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2.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78"/>
  </p:notesMasterIdLst>
  <p:sldIdLst>
    <p:sldId id="4299" r:id="rId5"/>
    <p:sldId id="4270" r:id="rId6"/>
    <p:sldId id="4817" r:id="rId7"/>
    <p:sldId id="4315" r:id="rId8"/>
    <p:sldId id="3341" r:id="rId9"/>
    <p:sldId id="4744" r:id="rId10"/>
    <p:sldId id="4362" r:id="rId11"/>
    <p:sldId id="4745" r:id="rId12"/>
    <p:sldId id="4746" r:id="rId13"/>
    <p:sldId id="4861" r:id="rId14"/>
    <p:sldId id="4860" r:id="rId15"/>
    <p:sldId id="4863" r:id="rId16"/>
    <p:sldId id="4304" r:id="rId17"/>
    <p:sldId id="4322" r:id="rId18"/>
    <p:sldId id="4824" r:id="rId19"/>
    <p:sldId id="4828" r:id="rId20"/>
    <p:sldId id="4827" r:id="rId21"/>
    <p:sldId id="281" r:id="rId22"/>
    <p:sldId id="4310" r:id="rId23"/>
    <p:sldId id="4835" r:id="rId24"/>
    <p:sldId id="4838" r:id="rId25"/>
    <p:sldId id="4837" r:id="rId26"/>
    <p:sldId id="4829" r:id="rId27"/>
    <p:sldId id="4831" r:id="rId28"/>
    <p:sldId id="4830" r:id="rId29"/>
    <p:sldId id="4832" r:id="rId30"/>
    <p:sldId id="4833" r:id="rId31"/>
    <p:sldId id="4834" r:id="rId32"/>
    <p:sldId id="4826" r:id="rId33"/>
    <p:sldId id="4345" r:id="rId34"/>
    <p:sldId id="4823" r:id="rId35"/>
    <p:sldId id="4273" r:id="rId36"/>
    <p:sldId id="4818" r:id="rId37"/>
    <p:sldId id="4819" r:id="rId38"/>
    <p:sldId id="4820" r:id="rId39"/>
    <p:sldId id="4821" r:id="rId40"/>
    <p:sldId id="4822" r:id="rId41"/>
    <p:sldId id="4839" r:id="rId42"/>
    <p:sldId id="4312" r:id="rId43"/>
    <p:sldId id="4840" r:id="rId44"/>
    <p:sldId id="4841" r:id="rId45"/>
    <p:sldId id="4332" r:id="rId46"/>
    <p:sldId id="4842" r:id="rId47"/>
    <p:sldId id="4853" r:id="rId48"/>
    <p:sldId id="4333" r:id="rId49"/>
    <p:sldId id="4844" r:id="rId50"/>
    <p:sldId id="4854" r:id="rId51"/>
    <p:sldId id="4334" r:id="rId52"/>
    <p:sldId id="4845" r:id="rId53"/>
    <p:sldId id="4855" r:id="rId54"/>
    <p:sldId id="4340" r:id="rId55"/>
    <p:sldId id="4846" r:id="rId56"/>
    <p:sldId id="4856" r:id="rId57"/>
    <p:sldId id="4847" r:id="rId58"/>
    <p:sldId id="4850" r:id="rId59"/>
    <p:sldId id="4857" r:id="rId60"/>
    <p:sldId id="4342" r:id="rId61"/>
    <p:sldId id="4848" r:id="rId62"/>
    <p:sldId id="4858" r:id="rId63"/>
    <p:sldId id="4851" r:id="rId64"/>
    <p:sldId id="4849" r:id="rId65"/>
    <p:sldId id="4859" r:id="rId66"/>
    <p:sldId id="4852" r:id="rId67"/>
    <p:sldId id="4330" r:id="rId68"/>
    <p:sldId id="4867" r:id="rId69"/>
    <p:sldId id="4862" r:id="rId70"/>
    <p:sldId id="4864" r:id="rId71"/>
    <p:sldId id="4865" r:id="rId72"/>
    <p:sldId id="4866" r:id="rId73"/>
    <p:sldId id="4291" r:id="rId74"/>
    <p:sldId id="4868" r:id="rId75"/>
    <p:sldId id="326" r:id="rId76"/>
    <p:sldId id="4263"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88B268-AD50-3146-04A0-C2DC6FCA549D}" name="Julian Kühlborn" initials="JK" userId="S::JulianKuhlborn@tvwgmbh2022.onmicrosoft.com::88565d25-8c23-4e41-9bd9-535086b114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DC5C4"/>
    <a:srgbClr val="D8EEED"/>
    <a:srgbClr val="85D2C7"/>
    <a:srgbClr val="79527B"/>
    <a:srgbClr val="96669A"/>
    <a:srgbClr val="916395"/>
    <a:srgbClr val="DECFDF"/>
    <a:srgbClr val="000000"/>
    <a:srgbClr val="595A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21" autoAdjust="0"/>
    <p:restoredTop sz="94663"/>
  </p:normalViewPr>
  <p:slideViewPr>
    <p:cSldViewPr snapToGrid="0" snapToObjects="1">
      <p:cViewPr varScale="1">
        <p:scale>
          <a:sx n="110" d="100"/>
          <a:sy n="110" d="100"/>
        </p:scale>
        <p:origin x="714" y="96"/>
      </p:cViewPr>
      <p:guideLst/>
    </p:cSldViewPr>
  </p:slideViewPr>
  <p:notesTextViewPr>
    <p:cViewPr>
      <p:scale>
        <a:sx n="1" d="1"/>
        <a:sy n="1" d="1"/>
      </p:scale>
      <p:origin x="0" y="0"/>
    </p:cViewPr>
  </p:notesTextViewPr>
  <p:sorterViewPr>
    <p:cViewPr>
      <p:scale>
        <a:sx n="100" d="100"/>
        <a:sy n="100" d="100"/>
      </p:scale>
      <p:origin x="0" y="-160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rgbClr val="595A59"/>
                </a:solidFill>
                <a:latin typeface="+mj-lt"/>
                <a:ea typeface="+mn-ea"/>
                <a:cs typeface="+mn-cs"/>
              </a:defRPr>
            </a:pPr>
            <a:r>
              <a:rPr lang="en-GB" sz="1600" b="0" i="0" u="none" strike="noStrike" baseline="0" dirty="0" err="1">
                <a:effectLst/>
                <a:latin typeface="+mj-lt"/>
                <a:cs typeface="Calibri Light" panose="020F0302020204030204" pitchFamily="34" charset="0"/>
              </a:rPr>
              <a:t>Identifizierbarkeit</a:t>
            </a:r>
            <a:r>
              <a:rPr lang="en-GB" sz="1600" b="0" i="0" u="none" strike="noStrike" baseline="0" dirty="0">
                <a:effectLst/>
                <a:latin typeface="+mj-lt"/>
                <a:cs typeface="Calibri Light" panose="020F0302020204030204" pitchFamily="34" charset="0"/>
              </a:rPr>
              <a:t> der </a:t>
            </a:r>
            <a:r>
              <a:rPr lang="en-GB" sz="1600" b="0" i="0" u="none" strike="noStrike" baseline="0" dirty="0" err="1">
                <a:effectLst/>
                <a:latin typeface="+mj-lt"/>
                <a:cs typeface="Calibri Light" panose="020F0302020204030204" pitchFamily="34" charset="0"/>
              </a:rPr>
              <a:t>Krise</a:t>
            </a:r>
            <a:r>
              <a:rPr lang="en-GB" sz="1600" b="0" i="0" u="none" strike="noStrike" baseline="0" dirty="0">
                <a:effectLst/>
                <a:latin typeface="+mj-lt"/>
                <a:cs typeface="Calibri Light" panose="020F0302020204030204" pitchFamily="34" charset="0"/>
              </a:rPr>
              <a:t> </a:t>
            </a:r>
            <a:endParaRPr lang="en-US" sz="1600" dirty="0">
              <a:solidFill>
                <a:srgbClr val="595A59"/>
              </a:solidFill>
              <a:latin typeface="+mj-lt"/>
              <a:cs typeface="Calibri Light" panose="020F0302020204030204" pitchFamily="34" charset="0"/>
            </a:endParaRPr>
          </a:p>
        </c:rich>
      </c:tx>
      <c:layout>
        <c:manualLayout>
          <c:xMode val="edge"/>
          <c:yMode val="edge"/>
          <c:x val="0.37093387606429956"/>
          <c:y val="8.6589157628402524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rgbClr val="595A59"/>
              </a:solidFill>
              <a:latin typeface="+mj-lt"/>
              <a:ea typeface="+mn-ea"/>
              <a:cs typeface="+mn-cs"/>
            </a:defRPr>
          </a:pPr>
          <a:endParaRPr lang="en-US"/>
        </a:p>
      </c:txPr>
    </c:title>
    <c:autoTitleDeleted val="0"/>
    <c:plotArea>
      <c:layout/>
      <c:barChart>
        <c:barDir val="col"/>
        <c:grouping val="clustered"/>
        <c:varyColors val="0"/>
        <c:ser>
          <c:idx val="0"/>
          <c:order val="0"/>
          <c:tx>
            <c:strRef>
              <c:f>Tabelle1!$B$1</c:f>
              <c:strCache>
                <c:ptCount val="1"/>
                <c:pt idx="0">
                  <c:v>Umsatz in Mio. EUR</c:v>
                </c:pt>
              </c:strCache>
            </c:strRef>
          </c:tx>
          <c:spPr>
            <a:solidFill>
              <a:srgbClr val="79527B"/>
            </a:solidFill>
            <a:ln>
              <a:noFill/>
            </a:ln>
            <a:effectLst/>
          </c:spPr>
          <c:invertIfNegative val="0"/>
          <c:cat>
            <c:strRef>
              <c:f>Tabelle1!$A$2:$A$8</c:f>
              <c:strCache>
                <c:ptCount val="6"/>
                <c:pt idx="0">
                  <c:v>Mehr als 5 jahre</c:v>
                </c:pt>
                <c:pt idx="1">
                  <c:v>4 jahre</c:v>
                </c:pt>
                <c:pt idx="2">
                  <c:v>3 Jahre</c:v>
                </c:pt>
                <c:pt idx="3">
                  <c:v>2 Jahre</c:v>
                </c:pt>
                <c:pt idx="4">
                  <c:v>1 Jahr</c:v>
                </c:pt>
                <c:pt idx="5">
                  <c:v>0</c:v>
                </c:pt>
              </c:strCache>
            </c:strRef>
          </c:cat>
          <c:val>
            <c:numRef>
              <c:f>Tabelle1!$B$2:$B$8</c:f>
              <c:numCache>
                <c:formatCode>General</c:formatCode>
                <c:ptCount val="7"/>
                <c:pt idx="0">
                  <c:v>28</c:v>
                </c:pt>
                <c:pt idx="1">
                  <c:v>43</c:v>
                </c:pt>
                <c:pt idx="2">
                  <c:v>63</c:v>
                </c:pt>
                <c:pt idx="3">
                  <c:v>91</c:v>
                </c:pt>
                <c:pt idx="4">
                  <c:v>100</c:v>
                </c:pt>
              </c:numCache>
            </c:numRef>
          </c:val>
          <c:extLst>
            <c:ext xmlns:c16="http://schemas.microsoft.com/office/drawing/2014/chart" uri="{C3380CC4-5D6E-409C-BE32-E72D297353CC}">
              <c16:uniqueId val="{00000000-D7E6-484D-BE75-777D3A3ECA30}"/>
            </c:ext>
          </c:extLst>
        </c:ser>
        <c:dLbls>
          <c:showLegendKey val="0"/>
          <c:showVal val="0"/>
          <c:showCatName val="0"/>
          <c:showSerName val="0"/>
          <c:showPercent val="0"/>
          <c:showBubbleSize val="0"/>
        </c:dLbls>
        <c:gapWidth val="219"/>
        <c:overlap val="-27"/>
        <c:axId val="1877354480"/>
        <c:axId val="1877359072"/>
      </c:barChart>
      <c:catAx>
        <c:axId val="1877354480"/>
        <c:scaling>
          <c:orientation val="minMax"/>
        </c:scaling>
        <c:delete val="0"/>
        <c:axPos val="b"/>
        <c:numFmt formatCode="General" sourceLinked="1"/>
        <c:majorTickMark val="none"/>
        <c:minorTickMark val="none"/>
        <c:tickLblPos val="nextTo"/>
        <c:spPr>
          <a:noFill/>
          <a:ln w="9525" cap="flat" cmpd="sng" algn="ctr">
            <a:solidFill>
              <a:schemeClr val="bg2">
                <a:lumMod val="85000"/>
              </a:schemeClr>
            </a:solidFill>
            <a:round/>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877359072"/>
        <c:crosses val="autoZero"/>
        <c:auto val="1"/>
        <c:lblAlgn val="ctr"/>
        <c:lblOffset val="100"/>
        <c:noMultiLvlLbl val="0"/>
      </c:catAx>
      <c:valAx>
        <c:axId val="1877359072"/>
        <c:scaling>
          <c:orientation val="minMax"/>
          <c:max val="100"/>
        </c:scaling>
        <c:delete val="0"/>
        <c:axPos val="l"/>
        <c:majorGridlines>
          <c:spPr>
            <a:ln w="9525" cap="flat" cmpd="sng" algn="ctr">
              <a:solidFill>
                <a:schemeClr val="tx2">
                  <a:lumMod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877354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8782923298213277E-2"/>
          <c:w val="0.99625980878847287"/>
          <c:h val="0.83431171025289952"/>
        </c:manualLayout>
      </c:layout>
      <c:bubbleChart>
        <c:varyColors val="0"/>
        <c:ser>
          <c:idx val="0"/>
          <c:order val="0"/>
          <c:spPr>
            <a:solidFill>
              <a:schemeClr val="accent2"/>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Tabelle1!$B$1:$B$7</c:f>
              <c:numCache>
                <c:formatCode>General</c:formatCode>
                <c:ptCount val="7"/>
                <c:pt idx="0">
                  <c:v>0</c:v>
                </c:pt>
                <c:pt idx="1">
                  <c:v>15</c:v>
                </c:pt>
                <c:pt idx="2">
                  <c:v>45</c:v>
                </c:pt>
                <c:pt idx="3">
                  <c:v>20</c:v>
                </c:pt>
              </c:numCache>
            </c:numRef>
          </c:yVal>
          <c:bubbleSize>
            <c:numRef>
              <c:f>Tabelle1!$C$1:$C$7</c:f>
              <c:numCache>
                <c:formatCode>General</c:formatCode>
                <c:ptCount val="7"/>
                <c:pt idx="0">
                  <c:v>0</c:v>
                </c:pt>
                <c:pt idx="1">
                  <c:v>0.5</c:v>
                </c:pt>
                <c:pt idx="2">
                  <c:v>4</c:v>
                </c:pt>
                <c:pt idx="3">
                  <c:v>1</c:v>
                </c:pt>
              </c:numCache>
            </c:numRef>
          </c:bubbleSize>
          <c:bubble3D val="0"/>
          <c:extLst>
            <c:ext xmlns:c16="http://schemas.microsoft.com/office/drawing/2014/chart" uri="{C3380CC4-5D6E-409C-BE32-E72D297353CC}">
              <c16:uniqueId val="{00000000-628E-40D3-A1A4-F49D05331E50}"/>
            </c:ext>
          </c:extLst>
        </c:ser>
        <c:ser>
          <c:idx val="1"/>
          <c:order val="1"/>
          <c:spPr>
            <a:solidFill>
              <a:srgbClr val="81D1C5"/>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Tabelle1!$D$1:$D$7</c:f>
              <c:numCache>
                <c:formatCode>General</c:formatCode>
                <c:ptCount val="7"/>
                <c:pt idx="0">
                  <c:v>0</c:v>
                </c:pt>
                <c:pt idx="4">
                  <c:v>65</c:v>
                </c:pt>
                <c:pt idx="5">
                  <c:v>30</c:v>
                </c:pt>
                <c:pt idx="6">
                  <c:v>80</c:v>
                </c:pt>
              </c:numCache>
            </c:numRef>
          </c:yVal>
          <c:bubbleSize>
            <c:numRef>
              <c:f>Tabelle1!$E$1:$E$7</c:f>
              <c:numCache>
                <c:formatCode>General</c:formatCode>
                <c:ptCount val="7"/>
                <c:pt idx="0">
                  <c:v>0</c:v>
                </c:pt>
                <c:pt idx="4">
                  <c:v>1.5</c:v>
                </c:pt>
                <c:pt idx="5">
                  <c:v>2.5</c:v>
                </c:pt>
                <c:pt idx="6">
                  <c:v>5</c:v>
                </c:pt>
              </c:numCache>
            </c:numRef>
          </c:bubbleSize>
          <c:bubble3D val="0"/>
          <c:extLst>
            <c:ext xmlns:c16="http://schemas.microsoft.com/office/drawing/2014/chart" uri="{C3380CC4-5D6E-409C-BE32-E72D297353CC}">
              <c16:uniqueId val="{00000001-628E-40D3-A1A4-F49D05331E50}"/>
            </c:ext>
          </c:extLst>
        </c:ser>
        <c:dLbls>
          <c:showLegendKey val="0"/>
          <c:showVal val="0"/>
          <c:showCatName val="0"/>
          <c:showSerName val="0"/>
          <c:showPercent val="0"/>
          <c:showBubbleSize val="0"/>
        </c:dLbls>
        <c:bubbleScale val="100"/>
        <c:showNegBubbles val="0"/>
        <c:axId val="726090408"/>
        <c:axId val="726090800"/>
      </c:bubbleChart>
      <c:valAx>
        <c:axId val="726090408"/>
        <c:scaling>
          <c:orientation val="minMax"/>
          <c:max val="100"/>
          <c:min val="0"/>
        </c:scaling>
        <c:delete val="1"/>
        <c:axPos val="b"/>
        <c:numFmt formatCode="General" sourceLinked="1"/>
        <c:majorTickMark val="none"/>
        <c:minorTickMark val="none"/>
        <c:tickLblPos val="none"/>
        <c:crossAx val="726090800"/>
        <c:crosses val="autoZero"/>
        <c:crossBetween val="midCat"/>
        <c:majorUnit val="20"/>
      </c:valAx>
      <c:valAx>
        <c:axId val="726090800"/>
        <c:scaling>
          <c:orientation val="minMax"/>
          <c:max val="100"/>
          <c:min val="0"/>
        </c:scaling>
        <c:delete val="1"/>
        <c:axPos val="l"/>
        <c:numFmt formatCode="General" sourceLinked="1"/>
        <c:majorTickMark val="out"/>
        <c:minorTickMark val="none"/>
        <c:tickLblPos val="none"/>
        <c:crossAx val="726090408"/>
        <c:crosses val="autoZero"/>
        <c:crossBetween val="midCat"/>
        <c:majorUnit val="20"/>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b="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6568827112320306"/>
          <c:w val="0.99625980878847287"/>
          <c:h val="0.83431171025289952"/>
        </c:manualLayout>
      </c:layout>
      <c:bubbleChart>
        <c:varyColors val="0"/>
        <c:dLbls>
          <c:showLegendKey val="0"/>
          <c:showVal val="0"/>
          <c:showCatName val="0"/>
          <c:showSerName val="0"/>
          <c:showPercent val="0"/>
          <c:showBubbleSize val="0"/>
        </c:dLbls>
        <c:bubbleScale val="100"/>
        <c:showNegBubbles val="0"/>
        <c:axId val="726090408"/>
        <c:axId val="726090800"/>
      </c:bubbleChart>
      <c:valAx>
        <c:axId val="726090408"/>
        <c:scaling>
          <c:orientation val="minMax"/>
          <c:max val="100"/>
          <c:min val="0"/>
        </c:scaling>
        <c:delete val="1"/>
        <c:axPos val="b"/>
        <c:numFmt formatCode="General" sourceLinked="1"/>
        <c:majorTickMark val="none"/>
        <c:minorTickMark val="none"/>
        <c:tickLblPos val="none"/>
        <c:crossAx val="726090800"/>
        <c:crosses val="autoZero"/>
        <c:crossBetween val="midCat"/>
        <c:majorUnit val="20"/>
      </c:valAx>
      <c:valAx>
        <c:axId val="726090800"/>
        <c:scaling>
          <c:orientation val="minMax"/>
          <c:max val="100"/>
          <c:min val="0"/>
        </c:scaling>
        <c:delete val="1"/>
        <c:axPos val="l"/>
        <c:numFmt formatCode="General" sourceLinked="1"/>
        <c:majorTickMark val="out"/>
        <c:minorTickMark val="none"/>
        <c:tickLblPos val="none"/>
        <c:crossAx val="726090408"/>
        <c:crosses val="autoZero"/>
        <c:crossBetween val="midCat"/>
        <c:majorUnit val="20"/>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b="0">
          <a:solidFill>
            <a:schemeClr val="tx1"/>
          </a:solidFill>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8782923298213277E-2"/>
          <c:w val="0.99625980878847287"/>
          <c:h val="0.83431171025289952"/>
        </c:manualLayout>
      </c:layout>
      <c:bubbleChart>
        <c:varyColors val="0"/>
        <c:ser>
          <c:idx val="0"/>
          <c:order val="0"/>
          <c:spPr>
            <a:solidFill>
              <a:schemeClr val="accent2"/>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Tabelle1!$B$1:$B$7</c:f>
              <c:numCache>
                <c:formatCode>General</c:formatCode>
                <c:ptCount val="7"/>
                <c:pt idx="0">
                  <c:v>0</c:v>
                </c:pt>
                <c:pt idx="1">
                  <c:v>15</c:v>
                </c:pt>
                <c:pt idx="2">
                  <c:v>45</c:v>
                </c:pt>
                <c:pt idx="3">
                  <c:v>20</c:v>
                </c:pt>
              </c:numCache>
            </c:numRef>
          </c:yVal>
          <c:bubbleSize>
            <c:numRef>
              <c:f>Tabelle1!$C$1:$C$7</c:f>
              <c:numCache>
                <c:formatCode>General</c:formatCode>
                <c:ptCount val="7"/>
                <c:pt idx="0">
                  <c:v>0</c:v>
                </c:pt>
                <c:pt idx="1">
                  <c:v>0.5</c:v>
                </c:pt>
                <c:pt idx="2">
                  <c:v>4</c:v>
                </c:pt>
                <c:pt idx="3">
                  <c:v>1</c:v>
                </c:pt>
              </c:numCache>
            </c:numRef>
          </c:bubbleSize>
          <c:bubble3D val="0"/>
          <c:extLst>
            <c:ext xmlns:c16="http://schemas.microsoft.com/office/drawing/2014/chart" uri="{C3380CC4-5D6E-409C-BE32-E72D297353CC}">
              <c16:uniqueId val="{00000000-628E-40D3-A1A4-F49D05331E50}"/>
            </c:ext>
          </c:extLst>
        </c:ser>
        <c:ser>
          <c:idx val="1"/>
          <c:order val="1"/>
          <c:spPr>
            <a:solidFill>
              <a:srgbClr val="81D1C5"/>
            </a:solidFill>
            <a:ln>
              <a:noFill/>
            </a:ln>
            <a:effectLst/>
          </c:spPr>
          <c:invertIfNegative val="0"/>
          <c:xVal>
            <c:numRef>
              <c:f>Tabelle1!$A$1:$A$7</c:f>
              <c:numCache>
                <c:formatCode>General</c:formatCode>
                <c:ptCount val="7"/>
                <c:pt idx="1">
                  <c:v>10</c:v>
                </c:pt>
                <c:pt idx="2">
                  <c:v>40</c:v>
                </c:pt>
                <c:pt idx="3">
                  <c:v>30</c:v>
                </c:pt>
                <c:pt idx="4">
                  <c:v>55</c:v>
                </c:pt>
                <c:pt idx="5">
                  <c:v>50</c:v>
                </c:pt>
                <c:pt idx="6">
                  <c:v>70</c:v>
                </c:pt>
              </c:numCache>
            </c:numRef>
          </c:xVal>
          <c:yVal>
            <c:numRef>
              <c:f>Tabelle1!$D$1:$D$7</c:f>
              <c:numCache>
                <c:formatCode>General</c:formatCode>
                <c:ptCount val="7"/>
                <c:pt idx="0">
                  <c:v>0</c:v>
                </c:pt>
                <c:pt idx="4">
                  <c:v>65</c:v>
                </c:pt>
                <c:pt idx="5">
                  <c:v>30</c:v>
                </c:pt>
                <c:pt idx="6">
                  <c:v>80</c:v>
                </c:pt>
              </c:numCache>
            </c:numRef>
          </c:yVal>
          <c:bubbleSize>
            <c:numRef>
              <c:f>Tabelle1!$E$1:$E$7</c:f>
              <c:numCache>
                <c:formatCode>General</c:formatCode>
                <c:ptCount val="7"/>
                <c:pt idx="0">
                  <c:v>0</c:v>
                </c:pt>
                <c:pt idx="4">
                  <c:v>1.5</c:v>
                </c:pt>
                <c:pt idx="5">
                  <c:v>2.5</c:v>
                </c:pt>
                <c:pt idx="6">
                  <c:v>5</c:v>
                </c:pt>
              </c:numCache>
            </c:numRef>
          </c:bubbleSize>
          <c:bubble3D val="0"/>
          <c:extLst>
            <c:ext xmlns:c16="http://schemas.microsoft.com/office/drawing/2014/chart" uri="{C3380CC4-5D6E-409C-BE32-E72D297353CC}">
              <c16:uniqueId val="{00000001-628E-40D3-A1A4-F49D05331E50}"/>
            </c:ext>
          </c:extLst>
        </c:ser>
        <c:dLbls>
          <c:showLegendKey val="0"/>
          <c:showVal val="0"/>
          <c:showCatName val="0"/>
          <c:showSerName val="0"/>
          <c:showPercent val="0"/>
          <c:showBubbleSize val="0"/>
        </c:dLbls>
        <c:bubbleScale val="100"/>
        <c:showNegBubbles val="0"/>
        <c:axId val="726090408"/>
        <c:axId val="726090800"/>
      </c:bubbleChart>
      <c:valAx>
        <c:axId val="726090408"/>
        <c:scaling>
          <c:orientation val="minMax"/>
          <c:max val="100"/>
          <c:min val="0"/>
        </c:scaling>
        <c:delete val="1"/>
        <c:axPos val="b"/>
        <c:numFmt formatCode="General" sourceLinked="1"/>
        <c:majorTickMark val="none"/>
        <c:minorTickMark val="none"/>
        <c:tickLblPos val="none"/>
        <c:crossAx val="726090800"/>
        <c:crosses val="autoZero"/>
        <c:crossBetween val="midCat"/>
        <c:majorUnit val="20"/>
      </c:valAx>
      <c:valAx>
        <c:axId val="726090800"/>
        <c:scaling>
          <c:orientation val="minMax"/>
          <c:max val="100"/>
          <c:min val="0"/>
        </c:scaling>
        <c:delete val="1"/>
        <c:axPos val="l"/>
        <c:numFmt formatCode="General" sourceLinked="1"/>
        <c:majorTickMark val="out"/>
        <c:minorTickMark val="none"/>
        <c:tickLblPos val="none"/>
        <c:crossAx val="726090408"/>
        <c:crosses val="autoZero"/>
        <c:crossBetween val="midCat"/>
        <c:majorUnit val="20"/>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b="0">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6568827112320306"/>
          <c:w val="0.99625980878847287"/>
          <c:h val="0.83431171025289952"/>
        </c:manualLayout>
      </c:layout>
      <c:bubbleChart>
        <c:varyColors val="0"/>
        <c:dLbls>
          <c:showLegendKey val="0"/>
          <c:showVal val="0"/>
          <c:showCatName val="0"/>
          <c:showSerName val="0"/>
          <c:showPercent val="0"/>
          <c:showBubbleSize val="0"/>
        </c:dLbls>
        <c:bubbleScale val="100"/>
        <c:showNegBubbles val="0"/>
        <c:axId val="726090408"/>
        <c:axId val="726090800"/>
      </c:bubbleChart>
      <c:valAx>
        <c:axId val="726090408"/>
        <c:scaling>
          <c:orientation val="minMax"/>
          <c:max val="100"/>
          <c:min val="0"/>
        </c:scaling>
        <c:delete val="1"/>
        <c:axPos val="b"/>
        <c:numFmt formatCode="General" sourceLinked="1"/>
        <c:majorTickMark val="none"/>
        <c:minorTickMark val="none"/>
        <c:tickLblPos val="none"/>
        <c:crossAx val="726090800"/>
        <c:crosses val="autoZero"/>
        <c:crossBetween val="midCat"/>
        <c:majorUnit val="20"/>
      </c:valAx>
      <c:valAx>
        <c:axId val="726090800"/>
        <c:scaling>
          <c:orientation val="minMax"/>
          <c:max val="100"/>
          <c:min val="0"/>
        </c:scaling>
        <c:delete val="1"/>
        <c:axPos val="l"/>
        <c:numFmt formatCode="General" sourceLinked="1"/>
        <c:majorTickMark val="out"/>
        <c:minorTickMark val="none"/>
        <c:tickLblPos val="none"/>
        <c:crossAx val="726090408"/>
        <c:crosses val="autoZero"/>
        <c:crossBetween val="midCat"/>
        <c:majorUnit val="20"/>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b="0">
          <a:solidFill>
            <a:schemeClr val="tx1"/>
          </a:solidFill>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image" Target="../media/image32.svg"/><Relationship Id="rId16" Type="http://schemas.openxmlformats.org/officeDocument/2006/relationships/image" Target="../media/image46.svg"/><Relationship Id="rId1" Type="http://schemas.openxmlformats.org/officeDocument/2006/relationships/image" Target="../media/image31.png"/><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 Id="rId14" Type="http://schemas.openxmlformats.org/officeDocument/2006/relationships/image" Target="../media/image44.svg"/></Relationships>
</file>

<file path=ppt/diagrams/_rels/data2.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sv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svg"/><Relationship Id="rId4" Type="http://schemas.openxmlformats.org/officeDocument/2006/relationships/image" Target="../media/image51.svg"/><Relationship Id="rId9" Type="http://schemas.openxmlformats.org/officeDocument/2006/relationships/image" Target="../media/image56.png"/></Relationships>
</file>

<file path=ppt/diagrams/_rels/data3.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79.svg"/><Relationship Id="rId5" Type="http://schemas.openxmlformats.org/officeDocument/2006/relationships/image" Target="../media/image78.png"/><Relationship Id="rId10" Type="http://schemas.openxmlformats.org/officeDocument/2006/relationships/image" Target="../media/image51.svg"/><Relationship Id="rId4" Type="http://schemas.openxmlformats.org/officeDocument/2006/relationships/image" Target="../media/image77.svg"/><Relationship Id="rId9" Type="http://schemas.openxmlformats.org/officeDocument/2006/relationships/image" Target="../media/image50.png"/></Relationships>
</file>

<file path=ppt/diagrams/_rels/data4.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svg"/><Relationship Id="rId1" Type="http://schemas.openxmlformats.org/officeDocument/2006/relationships/image" Target="../media/image83.png"/><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86.svg"/></Relationships>
</file>

<file path=ppt/diagrams/_rels/data5.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93.svg"/><Relationship Id="rId1" Type="http://schemas.openxmlformats.org/officeDocument/2006/relationships/image" Target="../media/image92.png"/><Relationship Id="rId6" Type="http://schemas.openxmlformats.org/officeDocument/2006/relationships/image" Target="../media/image97.svg"/><Relationship Id="rId5" Type="http://schemas.openxmlformats.org/officeDocument/2006/relationships/image" Target="../media/image96.png"/><Relationship Id="rId10" Type="http://schemas.openxmlformats.org/officeDocument/2006/relationships/image" Target="../media/image101.svg"/><Relationship Id="rId4" Type="http://schemas.openxmlformats.org/officeDocument/2006/relationships/image" Target="../media/image95.svg"/><Relationship Id="rId9" Type="http://schemas.openxmlformats.org/officeDocument/2006/relationships/image" Target="../media/image100.png"/></Relationships>
</file>

<file path=ppt/diagrams/_rels/data6.xml.rels><?xml version="1.0" encoding="UTF-8" standalone="yes"?>
<Relationships xmlns="http://schemas.openxmlformats.org/package/2006/relationships"><Relationship Id="rId8" Type="http://schemas.openxmlformats.org/officeDocument/2006/relationships/image" Target="../media/image109.sv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image" Target="../media/image103.svg"/><Relationship Id="rId1" Type="http://schemas.openxmlformats.org/officeDocument/2006/relationships/image" Target="../media/image102.png"/><Relationship Id="rId6" Type="http://schemas.openxmlformats.org/officeDocument/2006/relationships/image" Target="../media/image107.svg"/><Relationship Id="rId5" Type="http://schemas.openxmlformats.org/officeDocument/2006/relationships/image" Target="../media/image106.png"/><Relationship Id="rId10" Type="http://schemas.openxmlformats.org/officeDocument/2006/relationships/image" Target="../media/image111.svg"/><Relationship Id="rId4" Type="http://schemas.openxmlformats.org/officeDocument/2006/relationships/image" Target="../media/image105.svg"/><Relationship Id="rId9" Type="http://schemas.openxmlformats.org/officeDocument/2006/relationships/image" Target="../media/image110.png"/></Relationships>
</file>

<file path=ppt/diagrams/_rels/data7.xml.rels><?xml version="1.0" encoding="UTF-8" standalone="yes"?>
<Relationships xmlns="http://schemas.openxmlformats.org/package/2006/relationships"><Relationship Id="rId8" Type="http://schemas.openxmlformats.org/officeDocument/2006/relationships/image" Target="../media/image117.svg"/><Relationship Id="rId3" Type="http://schemas.openxmlformats.org/officeDocument/2006/relationships/image" Target="../media/image48.png"/><Relationship Id="rId7" Type="http://schemas.openxmlformats.org/officeDocument/2006/relationships/image" Target="../media/image116.png"/><Relationship Id="rId2" Type="http://schemas.openxmlformats.org/officeDocument/2006/relationships/image" Target="../media/image113.svg"/><Relationship Id="rId1" Type="http://schemas.openxmlformats.org/officeDocument/2006/relationships/image" Target="../media/image65.png"/><Relationship Id="rId6" Type="http://schemas.openxmlformats.org/officeDocument/2006/relationships/image" Target="../media/image115.svg"/><Relationship Id="rId5" Type="http://schemas.openxmlformats.org/officeDocument/2006/relationships/image" Target="../media/image114.png"/><Relationship Id="rId4" Type="http://schemas.openxmlformats.org/officeDocument/2006/relationships/image" Target="../media/image4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image" Target="../media/image32.svg"/><Relationship Id="rId16" Type="http://schemas.openxmlformats.org/officeDocument/2006/relationships/image" Target="../media/image46.svg"/><Relationship Id="rId1" Type="http://schemas.openxmlformats.org/officeDocument/2006/relationships/image" Target="../media/image31.png"/><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 Id="rId14" Type="http://schemas.openxmlformats.org/officeDocument/2006/relationships/image" Target="../media/image4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sv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svg"/><Relationship Id="rId4" Type="http://schemas.openxmlformats.org/officeDocument/2006/relationships/image" Target="../media/image51.svg"/><Relationship Id="rId9" Type="http://schemas.openxmlformats.org/officeDocument/2006/relationships/image" Target="../media/image56.png"/></Relationships>
</file>

<file path=ppt/diagrams/_rels/drawing3.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svg"/><Relationship Id="rId1" Type="http://schemas.openxmlformats.org/officeDocument/2006/relationships/image" Target="../media/image74.png"/><Relationship Id="rId6" Type="http://schemas.openxmlformats.org/officeDocument/2006/relationships/image" Target="../media/image79.svg"/><Relationship Id="rId5" Type="http://schemas.openxmlformats.org/officeDocument/2006/relationships/image" Target="../media/image78.png"/><Relationship Id="rId10" Type="http://schemas.openxmlformats.org/officeDocument/2006/relationships/image" Target="../media/image51.svg"/><Relationship Id="rId4" Type="http://schemas.openxmlformats.org/officeDocument/2006/relationships/image" Target="../media/image77.svg"/><Relationship Id="rId9" Type="http://schemas.openxmlformats.org/officeDocument/2006/relationships/image" Target="../media/image50.png"/></Relationships>
</file>

<file path=ppt/diagrams/_rels/drawing4.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svg"/><Relationship Id="rId1" Type="http://schemas.openxmlformats.org/officeDocument/2006/relationships/image" Target="../media/image83.png"/><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86.svg"/></Relationships>
</file>

<file path=ppt/diagrams/_rels/drawing5.xml.rels><?xml version="1.0" encoding="UTF-8" standalone="yes"?>
<Relationships xmlns="http://schemas.openxmlformats.org/package/2006/relationships"><Relationship Id="rId8" Type="http://schemas.openxmlformats.org/officeDocument/2006/relationships/image" Target="../media/image99.svg"/><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93.svg"/><Relationship Id="rId1" Type="http://schemas.openxmlformats.org/officeDocument/2006/relationships/image" Target="../media/image92.png"/><Relationship Id="rId6" Type="http://schemas.openxmlformats.org/officeDocument/2006/relationships/image" Target="../media/image97.svg"/><Relationship Id="rId5" Type="http://schemas.openxmlformats.org/officeDocument/2006/relationships/image" Target="../media/image96.png"/><Relationship Id="rId10" Type="http://schemas.openxmlformats.org/officeDocument/2006/relationships/image" Target="../media/image101.svg"/><Relationship Id="rId4" Type="http://schemas.openxmlformats.org/officeDocument/2006/relationships/image" Target="../media/image95.svg"/><Relationship Id="rId9" Type="http://schemas.openxmlformats.org/officeDocument/2006/relationships/image" Target="../media/image100.png"/></Relationships>
</file>

<file path=ppt/diagrams/_rels/drawing6.xml.rels><?xml version="1.0" encoding="UTF-8" standalone="yes"?>
<Relationships xmlns="http://schemas.openxmlformats.org/package/2006/relationships"><Relationship Id="rId8" Type="http://schemas.openxmlformats.org/officeDocument/2006/relationships/image" Target="../media/image109.sv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image" Target="../media/image103.svg"/><Relationship Id="rId1" Type="http://schemas.openxmlformats.org/officeDocument/2006/relationships/image" Target="../media/image102.png"/><Relationship Id="rId6" Type="http://schemas.openxmlformats.org/officeDocument/2006/relationships/image" Target="../media/image107.svg"/><Relationship Id="rId5" Type="http://schemas.openxmlformats.org/officeDocument/2006/relationships/image" Target="../media/image106.png"/><Relationship Id="rId10" Type="http://schemas.openxmlformats.org/officeDocument/2006/relationships/image" Target="../media/image111.svg"/><Relationship Id="rId4" Type="http://schemas.openxmlformats.org/officeDocument/2006/relationships/image" Target="../media/image105.svg"/><Relationship Id="rId9" Type="http://schemas.openxmlformats.org/officeDocument/2006/relationships/image" Target="../media/image110.png"/></Relationships>
</file>

<file path=ppt/diagrams/_rels/drawing7.xml.rels><?xml version="1.0" encoding="UTF-8" standalone="yes"?>
<Relationships xmlns="http://schemas.openxmlformats.org/package/2006/relationships"><Relationship Id="rId8" Type="http://schemas.openxmlformats.org/officeDocument/2006/relationships/image" Target="../media/image117.svg"/><Relationship Id="rId3" Type="http://schemas.openxmlformats.org/officeDocument/2006/relationships/image" Target="../media/image48.png"/><Relationship Id="rId7" Type="http://schemas.openxmlformats.org/officeDocument/2006/relationships/image" Target="../media/image116.png"/><Relationship Id="rId2" Type="http://schemas.openxmlformats.org/officeDocument/2006/relationships/image" Target="../media/image113.svg"/><Relationship Id="rId1" Type="http://schemas.openxmlformats.org/officeDocument/2006/relationships/image" Target="../media/image65.png"/><Relationship Id="rId6" Type="http://schemas.openxmlformats.org/officeDocument/2006/relationships/image" Target="../media/image115.svg"/><Relationship Id="rId5" Type="http://schemas.openxmlformats.org/officeDocument/2006/relationships/image" Target="../media/image114.pn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en-US" sz="1400" b="0" i="0" dirty="0" err="1">
              <a:solidFill>
                <a:schemeClr val="bg1"/>
              </a:solidFill>
            </a:rPr>
            <a:t>Vergewissern</a:t>
          </a:r>
          <a:r>
            <a:rPr lang="en-US" sz="1400" b="0" i="0" dirty="0">
              <a:solidFill>
                <a:schemeClr val="bg1"/>
              </a:solidFill>
            </a:rPr>
            <a:t> Sie </a:t>
          </a:r>
          <a:r>
            <a:rPr lang="en-US" sz="1400" b="0" i="0" dirty="0" err="1">
              <a:solidFill>
                <a:schemeClr val="bg1"/>
              </a:solidFill>
            </a:rPr>
            <a:t>sich</a:t>
          </a:r>
          <a:r>
            <a:rPr lang="en-US" sz="1400" b="0" i="0" dirty="0">
              <a:solidFill>
                <a:schemeClr val="bg1"/>
              </a:solidFill>
            </a:rPr>
            <a:t>, </a:t>
          </a:r>
          <a:r>
            <a:rPr lang="en-US" sz="1400" b="0" i="0" dirty="0" err="1">
              <a:solidFill>
                <a:schemeClr val="bg1"/>
              </a:solidFill>
            </a:rPr>
            <a:t>dass</a:t>
          </a:r>
          <a:r>
            <a:rPr lang="en-US" sz="1400" b="0" i="0" dirty="0">
              <a:solidFill>
                <a:schemeClr val="bg1"/>
              </a:solidFill>
            </a:rPr>
            <a:t> die </a:t>
          </a:r>
          <a:r>
            <a:rPr lang="en-US" sz="1400" b="0" i="0" dirty="0" err="1">
              <a:solidFill>
                <a:schemeClr val="bg1"/>
              </a:solidFill>
            </a:rPr>
            <a:t>Unternehmensstruktur</a:t>
          </a:r>
          <a:r>
            <a:rPr lang="en-US" sz="1400" b="0" i="0" dirty="0">
              <a:solidFill>
                <a:schemeClr val="bg1"/>
              </a:solidFill>
            </a:rPr>
            <a:t> </a:t>
          </a:r>
          <a:r>
            <a:rPr lang="en-US" sz="1400" b="0" i="0" dirty="0" err="1">
              <a:solidFill>
                <a:schemeClr val="bg1"/>
              </a:solidFill>
            </a:rPr>
            <a:t>klar</a:t>
          </a:r>
          <a:r>
            <a:rPr lang="en-US" sz="1400" b="0" i="0" dirty="0">
              <a:solidFill>
                <a:schemeClr val="bg1"/>
              </a:solidFill>
            </a:rPr>
            <a:t> </a:t>
          </a:r>
          <a:r>
            <a:rPr lang="en-US" sz="1400" b="0" i="0" dirty="0" err="1">
              <a:solidFill>
                <a:schemeClr val="bg1"/>
              </a:solidFill>
            </a:rPr>
            <a:t>definiert</a:t>
          </a:r>
          <a:r>
            <a:rPr lang="en-US" sz="1400" b="0" i="0" dirty="0">
              <a:solidFill>
                <a:schemeClr val="bg1"/>
              </a:solidFill>
            </a:rPr>
            <a:t> </a:t>
          </a:r>
          <a:r>
            <a:rPr lang="en-US" sz="1400" b="0" i="0" dirty="0" err="1">
              <a:solidFill>
                <a:schemeClr val="bg1"/>
              </a:solidFill>
            </a:rPr>
            <a:t>ist</a:t>
          </a: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marL="0" lvl="0" indent="0" algn="l" defTabSz="622300">
            <a:lnSpc>
              <a:spcPct val="100000"/>
            </a:lnSpc>
            <a:spcBef>
              <a:spcPct val="0"/>
            </a:spcBef>
            <a:spcAft>
              <a:spcPct val="35000"/>
            </a:spcAft>
            <a:buNone/>
          </a:pPr>
          <a:r>
            <a:rPr lang="en-US" sz="1400" b="0" i="0" kern="1200" dirty="0" err="1">
              <a:solidFill>
                <a:schemeClr val="bg1"/>
              </a:solidFill>
              <a:latin typeface="Calibri" panose="020F0502020204030204"/>
              <a:ea typeface="+mn-ea"/>
              <a:cs typeface="+mn-cs"/>
            </a:rPr>
            <a:t>Legen</a:t>
          </a:r>
          <a:r>
            <a:rPr lang="en-US" sz="1400" b="0" i="0" kern="1200" dirty="0">
              <a:solidFill>
                <a:schemeClr val="bg1"/>
              </a:solidFill>
              <a:latin typeface="Calibri" panose="020F0502020204030204"/>
              <a:ea typeface="+mn-ea"/>
              <a:cs typeface="+mn-cs"/>
            </a:rPr>
            <a:t> Sie </a:t>
          </a:r>
          <a:r>
            <a:rPr lang="en-US" sz="1400" b="0" i="0" kern="1200" dirty="0" err="1">
              <a:solidFill>
                <a:schemeClr val="bg1"/>
              </a:solidFill>
              <a:latin typeface="Calibri" panose="020F0502020204030204"/>
              <a:ea typeface="+mn-ea"/>
              <a:cs typeface="+mn-cs"/>
            </a:rPr>
            <a:t>Zuständigkeiten</a:t>
          </a:r>
          <a:r>
            <a:rPr lang="en-US" sz="1400" b="0" i="0" kern="1200" dirty="0">
              <a:solidFill>
                <a:schemeClr val="bg1"/>
              </a:solidFill>
              <a:latin typeface="Calibri" panose="020F0502020204030204"/>
              <a:ea typeface="+mn-ea"/>
              <a:cs typeface="+mn-cs"/>
            </a:rPr>
            <a:t> </a:t>
          </a:r>
          <a:r>
            <a:rPr lang="en-US" sz="1400" b="0" i="0" kern="1200" dirty="0" err="1">
              <a:solidFill>
                <a:schemeClr val="bg1"/>
              </a:solidFill>
              <a:latin typeface="Calibri" panose="020F0502020204030204"/>
              <a:ea typeface="+mn-ea"/>
              <a:cs typeface="+mn-cs"/>
            </a:rPr>
            <a:t>oder</a:t>
          </a:r>
          <a:r>
            <a:rPr lang="en-US" sz="1400" b="0" i="0" kern="1200" dirty="0">
              <a:solidFill>
                <a:schemeClr val="bg1"/>
              </a:solidFill>
              <a:latin typeface="Calibri" panose="020F0502020204030204"/>
              <a:ea typeface="+mn-ea"/>
              <a:cs typeface="+mn-cs"/>
            </a:rPr>
            <a:t> </a:t>
          </a:r>
          <a:r>
            <a:rPr lang="en-US" sz="1400" b="0" i="0" kern="1200" dirty="0" err="1">
              <a:solidFill>
                <a:schemeClr val="bg1"/>
              </a:solidFill>
              <a:latin typeface="Calibri" panose="020F0502020204030204"/>
              <a:ea typeface="+mn-ea"/>
              <a:cs typeface="+mn-cs"/>
            </a:rPr>
            <a:t>Verantwortlichkeiten</a:t>
          </a:r>
          <a:r>
            <a:rPr lang="en-US" sz="1400" b="0" i="0" kern="1200" dirty="0">
              <a:solidFill>
                <a:schemeClr val="bg1"/>
              </a:solidFill>
              <a:latin typeface="Calibri" panose="020F0502020204030204"/>
              <a:ea typeface="+mn-ea"/>
              <a:cs typeface="+mn-cs"/>
            </a:rPr>
            <a:t> fest</a:t>
          </a: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en-US" sz="1400" b="0" i="0" dirty="0" err="1">
              <a:solidFill>
                <a:schemeClr val="bg1"/>
              </a:solidFill>
            </a:rPr>
            <a:t>Sorgen</a:t>
          </a:r>
          <a:r>
            <a:rPr lang="en-US" sz="1400" b="0" i="0" dirty="0">
              <a:solidFill>
                <a:schemeClr val="bg1"/>
              </a:solidFill>
            </a:rPr>
            <a:t> Sie für </a:t>
          </a:r>
          <a:r>
            <a:rPr lang="en-US" sz="1400" b="0" i="0" dirty="0" err="1">
              <a:solidFill>
                <a:schemeClr val="bg1"/>
              </a:solidFill>
            </a:rPr>
            <a:t>eine</a:t>
          </a:r>
          <a:r>
            <a:rPr lang="en-US" sz="1400" b="0" i="0" dirty="0">
              <a:solidFill>
                <a:schemeClr val="bg1"/>
              </a:solidFill>
            </a:rPr>
            <a:t> </a:t>
          </a:r>
          <a:r>
            <a:rPr lang="en-US" sz="1400" b="0" i="0" dirty="0" err="1">
              <a:solidFill>
                <a:schemeClr val="bg1"/>
              </a:solidFill>
            </a:rPr>
            <a:t>ausgewogene</a:t>
          </a:r>
          <a:r>
            <a:rPr lang="en-US" sz="1400" b="0" i="0" dirty="0">
              <a:solidFill>
                <a:schemeClr val="bg1"/>
              </a:solidFill>
            </a:rPr>
            <a:t> </a:t>
          </a:r>
          <a:r>
            <a:rPr lang="en-US" sz="1400" b="0" i="0" dirty="0" err="1">
              <a:solidFill>
                <a:schemeClr val="bg1"/>
              </a:solidFill>
            </a:rPr>
            <a:t>Altersstruktur</a:t>
          </a:r>
          <a:r>
            <a:rPr lang="en-US" sz="1400" b="0" i="0" dirty="0">
              <a:solidFill>
                <a:schemeClr val="bg1"/>
              </a:solidFill>
            </a:rPr>
            <a:t> der </a:t>
          </a:r>
          <a:r>
            <a:rPr lang="en-US" sz="1400" b="0" i="0" dirty="0" err="1">
              <a:solidFill>
                <a:schemeClr val="bg1"/>
              </a:solidFill>
            </a:rPr>
            <a:t>wichtigsten</a:t>
          </a:r>
          <a:r>
            <a:rPr lang="en-US" sz="1400" b="0" i="0" dirty="0">
              <a:solidFill>
                <a:schemeClr val="bg1"/>
              </a:solidFill>
            </a:rPr>
            <a:t> Manager/ Mitarbeiter</a:t>
          </a: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en-US" sz="1400" b="0" i="0" dirty="0" err="1">
              <a:solidFill>
                <a:schemeClr val="bg1"/>
              </a:solidFill>
            </a:rPr>
            <a:t>Definieren</a:t>
          </a:r>
          <a:r>
            <a:rPr lang="en-US" sz="1400" b="0" i="0" dirty="0">
              <a:solidFill>
                <a:schemeClr val="bg1"/>
              </a:solidFill>
            </a:rPr>
            <a:t> Sie </a:t>
          </a:r>
          <a:r>
            <a:rPr lang="en-US" sz="1400" b="0" i="0" dirty="0" err="1">
              <a:solidFill>
                <a:schemeClr val="bg1"/>
              </a:solidFill>
            </a:rPr>
            <a:t>Ziele</a:t>
          </a:r>
          <a:r>
            <a:rPr lang="en-US" sz="1400" b="0" i="0" dirty="0">
              <a:solidFill>
                <a:schemeClr val="bg1"/>
              </a:solidFill>
            </a:rPr>
            <a:t> und </a:t>
          </a:r>
          <a:r>
            <a:rPr lang="en-US" sz="1400" b="0" i="0" dirty="0" err="1">
              <a:solidFill>
                <a:schemeClr val="bg1"/>
              </a:solidFill>
            </a:rPr>
            <a:t>nutzen</a:t>
          </a:r>
          <a:r>
            <a:rPr lang="en-US" sz="1400" b="0" i="0" dirty="0">
              <a:solidFill>
                <a:schemeClr val="bg1"/>
              </a:solidFill>
            </a:rPr>
            <a:t> Sie KPIs, um </a:t>
          </a:r>
          <a:r>
            <a:rPr lang="en-US" sz="1400" b="0" i="0" dirty="0" err="1">
              <a:solidFill>
                <a:schemeClr val="bg1"/>
              </a:solidFill>
            </a:rPr>
            <a:t>diese</a:t>
          </a:r>
          <a:r>
            <a:rPr lang="en-US" sz="1400" b="0" i="0" dirty="0">
              <a:solidFill>
                <a:schemeClr val="bg1"/>
              </a:solidFill>
            </a:rPr>
            <a:t> </a:t>
          </a:r>
          <a:r>
            <a:rPr lang="en-US" sz="1400" b="0" i="0" dirty="0" err="1">
              <a:solidFill>
                <a:schemeClr val="bg1"/>
              </a:solidFill>
            </a:rPr>
            <a:t>zu</a:t>
          </a:r>
          <a:r>
            <a:rPr lang="en-US" sz="1400" b="0" i="0" dirty="0">
              <a:solidFill>
                <a:schemeClr val="bg1"/>
              </a:solidFill>
            </a:rPr>
            <a:t> </a:t>
          </a:r>
          <a:r>
            <a:rPr lang="en-US" sz="1400" b="0" i="0" dirty="0" err="1">
              <a:solidFill>
                <a:schemeClr val="bg1"/>
              </a:solidFill>
            </a:rPr>
            <a:t>kontrollieren</a:t>
          </a: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en-US" sz="1400" b="0" i="0" dirty="0">
              <a:solidFill>
                <a:schemeClr val="bg1"/>
              </a:solidFill>
            </a:rPr>
            <a:t>Machen Sie </a:t>
          </a:r>
          <a:r>
            <a:rPr lang="en-US" sz="1400" b="0" i="0" dirty="0" err="1">
              <a:solidFill>
                <a:schemeClr val="bg1"/>
              </a:solidFill>
            </a:rPr>
            <a:t>sich</a:t>
          </a:r>
          <a:r>
            <a:rPr lang="en-US" sz="1400" b="0" i="0" dirty="0">
              <a:solidFill>
                <a:schemeClr val="bg1"/>
              </a:solidFill>
            </a:rPr>
            <a:t> die </a:t>
          </a:r>
          <a:r>
            <a:rPr lang="en-US" sz="1400" b="0" i="0" dirty="0" err="1">
              <a:solidFill>
                <a:schemeClr val="bg1"/>
              </a:solidFill>
            </a:rPr>
            <a:t>Stärken</a:t>
          </a:r>
          <a:r>
            <a:rPr lang="en-US" sz="1400" b="0" i="0" dirty="0">
              <a:solidFill>
                <a:schemeClr val="bg1"/>
              </a:solidFill>
            </a:rPr>
            <a:t>, </a:t>
          </a:r>
          <a:r>
            <a:rPr lang="en-US" sz="1400" b="0" i="0" dirty="0" err="1">
              <a:solidFill>
                <a:schemeClr val="bg1"/>
              </a:solidFill>
            </a:rPr>
            <a:t>Schwächen</a:t>
          </a:r>
          <a:r>
            <a:rPr lang="en-US" sz="1400" b="0" i="0" dirty="0">
              <a:solidFill>
                <a:schemeClr val="bg1"/>
              </a:solidFill>
            </a:rPr>
            <a:t> und </a:t>
          </a:r>
          <a:r>
            <a:rPr lang="en-US" sz="1400" b="0" i="0" dirty="0" err="1">
              <a:solidFill>
                <a:schemeClr val="bg1"/>
              </a:solidFill>
            </a:rPr>
            <a:t>Risiken</a:t>
          </a:r>
          <a:r>
            <a:rPr lang="en-US" sz="1400" b="0" i="0" dirty="0">
              <a:solidFill>
                <a:schemeClr val="bg1"/>
              </a:solidFill>
            </a:rPr>
            <a:t> </a:t>
          </a:r>
          <a:r>
            <a:rPr lang="en-US" sz="1400" b="0" i="0" dirty="0" err="1">
              <a:solidFill>
                <a:schemeClr val="bg1"/>
              </a:solidFill>
            </a:rPr>
            <a:t>Ihres</a:t>
          </a:r>
          <a:r>
            <a:rPr lang="en-US" sz="1400" b="0" i="0" dirty="0">
              <a:solidFill>
                <a:schemeClr val="bg1"/>
              </a:solidFill>
            </a:rPr>
            <a:t> </a:t>
          </a:r>
          <a:r>
            <a:rPr lang="en-US" sz="1400" b="0" i="0" dirty="0" err="1">
              <a:solidFill>
                <a:schemeClr val="bg1"/>
              </a:solidFill>
            </a:rPr>
            <a:t>Unternehmens</a:t>
          </a:r>
          <a:r>
            <a:rPr lang="en-US" sz="1400" b="0" i="0" dirty="0">
              <a:solidFill>
                <a:schemeClr val="bg1"/>
              </a:solidFill>
            </a:rPr>
            <a:t> </a:t>
          </a:r>
          <a:r>
            <a:rPr lang="en-US" sz="1400" b="0" i="0" dirty="0" err="1">
              <a:solidFill>
                <a:schemeClr val="bg1"/>
              </a:solidFill>
            </a:rPr>
            <a:t>bewusst</a:t>
          </a:r>
          <a:endParaRPr lang="en-US" sz="14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13BD1A8C-A787-4DD6-AF32-F69C01FD3201}">
      <dgm:prSet custT="1"/>
      <dgm:spPr/>
      <dgm:t>
        <a:bodyPr/>
        <a:lstStyle/>
        <a:p>
          <a:pPr>
            <a:lnSpc>
              <a:spcPct val="100000"/>
            </a:lnSpc>
          </a:pPr>
          <a:r>
            <a:rPr lang="en-US" sz="1400" b="0" i="0" dirty="0" err="1">
              <a:solidFill>
                <a:schemeClr val="bg1"/>
              </a:solidFill>
            </a:rPr>
            <a:t>Implementieren</a:t>
          </a:r>
          <a:r>
            <a:rPr lang="en-US" sz="1400" b="0" i="0" dirty="0">
              <a:solidFill>
                <a:schemeClr val="bg1"/>
              </a:solidFill>
            </a:rPr>
            <a:t> Sie </a:t>
          </a:r>
          <a:r>
            <a:rPr lang="en-US" sz="1400" b="0" i="0" dirty="0" err="1">
              <a:solidFill>
                <a:schemeClr val="bg1"/>
              </a:solidFill>
            </a:rPr>
            <a:t>ein</a:t>
          </a:r>
          <a:r>
            <a:rPr lang="en-US" sz="1400" b="0" i="0" dirty="0">
              <a:solidFill>
                <a:schemeClr val="bg1"/>
              </a:solidFill>
            </a:rPr>
            <a:t> </a:t>
          </a:r>
          <a:r>
            <a:rPr lang="en-US" sz="1400" b="0" i="0" dirty="0" err="1">
              <a:solidFill>
                <a:schemeClr val="bg1"/>
              </a:solidFill>
            </a:rPr>
            <a:t>Risikoerkennungs</a:t>
          </a:r>
          <a:r>
            <a:rPr lang="en-US" sz="1400" b="0" i="0" dirty="0">
              <a:solidFill>
                <a:schemeClr val="bg1"/>
              </a:solidFill>
            </a:rPr>
            <a:t>-system</a:t>
          </a:r>
          <a:endParaRPr lang="en-US" sz="1400" dirty="0">
            <a:solidFill>
              <a:schemeClr val="bg1"/>
            </a:solidFill>
          </a:endParaRPr>
        </a:p>
      </dgm:t>
    </dgm:pt>
    <dgm:pt modelId="{C037142A-58BF-4C8F-8E95-05E4EBB3DC86}" type="parTrans" cxnId="{06A682AD-3364-4980-B652-C791CDDD803E}">
      <dgm:prSet/>
      <dgm:spPr/>
      <dgm:t>
        <a:bodyPr/>
        <a:lstStyle/>
        <a:p>
          <a:endParaRPr lang="en-US"/>
        </a:p>
      </dgm:t>
    </dgm:pt>
    <dgm:pt modelId="{58E50349-8B13-48C6-921D-992D2F458455}" type="sibTrans" cxnId="{06A682AD-3364-4980-B652-C791CDDD803E}">
      <dgm:prSet/>
      <dgm:spPr/>
      <dgm:t>
        <a:bodyPr/>
        <a:lstStyle/>
        <a:p>
          <a:pPr>
            <a:lnSpc>
              <a:spcPct val="100000"/>
            </a:lnSpc>
          </a:pPr>
          <a:endParaRPr lang="en-US"/>
        </a:p>
      </dgm:t>
    </dgm:pt>
    <dgm:pt modelId="{8F8A494D-C98D-4128-BB96-D6749481075D}">
      <dgm:prSet custT="1"/>
      <dgm:spPr/>
      <dgm:t>
        <a:bodyPr/>
        <a:lstStyle/>
        <a:p>
          <a:pPr>
            <a:lnSpc>
              <a:spcPct val="100000"/>
            </a:lnSpc>
          </a:pPr>
          <a:r>
            <a:rPr lang="en-US" sz="1400" b="0" i="0" dirty="0" err="1">
              <a:solidFill>
                <a:schemeClr val="bg1"/>
              </a:solidFill>
            </a:rPr>
            <a:t>Versichern</a:t>
          </a:r>
          <a:r>
            <a:rPr lang="en-US" sz="1400" b="0" i="0" dirty="0">
              <a:solidFill>
                <a:schemeClr val="bg1"/>
              </a:solidFill>
            </a:rPr>
            <a:t> Sie </a:t>
          </a:r>
          <a:r>
            <a:rPr lang="en-US" sz="1400" b="0" i="0" dirty="0" err="1">
              <a:solidFill>
                <a:schemeClr val="bg1"/>
              </a:solidFill>
            </a:rPr>
            <a:t>Ihr</a:t>
          </a:r>
          <a:r>
            <a:rPr lang="en-US" sz="1400" b="0" i="0" dirty="0">
              <a:solidFill>
                <a:schemeClr val="bg1"/>
              </a:solidFill>
            </a:rPr>
            <a:t> </a:t>
          </a:r>
          <a:r>
            <a:rPr lang="en-US" sz="1400" b="0" i="0" dirty="0" err="1">
              <a:solidFill>
                <a:schemeClr val="bg1"/>
              </a:solidFill>
            </a:rPr>
            <a:t>Unternehmen</a:t>
          </a:r>
          <a:r>
            <a:rPr lang="en-US" sz="1400" b="0" i="0" dirty="0">
              <a:solidFill>
                <a:schemeClr val="bg1"/>
              </a:solidFill>
            </a:rPr>
            <a:t> </a:t>
          </a:r>
          <a:r>
            <a:rPr lang="en-US" sz="1400" b="0" i="0" dirty="0" err="1">
              <a:solidFill>
                <a:schemeClr val="bg1"/>
              </a:solidFill>
            </a:rPr>
            <a:t>gegen</a:t>
          </a:r>
          <a:r>
            <a:rPr lang="en-US" sz="1400" b="0" i="0" dirty="0">
              <a:solidFill>
                <a:schemeClr val="bg1"/>
              </a:solidFill>
            </a:rPr>
            <a:t> </a:t>
          </a:r>
          <a:r>
            <a:rPr lang="en-US" sz="1400" b="0" i="0" dirty="0" err="1">
              <a:solidFill>
                <a:schemeClr val="bg1"/>
              </a:solidFill>
            </a:rPr>
            <a:t>potentielle</a:t>
          </a:r>
          <a:r>
            <a:rPr lang="en-US" sz="1400" b="0" i="0" dirty="0">
              <a:solidFill>
                <a:schemeClr val="bg1"/>
              </a:solidFill>
            </a:rPr>
            <a:t> </a:t>
          </a:r>
          <a:r>
            <a:rPr lang="en-US" sz="1400" b="0" i="0" dirty="0" err="1">
              <a:solidFill>
                <a:schemeClr val="bg1"/>
              </a:solidFill>
            </a:rPr>
            <a:t>Unternehmensrisiken</a:t>
          </a:r>
          <a:endParaRPr lang="en-US" sz="1400" dirty="0">
            <a:solidFill>
              <a:schemeClr val="bg1"/>
            </a:solidFill>
          </a:endParaRPr>
        </a:p>
      </dgm:t>
    </dgm:pt>
    <dgm:pt modelId="{1FF2688B-D970-4471-A1EE-3E1BD9D2CB61}" type="parTrans" cxnId="{17F807E8-091D-4C38-8D3A-9E60A560EFB1}">
      <dgm:prSet/>
      <dgm:spPr/>
      <dgm:t>
        <a:bodyPr/>
        <a:lstStyle/>
        <a:p>
          <a:endParaRPr lang="en-US"/>
        </a:p>
      </dgm:t>
    </dgm:pt>
    <dgm:pt modelId="{9AACCD6E-080F-46EE-9469-B31608B73CA1}" type="sibTrans" cxnId="{17F807E8-091D-4C38-8D3A-9E60A560EFB1}">
      <dgm:prSet/>
      <dgm:spPr/>
      <dgm:t>
        <a:bodyPr/>
        <a:lstStyle/>
        <a:p>
          <a:pPr>
            <a:lnSpc>
              <a:spcPct val="100000"/>
            </a:lnSpc>
          </a:pPr>
          <a:endParaRPr lang="en-US"/>
        </a:p>
      </dgm:t>
    </dgm:pt>
    <dgm:pt modelId="{6B347761-E4A4-4039-912C-9BE994EA78FF}">
      <dgm:prSet custT="1"/>
      <dgm:spPr/>
      <dgm:t>
        <a:bodyPr/>
        <a:lstStyle/>
        <a:p>
          <a:pPr>
            <a:lnSpc>
              <a:spcPct val="100000"/>
            </a:lnSpc>
          </a:pPr>
          <a:r>
            <a:rPr lang="en-US" sz="1400" b="0" i="0" dirty="0" err="1">
              <a:solidFill>
                <a:schemeClr val="bg1"/>
              </a:solidFill>
            </a:rPr>
            <a:t>Bereiten</a:t>
          </a:r>
          <a:r>
            <a:rPr lang="en-US" sz="1400" b="0" i="0" dirty="0">
              <a:solidFill>
                <a:schemeClr val="bg1"/>
              </a:solidFill>
            </a:rPr>
            <a:t> Sie </a:t>
          </a:r>
          <a:r>
            <a:rPr lang="en-US" sz="1400" b="0" i="0" dirty="0" err="1">
              <a:solidFill>
                <a:schemeClr val="bg1"/>
              </a:solidFill>
            </a:rPr>
            <a:t>einen</a:t>
          </a:r>
          <a:r>
            <a:rPr lang="en-US" sz="1400" b="0" i="0" dirty="0">
              <a:solidFill>
                <a:schemeClr val="bg1"/>
              </a:solidFill>
            </a:rPr>
            <a:t> </a:t>
          </a:r>
          <a:r>
            <a:rPr lang="en-US" sz="1400" b="0" i="0" dirty="0" err="1">
              <a:solidFill>
                <a:schemeClr val="bg1"/>
              </a:solidFill>
            </a:rPr>
            <a:t>Notfallplan</a:t>
          </a:r>
          <a:r>
            <a:rPr lang="en-US" sz="1400" b="0" i="0" dirty="0">
              <a:solidFill>
                <a:schemeClr val="bg1"/>
              </a:solidFill>
            </a:rPr>
            <a:t> für interne </a:t>
          </a:r>
          <a:r>
            <a:rPr lang="en-US" sz="1400" b="0" i="0" dirty="0" err="1">
              <a:solidFill>
                <a:schemeClr val="bg1"/>
              </a:solidFill>
            </a:rPr>
            <a:t>Ereignisse</a:t>
          </a:r>
          <a:r>
            <a:rPr lang="en-US" sz="1400" b="0" i="0" dirty="0">
              <a:solidFill>
                <a:schemeClr val="bg1"/>
              </a:solidFill>
            </a:rPr>
            <a:t> </a:t>
          </a:r>
          <a:r>
            <a:rPr lang="en-US" sz="1400" b="0" i="0" dirty="0" err="1">
              <a:solidFill>
                <a:schemeClr val="bg1"/>
              </a:solidFill>
            </a:rPr>
            <a:t>vor</a:t>
          </a:r>
          <a:endParaRPr lang="en-US" sz="1400" dirty="0">
            <a:solidFill>
              <a:schemeClr val="bg1"/>
            </a:solidFill>
          </a:endParaRPr>
        </a:p>
      </dgm:t>
    </dgm:pt>
    <dgm:pt modelId="{1D644569-3A8F-45DA-B6F3-10A19B7A38DF}" type="parTrans" cxnId="{B4C9F572-68C3-40C4-B32A-51301141B314}">
      <dgm:prSet/>
      <dgm:spPr/>
      <dgm:t>
        <a:bodyPr/>
        <a:lstStyle/>
        <a:p>
          <a:endParaRPr lang="en-US"/>
        </a:p>
      </dgm:t>
    </dgm:pt>
    <dgm:pt modelId="{2599D971-2C63-4CBF-B931-5D17D15FDB7A}" type="sibTrans" cxnId="{B4C9F572-68C3-40C4-B32A-51301141B314}">
      <dgm:prSet/>
      <dgm:spPr/>
      <dgm:t>
        <a:bodyPr/>
        <a:lstStyle/>
        <a:p>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8"/>
      <dgm:spPr>
        <a:solidFill>
          <a:srgbClr val="916395"/>
        </a:solidFill>
      </dgm:spPr>
    </dgm:pt>
    <dgm:pt modelId="{18D78485-B38C-4DD7-844A-0FD8B9887D65}" type="pres">
      <dgm:prSet presAssocID="{52A7BA86-4873-477C-8884-779B90AAA646}"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erarchie"/>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8" custScaleX="133861" custLinFactNeighborX="12277" custLinFactNeighborY="-328">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8"/>
      <dgm:spPr>
        <a:solidFill>
          <a:srgbClr val="916395"/>
        </a:solidFill>
      </dgm:spPr>
    </dgm:pt>
    <dgm:pt modelId="{14F56EC6-FF3E-4318-AE18-68CD2B9E0DF0}" type="pres">
      <dgm:prSet presAssocID="{1DF614AB-1EC7-4B4B-A1EA-60C9B0639C84}"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üfliste"/>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8" custScaleX="120736" custLinFactNeighborX="5737" custLinFactNeighborY="-328">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8"/>
      <dgm:spPr>
        <a:solidFill>
          <a:srgbClr val="916395"/>
        </a:solidFill>
      </dgm:spPr>
    </dgm:pt>
    <dgm:pt modelId="{7C8B9DC0-9012-425C-9444-B40CB7A6B6D5}" type="pres">
      <dgm:prSet presAssocID="{27E2A66E-6AC6-46C0-B449-2498DC41756A}"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 Success"/>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8" custScaleX="133301" custLinFactNeighborX="12277" custLinFactNeighborY="329">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8"/>
      <dgm:spPr>
        <a:solidFill>
          <a:srgbClr val="916395"/>
        </a:solidFill>
      </dgm:spPr>
    </dgm:pt>
    <dgm:pt modelId="{3163AE50-CE59-4A31-9DF7-67366B9A96E5}" type="pres">
      <dgm:prSet presAssocID="{A2418EA2-BAE7-4CBC-BE6F-C4FD0E93051B}"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Volltreffer"/>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8">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8"/>
      <dgm:spPr>
        <a:solidFill>
          <a:srgbClr val="916395"/>
        </a:solidFill>
      </dgm:spPr>
    </dgm:pt>
    <dgm:pt modelId="{21E619BB-BBDB-47ED-9491-8FCE807101A2}" type="pres">
      <dgm:prSet presAssocID="{9C7306B0-9128-422A-805D-EC1826797D13}"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Kurzhantel"/>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8" custScaleX="133301" custLinFactNeighborX="12277" custLinFactNeighborY="329">
        <dgm:presLayoutVars>
          <dgm:chMax val="1"/>
          <dgm:chPref val="1"/>
        </dgm:presLayoutVars>
      </dgm:prSet>
      <dgm:spPr/>
    </dgm:pt>
    <dgm:pt modelId="{BE7023E1-7FB0-442C-91D7-6CAD8284113B}" type="pres">
      <dgm:prSet presAssocID="{46ECFBFF-A845-4400-B7EF-4B8E6C7F96A2}" presName="sibTrans" presStyleLbl="sibTrans2D1" presStyleIdx="0" presStyleCnt="0"/>
      <dgm:spPr/>
    </dgm:pt>
    <dgm:pt modelId="{9B077303-DA20-481B-A32A-F4EB2633174B}" type="pres">
      <dgm:prSet presAssocID="{13BD1A8C-A787-4DD6-AF32-F69C01FD3201}" presName="compNode" presStyleCnt="0"/>
      <dgm:spPr/>
    </dgm:pt>
    <dgm:pt modelId="{A89B6F53-9EDE-431D-B3E9-ACF571ECF622}" type="pres">
      <dgm:prSet presAssocID="{13BD1A8C-A787-4DD6-AF32-F69C01FD3201}" presName="iconBgRect" presStyleLbl="bgShp" presStyleIdx="5" presStyleCnt="8"/>
      <dgm:spPr>
        <a:solidFill>
          <a:srgbClr val="916395"/>
        </a:solidFill>
      </dgm:spPr>
    </dgm:pt>
    <dgm:pt modelId="{33EB9E4A-4686-4119-8A49-2A440B8DD6D5}" type="pres">
      <dgm:prSet presAssocID="{13BD1A8C-A787-4DD6-AF32-F69C01FD3201}"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Häkchen"/>
        </a:ext>
      </dgm:extLst>
    </dgm:pt>
    <dgm:pt modelId="{0576BC39-DF60-43F7-93D4-33E7C720B570}" type="pres">
      <dgm:prSet presAssocID="{13BD1A8C-A787-4DD6-AF32-F69C01FD3201}" presName="spaceRect" presStyleCnt="0"/>
      <dgm:spPr/>
    </dgm:pt>
    <dgm:pt modelId="{22A14483-D3A2-41E3-9696-C38A5A41446C}" type="pres">
      <dgm:prSet presAssocID="{13BD1A8C-A787-4DD6-AF32-F69C01FD3201}" presName="textRect" presStyleLbl="revTx" presStyleIdx="5" presStyleCnt="8" custLinFactNeighborX="-1350">
        <dgm:presLayoutVars>
          <dgm:chMax val="1"/>
          <dgm:chPref val="1"/>
        </dgm:presLayoutVars>
      </dgm:prSet>
      <dgm:spPr/>
    </dgm:pt>
    <dgm:pt modelId="{C5F313F7-5A13-4032-A16F-27BDD54A13FA}" type="pres">
      <dgm:prSet presAssocID="{58E50349-8B13-48C6-921D-992D2F458455}" presName="sibTrans" presStyleLbl="sibTrans2D1" presStyleIdx="0" presStyleCnt="0"/>
      <dgm:spPr/>
    </dgm:pt>
    <dgm:pt modelId="{16ACDD13-B97F-4277-A5C0-FA6AC4DFB6CF}" type="pres">
      <dgm:prSet presAssocID="{8F8A494D-C98D-4128-BB96-D6749481075D}" presName="compNode" presStyleCnt="0"/>
      <dgm:spPr/>
    </dgm:pt>
    <dgm:pt modelId="{B7E23604-B3BC-45A4-92AB-C490A234BF45}" type="pres">
      <dgm:prSet presAssocID="{8F8A494D-C98D-4128-BB96-D6749481075D}" presName="iconBgRect" presStyleLbl="bgShp" presStyleIdx="6" presStyleCnt="8"/>
      <dgm:spPr>
        <a:solidFill>
          <a:srgbClr val="916395"/>
        </a:solidFill>
      </dgm:spPr>
    </dgm:pt>
    <dgm:pt modelId="{ED77C134-62B1-410C-846B-9746945B845D}" type="pres">
      <dgm:prSet presAssocID="{8F8A494D-C98D-4128-BB96-D6749481075D}"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Warnung"/>
        </a:ext>
      </dgm:extLst>
    </dgm:pt>
    <dgm:pt modelId="{92A25743-724F-4C7E-9550-B1C814E9180C}" type="pres">
      <dgm:prSet presAssocID="{8F8A494D-C98D-4128-BB96-D6749481075D}" presName="spaceRect" presStyleCnt="0"/>
      <dgm:spPr/>
    </dgm:pt>
    <dgm:pt modelId="{C88B7BED-A6D1-409D-B537-D05A975BDFF4}" type="pres">
      <dgm:prSet presAssocID="{8F8A494D-C98D-4128-BB96-D6749481075D}" presName="textRect" presStyleLbl="revTx" presStyleIdx="6" presStyleCnt="8" custScaleX="133301" custLinFactNeighborX="12277" custLinFactNeighborY="-7500">
        <dgm:presLayoutVars>
          <dgm:chMax val="1"/>
          <dgm:chPref val="1"/>
        </dgm:presLayoutVars>
      </dgm:prSet>
      <dgm:spPr/>
    </dgm:pt>
    <dgm:pt modelId="{E2168627-C8CB-401F-A667-0E3FC399472B}" type="pres">
      <dgm:prSet presAssocID="{9AACCD6E-080F-46EE-9469-B31608B73CA1}" presName="sibTrans" presStyleLbl="sibTrans2D1" presStyleIdx="0" presStyleCnt="0"/>
      <dgm:spPr/>
    </dgm:pt>
    <dgm:pt modelId="{941A7794-EC6C-4914-B922-356A94FB97DF}" type="pres">
      <dgm:prSet presAssocID="{6B347761-E4A4-4039-912C-9BE994EA78FF}" presName="compNode" presStyleCnt="0"/>
      <dgm:spPr/>
    </dgm:pt>
    <dgm:pt modelId="{4F173CB0-03C0-4584-B659-6BD0C3AE0E98}" type="pres">
      <dgm:prSet presAssocID="{6B347761-E4A4-4039-912C-9BE994EA78FF}" presName="iconBgRect" presStyleLbl="bgShp" presStyleIdx="7" presStyleCnt="8"/>
      <dgm:spPr>
        <a:solidFill>
          <a:srgbClr val="916395"/>
        </a:solidFill>
      </dgm:spPr>
    </dgm:pt>
    <dgm:pt modelId="{BBF25154-EEBF-45CD-B33A-0C955CA622CF}" type="pres">
      <dgm:prSet presAssocID="{6B347761-E4A4-4039-912C-9BE994EA78FF}"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dgm:spPr>
      <dgm:extLst>
        <a:ext uri="{E40237B7-FDA0-4F09-8148-C483321AD2D9}">
          <dgm14:cNvPr xmlns:dgm14="http://schemas.microsoft.com/office/drawing/2010/diagram" id="0" name="" descr="Krankenwagen"/>
        </a:ext>
      </dgm:extLst>
    </dgm:pt>
    <dgm:pt modelId="{F7084AE5-8B83-4EC6-9407-A52BD3324BF1}" type="pres">
      <dgm:prSet presAssocID="{6B347761-E4A4-4039-912C-9BE994EA78FF}" presName="spaceRect" presStyleCnt="0"/>
      <dgm:spPr/>
    </dgm:pt>
    <dgm:pt modelId="{FE219EC9-41C6-4F0F-B9B9-967C3A2F222A}" type="pres">
      <dgm:prSet presAssocID="{6B347761-E4A4-4039-912C-9BE994EA78FF}" presName="textRect" presStyleLbl="revTx" presStyleIdx="7" presStyleCnt="8" custScaleX="134050" custLinFactNeighborX="17407" custLinFactNeighborY="329">
        <dgm:presLayoutVars>
          <dgm:chMax val="1"/>
          <dgm:chPref val="1"/>
        </dgm:presLayoutVars>
      </dgm:prSet>
      <dgm:spPr/>
    </dgm:pt>
  </dgm:ptLst>
  <dgm:cxnLst>
    <dgm:cxn modelId="{A6AC3700-108A-44B0-B6D0-BE8F7A84598C}" type="presOf" srcId="{8F8A494D-C98D-4128-BB96-D6749481075D}" destId="{C88B7BED-A6D1-409D-B537-D05A975BDFF4}" srcOrd="0" destOrd="0" presId="urn:microsoft.com/office/officeart/2018/2/layout/IconCircleList"/>
    <dgm:cxn modelId="{6A546307-29D2-46D0-90A0-77372E509C11}" type="presOf" srcId="{58E50349-8B13-48C6-921D-992D2F458455}" destId="{C5F313F7-5A13-4032-A16F-27BDD54A13FA}" srcOrd="0" destOrd="0" presId="urn:microsoft.com/office/officeart/2018/2/layout/IconCircleList"/>
    <dgm:cxn modelId="{7F62200F-E724-4521-80D3-15C346B75AFF}" type="presOf" srcId="{6B347761-E4A4-4039-912C-9BE994EA78FF}" destId="{FE219EC9-41C6-4F0F-B9B9-967C3A2F222A}" srcOrd="0" destOrd="0" presId="urn:microsoft.com/office/officeart/2018/2/layout/IconCircleLi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B9ED5750-64D8-4D80-864D-4250A51FDE98}" type="presOf" srcId="{9AACCD6E-080F-46EE-9469-B31608B73CA1}" destId="{E2168627-C8CB-401F-A667-0E3FC399472B}" srcOrd="0" destOrd="0" presId="urn:microsoft.com/office/officeart/2018/2/layout/IconCircleList"/>
    <dgm:cxn modelId="{B4C9F572-68C3-40C4-B32A-51301141B314}" srcId="{299EF692-E69C-4A8D-A264-541F1D79E178}" destId="{6B347761-E4A4-4039-912C-9BE994EA78FF}" srcOrd="7" destOrd="0" parTransId="{1D644569-3A8F-45DA-B6F3-10A19B7A38DF}" sibTransId="{2599D971-2C63-4CBF-B931-5D17D15FDB7A}"/>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F084A093-747A-4654-89F8-8A8F0C1A5558}" type="presOf" srcId="{46ECFBFF-A845-4400-B7EF-4B8E6C7F96A2}" destId="{BE7023E1-7FB0-442C-91D7-6CAD8284113B}"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06A682AD-3364-4980-B652-C791CDDD803E}" srcId="{299EF692-E69C-4A8D-A264-541F1D79E178}" destId="{13BD1A8C-A787-4DD6-AF32-F69C01FD3201}" srcOrd="5" destOrd="0" parTransId="{C037142A-58BF-4C8F-8E95-05E4EBB3DC86}" sibTransId="{58E50349-8B13-48C6-921D-992D2F458455}"/>
    <dgm:cxn modelId="{1D3724B2-8AE2-4090-9684-77E1CD210C5D}" type="presOf" srcId="{13BD1A8C-A787-4DD6-AF32-F69C01FD3201}" destId="{22A14483-D3A2-41E3-9696-C38A5A41446C}" srcOrd="0" destOrd="0" presId="urn:microsoft.com/office/officeart/2018/2/layout/IconCircleList"/>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17F807E8-091D-4C38-8D3A-9E60A560EFB1}" srcId="{299EF692-E69C-4A8D-A264-541F1D79E178}" destId="{8F8A494D-C98D-4128-BB96-D6749481075D}" srcOrd="6" destOrd="0" parTransId="{1FF2688B-D970-4471-A1EE-3E1BD9D2CB61}" sibTransId="{9AACCD6E-080F-46EE-9469-B31608B73CA1}"/>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 modelId="{70C7A38F-1411-405E-BED8-1581129D3042}" type="presParOf" srcId="{FDA5C0C0-E85D-44AE-8EF0-E86101E80411}" destId="{BE7023E1-7FB0-442C-91D7-6CAD8284113B}" srcOrd="9" destOrd="0" presId="urn:microsoft.com/office/officeart/2018/2/layout/IconCircleList"/>
    <dgm:cxn modelId="{F5C14253-B0AD-4A56-9D91-CC024BE9E126}" type="presParOf" srcId="{FDA5C0C0-E85D-44AE-8EF0-E86101E80411}" destId="{9B077303-DA20-481B-A32A-F4EB2633174B}" srcOrd="10" destOrd="0" presId="urn:microsoft.com/office/officeart/2018/2/layout/IconCircleList"/>
    <dgm:cxn modelId="{B58F9155-A7E1-4685-8452-A7ADCC474E2F}" type="presParOf" srcId="{9B077303-DA20-481B-A32A-F4EB2633174B}" destId="{A89B6F53-9EDE-431D-B3E9-ACF571ECF622}" srcOrd="0" destOrd="0" presId="urn:microsoft.com/office/officeart/2018/2/layout/IconCircleList"/>
    <dgm:cxn modelId="{D70F07FF-7947-4537-9C30-F63C83BEAC2F}" type="presParOf" srcId="{9B077303-DA20-481B-A32A-F4EB2633174B}" destId="{33EB9E4A-4686-4119-8A49-2A440B8DD6D5}" srcOrd="1" destOrd="0" presId="urn:microsoft.com/office/officeart/2018/2/layout/IconCircleList"/>
    <dgm:cxn modelId="{42DBC40F-CD1E-43A5-9936-8FDCF43C1803}" type="presParOf" srcId="{9B077303-DA20-481B-A32A-F4EB2633174B}" destId="{0576BC39-DF60-43F7-93D4-33E7C720B570}" srcOrd="2" destOrd="0" presId="urn:microsoft.com/office/officeart/2018/2/layout/IconCircleList"/>
    <dgm:cxn modelId="{564739D0-4044-4BB6-8BE9-826C181ED6AB}" type="presParOf" srcId="{9B077303-DA20-481B-A32A-F4EB2633174B}" destId="{22A14483-D3A2-41E3-9696-C38A5A41446C}" srcOrd="3" destOrd="0" presId="urn:microsoft.com/office/officeart/2018/2/layout/IconCircleList"/>
    <dgm:cxn modelId="{FD5BE7BB-1980-4559-9EED-259AC8E6B159}" type="presParOf" srcId="{FDA5C0C0-E85D-44AE-8EF0-E86101E80411}" destId="{C5F313F7-5A13-4032-A16F-27BDD54A13FA}" srcOrd="11" destOrd="0" presId="urn:microsoft.com/office/officeart/2018/2/layout/IconCircleList"/>
    <dgm:cxn modelId="{87D7DEC9-7C36-4E12-A81A-985073FF3324}" type="presParOf" srcId="{FDA5C0C0-E85D-44AE-8EF0-E86101E80411}" destId="{16ACDD13-B97F-4277-A5C0-FA6AC4DFB6CF}" srcOrd="12" destOrd="0" presId="urn:microsoft.com/office/officeart/2018/2/layout/IconCircleList"/>
    <dgm:cxn modelId="{10220AA5-1FD1-4883-828A-D2C6C2AFBB1E}" type="presParOf" srcId="{16ACDD13-B97F-4277-A5C0-FA6AC4DFB6CF}" destId="{B7E23604-B3BC-45A4-92AB-C490A234BF45}" srcOrd="0" destOrd="0" presId="urn:microsoft.com/office/officeart/2018/2/layout/IconCircleList"/>
    <dgm:cxn modelId="{41128000-B84D-4838-BA6B-E470C64B0DDC}" type="presParOf" srcId="{16ACDD13-B97F-4277-A5C0-FA6AC4DFB6CF}" destId="{ED77C134-62B1-410C-846B-9746945B845D}" srcOrd="1" destOrd="0" presId="urn:microsoft.com/office/officeart/2018/2/layout/IconCircleList"/>
    <dgm:cxn modelId="{C8C1D098-AAE1-44F4-BB04-D0465A9367E8}" type="presParOf" srcId="{16ACDD13-B97F-4277-A5C0-FA6AC4DFB6CF}" destId="{92A25743-724F-4C7E-9550-B1C814E9180C}" srcOrd="2" destOrd="0" presId="urn:microsoft.com/office/officeart/2018/2/layout/IconCircleList"/>
    <dgm:cxn modelId="{C3F8A99A-5E9B-4DCD-9EDB-07914E280AF3}" type="presParOf" srcId="{16ACDD13-B97F-4277-A5C0-FA6AC4DFB6CF}" destId="{C88B7BED-A6D1-409D-B537-D05A975BDFF4}" srcOrd="3" destOrd="0" presId="urn:microsoft.com/office/officeart/2018/2/layout/IconCircleList"/>
    <dgm:cxn modelId="{9F4D9E43-A823-483F-8CE0-52A73F1CFED7}" type="presParOf" srcId="{FDA5C0C0-E85D-44AE-8EF0-E86101E80411}" destId="{E2168627-C8CB-401F-A667-0E3FC399472B}" srcOrd="13" destOrd="0" presId="urn:microsoft.com/office/officeart/2018/2/layout/IconCircleList"/>
    <dgm:cxn modelId="{DFE4127C-194E-4CB1-B5FB-859FEC26A60E}" type="presParOf" srcId="{FDA5C0C0-E85D-44AE-8EF0-E86101E80411}" destId="{941A7794-EC6C-4914-B922-356A94FB97DF}" srcOrd="14" destOrd="0" presId="urn:microsoft.com/office/officeart/2018/2/layout/IconCircleList"/>
    <dgm:cxn modelId="{8067F476-8E27-4CD4-85C0-1CFC21E5774F}" type="presParOf" srcId="{941A7794-EC6C-4914-B922-356A94FB97DF}" destId="{4F173CB0-03C0-4584-B659-6BD0C3AE0E98}" srcOrd="0" destOrd="0" presId="urn:microsoft.com/office/officeart/2018/2/layout/IconCircleList"/>
    <dgm:cxn modelId="{EA4FD8FE-D270-45B4-8E2E-8CD4852B5CC0}" type="presParOf" srcId="{941A7794-EC6C-4914-B922-356A94FB97DF}" destId="{BBF25154-EEBF-45CD-B33A-0C955CA622CF}" srcOrd="1" destOrd="0" presId="urn:microsoft.com/office/officeart/2018/2/layout/IconCircleList"/>
    <dgm:cxn modelId="{64EC0196-0B8A-432F-9593-3678DDAB688F}" type="presParOf" srcId="{941A7794-EC6C-4914-B922-356A94FB97DF}" destId="{F7084AE5-8B83-4EC6-9407-A52BD3324BF1}" srcOrd="2" destOrd="0" presId="urn:microsoft.com/office/officeart/2018/2/layout/IconCircleList"/>
    <dgm:cxn modelId="{0C66439D-6F00-43A4-88D7-5040E5A82A21}" type="presParOf" srcId="{941A7794-EC6C-4914-B922-356A94FB97DF}" destId="{FE219EC9-41C6-4F0F-B9B9-967C3A2F222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de-DE" sz="1400" b="0" i="0" dirty="0">
              <a:solidFill>
                <a:schemeClr val="bg1"/>
              </a:solidFill>
            </a:rPr>
            <a:t>Schaffung einer offenen Kommunikationskultur, in der die Sichtweise der Mitarbeiter geschätzt wird</a:t>
          </a: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de-DE" sz="1400" b="0" i="0" kern="1200" dirty="0">
              <a:solidFill>
                <a:schemeClr val="bg1"/>
              </a:solidFill>
              <a:latin typeface="Calibri" panose="020F0502020204030204"/>
              <a:ea typeface="+mn-ea"/>
              <a:cs typeface="+mn-cs"/>
            </a:rPr>
            <a:t>Planen Sie regelmäßige Treffen zwischen Managern und Mitarbeitern, um Ideen und die neuesten Entwicklungen auszutauschen.</a:t>
          </a: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de-DE" sz="1400" b="0" i="0" dirty="0">
              <a:solidFill>
                <a:schemeClr val="bg1"/>
              </a:solidFill>
            </a:rPr>
            <a:t>Managerschulungen können ein motiviertes und starkes Führungsteam fördern</a:t>
          </a: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de-DE" sz="1400" b="0" i="0" dirty="0">
              <a:solidFill>
                <a:schemeClr val="bg1"/>
              </a:solidFill>
            </a:rPr>
            <a:t>Schaffen Sie ein sicheres Arbeitsumfeld und schulen Sie andere darin, dafür zu sorgen</a:t>
          </a: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de-DE" sz="1400" b="0" i="0" dirty="0">
              <a:solidFill>
                <a:schemeClr val="bg1"/>
              </a:solidFill>
            </a:rPr>
            <a:t>Planen und besprechen Sie die Verantwortlichkeiten mit Ihren Mitarbeitern</a:t>
          </a:r>
          <a:endParaRPr lang="en-US" sz="14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13BD1A8C-A787-4DD6-AF32-F69C01FD3201}">
      <dgm:prSet custT="1"/>
      <dgm:spPr/>
      <dgm:t>
        <a:bodyPr/>
        <a:lstStyle/>
        <a:p>
          <a:pPr>
            <a:lnSpc>
              <a:spcPct val="100000"/>
            </a:lnSpc>
          </a:pPr>
          <a:r>
            <a:rPr lang="de-DE" sz="1400" b="0" i="0" dirty="0">
              <a:solidFill>
                <a:schemeClr val="bg1"/>
              </a:solidFill>
            </a:rPr>
            <a:t>Verringern Sie Abhängigkeiten von einzelnen Mitarbeitern</a:t>
          </a:r>
          <a:endParaRPr lang="en-US" sz="1400" dirty="0">
            <a:solidFill>
              <a:schemeClr val="bg1"/>
            </a:solidFill>
          </a:endParaRPr>
        </a:p>
      </dgm:t>
    </dgm:pt>
    <dgm:pt modelId="{C037142A-58BF-4C8F-8E95-05E4EBB3DC86}" type="parTrans" cxnId="{06A682AD-3364-4980-B652-C791CDDD803E}">
      <dgm:prSet/>
      <dgm:spPr/>
      <dgm:t>
        <a:bodyPr/>
        <a:lstStyle/>
        <a:p>
          <a:endParaRPr lang="en-US"/>
        </a:p>
      </dgm:t>
    </dgm:pt>
    <dgm:pt modelId="{58E50349-8B13-48C6-921D-992D2F458455}" type="sibTrans" cxnId="{06A682AD-3364-4980-B652-C791CDDD803E}">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6"/>
      <dgm:spPr>
        <a:solidFill>
          <a:srgbClr val="916395"/>
        </a:solidFill>
      </dgm:spPr>
    </dgm:pt>
    <dgm:pt modelId="{18D78485-B38C-4DD7-844A-0FD8B9887D65}" type="pres">
      <dgm:prSet presAssocID="{52A7BA86-4873-477C-8884-779B90AAA64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at"/>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6" custScaleX="133861" custLinFactNeighborX="12277" custLinFactNeighborY="-328">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6"/>
      <dgm:spPr>
        <a:solidFill>
          <a:srgbClr val="916395"/>
        </a:solidFill>
      </dgm:spPr>
    </dgm:pt>
    <dgm:pt modelId="{14F56EC6-FF3E-4318-AE18-68CD2B9E0DF0}" type="pres">
      <dgm:prSet presAssocID="{1DF614AB-1EC7-4B4B-A1EA-60C9B0639C84}"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eting"/>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6" custScaleX="120736" custLinFactNeighborX="7864" custLinFactNeighborY="41459">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6"/>
      <dgm:spPr>
        <a:solidFill>
          <a:srgbClr val="916395"/>
        </a:solidFill>
      </dgm:spPr>
    </dgm:pt>
    <dgm:pt modelId="{7C8B9DC0-9012-425C-9444-B40CB7A6B6D5}" type="pres">
      <dgm:prSet presAssocID="{27E2A66E-6AC6-46C0-B449-2498DC41756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6" custScaleX="133301" custLinFactNeighborX="12277" custLinFactNeighborY="18710">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6"/>
      <dgm:spPr>
        <a:solidFill>
          <a:srgbClr val="916395"/>
        </a:solidFill>
      </dgm:spPr>
    </dgm:pt>
    <dgm:pt modelId="{3163AE50-CE59-4A31-9DF7-67366B9A96E5}" type="pres">
      <dgm:prSet presAssocID="{A2418EA2-BAE7-4CBC-BE6F-C4FD0E93051B}" presName="iconRect" presStyleLbl="nod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arke Herz mit einfarbiger Füllung"/>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6" custLinFactNeighborX="-2127" custLinFactNeighborY="50144">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6"/>
      <dgm:spPr>
        <a:solidFill>
          <a:srgbClr val="916395"/>
        </a:solidFill>
      </dgm:spPr>
    </dgm:pt>
    <dgm:pt modelId="{21E619BB-BBDB-47ED-9491-8FCE807101A2}" type="pres">
      <dgm:prSet presAssocID="{9C7306B0-9128-422A-805D-EC1826797D1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Questions"/>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6" custScaleX="133301" custLinFactNeighborX="12277" custLinFactNeighborY="17039">
        <dgm:presLayoutVars>
          <dgm:chMax val="1"/>
          <dgm:chPref val="1"/>
        </dgm:presLayoutVars>
      </dgm:prSet>
      <dgm:spPr/>
    </dgm:pt>
    <dgm:pt modelId="{BE7023E1-7FB0-442C-91D7-6CAD8284113B}" type="pres">
      <dgm:prSet presAssocID="{46ECFBFF-A845-4400-B7EF-4B8E6C7F96A2}" presName="sibTrans" presStyleLbl="sibTrans2D1" presStyleIdx="0" presStyleCnt="0"/>
      <dgm:spPr/>
    </dgm:pt>
    <dgm:pt modelId="{9B077303-DA20-481B-A32A-F4EB2633174B}" type="pres">
      <dgm:prSet presAssocID="{13BD1A8C-A787-4DD6-AF32-F69C01FD3201}" presName="compNode" presStyleCnt="0"/>
      <dgm:spPr/>
    </dgm:pt>
    <dgm:pt modelId="{A89B6F53-9EDE-431D-B3E9-ACF571ECF622}" type="pres">
      <dgm:prSet presAssocID="{13BD1A8C-A787-4DD6-AF32-F69C01FD3201}" presName="iconBgRect" presStyleLbl="bgShp" presStyleIdx="5" presStyleCnt="6"/>
      <dgm:spPr>
        <a:solidFill>
          <a:srgbClr val="916395"/>
        </a:solidFill>
      </dgm:spPr>
    </dgm:pt>
    <dgm:pt modelId="{33EB9E4A-4686-4119-8A49-2A440B8DD6D5}" type="pres">
      <dgm:prSet presAssocID="{13BD1A8C-A787-4DD6-AF32-F69C01FD320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Business Growth"/>
        </a:ext>
      </dgm:extLst>
    </dgm:pt>
    <dgm:pt modelId="{0576BC39-DF60-43F7-93D4-33E7C720B570}" type="pres">
      <dgm:prSet presAssocID="{13BD1A8C-A787-4DD6-AF32-F69C01FD3201}" presName="spaceRect" presStyleCnt="0"/>
      <dgm:spPr/>
    </dgm:pt>
    <dgm:pt modelId="{22A14483-D3A2-41E3-9696-C38A5A41446C}" type="pres">
      <dgm:prSet presAssocID="{13BD1A8C-A787-4DD6-AF32-F69C01FD3201}" presName="textRect" presStyleLbl="revTx" presStyleIdx="5" presStyleCnt="6" custLinFactNeighborX="-1350" custLinFactNeighborY="36772">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F084A093-747A-4654-89F8-8A8F0C1A5558}" type="presOf" srcId="{46ECFBFF-A845-4400-B7EF-4B8E6C7F96A2}" destId="{BE7023E1-7FB0-442C-91D7-6CAD8284113B}"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06A682AD-3364-4980-B652-C791CDDD803E}" srcId="{299EF692-E69C-4A8D-A264-541F1D79E178}" destId="{13BD1A8C-A787-4DD6-AF32-F69C01FD3201}" srcOrd="5" destOrd="0" parTransId="{C037142A-58BF-4C8F-8E95-05E4EBB3DC86}" sibTransId="{58E50349-8B13-48C6-921D-992D2F458455}"/>
    <dgm:cxn modelId="{1D3724B2-8AE2-4090-9684-77E1CD210C5D}" type="presOf" srcId="{13BD1A8C-A787-4DD6-AF32-F69C01FD3201}" destId="{22A14483-D3A2-41E3-9696-C38A5A41446C}" srcOrd="0" destOrd="0" presId="urn:microsoft.com/office/officeart/2018/2/layout/IconCircleList"/>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 modelId="{70C7A38F-1411-405E-BED8-1581129D3042}" type="presParOf" srcId="{FDA5C0C0-E85D-44AE-8EF0-E86101E80411}" destId="{BE7023E1-7FB0-442C-91D7-6CAD8284113B}" srcOrd="9" destOrd="0" presId="urn:microsoft.com/office/officeart/2018/2/layout/IconCircleList"/>
    <dgm:cxn modelId="{F5C14253-B0AD-4A56-9D91-CC024BE9E126}" type="presParOf" srcId="{FDA5C0C0-E85D-44AE-8EF0-E86101E80411}" destId="{9B077303-DA20-481B-A32A-F4EB2633174B}" srcOrd="10" destOrd="0" presId="urn:microsoft.com/office/officeart/2018/2/layout/IconCircleList"/>
    <dgm:cxn modelId="{B58F9155-A7E1-4685-8452-A7ADCC474E2F}" type="presParOf" srcId="{9B077303-DA20-481B-A32A-F4EB2633174B}" destId="{A89B6F53-9EDE-431D-B3E9-ACF571ECF622}" srcOrd="0" destOrd="0" presId="urn:microsoft.com/office/officeart/2018/2/layout/IconCircleList"/>
    <dgm:cxn modelId="{D70F07FF-7947-4537-9C30-F63C83BEAC2F}" type="presParOf" srcId="{9B077303-DA20-481B-A32A-F4EB2633174B}" destId="{33EB9E4A-4686-4119-8A49-2A440B8DD6D5}" srcOrd="1" destOrd="0" presId="urn:microsoft.com/office/officeart/2018/2/layout/IconCircleList"/>
    <dgm:cxn modelId="{42DBC40F-CD1E-43A5-9936-8FDCF43C1803}" type="presParOf" srcId="{9B077303-DA20-481B-A32A-F4EB2633174B}" destId="{0576BC39-DF60-43F7-93D4-33E7C720B570}" srcOrd="2" destOrd="0" presId="urn:microsoft.com/office/officeart/2018/2/layout/IconCircleList"/>
    <dgm:cxn modelId="{564739D0-4044-4BB6-8BE9-826C181ED6AB}" type="presParOf" srcId="{9B077303-DA20-481B-A32A-F4EB2633174B}" destId="{22A14483-D3A2-41E3-9696-C38A5A41446C}"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de-DE" sz="1400" b="0" i="0" dirty="0">
              <a:solidFill>
                <a:schemeClr val="bg1"/>
              </a:solidFill>
            </a:rPr>
            <a:t>Die Suche nach dem richtigen Anbieter kann einige Zeit in Anspruch nehmen - nutzen Sie diese Zeit, um Angebote, Preise, Qualität und mögliche Risiken zu vergleichen.</a:t>
          </a: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de-DE" sz="1400" b="0" i="0" kern="1200" dirty="0">
              <a:solidFill>
                <a:schemeClr val="bg1"/>
              </a:solidFill>
              <a:latin typeface="Calibri" panose="020F0502020204030204"/>
              <a:ea typeface="+mn-ea"/>
              <a:cs typeface="+mn-cs"/>
            </a:rPr>
            <a:t>Schriftliche Beschaffungsverfahren </a:t>
          </a:r>
          <a:br>
            <a:rPr lang="de-DE" sz="1400" b="0" i="0" kern="1200" dirty="0">
              <a:solidFill>
                <a:schemeClr val="bg1"/>
              </a:solidFill>
              <a:latin typeface="Calibri" panose="020F0502020204030204"/>
              <a:ea typeface="+mn-ea"/>
              <a:cs typeface="+mn-cs"/>
            </a:rPr>
          </a:br>
          <a:r>
            <a:rPr lang="de-DE" sz="1400" b="0" i="0" kern="1200" dirty="0">
              <a:solidFill>
                <a:schemeClr val="bg1"/>
              </a:solidFill>
              <a:latin typeface="Calibri" panose="020F0502020204030204"/>
              <a:ea typeface="+mn-ea"/>
              <a:cs typeface="+mn-cs"/>
            </a:rPr>
            <a:t>(z. B. Checklisten für die Lieferantenauswahl usw.) können Sicherheit und Verbindlichkeit schaffen</a:t>
          </a: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de-DE" sz="1400" b="0" i="0" dirty="0">
              <a:solidFill>
                <a:schemeClr val="bg1"/>
              </a:solidFill>
            </a:rPr>
            <a:t>Machen Sie sich nicht von einem einzigen Lieferanten/Anbieter abhängig - positionieren Sie sich vielfältig oder halten Sie zumindest immer einige Alternativen bereit</a:t>
          </a: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de-DE" sz="1400" b="0" i="0" dirty="0">
              <a:solidFill>
                <a:schemeClr val="bg1"/>
              </a:solidFill>
            </a:rPr>
            <a:t>Versorgung beruht auf Gegenseitigkeit - halten Sie sich an die Vertragsbedingungen und zahlen Sie Ihre Rechnungen pünktlich
</a:t>
          </a: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de-DE" sz="1400" b="0" i="0" dirty="0">
              <a:solidFill>
                <a:schemeClr val="bg1"/>
              </a:solidFill>
            </a:rPr>
            <a:t>Halten Sie regelmäßig Kontakt zu Ihren Lieferanten oder überprüfen Sie die Entwicklung Ihrer Lieferanten in regelmäßigen Abständen - so sind Sie immer auf dem neuesten Stand</a:t>
          </a:r>
          <a:endParaRPr lang="en-US" sz="14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5"/>
      <dgm:spPr>
        <a:solidFill>
          <a:srgbClr val="916395"/>
        </a:solidFill>
      </dgm:spPr>
    </dgm:pt>
    <dgm:pt modelId="{18D78485-B38C-4DD7-844A-0FD8B9887D65}" type="pres">
      <dgm:prSet presAssocID="{52A7BA86-4873-477C-8884-779B90AAA64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mpass"/>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5" custScaleX="133861" custLinFactNeighborX="9696" custLinFactNeighborY="34656">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5"/>
      <dgm:spPr>
        <a:solidFill>
          <a:srgbClr val="916395"/>
        </a:solidFill>
      </dgm:spPr>
    </dgm:pt>
    <dgm:pt modelId="{14F56EC6-FF3E-4318-AE18-68CD2B9E0DF0}" type="pres">
      <dgm:prSet presAssocID="{1DF614AB-1EC7-4B4B-A1EA-60C9B0639C8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tract"/>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5" custScaleX="120736" custLinFactNeighborX="5805" custLinFactNeighborY="41459">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5"/>
      <dgm:spPr>
        <a:solidFill>
          <a:srgbClr val="916395"/>
        </a:solidFill>
      </dgm:spPr>
    </dgm:pt>
    <dgm:pt modelId="{7C8B9DC0-9012-425C-9444-B40CB7A6B6D5}" type="pres">
      <dgm:prSet presAssocID="{27E2A66E-6AC6-46C0-B449-2498DC41756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Network Diagram"/>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5" custScaleX="133931" custLinFactNeighborX="10341" custLinFactNeighborY="40005">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5"/>
      <dgm:spPr>
        <a:solidFill>
          <a:srgbClr val="916395"/>
        </a:solidFill>
      </dgm:spPr>
    </dgm:pt>
    <dgm:pt modelId="{3163AE50-CE59-4A31-9DF7-67366B9A96E5}" type="pres">
      <dgm:prSet presAssocID="{A2418EA2-BAE7-4CBC-BE6F-C4FD0E93051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andshake"/>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5" custLinFactNeighborX="-5999" custLinFactNeighborY="85565">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5" custLinFactNeighborX="-6375"/>
      <dgm:spPr>
        <a:solidFill>
          <a:srgbClr val="916395"/>
        </a:solidFill>
      </dgm:spPr>
    </dgm:pt>
    <dgm:pt modelId="{21E619BB-BBDB-47ED-9491-8FCE807101A2}" type="pres">
      <dgm:prSet presAssocID="{9C7306B0-9128-422A-805D-EC1826797D13}" presName="iconRect" presStyleLbl="node1" presStyleIdx="4" presStyleCnt="5" custLinFactNeighborX="-1311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eeting"/>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5" custScaleX="191419" custLinFactNeighborX="40022" custLinFactNeighborY="24983">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de-DE" sz="1400" b="0" i="0" dirty="0">
              <a:solidFill>
                <a:schemeClr val="bg1"/>
              </a:solidFill>
            </a:rPr>
            <a:t>Behalten Sie Ihre Kapazitäten im Auge - das gilt für die Bettenbelegung in Hotels, für gebuchte Reservierungen in Restaurants und auf Reisen ebenso wie für die Lagerung von Produkten</a:t>
          </a: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de-DE" sz="1400" b="0" i="0" kern="1200" dirty="0">
              <a:solidFill>
                <a:schemeClr val="bg1"/>
              </a:solidFill>
              <a:latin typeface="Calibri" panose="020F0502020204030204"/>
              <a:ea typeface="+mn-ea"/>
              <a:cs typeface="+mn-cs"/>
            </a:rPr>
            <a:t>Ein mittelfristiger Kapazitätsbedarfsplan hilft bei der Abschätzung der künftig benötigten Speicherkapazität und kann eine Überlastung verhindern</a:t>
          </a: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de-DE" sz="1400" b="0" i="0" dirty="0">
              <a:solidFill>
                <a:schemeClr val="bg1"/>
              </a:solidFill>
            </a:rPr>
            <a:t>Führen Sie regelmäßige Bestandsaufnahmen und Qualitätskontrollen durch</a:t>
          </a: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de-DE" sz="1400" b="0" i="0" dirty="0">
              <a:solidFill>
                <a:schemeClr val="bg1"/>
              </a:solidFill>
            </a:rPr>
            <a:t>Sicherheit geht vor. Auch wenn mehr Belegung möglich ist, haben Gesundheit und Sicherheit Vorrang - ein Sicherheitskonzept hilft bei der Visualisierung der zu treffenden Maßnahmen</a:t>
          </a: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4"/>
      <dgm:spPr>
        <a:solidFill>
          <a:srgbClr val="916395"/>
        </a:solidFill>
      </dgm:spPr>
    </dgm:pt>
    <dgm:pt modelId="{18D78485-B38C-4DD7-844A-0FD8B9887D65}" type="pres">
      <dgm:prSet presAssocID="{52A7BA86-4873-477C-8884-779B90AAA64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leep"/>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4" custScaleX="120237" custLinFactNeighborX="5944" custLinFactNeighborY="34656">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4" custLinFactNeighborX="1573" custLinFactNeighborY="78951"/>
      <dgm:spPr>
        <a:solidFill>
          <a:srgbClr val="916395"/>
        </a:solidFill>
      </dgm:spPr>
    </dgm:pt>
    <dgm:pt modelId="{14F56EC6-FF3E-4318-AE18-68CD2B9E0DF0}" type="pres">
      <dgm:prSet presAssocID="{1DF614AB-1EC7-4B4B-A1EA-60C9B0639C84}" presName="iconRect" presStyleLbl="node1" presStyleIdx="1" presStyleCnt="4" custLinFactY="29458" custLinFactNeighborX="2713" custLinFactNeighborY="10000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auge"/>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4" custScaleX="120736" custLinFactNeighborX="5805" custLinFactNeighborY="90766">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4" custLinFactX="198251" custLinFactY="-42427" custLinFactNeighborX="200000" custLinFactNeighborY="-100000"/>
      <dgm:spPr>
        <a:solidFill>
          <a:srgbClr val="916395"/>
        </a:solidFill>
      </dgm:spPr>
    </dgm:pt>
    <dgm:pt modelId="{7C8B9DC0-9012-425C-9444-B40CB7A6B6D5}" type="pres">
      <dgm:prSet presAssocID="{27E2A66E-6AC6-46C0-B449-2498DC41756A}" presName="iconRect" presStyleLbl="node1" presStyleIdx="2" presStyleCnt="4" custLinFactX="300000" custLinFactY="-100000" custLinFactNeighborX="388929" custLinFactNeighborY="-15000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ox trolley"/>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4" custScaleX="113993" custScaleY="135240" custLinFactX="70286" custLinFactY="-27243" custLinFactNeighborX="100000" custLinFactNeighborY="-100000">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4" custLinFactY="-200000" custLinFactNeighborX="-18935" custLinFactNeighborY="-235522"/>
      <dgm:spPr>
        <a:solidFill>
          <a:srgbClr val="916395"/>
        </a:solidFill>
      </dgm:spPr>
    </dgm:pt>
    <dgm:pt modelId="{3163AE50-CE59-4A31-9DF7-67366B9A96E5}" type="pres">
      <dgm:prSet presAssocID="{A2418EA2-BAE7-4CBC-BE6F-C4FD0E93051B}" presName="iconRect" presStyleLbl="node1" presStyleIdx="3" presStyleCnt="4" custLinFactY="-350900" custLinFactNeighborX="-32647" custLinFactNeighborY="-400000"/>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Ringer"/>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4" custLinFactY="-196482" custLinFactNeighborX="-14033" custLinFactNeighborY="-200000">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de-DE" sz="1400" b="0" i="0" dirty="0">
              <a:solidFill>
                <a:schemeClr val="bg1"/>
              </a:solidFill>
            </a:rPr>
            <a:t>Halten Sie Vereinbarungen und Verträge immer schriftlich fest und bewahren Sie alles an einem Ort auf </a:t>
          </a: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de-DE" sz="1400" b="0" i="0" kern="1200" dirty="0">
              <a:solidFill>
                <a:schemeClr val="bg1"/>
              </a:solidFill>
              <a:latin typeface="Calibri" panose="020F0502020204030204"/>
              <a:ea typeface="+mn-ea"/>
              <a:cs typeface="+mn-cs"/>
            </a:rPr>
            <a:t>Erwägen Sie die Einführung von Software, um Prozesse wie die Personal- und Buchungsplanung effizienter zu gestalten und frühzeitig auf Fehler aufmerksam zu werden.</a:t>
          </a: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de-DE" sz="1400" b="0" i="0" dirty="0">
              <a:solidFill>
                <a:schemeClr val="bg1"/>
              </a:solidFill>
            </a:rPr>
            <a:t>Die Verwendung von KPIs kann dabei helfen, sich ein Bild von der aktuellen Leistung und Qualität des Unternehmens zu machen (z. B. Leistungsindikatoren oder Umfragen zur Kundenzufriedenheit)</a:t>
          </a: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de-DE" sz="1400" b="0" i="0" dirty="0">
              <a:solidFill>
                <a:schemeClr val="bg1"/>
              </a:solidFill>
            </a:rPr>
            <a:t>Regelmäßige Schulungen des Personals gewährleisten, dass es seinen Aufgaben gewachsen ist</a:t>
          </a:r>
          <a:endParaRPr lang="en-US" sz="140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de-DE" sz="1400" b="0" i="0" dirty="0">
              <a:solidFill>
                <a:schemeClr val="bg1"/>
              </a:solidFill>
            </a:rPr>
            <a:t>Das Gleiche gilt für die Zuständigkeiten für Projekte, Aufgaben und Tätigkeiten - kommunizieren Sie die Zuständigkeiten transparent, damit die Mitarbeiter wissen, an wen sie sich bei Problemen wenden können</a:t>
          </a:r>
          <a:endParaRPr lang="en-US" sz="14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5"/>
      <dgm:spPr>
        <a:solidFill>
          <a:srgbClr val="916395"/>
        </a:solidFill>
      </dgm:spPr>
    </dgm:pt>
    <dgm:pt modelId="{18D78485-B38C-4DD7-844A-0FD8B9887D65}" type="pres">
      <dgm:prSet presAssocID="{52A7BA86-4873-477C-8884-779B90AAA64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5" custScaleX="133861" custLinFactNeighborX="8497" custLinFactNeighborY="561">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5"/>
      <dgm:spPr>
        <a:solidFill>
          <a:srgbClr val="916395"/>
        </a:solidFill>
      </dgm:spPr>
    </dgm:pt>
    <dgm:pt modelId="{14F56EC6-FF3E-4318-AE18-68CD2B9E0DF0}" type="pres">
      <dgm:prSet presAssocID="{1DF614AB-1EC7-4B4B-A1EA-60C9B0639C8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ars"/>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5" custScaleX="114766" custScaleY="79320" custLinFactNeighborX="942" custLinFactNeighborY="41459">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5"/>
      <dgm:spPr>
        <a:solidFill>
          <a:srgbClr val="916395"/>
        </a:solidFill>
      </dgm:spPr>
    </dgm:pt>
    <dgm:pt modelId="{7C8B9DC0-9012-425C-9444-B40CB7A6B6D5}" type="pres">
      <dgm:prSet presAssocID="{27E2A66E-6AC6-46C0-B449-2498DC41756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r Graph with Upward Trend"/>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5" custScaleX="133301" custLinFactNeighborX="9023" custLinFactNeighborY="8619">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5"/>
      <dgm:spPr>
        <a:solidFill>
          <a:srgbClr val="916395"/>
        </a:solidFill>
      </dgm:spPr>
    </dgm:pt>
    <dgm:pt modelId="{3163AE50-CE59-4A31-9DF7-67366B9A96E5}" type="pres">
      <dgm:prSet presAssocID="{A2418EA2-BAE7-4CBC-BE6F-C4FD0E93051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lassroom"/>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5" custScaleX="114353" custScaleY="137289" custLinFactNeighborX="2309" custLinFactNeighborY="25038">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5" custLinFactNeighborX="-6375"/>
      <dgm:spPr>
        <a:solidFill>
          <a:srgbClr val="916395"/>
        </a:solidFill>
      </dgm:spPr>
    </dgm:pt>
    <dgm:pt modelId="{21E619BB-BBDB-47ED-9491-8FCE807101A2}" type="pres">
      <dgm:prSet presAssocID="{9C7306B0-9128-422A-805D-EC1826797D13}" presName="iconRect" presStyleLbl="node1" presStyleIdx="4" presStyleCnt="5" custLinFactNeighborX="-1311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Group of People"/>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5" custScaleX="181465" custLinFactNeighborX="29276" custLinFactNeighborY="13818">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de-DE" sz="1400" b="0" i="0" noProof="0" dirty="0">
              <a:solidFill>
                <a:schemeClr val="bg1"/>
              </a:solidFill>
            </a:rPr>
            <a:t>Kennen Sie Ihren Zielmarkt, die Marktgröße und die Kundenbedürfnisse.</a:t>
          </a:r>
          <a:endParaRPr lang="de-DE" sz="1400" noProof="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de-DE" sz="1400" b="0" i="0" kern="1200" dirty="0">
              <a:solidFill>
                <a:schemeClr val="bg1"/>
              </a:solidFill>
              <a:latin typeface="Calibri" panose="020F0502020204030204"/>
              <a:ea typeface="+mn-ea"/>
              <a:cs typeface="+mn-cs"/>
            </a:rPr>
            <a:t>Verfolgen Sie regelmäßig Kennzahlen wie Kundenwachstum, Auftragsbestand, Umsatz pro Mitarbeiter und Kundenanfragen - holen Sie sich bei Bedarf professionelle Hilfe bei der Analyse der Zahlen.</a:t>
          </a: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de-DE" sz="1400" b="0" i="0" noProof="0" dirty="0">
              <a:solidFill>
                <a:schemeClr val="bg1"/>
              </a:solidFill>
            </a:rPr>
            <a:t>Sammeln Sie Leistungsdaten der Marketingmaßnahmen und des Vertriebs in regelmäßigen Abständen und evaluieren Sie diese mit Ihrem Team.</a:t>
          </a:r>
          <a:endParaRPr lang="de-DE" sz="1400" noProof="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A2418EA2-BAE7-4CBC-BE6F-C4FD0E93051B}">
      <dgm:prSet custT="1"/>
      <dgm:spPr/>
      <dgm:t>
        <a:bodyPr/>
        <a:lstStyle/>
        <a:p>
          <a:pPr>
            <a:lnSpc>
              <a:spcPct val="100000"/>
            </a:lnSpc>
          </a:pPr>
          <a:r>
            <a:rPr lang="de-DE" sz="1400" b="0" i="0" noProof="0" dirty="0">
              <a:solidFill>
                <a:schemeClr val="bg1"/>
              </a:solidFill>
            </a:rPr>
            <a:t>Führen Sie regelmäßig Kundenzufriedenheits-umfragen durch und bitten Sie um Feedback.</a:t>
          </a:r>
          <a:endParaRPr lang="de-DE" sz="1400" noProof="0" dirty="0">
            <a:solidFill>
              <a:schemeClr val="bg1"/>
            </a:solidFill>
          </a:endParaRPr>
        </a:p>
      </dgm:t>
    </dgm:pt>
    <dgm:pt modelId="{6BB1A80A-9D02-466F-93E2-C1BBF3F63DB9}" type="parTrans" cxnId="{31F19DA7-1075-4177-ADA6-F35034755EF9}">
      <dgm:prSet/>
      <dgm:spPr/>
      <dgm:t>
        <a:bodyPr/>
        <a:lstStyle/>
        <a:p>
          <a:endParaRPr lang="en-US"/>
        </a:p>
      </dgm:t>
    </dgm:pt>
    <dgm:pt modelId="{A3DDAE05-330F-41D8-9292-11A70DA0DDA0}" type="sibTrans" cxnId="{31F19DA7-1075-4177-ADA6-F35034755EF9}">
      <dgm:prSet/>
      <dgm:spPr/>
      <dgm:t>
        <a:bodyPr/>
        <a:lstStyle/>
        <a:p>
          <a:pPr>
            <a:lnSpc>
              <a:spcPct val="100000"/>
            </a:lnSpc>
          </a:pPr>
          <a:endParaRPr lang="en-US"/>
        </a:p>
      </dgm:t>
    </dgm:pt>
    <dgm:pt modelId="{9C7306B0-9128-422A-805D-EC1826797D13}">
      <dgm:prSet custT="1"/>
      <dgm:spPr/>
      <dgm:t>
        <a:bodyPr/>
        <a:lstStyle/>
        <a:p>
          <a:pPr>
            <a:lnSpc>
              <a:spcPct val="100000"/>
            </a:lnSpc>
          </a:pPr>
          <a:r>
            <a:rPr lang="de-DE" sz="1400" b="0" i="0" noProof="0" dirty="0">
              <a:solidFill>
                <a:schemeClr val="bg1"/>
              </a:solidFill>
            </a:rPr>
            <a:t>Analysieren Sie Ihre Wettbewerber und Ihr Umfeld regelmäßig, um in der Lage zu sein, schnell auf Veränderungen zu reagieren.</a:t>
          </a:r>
          <a:endParaRPr lang="de-DE" sz="1400" noProof="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5"/>
      <dgm:spPr>
        <a:solidFill>
          <a:srgbClr val="916395"/>
        </a:solidFill>
      </dgm:spPr>
    </dgm:pt>
    <dgm:pt modelId="{18D78485-B38C-4DD7-844A-0FD8B9887D65}" type="pres">
      <dgm:prSet presAssocID="{52A7BA86-4873-477C-8884-779B90AAA64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arget Audience"/>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5" custScaleX="133861" custLinFactNeighborX="10340" custLinFactNeighborY="-4891">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5" custLinFactNeighborX="2" custLinFactNeighborY="-3644"/>
      <dgm:spPr>
        <a:solidFill>
          <a:srgbClr val="916395"/>
        </a:solidFill>
      </dgm:spPr>
    </dgm:pt>
    <dgm:pt modelId="{14F56EC6-FF3E-4318-AE18-68CD2B9E0DF0}" type="pres">
      <dgm:prSet presAssocID="{1DF614AB-1EC7-4B4B-A1EA-60C9B0639C84}" presName="iconRect" presStyleLbl="node1" presStyleIdx="1" presStyleCnt="5" custLinFactNeighborX="4" custLinFactNeighborY="-1836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r chart"/>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5" custScaleX="120736" custLinFactNeighborX="5805" custLinFactNeighborY="30812">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5" custLinFactNeighborX="-2187" custLinFactNeighborY="12052"/>
      <dgm:spPr>
        <a:solidFill>
          <a:srgbClr val="916395"/>
        </a:solidFill>
      </dgm:spPr>
    </dgm:pt>
    <dgm:pt modelId="{7C8B9DC0-9012-425C-9444-B40CB7A6B6D5}" type="pres">
      <dgm:prSet presAssocID="{27E2A66E-6AC6-46C0-B449-2498DC41756A}" presName="iconRect" presStyleLbl="node1" presStyleIdx="2" presStyleCnt="5" custLinFactNeighborX="-3770" custLinFactNeighborY="2077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egaphone"/>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5" custScaleX="133301" custLinFactNeighborX="9125" custLinFactNeighborY="-28597">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88BA946C-68A9-41E2-A2B9-21980D59AA0F}" type="pres">
      <dgm:prSet presAssocID="{A2418EA2-BAE7-4CBC-BE6F-C4FD0E93051B}" presName="compNode" presStyleCnt="0"/>
      <dgm:spPr/>
    </dgm:pt>
    <dgm:pt modelId="{E0E75D73-3D7E-4FDE-AFA3-D8BF6DA3C8DB}" type="pres">
      <dgm:prSet presAssocID="{A2418EA2-BAE7-4CBC-BE6F-C4FD0E93051B}" presName="iconBgRect" presStyleLbl="bgShp" presStyleIdx="3" presStyleCnt="5" custLinFactNeighborX="-3707" custLinFactNeighborY="10532"/>
      <dgm:spPr>
        <a:solidFill>
          <a:srgbClr val="916395"/>
        </a:solidFill>
      </dgm:spPr>
    </dgm:pt>
    <dgm:pt modelId="{3163AE50-CE59-4A31-9DF7-67366B9A96E5}" type="pres">
      <dgm:prSet presAssocID="{A2418EA2-BAE7-4CBC-BE6F-C4FD0E93051B}" presName="iconRect" presStyleLbl="node1" presStyleIdx="3" presStyleCnt="5" custLinFactNeighborX="-6391" custLinFactNeighborY="1813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Ambition mit einfarbiger Füllung"/>
        </a:ext>
      </dgm:extLst>
    </dgm:pt>
    <dgm:pt modelId="{BDE79B34-E323-40AF-8C07-F9801895C988}" type="pres">
      <dgm:prSet presAssocID="{A2418EA2-BAE7-4CBC-BE6F-C4FD0E93051B}" presName="spaceRect" presStyleCnt="0"/>
      <dgm:spPr/>
    </dgm:pt>
    <dgm:pt modelId="{0FCF3A01-CCA1-4592-92AE-939AF046EE66}" type="pres">
      <dgm:prSet presAssocID="{A2418EA2-BAE7-4CBC-BE6F-C4FD0E93051B}" presName="textRect" presStyleLbl="revTx" presStyleIdx="3" presStyleCnt="5" custScaleX="116446" custLinFactNeighborX="2385" custLinFactNeighborY="60990">
        <dgm:presLayoutVars>
          <dgm:chMax val="1"/>
          <dgm:chPref val="1"/>
        </dgm:presLayoutVars>
      </dgm:prSet>
      <dgm:spPr/>
    </dgm:pt>
    <dgm:pt modelId="{3E8A0BD5-5EF2-43BF-AF0A-6609298C2454}" type="pres">
      <dgm:prSet presAssocID="{A3DDAE05-330F-41D8-9292-11A70DA0DDA0}"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4" presStyleCnt="5" custLinFactNeighborX="-3019" custLinFactNeighborY="24117"/>
      <dgm:spPr>
        <a:solidFill>
          <a:srgbClr val="916395"/>
        </a:solidFill>
      </dgm:spPr>
    </dgm:pt>
    <dgm:pt modelId="{21E619BB-BBDB-47ED-9491-8FCE807101A2}" type="pres">
      <dgm:prSet presAssocID="{9C7306B0-9128-422A-805D-EC1826797D13}" presName="iconRect" presStyleLbl="node1" presStyleIdx="4" presStyleCnt="5" custLinFactNeighborX="2017" custLinFactNeighborY="38750"/>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Person mit Idee mit einfarbiger Füllung"/>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4" presStyleCnt="5" custScaleX="121980" custLinFactNeighborX="2716" custLinFactNeighborY="15642">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D448E740-CDF2-4E9C-B86B-AB5CCB54222D}" type="presOf" srcId="{A3DDAE05-330F-41D8-9292-11A70DA0DDA0}" destId="{3E8A0BD5-5EF2-43BF-AF0A-6609298C2454}"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4"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2E185E6F-E1A2-49B2-BD22-051150707695}" type="presOf" srcId="{A2418EA2-BAE7-4CBC-BE6F-C4FD0E93051B}" destId="{0FCF3A01-CCA1-4592-92AE-939AF046EE66}"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31F19DA7-1075-4177-ADA6-F35034755EF9}" srcId="{299EF692-E69C-4A8D-A264-541F1D79E178}" destId="{A2418EA2-BAE7-4CBC-BE6F-C4FD0E93051B}" srcOrd="3" destOrd="0" parTransId="{6BB1A80A-9D02-466F-93E2-C1BBF3F63DB9}" sibTransId="{A3DDAE05-330F-41D8-9292-11A70DA0DDA0}"/>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A271A2D6-9354-413B-A666-32982125E5D1}" type="presParOf" srcId="{FDA5C0C0-E85D-44AE-8EF0-E86101E80411}" destId="{88BA946C-68A9-41E2-A2B9-21980D59AA0F}" srcOrd="6" destOrd="0" presId="urn:microsoft.com/office/officeart/2018/2/layout/IconCircleList"/>
    <dgm:cxn modelId="{A91204CA-FF21-4DDB-A7D8-F8FF70C24B90}" type="presParOf" srcId="{88BA946C-68A9-41E2-A2B9-21980D59AA0F}" destId="{E0E75D73-3D7E-4FDE-AFA3-D8BF6DA3C8DB}" srcOrd="0" destOrd="0" presId="urn:microsoft.com/office/officeart/2018/2/layout/IconCircleList"/>
    <dgm:cxn modelId="{D29E7388-8380-4D20-95E1-1446E018B23D}" type="presParOf" srcId="{88BA946C-68A9-41E2-A2B9-21980D59AA0F}" destId="{3163AE50-CE59-4A31-9DF7-67366B9A96E5}" srcOrd="1" destOrd="0" presId="urn:microsoft.com/office/officeart/2018/2/layout/IconCircleList"/>
    <dgm:cxn modelId="{F3E6604C-42C2-4DF0-94E2-5CB1E5E2C84C}" type="presParOf" srcId="{88BA946C-68A9-41E2-A2B9-21980D59AA0F}" destId="{BDE79B34-E323-40AF-8C07-F9801895C988}" srcOrd="2" destOrd="0" presId="urn:microsoft.com/office/officeart/2018/2/layout/IconCircleList"/>
    <dgm:cxn modelId="{E84888C4-96EC-465E-B441-2E0E2DF73258}" type="presParOf" srcId="{88BA946C-68A9-41E2-A2B9-21980D59AA0F}" destId="{0FCF3A01-CCA1-4592-92AE-939AF046EE66}" srcOrd="3" destOrd="0" presId="urn:microsoft.com/office/officeart/2018/2/layout/IconCircleList"/>
    <dgm:cxn modelId="{98B4C6D6-9BCC-4F25-A5F3-90665D24618C}" type="presParOf" srcId="{FDA5C0C0-E85D-44AE-8EF0-E86101E80411}" destId="{3E8A0BD5-5EF2-43BF-AF0A-6609298C2454}" srcOrd="7" destOrd="0" presId="urn:microsoft.com/office/officeart/2018/2/layout/IconCircleList"/>
    <dgm:cxn modelId="{B2ACB7A3-D889-4D6B-8B8F-1EA126E6DE69}" type="presParOf" srcId="{FDA5C0C0-E85D-44AE-8EF0-E86101E80411}" destId="{52BA15BD-EE9C-4A42-907B-7F180EB8D79E}" srcOrd="8"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299EF692-E69C-4A8D-A264-541F1D79E178}"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52A7BA86-4873-477C-8884-779B90AAA646}">
      <dgm:prSet custT="1"/>
      <dgm:spPr/>
      <dgm:t>
        <a:bodyPr/>
        <a:lstStyle/>
        <a:p>
          <a:pPr>
            <a:lnSpc>
              <a:spcPct val="100000"/>
            </a:lnSpc>
          </a:pPr>
          <a:r>
            <a:rPr lang="de-DE" sz="1400" b="0" i="0" dirty="0">
              <a:solidFill>
                <a:schemeClr val="bg1"/>
              </a:solidFill>
            </a:rPr>
            <a:t>Scannen und analysieren Sie in regelmäßigen Abständen Veränderungen im Verhalten Ihrer Kunden.</a:t>
          </a:r>
          <a:endParaRPr lang="en-US" sz="1400" dirty="0">
            <a:solidFill>
              <a:schemeClr val="bg1"/>
            </a:solidFill>
          </a:endParaRPr>
        </a:p>
      </dgm:t>
    </dgm:pt>
    <dgm:pt modelId="{2BDBA7C6-5EB1-4377-805E-6109B5364925}" type="parTrans" cxnId="{FF5DFBB2-894F-41AF-B389-94D735809D8E}">
      <dgm:prSet/>
      <dgm:spPr/>
      <dgm:t>
        <a:bodyPr/>
        <a:lstStyle/>
        <a:p>
          <a:endParaRPr lang="en-US"/>
        </a:p>
      </dgm:t>
    </dgm:pt>
    <dgm:pt modelId="{3FBE6317-C162-4AA1-AA65-2C5D0FE0C45A}" type="sibTrans" cxnId="{FF5DFBB2-894F-41AF-B389-94D735809D8E}">
      <dgm:prSet/>
      <dgm:spPr/>
      <dgm:t>
        <a:bodyPr/>
        <a:lstStyle/>
        <a:p>
          <a:pPr>
            <a:lnSpc>
              <a:spcPct val="100000"/>
            </a:lnSpc>
          </a:pPr>
          <a:endParaRPr lang="en-US"/>
        </a:p>
      </dgm:t>
    </dgm:pt>
    <dgm:pt modelId="{1DF614AB-1EC7-4B4B-A1EA-60C9B0639C84}">
      <dgm:prSet custT="1"/>
      <dgm:spPr/>
      <dgm:t>
        <a:bodyPr/>
        <a:lstStyle/>
        <a:p>
          <a:pPr>
            <a:lnSpc>
              <a:spcPct val="100000"/>
            </a:lnSpc>
          </a:pPr>
          <a:r>
            <a:rPr lang="de-DE" sz="1400" b="0" i="0" kern="1200" dirty="0">
              <a:solidFill>
                <a:schemeClr val="bg1"/>
              </a:solidFill>
              <a:latin typeface="Calibri" panose="020F0502020204030204"/>
              <a:ea typeface="+mn-ea"/>
              <a:cs typeface="+mn-cs"/>
            </a:rPr>
            <a:t>Erstellen Sie einen Kommunikationsplan mit Ihrem Team. Weitere Informationen finden Sie in Modul 5.</a:t>
          </a:r>
          <a:endParaRPr lang="en-US" sz="1400" b="0" i="0" kern="1200" dirty="0">
            <a:solidFill>
              <a:schemeClr val="bg1"/>
            </a:solidFill>
            <a:latin typeface="Calibri" panose="020F0502020204030204"/>
            <a:ea typeface="+mn-ea"/>
            <a:cs typeface="+mn-cs"/>
          </a:endParaRPr>
        </a:p>
      </dgm:t>
    </dgm:pt>
    <dgm:pt modelId="{5112C98A-6C66-4B45-9B79-144D660F0906}" type="parTrans" cxnId="{FA4C22D3-E769-4E0F-8582-19CFF5834E21}">
      <dgm:prSet/>
      <dgm:spPr/>
      <dgm:t>
        <a:bodyPr/>
        <a:lstStyle/>
        <a:p>
          <a:endParaRPr lang="en-US"/>
        </a:p>
      </dgm:t>
    </dgm:pt>
    <dgm:pt modelId="{9D6B951F-9C6B-4D1C-BEAF-80798F5DCEF8}" type="sibTrans" cxnId="{FA4C22D3-E769-4E0F-8582-19CFF5834E21}">
      <dgm:prSet/>
      <dgm:spPr/>
      <dgm:t>
        <a:bodyPr/>
        <a:lstStyle/>
        <a:p>
          <a:pPr>
            <a:lnSpc>
              <a:spcPct val="100000"/>
            </a:lnSpc>
          </a:pPr>
          <a:endParaRPr lang="en-US"/>
        </a:p>
      </dgm:t>
    </dgm:pt>
    <dgm:pt modelId="{27E2A66E-6AC6-46C0-B449-2498DC41756A}">
      <dgm:prSet custT="1"/>
      <dgm:spPr/>
      <dgm:t>
        <a:bodyPr/>
        <a:lstStyle/>
        <a:p>
          <a:pPr>
            <a:lnSpc>
              <a:spcPct val="100000"/>
            </a:lnSpc>
          </a:pPr>
          <a:r>
            <a:rPr lang="de-DE" sz="1400" b="0" i="0" dirty="0">
              <a:solidFill>
                <a:schemeClr val="bg1"/>
              </a:solidFill>
            </a:rPr>
            <a:t>Nutzen Sie verschiedene Kommunikationskanäle, um Kunden besser und gezielt zu erreichen.</a:t>
          </a:r>
          <a:endParaRPr lang="en-US" sz="1400" dirty="0">
            <a:solidFill>
              <a:schemeClr val="bg1"/>
            </a:solidFill>
          </a:endParaRPr>
        </a:p>
      </dgm:t>
    </dgm:pt>
    <dgm:pt modelId="{76C7608A-FFA2-4B66-8754-93A8C1F09F2B}" type="parTrans" cxnId="{6BCD355B-8A9F-460C-93F3-4BD3EB0B0241}">
      <dgm:prSet/>
      <dgm:spPr/>
      <dgm:t>
        <a:bodyPr/>
        <a:lstStyle/>
        <a:p>
          <a:endParaRPr lang="en-US"/>
        </a:p>
      </dgm:t>
    </dgm:pt>
    <dgm:pt modelId="{79053C06-E7BF-4BE9-8BA9-154745C12B94}" type="sibTrans" cxnId="{6BCD355B-8A9F-460C-93F3-4BD3EB0B0241}">
      <dgm:prSet/>
      <dgm:spPr/>
      <dgm:t>
        <a:bodyPr/>
        <a:lstStyle/>
        <a:p>
          <a:pPr>
            <a:lnSpc>
              <a:spcPct val="100000"/>
            </a:lnSpc>
          </a:pPr>
          <a:endParaRPr lang="en-US"/>
        </a:p>
      </dgm:t>
    </dgm:pt>
    <dgm:pt modelId="{9C7306B0-9128-422A-805D-EC1826797D13}">
      <dgm:prSet custT="1"/>
      <dgm:spPr/>
      <dgm:t>
        <a:bodyPr/>
        <a:lstStyle/>
        <a:p>
          <a:pPr>
            <a:lnSpc>
              <a:spcPct val="100000"/>
            </a:lnSpc>
          </a:pPr>
          <a:r>
            <a:rPr lang="de-DE" sz="1400" b="0" i="0" dirty="0">
              <a:solidFill>
                <a:schemeClr val="bg1"/>
              </a:solidFill>
            </a:rPr>
            <a:t>Halten Sie Kommunikationskanäle wie die Website, Google-Anzeigen usw. auf dem neuesten Stand und kommunizieren Sie Änderungen auf direktem Weg.</a:t>
          </a:r>
          <a:endParaRPr lang="en-US" sz="1400" dirty="0">
            <a:solidFill>
              <a:schemeClr val="bg1"/>
            </a:solidFill>
          </a:endParaRPr>
        </a:p>
      </dgm:t>
    </dgm:pt>
    <dgm:pt modelId="{A16AE764-37AE-4883-BCE2-18EBA590B813}" type="parTrans" cxnId="{AD2D1B41-7F51-41DD-B7AA-753927AE0700}">
      <dgm:prSet/>
      <dgm:spPr/>
      <dgm:t>
        <a:bodyPr/>
        <a:lstStyle/>
        <a:p>
          <a:endParaRPr lang="en-US"/>
        </a:p>
      </dgm:t>
    </dgm:pt>
    <dgm:pt modelId="{46ECFBFF-A845-4400-B7EF-4B8E6C7F96A2}" type="sibTrans" cxnId="{AD2D1B41-7F51-41DD-B7AA-753927AE0700}">
      <dgm:prSet/>
      <dgm:spPr/>
      <dgm:t>
        <a:bodyPr/>
        <a:lstStyle/>
        <a:p>
          <a:pPr>
            <a:lnSpc>
              <a:spcPct val="100000"/>
            </a:lnSpc>
          </a:pPr>
          <a:endParaRPr lang="en-US"/>
        </a:p>
      </dgm:t>
    </dgm:pt>
    <dgm:pt modelId="{A1D85CFE-5710-46C9-8C83-6665DA602AEA}" type="pres">
      <dgm:prSet presAssocID="{299EF692-E69C-4A8D-A264-541F1D79E178}" presName="root" presStyleCnt="0">
        <dgm:presLayoutVars>
          <dgm:dir/>
          <dgm:resizeHandles val="exact"/>
        </dgm:presLayoutVars>
      </dgm:prSet>
      <dgm:spPr/>
    </dgm:pt>
    <dgm:pt modelId="{FDA5C0C0-E85D-44AE-8EF0-E86101E80411}" type="pres">
      <dgm:prSet presAssocID="{299EF692-E69C-4A8D-A264-541F1D79E178}" presName="container" presStyleCnt="0">
        <dgm:presLayoutVars>
          <dgm:dir/>
          <dgm:resizeHandles val="exact"/>
        </dgm:presLayoutVars>
      </dgm:prSet>
      <dgm:spPr/>
    </dgm:pt>
    <dgm:pt modelId="{91276CBB-7D30-4070-B938-934EF310816F}" type="pres">
      <dgm:prSet presAssocID="{52A7BA86-4873-477C-8884-779B90AAA646}" presName="compNode" presStyleCnt="0"/>
      <dgm:spPr/>
    </dgm:pt>
    <dgm:pt modelId="{91E49F7E-45F8-4AAA-A3AC-4BBEABAB4CEF}" type="pres">
      <dgm:prSet presAssocID="{52A7BA86-4873-477C-8884-779B90AAA646}" presName="iconBgRect" presStyleLbl="bgShp" presStyleIdx="0" presStyleCnt="4"/>
      <dgm:spPr>
        <a:solidFill>
          <a:srgbClr val="916395"/>
        </a:solidFill>
      </dgm:spPr>
    </dgm:pt>
    <dgm:pt modelId="{18D78485-B38C-4DD7-844A-0FD8B9887D65}" type="pres">
      <dgm:prSet presAssocID="{52A7BA86-4873-477C-8884-779B90AAA646}"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upe mit einfarbiger Füllung"/>
        </a:ext>
      </dgm:extLst>
    </dgm:pt>
    <dgm:pt modelId="{AA258728-FA42-49F9-8417-9136CF0C40C6}" type="pres">
      <dgm:prSet presAssocID="{52A7BA86-4873-477C-8884-779B90AAA646}" presName="spaceRect" presStyleCnt="0"/>
      <dgm:spPr/>
    </dgm:pt>
    <dgm:pt modelId="{F60B294A-E74C-4E4E-A3B8-F33FEAC7218B}" type="pres">
      <dgm:prSet presAssocID="{52A7BA86-4873-477C-8884-779B90AAA646}" presName="textRect" presStyleLbl="revTx" presStyleIdx="0" presStyleCnt="4" custScaleX="133861" custLinFactNeighborX="10340" custLinFactNeighborY="-4891">
        <dgm:presLayoutVars>
          <dgm:chMax val="1"/>
          <dgm:chPref val="1"/>
        </dgm:presLayoutVars>
      </dgm:prSet>
      <dgm:spPr/>
    </dgm:pt>
    <dgm:pt modelId="{6B3B5B90-F4A0-4090-A432-FBBABEA63901}" type="pres">
      <dgm:prSet presAssocID="{3FBE6317-C162-4AA1-AA65-2C5D0FE0C45A}" presName="sibTrans" presStyleLbl="sibTrans2D1" presStyleIdx="0" presStyleCnt="0"/>
      <dgm:spPr/>
    </dgm:pt>
    <dgm:pt modelId="{BADBA8E7-5AFC-4F04-98D9-7B44C249D46A}" type="pres">
      <dgm:prSet presAssocID="{1DF614AB-1EC7-4B4B-A1EA-60C9B0639C84}" presName="compNode" presStyleCnt="0"/>
      <dgm:spPr/>
    </dgm:pt>
    <dgm:pt modelId="{095C6F75-38EC-4822-BAE9-B15DADA586A3}" type="pres">
      <dgm:prSet presAssocID="{1DF614AB-1EC7-4B4B-A1EA-60C9B0639C84}" presName="iconBgRect" presStyleLbl="bgShp" presStyleIdx="1" presStyleCnt="4" custLinFactNeighborX="2" custLinFactNeighborY="-3644"/>
      <dgm:spPr>
        <a:solidFill>
          <a:srgbClr val="916395"/>
        </a:solidFill>
      </dgm:spPr>
    </dgm:pt>
    <dgm:pt modelId="{14F56EC6-FF3E-4318-AE18-68CD2B9E0DF0}" type="pres">
      <dgm:prSet presAssocID="{1DF614AB-1EC7-4B4B-A1EA-60C9B0639C84}" presName="iconRect" presStyleLbl="node1" presStyleIdx="1" presStyleCnt="4" custLinFactNeighborX="4" custLinFactNeighborY="-1836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at"/>
        </a:ext>
      </dgm:extLst>
    </dgm:pt>
    <dgm:pt modelId="{1B981F2C-8593-49B2-B4C5-97A69843E301}" type="pres">
      <dgm:prSet presAssocID="{1DF614AB-1EC7-4B4B-A1EA-60C9B0639C84}" presName="spaceRect" presStyleCnt="0"/>
      <dgm:spPr/>
    </dgm:pt>
    <dgm:pt modelId="{12481765-758F-427F-8384-57962F51CFB9}" type="pres">
      <dgm:prSet presAssocID="{1DF614AB-1EC7-4B4B-A1EA-60C9B0639C84}" presName="textRect" presStyleLbl="revTx" presStyleIdx="1" presStyleCnt="4" custScaleX="120736" custLinFactNeighborX="5976" custLinFactNeighborY="-7586">
        <dgm:presLayoutVars>
          <dgm:chMax val="1"/>
          <dgm:chPref val="1"/>
        </dgm:presLayoutVars>
      </dgm:prSet>
      <dgm:spPr/>
    </dgm:pt>
    <dgm:pt modelId="{415A949F-6C95-4CF7-9D0A-2C48519DC9AC}" type="pres">
      <dgm:prSet presAssocID="{9D6B951F-9C6B-4D1C-BEAF-80798F5DCEF8}" presName="sibTrans" presStyleLbl="sibTrans2D1" presStyleIdx="0" presStyleCnt="0"/>
      <dgm:spPr/>
    </dgm:pt>
    <dgm:pt modelId="{25046599-2E3B-494A-B08C-ED97C69A9492}" type="pres">
      <dgm:prSet presAssocID="{27E2A66E-6AC6-46C0-B449-2498DC41756A}" presName="compNode" presStyleCnt="0"/>
      <dgm:spPr/>
    </dgm:pt>
    <dgm:pt modelId="{BF001E6C-BA61-4AD1-8B52-E6241D4DD149}" type="pres">
      <dgm:prSet presAssocID="{27E2A66E-6AC6-46C0-B449-2498DC41756A}" presName="iconBgRect" presStyleLbl="bgShp" presStyleIdx="2" presStyleCnt="4" custLinFactNeighborY="12168"/>
      <dgm:spPr>
        <a:solidFill>
          <a:srgbClr val="916395"/>
        </a:solidFill>
      </dgm:spPr>
    </dgm:pt>
    <dgm:pt modelId="{7C8B9DC0-9012-425C-9444-B40CB7A6B6D5}" type="pres">
      <dgm:prSet presAssocID="{27E2A66E-6AC6-46C0-B449-2498DC41756A}" presName="iconRect" presStyleLbl="node1" presStyleIdx="2" presStyleCnt="4" custLinFactNeighborY="2097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rketing"/>
        </a:ext>
      </dgm:extLst>
    </dgm:pt>
    <dgm:pt modelId="{990534DA-1593-4E93-BCDE-8392A04C6EFE}" type="pres">
      <dgm:prSet presAssocID="{27E2A66E-6AC6-46C0-B449-2498DC41756A}" presName="spaceRect" presStyleCnt="0"/>
      <dgm:spPr/>
    </dgm:pt>
    <dgm:pt modelId="{4B357B67-D24C-4458-88CC-D1D73ED14951}" type="pres">
      <dgm:prSet presAssocID="{27E2A66E-6AC6-46C0-B449-2498DC41756A}" presName="textRect" presStyleLbl="revTx" presStyleIdx="2" presStyleCnt="4" custScaleX="133301" custLinFactNeighborX="10341" custLinFactNeighborY="11661">
        <dgm:presLayoutVars>
          <dgm:chMax val="1"/>
          <dgm:chPref val="1"/>
        </dgm:presLayoutVars>
      </dgm:prSet>
      <dgm:spPr/>
    </dgm:pt>
    <dgm:pt modelId="{21E87B03-0D9D-43D0-ADFE-35AA573B8301}" type="pres">
      <dgm:prSet presAssocID="{79053C06-E7BF-4BE9-8BA9-154745C12B94}" presName="sibTrans" presStyleLbl="sibTrans2D1" presStyleIdx="0" presStyleCnt="0"/>
      <dgm:spPr/>
    </dgm:pt>
    <dgm:pt modelId="{52BA15BD-EE9C-4A42-907B-7F180EB8D79E}" type="pres">
      <dgm:prSet presAssocID="{9C7306B0-9128-422A-805D-EC1826797D13}" presName="compNode" presStyleCnt="0"/>
      <dgm:spPr/>
    </dgm:pt>
    <dgm:pt modelId="{91A96406-E895-4D04-9872-1F0EA710B31D}" type="pres">
      <dgm:prSet presAssocID="{9C7306B0-9128-422A-805D-EC1826797D13}" presName="iconBgRect" presStyleLbl="bgShp" presStyleIdx="3" presStyleCnt="4" custLinFactNeighborX="-6375"/>
      <dgm:spPr>
        <a:solidFill>
          <a:srgbClr val="916395"/>
        </a:solidFill>
      </dgm:spPr>
    </dgm:pt>
    <dgm:pt modelId="{21E619BB-BBDB-47ED-9491-8FCE807101A2}" type="pres">
      <dgm:prSet presAssocID="{9C7306B0-9128-422A-805D-EC1826797D13}" presName="iconRect" presStyleLbl="node1" presStyleIdx="3" presStyleCnt="4" custLinFactNeighborX="-1311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onitor"/>
        </a:ext>
      </dgm:extLst>
    </dgm:pt>
    <dgm:pt modelId="{F5B3E19E-6D61-4662-A6FE-803C0D79E093}" type="pres">
      <dgm:prSet presAssocID="{9C7306B0-9128-422A-805D-EC1826797D13}" presName="spaceRect" presStyleCnt="0"/>
      <dgm:spPr/>
    </dgm:pt>
    <dgm:pt modelId="{8745DCFB-49E5-47AB-8701-9AC966052D63}" type="pres">
      <dgm:prSet presAssocID="{9C7306B0-9128-422A-805D-EC1826797D13}" presName="textRect" presStyleLbl="revTx" presStyleIdx="3" presStyleCnt="4" custScaleX="121980" custLinFactNeighborX="3886" custLinFactNeighborY="22729">
        <dgm:presLayoutVars>
          <dgm:chMax val="1"/>
          <dgm:chPref val="1"/>
        </dgm:presLayoutVars>
      </dgm:prSet>
      <dgm:spPr/>
    </dgm:pt>
  </dgm:ptLst>
  <dgm:cxnLst>
    <dgm:cxn modelId="{3557D318-4545-41D4-8F87-847571B7946C}" type="presOf" srcId="{1DF614AB-1EC7-4B4B-A1EA-60C9B0639C84}" destId="{12481765-758F-427F-8384-57962F51CFB9}" srcOrd="0" destOrd="0" presId="urn:microsoft.com/office/officeart/2018/2/layout/IconCircleList"/>
    <dgm:cxn modelId="{A416E32F-A6A1-4827-B1AC-4A1360187DF9}" type="presOf" srcId="{9C7306B0-9128-422A-805D-EC1826797D13}" destId="{8745DCFB-49E5-47AB-8701-9AC966052D63}" srcOrd="0" destOrd="0" presId="urn:microsoft.com/office/officeart/2018/2/layout/IconCircleList"/>
    <dgm:cxn modelId="{6BCD355B-8A9F-460C-93F3-4BD3EB0B0241}" srcId="{299EF692-E69C-4A8D-A264-541F1D79E178}" destId="{27E2A66E-6AC6-46C0-B449-2498DC41756A}" srcOrd="2" destOrd="0" parTransId="{76C7608A-FFA2-4B66-8754-93A8C1F09F2B}" sibTransId="{79053C06-E7BF-4BE9-8BA9-154745C12B94}"/>
    <dgm:cxn modelId="{AD2D1B41-7F51-41DD-B7AA-753927AE0700}" srcId="{299EF692-E69C-4A8D-A264-541F1D79E178}" destId="{9C7306B0-9128-422A-805D-EC1826797D13}" srcOrd="3" destOrd="0" parTransId="{A16AE764-37AE-4883-BCE2-18EBA590B813}" sibTransId="{46ECFBFF-A845-4400-B7EF-4B8E6C7F96A2}"/>
    <dgm:cxn modelId="{C69B996A-346B-46D5-8DE0-778F5E8CD928}" type="presOf" srcId="{9D6B951F-9C6B-4D1C-BEAF-80798F5DCEF8}" destId="{415A949F-6C95-4CF7-9D0A-2C48519DC9AC}" srcOrd="0" destOrd="0" presId="urn:microsoft.com/office/officeart/2018/2/layout/IconCircleList"/>
    <dgm:cxn modelId="{0A6A9756-37E9-4B00-9D70-6D4BC8F3B38B}" type="presOf" srcId="{299EF692-E69C-4A8D-A264-541F1D79E178}" destId="{A1D85CFE-5710-46C9-8C83-6665DA602AEA}" srcOrd="0" destOrd="0" presId="urn:microsoft.com/office/officeart/2018/2/layout/IconCircleList"/>
    <dgm:cxn modelId="{205AFB91-030D-4F0D-9782-135AE878D221}" type="presOf" srcId="{79053C06-E7BF-4BE9-8BA9-154745C12B94}" destId="{21E87B03-0D9D-43D0-ADFE-35AA573B8301}" srcOrd="0" destOrd="0" presId="urn:microsoft.com/office/officeart/2018/2/layout/IconCircleList"/>
    <dgm:cxn modelId="{FF5DFBB2-894F-41AF-B389-94D735809D8E}" srcId="{299EF692-E69C-4A8D-A264-541F1D79E178}" destId="{52A7BA86-4873-477C-8884-779B90AAA646}" srcOrd="0" destOrd="0" parTransId="{2BDBA7C6-5EB1-4377-805E-6109B5364925}" sibTransId="{3FBE6317-C162-4AA1-AA65-2C5D0FE0C45A}"/>
    <dgm:cxn modelId="{2C6FD5B3-E091-4952-9D82-FD3062CCD02E}" type="presOf" srcId="{52A7BA86-4873-477C-8884-779B90AAA646}" destId="{F60B294A-E74C-4E4E-A3B8-F33FEAC7218B}" srcOrd="0" destOrd="0" presId="urn:microsoft.com/office/officeart/2018/2/layout/IconCircleList"/>
    <dgm:cxn modelId="{C9CDF8C1-F0C6-429B-AD8B-9899BEE4C32E}" type="presOf" srcId="{27E2A66E-6AC6-46C0-B449-2498DC41756A}" destId="{4B357B67-D24C-4458-88CC-D1D73ED14951}" srcOrd="0" destOrd="0" presId="urn:microsoft.com/office/officeart/2018/2/layout/IconCircleList"/>
    <dgm:cxn modelId="{FA4C22D3-E769-4E0F-8582-19CFF5834E21}" srcId="{299EF692-E69C-4A8D-A264-541F1D79E178}" destId="{1DF614AB-1EC7-4B4B-A1EA-60C9B0639C84}" srcOrd="1" destOrd="0" parTransId="{5112C98A-6C66-4B45-9B79-144D660F0906}" sibTransId="{9D6B951F-9C6B-4D1C-BEAF-80798F5DCEF8}"/>
    <dgm:cxn modelId="{13F3D1D7-093B-4758-BBB1-47B8F2ADF97C}" type="presOf" srcId="{3FBE6317-C162-4AA1-AA65-2C5D0FE0C45A}" destId="{6B3B5B90-F4A0-4090-A432-FBBABEA63901}" srcOrd="0" destOrd="0" presId="urn:microsoft.com/office/officeart/2018/2/layout/IconCircleList"/>
    <dgm:cxn modelId="{4E602C5F-F1CD-470C-96C7-5D090D093B0B}" type="presParOf" srcId="{A1D85CFE-5710-46C9-8C83-6665DA602AEA}" destId="{FDA5C0C0-E85D-44AE-8EF0-E86101E80411}" srcOrd="0" destOrd="0" presId="urn:microsoft.com/office/officeart/2018/2/layout/IconCircleList"/>
    <dgm:cxn modelId="{99C12D3D-537A-4735-A937-826F2CF47E09}" type="presParOf" srcId="{FDA5C0C0-E85D-44AE-8EF0-E86101E80411}" destId="{91276CBB-7D30-4070-B938-934EF310816F}" srcOrd="0" destOrd="0" presId="urn:microsoft.com/office/officeart/2018/2/layout/IconCircleList"/>
    <dgm:cxn modelId="{D52C6729-0407-4D08-B0ED-3CD00C9A36A4}" type="presParOf" srcId="{91276CBB-7D30-4070-B938-934EF310816F}" destId="{91E49F7E-45F8-4AAA-A3AC-4BBEABAB4CEF}" srcOrd="0" destOrd="0" presId="urn:microsoft.com/office/officeart/2018/2/layout/IconCircleList"/>
    <dgm:cxn modelId="{2CFAFF46-3833-41E2-9F64-60AC51D024CC}" type="presParOf" srcId="{91276CBB-7D30-4070-B938-934EF310816F}" destId="{18D78485-B38C-4DD7-844A-0FD8B9887D65}" srcOrd="1" destOrd="0" presId="urn:microsoft.com/office/officeart/2018/2/layout/IconCircleList"/>
    <dgm:cxn modelId="{A378E919-E1A9-4A91-881F-094CDC6C46BF}" type="presParOf" srcId="{91276CBB-7D30-4070-B938-934EF310816F}" destId="{AA258728-FA42-49F9-8417-9136CF0C40C6}" srcOrd="2" destOrd="0" presId="urn:microsoft.com/office/officeart/2018/2/layout/IconCircleList"/>
    <dgm:cxn modelId="{E5C821AA-14C7-4D75-81BE-2D52E2FEA2BE}" type="presParOf" srcId="{91276CBB-7D30-4070-B938-934EF310816F}" destId="{F60B294A-E74C-4E4E-A3B8-F33FEAC7218B}" srcOrd="3" destOrd="0" presId="urn:microsoft.com/office/officeart/2018/2/layout/IconCircleList"/>
    <dgm:cxn modelId="{7C7DB52D-F53F-4B20-B5AB-D0D272E45DC2}" type="presParOf" srcId="{FDA5C0C0-E85D-44AE-8EF0-E86101E80411}" destId="{6B3B5B90-F4A0-4090-A432-FBBABEA63901}" srcOrd="1" destOrd="0" presId="urn:microsoft.com/office/officeart/2018/2/layout/IconCircleList"/>
    <dgm:cxn modelId="{7E832324-954E-4440-AD1D-D0124070BE74}" type="presParOf" srcId="{FDA5C0C0-E85D-44AE-8EF0-E86101E80411}" destId="{BADBA8E7-5AFC-4F04-98D9-7B44C249D46A}" srcOrd="2" destOrd="0" presId="urn:microsoft.com/office/officeart/2018/2/layout/IconCircleList"/>
    <dgm:cxn modelId="{5685AFD0-EB46-4F38-B2E4-04C4C0D16E98}" type="presParOf" srcId="{BADBA8E7-5AFC-4F04-98D9-7B44C249D46A}" destId="{095C6F75-38EC-4822-BAE9-B15DADA586A3}" srcOrd="0" destOrd="0" presId="urn:microsoft.com/office/officeart/2018/2/layout/IconCircleList"/>
    <dgm:cxn modelId="{83C6CFFC-182F-4AED-8B6C-919C8CA10D71}" type="presParOf" srcId="{BADBA8E7-5AFC-4F04-98D9-7B44C249D46A}" destId="{14F56EC6-FF3E-4318-AE18-68CD2B9E0DF0}" srcOrd="1" destOrd="0" presId="urn:microsoft.com/office/officeart/2018/2/layout/IconCircleList"/>
    <dgm:cxn modelId="{57489316-3522-4FBE-B759-D77485C208DA}" type="presParOf" srcId="{BADBA8E7-5AFC-4F04-98D9-7B44C249D46A}" destId="{1B981F2C-8593-49B2-B4C5-97A69843E301}" srcOrd="2" destOrd="0" presId="urn:microsoft.com/office/officeart/2018/2/layout/IconCircleList"/>
    <dgm:cxn modelId="{F7901980-E1DA-477D-A8AC-7FC002BA3F89}" type="presParOf" srcId="{BADBA8E7-5AFC-4F04-98D9-7B44C249D46A}" destId="{12481765-758F-427F-8384-57962F51CFB9}" srcOrd="3" destOrd="0" presId="urn:microsoft.com/office/officeart/2018/2/layout/IconCircleList"/>
    <dgm:cxn modelId="{40A96E4F-2B35-435D-9C5E-9B150BA2EB2B}" type="presParOf" srcId="{FDA5C0C0-E85D-44AE-8EF0-E86101E80411}" destId="{415A949F-6C95-4CF7-9D0A-2C48519DC9AC}" srcOrd="3" destOrd="0" presId="urn:microsoft.com/office/officeart/2018/2/layout/IconCircleList"/>
    <dgm:cxn modelId="{3D596770-4688-49EF-A0EA-71A9186EB44E}" type="presParOf" srcId="{FDA5C0C0-E85D-44AE-8EF0-E86101E80411}" destId="{25046599-2E3B-494A-B08C-ED97C69A9492}" srcOrd="4" destOrd="0" presId="urn:microsoft.com/office/officeart/2018/2/layout/IconCircleList"/>
    <dgm:cxn modelId="{C402B99A-BDED-41D3-BFFB-58072B5EE11A}" type="presParOf" srcId="{25046599-2E3B-494A-B08C-ED97C69A9492}" destId="{BF001E6C-BA61-4AD1-8B52-E6241D4DD149}" srcOrd="0" destOrd="0" presId="urn:microsoft.com/office/officeart/2018/2/layout/IconCircleList"/>
    <dgm:cxn modelId="{1FD9B15B-73A6-4069-A8B5-EC4D6BA40B70}" type="presParOf" srcId="{25046599-2E3B-494A-B08C-ED97C69A9492}" destId="{7C8B9DC0-9012-425C-9444-B40CB7A6B6D5}" srcOrd="1" destOrd="0" presId="urn:microsoft.com/office/officeart/2018/2/layout/IconCircleList"/>
    <dgm:cxn modelId="{1C3E417A-7C9C-4A8C-BA5D-C6ED3D47D263}" type="presParOf" srcId="{25046599-2E3B-494A-B08C-ED97C69A9492}" destId="{990534DA-1593-4E93-BCDE-8392A04C6EFE}" srcOrd="2" destOrd="0" presId="urn:microsoft.com/office/officeart/2018/2/layout/IconCircleList"/>
    <dgm:cxn modelId="{6CC7928A-2136-451B-A550-58A34091C7D1}" type="presParOf" srcId="{25046599-2E3B-494A-B08C-ED97C69A9492}" destId="{4B357B67-D24C-4458-88CC-D1D73ED14951}" srcOrd="3" destOrd="0" presId="urn:microsoft.com/office/officeart/2018/2/layout/IconCircleList"/>
    <dgm:cxn modelId="{C631E70C-1F96-4FBC-A52E-4AA03FA7E68E}" type="presParOf" srcId="{FDA5C0C0-E85D-44AE-8EF0-E86101E80411}" destId="{21E87B03-0D9D-43D0-ADFE-35AA573B8301}" srcOrd="5" destOrd="0" presId="urn:microsoft.com/office/officeart/2018/2/layout/IconCircleList"/>
    <dgm:cxn modelId="{B2ACB7A3-D889-4D6B-8B8F-1EA126E6DE69}" type="presParOf" srcId="{FDA5C0C0-E85D-44AE-8EF0-E86101E80411}" destId="{52BA15BD-EE9C-4A42-907B-7F180EB8D79E}" srcOrd="6" destOrd="0" presId="urn:microsoft.com/office/officeart/2018/2/layout/IconCircleList"/>
    <dgm:cxn modelId="{F200976F-657C-42C9-9945-BCF1FDA457CB}" type="presParOf" srcId="{52BA15BD-EE9C-4A42-907B-7F180EB8D79E}" destId="{91A96406-E895-4D04-9872-1F0EA710B31D}" srcOrd="0" destOrd="0" presId="urn:microsoft.com/office/officeart/2018/2/layout/IconCircleList"/>
    <dgm:cxn modelId="{F9F181DA-C80B-475D-BA0B-58FE97F68A9A}" type="presParOf" srcId="{52BA15BD-EE9C-4A42-907B-7F180EB8D79E}" destId="{21E619BB-BBDB-47ED-9491-8FCE807101A2}" srcOrd="1" destOrd="0" presId="urn:microsoft.com/office/officeart/2018/2/layout/IconCircleList"/>
    <dgm:cxn modelId="{ACFE4602-DED7-48D8-AF4C-6741E804D39B}" type="presParOf" srcId="{52BA15BD-EE9C-4A42-907B-7F180EB8D79E}" destId="{F5B3E19E-6D61-4662-A6FE-803C0D79E093}" srcOrd="2" destOrd="0" presId="urn:microsoft.com/office/officeart/2018/2/layout/IconCircleList"/>
    <dgm:cxn modelId="{484E7C34-DD38-40CF-83D7-B78ED3C52456}" type="presParOf" srcId="{52BA15BD-EE9C-4A42-907B-7F180EB8D79E}" destId="{8745DCFB-49E5-47AB-8701-9AC966052D6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276695" y="1928"/>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397625" y="122859"/>
          <a:ext cx="333998" cy="3339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912787" y="40"/>
          <a:ext cx="1817006"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err="1">
              <a:solidFill>
                <a:schemeClr val="bg1"/>
              </a:solidFill>
            </a:rPr>
            <a:t>Vergewissern</a:t>
          </a:r>
          <a:r>
            <a:rPr lang="en-US" sz="1400" b="0" i="0" kern="1200" dirty="0">
              <a:solidFill>
                <a:schemeClr val="bg1"/>
              </a:solidFill>
            </a:rPr>
            <a:t> Sie </a:t>
          </a:r>
          <a:r>
            <a:rPr lang="en-US" sz="1400" b="0" i="0" kern="1200" dirty="0" err="1">
              <a:solidFill>
                <a:schemeClr val="bg1"/>
              </a:solidFill>
            </a:rPr>
            <a:t>sich</a:t>
          </a:r>
          <a:r>
            <a:rPr lang="en-US" sz="1400" b="0" i="0" kern="1200" dirty="0">
              <a:solidFill>
                <a:schemeClr val="bg1"/>
              </a:solidFill>
            </a:rPr>
            <a:t>, </a:t>
          </a:r>
          <a:r>
            <a:rPr lang="en-US" sz="1400" b="0" i="0" kern="1200" dirty="0" err="1">
              <a:solidFill>
                <a:schemeClr val="bg1"/>
              </a:solidFill>
            </a:rPr>
            <a:t>dass</a:t>
          </a:r>
          <a:r>
            <a:rPr lang="en-US" sz="1400" b="0" i="0" kern="1200" dirty="0">
              <a:solidFill>
                <a:schemeClr val="bg1"/>
              </a:solidFill>
            </a:rPr>
            <a:t> die </a:t>
          </a:r>
          <a:r>
            <a:rPr lang="en-US" sz="1400" b="0" i="0" kern="1200" dirty="0" err="1">
              <a:solidFill>
                <a:schemeClr val="bg1"/>
              </a:solidFill>
            </a:rPr>
            <a:t>Unternehmensstruktur</a:t>
          </a:r>
          <a:r>
            <a:rPr lang="en-US" sz="1400" b="0" i="0" kern="1200" dirty="0">
              <a:solidFill>
                <a:schemeClr val="bg1"/>
              </a:solidFill>
            </a:rPr>
            <a:t> </a:t>
          </a:r>
          <a:r>
            <a:rPr lang="en-US" sz="1400" b="0" i="0" kern="1200" dirty="0" err="1">
              <a:solidFill>
                <a:schemeClr val="bg1"/>
              </a:solidFill>
            </a:rPr>
            <a:t>klar</a:t>
          </a:r>
          <a:r>
            <a:rPr lang="en-US" sz="1400" b="0" i="0" kern="1200" dirty="0">
              <a:solidFill>
                <a:schemeClr val="bg1"/>
              </a:solidFill>
            </a:rPr>
            <a:t> </a:t>
          </a:r>
          <a:r>
            <a:rPr lang="en-US" sz="1400" b="0" i="0" kern="1200" dirty="0" err="1">
              <a:solidFill>
                <a:schemeClr val="bg1"/>
              </a:solidFill>
            </a:rPr>
            <a:t>definiert</a:t>
          </a:r>
          <a:r>
            <a:rPr lang="en-US" sz="1400" b="0" i="0" kern="1200" dirty="0">
              <a:solidFill>
                <a:schemeClr val="bg1"/>
              </a:solidFill>
            </a:rPr>
            <a:t> </a:t>
          </a:r>
          <a:r>
            <a:rPr lang="en-US" sz="1400" b="0" i="0" kern="1200" dirty="0" err="1">
              <a:solidFill>
                <a:schemeClr val="bg1"/>
              </a:solidFill>
            </a:rPr>
            <a:t>ist</a:t>
          </a:r>
          <a:endParaRPr lang="en-US" sz="1400" kern="1200" dirty="0">
            <a:solidFill>
              <a:schemeClr val="bg1"/>
            </a:solidFill>
          </a:endParaRPr>
        </a:p>
      </dsp:txBody>
      <dsp:txXfrm>
        <a:off x="912787" y="40"/>
        <a:ext cx="1817006" cy="575859"/>
      </dsp:txXfrm>
    </dsp:sp>
    <dsp:sp modelId="{095C6F75-38EC-4822-BAE9-B15DADA586A3}">
      <dsp:nvSpPr>
        <dsp:cNvPr id="0" name=""/>
        <dsp:cNvSpPr/>
      </dsp:nvSpPr>
      <dsp:spPr>
        <a:xfrm>
          <a:off x="2799661" y="1928"/>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2920591" y="122859"/>
          <a:ext cx="333998" cy="3339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436058" y="40"/>
          <a:ext cx="1638849"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err="1">
              <a:solidFill>
                <a:schemeClr val="bg1"/>
              </a:solidFill>
              <a:latin typeface="Calibri" panose="020F0502020204030204"/>
              <a:ea typeface="+mn-ea"/>
              <a:cs typeface="+mn-cs"/>
            </a:rPr>
            <a:t>Legen</a:t>
          </a:r>
          <a:r>
            <a:rPr lang="en-US" sz="1400" b="0" i="0" kern="1200" dirty="0">
              <a:solidFill>
                <a:schemeClr val="bg1"/>
              </a:solidFill>
              <a:latin typeface="Calibri" panose="020F0502020204030204"/>
              <a:ea typeface="+mn-ea"/>
              <a:cs typeface="+mn-cs"/>
            </a:rPr>
            <a:t> Sie </a:t>
          </a:r>
          <a:r>
            <a:rPr lang="en-US" sz="1400" b="0" i="0" kern="1200" dirty="0" err="1">
              <a:solidFill>
                <a:schemeClr val="bg1"/>
              </a:solidFill>
              <a:latin typeface="Calibri" panose="020F0502020204030204"/>
              <a:ea typeface="+mn-ea"/>
              <a:cs typeface="+mn-cs"/>
            </a:rPr>
            <a:t>Zuständigkeiten</a:t>
          </a:r>
          <a:r>
            <a:rPr lang="en-US" sz="1400" b="0" i="0" kern="1200" dirty="0">
              <a:solidFill>
                <a:schemeClr val="bg1"/>
              </a:solidFill>
              <a:latin typeface="Calibri" panose="020F0502020204030204"/>
              <a:ea typeface="+mn-ea"/>
              <a:cs typeface="+mn-cs"/>
            </a:rPr>
            <a:t> </a:t>
          </a:r>
          <a:r>
            <a:rPr lang="en-US" sz="1400" b="0" i="0" kern="1200" dirty="0" err="1">
              <a:solidFill>
                <a:schemeClr val="bg1"/>
              </a:solidFill>
              <a:latin typeface="Calibri" panose="020F0502020204030204"/>
              <a:ea typeface="+mn-ea"/>
              <a:cs typeface="+mn-cs"/>
            </a:rPr>
            <a:t>oder</a:t>
          </a:r>
          <a:r>
            <a:rPr lang="en-US" sz="1400" b="0" i="0" kern="1200" dirty="0">
              <a:solidFill>
                <a:schemeClr val="bg1"/>
              </a:solidFill>
              <a:latin typeface="Calibri" panose="020F0502020204030204"/>
              <a:ea typeface="+mn-ea"/>
              <a:cs typeface="+mn-cs"/>
            </a:rPr>
            <a:t> </a:t>
          </a:r>
          <a:r>
            <a:rPr lang="en-US" sz="1400" b="0" i="0" kern="1200" dirty="0" err="1">
              <a:solidFill>
                <a:schemeClr val="bg1"/>
              </a:solidFill>
              <a:latin typeface="Calibri" panose="020F0502020204030204"/>
              <a:ea typeface="+mn-ea"/>
              <a:cs typeface="+mn-cs"/>
            </a:rPr>
            <a:t>Verantwortlichkeiten</a:t>
          </a:r>
          <a:r>
            <a:rPr lang="en-US" sz="1400" b="0" i="0" kern="1200" dirty="0">
              <a:solidFill>
                <a:schemeClr val="bg1"/>
              </a:solidFill>
              <a:latin typeface="Calibri" panose="020F0502020204030204"/>
              <a:ea typeface="+mn-ea"/>
              <a:cs typeface="+mn-cs"/>
            </a:rPr>
            <a:t> fest</a:t>
          </a:r>
        </a:p>
      </dsp:txBody>
      <dsp:txXfrm>
        <a:off x="3436058" y="40"/>
        <a:ext cx="1638849" cy="575859"/>
      </dsp:txXfrm>
    </dsp:sp>
    <dsp:sp modelId="{BF001E6C-BA61-4AD1-8B52-E6241D4DD149}">
      <dsp:nvSpPr>
        <dsp:cNvPr id="0" name=""/>
        <dsp:cNvSpPr/>
      </dsp:nvSpPr>
      <dsp:spPr>
        <a:xfrm>
          <a:off x="276695" y="1303814"/>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397625" y="1424744"/>
          <a:ext cx="333998" cy="3339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916587" y="1305708"/>
          <a:ext cx="1809404"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err="1">
              <a:solidFill>
                <a:schemeClr val="bg1"/>
              </a:solidFill>
            </a:rPr>
            <a:t>Sorgen</a:t>
          </a:r>
          <a:r>
            <a:rPr lang="en-US" sz="1400" b="0" i="0" kern="1200" dirty="0">
              <a:solidFill>
                <a:schemeClr val="bg1"/>
              </a:solidFill>
            </a:rPr>
            <a:t> Sie für </a:t>
          </a:r>
          <a:r>
            <a:rPr lang="en-US" sz="1400" b="0" i="0" kern="1200" dirty="0" err="1">
              <a:solidFill>
                <a:schemeClr val="bg1"/>
              </a:solidFill>
            </a:rPr>
            <a:t>eine</a:t>
          </a:r>
          <a:r>
            <a:rPr lang="en-US" sz="1400" b="0" i="0" kern="1200" dirty="0">
              <a:solidFill>
                <a:schemeClr val="bg1"/>
              </a:solidFill>
            </a:rPr>
            <a:t> </a:t>
          </a:r>
          <a:r>
            <a:rPr lang="en-US" sz="1400" b="0" i="0" kern="1200" dirty="0" err="1">
              <a:solidFill>
                <a:schemeClr val="bg1"/>
              </a:solidFill>
            </a:rPr>
            <a:t>ausgewogene</a:t>
          </a:r>
          <a:r>
            <a:rPr lang="en-US" sz="1400" b="0" i="0" kern="1200" dirty="0">
              <a:solidFill>
                <a:schemeClr val="bg1"/>
              </a:solidFill>
            </a:rPr>
            <a:t> </a:t>
          </a:r>
          <a:r>
            <a:rPr lang="en-US" sz="1400" b="0" i="0" kern="1200" dirty="0" err="1">
              <a:solidFill>
                <a:schemeClr val="bg1"/>
              </a:solidFill>
            </a:rPr>
            <a:t>Altersstruktur</a:t>
          </a:r>
          <a:r>
            <a:rPr lang="en-US" sz="1400" b="0" i="0" kern="1200" dirty="0">
              <a:solidFill>
                <a:schemeClr val="bg1"/>
              </a:solidFill>
            </a:rPr>
            <a:t> der </a:t>
          </a:r>
          <a:r>
            <a:rPr lang="en-US" sz="1400" b="0" i="0" kern="1200" dirty="0" err="1">
              <a:solidFill>
                <a:schemeClr val="bg1"/>
              </a:solidFill>
            </a:rPr>
            <a:t>wichtigsten</a:t>
          </a:r>
          <a:r>
            <a:rPr lang="en-US" sz="1400" b="0" i="0" kern="1200" dirty="0">
              <a:solidFill>
                <a:schemeClr val="bg1"/>
              </a:solidFill>
            </a:rPr>
            <a:t> Manager/ Mitarbeiter</a:t>
          </a:r>
          <a:endParaRPr lang="en-US" sz="1400" kern="1200" dirty="0">
            <a:solidFill>
              <a:schemeClr val="bg1"/>
            </a:solidFill>
          </a:endParaRPr>
        </a:p>
      </dsp:txBody>
      <dsp:txXfrm>
        <a:off x="916587" y="1305708"/>
        <a:ext cx="1809404" cy="575859"/>
      </dsp:txXfrm>
    </dsp:sp>
    <dsp:sp modelId="{E0E75D73-3D7E-4FDE-AFA3-D8BF6DA3C8DB}">
      <dsp:nvSpPr>
        <dsp:cNvPr id="0" name=""/>
        <dsp:cNvSpPr/>
      </dsp:nvSpPr>
      <dsp:spPr>
        <a:xfrm>
          <a:off x="2795860" y="1303814"/>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2916791" y="1424744"/>
          <a:ext cx="333998" cy="33399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495118" y="1303814"/>
          <a:ext cx="1357382"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err="1">
              <a:solidFill>
                <a:schemeClr val="bg1"/>
              </a:solidFill>
            </a:rPr>
            <a:t>Definieren</a:t>
          </a:r>
          <a:r>
            <a:rPr lang="en-US" sz="1400" b="0" i="0" kern="1200" dirty="0">
              <a:solidFill>
                <a:schemeClr val="bg1"/>
              </a:solidFill>
            </a:rPr>
            <a:t> Sie </a:t>
          </a:r>
          <a:r>
            <a:rPr lang="en-US" sz="1400" b="0" i="0" kern="1200" dirty="0" err="1">
              <a:solidFill>
                <a:schemeClr val="bg1"/>
              </a:solidFill>
            </a:rPr>
            <a:t>Ziele</a:t>
          </a:r>
          <a:r>
            <a:rPr lang="en-US" sz="1400" b="0" i="0" kern="1200" dirty="0">
              <a:solidFill>
                <a:schemeClr val="bg1"/>
              </a:solidFill>
            </a:rPr>
            <a:t> und </a:t>
          </a:r>
          <a:r>
            <a:rPr lang="en-US" sz="1400" b="0" i="0" kern="1200" dirty="0" err="1">
              <a:solidFill>
                <a:schemeClr val="bg1"/>
              </a:solidFill>
            </a:rPr>
            <a:t>nutzen</a:t>
          </a:r>
          <a:r>
            <a:rPr lang="en-US" sz="1400" b="0" i="0" kern="1200" dirty="0">
              <a:solidFill>
                <a:schemeClr val="bg1"/>
              </a:solidFill>
            </a:rPr>
            <a:t> Sie KPIs, um </a:t>
          </a:r>
          <a:r>
            <a:rPr lang="en-US" sz="1400" b="0" i="0" kern="1200" dirty="0" err="1">
              <a:solidFill>
                <a:schemeClr val="bg1"/>
              </a:solidFill>
            </a:rPr>
            <a:t>diese</a:t>
          </a:r>
          <a:r>
            <a:rPr lang="en-US" sz="1400" b="0" i="0" kern="1200" dirty="0">
              <a:solidFill>
                <a:schemeClr val="bg1"/>
              </a:solidFill>
            </a:rPr>
            <a:t> </a:t>
          </a:r>
          <a:r>
            <a:rPr lang="en-US" sz="1400" b="0" i="0" kern="1200" dirty="0" err="1">
              <a:solidFill>
                <a:schemeClr val="bg1"/>
              </a:solidFill>
            </a:rPr>
            <a:t>zu</a:t>
          </a:r>
          <a:r>
            <a:rPr lang="en-US" sz="1400" b="0" i="0" kern="1200" dirty="0">
              <a:solidFill>
                <a:schemeClr val="bg1"/>
              </a:solidFill>
            </a:rPr>
            <a:t> </a:t>
          </a:r>
          <a:r>
            <a:rPr lang="en-US" sz="1400" b="0" i="0" kern="1200" dirty="0" err="1">
              <a:solidFill>
                <a:schemeClr val="bg1"/>
              </a:solidFill>
            </a:rPr>
            <a:t>kontrollieren</a:t>
          </a:r>
          <a:endParaRPr lang="en-US" sz="1400" kern="1200" dirty="0">
            <a:solidFill>
              <a:schemeClr val="bg1"/>
            </a:solidFill>
          </a:endParaRPr>
        </a:p>
      </dsp:txBody>
      <dsp:txXfrm>
        <a:off x="3495118" y="1303814"/>
        <a:ext cx="1357382" cy="575859"/>
      </dsp:txXfrm>
    </dsp:sp>
    <dsp:sp modelId="{91A96406-E895-4D04-9872-1F0EA710B31D}">
      <dsp:nvSpPr>
        <dsp:cNvPr id="0" name=""/>
        <dsp:cNvSpPr/>
      </dsp:nvSpPr>
      <dsp:spPr>
        <a:xfrm>
          <a:off x="276695" y="2605699"/>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397625" y="2726629"/>
          <a:ext cx="333998" cy="33399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916587" y="2607594"/>
          <a:ext cx="1809404"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a:solidFill>
                <a:schemeClr val="bg1"/>
              </a:solidFill>
            </a:rPr>
            <a:t>Machen Sie </a:t>
          </a:r>
          <a:r>
            <a:rPr lang="en-US" sz="1400" b="0" i="0" kern="1200" dirty="0" err="1">
              <a:solidFill>
                <a:schemeClr val="bg1"/>
              </a:solidFill>
            </a:rPr>
            <a:t>sich</a:t>
          </a:r>
          <a:r>
            <a:rPr lang="en-US" sz="1400" b="0" i="0" kern="1200" dirty="0">
              <a:solidFill>
                <a:schemeClr val="bg1"/>
              </a:solidFill>
            </a:rPr>
            <a:t> die </a:t>
          </a:r>
          <a:r>
            <a:rPr lang="en-US" sz="1400" b="0" i="0" kern="1200" dirty="0" err="1">
              <a:solidFill>
                <a:schemeClr val="bg1"/>
              </a:solidFill>
            </a:rPr>
            <a:t>Stärken</a:t>
          </a:r>
          <a:r>
            <a:rPr lang="en-US" sz="1400" b="0" i="0" kern="1200" dirty="0">
              <a:solidFill>
                <a:schemeClr val="bg1"/>
              </a:solidFill>
            </a:rPr>
            <a:t>, </a:t>
          </a:r>
          <a:r>
            <a:rPr lang="en-US" sz="1400" b="0" i="0" kern="1200" dirty="0" err="1">
              <a:solidFill>
                <a:schemeClr val="bg1"/>
              </a:solidFill>
            </a:rPr>
            <a:t>Schwächen</a:t>
          </a:r>
          <a:r>
            <a:rPr lang="en-US" sz="1400" b="0" i="0" kern="1200" dirty="0">
              <a:solidFill>
                <a:schemeClr val="bg1"/>
              </a:solidFill>
            </a:rPr>
            <a:t> und </a:t>
          </a:r>
          <a:r>
            <a:rPr lang="en-US" sz="1400" b="0" i="0" kern="1200" dirty="0" err="1">
              <a:solidFill>
                <a:schemeClr val="bg1"/>
              </a:solidFill>
            </a:rPr>
            <a:t>Risiken</a:t>
          </a:r>
          <a:r>
            <a:rPr lang="en-US" sz="1400" b="0" i="0" kern="1200" dirty="0">
              <a:solidFill>
                <a:schemeClr val="bg1"/>
              </a:solidFill>
            </a:rPr>
            <a:t> </a:t>
          </a:r>
          <a:r>
            <a:rPr lang="en-US" sz="1400" b="0" i="0" kern="1200" dirty="0" err="1">
              <a:solidFill>
                <a:schemeClr val="bg1"/>
              </a:solidFill>
            </a:rPr>
            <a:t>Ihres</a:t>
          </a:r>
          <a:r>
            <a:rPr lang="en-US" sz="1400" b="0" i="0" kern="1200" dirty="0">
              <a:solidFill>
                <a:schemeClr val="bg1"/>
              </a:solidFill>
            </a:rPr>
            <a:t> </a:t>
          </a:r>
          <a:r>
            <a:rPr lang="en-US" sz="1400" b="0" i="0" kern="1200" dirty="0" err="1">
              <a:solidFill>
                <a:schemeClr val="bg1"/>
              </a:solidFill>
            </a:rPr>
            <a:t>Unternehmens</a:t>
          </a:r>
          <a:r>
            <a:rPr lang="en-US" sz="1400" b="0" i="0" kern="1200" dirty="0">
              <a:solidFill>
                <a:schemeClr val="bg1"/>
              </a:solidFill>
            </a:rPr>
            <a:t> </a:t>
          </a:r>
          <a:r>
            <a:rPr lang="en-US" sz="1400" b="0" i="0" kern="1200" dirty="0" err="1">
              <a:solidFill>
                <a:schemeClr val="bg1"/>
              </a:solidFill>
            </a:rPr>
            <a:t>bewusst</a:t>
          </a:r>
          <a:endParaRPr lang="en-US" sz="1400" kern="1200" dirty="0">
            <a:solidFill>
              <a:schemeClr val="bg1"/>
            </a:solidFill>
          </a:endParaRPr>
        </a:p>
      </dsp:txBody>
      <dsp:txXfrm>
        <a:off x="916587" y="2607594"/>
        <a:ext cx="1809404" cy="575859"/>
      </dsp:txXfrm>
    </dsp:sp>
    <dsp:sp modelId="{A89B6F53-9EDE-431D-B3E9-ACF571ECF622}">
      <dsp:nvSpPr>
        <dsp:cNvPr id="0" name=""/>
        <dsp:cNvSpPr/>
      </dsp:nvSpPr>
      <dsp:spPr>
        <a:xfrm>
          <a:off x="2795860" y="2605699"/>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3EB9E4A-4686-4119-8A49-2A440B8DD6D5}">
      <dsp:nvSpPr>
        <dsp:cNvPr id="0" name=""/>
        <dsp:cNvSpPr/>
      </dsp:nvSpPr>
      <dsp:spPr>
        <a:xfrm>
          <a:off x="2916791" y="2726629"/>
          <a:ext cx="333998" cy="33399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2A14483-D3A2-41E3-9696-C38A5A41446C}">
      <dsp:nvSpPr>
        <dsp:cNvPr id="0" name=""/>
        <dsp:cNvSpPr/>
      </dsp:nvSpPr>
      <dsp:spPr>
        <a:xfrm>
          <a:off x="3476793" y="2605699"/>
          <a:ext cx="1357382"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err="1">
              <a:solidFill>
                <a:schemeClr val="bg1"/>
              </a:solidFill>
            </a:rPr>
            <a:t>Implementieren</a:t>
          </a:r>
          <a:r>
            <a:rPr lang="en-US" sz="1400" b="0" i="0" kern="1200" dirty="0">
              <a:solidFill>
                <a:schemeClr val="bg1"/>
              </a:solidFill>
            </a:rPr>
            <a:t> Sie </a:t>
          </a:r>
          <a:r>
            <a:rPr lang="en-US" sz="1400" b="0" i="0" kern="1200" dirty="0" err="1">
              <a:solidFill>
                <a:schemeClr val="bg1"/>
              </a:solidFill>
            </a:rPr>
            <a:t>ein</a:t>
          </a:r>
          <a:r>
            <a:rPr lang="en-US" sz="1400" b="0" i="0" kern="1200" dirty="0">
              <a:solidFill>
                <a:schemeClr val="bg1"/>
              </a:solidFill>
            </a:rPr>
            <a:t> </a:t>
          </a:r>
          <a:r>
            <a:rPr lang="en-US" sz="1400" b="0" i="0" kern="1200" dirty="0" err="1">
              <a:solidFill>
                <a:schemeClr val="bg1"/>
              </a:solidFill>
            </a:rPr>
            <a:t>Risikoerkennungs</a:t>
          </a:r>
          <a:r>
            <a:rPr lang="en-US" sz="1400" b="0" i="0" kern="1200" dirty="0">
              <a:solidFill>
                <a:schemeClr val="bg1"/>
              </a:solidFill>
            </a:rPr>
            <a:t>-system</a:t>
          </a:r>
          <a:endParaRPr lang="en-US" sz="1400" kern="1200" dirty="0">
            <a:solidFill>
              <a:schemeClr val="bg1"/>
            </a:solidFill>
          </a:endParaRPr>
        </a:p>
      </dsp:txBody>
      <dsp:txXfrm>
        <a:off x="3476793" y="2605699"/>
        <a:ext cx="1357382" cy="575859"/>
      </dsp:txXfrm>
    </dsp:sp>
    <dsp:sp modelId="{B7E23604-B3BC-45A4-92AB-C490A234BF45}">
      <dsp:nvSpPr>
        <dsp:cNvPr id="0" name=""/>
        <dsp:cNvSpPr/>
      </dsp:nvSpPr>
      <dsp:spPr>
        <a:xfrm>
          <a:off x="276695" y="3907584"/>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ED77C134-62B1-410C-846B-9746945B845D}">
      <dsp:nvSpPr>
        <dsp:cNvPr id="0" name=""/>
        <dsp:cNvSpPr/>
      </dsp:nvSpPr>
      <dsp:spPr>
        <a:xfrm>
          <a:off x="397625" y="4028515"/>
          <a:ext cx="333998" cy="333998"/>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88B7BED-A6D1-409D-B537-D05A975BDFF4}">
      <dsp:nvSpPr>
        <dsp:cNvPr id="0" name=""/>
        <dsp:cNvSpPr/>
      </dsp:nvSpPr>
      <dsp:spPr>
        <a:xfrm>
          <a:off x="916587" y="3864395"/>
          <a:ext cx="1809404"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err="1">
              <a:solidFill>
                <a:schemeClr val="bg1"/>
              </a:solidFill>
            </a:rPr>
            <a:t>Versichern</a:t>
          </a:r>
          <a:r>
            <a:rPr lang="en-US" sz="1400" b="0" i="0" kern="1200" dirty="0">
              <a:solidFill>
                <a:schemeClr val="bg1"/>
              </a:solidFill>
            </a:rPr>
            <a:t> Sie </a:t>
          </a:r>
          <a:r>
            <a:rPr lang="en-US" sz="1400" b="0" i="0" kern="1200" dirty="0" err="1">
              <a:solidFill>
                <a:schemeClr val="bg1"/>
              </a:solidFill>
            </a:rPr>
            <a:t>Ihr</a:t>
          </a:r>
          <a:r>
            <a:rPr lang="en-US" sz="1400" b="0" i="0" kern="1200" dirty="0">
              <a:solidFill>
                <a:schemeClr val="bg1"/>
              </a:solidFill>
            </a:rPr>
            <a:t> </a:t>
          </a:r>
          <a:r>
            <a:rPr lang="en-US" sz="1400" b="0" i="0" kern="1200" dirty="0" err="1">
              <a:solidFill>
                <a:schemeClr val="bg1"/>
              </a:solidFill>
            </a:rPr>
            <a:t>Unternehmen</a:t>
          </a:r>
          <a:r>
            <a:rPr lang="en-US" sz="1400" b="0" i="0" kern="1200" dirty="0">
              <a:solidFill>
                <a:schemeClr val="bg1"/>
              </a:solidFill>
            </a:rPr>
            <a:t> </a:t>
          </a:r>
          <a:r>
            <a:rPr lang="en-US" sz="1400" b="0" i="0" kern="1200" dirty="0" err="1">
              <a:solidFill>
                <a:schemeClr val="bg1"/>
              </a:solidFill>
            </a:rPr>
            <a:t>gegen</a:t>
          </a:r>
          <a:r>
            <a:rPr lang="en-US" sz="1400" b="0" i="0" kern="1200" dirty="0">
              <a:solidFill>
                <a:schemeClr val="bg1"/>
              </a:solidFill>
            </a:rPr>
            <a:t> </a:t>
          </a:r>
          <a:r>
            <a:rPr lang="en-US" sz="1400" b="0" i="0" kern="1200" dirty="0" err="1">
              <a:solidFill>
                <a:schemeClr val="bg1"/>
              </a:solidFill>
            </a:rPr>
            <a:t>potentielle</a:t>
          </a:r>
          <a:r>
            <a:rPr lang="en-US" sz="1400" b="0" i="0" kern="1200" dirty="0">
              <a:solidFill>
                <a:schemeClr val="bg1"/>
              </a:solidFill>
            </a:rPr>
            <a:t> </a:t>
          </a:r>
          <a:r>
            <a:rPr lang="en-US" sz="1400" b="0" i="0" kern="1200" dirty="0" err="1">
              <a:solidFill>
                <a:schemeClr val="bg1"/>
              </a:solidFill>
            </a:rPr>
            <a:t>Unternehmensrisiken</a:t>
          </a:r>
          <a:endParaRPr lang="en-US" sz="1400" kern="1200" dirty="0">
            <a:solidFill>
              <a:schemeClr val="bg1"/>
            </a:solidFill>
          </a:endParaRPr>
        </a:p>
      </dsp:txBody>
      <dsp:txXfrm>
        <a:off x="916587" y="3864395"/>
        <a:ext cx="1809404" cy="575859"/>
      </dsp:txXfrm>
    </dsp:sp>
    <dsp:sp modelId="{4F173CB0-03C0-4584-B659-6BD0C3AE0E98}">
      <dsp:nvSpPr>
        <dsp:cNvPr id="0" name=""/>
        <dsp:cNvSpPr/>
      </dsp:nvSpPr>
      <dsp:spPr>
        <a:xfrm>
          <a:off x="2795860" y="3907584"/>
          <a:ext cx="575859" cy="57585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BBF25154-EEBF-45CD-B33A-0C955CA622CF}">
      <dsp:nvSpPr>
        <dsp:cNvPr id="0" name=""/>
        <dsp:cNvSpPr/>
      </dsp:nvSpPr>
      <dsp:spPr>
        <a:xfrm>
          <a:off x="2916791" y="4028515"/>
          <a:ext cx="333998" cy="333998"/>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E219EC9-41C6-4F0F-B9B9-967C3A2F222A}">
      <dsp:nvSpPr>
        <dsp:cNvPr id="0" name=""/>
        <dsp:cNvSpPr/>
      </dsp:nvSpPr>
      <dsp:spPr>
        <a:xfrm>
          <a:off x="3500303" y="3909479"/>
          <a:ext cx="1819571" cy="575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err="1">
              <a:solidFill>
                <a:schemeClr val="bg1"/>
              </a:solidFill>
            </a:rPr>
            <a:t>Bereiten</a:t>
          </a:r>
          <a:r>
            <a:rPr lang="en-US" sz="1400" b="0" i="0" kern="1200" dirty="0">
              <a:solidFill>
                <a:schemeClr val="bg1"/>
              </a:solidFill>
            </a:rPr>
            <a:t> Sie </a:t>
          </a:r>
          <a:r>
            <a:rPr lang="en-US" sz="1400" b="0" i="0" kern="1200" dirty="0" err="1">
              <a:solidFill>
                <a:schemeClr val="bg1"/>
              </a:solidFill>
            </a:rPr>
            <a:t>einen</a:t>
          </a:r>
          <a:r>
            <a:rPr lang="en-US" sz="1400" b="0" i="0" kern="1200" dirty="0">
              <a:solidFill>
                <a:schemeClr val="bg1"/>
              </a:solidFill>
            </a:rPr>
            <a:t> </a:t>
          </a:r>
          <a:r>
            <a:rPr lang="en-US" sz="1400" b="0" i="0" kern="1200" dirty="0" err="1">
              <a:solidFill>
                <a:schemeClr val="bg1"/>
              </a:solidFill>
            </a:rPr>
            <a:t>Notfallplan</a:t>
          </a:r>
          <a:r>
            <a:rPr lang="en-US" sz="1400" b="0" i="0" kern="1200" dirty="0">
              <a:solidFill>
                <a:schemeClr val="bg1"/>
              </a:solidFill>
            </a:rPr>
            <a:t> für interne </a:t>
          </a:r>
          <a:r>
            <a:rPr lang="en-US" sz="1400" b="0" i="0" kern="1200" dirty="0" err="1">
              <a:solidFill>
                <a:schemeClr val="bg1"/>
              </a:solidFill>
            </a:rPr>
            <a:t>Ereignisse</a:t>
          </a:r>
          <a:r>
            <a:rPr lang="en-US" sz="1400" b="0" i="0" kern="1200" dirty="0">
              <a:solidFill>
                <a:schemeClr val="bg1"/>
              </a:solidFill>
            </a:rPr>
            <a:t> </a:t>
          </a:r>
          <a:r>
            <a:rPr lang="en-US" sz="1400" b="0" i="0" kern="1200" dirty="0" err="1">
              <a:solidFill>
                <a:schemeClr val="bg1"/>
              </a:solidFill>
            </a:rPr>
            <a:t>vor</a:t>
          </a:r>
          <a:endParaRPr lang="en-US" sz="1400" kern="1200" dirty="0">
            <a:solidFill>
              <a:schemeClr val="bg1"/>
            </a:solidFill>
          </a:endParaRPr>
        </a:p>
      </dsp:txBody>
      <dsp:txXfrm>
        <a:off x="3500303" y="3909479"/>
        <a:ext cx="1819571" cy="5758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89656" y="481743"/>
          <a:ext cx="665619" cy="66561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29436" y="621523"/>
          <a:ext cx="386059" cy="3860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824897" y="479560"/>
          <a:ext cx="2100227" cy="665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Schaffung einer offenen Kommunikationskultur, in der die Sichtweise der Mitarbeiter geschätzt wird</a:t>
          </a:r>
          <a:endParaRPr lang="en-US" sz="1400" kern="1200" dirty="0">
            <a:solidFill>
              <a:schemeClr val="bg1"/>
            </a:solidFill>
          </a:endParaRPr>
        </a:p>
      </dsp:txBody>
      <dsp:txXfrm>
        <a:off x="824897" y="479560"/>
        <a:ext cx="2100227" cy="665619"/>
      </dsp:txXfrm>
    </dsp:sp>
    <dsp:sp modelId="{095C6F75-38EC-4822-BAE9-B15DADA586A3}">
      <dsp:nvSpPr>
        <dsp:cNvPr id="0" name=""/>
        <dsp:cNvSpPr/>
      </dsp:nvSpPr>
      <dsp:spPr>
        <a:xfrm>
          <a:off x="3005882" y="481743"/>
          <a:ext cx="665619" cy="66561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3145663" y="621523"/>
          <a:ext cx="386059" cy="3860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741122" y="757702"/>
          <a:ext cx="1894300" cy="665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latin typeface="Calibri" panose="020F0502020204030204"/>
              <a:ea typeface="+mn-ea"/>
              <a:cs typeface="+mn-cs"/>
            </a:rPr>
            <a:t>Planen Sie regelmäßige Treffen zwischen Managern und Mitarbeitern, um Ideen und die neuesten Entwicklungen auszutauschen.</a:t>
          </a:r>
          <a:endParaRPr lang="en-US" sz="1400" b="0" i="0" kern="1200" dirty="0">
            <a:solidFill>
              <a:schemeClr val="bg1"/>
            </a:solidFill>
            <a:latin typeface="Calibri" panose="020F0502020204030204"/>
            <a:ea typeface="+mn-ea"/>
            <a:cs typeface="+mn-cs"/>
          </a:endParaRPr>
        </a:p>
      </dsp:txBody>
      <dsp:txXfrm>
        <a:off x="3741122" y="757702"/>
        <a:ext cx="1894300" cy="665619"/>
      </dsp:txXfrm>
    </dsp:sp>
    <dsp:sp modelId="{BF001E6C-BA61-4AD1-8B52-E6241D4DD149}">
      <dsp:nvSpPr>
        <dsp:cNvPr id="0" name=""/>
        <dsp:cNvSpPr/>
      </dsp:nvSpPr>
      <dsp:spPr>
        <a:xfrm>
          <a:off x="89656" y="1909876"/>
          <a:ext cx="665619" cy="66561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29436" y="2049656"/>
          <a:ext cx="386059" cy="3860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829290" y="2034414"/>
          <a:ext cx="2091440" cy="665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Managerschulungen können ein motiviertes und starkes Führungsteam fördern</a:t>
          </a:r>
          <a:endParaRPr lang="en-US" sz="1400" kern="1200" dirty="0">
            <a:solidFill>
              <a:schemeClr val="bg1"/>
            </a:solidFill>
          </a:endParaRPr>
        </a:p>
      </dsp:txBody>
      <dsp:txXfrm>
        <a:off x="829290" y="2034414"/>
        <a:ext cx="2091440" cy="665619"/>
      </dsp:txXfrm>
    </dsp:sp>
    <dsp:sp modelId="{E0E75D73-3D7E-4FDE-AFA3-D8BF6DA3C8DB}">
      <dsp:nvSpPr>
        <dsp:cNvPr id="0" name=""/>
        <dsp:cNvSpPr/>
      </dsp:nvSpPr>
      <dsp:spPr>
        <a:xfrm>
          <a:off x="3001489" y="1909876"/>
          <a:ext cx="665619" cy="66561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3141269" y="2049656"/>
          <a:ext cx="386059" cy="386059"/>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776370" y="2243644"/>
          <a:ext cx="1568961" cy="665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Schaffen Sie ein sicheres Arbeitsumfeld und schulen Sie andere darin, dafür zu sorgen</a:t>
          </a:r>
          <a:endParaRPr lang="en-US" sz="1400" kern="1200" dirty="0">
            <a:solidFill>
              <a:schemeClr val="bg1"/>
            </a:solidFill>
          </a:endParaRPr>
        </a:p>
      </dsp:txBody>
      <dsp:txXfrm>
        <a:off x="3776370" y="2243644"/>
        <a:ext cx="1568961" cy="665619"/>
      </dsp:txXfrm>
    </dsp:sp>
    <dsp:sp modelId="{91A96406-E895-4D04-9872-1F0EA710B31D}">
      <dsp:nvSpPr>
        <dsp:cNvPr id="0" name=""/>
        <dsp:cNvSpPr/>
      </dsp:nvSpPr>
      <dsp:spPr>
        <a:xfrm>
          <a:off x="89656" y="3338009"/>
          <a:ext cx="665619" cy="66561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229436" y="3477790"/>
          <a:ext cx="386059" cy="38605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829290" y="3451424"/>
          <a:ext cx="2091440" cy="665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Planen und besprechen Sie die Verantwortlichkeiten mit Ihren Mitarbeitern</a:t>
          </a:r>
          <a:endParaRPr lang="en-US" sz="1400" kern="1200" dirty="0">
            <a:solidFill>
              <a:schemeClr val="bg1"/>
            </a:solidFill>
          </a:endParaRPr>
        </a:p>
      </dsp:txBody>
      <dsp:txXfrm>
        <a:off x="829290" y="3451424"/>
        <a:ext cx="2091440" cy="665619"/>
      </dsp:txXfrm>
    </dsp:sp>
    <dsp:sp modelId="{A89B6F53-9EDE-431D-B3E9-ACF571ECF622}">
      <dsp:nvSpPr>
        <dsp:cNvPr id="0" name=""/>
        <dsp:cNvSpPr/>
      </dsp:nvSpPr>
      <dsp:spPr>
        <a:xfrm>
          <a:off x="3001489" y="3338009"/>
          <a:ext cx="665619" cy="665619"/>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3EB9E4A-4686-4119-8A49-2A440B8DD6D5}">
      <dsp:nvSpPr>
        <dsp:cNvPr id="0" name=""/>
        <dsp:cNvSpPr/>
      </dsp:nvSpPr>
      <dsp:spPr>
        <a:xfrm>
          <a:off x="3141269" y="3477790"/>
          <a:ext cx="386059" cy="38605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2A14483-D3A2-41E3-9696-C38A5A41446C}">
      <dsp:nvSpPr>
        <dsp:cNvPr id="0" name=""/>
        <dsp:cNvSpPr/>
      </dsp:nvSpPr>
      <dsp:spPr>
        <a:xfrm>
          <a:off x="3788561" y="3582771"/>
          <a:ext cx="1568961" cy="6656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Verringern Sie Abhängigkeiten von einzelnen Mitarbeitern</a:t>
          </a:r>
          <a:endParaRPr lang="en-US" sz="1400" kern="1200" dirty="0">
            <a:solidFill>
              <a:schemeClr val="bg1"/>
            </a:solidFill>
          </a:endParaRPr>
        </a:p>
      </dsp:txBody>
      <dsp:txXfrm>
        <a:off x="3788561" y="3582771"/>
        <a:ext cx="1568961" cy="6656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121700" y="420406"/>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70068" y="568774"/>
          <a:ext cx="409776" cy="40977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859127" y="665255"/>
          <a:ext cx="2229249"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Die Suche nach dem richtigen Anbieter kann einige Zeit in Anspruch nehmen - nutzen Sie diese Zeit, um Angebote, Preise, Qualität und mögliche Risiken zu vergleichen.</a:t>
          </a:r>
          <a:endParaRPr lang="en-US" sz="1400" kern="1200" dirty="0">
            <a:solidFill>
              <a:schemeClr val="bg1"/>
            </a:solidFill>
          </a:endParaRPr>
        </a:p>
      </dsp:txBody>
      <dsp:txXfrm>
        <a:off x="859127" y="665255"/>
        <a:ext cx="2229249" cy="706510"/>
      </dsp:txXfrm>
    </dsp:sp>
    <dsp:sp modelId="{095C6F75-38EC-4822-BAE9-B15DADA586A3}">
      <dsp:nvSpPr>
        <dsp:cNvPr id="0" name=""/>
        <dsp:cNvSpPr/>
      </dsp:nvSpPr>
      <dsp:spPr>
        <a:xfrm>
          <a:off x="3217079" y="420406"/>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3365446" y="568774"/>
          <a:ext cx="409776" cy="4097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998995" y="713319"/>
          <a:ext cx="2010673"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latin typeface="Calibri" panose="020F0502020204030204"/>
              <a:ea typeface="+mn-ea"/>
              <a:cs typeface="+mn-cs"/>
            </a:rPr>
            <a:t>Schriftliche Beschaffungsverfahren </a:t>
          </a:r>
          <a:br>
            <a:rPr lang="de-DE" sz="1400" b="0" i="0" kern="1200" dirty="0">
              <a:solidFill>
                <a:schemeClr val="bg1"/>
              </a:solidFill>
              <a:latin typeface="Calibri" panose="020F0502020204030204"/>
              <a:ea typeface="+mn-ea"/>
              <a:cs typeface="+mn-cs"/>
            </a:rPr>
          </a:br>
          <a:r>
            <a:rPr lang="de-DE" sz="1400" b="0" i="0" kern="1200" dirty="0">
              <a:solidFill>
                <a:schemeClr val="bg1"/>
              </a:solidFill>
              <a:latin typeface="Calibri" panose="020F0502020204030204"/>
              <a:ea typeface="+mn-ea"/>
              <a:cs typeface="+mn-cs"/>
            </a:rPr>
            <a:t>(z. B. Checklisten für die Lieferantenauswahl usw.) können Sicherheit und Verbindlichkeit schaffen</a:t>
          </a:r>
          <a:endParaRPr lang="en-US" sz="1400" b="0" i="0" kern="1200" dirty="0">
            <a:solidFill>
              <a:schemeClr val="bg1"/>
            </a:solidFill>
            <a:latin typeface="Calibri" panose="020F0502020204030204"/>
            <a:ea typeface="+mn-ea"/>
            <a:cs typeface="+mn-cs"/>
          </a:endParaRPr>
        </a:p>
      </dsp:txBody>
      <dsp:txXfrm>
        <a:off x="3998995" y="713319"/>
        <a:ext cx="2010673" cy="706510"/>
      </dsp:txXfrm>
    </dsp:sp>
    <dsp:sp modelId="{BF001E6C-BA61-4AD1-8B52-E6241D4DD149}">
      <dsp:nvSpPr>
        <dsp:cNvPr id="0" name=""/>
        <dsp:cNvSpPr/>
      </dsp:nvSpPr>
      <dsp:spPr>
        <a:xfrm>
          <a:off x="121700" y="1889431"/>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70068" y="2037798"/>
          <a:ext cx="409776" cy="40977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869285" y="2172070"/>
          <a:ext cx="2230415"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Machen Sie sich nicht von einem einzigen Lieferanten/Anbieter abhängig - positionieren Sie sich vielfältig oder halten Sie zumindest immer einige Alternativen bereit</a:t>
          </a:r>
          <a:endParaRPr lang="en-US" sz="1400" kern="1200" dirty="0">
            <a:solidFill>
              <a:schemeClr val="bg1"/>
            </a:solidFill>
          </a:endParaRPr>
        </a:p>
      </dsp:txBody>
      <dsp:txXfrm>
        <a:off x="869285" y="2172070"/>
        <a:ext cx="2230415" cy="706510"/>
      </dsp:txXfrm>
    </dsp:sp>
    <dsp:sp modelId="{E0E75D73-3D7E-4FDE-AFA3-D8BF6DA3C8DB}">
      <dsp:nvSpPr>
        <dsp:cNvPr id="0" name=""/>
        <dsp:cNvSpPr/>
      </dsp:nvSpPr>
      <dsp:spPr>
        <a:xfrm>
          <a:off x="3217662" y="1889431"/>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3366029" y="2037798"/>
          <a:ext cx="409776" cy="40977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975663" y="2493957"/>
          <a:ext cx="1665346"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Versorgung beruht auf Gegenseitigkeit - halten Sie sich an die Vertragsbedingungen und zahlen Sie Ihre Rechnungen pünktlich
</a:t>
          </a:r>
          <a:endParaRPr lang="en-US" sz="1400" kern="1200" dirty="0">
            <a:solidFill>
              <a:schemeClr val="bg1"/>
            </a:solidFill>
          </a:endParaRPr>
        </a:p>
      </dsp:txBody>
      <dsp:txXfrm>
        <a:off x="3975663" y="2493957"/>
        <a:ext cx="1665346" cy="706510"/>
      </dsp:txXfrm>
    </dsp:sp>
    <dsp:sp modelId="{91A96406-E895-4D04-9872-1F0EA710B31D}">
      <dsp:nvSpPr>
        <dsp:cNvPr id="0" name=""/>
        <dsp:cNvSpPr/>
      </dsp:nvSpPr>
      <dsp:spPr>
        <a:xfrm>
          <a:off x="76660" y="3358455"/>
          <a:ext cx="706510" cy="706510"/>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216313" y="3506822"/>
          <a:ext cx="409776" cy="40977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884890" y="3534962"/>
          <a:ext cx="3187790" cy="70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Halten Sie regelmäßig Kontakt zu Ihren Lieferanten oder überprüfen Sie die Entwicklung Ihrer Lieferanten in regelmäßigen Abständen - so sind Sie immer auf dem neuesten Stand</a:t>
          </a:r>
          <a:endParaRPr lang="en-US" sz="1400" kern="1200" dirty="0">
            <a:solidFill>
              <a:schemeClr val="bg1"/>
            </a:solidFill>
          </a:endParaRPr>
        </a:p>
      </dsp:txBody>
      <dsp:txXfrm>
        <a:off x="884890" y="3534962"/>
        <a:ext cx="3187790" cy="7065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21868" y="325593"/>
          <a:ext cx="688807" cy="68880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166518" y="470243"/>
          <a:ext cx="399508" cy="3995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90499" y="564306"/>
          <a:ext cx="1952189" cy="68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Behalten Sie Ihre Kapazitäten im Auge - das gilt für die Bettenbelegung in Hotels, für gebuchte Reservierungen in Restaurants und auf Reisen ebenso wie für die Lagerung von Produkten</a:t>
          </a:r>
          <a:endParaRPr lang="en-US" sz="1400" kern="1200" dirty="0">
            <a:solidFill>
              <a:schemeClr val="bg1"/>
            </a:solidFill>
          </a:endParaRPr>
        </a:p>
      </dsp:txBody>
      <dsp:txXfrm>
        <a:off x="790499" y="564306"/>
        <a:ext cx="1952189" cy="688807"/>
      </dsp:txXfrm>
    </dsp:sp>
    <dsp:sp modelId="{095C6F75-38EC-4822-BAE9-B15DADA586A3}">
      <dsp:nvSpPr>
        <dsp:cNvPr id="0" name=""/>
        <dsp:cNvSpPr/>
      </dsp:nvSpPr>
      <dsp:spPr>
        <a:xfrm>
          <a:off x="32703" y="2320735"/>
          <a:ext cx="688807" cy="68880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177356" y="2438760"/>
          <a:ext cx="399508" cy="39950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784192" y="2402117"/>
          <a:ext cx="1960291" cy="68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latin typeface="Calibri" panose="020F0502020204030204"/>
              <a:ea typeface="+mn-ea"/>
              <a:cs typeface="+mn-cs"/>
            </a:rPr>
            <a:t>Ein mittelfristiger Kapazitätsbedarfsplan hilft bei der Abschätzung der künftig benötigten Speicherkapazität und kann eine Überlastung verhindern</a:t>
          </a:r>
          <a:endParaRPr lang="en-US" sz="1400" b="0" i="0" kern="1200" dirty="0">
            <a:solidFill>
              <a:schemeClr val="bg1"/>
            </a:solidFill>
            <a:latin typeface="Calibri" panose="020F0502020204030204"/>
            <a:ea typeface="+mn-ea"/>
            <a:cs typeface="+mn-cs"/>
          </a:endParaRPr>
        </a:p>
      </dsp:txBody>
      <dsp:txXfrm>
        <a:off x="784192" y="2402117"/>
        <a:ext cx="1960291" cy="688807"/>
      </dsp:txXfrm>
    </dsp:sp>
    <dsp:sp modelId="{BF001E6C-BA61-4AD1-8B52-E6241D4DD149}">
      <dsp:nvSpPr>
        <dsp:cNvPr id="0" name=""/>
        <dsp:cNvSpPr/>
      </dsp:nvSpPr>
      <dsp:spPr>
        <a:xfrm>
          <a:off x="2765051" y="2368555"/>
          <a:ext cx="688807" cy="68880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918847" y="2495466"/>
          <a:ext cx="399508" cy="39950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3509475" y="2351776"/>
          <a:ext cx="1850810" cy="931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Führen Sie regelmäßige Bestandsaufnahmen und Qualitätskontrollen durch</a:t>
          </a:r>
          <a:endParaRPr lang="en-US" sz="1400" kern="1200" dirty="0">
            <a:solidFill>
              <a:schemeClr val="bg1"/>
            </a:solidFill>
          </a:endParaRPr>
        </a:p>
      </dsp:txBody>
      <dsp:txXfrm>
        <a:off x="3509475" y="2351776"/>
        <a:ext cx="1850810" cy="931543"/>
      </dsp:txXfrm>
    </dsp:sp>
    <dsp:sp modelId="{E0E75D73-3D7E-4FDE-AFA3-D8BF6DA3C8DB}">
      <dsp:nvSpPr>
        <dsp:cNvPr id="0" name=""/>
        <dsp:cNvSpPr/>
      </dsp:nvSpPr>
      <dsp:spPr>
        <a:xfrm>
          <a:off x="2747969" y="349694"/>
          <a:ext cx="688807" cy="688807"/>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2892617" y="494344"/>
          <a:ext cx="399508" cy="39950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486962" y="618605"/>
          <a:ext cx="1623618" cy="688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Sicherheit geht vor. Auch wenn mehr Belegung möglich ist, haben Gesundheit und Sicherheit Vorrang - ein Sicherheitskonzept hilft bei der Visualisierung der zu treffenden Maßnahmen</a:t>
          </a:r>
          <a:endParaRPr lang="en-US" sz="1400" kern="1200" dirty="0">
            <a:solidFill>
              <a:schemeClr val="bg1"/>
            </a:solidFill>
          </a:endParaRPr>
        </a:p>
      </dsp:txBody>
      <dsp:txXfrm>
        <a:off x="3486962" y="618605"/>
        <a:ext cx="1623618" cy="6888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30010" y="273532"/>
          <a:ext cx="698732" cy="69873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176744" y="420265"/>
          <a:ext cx="405265" cy="4052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39570" y="277451"/>
          <a:ext cx="2204708" cy="698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Halten Sie Vereinbarungen und Verträge immer schriftlich fest und bewahren Sie alles an einem Ort auf </a:t>
          </a:r>
          <a:endParaRPr lang="en-US" sz="1400" kern="1200" dirty="0">
            <a:solidFill>
              <a:schemeClr val="bg1"/>
            </a:solidFill>
          </a:endParaRPr>
        </a:p>
      </dsp:txBody>
      <dsp:txXfrm>
        <a:off x="739570" y="277451"/>
        <a:ext cx="2204708" cy="698732"/>
      </dsp:txXfrm>
    </dsp:sp>
    <dsp:sp modelId="{095C6F75-38EC-4822-BAE9-B15DADA586A3}">
      <dsp:nvSpPr>
        <dsp:cNvPr id="0" name=""/>
        <dsp:cNvSpPr/>
      </dsp:nvSpPr>
      <dsp:spPr>
        <a:xfrm>
          <a:off x="3091312" y="273532"/>
          <a:ext cx="698732" cy="69873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3238045" y="420265"/>
          <a:ext cx="405265" cy="4052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833689" y="635468"/>
          <a:ext cx="1890211" cy="5542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latin typeface="Calibri" panose="020F0502020204030204"/>
              <a:ea typeface="+mn-ea"/>
              <a:cs typeface="+mn-cs"/>
            </a:rPr>
            <a:t>Erwägen Sie die Einführung von Software, um Prozesse wie die Personal- und Buchungsplanung effizienter zu gestalten und frühzeitig auf Fehler aufmerksam zu werden.</a:t>
          </a:r>
          <a:endParaRPr lang="en-US" sz="1400" b="0" i="0" kern="1200" dirty="0">
            <a:solidFill>
              <a:schemeClr val="bg1"/>
            </a:solidFill>
            <a:latin typeface="Calibri" panose="020F0502020204030204"/>
            <a:ea typeface="+mn-ea"/>
            <a:cs typeface="+mn-cs"/>
          </a:endParaRPr>
        </a:p>
      </dsp:txBody>
      <dsp:txXfrm>
        <a:off x="3833689" y="635468"/>
        <a:ext cx="1890211" cy="554234"/>
      </dsp:txXfrm>
    </dsp:sp>
    <dsp:sp modelId="{BF001E6C-BA61-4AD1-8B52-E6241D4DD149}">
      <dsp:nvSpPr>
        <dsp:cNvPr id="0" name=""/>
        <dsp:cNvSpPr/>
      </dsp:nvSpPr>
      <dsp:spPr>
        <a:xfrm>
          <a:off x="30010" y="1850492"/>
          <a:ext cx="698732" cy="69873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176744" y="1997225"/>
          <a:ext cx="405265" cy="40526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752845" y="1910715"/>
          <a:ext cx="2195485" cy="698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Die Verwendung von KPIs kann dabei helfen, sich ein Bild von der aktuellen Leistung und Qualität des Unternehmens zu machen (z. B. Leistungsindikatoren oder Umfragen zur Kundenzufriedenheit)</a:t>
          </a:r>
          <a:endParaRPr lang="en-US" sz="1400" kern="1200" dirty="0">
            <a:solidFill>
              <a:schemeClr val="bg1"/>
            </a:solidFill>
          </a:endParaRPr>
        </a:p>
      </dsp:txBody>
      <dsp:txXfrm>
        <a:off x="752845" y="1910715"/>
        <a:ext cx="2195485" cy="698732"/>
      </dsp:txXfrm>
    </dsp:sp>
    <dsp:sp modelId="{E0E75D73-3D7E-4FDE-AFA3-D8BF6DA3C8DB}">
      <dsp:nvSpPr>
        <dsp:cNvPr id="0" name=""/>
        <dsp:cNvSpPr/>
      </dsp:nvSpPr>
      <dsp:spPr>
        <a:xfrm>
          <a:off x="3086700" y="1850492"/>
          <a:ext cx="698732" cy="69873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3233434" y="1997225"/>
          <a:ext cx="405265" cy="40526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854986" y="1895165"/>
          <a:ext cx="1883409" cy="9592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Regelmäßige Schulungen des Personals gewährleisten, dass es seinen Aufgaben gewachsen ist</a:t>
          </a:r>
          <a:endParaRPr lang="en-US" sz="1400" kern="1200" dirty="0">
            <a:solidFill>
              <a:schemeClr val="bg1"/>
            </a:solidFill>
          </a:endParaRPr>
        </a:p>
      </dsp:txBody>
      <dsp:txXfrm>
        <a:off x="3854986" y="1895165"/>
        <a:ext cx="1883409" cy="959283"/>
      </dsp:txXfrm>
    </dsp:sp>
    <dsp:sp modelId="{91A96406-E895-4D04-9872-1F0EA710B31D}">
      <dsp:nvSpPr>
        <dsp:cNvPr id="0" name=""/>
        <dsp:cNvSpPr/>
      </dsp:nvSpPr>
      <dsp:spPr>
        <a:xfrm>
          <a:off x="0" y="3427452"/>
          <a:ext cx="698732" cy="69873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123581" y="3574186"/>
          <a:ext cx="405265" cy="40526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689781" y="3524003"/>
          <a:ext cx="2988752" cy="698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Das Gleiche gilt für die Zuständigkeiten für Projekte, Aufgaben und Tätigkeiten - kommunizieren Sie die Zuständigkeiten transparent, damit die Mitarbeiter wissen, an wen sie sich bei Problemen wenden können</a:t>
          </a:r>
          <a:endParaRPr lang="en-US" sz="1400" kern="1200" dirty="0">
            <a:solidFill>
              <a:schemeClr val="bg1"/>
            </a:solidFill>
          </a:endParaRPr>
        </a:p>
      </dsp:txBody>
      <dsp:txXfrm>
        <a:off x="689781" y="3524003"/>
        <a:ext cx="2988752" cy="6987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59445" y="408810"/>
          <a:ext cx="664385" cy="664385"/>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198966" y="548331"/>
          <a:ext cx="385343" cy="3853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62988" y="376315"/>
          <a:ext cx="2096332" cy="664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noProof="0" dirty="0">
              <a:solidFill>
                <a:schemeClr val="bg1"/>
              </a:solidFill>
            </a:rPr>
            <a:t>Kennen Sie Ihren Zielmarkt, die Marktgröße und die Kundenbedürfnisse.</a:t>
          </a:r>
          <a:endParaRPr lang="de-DE" sz="1400" kern="1200" noProof="0" dirty="0">
            <a:solidFill>
              <a:schemeClr val="bg1"/>
            </a:solidFill>
          </a:endParaRPr>
        </a:p>
      </dsp:txBody>
      <dsp:txXfrm>
        <a:off x="762988" y="376315"/>
        <a:ext cx="2096332" cy="664385"/>
      </dsp:txXfrm>
    </dsp:sp>
    <dsp:sp modelId="{095C6F75-38EC-4822-BAE9-B15DADA586A3}">
      <dsp:nvSpPr>
        <dsp:cNvPr id="0" name=""/>
        <dsp:cNvSpPr/>
      </dsp:nvSpPr>
      <dsp:spPr>
        <a:xfrm>
          <a:off x="2970277" y="384600"/>
          <a:ext cx="664385" cy="664385"/>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3109800" y="477551"/>
          <a:ext cx="385343" cy="3853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674095" y="613520"/>
          <a:ext cx="1890787" cy="664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latin typeface="Calibri" panose="020F0502020204030204"/>
              <a:ea typeface="+mn-ea"/>
              <a:cs typeface="+mn-cs"/>
            </a:rPr>
            <a:t>Verfolgen Sie regelmäßig Kennzahlen wie Kundenwachstum, Auftragsbestand, Umsatz pro Mitarbeiter und Kundenanfragen - holen Sie sich bei Bedarf professionelle Hilfe bei der Analyse der Zahlen.</a:t>
          </a:r>
          <a:endParaRPr lang="en-US" sz="1400" b="0" i="0" kern="1200" dirty="0">
            <a:solidFill>
              <a:schemeClr val="bg1"/>
            </a:solidFill>
            <a:latin typeface="Calibri" panose="020F0502020204030204"/>
            <a:ea typeface="+mn-ea"/>
            <a:cs typeface="+mn-cs"/>
          </a:endParaRPr>
        </a:p>
      </dsp:txBody>
      <dsp:txXfrm>
        <a:off x="3674095" y="613520"/>
        <a:ext cx="1890787" cy="664385"/>
      </dsp:txXfrm>
    </dsp:sp>
    <dsp:sp modelId="{BF001E6C-BA61-4AD1-8B52-E6241D4DD149}">
      <dsp:nvSpPr>
        <dsp:cNvPr id="0" name=""/>
        <dsp:cNvSpPr/>
      </dsp:nvSpPr>
      <dsp:spPr>
        <a:xfrm>
          <a:off x="44915" y="1877255"/>
          <a:ext cx="664385" cy="664385"/>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184439" y="2016740"/>
          <a:ext cx="385343" cy="3853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748346" y="1607189"/>
          <a:ext cx="2087562" cy="664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noProof="0" dirty="0">
              <a:solidFill>
                <a:schemeClr val="bg1"/>
              </a:solidFill>
            </a:rPr>
            <a:t>Sammeln Sie Leistungsdaten der Marketingmaßnahmen und des Vertriebs in regelmäßigen Abständen und evaluieren Sie diese mit Ihrem Team.</a:t>
          </a:r>
          <a:endParaRPr lang="de-DE" sz="1400" kern="1200" noProof="0" dirty="0">
            <a:solidFill>
              <a:schemeClr val="bg1"/>
            </a:solidFill>
          </a:endParaRPr>
        </a:p>
      </dsp:txBody>
      <dsp:txXfrm>
        <a:off x="748346" y="1607189"/>
        <a:ext cx="2087562" cy="664385"/>
      </dsp:txXfrm>
    </dsp:sp>
    <dsp:sp modelId="{E0E75D73-3D7E-4FDE-AFA3-D8BF6DA3C8DB}">
      <dsp:nvSpPr>
        <dsp:cNvPr id="0" name=""/>
        <dsp:cNvSpPr/>
      </dsp:nvSpPr>
      <dsp:spPr>
        <a:xfrm>
          <a:off x="2941250" y="1867156"/>
          <a:ext cx="664385" cy="664385"/>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3163AE50-CE59-4A31-9DF7-67366B9A96E5}">
      <dsp:nvSpPr>
        <dsp:cNvPr id="0" name=""/>
        <dsp:cNvSpPr/>
      </dsp:nvSpPr>
      <dsp:spPr>
        <a:xfrm>
          <a:off x="3080772" y="2006590"/>
          <a:ext cx="385343" cy="385343"/>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FCF3A01-CCA1-4592-92AE-939AF046EE66}">
      <dsp:nvSpPr>
        <dsp:cNvPr id="0" name=""/>
        <dsp:cNvSpPr/>
      </dsp:nvSpPr>
      <dsp:spPr>
        <a:xfrm>
          <a:off x="3681206" y="2202392"/>
          <a:ext cx="1823604" cy="664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noProof="0" dirty="0">
              <a:solidFill>
                <a:schemeClr val="bg1"/>
              </a:solidFill>
            </a:rPr>
            <a:t>Führen Sie regelmäßig Kundenzufriedenheits-umfragen durch und bitten Sie um Feedback.</a:t>
          </a:r>
          <a:endParaRPr lang="de-DE" sz="1400" kern="1200" noProof="0" dirty="0">
            <a:solidFill>
              <a:schemeClr val="bg1"/>
            </a:solidFill>
          </a:endParaRPr>
        </a:p>
      </dsp:txBody>
      <dsp:txXfrm>
        <a:off x="3681206" y="2202392"/>
        <a:ext cx="1823604" cy="664385"/>
      </dsp:txXfrm>
    </dsp:sp>
    <dsp:sp modelId="{91A96406-E895-4D04-9872-1F0EA710B31D}">
      <dsp:nvSpPr>
        <dsp:cNvPr id="0" name=""/>
        <dsp:cNvSpPr/>
      </dsp:nvSpPr>
      <dsp:spPr>
        <a:xfrm>
          <a:off x="39387" y="3345787"/>
          <a:ext cx="664385" cy="664385"/>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206739" y="3474398"/>
          <a:ext cx="385343" cy="38534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736624" y="3289480"/>
          <a:ext cx="1910269" cy="664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noProof="0" dirty="0">
              <a:solidFill>
                <a:schemeClr val="bg1"/>
              </a:solidFill>
            </a:rPr>
            <a:t>Analysieren Sie Ihre Wettbewerber und Ihr Umfeld regelmäßig, um in der Lage zu sein, schnell auf Veränderungen zu reagieren.</a:t>
          </a:r>
          <a:endParaRPr lang="de-DE" sz="1400" kern="1200" noProof="0" dirty="0">
            <a:solidFill>
              <a:schemeClr val="bg1"/>
            </a:solidFill>
          </a:endParaRPr>
        </a:p>
      </dsp:txBody>
      <dsp:txXfrm>
        <a:off x="736624" y="3289480"/>
        <a:ext cx="1910269" cy="6643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49F7E-45F8-4AAA-A3AC-4BBEABAB4CEF}">
      <dsp:nvSpPr>
        <dsp:cNvPr id="0" name=""/>
        <dsp:cNvSpPr/>
      </dsp:nvSpPr>
      <dsp:spPr>
        <a:xfrm>
          <a:off x="84042" y="113457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8D78485-B38C-4DD7-844A-0FD8B9887D65}">
      <dsp:nvSpPr>
        <dsp:cNvPr id="0" name=""/>
        <dsp:cNvSpPr/>
      </dsp:nvSpPr>
      <dsp:spPr>
        <a:xfrm>
          <a:off x="216930" y="1267468"/>
          <a:ext cx="367025" cy="36702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F60B294A-E74C-4E4E-A3B8-F33FEAC7218B}">
      <dsp:nvSpPr>
        <dsp:cNvPr id="0" name=""/>
        <dsp:cNvSpPr/>
      </dsp:nvSpPr>
      <dsp:spPr>
        <a:xfrm>
          <a:off x="754141" y="1103629"/>
          <a:ext cx="1996678"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Scannen und analysieren Sie in regelmäßigen Abständen Veränderungen im Verhalten Ihrer Kunden.</a:t>
          </a:r>
          <a:endParaRPr lang="en-US" sz="1400" kern="1200" dirty="0">
            <a:solidFill>
              <a:schemeClr val="bg1"/>
            </a:solidFill>
          </a:endParaRPr>
        </a:p>
      </dsp:txBody>
      <dsp:txXfrm>
        <a:off x="754141" y="1103629"/>
        <a:ext cx="1996678" cy="632802"/>
      </dsp:txXfrm>
    </dsp:sp>
    <dsp:sp modelId="{095C6F75-38EC-4822-BAE9-B15DADA586A3}">
      <dsp:nvSpPr>
        <dsp:cNvPr id="0" name=""/>
        <dsp:cNvSpPr/>
      </dsp:nvSpPr>
      <dsp:spPr>
        <a:xfrm>
          <a:off x="2856501" y="1111520"/>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14F56EC6-FF3E-4318-AE18-68CD2B9E0DF0}">
      <dsp:nvSpPr>
        <dsp:cNvPr id="0" name=""/>
        <dsp:cNvSpPr/>
      </dsp:nvSpPr>
      <dsp:spPr>
        <a:xfrm>
          <a:off x="2989391" y="1200053"/>
          <a:ext cx="367025" cy="3670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2481765-758F-427F-8384-57962F51CFB9}">
      <dsp:nvSpPr>
        <dsp:cNvPr id="0" name=""/>
        <dsp:cNvSpPr/>
      </dsp:nvSpPr>
      <dsp:spPr>
        <a:xfrm>
          <a:off x="3559380" y="1086575"/>
          <a:ext cx="180090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latin typeface="Calibri" panose="020F0502020204030204"/>
              <a:ea typeface="+mn-ea"/>
              <a:cs typeface="+mn-cs"/>
            </a:rPr>
            <a:t>Erstellen Sie einen Kommunikationsplan mit Ihrem Team. Weitere Informationen finden Sie in Modul 5.</a:t>
          </a:r>
          <a:endParaRPr lang="en-US" sz="1400" b="0" i="0" kern="1200" dirty="0">
            <a:solidFill>
              <a:schemeClr val="bg1"/>
            </a:solidFill>
            <a:latin typeface="Calibri" panose="020F0502020204030204"/>
            <a:ea typeface="+mn-ea"/>
            <a:cs typeface="+mn-cs"/>
          </a:endParaRPr>
        </a:p>
      </dsp:txBody>
      <dsp:txXfrm>
        <a:off x="3559380" y="1086575"/>
        <a:ext cx="1800905" cy="632802"/>
      </dsp:txXfrm>
    </dsp:sp>
    <dsp:sp modelId="{BF001E6C-BA61-4AD1-8B52-E6241D4DD149}">
      <dsp:nvSpPr>
        <dsp:cNvPr id="0" name=""/>
        <dsp:cNvSpPr/>
      </dsp:nvSpPr>
      <dsp:spPr>
        <a:xfrm>
          <a:off x="84042" y="2568369"/>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7C8B9DC0-9012-425C-9444-B40CB7A6B6D5}">
      <dsp:nvSpPr>
        <dsp:cNvPr id="0" name=""/>
        <dsp:cNvSpPr/>
      </dsp:nvSpPr>
      <dsp:spPr>
        <a:xfrm>
          <a:off x="216930" y="2701246"/>
          <a:ext cx="367025" cy="3670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B357B67-D24C-4458-88CC-D1D73ED14951}">
      <dsp:nvSpPr>
        <dsp:cNvPr id="0" name=""/>
        <dsp:cNvSpPr/>
      </dsp:nvSpPr>
      <dsp:spPr>
        <a:xfrm>
          <a:off x="758332" y="2565161"/>
          <a:ext cx="1988325"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Nutzen Sie verschiedene Kommunikationskanäle, um Kunden besser und gezielt zu erreichen.</a:t>
          </a:r>
          <a:endParaRPr lang="en-US" sz="1400" kern="1200" dirty="0">
            <a:solidFill>
              <a:schemeClr val="bg1"/>
            </a:solidFill>
          </a:endParaRPr>
        </a:p>
      </dsp:txBody>
      <dsp:txXfrm>
        <a:off x="758332" y="2565161"/>
        <a:ext cx="1988325" cy="632802"/>
      </dsp:txXfrm>
    </dsp:sp>
    <dsp:sp modelId="{91A96406-E895-4D04-9872-1F0EA710B31D}">
      <dsp:nvSpPr>
        <dsp:cNvPr id="0" name=""/>
        <dsp:cNvSpPr/>
      </dsp:nvSpPr>
      <dsp:spPr>
        <a:xfrm>
          <a:off x="2811971" y="2491370"/>
          <a:ext cx="632802" cy="632802"/>
        </a:xfrm>
        <a:prstGeom prst="ellipse">
          <a:avLst/>
        </a:prstGeom>
        <a:solidFill>
          <a:srgbClr val="916395"/>
        </a:solidFill>
        <a:ln>
          <a:noFill/>
        </a:ln>
        <a:effectLst/>
      </dsp:spPr>
      <dsp:style>
        <a:lnRef idx="0">
          <a:scrgbClr r="0" g="0" b="0"/>
        </a:lnRef>
        <a:fillRef idx="1">
          <a:scrgbClr r="0" g="0" b="0"/>
        </a:fillRef>
        <a:effectRef idx="2">
          <a:scrgbClr r="0" g="0" b="0"/>
        </a:effectRef>
        <a:fontRef idx="minor"/>
      </dsp:style>
    </dsp:sp>
    <dsp:sp modelId="{21E619BB-BBDB-47ED-9491-8FCE807101A2}">
      <dsp:nvSpPr>
        <dsp:cNvPr id="0" name=""/>
        <dsp:cNvSpPr/>
      </dsp:nvSpPr>
      <dsp:spPr>
        <a:xfrm>
          <a:off x="2937054" y="2624259"/>
          <a:ext cx="367025" cy="3670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45DCFB-49E5-47AB-8701-9AC966052D63}">
      <dsp:nvSpPr>
        <dsp:cNvPr id="0" name=""/>
        <dsp:cNvSpPr/>
      </dsp:nvSpPr>
      <dsp:spPr>
        <a:xfrm>
          <a:off x="3514751" y="2635200"/>
          <a:ext cx="1819461" cy="632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Halten Sie Kommunikationskanäle wie die Website, Google-Anzeigen usw. auf dem neuesten Stand und kommunizieren Sie Änderungen auf direktem Weg.</a:t>
          </a:r>
          <a:endParaRPr lang="en-US" sz="1400" kern="1200" dirty="0">
            <a:solidFill>
              <a:schemeClr val="bg1"/>
            </a:solidFill>
          </a:endParaRPr>
        </a:p>
      </dsp:txBody>
      <dsp:txXfrm>
        <a:off x="3514751" y="2635200"/>
        <a:ext cx="1819461" cy="632802"/>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0.00655</cdr:x>
      <cdr:y>0.0712</cdr:y>
    </cdr:from>
    <cdr:to>
      <cdr:x>0.48743</cdr:x>
      <cdr:y>0.45235</cdr:y>
    </cdr:to>
    <cdr:sp macro="" textlink="">
      <cdr:nvSpPr>
        <cdr:cNvPr id="2" name="Textfeld 3">
          <a:extLst xmlns:a="http://schemas.openxmlformats.org/drawingml/2006/main">
            <a:ext uri="{FF2B5EF4-FFF2-40B4-BE49-F238E27FC236}">
              <a16:creationId xmlns:a16="http://schemas.microsoft.com/office/drawing/2014/main" id="{A49FC1B0-8F4C-0F06-ED5D-6D8D491A90CF}"/>
            </a:ext>
          </a:extLst>
        </cdr:cNvPr>
        <cdr:cNvSpPr txBox="1"/>
      </cdr:nvSpPr>
      <cdr:spPr>
        <a:xfrm xmlns:a="http://schemas.openxmlformats.org/drawingml/2006/main">
          <a:off x="59438" y="314822"/>
          <a:ext cx="4363734" cy="1685218"/>
        </a:xfrm>
        <a:prstGeom xmlns:a="http://schemas.openxmlformats.org/drawingml/2006/main" prst="rect">
          <a:avLst/>
        </a:prstGeom>
        <a:solidFill xmlns:a="http://schemas.openxmlformats.org/drawingml/2006/main">
          <a:srgbClr val="79527B"/>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de-DE" sz="2000" dirty="0">
              <a:solidFill>
                <a:schemeClr val="bg1"/>
              </a:solidFill>
            </a:rPr>
            <a:t>Hohe Nachfrage und Profitpotential: Dies könnte Ihr nächster Star werden – behalten Sie ihn im Auge und analysieren Sie die Entwicklung. Weitere Investitionen können sinnvoll sein.</a:t>
          </a:r>
        </a:p>
      </cdr:txBody>
    </cdr:sp>
  </cdr:relSizeAnchor>
  <cdr:relSizeAnchor xmlns:cdr="http://schemas.openxmlformats.org/drawingml/2006/chartDrawing">
    <cdr:from>
      <cdr:x>0.50163</cdr:x>
      <cdr:y>0.05644</cdr:y>
    </cdr:from>
    <cdr:to>
      <cdr:x>0.98962</cdr:x>
      <cdr:y>0.49498</cdr:y>
    </cdr:to>
    <cdr:sp macro="" textlink="">
      <cdr:nvSpPr>
        <cdr:cNvPr id="3"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4552036" y="249535"/>
          <a:ext cx="4428254" cy="193899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2000" dirty="0">
              <a:solidFill>
                <a:schemeClr val="bg1"/>
              </a:solidFill>
            </a:rPr>
            <a:t>Hohe Nachfrage und hohes Profitpotential: Bleiben Sie dran! Prüfen Sie, ob Sie Ihr Angebot ausweiten können und führen Sie regelmäßige Analysen durch, um Änderungen der Nachfrage frühzeitig zu erkennen.</a:t>
          </a:r>
        </a:p>
      </cdr:txBody>
    </cdr:sp>
  </cdr:relSizeAnchor>
  <cdr:relSizeAnchor xmlns:cdr="http://schemas.openxmlformats.org/drawingml/2006/chartDrawing">
    <cdr:from>
      <cdr:x>0.00314</cdr:x>
      <cdr:y>0.57091</cdr:y>
    </cdr:from>
    <cdr:to>
      <cdr:x>0.49326</cdr:x>
      <cdr:y>0.98162</cdr:y>
    </cdr:to>
    <cdr:sp macro="" textlink="">
      <cdr:nvSpPr>
        <cdr:cNvPr id="4"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28514" y="2524237"/>
          <a:ext cx="4447582" cy="181588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a:solidFill>
                <a:schemeClr val="bg1"/>
              </a:solidFill>
            </a:rPr>
            <a:t>Niedrige Nachfrage und Profitpotential: Anscheinend ist dieses Angebot weniger erfolgreich. Das ist normal in den frühen Phasen eines Produkts. Wenn dieses Angebot die Einführungsphase durchlaufen hat, sollten Sie die Einstellung oder das Auslagern dieses Produkts in Betracht ziehen.</a:t>
          </a:r>
        </a:p>
      </cdr:txBody>
    </cdr:sp>
  </cdr:relSizeAnchor>
  <cdr:relSizeAnchor xmlns:cdr="http://schemas.openxmlformats.org/drawingml/2006/chartDrawing">
    <cdr:from>
      <cdr:x>0.50529</cdr:x>
      <cdr:y>0.56192</cdr:y>
    </cdr:from>
    <cdr:to>
      <cdr:x>0.99473</cdr:x>
      <cdr:y>0.97263</cdr:y>
    </cdr:to>
    <cdr:sp macro="" textlink="">
      <cdr:nvSpPr>
        <cdr:cNvPr id="5"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4585206" y="2484497"/>
          <a:ext cx="4441412" cy="181588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a:solidFill>
                <a:schemeClr val="bg1"/>
              </a:solidFill>
            </a:rPr>
            <a:t>Niedrige Nachfrage, aber hohes Profitpotential: Es hängt davon ab. Wenn das Produkt keinen hohen Aufwand macht, könnte es sich lohnen, das Ganze weiterlaufen zu lassen und die Profite zu reinvestieren. Andernfalls könnte es sich genauso lohnen, das Angebot zu überprüfen – behalten Sie die Entwicklung im Auge!</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0.08204</cdr:y>
    </cdr:from>
    <cdr:to>
      <cdr:x>0.50187</cdr:x>
      <cdr:y>0.4997</cdr:y>
    </cdr:to>
    <cdr:sp macro="" textlink="">
      <cdr:nvSpPr>
        <cdr:cNvPr id="2" name="Textfeld 3">
          <a:extLst xmlns:a="http://schemas.openxmlformats.org/drawingml/2006/main">
            <a:ext uri="{FF2B5EF4-FFF2-40B4-BE49-F238E27FC236}">
              <a16:creationId xmlns:a16="http://schemas.microsoft.com/office/drawing/2014/main" id="{A49FC1B0-8F4C-0F06-ED5D-6D8D491A90CF}"/>
            </a:ext>
          </a:extLst>
        </cdr:cNvPr>
        <cdr:cNvSpPr txBox="1"/>
      </cdr:nvSpPr>
      <cdr:spPr>
        <a:xfrm xmlns:a="http://schemas.openxmlformats.org/drawingml/2006/main">
          <a:off x="0" y="362732"/>
          <a:ext cx="4554208" cy="184665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de-DE" sz="1600" dirty="0">
              <a:solidFill>
                <a:schemeClr val="bg1"/>
              </a:solidFill>
            </a:rPr>
            <a:t>E-Bikes: Der Verleih von E-Bikes hat Potential, aber die Entwicklung, in die das Angebot geht, ist noch nicht sicher. Kunden-/ Besucherumfragen können helfen, das Bild zu schärfen. Vielleicht ist es auch möglich, E-Bikes zum Test auszuleihen, um einzuschätzen, ob das Angebot gut ankommt.</a:t>
          </a:r>
        </a:p>
        <a:p xmlns:a="http://schemas.openxmlformats.org/drawingml/2006/main">
          <a:endParaRPr lang="de-DE" sz="1600" dirty="0">
            <a:solidFill>
              <a:schemeClr val="bg1"/>
            </a:solidFill>
          </a:endParaRPr>
        </a:p>
      </cdr:txBody>
    </cdr:sp>
  </cdr:relSizeAnchor>
  <cdr:relSizeAnchor xmlns:cdr="http://schemas.openxmlformats.org/drawingml/2006/chartDrawing">
    <cdr:from>
      <cdr:x>0.5057</cdr:x>
      <cdr:y>0.0957</cdr:y>
    </cdr:from>
    <cdr:to>
      <cdr:x>0.99369</cdr:x>
      <cdr:y>0.32542</cdr:y>
    </cdr:to>
    <cdr:sp macro="" textlink="">
      <cdr:nvSpPr>
        <cdr:cNvPr id="3"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4588963" y="423130"/>
          <a:ext cx="4428254" cy="101566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2000" dirty="0">
              <a:solidFill>
                <a:schemeClr val="bg1"/>
              </a:solidFill>
            </a:rPr>
            <a:t>Der Wellnessbereich kommt gut an bei Sporttouristen, welche die Sauna gerne nutzen. Weiter so!</a:t>
          </a:r>
        </a:p>
      </cdr:txBody>
    </cdr:sp>
  </cdr:relSizeAnchor>
  <cdr:relSizeAnchor xmlns:cdr="http://schemas.openxmlformats.org/drawingml/2006/chartDrawing">
    <cdr:from>
      <cdr:x>0</cdr:x>
      <cdr:y>0.56344</cdr:y>
    </cdr:from>
    <cdr:to>
      <cdr:x>0.49012</cdr:x>
      <cdr:y>0.97414</cdr:y>
    </cdr:to>
    <cdr:sp macro="" textlink="">
      <cdr:nvSpPr>
        <cdr:cNvPr id="4"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2729045" y="2491176"/>
          <a:ext cx="4447583" cy="181588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a:solidFill>
                <a:schemeClr val="bg1"/>
              </a:solidFill>
            </a:rPr>
            <a:t>Hotelcafé: Es besteht kaum Nachfrage für Kaffee und Kuchen und die Verkaufszahlen sind auch ziemlich schlecht. Daher lohnt sich die Überlegung über eine Auslagerung des Geschäfts und die Suche nach einem Betreiber, der beispielsweise gesunde Snacks anbietet, die mit den Bedürfnissen der Sporttouristen vereinbar sind.</a:t>
          </a:r>
          <a:endParaRPr lang="en-US" sz="1600" dirty="0">
            <a:solidFill>
              <a:schemeClr val="bg1"/>
            </a:solidFill>
          </a:endParaRPr>
        </a:p>
      </cdr:txBody>
    </cdr:sp>
  </cdr:relSizeAnchor>
  <cdr:relSizeAnchor xmlns:cdr="http://schemas.openxmlformats.org/drawingml/2006/chartDrawing">
    <cdr:from>
      <cdr:x>0.49919</cdr:x>
      <cdr:y>0.56012</cdr:y>
    </cdr:from>
    <cdr:to>
      <cdr:x>1</cdr:x>
      <cdr:y>0.97082</cdr:y>
    </cdr:to>
    <cdr:sp macro="" textlink="">
      <cdr:nvSpPr>
        <cdr:cNvPr id="5" name="Textfeld 3">
          <a:extLst xmlns:a="http://schemas.openxmlformats.org/drawingml/2006/main">
            <a:ext uri="{FF2B5EF4-FFF2-40B4-BE49-F238E27FC236}">
              <a16:creationId xmlns:a16="http://schemas.microsoft.com/office/drawing/2014/main" id="{DA4EE888-931F-1CD2-8F72-E2D658DCF253}"/>
            </a:ext>
          </a:extLst>
        </cdr:cNvPr>
        <cdr:cNvSpPr txBox="1"/>
      </cdr:nvSpPr>
      <cdr:spPr>
        <a:xfrm xmlns:a="http://schemas.openxmlformats.org/drawingml/2006/main">
          <a:off x="4529888" y="2476504"/>
          <a:ext cx="4544589" cy="181588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a:solidFill>
                <a:schemeClr val="bg1"/>
              </a:solidFill>
            </a:rPr>
            <a:t>Sport und Touren: Die Sport- und </a:t>
          </a:r>
          <a:r>
            <a:rPr lang="de-DE" sz="1600" dirty="0" err="1">
              <a:solidFill>
                <a:schemeClr val="bg1"/>
              </a:solidFill>
            </a:rPr>
            <a:t>Tourangebote</a:t>
          </a:r>
          <a:r>
            <a:rPr lang="de-DE" sz="1600" dirty="0">
              <a:solidFill>
                <a:schemeClr val="bg1"/>
              </a:solidFill>
            </a:rPr>
            <a:t> laufen gut, die Nachfrage ist stabil und beständig. Hier lohnt sich die Überlegung, das Angebot entsprechend aktueller Trends auszuweiten. Ob </a:t>
          </a:r>
          <a:r>
            <a:rPr lang="de-DE" sz="1600" dirty="0" err="1">
              <a:solidFill>
                <a:schemeClr val="bg1"/>
              </a:solidFill>
            </a:rPr>
            <a:t>Alpaca</a:t>
          </a:r>
          <a:r>
            <a:rPr lang="de-DE" sz="1600" dirty="0">
              <a:solidFill>
                <a:schemeClr val="bg1"/>
              </a:solidFill>
            </a:rPr>
            <a:t>-Wanderungen oder Yoga in den Bergen – manchmal kann mit geringem Aufwand neues Potential entwickelt werden.</a:t>
          </a:r>
          <a:endParaRPr lang="en-US" sz="1600" dirty="0">
            <a:solidFill>
              <a:schemeClr val="bg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F0CD5-0186-4D56-8625-88B92DA2F593}" type="datetimeFigureOut">
              <a:rPr lang="de-DE" smtClean="0"/>
              <a:t>24.05.2023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F739FC-27CB-45F4-BB6F-AA919F742F72}" type="slidenum">
              <a:rPr lang="de-DE" smtClean="0"/>
              <a:t>‹Nr.›</a:t>
            </a:fld>
            <a:endParaRPr lang="de-DE"/>
          </a:p>
        </p:txBody>
      </p:sp>
    </p:spTree>
    <p:extLst>
      <p:ext uri="{BB962C8B-B14F-4D97-AF65-F5344CB8AC3E}">
        <p14:creationId xmlns:p14="http://schemas.microsoft.com/office/powerpoint/2010/main" val="2185025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5</a:t>
            </a:fld>
            <a:endParaRPr lang="en-GB" dirty="0"/>
          </a:p>
        </p:txBody>
      </p:sp>
    </p:spTree>
    <p:extLst>
      <p:ext uri="{BB962C8B-B14F-4D97-AF65-F5344CB8AC3E}">
        <p14:creationId xmlns:p14="http://schemas.microsoft.com/office/powerpoint/2010/main" val="1038564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334AC054-D004-974A-8D8E-E228282ED491}" type="slidenum">
              <a:rPr lang="en-GB" smtClean="0"/>
              <a:t>6</a:t>
            </a:fld>
            <a:endParaRPr lang="en-GB" dirty="0"/>
          </a:p>
        </p:txBody>
      </p:sp>
    </p:spTree>
    <p:extLst>
      <p:ext uri="{BB962C8B-B14F-4D97-AF65-F5344CB8AC3E}">
        <p14:creationId xmlns:p14="http://schemas.microsoft.com/office/powerpoint/2010/main" val="3021901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9"/>
        <p:cNvGrpSpPr/>
        <p:nvPr/>
      </p:nvGrpSpPr>
      <p:grpSpPr>
        <a:xfrm>
          <a:off x="0" y="0"/>
          <a:ext cx="0" cy="0"/>
          <a:chOff x="0" y="0"/>
          <a:chExt cx="0" cy="0"/>
        </a:xfrm>
      </p:grpSpPr>
      <p:sp>
        <p:nvSpPr>
          <p:cNvPr id="1340" name="Google Shape;1340;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41" name="Google Shape;134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8"/>
        <p:cNvGrpSpPr/>
        <p:nvPr/>
      </p:nvGrpSpPr>
      <p:grpSpPr>
        <a:xfrm>
          <a:off x="0" y="0"/>
          <a:ext cx="0" cy="0"/>
          <a:chOff x="0" y="0"/>
          <a:chExt cx="0" cy="0"/>
        </a:xfrm>
      </p:grpSpPr>
      <p:sp>
        <p:nvSpPr>
          <p:cNvPr id="2329" name="Google Shape;2329;p7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0" name="Google Shape;2330;p7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1" name="Google Shape;2331;p7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jpg"/><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image" Target="../media/image5.jpg"/><Relationship Id="rId4" Type="http://schemas.openxmlformats.org/officeDocument/2006/relationships/image" Target="../media/image4.emf"/></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322538"/>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32253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589065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1025447" y="4518095"/>
            <a:ext cx="3445636" cy="410479"/>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356632" y="-2"/>
            <a:ext cx="5495430" cy="6892757"/>
          </a:xfrm>
          <a:prstGeom prst="rect">
            <a:avLst/>
          </a:prstGeom>
          <a:solidFill>
            <a:srgbClr val="81D1C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8" name="Group 17">
            <a:extLst>
              <a:ext uri="{FF2B5EF4-FFF2-40B4-BE49-F238E27FC236}">
                <a16:creationId xmlns:a16="http://schemas.microsoft.com/office/drawing/2014/main" id="{3E152361-899C-BF41-8F34-B9BF3DC9144B}"/>
              </a:ext>
            </a:extLst>
          </p:cNvPr>
          <p:cNvGrpSpPr/>
          <p:nvPr userDrawn="1"/>
        </p:nvGrpSpPr>
        <p:grpSpPr>
          <a:xfrm rot="16200000">
            <a:off x="-1025447" y="4518095"/>
            <a:ext cx="3445636" cy="410479"/>
            <a:chOff x="301128" y="6151084"/>
            <a:chExt cx="3144242" cy="374574"/>
          </a:xfrm>
        </p:grpSpPr>
        <p:pic>
          <p:nvPicPr>
            <p:cNvPr id="19" name="Picture 18" descr="Shape&#10;&#10;Description automatically generated with medium confidence">
              <a:extLst>
                <a:ext uri="{FF2B5EF4-FFF2-40B4-BE49-F238E27FC236}">
                  <a16:creationId xmlns:a16="http://schemas.microsoft.com/office/drawing/2014/main" id="{3CDEEB3E-D926-E14F-9CDA-7804A676FEE8}"/>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97117616-37AE-7E45-B767-10A1EAA8BAF8}"/>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CA2CE71-BA27-4949-8C54-E78129F66E4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356632" y="-2"/>
            <a:ext cx="5495430" cy="6892757"/>
          </a:xfrm>
          <a:prstGeom prst="rect">
            <a:avLst/>
          </a:prstGeom>
          <a:solidFill>
            <a:srgbClr val="9ED4D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8" name="Group 17">
            <a:extLst>
              <a:ext uri="{FF2B5EF4-FFF2-40B4-BE49-F238E27FC236}">
                <a16:creationId xmlns:a16="http://schemas.microsoft.com/office/drawing/2014/main" id="{3E152361-899C-BF41-8F34-B9BF3DC9144B}"/>
              </a:ext>
            </a:extLst>
          </p:cNvPr>
          <p:cNvGrpSpPr/>
          <p:nvPr userDrawn="1"/>
        </p:nvGrpSpPr>
        <p:grpSpPr>
          <a:xfrm rot="16200000">
            <a:off x="-1025447" y="4518095"/>
            <a:ext cx="3445636" cy="410479"/>
            <a:chOff x="301128" y="6151084"/>
            <a:chExt cx="3144242" cy="374574"/>
          </a:xfrm>
        </p:grpSpPr>
        <p:pic>
          <p:nvPicPr>
            <p:cNvPr id="19" name="Picture 18" descr="Shape&#10;&#10;Description automatically generated with medium confidence">
              <a:extLst>
                <a:ext uri="{FF2B5EF4-FFF2-40B4-BE49-F238E27FC236}">
                  <a16:creationId xmlns:a16="http://schemas.microsoft.com/office/drawing/2014/main" id="{3CDEEB3E-D926-E14F-9CDA-7804A676FEE8}"/>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97117616-37AE-7E45-B767-10A1EAA8BAF8}"/>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CA2CE71-BA27-4949-8C54-E78129F66E4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480847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356632" y="-2"/>
            <a:ext cx="5495430"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58465C14-F136-1F41-B962-49365A6CBC26}"/>
              </a:ext>
            </a:extLst>
          </p:cNvPr>
          <p:cNvGrpSpPr/>
          <p:nvPr userDrawn="1"/>
        </p:nvGrpSpPr>
        <p:grpSpPr>
          <a:xfrm rot="16200000">
            <a:off x="-1025447" y="4518095"/>
            <a:ext cx="3445636" cy="410479"/>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6CA64AA9-11EC-8E40-9531-0E3FFD28202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407A6EB-ABC3-274D-8C95-55C4A78BCF1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DEC38CB-F8BB-244B-803A-CC583EC4AB7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5685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85D2C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3073277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Overview/Content Slide">
    <p:spTree>
      <p:nvGrpSpPr>
        <p:cNvPr id="1" name=""/>
        <p:cNvGrpSpPr/>
        <p:nvPr/>
      </p:nvGrpSpPr>
      <p:grpSpPr>
        <a:xfrm>
          <a:off x="0" y="0"/>
          <a:ext cx="0" cy="0"/>
          <a:chOff x="0" y="0"/>
          <a:chExt cx="0" cy="0"/>
        </a:xfrm>
      </p:grpSpPr>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54820"/>
            <a:ext cx="4809990"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3119198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21502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215028"/>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666791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215028"/>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2920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2150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9D3D66B3-2CAD-6C42-AAD3-BB443A255643}"/>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56E2D971-C8C7-D14D-AABE-B4B5AD9FDC12}"/>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2" name="Group 21">
            <a:extLst>
              <a:ext uri="{FF2B5EF4-FFF2-40B4-BE49-F238E27FC236}">
                <a16:creationId xmlns:a16="http://schemas.microsoft.com/office/drawing/2014/main" id="{84D70A4D-16BE-BB4C-A00B-01A59941375D}"/>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A360E6A2-12DF-B742-BD0E-113BD7C54415}"/>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BD40448-4E1E-9947-87A5-815C243DEEAA}"/>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97A9133D-7D51-2244-9F7A-9056FA78E29C}"/>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165981"/>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7B452FE1-41E3-9240-B0A7-14147065C551}"/>
              </a:ext>
            </a:extLst>
          </p:cNvPr>
          <p:cNvSpPr/>
          <p:nvPr/>
        </p:nvSpPr>
        <p:spPr>
          <a:xfrm>
            <a:off x="9456007" y="5764605"/>
            <a:ext cx="2735993" cy="6793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1" name="Grafik 10" descr="Ein Bild, das Text enthält.&#10;&#10;Automatisch generierte Beschreibung">
            <a:extLst>
              <a:ext uri="{FF2B5EF4-FFF2-40B4-BE49-F238E27FC236}">
                <a16:creationId xmlns:a16="http://schemas.microsoft.com/office/drawing/2014/main" id="{B530C700-71E3-EDB7-8D28-1CC20A998D79}"/>
              </a:ext>
            </a:extLst>
          </p:cNvPr>
          <p:cNvPicPr>
            <a:picLocks noChangeAspect="1"/>
          </p:cNvPicPr>
          <p:nvPr userDrawn="1"/>
        </p:nvPicPr>
        <p:blipFill>
          <a:blip r:embed="rId4"/>
          <a:stretch>
            <a:fillRect/>
          </a:stretch>
        </p:blipFill>
        <p:spPr>
          <a:xfrm>
            <a:off x="9456007" y="5764605"/>
            <a:ext cx="2543695" cy="660862"/>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5695317"/>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0929352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5695317"/>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28875007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4C15E046-FBBD-D44E-BE82-FB5A81C874AF}"/>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B607C574-6274-1340-BD83-941B889D278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C7474F7D-08D9-4A4F-8BED-8FE5435EF22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2EFD91A7-2442-B647-9D79-B135CAEC890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695317"/>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151084"/>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1691836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2983720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79527B"/>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2" name="Group 11">
            <a:extLst>
              <a:ext uri="{FF2B5EF4-FFF2-40B4-BE49-F238E27FC236}">
                <a16:creationId xmlns:a16="http://schemas.microsoft.com/office/drawing/2014/main" id="{EB669F07-E5AA-2E4C-8232-1F8A84B16AED}"/>
              </a:ext>
            </a:extLst>
          </p:cNvPr>
          <p:cNvGrpSpPr/>
          <p:nvPr userDrawn="1"/>
        </p:nvGrpSpPr>
        <p:grpSpPr>
          <a:xfrm rot="16200000">
            <a:off x="-1025447" y="4518095"/>
            <a:ext cx="3445636" cy="410479"/>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431354-5353-184D-A2AF-9201DC94918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21C85E3B-8801-B64E-B2C3-A0A1E6429BA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A83B5A61-DE5E-6A4A-8D2F-27AB520BE9BF}"/>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73358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89D4E793-8F1D-EA46-85FC-26B8B760AC05}"/>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534E92E9-5B03-B646-A7A2-5C2AF2C71F8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1D1C5"/>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65FDDFEB-957D-1241-95D3-379545B7DD40}"/>
              </a:ext>
            </a:extLst>
          </p:cNvPr>
          <p:cNvCxnSpPr>
            <a:cxnSpLocks/>
          </p:cNvCxnSpPr>
          <p:nvPr userDrawn="1"/>
        </p:nvCxnSpPr>
        <p:spPr>
          <a:xfrm>
            <a:off x="5346936" y="-25722"/>
            <a:ext cx="0" cy="6853558"/>
          </a:xfrm>
          <a:prstGeom prst="line">
            <a:avLst/>
          </a:prstGeom>
          <a:ln w="12700">
            <a:solidFill>
              <a:srgbClr val="81D1C5"/>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231BF611-120F-4A4B-A33E-C91A80AB9BB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81D1C5"/>
                </a:solidFill>
                <a:latin typeface="+mn-lt"/>
              </a:defRPr>
            </a:lvl1pPr>
          </a:lstStyle>
          <a:p>
            <a:pPr lvl="0"/>
            <a:r>
              <a:rPr lang="en-US" dirty="0"/>
              <a:t>BULLET POINT SLIDE</a:t>
            </a:r>
          </a:p>
        </p:txBody>
      </p:sp>
      <p:sp>
        <p:nvSpPr>
          <p:cNvPr id="19" name="Oval 18">
            <a:extLst>
              <a:ext uri="{FF2B5EF4-FFF2-40B4-BE49-F238E27FC236}">
                <a16:creationId xmlns:a16="http://schemas.microsoft.com/office/drawing/2014/main" id="{86D855F3-5699-A043-817C-399F6E51ED5C}"/>
              </a:ext>
            </a:extLst>
          </p:cNvPr>
          <p:cNvSpPr/>
          <p:nvPr userDrawn="1"/>
        </p:nvSpPr>
        <p:spPr>
          <a:xfrm>
            <a:off x="4783395" y="415207"/>
            <a:ext cx="1154422" cy="115442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Text Placeholder 23">
            <a:extLst>
              <a:ext uri="{FF2B5EF4-FFF2-40B4-BE49-F238E27FC236}">
                <a16:creationId xmlns:a16="http://schemas.microsoft.com/office/drawing/2014/main" id="{FC3E879B-5606-F04A-AFE5-D35BF4D077A4}"/>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1" name="Group 20">
            <a:extLst>
              <a:ext uri="{FF2B5EF4-FFF2-40B4-BE49-F238E27FC236}">
                <a16:creationId xmlns:a16="http://schemas.microsoft.com/office/drawing/2014/main" id="{60843472-0421-7341-A749-B75E0B63FAD6}"/>
              </a:ext>
            </a:extLst>
          </p:cNvPr>
          <p:cNvGrpSpPr/>
          <p:nvPr userDrawn="1"/>
        </p:nvGrpSpPr>
        <p:grpSpPr>
          <a:xfrm rot="16200000">
            <a:off x="-1025447" y="4518095"/>
            <a:ext cx="3445636" cy="410479"/>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D3C3D585-622F-5D4A-A917-17B2AA7DECCA}"/>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436558EB-1FA9-E848-83A1-E2C2C8DA7F29}"/>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AB5F10CA-8B82-5346-9EBF-6DD16B04AA19}"/>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19" name="Oval 18">
            <a:extLst>
              <a:ext uri="{FF2B5EF4-FFF2-40B4-BE49-F238E27FC236}">
                <a16:creationId xmlns:a16="http://schemas.microsoft.com/office/drawing/2014/main" id="{E278931F-83BE-5942-A253-250F3D64ECD6}"/>
              </a:ext>
            </a:extLst>
          </p:cNvPr>
          <p:cNvSpPr/>
          <p:nvPr userDrawn="1"/>
        </p:nvSpPr>
        <p:spPr>
          <a:xfrm>
            <a:off x="4783395" y="415207"/>
            <a:ext cx="1154422" cy="115442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1" name="Group 20">
            <a:extLst>
              <a:ext uri="{FF2B5EF4-FFF2-40B4-BE49-F238E27FC236}">
                <a16:creationId xmlns:a16="http://schemas.microsoft.com/office/drawing/2014/main" id="{F933C109-DBF1-8A4C-9411-20B4CDF4C084}"/>
              </a:ext>
            </a:extLst>
          </p:cNvPr>
          <p:cNvGrpSpPr/>
          <p:nvPr userDrawn="1"/>
        </p:nvGrpSpPr>
        <p:grpSpPr>
          <a:xfrm rot="16200000">
            <a:off x="-1025447" y="4518095"/>
            <a:ext cx="3445636" cy="410479"/>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535D7402-19CB-AA46-A253-856FE2736B90}"/>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74CC66E8-ADEE-9B47-9E69-A13A9962399B}"/>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0B0B13DE-DE69-574D-B4AC-842096DCB369}"/>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algn="just">
              <a:tabLst>
                <a:tab pos="2865755" algn="ctr"/>
                <a:tab pos="5731510" algn="r"/>
              </a:tabLst>
            </a:pPr>
            <a:r>
              <a:rPr lang="de-D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Grafik 1" descr="Ein Bild, das Text enthält.&#10;&#10;Automatisch generierte Beschreibung">
            <a:extLst>
              <a:ext uri="{FF2B5EF4-FFF2-40B4-BE49-F238E27FC236}">
                <a16:creationId xmlns:a16="http://schemas.microsoft.com/office/drawing/2014/main" id="{DF4C4E8D-E743-3837-5004-798348D3BD55}"/>
              </a:ext>
            </a:extLst>
          </p:cNvPr>
          <p:cNvPicPr>
            <a:picLocks noChangeAspect="1"/>
          </p:cNvPicPr>
          <p:nvPr userDrawn="1"/>
        </p:nvPicPr>
        <p:blipFill>
          <a:blip r:embed="rId5"/>
          <a:stretch>
            <a:fillRect/>
          </a:stretch>
        </p:blipFill>
        <p:spPr>
          <a:xfrm>
            <a:off x="9570862" y="5855143"/>
            <a:ext cx="2543695" cy="660862"/>
          </a:xfrm>
          <a:prstGeom prst="rect">
            <a:avLst/>
          </a:prstGeom>
        </p:spPr>
      </p:pic>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pic>
        <p:nvPicPr>
          <p:cNvPr id="12" name="Picture 11" descr="Background pattern&#10;&#10;Description automatically generated">
            <a:extLst>
              <a:ext uri="{FF2B5EF4-FFF2-40B4-BE49-F238E27FC236}">
                <a16:creationId xmlns:a16="http://schemas.microsoft.com/office/drawing/2014/main" id="{1DA9D8A1-D1BC-5946-ACBC-9FB72B0C7C0D}"/>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3" name="Group 12">
            <a:extLst>
              <a:ext uri="{FF2B5EF4-FFF2-40B4-BE49-F238E27FC236}">
                <a16:creationId xmlns:a16="http://schemas.microsoft.com/office/drawing/2014/main" id="{828BC76A-457D-1F44-AD11-BBC6F32084AE}"/>
              </a:ext>
            </a:extLst>
          </p:cNvPr>
          <p:cNvGrpSpPr/>
          <p:nvPr userDrawn="1"/>
        </p:nvGrpSpPr>
        <p:grpSpPr>
          <a:xfrm>
            <a:off x="4480947" y="6257070"/>
            <a:ext cx="3144242" cy="374574"/>
            <a:chOff x="301128" y="6151084"/>
            <a:chExt cx="3144242" cy="374574"/>
          </a:xfrm>
        </p:grpSpPr>
        <p:pic>
          <p:nvPicPr>
            <p:cNvPr id="14" name="Picture 13" descr="Shape&#10;&#10;Description automatically generated with medium confidence">
              <a:extLst>
                <a:ext uri="{FF2B5EF4-FFF2-40B4-BE49-F238E27FC236}">
                  <a16:creationId xmlns:a16="http://schemas.microsoft.com/office/drawing/2014/main" id="{1FAFE532-7FE9-2341-994E-F564A36540B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D14AE456-E636-5242-9048-B864E64BCC2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F8DB165-ACF8-D244-9F87-8FE1078BC3F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8"/>
            <a:ext cx="12165015" cy="3845400"/>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CD0A6461-BAB4-A74B-A2C2-98B77040324B}"/>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9A8F6B1F-EEB7-4F47-95ED-E6D4CE3B15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57B2FF8-9BD1-774C-BB36-DC87E6CB585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00F656C7-906A-914C-B510-4CA191307B8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ED4D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ED4D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FB3B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FB3B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96669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C3A7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C3A7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96669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CD0A6461-BAB4-A74B-A2C2-98B77040324B}"/>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9A8F6B1F-EEB7-4F47-95ED-E6D4CE3B15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57B2FF8-9BD1-774C-BB36-DC87E6CB585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00F656C7-906A-914C-B510-4CA191307B8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310050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934587"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4003560"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6823510"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6864943"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9719403"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9766521"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366548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553842"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9453102"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CD0A6461-BAB4-A74B-A2C2-98B77040324B}"/>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9A8F6B1F-EEB7-4F47-95ED-E6D4CE3B15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57B2FF8-9BD1-774C-BB36-DC87E6CB585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00F656C7-906A-914C-B510-4CA191307B8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3531535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722508"/>
            <a:ext cx="6589536" cy="1446550"/>
          </a:xfrm>
          <a:prstGeom prst="rect">
            <a:avLst/>
          </a:prstGeom>
        </p:spPr>
        <p:txBody>
          <a:bodyPr wrap="square">
            <a:spAutoFit/>
          </a:bodyPr>
          <a:lstStyle/>
          <a:p>
            <a:pPr algn="just">
              <a:tabLst>
                <a:tab pos="2865755" algn="ctr"/>
                <a:tab pos="5731510" algn="r"/>
              </a:tabLst>
            </a:pP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Aus</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Gründen</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der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besseren</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Lesbarkeit</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wird</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im</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Folgenden</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das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generische</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Maskulinum</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verwendet</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Sämtliche</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Personenbezeichnungen</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gelten</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gleichermaßen</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für alle </a:t>
            </a:r>
            <a:r>
              <a:rPr lang="en-GB"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Geschlechter</a:t>
            </a: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t>
            </a:r>
          </a:p>
          <a:p>
            <a:pPr algn="just">
              <a:tabLst>
                <a:tab pos="2865755" algn="ctr"/>
                <a:tab pos="5731510" algn="r"/>
              </a:tabLst>
            </a:pPr>
            <a:endPar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tabLst>
                <a:tab pos="2865755" algn="ctr"/>
                <a:tab pos="5731510" algn="r"/>
              </a:tabLst>
            </a:pPr>
            <a:r>
              <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2020-1-UK01-KA203-079083</a:t>
            </a:r>
          </a:p>
          <a:p>
            <a:pPr algn="just">
              <a:tabLst>
                <a:tab pos="2865755" algn="ctr"/>
                <a:tab pos="5731510" algn="r"/>
              </a:tabLst>
            </a:pPr>
            <a:endPar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tabLst>
                <a:tab pos="2865755" algn="ctr"/>
                <a:tab pos="5731510" algn="r"/>
              </a:tabLst>
            </a:pPr>
            <a:endParaRPr lang="en-GB"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5" y="9663992"/>
              <a:ext cx="142510"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dirty="0"/>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4 point icon graph">
    <p:spTree>
      <p:nvGrpSpPr>
        <p:cNvPr id="1" name=""/>
        <p:cNvGrpSpPr/>
        <p:nvPr/>
      </p:nvGrpSpPr>
      <p:grpSpPr>
        <a:xfrm>
          <a:off x="0" y="0"/>
          <a:ext cx="0" cy="0"/>
          <a:chOff x="0" y="0"/>
          <a:chExt cx="0" cy="0"/>
        </a:xfrm>
      </p:grpSpPr>
      <p:sp>
        <p:nvSpPr>
          <p:cNvPr id="105" name="Freeform 104">
            <a:extLst>
              <a:ext uri="{FF2B5EF4-FFF2-40B4-BE49-F238E27FC236}">
                <a16:creationId xmlns:a16="http://schemas.microsoft.com/office/drawing/2014/main" id="{337311E9-3EFE-D343-B68E-E469AF748125}"/>
              </a:ext>
            </a:extLst>
          </p:cNvPr>
          <p:cNvSpPr/>
          <p:nvPr userDrawn="1"/>
        </p:nvSpPr>
        <p:spPr>
          <a:xfrm>
            <a:off x="1" y="3983743"/>
            <a:ext cx="2493639" cy="302041"/>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2983967" y="4006711"/>
            <a:ext cx="2969261" cy="255676"/>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595982" y="398132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661664" y="404700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userDrawn="1"/>
        </p:nvSpPr>
        <p:spPr>
          <a:xfrm>
            <a:off x="2073577" y="236163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398132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404700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447470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3269" y="3983743"/>
            <a:ext cx="4182983" cy="278643"/>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10733462" y="398132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10800672" y="404700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10212585" y="235300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2395498" y="3999935"/>
            <a:ext cx="190937" cy="259675"/>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287540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456609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5204" y="4460030"/>
            <a:ext cx="3914472" cy="15106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8031191" y="4473185"/>
            <a:ext cx="3995605" cy="15106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4442604" y="2199736"/>
            <a:ext cx="4088921" cy="1619033"/>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245868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82216"/>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_1 Standardseite">
    <p:spTree>
      <p:nvGrpSpPr>
        <p:cNvPr id="1" name=""/>
        <p:cNvGrpSpPr/>
        <p:nvPr/>
      </p:nvGrpSpPr>
      <p:grpSpPr>
        <a:xfrm>
          <a:off x="0" y="0"/>
          <a:ext cx="0" cy="0"/>
          <a:chOff x="0" y="0"/>
          <a:chExt cx="0" cy="0"/>
        </a:xfrm>
      </p:grpSpPr>
      <p:sp>
        <p:nvSpPr>
          <p:cNvPr id="7" name="Inhaltsplatzhalter 6">
            <a:extLst>
              <a:ext uri="{FF2B5EF4-FFF2-40B4-BE49-F238E27FC236}">
                <a16:creationId xmlns:a16="http://schemas.microsoft.com/office/drawing/2014/main" id="{72C2BED2-FD12-44AB-846B-94B05CC9DBB8}"/>
              </a:ext>
            </a:extLst>
          </p:cNvPr>
          <p:cNvSpPr>
            <a:spLocks noGrp="1"/>
          </p:cNvSpPr>
          <p:nvPr>
            <p:ph sz="quarter" idx="13" hasCustomPrompt="1"/>
          </p:nvPr>
        </p:nvSpPr>
        <p:spPr>
          <a:xfrm>
            <a:off x="3752490" y="1637401"/>
            <a:ext cx="8007709" cy="4615273"/>
          </a:xfrm>
        </p:spPr>
        <p:txBody>
          <a:bodyPr>
            <a:normAutofit/>
          </a:bodyPr>
          <a:lstStyle>
            <a:lvl1pPr marL="0" indent="0">
              <a:buNone/>
              <a:defRPr sz="1800">
                <a:solidFill>
                  <a:srgbClr val="595A59"/>
                </a:solidFill>
              </a:defRPr>
            </a:lvl1pPr>
            <a:lvl2pPr>
              <a:defRPr>
                <a:solidFill>
                  <a:srgbClr val="595A59"/>
                </a:solidFill>
              </a:defRPr>
            </a:lvl2pPr>
            <a:lvl3pPr>
              <a:defRPr>
                <a:solidFill>
                  <a:srgbClr val="595A59"/>
                </a:solidFill>
              </a:defRPr>
            </a:lvl3pPr>
            <a:lvl4pPr>
              <a:defRPr>
                <a:solidFill>
                  <a:srgbClr val="595A59"/>
                </a:solidFill>
              </a:defRPr>
            </a:lvl4pPr>
            <a:lvl5pPr>
              <a:defRPr>
                <a:solidFill>
                  <a:srgbClr val="595A59"/>
                </a:solidFill>
              </a:defRPr>
            </a:lvl5pPr>
          </a:lstStyle>
          <a:p>
            <a:pPr lvl="0"/>
            <a:r>
              <a:rPr lang="en-GB" dirty="0"/>
              <a:t>Text</a:t>
            </a:r>
          </a:p>
        </p:txBody>
      </p:sp>
      <p:sp>
        <p:nvSpPr>
          <p:cNvPr id="15" name="Inhaltsplatzhalter 6">
            <a:extLst>
              <a:ext uri="{FF2B5EF4-FFF2-40B4-BE49-F238E27FC236}">
                <a16:creationId xmlns:a16="http://schemas.microsoft.com/office/drawing/2014/main" id="{030E0CCA-5F20-4E41-8656-567E177A888C}"/>
              </a:ext>
            </a:extLst>
          </p:cNvPr>
          <p:cNvSpPr>
            <a:spLocks noGrp="1"/>
          </p:cNvSpPr>
          <p:nvPr>
            <p:ph sz="quarter" idx="19" hasCustomPrompt="1"/>
          </p:nvPr>
        </p:nvSpPr>
        <p:spPr>
          <a:xfrm>
            <a:off x="389965" y="1637401"/>
            <a:ext cx="3189996" cy="4606643"/>
          </a:xfrm>
        </p:spPr>
        <p:txBody>
          <a:bodyPr anchor="ctr">
            <a:normAutofit/>
          </a:bodyPr>
          <a:lstStyle>
            <a:lvl1pPr marL="0" indent="0" algn="l">
              <a:lnSpc>
                <a:spcPct val="100000"/>
              </a:lnSpc>
              <a:spcBef>
                <a:spcPts val="600"/>
              </a:spcBef>
              <a:buNone/>
              <a:defRPr sz="1800">
                <a:solidFill>
                  <a:srgbClr val="595A59"/>
                </a:solidFill>
              </a:defRPr>
            </a:lvl1pPr>
            <a:lvl2pPr>
              <a:lnSpc>
                <a:spcPct val="100000"/>
              </a:lnSpc>
              <a:spcBef>
                <a:spcPts val="600"/>
              </a:spcBef>
              <a:defRPr sz="1800">
                <a:solidFill>
                  <a:srgbClr val="595A59"/>
                </a:solidFill>
              </a:defRPr>
            </a:lvl2pPr>
            <a:lvl3pPr>
              <a:lnSpc>
                <a:spcPct val="100000"/>
              </a:lnSpc>
              <a:spcBef>
                <a:spcPts val="600"/>
              </a:spcBef>
              <a:defRPr sz="1800">
                <a:solidFill>
                  <a:srgbClr val="595A59"/>
                </a:solidFill>
              </a:defRPr>
            </a:lvl3pPr>
            <a:lvl4pPr>
              <a:lnSpc>
                <a:spcPct val="100000"/>
              </a:lnSpc>
              <a:spcBef>
                <a:spcPts val="600"/>
              </a:spcBef>
              <a:defRPr sz="1800">
                <a:solidFill>
                  <a:srgbClr val="595A59"/>
                </a:solidFill>
              </a:defRPr>
            </a:lvl4pPr>
            <a:lvl5pPr>
              <a:lnSpc>
                <a:spcPct val="100000"/>
              </a:lnSpc>
              <a:spcBef>
                <a:spcPts val="600"/>
              </a:spcBef>
              <a:defRPr sz="1800">
                <a:solidFill>
                  <a:srgbClr val="595A59"/>
                </a:solidFill>
              </a:defRPr>
            </a:lvl5pPr>
          </a:lstStyle>
          <a:p>
            <a:pPr lvl="0"/>
            <a:r>
              <a:rPr lang="en-GB" dirty="0"/>
              <a:t>Text</a:t>
            </a:r>
          </a:p>
        </p:txBody>
      </p:sp>
      <p:grpSp>
        <p:nvGrpSpPr>
          <p:cNvPr id="25" name="Group 6">
            <a:extLst>
              <a:ext uri="{FF2B5EF4-FFF2-40B4-BE49-F238E27FC236}">
                <a16:creationId xmlns:a16="http://schemas.microsoft.com/office/drawing/2014/main" id="{AA6493CE-3D54-4597-AF43-DE9E87EE7588}"/>
              </a:ext>
            </a:extLst>
          </p:cNvPr>
          <p:cNvGrpSpPr/>
          <p:nvPr userDrawn="1"/>
        </p:nvGrpSpPr>
        <p:grpSpPr>
          <a:xfrm>
            <a:off x="389965" y="6092742"/>
            <a:ext cx="3144242" cy="374574"/>
            <a:chOff x="301128" y="6151084"/>
            <a:chExt cx="3144242" cy="374574"/>
          </a:xfrm>
        </p:grpSpPr>
        <p:pic>
          <p:nvPicPr>
            <p:cNvPr id="26" name="Picture 7" descr="Shape&#10;&#10;Description automatically generated with medium confidence">
              <a:extLst>
                <a:ext uri="{FF2B5EF4-FFF2-40B4-BE49-F238E27FC236}">
                  <a16:creationId xmlns:a16="http://schemas.microsoft.com/office/drawing/2014/main" id="{4D9407FC-BF9D-4D2F-BF29-3F636D5F359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7" name="Picture 8" descr="Shape&#10;&#10;Description automatically generated with medium confidence">
              <a:extLst>
                <a:ext uri="{FF2B5EF4-FFF2-40B4-BE49-F238E27FC236}">
                  <a16:creationId xmlns:a16="http://schemas.microsoft.com/office/drawing/2014/main" id="{94B352D7-BACB-470A-B6D4-FE8D5BA8403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8" name="Picture 9" descr="Shape&#10;&#10;Description automatically generated with medium confidence">
              <a:extLst>
                <a:ext uri="{FF2B5EF4-FFF2-40B4-BE49-F238E27FC236}">
                  <a16:creationId xmlns:a16="http://schemas.microsoft.com/office/drawing/2014/main" id="{B425F880-C9D1-4238-8B52-E0561AE35EEE}"/>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9" name="Picture 10" descr="Background pattern&#10;&#10;Description automatically generated">
            <a:extLst>
              <a:ext uri="{FF2B5EF4-FFF2-40B4-BE49-F238E27FC236}">
                <a16:creationId xmlns:a16="http://schemas.microsoft.com/office/drawing/2014/main" id="{35C76480-3C6A-45FB-B0B8-3C16247C2FFE}"/>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
        <p:nvSpPr>
          <p:cNvPr id="16" name="Text Placeholder 23">
            <a:extLst>
              <a:ext uri="{FF2B5EF4-FFF2-40B4-BE49-F238E27FC236}">
                <a16:creationId xmlns:a16="http://schemas.microsoft.com/office/drawing/2014/main" id="{A565D406-DA22-44B2-BF3B-086DAAF3A085}"/>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2000" b="0" i="0">
                <a:solidFill>
                  <a:srgbClr val="79527B"/>
                </a:solidFill>
                <a:latin typeface="+mj-lt"/>
              </a:defRPr>
            </a:lvl1pPr>
          </a:lstStyle>
          <a:p>
            <a:pPr lvl="0"/>
            <a:r>
              <a:rPr lang="en-US" dirty="0"/>
              <a:t>Action Title</a:t>
            </a:r>
          </a:p>
        </p:txBody>
      </p:sp>
      <p:sp>
        <p:nvSpPr>
          <p:cNvPr id="17" name="Text Placeholder 23">
            <a:extLst>
              <a:ext uri="{FF2B5EF4-FFF2-40B4-BE49-F238E27FC236}">
                <a16:creationId xmlns:a16="http://schemas.microsoft.com/office/drawing/2014/main" id="{588A89BA-BEC2-4323-82C3-7C1DE4E8D223}"/>
              </a:ext>
            </a:extLst>
          </p:cNvPr>
          <p:cNvSpPr>
            <a:spLocks noGrp="1"/>
          </p:cNvSpPr>
          <p:nvPr>
            <p:ph type="body" sz="quarter" idx="20" hasCustomPrompt="1"/>
          </p:nvPr>
        </p:nvSpPr>
        <p:spPr>
          <a:xfrm>
            <a:off x="370936" y="1231888"/>
            <a:ext cx="11489369" cy="260482"/>
          </a:xfrm>
        </p:spPr>
        <p:txBody>
          <a:bodyPr>
            <a:normAutofit/>
          </a:bodyPr>
          <a:lstStyle>
            <a:lvl1pPr marL="0" indent="0" algn="l">
              <a:buNone/>
              <a:defRPr sz="1800" b="0" i="0">
                <a:solidFill>
                  <a:srgbClr val="79527B"/>
                </a:solidFill>
                <a:latin typeface="+mn-lt"/>
              </a:defRPr>
            </a:lvl1pPr>
          </a:lstStyle>
          <a:p>
            <a:pPr lvl="0"/>
            <a:r>
              <a:rPr lang="en-US" dirty="0"/>
              <a:t>Heading</a:t>
            </a:r>
          </a:p>
        </p:txBody>
      </p:sp>
    </p:spTree>
    <p:extLst>
      <p:ext uri="{BB962C8B-B14F-4D97-AF65-F5344CB8AC3E}">
        <p14:creationId xmlns:p14="http://schemas.microsoft.com/office/powerpoint/2010/main" val="3548079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Grafik 2" descr="Ein Bild, das Text enthält.&#10;&#10;Automatisch generierte Beschreibung">
            <a:extLst>
              <a:ext uri="{FF2B5EF4-FFF2-40B4-BE49-F238E27FC236}">
                <a16:creationId xmlns:a16="http://schemas.microsoft.com/office/drawing/2014/main" id="{062630E4-26B9-51AC-0248-43880317D50A}"/>
              </a:ext>
            </a:extLst>
          </p:cNvPr>
          <p:cNvPicPr>
            <a:picLocks noChangeAspect="1"/>
          </p:cNvPicPr>
          <p:nvPr userDrawn="1"/>
        </p:nvPicPr>
        <p:blipFill>
          <a:blip r:embed="rId5"/>
          <a:stretch>
            <a:fillRect/>
          </a:stretch>
        </p:blipFill>
        <p:spPr>
          <a:xfrm>
            <a:off x="163765" y="6031202"/>
            <a:ext cx="2200212" cy="461593"/>
          </a:xfrm>
          <a:prstGeom prst="rect">
            <a:avLst/>
          </a:prstGeom>
        </p:spPr>
      </p:pic>
      <p:pic>
        <p:nvPicPr>
          <p:cNvPr id="4" name="Grafik 3" descr="Ein Bild, das Text enthält.&#10;&#10;Automatisch generierte Beschreibung">
            <a:extLst>
              <a:ext uri="{FF2B5EF4-FFF2-40B4-BE49-F238E27FC236}">
                <a16:creationId xmlns:a16="http://schemas.microsoft.com/office/drawing/2014/main" id="{08B0CE27-1446-C566-E49B-FDCE93683E01}"/>
              </a:ext>
            </a:extLst>
          </p:cNvPr>
          <p:cNvPicPr>
            <a:picLocks noChangeAspect="1"/>
          </p:cNvPicPr>
          <p:nvPr userDrawn="1"/>
        </p:nvPicPr>
        <p:blipFill>
          <a:blip r:embed="rId6"/>
          <a:stretch>
            <a:fillRect/>
          </a:stretch>
        </p:blipFill>
        <p:spPr>
          <a:xfrm>
            <a:off x="96148" y="5909546"/>
            <a:ext cx="2543695" cy="660862"/>
          </a:xfrm>
          <a:prstGeom prst="rect">
            <a:avLst/>
          </a:prstGeom>
        </p:spPr>
      </p:pic>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Text only MASTER slide">
  <p:cSld name="1_Text only MASTER slide">
    <p:spTree>
      <p:nvGrpSpPr>
        <p:cNvPr id="1" name="Shape 410"/>
        <p:cNvGrpSpPr/>
        <p:nvPr/>
      </p:nvGrpSpPr>
      <p:grpSpPr>
        <a:xfrm>
          <a:off x="0" y="0"/>
          <a:ext cx="0" cy="0"/>
          <a:chOff x="0" y="0"/>
          <a:chExt cx="0" cy="0"/>
        </a:xfrm>
      </p:grpSpPr>
      <p:sp>
        <p:nvSpPr>
          <p:cNvPr id="411" name="Google Shape;411;p103"/>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2" name="Google Shape;412;p10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3" name="Google Shape;413;p103"/>
          <p:cNvGrpSpPr/>
          <p:nvPr/>
        </p:nvGrpSpPr>
        <p:grpSpPr>
          <a:xfrm>
            <a:off x="389965" y="6092742"/>
            <a:ext cx="3144242" cy="374574"/>
            <a:chOff x="301128" y="6151084"/>
            <a:chExt cx="3144242" cy="374574"/>
          </a:xfrm>
        </p:grpSpPr>
        <p:pic>
          <p:nvPicPr>
            <p:cNvPr id="414" name="Google Shape;414;p10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5" name="Google Shape;415;p10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6" name="Google Shape;416;p10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417" name="Google Shape;417;p103"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418" name="Google Shape;418;p103"/>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9419192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_Text only MASTER slide">
  <p:cSld name="2_Text only MASTER slide">
    <p:spTree>
      <p:nvGrpSpPr>
        <p:cNvPr id="1" name="Shape 105"/>
        <p:cNvGrpSpPr/>
        <p:nvPr/>
      </p:nvGrpSpPr>
      <p:grpSpPr>
        <a:xfrm>
          <a:off x="0" y="0"/>
          <a:ext cx="0" cy="0"/>
          <a:chOff x="0" y="0"/>
          <a:chExt cx="0" cy="0"/>
        </a:xfrm>
      </p:grpSpPr>
      <p:sp>
        <p:nvSpPr>
          <p:cNvPr id="106" name="Google Shape;106;p56"/>
          <p:cNvSpPr txBox="1">
            <a:spLocks noGrp="1"/>
          </p:cNvSpPr>
          <p:nvPr>
            <p:ph type="body" idx="1"/>
          </p:nvPr>
        </p:nvSpPr>
        <p:spPr>
          <a:xfrm>
            <a:off x="389965" y="1757011"/>
            <a:ext cx="11470341"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56"/>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8" name="Google Shape;108;p56"/>
          <p:cNvGrpSpPr/>
          <p:nvPr/>
        </p:nvGrpSpPr>
        <p:grpSpPr>
          <a:xfrm>
            <a:off x="389965" y="6092742"/>
            <a:ext cx="3144242" cy="374574"/>
            <a:chOff x="301128" y="6151084"/>
            <a:chExt cx="3144242" cy="374574"/>
          </a:xfrm>
        </p:grpSpPr>
        <p:pic>
          <p:nvPicPr>
            <p:cNvPr id="109" name="Google Shape;109;p5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10" name="Google Shape;110;p5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11" name="Google Shape;111;p5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12" name="Google Shape;112;p56"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extLst>
      <p:ext uri="{BB962C8B-B14F-4D97-AF65-F5344CB8AC3E}">
        <p14:creationId xmlns:p14="http://schemas.microsoft.com/office/powerpoint/2010/main" val="6468573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32253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5/24/2023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‹Nr.›</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840" r:id="rId9"/>
    <p:sldLayoutId id="2147483841" r:id="rId10"/>
    <p:sldLayoutId id="2147483883" r:id="rId11"/>
    <p:sldLayoutId id="2147483862" r:id="rId12"/>
    <p:sldLayoutId id="2147483861" r:id="rId13"/>
    <p:sldLayoutId id="2147483891" r:id="rId14"/>
    <p:sldLayoutId id="2147483874" r:id="rId15"/>
    <p:sldLayoutId id="2147483863" r:id="rId16"/>
    <p:sldLayoutId id="2147483835" r:id="rId17"/>
    <p:sldLayoutId id="2147483892" r:id="rId18"/>
    <p:sldLayoutId id="2147483875" r:id="rId19"/>
    <p:sldLayoutId id="2147483888" r:id="rId20"/>
    <p:sldLayoutId id="2147483887" r:id="rId21"/>
    <p:sldLayoutId id="2147483836" r:id="rId22"/>
    <p:sldLayoutId id="2147483831" r:id="rId23"/>
    <p:sldLayoutId id="2147483846" r:id="rId24"/>
    <p:sldLayoutId id="2147483876" r:id="rId25"/>
    <p:sldLayoutId id="2147483893" r:id="rId26"/>
    <p:sldLayoutId id="2147483873" r:id="rId27"/>
    <p:sldLayoutId id="2147483834" r:id="rId28"/>
    <p:sldLayoutId id="2147483877" r:id="rId29"/>
    <p:sldLayoutId id="2147483845" r:id="rId30"/>
    <p:sldLayoutId id="2147483869" r:id="rId31"/>
    <p:sldLayoutId id="2147483890" r:id="rId32"/>
    <p:sldLayoutId id="2147483878" r:id="rId33"/>
    <p:sldLayoutId id="2147483866" r:id="rId34"/>
    <p:sldLayoutId id="2147483833" r:id="rId35"/>
    <p:sldLayoutId id="2147483847" r:id="rId36"/>
    <p:sldLayoutId id="2147483871" r:id="rId37"/>
    <p:sldLayoutId id="2147483870" r:id="rId38"/>
    <p:sldLayoutId id="2147483872" r:id="rId39"/>
    <p:sldLayoutId id="2147483837" r:id="rId40"/>
    <p:sldLayoutId id="2147483838" r:id="rId41"/>
    <p:sldLayoutId id="2147483844" r:id="rId42"/>
    <p:sldLayoutId id="2147483848" r:id="rId43"/>
    <p:sldLayoutId id="2147483849" r:id="rId44"/>
    <p:sldLayoutId id="2147483851" r:id="rId45"/>
    <p:sldLayoutId id="2147483854" r:id="rId46"/>
    <p:sldLayoutId id="2147483894" r:id="rId47"/>
    <p:sldLayoutId id="2147483884" r:id="rId48"/>
    <p:sldLayoutId id="2147483855" r:id="rId49"/>
    <p:sldLayoutId id="2147483856" r:id="rId50"/>
    <p:sldLayoutId id="2147483857" r:id="rId51"/>
    <p:sldLayoutId id="2147483864" r:id="rId52"/>
    <p:sldLayoutId id="2147483852" r:id="rId53"/>
    <p:sldLayoutId id="2147483858" r:id="rId54"/>
    <p:sldLayoutId id="2147483859" r:id="rId55"/>
    <p:sldLayoutId id="2147483860" r:id="rId56"/>
    <p:sldLayoutId id="2147483889" r:id="rId57"/>
    <p:sldLayoutId id="2147483853" r:id="rId58"/>
    <p:sldLayoutId id="2147483885" r:id="rId59"/>
    <p:sldLayoutId id="2147483895" r:id="rId60"/>
    <p:sldLayoutId id="2147483896" r:id="rId6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hyperlink" Target="https://creativecommons.org/licenses/by-sa/4.0/deed.en" TargetMode="Externa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4.xml"/><Relationship Id="rId1" Type="http://schemas.openxmlformats.org/officeDocument/2006/relationships/slideLayout" Target="../slideLayouts/slideLayout34.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17.xml"/><Relationship Id="rId5" Type="http://schemas.openxmlformats.org/officeDocument/2006/relationships/hyperlink" Target="https://www.mindtools.com/a3w9aym/the-futures-wheel" TargetMode="External"/><Relationship Id="rId4" Type="http://schemas.openxmlformats.org/officeDocument/2006/relationships/image" Target="../media/image22.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19.xml"/><Relationship Id="rId4" Type="http://schemas.openxmlformats.org/officeDocument/2006/relationships/image" Target="../media/image29.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0.jpg"/><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7.jpg"/><Relationship Id="rId1" Type="http://schemas.openxmlformats.org/officeDocument/2006/relationships/slideLayout" Target="../slideLayouts/slideLayout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svg"/><Relationship Id="rId3" Type="http://schemas.microsoft.com/office/2007/relationships/hdphoto" Target="../media/hdphoto2.wdp"/><Relationship Id="rId7" Type="http://schemas.openxmlformats.org/officeDocument/2006/relationships/image" Target="../media/image64.svg"/><Relationship Id="rId12" Type="http://schemas.openxmlformats.org/officeDocument/2006/relationships/image" Target="../media/image69.png"/><Relationship Id="rId2" Type="http://schemas.openxmlformats.org/officeDocument/2006/relationships/image" Target="../media/image60.png"/><Relationship Id="rId1" Type="http://schemas.openxmlformats.org/officeDocument/2006/relationships/slideLayout" Target="../slideLayouts/slideLayout27.xml"/><Relationship Id="rId6" Type="http://schemas.openxmlformats.org/officeDocument/2006/relationships/image" Target="../media/image63.png"/><Relationship Id="rId11" Type="http://schemas.openxmlformats.org/officeDocument/2006/relationships/image" Target="../media/image68.svg"/><Relationship Id="rId5" Type="http://schemas.openxmlformats.org/officeDocument/2006/relationships/image" Target="../media/image62.svg"/><Relationship Id="rId15" Type="http://schemas.openxmlformats.org/officeDocument/2006/relationships/image" Target="../media/image72.sv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svg"/><Relationship Id="rId14" Type="http://schemas.openxmlformats.org/officeDocument/2006/relationships/image" Target="../media/image7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3.wdp"/><Relationship Id="rId7" Type="http://schemas.openxmlformats.org/officeDocument/2006/relationships/diagramColors" Target="../diagrams/colors3.xml"/><Relationship Id="rId2" Type="http://schemas.openxmlformats.org/officeDocument/2006/relationships/image" Target="../media/image73.png"/><Relationship Id="rId1" Type="http://schemas.openxmlformats.org/officeDocument/2006/relationships/slideLayout" Target="../slideLayouts/slideLayout2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2.jpg"/><Relationship Id="rId1" Type="http://schemas.openxmlformats.org/officeDocument/2006/relationships/slideLayout" Target="../slideLayouts/slideLayout2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8" Type="http://schemas.microsoft.com/office/2007/relationships/diagramDrawing" Target="../diagrams/drawing5.xml"/><Relationship Id="rId3" Type="http://schemas.microsoft.com/office/2007/relationships/hdphoto" Target="../media/hdphoto4.wdp"/><Relationship Id="rId7" Type="http://schemas.openxmlformats.org/officeDocument/2006/relationships/diagramColors" Target="../diagrams/colors5.xml"/><Relationship Id="rId2" Type="http://schemas.openxmlformats.org/officeDocument/2006/relationships/image" Target="../media/image91.png"/><Relationship Id="rId1" Type="http://schemas.openxmlformats.org/officeDocument/2006/relationships/slideLayout" Target="../slideLayouts/slideLayout2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12.jpg"/><Relationship Id="rId2" Type="http://schemas.openxmlformats.org/officeDocument/2006/relationships/diagramData" Target="../diagrams/data6.xml"/><Relationship Id="rId1" Type="http://schemas.openxmlformats.org/officeDocument/2006/relationships/slideLayout" Target="../slideLayouts/slideLayout2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18.jpg"/><Relationship Id="rId2" Type="http://schemas.openxmlformats.org/officeDocument/2006/relationships/diagramData" Target="../diagrams/data7.xml"/><Relationship Id="rId1" Type="http://schemas.openxmlformats.org/officeDocument/2006/relationships/slideLayout" Target="../slideLayouts/slideLayout2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hyperlink" Target="https://www.tourismrecovery.eu/wp-content/uploads/2023/05/1_M2_Fallstudie_Fruhwarnindikatoren.pptx" TargetMode="External"/><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8" Type="http://schemas.openxmlformats.org/officeDocument/2006/relationships/hyperlink" Target="https://resorgs.org.nz/wp-content/uploads/2017/07/crisis_strategic_planning_for_smes.pdf" TargetMode="External"/><Relationship Id="rId3" Type="http://schemas.openxmlformats.org/officeDocument/2006/relationships/hyperlink" Target="https://smallbiztrends.com/2021/11/swot-analysis-examples.html" TargetMode="External"/><Relationship Id="rId7" Type="http://schemas.openxmlformats.org/officeDocument/2006/relationships/hyperlink" Target="https://journals.uniurb.it/index.php/piccola/article/view/2856/2993" TargetMode="External"/><Relationship Id="rId2" Type="http://schemas.openxmlformats.org/officeDocument/2006/relationships/notesSlide" Target="../notesSlides/notesSlide4.xml"/><Relationship Id="rId1" Type="http://schemas.openxmlformats.org/officeDocument/2006/relationships/slideLayout" Target="../slideLayouts/slideLayout60.xml"/><Relationship Id="rId6" Type="http://schemas.openxmlformats.org/officeDocument/2006/relationships/hyperlink" Target="https://blog.happyfox.com/steps-in-business-process-management-life-cycle/" TargetMode="External"/><Relationship Id="rId11" Type="http://schemas.openxmlformats.org/officeDocument/2006/relationships/hyperlink" Target="https://www.mindtools.com/a3w9aym/the-futures-wheel" TargetMode="External"/><Relationship Id="rId5" Type="http://schemas.openxmlformats.org/officeDocument/2006/relationships/hyperlink" Target="https://accountancyeurope.eu/wp-content/uploads/Accountancy-Europe-SME-risk-management-series-introduction-paper.pdf" TargetMode="External"/><Relationship Id="rId10" Type="http://schemas.openxmlformats.org/officeDocument/2006/relationships/hyperlink" Target="https://www.tandfonline.com/doi/full/10.1080/10548408.2014.883951?casa_token=_SGxXQB5U7QAAAAA%3Ax6vigBqAtGsMyP-eGttGU9iLxjATe4XCzg3BnveOwkYrhSlwWOpknOd2Ca73-pooM61c9fTeGJ9EaA" TargetMode="External"/><Relationship Id="rId4" Type="http://schemas.openxmlformats.org/officeDocument/2006/relationships/hyperlink" Target="https://www.thebalancemoney.com/portfolio-analysis-for-beginners-4154345" TargetMode="External"/><Relationship Id="rId9" Type="http://schemas.openxmlformats.org/officeDocument/2006/relationships/hyperlink" Target="https://www.kpi.com/en/blog/2019/08/07/essential-key-performance-indicators-for-small-business/"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facebook.com/tourismcrisisrecovery"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16254D-AF08-2746-A689-5372FE569016}"/>
              </a:ext>
            </a:extLst>
          </p:cNvPr>
          <p:cNvSpPr>
            <a:spLocks noGrp="1"/>
          </p:cNvSpPr>
          <p:nvPr>
            <p:ph type="body" sz="quarter" idx="15"/>
          </p:nvPr>
        </p:nvSpPr>
        <p:spPr/>
        <p:txBody>
          <a:bodyPr/>
          <a:lstStyle/>
          <a:p>
            <a:r>
              <a:rPr lang="de-DE" sz="3600" dirty="0"/>
              <a:t>VORBEUGUNG &amp; KRISENVERMEIDUNG</a:t>
            </a:r>
            <a:endParaRPr lang="en-US" dirty="0"/>
          </a:p>
        </p:txBody>
      </p:sp>
      <p:sp>
        <p:nvSpPr>
          <p:cNvPr id="5" name="Text Placeholder 4">
            <a:extLst>
              <a:ext uri="{FF2B5EF4-FFF2-40B4-BE49-F238E27FC236}">
                <a16:creationId xmlns:a16="http://schemas.microsoft.com/office/drawing/2014/main" id="{E43D48E4-4B42-554A-8443-F8CED8BF77A7}"/>
              </a:ext>
            </a:extLst>
          </p:cNvPr>
          <p:cNvSpPr>
            <a:spLocks noGrp="1"/>
          </p:cNvSpPr>
          <p:nvPr>
            <p:ph type="body" sz="quarter" idx="16"/>
          </p:nvPr>
        </p:nvSpPr>
        <p:spPr/>
        <p:txBody>
          <a:bodyPr/>
          <a:lstStyle/>
          <a:p>
            <a:r>
              <a:rPr lang="en-US" dirty="0"/>
              <a:t>Modul 2</a:t>
            </a:r>
          </a:p>
        </p:txBody>
      </p:sp>
    </p:spTree>
    <p:extLst>
      <p:ext uri="{BB962C8B-B14F-4D97-AF65-F5344CB8AC3E}">
        <p14:creationId xmlns:p14="http://schemas.microsoft.com/office/powerpoint/2010/main" val="3688273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A11DB4AC-D6FA-AE47-0017-8C6F329DBE6C}"/>
              </a:ext>
            </a:extLst>
          </p:cNvPr>
          <p:cNvSpPr>
            <a:spLocks noGrp="1"/>
          </p:cNvSpPr>
          <p:nvPr>
            <p:ph type="body" sz="quarter" idx="18"/>
          </p:nvPr>
        </p:nvSpPr>
        <p:spPr/>
        <p:txBody>
          <a:bodyPr/>
          <a:lstStyle/>
          <a:p>
            <a:r>
              <a:rPr lang="de-DE" dirty="0"/>
              <a:t>Unternehmerisches Handeln ist ohne Risiken unmöglich, da die Zukunft und Folgen des eigenen Handelns nicht mit Gewissheit vorherzusagen sind. Die Aufgabe des Risikomanagements ist es, Transparenz über die Risikolage im Unternehmen durch die Anwendung geeigneter Methoden (Risikosteuerung) herzustellen und das Risiko-/Ertrag-Profil des Unternehmens zu optimieren.</a:t>
            </a:r>
          </a:p>
        </p:txBody>
      </p:sp>
      <p:sp>
        <p:nvSpPr>
          <p:cNvPr id="5" name="Textplatzhalter 4">
            <a:extLst>
              <a:ext uri="{FF2B5EF4-FFF2-40B4-BE49-F238E27FC236}">
                <a16:creationId xmlns:a16="http://schemas.microsoft.com/office/drawing/2014/main" id="{B1229D79-6627-9CAD-9D00-C228FA4527EA}"/>
              </a:ext>
            </a:extLst>
          </p:cNvPr>
          <p:cNvSpPr>
            <a:spLocks noGrp="1"/>
          </p:cNvSpPr>
          <p:nvPr>
            <p:ph type="body" sz="quarter" idx="16"/>
          </p:nvPr>
        </p:nvSpPr>
        <p:spPr>
          <a:xfrm>
            <a:off x="1359014" y="595510"/>
            <a:ext cx="5509232" cy="809778"/>
          </a:xfrm>
        </p:spPr>
        <p:txBody>
          <a:bodyPr>
            <a:noAutofit/>
          </a:bodyPr>
          <a:lstStyle/>
          <a:p>
            <a:r>
              <a:rPr lang="de-DE" dirty="0"/>
              <a:t>Bedeutung von Geschäftsrisikomanagement</a:t>
            </a:r>
          </a:p>
        </p:txBody>
      </p:sp>
      <p:sp>
        <p:nvSpPr>
          <p:cNvPr id="7" name="Textplatzhalter 5">
            <a:extLst>
              <a:ext uri="{FF2B5EF4-FFF2-40B4-BE49-F238E27FC236}">
                <a16:creationId xmlns:a16="http://schemas.microsoft.com/office/drawing/2014/main" id="{3E258191-9CF7-10B6-962C-F1085626DCD8}"/>
              </a:ext>
            </a:extLst>
          </p:cNvPr>
          <p:cNvSpPr txBox="1">
            <a:spLocks/>
          </p:cNvSpPr>
          <p:nvPr/>
        </p:nvSpPr>
        <p:spPr>
          <a:xfrm>
            <a:off x="6823682" y="1081262"/>
            <a:ext cx="5017658" cy="590991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00"/>
              </a:lnSpc>
              <a:spcBef>
                <a:spcPts val="0"/>
              </a:spcBef>
              <a:buClr>
                <a:srgbClr val="F16924"/>
              </a:buClr>
              <a:buFont typeface="Arial" panose="020B0604020202020204" pitchFamily="34" charset="0"/>
              <a:buChar char="•"/>
            </a:pPr>
            <a:r>
              <a:rPr lang="de-DE" sz="2400" dirty="0">
                <a:solidFill>
                  <a:srgbClr val="595959"/>
                </a:solidFill>
                <a:latin typeface="+mn-lt"/>
                <a:ea typeface="Lato Light" panose="020F0502020204030203" pitchFamily="34" charset="0"/>
                <a:cs typeface="Mukta ExtraLight" panose="020B0000000000000000" pitchFamily="34" charset="77"/>
              </a:rPr>
              <a:t>Risikomanagement ist die Kunst und Wissenschaft, Risiken zu identifizieren, zu analysieren und auf </a:t>
            </a:r>
            <a:r>
              <a:rPr lang="de-DE" dirty="0">
                <a:solidFill>
                  <a:srgbClr val="595959"/>
                </a:solidFill>
                <a:ea typeface="Lato Light" panose="020F0502020204030203" pitchFamily="34" charset="0"/>
                <a:cs typeface="Mukta ExtraLight" panose="020B0000000000000000" pitchFamily="34" charset="77"/>
              </a:rPr>
              <a:t>diese innerhalb der gesamten Unternehmensstruktur bzw</a:t>
            </a:r>
            <a:r>
              <a:rPr lang="de-DE" sz="2400" dirty="0">
                <a:solidFill>
                  <a:srgbClr val="595959"/>
                </a:solidFill>
                <a:latin typeface="+mn-lt"/>
                <a:ea typeface="Lato Light" panose="020F0502020204030203" pitchFamily="34" charset="0"/>
                <a:cs typeface="Mukta ExtraLight" panose="020B0000000000000000" pitchFamily="34" charset="77"/>
              </a:rPr>
              <a:t>. während der gesamten Dauer eines Projekts und im besten Interesse zur Erreichung der Projektziele </a:t>
            </a:r>
            <a:r>
              <a:rPr lang="de-DE" dirty="0">
                <a:solidFill>
                  <a:srgbClr val="595959"/>
                </a:solidFill>
                <a:ea typeface="Lato Light" panose="020F0502020204030203" pitchFamily="34" charset="0"/>
                <a:cs typeface="Mukta ExtraLight" panose="020B0000000000000000" pitchFamily="34" charset="77"/>
              </a:rPr>
              <a:t>zu reagieren</a:t>
            </a:r>
            <a:r>
              <a:rPr lang="de-DE" sz="2400" dirty="0">
                <a:solidFill>
                  <a:srgbClr val="595959"/>
                </a:solidFill>
                <a:latin typeface="+mn-lt"/>
                <a:ea typeface="Lato Light" panose="020F0502020204030203" pitchFamily="34" charset="0"/>
                <a:cs typeface="Mukta ExtraLight" panose="020B0000000000000000" pitchFamily="34" charset="77"/>
              </a:rPr>
              <a:t>.</a:t>
            </a:r>
          </a:p>
          <a:p>
            <a:pPr marL="342900" indent="-342900">
              <a:lnSpc>
                <a:spcPts val="2200"/>
              </a:lnSpc>
              <a:spcBef>
                <a:spcPts val="0"/>
              </a:spcBef>
              <a:buClr>
                <a:srgbClr val="F16924"/>
              </a:buClr>
              <a:buFont typeface="Arial" panose="020B0604020202020204" pitchFamily="34" charset="0"/>
              <a:buChar char="•"/>
            </a:pPr>
            <a:r>
              <a:rPr lang="de-DE" sz="2400" dirty="0">
                <a:solidFill>
                  <a:srgbClr val="595959"/>
                </a:solidFill>
                <a:latin typeface="+mn-lt"/>
                <a:ea typeface="Lato Light" panose="020F0502020204030203" pitchFamily="34" charset="0"/>
                <a:cs typeface="Mukta ExtraLight" panose="020B0000000000000000" pitchFamily="34" charset="77"/>
              </a:rPr>
              <a:t>Risikomanagement wird oft sowohl in Unternehmen als auch </a:t>
            </a:r>
            <a:r>
              <a:rPr lang="de-DE" dirty="0">
                <a:solidFill>
                  <a:srgbClr val="595959"/>
                </a:solidFill>
                <a:ea typeface="Lato Light" panose="020F0502020204030203" pitchFamily="34" charset="0"/>
                <a:cs typeface="Mukta ExtraLight" panose="020B0000000000000000" pitchFamily="34" charset="77"/>
              </a:rPr>
              <a:t>in Projekten übersehen. </a:t>
            </a:r>
            <a:r>
              <a:rPr lang="de-DE" sz="2400" dirty="0">
                <a:solidFill>
                  <a:srgbClr val="595959"/>
                </a:solidFill>
                <a:latin typeface="+mn-lt"/>
                <a:ea typeface="Lato Light" panose="020F0502020204030203" pitchFamily="34" charset="0"/>
                <a:cs typeface="Mukta ExtraLight" panose="020B0000000000000000" pitchFamily="34" charset="77"/>
              </a:rPr>
              <a:t>Es kann jedoch den Erfolg fördern, in dem es bei der Wahl zielführender Strategien und Projekte unterstützt und realistische Schätzungen ermöglicht.</a:t>
            </a:r>
          </a:p>
          <a:p>
            <a:pPr marL="342900" indent="-342900" algn="l">
              <a:lnSpc>
                <a:spcPts val="2200"/>
              </a:lnSpc>
              <a:spcBef>
                <a:spcPts val="0"/>
              </a:spcBef>
              <a:buClr>
                <a:srgbClr val="F16924"/>
              </a:buClr>
              <a:buFont typeface="Arial" panose="020B0604020202020204" pitchFamily="34" charset="0"/>
              <a:buChar char="•"/>
            </a:pPr>
            <a:r>
              <a:rPr lang="de-DE" sz="2400" dirty="0">
                <a:solidFill>
                  <a:srgbClr val="595959"/>
                </a:solidFill>
                <a:latin typeface="+mn-lt"/>
                <a:ea typeface="Lato Light" panose="020F0502020204030203" pitchFamily="34" charset="0"/>
                <a:cs typeface="Mukta ExtraLight" panose="020B0000000000000000" pitchFamily="34" charset="77"/>
              </a:rPr>
              <a:t>Geschäftsrisikomanagement priorisiert und thematisiert die Risiken, die mit Veränderungen ihrer Geschäftstätigkeit, Systemen und Prozessen in Verbindung stehen. Es dient als Ratgeber für eine  fundierte Entscheidungsfindung, Strategieausrichtung und Planung für Notfälle oder Krisensituationen.</a:t>
            </a:r>
          </a:p>
          <a:p>
            <a:pPr marL="342900" indent="-342900" algn="l">
              <a:lnSpc>
                <a:spcPts val="2200"/>
              </a:lnSpc>
              <a:spcBef>
                <a:spcPts val="0"/>
              </a:spcBef>
              <a:buClr>
                <a:srgbClr val="F16924"/>
              </a:buClr>
              <a:buFont typeface="Arial" panose="020B0604020202020204" pitchFamily="34" charset="0"/>
              <a:buChar char="•"/>
            </a:pPr>
            <a:endParaRPr lang="en-GB" sz="2400" dirty="0">
              <a:solidFill>
                <a:srgbClr val="595959"/>
              </a:solidFill>
              <a:latin typeface="+mn-lt"/>
              <a:ea typeface="Lato Light" panose="020F0502020204030203" pitchFamily="34" charset="0"/>
              <a:cs typeface="Mukta ExtraLight" panose="020B0000000000000000" pitchFamily="34" charset="77"/>
            </a:endParaRPr>
          </a:p>
        </p:txBody>
      </p:sp>
    </p:spTree>
    <p:extLst>
      <p:ext uri="{BB962C8B-B14F-4D97-AF65-F5344CB8AC3E}">
        <p14:creationId xmlns:p14="http://schemas.microsoft.com/office/powerpoint/2010/main" val="2134883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82">
            <a:extLst>
              <a:ext uri="{FF2B5EF4-FFF2-40B4-BE49-F238E27FC236}">
                <a16:creationId xmlns:a16="http://schemas.microsoft.com/office/drawing/2014/main" id="{FE378678-C3A9-E415-BC65-DEF3C0E914EA}"/>
              </a:ext>
            </a:extLst>
          </p:cNvPr>
          <p:cNvSpPr>
            <a:spLocks/>
          </p:cNvSpPr>
          <p:nvPr/>
        </p:nvSpPr>
        <p:spPr bwMode="auto">
          <a:xfrm>
            <a:off x="10718404" y="4329511"/>
            <a:ext cx="887087" cy="934157"/>
          </a:xfrm>
          <a:custGeom>
            <a:avLst/>
            <a:gdLst>
              <a:gd name="T0" fmla="*/ 1694 w 1743"/>
              <a:gd name="T1" fmla="*/ 782 h 1743"/>
              <a:gd name="T2" fmla="*/ 1694 w 1743"/>
              <a:gd name="T3" fmla="*/ 960 h 1743"/>
              <a:gd name="T4" fmla="*/ 961 w 1743"/>
              <a:gd name="T5" fmla="*/ 1694 h 1743"/>
              <a:gd name="T6" fmla="*/ 783 w 1743"/>
              <a:gd name="T7" fmla="*/ 1694 h 1743"/>
              <a:gd name="T8" fmla="*/ 49 w 1743"/>
              <a:gd name="T9" fmla="*/ 960 h 1743"/>
              <a:gd name="T10" fmla="*/ 49 w 1743"/>
              <a:gd name="T11" fmla="*/ 782 h 1743"/>
              <a:gd name="T12" fmla="*/ 783 w 1743"/>
              <a:gd name="T13" fmla="*/ 49 h 1743"/>
              <a:gd name="T14" fmla="*/ 961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2"/>
                  <a:pt x="1743" y="911"/>
                  <a:pt x="1694" y="960"/>
                </a:cubicBezTo>
                <a:cubicBezTo>
                  <a:pt x="961" y="1694"/>
                  <a:pt x="961" y="1694"/>
                  <a:pt x="961" y="1694"/>
                </a:cubicBezTo>
                <a:cubicBezTo>
                  <a:pt x="911" y="1743"/>
                  <a:pt x="832" y="1743"/>
                  <a:pt x="783" y="1694"/>
                </a:cubicBezTo>
                <a:cubicBezTo>
                  <a:pt x="49" y="960"/>
                  <a:pt x="49" y="960"/>
                  <a:pt x="49" y="960"/>
                </a:cubicBezTo>
                <a:cubicBezTo>
                  <a:pt x="0" y="911"/>
                  <a:pt x="0" y="832"/>
                  <a:pt x="49" y="782"/>
                </a:cubicBezTo>
                <a:cubicBezTo>
                  <a:pt x="783" y="49"/>
                  <a:pt x="783" y="49"/>
                  <a:pt x="783" y="49"/>
                </a:cubicBezTo>
                <a:cubicBezTo>
                  <a:pt x="832" y="0"/>
                  <a:pt x="911" y="0"/>
                  <a:pt x="961" y="49"/>
                </a:cubicBezTo>
                <a:lnTo>
                  <a:pt x="1694" y="782"/>
                </a:lnTo>
                <a:close/>
              </a:path>
            </a:pathLst>
          </a:cu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9" name="Rectangle 174">
            <a:extLst>
              <a:ext uri="{FF2B5EF4-FFF2-40B4-BE49-F238E27FC236}">
                <a16:creationId xmlns:a16="http://schemas.microsoft.com/office/drawing/2014/main" id="{45C525B3-0548-D580-C41B-495B4FD34FC2}"/>
              </a:ext>
            </a:extLst>
          </p:cNvPr>
          <p:cNvSpPr>
            <a:spLocks noChangeArrowheads="1"/>
          </p:cNvSpPr>
          <p:nvPr/>
        </p:nvSpPr>
        <p:spPr bwMode="auto">
          <a:xfrm>
            <a:off x="3731857" y="2904656"/>
            <a:ext cx="7542423" cy="540346"/>
          </a:xfrm>
          <a:prstGeom prst="rect">
            <a:avLst/>
          </a:prstGeom>
          <a:solidFill>
            <a:srgbClr val="F27954"/>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6" name="Rectangle 200">
            <a:extLst>
              <a:ext uri="{FF2B5EF4-FFF2-40B4-BE49-F238E27FC236}">
                <a16:creationId xmlns:a16="http://schemas.microsoft.com/office/drawing/2014/main" id="{BB29AE7F-A7ED-AA94-18C2-F8B1CCC34183}"/>
              </a:ext>
            </a:extLst>
          </p:cNvPr>
          <p:cNvSpPr>
            <a:spLocks noChangeArrowheads="1"/>
          </p:cNvSpPr>
          <p:nvPr/>
        </p:nvSpPr>
        <p:spPr bwMode="auto">
          <a:xfrm>
            <a:off x="3731857" y="3976079"/>
            <a:ext cx="7960004" cy="540346"/>
          </a:xfrm>
          <a:prstGeom prst="rect">
            <a:avLst/>
          </a:prstGeom>
          <a:solidFill>
            <a:srgbClr val="85D2C7"/>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0" name="Rectangle 178">
            <a:extLst>
              <a:ext uri="{FF2B5EF4-FFF2-40B4-BE49-F238E27FC236}">
                <a16:creationId xmlns:a16="http://schemas.microsoft.com/office/drawing/2014/main" id="{65C36363-2D69-3132-A94A-31E83B23DBBC}"/>
              </a:ext>
            </a:extLst>
          </p:cNvPr>
          <p:cNvSpPr>
            <a:spLocks noChangeArrowheads="1"/>
          </p:cNvSpPr>
          <p:nvPr/>
        </p:nvSpPr>
        <p:spPr bwMode="auto">
          <a:xfrm>
            <a:off x="3731858" y="4522048"/>
            <a:ext cx="7453242" cy="540828"/>
          </a:xfrm>
          <a:prstGeom prst="rect">
            <a:avLst/>
          </a:pr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 name="Textplatzhalter 1">
            <a:extLst>
              <a:ext uri="{FF2B5EF4-FFF2-40B4-BE49-F238E27FC236}">
                <a16:creationId xmlns:a16="http://schemas.microsoft.com/office/drawing/2014/main" id="{4970D3F5-1136-BFEE-581A-9927A72722EF}"/>
              </a:ext>
            </a:extLst>
          </p:cNvPr>
          <p:cNvSpPr>
            <a:spLocks noGrp="1"/>
          </p:cNvSpPr>
          <p:nvPr>
            <p:ph type="body" sz="quarter" idx="18"/>
          </p:nvPr>
        </p:nvSpPr>
        <p:spPr>
          <a:xfrm>
            <a:off x="383449" y="1872256"/>
            <a:ext cx="2772350" cy="3867704"/>
          </a:xfrm>
        </p:spPr>
        <p:txBody>
          <a:bodyPr/>
          <a:lstStyle/>
          <a:p>
            <a:r>
              <a:rPr lang="de-DE" sz="2400" dirty="0"/>
              <a:t>Das Ziel von Risikomanagement ist sich zu vergewissern, dass Ungewissheit und Risiko nicht von den definierten Ziel ablenken.</a:t>
            </a:r>
            <a:endParaRPr lang="de-DE" dirty="0"/>
          </a:p>
        </p:txBody>
      </p:sp>
      <p:sp>
        <p:nvSpPr>
          <p:cNvPr id="6" name="Rectangle 3">
            <a:extLst>
              <a:ext uri="{FF2B5EF4-FFF2-40B4-BE49-F238E27FC236}">
                <a16:creationId xmlns:a16="http://schemas.microsoft.com/office/drawing/2014/main" id="{3E0CD60A-19AD-D812-320B-1C2A07F0358B}"/>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2">
            <a:extLst>
              <a:ext uri="{FF2B5EF4-FFF2-40B4-BE49-F238E27FC236}">
                <a16:creationId xmlns:a16="http://schemas.microsoft.com/office/drawing/2014/main" id="{D567E271-C707-A40C-0969-19E016678D04}"/>
              </a:ext>
            </a:extLst>
          </p:cNvPr>
          <p:cNvSpPr>
            <a:spLocks noGrp="1"/>
          </p:cNvSpPr>
          <p:nvPr>
            <p:ph type="body" sz="quarter" idx="16"/>
          </p:nvPr>
        </p:nvSpPr>
        <p:spPr>
          <a:xfrm>
            <a:off x="331693" y="912258"/>
            <a:ext cx="11470341" cy="582221"/>
          </a:xfrm>
        </p:spPr>
        <p:txBody>
          <a:bodyPr>
            <a:noAutofit/>
          </a:bodyPr>
          <a:lstStyle/>
          <a:p>
            <a:r>
              <a:rPr lang="de-DE" sz="1800" dirty="0">
                <a:solidFill>
                  <a:schemeClr val="bg1"/>
                </a:solidFill>
              </a:rPr>
              <a:t>Risikomanagement ermöglicht dem Unternehmen, Risiken zu identifizieren und sie durch eine Reihe von präventiven Maßnahmen zu verringern</a:t>
            </a:r>
            <a:endParaRPr lang="de-DE" sz="1800" dirty="0">
              <a:solidFill>
                <a:srgbClr val="000000"/>
              </a:solidFill>
            </a:endParaRPr>
          </a:p>
        </p:txBody>
      </p:sp>
      <p:sp>
        <p:nvSpPr>
          <p:cNvPr id="8" name="Textplatzhalter 2">
            <a:extLst>
              <a:ext uri="{FF2B5EF4-FFF2-40B4-BE49-F238E27FC236}">
                <a16:creationId xmlns:a16="http://schemas.microsoft.com/office/drawing/2014/main" id="{478D6F0B-8ED9-9D44-E406-08BA12EDF665}"/>
              </a:ext>
            </a:extLst>
          </p:cNvPr>
          <p:cNvSpPr txBox="1">
            <a:spLocks/>
          </p:cNvSpPr>
          <p:nvPr/>
        </p:nvSpPr>
        <p:spPr>
          <a:xfrm>
            <a:off x="331694" y="323249"/>
            <a:ext cx="11470341"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solidFill>
              </a:rPr>
              <a:t>Richtiges Geschäftsrisikomanagement</a:t>
            </a:r>
          </a:p>
        </p:txBody>
      </p:sp>
      <p:sp>
        <p:nvSpPr>
          <p:cNvPr id="12" name="Rectangle 188">
            <a:extLst>
              <a:ext uri="{FF2B5EF4-FFF2-40B4-BE49-F238E27FC236}">
                <a16:creationId xmlns:a16="http://schemas.microsoft.com/office/drawing/2014/main" id="{42860CC1-504C-C1BE-FA77-8796ED53BE17}"/>
              </a:ext>
            </a:extLst>
          </p:cNvPr>
          <p:cNvSpPr>
            <a:spLocks noChangeArrowheads="1"/>
          </p:cNvSpPr>
          <p:nvPr/>
        </p:nvSpPr>
        <p:spPr bwMode="auto">
          <a:xfrm>
            <a:off x="3731858" y="2363828"/>
            <a:ext cx="6768786" cy="540828"/>
          </a:xfrm>
          <a:prstGeom prst="rect">
            <a:avLst/>
          </a:pr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3" name="Freeform 191">
            <a:extLst>
              <a:ext uri="{FF2B5EF4-FFF2-40B4-BE49-F238E27FC236}">
                <a16:creationId xmlns:a16="http://schemas.microsoft.com/office/drawing/2014/main" id="{3C374B3D-D9FA-3724-F50E-51238C0836CF}"/>
              </a:ext>
            </a:extLst>
          </p:cNvPr>
          <p:cNvSpPr>
            <a:spLocks/>
          </p:cNvSpPr>
          <p:nvPr/>
        </p:nvSpPr>
        <p:spPr bwMode="auto">
          <a:xfrm>
            <a:off x="10025696" y="2167164"/>
            <a:ext cx="887087" cy="934157"/>
          </a:xfrm>
          <a:custGeom>
            <a:avLst/>
            <a:gdLst>
              <a:gd name="T0" fmla="*/ 1694 w 1743"/>
              <a:gd name="T1" fmla="*/ 782 h 1743"/>
              <a:gd name="T2" fmla="*/ 1694 w 1743"/>
              <a:gd name="T3" fmla="*/ 960 h 1743"/>
              <a:gd name="T4" fmla="*/ 960 w 1743"/>
              <a:gd name="T5" fmla="*/ 1694 h 1743"/>
              <a:gd name="T6" fmla="*/ 783 w 1743"/>
              <a:gd name="T7" fmla="*/ 1694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4"/>
                  <a:pt x="960" y="1694"/>
                  <a:pt x="960" y="1694"/>
                </a:cubicBezTo>
                <a:cubicBezTo>
                  <a:pt x="911" y="1743"/>
                  <a:pt x="832" y="1743"/>
                  <a:pt x="783" y="1694"/>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4" name="Rectangle 194">
            <a:extLst>
              <a:ext uri="{FF2B5EF4-FFF2-40B4-BE49-F238E27FC236}">
                <a16:creationId xmlns:a16="http://schemas.microsoft.com/office/drawing/2014/main" id="{5649AF82-86AF-2F75-5CC5-738490285B98}"/>
              </a:ext>
            </a:extLst>
          </p:cNvPr>
          <p:cNvSpPr>
            <a:spLocks noChangeArrowheads="1"/>
          </p:cNvSpPr>
          <p:nvPr/>
        </p:nvSpPr>
        <p:spPr bwMode="auto">
          <a:xfrm>
            <a:off x="3731858" y="3444520"/>
            <a:ext cx="6986545" cy="540828"/>
          </a:xfrm>
          <a:prstGeom prst="rect">
            <a:avLst/>
          </a:prstGeom>
          <a:solidFill>
            <a:srgbClr val="9ED4D3"/>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5" name="Freeform 198">
            <a:extLst>
              <a:ext uri="{FF2B5EF4-FFF2-40B4-BE49-F238E27FC236}">
                <a16:creationId xmlns:a16="http://schemas.microsoft.com/office/drawing/2014/main" id="{E33E5307-3C6D-57F2-D060-B409FDB0F97D}"/>
              </a:ext>
            </a:extLst>
          </p:cNvPr>
          <p:cNvSpPr>
            <a:spLocks/>
          </p:cNvSpPr>
          <p:nvPr/>
        </p:nvSpPr>
        <p:spPr bwMode="auto">
          <a:xfrm>
            <a:off x="10222827" y="3248337"/>
            <a:ext cx="887087" cy="934157"/>
          </a:xfrm>
          <a:custGeom>
            <a:avLst/>
            <a:gdLst>
              <a:gd name="T0" fmla="*/ 1694 w 1743"/>
              <a:gd name="T1" fmla="*/ 782 h 1743"/>
              <a:gd name="T2" fmla="*/ 1694 w 1743"/>
              <a:gd name="T3" fmla="*/ 960 h 1743"/>
              <a:gd name="T4" fmla="*/ 960 w 1743"/>
              <a:gd name="T5" fmla="*/ 1693 h 1743"/>
              <a:gd name="T6" fmla="*/ 783 w 1743"/>
              <a:gd name="T7" fmla="*/ 1693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ED4D3"/>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7" name="Freeform 204">
            <a:extLst>
              <a:ext uri="{FF2B5EF4-FFF2-40B4-BE49-F238E27FC236}">
                <a16:creationId xmlns:a16="http://schemas.microsoft.com/office/drawing/2014/main" id="{41EB5B2D-B1C5-7097-5EDE-BD16747BDA46}"/>
              </a:ext>
            </a:extLst>
          </p:cNvPr>
          <p:cNvSpPr>
            <a:spLocks/>
          </p:cNvSpPr>
          <p:nvPr/>
        </p:nvSpPr>
        <p:spPr bwMode="auto">
          <a:xfrm>
            <a:off x="11151103" y="3734184"/>
            <a:ext cx="887087" cy="933675"/>
          </a:xfrm>
          <a:custGeom>
            <a:avLst/>
            <a:gdLst>
              <a:gd name="T0" fmla="*/ 1694 w 1743"/>
              <a:gd name="T1" fmla="*/ 783 h 1743"/>
              <a:gd name="T2" fmla="*/ 1694 w 1743"/>
              <a:gd name="T3" fmla="*/ 961 h 1743"/>
              <a:gd name="T4" fmla="*/ 961 w 1743"/>
              <a:gd name="T5" fmla="*/ 1694 h 1743"/>
              <a:gd name="T6" fmla="*/ 783 w 1743"/>
              <a:gd name="T7" fmla="*/ 1694 h 1743"/>
              <a:gd name="T8" fmla="*/ 50 w 1743"/>
              <a:gd name="T9" fmla="*/ 961 h 1743"/>
              <a:gd name="T10" fmla="*/ 50 w 1743"/>
              <a:gd name="T11" fmla="*/ 783 h 1743"/>
              <a:gd name="T12" fmla="*/ 783 w 1743"/>
              <a:gd name="T13" fmla="*/ 49 h 1743"/>
              <a:gd name="T14" fmla="*/ 961 w 1743"/>
              <a:gd name="T15" fmla="*/ 49 h 1743"/>
              <a:gd name="T16" fmla="*/ 1694 w 1743"/>
              <a:gd name="T17" fmla="*/ 783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3"/>
                </a:moveTo>
                <a:cubicBezTo>
                  <a:pt x="1743" y="832"/>
                  <a:pt x="1743" y="912"/>
                  <a:pt x="1694" y="961"/>
                </a:cubicBezTo>
                <a:cubicBezTo>
                  <a:pt x="961" y="1694"/>
                  <a:pt x="961" y="1694"/>
                  <a:pt x="961" y="1694"/>
                </a:cubicBezTo>
                <a:cubicBezTo>
                  <a:pt x="912" y="1743"/>
                  <a:pt x="832" y="1743"/>
                  <a:pt x="783" y="1694"/>
                </a:cubicBezTo>
                <a:cubicBezTo>
                  <a:pt x="50" y="961"/>
                  <a:pt x="50" y="961"/>
                  <a:pt x="50" y="961"/>
                </a:cubicBezTo>
                <a:cubicBezTo>
                  <a:pt x="0" y="912"/>
                  <a:pt x="0" y="832"/>
                  <a:pt x="50" y="783"/>
                </a:cubicBezTo>
                <a:cubicBezTo>
                  <a:pt x="783" y="49"/>
                  <a:pt x="783" y="49"/>
                  <a:pt x="783" y="49"/>
                </a:cubicBezTo>
                <a:cubicBezTo>
                  <a:pt x="832" y="0"/>
                  <a:pt x="912" y="0"/>
                  <a:pt x="961" y="49"/>
                </a:cubicBezTo>
                <a:lnTo>
                  <a:pt x="1694" y="783"/>
                </a:lnTo>
                <a:close/>
              </a:path>
            </a:pathLst>
          </a:custGeom>
          <a:solidFill>
            <a:srgbClr val="85D2C7"/>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8" name="Rectangle 206">
            <a:extLst>
              <a:ext uri="{FF2B5EF4-FFF2-40B4-BE49-F238E27FC236}">
                <a16:creationId xmlns:a16="http://schemas.microsoft.com/office/drawing/2014/main" id="{949E501A-3C77-7DCF-E948-2585011F0B00}"/>
              </a:ext>
            </a:extLst>
          </p:cNvPr>
          <p:cNvSpPr>
            <a:spLocks noChangeArrowheads="1"/>
          </p:cNvSpPr>
          <p:nvPr/>
        </p:nvSpPr>
        <p:spPr bwMode="auto">
          <a:xfrm>
            <a:off x="3731857" y="1823483"/>
            <a:ext cx="5957105" cy="540346"/>
          </a:xfrm>
          <a:prstGeom prst="rect">
            <a:avLst/>
          </a:pr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9" name="Freeform 210">
            <a:extLst>
              <a:ext uri="{FF2B5EF4-FFF2-40B4-BE49-F238E27FC236}">
                <a16:creationId xmlns:a16="http://schemas.microsoft.com/office/drawing/2014/main" id="{031C5662-780C-71F9-E108-422A5EBCF615}"/>
              </a:ext>
            </a:extLst>
          </p:cNvPr>
          <p:cNvSpPr>
            <a:spLocks/>
          </p:cNvSpPr>
          <p:nvPr/>
        </p:nvSpPr>
        <p:spPr bwMode="auto">
          <a:xfrm>
            <a:off x="9217920" y="1626818"/>
            <a:ext cx="886629" cy="933675"/>
          </a:xfrm>
          <a:custGeom>
            <a:avLst/>
            <a:gdLst>
              <a:gd name="T0" fmla="*/ 1693 w 1742"/>
              <a:gd name="T1" fmla="*/ 782 h 1743"/>
              <a:gd name="T2" fmla="*/ 1693 w 1742"/>
              <a:gd name="T3" fmla="*/ 960 h 1743"/>
              <a:gd name="T4" fmla="*/ 960 w 1742"/>
              <a:gd name="T5" fmla="*/ 1694 h 1743"/>
              <a:gd name="T6" fmla="*/ 782 w 1742"/>
              <a:gd name="T7" fmla="*/ 1694 h 1743"/>
              <a:gd name="T8" fmla="*/ 49 w 1742"/>
              <a:gd name="T9" fmla="*/ 960 h 1743"/>
              <a:gd name="T10" fmla="*/ 49 w 1742"/>
              <a:gd name="T11" fmla="*/ 782 h 1743"/>
              <a:gd name="T12" fmla="*/ 782 w 1742"/>
              <a:gd name="T13" fmla="*/ 49 h 1743"/>
              <a:gd name="T14" fmla="*/ 960 w 1742"/>
              <a:gd name="T15" fmla="*/ 49 h 1743"/>
              <a:gd name="T16" fmla="*/ 1693 w 1742"/>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2" h="1743">
                <a:moveTo>
                  <a:pt x="1693" y="782"/>
                </a:moveTo>
                <a:cubicBezTo>
                  <a:pt x="1742" y="831"/>
                  <a:pt x="1742" y="911"/>
                  <a:pt x="1693" y="960"/>
                </a:cubicBezTo>
                <a:cubicBezTo>
                  <a:pt x="960" y="1694"/>
                  <a:pt x="960" y="1694"/>
                  <a:pt x="960" y="1694"/>
                </a:cubicBezTo>
                <a:cubicBezTo>
                  <a:pt x="911" y="1743"/>
                  <a:pt x="831" y="1743"/>
                  <a:pt x="782" y="1694"/>
                </a:cubicBezTo>
                <a:cubicBezTo>
                  <a:pt x="49" y="960"/>
                  <a:pt x="49" y="960"/>
                  <a:pt x="49" y="960"/>
                </a:cubicBezTo>
                <a:cubicBezTo>
                  <a:pt x="0" y="911"/>
                  <a:pt x="0" y="831"/>
                  <a:pt x="49" y="782"/>
                </a:cubicBezTo>
                <a:cubicBezTo>
                  <a:pt x="782" y="49"/>
                  <a:pt x="782" y="49"/>
                  <a:pt x="782" y="49"/>
                </a:cubicBezTo>
                <a:cubicBezTo>
                  <a:pt x="831" y="0"/>
                  <a:pt x="911" y="0"/>
                  <a:pt x="960" y="49"/>
                </a:cubicBezTo>
                <a:lnTo>
                  <a:pt x="1693" y="782"/>
                </a:lnTo>
                <a:close/>
              </a:path>
            </a:pathLst>
          </a:cu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0" name="Rectangle 214">
            <a:extLst>
              <a:ext uri="{FF2B5EF4-FFF2-40B4-BE49-F238E27FC236}">
                <a16:creationId xmlns:a16="http://schemas.microsoft.com/office/drawing/2014/main" id="{2C3A1DCA-48A4-4DE3-1A8E-F571D564A652}"/>
              </a:ext>
            </a:extLst>
          </p:cNvPr>
          <p:cNvSpPr>
            <a:spLocks noChangeArrowheads="1"/>
          </p:cNvSpPr>
          <p:nvPr/>
        </p:nvSpPr>
        <p:spPr bwMode="auto">
          <a:xfrm>
            <a:off x="3731858" y="5066521"/>
            <a:ext cx="6768786" cy="540346"/>
          </a:xfrm>
          <a:prstGeom prst="rect">
            <a:avLst/>
          </a:pr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1" name="Freeform 217">
            <a:extLst>
              <a:ext uri="{FF2B5EF4-FFF2-40B4-BE49-F238E27FC236}">
                <a16:creationId xmlns:a16="http://schemas.microsoft.com/office/drawing/2014/main" id="{0B09156A-399C-5C1A-4CE8-17586604365E}"/>
              </a:ext>
            </a:extLst>
          </p:cNvPr>
          <p:cNvSpPr>
            <a:spLocks/>
          </p:cNvSpPr>
          <p:nvPr/>
        </p:nvSpPr>
        <p:spPr bwMode="auto">
          <a:xfrm>
            <a:off x="10285412" y="4878566"/>
            <a:ext cx="887087" cy="933675"/>
          </a:xfrm>
          <a:custGeom>
            <a:avLst/>
            <a:gdLst>
              <a:gd name="T0" fmla="*/ 1693 w 1743"/>
              <a:gd name="T1" fmla="*/ 783 h 1743"/>
              <a:gd name="T2" fmla="*/ 1693 w 1743"/>
              <a:gd name="T3" fmla="*/ 961 h 1743"/>
              <a:gd name="T4" fmla="*/ 960 w 1743"/>
              <a:gd name="T5" fmla="*/ 1694 h 1743"/>
              <a:gd name="T6" fmla="*/ 782 w 1743"/>
              <a:gd name="T7" fmla="*/ 1694 h 1743"/>
              <a:gd name="T8" fmla="*/ 49 w 1743"/>
              <a:gd name="T9" fmla="*/ 961 h 1743"/>
              <a:gd name="T10" fmla="*/ 49 w 1743"/>
              <a:gd name="T11" fmla="*/ 783 h 1743"/>
              <a:gd name="T12" fmla="*/ 782 w 1743"/>
              <a:gd name="T13" fmla="*/ 49 h 1743"/>
              <a:gd name="T14" fmla="*/ 960 w 1743"/>
              <a:gd name="T15" fmla="*/ 49 h 1743"/>
              <a:gd name="T16" fmla="*/ 1693 w 1743"/>
              <a:gd name="T17" fmla="*/ 783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3" y="783"/>
                </a:moveTo>
                <a:cubicBezTo>
                  <a:pt x="1743" y="832"/>
                  <a:pt x="1742" y="911"/>
                  <a:pt x="1693" y="961"/>
                </a:cubicBezTo>
                <a:cubicBezTo>
                  <a:pt x="960" y="1694"/>
                  <a:pt x="960" y="1694"/>
                  <a:pt x="960" y="1694"/>
                </a:cubicBezTo>
                <a:cubicBezTo>
                  <a:pt x="911" y="1743"/>
                  <a:pt x="831" y="1743"/>
                  <a:pt x="782" y="1694"/>
                </a:cubicBezTo>
                <a:cubicBezTo>
                  <a:pt x="49" y="961"/>
                  <a:pt x="49" y="961"/>
                  <a:pt x="49" y="961"/>
                </a:cubicBezTo>
                <a:cubicBezTo>
                  <a:pt x="0" y="911"/>
                  <a:pt x="0" y="832"/>
                  <a:pt x="49" y="783"/>
                </a:cubicBezTo>
                <a:cubicBezTo>
                  <a:pt x="782" y="49"/>
                  <a:pt x="782" y="49"/>
                  <a:pt x="782" y="49"/>
                </a:cubicBezTo>
                <a:cubicBezTo>
                  <a:pt x="831" y="0"/>
                  <a:pt x="911" y="0"/>
                  <a:pt x="960" y="49"/>
                </a:cubicBezTo>
                <a:lnTo>
                  <a:pt x="1693" y="783"/>
                </a:lnTo>
                <a:close/>
              </a:path>
            </a:pathLst>
          </a:cu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2" name="Freeform 198">
            <a:extLst>
              <a:ext uri="{FF2B5EF4-FFF2-40B4-BE49-F238E27FC236}">
                <a16:creationId xmlns:a16="http://schemas.microsoft.com/office/drawing/2014/main" id="{E90940C3-4681-43DB-7652-7EFF67FD2463}"/>
              </a:ext>
            </a:extLst>
          </p:cNvPr>
          <p:cNvSpPr>
            <a:spLocks/>
          </p:cNvSpPr>
          <p:nvPr/>
        </p:nvSpPr>
        <p:spPr bwMode="auto">
          <a:xfrm>
            <a:off x="10920038" y="2715398"/>
            <a:ext cx="887087" cy="934157"/>
          </a:xfrm>
          <a:custGeom>
            <a:avLst/>
            <a:gdLst>
              <a:gd name="T0" fmla="*/ 1694 w 1743"/>
              <a:gd name="T1" fmla="*/ 782 h 1743"/>
              <a:gd name="T2" fmla="*/ 1694 w 1743"/>
              <a:gd name="T3" fmla="*/ 960 h 1743"/>
              <a:gd name="T4" fmla="*/ 960 w 1743"/>
              <a:gd name="T5" fmla="*/ 1693 h 1743"/>
              <a:gd name="T6" fmla="*/ 783 w 1743"/>
              <a:gd name="T7" fmla="*/ 1693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F27954"/>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cxnSp>
        <p:nvCxnSpPr>
          <p:cNvPr id="30" name="Straight Connector 12">
            <a:extLst>
              <a:ext uri="{FF2B5EF4-FFF2-40B4-BE49-F238E27FC236}">
                <a16:creationId xmlns:a16="http://schemas.microsoft.com/office/drawing/2014/main" id="{8E519701-C7B5-1C0C-54A4-3601A60FE274}"/>
              </a:ext>
            </a:extLst>
          </p:cNvPr>
          <p:cNvCxnSpPr>
            <a:cxnSpLocks/>
          </p:cNvCxnSpPr>
          <p:nvPr/>
        </p:nvCxnSpPr>
        <p:spPr>
          <a:xfrm>
            <a:off x="5917162" y="1626818"/>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8" name="TextBox 79">
            <a:extLst>
              <a:ext uri="{FF2B5EF4-FFF2-40B4-BE49-F238E27FC236}">
                <a16:creationId xmlns:a16="http://schemas.microsoft.com/office/drawing/2014/main" id="{07D37706-425A-45AB-266A-73FE864A01B0}"/>
              </a:ext>
            </a:extLst>
          </p:cNvPr>
          <p:cNvSpPr txBox="1"/>
          <p:nvPr/>
        </p:nvSpPr>
        <p:spPr>
          <a:xfrm>
            <a:off x="3912303" y="5106146"/>
            <a:ext cx="1699311" cy="415498"/>
          </a:xfrm>
          <a:prstGeom prst="rect">
            <a:avLst/>
          </a:prstGeom>
          <a:noFill/>
        </p:spPr>
        <p:txBody>
          <a:bodyPr wrap="none" rtlCol="0" anchor="ctr">
            <a:spAutoFit/>
          </a:bodyPr>
          <a:lstStyle/>
          <a:p>
            <a:r>
              <a:rPr lang="en-GB" sz="2100" b="1" dirty="0" err="1">
                <a:solidFill>
                  <a:schemeClr val="bg1"/>
                </a:solidFill>
                <a:latin typeface="Calibri" panose="020F0502020204030204" pitchFamily="34" charset="0"/>
                <a:ea typeface="Roboto" charset="0"/>
                <a:cs typeface="Calibri" panose="020F0502020204030204" pitchFamily="34" charset="0"/>
              </a:rPr>
              <a:t>Beständigkeit</a:t>
            </a:r>
            <a:endParaRPr lang="en-GB" sz="2100" b="1" dirty="0">
              <a:solidFill>
                <a:schemeClr val="bg1"/>
              </a:solidFill>
              <a:latin typeface="Calibri" panose="020F0502020204030204" pitchFamily="34" charset="0"/>
              <a:ea typeface="Roboto" charset="0"/>
              <a:cs typeface="Calibri" panose="020F0502020204030204" pitchFamily="34" charset="0"/>
            </a:endParaRPr>
          </a:p>
        </p:txBody>
      </p:sp>
      <p:sp>
        <p:nvSpPr>
          <p:cNvPr id="39" name="TextBox 80">
            <a:extLst>
              <a:ext uri="{FF2B5EF4-FFF2-40B4-BE49-F238E27FC236}">
                <a16:creationId xmlns:a16="http://schemas.microsoft.com/office/drawing/2014/main" id="{3A01275D-52DD-E645-D80E-09C1A15B4897}"/>
              </a:ext>
            </a:extLst>
          </p:cNvPr>
          <p:cNvSpPr txBox="1"/>
          <p:nvPr/>
        </p:nvSpPr>
        <p:spPr>
          <a:xfrm>
            <a:off x="3903660" y="4562692"/>
            <a:ext cx="1659172" cy="415498"/>
          </a:xfrm>
          <a:prstGeom prst="rect">
            <a:avLst/>
          </a:prstGeom>
          <a:noFill/>
        </p:spPr>
        <p:txBody>
          <a:bodyPr wrap="none" rtlCol="0" anchor="ctr">
            <a:spAutoFit/>
          </a:bodyPr>
          <a:lstStyle/>
          <a:p>
            <a:r>
              <a:rPr lang="en-GB" sz="2100" b="1" dirty="0">
                <a:solidFill>
                  <a:schemeClr val="bg1"/>
                </a:solidFill>
                <a:latin typeface="Calibri" panose="020F0502020204030204" pitchFamily="34" charset="0"/>
                <a:ea typeface="Roboto" charset="0"/>
                <a:cs typeface="Calibri" panose="020F0502020204030204" pitchFamily="34" charset="0"/>
              </a:rPr>
              <a:t>Triangulation</a:t>
            </a:r>
          </a:p>
        </p:txBody>
      </p:sp>
      <p:sp>
        <p:nvSpPr>
          <p:cNvPr id="40" name="TextBox 81">
            <a:extLst>
              <a:ext uri="{FF2B5EF4-FFF2-40B4-BE49-F238E27FC236}">
                <a16:creationId xmlns:a16="http://schemas.microsoft.com/office/drawing/2014/main" id="{70094FD5-478F-2B6A-8F18-E2D5FC233DB0}"/>
              </a:ext>
            </a:extLst>
          </p:cNvPr>
          <p:cNvSpPr txBox="1"/>
          <p:nvPr/>
        </p:nvSpPr>
        <p:spPr>
          <a:xfrm>
            <a:off x="3894379" y="4121070"/>
            <a:ext cx="2333511" cy="375039"/>
          </a:xfrm>
          <a:prstGeom prst="rect">
            <a:avLst/>
          </a:prstGeom>
          <a:noFill/>
        </p:spPr>
        <p:txBody>
          <a:bodyPr wrap="square" rtlCol="0" anchor="ctr">
            <a:spAutoFit/>
          </a:bodyPr>
          <a:lstStyle/>
          <a:p>
            <a:pPr>
              <a:lnSpc>
                <a:spcPts val="2220"/>
              </a:lnSpc>
            </a:pPr>
            <a:r>
              <a:rPr lang="en-GB" sz="2100" b="1" dirty="0" err="1">
                <a:solidFill>
                  <a:schemeClr val="bg1"/>
                </a:solidFill>
                <a:latin typeface="Calibri" panose="020F0502020204030204" pitchFamily="34" charset="0"/>
                <a:ea typeface="Roboto" charset="0"/>
                <a:cs typeface="Calibri" panose="020F0502020204030204" pitchFamily="34" charset="0"/>
              </a:rPr>
              <a:t>Personalprozesse</a:t>
            </a:r>
            <a:endParaRPr lang="en-GB" sz="2100" b="1" dirty="0">
              <a:solidFill>
                <a:schemeClr val="bg1"/>
              </a:solidFill>
              <a:latin typeface="Calibri" panose="020F0502020204030204" pitchFamily="34" charset="0"/>
              <a:ea typeface="Roboto" charset="0"/>
              <a:cs typeface="Calibri" panose="020F0502020204030204" pitchFamily="34" charset="0"/>
            </a:endParaRPr>
          </a:p>
        </p:txBody>
      </p:sp>
      <p:sp>
        <p:nvSpPr>
          <p:cNvPr id="41" name="TextBox 82">
            <a:extLst>
              <a:ext uri="{FF2B5EF4-FFF2-40B4-BE49-F238E27FC236}">
                <a16:creationId xmlns:a16="http://schemas.microsoft.com/office/drawing/2014/main" id="{DAFEA8F4-C730-9144-2B22-80C789BA066E}"/>
              </a:ext>
            </a:extLst>
          </p:cNvPr>
          <p:cNvSpPr txBox="1"/>
          <p:nvPr/>
        </p:nvSpPr>
        <p:spPr>
          <a:xfrm>
            <a:off x="3912303" y="3537017"/>
            <a:ext cx="1803955" cy="415498"/>
          </a:xfrm>
          <a:prstGeom prst="rect">
            <a:avLst/>
          </a:prstGeom>
          <a:noFill/>
        </p:spPr>
        <p:txBody>
          <a:bodyPr wrap="none" rtlCol="0" anchor="ctr">
            <a:spAutoFit/>
          </a:bodyPr>
          <a:lstStyle/>
          <a:p>
            <a:r>
              <a:rPr lang="en-GB" sz="2100" b="1" dirty="0">
                <a:solidFill>
                  <a:schemeClr val="bg1"/>
                </a:solidFill>
                <a:latin typeface="Calibri" panose="020F0502020204030204" pitchFamily="34" charset="0"/>
                <a:ea typeface="Roboto" charset="0"/>
                <a:cs typeface="Calibri" panose="020F0502020204030204" pitchFamily="34" charset="0"/>
              </a:rPr>
              <a:t>HR Integration</a:t>
            </a:r>
          </a:p>
        </p:txBody>
      </p:sp>
      <p:sp>
        <p:nvSpPr>
          <p:cNvPr id="42" name="TextBox 83">
            <a:extLst>
              <a:ext uri="{FF2B5EF4-FFF2-40B4-BE49-F238E27FC236}">
                <a16:creationId xmlns:a16="http://schemas.microsoft.com/office/drawing/2014/main" id="{0E865966-C297-701F-2DBA-E74060686A56}"/>
              </a:ext>
            </a:extLst>
          </p:cNvPr>
          <p:cNvSpPr txBox="1"/>
          <p:nvPr/>
        </p:nvSpPr>
        <p:spPr>
          <a:xfrm>
            <a:off x="3904718" y="3018198"/>
            <a:ext cx="1537344" cy="415498"/>
          </a:xfrm>
          <a:prstGeom prst="rect">
            <a:avLst/>
          </a:prstGeom>
          <a:noFill/>
        </p:spPr>
        <p:txBody>
          <a:bodyPr wrap="none" rtlCol="0" anchor="ctr">
            <a:spAutoFit/>
          </a:bodyPr>
          <a:lstStyle/>
          <a:p>
            <a:r>
              <a:rPr lang="en-GB" sz="2100" b="1" dirty="0" err="1">
                <a:solidFill>
                  <a:schemeClr val="bg1"/>
                </a:solidFill>
                <a:latin typeface="Calibri" panose="020F0502020204030204" pitchFamily="34" charset="0"/>
                <a:ea typeface="Roboto" charset="0"/>
                <a:cs typeface="Calibri" panose="020F0502020204030204" pitchFamily="34" charset="0"/>
              </a:rPr>
              <a:t>Transparenz</a:t>
            </a:r>
            <a:endParaRPr lang="en-GB" sz="2100" b="1" dirty="0">
              <a:solidFill>
                <a:schemeClr val="bg1"/>
              </a:solidFill>
              <a:latin typeface="Calibri" panose="020F0502020204030204" pitchFamily="34" charset="0"/>
              <a:ea typeface="Roboto" charset="0"/>
              <a:cs typeface="Calibri" panose="020F0502020204030204" pitchFamily="34" charset="0"/>
            </a:endParaRPr>
          </a:p>
        </p:txBody>
      </p:sp>
      <p:sp>
        <p:nvSpPr>
          <p:cNvPr id="43" name="TextBox 84">
            <a:extLst>
              <a:ext uri="{FF2B5EF4-FFF2-40B4-BE49-F238E27FC236}">
                <a16:creationId xmlns:a16="http://schemas.microsoft.com/office/drawing/2014/main" id="{860DBE92-BC83-1B63-5388-E4221AA56CA1}"/>
              </a:ext>
            </a:extLst>
          </p:cNvPr>
          <p:cNvSpPr txBox="1"/>
          <p:nvPr/>
        </p:nvSpPr>
        <p:spPr>
          <a:xfrm>
            <a:off x="3903660" y="2445586"/>
            <a:ext cx="1109599" cy="415498"/>
          </a:xfrm>
          <a:prstGeom prst="rect">
            <a:avLst/>
          </a:prstGeom>
          <a:noFill/>
        </p:spPr>
        <p:txBody>
          <a:bodyPr wrap="none" rtlCol="0" anchor="ctr">
            <a:spAutoFit/>
          </a:bodyPr>
          <a:lstStyle/>
          <a:p>
            <a:r>
              <a:rPr lang="en-GB" sz="2100" b="1" dirty="0" err="1">
                <a:solidFill>
                  <a:schemeClr val="bg1"/>
                </a:solidFill>
                <a:latin typeface="Calibri" panose="020F0502020204030204" pitchFamily="34" charset="0"/>
                <a:ea typeface="Roboto" charset="0"/>
                <a:cs typeface="Calibri" panose="020F0502020204030204" pitchFamily="34" charset="0"/>
              </a:rPr>
              <a:t>Führung</a:t>
            </a:r>
            <a:endParaRPr lang="en-GB" sz="2100" b="1" dirty="0">
              <a:solidFill>
                <a:schemeClr val="bg1"/>
              </a:solidFill>
              <a:latin typeface="Calibri" panose="020F0502020204030204" pitchFamily="34" charset="0"/>
              <a:ea typeface="Roboto" charset="0"/>
              <a:cs typeface="Calibri" panose="020F0502020204030204" pitchFamily="34" charset="0"/>
            </a:endParaRPr>
          </a:p>
        </p:txBody>
      </p:sp>
      <p:sp>
        <p:nvSpPr>
          <p:cNvPr id="44" name="TextBox 85">
            <a:extLst>
              <a:ext uri="{FF2B5EF4-FFF2-40B4-BE49-F238E27FC236}">
                <a16:creationId xmlns:a16="http://schemas.microsoft.com/office/drawing/2014/main" id="{39D47864-0443-0BB6-7E71-A6F562BE5910}"/>
              </a:ext>
            </a:extLst>
          </p:cNvPr>
          <p:cNvSpPr txBox="1"/>
          <p:nvPr/>
        </p:nvSpPr>
        <p:spPr>
          <a:xfrm>
            <a:off x="3921573" y="1837123"/>
            <a:ext cx="1409360" cy="415498"/>
          </a:xfrm>
          <a:prstGeom prst="rect">
            <a:avLst/>
          </a:prstGeom>
          <a:noFill/>
        </p:spPr>
        <p:txBody>
          <a:bodyPr wrap="none" rtlCol="0" anchor="ctr">
            <a:spAutoFit/>
          </a:bodyPr>
          <a:lstStyle/>
          <a:p>
            <a:r>
              <a:rPr lang="en-GB" sz="2100" b="1" dirty="0" err="1">
                <a:solidFill>
                  <a:schemeClr val="bg1"/>
                </a:solidFill>
                <a:latin typeface="Calibri" panose="020F0502020204030204" pitchFamily="34" charset="0"/>
                <a:ea typeface="Roboto" charset="0"/>
                <a:cs typeface="Calibri" panose="020F0502020204030204" pitchFamily="34" charset="0"/>
              </a:rPr>
              <a:t>Dynamisch</a:t>
            </a:r>
            <a:endParaRPr lang="en-GB" sz="2100" b="1" dirty="0">
              <a:solidFill>
                <a:schemeClr val="bg1"/>
              </a:solidFill>
              <a:latin typeface="Calibri" panose="020F0502020204030204" pitchFamily="34" charset="0"/>
              <a:ea typeface="Roboto" charset="0"/>
              <a:cs typeface="Calibri" panose="020F0502020204030204" pitchFamily="34" charset="0"/>
            </a:endParaRPr>
          </a:p>
        </p:txBody>
      </p:sp>
      <p:sp>
        <p:nvSpPr>
          <p:cNvPr id="45" name="Subtitle 2">
            <a:extLst>
              <a:ext uri="{FF2B5EF4-FFF2-40B4-BE49-F238E27FC236}">
                <a16:creationId xmlns:a16="http://schemas.microsoft.com/office/drawing/2014/main" id="{2009BE7B-4C46-1ABC-4B7C-F1B817AC8DBA}"/>
              </a:ext>
            </a:extLst>
          </p:cNvPr>
          <p:cNvSpPr txBox="1">
            <a:spLocks/>
          </p:cNvSpPr>
          <p:nvPr/>
        </p:nvSpPr>
        <p:spPr>
          <a:xfrm>
            <a:off x="6066863" y="1841083"/>
            <a:ext cx="4236014" cy="521946"/>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de-DE" altLang="de-DE" sz="1700" b="1" dirty="0">
                <a:solidFill>
                  <a:schemeClr val="bg1"/>
                </a:solidFill>
                <a:latin typeface="Calibri" panose="020F0502020204030204" pitchFamily="34" charset="0"/>
                <a:cs typeface="Calibri" panose="020F0502020204030204" pitchFamily="34" charset="0"/>
              </a:rPr>
              <a:t>Dynamische</a:t>
            </a:r>
            <a:r>
              <a:rPr lang="de-DE" altLang="de-DE" sz="1700" dirty="0">
                <a:solidFill>
                  <a:schemeClr val="bg1"/>
                </a:solidFill>
                <a:latin typeface="Calibri" panose="020F0502020204030204" pitchFamily="34" charset="0"/>
                <a:cs typeface="Calibri" panose="020F0502020204030204" pitchFamily="34" charset="0"/>
              </a:rPr>
              <a:t> Problemannahmen, </a:t>
            </a:r>
            <a:r>
              <a:rPr lang="de-DE" altLang="de-DE" sz="1700" dirty="0" err="1">
                <a:solidFill>
                  <a:schemeClr val="bg1"/>
                </a:solidFill>
                <a:latin typeface="Calibri" panose="020F0502020204030204" pitchFamily="34" charset="0"/>
                <a:cs typeface="Calibri" panose="020F0502020204030204" pitchFamily="34" charset="0"/>
              </a:rPr>
              <a:t>Undenk</a:t>
            </a:r>
            <a:r>
              <a:rPr lang="de-DE" altLang="de-DE" sz="1700" dirty="0">
                <a:solidFill>
                  <a:schemeClr val="bg1"/>
                </a:solidFill>
                <a:latin typeface="Calibri" panose="020F0502020204030204" pitchFamily="34" charset="0"/>
                <a:cs typeface="Calibri" panose="020F0502020204030204" pitchFamily="34" charset="0"/>
              </a:rPr>
              <a:t>-</a:t>
            </a:r>
          </a:p>
          <a:p>
            <a:pPr algn="l">
              <a:lnSpc>
                <a:spcPts val="1860"/>
              </a:lnSpc>
              <a:spcBef>
                <a:spcPts val="0"/>
              </a:spcBef>
            </a:pPr>
            <a:r>
              <a:rPr lang="de-DE" altLang="de-DE" sz="1700" dirty="0">
                <a:solidFill>
                  <a:schemeClr val="bg1"/>
                </a:solidFill>
                <a:latin typeface="Calibri" panose="020F0502020204030204" pitchFamily="34" charset="0"/>
                <a:cs typeface="Calibri" panose="020F0502020204030204" pitchFamily="34" charset="0"/>
              </a:rPr>
              <a:t>bares denken, konstantes Lernen</a:t>
            </a:r>
            <a:endParaRPr lang="en-GB" altLang="de-DE" sz="1700" dirty="0">
              <a:solidFill>
                <a:schemeClr val="bg1"/>
              </a:solidFill>
              <a:latin typeface="Calibri" panose="020F0502020204030204" pitchFamily="34" charset="0"/>
              <a:cs typeface="Calibri" panose="020F0502020204030204" pitchFamily="34" charset="0"/>
            </a:endParaRPr>
          </a:p>
        </p:txBody>
      </p:sp>
      <p:sp>
        <p:nvSpPr>
          <p:cNvPr id="46" name="Subtitle 2">
            <a:extLst>
              <a:ext uri="{FF2B5EF4-FFF2-40B4-BE49-F238E27FC236}">
                <a16:creationId xmlns:a16="http://schemas.microsoft.com/office/drawing/2014/main" id="{29194293-A45C-9E61-5A62-93E2A74BF04B}"/>
              </a:ext>
            </a:extLst>
          </p:cNvPr>
          <p:cNvSpPr txBox="1">
            <a:spLocks/>
          </p:cNvSpPr>
          <p:nvPr/>
        </p:nvSpPr>
        <p:spPr>
          <a:xfrm>
            <a:off x="6051080" y="2401210"/>
            <a:ext cx="4507992" cy="521946"/>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de-DE" altLang="de-DE" sz="1700" dirty="0">
                <a:solidFill>
                  <a:schemeClr val="bg1"/>
                </a:solidFill>
                <a:latin typeface="Calibri" panose="020F0502020204030204" pitchFamily="34" charset="0"/>
                <a:cs typeface="Calibri" panose="020F0502020204030204" pitchFamily="34" charset="0"/>
              </a:rPr>
              <a:t>Klare Strukturen und Verhalten, ausgerichtet auf die Geschäftsziele</a:t>
            </a:r>
            <a:endParaRPr lang="en-GB" altLang="de-DE" sz="1700" dirty="0">
              <a:solidFill>
                <a:schemeClr val="bg1"/>
              </a:solidFill>
              <a:latin typeface="Calibri" panose="020F0502020204030204" pitchFamily="34" charset="0"/>
              <a:cs typeface="Calibri" panose="020F0502020204030204" pitchFamily="34" charset="0"/>
            </a:endParaRPr>
          </a:p>
        </p:txBody>
      </p:sp>
      <p:sp>
        <p:nvSpPr>
          <p:cNvPr id="48" name="Subtitle 2">
            <a:extLst>
              <a:ext uri="{FF2B5EF4-FFF2-40B4-BE49-F238E27FC236}">
                <a16:creationId xmlns:a16="http://schemas.microsoft.com/office/drawing/2014/main" id="{C64C73EA-FC64-5B14-3433-A4EDADF2B9AC}"/>
              </a:ext>
            </a:extLst>
          </p:cNvPr>
          <p:cNvSpPr txBox="1">
            <a:spLocks/>
          </p:cNvSpPr>
          <p:nvPr/>
        </p:nvSpPr>
        <p:spPr>
          <a:xfrm>
            <a:off x="6071027" y="3511610"/>
            <a:ext cx="4087975" cy="521946"/>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de-DE" altLang="de-DE" sz="1700" b="1" dirty="0">
                <a:solidFill>
                  <a:schemeClr val="bg1"/>
                </a:solidFill>
                <a:latin typeface="Calibri" panose="020F0502020204030204" pitchFamily="34" charset="0"/>
                <a:cs typeface="Calibri" panose="020F0502020204030204" pitchFamily="34" charset="0"/>
              </a:rPr>
              <a:t>Die Personalabteilung </a:t>
            </a:r>
            <a:r>
              <a:rPr lang="de-DE" altLang="de-DE" sz="1700" dirty="0">
                <a:solidFill>
                  <a:schemeClr val="bg1"/>
                </a:solidFill>
                <a:latin typeface="Calibri" panose="020F0502020204030204" pitchFamily="34" charset="0"/>
                <a:cs typeface="Calibri" panose="020F0502020204030204" pitchFamily="34" charset="0"/>
              </a:rPr>
              <a:t>hilft bei der Festlegung der Agenda und bei Aus- und Weiterbildung</a:t>
            </a:r>
            <a:endParaRPr lang="en-GB" altLang="de-DE" sz="1700" dirty="0">
              <a:solidFill>
                <a:schemeClr val="bg1"/>
              </a:solidFill>
              <a:latin typeface="Calibri" panose="020F0502020204030204" pitchFamily="34" charset="0"/>
              <a:cs typeface="Calibri" panose="020F0502020204030204" pitchFamily="34" charset="0"/>
            </a:endParaRPr>
          </a:p>
        </p:txBody>
      </p:sp>
      <p:sp>
        <p:nvSpPr>
          <p:cNvPr id="49" name="Subtitle 2">
            <a:extLst>
              <a:ext uri="{FF2B5EF4-FFF2-40B4-BE49-F238E27FC236}">
                <a16:creationId xmlns:a16="http://schemas.microsoft.com/office/drawing/2014/main" id="{91DEE3D1-8CAF-32F8-6A2F-4C6413E6BDB0}"/>
              </a:ext>
            </a:extLst>
          </p:cNvPr>
          <p:cNvSpPr txBox="1">
            <a:spLocks/>
          </p:cNvSpPr>
          <p:nvPr/>
        </p:nvSpPr>
        <p:spPr>
          <a:xfrm>
            <a:off x="6011747" y="3985757"/>
            <a:ext cx="6275769" cy="521946"/>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de-DE" altLang="de-DE" sz="1700" b="1" dirty="0">
                <a:solidFill>
                  <a:schemeClr val="bg1"/>
                </a:solidFill>
                <a:latin typeface="Calibri" panose="020F0502020204030204" pitchFamily="34" charset="0"/>
                <a:cs typeface="Calibri" panose="020F0502020204030204" pitchFamily="34" charset="0"/>
              </a:rPr>
              <a:t>Robuste Personalprozesse</a:t>
            </a:r>
            <a:r>
              <a:rPr lang="de-DE" altLang="de-DE" sz="1700" dirty="0">
                <a:solidFill>
                  <a:schemeClr val="bg1"/>
                </a:solidFill>
                <a:latin typeface="Calibri" panose="020F0502020204030204" pitchFamily="34" charset="0"/>
                <a:cs typeface="Calibri" panose="020F0502020204030204" pitchFamily="34" charset="0"/>
              </a:rPr>
              <a:t> zur Unterstützung des Risikoausgleichs. Management </a:t>
            </a:r>
            <a:r>
              <a:rPr lang="de-DE" altLang="de-DE" sz="1700" dirty="0" err="1">
                <a:solidFill>
                  <a:schemeClr val="bg1"/>
                </a:solidFill>
                <a:latin typeface="Calibri" panose="020F0502020204030204" pitchFamily="34" charset="0"/>
                <a:cs typeface="Calibri" panose="020F0502020204030204" pitchFamily="34" charset="0"/>
              </a:rPr>
              <a:t>buy</a:t>
            </a:r>
            <a:r>
              <a:rPr lang="de-DE" altLang="de-DE" sz="1700" dirty="0">
                <a:solidFill>
                  <a:schemeClr val="bg1"/>
                </a:solidFill>
                <a:latin typeface="Calibri" panose="020F0502020204030204" pitchFamily="34" charset="0"/>
                <a:cs typeface="Calibri" panose="020F0502020204030204" pitchFamily="34" charset="0"/>
              </a:rPr>
              <a:t>-in; Einhaltung und fortlaufende Aktualisierung</a:t>
            </a:r>
            <a:endParaRPr lang="en-GB" sz="1700" dirty="0">
              <a:solidFill>
                <a:schemeClr val="bg1"/>
              </a:solidFill>
              <a:latin typeface="Calibri" panose="020F0502020204030204" pitchFamily="34" charset="0"/>
              <a:ea typeface="Lato Light" panose="020F0502020204030203" pitchFamily="34" charset="0"/>
              <a:cs typeface="Calibri" panose="020F0502020204030204" pitchFamily="34" charset="0"/>
            </a:endParaRPr>
          </a:p>
        </p:txBody>
      </p:sp>
      <p:sp>
        <p:nvSpPr>
          <p:cNvPr id="50" name="Subtitle 2">
            <a:extLst>
              <a:ext uri="{FF2B5EF4-FFF2-40B4-BE49-F238E27FC236}">
                <a16:creationId xmlns:a16="http://schemas.microsoft.com/office/drawing/2014/main" id="{8B43F2E7-4A79-4000-0EF3-C7E93EBB1D29}"/>
              </a:ext>
            </a:extLst>
          </p:cNvPr>
          <p:cNvSpPr txBox="1">
            <a:spLocks/>
          </p:cNvSpPr>
          <p:nvPr/>
        </p:nvSpPr>
        <p:spPr>
          <a:xfrm>
            <a:off x="6050019" y="4572302"/>
            <a:ext cx="5810357" cy="521946"/>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de-DE" altLang="de-DE" sz="1700" b="1" dirty="0">
                <a:solidFill>
                  <a:schemeClr val="bg1"/>
                </a:solidFill>
                <a:latin typeface="Calibri" panose="020F0502020204030204" pitchFamily="34" charset="0"/>
                <a:cs typeface="Calibri" panose="020F0502020204030204" pitchFamily="34" charset="0"/>
              </a:rPr>
              <a:t>Triangulation </a:t>
            </a:r>
            <a:r>
              <a:rPr lang="de-DE" altLang="de-DE" sz="1700" dirty="0">
                <a:solidFill>
                  <a:schemeClr val="bg1"/>
                </a:solidFill>
                <a:latin typeface="Calibri" panose="020F0502020204030204" pitchFamily="34" charset="0"/>
                <a:cs typeface="Calibri" panose="020F0502020204030204" pitchFamily="34" charset="0"/>
              </a:rPr>
              <a:t>– nutzen Sie unterschiedliche Perspektiven und Datenquellen</a:t>
            </a:r>
            <a:endParaRPr lang="en-GB" altLang="de-DE" sz="1700" dirty="0">
              <a:solidFill>
                <a:schemeClr val="bg1"/>
              </a:solidFill>
              <a:latin typeface="Calibri" panose="020F0502020204030204" pitchFamily="34" charset="0"/>
              <a:cs typeface="Calibri" panose="020F0502020204030204" pitchFamily="34" charset="0"/>
            </a:endParaRPr>
          </a:p>
        </p:txBody>
      </p:sp>
      <p:sp>
        <p:nvSpPr>
          <p:cNvPr id="51" name="Subtitle 2">
            <a:extLst>
              <a:ext uri="{FF2B5EF4-FFF2-40B4-BE49-F238E27FC236}">
                <a16:creationId xmlns:a16="http://schemas.microsoft.com/office/drawing/2014/main" id="{1A26ABBB-94BB-CD7E-2A8D-81C8CA040B85}"/>
              </a:ext>
            </a:extLst>
          </p:cNvPr>
          <p:cNvSpPr txBox="1">
            <a:spLocks/>
          </p:cNvSpPr>
          <p:nvPr/>
        </p:nvSpPr>
        <p:spPr>
          <a:xfrm>
            <a:off x="6011746" y="5057026"/>
            <a:ext cx="5262527" cy="765602"/>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de-DE" altLang="de-DE" sz="1600" b="1" dirty="0">
                <a:solidFill>
                  <a:schemeClr val="bg1"/>
                </a:solidFill>
                <a:latin typeface="Calibri" panose="020F0502020204030204" pitchFamily="34" charset="0"/>
                <a:cs typeface="Calibri" panose="020F0502020204030204" pitchFamily="34" charset="0"/>
              </a:rPr>
              <a:t>Konstante Herangehensweise </a:t>
            </a:r>
            <a:r>
              <a:rPr lang="de-DE" altLang="de-DE" sz="1600" dirty="0">
                <a:solidFill>
                  <a:schemeClr val="bg1"/>
                </a:solidFill>
                <a:latin typeface="Calibri" panose="020F0502020204030204" pitchFamily="34" charset="0"/>
                <a:cs typeface="Calibri" panose="020F0502020204030204" pitchFamily="34" charset="0"/>
              </a:rPr>
              <a:t>vom Einzelnen über das Team bis hin zur Organisation – jedoch den entspr. Bedürfnissen angepasst</a:t>
            </a:r>
            <a:endParaRPr lang="en-GB" altLang="de-DE" sz="1600" dirty="0">
              <a:solidFill>
                <a:schemeClr val="bg1"/>
              </a:solidFill>
              <a:latin typeface="Calibri" panose="020F0502020204030204" pitchFamily="34" charset="0"/>
              <a:cs typeface="Calibri" panose="020F0502020204030204" pitchFamily="34" charset="0"/>
            </a:endParaRPr>
          </a:p>
        </p:txBody>
      </p:sp>
      <p:sp>
        <p:nvSpPr>
          <p:cNvPr id="47" name="Subtitle 2">
            <a:extLst>
              <a:ext uri="{FF2B5EF4-FFF2-40B4-BE49-F238E27FC236}">
                <a16:creationId xmlns:a16="http://schemas.microsoft.com/office/drawing/2014/main" id="{D852411A-CC2C-8F36-7ABA-9F7A3D2F6F81}"/>
              </a:ext>
            </a:extLst>
          </p:cNvPr>
          <p:cNvSpPr txBox="1">
            <a:spLocks/>
          </p:cNvSpPr>
          <p:nvPr/>
        </p:nvSpPr>
        <p:spPr>
          <a:xfrm>
            <a:off x="6051080" y="3024540"/>
            <a:ext cx="5640782" cy="278289"/>
          </a:xfrm>
          <a:prstGeom prst="rect">
            <a:avLst/>
          </a:prstGeom>
        </p:spPr>
        <p:txBody>
          <a:bodyPr vert="horz" wrap="square" lIns="34299" tIns="17149" rIns="34299" bIns="17149"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60"/>
              </a:lnSpc>
              <a:spcBef>
                <a:spcPts val="0"/>
              </a:spcBef>
            </a:pPr>
            <a:r>
              <a:rPr lang="de-DE" altLang="de-DE" sz="1700" b="1" dirty="0">
                <a:solidFill>
                  <a:schemeClr val="bg1"/>
                </a:solidFill>
                <a:latin typeface="Calibri" panose="020F0502020204030204" pitchFamily="34" charset="0"/>
                <a:cs typeface="Calibri" panose="020F0502020204030204" pitchFamily="34" charset="0"/>
              </a:rPr>
              <a:t>Transparenz</a:t>
            </a:r>
            <a:r>
              <a:rPr lang="de-DE" altLang="de-DE" sz="1700" dirty="0">
                <a:solidFill>
                  <a:schemeClr val="bg1"/>
                </a:solidFill>
                <a:latin typeface="Calibri" panose="020F0502020204030204" pitchFamily="34" charset="0"/>
                <a:cs typeface="Calibri" panose="020F0502020204030204" pitchFamily="34" charset="0"/>
              </a:rPr>
              <a:t>, ehrliche Debatten, vorgelebt „von Oben“</a:t>
            </a:r>
            <a:endParaRPr lang="en-GB" altLang="de-DE" sz="17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9128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970D3F5-1136-BFEE-581A-9927A72722EF}"/>
              </a:ext>
            </a:extLst>
          </p:cNvPr>
          <p:cNvSpPr>
            <a:spLocks noGrp="1"/>
          </p:cNvSpPr>
          <p:nvPr>
            <p:ph type="body" sz="quarter" idx="18"/>
          </p:nvPr>
        </p:nvSpPr>
        <p:spPr>
          <a:xfrm>
            <a:off x="383449" y="1872256"/>
            <a:ext cx="4472520" cy="3867704"/>
          </a:xfrm>
        </p:spPr>
        <p:txBody>
          <a:bodyPr>
            <a:normAutofit/>
          </a:bodyPr>
          <a:lstStyle/>
          <a:p>
            <a:r>
              <a:rPr lang="de-DE" sz="2400" dirty="0"/>
              <a:t>Risikomanagementprozesse werden unterschiedlich unterteilt, umfassen allgemein betrachtet das Gleiche. Idealerweise sollte jeder dieser Prozesse </a:t>
            </a:r>
            <a:r>
              <a:rPr lang="de-DE" sz="2400" dirty="0">
                <a:solidFill>
                  <a:srgbClr val="79527B"/>
                </a:solidFill>
              </a:rPr>
              <a:t>fortlaufend</a:t>
            </a:r>
            <a:r>
              <a:rPr lang="de-DE" sz="2400" dirty="0"/>
              <a:t> und nicht nur beispielsweise jährlich stattfinden.</a:t>
            </a:r>
            <a:endParaRPr lang="de-DE" dirty="0"/>
          </a:p>
        </p:txBody>
      </p:sp>
      <p:sp>
        <p:nvSpPr>
          <p:cNvPr id="6" name="Rectangle 3">
            <a:extLst>
              <a:ext uri="{FF2B5EF4-FFF2-40B4-BE49-F238E27FC236}">
                <a16:creationId xmlns:a16="http://schemas.microsoft.com/office/drawing/2014/main" id="{3E0CD60A-19AD-D812-320B-1C2A07F0358B}"/>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2">
            <a:extLst>
              <a:ext uri="{FF2B5EF4-FFF2-40B4-BE49-F238E27FC236}">
                <a16:creationId xmlns:a16="http://schemas.microsoft.com/office/drawing/2014/main" id="{D567E271-C707-A40C-0969-19E016678D04}"/>
              </a:ext>
            </a:extLst>
          </p:cNvPr>
          <p:cNvSpPr>
            <a:spLocks noGrp="1"/>
          </p:cNvSpPr>
          <p:nvPr>
            <p:ph type="body" sz="quarter" idx="16"/>
          </p:nvPr>
        </p:nvSpPr>
        <p:spPr>
          <a:xfrm>
            <a:off x="331693" y="912258"/>
            <a:ext cx="11470341" cy="582221"/>
          </a:xfrm>
        </p:spPr>
        <p:txBody>
          <a:bodyPr>
            <a:noAutofit/>
          </a:bodyPr>
          <a:lstStyle/>
          <a:p>
            <a:r>
              <a:rPr lang="de-DE" sz="1800" dirty="0">
                <a:solidFill>
                  <a:schemeClr val="bg1"/>
                </a:solidFill>
              </a:rPr>
              <a:t>Risikomanagement ist ein fortlaufender Prozess</a:t>
            </a:r>
          </a:p>
        </p:txBody>
      </p:sp>
      <p:sp>
        <p:nvSpPr>
          <p:cNvPr id="8" name="Textplatzhalter 2">
            <a:extLst>
              <a:ext uri="{FF2B5EF4-FFF2-40B4-BE49-F238E27FC236}">
                <a16:creationId xmlns:a16="http://schemas.microsoft.com/office/drawing/2014/main" id="{478D6F0B-8ED9-9D44-E406-08BA12EDF665}"/>
              </a:ext>
            </a:extLst>
          </p:cNvPr>
          <p:cNvSpPr txBox="1">
            <a:spLocks/>
          </p:cNvSpPr>
          <p:nvPr/>
        </p:nvSpPr>
        <p:spPr>
          <a:xfrm>
            <a:off x="331694" y="323249"/>
            <a:ext cx="11470341"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solidFill>
              </a:rPr>
              <a:t>Risikomanagementprozesse</a:t>
            </a:r>
          </a:p>
        </p:txBody>
      </p:sp>
      <p:cxnSp>
        <p:nvCxnSpPr>
          <p:cNvPr id="30" name="Straight Connector 12">
            <a:extLst>
              <a:ext uri="{FF2B5EF4-FFF2-40B4-BE49-F238E27FC236}">
                <a16:creationId xmlns:a16="http://schemas.microsoft.com/office/drawing/2014/main" id="{8E519701-C7B5-1C0C-54A4-3601A60FE274}"/>
              </a:ext>
            </a:extLst>
          </p:cNvPr>
          <p:cNvCxnSpPr>
            <a:cxnSpLocks/>
          </p:cNvCxnSpPr>
          <p:nvPr/>
        </p:nvCxnSpPr>
        <p:spPr>
          <a:xfrm>
            <a:off x="5917162" y="1626818"/>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35" name="Gruppieren 34">
            <a:extLst>
              <a:ext uri="{FF2B5EF4-FFF2-40B4-BE49-F238E27FC236}">
                <a16:creationId xmlns:a16="http://schemas.microsoft.com/office/drawing/2014/main" id="{C5E76FF2-C6EC-72A3-72E6-A5943D3F106F}"/>
              </a:ext>
            </a:extLst>
          </p:cNvPr>
          <p:cNvGrpSpPr/>
          <p:nvPr/>
        </p:nvGrpSpPr>
        <p:grpSpPr>
          <a:xfrm>
            <a:off x="5201716" y="1547562"/>
            <a:ext cx="4721311" cy="4772201"/>
            <a:chOff x="5221512" y="2167614"/>
            <a:chExt cx="3650714" cy="3687762"/>
          </a:xfrm>
        </p:grpSpPr>
        <p:sp>
          <p:nvSpPr>
            <p:cNvPr id="3" name="Freeform 53">
              <a:extLst>
                <a:ext uri="{FF2B5EF4-FFF2-40B4-BE49-F238E27FC236}">
                  <a16:creationId xmlns:a16="http://schemas.microsoft.com/office/drawing/2014/main" id="{31CB0127-D3E5-5BE0-9717-260789241385}"/>
                </a:ext>
              </a:extLst>
            </p:cNvPr>
            <p:cNvSpPr/>
            <p:nvPr/>
          </p:nvSpPr>
          <p:spPr>
            <a:xfrm>
              <a:off x="6755438" y="2278036"/>
              <a:ext cx="1917320" cy="1486415"/>
            </a:xfrm>
            <a:custGeom>
              <a:avLst/>
              <a:gdLst>
                <a:gd name="connsiteX0" fmla="*/ 1068123 w 5111523"/>
                <a:gd name="connsiteY0" fmla="*/ 0 h 3962742"/>
                <a:gd name="connsiteX1" fmla="*/ 4598550 w 5111523"/>
                <a:gd name="connsiteY1" fmla="*/ 1664939 h 3962742"/>
                <a:gd name="connsiteX2" fmla="*/ 4670437 w 5111523"/>
                <a:gd name="connsiteY2" fmla="*/ 1756416 h 3962742"/>
                <a:gd name="connsiteX3" fmla="*/ 5111523 w 5111523"/>
                <a:gd name="connsiteY3" fmla="*/ 1436197 h 3962742"/>
                <a:gd name="connsiteX4" fmla="*/ 4424950 w 5111523"/>
                <a:gd name="connsiteY4" fmla="*/ 3962742 h 3962742"/>
                <a:gd name="connsiteX5" fmla="*/ 1809996 w 5111523"/>
                <a:gd name="connsiteY5" fmla="*/ 3833035 h 3962742"/>
                <a:gd name="connsiteX6" fmla="*/ 2294796 w 5111523"/>
                <a:gd name="connsiteY6" fmla="*/ 3481081 h 3962742"/>
                <a:gd name="connsiteX7" fmla="*/ 2231672 w 5111523"/>
                <a:gd name="connsiteY7" fmla="*/ 3411626 h 3962742"/>
                <a:gd name="connsiteX8" fmla="*/ 1068123 w 5111523"/>
                <a:gd name="connsiteY8" fmla="*/ 2929668 h 3962742"/>
                <a:gd name="connsiteX9" fmla="*/ 899880 w 5111523"/>
                <a:gd name="connsiteY9" fmla="*/ 2938164 h 3962742"/>
                <a:gd name="connsiteX10" fmla="*/ 859090 w 5111523"/>
                <a:gd name="connsiteY10" fmla="*/ 2944389 h 3962742"/>
                <a:gd name="connsiteX11" fmla="*/ 1546598 w 5111523"/>
                <a:gd name="connsiteY11" fmla="*/ 1140048 h 3962742"/>
                <a:gd name="connsiteX12" fmla="*/ 0 w 5111523"/>
                <a:gd name="connsiteY12" fmla="*/ 127160 h 3962742"/>
                <a:gd name="connsiteX13" fmla="*/ 202033 w 5111523"/>
                <a:gd name="connsiteY13" fmla="*/ 81864 h 3962742"/>
                <a:gd name="connsiteX14" fmla="*/ 1068123 w 5111523"/>
                <a:gd name="connsiteY14" fmla="*/ 0 h 3962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11523" h="3962742">
                  <a:moveTo>
                    <a:pt x="1068123" y="0"/>
                  </a:moveTo>
                  <a:cubicBezTo>
                    <a:pt x="2489447" y="0"/>
                    <a:pt x="3759396" y="648119"/>
                    <a:pt x="4598550" y="1664939"/>
                  </a:cubicBezTo>
                  <a:lnTo>
                    <a:pt x="4670437" y="1756416"/>
                  </a:lnTo>
                  <a:lnTo>
                    <a:pt x="5111523" y="1436197"/>
                  </a:lnTo>
                  <a:lnTo>
                    <a:pt x="4424950" y="3962742"/>
                  </a:lnTo>
                  <a:lnTo>
                    <a:pt x="1809996" y="3833035"/>
                  </a:lnTo>
                  <a:lnTo>
                    <a:pt x="2294796" y="3481081"/>
                  </a:lnTo>
                  <a:lnTo>
                    <a:pt x="2231672" y="3411626"/>
                  </a:lnTo>
                  <a:cubicBezTo>
                    <a:pt x="1933894" y="3113848"/>
                    <a:pt x="1522517" y="2929668"/>
                    <a:pt x="1068123" y="2929668"/>
                  </a:cubicBezTo>
                  <a:cubicBezTo>
                    <a:pt x="1011324" y="2929668"/>
                    <a:pt x="955197" y="2932546"/>
                    <a:pt x="899880" y="2938164"/>
                  </a:cubicBezTo>
                  <a:lnTo>
                    <a:pt x="859090" y="2944389"/>
                  </a:lnTo>
                  <a:lnTo>
                    <a:pt x="1546598" y="1140048"/>
                  </a:lnTo>
                  <a:lnTo>
                    <a:pt x="0" y="127160"/>
                  </a:lnTo>
                  <a:lnTo>
                    <a:pt x="202033" y="81864"/>
                  </a:lnTo>
                  <a:cubicBezTo>
                    <a:pt x="482475" y="28130"/>
                    <a:pt x="772014" y="0"/>
                    <a:pt x="1068123" y="0"/>
                  </a:cubicBezTo>
                  <a:close/>
                </a:path>
              </a:pathLst>
            </a:cu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 name="Freeform 52">
              <a:extLst>
                <a:ext uri="{FF2B5EF4-FFF2-40B4-BE49-F238E27FC236}">
                  <a16:creationId xmlns:a16="http://schemas.microsoft.com/office/drawing/2014/main" id="{511871A8-CBD3-BA72-DC29-140240BA46BE}"/>
                </a:ext>
              </a:extLst>
            </p:cNvPr>
            <p:cNvSpPr/>
            <p:nvPr/>
          </p:nvSpPr>
          <p:spPr>
            <a:xfrm>
              <a:off x="5446013" y="2167614"/>
              <a:ext cx="1889551" cy="1712944"/>
            </a:xfrm>
            <a:custGeom>
              <a:avLst/>
              <a:gdLst>
                <a:gd name="connsiteX0" fmla="*/ 2847233 w 5037490"/>
                <a:gd name="connsiteY0" fmla="*/ 0 h 4566661"/>
                <a:gd name="connsiteX1" fmla="*/ 5037490 w 5037490"/>
                <a:gd name="connsiteY1" fmla="*/ 1434429 h 4566661"/>
                <a:gd name="connsiteX2" fmla="*/ 4105269 w 5037490"/>
                <a:gd name="connsiteY2" fmla="*/ 3881012 h 4566661"/>
                <a:gd name="connsiteX3" fmla="*/ 3932563 w 5037490"/>
                <a:gd name="connsiteY3" fmla="*/ 3348218 h 4566661"/>
                <a:gd name="connsiteX4" fmla="*/ 3918510 w 5037490"/>
                <a:gd name="connsiteY4" fmla="*/ 3353361 h 4566661"/>
                <a:gd name="connsiteX5" fmla="*/ 2960359 w 5037490"/>
                <a:gd name="connsiteY5" fmla="*/ 4478083 h 4566661"/>
                <a:gd name="connsiteX6" fmla="*/ 2941952 w 5037490"/>
                <a:gd name="connsiteY6" fmla="*/ 4566661 h 4566661"/>
                <a:gd name="connsiteX7" fmla="*/ 1441393 w 5037490"/>
                <a:gd name="connsiteY7" fmla="*/ 3359382 h 4566661"/>
                <a:gd name="connsiteX8" fmla="*/ 0 w 5037490"/>
                <a:gd name="connsiteY8" fmla="*/ 4519059 h 4566661"/>
                <a:gd name="connsiteX9" fmla="*/ 20598 w 5037490"/>
                <a:gd name="connsiteY9" fmla="*/ 4286846 h 4566661"/>
                <a:gd name="connsiteX10" fmla="*/ 2985917 w 5037490"/>
                <a:gd name="connsiteY10" fmla="*/ 572001 h 4566661"/>
                <a:gd name="connsiteX11" fmla="*/ 3028029 w 5037490"/>
                <a:gd name="connsiteY11" fmla="*/ 557752 h 456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7490" h="4566661">
                  <a:moveTo>
                    <a:pt x="2847233" y="0"/>
                  </a:moveTo>
                  <a:lnTo>
                    <a:pt x="5037490" y="1434429"/>
                  </a:lnTo>
                  <a:lnTo>
                    <a:pt x="4105269" y="3881012"/>
                  </a:lnTo>
                  <a:lnTo>
                    <a:pt x="3932563" y="3348218"/>
                  </a:lnTo>
                  <a:lnTo>
                    <a:pt x="3918510" y="3353361"/>
                  </a:lnTo>
                  <a:cubicBezTo>
                    <a:pt x="3444802" y="3553723"/>
                    <a:pt x="3084445" y="3969604"/>
                    <a:pt x="2960359" y="4478083"/>
                  </a:cubicBezTo>
                  <a:lnTo>
                    <a:pt x="2941952" y="4566661"/>
                  </a:lnTo>
                  <a:lnTo>
                    <a:pt x="1441393" y="3359382"/>
                  </a:lnTo>
                  <a:lnTo>
                    <a:pt x="0" y="4519059"/>
                  </a:lnTo>
                  <a:lnTo>
                    <a:pt x="20598" y="4286846"/>
                  </a:lnTo>
                  <a:cubicBezTo>
                    <a:pt x="238902" y="2569490"/>
                    <a:pt x="1409254" y="1149295"/>
                    <a:pt x="2985917" y="572001"/>
                  </a:cubicBezTo>
                  <a:lnTo>
                    <a:pt x="3028029" y="557752"/>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5" name="Freeform 54">
              <a:extLst>
                <a:ext uri="{FF2B5EF4-FFF2-40B4-BE49-F238E27FC236}">
                  <a16:creationId xmlns:a16="http://schemas.microsoft.com/office/drawing/2014/main" id="{FA430AD4-E7B4-0B6D-7407-9CB98EBEBACE}"/>
                </a:ext>
              </a:extLst>
            </p:cNvPr>
            <p:cNvSpPr/>
            <p:nvPr/>
          </p:nvSpPr>
          <p:spPr>
            <a:xfrm>
              <a:off x="7505477" y="3073066"/>
              <a:ext cx="1366749" cy="2057570"/>
            </a:xfrm>
            <a:custGeom>
              <a:avLst/>
              <a:gdLst>
                <a:gd name="connsiteX0" fmla="*/ 2926251 w 3643716"/>
                <a:gd name="connsiteY0" fmla="*/ 0 h 5485425"/>
                <a:gd name="connsiteX1" fmla="*/ 3037558 w 3643716"/>
                <a:gd name="connsiteY1" fmla="*/ 178321 h 5485425"/>
                <a:gd name="connsiteX2" fmla="*/ 3643716 w 3643716"/>
                <a:gd name="connsiteY2" fmla="*/ 2455646 h 5485425"/>
                <a:gd name="connsiteX3" fmla="*/ 2862348 w 3643716"/>
                <a:gd name="connsiteY3" fmla="*/ 5013670 h 5485425"/>
                <a:gd name="connsiteX4" fmla="*/ 2851281 w 3643716"/>
                <a:gd name="connsiteY4" fmla="*/ 5029233 h 5485425"/>
                <a:gd name="connsiteX5" fmla="*/ 3301276 w 3643716"/>
                <a:gd name="connsiteY5" fmla="*/ 5355992 h 5485425"/>
                <a:gd name="connsiteX6" fmla="*/ 686308 w 3643716"/>
                <a:gd name="connsiteY6" fmla="*/ 5485425 h 5485425"/>
                <a:gd name="connsiteX7" fmla="*/ 0 w 3643716"/>
                <a:gd name="connsiteY7" fmla="*/ 2958809 h 5485425"/>
                <a:gd name="connsiteX8" fmla="*/ 476197 w 3643716"/>
                <a:gd name="connsiteY8" fmla="*/ 3304594 h 5485425"/>
                <a:gd name="connsiteX9" fmla="*/ 515444 w 3643716"/>
                <a:gd name="connsiteY9" fmla="*/ 3239992 h 5485425"/>
                <a:gd name="connsiteX10" fmla="*/ 714048 w 3643716"/>
                <a:gd name="connsiteY10" fmla="*/ 2455646 h 5485425"/>
                <a:gd name="connsiteX11" fmla="*/ 599910 w 3643716"/>
                <a:gd name="connsiteY11" fmla="*/ 1852281 h 5485425"/>
                <a:gd name="connsiteX12" fmla="*/ 552317 w 3643716"/>
                <a:gd name="connsiteY12" fmla="*/ 1750306 h 5485425"/>
                <a:gd name="connsiteX13" fmla="*/ 2425369 w 3643716"/>
                <a:gd name="connsiteY13" fmla="*/ 1843213 h 548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43716" h="5485425">
                  <a:moveTo>
                    <a:pt x="2926251" y="0"/>
                  </a:moveTo>
                  <a:lnTo>
                    <a:pt x="3037558" y="178321"/>
                  </a:lnTo>
                  <a:cubicBezTo>
                    <a:pt x="3423175" y="848945"/>
                    <a:pt x="3643716" y="1626541"/>
                    <a:pt x="3643716" y="2455646"/>
                  </a:cubicBezTo>
                  <a:cubicBezTo>
                    <a:pt x="3643716" y="3403196"/>
                    <a:pt x="3355663" y="4283467"/>
                    <a:pt x="2862348" y="5013670"/>
                  </a:cubicBezTo>
                  <a:lnTo>
                    <a:pt x="2851281" y="5029233"/>
                  </a:lnTo>
                  <a:lnTo>
                    <a:pt x="3301276" y="5355992"/>
                  </a:lnTo>
                  <a:lnTo>
                    <a:pt x="686308" y="5485425"/>
                  </a:lnTo>
                  <a:lnTo>
                    <a:pt x="0" y="2958809"/>
                  </a:lnTo>
                  <a:lnTo>
                    <a:pt x="476197" y="3304594"/>
                  </a:lnTo>
                  <a:lnTo>
                    <a:pt x="515444" y="3239992"/>
                  </a:lnTo>
                  <a:cubicBezTo>
                    <a:pt x="642103" y="3006835"/>
                    <a:pt x="714048" y="2739642"/>
                    <a:pt x="714048" y="2455646"/>
                  </a:cubicBezTo>
                  <a:cubicBezTo>
                    <a:pt x="714048" y="2242649"/>
                    <a:pt x="673579" y="2039104"/>
                    <a:pt x="599910" y="1852281"/>
                  </a:cubicBezTo>
                  <a:lnTo>
                    <a:pt x="552317" y="1750306"/>
                  </a:lnTo>
                  <a:lnTo>
                    <a:pt x="2425369" y="1843213"/>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solidFill>
                <a:latin typeface="+mj-lt"/>
              </a:endParaRPr>
            </a:p>
          </p:txBody>
        </p:sp>
        <p:sp>
          <p:nvSpPr>
            <p:cNvPr id="23" name="Freeform 56">
              <a:extLst>
                <a:ext uri="{FF2B5EF4-FFF2-40B4-BE49-F238E27FC236}">
                  <a16:creationId xmlns:a16="http://schemas.microsoft.com/office/drawing/2014/main" id="{B51FFF4F-80BF-3A8D-481D-A02820795299}"/>
                </a:ext>
              </a:extLst>
            </p:cNvPr>
            <p:cNvSpPr/>
            <p:nvPr/>
          </p:nvSpPr>
          <p:spPr>
            <a:xfrm>
              <a:off x="5221512" y="3427710"/>
              <a:ext cx="1654421" cy="2159336"/>
            </a:xfrm>
            <a:custGeom>
              <a:avLst/>
              <a:gdLst>
                <a:gd name="connsiteX0" fmla="*/ 2039909 w 4410641"/>
                <a:gd name="connsiteY0" fmla="*/ 0 h 5756729"/>
                <a:gd name="connsiteX1" fmla="*/ 4079818 w 4410641"/>
                <a:gd name="connsiteY1" fmla="*/ 1641214 h 5756729"/>
                <a:gd name="connsiteX2" fmla="*/ 3518641 w 4410641"/>
                <a:gd name="connsiteY2" fmla="*/ 1641214 h 5756729"/>
                <a:gd name="connsiteX3" fmla="*/ 3520520 w 4410641"/>
                <a:gd name="connsiteY3" fmla="*/ 1678416 h 5756729"/>
                <a:gd name="connsiteX4" fmla="*/ 4321306 w 4410641"/>
                <a:gd name="connsiteY4" fmla="*/ 2927662 h 5756729"/>
                <a:gd name="connsiteX5" fmla="*/ 4410641 w 4410641"/>
                <a:gd name="connsiteY5" fmla="*/ 2972715 h 5756729"/>
                <a:gd name="connsiteX6" fmla="*/ 2801332 w 4410641"/>
                <a:gd name="connsiteY6" fmla="*/ 4024712 h 5756729"/>
                <a:gd name="connsiteX7" fmla="*/ 3459590 w 4410641"/>
                <a:gd name="connsiteY7" fmla="*/ 5756729 h 5756729"/>
                <a:gd name="connsiteX8" fmla="*/ 3274680 w 4410641"/>
                <a:gd name="connsiteY8" fmla="*/ 5681192 h 5756729"/>
                <a:gd name="connsiteX9" fmla="*/ 588309 w 4410641"/>
                <a:gd name="connsiteY9" fmla="*/ 1745611 h 5756729"/>
                <a:gd name="connsiteX10" fmla="*/ 585670 w 4410641"/>
                <a:gd name="connsiteY10" fmla="*/ 1641214 h 5756729"/>
                <a:gd name="connsiteX11" fmla="*/ 0 w 4410641"/>
                <a:gd name="connsiteY11" fmla="*/ 1641214 h 5756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10641" h="5756729">
                  <a:moveTo>
                    <a:pt x="2039909" y="0"/>
                  </a:moveTo>
                  <a:lnTo>
                    <a:pt x="4079818" y="1641214"/>
                  </a:lnTo>
                  <a:lnTo>
                    <a:pt x="3518641" y="1641214"/>
                  </a:lnTo>
                  <a:lnTo>
                    <a:pt x="3520520" y="1678416"/>
                  </a:lnTo>
                  <a:cubicBezTo>
                    <a:pt x="3574591" y="2210844"/>
                    <a:pt x="3882493" y="2668232"/>
                    <a:pt x="4321306" y="2927662"/>
                  </a:cubicBezTo>
                  <a:lnTo>
                    <a:pt x="4410641" y="2972715"/>
                  </a:lnTo>
                  <a:lnTo>
                    <a:pt x="2801332" y="4024712"/>
                  </a:lnTo>
                  <a:lnTo>
                    <a:pt x="3459590" y="5756729"/>
                  </a:lnTo>
                  <a:lnTo>
                    <a:pt x="3274680" y="5681192"/>
                  </a:lnTo>
                  <a:cubicBezTo>
                    <a:pt x="1754617" y="4993937"/>
                    <a:pt x="677248" y="3500164"/>
                    <a:pt x="588309" y="1745611"/>
                  </a:cubicBezTo>
                  <a:lnTo>
                    <a:pt x="585670" y="1641214"/>
                  </a:lnTo>
                  <a:lnTo>
                    <a:pt x="0" y="1641214"/>
                  </a:ln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24" name="Freeform 55">
              <a:extLst>
                <a:ext uri="{FF2B5EF4-FFF2-40B4-BE49-F238E27FC236}">
                  <a16:creationId xmlns:a16="http://schemas.microsoft.com/office/drawing/2014/main" id="{7A476FE0-FE0C-B33A-6A3F-082496E8E2A9}"/>
                </a:ext>
              </a:extLst>
            </p:cNvPr>
            <p:cNvSpPr/>
            <p:nvPr/>
          </p:nvSpPr>
          <p:spPr>
            <a:xfrm>
              <a:off x="6272284" y="4400020"/>
              <a:ext cx="2199563" cy="1455356"/>
            </a:xfrm>
            <a:custGeom>
              <a:avLst/>
              <a:gdLst>
                <a:gd name="connsiteX0" fmla="*/ 2191480 w 5863974"/>
                <a:gd name="connsiteY0" fmla="*/ 0 h 3879938"/>
                <a:gd name="connsiteX1" fmla="*/ 2019567 w 5863974"/>
                <a:gd name="connsiteY1" fmla="*/ 528810 h 3879938"/>
                <a:gd name="connsiteX2" fmla="*/ 2024573 w 5863974"/>
                <a:gd name="connsiteY2" fmla="*/ 530097 h 3879938"/>
                <a:gd name="connsiteX3" fmla="*/ 2356200 w 5863974"/>
                <a:gd name="connsiteY3" fmla="*/ 563528 h 3879938"/>
                <a:gd name="connsiteX4" fmla="*/ 3402895 w 5863974"/>
                <a:gd name="connsiteY4" fmla="*/ 187774 h 3879938"/>
                <a:gd name="connsiteX5" fmla="*/ 3477476 w 5863974"/>
                <a:gd name="connsiteY5" fmla="*/ 119991 h 3879938"/>
                <a:gd name="connsiteX6" fmla="*/ 3973966 w 5863974"/>
                <a:gd name="connsiteY6" fmla="*/ 1947801 h 3879938"/>
                <a:gd name="connsiteX7" fmla="*/ 5863974 w 5863974"/>
                <a:gd name="connsiteY7" fmla="*/ 1854251 h 3879938"/>
                <a:gd name="connsiteX8" fmla="*/ 5724305 w 5863974"/>
                <a:gd name="connsiteY8" fmla="*/ 2014522 h 3879938"/>
                <a:gd name="connsiteX9" fmla="*/ 2356200 w 5863974"/>
                <a:gd name="connsiteY9" fmla="*/ 3493196 h 3879938"/>
                <a:gd name="connsiteX10" fmla="*/ 1212793 w 5863974"/>
                <a:gd name="connsiteY10" fmla="*/ 3349157 h 3879938"/>
                <a:gd name="connsiteX11" fmla="*/ 1111993 w 5863974"/>
                <a:gd name="connsiteY11" fmla="*/ 3320533 h 3879938"/>
                <a:gd name="connsiteX12" fmla="*/ 930133 w 5863974"/>
                <a:gd name="connsiteY12" fmla="*/ 3879938 h 3879938"/>
                <a:gd name="connsiteX13" fmla="*/ 0 w 5863974"/>
                <a:gd name="connsiteY13" fmla="*/ 1432559 h 3879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63974" h="3879938">
                  <a:moveTo>
                    <a:pt x="2191480" y="0"/>
                  </a:moveTo>
                  <a:lnTo>
                    <a:pt x="2019567" y="528810"/>
                  </a:lnTo>
                  <a:lnTo>
                    <a:pt x="2024573" y="530097"/>
                  </a:lnTo>
                  <a:cubicBezTo>
                    <a:pt x="2131692" y="552017"/>
                    <a:pt x="2242601" y="563528"/>
                    <a:pt x="2356200" y="563528"/>
                  </a:cubicBezTo>
                  <a:cubicBezTo>
                    <a:pt x="2753795" y="563528"/>
                    <a:pt x="3118455" y="422515"/>
                    <a:pt x="3402895" y="187774"/>
                  </a:cubicBezTo>
                  <a:lnTo>
                    <a:pt x="3477476" y="119991"/>
                  </a:lnTo>
                  <a:lnTo>
                    <a:pt x="3973966" y="1947801"/>
                  </a:lnTo>
                  <a:lnTo>
                    <a:pt x="5863974" y="1854251"/>
                  </a:lnTo>
                  <a:lnTo>
                    <a:pt x="5724305" y="2014522"/>
                  </a:lnTo>
                  <a:cubicBezTo>
                    <a:pt x="4888138" y="2923560"/>
                    <a:pt x="3688691" y="3493196"/>
                    <a:pt x="2356200" y="3493196"/>
                  </a:cubicBezTo>
                  <a:cubicBezTo>
                    <a:pt x="1961388" y="3493196"/>
                    <a:pt x="1578256" y="3443187"/>
                    <a:pt x="1212793" y="3349157"/>
                  </a:cubicBezTo>
                  <a:lnTo>
                    <a:pt x="1111993" y="3320533"/>
                  </a:lnTo>
                  <a:lnTo>
                    <a:pt x="930133" y="3879938"/>
                  </a:lnTo>
                  <a:lnTo>
                    <a:pt x="0" y="1432559"/>
                  </a:lnTo>
                  <a:close/>
                </a:path>
              </a:pathLst>
            </a:cu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solidFill>
                <a:latin typeface="+mj-lt"/>
              </a:endParaRPr>
            </a:p>
          </p:txBody>
        </p:sp>
        <p:sp>
          <p:nvSpPr>
            <p:cNvPr id="25" name="TextBox 57">
              <a:extLst>
                <a:ext uri="{FF2B5EF4-FFF2-40B4-BE49-F238E27FC236}">
                  <a16:creationId xmlns:a16="http://schemas.microsoft.com/office/drawing/2014/main" id="{F2954695-7C80-C2CE-BDF1-555F515C2221}"/>
                </a:ext>
              </a:extLst>
            </p:cNvPr>
            <p:cNvSpPr txBox="1"/>
            <p:nvPr/>
          </p:nvSpPr>
          <p:spPr>
            <a:xfrm>
              <a:off x="6111657" y="2884235"/>
              <a:ext cx="817740" cy="261621"/>
            </a:xfrm>
            <a:prstGeom prst="rect">
              <a:avLst/>
            </a:prstGeom>
            <a:noFill/>
          </p:spPr>
          <p:txBody>
            <a:bodyPr wrap="square" rtlCol="0" anchor="ctr" anchorCtr="0">
              <a:spAutoFit/>
            </a:bodyPr>
            <a:lstStyle/>
            <a:p>
              <a:pPr algn="ctr"/>
              <a:r>
                <a:rPr lang="en-GB" sz="1600" b="1" dirty="0" err="1">
                  <a:solidFill>
                    <a:schemeClr val="bg1"/>
                  </a:solidFill>
                  <a:latin typeface="+mj-lt"/>
                  <a:ea typeface="League Spartan" charset="0"/>
                  <a:cs typeface="Poppins" pitchFamily="2" charset="77"/>
                </a:rPr>
                <a:t>Berichten</a:t>
              </a:r>
              <a:endParaRPr lang="en-GB" sz="1600" b="1" dirty="0">
                <a:solidFill>
                  <a:schemeClr val="bg1"/>
                </a:solidFill>
                <a:latin typeface="+mj-lt"/>
                <a:ea typeface="League Spartan" charset="0"/>
                <a:cs typeface="Poppins" pitchFamily="2" charset="77"/>
              </a:endParaRPr>
            </a:p>
          </p:txBody>
        </p:sp>
        <p:sp>
          <p:nvSpPr>
            <p:cNvPr id="26" name="TextBox 58">
              <a:extLst>
                <a:ext uri="{FF2B5EF4-FFF2-40B4-BE49-F238E27FC236}">
                  <a16:creationId xmlns:a16="http://schemas.microsoft.com/office/drawing/2014/main" id="{C2F25E65-4D64-4898-C5A1-D07BFA50D7BD}"/>
                </a:ext>
              </a:extLst>
            </p:cNvPr>
            <p:cNvSpPr txBox="1"/>
            <p:nvPr/>
          </p:nvSpPr>
          <p:spPr>
            <a:xfrm>
              <a:off x="7394452" y="3031913"/>
              <a:ext cx="1077394" cy="261621"/>
            </a:xfrm>
            <a:prstGeom prst="rect">
              <a:avLst/>
            </a:prstGeom>
            <a:noFill/>
          </p:spPr>
          <p:txBody>
            <a:bodyPr wrap="square" rtlCol="0" anchor="ctr" anchorCtr="0">
              <a:spAutoFit/>
            </a:bodyPr>
            <a:lstStyle/>
            <a:p>
              <a:pPr algn="ctr"/>
              <a:r>
                <a:rPr lang="en-GB" sz="1600" b="1" dirty="0" err="1">
                  <a:solidFill>
                    <a:schemeClr val="bg1"/>
                  </a:solidFill>
                  <a:latin typeface="+mj-lt"/>
                  <a:ea typeface="League Spartan" charset="0"/>
                  <a:cs typeface="Poppins" pitchFamily="2" charset="77"/>
                </a:rPr>
                <a:t>Identifizieren</a:t>
              </a:r>
              <a:endParaRPr lang="en-GB" sz="1600" b="1" dirty="0">
                <a:solidFill>
                  <a:schemeClr val="bg1"/>
                </a:solidFill>
                <a:latin typeface="+mj-lt"/>
                <a:ea typeface="League Spartan" charset="0"/>
                <a:cs typeface="Poppins" pitchFamily="2" charset="77"/>
              </a:endParaRPr>
            </a:p>
          </p:txBody>
        </p:sp>
        <p:sp>
          <p:nvSpPr>
            <p:cNvPr id="27" name="TextBox 59">
              <a:extLst>
                <a:ext uri="{FF2B5EF4-FFF2-40B4-BE49-F238E27FC236}">
                  <a16:creationId xmlns:a16="http://schemas.microsoft.com/office/drawing/2014/main" id="{85027E35-D7BB-C3E7-20FF-788BCC9C71D5}"/>
                </a:ext>
              </a:extLst>
            </p:cNvPr>
            <p:cNvSpPr txBox="1"/>
            <p:nvPr/>
          </p:nvSpPr>
          <p:spPr>
            <a:xfrm>
              <a:off x="7934148" y="3955830"/>
              <a:ext cx="814435" cy="261621"/>
            </a:xfrm>
            <a:prstGeom prst="rect">
              <a:avLst/>
            </a:prstGeom>
            <a:noFill/>
          </p:spPr>
          <p:txBody>
            <a:bodyPr wrap="square" rtlCol="0" anchor="ctr" anchorCtr="0">
              <a:spAutoFit/>
            </a:bodyPr>
            <a:lstStyle/>
            <a:p>
              <a:pPr algn="ctr"/>
              <a:r>
                <a:rPr lang="en-GB" sz="1600" b="1" dirty="0" err="1">
                  <a:solidFill>
                    <a:schemeClr val="bg1"/>
                  </a:solidFill>
                  <a:latin typeface="+mj-lt"/>
                  <a:ea typeface="League Spartan" charset="0"/>
                  <a:cs typeface="Poppins" pitchFamily="2" charset="77"/>
                </a:rPr>
                <a:t>Bewerten</a:t>
              </a:r>
              <a:r>
                <a:rPr lang="en-GB" sz="1600" b="1" dirty="0">
                  <a:solidFill>
                    <a:schemeClr val="bg1"/>
                  </a:solidFill>
                  <a:latin typeface="+mj-lt"/>
                  <a:ea typeface="League Spartan" charset="0"/>
                  <a:cs typeface="Poppins" pitchFamily="2" charset="77"/>
                </a:rPr>
                <a:t>/</a:t>
              </a:r>
            </a:p>
          </p:txBody>
        </p:sp>
        <p:sp>
          <p:nvSpPr>
            <p:cNvPr id="28" name="TextBox 60">
              <a:extLst>
                <a:ext uri="{FF2B5EF4-FFF2-40B4-BE49-F238E27FC236}">
                  <a16:creationId xmlns:a16="http://schemas.microsoft.com/office/drawing/2014/main" id="{F5565816-F6CB-F4FE-D9D0-7B236F5BA91F}"/>
                </a:ext>
              </a:extLst>
            </p:cNvPr>
            <p:cNvSpPr txBox="1"/>
            <p:nvPr/>
          </p:nvSpPr>
          <p:spPr>
            <a:xfrm>
              <a:off x="6566323" y="4991992"/>
              <a:ext cx="959044" cy="451890"/>
            </a:xfrm>
            <a:prstGeom prst="rect">
              <a:avLst/>
            </a:prstGeom>
            <a:noFill/>
          </p:spPr>
          <p:txBody>
            <a:bodyPr wrap="square" rtlCol="0" anchor="ctr" anchorCtr="0">
              <a:spAutoFit/>
            </a:bodyPr>
            <a:lstStyle/>
            <a:p>
              <a:pPr algn="ctr"/>
              <a:r>
                <a:rPr lang="en-GB" sz="1600" b="1" dirty="0" err="1">
                  <a:solidFill>
                    <a:schemeClr val="bg1"/>
                  </a:solidFill>
                  <a:latin typeface="+mj-lt"/>
                  <a:ea typeface="League Spartan" charset="0"/>
                  <a:cs typeface="Poppins" pitchFamily="2" charset="77"/>
                </a:rPr>
                <a:t>Managen</a:t>
              </a:r>
              <a:r>
                <a:rPr lang="en-GB" sz="1600" b="1" dirty="0">
                  <a:solidFill>
                    <a:schemeClr val="bg1"/>
                  </a:solidFill>
                  <a:latin typeface="+mj-lt"/>
                  <a:ea typeface="League Spartan" charset="0"/>
                  <a:cs typeface="Poppins" pitchFamily="2" charset="77"/>
                </a:rPr>
                <a:t> /</a:t>
              </a:r>
              <a:br>
                <a:rPr lang="en-GB" sz="1600" b="1" dirty="0">
                  <a:solidFill>
                    <a:schemeClr val="bg1"/>
                  </a:solidFill>
                  <a:latin typeface="+mj-lt"/>
                  <a:ea typeface="League Spartan" charset="0"/>
                  <a:cs typeface="Poppins" pitchFamily="2" charset="77"/>
                </a:rPr>
              </a:br>
              <a:r>
                <a:rPr lang="en-GB" sz="1600" b="1" dirty="0" err="1">
                  <a:solidFill>
                    <a:schemeClr val="bg1"/>
                  </a:solidFill>
                  <a:latin typeface="+mj-lt"/>
                  <a:ea typeface="League Spartan" charset="0"/>
                  <a:cs typeface="Poppins" pitchFamily="2" charset="77"/>
                </a:rPr>
                <a:t>Reagieren</a:t>
              </a:r>
              <a:endParaRPr lang="en-GB" sz="1600" b="1" dirty="0">
                <a:solidFill>
                  <a:schemeClr val="bg1"/>
                </a:solidFill>
                <a:latin typeface="+mj-lt"/>
                <a:ea typeface="League Spartan" charset="0"/>
                <a:cs typeface="Poppins" pitchFamily="2" charset="77"/>
              </a:endParaRPr>
            </a:p>
          </p:txBody>
        </p:sp>
        <p:sp>
          <p:nvSpPr>
            <p:cNvPr id="29" name="TextBox 61">
              <a:extLst>
                <a:ext uri="{FF2B5EF4-FFF2-40B4-BE49-F238E27FC236}">
                  <a16:creationId xmlns:a16="http://schemas.microsoft.com/office/drawing/2014/main" id="{A83165A8-9B02-EDE3-B928-32DB909F6F1D}"/>
                </a:ext>
              </a:extLst>
            </p:cNvPr>
            <p:cNvSpPr txBox="1"/>
            <p:nvPr/>
          </p:nvSpPr>
          <p:spPr>
            <a:xfrm>
              <a:off x="5642009" y="4199216"/>
              <a:ext cx="959041" cy="261621"/>
            </a:xfrm>
            <a:prstGeom prst="rect">
              <a:avLst/>
            </a:prstGeom>
            <a:noFill/>
          </p:spPr>
          <p:txBody>
            <a:bodyPr wrap="square" rtlCol="0" anchor="ctr" anchorCtr="0">
              <a:spAutoFit/>
            </a:bodyPr>
            <a:lstStyle/>
            <a:p>
              <a:pPr algn="ctr"/>
              <a:r>
                <a:rPr lang="en-GB" sz="1600" b="1" dirty="0" err="1">
                  <a:solidFill>
                    <a:schemeClr val="bg1"/>
                  </a:solidFill>
                  <a:latin typeface="+mj-lt"/>
                  <a:ea typeface="League Spartan" charset="0"/>
                  <a:cs typeface="Poppins" pitchFamily="2" charset="77"/>
                </a:rPr>
                <a:t>Überwachen</a:t>
              </a:r>
              <a:endParaRPr lang="en-GB" sz="1600" b="1" dirty="0">
                <a:solidFill>
                  <a:schemeClr val="bg1"/>
                </a:solidFill>
                <a:latin typeface="+mj-lt"/>
                <a:ea typeface="League Spartan" charset="0"/>
                <a:cs typeface="Poppins" pitchFamily="2" charset="77"/>
              </a:endParaRPr>
            </a:p>
          </p:txBody>
        </p:sp>
        <p:sp>
          <p:nvSpPr>
            <p:cNvPr id="31" name="TextBox 59">
              <a:extLst>
                <a:ext uri="{FF2B5EF4-FFF2-40B4-BE49-F238E27FC236}">
                  <a16:creationId xmlns:a16="http://schemas.microsoft.com/office/drawing/2014/main" id="{4F4F94F9-77F2-362D-DCE0-8A0FB199ECCC}"/>
                </a:ext>
              </a:extLst>
            </p:cNvPr>
            <p:cNvSpPr txBox="1"/>
            <p:nvPr/>
          </p:nvSpPr>
          <p:spPr>
            <a:xfrm>
              <a:off x="7851991" y="4164691"/>
              <a:ext cx="896592" cy="261621"/>
            </a:xfrm>
            <a:prstGeom prst="rect">
              <a:avLst/>
            </a:prstGeom>
            <a:noFill/>
          </p:spPr>
          <p:txBody>
            <a:bodyPr wrap="square" rtlCol="0" anchor="ctr" anchorCtr="0">
              <a:spAutoFit/>
            </a:bodyPr>
            <a:lstStyle/>
            <a:p>
              <a:pPr algn="ctr"/>
              <a:r>
                <a:rPr lang="en-GB" sz="1600" b="1" dirty="0" err="1">
                  <a:solidFill>
                    <a:schemeClr val="bg1"/>
                  </a:solidFill>
                  <a:latin typeface="+mj-lt"/>
                  <a:ea typeface="League Spartan" charset="0"/>
                  <a:cs typeface="Poppins" pitchFamily="2" charset="77"/>
                </a:rPr>
                <a:t>Messen</a:t>
              </a:r>
              <a:endParaRPr lang="en-GB" sz="1600" b="1" dirty="0">
                <a:solidFill>
                  <a:schemeClr val="bg1"/>
                </a:solidFill>
                <a:latin typeface="+mj-lt"/>
                <a:ea typeface="League Spartan" charset="0"/>
                <a:cs typeface="Poppins" pitchFamily="2" charset="77"/>
              </a:endParaRPr>
            </a:p>
          </p:txBody>
        </p:sp>
      </p:grpSp>
    </p:spTree>
    <p:extLst>
      <p:ext uri="{BB962C8B-B14F-4D97-AF65-F5344CB8AC3E}">
        <p14:creationId xmlns:p14="http://schemas.microsoft.com/office/powerpoint/2010/main" val="865109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DE4CDF-F592-CE48-9963-5A2CC87B34D3}"/>
              </a:ext>
            </a:extLst>
          </p:cNvPr>
          <p:cNvSpPr>
            <a:spLocks noGrp="1"/>
          </p:cNvSpPr>
          <p:nvPr>
            <p:ph type="body" sz="quarter" idx="18"/>
          </p:nvPr>
        </p:nvSpPr>
        <p:spPr>
          <a:xfrm>
            <a:off x="6420495" y="1123406"/>
            <a:ext cx="5029134" cy="2074685"/>
          </a:xfrm>
        </p:spPr>
        <p:txBody>
          <a:bodyPr>
            <a:noAutofit/>
          </a:bodyPr>
          <a:lstStyle/>
          <a:p>
            <a:r>
              <a:rPr lang="de-DE" sz="3000" dirty="0"/>
              <a:t>Das Ausmaß, in dem sich eine extern verursachte Krise auf ein Unternehmen auswirkt, hängt von dessen interner Vorbereitung ab. </a:t>
            </a:r>
          </a:p>
        </p:txBody>
      </p:sp>
      <p:pic>
        <p:nvPicPr>
          <p:cNvPr id="10" name="Picture Placeholder 9" descr="A picture containing luggage, suitcase, person, pulling&#10;&#10;Description automatically generated">
            <a:extLst>
              <a:ext uri="{FF2B5EF4-FFF2-40B4-BE49-F238E27FC236}">
                <a16:creationId xmlns:a16="http://schemas.microsoft.com/office/drawing/2014/main" id="{7787B9DE-DA25-954E-B1C3-A09DE0CD09F1}"/>
              </a:ext>
            </a:extLst>
          </p:cNvPr>
          <p:cNvPicPr>
            <a:picLocks noGrp="1" noChangeAspect="1"/>
          </p:cNvPicPr>
          <p:nvPr>
            <p:ph type="pic" sz="quarter" idx="10"/>
          </p:nvPr>
        </p:nvPicPr>
        <p:blipFill>
          <a:blip r:embed="rId2"/>
          <a:srcRect t="12970" b="12970"/>
          <a:stretch>
            <a:fillRect/>
          </a:stretch>
        </p:blipFill>
        <p:spPr/>
      </p:pic>
    </p:spTree>
    <p:extLst>
      <p:ext uri="{BB962C8B-B14F-4D97-AF65-F5344CB8AC3E}">
        <p14:creationId xmlns:p14="http://schemas.microsoft.com/office/powerpoint/2010/main" val="989231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a:xfrm>
            <a:off x="666708" y="752638"/>
            <a:ext cx="4920360" cy="1647662"/>
          </a:xfrm>
        </p:spPr>
        <p:txBody>
          <a:bodyPr>
            <a:noAutofit/>
          </a:bodyPr>
          <a:lstStyle/>
          <a:p>
            <a:r>
              <a:rPr lang="en-US" sz="3900" dirty="0"/>
              <a:t>02</a:t>
            </a:r>
          </a:p>
          <a:p>
            <a:r>
              <a:rPr lang="de-DE" sz="4300" dirty="0"/>
              <a:t>Strategieentwicklung</a:t>
            </a:r>
            <a:endParaRPr lang="en-US" sz="4300" dirty="0"/>
          </a:p>
        </p:txBody>
      </p:sp>
    </p:spTree>
    <p:extLst>
      <p:ext uri="{BB962C8B-B14F-4D97-AF65-F5344CB8AC3E}">
        <p14:creationId xmlns:p14="http://schemas.microsoft.com/office/powerpoint/2010/main" val="224752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platzhalter 13" descr="Ein Bild, das Text enthält.&#10;&#10;Automatisch generierte Beschreibung">
            <a:extLst>
              <a:ext uri="{FF2B5EF4-FFF2-40B4-BE49-F238E27FC236}">
                <a16:creationId xmlns:a16="http://schemas.microsoft.com/office/drawing/2014/main" id="{BA25C4EB-A2F5-96AA-1F37-0BE7D9F6BC47}"/>
              </a:ext>
            </a:extLst>
          </p:cNvPr>
          <p:cNvPicPr>
            <a:picLocks noGrp="1" noChangeAspect="1"/>
          </p:cNvPicPr>
          <p:nvPr>
            <p:ph type="pic" sz="quarter" idx="10"/>
          </p:nvPr>
        </p:nvPicPr>
        <p:blipFill>
          <a:blip r:embed="rId2"/>
          <a:srcRect l="7272" r="7272"/>
          <a:stretch>
            <a:fillRect/>
          </a:stretch>
        </p:blipFill>
        <p:spPr/>
      </p:pic>
      <p:sp>
        <p:nvSpPr>
          <p:cNvPr id="5" name="Textplatzhalter 4">
            <a:extLst>
              <a:ext uri="{FF2B5EF4-FFF2-40B4-BE49-F238E27FC236}">
                <a16:creationId xmlns:a16="http://schemas.microsoft.com/office/drawing/2014/main" id="{EDAC0480-0E6E-502B-5837-818AB8433641}"/>
              </a:ext>
            </a:extLst>
          </p:cNvPr>
          <p:cNvSpPr>
            <a:spLocks noGrp="1"/>
          </p:cNvSpPr>
          <p:nvPr>
            <p:ph type="body" sz="quarter" idx="18"/>
          </p:nvPr>
        </p:nvSpPr>
        <p:spPr>
          <a:xfrm>
            <a:off x="1718562" y="1653168"/>
            <a:ext cx="4705990" cy="4525954"/>
          </a:xfrm>
        </p:spPr>
        <p:txBody>
          <a:bodyPr>
            <a:noAutofit/>
          </a:bodyPr>
          <a:lstStyle/>
          <a:p>
            <a:r>
              <a:rPr lang="de-DE" sz="1700" dirty="0"/>
              <a:t>Eine Strategie mag für einen laufenden Konzern überflüssig erscheinen – denn es kostet Zeit und Geld, eine zu entwickeln. Jedoch ist eine Strategie unabdingbar, um eine Unternehmenskrise zu vermeiden und ist grundlegend für das Überstehen einer Krise.</a:t>
            </a:r>
            <a:endParaRPr lang="en-US" sz="1700" dirty="0"/>
          </a:p>
          <a:p>
            <a:r>
              <a:rPr lang="de-DE" sz="1700" b="1" i="1" dirty="0"/>
              <a:t>Aber was genau ist eine Gesamtstrategie?</a:t>
            </a:r>
            <a:endParaRPr lang="en-US" sz="1700" b="1" dirty="0"/>
          </a:p>
          <a:p>
            <a:r>
              <a:rPr lang="de-DE" sz="1700" dirty="0"/>
              <a:t>„Wir wollen in fünf Jahren das beste Hotel in der Stadt sein“ ist keine Strategie, sondern eine Vision. „Wir wollen unser Angebot ausweiten“ hingegen ist ein Ziel. Eine Strategie hat viele Facetten. Warum möchten Sie Ihr Angebot ausweiten? Wie wollen Sie es ausweiten? Was müssen Sie berücksichtigen? Welche Fallstricke erwarten Sie? Eine Strategie ist der langfristige Plan, der genau definiert, wie Sie höhere Ziele erreichen, um Ihre Vision zu verwirklichen. Hört sich kompliziert an? Normalerweise haben Sie bereits alles, um Ihre Strategie zu entwickeln. Wir zeigen Ihnen wie!</a:t>
            </a:r>
          </a:p>
        </p:txBody>
      </p:sp>
      <p:sp>
        <p:nvSpPr>
          <p:cNvPr id="4" name="Textplatzhalter 3">
            <a:extLst>
              <a:ext uri="{FF2B5EF4-FFF2-40B4-BE49-F238E27FC236}">
                <a16:creationId xmlns:a16="http://schemas.microsoft.com/office/drawing/2014/main" id="{BA6A87CD-2CEA-35BE-77DB-F7B3F8CD2F03}"/>
              </a:ext>
            </a:extLst>
          </p:cNvPr>
          <p:cNvSpPr>
            <a:spLocks noGrp="1"/>
          </p:cNvSpPr>
          <p:nvPr>
            <p:ph type="body" sz="quarter" idx="16"/>
          </p:nvPr>
        </p:nvSpPr>
        <p:spPr>
          <a:xfrm>
            <a:off x="1718562" y="387315"/>
            <a:ext cx="4705990" cy="1399545"/>
          </a:xfrm>
        </p:spPr>
        <p:txBody>
          <a:bodyPr>
            <a:normAutofit/>
          </a:bodyPr>
          <a:lstStyle/>
          <a:p>
            <a:r>
              <a:rPr lang="de-DE" sz="4000" b="1" dirty="0"/>
              <a:t>Auf Ihre Strategie kommt es an</a:t>
            </a:r>
          </a:p>
          <a:p>
            <a:endParaRPr lang="de-DE" dirty="0"/>
          </a:p>
        </p:txBody>
      </p:sp>
      <p:sp>
        <p:nvSpPr>
          <p:cNvPr id="8" name="Textfeld 7">
            <a:extLst>
              <a:ext uri="{FF2B5EF4-FFF2-40B4-BE49-F238E27FC236}">
                <a16:creationId xmlns:a16="http://schemas.microsoft.com/office/drawing/2014/main" id="{EA7FD61A-D1F0-480E-0090-CAE9AE1458FD}"/>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i="0" dirty="0">
                <a:solidFill>
                  <a:schemeClr val="bg1"/>
                </a:solidFill>
                <a:effectLst/>
              </a:rPr>
              <a:t>Andrea </a:t>
            </a:r>
            <a:r>
              <a:rPr lang="de-DE" sz="800" b="1" i="0" dirty="0" err="1">
                <a:solidFill>
                  <a:schemeClr val="bg1"/>
                </a:solidFill>
                <a:effectLst/>
              </a:rPr>
              <a:t>Piacquadio</a:t>
            </a:r>
            <a:endParaRPr lang="de-DE" sz="800" dirty="0">
              <a:solidFill>
                <a:schemeClr val="bg1"/>
              </a:solidFill>
            </a:endParaRPr>
          </a:p>
        </p:txBody>
      </p:sp>
    </p:spTree>
    <p:extLst>
      <p:ext uri="{BB962C8B-B14F-4D97-AF65-F5344CB8AC3E}">
        <p14:creationId xmlns:p14="http://schemas.microsoft.com/office/powerpoint/2010/main" val="3595606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4"/>
          </p:nvPr>
        </p:nvSpPr>
        <p:spPr/>
        <p:txBody>
          <a:bodyPr>
            <a:noAutofit/>
          </a:bodyPr>
          <a:lstStyle/>
          <a:p>
            <a:r>
              <a:rPr lang="de-DE" sz="2600" b="1" dirty="0"/>
              <a:t>PLAN (PLAN)</a:t>
            </a:r>
          </a:p>
        </p:txBody>
      </p:sp>
      <p:sp>
        <p:nvSpPr>
          <p:cNvPr id="17" name="Textplatzhalter 16">
            <a:extLst>
              <a:ext uri="{FF2B5EF4-FFF2-40B4-BE49-F238E27FC236}">
                <a16:creationId xmlns:a16="http://schemas.microsoft.com/office/drawing/2014/main" id="{55CA2E6A-6200-7CB6-7115-3D7D6D996E3F}"/>
              </a:ext>
            </a:extLst>
          </p:cNvPr>
          <p:cNvSpPr>
            <a:spLocks noGrp="1"/>
          </p:cNvSpPr>
          <p:nvPr>
            <p:ph type="body" sz="quarter" idx="19"/>
          </p:nvPr>
        </p:nvSpPr>
        <p:spPr/>
        <p:txBody>
          <a:bodyPr/>
          <a:lstStyle/>
          <a:p>
            <a:r>
              <a:rPr lang="de-DE" dirty="0"/>
              <a:t>2</a:t>
            </a:r>
          </a:p>
        </p:txBody>
      </p:sp>
      <p:sp>
        <p:nvSpPr>
          <p:cNvPr id="18" name="Textplatzhalter 17">
            <a:extLst>
              <a:ext uri="{FF2B5EF4-FFF2-40B4-BE49-F238E27FC236}">
                <a16:creationId xmlns:a16="http://schemas.microsoft.com/office/drawing/2014/main" id="{CD3A4D03-2814-EB38-1BBB-80B1844A101C}"/>
              </a:ext>
            </a:extLst>
          </p:cNvPr>
          <p:cNvSpPr>
            <a:spLocks noGrp="1"/>
          </p:cNvSpPr>
          <p:nvPr>
            <p:ph type="body" sz="quarter" idx="20"/>
          </p:nvPr>
        </p:nvSpPr>
        <p:spPr/>
        <p:txBody>
          <a:bodyPr/>
          <a:lstStyle/>
          <a:p>
            <a:endParaRPr lang="de-DE" b="1" dirty="0"/>
          </a:p>
          <a:p>
            <a:r>
              <a:rPr lang="de-DE" sz="2600" b="1" dirty="0"/>
              <a:t>PLOY (TRICK)</a:t>
            </a:r>
          </a:p>
          <a:p>
            <a:endParaRPr lang="de-DE" dirty="0"/>
          </a:p>
        </p:txBody>
      </p:sp>
      <p:sp>
        <p:nvSpPr>
          <p:cNvPr id="19" name="Textplatzhalter 18">
            <a:extLst>
              <a:ext uri="{FF2B5EF4-FFF2-40B4-BE49-F238E27FC236}">
                <a16:creationId xmlns:a16="http://schemas.microsoft.com/office/drawing/2014/main" id="{5334E638-21F2-7B6C-0E38-56DD0C5654B2}"/>
              </a:ext>
            </a:extLst>
          </p:cNvPr>
          <p:cNvSpPr>
            <a:spLocks noGrp="1"/>
          </p:cNvSpPr>
          <p:nvPr>
            <p:ph type="body" sz="quarter" idx="21"/>
          </p:nvPr>
        </p:nvSpPr>
        <p:spPr/>
        <p:txBody>
          <a:bodyPr/>
          <a:lstStyle/>
          <a:p>
            <a:r>
              <a:rPr lang="de-DE" dirty="0"/>
              <a:t>3</a:t>
            </a:r>
          </a:p>
        </p:txBody>
      </p:sp>
      <p:sp>
        <p:nvSpPr>
          <p:cNvPr id="20" name="Textplatzhalter 19">
            <a:extLst>
              <a:ext uri="{FF2B5EF4-FFF2-40B4-BE49-F238E27FC236}">
                <a16:creationId xmlns:a16="http://schemas.microsoft.com/office/drawing/2014/main" id="{E41092F2-D24B-5B29-5E95-247804D40DCE}"/>
              </a:ext>
            </a:extLst>
          </p:cNvPr>
          <p:cNvSpPr>
            <a:spLocks noGrp="1"/>
          </p:cNvSpPr>
          <p:nvPr>
            <p:ph type="body" sz="quarter" idx="22"/>
          </p:nvPr>
        </p:nvSpPr>
        <p:spPr/>
        <p:txBody>
          <a:bodyPr/>
          <a:lstStyle/>
          <a:p>
            <a:endParaRPr lang="de-DE" b="1" dirty="0"/>
          </a:p>
          <a:p>
            <a:r>
              <a:rPr lang="de-DE" sz="2600" b="1" dirty="0"/>
              <a:t>PATTERN (MUSTER)</a:t>
            </a:r>
          </a:p>
          <a:p>
            <a:endParaRPr lang="de-DE" dirty="0"/>
          </a:p>
        </p:txBody>
      </p:sp>
      <p:sp>
        <p:nvSpPr>
          <p:cNvPr id="21" name="Textplatzhalter 20">
            <a:extLst>
              <a:ext uri="{FF2B5EF4-FFF2-40B4-BE49-F238E27FC236}">
                <a16:creationId xmlns:a16="http://schemas.microsoft.com/office/drawing/2014/main" id="{79738999-C473-9445-75AA-92F4D2C9704A}"/>
              </a:ext>
            </a:extLst>
          </p:cNvPr>
          <p:cNvSpPr>
            <a:spLocks noGrp="1"/>
          </p:cNvSpPr>
          <p:nvPr>
            <p:ph type="body" sz="quarter" idx="23"/>
          </p:nvPr>
        </p:nvSpPr>
        <p:spPr/>
        <p:txBody>
          <a:bodyPr/>
          <a:lstStyle/>
          <a:p>
            <a:r>
              <a:rPr lang="de-DE" dirty="0"/>
              <a:t>4</a:t>
            </a:r>
          </a:p>
        </p:txBody>
      </p:sp>
      <p:sp>
        <p:nvSpPr>
          <p:cNvPr id="22" name="Textplatzhalter 21">
            <a:extLst>
              <a:ext uri="{FF2B5EF4-FFF2-40B4-BE49-F238E27FC236}">
                <a16:creationId xmlns:a16="http://schemas.microsoft.com/office/drawing/2014/main" id="{A16613EB-DF7A-A91D-0C04-E962E89ED518}"/>
              </a:ext>
            </a:extLst>
          </p:cNvPr>
          <p:cNvSpPr>
            <a:spLocks noGrp="1"/>
          </p:cNvSpPr>
          <p:nvPr>
            <p:ph type="body" sz="quarter" idx="24"/>
          </p:nvPr>
        </p:nvSpPr>
        <p:spPr/>
        <p:txBody>
          <a:bodyPr/>
          <a:lstStyle/>
          <a:p>
            <a:endParaRPr lang="de-DE" b="1" dirty="0"/>
          </a:p>
          <a:p>
            <a:r>
              <a:rPr lang="de-DE" sz="2600" b="1" dirty="0"/>
              <a:t>POSITION (POSITION)</a:t>
            </a:r>
          </a:p>
          <a:p>
            <a:endParaRPr lang="de-DE" dirty="0"/>
          </a:p>
        </p:txBody>
      </p:sp>
      <p:sp>
        <p:nvSpPr>
          <p:cNvPr id="23" name="Textplatzhalter 22">
            <a:extLst>
              <a:ext uri="{FF2B5EF4-FFF2-40B4-BE49-F238E27FC236}">
                <a16:creationId xmlns:a16="http://schemas.microsoft.com/office/drawing/2014/main" id="{61917B95-96B1-334E-7112-077D62D6E2FA}"/>
              </a:ext>
            </a:extLst>
          </p:cNvPr>
          <p:cNvSpPr>
            <a:spLocks noGrp="1"/>
          </p:cNvSpPr>
          <p:nvPr>
            <p:ph type="body" sz="quarter" idx="25"/>
          </p:nvPr>
        </p:nvSpPr>
        <p:spPr/>
        <p:txBody>
          <a:bodyPr/>
          <a:lstStyle/>
          <a:p>
            <a:r>
              <a:rPr lang="de-DE" dirty="0"/>
              <a:t>5</a:t>
            </a:r>
          </a:p>
        </p:txBody>
      </p:sp>
      <p:sp>
        <p:nvSpPr>
          <p:cNvPr id="24" name="Textplatzhalter 23">
            <a:extLst>
              <a:ext uri="{FF2B5EF4-FFF2-40B4-BE49-F238E27FC236}">
                <a16:creationId xmlns:a16="http://schemas.microsoft.com/office/drawing/2014/main" id="{ABA26CFE-39D5-14BB-1C95-44B3501DD492}"/>
              </a:ext>
            </a:extLst>
          </p:cNvPr>
          <p:cNvSpPr>
            <a:spLocks noGrp="1"/>
          </p:cNvSpPr>
          <p:nvPr>
            <p:ph type="body" sz="quarter" idx="26"/>
          </p:nvPr>
        </p:nvSpPr>
        <p:spPr/>
        <p:txBody>
          <a:bodyPr/>
          <a:lstStyle/>
          <a:p>
            <a:endParaRPr lang="de-DE" b="1" dirty="0"/>
          </a:p>
          <a:p>
            <a:r>
              <a:rPr lang="de-DE" sz="2600" b="1" dirty="0"/>
              <a:t>PERSPECTIVE (PERSPEKTIVE)</a:t>
            </a:r>
          </a:p>
          <a:p>
            <a:endParaRPr lang="de-DE" dirty="0"/>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26" name="Textplatzhalter 25">
            <a:extLst>
              <a:ext uri="{FF2B5EF4-FFF2-40B4-BE49-F238E27FC236}">
                <a16:creationId xmlns:a16="http://schemas.microsoft.com/office/drawing/2014/main" id="{96088C9C-653C-7398-5287-FAA0C05B5083}"/>
              </a:ext>
            </a:extLst>
          </p:cNvPr>
          <p:cNvSpPr>
            <a:spLocks noGrp="1"/>
          </p:cNvSpPr>
          <p:nvPr>
            <p:ph type="body" sz="quarter" idx="15"/>
          </p:nvPr>
        </p:nvSpPr>
        <p:spPr/>
        <p:txBody>
          <a:bodyPr/>
          <a:lstStyle/>
          <a:p>
            <a:r>
              <a:rPr lang="de-DE" dirty="0"/>
              <a:t>1</a:t>
            </a:r>
          </a:p>
        </p:txBody>
      </p:sp>
      <p:sp>
        <p:nvSpPr>
          <p:cNvPr id="27" name="Textplatzhalter 2">
            <a:extLst>
              <a:ext uri="{FF2B5EF4-FFF2-40B4-BE49-F238E27FC236}">
                <a16:creationId xmlns:a16="http://schemas.microsoft.com/office/drawing/2014/main" id="{1368113A-0B85-3A30-72A7-D28997CBA8F8}"/>
              </a:ext>
            </a:extLst>
          </p:cNvPr>
          <p:cNvSpPr>
            <a:spLocks noGrp="1"/>
          </p:cNvSpPr>
          <p:nvPr>
            <p:ph type="body" sz="quarter" idx="18"/>
          </p:nvPr>
        </p:nvSpPr>
        <p:spPr>
          <a:xfrm>
            <a:off x="1511017" y="1692749"/>
            <a:ext cx="4621841" cy="489428"/>
          </a:xfrm>
        </p:spPr>
        <p:txBody>
          <a:bodyPr>
            <a:noAutofit/>
          </a:bodyPr>
          <a:lstStyle/>
          <a:p>
            <a:pPr>
              <a:spcBef>
                <a:spcPts val="0"/>
              </a:spcBef>
            </a:pPr>
            <a:r>
              <a:rPr lang="de-DE" sz="1600" dirty="0"/>
              <a:t>Es gibt nicht </a:t>
            </a:r>
            <a:r>
              <a:rPr lang="de-DE" sz="1600" i="1" dirty="0"/>
              <a:t>den</a:t>
            </a:r>
            <a:r>
              <a:rPr lang="de-DE" sz="1600" dirty="0"/>
              <a:t> einen Begriff für Strategie – wir zeigen Ihnen 5 Herangehensweisen, die eine </a:t>
            </a:r>
          </a:p>
          <a:p>
            <a:pPr>
              <a:spcBef>
                <a:spcPts val="0"/>
              </a:spcBef>
            </a:pPr>
            <a:r>
              <a:rPr lang="de-DE" sz="1600" dirty="0"/>
              <a:t>	Strategie ausmachen.</a:t>
            </a:r>
          </a:p>
        </p:txBody>
      </p:sp>
      <p:sp>
        <p:nvSpPr>
          <p:cNvPr id="28" name="Textplatzhalter 3">
            <a:extLst>
              <a:ext uri="{FF2B5EF4-FFF2-40B4-BE49-F238E27FC236}">
                <a16:creationId xmlns:a16="http://schemas.microsoft.com/office/drawing/2014/main" id="{9D25EFA5-7143-13B1-AAC6-5E07D84474DF}"/>
              </a:ext>
            </a:extLst>
          </p:cNvPr>
          <p:cNvSpPr>
            <a:spLocks noGrp="1"/>
          </p:cNvSpPr>
          <p:nvPr>
            <p:ph type="body" sz="quarter" idx="16"/>
          </p:nvPr>
        </p:nvSpPr>
        <p:spPr>
          <a:xfrm>
            <a:off x="1474159" y="475264"/>
            <a:ext cx="4716425" cy="891545"/>
          </a:xfrm>
        </p:spPr>
        <p:txBody>
          <a:bodyPr>
            <a:noAutofit/>
          </a:bodyPr>
          <a:lstStyle/>
          <a:p>
            <a:r>
              <a:rPr lang="de-DE" sz="4000" b="1" dirty="0"/>
              <a:t>Was eine Strategie ausmacht</a:t>
            </a:r>
          </a:p>
        </p:txBody>
      </p:sp>
      <p:sp>
        <p:nvSpPr>
          <p:cNvPr id="29" name="Textplatzhalter 4">
            <a:extLst>
              <a:ext uri="{FF2B5EF4-FFF2-40B4-BE49-F238E27FC236}">
                <a16:creationId xmlns:a16="http://schemas.microsoft.com/office/drawing/2014/main" id="{35447020-C5E3-DDE6-BFF9-5D58AB863D94}"/>
              </a:ext>
            </a:extLst>
          </p:cNvPr>
          <p:cNvSpPr txBox="1">
            <a:spLocks/>
          </p:cNvSpPr>
          <p:nvPr/>
        </p:nvSpPr>
        <p:spPr>
          <a:xfrm>
            <a:off x="1474159" y="2557332"/>
            <a:ext cx="4621841"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Der Managementexperte Henry Mintzberg vertrat die Ansicht, dass es schwierig sein kann, die richtige Strategie zu finden. Um eine tiefergehende Analyse zu ermöglichen, entwickelte er die "5 Ps der Strategie" - fünf verschiedene Definitionen (oder Ansätze) für die Entwicklung von Strategien. </a:t>
            </a:r>
          </a:p>
          <a:p>
            <a:r>
              <a:rPr lang="de-DE" b="1" dirty="0"/>
              <a:t>Laut dieser Theorie ist eine Strategie…</a:t>
            </a:r>
          </a:p>
        </p:txBody>
      </p:sp>
      <p:sp>
        <p:nvSpPr>
          <p:cNvPr id="30" name="Textfeld 29">
            <a:extLst>
              <a:ext uri="{FF2B5EF4-FFF2-40B4-BE49-F238E27FC236}">
                <a16:creationId xmlns:a16="http://schemas.microsoft.com/office/drawing/2014/main" id="{407B125C-83D5-371F-DBFA-A2C3ABC5DA34}"/>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Tree>
    <p:extLst>
      <p:ext uri="{BB962C8B-B14F-4D97-AF65-F5344CB8AC3E}">
        <p14:creationId xmlns:p14="http://schemas.microsoft.com/office/powerpoint/2010/main" val="3461514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Ein Bild, das Text, Tisch, drinnen, Person enthält.&#10;&#10;Automatisch generierte Beschreibung">
            <a:extLst>
              <a:ext uri="{FF2B5EF4-FFF2-40B4-BE49-F238E27FC236}">
                <a16:creationId xmlns:a16="http://schemas.microsoft.com/office/drawing/2014/main" id="{C8A35D4E-AF9E-3AAD-92B5-5774FA3A2871}"/>
              </a:ext>
            </a:extLst>
          </p:cNvPr>
          <p:cNvPicPr>
            <a:picLocks noGrp="1" noChangeAspect="1"/>
          </p:cNvPicPr>
          <p:nvPr>
            <p:ph type="pic" sz="quarter" idx="10"/>
          </p:nvPr>
        </p:nvPicPr>
        <p:blipFill>
          <a:blip r:embed="rId2"/>
          <a:srcRect l="23253" r="23253"/>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1045737"/>
            <a:ext cx="4621841" cy="489428"/>
          </a:xfrm>
        </p:spPr>
        <p:txBody>
          <a:bodyPr>
            <a:noAutofit/>
          </a:bodyPr>
          <a:lstStyle/>
          <a:p>
            <a:r>
              <a:rPr lang="en-US" sz="1600" dirty="0"/>
              <a:t>Invest</a:t>
            </a:r>
            <a:r>
              <a:rPr lang="de-DE" sz="1600" dirty="0" err="1"/>
              <a:t>ieren</a:t>
            </a:r>
            <a:r>
              <a:rPr lang="de-DE" sz="1600" dirty="0"/>
              <a:t> Sie</a:t>
            </a:r>
            <a:r>
              <a:rPr lang="en-US" sz="1600" dirty="0"/>
              <a:t> in </a:t>
            </a:r>
            <a:r>
              <a:rPr lang="de-DE" sz="1600" dirty="0"/>
              <a:t>Planung</a:t>
            </a:r>
            <a:r>
              <a:rPr lang="en-US" sz="1600" dirty="0"/>
              <a:t>, um</a:t>
            </a:r>
            <a:r>
              <a:rPr lang="de-DE" sz="1600" dirty="0"/>
              <a:t> später Kosten zu sparen</a:t>
            </a:r>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718561" y="260692"/>
            <a:ext cx="4716425" cy="891545"/>
          </a:xfrm>
        </p:spPr>
        <p:txBody>
          <a:bodyPr>
            <a:noAutofit/>
          </a:bodyPr>
          <a:lstStyle/>
          <a:p>
            <a:r>
              <a:rPr lang="de-DE" b="1" dirty="0"/>
              <a:t>01 Strategie als PLAN</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718561" y="1525211"/>
            <a:ext cx="4621841"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200" dirty="0"/>
              <a:t>Die Vorteile einer effektiven Planung sind vielfältig. Die Planung ist mit geringen Kosten verbunden, während spätere Strategieschritte teurer sein können. Je mehr Planung ein Unternehmen betreibt, desto wahrscheinlicher ist es, dass es seine Ziele erreicht und Risiken minimiert. Werkzeuge wie die SWOT-Analyse, die PEST-Analyse (siehe Modul 1) und die Portfolio-Analyse helfen Ihnen bei der Entwicklung eines erfolgreichen Plans. Wirksame Pläne helfen Managern, ihren Teams Klarheit zu verschaffen und für jedes Ziel umsetzbare Schritte zu definieren.</a:t>
            </a:r>
          </a:p>
        </p:txBody>
      </p:sp>
      <p:sp>
        <p:nvSpPr>
          <p:cNvPr id="9" name="Textfeld 8">
            <a:extLst>
              <a:ext uri="{FF2B5EF4-FFF2-40B4-BE49-F238E27FC236}">
                <a16:creationId xmlns:a16="http://schemas.microsoft.com/office/drawing/2014/main" id="{6208C384-408D-4755-491C-E07DD9BB7342}"/>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i="0" dirty="0">
                <a:solidFill>
                  <a:schemeClr val="bg1"/>
                </a:solidFill>
                <a:effectLst/>
              </a:rPr>
              <a:t>Andrea </a:t>
            </a:r>
            <a:r>
              <a:rPr lang="de-DE" sz="800" b="1" i="0" dirty="0" err="1">
                <a:solidFill>
                  <a:schemeClr val="bg1"/>
                </a:solidFill>
                <a:effectLst/>
              </a:rPr>
              <a:t>Piacquadio</a:t>
            </a:r>
            <a:endParaRPr lang="de-DE" sz="800" dirty="0">
              <a:solidFill>
                <a:schemeClr val="bg1"/>
              </a:solidFill>
            </a:endParaRPr>
          </a:p>
        </p:txBody>
      </p:sp>
      <p:sp>
        <p:nvSpPr>
          <p:cNvPr id="10" name="Textfeld 9">
            <a:extLst>
              <a:ext uri="{FF2B5EF4-FFF2-40B4-BE49-F238E27FC236}">
                <a16:creationId xmlns:a16="http://schemas.microsoft.com/office/drawing/2014/main" id="{E422D579-6269-A4C6-F947-FAD92A4C7E7C}"/>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Tree>
    <p:extLst>
      <p:ext uri="{BB962C8B-B14F-4D97-AF65-F5344CB8AC3E}">
        <p14:creationId xmlns:p14="http://schemas.microsoft.com/office/powerpoint/2010/main" val="6943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42"/>
        <p:cNvGrpSpPr/>
        <p:nvPr/>
      </p:nvGrpSpPr>
      <p:grpSpPr>
        <a:xfrm>
          <a:off x="0" y="0"/>
          <a:ext cx="0" cy="0"/>
          <a:chOff x="0" y="0"/>
          <a:chExt cx="0" cy="0"/>
        </a:xfrm>
      </p:grpSpPr>
      <p:cxnSp>
        <p:nvCxnSpPr>
          <p:cNvPr id="1343" name="Google Shape;1343;p26"/>
          <p:cNvCxnSpPr/>
          <p:nvPr/>
        </p:nvCxnSpPr>
        <p:spPr>
          <a:xfrm>
            <a:off x="9912046" y="3422854"/>
            <a:ext cx="0" cy="176893"/>
          </a:xfrm>
          <a:prstGeom prst="straightConnector1">
            <a:avLst/>
          </a:prstGeom>
          <a:noFill/>
          <a:ln w="38100" cap="flat" cmpd="sng">
            <a:solidFill>
              <a:srgbClr val="BFBFBF"/>
            </a:solidFill>
            <a:prstDash val="solid"/>
            <a:miter lim="800000"/>
            <a:headEnd type="none" w="sm" len="sm"/>
            <a:tailEnd type="none" w="sm" len="sm"/>
          </a:ln>
        </p:spPr>
      </p:cxnSp>
      <p:cxnSp>
        <p:nvCxnSpPr>
          <p:cNvPr id="1344" name="Google Shape;1344;p26"/>
          <p:cNvCxnSpPr/>
          <p:nvPr/>
        </p:nvCxnSpPr>
        <p:spPr>
          <a:xfrm>
            <a:off x="8916685" y="35997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345" name="Google Shape;1345;p26"/>
          <p:cNvCxnSpPr/>
          <p:nvPr/>
        </p:nvCxnSpPr>
        <p:spPr>
          <a:xfrm>
            <a:off x="8916684" y="3596174"/>
            <a:ext cx="0" cy="177404"/>
          </a:xfrm>
          <a:prstGeom prst="straightConnector1">
            <a:avLst/>
          </a:prstGeom>
          <a:noFill/>
          <a:ln w="38100" cap="flat" cmpd="sng">
            <a:solidFill>
              <a:srgbClr val="BFBFBF"/>
            </a:solidFill>
            <a:prstDash val="solid"/>
            <a:miter lim="800000"/>
            <a:headEnd type="none" w="sm" len="sm"/>
            <a:tailEnd type="none" w="sm" len="sm"/>
          </a:ln>
        </p:spPr>
      </p:cxnSp>
      <p:cxnSp>
        <p:nvCxnSpPr>
          <p:cNvPr id="1346" name="Google Shape;1346;p26"/>
          <p:cNvCxnSpPr>
            <a:endCxn id="1347" idx="0"/>
          </p:cNvCxnSpPr>
          <p:nvPr/>
        </p:nvCxnSpPr>
        <p:spPr>
          <a:xfrm>
            <a:off x="10900265" y="3596250"/>
            <a:ext cx="0" cy="180900"/>
          </a:xfrm>
          <a:prstGeom prst="straightConnector1">
            <a:avLst/>
          </a:prstGeom>
          <a:noFill/>
          <a:ln w="38100" cap="flat" cmpd="sng">
            <a:solidFill>
              <a:srgbClr val="BFBFBF"/>
            </a:solidFill>
            <a:prstDash val="solid"/>
            <a:miter lim="800000"/>
            <a:headEnd type="none" w="sm" len="sm"/>
            <a:tailEnd type="none" w="sm" len="sm"/>
          </a:ln>
        </p:spPr>
      </p:cxnSp>
      <p:cxnSp>
        <p:nvCxnSpPr>
          <p:cNvPr id="1348" name="Google Shape;1348;p26"/>
          <p:cNvCxnSpPr/>
          <p:nvPr/>
        </p:nvCxnSpPr>
        <p:spPr>
          <a:xfrm>
            <a:off x="7771302" y="2657963"/>
            <a:ext cx="0" cy="175023"/>
          </a:xfrm>
          <a:prstGeom prst="straightConnector1">
            <a:avLst/>
          </a:prstGeom>
          <a:noFill/>
          <a:ln w="38100" cap="flat" cmpd="sng">
            <a:solidFill>
              <a:srgbClr val="BFBFBF"/>
            </a:solidFill>
            <a:prstDash val="solid"/>
            <a:miter lim="800000"/>
            <a:headEnd type="none" w="sm" len="sm"/>
            <a:tailEnd type="none" w="sm" len="sm"/>
          </a:ln>
        </p:spPr>
      </p:cxnSp>
      <p:cxnSp>
        <p:nvCxnSpPr>
          <p:cNvPr id="1349" name="Google Shape;1349;p26"/>
          <p:cNvCxnSpPr/>
          <p:nvPr/>
        </p:nvCxnSpPr>
        <p:spPr>
          <a:xfrm>
            <a:off x="5647228" y="2836556"/>
            <a:ext cx="4260056" cy="0"/>
          </a:xfrm>
          <a:prstGeom prst="straightConnector1">
            <a:avLst/>
          </a:prstGeom>
          <a:noFill/>
          <a:ln w="38100" cap="flat" cmpd="sng">
            <a:solidFill>
              <a:srgbClr val="BFBFBF"/>
            </a:solidFill>
            <a:prstDash val="solid"/>
            <a:miter lim="800000"/>
            <a:headEnd type="none" w="sm" len="sm"/>
            <a:tailEnd type="none" w="sm" len="sm"/>
          </a:ln>
        </p:spPr>
      </p:cxnSp>
      <p:cxnSp>
        <p:nvCxnSpPr>
          <p:cNvPr id="1350" name="Google Shape;1350;p26"/>
          <p:cNvCxnSpPr/>
          <p:nvPr/>
        </p:nvCxnSpPr>
        <p:spPr>
          <a:xfrm>
            <a:off x="5647228" y="2836557"/>
            <a:ext cx="0" cy="196453"/>
          </a:xfrm>
          <a:prstGeom prst="straightConnector1">
            <a:avLst/>
          </a:prstGeom>
          <a:noFill/>
          <a:ln w="38100" cap="flat" cmpd="sng">
            <a:solidFill>
              <a:srgbClr val="BFBFBF"/>
            </a:solidFill>
            <a:prstDash val="solid"/>
            <a:miter lim="800000"/>
            <a:headEnd type="none" w="sm" len="sm"/>
            <a:tailEnd type="none" w="sm" len="sm"/>
          </a:ln>
        </p:spPr>
      </p:cxnSp>
      <p:cxnSp>
        <p:nvCxnSpPr>
          <p:cNvPr id="1351" name="Google Shape;1351;p26"/>
          <p:cNvCxnSpPr>
            <a:endCxn id="1352" idx="0"/>
          </p:cNvCxnSpPr>
          <p:nvPr/>
        </p:nvCxnSpPr>
        <p:spPr>
          <a:xfrm flipH="1">
            <a:off x="9906689" y="2832881"/>
            <a:ext cx="600" cy="203700"/>
          </a:xfrm>
          <a:prstGeom prst="straightConnector1">
            <a:avLst/>
          </a:prstGeom>
          <a:noFill/>
          <a:ln w="38100" cap="flat" cmpd="sng">
            <a:solidFill>
              <a:srgbClr val="BFBFBF"/>
            </a:solidFill>
            <a:prstDash val="solid"/>
            <a:miter lim="800000"/>
            <a:headEnd type="none" w="sm" len="sm"/>
            <a:tailEnd type="none" w="sm" len="sm"/>
          </a:ln>
        </p:spPr>
      </p:cxnSp>
      <p:sp>
        <p:nvSpPr>
          <p:cNvPr id="1353" name="Google Shape;1353;p26"/>
          <p:cNvSpPr/>
          <p:nvPr/>
        </p:nvSpPr>
        <p:spPr>
          <a:xfrm>
            <a:off x="5529355" y="2261485"/>
            <a:ext cx="4495800" cy="396477"/>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4" name="Google Shape;1354;p26"/>
          <p:cNvSpPr/>
          <p:nvPr/>
        </p:nvSpPr>
        <p:spPr>
          <a:xfrm>
            <a:off x="5529355" y="2140041"/>
            <a:ext cx="4495800" cy="457200"/>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5" name="Google Shape;1355;p26"/>
          <p:cNvSpPr/>
          <p:nvPr/>
        </p:nvSpPr>
        <p:spPr>
          <a:xfrm>
            <a:off x="3733893" y="3125879"/>
            <a:ext cx="3827860" cy="303609"/>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6" name="Google Shape;1356;p26"/>
          <p:cNvSpPr/>
          <p:nvPr/>
        </p:nvSpPr>
        <p:spPr>
          <a:xfrm>
            <a:off x="3733893" y="3036581"/>
            <a:ext cx="3827860" cy="350044"/>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7" name="Google Shape;1357;p26"/>
          <p:cNvSpPr/>
          <p:nvPr/>
        </p:nvSpPr>
        <p:spPr>
          <a:xfrm>
            <a:off x="7992759" y="3125879"/>
            <a:ext cx="3827859" cy="303609"/>
          </a:xfrm>
          <a:prstGeom prst="rect">
            <a:avLst/>
          </a:prstGeom>
          <a:solidFill>
            <a:srgbClr val="3FAB9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2" name="Google Shape;1352;p26"/>
          <p:cNvSpPr/>
          <p:nvPr/>
        </p:nvSpPr>
        <p:spPr>
          <a:xfrm>
            <a:off x="7992759" y="3036581"/>
            <a:ext cx="3827859" cy="350044"/>
          </a:xfrm>
          <a:prstGeom prst="rect">
            <a:avLst/>
          </a:prstGeom>
          <a:solidFill>
            <a:srgbClr val="70CA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8" name="Google Shape;1358;p26"/>
          <p:cNvSpPr/>
          <p:nvPr/>
        </p:nvSpPr>
        <p:spPr>
          <a:xfrm>
            <a:off x="3735833" y="3870389"/>
            <a:ext cx="1830666" cy="2894379"/>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59" name="Google Shape;1359;p26"/>
          <p:cNvSpPr/>
          <p:nvPr/>
        </p:nvSpPr>
        <p:spPr>
          <a:xfrm>
            <a:off x="3733893" y="3777150"/>
            <a:ext cx="1840706"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0" name="Google Shape;1360;p26"/>
          <p:cNvSpPr/>
          <p:nvPr/>
        </p:nvSpPr>
        <p:spPr>
          <a:xfrm>
            <a:off x="5715779" y="3900973"/>
            <a:ext cx="1835259" cy="2863795"/>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1" name="Google Shape;1361;p26"/>
          <p:cNvSpPr/>
          <p:nvPr/>
        </p:nvSpPr>
        <p:spPr>
          <a:xfrm>
            <a:off x="5709141" y="3777150"/>
            <a:ext cx="1841897"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2" name="Google Shape;1362;p26"/>
          <p:cNvSpPr/>
          <p:nvPr/>
        </p:nvSpPr>
        <p:spPr>
          <a:xfrm>
            <a:off x="8018116" y="3956841"/>
            <a:ext cx="1820561" cy="28079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3" name="Google Shape;1363;p26"/>
          <p:cNvSpPr/>
          <p:nvPr/>
        </p:nvSpPr>
        <p:spPr>
          <a:xfrm>
            <a:off x="8003475" y="3777150"/>
            <a:ext cx="1841897"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64" name="Google Shape;1364;p26"/>
          <p:cNvSpPr/>
          <p:nvPr/>
        </p:nvSpPr>
        <p:spPr>
          <a:xfrm>
            <a:off x="9979912" y="3918834"/>
            <a:ext cx="1840706" cy="2647379"/>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347" name="Google Shape;1347;p26"/>
          <p:cNvSpPr/>
          <p:nvPr/>
        </p:nvSpPr>
        <p:spPr>
          <a:xfrm>
            <a:off x="9979912" y="3777150"/>
            <a:ext cx="1840706"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cxnSp>
        <p:nvCxnSpPr>
          <p:cNvPr id="1365" name="Google Shape;1365;p26"/>
          <p:cNvCxnSpPr>
            <a:stCxn id="1355" idx="2"/>
          </p:cNvCxnSpPr>
          <p:nvPr/>
        </p:nvCxnSpPr>
        <p:spPr>
          <a:xfrm>
            <a:off x="5647823" y="3429488"/>
            <a:ext cx="1800" cy="166800"/>
          </a:xfrm>
          <a:prstGeom prst="straightConnector1">
            <a:avLst/>
          </a:prstGeom>
          <a:noFill/>
          <a:ln w="38100" cap="flat" cmpd="sng">
            <a:solidFill>
              <a:srgbClr val="BFBFBF"/>
            </a:solidFill>
            <a:prstDash val="solid"/>
            <a:miter lim="800000"/>
            <a:headEnd type="none" w="sm" len="sm"/>
            <a:tailEnd type="none" w="sm" len="sm"/>
          </a:ln>
        </p:spPr>
      </p:cxnSp>
      <p:cxnSp>
        <p:nvCxnSpPr>
          <p:cNvPr id="1366" name="Google Shape;1366;p26"/>
          <p:cNvCxnSpPr/>
          <p:nvPr/>
        </p:nvCxnSpPr>
        <p:spPr>
          <a:xfrm>
            <a:off x="4654247" y="35997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367" name="Google Shape;1367;p26"/>
          <p:cNvCxnSpPr/>
          <p:nvPr/>
        </p:nvCxnSpPr>
        <p:spPr>
          <a:xfrm>
            <a:off x="4654246" y="3599746"/>
            <a:ext cx="0" cy="173832"/>
          </a:xfrm>
          <a:prstGeom prst="straightConnector1">
            <a:avLst/>
          </a:prstGeom>
          <a:noFill/>
          <a:ln w="38100" cap="flat" cmpd="sng">
            <a:solidFill>
              <a:srgbClr val="BFBFBF"/>
            </a:solidFill>
            <a:prstDash val="solid"/>
            <a:miter lim="800000"/>
            <a:headEnd type="none" w="sm" len="sm"/>
            <a:tailEnd type="none" w="sm" len="sm"/>
          </a:ln>
        </p:spPr>
      </p:cxnSp>
      <p:cxnSp>
        <p:nvCxnSpPr>
          <p:cNvPr id="1368" name="Google Shape;1368;p26"/>
          <p:cNvCxnSpPr>
            <a:endCxn id="1361" idx="0"/>
          </p:cNvCxnSpPr>
          <p:nvPr/>
        </p:nvCxnSpPr>
        <p:spPr>
          <a:xfrm flipH="1">
            <a:off x="6630090" y="3596250"/>
            <a:ext cx="600" cy="180900"/>
          </a:xfrm>
          <a:prstGeom prst="straightConnector1">
            <a:avLst/>
          </a:prstGeom>
          <a:noFill/>
          <a:ln w="38100" cap="flat" cmpd="sng">
            <a:solidFill>
              <a:srgbClr val="BFBFBF"/>
            </a:solidFill>
            <a:prstDash val="solid"/>
            <a:miter lim="800000"/>
            <a:headEnd type="none" w="sm" len="sm"/>
            <a:tailEnd type="none" w="sm" len="sm"/>
          </a:ln>
        </p:spPr>
      </p:cxnSp>
      <p:sp>
        <p:nvSpPr>
          <p:cNvPr id="1369" name="Google Shape;1369;p26"/>
          <p:cNvSpPr txBox="1"/>
          <p:nvPr/>
        </p:nvSpPr>
        <p:spPr>
          <a:xfrm>
            <a:off x="6937730" y="2140041"/>
            <a:ext cx="1667144" cy="4734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476" b="1" dirty="0">
                <a:solidFill>
                  <a:schemeClr val="lt1"/>
                </a:solidFill>
                <a:latin typeface="Calibri"/>
                <a:ea typeface="Calibri"/>
                <a:cs typeface="Calibri"/>
                <a:sym typeface="Calibri"/>
              </a:rPr>
              <a:t>ANALYSE</a:t>
            </a:r>
            <a:endParaRPr sz="2476" b="1" dirty="0">
              <a:solidFill>
                <a:schemeClr val="lt1"/>
              </a:solidFill>
              <a:latin typeface="Calibri"/>
              <a:ea typeface="Calibri"/>
              <a:cs typeface="Calibri"/>
              <a:sym typeface="Calibri"/>
            </a:endParaRPr>
          </a:p>
        </p:txBody>
      </p:sp>
      <p:sp>
        <p:nvSpPr>
          <p:cNvPr id="1370" name="Google Shape;1370;p26"/>
          <p:cNvSpPr txBox="1"/>
          <p:nvPr/>
        </p:nvSpPr>
        <p:spPr>
          <a:xfrm>
            <a:off x="5229524" y="3064825"/>
            <a:ext cx="9477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INTERN</a:t>
            </a:r>
            <a:endParaRPr sz="1275" b="1" dirty="0">
              <a:solidFill>
                <a:schemeClr val="lt1"/>
              </a:solidFill>
              <a:latin typeface="Calibri"/>
              <a:ea typeface="Calibri"/>
              <a:cs typeface="Calibri"/>
              <a:sym typeface="Calibri"/>
            </a:endParaRPr>
          </a:p>
        </p:txBody>
      </p:sp>
      <p:sp>
        <p:nvSpPr>
          <p:cNvPr id="1371" name="Google Shape;1371;p26"/>
          <p:cNvSpPr txBox="1"/>
          <p:nvPr/>
        </p:nvSpPr>
        <p:spPr>
          <a:xfrm>
            <a:off x="9490301" y="3064825"/>
            <a:ext cx="10470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EXTERN</a:t>
            </a:r>
            <a:endParaRPr sz="1275" b="1" dirty="0">
              <a:solidFill>
                <a:schemeClr val="lt1"/>
              </a:solidFill>
              <a:latin typeface="Calibri"/>
              <a:ea typeface="Calibri"/>
              <a:cs typeface="Calibri"/>
              <a:sym typeface="Calibri"/>
            </a:endParaRPr>
          </a:p>
        </p:txBody>
      </p:sp>
      <p:sp>
        <p:nvSpPr>
          <p:cNvPr id="1372" name="Google Shape;1372;p26"/>
          <p:cNvSpPr txBox="1"/>
          <p:nvPr/>
        </p:nvSpPr>
        <p:spPr>
          <a:xfrm>
            <a:off x="10526148" y="3808500"/>
            <a:ext cx="9039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RISIKEN</a:t>
            </a:r>
            <a:endParaRPr sz="1275" b="1" dirty="0">
              <a:solidFill>
                <a:schemeClr val="lt1"/>
              </a:solidFill>
              <a:latin typeface="Calibri"/>
              <a:ea typeface="Calibri"/>
              <a:cs typeface="Calibri"/>
              <a:sym typeface="Calibri"/>
            </a:endParaRPr>
          </a:p>
        </p:txBody>
      </p:sp>
      <p:sp>
        <p:nvSpPr>
          <p:cNvPr id="1373" name="Google Shape;1373;p26"/>
          <p:cNvSpPr txBox="1"/>
          <p:nvPr/>
        </p:nvSpPr>
        <p:spPr>
          <a:xfrm>
            <a:off x="8311926" y="3808500"/>
            <a:ext cx="13113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CHANCEN</a:t>
            </a:r>
            <a:endParaRPr sz="1275" b="1" dirty="0">
              <a:solidFill>
                <a:schemeClr val="lt1"/>
              </a:solidFill>
              <a:latin typeface="Calibri"/>
              <a:ea typeface="Calibri"/>
              <a:cs typeface="Calibri"/>
              <a:sym typeface="Calibri"/>
            </a:endParaRPr>
          </a:p>
        </p:txBody>
      </p:sp>
      <p:sp>
        <p:nvSpPr>
          <p:cNvPr id="1374" name="Google Shape;1374;p26"/>
          <p:cNvSpPr txBox="1"/>
          <p:nvPr/>
        </p:nvSpPr>
        <p:spPr>
          <a:xfrm>
            <a:off x="6106550" y="3808500"/>
            <a:ext cx="11307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SCHWÄCHEN</a:t>
            </a:r>
            <a:endParaRPr sz="1275" b="1" dirty="0">
              <a:solidFill>
                <a:schemeClr val="lt1"/>
              </a:solidFill>
              <a:latin typeface="Calibri"/>
              <a:ea typeface="Calibri"/>
              <a:cs typeface="Calibri"/>
              <a:sym typeface="Calibri"/>
            </a:endParaRPr>
          </a:p>
        </p:txBody>
      </p:sp>
      <p:sp>
        <p:nvSpPr>
          <p:cNvPr id="1375" name="Google Shape;1375;p26"/>
          <p:cNvSpPr txBox="1"/>
          <p:nvPr/>
        </p:nvSpPr>
        <p:spPr>
          <a:xfrm>
            <a:off x="4180376" y="3808550"/>
            <a:ext cx="1047000" cy="2885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1275" b="1" dirty="0">
                <a:solidFill>
                  <a:schemeClr val="lt1"/>
                </a:solidFill>
                <a:latin typeface="Calibri"/>
                <a:ea typeface="Calibri"/>
                <a:cs typeface="Calibri"/>
                <a:sym typeface="Calibri"/>
              </a:rPr>
              <a:t>STÄRKEN</a:t>
            </a:r>
            <a:endParaRPr sz="1275" b="1" dirty="0">
              <a:solidFill>
                <a:schemeClr val="lt1"/>
              </a:solidFill>
              <a:latin typeface="Calibri"/>
              <a:ea typeface="Calibri"/>
              <a:cs typeface="Calibri"/>
              <a:sym typeface="Calibri"/>
            </a:endParaRPr>
          </a:p>
        </p:txBody>
      </p:sp>
      <p:sp>
        <p:nvSpPr>
          <p:cNvPr id="1376" name="Google Shape;1376;p26"/>
          <p:cNvSpPr txBox="1"/>
          <p:nvPr/>
        </p:nvSpPr>
        <p:spPr>
          <a:xfrm>
            <a:off x="3819402" y="4170935"/>
            <a:ext cx="1669691" cy="2113672"/>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cs typeface="Calibri"/>
                <a:sym typeface="Calibri"/>
              </a:rPr>
              <a:t>Stärken beschreiben, worin sich ein Unternehmen auszeichnet und was es von der Konkurrenz unterscheidet: eine starke Marke, ein treuer Kundenstamm, eine solide Bilanz, eine einzigartige Technologie usw.</a:t>
            </a:r>
            <a:endParaRPr lang="de-DE" sz="1200" dirty="0"/>
          </a:p>
        </p:txBody>
      </p:sp>
      <p:sp>
        <p:nvSpPr>
          <p:cNvPr id="1377" name="Google Shape;1377;p26"/>
          <p:cNvSpPr txBox="1"/>
          <p:nvPr/>
        </p:nvSpPr>
        <p:spPr>
          <a:xfrm>
            <a:off x="5723878" y="4156666"/>
            <a:ext cx="1820561" cy="2483004"/>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ea typeface="Calibri"/>
                <a:cs typeface="Calibri"/>
                <a:sym typeface="Calibri"/>
              </a:rPr>
              <a:t>Schwächen hindern ein Unternehmen daran, sein Optimum zu erreichen. Es handelt sich um Bereiche, in denen sich das Unternehmen verbessern muss, um wettbewerbsfähig zu bleiben: eine schwache Marke, ein hoher Schuldenstand, eine unzureichende Lieferkette oder Kapitalmangel.</a:t>
            </a:r>
            <a:endParaRPr lang="en-US" sz="1200" dirty="0"/>
          </a:p>
        </p:txBody>
      </p:sp>
      <p:sp>
        <p:nvSpPr>
          <p:cNvPr id="1378" name="Google Shape;1378;p26"/>
          <p:cNvSpPr txBox="1"/>
          <p:nvPr/>
        </p:nvSpPr>
        <p:spPr>
          <a:xfrm>
            <a:off x="7999452" y="4156666"/>
            <a:ext cx="1976437" cy="2298338"/>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ea typeface="Calibri"/>
                <a:cs typeface="Calibri"/>
                <a:sym typeface="Calibri"/>
              </a:rPr>
              <a:t>Chancen beziehen sich auf günstige externe Faktoren, die einer Organisation einen Wettbewerbsvorteil verschaffen könnten. Wenn zum Beispiel ein Land die Zölle senkt, kann ein Autohersteller seine Fahrzeuge in einen neuen Markt exportieren und so seinen Absatz und Marktanteil steigern.</a:t>
            </a:r>
            <a:endParaRPr dirty="0"/>
          </a:p>
        </p:txBody>
      </p:sp>
      <p:sp>
        <p:nvSpPr>
          <p:cNvPr id="1379" name="Google Shape;1379;p26"/>
          <p:cNvSpPr txBox="1"/>
          <p:nvPr/>
        </p:nvSpPr>
        <p:spPr>
          <a:xfrm>
            <a:off x="9987957" y="4097100"/>
            <a:ext cx="1832661" cy="2667670"/>
          </a:xfrm>
          <a:prstGeom prst="rect">
            <a:avLst/>
          </a:prstGeom>
          <a:solidFill>
            <a:srgbClr val="916395"/>
          </a:solidFill>
          <a:ln>
            <a:noFill/>
          </a:ln>
        </p:spPr>
        <p:txBody>
          <a:bodyPr spcFirstLastPara="1" wrap="square" lIns="115200"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a:solidFill>
                  <a:schemeClr val="lt1"/>
                </a:solidFill>
                <a:latin typeface="Calibri"/>
                <a:ea typeface="Calibri"/>
                <a:cs typeface="Calibri"/>
                <a:sym typeface="Calibri"/>
              </a:rPr>
              <a:t>Risiken umfassen Faktoren, die das Potenzial haben, Ihrer Organisation zu schaden. Z.B. ist eine Dürre eine Bedrohung für getreideproduzierende Unternehmen, da es die Ernte vernichten oder mindern kann. Weitere allgemeine Risiken sind steigende Materialkosten, zunehmender Wettbewerb etc.</a:t>
            </a:r>
            <a:endParaRPr dirty="0"/>
          </a:p>
        </p:txBody>
      </p:sp>
      <p:sp>
        <p:nvSpPr>
          <p:cNvPr id="1380" name="Google Shape;1380;p26"/>
          <p:cNvSpPr txBox="1"/>
          <p:nvPr/>
        </p:nvSpPr>
        <p:spPr>
          <a:xfrm>
            <a:off x="202154" y="2146398"/>
            <a:ext cx="3384399" cy="39702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Die SWOT-Analyse (oder SWOT-Matrix) ist ein strategisches Planungsverfahren, das einer Person oder Organisation dabei hilft, Stärken, Schwächen, Chancen und Risiken im Zusammenhang mit dem Wettbewerb oder der Projektplanung zu ermitteln. Diese Perspektive hilft Ihnen, Ihre Stärken und Chancen besser zu nutzen und Ihre Schwächen und potenziellen Bedrohungen im Auge zu behalten.</a:t>
            </a:r>
          </a:p>
        </p:txBody>
      </p:sp>
      <p:sp>
        <p:nvSpPr>
          <p:cNvPr id="1381" name="Google Shape;1381;p26"/>
          <p:cNvSpPr/>
          <p:nvPr/>
        </p:nvSpPr>
        <p:spPr>
          <a:xfrm>
            <a:off x="0" y="291787"/>
            <a:ext cx="12191999" cy="1199810"/>
          </a:xfrm>
          <a:prstGeom prst="rect">
            <a:avLst/>
          </a:prstGeom>
          <a:solidFill>
            <a:srgbClr val="85D2C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2" name="Google Shape;1382;p26"/>
          <p:cNvSpPr txBox="1"/>
          <p:nvPr/>
        </p:nvSpPr>
        <p:spPr>
          <a:xfrm>
            <a:off x="1894353" y="521392"/>
            <a:ext cx="11359085" cy="8915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de-DE" sz="3600" b="1" i="0" dirty="0">
                <a:solidFill>
                  <a:schemeClr val="lt1"/>
                </a:solidFill>
                <a:latin typeface="Calibri"/>
                <a:ea typeface="Calibri"/>
                <a:cs typeface="Calibri"/>
                <a:sym typeface="Calibri"/>
              </a:rPr>
              <a:t>Die SWOT-Analyse</a:t>
            </a:r>
            <a:endParaRPr dirty="0"/>
          </a:p>
        </p:txBody>
      </p:sp>
      <p:sp>
        <p:nvSpPr>
          <p:cNvPr id="2" name="Rechteck 1">
            <a:extLst>
              <a:ext uri="{FF2B5EF4-FFF2-40B4-BE49-F238E27FC236}">
                <a16:creationId xmlns:a16="http://schemas.microsoft.com/office/drawing/2014/main" id="{8143DCDF-9A75-403B-C417-F2ABA2BAEAD5}"/>
              </a:ext>
            </a:extLst>
          </p:cNvPr>
          <p:cNvSpPr/>
          <p:nvPr/>
        </p:nvSpPr>
        <p:spPr>
          <a:xfrm>
            <a:off x="1" y="504636"/>
            <a:ext cx="1786269" cy="65555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ZUR ERINNERUNG</a:t>
            </a:r>
          </a:p>
        </p:txBody>
      </p:sp>
      <p:sp>
        <p:nvSpPr>
          <p:cNvPr id="5" name="Textfeld 4">
            <a:extLst>
              <a:ext uri="{FF2B5EF4-FFF2-40B4-BE49-F238E27FC236}">
                <a16:creationId xmlns:a16="http://schemas.microsoft.com/office/drawing/2014/main" id="{0F6681D9-89B4-B958-5BDE-B0363FEE750E}"/>
              </a:ext>
            </a:extLst>
          </p:cNvPr>
          <p:cNvSpPr txBox="1"/>
          <p:nvPr/>
        </p:nvSpPr>
        <p:spPr>
          <a:xfrm>
            <a:off x="352424" y="1154643"/>
            <a:ext cx="11077623" cy="338554"/>
          </a:xfrm>
          <a:prstGeom prst="rect">
            <a:avLst/>
          </a:prstGeom>
          <a:noFill/>
        </p:spPr>
        <p:txBody>
          <a:bodyPr wrap="square" rtlCol="0">
            <a:spAutoFit/>
          </a:bodyPr>
          <a:lstStyle/>
          <a:p>
            <a:r>
              <a:rPr lang="en-US" sz="1600" dirty="0" err="1">
                <a:solidFill>
                  <a:schemeClr val="bg1"/>
                </a:solidFill>
              </a:rPr>
              <a:t>Mithilfe</a:t>
            </a:r>
            <a:r>
              <a:rPr lang="en-US" sz="1600" dirty="0">
                <a:solidFill>
                  <a:schemeClr val="bg1"/>
                </a:solidFill>
              </a:rPr>
              <a:t> der SWOT-</a:t>
            </a:r>
            <a:r>
              <a:rPr lang="en-US" sz="1600" dirty="0" err="1">
                <a:solidFill>
                  <a:schemeClr val="bg1"/>
                </a:solidFill>
              </a:rPr>
              <a:t>Analyse</a:t>
            </a:r>
            <a:r>
              <a:rPr lang="en-US" sz="1600" dirty="0">
                <a:solidFill>
                  <a:schemeClr val="bg1"/>
                </a:solidFill>
              </a:rPr>
              <a:t> </a:t>
            </a:r>
            <a:r>
              <a:rPr lang="en-US" sz="1600" dirty="0" err="1">
                <a:solidFill>
                  <a:schemeClr val="bg1"/>
                </a:solidFill>
              </a:rPr>
              <a:t>können</a:t>
            </a:r>
            <a:r>
              <a:rPr lang="en-US" sz="1600" dirty="0">
                <a:solidFill>
                  <a:schemeClr val="bg1"/>
                </a:solidFill>
              </a:rPr>
              <a:t> Sie </a:t>
            </a:r>
            <a:r>
              <a:rPr lang="en-US" sz="1600" dirty="0" err="1">
                <a:solidFill>
                  <a:schemeClr val="bg1"/>
                </a:solidFill>
              </a:rPr>
              <a:t>Stärken</a:t>
            </a:r>
            <a:r>
              <a:rPr lang="en-US" sz="1600" dirty="0">
                <a:solidFill>
                  <a:schemeClr val="bg1"/>
                </a:solidFill>
              </a:rPr>
              <a:t>, </a:t>
            </a:r>
            <a:r>
              <a:rPr lang="en-US" sz="1600" dirty="0" err="1">
                <a:solidFill>
                  <a:schemeClr val="bg1"/>
                </a:solidFill>
              </a:rPr>
              <a:t>Schwächen</a:t>
            </a:r>
            <a:r>
              <a:rPr lang="en-US" sz="1600" dirty="0">
                <a:solidFill>
                  <a:schemeClr val="bg1"/>
                </a:solidFill>
              </a:rPr>
              <a:t>, </a:t>
            </a:r>
            <a:r>
              <a:rPr lang="en-US" sz="1600" dirty="0" err="1">
                <a:solidFill>
                  <a:schemeClr val="bg1"/>
                </a:solidFill>
              </a:rPr>
              <a:t>Chancen</a:t>
            </a:r>
            <a:r>
              <a:rPr lang="en-US" sz="1600" dirty="0">
                <a:solidFill>
                  <a:schemeClr val="bg1"/>
                </a:solidFill>
              </a:rPr>
              <a:t> und </a:t>
            </a:r>
            <a:r>
              <a:rPr lang="en-US" sz="1600" dirty="0" err="1">
                <a:solidFill>
                  <a:schemeClr val="bg1"/>
                </a:solidFill>
              </a:rPr>
              <a:t>Risiken</a:t>
            </a:r>
            <a:r>
              <a:rPr lang="en-US" sz="1600" dirty="0">
                <a:solidFill>
                  <a:schemeClr val="bg1"/>
                </a:solidFill>
              </a:rPr>
              <a:t> </a:t>
            </a:r>
            <a:r>
              <a:rPr lang="en-US" sz="1600" dirty="0" err="1">
                <a:solidFill>
                  <a:schemeClr val="bg1"/>
                </a:solidFill>
              </a:rPr>
              <a:t>Ihres</a:t>
            </a:r>
            <a:r>
              <a:rPr lang="en-US" sz="1600" dirty="0">
                <a:solidFill>
                  <a:schemeClr val="bg1"/>
                </a:solidFill>
              </a:rPr>
              <a:t> </a:t>
            </a:r>
            <a:r>
              <a:rPr lang="en-US" sz="1600" dirty="0" err="1">
                <a:solidFill>
                  <a:schemeClr val="bg1"/>
                </a:solidFill>
              </a:rPr>
              <a:t>Unternehmens</a:t>
            </a:r>
            <a:r>
              <a:rPr lang="en-US" sz="1600" dirty="0">
                <a:solidFill>
                  <a:schemeClr val="bg1"/>
                </a:solidFill>
              </a:rPr>
              <a:t> </a:t>
            </a:r>
            <a:r>
              <a:rPr lang="en-US" sz="1600" dirty="0" err="1">
                <a:solidFill>
                  <a:schemeClr val="bg1"/>
                </a:solidFill>
              </a:rPr>
              <a:t>analysieren</a:t>
            </a:r>
            <a:r>
              <a:rPr lang="en-US" sz="1600" dirty="0">
                <a:solidFill>
                  <a:schemeClr val="bg1"/>
                </a:solidFill>
              </a:rPr>
              <a:t>.</a:t>
            </a:r>
            <a:endParaRPr lang="de-DE"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9C9581D1-CF80-D45F-405D-4EEF9DE3B36A}"/>
              </a:ext>
            </a:extLst>
          </p:cNvPr>
          <p:cNvGrpSpPr/>
          <p:nvPr/>
        </p:nvGrpSpPr>
        <p:grpSpPr>
          <a:xfrm>
            <a:off x="3290433" y="1756010"/>
            <a:ext cx="8488737" cy="4550268"/>
            <a:chOff x="1855413" y="1869893"/>
            <a:chExt cx="8488737" cy="4550268"/>
          </a:xfrm>
        </p:grpSpPr>
        <p:sp>
          <p:nvSpPr>
            <p:cNvPr id="6" name="Textplatzhalter 3">
              <a:extLst>
                <a:ext uri="{FF2B5EF4-FFF2-40B4-BE49-F238E27FC236}">
                  <a16:creationId xmlns:a16="http://schemas.microsoft.com/office/drawing/2014/main" id="{C9528339-C505-11B1-6108-D9CD1CAA9A7E}"/>
                </a:ext>
              </a:extLst>
            </p:cNvPr>
            <p:cNvSpPr txBox="1">
              <a:spLocks/>
            </p:cNvSpPr>
            <p:nvPr/>
          </p:nvSpPr>
          <p:spPr bwMode="gray">
            <a:xfrm>
              <a:off x="2371227" y="4025212"/>
              <a:ext cx="3950462" cy="1941321"/>
            </a:xfrm>
            <a:prstGeom prst="rect">
              <a:avLst/>
            </a:prstGeom>
            <a:solidFill>
              <a:srgbClr val="85D2C7"/>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POOR DOGS</a:t>
              </a:r>
            </a:p>
          </p:txBody>
        </p:sp>
        <p:sp>
          <p:nvSpPr>
            <p:cNvPr id="7" name="Textplatzhalter 3">
              <a:extLst>
                <a:ext uri="{FF2B5EF4-FFF2-40B4-BE49-F238E27FC236}">
                  <a16:creationId xmlns:a16="http://schemas.microsoft.com/office/drawing/2014/main" id="{2F051F72-DA56-5128-C944-A741FC626E45}"/>
                </a:ext>
              </a:extLst>
            </p:cNvPr>
            <p:cNvSpPr txBox="1">
              <a:spLocks/>
            </p:cNvSpPr>
            <p:nvPr/>
          </p:nvSpPr>
          <p:spPr bwMode="gray">
            <a:xfrm>
              <a:off x="6393688" y="4025212"/>
              <a:ext cx="3950462" cy="1941322"/>
            </a:xfrm>
            <a:prstGeom prst="rect">
              <a:avLst/>
            </a:prstGeom>
            <a:solidFill>
              <a:srgbClr val="916395"/>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CASH COWS</a:t>
              </a:r>
            </a:p>
          </p:txBody>
        </p:sp>
        <p:sp>
          <p:nvSpPr>
            <p:cNvPr id="8" name="Textplatzhalter 3">
              <a:extLst>
                <a:ext uri="{FF2B5EF4-FFF2-40B4-BE49-F238E27FC236}">
                  <a16:creationId xmlns:a16="http://schemas.microsoft.com/office/drawing/2014/main" id="{3ED7A127-AC47-3EDF-1974-FDBEB2D43D5D}"/>
                </a:ext>
              </a:extLst>
            </p:cNvPr>
            <p:cNvSpPr txBox="1">
              <a:spLocks/>
            </p:cNvSpPr>
            <p:nvPr/>
          </p:nvSpPr>
          <p:spPr bwMode="gray">
            <a:xfrm>
              <a:off x="6393689" y="2011890"/>
              <a:ext cx="3950461" cy="1941322"/>
            </a:xfrm>
            <a:prstGeom prst="rect">
              <a:avLst/>
            </a:prstGeom>
            <a:solidFill>
              <a:srgbClr val="F27954"/>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STARS</a:t>
              </a:r>
            </a:p>
          </p:txBody>
        </p:sp>
        <p:sp>
          <p:nvSpPr>
            <p:cNvPr id="9" name="Textplatzhalter 3">
              <a:extLst>
                <a:ext uri="{FF2B5EF4-FFF2-40B4-BE49-F238E27FC236}">
                  <a16:creationId xmlns:a16="http://schemas.microsoft.com/office/drawing/2014/main" id="{E9E3AE53-0865-3966-F581-578BA0E562C9}"/>
                </a:ext>
              </a:extLst>
            </p:cNvPr>
            <p:cNvSpPr txBox="1">
              <a:spLocks/>
            </p:cNvSpPr>
            <p:nvPr/>
          </p:nvSpPr>
          <p:spPr bwMode="gray">
            <a:xfrm>
              <a:off x="2371228" y="2011891"/>
              <a:ext cx="3950461" cy="1941321"/>
            </a:xfrm>
            <a:prstGeom prst="rect">
              <a:avLst/>
            </a:prstGeom>
            <a:solidFill>
              <a:srgbClr val="79527B"/>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QUESTION MARKS</a:t>
              </a:r>
            </a:p>
          </p:txBody>
        </p:sp>
        <p:cxnSp>
          <p:nvCxnSpPr>
            <p:cNvPr id="10" name="Gerade Verbindung mit Pfeil 9">
              <a:extLst>
                <a:ext uri="{FF2B5EF4-FFF2-40B4-BE49-F238E27FC236}">
                  <a16:creationId xmlns:a16="http://schemas.microsoft.com/office/drawing/2014/main" id="{35AEDE05-157D-B4F3-02FC-5BB1B02864BC}"/>
                </a:ext>
              </a:extLst>
            </p:cNvPr>
            <p:cNvCxnSpPr/>
            <p:nvPr/>
          </p:nvCxnSpPr>
          <p:spPr>
            <a:xfrm>
              <a:off x="1994232" y="2337411"/>
              <a:ext cx="0" cy="3243255"/>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1" name="Gruppieren 10">
              <a:extLst>
                <a:ext uri="{FF2B5EF4-FFF2-40B4-BE49-F238E27FC236}">
                  <a16:creationId xmlns:a16="http://schemas.microsoft.com/office/drawing/2014/main" id="{29001D62-DCF6-8023-5AF6-65E0EA22CBF5}"/>
                </a:ext>
              </a:extLst>
            </p:cNvPr>
            <p:cNvGrpSpPr>
              <a:grpSpLocks noChangeAspect="1"/>
            </p:cNvGrpSpPr>
            <p:nvPr/>
          </p:nvGrpSpPr>
          <p:grpSpPr>
            <a:xfrm>
              <a:off x="1880349" y="2000399"/>
              <a:ext cx="227766" cy="227766"/>
              <a:chOff x="275183" y="2200270"/>
              <a:chExt cx="576064" cy="576064"/>
            </a:xfrm>
          </p:grpSpPr>
          <p:sp>
            <p:nvSpPr>
              <p:cNvPr id="31" name="Ellipse 30">
                <a:extLst>
                  <a:ext uri="{FF2B5EF4-FFF2-40B4-BE49-F238E27FC236}">
                    <a16:creationId xmlns:a16="http://schemas.microsoft.com/office/drawing/2014/main" id="{6D472EDF-E99D-7714-B544-B66B82CE4933}"/>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2" name="Kreuz 31">
                <a:extLst>
                  <a:ext uri="{FF2B5EF4-FFF2-40B4-BE49-F238E27FC236}">
                    <a16:creationId xmlns:a16="http://schemas.microsoft.com/office/drawing/2014/main" id="{296118DC-494D-F9FF-F7F3-A0F2C6E2023D}"/>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2" name="Gruppieren 11">
              <a:extLst>
                <a:ext uri="{FF2B5EF4-FFF2-40B4-BE49-F238E27FC236}">
                  <a16:creationId xmlns:a16="http://schemas.microsoft.com/office/drawing/2014/main" id="{5A66038F-DFE0-A6AF-61D5-59F2559478E0}"/>
                </a:ext>
              </a:extLst>
            </p:cNvPr>
            <p:cNvGrpSpPr>
              <a:grpSpLocks noChangeAspect="1"/>
            </p:cNvGrpSpPr>
            <p:nvPr/>
          </p:nvGrpSpPr>
          <p:grpSpPr>
            <a:xfrm>
              <a:off x="1880349" y="5700420"/>
              <a:ext cx="227766" cy="227766"/>
              <a:chOff x="244903" y="2763008"/>
              <a:chExt cx="576064" cy="576064"/>
            </a:xfrm>
          </p:grpSpPr>
          <p:sp>
            <p:nvSpPr>
              <p:cNvPr id="29" name="Ellipse 28">
                <a:extLst>
                  <a:ext uri="{FF2B5EF4-FFF2-40B4-BE49-F238E27FC236}">
                    <a16:creationId xmlns:a16="http://schemas.microsoft.com/office/drawing/2014/main" id="{F6C1E5F8-3CBC-3C4F-9B5F-5376F1CAA0CE}"/>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0" name="Rechteck 29">
                <a:extLst>
                  <a:ext uri="{FF2B5EF4-FFF2-40B4-BE49-F238E27FC236}">
                    <a16:creationId xmlns:a16="http://schemas.microsoft.com/office/drawing/2014/main" id="{91345318-C6DA-4A01-78C6-785167F7305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3" name="Gruppieren 12">
              <a:extLst>
                <a:ext uri="{FF2B5EF4-FFF2-40B4-BE49-F238E27FC236}">
                  <a16:creationId xmlns:a16="http://schemas.microsoft.com/office/drawing/2014/main" id="{DE4BDDCA-BD27-73BB-A055-A2B376C5259A}"/>
                </a:ext>
              </a:extLst>
            </p:cNvPr>
            <p:cNvGrpSpPr>
              <a:grpSpLocks noChangeAspect="1"/>
            </p:cNvGrpSpPr>
            <p:nvPr/>
          </p:nvGrpSpPr>
          <p:grpSpPr>
            <a:xfrm>
              <a:off x="10109225" y="6192395"/>
              <a:ext cx="227766" cy="227766"/>
              <a:chOff x="275183" y="2200270"/>
              <a:chExt cx="576064" cy="576064"/>
            </a:xfrm>
          </p:grpSpPr>
          <p:sp>
            <p:nvSpPr>
              <p:cNvPr id="27" name="Ellipse 26">
                <a:extLst>
                  <a:ext uri="{FF2B5EF4-FFF2-40B4-BE49-F238E27FC236}">
                    <a16:creationId xmlns:a16="http://schemas.microsoft.com/office/drawing/2014/main" id="{BEF5A9DA-64F2-82A0-BD71-2EDD00B155A2}"/>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8" name="Kreuz 27">
                <a:extLst>
                  <a:ext uri="{FF2B5EF4-FFF2-40B4-BE49-F238E27FC236}">
                    <a16:creationId xmlns:a16="http://schemas.microsoft.com/office/drawing/2014/main" id="{0E1B3232-C1DC-5443-C9A8-499A146695CF}"/>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4" name="Gruppieren 13">
              <a:extLst>
                <a:ext uri="{FF2B5EF4-FFF2-40B4-BE49-F238E27FC236}">
                  <a16:creationId xmlns:a16="http://schemas.microsoft.com/office/drawing/2014/main" id="{6F933C3A-B563-09D0-941D-D0A77D71B594}"/>
                </a:ext>
              </a:extLst>
            </p:cNvPr>
            <p:cNvGrpSpPr>
              <a:grpSpLocks noChangeAspect="1"/>
            </p:cNvGrpSpPr>
            <p:nvPr/>
          </p:nvGrpSpPr>
          <p:grpSpPr>
            <a:xfrm>
              <a:off x="2369863" y="6192395"/>
              <a:ext cx="227766" cy="227766"/>
              <a:chOff x="244903" y="2763008"/>
              <a:chExt cx="576064" cy="576064"/>
            </a:xfrm>
          </p:grpSpPr>
          <p:sp>
            <p:nvSpPr>
              <p:cNvPr id="25" name="Ellipse 24">
                <a:extLst>
                  <a:ext uri="{FF2B5EF4-FFF2-40B4-BE49-F238E27FC236}">
                    <a16:creationId xmlns:a16="http://schemas.microsoft.com/office/drawing/2014/main" id="{B43AB0C4-4985-A7DA-8E3A-628524BD9F55}"/>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6" name="Rechteck 25">
                <a:extLst>
                  <a:ext uri="{FF2B5EF4-FFF2-40B4-BE49-F238E27FC236}">
                    <a16:creationId xmlns:a16="http://schemas.microsoft.com/office/drawing/2014/main" id="{50AE2489-142A-451E-9828-0E92CD3C9FC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cxnSp>
          <p:nvCxnSpPr>
            <p:cNvPr id="15" name="Gerade Verbindung mit Pfeil 14">
              <a:extLst>
                <a:ext uri="{FF2B5EF4-FFF2-40B4-BE49-F238E27FC236}">
                  <a16:creationId xmlns:a16="http://schemas.microsoft.com/office/drawing/2014/main" id="{4772EE32-DA5B-3D3C-4649-779087AD1D69}"/>
                </a:ext>
              </a:extLst>
            </p:cNvPr>
            <p:cNvCxnSpPr/>
            <p:nvPr/>
          </p:nvCxnSpPr>
          <p:spPr>
            <a:xfrm>
              <a:off x="2826914" y="6306278"/>
              <a:ext cx="7054609" cy="0"/>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 Box 20">
              <a:extLst>
                <a:ext uri="{FF2B5EF4-FFF2-40B4-BE49-F238E27FC236}">
                  <a16:creationId xmlns:a16="http://schemas.microsoft.com/office/drawing/2014/main" id="{38D9A774-C29B-7DF5-C368-8EF46EF2E798}"/>
                </a:ext>
              </a:extLst>
            </p:cNvPr>
            <p:cNvSpPr txBox="1">
              <a:spLocks noChangeArrowheads="1"/>
            </p:cNvSpPr>
            <p:nvPr/>
          </p:nvSpPr>
          <p:spPr bwMode="auto">
            <a:xfrm>
              <a:off x="5340101" y="6111379"/>
              <a:ext cx="2081084" cy="277641"/>
            </a:xfrm>
            <a:prstGeom prst="rect">
              <a:avLst/>
            </a:prstGeom>
            <a:solidFill>
              <a:schemeClr val="bg1"/>
            </a:solidFill>
            <a:ln>
              <a:noFill/>
            </a:ln>
          </p:spPr>
          <p:txBody>
            <a:bodyPr wrap="non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Wachstums</a:t>
              </a:r>
              <a:r>
                <a:rPr lang="en-GB" sz="1200" b="1" dirty="0">
                  <a:solidFill>
                    <a:srgbClr val="595A59"/>
                  </a:solidFill>
                  <a:latin typeface="+mn-lt"/>
                </a:rPr>
                <a:t>- / </a:t>
              </a:r>
              <a:r>
                <a:rPr lang="en-GB" sz="1200" b="1" dirty="0" err="1">
                  <a:solidFill>
                    <a:srgbClr val="595A59"/>
                  </a:solidFill>
                  <a:latin typeface="+mn-lt"/>
                </a:rPr>
                <a:t>Profitpotential</a:t>
              </a:r>
              <a:endParaRPr lang="en-GB" sz="1200" b="1" dirty="0">
                <a:solidFill>
                  <a:srgbClr val="595A59"/>
                </a:solidFill>
                <a:latin typeface="+mn-lt"/>
              </a:endParaRPr>
            </a:p>
          </p:txBody>
        </p:sp>
        <p:sp>
          <p:nvSpPr>
            <p:cNvPr id="17" name="Text Box 25">
              <a:extLst>
                <a:ext uri="{FF2B5EF4-FFF2-40B4-BE49-F238E27FC236}">
                  <a16:creationId xmlns:a16="http://schemas.microsoft.com/office/drawing/2014/main" id="{A5F3AFF4-797C-4784-F5AE-1D009D518C89}"/>
                </a:ext>
              </a:extLst>
            </p:cNvPr>
            <p:cNvSpPr txBox="1">
              <a:spLocks noChangeArrowheads="1"/>
            </p:cNvSpPr>
            <p:nvPr/>
          </p:nvSpPr>
          <p:spPr bwMode="auto">
            <a:xfrm rot="16200000">
              <a:off x="1153681" y="3841988"/>
              <a:ext cx="1681105" cy="277641"/>
            </a:xfrm>
            <a:prstGeom prst="rect">
              <a:avLst/>
            </a:prstGeom>
            <a:solidFill>
              <a:schemeClr val="bg1"/>
            </a:solidFill>
            <a:ln>
              <a:noFill/>
            </a:ln>
          </p:spPr>
          <p:txBody>
            <a:bodyPr wrap="squar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Nachfrage</a:t>
              </a:r>
              <a:endParaRPr lang="en-GB" sz="1200" b="1" dirty="0">
                <a:solidFill>
                  <a:srgbClr val="595A59"/>
                </a:solidFill>
                <a:latin typeface="+mn-lt"/>
              </a:endParaRPr>
            </a:p>
          </p:txBody>
        </p:sp>
        <p:sp>
          <p:nvSpPr>
            <p:cNvPr id="18" name="Freeform 5">
              <a:extLst>
                <a:ext uri="{FF2B5EF4-FFF2-40B4-BE49-F238E27FC236}">
                  <a16:creationId xmlns:a16="http://schemas.microsoft.com/office/drawing/2014/main" id="{2585AC17-1953-F77C-7F6D-173682E59FD6}"/>
                </a:ext>
              </a:extLst>
            </p:cNvPr>
            <p:cNvSpPr>
              <a:spLocks/>
            </p:cNvSpPr>
            <p:nvPr/>
          </p:nvSpPr>
          <p:spPr bwMode="auto">
            <a:xfrm>
              <a:off x="3877428" y="4157724"/>
              <a:ext cx="713210" cy="503673"/>
            </a:xfrm>
            <a:custGeom>
              <a:avLst/>
              <a:gdLst>
                <a:gd name="T0" fmla="*/ 210 w 306"/>
                <a:gd name="T1" fmla="*/ 21 h 216"/>
                <a:gd name="T2" fmla="*/ 124 w 306"/>
                <a:gd name="T3" fmla="*/ 21 h 216"/>
                <a:gd name="T4" fmla="*/ 72 w 306"/>
                <a:gd name="T5" fmla="*/ 59 h 216"/>
                <a:gd name="T6" fmla="*/ 24 w 306"/>
                <a:gd name="T7" fmla="*/ 72 h 216"/>
                <a:gd name="T8" fmla="*/ 4 w 306"/>
                <a:gd name="T9" fmla="*/ 84 h 216"/>
                <a:gd name="T10" fmla="*/ 62 w 306"/>
                <a:gd name="T11" fmla="*/ 156 h 216"/>
                <a:gd name="T12" fmla="*/ 137 w 306"/>
                <a:gd name="T13" fmla="*/ 158 h 216"/>
                <a:gd name="T14" fmla="*/ 188 w 306"/>
                <a:gd name="T15" fmla="*/ 216 h 216"/>
                <a:gd name="T16" fmla="*/ 296 w 306"/>
                <a:gd name="T17" fmla="*/ 132 h 216"/>
                <a:gd name="T18" fmla="*/ 210 w 306"/>
                <a:gd name="T19" fmla="*/ 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6" h="216">
                  <a:moveTo>
                    <a:pt x="210" y="21"/>
                  </a:moveTo>
                  <a:cubicBezTo>
                    <a:pt x="159" y="0"/>
                    <a:pt x="132" y="15"/>
                    <a:pt x="124" y="21"/>
                  </a:cubicBezTo>
                  <a:cubicBezTo>
                    <a:pt x="117" y="26"/>
                    <a:pt x="117" y="46"/>
                    <a:pt x="72" y="59"/>
                  </a:cubicBezTo>
                  <a:cubicBezTo>
                    <a:pt x="28" y="72"/>
                    <a:pt x="31" y="72"/>
                    <a:pt x="24" y="72"/>
                  </a:cubicBezTo>
                  <a:cubicBezTo>
                    <a:pt x="16" y="72"/>
                    <a:pt x="7" y="65"/>
                    <a:pt x="4" y="84"/>
                  </a:cubicBezTo>
                  <a:cubicBezTo>
                    <a:pt x="0" y="121"/>
                    <a:pt x="35" y="152"/>
                    <a:pt x="62" y="156"/>
                  </a:cubicBezTo>
                  <a:cubicBezTo>
                    <a:pt x="89" y="160"/>
                    <a:pt x="93" y="139"/>
                    <a:pt x="137" y="158"/>
                  </a:cubicBezTo>
                  <a:cubicBezTo>
                    <a:pt x="181" y="177"/>
                    <a:pt x="188" y="216"/>
                    <a:pt x="188" y="216"/>
                  </a:cubicBezTo>
                  <a:cubicBezTo>
                    <a:pt x="188" y="216"/>
                    <a:pt x="306" y="158"/>
                    <a:pt x="296" y="132"/>
                  </a:cubicBezTo>
                  <a:cubicBezTo>
                    <a:pt x="283" y="97"/>
                    <a:pt x="210" y="21"/>
                    <a:pt x="210" y="21"/>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6">
              <a:extLst>
                <a:ext uri="{FF2B5EF4-FFF2-40B4-BE49-F238E27FC236}">
                  <a16:creationId xmlns:a16="http://schemas.microsoft.com/office/drawing/2014/main" id="{B896063B-5FCB-412F-AFA0-E656D6968C2B}"/>
                </a:ext>
              </a:extLst>
            </p:cNvPr>
            <p:cNvSpPr>
              <a:spLocks/>
            </p:cNvSpPr>
            <p:nvPr/>
          </p:nvSpPr>
          <p:spPr bwMode="auto">
            <a:xfrm>
              <a:off x="4325029" y="4530560"/>
              <a:ext cx="1975345" cy="1432321"/>
            </a:xfrm>
            <a:custGeom>
              <a:avLst/>
              <a:gdLst>
                <a:gd name="T0" fmla="*/ 121 w 848"/>
                <a:gd name="T1" fmla="*/ 0 h 614"/>
                <a:gd name="T2" fmla="*/ 240 w 848"/>
                <a:gd name="T3" fmla="*/ 79 h 614"/>
                <a:gd name="T4" fmla="*/ 625 w 848"/>
                <a:gd name="T5" fmla="*/ 128 h 614"/>
                <a:gd name="T6" fmla="*/ 665 w 848"/>
                <a:gd name="T7" fmla="*/ 251 h 614"/>
                <a:gd name="T8" fmla="*/ 841 w 848"/>
                <a:gd name="T9" fmla="*/ 394 h 614"/>
                <a:gd name="T10" fmla="*/ 660 w 848"/>
                <a:gd name="T11" fmla="*/ 289 h 614"/>
                <a:gd name="T12" fmla="*/ 742 w 848"/>
                <a:gd name="T13" fmla="*/ 456 h 614"/>
                <a:gd name="T14" fmla="*/ 746 w 848"/>
                <a:gd name="T15" fmla="*/ 614 h 614"/>
                <a:gd name="T16" fmla="*/ 691 w 848"/>
                <a:gd name="T17" fmla="*/ 614 h 614"/>
                <a:gd name="T18" fmla="*/ 701 w 848"/>
                <a:gd name="T19" fmla="*/ 509 h 614"/>
                <a:gd name="T20" fmla="*/ 651 w 848"/>
                <a:gd name="T21" fmla="*/ 417 h 614"/>
                <a:gd name="T22" fmla="*/ 646 w 848"/>
                <a:gd name="T23" fmla="*/ 614 h 614"/>
                <a:gd name="T24" fmla="*/ 584 w 848"/>
                <a:gd name="T25" fmla="*/ 614 h 614"/>
                <a:gd name="T26" fmla="*/ 617 w 848"/>
                <a:gd name="T27" fmla="*/ 547 h 614"/>
                <a:gd name="T28" fmla="*/ 576 w 848"/>
                <a:gd name="T29" fmla="*/ 420 h 614"/>
                <a:gd name="T30" fmla="*/ 444 w 848"/>
                <a:gd name="T31" fmla="*/ 289 h 614"/>
                <a:gd name="T32" fmla="*/ 207 w 848"/>
                <a:gd name="T33" fmla="*/ 389 h 614"/>
                <a:gd name="T34" fmla="*/ 160 w 848"/>
                <a:gd name="T35" fmla="*/ 614 h 614"/>
                <a:gd name="T36" fmla="*/ 108 w 848"/>
                <a:gd name="T37" fmla="*/ 614 h 614"/>
                <a:gd name="T38" fmla="*/ 133 w 848"/>
                <a:gd name="T39" fmla="*/ 417 h 614"/>
                <a:gd name="T40" fmla="*/ 120 w 848"/>
                <a:gd name="T41" fmla="*/ 372 h 614"/>
                <a:gd name="T42" fmla="*/ 77 w 848"/>
                <a:gd name="T43" fmla="*/ 614 h 614"/>
                <a:gd name="T44" fmla="*/ 29 w 848"/>
                <a:gd name="T45" fmla="*/ 614 h 614"/>
                <a:gd name="T46" fmla="*/ 47 w 848"/>
                <a:gd name="T47" fmla="*/ 265 h 614"/>
                <a:gd name="T48" fmla="*/ 8 w 848"/>
                <a:gd name="T49" fmla="*/ 124 h 614"/>
                <a:gd name="T50" fmla="*/ 121 w 848"/>
                <a:gd name="T51"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8" h="614">
                  <a:moveTo>
                    <a:pt x="121" y="0"/>
                  </a:moveTo>
                  <a:cubicBezTo>
                    <a:pt x="123" y="10"/>
                    <a:pt x="180" y="67"/>
                    <a:pt x="240" y="79"/>
                  </a:cubicBezTo>
                  <a:cubicBezTo>
                    <a:pt x="299" y="90"/>
                    <a:pt x="587" y="68"/>
                    <a:pt x="625" y="128"/>
                  </a:cubicBezTo>
                  <a:cubicBezTo>
                    <a:pt x="664" y="188"/>
                    <a:pt x="661" y="243"/>
                    <a:pt x="665" y="251"/>
                  </a:cubicBezTo>
                  <a:cubicBezTo>
                    <a:pt x="707" y="335"/>
                    <a:pt x="848" y="389"/>
                    <a:pt x="841" y="394"/>
                  </a:cubicBezTo>
                  <a:cubicBezTo>
                    <a:pt x="831" y="399"/>
                    <a:pt x="766" y="398"/>
                    <a:pt x="660" y="289"/>
                  </a:cubicBezTo>
                  <a:cubicBezTo>
                    <a:pt x="633" y="261"/>
                    <a:pt x="727" y="439"/>
                    <a:pt x="742" y="456"/>
                  </a:cubicBezTo>
                  <a:cubicBezTo>
                    <a:pt x="762" y="479"/>
                    <a:pt x="749" y="603"/>
                    <a:pt x="746" y="614"/>
                  </a:cubicBezTo>
                  <a:cubicBezTo>
                    <a:pt x="691" y="614"/>
                    <a:pt x="691" y="614"/>
                    <a:pt x="691" y="614"/>
                  </a:cubicBezTo>
                  <a:cubicBezTo>
                    <a:pt x="691" y="614"/>
                    <a:pt x="719" y="555"/>
                    <a:pt x="701" y="509"/>
                  </a:cubicBezTo>
                  <a:cubicBezTo>
                    <a:pt x="686" y="469"/>
                    <a:pt x="651" y="417"/>
                    <a:pt x="651" y="417"/>
                  </a:cubicBezTo>
                  <a:cubicBezTo>
                    <a:pt x="651" y="417"/>
                    <a:pt x="684" y="537"/>
                    <a:pt x="646" y="614"/>
                  </a:cubicBezTo>
                  <a:cubicBezTo>
                    <a:pt x="584" y="614"/>
                    <a:pt x="584" y="614"/>
                    <a:pt x="584" y="614"/>
                  </a:cubicBezTo>
                  <a:cubicBezTo>
                    <a:pt x="584" y="614"/>
                    <a:pt x="614" y="568"/>
                    <a:pt x="617" y="547"/>
                  </a:cubicBezTo>
                  <a:cubicBezTo>
                    <a:pt x="621" y="526"/>
                    <a:pt x="623" y="475"/>
                    <a:pt x="576" y="420"/>
                  </a:cubicBezTo>
                  <a:cubicBezTo>
                    <a:pt x="529" y="365"/>
                    <a:pt x="473" y="290"/>
                    <a:pt x="444" y="289"/>
                  </a:cubicBezTo>
                  <a:cubicBezTo>
                    <a:pt x="389" y="286"/>
                    <a:pt x="260" y="338"/>
                    <a:pt x="207" y="389"/>
                  </a:cubicBezTo>
                  <a:cubicBezTo>
                    <a:pt x="179" y="415"/>
                    <a:pt x="162" y="573"/>
                    <a:pt x="160" y="614"/>
                  </a:cubicBezTo>
                  <a:cubicBezTo>
                    <a:pt x="108" y="614"/>
                    <a:pt x="108" y="614"/>
                    <a:pt x="108" y="614"/>
                  </a:cubicBezTo>
                  <a:cubicBezTo>
                    <a:pt x="108" y="614"/>
                    <a:pt x="138" y="384"/>
                    <a:pt x="133" y="417"/>
                  </a:cubicBezTo>
                  <a:cubicBezTo>
                    <a:pt x="130" y="434"/>
                    <a:pt x="138" y="367"/>
                    <a:pt x="120" y="372"/>
                  </a:cubicBezTo>
                  <a:cubicBezTo>
                    <a:pt x="105" y="376"/>
                    <a:pt x="77" y="614"/>
                    <a:pt x="77" y="614"/>
                  </a:cubicBezTo>
                  <a:cubicBezTo>
                    <a:pt x="29" y="614"/>
                    <a:pt x="29" y="614"/>
                    <a:pt x="29" y="614"/>
                  </a:cubicBezTo>
                  <a:cubicBezTo>
                    <a:pt x="29" y="614"/>
                    <a:pt x="73" y="333"/>
                    <a:pt x="47" y="265"/>
                  </a:cubicBezTo>
                  <a:cubicBezTo>
                    <a:pt x="27" y="211"/>
                    <a:pt x="0" y="162"/>
                    <a:pt x="8" y="124"/>
                  </a:cubicBezTo>
                  <a:cubicBezTo>
                    <a:pt x="20" y="65"/>
                    <a:pt x="121" y="0"/>
                    <a:pt x="121" y="0"/>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4">
              <a:extLst>
                <a:ext uri="{FF2B5EF4-FFF2-40B4-BE49-F238E27FC236}">
                  <a16:creationId xmlns:a16="http://schemas.microsoft.com/office/drawing/2014/main" id="{ABB5ABD9-B7A3-026B-1071-DBE0B0C59493}"/>
                </a:ext>
              </a:extLst>
            </p:cNvPr>
            <p:cNvSpPr>
              <a:spLocks/>
            </p:cNvSpPr>
            <p:nvPr/>
          </p:nvSpPr>
          <p:spPr bwMode="auto">
            <a:xfrm>
              <a:off x="8475110" y="2153439"/>
              <a:ext cx="1851534" cy="1762165"/>
            </a:xfrm>
            <a:custGeom>
              <a:avLst/>
              <a:gdLst>
                <a:gd name="T0" fmla="*/ 809 w 1616"/>
                <a:gd name="T1" fmla="*/ 0 h 1538"/>
                <a:gd name="T2" fmla="*/ 586 w 1616"/>
                <a:gd name="T3" fmla="*/ 543 h 1538"/>
                <a:gd name="T4" fmla="*/ 0 w 1616"/>
                <a:gd name="T5" fmla="*/ 586 h 1538"/>
                <a:gd name="T6" fmla="*/ 448 w 1616"/>
                <a:gd name="T7" fmla="*/ 966 h 1538"/>
                <a:gd name="T8" fmla="*/ 308 w 1616"/>
                <a:gd name="T9" fmla="*/ 1538 h 1538"/>
                <a:gd name="T10" fmla="*/ 809 w 1616"/>
                <a:gd name="T11" fmla="*/ 1229 h 1538"/>
                <a:gd name="T12" fmla="*/ 1307 w 1616"/>
                <a:gd name="T13" fmla="*/ 1538 h 1538"/>
                <a:gd name="T14" fmla="*/ 1167 w 1616"/>
                <a:gd name="T15" fmla="*/ 966 h 1538"/>
                <a:gd name="T16" fmla="*/ 1616 w 1616"/>
                <a:gd name="T17" fmla="*/ 586 h 1538"/>
                <a:gd name="T18" fmla="*/ 1029 w 1616"/>
                <a:gd name="T19" fmla="*/ 543 h 1538"/>
                <a:gd name="T20" fmla="*/ 809 w 1616"/>
                <a:gd name="T21"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6" h="1538">
                  <a:moveTo>
                    <a:pt x="809" y="0"/>
                  </a:moveTo>
                  <a:lnTo>
                    <a:pt x="586" y="543"/>
                  </a:lnTo>
                  <a:lnTo>
                    <a:pt x="0" y="586"/>
                  </a:lnTo>
                  <a:lnTo>
                    <a:pt x="448" y="966"/>
                  </a:lnTo>
                  <a:lnTo>
                    <a:pt x="308" y="1538"/>
                  </a:lnTo>
                  <a:lnTo>
                    <a:pt x="809" y="1229"/>
                  </a:lnTo>
                  <a:lnTo>
                    <a:pt x="1307" y="1538"/>
                  </a:lnTo>
                  <a:lnTo>
                    <a:pt x="1167" y="966"/>
                  </a:lnTo>
                  <a:lnTo>
                    <a:pt x="1616" y="586"/>
                  </a:lnTo>
                  <a:lnTo>
                    <a:pt x="1029" y="543"/>
                  </a:lnTo>
                  <a:lnTo>
                    <a:pt x="809" y="0"/>
                  </a:lnTo>
                  <a:close/>
                </a:path>
              </a:pathLst>
            </a:custGeom>
            <a:solidFill>
              <a:srgbClr val="F9C5B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892A535B-91CA-F981-BF51-19D6BAE2A8F5}"/>
                </a:ext>
              </a:extLst>
            </p:cNvPr>
            <p:cNvSpPr>
              <a:spLocks noEditPoints="1"/>
            </p:cNvSpPr>
            <p:nvPr/>
          </p:nvSpPr>
          <p:spPr bwMode="auto">
            <a:xfrm>
              <a:off x="5122545" y="2112697"/>
              <a:ext cx="1123507" cy="1775061"/>
            </a:xfrm>
            <a:custGeom>
              <a:avLst/>
              <a:gdLst>
                <a:gd name="T0" fmla="*/ 263 w 474"/>
                <a:gd name="T1" fmla="*/ 590 h 750"/>
                <a:gd name="T2" fmla="*/ 195 w 474"/>
                <a:gd name="T3" fmla="*/ 562 h 750"/>
                <a:gd name="T4" fmla="*/ 126 w 474"/>
                <a:gd name="T5" fmla="*/ 590 h 750"/>
                <a:gd name="T6" fmla="*/ 97 w 474"/>
                <a:gd name="T7" fmla="*/ 656 h 750"/>
                <a:gd name="T8" fmla="*/ 126 w 474"/>
                <a:gd name="T9" fmla="*/ 722 h 750"/>
                <a:gd name="T10" fmla="*/ 195 w 474"/>
                <a:gd name="T11" fmla="*/ 750 h 750"/>
                <a:gd name="T12" fmla="*/ 263 w 474"/>
                <a:gd name="T13" fmla="*/ 722 h 750"/>
                <a:gd name="T14" fmla="*/ 292 w 474"/>
                <a:gd name="T15" fmla="*/ 656 h 750"/>
                <a:gd name="T16" fmla="*/ 263 w 474"/>
                <a:gd name="T17" fmla="*/ 590 h 750"/>
                <a:gd name="T18" fmla="*/ 406 w 474"/>
                <a:gd name="T19" fmla="*/ 58 h 750"/>
                <a:gd name="T20" fmla="*/ 226 w 474"/>
                <a:gd name="T21" fmla="*/ 0 h 750"/>
                <a:gd name="T22" fmla="*/ 66 w 474"/>
                <a:gd name="T23" fmla="*/ 41 h 750"/>
                <a:gd name="T24" fmla="*/ 0 w 474"/>
                <a:gd name="T25" fmla="*/ 139 h 750"/>
                <a:gd name="T26" fmla="*/ 22 w 474"/>
                <a:gd name="T27" fmla="*/ 199 h 750"/>
                <a:gd name="T28" fmla="*/ 83 w 474"/>
                <a:gd name="T29" fmla="*/ 223 h 750"/>
                <a:gd name="T30" fmla="*/ 147 w 474"/>
                <a:gd name="T31" fmla="*/ 204 h 750"/>
                <a:gd name="T32" fmla="*/ 170 w 474"/>
                <a:gd name="T33" fmla="*/ 149 h 750"/>
                <a:gd name="T34" fmla="*/ 163 w 474"/>
                <a:gd name="T35" fmla="*/ 102 h 750"/>
                <a:gd name="T36" fmla="*/ 151 w 474"/>
                <a:gd name="T37" fmla="*/ 60 h 750"/>
                <a:gd name="T38" fmla="*/ 182 w 474"/>
                <a:gd name="T39" fmla="*/ 46 h 750"/>
                <a:gd name="T40" fmla="*/ 219 w 474"/>
                <a:gd name="T41" fmla="*/ 42 h 750"/>
                <a:gd name="T42" fmla="*/ 297 w 474"/>
                <a:gd name="T43" fmla="*/ 75 h 750"/>
                <a:gd name="T44" fmla="*/ 327 w 474"/>
                <a:gd name="T45" fmla="*/ 164 h 750"/>
                <a:gd name="T46" fmla="*/ 285 w 474"/>
                <a:gd name="T47" fmla="*/ 273 h 750"/>
                <a:gd name="T48" fmla="*/ 170 w 474"/>
                <a:gd name="T49" fmla="*/ 320 h 750"/>
                <a:gd name="T50" fmla="*/ 170 w 474"/>
                <a:gd name="T51" fmla="*/ 517 h 750"/>
                <a:gd name="T52" fmla="*/ 215 w 474"/>
                <a:gd name="T53" fmla="*/ 517 h 750"/>
                <a:gd name="T54" fmla="*/ 218 w 474"/>
                <a:gd name="T55" fmla="*/ 448 h 750"/>
                <a:gd name="T56" fmla="*/ 405 w 474"/>
                <a:gd name="T57" fmla="*/ 375 h 750"/>
                <a:gd name="T58" fmla="*/ 474 w 474"/>
                <a:gd name="T59" fmla="*/ 210 h 750"/>
                <a:gd name="T60" fmla="*/ 406 w 474"/>
                <a:gd name="T61" fmla="*/ 58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4" h="750">
                  <a:moveTo>
                    <a:pt x="263" y="590"/>
                  </a:moveTo>
                  <a:cubicBezTo>
                    <a:pt x="244" y="571"/>
                    <a:pt x="221" y="562"/>
                    <a:pt x="195" y="562"/>
                  </a:cubicBezTo>
                  <a:cubicBezTo>
                    <a:pt x="169" y="562"/>
                    <a:pt x="146" y="571"/>
                    <a:pt x="126" y="590"/>
                  </a:cubicBezTo>
                  <a:cubicBezTo>
                    <a:pt x="107" y="608"/>
                    <a:pt x="97" y="631"/>
                    <a:pt x="97" y="656"/>
                  </a:cubicBezTo>
                  <a:cubicBezTo>
                    <a:pt x="97" y="682"/>
                    <a:pt x="107" y="704"/>
                    <a:pt x="126" y="722"/>
                  </a:cubicBezTo>
                  <a:cubicBezTo>
                    <a:pt x="146" y="741"/>
                    <a:pt x="169" y="750"/>
                    <a:pt x="195" y="750"/>
                  </a:cubicBezTo>
                  <a:cubicBezTo>
                    <a:pt x="221" y="750"/>
                    <a:pt x="244" y="741"/>
                    <a:pt x="263" y="722"/>
                  </a:cubicBezTo>
                  <a:cubicBezTo>
                    <a:pt x="282" y="704"/>
                    <a:pt x="292" y="682"/>
                    <a:pt x="292" y="656"/>
                  </a:cubicBezTo>
                  <a:cubicBezTo>
                    <a:pt x="292" y="631"/>
                    <a:pt x="282" y="608"/>
                    <a:pt x="263" y="590"/>
                  </a:cubicBezTo>
                  <a:moveTo>
                    <a:pt x="406" y="58"/>
                  </a:moveTo>
                  <a:cubicBezTo>
                    <a:pt x="360" y="19"/>
                    <a:pt x="300" y="0"/>
                    <a:pt x="226" y="0"/>
                  </a:cubicBezTo>
                  <a:cubicBezTo>
                    <a:pt x="164" y="0"/>
                    <a:pt x="111" y="14"/>
                    <a:pt x="66" y="41"/>
                  </a:cubicBezTo>
                  <a:cubicBezTo>
                    <a:pt x="22" y="68"/>
                    <a:pt x="0" y="101"/>
                    <a:pt x="0" y="139"/>
                  </a:cubicBezTo>
                  <a:cubicBezTo>
                    <a:pt x="0" y="163"/>
                    <a:pt x="7" y="183"/>
                    <a:pt x="22" y="199"/>
                  </a:cubicBezTo>
                  <a:cubicBezTo>
                    <a:pt x="37" y="215"/>
                    <a:pt x="57" y="223"/>
                    <a:pt x="83" y="223"/>
                  </a:cubicBezTo>
                  <a:cubicBezTo>
                    <a:pt x="110" y="223"/>
                    <a:pt x="131" y="217"/>
                    <a:pt x="147" y="204"/>
                  </a:cubicBezTo>
                  <a:cubicBezTo>
                    <a:pt x="162" y="191"/>
                    <a:pt x="170" y="173"/>
                    <a:pt x="170" y="149"/>
                  </a:cubicBezTo>
                  <a:cubicBezTo>
                    <a:pt x="170" y="135"/>
                    <a:pt x="167" y="119"/>
                    <a:pt x="163" y="102"/>
                  </a:cubicBezTo>
                  <a:cubicBezTo>
                    <a:pt x="158" y="85"/>
                    <a:pt x="154" y="71"/>
                    <a:pt x="151" y="60"/>
                  </a:cubicBezTo>
                  <a:cubicBezTo>
                    <a:pt x="161" y="54"/>
                    <a:pt x="171" y="49"/>
                    <a:pt x="182" y="46"/>
                  </a:cubicBezTo>
                  <a:cubicBezTo>
                    <a:pt x="193" y="44"/>
                    <a:pt x="205" y="42"/>
                    <a:pt x="219" y="42"/>
                  </a:cubicBezTo>
                  <a:cubicBezTo>
                    <a:pt x="252" y="42"/>
                    <a:pt x="278" y="53"/>
                    <a:pt x="297" y="75"/>
                  </a:cubicBezTo>
                  <a:cubicBezTo>
                    <a:pt x="317" y="97"/>
                    <a:pt x="327" y="127"/>
                    <a:pt x="327" y="164"/>
                  </a:cubicBezTo>
                  <a:cubicBezTo>
                    <a:pt x="327" y="210"/>
                    <a:pt x="313" y="246"/>
                    <a:pt x="285" y="273"/>
                  </a:cubicBezTo>
                  <a:cubicBezTo>
                    <a:pt x="257" y="300"/>
                    <a:pt x="219" y="316"/>
                    <a:pt x="170" y="320"/>
                  </a:cubicBezTo>
                  <a:cubicBezTo>
                    <a:pt x="170" y="517"/>
                    <a:pt x="170" y="517"/>
                    <a:pt x="170" y="517"/>
                  </a:cubicBezTo>
                  <a:cubicBezTo>
                    <a:pt x="215" y="517"/>
                    <a:pt x="215" y="517"/>
                    <a:pt x="215" y="517"/>
                  </a:cubicBezTo>
                  <a:cubicBezTo>
                    <a:pt x="218" y="448"/>
                    <a:pt x="218" y="448"/>
                    <a:pt x="218" y="448"/>
                  </a:cubicBezTo>
                  <a:cubicBezTo>
                    <a:pt x="296" y="442"/>
                    <a:pt x="358" y="418"/>
                    <a:pt x="405" y="375"/>
                  </a:cubicBezTo>
                  <a:cubicBezTo>
                    <a:pt x="451" y="333"/>
                    <a:pt x="474" y="278"/>
                    <a:pt x="474" y="210"/>
                  </a:cubicBezTo>
                  <a:cubicBezTo>
                    <a:pt x="474" y="147"/>
                    <a:pt x="452" y="96"/>
                    <a:pt x="406" y="58"/>
                  </a:cubicBezTo>
                </a:path>
              </a:pathLst>
            </a:custGeom>
            <a:solidFill>
              <a:srgbClr val="D2EEEA"/>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2" name="Freeform 5">
              <a:extLst>
                <a:ext uri="{FF2B5EF4-FFF2-40B4-BE49-F238E27FC236}">
                  <a16:creationId xmlns:a16="http://schemas.microsoft.com/office/drawing/2014/main" id="{9E165737-F752-3F29-023E-4175B0ACD165}"/>
                </a:ext>
              </a:extLst>
            </p:cNvPr>
            <p:cNvSpPr>
              <a:spLocks/>
            </p:cNvSpPr>
            <p:nvPr/>
          </p:nvSpPr>
          <p:spPr bwMode="auto">
            <a:xfrm>
              <a:off x="7438195" y="4141465"/>
              <a:ext cx="2829907" cy="1813505"/>
            </a:xfrm>
            <a:custGeom>
              <a:avLst/>
              <a:gdLst>
                <a:gd name="T0" fmla="*/ 453 w 1254"/>
                <a:gd name="T1" fmla="*/ 472 h 802"/>
                <a:gd name="T2" fmla="*/ 477 w 1254"/>
                <a:gd name="T3" fmla="*/ 762 h 802"/>
                <a:gd name="T4" fmla="*/ 460 w 1254"/>
                <a:gd name="T5" fmla="*/ 802 h 802"/>
                <a:gd name="T6" fmla="*/ 519 w 1254"/>
                <a:gd name="T7" fmla="*/ 802 h 802"/>
                <a:gd name="T8" fmla="*/ 548 w 1254"/>
                <a:gd name="T9" fmla="*/ 802 h 802"/>
                <a:gd name="T10" fmla="*/ 560 w 1254"/>
                <a:gd name="T11" fmla="*/ 541 h 802"/>
                <a:gd name="T12" fmla="*/ 729 w 1254"/>
                <a:gd name="T13" fmla="*/ 523 h 802"/>
                <a:gd name="T14" fmla="*/ 915 w 1254"/>
                <a:gd name="T15" fmla="*/ 469 h 802"/>
                <a:gd name="T16" fmla="*/ 960 w 1254"/>
                <a:gd name="T17" fmla="*/ 528 h 802"/>
                <a:gd name="T18" fmla="*/ 1048 w 1254"/>
                <a:gd name="T19" fmla="*/ 566 h 802"/>
                <a:gd name="T20" fmla="*/ 1023 w 1254"/>
                <a:gd name="T21" fmla="*/ 712 h 802"/>
                <a:gd name="T22" fmla="*/ 975 w 1254"/>
                <a:gd name="T23" fmla="*/ 802 h 802"/>
                <a:gd name="T24" fmla="*/ 1037 w 1254"/>
                <a:gd name="T25" fmla="*/ 802 h 802"/>
                <a:gd name="T26" fmla="*/ 1119 w 1254"/>
                <a:gd name="T27" fmla="*/ 605 h 802"/>
                <a:gd name="T28" fmla="*/ 1126 w 1254"/>
                <a:gd name="T29" fmla="*/ 802 h 802"/>
                <a:gd name="T30" fmla="*/ 1181 w 1254"/>
                <a:gd name="T31" fmla="*/ 802 h 802"/>
                <a:gd name="T32" fmla="*/ 1191 w 1254"/>
                <a:gd name="T33" fmla="*/ 397 h 802"/>
                <a:gd name="T34" fmla="*/ 1205 w 1254"/>
                <a:gd name="T35" fmla="*/ 268 h 802"/>
                <a:gd name="T36" fmla="*/ 1211 w 1254"/>
                <a:gd name="T37" fmla="*/ 569 h 802"/>
                <a:gd name="T38" fmla="*/ 1234 w 1254"/>
                <a:gd name="T39" fmla="*/ 545 h 802"/>
                <a:gd name="T40" fmla="*/ 1229 w 1254"/>
                <a:gd name="T41" fmla="*/ 172 h 802"/>
                <a:gd name="T42" fmla="*/ 1117 w 1254"/>
                <a:gd name="T43" fmla="*/ 71 h 802"/>
                <a:gd name="T44" fmla="*/ 460 w 1254"/>
                <a:gd name="T45" fmla="*/ 76 h 802"/>
                <a:gd name="T46" fmla="*/ 125 w 1254"/>
                <a:gd name="T47" fmla="*/ 41 h 802"/>
                <a:gd name="T48" fmla="*/ 97 w 1254"/>
                <a:gd name="T49" fmla="*/ 0 h 802"/>
                <a:gd name="T50" fmla="*/ 92 w 1254"/>
                <a:gd name="T51" fmla="*/ 62 h 802"/>
                <a:gd name="T52" fmla="*/ 80 w 1254"/>
                <a:gd name="T53" fmla="*/ 126 h 802"/>
                <a:gd name="T54" fmla="*/ 70 w 1254"/>
                <a:gd name="T55" fmla="*/ 169 h 802"/>
                <a:gd name="T56" fmla="*/ 37 w 1254"/>
                <a:gd name="T57" fmla="*/ 251 h 802"/>
                <a:gd name="T58" fmla="*/ 1 w 1254"/>
                <a:gd name="T59" fmla="*/ 293 h 802"/>
                <a:gd name="T60" fmla="*/ 73 w 1254"/>
                <a:gd name="T61" fmla="*/ 334 h 802"/>
                <a:gd name="T62" fmla="*/ 105 w 1254"/>
                <a:gd name="T63" fmla="*/ 312 h 802"/>
                <a:gd name="T64" fmla="*/ 226 w 1254"/>
                <a:gd name="T65" fmla="*/ 281 h 802"/>
                <a:gd name="T66" fmla="*/ 453 w 1254"/>
                <a:gd name="T67" fmla="*/ 472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4" h="802">
                  <a:moveTo>
                    <a:pt x="453" y="472"/>
                  </a:moveTo>
                  <a:cubicBezTo>
                    <a:pt x="474" y="492"/>
                    <a:pt x="508" y="554"/>
                    <a:pt x="477" y="762"/>
                  </a:cubicBezTo>
                  <a:cubicBezTo>
                    <a:pt x="475" y="780"/>
                    <a:pt x="456" y="793"/>
                    <a:pt x="460" y="802"/>
                  </a:cubicBezTo>
                  <a:cubicBezTo>
                    <a:pt x="460" y="802"/>
                    <a:pt x="484" y="802"/>
                    <a:pt x="519" y="802"/>
                  </a:cubicBezTo>
                  <a:cubicBezTo>
                    <a:pt x="548" y="802"/>
                    <a:pt x="548" y="802"/>
                    <a:pt x="548" y="802"/>
                  </a:cubicBezTo>
                  <a:cubicBezTo>
                    <a:pt x="564" y="802"/>
                    <a:pt x="561" y="556"/>
                    <a:pt x="560" y="541"/>
                  </a:cubicBezTo>
                  <a:cubicBezTo>
                    <a:pt x="558" y="505"/>
                    <a:pt x="630" y="545"/>
                    <a:pt x="729" y="523"/>
                  </a:cubicBezTo>
                  <a:cubicBezTo>
                    <a:pt x="810" y="505"/>
                    <a:pt x="902" y="481"/>
                    <a:pt x="915" y="469"/>
                  </a:cubicBezTo>
                  <a:cubicBezTo>
                    <a:pt x="929" y="458"/>
                    <a:pt x="932" y="503"/>
                    <a:pt x="960" y="528"/>
                  </a:cubicBezTo>
                  <a:cubicBezTo>
                    <a:pt x="988" y="553"/>
                    <a:pt x="1017" y="566"/>
                    <a:pt x="1048" y="566"/>
                  </a:cubicBezTo>
                  <a:cubicBezTo>
                    <a:pt x="1080" y="566"/>
                    <a:pt x="1053" y="659"/>
                    <a:pt x="1023" y="712"/>
                  </a:cubicBezTo>
                  <a:cubicBezTo>
                    <a:pt x="993" y="765"/>
                    <a:pt x="975" y="802"/>
                    <a:pt x="975" y="802"/>
                  </a:cubicBezTo>
                  <a:cubicBezTo>
                    <a:pt x="1037" y="802"/>
                    <a:pt x="1037" y="802"/>
                    <a:pt x="1037" y="802"/>
                  </a:cubicBezTo>
                  <a:cubicBezTo>
                    <a:pt x="1037" y="802"/>
                    <a:pt x="1105" y="634"/>
                    <a:pt x="1119" y="605"/>
                  </a:cubicBezTo>
                  <a:cubicBezTo>
                    <a:pt x="1133" y="575"/>
                    <a:pt x="1126" y="771"/>
                    <a:pt x="1126" y="802"/>
                  </a:cubicBezTo>
                  <a:cubicBezTo>
                    <a:pt x="1181" y="802"/>
                    <a:pt x="1181" y="802"/>
                    <a:pt x="1181" y="802"/>
                  </a:cubicBezTo>
                  <a:cubicBezTo>
                    <a:pt x="1182" y="708"/>
                    <a:pt x="1184" y="462"/>
                    <a:pt x="1191" y="397"/>
                  </a:cubicBezTo>
                  <a:cubicBezTo>
                    <a:pt x="1195" y="358"/>
                    <a:pt x="1197" y="262"/>
                    <a:pt x="1205" y="268"/>
                  </a:cubicBezTo>
                  <a:cubicBezTo>
                    <a:pt x="1210" y="272"/>
                    <a:pt x="1192" y="483"/>
                    <a:pt x="1211" y="569"/>
                  </a:cubicBezTo>
                  <a:cubicBezTo>
                    <a:pt x="1220" y="611"/>
                    <a:pt x="1243" y="569"/>
                    <a:pt x="1234" y="545"/>
                  </a:cubicBezTo>
                  <a:cubicBezTo>
                    <a:pt x="1217" y="496"/>
                    <a:pt x="1254" y="236"/>
                    <a:pt x="1229" y="172"/>
                  </a:cubicBezTo>
                  <a:cubicBezTo>
                    <a:pt x="1210" y="124"/>
                    <a:pt x="1243" y="71"/>
                    <a:pt x="1117" y="71"/>
                  </a:cubicBezTo>
                  <a:cubicBezTo>
                    <a:pt x="991" y="71"/>
                    <a:pt x="528" y="78"/>
                    <a:pt x="460" y="76"/>
                  </a:cubicBezTo>
                  <a:cubicBezTo>
                    <a:pt x="325" y="71"/>
                    <a:pt x="172" y="53"/>
                    <a:pt x="125" y="41"/>
                  </a:cubicBezTo>
                  <a:cubicBezTo>
                    <a:pt x="106" y="36"/>
                    <a:pt x="123" y="3"/>
                    <a:pt x="97" y="0"/>
                  </a:cubicBezTo>
                  <a:cubicBezTo>
                    <a:pt x="97" y="0"/>
                    <a:pt x="90" y="50"/>
                    <a:pt x="92" y="62"/>
                  </a:cubicBezTo>
                  <a:cubicBezTo>
                    <a:pt x="93" y="74"/>
                    <a:pt x="88" y="116"/>
                    <a:pt x="80" y="126"/>
                  </a:cubicBezTo>
                  <a:cubicBezTo>
                    <a:pt x="73" y="135"/>
                    <a:pt x="66" y="145"/>
                    <a:pt x="70" y="169"/>
                  </a:cubicBezTo>
                  <a:cubicBezTo>
                    <a:pt x="74" y="194"/>
                    <a:pt x="44" y="226"/>
                    <a:pt x="37" y="251"/>
                  </a:cubicBezTo>
                  <a:cubicBezTo>
                    <a:pt x="30" y="277"/>
                    <a:pt x="3" y="273"/>
                    <a:pt x="1" y="293"/>
                  </a:cubicBezTo>
                  <a:cubicBezTo>
                    <a:pt x="0" y="313"/>
                    <a:pt x="45" y="335"/>
                    <a:pt x="73" y="334"/>
                  </a:cubicBezTo>
                  <a:cubicBezTo>
                    <a:pt x="101" y="334"/>
                    <a:pt x="93" y="320"/>
                    <a:pt x="105" y="312"/>
                  </a:cubicBezTo>
                  <a:cubicBezTo>
                    <a:pt x="118" y="305"/>
                    <a:pt x="167" y="311"/>
                    <a:pt x="226" y="281"/>
                  </a:cubicBezTo>
                  <a:cubicBezTo>
                    <a:pt x="261" y="259"/>
                    <a:pt x="436" y="455"/>
                    <a:pt x="453" y="472"/>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6">
              <a:extLst>
                <a:ext uri="{FF2B5EF4-FFF2-40B4-BE49-F238E27FC236}">
                  <a16:creationId xmlns:a16="http://schemas.microsoft.com/office/drawing/2014/main" id="{B7E6A3B4-7E28-C9A6-3D94-C1E24B7F397B}"/>
                </a:ext>
              </a:extLst>
            </p:cNvPr>
            <p:cNvSpPr>
              <a:spLocks/>
            </p:cNvSpPr>
            <p:nvPr/>
          </p:nvSpPr>
          <p:spPr bwMode="auto">
            <a:xfrm>
              <a:off x="7527821" y="4217743"/>
              <a:ext cx="90580" cy="102022"/>
            </a:xfrm>
            <a:custGeom>
              <a:avLst/>
              <a:gdLst>
                <a:gd name="T0" fmla="*/ 0 w 40"/>
                <a:gd name="T1" fmla="*/ 0 h 45"/>
                <a:gd name="T2" fmla="*/ 38 w 40"/>
                <a:gd name="T3" fmla="*/ 45 h 45"/>
                <a:gd name="T4" fmla="*/ 39 w 40"/>
                <a:gd name="T5" fmla="*/ 15 h 45"/>
                <a:gd name="T6" fmla="*/ 0 w 40"/>
                <a:gd name="T7" fmla="*/ 0 h 45"/>
              </a:gdLst>
              <a:ahLst/>
              <a:cxnLst>
                <a:cxn ang="0">
                  <a:pos x="T0" y="T1"/>
                </a:cxn>
                <a:cxn ang="0">
                  <a:pos x="T2" y="T3"/>
                </a:cxn>
                <a:cxn ang="0">
                  <a:pos x="T4" y="T5"/>
                </a:cxn>
                <a:cxn ang="0">
                  <a:pos x="T6" y="T7"/>
                </a:cxn>
              </a:cxnLst>
              <a:rect l="0" t="0" r="r" b="b"/>
              <a:pathLst>
                <a:path w="40" h="45">
                  <a:moveTo>
                    <a:pt x="0" y="0"/>
                  </a:moveTo>
                  <a:cubicBezTo>
                    <a:pt x="6" y="35"/>
                    <a:pt x="38" y="45"/>
                    <a:pt x="38" y="45"/>
                  </a:cubicBezTo>
                  <a:cubicBezTo>
                    <a:pt x="38" y="45"/>
                    <a:pt x="40" y="23"/>
                    <a:pt x="39" y="15"/>
                  </a:cubicBezTo>
                  <a:cubicBezTo>
                    <a:pt x="38" y="6"/>
                    <a:pt x="0" y="0"/>
                    <a:pt x="0" y="0"/>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24" name="Inhaltsplatzhalter 5">
              <a:extLst>
                <a:ext uri="{FF2B5EF4-FFF2-40B4-BE49-F238E27FC236}">
                  <a16:creationId xmlns:a16="http://schemas.microsoft.com/office/drawing/2014/main" id="{FB872040-6EC1-4465-8305-C142C6F758EF}"/>
                </a:ext>
              </a:extLst>
            </p:cNvPr>
            <p:cNvGraphicFramePr>
              <a:graphicFrameLocks/>
            </p:cNvGraphicFramePr>
            <p:nvPr>
              <p:extLst>
                <p:ext uri="{D42A27DB-BD31-4B8C-83A1-F6EECF244321}">
                  <p14:modId xmlns:p14="http://schemas.microsoft.com/office/powerpoint/2010/main" val="1869060798"/>
                </p:ext>
              </p:extLst>
            </p:nvPr>
          </p:nvGraphicFramePr>
          <p:xfrm>
            <a:off x="2407390" y="1869893"/>
            <a:ext cx="7936760" cy="4279796"/>
          </p:xfrm>
          <a:graphic>
            <a:graphicData uri="http://schemas.openxmlformats.org/drawingml/2006/chart">
              <c:chart xmlns:c="http://schemas.openxmlformats.org/drawingml/2006/chart" xmlns:r="http://schemas.openxmlformats.org/officeDocument/2006/relationships" r:id="rId2"/>
            </a:graphicData>
          </a:graphic>
        </p:graphicFrame>
      </p:grpSp>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feld 33">
            <a:extLst>
              <a:ext uri="{FF2B5EF4-FFF2-40B4-BE49-F238E27FC236}">
                <a16:creationId xmlns:a16="http://schemas.microsoft.com/office/drawing/2014/main" id="{116C21FF-3DB7-E01B-3246-1500B0055BF0}"/>
              </a:ext>
            </a:extLst>
          </p:cNvPr>
          <p:cNvSpPr txBox="1"/>
          <p:nvPr/>
        </p:nvSpPr>
        <p:spPr>
          <a:xfrm>
            <a:off x="393724" y="1908895"/>
            <a:ext cx="2991311" cy="4093428"/>
          </a:xfrm>
          <a:prstGeom prst="rect">
            <a:avLst/>
          </a:prstGeom>
          <a:noFill/>
        </p:spPr>
        <p:txBody>
          <a:bodyPr wrap="square">
            <a:spAutoFit/>
          </a:bodyPr>
          <a:lstStyle/>
          <a:p>
            <a:r>
              <a:rPr lang="de-DE" sz="2000" dirty="0">
                <a:solidFill>
                  <a:srgbClr val="595A59"/>
                </a:solidFill>
              </a:rPr>
              <a:t>Portfolioanalyse ist das Verfahren, die Bestandteile des Dienstleistungs- oder Produktportfolios des Unternehmen zu überdenken and evaluieren. Aus der Analyse können Sie den aktuellen Zustand Ihres Unternehmens ableiten, fundierte Entscheidungen treffen und Strategien entwickeln.</a:t>
            </a:r>
          </a:p>
        </p:txBody>
      </p:sp>
      <p:sp>
        <p:nvSpPr>
          <p:cNvPr id="4" name="Textplatzhalter 2">
            <a:extLst>
              <a:ext uri="{FF2B5EF4-FFF2-40B4-BE49-F238E27FC236}">
                <a16:creationId xmlns:a16="http://schemas.microsoft.com/office/drawing/2014/main" id="{02421E39-227A-3C86-D24E-25D50FB5EB78}"/>
              </a:ext>
            </a:extLst>
          </p:cNvPr>
          <p:cNvSpPr>
            <a:spLocks noGrp="1"/>
          </p:cNvSpPr>
          <p:nvPr>
            <p:ph type="body" sz="quarter" idx="18"/>
          </p:nvPr>
        </p:nvSpPr>
        <p:spPr>
          <a:xfrm>
            <a:off x="295202" y="1159788"/>
            <a:ext cx="10772489" cy="489428"/>
          </a:xfrm>
        </p:spPr>
        <p:txBody>
          <a:bodyPr>
            <a:noAutofit/>
          </a:bodyPr>
          <a:lstStyle/>
          <a:p>
            <a:r>
              <a:rPr lang="en-US" sz="1600" dirty="0">
                <a:solidFill>
                  <a:schemeClr val="bg1"/>
                </a:solidFill>
              </a:rPr>
              <a:t>Die </a:t>
            </a:r>
            <a:r>
              <a:rPr lang="en-US" sz="1600" dirty="0" err="1">
                <a:solidFill>
                  <a:schemeClr val="bg1"/>
                </a:solidFill>
              </a:rPr>
              <a:t>Portfolioanalyse</a:t>
            </a:r>
            <a:r>
              <a:rPr lang="en-US" sz="1600" dirty="0">
                <a:solidFill>
                  <a:schemeClr val="bg1"/>
                </a:solidFill>
              </a:rPr>
              <a:t> </a:t>
            </a:r>
            <a:r>
              <a:rPr lang="de-DE" sz="1600" dirty="0">
                <a:solidFill>
                  <a:schemeClr val="bg1"/>
                </a:solidFill>
              </a:rPr>
              <a:t>ist eine Methode zur Analyse des eigenen Angebots und zur Entwicklung einer durchdachten Strategie.</a:t>
            </a:r>
          </a:p>
        </p:txBody>
      </p:sp>
      <p:sp>
        <p:nvSpPr>
          <p:cNvPr id="37" name="Text Placeholder 1">
            <a:extLst>
              <a:ext uri="{FF2B5EF4-FFF2-40B4-BE49-F238E27FC236}">
                <a16:creationId xmlns:a16="http://schemas.microsoft.com/office/drawing/2014/main" id="{62449BE1-6861-7A69-D030-ECD4FB45F40C}"/>
              </a:ext>
            </a:extLst>
          </p:cNvPr>
          <p:cNvSpPr>
            <a:spLocks noGrp="1"/>
          </p:cNvSpPr>
          <p:nvPr>
            <p:ph type="body" sz="quarter" idx="16"/>
          </p:nvPr>
        </p:nvSpPr>
        <p:spPr>
          <a:xfrm>
            <a:off x="260950" y="464349"/>
            <a:ext cx="11470341" cy="582221"/>
          </a:xfrm>
        </p:spPr>
        <p:txBody>
          <a:bodyPr>
            <a:noAutofit/>
          </a:bodyPr>
          <a:lstStyle/>
          <a:p>
            <a:r>
              <a:rPr lang="en-US" sz="4800" b="1" dirty="0" err="1">
                <a:solidFill>
                  <a:schemeClr val="bg1"/>
                </a:solidFill>
              </a:rPr>
              <a:t>Portfolioanalyse</a:t>
            </a:r>
            <a:endParaRPr lang="en-US" sz="4800" b="1" dirty="0">
              <a:solidFill>
                <a:schemeClr val="bg1"/>
              </a:solidFill>
            </a:endParaRPr>
          </a:p>
        </p:txBody>
      </p:sp>
    </p:spTree>
    <p:extLst>
      <p:ext uri="{BB962C8B-B14F-4D97-AF65-F5344CB8AC3E}">
        <p14:creationId xmlns:p14="http://schemas.microsoft.com/office/powerpoint/2010/main" val="1826445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F84DC1-C946-5349-AD97-232B2CF53064}"/>
              </a:ext>
            </a:extLst>
          </p:cNvPr>
          <p:cNvSpPr>
            <a:spLocks noGrp="1"/>
          </p:cNvSpPr>
          <p:nvPr>
            <p:ph type="body" sz="quarter" idx="15"/>
          </p:nvPr>
        </p:nvSpPr>
        <p:spPr/>
        <p:txBody>
          <a:bodyPr/>
          <a:lstStyle/>
          <a:p>
            <a:r>
              <a:rPr lang="en-US" dirty="0"/>
              <a:t>1</a:t>
            </a:r>
          </a:p>
        </p:txBody>
      </p:sp>
      <p:sp>
        <p:nvSpPr>
          <p:cNvPr id="16" name="Text Placeholder 15">
            <a:extLst>
              <a:ext uri="{FF2B5EF4-FFF2-40B4-BE49-F238E27FC236}">
                <a16:creationId xmlns:a16="http://schemas.microsoft.com/office/drawing/2014/main" id="{DCDDFC07-7B71-6A47-A9F1-A5DBE39F6143}"/>
              </a:ext>
            </a:extLst>
          </p:cNvPr>
          <p:cNvSpPr>
            <a:spLocks noGrp="1"/>
          </p:cNvSpPr>
          <p:nvPr>
            <p:ph type="body" sz="quarter" idx="16"/>
          </p:nvPr>
        </p:nvSpPr>
        <p:spPr>
          <a:xfrm>
            <a:off x="1610555" y="1971040"/>
            <a:ext cx="4250272" cy="603631"/>
          </a:xfrm>
        </p:spPr>
        <p:txBody>
          <a:bodyPr>
            <a:normAutofit fontScale="55000" lnSpcReduction="20000"/>
          </a:bodyPr>
          <a:lstStyle/>
          <a:p>
            <a:r>
              <a:rPr lang="de-DE" dirty="0"/>
              <a:t>In diesem Modul werden wir uns mit folgenden Themen beschäftigen:</a:t>
            </a:r>
          </a:p>
        </p:txBody>
      </p:sp>
      <p:sp>
        <p:nvSpPr>
          <p:cNvPr id="3" name="Text Placeholder 2">
            <a:extLst>
              <a:ext uri="{FF2B5EF4-FFF2-40B4-BE49-F238E27FC236}">
                <a16:creationId xmlns:a16="http://schemas.microsoft.com/office/drawing/2014/main" id="{A0D36C49-A450-4A4A-86D4-D21C4A7C6428}"/>
              </a:ext>
            </a:extLst>
          </p:cNvPr>
          <p:cNvSpPr>
            <a:spLocks noGrp="1"/>
          </p:cNvSpPr>
          <p:nvPr>
            <p:ph type="body" sz="quarter" idx="14"/>
          </p:nvPr>
        </p:nvSpPr>
        <p:spPr>
          <a:xfrm>
            <a:off x="7632987" y="3067149"/>
            <a:ext cx="4465067" cy="822373"/>
          </a:xfrm>
        </p:spPr>
        <p:txBody>
          <a:bodyPr/>
          <a:lstStyle/>
          <a:p>
            <a:r>
              <a:rPr lang="de-DE" dirty="0"/>
              <a:t>Risikofaktoren &amp; Frühwarnsignale</a:t>
            </a:r>
          </a:p>
        </p:txBody>
      </p:sp>
      <p:sp>
        <p:nvSpPr>
          <p:cNvPr id="18" name="Text Placeholder 17">
            <a:extLst>
              <a:ext uri="{FF2B5EF4-FFF2-40B4-BE49-F238E27FC236}">
                <a16:creationId xmlns:a16="http://schemas.microsoft.com/office/drawing/2014/main" id="{0652B619-946D-CB46-8757-91BE320FDEC9}"/>
              </a:ext>
            </a:extLst>
          </p:cNvPr>
          <p:cNvSpPr>
            <a:spLocks noGrp="1"/>
          </p:cNvSpPr>
          <p:nvPr>
            <p:ph type="body" sz="quarter" idx="19"/>
          </p:nvPr>
        </p:nvSpPr>
        <p:spPr/>
        <p:txBody>
          <a:bodyPr/>
          <a:lstStyle/>
          <a:p>
            <a:r>
              <a:rPr lang="en-US" dirty="0"/>
              <a:t>2</a:t>
            </a:r>
          </a:p>
        </p:txBody>
      </p:sp>
      <p:sp>
        <p:nvSpPr>
          <p:cNvPr id="19" name="Text Placeholder 18">
            <a:extLst>
              <a:ext uri="{FF2B5EF4-FFF2-40B4-BE49-F238E27FC236}">
                <a16:creationId xmlns:a16="http://schemas.microsoft.com/office/drawing/2014/main" id="{620223B2-438C-EB4E-A346-11823F858354}"/>
              </a:ext>
            </a:extLst>
          </p:cNvPr>
          <p:cNvSpPr>
            <a:spLocks noGrp="1"/>
          </p:cNvSpPr>
          <p:nvPr>
            <p:ph type="body" sz="quarter" idx="20"/>
          </p:nvPr>
        </p:nvSpPr>
        <p:spPr>
          <a:xfrm>
            <a:off x="7632989" y="955622"/>
            <a:ext cx="4465067" cy="822373"/>
          </a:xfrm>
        </p:spPr>
        <p:txBody>
          <a:bodyPr/>
          <a:lstStyle/>
          <a:p>
            <a:r>
              <a:rPr lang="de-DE" dirty="0"/>
              <a:t>Geschäftsrisikomanagement</a:t>
            </a:r>
          </a:p>
        </p:txBody>
      </p:sp>
      <p:sp>
        <p:nvSpPr>
          <p:cNvPr id="20" name="Text Placeholder 19">
            <a:extLst>
              <a:ext uri="{FF2B5EF4-FFF2-40B4-BE49-F238E27FC236}">
                <a16:creationId xmlns:a16="http://schemas.microsoft.com/office/drawing/2014/main" id="{74B2AF46-0EE1-0F40-B483-BFFEC8D87026}"/>
              </a:ext>
            </a:extLst>
          </p:cNvPr>
          <p:cNvSpPr>
            <a:spLocks noGrp="1"/>
          </p:cNvSpPr>
          <p:nvPr>
            <p:ph type="body" sz="quarter" idx="21"/>
          </p:nvPr>
        </p:nvSpPr>
        <p:spPr/>
        <p:txBody>
          <a:bodyPr/>
          <a:lstStyle/>
          <a:p>
            <a:r>
              <a:rPr lang="en-US" dirty="0"/>
              <a:t>3</a:t>
            </a:r>
          </a:p>
        </p:txBody>
      </p:sp>
      <p:sp>
        <p:nvSpPr>
          <p:cNvPr id="21" name="Text Placeholder 20">
            <a:extLst>
              <a:ext uri="{FF2B5EF4-FFF2-40B4-BE49-F238E27FC236}">
                <a16:creationId xmlns:a16="http://schemas.microsoft.com/office/drawing/2014/main" id="{23BEA5C9-AADB-0C4C-A483-DAC7DF64ED1B}"/>
              </a:ext>
            </a:extLst>
          </p:cNvPr>
          <p:cNvSpPr>
            <a:spLocks noGrp="1"/>
          </p:cNvSpPr>
          <p:nvPr>
            <p:ph type="body" sz="quarter" idx="22"/>
          </p:nvPr>
        </p:nvSpPr>
        <p:spPr>
          <a:xfrm>
            <a:off x="7632988" y="1989847"/>
            <a:ext cx="4465067" cy="822373"/>
          </a:xfrm>
        </p:spPr>
        <p:txBody>
          <a:bodyPr/>
          <a:lstStyle/>
          <a:p>
            <a:r>
              <a:rPr lang="de-DE" dirty="0"/>
              <a:t>Strategieentwicklung</a:t>
            </a:r>
          </a:p>
        </p:txBody>
      </p:sp>
      <p:sp>
        <p:nvSpPr>
          <p:cNvPr id="22" name="Text Placeholder 21">
            <a:extLst>
              <a:ext uri="{FF2B5EF4-FFF2-40B4-BE49-F238E27FC236}">
                <a16:creationId xmlns:a16="http://schemas.microsoft.com/office/drawing/2014/main" id="{D94876F9-AFB3-2946-9CFD-3CFB970C16CD}"/>
              </a:ext>
            </a:extLst>
          </p:cNvPr>
          <p:cNvSpPr>
            <a:spLocks noGrp="1"/>
          </p:cNvSpPr>
          <p:nvPr>
            <p:ph type="body" sz="quarter" idx="23"/>
          </p:nvPr>
        </p:nvSpPr>
        <p:spPr/>
        <p:txBody>
          <a:bodyPr/>
          <a:lstStyle/>
          <a:p>
            <a:r>
              <a:rPr lang="en-US" dirty="0"/>
              <a:t>4</a:t>
            </a:r>
          </a:p>
        </p:txBody>
      </p:sp>
      <p:sp>
        <p:nvSpPr>
          <p:cNvPr id="5" name="Textplatzhalter 4">
            <a:extLst>
              <a:ext uri="{FF2B5EF4-FFF2-40B4-BE49-F238E27FC236}">
                <a16:creationId xmlns:a16="http://schemas.microsoft.com/office/drawing/2014/main" id="{5F1F9FB1-3261-75DD-BDB0-0113FEAE81BD}"/>
              </a:ext>
            </a:extLst>
          </p:cNvPr>
          <p:cNvSpPr>
            <a:spLocks noGrp="1"/>
          </p:cNvSpPr>
          <p:nvPr>
            <p:ph type="body" sz="quarter" idx="24"/>
          </p:nvPr>
        </p:nvSpPr>
        <p:spPr>
          <a:xfrm>
            <a:off x="7632986" y="4184690"/>
            <a:ext cx="4465067" cy="822373"/>
          </a:xfrm>
        </p:spPr>
        <p:txBody>
          <a:bodyPr/>
          <a:lstStyle/>
          <a:p>
            <a:r>
              <a:rPr lang="de-DE" dirty="0"/>
              <a:t>Kontinuitätsmanagement</a:t>
            </a:r>
          </a:p>
        </p:txBody>
      </p:sp>
      <p:sp>
        <p:nvSpPr>
          <p:cNvPr id="2" name="Text Placeholder 21">
            <a:extLst>
              <a:ext uri="{FF2B5EF4-FFF2-40B4-BE49-F238E27FC236}">
                <a16:creationId xmlns:a16="http://schemas.microsoft.com/office/drawing/2014/main" id="{B406C1D9-1602-7383-A254-70FA8688223D}"/>
              </a:ext>
            </a:extLst>
          </p:cNvPr>
          <p:cNvSpPr txBox="1">
            <a:spLocks/>
          </p:cNvSpPr>
          <p:nvPr/>
        </p:nvSpPr>
        <p:spPr>
          <a:xfrm>
            <a:off x="6781160" y="5404479"/>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5</a:t>
            </a:r>
          </a:p>
        </p:txBody>
      </p:sp>
      <p:sp>
        <p:nvSpPr>
          <p:cNvPr id="8" name="Text Placeholder 16">
            <a:extLst>
              <a:ext uri="{FF2B5EF4-FFF2-40B4-BE49-F238E27FC236}">
                <a16:creationId xmlns:a16="http://schemas.microsoft.com/office/drawing/2014/main" id="{5AFDC556-061E-1025-F48E-80863CD8AE26}"/>
              </a:ext>
            </a:extLst>
          </p:cNvPr>
          <p:cNvSpPr txBox="1">
            <a:spLocks/>
          </p:cNvSpPr>
          <p:nvPr/>
        </p:nvSpPr>
        <p:spPr>
          <a:xfrm>
            <a:off x="1645529" y="501012"/>
            <a:ext cx="4180325" cy="14700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Modul 2: </a:t>
            </a:r>
            <a:br>
              <a:rPr lang="de-DE" sz="3600" dirty="0"/>
            </a:br>
            <a:r>
              <a:rPr lang="de-DE" sz="3600" b="1" dirty="0"/>
              <a:t>Vorbeugung &amp; Vermeidung</a:t>
            </a:r>
          </a:p>
        </p:txBody>
      </p:sp>
      <p:sp>
        <p:nvSpPr>
          <p:cNvPr id="6" name="Textfeld 5">
            <a:extLst>
              <a:ext uri="{FF2B5EF4-FFF2-40B4-BE49-F238E27FC236}">
                <a16:creationId xmlns:a16="http://schemas.microsoft.com/office/drawing/2014/main" id="{0CB1E8DB-DA5A-E3AE-D553-A63EE5AFF8A0}"/>
              </a:ext>
            </a:extLst>
          </p:cNvPr>
          <p:cNvSpPr txBox="1"/>
          <p:nvPr/>
        </p:nvSpPr>
        <p:spPr>
          <a:xfrm>
            <a:off x="1464389" y="5786144"/>
            <a:ext cx="4655127" cy="738664"/>
          </a:xfrm>
          <a:prstGeom prst="rect">
            <a:avLst/>
          </a:prstGeom>
          <a:noFill/>
        </p:spPr>
        <p:txBody>
          <a:bodyPr wrap="square" rtlCol="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Diese Präsentation ist lizenziert unter CC BY 4.0. </a:t>
            </a:r>
            <a:endParaRPr lang="de-DE" sz="1100" dirty="0"/>
          </a:p>
          <a:p>
            <a:pPr marL="0" marR="0" lvl="0" indent="0" algn="l" rtl="0">
              <a:spcBef>
                <a:spcPts val="0"/>
              </a:spcBef>
              <a:spcAft>
                <a:spcPts val="0"/>
              </a:spcAft>
              <a:buNone/>
            </a:pPr>
            <a:r>
              <a:rPr lang="de-DE" sz="1400" dirty="0">
                <a:solidFill>
                  <a:schemeClr val="lt1"/>
                </a:solidFill>
                <a:latin typeface="Calibri"/>
                <a:ea typeface="Calibri"/>
                <a:cs typeface="Calibri"/>
                <a:sym typeface="Calibri"/>
              </a:rPr>
              <a:t>Eine Kopie dieser Lizenz finden Sie unter </a:t>
            </a:r>
            <a:r>
              <a:rPr lang="de-DE" sz="1400" dirty="0">
                <a:solidFill>
                  <a:schemeClr val="bg1"/>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https://creativecommons.org/licenses/by-sa/4.0/deed.en</a:t>
            </a:r>
            <a:r>
              <a:rPr lang="de-DE" sz="1400" dirty="0">
                <a:solidFill>
                  <a:schemeClr val="bg1"/>
                </a:solidFill>
                <a:latin typeface="Calibri"/>
                <a:ea typeface="Calibri"/>
                <a:cs typeface="Calibri"/>
                <a:sym typeface="Calibri"/>
              </a:rPr>
              <a:t> </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9C9581D1-CF80-D45F-405D-4EEF9DE3B36A}"/>
              </a:ext>
            </a:extLst>
          </p:cNvPr>
          <p:cNvGrpSpPr/>
          <p:nvPr/>
        </p:nvGrpSpPr>
        <p:grpSpPr>
          <a:xfrm>
            <a:off x="2090000" y="1741933"/>
            <a:ext cx="9713522" cy="4882826"/>
            <a:chOff x="1872818" y="1949357"/>
            <a:chExt cx="8495684" cy="4470804"/>
          </a:xfrm>
        </p:grpSpPr>
        <p:sp>
          <p:nvSpPr>
            <p:cNvPr id="6" name="Textplatzhalter 3">
              <a:extLst>
                <a:ext uri="{FF2B5EF4-FFF2-40B4-BE49-F238E27FC236}">
                  <a16:creationId xmlns:a16="http://schemas.microsoft.com/office/drawing/2014/main" id="{C9528339-C505-11B1-6108-D9CD1CAA9A7E}"/>
                </a:ext>
              </a:extLst>
            </p:cNvPr>
            <p:cNvSpPr txBox="1">
              <a:spLocks/>
            </p:cNvSpPr>
            <p:nvPr/>
          </p:nvSpPr>
          <p:spPr bwMode="gray">
            <a:xfrm>
              <a:off x="2371227" y="4025212"/>
              <a:ext cx="3950462" cy="1941321"/>
            </a:xfrm>
            <a:prstGeom prst="rect">
              <a:avLst/>
            </a:prstGeom>
            <a:solidFill>
              <a:srgbClr val="85D2C7"/>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POOR DOGS</a:t>
              </a:r>
            </a:p>
          </p:txBody>
        </p:sp>
        <p:sp>
          <p:nvSpPr>
            <p:cNvPr id="7" name="Textplatzhalter 3">
              <a:extLst>
                <a:ext uri="{FF2B5EF4-FFF2-40B4-BE49-F238E27FC236}">
                  <a16:creationId xmlns:a16="http://schemas.microsoft.com/office/drawing/2014/main" id="{2F051F72-DA56-5128-C944-A741FC626E45}"/>
                </a:ext>
              </a:extLst>
            </p:cNvPr>
            <p:cNvSpPr txBox="1">
              <a:spLocks/>
            </p:cNvSpPr>
            <p:nvPr/>
          </p:nvSpPr>
          <p:spPr bwMode="gray">
            <a:xfrm>
              <a:off x="6393688" y="4025212"/>
              <a:ext cx="3950462" cy="1941322"/>
            </a:xfrm>
            <a:prstGeom prst="rect">
              <a:avLst/>
            </a:prstGeom>
            <a:solidFill>
              <a:srgbClr val="916395"/>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CASH COWS</a:t>
              </a:r>
            </a:p>
          </p:txBody>
        </p:sp>
        <p:sp>
          <p:nvSpPr>
            <p:cNvPr id="8" name="Textplatzhalter 3">
              <a:extLst>
                <a:ext uri="{FF2B5EF4-FFF2-40B4-BE49-F238E27FC236}">
                  <a16:creationId xmlns:a16="http://schemas.microsoft.com/office/drawing/2014/main" id="{3ED7A127-AC47-3EDF-1974-FDBEB2D43D5D}"/>
                </a:ext>
              </a:extLst>
            </p:cNvPr>
            <p:cNvSpPr txBox="1">
              <a:spLocks/>
            </p:cNvSpPr>
            <p:nvPr/>
          </p:nvSpPr>
          <p:spPr bwMode="gray">
            <a:xfrm>
              <a:off x="6393689" y="2011890"/>
              <a:ext cx="3950461" cy="1941322"/>
            </a:xfrm>
            <a:prstGeom prst="rect">
              <a:avLst/>
            </a:prstGeom>
            <a:solidFill>
              <a:srgbClr val="F27954"/>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STARS</a:t>
              </a:r>
            </a:p>
          </p:txBody>
        </p:sp>
        <p:sp>
          <p:nvSpPr>
            <p:cNvPr id="9" name="Textplatzhalter 3">
              <a:extLst>
                <a:ext uri="{FF2B5EF4-FFF2-40B4-BE49-F238E27FC236}">
                  <a16:creationId xmlns:a16="http://schemas.microsoft.com/office/drawing/2014/main" id="{E9E3AE53-0865-3966-F581-578BA0E562C9}"/>
                </a:ext>
              </a:extLst>
            </p:cNvPr>
            <p:cNvSpPr txBox="1">
              <a:spLocks/>
            </p:cNvSpPr>
            <p:nvPr/>
          </p:nvSpPr>
          <p:spPr bwMode="gray">
            <a:xfrm>
              <a:off x="2371228" y="2011891"/>
              <a:ext cx="3950461" cy="1941321"/>
            </a:xfrm>
            <a:prstGeom prst="rect">
              <a:avLst/>
            </a:prstGeom>
            <a:solidFill>
              <a:srgbClr val="79527B"/>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QUESTION MARKS</a:t>
              </a:r>
            </a:p>
          </p:txBody>
        </p:sp>
        <p:cxnSp>
          <p:nvCxnSpPr>
            <p:cNvPr id="10" name="Gerade Verbindung mit Pfeil 9">
              <a:extLst>
                <a:ext uri="{FF2B5EF4-FFF2-40B4-BE49-F238E27FC236}">
                  <a16:creationId xmlns:a16="http://schemas.microsoft.com/office/drawing/2014/main" id="{35AEDE05-157D-B4F3-02FC-5BB1B02864BC}"/>
                </a:ext>
              </a:extLst>
            </p:cNvPr>
            <p:cNvCxnSpPr/>
            <p:nvPr/>
          </p:nvCxnSpPr>
          <p:spPr>
            <a:xfrm>
              <a:off x="1994232" y="2337411"/>
              <a:ext cx="0" cy="3243255"/>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1" name="Gruppieren 10">
              <a:extLst>
                <a:ext uri="{FF2B5EF4-FFF2-40B4-BE49-F238E27FC236}">
                  <a16:creationId xmlns:a16="http://schemas.microsoft.com/office/drawing/2014/main" id="{29001D62-DCF6-8023-5AF6-65E0EA22CBF5}"/>
                </a:ext>
              </a:extLst>
            </p:cNvPr>
            <p:cNvGrpSpPr>
              <a:grpSpLocks noChangeAspect="1"/>
            </p:cNvGrpSpPr>
            <p:nvPr/>
          </p:nvGrpSpPr>
          <p:grpSpPr>
            <a:xfrm>
              <a:off x="1880349" y="2000399"/>
              <a:ext cx="227766" cy="227766"/>
              <a:chOff x="275183" y="2200270"/>
              <a:chExt cx="576064" cy="576064"/>
            </a:xfrm>
          </p:grpSpPr>
          <p:sp>
            <p:nvSpPr>
              <p:cNvPr id="31" name="Ellipse 30">
                <a:extLst>
                  <a:ext uri="{FF2B5EF4-FFF2-40B4-BE49-F238E27FC236}">
                    <a16:creationId xmlns:a16="http://schemas.microsoft.com/office/drawing/2014/main" id="{6D472EDF-E99D-7714-B544-B66B82CE4933}"/>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2" name="Kreuz 31">
                <a:extLst>
                  <a:ext uri="{FF2B5EF4-FFF2-40B4-BE49-F238E27FC236}">
                    <a16:creationId xmlns:a16="http://schemas.microsoft.com/office/drawing/2014/main" id="{296118DC-494D-F9FF-F7F3-A0F2C6E2023D}"/>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2" name="Gruppieren 11">
              <a:extLst>
                <a:ext uri="{FF2B5EF4-FFF2-40B4-BE49-F238E27FC236}">
                  <a16:creationId xmlns:a16="http://schemas.microsoft.com/office/drawing/2014/main" id="{5A66038F-DFE0-A6AF-61D5-59F2559478E0}"/>
                </a:ext>
              </a:extLst>
            </p:cNvPr>
            <p:cNvGrpSpPr>
              <a:grpSpLocks noChangeAspect="1"/>
            </p:cNvGrpSpPr>
            <p:nvPr/>
          </p:nvGrpSpPr>
          <p:grpSpPr>
            <a:xfrm>
              <a:off x="1880349" y="5700420"/>
              <a:ext cx="227766" cy="227766"/>
              <a:chOff x="244903" y="2763008"/>
              <a:chExt cx="576064" cy="576064"/>
            </a:xfrm>
          </p:grpSpPr>
          <p:sp>
            <p:nvSpPr>
              <p:cNvPr id="29" name="Ellipse 28">
                <a:extLst>
                  <a:ext uri="{FF2B5EF4-FFF2-40B4-BE49-F238E27FC236}">
                    <a16:creationId xmlns:a16="http://schemas.microsoft.com/office/drawing/2014/main" id="{F6C1E5F8-3CBC-3C4F-9B5F-5376F1CAA0CE}"/>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0" name="Rechteck 29">
                <a:extLst>
                  <a:ext uri="{FF2B5EF4-FFF2-40B4-BE49-F238E27FC236}">
                    <a16:creationId xmlns:a16="http://schemas.microsoft.com/office/drawing/2014/main" id="{91345318-C6DA-4A01-78C6-785167F7305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3" name="Gruppieren 12">
              <a:extLst>
                <a:ext uri="{FF2B5EF4-FFF2-40B4-BE49-F238E27FC236}">
                  <a16:creationId xmlns:a16="http://schemas.microsoft.com/office/drawing/2014/main" id="{DE4BDDCA-BD27-73BB-A055-A2B376C5259A}"/>
                </a:ext>
              </a:extLst>
            </p:cNvPr>
            <p:cNvGrpSpPr>
              <a:grpSpLocks noChangeAspect="1"/>
            </p:cNvGrpSpPr>
            <p:nvPr/>
          </p:nvGrpSpPr>
          <p:grpSpPr>
            <a:xfrm>
              <a:off x="10109225" y="6192395"/>
              <a:ext cx="227766" cy="227766"/>
              <a:chOff x="275183" y="2200270"/>
              <a:chExt cx="576064" cy="576064"/>
            </a:xfrm>
          </p:grpSpPr>
          <p:sp>
            <p:nvSpPr>
              <p:cNvPr id="27" name="Ellipse 26">
                <a:extLst>
                  <a:ext uri="{FF2B5EF4-FFF2-40B4-BE49-F238E27FC236}">
                    <a16:creationId xmlns:a16="http://schemas.microsoft.com/office/drawing/2014/main" id="{BEF5A9DA-64F2-82A0-BD71-2EDD00B155A2}"/>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8" name="Kreuz 27">
                <a:extLst>
                  <a:ext uri="{FF2B5EF4-FFF2-40B4-BE49-F238E27FC236}">
                    <a16:creationId xmlns:a16="http://schemas.microsoft.com/office/drawing/2014/main" id="{0E1B3232-C1DC-5443-C9A8-499A146695CF}"/>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4" name="Gruppieren 13">
              <a:extLst>
                <a:ext uri="{FF2B5EF4-FFF2-40B4-BE49-F238E27FC236}">
                  <a16:creationId xmlns:a16="http://schemas.microsoft.com/office/drawing/2014/main" id="{6F933C3A-B563-09D0-941D-D0A77D71B594}"/>
                </a:ext>
              </a:extLst>
            </p:cNvPr>
            <p:cNvGrpSpPr>
              <a:grpSpLocks noChangeAspect="1"/>
            </p:cNvGrpSpPr>
            <p:nvPr/>
          </p:nvGrpSpPr>
          <p:grpSpPr>
            <a:xfrm>
              <a:off x="2369863" y="6192395"/>
              <a:ext cx="227766" cy="227766"/>
              <a:chOff x="244903" y="2763008"/>
              <a:chExt cx="576064" cy="576064"/>
            </a:xfrm>
          </p:grpSpPr>
          <p:sp>
            <p:nvSpPr>
              <p:cNvPr id="25" name="Ellipse 24">
                <a:extLst>
                  <a:ext uri="{FF2B5EF4-FFF2-40B4-BE49-F238E27FC236}">
                    <a16:creationId xmlns:a16="http://schemas.microsoft.com/office/drawing/2014/main" id="{B43AB0C4-4985-A7DA-8E3A-628524BD9F55}"/>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6" name="Rechteck 25">
                <a:extLst>
                  <a:ext uri="{FF2B5EF4-FFF2-40B4-BE49-F238E27FC236}">
                    <a16:creationId xmlns:a16="http://schemas.microsoft.com/office/drawing/2014/main" id="{50AE2489-142A-451E-9828-0E92CD3C9FC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cxnSp>
          <p:nvCxnSpPr>
            <p:cNvPr id="15" name="Gerade Verbindung mit Pfeil 14">
              <a:extLst>
                <a:ext uri="{FF2B5EF4-FFF2-40B4-BE49-F238E27FC236}">
                  <a16:creationId xmlns:a16="http://schemas.microsoft.com/office/drawing/2014/main" id="{4772EE32-DA5B-3D3C-4649-779087AD1D69}"/>
                </a:ext>
              </a:extLst>
            </p:cNvPr>
            <p:cNvCxnSpPr/>
            <p:nvPr/>
          </p:nvCxnSpPr>
          <p:spPr>
            <a:xfrm>
              <a:off x="2826914" y="6306278"/>
              <a:ext cx="7054609" cy="0"/>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 Box 20">
              <a:extLst>
                <a:ext uri="{FF2B5EF4-FFF2-40B4-BE49-F238E27FC236}">
                  <a16:creationId xmlns:a16="http://schemas.microsoft.com/office/drawing/2014/main" id="{38D9A774-C29B-7DF5-C368-8EF46EF2E798}"/>
                </a:ext>
              </a:extLst>
            </p:cNvPr>
            <p:cNvSpPr txBox="1">
              <a:spLocks noChangeArrowheads="1"/>
            </p:cNvSpPr>
            <p:nvPr/>
          </p:nvSpPr>
          <p:spPr bwMode="auto">
            <a:xfrm>
              <a:off x="5485982" y="6111379"/>
              <a:ext cx="1789322" cy="254213"/>
            </a:xfrm>
            <a:prstGeom prst="rect">
              <a:avLst/>
            </a:prstGeom>
            <a:solidFill>
              <a:schemeClr val="bg1"/>
            </a:solidFill>
            <a:ln>
              <a:noFill/>
            </a:ln>
          </p:spPr>
          <p:txBody>
            <a:bodyPr wrap="non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Wachstums</a:t>
              </a:r>
              <a:r>
                <a:rPr lang="en-GB" sz="1200" b="1" dirty="0">
                  <a:solidFill>
                    <a:srgbClr val="595A59"/>
                  </a:solidFill>
                  <a:latin typeface="+mn-lt"/>
                </a:rPr>
                <a:t>-/ </a:t>
              </a:r>
              <a:r>
                <a:rPr lang="en-GB" sz="1200" b="1" dirty="0" err="1">
                  <a:solidFill>
                    <a:srgbClr val="595A59"/>
                  </a:solidFill>
                  <a:latin typeface="+mn-lt"/>
                </a:rPr>
                <a:t>Profitpotential</a:t>
              </a:r>
              <a:endParaRPr lang="en-GB" sz="1200" b="1" dirty="0">
                <a:solidFill>
                  <a:srgbClr val="595A59"/>
                </a:solidFill>
                <a:latin typeface="+mn-lt"/>
              </a:endParaRPr>
            </a:p>
          </p:txBody>
        </p:sp>
        <p:sp>
          <p:nvSpPr>
            <p:cNvPr id="17" name="Text Box 25">
              <a:extLst>
                <a:ext uri="{FF2B5EF4-FFF2-40B4-BE49-F238E27FC236}">
                  <a16:creationId xmlns:a16="http://schemas.microsoft.com/office/drawing/2014/main" id="{A5F3AFF4-797C-4784-F5AE-1D009D518C89}"/>
                </a:ext>
              </a:extLst>
            </p:cNvPr>
            <p:cNvSpPr txBox="1">
              <a:spLocks noChangeArrowheads="1"/>
            </p:cNvSpPr>
            <p:nvPr/>
          </p:nvSpPr>
          <p:spPr bwMode="auto">
            <a:xfrm rot="16200000">
              <a:off x="1153681" y="3859392"/>
              <a:ext cx="1681105" cy="242832"/>
            </a:xfrm>
            <a:prstGeom prst="rect">
              <a:avLst/>
            </a:prstGeom>
            <a:solidFill>
              <a:schemeClr val="bg1"/>
            </a:solidFill>
            <a:ln>
              <a:noFill/>
            </a:ln>
          </p:spPr>
          <p:txBody>
            <a:bodyPr wrap="squar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Nachfrage</a:t>
              </a:r>
              <a:endParaRPr lang="en-GB" sz="1200" b="1" dirty="0">
                <a:solidFill>
                  <a:srgbClr val="595A59"/>
                </a:solidFill>
                <a:latin typeface="+mn-lt"/>
              </a:endParaRPr>
            </a:p>
          </p:txBody>
        </p:sp>
        <p:sp>
          <p:nvSpPr>
            <p:cNvPr id="18" name="Freeform 5">
              <a:extLst>
                <a:ext uri="{FF2B5EF4-FFF2-40B4-BE49-F238E27FC236}">
                  <a16:creationId xmlns:a16="http://schemas.microsoft.com/office/drawing/2014/main" id="{2585AC17-1953-F77C-7F6D-173682E59FD6}"/>
                </a:ext>
              </a:extLst>
            </p:cNvPr>
            <p:cNvSpPr>
              <a:spLocks/>
            </p:cNvSpPr>
            <p:nvPr/>
          </p:nvSpPr>
          <p:spPr bwMode="auto">
            <a:xfrm>
              <a:off x="3877428" y="4157724"/>
              <a:ext cx="713210" cy="503673"/>
            </a:xfrm>
            <a:custGeom>
              <a:avLst/>
              <a:gdLst>
                <a:gd name="T0" fmla="*/ 210 w 306"/>
                <a:gd name="T1" fmla="*/ 21 h 216"/>
                <a:gd name="T2" fmla="*/ 124 w 306"/>
                <a:gd name="T3" fmla="*/ 21 h 216"/>
                <a:gd name="T4" fmla="*/ 72 w 306"/>
                <a:gd name="T5" fmla="*/ 59 h 216"/>
                <a:gd name="T6" fmla="*/ 24 w 306"/>
                <a:gd name="T7" fmla="*/ 72 h 216"/>
                <a:gd name="T8" fmla="*/ 4 w 306"/>
                <a:gd name="T9" fmla="*/ 84 h 216"/>
                <a:gd name="T10" fmla="*/ 62 w 306"/>
                <a:gd name="T11" fmla="*/ 156 h 216"/>
                <a:gd name="T12" fmla="*/ 137 w 306"/>
                <a:gd name="T13" fmla="*/ 158 h 216"/>
                <a:gd name="T14" fmla="*/ 188 w 306"/>
                <a:gd name="T15" fmla="*/ 216 h 216"/>
                <a:gd name="T16" fmla="*/ 296 w 306"/>
                <a:gd name="T17" fmla="*/ 132 h 216"/>
                <a:gd name="T18" fmla="*/ 210 w 306"/>
                <a:gd name="T19" fmla="*/ 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6" h="216">
                  <a:moveTo>
                    <a:pt x="210" y="21"/>
                  </a:moveTo>
                  <a:cubicBezTo>
                    <a:pt x="159" y="0"/>
                    <a:pt x="132" y="15"/>
                    <a:pt x="124" y="21"/>
                  </a:cubicBezTo>
                  <a:cubicBezTo>
                    <a:pt x="117" y="26"/>
                    <a:pt x="117" y="46"/>
                    <a:pt x="72" y="59"/>
                  </a:cubicBezTo>
                  <a:cubicBezTo>
                    <a:pt x="28" y="72"/>
                    <a:pt x="31" y="72"/>
                    <a:pt x="24" y="72"/>
                  </a:cubicBezTo>
                  <a:cubicBezTo>
                    <a:pt x="16" y="72"/>
                    <a:pt x="7" y="65"/>
                    <a:pt x="4" y="84"/>
                  </a:cubicBezTo>
                  <a:cubicBezTo>
                    <a:pt x="0" y="121"/>
                    <a:pt x="35" y="152"/>
                    <a:pt x="62" y="156"/>
                  </a:cubicBezTo>
                  <a:cubicBezTo>
                    <a:pt x="89" y="160"/>
                    <a:pt x="93" y="139"/>
                    <a:pt x="137" y="158"/>
                  </a:cubicBezTo>
                  <a:cubicBezTo>
                    <a:pt x="181" y="177"/>
                    <a:pt x="188" y="216"/>
                    <a:pt x="188" y="216"/>
                  </a:cubicBezTo>
                  <a:cubicBezTo>
                    <a:pt x="188" y="216"/>
                    <a:pt x="306" y="158"/>
                    <a:pt x="296" y="132"/>
                  </a:cubicBezTo>
                  <a:cubicBezTo>
                    <a:pt x="283" y="97"/>
                    <a:pt x="210" y="21"/>
                    <a:pt x="210" y="21"/>
                  </a:cubicBezTo>
                </a:path>
              </a:pathLst>
            </a:custGeom>
            <a:solidFill>
              <a:srgbClr val="85D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6">
              <a:extLst>
                <a:ext uri="{FF2B5EF4-FFF2-40B4-BE49-F238E27FC236}">
                  <a16:creationId xmlns:a16="http://schemas.microsoft.com/office/drawing/2014/main" id="{B896063B-5FCB-412F-AFA0-E656D6968C2B}"/>
                </a:ext>
              </a:extLst>
            </p:cNvPr>
            <p:cNvSpPr>
              <a:spLocks/>
            </p:cNvSpPr>
            <p:nvPr/>
          </p:nvSpPr>
          <p:spPr bwMode="auto">
            <a:xfrm>
              <a:off x="4325029" y="4530560"/>
              <a:ext cx="1975345" cy="1432321"/>
            </a:xfrm>
            <a:custGeom>
              <a:avLst/>
              <a:gdLst>
                <a:gd name="T0" fmla="*/ 121 w 848"/>
                <a:gd name="T1" fmla="*/ 0 h 614"/>
                <a:gd name="T2" fmla="*/ 240 w 848"/>
                <a:gd name="T3" fmla="*/ 79 h 614"/>
                <a:gd name="T4" fmla="*/ 625 w 848"/>
                <a:gd name="T5" fmla="*/ 128 h 614"/>
                <a:gd name="T6" fmla="*/ 665 w 848"/>
                <a:gd name="T7" fmla="*/ 251 h 614"/>
                <a:gd name="T8" fmla="*/ 841 w 848"/>
                <a:gd name="T9" fmla="*/ 394 h 614"/>
                <a:gd name="T10" fmla="*/ 660 w 848"/>
                <a:gd name="T11" fmla="*/ 289 h 614"/>
                <a:gd name="T12" fmla="*/ 742 w 848"/>
                <a:gd name="T13" fmla="*/ 456 h 614"/>
                <a:gd name="T14" fmla="*/ 746 w 848"/>
                <a:gd name="T15" fmla="*/ 614 h 614"/>
                <a:gd name="T16" fmla="*/ 691 w 848"/>
                <a:gd name="T17" fmla="*/ 614 h 614"/>
                <a:gd name="T18" fmla="*/ 701 w 848"/>
                <a:gd name="T19" fmla="*/ 509 h 614"/>
                <a:gd name="T20" fmla="*/ 651 w 848"/>
                <a:gd name="T21" fmla="*/ 417 h 614"/>
                <a:gd name="T22" fmla="*/ 646 w 848"/>
                <a:gd name="T23" fmla="*/ 614 h 614"/>
                <a:gd name="T24" fmla="*/ 584 w 848"/>
                <a:gd name="T25" fmla="*/ 614 h 614"/>
                <a:gd name="T26" fmla="*/ 617 w 848"/>
                <a:gd name="T27" fmla="*/ 547 h 614"/>
                <a:gd name="T28" fmla="*/ 576 w 848"/>
                <a:gd name="T29" fmla="*/ 420 h 614"/>
                <a:gd name="T30" fmla="*/ 444 w 848"/>
                <a:gd name="T31" fmla="*/ 289 h 614"/>
                <a:gd name="T32" fmla="*/ 207 w 848"/>
                <a:gd name="T33" fmla="*/ 389 h 614"/>
                <a:gd name="T34" fmla="*/ 160 w 848"/>
                <a:gd name="T35" fmla="*/ 614 h 614"/>
                <a:gd name="T36" fmla="*/ 108 w 848"/>
                <a:gd name="T37" fmla="*/ 614 h 614"/>
                <a:gd name="T38" fmla="*/ 133 w 848"/>
                <a:gd name="T39" fmla="*/ 417 h 614"/>
                <a:gd name="T40" fmla="*/ 120 w 848"/>
                <a:gd name="T41" fmla="*/ 372 h 614"/>
                <a:gd name="T42" fmla="*/ 77 w 848"/>
                <a:gd name="T43" fmla="*/ 614 h 614"/>
                <a:gd name="T44" fmla="*/ 29 w 848"/>
                <a:gd name="T45" fmla="*/ 614 h 614"/>
                <a:gd name="T46" fmla="*/ 47 w 848"/>
                <a:gd name="T47" fmla="*/ 265 h 614"/>
                <a:gd name="T48" fmla="*/ 8 w 848"/>
                <a:gd name="T49" fmla="*/ 124 h 614"/>
                <a:gd name="T50" fmla="*/ 121 w 848"/>
                <a:gd name="T51"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8" h="614">
                  <a:moveTo>
                    <a:pt x="121" y="0"/>
                  </a:moveTo>
                  <a:cubicBezTo>
                    <a:pt x="123" y="10"/>
                    <a:pt x="180" y="67"/>
                    <a:pt x="240" y="79"/>
                  </a:cubicBezTo>
                  <a:cubicBezTo>
                    <a:pt x="299" y="90"/>
                    <a:pt x="587" y="68"/>
                    <a:pt x="625" y="128"/>
                  </a:cubicBezTo>
                  <a:cubicBezTo>
                    <a:pt x="664" y="188"/>
                    <a:pt x="661" y="243"/>
                    <a:pt x="665" y="251"/>
                  </a:cubicBezTo>
                  <a:cubicBezTo>
                    <a:pt x="707" y="335"/>
                    <a:pt x="848" y="389"/>
                    <a:pt x="841" y="394"/>
                  </a:cubicBezTo>
                  <a:cubicBezTo>
                    <a:pt x="831" y="399"/>
                    <a:pt x="766" y="398"/>
                    <a:pt x="660" y="289"/>
                  </a:cubicBezTo>
                  <a:cubicBezTo>
                    <a:pt x="633" y="261"/>
                    <a:pt x="727" y="439"/>
                    <a:pt x="742" y="456"/>
                  </a:cubicBezTo>
                  <a:cubicBezTo>
                    <a:pt x="762" y="479"/>
                    <a:pt x="749" y="603"/>
                    <a:pt x="746" y="614"/>
                  </a:cubicBezTo>
                  <a:cubicBezTo>
                    <a:pt x="691" y="614"/>
                    <a:pt x="691" y="614"/>
                    <a:pt x="691" y="614"/>
                  </a:cubicBezTo>
                  <a:cubicBezTo>
                    <a:pt x="691" y="614"/>
                    <a:pt x="719" y="555"/>
                    <a:pt x="701" y="509"/>
                  </a:cubicBezTo>
                  <a:cubicBezTo>
                    <a:pt x="686" y="469"/>
                    <a:pt x="651" y="417"/>
                    <a:pt x="651" y="417"/>
                  </a:cubicBezTo>
                  <a:cubicBezTo>
                    <a:pt x="651" y="417"/>
                    <a:pt x="684" y="537"/>
                    <a:pt x="646" y="614"/>
                  </a:cubicBezTo>
                  <a:cubicBezTo>
                    <a:pt x="584" y="614"/>
                    <a:pt x="584" y="614"/>
                    <a:pt x="584" y="614"/>
                  </a:cubicBezTo>
                  <a:cubicBezTo>
                    <a:pt x="584" y="614"/>
                    <a:pt x="614" y="568"/>
                    <a:pt x="617" y="547"/>
                  </a:cubicBezTo>
                  <a:cubicBezTo>
                    <a:pt x="621" y="526"/>
                    <a:pt x="623" y="475"/>
                    <a:pt x="576" y="420"/>
                  </a:cubicBezTo>
                  <a:cubicBezTo>
                    <a:pt x="529" y="365"/>
                    <a:pt x="473" y="290"/>
                    <a:pt x="444" y="289"/>
                  </a:cubicBezTo>
                  <a:cubicBezTo>
                    <a:pt x="389" y="286"/>
                    <a:pt x="260" y="338"/>
                    <a:pt x="207" y="389"/>
                  </a:cubicBezTo>
                  <a:cubicBezTo>
                    <a:pt x="179" y="415"/>
                    <a:pt x="162" y="573"/>
                    <a:pt x="160" y="614"/>
                  </a:cubicBezTo>
                  <a:cubicBezTo>
                    <a:pt x="108" y="614"/>
                    <a:pt x="108" y="614"/>
                    <a:pt x="108" y="614"/>
                  </a:cubicBezTo>
                  <a:cubicBezTo>
                    <a:pt x="108" y="614"/>
                    <a:pt x="138" y="384"/>
                    <a:pt x="133" y="417"/>
                  </a:cubicBezTo>
                  <a:cubicBezTo>
                    <a:pt x="130" y="434"/>
                    <a:pt x="138" y="367"/>
                    <a:pt x="120" y="372"/>
                  </a:cubicBezTo>
                  <a:cubicBezTo>
                    <a:pt x="105" y="376"/>
                    <a:pt x="77" y="614"/>
                    <a:pt x="77" y="614"/>
                  </a:cubicBezTo>
                  <a:cubicBezTo>
                    <a:pt x="29" y="614"/>
                    <a:pt x="29" y="614"/>
                    <a:pt x="29" y="614"/>
                  </a:cubicBezTo>
                  <a:cubicBezTo>
                    <a:pt x="29" y="614"/>
                    <a:pt x="73" y="333"/>
                    <a:pt x="47" y="265"/>
                  </a:cubicBezTo>
                  <a:cubicBezTo>
                    <a:pt x="27" y="211"/>
                    <a:pt x="0" y="162"/>
                    <a:pt x="8" y="124"/>
                  </a:cubicBezTo>
                  <a:cubicBezTo>
                    <a:pt x="20" y="65"/>
                    <a:pt x="121" y="0"/>
                    <a:pt x="121" y="0"/>
                  </a:cubicBezTo>
                </a:path>
              </a:pathLst>
            </a:custGeom>
            <a:solidFill>
              <a:srgbClr val="85D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4">
              <a:extLst>
                <a:ext uri="{FF2B5EF4-FFF2-40B4-BE49-F238E27FC236}">
                  <a16:creationId xmlns:a16="http://schemas.microsoft.com/office/drawing/2014/main" id="{ABB5ABD9-B7A3-026B-1071-DBE0B0C59493}"/>
                </a:ext>
              </a:extLst>
            </p:cNvPr>
            <p:cNvSpPr>
              <a:spLocks/>
            </p:cNvSpPr>
            <p:nvPr/>
          </p:nvSpPr>
          <p:spPr bwMode="auto">
            <a:xfrm>
              <a:off x="8475110" y="2153439"/>
              <a:ext cx="1851534" cy="1762165"/>
            </a:xfrm>
            <a:custGeom>
              <a:avLst/>
              <a:gdLst>
                <a:gd name="T0" fmla="*/ 809 w 1616"/>
                <a:gd name="T1" fmla="*/ 0 h 1538"/>
                <a:gd name="T2" fmla="*/ 586 w 1616"/>
                <a:gd name="T3" fmla="*/ 543 h 1538"/>
                <a:gd name="T4" fmla="*/ 0 w 1616"/>
                <a:gd name="T5" fmla="*/ 586 h 1538"/>
                <a:gd name="T6" fmla="*/ 448 w 1616"/>
                <a:gd name="T7" fmla="*/ 966 h 1538"/>
                <a:gd name="T8" fmla="*/ 308 w 1616"/>
                <a:gd name="T9" fmla="*/ 1538 h 1538"/>
                <a:gd name="T10" fmla="*/ 809 w 1616"/>
                <a:gd name="T11" fmla="*/ 1229 h 1538"/>
                <a:gd name="T12" fmla="*/ 1307 w 1616"/>
                <a:gd name="T13" fmla="*/ 1538 h 1538"/>
                <a:gd name="T14" fmla="*/ 1167 w 1616"/>
                <a:gd name="T15" fmla="*/ 966 h 1538"/>
                <a:gd name="T16" fmla="*/ 1616 w 1616"/>
                <a:gd name="T17" fmla="*/ 586 h 1538"/>
                <a:gd name="T18" fmla="*/ 1029 w 1616"/>
                <a:gd name="T19" fmla="*/ 543 h 1538"/>
                <a:gd name="T20" fmla="*/ 809 w 1616"/>
                <a:gd name="T21"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6" h="1538">
                  <a:moveTo>
                    <a:pt x="809" y="0"/>
                  </a:moveTo>
                  <a:lnTo>
                    <a:pt x="586" y="543"/>
                  </a:lnTo>
                  <a:lnTo>
                    <a:pt x="0" y="586"/>
                  </a:lnTo>
                  <a:lnTo>
                    <a:pt x="448" y="966"/>
                  </a:lnTo>
                  <a:lnTo>
                    <a:pt x="308" y="1538"/>
                  </a:lnTo>
                  <a:lnTo>
                    <a:pt x="809" y="1229"/>
                  </a:lnTo>
                  <a:lnTo>
                    <a:pt x="1307" y="1538"/>
                  </a:lnTo>
                  <a:lnTo>
                    <a:pt x="1167" y="966"/>
                  </a:lnTo>
                  <a:lnTo>
                    <a:pt x="1616" y="586"/>
                  </a:lnTo>
                  <a:lnTo>
                    <a:pt x="1029" y="543"/>
                  </a:lnTo>
                  <a:lnTo>
                    <a:pt x="809" y="0"/>
                  </a:lnTo>
                  <a:close/>
                </a:path>
              </a:pathLst>
            </a:custGeom>
            <a:solidFill>
              <a:srgbClr val="F27954"/>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892A535B-91CA-F981-BF51-19D6BAE2A8F5}"/>
                </a:ext>
              </a:extLst>
            </p:cNvPr>
            <p:cNvSpPr>
              <a:spLocks noEditPoints="1"/>
            </p:cNvSpPr>
            <p:nvPr/>
          </p:nvSpPr>
          <p:spPr bwMode="auto">
            <a:xfrm>
              <a:off x="5122545" y="2112697"/>
              <a:ext cx="1123507" cy="1775061"/>
            </a:xfrm>
            <a:custGeom>
              <a:avLst/>
              <a:gdLst>
                <a:gd name="T0" fmla="*/ 263 w 474"/>
                <a:gd name="T1" fmla="*/ 590 h 750"/>
                <a:gd name="T2" fmla="*/ 195 w 474"/>
                <a:gd name="T3" fmla="*/ 562 h 750"/>
                <a:gd name="T4" fmla="*/ 126 w 474"/>
                <a:gd name="T5" fmla="*/ 590 h 750"/>
                <a:gd name="T6" fmla="*/ 97 w 474"/>
                <a:gd name="T7" fmla="*/ 656 h 750"/>
                <a:gd name="T8" fmla="*/ 126 w 474"/>
                <a:gd name="T9" fmla="*/ 722 h 750"/>
                <a:gd name="T10" fmla="*/ 195 w 474"/>
                <a:gd name="T11" fmla="*/ 750 h 750"/>
                <a:gd name="T12" fmla="*/ 263 w 474"/>
                <a:gd name="T13" fmla="*/ 722 h 750"/>
                <a:gd name="T14" fmla="*/ 292 w 474"/>
                <a:gd name="T15" fmla="*/ 656 h 750"/>
                <a:gd name="T16" fmla="*/ 263 w 474"/>
                <a:gd name="T17" fmla="*/ 590 h 750"/>
                <a:gd name="T18" fmla="*/ 406 w 474"/>
                <a:gd name="T19" fmla="*/ 58 h 750"/>
                <a:gd name="T20" fmla="*/ 226 w 474"/>
                <a:gd name="T21" fmla="*/ 0 h 750"/>
                <a:gd name="T22" fmla="*/ 66 w 474"/>
                <a:gd name="T23" fmla="*/ 41 h 750"/>
                <a:gd name="T24" fmla="*/ 0 w 474"/>
                <a:gd name="T25" fmla="*/ 139 h 750"/>
                <a:gd name="T26" fmla="*/ 22 w 474"/>
                <a:gd name="T27" fmla="*/ 199 h 750"/>
                <a:gd name="T28" fmla="*/ 83 w 474"/>
                <a:gd name="T29" fmla="*/ 223 h 750"/>
                <a:gd name="T30" fmla="*/ 147 w 474"/>
                <a:gd name="T31" fmla="*/ 204 h 750"/>
                <a:gd name="T32" fmla="*/ 170 w 474"/>
                <a:gd name="T33" fmla="*/ 149 h 750"/>
                <a:gd name="T34" fmla="*/ 163 w 474"/>
                <a:gd name="T35" fmla="*/ 102 h 750"/>
                <a:gd name="T36" fmla="*/ 151 w 474"/>
                <a:gd name="T37" fmla="*/ 60 h 750"/>
                <a:gd name="T38" fmla="*/ 182 w 474"/>
                <a:gd name="T39" fmla="*/ 46 h 750"/>
                <a:gd name="T40" fmla="*/ 219 w 474"/>
                <a:gd name="T41" fmla="*/ 42 h 750"/>
                <a:gd name="T42" fmla="*/ 297 w 474"/>
                <a:gd name="T43" fmla="*/ 75 h 750"/>
                <a:gd name="T44" fmla="*/ 327 w 474"/>
                <a:gd name="T45" fmla="*/ 164 h 750"/>
                <a:gd name="T46" fmla="*/ 285 w 474"/>
                <a:gd name="T47" fmla="*/ 273 h 750"/>
                <a:gd name="T48" fmla="*/ 170 w 474"/>
                <a:gd name="T49" fmla="*/ 320 h 750"/>
                <a:gd name="T50" fmla="*/ 170 w 474"/>
                <a:gd name="T51" fmla="*/ 517 h 750"/>
                <a:gd name="T52" fmla="*/ 215 w 474"/>
                <a:gd name="T53" fmla="*/ 517 h 750"/>
                <a:gd name="T54" fmla="*/ 218 w 474"/>
                <a:gd name="T55" fmla="*/ 448 h 750"/>
                <a:gd name="T56" fmla="*/ 405 w 474"/>
                <a:gd name="T57" fmla="*/ 375 h 750"/>
                <a:gd name="T58" fmla="*/ 474 w 474"/>
                <a:gd name="T59" fmla="*/ 210 h 750"/>
                <a:gd name="T60" fmla="*/ 406 w 474"/>
                <a:gd name="T61" fmla="*/ 58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4" h="750">
                  <a:moveTo>
                    <a:pt x="263" y="590"/>
                  </a:moveTo>
                  <a:cubicBezTo>
                    <a:pt x="244" y="571"/>
                    <a:pt x="221" y="562"/>
                    <a:pt x="195" y="562"/>
                  </a:cubicBezTo>
                  <a:cubicBezTo>
                    <a:pt x="169" y="562"/>
                    <a:pt x="146" y="571"/>
                    <a:pt x="126" y="590"/>
                  </a:cubicBezTo>
                  <a:cubicBezTo>
                    <a:pt x="107" y="608"/>
                    <a:pt x="97" y="631"/>
                    <a:pt x="97" y="656"/>
                  </a:cubicBezTo>
                  <a:cubicBezTo>
                    <a:pt x="97" y="682"/>
                    <a:pt x="107" y="704"/>
                    <a:pt x="126" y="722"/>
                  </a:cubicBezTo>
                  <a:cubicBezTo>
                    <a:pt x="146" y="741"/>
                    <a:pt x="169" y="750"/>
                    <a:pt x="195" y="750"/>
                  </a:cubicBezTo>
                  <a:cubicBezTo>
                    <a:pt x="221" y="750"/>
                    <a:pt x="244" y="741"/>
                    <a:pt x="263" y="722"/>
                  </a:cubicBezTo>
                  <a:cubicBezTo>
                    <a:pt x="282" y="704"/>
                    <a:pt x="292" y="682"/>
                    <a:pt x="292" y="656"/>
                  </a:cubicBezTo>
                  <a:cubicBezTo>
                    <a:pt x="292" y="631"/>
                    <a:pt x="282" y="608"/>
                    <a:pt x="263" y="590"/>
                  </a:cubicBezTo>
                  <a:moveTo>
                    <a:pt x="406" y="58"/>
                  </a:moveTo>
                  <a:cubicBezTo>
                    <a:pt x="360" y="19"/>
                    <a:pt x="300" y="0"/>
                    <a:pt x="226" y="0"/>
                  </a:cubicBezTo>
                  <a:cubicBezTo>
                    <a:pt x="164" y="0"/>
                    <a:pt x="111" y="14"/>
                    <a:pt x="66" y="41"/>
                  </a:cubicBezTo>
                  <a:cubicBezTo>
                    <a:pt x="22" y="68"/>
                    <a:pt x="0" y="101"/>
                    <a:pt x="0" y="139"/>
                  </a:cubicBezTo>
                  <a:cubicBezTo>
                    <a:pt x="0" y="163"/>
                    <a:pt x="7" y="183"/>
                    <a:pt x="22" y="199"/>
                  </a:cubicBezTo>
                  <a:cubicBezTo>
                    <a:pt x="37" y="215"/>
                    <a:pt x="57" y="223"/>
                    <a:pt x="83" y="223"/>
                  </a:cubicBezTo>
                  <a:cubicBezTo>
                    <a:pt x="110" y="223"/>
                    <a:pt x="131" y="217"/>
                    <a:pt x="147" y="204"/>
                  </a:cubicBezTo>
                  <a:cubicBezTo>
                    <a:pt x="162" y="191"/>
                    <a:pt x="170" y="173"/>
                    <a:pt x="170" y="149"/>
                  </a:cubicBezTo>
                  <a:cubicBezTo>
                    <a:pt x="170" y="135"/>
                    <a:pt x="167" y="119"/>
                    <a:pt x="163" y="102"/>
                  </a:cubicBezTo>
                  <a:cubicBezTo>
                    <a:pt x="158" y="85"/>
                    <a:pt x="154" y="71"/>
                    <a:pt x="151" y="60"/>
                  </a:cubicBezTo>
                  <a:cubicBezTo>
                    <a:pt x="161" y="54"/>
                    <a:pt x="171" y="49"/>
                    <a:pt x="182" y="46"/>
                  </a:cubicBezTo>
                  <a:cubicBezTo>
                    <a:pt x="193" y="44"/>
                    <a:pt x="205" y="42"/>
                    <a:pt x="219" y="42"/>
                  </a:cubicBezTo>
                  <a:cubicBezTo>
                    <a:pt x="252" y="42"/>
                    <a:pt x="278" y="53"/>
                    <a:pt x="297" y="75"/>
                  </a:cubicBezTo>
                  <a:cubicBezTo>
                    <a:pt x="317" y="97"/>
                    <a:pt x="327" y="127"/>
                    <a:pt x="327" y="164"/>
                  </a:cubicBezTo>
                  <a:cubicBezTo>
                    <a:pt x="327" y="210"/>
                    <a:pt x="313" y="246"/>
                    <a:pt x="285" y="273"/>
                  </a:cubicBezTo>
                  <a:cubicBezTo>
                    <a:pt x="257" y="300"/>
                    <a:pt x="219" y="316"/>
                    <a:pt x="170" y="320"/>
                  </a:cubicBezTo>
                  <a:cubicBezTo>
                    <a:pt x="170" y="517"/>
                    <a:pt x="170" y="517"/>
                    <a:pt x="170" y="517"/>
                  </a:cubicBezTo>
                  <a:cubicBezTo>
                    <a:pt x="215" y="517"/>
                    <a:pt x="215" y="517"/>
                    <a:pt x="215" y="517"/>
                  </a:cubicBezTo>
                  <a:cubicBezTo>
                    <a:pt x="218" y="448"/>
                    <a:pt x="218" y="448"/>
                    <a:pt x="218" y="448"/>
                  </a:cubicBezTo>
                  <a:cubicBezTo>
                    <a:pt x="296" y="442"/>
                    <a:pt x="358" y="418"/>
                    <a:pt x="405" y="375"/>
                  </a:cubicBezTo>
                  <a:cubicBezTo>
                    <a:pt x="451" y="333"/>
                    <a:pt x="474" y="278"/>
                    <a:pt x="474" y="210"/>
                  </a:cubicBezTo>
                  <a:cubicBezTo>
                    <a:pt x="474" y="147"/>
                    <a:pt x="452" y="96"/>
                    <a:pt x="406" y="58"/>
                  </a:cubicBezTo>
                </a:path>
              </a:pathLst>
            </a:custGeom>
            <a:solidFill>
              <a:srgbClr val="79527B"/>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2" name="Freeform 5">
              <a:extLst>
                <a:ext uri="{FF2B5EF4-FFF2-40B4-BE49-F238E27FC236}">
                  <a16:creationId xmlns:a16="http://schemas.microsoft.com/office/drawing/2014/main" id="{9E165737-F752-3F29-023E-4175B0ACD165}"/>
                </a:ext>
              </a:extLst>
            </p:cNvPr>
            <p:cNvSpPr>
              <a:spLocks/>
            </p:cNvSpPr>
            <p:nvPr/>
          </p:nvSpPr>
          <p:spPr bwMode="auto">
            <a:xfrm>
              <a:off x="7438195" y="4141465"/>
              <a:ext cx="2829907" cy="1813505"/>
            </a:xfrm>
            <a:custGeom>
              <a:avLst/>
              <a:gdLst>
                <a:gd name="T0" fmla="*/ 453 w 1254"/>
                <a:gd name="T1" fmla="*/ 472 h 802"/>
                <a:gd name="T2" fmla="*/ 477 w 1254"/>
                <a:gd name="T3" fmla="*/ 762 h 802"/>
                <a:gd name="T4" fmla="*/ 460 w 1254"/>
                <a:gd name="T5" fmla="*/ 802 h 802"/>
                <a:gd name="T6" fmla="*/ 519 w 1254"/>
                <a:gd name="T7" fmla="*/ 802 h 802"/>
                <a:gd name="T8" fmla="*/ 548 w 1254"/>
                <a:gd name="T9" fmla="*/ 802 h 802"/>
                <a:gd name="T10" fmla="*/ 560 w 1254"/>
                <a:gd name="T11" fmla="*/ 541 h 802"/>
                <a:gd name="T12" fmla="*/ 729 w 1254"/>
                <a:gd name="T13" fmla="*/ 523 h 802"/>
                <a:gd name="T14" fmla="*/ 915 w 1254"/>
                <a:gd name="T15" fmla="*/ 469 h 802"/>
                <a:gd name="T16" fmla="*/ 960 w 1254"/>
                <a:gd name="T17" fmla="*/ 528 h 802"/>
                <a:gd name="T18" fmla="*/ 1048 w 1254"/>
                <a:gd name="T19" fmla="*/ 566 h 802"/>
                <a:gd name="T20" fmla="*/ 1023 w 1254"/>
                <a:gd name="T21" fmla="*/ 712 h 802"/>
                <a:gd name="T22" fmla="*/ 975 w 1254"/>
                <a:gd name="T23" fmla="*/ 802 h 802"/>
                <a:gd name="T24" fmla="*/ 1037 w 1254"/>
                <a:gd name="T25" fmla="*/ 802 h 802"/>
                <a:gd name="T26" fmla="*/ 1119 w 1254"/>
                <a:gd name="T27" fmla="*/ 605 h 802"/>
                <a:gd name="T28" fmla="*/ 1126 w 1254"/>
                <a:gd name="T29" fmla="*/ 802 h 802"/>
                <a:gd name="T30" fmla="*/ 1181 w 1254"/>
                <a:gd name="T31" fmla="*/ 802 h 802"/>
                <a:gd name="T32" fmla="*/ 1191 w 1254"/>
                <a:gd name="T33" fmla="*/ 397 h 802"/>
                <a:gd name="T34" fmla="*/ 1205 w 1254"/>
                <a:gd name="T35" fmla="*/ 268 h 802"/>
                <a:gd name="T36" fmla="*/ 1211 w 1254"/>
                <a:gd name="T37" fmla="*/ 569 h 802"/>
                <a:gd name="T38" fmla="*/ 1234 w 1254"/>
                <a:gd name="T39" fmla="*/ 545 h 802"/>
                <a:gd name="T40" fmla="*/ 1229 w 1254"/>
                <a:gd name="T41" fmla="*/ 172 h 802"/>
                <a:gd name="T42" fmla="*/ 1117 w 1254"/>
                <a:gd name="T43" fmla="*/ 71 h 802"/>
                <a:gd name="T44" fmla="*/ 460 w 1254"/>
                <a:gd name="T45" fmla="*/ 76 h 802"/>
                <a:gd name="T46" fmla="*/ 125 w 1254"/>
                <a:gd name="T47" fmla="*/ 41 h 802"/>
                <a:gd name="T48" fmla="*/ 97 w 1254"/>
                <a:gd name="T49" fmla="*/ 0 h 802"/>
                <a:gd name="T50" fmla="*/ 92 w 1254"/>
                <a:gd name="T51" fmla="*/ 62 h 802"/>
                <a:gd name="T52" fmla="*/ 80 w 1254"/>
                <a:gd name="T53" fmla="*/ 126 h 802"/>
                <a:gd name="T54" fmla="*/ 70 w 1254"/>
                <a:gd name="T55" fmla="*/ 169 h 802"/>
                <a:gd name="T56" fmla="*/ 37 w 1254"/>
                <a:gd name="T57" fmla="*/ 251 h 802"/>
                <a:gd name="T58" fmla="*/ 1 w 1254"/>
                <a:gd name="T59" fmla="*/ 293 h 802"/>
                <a:gd name="T60" fmla="*/ 73 w 1254"/>
                <a:gd name="T61" fmla="*/ 334 h 802"/>
                <a:gd name="T62" fmla="*/ 105 w 1254"/>
                <a:gd name="T63" fmla="*/ 312 h 802"/>
                <a:gd name="T64" fmla="*/ 226 w 1254"/>
                <a:gd name="T65" fmla="*/ 281 h 802"/>
                <a:gd name="T66" fmla="*/ 453 w 1254"/>
                <a:gd name="T67" fmla="*/ 472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4" h="802">
                  <a:moveTo>
                    <a:pt x="453" y="472"/>
                  </a:moveTo>
                  <a:cubicBezTo>
                    <a:pt x="474" y="492"/>
                    <a:pt x="508" y="554"/>
                    <a:pt x="477" y="762"/>
                  </a:cubicBezTo>
                  <a:cubicBezTo>
                    <a:pt x="475" y="780"/>
                    <a:pt x="456" y="793"/>
                    <a:pt x="460" y="802"/>
                  </a:cubicBezTo>
                  <a:cubicBezTo>
                    <a:pt x="460" y="802"/>
                    <a:pt x="484" y="802"/>
                    <a:pt x="519" y="802"/>
                  </a:cubicBezTo>
                  <a:cubicBezTo>
                    <a:pt x="548" y="802"/>
                    <a:pt x="548" y="802"/>
                    <a:pt x="548" y="802"/>
                  </a:cubicBezTo>
                  <a:cubicBezTo>
                    <a:pt x="564" y="802"/>
                    <a:pt x="561" y="556"/>
                    <a:pt x="560" y="541"/>
                  </a:cubicBezTo>
                  <a:cubicBezTo>
                    <a:pt x="558" y="505"/>
                    <a:pt x="630" y="545"/>
                    <a:pt x="729" y="523"/>
                  </a:cubicBezTo>
                  <a:cubicBezTo>
                    <a:pt x="810" y="505"/>
                    <a:pt x="902" y="481"/>
                    <a:pt x="915" y="469"/>
                  </a:cubicBezTo>
                  <a:cubicBezTo>
                    <a:pt x="929" y="458"/>
                    <a:pt x="932" y="503"/>
                    <a:pt x="960" y="528"/>
                  </a:cubicBezTo>
                  <a:cubicBezTo>
                    <a:pt x="988" y="553"/>
                    <a:pt x="1017" y="566"/>
                    <a:pt x="1048" y="566"/>
                  </a:cubicBezTo>
                  <a:cubicBezTo>
                    <a:pt x="1080" y="566"/>
                    <a:pt x="1053" y="659"/>
                    <a:pt x="1023" y="712"/>
                  </a:cubicBezTo>
                  <a:cubicBezTo>
                    <a:pt x="993" y="765"/>
                    <a:pt x="975" y="802"/>
                    <a:pt x="975" y="802"/>
                  </a:cubicBezTo>
                  <a:cubicBezTo>
                    <a:pt x="1037" y="802"/>
                    <a:pt x="1037" y="802"/>
                    <a:pt x="1037" y="802"/>
                  </a:cubicBezTo>
                  <a:cubicBezTo>
                    <a:pt x="1037" y="802"/>
                    <a:pt x="1105" y="634"/>
                    <a:pt x="1119" y="605"/>
                  </a:cubicBezTo>
                  <a:cubicBezTo>
                    <a:pt x="1133" y="575"/>
                    <a:pt x="1126" y="771"/>
                    <a:pt x="1126" y="802"/>
                  </a:cubicBezTo>
                  <a:cubicBezTo>
                    <a:pt x="1181" y="802"/>
                    <a:pt x="1181" y="802"/>
                    <a:pt x="1181" y="802"/>
                  </a:cubicBezTo>
                  <a:cubicBezTo>
                    <a:pt x="1182" y="708"/>
                    <a:pt x="1184" y="462"/>
                    <a:pt x="1191" y="397"/>
                  </a:cubicBezTo>
                  <a:cubicBezTo>
                    <a:pt x="1195" y="358"/>
                    <a:pt x="1197" y="262"/>
                    <a:pt x="1205" y="268"/>
                  </a:cubicBezTo>
                  <a:cubicBezTo>
                    <a:pt x="1210" y="272"/>
                    <a:pt x="1192" y="483"/>
                    <a:pt x="1211" y="569"/>
                  </a:cubicBezTo>
                  <a:cubicBezTo>
                    <a:pt x="1220" y="611"/>
                    <a:pt x="1243" y="569"/>
                    <a:pt x="1234" y="545"/>
                  </a:cubicBezTo>
                  <a:cubicBezTo>
                    <a:pt x="1217" y="496"/>
                    <a:pt x="1254" y="236"/>
                    <a:pt x="1229" y="172"/>
                  </a:cubicBezTo>
                  <a:cubicBezTo>
                    <a:pt x="1210" y="124"/>
                    <a:pt x="1243" y="71"/>
                    <a:pt x="1117" y="71"/>
                  </a:cubicBezTo>
                  <a:cubicBezTo>
                    <a:pt x="991" y="71"/>
                    <a:pt x="528" y="78"/>
                    <a:pt x="460" y="76"/>
                  </a:cubicBezTo>
                  <a:cubicBezTo>
                    <a:pt x="325" y="71"/>
                    <a:pt x="172" y="53"/>
                    <a:pt x="125" y="41"/>
                  </a:cubicBezTo>
                  <a:cubicBezTo>
                    <a:pt x="106" y="36"/>
                    <a:pt x="123" y="3"/>
                    <a:pt x="97" y="0"/>
                  </a:cubicBezTo>
                  <a:cubicBezTo>
                    <a:pt x="97" y="0"/>
                    <a:pt x="90" y="50"/>
                    <a:pt x="92" y="62"/>
                  </a:cubicBezTo>
                  <a:cubicBezTo>
                    <a:pt x="93" y="74"/>
                    <a:pt x="88" y="116"/>
                    <a:pt x="80" y="126"/>
                  </a:cubicBezTo>
                  <a:cubicBezTo>
                    <a:pt x="73" y="135"/>
                    <a:pt x="66" y="145"/>
                    <a:pt x="70" y="169"/>
                  </a:cubicBezTo>
                  <a:cubicBezTo>
                    <a:pt x="74" y="194"/>
                    <a:pt x="44" y="226"/>
                    <a:pt x="37" y="251"/>
                  </a:cubicBezTo>
                  <a:cubicBezTo>
                    <a:pt x="30" y="277"/>
                    <a:pt x="3" y="273"/>
                    <a:pt x="1" y="293"/>
                  </a:cubicBezTo>
                  <a:cubicBezTo>
                    <a:pt x="0" y="313"/>
                    <a:pt x="45" y="335"/>
                    <a:pt x="73" y="334"/>
                  </a:cubicBezTo>
                  <a:cubicBezTo>
                    <a:pt x="101" y="334"/>
                    <a:pt x="93" y="320"/>
                    <a:pt x="105" y="312"/>
                  </a:cubicBezTo>
                  <a:cubicBezTo>
                    <a:pt x="118" y="305"/>
                    <a:pt x="167" y="311"/>
                    <a:pt x="226" y="281"/>
                  </a:cubicBezTo>
                  <a:cubicBezTo>
                    <a:pt x="261" y="259"/>
                    <a:pt x="436" y="455"/>
                    <a:pt x="453" y="472"/>
                  </a:cubicBezTo>
                </a:path>
              </a:pathLst>
            </a:custGeom>
            <a:solidFill>
              <a:srgbClr val="9163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6">
              <a:extLst>
                <a:ext uri="{FF2B5EF4-FFF2-40B4-BE49-F238E27FC236}">
                  <a16:creationId xmlns:a16="http://schemas.microsoft.com/office/drawing/2014/main" id="{B7E6A3B4-7E28-C9A6-3D94-C1E24B7F397B}"/>
                </a:ext>
              </a:extLst>
            </p:cNvPr>
            <p:cNvSpPr>
              <a:spLocks/>
            </p:cNvSpPr>
            <p:nvPr/>
          </p:nvSpPr>
          <p:spPr bwMode="auto">
            <a:xfrm>
              <a:off x="7527821" y="4217743"/>
              <a:ext cx="90580" cy="102022"/>
            </a:xfrm>
            <a:custGeom>
              <a:avLst/>
              <a:gdLst>
                <a:gd name="T0" fmla="*/ 0 w 40"/>
                <a:gd name="T1" fmla="*/ 0 h 45"/>
                <a:gd name="T2" fmla="*/ 38 w 40"/>
                <a:gd name="T3" fmla="*/ 45 h 45"/>
                <a:gd name="T4" fmla="*/ 39 w 40"/>
                <a:gd name="T5" fmla="*/ 15 h 45"/>
                <a:gd name="T6" fmla="*/ 0 w 40"/>
                <a:gd name="T7" fmla="*/ 0 h 45"/>
              </a:gdLst>
              <a:ahLst/>
              <a:cxnLst>
                <a:cxn ang="0">
                  <a:pos x="T0" y="T1"/>
                </a:cxn>
                <a:cxn ang="0">
                  <a:pos x="T2" y="T3"/>
                </a:cxn>
                <a:cxn ang="0">
                  <a:pos x="T4" y="T5"/>
                </a:cxn>
                <a:cxn ang="0">
                  <a:pos x="T6" y="T7"/>
                </a:cxn>
              </a:cxnLst>
              <a:rect l="0" t="0" r="r" b="b"/>
              <a:pathLst>
                <a:path w="40" h="45">
                  <a:moveTo>
                    <a:pt x="0" y="0"/>
                  </a:moveTo>
                  <a:cubicBezTo>
                    <a:pt x="6" y="35"/>
                    <a:pt x="38" y="45"/>
                    <a:pt x="38" y="45"/>
                  </a:cubicBezTo>
                  <a:cubicBezTo>
                    <a:pt x="38" y="45"/>
                    <a:pt x="40" y="23"/>
                    <a:pt x="39" y="15"/>
                  </a:cubicBezTo>
                  <a:cubicBezTo>
                    <a:pt x="38" y="6"/>
                    <a:pt x="0" y="0"/>
                    <a:pt x="0" y="0"/>
                  </a:cubicBezTo>
                </a:path>
              </a:pathLst>
            </a:custGeom>
            <a:solidFill>
              <a:srgbClr val="9163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24" name="Inhaltsplatzhalter 5">
              <a:extLst>
                <a:ext uri="{FF2B5EF4-FFF2-40B4-BE49-F238E27FC236}">
                  <a16:creationId xmlns:a16="http://schemas.microsoft.com/office/drawing/2014/main" id="{FB872040-6EC1-4465-8305-C142C6F758EF}"/>
                </a:ext>
              </a:extLst>
            </p:cNvPr>
            <p:cNvGraphicFramePr>
              <a:graphicFrameLocks/>
            </p:cNvGraphicFramePr>
            <p:nvPr>
              <p:extLst>
                <p:ext uri="{D42A27DB-BD31-4B8C-83A1-F6EECF244321}">
                  <p14:modId xmlns:p14="http://schemas.microsoft.com/office/powerpoint/2010/main" val="696397451"/>
                </p:ext>
              </p:extLst>
            </p:nvPr>
          </p:nvGraphicFramePr>
          <p:xfrm>
            <a:off x="2431742" y="1949357"/>
            <a:ext cx="7936760" cy="4048318"/>
          </p:xfrm>
          <a:graphic>
            <a:graphicData uri="http://schemas.openxmlformats.org/drawingml/2006/chart">
              <c:chart xmlns:c="http://schemas.openxmlformats.org/drawingml/2006/chart" xmlns:r="http://schemas.openxmlformats.org/officeDocument/2006/relationships" r:id="rId2"/>
            </a:graphicData>
          </a:graphic>
        </p:graphicFrame>
      </p:grpSp>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59457" y="462235"/>
            <a:ext cx="4363734" cy="1685218"/>
          </a:xfrm>
        </p:spPr>
        <p:txBody>
          <a:bodyPr>
            <a:noAutofit/>
          </a:bodyPr>
          <a:lstStyle/>
          <a:p>
            <a:r>
              <a:rPr lang="en-US" sz="4800" b="1" dirty="0" err="1">
                <a:solidFill>
                  <a:schemeClr val="bg1"/>
                </a:solidFill>
              </a:rPr>
              <a:t>Portfolioanalyse</a:t>
            </a:r>
            <a:endParaRPr lang="en-US" sz="4800" b="1" dirty="0">
              <a:solidFill>
                <a:schemeClr val="bg1"/>
              </a:solidFill>
            </a:endParaRPr>
          </a:p>
        </p:txBody>
      </p:sp>
      <p:sp>
        <p:nvSpPr>
          <p:cNvPr id="34" name="Textfeld 33">
            <a:extLst>
              <a:ext uri="{FF2B5EF4-FFF2-40B4-BE49-F238E27FC236}">
                <a16:creationId xmlns:a16="http://schemas.microsoft.com/office/drawing/2014/main" id="{116C21FF-3DB7-E01B-3246-1500B0055BF0}"/>
              </a:ext>
            </a:extLst>
          </p:cNvPr>
          <p:cNvSpPr txBox="1"/>
          <p:nvPr/>
        </p:nvSpPr>
        <p:spPr>
          <a:xfrm>
            <a:off x="117297" y="2046436"/>
            <a:ext cx="2382321" cy="3416320"/>
          </a:xfrm>
          <a:prstGeom prst="rect">
            <a:avLst/>
          </a:prstGeom>
          <a:noFill/>
        </p:spPr>
        <p:txBody>
          <a:bodyPr wrap="square">
            <a:spAutoFit/>
          </a:bodyPr>
          <a:lstStyle/>
          <a:p>
            <a:r>
              <a:rPr lang="de-DE" sz="2400" dirty="0">
                <a:solidFill>
                  <a:srgbClr val="595A59"/>
                </a:solidFill>
              </a:rPr>
              <a:t>Wenn Sie Ihr Angebot nach diesen Feldern kategorisieren, können sie daraus verschiedene </a:t>
            </a:r>
            <a:r>
              <a:rPr lang="de-DE" sz="2400" b="1" dirty="0">
                <a:solidFill>
                  <a:srgbClr val="595A59"/>
                </a:solidFill>
              </a:rPr>
              <a:t>Strategien</a:t>
            </a:r>
            <a:r>
              <a:rPr lang="de-DE" sz="2400" dirty="0">
                <a:solidFill>
                  <a:srgbClr val="595A59"/>
                </a:solidFill>
              </a:rPr>
              <a:t> ableiten:</a:t>
            </a:r>
            <a:endParaRPr lang="de-DE" sz="2200" dirty="0">
              <a:solidFill>
                <a:srgbClr val="595A59"/>
              </a:solidFill>
            </a:endParaRPr>
          </a:p>
        </p:txBody>
      </p:sp>
      <p:sp>
        <p:nvSpPr>
          <p:cNvPr id="4" name="Textplatzhalter 2">
            <a:extLst>
              <a:ext uri="{FF2B5EF4-FFF2-40B4-BE49-F238E27FC236}">
                <a16:creationId xmlns:a16="http://schemas.microsoft.com/office/drawing/2014/main" id="{02421E39-227A-3C86-D24E-25D50FB5EB78}"/>
              </a:ext>
            </a:extLst>
          </p:cNvPr>
          <p:cNvSpPr>
            <a:spLocks noGrp="1"/>
          </p:cNvSpPr>
          <p:nvPr>
            <p:ph type="body" sz="quarter" idx="18"/>
          </p:nvPr>
        </p:nvSpPr>
        <p:spPr>
          <a:xfrm>
            <a:off x="295202" y="1159788"/>
            <a:ext cx="10772489" cy="489428"/>
          </a:xfrm>
        </p:spPr>
        <p:txBody>
          <a:bodyPr>
            <a:noAutofit/>
          </a:bodyPr>
          <a:lstStyle/>
          <a:p>
            <a:r>
              <a:rPr lang="en-US" sz="1600" dirty="0" err="1">
                <a:solidFill>
                  <a:schemeClr val="bg1"/>
                </a:solidFill>
              </a:rPr>
              <a:t>Analysieren</a:t>
            </a:r>
            <a:r>
              <a:rPr lang="en-US" sz="1600" dirty="0">
                <a:solidFill>
                  <a:schemeClr val="bg1"/>
                </a:solidFill>
              </a:rPr>
              <a:t> Sie </a:t>
            </a:r>
            <a:r>
              <a:rPr lang="en-US" sz="1600" dirty="0" err="1">
                <a:solidFill>
                  <a:schemeClr val="bg1"/>
                </a:solidFill>
              </a:rPr>
              <a:t>mithilfe</a:t>
            </a:r>
            <a:r>
              <a:rPr lang="en-US" sz="1600" dirty="0">
                <a:solidFill>
                  <a:schemeClr val="bg1"/>
                </a:solidFill>
              </a:rPr>
              <a:t> der </a:t>
            </a:r>
            <a:r>
              <a:rPr lang="en-US" sz="1600" dirty="0" err="1">
                <a:solidFill>
                  <a:schemeClr val="bg1"/>
                </a:solidFill>
              </a:rPr>
              <a:t>Portfolioanalyse</a:t>
            </a:r>
            <a:r>
              <a:rPr lang="en-US" sz="1600" dirty="0">
                <a:solidFill>
                  <a:schemeClr val="bg1"/>
                </a:solidFill>
              </a:rPr>
              <a:t> </a:t>
            </a:r>
            <a:r>
              <a:rPr lang="en-US" sz="1600" dirty="0" err="1">
                <a:solidFill>
                  <a:schemeClr val="bg1"/>
                </a:solidFill>
              </a:rPr>
              <a:t>Ihr</a:t>
            </a:r>
            <a:r>
              <a:rPr lang="en-US" sz="1600" dirty="0">
                <a:solidFill>
                  <a:schemeClr val="bg1"/>
                </a:solidFill>
              </a:rPr>
              <a:t> </a:t>
            </a:r>
            <a:r>
              <a:rPr lang="en-US" sz="1600" dirty="0" err="1">
                <a:solidFill>
                  <a:schemeClr val="bg1"/>
                </a:solidFill>
              </a:rPr>
              <a:t>Angebot</a:t>
            </a:r>
            <a:r>
              <a:rPr lang="en-US" sz="1600" dirty="0">
                <a:solidFill>
                  <a:schemeClr val="bg1"/>
                </a:solidFill>
              </a:rPr>
              <a:t>, um </a:t>
            </a:r>
            <a:r>
              <a:rPr lang="en-US" sz="1600" dirty="0" err="1">
                <a:solidFill>
                  <a:schemeClr val="bg1"/>
                </a:solidFill>
              </a:rPr>
              <a:t>wirtschaftliche</a:t>
            </a:r>
            <a:r>
              <a:rPr lang="en-US" sz="1600" dirty="0">
                <a:solidFill>
                  <a:schemeClr val="bg1"/>
                </a:solidFill>
              </a:rPr>
              <a:t> </a:t>
            </a:r>
            <a:r>
              <a:rPr lang="en-US" sz="1600" dirty="0" err="1">
                <a:solidFill>
                  <a:schemeClr val="bg1"/>
                </a:solidFill>
              </a:rPr>
              <a:t>Entscheidungen</a:t>
            </a:r>
            <a:r>
              <a:rPr lang="en-US" sz="1600" dirty="0">
                <a:solidFill>
                  <a:schemeClr val="bg1"/>
                </a:solidFill>
              </a:rPr>
              <a:t> </a:t>
            </a:r>
            <a:r>
              <a:rPr lang="en-US" sz="1600" dirty="0" err="1">
                <a:solidFill>
                  <a:schemeClr val="bg1"/>
                </a:solidFill>
              </a:rPr>
              <a:t>zu</a:t>
            </a:r>
            <a:r>
              <a:rPr lang="en-US" sz="1600" dirty="0">
                <a:solidFill>
                  <a:schemeClr val="bg1"/>
                </a:solidFill>
              </a:rPr>
              <a:t> </a:t>
            </a:r>
            <a:r>
              <a:rPr lang="en-US" sz="1600" dirty="0" err="1">
                <a:solidFill>
                  <a:schemeClr val="bg1"/>
                </a:solidFill>
              </a:rPr>
              <a:t>treffen</a:t>
            </a:r>
            <a:r>
              <a:rPr lang="en-US" sz="1600" dirty="0">
                <a:solidFill>
                  <a:schemeClr val="bg1"/>
                </a:solidFill>
              </a:rPr>
              <a:t>.</a:t>
            </a:r>
            <a:endParaRPr lang="de-DE" sz="1600" dirty="0">
              <a:solidFill>
                <a:schemeClr val="bg1"/>
              </a:solidFill>
            </a:endParaRPr>
          </a:p>
        </p:txBody>
      </p:sp>
    </p:spTree>
    <p:extLst>
      <p:ext uri="{BB962C8B-B14F-4D97-AF65-F5344CB8AC3E}">
        <p14:creationId xmlns:p14="http://schemas.microsoft.com/office/powerpoint/2010/main" val="3830146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9C9581D1-CF80-D45F-405D-4EEF9DE3B36A}"/>
              </a:ext>
            </a:extLst>
          </p:cNvPr>
          <p:cNvGrpSpPr/>
          <p:nvPr/>
        </p:nvGrpSpPr>
        <p:grpSpPr>
          <a:xfrm>
            <a:off x="6337443" y="1514710"/>
            <a:ext cx="5441728" cy="2561264"/>
            <a:chOff x="1775648" y="1869893"/>
            <a:chExt cx="8568502" cy="4757162"/>
          </a:xfrm>
        </p:grpSpPr>
        <p:sp>
          <p:nvSpPr>
            <p:cNvPr id="6" name="Textplatzhalter 3">
              <a:extLst>
                <a:ext uri="{FF2B5EF4-FFF2-40B4-BE49-F238E27FC236}">
                  <a16:creationId xmlns:a16="http://schemas.microsoft.com/office/drawing/2014/main" id="{C9528339-C505-11B1-6108-D9CD1CAA9A7E}"/>
                </a:ext>
              </a:extLst>
            </p:cNvPr>
            <p:cNvSpPr txBox="1">
              <a:spLocks/>
            </p:cNvSpPr>
            <p:nvPr/>
          </p:nvSpPr>
          <p:spPr bwMode="gray">
            <a:xfrm>
              <a:off x="2371227" y="4025212"/>
              <a:ext cx="3950462" cy="1941321"/>
            </a:xfrm>
            <a:prstGeom prst="rect">
              <a:avLst/>
            </a:prstGeom>
            <a:solidFill>
              <a:srgbClr val="85D2C7"/>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POOR DOGS</a:t>
              </a:r>
            </a:p>
          </p:txBody>
        </p:sp>
        <p:sp>
          <p:nvSpPr>
            <p:cNvPr id="7" name="Textplatzhalter 3">
              <a:extLst>
                <a:ext uri="{FF2B5EF4-FFF2-40B4-BE49-F238E27FC236}">
                  <a16:creationId xmlns:a16="http://schemas.microsoft.com/office/drawing/2014/main" id="{2F051F72-DA56-5128-C944-A741FC626E45}"/>
                </a:ext>
              </a:extLst>
            </p:cNvPr>
            <p:cNvSpPr txBox="1">
              <a:spLocks/>
            </p:cNvSpPr>
            <p:nvPr/>
          </p:nvSpPr>
          <p:spPr bwMode="gray">
            <a:xfrm>
              <a:off x="6393688" y="4025212"/>
              <a:ext cx="3950462" cy="1941322"/>
            </a:xfrm>
            <a:prstGeom prst="rect">
              <a:avLst/>
            </a:prstGeom>
            <a:solidFill>
              <a:srgbClr val="916395"/>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CASH COWS</a:t>
              </a:r>
            </a:p>
          </p:txBody>
        </p:sp>
        <p:sp>
          <p:nvSpPr>
            <p:cNvPr id="8" name="Textplatzhalter 3">
              <a:extLst>
                <a:ext uri="{FF2B5EF4-FFF2-40B4-BE49-F238E27FC236}">
                  <a16:creationId xmlns:a16="http://schemas.microsoft.com/office/drawing/2014/main" id="{3ED7A127-AC47-3EDF-1974-FDBEB2D43D5D}"/>
                </a:ext>
              </a:extLst>
            </p:cNvPr>
            <p:cNvSpPr txBox="1">
              <a:spLocks/>
            </p:cNvSpPr>
            <p:nvPr/>
          </p:nvSpPr>
          <p:spPr bwMode="gray">
            <a:xfrm>
              <a:off x="6393689" y="2011890"/>
              <a:ext cx="3950461" cy="1941322"/>
            </a:xfrm>
            <a:prstGeom prst="rect">
              <a:avLst/>
            </a:prstGeom>
            <a:solidFill>
              <a:srgbClr val="F27954"/>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STARS</a:t>
              </a:r>
            </a:p>
          </p:txBody>
        </p:sp>
        <p:sp>
          <p:nvSpPr>
            <p:cNvPr id="9" name="Textplatzhalter 3">
              <a:extLst>
                <a:ext uri="{FF2B5EF4-FFF2-40B4-BE49-F238E27FC236}">
                  <a16:creationId xmlns:a16="http://schemas.microsoft.com/office/drawing/2014/main" id="{E9E3AE53-0865-3966-F581-578BA0E562C9}"/>
                </a:ext>
              </a:extLst>
            </p:cNvPr>
            <p:cNvSpPr txBox="1">
              <a:spLocks/>
            </p:cNvSpPr>
            <p:nvPr/>
          </p:nvSpPr>
          <p:spPr bwMode="gray">
            <a:xfrm>
              <a:off x="2371228" y="2011891"/>
              <a:ext cx="3950461" cy="1941321"/>
            </a:xfrm>
            <a:prstGeom prst="rect">
              <a:avLst/>
            </a:prstGeom>
            <a:solidFill>
              <a:srgbClr val="79527B"/>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QUESTION MARKS</a:t>
              </a:r>
            </a:p>
          </p:txBody>
        </p:sp>
        <p:cxnSp>
          <p:nvCxnSpPr>
            <p:cNvPr id="10" name="Gerade Verbindung mit Pfeil 9">
              <a:extLst>
                <a:ext uri="{FF2B5EF4-FFF2-40B4-BE49-F238E27FC236}">
                  <a16:creationId xmlns:a16="http://schemas.microsoft.com/office/drawing/2014/main" id="{35AEDE05-157D-B4F3-02FC-5BB1B02864BC}"/>
                </a:ext>
              </a:extLst>
            </p:cNvPr>
            <p:cNvCxnSpPr/>
            <p:nvPr/>
          </p:nvCxnSpPr>
          <p:spPr>
            <a:xfrm>
              <a:off x="1994232" y="2337411"/>
              <a:ext cx="0" cy="3243255"/>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1" name="Gruppieren 10">
              <a:extLst>
                <a:ext uri="{FF2B5EF4-FFF2-40B4-BE49-F238E27FC236}">
                  <a16:creationId xmlns:a16="http://schemas.microsoft.com/office/drawing/2014/main" id="{29001D62-DCF6-8023-5AF6-65E0EA22CBF5}"/>
                </a:ext>
              </a:extLst>
            </p:cNvPr>
            <p:cNvGrpSpPr>
              <a:grpSpLocks noChangeAspect="1"/>
            </p:cNvGrpSpPr>
            <p:nvPr/>
          </p:nvGrpSpPr>
          <p:grpSpPr>
            <a:xfrm>
              <a:off x="1880349" y="2000399"/>
              <a:ext cx="227766" cy="227766"/>
              <a:chOff x="275183" y="2200270"/>
              <a:chExt cx="576064" cy="576064"/>
            </a:xfrm>
          </p:grpSpPr>
          <p:sp>
            <p:nvSpPr>
              <p:cNvPr id="31" name="Ellipse 30">
                <a:extLst>
                  <a:ext uri="{FF2B5EF4-FFF2-40B4-BE49-F238E27FC236}">
                    <a16:creationId xmlns:a16="http://schemas.microsoft.com/office/drawing/2014/main" id="{6D472EDF-E99D-7714-B544-B66B82CE4933}"/>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2" name="Kreuz 31">
                <a:extLst>
                  <a:ext uri="{FF2B5EF4-FFF2-40B4-BE49-F238E27FC236}">
                    <a16:creationId xmlns:a16="http://schemas.microsoft.com/office/drawing/2014/main" id="{296118DC-494D-F9FF-F7F3-A0F2C6E2023D}"/>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2" name="Gruppieren 11">
              <a:extLst>
                <a:ext uri="{FF2B5EF4-FFF2-40B4-BE49-F238E27FC236}">
                  <a16:creationId xmlns:a16="http://schemas.microsoft.com/office/drawing/2014/main" id="{5A66038F-DFE0-A6AF-61D5-59F2559478E0}"/>
                </a:ext>
              </a:extLst>
            </p:cNvPr>
            <p:cNvGrpSpPr>
              <a:grpSpLocks noChangeAspect="1"/>
            </p:cNvGrpSpPr>
            <p:nvPr/>
          </p:nvGrpSpPr>
          <p:grpSpPr>
            <a:xfrm>
              <a:off x="1880349" y="5700420"/>
              <a:ext cx="227766" cy="227766"/>
              <a:chOff x="244903" y="2763008"/>
              <a:chExt cx="576064" cy="576064"/>
            </a:xfrm>
          </p:grpSpPr>
          <p:sp>
            <p:nvSpPr>
              <p:cNvPr id="29" name="Ellipse 28">
                <a:extLst>
                  <a:ext uri="{FF2B5EF4-FFF2-40B4-BE49-F238E27FC236}">
                    <a16:creationId xmlns:a16="http://schemas.microsoft.com/office/drawing/2014/main" id="{F6C1E5F8-3CBC-3C4F-9B5F-5376F1CAA0CE}"/>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0" name="Rechteck 29">
                <a:extLst>
                  <a:ext uri="{FF2B5EF4-FFF2-40B4-BE49-F238E27FC236}">
                    <a16:creationId xmlns:a16="http://schemas.microsoft.com/office/drawing/2014/main" id="{91345318-C6DA-4A01-78C6-785167F7305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3" name="Gruppieren 12">
              <a:extLst>
                <a:ext uri="{FF2B5EF4-FFF2-40B4-BE49-F238E27FC236}">
                  <a16:creationId xmlns:a16="http://schemas.microsoft.com/office/drawing/2014/main" id="{DE4BDDCA-BD27-73BB-A055-A2B376C5259A}"/>
                </a:ext>
              </a:extLst>
            </p:cNvPr>
            <p:cNvGrpSpPr>
              <a:grpSpLocks noChangeAspect="1"/>
            </p:cNvGrpSpPr>
            <p:nvPr/>
          </p:nvGrpSpPr>
          <p:grpSpPr>
            <a:xfrm>
              <a:off x="10109225" y="6192395"/>
              <a:ext cx="227766" cy="227766"/>
              <a:chOff x="275183" y="2200270"/>
              <a:chExt cx="576064" cy="576064"/>
            </a:xfrm>
          </p:grpSpPr>
          <p:sp>
            <p:nvSpPr>
              <p:cNvPr id="27" name="Ellipse 26">
                <a:extLst>
                  <a:ext uri="{FF2B5EF4-FFF2-40B4-BE49-F238E27FC236}">
                    <a16:creationId xmlns:a16="http://schemas.microsoft.com/office/drawing/2014/main" id="{BEF5A9DA-64F2-82A0-BD71-2EDD00B155A2}"/>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8" name="Kreuz 27">
                <a:extLst>
                  <a:ext uri="{FF2B5EF4-FFF2-40B4-BE49-F238E27FC236}">
                    <a16:creationId xmlns:a16="http://schemas.microsoft.com/office/drawing/2014/main" id="{0E1B3232-C1DC-5443-C9A8-499A146695CF}"/>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4" name="Gruppieren 13">
              <a:extLst>
                <a:ext uri="{FF2B5EF4-FFF2-40B4-BE49-F238E27FC236}">
                  <a16:creationId xmlns:a16="http://schemas.microsoft.com/office/drawing/2014/main" id="{6F933C3A-B563-09D0-941D-D0A77D71B594}"/>
                </a:ext>
              </a:extLst>
            </p:cNvPr>
            <p:cNvGrpSpPr>
              <a:grpSpLocks noChangeAspect="1"/>
            </p:cNvGrpSpPr>
            <p:nvPr/>
          </p:nvGrpSpPr>
          <p:grpSpPr>
            <a:xfrm>
              <a:off x="2369863" y="6192395"/>
              <a:ext cx="227766" cy="227766"/>
              <a:chOff x="244903" y="2763008"/>
              <a:chExt cx="576064" cy="576064"/>
            </a:xfrm>
          </p:grpSpPr>
          <p:sp>
            <p:nvSpPr>
              <p:cNvPr id="25" name="Ellipse 24">
                <a:extLst>
                  <a:ext uri="{FF2B5EF4-FFF2-40B4-BE49-F238E27FC236}">
                    <a16:creationId xmlns:a16="http://schemas.microsoft.com/office/drawing/2014/main" id="{B43AB0C4-4985-A7DA-8E3A-628524BD9F55}"/>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6" name="Rechteck 25">
                <a:extLst>
                  <a:ext uri="{FF2B5EF4-FFF2-40B4-BE49-F238E27FC236}">
                    <a16:creationId xmlns:a16="http://schemas.microsoft.com/office/drawing/2014/main" id="{50AE2489-142A-451E-9828-0E92CD3C9FC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cxnSp>
          <p:nvCxnSpPr>
            <p:cNvPr id="15" name="Gerade Verbindung mit Pfeil 14">
              <a:extLst>
                <a:ext uri="{FF2B5EF4-FFF2-40B4-BE49-F238E27FC236}">
                  <a16:creationId xmlns:a16="http://schemas.microsoft.com/office/drawing/2014/main" id="{4772EE32-DA5B-3D3C-4649-779087AD1D69}"/>
                </a:ext>
              </a:extLst>
            </p:cNvPr>
            <p:cNvCxnSpPr/>
            <p:nvPr/>
          </p:nvCxnSpPr>
          <p:spPr>
            <a:xfrm>
              <a:off x="2826914" y="6306278"/>
              <a:ext cx="7054609" cy="0"/>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 Box 20">
              <a:extLst>
                <a:ext uri="{FF2B5EF4-FFF2-40B4-BE49-F238E27FC236}">
                  <a16:creationId xmlns:a16="http://schemas.microsoft.com/office/drawing/2014/main" id="{38D9A774-C29B-7DF5-C368-8EF46EF2E798}"/>
                </a:ext>
              </a:extLst>
            </p:cNvPr>
            <p:cNvSpPr txBox="1">
              <a:spLocks noChangeArrowheads="1"/>
            </p:cNvSpPr>
            <p:nvPr/>
          </p:nvSpPr>
          <p:spPr bwMode="auto">
            <a:xfrm>
              <a:off x="4769981" y="6111379"/>
              <a:ext cx="3221327" cy="515676"/>
            </a:xfrm>
            <a:prstGeom prst="rect">
              <a:avLst/>
            </a:prstGeom>
            <a:solidFill>
              <a:schemeClr val="bg1"/>
            </a:solidFill>
            <a:ln>
              <a:noFill/>
            </a:ln>
          </p:spPr>
          <p:txBody>
            <a:bodyPr wrap="non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Wachstums</a:t>
              </a:r>
              <a:r>
                <a:rPr lang="en-GB" sz="1200" b="1" dirty="0">
                  <a:solidFill>
                    <a:srgbClr val="595A59"/>
                  </a:solidFill>
                  <a:latin typeface="+mn-lt"/>
                </a:rPr>
                <a:t>- / </a:t>
              </a:r>
              <a:r>
                <a:rPr lang="en-GB" sz="1200" b="1" dirty="0" err="1">
                  <a:solidFill>
                    <a:srgbClr val="595A59"/>
                  </a:solidFill>
                  <a:latin typeface="+mn-lt"/>
                </a:rPr>
                <a:t>Profitpotential</a:t>
              </a:r>
              <a:endParaRPr lang="en-GB" sz="1200" b="1" dirty="0">
                <a:solidFill>
                  <a:srgbClr val="595A59"/>
                </a:solidFill>
                <a:latin typeface="+mn-lt"/>
              </a:endParaRPr>
            </a:p>
          </p:txBody>
        </p:sp>
        <p:sp>
          <p:nvSpPr>
            <p:cNvPr id="17" name="Text Box 25">
              <a:extLst>
                <a:ext uri="{FF2B5EF4-FFF2-40B4-BE49-F238E27FC236}">
                  <a16:creationId xmlns:a16="http://schemas.microsoft.com/office/drawing/2014/main" id="{A5F3AFF4-797C-4784-F5AE-1D009D518C89}"/>
                </a:ext>
              </a:extLst>
            </p:cNvPr>
            <p:cNvSpPr txBox="1">
              <a:spLocks noChangeArrowheads="1"/>
            </p:cNvSpPr>
            <p:nvPr/>
          </p:nvSpPr>
          <p:spPr bwMode="auto">
            <a:xfrm rot="16200000">
              <a:off x="1153681" y="3762225"/>
              <a:ext cx="1681105" cy="437171"/>
            </a:xfrm>
            <a:prstGeom prst="rect">
              <a:avLst/>
            </a:prstGeom>
            <a:solidFill>
              <a:schemeClr val="bg1"/>
            </a:solidFill>
            <a:ln>
              <a:noFill/>
            </a:ln>
          </p:spPr>
          <p:txBody>
            <a:bodyPr wrap="squar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Nachfrage</a:t>
              </a:r>
              <a:endParaRPr lang="en-GB" sz="1200" b="1" dirty="0">
                <a:solidFill>
                  <a:srgbClr val="595A59"/>
                </a:solidFill>
                <a:latin typeface="+mn-lt"/>
              </a:endParaRPr>
            </a:p>
          </p:txBody>
        </p:sp>
        <p:sp>
          <p:nvSpPr>
            <p:cNvPr id="18" name="Freeform 5">
              <a:extLst>
                <a:ext uri="{FF2B5EF4-FFF2-40B4-BE49-F238E27FC236}">
                  <a16:creationId xmlns:a16="http://schemas.microsoft.com/office/drawing/2014/main" id="{2585AC17-1953-F77C-7F6D-173682E59FD6}"/>
                </a:ext>
              </a:extLst>
            </p:cNvPr>
            <p:cNvSpPr>
              <a:spLocks/>
            </p:cNvSpPr>
            <p:nvPr/>
          </p:nvSpPr>
          <p:spPr bwMode="auto">
            <a:xfrm>
              <a:off x="3877428" y="4157724"/>
              <a:ext cx="713210" cy="503673"/>
            </a:xfrm>
            <a:custGeom>
              <a:avLst/>
              <a:gdLst>
                <a:gd name="T0" fmla="*/ 210 w 306"/>
                <a:gd name="T1" fmla="*/ 21 h 216"/>
                <a:gd name="T2" fmla="*/ 124 w 306"/>
                <a:gd name="T3" fmla="*/ 21 h 216"/>
                <a:gd name="T4" fmla="*/ 72 w 306"/>
                <a:gd name="T5" fmla="*/ 59 h 216"/>
                <a:gd name="T6" fmla="*/ 24 w 306"/>
                <a:gd name="T7" fmla="*/ 72 h 216"/>
                <a:gd name="T8" fmla="*/ 4 w 306"/>
                <a:gd name="T9" fmla="*/ 84 h 216"/>
                <a:gd name="T10" fmla="*/ 62 w 306"/>
                <a:gd name="T11" fmla="*/ 156 h 216"/>
                <a:gd name="T12" fmla="*/ 137 w 306"/>
                <a:gd name="T13" fmla="*/ 158 h 216"/>
                <a:gd name="T14" fmla="*/ 188 w 306"/>
                <a:gd name="T15" fmla="*/ 216 h 216"/>
                <a:gd name="T16" fmla="*/ 296 w 306"/>
                <a:gd name="T17" fmla="*/ 132 h 216"/>
                <a:gd name="T18" fmla="*/ 210 w 306"/>
                <a:gd name="T19" fmla="*/ 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6" h="216">
                  <a:moveTo>
                    <a:pt x="210" y="21"/>
                  </a:moveTo>
                  <a:cubicBezTo>
                    <a:pt x="159" y="0"/>
                    <a:pt x="132" y="15"/>
                    <a:pt x="124" y="21"/>
                  </a:cubicBezTo>
                  <a:cubicBezTo>
                    <a:pt x="117" y="26"/>
                    <a:pt x="117" y="46"/>
                    <a:pt x="72" y="59"/>
                  </a:cubicBezTo>
                  <a:cubicBezTo>
                    <a:pt x="28" y="72"/>
                    <a:pt x="31" y="72"/>
                    <a:pt x="24" y="72"/>
                  </a:cubicBezTo>
                  <a:cubicBezTo>
                    <a:pt x="16" y="72"/>
                    <a:pt x="7" y="65"/>
                    <a:pt x="4" y="84"/>
                  </a:cubicBezTo>
                  <a:cubicBezTo>
                    <a:pt x="0" y="121"/>
                    <a:pt x="35" y="152"/>
                    <a:pt x="62" y="156"/>
                  </a:cubicBezTo>
                  <a:cubicBezTo>
                    <a:pt x="89" y="160"/>
                    <a:pt x="93" y="139"/>
                    <a:pt x="137" y="158"/>
                  </a:cubicBezTo>
                  <a:cubicBezTo>
                    <a:pt x="181" y="177"/>
                    <a:pt x="188" y="216"/>
                    <a:pt x="188" y="216"/>
                  </a:cubicBezTo>
                  <a:cubicBezTo>
                    <a:pt x="188" y="216"/>
                    <a:pt x="306" y="158"/>
                    <a:pt x="296" y="132"/>
                  </a:cubicBezTo>
                  <a:cubicBezTo>
                    <a:pt x="283" y="97"/>
                    <a:pt x="210" y="21"/>
                    <a:pt x="210" y="21"/>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6">
              <a:extLst>
                <a:ext uri="{FF2B5EF4-FFF2-40B4-BE49-F238E27FC236}">
                  <a16:creationId xmlns:a16="http://schemas.microsoft.com/office/drawing/2014/main" id="{B896063B-5FCB-412F-AFA0-E656D6968C2B}"/>
                </a:ext>
              </a:extLst>
            </p:cNvPr>
            <p:cNvSpPr>
              <a:spLocks/>
            </p:cNvSpPr>
            <p:nvPr/>
          </p:nvSpPr>
          <p:spPr bwMode="auto">
            <a:xfrm>
              <a:off x="4325029" y="4530560"/>
              <a:ext cx="1975345" cy="1432321"/>
            </a:xfrm>
            <a:custGeom>
              <a:avLst/>
              <a:gdLst>
                <a:gd name="T0" fmla="*/ 121 w 848"/>
                <a:gd name="T1" fmla="*/ 0 h 614"/>
                <a:gd name="T2" fmla="*/ 240 w 848"/>
                <a:gd name="T3" fmla="*/ 79 h 614"/>
                <a:gd name="T4" fmla="*/ 625 w 848"/>
                <a:gd name="T5" fmla="*/ 128 h 614"/>
                <a:gd name="T6" fmla="*/ 665 w 848"/>
                <a:gd name="T7" fmla="*/ 251 h 614"/>
                <a:gd name="T8" fmla="*/ 841 w 848"/>
                <a:gd name="T9" fmla="*/ 394 h 614"/>
                <a:gd name="T10" fmla="*/ 660 w 848"/>
                <a:gd name="T11" fmla="*/ 289 h 614"/>
                <a:gd name="T12" fmla="*/ 742 w 848"/>
                <a:gd name="T13" fmla="*/ 456 h 614"/>
                <a:gd name="T14" fmla="*/ 746 w 848"/>
                <a:gd name="T15" fmla="*/ 614 h 614"/>
                <a:gd name="T16" fmla="*/ 691 w 848"/>
                <a:gd name="T17" fmla="*/ 614 h 614"/>
                <a:gd name="T18" fmla="*/ 701 w 848"/>
                <a:gd name="T19" fmla="*/ 509 h 614"/>
                <a:gd name="T20" fmla="*/ 651 w 848"/>
                <a:gd name="T21" fmla="*/ 417 h 614"/>
                <a:gd name="T22" fmla="*/ 646 w 848"/>
                <a:gd name="T23" fmla="*/ 614 h 614"/>
                <a:gd name="T24" fmla="*/ 584 w 848"/>
                <a:gd name="T25" fmla="*/ 614 h 614"/>
                <a:gd name="T26" fmla="*/ 617 w 848"/>
                <a:gd name="T27" fmla="*/ 547 h 614"/>
                <a:gd name="T28" fmla="*/ 576 w 848"/>
                <a:gd name="T29" fmla="*/ 420 h 614"/>
                <a:gd name="T30" fmla="*/ 444 w 848"/>
                <a:gd name="T31" fmla="*/ 289 h 614"/>
                <a:gd name="T32" fmla="*/ 207 w 848"/>
                <a:gd name="T33" fmla="*/ 389 h 614"/>
                <a:gd name="T34" fmla="*/ 160 w 848"/>
                <a:gd name="T35" fmla="*/ 614 h 614"/>
                <a:gd name="T36" fmla="*/ 108 w 848"/>
                <a:gd name="T37" fmla="*/ 614 h 614"/>
                <a:gd name="T38" fmla="*/ 133 w 848"/>
                <a:gd name="T39" fmla="*/ 417 h 614"/>
                <a:gd name="T40" fmla="*/ 120 w 848"/>
                <a:gd name="T41" fmla="*/ 372 h 614"/>
                <a:gd name="T42" fmla="*/ 77 w 848"/>
                <a:gd name="T43" fmla="*/ 614 h 614"/>
                <a:gd name="T44" fmla="*/ 29 w 848"/>
                <a:gd name="T45" fmla="*/ 614 h 614"/>
                <a:gd name="T46" fmla="*/ 47 w 848"/>
                <a:gd name="T47" fmla="*/ 265 h 614"/>
                <a:gd name="T48" fmla="*/ 8 w 848"/>
                <a:gd name="T49" fmla="*/ 124 h 614"/>
                <a:gd name="T50" fmla="*/ 121 w 848"/>
                <a:gd name="T51"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8" h="614">
                  <a:moveTo>
                    <a:pt x="121" y="0"/>
                  </a:moveTo>
                  <a:cubicBezTo>
                    <a:pt x="123" y="10"/>
                    <a:pt x="180" y="67"/>
                    <a:pt x="240" y="79"/>
                  </a:cubicBezTo>
                  <a:cubicBezTo>
                    <a:pt x="299" y="90"/>
                    <a:pt x="587" y="68"/>
                    <a:pt x="625" y="128"/>
                  </a:cubicBezTo>
                  <a:cubicBezTo>
                    <a:pt x="664" y="188"/>
                    <a:pt x="661" y="243"/>
                    <a:pt x="665" y="251"/>
                  </a:cubicBezTo>
                  <a:cubicBezTo>
                    <a:pt x="707" y="335"/>
                    <a:pt x="848" y="389"/>
                    <a:pt x="841" y="394"/>
                  </a:cubicBezTo>
                  <a:cubicBezTo>
                    <a:pt x="831" y="399"/>
                    <a:pt x="766" y="398"/>
                    <a:pt x="660" y="289"/>
                  </a:cubicBezTo>
                  <a:cubicBezTo>
                    <a:pt x="633" y="261"/>
                    <a:pt x="727" y="439"/>
                    <a:pt x="742" y="456"/>
                  </a:cubicBezTo>
                  <a:cubicBezTo>
                    <a:pt x="762" y="479"/>
                    <a:pt x="749" y="603"/>
                    <a:pt x="746" y="614"/>
                  </a:cubicBezTo>
                  <a:cubicBezTo>
                    <a:pt x="691" y="614"/>
                    <a:pt x="691" y="614"/>
                    <a:pt x="691" y="614"/>
                  </a:cubicBezTo>
                  <a:cubicBezTo>
                    <a:pt x="691" y="614"/>
                    <a:pt x="719" y="555"/>
                    <a:pt x="701" y="509"/>
                  </a:cubicBezTo>
                  <a:cubicBezTo>
                    <a:pt x="686" y="469"/>
                    <a:pt x="651" y="417"/>
                    <a:pt x="651" y="417"/>
                  </a:cubicBezTo>
                  <a:cubicBezTo>
                    <a:pt x="651" y="417"/>
                    <a:pt x="684" y="537"/>
                    <a:pt x="646" y="614"/>
                  </a:cubicBezTo>
                  <a:cubicBezTo>
                    <a:pt x="584" y="614"/>
                    <a:pt x="584" y="614"/>
                    <a:pt x="584" y="614"/>
                  </a:cubicBezTo>
                  <a:cubicBezTo>
                    <a:pt x="584" y="614"/>
                    <a:pt x="614" y="568"/>
                    <a:pt x="617" y="547"/>
                  </a:cubicBezTo>
                  <a:cubicBezTo>
                    <a:pt x="621" y="526"/>
                    <a:pt x="623" y="475"/>
                    <a:pt x="576" y="420"/>
                  </a:cubicBezTo>
                  <a:cubicBezTo>
                    <a:pt x="529" y="365"/>
                    <a:pt x="473" y="290"/>
                    <a:pt x="444" y="289"/>
                  </a:cubicBezTo>
                  <a:cubicBezTo>
                    <a:pt x="389" y="286"/>
                    <a:pt x="260" y="338"/>
                    <a:pt x="207" y="389"/>
                  </a:cubicBezTo>
                  <a:cubicBezTo>
                    <a:pt x="179" y="415"/>
                    <a:pt x="162" y="573"/>
                    <a:pt x="160" y="614"/>
                  </a:cubicBezTo>
                  <a:cubicBezTo>
                    <a:pt x="108" y="614"/>
                    <a:pt x="108" y="614"/>
                    <a:pt x="108" y="614"/>
                  </a:cubicBezTo>
                  <a:cubicBezTo>
                    <a:pt x="108" y="614"/>
                    <a:pt x="138" y="384"/>
                    <a:pt x="133" y="417"/>
                  </a:cubicBezTo>
                  <a:cubicBezTo>
                    <a:pt x="130" y="434"/>
                    <a:pt x="138" y="367"/>
                    <a:pt x="120" y="372"/>
                  </a:cubicBezTo>
                  <a:cubicBezTo>
                    <a:pt x="105" y="376"/>
                    <a:pt x="77" y="614"/>
                    <a:pt x="77" y="614"/>
                  </a:cubicBezTo>
                  <a:cubicBezTo>
                    <a:pt x="29" y="614"/>
                    <a:pt x="29" y="614"/>
                    <a:pt x="29" y="614"/>
                  </a:cubicBezTo>
                  <a:cubicBezTo>
                    <a:pt x="29" y="614"/>
                    <a:pt x="73" y="333"/>
                    <a:pt x="47" y="265"/>
                  </a:cubicBezTo>
                  <a:cubicBezTo>
                    <a:pt x="27" y="211"/>
                    <a:pt x="0" y="162"/>
                    <a:pt x="8" y="124"/>
                  </a:cubicBezTo>
                  <a:cubicBezTo>
                    <a:pt x="20" y="65"/>
                    <a:pt x="121" y="0"/>
                    <a:pt x="121" y="0"/>
                  </a:cubicBezTo>
                </a:path>
              </a:pathLst>
            </a:custGeom>
            <a:solidFill>
              <a:srgbClr val="9C6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4">
              <a:extLst>
                <a:ext uri="{FF2B5EF4-FFF2-40B4-BE49-F238E27FC236}">
                  <a16:creationId xmlns:a16="http://schemas.microsoft.com/office/drawing/2014/main" id="{ABB5ABD9-B7A3-026B-1071-DBE0B0C59493}"/>
                </a:ext>
              </a:extLst>
            </p:cNvPr>
            <p:cNvSpPr>
              <a:spLocks/>
            </p:cNvSpPr>
            <p:nvPr/>
          </p:nvSpPr>
          <p:spPr bwMode="auto">
            <a:xfrm>
              <a:off x="8475110" y="2153439"/>
              <a:ext cx="1851534" cy="1762165"/>
            </a:xfrm>
            <a:custGeom>
              <a:avLst/>
              <a:gdLst>
                <a:gd name="T0" fmla="*/ 809 w 1616"/>
                <a:gd name="T1" fmla="*/ 0 h 1538"/>
                <a:gd name="T2" fmla="*/ 586 w 1616"/>
                <a:gd name="T3" fmla="*/ 543 h 1538"/>
                <a:gd name="T4" fmla="*/ 0 w 1616"/>
                <a:gd name="T5" fmla="*/ 586 h 1538"/>
                <a:gd name="T6" fmla="*/ 448 w 1616"/>
                <a:gd name="T7" fmla="*/ 966 h 1538"/>
                <a:gd name="T8" fmla="*/ 308 w 1616"/>
                <a:gd name="T9" fmla="*/ 1538 h 1538"/>
                <a:gd name="T10" fmla="*/ 809 w 1616"/>
                <a:gd name="T11" fmla="*/ 1229 h 1538"/>
                <a:gd name="T12" fmla="*/ 1307 w 1616"/>
                <a:gd name="T13" fmla="*/ 1538 h 1538"/>
                <a:gd name="T14" fmla="*/ 1167 w 1616"/>
                <a:gd name="T15" fmla="*/ 966 h 1538"/>
                <a:gd name="T16" fmla="*/ 1616 w 1616"/>
                <a:gd name="T17" fmla="*/ 586 h 1538"/>
                <a:gd name="T18" fmla="*/ 1029 w 1616"/>
                <a:gd name="T19" fmla="*/ 543 h 1538"/>
                <a:gd name="T20" fmla="*/ 809 w 1616"/>
                <a:gd name="T21"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6" h="1538">
                  <a:moveTo>
                    <a:pt x="809" y="0"/>
                  </a:moveTo>
                  <a:lnTo>
                    <a:pt x="586" y="543"/>
                  </a:lnTo>
                  <a:lnTo>
                    <a:pt x="0" y="586"/>
                  </a:lnTo>
                  <a:lnTo>
                    <a:pt x="448" y="966"/>
                  </a:lnTo>
                  <a:lnTo>
                    <a:pt x="308" y="1538"/>
                  </a:lnTo>
                  <a:lnTo>
                    <a:pt x="809" y="1229"/>
                  </a:lnTo>
                  <a:lnTo>
                    <a:pt x="1307" y="1538"/>
                  </a:lnTo>
                  <a:lnTo>
                    <a:pt x="1167" y="966"/>
                  </a:lnTo>
                  <a:lnTo>
                    <a:pt x="1616" y="586"/>
                  </a:lnTo>
                  <a:lnTo>
                    <a:pt x="1029" y="543"/>
                  </a:lnTo>
                  <a:lnTo>
                    <a:pt x="809" y="0"/>
                  </a:lnTo>
                  <a:close/>
                </a:path>
              </a:pathLst>
            </a:custGeom>
            <a:solidFill>
              <a:srgbClr val="F9C5B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892A535B-91CA-F981-BF51-19D6BAE2A8F5}"/>
                </a:ext>
              </a:extLst>
            </p:cNvPr>
            <p:cNvSpPr>
              <a:spLocks noEditPoints="1"/>
            </p:cNvSpPr>
            <p:nvPr/>
          </p:nvSpPr>
          <p:spPr bwMode="auto">
            <a:xfrm>
              <a:off x="5122545" y="2112697"/>
              <a:ext cx="1123507" cy="1775061"/>
            </a:xfrm>
            <a:custGeom>
              <a:avLst/>
              <a:gdLst>
                <a:gd name="T0" fmla="*/ 263 w 474"/>
                <a:gd name="T1" fmla="*/ 590 h 750"/>
                <a:gd name="T2" fmla="*/ 195 w 474"/>
                <a:gd name="T3" fmla="*/ 562 h 750"/>
                <a:gd name="T4" fmla="*/ 126 w 474"/>
                <a:gd name="T5" fmla="*/ 590 h 750"/>
                <a:gd name="T6" fmla="*/ 97 w 474"/>
                <a:gd name="T7" fmla="*/ 656 h 750"/>
                <a:gd name="T8" fmla="*/ 126 w 474"/>
                <a:gd name="T9" fmla="*/ 722 h 750"/>
                <a:gd name="T10" fmla="*/ 195 w 474"/>
                <a:gd name="T11" fmla="*/ 750 h 750"/>
                <a:gd name="T12" fmla="*/ 263 w 474"/>
                <a:gd name="T13" fmla="*/ 722 h 750"/>
                <a:gd name="T14" fmla="*/ 292 w 474"/>
                <a:gd name="T15" fmla="*/ 656 h 750"/>
                <a:gd name="T16" fmla="*/ 263 w 474"/>
                <a:gd name="T17" fmla="*/ 590 h 750"/>
                <a:gd name="T18" fmla="*/ 406 w 474"/>
                <a:gd name="T19" fmla="*/ 58 h 750"/>
                <a:gd name="T20" fmla="*/ 226 w 474"/>
                <a:gd name="T21" fmla="*/ 0 h 750"/>
                <a:gd name="T22" fmla="*/ 66 w 474"/>
                <a:gd name="T23" fmla="*/ 41 h 750"/>
                <a:gd name="T24" fmla="*/ 0 w 474"/>
                <a:gd name="T25" fmla="*/ 139 h 750"/>
                <a:gd name="T26" fmla="*/ 22 w 474"/>
                <a:gd name="T27" fmla="*/ 199 h 750"/>
                <a:gd name="T28" fmla="*/ 83 w 474"/>
                <a:gd name="T29" fmla="*/ 223 h 750"/>
                <a:gd name="T30" fmla="*/ 147 w 474"/>
                <a:gd name="T31" fmla="*/ 204 h 750"/>
                <a:gd name="T32" fmla="*/ 170 w 474"/>
                <a:gd name="T33" fmla="*/ 149 h 750"/>
                <a:gd name="T34" fmla="*/ 163 w 474"/>
                <a:gd name="T35" fmla="*/ 102 h 750"/>
                <a:gd name="T36" fmla="*/ 151 w 474"/>
                <a:gd name="T37" fmla="*/ 60 h 750"/>
                <a:gd name="T38" fmla="*/ 182 w 474"/>
                <a:gd name="T39" fmla="*/ 46 h 750"/>
                <a:gd name="T40" fmla="*/ 219 w 474"/>
                <a:gd name="T41" fmla="*/ 42 h 750"/>
                <a:gd name="T42" fmla="*/ 297 w 474"/>
                <a:gd name="T43" fmla="*/ 75 h 750"/>
                <a:gd name="T44" fmla="*/ 327 w 474"/>
                <a:gd name="T45" fmla="*/ 164 h 750"/>
                <a:gd name="T46" fmla="*/ 285 w 474"/>
                <a:gd name="T47" fmla="*/ 273 h 750"/>
                <a:gd name="T48" fmla="*/ 170 w 474"/>
                <a:gd name="T49" fmla="*/ 320 h 750"/>
                <a:gd name="T50" fmla="*/ 170 w 474"/>
                <a:gd name="T51" fmla="*/ 517 h 750"/>
                <a:gd name="T52" fmla="*/ 215 w 474"/>
                <a:gd name="T53" fmla="*/ 517 h 750"/>
                <a:gd name="T54" fmla="*/ 218 w 474"/>
                <a:gd name="T55" fmla="*/ 448 h 750"/>
                <a:gd name="T56" fmla="*/ 405 w 474"/>
                <a:gd name="T57" fmla="*/ 375 h 750"/>
                <a:gd name="T58" fmla="*/ 474 w 474"/>
                <a:gd name="T59" fmla="*/ 210 h 750"/>
                <a:gd name="T60" fmla="*/ 406 w 474"/>
                <a:gd name="T61" fmla="*/ 58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4" h="750">
                  <a:moveTo>
                    <a:pt x="263" y="590"/>
                  </a:moveTo>
                  <a:cubicBezTo>
                    <a:pt x="244" y="571"/>
                    <a:pt x="221" y="562"/>
                    <a:pt x="195" y="562"/>
                  </a:cubicBezTo>
                  <a:cubicBezTo>
                    <a:pt x="169" y="562"/>
                    <a:pt x="146" y="571"/>
                    <a:pt x="126" y="590"/>
                  </a:cubicBezTo>
                  <a:cubicBezTo>
                    <a:pt x="107" y="608"/>
                    <a:pt x="97" y="631"/>
                    <a:pt x="97" y="656"/>
                  </a:cubicBezTo>
                  <a:cubicBezTo>
                    <a:pt x="97" y="682"/>
                    <a:pt x="107" y="704"/>
                    <a:pt x="126" y="722"/>
                  </a:cubicBezTo>
                  <a:cubicBezTo>
                    <a:pt x="146" y="741"/>
                    <a:pt x="169" y="750"/>
                    <a:pt x="195" y="750"/>
                  </a:cubicBezTo>
                  <a:cubicBezTo>
                    <a:pt x="221" y="750"/>
                    <a:pt x="244" y="741"/>
                    <a:pt x="263" y="722"/>
                  </a:cubicBezTo>
                  <a:cubicBezTo>
                    <a:pt x="282" y="704"/>
                    <a:pt x="292" y="682"/>
                    <a:pt x="292" y="656"/>
                  </a:cubicBezTo>
                  <a:cubicBezTo>
                    <a:pt x="292" y="631"/>
                    <a:pt x="282" y="608"/>
                    <a:pt x="263" y="590"/>
                  </a:cubicBezTo>
                  <a:moveTo>
                    <a:pt x="406" y="58"/>
                  </a:moveTo>
                  <a:cubicBezTo>
                    <a:pt x="360" y="19"/>
                    <a:pt x="300" y="0"/>
                    <a:pt x="226" y="0"/>
                  </a:cubicBezTo>
                  <a:cubicBezTo>
                    <a:pt x="164" y="0"/>
                    <a:pt x="111" y="14"/>
                    <a:pt x="66" y="41"/>
                  </a:cubicBezTo>
                  <a:cubicBezTo>
                    <a:pt x="22" y="68"/>
                    <a:pt x="0" y="101"/>
                    <a:pt x="0" y="139"/>
                  </a:cubicBezTo>
                  <a:cubicBezTo>
                    <a:pt x="0" y="163"/>
                    <a:pt x="7" y="183"/>
                    <a:pt x="22" y="199"/>
                  </a:cubicBezTo>
                  <a:cubicBezTo>
                    <a:pt x="37" y="215"/>
                    <a:pt x="57" y="223"/>
                    <a:pt x="83" y="223"/>
                  </a:cubicBezTo>
                  <a:cubicBezTo>
                    <a:pt x="110" y="223"/>
                    <a:pt x="131" y="217"/>
                    <a:pt x="147" y="204"/>
                  </a:cubicBezTo>
                  <a:cubicBezTo>
                    <a:pt x="162" y="191"/>
                    <a:pt x="170" y="173"/>
                    <a:pt x="170" y="149"/>
                  </a:cubicBezTo>
                  <a:cubicBezTo>
                    <a:pt x="170" y="135"/>
                    <a:pt x="167" y="119"/>
                    <a:pt x="163" y="102"/>
                  </a:cubicBezTo>
                  <a:cubicBezTo>
                    <a:pt x="158" y="85"/>
                    <a:pt x="154" y="71"/>
                    <a:pt x="151" y="60"/>
                  </a:cubicBezTo>
                  <a:cubicBezTo>
                    <a:pt x="161" y="54"/>
                    <a:pt x="171" y="49"/>
                    <a:pt x="182" y="46"/>
                  </a:cubicBezTo>
                  <a:cubicBezTo>
                    <a:pt x="193" y="44"/>
                    <a:pt x="205" y="42"/>
                    <a:pt x="219" y="42"/>
                  </a:cubicBezTo>
                  <a:cubicBezTo>
                    <a:pt x="252" y="42"/>
                    <a:pt x="278" y="53"/>
                    <a:pt x="297" y="75"/>
                  </a:cubicBezTo>
                  <a:cubicBezTo>
                    <a:pt x="317" y="97"/>
                    <a:pt x="327" y="127"/>
                    <a:pt x="327" y="164"/>
                  </a:cubicBezTo>
                  <a:cubicBezTo>
                    <a:pt x="327" y="210"/>
                    <a:pt x="313" y="246"/>
                    <a:pt x="285" y="273"/>
                  </a:cubicBezTo>
                  <a:cubicBezTo>
                    <a:pt x="257" y="300"/>
                    <a:pt x="219" y="316"/>
                    <a:pt x="170" y="320"/>
                  </a:cubicBezTo>
                  <a:cubicBezTo>
                    <a:pt x="170" y="517"/>
                    <a:pt x="170" y="517"/>
                    <a:pt x="170" y="517"/>
                  </a:cubicBezTo>
                  <a:cubicBezTo>
                    <a:pt x="215" y="517"/>
                    <a:pt x="215" y="517"/>
                    <a:pt x="215" y="517"/>
                  </a:cubicBezTo>
                  <a:cubicBezTo>
                    <a:pt x="218" y="448"/>
                    <a:pt x="218" y="448"/>
                    <a:pt x="218" y="448"/>
                  </a:cubicBezTo>
                  <a:cubicBezTo>
                    <a:pt x="296" y="442"/>
                    <a:pt x="358" y="418"/>
                    <a:pt x="405" y="375"/>
                  </a:cubicBezTo>
                  <a:cubicBezTo>
                    <a:pt x="451" y="333"/>
                    <a:pt x="474" y="278"/>
                    <a:pt x="474" y="210"/>
                  </a:cubicBezTo>
                  <a:cubicBezTo>
                    <a:pt x="474" y="147"/>
                    <a:pt x="452" y="96"/>
                    <a:pt x="406" y="58"/>
                  </a:cubicBezTo>
                </a:path>
              </a:pathLst>
            </a:custGeom>
            <a:solidFill>
              <a:srgbClr val="D2EEEA"/>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2" name="Freeform 5">
              <a:extLst>
                <a:ext uri="{FF2B5EF4-FFF2-40B4-BE49-F238E27FC236}">
                  <a16:creationId xmlns:a16="http://schemas.microsoft.com/office/drawing/2014/main" id="{9E165737-F752-3F29-023E-4175B0ACD165}"/>
                </a:ext>
              </a:extLst>
            </p:cNvPr>
            <p:cNvSpPr>
              <a:spLocks/>
            </p:cNvSpPr>
            <p:nvPr/>
          </p:nvSpPr>
          <p:spPr bwMode="auto">
            <a:xfrm>
              <a:off x="7438195" y="4141465"/>
              <a:ext cx="2829907" cy="1813505"/>
            </a:xfrm>
            <a:custGeom>
              <a:avLst/>
              <a:gdLst>
                <a:gd name="T0" fmla="*/ 453 w 1254"/>
                <a:gd name="T1" fmla="*/ 472 h 802"/>
                <a:gd name="T2" fmla="*/ 477 w 1254"/>
                <a:gd name="T3" fmla="*/ 762 h 802"/>
                <a:gd name="T4" fmla="*/ 460 w 1254"/>
                <a:gd name="T5" fmla="*/ 802 h 802"/>
                <a:gd name="T6" fmla="*/ 519 w 1254"/>
                <a:gd name="T7" fmla="*/ 802 h 802"/>
                <a:gd name="T8" fmla="*/ 548 w 1254"/>
                <a:gd name="T9" fmla="*/ 802 h 802"/>
                <a:gd name="T10" fmla="*/ 560 w 1254"/>
                <a:gd name="T11" fmla="*/ 541 h 802"/>
                <a:gd name="T12" fmla="*/ 729 w 1254"/>
                <a:gd name="T13" fmla="*/ 523 h 802"/>
                <a:gd name="T14" fmla="*/ 915 w 1254"/>
                <a:gd name="T15" fmla="*/ 469 h 802"/>
                <a:gd name="T16" fmla="*/ 960 w 1254"/>
                <a:gd name="T17" fmla="*/ 528 h 802"/>
                <a:gd name="T18" fmla="*/ 1048 w 1254"/>
                <a:gd name="T19" fmla="*/ 566 h 802"/>
                <a:gd name="T20" fmla="*/ 1023 w 1254"/>
                <a:gd name="T21" fmla="*/ 712 h 802"/>
                <a:gd name="T22" fmla="*/ 975 w 1254"/>
                <a:gd name="T23" fmla="*/ 802 h 802"/>
                <a:gd name="T24" fmla="*/ 1037 w 1254"/>
                <a:gd name="T25" fmla="*/ 802 h 802"/>
                <a:gd name="T26" fmla="*/ 1119 w 1254"/>
                <a:gd name="T27" fmla="*/ 605 h 802"/>
                <a:gd name="T28" fmla="*/ 1126 w 1254"/>
                <a:gd name="T29" fmla="*/ 802 h 802"/>
                <a:gd name="T30" fmla="*/ 1181 w 1254"/>
                <a:gd name="T31" fmla="*/ 802 h 802"/>
                <a:gd name="T32" fmla="*/ 1191 w 1254"/>
                <a:gd name="T33" fmla="*/ 397 h 802"/>
                <a:gd name="T34" fmla="*/ 1205 w 1254"/>
                <a:gd name="T35" fmla="*/ 268 h 802"/>
                <a:gd name="T36" fmla="*/ 1211 w 1254"/>
                <a:gd name="T37" fmla="*/ 569 h 802"/>
                <a:gd name="T38" fmla="*/ 1234 w 1254"/>
                <a:gd name="T39" fmla="*/ 545 h 802"/>
                <a:gd name="T40" fmla="*/ 1229 w 1254"/>
                <a:gd name="T41" fmla="*/ 172 h 802"/>
                <a:gd name="T42" fmla="*/ 1117 w 1254"/>
                <a:gd name="T43" fmla="*/ 71 h 802"/>
                <a:gd name="T44" fmla="*/ 460 w 1254"/>
                <a:gd name="T45" fmla="*/ 76 h 802"/>
                <a:gd name="T46" fmla="*/ 125 w 1254"/>
                <a:gd name="T47" fmla="*/ 41 h 802"/>
                <a:gd name="T48" fmla="*/ 97 w 1254"/>
                <a:gd name="T49" fmla="*/ 0 h 802"/>
                <a:gd name="T50" fmla="*/ 92 w 1254"/>
                <a:gd name="T51" fmla="*/ 62 h 802"/>
                <a:gd name="T52" fmla="*/ 80 w 1254"/>
                <a:gd name="T53" fmla="*/ 126 h 802"/>
                <a:gd name="T54" fmla="*/ 70 w 1254"/>
                <a:gd name="T55" fmla="*/ 169 h 802"/>
                <a:gd name="T56" fmla="*/ 37 w 1254"/>
                <a:gd name="T57" fmla="*/ 251 h 802"/>
                <a:gd name="T58" fmla="*/ 1 w 1254"/>
                <a:gd name="T59" fmla="*/ 293 h 802"/>
                <a:gd name="T60" fmla="*/ 73 w 1254"/>
                <a:gd name="T61" fmla="*/ 334 h 802"/>
                <a:gd name="T62" fmla="*/ 105 w 1254"/>
                <a:gd name="T63" fmla="*/ 312 h 802"/>
                <a:gd name="T64" fmla="*/ 226 w 1254"/>
                <a:gd name="T65" fmla="*/ 281 h 802"/>
                <a:gd name="T66" fmla="*/ 453 w 1254"/>
                <a:gd name="T67" fmla="*/ 472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4" h="802">
                  <a:moveTo>
                    <a:pt x="453" y="472"/>
                  </a:moveTo>
                  <a:cubicBezTo>
                    <a:pt x="474" y="492"/>
                    <a:pt x="508" y="554"/>
                    <a:pt x="477" y="762"/>
                  </a:cubicBezTo>
                  <a:cubicBezTo>
                    <a:pt x="475" y="780"/>
                    <a:pt x="456" y="793"/>
                    <a:pt x="460" y="802"/>
                  </a:cubicBezTo>
                  <a:cubicBezTo>
                    <a:pt x="460" y="802"/>
                    <a:pt x="484" y="802"/>
                    <a:pt x="519" y="802"/>
                  </a:cubicBezTo>
                  <a:cubicBezTo>
                    <a:pt x="548" y="802"/>
                    <a:pt x="548" y="802"/>
                    <a:pt x="548" y="802"/>
                  </a:cubicBezTo>
                  <a:cubicBezTo>
                    <a:pt x="564" y="802"/>
                    <a:pt x="561" y="556"/>
                    <a:pt x="560" y="541"/>
                  </a:cubicBezTo>
                  <a:cubicBezTo>
                    <a:pt x="558" y="505"/>
                    <a:pt x="630" y="545"/>
                    <a:pt x="729" y="523"/>
                  </a:cubicBezTo>
                  <a:cubicBezTo>
                    <a:pt x="810" y="505"/>
                    <a:pt x="902" y="481"/>
                    <a:pt x="915" y="469"/>
                  </a:cubicBezTo>
                  <a:cubicBezTo>
                    <a:pt x="929" y="458"/>
                    <a:pt x="932" y="503"/>
                    <a:pt x="960" y="528"/>
                  </a:cubicBezTo>
                  <a:cubicBezTo>
                    <a:pt x="988" y="553"/>
                    <a:pt x="1017" y="566"/>
                    <a:pt x="1048" y="566"/>
                  </a:cubicBezTo>
                  <a:cubicBezTo>
                    <a:pt x="1080" y="566"/>
                    <a:pt x="1053" y="659"/>
                    <a:pt x="1023" y="712"/>
                  </a:cubicBezTo>
                  <a:cubicBezTo>
                    <a:pt x="993" y="765"/>
                    <a:pt x="975" y="802"/>
                    <a:pt x="975" y="802"/>
                  </a:cubicBezTo>
                  <a:cubicBezTo>
                    <a:pt x="1037" y="802"/>
                    <a:pt x="1037" y="802"/>
                    <a:pt x="1037" y="802"/>
                  </a:cubicBezTo>
                  <a:cubicBezTo>
                    <a:pt x="1037" y="802"/>
                    <a:pt x="1105" y="634"/>
                    <a:pt x="1119" y="605"/>
                  </a:cubicBezTo>
                  <a:cubicBezTo>
                    <a:pt x="1133" y="575"/>
                    <a:pt x="1126" y="771"/>
                    <a:pt x="1126" y="802"/>
                  </a:cubicBezTo>
                  <a:cubicBezTo>
                    <a:pt x="1181" y="802"/>
                    <a:pt x="1181" y="802"/>
                    <a:pt x="1181" y="802"/>
                  </a:cubicBezTo>
                  <a:cubicBezTo>
                    <a:pt x="1182" y="708"/>
                    <a:pt x="1184" y="462"/>
                    <a:pt x="1191" y="397"/>
                  </a:cubicBezTo>
                  <a:cubicBezTo>
                    <a:pt x="1195" y="358"/>
                    <a:pt x="1197" y="262"/>
                    <a:pt x="1205" y="268"/>
                  </a:cubicBezTo>
                  <a:cubicBezTo>
                    <a:pt x="1210" y="272"/>
                    <a:pt x="1192" y="483"/>
                    <a:pt x="1211" y="569"/>
                  </a:cubicBezTo>
                  <a:cubicBezTo>
                    <a:pt x="1220" y="611"/>
                    <a:pt x="1243" y="569"/>
                    <a:pt x="1234" y="545"/>
                  </a:cubicBezTo>
                  <a:cubicBezTo>
                    <a:pt x="1217" y="496"/>
                    <a:pt x="1254" y="236"/>
                    <a:pt x="1229" y="172"/>
                  </a:cubicBezTo>
                  <a:cubicBezTo>
                    <a:pt x="1210" y="124"/>
                    <a:pt x="1243" y="71"/>
                    <a:pt x="1117" y="71"/>
                  </a:cubicBezTo>
                  <a:cubicBezTo>
                    <a:pt x="991" y="71"/>
                    <a:pt x="528" y="78"/>
                    <a:pt x="460" y="76"/>
                  </a:cubicBezTo>
                  <a:cubicBezTo>
                    <a:pt x="325" y="71"/>
                    <a:pt x="172" y="53"/>
                    <a:pt x="125" y="41"/>
                  </a:cubicBezTo>
                  <a:cubicBezTo>
                    <a:pt x="106" y="36"/>
                    <a:pt x="123" y="3"/>
                    <a:pt x="97" y="0"/>
                  </a:cubicBezTo>
                  <a:cubicBezTo>
                    <a:pt x="97" y="0"/>
                    <a:pt x="90" y="50"/>
                    <a:pt x="92" y="62"/>
                  </a:cubicBezTo>
                  <a:cubicBezTo>
                    <a:pt x="93" y="74"/>
                    <a:pt x="88" y="116"/>
                    <a:pt x="80" y="126"/>
                  </a:cubicBezTo>
                  <a:cubicBezTo>
                    <a:pt x="73" y="135"/>
                    <a:pt x="66" y="145"/>
                    <a:pt x="70" y="169"/>
                  </a:cubicBezTo>
                  <a:cubicBezTo>
                    <a:pt x="74" y="194"/>
                    <a:pt x="44" y="226"/>
                    <a:pt x="37" y="251"/>
                  </a:cubicBezTo>
                  <a:cubicBezTo>
                    <a:pt x="30" y="277"/>
                    <a:pt x="3" y="273"/>
                    <a:pt x="1" y="293"/>
                  </a:cubicBezTo>
                  <a:cubicBezTo>
                    <a:pt x="0" y="313"/>
                    <a:pt x="45" y="335"/>
                    <a:pt x="73" y="334"/>
                  </a:cubicBezTo>
                  <a:cubicBezTo>
                    <a:pt x="101" y="334"/>
                    <a:pt x="93" y="320"/>
                    <a:pt x="105" y="312"/>
                  </a:cubicBezTo>
                  <a:cubicBezTo>
                    <a:pt x="118" y="305"/>
                    <a:pt x="167" y="311"/>
                    <a:pt x="226" y="281"/>
                  </a:cubicBezTo>
                  <a:cubicBezTo>
                    <a:pt x="261" y="259"/>
                    <a:pt x="436" y="455"/>
                    <a:pt x="453" y="472"/>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6">
              <a:extLst>
                <a:ext uri="{FF2B5EF4-FFF2-40B4-BE49-F238E27FC236}">
                  <a16:creationId xmlns:a16="http://schemas.microsoft.com/office/drawing/2014/main" id="{B7E6A3B4-7E28-C9A6-3D94-C1E24B7F397B}"/>
                </a:ext>
              </a:extLst>
            </p:cNvPr>
            <p:cNvSpPr>
              <a:spLocks/>
            </p:cNvSpPr>
            <p:nvPr/>
          </p:nvSpPr>
          <p:spPr bwMode="auto">
            <a:xfrm>
              <a:off x="7527821" y="4217743"/>
              <a:ext cx="90580" cy="102022"/>
            </a:xfrm>
            <a:custGeom>
              <a:avLst/>
              <a:gdLst>
                <a:gd name="T0" fmla="*/ 0 w 40"/>
                <a:gd name="T1" fmla="*/ 0 h 45"/>
                <a:gd name="T2" fmla="*/ 38 w 40"/>
                <a:gd name="T3" fmla="*/ 45 h 45"/>
                <a:gd name="T4" fmla="*/ 39 w 40"/>
                <a:gd name="T5" fmla="*/ 15 h 45"/>
                <a:gd name="T6" fmla="*/ 0 w 40"/>
                <a:gd name="T7" fmla="*/ 0 h 45"/>
              </a:gdLst>
              <a:ahLst/>
              <a:cxnLst>
                <a:cxn ang="0">
                  <a:pos x="T0" y="T1"/>
                </a:cxn>
                <a:cxn ang="0">
                  <a:pos x="T2" y="T3"/>
                </a:cxn>
                <a:cxn ang="0">
                  <a:pos x="T4" y="T5"/>
                </a:cxn>
                <a:cxn ang="0">
                  <a:pos x="T6" y="T7"/>
                </a:cxn>
              </a:cxnLst>
              <a:rect l="0" t="0" r="r" b="b"/>
              <a:pathLst>
                <a:path w="40" h="45">
                  <a:moveTo>
                    <a:pt x="0" y="0"/>
                  </a:moveTo>
                  <a:cubicBezTo>
                    <a:pt x="6" y="35"/>
                    <a:pt x="38" y="45"/>
                    <a:pt x="38" y="45"/>
                  </a:cubicBezTo>
                  <a:cubicBezTo>
                    <a:pt x="38" y="45"/>
                    <a:pt x="40" y="23"/>
                    <a:pt x="39" y="15"/>
                  </a:cubicBezTo>
                  <a:cubicBezTo>
                    <a:pt x="38" y="6"/>
                    <a:pt x="0" y="0"/>
                    <a:pt x="0" y="0"/>
                  </a:cubicBezTo>
                </a:path>
              </a:pathLst>
            </a:custGeom>
            <a:solidFill>
              <a:srgbClr val="C3A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24" name="Inhaltsplatzhalter 5">
              <a:extLst>
                <a:ext uri="{FF2B5EF4-FFF2-40B4-BE49-F238E27FC236}">
                  <a16:creationId xmlns:a16="http://schemas.microsoft.com/office/drawing/2014/main" id="{FB872040-6EC1-4465-8305-C142C6F758EF}"/>
                </a:ext>
              </a:extLst>
            </p:cNvPr>
            <p:cNvGraphicFramePr>
              <a:graphicFrameLocks/>
            </p:cNvGraphicFramePr>
            <p:nvPr/>
          </p:nvGraphicFramePr>
          <p:xfrm>
            <a:off x="2407390" y="1869893"/>
            <a:ext cx="7936760" cy="4279796"/>
          </p:xfrm>
          <a:graphic>
            <a:graphicData uri="http://schemas.openxmlformats.org/drawingml/2006/chart">
              <c:chart xmlns:c="http://schemas.openxmlformats.org/drawingml/2006/chart" xmlns:r="http://schemas.openxmlformats.org/officeDocument/2006/relationships" r:id="rId2"/>
            </a:graphicData>
          </a:graphic>
        </p:graphicFrame>
      </p:grpSp>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feld 33">
            <a:extLst>
              <a:ext uri="{FF2B5EF4-FFF2-40B4-BE49-F238E27FC236}">
                <a16:creationId xmlns:a16="http://schemas.microsoft.com/office/drawing/2014/main" id="{116C21FF-3DB7-E01B-3246-1500B0055BF0}"/>
              </a:ext>
            </a:extLst>
          </p:cNvPr>
          <p:cNvSpPr txBox="1"/>
          <p:nvPr/>
        </p:nvSpPr>
        <p:spPr>
          <a:xfrm>
            <a:off x="378686" y="1584975"/>
            <a:ext cx="5819349" cy="4154984"/>
          </a:xfrm>
          <a:prstGeom prst="rect">
            <a:avLst/>
          </a:prstGeom>
          <a:noFill/>
        </p:spPr>
        <p:txBody>
          <a:bodyPr wrap="square">
            <a:spAutoFit/>
          </a:bodyPr>
          <a:lstStyle/>
          <a:p>
            <a:r>
              <a:rPr lang="de-DE" sz="2200" dirty="0">
                <a:solidFill>
                  <a:srgbClr val="595A59"/>
                </a:solidFill>
              </a:rPr>
              <a:t>Nehmen wir ein Hotel in den Bergen als Beispiel. Der Ort ist mäßig beliebt bei Touristen und viele kommen in die Region wegen der großartigen Landschaft und der Sportmöglichkeiten in der Natur. Das Hotel ist klein, hat einen Wellnessbereich, der sehr beliebt ist, und ein Hotelcafé für Kaffee und Kuchen – dieses wird allerdings wenig genutzt. Das Hotel bietet schon seit langem Touren und Sport an, was sehr beliebt bei allen Besuchern ist. Nach vielen Anfragen erwägt es nun, neben gewöhnlichen Fahrrädern auch E-Bikes anzubieten.</a:t>
            </a:r>
          </a:p>
        </p:txBody>
      </p:sp>
      <p:sp>
        <p:nvSpPr>
          <p:cNvPr id="37" name="Text Placeholder 1">
            <a:extLst>
              <a:ext uri="{FF2B5EF4-FFF2-40B4-BE49-F238E27FC236}">
                <a16:creationId xmlns:a16="http://schemas.microsoft.com/office/drawing/2014/main" id="{62449BE1-6861-7A69-D030-ECD4FB45F40C}"/>
              </a:ext>
            </a:extLst>
          </p:cNvPr>
          <p:cNvSpPr>
            <a:spLocks noGrp="1"/>
          </p:cNvSpPr>
          <p:nvPr>
            <p:ph type="body" sz="quarter" idx="16"/>
          </p:nvPr>
        </p:nvSpPr>
        <p:spPr>
          <a:xfrm>
            <a:off x="260950" y="464349"/>
            <a:ext cx="11470341" cy="582221"/>
          </a:xfrm>
        </p:spPr>
        <p:txBody>
          <a:bodyPr>
            <a:noAutofit/>
          </a:bodyPr>
          <a:lstStyle/>
          <a:p>
            <a:r>
              <a:rPr lang="en-US" sz="4800" b="1" dirty="0">
                <a:solidFill>
                  <a:schemeClr val="bg1"/>
                </a:solidFill>
              </a:rPr>
              <a:t>BEISPIEL: </a:t>
            </a:r>
            <a:r>
              <a:rPr lang="en-US" sz="4800" b="1" dirty="0" err="1">
                <a:solidFill>
                  <a:schemeClr val="bg1"/>
                </a:solidFill>
              </a:rPr>
              <a:t>Portfolioanalyse</a:t>
            </a:r>
            <a:endParaRPr lang="en-US" sz="4800" b="1" dirty="0">
              <a:solidFill>
                <a:schemeClr val="bg1"/>
              </a:solidFill>
            </a:endParaRPr>
          </a:p>
        </p:txBody>
      </p:sp>
      <p:pic>
        <p:nvPicPr>
          <p:cNvPr id="2" name="Bildplatzhalter 7">
            <a:extLst>
              <a:ext uri="{FF2B5EF4-FFF2-40B4-BE49-F238E27FC236}">
                <a16:creationId xmlns:a16="http://schemas.microsoft.com/office/drawing/2014/main" id="{EB95A809-7672-35A4-9790-1A50B01E6EA2}"/>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728"/>
                    </a14:imgEffect>
                    <a14:imgEffect>
                      <a14:saturation sat="49000"/>
                    </a14:imgEffect>
                  </a14:imgLayer>
                </a14:imgProps>
              </a:ext>
            </a:extLst>
          </a:blip>
          <a:srcRect l="195" t="20940" r="3222" b="14975"/>
          <a:stretch/>
        </p:blipFill>
        <p:spPr>
          <a:xfrm>
            <a:off x="6761414" y="4065051"/>
            <a:ext cx="4982159" cy="2399249"/>
          </a:xfrm>
          <a:prstGeom prst="rect">
            <a:avLst/>
          </a:prstGeom>
        </p:spPr>
      </p:pic>
      <p:sp>
        <p:nvSpPr>
          <p:cNvPr id="36" name="Textfeld 35">
            <a:extLst>
              <a:ext uri="{FF2B5EF4-FFF2-40B4-BE49-F238E27FC236}">
                <a16:creationId xmlns:a16="http://schemas.microsoft.com/office/drawing/2014/main" id="{C27DF3F1-389B-4BE0-5615-74438228FF65}"/>
              </a:ext>
            </a:extLst>
          </p:cNvPr>
          <p:cNvSpPr txBox="1"/>
          <p:nvPr/>
        </p:nvSpPr>
        <p:spPr>
          <a:xfrm>
            <a:off x="6708790" y="6470417"/>
            <a:ext cx="1874982" cy="215444"/>
          </a:xfrm>
          <a:prstGeom prst="rect">
            <a:avLst/>
          </a:prstGeom>
          <a:noFill/>
        </p:spPr>
        <p:txBody>
          <a:bodyPr wrap="square">
            <a:spAutoFit/>
          </a:bodyPr>
          <a:lstStyle/>
          <a:p>
            <a:r>
              <a:rPr lang="de-DE" sz="800" dirty="0" err="1">
                <a:solidFill>
                  <a:srgbClr val="595A59"/>
                </a:solidFill>
              </a:rPr>
              <a:t>Photo</a:t>
            </a:r>
            <a:r>
              <a:rPr lang="de-DE" sz="800" dirty="0">
                <a:solidFill>
                  <a:srgbClr val="595A59"/>
                </a:solidFill>
              </a:rPr>
              <a:t>: </a:t>
            </a:r>
            <a:r>
              <a:rPr lang="de-DE" sz="800" b="1" i="0" dirty="0">
                <a:solidFill>
                  <a:srgbClr val="595A59"/>
                </a:solidFill>
                <a:effectLst/>
              </a:rPr>
              <a:t>John Smith</a:t>
            </a:r>
            <a:endParaRPr lang="de-DE" sz="800" dirty="0">
              <a:solidFill>
                <a:srgbClr val="595A59"/>
              </a:solidFill>
            </a:endParaRPr>
          </a:p>
        </p:txBody>
      </p:sp>
    </p:spTree>
    <p:extLst>
      <p:ext uri="{BB962C8B-B14F-4D97-AF65-F5344CB8AC3E}">
        <p14:creationId xmlns:p14="http://schemas.microsoft.com/office/powerpoint/2010/main" val="824283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9C9581D1-CF80-D45F-405D-4EEF9DE3B36A}"/>
              </a:ext>
            </a:extLst>
          </p:cNvPr>
          <p:cNvGrpSpPr/>
          <p:nvPr/>
        </p:nvGrpSpPr>
        <p:grpSpPr>
          <a:xfrm>
            <a:off x="2090000" y="1835475"/>
            <a:ext cx="9713522" cy="4882825"/>
            <a:chOff x="1872818" y="1949358"/>
            <a:chExt cx="8495684" cy="4470803"/>
          </a:xfrm>
        </p:grpSpPr>
        <p:sp>
          <p:nvSpPr>
            <p:cNvPr id="6" name="Textplatzhalter 3">
              <a:extLst>
                <a:ext uri="{FF2B5EF4-FFF2-40B4-BE49-F238E27FC236}">
                  <a16:creationId xmlns:a16="http://schemas.microsoft.com/office/drawing/2014/main" id="{C9528339-C505-11B1-6108-D9CD1CAA9A7E}"/>
                </a:ext>
              </a:extLst>
            </p:cNvPr>
            <p:cNvSpPr txBox="1">
              <a:spLocks/>
            </p:cNvSpPr>
            <p:nvPr/>
          </p:nvSpPr>
          <p:spPr bwMode="gray">
            <a:xfrm>
              <a:off x="2371227" y="4025212"/>
              <a:ext cx="3950462" cy="1941321"/>
            </a:xfrm>
            <a:prstGeom prst="rect">
              <a:avLst/>
            </a:prstGeom>
            <a:solidFill>
              <a:srgbClr val="85D2C7"/>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POOR DOGS</a:t>
              </a:r>
            </a:p>
          </p:txBody>
        </p:sp>
        <p:sp>
          <p:nvSpPr>
            <p:cNvPr id="7" name="Textplatzhalter 3">
              <a:extLst>
                <a:ext uri="{FF2B5EF4-FFF2-40B4-BE49-F238E27FC236}">
                  <a16:creationId xmlns:a16="http://schemas.microsoft.com/office/drawing/2014/main" id="{2F051F72-DA56-5128-C944-A741FC626E45}"/>
                </a:ext>
              </a:extLst>
            </p:cNvPr>
            <p:cNvSpPr txBox="1">
              <a:spLocks/>
            </p:cNvSpPr>
            <p:nvPr/>
          </p:nvSpPr>
          <p:spPr bwMode="gray">
            <a:xfrm>
              <a:off x="6393688" y="4025212"/>
              <a:ext cx="3950462" cy="1941322"/>
            </a:xfrm>
            <a:prstGeom prst="rect">
              <a:avLst/>
            </a:prstGeom>
            <a:solidFill>
              <a:srgbClr val="916395"/>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CASH COWS</a:t>
              </a:r>
            </a:p>
          </p:txBody>
        </p:sp>
        <p:sp>
          <p:nvSpPr>
            <p:cNvPr id="8" name="Textplatzhalter 3">
              <a:extLst>
                <a:ext uri="{FF2B5EF4-FFF2-40B4-BE49-F238E27FC236}">
                  <a16:creationId xmlns:a16="http://schemas.microsoft.com/office/drawing/2014/main" id="{3ED7A127-AC47-3EDF-1974-FDBEB2D43D5D}"/>
                </a:ext>
              </a:extLst>
            </p:cNvPr>
            <p:cNvSpPr txBox="1">
              <a:spLocks/>
            </p:cNvSpPr>
            <p:nvPr/>
          </p:nvSpPr>
          <p:spPr bwMode="gray">
            <a:xfrm>
              <a:off x="6393689" y="2011890"/>
              <a:ext cx="3950461" cy="1941322"/>
            </a:xfrm>
            <a:prstGeom prst="rect">
              <a:avLst/>
            </a:prstGeom>
            <a:solidFill>
              <a:srgbClr val="F27954"/>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STARS</a:t>
              </a:r>
            </a:p>
          </p:txBody>
        </p:sp>
        <p:sp>
          <p:nvSpPr>
            <p:cNvPr id="9" name="Textplatzhalter 3">
              <a:extLst>
                <a:ext uri="{FF2B5EF4-FFF2-40B4-BE49-F238E27FC236}">
                  <a16:creationId xmlns:a16="http://schemas.microsoft.com/office/drawing/2014/main" id="{E9E3AE53-0865-3966-F581-578BA0E562C9}"/>
                </a:ext>
              </a:extLst>
            </p:cNvPr>
            <p:cNvSpPr txBox="1">
              <a:spLocks/>
            </p:cNvSpPr>
            <p:nvPr/>
          </p:nvSpPr>
          <p:spPr bwMode="gray">
            <a:xfrm>
              <a:off x="2371228" y="2011891"/>
              <a:ext cx="3950461" cy="1941321"/>
            </a:xfrm>
            <a:prstGeom prst="rect">
              <a:avLst/>
            </a:prstGeom>
            <a:solidFill>
              <a:srgbClr val="79527B"/>
            </a:solidFill>
          </p:spPr>
          <p:txBody>
            <a:bodyPr vert="horz" lIns="91440" tIns="45720" rIns="91440" bIns="45720" rtlCol="0">
              <a:noAutofit/>
            </a:bodyPr>
            <a:lstStyle>
              <a:lvl1pPr marL="0" indent="0" algn="l" defTabSz="685800" rtl="0" eaLnBrk="1" latinLnBrk="0" hangingPunct="1">
                <a:lnSpc>
                  <a:spcPct val="100000"/>
                </a:lnSpc>
                <a:spcBef>
                  <a:spcPts val="600"/>
                </a:spcBef>
                <a:buFontTx/>
                <a:buNone/>
                <a:defRPr sz="1600" b="0" kern="1200">
                  <a:solidFill>
                    <a:schemeClr val="tx2"/>
                  </a:solidFill>
                  <a:latin typeface="+mn-lt"/>
                  <a:ea typeface="Open Sans Semibold" panose="020B0706030804020204" pitchFamily="34" charset="0"/>
                  <a:cs typeface="Segoe UI" panose="020B0502040204020203" pitchFamily="34" charset="0"/>
                </a:defRPr>
              </a:lvl1pPr>
              <a:lvl2pPr marL="180000" indent="-180000" algn="l" defTabSz="685800" rtl="0" eaLnBrk="1" latinLnBrk="0" hangingPunct="1">
                <a:lnSpc>
                  <a:spcPct val="100000"/>
                </a:lnSpc>
                <a:spcBef>
                  <a:spcPts val="600"/>
                </a:spcBef>
                <a:buFont typeface="Arial" panose="020B0604020202020204" pitchFamily="34" charset="0"/>
                <a:buChar char="•"/>
                <a:defRPr sz="1400" kern="1200">
                  <a:solidFill>
                    <a:schemeClr val="tx2"/>
                  </a:solidFill>
                  <a:latin typeface="+mn-lt"/>
                  <a:ea typeface="+mn-ea"/>
                  <a:cs typeface="Segoe UI" panose="020B0502040204020203" pitchFamily="34" charset="0"/>
                </a:defRPr>
              </a:lvl2pPr>
              <a:lvl3pPr marL="360000" indent="-180000" algn="l" defTabSz="685800" rtl="0" eaLnBrk="1" latinLnBrk="0" hangingPunct="1">
                <a:lnSpc>
                  <a:spcPct val="100000"/>
                </a:lnSpc>
                <a:spcBef>
                  <a:spcPts val="600"/>
                </a:spcBef>
                <a:buClr>
                  <a:schemeClr val="tx2"/>
                </a:buClr>
                <a:buFont typeface="Arial" panose="020B0604020202020204" pitchFamily="34" charset="0"/>
                <a:buChar char="•"/>
                <a:defRPr sz="1400" kern="1200">
                  <a:solidFill>
                    <a:schemeClr val="tx2"/>
                  </a:solidFill>
                  <a:latin typeface="+mn-lt"/>
                  <a:ea typeface="+mn-ea"/>
                  <a:cs typeface="Segoe UI" panose="020B0502040204020203" pitchFamily="34" charset="0"/>
                </a:defRPr>
              </a:lvl3pPr>
              <a:lvl4pPr marL="5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4pPr>
              <a:lvl5pPr marL="72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5pPr>
              <a:lvl6pPr marL="90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6pPr>
              <a:lvl7pPr marL="108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7pPr>
              <a:lvl8pPr marL="126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8pPr>
              <a:lvl9pPr marL="1440000" indent="-180000" algn="l" defTabSz="685800" rtl="0" eaLnBrk="1" latinLnBrk="0" hangingPunct="1">
                <a:lnSpc>
                  <a:spcPct val="100000"/>
                </a:lnSpc>
                <a:spcBef>
                  <a:spcPts val="600"/>
                </a:spcBef>
                <a:buClr>
                  <a:schemeClr val="tx2"/>
                </a:buClr>
                <a:buFont typeface="Arial" panose="020B0604020202020204" pitchFamily="34" charset="0"/>
                <a:buChar char="•"/>
                <a:defRPr sz="1200" kern="1200">
                  <a:solidFill>
                    <a:schemeClr val="tx2"/>
                  </a:solidFill>
                  <a:latin typeface="+mn-lt"/>
                  <a:ea typeface="+mn-ea"/>
                  <a:cs typeface="Segoe UI" panose="020B0502040204020203" pitchFamily="34" charset="0"/>
                </a:defRPr>
              </a:lvl9pPr>
            </a:lstStyle>
            <a:p>
              <a:r>
                <a:rPr lang="en-GB" sz="1400" b="1" dirty="0">
                  <a:solidFill>
                    <a:schemeClr val="bg1"/>
                  </a:solidFill>
                </a:rPr>
                <a:t>QUESTION MARKS</a:t>
              </a:r>
            </a:p>
          </p:txBody>
        </p:sp>
        <p:cxnSp>
          <p:nvCxnSpPr>
            <p:cNvPr id="10" name="Gerade Verbindung mit Pfeil 9">
              <a:extLst>
                <a:ext uri="{FF2B5EF4-FFF2-40B4-BE49-F238E27FC236}">
                  <a16:creationId xmlns:a16="http://schemas.microsoft.com/office/drawing/2014/main" id="{35AEDE05-157D-B4F3-02FC-5BB1B02864BC}"/>
                </a:ext>
              </a:extLst>
            </p:cNvPr>
            <p:cNvCxnSpPr/>
            <p:nvPr/>
          </p:nvCxnSpPr>
          <p:spPr>
            <a:xfrm>
              <a:off x="1994232" y="2337411"/>
              <a:ext cx="0" cy="3243255"/>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1" name="Gruppieren 10">
              <a:extLst>
                <a:ext uri="{FF2B5EF4-FFF2-40B4-BE49-F238E27FC236}">
                  <a16:creationId xmlns:a16="http://schemas.microsoft.com/office/drawing/2014/main" id="{29001D62-DCF6-8023-5AF6-65E0EA22CBF5}"/>
                </a:ext>
              </a:extLst>
            </p:cNvPr>
            <p:cNvGrpSpPr>
              <a:grpSpLocks noChangeAspect="1"/>
            </p:cNvGrpSpPr>
            <p:nvPr/>
          </p:nvGrpSpPr>
          <p:grpSpPr>
            <a:xfrm>
              <a:off x="1880349" y="2000399"/>
              <a:ext cx="227766" cy="227766"/>
              <a:chOff x="275183" y="2200270"/>
              <a:chExt cx="576064" cy="576064"/>
            </a:xfrm>
          </p:grpSpPr>
          <p:sp>
            <p:nvSpPr>
              <p:cNvPr id="31" name="Ellipse 30">
                <a:extLst>
                  <a:ext uri="{FF2B5EF4-FFF2-40B4-BE49-F238E27FC236}">
                    <a16:creationId xmlns:a16="http://schemas.microsoft.com/office/drawing/2014/main" id="{6D472EDF-E99D-7714-B544-B66B82CE4933}"/>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2" name="Kreuz 31">
                <a:extLst>
                  <a:ext uri="{FF2B5EF4-FFF2-40B4-BE49-F238E27FC236}">
                    <a16:creationId xmlns:a16="http://schemas.microsoft.com/office/drawing/2014/main" id="{296118DC-494D-F9FF-F7F3-A0F2C6E2023D}"/>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2" name="Gruppieren 11">
              <a:extLst>
                <a:ext uri="{FF2B5EF4-FFF2-40B4-BE49-F238E27FC236}">
                  <a16:creationId xmlns:a16="http://schemas.microsoft.com/office/drawing/2014/main" id="{5A66038F-DFE0-A6AF-61D5-59F2559478E0}"/>
                </a:ext>
              </a:extLst>
            </p:cNvPr>
            <p:cNvGrpSpPr>
              <a:grpSpLocks noChangeAspect="1"/>
            </p:cNvGrpSpPr>
            <p:nvPr/>
          </p:nvGrpSpPr>
          <p:grpSpPr>
            <a:xfrm>
              <a:off x="1880349" y="5700420"/>
              <a:ext cx="227766" cy="227766"/>
              <a:chOff x="244903" y="2763008"/>
              <a:chExt cx="576064" cy="576064"/>
            </a:xfrm>
          </p:grpSpPr>
          <p:sp>
            <p:nvSpPr>
              <p:cNvPr id="29" name="Ellipse 28">
                <a:extLst>
                  <a:ext uri="{FF2B5EF4-FFF2-40B4-BE49-F238E27FC236}">
                    <a16:creationId xmlns:a16="http://schemas.microsoft.com/office/drawing/2014/main" id="{F6C1E5F8-3CBC-3C4F-9B5F-5376F1CAA0CE}"/>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30" name="Rechteck 29">
                <a:extLst>
                  <a:ext uri="{FF2B5EF4-FFF2-40B4-BE49-F238E27FC236}">
                    <a16:creationId xmlns:a16="http://schemas.microsoft.com/office/drawing/2014/main" id="{91345318-C6DA-4A01-78C6-785167F7305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3" name="Gruppieren 12">
              <a:extLst>
                <a:ext uri="{FF2B5EF4-FFF2-40B4-BE49-F238E27FC236}">
                  <a16:creationId xmlns:a16="http://schemas.microsoft.com/office/drawing/2014/main" id="{DE4BDDCA-BD27-73BB-A055-A2B376C5259A}"/>
                </a:ext>
              </a:extLst>
            </p:cNvPr>
            <p:cNvGrpSpPr>
              <a:grpSpLocks noChangeAspect="1"/>
            </p:cNvGrpSpPr>
            <p:nvPr/>
          </p:nvGrpSpPr>
          <p:grpSpPr>
            <a:xfrm>
              <a:off x="10109225" y="6192395"/>
              <a:ext cx="227766" cy="227766"/>
              <a:chOff x="275183" y="2200270"/>
              <a:chExt cx="576064" cy="576064"/>
            </a:xfrm>
          </p:grpSpPr>
          <p:sp>
            <p:nvSpPr>
              <p:cNvPr id="27" name="Ellipse 26">
                <a:extLst>
                  <a:ext uri="{FF2B5EF4-FFF2-40B4-BE49-F238E27FC236}">
                    <a16:creationId xmlns:a16="http://schemas.microsoft.com/office/drawing/2014/main" id="{BEF5A9DA-64F2-82A0-BD71-2EDD00B155A2}"/>
                  </a:ext>
                </a:extLst>
              </p:cNvPr>
              <p:cNvSpPr/>
              <p:nvPr/>
            </p:nvSpPr>
            <p:spPr>
              <a:xfrm>
                <a:off x="275183" y="2200270"/>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8" name="Kreuz 27">
                <a:extLst>
                  <a:ext uri="{FF2B5EF4-FFF2-40B4-BE49-F238E27FC236}">
                    <a16:creationId xmlns:a16="http://schemas.microsoft.com/office/drawing/2014/main" id="{0E1B3232-C1DC-5443-C9A8-499A146695CF}"/>
                  </a:ext>
                </a:extLst>
              </p:cNvPr>
              <p:cNvSpPr/>
              <p:nvPr/>
            </p:nvSpPr>
            <p:spPr>
              <a:xfrm>
                <a:off x="383195" y="2308282"/>
                <a:ext cx="360040" cy="360040"/>
              </a:xfrm>
              <a:prstGeom prst="plus">
                <a:avLst>
                  <a:gd name="adj" fmla="val 3558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grpSp>
          <p:nvGrpSpPr>
            <p:cNvPr id="14" name="Gruppieren 13">
              <a:extLst>
                <a:ext uri="{FF2B5EF4-FFF2-40B4-BE49-F238E27FC236}">
                  <a16:creationId xmlns:a16="http://schemas.microsoft.com/office/drawing/2014/main" id="{6F933C3A-B563-09D0-941D-D0A77D71B594}"/>
                </a:ext>
              </a:extLst>
            </p:cNvPr>
            <p:cNvGrpSpPr>
              <a:grpSpLocks noChangeAspect="1"/>
            </p:cNvGrpSpPr>
            <p:nvPr/>
          </p:nvGrpSpPr>
          <p:grpSpPr>
            <a:xfrm>
              <a:off x="2369863" y="6192395"/>
              <a:ext cx="227766" cy="227766"/>
              <a:chOff x="244903" y="2763008"/>
              <a:chExt cx="576064" cy="576064"/>
            </a:xfrm>
          </p:grpSpPr>
          <p:sp>
            <p:nvSpPr>
              <p:cNvPr id="25" name="Ellipse 24">
                <a:extLst>
                  <a:ext uri="{FF2B5EF4-FFF2-40B4-BE49-F238E27FC236}">
                    <a16:creationId xmlns:a16="http://schemas.microsoft.com/office/drawing/2014/main" id="{B43AB0C4-4985-A7DA-8E3A-628524BD9F55}"/>
                  </a:ext>
                </a:extLst>
              </p:cNvPr>
              <p:cNvSpPr/>
              <p:nvPr/>
            </p:nvSpPr>
            <p:spPr>
              <a:xfrm>
                <a:off x="244903" y="2763008"/>
                <a:ext cx="576064" cy="57606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sp>
            <p:nvSpPr>
              <p:cNvPr id="26" name="Rechteck 25">
                <a:extLst>
                  <a:ext uri="{FF2B5EF4-FFF2-40B4-BE49-F238E27FC236}">
                    <a16:creationId xmlns:a16="http://schemas.microsoft.com/office/drawing/2014/main" id="{50AE2489-142A-451E-9828-0E92CD3C9FC8}"/>
                  </a:ext>
                </a:extLst>
              </p:cNvPr>
              <p:cNvSpPr/>
              <p:nvPr/>
            </p:nvSpPr>
            <p:spPr>
              <a:xfrm>
                <a:off x="379880" y="3002079"/>
                <a:ext cx="306110" cy="979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tx2"/>
                  </a:solidFill>
                </a:endParaRPr>
              </a:p>
            </p:txBody>
          </p:sp>
        </p:grpSp>
        <p:cxnSp>
          <p:nvCxnSpPr>
            <p:cNvPr id="15" name="Gerade Verbindung mit Pfeil 14">
              <a:extLst>
                <a:ext uri="{FF2B5EF4-FFF2-40B4-BE49-F238E27FC236}">
                  <a16:creationId xmlns:a16="http://schemas.microsoft.com/office/drawing/2014/main" id="{4772EE32-DA5B-3D3C-4649-779087AD1D69}"/>
                </a:ext>
              </a:extLst>
            </p:cNvPr>
            <p:cNvCxnSpPr/>
            <p:nvPr/>
          </p:nvCxnSpPr>
          <p:spPr>
            <a:xfrm>
              <a:off x="2826914" y="6306278"/>
              <a:ext cx="7054609" cy="0"/>
            </a:xfrm>
            <a:prstGeom prst="straightConnector1">
              <a:avLst/>
            </a:prstGeom>
            <a:ln w="63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 Box 20">
              <a:extLst>
                <a:ext uri="{FF2B5EF4-FFF2-40B4-BE49-F238E27FC236}">
                  <a16:creationId xmlns:a16="http://schemas.microsoft.com/office/drawing/2014/main" id="{38D9A774-C29B-7DF5-C368-8EF46EF2E798}"/>
                </a:ext>
              </a:extLst>
            </p:cNvPr>
            <p:cNvSpPr txBox="1">
              <a:spLocks noChangeArrowheads="1"/>
            </p:cNvSpPr>
            <p:nvPr/>
          </p:nvSpPr>
          <p:spPr bwMode="auto">
            <a:xfrm>
              <a:off x="5470559" y="6111379"/>
              <a:ext cx="1820167" cy="254213"/>
            </a:xfrm>
            <a:prstGeom prst="rect">
              <a:avLst/>
            </a:prstGeom>
            <a:solidFill>
              <a:schemeClr val="bg1"/>
            </a:solidFill>
            <a:ln>
              <a:noFill/>
            </a:ln>
          </p:spPr>
          <p:txBody>
            <a:bodyPr wrap="non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Wachstums</a:t>
              </a:r>
              <a:r>
                <a:rPr lang="en-GB" sz="1200" b="1" dirty="0">
                  <a:solidFill>
                    <a:srgbClr val="595A59"/>
                  </a:solidFill>
                  <a:latin typeface="+mn-lt"/>
                </a:rPr>
                <a:t>- / </a:t>
              </a:r>
              <a:r>
                <a:rPr lang="en-GB" sz="1200" b="1" dirty="0" err="1">
                  <a:solidFill>
                    <a:srgbClr val="595A59"/>
                  </a:solidFill>
                  <a:latin typeface="+mn-lt"/>
                </a:rPr>
                <a:t>Profitpotential</a:t>
              </a:r>
              <a:endParaRPr lang="en-GB" sz="1200" b="1" dirty="0">
                <a:solidFill>
                  <a:srgbClr val="595A59"/>
                </a:solidFill>
                <a:latin typeface="+mn-lt"/>
              </a:endParaRPr>
            </a:p>
          </p:txBody>
        </p:sp>
        <p:sp>
          <p:nvSpPr>
            <p:cNvPr id="17" name="Text Box 25">
              <a:extLst>
                <a:ext uri="{FF2B5EF4-FFF2-40B4-BE49-F238E27FC236}">
                  <a16:creationId xmlns:a16="http://schemas.microsoft.com/office/drawing/2014/main" id="{A5F3AFF4-797C-4784-F5AE-1D009D518C89}"/>
                </a:ext>
              </a:extLst>
            </p:cNvPr>
            <p:cNvSpPr txBox="1">
              <a:spLocks noChangeArrowheads="1"/>
            </p:cNvSpPr>
            <p:nvPr/>
          </p:nvSpPr>
          <p:spPr bwMode="auto">
            <a:xfrm rot="16200000">
              <a:off x="1153681" y="3859393"/>
              <a:ext cx="1681105" cy="242832"/>
            </a:xfrm>
            <a:prstGeom prst="rect">
              <a:avLst/>
            </a:prstGeom>
            <a:solidFill>
              <a:schemeClr val="bg1"/>
            </a:solidFill>
            <a:ln>
              <a:noFill/>
            </a:ln>
          </p:spPr>
          <p:txBody>
            <a:bodyPr wrap="square" lIns="92075" tIns="46038" rIns="92075" bIns="46038">
              <a:spAutoFit/>
            </a:bodyPr>
            <a:lstStyle>
              <a:lvl1pPr>
                <a:spcAft>
                  <a:spcPct val="0"/>
                </a:spcAft>
                <a:defRPr>
                  <a:solidFill>
                    <a:schemeClr val="tx1"/>
                  </a:solidFill>
                  <a:latin typeface="Arial" charset="0"/>
                </a:defRPr>
              </a:lvl1pPr>
              <a:lvl2pPr marL="742950" indent="-285750">
                <a:spcAft>
                  <a:spcPct val="0"/>
                </a:spcAft>
                <a:defRPr>
                  <a:solidFill>
                    <a:schemeClr val="tx1"/>
                  </a:solidFill>
                  <a:latin typeface="Arial" charset="0"/>
                </a:defRPr>
              </a:lvl2pPr>
              <a:lvl3pPr marL="1143000" indent="-228600">
                <a:spcAft>
                  <a:spcPct val="0"/>
                </a:spcAft>
                <a:defRPr>
                  <a:solidFill>
                    <a:schemeClr val="tx1"/>
                  </a:solidFill>
                  <a:latin typeface="Arial" charset="0"/>
                </a:defRPr>
              </a:lvl3pPr>
              <a:lvl4pPr marL="1600200" indent="-228600">
                <a:spcAft>
                  <a:spcPct val="0"/>
                </a:spcAft>
                <a:defRPr>
                  <a:solidFill>
                    <a:schemeClr val="tx1"/>
                  </a:solidFill>
                  <a:latin typeface="Arial" charset="0"/>
                </a:defRPr>
              </a:lvl4pPr>
              <a:lvl5pPr marL="2057400" indent="-228600">
                <a:spcAft>
                  <a:spcPct val="0"/>
                </a:spcAft>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spcBef>
                  <a:spcPct val="50000"/>
                </a:spcBef>
                <a:buSzTx/>
                <a:buFontTx/>
                <a:buNone/>
              </a:pPr>
              <a:r>
                <a:rPr lang="en-GB" sz="1200" b="1" dirty="0" err="1">
                  <a:solidFill>
                    <a:srgbClr val="595A59"/>
                  </a:solidFill>
                  <a:latin typeface="+mn-lt"/>
                </a:rPr>
                <a:t>Nachfrage</a:t>
              </a:r>
              <a:endParaRPr lang="en-GB" sz="1200" b="1" dirty="0">
                <a:solidFill>
                  <a:srgbClr val="595A59"/>
                </a:solidFill>
                <a:latin typeface="+mn-lt"/>
              </a:endParaRPr>
            </a:p>
          </p:txBody>
        </p:sp>
        <p:sp>
          <p:nvSpPr>
            <p:cNvPr id="18" name="Freeform 5">
              <a:extLst>
                <a:ext uri="{FF2B5EF4-FFF2-40B4-BE49-F238E27FC236}">
                  <a16:creationId xmlns:a16="http://schemas.microsoft.com/office/drawing/2014/main" id="{2585AC17-1953-F77C-7F6D-173682E59FD6}"/>
                </a:ext>
              </a:extLst>
            </p:cNvPr>
            <p:cNvSpPr>
              <a:spLocks/>
            </p:cNvSpPr>
            <p:nvPr/>
          </p:nvSpPr>
          <p:spPr bwMode="auto">
            <a:xfrm>
              <a:off x="3877428" y="4157724"/>
              <a:ext cx="713210" cy="503673"/>
            </a:xfrm>
            <a:custGeom>
              <a:avLst/>
              <a:gdLst>
                <a:gd name="T0" fmla="*/ 210 w 306"/>
                <a:gd name="T1" fmla="*/ 21 h 216"/>
                <a:gd name="T2" fmla="*/ 124 w 306"/>
                <a:gd name="T3" fmla="*/ 21 h 216"/>
                <a:gd name="T4" fmla="*/ 72 w 306"/>
                <a:gd name="T5" fmla="*/ 59 h 216"/>
                <a:gd name="T6" fmla="*/ 24 w 306"/>
                <a:gd name="T7" fmla="*/ 72 h 216"/>
                <a:gd name="T8" fmla="*/ 4 w 306"/>
                <a:gd name="T9" fmla="*/ 84 h 216"/>
                <a:gd name="T10" fmla="*/ 62 w 306"/>
                <a:gd name="T11" fmla="*/ 156 h 216"/>
                <a:gd name="T12" fmla="*/ 137 w 306"/>
                <a:gd name="T13" fmla="*/ 158 h 216"/>
                <a:gd name="T14" fmla="*/ 188 w 306"/>
                <a:gd name="T15" fmla="*/ 216 h 216"/>
                <a:gd name="T16" fmla="*/ 296 w 306"/>
                <a:gd name="T17" fmla="*/ 132 h 216"/>
                <a:gd name="T18" fmla="*/ 210 w 306"/>
                <a:gd name="T19" fmla="*/ 21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6" h="216">
                  <a:moveTo>
                    <a:pt x="210" y="21"/>
                  </a:moveTo>
                  <a:cubicBezTo>
                    <a:pt x="159" y="0"/>
                    <a:pt x="132" y="15"/>
                    <a:pt x="124" y="21"/>
                  </a:cubicBezTo>
                  <a:cubicBezTo>
                    <a:pt x="117" y="26"/>
                    <a:pt x="117" y="46"/>
                    <a:pt x="72" y="59"/>
                  </a:cubicBezTo>
                  <a:cubicBezTo>
                    <a:pt x="28" y="72"/>
                    <a:pt x="31" y="72"/>
                    <a:pt x="24" y="72"/>
                  </a:cubicBezTo>
                  <a:cubicBezTo>
                    <a:pt x="16" y="72"/>
                    <a:pt x="7" y="65"/>
                    <a:pt x="4" y="84"/>
                  </a:cubicBezTo>
                  <a:cubicBezTo>
                    <a:pt x="0" y="121"/>
                    <a:pt x="35" y="152"/>
                    <a:pt x="62" y="156"/>
                  </a:cubicBezTo>
                  <a:cubicBezTo>
                    <a:pt x="89" y="160"/>
                    <a:pt x="93" y="139"/>
                    <a:pt x="137" y="158"/>
                  </a:cubicBezTo>
                  <a:cubicBezTo>
                    <a:pt x="181" y="177"/>
                    <a:pt x="188" y="216"/>
                    <a:pt x="188" y="216"/>
                  </a:cubicBezTo>
                  <a:cubicBezTo>
                    <a:pt x="188" y="216"/>
                    <a:pt x="306" y="158"/>
                    <a:pt x="296" y="132"/>
                  </a:cubicBezTo>
                  <a:cubicBezTo>
                    <a:pt x="283" y="97"/>
                    <a:pt x="210" y="21"/>
                    <a:pt x="210" y="21"/>
                  </a:cubicBezTo>
                </a:path>
              </a:pathLst>
            </a:custGeom>
            <a:solidFill>
              <a:srgbClr val="85D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6">
              <a:extLst>
                <a:ext uri="{FF2B5EF4-FFF2-40B4-BE49-F238E27FC236}">
                  <a16:creationId xmlns:a16="http://schemas.microsoft.com/office/drawing/2014/main" id="{B896063B-5FCB-412F-AFA0-E656D6968C2B}"/>
                </a:ext>
              </a:extLst>
            </p:cNvPr>
            <p:cNvSpPr>
              <a:spLocks/>
            </p:cNvSpPr>
            <p:nvPr/>
          </p:nvSpPr>
          <p:spPr bwMode="auto">
            <a:xfrm>
              <a:off x="4325029" y="4530560"/>
              <a:ext cx="1975345" cy="1432321"/>
            </a:xfrm>
            <a:custGeom>
              <a:avLst/>
              <a:gdLst>
                <a:gd name="T0" fmla="*/ 121 w 848"/>
                <a:gd name="T1" fmla="*/ 0 h 614"/>
                <a:gd name="T2" fmla="*/ 240 w 848"/>
                <a:gd name="T3" fmla="*/ 79 h 614"/>
                <a:gd name="T4" fmla="*/ 625 w 848"/>
                <a:gd name="T5" fmla="*/ 128 h 614"/>
                <a:gd name="T6" fmla="*/ 665 w 848"/>
                <a:gd name="T7" fmla="*/ 251 h 614"/>
                <a:gd name="T8" fmla="*/ 841 w 848"/>
                <a:gd name="T9" fmla="*/ 394 h 614"/>
                <a:gd name="T10" fmla="*/ 660 w 848"/>
                <a:gd name="T11" fmla="*/ 289 h 614"/>
                <a:gd name="T12" fmla="*/ 742 w 848"/>
                <a:gd name="T13" fmla="*/ 456 h 614"/>
                <a:gd name="T14" fmla="*/ 746 w 848"/>
                <a:gd name="T15" fmla="*/ 614 h 614"/>
                <a:gd name="T16" fmla="*/ 691 w 848"/>
                <a:gd name="T17" fmla="*/ 614 h 614"/>
                <a:gd name="T18" fmla="*/ 701 w 848"/>
                <a:gd name="T19" fmla="*/ 509 h 614"/>
                <a:gd name="T20" fmla="*/ 651 w 848"/>
                <a:gd name="T21" fmla="*/ 417 h 614"/>
                <a:gd name="T22" fmla="*/ 646 w 848"/>
                <a:gd name="T23" fmla="*/ 614 h 614"/>
                <a:gd name="T24" fmla="*/ 584 w 848"/>
                <a:gd name="T25" fmla="*/ 614 h 614"/>
                <a:gd name="T26" fmla="*/ 617 w 848"/>
                <a:gd name="T27" fmla="*/ 547 h 614"/>
                <a:gd name="T28" fmla="*/ 576 w 848"/>
                <a:gd name="T29" fmla="*/ 420 h 614"/>
                <a:gd name="T30" fmla="*/ 444 w 848"/>
                <a:gd name="T31" fmla="*/ 289 h 614"/>
                <a:gd name="T32" fmla="*/ 207 w 848"/>
                <a:gd name="T33" fmla="*/ 389 h 614"/>
                <a:gd name="T34" fmla="*/ 160 w 848"/>
                <a:gd name="T35" fmla="*/ 614 h 614"/>
                <a:gd name="T36" fmla="*/ 108 w 848"/>
                <a:gd name="T37" fmla="*/ 614 h 614"/>
                <a:gd name="T38" fmla="*/ 133 w 848"/>
                <a:gd name="T39" fmla="*/ 417 h 614"/>
                <a:gd name="T40" fmla="*/ 120 w 848"/>
                <a:gd name="T41" fmla="*/ 372 h 614"/>
                <a:gd name="T42" fmla="*/ 77 w 848"/>
                <a:gd name="T43" fmla="*/ 614 h 614"/>
                <a:gd name="T44" fmla="*/ 29 w 848"/>
                <a:gd name="T45" fmla="*/ 614 h 614"/>
                <a:gd name="T46" fmla="*/ 47 w 848"/>
                <a:gd name="T47" fmla="*/ 265 h 614"/>
                <a:gd name="T48" fmla="*/ 8 w 848"/>
                <a:gd name="T49" fmla="*/ 124 h 614"/>
                <a:gd name="T50" fmla="*/ 121 w 848"/>
                <a:gd name="T51"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8" h="614">
                  <a:moveTo>
                    <a:pt x="121" y="0"/>
                  </a:moveTo>
                  <a:cubicBezTo>
                    <a:pt x="123" y="10"/>
                    <a:pt x="180" y="67"/>
                    <a:pt x="240" y="79"/>
                  </a:cubicBezTo>
                  <a:cubicBezTo>
                    <a:pt x="299" y="90"/>
                    <a:pt x="587" y="68"/>
                    <a:pt x="625" y="128"/>
                  </a:cubicBezTo>
                  <a:cubicBezTo>
                    <a:pt x="664" y="188"/>
                    <a:pt x="661" y="243"/>
                    <a:pt x="665" y="251"/>
                  </a:cubicBezTo>
                  <a:cubicBezTo>
                    <a:pt x="707" y="335"/>
                    <a:pt x="848" y="389"/>
                    <a:pt x="841" y="394"/>
                  </a:cubicBezTo>
                  <a:cubicBezTo>
                    <a:pt x="831" y="399"/>
                    <a:pt x="766" y="398"/>
                    <a:pt x="660" y="289"/>
                  </a:cubicBezTo>
                  <a:cubicBezTo>
                    <a:pt x="633" y="261"/>
                    <a:pt x="727" y="439"/>
                    <a:pt x="742" y="456"/>
                  </a:cubicBezTo>
                  <a:cubicBezTo>
                    <a:pt x="762" y="479"/>
                    <a:pt x="749" y="603"/>
                    <a:pt x="746" y="614"/>
                  </a:cubicBezTo>
                  <a:cubicBezTo>
                    <a:pt x="691" y="614"/>
                    <a:pt x="691" y="614"/>
                    <a:pt x="691" y="614"/>
                  </a:cubicBezTo>
                  <a:cubicBezTo>
                    <a:pt x="691" y="614"/>
                    <a:pt x="719" y="555"/>
                    <a:pt x="701" y="509"/>
                  </a:cubicBezTo>
                  <a:cubicBezTo>
                    <a:pt x="686" y="469"/>
                    <a:pt x="651" y="417"/>
                    <a:pt x="651" y="417"/>
                  </a:cubicBezTo>
                  <a:cubicBezTo>
                    <a:pt x="651" y="417"/>
                    <a:pt x="684" y="537"/>
                    <a:pt x="646" y="614"/>
                  </a:cubicBezTo>
                  <a:cubicBezTo>
                    <a:pt x="584" y="614"/>
                    <a:pt x="584" y="614"/>
                    <a:pt x="584" y="614"/>
                  </a:cubicBezTo>
                  <a:cubicBezTo>
                    <a:pt x="584" y="614"/>
                    <a:pt x="614" y="568"/>
                    <a:pt x="617" y="547"/>
                  </a:cubicBezTo>
                  <a:cubicBezTo>
                    <a:pt x="621" y="526"/>
                    <a:pt x="623" y="475"/>
                    <a:pt x="576" y="420"/>
                  </a:cubicBezTo>
                  <a:cubicBezTo>
                    <a:pt x="529" y="365"/>
                    <a:pt x="473" y="290"/>
                    <a:pt x="444" y="289"/>
                  </a:cubicBezTo>
                  <a:cubicBezTo>
                    <a:pt x="389" y="286"/>
                    <a:pt x="260" y="338"/>
                    <a:pt x="207" y="389"/>
                  </a:cubicBezTo>
                  <a:cubicBezTo>
                    <a:pt x="179" y="415"/>
                    <a:pt x="162" y="573"/>
                    <a:pt x="160" y="614"/>
                  </a:cubicBezTo>
                  <a:cubicBezTo>
                    <a:pt x="108" y="614"/>
                    <a:pt x="108" y="614"/>
                    <a:pt x="108" y="614"/>
                  </a:cubicBezTo>
                  <a:cubicBezTo>
                    <a:pt x="108" y="614"/>
                    <a:pt x="138" y="384"/>
                    <a:pt x="133" y="417"/>
                  </a:cubicBezTo>
                  <a:cubicBezTo>
                    <a:pt x="130" y="434"/>
                    <a:pt x="138" y="367"/>
                    <a:pt x="120" y="372"/>
                  </a:cubicBezTo>
                  <a:cubicBezTo>
                    <a:pt x="105" y="376"/>
                    <a:pt x="77" y="614"/>
                    <a:pt x="77" y="614"/>
                  </a:cubicBezTo>
                  <a:cubicBezTo>
                    <a:pt x="29" y="614"/>
                    <a:pt x="29" y="614"/>
                    <a:pt x="29" y="614"/>
                  </a:cubicBezTo>
                  <a:cubicBezTo>
                    <a:pt x="29" y="614"/>
                    <a:pt x="73" y="333"/>
                    <a:pt x="47" y="265"/>
                  </a:cubicBezTo>
                  <a:cubicBezTo>
                    <a:pt x="27" y="211"/>
                    <a:pt x="0" y="162"/>
                    <a:pt x="8" y="124"/>
                  </a:cubicBezTo>
                  <a:cubicBezTo>
                    <a:pt x="20" y="65"/>
                    <a:pt x="121" y="0"/>
                    <a:pt x="121" y="0"/>
                  </a:cubicBezTo>
                </a:path>
              </a:pathLst>
            </a:custGeom>
            <a:solidFill>
              <a:srgbClr val="85D2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4">
              <a:extLst>
                <a:ext uri="{FF2B5EF4-FFF2-40B4-BE49-F238E27FC236}">
                  <a16:creationId xmlns:a16="http://schemas.microsoft.com/office/drawing/2014/main" id="{ABB5ABD9-B7A3-026B-1071-DBE0B0C59493}"/>
                </a:ext>
              </a:extLst>
            </p:cNvPr>
            <p:cNvSpPr>
              <a:spLocks/>
            </p:cNvSpPr>
            <p:nvPr/>
          </p:nvSpPr>
          <p:spPr bwMode="auto">
            <a:xfrm>
              <a:off x="8475110" y="2153439"/>
              <a:ext cx="1851534" cy="1762165"/>
            </a:xfrm>
            <a:custGeom>
              <a:avLst/>
              <a:gdLst>
                <a:gd name="T0" fmla="*/ 809 w 1616"/>
                <a:gd name="T1" fmla="*/ 0 h 1538"/>
                <a:gd name="T2" fmla="*/ 586 w 1616"/>
                <a:gd name="T3" fmla="*/ 543 h 1538"/>
                <a:gd name="T4" fmla="*/ 0 w 1616"/>
                <a:gd name="T5" fmla="*/ 586 h 1538"/>
                <a:gd name="T6" fmla="*/ 448 w 1616"/>
                <a:gd name="T7" fmla="*/ 966 h 1538"/>
                <a:gd name="T8" fmla="*/ 308 w 1616"/>
                <a:gd name="T9" fmla="*/ 1538 h 1538"/>
                <a:gd name="T10" fmla="*/ 809 w 1616"/>
                <a:gd name="T11" fmla="*/ 1229 h 1538"/>
                <a:gd name="T12" fmla="*/ 1307 w 1616"/>
                <a:gd name="T13" fmla="*/ 1538 h 1538"/>
                <a:gd name="T14" fmla="*/ 1167 w 1616"/>
                <a:gd name="T15" fmla="*/ 966 h 1538"/>
                <a:gd name="T16" fmla="*/ 1616 w 1616"/>
                <a:gd name="T17" fmla="*/ 586 h 1538"/>
                <a:gd name="T18" fmla="*/ 1029 w 1616"/>
                <a:gd name="T19" fmla="*/ 543 h 1538"/>
                <a:gd name="T20" fmla="*/ 809 w 1616"/>
                <a:gd name="T21" fmla="*/ 0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6" h="1538">
                  <a:moveTo>
                    <a:pt x="809" y="0"/>
                  </a:moveTo>
                  <a:lnTo>
                    <a:pt x="586" y="543"/>
                  </a:lnTo>
                  <a:lnTo>
                    <a:pt x="0" y="586"/>
                  </a:lnTo>
                  <a:lnTo>
                    <a:pt x="448" y="966"/>
                  </a:lnTo>
                  <a:lnTo>
                    <a:pt x="308" y="1538"/>
                  </a:lnTo>
                  <a:lnTo>
                    <a:pt x="809" y="1229"/>
                  </a:lnTo>
                  <a:lnTo>
                    <a:pt x="1307" y="1538"/>
                  </a:lnTo>
                  <a:lnTo>
                    <a:pt x="1167" y="966"/>
                  </a:lnTo>
                  <a:lnTo>
                    <a:pt x="1616" y="586"/>
                  </a:lnTo>
                  <a:lnTo>
                    <a:pt x="1029" y="543"/>
                  </a:lnTo>
                  <a:lnTo>
                    <a:pt x="809" y="0"/>
                  </a:lnTo>
                  <a:close/>
                </a:path>
              </a:pathLst>
            </a:custGeom>
            <a:solidFill>
              <a:srgbClr val="F27954"/>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1" name="Freeform 18">
              <a:extLst>
                <a:ext uri="{FF2B5EF4-FFF2-40B4-BE49-F238E27FC236}">
                  <a16:creationId xmlns:a16="http://schemas.microsoft.com/office/drawing/2014/main" id="{892A535B-91CA-F981-BF51-19D6BAE2A8F5}"/>
                </a:ext>
              </a:extLst>
            </p:cNvPr>
            <p:cNvSpPr>
              <a:spLocks noEditPoints="1"/>
            </p:cNvSpPr>
            <p:nvPr/>
          </p:nvSpPr>
          <p:spPr bwMode="auto">
            <a:xfrm>
              <a:off x="5122545" y="2112697"/>
              <a:ext cx="1123507" cy="1775061"/>
            </a:xfrm>
            <a:custGeom>
              <a:avLst/>
              <a:gdLst>
                <a:gd name="T0" fmla="*/ 263 w 474"/>
                <a:gd name="T1" fmla="*/ 590 h 750"/>
                <a:gd name="T2" fmla="*/ 195 w 474"/>
                <a:gd name="T3" fmla="*/ 562 h 750"/>
                <a:gd name="T4" fmla="*/ 126 w 474"/>
                <a:gd name="T5" fmla="*/ 590 h 750"/>
                <a:gd name="T6" fmla="*/ 97 w 474"/>
                <a:gd name="T7" fmla="*/ 656 h 750"/>
                <a:gd name="T8" fmla="*/ 126 w 474"/>
                <a:gd name="T9" fmla="*/ 722 h 750"/>
                <a:gd name="T10" fmla="*/ 195 w 474"/>
                <a:gd name="T11" fmla="*/ 750 h 750"/>
                <a:gd name="T12" fmla="*/ 263 w 474"/>
                <a:gd name="T13" fmla="*/ 722 h 750"/>
                <a:gd name="T14" fmla="*/ 292 w 474"/>
                <a:gd name="T15" fmla="*/ 656 h 750"/>
                <a:gd name="T16" fmla="*/ 263 w 474"/>
                <a:gd name="T17" fmla="*/ 590 h 750"/>
                <a:gd name="T18" fmla="*/ 406 w 474"/>
                <a:gd name="T19" fmla="*/ 58 h 750"/>
                <a:gd name="T20" fmla="*/ 226 w 474"/>
                <a:gd name="T21" fmla="*/ 0 h 750"/>
                <a:gd name="T22" fmla="*/ 66 w 474"/>
                <a:gd name="T23" fmla="*/ 41 h 750"/>
                <a:gd name="T24" fmla="*/ 0 w 474"/>
                <a:gd name="T25" fmla="*/ 139 h 750"/>
                <a:gd name="T26" fmla="*/ 22 w 474"/>
                <a:gd name="T27" fmla="*/ 199 h 750"/>
                <a:gd name="T28" fmla="*/ 83 w 474"/>
                <a:gd name="T29" fmla="*/ 223 h 750"/>
                <a:gd name="T30" fmla="*/ 147 w 474"/>
                <a:gd name="T31" fmla="*/ 204 h 750"/>
                <a:gd name="T32" fmla="*/ 170 w 474"/>
                <a:gd name="T33" fmla="*/ 149 h 750"/>
                <a:gd name="T34" fmla="*/ 163 w 474"/>
                <a:gd name="T35" fmla="*/ 102 h 750"/>
                <a:gd name="T36" fmla="*/ 151 w 474"/>
                <a:gd name="T37" fmla="*/ 60 h 750"/>
                <a:gd name="T38" fmla="*/ 182 w 474"/>
                <a:gd name="T39" fmla="*/ 46 h 750"/>
                <a:gd name="T40" fmla="*/ 219 w 474"/>
                <a:gd name="T41" fmla="*/ 42 h 750"/>
                <a:gd name="T42" fmla="*/ 297 w 474"/>
                <a:gd name="T43" fmla="*/ 75 h 750"/>
                <a:gd name="T44" fmla="*/ 327 w 474"/>
                <a:gd name="T45" fmla="*/ 164 h 750"/>
                <a:gd name="T46" fmla="*/ 285 w 474"/>
                <a:gd name="T47" fmla="*/ 273 h 750"/>
                <a:gd name="T48" fmla="*/ 170 w 474"/>
                <a:gd name="T49" fmla="*/ 320 h 750"/>
                <a:gd name="T50" fmla="*/ 170 w 474"/>
                <a:gd name="T51" fmla="*/ 517 h 750"/>
                <a:gd name="T52" fmla="*/ 215 w 474"/>
                <a:gd name="T53" fmla="*/ 517 h 750"/>
                <a:gd name="T54" fmla="*/ 218 w 474"/>
                <a:gd name="T55" fmla="*/ 448 h 750"/>
                <a:gd name="T56" fmla="*/ 405 w 474"/>
                <a:gd name="T57" fmla="*/ 375 h 750"/>
                <a:gd name="T58" fmla="*/ 474 w 474"/>
                <a:gd name="T59" fmla="*/ 210 h 750"/>
                <a:gd name="T60" fmla="*/ 406 w 474"/>
                <a:gd name="T61" fmla="*/ 58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4" h="750">
                  <a:moveTo>
                    <a:pt x="263" y="590"/>
                  </a:moveTo>
                  <a:cubicBezTo>
                    <a:pt x="244" y="571"/>
                    <a:pt x="221" y="562"/>
                    <a:pt x="195" y="562"/>
                  </a:cubicBezTo>
                  <a:cubicBezTo>
                    <a:pt x="169" y="562"/>
                    <a:pt x="146" y="571"/>
                    <a:pt x="126" y="590"/>
                  </a:cubicBezTo>
                  <a:cubicBezTo>
                    <a:pt x="107" y="608"/>
                    <a:pt x="97" y="631"/>
                    <a:pt x="97" y="656"/>
                  </a:cubicBezTo>
                  <a:cubicBezTo>
                    <a:pt x="97" y="682"/>
                    <a:pt x="107" y="704"/>
                    <a:pt x="126" y="722"/>
                  </a:cubicBezTo>
                  <a:cubicBezTo>
                    <a:pt x="146" y="741"/>
                    <a:pt x="169" y="750"/>
                    <a:pt x="195" y="750"/>
                  </a:cubicBezTo>
                  <a:cubicBezTo>
                    <a:pt x="221" y="750"/>
                    <a:pt x="244" y="741"/>
                    <a:pt x="263" y="722"/>
                  </a:cubicBezTo>
                  <a:cubicBezTo>
                    <a:pt x="282" y="704"/>
                    <a:pt x="292" y="682"/>
                    <a:pt x="292" y="656"/>
                  </a:cubicBezTo>
                  <a:cubicBezTo>
                    <a:pt x="292" y="631"/>
                    <a:pt x="282" y="608"/>
                    <a:pt x="263" y="590"/>
                  </a:cubicBezTo>
                  <a:moveTo>
                    <a:pt x="406" y="58"/>
                  </a:moveTo>
                  <a:cubicBezTo>
                    <a:pt x="360" y="19"/>
                    <a:pt x="300" y="0"/>
                    <a:pt x="226" y="0"/>
                  </a:cubicBezTo>
                  <a:cubicBezTo>
                    <a:pt x="164" y="0"/>
                    <a:pt x="111" y="14"/>
                    <a:pt x="66" y="41"/>
                  </a:cubicBezTo>
                  <a:cubicBezTo>
                    <a:pt x="22" y="68"/>
                    <a:pt x="0" y="101"/>
                    <a:pt x="0" y="139"/>
                  </a:cubicBezTo>
                  <a:cubicBezTo>
                    <a:pt x="0" y="163"/>
                    <a:pt x="7" y="183"/>
                    <a:pt x="22" y="199"/>
                  </a:cubicBezTo>
                  <a:cubicBezTo>
                    <a:pt x="37" y="215"/>
                    <a:pt x="57" y="223"/>
                    <a:pt x="83" y="223"/>
                  </a:cubicBezTo>
                  <a:cubicBezTo>
                    <a:pt x="110" y="223"/>
                    <a:pt x="131" y="217"/>
                    <a:pt x="147" y="204"/>
                  </a:cubicBezTo>
                  <a:cubicBezTo>
                    <a:pt x="162" y="191"/>
                    <a:pt x="170" y="173"/>
                    <a:pt x="170" y="149"/>
                  </a:cubicBezTo>
                  <a:cubicBezTo>
                    <a:pt x="170" y="135"/>
                    <a:pt x="167" y="119"/>
                    <a:pt x="163" y="102"/>
                  </a:cubicBezTo>
                  <a:cubicBezTo>
                    <a:pt x="158" y="85"/>
                    <a:pt x="154" y="71"/>
                    <a:pt x="151" y="60"/>
                  </a:cubicBezTo>
                  <a:cubicBezTo>
                    <a:pt x="161" y="54"/>
                    <a:pt x="171" y="49"/>
                    <a:pt x="182" y="46"/>
                  </a:cubicBezTo>
                  <a:cubicBezTo>
                    <a:pt x="193" y="44"/>
                    <a:pt x="205" y="42"/>
                    <a:pt x="219" y="42"/>
                  </a:cubicBezTo>
                  <a:cubicBezTo>
                    <a:pt x="252" y="42"/>
                    <a:pt x="278" y="53"/>
                    <a:pt x="297" y="75"/>
                  </a:cubicBezTo>
                  <a:cubicBezTo>
                    <a:pt x="317" y="97"/>
                    <a:pt x="327" y="127"/>
                    <a:pt x="327" y="164"/>
                  </a:cubicBezTo>
                  <a:cubicBezTo>
                    <a:pt x="327" y="210"/>
                    <a:pt x="313" y="246"/>
                    <a:pt x="285" y="273"/>
                  </a:cubicBezTo>
                  <a:cubicBezTo>
                    <a:pt x="257" y="300"/>
                    <a:pt x="219" y="316"/>
                    <a:pt x="170" y="320"/>
                  </a:cubicBezTo>
                  <a:cubicBezTo>
                    <a:pt x="170" y="517"/>
                    <a:pt x="170" y="517"/>
                    <a:pt x="170" y="517"/>
                  </a:cubicBezTo>
                  <a:cubicBezTo>
                    <a:pt x="215" y="517"/>
                    <a:pt x="215" y="517"/>
                    <a:pt x="215" y="517"/>
                  </a:cubicBezTo>
                  <a:cubicBezTo>
                    <a:pt x="218" y="448"/>
                    <a:pt x="218" y="448"/>
                    <a:pt x="218" y="448"/>
                  </a:cubicBezTo>
                  <a:cubicBezTo>
                    <a:pt x="296" y="442"/>
                    <a:pt x="358" y="418"/>
                    <a:pt x="405" y="375"/>
                  </a:cubicBezTo>
                  <a:cubicBezTo>
                    <a:pt x="451" y="333"/>
                    <a:pt x="474" y="278"/>
                    <a:pt x="474" y="210"/>
                  </a:cubicBezTo>
                  <a:cubicBezTo>
                    <a:pt x="474" y="147"/>
                    <a:pt x="452" y="96"/>
                    <a:pt x="406" y="58"/>
                  </a:cubicBezTo>
                </a:path>
              </a:pathLst>
            </a:custGeom>
            <a:solidFill>
              <a:srgbClr val="79527B"/>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2" name="Freeform 5">
              <a:extLst>
                <a:ext uri="{FF2B5EF4-FFF2-40B4-BE49-F238E27FC236}">
                  <a16:creationId xmlns:a16="http://schemas.microsoft.com/office/drawing/2014/main" id="{9E165737-F752-3F29-023E-4175B0ACD165}"/>
                </a:ext>
              </a:extLst>
            </p:cNvPr>
            <p:cNvSpPr>
              <a:spLocks/>
            </p:cNvSpPr>
            <p:nvPr/>
          </p:nvSpPr>
          <p:spPr bwMode="auto">
            <a:xfrm>
              <a:off x="7438195" y="4141465"/>
              <a:ext cx="2829907" cy="1813505"/>
            </a:xfrm>
            <a:custGeom>
              <a:avLst/>
              <a:gdLst>
                <a:gd name="T0" fmla="*/ 453 w 1254"/>
                <a:gd name="T1" fmla="*/ 472 h 802"/>
                <a:gd name="T2" fmla="*/ 477 w 1254"/>
                <a:gd name="T3" fmla="*/ 762 h 802"/>
                <a:gd name="T4" fmla="*/ 460 w 1254"/>
                <a:gd name="T5" fmla="*/ 802 h 802"/>
                <a:gd name="T6" fmla="*/ 519 w 1254"/>
                <a:gd name="T7" fmla="*/ 802 h 802"/>
                <a:gd name="T8" fmla="*/ 548 w 1254"/>
                <a:gd name="T9" fmla="*/ 802 h 802"/>
                <a:gd name="T10" fmla="*/ 560 w 1254"/>
                <a:gd name="T11" fmla="*/ 541 h 802"/>
                <a:gd name="T12" fmla="*/ 729 w 1254"/>
                <a:gd name="T13" fmla="*/ 523 h 802"/>
                <a:gd name="T14" fmla="*/ 915 w 1254"/>
                <a:gd name="T15" fmla="*/ 469 h 802"/>
                <a:gd name="T16" fmla="*/ 960 w 1254"/>
                <a:gd name="T17" fmla="*/ 528 h 802"/>
                <a:gd name="T18" fmla="*/ 1048 w 1254"/>
                <a:gd name="T19" fmla="*/ 566 h 802"/>
                <a:gd name="T20" fmla="*/ 1023 w 1254"/>
                <a:gd name="T21" fmla="*/ 712 h 802"/>
                <a:gd name="T22" fmla="*/ 975 w 1254"/>
                <a:gd name="T23" fmla="*/ 802 h 802"/>
                <a:gd name="T24" fmla="*/ 1037 w 1254"/>
                <a:gd name="T25" fmla="*/ 802 h 802"/>
                <a:gd name="T26" fmla="*/ 1119 w 1254"/>
                <a:gd name="T27" fmla="*/ 605 h 802"/>
                <a:gd name="T28" fmla="*/ 1126 w 1254"/>
                <a:gd name="T29" fmla="*/ 802 h 802"/>
                <a:gd name="T30" fmla="*/ 1181 w 1254"/>
                <a:gd name="T31" fmla="*/ 802 h 802"/>
                <a:gd name="T32" fmla="*/ 1191 w 1254"/>
                <a:gd name="T33" fmla="*/ 397 h 802"/>
                <a:gd name="T34" fmla="*/ 1205 w 1254"/>
                <a:gd name="T35" fmla="*/ 268 h 802"/>
                <a:gd name="T36" fmla="*/ 1211 w 1254"/>
                <a:gd name="T37" fmla="*/ 569 h 802"/>
                <a:gd name="T38" fmla="*/ 1234 w 1254"/>
                <a:gd name="T39" fmla="*/ 545 h 802"/>
                <a:gd name="T40" fmla="*/ 1229 w 1254"/>
                <a:gd name="T41" fmla="*/ 172 h 802"/>
                <a:gd name="T42" fmla="*/ 1117 w 1254"/>
                <a:gd name="T43" fmla="*/ 71 h 802"/>
                <a:gd name="T44" fmla="*/ 460 w 1254"/>
                <a:gd name="T45" fmla="*/ 76 h 802"/>
                <a:gd name="T46" fmla="*/ 125 w 1254"/>
                <a:gd name="T47" fmla="*/ 41 h 802"/>
                <a:gd name="T48" fmla="*/ 97 w 1254"/>
                <a:gd name="T49" fmla="*/ 0 h 802"/>
                <a:gd name="T50" fmla="*/ 92 w 1254"/>
                <a:gd name="T51" fmla="*/ 62 h 802"/>
                <a:gd name="T52" fmla="*/ 80 w 1254"/>
                <a:gd name="T53" fmla="*/ 126 h 802"/>
                <a:gd name="T54" fmla="*/ 70 w 1254"/>
                <a:gd name="T55" fmla="*/ 169 h 802"/>
                <a:gd name="T56" fmla="*/ 37 w 1254"/>
                <a:gd name="T57" fmla="*/ 251 h 802"/>
                <a:gd name="T58" fmla="*/ 1 w 1254"/>
                <a:gd name="T59" fmla="*/ 293 h 802"/>
                <a:gd name="T60" fmla="*/ 73 w 1254"/>
                <a:gd name="T61" fmla="*/ 334 h 802"/>
                <a:gd name="T62" fmla="*/ 105 w 1254"/>
                <a:gd name="T63" fmla="*/ 312 h 802"/>
                <a:gd name="T64" fmla="*/ 226 w 1254"/>
                <a:gd name="T65" fmla="*/ 281 h 802"/>
                <a:gd name="T66" fmla="*/ 453 w 1254"/>
                <a:gd name="T67" fmla="*/ 472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54" h="802">
                  <a:moveTo>
                    <a:pt x="453" y="472"/>
                  </a:moveTo>
                  <a:cubicBezTo>
                    <a:pt x="474" y="492"/>
                    <a:pt x="508" y="554"/>
                    <a:pt x="477" y="762"/>
                  </a:cubicBezTo>
                  <a:cubicBezTo>
                    <a:pt x="475" y="780"/>
                    <a:pt x="456" y="793"/>
                    <a:pt x="460" y="802"/>
                  </a:cubicBezTo>
                  <a:cubicBezTo>
                    <a:pt x="460" y="802"/>
                    <a:pt x="484" y="802"/>
                    <a:pt x="519" y="802"/>
                  </a:cubicBezTo>
                  <a:cubicBezTo>
                    <a:pt x="548" y="802"/>
                    <a:pt x="548" y="802"/>
                    <a:pt x="548" y="802"/>
                  </a:cubicBezTo>
                  <a:cubicBezTo>
                    <a:pt x="564" y="802"/>
                    <a:pt x="561" y="556"/>
                    <a:pt x="560" y="541"/>
                  </a:cubicBezTo>
                  <a:cubicBezTo>
                    <a:pt x="558" y="505"/>
                    <a:pt x="630" y="545"/>
                    <a:pt x="729" y="523"/>
                  </a:cubicBezTo>
                  <a:cubicBezTo>
                    <a:pt x="810" y="505"/>
                    <a:pt x="902" y="481"/>
                    <a:pt x="915" y="469"/>
                  </a:cubicBezTo>
                  <a:cubicBezTo>
                    <a:pt x="929" y="458"/>
                    <a:pt x="932" y="503"/>
                    <a:pt x="960" y="528"/>
                  </a:cubicBezTo>
                  <a:cubicBezTo>
                    <a:pt x="988" y="553"/>
                    <a:pt x="1017" y="566"/>
                    <a:pt x="1048" y="566"/>
                  </a:cubicBezTo>
                  <a:cubicBezTo>
                    <a:pt x="1080" y="566"/>
                    <a:pt x="1053" y="659"/>
                    <a:pt x="1023" y="712"/>
                  </a:cubicBezTo>
                  <a:cubicBezTo>
                    <a:pt x="993" y="765"/>
                    <a:pt x="975" y="802"/>
                    <a:pt x="975" y="802"/>
                  </a:cubicBezTo>
                  <a:cubicBezTo>
                    <a:pt x="1037" y="802"/>
                    <a:pt x="1037" y="802"/>
                    <a:pt x="1037" y="802"/>
                  </a:cubicBezTo>
                  <a:cubicBezTo>
                    <a:pt x="1037" y="802"/>
                    <a:pt x="1105" y="634"/>
                    <a:pt x="1119" y="605"/>
                  </a:cubicBezTo>
                  <a:cubicBezTo>
                    <a:pt x="1133" y="575"/>
                    <a:pt x="1126" y="771"/>
                    <a:pt x="1126" y="802"/>
                  </a:cubicBezTo>
                  <a:cubicBezTo>
                    <a:pt x="1181" y="802"/>
                    <a:pt x="1181" y="802"/>
                    <a:pt x="1181" y="802"/>
                  </a:cubicBezTo>
                  <a:cubicBezTo>
                    <a:pt x="1182" y="708"/>
                    <a:pt x="1184" y="462"/>
                    <a:pt x="1191" y="397"/>
                  </a:cubicBezTo>
                  <a:cubicBezTo>
                    <a:pt x="1195" y="358"/>
                    <a:pt x="1197" y="262"/>
                    <a:pt x="1205" y="268"/>
                  </a:cubicBezTo>
                  <a:cubicBezTo>
                    <a:pt x="1210" y="272"/>
                    <a:pt x="1192" y="483"/>
                    <a:pt x="1211" y="569"/>
                  </a:cubicBezTo>
                  <a:cubicBezTo>
                    <a:pt x="1220" y="611"/>
                    <a:pt x="1243" y="569"/>
                    <a:pt x="1234" y="545"/>
                  </a:cubicBezTo>
                  <a:cubicBezTo>
                    <a:pt x="1217" y="496"/>
                    <a:pt x="1254" y="236"/>
                    <a:pt x="1229" y="172"/>
                  </a:cubicBezTo>
                  <a:cubicBezTo>
                    <a:pt x="1210" y="124"/>
                    <a:pt x="1243" y="71"/>
                    <a:pt x="1117" y="71"/>
                  </a:cubicBezTo>
                  <a:cubicBezTo>
                    <a:pt x="991" y="71"/>
                    <a:pt x="528" y="78"/>
                    <a:pt x="460" y="76"/>
                  </a:cubicBezTo>
                  <a:cubicBezTo>
                    <a:pt x="325" y="71"/>
                    <a:pt x="172" y="53"/>
                    <a:pt x="125" y="41"/>
                  </a:cubicBezTo>
                  <a:cubicBezTo>
                    <a:pt x="106" y="36"/>
                    <a:pt x="123" y="3"/>
                    <a:pt x="97" y="0"/>
                  </a:cubicBezTo>
                  <a:cubicBezTo>
                    <a:pt x="97" y="0"/>
                    <a:pt x="90" y="50"/>
                    <a:pt x="92" y="62"/>
                  </a:cubicBezTo>
                  <a:cubicBezTo>
                    <a:pt x="93" y="74"/>
                    <a:pt x="88" y="116"/>
                    <a:pt x="80" y="126"/>
                  </a:cubicBezTo>
                  <a:cubicBezTo>
                    <a:pt x="73" y="135"/>
                    <a:pt x="66" y="145"/>
                    <a:pt x="70" y="169"/>
                  </a:cubicBezTo>
                  <a:cubicBezTo>
                    <a:pt x="74" y="194"/>
                    <a:pt x="44" y="226"/>
                    <a:pt x="37" y="251"/>
                  </a:cubicBezTo>
                  <a:cubicBezTo>
                    <a:pt x="30" y="277"/>
                    <a:pt x="3" y="273"/>
                    <a:pt x="1" y="293"/>
                  </a:cubicBezTo>
                  <a:cubicBezTo>
                    <a:pt x="0" y="313"/>
                    <a:pt x="45" y="335"/>
                    <a:pt x="73" y="334"/>
                  </a:cubicBezTo>
                  <a:cubicBezTo>
                    <a:pt x="101" y="334"/>
                    <a:pt x="93" y="320"/>
                    <a:pt x="105" y="312"/>
                  </a:cubicBezTo>
                  <a:cubicBezTo>
                    <a:pt x="118" y="305"/>
                    <a:pt x="167" y="311"/>
                    <a:pt x="226" y="281"/>
                  </a:cubicBezTo>
                  <a:cubicBezTo>
                    <a:pt x="261" y="259"/>
                    <a:pt x="436" y="455"/>
                    <a:pt x="453" y="472"/>
                  </a:cubicBezTo>
                </a:path>
              </a:pathLst>
            </a:custGeom>
            <a:solidFill>
              <a:srgbClr val="9163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6">
              <a:extLst>
                <a:ext uri="{FF2B5EF4-FFF2-40B4-BE49-F238E27FC236}">
                  <a16:creationId xmlns:a16="http://schemas.microsoft.com/office/drawing/2014/main" id="{B7E6A3B4-7E28-C9A6-3D94-C1E24B7F397B}"/>
                </a:ext>
              </a:extLst>
            </p:cNvPr>
            <p:cNvSpPr>
              <a:spLocks/>
            </p:cNvSpPr>
            <p:nvPr/>
          </p:nvSpPr>
          <p:spPr bwMode="auto">
            <a:xfrm>
              <a:off x="7527821" y="4217743"/>
              <a:ext cx="90580" cy="102022"/>
            </a:xfrm>
            <a:custGeom>
              <a:avLst/>
              <a:gdLst>
                <a:gd name="T0" fmla="*/ 0 w 40"/>
                <a:gd name="T1" fmla="*/ 0 h 45"/>
                <a:gd name="T2" fmla="*/ 38 w 40"/>
                <a:gd name="T3" fmla="*/ 45 h 45"/>
                <a:gd name="T4" fmla="*/ 39 w 40"/>
                <a:gd name="T5" fmla="*/ 15 h 45"/>
                <a:gd name="T6" fmla="*/ 0 w 40"/>
                <a:gd name="T7" fmla="*/ 0 h 45"/>
              </a:gdLst>
              <a:ahLst/>
              <a:cxnLst>
                <a:cxn ang="0">
                  <a:pos x="T0" y="T1"/>
                </a:cxn>
                <a:cxn ang="0">
                  <a:pos x="T2" y="T3"/>
                </a:cxn>
                <a:cxn ang="0">
                  <a:pos x="T4" y="T5"/>
                </a:cxn>
                <a:cxn ang="0">
                  <a:pos x="T6" y="T7"/>
                </a:cxn>
              </a:cxnLst>
              <a:rect l="0" t="0" r="r" b="b"/>
              <a:pathLst>
                <a:path w="40" h="45">
                  <a:moveTo>
                    <a:pt x="0" y="0"/>
                  </a:moveTo>
                  <a:cubicBezTo>
                    <a:pt x="6" y="35"/>
                    <a:pt x="38" y="45"/>
                    <a:pt x="38" y="45"/>
                  </a:cubicBezTo>
                  <a:cubicBezTo>
                    <a:pt x="38" y="45"/>
                    <a:pt x="40" y="23"/>
                    <a:pt x="39" y="15"/>
                  </a:cubicBezTo>
                  <a:cubicBezTo>
                    <a:pt x="38" y="6"/>
                    <a:pt x="0" y="0"/>
                    <a:pt x="0" y="0"/>
                  </a:cubicBezTo>
                </a:path>
              </a:pathLst>
            </a:custGeom>
            <a:solidFill>
              <a:srgbClr val="9163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24" name="Inhaltsplatzhalter 5">
              <a:extLst>
                <a:ext uri="{FF2B5EF4-FFF2-40B4-BE49-F238E27FC236}">
                  <a16:creationId xmlns:a16="http://schemas.microsoft.com/office/drawing/2014/main" id="{FB872040-6EC1-4465-8305-C142C6F758EF}"/>
                </a:ext>
              </a:extLst>
            </p:cNvPr>
            <p:cNvGraphicFramePr>
              <a:graphicFrameLocks/>
            </p:cNvGraphicFramePr>
            <p:nvPr>
              <p:extLst>
                <p:ext uri="{D42A27DB-BD31-4B8C-83A1-F6EECF244321}">
                  <p14:modId xmlns:p14="http://schemas.microsoft.com/office/powerpoint/2010/main" val="3113031993"/>
                </p:ext>
              </p:extLst>
            </p:nvPr>
          </p:nvGraphicFramePr>
          <p:xfrm>
            <a:off x="2431742" y="1949358"/>
            <a:ext cx="7936760" cy="4048318"/>
          </p:xfrm>
          <a:graphic>
            <a:graphicData uri="http://schemas.openxmlformats.org/drawingml/2006/chart">
              <c:chart xmlns:c="http://schemas.openxmlformats.org/drawingml/2006/chart" xmlns:r="http://schemas.openxmlformats.org/officeDocument/2006/relationships" r:id="rId2"/>
            </a:graphicData>
          </a:graphic>
        </p:graphicFrame>
      </p:grpSp>
      <p:sp>
        <p:nvSpPr>
          <p:cNvPr id="3" name="Rectangle 3">
            <a:extLst>
              <a:ext uri="{FF2B5EF4-FFF2-40B4-BE49-F238E27FC236}">
                <a16:creationId xmlns:a16="http://schemas.microsoft.com/office/drawing/2014/main" id="{FCDA68F0-9809-C920-A199-637B588510EE}"/>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260950" y="464349"/>
            <a:ext cx="11470341" cy="582221"/>
          </a:xfrm>
        </p:spPr>
        <p:txBody>
          <a:bodyPr>
            <a:noAutofit/>
          </a:bodyPr>
          <a:lstStyle/>
          <a:p>
            <a:r>
              <a:rPr lang="en-US" sz="4800" b="1" dirty="0">
                <a:solidFill>
                  <a:schemeClr val="bg1"/>
                </a:solidFill>
              </a:rPr>
              <a:t>BEISPIEL: </a:t>
            </a:r>
            <a:r>
              <a:rPr lang="en-US" sz="4800" b="1" dirty="0" err="1">
                <a:solidFill>
                  <a:schemeClr val="bg1"/>
                </a:solidFill>
              </a:rPr>
              <a:t>Portfolioanalyse</a:t>
            </a:r>
            <a:endParaRPr lang="en-US" sz="4800" b="1" dirty="0">
              <a:solidFill>
                <a:schemeClr val="bg1"/>
              </a:solidFill>
            </a:endParaRPr>
          </a:p>
        </p:txBody>
      </p:sp>
      <p:sp>
        <p:nvSpPr>
          <p:cNvPr id="34" name="Textfeld 33">
            <a:extLst>
              <a:ext uri="{FF2B5EF4-FFF2-40B4-BE49-F238E27FC236}">
                <a16:creationId xmlns:a16="http://schemas.microsoft.com/office/drawing/2014/main" id="{116C21FF-3DB7-E01B-3246-1500B0055BF0}"/>
              </a:ext>
            </a:extLst>
          </p:cNvPr>
          <p:cNvSpPr txBox="1"/>
          <p:nvPr/>
        </p:nvSpPr>
        <p:spPr>
          <a:xfrm>
            <a:off x="102110" y="1775176"/>
            <a:ext cx="2233253" cy="3416320"/>
          </a:xfrm>
          <a:prstGeom prst="rect">
            <a:avLst/>
          </a:prstGeom>
          <a:noFill/>
        </p:spPr>
        <p:txBody>
          <a:bodyPr wrap="square">
            <a:spAutoFit/>
          </a:bodyPr>
          <a:lstStyle/>
          <a:p>
            <a:r>
              <a:rPr lang="de-DE" sz="2400" dirty="0">
                <a:solidFill>
                  <a:srgbClr val="595A59"/>
                </a:solidFill>
              </a:rPr>
              <a:t>Wenn das Hotel eine Portfolioanalyse durchführt, könnten das Angebot und die Strategien wie folgt aussehen:</a:t>
            </a:r>
            <a:endParaRPr lang="de-DE" sz="2200" dirty="0">
              <a:solidFill>
                <a:srgbClr val="595A59"/>
              </a:solidFill>
            </a:endParaRPr>
          </a:p>
        </p:txBody>
      </p:sp>
    </p:spTree>
    <p:extLst>
      <p:ext uri="{BB962C8B-B14F-4D97-AF65-F5344CB8AC3E}">
        <p14:creationId xmlns:p14="http://schemas.microsoft.com/office/powerpoint/2010/main" val="4186880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9" descr="Ein Bild, das draußen, Person, springen, Luft enthält.&#10;&#10;Automatisch generierte Beschreibung">
            <a:extLst>
              <a:ext uri="{FF2B5EF4-FFF2-40B4-BE49-F238E27FC236}">
                <a16:creationId xmlns:a16="http://schemas.microsoft.com/office/drawing/2014/main" id="{6E289C67-697C-95B2-11AC-B1933C90C33F}"/>
              </a:ext>
            </a:extLst>
          </p:cNvPr>
          <p:cNvPicPr>
            <a:picLocks noGrp="1" noChangeAspect="1"/>
          </p:cNvPicPr>
          <p:nvPr>
            <p:ph type="pic" sz="quarter" idx="10"/>
          </p:nvPr>
        </p:nvPicPr>
        <p:blipFill>
          <a:blip r:embed="rId2"/>
          <a:srcRect t="8458" b="8458"/>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907523"/>
            <a:ext cx="4621841" cy="489428"/>
          </a:xfrm>
        </p:spPr>
        <p:txBody>
          <a:bodyPr>
            <a:noAutofit/>
          </a:bodyPr>
          <a:lstStyle/>
          <a:p>
            <a:r>
              <a:rPr lang="de-DE" sz="1600" dirty="0"/>
              <a:t>Schlauer sein als der Wettbewerber kann eine Strategie sein, um der Konkurrenz vorauszubleiben. </a:t>
            </a:r>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718561" y="260692"/>
            <a:ext cx="4716425" cy="891545"/>
          </a:xfrm>
        </p:spPr>
        <p:txBody>
          <a:bodyPr>
            <a:noAutofit/>
          </a:bodyPr>
          <a:lstStyle/>
          <a:p>
            <a:r>
              <a:rPr lang="de-DE" b="1" dirty="0"/>
              <a:t>02 Strategie als Trick</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718561" y="1708098"/>
            <a:ext cx="5133501"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Den Konkurrenten einen Schritt voraus zu sein, indem man versucht, sie zu stören, abzuschrecken oder anderweitig zu beeinflussen, ist laut Mintzberg Teil einer größeren Strategie. Er bezeichnet dies als „Austrickserei". Ein Beispiel hierfür wäre ein lokales Hotel, das damit droht, sein Geschäft zu erweitern, um einen Konkurrenten daran zu hindern, dies zu tun. Werkzeuge wie das Zukunftsrad helfen Ihnen dabei, zukünftige Situationen zu untersuchen, in denen Wettbewerb entstehen könnte.</a:t>
            </a:r>
          </a:p>
        </p:txBody>
      </p:sp>
      <p:sp>
        <p:nvSpPr>
          <p:cNvPr id="11" name="Textfeld 10">
            <a:extLst>
              <a:ext uri="{FF2B5EF4-FFF2-40B4-BE49-F238E27FC236}">
                <a16:creationId xmlns:a16="http://schemas.microsoft.com/office/drawing/2014/main" id="{4253A6E1-6331-5D21-88F6-F33A729247E9}"/>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i="0" dirty="0">
                <a:solidFill>
                  <a:schemeClr val="bg1"/>
                </a:solidFill>
                <a:effectLst/>
              </a:rPr>
              <a:t>Mary Taylor</a:t>
            </a:r>
            <a:endParaRPr lang="de-DE" sz="800" dirty="0">
              <a:solidFill>
                <a:schemeClr val="bg1"/>
              </a:solidFill>
            </a:endParaRPr>
          </a:p>
        </p:txBody>
      </p:sp>
      <p:sp>
        <p:nvSpPr>
          <p:cNvPr id="12" name="Textfeld 11">
            <a:extLst>
              <a:ext uri="{FF2B5EF4-FFF2-40B4-BE49-F238E27FC236}">
                <a16:creationId xmlns:a16="http://schemas.microsoft.com/office/drawing/2014/main" id="{290133E2-7E12-3129-3A61-68430BCE3360}"/>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Tree>
    <p:extLst>
      <p:ext uri="{BB962C8B-B14F-4D97-AF65-F5344CB8AC3E}">
        <p14:creationId xmlns:p14="http://schemas.microsoft.com/office/powerpoint/2010/main" val="2584024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Ein Bild, das Fahrt, Outdoorobjekt, Riesenrad enthält.&#10;&#10;Automatisch generierte Beschreibung">
            <a:extLst>
              <a:ext uri="{FF2B5EF4-FFF2-40B4-BE49-F238E27FC236}">
                <a16:creationId xmlns:a16="http://schemas.microsoft.com/office/drawing/2014/main" id="{99BD5CC6-C429-CB40-98E4-FE1EE9747F1C}"/>
              </a:ext>
            </a:extLst>
          </p:cNvPr>
          <p:cNvPicPr>
            <a:picLocks noGrp="1" noChangeAspect="1"/>
          </p:cNvPicPr>
          <p:nvPr>
            <p:ph type="pic" sz="quarter" idx="10"/>
          </p:nvPr>
        </p:nvPicPr>
        <p:blipFill>
          <a:blip r:embed="rId2"/>
          <a:srcRect l="23253" r="23253"/>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939314"/>
            <a:ext cx="4621841" cy="489428"/>
          </a:xfrm>
        </p:spPr>
        <p:txBody>
          <a:bodyPr>
            <a:noAutofit/>
          </a:bodyPr>
          <a:lstStyle/>
          <a:p>
            <a:r>
              <a:rPr lang="en-US" sz="1600" dirty="0"/>
              <a:t>Das Future Wheel (dt. </a:t>
            </a:r>
            <a:r>
              <a:rPr lang="en-US" sz="1600" dirty="0" err="1"/>
              <a:t>Zukunftsrad</a:t>
            </a:r>
            <a:r>
              <a:rPr lang="en-US" sz="1600" dirty="0"/>
              <a:t>) </a:t>
            </a:r>
            <a:r>
              <a:rPr lang="de-DE" sz="1600" dirty="0"/>
              <a:t>ist ein wirksames Werkzeug, um Szenarien und deren Konsequenzen zu entwerfen.</a:t>
            </a:r>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718561" y="111739"/>
            <a:ext cx="4716425" cy="891545"/>
          </a:xfrm>
        </p:spPr>
        <p:txBody>
          <a:bodyPr>
            <a:noAutofit/>
          </a:bodyPr>
          <a:lstStyle/>
          <a:p>
            <a:r>
              <a:rPr lang="de-DE" b="1" dirty="0"/>
              <a:t>Ein Trick mit Folgen?</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718559" y="1839800"/>
            <a:ext cx="4995750"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000" dirty="0"/>
              <a:t>Eine Entscheidung hat nicht nur direkte, sondern auch indirekte Folgen - haben Sie schon einmal vom Schmetterlingseffekt gehört? </a:t>
            </a:r>
            <a:br>
              <a:rPr lang="de-DE" sz="2000" dirty="0"/>
            </a:br>
            <a:r>
              <a:rPr lang="de-DE" sz="2000" dirty="0"/>
              <a:t>Nach dieser Theorie kann der Flügelschlag eines Schmetterlings einen Tsunami auslösen. Wenn Sie Entscheidungen über den Umgang mit Ihrer Konkurrenz treffen, ist es hilfreich, sich vorher mit den direkten und indirekten Folgen auseinanderzusetzen. Das Zukunftsrad ist eine kreative Methode, um in drei einfachen Schritten mögliche Konsequenzen zu erschließen.</a:t>
            </a:r>
          </a:p>
        </p:txBody>
      </p:sp>
      <p:sp>
        <p:nvSpPr>
          <p:cNvPr id="9" name="Textfeld 8">
            <a:extLst>
              <a:ext uri="{FF2B5EF4-FFF2-40B4-BE49-F238E27FC236}">
                <a16:creationId xmlns:a16="http://schemas.microsoft.com/office/drawing/2014/main" id="{20F0639F-E825-C1BA-CE89-EAFB67FC11FA}"/>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i="0" dirty="0" err="1">
                <a:solidFill>
                  <a:schemeClr val="bg1"/>
                </a:solidFill>
                <a:effectLst/>
              </a:rPr>
              <a:t>Tranmautritam</a:t>
            </a:r>
            <a:endParaRPr lang="de-DE" sz="800" dirty="0">
              <a:solidFill>
                <a:schemeClr val="bg1"/>
              </a:solidFill>
            </a:endParaRPr>
          </a:p>
        </p:txBody>
      </p:sp>
      <p:pic>
        <p:nvPicPr>
          <p:cNvPr id="7" name="Grafik 6" descr="Geöffnetes Buch">
            <a:extLst>
              <a:ext uri="{FF2B5EF4-FFF2-40B4-BE49-F238E27FC236}">
                <a16:creationId xmlns:a16="http://schemas.microsoft.com/office/drawing/2014/main" id="{423C70A3-1EAA-F098-EE88-4AFDC8A93D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34881" y="6134417"/>
            <a:ext cx="549914" cy="549914"/>
          </a:xfrm>
          <a:prstGeom prst="rect">
            <a:avLst/>
          </a:prstGeom>
        </p:spPr>
      </p:pic>
      <p:sp>
        <p:nvSpPr>
          <p:cNvPr id="11" name="Textfeld 10">
            <a:extLst>
              <a:ext uri="{FF2B5EF4-FFF2-40B4-BE49-F238E27FC236}">
                <a16:creationId xmlns:a16="http://schemas.microsoft.com/office/drawing/2014/main" id="{7A767A83-BD95-00D4-08B8-E7EC4A4DFFBD}"/>
              </a:ext>
            </a:extLst>
          </p:cNvPr>
          <p:cNvSpPr txBox="1"/>
          <p:nvPr/>
        </p:nvSpPr>
        <p:spPr>
          <a:xfrm>
            <a:off x="2859753" y="6079330"/>
            <a:ext cx="3397146" cy="800219"/>
          </a:xfrm>
          <a:prstGeom prst="rect">
            <a:avLst/>
          </a:prstGeom>
          <a:noFill/>
        </p:spPr>
        <p:txBody>
          <a:bodyPr wrap="square" rtlCol="0">
            <a:spAutoFit/>
          </a:bodyPr>
          <a:lstStyle/>
          <a:p>
            <a:r>
              <a:rPr lang="en-GB" sz="1400" dirty="0">
                <a:solidFill>
                  <a:schemeClr val="bg1"/>
                </a:solidFill>
                <a:latin typeface="+mn-lt"/>
                <a:ea typeface="+mn-ea"/>
                <a:cs typeface="+mn-cs"/>
                <a:hlinkClick r:id="rId5">
                  <a:extLst>
                    <a:ext uri="{A12FA001-AC4F-418D-AE19-62706E023703}">
                      <ahyp:hlinkClr xmlns:ahyp="http://schemas.microsoft.com/office/drawing/2018/hyperlinkcolor" val="tx"/>
                    </a:ext>
                  </a:extLst>
                </a:hlinkClick>
              </a:rPr>
              <a:t>The Futures Wheel - Identifying Consequences of a Change (mindtools.com) </a:t>
            </a:r>
            <a:endParaRPr lang="en-GB" sz="1400" dirty="0">
              <a:solidFill>
                <a:schemeClr val="bg1"/>
              </a:solidFill>
              <a:latin typeface="+mn-lt"/>
              <a:ea typeface="+mn-ea"/>
              <a:cs typeface="+mn-cs"/>
            </a:endParaRPr>
          </a:p>
          <a:p>
            <a:endParaRPr lang="en-GB" dirty="0"/>
          </a:p>
        </p:txBody>
      </p:sp>
    </p:spTree>
    <p:extLst>
      <p:ext uri="{BB962C8B-B14F-4D97-AF65-F5344CB8AC3E}">
        <p14:creationId xmlns:p14="http://schemas.microsoft.com/office/powerpoint/2010/main" val="3581101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extBox 64">
            <a:extLst>
              <a:ext uri="{FF2B5EF4-FFF2-40B4-BE49-F238E27FC236}">
                <a16:creationId xmlns:a16="http://schemas.microsoft.com/office/drawing/2014/main" id="{57E97F23-771E-C51B-A8AE-75B7149DCEB5}"/>
              </a:ext>
            </a:extLst>
          </p:cNvPr>
          <p:cNvSpPr txBox="1"/>
          <p:nvPr/>
        </p:nvSpPr>
        <p:spPr>
          <a:xfrm>
            <a:off x="4180367" y="3808497"/>
            <a:ext cx="947760" cy="288541"/>
          </a:xfrm>
          <a:prstGeom prst="rect">
            <a:avLst/>
          </a:prstGeom>
          <a:noFill/>
        </p:spPr>
        <p:txBody>
          <a:bodyPr wrap="none" rtlCol="0" anchor="ctr" anchorCtr="0">
            <a:spAutoFit/>
          </a:bodyPr>
          <a:lstStyle/>
          <a:p>
            <a:pPr algn="ctr"/>
            <a:r>
              <a:rPr lang="en-GB" sz="1275" b="1">
                <a:solidFill>
                  <a:schemeClr val="bg1"/>
                </a:solidFill>
                <a:latin typeface="+mj-lt"/>
                <a:ea typeface="League Spartan" charset="0"/>
                <a:cs typeface="Poppins" pitchFamily="2" charset="77"/>
              </a:rPr>
              <a:t>STRENGTHS</a:t>
            </a:r>
            <a:endParaRPr lang="en-GB" sz="1275" b="1" dirty="0">
              <a:solidFill>
                <a:schemeClr val="bg1"/>
              </a:solidFill>
              <a:latin typeface="+mj-lt"/>
              <a:ea typeface="League Spartan" charset="0"/>
              <a:cs typeface="Poppins" pitchFamily="2" charset="77"/>
            </a:endParaRPr>
          </a:p>
        </p:txBody>
      </p:sp>
      <p:sp>
        <p:nvSpPr>
          <p:cNvPr id="6" name="Rectangle 3">
            <a:extLst>
              <a:ext uri="{FF2B5EF4-FFF2-40B4-BE49-F238E27FC236}">
                <a16:creationId xmlns:a16="http://schemas.microsoft.com/office/drawing/2014/main" id="{2A37602D-16D3-3E59-F667-A1C0809399ED}"/>
              </a:ext>
            </a:extLst>
          </p:cNvPr>
          <p:cNvSpPr/>
          <p:nvPr/>
        </p:nvSpPr>
        <p:spPr>
          <a:xfrm>
            <a:off x="0" y="310284"/>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3">
            <a:extLst>
              <a:ext uri="{FF2B5EF4-FFF2-40B4-BE49-F238E27FC236}">
                <a16:creationId xmlns:a16="http://schemas.microsoft.com/office/drawing/2014/main" id="{D4ADA671-2DA4-BA1B-EC4E-A4E45787FC6E}"/>
              </a:ext>
            </a:extLst>
          </p:cNvPr>
          <p:cNvSpPr txBox="1">
            <a:spLocks/>
          </p:cNvSpPr>
          <p:nvPr/>
        </p:nvSpPr>
        <p:spPr>
          <a:xfrm>
            <a:off x="295202" y="622346"/>
            <a:ext cx="11359085" cy="89154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dirty="0">
                <a:solidFill>
                  <a:schemeClr val="bg1"/>
                </a:solidFill>
              </a:rPr>
              <a:t>Das Zukunftsrad</a:t>
            </a:r>
          </a:p>
        </p:txBody>
      </p:sp>
      <p:sp>
        <p:nvSpPr>
          <p:cNvPr id="8" name="Textplatzhalter 7">
            <a:extLst>
              <a:ext uri="{FF2B5EF4-FFF2-40B4-BE49-F238E27FC236}">
                <a16:creationId xmlns:a16="http://schemas.microsoft.com/office/drawing/2014/main" id="{2E0D3343-C96B-DFBE-A445-1ED7F8186B8A}"/>
              </a:ext>
            </a:extLst>
          </p:cNvPr>
          <p:cNvSpPr>
            <a:spLocks noGrp="1"/>
          </p:cNvSpPr>
          <p:nvPr>
            <p:ph type="body" sz="quarter" idx="16"/>
          </p:nvPr>
        </p:nvSpPr>
        <p:spPr>
          <a:xfrm>
            <a:off x="1498175" y="1833919"/>
            <a:ext cx="5857456" cy="870554"/>
          </a:xfrm>
        </p:spPr>
        <p:txBody>
          <a:bodyPr>
            <a:normAutofit fontScale="70000" lnSpcReduction="20000"/>
          </a:bodyPr>
          <a:lstStyle/>
          <a:p>
            <a:pPr algn="l"/>
            <a:r>
              <a:rPr lang="de-DE" sz="3100" b="1" dirty="0">
                <a:solidFill>
                  <a:srgbClr val="595A59"/>
                </a:solidFill>
              </a:rPr>
              <a:t>DAS SZENARIO</a:t>
            </a:r>
          </a:p>
          <a:p>
            <a:pPr algn="l"/>
            <a:r>
              <a:rPr lang="de-DE" sz="2400" dirty="0">
                <a:solidFill>
                  <a:srgbClr val="595A59"/>
                </a:solidFill>
              </a:rPr>
              <a:t>Schreiben Sie in die Mitte das zu analysierende Szenario / die zu analysierende Entscheidung.</a:t>
            </a:r>
          </a:p>
        </p:txBody>
      </p:sp>
      <p:sp>
        <p:nvSpPr>
          <p:cNvPr id="13" name="Freeform 6">
            <a:extLst>
              <a:ext uri="{FF2B5EF4-FFF2-40B4-BE49-F238E27FC236}">
                <a16:creationId xmlns:a16="http://schemas.microsoft.com/office/drawing/2014/main" id="{ED8B5829-EEAE-3B39-1695-D0F0BCC34B9F}"/>
              </a:ext>
            </a:extLst>
          </p:cNvPr>
          <p:cNvSpPr>
            <a:spLocks noChangeArrowheads="1"/>
          </p:cNvSpPr>
          <p:nvPr/>
        </p:nvSpPr>
        <p:spPr bwMode="auto">
          <a:xfrm>
            <a:off x="9318413" y="3621088"/>
            <a:ext cx="953959" cy="951899"/>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916395"/>
          </a:solidFill>
          <a:ln>
            <a:noFill/>
          </a:ln>
          <a:effectLst/>
        </p:spPr>
        <p:txBody>
          <a:bodyPr wrap="none" anchor="ctr"/>
          <a:lstStyle/>
          <a:p>
            <a:pPr algn="ctr"/>
            <a:r>
              <a:rPr lang="en-GB" sz="4000" b="1" dirty="0">
                <a:solidFill>
                  <a:schemeClr val="bg1"/>
                </a:solidFill>
              </a:rPr>
              <a:t>1</a:t>
            </a:r>
          </a:p>
        </p:txBody>
      </p:sp>
      <p:sp>
        <p:nvSpPr>
          <p:cNvPr id="14" name="Freeform 6">
            <a:extLst>
              <a:ext uri="{FF2B5EF4-FFF2-40B4-BE49-F238E27FC236}">
                <a16:creationId xmlns:a16="http://schemas.microsoft.com/office/drawing/2014/main" id="{197C45A8-CBE6-2477-03C4-C11AA5F29D9E}"/>
              </a:ext>
            </a:extLst>
          </p:cNvPr>
          <p:cNvSpPr>
            <a:spLocks noChangeArrowheads="1"/>
          </p:cNvSpPr>
          <p:nvPr/>
        </p:nvSpPr>
        <p:spPr bwMode="auto">
          <a:xfrm>
            <a:off x="8687498" y="2704473"/>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5" name="Freeform 6">
            <a:extLst>
              <a:ext uri="{FF2B5EF4-FFF2-40B4-BE49-F238E27FC236}">
                <a16:creationId xmlns:a16="http://schemas.microsoft.com/office/drawing/2014/main" id="{5334C9E5-C96F-63BA-FE16-E7E1BCED0940}"/>
              </a:ext>
            </a:extLst>
          </p:cNvPr>
          <p:cNvSpPr>
            <a:spLocks noChangeArrowheads="1"/>
          </p:cNvSpPr>
          <p:nvPr/>
        </p:nvSpPr>
        <p:spPr bwMode="auto">
          <a:xfrm>
            <a:off x="9966385" y="2704473"/>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6" name="Freeform 6">
            <a:extLst>
              <a:ext uri="{FF2B5EF4-FFF2-40B4-BE49-F238E27FC236}">
                <a16:creationId xmlns:a16="http://schemas.microsoft.com/office/drawing/2014/main" id="{FB73F5A3-B5C8-F529-870A-6482908328C4}"/>
              </a:ext>
            </a:extLst>
          </p:cNvPr>
          <p:cNvSpPr>
            <a:spLocks noChangeArrowheads="1"/>
          </p:cNvSpPr>
          <p:nvPr/>
        </p:nvSpPr>
        <p:spPr bwMode="auto">
          <a:xfrm>
            <a:off x="8054196" y="3766207"/>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7" name="Freeform 6">
            <a:extLst>
              <a:ext uri="{FF2B5EF4-FFF2-40B4-BE49-F238E27FC236}">
                <a16:creationId xmlns:a16="http://schemas.microsoft.com/office/drawing/2014/main" id="{F9500859-36EB-5DB0-5ABF-DCA708367EE8}"/>
              </a:ext>
            </a:extLst>
          </p:cNvPr>
          <p:cNvSpPr>
            <a:spLocks noChangeArrowheads="1"/>
          </p:cNvSpPr>
          <p:nvPr/>
        </p:nvSpPr>
        <p:spPr bwMode="auto">
          <a:xfrm>
            <a:off x="8687497" y="4830879"/>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8" name="Freeform 6">
            <a:extLst>
              <a:ext uri="{FF2B5EF4-FFF2-40B4-BE49-F238E27FC236}">
                <a16:creationId xmlns:a16="http://schemas.microsoft.com/office/drawing/2014/main" id="{FE461CD7-19B8-F375-4A81-D1074FD0ECAA}"/>
              </a:ext>
            </a:extLst>
          </p:cNvPr>
          <p:cNvSpPr>
            <a:spLocks noChangeArrowheads="1"/>
          </p:cNvSpPr>
          <p:nvPr/>
        </p:nvSpPr>
        <p:spPr bwMode="auto">
          <a:xfrm>
            <a:off x="9966385" y="4857307"/>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19" name="Freeform 6">
            <a:extLst>
              <a:ext uri="{FF2B5EF4-FFF2-40B4-BE49-F238E27FC236}">
                <a16:creationId xmlns:a16="http://schemas.microsoft.com/office/drawing/2014/main" id="{3802B45E-90F7-0D25-5656-11DDC5203F99}"/>
              </a:ext>
            </a:extLst>
          </p:cNvPr>
          <p:cNvSpPr>
            <a:spLocks noChangeArrowheads="1"/>
          </p:cNvSpPr>
          <p:nvPr/>
        </p:nvSpPr>
        <p:spPr bwMode="auto">
          <a:xfrm>
            <a:off x="10640614" y="3766208"/>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85D2C7"/>
          </a:solidFill>
          <a:ln>
            <a:noFill/>
          </a:ln>
          <a:effectLst/>
        </p:spPr>
        <p:txBody>
          <a:bodyPr wrap="none" anchor="ctr"/>
          <a:lstStyle/>
          <a:p>
            <a:pPr algn="ctr"/>
            <a:r>
              <a:rPr lang="en-GB" sz="2800" b="1" dirty="0">
                <a:solidFill>
                  <a:schemeClr val="bg1"/>
                </a:solidFill>
              </a:rPr>
              <a:t>2</a:t>
            </a:r>
          </a:p>
        </p:txBody>
      </p:sp>
      <p:sp>
        <p:nvSpPr>
          <p:cNvPr id="20" name="Freeform 6">
            <a:extLst>
              <a:ext uri="{FF2B5EF4-FFF2-40B4-BE49-F238E27FC236}">
                <a16:creationId xmlns:a16="http://schemas.microsoft.com/office/drawing/2014/main" id="{0894EFE7-FDCD-E46C-424B-D80F93DF6B3F}"/>
              </a:ext>
            </a:extLst>
          </p:cNvPr>
          <p:cNvSpPr>
            <a:spLocks noChangeArrowheads="1"/>
          </p:cNvSpPr>
          <p:nvPr/>
        </p:nvSpPr>
        <p:spPr bwMode="auto">
          <a:xfrm>
            <a:off x="7780939" y="158658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 </a:t>
            </a:r>
          </a:p>
        </p:txBody>
      </p:sp>
      <p:sp>
        <p:nvSpPr>
          <p:cNvPr id="21" name="Freeform 6">
            <a:extLst>
              <a:ext uri="{FF2B5EF4-FFF2-40B4-BE49-F238E27FC236}">
                <a16:creationId xmlns:a16="http://schemas.microsoft.com/office/drawing/2014/main" id="{A20AFB1C-66A9-4F68-F2AE-B2914DAB39FA}"/>
              </a:ext>
            </a:extLst>
          </p:cNvPr>
          <p:cNvSpPr>
            <a:spLocks noChangeArrowheads="1"/>
          </p:cNvSpPr>
          <p:nvPr/>
        </p:nvSpPr>
        <p:spPr bwMode="auto">
          <a:xfrm>
            <a:off x="9432734" y="133331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2" name="Freeform 6">
            <a:extLst>
              <a:ext uri="{FF2B5EF4-FFF2-40B4-BE49-F238E27FC236}">
                <a16:creationId xmlns:a16="http://schemas.microsoft.com/office/drawing/2014/main" id="{9BEC21DD-7D71-A7BB-694D-CB91E5F5B2AC}"/>
              </a:ext>
            </a:extLst>
          </p:cNvPr>
          <p:cNvSpPr>
            <a:spLocks noChangeArrowheads="1"/>
          </p:cNvSpPr>
          <p:nvPr/>
        </p:nvSpPr>
        <p:spPr bwMode="auto">
          <a:xfrm>
            <a:off x="11038022" y="1591566"/>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3" name="Freeform 6">
            <a:extLst>
              <a:ext uri="{FF2B5EF4-FFF2-40B4-BE49-F238E27FC236}">
                <a16:creationId xmlns:a16="http://schemas.microsoft.com/office/drawing/2014/main" id="{E493528A-8A52-D171-FC50-7DC759B039FE}"/>
              </a:ext>
            </a:extLst>
          </p:cNvPr>
          <p:cNvSpPr>
            <a:spLocks noChangeArrowheads="1"/>
          </p:cNvSpPr>
          <p:nvPr/>
        </p:nvSpPr>
        <p:spPr bwMode="auto">
          <a:xfrm>
            <a:off x="7086505" y="2704473"/>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4" name="Freeform 6">
            <a:extLst>
              <a:ext uri="{FF2B5EF4-FFF2-40B4-BE49-F238E27FC236}">
                <a16:creationId xmlns:a16="http://schemas.microsoft.com/office/drawing/2014/main" id="{30EABA2C-2544-DBFD-564A-56D9A6B741C6}"/>
              </a:ext>
            </a:extLst>
          </p:cNvPr>
          <p:cNvSpPr>
            <a:spLocks noChangeArrowheads="1"/>
          </p:cNvSpPr>
          <p:nvPr/>
        </p:nvSpPr>
        <p:spPr bwMode="auto">
          <a:xfrm>
            <a:off x="6645390" y="4120982"/>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5" name="Freeform 6">
            <a:extLst>
              <a:ext uri="{FF2B5EF4-FFF2-40B4-BE49-F238E27FC236}">
                <a16:creationId xmlns:a16="http://schemas.microsoft.com/office/drawing/2014/main" id="{17BD1428-8405-8F0D-60E2-0D7D6441AF61}"/>
              </a:ext>
            </a:extLst>
          </p:cNvPr>
          <p:cNvSpPr>
            <a:spLocks noChangeArrowheads="1"/>
          </p:cNvSpPr>
          <p:nvPr/>
        </p:nvSpPr>
        <p:spPr bwMode="auto">
          <a:xfrm>
            <a:off x="7277994" y="5402857"/>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6" name="Freeform 6">
            <a:extLst>
              <a:ext uri="{FF2B5EF4-FFF2-40B4-BE49-F238E27FC236}">
                <a16:creationId xmlns:a16="http://schemas.microsoft.com/office/drawing/2014/main" id="{2EA0818D-B1A4-5E8D-9863-B8739540B9CA}"/>
              </a:ext>
            </a:extLst>
          </p:cNvPr>
          <p:cNvSpPr>
            <a:spLocks noChangeArrowheads="1"/>
          </p:cNvSpPr>
          <p:nvPr/>
        </p:nvSpPr>
        <p:spPr bwMode="auto">
          <a:xfrm>
            <a:off x="9184361" y="619154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7" name="Freeform 6">
            <a:extLst>
              <a:ext uri="{FF2B5EF4-FFF2-40B4-BE49-F238E27FC236}">
                <a16:creationId xmlns:a16="http://schemas.microsoft.com/office/drawing/2014/main" id="{A73755FA-A831-0B4C-78EF-0AB878FEA75D}"/>
              </a:ext>
            </a:extLst>
          </p:cNvPr>
          <p:cNvSpPr>
            <a:spLocks noChangeArrowheads="1"/>
          </p:cNvSpPr>
          <p:nvPr/>
        </p:nvSpPr>
        <p:spPr bwMode="auto">
          <a:xfrm>
            <a:off x="10993038" y="5987848"/>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8" name="Freeform 6">
            <a:extLst>
              <a:ext uri="{FF2B5EF4-FFF2-40B4-BE49-F238E27FC236}">
                <a16:creationId xmlns:a16="http://schemas.microsoft.com/office/drawing/2014/main" id="{BA79F938-DC32-C7A9-EB2E-D4DE0BAEF0CC}"/>
              </a:ext>
            </a:extLst>
          </p:cNvPr>
          <p:cNvSpPr>
            <a:spLocks noChangeArrowheads="1"/>
          </p:cNvSpPr>
          <p:nvPr/>
        </p:nvSpPr>
        <p:spPr bwMode="auto">
          <a:xfrm>
            <a:off x="11383838" y="4916611"/>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29" name="Freeform 6">
            <a:extLst>
              <a:ext uri="{FF2B5EF4-FFF2-40B4-BE49-F238E27FC236}">
                <a16:creationId xmlns:a16="http://schemas.microsoft.com/office/drawing/2014/main" id="{1EBAA98A-61F4-FEF5-D3E9-6B4093D66E7E}"/>
              </a:ext>
            </a:extLst>
          </p:cNvPr>
          <p:cNvSpPr>
            <a:spLocks noChangeArrowheads="1"/>
          </p:cNvSpPr>
          <p:nvPr/>
        </p:nvSpPr>
        <p:spPr bwMode="auto">
          <a:xfrm>
            <a:off x="11350497" y="3046382"/>
            <a:ext cx="794817" cy="774637"/>
          </a:xfrm>
          <a:custGeom>
            <a:avLst/>
            <a:gdLst>
              <a:gd name="T0" fmla="*/ 1020 w 2040"/>
              <a:gd name="T1" fmla="*/ 0 h 2039"/>
              <a:gd name="T2" fmla="*/ 1020 w 2040"/>
              <a:gd name="T3" fmla="*/ 0 h 2039"/>
              <a:gd name="T4" fmla="*/ 2039 w 2040"/>
              <a:gd name="T5" fmla="*/ 1019 h 2039"/>
              <a:gd name="T6" fmla="*/ 2039 w 2040"/>
              <a:gd name="T7" fmla="*/ 1019 h 2039"/>
              <a:gd name="T8" fmla="*/ 1020 w 2040"/>
              <a:gd name="T9" fmla="*/ 2038 h 2039"/>
              <a:gd name="T10" fmla="*/ 1020 w 2040"/>
              <a:gd name="T11" fmla="*/ 2038 h 2039"/>
              <a:gd name="T12" fmla="*/ 0 w 2040"/>
              <a:gd name="T13" fmla="*/ 1019 h 2039"/>
              <a:gd name="T14" fmla="*/ 0 w 2040"/>
              <a:gd name="T15" fmla="*/ 1019 h 2039"/>
              <a:gd name="T16" fmla="*/ 1020 w 2040"/>
              <a:gd name="T17" fmla="*/ 0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0" h="2039">
                <a:moveTo>
                  <a:pt x="1020" y="0"/>
                </a:moveTo>
                <a:lnTo>
                  <a:pt x="1020" y="0"/>
                </a:lnTo>
                <a:cubicBezTo>
                  <a:pt x="1582" y="0"/>
                  <a:pt x="2039" y="456"/>
                  <a:pt x="2039" y="1019"/>
                </a:cubicBezTo>
                <a:lnTo>
                  <a:pt x="2039" y="1019"/>
                </a:lnTo>
                <a:cubicBezTo>
                  <a:pt x="2039" y="1581"/>
                  <a:pt x="1582" y="2038"/>
                  <a:pt x="1020" y="2038"/>
                </a:cubicBezTo>
                <a:lnTo>
                  <a:pt x="1020" y="2038"/>
                </a:lnTo>
                <a:cubicBezTo>
                  <a:pt x="457" y="2038"/>
                  <a:pt x="0" y="1581"/>
                  <a:pt x="0" y="1019"/>
                </a:cubicBezTo>
                <a:lnTo>
                  <a:pt x="0" y="1019"/>
                </a:lnTo>
                <a:cubicBezTo>
                  <a:pt x="0" y="456"/>
                  <a:pt x="457" y="0"/>
                  <a:pt x="1020" y="0"/>
                </a:cubicBezTo>
              </a:path>
            </a:pathLst>
          </a:custGeom>
          <a:solidFill>
            <a:srgbClr val="3FAB9C"/>
          </a:solidFill>
          <a:ln>
            <a:noFill/>
          </a:ln>
          <a:effectLst/>
        </p:spPr>
        <p:txBody>
          <a:bodyPr wrap="none" anchor="ctr"/>
          <a:lstStyle/>
          <a:p>
            <a:pPr algn="ctr"/>
            <a:r>
              <a:rPr lang="en-GB" sz="2800" b="1" dirty="0">
                <a:solidFill>
                  <a:schemeClr val="bg1"/>
                </a:solidFill>
              </a:rPr>
              <a:t>3</a:t>
            </a:r>
          </a:p>
        </p:txBody>
      </p:sp>
      <p:sp>
        <p:nvSpPr>
          <p:cNvPr id="30" name="Up Arrow 21">
            <a:extLst>
              <a:ext uri="{FF2B5EF4-FFF2-40B4-BE49-F238E27FC236}">
                <a16:creationId xmlns:a16="http://schemas.microsoft.com/office/drawing/2014/main" id="{00A03F6D-6A42-2E89-D01B-E1AAD985C00C}"/>
              </a:ext>
            </a:extLst>
          </p:cNvPr>
          <p:cNvSpPr/>
          <p:nvPr/>
        </p:nvSpPr>
        <p:spPr>
          <a:xfrm rot="1844693">
            <a:off x="10049168" y="3438342"/>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1" name="Up Arrow 21">
            <a:extLst>
              <a:ext uri="{FF2B5EF4-FFF2-40B4-BE49-F238E27FC236}">
                <a16:creationId xmlns:a16="http://schemas.microsoft.com/office/drawing/2014/main" id="{545E1F7F-B442-E3D6-C67D-3EAE3A80DFDB}"/>
              </a:ext>
            </a:extLst>
          </p:cNvPr>
          <p:cNvSpPr/>
          <p:nvPr/>
        </p:nvSpPr>
        <p:spPr>
          <a:xfrm rot="5400000">
            <a:off x="10319847" y="3964726"/>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Up Arrow 21">
            <a:extLst>
              <a:ext uri="{FF2B5EF4-FFF2-40B4-BE49-F238E27FC236}">
                <a16:creationId xmlns:a16="http://schemas.microsoft.com/office/drawing/2014/main" id="{9AA1A17F-26F4-2E93-A80F-2598FA9D38F2}"/>
              </a:ext>
            </a:extLst>
          </p:cNvPr>
          <p:cNvSpPr/>
          <p:nvPr/>
        </p:nvSpPr>
        <p:spPr>
          <a:xfrm rot="8462521">
            <a:off x="10107625" y="4452272"/>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3" name="Up Arrow 21">
            <a:extLst>
              <a:ext uri="{FF2B5EF4-FFF2-40B4-BE49-F238E27FC236}">
                <a16:creationId xmlns:a16="http://schemas.microsoft.com/office/drawing/2014/main" id="{DB20605A-6D17-4FD8-4E99-46FFEAA1E212}"/>
              </a:ext>
            </a:extLst>
          </p:cNvPr>
          <p:cNvSpPr/>
          <p:nvPr/>
        </p:nvSpPr>
        <p:spPr>
          <a:xfrm rot="12967876">
            <a:off x="9352791" y="4462883"/>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Up Arrow 21">
            <a:extLst>
              <a:ext uri="{FF2B5EF4-FFF2-40B4-BE49-F238E27FC236}">
                <a16:creationId xmlns:a16="http://schemas.microsoft.com/office/drawing/2014/main" id="{CFFD2890-7AF6-729B-6AF3-659307A417EA}"/>
              </a:ext>
            </a:extLst>
          </p:cNvPr>
          <p:cNvSpPr/>
          <p:nvPr/>
        </p:nvSpPr>
        <p:spPr>
          <a:xfrm rot="16200000">
            <a:off x="9094366" y="3975144"/>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5" name="Up Arrow 21">
            <a:extLst>
              <a:ext uri="{FF2B5EF4-FFF2-40B4-BE49-F238E27FC236}">
                <a16:creationId xmlns:a16="http://schemas.microsoft.com/office/drawing/2014/main" id="{9237B705-1CDB-E7BB-5036-914B82DD33DB}"/>
              </a:ext>
            </a:extLst>
          </p:cNvPr>
          <p:cNvSpPr/>
          <p:nvPr/>
        </p:nvSpPr>
        <p:spPr>
          <a:xfrm rot="19088722">
            <a:off x="9344972" y="3449831"/>
            <a:ext cx="159886" cy="291677"/>
          </a:xfrm>
          <a:prstGeom prst="upArrow">
            <a:avLst/>
          </a:prstGeom>
          <a:solidFill>
            <a:srgbClr val="70CA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6" name="Up Arrow 21">
            <a:extLst>
              <a:ext uri="{FF2B5EF4-FFF2-40B4-BE49-F238E27FC236}">
                <a16:creationId xmlns:a16="http://schemas.microsoft.com/office/drawing/2014/main" id="{5E1565B3-07C9-4FF5-B506-74AC63787168}"/>
              </a:ext>
            </a:extLst>
          </p:cNvPr>
          <p:cNvSpPr/>
          <p:nvPr/>
        </p:nvSpPr>
        <p:spPr>
          <a:xfrm rot="19056464">
            <a:off x="7884744" y="3325447"/>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7" name="Up Arrow 21">
            <a:extLst>
              <a:ext uri="{FF2B5EF4-FFF2-40B4-BE49-F238E27FC236}">
                <a16:creationId xmlns:a16="http://schemas.microsoft.com/office/drawing/2014/main" id="{7BA6F3AB-7399-C86C-0F9D-E1862694055D}"/>
              </a:ext>
            </a:extLst>
          </p:cNvPr>
          <p:cNvSpPr/>
          <p:nvPr/>
        </p:nvSpPr>
        <p:spPr>
          <a:xfrm rot="15506694">
            <a:off x="7687928" y="3997409"/>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8" name="Up Arrow 21">
            <a:extLst>
              <a:ext uri="{FF2B5EF4-FFF2-40B4-BE49-F238E27FC236}">
                <a16:creationId xmlns:a16="http://schemas.microsoft.com/office/drawing/2014/main" id="{0C5D67D5-8400-CA28-1A54-85D28C3AD580}"/>
              </a:ext>
            </a:extLst>
          </p:cNvPr>
          <p:cNvSpPr/>
          <p:nvPr/>
        </p:nvSpPr>
        <p:spPr>
          <a:xfrm rot="19256627">
            <a:off x="8585046" y="2192191"/>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Up Arrow 21">
            <a:extLst>
              <a:ext uri="{FF2B5EF4-FFF2-40B4-BE49-F238E27FC236}">
                <a16:creationId xmlns:a16="http://schemas.microsoft.com/office/drawing/2014/main" id="{4E5412EA-8851-0AE6-42D1-6C122AB9AC6A}"/>
              </a:ext>
            </a:extLst>
          </p:cNvPr>
          <p:cNvSpPr/>
          <p:nvPr/>
        </p:nvSpPr>
        <p:spPr>
          <a:xfrm rot="20189878">
            <a:off x="10077754" y="2105776"/>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0" name="Up Arrow 21">
            <a:extLst>
              <a:ext uri="{FF2B5EF4-FFF2-40B4-BE49-F238E27FC236}">
                <a16:creationId xmlns:a16="http://schemas.microsoft.com/office/drawing/2014/main" id="{D1CD2F78-C2BA-5FF3-2A68-BEEA5B12F487}"/>
              </a:ext>
            </a:extLst>
          </p:cNvPr>
          <p:cNvSpPr/>
          <p:nvPr/>
        </p:nvSpPr>
        <p:spPr>
          <a:xfrm rot="2486793">
            <a:off x="10752377" y="2293145"/>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1" name="Up Arrow 21">
            <a:extLst>
              <a:ext uri="{FF2B5EF4-FFF2-40B4-BE49-F238E27FC236}">
                <a16:creationId xmlns:a16="http://schemas.microsoft.com/office/drawing/2014/main" id="{0482E53A-2EA5-7021-4B4F-C1AB318BA108}"/>
              </a:ext>
            </a:extLst>
          </p:cNvPr>
          <p:cNvSpPr/>
          <p:nvPr/>
        </p:nvSpPr>
        <p:spPr>
          <a:xfrm rot="6754368" flipH="1">
            <a:off x="10940599" y="2966149"/>
            <a:ext cx="178213"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2" name="Up Arrow 21">
            <a:extLst>
              <a:ext uri="{FF2B5EF4-FFF2-40B4-BE49-F238E27FC236}">
                <a16:creationId xmlns:a16="http://schemas.microsoft.com/office/drawing/2014/main" id="{04E7DFEF-C180-54A7-87FA-36A2DECCA609}"/>
              </a:ext>
            </a:extLst>
          </p:cNvPr>
          <p:cNvSpPr/>
          <p:nvPr/>
        </p:nvSpPr>
        <p:spPr>
          <a:xfrm rot="5571854">
            <a:off x="10982813" y="4956071"/>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Up Arrow 21">
            <a:extLst>
              <a:ext uri="{FF2B5EF4-FFF2-40B4-BE49-F238E27FC236}">
                <a16:creationId xmlns:a16="http://schemas.microsoft.com/office/drawing/2014/main" id="{7ED321AC-1D89-861D-AE63-A57536E85DEF}"/>
              </a:ext>
            </a:extLst>
          </p:cNvPr>
          <p:cNvSpPr/>
          <p:nvPr/>
        </p:nvSpPr>
        <p:spPr>
          <a:xfrm rot="8191669">
            <a:off x="10746502" y="5479813"/>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Up Arrow 21">
            <a:extLst>
              <a:ext uri="{FF2B5EF4-FFF2-40B4-BE49-F238E27FC236}">
                <a16:creationId xmlns:a16="http://schemas.microsoft.com/office/drawing/2014/main" id="{954C3958-A0A6-384A-4C05-9AD2FD3615E9}"/>
              </a:ext>
            </a:extLst>
          </p:cNvPr>
          <p:cNvSpPr/>
          <p:nvPr/>
        </p:nvSpPr>
        <p:spPr>
          <a:xfrm rot="9630591">
            <a:off x="9227137" y="5585187"/>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2" name="Up Arrow 21">
            <a:extLst>
              <a:ext uri="{FF2B5EF4-FFF2-40B4-BE49-F238E27FC236}">
                <a16:creationId xmlns:a16="http://schemas.microsoft.com/office/drawing/2014/main" id="{4BE3CD0D-B693-7640-8947-98CF6D8AAF31}"/>
              </a:ext>
            </a:extLst>
          </p:cNvPr>
          <p:cNvSpPr/>
          <p:nvPr/>
        </p:nvSpPr>
        <p:spPr>
          <a:xfrm rot="15065226">
            <a:off x="8313350" y="5123603"/>
            <a:ext cx="186022" cy="620726"/>
          </a:xfrm>
          <a:prstGeom prst="upArrow">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4" name="Oval 1">
            <a:extLst>
              <a:ext uri="{FF2B5EF4-FFF2-40B4-BE49-F238E27FC236}">
                <a16:creationId xmlns:a16="http://schemas.microsoft.com/office/drawing/2014/main" id="{532DFA6B-9F5B-A7FF-0D6F-8CBB5D4DC5A3}"/>
              </a:ext>
            </a:extLst>
          </p:cNvPr>
          <p:cNvSpPr/>
          <p:nvPr/>
        </p:nvSpPr>
        <p:spPr>
          <a:xfrm>
            <a:off x="588373" y="1698559"/>
            <a:ext cx="771474" cy="771474"/>
          </a:xfrm>
          <a:prstGeom prst="ellipse">
            <a:avLst/>
          </a:prstGeom>
          <a:solidFill>
            <a:srgbClr val="916395"/>
          </a:solidFill>
          <a:ln>
            <a:solidFill>
              <a:srgbClr val="9163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 Placeholder 25">
            <a:extLst>
              <a:ext uri="{FF2B5EF4-FFF2-40B4-BE49-F238E27FC236}">
                <a16:creationId xmlns:a16="http://schemas.microsoft.com/office/drawing/2014/main" id="{99B60A6D-F1A9-4597-3AA7-7823E2EB6ADA}"/>
              </a:ext>
            </a:extLst>
          </p:cNvPr>
          <p:cNvSpPr txBox="1">
            <a:spLocks/>
          </p:cNvSpPr>
          <p:nvPr/>
        </p:nvSpPr>
        <p:spPr>
          <a:xfrm>
            <a:off x="726701" y="1755754"/>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a:t>
            </a:r>
          </a:p>
        </p:txBody>
      </p:sp>
      <p:cxnSp>
        <p:nvCxnSpPr>
          <p:cNvPr id="86" name="Straight Connector 30">
            <a:extLst>
              <a:ext uri="{FF2B5EF4-FFF2-40B4-BE49-F238E27FC236}">
                <a16:creationId xmlns:a16="http://schemas.microsoft.com/office/drawing/2014/main" id="{D5726D11-C78C-176B-EEE4-2A5AED996A89}"/>
              </a:ext>
            </a:extLst>
          </p:cNvPr>
          <p:cNvCxnSpPr>
            <a:cxnSpLocks/>
          </p:cNvCxnSpPr>
          <p:nvPr/>
        </p:nvCxnSpPr>
        <p:spPr>
          <a:xfrm>
            <a:off x="-3344" y="2088530"/>
            <a:ext cx="591717" cy="0"/>
          </a:xfrm>
          <a:prstGeom prst="line">
            <a:avLst/>
          </a:prstGeom>
          <a:ln w="19050">
            <a:solidFill>
              <a:srgbClr val="916395"/>
            </a:solidFill>
          </a:ln>
        </p:spPr>
        <p:style>
          <a:lnRef idx="1">
            <a:schemeClr val="accent1"/>
          </a:lnRef>
          <a:fillRef idx="0">
            <a:schemeClr val="accent1"/>
          </a:fillRef>
          <a:effectRef idx="0">
            <a:schemeClr val="accent1"/>
          </a:effectRef>
          <a:fontRef idx="minor">
            <a:schemeClr val="tx1"/>
          </a:fontRef>
        </p:style>
      </p:cxnSp>
      <p:sp>
        <p:nvSpPr>
          <p:cNvPr id="87" name="Oval 1">
            <a:extLst>
              <a:ext uri="{FF2B5EF4-FFF2-40B4-BE49-F238E27FC236}">
                <a16:creationId xmlns:a16="http://schemas.microsoft.com/office/drawing/2014/main" id="{1E1B071F-3A50-4475-458C-8CADA6491F83}"/>
              </a:ext>
            </a:extLst>
          </p:cNvPr>
          <p:cNvSpPr/>
          <p:nvPr/>
        </p:nvSpPr>
        <p:spPr>
          <a:xfrm>
            <a:off x="583567" y="3116302"/>
            <a:ext cx="771474" cy="771474"/>
          </a:xfrm>
          <a:prstGeom prst="ellipse">
            <a:avLst/>
          </a:prstGeom>
          <a:solidFill>
            <a:srgbClr val="85D2C7"/>
          </a:solidFill>
          <a:ln>
            <a:solidFill>
              <a:srgbClr val="85D2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 Placeholder 25">
            <a:extLst>
              <a:ext uri="{FF2B5EF4-FFF2-40B4-BE49-F238E27FC236}">
                <a16:creationId xmlns:a16="http://schemas.microsoft.com/office/drawing/2014/main" id="{0FC3CF9B-EC1D-9F12-CAAD-92BC6205B4B2}"/>
              </a:ext>
            </a:extLst>
          </p:cNvPr>
          <p:cNvSpPr txBox="1">
            <a:spLocks/>
          </p:cNvSpPr>
          <p:nvPr/>
        </p:nvSpPr>
        <p:spPr>
          <a:xfrm>
            <a:off x="721895" y="3173497"/>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a:t>
            </a:r>
          </a:p>
        </p:txBody>
      </p:sp>
      <p:cxnSp>
        <p:nvCxnSpPr>
          <p:cNvPr id="89" name="Straight Connector 30">
            <a:extLst>
              <a:ext uri="{FF2B5EF4-FFF2-40B4-BE49-F238E27FC236}">
                <a16:creationId xmlns:a16="http://schemas.microsoft.com/office/drawing/2014/main" id="{7550CA17-2E79-6311-B494-5092916EDEBE}"/>
              </a:ext>
            </a:extLst>
          </p:cNvPr>
          <p:cNvCxnSpPr>
            <a:cxnSpLocks/>
          </p:cNvCxnSpPr>
          <p:nvPr/>
        </p:nvCxnSpPr>
        <p:spPr>
          <a:xfrm>
            <a:off x="-8150" y="3506273"/>
            <a:ext cx="591717" cy="0"/>
          </a:xfrm>
          <a:prstGeom prst="line">
            <a:avLst/>
          </a:prstGeom>
          <a:ln w="19050">
            <a:solidFill>
              <a:srgbClr val="85D2C7"/>
            </a:solidFill>
          </a:ln>
        </p:spPr>
        <p:style>
          <a:lnRef idx="1">
            <a:schemeClr val="accent1"/>
          </a:lnRef>
          <a:fillRef idx="0">
            <a:schemeClr val="accent1"/>
          </a:fillRef>
          <a:effectRef idx="0">
            <a:schemeClr val="accent1"/>
          </a:effectRef>
          <a:fontRef idx="minor">
            <a:schemeClr val="tx1"/>
          </a:fontRef>
        </p:style>
      </p:cxnSp>
      <p:sp>
        <p:nvSpPr>
          <p:cNvPr id="90" name="Oval 1">
            <a:extLst>
              <a:ext uri="{FF2B5EF4-FFF2-40B4-BE49-F238E27FC236}">
                <a16:creationId xmlns:a16="http://schemas.microsoft.com/office/drawing/2014/main" id="{1E90A4F7-5420-56EA-885F-1D4E60DFEC4A}"/>
              </a:ext>
            </a:extLst>
          </p:cNvPr>
          <p:cNvSpPr/>
          <p:nvPr/>
        </p:nvSpPr>
        <p:spPr>
          <a:xfrm>
            <a:off x="588373" y="4729477"/>
            <a:ext cx="771474" cy="771474"/>
          </a:xfrm>
          <a:prstGeom prst="ellipse">
            <a:avLst/>
          </a:prstGeom>
          <a:solidFill>
            <a:srgbClr val="3FAB9C"/>
          </a:solidFill>
          <a:ln>
            <a:solidFill>
              <a:srgbClr val="3FAB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 Placeholder 25">
            <a:extLst>
              <a:ext uri="{FF2B5EF4-FFF2-40B4-BE49-F238E27FC236}">
                <a16:creationId xmlns:a16="http://schemas.microsoft.com/office/drawing/2014/main" id="{BAD72364-1E0C-DC16-3D2F-7AD00DEBB000}"/>
              </a:ext>
            </a:extLst>
          </p:cNvPr>
          <p:cNvSpPr txBox="1">
            <a:spLocks/>
          </p:cNvSpPr>
          <p:nvPr/>
        </p:nvSpPr>
        <p:spPr>
          <a:xfrm>
            <a:off x="726701" y="4786672"/>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3</a:t>
            </a:r>
          </a:p>
        </p:txBody>
      </p:sp>
      <p:cxnSp>
        <p:nvCxnSpPr>
          <p:cNvPr id="92" name="Straight Connector 30">
            <a:extLst>
              <a:ext uri="{FF2B5EF4-FFF2-40B4-BE49-F238E27FC236}">
                <a16:creationId xmlns:a16="http://schemas.microsoft.com/office/drawing/2014/main" id="{9980F014-B21F-3FD7-9C0B-F670CA35E00C}"/>
              </a:ext>
            </a:extLst>
          </p:cNvPr>
          <p:cNvCxnSpPr>
            <a:cxnSpLocks/>
          </p:cNvCxnSpPr>
          <p:nvPr/>
        </p:nvCxnSpPr>
        <p:spPr>
          <a:xfrm>
            <a:off x="-3344" y="5119448"/>
            <a:ext cx="591717" cy="0"/>
          </a:xfrm>
          <a:prstGeom prst="line">
            <a:avLst/>
          </a:prstGeom>
          <a:ln w="19050">
            <a:solidFill>
              <a:srgbClr val="3FAB9C"/>
            </a:solidFill>
          </a:ln>
        </p:spPr>
        <p:style>
          <a:lnRef idx="1">
            <a:schemeClr val="accent1"/>
          </a:lnRef>
          <a:fillRef idx="0">
            <a:schemeClr val="accent1"/>
          </a:fillRef>
          <a:effectRef idx="0">
            <a:schemeClr val="accent1"/>
          </a:effectRef>
          <a:fontRef idx="minor">
            <a:schemeClr val="tx1"/>
          </a:fontRef>
        </p:style>
      </p:cxnSp>
      <p:sp>
        <p:nvSpPr>
          <p:cNvPr id="93" name="Textplatzhalter 7">
            <a:extLst>
              <a:ext uri="{FF2B5EF4-FFF2-40B4-BE49-F238E27FC236}">
                <a16:creationId xmlns:a16="http://schemas.microsoft.com/office/drawing/2014/main" id="{5E50FD6D-DD96-EAB6-25E1-1454FE245D35}"/>
              </a:ext>
            </a:extLst>
          </p:cNvPr>
          <p:cNvSpPr txBox="1">
            <a:spLocks/>
          </p:cNvSpPr>
          <p:nvPr/>
        </p:nvSpPr>
        <p:spPr>
          <a:xfrm>
            <a:off x="1495107" y="3137889"/>
            <a:ext cx="5857456" cy="1305906"/>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600" b="1" dirty="0">
                <a:solidFill>
                  <a:srgbClr val="595A59"/>
                </a:solidFill>
              </a:rPr>
              <a:t>DIREKTE KONSEQUENZEN</a:t>
            </a:r>
          </a:p>
          <a:p>
            <a:r>
              <a:rPr lang="de-DE" sz="2000" dirty="0">
                <a:solidFill>
                  <a:srgbClr val="595A59"/>
                </a:solidFill>
              </a:rPr>
              <a:t>Betrachten Sie nun die unmittelbaren Auswirkungen des Szenarios. Jede Konsequenz wird in einem Kreis um das Szenario herum geschrieben und mit dem Szenario durch eine Ursache-Wirkungs-Linie verbunden. Dies sind die direkten Folgen.</a:t>
            </a:r>
          </a:p>
        </p:txBody>
      </p:sp>
      <p:sp>
        <p:nvSpPr>
          <p:cNvPr id="94" name="Textplatzhalter 7">
            <a:extLst>
              <a:ext uri="{FF2B5EF4-FFF2-40B4-BE49-F238E27FC236}">
                <a16:creationId xmlns:a16="http://schemas.microsoft.com/office/drawing/2014/main" id="{8C380275-9DEE-C983-3FDB-6F20BD42A6FA}"/>
              </a:ext>
            </a:extLst>
          </p:cNvPr>
          <p:cNvSpPr txBox="1">
            <a:spLocks/>
          </p:cNvSpPr>
          <p:nvPr/>
        </p:nvSpPr>
        <p:spPr>
          <a:xfrm>
            <a:off x="1505285" y="4773648"/>
            <a:ext cx="5857456" cy="1403846"/>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600" b="1" dirty="0">
                <a:solidFill>
                  <a:srgbClr val="595A59"/>
                </a:solidFill>
              </a:rPr>
              <a:t>INDIREKTE KONSEQUENZEN</a:t>
            </a:r>
          </a:p>
          <a:p>
            <a:r>
              <a:rPr lang="de-DE" sz="2000" dirty="0">
                <a:solidFill>
                  <a:srgbClr val="595A59"/>
                </a:solidFill>
              </a:rPr>
              <a:t>Betrachten Sie nun die direkten Folgen. Welche Folgen könnten sich ergeben, wenn sie eintreten? Das sind die indirekten Folgen. Ordnen Sie sie analog zu vorher um die jeweiligen direkten Folgen herum an und verbinden Sie sie mit einer Ursache-Wirkungs-Linie.</a:t>
            </a:r>
          </a:p>
        </p:txBody>
      </p:sp>
      <p:sp>
        <p:nvSpPr>
          <p:cNvPr id="95" name="Textplatzhalter 2">
            <a:extLst>
              <a:ext uri="{FF2B5EF4-FFF2-40B4-BE49-F238E27FC236}">
                <a16:creationId xmlns:a16="http://schemas.microsoft.com/office/drawing/2014/main" id="{FF8C2E6A-3B3B-3D36-6F7D-1E6C256BADDD}"/>
              </a:ext>
            </a:extLst>
          </p:cNvPr>
          <p:cNvSpPr>
            <a:spLocks noGrp="1"/>
          </p:cNvSpPr>
          <p:nvPr>
            <p:ph type="body" sz="quarter" idx="18"/>
          </p:nvPr>
        </p:nvSpPr>
        <p:spPr>
          <a:xfrm>
            <a:off x="318750" y="1191321"/>
            <a:ext cx="8709720" cy="489428"/>
          </a:xfrm>
        </p:spPr>
        <p:txBody>
          <a:bodyPr>
            <a:noAutofit/>
          </a:bodyPr>
          <a:lstStyle/>
          <a:p>
            <a:r>
              <a:rPr lang="de-DE" sz="1600" dirty="0">
                <a:solidFill>
                  <a:schemeClr val="bg1"/>
                </a:solidFill>
              </a:rPr>
              <a:t>Das Zukunftsrad ist ein leistungsfähiges Instrument zur Entwicklung von Szenarien und deren Folgen</a:t>
            </a:r>
          </a:p>
        </p:txBody>
      </p:sp>
    </p:spTree>
    <p:extLst>
      <p:ext uri="{BB962C8B-B14F-4D97-AF65-F5344CB8AC3E}">
        <p14:creationId xmlns:p14="http://schemas.microsoft.com/office/powerpoint/2010/main" val="2591652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10" descr="Ein Bild, das Person, drinnen, Menge enthält.&#10;&#10;Automatisch generierte Beschreibung">
            <a:extLst>
              <a:ext uri="{FF2B5EF4-FFF2-40B4-BE49-F238E27FC236}">
                <a16:creationId xmlns:a16="http://schemas.microsoft.com/office/drawing/2014/main" id="{296BDE22-10BC-2F1F-CC9E-B026F05FE5A0}"/>
              </a:ext>
            </a:extLst>
          </p:cNvPr>
          <p:cNvPicPr>
            <a:picLocks noGrp="1" noChangeAspect="1"/>
          </p:cNvPicPr>
          <p:nvPr>
            <p:ph type="pic" sz="quarter" idx="10"/>
          </p:nvPr>
        </p:nvPicPr>
        <p:blipFill>
          <a:blip r:embed="rId2"/>
          <a:srcRect t="8416" b="8416"/>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942106"/>
            <a:ext cx="4596514" cy="489428"/>
          </a:xfrm>
        </p:spPr>
        <p:txBody>
          <a:bodyPr>
            <a:noAutofit/>
          </a:bodyPr>
          <a:lstStyle/>
          <a:p>
            <a:r>
              <a:rPr lang="de-DE" sz="1600" dirty="0"/>
              <a:t>Eine Vielzahl von Einzelentscheidungen der Vergangenheit ergeben zusammen ein schlüssiges Muster und werden anschließend in einen Gesamtzusammenhang gestellt - die Strategie.</a:t>
            </a:r>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528773" y="228600"/>
            <a:ext cx="5001416" cy="891545"/>
          </a:xfrm>
        </p:spPr>
        <p:txBody>
          <a:bodyPr>
            <a:noAutofit/>
          </a:bodyPr>
          <a:lstStyle/>
          <a:p>
            <a:r>
              <a:rPr lang="de-DE" b="1" dirty="0"/>
              <a:t>03 Strategie als MUSTER</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6" name="Textplatzhalter 4">
            <a:extLst>
              <a:ext uri="{FF2B5EF4-FFF2-40B4-BE49-F238E27FC236}">
                <a16:creationId xmlns:a16="http://schemas.microsoft.com/office/drawing/2014/main" id="{0700719C-788C-9E4C-EDC9-4BD089DA003B}"/>
              </a:ext>
            </a:extLst>
          </p:cNvPr>
          <p:cNvSpPr txBox="1">
            <a:spLocks/>
          </p:cNvSpPr>
          <p:nvPr/>
        </p:nvSpPr>
        <p:spPr>
          <a:xfrm>
            <a:off x="1693234" y="2003439"/>
            <a:ext cx="4836955" cy="165575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000" dirty="0"/>
              <a:t>Eine Strategie wird manchmal aus historischem Verhalten und der Summe früherer Entscheidungen abgeleitet. Ein konsistenter und erfolgreicher Geschäftsstil kann eher zu einer Strategie als zu einer bewussten Entscheidung werden. Achten Sie auf die Muster, die Sie im Team und in der Organisation finden, um diesen Teil der fünf </a:t>
            </a:r>
            <a:r>
              <a:rPr lang="de-DE" sz="2000" dirty="0" err="1"/>
              <a:t>P's</a:t>
            </a:r>
            <a:r>
              <a:rPr lang="de-DE" sz="2000" dirty="0"/>
              <a:t> anzuwenden. Überlegen Sie dann, ob diese Muster zu einem unausgesprochenen Teil der Strategie der Organisation geworden sind und welchen Einfluss sie auf die Handhabung der zukünftigen strategischen Planung haben. Dies wird auch als emergente Strategie bezeichnet.</a:t>
            </a:r>
          </a:p>
        </p:txBody>
      </p:sp>
      <p:sp>
        <p:nvSpPr>
          <p:cNvPr id="9" name="Textfeld 8">
            <a:extLst>
              <a:ext uri="{FF2B5EF4-FFF2-40B4-BE49-F238E27FC236}">
                <a16:creationId xmlns:a16="http://schemas.microsoft.com/office/drawing/2014/main" id="{6208C384-408D-4755-491C-E07DD9BB7342}"/>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fauxels</a:t>
            </a:r>
            <a:endParaRPr lang="de-DE" sz="800" dirty="0">
              <a:solidFill>
                <a:schemeClr val="bg1"/>
              </a:solidFill>
            </a:endParaRPr>
          </a:p>
        </p:txBody>
      </p:sp>
      <p:sp>
        <p:nvSpPr>
          <p:cNvPr id="13" name="Textfeld 12">
            <a:extLst>
              <a:ext uri="{FF2B5EF4-FFF2-40B4-BE49-F238E27FC236}">
                <a16:creationId xmlns:a16="http://schemas.microsoft.com/office/drawing/2014/main" id="{A91127EC-E52A-1DEB-3177-4607E5F3398E}"/>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Tree>
    <p:extLst>
      <p:ext uri="{BB962C8B-B14F-4D97-AF65-F5344CB8AC3E}">
        <p14:creationId xmlns:p14="http://schemas.microsoft.com/office/powerpoint/2010/main" val="3351978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61" y="1045737"/>
            <a:ext cx="4621841" cy="489428"/>
          </a:xfrm>
        </p:spPr>
        <p:txBody>
          <a:bodyPr>
            <a:noAutofit/>
          </a:bodyPr>
          <a:lstStyle/>
          <a:p>
            <a:r>
              <a:rPr lang="de-DE" sz="1600" dirty="0"/>
              <a:t>Unter Strategie versteht man die Position, die ein Unternehmen auf dem Markt und im Wettbewerb einnehmen will.</a:t>
            </a:r>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546032" y="260692"/>
            <a:ext cx="5133501" cy="891545"/>
          </a:xfrm>
        </p:spPr>
        <p:txBody>
          <a:bodyPr>
            <a:noAutofit/>
          </a:bodyPr>
          <a:lstStyle/>
          <a:p>
            <a:r>
              <a:rPr lang="de-DE" b="1" dirty="0"/>
              <a:t>04 Strategie als POSITION</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9" name="Textfeld 8">
            <a:extLst>
              <a:ext uri="{FF2B5EF4-FFF2-40B4-BE49-F238E27FC236}">
                <a16:creationId xmlns:a16="http://schemas.microsoft.com/office/drawing/2014/main" id="{6208C384-408D-4755-491C-E07DD9BB7342}"/>
              </a:ext>
            </a:extLst>
          </p:cNvPr>
          <p:cNvSpPr txBox="1"/>
          <p:nvPr/>
        </p:nvSpPr>
        <p:spPr>
          <a:xfrm>
            <a:off x="6852062" y="64069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fauxels</a:t>
            </a:r>
            <a:endParaRPr lang="de-DE" sz="800" dirty="0">
              <a:solidFill>
                <a:schemeClr val="bg1"/>
              </a:solidFill>
            </a:endParaRPr>
          </a:p>
        </p:txBody>
      </p:sp>
      <p:sp>
        <p:nvSpPr>
          <p:cNvPr id="13" name="Textfeld 12">
            <a:extLst>
              <a:ext uri="{FF2B5EF4-FFF2-40B4-BE49-F238E27FC236}">
                <a16:creationId xmlns:a16="http://schemas.microsoft.com/office/drawing/2014/main" id="{A91127EC-E52A-1DEB-3177-4607E5F3398E}"/>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pic>
        <p:nvPicPr>
          <p:cNvPr id="14" name="Bildplatzhalter 13" descr="Ein Bild, das Projektil enthält.&#10;&#10;Automatisch generierte Beschreibung">
            <a:extLst>
              <a:ext uri="{FF2B5EF4-FFF2-40B4-BE49-F238E27FC236}">
                <a16:creationId xmlns:a16="http://schemas.microsoft.com/office/drawing/2014/main" id="{DDDAAC14-9B26-D867-6D74-C211E58D5761}"/>
              </a:ext>
            </a:extLst>
          </p:cNvPr>
          <p:cNvPicPr>
            <a:picLocks noGrp="1" noChangeAspect="1"/>
          </p:cNvPicPr>
          <p:nvPr>
            <p:ph type="pic" sz="quarter" idx="10"/>
          </p:nvPr>
        </p:nvPicPr>
        <p:blipFill>
          <a:blip r:embed="rId2"/>
          <a:srcRect t="3265" b="3265"/>
          <a:stretch>
            <a:fillRect/>
          </a:stretch>
        </p:blipFill>
        <p:spPr/>
      </p:pic>
      <p:sp>
        <p:nvSpPr>
          <p:cNvPr id="10" name="Textfeld 9">
            <a:extLst>
              <a:ext uri="{FF2B5EF4-FFF2-40B4-BE49-F238E27FC236}">
                <a16:creationId xmlns:a16="http://schemas.microsoft.com/office/drawing/2014/main" id="{A21DD55F-2F47-A706-6EC0-718DC1DE7A28}"/>
              </a:ext>
            </a:extLst>
          </p:cNvPr>
          <p:cNvSpPr txBox="1"/>
          <p:nvPr/>
        </p:nvSpPr>
        <p:spPr>
          <a:xfrm>
            <a:off x="1718560" y="1763496"/>
            <a:ext cx="4621841" cy="3416320"/>
          </a:xfrm>
          <a:prstGeom prst="rect">
            <a:avLst/>
          </a:prstGeom>
          <a:noFill/>
        </p:spPr>
        <p:txBody>
          <a:bodyPr wrap="square">
            <a:spAutoFit/>
          </a:bodyPr>
          <a:lstStyle/>
          <a:p>
            <a:r>
              <a:rPr lang="de-DE" dirty="0">
                <a:solidFill>
                  <a:schemeClr val="bg1"/>
                </a:solidFill>
              </a:rPr>
              <a:t>Die Bedeutung der Position bei der Festlegung der Unternehmensstrategie muss sorgfältig bedacht, konzipiert, geplant und umgesetzt werden, da sie die Gesamtposition des Unternehmens auf dem Markt bestimmt. Um die Position eines Unternehmens in Bezug auf die Strategie festzulegen, sollten Sie sowohl interne Faktoren wie die Art und Qualität der angebotenen Produkte/Dienstleistungen als auch externe Faktoren wie die Nachfrage berücksichtigen. Mehr darüber erfahren Sie in Modul 3.</a:t>
            </a:r>
          </a:p>
        </p:txBody>
      </p:sp>
      <p:sp>
        <p:nvSpPr>
          <p:cNvPr id="15" name="Textfeld 14">
            <a:extLst>
              <a:ext uri="{FF2B5EF4-FFF2-40B4-BE49-F238E27FC236}">
                <a16:creationId xmlns:a16="http://schemas.microsoft.com/office/drawing/2014/main" id="{4278CBC1-DE03-FE50-253B-430CC8D861E4}"/>
              </a:ext>
            </a:extLst>
          </p:cNvPr>
          <p:cNvSpPr txBox="1"/>
          <p:nvPr/>
        </p:nvSpPr>
        <p:spPr>
          <a:xfrm>
            <a:off x="7004462" y="6559317"/>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fauxels</a:t>
            </a:r>
            <a:endParaRPr lang="de-DE" sz="800" dirty="0">
              <a:solidFill>
                <a:schemeClr val="bg1"/>
              </a:solidFill>
            </a:endParaRPr>
          </a:p>
        </p:txBody>
      </p:sp>
      <p:sp>
        <p:nvSpPr>
          <p:cNvPr id="16" name="Textfeld 15">
            <a:extLst>
              <a:ext uri="{FF2B5EF4-FFF2-40B4-BE49-F238E27FC236}">
                <a16:creationId xmlns:a16="http://schemas.microsoft.com/office/drawing/2014/main" id="{F939BAEF-4518-5362-697E-6757F4A0B1AD}"/>
              </a:ext>
            </a:extLst>
          </p:cNvPr>
          <p:cNvSpPr txBox="1"/>
          <p:nvPr/>
        </p:nvSpPr>
        <p:spPr>
          <a:xfrm>
            <a:off x="6852062" y="6375395"/>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Pixabay</a:t>
            </a:r>
            <a:endParaRPr lang="de-DE" sz="800" dirty="0">
              <a:solidFill>
                <a:schemeClr val="bg1"/>
              </a:solidFill>
            </a:endParaRPr>
          </a:p>
        </p:txBody>
      </p:sp>
    </p:spTree>
    <p:extLst>
      <p:ext uri="{BB962C8B-B14F-4D97-AF65-F5344CB8AC3E}">
        <p14:creationId xmlns:p14="http://schemas.microsoft.com/office/powerpoint/2010/main" val="494378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descr="Ein Bild, das schließen enthält.&#10;&#10;Automatisch generierte Beschreibung">
            <a:extLst>
              <a:ext uri="{FF2B5EF4-FFF2-40B4-BE49-F238E27FC236}">
                <a16:creationId xmlns:a16="http://schemas.microsoft.com/office/drawing/2014/main" id="{70AD21D3-981D-B4ED-0EA4-C90DD2723A8F}"/>
              </a:ext>
            </a:extLst>
          </p:cNvPr>
          <p:cNvPicPr>
            <a:picLocks noGrp="1" noChangeAspect="1"/>
          </p:cNvPicPr>
          <p:nvPr>
            <p:ph type="pic" sz="quarter" idx="10"/>
          </p:nvPr>
        </p:nvPicPr>
        <p:blipFill>
          <a:blip r:embed="rId2"/>
          <a:srcRect l="23500" r="23500"/>
          <a:stretch>
            <a:fillRect/>
          </a:stretch>
        </p:blipFill>
        <p:spPr/>
      </p:pic>
      <p:sp>
        <p:nvSpPr>
          <p:cNvPr id="3" name="Textplatzhalter 2">
            <a:extLst>
              <a:ext uri="{FF2B5EF4-FFF2-40B4-BE49-F238E27FC236}">
                <a16:creationId xmlns:a16="http://schemas.microsoft.com/office/drawing/2014/main" id="{F4B0B7B6-D4AC-E5CB-EE1F-98EC8BFC54AC}"/>
              </a:ext>
            </a:extLst>
          </p:cNvPr>
          <p:cNvSpPr>
            <a:spLocks noGrp="1"/>
          </p:cNvSpPr>
          <p:nvPr>
            <p:ph type="body" sz="quarter" idx="18"/>
          </p:nvPr>
        </p:nvSpPr>
        <p:spPr>
          <a:xfrm>
            <a:off x="1718559" y="1468013"/>
            <a:ext cx="4621841" cy="489428"/>
          </a:xfrm>
        </p:spPr>
        <p:txBody>
          <a:bodyPr>
            <a:noAutofit/>
          </a:bodyPr>
          <a:lstStyle/>
          <a:p>
            <a:r>
              <a:rPr lang="de-DE" sz="1600" dirty="0"/>
              <a:t>Die Strategie als Perspektive bestimmt die Art und Weise, wie eine Organisation handelt.</a:t>
            </a:r>
          </a:p>
        </p:txBody>
      </p:sp>
      <p:sp>
        <p:nvSpPr>
          <p:cNvPr id="4" name="Textplatzhalter 3">
            <a:extLst>
              <a:ext uri="{FF2B5EF4-FFF2-40B4-BE49-F238E27FC236}">
                <a16:creationId xmlns:a16="http://schemas.microsoft.com/office/drawing/2014/main" id="{D689D101-EFBD-677A-9B74-02DFE8479039}"/>
              </a:ext>
            </a:extLst>
          </p:cNvPr>
          <p:cNvSpPr>
            <a:spLocks noGrp="1"/>
          </p:cNvSpPr>
          <p:nvPr>
            <p:ph type="body" sz="quarter" idx="16"/>
          </p:nvPr>
        </p:nvSpPr>
        <p:spPr>
          <a:xfrm>
            <a:off x="1546032" y="260692"/>
            <a:ext cx="5133501" cy="891545"/>
          </a:xfrm>
        </p:spPr>
        <p:txBody>
          <a:bodyPr>
            <a:noAutofit/>
          </a:bodyPr>
          <a:lstStyle/>
          <a:p>
            <a:r>
              <a:rPr lang="de-DE" b="1" dirty="0"/>
              <a:t>05 Strategie als eine PERSPEKTIVE</a:t>
            </a:r>
          </a:p>
        </p:txBody>
      </p:sp>
      <p:sp>
        <p:nvSpPr>
          <p:cNvPr id="5" name="Textplatzhalter 2">
            <a:extLst>
              <a:ext uri="{FF2B5EF4-FFF2-40B4-BE49-F238E27FC236}">
                <a16:creationId xmlns:a16="http://schemas.microsoft.com/office/drawing/2014/main" id="{BBD61747-EFE4-D5A9-1C06-D8D3C813AF67}"/>
              </a:ext>
            </a:extLst>
          </p:cNvPr>
          <p:cNvSpPr txBox="1">
            <a:spLocks/>
          </p:cNvSpPr>
          <p:nvPr/>
        </p:nvSpPr>
        <p:spPr>
          <a:xfrm>
            <a:off x="1718561" y="2314828"/>
            <a:ext cx="4621841" cy="42764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p:txBody>
      </p:sp>
      <p:sp>
        <p:nvSpPr>
          <p:cNvPr id="13" name="Textfeld 12">
            <a:extLst>
              <a:ext uri="{FF2B5EF4-FFF2-40B4-BE49-F238E27FC236}">
                <a16:creationId xmlns:a16="http://schemas.microsoft.com/office/drawing/2014/main" id="{A91127EC-E52A-1DEB-3177-4607E5F3398E}"/>
              </a:ext>
            </a:extLst>
          </p:cNvPr>
          <p:cNvSpPr txBox="1"/>
          <p:nvPr/>
        </p:nvSpPr>
        <p:spPr>
          <a:xfrm>
            <a:off x="6852062" y="6629509"/>
            <a:ext cx="6094562" cy="215444"/>
          </a:xfrm>
          <a:prstGeom prst="rect">
            <a:avLst/>
          </a:prstGeom>
          <a:noFill/>
        </p:spPr>
        <p:txBody>
          <a:bodyPr wrap="square">
            <a:spAutoFit/>
          </a:bodyPr>
          <a:lstStyle/>
          <a:p>
            <a:r>
              <a:rPr lang="de-DE" sz="800" dirty="0">
                <a:solidFill>
                  <a:srgbClr val="595A59"/>
                </a:solidFill>
              </a:rPr>
              <a:t>https://uk.indeed.com/career-advice/career-development/mintzberg-5-ps-of-strategy</a:t>
            </a:r>
          </a:p>
        </p:txBody>
      </p:sp>
      <p:sp>
        <p:nvSpPr>
          <p:cNvPr id="10" name="Textfeld 9">
            <a:extLst>
              <a:ext uri="{FF2B5EF4-FFF2-40B4-BE49-F238E27FC236}">
                <a16:creationId xmlns:a16="http://schemas.microsoft.com/office/drawing/2014/main" id="{A21DD55F-2F47-A706-6EC0-718DC1DE7A28}"/>
              </a:ext>
            </a:extLst>
          </p:cNvPr>
          <p:cNvSpPr txBox="1"/>
          <p:nvPr/>
        </p:nvSpPr>
        <p:spPr>
          <a:xfrm>
            <a:off x="1718560" y="2314828"/>
            <a:ext cx="4621841" cy="4247317"/>
          </a:xfrm>
          <a:prstGeom prst="rect">
            <a:avLst/>
          </a:prstGeom>
          <a:noFill/>
        </p:spPr>
        <p:txBody>
          <a:bodyPr wrap="square">
            <a:spAutoFit/>
          </a:bodyPr>
          <a:lstStyle/>
          <a:p>
            <a:r>
              <a:rPr lang="de-DE" dirty="0">
                <a:solidFill>
                  <a:schemeClr val="bg1"/>
                </a:solidFill>
              </a:rPr>
              <a:t>Der perspektivische Aspekt bezieht sich nicht auf einen der oben genannten Ansätze. Stattdessen wird ein größerer Rahmen verwendet, in dem das Unternehmen im Mittelpunkt steht. Die Organisation erstellt die Strategie unter Berücksichtigung der wichtigsten und bedeutendsten Faktoren des Unternehmens, z. B. wie die einzelnen Stakeholder (Mitarbeiter, Lieferanten, Öffentlichkeit) das Unternehmen wahrnehmen oder wie Entscheidungen im Rahmen der Werte des Unternehmens getroffen werden. Die Summe dieser verschiedenen Perspektiven kann bei der strategischen Entscheidungsfindung hilfreich sein.</a:t>
            </a:r>
            <a:endParaRPr lang="de-DE" sz="1600" dirty="0">
              <a:solidFill>
                <a:schemeClr val="bg1"/>
              </a:solidFill>
            </a:endParaRPr>
          </a:p>
        </p:txBody>
      </p:sp>
      <p:sp>
        <p:nvSpPr>
          <p:cNvPr id="16" name="Textfeld 15">
            <a:extLst>
              <a:ext uri="{FF2B5EF4-FFF2-40B4-BE49-F238E27FC236}">
                <a16:creationId xmlns:a16="http://schemas.microsoft.com/office/drawing/2014/main" id="{F939BAEF-4518-5362-697E-6757F4A0B1AD}"/>
              </a:ext>
            </a:extLst>
          </p:cNvPr>
          <p:cNvSpPr txBox="1"/>
          <p:nvPr/>
        </p:nvSpPr>
        <p:spPr>
          <a:xfrm>
            <a:off x="6852062" y="6387813"/>
            <a:ext cx="1874982" cy="215444"/>
          </a:xfrm>
          <a:prstGeom prst="rect">
            <a:avLst/>
          </a:prstGeom>
          <a:noFill/>
        </p:spPr>
        <p:txBody>
          <a:bodyPr wrap="square">
            <a:spAutoFit/>
          </a:bodyPr>
          <a:lstStyle/>
          <a:p>
            <a:r>
              <a:rPr lang="de-DE" sz="800" dirty="0" err="1">
                <a:solidFill>
                  <a:schemeClr val="bg1"/>
                </a:solidFill>
              </a:rPr>
              <a:t>Photo</a:t>
            </a:r>
            <a:r>
              <a:rPr lang="de-DE" sz="800" dirty="0">
                <a:solidFill>
                  <a:schemeClr val="bg1"/>
                </a:solidFill>
              </a:rPr>
              <a:t>: </a:t>
            </a:r>
            <a:r>
              <a:rPr lang="de-DE" sz="800" b="1" dirty="0" err="1">
                <a:solidFill>
                  <a:schemeClr val="bg1"/>
                </a:solidFill>
              </a:rPr>
              <a:t>Pixabay</a:t>
            </a:r>
            <a:endParaRPr lang="de-DE" sz="800" dirty="0">
              <a:solidFill>
                <a:schemeClr val="bg1"/>
              </a:solidFill>
            </a:endParaRPr>
          </a:p>
        </p:txBody>
      </p:sp>
    </p:spTree>
    <p:extLst>
      <p:ext uri="{BB962C8B-B14F-4D97-AF65-F5344CB8AC3E}">
        <p14:creationId xmlns:p14="http://schemas.microsoft.com/office/powerpoint/2010/main" val="3506432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DEF452FB-AEAA-104C-9AED-4D0AC8469C59}"/>
              </a:ext>
            </a:extLst>
          </p:cNvPr>
          <p:cNvSpPr>
            <a:spLocks noGrp="1"/>
          </p:cNvSpPr>
          <p:nvPr>
            <p:ph type="body" sz="quarter" idx="16"/>
          </p:nvPr>
        </p:nvSpPr>
        <p:spPr/>
        <p:txBody>
          <a:bodyPr>
            <a:normAutofit fontScale="85000" lnSpcReduction="10000"/>
          </a:bodyPr>
          <a:lstStyle/>
          <a:p>
            <a:r>
              <a:rPr lang="de-DE" b="1" dirty="0"/>
              <a:t>BOOSTEN SIE IHRE STRATEGIE</a:t>
            </a:r>
          </a:p>
        </p:txBody>
      </p:sp>
      <p:pic>
        <p:nvPicPr>
          <p:cNvPr id="12" name="Bildplatzhalter 11" descr="Ein Bild, das Wasser, Himmel, draußen, Fluss enthält.&#10;&#10;Automatisch generierte Beschreibung">
            <a:extLst>
              <a:ext uri="{FF2B5EF4-FFF2-40B4-BE49-F238E27FC236}">
                <a16:creationId xmlns:a16="http://schemas.microsoft.com/office/drawing/2014/main" id="{A65394EA-DE7A-3B84-40FB-1D9B8AD96F30}"/>
              </a:ext>
            </a:extLst>
          </p:cNvPr>
          <p:cNvPicPr>
            <a:picLocks noGrp="1" noChangeAspect="1"/>
          </p:cNvPicPr>
          <p:nvPr>
            <p:ph type="pic" sz="quarter" idx="10"/>
          </p:nvPr>
        </p:nvPicPr>
        <p:blipFill>
          <a:blip r:embed="rId2"/>
          <a:srcRect t="17366" b="17366"/>
          <a:stretch>
            <a:fillRect/>
          </a:stretch>
        </p:blipFill>
        <p:spPr/>
      </p:pic>
      <p:sp>
        <p:nvSpPr>
          <p:cNvPr id="9" name="Text Placeholder 2">
            <a:extLst>
              <a:ext uri="{FF2B5EF4-FFF2-40B4-BE49-F238E27FC236}">
                <a16:creationId xmlns:a16="http://schemas.microsoft.com/office/drawing/2014/main" id="{0B21F147-173D-A89A-3A1C-47FDFA204BB7}"/>
              </a:ext>
            </a:extLst>
          </p:cNvPr>
          <p:cNvSpPr txBox="1">
            <a:spLocks/>
          </p:cNvSpPr>
          <p:nvPr/>
        </p:nvSpPr>
        <p:spPr>
          <a:xfrm>
            <a:off x="360829" y="1229767"/>
            <a:ext cx="5818298" cy="87612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600" dirty="0"/>
              <a:t>Eine Strategie kann als eine Brücke zwischen der Gegenwart und der Zukunft betrachtet werden. Der Strategiebrücken-Ansatz nach Mintzberg hilft Ihnen dabei, Ihre Strategie aus allen Perspektiven zu betrachten.</a:t>
            </a:r>
            <a:endParaRPr lang="en-US" sz="1600" dirty="0"/>
          </a:p>
        </p:txBody>
      </p:sp>
      <p:sp>
        <p:nvSpPr>
          <p:cNvPr id="10" name="Textplatzhalter 9">
            <a:extLst>
              <a:ext uri="{FF2B5EF4-FFF2-40B4-BE49-F238E27FC236}">
                <a16:creationId xmlns:a16="http://schemas.microsoft.com/office/drawing/2014/main" id="{CB35068C-1DE7-1471-492A-632FCFA1825E}"/>
              </a:ext>
            </a:extLst>
          </p:cNvPr>
          <p:cNvSpPr txBox="1">
            <a:spLocks noGrp="1"/>
          </p:cNvSpPr>
          <p:nvPr>
            <p:ph type="body" sz="quarter" idx="18"/>
          </p:nvPr>
        </p:nvSpPr>
        <p:spPr>
          <a:xfrm>
            <a:off x="6392300" y="5772583"/>
            <a:ext cx="4983163" cy="442172"/>
          </a:xfrm>
          <a:prstGeom prst="rect">
            <a:avLst/>
          </a:prstGeom>
          <a:noFill/>
        </p:spPr>
        <p:txBody>
          <a:bodyPr wrap="square">
            <a:spAutoFit/>
          </a:bodyPr>
          <a:lstStyle/>
          <a:p>
            <a:r>
              <a:rPr lang="de-DE" sz="800" dirty="0" err="1">
                <a:solidFill>
                  <a:srgbClr val="595A59"/>
                </a:solidFill>
              </a:rPr>
              <a:t>Photo</a:t>
            </a:r>
            <a:r>
              <a:rPr lang="de-DE" sz="800" dirty="0">
                <a:solidFill>
                  <a:srgbClr val="595A59"/>
                </a:solidFill>
              </a:rPr>
              <a:t>: </a:t>
            </a:r>
            <a:r>
              <a:rPr lang="de-DE" sz="800" b="1" i="0" dirty="0" err="1">
                <a:solidFill>
                  <a:srgbClr val="595A59"/>
                </a:solidFill>
                <a:effectLst/>
              </a:rPr>
              <a:t>eberhard</a:t>
            </a:r>
            <a:r>
              <a:rPr lang="de-DE" sz="800" b="1" i="0" dirty="0">
                <a:solidFill>
                  <a:srgbClr val="595A59"/>
                </a:solidFill>
                <a:effectLst/>
              </a:rPr>
              <a:t> </a:t>
            </a:r>
            <a:r>
              <a:rPr lang="de-DE" sz="800" b="1" i="0" dirty="0" err="1">
                <a:solidFill>
                  <a:srgbClr val="595A59"/>
                </a:solidFill>
                <a:effectLst/>
              </a:rPr>
              <a:t>grossgasteiger</a:t>
            </a:r>
            <a:endParaRPr lang="de-DE" sz="800" dirty="0">
              <a:solidFill>
                <a:srgbClr val="595A59"/>
              </a:solidFill>
            </a:endParaRPr>
          </a:p>
          <a:p>
            <a:endParaRPr lang="de-DE" sz="800" dirty="0"/>
          </a:p>
        </p:txBody>
      </p:sp>
      <p:sp>
        <p:nvSpPr>
          <p:cNvPr id="13" name="Textfeld 12">
            <a:extLst>
              <a:ext uri="{FF2B5EF4-FFF2-40B4-BE49-F238E27FC236}">
                <a16:creationId xmlns:a16="http://schemas.microsoft.com/office/drawing/2014/main" id="{7CBED9F1-95B7-EA03-C0C2-1E15CF92C0CF}"/>
              </a:ext>
            </a:extLst>
          </p:cNvPr>
          <p:cNvSpPr txBox="1"/>
          <p:nvPr/>
        </p:nvSpPr>
        <p:spPr>
          <a:xfrm>
            <a:off x="623005" y="2079264"/>
            <a:ext cx="4621841" cy="1200329"/>
          </a:xfrm>
          <a:prstGeom prst="rect">
            <a:avLst/>
          </a:prstGeom>
          <a:noFill/>
        </p:spPr>
        <p:txBody>
          <a:bodyPr wrap="square">
            <a:spAutoFit/>
          </a:bodyPr>
          <a:lstStyle/>
          <a:p>
            <a:r>
              <a:rPr lang="de-DE" dirty="0">
                <a:solidFill>
                  <a:schemeClr val="bg1"/>
                </a:solidFill>
              </a:rPr>
              <a:t>Analysieren Sie Ihre Strategie unter Berücksichtigung der folgenden Fragen:</a:t>
            </a:r>
            <a:endParaRPr lang="en-US" dirty="0">
              <a:solidFill>
                <a:schemeClr val="bg1"/>
              </a:solidFill>
            </a:endParaRPr>
          </a:p>
          <a:p>
            <a:br>
              <a:rPr lang="en-US" dirty="0"/>
            </a:br>
            <a:endParaRPr lang="de-DE" dirty="0">
              <a:solidFill>
                <a:schemeClr val="bg1"/>
              </a:solidFill>
            </a:endParaRPr>
          </a:p>
        </p:txBody>
      </p:sp>
      <p:sp>
        <p:nvSpPr>
          <p:cNvPr id="14" name="Freeform 51">
            <a:extLst>
              <a:ext uri="{FF2B5EF4-FFF2-40B4-BE49-F238E27FC236}">
                <a16:creationId xmlns:a16="http://schemas.microsoft.com/office/drawing/2014/main" id="{4040A528-8D2A-A93F-87B9-3CDEBBDAEFE9}"/>
              </a:ext>
            </a:extLst>
          </p:cNvPr>
          <p:cNvSpPr/>
          <p:nvPr/>
        </p:nvSpPr>
        <p:spPr>
          <a:xfrm rot="16200000">
            <a:off x="374224" y="2995138"/>
            <a:ext cx="401734" cy="465991"/>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solidFill>
                <a:srgbClr val="9ED4D3"/>
              </a:solidFill>
              <a:latin typeface="Arial" pitchFamily="18"/>
              <a:ea typeface="Arial Unicode MS" pitchFamily="2"/>
              <a:cs typeface="Arial Unicode MS" pitchFamily="2"/>
            </a:endParaRPr>
          </a:p>
        </p:txBody>
      </p:sp>
      <p:sp>
        <p:nvSpPr>
          <p:cNvPr id="15" name="Textfeld 14">
            <a:extLst>
              <a:ext uri="{FF2B5EF4-FFF2-40B4-BE49-F238E27FC236}">
                <a16:creationId xmlns:a16="http://schemas.microsoft.com/office/drawing/2014/main" id="{D53FECAB-0EC1-CE4D-D2A1-AE33F6672325}"/>
              </a:ext>
            </a:extLst>
          </p:cNvPr>
          <p:cNvSpPr txBox="1"/>
          <p:nvPr/>
        </p:nvSpPr>
        <p:spPr>
          <a:xfrm>
            <a:off x="959057" y="3029702"/>
            <a:ext cx="4621841" cy="646331"/>
          </a:xfrm>
          <a:prstGeom prst="rect">
            <a:avLst/>
          </a:prstGeom>
          <a:noFill/>
        </p:spPr>
        <p:txBody>
          <a:bodyPr wrap="square">
            <a:spAutoFit/>
          </a:bodyPr>
          <a:lstStyle/>
          <a:p>
            <a:r>
              <a:rPr lang="de-DE" b="1" dirty="0">
                <a:solidFill>
                  <a:schemeClr val="bg1"/>
                </a:solidFill>
              </a:rPr>
              <a:t>Woher kommen wir und wo sind wir? (Gegenwart)</a:t>
            </a:r>
          </a:p>
        </p:txBody>
      </p:sp>
      <p:sp>
        <p:nvSpPr>
          <p:cNvPr id="16" name="Freeform 51">
            <a:extLst>
              <a:ext uri="{FF2B5EF4-FFF2-40B4-BE49-F238E27FC236}">
                <a16:creationId xmlns:a16="http://schemas.microsoft.com/office/drawing/2014/main" id="{6D026A41-D80C-09F4-1886-309D0EEB282E}"/>
              </a:ext>
            </a:extLst>
          </p:cNvPr>
          <p:cNvSpPr/>
          <p:nvPr/>
        </p:nvSpPr>
        <p:spPr>
          <a:xfrm rot="16200000">
            <a:off x="374224" y="3951759"/>
            <a:ext cx="401734" cy="465991"/>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solidFill>
                <a:srgbClr val="9ED4D3"/>
              </a:solidFill>
              <a:latin typeface="Arial" pitchFamily="18"/>
              <a:ea typeface="Arial Unicode MS" pitchFamily="2"/>
              <a:cs typeface="Arial Unicode MS" pitchFamily="2"/>
            </a:endParaRPr>
          </a:p>
        </p:txBody>
      </p:sp>
      <p:sp>
        <p:nvSpPr>
          <p:cNvPr id="17" name="Textfeld 16">
            <a:extLst>
              <a:ext uri="{FF2B5EF4-FFF2-40B4-BE49-F238E27FC236}">
                <a16:creationId xmlns:a16="http://schemas.microsoft.com/office/drawing/2014/main" id="{532D09D5-B655-9365-112F-E2FA2B03CD14}"/>
              </a:ext>
            </a:extLst>
          </p:cNvPr>
          <p:cNvSpPr txBox="1"/>
          <p:nvPr/>
        </p:nvSpPr>
        <p:spPr>
          <a:xfrm>
            <a:off x="959057" y="3986323"/>
            <a:ext cx="4621841" cy="646331"/>
          </a:xfrm>
          <a:prstGeom prst="rect">
            <a:avLst/>
          </a:prstGeom>
          <a:noFill/>
        </p:spPr>
        <p:txBody>
          <a:bodyPr wrap="square">
            <a:spAutoFit/>
          </a:bodyPr>
          <a:lstStyle/>
          <a:p>
            <a:r>
              <a:rPr lang="de-DE" b="1" dirty="0">
                <a:solidFill>
                  <a:schemeClr val="bg1"/>
                </a:solidFill>
              </a:rPr>
              <a:t>Wohin wollen wir gehen und wo wollen wir in Zukunft sein? (Zukunft)</a:t>
            </a:r>
          </a:p>
        </p:txBody>
      </p:sp>
      <p:sp>
        <p:nvSpPr>
          <p:cNvPr id="18" name="Freeform 51">
            <a:extLst>
              <a:ext uri="{FF2B5EF4-FFF2-40B4-BE49-F238E27FC236}">
                <a16:creationId xmlns:a16="http://schemas.microsoft.com/office/drawing/2014/main" id="{470DFAA1-9A4C-8F59-CDCC-DB66CA146213}"/>
              </a:ext>
            </a:extLst>
          </p:cNvPr>
          <p:cNvSpPr/>
          <p:nvPr/>
        </p:nvSpPr>
        <p:spPr>
          <a:xfrm rot="16200000">
            <a:off x="395960" y="4947338"/>
            <a:ext cx="401734" cy="465991"/>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chemeClr val="bg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solidFill>
                <a:srgbClr val="9ED4D3"/>
              </a:solidFill>
              <a:latin typeface="Arial" pitchFamily="18"/>
              <a:ea typeface="Arial Unicode MS" pitchFamily="2"/>
              <a:cs typeface="Arial Unicode MS" pitchFamily="2"/>
            </a:endParaRPr>
          </a:p>
        </p:txBody>
      </p:sp>
      <p:sp>
        <p:nvSpPr>
          <p:cNvPr id="19" name="Textfeld 18">
            <a:extLst>
              <a:ext uri="{FF2B5EF4-FFF2-40B4-BE49-F238E27FC236}">
                <a16:creationId xmlns:a16="http://schemas.microsoft.com/office/drawing/2014/main" id="{A9E20025-99EB-ABCF-92D1-D5447A598BA2}"/>
              </a:ext>
            </a:extLst>
          </p:cNvPr>
          <p:cNvSpPr txBox="1"/>
          <p:nvPr/>
        </p:nvSpPr>
        <p:spPr>
          <a:xfrm>
            <a:off x="980793" y="4981902"/>
            <a:ext cx="4621841" cy="646331"/>
          </a:xfrm>
          <a:prstGeom prst="rect">
            <a:avLst/>
          </a:prstGeom>
          <a:noFill/>
        </p:spPr>
        <p:txBody>
          <a:bodyPr wrap="square">
            <a:spAutoFit/>
          </a:bodyPr>
          <a:lstStyle/>
          <a:p>
            <a:r>
              <a:rPr lang="de-DE" b="1" dirty="0">
                <a:solidFill>
                  <a:schemeClr val="bg1"/>
                </a:solidFill>
              </a:rPr>
              <a:t>Wie kommen wir von der Gegenwart in die Zukunft? (Plan)</a:t>
            </a:r>
          </a:p>
        </p:txBody>
      </p:sp>
    </p:spTree>
    <p:extLst>
      <p:ext uri="{BB962C8B-B14F-4D97-AF65-F5344CB8AC3E}">
        <p14:creationId xmlns:p14="http://schemas.microsoft.com/office/powerpoint/2010/main" val="3276680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72E0F576-31D6-8F3C-FC6A-76A05223B772}"/>
              </a:ext>
            </a:extLst>
          </p:cNvPr>
          <p:cNvSpPr>
            <a:spLocks noGrp="1"/>
          </p:cNvSpPr>
          <p:nvPr>
            <p:ph type="body" sz="quarter" idx="18"/>
          </p:nvPr>
        </p:nvSpPr>
        <p:spPr/>
        <p:txBody>
          <a:bodyPr>
            <a:normAutofit fontScale="92500" lnSpcReduction="20000"/>
          </a:bodyPr>
          <a:lstStyle/>
          <a:p>
            <a:r>
              <a:rPr lang="de-DE" dirty="0"/>
              <a:t>…verstehen, welche Faktoren zu einer Krise führen und wie Sie diese verhindern können</a:t>
            </a:r>
          </a:p>
          <a:p>
            <a:r>
              <a:rPr lang="de-DE" dirty="0"/>
              <a:t>…verstehen, welche Bedeutung Risikomanagement für Unternehmen hat</a:t>
            </a:r>
          </a:p>
          <a:p>
            <a:r>
              <a:rPr lang="de-DE" dirty="0"/>
              <a:t>…wissen, welche Tools sich zur Entwicklung einer fundierten Strategie eignen und wie sie diese anwenden</a:t>
            </a:r>
          </a:p>
          <a:p>
            <a:r>
              <a:rPr lang="de-DE" dirty="0"/>
              <a:t>…frühzeitig erkennen und evaluieren können, welche Krisenrisikofaktoren für Ihr Unternehmen möglich sind</a:t>
            </a:r>
          </a:p>
          <a:p>
            <a:r>
              <a:rPr lang="de-DE" dirty="0"/>
              <a:t>…wissen, was die Prinzipien von Betriebskontinuitätsmanagement sind</a:t>
            </a:r>
          </a:p>
        </p:txBody>
      </p:sp>
      <p:sp>
        <p:nvSpPr>
          <p:cNvPr id="10" name="Textplatzhalter 9">
            <a:extLst>
              <a:ext uri="{FF2B5EF4-FFF2-40B4-BE49-F238E27FC236}">
                <a16:creationId xmlns:a16="http://schemas.microsoft.com/office/drawing/2014/main" id="{7CC564F9-607E-E542-1604-F24D8406335F}"/>
              </a:ext>
            </a:extLst>
          </p:cNvPr>
          <p:cNvSpPr>
            <a:spLocks noGrp="1"/>
          </p:cNvSpPr>
          <p:nvPr>
            <p:ph type="body" sz="quarter" idx="16"/>
          </p:nvPr>
        </p:nvSpPr>
        <p:spPr>
          <a:xfrm>
            <a:off x="1718561" y="595510"/>
            <a:ext cx="5105121" cy="1009770"/>
          </a:xfrm>
        </p:spPr>
        <p:txBody>
          <a:bodyPr>
            <a:normAutofit lnSpcReduction="10000"/>
          </a:bodyPr>
          <a:lstStyle/>
          <a:p>
            <a:r>
              <a:rPr lang="de-DE" dirty="0"/>
              <a:t>Mit Abschluss dieses Moduls werden Sie...</a:t>
            </a:r>
          </a:p>
        </p:txBody>
      </p:sp>
      <p:pic>
        <p:nvPicPr>
          <p:cNvPr id="4" name="Bildplatzhalter 3" descr="Ein Bild, das Himmel, draußen, Berg, Hügel enthält.&#10;&#10;Automatisch generierte Beschreibung">
            <a:extLst>
              <a:ext uri="{FF2B5EF4-FFF2-40B4-BE49-F238E27FC236}">
                <a16:creationId xmlns:a16="http://schemas.microsoft.com/office/drawing/2014/main" id="{FA2333A8-BC63-0BE8-2EB9-CCA15795F0F7}"/>
              </a:ext>
            </a:extLst>
          </p:cNvPr>
          <p:cNvPicPr>
            <a:picLocks noGrp="1" noChangeAspect="1"/>
          </p:cNvPicPr>
          <p:nvPr>
            <p:ph type="pic" sz="quarter" idx="10"/>
          </p:nvPr>
        </p:nvPicPr>
        <p:blipFill>
          <a:blip r:embed="rId2"/>
          <a:srcRect t="149" b="149"/>
          <a:stretch>
            <a:fillRect/>
          </a:stretch>
        </p:blipFill>
        <p:spPr/>
      </p:pic>
      <p:sp>
        <p:nvSpPr>
          <p:cNvPr id="5" name="Textfeld 4">
            <a:extLst>
              <a:ext uri="{FF2B5EF4-FFF2-40B4-BE49-F238E27FC236}">
                <a16:creationId xmlns:a16="http://schemas.microsoft.com/office/drawing/2014/main" id="{6A98285A-C24E-8531-331B-EF56FD4CDF78}"/>
              </a:ext>
            </a:extLst>
          </p:cNvPr>
          <p:cNvSpPr txBox="1"/>
          <p:nvPr/>
        </p:nvSpPr>
        <p:spPr>
          <a:xfrm>
            <a:off x="6823682" y="6398313"/>
            <a:ext cx="1874982" cy="215444"/>
          </a:xfrm>
          <a:prstGeom prst="rect">
            <a:avLst/>
          </a:prstGeom>
          <a:noFill/>
        </p:spPr>
        <p:txBody>
          <a:bodyPr wrap="square">
            <a:spAutoFit/>
          </a:bodyPr>
          <a:lstStyle/>
          <a:p>
            <a:r>
              <a:rPr lang="de-DE" sz="800" dirty="0" err="1">
                <a:solidFill>
                  <a:srgbClr val="595A59"/>
                </a:solidFill>
              </a:rPr>
              <a:t>Photo</a:t>
            </a:r>
            <a:r>
              <a:rPr lang="de-DE" sz="800" dirty="0">
                <a:solidFill>
                  <a:srgbClr val="595A59"/>
                </a:solidFill>
              </a:rPr>
              <a:t>: </a:t>
            </a:r>
            <a:r>
              <a:rPr lang="de-DE" sz="800" b="1" i="0" dirty="0">
                <a:solidFill>
                  <a:srgbClr val="595A59"/>
                </a:solidFill>
                <a:effectLst/>
              </a:rPr>
              <a:t>Tobias </a:t>
            </a:r>
            <a:r>
              <a:rPr lang="de-DE" sz="800" b="1" i="0" dirty="0" err="1">
                <a:solidFill>
                  <a:srgbClr val="595A59"/>
                </a:solidFill>
                <a:effectLst/>
              </a:rPr>
              <a:t>Bjørkli</a:t>
            </a:r>
            <a:endParaRPr lang="de-DE" sz="800" dirty="0">
              <a:solidFill>
                <a:srgbClr val="595A59"/>
              </a:solidFill>
            </a:endParaRPr>
          </a:p>
        </p:txBody>
      </p:sp>
    </p:spTree>
    <p:extLst>
      <p:ext uri="{BB962C8B-B14F-4D97-AF65-F5344CB8AC3E}">
        <p14:creationId xmlns:p14="http://schemas.microsoft.com/office/powerpoint/2010/main" val="1323202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BA51CE3E-E19B-4EDB-4488-95E2EC3A4394}"/>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platzhalter 6">
            <a:extLst>
              <a:ext uri="{FF2B5EF4-FFF2-40B4-BE49-F238E27FC236}">
                <a16:creationId xmlns:a16="http://schemas.microsoft.com/office/drawing/2014/main" id="{AFA39313-F9E5-C0F5-FEA1-936EDC7BF39A}"/>
              </a:ext>
            </a:extLst>
          </p:cNvPr>
          <p:cNvSpPr txBox="1">
            <a:spLocks/>
          </p:cNvSpPr>
          <p:nvPr/>
        </p:nvSpPr>
        <p:spPr>
          <a:xfrm>
            <a:off x="437301" y="336277"/>
            <a:ext cx="10027499"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dirty="0">
                <a:solidFill>
                  <a:schemeClr val="bg1"/>
                </a:solidFill>
              </a:rPr>
              <a:t>Werden Sie kreativ bei Ihrem Strategieplan</a:t>
            </a:r>
          </a:p>
        </p:txBody>
      </p:sp>
      <p:sp>
        <p:nvSpPr>
          <p:cNvPr id="33" name="Freeform 1">
            <a:extLst>
              <a:ext uri="{FF2B5EF4-FFF2-40B4-BE49-F238E27FC236}">
                <a16:creationId xmlns:a16="http://schemas.microsoft.com/office/drawing/2014/main" id="{67CD5906-106A-4FF3-0CFA-C69D86B8439D}"/>
              </a:ext>
            </a:extLst>
          </p:cNvPr>
          <p:cNvSpPr>
            <a:spLocks noChangeArrowheads="1"/>
          </p:cNvSpPr>
          <p:nvPr/>
        </p:nvSpPr>
        <p:spPr bwMode="auto">
          <a:xfrm flipH="1">
            <a:off x="324449" y="4939773"/>
            <a:ext cx="2586093" cy="786768"/>
          </a:xfrm>
          <a:custGeom>
            <a:avLst/>
            <a:gdLst>
              <a:gd name="T0" fmla="*/ 11444 w 11466"/>
              <a:gd name="T1" fmla="*/ 57 h 3490"/>
              <a:gd name="T2" fmla="*/ 11398 w 11466"/>
              <a:gd name="T3" fmla="*/ 291 h 3490"/>
              <a:gd name="T4" fmla="*/ 11285 w 11466"/>
              <a:gd name="T5" fmla="*/ 525 h 3490"/>
              <a:gd name="T6" fmla="*/ 11135 w 11466"/>
              <a:gd name="T7" fmla="*/ 720 h 3490"/>
              <a:gd name="T8" fmla="*/ 10892 w 11466"/>
              <a:gd name="T9" fmla="*/ 947 h 3490"/>
              <a:gd name="T10" fmla="*/ 10535 w 11466"/>
              <a:gd name="T11" fmla="*/ 1192 h 3490"/>
              <a:gd name="T12" fmla="*/ 10174 w 11466"/>
              <a:gd name="T13" fmla="*/ 1383 h 3490"/>
              <a:gd name="T14" fmla="*/ 9867 w 11466"/>
              <a:gd name="T15" fmla="*/ 1517 h 3490"/>
              <a:gd name="T16" fmla="*/ 9452 w 11466"/>
              <a:gd name="T17" fmla="*/ 1671 h 3490"/>
              <a:gd name="T18" fmla="*/ 9028 w 11466"/>
              <a:gd name="T19" fmla="*/ 1799 h 3490"/>
              <a:gd name="T20" fmla="*/ 8551 w 11466"/>
              <a:gd name="T21" fmla="*/ 1919 h 3490"/>
              <a:gd name="T22" fmla="*/ 8107 w 11466"/>
              <a:gd name="T23" fmla="*/ 2009 h 3490"/>
              <a:gd name="T24" fmla="*/ 7581 w 11466"/>
              <a:gd name="T25" fmla="*/ 2093 h 3490"/>
              <a:gd name="T26" fmla="*/ 6756 w 11466"/>
              <a:gd name="T27" fmla="*/ 2182 h 3490"/>
              <a:gd name="T28" fmla="*/ 6013 w 11466"/>
              <a:gd name="T29" fmla="*/ 2222 h 3490"/>
              <a:gd name="T30" fmla="*/ 5204 w 11466"/>
              <a:gd name="T31" fmla="*/ 2224 h 3490"/>
              <a:gd name="T32" fmla="*/ 3898 w 11466"/>
              <a:gd name="T33" fmla="*/ 2133 h 3490"/>
              <a:gd name="T34" fmla="*/ 3291 w 11466"/>
              <a:gd name="T35" fmla="*/ 2047 h 3490"/>
              <a:gd name="T36" fmla="*/ 2645 w 11466"/>
              <a:gd name="T37" fmla="*/ 1919 h 3490"/>
              <a:gd name="T38" fmla="*/ 2160 w 11466"/>
              <a:gd name="T39" fmla="*/ 1793 h 3490"/>
              <a:gd name="T40" fmla="*/ 1792 w 11466"/>
              <a:gd name="T41" fmla="*/ 1676 h 3490"/>
              <a:gd name="T42" fmla="*/ 1525 w 11466"/>
              <a:gd name="T43" fmla="*/ 1577 h 3490"/>
              <a:gd name="T44" fmla="*/ 1233 w 11466"/>
              <a:gd name="T45" fmla="*/ 1451 h 3490"/>
              <a:gd name="T46" fmla="*/ 986 w 11466"/>
              <a:gd name="T47" fmla="*/ 1326 h 3490"/>
              <a:gd name="T48" fmla="*/ 761 w 11466"/>
              <a:gd name="T49" fmla="*/ 1193 h 3490"/>
              <a:gd name="T50" fmla="*/ 570 w 11466"/>
              <a:gd name="T51" fmla="*/ 1059 h 3490"/>
              <a:gd name="T52" fmla="*/ 400 w 11466"/>
              <a:gd name="T53" fmla="*/ 914 h 3490"/>
              <a:gd name="T54" fmla="*/ 258 w 11466"/>
              <a:gd name="T55" fmla="*/ 764 h 3490"/>
              <a:gd name="T56" fmla="*/ 140 w 11466"/>
              <a:gd name="T57" fmla="*/ 598 h 3490"/>
              <a:gd name="T58" fmla="*/ 67 w 11466"/>
              <a:gd name="T59" fmla="*/ 454 h 3490"/>
              <a:gd name="T60" fmla="*/ 14 w 11466"/>
              <a:gd name="T61" fmla="*/ 279 h 3490"/>
              <a:gd name="T62" fmla="*/ 21 w 11466"/>
              <a:gd name="T63" fmla="*/ 1438 h 3490"/>
              <a:gd name="T64" fmla="*/ 47 w 11466"/>
              <a:gd name="T65" fmla="*/ 1595 h 3490"/>
              <a:gd name="T66" fmla="*/ 110 w 11466"/>
              <a:gd name="T67" fmla="*/ 1768 h 3490"/>
              <a:gd name="T68" fmla="*/ 192 w 11466"/>
              <a:gd name="T69" fmla="*/ 1911 h 3490"/>
              <a:gd name="T70" fmla="*/ 322 w 11466"/>
              <a:gd name="T71" fmla="*/ 2075 h 3490"/>
              <a:gd name="T72" fmla="*/ 473 w 11466"/>
              <a:gd name="T73" fmla="*/ 2224 h 3490"/>
              <a:gd name="T74" fmla="*/ 654 w 11466"/>
              <a:gd name="T75" fmla="*/ 2367 h 3490"/>
              <a:gd name="T76" fmla="*/ 854 w 11466"/>
              <a:gd name="T77" fmla="*/ 2499 h 3490"/>
              <a:gd name="T78" fmla="*/ 1099 w 11466"/>
              <a:gd name="T79" fmla="*/ 2636 h 3490"/>
              <a:gd name="T80" fmla="*/ 1340 w 11466"/>
              <a:gd name="T81" fmla="*/ 2751 h 3490"/>
              <a:gd name="T82" fmla="*/ 1639 w 11466"/>
              <a:gd name="T83" fmla="*/ 2874 h 3490"/>
              <a:gd name="T84" fmla="*/ 1911 w 11466"/>
              <a:gd name="T85" fmla="*/ 2970 h 3490"/>
              <a:gd name="T86" fmla="*/ 2296 w 11466"/>
              <a:gd name="T87" fmla="*/ 3086 h 3490"/>
              <a:gd name="T88" fmla="*/ 2777 w 11466"/>
              <a:gd name="T89" fmla="*/ 3205 h 3490"/>
              <a:gd name="T90" fmla="*/ 3317 w 11466"/>
              <a:gd name="T91" fmla="*/ 3308 h 3490"/>
              <a:gd name="T92" fmla="*/ 3809 w 11466"/>
              <a:gd name="T93" fmla="*/ 3380 h 3490"/>
              <a:gd name="T94" fmla="*/ 4916 w 11466"/>
              <a:gd name="T95" fmla="*/ 3473 h 3490"/>
              <a:gd name="T96" fmla="*/ 5786 w 11466"/>
              <a:gd name="T97" fmla="*/ 3488 h 3490"/>
              <a:gd name="T98" fmla="*/ 6396 w 11466"/>
              <a:gd name="T99" fmla="*/ 3468 h 3490"/>
              <a:gd name="T100" fmla="*/ 7422 w 11466"/>
              <a:gd name="T101" fmla="*/ 3378 h 3490"/>
              <a:gd name="T102" fmla="*/ 7950 w 11466"/>
              <a:gd name="T103" fmla="*/ 3300 h 3490"/>
              <a:gd name="T104" fmla="*/ 8478 w 11466"/>
              <a:gd name="T105" fmla="*/ 3199 h 3490"/>
              <a:gd name="T106" fmla="*/ 8964 w 11466"/>
              <a:gd name="T107" fmla="*/ 3083 h 3490"/>
              <a:gd name="T108" fmla="*/ 9404 w 11466"/>
              <a:gd name="T109" fmla="*/ 2953 h 3490"/>
              <a:gd name="T110" fmla="*/ 9817 w 11466"/>
              <a:gd name="T111" fmla="*/ 2805 h 3490"/>
              <a:gd name="T112" fmla="*/ 10127 w 11466"/>
              <a:gd name="T113" fmla="*/ 2675 h 3490"/>
              <a:gd name="T114" fmla="*/ 10401 w 11466"/>
              <a:gd name="T115" fmla="*/ 2539 h 3490"/>
              <a:gd name="T116" fmla="*/ 10752 w 11466"/>
              <a:gd name="T117" fmla="*/ 2326 h 3490"/>
              <a:gd name="T118" fmla="*/ 11042 w 11466"/>
              <a:gd name="T119" fmla="*/ 2095 h 3490"/>
              <a:gd name="T120" fmla="*/ 11219 w 11466"/>
              <a:gd name="T121" fmla="*/ 1904 h 3490"/>
              <a:gd name="T122" fmla="*/ 11345 w 11466"/>
              <a:gd name="T123" fmla="*/ 1717 h 3490"/>
              <a:gd name="T124" fmla="*/ 11427 w 11466"/>
              <a:gd name="T125" fmla="*/ 1522 h 3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466" h="3490">
                <a:moveTo>
                  <a:pt x="11460" y="1365"/>
                </a:moveTo>
                <a:lnTo>
                  <a:pt x="11460" y="1365"/>
                </a:lnTo>
                <a:cubicBezTo>
                  <a:pt x="11460" y="1361"/>
                  <a:pt x="11461" y="1357"/>
                  <a:pt x="11461" y="1354"/>
                </a:cubicBezTo>
                <a:lnTo>
                  <a:pt x="11461" y="1354"/>
                </a:lnTo>
                <a:cubicBezTo>
                  <a:pt x="11462" y="1346"/>
                  <a:pt x="11462" y="1339"/>
                  <a:pt x="11463" y="1331"/>
                </a:cubicBezTo>
                <a:lnTo>
                  <a:pt x="11463" y="1331"/>
                </a:lnTo>
                <a:cubicBezTo>
                  <a:pt x="11463" y="1327"/>
                  <a:pt x="11464" y="1322"/>
                  <a:pt x="11464" y="1318"/>
                </a:cubicBezTo>
                <a:lnTo>
                  <a:pt x="11464" y="1318"/>
                </a:lnTo>
                <a:cubicBezTo>
                  <a:pt x="11464" y="1311"/>
                  <a:pt x="11464" y="1304"/>
                  <a:pt x="11465" y="1298"/>
                </a:cubicBezTo>
                <a:lnTo>
                  <a:pt x="11465" y="1298"/>
                </a:lnTo>
                <a:cubicBezTo>
                  <a:pt x="11465" y="1293"/>
                  <a:pt x="11465" y="1288"/>
                  <a:pt x="11465" y="1283"/>
                </a:cubicBezTo>
                <a:lnTo>
                  <a:pt x="11465" y="1283"/>
                </a:lnTo>
                <a:cubicBezTo>
                  <a:pt x="11465" y="1278"/>
                  <a:pt x="11465" y="1273"/>
                  <a:pt x="11465" y="1267"/>
                </a:cubicBezTo>
                <a:lnTo>
                  <a:pt x="11465" y="1262"/>
                </a:lnTo>
                <a:lnTo>
                  <a:pt x="11465" y="1260"/>
                </a:lnTo>
                <a:lnTo>
                  <a:pt x="11465" y="1260"/>
                </a:lnTo>
                <a:cubicBezTo>
                  <a:pt x="11458" y="840"/>
                  <a:pt x="11452" y="420"/>
                  <a:pt x="11446" y="0"/>
                </a:cubicBezTo>
                <a:lnTo>
                  <a:pt x="11446" y="0"/>
                </a:lnTo>
                <a:cubicBezTo>
                  <a:pt x="11446" y="7"/>
                  <a:pt x="11446" y="15"/>
                  <a:pt x="11446" y="23"/>
                </a:cubicBezTo>
                <a:lnTo>
                  <a:pt x="11446" y="23"/>
                </a:lnTo>
                <a:cubicBezTo>
                  <a:pt x="11446" y="27"/>
                  <a:pt x="11446" y="32"/>
                  <a:pt x="11445" y="37"/>
                </a:cubicBezTo>
                <a:lnTo>
                  <a:pt x="11445" y="37"/>
                </a:lnTo>
                <a:cubicBezTo>
                  <a:pt x="11445" y="44"/>
                  <a:pt x="11444" y="50"/>
                  <a:pt x="11444" y="57"/>
                </a:cubicBezTo>
                <a:lnTo>
                  <a:pt x="11444" y="57"/>
                </a:lnTo>
                <a:cubicBezTo>
                  <a:pt x="11444" y="61"/>
                  <a:pt x="11444" y="66"/>
                  <a:pt x="11444" y="71"/>
                </a:cubicBezTo>
                <a:lnTo>
                  <a:pt x="11444" y="71"/>
                </a:lnTo>
                <a:cubicBezTo>
                  <a:pt x="11443" y="78"/>
                  <a:pt x="11442" y="86"/>
                  <a:pt x="11441" y="93"/>
                </a:cubicBezTo>
                <a:lnTo>
                  <a:pt x="11441" y="93"/>
                </a:lnTo>
                <a:cubicBezTo>
                  <a:pt x="11441" y="97"/>
                  <a:pt x="11441" y="101"/>
                  <a:pt x="11440" y="105"/>
                </a:cubicBezTo>
                <a:lnTo>
                  <a:pt x="11440" y="105"/>
                </a:lnTo>
                <a:cubicBezTo>
                  <a:pt x="11439" y="116"/>
                  <a:pt x="11438" y="127"/>
                  <a:pt x="11436" y="139"/>
                </a:cubicBezTo>
                <a:lnTo>
                  <a:pt x="11436" y="139"/>
                </a:lnTo>
                <a:cubicBezTo>
                  <a:pt x="11434" y="150"/>
                  <a:pt x="11432" y="161"/>
                  <a:pt x="11430" y="172"/>
                </a:cubicBezTo>
                <a:lnTo>
                  <a:pt x="11430" y="172"/>
                </a:lnTo>
                <a:cubicBezTo>
                  <a:pt x="11429" y="176"/>
                  <a:pt x="11429" y="178"/>
                  <a:pt x="11428" y="181"/>
                </a:cubicBezTo>
                <a:lnTo>
                  <a:pt x="11428" y="181"/>
                </a:lnTo>
                <a:cubicBezTo>
                  <a:pt x="11426" y="191"/>
                  <a:pt x="11424" y="201"/>
                  <a:pt x="11421" y="211"/>
                </a:cubicBezTo>
                <a:lnTo>
                  <a:pt x="11421" y="211"/>
                </a:lnTo>
                <a:cubicBezTo>
                  <a:pt x="11421" y="214"/>
                  <a:pt x="11420" y="216"/>
                  <a:pt x="11419" y="218"/>
                </a:cubicBezTo>
                <a:lnTo>
                  <a:pt x="11419" y="218"/>
                </a:lnTo>
                <a:cubicBezTo>
                  <a:pt x="11417" y="231"/>
                  <a:pt x="11414" y="242"/>
                  <a:pt x="11410" y="254"/>
                </a:cubicBezTo>
                <a:lnTo>
                  <a:pt x="11410" y="254"/>
                </a:lnTo>
                <a:cubicBezTo>
                  <a:pt x="11410" y="257"/>
                  <a:pt x="11408" y="259"/>
                  <a:pt x="11408" y="262"/>
                </a:cubicBezTo>
                <a:lnTo>
                  <a:pt x="11408" y="262"/>
                </a:lnTo>
                <a:cubicBezTo>
                  <a:pt x="11405" y="272"/>
                  <a:pt x="11402" y="281"/>
                  <a:pt x="11398" y="291"/>
                </a:cubicBezTo>
                <a:lnTo>
                  <a:pt x="11398" y="291"/>
                </a:lnTo>
                <a:cubicBezTo>
                  <a:pt x="11397" y="294"/>
                  <a:pt x="11397" y="297"/>
                  <a:pt x="11396" y="299"/>
                </a:cubicBezTo>
                <a:lnTo>
                  <a:pt x="11396" y="299"/>
                </a:lnTo>
                <a:cubicBezTo>
                  <a:pt x="11391" y="311"/>
                  <a:pt x="11387" y="323"/>
                  <a:pt x="11383" y="335"/>
                </a:cubicBezTo>
                <a:lnTo>
                  <a:pt x="11383" y="335"/>
                </a:lnTo>
                <a:cubicBezTo>
                  <a:pt x="11382" y="336"/>
                  <a:pt x="11381" y="339"/>
                  <a:pt x="11380" y="340"/>
                </a:cubicBezTo>
                <a:lnTo>
                  <a:pt x="11380" y="340"/>
                </a:lnTo>
                <a:cubicBezTo>
                  <a:pt x="11376" y="350"/>
                  <a:pt x="11372" y="360"/>
                  <a:pt x="11368" y="370"/>
                </a:cubicBezTo>
                <a:lnTo>
                  <a:pt x="11368" y="370"/>
                </a:lnTo>
                <a:cubicBezTo>
                  <a:pt x="11367" y="373"/>
                  <a:pt x="11366" y="376"/>
                  <a:pt x="11364" y="379"/>
                </a:cubicBezTo>
                <a:lnTo>
                  <a:pt x="11364" y="379"/>
                </a:lnTo>
                <a:cubicBezTo>
                  <a:pt x="11359" y="390"/>
                  <a:pt x="11354" y="402"/>
                  <a:pt x="11348" y="413"/>
                </a:cubicBezTo>
                <a:lnTo>
                  <a:pt x="11348" y="413"/>
                </a:lnTo>
                <a:cubicBezTo>
                  <a:pt x="11348" y="413"/>
                  <a:pt x="11348" y="414"/>
                  <a:pt x="11347" y="414"/>
                </a:cubicBezTo>
                <a:lnTo>
                  <a:pt x="11347" y="414"/>
                </a:lnTo>
                <a:cubicBezTo>
                  <a:pt x="11342" y="425"/>
                  <a:pt x="11336" y="436"/>
                  <a:pt x="11330" y="447"/>
                </a:cubicBezTo>
                <a:lnTo>
                  <a:pt x="11330" y="447"/>
                </a:lnTo>
                <a:cubicBezTo>
                  <a:pt x="11328" y="450"/>
                  <a:pt x="11327" y="454"/>
                  <a:pt x="11326" y="457"/>
                </a:cubicBezTo>
                <a:lnTo>
                  <a:pt x="11326" y="457"/>
                </a:lnTo>
                <a:cubicBezTo>
                  <a:pt x="11320" y="466"/>
                  <a:pt x="11315" y="476"/>
                  <a:pt x="11308" y="486"/>
                </a:cubicBezTo>
                <a:lnTo>
                  <a:pt x="11308" y="486"/>
                </a:lnTo>
                <a:cubicBezTo>
                  <a:pt x="11308" y="488"/>
                  <a:pt x="11307" y="489"/>
                  <a:pt x="11306" y="491"/>
                </a:cubicBezTo>
                <a:lnTo>
                  <a:pt x="11306" y="491"/>
                </a:lnTo>
                <a:cubicBezTo>
                  <a:pt x="11299" y="503"/>
                  <a:pt x="11292" y="514"/>
                  <a:pt x="11285" y="525"/>
                </a:cubicBezTo>
                <a:lnTo>
                  <a:pt x="11285" y="525"/>
                </a:lnTo>
                <a:cubicBezTo>
                  <a:pt x="11283" y="528"/>
                  <a:pt x="11282" y="530"/>
                  <a:pt x="11280" y="533"/>
                </a:cubicBezTo>
                <a:lnTo>
                  <a:pt x="11280" y="533"/>
                </a:lnTo>
                <a:cubicBezTo>
                  <a:pt x="11274" y="542"/>
                  <a:pt x="11267" y="551"/>
                  <a:pt x="11261" y="561"/>
                </a:cubicBezTo>
                <a:lnTo>
                  <a:pt x="11261" y="561"/>
                </a:lnTo>
                <a:cubicBezTo>
                  <a:pt x="11260" y="563"/>
                  <a:pt x="11258" y="565"/>
                  <a:pt x="11256" y="568"/>
                </a:cubicBezTo>
                <a:lnTo>
                  <a:pt x="11256" y="568"/>
                </a:lnTo>
                <a:cubicBezTo>
                  <a:pt x="11249" y="580"/>
                  <a:pt x="11240" y="591"/>
                  <a:pt x="11232" y="601"/>
                </a:cubicBezTo>
                <a:lnTo>
                  <a:pt x="11232" y="601"/>
                </a:lnTo>
                <a:cubicBezTo>
                  <a:pt x="11231" y="604"/>
                  <a:pt x="11229" y="606"/>
                  <a:pt x="11227" y="608"/>
                </a:cubicBezTo>
                <a:lnTo>
                  <a:pt x="11227" y="608"/>
                </a:lnTo>
                <a:cubicBezTo>
                  <a:pt x="11220" y="617"/>
                  <a:pt x="11214" y="626"/>
                  <a:pt x="11206" y="635"/>
                </a:cubicBezTo>
                <a:lnTo>
                  <a:pt x="11206" y="635"/>
                </a:lnTo>
                <a:cubicBezTo>
                  <a:pt x="11204" y="638"/>
                  <a:pt x="11202" y="641"/>
                  <a:pt x="11200" y="644"/>
                </a:cubicBezTo>
                <a:lnTo>
                  <a:pt x="11200" y="644"/>
                </a:lnTo>
                <a:cubicBezTo>
                  <a:pt x="11191" y="655"/>
                  <a:pt x="11182" y="666"/>
                  <a:pt x="11172" y="677"/>
                </a:cubicBezTo>
                <a:lnTo>
                  <a:pt x="11172" y="677"/>
                </a:lnTo>
                <a:cubicBezTo>
                  <a:pt x="11171" y="679"/>
                  <a:pt x="11169" y="681"/>
                  <a:pt x="11168" y="682"/>
                </a:cubicBezTo>
                <a:lnTo>
                  <a:pt x="11168" y="682"/>
                </a:lnTo>
                <a:cubicBezTo>
                  <a:pt x="11160" y="692"/>
                  <a:pt x="11151" y="702"/>
                  <a:pt x="11142" y="712"/>
                </a:cubicBezTo>
                <a:lnTo>
                  <a:pt x="11142" y="712"/>
                </a:lnTo>
                <a:cubicBezTo>
                  <a:pt x="11140" y="715"/>
                  <a:pt x="11138" y="717"/>
                  <a:pt x="11135" y="720"/>
                </a:cubicBezTo>
                <a:lnTo>
                  <a:pt x="11135" y="720"/>
                </a:lnTo>
                <a:cubicBezTo>
                  <a:pt x="11125" y="731"/>
                  <a:pt x="11115" y="742"/>
                  <a:pt x="11104" y="753"/>
                </a:cubicBezTo>
                <a:lnTo>
                  <a:pt x="11104" y="753"/>
                </a:lnTo>
                <a:cubicBezTo>
                  <a:pt x="11103" y="755"/>
                  <a:pt x="11102" y="756"/>
                  <a:pt x="11101" y="757"/>
                </a:cubicBezTo>
                <a:lnTo>
                  <a:pt x="11101" y="757"/>
                </a:lnTo>
                <a:cubicBezTo>
                  <a:pt x="11091" y="767"/>
                  <a:pt x="11081" y="777"/>
                  <a:pt x="11071" y="787"/>
                </a:cubicBezTo>
                <a:lnTo>
                  <a:pt x="11071" y="787"/>
                </a:lnTo>
                <a:cubicBezTo>
                  <a:pt x="11069" y="790"/>
                  <a:pt x="11066" y="792"/>
                  <a:pt x="11063" y="795"/>
                </a:cubicBezTo>
                <a:lnTo>
                  <a:pt x="11063" y="795"/>
                </a:lnTo>
                <a:cubicBezTo>
                  <a:pt x="11052" y="806"/>
                  <a:pt x="11040" y="818"/>
                  <a:pt x="11028" y="829"/>
                </a:cubicBezTo>
                <a:lnTo>
                  <a:pt x="11028" y="829"/>
                </a:lnTo>
                <a:cubicBezTo>
                  <a:pt x="11026" y="831"/>
                  <a:pt x="11025" y="832"/>
                  <a:pt x="11023" y="834"/>
                </a:cubicBezTo>
                <a:lnTo>
                  <a:pt x="11023" y="834"/>
                </a:lnTo>
                <a:cubicBezTo>
                  <a:pt x="11012" y="845"/>
                  <a:pt x="11000" y="855"/>
                  <a:pt x="10989" y="865"/>
                </a:cubicBezTo>
                <a:lnTo>
                  <a:pt x="10989" y="865"/>
                </a:lnTo>
                <a:cubicBezTo>
                  <a:pt x="10986" y="867"/>
                  <a:pt x="10984" y="870"/>
                  <a:pt x="10982" y="872"/>
                </a:cubicBezTo>
                <a:lnTo>
                  <a:pt x="10982" y="872"/>
                </a:lnTo>
                <a:cubicBezTo>
                  <a:pt x="10969" y="883"/>
                  <a:pt x="10955" y="894"/>
                  <a:pt x="10943" y="905"/>
                </a:cubicBezTo>
                <a:lnTo>
                  <a:pt x="10943" y="905"/>
                </a:lnTo>
                <a:cubicBezTo>
                  <a:pt x="10940" y="907"/>
                  <a:pt x="10937" y="910"/>
                  <a:pt x="10935" y="912"/>
                </a:cubicBezTo>
                <a:lnTo>
                  <a:pt x="10935" y="912"/>
                </a:lnTo>
                <a:cubicBezTo>
                  <a:pt x="10923" y="922"/>
                  <a:pt x="10910" y="932"/>
                  <a:pt x="10898" y="942"/>
                </a:cubicBezTo>
                <a:lnTo>
                  <a:pt x="10898" y="942"/>
                </a:lnTo>
                <a:cubicBezTo>
                  <a:pt x="10896" y="944"/>
                  <a:pt x="10894" y="945"/>
                  <a:pt x="10892" y="947"/>
                </a:cubicBezTo>
                <a:lnTo>
                  <a:pt x="10892" y="947"/>
                </a:lnTo>
                <a:cubicBezTo>
                  <a:pt x="10878" y="959"/>
                  <a:pt x="10862" y="971"/>
                  <a:pt x="10846" y="982"/>
                </a:cubicBezTo>
                <a:lnTo>
                  <a:pt x="10846" y="982"/>
                </a:lnTo>
                <a:cubicBezTo>
                  <a:pt x="10843" y="985"/>
                  <a:pt x="10841" y="987"/>
                  <a:pt x="10838" y="989"/>
                </a:cubicBezTo>
                <a:lnTo>
                  <a:pt x="10838" y="989"/>
                </a:lnTo>
                <a:cubicBezTo>
                  <a:pt x="10822" y="1001"/>
                  <a:pt x="10806" y="1013"/>
                  <a:pt x="10790" y="1025"/>
                </a:cubicBezTo>
                <a:lnTo>
                  <a:pt x="10790" y="1025"/>
                </a:lnTo>
                <a:cubicBezTo>
                  <a:pt x="10788" y="1027"/>
                  <a:pt x="10785" y="1028"/>
                  <a:pt x="10782" y="1031"/>
                </a:cubicBezTo>
                <a:lnTo>
                  <a:pt x="10782" y="1031"/>
                </a:lnTo>
                <a:cubicBezTo>
                  <a:pt x="10766" y="1042"/>
                  <a:pt x="10749" y="1054"/>
                  <a:pt x="10732" y="1066"/>
                </a:cubicBezTo>
                <a:lnTo>
                  <a:pt x="10732" y="1066"/>
                </a:lnTo>
                <a:lnTo>
                  <a:pt x="10731" y="1067"/>
                </a:lnTo>
                <a:lnTo>
                  <a:pt x="10731" y="1067"/>
                </a:lnTo>
                <a:cubicBezTo>
                  <a:pt x="10714" y="1079"/>
                  <a:pt x="10696" y="1090"/>
                  <a:pt x="10678" y="1102"/>
                </a:cubicBezTo>
                <a:lnTo>
                  <a:pt x="10678" y="1102"/>
                </a:lnTo>
                <a:cubicBezTo>
                  <a:pt x="10675" y="1104"/>
                  <a:pt x="10672" y="1106"/>
                  <a:pt x="10669" y="1108"/>
                </a:cubicBezTo>
                <a:lnTo>
                  <a:pt x="10669" y="1108"/>
                </a:lnTo>
                <a:cubicBezTo>
                  <a:pt x="10648" y="1122"/>
                  <a:pt x="10628" y="1134"/>
                  <a:pt x="10607" y="1148"/>
                </a:cubicBezTo>
                <a:lnTo>
                  <a:pt x="10607" y="1148"/>
                </a:lnTo>
                <a:cubicBezTo>
                  <a:pt x="10604" y="1149"/>
                  <a:pt x="10601" y="1152"/>
                  <a:pt x="10598" y="1153"/>
                </a:cubicBezTo>
                <a:lnTo>
                  <a:pt x="10598" y="1153"/>
                </a:lnTo>
                <a:cubicBezTo>
                  <a:pt x="10577" y="1166"/>
                  <a:pt x="10556" y="1179"/>
                  <a:pt x="10535" y="1192"/>
                </a:cubicBezTo>
                <a:lnTo>
                  <a:pt x="10535" y="1192"/>
                </a:lnTo>
                <a:cubicBezTo>
                  <a:pt x="10531" y="1194"/>
                  <a:pt x="10529" y="1196"/>
                  <a:pt x="10526" y="1197"/>
                </a:cubicBezTo>
                <a:lnTo>
                  <a:pt x="10526" y="1197"/>
                </a:lnTo>
                <a:cubicBezTo>
                  <a:pt x="10504" y="1210"/>
                  <a:pt x="10482" y="1223"/>
                  <a:pt x="10460" y="1235"/>
                </a:cubicBezTo>
                <a:lnTo>
                  <a:pt x="10460" y="1235"/>
                </a:lnTo>
                <a:cubicBezTo>
                  <a:pt x="10456" y="1237"/>
                  <a:pt x="10453" y="1239"/>
                  <a:pt x="10450" y="1241"/>
                </a:cubicBezTo>
                <a:lnTo>
                  <a:pt x="10450" y="1241"/>
                </a:lnTo>
                <a:cubicBezTo>
                  <a:pt x="10428" y="1253"/>
                  <a:pt x="10405" y="1266"/>
                  <a:pt x="10382" y="1279"/>
                </a:cubicBezTo>
                <a:lnTo>
                  <a:pt x="10382" y="1279"/>
                </a:lnTo>
                <a:cubicBezTo>
                  <a:pt x="10378" y="1281"/>
                  <a:pt x="10373" y="1283"/>
                  <a:pt x="10369" y="1285"/>
                </a:cubicBezTo>
                <a:lnTo>
                  <a:pt x="10369" y="1285"/>
                </a:lnTo>
                <a:cubicBezTo>
                  <a:pt x="10358" y="1291"/>
                  <a:pt x="10346" y="1297"/>
                  <a:pt x="10335" y="1303"/>
                </a:cubicBezTo>
                <a:lnTo>
                  <a:pt x="10335" y="1303"/>
                </a:lnTo>
                <a:cubicBezTo>
                  <a:pt x="10331" y="1305"/>
                  <a:pt x="10326" y="1308"/>
                  <a:pt x="10322" y="1310"/>
                </a:cubicBezTo>
                <a:lnTo>
                  <a:pt x="10322" y="1310"/>
                </a:lnTo>
                <a:cubicBezTo>
                  <a:pt x="10306" y="1318"/>
                  <a:pt x="10290" y="1326"/>
                  <a:pt x="10274" y="1334"/>
                </a:cubicBezTo>
                <a:lnTo>
                  <a:pt x="10274" y="1334"/>
                </a:lnTo>
                <a:cubicBezTo>
                  <a:pt x="10271" y="1336"/>
                  <a:pt x="10268" y="1337"/>
                  <a:pt x="10264" y="1339"/>
                </a:cubicBezTo>
                <a:lnTo>
                  <a:pt x="10264" y="1339"/>
                </a:lnTo>
                <a:cubicBezTo>
                  <a:pt x="10252" y="1345"/>
                  <a:pt x="10238" y="1352"/>
                  <a:pt x="10225" y="1358"/>
                </a:cubicBezTo>
                <a:lnTo>
                  <a:pt x="10225" y="1358"/>
                </a:lnTo>
                <a:cubicBezTo>
                  <a:pt x="10220" y="1361"/>
                  <a:pt x="10214" y="1364"/>
                  <a:pt x="10209" y="1366"/>
                </a:cubicBezTo>
                <a:lnTo>
                  <a:pt x="10209" y="1366"/>
                </a:lnTo>
                <a:cubicBezTo>
                  <a:pt x="10197" y="1372"/>
                  <a:pt x="10186" y="1378"/>
                  <a:pt x="10174" y="1383"/>
                </a:cubicBezTo>
                <a:lnTo>
                  <a:pt x="10174" y="1383"/>
                </a:lnTo>
                <a:cubicBezTo>
                  <a:pt x="10169" y="1385"/>
                  <a:pt x="10163" y="1388"/>
                  <a:pt x="10157" y="1391"/>
                </a:cubicBezTo>
                <a:lnTo>
                  <a:pt x="10157" y="1391"/>
                </a:lnTo>
                <a:cubicBezTo>
                  <a:pt x="10144" y="1397"/>
                  <a:pt x="10132" y="1403"/>
                  <a:pt x="10118" y="1409"/>
                </a:cubicBezTo>
                <a:lnTo>
                  <a:pt x="10118" y="1409"/>
                </a:lnTo>
                <a:cubicBezTo>
                  <a:pt x="10114" y="1411"/>
                  <a:pt x="10111" y="1413"/>
                  <a:pt x="10107" y="1415"/>
                </a:cubicBezTo>
                <a:lnTo>
                  <a:pt x="10107" y="1415"/>
                </a:lnTo>
                <a:cubicBezTo>
                  <a:pt x="10090" y="1422"/>
                  <a:pt x="10073" y="1430"/>
                  <a:pt x="10055" y="1438"/>
                </a:cubicBezTo>
                <a:lnTo>
                  <a:pt x="10055" y="1438"/>
                </a:lnTo>
                <a:cubicBezTo>
                  <a:pt x="10051" y="1440"/>
                  <a:pt x="10046" y="1442"/>
                  <a:pt x="10042" y="1444"/>
                </a:cubicBezTo>
                <a:lnTo>
                  <a:pt x="10042" y="1444"/>
                </a:lnTo>
                <a:cubicBezTo>
                  <a:pt x="10029" y="1449"/>
                  <a:pt x="10016" y="1455"/>
                  <a:pt x="10003" y="1461"/>
                </a:cubicBezTo>
                <a:lnTo>
                  <a:pt x="10003" y="1461"/>
                </a:lnTo>
                <a:cubicBezTo>
                  <a:pt x="9997" y="1464"/>
                  <a:pt x="9991" y="1466"/>
                  <a:pt x="9985" y="1469"/>
                </a:cubicBezTo>
                <a:lnTo>
                  <a:pt x="9985" y="1469"/>
                </a:lnTo>
                <a:cubicBezTo>
                  <a:pt x="9972" y="1474"/>
                  <a:pt x="9960" y="1479"/>
                  <a:pt x="9947" y="1485"/>
                </a:cubicBezTo>
                <a:lnTo>
                  <a:pt x="9947" y="1485"/>
                </a:lnTo>
                <a:cubicBezTo>
                  <a:pt x="9942" y="1487"/>
                  <a:pt x="9937" y="1489"/>
                  <a:pt x="9931" y="1492"/>
                </a:cubicBezTo>
                <a:lnTo>
                  <a:pt x="9931" y="1492"/>
                </a:lnTo>
                <a:cubicBezTo>
                  <a:pt x="9912" y="1500"/>
                  <a:pt x="9892" y="1507"/>
                  <a:pt x="9873" y="1515"/>
                </a:cubicBezTo>
                <a:lnTo>
                  <a:pt x="9873" y="1515"/>
                </a:lnTo>
                <a:cubicBezTo>
                  <a:pt x="9871" y="1516"/>
                  <a:pt x="9869" y="1517"/>
                  <a:pt x="9867" y="1517"/>
                </a:cubicBezTo>
                <a:lnTo>
                  <a:pt x="9867" y="1517"/>
                </a:lnTo>
                <a:cubicBezTo>
                  <a:pt x="9850" y="1525"/>
                  <a:pt x="9832" y="1532"/>
                  <a:pt x="9814" y="1539"/>
                </a:cubicBezTo>
                <a:lnTo>
                  <a:pt x="9814" y="1539"/>
                </a:lnTo>
                <a:cubicBezTo>
                  <a:pt x="9809" y="1541"/>
                  <a:pt x="9803" y="1543"/>
                  <a:pt x="9797" y="1546"/>
                </a:cubicBezTo>
                <a:lnTo>
                  <a:pt x="9797" y="1546"/>
                </a:lnTo>
                <a:cubicBezTo>
                  <a:pt x="9781" y="1552"/>
                  <a:pt x="9766" y="1558"/>
                  <a:pt x="9749" y="1564"/>
                </a:cubicBezTo>
                <a:lnTo>
                  <a:pt x="9749" y="1564"/>
                </a:lnTo>
                <a:cubicBezTo>
                  <a:pt x="9745" y="1566"/>
                  <a:pt x="9740" y="1567"/>
                  <a:pt x="9736" y="1569"/>
                </a:cubicBezTo>
                <a:lnTo>
                  <a:pt x="9736" y="1569"/>
                </a:lnTo>
                <a:cubicBezTo>
                  <a:pt x="9716" y="1577"/>
                  <a:pt x="9696" y="1585"/>
                  <a:pt x="9676" y="1592"/>
                </a:cubicBezTo>
                <a:lnTo>
                  <a:pt x="9676" y="1592"/>
                </a:lnTo>
                <a:cubicBezTo>
                  <a:pt x="9671" y="1593"/>
                  <a:pt x="9667" y="1595"/>
                  <a:pt x="9662" y="1597"/>
                </a:cubicBezTo>
                <a:lnTo>
                  <a:pt x="9662" y="1597"/>
                </a:lnTo>
                <a:cubicBezTo>
                  <a:pt x="9646" y="1603"/>
                  <a:pt x="9629" y="1608"/>
                  <a:pt x="9613" y="1615"/>
                </a:cubicBezTo>
                <a:lnTo>
                  <a:pt x="9613" y="1615"/>
                </a:lnTo>
                <a:cubicBezTo>
                  <a:pt x="9607" y="1617"/>
                  <a:pt x="9601" y="1619"/>
                  <a:pt x="9595" y="1621"/>
                </a:cubicBezTo>
                <a:lnTo>
                  <a:pt x="9595" y="1621"/>
                </a:lnTo>
                <a:cubicBezTo>
                  <a:pt x="9577" y="1628"/>
                  <a:pt x="9558" y="1635"/>
                  <a:pt x="9540" y="1641"/>
                </a:cubicBezTo>
                <a:lnTo>
                  <a:pt x="9540" y="1641"/>
                </a:lnTo>
                <a:cubicBezTo>
                  <a:pt x="9537" y="1641"/>
                  <a:pt x="9534" y="1643"/>
                  <a:pt x="9532" y="1643"/>
                </a:cubicBezTo>
                <a:lnTo>
                  <a:pt x="9532" y="1643"/>
                </a:lnTo>
                <a:cubicBezTo>
                  <a:pt x="9511" y="1650"/>
                  <a:pt x="9490" y="1658"/>
                  <a:pt x="9468" y="1665"/>
                </a:cubicBezTo>
                <a:lnTo>
                  <a:pt x="9468" y="1665"/>
                </a:lnTo>
                <a:cubicBezTo>
                  <a:pt x="9463" y="1667"/>
                  <a:pt x="9457" y="1668"/>
                  <a:pt x="9452" y="1671"/>
                </a:cubicBezTo>
                <a:lnTo>
                  <a:pt x="9452" y="1671"/>
                </a:lnTo>
                <a:cubicBezTo>
                  <a:pt x="9435" y="1676"/>
                  <a:pt x="9419" y="1681"/>
                  <a:pt x="9402" y="1687"/>
                </a:cubicBezTo>
                <a:lnTo>
                  <a:pt x="9402" y="1687"/>
                </a:lnTo>
                <a:cubicBezTo>
                  <a:pt x="9396" y="1689"/>
                  <a:pt x="9391" y="1691"/>
                  <a:pt x="9384" y="1693"/>
                </a:cubicBezTo>
                <a:lnTo>
                  <a:pt x="9384" y="1693"/>
                </a:lnTo>
                <a:cubicBezTo>
                  <a:pt x="9363" y="1699"/>
                  <a:pt x="9341" y="1707"/>
                  <a:pt x="9319" y="1714"/>
                </a:cubicBezTo>
                <a:lnTo>
                  <a:pt x="9319" y="1714"/>
                </a:lnTo>
                <a:cubicBezTo>
                  <a:pt x="9317" y="1714"/>
                  <a:pt x="9315" y="1715"/>
                  <a:pt x="9313" y="1716"/>
                </a:cubicBezTo>
                <a:lnTo>
                  <a:pt x="9313" y="1716"/>
                </a:lnTo>
                <a:cubicBezTo>
                  <a:pt x="9293" y="1722"/>
                  <a:pt x="9273" y="1728"/>
                  <a:pt x="9252" y="1734"/>
                </a:cubicBezTo>
                <a:lnTo>
                  <a:pt x="9252" y="1734"/>
                </a:lnTo>
                <a:cubicBezTo>
                  <a:pt x="9246" y="1736"/>
                  <a:pt x="9240" y="1738"/>
                  <a:pt x="9233" y="1740"/>
                </a:cubicBezTo>
                <a:lnTo>
                  <a:pt x="9233" y="1740"/>
                </a:lnTo>
                <a:cubicBezTo>
                  <a:pt x="9216" y="1746"/>
                  <a:pt x="9198" y="1751"/>
                  <a:pt x="9180" y="1756"/>
                </a:cubicBezTo>
                <a:lnTo>
                  <a:pt x="9180" y="1756"/>
                </a:lnTo>
                <a:cubicBezTo>
                  <a:pt x="9175" y="1757"/>
                  <a:pt x="9170" y="1759"/>
                  <a:pt x="9165" y="1760"/>
                </a:cubicBezTo>
                <a:lnTo>
                  <a:pt x="9165" y="1760"/>
                </a:lnTo>
                <a:cubicBezTo>
                  <a:pt x="9142" y="1767"/>
                  <a:pt x="9120" y="1774"/>
                  <a:pt x="9097" y="1780"/>
                </a:cubicBezTo>
                <a:lnTo>
                  <a:pt x="9097" y="1780"/>
                </a:lnTo>
                <a:cubicBezTo>
                  <a:pt x="9092" y="1781"/>
                  <a:pt x="9088" y="1782"/>
                  <a:pt x="9083" y="1784"/>
                </a:cubicBezTo>
                <a:lnTo>
                  <a:pt x="9083" y="1784"/>
                </a:lnTo>
                <a:cubicBezTo>
                  <a:pt x="9064" y="1789"/>
                  <a:pt x="9046" y="1795"/>
                  <a:pt x="9028" y="1799"/>
                </a:cubicBezTo>
                <a:lnTo>
                  <a:pt x="9028" y="1799"/>
                </a:lnTo>
                <a:cubicBezTo>
                  <a:pt x="9021" y="1801"/>
                  <a:pt x="9014" y="1803"/>
                  <a:pt x="9008" y="1805"/>
                </a:cubicBezTo>
                <a:lnTo>
                  <a:pt x="9008" y="1805"/>
                </a:lnTo>
                <a:cubicBezTo>
                  <a:pt x="8988" y="1811"/>
                  <a:pt x="8967" y="1816"/>
                  <a:pt x="8946" y="1822"/>
                </a:cubicBezTo>
                <a:lnTo>
                  <a:pt x="8946" y="1822"/>
                </a:lnTo>
                <a:cubicBezTo>
                  <a:pt x="8943" y="1822"/>
                  <a:pt x="8940" y="1823"/>
                  <a:pt x="8938" y="1824"/>
                </a:cubicBezTo>
                <a:lnTo>
                  <a:pt x="8938" y="1824"/>
                </a:lnTo>
                <a:cubicBezTo>
                  <a:pt x="8914" y="1830"/>
                  <a:pt x="8890" y="1837"/>
                  <a:pt x="8867" y="1842"/>
                </a:cubicBezTo>
                <a:lnTo>
                  <a:pt x="8867" y="1842"/>
                </a:lnTo>
                <a:cubicBezTo>
                  <a:pt x="8861" y="1844"/>
                  <a:pt x="8855" y="1846"/>
                  <a:pt x="8848" y="1847"/>
                </a:cubicBezTo>
                <a:lnTo>
                  <a:pt x="8848" y="1847"/>
                </a:lnTo>
                <a:cubicBezTo>
                  <a:pt x="8830" y="1852"/>
                  <a:pt x="8812" y="1856"/>
                  <a:pt x="8793" y="1861"/>
                </a:cubicBezTo>
                <a:lnTo>
                  <a:pt x="8793" y="1861"/>
                </a:lnTo>
                <a:cubicBezTo>
                  <a:pt x="8787" y="1863"/>
                  <a:pt x="8780" y="1865"/>
                  <a:pt x="8774" y="1866"/>
                </a:cubicBezTo>
                <a:lnTo>
                  <a:pt x="8774" y="1866"/>
                </a:lnTo>
                <a:cubicBezTo>
                  <a:pt x="8750" y="1872"/>
                  <a:pt x="8726" y="1878"/>
                  <a:pt x="8702" y="1883"/>
                </a:cubicBezTo>
                <a:lnTo>
                  <a:pt x="8702" y="1883"/>
                </a:lnTo>
                <a:cubicBezTo>
                  <a:pt x="8700" y="1884"/>
                  <a:pt x="8698" y="1885"/>
                  <a:pt x="8697" y="1885"/>
                </a:cubicBezTo>
                <a:lnTo>
                  <a:pt x="8697" y="1885"/>
                </a:lnTo>
                <a:cubicBezTo>
                  <a:pt x="8674" y="1890"/>
                  <a:pt x="8652" y="1896"/>
                  <a:pt x="8629" y="1901"/>
                </a:cubicBezTo>
                <a:lnTo>
                  <a:pt x="8629" y="1901"/>
                </a:lnTo>
                <a:cubicBezTo>
                  <a:pt x="8622" y="1902"/>
                  <a:pt x="8615" y="1904"/>
                  <a:pt x="8608" y="1906"/>
                </a:cubicBezTo>
                <a:lnTo>
                  <a:pt x="8608" y="1906"/>
                </a:lnTo>
                <a:cubicBezTo>
                  <a:pt x="8589" y="1910"/>
                  <a:pt x="8570" y="1914"/>
                  <a:pt x="8551" y="1919"/>
                </a:cubicBezTo>
                <a:lnTo>
                  <a:pt x="8551" y="1919"/>
                </a:lnTo>
                <a:cubicBezTo>
                  <a:pt x="8545" y="1920"/>
                  <a:pt x="8539" y="1922"/>
                  <a:pt x="8533" y="1923"/>
                </a:cubicBezTo>
                <a:lnTo>
                  <a:pt x="8533" y="1923"/>
                </a:lnTo>
                <a:cubicBezTo>
                  <a:pt x="8508" y="1928"/>
                  <a:pt x="8484" y="1933"/>
                  <a:pt x="8459" y="1939"/>
                </a:cubicBezTo>
                <a:lnTo>
                  <a:pt x="8459" y="1939"/>
                </a:lnTo>
                <a:cubicBezTo>
                  <a:pt x="8454" y="1940"/>
                  <a:pt x="8448" y="1941"/>
                  <a:pt x="8444" y="1942"/>
                </a:cubicBezTo>
                <a:lnTo>
                  <a:pt x="8444" y="1942"/>
                </a:lnTo>
                <a:cubicBezTo>
                  <a:pt x="8423" y="1946"/>
                  <a:pt x="8403" y="1950"/>
                  <a:pt x="8383" y="1955"/>
                </a:cubicBezTo>
                <a:lnTo>
                  <a:pt x="8383" y="1955"/>
                </a:lnTo>
                <a:cubicBezTo>
                  <a:pt x="8375" y="1956"/>
                  <a:pt x="8369" y="1958"/>
                  <a:pt x="8361" y="1960"/>
                </a:cubicBezTo>
                <a:lnTo>
                  <a:pt x="8361" y="1960"/>
                </a:lnTo>
                <a:cubicBezTo>
                  <a:pt x="8340" y="1964"/>
                  <a:pt x="8318" y="1968"/>
                  <a:pt x="8297" y="1973"/>
                </a:cubicBezTo>
                <a:lnTo>
                  <a:pt x="8297" y="1973"/>
                </a:lnTo>
                <a:cubicBezTo>
                  <a:pt x="8293" y="1973"/>
                  <a:pt x="8289" y="1974"/>
                  <a:pt x="8284" y="1975"/>
                </a:cubicBezTo>
                <a:lnTo>
                  <a:pt x="8284" y="1975"/>
                </a:lnTo>
                <a:cubicBezTo>
                  <a:pt x="8259" y="1980"/>
                  <a:pt x="8234" y="1985"/>
                  <a:pt x="8209" y="1990"/>
                </a:cubicBezTo>
                <a:lnTo>
                  <a:pt x="8209" y="1990"/>
                </a:lnTo>
                <a:cubicBezTo>
                  <a:pt x="8202" y="1991"/>
                  <a:pt x="8195" y="1993"/>
                  <a:pt x="8188" y="1994"/>
                </a:cubicBezTo>
                <a:lnTo>
                  <a:pt x="8188" y="1994"/>
                </a:lnTo>
                <a:cubicBezTo>
                  <a:pt x="8169" y="1997"/>
                  <a:pt x="8149" y="2001"/>
                  <a:pt x="8129" y="2004"/>
                </a:cubicBezTo>
                <a:lnTo>
                  <a:pt x="8129" y="2004"/>
                </a:lnTo>
                <a:cubicBezTo>
                  <a:pt x="8122" y="2006"/>
                  <a:pt x="8115" y="2007"/>
                  <a:pt x="8107" y="2009"/>
                </a:cubicBezTo>
                <a:lnTo>
                  <a:pt x="8107" y="2009"/>
                </a:lnTo>
                <a:cubicBezTo>
                  <a:pt x="8081" y="2013"/>
                  <a:pt x="8056" y="2018"/>
                  <a:pt x="8029" y="2023"/>
                </a:cubicBezTo>
                <a:lnTo>
                  <a:pt x="8029" y="2023"/>
                </a:lnTo>
                <a:cubicBezTo>
                  <a:pt x="8028" y="2023"/>
                  <a:pt x="8027" y="2023"/>
                  <a:pt x="8025" y="2024"/>
                </a:cubicBezTo>
                <a:lnTo>
                  <a:pt x="8025" y="2024"/>
                </a:lnTo>
                <a:cubicBezTo>
                  <a:pt x="8001" y="2028"/>
                  <a:pt x="7976" y="2032"/>
                  <a:pt x="7951" y="2036"/>
                </a:cubicBezTo>
                <a:lnTo>
                  <a:pt x="7951" y="2036"/>
                </a:lnTo>
                <a:cubicBezTo>
                  <a:pt x="7944" y="2037"/>
                  <a:pt x="7936" y="2039"/>
                  <a:pt x="7928" y="2040"/>
                </a:cubicBezTo>
                <a:lnTo>
                  <a:pt x="7928" y="2040"/>
                </a:lnTo>
                <a:cubicBezTo>
                  <a:pt x="7908" y="2044"/>
                  <a:pt x="7888" y="2047"/>
                  <a:pt x="7867" y="2050"/>
                </a:cubicBezTo>
                <a:lnTo>
                  <a:pt x="7867" y="2050"/>
                </a:lnTo>
                <a:cubicBezTo>
                  <a:pt x="7861" y="2051"/>
                  <a:pt x="7854" y="2052"/>
                  <a:pt x="7847" y="2053"/>
                </a:cubicBezTo>
                <a:lnTo>
                  <a:pt x="7847" y="2053"/>
                </a:lnTo>
                <a:cubicBezTo>
                  <a:pt x="7821" y="2058"/>
                  <a:pt x="7795" y="2062"/>
                  <a:pt x="7769" y="2065"/>
                </a:cubicBezTo>
                <a:lnTo>
                  <a:pt x="7769" y="2065"/>
                </a:lnTo>
                <a:cubicBezTo>
                  <a:pt x="7763" y="2067"/>
                  <a:pt x="7757" y="2067"/>
                  <a:pt x="7752" y="2068"/>
                </a:cubicBezTo>
                <a:lnTo>
                  <a:pt x="7752" y="2068"/>
                </a:lnTo>
                <a:cubicBezTo>
                  <a:pt x="7730" y="2071"/>
                  <a:pt x="7709" y="2075"/>
                  <a:pt x="7688" y="2078"/>
                </a:cubicBezTo>
                <a:lnTo>
                  <a:pt x="7688" y="2078"/>
                </a:lnTo>
                <a:cubicBezTo>
                  <a:pt x="7680" y="2079"/>
                  <a:pt x="7671" y="2080"/>
                  <a:pt x="7663" y="2081"/>
                </a:cubicBezTo>
                <a:lnTo>
                  <a:pt x="7663" y="2081"/>
                </a:lnTo>
                <a:cubicBezTo>
                  <a:pt x="7641" y="2085"/>
                  <a:pt x="7619" y="2088"/>
                  <a:pt x="7597" y="2091"/>
                </a:cubicBezTo>
                <a:lnTo>
                  <a:pt x="7597" y="2091"/>
                </a:lnTo>
                <a:cubicBezTo>
                  <a:pt x="7591" y="2092"/>
                  <a:pt x="7587" y="2093"/>
                  <a:pt x="7581" y="2093"/>
                </a:cubicBezTo>
                <a:lnTo>
                  <a:pt x="7581" y="2093"/>
                </a:lnTo>
                <a:cubicBezTo>
                  <a:pt x="7555" y="2097"/>
                  <a:pt x="7528" y="2101"/>
                  <a:pt x="7502" y="2104"/>
                </a:cubicBezTo>
                <a:lnTo>
                  <a:pt x="7502" y="2104"/>
                </a:lnTo>
                <a:cubicBezTo>
                  <a:pt x="7494" y="2105"/>
                  <a:pt x="7486" y="2106"/>
                  <a:pt x="7478" y="2107"/>
                </a:cubicBezTo>
                <a:lnTo>
                  <a:pt x="7478" y="2107"/>
                </a:lnTo>
                <a:cubicBezTo>
                  <a:pt x="7458" y="2110"/>
                  <a:pt x="7438" y="2112"/>
                  <a:pt x="7418" y="2115"/>
                </a:cubicBezTo>
                <a:lnTo>
                  <a:pt x="7418" y="2115"/>
                </a:lnTo>
                <a:cubicBezTo>
                  <a:pt x="7410" y="2116"/>
                  <a:pt x="7403" y="2116"/>
                  <a:pt x="7396" y="2118"/>
                </a:cubicBezTo>
                <a:lnTo>
                  <a:pt x="7396" y="2118"/>
                </a:lnTo>
                <a:cubicBezTo>
                  <a:pt x="7345" y="2124"/>
                  <a:pt x="7294" y="2130"/>
                  <a:pt x="7243" y="2136"/>
                </a:cubicBezTo>
                <a:lnTo>
                  <a:pt x="7243" y="2136"/>
                </a:lnTo>
                <a:lnTo>
                  <a:pt x="7242" y="2136"/>
                </a:lnTo>
                <a:lnTo>
                  <a:pt x="7242" y="2136"/>
                </a:lnTo>
                <a:cubicBezTo>
                  <a:pt x="7191" y="2142"/>
                  <a:pt x="7139" y="2147"/>
                  <a:pt x="7087" y="2152"/>
                </a:cubicBezTo>
                <a:lnTo>
                  <a:pt x="7087" y="2152"/>
                </a:lnTo>
                <a:cubicBezTo>
                  <a:pt x="7083" y="2153"/>
                  <a:pt x="7078" y="2154"/>
                  <a:pt x="7074" y="2154"/>
                </a:cubicBezTo>
                <a:lnTo>
                  <a:pt x="7074" y="2154"/>
                </a:lnTo>
                <a:cubicBezTo>
                  <a:pt x="7024" y="2159"/>
                  <a:pt x="6975" y="2164"/>
                  <a:pt x="6925" y="2168"/>
                </a:cubicBezTo>
                <a:lnTo>
                  <a:pt x="6925" y="2168"/>
                </a:lnTo>
                <a:cubicBezTo>
                  <a:pt x="6921" y="2169"/>
                  <a:pt x="6917" y="2169"/>
                  <a:pt x="6913" y="2169"/>
                </a:cubicBezTo>
                <a:lnTo>
                  <a:pt x="6913" y="2169"/>
                </a:lnTo>
                <a:cubicBezTo>
                  <a:pt x="6861" y="2174"/>
                  <a:pt x="6809" y="2178"/>
                  <a:pt x="6756" y="2182"/>
                </a:cubicBezTo>
                <a:lnTo>
                  <a:pt x="6756" y="2182"/>
                </a:lnTo>
                <a:cubicBezTo>
                  <a:pt x="6752" y="2183"/>
                  <a:pt x="6749" y="2183"/>
                  <a:pt x="6744" y="2184"/>
                </a:cubicBezTo>
                <a:lnTo>
                  <a:pt x="6744" y="2184"/>
                </a:lnTo>
                <a:cubicBezTo>
                  <a:pt x="6706" y="2186"/>
                  <a:pt x="6666" y="2189"/>
                  <a:pt x="6627" y="2192"/>
                </a:cubicBezTo>
                <a:lnTo>
                  <a:pt x="6627" y="2192"/>
                </a:lnTo>
                <a:cubicBezTo>
                  <a:pt x="6626" y="2192"/>
                  <a:pt x="6625" y="2192"/>
                  <a:pt x="6624" y="2192"/>
                </a:cubicBezTo>
                <a:lnTo>
                  <a:pt x="6624" y="2192"/>
                </a:lnTo>
                <a:cubicBezTo>
                  <a:pt x="6584" y="2195"/>
                  <a:pt x="6544" y="2198"/>
                  <a:pt x="6504" y="2200"/>
                </a:cubicBezTo>
                <a:lnTo>
                  <a:pt x="6504" y="2200"/>
                </a:lnTo>
                <a:cubicBezTo>
                  <a:pt x="6500" y="2201"/>
                  <a:pt x="6496" y="2201"/>
                  <a:pt x="6492" y="2201"/>
                </a:cubicBezTo>
                <a:lnTo>
                  <a:pt x="6492" y="2201"/>
                </a:lnTo>
                <a:cubicBezTo>
                  <a:pt x="6453" y="2204"/>
                  <a:pt x="6415" y="2205"/>
                  <a:pt x="6376" y="2208"/>
                </a:cubicBezTo>
                <a:lnTo>
                  <a:pt x="6376" y="2208"/>
                </a:lnTo>
                <a:cubicBezTo>
                  <a:pt x="6370" y="2208"/>
                  <a:pt x="6365" y="2208"/>
                  <a:pt x="6359" y="2208"/>
                </a:cubicBezTo>
                <a:lnTo>
                  <a:pt x="6359" y="2208"/>
                </a:lnTo>
                <a:cubicBezTo>
                  <a:pt x="6320" y="2211"/>
                  <a:pt x="6282" y="2212"/>
                  <a:pt x="6244" y="2214"/>
                </a:cubicBezTo>
                <a:lnTo>
                  <a:pt x="6244" y="2214"/>
                </a:lnTo>
                <a:cubicBezTo>
                  <a:pt x="6238" y="2214"/>
                  <a:pt x="6232" y="2214"/>
                  <a:pt x="6225" y="2215"/>
                </a:cubicBezTo>
                <a:lnTo>
                  <a:pt x="6225" y="2215"/>
                </a:lnTo>
                <a:cubicBezTo>
                  <a:pt x="6191" y="2216"/>
                  <a:pt x="6155" y="2217"/>
                  <a:pt x="6121" y="2219"/>
                </a:cubicBezTo>
                <a:lnTo>
                  <a:pt x="6121" y="2219"/>
                </a:lnTo>
                <a:cubicBezTo>
                  <a:pt x="6119" y="2219"/>
                  <a:pt x="6117" y="2219"/>
                  <a:pt x="6115" y="2219"/>
                </a:cubicBezTo>
                <a:lnTo>
                  <a:pt x="6115" y="2219"/>
                </a:lnTo>
                <a:cubicBezTo>
                  <a:pt x="6082" y="2220"/>
                  <a:pt x="6047" y="2221"/>
                  <a:pt x="6013" y="2222"/>
                </a:cubicBezTo>
                <a:lnTo>
                  <a:pt x="6013" y="2222"/>
                </a:lnTo>
                <a:cubicBezTo>
                  <a:pt x="6007" y="2222"/>
                  <a:pt x="6002" y="2222"/>
                  <a:pt x="5995" y="2223"/>
                </a:cubicBezTo>
                <a:lnTo>
                  <a:pt x="5995" y="2223"/>
                </a:lnTo>
                <a:cubicBezTo>
                  <a:pt x="5961" y="2224"/>
                  <a:pt x="5926" y="2225"/>
                  <a:pt x="5891" y="2225"/>
                </a:cubicBezTo>
                <a:lnTo>
                  <a:pt x="5891" y="2225"/>
                </a:lnTo>
                <a:cubicBezTo>
                  <a:pt x="5885" y="2225"/>
                  <a:pt x="5880" y="2225"/>
                  <a:pt x="5874" y="2225"/>
                </a:cubicBezTo>
                <a:lnTo>
                  <a:pt x="5874" y="2225"/>
                </a:lnTo>
                <a:cubicBezTo>
                  <a:pt x="5839" y="2226"/>
                  <a:pt x="5804" y="2226"/>
                  <a:pt x="5768" y="2227"/>
                </a:cubicBezTo>
                <a:lnTo>
                  <a:pt x="5768" y="2227"/>
                </a:lnTo>
                <a:cubicBezTo>
                  <a:pt x="5767" y="2227"/>
                  <a:pt x="5767" y="2227"/>
                  <a:pt x="5766" y="2227"/>
                </a:cubicBezTo>
                <a:lnTo>
                  <a:pt x="5766" y="2227"/>
                </a:lnTo>
                <a:cubicBezTo>
                  <a:pt x="5707" y="2227"/>
                  <a:pt x="5647" y="2228"/>
                  <a:pt x="5588" y="2228"/>
                </a:cubicBezTo>
                <a:lnTo>
                  <a:pt x="5573" y="2228"/>
                </a:lnTo>
                <a:lnTo>
                  <a:pt x="5573" y="2228"/>
                </a:lnTo>
                <a:cubicBezTo>
                  <a:pt x="5514" y="2228"/>
                  <a:pt x="5454" y="2228"/>
                  <a:pt x="5394" y="2227"/>
                </a:cubicBezTo>
                <a:lnTo>
                  <a:pt x="5394" y="2227"/>
                </a:lnTo>
                <a:cubicBezTo>
                  <a:pt x="5370" y="2227"/>
                  <a:pt x="5346" y="2226"/>
                  <a:pt x="5323" y="2226"/>
                </a:cubicBezTo>
                <a:lnTo>
                  <a:pt x="5323" y="2226"/>
                </a:lnTo>
                <a:cubicBezTo>
                  <a:pt x="5322" y="2226"/>
                  <a:pt x="5320" y="2226"/>
                  <a:pt x="5319" y="2226"/>
                </a:cubicBezTo>
                <a:lnTo>
                  <a:pt x="5319" y="2226"/>
                </a:lnTo>
                <a:cubicBezTo>
                  <a:pt x="5288" y="2225"/>
                  <a:pt x="5257" y="2225"/>
                  <a:pt x="5227" y="2224"/>
                </a:cubicBezTo>
                <a:lnTo>
                  <a:pt x="5227" y="2224"/>
                </a:lnTo>
                <a:cubicBezTo>
                  <a:pt x="5219" y="2224"/>
                  <a:pt x="5212" y="2224"/>
                  <a:pt x="5204" y="2224"/>
                </a:cubicBezTo>
                <a:lnTo>
                  <a:pt x="5204" y="2224"/>
                </a:lnTo>
                <a:cubicBezTo>
                  <a:pt x="5172" y="2223"/>
                  <a:pt x="5141" y="2222"/>
                  <a:pt x="5110" y="2221"/>
                </a:cubicBezTo>
                <a:lnTo>
                  <a:pt x="5110" y="2221"/>
                </a:lnTo>
                <a:cubicBezTo>
                  <a:pt x="5109" y="2221"/>
                  <a:pt x="5108" y="2221"/>
                  <a:pt x="5107" y="2221"/>
                </a:cubicBezTo>
                <a:lnTo>
                  <a:pt x="5107" y="2221"/>
                </a:lnTo>
                <a:cubicBezTo>
                  <a:pt x="5077" y="2220"/>
                  <a:pt x="5046" y="2219"/>
                  <a:pt x="5015" y="2218"/>
                </a:cubicBezTo>
                <a:lnTo>
                  <a:pt x="5015" y="2218"/>
                </a:lnTo>
                <a:cubicBezTo>
                  <a:pt x="5008" y="2217"/>
                  <a:pt x="5001" y="2217"/>
                  <a:pt x="4993" y="2217"/>
                </a:cubicBezTo>
                <a:lnTo>
                  <a:pt x="4993" y="2217"/>
                </a:lnTo>
                <a:cubicBezTo>
                  <a:pt x="4962" y="2216"/>
                  <a:pt x="4931" y="2215"/>
                  <a:pt x="4900" y="2214"/>
                </a:cubicBezTo>
                <a:lnTo>
                  <a:pt x="4900" y="2214"/>
                </a:lnTo>
                <a:cubicBezTo>
                  <a:pt x="4899" y="2214"/>
                  <a:pt x="4899" y="2213"/>
                  <a:pt x="4898" y="2213"/>
                </a:cubicBezTo>
                <a:lnTo>
                  <a:pt x="4898" y="2213"/>
                </a:lnTo>
                <a:cubicBezTo>
                  <a:pt x="4761" y="2207"/>
                  <a:pt x="4627" y="2199"/>
                  <a:pt x="4495" y="2189"/>
                </a:cubicBezTo>
                <a:lnTo>
                  <a:pt x="4495" y="2189"/>
                </a:lnTo>
                <a:cubicBezTo>
                  <a:pt x="4361" y="2179"/>
                  <a:pt x="4228" y="2168"/>
                  <a:pt x="4097" y="2155"/>
                </a:cubicBezTo>
                <a:lnTo>
                  <a:pt x="4097" y="2155"/>
                </a:lnTo>
                <a:lnTo>
                  <a:pt x="4097" y="2155"/>
                </a:lnTo>
                <a:cubicBezTo>
                  <a:pt x="4067" y="2152"/>
                  <a:pt x="4036" y="2148"/>
                  <a:pt x="4006" y="2145"/>
                </a:cubicBezTo>
                <a:lnTo>
                  <a:pt x="4006" y="2145"/>
                </a:lnTo>
                <a:cubicBezTo>
                  <a:pt x="4000" y="2145"/>
                  <a:pt x="3993" y="2144"/>
                  <a:pt x="3988" y="2143"/>
                </a:cubicBezTo>
                <a:lnTo>
                  <a:pt x="3988" y="2143"/>
                </a:lnTo>
                <a:cubicBezTo>
                  <a:pt x="3958" y="2140"/>
                  <a:pt x="3928" y="2136"/>
                  <a:pt x="3898" y="2133"/>
                </a:cubicBezTo>
                <a:lnTo>
                  <a:pt x="3898" y="2133"/>
                </a:lnTo>
                <a:cubicBezTo>
                  <a:pt x="3897" y="2133"/>
                  <a:pt x="3895" y="2132"/>
                  <a:pt x="3894" y="2132"/>
                </a:cubicBezTo>
                <a:lnTo>
                  <a:pt x="3894" y="2132"/>
                </a:lnTo>
                <a:cubicBezTo>
                  <a:pt x="3865" y="2130"/>
                  <a:pt x="3837" y="2126"/>
                  <a:pt x="3809" y="2122"/>
                </a:cubicBezTo>
                <a:lnTo>
                  <a:pt x="3809" y="2122"/>
                </a:lnTo>
                <a:cubicBezTo>
                  <a:pt x="3803" y="2121"/>
                  <a:pt x="3796" y="2121"/>
                  <a:pt x="3789" y="2120"/>
                </a:cubicBezTo>
                <a:lnTo>
                  <a:pt x="3789" y="2120"/>
                </a:lnTo>
                <a:cubicBezTo>
                  <a:pt x="3761" y="2116"/>
                  <a:pt x="3732" y="2112"/>
                  <a:pt x="3704" y="2109"/>
                </a:cubicBezTo>
                <a:lnTo>
                  <a:pt x="3704" y="2109"/>
                </a:lnTo>
                <a:cubicBezTo>
                  <a:pt x="3700" y="2108"/>
                  <a:pt x="3695" y="2108"/>
                  <a:pt x="3691" y="2107"/>
                </a:cubicBezTo>
                <a:lnTo>
                  <a:pt x="3691" y="2107"/>
                </a:lnTo>
                <a:cubicBezTo>
                  <a:pt x="3663" y="2104"/>
                  <a:pt x="3636" y="2100"/>
                  <a:pt x="3608" y="2096"/>
                </a:cubicBezTo>
                <a:lnTo>
                  <a:pt x="3608" y="2096"/>
                </a:lnTo>
                <a:cubicBezTo>
                  <a:pt x="3603" y="2095"/>
                  <a:pt x="3598" y="2094"/>
                  <a:pt x="3593" y="2094"/>
                </a:cubicBezTo>
                <a:lnTo>
                  <a:pt x="3593" y="2094"/>
                </a:lnTo>
                <a:cubicBezTo>
                  <a:pt x="3563" y="2090"/>
                  <a:pt x="3534" y="2085"/>
                  <a:pt x="3504" y="2081"/>
                </a:cubicBezTo>
                <a:lnTo>
                  <a:pt x="3504" y="2081"/>
                </a:lnTo>
                <a:cubicBezTo>
                  <a:pt x="3498" y="2080"/>
                  <a:pt x="3492" y="2079"/>
                  <a:pt x="3486" y="2078"/>
                </a:cubicBezTo>
                <a:lnTo>
                  <a:pt x="3486" y="2078"/>
                </a:lnTo>
                <a:cubicBezTo>
                  <a:pt x="3426" y="2069"/>
                  <a:pt x="3365" y="2060"/>
                  <a:pt x="3306" y="2050"/>
                </a:cubicBezTo>
                <a:lnTo>
                  <a:pt x="3306" y="2050"/>
                </a:lnTo>
                <a:cubicBezTo>
                  <a:pt x="3301" y="2049"/>
                  <a:pt x="3296" y="2048"/>
                  <a:pt x="3291" y="2047"/>
                </a:cubicBezTo>
                <a:lnTo>
                  <a:pt x="3291" y="2047"/>
                </a:lnTo>
                <a:cubicBezTo>
                  <a:pt x="3259" y="2042"/>
                  <a:pt x="3228" y="2036"/>
                  <a:pt x="3197" y="2031"/>
                </a:cubicBezTo>
                <a:lnTo>
                  <a:pt x="3197" y="2031"/>
                </a:lnTo>
                <a:cubicBezTo>
                  <a:pt x="3192" y="2030"/>
                  <a:pt x="3187" y="2029"/>
                  <a:pt x="3182" y="2029"/>
                </a:cubicBezTo>
                <a:lnTo>
                  <a:pt x="3182" y="2029"/>
                </a:lnTo>
                <a:cubicBezTo>
                  <a:pt x="3151" y="2023"/>
                  <a:pt x="3119" y="2017"/>
                  <a:pt x="3088" y="2011"/>
                </a:cubicBezTo>
                <a:lnTo>
                  <a:pt x="3088" y="2011"/>
                </a:lnTo>
                <a:cubicBezTo>
                  <a:pt x="3085" y="2011"/>
                  <a:pt x="3081" y="2010"/>
                  <a:pt x="3078" y="2009"/>
                </a:cubicBezTo>
                <a:lnTo>
                  <a:pt x="3078" y="2009"/>
                </a:lnTo>
                <a:cubicBezTo>
                  <a:pt x="3047" y="2003"/>
                  <a:pt x="3015" y="1997"/>
                  <a:pt x="2983" y="1991"/>
                </a:cubicBezTo>
                <a:lnTo>
                  <a:pt x="2983" y="1991"/>
                </a:lnTo>
                <a:cubicBezTo>
                  <a:pt x="2982" y="1991"/>
                  <a:pt x="2981" y="1991"/>
                  <a:pt x="2980" y="1990"/>
                </a:cubicBezTo>
                <a:lnTo>
                  <a:pt x="2980" y="1990"/>
                </a:lnTo>
                <a:cubicBezTo>
                  <a:pt x="2948" y="1984"/>
                  <a:pt x="2917" y="1978"/>
                  <a:pt x="2886" y="1971"/>
                </a:cubicBezTo>
                <a:lnTo>
                  <a:pt x="2886" y="1971"/>
                </a:lnTo>
                <a:cubicBezTo>
                  <a:pt x="2882" y="1971"/>
                  <a:pt x="2877" y="1970"/>
                  <a:pt x="2873" y="1969"/>
                </a:cubicBezTo>
                <a:lnTo>
                  <a:pt x="2873" y="1969"/>
                </a:lnTo>
                <a:cubicBezTo>
                  <a:pt x="2838" y="1961"/>
                  <a:pt x="2804" y="1954"/>
                  <a:pt x="2770" y="1947"/>
                </a:cubicBezTo>
                <a:lnTo>
                  <a:pt x="2770" y="1947"/>
                </a:lnTo>
                <a:cubicBezTo>
                  <a:pt x="2766" y="1946"/>
                  <a:pt x="2762" y="1945"/>
                  <a:pt x="2758" y="1944"/>
                </a:cubicBezTo>
                <a:lnTo>
                  <a:pt x="2758" y="1944"/>
                </a:lnTo>
                <a:cubicBezTo>
                  <a:pt x="2724" y="1937"/>
                  <a:pt x="2690" y="1929"/>
                  <a:pt x="2656" y="1922"/>
                </a:cubicBezTo>
                <a:lnTo>
                  <a:pt x="2656" y="1922"/>
                </a:lnTo>
                <a:cubicBezTo>
                  <a:pt x="2653" y="1920"/>
                  <a:pt x="2648" y="1920"/>
                  <a:pt x="2645" y="1919"/>
                </a:cubicBezTo>
                <a:lnTo>
                  <a:pt x="2645" y="1919"/>
                </a:lnTo>
                <a:cubicBezTo>
                  <a:pt x="2611" y="1911"/>
                  <a:pt x="2577" y="1903"/>
                  <a:pt x="2544" y="1895"/>
                </a:cubicBezTo>
                <a:lnTo>
                  <a:pt x="2544" y="1895"/>
                </a:lnTo>
                <a:cubicBezTo>
                  <a:pt x="2540" y="1894"/>
                  <a:pt x="2537" y="1893"/>
                  <a:pt x="2534" y="1893"/>
                </a:cubicBezTo>
                <a:lnTo>
                  <a:pt x="2534" y="1893"/>
                </a:lnTo>
                <a:cubicBezTo>
                  <a:pt x="2500" y="1885"/>
                  <a:pt x="2467" y="1876"/>
                  <a:pt x="2433" y="1868"/>
                </a:cubicBezTo>
                <a:lnTo>
                  <a:pt x="2433" y="1868"/>
                </a:lnTo>
                <a:cubicBezTo>
                  <a:pt x="2430" y="1867"/>
                  <a:pt x="2427" y="1866"/>
                  <a:pt x="2423" y="1865"/>
                </a:cubicBezTo>
                <a:lnTo>
                  <a:pt x="2423" y="1865"/>
                </a:lnTo>
                <a:cubicBezTo>
                  <a:pt x="2402" y="1859"/>
                  <a:pt x="2380" y="1853"/>
                  <a:pt x="2358" y="1848"/>
                </a:cubicBezTo>
                <a:lnTo>
                  <a:pt x="2358" y="1848"/>
                </a:lnTo>
                <a:lnTo>
                  <a:pt x="2357" y="1848"/>
                </a:lnTo>
                <a:lnTo>
                  <a:pt x="2357" y="1848"/>
                </a:lnTo>
                <a:cubicBezTo>
                  <a:pt x="2337" y="1842"/>
                  <a:pt x="2316" y="1837"/>
                  <a:pt x="2296" y="1831"/>
                </a:cubicBezTo>
                <a:lnTo>
                  <a:pt x="2296" y="1831"/>
                </a:lnTo>
                <a:cubicBezTo>
                  <a:pt x="2290" y="1829"/>
                  <a:pt x="2284" y="1828"/>
                  <a:pt x="2278" y="1827"/>
                </a:cubicBezTo>
                <a:lnTo>
                  <a:pt x="2278" y="1827"/>
                </a:lnTo>
                <a:cubicBezTo>
                  <a:pt x="2263" y="1822"/>
                  <a:pt x="2247" y="1818"/>
                  <a:pt x="2232" y="1813"/>
                </a:cubicBezTo>
                <a:lnTo>
                  <a:pt x="2232" y="1813"/>
                </a:lnTo>
                <a:cubicBezTo>
                  <a:pt x="2226" y="1812"/>
                  <a:pt x="2220" y="1810"/>
                  <a:pt x="2213" y="1808"/>
                </a:cubicBezTo>
                <a:lnTo>
                  <a:pt x="2213" y="1808"/>
                </a:lnTo>
                <a:cubicBezTo>
                  <a:pt x="2196" y="1803"/>
                  <a:pt x="2177" y="1798"/>
                  <a:pt x="2160" y="1793"/>
                </a:cubicBezTo>
                <a:lnTo>
                  <a:pt x="2160" y="1793"/>
                </a:lnTo>
                <a:cubicBezTo>
                  <a:pt x="2157" y="1792"/>
                  <a:pt x="2155" y="1791"/>
                  <a:pt x="2152" y="1791"/>
                </a:cubicBezTo>
                <a:lnTo>
                  <a:pt x="2152" y="1791"/>
                </a:lnTo>
                <a:cubicBezTo>
                  <a:pt x="2132" y="1785"/>
                  <a:pt x="2112" y="1779"/>
                  <a:pt x="2091" y="1772"/>
                </a:cubicBezTo>
                <a:lnTo>
                  <a:pt x="2091" y="1772"/>
                </a:lnTo>
                <a:cubicBezTo>
                  <a:pt x="2086" y="1771"/>
                  <a:pt x="2080" y="1769"/>
                  <a:pt x="2075" y="1768"/>
                </a:cubicBezTo>
                <a:lnTo>
                  <a:pt x="2075" y="1768"/>
                </a:lnTo>
                <a:cubicBezTo>
                  <a:pt x="2061" y="1763"/>
                  <a:pt x="2045" y="1759"/>
                  <a:pt x="2031" y="1754"/>
                </a:cubicBezTo>
                <a:lnTo>
                  <a:pt x="2031" y="1754"/>
                </a:lnTo>
                <a:cubicBezTo>
                  <a:pt x="2024" y="1752"/>
                  <a:pt x="2018" y="1750"/>
                  <a:pt x="2012" y="1748"/>
                </a:cubicBezTo>
                <a:lnTo>
                  <a:pt x="2012" y="1748"/>
                </a:lnTo>
                <a:cubicBezTo>
                  <a:pt x="1996" y="1744"/>
                  <a:pt x="1982" y="1739"/>
                  <a:pt x="1966" y="1734"/>
                </a:cubicBezTo>
                <a:lnTo>
                  <a:pt x="1966" y="1734"/>
                </a:lnTo>
                <a:cubicBezTo>
                  <a:pt x="1962" y="1732"/>
                  <a:pt x="1957" y="1731"/>
                  <a:pt x="1953" y="1729"/>
                </a:cubicBezTo>
                <a:lnTo>
                  <a:pt x="1953" y="1729"/>
                </a:lnTo>
                <a:cubicBezTo>
                  <a:pt x="1933" y="1723"/>
                  <a:pt x="1914" y="1717"/>
                  <a:pt x="1894" y="1711"/>
                </a:cubicBezTo>
                <a:lnTo>
                  <a:pt x="1894" y="1711"/>
                </a:lnTo>
                <a:cubicBezTo>
                  <a:pt x="1888" y="1708"/>
                  <a:pt x="1883" y="1707"/>
                  <a:pt x="1877" y="1705"/>
                </a:cubicBezTo>
                <a:lnTo>
                  <a:pt x="1877" y="1705"/>
                </a:lnTo>
                <a:cubicBezTo>
                  <a:pt x="1865" y="1701"/>
                  <a:pt x="1854" y="1697"/>
                  <a:pt x="1843" y="1693"/>
                </a:cubicBezTo>
                <a:lnTo>
                  <a:pt x="1843" y="1693"/>
                </a:lnTo>
                <a:cubicBezTo>
                  <a:pt x="1836" y="1691"/>
                  <a:pt x="1830" y="1689"/>
                  <a:pt x="1823" y="1687"/>
                </a:cubicBezTo>
                <a:lnTo>
                  <a:pt x="1823" y="1687"/>
                </a:lnTo>
                <a:cubicBezTo>
                  <a:pt x="1813" y="1683"/>
                  <a:pt x="1802" y="1679"/>
                  <a:pt x="1792" y="1676"/>
                </a:cubicBezTo>
                <a:lnTo>
                  <a:pt x="1792" y="1676"/>
                </a:lnTo>
                <a:cubicBezTo>
                  <a:pt x="1785" y="1673"/>
                  <a:pt x="1778" y="1671"/>
                  <a:pt x="1771" y="1668"/>
                </a:cubicBezTo>
                <a:lnTo>
                  <a:pt x="1771" y="1668"/>
                </a:lnTo>
                <a:cubicBezTo>
                  <a:pt x="1761" y="1665"/>
                  <a:pt x="1751" y="1661"/>
                  <a:pt x="1742" y="1658"/>
                </a:cubicBezTo>
                <a:lnTo>
                  <a:pt x="1742" y="1658"/>
                </a:lnTo>
                <a:cubicBezTo>
                  <a:pt x="1734" y="1656"/>
                  <a:pt x="1728" y="1653"/>
                  <a:pt x="1720" y="1650"/>
                </a:cubicBezTo>
                <a:lnTo>
                  <a:pt x="1720" y="1650"/>
                </a:lnTo>
                <a:cubicBezTo>
                  <a:pt x="1711" y="1647"/>
                  <a:pt x="1701" y="1644"/>
                  <a:pt x="1692" y="1640"/>
                </a:cubicBezTo>
                <a:lnTo>
                  <a:pt x="1692" y="1640"/>
                </a:lnTo>
                <a:cubicBezTo>
                  <a:pt x="1684" y="1637"/>
                  <a:pt x="1677" y="1635"/>
                  <a:pt x="1671" y="1632"/>
                </a:cubicBezTo>
                <a:lnTo>
                  <a:pt x="1671" y="1632"/>
                </a:lnTo>
                <a:cubicBezTo>
                  <a:pt x="1661" y="1628"/>
                  <a:pt x="1651" y="1626"/>
                  <a:pt x="1642" y="1621"/>
                </a:cubicBezTo>
                <a:lnTo>
                  <a:pt x="1642" y="1621"/>
                </a:lnTo>
                <a:cubicBezTo>
                  <a:pt x="1635" y="1619"/>
                  <a:pt x="1628" y="1617"/>
                  <a:pt x="1621" y="1614"/>
                </a:cubicBezTo>
                <a:lnTo>
                  <a:pt x="1621" y="1614"/>
                </a:lnTo>
                <a:cubicBezTo>
                  <a:pt x="1611" y="1610"/>
                  <a:pt x="1602" y="1607"/>
                  <a:pt x="1592" y="1603"/>
                </a:cubicBezTo>
                <a:lnTo>
                  <a:pt x="1592" y="1603"/>
                </a:lnTo>
                <a:cubicBezTo>
                  <a:pt x="1586" y="1600"/>
                  <a:pt x="1579" y="1598"/>
                  <a:pt x="1572" y="1596"/>
                </a:cubicBezTo>
                <a:lnTo>
                  <a:pt x="1572" y="1596"/>
                </a:lnTo>
                <a:cubicBezTo>
                  <a:pt x="1562" y="1592"/>
                  <a:pt x="1552" y="1587"/>
                  <a:pt x="1542" y="1583"/>
                </a:cubicBezTo>
                <a:lnTo>
                  <a:pt x="1542" y="1583"/>
                </a:lnTo>
                <a:cubicBezTo>
                  <a:pt x="1536" y="1581"/>
                  <a:pt x="1531" y="1579"/>
                  <a:pt x="1525" y="1577"/>
                </a:cubicBezTo>
                <a:lnTo>
                  <a:pt x="1525" y="1577"/>
                </a:lnTo>
                <a:cubicBezTo>
                  <a:pt x="1512" y="1572"/>
                  <a:pt x="1498" y="1566"/>
                  <a:pt x="1486" y="1561"/>
                </a:cubicBezTo>
                <a:lnTo>
                  <a:pt x="1486" y="1561"/>
                </a:lnTo>
                <a:cubicBezTo>
                  <a:pt x="1483" y="1560"/>
                  <a:pt x="1480" y="1558"/>
                  <a:pt x="1478" y="1558"/>
                </a:cubicBezTo>
                <a:lnTo>
                  <a:pt x="1478" y="1558"/>
                </a:lnTo>
                <a:cubicBezTo>
                  <a:pt x="1462" y="1552"/>
                  <a:pt x="1447" y="1545"/>
                  <a:pt x="1431" y="1539"/>
                </a:cubicBezTo>
                <a:lnTo>
                  <a:pt x="1431" y="1539"/>
                </a:lnTo>
                <a:cubicBezTo>
                  <a:pt x="1427" y="1537"/>
                  <a:pt x="1422" y="1535"/>
                  <a:pt x="1417" y="1533"/>
                </a:cubicBezTo>
                <a:lnTo>
                  <a:pt x="1417" y="1533"/>
                </a:lnTo>
                <a:cubicBezTo>
                  <a:pt x="1407" y="1528"/>
                  <a:pt x="1396" y="1524"/>
                  <a:pt x="1386" y="1519"/>
                </a:cubicBezTo>
                <a:lnTo>
                  <a:pt x="1386" y="1519"/>
                </a:lnTo>
                <a:cubicBezTo>
                  <a:pt x="1380" y="1517"/>
                  <a:pt x="1374" y="1514"/>
                  <a:pt x="1368" y="1512"/>
                </a:cubicBezTo>
                <a:lnTo>
                  <a:pt x="1368" y="1512"/>
                </a:lnTo>
                <a:cubicBezTo>
                  <a:pt x="1359" y="1507"/>
                  <a:pt x="1350" y="1503"/>
                  <a:pt x="1340" y="1500"/>
                </a:cubicBezTo>
                <a:lnTo>
                  <a:pt x="1340" y="1500"/>
                </a:lnTo>
                <a:cubicBezTo>
                  <a:pt x="1335" y="1497"/>
                  <a:pt x="1328" y="1494"/>
                  <a:pt x="1322" y="1492"/>
                </a:cubicBezTo>
                <a:lnTo>
                  <a:pt x="1322" y="1492"/>
                </a:lnTo>
                <a:cubicBezTo>
                  <a:pt x="1314" y="1487"/>
                  <a:pt x="1305" y="1484"/>
                  <a:pt x="1296" y="1480"/>
                </a:cubicBezTo>
                <a:lnTo>
                  <a:pt x="1296" y="1480"/>
                </a:lnTo>
                <a:cubicBezTo>
                  <a:pt x="1289" y="1477"/>
                  <a:pt x="1284" y="1474"/>
                  <a:pt x="1277" y="1471"/>
                </a:cubicBezTo>
                <a:lnTo>
                  <a:pt x="1277" y="1471"/>
                </a:lnTo>
                <a:cubicBezTo>
                  <a:pt x="1269" y="1467"/>
                  <a:pt x="1260" y="1464"/>
                  <a:pt x="1252" y="1460"/>
                </a:cubicBezTo>
                <a:lnTo>
                  <a:pt x="1252" y="1460"/>
                </a:lnTo>
                <a:cubicBezTo>
                  <a:pt x="1246" y="1457"/>
                  <a:pt x="1239" y="1454"/>
                  <a:pt x="1233" y="1451"/>
                </a:cubicBezTo>
                <a:lnTo>
                  <a:pt x="1233" y="1451"/>
                </a:lnTo>
                <a:cubicBezTo>
                  <a:pt x="1225" y="1447"/>
                  <a:pt x="1217" y="1444"/>
                  <a:pt x="1208" y="1439"/>
                </a:cubicBezTo>
                <a:lnTo>
                  <a:pt x="1208" y="1439"/>
                </a:lnTo>
                <a:cubicBezTo>
                  <a:pt x="1203" y="1436"/>
                  <a:pt x="1196" y="1434"/>
                  <a:pt x="1190" y="1431"/>
                </a:cubicBezTo>
                <a:lnTo>
                  <a:pt x="1190" y="1431"/>
                </a:lnTo>
                <a:cubicBezTo>
                  <a:pt x="1182" y="1426"/>
                  <a:pt x="1173" y="1422"/>
                  <a:pt x="1165" y="1418"/>
                </a:cubicBezTo>
                <a:lnTo>
                  <a:pt x="1165" y="1418"/>
                </a:lnTo>
                <a:cubicBezTo>
                  <a:pt x="1159" y="1416"/>
                  <a:pt x="1154" y="1413"/>
                  <a:pt x="1148" y="1410"/>
                </a:cubicBezTo>
                <a:lnTo>
                  <a:pt x="1148" y="1410"/>
                </a:lnTo>
                <a:cubicBezTo>
                  <a:pt x="1139" y="1406"/>
                  <a:pt x="1130" y="1401"/>
                  <a:pt x="1122" y="1397"/>
                </a:cubicBezTo>
                <a:lnTo>
                  <a:pt x="1122" y="1397"/>
                </a:lnTo>
                <a:cubicBezTo>
                  <a:pt x="1116" y="1395"/>
                  <a:pt x="1112" y="1392"/>
                  <a:pt x="1106" y="1389"/>
                </a:cubicBezTo>
                <a:lnTo>
                  <a:pt x="1106" y="1389"/>
                </a:lnTo>
                <a:cubicBezTo>
                  <a:pt x="1096" y="1384"/>
                  <a:pt x="1086" y="1379"/>
                  <a:pt x="1076" y="1374"/>
                </a:cubicBezTo>
                <a:lnTo>
                  <a:pt x="1076" y="1374"/>
                </a:lnTo>
                <a:cubicBezTo>
                  <a:pt x="1072" y="1372"/>
                  <a:pt x="1069" y="1370"/>
                  <a:pt x="1065" y="1368"/>
                </a:cubicBezTo>
                <a:lnTo>
                  <a:pt x="1065" y="1368"/>
                </a:lnTo>
                <a:cubicBezTo>
                  <a:pt x="1052" y="1361"/>
                  <a:pt x="1038" y="1354"/>
                  <a:pt x="1025" y="1347"/>
                </a:cubicBezTo>
                <a:lnTo>
                  <a:pt x="1025" y="1347"/>
                </a:lnTo>
                <a:cubicBezTo>
                  <a:pt x="1022" y="1345"/>
                  <a:pt x="1017" y="1344"/>
                  <a:pt x="1014" y="1341"/>
                </a:cubicBezTo>
                <a:lnTo>
                  <a:pt x="1014" y="1341"/>
                </a:lnTo>
                <a:cubicBezTo>
                  <a:pt x="1004" y="1336"/>
                  <a:pt x="995" y="1331"/>
                  <a:pt x="986" y="1326"/>
                </a:cubicBezTo>
                <a:lnTo>
                  <a:pt x="986" y="1326"/>
                </a:lnTo>
                <a:cubicBezTo>
                  <a:pt x="981" y="1323"/>
                  <a:pt x="975" y="1321"/>
                  <a:pt x="971" y="1318"/>
                </a:cubicBezTo>
                <a:lnTo>
                  <a:pt x="971" y="1318"/>
                </a:lnTo>
                <a:cubicBezTo>
                  <a:pt x="962" y="1313"/>
                  <a:pt x="955" y="1309"/>
                  <a:pt x="946" y="1304"/>
                </a:cubicBezTo>
                <a:lnTo>
                  <a:pt x="946" y="1304"/>
                </a:lnTo>
                <a:cubicBezTo>
                  <a:pt x="941" y="1301"/>
                  <a:pt x="936" y="1298"/>
                  <a:pt x="931" y="1295"/>
                </a:cubicBezTo>
                <a:lnTo>
                  <a:pt x="931" y="1295"/>
                </a:lnTo>
                <a:cubicBezTo>
                  <a:pt x="923" y="1291"/>
                  <a:pt x="916" y="1287"/>
                  <a:pt x="908" y="1283"/>
                </a:cubicBezTo>
                <a:lnTo>
                  <a:pt x="908" y="1283"/>
                </a:lnTo>
                <a:cubicBezTo>
                  <a:pt x="903" y="1280"/>
                  <a:pt x="898" y="1277"/>
                  <a:pt x="892" y="1273"/>
                </a:cubicBezTo>
                <a:lnTo>
                  <a:pt x="892" y="1273"/>
                </a:lnTo>
                <a:cubicBezTo>
                  <a:pt x="885" y="1269"/>
                  <a:pt x="878" y="1265"/>
                  <a:pt x="871" y="1261"/>
                </a:cubicBezTo>
                <a:lnTo>
                  <a:pt x="871" y="1261"/>
                </a:lnTo>
                <a:cubicBezTo>
                  <a:pt x="865" y="1258"/>
                  <a:pt x="860" y="1254"/>
                  <a:pt x="855" y="1251"/>
                </a:cubicBezTo>
                <a:lnTo>
                  <a:pt x="855" y="1251"/>
                </a:lnTo>
                <a:cubicBezTo>
                  <a:pt x="848" y="1247"/>
                  <a:pt x="841" y="1243"/>
                  <a:pt x="834" y="1239"/>
                </a:cubicBezTo>
                <a:lnTo>
                  <a:pt x="834" y="1239"/>
                </a:lnTo>
                <a:cubicBezTo>
                  <a:pt x="828" y="1235"/>
                  <a:pt x="823" y="1232"/>
                  <a:pt x="818" y="1229"/>
                </a:cubicBezTo>
                <a:lnTo>
                  <a:pt x="818" y="1229"/>
                </a:lnTo>
                <a:cubicBezTo>
                  <a:pt x="811" y="1224"/>
                  <a:pt x="804" y="1220"/>
                  <a:pt x="797" y="1216"/>
                </a:cubicBezTo>
                <a:lnTo>
                  <a:pt x="797" y="1216"/>
                </a:lnTo>
                <a:cubicBezTo>
                  <a:pt x="792" y="1213"/>
                  <a:pt x="787" y="1210"/>
                  <a:pt x="782" y="1207"/>
                </a:cubicBezTo>
                <a:lnTo>
                  <a:pt x="782" y="1207"/>
                </a:lnTo>
                <a:cubicBezTo>
                  <a:pt x="775" y="1202"/>
                  <a:pt x="768" y="1197"/>
                  <a:pt x="761" y="1193"/>
                </a:cubicBezTo>
                <a:lnTo>
                  <a:pt x="761" y="1193"/>
                </a:lnTo>
                <a:cubicBezTo>
                  <a:pt x="756" y="1190"/>
                  <a:pt x="751" y="1187"/>
                  <a:pt x="747" y="1184"/>
                </a:cubicBezTo>
                <a:lnTo>
                  <a:pt x="747" y="1184"/>
                </a:lnTo>
                <a:cubicBezTo>
                  <a:pt x="739" y="1179"/>
                  <a:pt x="731" y="1174"/>
                  <a:pt x="724" y="1169"/>
                </a:cubicBezTo>
                <a:lnTo>
                  <a:pt x="724" y="1169"/>
                </a:lnTo>
                <a:cubicBezTo>
                  <a:pt x="720" y="1166"/>
                  <a:pt x="716" y="1164"/>
                  <a:pt x="713" y="1162"/>
                </a:cubicBezTo>
                <a:lnTo>
                  <a:pt x="713" y="1162"/>
                </a:lnTo>
                <a:cubicBezTo>
                  <a:pt x="701" y="1154"/>
                  <a:pt x="690" y="1146"/>
                  <a:pt x="679" y="1139"/>
                </a:cubicBezTo>
                <a:lnTo>
                  <a:pt x="679" y="1139"/>
                </a:lnTo>
                <a:cubicBezTo>
                  <a:pt x="677" y="1137"/>
                  <a:pt x="675" y="1136"/>
                  <a:pt x="673" y="1134"/>
                </a:cubicBezTo>
                <a:lnTo>
                  <a:pt x="673" y="1134"/>
                </a:lnTo>
                <a:cubicBezTo>
                  <a:pt x="665" y="1128"/>
                  <a:pt x="655" y="1122"/>
                  <a:pt x="647" y="1116"/>
                </a:cubicBezTo>
                <a:lnTo>
                  <a:pt x="647" y="1116"/>
                </a:lnTo>
                <a:cubicBezTo>
                  <a:pt x="643" y="1113"/>
                  <a:pt x="639" y="1110"/>
                  <a:pt x="635" y="1107"/>
                </a:cubicBezTo>
                <a:lnTo>
                  <a:pt x="635" y="1107"/>
                </a:lnTo>
                <a:cubicBezTo>
                  <a:pt x="628" y="1102"/>
                  <a:pt x="621" y="1097"/>
                  <a:pt x="615" y="1092"/>
                </a:cubicBezTo>
                <a:lnTo>
                  <a:pt x="615" y="1092"/>
                </a:lnTo>
                <a:cubicBezTo>
                  <a:pt x="610" y="1089"/>
                  <a:pt x="606" y="1086"/>
                  <a:pt x="602" y="1083"/>
                </a:cubicBezTo>
                <a:lnTo>
                  <a:pt x="602" y="1083"/>
                </a:lnTo>
                <a:cubicBezTo>
                  <a:pt x="595" y="1078"/>
                  <a:pt x="589" y="1073"/>
                  <a:pt x="583" y="1069"/>
                </a:cubicBezTo>
                <a:lnTo>
                  <a:pt x="583" y="1069"/>
                </a:lnTo>
                <a:cubicBezTo>
                  <a:pt x="579" y="1066"/>
                  <a:pt x="575" y="1062"/>
                  <a:pt x="570" y="1059"/>
                </a:cubicBezTo>
                <a:lnTo>
                  <a:pt x="570" y="1059"/>
                </a:lnTo>
                <a:cubicBezTo>
                  <a:pt x="564" y="1054"/>
                  <a:pt x="558" y="1050"/>
                  <a:pt x="552" y="1045"/>
                </a:cubicBezTo>
                <a:lnTo>
                  <a:pt x="552" y="1045"/>
                </a:lnTo>
                <a:cubicBezTo>
                  <a:pt x="548" y="1042"/>
                  <a:pt x="544" y="1038"/>
                  <a:pt x="539" y="1035"/>
                </a:cubicBezTo>
                <a:lnTo>
                  <a:pt x="539" y="1035"/>
                </a:lnTo>
                <a:cubicBezTo>
                  <a:pt x="534" y="1031"/>
                  <a:pt x="528" y="1026"/>
                  <a:pt x="522" y="1021"/>
                </a:cubicBezTo>
                <a:lnTo>
                  <a:pt x="522" y="1021"/>
                </a:lnTo>
                <a:cubicBezTo>
                  <a:pt x="518" y="1018"/>
                  <a:pt x="514" y="1015"/>
                  <a:pt x="510" y="1011"/>
                </a:cubicBezTo>
                <a:lnTo>
                  <a:pt x="510" y="1011"/>
                </a:lnTo>
                <a:cubicBezTo>
                  <a:pt x="504" y="1007"/>
                  <a:pt x="499" y="1002"/>
                  <a:pt x="493" y="997"/>
                </a:cubicBezTo>
                <a:lnTo>
                  <a:pt x="493" y="997"/>
                </a:lnTo>
                <a:cubicBezTo>
                  <a:pt x="489" y="994"/>
                  <a:pt x="485" y="991"/>
                  <a:pt x="481" y="987"/>
                </a:cubicBezTo>
                <a:lnTo>
                  <a:pt x="481" y="987"/>
                </a:lnTo>
                <a:cubicBezTo>
                  <a:pt x="475" y="982"/>
                  <a:pt x="470" y="978"/>
                  <a:pt x="464" y="973"/>
                </a:cubicBezTo>
                <a:lnTo>
                  <a:pt x="464" y="973"/>
                </a:lnTo>
                <a:cubicBezTo>
                  <a:pt x="461" y="969"/>
                  <a:pt x="457" y="966"/>
                  <a:pt x="453" y="963"/>
                </a:cubicBezTo>
                <a:lnTo>
                  <a:pt x="453" y="963"/>
                </a:lnTo>
                <a:cubicBezTo>
                  <a:pt x="447" y="958"/>
                  <a:pt x="441" y="952"/>
                  <a:pt x="435" y="947"/>
                </a:cubicBezTo>
                <a:lnTo>
                  <a:pt x="435" y="947"/>
                </a:lnTo>
                <a:cubicBezTo>
                  <a:pt x="433" y="944"/>
                  <a:pt x="429" y="941"/>
                  <a:pt x="426" y="938"/>
                </a:cubicBezTo>
                <a:lnTo>
                  <a:pt x="426" y="938"/>
                </a:lnTo>
                <a:cubicBezTo>
                  <a:pt x="418" y="931"/>
                  <a:pt x="410" y="924"/>
                  <a:pt x="402" y="917"/>
                </a:cubicBezTo>
                <a:lnTo>
                  <a:pt x="402" y="917"/>
                </a:lnTo>
                <a:cubicBezTo>
                  <a:pt x="401" y="916"/>
                  <a:pt x="400" y="915"/>
                  <a:pt x="400" y="914"/>
                </a:cubicBezTo>
                <a:lnTo>
                  <a:pt x="400" y="914"/>
                </a:lnTo>
                <a:cubicBezTo>
                  <a:pt x="391" y="906"/>
                  <a:pt x="383" y="898"/>
                  <a:pt x="374" y="890"/>
                </a:cubicBezTo>
                <a:lnTo>
                  <a:pt x="374" y="890"/>
                </a:lnTo>
                <a:cubicBezTo>
                  <a:pt x="371" y="887"/>
                  <a:pt x="368" y="884"/>
                  <a:pt x="366" y="881"/>
                </a:cubicBezTo>
                <a:lnTo>
                  <a:pt x="366" y="881"/>
                </a:lnTo>
                <a:cubicBezTo>
                  <a:pt x="360" y="876"/>
                  <a:pt x="354" y="871"/>
                  <a:pt x="349" y="865"/>
                </a:cubicBezTo>
                <a:lnTo>
                  <a:pt x="349" y="865"/>
                </a:lnTo>
                <a:cubicBezTo>
                  <a:pt x="346" y="862"/>
                  <a:pt x="343" y="858"/>
                  <a:pt x="340" y="855"/>
                </a:cubicBezTo>
                <a:lnTo>
                  <a:pt x="340" y="855"/>
                </a:lnTo>
                <a:cubicBezTo>
                  <a:pt x="335" y="850"/>
                  <a:pt x="330" y="845"/>
                  <a:pt x="325" y="840"/>
                </a:cubicBezTo>
                <a:lnTo>
                  <a:pt x="325" y="840"/>
                </a:lnTo>
                <a:cubicBezTo>
                  <a:pt x="322" y="837"/>
                  <a:pt x="319" y="833"/>
                  <a:pt x="316" y="830"/>
                </a:cubicBezTo>
                <a:lnTo>
                  <a:pt x="316" y="830"/>
                </a:lnTo>
                <a:cubicBezTo>
                  <a:pt x="311" y="825"/>
                  <a:pt x="306" y="820"/>
                  <a:pt x="302" y="815"/>
                </a:cubicBezTo>
                <a:lnTo>
                  <a:pt x="302" y="815"/>
                </a:lnTo>
                <a:cubicBezTo>
                  <a:pt x="299" y="812"/>
                  <a:pt x="296" y="808"/>
                  <a:pt x="292" y="805"/>
                </a:cubicBezTo>
                <a:lnTo>
                  <a:pt x="292" y="805"/>
                </a:lnTo>
                <a:cubicBezTo>
                  <a:pt x="288" y="799"/>
                  <a:pt x="284" y="795"/>
                  <a:pt x="280" y="790"/>
                </a:cubicBezTo>
                <a:lnTo>
                  <a:pt x="280" y="790"/>
                </a:lnTo>
                <a:cubicBezTo>
                  <a:pt x="276" y="786"/>
                  <a:pt x="273" y="783"/>
                  <a:pt x="270" y="778"/>
                </a:cubicBezTo>
                <a:lnTo>
                  <a:pt x="270" y="778"/>
                </a:lnTo>
                <a:cubicBezTo>
                  <a:pt x="266" y="774"/>
                  <a:pt x="262" y="769"/>
                  <a:pt x="258" y="764"/>
                </a:cubicBezTo>
                <a:lnTo>
                  <a:pt x="258" y="764"/>
                </a:lnTo>
                <a:cubicBezTo>
                  <a:pt x="255" y="760"/>
                  <a:pt x="252" y="757"/>
                  <a:pt x="249" y="753"/>
                </a:cubicBezTo>
                <a:lnTo>
                  <a:pt x="249" y="753"/>
                </a:lnTo>
                <a:cubicBezTo>
                  <a:pt x="245" y="749"/>
                  <a:pt x="241" y="743"/>
                  <a:pt x="237" y="739"/>
                </a:cubicBezTo>
                <a:lnTo>
                  <a:pt x="237" y="739"/>
                </a:lnTo>
                <a:cubicBezTo>
                  <a:pt x="234" y="735"/>
                  <a:pt x="231" y="732"/>
                  <a:pt x="228" y="728"/>
                </a:cubicBezTo>
                <a:lnTo>
                  <a:pt x="228" y="728"/>
                </a:lnTo>
                <a:cubicBezTo>
                  <a:pt x="224" y="722"/>
                  <a:pt x="220" y="717"/>
                  <a:pt x="216" y="712"/>
                </a:cubicBezTo>
                <a:lnTo>
                  <a:pt x="216" y="712"/>
                </a:lnTo>
                <a:cubicBezTo>
                  <a:pt x="213" y="709"/>
                  <a:pt x="211" y="705"/>
                  <a:pt x="209" y="702"/>
                </a:cubicBezTo>
                <a:lnTo>
                  <a:pt x="209" y="702"/>
                </a:lnTo>
                <a:cubicBezTo>
                  <a:pt x="204" y="696"/>
                  <a:pt x="199" y="689"/>
                  <a:pt x="195" y="682"/>
                </a:cubicBezTo>
                <a:lnTo>
                  <a:pt x="195" y="682"/>
                </a:lnTo>
                <a:cubicBezTo>
                  <a:pt x="193" y="681"/>
                  <a:pt x="192" y="679"/>
                  <a:pt x="190" y="676"/>
                </a:cubicBezTo>
                <a:lnTo>
                  <a:pt x="190" y="676"/>
                </a:lnTo>
                <a:cubicBezTo>
                  <a:pt x="184" y="668"/>
                  <a:pt x="178" y="659"/>
                  <a:pt x="172" y="651"/>
                </a:cubicBezTo>
                <a:lnTo>
                  <a:pt x="172" y="651"/>
                </a:lnTo>
                <a:cubicBezTo>
                  <a:pt x="171" y="648"/>
                  <a:pt x="169" y="646"/>
                  <a:pt x="168" y="643"/>
                </a:cubicBezTo>
                <a:lnTo>
                  <a:pt x="168" y="643"/>
                </a:lnTo>
                <a:cubicBezTo>
                  <a:pt x="163" y="637"/>
                  <a:pt x="160" y="631"/>
                  <a:pt x="155" y="625"/>
                </a:cubicBezTo>
                <a:lnTo>
                  <a:pt x="155" y="625"/>
                </a:lnTo>
                <a:cubicBezTo>
                  <a:pt x="153" y="621"/>
                  <a:pt x="151" y="618"/>
                  <a:pt x="150" y="615"/>
                </a:cubicBezTo>
                <a:lnTo>
                  <a:pt x="150" y="615"/>
                </a:lnTo>
                <a:cubicBezTo>
                  <a:pt x="146" y="610"/>
                  <a:pt x="142" y="604"/>
                  <a:pt x="140" y="598"/>
                </a:cubicBezTo>
                <a:lnTo>
                  <a:pt x="140" y="598"/>
                </a:lnTo>
                <a:cubicBezTo>
                  <a:pt x="137" y="595"/>
                  <a:pt x="135" y="591"/>
                  <a:pt x="133" y="588"/>
                </a:cubicBezTo>
                <a:lnTo>
                  <a:pt x="133" y="588"/>
                </a:lnTo>
                <a:cubicBezTo>
                  <a:pt x="130" y="583"/>
                  <a:pt x="126" y="577"/>
                  <a:pt x="124" y="572"/>
                </a:cubicBezTo>
                <a:lnTo>
                  <a:pt x="124" y="572"/>
                </a:lnTo>
                <a:cubicBezTo>
                  <a:pt x="122" y="568"/>
                  <a:pt x="120" y="565"/>
                  <a:pt x="118" y="561"/>
                </a:cubicBezTo>
                <a:lnTo>
                  <a:pt x="118" y="561"/>
                </a:lnTo>
                <a:cubicBezTo>
                  <a:pt x="115" y="556"/>
                  <a:pt x="112" y="551"/>
                  <a:pt x="110" y="545"/>
                </a:cubicBezTo>
                <a:lnTo>
                  <a:pt x="110" y="545"/>
                </a:lnTo>
                <a:cubicBezTo>
                  <a:pt x="107" y="542"/>
                  <a:pt x="105" y="538"/>
                  <a:pt x="104" y="534"/>
                </a:cubicBezTo>
                <a:lnTo>
                  <a:pt x="104" y="534"/>
                </a:lnTo>
                <a:cubicBezTo>
                  <a:pt x="101" y="529"/>
                  <a:pt x="98" y="524"/>
                  <a:pt x="96" y="519"/>
                </a:cubicBezTo>
                <a:lnTo>
                  <a:pt x="96" y="519"/>
                </a:lnTo>
                <a:cubicBezTo>
                  <a:pt x="94" y="515"/>
                  <a:pt x="92" y="511"/>
                  <a:pt x="90" y="507"/>
                </a:cubicBezTo>
                <a:lnTo>
                  <a:pt x="90" y="507"/>
                </a:lnTo>
                <a:cubicBezTo>
                  <a:pt x="88" y="503"/>
                  <a:pt x="85" y="497"/>
                  <a:pt x="83" y="492"/>
                </a:cubicBezTo>
                <a:lnTo>
                  <a:pt x="83" y="492"/>
                </a:lnTo>
                <a:cubicBezTo>
                  <a:pt x="81" y="488"/>
                  <a:pt x="80" y="484"/>
                  <a:pt x="78" y="481"/>
                </a:cubicBezTo>
                <a:lnTo>
                  <a:pt x="78" y="481"/>
                </a:lnTo>
                <a:cubicBezTo>
                  <a:pt x="75" y="475"/>
                  <a:pt x="73" y="470"/>
                  <a:pt x="71" y="464"/>
                </a:cubicBezTo>
                <a:lnTo>
                  <a:pt x="71" y="464"/>
                </a:lnTo>
                <a:cubicBezTo>
                  <a:pt x="70" y="461"/>
                  <a:pt x="68" y="457"/>
                  <a:pt x="67" y="454"/>
                </a:cubicBezTo>
                <a:lnTo>
                  <a:pt x="67" y="454"/>
                </a:lnTo>
                <a:cubicBezTo>
                  <a:pt x="64" y="448"/>
                  <a:pt x="61" y="442"/>
                  <a:pt x="59" y="435"/>
                </a:cubicBezTo>
                <a:lnTo>
                  <a:pt x="59" y="435"/>
                </a:lnTo>
                <a:cubicBezTo>
                  <a:pt x="58" y="433"/>
                  <a:pt x="57" y="430"/>
                  <a:pt x="56" y="427"/>
                </a:cubicBezTo>
                <a:lnTo>
                  <a:pt x="56" y="427"/>
                </a:lnTo>
                <a:cubicBezTo>
                  <a:pt x="52" y="418"/>
                  <a:pt x="50" y="409"/>
                  <a:pt x="46" y="400"/>
                </a:cubicBezTo>
                <a:lnTo>
                  <a:pt x="46" y="400"/>
                </a:lnTo>
                <a:cubicBezTo>
                  <a:pt x="45" y="398"/>
                  <a:pt x="45" y="396"/>
                  <a:pt x="44" y="394"/>
                </a:cubicBezTo>
                <a:lnTo>
                  <a:pt x="44" y="394"/>
                </a:lnTo>
                <a:cubicBezTo>
                  <a:pt x="42" y="388"/>
                  <a:pt x="40" y="380"/>
                  <a:pt x="38" y="373"/>
                </a:cubicBezTo>
                <a:lnTo>
                  <a:pt x="38" y="373"/>
                </a:lnTo>
                <a:cubicBezTo>
                  <a:pt x="37" y="370"/>
                  <a:pt x="35" y="366"/>
                  <a:pt x="35" y="363"/>
                </a:cubicBezTo>
                <a:lnTo>
                  <a:pt x="35" y="363"/>
                </a:lnTo>
                <a:cubicBezTo>
                  <a:pt x="33" y="358"/>
                  <a:pt x="31" y="352"/>
                  <a:pt x="30" y="346"/>
                </a:cubicBezTo>
                <a:lnTo>
                  <a:pt x="30" y="346"/>
                </a:lnTo>
                <a:cubicBezTo>
                  <a:pt x="29" y="342"/>
                  <a:pt x="28" y="339"/>
                  <a:pt x="27" y="335"/>
                </a:cubicBezTo>
                <a:lnTo>
                  <a:pt x="27" y="335"/>
                </a:lnTo>
                <a:cubicBezTo>
                  <a:pt x="25" y="329"/>
                  <a:pt x="24" y="324"/>
                  <a:pt x="22" y="318"/>
                </a:cubicBezTo>
                <a:lnTo>
                  <a:pt x="22" y="318"/>
                </a:lnTo>
                <a:cubicBezTo>
                  <a:pt x="22" y="315"/>
                  <a:pt x="21" y="310"/>
                  <a:pt x="20" y="307"/>
                </a:cubicBezTo>
                <a:lnTo>
                  <a:pt x="20" y="307"/>
                </a:lnTo>
                <a:cubicBezTo>
                  <a:pt x="19" y="302"/>
                  <a:pt x="18" y="296"/>
                  <a:pt x="17" y="291"/>
                </a:cubicBezTo>
                <a:lnTo>
                  <a:pt x="17" y="291"/>
                </a:lnTo>
                <a:cubicBezTo>
                  <a:pt x="16" y="287"/>
                  <a:pt x="15" y="283"/>
                  <a:pt x="14" y="279"/>
                </a:cubicBezTo>
                <a:lnTo>
                  <a:pt x="14" y="279"/>
                </a:lnTo>
                <a:cubicBezTo>
                  <a:pt x="14" y="273"/>
                  <a:pt x="12" y="268"/>
                  <a:pt x="12" y="263"/>
                </a:cubicBezTo>
                <a:lnTo>
                  <a:pt x="12" y="263"/>
                </a:lnTo>
                <a:cubicBezTo>
                  <a:pt x="11" y="259"/>
                  <a:pt x="10" y="255"/>
                  <a:pt x="10" y="251"/>
                </a:cubicBezTo>
                <a:lnTo>
                  <a:pt x="10" y="251"/>
                </a:lnTo>
                <a:cubicBezTo>
                  <a:pt x="9" y="246"/>
                  <a:pt x="9" y="241"/>
                  <a:pt x="7" y="235"/>
                </a:cubicBezTo>
                <a:lnTo>
                  <a:pt x="7" y="235"/>
                </a:lnTo>
                <a:cubicBezTo>
                  <a:pt x="7" y="231"/>
                  <a:pt x="7" y="228"/>
                  <a:pt x="6" y="224"/>
                </a:cubicBezTo>
                <a:lnTo>
                  <a:pt x="6" y="224"/>
                </a:lnTo>
                <a:cubicBezTo>
                  <a:pt x="6" y="218"/>
                  <a:pt x="5" y="212"/>
                  <a:pt x="4" y="207"/>
                </a:cubicBezTo>
                <a:lnTo>
                  <a:pt x="4" y="207"/>
                </a:lnTo>
                <a:cubicBezTo>
                  <a:pt x="4" y="203"/>
                  <a:pt x="4" y="199"/>
                  <a:pt x="3" y="196"/>
                </a:cubicBezTo>
                <a:lnTo>
                  <a:pt x="3" y="196"/>
                </a:lnTo>
                <a:cubicBezTo>
                  <a:pt x="2" y="189"/>
                  <a:pt x="2" y="183"/>
                  <a:pt x="2" y="177"/>
                </a:cubicBezTo>
                <a:lnTo>
                  <a:pt x="2" y="177"/>
                </a:lnTo>
                <a:cubicBezTo>
                  <a:pt x="2" y="174"/>
                  <a:pt x="1" y="171"/>
                  <a:pt x="1" y="168"/>
                </a:cubicBezTo>
                <a:lnTo>
                  <a:pt x="1" y="168"/>
                </a:lnTo>
                <a:cubicBezTo>
                  <a:pt x="1" y="158"/>
                  <a:pt x="1" y="150"/>
                  <a:pt x="0" y="140"/>
                </a:cubicBezTo>
                <a:lnTo>
                  <a:pt x="20" y="1401"/>
                </a:lnTo>
                <a:lnTo>
                  <a:pt x="20" y="1401"/>
                </a:lnTo>
                <a:cubicBezTo>
                  <a:pt x="20" y="1410"/>
                  <a:pt x="21" y="1419"/>
                  <a:pt x="21" y="1428"/>
                </a:cubicBezTo>
                <a:lnTo>
                  <a:pt x="21" y="1428"/>
                </a:lnTo>
                <a:cubicBezTo>
                  <a:pt x="21" y="1432"/>
                  <a:pt x="21" y="1435"/>
                  <a:pt x="21" y="1438"/>
                </a:cubicBezTo>
                <a:lnTo>
                  <a:pt x="21" y="1438"/>
                </a:lnTo>
                <a:cubicBezTo>
                  <a:pt x="22" y="1444"/>
                  <a:pt x="22" y="1450"/>
                  <a:pt x="23" y="1456"/>
                </a:cubicBezTo>
                <a:lnTo>
                  <a:pt x="23" y="1456"/>
                </a:lnTo>
                <a:cubicBezTo>
                  <a:pt x="23" y="1460"/>
                  <a:pt x="24" y="1464"/>
                  <a:pt x="24" y="1467"/>
                </a:cubicBezTo>
                <a:lnTo>
                  <a:pt x="24" y="1467"/>
                </a:lnTo>
                <a:cubicBezTo>
                  <a:pt x="24" y="1473"/>
                  <a:pt x="25" y="1478"/>
                  <a:pt x="25" y="1484"/>
                </a:cubicBezTo>
                <a:lnTo>
                  <a:pt x="25" y="1484"/>
                </a:lnTo>
                <a:cubicBezTo>
                  <a:pt x="26" y="1488"/>
                  <a:pt x="27" y="1492"/>
                  <a:pt x="27" y="1496"/>
                </a:cubicBezTo>
                <a:lnTo>
                  <a:pt x="27" y="1496"/>
                </a:lnTo>
                <a:cubicBezTo>
                  <a:pt x="28" y="1501"/>
                  <a:pt x="29" y="1506"/>
                  <a:pt x="30" y="1512"/>
                </a:cubicBezTo>
                <a:lnTo>
                  <a:pt x="30" y="1512"/>
                </a:lnTo>
                <a:cubicBezTo>
                  <a:pt x="30" y="1516"/>
                  <a:pt x="31" y="1520"/>
                  <a:pt x="31" y="1523"/>
                </a:cubicBezTo>
                <a:lnTo>
                  <a:pt x="31" y="1523"/>
                </a:lnTo>
                <a:cubicBezTo>
                  <a:pt x="32" y="1529"/>
                  <a:pt x="33" y="1535"/>
                  <a:pt x="34" y="1540"/>
                </a:cubicBezTo>
                <a:lnTo>
                  <a:pt x="34" y="1540"/>
                </a:lnTo>
                <a:cubicBezTo>
                  <a:pt x="35" y="1543"/>
                  <a:pt x="35" y="1547"/>
                  <a:pt x="37" y="1551"/>
                </a:cubicBezTo>
                <a:lnTo>
                  <a:pt x="37" y="1551"/>
                </a:lnTo>
                <a:cubicBezTo>
                  <a:pt x="38" y="1557"/>
                  <a:pt x="39" y="1562"/>
                  <a:pt x="40" y="1567"/>
                </a:cubicBezTo>
                <a:lnTo>
                  <a:pt x="40" y="1567"/>
                </a:lnTo>
                <a:cubicBezTo>
                  <a:pt x="41" y="1571"/>
                  <a:pt x="41" y="1575"/>
                  <a:pt x="42" y="1578"/>
                </a:cubicBezTo>
                <a:lnTo>
                  <a:pt x="42" y="1578"/>
                </a:lnTo>
                <a:cubicBezTo>
                  <a:pt x="44" y="1585"/>
                  <a:pt x="45" y="1590"/>
                  <a:pt x="47" y="1595"/>
                </a:cubicBezTo>
                <a:lnTo>
                  <a:pt x="47" y="1595"/>
                </a:lnTo>
                <a:cubicBezTo>
                  <a:pt x="47" y="1599"/>
                  <a:pt x="49" y="1603"/>
                  <a:pt x="50" y="1606"/>
                </a:cubicBezTo>
                <a:lnTo>
                  <a:pt x="50" y="1606"/>
                </a:lnTo>
                <a:cubicBezTo>
                  <a:pt x="51" y="1612"/>
                  <a:pt x="52" y="1618"/>
                  <a:pt x="54" y="1624"/>
                </a:cubicBezTo>
                <a:lnTo>
                  <a:pt x="54" y="1624"/>
                </a:lnTo>
                <a:cubicBezTo>
                  <a:pt x="55" y="1627"/>
                  <a:pt x="56" y="1630"/>
                  <a:pt x="57" y="1633"/>
                </a:cubicBezTo>
                <a:lnTo>
                  <a:pt x="57" y="1633"/>
                </a:lnTo>
                <a:cubicBezTo>
                  <a:pt x="60" y="1641"/>
                  <a:pt x="62" y="1648"/>
                  <a:pt x="64" y="1655"/>
                </a:cubicBezTo>
                <a:lnTo>
                  <a:pt x="64" y="1655"/>
                </a:lnTo>
                <a:cubicBezTo>
                  <a:pt x="65" y="1657"/>
                  <a:pt x="65" y="1659"/>
                  <a:pt x="66" y="1661"/>
                </a:cubicBezTo>
                <a:lnTo>
                  <a:pt x="66" y="1661"/>
                </a:lnTo>
                <a:cubicBezTo>
                  <a:pt x="69" y="1670"/>
                  <a:pt x="72" y="1678"/>
                  <a:pt x="75" y="1687"/>
                </a:cubicBezTo>
                <a:lnTo>
                  <a:pt x="75" y="1687"/>
                </a:lnTo>
                <a:cubicBezTo>
                  <a:pt x="77" y="1690"/>
                  <a:pt x="78" y="1693"/>
                  <a:pt x="78" y="1696"/>
                </a:cubicBezTo>
                <a:lnTo>
                  <a:pt x="78" y="1696"/>
                </a:lnTo>
                <a:cubicBezTo>
                  <a:pt x="81" y="1702"/>
                  <a:pt x="84" y="1708"/>
                  <a:pt x="86" y="1714"/>
                </a:cubicBezTo>
                <a:lnTo>
                  <a:pt x="86" y="1714"/>
                </a:lnTo>
                <a:cubicBezTo>
                  <a:pt x="87" y="1718"/>
                  <a:pt x="89" y="1721"/>
                  <a:pt x="91" y="1725"/>
                </a:cubicBezTo>
                <a:lnTo>
                  <a:pt x="91" y="1725"/>
                </a:lnTo>
                <a:cubicBezTo>
                  <a:pt x="92" y="1730"/>
                  <a:pt x="95" y="1736"/>
                  <a:pt x="98" y="1741"/>
                </a:cubicBezTo>
                <a:lnTo>
                  <a:pt x="98" y="1741"/>
                </a:lnTo>
                <a:cubicBezTo>
                  <a:pt x="99" y="1745"/>
                  <a:pt x="101" y="1748"/>
                  <a:pt x="102" y="1752"/>
                </a:cubicBezTo>
                <a:lnTo>
                  <a:pt x="102" y="1752"/>
                </a:lnTo>
                <a:cubicBezTo>
                  <a:pt x="105" y="1758"/>
                  <a:pt x="107" y="1763"/>
                  <a:pt x="110" y="1768"/>
                </a:cubicBezTo>
                <a:lnTo>
                  <a:pt x="110" y="1768"/>
                </a:lnTo>
                <a:cubicBezTo>
                  <a:pt x="112" y="1772"/>
                  <a:pt x="114" y="1775"/>
                  <a:pt x="115" y="1779"/>
                </a:cubicBezTo>
                <a:lnTo>
                  <a:pt x="115" y="1779"/>
                </a:lnTo>
                <a:cubicBezTo>
                  <a:pt x="118" y="1785"/>
                  <a:pt x="121" y="1789"/>
                  <a:pt x="123" y="1795"/>
                </a:cubicBezTo>
                <a:lnTo>
                  <a:pt x="123" y="1795"/>
                </a:lnTo>
                <a:cubicBezTo>
                  <a:pt x="125" y="1798"/>
                  <a:pt x="127" y="1802"/>
                  <a:pt x="129" y="1806"/>
                </a:cubicBezTo>
                <a:lnTo>
                  <a:pt x="129" y="1806"/>
                </a:lnTo>
                <a:cubicBezTo>
                  <a:pt x="132" y="1811"/>
                  <a:pt x="135" y="1817"/>
                  <a:pt x="137" y="1821"/>
                </a:cubicBezTo>
                <a:lnTo>
                  <a:pt x="137" y="1821"/>
                </a:lnTo>
                <a:cubicBezTo>
                  <a:pt x="140" y="1825"/>
                  <a:pt x="141" y="1829"/>
                  <a:pt x="143" y="1833"/>
                </a:cubicBezTo>
                <a:lnTo>
                  <a:pt x="143" y="1833"/>
                </a:lnTo>
                <a:cubicBezTo>
                  <a:pt x="146" y="1838"/>
                  <a:pt x="150" y="1843"/>
                  <a:pt x="152" y="1848"/>
                </a:cubicBezTo>
                <a:lnTo>
                  <a:pt x="152" y="1848"/>
                </a:lnTo>
                <a:cubicBezTo>
                  <a:pt x="155" y="1852"/>
                  <a:pt x="156" y="1855"/>
                  <a:pt x="159" y="1859"/>
                </a:cubicBezTo>
                <a:lnTo>
                  <a:pt x="159" y="1859"/>
                </a:lnTo>
                <a:cubicBezTo>
                  <a:pt x="162" y="1865"/>
                  <a:pt x="165" y="1870"/>
                  <a:pt x="169" y="1875"/>
                </a:cubicBezTo>
                <a:lnTo>
                  <a:pt x="169" y="1875"/>
                </a:lnTo>
                <a:cubicBezTo>
                  <a:pt x="171" y="1879"/>
                  <a:pt x="173" y="1882"/>
                  <a:pt x="175" y="1885"/>
                </a:cubicBezTo>
                <a:lnTo>
                  <a:pt x="175" y="1885"/>
                </a:lnTo>
                <a:cubicBezTo>
                  <a:pt x="179" y="1891"/>
                  <a:pt x="183" y="1898"/>
                  <a:pt x="187" y="1903"/>
                </a:cubicBezTo>
                <a:lnTo>
                  <a:pt x="187" y="1903"/>
                </a:lnTo>
                <a:cubicBezTo>
                  <a:pt x="189" y="1906"/>
                  <a:pt x="191" y="1909"/>
                  <a:pt x="192" y="1911"/>
                </a:cubicBezTo>
                <a:lnTo>
                  <a:pt x="192" y="1911"/>
                </a:lnTo>
                <a:cubicBezTo>
                  <a:pt x="198" y="1920"/>
                  <a:pt x="203" y="1929"/>
                  <a:pt x="210" y="1937"/>
                </a:cubicBezTo>
                <a:lnTo>
                  <a:pt x="210" y="1937"/>
                </a:lnTo>
                <a:cubicBezTo>
                  <a:pt x="211" y="1939"/>
                  <a:pt x="213" y="1941"/>
                  <a:pt x="214" y="1943"/>
                </a:cubicBezTo>
                <a:lnTo>
                  <a:pt x="214" y="1943"/>
                </a:lnTo>
                <a:cubicBezTo>
                  <a:pt x="219" y="1950"/>
                  <a:pt x="223" y="1956"/>
                  <a:pt x="229" y="1963"/>
                </a:cubicBezTo>
                <a:lnTo>
                  <a:pt x="229" y="1963"/>
                </a:lnTo>
                <a:cubicBezTo>
                  <a:pt x="231" y="1966"/>
                  <a:pt x="233" y="1969"/>
                  <a:pt x="236" y="1972"/>
                </a:cubicBezTo>
                <a:lnTo>
                  <a:pt x="236" y="1972"/>
                </a:lnTo>
                <a:cubicBezTo>
                  <a:pt x="240" y="1978"/>
                  <a:pt x="244" y="1983"/>
                  <a:pt x="248" y="1989"/>
                </a:cubicBezTo>
                <a:lnTo>
                  <a:pt x="248" y="1989"/>
                </a:lnTo>
                <a:cubicBezTo>
                  <a:pt x="251" y="1992"/>
                  <a:pt x="253" y="1996"/>
                  <a:pt x="256" y="1999"/>
                </a:cubicBezTo>
                <a:lnTo>
                  <a:pt x="256" y="1999"/>
                </a:lnTo>
                <a:cubicBezTo>
                  <a:pt x="261" y="2004"/>
                  <a:pt x="264" y="2009"/>
                  <a:pt x="269" y="2014"/>
                </a:cubicBezTo>
                <a:lnTo>
                  <a:pt x="269" y="2014"/>
                </a:lnTo>
                <a:cubicBezTo>
                  <a:pt x="272" y="2017"/>
                  <a:pt x="274" y="2021"/>
                  <a:pt x="277" y="2025"/>
                </a:cubicBezTo>
                <a:lnTo>
                  <a:pt x="277" y="2025"/>
                </a:lnTo>
                <a:cubicBezTo>
                  <a:pt x="282" y="2030"/>
                  <a:pt x="286" y="2034"/>
                  <a:pt x="290" y="2039"/>
                </a:cubicBezTo>
                <a:lnTo>
                  <a:pt x="290" y="2039"/>
                </a:lnTo>
                <a:cubicBezTo>
                  <a:pt x="293" y="2043"/>
                  <a:pt x="296" y="2047"/>
                  <a:pt x="299" y="2050"/>
                </a:cubicBezTo>
                <a:lnTo>
                  <a:pt x="299" y="2050"/>
                </a:lnTo>
                <a:cubicBezTo>
                  <a:pt x="303" y="2055"/>
                  <a:pt x="307" y="2060"/>
                  <a:pt x="312" y="2065"/>
                </a:cubicBezTo>
                <a:lnTo>
                  <a:pt x="312" y="2065"/>
                </a:lnTo>
                <a:cubicBezTo>
                  <a:pt x="315" y="2068"/>
                  <a:pt x="319" y="2072"/>
                  <a:pt x="322" y="2075"/>
                </a:cubicBezTo>
                <a:lnTo>
                  <a:pt x="322" y="2075"/>
                </a:lnTo>
                <a:cubicBezTo>
                  <a:pt x="326" y="2080"/>
                  <a:pt x="330" y="2085"/>
                  <a:pt x="335" y="2090"/>
                </a:cubicBezTo>
                <a:lnTo>
                  <a:pt x="335" y="2090"/>
                </a:lnTo>
                <a:cubicBezTo>
                  <a:pt x="338" y="2094"/>
                  <a:pt x="342" y="2097"/>
                  <a:pt x="345" y="2101"/>
                </a:cubicBezTo>
                <a:lnTo>
                  <a:pt x="345" y="2101"/>
                </a:lnTo>
                <a:cubicBezTo>
                  <a:pt x="350" y="2105"/>
                  <a:pt x="354" y="2111"/>
                  <a:pt x="359" y="2115"/>
                </a:cubicBezTo>
                <a:lnTo>
                  <a:pt x="359" y="2115"/>
                </a:lnTo>
                <a:cubicBezTo>
                  <a:pt x="362" y="2119"/>
                  <a:pt x="366" y="2122"/>
                  <a:pt x="369" y="2125"/>
                </a:cubicBezTo>
                <a:lnTo>
                  <a:pt x="369" y="2125"/>
                </a:lnTo>
                <a:cubicBezTo>
                  <a:pt x="374" y="2131"/>
                  <a:pt x="380" y="2136"/>
                  <a:pt x="385" y="2142"/>
                </a:cubicBezTo>
                <a:lnTo>
                  <a:pt x="385" y="2142"/>
                </a:lnTo>
                <a:cubicBezTo>
                  <a:pt x="388" y="2145"/>
                  <a:pt x="391" y="2148"/>
                  <a:pt x="394" y="2150"/>
                </a:cubicBezTo>
                <a:lnTo>
                  <a:pt x="394" y="2150"/>
                </a:lnTo>
                <a:cubicBezTo>
                  <a:pt x="402" y="2158"/>
                  <a:pt x="410" y="2166"/>
                  <a:pt x="419" y="2175"/>
                </a:cubicBezTo>
                <a:lnTo>
                  <a:pt x="419" y="2175"/>
                </a:lnTo>
                <a:cubicBezTo>
                  <a:pt x="420" y="2176"/>
                  <a:pt x="421" y="2177"/>
                  <a:pt x="423" y="2178"/>
                </a:cubicBezTo>
                <a:lnTo>
                  <a:pt x="423" y="2178"/>
                </a:lnTo>
                <a:cubicBezTo>
                  <a:pt x="430" y="2185"/>
                  <a:pt x="438" y="2192"/>
                  <a:pt x="445" y="2199"/>
                </a:cubicBezTo>
                <a:lnTo>
                  <a:pt x="445" y="2199"/>
                </a:lnTo>
                <a:cubicBezTo>
                  <a:pt x="449" y="2202"/>
                  <a:pt x="452" y="2205"/>
                  <a:pt x="455" y="2208"/>
                </a:cubicBezTo>
                <a:lnTo>
                  <a:pt x="455" y="2208"/>
                </a:lnTo>
                <a:cubicBezTo>
                  <a:pt x="461" y="2214"/>
                  <a:pt x="467" y="2218"/>
                  <a:pt x="473" y="2224"/>
                </a:cubicBezTo>
                <a:lnTo>
                  <a:pt x="473" y="2224"/>
                </a:lnTo>
                <a:cubicBezTo>
                  <a:pt x="477" y="2226"/>
                  <a:pt x="480" y="2230"/>
                  <a:pt x="484" y="2234"/>
                </a:cubicBezTo>
                <a:lnTo>
                  <a:pt x="484" y="2234"/>
                </a:lnTo>
                <a:cubicBezTo>
                  <a:pt x="489" y="2238"/>
                  <a:pt x="495" y="2243"/>
                  <a:pt x="501" y="2247"/>
                </a:cubicBezTo>
                <a:lnTo>
                  <a:pt x="501" y="2247"/>
                </a:lnTo>
                <a:cubicBezTo>
                  <a:pt x="505" y="2251"/>
                  <a:pt x="509" y="2255"/>
                  <a:pt x="513" y="2258"/>
                </a:cubicBezTo>
                <a:lnTo>
                  <a:pt x="513" y="2258"/>
                </a:lnTo>
                <a:cubicBezTo>
                  <a:pt x="518" y="2262"/>
                  <a:pt x="524" y="2267"/>
                  <a:pt x="529" y="2272"/>
                </a:cubicBezTo>
                <a:lnTo>
                  <a:pt x="529" y="2272"/>
                </a:lnTo>
                <a:cubicBezTo>
                  <a:pt x="534" y="2275"/>
                  <a:pt x="538" y="2279"/>
                  <a:pt x="542" y="2282"/>
                </a:cubicBezTo>
                <a:lnTo>
                  <a:pt x="542" y="2282"/>
                </a:lnTo>
                <a:cubicBezTo>
                  <a:pt x="548" y="2286"/>
                  <a:pt x="554" y="2291"/>
                  <a:pt x="559" y="2295"/>
                </a:cubicBezTo>
                <a:lnTo>
                  <a:pt x="559" y="2295"/>
                </a:lnTo>
                <a:cubicBezTo>
                  <a:pt x="564" y="2299"/>
                  <a:pt x="568" y="2302"/>
                  <a:pt x="572" y="2306"/>
                </a:cubicBezTo>
                <a:lnTo>
                  <a:pt x="572" y="2306"/>
                </a:lnTo>
                <a:cubicBezTo>
                  <a:pt x="578" y="2310"/>
                  <a:pt x="583" y="2315"/>
                  <a:pt x="589" y="2319"/>
                </a:cubicBezTo>
                <a:lnTo>
                  <a:pt x="589" y="2319"/>
                </a:lnTo>
                <a:cubicBezTo>
                  <a:pt x="594" y="2323"/>
                  <a:pt x="598" y="2326"/>
                  <a:pt x="603" y="2330"/>
                </a:cubicBezTo>
                <a:lnTo>
                  <a:pt x="603" y="2330"/>
                </a:lnTo>
                <a:cubicBezTo>
                  <a:pt x="609" y="2334"/>
                  <a:pt x="615" y="2338"/>
                  <a:pt x="621" y="2343"/>
                </a:cubicBezTo>
                <a:lnTo>
                  <a:pt x="621" y="2343"/>
                </a:lnTo>
                <a:cubicBezTo>
                  <a:pt x="625" y="2346"/>
                  <a:pt x="630" y="2350"/>
                  <a:pt x="635" y="2353"/>
                </a:cubicBezTo>
                <a:lnTo>
                  <a:pt x="635" y="2353"/>
                </a:lnTo>
                <a:cubicBezTo>
                  <a:pt x="641" y="2358"/>
                  <a:pt x="648" y="2362"/>
                  <a:pt x="654" y="2367"/>
                </a:cubicBezTo>
                <a:lnTo>
                  <a:pt x="654" y="2367"/>
                </a:lnTo>
                <a:cubicBezTo>
                  <a:pt x="658" y="2370"/>
                  <a:pt x="662" y="2373"/>
                  <a:pt x="666" y="2376"/>
                </a:cubicBezTo>
                <a:lnTo>
                  <a:pt x="666" y="2376"/>
                </a:lnTo>
                <a:cubicBezTo>
                  <a:pt x="675" y="2382"/>
                  <a:pt x="682" y="2387"/>
                  <a:pt x="690" y="2393"/>
                </a:cubicBezTo>
                <a:lnTo>
                  <a:pt x="690" y="2393"/>
                </a:lnTo>
                <a:cubicBezTo>
                  <a:pt x="693" y="2395"/>
                  <a:pt x="696" y="2397"/>
                  <a:pt x="699" y="2399"/>
                </a:cubicBezTo>
                <a:lnTo>
                  <a:pt x="699" y="2399"/>
                </a:lnTo>
                <a:cubicBezTo>
                  <a:pt x="710" y="2407"/>
                  <a:pt x="721" y="2414"/>
                  <a:pt x="732" y="2421"/>
                </a:cubicBezTo>
                <a:lnTo>
                  <a:pt x="732" y="2421"/>
                </a:lnTo>
                <a:cubicBezTo>
                  <a:pt x="736" y="2424"/>
                  <a:pt x="741" y="2427"/>
                  <a:pt x="745" y="2430"/>
                </a:cubicBezTo>
                <a:lnTo>
                  <a:pt x="745" y="2430"/>
                </a:lnTo>
                <a:cubicBezTo>
                  <a:pt x="752" y="2435"/>
                  <a:pt x="759" y="2439"/>
                  <a:pt x="767" y="2444"/>
                </a:cubicBezTo>
                <a:lnTo>
                  <a:pt x="767" y="2444"/>
                </a:lnTo>
                <a:cubicBezTo>
                  <a:pt x="771" y="2448"/>
                  <a:pt x="777" y="2451"/>
                  <a:pt x="781" y="2454"/>
                </a:cubicBezTo>
                <a:lnTo>
                  <a:pt x="781" y="2454"/>
                </a:lnTo>
                <a:cubicBezTo>
                  <a:pt x="788" y="2458"/>
                  <a:pt x="795" y="2463"/>
                  <a:pt x="801" y="2467"/>
                </a:cubicBezTo>
                <a:lnTo>
                  <a:pt x="801" y="2467"/>
                </a:lnTo>
                <a:cubicBezTo>
                  <a:pt x="807" y="2470"/>
                  <a:pt x="812" y="2474"/>
                  <a:pt x="818" y="2477"/>
                </a:cubicBezTo>
                <a:lnTo>
                  <a:pt x="818" y="2477"/>
                </a:lnTo>
                <a:cubicBezTo>
                  <a:pt x="824" y="2481"/>
                  <a:pt x="831" y="2485"/>
                  <a:pt x="837" y="2489"/>
                </a:cubicBezTo>
                <a:lnTo>
                  <a:pt x="837" y="2489"/>
                </a:lnTo>
                <a:cubicBezTo>
                  <a:pt x="843" y="2492"/>
                  <a:pt x="848" y="2496"/>
                  <a:pt x="854" y="2499"/>
                </a:cubicBezTo>
                <a:lnTo>
                  <a:pt x="854" y="2499"/>
                </a:lnTo>
                <a:cubicBezTo>
                  <a:pt x="861" y="2504"/>
                  <a:pt x="867" y="2507"/>
                  <a:pt x="873" y="2511"/>
                </a:cubicBezTo>
                <a:lnTo>
                  <a:pt x="873" y="2511"/>
                </a:lnTo>
                <a:cubicBezTo>
                  <a:pt x="880" y="2515"/>
                  <a:pt x="885" y="2518"/>
                  <a:pt x="891" y="2522"/>
                </a:cubicBezTo>
                <a:lnTo>
                  <a:pt x="891" y="2522"/>
                </a:lnTo>
                <a:cubicBezTo>
                  <a:pt x="898" y="2525"/>
                  <a:pt x="904" y="2529"/>
                  <a:pt x="911" y="2534"/>
                </a:cubicBezTo>
                <a:lnTo>
                  <a:pt x="911" y="2534"/>
                </a:lnTo>
                <a:cubicBezTo>
                  <a:pt x="917" y="2537"/>
                  <a:pt x="923" y="2540"/>
                  <a:pt x="928" y="2544"/>
                </a:cubicBezTo>
                <a:lnTo>
                  <a:pt x="928" y="2544"/>
                </a:lnTo>
                <a:cubicBezTo>
                  <a:pt x="935" y="2548"/>
                  <a:pt x="942" y="2551"/>
                  <a:pt x="949" y="2555"/>
                </a:cubicBezTo>
                <a:lnTo>
                  <a:pt x="949" y="2555"/>
                </a:lnTo>
                <a:cubicBezTo>
                  <a:pt x="955" y="2559"/>
                  <a:pt x="961" y="2562"/>
                  <a:pt x="966" y="2565"/>
                </a:cubicBezTo>
                <a:lnTo>
                  <a:pt x="966" y="2565"/>
                </a:lnTo>
                <a:cubicBezTo>
                  <a:pt x="974" y="2569"/>
                  <a:pt x="981" y="2573"/>
                  <a:pt x="989" y="2578"/>
                </a:cubicBezTo>
                <a:lnTo>
                  <a:pt x="989" y="2578"/>
                </a:lnTo>
                <a:cubicBezTo>
                  <a:pt x="994" y="2580"/>
                  <a:pt x="1000" y="2583"/>
                  <a:pt x="1006" y="2587"/>
                </a:cubicBezTo>
                <a:lnTo>
                  <a:pt x="1006" y="2587"/>
                </a:lnTo>
                <a:cubicBezTo>
                  <a:pt x="1014" y="2591"/>
                  <a:pt x="1022" y="2596"/>
                  <a:pt x="1031" y="2600"/>
                </a:cubicBezTo>
                <a:lnTo>
                  <a:pt x="1031" y="2600"/>
                </a:lnTo>
                <a:cubicBezTo>
                  <a:pt x="1035" y="2603"/>
                  <a:pt x="1040" y="2605"/>
                  <a:pt x="1045" y="2608"/>
                </a:cubicBezTo>
                <a:lnTo>
                  <a:pt x="1045" y="2608"/>
                </a:lnTo>
                <a:cubicBezTo>
                  <a:pt x="1058" y="2615"/>
                  <a:pt x="1071" y="2622"/>
                  <a:pt x="1084" y="2629"/>
                </a:cubicBezTo>
                <a:lnTo>
                  <a:pt x="1084" y="2629"/>
                </a:lnTo>
                <a:cubicBezTo>
                  <a:pt x="1089" y="2631"/>
                  <a:pt x="1094" y="2634"/>
                  <a:pt x="1099" y="2636"/>
                </a:cubicBezTo>
                <a:lnTo>
                  <a:pt x="1099" y="2636"/>
                </a:lnTo>
                <a:cubicBezTo>
                  <a:pt x="1108" y="2640"/>
                  <a:pt x="1117" y="2645"/>
                  <a:pt x="1125" y="2649"/>
                </a:cubicBezTo>
                <a:lnTo>
                  <a:pt x="1125" y="2649"/>
                </a:lnTo>
                <a:cubicBezTo>
                  <a:pt x="1132" y="2653"/>
                  <a:pt x="1137" y="2656"/>
                  <a:pt x="1143" y="2659"/>
                </a:cubicBezTo>
                <a:lnTo>
                  <a:pt x="1143" y="2659"/>
                </a:lnTo>
                <a:cubicBezTo>
                  <a:pt x="1151" y="2662"/>
                  <a:pt x="1159" y="2666"/>
                  <a:pt x="1167" y="2670"/>
                </a:cubicBezTo>
                <a:lnTo>
                  <a:pt x="1167" y="2670"/>
                </a:lnTo>
                <a:cubicBezTo>
                  <a:pt x="1173" y="2673"/>
                  <a:pt x="1180" y="2676"/>
                  <a:pt x="1186" y="2680"/>
                </a:cubicBezTo>
                <a:lnTo>
                  <a:pt x="1186" y="2680"/>
                </a:lnTo>
                <a:cubicBezTo>
                  <a:pt x="1194" y="2683"/>
                  <a:pt x="1201" y="2687"/>
                  <a:pt x="1209" y="2691"/>
                </a:cubicBezTo>
                <a:lnTo>
                  <a:pt x="1209" y="2691"/>
                </a:lnTo>
                <a:cubicBezTo>
                  <a:pt x="1215" y="2694"/>
                  <a:pt x="1223" y="2697"/>
                  <a:pt x="1229" y="2700"/>
                </a:cubicBezTo>
                <a:lnTo>
                  <a:pt x="1229" y="2700"/>
                </a:lnTo>
                <a:cubicBezTo>
                  <a:pt x="1236" y="2704"/>
                  <a:pt x="1244" y="2708"/>
                  <a:pt x="1252" y="2711"/>
                </a:cubicBezTo>
                <a:lnTo>
                  <a:pt x="1252" y="2711"/>
                </a:lnTo>
                <a:cubicBezTo>
                  <a:pt x="1259" y="2714"/>
                  <a:pt x="1266" y="2718"/>
                  <a:pt x="1272" y="2720"/>
                </a:cubicBezTo>
                <a:lnTo>
                  <a:pt x="1272" y="2720"/>
                </a:lnTo>
                <a:cubicBezTo>
                  <a:pt x="1280" y="2724"/>
                  <a:pt x="1288" y="2727"/>
                  <a:pt x="1295" y="2731"/>
                </a:cubicBezTo>
                <a:lnTo>
                  <a:pt x="1295" y="2731"/>
                </a:lnTo>
                <a:cubicBezTo>
                  <a:pt x="1302" y="2734"/>
                  <a:pt x="1309" y="2737"/>
                  <a:pt x="1316" y="2741"/>
                </a:cubicBezTo>
                <a:lnTo>
                  <a:pt x="1316" y="2741"/>
                </a:lnTo>
                <a:cubicBezTo>
                  <a:pt x="1324" y="2744"/>
                  <a:pt x="1332" y="2747"/>
                  <a:pt x="1340" y="2751"/>
                </a:cubicBezTo>
                <a:lnTo>
                  <a:pt x="1340" y="2751"/>
                </a:lnTo>
                <a:cubicBezTo>
                  <a:pt x="1347" y="2754"/>
                  <a:pt x="1354" y="2757"/>
                  <a:pt x="1361" y="2760"/>
                </a:cubicBezTo>
                <a:lnTo>
                  <a:pt x="1361" y="2760"/>
                </a:lnTo>
                <a:cubicBezTo>
                  <a:pt x="1369" y="2764"/>
                  <a:pt x="1377" y="2767"/>
                  <a:pt x="1385" y="2771"/>
                </a:cubicBezTo>
                <a:lnTo>
                  <a:pt x="1385" y="2771"/>
                </a:lnTo>
                <a:cubicBezTo>
                  <a:pt x="1392" y="2774"/>
                  <a:pt x="1399" y="2777"/>
                  <a:pt x="1406" y="2780"/>
                </a:cubicBezTo>
                <a:lnTo>
                  <a:pt x="1406" y="2780"/>
                </a:lnTo>
                <a:cubicBezTo>
                  <a:pt x="1415" y="2784"/>
                  <a:pt x="1424" y="2787"/>
                  <a:pt x="1432" y="2791"/>
                </a:cubicBezTo>
                <a:lnTo>
                  <a:pt x="1432" y="2791"/>
                </a:lnTo>
                <a:cubicBezTo>
                  <a:pt x="1439" y="2794"/>
                  <a:pt x="1446" y="2797"/>
                  <a:pt x="1452" y="2800"/>
                </a:cubicBezTo>
                <a:lnTo>
                  <a:pt x="1452" y="2800"/>
                </a:lnTo>
                <a:cubicBezTo>
                  <a:pt x="1464" y="2804"/>
                  <a:pt x="1476" y="2810"/>
                  <a:pt x="1488" y="2814"/>
                </a:cubicBezTo>
                <a:lnTo>
                  <a:pt x="1488" y="2814"/>
                </a:lnTo>
                <a:cubicBezTo>
                  <a:pt x="1497" y="2818"/>
                  <a:pt x="1506" y="2821"/>
                  <a:pt x="1515" y="2825"/>
                </a:cubicBezTo>
                <a:lnTo>
                  <a:pt x="1515" y="2825"/>
                </a:lnTo>
                <a:cubicBezTo>
                  <a:pt x="1524" y="2829"/>
                  <a:pt x="1534" y="2833"/>
                  <a:pt x="1544" y="2837"/>
                </a:cubicBezTo>
                <a:lnTo>
                  <a:pt x="1544" y="2837"/>
                </a:lnTo>
                <a:cubicBezTo>
                  <a:pt x="1551" y="2840"/>
                  <a:pt x="1558" y="2843"/>
                  <a:pt x="1565" y="2845"/>
                </a:cubicBezTo>
                <a:lnTo>
                  <a:pt x="1565" y="2845"/>
                </a:lnTo>
                <a:cubicBezTo>
                  <a:pt x="1574" y="2849"/>
                  <a:pt x="1583" y="2852"/>
                  <a:pt x="1591" y="2855"/>
                </a:cubicBezTo>
                <a:lnTo>
                  <a:pt x="1591" y="2855"/>
                </a:lnTo>
                <a:cubicBezTo>
                  <a:pt x="1599" y="2858"/>
                  <a:pt x="1607" y="2861"/>
                  <a:pt x="1615" y="2864"/>
                </a:cubicBezTo>
                <a:lnTo>
                  <a:pt x="1615" y="2864"/>
                </a:lnTo>
                <a:cubicBezTo>
                  <a:pt x="1623" y="2868"/>
                  <a:pt x="1631" y="2871"/>
                  <a:pt x="1639" y="2874"/>
                </a:cubicBezTo>
                <a:lnTo>
                  <a:pt x="1639" y="2874"/>
                </a:lnTo>
                <a:cubicBezTo>
                  <a:pt x="1648" y="2877"/>
                  <a:pt x="1655" y="2880"/>
                  <a:pt x="1663" y="2883"/>
                </a:cubicBezTo>
                <a:lnTo>
                  <a:pt x="1663" y="2883"/>
                </a:lnTo>
                <a:cubicBezTo>
                  <a:pt x="1672" y="2886"/>
                  <a:pt x="1680" y="2889"/>
                  <a:pt x="1689" y="2892"/>
                </a:cubicBezTo>
                <a:lnTo>
                  <a:pt x="1689" y="2892"/>
                </a:lnTo>
                <a:cubicBezTo>
                  <a:pt x="1696" y="2895"/>
                  <a:pt x="1705" y="2898"/>
                  <a:pt x="1713" y="2901"/>
                </a:cubicBezTo>
                <a:lnTo>
                  <a:pt x="1713" y="2901"/>
                </a:lnTo>
                <a:cubicBezTo>
                  <a:pt x="1721" y="2904"/>
                  <a:pt x="1730" y="2907"/>
                  <a:pt x="1738" y="2911"/>
                </a:cubicBezTo>
                <a:lnTo>
                  <a:pt x="1738" y="2911"/>
                </a:lnTo>
                <a:cubicBezTo>
                  <a:pt x="1746" y="2913"/>
                  <a:pt x="1754" y="2916"/>
                  <a:pt x="1762" y="2919"/>
                </a:cubicBezTo>
                <a:lnTo>
                  <a:pt x="1762" y="2919"/>
                </a:lnTo>
                <a:cubicBezTo>
                  <a:pt x="1771" y="2922"/>
                  <a:pt x="1780" y="2925"/>
                  <a:pt x="1789" y="2928"/>
                </a:cubicBezTo>
                <a:lnTo>
                  <a:pt x="1789" y="2928"/>
                </a:lnTo>
                <a:cubicBezTo>
                  <a:pt x="1796" y="2931"/>
                  <a:pt x="1804" y="2934"/>
                  <a:pt x="1813" y="2936"/>
                </a:cubicBezTo>
                <a:lnTo>
                  <a:pt x="1813" y="2936"/>
                </a:lnTo>
                <a:cubicBezTo>
                  <a:pt x="1822" y="2940"/>
                  <a:pt x="1830" y="2943"/>
                  <a:pt x="1840" y="2946"/>
                </a:cubicBezTo>
                <a:lnTo>
                  <a:pt x="1840" y="2946"/>
                </a:lnTo>
                <a:cubicBezTo>
                  <a:pt x="1847" y="2949"/>
                  <a:pt x="1855" y="2951"/>
                  <a:pt x="1864" y="2954"/>
                </a:cubicBezTo>
                <a:lnTo>
                  <a:pt x="1864" y="2954"/>
                </a:lnTo>
                <a:cubicBezTo>
                  <a:pt x="1873" y="2958"/>
                  <a:pt x="1883" y="2961"/>
                  <a:pt x="1892" y="2964"/>
                </a:cubicBezTo>
                <a:lnTo>
                  <a:pt x="1892" y="2964"/>
                </a:lnTo>
                <a:cubicBezTo>
                  <a:pt x="1898" y="2966"/>
                  <a:pt x="1905" y="2968"/>
                  <a:pt x="1911" y="2970"/>
                </a:cubicBezTo>
                <a:lnTo>
                  <a:pt x="1911" y="2970"/>
                </a:lnTo>
                <a:cubicBezTo>
                  <a:pt x="1913" y="2971"/>
                  <a:pt x="1914" y="2971"/>
                  <a:pt x="1915" y="2971"/>
                </a:cubicBezTo>
                <a:lnTo>
                  <a:pt x="1915" y="2971"/>
                </a:lnTo>
                <a:cubicBezTo>
                  <a:pt x="1934" y="2978"/>
                  <a:pt x="1953" y="2984"/>
                  <a:pt x="1971" y="2989"/>
                </a:cubicBezTo>
                <a:lnTo>
                  <a:pt x="1971" y="2989"/>
                </a:lnTo>
                <a:cubicBezTo>
                  <a:pt x="1977" y="2992"/>
                  <a:pt x="1983" y="2994"/>
                  <a:pt x="1988" y="2995"/>
                </a:cubicBezTo>
                <a:lnTo>
                  <a:pt x="1988" y="2995"/>
                </a:lnTo>
                <a:cubicBezTo>
                  <a:pt x="2003" y="2999"/>
                  <a:pt x="2016" y="3004"/>
                  <a:pt x="2031" y="3008"/>
                </a:cubicBezTo>
                <a:lnTo>
                  <a:pt x="2031" y="3008"/>
                </a:lnTo>
                <a:cubicBezTo>
                  <a:pt x="2038" y="3011"/>
                  <a:pt x="2044" y="3013"/>
                  <a:pt x="2051" y="3015"/>
                </a:cubicBezTo>
                <a:lnTo>
                  <a:pt x="2051" y="3015"/>
                </a:lnTo>
                <a:cubicBezTo>
                  <a:pt x="2065" y="3019"/>
                  <a:pt x="2079" y="3023"/>
                  <a:pt x="2094" y="3027"/>
                </a:cubicBezTo>
                <a:lnTo>
                  <a:pt x="2094" y="3027"/>
                </a:lnTo>
                <a:cubicBezTo>
                  <a:pt x="2099" y="3030"/>
                  <a:pt x="2106" y="3032"/>
                  <a:pt x="2112" y="3033"/>
                </a:cubicBezTo>
                <a:lnTo>
                  <a:pt x="2112" y="3033"/>
                </a:lnTo>
                <a:cubicBezTo>
                  <a:pt x="2131" y="3039"/>
                  <a:pt x="2151" y="3045"/>
                  <a:pt x="2171" y="3051"/>
                </a:cubicBezTo>
                <a:lnTo>
                  <a:pt x="2171" y="3051"/>
                </a:lnTo>
                <a:cubicBezTo>
                  <a:pt x="2175" y="3052"/>
                  <a:pt x="2178" y="3053"/>
                  <a:pt x="2181" y="3054"/>
                </a:cubicBezTo>
                <a:lnTo>
                  <a:pt x="2181" y="3054"/>
                </a:lnTo>
                <a:cubicBezTo>
                  <a:pt x="2198" y="3059"/>
                  <a:pt x="2216" y="3063"/>
                  <a:pt x="2232" y="3069"/>
                </a:cubicBezTo>
                <a:lnTo>
                  <a:pt x="2232" y="3069"/>
                </a:lnTo>
                <a:cubicBezTo>
                  <a:pt x="2239" y="3070"/>
                  <a:pt x="2246" y="3072"/>
                  <a:pt x="2253" y="3074"/>
                </a:cubicBezTo>
                <a:lnTo>
                  <a:pt x="2253" y="3074"/>
                </a:lnTo>
                <a:cubicBezTo>
                  <a:pt x="2267" y="3078"/>
                  <a:pt x="2281" y="3082"/>
                  <a:pt x="2296" y="3086"/>
                </a:cubicBezTo>
                <a:lnTo>
                  <a:pt x="2296" y="3086"/>
                </a:lnTo>
                <a:cubicBezTo>
                  <a:pt x="2302" y="3088"/>
                  <a:pt x="2310" y="3090"/>
                  <a:pt x="2316" y="3092"/>
                </a:cubicBezTo>
                <a:lnTo>
                  <a:pt x="2316" y="3092"/>
                </a:lnTo>
                <a:cubicBezTo>
                  <a:pt x="2335" y="3097"/>
                  <a:pt x="2353" y="3102"/>
                  <a:pt x="2372" y="3107"/>
                </a:cubicBezTo>
                <a:lnTo>
                  <a:pt x="2372" y="3107"/>
                </a:lnTo>
                <a:cubicBezTo>
                  <a:pt x="2374" y="3107"/>
                  <a:pt x="2377" y="3108"/>
                  <a:pt x="2379" y="3108"/>
                </a:cubicBezTo>
                <a:lnTo>
                  <a:pt x="2379" y="3108"/>
                </a:lnTo>
                <a:cubicBezTo>
                  <a:pt x="2399" y="3115"/>
                  <a:pt x="2421" y="3120"/>
                  <a:pt x="2442" y="3125"/>
                </a:cubicBezTo>
                <a:lnTo>
                  <a:pt x="2442" y="3125"/>
                </a:lnTo>
                <a:cubicBezTo>
                  <a:pt x="2443" y="3126"/>
                  <a:pt x="2446" y="3126"/>
                  <a:pt x="2448" y="3127"/>
                </a:cubicBezTo>
                <a:lnTo>
                  <a:pt x="2448" y="3127"/>
                </a:lnTo>
                <a:cubicBezTo>
                  <a:pt x="2450" y="3127"/>
                  <a:pt x="2452" y="3128"/>
                  <a:pt x="2455" y="3128"/>
                </a:cubicBezTo>
                <a:lnTo>
                  <a:pt x="2455" y="3128"/>
                </a:lnTo>
                <a:cubicBezTo>
                  <a:pt x="2487" y="3137"/>
                  <a:pt x="2520" y="3145"/>
                  <a:pt x="2553" y="3153"/>
                </a:cubicBezTo>
                <a:lnTo>
                  <a:pt x="2553" y="3153"/>
                </a:lnTo>
                <a:cubicBezTo>
                  <a:pt x="2557" y="3154"/>
                  <a:pt x="2561" y="3155"/>
                  <a:pt x="2564" y="3156"/>
                </a:cubicBezTo>
                <a:lnTo>
                  <a:pt x="2564" y="3156"/>
                </a:lnTo>
                <a:cubicBezTo>
                  <a:pt x="2597" y="3164"/>
                  <a:pt x="2631" y="3171"/>
                  <a:pt x="2664" y="3179"/>
                </a:cubicBezTo>
                <a:lnTo>
                  <a:pt x="2664" y="3179"/>
                </a:lnTo>
                <a:cubicBezTo>
                  <a:pt x="2668" y="3180"/>
                  <a:pt x="2673" y="3181"/>
                  <a:pt x="2677" y="3182"/>
                </a:cubicBezTo>
                <a:lnTo>
                  <a:pt x="2677" y="3182"/>
                </a:lnTo>
                <a:cubicBezTo>
                  <a:pt x="2710" y="3190"/>
                  <a:pt x="2743" y="3197"/>
                  <a:pt x="2777" y="3205"/>
                </a:cubicBezTo>
                <a:lnTo>
                  <a:pt x="2777" y="3205"/>
                </a:lnTo>
                <a:cubicBezTo>
                  <a:pt x="2781" y="3206"/>
                  <a:pt x="2786" y="3207"/>
                  <a:pt x="2791" y="3208"/>
                </a:cubicBezTo>
                <a:lnTo>
                  <a:pt x="2791" y="3208"/>
                </a:lnTo>
                <a:cubicBezTo>
                  <a:pt x="2824" y="3215"/>
                  <a:pt x="2857" y="3222"/>
                  <a:pt x="2892" y="3229"/>
                </a:cubicBezTo>
                <a:lnTo>
                  <a:pt x="2892" y="3229"/>
                </a:lnTo>
                <a:cubicBezTo>
                  <a:pt x="2893" y="3229"/>
                  <a:pt x="2896" y="3230"/>
                  <a:pt x="2897" y="3231"/>
                </a:cubicBezTo>
                <a:lnTo>
                  <a:pt x="2897" y="3231"/>
                </a:lnTo>
                <a:cubicBezTo>
                  <a:pt x="2901" y="3231"/>
                  <a:pt x="2904" y="3232"/>
                  <a:pt x="2907" y="3233"/>
                </a:cubicBezTo>
                <a:lnTo>
                  <a:pt x="2907" y="3233"/>
                </a:lnTo>
                <a:cubicBezTo>
                  <a:pt x="2938" y="3238"/>
                  <a:pt x="2968" y="3245"/>
                  <a:pt x="2999" y="3251"/>
                </a:cubicBezTo>
                <a:lnTo>
                  <a:pt x="2999" y="3251"/>
                </a:lnTo>
                <a:cubicBezTo>
                  <a:pt x="3001" y="3251"/>
                  <a:pt x="3003" y="3252"/>
                  <a:pt x="3004" y="3252"/>
                </a:cubicBezTo>
                <a:lnTo>
                  <a:pt x="3004" y="3252"/>
                </a:lnTo>
                <a:cubicBezTo>
                  <a:pt x="3035" y="3258"/>
                  <a:pt x="3066" y="3264"/>
                  <a:pt x="3097" y="3269"/>
                </a:cubicBezTo>
                <a:lnTo>
                  <a:pt x="3097" y="3269"/>
                </a:lnTo>
                <a:cubicBezTo>
                  <a:pt x="3100" y="3270"/>
                  <a:pt x="3104" y="3271"/>
                  <a:pt x="3108" y="3272"/>
                </a:cubicBezTo>
                <a:lnTo>
                  <a:pt x="3108" y="3272"/>
                </a:lnTo>
                <a:cubicBezTo>
                  <a:pt x="3139" y="3277"/>
                  <a:pt x="3169" y="3283"/>
                  <a:pt x="3200" y="3288"/>
                </a:cubicBezTo>
                <a:lnTo>
                  <a:pt x="3200" y="3288"/>
                </a:lnTo>
                <a:cubicBezTo>
                  <a:pt x="3206" y="3289"/>
                  <a:pt x="3212" y="3291"/>
                  <a:pt x="3218" y="3292"/>
                </a:cubicBezTo>
                <a:lnTo>
                  <a:pt x="3218" y="3292"/>
                </a:lnTo>
                <a:cubicBezTo>
                  <a:pt x="3248" y="3297"/>
                  <a:pt x="3278" y="3302"/>
                  <a:pt x="3309" y="3307"/>
                </a:cubicBezTo>
                <a:lnTo>
                  <a:pt x="3309" y="3307"/>
                </a:lnTo>
                <a:cubicBezTo>
                  <a:pt x="3311" y="3308"/>
                  <a:pt x="3314" y="3308"/>
                  <a:pt x="3317" y="3308"/>
                </a:cubicBezTo>
                <a:lnTo>
                  <a:pt x="3317" y="3308"/>
                </a:lnTo>
                <a:cubicBezTo>
                  <a:pt x="3321" y="3309"/>
                  <a:pt x="3325" y="3310"/>
                  <a:pt x="3329" y="3311"/>
                </a:cubicBezTo>
                <a:lnTo>
                  <a:pt x="3329" y="3311"/>
                </a:lnTo>
                <a:cubicBezTo>
                  <a:pt x="3356" y="3315"/>
                  <a:pt x="3384" y="3319"/>
                  <a:pt x="3411" y="3324"/>
                </a:cubicBezTo>
                <a:lnTo>
                  <a:pt x="3411" y="3324"/>
                </a:lnTo>
                <a:cubicBezTo>
                  <a:pt x="3414" y="3324"/>
                  <a:pt x="3415" y="3325"/>
                  <a:pt x="3417" y="3325"/>
                </a:cubicBezTo>
                <a:lnTo>
                  <a:pt x="3417" y="3325"/>
                </a:lnTo>
                <a:cubicBezTo>
                  <a:pt x="3447" y="3329"/>
                  <a:pt x="3475" y="3334"/>
                  <a:pt x="3505" y="3338"/>
                </a:cubicBezTo>
                <a:lnTo>
                  <a:pt x="3505" y="3338"/>
                </a:lnTo>
                <a:cubicBezTo>
                  <a:pt x="3511" y="3339"/>
                  <a:pt x="3518" y="3340"/>
                  <a:pt x="3525" y="3341"/>
                </a:cubicBezTo>
                <a:lnTo>
                  <a:pt x="3525" y="3341"/>
                </a:lnTo>
                <a:cubicBezTo>
                  <a:pt x="3554" y="3346"/>
                  <a:pt x="3583" y="3350"/>
                  <a:pt x="3612" y="3354"/>
                </a:cubicBezTo>
                <a:lnTo>
                  <a:pt x="3612" y="3354"/>
                </a:lnTo>
                <a:cubicBezTo>
                  <a:pt x="3617" y="3355"/>
                  <a:pt x="3623" y="3355"/>
                  <a:pt x="3627" y="3357"/>
                </a:cubicBezTo>
                <a:lnTo>
                  <a:pt x="3627" y="3357"/>
                </a:lnTo>
                <a:cubicBezTo>
                  <a:pt x="3656" y="3360"/>
                  <a:pt x="3685" y="3364"/>
                  <a:pt x="3713" y="3368"/>
                </a:cubicBezTo>
                <a:lnTo>
                  <a:pt x="3713" y="3368"/>
                </a:lnTo>
                <a:cubicBezTo>
                  <a:pt x="3716" y="3368"/>
                  <a:pt x="3718" y="3369"/>
                  <a:pt x="3720" y="3369"/>
                </a:cubicBezTo>
                <a:lnTo>
                  <a:pt x="3720" y="3369"/>
                </a:lnTo>
                <a:cubicBezTo>
                  <a:pt x="3721" y="3369"/>
                  <a:pt x="3722" y="3369"/>
                  <a:pt x="3723" y="3369"/>
                </a:cubicBezTo>
                <a:lnTo>
                  <a:pt x="3723" y="3369"/>
                </a:lnTo>
                <a:cubicBezTo>
                  <a:pt x="3751" y="3373"/>
                  <a:pt x="3780" y="3377"/>
                  <a:pt x="3809" y="3380"/>
                </a:cubicBezTo>
                <a:lnTo>
                  <a:pt x="3809" y="3380"/>
                </a:lnTo>
                <a:cubicBezTo>
                  <a:pt x="3816" y="3381"/>
                  <a:pt x="3823" y="3382"/>
                  <a:pt x="3829" y="3383"/>
                </a:cubicBezTo>
                <a:lnTo>
                  <a:pt x="3829" y="3383"/>
                </a:lnTo>
                <a:cubicBezTo>
                  <a:pt x="3857" y="3387"/>
                  <a:pt x="3884" y="3389"/>
                  <a:pt x="3911" y="3393"/>
                </a:cubicBezTo>
                <a:lnTo>
                  <a:pt x="3911" y="3393"/>
                </a:lnTo>
                <a:cubicBezTo>
                  <a:pt x="3914" y="3393"/>
                  <a:pt x="3916" y="3393"/>
                  <a:pt x="3918" y="3393"/>
                </a:cubicBezTo>
                <a:lnTo>
                  <a:pt x="3918" y="3393"/>
                </a:lnTo>
                <a:cubicBezTo>
                  <a:pt x="3947" y="3397"/>
                  <a:pt x="3976" y="3400"/>
                  <a:pt x="4006" y="3403"/>
                </a:cubicBezTo>
                <a:lnTo>
                  <a:pt x="4006" y="3403"/>
                </a:lnTo>
                <a:cubicBezTo>
                  <a:pt x="4013" y="3405"/>
                  <a:pt x="4020" y="3405"/>
                  <a:pt x="4028" y="3406"/>
                </a:cubicBezTo>
                <a:lnTo>
                  <a:pt x="4028" y="3406"/>
                </a:lnTo>
                <a:cubicBezTo>
                  <a:pt x="4057" y="3409"/>
                  <a:pt x="4086" y="3412"/>
                  <a:pt x="4116" y="3415"/>
                </a:cubicBezTo>
                <a:lnTo>
                  <a:pt x="4116" y="3415"/>
                </a:lnTo>
                <a:lnTo>
                  <a:pt x="4117" y="3415"/>
                </a:lnTo>
                <a:lnTo>
                  <a:pt x="4117" y="3415"/>
                </a:lnTo>
                <a:cubicBezTo>
                  <a:pt x="4117" y="3415"/>
                  <a:pt x="4117" y="3415"/>
                  <a:pt x="4118" y="3415"/>
                </a:cubicBezTo>
                <a:lnTo>
                  <a:pt x="4118" y="3415"/>
                </a:lnTo>
                <a:cubicBezTo>
                  <a:pt x="4183" y="3422"/>
                  <a:pt x="4248" y="3428"/>
                  <a:pt x="4314" y="3434"/>
                </a:cubicBezTo>
                <a:lnTo>
                  <a:pt x="4315" y="3434"/>
                </a:lnTo>
                <a:lnTo>
                  <a:pt x="4315" y="3434"/>
                </a:lnTo>
                <a:cubicBezTo>
                  <a:pt x="4446" y="3446"/>
                  <a:pt x="4579" y="3455"/>
                  <a:pt x="4714" y="3463"/>
                </a:cubicBezTo>
                <a:lnTo>
                  <a:pt x="4715" y="3463"/>
                </a:lnTo>
                <a:lnTo>
                  <a:pt x="4715" y="3463"/>
                </a:lnTo>
                <a:cubicBezTo>
                  <a:pt x="4782" y="3467"/>
                  <a:pt x="4849" y="3470"/>
                  <a:pt x="4916" y="3473"/>
                </a:cubicBezTo>
                <a:lnTo>
                  <a:pt x="4916" y="3473"/>
                </a:lnTo>
                <a:cubicBezTo>
                  <a:pt x="4918" y="3473"/>
                  <a:pt x="4918" y="3474"/>
                  <a:pt x="4919" y="3474"/>
                </a:cubicBezTo>
                <a:lnTo>
                  <a:pt x="4919" y="3474"/>
                </a:lnTo>
                <a:cubicBezTo>
                  <a:pt x="4950" y="3475"/>
                  <a:pt x="4982" y="3476"/>
                  <a:pt x="5014" y="3478"/>
                </a:cubicBezTo>
                <a:lnTo>
                  <a:pt x="5014" y="3478"/>
                </a:lnTo>
                <a:cubicBezTo>
                  <a:pt x="5021" y="3478"/>
                  <a:pt x="5027" y="3478"/>
                  <a:pt x="5034" y="3479"/>
                </a:cubicBezTo>
                <a:lnTo>
                  <a:pt x="5034" y="3479"/>
                </a:lnTo>
                <a:cubicBezTo>
                  <a:pt x="5065" y="3479"/>
                  <a:pt x="5097" y="3480"/>
                  <a:pt x="5128" y="3481"/>
                </a:cubicBezTo>
                <a:lnTo>
                  <a:pt x="5128" y="3481"/>
                </a:lnTo>
                <a:lnTo>
                  <a:pt x="5129" y="3481"/>
                </a:lnTo>
                <a:lnTo>
                  <a:pt x="5129" y="3481"/>
                </a:lnTo>
                <a:cubicBezTo>
                  <a:pt x="5161" y="3483"/>
                  <a:pt x="5193" y="3483"/>
                  <a:pt x="5225" y="3484"/>
                </a:cubicBezTo>
                <a:lnTo>
                  <a:pt x="5225" y="3484"/>
                </a:lnTo>
                <a:cubicBezTo>
                  <a:pt x="5232" y="3484"/>
                  <a:pt x="5239" y="3484"/>
                  <a:pt x="5245" y="3484"/>
                </a:cubicBezTo>
                <a:lnTo>
                  <a:pt x="5245" y="3484"/>
                </a:lnTo>
                <a:cubicBezTo>
                  <a:pt x="5301" y="3486"/>
                  <a:pt x="5357" y="3487"/>
                  <a:pt x="5413" y="3488"/>
                </a:cubicBezTo>
                <a:lnTo>
                  <a:pt x="5413" y="3488"/>
                </a:lnTo>
                <a:cubicBezTo>
                  <a:pt x="5474" y="3489"/>
                  <a:pt x="5534" y="3489"/>
                  <a:pt x="5593" y="3489"/>
                </a:cubicBezTo>
                <a:lnTo>
                  <a:pt x="5606" y="3489"/>
                </a:lnTo>
                <a:lnTo>
                  <a:pt x="5606" y="3489"/>
                </a:lnTo>
                <a:cubicBezTo>
                  <a:pt x="5666" y="3489"/>
                  <a:pt x="5726" y="3489"/>
                  <a:pt x="5785" y="3488"/>
                </a:cubicBezTo>
                <a:lnTo>
                  <a:pt x="5786" y="3488"/>
                </a:lnTo>
                <a:lnTo>
                  <a:pt x="5786" y="3488"/>
                </a:lnTo>
                <a:cubicBezTo>
                  <a:pt x="5787" y="3488"/>
                  <a:pt x="5787" y="3488"/>
                  <a:pt x="5788" y="3488"/>
                </a:cubicBezTo>
                <a:lnTo>
                  <a:pt x="5788" y="3488"/>
                </a:lnTo>
                <a:cubicBezTo>
                  <a:pt x="5824" y="3488"/>
                  <a:pt x="5858" y="3487"/>
                  <a:pt x="5893" y="3486"/>
                </a:cubicBezTo>
                <a:lnTo>
                  <a:pt x="5893" y="3486"/>
                </a:lnTo>
                <a:cubicBezTo>
                  <a:pt x="5899" y="3486"/>
                  <a:pt x="5905" y="3486"/>
                  <a:pt x="5911" y="3486"/>
                </a:cubicBezTo>
                <a:lnTo>
                  <a:pt x="5911" y="3486"/>
                </a:lnTo>
                <a:cubicBezTo>
                  <a:pt x="5945" y="3485"/>
                  <a:pt x="5980" y="3484"/>
                  <a:pt x="6014" y="3483"/>
                </a:cubicBezTo>
                <a:lnTo>
                  <a:pt x="6014" y="3483"/>
                </a:lnTo>
                <a:cubicBezTo>
                  <a:pt x="6021" y="3483"/>
                  <a:pt x="6027" y="3483"/>
                  <a:pt x="6033" y="3483"/>
                </a:cubicBezTo>
                <a:lnTo>
                  <a:pt x="6033" y="3483"/>
                </a:lnTo>
                <a:cubicBezTo>
                  <a:pt x="6067" y="3481"/>
                  <a:pt x="6101" y="3480"/>
                  <a:pt x="6135" y="3479"/>
                </a:cubicBezTo>
                <a:lnTo>
                  <a:pt x="6135" y="3479"/>
                </a:lnTo>
                <a:cubicBezTo>
                  <a:pt x="6137" y="3479"/>
                  <a:pt x="6138" y="3479"/>
                  <a:pt x="6140" y="3479"/>
                </a:cubicBezTo>
                <a:lnTo>
                  <a:pt x="6140" y="3479"/>
                </a:lnTo>
                <a:cubicBezTo>
                  <a:pt x="6175" y="3478"/>
                  <a:pt x="6210" y="3477"/>
                  <a:pt x="6245" y="3475"/>
                </a:cubicBezTo>
                <a:lnTo>
                  <a:pt x="6245" y="3475"/>
                </a:lnTo>
                <a:cubicBezTo>
                  <a:pt x="6249" y="3475"/>
                  <a:pt x="6252" y="3475"/>
                  <a:pt x="6255" y="3474"/>
                </a:cubicBezTo>
                <a:lnTo>
                  <a:pt x="6255" y="3474"/>
                </a:lnTo>
                <a:cubicBezTo>
                  <a:pt x="6258" y="3474"/>
                  <a:pt x="6261" y="3474"/>
                  <a:pt x="6264" y="3474"/>
                </a:cubicBezTo>
                <a:lnTo>
                  <a:pt x="6264" y="3474"/>
                </a:lnTo>
                <a:cubicBezTo>
                  <a:pt x="6302" y="3473"/>
                  <a:pt x="6340" y="3471"/>
                  <a:pt x="6379" y="3469"/>
                </a:cubicBezTo>
                <a:lnTo>
                  <a:pt x="6379" y="3469"/>
                </a:lnTo>
                <a:cubicBezTo>
                  <a:pt x="6385" y="3469"/>
                  <a:pt x="6390" y="3468"/>
                  <a:pt x="6396" y="3468"/>
                </a:cubicBezTo>
                <a:lnTo>
                  <a:pt x="6396" y="3468"/>
                </a:lnTo>
                <a:cubicBezTo>
                  <a:pt x="6435" y="3466"/>
                  <a:pt x="6473" y="3464"/>
                  <a:pt x="6511" y="3462"/>
                </a:cubicBezTo>
                <a:lnTo>
                  <a:pt x="6511" y="3462"/>
                </a:lnTo>
                <a:cubicBezTo>
                  <a:pt x="6516" y="3461"/>
                  <a:pt x="6520" y="3461"/>
                  <a:pt x="6524" y="3460"/>
                </a:cubicBezTo>
                <a:lnTo>
                  <a:pt x="6524" y="3460"/>
                </a:lnTo>
                <a:cubicBezTo>
                  <a:pt x="6606" y="3456"/>
                  <a:pt x="6688" y="3450"/>
                  <a:pt x="6769" y="3443"/>
                </a:cubicBezTo>
                <a:lnTo>
                  <a:pt x="6769" y="3443"/>
                </a:lnTo>
                <a:cubicBezTo>
                  <a:pt x="6770" y="3443"/>
                  <a:pt x="6772" y="3443"/>
                  <a:pt x="6772" y="3443"/>
                </a:cubicBezTo>
                <a:lnTo>
                  <a:pt x="6772" y="3443"/>
                </a:lnTo>
                <a:cubicBezTo>
                  <a:pt x="6773" y="3443"/>
                  <a:pt x="6774" y="3443"/>
                  <a:pt x="6775" y="3443"/>
                </a:cubicBezTo>
                <a:lnTo>
                  <a:pt x="6775" y="3443"/>
                </a:lnTo>
                <a:cubicBezTo>
                  <a:pt x="6828" y="3439"/>
                  <a:pt x="6881" y="3435"/>
                  <a:pt x="6934" y="3430"/>
                </a:cubicBezTo>
                <a:lnTo>
                  <a:pt x="6934" y="3430"/>
                </a:lnTo>
                <a:cubicBezTo>
                  <a:pt x="6936" y="3429"/>
                  <a:pt x="6940" y="3429"/>
                  <a:pt x="6943" y="3429"/>
                </a:cubicBezTo>
                <a:lnTo>
                  <a:pt x="6943" y="3429"/>
                </a:lnTo>
                <a:cubicBezTo>
                  <a:pt x="6994" y="3425"/>
                  <a:pt x="7044" y="3419"/>
                  <a:pt x="7094" y="3415"/>
                </a:cubicBezTo>
                <a:lnTo>
                  <a:pt x="7094" y="3415"/>
                </a:lnTo>
                <a:cubicBezTo>
                  <a:pt x="7098" y="3414"/>
                  <a:pt x="7102" y="3413"/>
                  <a:pt x="7106" y="3413"/>
                </a:cubicBezTo>
                <a:lnTo>
                  <a:pt x="7106" y="3413"/>
                </a:lnTo>
                <a:cubicBezTo>
                  <a:pt x="7211" y="3403"/>
                  <a:pt x="7315" y="3390"/>
                  <a:pt x="7418" y="3378"/>
                </a:cubicBezTo>
                <a:lnTo>
                  <a:pt x="7418" y="3378"/>
                </a:lnTo>
                <a:cubicBezTo>
                  <a:pt x="7419" y="3378"/>
                  <a:pt x="7421" y="3378"/>
                  <a:pt x="7422" y="3378"/>
                </a:cubicBezTo>
                <a:lnTo>
                  <a:pt x="7422" y="3378"/>
                </a:lnTo>
                <a:cubicBezTo>
                  <a:pt x="7425" y="3377"/>
                  <a:pt x="7429" y="3377"/>
                  <a:pt x="7432" y="3376"/>
                </a:cubicBezTo>
                <a:lnTo>
                  <a:pt x="7432" y="3376"/>
                </a:lnTo>
                <a:cubicBezTo>
                  <a:pt x="7456" y="3373"/>
                  <a:pt x="7480" y="3370"/>
                  <a:pt x="7503" y="3367"/>
                </a:cubicBezTo>
                <a:lnTo>
                  <a:pt x="7503" y="3367"/>
                </a:lnTo>
                <a:cubicBezTo>
                  <a:pt x="7508" y="3367"/>
                  <a:pt x="7513" y="3365"/>
                  <a:pt x="7519" y="3365"/>
                </a:cubicBezTo>
                <a:lnTo>
                  <a:pt x="7519" y="3365"/>
                </a:lnTo>
                <a:cubicBezTo>
                  <a:pt x="7547" y="3361"/>
                  <a:pt x="7575" y="3357"/>
                  <a:pt x="7603" y="3353"/>
                </a:cubicBezTo>
                <a:lnTo>
                  <a:pt x="7603" y="3353"/>
                </a:lnTo>
                <a:cubicBezTo>
                  <a:pt x="7605" y="3353"/>
                  <a:pt x="7607" y="3353"/>
                  <a:pt x="7610" y="3352"/>
                </a:cubicBezTo>
                <a:lnTo>
                  <a:pt x="7610" y="3352"/>
                </a:lnTo>
                <a:cubicBezTo>
                  <a:pt x="7635" y="3349"/>
                  <a:pt x="7660" y="3345"/>
                  <a:pt x="7685" y="3342"/>
                </a:cubicBezTo>
                <a:lnTo>
                  <a:pt x="7685" y="3342"/>
                </a:lnTo>
                <a:cubicBezTo>
                  <a:pt x="7692" y="3340"/>
                  <a:pt x="7698" y="3340"/>
                  <a:pt x="7705" y="3339"/>
                </a:cubicBezTo>
                <a:lnTo>
                  <a:pt x="7705" y="3339"/>
                </a:lnTo>
                <a:cubicBezTo>
                  <a:pt x="7729" y="3335"/>
                  <a:pt x="7752" y="3332"/>
                  <a:pt x="7776" y="3328"/>
                </a:cubicBezTo>
                <a:lnTo>
                  <a:pt x="7776" y="3328"/>
                </a:lnTo>
                <a:cubicBezTo>
                  <a:pt x="7780" y="3328"/>
                  <a:pt x="7784" y="3327"/>
                  <a:pt x="7787" y="3327"/>
                </a:cubicBezTo>
                <a:lnTo>
                  <a:pt x="7787" y="3327"/>
                </a:lnTo>
                <a:cubicBezTo>
                  <a:pt x="7814" y="3322"/>
                  <a:pt x="7841" y="3318"/>
                  <a:pt x="7869" y="3314"/>
                </a:cubicBezTo>
                <a:lnTo>
                  <a:pt x="7869" y="3314"/>
                </a:lnTo>
                <a:cubicBezTo>
                  <a:pt x="7873" y="3313"/>
                  <a:pt x="7879" y="3312"/>
                  <a:pt x="7884" y="3311"/>
                </a:cubicBezTo>
                <a:lnTo>
                  <a:pt x="7884" y="3311"/>
                </a:lnTo>
                <a:cubicBezTo>
                  <a:pt x="7906" y="3308"/>
                  <a:pt x="7928" y="3304"/>
                  <a:pt x="7950" y="3300"/>
                </a:cubicBezTo>
                <a:lnTo>
                  <a:pt x="7950" y="3300"/>
                </a:lnTo>
                <a:cubicBezTo>
                  <a:pt x="7957" y="3299"/>
                  <a:pt x="7963" y="3298"/>
                  <a:pt x="7970" y="3297"/>
                </a:cubicBezTo>
                <a:lnTo>
                  <a:pt x="7970" y="3297"/>
                </a:lnTo>
                <a:cubicBezTo>
                  <a:pt x="8023" y="3288"/>
                  <a:pt x="8076" y="3278"/>
                  <a:pt x="8128" y="3269"/>
                </a:cubicBezTo>
                <a:lnTo>
                  <a:pt x="8128" y="3269"/>
                </a:lnTo>
                <a:cubicBezTo>
                  <a:pt x="8135" y="3268"/>
                  <a:pt x="8140" y="3267"/>
                  <a:pt x="8147" y="3266"/>
                </a:cubicBezTo>
                <a:lnTo>
                  <a:pt x="8147" y="3266"/>
                </a:lnTo>
                <a:cubicBezTo>
                  <a:pt x="8168" y="3261"/>
                  <a:pt x="8189" y="3258"/>
                  <a:pt x="8210" y="3254"/>
                </a:cubicBezTo>
                <a:lnTo>
                  <a:pt x="8210" y="3254"/>
                </a:lnTo>
                <a:cubicBezTo>
                  <a:pt x="8216" y="3252"/>
                  <a:pt x="8222" y="3251"/>
                  <a:pt x="8228" y="3250"/>
                </a:cubicBezTo>
                <a:lnTo>
                  <a:pt x="8228" y="3250"/>
                </a:lnTo>
                <a:cubicBezTo>
                  <a:pt x="8253" y="3246"/>
                  <a:pt x="8279" y="3240"/>
                  <a:pt x="8305" y="3236"/>
                </a:cubicBezTo>
                <a:lnTo>
                  <a:pt x="8305" y="3236"/>
                </a:lnTo>
                <a:cubicBezTo>
                  <a:pt x="8308" y="3235"/>
                  <a:pt x="8310" y="3234"/>
                  <a:pt x="8313" y="3234"/>
                </a:cubicBezTo>
                <a:lnTo>
                  <a:pt x="8313" y="3234"/>
                </a:lnTo>
                <a:cubicBezTo>
                  <a:pt x="8336" y="3229"/>
                  <a:pt x="8359" y="3224"/>
                  <a:pt x="8381" y="3219"/>
                </a:cubicBezTo>
                <a:lnTo>
                  <a:pt x="8381" y="3219"/>
                </a:lnTo>
                <a:cubicBezTo>
                  <a:pt x="8389" y="3218"/>
                  <a:pt x="8395" y="3217"/>
                  <a:pt x="8401" y="3216"/>
                </a:cubicBezTo>
                <a:lnTo>
                  <a:pt x="8401" y="3216"/>
                </a:lnTo>
                <a:cubicBezTo>
                  <a:pt x="8422" y="3211"/>
                  <a:pt x="8444" y="3207"/>
                  <a:pt x="8465" y="3202"/>
                </a:cubicBezTo>
                <a:lnTo>
                  <a:pt x="8465" y="3202"/>
                </a:lnTo>
                <a:cubicBezTo>
                  <a:pt x="8470" y="3201"/>
                  <a:pt x="8474" y="3200"/>
                  <a:pt x="8478" y="3199"/>
                </a:cubicBezTo>
                <a:lnTo>
                  <a:pt x="8478" y="3199"/>
                </a:lnTo>
                <a:cubicBezTo>
                  <a:pt x="8503" y="3194"/>
                  <a:pt x="8528" y="3188"/>
                  <a:pt x="8553" y="3183"/>
                </a:cubicBezTo>
                <a:lnTo>
                  <a:pt x="8553" y="3183"/>
                </a:lnTo>
                <a:cubicBezTo>
                  <a:pt x="8558" y="3182"/>
                  <a:pt x="8563" y="3181"/>
                  <a:pt x="8568" y="3180"/>
                </a:cubicBezTo>
                <a:lnTo>
                  <a:pt x="8568" y="3180"/>
                </a:lnTo>
                <a:cubicBezTo>
                  <a:pt x="8589" y="3175"/>
                  <a:pt x="8609" y="3170"/>
                  <a:pt x="8629" y="3166"/>
                </a:cubicBezTo>
                <a:lnTo>
                  <a:pt x="8629" y="3166"/>
                </a:lnTo>
                <a:cubicBezTo>
                  <a:pt x="8635" y="3164"/>
                  <a:pt x="8642" y="3163"/>
                  <a:pt x="8647" y="3161"/>
                </a:cubicBezTo>
                <a:lnTo>
                  <a:pt x="8647" y="3161"/>
                </a:lnTo>
                <a:cubicBezTo>
                  <a:pt x="8672" y="3156"/>
                  <a:pt x="8696" y="3150"/>
                  <a:pt x="8720" y="3144"/>
                </a:cubicBezTo>
                <a:lnTo>
                  <a:pt x="8720" y="3144"/>
                </a:lnTo>
                <a:cubicBezTo>
                  <a:pt x="8720" y="3144"/>
                  <a:pt x="8720" y="3144"/>
                  <a:pt x="8721" y="3144"/>
                </a:cubicBezTo>
                <a:lnTo>
                  <a:pt x="8721" y="3144"/>
                </a:lnTo>
                <a:cubicBezTo>
                  <a:pt x="8746" y="3138"/>
                  <a:pt x="8770" y="3133"/>
                  <a:pt x="8794" y="3126"/>
                </a:cubicBezTo>
                <a:lnTo>
                  <a:pt x="8794" y="3126"/>
                </a:lnTo>
                <a:cubicBezTo>
                  <a:pt x="8800" y="3125"/>
                  <a:pt x="8806" y="3123"/>
                  <a:pt x="8812" y="3122"/>
                </a:cubicBezTo>
                <a:lnTo>
                  <a:pt x="8812" y="3122"/>
                </a:lnTo>
                <a:cubicBezTo>
                  <a:pt x="8831" y="3117"/>
                  <a:pt x="8850" y="3112"/>
                  <a:pt x="8869" y="3107"/>
                </a:cubicBezTo>
                <a:lnTo>
                  <a:pt x="8869" y="3107"/>
                </a:lnTo>
                <a:cubicBezTo>
                  <a:pt x="8875" y="3106"/>
                  <a:pt x="8880" y="3105"/>
                  <a:pt x="8886" y="3103"/>
                </a:cubicBezTo>
                <a:lnTo>
                  <a:pt x="8886" y="3103"/>
                </a:lnTo>
                <a:cubicBezTo>
                  <a:pt x="8910" y="3097"/>
                  <a:pt x="8934" y="3090"/>
                  <a:pt x="8958" y="3085"/>
                </a:cubicBezTo>
                <a:lnTo>
                  <a:pt x="8958" y="3085"/>
                </a:lnTo>
                <a:cubicBezTo>
                  <a:pt x="8960" y="3084"/>
                  <a:pt x="8962" y="3083"/>
                  <a:pt x="8964" y="3083"/>
                </a:cubicBezTo>
                <a:lnTo>
                  <a:pt x="8964" y="3083"/>
                </a:lnTo>
                <a:cubicBezTo>
                  <a:pt x="8985" y="3077"/>
                  <a:pt x="9007" y="3071"/>
                  <a:pt x="9028" y="3065"/>
                </a:cubicBezTo>
                <a:lnTo>
                  <a:pt x="9028" y="3065"/>
                </a:lnTo>
                <a:cubicBezTo>
                  <a:pt x="9034" y="3063"/>
                  <a:pt x="9040" y="3062"/>
                  <a:pt x="9046" y="3060"/>
                </a:cubicBezTo>
                <a:lnTo>
                  <a:pt x="9046" y="3060"/>
                </a:lnTo>
                <a:cubicBezTo>
                  <a:pt x="9066" y="3055"/>
                  <a:pt x="9085" y="3049"/>
                  <a:pt x="9104" y="3044"/>
                </a:cubicBezTo>
                <a:lnTo>
                  <a:pt x="9104" y="3044"/>
                </a:lnTo>
                <a:cubicBezTo>
                  <a:pt x="9108" y="3043"/>
                  <a:pt x="9112" y="3042"/>
                  <a:pt x="9116" y="3040"/>
                </a:cubicBezTo>
                <a:lnTo>
                  <a:pt x="9116" y="3040"/>
                </a:lnTo>
                <a:cubicBezTo>
                  <a:pt x="9140" y="3034"/>
                  <a:pt x="9162" y="3027"/>
                  <a:pt x="9185" y="3021"/>
                </a:cubicBezTo>
                <a:lnTo>
                  <a:pt x="9185" y="3021"/>
                </a:lnTo>
                <a:cubicBezTo>
                  <a:pt x="9190" y="3019"/>
                  <a:pt x="9194" y="3018"/>
                  <a:pt x="9198" y="3017"/>
                </a:cubicBezTo>
                <a:lnTo>
                  <a:pt x="9198" y="3017"/>
                </a:lnTo>
                <a:cubicBezTo>
                  <a:pt x="9217" y="3011"/>
                  <a:pt x="9235" y="3006"/>
                  <a:pt x="9254" y="3000"/>
                </a:cubicBezTo>
                <a:lnTo>
                  <a:pt x="9254" y="3000"/>
                </a:lnTo>
                <a:cubicBezTo>
                  <a:pt x="9260" y="2998"/>
                  <a:pt x="9266" y="2996"/>
                  <a:pt x="9271" y="2995"/>
                </a:cubicBezTo>
                <a:lnTo>
                  <a:pt x="9271" y="2995"/>
                </a:lnTo>
                <a:cubicBezTo>
                  <a:pt x="9293" y="2988"/>
                  <a:pt x="9314" y="2982"/>
                  <a:pt x="9335" y="2975"/>
                </a:cubicBezTo>
                <a:lnTo>
                  <a:pt x="9335" y="2975"/>
                </a:lnTo>
                <a:cubicBezTo>
                  <a:pt x="9336" y="2975"/>
                  <a:pt x="9337" y="2975"/>
                  <a:pt x="9338" y="2974"/>
                </a:cubicBezTo>
                <a:lnTo>
                  <a:pt x="9338" y="2974"/>
                </a:lnTo>
                <a:cubicBezTo>
                  <a:pt x="9361" y="2967"/>
                  <a:pt x="9382" y="2960"/>
                  <a:pt x="9404" y="2953"/>
                </a:cubicBezTo>
                <a:lnTo>
                  <a:pt x="9404" y="2953"/>
                </a:lnTo>
                <a:cubicBezTo>
                  <a:pt x="9410" y="2951"/>
                  <a:pt x="9415" y="2949"/>
                  <a:pt x="9420" y="2948"/>
                </a:cubicBezTo>
                <a:lnTo>
                  <a:pt x="9420" y="2948"/>
                </a:lnTo>
                <a:cubicBezTo>
                  <a:pt x="9438" y="2942"/>
                  <a:pt x="9455" y="2936"/>
                  <a:pt x="9473" y="2931"/>
                </a:cubicBezTo>
                <a:lnTo>
                  <a:pt x="9473" y="2931"/>
                </a:lnTo>
                <a:cubicBezTo>
                  <a:pt x="9477" y="2929"/>
                  <a:pt x="9483" y="2927"/>
                  <a:pt x="9488" y="2925"/>
                </a:cubicBezTo>
                <a:lnTo>
                  <a:pt x="9488" y="2925"/>
                </a:lnTo>
                <a:cubicBezTo>
                  <a:pt x="9510" y="2918"/>
                  <a:pt x="9531" y="2911"/>
                  <a:pt x="9552" y="2904"/>
                </a:cubicBezTo>
                <a:lnTo>
                  <a:pt x="9552" y="2904"/>
                </a:lnTo>
                <a:cubicBezTo>
                  <a:pt x="9554" y="2903"/>
                  <a:pt x="9555" y="2902"/>
                  <a:pt x="9557" y="2902"/>
                </a:cubicBezTo>
                <a:lnTo>
                  <a:pt x="9557" y="2902"/>
                </a:lnTo>
                <a:cubicBezTo>
                  <a:pt x="9577" y="2895"/>
                  <a:pt x="9596" y="2888"/>
                  <a:pt x="9615" y="2881"/>
                </a:cubicBezTo>
                <a:lnTo>
                  <a:pt x="9615" y="2881"/>
                </a:lnTo>
                <a:cubicBezTo>
                  <a:pt x="9621" y="2880"/>
                  <a:pt x="9626" y="2878"/>
                  <a:pt x="9632" y="2875"/>
                </a:cubicBezTo>
                <a:lnTo>
                  <a:pt x="9632" y="2875"/>
                </a:lnTo>
                <a:cubicBezTo>
                  <a:pt x="9649" y="2870"/>
                  <a:pt x="9666" y="2863"/>
                  <a:pt x="9684" y="2857"/>
                </a:cubicBezTo>
                <a:lnTo>
                  <a:pt x="9684" y="2857"/>
                </a:lnTo>
                <a:cubicBezTo>
                  <a:pt x="9688" y="2855"/>
                  <a:pt x="9691" y="2854"/>
                  <a:pt x="9695" y="2853"/>
                </a:cubicBezTo>
                <a:lnTo>
                  <a:pt x="9695" y="2853"/>
                </a:lnTo>
                <a:cubicBezTo>
                  <a:pt x="9715" y="2845"/>
                  <a:pt x="9736" y="2837"/>
                  <a:pt x="9756" y="2830"/>
                </a:cubicBezTo>
                <a:lnTo>
                  <a:pt x="9756" y="2830"/>
                </a:lnTo>
                <a:cubicBezTo>
                  <a:pt x="9760" y="2828"/>
                  <a:pt x="9764" y="2827"/>
                  <a:pt x="9767" y="2825"/>
                </a:cubicBezTo>
                <a:lnTo>
                  <a:pt x="9767" y="2825"/>
                </a:lnTo>
                <a:cubicBezTo>
                  <a:pt x="9785" y="2819"/>
                  <a:pt x="9801" y="2813"/>
                  <a:pt x="9817" y="2805"/>
                </a:cubicBezTo>
                <a:lnTo>
                  <a:pt x="9817" y="2805"/>
                </a:lnTo>
                <a:cubicBezTo>
                  <a:pt x="9823" y="2804"/>
                  <a:pt x="9828" y="2802"/>
                  <a:pt x="9833" y="2800"/>
                </a:cubicBezTo>
                <a:lnTo>
                  <a:pt x="9833" y="2800"/>
                </a:lnTo>
                <a:cubicBezTo>
                  <a:pt x="9851" y="2793"/>
                  <a:pt x="9870" y="2785"/>
                  <a:pt x="9888" y="2777"/>
                </a:cubicBezTo>
                <a:lnTo>
                  <a:pt x="9888" y="2777"/>
                </a:lnTo>
                <a:cubicBezTo>
                  <a:pt x="9890" y="2777"/>
                  <a:pt x="9891" y="2777"/>
                  <a:pt x="9892" y="2776"/>
                </a:cubicBezTo>
                <a:lnTo>
                  <a:pt x="9892" y="2776"/>
                </a:lnTo>
                <a:cubicBezTo>
                  <a:pt x="9912" y="2768"/>
                  <a:pt x="9932" y="2760"/>
                  <a:pt x="9951" y="2751"/>
                </a:cubicBezTo>
                <a:lnTo>
                  <a:pt x="9951" y="2751"/>
                </a:lnTo>
                <a:cubicBezTo>
                  <a:pt x="9953" y="2751"/>
                  <a:pt x="9954" y="2750"/>
                  <a:pt x="9956" y="2750"/>
                </a:cubicBezTo>
                <a:lnTo>
                  <a:pt x="9956" y="2750"/>
                </a:lnTo>
                <a:cubicBezTo>
                  <a:pt x="9960" y="2749"/>
                  <a:pt x="9962" y="2747"/>
                  <a:pt x="9966" y="2746"/>
                </a:cubicBezTo>
                <a:lnTo>
                  <a:pt x="9966" y="2746"/>
                </a:lnTo>
                <a:cubicBezTo>
                  <a:pt x="9979" y="2740"/>
                  <a:pt x="9992" y="2734"/>
                  <a:pt x="10005" y="2729"/>
                </a:cubicBezTo>
                <a:lnTo>
                  <a:pt x="10005" y="2729"/>
                </a:lnTo>
                <a:cubicBezTo>
                  <a:pt x="10011" y="2726"/>
                  <a:pt x="10016" y="2724"/>
                  <a:pt x="10022" y="2721"/>
                </a:cubicBezTo>
                <a:lnTo>
                  <a:pt x="10022" y="2721"/>
                </a:lnTo>
                <a:cubicBezTo>
                  <a:pt x="10035" y="2716"/>
                  <a:pt x="10049" y="2710"/>
                  <a:pt x="10063" y="2704"/>
                </a:cubicBezTo>
                <a:lnTo>
                  <a:pt x="10063" y="2704"/>
                </a:lnTo>
                <a:cubicBezTo>
                  <a:pt x="10066" y="2702"/>
                  <a:pt x="10071" y="2700"/>
                  <a:pt x="10074" y="2699"/>
                </a:cubicBezTo>
                <a:lnTo>
                  <a:pt x="10074" y="2699"/>
                </a:lnTo>
                <a:cubicBezTo>
                  <a:pt x="10092" y="2690"/>
                  <a:pt x="10109" y="2683"/>
                  <a:pt x="10127" y="2675"/>
                </a:cubicBezTo>
                <a:lnTo>
                  <a:pt x="10127" y="2675"/>
                </a:lnTo>
                <a:cubicBezTo>
                  <a:pt x="10130" y="2673"/>
                  <a:pt x="10133" y="2672"/>
                  <a:pt x="10136" y="2670"/>
                </a:cubicBezTo>
                <a:lnTo>
                  <a:pt x="10136" y="2670"/>
                </a:lnTo>
                <a:cubicBezTo>
                  <a:pt x="10151" y="2664"/>
                  <a:pt x="10164" y="2658"/>
                  <a:pt x="10177" y="2651"/>
                </a:cubicBezTo>
                <a:lnTo>
                  <a:pt x="10177" y="2651"/>
                </a:lnTo>
                <a:cubicBezTo>
                  <a:pt x="10183" y="2649"/>
                  <a:pt x="10188" y="2646"/>
                  <a:pt x="10194" y="2643"/>
                </a:cubicBezTo>
                <a:lnTo>
                  <a:pt x="10194" y="2643"/>
                </a:lnTo>
                <a:cubicBezTo>
                  <a:pt x="10205" y="2638"/>
                  <a:pt x="10217" y="2632"/>
                  <a:pt x="10229" y="2626"/>
                </a:cubicBezTo>
                <a:lnTo>
                  <a:pt x="10229" y="2626"/>
                </a:lnTo>
                <a:cubicBezTo>
                  <a:pt x="10234" y="2624"/>
                  <a:pt x="10239" y="2622"/>
                  <a:pt x="10244" y="2619"/>
                </a:cubicBezTo>
                <a:lnTo>
                  <a:pt x="10244" y="2619"/>
                </a:lnTo>
                <a:cubicBezTo>
                  <a:pt x="10258" y="2612"/>
                  <a:pt x="10272" y="2606"/>
                  <a:pt x="10285" y="2599"/>
                </a:cubicBezTo>
                <a:lnTo>
                  <a:pt x="10285" y="2599"/>
                </a:lnTo>
                <a:cubicBezTo>
                  <a:pt x="10288" y="2598"/>
                  <a:pt x="10291" y="2597"/>
                  <a:pt x="10294" y="2595"/>
                </a:cubicBezTo>
                <a:lnTo>
                  <a:pt x="10294" y="2595"/>
                </a:lnTo>
                <a:cubicBezTo>
                  <a:pt x="10310" y="2587"/>
                  <a:pt x="10326" y="2578"/>
                  <a:pt x="10342" y="2570"/>
                </a:cubicBezTo>
                <a:lnTo>
                  <a:pt x="10342" y="2570"/>
                </a:lnTo>
                <a:cubicBezTo>
                  <a:pt x="10345" y="2568"/>
                  <a:pt x="10349" y="2567"/>
                  <a:pt x="10353" y="2564"/>
                </a:cubicBezTo>
                <a:lnTo>
                  <a:pt x="10353" y="2564"/>
                </a:lnTo>
                <a:cubicBezTo>
                  <a:pt x="10365" y="2558"/>
                  <a:pt x="10377" y="2552"/>
                  <a:pt x="10389" y="2545"/>
                </a:cubicBezTo>
                <a:lnTo>
                  <a:pt x="10389" y="2545"/>
                </a:lnTo>
                <a:cubicBezTo>
                  <a:pt x="10392" y="2544"/>
                  <a:pt x="10394" y="2543"/>
                  <a:pt x="10396" y="2542"/>
                </a:cubicBezTo>
                <a:lnTo>
                  <a:pt x="10396" y="2542"/>
                </a:lnTo>
                <a:cubicBezTo>
                  <a:pt x="10398" y="2541"/>
                  <a:pt x="10399" y="2540"/>
                  <a:pt x="10401" y="2539"/>
                </a:cubicBezTo>
                <a:lnTo>
                  <a:pt x="10401" y="2539"/>
                </a:lnTo>
                <a:cubicBezTo>
                  <a:pt x="10424" y="2527"/>
                  <a:pt x="10447" y="2514"/>
                  <a:pt x="10470" y="2501"/>
                </a:cubicBezTo>
                <a:lnTo>
                  <a:pt x="10470" y="2501"/>
                </a:lnTo>
                <a:cubicBezTo>
                  <a:pt x="10473" y="2499"/>
                  <a:pt x="10476" y="2498"/>
                  <a:pt x="10479" y="2496"/>
                </a:cubicBezTo>
                <a:lnTo>
                  <a:pt x="10479" y="2496"/>
                </a:lnTo>
                <a:cubicBezTo>
                  <a:pt x="10501" y="2484"/>
                  <a:pt x="10523" y="2471"/>
                  <a:pt x="10545" y="2458"/>
                </a:cubicBezTo>
                <a:lnTo>
                  <a:pt x="10545" y="2458"/>
                </a:lnTo>
                <a:cubicBezTo>
                  <a:pt x="10548" y="2456"/>
                  <a:pt x="10551" y="2454"/>
                  <a:pt x="10554" y="2453"/>
                </a:cubicBezTo>
                <a:lnTo>
                  <a:pt x="10554" y="2453"/>
                </a:lnTo>
                <a:cubicBezTo>
                  <a:pt x="10576" y="2439"/>
                  <a:pt x="10597" y="2427"/>
                  <a:pt x="10618" y="2414"/>
                </a:cubicBezTo>
                <a:lnTo>
                  <a:pt x="10618" y="2414"/>
                </a:lnTo>
                <a:cubicBezTo>
                  <a:pt x="10621" y="2412"/>
                  <a:pt x="10624" y="2410"/>
                  <a:pt x="10627" y="2408"/>
                </a:cubicBezTo>
                <a:lnTo>
                  <a:pt x="10627" y="2408"/>
                </a:lnTo>
                <a:cubicBezTo>
                  <a:pt x="10648" y="2395"/>
                  <a:pt x="10668" y="2382"/>
                  <a:pt x="10688" y="2368"/>
                </a:cubicBezTo>
                <a:lnTo>
                  <a:pt x="10688" y="2368"/>
                </a:lnTo>
                <a:cubicBezTo>
                  <a:pt x="10690" y="2368"/>
                  <a:pt x="10691" y="2367"/>
                  <a:pt x="10692" y="2367"/>
                </a:cubicBezTo>
                <a:lnTo>
                  <a:pt x="10692" y="2367"/>
                </a:lnTo>
                <a:cubicBezTo>
                  <a:pt x="10694" y="2365"/>
                  <a:pt x="10695" y="2364"/>
                  <a:pt x="10698" y="2363"/>
                </a:cubicBezTo>
                <a:lnTo>
                  <a:pt x="10698" y="2363"/>
                </a:lnTo>
                <a:cubicBezTo>
                  <a:pt x="10715" y="2351"/>
                  <a:pt x="10733" y="2339"/>
                  <a:pt x="10750" y="2327"/>
                </a:cubicBezTo>
                <a:lnTo>
                  <a:pt x="10750" y="2327"/>
                </a:lnTo>
                <a:cubicBezTo>
                  <a:pt x="10751" y="2327"/>
                  <a:pt x="10751" y="2327"/>
                  <a:pt x="10752" y="2326"/>
                </a:cubicBezTo>
                <a:lnTo>
                  <a:pt x="10752" y="2326"/>
                </a:lnTo>
                <a:cubicBezTo>
                  <a:pt x="10769" y="2315"/>
                  <a:pt x="10785" y="2303"/>
                  <a:pt x="10802" y="2291"/>
                </a:cubicBezTo>
                <a:lnTo>
                  <a:pt x="10802" y="2291"/>
                </a:lnTo>
                <a:cubicBezTo>
                  <a:pt x="10805" y="2289"/>
                  <a:pt x="10807" y="2287"/>
                  <a:pt x="10810" y="2285"/>
                </a:cubicBezTo>
                <a:lnTo>
                  <a:pt x="10810" y="2285"/>
                </a:lnTo>
                <a:cubicBezTo>
                  <a:pt x="10826" y="2273"/>
                  <a:pt x="10842" y="2262"/>
                  <a:pt x="10857" y="2250"/>
                </a:cubicBezTo>
                <a:lnTo>
                  <a:pt x="10857" y="2250"/>
                </a:lnTo>
                <a:cubicBezTo>
                  <a:pt x="10860" y="2247"/>
                  <a:pt x="10863" y="2245"/>
                  <a:pt x="10866" y="2243"/>
                </a:cubicBezTo>
                <a:lnTo>
                  <a:pt x="10866" y="2243"/>
                </a:lnTo>
                <a:cubicBezTo>
                  <a:pt x="10882" y="2231"/>
                  <a:pt x="10897" y="2219"/>
                  <a:pt x="10912" y="2207"/>
                </a:cubicBezTo>
                <a:lnTo>
                  <a:pt x="10912" y="2207"/>
                </a:lnTo>
                <a:cubicBezTo>
                  <a:pt x="10913" y="2207"/>
                  <a:pt x="10913" y="2206"/>
                  <a:pt x="10913" y="2206"/>
                </a:cubicBezTo>
                <a:lnTo>
                  <a:pt x="10913" y="2206"/>
                </a:lnTo>
                <a:cubicBezTo>
                  <a:pt x="10915" y="2205"/>
                  <a:pt x="10916" y="2204"/>
                  <a:pt x="10918" y="2202"/>
                </a:cubicBezTo>
                <a:lnTo>
                  <a:pt x="10918" y="2202"/>
                </a:lnTo>
                <a:cubicBezTo>
                  <a:pt x="10930" y="2192"/>
                  <a:pt x="10942" y="2182"/>
                  <a:pt x="10954" y="2172"/>
                </a:cubicBezTo>
                <a:lnTo>
                  <a:pt x="10954" y="2172"/>
                </a:lnTo>
                <a:cubicBezTo>
                  <a:pt x="10957" y="2170"/>
                  <a:pt x="10960" y="2168"/>
                  <a:pt x="10963" y="2165"/>
                </a:cubicBezTo>
                <a:lnTo>
                  <a:pt x="10963" y="2165"/>
                </a:lnTo>
                <a:cubicBezTo>
                  <a:pt x="10975" y="2154"/>
                  <a:pt x="10989" y="2144"/>
                  <a:pt x="11001" y="2132"/>
                </a:cubicBezTo>
                <a:lnTo>
                  <a:pt x="11001" y="2132"/>
                </a:lnTo>
                <a:cubicBezTo>
                  <a:pt x="11003" y="2130"/>
                  <a:pt x="11006" y="2128"/>
                  <a:pt x="11008" y="2125"/>
                </a:cubicBezTo>
                <a:lnTo>
                  <a:pt x="11008" y="2125"/>
                </a:lnTo>
                <a:cubicBezTo>
                  <a:pt x="11020" y="2115"/>
                  <a:pt x="11031" y="2105"/>
                  <a:pt x="11042" y="2095"/>
                </a:cubicBezTo>
                <a:lnTo>
                  <a:pt x="11042" y="2095"/>
                </a:lnTo>
                <a:cubicBezTo>
                  <a:pt x="11044" y="2093"/>
                  <a:pt x="11046" y="2091"/>
                  <a:pt x="11048" y="2090"/>
                </a:cubicBezTo>
                <a:lnTo>
                  <a:pt x="11048" y="2090"/>
                </a:lnTo>
                <a:cubicBezTo>
                  <a:pt x="11060" y="2078"/>
                  <a:pt x="11071" y="2067"/>
                  <a:pt x="11083" y="2055"/>
                </a:cubicBezTo>
                <a:lnTo>
                  <a:pt x="11083" y="2055"/>
                </a:lnTo>
                <a:cubicBezTo>
                  <a:pt x="11084" y="2054"/>
                  <a:pt x="11085" y="2053"/>
                  <a:pt x="11086" y="2052"/>
                </a:cubicBezTo>
                <a:lnTo>
                  <a:pt x="11086" y="2052"/>
                </a:lnTo>
                <a:cubicBezTo>
                  <a:pt x="11088" y="2050"/>
                  <a:pt x="11090" y="2049"/>
                  <a:pt x="11091" y="2047"/>
                </a:cubicBezTo>
                <a:lnTo>
                  <a:pt x="11091" y="2047"/>
                </a:lnTo>
                <a:cubicBezTo>
                  <a:pt x="11101" y="2037"/>
                  <a:pt x="11111" y="2027"/>
                  <a:pt x="11121" y="2017"/>
                </a:cubicBezTo>
                <a:lnTo>
                  <a:pt x="11121" y="2017"/>
                </a:lnTo>
                <a:cubicBezTo>
                  <a:pt x="11122" y="2016"/>
                  <a:pt x="11122" y="2015"/>
                  <a:pt x="11124" y="2014"/>
                </a:cubicBezTo>
                <a:lnTo>
                  <a:pt x="11124" y="2014"/>
                </a:lnTo>
                <a:cubicBezTo>
                  <a:pt x="11134" y="2003"/>
                  <a:pt x="11145" y="1991"/>
                  <a:pt x="11155" y="1981"/>
                </a:cubicBezTo>
                <a:lnTo>
                  <a:pt x="11155" y="1981"/>
                </a:lnTo>
                <a:cubicBezTo>
                  <a:pt x="11157" y="1978"/>
                  <a:pt x="11159" y="1975"/>
                  <a:pt x="11162" y="1973"/>
                </a:cubicBezTo>
                <a:lnTo>
                  <a:pt x="11162" y="1973"/>
                </a:lnTo>
                <a:cubicBezTo>
                  <a:pt x="11171" y="1963"/>
                  <a:pt x="11179" y="1953"/>
                  <a:pt x="11187" y="1943"/>
                </a:cubicBezTo>
                <a:lnTo>
                  <a:pt x="11187" y="1943"/>
                </a:lnTo>
                <a:cubicBezTo>
                  <a:pt x="11189" y="1942"/>
                  <a:pt x="11191" y="1940"/>
                  <a:pt x="11192" y="1938"/>
                </a:cubicBezTo>
                <a:lnTo>
                  <a:pt x="11192" y="1938"/>
                </a:lnTo>
                <a:cubicBezTo>
                  <a:pt x="11201" y="1927"/>
                  <a:pt x="11210" y="1916"/>
                  <a:pt x="11219" y="1904"/>
                </a:cubicBezTo>
                <a:lnTo>
                  <a:pt x="11219" y="1904"/>
                </a:lnTo>
                <a:cubicBezTo>
                  <a:pt x="11220" y="1903"/>
                  <a:pt x="11221" y="1902"/>
                  <a:pt x="11222" y="1901"/>
                </a:cubicBezTo>
                <a:lnTo>
                  <a:pt x="11222" y="1901"/>
                </a:lnTo>
                <a:cubicBezTo>
                  <a:pt x="11224" y="1899"/>
                  <a:pt x="11225" y="1898"/>
                  <a:pt x="11226" y="1896"/>
                </a:cubicBezTo>
                <a:lnTo>
                  <a:pt x="11226" y="1896"/>
                </a:lnTo>
                <a:cubicBezTo>
                  <a:pt x="11234" y="1887"/>
                  <a:pt x="11240" y="1878"/>
                  <a:pt x="11247" y="1869"/>
                </a:cubicBezTo>
                <a:lnTo>
                  <a:pt x="11247" y="1869"/>
                </a:lnTo>
                <a:cubicBezTo>
                  <a:pt x="11249" y="1866"/>
                  <a:pt x="11250" y="1864"/>
                  <a:pt x="11252" y="1862"/>
                </a:cubicBezTo>
                <a:lnTo>
                  <a:pt x="11252" y="1862"/>
                </a:lnTo>
                <a:cubicBezTo>
                  <a:pt x="11260" y="1850"/>
                  <a:pt x="11268" y="1840"/>
                  <a:pt x="11276" y="1829"/>
                </a:cubicBezTo>
                <a:lnTo>
                  <a:pt x="11276" y="1829"/>
                </a:lnTo>
                <a:cubicBezTo>
                  <a:pt x="11277" y="1826"/>
                  <a:pt x="11279" y="1823"/>
                  <a:pt x="11281" y="1821"/>
                </a:cubicBezTo>
                <a:lnTo>
                  <a:pt x="11281" y="1821"/>
                </a:lnTo>
                <a:cubicBezTo>
                  <a:pt x="11287" y="1812"/>
                  <a:pt x="11293" y="1803"/>
                  <a:pt x="11299" y="1794"/>
                </a:cubicBezTo>
                <a:lnTo>
                  <a:pt x="11299" y="1794"/>
                </a:lnTo>
                <a:cubicBezTo>
                  <a:pt x="11301" y="1791"/>
                  <a:pt x="11303" y="1788"/>
                  <a:pt x="11305" y="1785"/>
                </a:cubicBezTo>
                <a:lnTo>
                  <a:pt x="11305" y="1785"/>
                </a:lnTo>
                <a:cubicBezTo>
                  <a:pt x="11312" y="1774"/>
                  <a:pt x="11318" y="1763"/>
                  <a:pt x="11326" y="1752"/>
                </a:cubicBezTo>
                <a:lnTo>
                  <a:pt x="11326" y="1752"/>
                </a:lnTo>
                <a:cubicBezTo>
                  <a:pt x="11326" y="1751"/>
                  <a:pt x="11326" y="1751"/>
                  <a:pt x="11326" y="1750"/>
                </a:cubicBezTo>
                <a:lnTo>
                  <a:pt x="11326" y="1750"/>
                </a:lnTo>
                <a:cubicBezTo>
                  <a:pt x="11327" y="1749"/>
                  <a:pt x="11328" y="1747"/>
                  <a:pt x="11328" y="1746"/>
                </a:cubicBezTo>
                <a:lnTo>
                  <a:pt x="11328" y="1746"/>
                </a:lnTo>
                <a:cubicBezTo>
                  <a:pt x="11335" y="1737"/>
                  <a:pt x="11340" y="1727"/>
                  <a:pt x="11345" y="1717"/>
                </a:cubicBezTo>
                <a:lnTo>
                  <a:pt x="11345" y="1717"/>
                </a:lnTo>
                <a:cubicBezTo>
                  <a:pt x="11347" y="1714"/>
                  <a:pt x="11348" y="1711"/>
                  <a:pt x="11350" y="1708"/>
                </a:cubicBezTo>
                <a:lnTo>
                  <a:pt x="11350" y="1708"/>
                </a:lnTo>
                <a:cubicBezTo>
                  <a:pt x="11356" y="1697"/>
                  <a:pt x="11361" y="1686"/>
                  <a:pt x="11367" y="1675"/>
                </a:cubicBezTo>
                <a:lnTo>
                  <a:pt x="11367" y="1675"/>
                </a:lnTo>
                <a:cubicBezTo>
                  <a:pt x="11367" y="1675"/>
                  <a:pt x="11367" y="1674"/>
                  <a:pt x="11368" y="1674"/>
                </a:cubicBezTo>
                <a:lnTo>
                  <a:pt x="11368" y="1674"/>
                </a:lnTo>
                <a:cubicBezTo>
                  <a:pt x="11373" y="1663"/>
                  <a:pt x="11378" y="1651"/>
                  <a:pt x="11384" y="1640"/>
                </a:cubicBezTo>
                <a:lnTo>
                  <a:pt x="11384" y="1640"/>
                </a:lnTo>
                <a:cubicBezTo>
                  <a:pt x="11385" y="1636"/>
                  <a:pt x="11386" y="1633"/>
                  <a:pt x="11388" y="1630"/>
                </a:cubicBezTo>
                <a:lnTo>
                  <a:pt x="11388" y="1630"/>
                </a:lnTo>
                <a:cubicBezTo>
                  <a:pt x="11392" y="1620"/>
                  <a:pt x="11396" y="1611"/>
                  <a:pt x="11400" y="1601"/>
                </a:cubicBezTo>
                <a:lnTo>
                  <a:pt x="11400" y="1601"/>
                </a:lnTo>
                <a:cubicBezTo>
                  <a:pt x="11400" y="1600"/>
                  <a:pt x="11401" y="1598"/>
                  <a:pt x="11402" y="1597"/>
                </a:cubicBezTo>
                <a:lnTo>
                  <a:pt x="11402" y="1597"/>
                </a:lnTo>
                <a:cubicBezTo>
                  <a:pt x="11402" y="1596"/>
                  <a:pt x="11402" y="1596"/>
                  <a:pt x="11402" y="1595"/>
                </a:cubicBezTo>
                <a:lnTo>
                  <a:pt x="11402" y="1595"/>
                </a:lnTo>
                <a:cubicBezTo>
                  <a:pt x="11407" y="1583"/>
                  <a:pt x="11411" y="1572"/>
                  <a:pt x="11416" y="1560"/>
                </a:cubicBezTo>
                <a:lnTo>
                  <a:pt x="11416" y="1560"/>
                </a:lnTo>
                <a:cubicBezTo>
                  <a:pt x="11416" y="1557"/>
                  <a:pt x="11417" y="1555"/>
                  <a:pt x="11418" y="1552"/>
                </a:cubicBezTo>
                <a:lnTo>
                  <a:pt x="11418" y="1552"/>
                </a:lnTo>
                <a:cubicBezTo>
                  <a:pt x="11421" y="1542"/>
                  <a:pt x="11424" y="1532"/>
                  <a:pt x="11427" y="1522"/>
                </a:cubicBezTo>
                <a:lnTo>
                  <a:pt x="11427" y="1522"/>
                </a:lnTo>
                <a:cubicBezTo>
                  <a:pt x="11428" y="1520"/>
                  <a:pt x="11429" y="1517"/>
                  <a:pt x="11430" y="1515"/>
                </a:cubicBezTo>
                <a:lnTo>
                  <a:pt x="11430" y="1515"/>
                </a:lnTo>
                <a:cubicBezTo>
                  <a:pt x="11433" y="1503"/>
                  <a:pt x="11437" y="1491"/>
                  <a:pt x="11439" y="1479"/>
                </a:cubicBezTo>
                <a:lnTo>
                  <a:pt x="11439" y="1479"/>
                </a:lnTo>
                <a:cubicBezTo>
                  <a:pt x="11440" y="1476"/>
                  <a:pt x="11441" y="1474"/>
                  <a:pt x="11441" y="1472"/>
                </a:cubicBezTo>
                <a:lnTo>
                  <a:pt x="11441" y="1472"/>
                </a:lnTo>
                <a:cubicBezTo>
                  <a:pt x="11444" y="1462"/>
                  <a:pt x="11446" y="1452"/>
                  <a:pt x="11448" y="1442"/>
                </a:cubicBezTo>
                <a:lnTo>
                  <a:pt x="11448" y="1442"/>
                </a:lnTo>
                <a:cubicBezTo>
                  <a:pt x="11448" y="1440"/>
                  <a:pt x="11448" y="1438"/>
                  <a:pt x="11449" y="1436"/>
                </a:cubicBezTo>
                <a:lnTo>
                  <a:pt x="11449" y="1436"/>
                </a:lnTo>
                <a:cubicBezTo>
                  <a:pt x="11449" y="1435"/>
                  <a:pt x="11449" y="1434"/>
                  <a:pt x="11449" y="1432"/>
                </a:cubicBezTo>
                <a:lnTo>
                  <a:pt x="11449" y="1432"/>
                </a:lnTo>
                <a:cubicBezTo>
                  <a:pt x="11452" y="1422"/>
                  <a:pt x="11454" y="1411"/>
                  <a:pt x="11455" y="1399"/>
                </a:cubicBezTo>
                <a:lnTo>
                  <a:pt x="11455" y="1399"/>
                </a:lnTo>
                <a:cubicBezTo>
                  <a:pt x="11457" y="1388"/>
                  <a:pt x="11459" y="1376"/>
                  <a:pt x="11460" y="1365"/>
                </a:cubicBez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34" name="Freeform 15">
            <a:extLst>
              <a:ext uri="{FF2B5EF4-FFF2-40B4-BE49-F238E27FC236}">
                <a16:creationId xmlns:a16="http://schemas.microsoft.com/office/drawing/2014/main" id="{3894729B-7CD8-CCC1-0AC1-2DAB599A54B6}"/>
              </a:ext>
            </a:extLst>
          </p:cNvPr>
          <p:cNvSpPr>
            <a:spLocks noChangeArrowheads="1"/>
          </p:cNvSpPr>
          <p:nvPr/>
        </p:nvSpPr>
        <p:spPr bwMode="auto">
          <a:xfrm flipH="1">
            <a:off x="328737" y="4469661"/>
            <a:ext cx="2581723" cy="976794"/>
          </a:xfrm>
          <a:custGeom>
            <a:avLst/>
            <a:gdLst>
              <a:gd name="connsiteX0" fmla="*/ 3148751 w 6232704"/>
              <a:gd name="connsiteY0" fmla="*/ 958642 h 2358145"/>
              <a:gd name="connsiteX1" fmla="*/ 3684016 w 6232704"/>
              <a:gd name="connsiteY1" fmla="*/ 1180149 h 2358145"/>
              <a:gd name="connsiteX2" fmla="*/ 3083409 w 6232704"/>
              <a:gd name="connsiteY2" fmla="*/ 1387506 h 2358145"/>
              <a:gd name="connsiteX3" fmla="*/ 2548144 w 6232704"/>
              <a:gd name="connsiteY3" fmla="*/ 1165999 h 2358145"/>
              <a:gd name="connsiteX4" fmla="*/ 3148751 w 6232704"/>
              <a:gd name="connsiteY4" fmla="*/ 958642 h 2358145"/>
              <a:gd name="connsiteX5" fmla="*/ 3185494 w 6232704"/>
              <a:gd name="connsiteY5" fmla="*/ 721025 h 2358145"/>
              <a:gd name="connsiteX6" fmla="*/ 1913174 w 6232704"/>
              <a:gd name="connsiteY6" fmla="*/ 1160498 h 2358145"/>
              <a:gd name="connsiteX7" fmla="*/ 3046666 w 6232704"/>
              <a:gd name="connsiteY7" fmla="*/ 1629378 h 2358145"/>
              <a:gd name="connsiteX8" fmla="*/ 4319530 w 6232704"/>
              <a:gd name="connsiteY8" fmla="*/ 1189905 h 2358145"/>
              <a:gd name="connsiteX9" fmla="*/ 3185494 w 6232704"/>
              <a:gd name="connsiteY9" fmla="*/ 721025 h 2358145"/>
              <a:gd name="connsiteX10" fmla="*/ 3223059 w 6232704"/>
              <a:gd name="connsiteY10" fmla="*/ 472154 h 2358145"/>
              <a:gd name="connsiteX11" fmla="*/ 4977739 w 6232704"/>
              <a:gd name="connsiteY11" fmla="*/ 1197529 h 2358145"/>
              <a:gd name="connsiteX12" fmla="*/ 3008556 w 6232704"/>
              <a:gd name="connsiteY12" fmla="*/ 1878249 h 2358145"/>
              <a:gd name="connsiteX13" fmla="*/ 1254965 w 6232704"/>
              <a:gd name="connsiteY13" fmla="*/ 1152329 h 2358145"/>
              <a:gd name="connsiteX14" fmla="*/ 3223059 w 6232704"/>
              <a:gd name="connsiteY14" fmla="*/ 472154 h 2358145"/>
              <a:gd name="connsiteX15" fmla="*/ 3262295 w 6232704"/>
              <a:gd name="connsiteY15" fmla="*/ 214529 h 2358145"/>
              <a:gd name="connsiteX16" fmla="*/ 573240 w 6232704"/>
              <a:gd name="connsiteY16" fmla="*/ 1144240 h 2358145"/>
              <a:gd name="connsiteX17" fmla="*/ 2969864 w 6232704"/>
              <a:gd name="connsiteY17" fmla="*/ 2134372 h 2358145"/>
              <a:gd name="connsiteX18" fmla="*/ 5659463 w 6232704"/>
              <a:gd name="connsiteY18" fmla="*/ 1205205 h 2358145"/>
              <a:gd name="connsiteX19" fmla="*/ 3262295 w 6232704"/>
              <a:gd name="connsiteY19" fmla="*/ 214529 h 2358145"/>
              <a:gd name="connsiteX20" fmla="*/ 3294969 w 6232704"/>
              <a:gd name="connsiteY20" fmla="*/ 608 h 2358145"/>
              <a:gd name="connsiteX21" fmla="*/ 6227443 w 6232704"/>
              <a:gd name="connsiteY21" fmla="*/ 1212281 h 2358145"/>
              <a:gd name="connsiteX22" fmla="*/ 2937190 w 6232704"/>
              <a:gd name="connsiteY22" fmla="*/ 2357546 h 2358145"/>
              <a:gd name="connsiteX23" fmla="*/ 5261 w 6232704"/>
              <a:gd name="connsiteY23" fmla="*/ 1137164 h 2358145"/>
              <a:gd name="connsiteX24" fmla="*/ 3294969 w 6232704"/>
              <a:gd name="connsiteY24" fmla="*/ 608 h 23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32704" h="2358145">
                <a:moveTo>
                  <a:pt x="3148751" y="958642"/>
                </a:moveTo>
                <a:cubicBezTo>
                  <a:pt x="3462396" y="962451"/>
                  <a:pt x="3701985" y="1061504"/>
                  <a:pt x="3684016" y="1180149"/>
                </a:cubicBezTo>
                <a:cubicBezTo>
                  <a:pt x="3666047" y="1298250"/>
                  <a:pt x="3397053" y="1391316"/>
                  <a:pt x="3083409" y="1387506"/>
                </a:cubicBezTo>
                <a:cubicBezTo>
                  <a:pt x="2770309" y="1383696"/>
                  <a:pt x="2530719" y="1284644"/>
                  <a:pt x="2548144" y="1165999"/>
                </a:cubicBezTo>
                <a:cubicBezTo>
                  <a:pt x="2566657" y="1047898"/>
                  <a:pt x="2835107" y="954832"/>
                  <a:pt x="3148751" y="958642"/>
                </a:cubicBezTo>
                <a:close/>
                <a:moveTo>
                  <a:pt x="3185494" y="721025"/>
                </a:moveTo>
                <a:cubicBezTo>
                  <a:pt x="2520752" y="712856"/>
                  <a:pt x="1951284" y="909448"/>
                  <a:pt x="1913174" y="1160498"/>
                </a:cubicBezTo>
                <a:cubicBezTo>
                  <a:pt x="1875065" y="1411547"/>
                  <a:pt x="2383013" y="1621754"/>
                  <a:pt x="3046666" y="1629378"/>
                </a:cubicBezTo>
                <a:cubicBezTo>
                  <a:pt x="3710864" y="1637547"/>
                  <a:pt x="4280876" y="1440955"/>
                  <a:pt x="4319530" y="1189905"/>
                </a:cubicBezTo>
                <a:cubicBezTo>
                  <a:pt x="4357640" y="938855"/>
                  <a:pt x="3850237" y="728649"/>
                  <a:pt x="3185494" y="721025"/>
                </a:cubicBezTo>
                <a:close/>
                <a:moveTo>
                  <a:pt x="3223059" y="472154"/>
                </a:moveTo>
                <a:cubicBezTo>
                  <a:pt x="4251477" y="484679"/>
                  <a:pt x="5037081" y="809246"/>
                  <a:pt x="4977739" y="1197529"/>
                </a:cubicBezTo>
                <a:cubicBezTo>
                  <a:pt x="4918397" y="1586356"/>
                  <a:pt x="4036974" y="1890774"/>
                  <a:pt x="3008556" y="1878249"/>
                </a:cubicBezTo>
                <a:cubicBezTo>
                  <a:pt x="1981227" y="1865724"/>
                  <a:pt x="1195623" y="1541157"/>
                  <a:pt x="1254965" y="1152329"/>
                </a:cubicBezTo>
                <a:cubicBezTo>
                  <a:pt x="1313763" y="764591"/>
                  <a:pt x="2195186" y="460173"/>
                  <a:pt x="3223059" y="472154"/>
                </a:cubicBezTo>
                <a:close/>
                <a:moveTo>
                  <a:pt x="3262295" y="214529"/>
                </a:moveTo>
                <a:cubicBezTo>
                  <a:pt x="1858410" y="197655"/>
                  <a:pt x="653836" y="614065"/>
                  <a:pt x="573240" y="1144240"/>
                </a:cubicBezTo>
                <a:cubicBezTo>
                  <a:pt x="492100" y="1674415"/>
                  <a:pt x="1565435" y="2117498"/>
                  <a:pt x="2969864" y="2134372"/>
                </a:cubicBezTo>
                <a:cubicBezTo>
                  <a:pt x="4374293" y="2151791"/>
                  <a:pt x="5578869" y="1735380"/>
                  <a:pt x="5659463" y="1205205"/>
                </a:cubicBezTo>
                <a:cubicBezTo>
                  <a:pt x="5740059" y="675030"/>
                  <a:pt x="4667269" y="231948"/>
                  <a:pt x="3262295" y="214529"/>
                </a:cubicBezTo>
                <a:close/>
                <a:moveTo>
                  <a:pt x="3294969" y="608"/>
                </a:moveTo>
                <a:cubicBezTo>
                  <a:pt x="5013611" y="21293"/>
                  <a:pt x="6326553" y="563443"/>
                  <a:pt x="6227443" y="1212281"/>
                </a:cubicBezTo>
                <a:cubicBezTo>
                  <a:pt x="6128333" y="1860575"/>
                  <a:pt x="4655288" y="2378231"/>
                  <a:pt x="2937190" y="2357546"/>
                </a:cubicBezTo>
                <a:cubicBezTo>
                  <a:pt x="1219093" y="2336862"/>
                  <a:pt x="-93850" y="1786002"/>
                  <a:pt x="5261" y="1137164"/>
                </a:cubicBezTo>
                <a:cubicBezTo>
                  <a:pt x="104371" y="488870"/>
                  <a:pt x="1577415" y="-20076"/>
                  <a:pt x="3294969" y="608"/>
                </a:cubicBezTo>
                <a:close/>
              </a:path>
            </a:pathLst>
          </a:custGeom>
          <a:solidFill>
            <a:srgbClr val="086D6E">
              <a:alpha val="77255"/>
            </a:srgbClr>
          </a:solidFill>
          <a:ln>
            <a:noFill/>
          </a:ln>
          <a:effectLst/>
        </p:spPr>
        <p:txBody>
          <a:bodyPr wrap="square" anchor="ctr">
            <a:noAutofit/>
          </a:bodyPr>
          <a:lstStyle/>
          <a:p>
            <a:endParaRPr lang="en-GB" sz="2450" dirty="0">
              <a:latin typeface="Lato Light" panose="020F0502020204030203" pitchFamily="34" charset="0"/>
            </a:endParaRPr>
          </a:p>
        </p:txBody>
      </p:sp>
      <p:sp>
        <p:nvSpPr>
          <p:cNvPr id="35" name="Freeform 7">
            <a:extLst>
              <a:ext uri="{FF2B5EF4-FFF2-40B4-BE49-F238E27FC236}">
                <a16:creationId xmlns:a16="http://schemas.microsoft.com/office/drawing/2014/main" id="{644BE7CB-D11F-294B-EBA6-455300F1E272}"/>
              </a:ext>
            </a:extLst>
          </p:cNvPr>
          <p:cNvSpPr>
            <a:spLocks noChangeArrowheads="1"/>
          </p:cNvSpPr>
          <p:nvPr/>
        </p:nvSpPr>
        <p:spPr bwMode="auto">
          <a:xfrm flipH="1">
            <a:off x="1298130" y="924067"/>
            <a:ext cx="250049" cy="805160"/>
          </a:xfrm>
          <a:custGeom>
            <a:avLst/>
            <a:gdLst>
              <a:gd name="T0" fmla="*/ 1 w 1694"/>
              <a:gd name="T1" fmla="*/ 1899 h 5147"/>
              <a:gd name="T2" fmla="*/ 0 w 1694"/>
              <a:gd name="T3" fmla="*/ 5146 h 5147"/>
              <a:gd name="T4" fmla="*/ 1107 w 1694"/>
              <a:gd name="T5" fmla="*/ 4547 h 5147"/>
              <a:gd name="T6" fmla="*/ 1693 w 1694"/>
              <a:gd name="T7" fmla="*/ 0 h 5147"/>
              <a:gd name="T8" fmla="*/ 1 w 1694"/>
              <a:gd name="T9" fmla="*/ 1899 h 5147"/>
            </a:gdLst>
            <a:ahLst/>
            <a:cxnLst>
              <a:cxn ang="0">
                <a:pos x="T0" y="T1"/>
              </a:cxn>
              <a:cxn ang="0">
                <a:pos x="T2" y="T3"/>
              </a:cxn>
              <a:cxn ang="0">
                <a:pos x="T4" y="T5"/>
              </a:cxn>
              <a:cxn ang="0">
                <a:pos x="T6" y="T7"/>
              </a:cxn>
              <a:cxn ang="0">
                <a:pos x="T8" y="T9"/>
              </a:cxn>
            </a:cxnLst>
            <a:rect l="0" t="0" r="r" b="b"/>
            <a:pathLst>
              <a:path w="1694" h="5147">
                <a:moveTo>
                  <a:pt x="1" y="1899"/>
                </a:moveTo>
                <a:lnTo>
                  <a:pt x="0" y="5146"/>
                </a:lnTo>
                <a:lnTo>
                  <a:pt x="1107" y="4547"/>
                </a:lnTo>
                <a:lnTo>
                  <a:pt x="1693" y="0"/>
                </a:lnTo>
                <a:lnTo>
                  <a:pt x="1" y="189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7" name="Freeform 9">
            <a:extLst>
              <a:ext uri="{FF2B5EF4-FFF2-40B4-BE49-F238E27FC236}">
                <a16:creationId xmlns:a16="http://schemas.microsoft.com/office/drawing/2014/main" id="{349ED039-39E1-EEA2-83D3-D5471D460C56}"/>
              </a:ext>
            </a:extLst>
          </p:cNvPr>
          <p:cNvSpPr>
            <a:spLocks noChangeArrowheads="1"/>
          </p:cNvSpPr>
          <p:nvPr/>
        </p:nvSpPr>
        <p:spPr bwMode="auto">
          <a:xfrm flipH="1">
            <a:off x="1689088" y="925808"/>
            <a:ext cx="251771" cy="805160"/>
          </a:xfrm>
          <a:custGeom>
            <a:avLst/>
            <a:gdLst>
              <a:gd name="T0" fmla="*/ 583 w 1691"/>
              <a:gd name="T1" fmla="*/ 4529 h 5097"/>
              <a:gd name="T2" fmla="*/ 1689 w 1691"/>
              <a:gd name="T3" fmla="*/ 5096 h 5097"/>
              <a:gd name="T4" fmla="*/ 1690 w 1691"/>
              <a:gd name="T5" fmla="*/ 1848 h 5097"/>
              <a:gd name="T6" fmla="*/ 0 w 1691"/>
              <a:gd name="T7" fmla="*/ 0 h 5097"/>
              <a:gd name="T8" fmla="*/ 583 w 1691"/>
              <a:gd name="T9" fmla="*/ 4529 h 5097"/>
            </a:gdLst>
            <a:ahLst/>
            <a:cxnLst>
              <a:cxn ang="0">
                <a:pos x="T0" y="T1"/>
              </a:cxn>
              <a:cxn ang="0">
                <a:pos x="T2" y="T3"/>
              </a:cxn>
              <a:cxn ang="0">
                <a:pos x="T4" y="T5"/>
              </a:cxn>
              <a:cxn ang="0">
                <a:pos x="T6" y="T7"/>
              </a:cxn>
              <a:cxn ang="0">
                <a:pos x="T8" y="T9"/>
              </a:cxn>
            </a:cxnLst>
            <a:rect l="0" t="0" r="r" b="b"/>
            <a:pathLst>
              <a:path w="1691" h="5097">
                <a:moveTo>
                  <a:pt x="583" y="4529"/>
                </a:moveTo>
                <a:lnTo>
                  <a:pt x="1689" y="5096"/>
                </a:lnTo>
                <a:lnTo>
                  <a:pt x="1690" y="1848"/>
                </a:lnTo>
                <a:lnTo>
                  <a:pt x="0" y="0"/>
                </a:lnTo>
                <a:lnTo>
                  <a:pt x="583" y="452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8" name="Freeform 11">
            <a:extLst>
              <a:ext uri="{FF2B5EF4-FFF2-40B4-BE49-F238E27FC236}">
                <a16:creationId xmlns:a16="http://schemas.microsoft.com/office/drawing/2014/main" id="{A6168C8E-75FC-03EF-B646-4C13A1BE335E}"/>
              </a:ext>
            </a:extLst>
          </p:cNvPr>
          <p:cNvSpPr>
            <a:spLocks noChangeArrowheads="1"/>
          </p:cNvSpPr>
          <p:nvPr/>
        </p:nvSpPr>
        <p:spPr bwMode="auto">
          <a:xfrm flipH="1">
            <a:off x="1546190" y="1153156"/>
            <a:ext cx="142815" cy="3786617"/>
          </a:xfrm>
          <a:custGeom>
            <a:avLst/>
            <a:gdLst>
              <a:gd name="T0" fmla="*/ 652 w 653"/>
              <a:gd name="T1" fmla="*/ 13763 h 13915"/>
              <a:gd name="T2" fmla="*/ 652 w 653"/>
              <a:gd name="T3" fmla="*/ 13763 h 13915"/>
              <a:gd name="T4" fmla="*/ 335 w 653"/>
              <a:gd name="T5" fmla="*/ 13910 h 13915"/>
              <a:gd name="T6" fmla="*/ 335 w 653"/>
              <a:gd name="T7" fmla="*/ 13910 h 13915"/>
              <a:gd name="T8" fmla="*/ 2 w 653"/>
              <a:gd name="T9" fmla="*/ 13763 h 13915"/>
              <a:gd name="T10" fmla="*/ 2 w 653"/>
              <a:gd name="T11" fmla="*/ 286 h 13915"/>
              <a:gd name="T12" fmla="*/ 2 w 653"/>
              <a:gd name="T13" fmla="*/ 286 h 13915"/>
              <a:gd name="T14" fmla="*/ 326 w 653"/>
              <a:gd name="T15" fmla="*/ 0 h 13915"/>
              <a:gd name="T16" fmla="*/ 326 w 653"/>
              <a:gd name="T17" fmla="*/ 0 h 13915"/>
              <a:gd name="T18" fmla="*/ 652 w 653"/>
              <a:gd name="T19" fmla="*/ 286 h 13915"/>
              <a:gd name="T20" fmla="*/ 652 w 653"/>
              <a:gd name="T21" fmla="*/ 13763 h 13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3" h="13915">
                <a:moveTo>
                  <a:pt x="652" y="13763"/>
                </a:moveTo>
                <a:lnTo>
                  <a:pt x="652" y="13763"/>
                </a:lnTo>
                <a:cubicBezTo>
                  <a:pt x="652" y="13841"/>
                  <a:pt x="496" y="13906"/>
                  <a:pt x="335" y="13910"/>
                </a:cubicBezTo>
                <a:lnTo>
                  <a:pt x="335" y="13910"/>
                </a:lnTo>
                <a:cubicBezTo>
                  <a:pt x="170" y="13914"/>
                  <a:pt x="0" y="13855"/>
                  <a:pt x="2" y="13763"/>
                </a:cubicBezTo>
                <a:lnTo>
                  <a:pt x="2" y="286"/>
                </a:lnTo>
                <a:lnTo>
                  <a:pt x="2" y="286"/>
                </a:lnTo>
                <a:cubicBezTo>
                  <a:pt x="2" y="128"/>
                  <a:pt x="147" y="0"/>
                  <a:pt x="326" y="0"/>
                </a:cubicBezTo>
                <a:lnTo>
                  <a:pt x="326" y="0"/>
                </a:lnTo>
                <a:cubicBezTo>
                  <a:pt x="506" y="0"/>
                  <a:pt x="652" y="128"/>
                  <a:pt x="652" y="286"/>
                </a:cubicBezTo>
                <a:lnTo>
                  <a:pt x="652" y="13763"/>
                </a:ln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39" name="Textfeld 38">
            <a:extLst>
              <a:ext uri="{FF2B5EF4-FFF2-40B4-BE49-F238E27FC236}">
                <a16:creationId xmlns:a16="http://schemas.microsoft.com/office/drawing/2014/main" id="{C274C9B7-3ECC-1695-CD66-0EE5890191E1}"/>
              </a:ext>
            </a:extLst>
          </p:cNvPr>
          <p:cNvSpPr txBox="1"/>
          <p:nvPr/>
        </p:nvSpPr>
        <p:spPr>
          <a:xfrm>
            <a:off x="2347259" y="1756599"/>
            <a:ext cx="9912906" cy="646331"/>
          </a:xfrm>
          <a:prstGeom prst="rect">
            <a:avLst/>
          </a:prstGeom>
          <a:noFill/>
        </p:spPr>
        <p:txBody>
          <a:bodyPr wrap="square" rtlCol="0">
            <a:spAutoFit/>
          </a:bodyPr>
          <a:lstStyle/>
          <a:p>
            <a:r>
              <a:rPr lang="de-DE" b="1" dirty="0">
                <a:solidFill>
                  <a:srgbClr val="595A59"/>
                </a:solidFill>
              </a:rPr>
              <a:t>DIE VISION. Visionen </a:t>
            </a:r>
            <a:r>
              <a:rPr lang="de-DE" dirty="0">
                <a:solidFill>
                  <a:srgbClr val="595A59"/>
                </a:solidFill>
              </a:rPr>
              <a:t>geben die Richtung der Entwicklung vor, den idealen Zielzustand. Sie sind groß und weit. Die Fragen "Wer will ich sein?" oder "Was will ich sein?" dienen als Orientierungshilfe.</a:t>
            </a:r>
          </a:p>
        </p:txBody>
      </p:sp>
      <p:sp>
        <p:nvSpPr>
          <p:cNvPr id="40" name="Textfeld 39">
            <a:extLst>
              <a:ext uri="{FF2B5EF4-FFF2-40B4-BE49-F238E27FC236}">
                <a16:creationId xmlns:a16="http://schemas.microsoft.com/office/drawing/2014/main" id="{42890683-29A1-9FBE-7D4B-60CCF1C8DF99}"/>
              </a:ext>
            </a:extLst>
          </p:cNvPr>
          <p:cNvSpPr txBox="1"/>
          <p:nvPr/>
        </p:nvSpPr>
        <p:spPr>
          <a:xfrm>
            <a:off x="2383934" y="2426366"/>
            <a:ext cx="9912905" cy="923330"/>
          </a:xfrm>
          <a:prstGeom prst="rect">
            <a:avLst/>
          </a:prstGeom>
          <a:noFill/>
        </p:spPr>
        <p:txBody>
          <a:bodyPr wrap="square" rtlCol="0">
            <a:spAutoFit/>
          </a:bodyPr>
          <a:lstStyle/>
          <a:p>
            <a:r>
              <a:rPr lang="de-DE" b="1" dirty="0">
                <a:solidFill>
                  <a:srgbClr val="595A59"/>
                </a:solidFill>
              </a:rPr>
              <a:t>DIE ZIELE. </a:t>
            </a:r>
            <a:r>
              <a:rPr lang="de-DE" dirty="0">
                <a:solidFill>
                  <a:srgbClr val="595A59"/>
                </a:solidFill>
              </a:rPr>
              <a:t>Zerlegen Sie das Gesamtbild in seine Bestandteile. Dies sind die </a:t>
            </a:r>
            <a:r>
              <a:rPr lang="de-DE" b="1" dirty="0">
                <a:solidFill>
                  <a:srgbClr val="595A59"/>
                </a:solidFill>
              </a:rPr>
              <a:t>Unternehmensziele</a:t>
            </a:r>
            <a:r>
              <a:rPr lang="de-DE" dirty="0">
                <a:solidFill>
                  <a:srgbClr val="595A59"/>
                </a:solidFill>
              </a:rPr>
              <a:t>. Diese können quantitativ, d.h. messbar, oder qualitativ, d.h. indirekt messbar, sein. Außerdem wird zwischen kurzfristigen, mittelfristigen und langfristigen Zielen unterschieden.</a:t>
            </a:r>
          </a:p>
        </p:txBody>
      </p:sp>
      <p:sp>
        <p:nvSpPr>
          <p:cNvPr id="41" name="Textfeld 40">
            <a:extLst>
              <a:ext uri="{FF2B5EF4-FFF2-40B4-BE49-F238E27FC236}">
                <a16:creationId xmlns:a16="http://schemas.microsoft.com/office/drawing/2014/main" id="{AB6B1B83-3472-1B26-5B72-58D81B30D273}"/>
              </a:ext>
            </a:extLst>
          </p:cNvPr>
          <p:cNvSpPr txBox="1"/>
          <p:nvPr/>
        </p:nvSpPr>
        <p:spPr>
          <a:xfrm>
            <a:off x="2383934" y="3398520"/>
            <a:ext cx="9685806" cy="923330"/>
          </a:xfrm>
          <a:prstGeom prst="rect">
            <a:avLst/>
          </a:prstGeom>
          <a:noFill/>
        </p:spPr>
        <p:txBody>
          <a:bodyPr wrap="square" rtlCol="0">
            <a:spAutoFit/>
          </a:bodyPr>
          <a:lstStyle/>
          <a:p>
            <a:r>
              <a:rPr lang="de-DE" b="1" dirty="0">
                <a:solidFill>
                  <a:srgbClr val="595A59"/>
                </a:solidFill>
              </a:rPr>
              <a:t>DIE STRATEGIEN. </a:t>
            </a:r>
            <a:r>
              <a:rPr lang="de-DE" dirty="0">
                <a:solidFill>
                  <a:srgbClr val="595A59"/>
                </a:solidFill>
              </a:rPr>
              <a:t>Dies sind die Schritte, die unternommen werden müssen, um die Ziele des Unternehmens zu erreichen. Sie sind in der Regel breiter angelegt und umfassen mehrere Maßnahmen.</a:t>
            </a:r>
          </a:p>
        </p:txBody>
      </p:sp>
      <p:sp>
        <p:nvSpPr>
          <p:cNvPr id="42" name="Textfeld 41">
            <a:extLst>
              <a:ext uri="{FF2B5EF4-FFF2-40B4-BE49-F238E27FC236}">
                <a16:creationId xmlns:a16="http://schemas.microsoft.com/office/drawing/2014/main" id="{415A3FA1-4E8A-E717-4F18-811615FF178B}"/>
              </a:ext>
            </a:extLst>
          </p:cNvPr>
          <p:cNvSpPr txBox="1"/>
          <p:nvPr/>
        </p:nvSpPr>
        <p:spPr>
          <a:xfrm>
            <a:off x="2824980" y="4330297"/>
            <a:ext cx="8626966" cy="923330"/>
          </a:xfrm>
          <a:prstGeom prst="rect">
            <a:avLst/>
          </a:prstGeom>
          <a:noFill/>
        </p:spPr>
        <p:txBody>
          <a:bodyPr wrap="square" rtlCol="0">
            <a:spAutoFit/>
          </a:bodyPr>
          <a:lstStyle/>
          <a:p>
            <a:r>
              <a:rPr lang="de-DE" b="1" dirty="0">
                <a:solidFill>
                  <a:srgbClr val="595A59"/>
                </a:solidFill>
              </a:rPr>
              <a:t>DIE </a:t>
            </a:r>
            <a:r>
              <a:rPr lang="de-DE" b="1" dirty="0" err="1">
                <a:solidFill>
                  <a:srgbClr val="595A59"/>
                </a:solidFill>
              </a:rPr>
              <a:t>MAßNAHMEN</a:t>
            </a:r>
            <a:r>
              <a:rPr lang="de-DE" b="1" dirty="0">
                <a:solidFill>
                  <a:srgbClr val="595A59"/>
                </a:solidFill>
              </a:rPr>
              <a:t>. </a:t>
            </a:r>
            <a:r>
              <a:rPr lang="de-DE" dirty="0">
                <a:solidFill>
                  <a:srgbClr val="595A59"/>
                </a:solidFill>
              </a:rPr>
              <a:t>Die Strategie ist der operative Plan, aus dem Maßnahmen (Aufgabenpakete) abgeleitet werden können. Diese Maßnahmen können weitere Analysen und Erhebungen einschließen und sind so konzipiert, dass sie der Strategie dienen.</a:t>
            </a:r>
          </a:p>
        </p:txBody>
      </p:sp>
      <p:sp>
        <p:nvSpPr>
          <p:cNvPr id="48" name="Pentagon 29">
            <a:extLst>
              <a:ext uri="{FF2B5EF4-FFF2-40B4-BE49-F238E27FC236}">
                <a16:creationId xmlns:a16="http://schemas.microsoft.com/office/drawing/2014/main" id="{66977D94-5436-46D8-1ED5-B7C8A9B8A47D}"/>
              </a:ext>
            </a:extLst>
          </p:cNvPr>
          <p:cNvSpPr/>
          <p:nvPr/>
        </p:nvSpPr>
        <p:spPr>
          <a:xfrm>
            <a:off x="1548180" y="2553885"/>
            <a:ext cx="581871" cy="654487"/>
          </a:xfrm>
          <a:prstGeom prst="homePlate">
            <a:avLst>
              <a:gd name="adj" fmla="val 29904"/>
            </a:avLst>
          </a:prstGeom>
          <a:solidFill>
            <a:srgbClr val="F2795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49" name="Pentagon 30">
            <a:extLst>
              <a:ext uri="{FF2B5EF4-FFF2-40B4-BE49-F238E27FC236}">
                <a16:creationId xmlns:a16="http://schemas.microsoft.com/office/drawing/2014/main" id="{9239E557-3DE2-1819-8445-532AAFD7B807}"/>
              </a:ext>
            </a:extLst>
          </p:cNvPr>
          <p:cNvSpPr/>
          <p:nvPr/>
        </p:nvSpPr>
        <p:spPr>
          <a:xfrm>
            <a:off x="1546191" y="1807642"/>
            <a:ext cx="583860" cy="685866"/>
          </a:xfrm>
          <a:prstGeom prst="homePlate">
            <a:avLst>
              <a:gd name="adj" fmla="val 29904"/>
            </a:avLst>
          </a:prstGeom>
          <a:solidFill>
            <a:srgbClr val="9ED4D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0" name="Pentagon 31">
            <a:extLst>
              <a:ext uri="{FF2B5EF4-FFF2-40B4-BE49-F238E27FC236}">
                <a16:creationId xmlns:a16="http://schemas.microsoft.com/office/drawing/2014/main" id="{46BC372F-5AE2-66D0-6593-CFCAAFA18BD5}"/>
              </a:ext>
            </a:extLst>
          </p:cNvPr>
          <p:cNvSpPr/>
          <p:nvPr/>
        </p:nvSpPr>
        <p:spPr>
          <a:xfrm>
            <a:off x="1548180" y="3307553"/>
            <a:ext cx="581871" cy="646331"/>
          </a:xfrm>
          <a:prstGeom prst="homePlate">
            <a:avLst>
              <a:gd name="adj" fmla="val 29904"/>
            </a:avLst>
          </a:prstGeom>
          <a:solidFill>
            <a:srgbClr val="E5329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1" name="Pentagon 32">
            <a:extLst>
              <a:ext uri="{FF2B5EF4-FFF2-40B4-BE49-F238E27FC236}">
                <a16:creationId xmlns:a16="http://schemas.microsoft.com/office/drawing/2014/main" id="{B08B27CF-81A5-6FB3-9878-4A54E1A1E6B8}"/>
              </a:ext>
            </a:extLst>
          </p:cNvPr>
          <p:cNvSpPr/>
          <p:nvPr/>
        </p:nvSpPr>
        <p:spPr>
          <a:xfrm>
            <a:off x="1548180" y="4065096"/>
            <a:ext cx="581871" cy="646331"/>
          </a:xfrm>
          <a:prstGeom prst="homePlate">
            <a:avLst>
              <a:gd name="adj" fmla="val 29904"/>
            </a:avLst>
          </a:prstGeom>
          <a:solidFill>
            <a:srgbClr val="91639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2" name="Textplatzhalter 32">
            <a:extLst>
              <a:ext uri="{FF2B5EF4-FFF2-40B4-BE49-F238E27FC236}">
                <a16:creationId xmlns:a16="http://schemas.microsoft.com/office/drawing/2014/main" id="{DA0B3C56-EB06-7674-055E-46A31E9E177F}"/>
              </a:ext>
            </a:extLst>
          </p:cNvPr>
          <p:cNvSpPr txBox="1">
            <a:spLocks/>
          </p:cNvSpPr>
          <p:nvPr/>
        </p:nvSpPr>
        <p:spPr>
          <a:xfrm>
            <a:off x="2126502" y="885816"/>
            <a:ext cx="11545883" cy="5220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de-DE" sz="1600" dirty="0">
                <a:solidFill>
                  <a:schemeClr val="bg1"/>
                </a:solidFill>
              </a:rPr>
              <a:t>Wenn Sie die 4 Schritte befolgen, werden Sie und Ihr Team in der Lage sein, einen gemeinsamen </a:t>
            </a:r>
          </a:p>
          <a:p>
            <a:pPr>
              <a:spcBef>
                <a:spcPts val="0"/>
              </a:spcBef>
            </a:pPr>
            <a:r>
              <a:rPr lang="de-DE" sz="1600" dirty="0">
                <a:solidFill>
                  <a:schemeClr val="bg1"/>
                </a:solidFill>
              </a:rPr>
              <a:t>strategischen Plan, Ziele und Maßnahmen zu entwickeln.</a:t>
            </a:r>
            <a:endParaRPr lang="en-GB" sz="1600" dirty="0"/>
          </a:p>
        </p:txBody>
      </p:sp>
    </p:spTree>
    <p:extLst>
      <p:ext uri="{BB962C8B-B14F-4D97-AF65-F5344CB8AC3E}">
        <p14:creationId xmlns:p14="http://schemas.microsoft.com/office/powerpoint/2010/main" val="27617306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BA51CE3E-E19B-4EDB-4488-95E2EC3A4394}"/>
              </a:ext>
            </a:extLst>
          </p:cNvPr>
          <p:cNvSpPr/>
          <p:nvPr/>
        </p:nvSpPr>
        <p:spPr>
          <a:xfrm>
            <a:off x="1" y="291787"/>
            <a:ext cx="12191999" cy="1199810"/>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1">
            <a:extLst>
              <a:ext uri="{FF2B5EF4-FFF2-40B4-BE49-F238E27FC236}">
                <a16:creationId xmlns:a16="http://schemas.microsoft.com/office/drawing/2014/main" id="{67CD5906-106A-4FF3-0CFA-C69D86B8439D}"/>
              </a:ext>
            </a:extLst>
          </p:cNvPr>
          <p:cNvSpPr>
            <a:spLocks noChangeArrowheads="1"/>
          </p:cNvSpPr>
          <p:nvPr/>
        </p:nvSpPr>
        <p:spPr bwMode="auto">
          <a:xfrm flipH="1">
            <a:off x="324449" y="4939773"/>
            <a:ext cx="2586093" cy="786768"/>
          </a:xfrm>
          <a:custGeom>
            <a:avLst/>
            <a:gdLst>
              <a:gd name="T0" fmla="*/ 11444 w 11466"/>
              <a:gd name="T1" fmla="*/ 57 h 3490"/>
              <a:gd name="T2" fmla="*/ 11398 w 11466"/>
              <a:gd name="T3" fmla="*/ 291 h 3490"/>
              <a:gd name="T4" fmla="*/ 11285 w 11466"/>
              <a:gd name="T5" fmla="*/ 525 h 3490"/>
              <a:gd name="T6" fmla="*/ 11135 w 11466"/>
              <a:gd name="T7" fmla="*/ 720 h 3490"/>
              <a:gd name="T8" fmla="*/ 10892 w 11466"/>
              <a:gd name="T9" fmla="*/ 947 h 3490"/>
              <a:gd name="T10" fmla="*/ 10535 w 11466"/>
              <a:gd name="T11" fmla="*/ 1192 h 3490"/>
              <a:gd name="T12" fmla="*/ 10174 w 11466"/>
              <a:gd name="T13" fmla="*/ 1383 h 3490"/>
              <a:gd name="T14" fmla="*/ 9867 w 11466"/>
              <a:gd name="T15" fmla="*/ 1517 h 3490"/>
              <a:gd name="T16" fmla="*/ 9452 w 11466"/>
              <a:gd name="T17" fmla="*/ 1671 h 3490"/>
              <a:gd name="T18" fmla="*/ 9028 w 11466"/>
              <a:gd name="T19" fmla="*/ 1799 h 3490"/>
              <a:gd name="T20" fmla="*/ 8551 w 11466"/>
              <a:gd name="T21" fmla="*/ 1919 h 3490"/>
              <a:gd name="T22" fmla="*/ 8107 w 11466"/>
              <a:gd name="T23" fmla="*/ 2009 h 3490"/>
              <a:gd name="T24" fmla="*/ 7581 w 11466"/>
              <a:gd name="T25" fmla="*/ 2093 h 3490"/>
              <a:gd name="T26" fmla="*/ 6756 w 11466"/>
              <a:gd name="T27" fmla="*/ 2182 h 3490"/>
              <a:gd name="T28" fmla="*/ 6013 w 11466"/>
              <a:gd name="T29" fmla="*/ 2222 h 3490"/>
              <a:gd name="T30" fmla="*/ 5204 w 11466"/>
              <a:gd name="T31" fmla="*/ 2224 h 3490"/>
              <a:gd name="T32" fmla="*/ 3898 w 11466"/>
              <a:gd name="T33" fmla="*/ 2133 h 3490"/>
              <a:gd name="T34" fmla="*/ 3291 w 11466"/>
              <a:gd name="T35" fmla="*/ 2047 h 3490"/>
              <a:gd name="T36" fmla="*/ 2645 w 11466"/>
              <a:gd name="T37" fmla="*/ 1919 h 3490"/>
              <a:gd name="T38" fmla="*/ 2160 w 11466"/>
              <a:gd name="T39" fmla="*/ 1793 h 3490"/>
              <a:gd name="T40" fmla="*/ 1792 w 11466"/>
              <a:gd name="T41" fmla="*/ 1676 h 3490"/>
              <a:gd name="T42" fmla="*/ 1525 w 11466"/>
              <a:gd name="T43" fmla="*/ 1577 h 3490"/>
              <a:gd name="T44" fmla="*/ 1233 w 11466"/>
              <a:gd name="T45" fmla="*/ 1451 h 3490"/>
              <a:gd name="T46" fmla="*/ 986 w 11466"/>
              <a:gd name="T47" fmla="*/ 1326 h 3490"/>
              <a:gd name="T48" fmla="*/ 761 w 11466"/>
              <a:gd name="T49" fmla="*/ 1193 h 3490"/>
              <a:gd name="T50" fmla="*/ 570 w 11466"/>
              <a:gd name="T51" fmla="*/ 1059 h 3490"/>
              <a:gd name="T52" fmla="*/ 400 w 11466"/>
              <a:gd name="T53" fmla="*/ 914 h 3490"/>
              <a:gd name="T54" fmla="*/ 258 w 11466"/>
              <a:gd name="T55" fmla="*/ 764 h 3490"/>
              <a:gd name="T56" fmla="*/ 140 w 11466"/>
              <a:gd name="T57" fmla="*/ 598 h 3490"/>
              <a:gd name="T58" fmla="*/ 67 w 11466"/>
              <a:gd name="T59" fmla="*/ 454 h 3490"/>
              <a:gd name="T60" fmla="*/ 14 w 11466"/>
              <a:gd name="T61" fmla="*/ 279 h 3490"/>
              <a:gd name="T62" fmla="*/ 21 w 11466"/>
              <a:gd name="T63" fmla="*/ 1438 h 3490"/>
              <a:gd name="T64" fmla="*/ 47 w 11466"/>
              <a:gd name="T65" fmla="*/ 1595 h 3490"/>
              <a:gd name="T66" fmla="*/ 110 w 11466"/>
              <a:gd name="T67" fmla="*/ 1768 h 3490"/>
              <a:gd name="T68" fmla="*/ 192 w 11466"/>
              <a:gd name="T69" fmla="*/ 1911 h 3490"/>
              <a:gd name="T70" fmla="*/ 322 w 11466"/>
              <a:gd name="T71" fmla="*/ 2075 h 3490"/>
              <a:gd name="T72" fmla="*/ 473 w 11466"/>
              <a:gd name="T73" fmla="*/ 2224 h 3490"/>
              <a:gd name="T74" fmla="*/ 654 w 11466"/>
              <a:gd name="T75" fmla="*/ 2367 h 3490"/>
              <a:gd name="T76" fmla="*/ 854 w 11466"/>
              <a:gd name="T77" fmla="*/ 2499 h 3490"/>
              <a:gd name="T78" fmla="*/ 1099 w 11466"/>
              <a:gd name="T79" fmla="*/ 2636 h 3490"/>
              <a:gd name="T80" fmla="*/ 1340 w 11466"/>
              <a:gd name="T81" fmla="*/ 2751 h 3490"/>
              <a:gd name="T82" fmla="*/ 1639 w 11466"/>
              <a:gd name="T83" fmla="*/ 2874 h 3490"/>
              <a:gd name="T84" fmla="*/ 1911 w 11466"/>
              <a:gd name="T85" fmla="*/ 2970 h 3490"/>
              <a:gd name="T86" fmla="*/ 2296 w 11466"/>
              <a:gd name="T87" fmla="*/ 3086 h 3490"/>
              <a:gd name="T88" fmla="*/ 2777 w 11466"/>
              <a:gd name="T89" fmla="*/ 3205 h 3490"/>
              <a:gd name="T90" fmla="*/ 3317 w 11466"/>
              <a:gd name="T91" fmla="*/ 3308 h 3490"/>
              <a:gd name="T92" fmla="*/ 3809 w 11466"/>
              <a:gd name="T93" fmla="*/ 3380 h 3490"/>
              <a:gd name="T94" fmla="*/ 4916 w 11466"/>
              <a:gd name="T95" fmla="*/ 3473 h 3490"/>
              <a:gd name="T96" fmla="*/ 5786 w 11466"/>
              <a:gd name="T97" fmla="*/ 3488 h 3490"/>
              <a:gd name="T98" fmla="*/ 6396 w 11466"/>
              <a:gd name="T99" fmla="*/ 3468 h 3490"/>
              <a:gd name="T100" fmla="*/ 7422 w 11466"/>
              <a:gd name="T101" fmla="*/ 3378 h 3490"/>
              <a:gd name="T102" fmla="*/ 7950 w 11466"/>
              <a:gd name="T103" fmla="*/ 3300 h 3490"/>
              <a:gd name="T104" fmla="*/ 8478 w 11466"/>
              <a:gd name="T105" fmla="*/ 3199 h 3490"/>
              <a:gd name="T106" fmla="*/ 8964 w 11466"/>
              <a:gd name="T107" fmla="*/ 3083 h 3490"/>
              <a:gd name="T108" fmla="*/ 9404 w 11466"/>
              <a:gd name="T109" fmla="*/ 2953 h 3490"/>
              <a:gd name="T110" fmla="*/ 9817 w 11466"/>
              <a:gd name="T111" fmla="*/ 2805 h 3490"/>
              <a:gd name="T112" fmla="*/ 10127 w 11466"/>
              <a:gd name="T113" fmla="*/ 2675 h 3490"/>
              <a:gd name="T114" fmla="*/ 10401 w 11466"/>
              <a:gd name="T115" fmla="*/ 2539 h 3490"/>
              <a:gd name="T116" fmla="*/ 10752 w 11466"/>
              <a:gd name="T117" fmla="*/ 2326 h 3490"/>
              <a:gd name="T118" fmla="*/ 11042 w 11466"/>
              <a:gd name="T119" fmla="*/ 2095 h 3490"/>
              <a:gd name="T120" fmla="*/ 11219 w 11466"/>
              <a:gd name="T121" fmla="*/ 1904 h 3490"/>
              <a:gd name="T122" fmla="*/ 11345 w 11466"/>
              <a:gd name="T123" fmla="*/ 1717 h 3490"/>
              <a:gd name="T124" fmla="*/ 11427 w 11466"/>
              <a:gd name="T125" fmla="*/ 1522 h 3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466" h="3490">
                <a:moveTo>
                  <a:pt x="11460" y="1365"/>
                </a:moveTo>
                <a:lnTo>
                  <a:pt x="11460" y="1365"/>
                </a:lnTo>
                <a:cubicBezTo>
                  <a:pt x="11460" y="1361"/>
                  <a:pt x="11461" y="1357"/>
                  <a:pt x="11461" y="1354"/>
                </a:cubicBezTo>
                <a:lnTo>
                  <a:pt x="11461" y="1354"/>
                </a:lnTo>
                <a:cubicBezTo>
                  <a:pt x="11462" y="1346"/>
                  <a:pt x="11462" y="1339"/>
                  <a:pt x="11463" y="1331"/>
                </a:cubicBezTo>
                <a:lnTo>
                  <a:pt x="11463" y="1331"/>
                </a:lnTo>
                <a:cubicBezTo>
                  <a:pt x="11463" y="1327"/>
                  <a:pt x="11464" y="1322"/>
                  <a:pt x="11464" y="1318"/>
                </a:cubicBezTo>
                <a:lnTo>
                  <a:pt x="11464" y="1318"/>
                </a:lnTo>
                <a:cubicBezTo>
                  <a:pt x="11464" y="1311"/>
                  <a:pt x="11464" y="1304"/>
                  <a:pt x="11465" y="1298"/>
                </a:cubicBezTo>
                <a:lnTo>
                  <a:pt x="11465" y="1298"/>
                </a:lnTo>
                <a:cubicBezTo>
                  <a:pt x="11465" y="1293"/>
                  <a:pt x="11465" y="1288"/>
                  <a:pt x="11465" y="1283"/>
                </a:cubicBezTo>
                <a:lnTo>
                  <a:pt x="11465" y="1283"/>
                </a:lnTo>
                <a:cubicBezTo>
                  <a:pt x="11465" y="1278"/>
                  <a:pt x="11465" y="1273"/>
                  <a:pt x="11465" y="1267"/>
                </a:cubicBezTo>
                <a:lnTo>
                  <a:pt x="11465" y="1262"/>
                </a:lnTo>
                <a:lnTo>
                  <a:pt x="11465" y="1260"/>
                </a:lnTo>
                <a:lnTo>
                  <a:pt x="11465" y="1260"/>
                </a:lnTo>
                <a:cubicBezTo>
                  <a:pt x="11458" y="840"/>
                  <a:pt x="11452" y="420"/>
                  <a:pt x="11446" y="0"/>
                </a:cubicBezTo>
                <a:lnTo>
                  <a:pt x="11446" y="0"/>
                </a:lnTo>
                <a:cubicBezTo>
                  <a:pt x="11446" y="7"/>
                  <a:pt x="11446" y="15"/>
                  <a:pt x="11446" y="23"/>
                </a:cubicBezTo>
                <a:lnTo>
                  <a:pt x="11446" y="23"/>
                </a:lnTo>
                <a:cubicBezTo>
                  <a:pt x="11446" y="27"/>
                  <a:pt x="11446" y="32"/>
                  <a:pt x="11445" y="37"/>
                </a:cubicBezTo>
                <a:lnTo>
                  <a:pt x="11445" y="37"/>
                </a:lnTo>
                <a:cubicBezTo>
                  <a:pt x="11445" y="44"/>
                  <a:pt x="11444" y="50"/>
                  <a:pt x="11444" y="57"/>
                </a:cubicBezTo>
                <a:lnTo>
                  <a:pt x="11444" y="57"/>
                </a:lnTo>
                <a:cubicBezTo>
                  <a:pt x="11444" y="61"/>
                  <a:pt x="11444" y="66"/>
                  <a:pt x="11444" y="71"/>
                </a:cubicBezTo>
                <a:lnTo>
                  <a:pt x="11444" y="71"/>
                </a:lnTo>
                <a:cubicBezTo>
                  <a:pt x="11443" y="78"/>
                  <a:pt x="11442" y="86"/>
                  <a:pt x="11441" y="93"/>
                </a:cubicBezTo>
                <a:lnTo>
                  <a:pt x="11441" y="93"/>
                </a:lnTo>
                <a:cubicBezTo>
                  <a:pt x="11441" y="97"/>
                  <a:pt x="11441" y="101"/>
                  <a:pt x="11440" y="105"/>
                </a:cubicBezTo>
                <a:lnTo>
                  <a:pt x="11440" y="105"/>
                </a:lnTo>
                <a:cubicBezTo>
                  <a:pt x="11439" y="116"/>
                  <a:pt x="11438" y="127"/>
                  <a:pt x="11436" y="139"/>
                </a:cubicBezTo>
                <a:lnTo>
                  <a:pt x="11436" y="139"/>
                </a:lnTo>
                <a:cubicBezTo>
                  <a:pt x="11434" y="150"/>
                  <a:pt x="11432" y="161"/>
                  <a:pt x="11430" y="172"/>
                </a:cubicBezTo>
                <a:lnTo>
                  <a:pt x="11430" y="172"/>
                </a:lnTo>
                <a:cubicBezTo>
                  <a:pt x="11429" y="176"/>
                  <a:pt x="11429" y="178"/>
                  <a:pt x="11428" y="181"/>
                </a:cubicBezTo>
                <a:lnTo>
                  <a:pt x="11428" y="181"/>
                </a:lnTo>
                <a:cubicBezTo>
                  <a:pt x="11426" y="191"/>
                  <a:pt x="11424" y="201"/>
                  <a:pt x="11421" y="211"/>
                </a:cubicBezTo>
                <a:lnTo>
                  <a:pt x="11421" y="211"/>
                </a:lnTo>
                <a:cubicBezTo>
                  <a:pt x="11421" y="214"/>
                  <a:pt x="11420" y="216"/>
                  <a:pt x="11419" y="218"/>
                </a:cubicBezTo>
                <a:lnTo>
                  <a:pt x="11419" y="218"/>
                </a:lnTo>
                <a:cubicBezTo>
                  <a:pt x="11417" y="231"/>
                  <a:pt x="11414" y="242"/>
                  <a:pt x="11410" y="254"/>
                </a:cubicBezTo>
                <a:lnTo>
                  <a:pt x="11410" y="254"/>
                </a:lnTo>
                <a:cubicBezTo>
                  <a:pt x="11410" y="257"/>
                  <a:pt x="11408" y="259"/>
                  <a:pt x="11408" y="262"/>
                </a:cubicBezTo>
                <a:lnTo>
                  <a:pt x="11408" y="262"/>
                </a:lnTo>
                <a:cubicBezTo>
                  <a:pt x="11405" y="272"/>
                  <a:pt x="11402" y="281"/>
                  <a:pt x="11398" y="291"/>
                </a:cubicBezTo>
                <a:lnTo>
                  <a:pt x="11398" y="291"/>
                </a:lnTo>
                <a:cubicBezTo>
                  <a:pt x="11397" y="294"/>
                  <a:pt x="11397" y="297"/>
                  <a:pt x="11396" y="299"/>
                </a:cubicBezTo>
                <a:lnTo>
                  <a:pt x="11396" y="299"/>
                </a:lnTo>
                <a:cubicBezTo>
                  <a:pt x="11391" y="311"/>
                  <a:pt x="11387" y="323"/>
                  <a:pt x="11383" y="335"/>
                </a:cubicBezTo>
                <a:lnTo>
                  <a:pt x="11383" y="335"/>
                </a:lnTo>
                <a:cubicBezTo>
                  <a:pt x="11382" y="336"/>
                  <a:pt x="11381" y="339"/>
                  <a:pt x="11380" y="340"/>
                </a:cubicBezTo>
                <a:lnTo>
                  <a:pt x="11380" y="340"/>
                </a:lnTo>
                <a:cubicBezTo>
                  <a:pt x="11376" y="350"/>
                  <a:pt x="11372" y="360"/>
                  <a:pt x="11368" y="370"/>
                </a:cubicBezTo>
                <a:lnTo>
                  <a:pt x="11368" y="370"/>
                </a:lnTo>
                <a:cubicBezTo>
                  <a:pt x="11367" y="373"/>
                  <a:pt x="11366" y="376"/>
                  <a:pt x="11364" y="379"/>
                </a:cubicBezTo>
                <a:lnTo>
                  <a:pt x="11364" y="379"/>
                </a:lnTo>
                <a:cubicBezTo>
                  <a:pt x="11359" y="390"/>
                  <a:pt x="11354" y="402"/>
                  <a:pt x="11348" y="413"/>
                </a:cubicBezTo>
                <a:lnTo>
                  <a:pt x="11348" y="413"/>
                </a:lnTo>
                <a:cubicBezTo>
                  <a:pt x="11348" y="413"/>
                  <a:pt x="11348" y="414"/>
                  <a:pt x="11347" y="414"/>
                </a:cubicBezTo>
                <a:lnTo>
                  <a:pt x="11347" y="414"/>
                </a:lnTo>
                <a:cubicBezTo>
                  <a:pt x="11342" y="425"/>
                  <a:pt x="11336" y="436"/>
                  <a:pt x="11330" y="447"/>
                </a:cubicBezTo>
                <a:lnTo>
                  <a:pt x="11330" y="447"/>
                </a:lnTo>
                <a:cubicBezTo>
                  <a:pt x="11328" y="450"/>
                  <a:pt x="11327" y="454"/>
                  <a:pt x="11326" y="457"/>
                </a:cubicBezTo>
                <a:lnTo>
                  <a:pt x="11326" y="457"/>
                </a:lnTo>
                <a:cubicBezTo>
                  <a:pt x="11320" y="466"/>
                  <a:pt x="11315" y="476"/>
                  <a:pt x="11308" y="486"/>
                </a:cubicBezTo>
                <a:lnTo>
                  <a:pt x="11308" y="486"/>
                </a:lnTo>
                <a:cubicBezTo>
                  <a:pt x="11308" y="488"/>
                  <a:pt x="11307" y="489"/>
                  <a:pt x="11306" y="491"/>
                </a:cubicBezTo>
                <a:lnTo>
                  <a:pt x="11306" y="491"/>
                </a:lnTo>
                <a:cubicBezTo>
                  <a:pt x="11299" y="503"/>
                  <a:pt x="11292" y="514"/>
                  <a:pt x="11285" y="525"/>
                </a:cubicBezTo>
                <a:lnTo>
                  <a:pt x="11285" y="525"/>
                </a:lnTo>
                <a:cubicBezTo>
                  <a:pt x="11283" y="528"/>
                  <a:pt x="11282" y="530"/>
                  <a:pt x="11280" y="533"/>
                </a:cubicBezTo>
                <a:lnTo>
                  <a:pt x="11280" y="533"/>
                </a:lnTo>
                <a:cubicBezTo>
                  <a:pt x="11274" y="542"/>
                  <a:pt x="11267" y="551"/>
                  <a:pt x="11261" y="561"/>
                </a:cubicBezTo>
                <a:lnTo>
                  <a:pt x="11261" y="561"/>
                </a:lnTo>
                <a:cubicBezTo>
                  <a:pt x="11260" y="563"/>
                  <a:pt x="11258" y="565"/>
                  <a:pt x="11256" y="568"/>
                </a:cubicBezTo>
                <a:lnTo>
                  <a:pt x="11256" y="568"/>
                </a:lnTo>
                <a:cubicBezTo>
                  <a:pt x="11249" y="580"/>
                  <a:pt x="11240" y="591"/>
                  <a:pt x="11232" y="601"/>
                </a:cubicBezTo>
                <a:lnTo>
                  <a:pt x="11232" y="601"/>
                </a:lnTo>
                <a:cubicBezTo>
                  <a:pt x="11231" y="604"/>
                  <a:pt x="11229" y="606"/>
                  <a:pt x="11227" y="608"/>
                </a:cubicBezTo>
                <a:lnTo>
                  <a:pt x="11227" y="608"/>
                </a:lnTo>
                <a:cubicBezTo>
                  <a:pt x="11220" y="617"/>
                  <a:pt x="11214" y="626"/>
                  <a:pt x="11206" y="635"/>
                </a:cubicBezTo>
                <a:lnTo>
                  <a:pt x="11206" y="635"/>
                </a:lnTo>
                <a:cubicBezTo>
                  <a:pt x="11204" y="638"/>
                  <a:pt x="11202" y="641"/>
                  <a:pt x="11200" y="644"/>
                </a:cubicBezTo>
                <a:lnTo>
                  <a:pt x="11200" y="644"/>
                </a:lnTo>
                <a:cubicBezTo>
                  <a:pt x="11191" y="655"/>
                  <a:pt x="11182" y="666"/>
                  <a:pt x="11172" y="677"/>
                </a:cubicBezTo>
                <a:lnTo>
                  <a:pt x="11172" y="677"/>
                </a:lnTo>
                <a:cubicBezTo>
                  <a:pt x="11171" y="679"/>
                  <a:pt x="11169" y="681"/>
                  <a:pt x="11168" y="682"/>
                </a:cubicBezTo>
                <a:lnTo>
                  <a:pt x="11168" y="682"/>
                </a:lnTo>
                <a:cubicBezTo>
                  <a:pt x="11160" y="692"/>
                  <a:pt x="11151" y="702"/>
                  <a:pt x="11142" y="712"/>
                </a:cubicBezTo>
                <a:lnTo>
                  <a:pt x="11142" y="712"/>
                </a:lnTo>
                <a:cubicBezTo>
                  <a:pt x="11140" y="715"/>
                  <a:pt x="11138" y="717"/>
                  <a:pt x="11135" y="720"/>
                </a:cubicBezTo>
                <a:lnTo>
                  <a:pt x="11135" y="720"/>
                </a:lnTo>
                <a:cubicBezTo>
                  <a:pt x="11125" y="731"/>
                  <a:pt x="11115" y="742"/>
                  <a:pt x="11104" y="753"/>
                </a:cubicBezTo>
                <a:lnTo>
                  <a:pt x="11104" y="753"/>
                </a:lnTo>
                <a:cubicBezTo>
                  <a:pt x="11103" y="755"/>
                  <a:pt x="11102" y="756"/>
                  <a:pt x="11101" y="757"/>
                </a:cubicBezTo>
                <a:lnTo>
                  <a:pt x="11101" y="757"/>
                </a:lnTo>
                <a:cubicBezTo>
                  <a:pt x="11091" y="767"/>
                  <a:pt x="11081" y="777"/>
                  <a:pt x="11071" y="787"/>
                </a:cubicBezTo>
                <a:lnTo>
                  <a:pt x="11071" y="787"/>
                </a:lnTo>
                <a:cubicBezTo>
                  <a:pt x="11069" y="790"/>
                  <a:pt x="11066" y="792"/>
                  <a:pt x="11063" y="795"/>
                </a:cubicBezTo>
                <a:lnTo>
                  <a:pt x="11063" y="795"/>
                </a:lnTo>
                <a:cubicBezTo>
                  <a:pt x="11052" y="806"/>
                  <a:pt x="11040" y="818"/>
                  <a:pt x="11028" y="829"/>
                </a:cubicBezTo>
                <a:lnTo>
                  <a:pt x="11028" y="829"/>
                </a:lnTo>
                <a:cubicBezTo>
                  <a:pt x="11026" y="831"/>
                  <a:pt x="11025" y="832"/>
                  <a:pt x="11023" y="834"/>
                </a:cubicBezTo>
                <a:lnTo>
                  <a:pt x="11023" y="834"/>
                </a:lnTo>
                <a:cubicBezTo>
                  <a:pt x="11012" y="845"/>
                  <a:pt x="11000" y="855"/>
                  <a:pt x="10989" y="865"/>
                </a:cubicBezTo>
                <a:lnTo>
                  <a:pt x="10989" y="865"/>
                </a:lnTo>
                <a:cubicBezTo>
                  <a:pt x="10986" y="867"/>
                  <a:pt x="10984" y="870"/>
                  <a:pt x="10982" y="872"/>
                </a:cubicBezTo>
                <a:lnTo>
                  <a:pt x="10982" y="872"/>
                </a:lnTo>
                <a:cubicBezTo>
                  <a:pt x="10969" y="883"/>
                  <a:pt x="10955" y="894"/>
                  <a:pt x="10943" y="905"/>
                </a:cubicBezTo>
                <a:lnTo>
                  <a:pt x="10943" y="905"/>
                </a:lnTo>
                <a:cubicBezTo>
                  <a:pt x="10940" y="907"/>
                  <a:pt x="10937" y="910"/>
                  <a:pt x="10935" y="912"/>
                </a:cubicBezTo>
                <a:lnTo>
                  <a:pt x="10935" y="912"/>
                </a:lnTo>
                <a:cubicBezTo>
                  <a:pt x="10923" y="922"/>
                  <a:pt x="10910" y="932"/>
                  <a:pt x="10898" y="942"/>
                </a:cubicBezTo>
                <a:lnTo>
                  <a:pt x="10898" y="942"/>
                </a:lnTo>
                <a:cubicBezTo>
                  <a:pt x="10896" y="944"/>
                  <a:pt x="10894" y="945"/>
                  <a:pt x="10892" y="947"/>
                </a:cubicBezTo>
                <a:lnTo>
                  <a:pt x="10892" y="947"/>
                </a:lnTo>
                <a:cubicBezTo>
                  <a:pt x="10878" y="959"/>
                  <a:pt x="10862" y="971"/>
                  <a:pt x="10846" y="982"/>
                </a:cubicBezTo>
                <a:lnTo>
                  <a:pt x="10846" y="982"/>
                </a:lnTo>
                <a:cubicBezTo>
                  <a:pt x="10843" y="985"/>
                  <a:pt x="10841" y="987"/>
                  <a:pt x="10838" y="989"/>
                </a:cubicBezTo>
                <a:lnTo>
                  <a:pt x="10838" y="989"/>
                </a:lnTo>
                <a:cubicBezTo>
                  <a:pt x="10822" y="1001"/>
                  <a:pt x="10806" y="1013"/>
                  <a:pt x="10790" y="1025"/>
                </a:cubicBezTo>
                <a:lnTo>
                  <a:pt x="10790" y="1025"/>
                </a:lnTo>
                <a:cubicBezTo>
                  <a:pt x="10788" y="1027"/>
                  <a:pt x="10785" y="1028"/>
                  <a:pt x="10782" y="1031"/>
                </a:cubicBezTo>
                <a:lnTo>
                  <a:pt x="10782" y="1031"/>
                </a:lnTo>
                <a:cubicBezTo>
                  <a:pt x="10766" y="1042"/>
                  <a:pt x="10749" y="1054"/>
                  <a:pt x="10732" y="1066"/>
                </a:cubicBezTo>
                <a:lnTo>
                  <a:pt x="10732" y="1066"/>
                </a:lnTo>
                <a:lnTo>
                  <a:pt x="10731" y="1067"/>
                </a:lnTo>
                <a:lnTo>
                  <a:pt x="10731" y="1067"/>
                </a:lnTo>
                <a:cubicBezTo>
                  <a:pt x="10714" y="1079"/>
                  <a:pt x="10696" y="1090"/>
                  <a:pt x="10678" y="1102"/>
                </a:cubicBezTo>
                <a:lnTo>
                  <a:pt x="10678" y="1102"/>
                </a:lnTo>
                <a:cubicBezTo>
                  <a:pt x="10675" y="1104"/>
                  <a:pt x="10672" y="1106"/>
                  <a:pt x="10669" y="1108"/>
                </a:cubicBezTo>
                <a:lnTo>
                  <a:pt x="10669" y="1108"/>
                </a:lnTo>
                <a:cubicBezTo>
                  <a:pt x="10648" y="1122"/>
                  <a:pt x="10628" y="1134"/>
                  <a:pt x="10607" y="1148"/>
                </a:cubicBezTo>
                <a:lnTo>
                  <a:pt x="10607" y="1148"/>
                </a:lnTo>
                <a:cubicBezTo>
                  <a:pt x="10604" y="1149"/>
                  <a:pt x="10601" y="1152"/>
                  <a:pt x="10598" y="1153"/>
                </a:cubicBezTo>
                <a:lnTo>
                  <a:pt x="10598" y="1153"/>
                </a:lnTo>
                <a:cubicBezTo>
                  <a:pt x="10577" y="1166"/>
                  <a:pt x="10556" y="1179"/>
                  <a:pt x="10535" y="1192"/>
                </a:cubicBezTo>
                <a:lnTo>
                  <a:pt x="10535" y="1192"/>
                </a:lnTo>
                <a:cubicBezTo>
                  <a:pt x="10531" y="1194"/>
                  <a:pt x="10529" y="1196"/>
                  <a:pt x="10526" y="1197"/>
                </a:cubicBezTo>
                <a:lnTo>
                  <a:pt x="10526" y="1197"/>
                </a:lnTo>
                <a:cubicBezTo>
                  <a:pt x="10504" y="1210"/>
                  <a:pt x="10482" y="1223"/>
                  <a:pt x="10460" y="1235"/>
                </a:cubicBezTo>
                <a:lnTo>
                  <a:pt x="10460" y="1235"/>
                </a:lnTo>
                <a:cubicBezTo>
                  <a:pt x="10456" y="1237"/>
                  <a:pt x="10453" y="1239"/>
                  <a:pt x="10450" y="1241"/>
                </a:cubicBezTo>
                <a:lnTo>
                  <a:pt x="10450" y="1241"/>
                </a:lnTo>
                <a:cubicBezTo>
                  <a:pt x="10428" y="1253"/>
                  <a:pt x="10405" y="1266"/>
                  <a:pt x="10382" y="1279"/>
                </a:cubicBezTo>
                <a:lnTo>
                  <a:pt x="10382" y="1279"/>
                </a:lnTo>
                <a:cubicBezTo>
                  <a:pt x="10378" y="1281"/>
                  <a:pt x="10373" y="1283"/>
                  <a:pt x="10369" y="1285"/>
                </a:cubicBezTo>
                <a:lnTo>
                  <a:pt x="10369" y="1285"/>
                </a:lnTo>
                <a:cubicBezTo>
                  <a:pt x="10358" y="1291"/>
                  <a:pt x="10346" y="1297"/>
                  <a:pt x="10335" y="1303"/>
                </a:cubicBezTo>
                <a:lnTo>
                  <a:pt x="10335" y="1303"/>
                </a:lnTo>
                <a:cubicBezTo>
                  <a:pt x="10331" y="1305"/>
                  <a:pt x="10326" y="1308"/>
                  <a:pt x="10322" y="1310"/>
                </a:cubicBezTo>
                <a:lnTo>
                  <a:pt x="10322" y="1310"/>
                </a:lnTo>
                <a:cubicBezTo>
                  <a:pt x="10306" y="1318"/>
                  <a:pt x="10290" y="1326"/>
                  <a:pt x="10274" y="1334"/>
                </a:cubicBezTo>
                <a:lnTo>
                  <a:pt x="10274" y="1334"/>
                </a:lnTo>
                <a:cubicBezTo>
                  <a:pt x="10271" y="1336"/>
                  <a:pt x="10268" y="1337"/>
                  <a:pt x="10264" y="1339"/>
                </a:cubicBezTo>
                <a:lnTo>
                  <a:pt x="10264" y="1339"/>
                </a:lnTo>
                <a:cubicBezTo>
                  <a:pt x="10252" y="1345"/>
                  <a:pt x="10238" y="1352"/>
                  <a:pt x="10225" y="1358"/>
                </a:cubicBezTo>
                <a:lnTo>
                  <a:pt x="10225" y="1358"/>
                </a:lnTo>
                <a:cubicBezTo>
                  <a:pt x="10220" y="1361"/>
                  <a:pt x="10214" y="1364"/>
                  <a:pt x="10209" y="1366"/>
                </a:cubicBezTo>
                <a:lnTo>
                  <a:pt x="10209" y="1366"/>
                </a:lnTo>
                <a:cubicBezTo>
                  <a:pt x="10197" y="1372"/>
                  <a:pt x="10186" y="1378"/>
                  <a:pt x="10174" y="1383"/>
                </a:cubicBezTo>
                <a:lnTo>
                  <a:pt x="10174" y="1383"/>
                </a:lnTo>
                <a:cubicBezTo>
                  <a:pt x="10169" y="1385"/>
                  <a:pt x="10163" y="1388"/>
                  <a:pt x="10157" y="1391"/>
                </a:cubicBezTo>
                <a:lnTo>
                  <a:pt x="10157" y="1391"/>
                </a:lnTo>
                <a:cubicBezTo>
                  <a:pt x="10144" y="1397"/>
                  <a:pt x="10132" y="1403"/>
                  <a:pt x="10118" y="1409"/>
                </a:cubicBezTo>
                <a:lnTo>
                  <a:pt x="10118" y="1409"/>
                </a:lnTo>
                <a:cubicBezTo>
                  <a:pt x="10114" y="1411"/>
                  <a:pt x="10111" y="1413"/>
                  <a:pt x="10107" y="1415"/>
                </a:cubicBezTo>
                <a:lnTo>
                  <a:pt x="10107" y="1415"/>
                </a:lnTo>
                <a:cubicBezTo>
                  <a:pt x="10090" y="1422"/>
                  <a:pt x="10073" y="1430"/>
                  <a:pt x="10055" y="1438"/>
                </a:cubicBezTo>
                <a:lnTo>
                  <a:pt x="10055" y="1438"/>
                </a:lnTo>
                <a:cubicBezTo>
                  <a:pt x="10051" y="1440"/>
                  <a:pt x="10046" y="1442"/>
                  <a:pt x="10042" y="1444"/>
                </a:cubicBezTo>
                <a:lnTo>
                  <a:pt x="10042" y="1444"/>
                </a:lnTo>
                <a:cubicBezTo>
                  <a:pt x="10029" y="1449"/>
                  <a:pt x="10016" y="1455"/>
                  <a:pt x="10003" y="1461"/>
                </a:cubicBezTo>
                <a:lnTo>
                  <a:pt x="10003" y="1461"/>
                </a:lnTo>
                <a:cubicBezTo>
                  <a:pt x="9997" y="1464"/>
                  <a:pt x="9991" y="1466"/>
                  <a:pt x="9985" y="1469"/>
                </a:cubicBezTo>
                <a:lnTo>
                  <a:pt x="9985" y="1469"/>
                </a:lnTo>
                <a:cubicBezTo>
                  <a:pt x="9972" y="1474"/>
                  <a:pt x="9960" y="1479"/>
                  <a:pt x="9947" y="1485"/>
                </a:cubicBezTo>
                <a:lnTo>
                  <a:pt x="9947" y="1485"/>
                </a:lnTo>
                <a:cubicBezTo>
                  <a:pt x="9942" y="1487"/>
                  <a:pt x="9937" y="1489"/>
                  <a:pt x="9931" y="1492"/>
                </a:cubicBezTo>
                <a:lnTo>
                  <a:pt x="9931" y="1492"/>
                </a:lnTo>
                <a:cubicBezTo>
                  <a:pt x="9912" y="1500"/>
                  <a:pt x="9892" y="1507"/>
                  <a:pt x="9873" y="1515"/>
                </a:cubicBezTo>
                <a:lnTo>
                  <a:pt x="9873" y="1515"/>
                </a:lnTo>
                <a:cubicBezTo>
                  <a:pt x="9871" y="1516"/>
                  <a:pt x="9869" y="1517"/>
                  <a:pt x="9867" y="1517"/>
                </a:cubicBezTo>
                <a:lnTo>
                  <a:pt x="9867" y="1517"/>
                </a:lnTo>
                <a:cubicBezTo>
                  <a:pt x="9850" y="1525"/>
                  <a:pt x="9832" y="1532"/>
                  <a:pt x="9814" y="1539"/>
                </a:cubicBezTo>
                <a:lnTo>
                  <a:pt x="9814" y="1539"/>
                </a:lnTo>
                <a:cubicBezTo>
                  <a:pt x="9809" y="1541"/>
                  <a:pt x="9803" y="1543"/>
                  <a:pt x="9797" y="1546"/>
                </a:cubicBezTo>
                <a:lnTo>
                  <a:pt x="9797" y="1546"/>
                </a:lnTo>
                <a:cubicBezTo>
                  <a:pt x="9781" y="1552"/>
                  <a:pt x="9766" y="1558"/>
                  <a:pt x="9749" y="1564"/>
                </a:cubicBezTo>
                <a:lnTo>
                  <a:pt x="9749" y="1564"/>
                </a:lnTo>
                <a:cubicBezTo>
                  <a:pt x="9745" y="1566"/>
                  <a:pt x="9740" y="1567"/>
                  <a:pt x="9736" y="1569"/>
                </a:cubicBezTo>
                <a:lnTo>
                  <a:pt x="9736" y="1569"/>
                </a:lnTo>
                <a:cubicBezTo>
                  <a:pt x="9716" y="1577"/>
                  <a:pt x="9696" y="1585"/>
                  <a:pt x="9676" y="1592"/>
                </a:cubicBezTo>
                <a:lnTo>
                  <a:pt x="9676" y="1592"/>
                </a:lnTo>
                <a:cubicBezTo>
                  <a:pt x="9671" y="1593"/>
                  <a:pt x="9667" y="1595"/>
                  <a:pt x="9662" y="1597"/>
                </a:cubicBezTo>
                <a:lnTo>
                  <a:pt x="9662" y="1597"/>
                </a:lnTo>
                <a:cubicBezTo>
                  <a:pt x="9646" y="1603"/>
                  <a:pt x="9629" y="1608"/>
                  <a:pt x="9613" y="1615"/>
                </a:cubicBezTo>
                <a:lnTo>
                  <a:pt x="9613" y="1615"/>
                </a:lnTo>
                <a:cubicBezTo>
                  <a:pt x="9607" y="1617"/>
                  <a:pt x="9601" y="1619"/>
                  <a:pt x="9595" y="1621"/>
                </a:cubicBezTo>
                <a:lnTo>
                  <a:pt x="9595" y="1621"/>
                </a:lnTo>
                <a:cubicBezTo>
                  <a:pt x="9577" y="1628"/>
                  <a:pt x="9558" y="1635"/>
                  <a:pt x="9540" y="1641"/>
                </a:cubicBezTo>
                <a:lnTo>
                  <a:pt x="9540" y="1641"/>
                </a:lnTo>
                <a:cubicBezTo>
                  <a:pt x="9537" y="1641"/>
                  <a:pt x="9534" y="1643"/>
                  <a:pt x="9532" y="1643"/>
                </a:cubicBezTo>
                <a:lnTo>
                  <a:pt x="9532" y="1643"/>
                </a:lnTo>
                <a:cubicBezTo>
                  <a:pt x="9511" y="1650"/>
                  <a:pt x="9490" y="1658"/>
                  <a:pt x="9468" y="1665"/>
                </a:cubicBezTo>
                <a:lnTo>
                  <a:pt x="9468" y="1665"/>
                </a:lnTo>
                <a:cubicBezTo>
                  <a:pt x="9463" y="1667"/>
                  <a:pt x="9457" y="1668"/>
                  <a:pt x="9452" y="1671"/>
                </a:cubicBezTo>
                <a:lnTo>
                  <a:pt x="9452" y="1671"/>
                </a:lnTo>
                <a:cubicBezTo>
                  <a:pt x="9435" y="1676"/>
                  <a:pt x="9419" y="1681"/>
                  <a:pt x="9402" y="1687"/>
                </a:cubicBezTo>
                <a:lnTo>
                  <a:pt x="9402" y="1687"/>
                </a:lnTo>
                <a:cubicBezTo>
                  <a:pt x="9396" y="1689"/>
                  <a:pt x="9391" y="1691"/>
                  <a:pt x="9384" y="1693"/>
                </a:cubicBezTo>
                <a:lnTo>
                  <a:pt x="9384" y="1693"/>
                </a:lnTo>
                <a:cubicBezTo>
                  <a:pt x="9363" y="1699"/>
                  <a:pt x="9341" y="1707"/>
                  <a:pt x="9319" y="1714"/>
                </a:cubicBezTo>
                <a:lnTo>
                  <a:pt x="9319" y="1714"/>
                </a:lnTo>
                <a:cubicBezTo>
                  <a:pt x="9317" y="1714"/>
                  <a:pt x="9315" y="1715"/>
                  <a:pt x="9313" y="1716"/>
                </a:cubicBezTo>
                <a:lnTo>
                  <a:pt x="9313" y="1716"/>
                </a:lnTo>
                <a:cubicBezTo>
                  <a:pt x="9293" y="1722"/>
                  <a:pt x="9273" y="1728"/>
                  <a:pt x="9252" y="1734"/>
                </a:cubicBezTo>
                <a:lnTo>
                  <a:pt x="9252" y="1734"/>
                </a:lnTo>
                <a:cubicBezTo>
                  <a:pt x="9246" y="1736"/>
                  <a:pt x="9240" y="1738"/>
                  <a:pt x="9233" y="1740"/>
                </a:cubicBezTo>
                <a:lnTo>
                  <a:pt x="9233" y="1740"/>
                </a:lnTo>
                <a:cubicBezTo>
                  <a:pt x="9216" y="1746"/>
                  <a:pt x="9198" y="1751"/>
                  <a:pt x="9180" y="1756"/>
                </a:cubicBezTo>
                <a:lnTo>
                  <a:pt x="9180" y="1756"/>
                </a:lnTo>
                <a:cubicBezTo>
                  <a:pt x="9175" y="1757"/>
                  <a:pt x="9170" y="1759"/>
                  <a:pt x="9165" y="1760"/>
                </a:cubicBezTo>
                <a:lnTo>
                  <a:pt x="9165" y="1760"/>
                </a:lnTo>
                <a:cubicBezTo>
                  <a:pt x="9142" y="1767"/>
                  <a:pt x="9120" y="1774"/>
                  <a:pt x="9097" y="1780"/>
                </a:cubicBezTo>
                <a:lnTo>
                  <a:pt x="9097" y="1780"/>
                </a:lnTo>
                <a:cubicBezTo>
                  <a:pt x="9092" y="1781"/>
                  <a:pt x="9088" y="1782"/>
                  <a:pt x="9083" y="1784"/>
                </a:cubicBezTo>
                <a:lnTo>
                  <a:pt x="9083" y="1784"/>
                </a:lnTo>
                <a:cubicBezTo>
                  <a:pt x="9064" y="1789"/>
                  <a:pt x="9046" y="1795"/>
                  <a:pt x="9028" y="1799"/>
                </a:cubicBezTo>
                <a:lnTo>
                  <a:pt x="9028" y="1799"/>
                </a:lnTo>
                <a:cubicBezTo>
                  <a:pt x="9021" y="1801"/>
                  <a:pt x="9014" y="1803"/>
                  <a:pt x="9008" y="1805"/>
                </a:cubicBezTo>
                <a:lnTo>
                  <a:pt x="9008" y="1805"/>
                </a:lnTo>
                <a:cubicBezTo>
                  <a:pt x="8988" y="1811"/>
                  <a:pt x="8967" y="1816"/>
                  <a:pt x="8946" y="1822"/>
                </a:cubicBezTo>
                <a:lnTo>
                  <a:pt x="8946" y="1822"/>
                </a:lnTo>
                <a:cubicBezTo>
                  <a:pt x="8943" y="1822"/>
                  <a:pt x="8940" y="1823"/>
                  <a:pt x="8938" y="1824"/>
                </a:cubicBezTo>
                <a:lnTo>
                  <a:pt x="8938" y="1824"/>
                </a:lnTo>
                <a:cubicBezTo>
                  <a:pt x="8914" y="1830"/>
                  <a:pt x="8890" y="1837"/>
                  <a:pt x="8867" y="1842"/>
                </a:cubicBezTo>
                <a:lnTo>
                  <a:pt x="8867" y="1842"/>
                </a:lnTo>
                <a:cubicBezTo>
                  <a:pt x="8861" y="1844"/>
                  <a:pt x="8855" y="1846"/>
                  <a:pt x="8848" y="1847"/>
                </a:cubicBezTo>
                <a:lnTo>
                  <a:pt x="8848" y="1847"/>
                </a:lnTo>
                <a:cubicBezTo>
                  <a:pt x="8830" y="1852"/>
                  <a:pt x="8812" y="1856"/>
                  <a:pt x="8793" y="1861"/>
                </a:cubicBezTo>
                <a:lnTo>
                  <a:pt x="8793" y="1861"/>
                </a:lnTo>
                <a:cubicBezTo>
                  <a:pt x="8787" y="1863"/>
                  <a:pt x="8780" y="1865"/>
                  <a:pt x="8774" y="1866"/>
                </a:cubicBezTo>
                <a:lnTo>
                  <a:pt x="8774" y="1866"/>
                </a:lnTo>
                <a:cubicBezTo>
                  <a:pt x="8750" y="1872"/>
                  <a:pt x="8726" y="1878"/>
                  <a:pt x="8702" y="1883"/>
                </a:cubicBezTo>
                <a:lnTo>
                  <a:pt x="8702" y="1883"/>
                </a:lnTo>
                <a:cubicBezTo>
                  <a:pt x="8700" y="1884"/>
                  <a:pt x="8698" y="1885"/>
                  <a:pt x="8697" y="1885"/>
                </a:cubicBezTo>
                <a:lnTo>
                  <a:pt x="8697" y="1885"/>
                </a:lnTo>
                <a:cubicBezTo>
                  <a:pt x="8674" y="1890"/>
                  <a:pt x="8652" y="1896"/>
                  <a:pt x="8629" y="1901"/>
                </a:cubicBezTo>
                <a:lnTo>
                  <a:pt x="8629" y="1901"/>
                </a:lnTo>
                <a:cubicBezTo>
                  <a:pt x="8622" y="1902"/>
                  <a:pt x="8615" y="1904"/>
                  <a:pt x="8608" y="1906"/>
                </a:cubicBezTo>
                <a:lnTo>
                  <a:pt x="8608" y="1906"/>
                </a:lnTo>
                <a:cubicBezTo>
                  <a:pt x="8589" y="1910"/>
                  <a:pt x="8570" y="1914"/>
                  <a:pt x="8551" y="1919"/>
                </a:cubicBezTo>
                <a:lnTo>
                  <a:pt x="8551" y="1919"/>
                </a:lnTo>
                <a:cubicBezTo>
                  <a:pt x="8545" y="1920"/>
                  <a:pt x="8539" y="1922"/>
                  <a:pt x="8533" y="1923"/>
                </a:cubicBezTo>
                <a:lnTo>
                  <a:pt x="8533" y="1923"/>
                </a:lnTo>
                <a:cubicBezTo>
                  <a:pt x="8508" y="1928"/>
                  <a:pt x="8484" y="1933"/>
                  <a:pt x="8459" y="1939"/>
                </a:cubicBezTo>
                <a:lnTo>
                  <a:pt x="8459" y="1939"/>
                </a:lnTo>
                <a:cubicBezTo>
                  <a:pt x="8454" y="1940"/>
                  <a:pt x="8448" y="1941"/>
                  <a:pt x="8444" y="1942"/>
                </a:cubicBezTo>
                <a:lnTo>
                  <a:pt x="8444" y="1942"/>
                </a:lnTo>
                <a:cubicBezTo>
                  <a:pt x="8423" y="1946"/>
                  <a:pt x="8403" y="1950"/>
                  <a:pt x="8383" y="1955"/>
                </a:cubicBezTo>
                <a:lnTo>
                  <a:pt x="8383" y="1955"/>
                </a:lnTo>
                <a:cubicBezTo>
                  <a:pt x="8375" y="1956"/>
                  <a:pt x="8369" y="1958"/>
                  <a:pt x="8361" y="1960"/>
                </a:cubicBezTo>
                <a:lnTo>
                  <a:pt x="8361" y="1960"/>
                </a:lnTo>
                <a:cubicBezTo>
                  <a:pt x="8340" y="1964"/>
                  <a:pt x="8318" y="1968"/>
                  <a:pt x="8297" y="1973"/>
                </a:cubicBezTo>
                <a:lnTo>
                  <a:pt x="8297" y="1973"/>
                </a:lnTo>
                <a:cubicBezTo>
                  <a:pt x="8293" y="1973"/>
                  <a:pt x="8289" y="1974"/>
                  <a:pt x="8284" y="1975"/>
                </a:cubicBezTo>
                <a:lnTo>
                  <a:pt x="8284" y="1975"/>
                </a:lnTo>
                <a:cubicBezTo>
                  <a:pt x="8259" y="1980"/>
                  <a:pt x="8234" y="1985"/>
                  <a:pt x="8209" y="1990"/>
                </a:cubicBezTo>
                <a:lnTo>
                  <a:pt x="8209" y="1990"/>
                </a:lnTo>
                <a:cubicBezTo>
                  <a:pt x="8202" y="1991"/>
                  <a:pt x="8195" y="1993"/>
                  <a:pt x="8188" y="1994"/>
                </a:cubicBezTo>
                <a:lnTo>
                  <a:pt x="8188" y="1994"/>
                </a:lnTo>
                <a:cubicBezTo>
                  <a:pt x="8169" y="1997"/>
                  <a:pt x="8149" y="2001"/>
                  <a:pt x="8129" y="2004"/>
                </a:cubicBezTo>
                <a:lnTo>
                  <a:pt x="8129" y="2004"/>
                </a:lnTo>
                <a:cubicBezTo>
                  <a:pt x="8122" y="2006"/>
                  <a:pt x="8115" y="2007"/>
                  <a:pt x="8107" y="2009"/>
                </a:cubicBezTo>
                <a:lnTo>
                  <a:pt x="8107" y="2009"/>
                </a:lnTo>
                <a:cubicBezTo>
                  <a:pt x="8081" y="2013"/>
                  <a:pt x="8056" y="2018"/>
                  <a:pt x="8029" y="2023"/>
                </a:cubicBezTo>
                <a:lnTo>
                  <a:pt x="8029" y="2023"/>
                </a:lnTo>
                <a:cubicBezTo>
                  <a:pt x="8028" y="2023"/>
                  <a:pt x="8027" y="2023"/>
                  <a:pt x="8025" y="2024"/>
                </a:cubicBezTo>
                <a:lnTo>
                  <a:pt x="8025" y="2024"/>
                </a:lnTo>
                <a:cubicBezTo>
                  <a:pt x="8001" y="2028"/>
                  <a:pt x="7976" y="2032"/>
                  <a:pt x="7951" y="2036"/>
                </a:cubicBezTo>
                <a:lnTo>
                  <a:pt x="7951" y="2036"/>
                </a:lnTo>
                <a:cubicBezTo>
                  <a:pt x="7944" y="2037"/>
                  <a:pt x="7936" y="2039"/>
                  <a:pt x="7928" y="2040"/>
                </a:cubicBezTo>
                <a:lnTo>
                  <a:pt x="7928" y="2040"/>
                </a:lnTo>
                <a:cubicBezTo>
                  <a:pt x="7908" y="2044"/>
                  <a:pt x="7888" y="2047"/>
                  <a:pt x="7867" y="2050"/>
                </a:cubicBezTo>
                <a:lnTo>
                  <a:pt x="7867" y="2050"/>
                </a:lnTo>
                <a:cubicBezTo>
                  <a:pt x="7861" y="2051"/>
                  <a:pt x="7854" y="2052"/>
                  <a:pt x="7847" y="2053"/>
                </a:cubicBezTo>
                <a:lnTo>
                  <a:pt x="7847" y="2053"/>
                </a:lnTo>
                <a:cubicBezTo>
                  <a:pt x="7821" y="2058"/>
                  <a:pt x="7795" y="2062"/>
                  <a:pt x="7769" y="2065"/>
                </a:cubicBezTo>
                <a:lnTo>
                  <a:pt x="7769" y="2065"/>
                </a:lnTo>
                <a:cubicBezTo>
                  <a:pt x="7763" y="2067"/>
                  <a:pt x="7757" y="2067"/>
                  <a:pt x="7752" y="2068"/>
                </a:cubicBezTo>
                <a:lnTo>
                  <a:pt x="7752" y="2068"/>
                </a:lnTo>
                <a:cubicBezTo>
                  <a:pt x="7730" y="2071"/>
                  <a:pt x="7709" y="2075"/>
                  <a:pt x="7688" y="2078"/>
                </a:cubicBezTo>
                <a:lnTo>
                  <a:pt x="7688" y="2078"/>
                </a:lnTo>
                <a:cubicBezTo>
                  <a:pt x="7680" y="2079"/>
                  <a:pt x="7671" y="2080"/>
                  <a:pt x="7663" y="2081"/>
                </a:cubicBezTo>
                <a:lnTo>
                  <a:pt x="7663" y="2081"/>
                </a:lnTo>
                <a:cubicBezTo>
                  <a:pt x="7641" y="2085"/>
                  <a:pt x="7619" y="2088"/>
                  <a:pt x="7597" y="2091"/>
                </a:cubicBezTo>
                <a:lnTo>
                  <a:pt x="7597" y="2091"/>
                </a:lnTo>
                <a:cubicBezTo>
                  <a:pt x="7591" y="2092"/>
                  <a:pt x="7587" y="2093"/>
                  <a:pt x="7581" y="2093"/>
                </a:cubicBezTo>
                <a:lnTo>
                  <a:pt x="7581" y="2093"/>
                </a:lnTo>
                <a:cubicBezTo>
                  <a:pt x="7555" y="2097"/>
                  <a:pt x="7528" y="2101"/>
                  <a:pt x="7502" y="2104"/>
                </a:cubicBezTo>
                <a:lnTo>
                  <a:pt x="7502" y="2104"/>
                </a:lnTo>
                <a:cubicBezTo>
                  <a:pt x="7494" y="2105"/>
                  <a:pt x="7486" y="2106"/>
                  <a:pt x="7478" y="2107"/>
                </a:cubicBezTo>
                <a:lnTo>
                  <a:pt x="7478" y="2107"/>
                </a:lnTo>
                <a:cubicBezTo>
                  <a:pt x="7458" y="2110"/>
                  <a:pt x="7438" y="2112"/>
                  <a:pt x="7418" y="2115"/>
                </a:cubicBezTo>
                <a:lnTo>
                  <a:pt x="7418" y="2115"/>
                </a:lnTo>
                <a:cubicBezTo>
                  <a:pt x="7410" y="2116"/>
                  <a:pt x="7403" y="2116"/>
                  <a:pt x="7396" y="2118"/>
                </a:cubicBezTo>
                <a:lnTo>
                  <a:pt x="7396" y="2118"/>
                </a:lnTo>
                <a:cubicBezTo>
                  <a:pt x="7345" y="2124"/>
                  <a:pt x="7294" y="2130"/>
                  <a:pt x="7243" y="2136"/>
                </a:cubicBezTo>
                <a:lnTo>
                  <a:pt x="7243" y="2136"/>
                </a:lnTo>
                <a:lnTo>
                  <a:pt x="7242" y="2136"/>
                </a:lnTo>
                <a:lnTo>
                  <a:pt x="7242" y="2136"/>
                </a:lnTo>
                <a:cubicBezTo>
                  <a:pt x="7191" y="2142"/>
                  <a:pt x="7139" y="2147"/>
                  <a:pt x="7087" y="2152"/>
                </a:cubicBezTo>
                <a:lnTo>
                  <a:pt x="7087" y="2152"/>
                </a:lnTo>
                <a:cubicBezTo>
                  <a:pt x="7083" y="2153"/>
                  <a:pt x="7078" y="2154"/>
                  <a:pt x="7074" y="2154"/>
                </a:cubicBezTo>
                <a:lnTo>
                  <a:pt x="7074" y="2154"/>
                </a:lnTo>
                <a:cubicBezTo>
                  <a:pt x="7024" y="2159"/>
                  <a:pt x="6975" y="2164"/>
                  <a:pt x="6925" y="2168"/>
                </a:cubicBezTo>
                <a:lnTo>
                  <a:pt x="6925" y="2168"/>
                </a:lnTo>
                <a:cubicBezTo>
                  <a:pt x="6921" y="2169"/>
                  <a:pt x="6917" y="2169"/>
                  <a:pt x="6913" y="2169"/>
                </a:cubicBezTo>
                <a:lnTo>
                  <a:pt x="6913" y="2169"/>
                </a:lnTo>
                <a:cubicBezTo>
                  <a:pt x="6861" y="2174"/>
                  <a:pt x="6809" y="2178"/>
                  <a:pt x="6756" y="2182"/>
                </a:cubicBezTo>
                <a:lnTo>
                  <a:pt x="6756" y="2182"/>
                </a:lnTo>
                <a:cubicBezTo>
                  <a:pt x="6752" y="2183"/>
                  <a:pt x="6749" y="2183"/>
                  <a:pt x="6744" y="2184"/>
                </a:cubicBezTo>
                <a:lnTo>
                  <a:pt x="6744" y="2184"/>
                </a:lnTo>
                <a:cubicBezTo>
                  <a:pt x="6706" y="2186"/>
                  <a:pt x="6666" y="2189"/>
                  <a:pt x="6627" y="2192"/>
                </a:cubicBezTo>
                <a:lnTo>
                  <a:pt x="6627" y="2192"/>
                </a:lnTo>
                <a:cubicBezTo>
                  <a:pt x="6626" y="2192"/>
                  <a:pt x="6625" y="2192"/>
                  <a:pt x="6624" y="2192"/>
                </a:cubicBezTo>
                <a:lnTo>
                  <a:pt x="6624" y="2192"/>
                </a:lnTo>
                <a:cubicBezTo>
                  <a:pt x="6584" y="2195"/>
                  <a:pt x="6544" y="2198"/>
                  <a:pt x="6504" y="2200"/>
                </a:cubicBezTo>
                <a:lnTo>
                  <a:pt x="6504" y="2200"/>
                </a:lnTo>
                <a:cubicBezTo>
                  <a:pt x="6500" y="2201"/>
                  <a:pt x="6496" y="2201"/>
                  <a:pt x="6492" y="2201"/>
                </a:cubicBezTo>
                <a:lnTo>
                  <a:pt x="6492" y="2201"/>
                </a:lnTo>
                <a:cubicBezTo>
                  <a:pt x="6453" y="2204"/>
                  <a:pt x="6415" y="2205"/>
                  <a:pt x="6376" y="2208"/>
                </a:cubicBezTo>
                <a:lnTo>
                  <a:pt x="6376" y="2208"/>
                </a:lnTo>
                <a:cubicBezTo>
                  <a:pt x="6370" y="2208"/>
                  <a:pt x="6365" y="2208"/>
                  <a:pt x="6359" y="2208"/>
                </a:cubicBezTo>
                <a:lnTo>
                  <a:pt x="6359" y="2208"/>
                </a:lnTo>
                <a:cubicBezTo>
                  <a:pt x="6320" y="2211"/>
                  <a:pt x="6282" y="2212"/>
                  <a:pt x="6244" y="2214"/>
                </a:cubicBezTo>
                <a:lnTo>
                  <a:pt x="6244" y="2214"/>
                </a:lnTo>
                <a:cubicBezTo>
                  <a:pt x="6238" y="2214"/>
                  <a:pt x="6232" y="2214"/>
                  <a:pt x="6225" y="2215"/>
                </a:cubicBezTo>
                <a:lnTo>
                  <a:pt x="6225" y="2215"/>
                </a:lnTo>
                <a:cubicBezTo>
                  <a:pt x="6191" y="2216"/>
                  <a:pt x="6155" y="2217"/>
                  <a:pt x="6121" y="2219"/>
                </a:cubicBezTo>
                <a:lnTo>
                  <a:pt x="6121" y="2219"/>
                </a:lnTo>
                <a:cubicBezTo>
                  <a:pt x="6119" y="2219"/>
                  <a:pt x="6117" y="2219"/>
                  <a:pt x="6115" y="2219"/>
                </a:cubicBezTo>
                <a:lnTo>
                  <a:pt x="6115" y="2219"/>
                </a:lnTo>
                <a:cubicBezTo>
                  <a:pt x="6082" y="2220"/>
                  <a:pt x="6047" y="2221"/>
                  <a:pt x="6013" y="2222"/>
                </a:cubicBezTo>
                <a:lnTo>
                  <a:pt x="6013" y="2222"/>
                </a:lnTo>
                <a:cubicBezTo>
                  <a:pt x="6007" y="2222"/>
                  <a:pt x="6002" y="2222"/>
                  <a:pt x="5995" y="2223"/>
                </a:cubicBezTo>
                <a:lnTo>
                  <a:pt x="5995" y="2223"/>
                </a:lnTo>
                <a:cubicBezTo>
                  <a:pt x="5961" y="2224"/>
                  <a:pt x="5926" y="2225"/>
                  <a:pt x="5891" y="2225"/>
                </a:cubicBezTo>
                <a:lnTo>
                  <a:pt x="5891" y="2225"/>
                </a:lnTo>
                <a:cubicBezTo>
                  <a:pt x="5885" y="2225"/>
                  <a:pt x="5880" y="2225"/>
                  <a:pt x="5874" y="2225"/>
                </a:cubicBezTo>
                <a:lnTo>
                  <a:pt x="5874" y="2225"/>
                </a:lnTo>
                <a:cubicBezTo>
                  <a:pt x="5839" y="2226"/>
                  <a:pt x="5804" y="2226"/>
                  <a:pt x="5768" y="2227"/>
                </a:cubicBezTo>
                <a:lnTo>
                  <a:pt x="5768" y="2227"/>
                </a:lnTo>
                <a:cubicBezTo>
                  <a:pt x="5767" y="2227"/>
                  <a:pt x="5767" y="2227"/>
                  <a:pt x="5766" y="2227"/>
                </a:cubicBezTo>
                <a:lnTo>
                  <a:pt x="5766" y="2227"/>
                </a:lnTo>
                <a:cubicBezTo>
                  <a:pt x="5707" y="2227"/>
                  <a:pt x="5647" y="2228"/>
                  <a:pt x="5588" y="2228"/>
                </a:cubicBezTo>
                <a:lnTo>
                  <a:pt x="5573" y="2228"/>
                </a:lnTo>
                <a:lnTo>
                  <a:pt x="5573" y="2228"/>
                </a:lnTo>
                <a:cubicBezTo>
                  <a:pt x="5514" y="2228"/>
                  <a:pt x="5454" y="2228"/>
                  <a:pt x="5394" y="2227"/>
                </a:cubicBezTo>
                <a:lnTo>
                  <a:pt x="5394" y="2227"/>
                </a:lnTo>
                <a:cubicBezTo>
                  <a:pt x="5370" y="2227"/>
                  <a:pt x="5346" y="2226"/>
                  <a:pt x="5323" y="2226"/>
                </a:cubicBezTo>
                <a:lnTo>
                  <a:pt x="5323" y="2226"/>
                </a:lnTo>
                <a:cubicBezTo>
                  <a:pt x="5322" y="2226"/>
                  <a:pt x="5320" y="2226"/>
                  <a:pt x="5319" y="2226"/>
                </a:cubicBezTo>
                <a:lnTo>
                  <a:pt x="5319" y="2226"/>
                </a:lnTo>
                <a:cubicBezTo>
                  <a:pt x="5288" y="2225"/>
                  <a:pt x="5257" y="2225"/>
                  <a:pt x="5227" y="2224"/>
                </a:cubicBezTo>
                <a:lnTo>
                  <a:pt x="5227" y="2224"/>
                </a:lnTo>
                <a:cubicBezTo>
                  <a:pt x="5219" y="2224"/>
                  <a:pt x="5212" y="2224"/>
                  <a:pt x="5204" y="2224"/>
                </a:cubicBezTo>
                <a:lnTo>
                  <a:pt x="5204" y="2224"/>
                </a:lnTo>
                <a:cubicBezTo>
                  <a:pt x="5172" y="2223"/>
                  <a:pt x="5141" y="2222"/>
                  <a:pt x="5110" y="2221"/>
                </a:cubicBezTo>
                <a:lnTo>
                  <a:pt x="5110" y="2221"/>
                </a:lnTo>
                <a:cubicBezTo>
                  <a:pt x="5109" y="2221"/>
                  <a:pt x="5108" y="2221"/>
                  <a:pt x="5107" y="2221"/>
                </a:cubicBezTo>
                <a:lnTo>
                  <a:pt x="5107" y="2221"/>
                </a:lnTo>
                <a:cubicBezTo>
                  <a:pt x="5077" y="2220"/>
                  <a:pt x="5046" y="2219"/>
                  <a:pt x="5015" y="2218"/>
                </a:cubicBezTo>
                <a:lnTo>
                  <a:pt x="5015" y="2218"/>
                </a:lnTo>
                <a:cubicBezTo>
                  <a:pt x="5008" y="2217"/>
                  <a:pt x="5001" y="2217"/>
                  <a:pt x="4993" y="2217"/>
                </a:cubicBezTo>
                <a:lnTo>
                  <a:pt x="4993" y="2217"/>
                </a:lnTo>
                <a:cubicBezTo>
                  <a:pt x="4962" y="2216"/>
                  <a:pt x="4931" y="2215"/>
                  <a:pt x="4900" y="2214"/>
                </a:cubicBezTo>
                <a:lnTo>
                  <a:pt x="4900" y="2214"/>
                </a:lnTo>
                <a:cubicBezTo>
                  <a:pt x="4899" y="2214"/>
                  <a:pt x="4899" y="2213"/>
                  <a:pt x="4898" y="2213"/>
                </a:cubicBezTo>
                <a:lnTo>
                  <a:pt x="4898" y="2213"/>
                </a:lnTo>
                <a:cubicBezTo>
                  <a:pt x="4761" y="2207"/>
                  <a:pt x="4627" y="2199"/>
                  <a:pt x="4495" y="2189"/>
                </a:cubicBezTo>
                <a:lnTo>
                  <a:pt x="4495" y="2189"/>
                </a:lnTo>
                <a:cubicBezTo>
                  <a:pt x="4361" y="2179"/>
                  <a:pt x="4228" y="2168"/>
                  <a:pt x="4097" y="2155"/>
                </a:cubicBezTo>
                <a:lnTo>
                  <a:pt x="4097" y="2155"/>
                </a:lnTo>
                <a:lnTo>
                  <a:pt x="4097" y="2155"/>
                </a:lnTo>
                <a:cubicBezTo>
                  <a:pt x="4067" y="2152"/>
                  <a:pt x="4036" y="2148"/>
                  <a:pt x="4006" y="2145"/>
                </a:cubicBezTo>
                <a:lnTo>
                  <a:pt x="4006" y="2145"/>
                </a:lnTo>
                <a:cubicBezTo>
                  <a:pt x="4000" y="2145"/>
                  <a:pt x="3993" y="2144"/>
                  <a:pt x="3988" y="2143"/>
                </a:cubicBezTo>
                <a:lnTo>
                  <a:pt x="3988" y="2143"/>
                </a:lnTo>
                <a:cubicBezTo>
                  <a:pt x="3958" y="2140"/>
                  <a:pt x="3928" y="2136"/>
                  <a:pt x="3898" y="2133"/>
                </a:cubicBezTo>
                <a:lnTo>
                  <a:pt x="3898" y="2133"/>
                </a:lnTo>
                <a:cubicBezTo>
                  <a:pt x="3897" y="2133"/>
                  <a:pt x="3895" y="2132"/>
                  <a:pt x="3894" y="2132"/>
                </a:cubicBezTo>
                <a:lnTo>
                  <a:pt x="3894" y="2132"/>
                </a:lnTo>
                <a:cubicBezTo>
                  <a:pt x="3865" y="2130"/>
                  <a:pt x="3837" y="2126"/>
                  <a:pt x="3809" y="2122"/>
                </a:cubicBezTo>
                <a:lnTo>
                  <a:pt x="3809" y="2122"/>
                </a:lnTo>
                <a:cubicBezTo>
                  <a:pt x="3803" y="2121"/>
                  <a:pt x="3796" y="2121"/>
                  <a:pt x="3789" y="2120"/>
                </a:cubicBezTo>
                <a:lnTo>
                  <a:pt x="3789" y="2120"/>
                </a:lnTo>
                <a:cubicBezTo>
                  <a:pt x="3761" y="2116"/>
                  <a:pt x="3732" y="2112"/>
                  <a:pt x="3704" y="2109"/>
                </a:cubicBezTo>
                <a:lnTo>
                  <a:pt x="3704" y="2109"/>
                </a:lnTo>
                <a:cubicBezTo>
                  <a:pt x="3700" y="2108"/>
                  <a:pt x="3695" y="2108"/>
                  <a:pt x="3691" y="2107"/>
                </a:cubicBezTo>
                <a:lnTo>
                  <a:pt x="3691" y="2107"/>
                </a:lnTo>
                <a:cubicBezTo>
                  <a:pt x="3663" y="2104"/>
                  <a:pt x="3636" y="2100"/>
                  <a:pt x="3608" y="2096"/>
                </a:cubicBezTo>
                <a:lnTo>
                  <a:pt x="3608" y="2096"/>
                </a:lnTo>
                <a:cubicBezTo>
                  <a:pt x="3603" y="2095"/>
                  <a:pt x="3598" y="2094"/>
                  <a:pt x="3593" y="2094"/>
                </a:cubicBezTo>
                <a:lnTo>
                  <a:pt x="3593" y="2094"/>
                </a:lnTo>
                <a:cubicBezTo>
                  <a:pt x="3563" y="2090"/>
                  <a:pt x="3534" y="2085"/>
                  <a:pt x="3504" y="2081"/>
                </a:cubicBezTo>
                <a:lnTo>
                  <a:pt x="3504" y="2081"/>
                </a:lnTo>
                <a:cubicBezTo>
                  <a:pt x="3498" y="2080"/>
                  <a:pt x="3492" y="2079"/>
                  <a:pt x="3486" y="2078"/>
                </a:cubicBezTo>
                <a:lnTo>
                  <a:pt x="3486" y="2078"/>
                </a:lnTo>
                <a:cubicBezTo>
                  <a:pt x="3426" y="2069"/>
                  <a:pt x="3365" y="2060"/>
                  <a:pt x="3306" y="2050"/>
                </a:cubicBezTo>
                <a:lnTo>
                  <a:pt x="3306" y="2050"/>
                </a:lnTo>
                <a:cubicBezTo>
                  <a:pt x="3301" y="2049"/>
                  <a:pt x="3296" y="2048"/>
                  <a:pt x="3291" y="2047"/>
                </a:cubicBezTo>
                <a:lnTo>
                  <a:pt x="3291" y="2047"/>
                </a:lnTo>
                <a:cubicBezTo>
                  <a:pt x="3259" y="2042"/>
                  <a:pt x="3228" y="2036"/>
                  <a:pt x="3197" y="2031"/>
                </a:cubicBezTo>
                <a:lnTo>
                  <a:pt x="3197" y="2031"/>
                </a:lnTo>
                <a:cubicBezTo>
                  <a:pt x="3192" y="2030"/>
                  <a:pt x="3187" y="2029"/>
                  <a:pt x="3182" y="2029"/>
                </a:cubicBezTo>
                <a:lnTo>
                  <a:pt x="3182" y="2029"/>
                </a:lnTo>
                <a:cubicBezTo>
                  <a:pt x="3151" y="2023"/>
                  <a:pt x="3119" y="2017"/>
                  <a:pt x="3088" y="2011"/>
                </a:cubicBezTo>
                <a:lnTo>
                  <a:pt x="3088" y="2011"/>
                </a:lnTo>
                <a:cubicBezTo>
                  <a:pt x="3085" y="2011"/>
                  <a:pt x="3081" y="2010"/>
                  <a:pt x="3078" y="2009"/>
                </a:cubicBezTo>
                <a:lnTo>
                  <a:pt x="3078" y="2009"/>
                </a:lnTo>
                <a:cubicBezTo>
                  <a:pt x="3047" y="2003"/>
                  <a:pt x="3015" y="1997"/>
                  <a:pt x="2983" y="1991"/>
                </a:cubicBezTo>
                <a:lnTo>
                  <a:pt x="2983" y="1991"/>
                </a:lnTo>
                <a:cubicBezTo>
                  <a:pt x="2982" y="1991"/>
                  <a:pt x="2981" y="1991"/>
                  <a:pt x="2980" y="1990"/>
                </a:cubicBezTo>
                <a:lnTo>
                  <a:pt x="2980" y="1990"/>
                </a:lnTo>
                <a:cubicBezTo>
                  <a:pt x="2948" y="1984"/>
                  <a:pt x="2917" y="1978"/>
                  <a:pt x="2886" y="1971"/>
                </a:cubicBezTo>
                <a:lnTo>
                  <a:pt x="2886" y="1971"/>
                </a:lnTo>
                <a:cubicBezTo>
                  <a:pt x="2882" y="1971"/>
                  <a:pt x="2877" y="1970"/>
                  <a:pt x="2873" y="1969"/>
                </a:cubicBezTo>
                <a:lnTo>
                  <a:pt x="2873" y="1969"/>
                </a:lnTo>
                <a:cubicBezTo>
                  <a:pt x="2838" y="1961"/>
                  <a:pt x="2804" y="1954"/>
                  <a:pt x="2770" y="1947"/>
                </a:cubicBezTo>
                <a:lnTo>
                  <a:pt x="2770" y="1947"/>
                </a:lnTo>
                <a:cubicBezTo>
                  <a:pt x="2766" y="1946"/>
                  <a:pt x="2762" y="1945"/>
                  <a:pt x="2758" y="1944"/>
                </a:cubicBezTo>
                <a:lnTo>
                  <a:pt x="2758" y="1944"/>
                </a:lnTo>
                <a:cubicBezTo>
                  <a:pt x="2724" y="1937"/>
                  <a:pt x="2690" y="1929"/>
                  <a:pt x="2656" y="1922"/>
                </a:cubicBezTo>
                <a:lnTo>
                  <a:pt x="2656" y="1922"/>
                </a:lnTo>
                <a:cubicBezTo>
                  <a:pt x="2653" y="1920"/>
                  <a:pt x="2648" y="1920"/>
                  <a:pt x="2645" y="1919"/>
                </a:cubicBezTo>
                <a:lnTo>
                  <a:pt x="2645" y="1919"/>
                </a:lnTo>
                <a:cubicBezTo>
                  <a:pt x="2611" y="1911"/>
                  <a:pt x="2577" y="1903"/>
                  <a:pt x="2544" y="1895"/>
                </a:cubicBezTo>
                <a:lnTo>
                  <a:pt x="2544" y="1895"/>
                </a:lnTo>
                <a:cubicBezTo>
                  <a:pt x="2540" y="1894"/>
                  <a:pt x="2537" y="1893"/>
                  <a:pt x="2534" y="1893"/>
                </a:cubicBezTo>
                <a:lnTo>
                  <a:pt x="2534" y="1893"/>
                </a:lnTo>
                <a:cubicBezTo>
                  <a:pt x="2500" y="1885"/>
                  <a:pt x="2467" y="1876"/>
                  <a:pt x="2433" y="1868"/>
                </a:cubicBezTo>
                <a:lnTo>
                  <a:pt x="2433" y="1868"/>
                </a:lnTo>
                <a:cubicBezTo>
                  <a:pt x="2430" y="1867"/>
                  <a:pt x="2427" y="1866"/>
                  <a:pt x="2423" y="1865"/>
                </a:cubicBezTo>
                <a:lnTo>
                  <a:pt x="2423" y="1865"/>
                </a:lnTo>
                <a:cubicBezTo>
                  <a:pt x="2402" y="1859"/>
                  <a:pt x="2380" y="1853"/>
                  <a:pt x="2358" y="1848"/>
                </a:cubicBezTo>
                <a:lnTo>
                  <a:pt x="2358" y="1848"/>
                </a:lnTo>
                <a:lnTo>
                  <a:pt x="2357" y="1848"/>
                </a:lnTo>
                <a:lnTo>
                  <a:pt x="2357" y="1848"/>
                </a:lnTo>
                <a:cubicBezTo>
                  <a:pt x="2337" y="1842"/>
                  <a:pt x="2316" y="1837"/>
                  <a:pt x="2296" y="1831"/>
                </a:cubicBezTo>
                <a:lnTo>
                  <a:pt x="2296" y="1831"/>
                </a:lnTo>
                <a:cubicBezTo>
                  <a:pt x="2290" y="1829"/>
                  <a:pt x="2284" y="1828"/>
                  <a:pt x="2278" y="1827"/>
                </a:cubicBezTo>
                <a:lnTo>
                  <a:pt x="2278" y="1827"/>
                </a:lnTo>
                <a:cubicBezTo>
                  <a:pt x="2263" y="1822"/>
                  <a:pt x="2247" y="1818"/>
                  <a:pt x="2232" y="1813"/>
                </a:cubicBezTo>
                <a:lnTo>
                  <a:pt x="2232" y="1813"/>
                </a:lnTo>
                <a:cubicBezTo>
                  <a:pt x="2226" y="1812"/>
                  <a:pt x="2220" y="1810"/>
                  <a:pt x="2213" y="1808"/>
                </a:cubicBezTo>
                <a:lnTo>
                  <a:pt x="2213" y="1808"/>
                </a:lnTo>
                <a:cubicBezTo>
                  <a:pt x="2196" y="1803"/>
                  <a:pt x="2177" y="1798"/>
                  <a:pt x="2160" y="1793"/>
                </a:cubicBezTo>
                <a:lnTo>
                  <a:pt x="2160" y="1793"/>
                </a:lnTo>
                <a:cubicBezTo>
                  <a:pt x="2157" y="1792"/>
                  <a:pt x="2155" y="1791"/>
                  <a:pt x="2152" y="1791"/>
                </a:cubicBezTo>
                <a:lnTo>
                  <a:pt x="2152" y="1791"/>
                </a:lnTo>
                <a:cubicBezTo>
                  <a:pt x="2132" y="1785"/>
                  <a:pt x="2112" y="1779"/>
                  <a:pt x="2091" y="1772"/>
                </a:cubicBezTo>
                <a:lnTo>
                  <a:pt x="2091" y="1772"/>
                </a:lnTo>
                <a:cubicBezTo>
                  <a:pt x="2086" y="1771"/>
                  <a:pt x="2080" y="1769"/>
                  <a:pt x="2075" y="1768"/>
                </a:cubicBezTo>
                <a:lnTo>
                  <a:pt x="2075" y="1768"/>
                </a:lnTo>
                <a:cubicBezTo>
                  <a:pt x="2061" y="1763"/>
                  <a:pt x="2045" y="1759"/>
                  <a:pt x="2031" y="1754"/>
                </a:cubicBezTo>
                <a:lnTo>
                  <a:pt x="2031" y="1754"/>
                </a:lnTo>
                <a:cubicBezTo>
                  <a:pt x="2024" y="1752"/>
                  <a:pt x="2018" y="1750"/>
                  <a:pt x="2012" y="1748"/>
                </a:cubicBezTo>
                <a:lnTo>
                  <a:pt x="2012" y="1748"/>
                </a:lnTo>
                <a:cubicBezTo>
                  <a:pt x="1996" y="1744"/>
                  <a:pt x="1982" y="1739"/>
                  <a:pt x="1966" y="1734"/>
                </a:cubicBezTo>
                <a:lnTo>
                  <a:pt x="1966" y="1734"/>
                </a:lnTo>
                <a:cubicBezTo>
                  <a:pt x="1962" y="1732"/>
                  <a:pt x="1957" y="1731"/>
                  <a:pt x="1953" y="1729"/>
                </a:cubicBezTo>
                <a:lnTo>
                  <a:pt x="1953" y="1729"/>
                </a:lnTo>
                <a:cubicBezTo>
                  <a:pt x="1933" y="1723"/>
                  <a:pt x="1914" y="1717"/>
                  <a:pt x="1894" y="1711"/>
                </a:cubicBezTo>
                <a:lnTo>
                  <a:pt x="1894" y="1711"/>
                </a:lnTo>
                <a:cubicBezTo>
                  <a:pt x="1888" y="1708"/>
                  <a:pt x="1883" y="1707"/>
                  <a:pt x="1877" y="1705"/>
                </a:cubicBezTo>
                <a:lnTo>
                  <a:pt x="1877" y="1705"/>
                </a:lnTo>
                <a:cubicBezTo>
                  <a:pt x="1865" y="1701"/>
                  <a:pt x="1854" y="1697"/>
                  <a:pt x="1843" y="1693"/>
                </a:cubicBezTo>
                <a:lnTo>
                  <a:pt x="1843" y="1693"/>
                </a:lnTo>
                <a:cubicBezTo>
                  <a:pt x="1836" y="1691"/>
                  <a:pt x="1830" y="1689"/>
                  <a:pt x="1823" y="1687"/>
                </a:cubicBezTo>
                <a:lnTo>
                  <a:pt x="1823" y="1687"/>
                </a:lnTo>
                <a:cubicBezTo>
                  <a:pt x="1813" y="1683"/>
                  <a:pt x="1802" y="1679"/>
                  <a:pt x="1792" y="1676"/>
                </a:cubicBezTo>
                <a:lnTo>
                  <a:pt x="1792" y="1676"/>
                </a:lnTo>
                <a:cubicBezTo>
                  <a:pt x="1785" y="1673"/>
                  <a:pt x="1778" y="1671"/>
                  <a:pt x="1771" y="1668"/>
                </a:cubicBezTo>
                <a:lnTo>
                  <a:pt x="1771" y="1668"/>
                </a:lnTo>
                <a:cubicBezTo>
                  <a:pt x="1761" y="1665"/>
                  <a:pt x="1751" y="1661"/>
                  <a:pt x="1742" y="1658"/>
                </a:cubicBezTo>
                <a:lnTo>
                  <a:pt x="1742" y="1658"/>
                </a:lnTo>
                <a:cubicBezTo>
                  <a:pt x="1734" y="1656"/>
                  <a:pt x="1728" y="1653"/>
                  <a:pt x="1720" y="1650"/>
                </a:cubicBezTo>
                <a:lnTo>
                  <a:pt x="1720" y="1650"/>
                </a:lnTo>
                <a:cubicBezTo>
                  <a:pt x="1711" y="1647"/>
                  <a:pt x="1701" y="1644"/>
                  <a:pt x="1692" y="1640"/>
                </a:cubicBezTo>
                <a:lnTo>
                  <a:pt x="1692" y="1640"/>
                </a:lnTo>
                <a:cubicBezTo>
                  <a:pt x="1684" y="1637"/>
                  <a:pt x="1677" y="1635"/>
                  <a:pt x="1671" y="1632"/>
                </a:cubicBezTo>
                <a:lnTo>
                  <a:pt x="1671" y="1632"/>
                </a:lnTo>
                <a:cubicBezTo>
                  <a:pt x="1661" y="1628"/>
                  <a:pt x="1651" y="1626"/>
                  <a:pt x="1642" y="1621"/>
                </a:cubicBezTo>
                <a:lnTo>
                  <a:pt x="1642" y="1621"/>
                </a:lnTo>
                <a:cubicBezTo>
                  <a:pt x="1635" y="1619"/>
                  <a:pt x="1628" y="1617"/>
                  <a:pt x="1621" y="1614"/>
                </a:cubicBezTo>
                <a:lnTo>
                  <a:pt x="1621" y="1614"/>
                </a:lnTo>
                <a:cubicBezTo>
                  <a:pt x="1611" y="1610"/>
                  <a:pt x="1602" y="1607"/>
                  <a:pt x="1592" y="1603"/>
                </a:cubicBezTo>
                <a:lnTo>
                  <a:pt x="1592" y="1603"/>
                </a:lnTo>
                <a:cubicBezTo>
                  <a:pt x="1586" y="1600"/>
                  <a:pt x="1579" y="1598"/>
                  <a:pt x="1572" y="1596"/>
                </a:cubicBezTo>
                <a:lnTo>
                  <a:pt x="1572" y="1596"/>
                </a:lnTo>
                <a:cubicBezTo>
                  <a:pt x="1562" y="1592"/>
                  <a:pt x="1552" y="1587"/>
                  <a:pt x="1542" y="1583"/>
                </a:cubicBezTo>
                <a:lnTo>
                  <a:pt x="1542" y="1583"/>
                </a:lnTo>
                <a:cubicBezTo>
                  <a:pt x="1536" y="1581"/>
                  <a:pt x="1531" y="1579"/>
                  <a:pt x="1525" y="1577"/>
                </a:cubicBezTo>
                <a:lnTo>
                  <a:pt x="1525" y="1577"/>
                </a:lnTo>
                <a:cubicBezTo>
                  <a:pt x="1512" y="1572"/>
                  <a:pt x="1498" y="1566"/>
                  <a:pt x="1486" y="1561"/>
                </a:cubicBezTo>
                <a:lnTo>
                  <a:pt x="1486" y="1561"/>
                </a:lnTo>
                <a:cubicBezTo>
                  <a:pt x="1483" y="1560"/>
                  <a:pt x="1480" y="1558"/>
                  <a:pt x="1478" y="1558"/>
                </a:cubicBezTo>
                <a:lnTo>
                  <a:pt x="1478" y="1558"/>
                </a:lnTo>
                <a:cubicBezTo>
                  <a:pt x="1462" y="1552"/>
                  <a:pt x="1447" y="1545"/>
                  <a:pt x="1431" y="1539"/>
                </a:cubicBezTo>
                <a:lnTo>
                  <a:pt x="1431" y="1539"/>
                </a:lnTo>
                <a:cubicBezTo>
                  <a:pt x="1427" y="1537"/>
                  <a:pt x="1422" y="1535"/>
                  <a:pt x="1417" y="1533"/>
                </a:cubicBezTo>
                <a:lnTo>
                  <a:pt x="1417" y="1533"/>
                </a:lnTo>
                <a:cubicBezTo>
                  <a:pt x="1407" y="1528"/>
                  <a:pt x="1396" y="1524"/>
                  <a:pt x="1386" y="1519"/>
                </a:cubicBezTo>
                <a:lnTo>
                  <a:pt x="1386" y="1519"/>
                </a:lnTo>
                <a:cubicBezTo>
                  <a:pt x="1380" y="1517"/>
                  <a:pt x="1374" y="1514"/>
                  <a:pt x="1368" y="1512"/>
                </a:cubicBezTo>
                <a:lnTo>
                  <a:pt x="1368" y="1512"/>
                </a:lnTo>
                <a:cubicBezTo>
                  <a:pt x="1359" y="1507"/>
                  <a:pt x="1350" y="1503"/>
                  <a:pt x="1340" y="1500"/>
                </a:cubicBezTo>
                <a:lnTo>
                  <a:pt x="1340" y="1500"/>
                </a:lnTo>
                <a:cubicBezTo>
                  <a:pt x="1335" y="1497"/>
                  <a:pt x="1328" y="1494"/>
                  <a:pt x="1322" y="1492"/>
                </a:cubicBezTo>
                <a:lnTo>
                  <a:pt x="1322" y="1492"/>
                </a:lnTo>
                <a:cubicBezTo>
                  <a:pt x="1314" y="1487"/>
                  <a:pt x="1305" y="1484"/>
                  <a:pt x="1296" y="1480"/>
                </a:cubicBezTo>
                <a:lnTo>
                  <a:pt x="1296" y="1480"/>
                </a:lnTo>
                <a:cubicBezTo>
                  <a:pt x="1289" y="1477"/>
                  <a:pt x="1284" y="1474"/>
                  <a:pt x="1277" y="1471"/>
                </a:cubicBezTo>
                <a:lnTo>
                  <a:pt x="1277" y="1471"/>
                </a:lnTo>
                <a:cubicBezTo>
                  <a:pt x="1269" y="1467"/>
                  <a:pt x="1260" y="1464"/>
                  <a:pt x="1252" y="1460"/>
                </a:cubicBezTo>
                <a:lnTo>
                  <a:pt x="1252" y="1460"/>
                </a:lnTo>
                <a:cubicBezTo>
                  <a:pt x="1246" y="1457"/>
                  <a:pt x="1239" y="1454"/>
                  <a:pt x="1233" y="1451"/>
                </a:cubicBezTo>
                <a:lnTo>
                  <a:pt x="1233" y="1451"/>
                </a:lnTo>
                <a:cubicBezTo>
                  <a:pt x="1225" y="1447"/>
                  <a:pt x="1217" y="1444"/>
                  <a:pt x="1208" y="1439"/>
                </a:cubicBezTo>
                <a:lnTo>
                  <a:pt x="1208" y="1439"/>
                </a:lnTo>
                <a:cubicBezTo>
                  <a:pt x="1203" y="1436"/>
                  <a:pt x="1196" y="1434"/>
                  <a:pt x="1190" y="1431"/>
                </a:cubicBezTo>
                <a:lnTo>
                  <a:pt x="1190" y="1431"/>
                </a:lnTo>
                <a:cubicBezTo>
                  <a:pt x="1182" y="1426"/>
                  <a:pt x="1173" y="1422"/>
                  <a:pt x="1165" y="1418"/>
                </a:cubicBezTo>
                <a:lnTo>
                  <a:pt x="1165" y="1418"/>
                </a:lnTo>
                <a:cubicBezTo>
                  <a:pt x="1159" y="1416"/>
                  <a:pt x="1154" y="1413"/>
                  <a:pt x="1148" y="1410"/>
                </a:cubicBezTo>
                <a:lnTo>
                  <a:pt x="1148" y="1410"/>
                </a:lnTo>
                <a:cubicBezTo>
                  <a:pt x="1139" y="1406"/>
                  <a:pt x="1130" y="1401"/>
                  <a:pt x="1122" y="1397"/>
                </a:cubicBezTo>
                <a:lnTo>
                  <a:pt x="1122" y="1397"/>
                </a:lnTo>
                <a:cubicBezTo>
                  <a:pt x="1116" y="1395"/>
                  <a:pt x="1112" y="1392"/>
                  <a:pt x="1106" y="1389"/>
                </a:cubicBezTo>
                <a:lnTo>
                  <a:pt x="1106" y="1389"/>
                </a:lnTo>
                <a:cubicBezTo>
                  <a:pt x="1096" y="1384"/>
                  <a:pt x="1086" y="1379"/>
                  <a:pt x="1076" y="1374"/>
                </a:cubicBezTo>
                <a:lnTo>
                  <a:pt x="1076" y="1374"/>
                </a:lnTo>
                <a:cubicBezTo>
                  <a:pt x="1072" y="1372"/>
                  <a:pt x="1069" y="1370"/>
                  <a:pt x="1065" y="1368"/>
                </a:cubicBezTo>
                <a:lnTo>
                  <a:pt x="1065" y="1368"/>
                </a:lnTo>
                <a:cubicBezTo>
                  <a:pt x="1052" y="1361"/>
                  <a:pt x="1038" y="1354"/>
                  <a:pt x="1025" y="1347"/>
                </a:cubicBezTo>
                <a:lnTo>
                  <a:pt x="1025" y="1347"/>
                </a:lnTo>
                <a:cubicBezTo>
                  <a:pt x="1022" y="1345"/>
                  <a:pt x="1017" y="1344"/>
                  <a:pt x="1014" y="1341"/>
                </a:cubicBezTo>
                <a:lnTo>
                  <a:pt x="1014" y="1341"/>
                </a:lnTo>
                <a:cubicBezTo>
                  <a:pt x="1004" y="1336"/>
                  <a:pt x="995" y="1331"/>
                  <a:pt x="986" y="1326"/>
                </a:cubicBezTo>
                <a:lnTo>
                  <a:pt x="986" y="1326"/>
                </a:lnTo>
                <a:cubicBezTo>
                  <a:pt x="981" y="1323"/>
                  <a:pt x="975" y="1321"/>
                  <a:pt x="971" y="1318"/>
                </a:cubicBezTo>
                <a:lnTo>
                  <a:pt x="971" y="1318"/>
                </a:lnTo>
                <a:cubicBezTo>
                  <a:pt x="962" y="1313"/>
                  <a:pt x="955" y="1309"/>
                  <a:pt x="946" y="1304"/>
                </a:cubicBezTo>
                <a:lnTo>
                  <a:pt x="946" y="1304"/>
                </a:lnTo>
                <a:cubicBezTo>
                  <a:pt x="941" y="1301"/>
                  <a:pt x="936" y="1298"/>
                  <a:pt x="931" y="1295"/>
                </a:cubicBezTo>
                <a:lnTo>
                  <a:pt x="931" y="1295"/>
                </a:lnTo>
                <a:cubicBezTo>
                  <a:pt x="923" y="1291"/>
                  <a:pt x="916" y="1287"/>
                  <a:pt x="908" y="1283"/>
                </a:cubicBezTo>
                <a:lnTo>
                  <a:pt x="908" y="1283"/>
                </a:lnTo>
                <a:cubicBezTo>
                  <a:pt x="903" y="1280"/>
                  <a:pt x="898" y="1277"/>
                  <a:pt x="892" y="1273"/>
                </a:cubicBezTo>
                <a:lnTo>
                  <a:pt x="892" y="1273"/>
                </a:lnTo>
                <a:cubicBezTo>
                  <a:pt x="885" y="1269"/>
                  <a:pt x="878" y="1265"/>
                  <a:pt x="871" y="1261"/>
                </a:cubicBezTo>
                <a:lnTo>
                  <a:pt x="871" y="1261"/>
                </a:lnTo>
                <a:cubicBezTo>
                  <a:pt x="865" y="1258"/>
                  <a:pt x="860" y="1254"/>
                  <a:pt x="855" y="1251"/>
                </a:cubicBezTo>
                <a:lnTo>
                  <a:pt x="855" y="1251"/>
                </a:lnTo>
                <a:cubicBezTo>
                  <a:pt x="848" y="1247"/>
                  <a:pt x="841" y="1243"/>
                  <a:pt x="834" y="1239"/>
                </a:cubicBezTo>
                <a:lnTo>
                  <a:pt x="834" y="1239"/>
                </a:lnTo>
                <a:cubicBezTo>
                  <a:pt x="828" y="1235"/>
                  <a:pt x="823" y="1232"/>
                  <a:pt x="818" y="1229"/>
                </a:cubicBezTo>
                <a:lnTo>
                  <a:pt x="818" y="1229"/>
                </a:lnTo>
                <a:cubicBezTo>
                  <a:pt x="811" y="1224"/>
                  <a:pt x="804" y="1220"/>
                  <a:pt x="797" y="1216"/>
                </a:cubicBezTo>
                <a:lnTo>
                  <a:pt x="797" y="1216"/>
                </a:lnTo>
                <a:cubicBezTo>
                  <a:pt x="792" y="1213"/>
                  <a:pt x="787" y="1210"/>
                  <a:pt x="782" y="1207"/>
                </a:cubicBezTo>
                <a:lnTo>
                  <a:pt x="782" y="1207"/>
                </a:lnTo>
                <a:cubicBezTo>
                  <a:pt x="775" y="1202"/>
                  <a:pt x="768" y="1197"/>
                  <a:pt x="761" y="1193"/>
                </a:cubicBezTo>
                <a:lnTo>
                  <a:pt x="761" y="1193"/>
                </a:lnTo>
                <a:cubicBezTo>
                  <a:pt x="756" y="1190"/>
                  <a:pt x="751" y="1187"/>
                  <a:pt x="747" y="1184"/>
                </a:cubicBezTo>
                <a:lnTo>
                  <a:pt x="747" y="1184"/>
                </a:lnTo>
                <a:cubicBezTo>
                  <a:pt x="739" y="1179"/>
                  <a:pt x="731" y="1174"/>
                  <a:pt x="724" y="1169"/>
                </a:cubicBezTo>
                <a:lnTo>
                  <a:pt x="724" y="1169"/>
                </a:lnTo>
                <a:cubicBezTo>
                  <a:pt x="720" y="1166"/>
                  <a:pt x="716" y="1164"/>
                  <a:pt x="713" y="1162"/>
                </a:cubicBezTo>
                <a:lnTo>
                  <a:pt x="713" y="1162"/>
                </a:lnTo>
                <a:cubicBezTo>
                  <a:pt x="701" y="1154"/>
                  <a:pt x="690" y="1146"/>
                  <a:pt x="679" y="1139"/>
                </a:cubicBezTo>
                <a:lnTo>
                  <a:pt x="679" y="1139"/>
                </a:lnTo>
                <a:cubicBezTo>
                  <a:pt x="677" y="1137"/>
                  <a:pt x="675" y="1136"/>
                  <a:pt x="673" y="1134"/>
                </a:cubicBezTo>
                <a:lnTo>
                  <a:pt x="673" y="1134"/>
                </a:lnTo>
                <a:cubicBezTo>
                  <a:pt x="665" y="1128"/>
                  <a:pt x="655" y="1122"/>
                  <a:pt x="647" y="1116"/>
                </a:cubicBezTo>
                <a:lnTo>
                  <a:pt x="647" y="1116"/>
                </a:lnTo>
                <a:cubicBezTo>
                  <a:pt x="643" y="1113"/>
                  <a:pt x="639" y="1110"/>
                  <a:pt x="635" y="1107"/>
                </a:cubicBezTo>
                <a:lnTo>
                  <a:pt x="635" y="1107"/>
                </a:lnTo>
                <a:cubicBezTo>
                  <a:pt x="628" y="1102"/>
                  <a:pt x="621" y="1097"/>
                  <a:pt x="615" y="1092"/>
                </a:cubicBezTo>
                <a:lnTo>
                  <a:pt x="615" y="1092"/>
                </a:lnTo>
                <a:cubicBezTo>
                  <a:pt x="610" y="1089"/>
                  <a:pt x="606" y="1086"/>
                  <a:pt x="602" y="1083"/>
                </a:cubicBezTo>
                <a:lnTo>
                  <a:pt x="602" y="1083"/>
                </a:lnTo>
                <a:cubicBezTo>
                  <a:pt x="595" y="1078"/>
                  <a:pt x="589" y="1073"/>
                  <a:pt x="583" y="1069"/>
                </a:cubicBezTo>
                <a:lnTo>
                  <a:pt x="583" y="1069"/>
                </a:lnTo>
                <a:cubicBezTo>
                  <a:pt x="579" y="1066"/>
                  <a:pt x="575" y="1062"/>
                  <a:pt x="570" y="1059"/>
                </a:cubicBezTo>
                <a:lnTo>
                  <a:pt x="570" y="1059"/>
                </a:lnTo>
                <a:cubicBezTo>
                  <a:pt x="564" y="1054"/>
                  <a:pt x="558" y="1050"/>
                  <a:pt x="552" y="1045"/>
                </a:cubicBezTo>
                <a:lnTo>
                  <a:pt x="552" y="1045"/>
                </a:lnTo>
                <a:cubicBezTo>
                  <a:pt x="548" y="1042"/>
                  <a:pt x="544" y="1038"/>
                  <a:pt x="539" y="1035"/>
                </a:cubicBezTo>
                <a:lnTo>
                  <a:pt x="539" y="1035"/>
                </a:lnTo>
                <a:cubicBezTo>
                  <a:pt x="534" y="1031"/>
                  <a:pt x="528" y="1026"/>
                  <a:pt x="522" y="1021"/>
                </a:cubicBezTo>
                <a:lnTo>
                  <a:pt x="522" y="1021"/>
                </a:lnTo>
                <a:cubicBezTo>
                  <a:pt x="518" y="1018"/>
                  <a:pt x="514" y="1015"/>
                  <a:pt x="510" y="1011"/>
                </a:cubicBezTo>
                <a:lnTo>
                  <a:pt x="510" y="1011"/>
                </a:lnTo>
                <a:cubicBezTo>
                  <a:pt x="504" y="1007"/>
                  <a:pt x="499" y="1002"/>
                  <a:pt x="493" y="997"/>
                </a:cubicBezTo>
                <a:lnTo>
                  <a:pt x="493" y="997"/>
                </a:lnTo>
                <a:cubicBezTo>
                  <a:pt x="489" y="994"/>
                  <a:pt x="485" y="991"/>
                  <a:pt x="481" y="987"/>
                </a:cubicBezTo>
                <a:lnTo>
                  <a:pt x="481" y="987"/>
                </a:lnTo>
                <a:cubicBezTo>
                  <a:pt x="475" y="982"/>
                  <a:pt x="470" y="978"/>
                  <a:pt x="464" y="973"/>
                </a:cubicBezTo>
                <a:lnTo>
                  <a:pt x="464" y="973"/>
                </a:lnTo>
                <a:cubicBezTo>
                  <a:pt x="461" y="969"/>
                  <a:pt x="457" y="966"/>
                  <a:pt x="453" y="963"/>
                </a:cubicBezTo>
                <a:lnTo>
                  <a:pt x="453" y="963"/>
                </a:lnTo>
                <a:cubicBezTo>
                  <a:pt x="447" y="958"/>
                  <a:pt x="441" y="952"/>
                  <a:pt x="435" y="947"/>
                </a:cubicBezTo>
                <a:lnTo>
                  <a:pt x="435" y="947"/>
                </a:lnTo>
                <a:cubicBezTo>
                  <a:pt x="433" y="944"/>
                  <a:pt x="429" y="941"/>
                  <a:pt x="426" y="938"/>
                </a:cubicBezTo>
                <a:lnTo>
                  <a:pt x="426" y="938"/>
                </a:lnTo>
                <a:cubicBezTo>
                  <a:pt x="418" y="931"/>
                  <a:pt x="410" y="924"/>
                  <a:pt x="402" y="917"/>
                </a:cubicBezTo>
                <a:lnTo>
                  <a:pt x="402" y="917"/>
                </a:lnTo>
                <a:cubicBezTo>
                  <a:pt x="401" y="916"/>
                  <a:pt x="400" y="915"/>
                  <a:pt x="400" y="914"/>
                </a:cubicBezTo>
                <a:lnTo>
                  <a:pt x="400" y="914"/>
                </a:lnTo>
                <a:cubicBezTo>
                  <a:pt x="391" y="906"/>
                  <a:pt x="383" y="898"/>
                  <a:pt x="374" y="890"/>
                </a:cubicBezTo>
                <a:lnTo>
                  <a:pt x="374" y="890"/>
                </a:lnTo>
                <a:cubicBezTo>
                  <a:pt x="371" y="887"/>
                  <a:pt x="368" y="884"/>
                  <a:pt x="366" y="881"/>
                </a:cubicBezTo>
                <a:lnTo>
                  <a:pt x="366" y="881"/>
                </a:lnTo>
                <a:cubicBezTo>
                  <a:pt x="360" y="876"/>
                  <a:pt x="354" y="871"/>
                  <a:pt x="349" y="865"/>
                </a:cubicBezTo>
                <a:lnTo>
                  <a:pt x="349" y="865"/>
                </a:lnTo>
                <a:cubicBezTo>
                  <a:pt x="346" y="862"/>
                  <a:pt x="343" y="858"/>
                  <a:pt x="340" y="855"/>
                </a:cubicBezTo>
                <a:lnTo>
                  <a:pt x="340" y="855"/>
                </a:lnTo>
                <a:cubicBezTo>
                  <a:pt x="335" y="850"/>
                  <a:pt x="330" y="845"/>
                  <a:pt x="325" y="840"/>
                </a:cubicBezTo>
                <a:lnTo>
                  <a:pt x="325" y="840"/>
                </a:lnTo>
                <a:cubicBezTo>
                  <a:pt x="322" y="837"/>
                  <a:pt x="319" y="833"/>
                  <a:pt x="316" y="830"/>
                </a:cubicBezTo>
                <a:lnTo>
                  <a:pt x="316" y="830"/>
                </a:lnTo>
                <a:cubicBezTo>
                  <a:pt x="311" y="825"/>
                  <a:pt x="306" y="820"/>
                  <a:pt x="302" y="815"/>
                </a:cubicBezTo>
                <a:lnTo>
                  <a:pt x="302" y="815"/>
                </a:lnTo>
                <a:cubicBezTo>
                  <a:pt x="299" y="812"/>
                  <a:pt x="296" y="808"/>
                  <a:pt x="292" y="805"/>
                </a:cubicBezTo>
                <a:lnTo>
                  <a:pt x="292" y="805"/>
                </a:lnTo>
                <a:cubicBezTo>
                  <a:pt x="288" y="799"/>
                  <a:pt x="284" y="795"/>
                  <a:pt x="280" y="790"/>
                </a:cubicBezTo>
                <a:lnTo>
                  <a:pt x="280" y="790"/>
                </a:lnTo>
                <a:cubicBezTo>
                  <a:pt x="276" y="786"/>
                  <a:pt x="273" y="783"/>
                  <a:pt x="270" y="778"/>
                </a:cubicBezTo>
                <a:lnTo>
                  <a:pt x="270" y="778"/>
                </a:lnTo>
                <a:cubicBezTo>
                  <a:pt x="266" y="774"/>
                  <a:pt x="262" y="769"/>
                  <a:pt x="258" y="764"/>
                </a:cubicBezTo>
                <a:lnTo>
                  <a:pt x="258" y="764"/>
                </a:lnTo>
                <a:cubicBezTo>
                  <a:pt x="255" y="760"/>
                  <a:pt x="252" y="757"/>
                  <a:pt x="249" y="753"/>
                </a:cubicBezTo>
                <a:lnTo>
                  <a:pt x="249" y="753"/>
                </a:lnTo>
                <a:cubicBezTo>
                  <a:pt x="245" y="749"/>
                  <a:pt x="241" y="743"/>
                  <a:pt x="237" y="739"/>
                </a:cubicBezTo>
                <a:lnTo>
                  <a:pt x="237" y="739"/>
                </a:lnTo>
                <a:cubicBezTo>
                  <a:pt x="234" y="735"/>
                  <a:pt x="231" y="732"/>
                  <a:pt x="228" y="728"/>
                </a:cubicBezTo>
                <a:lnTo>
                  <a:pt x="228" y="728"/>
                </a:lnTo>
                <a:cubicBezTo>
                  <a:pt x="224" y="722"/>
                  <a:pt x="220" y="717"/>
                  <a:pt x="216" y="712"/>
                </a:cubicBezTo>
                <a:lnTo>
                  <a:pt x="216" y="712"/>
                </a:lnTo>
                <a:cubicBezTo>
                  <a:pt x="213" y="709"/>
                  <a:pt x="211" y="705"/>
                  <a:pt x="209" y="702"/>
                </a:cubicBezTo>
                <a:lnTo>
                  <a:pt x="209" y="702"/>
                </a:lnTo>
                <a:cubicBezTo>
                  <a:pt x="204" y="696"/>
                  <a:pt x="199" y="689"/>
                  <a:pt x="195" y="682"/>
                </a:cubicBezTo>
                <a:lnTo>
                  <a:pt x="195" y="682"/>
                </a:lnTo>
                <a:cubicBezTo>
                  <a:pt x="193" y="681"/>
                  <a:pt x="192" y="679"/>
                  <a:pt x="190" y="676"/>
                </a:cubicBezTo>
                <a:lnTo>
                  <a:pt x="190" y="676"/>
                </a:lnTo>
                <a:cubicBezTo>
                  <a:pt x="184" y="668"/>
                  <a:pt x="178" y="659"/>
                  <a:pt x="172" y="651"/>
                </a:cubicBezTo>
                <a:lnTo>
                  <a:pt x="172" y="651"/>
                </a:lnTo>
                <a:cubicBezTo>
                  <a:pt x="171" y="648"/>
                  <a:pt x="169" y="646"/>
                  <a:pt x="168" y="643"/>
                </a:cubicBezTo>
                <a:lnTo>
                  <a:pt x="168" y="643"/>
                </a:lnTo>
                <a:cubicBezTo>
                  <a:pt x="163" y="637"/>
                  <a:pt x="160" y="631"/>
                  <a:pt x="155" y="625"/>
                </a:cubicBezTo>
                <a:lnTo>
                  <a:pt x="155" y="625"/>
                </a:lnTo>
                <a:cubicBezTo>
                  <a:pt x="153" y="621"/>
                  <a:pt x="151" y="618"/>
                  <a:pt x="150" y="615"/>
                </a:cubicBezTo>
                <a:lnTo>
                  <a:pt x="150" y="615"/>
                </a:lnTo>
                <a:cubicBezTo>
                  <a:pt x="146" y="610"/>
                  <a:pt x="142" y="604"/>
                  <a:pt x="140" y="598"/>
                </a:cubicBezTo>
                <a:lnTo>
                  <a:pt x="140" y="598"/>
                </a:lnTo>
                <a:cubicBezTo>
                  <a:pt x="137" y="595"/>
                  <a:pt x="135" y="591"/>
                  <a:pt x="133" y="588"/>
                </a:cubicBezTo>
                <a:lnTo>
                  <a:pt x="133" y="588"/>
                </a:lnTo>
                <a:cubicBezTo>
                  <a:pt x="130" y="583"/>
                  <a:pt x="126" y="577"/>
                  <a:pt x="124" y="572"/>
                </a:cubicBezTo>
                <a:lnTo>
                  <a:pt x="124" y="572"/>
                </a:lnTo>
                <a:cubicBezTo>
                  <a:pt x="122" y="568"/>
                  <a:pt x="120" y="565"/>
                  <a:pt x="118" y="561"/>
                </a:cubicBezTo>
                <a:lnTo>
                  <a:pt x="118" y="561"/>
                </a:lnTo>
                <a:cubicBezTo>
                  <a:pt x="115" y="556"/>
                  <a:pt x="112" y="551"/>
                  <a:pt x="110" y="545"/>
                </a:cubicBezTo>
                <a:lnTo>
                  <a:pt x="110" y="545"/>
                </a:lnTo>
                <a:cubicBezTo>
                  <a:pt x="107" y="542"/>
                  <a:pt x="105" y="538"/>
                  <a:pt x="104" y="534"/>
                </a:cubicBezTo>
                <a:lnTo>
                  <a:pt x="104" y="534"/>
                </a:lnTo>
                <a:cubicBezTo>
                  <a:pt x="101" y="529"/>
                  <a:pt x="98" y="524"/>
                  <a:pt x="96" y="519"/>
                </a:cubicBezTo>
                <a:lnTo>
                  <a:pt x="96" y="519"/>
                </a:lnTo>
                <a:cubicBezTo>
                  <a:pt x="94" y="515"/>
                  <a:pt x="92" y="511"/>
                  <a:pt x="90" y="507"/>
                </a:cubicBezTo>
                <a:lnTo>
                  <a:pt x="90" y="507"/>
                </a:lnTo>
                <a:cubicBezTo>
                  <a:pt x="88" y="503"/>
                  <a:pt x="85" y="497"/>
                  <a:pt x="83" y="492"/>
                </a:cubicBezTo>
                <a:lnTo>
                  <a:pt x="83" y="492"/>
                </a:lnTo>
                <a:cubicBezTo>
                  <a:pt x="81" y="488"/>
                  <a:pt x="80" y="484"/>
                  <a:pt x="78" y="481"/>
                </a:cubicBezTo>
                <a:lnTo>
                  <a:pt x="78" y="481"/>
                </a:lnTo>
                <a:cubicBezTo>
                  <a:pt x="75" y="475"/>
                  <a:pt x="73" y="470"/>
                  <a:pt x="71" y="464"/>
                </a:cubicBezTo>
                <a:lnTo>
                  <a:pt x="71" y="464"/>
                </a:lnTo>
                <a:cubicBezTo>
                  <a:pt x="70" y="461"/>
                  <a:pt x="68" y="457"/>
                  <a:pt x="67" y="454"/>
                </a:cubicBezTo>
                <a:lnTo>
                  <a:pt x="67" y="454"/>
                </a:lnTo>
                <a:cubicBezTo>
                  <a:pt x="64" y="448"/>
                  <a:pt x="61" y="442"/>
                  <a:pt x="59" y="435"/>
                </a:cubicBezTo>
                <a:lnTo>
                  <a:pt x="59" y="435"/>
                </a:lnTo>
                <a:cubicBezTo>
                  <a:pt x="58" y="433"/>
                  <a:pt x="57" y="430"/>
                  <a:pt x="56" y="427"/>
                </a:cubicBezTo>
                <a:lnTo>
                  <a:pt x="56" y="427"/>
                </a:lnTo>
                <a:cubicBezTo>
                  <a:pt x="52" y="418"/>
                  <a:pt x="50" y="409"/>
                  <a:pt x="46" y="400"/>
                </a:cubicBezTo>
                <a:lnTo>
                  <a:pt x="46" y="400"/>
                </a:lnTo>
                <a:cubicBezTo>
                  <a:pt x="45" y="398"/>
                  <a:pt x="45" y="396"/>
                  <a:pt x="44" y="394"/>
                </a:cubicBezTo>
                <a:lnTo>
                  <a:pt x="44" y="394"/>
                </a:lnTo>
                <a:cubicBezTo>
                  <a:pt x="42" y="388"/>
                  <a:pt x="40" y="380"/>
                  <a:pt x="38" y="373"/>
                </a:cubicBezTo>
                <a:lnTo>
                  <a:pt x="38" y="373"/>
                </a:lnTo>
                <a:cubicBezTo>
                  <a:pt x="37" y="370"/>
                  <a:pt x="35" y="366"/>
                  <a:pt x="35" y="363"/>
                </a:cubicBezTo>
                <a:lnTo>
                  <a:pt x="35" y="363"/>
                </a:lnTo>
                <a:cubicBezTo>
                  <a:pt x="33" y="358"/>
                  <a:pt x="31" y="352"/>
                  <a:pt x="30" y="346"/>
                </a:cubicBezTo>
                <a:lnTo>
                  <a:pt x="30" y="346"/>
                </a:lnTo>
                <a:cubicBezTo>
                  <a:pt x="29" y="342"/>
                  <a:pt x="28" y="339"/>
                  <a:pt x="27" y="335"/>
                </a:cubicBezTo>
                <a:lnTo>
                  <a:pt x="27" y="335"/>
                </a:lnTo>
                <a:cubicBezTo>
                  <a:pt x="25" y="329"/>
                  <a:pt x="24" y="324"/>
                  <a:pt x="22" y="318"/>
                </a:cubicBezTo>
                <a:lnTo>
                  <a:pt x="22" y="318"/>
                </a:lnTo>
                <a:cubicBezTo>
                  <a:pt x="22" y="315"/>
                  <a:pt x="21" y="310"/>
                  <a:pt x="20" y="307"/>
                </a:cubicBezTo>
                <a:lnTo>
                  <a:pt x="20" y="307"/>
                </a:lnTo>
                <a:cubicBezTo>
                  <a:pt x="19" y="302"/>
                  <a:pt x="18" y="296"/>
                  <a:pt x="17" y="291"/>
                </a:cubicBezTo>
                <a:lnTo>
                  <a:pt x="17" y="291"/>
                </a:lnTo>
                <a:cubicBezTo>
                  <a:pt x="16" y="287"/>
                  <a:pt x="15" y="283"/>
                  <a:pt x="14" y="279"/>
                </a:cubicBezTo>
                <a:lnTo>
                  <a:pt x="14" y="279"/>
                </a:lnTo>
                <a:cubicBezTo>
                  <a:pt x="14" y="273"/>
                  <a:pt x="12" y="268"/>
                  <a:pt x="12" y="263"/>
                </a:cubicBezTo>
                <a:lnTo>
                  <a:pt x="12" y="263"/>
                </a:lnTo>
                <a:cubicBezTo>
                  <a:pt x="11" y="259"/>
                  <a:pt x="10" y="255"/>
                  <a:pt x="10" y="251"/>
                </a:cubicBezTo>
                <a:lnTo>
                  <a:pt x="10" y="251"/>
                </a:lnTo>
                <a:cubicBezTo>
                  <a:pt x="9" y="246"/>
                  <a:pt x="9" y="241"/>
                  <a:pt x="7" y="235"/>
                </a:cubicBezTo>
                <a:lnTo>
                  <a:pt x="7" y="235"/>
                </a:lnTo>
                <a:cubicBezTo>
                  <a:pt x="7" y="231"/>
                  <a:pt x="7" y="228"/>
                  <a:pt x="6" y="224"/>
                </a:cubicBezTo>
                <a:lnTo>
                  <a:pt x="6" y="224"/>
                </a:lnTo>
                <a:cubicBezTo>
                  <a:pt x="6" y="218"/>
                  <a:pt x="5" y="212"/>
                  <a:pt x="4" y="207"/>
                </a:cubicBezTo>
                <a:lnTo>
                  <a:pt x="4" y="207"/>
                </a:lnTo>
                <a:cubicBezTo>
                  <a:pt x="4" y="203"/>
                  <a:pt x="4" y="199"/>
                  <a:pt x="3" y="196"/>
                </a:cubicBezTo>
                <a:lnTo>
                  <a:pt x="3" y="196"/>
                </a:lnTo>
                <a:cubicBezTo>
                  <a:pt x="2" y="189"/>
                  <a:pt x="2" y="183"/>
                  <a:pt x="2" y="177"/>
                </a:cubicBezTo>
                <a:lnTo>
                  <a:pt x="2" y="177"/>
                </a:lnTo>
                <a:cubicBezTo>
                  <a:pt x="2" y="174"/>
                  <a:pt x="1" y="171"/>
                  <a:pt x="1" y="168"/>
                </a:cubicBezTo>
                <a:lnTo>
                  <a:pt x="1" y="168"/>
                </a:lnTo>
                <a:cubicBezTo>
                  <a:pt x="1" y="158"/>
                  <a:pt x="1" y="150"/>
                  <a:pt x="0" y="140"/>
                </a:cubicBezTo>
                <a:lnTo>
                  <a:pt x="20" y="1401"/>
                </a:lnTo>
                <a:lnTo>
                  <a:pt x="20" y="1401"/>
                </a:lnTo>
                <a:cubicBezTo>
                  <a:pt x="20" y="1410"/>
                  <a:pt x="21" y="1419"/>
                  <a:pt x="21" y="1428"/>
                </a:cubicBezTo>
                <a:lnTo>
                  <a:pt x="21" y="1428"/>
                </a:lnTo>
                <a:cubicBezTo>
                  <a:pt x="21" y="1432"/>
                  <a:pt x="21" y="1435"/>
                  <a:pt x="21" y="1438"/>
                </a:cubicBezTo>
                <a:lnTo>
                  <a:pt x="21" y="1438"/>
                </a:lnTo>
                <a:cubicBezTo>
                  <a:pt x="22" y="1444"/>
                  <a:pt x="22" y="1450"/>
                  <a:pt x="23" y="1456"/>
                </a:cubicBezTo>
                <a:lnTo>
                  <a:pt x="23" y="1456"/>
                </a:lnTo>
                <a:cubicBezTo>
                  <a:pt x="23" y="1460"/>
                  <a:pt x="24" y="1464"/>
                  <a:pt x="24" y="1467"/>
                </a:cubicBezTo>
                <a:lnTo>
                  <a:pt x="24" y="1467"/>
                </a:lnTo>
                <a:cubicBezTo>
                  <a:pt x="24" y="1473"/>
                  <a:pt x="25" y="1478"/>
                  <a:pt x="25" y="1484"/>
                </a:cubicBezTo>
                <a:lnTo>
                  <a:pt x="25" y="1484"/>
                </a:lnTo>
                <a:cubicBezTo>
                  <a:pt x="26" y="1488"/>
                  <a:pt x="27" y="1492"/>
                  <a:pt x="27" y="1496"/>
                </a:cubicBezTo>
                <a:lnTo>
                  <a:pt x="27" y="1496"/>
                </a:lnTo>
                <a:cubicBezTo>
                  <a:pt x="28" y="1501"/>
                  <a:pt x="29" y="1506"/>
                  <a:pt x="30" y="1512"/>
                </a:cubicBezTo>
                <a:lnTo>
                  <a:pt x="30" y="1512"/>
                </a:lnTo>
                <a:cubicBezTo>
                  <a:pt x="30" y="1516"/>
                  <a:pt x="31" y="1520"/>
                  <a:pt x="31" y="1523"/>
                </a:cubicBezTo>
                <a:lnTo>
                  <a:pt x="31" y="1523"/>
                </a:lnTo>
                <a:cubicBezTo>
                  <a:pt x="32" y="1529"/>
                  <a:pt x="33" y="1535"/>
                  <a:pt x="34" y="1540"/>
                </a:cubicBezTo>
                <a:lnTo>
                  <a:pt x="34" y="1540"/>
                </a:lnTo>
                <a:cubicBezTo>
                  <a:pt x="35" y="1543"/>
                  <a:pt x="35" y="1547"/>
                  <a:pt x="37" y="1551"/>
                </a:cubicBezTo>
                <a:lnTo>
                  <a:pt x="37" y="1551"/>
                </a:lnTo>
                <a:cubicBezTo>
                  <a:pt x="38" y="1557"/>
                  <a:pt x="39" y="1562"/>
                  <a:pt x="40" y="1567"/>
                </a:cubicBezTo>
                <a:lnTo>
                  <a:pt x="40" y="1567"/>
                </a:lnTo>
                <a:cubicBezTo>
                  <a:pt x="41" y="1571"/>
                  <a:pt x="41" y="1575"/>
                  <a:pt x="42" y="1578"/>
                </a:cubicBezTo>
                <a:lnTo>
                  <a:pt x="42" y="1578"/>
                </a:lnTo>
                <a:cubicBezTo>
                  <a:pt x="44" y="1585"/>
                  <a:pt x="45" y="1590"/>
                  <a:pt x="47" y="1595"/>
                </a:cubicBezTo>
                <a:lnTo>
                  <a:pt x="47" y="1595"/>
                </a:lnTo>
                <a:cubicBezTo>
                  <a:pt x="47" y="1599"/>
                  <a:pt x="49" y="1603"/>
                  <a:pt x="50" y="1606"/>
                </a:cubicBezTo>
                <a:lnTo>
                  <a:pt x="50" y="1606"/>
                </a:lnTo>
                <a:cubicBezTo>
                  <a:pt x="51" y="1612"/>
                  <a:pt x="52" y="1618"/>
                  <a:pt x="54" y="1624"/>
                </a:cubicBezTo>
                <a:lnTo>
                  <a:pt x="54" y="1624"/>
                </a:lnTo>
                <a:cubicBezTo>
                  <a:pt x="55" y="1627"/>
                  <a:pt x="56" y="1630"/>
                  <a:pt x="57" y="1633"/>
                </a:cubicBezTo>
                <a:lnTo>
                  <a:pt x="57" y="1633"/>
                </a:lnTo>
                <a:cubicBezTo>
                  <a:pt x="60" y="1641"/>
                  <a:pt x="62" y="1648"/>
                  <a:pt x="64" y="1655"/>
                </a:cubicBezTo>
                <a:lnTo>
                  <a:pt x="64" y="1655"/>
                </a:lnTo>
                <a:cubicBezTo>
                  <a:pt x="65" y="1657"/>
                  <a:pt x="65" y="1659"/>
                  <a:pt x="66" y="1661"/>
                </a:cubicBezTo>
                <a:lnTo>
                  <a:pt x="66" y="1661"/>
                </a:lnTo>
                <a:cubicBezTo>
                  <a:pt x="69" y="1670"/>
                  <a:pt x="72" y="1678"/>
                  <a:pt x="75" y="1687"/>
                </a:cubicBezTo>
                <a:lnTo>
                  <a:pt x="75" y="1687"/>
                </a:lnTo>
                <a:cubicBezTo>
                  <a:pt x="77" y="1690"/>
                  <a:pt x="78" y="1693"/>
                  <a:pt x="78" y="1696"/>
                </a:cubicBezTo>
                <a:lnTo>
                  <a:pt x="78" y="1696"/>
                </a:lnTo>
                <a:cubicBezTo>
                  <a:pt x="81" y="1702"/>
                  <a:pt x="84" y="1708"/>
                  <a:pt x="86" y="1714"/>
                </a:cubicBezTo>
                <a:lnTo>
                  <a:pt x="86" y="1714"/>
                </a:lnTo>
                <a:cubicBezTo>
                  <a:pt x="87" y="1718"/>
                  <a:pt x="89" y="1721"/>
                  <a:pt x="91" y="1725"/>
                </a:cubicBezTo>
                <a:lnTo>
                  <a:pt x="91" y="1725"/>
                </a:lnTo>
                <a:cubicBezTo>
                  <a:pt x="92" y="1730"/>
                  <a:pt x="95" y="1736"/>
                  <a:pt x="98" y="1741"/>
                </a:cubicBezTo>
                <a:lnTo>
                  <a:pt x="98" y="1741"/>
                </a:lnTo>
                <a:cubicBezTo>
                  <a:pt x="99" y="1745"/>
                  <a:pt x="101" y="1748"/>
                  <a:pt x="102" y="1752"/>
                </a:cubicBezTo>
                <a:lnTo>
                  <a:pt x="102" y="1752"/>
                </a:lnTo>
                <a:cubicBezTo>
                  <a:pt x="105" y="1758"/>
                  <a:pt x="107" y="1763"/>
                  <a:pt x="110" y="1768"/>
                </a:cubicBezTo>
                <a:lnTo>
                  <a:pt x="110" y="1768"/>
                </a:lnTo>
                <a:cubicBezTo>
                  <a:pt x="112" y="1772"/>
                  <a:pt x="114" y="1775"/>
                  <a:pt x="115" y="1779"/>
                </a:cubicBezTo>
                <a:lnTo>
                  <a:pt x="115" y="1779"/>
                </a:lnTo>
                <a:cubicBezTo>
                  <a:pt x="118" y="1785"/>
                  <a:pt x="121" y="1789"/>
                  <a:pt x="123" y="1795"/>
                </a:cubicBezTo>
                <a:lnTo>
                  <a:pt x="123" y="1795"/>
                </a:lnTo>
                <a:cubicBezTo>
                  <a:pt x="125" y="1798"/>
                  <a:pt x="127" y="1802"/>
                  <a:pt x="129" y="1806"/>
                </a:cubicBezTo>
                <a:lnTo>
                  <a:pt x="129" y="1806"/>
                </a:lnTo>
                <a:cubicBezTo>
                  <a:pt x="132" y="1811"/>
                  <a:pt x="135" y="1817"/>
                  <a:pt x="137" y="1821"/>
                </a:cubicBezTo>
                <a:lnTo>
                  <a:pt x="137" y="1821"/>
                </a:lnTo>
                <a:cubicBezTo>
                  <a:pt x="140" y="1825"/>
                  <a:pt x="141" y="1829"/>
                  <a:pt x="143" y="1833"/>
                </a:cubicBezTo>
                <a:lnTo>
                  <a:pt x="143" y="1833"/>
                </a:lnTo>
                <a:cubicBezTo>
                  <a:pt x="146" y="1838"/>
                  <a:pt x="150" y="1843"/>
                  <a:pt x="152" y="1848"/>
                </a:cubicBezTo>
                <a:lnTo>
                  <a:pt x="152" y="1848"/>
                </a:lnTo>
                <a:cubicBezTo>
                  <a:pt x="155" y="1852"/>
                  <a:pt x="156" y="1855"/>
                  <a:pt x="159" y="1859"/>
                </a:cubicBezTo>
                <a:lnTo>
                  <a:pt x="159" y="1859"/>
                </a:lnTo>
                <a:cubicBezTo>
                  <a:pt x="162" y="1865"/>
                  <a:pt x="165" y="1870"/>
                  <a:pt x="169" y="1875"/>
                </a:cubicBezTo>
                <a:lnTo>
                  <a:pt x="169" y="1875"/>
                </a:lnTo>
                <a:cubicBezTo>
                  <a:pt x="171" y="1879"/>
                  <a:pt x="173" y="1882"/>
                  <a:pt x="175" y="1885"/>
                </a:cubicBezTo>
                <a:lnTo>
                  <a:pt x="175" y="1885"/>
                </a:lnTo>
                <a:cubicBezTo>
                  <a:pt x="179" y="1891"/>
                  <a:pt x="183" y="1898"/>
                  <a:pt x="187" y="1903"/>
                </a:cubicBezTo>
                <a:lnTo>
                  <a:pt x="187" y="1903"/>
                </a:lnTo>
                <a:cubicBezTo>
                  <a:pt x="189" y="1906"/>
                  <a:pt x="191" y="1909"/>
                  <a:pt x="192" y="1911"/>
                </a:cubicBezTo>
                <a:lnTo>
                  <a:pt x="192" y="1911"/>
                </a:lnTo>
                <a:cubicBezTo>
                  <a:pt x="198" y="1920"/>
                  <a:pt x="203" y="1929"/>
                  <a:pt x="210" y="1937"/>
                </a:cubicBezTo>
                <a:lnTo>
                  <a:pt x="210" y="1937"/>
                </a:lnTo>
                <a:cubicBezTo>
                  <a:pt x="211" y="1939"/>
                  <a:pt x="213" y="1941"/>
                  <a:pt x="214" y="1943"/>
                </a:cubicBezTo>
                <a:lnTo>
                  <a:pt x="214" y="1943"/>
                </a:lnTo>
                <a:cubicBezTo>
                  <a:pt x="219" y="1950"/>
                  <a:pt x="223" y="1956"/>
                  <a:pt x="229" y="1963"/>
                </a:cubicBezTo>
                <a:lnTo>
                  <a:pt x="229" y="1963"/>
                </a:lnTo>
                <a:cubicBezTo>
                  <a:pt x="231" y="1966"/>
                  <a:pt x="233" y="1969"/>
                  <a:pt x="236" y="1972"/>
                </a:cubicBezTo>
                <a:lnTo>
                  <a:pt x="236" y="1972"/>
                </a:lnTo>
                <a:cubicBezTo>
                  <a:pt x="240" y="1978"/>
                  <a:pt x="244" y="1983"/>
                  <a:pt x="248" y="1989"/>
                </a:cubicBezTo>
                <a:lnTo>
                  <a:pt x="248" y="1989"/>
                </a:lnTo>
                <a:cubicBezTo>
                  <a:pt x="251" y="1992"/>
                  <a:pt x="253" y="1996"/>
                  <a:pt x="256" y="1999"/>
                </a:cubicBezTo>
                <a:lnTo>
                  <a:pt x="256" y="1999"/>
                </a:lnTo>
                <a:cubicBezTo>
                  <a:pt x="261" y="2004"/>
                  <a:pt x="264" y="2009"/>
                  <a:pt x="269" y="2014"/>
                </a:cubicBezTo>
                <a:lnTo>
                  <a:pt x="269" y="2014"/>
                </a:lnTo>
                <a:cubicBezTo>
                  <a:pt x="272" y="2017"/>
                  <a:pt x="274" y="2021"/>
                  <a:pt x="277" y="2025"/>
                </a:cubicBezTo>
                <a:lnTo>
                  <a:pt x="277" y="2025"/>
                </a:lnTo>
                <a:cubicBezTo>
                  <a:pt x="282" y="2030"/>
                  <a:pt x="286" y="2034"/>
                  <a:pt x="290" y="2039"/>
                </a:cubicBezTo>
                <a:lnTo>
                  <a:pt x="290" y="2039"/>
                </a:lnTo>
                <a:cubicBezTo>
                  <a:pt x="293" y="2043"/>
                  <a:pt x="296" y="2047"/>
                  <a:pt x="299" y="2050"/>
                </a:cubicBezTo>
                <a:lnTo>
                  <a:pt x="299" y="2050"/>
                </a:lnTo>
                <a:cubicBezTo>
                  <a:pt x="303" y="2055"/>
                  <a:pt x="307" y="2060"/>
                  <a:pt x="312" y="2065"/>
                </a:cubicBezTo>
                <a:lnTo>
                  <a:pt x="312" y="2065"/>
                </a:lnTo>
                <a:cubicBezTo>
                  <a:pt x="315" y="2068"/>
                  <a:pt x="319" y="2072"/>
                  <a:pt x="322" y="2075"/>
                </a:cubicBezTo>
                <a:lnTo>
                  <a:pt x="322" y="2075"/>
                </a:lnTo>
                <a:cubicBezTo>
                  <a:pt x="326" y="2080"/>
                  <a:pt x="330" y="2085"/>
                  <a:pt x="335" y="2090"/>
                </a:cubicBezTo>
                <a:lnTo>
                  <a:pt x="335" y="2090"/>
                </a:lnTo>
                <a:cubicBezTo>
                  <a:pt x="338" y="2094"/>
                  <a:pt x="342" y="2097"/>
                  <a:pt x="345" y="2101"/>
                </a:cubicBezTo>
                <a:lnTo>
                  <a:pt x="345" y="2101"/>
                </a:lnTo>
                <a:cubicBezTo>
                  <a:pt x="350" y="2105"/>
                  <a:pt x="354" y="2111"/>
                  <a:pt x="359" y="2115"/>
                </a:cubicBezTo>
                <a:lnTo>
                  <a:pt x="359" y="2115"/>
                </a:lnTo>
                <a:cubicBezTo>
                  <a:pt x="362" y="2119"/>
                  <a:pt x="366" y="2122"/>
                  <a:pt x="369" y="2125"/>
                </a:cubicBezTo>
                <a:lnTo>
                  <a:pt x="369" y="2125"/>
                </a:lnTo>
                <a:cubicBezTo>
                  <a:pt x="374" y="2131"/>
                  <a:pt x="380" y="2136"/>
                  <a:pt x="385" y="2142"/>
                </a:cubicBezTo>
                <a:lnTo>
                  <a:pt x="385" y="2142"/>
                </a:lnTo>
                <a:cubicBezTo>
                  <a:pt x="388" y="2145"/>
                  <a:pt x="391" y="2148"/>
                  <a:pt x="394" y="2150"/>
                </a:cubicBezTo>
                <a:lnTo>
                  <a:pt x="394" y="2150"/>
                </a:lnTo>
                <a:cubicBezTo>
                  <a:pt x="402" y="2158"/>
                  <a:pt x="410" y="2166"/>
                  <a:pt x="419" y="2175"/>
                </a:cubicBezTo>
                <a:lnTo>
                  <a:pt x="419" y="2175"/>
                </a:lnTo>
                <a:cubicBezTo>
                  <a:pt x="420" y="2176"/>
                  <a:pt x="421" y="2177"/>
                  <a:pt x="423" y="2178"/>
                </a:cubicBezTo>
                <a:lnTo>
                  <a:pt x="423" y="2178"/>
                </a:lnTo>
                <a:cubicBezTo>
                  <a:pt x="430" y="2185"/>
                  <a:pt x="438" y="2192"/>
                  <a:pt x="445" y="2199"/>
                </a:cubicBezTo>
                <a:lnTo>
                  <a:pt x="445" y="2199"/>
                </a:lnTo>
                <a:cubicBezTo>
                  <a:pt x="449" y="2202"/>
                  <a:pt x="452" y="2205"/>
                  <a:pt x="455" y="2208"/>
                </a:cubicBezTo>
                <a:lnTo>
                  <a:pt x="455" y="2208"/>
                </a:lnTo>
                <a:cubicBezTo>
                  <a:pt x="461" y="2214"/>
                  <a:pt x="467" y="2218"/>
                  <a:pt x="473" y="2224"/>
                </a:cubicBezTo>
                <a:lnTo>
                  <a:pt x="473" y="2224"/>
                </a:lnTo>
                <a:cubicBezTo>
                  <a:pt x="477" y="2226"/>
                  <a:pt x="480" y="2230"/>
                  <a:pt x="484" y="2234"/>
                </a:cubicBezTo>
                <a:lnTo>
                  <a:pt x="484" y="2234"/>
                </a:lnTo>
                <a:cubicBezTo>
                  <a:pt x="489" y="2238"/>
                  <a:pt x="495" y="2243"/>
                  <a:pt x="501" y="2247"/>
                </a:cubicBezTo>
                <a:lnTo>
                  <a:pt x="501" y="2247"/>
                </a:lnTo>
                <a:cubicBezTo>
                  <a:pt x="505" y="2251"/>
                  <a:pt x="509" y="2255"/>
                  <a:pt x="513" y="2258"/>
                </a:cubicBezTo>
                <a:lnTo>
                  <a:pt x="513" y="2258"/>
                </a:lnTo>
                <a:cubicBezTo>
                  <a:pt x="518" y="2262"/>
                  <a:pt x="524" y="2267"/>
                  <a:pt x="529" y="2272"/>
                </a:cubicBezTo>
                <a:lnTo>
                  <a:pt x="529" y="2272"/>
                </a:lnTo>
                <a:cubicBezTo>
                  <a:pt x="534" y="2275"/>
                  <a:pt x="538" y="2279"/>
                  <a:pt x="542" y="2282"/>
                </a:cubicBezTo>
                <a:lnTo>
                  <a:pt x="542" y="2282"/>
                </a:lnTo>
                <a:cubicBezTo>
                  <a:pt x="548" y="2286"/>
                  <a:pt x="554" y="2291"/>
                  <a:pt x="559" y="2295"/>
                </a:cubicBezTo>
                <a:lnTo>
                  <a:pt x="559" y="2295"/>
                </a:lnTo>
                <a:cubicBezTo>
                  <a:pt x="564" y="2299"/>
                  <a:pt x="568" y="2302"/>
                  <a:pt x="572" y="2306"/>
                </a:cubicBezTo>
                <a:lnTo>
                  <a:pt x="572" y="2306"/>
                </a:lnTo>
                <a:cubicBezTo>
                  <a:pt x="578" y="2310"/>
                  <a:pt x="583" y="2315"/>
                  <a:pt x="589" y="2319"/>
                </a:cubicBezTo>
                <a:lnTo>
                  <a:pt x="589" y="2319"/>
                </a:lnTo>
                <a:cubicBezTo>
                  <a:pt x="594" y="2323"/>
                  <a:pt x="598" y="2326"/>
                  <a:pt x="603" y="2330"/>
                </a:cubicBezTo>
                <a:lnTo>
                  <a:pt x="603" y="2330"/>
                </a:lnTo>
                <a:cubicBezTo>
                  <a:pt x="609" y="2334"/>
                  <a:pt x="615" y="2338"/>
                  <a:pt x="621" y="2343"/>
                </a:cubicBezTo>
                <a:lnTo>
                  <a:pt x="621" y="2343"/>
                </a:lnTo>
                <a:cubicBezTo>
                  <a:pt x="625" y="2346"/>
                  <a:pt x="630" y="2350"/>
                  <a:pt x="635" y="2353"/>
                </a:cubicBezTo>
                <a:lnTo>
                  <a:pt x="635" y="2353"/>
                </a:lnTo>
                <a:cubicBezTo>
                  <a:pt x="641" y="2358"/>
                  <a:pt x="648" y="2362"/>
                  <a:pt x="654" y="2367"/>
                </a:cubicBezTo>
                <a:lnTo>
                  <a:pt x="654" y="2367"/>
                </a:lnTo>
                <a:cubicBezTo>
                  <a:pt x="658" y="2370"/>
                  <a:pt x="662" y="2373"/>
                  <a:pt x="666" y="2376"/>
                </a:cubicBezTo>
                <a:lnTo>
                  <a:pt x="666" y="2376"/>
                </a:lnTo>
                <a:cubicBezTo>
                  <a:pt x="675" y="2382"/>
                  <a:pt x="682" y="2387"/>
                  <a:pt x="690" y="2393"/>
                </a:cubicBezTo>
                <a:lnTo>
                  <a:pt x="690" y="2393"/>
                </a:lnTo>
                <a:cubicBezTo>
                  <a:pt x="693" y="2395"/>
                  <a:pt x="696" y="2397"/>
                  <a:pt x="699" y="2399"/>
                </a:cubicBezTo>
                <a:lnTo>
                  <a:pt x="699" y="2399"/>
                </a:lnTo>
                <a:cubicBezTo>
                  <a:pt x="710" y="2407"/>
                  <a:pt x="721" y="2414"/>
                  <a:pt x="732" y="2421"/>
                </a:cubicBezTo>
                <a:lnTo>
                  <a:pt x="732" y="2421"/>
                </a:lnTo>
                <a:cubicBezTo>
                  <a:pt x="736" y="2424"/>
                  <a:pt x="741" y="2427"/>
                  <a:pt x="745" y="2430"/>
                </a:cubicBezTo>
                <a:lnTo>
                  <a:pt x="745" y="2430"/>
                </a:lnTo>
                <a:cubicBezTo>
                  <a:pt x="752" y="2435"/>
                  <a:pt x="759" y="2439"/>
                  <a:pt x="767" y="2444"/>
                </a:cubicBezTo>
                <a:lnTo>
                  <a:pt x="767" y="2444"/>
                </a:lnTo>
                <a:cubicBezTo>
                  <a:pt x="771" y="2448"/>
                  <a:pt x="777" y="2451"/>
                  <a:pt x="781" y="2454"/>
                </a:cubicBezTo>
                <a:lnTo>
                  <a:pt x="781" y="2454"/>
                </a:lnTo>
                <a:cubicBezTo>
                  <a:pt x="788" y="2458"/>
                  <a:pt x="795" y="2463"/>
                  <a:pt x="801" y="2467"/>
                </a:cubicBezTo>
                <a:lnTo>
                  <a:pt x="801" y="2467"/>
                </a:lnTo>
                <a:cubicBezTo>
                  <a:pt x="807" y="2470"/>
                  <a:pt x="812" y="2474"/>
                  <a:pt x="818" y="2477"/>
                </a:cubicBezTo>
                <a:lnTo>
                  <a:pt x="818" y="2477"/>
                </a:lnTo>
                <a:cubicBezTo>
                  <a:pt x="824" y="2481"/>
                  <a:pt x="831" y="2485"/>
                  <a:pt x="837" y="2489"/>
                </a:cubicBezTo>
                <a:lnTo>
                  <a:pt x="837" y="2489"/>
                </a:lnTo>
                <a:cubicBezTo>
                  <a:pt x="843" y="2492"/>
                  <a:pt x="848" y="2496"/>
                  <a:pt x="854" y="2499"/>
                </a:cubicBezTo>
                <a:lnTo>
                  <a:pt x="854" y="2499"/>
                </a:lnTo>
                <a:cubicBezTo>
                  <a:pt x="861" y="2504"/>
                  <a:pt x="867" y="2507"/>
                  <a:pt x="873" y="2511"/>
                </a:cubicBezTo>
                <a:lnTo>
                  <a:pt x="873" y="2511"/>
                </a:lnTo>
                <a:cubicBezTo>
                  <a:pt x="880" y="2515"/>
                  <a:pt x="885" y="2518"/>
                  <a:pt x="891" y="2522"/>
                </a:cubicBezTo>
                <a:lnTo>
                  <a:pt x="891" y="2522"/>
                </a:lnTo>
                <a:cubicBezTo>
                  <a:pt x="898" y="2525"/>
                  <a:pt x="904" y="2529"/>
                  <a:pt x="911" y="2534"/>
                </a:cubicBezTo>
                <a:lnTo>
                  <a:pt x="911" y="2534"/>
                </a:lnTo>
                <a:cubicBezTo>
                  <a:pt x="917" y="2537"/>
                  <a:pt x="923" y="2540"/>
                  <a:pt x="928" y="2544"/>
                </a:cubicBezTo>
                <a:lnTo>
                  <a:pt x="928" y="2544"/>
                </a:lnTo>
                <a:cubicBezTo>
                  <a:pt x="935" y="2548"/>
                  <a:pt x="942" y="2551"/>
                  <a:pt x="949" y="2555"/>
                </a:cubicBezTo>
                <a:lnTo>
                  <a:pt x="949" y="2555"/>
                </a:lnTo>
                <a:cubicBezTo>
                  <a:pt x="955" y="2559"/>
                  <a:pt x="961" y="2562"/>
                  <a:pt x="966" y="2565"/>
                </a:cubicBezTo>
                <a:lnTo>
                  <a:pt x="966" y="2565"/>
                </a:lnTo>
                <a:cubicBezTo>
                  <a:pt x="974" y="2569"/>
                  <a:pt x="981" y="2573"/>
                  <a:pt x="989" y="2578"/>
                </a:cubicBezTo>
                <a:lnTo>
                  <a:pt x="989" y="2578"/>
                </a:lnTo>
                <a:cubicBezTo>
                  <a:pt x="994" y="2580"/>
                  <a:pt x="1000" y="2583"/>
                  <a:pt x="1006" y="2587"/>
                </a:cubicBezTo>
                <a:lnTo>
                  <a:pt x="1006" y="2587"/>
                </a:lnTo>
                <a:cubicBezTo>
                  <a:pt x="1014" y="2591"/>
                  <a:pt x="1022" y="2596"/>
                  <a:pt x="1031" y="2600"/>
                </a:cubicBezTo>
                <a:lnTo>
                  <a:pt x="1031" y="2600"/>
                </a:lnTo>
                <a:cubicBezTo>
                  <a:pt x="1035" y="2603"/>
                  <a:pt x="1040" y="2605"/>
                  <a:pt x="1045" y="2608"/>
                </a:cubicBezTo>
                <a:lnTo>
                  <a:pt x="1045" y="2608"/>
                </a:lnTo>
                <a:cubicBezTo>
                  <a:pt x="1058" y="2615"/>
                  <a:pt x="1071" y="2622"/>
                  <a:pt x="1084" y="2629"/>
                </a:cubicBezTo>
                <a:lnTo>
                  <a:pt x="1084" y="2629"/>
                </a:lnTo>
                <a:cubicBezTo>
                  <a:pt x="1089" y="2631"/>
                  <a:pt x="1094" y="2634"/>
                  <a:pt x="1099" y="2636"/>
                </a:cubicBezTo>
                <a:lnTo>
                  <a:pt x="1099" y="2636"/>
                </a:lnTo>
                <a:cubicBezTo>
                  <a:pt x="1108" y="2640"/>
                  <a:pt x="1117" y="2645"/>
                  <a:pt x="1125" y="2649"/>
                </a:cubicBezTo>
                <a:lnTo>
                  <a:pt x="1125" y="2649"/>
                </a:lnTo>
                <a:cubicBezTo>
                  <a:pt x="1132" y="2653"/>
                  <a:pt x="1137" y="2656"/>
                  <a:pt x="1143" y="2659"/>
                </a:cubicBezTo>
                <a:lnTo>
                  <a:pt x="1143" y="2659"/>
                </a:lnTo>
                <a:cubicBezTo>
                  <a:pt x="1151" y="2662"/>
                  <a:pt x="1159" y="2666"/>
                  <a:pt x="1167" y="2670"/>
                </a:cubicBezTo>
                <a:lnTo>
                  <a:pt x="1167" y="2670"/>
                </a:lnTo>
                <a:cubicBezTo>
                  <a:pt x="1173" y="2673"/>
                  <a:pt x="1180" y="2676"/>
                  <a:pt x="1186" y="2680"/>
                </a:cubicBezTo>
                <a:lnTo>
                  <a:pt x="1186" y="2680"/>
                </a:lnTo>
                <a:cubicBezTo>
                  <a:pt x="1194" y="2683"/>
                  <a:pt x="1201" y="2687"/>
                  <a:pt x="1209" y="2691"/>
                </a:cubicBezTo>
                <a:lnTo>
                  <a:pt x="1209" y="2691"/>
                </a:lnTo>
                <a:cubicBezTo>
                  <a:pt x="1215" y="2694"/>
                  <a:pt x="1223" y="2697"/>
                  <a:pt x="1229" y="2700"/>
                </a:cubicBezTo>
                <a:lnTo>
                  <a:pt x="1229" y="2700"/>
                </a:lnTo>
                <a:cubicBezTo>
                  <a:pt x="1236" y="2704"/>
                  <a:pt x="1244" y="2708"/>
                  <a:pt x="1252" y="2711"/>
                </a:cubicBezTo>
                <a:lnTo>
                  <a:pt x="1252" y="2711"/>
                </a:lnTo>
                <a:cubicBezTo>
                  <a:pt x="1259" y="2714"/>
                  <a:pt x="1266" y="2718"/>
                  <a:pt x="1272" y="2720"/>
                </a:cubicBezTo>
                <a:lnTo>
                  <a:pt x="1272" y="2720"/>
                </a:lnTo>
                <a:cubicBezTo>
                  <a:pt x="1280" y="2724"/>
                  <a:pt x="1288" y="2727"/>
                  <a:pt x="1295" y="2731"/>
                </a:cubicBezTo>
                <a:lnTo>
                  <a:pt x="1295" y="2731"/>
                </a:lnTo>
                <a:cubicBezTo>
                  <a:pt x="1302" y="2734"/>
                  <a:pt x="1309" y="2737"/>
                  <a:pt x="1316" y="2741"/>
                </a:cubicBezTo>
                <a:lnTo>
                  <a:pt x="1316" y="2741"/>
                </a:lnTo>
                <a:cubicBezTo>
                  <a:pt x="1324" y="2744"/>
                  <a:pt x="1332" y="2747"/>
                  <a:pt x="1340" y="2751"/>
                </a:cubicBezTo>
                <a:lnTo>
                  <a:pt x="1340" y="2751"/>
                </a:lnTo>
                <a:cubicBezTo>
                  <a:pt x="1347" y="2754"/>
                  <a:pt x="1354" y="2757"/>
                  <a:pt x="1361" y="2760"/>
                </a:cubicBezTo>
                <a:lnTo>
                  <a:pt x="1361" y="2760"/>
                </a:lnTo>
                <a:cubicBezTo>
                  <a:pt x="1369" y="2764"/>
                  <a:pt x="1377" y="2767"/>
                  <a:pt x="1385" y="2771"/>
                </a:cubicBezTo>
                <a:lnTo>
                  <a:pt x="1385" y="2771"/>
                </a:lnTo>
                <a:cubicBezTo>
                  <a:pt x="1392" y="2774"/>
                  <a:pt x="1399" y="2777"/>
                  <a:pt x="1406" y="2780"/>
                </a:cubicBezTo>
                <a:lnTo>
                  <a:pt x="1406" y="2780"/>
                </a:lnTo>
                <a:cubicBezTo>
                  <a:pt x="1415" y="2784"/>
                  <a:pt x="1424" y="2787"/>
                  <a:pt x="1432" y="2791"/>
                </a:cubicBezTo>
                <a:lnTo>
                  <a:pt x="1432" y="2791"/>
                </a:lnTo>
                <a:cubicBezTo>
                  <a:pt x="1439" y="2794"/>
                  <a:pt x="1446" y="2797"/>
                  <a:pt x="1452" y="2800"/>
                </a:cubicBezTo>
                <a:lnTo>
                  <a:pt x="1452" y="2800"/>
                </a:lnTo>
                <a:cubicBezTo>
                  <a:pt x="1464" y="2804"/>
                  <a:pt x="1476" y="2810"/>
                  <a:pt x="1488" y="2814"/>
                </a:cubicBezTo>
                <a:lnTo>
                  <a:pt x="1488" y="2814"/>
                </a:lnTo>
                <a:cubicBezTo>
                  <a:pt x="1497" y="2818"/>
                  <a:pt x="1506" y="2821"/>
                  <a:pt x="1515" y="2825"/>
                </a:cubicBezTo>
                <a:lnTo>
                  <a:pt x="1515" y="2825"/>
                </a:lnTo>
                <a:cubicBezTo>
                  <a:pt x="1524" y="2829"/>
                  <a:pt x="1534" y="2833"/>
                  <a:pt x="1544" y="2837"/>
                </a:cubicBezTo>
                <a:lnTo>
                  <a:pt x="1544" y="2837"/>
                </a:lnTo>
                <a:cubicBezTo>
                  <a:pt x="1551" y="2840"/>
                  <a:pt x="1558" y="2843"/>
                  <a:pt x="1565" y="2845"/>
                </a:cubicBezTo>
                <a:lnTo>
                  <a:pt x="1565" y="2845"/>
                </a:lnTo>
                <a:cubicBezTo>
                  <a:pt x="1574" y="2849"/>
                  <a:pt x="1583" y="2852"/>
                  <a:pt x="1591" y="2855"/>
                </a:cubicBezTo>
                <a:lnTo>
                  <a:pt x="1591" y="2855"/>
                </a:lnTo>
                <a:cubicBezTo>
                  <a:pt x="1599" y="2858"/>
                  <a:pt x="1607" y="2861"/>
                  <a:pt x="1615" y="2864"/>
                </a:cubicBezTo>
                <a:lnTo>
                  <a:pt x="1615" y="2864"/>
                </a:lnTo>
                <a:cubicBezTo>
                  <a:pt x="1623" y="2868"/>
                  <a:pt x="1631" y="2871"/>
                  <a:pt x="1639" y="2874"/>
                </a:cubicBezTo>
                <a:lnTo>
                  <a:pt x="1639" y="2874"/>
                </a:lnTo>
                <a:cubicBezTo>
                  <a:pt x="1648" y="2877"/>
                  <a:pt x="1655" y="2880"/>
                  <a:pt x="1663" y="2883"/>
                </a:cubicBezTo>
                <a:lnTo>
                  <a:pt x="1663" y="2883"/>
                </a:lnTo>
                <a:cubicBezTo>
                  <a:pt x="1672" y="2886"/>
                  <a:pt x="1680" y="2889"/>
                  <a:pt x="1689" y="2892"/>
                </a:cubicBezTo>
                <a:lnTo>
                  <a:pt x="1689" y="2892"/>
                </a:lnTo>
                <a:cubicBezTo>
                  <a:pt x="1696" y="2895"/>
                  <a:pt x="1705" y="2898"/>
                  <a:pt x="1713" y="2901"/>
                </a:cubicBezTo>
                <a:lnTo>
                  <a:pt x="1713" y="2901"/>
                </a:lnTo>
                <a:cubicBezTo>
                  <a:pt x="1721" y="2904"/>
                  <a:pt x="1730" y="2907"/>
                  <a:pt x="1738" y="2911"/>
                </a:cubicBezTo>
                <a:lnTo>
                  <a:pt x="1738" y="2911"/>
                </a:lnTo>
                <a:cubicBezTo>
                  <a:pt x="1746" y="2913"/>
                  <a:pt x="1754" y="2916"/>
                  <a:pt x="1762" y="2919"/>
                </a:cubicBezTo>
                <a:lnTo>
                  <a:pt x="1762" y="2919"/>
                </a:lnTo>
                <a:cubicBezTo>
                  <a:pt x="1771" y="2922"/>
                  <a:pt x="1780" y="2925"/>
                  <a:pt x="1789" y="2928"/>
                </a:cubicBezTo>
                <a:lnTo>
                  <a:pt x="1789" y="2928"/>
                </a:lnTo>
                <a:cubicBezTo>
                  <a:pt x="1796" y="2931"/>
                  <a:pt x="1804" y="2934"/>
                  <a:pt x="1813" y="2936"/>
                </a:cubicBezTo>
                <a:lnTo>
                  <a:pt x="1813" y="2936"/>
                </a:lnTo>
                <a:cubicBezTo>
                  <a:pt x="1822" y="2940"/>
                  <a:pt x="1830" y="2943"/>
                  <a:pt x="1840" y="2946"/>
                </a:cubicBezTo>
                <a:lnTo>
                  <a:pt x="1840" y="2946"/>
                </a:lnTo>
                <a:cubicBezTo>
                  <a:pt x="1847" y="2949"/>
                  <a:pt x="1855" y="2951"/>
                  <a:pt x="1864" y="2954"/>
                </a:cubicBezTo>
                <a:lnTo>
                  <a:pt x="1864" y="2954"/>
                </a:lnTo>
                <a:cubicBezTo>
                  <a:pt x="1873" y="2958"/>
                  <a:pt x="1883" y="2961"/>
                  <a:pt x="1892" y="2964"/>
                </a:cubicBezTo>
                <a:lnTo>
                  <a:pt x="1892" y="2964"/>
                </a:lnTo>
                <a:cubicBezTo>
                  <a:pt x="1898" y="2966"/>
                  <a:pt x="1905" y="2968"/>
                  <a:pt x="1911" y="2970"/>
                </a:cubicBezTo>
                <a:lnTo>
                  <a:pt x="1911" y="2970"/>
                </a:lnTo>
                <a:cubicBezTo>
                  <a:pt x="1913" y="2971"/>
                  <a:pt x="1914" y="2971"/>
                  <a:pt x="1915" y="2971"/>
                </a:cubicBezTo>
                <a:lnTo>
                  <a:pt x="1915" y="2971"/>
                </a:lnTo>
                <a:cubicBezTo>
                  <a:pt x="1934" y="2978"/>
                  <a:pt x="1953" y="2984"/>
                  <a:pt x="1971" y="2989"/>
                </a:cubicBezTo>
                <a:lnTo>
                  <a:pt x="1971" y="2989"/>
                </a:lnTo>
                <a:cubicBezTo>
                  <a:pt x="1977" y="2992"/>
                  <a:pt x="1983" y="2994"/>
                  <a:pt x="1988" y="2995"/>
                </a:cubicBezTo>
                <a:lnTo>
                  <a:pt x="1988" y="2995"/>
                </a:lnTo>
                <a:cubicBezTo>
                  <a:pt x="2003" y="2999"/>
                  <a:pt x="2016" y="3004"/>
                  <a:pt x="2031" y="3008"/>
                </a:cubicBezTo>
                <a:lnTo>
                  <a:pt x="2031" y="3008"/>
                </a:lnTo>
                <a:cubicBezTo>
                  <a:pt x="2038" y="3011"/>
                  <a:pt x="2044" y="3013"/>
                  <a:pt x="2051" y="3015"/>
                </a:cubicBezTo>
                <a:lnTo>
                  <a:pt x="2051" y="3015"/>
                </a:lnTo>
                <a:cubicBezTo>
                  <a:pt x="2065" y="3019"/>
                  <a:pt x="2079" y="3023"/>
                  <a:pt x="2094" y="3027"/>
                </a:cubicBezTo>
                <a:lnTo>
                  <a:pt x="2094" y="3027"/>
                </a:lnTo>
                <a:cubicBezTo>
                  <a:pt x="2099" y="3030"/>
                  <a:pt x="2106" y="3032"/>
                  <a:pt x="2112" y="3033"/>
                </a:cubicBezTo>
                <a:lnTo>
                  <a:pt x="2112" y="3033"/>
                </a:lnTo>
                <a:cubicBezTo>
                  <a:pt x="2131" y="3039"/>
                  <a:pt x="2151" y="3045"/>
                  <a:pt x="2171" y="3051"/>
                </a:cubicBezTo>
                <a:lnTo>
                  <a:pt x="2171" y="3051"/>
                </a:lnTo>
                <a:cubicBezTo>
                  <a:pt x="2175" y="3052"/>
                  <a:pt x="2178" y="3053"/>
                  <a:pt x="2181" y="3054"/>
                </a:cubicBezTo>
                <a:lnTo>
                  <a:pt x="2181" y="3054"/>
                </a:lnTo>
                <a:cubicBezTo>
                  <a:pt x="2198" y="3059"/>
                  <a:pt x="2216" y="3063"/>
                  <a:pt x="2232" y="3069"/>
                </a:cubicBezTo>
                <a:lnTo>
                  <a:pt x="2232" y="3069"/>
                </a:lnTo>
                <a:cubicBezTo>
                  <a:pt x="2239" y="3070"/>
                  <a:pt x="2246" y="3072"/>
                  <a:pt x="2253" y="3074"/>
                </a:cubicBezTo>
                <a:lnTo>
                  <a:pt x="2253" y="3074"/>
                </a:lnTo>
                <a:cubicBezTo>
                  <a:pt x="2267" y="3078"/>
                  <a:pt x="2281" y="3082"/>
                  <a:pt x="2296" y="3086"/>
                </a:cubicBezTo>
                <a:lnTo>
                  <a:pt x="2296" y="3086"/>
                </a:lnTo>
                <a:cubicBezTo>
                  <a:pt x="2302" y="3088"/>
                  <a:pt x="2310" y="3090"/>
                  <a:pt x="2316" y="3092"/>
                </a:cubicBezTo>
                <a:lnTo>
                  <a:pt x="2316" y="3092"/>
                </a:lnTo>
                <a:cubicBezTo>
                  <a:pt x="2335" y="3097"/>
                  <a:pt x="2353" y="3102"/>
                  <a:pt x="2372" y="3107"/>
                </a:cubicBezTo>
                <a:lnTo>
                  <a:pt x="2372" y="3107"/>
                </a:lnTo>
                <a:cubicBezTo>
                  <a:pt x="2374" y="3107"/>
                  <a:pt x="2377" y="3108"/>
                  <a:pt x="2379" y="3108"/>
                </a:cubicBezTo>
                <a:lnTo>
                  <a:pt x="2379" y="3108"/>
                </a:lnTo>
                <a:cubicBezTo>
                  <a:pt x="2399" y="3115"/>
                  <a:pt x="2421" y="3120"/>
                  <a:pt x="2442" y="3125"/>
                </a:cubicBezTo>
                <a:lnTo>
                  <a:pt x="2442" y="3125"/>
                </a:lnTo>
                <a:cubicBezTo>
                  <a:pt x="2443" y="3126"/>
                  <a:pt x="2446" y="3126"/>
                  <a:pt x="2448" y="3127"/>
                </a:cubicBezTo>
                <a:lnTo>
                  <a:pt x="2448" y="3127"/>
                </a:lnTo>
                <a:cubicBezTo>
                  <a:pt x="2450" y="3127"/>
                  <a:pt x="2452" y="3128"/>
                  <a:pt x="2455" y="3128"/>
                </a:cubicBezTo>
                <a:lnTo>
                  <a:pt x="2455" y="3128"/>
                </a:lnTo>
                <a:cubicBezTo>
                  <a:pt x="2487" y="3137"/>
                  <a:pt x="2520" y="3145"/>
                  <a:pt x="2553" y="3153"/>
                </a:cubicBezTo>
                <a:lnTo>
                  <a:pt x="2553" y="3153"/>
                </a:lnTo>
                <a:cubicBezTo>
                  <a:pt x="2557" y="3154"/>
                  <a:pt x="2561" y="3155"/>
                  <a:pt x="2564" y="3156"/>
                </a:cubicBezTo>
                <a:lnTo>
                  <a:pt x="2564" y="3156"/>
                </a:lnTo>
                <a:cubicBezTo>
                  <a:pt x="2597" y="3164"/>
                  <a:pt x="2631" y="3171"/>
                  <a:pt x="2664" y="3179"/>
                </a:cubicBezTo>
                <a:lnTo>
                  <a:pt x="2664" y="3179"/>
                </a:lnTo>
                <a:cubicBezTo>
                  <a:pt x="2668" y="3180"/>
                  <a:pt x="2673" y="3181"/>
                  <a:pt x="2677" y="3182"/>
                </a:cubicBezTo>
                <a:lnTo>
                  <a:pt x="2677" y="3182"/>
                </a:lnTo>
                <a:cubicBezTo>
                  <a:pt x="2710" y="3190"/>
                  <a:pt x="2743" y="3197"/>
                  <a:pt x="2777" y="3205"/>
                </a:cubicBezTo>
                <a:lnTo>
                  <a:pt x="2777" y="3205"/>
                </a:lnTo>
                <a:cubicBezTo>
                  <a:pt x="2781" y="3206"/>
                  <a:pt x="2786" y="3207"/>
                  <a:pt x="2791" y="3208"/>
                </a:cubicBezTo>
                <a:lnTo>
                  <a:pt x="2791" y="3208"/>
                </a:lnTo>
                <a:cubicBezTo>
                  <a:pt x="2824" y="3215"/>
                  <a:pt x="2857" y="3222"/>
                  <a:pt x="2892" y="3229"/>
                </a:cubicBezTo>
                <a:lnTo>
                  <a:pt x="2892" y="3229"/>
                </a:lnTo>
                <a:cubicBezTo>
                  <a:pt x="2893" y="3229"/>
                  <a:pt x="2896" y="3230"/>
                  <a:pt x="2897" y="3231"/>
                </a:cubicBezTo>
                <a:lnTo>
                  <a:pt x="2897" y="3231"/>
                </a:lnTo>
                <a:cubicBezTo>
                  <a:pt x="2901" y="3231"/>
                  <a:pt x="2904" y="3232"/>
                  <a:pt x="2907" y="3233"/>
                </a:cubicBezTo>
                <a:lnTo>
                  <a:pt x="2907" y="3233"/>
                </a:lnTo>
                <a:cubicBezTo>
                  <a:pt x="2938" y="3238"/>
                  <a:pt x="2968" y="3245"/>
                  <a:pt x="2999" y="3251"/>
                </a:cubicBezTo>
                <a:lnTo>
                  <a:pt x="2999" y="3251"/>
                </a:lnTo>
                <a:cubicBezTo>
                  <a:pt x="3001" y="3251"/>
                  <a:pt x="3003" y="3252"/>
                  <a:pt x="3004" y="3252"/>
                </a:cubicBezTo>
                <a:lnTo>
                  <a:pt x="3004" y="3252"/>
                </a:lnTo>
                <a:cubicBezTo>
                  <a:pt x="3035" y="3258"/>
                  <a:pt x="3066" y="3264"/>
                  <a:pt x="3097" y="3269"/>
                </a:cubicBezTo>
                <a:lnTo>
                  <a:pt x="3097" y="3269"/>
                </a:lnTo>
                <a:cubicBezTo>
                  <a:pt x="3100" y="3270"/>
                  <a:pt x="3104" y="3271"/>
                  <a:pt x="3108" y="3272"/>
                </a:cubicBezTo>
                <a:lnTo>
                  <a:pt x="3108" y="3272"/>
                </a:lnTo>
                <a:cubicBezTo>
                  <a:pt x="3139" y="3277"/>
                  <a:pt x="3169" y="3283"/>
                  <a:pt x="3200" y="3288"/>
                </a:cubicBezTo>
                <a:lnTo>
                  <a:pt x="3200" y="3288"/>
                </a:lnTo>
                <a:cubicBezTo>
                  <a:pt x="3206" y="3289"/>
                  <a:pt x="3212" y="3291"/>
                  <a:pt x="3218" y="3292"/>
                </a:cubicBezTo>
                <a:lnTo>
                  <a:pt x="3218" y="3292"/>
                </a:lnTo>
                <a:cubicBezTo>
                  <a:pt x="3248" y="3297"/>
                  <a:pt x="3278" y="3302"/>
                  <a:pt x="3309" y="3307"/>
                </a:cubicBezTo>
                <a:lnTo>
                  <a:pt x="3309" y="3307"/>
                </a:lnTo>
                <a:cubicBezTo>
                  <a:pt x="3311" y="3308"/>
                  <a:pt x="3314" y="3308"/>
                  <a:pt x="3317" y="3308"/>
                </a:cubicBezTo>
                <a:lnTo>
                  <a:pt x="3317" y="3308"/>
                </a:lnTo>
                <a:cubicBezTo>
                  <a:pt x="3321" y="3309"/>
                  <a:pt x="3325" y="3310"/>
                  <a:pt x="3329" y="3311"/>
                </a:cubicBezTo>
                <a:lnTo>
                  <a:pt x="3329" y="3311"/>
                </a:lnTo>
                <a:cubicBezTo>
                  <a:pt x="3356" y="3315"/>
                  <a:pt x="3384" y="3319"/>
                  <a:pt x="3411" y="3324"/>
                </a:cubicBezTo>
                <a:lnTo>
                  <a:pt x="3411" y="3324"/>
                </a:lnTo>
                <a:cubicBezTo>
                  <a:pt x="3414" y="3324"/>
                  <a:pt x="3415" y="3325"/>
                  <a:pt x="3417" y="3325"/>
                </a:cubicBezTo>
                <a:lnTo>
                  <a:pt x="3417" y="3325"/>
                </a:lnTo>
                <a:cubicBezTo>
                  <a:pt x="3447" y="3329"/>
                  <a:pt x="3475" y="3334"/>
                  <a:pt x="3505" y="3338"/>
                </a:cubicBezTo>
                <a:lnTo>
                  <a:pt x="3505" y="3338"/>
                </a:lnTo>
                <a:cubicBezTo>
                  <a:pt x="3511" y="3339"/>
                  <a:pt x="3518" y="3340"/>
                  <a:pt x="3525" y="3341"/>
                </a:cubicBezTo>
                <a:lnTo>
                  <a:pt x="3525" y="3341"/>
                </a:lnTo>
                <a:cubicBezTo>
                  <a:pt x="3554" y="3346"/>
                  <a:pt x="3583" y="3350"/>
                  <a:pt x="3612" y="3354"/>
                </a:cubicBezTo>
                <a:lnTo>
                  <a:pt x="3612" y="3354"/>
                </a:lnTo>
                <a:cubicBezTo>
                  <a:pt x="3617" y="3355"/>
                  <a:pt x="3623" y="3355"/>
                  <a:pt x="3627" y="3357"/>
                </a:cubicBezTo>
                <a:lnTo>
                  <a:pt x="3627" y="3357"/>
                </a:lnTo>
                <a:cubicBezTo>
                  <a:pt x="3656" y="3360"/>
                  <a:pt x="3685" y="3364"/>
                  <a:pt x="3713" y="3368"/>
                </a:cubicBezTo>
                <a:lnTo>
                  <a:pt x="3713" y="3368"/>
                </a:lnTo>
                <a:cubicBezTo>
                  <a:pt x="3716" y="3368"/>
                  <a:pt x="3718" y="3369"/>
                  <a:pt x="3720" y="3369"/>
                </a:cubicBezTo>
                <a:lnTo>
                  <a:pt x="3720" y="3369"/>
                </a:lnTo>
                <a:cubicBezTo>
                  <a:pt x="3721" y="3369"/>
                  <a:pt x="3722" y="3369"/>
                  <a:pt x="3723" y="3369"/>
                </a:cubicBezTo>
                <a:lnTo>
                  <a:pt x="3723" y="3369"/>
                </a:lnTo>
                <a:cubicBezTo>
                  <a:pt x="3751" y="3373"/>
                  <a:pt x="3780" y="3377"/>
                  <a:pt x="3809" y="3380"/>
                </a:cubicBezTo>
                <a:lnTo>
                  <a:pt x="3809" y="3380"/>
                </a:lnTo>
                <a:cubicBezTo>
                  <a:pt x="3816" y="3381"/>
                  <a:pt x="3823" y="3382"/>
                  <a:pt x="3829" y="3383"/>
                </a:cubicBezTo>
                <a:lnTo>
                  <a:pt x="3829" y="3383"/>
                </a:lnTo>
                <a:cubicBezTo>
                  <a:pt x="3857" y="3387"/>
                  <a:pt x="3884" y="3389"/>
                  <a:pt x="3911" y="3393"/>
                </a:cubicBezTo>
                <a:lnTo>
                  <a:pt x="3911" y="3393"/>
                </a:lnTo>
                <a:cubicBezTo>
                  <a:pt x="3914" y="3393"/>
                  <a:pt x="3916" y="3393"/>
                  <a:pt x="3918" y="3393"/>
                </a:cubicBezTo>
                <a:lnTo>
                  <a:pt x="3918" y="3393"/>
                </a:lnTo>
                <a:cubicBezTo>
                  <a:pt x="3947" y="3397"/>
                  <a:pt x="3976" y="3400"/>
                  <a:pt x="4006" y="3403"/>
                </a:cubicBezTo>
                <a:lnTo>
                  <a:pt x="4006" y="3403"/>
                </a:lnTo>
                <a:cubicBezTo>
                  <a:pt x="4013" y="3405"/>
                  <a:pt x="4020" y="3405"/>
                  <a:pt x="4028" y="3406"/>
                </a:cubicBezTo>
                <a:lnTo>
                  <a:pt x="4028" y="3406"/>
                </a:lnTo>
                <a:cubicBezTo>
                  <a:pt x="4057" y="3409"/>
                  <a:pt x="4086" y="3412"/>
                  <a:pt x="4116" y="3415"/>
                </a:cubicBezTo>
                <a:lnTo>
                  <a:pt x="4116" y="3415"/>
                </a:lnTo>
                <a:lnTo>
                  <a:pt x="4117" y="3415"/>
                </a:lnTo>
                <a:lnTo>
                  <a:pt x="4117" y="3415"/>
                </a:lnTo>
                <a:cubicBezTo>
                  <a:pt x="4117" y="3415"/>
                  <a:pt x="4117" y="3415"/>
                  <a:pt x="4118" y="3415"/>
                </a:cubicBezTo>
                <a:lnTo>
                  <a:pt x="4118" y="3415"/>
                </a:lnTo>
                <a:cubicBezTo>
                  <a:pt x="4183" y="3422"/>
                  <a:pt x="4248" y="3428"/>
                  <a:pt x="4314" y="3434"/>
                </a:cubicBezTo>
                <a:lnTo>
                  <a:pt x="4315" y="3434"/>
                </a:lnTo>
                <a:lnTo>
                  <a:pt x="4315" y="3434"/>
                </a:lnTo>
                <a:cubicBezTo>
                  <a:pt x="4446" y="3446"/>
                  <a:pt x="4579" y="3455"/>
                  <a:pt x="4714" y="3463"/>
                </a:cubicBezTo>
                <a:lnTo>
                  <a:pt x="4715" y="3463"/>
                </a:lnTo>
                <a:lnTo>
                  <a:pt x="4715" y="3463"/>
                </a:lnTo>
                <a:cubicBezTo>
                  <a:pt x="4782" y="3467"/>
                  <a:pt x="4849" y="3470"/>
                  <a:pt x="4916" y="3473"/>
                </a:cubicBezTo>
                <a:lnTo>
                  <a:pt x="4916" y="3473"/>
                </a:lnTo>
                <a:cubicBezTo>
                  <a:pt x="4918" y="3473"/>
                  <a:pt x="4918" y="3474"/>
                  <a:pt x="4919" y="3474"/>
                </a:cubicBezTo>
                <a:lnTo>
                  <a:pt x="4919" y="3474"/>
                </a:lnTo>
                <a:cubicBezTo>
                  <a:pt x="4950" y="3475"/>
                  <a:pt x="4982" y="3476"/>
                  <a:pt x="5014" y="3478"/>
                </a:cubicBezTo>
                <a:lnTo>
                  <a:pt x="5014" y="3478"/>
                </a:lnTo>
                <a:cubicBezTo>
                  <a:pt x="5021" y="3478"/>
                  <a:pt x="5027" y="3478"/>
                  <a:pt x="5034" y="3479"/>
                </a:cubicBezTo>
                <a:lnTo>
                  <a:pt x="5034" y="3479"/>
                </a:lnTo>
                <a:cubicBezTo>
                  <a:pt x="5065" y="3479"/>
                  <a:pt x="5097" y="3480"/>
                  <a:pt x="5128" y="3481"/>
                </a:cubicBezTo>
                <a:lnTo>
                  <a:pt x="5128" y="3481"/>
                </a:lnTo>
                <a:lnTo>
                  <a:pt x="5129" y="3481"/>
                </a:lnTo>
                <a:lnTo>
                  <a:pt x="5129" y="3481"/>
                </a:lnTo>
                <a:cubicBezTo>
                  <a:pt x="5161" y="3483"/>
                  <a:pt x="5193" y="3483"/>
                  <a:pt x="5225" y="3484"/>
                </a:cubicBezTo>
                <a:lnTo>
                  <a:pt x="5225" y="3484"/>
                </a:lnTo>
                <a:cubicBezTo>
                  <a:pt x="5232" y="3484"/>
                  <a:pt x="5239" y="3484"/>
                  <a:pt x="5245" y="3484"/>
                </a:cubicBezTo>
                <a:lnTo>
                  <a:pt x="5245" y="3484"/>
                </a:lnTo>
                <a:cubicBezTo>
                  <a:pt x="5301" y="3486"/>
                  <a:pt x="5357" y="3487"/>
                  <a:pt x="5413" y="3488"/>
                </a:cubicBezTo>
                <a:lnTo>
                  <a:pt x="5413" y="3488"/>
                </a:lnTo>
                <a:cubicBezTo>
                  <a:pt x="5474" y="3489"/>
                  <a:pt x="5534" y="3489"/>
                  <a:pt x="5593" y="3489"/>
                </a:cubicBezTo>
                <a:lnTo>
                  <a:pt x="5606" y="3489"/>
                </a:lnTo>
                <a:lnTo>
                  <a:pt x="5606" y="3489"/>
                </a:lnTo>
                <a:cubicBezTo>
                  <a:pt x="5666" y="3489"/>
                  <a:pt x="5726" y="3489"/>
                  <a:pt x="5785" y="3488"/>
                </a:cubicBezTo>
                <a:lnTo>
                  <a:pt x="5786" y="3488"/>
                </a:lnTo>
                <a:lnTo>
                  <a:pt x="5786" y="3488"/>
                </a:lnTo>
                <a:cubicBezTo>
                  <a:pt x="5787" y="3488"/>
                  <a:pt x="5787" y="3488"/>
                  <a:pt x="5788" y="3488"/>
                </a:cubicBezTo>
                <a:lnTo>
                  <a:pt x="5788" y="3488"/>
                </a:lnTo>
                <a:cubicBezTo>
                  <a:pt x="5824" y="3488"/>
                  <a:pt x="5858" y="3487"/>
                  <a:pt x="5893" y="3486"/>
                </a:cubicBezTo>
                <a:lnTo>
                  <a:pt x="5893" y="3486"/>
                </a:lnTo>
                <a:cubicBezTo>
                  <a:pt x="5899" y="3486"/>
                  <a:pt x="5905" y="3486"/>
                  <a:pt x="5911" y="3486"/>
                </a:cubicBezTo>
                <a:lnTo>
                  <a:pt x="5911" y="3486"/>
                </a:lnTo>
                <a:cubicBezTo>
                  <a:pt x="5945" y="3485"/>
                  <a:pt x="5980" y="3484"/>
                  <a:pt x="6014" y="3483"/>
                </a:cubicBezTo>
                <a:lnTo>
                  <a:pt x="6014" y="3483"/>
                </a:lnTo>
                <a:cubicBezTo>
                  <a:pt x="6021" y="3483"/>
                  <a:pt x="6027" y="3483"/>
                  <a:pt x="6033" y="3483"/>
                </a:cubicBezTo>
                <a:lnTo>
                  <a:pt x="6033" y="3483"/>
                </a:lnTo>
                <a:cubicBezTo>
                  <a:pt x="6067" y="3481"/>
                  <a:pt x="6101" y="3480"/>
                  <a:pt x="6135" y="3479"/>
                </a:cubicBezTo>
                <a:lnTo>
                  <a:pt x="6135" y="3479"/>
                </a:lnTo>
                <a:cubicBezTo>
                  <a:pt x="6137" y="3479"/>
                  <a:pt x="6138" y="3479"/>
                  <a:pt x="6140" y="3479"/>
                </a:cubicBezTo>
                <a:lnTo>
                  <a:pt x="6140" y="3479"/>
                </a:lnTo>
                <a:cubicBezTo>
                  <a:pt x="6175" y="3478"/>
                  <a:pt x="6210" y="3477"/>
                  <a:pt x="6245" y="3475"/>
                </a:cubicBezTo>
                <a:lnTo>
                  <a:pt x="6245" y="3475"/>
                </a:lnTo>
                <a:cubicBezTo>
                  <a:pt x="6249" y="3475"/>
                  <a:pt x="6252" y="3475"/>
                  <a:pt x="6255" y="3474"/>
                </a:cubicBezTo>
                <a:lnTo>
                  <a:pt x="6255" y="3474"/>
                </a:lnTo>
                <a:cubicBezTo>
                  <a:pt x="6258" y="3474"/>
                  <a:pt x="6261" y="3474"/>
                  <a:pt x="6264" y="3474"/>
                </a:cubicBezTo>
                <a:lnTo>
                  <a:pt x="6264" y="3474"/>
                </a:lnTo>
                <a:cubicBezTo>
                  <a:pt x="6302" y="3473"/>
                  <a:pt x="6340" y="3471"/>
                  <a:pt x="6379" y="3469"/>
                </a:cubicBezTo>
                <a:lnTo>
                  <a:pt x="6379" y="3469"/>
                </a:lnTo>
                <a:cubicBezTo>
                  <a:pt x="6385" y="3469"/>
                  <a:pt x="6390" y="3468"/>
                  <a:pt x="6396" y="3468"/>
                </a:cubicBezTo>
                <a:lnTo>
                  <a:pt x="6396" y="3468"/>
                </a:lnTo>
                <a:cubicBezTo>
                  <a:pt x="6435" y="3466"/>
                  <a:pt x="6473" y="3464"/>
                  <a:pt x="6511" y="3462"/>
                </a:cubicBezTo>
                <a:lnTo>
                  <a:pt x="6511" y="3462"/>
                </a:lnTo>
                <a:cubicBezTo>
                  <a:pt x="6516" y="3461"/>
                  <a:pt x="6520" y="3461"/>
                  <a:pt x="6524" y="3460"/>
                </a:cubicBezTo>
                <a:lnTo>
                  <a:pt x="6524" y="3460"/>
                </a:lnTo>
                <a:cubicBezTo>
                  <a:pt x="6606" y="3456"/>
                  <a:pt x="6688" y="3450"/>
                  <a:pt x="6769" y="3443"/>
                </a:cubicBezTo>
                <a:lnTo>
                  <a:pt x="6769" y="3443"/>
                </a:lnTo>
                <a:cubicBezTo>
                  <a:pt x="6770" y="3443"/>
                  <a:pt x="6772" y="3443"/>
                  <a:pt x="6772" y="3443"/>
                </a:cubicBezTo>
                <a:lnTo>
                  <a:pt x="6772" y="3443"/>
                </a:lnTo>
                <a:cubicBezTo>
                  <a:pt x="6773" y="3443"/>
                  <a:pt x="6774" y="3443"/>
                  <a:pt x="6775" y="3443"/>
                </a:cubicBezTo>
                <a:lnTo>
                  <a:pt x="6775" y="3443"/>
                </a:lnTo>
                <a:cubicBezTo>
                  <a:pt x="6828" y="3439"/>
                  <a:pt x="6881" y="3435"/>
                  <a:pt x="6934" y="3430"/>
                </a:cubicBezTo>
                <a:lnTo>
                  <a:pt x="6934" y="3430"/>
                </a:lnTo>
                <a:cubicBezTo>
                  <a:pt x="6936" y="3429"/>
                  <a:pt x="6940" y="3429"/>
                  <a:pt x="6943" y="3429"/>
                </a:cubicBezTo>
                <a:lnTo>
                  <a:pt x="6943" y="3429"/>
                </a:lnTo>
                <a:cubicBezTo>
                  <a:pt x="6994" y="3425"/>
                  <a:pt x="7044" y="3419"/>
                  <a:pt x="7094" y="3415"/>
                </a:cubicBezTo>
                <a:lnTo>
                  <a:pt x="7094" y="3415"/>
                </a:lnTo>
                <a:cubicBezTo>
                  <a:pt x="7098" y="3414"/>
                  <a:pt x="7102" y="3413"/>
                  <a:pt x="7106" y="3413"/>
                </a:cubicBezTo>
                <a:lnTo>
                  <a:pt x="7106" y="3413"/>
                </a:lnTo>
                <a:cubicBezTo>
                  <a:pt x="7211" y="3403"/>
                  <a:pt x="7315" y="3390"/>
                  <a:pt x="7418" y="3378"/>
                </a:cubicBezTo>
                <a:lnTo>
                  <a:pt x="7418" y="3378"/>
                </a:lnTo>
                <a:cubicBezTo>
                  <a:pt x="7419" y="3378"/>
                  <a:pt x="7421" y="3378"/>
                  <a:pt x="7422" y="3378"/>
                </a:cubicBezTo>
                <a:lnTo>
                  <a:pt x="7422" y="3378"/>
                </a:lnTo>
                <a:cubicBezTo>
                  <a:pt x="7425" y="3377"/>
                  <a:pt x="7429" y="3377"/>
                  <a:pt x="7432" y="3376"/>
                </a:cubicBezTo>
                <a:lnTo>
                  <a:pt x="7432" y="3376"/>
                </a:lnTo>
                <a:cubicBezTo>
                  <a:pt x="7456" y="3373"/>
                  <a:pt x="7480" y="3370"/>
                  <a:pt x="7503" y="3367"/>
                </a:cubicBezTo>
                <a:lnTo>
                  <a:pt x="7503" y="3367"/>
                </a:lnTo>
                <a:cubicBezTo>
                  <a:pt x="7508" y="3367"/>
                  <a:pt x="7513" y="3365"/>
                  <a:pt x="7519" y="3365"/>
                </a:cubicBezTo>
                <a:lnTo>
                  <a:pt x="7519" y="3365"/>
                </a:lnTo>
                <a:cubicBezTo>
                  <a:pt x="7547" y="3361"/>
                  <a:pt x="7575" y="3357"/>
                  <a:pt x="7603" y="3353"/>
                </a:cubicBezTo>
                <a:lnTo>
                  <a:pt x="7603" y="3353"/>
                </a:lnTo>
                <a:cubicBezTo>
                  <a:pt x="7605" y="3353"/>
                  <a:pt x="7607" y="3353"/>
                  <a:pt x="7610" y="3352"/>
                </a:cubicBezTo>
                <a:lnTo>
                  <a:pt x="7610" y="3352"/>
                </a:lnTo>
                <a:cubicBezTo>
                  <a:pt x="7635" y="3349"/>
                  <a:pt x="7660" y="3345"/>
                  <a:pt x="7685" y="3342"/>
                </a:cubicBezTo>
                <a:lnTo>
                  <a:pt x="7685" y="3342"/>
                </a:lnTo>
                <a:cubicBezTo>
                  <a:pt x="7692" y="3340"/>
                  <a:pt x="7698" y="3340"/>
                  <a:pt x="7705" y="3339"/>
                </a:cubicBezTo>
                <a:lnTo>
                  <a:pt x="7705" y="3339"/>
                </a:lnTo>
                <a:cubicBezTo>
                  <a:pt x="7729" y="3335"/>
                  <a:pt x="7752" y="3332"/>
                  <a:pt x="7776" y="3328"/>
                </a:cubicBezTo>
                <a:lnTo>
                  <a:pt x="7776" y="3328"/>
                </a:lnTo>
                <a:cubicBezTo>
                  <a:pt x="7780" y="3328"/>
                  <a:pt x="7784" y="3327"/>
                  <a:pt x="7787" y="3327"/>
                </a:cubicBezTo>
                <a:lnTo>
                  <a:pt x="7787" y="3327"/>
                </a:lnTo>
                <a:cubicBezTo>
                  <a:pt x="7814" y="3322"/>
                  <a:pt x="7841" y="3318"/>
                  <a:pt x="7869" y="3314"/>
                </a:cubicBezTo>
                <a:lnTo>
                  <a:pt x="7869" y="3314"/>
                </a:lnTo>
                <a:cubicBezTo>
                  <a:pt x="7873" y="3313"/>
                  <a:pt x="7879" y="3312"/>
                  <a:pt x="7884" y="3311"/>
                </a:cubicBezTo>
                <a:lnTo>
                  <a:pt x="7884" y="3311"/>
                </a:lnTo>
                <a:cubicBezTo>
                  <a:pt x="7906" y="3308"/>
                  <a:pt x="7928" y="3304"/>
                  <a:pt x="7950" y="3300"/>
                </a:cubicBezTo>
                <a:lnTo>
                  <a:pt x="7950" y="3300"/>
                </a:lnTo>
                <a:cubicBezTo>
                  <a:pt x="7957" y="3299"/>
                  <a:pt x="7963" y="3298"/>
                  <a:pt x="7970" y="3297"/>
                </a:cubicBezTo>
                <a:lnTo>
                  <a:pt x="7970" y="3297"/>
                </a:lnTo>
                <a:cubicBezTo>
                  <a:pt x="8023" y="3288"/>
                  <a:pt x="8076" y="3278"/>
                  <a:pt x="8128" y="3269"/>
                </a:cubicBezTo>
                <a:lnTo>
                  <a:pt x="8128" y="3269"/>
                </a:lnTo>
                <a:cubicBezTo>
                  <a:pt x="8135" y="3268"/>
                  <a:pt x="8140" y="3267"/>
                  <a:pt x="8147" y="3266"/>
                </a:cubicBezTo>
                <a:lnTo>
                  <a:pt x="8147" y="3266"/>
                </a:lnTo>
                <a:cubicBezTo>
                  <a:pt x="8168" y="3261"/>
                  <a:pt x="8189" y="3258"/>
                  <a:pt x="8210" y="3254"/>
                </a:cubicBezTo>
                <a:lnTo>
                  <a:pt x="8210" y="3254"/>
                </a:lnTo>
                <a:cubicBezTo>
                  <a:pt x="8216" y="3252"/>
                  <a:pt x="8222" y="3251"/>
                  <a:pt x="8228" y="3250"/>
                </a:cubicBezTo>
                <a:lnTo>
                  <a:pt x="8228" y="3250"/>
                </a:lnTo>
                <a:cubicBezTo>
                  <a:pt x="8253" y="3246"/>
                  <a:pt x="8279" y="3240"/>
                  <a:pt x="8305" y="3236"/>
                </a:cubicBezTo>
                <a:lnTo>
                  <a:pt x="8305" y="3236"/>
                </a:lnTo>
                <a:cubicBezTo>
                  <a:pt x="8308" y="3235"/>
                  <a:pt x="8310" y="3234"/>
                  <a:pt x="8313" y="3234"/>
                </a:cubicBezTo>
                <a:lnTo>
                  <a:pt x="8313" y="3234"/>
                </a:lnTo>
                <a:cubicBezTo>
                  <a:pt x="8336" y="3229"/>
                  <a:pt x="8359" y="3224"/>
                  <a:pt x="8381" y="3219"/>
                </a:cubicBezTo>
                <a:lnTo>
                  <a:pt x="8381" y="3219"/>
                </a:lnTo>
                <a:cubicBezTo>
                  <a:pt x="8389" y="3218"/>
                  <a:pt x="8395" y="3217"/>
                  <a:pt x="8401" y="3216"/>
                </a:cubicBezTo>
                <a:lnTo>
                  <a:pt x="8401" y="3216"/>
                </a:lnTo>
                <a:cubicBezTo>
                  <a:pt x="8422" y="3211"/>
                  <a:pt x="8444" y="3207"/>
                  <a:pt x="8465" y="3202"/>
                </a:cubicBezTo>
                <a:lnTo>
                  <a:pt x="8465" y="3202"/>
                </a:lnTo>
                <a:cubicBezTo>
                  <a:pt x="8470" y="3201"/>
                  <a:pt x="8474" y="3200"/>
                  <a:pt x="8478" y="3199"/>
                </a:cubicBezTo>
                <a:lnTo>
                  <a:pt x="8478" y="3199"/>
                </a:lnTo>
                <a:cubicBezTo>
                  <a:pt x="8503" y="3194"/>
                  <a:pt x="8528" y="3188"/>
                  <a:pt x="8553" y="3183"/>
                </a:cubicBezTo>
                <a:lnTo>
                  <a:pt x="8553" y="3183"/>
                </a:lnTo>
                <a:cubicBezTo>
                  <a:pt x="8558" y="3182"/>
                  <a:pt x="8563" y="3181"/>
                  <a:pt x="8568" y="3180"/>
                </a:cubicBezTo>
                <a:lnTo>
                  <a:pt x="8568" y="3180"/>
                </a:lnTo>
                <a:cubicBezTo>
                  <a:pt x="8589" y="3175"/>
                  <a:pt x="8609" y="3170"/>
                  <a:pt x="8629" y="3166"/>
                </a:cubicBezTo>
                <a:lnTo>
                  <a:pt x="8629" y="3166"/>
                </a:lnTo>
                <a:cubicBezTo>
                  <a:pt x="8635" y="3164"/>
                  <a:pt x="8642" y="3163"/>
                  <a:pt x="8647" y="3161"/>
                </a:cubicBezTo>
                <a:lnTo>
                  <a:pt x="8647" y="3161"/>
                </a:lnTo>
                <a:cubicBezTo>
                  <a:pt x="8672" y="3156"/>
                  <a:pt x="8696" y="3150"/>
                  <a:pt x="8720" y="3144"/>
                </a:cubicBezTo>
                <a:lnTo>
                  <a:pt x="8720" y="3144"/>
                </a:lnTo>
                <a:cubicBezTo>
                  <a:pt x="8720" y="3144"/>
                  <a:pt x="8720" y="3144"/>
                  <a:pt x="8721" y="3144"/>
                </a:cubicBezTo>
                <a:lnTo>
                  <a:pt x="8721" y="3144"/>
                </a:lnTo>
                <a:cubicBezTo>
                  <a:pt x="8746" y="3138"/>
                  <a:pt x="8770" y="3133"/>
                  <a:pt x="8794" y="3126"/>
                </a:cubicBezTo>
                <a:lnTo>
                  <a:pt x="8794" y="3126"/>
                </a:lnTo>
                <a:cubicBezTo>
                  <a:pt x="8800" y="3125"/>
                  <a:pt x="8806" y="3123"/>
                  <a:pt x="8812" y="3122"/>
                </a:cubicBezTo>
                <a:lnTo>
                  <a:pt x="8812" y="3122"/>
                </a:lnTo>
                <a:cubicBezTo>
                  <a:pt x="8831" y="3117"/>
                  <a:pt x="8850" y="3112"/>
                  <a:pt x="8869" y="3107"/>
                </a:cubicBezTo>
                <a:lnTo>
                  <a:pt x="8869" y="3107"/>
                </a:lnTo>
                <a:cubicBezTo>
                  <a:pt x="8875" y="3106"/>
                  <a:pt x="8880" y="3105"/>
                  <a:pt x="8886" y="3103"/>
                </a:cubicBezTo>
                <a:lnTo>
                  <a:pt x="8886" y="3103"/>
                </a:lnTo>
                <a:cubicBezTo>
                  <a:pt x="8910" y="3097"/>
                  <a:pt x="8934" y="3090"/>
                  <a:pt x="8958" y="3085"/>
                </a:cubicBezTo>
                <a:lnTo>
                  <a:pt x="8958" y="3085"/>
                </a:lnTo>
                <a:cubicBezTo>
                  <a:pt x="8960" y="3084"/>
                  <a:pt x="8962" y="3083"/>
                  <a:pt x="8964" y="3083"/>
                </a:cubicBezTo>
                <a:lnTo>
                  <a:pt x="8964" y="3083"/>
                </a:lnTo>
                <a:cubicBezTo>
                  <a:pt x="8985" y="3077"/>
                  <a:pt x="9007" y="3071"/>
                  <a:pt x="9028" y="3065"/>
                </a:cubicBezTo>
                <a:lnTo>
                  <a:pt x="9028" y="3065"/>
                </a:lnTo>
                <a:cubicBezTo>
                  <a:pt x="9034" y="3063"/>
                  <a:pt x="9040" y="3062"/>
                  <a:pt x="9046" y="3060"/>
                </a:cubicBezTo>
                <a:lnTo>
                  <a:pt x="9046" y="3060"/>
                </a:lnTo>
                <a:cubicBezTo>
                  <a:pt x="9066" y="3055"/>
                  <a:pt x="9085" y="3049"/>
                  <a:pt x="9104" y="3044"/>
                </a:cubicBezTo>
                <a:lnTo>
                  <a:pt x="9104" y="3044"/>
                </a:lnTo>
                <a:cubicBezTo>
                  <a:pt x="9108" y="3043"/>
                  <a:pt x="9112" y="3042"/>
                  <a:pt x="9116" y="3040"/>
                </a:cubicBezTo>
                <a:lnTo>
                  <a:pt x="9116" y="3040"/>
                </a:lnTo>
                <a:cubicBezTo>
                  <a:pt x="9140" y="3034"/>
                  <a:pt x="9162" y="3027"/>
                  <a:pt x="9185" y="3021"/>
                </a:cubicBezTo>
                <a:lnTo>
                  <a:pt x="9185" y="3021"/>
                </a:lnTo>
                <a:cubicBezTo>
                  <a:pt x="9190" y="3019"/>
                  <a:pt x="9194" y="3018"/>
                  <a:pt x="9198" y="3017"/>
                </a:cubicBezTo>
                <a:lnTo>
                  <a:pt x="9198" y="3017"/>
                </a:lnTo>
                <a:cubicBezTo>
                  <a:pt x="9217" y="3011"/>
                  <a:pt x="9235" y="3006"/>
                  <a:pt x="9254" y="3000"/>
                </a:cubicBezTo>
                <a:lnTo>
                  <a:pt x="9254" y="3000"/>
                </a:lnTo>
                <a:cubicBezTo>
                  <a:pt x="9260" y="2998"/>
                  <a:pt x="9266" y="2996"/>
                  <a:pt x="9271" y="2995"/>
                </a:cubicBezTo>
                <a:lnTo>
                  <a:pt x="9271" y="2995"/>
                </a:lnTo>
                <a:cubicBezTo>
                  <a:pt x="9293" y="2988"/>
                  <a:pt x="9314" y="2982"/>
                  <a:pt x="9335" y="2975"/>
                </a:cubicBezTo>
                <a:lnTo>
                  <a:pt x="9335" y="2975"/>
                </a:lnTo>
                <a:cubicBezTo>
                  <a:pt x="9336" y="2975"/>
                  <a:pt x="9337" y="2975"/>
                  <a:pt x="9338" y="2974"/>
                </a:cubicBezTo>
                <a:lnTo>
                  <a:pt x="9338" y="2974"/>
                </a:lnTo>
                <a:cubicBezTo>
                  <a:pt x="9361" y="2967"/>
                  <a:pt x="9382" y="2960"/>
                  <a:pt x="9404" y="2953"/>
                </a:cubicBezTo>
                <a:lnTo>
                  <a:pt x="9404" y="2953"/>
                </a:lnTo>
                <a:cubicBezTo>
                  <a:pt x="9410" y="2951"/>
                  <a:pt x="9415" y="2949"/>
                  <a:pt x="9420" y="2948"/>
                </a:cubicBezTo>
                <a:lnTo>
                  <a:pt x="9420" y="2948"/>
                </a:lnTo>
                <a:cubicBezTo>
                  <a:pt x="9438" y="2942"/>
                  <a:pt x="9455" y="2936"/>
                  <a:pt x="9473" y="2931"/>
                </a:cubicBezTo>
                <a:lnTo>
                  <a:pt x="9473" y="2931"/>
                </a:lnTo>
                <a:cubicBezTo>
                  <a:pt x="9477" y="2929"/>
                  <a:pt x="9483" y="2927"/>
                  <a:pt x="9488" y="2925"/>
                </a:cubicBezTo>
                <a:lnTo>
                  <a:pt x="9488" y="2925"/>
                </a:lnTo>
                <a:cubicBezTo>
                  <a:pt x="9510" y="2918"/>
                  <a:pt x="9531" y="2911"/>
                  <a:pt x="9552" y="2904"/>
                </a:cubicBezTo>
                <a:lnTo>
                  <a:pt x="9552" y="2904"/>
                </a:lnTo>
                <a:cubicBezTo>
                  <a:pt x="9554" y="2903"/>
                  <a:pt x="9555" y="2902"/>
                  <a:pt x="9557" y="2902"/>
                </a:cubicBezTo>
                <a:lnTo>
                  <a:pt x="9557" y="2902"/>
                </a:lnTo>
                <a:cubicBezTo>
                  <a:pt x="9577" y="2895"/>
                  <a:pt x="9596" y="2888"/>
                  <a:pt x="9615" y="2881"/>
                </a:cubicBezTo>
                <a:lnTo>
                  <a:pt x="9615" y="2881"/>
                </a:lnTo>
                <a:cubicBezTo>
                  <a:pt x="9621" y="2880"/>
                  <a:pt x="9626" y="2878"/>
                  <a:pt x="9632" y="2875"/>
                </a:cubicBezTo>
                <a:lnTo>
                  <a:pt x="9632" y="2875"/>
                </a:lnTo>
                <a:cubicBezTo>
                  <a:pt x="9649" y="2870"/>
                  <a:pt x="9666" y="2863"/>
                  <a:pt x="9684" y="2857"/>
                </a:cubicBezTo>
                <a:lnTo>
                  <a:pt x="9684" y="2857"/>
                </a:lnTo>
                <a:cubicBezTo>
                  <a:pt x="9688" y="2855"/>
                  <a:pt x="9691" y="2854"/>
                  <a:pt x="9695" y="2853"/>
                </a:cubicBezTo>
                <a:lnTo>
                  <a:pt x="9695" y="2853"/>
                </a:lnTo>
                <a:cubicBezTo>
                  <a:pt x="9715" y="2845"/>
                  <a:pt x="9736" y="2837"/>
                  <a:pt x="9756" y="2830"/>
                </a:cubicBezTo>
                <a:lnTo>
                  <a:pt x="9756" y="2830"/>
                </a:lnTo>
                <a:cubicBezTo>
                  <a:pt x="9760" y="2828"/>
                  <a:pt x="9764" y="2827"/>
                  <a:pt x="9767" y="2825"/>
                </a:cubicBezTo>
                <a:lnTo>
                  <a:pt x="9767" y="2825"/>
                </a:lnTo>
                <a:cubicBezTo>
                  <a:pt x="9785" y="2819"/>
                  <a:pt x="9801" y="2813"/>
                  <a:pt x="9817" y="2805"/>
                </a:cubicBezTo>
                <a:lnTo>
                  <a:pt x="9817" y="2805"/>
                </a:lnTo>
                <a:cubicBezTo>
                  <a:pt x="9823" y="2804"/>
                  <a:pt x="9828" y="2802"/>
                  <a:pt x="9833" y="2800"/>
                </a:cubicBezTo>
                <a:lnTo>
                  <a:pt x="9833" y="2800"/>
                </a:lnTo>
                <a:cubicBezTo>
                  <a:pt x="9851" y="2793"/>
                  <a:pt x="9870" y="2785"/>
                  <a:pt x="9888" y="2777"/>
                </a:cubicBezTo>
                <a:lnTo>
                  <a:pt x="9888" y="2777"/>
                </a:lnTo>
                <a:cubicBezTo>
                  <a:pt x="9890" y="2777"/>
                  <a:pt x="9891" y="2777"/>
                  <a:pt x="9892" y="2776"/>
                </a:cubicBezTo>
                <a:lnTo>
                  <a:pt x="9892" y="2776"/>
                </a:lnTo>
                <a:cubicBezTo>
                  <a:pt x="9912" y="2768"/>
                  <a:pt x="9932" y="2760"/>
                  <a:pt x="9951" y="2751"/>
                </a:cubicBezTo>
                <a:lnTo>
                  <a:pt x="9951" y="2751"/>
                </a:lnTo>
                <a:cubicBezTo>
                  <a:pt x="9953" y="2751"/>
                  <a:pt x="9954" y="2750"/>
                  <a:pt x="9956" y="2750"/>
                </a:cubicBezTo>
                <a:lnTo>
                  <a:pt x="9956" y="2750"/>
                </a:lnTo>
                <a:cubicBezTo>
                  <a:pt x="9960" y="2749"/>
                  <a:pt x="9962" y="2747"/>
                  <a:pt x="9966" y="2746"/>
                </a:cubicBezTo>
                <a:lnTo>
                  <a:pt x="9966" y="2746"/>
                </a:lnTo>
                <a:cubicBezTo>
                  <a:pt x="9979" y="2740"/>
                  <a:pt x="9992" y="2734"/>
                  <a:pt x="10005" y="2729"/>
                </a:cubicBezTo>
                <a:lnTo>
                  <a:pt x="10005" y="2729"/>
                </a:lnTo>
                <a:cubicBezTo>
                  <a:pt x="10011" y="2726"/>
                  <a:pt x="10016" y="2724"/>
                  <a:pt x="10022" y="2721"/>
                </a:cubicBezTo>
                <a:lnTo>
                  <a:pt x="10022" y="2721"/>
                </a:lnTo>
                <a:cubicBezTo>
                  <a:pt x="10035" y="2716"/>
                  <a:pt x="10049" y="2710"/>
                  <a:pt x="10063" y="2704"/>
                </a:cubicBezTo>
                <a:lnTo>
                  <a:pt x="10063" y="2704"/>
                </a:lnTo>
                <a:cubicBezTo>
                  <a:pt x="10066" y="2702"/>
                  <a:pt x="10071" y="2700"/>
                  <a:pt x="10074" y="2699"/>
                </a:cubicBezTo>
                <a:lnTo>
                  <a:pt x="10074" y="2699"/>
                </a:lnTo>
                <a:cubicBezTo>
                  <a:pt x="10092" y="2690"/>
                  <a:pt x="10109" y="2683"/>
                  <a:pt x="10127" y="2675"/>
                </a:cubicBezTo>
                <a:lnTo>
                  <a:pt x="10127" y="2675"/>
                </a:lnTo>
                <a:cubicBezTo>
                  <a:pt x="10130" y="2673"/>
                  <a:pt x="10133" y="2672"/>
                  <a:pt x="10136" y="2670"/>
                </a:cubicBezTo>
                <a:lnTo>
                  <a:pt x="10136" y="2670"/>
                </a:lnTo>
                <a:cubicBezTo>
                  <a:pt x="10151" y="2664"/>
                  <a:pt x="10164" y="2658"/>
                  <a:pt x="10177" y="2651"/>
                </a:cubicBezTo>
                <a:lnTo>
                  <a:pt x="10177" y="2651"/>
                </a:lnTo>
                <a:cubicBezTo>
                  <a:pt x="10183" y="2649"/>
                  <a:pt x="10188" y="2646"/>
                  <a:pt x="10194" y="2643"/>
                </a:cubicBezTo>
                <a:lnTo>
                  <a:pt x="10194" y="2643"/>
                </a:lnTo>
                <a:cubicBezTo>
                  <a:pt x="10205" y="2638"/>
                  <a:pt x="10217" y="2632"/>
                  <a:pt x="10229" y="2626"/>
                </a:cubicBezTo>
                <a:lnTo>
                  <a:pt x="10229" y="2626"/>
                </a:lnTo>
                <a:cubicBezTo>
                  <a:pt x="10234" y="2624"/>
                  <a:pt x="10239" y="2622"/>
                  <a:pt x="10244" y="2619"/>
                </a:cubicBezTo>
                <a:lnTo>
                  <a:pt x="10244" y="2619"/>
                </a:lnTo>
                <a:cubicBezTo>
                  <a:pt x="10258" y="2612"/>
                  <a:pt x="10272" y="2606"/>
                  <a:pt x="10285" y="2599"/>
                </a:cubicBezTo>
                <a:lnTo>
                  <a:pt x="10285" y="2599"/>
                </a:lnTo>
                <a:cubicBezTo>
                  <a:pt x="10288" y="2598"/>
                  <a:pt x="10291" y="2597"/>
                  <a:pt x="10294" y="2595"/>
                </a:cubicBezTo>
                <a:lnTo>
                  <a:pt x="10294" y="2595"/>
                </a:lnTo>
                <a:cubicBezTo>
                  <a:pt x="10310" y="2587"/>
                  <a:pt x="10326" y="2578"/>
                  <a:pt x="10342" y="2570"/>
                </a:cubicBezTo>
                <a:lnTo>
                  <a:pt x="10342" y="2570"/>
                </a:lnTo>
                <a:cubicBezTo>
                  <a:pt x="10345" y="2568"/>
                  <a:pt x="10349" y="2567"/>
                  <a:pt x="10353" y="2564"/>
                </a:cubicBezTo>
                <a:lnTo>
                  <a:pt x="10353" y="2564"/>
                </a:lnTo>
                <a:cubicBezTo>
                  <a:pt x="10365" y="2558"/>
                  <a:pt x="10377" y="2552"/>
                  <a:pt x="10389" y="2545"/>
                </a:cubicBezTo>
                <a:lnTo>
                  <a:pt x="10389" y="2545"/>
                </a:lnTo>
                <a:cubicBezTo>
                  <a:pt x="10392" y="2544"/>
                  <a:pt x="10394" y="2543"/>
                  <a:pt x="10396" y="2542"/>
                </a:cubicBezTo>
                <a:lnTo>
                  <a:pt x="10396" y="2542"/>
                </a:lnTo>
                <a:cubicBezTo>
                  <a:pt x="10398" y="2541"/>
                  <a:pt x="10399" y="2540"/>
                  <a:pt x="10401" y="2539"/>
                </a:cubicBezTo>
                <a:lnTo>
                  <a:pt x="10401" y="2539"/>
                </a:lnTo>
                <a:cubicBezTo>
                  <a:pt x="10424" y="2527"/>
                  <a:pt x="10447" y="2514"/>
                  <a:pt x="10470" y="2501"/>
                </a:cubicBezTo>
                <a:lnTo>
                  <a:pt x="10470" y="2501"/>
                </a:lnTo>
                <a:cubicBezTo>
                  <a:pt x="10473" y="2499"/>
                  <a:pt x="10476" y="2498"/>
                  <a:pt x="10479" y="2496"/>
                </a:cubicBezTo>
                <a:lnTo>
                  <a:pt x="10479" y="2496"/>
                </a:lnTo>
                <a:cubicBezTo>
                  <a:pt x="10501" y="2484"/>
                  <a:pt x="10523" y="2471"/>
                  <a:pt x="10545" y="2458"/>
                </a:cubicBezTo>
                <a:lnTo>
                  <a:pt x="10545" y="2458"/>
                </a:lnTo>
                <a:cubicBezTo>
                  <a:pt x="10548" y="2456"/>
                  <a:pt x="10551" y="2454"/>
                  <a:pt x="10554" y="2453"/>
                </a:cubicBezTo>
                <a:lnTo>
                  <a:pt x="10554" y="2453"/>
                </a:lnTo>
                <a:cubicBezTo>
                  <a:pt x="10576" y="2439"/>
                  <a:pt x="10597" y="2427"/>
                  <a:pt x="10618" y="2414"/>
                </a:cubicBezTo>
                <a:lnTo>
                  <a:pt x="10618" y="2414"/>
                </a:lnTo>
                <a:cubicBezTo>
                  <a:pt x="10621" y="2412"/>
                  <a:pt x="10624" y="2410"/>
                  <a:pt x="10627" y="2408"/>
                </a:cubicBezTo>
                <a:lnTo>
                  <a:pt x="10627" y="2408"/>
                </a:lnTo>
                <a:cubicBezTo>
                  <a:pt x="10648" y="2395"/>
                  <a:pt x="10668" y="2382"/>
                  <a:pt x="10688" y="2368"/>
                </a:cubicBezTo>
                <a:lnTo>
                  <a:pt x="10688" y="2368"/>
                </a:lnTo>
                <a:cubicBezTo>
                  <a:pt x="10690" y="2368"/>
                  <a:pt x="10691" y="2367"/>
                  <a:pt x="10692" y="2367"/>
                </a:cubicBezTo>
                <a:lnTo>
                  <a:pt x="10692" y="2367"/>
                </a:lnTo>
                <a:cubicBezTo>
                  <a:pt x="10694" y="2365"/>
                  <a:pt x="10695" y="2364"/>
                  <a:pt x="10698" y="2363"/>
                </a:cubicBezTo>
                <a:lnTo>
                  <a:pt x="10698" y="2363"/>
                </a:lnTo>
                <a:cubicBezTo>
                  <a:pt x="10715" y="2351"/>
                  <a:pt x="10733" y="2339"/>
                  <a:pt x="10750" y="2327"/>
                </a:cubicBezTo>
                <a:lnTo>
                  <a:pt x="10750" y="2327"/>
                </a:lnTo>
                <a:cubicBezTo>
                  <a:pt x="10751" y="2327"/>
                  <a:pt x="10751" y="2327"/>
                  <a:pt x="10752" y="2326"/>
                </a:cubicBezTo>
                <a:lnTo>
                  <a:pt x="10752" y="2326"/>
                </a:lnTo>
                <a:cubicBezTo>
                  <a:pt x="10769" y="2315"/>
                  <a:pt x="10785" y="2303"/>
                  <a:pt x="10802" y="2291"/>
                </a:cubicBezTo>
                <a:lnTo>
                  <a:pt x="10802" y="2291"/>
                </a:lnTo>
                <a:cubicBezTo>
                  <a:pt x="10805" y="2289"/>
                  <a:pt x="10807" y="2287"/>
                  <a:pt x="10810" y="2285"/>
                </a:cubicBezTo>
                <a:lnTo>
                  <a:pt x="10810" y="2285"/>
                </a:lnTo>
                <a:cubicBezTo>
                  <a:pt x="10826" y="2273"/>
                  <a:pt x="10842" y="2262"/>
                  <a:pt x="10857" y="2250"/>
                </a:cubicBezTo>
                <a:lnTo>
                  <a:pt x="10857" y="2250"/>
                </a:lnTo>
                <a:cubicBezTo>
                  <a:pt x="10860" y="2247"/>
                  <a:pt x="10863" y="2245"/>
                  <a:pt x="10866" y="2243"/>
                </a:cubicBezTo>
                <a:lnTo>
                  <a:pt x="10866" y="2243"/>
                </a:lnTo>
                <a:cubicBezTo>
                  <a:pt x="10882" y="2231"/>
                  <a:pt x="10897" y="2219"/>
                  <a:pt x="10912" y="2207"/>
                </a:cubicBezTo>
                <a:lnTo>
                  <a:pt x="10912" y="2207"/>
                </a:lnTo>
                <a:cubicBezTo>
                  <a:pt x="10913" y="2207"/>
                  <a:pt x="10913" y="2206"/>
                  <a:pt x="10913" y="2206"/>
                </a:cubicBezTo>
                <a:lnTo>
                  <a:pt x="10913" y="2206"/>
                </a:lnTo>
                <a:cubicBezTo>
                  <a:pt x="10915" y="2205"/>
                  <a:pt x="10916" y="2204"/>
                  <a:pt x="10918" y="2202"/>
                </a:cubicBezTo>
                <a:lnTo>
                  <a:pt x="10918" y="2202"/>
                </a:lnTo>
                <a:cubicBezTo>
                  <a:pt x="10930" y="2192"/>
                  <a:pt x="10942" y="2182"/>
                  <a:pt x="10954" y="2172"/>
                </a:cubicBezTo>
                <a:lnTo>
                  <a:pt x="10954" y="2172"/>
                </a:lnTo>
                <a:cubicBezTo>
                  <a:pt x="10957" y="2170"/>
                  <a:pt x="10960" y="2168"/>
                  <a:pt x="10963" y="2165"/>
                </a:cubicBezTo>
                <a:lnTo>
                  <a:pt x="10963" y="2165"/>
                </a:lnTo>
                <a:cubicBezTo>
                  <a:pt x="10975" y="2154"/>
                  <a:pt x="10989" y="2144"/>
                  <a:pt x="11001" y="2132"/>
                </a:cubicBezTo>
                <a:lnTo>
                  <a:pt x="11001" y="2132"/>
                </a:lnTo>
                <a:cubicBezTo>
                  <a:pt x="11003" y="2130"/>
                  <a:pt x="11006" y="2128"/>
                  <a:pt x="11008" y="2125"/>
                </a:cubicBezTo>
                <a:lnTo>
                  <a:pt x="11008" y="2125"/>
                </a:lnTo>
                <a:cubicBezTo>
                  <a:pt x="11020" y="2115"/>
                  <a:pt x="11031" y="2105"/>
                  <a:pt x="11042" y="2095"/>
                </a:cubicBezTo>
                <a:lnTo>
                  <a:pt x="11042" y="2095"/>
                </a:lnTo>
                <a:cubicBezTo>
                  <a:pt x="11044" y="2093"/>
                  <a:pt x="11046" y="2091"/>
                  <a:pt x="11048" y="2090"/>
                </a:cubicBezTo>
                <a:lnTo>
                  <a:pt x="11048" y="2090"/>
                </a:lnTo>
                <a:cubicBezTo>
                  <a:pt x="11060" y="2078"/>
                  <a:pt x="11071" y="2067"/>
                  <a:pt x="11083" y="2055"/>
                </a:cubicBezTo>
                <a:lnTo>
                  <a:pt x="11083" y="2055"/>
                </a:lnTo>
                <a:cubicBezTo>
                  <a:pt x="11084" y="2054"/>
                  <a:pt x="11085" y="2053"/>
                  <a:pt x="11086" y="2052"/>
                </a:cubicBezTo>
                <a:lnTo>
                  <a:pt x="11086" y="2052"/>
                </a:lnTo>
                <a:cubicBezTo>
                  <a:pt x="11088" y="2050"/>
                  <a:pt x="11090" y="2049"/>
                  <a:pt x="11091" y="2047"/>
                </a:cubicBezTo>
                <a:lnTo>
                  <a:pt x="11091" y="2047"/>
                </a:lnTo>
                <a:cubicBezTo>
                  <a:pt x="11101" y="2037"/>
                  <a:pt x="11111" y="2027"/>
                  <a:pt x="11121" y="2017"/>
                </a:cubicBezTo>
                <a:lnTo>
                  <a:pt x="11121" y="2017"/>
                </a:lnTo>
                <a:cubicBezTo>
                  <a:pt x="11122" y="2016"/>
                  <a:pt x="11122" y="2015"/>
                  <a:pt x="11124" y="2014"/>
                </a:cubicBezTo>
                <a:lnTo>
                  <a:pt x="11124" y="2014"/>
                </a:lnTo>
                <a:cubicBezTo>
                  <a:pt x="11134" y="2003"/>
                  <a:pt x="11145" y="1991"/>
                  <a:pt x="11155" y="1981"/>
                </a:cubicBezTo>
                <a:lnTo>
                  <a:pt x="11155" y="1981"/>
                </a:lnTo>
                <a:cubicBezTo>
                  <a:pt x="11157" y="1978"/>
                  <a:pt x="11159" y="1975"/>
                  <a:pt x="11162" y="1973"/>
                </a:cubicBezTo>
                <a:lnTo>
                  <a:pt x="11162" y="1973"/>
                </a:lnTo>
                <a:cubicBezTo>
                  <a:pt x="11171" y="1963"/>
                  <a:pt x="11179" y="1953"/>
                  <a:pt x="11187" y="1943"/>
                </a:cubicBezTo>
                <a:lnTo>
                  <a:pt x="11187" y="1943"/>
                </a:lnTo>
                <a:cubicBezTo>
                  <a:pt x="11189" y="1942"/>
                  <a:pt x="11191" y="1940"/>
                  <a:pt x="11192" y="1938"/>
                </a:cubicBezTo>
                <a:lnTo>
                  <a:pt x="11192" y="1938"/>
                </a:lnTo>
                <a:cubicBezTo>
                  <a:pt x="11201" y="1927"/>
                  <a:pt x="11210" y="1916"/>
                  <a:pt x="11219" y="1904"/>
                </a:cubicBezTo>
                <a:lnTo>
                  <a:pt x="11219" y="1904"/>
                </a:lnTo>
                <a:cubicBezTo>
                  <a:pt x="11220" y="1903"/>
                  <a:pt x="11221" y="1902"/>
                  <a:pt x="11222" y="1901"/>
                </a:cubicBezTo>
                <a:lnTo>
                  <a:pt x="11222" y="1901"/>
                </a:lnTo>
                <a:cubicBezTo>
                  <a:pt x="11224" y="1899"/>
                  <a:pt x="11225" y="1898"/>
                  <a:pt x="11226" y="1896"/>
                </a:cubicBezTo>
                <a:lnTo>
                  <a:pt x="11226" y="1896"/>
                </a:lnTo>
                <a:cubicBezTo>
                  <a:pt x="11234" y="1887"/>
                  <a:pt x="11240" y="1878"/>
                  <a:pt x="11247" y="1869"/>
                </a:cubicBezTo>
                <a:lnTo>
                  <a:pt x="11247" y="1869"/>
                </a:lnTo>
                <a:cubicBezTo>
                  <a:pt x="11249" y="1866"/>
                  <a:pt x="11250" y="1864"/>
                  <a:pt x="11252" y="1862"/>
                </a:cubicBezTo>
                <a:lnTo>
                  <a:pt x="11252" y="1862"/>
                </a:lnTo>
                <a:cubicBezTo>
                  <a:pt x="11260" y="1850"/>
                  <a:pt x="11268" y="1840"/>
                  <a:pt x="11276" y="1829"/>
                </a:cubicBezTo>
                <a:lnTo>
                  <a:pt x="11276" y="1829"/>
                </a:lnTo>
                <a:cubicBezTo>
                  <a:pt x="11277" y="1826"/>
                  <a:pt x="11279" y="1823"/>
                  <a:pt x="11281" y="1821"/>
                </a:cubicBezTo>
                <a:lnTo>
                  <a:pt x="11281" y="1821"/>
                </a:lnTo>
                <a:cubicBezTo>
                  <a:pt x="11287" y="1812"/>
                  <a:pt x="11293" y="1803"/>
                  <a:pt x="11299" y="1794"/>
                </a:cubicBezTo>
                <a:lnTo>
                  <a:pt x="11299" y="1794"/>
                </a:lnTo>
                <a:cubicBezTo>
                  <a:pt x="11301" y="1791"/>
                  <a:pt x="11303" y="1788"/>
                  <a:pt x="11305" y="1785"/>
                </a:cubicBezTo>
                <a:lnTo>
                  <a:pt x="11305" y="1785"/>
                </a:lnTo>
                <a:cubicBezTo>
                  <a:pt x="11312" y="1774"/>
                  <a:pt x="11318" y="1763"/>
                  <a:pt x="11326" y="1752"/>
                </a:cubicBezTo>
                <a:lnTo>
                  <a:pt x="11326" y="1752"/>
                </a:lnTo>
                <a:cubicBezTo>
                  <a:pt x="11326" y="1751"/>
                  <a:pt x="11326" y="1751"/>
                  <a:pt x="11326" y="1750"/>
                </a:cubicBezTo>
                <a:lnTo>
                  <a:pt x="11326" y="1750"/>
                </a:lnTo>
                <a:cubicBezTo>
                  <a:pt x="11327" y="1749"/>
                  <a:pt x="11328" y="1747"/>
                  <a:pt x="11328" y="1746"/>
                </a:cubicBezTo>
                <a:lnTo>
                  <a:pt x="11328" y="1746"/>
                </a:lnTo>
                <a:cubicBezTo>
                  <a:pt x="11335" y="1737"/>
                  <a:pt x="11340" y="1727"/>
                  <a:pt x="11345" y="1717"/>
                </a:cubicBezTo>
                <a:lnTo>
                  <a:pt x="11345" y="1717"/>
                </a:lnTo>
                <a:cubicBezTo>
                  <a:pt x="11347" y="1714"/>
                  <a:pt x="11348" y="1711"/>
                  <a:pt x="11350" y="1708"/>
                </a:cubicBezTo>
                <a:lnTo>
                  <a:pt x="11350" y="1708"/>
                </a:lnTo>
                <a:cubicBezTo>
                  <a:pt x="11356" y="1697"/>
                  <a:pt x="11361" y="1686"/>
                  <a:pt x="11367" y="1675"/>
                </a:cubicBezTo>
                <a:lnTo>
                  <a:pt x="11367" y="1675"/>
                </a:lnTo>
                <a:cubicBezTo>
                  <a:pt x="11367" y="1675"/>
                  <a:pt x="11367" y="1674"/>
                  <a:pt x="11368" y="1674"/>
                </a:cubicBezTo>
                <a:lnTo>
                  <a:pt x="11368" y="1674"/>
                </a:lnTo>
                <a:cubicBezTo>
                  <a:pt x="11373" y="1663"/>
                  <a:pt x="11378" y="1651"/>
                  <a:pt x="11384" y="1640"/>
                </a:cubicBezTo>
                <a:lnTo>
                  <a:pt x="11384" y="1640"/>
                </a:lnTo>
                <a:cubicBezTo>
                  <a:pt x="11385" y="1636"/>
                  <a:pt x="11386" y="1633"/>
                  <a:pt x="11388" y="1630"/>
                </a:cubicBezTo>
                <a:lnTo>
                  <a:pt x="11388" y="1630"/>
                </a:lnTo>
                <a:cubicBezTo>
                  <a:pt x="11392" y="1620"/>
                  <a:pt x="11396" y="1611"/>
                  <a:pt x="11400" y="1601"/>
                </a:cubicBezTo>
                <a:lnTo>
                  <a:pt x="11400" y="1601"/>
                </a:lnTo>
                <a:cubicBezTo>
                  <a:pt x="11400" y="1600"/>
                  <a:pt x="11401" y="1598"/>
                  <a:pt x="11402" y="1597"/>
                </a:cubicBezTo>
                <a:lnTo>
                  <a:pt x="11402" y="1597"/>
                </a:lnTo>
                <a:cubicBezTo>
                  <a:pt x="11402" y="1596"/>
                  <a:pt x="11402" y="1596"/>
                  <a:pt x="11402" y="1595"/>
                </a:cubicBezTo>
                <a:lnTo>
                  <a:pt x="11402" y="1595"/>
                </a:lnTo>
                <a:cubicBezTo>
                  <a:pt x="11407" y="1583"/>
                  <a:pt x="11411" y="1572"/>
                  <a:pt x="11416" y="1560"/>
                </a:cubicBezTo>
                <a:lnTo>
                  <a:pt x="11416" y="1560"/>
                </a:lnTo>
                <a:cubicBezTo>
                  <a:pt x="11416" y="1557"/>
                  <a:pt x="11417" y="1555"/>
                  <a:pt x="11418" y="1552"/>
                </a:cubicBezTo>
                <a:lnTo>
                  <a:pt x="11418" y="1552"/>
                </a:lnTo>
                <a:cubicBezTo>
                  <a:pt x="11421" y="1542"/>
                  <a:pt x="11424" y="1532"/>
                  <a:pt x="11427" y="1522"/>
                </a:cubicBezTo>
                <a:lnTo>
                  <a:pt x="11427" y="1522"/>
                </a:lnTo>
                <a:cubicBezTo>
                  <a:pt x="11428" y="1520"/>
                  <a:pt x="11429" y="1517"/>
                  <a:pt x="11430" y="1515"/>
                </a:cubicBezTo>
                <a:lnTo>
                  <a:pt x="11430" y="1515"/>
                </a:lnTo>
                <a:cubicBezTo>
                  <a:pt x="11433" y="1503"/>
                  <a:pt x="11437" y="1491"/>
                  <a:pt x="11439" y="1479"/>
                </a:cubicBezTo>
                <a:lnTo>
                  <a:pt x="11439" y="1479"/>
                </a:lnTo>
                <a:cubicBezTo>
                  <a:pt x="11440" y="1476"/>
                  <a:pt x="11441" y="1474"/>
                  <a:pt x="11441" y="1472"/>
                </a:cubicBezTo>
                <a:lnTo>
                  <a:pt x="11441" y="1472"/>
                </a:lnTo>
                <a:cubicBezTo>
                  <a:pt x="11444" y="1462"/>
                  <a:pt x="11446" y="1452"/>
                  <a:pt x="11448" y="1442"/>
                </a:cubicBezTo>
                <a:lnTo>
                  <a:pt x="11448" y="1442"/>
                </a:lnTo>
                <a:cubicBezTo>
                  <a:pt x="11448" y="1440"/>
                  <a:pt x="11448" y="1438"/>
                  <a:pt x="11449" y="1436"/>
                </a:cubicBezTo>
                <a:lnTo>
                  <a:pt x="11449" y="1436"/>
                </a:lnTo>
                <a:cubicBezTo>
                  <a:pt x="11449" y="1435"/>
                  <a:pt x="11449" y="1434"/>
                  <a:pt x="11449" y="1432"/>
                </a:cubicBezTo>
                <a:lnTo>
                  <a:pt x="11449" y="1432"/>
                </a:lnTo>
                <a:cubicBezTo>
                  <a:pt x="11452" y="1422"/>
                  <a:pt x="11454" y="1411"/>
                  <a:pt x="11455" y="1399"/>
                </a:cubicBezTo>
                <a:lnTo>
                  <a:pt x="11455" y="1399"/>
                </a:lnTo>
                <a:cubicBezTo>
                  <a:pt x="11457" y="1388"/>
                  <a:pt x="11459" y="1376"/>
                  <a:pt x="11460" y="1365"/>
                </a:cubicBez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34" name="Freeform 15">
            <a:extLst>
              <a:ext uri="{FF2B5EF4-FFF2-40B4-BE49-F238E27FC236}">
                <a16:creationId xmlns:a16="http://schemas.microsoft.com/office/drawing/2014/main" id="{3894729B-7CD8-CCC1-0AC1-2DAB599A54B6}"/>
              </a:ext>
            </a:extLst>
          </p:cNvPr>
          <p:cNvSpPr>
            <a:spLocks noChangeArrowheads="1"/>
          </p:cNvSpPr>
          <p:nvPr/>
        </p:nvSpPr>
        <p:spPr bwMode="auto">
          <a:xfrm flipH="1">
            <a:off x="328737" y="4469661"/>
            <a:ext cx="2581723" cy="976794"/>
          </a:xfrm>
          <a:custGeom>
            <a:avLst/>
            <a:gdLst>
              <a:gd name="connsiteX0" fmla="*/ 3148751 w 6232704"/>
              <a:gd name="connsiteY0" fmla="*/ 958642 h 2358145"/>
              <a:gd name="connsiteX1" fmla="*/ 3684016 w 6232704"/>
              <a:gd name="connsiteY1" fmla="*/ 1180149 h 2358145"/>
              <a:gd name="connsiteX2" fmla="*/ 3083409 w 6232704"/>
              <a:gd name="connsiteY2" fmla="*/ 1387506 h 2358145"/>
              <a:gd name="connsiteX3" fmla="*/ 2548144 w 6232704"/>
              <a:gd name="connsiteY3" fmla="*/ 1165999 h 2358145"/>
              <a:gd name="connsiteX4" fmla="*/ 3148751 w 6232704"/>
              <a:gd name="connsiteY4" fmla="*/ 958642 h 2358145"/>
              <a:gd name="connsiteX5" fmla="*/ 3185494 w 6232704"/>
              <a:gd name="connsiteY5" fmla="*/ 721025 h 2358145"/>
              <a:gd name="connsiteX6" fmla="*/ 1913174 w 6232704"/>
              <a:gd name="connsiteY6" fmla="*/ 1160498 h 2358145"/>
              <a:gd name="connsiteX7" fmla="*/ 3046666 w 6232704"/>
              <a:gd name="connsiteY7" fmla="*/ 1629378 h 2358145"/>
              <a:gd name="connsiteX8" fmla="*/ 4319530 w 6232704"/>
              <a:gd name="connsiteY8" fmla="*/ 1189905 h 2358145"/>
              <a:gd name="connsiteX9" fmla="*/ 3185494 w 6232704"/>
              <a:gd name="connsiteY9" fmla="*/ 721025 h 2358145"/>
              <a:gd name="connsiteX10" fmla="*/ 3223059 w 6232704"/>
              <a:gd name="connsiteY10" fmla="*/ 472154 h 2358145"/>
              <a:gd name="connsiteX11" fmla="*/ 4977739 w 6232704"/>
              <a:gd name="connsiteY11" fmla="*/ 1197529 h 2358145"/>
              <a:gd name="connsiteX12" fmla="*/ 3008556 w 6232704"/>
              <a:gd name="connsiteY12" fmla="*/ 1878249 h 2358145"/>
              <a:gd name="connsiteX13" fmla="*/ 1254965 w 6232704"/>
              <a:gd name="connsiteY13" fmla="*/ 1152329 h 2358145"/>
              <a:gd name="connsiteX14" fmla="*/ 3223059 w 6232704"/>
              <a:gd name="connsiteY14" fmla="*/ 472154 h 2358145"/>
              <a:gd name="connsiteX15" fmla="*/ 3262295 w 6232704"/>
              <a:gd name="connsiteY15" fmla="*/ 214529 h 2358145"/>
              <a:gd name="connsiteX16" fmla="*/ 573240 w 6232704"/>
              <a:gd name="connsiteY16" fmla="*/ 1144240 h 2358145"/>
              <a:gd name="connsiteX17" fmla="*/ 2969864 w 6232704"/>
              <a:gd name="connsiteY17" fmla="*/ 2134372 h 2358145"/>
              <a:gd name="connsiteX18" fmla="*/ 5659463 w 6232704"/>
              <a:gd name="connsiteY18" fmla="*/ 1205205 h 2358145"/>
              <a:gd name="connsiteX19" fmla="*/ 3262295 w 6232704"/>
              <a:gd name="connsiteY19" fmla="*/ 214529 h 2358145"/>
              <a:gd name="connsiteX20" fmla="*/ 3294969 w 6232704"/>
              <a:gd name="connsiteY20" fmla="*/ 608 h 2358145"/>
              <a:gd name="connsiteX21" fmla="*/ 6227443 w 6232704"/>
              <a:gd name="connsiteY21" fmla="*/ 1212281 h 2358145"/>
              <a:gd name="connsiteX22" fmla="*/ 2937190 w 6232704"/>
              <a:gd name="connsiteY22" fmla="*/ 2357546 h 2358145"/>
              <a:gd name="connsiteX23" fmla="*/ 5261 w 6232704"/>
              <a:gd name="connsiteY23" fmla="*/ 1137164 h 2358145"/>
              <a:gd name="connsiteX24" fmla="*/ 3294969 w 6232704"/>
              <a:gd name="connsiteY24" fmla="*/ 608 h 2358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32704" h="2358145">
                <a:moveTo>
                  <a:pt x="3148751" y="958642"/>
                </a:moveTo>
                <a:cubicBezTo>
                  <a:pt x="3462396" y="962451"/>
                  <a:pt x="3701985" y="1061504"/>
                  <a:pt x="3684016" y="1180149"/>
                </a:cubicBezTo>
                <a:cubicBezTo>
                  <a:pt x="3666047" y="1298250"/>
                  <a:pt x="3397053" y="1391316"/>
                  <a:pt x="3083409" y="1387506"/>
                </a:cubicBezTo>
                <a:cubicBezTo>
                  <a:pt x="2770309" y="1383696"/>
                  <a:pt x="2530719" y="1284644"/>
                  <a:pt x="2548144" y="1165999"/>
                </a:cubicBezTo>
                <a:cubicBezTo>
                  <a:pt x="2566657" y="1047898"/>
                  <a:pt x="2835107" y="954832"/>
                  <a:pt x="3148751" y="958642"/>
                </a:cubicBezTo>
                <a:close/>
                <a:moveTo>
                  <a:pt x="3185494" y="721025"/>
                </a:moveTo>
                <a:cubicBezTo>
                  <a:pt x="2520752" y="712856"/>
                  <a:pt x="1951284" y="909448"/>
                  <a:pt x="1913174" y="1160498"/>
                </a:cubicBezTo>
                <a:cubicBezTo>
                  <a:pt x="1875065" y="1411547"/>
                  <a:pt x="2383013" y="1621754"/>
                  <a:pt x="3046666" y="1629378"/>
                </a:cubicBezTo>
                <a:cubicBezTo>
                  <a:pt x="3710864" y="1637547"/>
                  <a:pt x="4280876" y="1440955"/>
                  <a:pt x="4319530" y="1189905"/>
                </a:cubicBezTo>
                <a:cubicBezTo>
                  <a:pt x="4357640" y="938855"/>
                  <a:pt x="3850237" y="728649"/>
                  <a:pt x="3185494" y="721025"/>
                </a:cubicBezTo>
                <a:close/>
                <a:moveTo>
                  <a:pt x="3223059" y="472154"/>
                </a:moveTo>
                <a:cubicBezTo>
                  <a:pt x="4251477" y="484679"/>
                  <a:pt x="5037081" y="809246"/>
                  <a:pt x="4977739" y="1197529"/>
                </a:cubicBezTo>
                <a:cubicBezTo>
                  <a:pt x="4918397" y="1586356"/>
                  <a:pt x="4036974" y="1890774"/>
                  <a:pt x="3008556" y="1878249"/>
                </a:cubicBezTo>
                <a:cubicBezTo>
                  <a:pt x="1981227" y="1865724"/>
                  <a:pt x="1195623" y="1541157"/>
                  <a:pt x="1254965" y="1152329"/>
                </a:cubicBezTo>
                <a:cubicBezTo>
                  <a:pt x="1313763" y="764591"/>
                  <a:pt x="2195186" y="460173"/>
                  <a:pt x="3223059" y="472154"/>
                </a:cubicBezTo>
                <a:close/>
                <a:moveTo>
                  <a:pt x="3262295" y="214529"/>
                </a:moveTo>
                <a:cubicBezTo>
                  <a:pt x="1858410" y="197655"/>
                  <a:pt x="653836" y="614065"/>
                  <a:pt x="573240" y="1144240"/>
                </a:cubicBezTo>
                <a:cubicBezTo>
                  <a:pt x="492100" y="1674415"/>
                  <a:pt x="1565435" y="2117498"/>
                  <a:pt x="2969864" y="2134372"/>
                </a:cubicBezTo>
                <a:cubicBezTo>
                  <a:pt x="4374293" y="2151791"/>
                  <a:pt x="5578869" y="1735380"/>
                  <a:pt x="5659463" y="1205205"/>
                </a:cubicBezTo>
                <a:cubicBezTo>
                  <a:pt x="5740059" y="675030"/>
                  <a:pt x="4667269" y="231948"/>
                  <a:pt x="3262295" y="214529"/>
                </a:cubicBezTo>
                <a:close/>
                <a:moveTo>
                  <a:pt x="3294969" y="608"/>
                </a:moveTo>
                <a:cubicBezTo>
                  <a:pt x="5013611" y="21293"/>
                  <a:pt x="6326553" y="563443"/>
                  <a:pt x="6227443" y="1212281"/>
                </a:cubicBezTo>
                <a:cubicBezTo>
                  <a:pt x="6128333" y="1860575"/>
                  <a:pt x="4655288" y="2378231"/>
                  <a:pt x="2937190" y="2357546"/>
                </a:cubicBezTo>
                <a:cubicBezTo>
                  <a:pt x="1219093" y="2336862"/>
                  <a:pt x="-93850" y="1786002"/>
                  <a:pt x="5261" y="1137164"/>
                </a:cubicBezTo>
                <a:cubicBezTo>
                  <a:pt x="104371" y="488870"/>
                  <a:pt x="1577415" y="-20076"/>
                  <a:pt x="3294969" y="608"/>
                </a:cubicBezTo>
                <a:close/>
              </a:path>
            </a:pathLst>
          </a:custGeom>
          <a:solidFill>
            <a:srgbClr val="086D6E">
              <a:alpha val="77255"/>
            </a:srgbClr>
          </a:solidFill>
          <a:ln>
            <a:noFill/>
          </a:ln>
          <a:effectLst/>
        </p:spPr>
        <p:txBody>
          <a:bodyPr wrap="square" anchor="ctr">
            <a:noAutofit/>
          </a:bodyPr>
          <a:lstStyle/>
          <a:p>
            <a:endParaRPr lang="en-GB" sz="2450" dirty="0">
              <a:latin typeface="Lato Light" panose="020F0502020204030203" pitchFamily="34" charset="0"/>
            </a:endParaRPr>
          </a:p>
        </p:txBody>
      </p:sp>
      <p:sp>
        <p:nvSpPr>
          <p:cNvPr id="35" name="Freeform 7">
            <a:extLst>
              <a:ext uri="{FF2B5EF4-FFF2-40B4-BE49-F238E27FC236}">
                <a16:creationId xmlns:a16="http://schemas.microsoft.com/office/drawing/2014/main" id="{644BE7CB-D11F-294B-EBA6-455300F1E272}"/>
              </a:ext>
            </a:extLst>
          </p:cNvPr>
          <p:cNvSpPr>
            <a:spLocks noChangeArrowheads="1"/>
          </p:cNvSpPr>
          <p:nvPr/>
        </p:nvSpPr>
        <p:spPr bwMode="auto">
          <a:xfrm flipH="1">
            <a:off x="1298130" y="924067"/>
            <a:ext cx="250049" cy="805160"/>
          </a:xfrm>
          <a:custGeom>
            <a:avLst/>
            <a:gdLst>
              <a:gd name="T0" fmla="*/ 1 w 1694"/>
              <a:gd name="T1" fmla="*/ 1899 h 5147"/>
              <a:gd name="T2" fmla="*/ 0 w 1694"/>
              <a:gd name="T3" fmla="*/ 5146 h 5147"/>
              <a:gd name="T4" fmla="*/ 1107 w 1694"/>
              <a:gd name="T5" fmla="*/ 4547 h 5147"/>
              <a:gd name="T6" fmla="*/ 1693 w 1694"/>
              <a:gd name="T7" fmla="*/ 0 h 5147"/>
              <a:gd name="T8" fmla="*/ 1 w 1694"/>
              <a:gd name="T9" fmla="*/ 1899 h 5147"/>
            </a:gdLst>
            <a:ahLst/>
            <a:cxnLst>
              <a:cxn ang="0">
                <a:pos x="T0" y="T1"/>
              </a:cxn>
              <a:cxn ang="0">
                <a:pos x="T2" y="T3"/>
              </a:cxn>
              <a:cxn ang="0">
                <a:pos x="T4" y="T5"/>
              </a:cxn>
              <a:cxn ang="0">
                <a:pos x="T6" y="T7"/>
              </a:cxn>
              <a:cxn ang="0">
                <a:pos x="T8" y="T9"/>
              </a:cxn>
            </a:cxnLst>
            <a:rect l="0" t="0" r="r" b="b"/>
            <a:pathLst>
              <a:path w="1694" h="5147">
                <a:moveTo>
                  <a:pt x="1" y="1899"/>
                </a:moveTo>
                <a:lnTo>
                  <a:pt x="0" y="5146"/>
                </a:lnTo>
                <a:lnTo>
                  <a:pt x="1107" y="4547"/>
                </a:lnTo>
                <a:lnTo>
                  <a:pt x="1693" y="0"/>
                </a:lnTo>
                <a:lnTo>
                  <a:pt x="1" y="189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7" name="Freeform 9">
            <a:extLst>
              <a:ext uri="{FF2B5EF4-FFF2-40B4-BE49-F238E27FC236}">
                <a16:creationId xmlns:a16="http://schemas.microsoft.com/office/drawing/2014/main" id="{349ED039-39E1-EEA2-83D3-D5471D460C56}"/>
              </a:ext>
            </a:extLst>
          </p:cNvPr>
          <p:cNvSpPr>
            <a:spLocks noChangeArrowheads="1"/>
          </p:cNvSpPr>
          <p:nvPr/>
        </p:nvSpPr>
        <p:spPr bwMode="auto">
          <a:xfrm flipH="1">
            <a:off x="1689088" y="925808"/>
            <a:ext cx="251771" cy="805160"/>
          </a:xfrm>
          <a:custGeom>
            <a:avLst/>
            <a:gdLst>
              <a:gd name="T0" fmla="*/ 583 w 1691"/>
              <a:gd name="T1" fmla="*/ 4529 h 5097"/>
              <a:gd name="T2" fmla="*/ 1689 w 1691"/>
              <a:gd name="T3" fmla="*/ 5096 h 5097"/>
              <a:gd name="T4" fmla="*/ 1690 w 1691"/>
              <a:gd name="T5" fmla="*/ 1848 h 5097"/>
              <a:gd name="T6" fmla="*/ 0 w 1691"/>
              <a:gd name="T7" fmla="*/ 0 h 5097"/>
              <a:gd name="T8" fmla="*/ 583 w 1691"/>
              <a:gd name="T9" fmla="*/ 4529 h 5097"/>
            </a:gdLst>
            <a:ahLst/>
            <a:cxnLst>
              <a:cxn ang="0">
                <a:pos x="T0" y="T1"/>
              </a:cxn>
              <a:cxn ang="0">
                <a:pos x="T2" y="T3"/>
              </a:cxn>
              <a:cxn ang="0">
                <a:pos x="T4" y="T5"/>
              </a:cxn>
              <a:cxn ang="0">
                <a:pos x="T6" y="T7"/>
              </a:cxn>
              <a:cxn ang="0">
                <a:pos x="T8" y="T9"/>
              </a:cxn>
            </a:cxnLst>
            <a:rect l="0" t="0" r="r" b="b"/>
            <a:pathLst>
              <a:path w="1691" h="5097">
                <a:moveTo>
                  <a:pt x="583" y="4529"/>
                </a:moveTo>
                <a:lnTo>
                  <a:pt x="1689" y="5096"/>
                </a:lnTo>
                <a:lnTo>
                  <a:pt x="1690" y="1848"/>
                </a:lnTo>
                <a:lnTo>
                  <a:pt x="0" y="0"/>
                </a:lnTo>
                <a:lnTo>
                  <a:pt x="583" y="4529"/>
                </a:lnTo>
              </a:path>
            </a:pathLst>
          </a:custGeom>
          <a:solidFill>
            <a:srgbClr val="086D6E"/>
          </a:solidFill>
          <a:ln>
            <a:noFill/>
          </a:ln>
          <a:effectLst/>
        </p:spPr>
        <p:txBody>
          <a:bodyPr wrap="none" anchor="ctr"/>
          <a:lstStyle/>
          <a:p>
            <a:endParaRPr lang="en-GB" sz="2450" dirty="0">
              <a:latin typeface="Lato Light" panose="020F0502020204030203" pitchFamily="34" charset="0"/>
            </a:endParaRPr>
          </a:p>
        </p:txBody>
      </p:sp>
      <p:sp>
        <p:nvSpPr>
          <p:cNvPr id="38" name="Freeform 11">
            <a:extLst>
              <a:ext uri="{FF2B5EF4-FFF2-40B4-BE49-F238E27FC236}">
                <a16:creationId xmlns:a16="http://schemas.microsoft.com/office/drawing/2014/main" id="{A6168C8E-75FC-03EF-B646-4C13A1BE335E}"/>
              </a:ext>
            </a:extLst>
          </p:cNvPr>
          <p:cNvSpPr>
            <a:spLocks noChangeArrowheads="1"/>
          </p:cNvSpPr>
          <p:nvPr/>
        </p:nvSpPr>
        <p:spPr bwMode="auto">
          <a:xfrm flipH="1">
            <a:off x="1546190" y="1153156"/>
            <a:ext cx="142815" cy="3786617"/>
          </a:xfrm>
          <a:custGeom>
            <a:avLst/>
            <a:gdLst>
              <a:gd name="T0" fmla="*/ 652 w 653"/>
              <a:gd name="T1" fmla="*/ 13763 h 13915"/>
              <a:gd name="T2" fmla="*/ 652 w 653"/>
              <a:gd name="T3" fmla="*/ 13763 h 13915"/>
              <a:gd name="T4" fmla="*/ 335 w 653"/>
              <a:gd name="T5" fmla="*/ 13910 h 13915"/>
              <a:gd name="T6" fmla="*/ 335 w 653"/>
              <a:gd name="T7" fmla="*/ 13910 h 13915"/>
              <a:gd name="T8" fmla="*/ 2 w 653"/>
              <a:gd name="T9" fmla="*/ 13763 h 13915"/>
              <a:gd name="T10" fmla="*/ 2 w 653"/>
              <a:gd name="T11" fmla="*/ 286 h 13915"/>
              <a:gd name="T12" fmla="*/ 2 w 653"/>
              <a:gd name="T13" fmla="*/ 286 h 13915"/>
              <a:gd name="T14" fmla="*/ 326 w 653"/>
              <a:gd name="T15" fmla="*/ 0 h 13915"/>
              <a:gd name="T16" fmla="*/ 326 w 653"/>
              <a:gd name="T17" fmla="*/ 0 h 13915"/>
              <a:gd name="T18" fmla="*/ 652 w 653"/>
              <a:gd name="T19" fmla="*/ 286 h 13915"/>
              <a:gd name="T20" fmla="*/ 652 w 653"/>
              <a:gd name="T21" fmla="*/ 13763 h 13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3" h="13915">
                <a:moveTo>
                  <a:pt x="652" y="13763"/>
                </a:moveTo>
                <a:lnTo>
                  <a:pt x="652" y="13763"/>
                </a:lnTo>
                <a:cubicBezTo>
                  <a:pt x="652" y="13841"/>
                  <a:pt x="496" y="13906"/>
                  <a:pt x="335" y="13910"/>
                </a:cubicBezTo>
                <a:lnTo>
                  <a:pt x="335" y="13910"/>
                </a:lnTo>
                <a:cubicBezTo>
                  <a:pt x="170" y="13914"/>
                  <a:pt x="0" y="13855"/>
                  <a:pt x="2" y="13763"/>
                </a:cubicBezTo>
                <a:lnTo>
                  <a:pt x="2" y="286"/>
                </a:lnTo>
                <a:lnTo>
                  <a:pt x="2" y="286"/>
                </a:lnTo>
                <a:cubicBezTo>
                  <a:pt x="2" y="128"/>
                  <a:pt x="147" y="0"/>
                  <a:pt x="326" y="0"/>
                </a:cubicBezTo>
                <a:lnTo>
                  <a:pt x="326" y="0"/>
                </a:lnTo>
                <a:cubicBezTo>
                  <a:pt x="506" y="0"/>
                  <a:pt x="652" y="128"/>
                  <a:pt x="652" y="286"/>
                </a:cubicBezTo>
                <a:lnTo>
                  <a:pt x="652" y="13763"/>
                </a:lnTo>
              </a:path>
            </a:pathLst>
          </a:custGeom>
          <a:solidFill>
            <a:srgbClr val="005757"/>
          </a:solidFill>
          <a:ln>
            <a:noFill/>
          </a:ln>
          <a:effectLst/>
        </p:spPr>
        <p:txBody>
          <a:bodyPr wrap="none" anchor="ctr"/>
          <a:lstStyle/>
          <a:p>
            <a:endParaRPr lang="en-GB" sz="2450" dirty="0">
              <a:latin typeface="Lato Light" panose="020F0502020204030203" pitchFamily="34" charset="0"/>
            </a:endParaRPr>
          </a:p>
        </p:txBody>
      </p:sp>
      <p:sp>
        <p:nvSpPr>
          <p:cNvPr id="48" name="Pentagon 29">
            <a:extLst>
              <a:ext uri="{FF2B5EF4-FFF2-40B4-BE49-F238E27FC236}">
                <a16:creationId xmlns:a16="http://schemas.microsoft.com/office/drawing/2014/main" id="{66977D94-5436-46D8-1ED5-B7C8A9B8A47D}"/>
              </a:ext>
            </a:extLst>
          </p:cNvPr>
          <p:cNvSpPr/>
          <p:nvPr/>
        </p:nvSpPr>
        <p:spPr>
          <a:xfrm>
            <a:off x="1548180" y="2553885"/>
            <a:ext cx="2044765" cy="654487"/>
          </a:xfrm>
          <a:prstGeom prst="homePlate">
            <a:avLst>
              <a:gd name="adj" fmla="val 29904"/>
            </a:avLst>
          </a:prstGeom>
          <a:solidFill>
            <a:srgbClr val="F2795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49" name="Pentagon 30">
            <a:extLst>
              <a:ext uri="{FF2B5EF4-FFF2-40B4-BE49-F238E27FC236}">
                <a16:creationId xmlns:a16="http://schemas.microsoft.com/office/drawing/2014/main" id="{9239E557-3DE2-1819-8445-532AAFD7B807}"/>
              </a:ext>
            </a:extLst>
          </p:cNvPr>
          <p:cNvSpPr/>
          <p:nvPr/>
        </p:nvSpPr>
        <p:spPr>
          <a:xfrm>
            <a:off x="1546191" y="1807642"/>
            <a:ext cx="2046754" cy="685866"/>
          </a:xfrm>
          <a:prstGeom prst="homePlate">
            <a:avLst>
              <a:gd name="adj" fmla="val 29904"/>
            </a:avLst>
          </a:prstGeom>
          <a:solidFill>
            <a:srgbClr val="9ED4D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0" name="Pentagon 31">
            <a:extLst>
              <a:ext uri="{FF2B5EF4-FFF2-40B4-BE49-F238E27FC236}">
                <a16:creationId xmlns:a16="http://schemas.microsoft.com/office/drawing/2014/main" id="{46BC372F-5AE2-66D0-6593-CFCAAFA18BD5}"/>
              </a:ext>
            </a:extLst>
          </p:cNvPr>
          <p:cNvSpPr/>
          <p:nvPr/>
        </p:nvSpPr>
        <p:spPr>
          <a:xfrm>
            <a:off x="1548180" y="3307553"/>
            <a:ext cx="2044765" cy="646331"/>
          </a:xfrm>
          <a:prstGeom prst="homePlate">
            <a:avLst>
              <a:gd name="adj" fmla="val 29904"/>
            </a:avLst>
          </a:prstGeom>
          <a:solidFill>
            <a:srgbClr val="E5329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51" name="Pentagon 32">
            <a:extLst>
              <a:ext uri="{FF2B5EF4-FFF2-40B4-BE49-F238E27FC236}">
                <a16:creationId xmlns:a16="http://schemas.microsoft.com/office/drawing/2014/main" id="{B08B27CF-81A5-6FB3-9878-4A54E1A1E6B8}"/>
              </a:ext>
            </a:extLst>
          </p:cNvPr>
          <p:cNvSpPr/>
          <p:nvPr/>
        </p:nvSpPr>
        <p:spPr>
          <a:xfrm>
            <a:off x="1548180" y="4065096"/>
            <a:ext cx="2044765" cy="646331"/>
          </a:xfrm>
          <a:prstGeom prst="homePlate">
            <a:avLst>
              <a:gd name="adj" fmla="val 29904"/>
            </a:avLst>
          </a:prstGeom>
          <a:solidFill>
            <a:srgbClr val="91639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Lato Light" panose="020F0502020204030203" pitchFamily="34" charset="0"/>
            </a:endParaRPr>
          </a:p>
        </p:txBody>
      </p:sp>
      <p:sp>
        <p:nvSpPr>
          <p:cNvPr id="4" name="Textfeld 3">
            <a:extLst>
              <a:ext uri="{FF2B5EF4-FFF2-40B4-BE49-F238E27FC236}">
                <a16:creationId xmlns:a16="http://schemas.microsoft.com/office/drawing/2014/main" id="{9D461244-00E5-43BA-7ED8-109404A4B0F3}"/>
              </a:ext>
            </a:extLst>
          </p:cNvPr>
          <p:cNvSpPr txBox="1"/>
          <p:nvPr/>
        </p:nvSpPr>
        <p:spPr>
          <a:xfrm>
            <a:off x="1773381" y="1993420"/>
            <a:ext cx="1516013" cy="369332"/>
          </a:xfrm>
          <a:prstGeom prst="rect">
            <a:avLst/>
          </a:prstGeom>
          <a:noFill/>
        </p:spPr>
        <p:txBody>
          <a:bodyPr wrap="square" rtlCol="0">
            <a:spAutoFit/>
          </a:bodyPr>
          <a:lstStyle/>
          <a:p>
            <a:r>
              <a:rPr lang="de-DE" b="1" dirty="0">
                <a:solidFill>
                  <a:schemeClr val="bg1"/>
                </a:solidFill>
              </a:rPr>
              <a:t>IHRE VISION</a:t>
            </a:r>
          </a:p>
        </p:txBody>
      </p:sp>
      <p:sp>
        <p:nvSpPr>
          <p:cNvPr id="5" name="Textfeld 4">
            <a:extLst>
              <a:ext uri="{FF2B5EF4-FFF2-40B4-BE49-F238E27FC236}">
                <a16:creationId xmlns:a16="http://schemas.microsoft.com/office/drawing/2014/main" id="{9E1B431C-1E34-2AE5-3C4E-BBC9CCE8BB4A}"/>
              </a:ext>
            </a:extLst>
          </p:cNvPr>
          <p:cNvSpPr txBox="1"/>
          <p:nvPr/>
        </p:nvSpPr>
        <p:spPr>
          <a:xfrm>
            <a:off x="1773380" y="2697949"/>
            <a:ext cx="1516013" cy="369332"/>
          </a:xfrm>
          <a:prstGeom prst="rect">
            <a:avLst/>
          </a:prstGeom>
          <a:noFill/>
        </p:spPr>
        <p:txBody>
          <a:bodyPr wrap="square" rtlCol="0">
            <a:spAutoFit/>
          </a:bodyPr>
          <a:lstStyle/>
          <a:p>
            <a:r>
              <a:rPr lang="de-DE" b="1" dirty="0">
                <a:solidFill>
                  <a:schemeClr val="bg1"/>
                </a:solidFill>
              </a:rPr>
              <a:t>IHRE ZIELE</a:t>
            </a:r>
          </a:p>
        </p:txBody>
      </p:sp>
      <p:sp>
        <p:nvSpPr>
          <p:cNvPr id="7" name="Textfeld 6">
            <a:extLst>
              <a:ext uri="{FF2B5EF4-FFF2-40B4-BE49-F238E27FC236}">
                <a16:creationId xmlns:a16="http://schemas.microsoft.com/office/drawing/2014/main" id="{B9AE8308-5EA5-02C2-B6AF-0CDC22878F50}"/>
              </a:ext>
            </a:extLst>
          </p:cNvPr>
          <p:cNvSpPr txBox="1"/>
          <p:nvPr/>
        </p:nvSpPr>
        <p:spPr>
          <a:xfrm>
            <a:off x="1694955" y="3455492"/>
            <a:ext cx="1897990" cy="369332"/>
          </a:xfrm>
          <a:prstGeom prst="rect">
            <a:avLst/>
          </a:prstGeom>
          <a:noFill/>
        </p:spPr>
        <p:txBody>
          <a:bodyPr wrap="square" rtlCol="0">
            <a:spAutoFit/>
          </a:bodyPr>
          <a:lstStyle/>
          <a:p>
            <a:r>
              <a:rPr lang="de-DE" b="1" dirty="0">
                <a:solidFill>
                  <a:schemeClr val="bg1"/>
                </a:solidFill>
              </a:rPr>
              <a:t>IHRE STRATEGIEN</a:t>
            </a:r>
          </a:p>
        </p:txBody>
      </p:sp>
      <p:sp>
        <p:nvSpPr>
          <p:cNvPr id="8" name="Textfeld 7">
            <a:extLst>
              <a:ext uri="{FF2B5EF4-FFF2-40B4-BE49-F238E27FC236}">
                <a16:creationId xmlns:a16="http://schemas.microsoft.com/office/drawing/2014/main" id="{8FA22B96-AF1D-3C09-14AE-5BEF0ED7B544}"/>
              </a:ext>
            </a:extLst>
          </p:cNvPr>
          <p:cNvSpPr txBox="1"/>
          <p:nvPr/>
        </p:nvSpPr>
        <p:spPr>
          <a:xfrm>
            <a:off x="1620573" y="4084450"/>
            <a:ext cx="1897990" cy="646331"/>
          </a:xfrm>
          <a:prstGeom prst="rect">
            <a:avLst/>
          </a:prstGeom>
          <a:noFill/>
        </p:spPr>
        <p:txBody>
          <a:bodyPr wrap="square" rtlCol="0">
            <a:spAutoFit/>
          </a:bodyPr>
          <a:lstStyle/>
          <a:p>
            <a:r>
              <a:rPr lang="de-DE" b="1" dirty="0">
                <a:solidFill>
                  <a:schemeClr val="bg1"/>
                </a:solidFill>
              </a:rPr>
              <a:t>IHRE </a:t>
            </a:r>
            <a:r>
              <a:rPr lang="de-DE" b="1" dirty="0" err="1">
                <a:solidFill>
                  <a:schemeClr val="bg1"/>
                </a:solidFill>
              </a:rPr>
              <a:t>MAßNAHMEN</a:t>
            </a:r>
            <a:endParaRPr lang="de-DE" b="1" dirty="0">
              <a:solidFill>
                <a:schemeClr val="bg1"/>
              </a:solidFill>
            </a:endParaRPr>
          </a:p>
        </p:txBody>
      </p:sp>
      <p:sp>
        <p:nvSpPr>
          <p:cNvPr id="2" name="Textplatzhalter 6">
            <a:extLst>
              <a:ext uri="{FF2B5EF4-FFF2-40B4-BE49-F238E27FC236}">
                <a16:creationId xmlns:a16="http://schemas.microsoft.com/office/drawing/2014/main" id="{9BF01ED8-0665-79E6-2006-CB336789B650}"/>
              </a:ext>
            </a:extLst>
          </p:cNvPr>
          <p:cNvSpPr txBox="1">
            <a:spLocks/>
          </p:cNvSpPr>
          <p:nvPr/>
        </p:nvSpPr>
        <p:spPr>
          <a:xfrm>
            <a:off x="437301" y="336277"/>
            <a:ext cx="10027499"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dirty="0">
                <a:solidFill>
                  <a:schemeClr val="bg1"/>
                </a:solidFill>
              </a:rPr>
              <a:t>Werden Sie kreativ bei Ihrem Strategieplan</a:t>
            </a:r>
          </a:p>
        </p:txBody>
      </p:sp>
      <p:sp>
        <p:nvSpPr>
          <p:cNvPr id="10" name="Textplatzhalter 32">
            <a:extLst>
              <a:ext uri="{FF2B5EF4-FFF2-40B4-BE49-F238E27FC236}">
                <a16:creationId xmlns:a16="http://schemas.microsoft.com/office/drawing/2014/main" id="{92DF918C-CCAC-C2A3-1D2D-A38FE4C90E99}"/>
              </a:ext>
            </a:extLst>
          </p:cNvPr>
          <p:cNvSpPr txBox="1">
            <a:spLocks/>
          </p:cNvSpPr>
          <p:nvPr/>
        </p:nvSpPr>
        <p:spPr>
          <a:xfrm>
            <a:off x="2126502" y="885816"/>
            <a:ext cx="11545883" cy="5220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de-DE" sz="1600" dirty="0">
                <a:solidFill>
                  <a:schemeClr val="bg1"/>
                </a:solidFill>
              </a:rPr>
              <a:t>Wenn Sie die 4 Schritte befolgen, werden Sie und Ihr Team in der Lage sein, einen gemeinsamen </a:t>
            </a:r>
          </a:p>
          <a:p>
            <a:pPr>
              <a:spcBef>
                <a:spcPts val="0"/>
              </a:spcBef>
            </a:pPr>
            <a:r>
              <a:rPr lang="de-DE" sz="1600" dirty="0">
                <a:solidFill>
                  <a:schemeClr val="bg1"/>
                </a:solidFill>
              </a:rPr>
              <a:t>strategischen Plan, Ziele und Maßnahmen zu entwickeln.</a:t>
            </a:r>
            <a:endParaRPr lang="en-GB" sz="1600" dirty="0"/>
          </a:p>
        </p:txBody>
      </p:sp>
    </p:spTree>
    <p:extLst>
      <p:ext uri="{BB962C8B-B14F-4D97-AF65-F5344CB8AC3E}">
        <p14:creationId xmlns:p14="http://schemas.microsoft.com/office/powerpoint/2010/main" val="2413193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a:xfrm>
            <a:off x="666708" y="752638"/>
            <a:ext cx="4569435" cy="1749930"/>
          </a:xfrm>
        </p:spPr>
        <p:txBody>
          <a:bodyPr>
            <a:normAutofit fontScale="92500" lnSpcReduction="20000"/>
          </a:bodyPr>
          <a:lstStyle/>
          <a:p>
            <a:r>
              <a:rPr lang="en-US" sz="4600" dirty="0"/>
              <a:t>03</a:t>
            </a:r>
          </a:p>
          <a:p>
            <a:r>
              <a:rPr lang="en-US" sz="5100" dirty="0" err="1"/>
              <a:t>Risikofaktoren</a:t>
            </a:r>
            <a:r>
              <a:rPr lang="en-US" sz="5100" dirty="0"/>
              <a:t> &amp; </a:t>
            </a:r>
            <a:r>
              <a:rPr lang="en-US" sz="5100" dirty="0" err="1"/>
              <a:t>Frühwarnsignale</a:t>
            </a:r>
            <a:endParaRPr lang="en-US" dirty="0"/>
          </a:p>
        </p:txBody>
      </p:sp>
      <p:sp>
        <p:nvSpPr>
          <p:cNvPr id="3" name="Text Placeholder 1">
            <a:extLst>
              <a:ext uri="{FF2B5EF4-FFF2-40B4-BE49-F238E27FC236}">
                <a16:creationId xmlns:a16="http://schemas.microsoft.com/office/drawing/2014/main" id="{64D13765-A477-376C-9882-019D491F8089}"/>
              </a:ext>
            </a:extLst>
          </p:cNvPr>
          <p:cNvSpPr txBox="1">
            <a:spLocks/>
          </p:cNvSpPr>
          <p:nvPr/>
        </p:nvSpPr>
        <p:spPr>
          <a:xfrm>
            <a:off x="666708" y="2605169"/>
            <a:ext cx="4941612" cy="1647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30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5100" dirty="0"/>
          </a:p>
          <a:p>
            <a:endParaRPr lang="en-US" dirty="0"/>
          </a:p>
        </p:txBody>
      </p:sp>
    </p:spTree>
    <p:extLst>
      <p:ext uri="{BB962C8B-B14F-4D97-AF65-F5344CB8AC3E}">
        <p14:creationId xmlns:p14="http://schemas.microsoft.com/office/powerpoint/2010/main" val="259500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5E6861A0-BFE8-F385-2B2B-8010D2D881E4}"/>
              </a:ext>
            </a:extLst>
          </p:cNvPr>
          <p:cNvSpPr>
            <a:spLocks noGrp="1"/>
          </p:cNvSpPr>
          <p:nvPr>
            <p:ph type="body" sz="quarter" idx="19"/>
          </p:nvPr>
        </p:nvSpPr>
        <p:spPr/>
        <p:txBody>
          <a:bodyPr/>
          <a:lstStyle/>
          <a:p>
            <a:r>
              <a:rPr lang="de-DE" dirty="0"/>
              <a:t>1</a:t>
            </a:r>
          </a:p>
        </p:txBody>
      </p:sp>
      <p:sp>
        <p:nvSpPr>
          <p:cNvPr id="6" name="Textplatzhalter 5">
            <a:extLst>
              <a:ext uri="{FF2B5EF4-FFF2-40B4-BE49-F238E27FC236}">
                <a16:creationId xmlns:a16="http://schemas.microsoft.com/office/drawing/2014/main" id="{1F719C6C-E990-2B78-724D-053B88AAD1C0}"/>
              </a:ext>
            </a:extLst>
          </p:cNvPr>
          <p:cNvSpPr>
            <a:spLocks noGrp="1"/>
          </p:cNvSpPr>
          <p:nvPr>
            <p:ph type="body" sz="quarter" idx="20"/>
          </p:nvPr>
        </p:nvSpPr>
        <p:spPr>
          <a:xfrm>
            <a:off x="7511069" y="2123935"/>
            <a:ext cx="4465067" cy="822373"/>
          </a:xfrm>
        </p:spPr>
        <p:txBody>
          <a:bodyPr/>
          <a:lstStyle/>
          <a:p>
            <a:r>
              <a:rPr lang="en-GB" sz="2600" b="1" dirty="0" err="1">
                <a:ea typeface="Roboto" charset="0"/>
                <a:cs typeface="Roboto" charset="0"/>
              </a:rPr>
              <a:t>Branchenaspekte</a:t>
            </a:r>
            <a:endParaRPr lang="en-GB" sz="2600" b="1" dirty="0">
              <a:ea typeface="Roboto" charset="0"/>
              <a:cs typeface="Roboto" charset="0"/>
            </a:endParaRPr>
          </a:p>
          <a:p>
            <a:r>
              <a:rPr lang="de-DE" sz="2000" dirty="0">
                <a:ea typeface="Lato Light" charset="0"/>
                <a:cs typeface="Lato Light" charset="0"/>
              </a:rPr>
              <a:t>Systematische Suche nach Risiken in der Branche, in der Ihr Unternehmen tätig ist</a:t>
            </a:r>
            <a:endParaRPr lang="de-DE" dirty="0"/>
          </a:p>
        </p:txBody>
      </p:sp>
      <p:sp>
        <p:nvSpPr>
          <p:cNvPr id="7" name="Textplatzhalter 6">
            <a:extLst>
              <a:ext uri="{FF2B5EF4-FFF2-40B4-BE49-F238E27FC236}">
                <a16:creationId xmlns:a16="http://schemas.microsoft.com/office/drawing/2014/main" id="{24128DB0-D719-796F-8DD1-662C3F17971C}"/>
              </a:ext>
            </a:extLst>
          </p:cNvPr>
          <p:cNvSpPr>
            <a:spLocks noGrp="1"/>
          </p:cNvSpPr>
          <p:nvPr>
            <p:ph type="body" sz="quarter" idx="21"/>
          </p:nvPr>
        </p:nvSpPr>
        <p:spPr/>
        <p:txBody>
          <a:bodyPr/>
          <a:lstStyle/>
          <a:p>
            <a:r>
              <a:rPr lang="de-DE" dirty="0"/>
              <a:t>2</a:t>
            </a:r>
          </a:p>
        </p:txBody>
      </p:sp>
      <p:sp>
        <p:nvSpPr>
          <p:cNvPr id="8" name="Textplatzhalter 7">
            <a:extLst>
              <a:ext uri="{FF2B5EF4-FFF2-40B4-BE49-F238E27FC236}">
                <a16:creationId xmlns:a16="http://schemas.microsoft.com/office/drawing/2014/main" id="{4842D3F9-8EC7-C8C5-80D9-3D2E520A6CA1}"/>
              </a:ext>
            </a:extLst>
          </p:cNvPr>
          <p:cNvSpPr>
            <a:spLocks noGrp="1"/>
          </p:cNvSpPr>
          <p:nvPr>
            <p:ph type="body" sz="quarter" idx="22"/>
          </p:nvPr>
        </p:nvSpPr>
        <p:spPr>
          <a:xfrm>
            <a:off x="7521632" y="3241578"/>
            <a:ext cx="4465067" cy="822373"/>
          </a:xfrm>
        </p:spPr>
        <p:txBody>
          <a:bodyPr/>
          <a:lstStyle/>
          <a:p>
            <a:r>
              <a:rPr lang="en-US" sz="2600" b="1" dirty="0" err="1">
                <a:ea typeface="Roboto" charset="0"/>
              </a:rPr>
              <a:t>Organisatorische</a:t>
            </a:r>
            <a:r>
              <a:rPr lang="en-US" sz="2600" b="1" dirty="0">
                <a:ea typeface="Roboto" charset="0"/>
              </a:rPr>
              <a:t> </a:t>
            </a:r>
            <a:r>
              <a:rPr lang="en-US" sz="2600" b="1" dirty="0" err="1">
                <a:ea typeface="Roboto" charset="0"/>
              </a:rPr>
              <a:t>Aspekte</a:t>
            </a:r>
            <a:endParaRPr lang="en-US" sz="2600" b="1" dirty="0">
              <a:ea typeface="Roboto" charset="0"/>
            </a:endParaRPr>
          </a:p>
          <a:p>
            <a:r>
              <a:rPr lang="de-DE" sz="2000" dirty="0">
                <a:ea typeface="Lato Light" charset="0"/>
                <a:cs typeface="Lato Light" charset="0"/>
              </a:rPr>
              <a:t>Analyse der von Ihrer Organisation ausgehenden Risiken</a:t>
            </a:r>
            <a:endParaRPr lang="de-DE" dirty="0"/>
          </a:p>
        </p:txBody>
      </p:sp>
      <p:sp>
        <p:nvSpPr>
          <p:cNvPr id="9" name="Textplatzhalter 8">
            <a:extLst>
              <a:ext uri="{FF2B5EF4-FFF2-40B4-BE49-F238E27FC236}">
                <a16:creationId xmlns:a16="http://schemas.microsoft.com/office/drawing/2014/main" id="{3C5F59A8-F9A5-79EF-4EDB-6E5EB514EFC9}"/>
              </a:ext>
            </a:extLst>
          </p:cNvPr>
          <p:cNvSpPr>
            <a:spLocks noGrp="1"/>
          </p:cNvSpPr>
          <p:nvPr>
            <p:ph type="body" sz="quarter" idx="23"/>
          </p:nvPr>
        </p:nvSpPr>
        <p:spPr/>
        <p:txBody>
          <a:bodyPr/>
          <a:lstStyle/>
          <a:p>
            <a:r>
              <a:rPr lang="de-DE" dirty="0"/>
              <a:t>3</a:t>
            </a:r>
          </a:p>
        </p:txBody>
      </p:sp>
      <p:sp>
        <p:nvSpPr>
          <p:cNvPr id="10" name="Textplatzhalter 9">
            <a:extLst>
              <a:ext uri="{FF2B5EF4-FFF2-40B4-BE49-F238E27FC236}">
                <a16:creationId xmlns:a16="http://schemas.microsoft.com/office/drawing/2014/main" id="{38CAEDCB-F99E-F10C-FD48-87A4643FF583}"/>
              </a:ext>
            </a:extLst>
          </p:cNvPr>
          <p:cNvSpPr>
            <a:spLocks noGrp="1"/>
          </p:cNvSpPr>
          <p:nvPr>
            <p:ph type="body" sz="quarter" idx="24"/>
          </p:nvPr>
        </p:nvSpPr>
        <p:spPr>
          <a:xfrm>
            <a:off x="7480240" y="4514866"/>
            <a:ext cx="4465067" cy="822373"/>
          </a:xfrm>
        </p:spPr>
        <p:txBody>
          <a:bodyPr/>
          <a:lstStyle/>
          <a:p>
            <a:r>
              <a:rPr lang="en-US" sz="2600" b="1" dirty="0"/>
              <a:t>Stakeholder </a:t>
            </a:r>
            <a:r>
              <a:rPr lang="en-US" sz="2600" b="1" dirty="0" err="1"/>
              <a:t>Beziehungen</a:t>
            </a:r>
            <a:br>
              <a:rPr lang="en-US" sz="2600" b="1" dirty="0"/>
            </a:br>
            <a:r>
              <a:rPr lang="de-DE" sz="2000" dirty="0">
                <a:ea typeface="Roboto" charset="0"/>
                <a:cs typeface="Roboto" charset="0"/>
              </a:rPr>
              <a:t>Einige Risiken erwachsen aus den spezifischen Beziehungen zu den Stakeholdern</a:t>
            </a:r>
            <a:endParaRPr lang="de-DE" dirty="0"/>
          </a:p>
        </p:txBody>
      </p:sp>
      <p:sp>
        <p:nvSpPr>
          <p:cNvPr id="11" name="Textplatzhalter 10">
            <a:extLst>
              <a:ext uri="{FF2B5EF4-FFF2-40B4-BE49-F238E27FC236}">
                <a16:creationId xmlns:a16="http://schemas.microsoft.com/office/drawing/2014/main" id="{6853965D-EA17-235D-692D-6571E7CE13DE}"/>
              </a:ext>
            </a:extLst>
          </p:cNvPr>
          <p:cNvSpPr>
            <a:spLocks noGrp="1"/>
          </p:cNvSpPr>
          <p:nvPr>
            <p:ph type="body" sz="quarter" idx="25"/>
          </p:nvPr>
        </p:nvSpPr>
        <p:spPr/>
        <p:txBody>
          <a:bodyPr/>
          <a:lstStyle/>
          <a:p>
            <a:r>
              <a:rPr lang="de-DE" dirty="0"/>
              <a:t>4</a:t>
            </a:r>
          </a:p>
        </p:txBody>
      </p:sp>
      <p:sp>
        <p:nvSpPr>
          <p:cNvPr id="12" name="Textplatzhalter 11">
            <a:extLst>
              <a:ext uri="{FF2B5EF4-FFF2-40B4-BE49-F238E27FC236}">
                <a16:creationId xmlns:a16="http://schemas.microsoft.com/office/drawing/2014/main" id="{9E65483B-916D-72ED-6A62-3DFC8EA96833}"/>
              </a:ext>
            </a:extLst>
          </p:cNvPr>
          <p:cNvSpPr>
            <a:spLocks noGrp="1"/>
          </p:cNvSpPr>
          <p:nvPr>
            <p:ph type="body" sz="quarter" idx="26"/>
          </p:nvPr>
        </p:nvSpPr>
        <p:spPr>
          <a:xfrm>
            <a:off x="7479376" y="5748425"/>
            <a:ext cx="4465067" cy="822373"/>
          </a:xfrm>
        </p:spPr>
        <p:txBody>
          <a:bodyPr/>
          <a:lstStyle/>
          <a:p>
            <a:r>
              <a:rPr lang="en-US" sz="2600" b="1" dirty="0" err="1"/>
              <a:t>Risikoassessments</a:t>
            </a:r>
            <a:endParaRPr lang="en-US" sz="2600" b="1" dirty="0"/>
          </a:p>
          <a:p>
            <a:r>
              <a:rPr lang="de-DE" sz="2000" dirty="0">
                <a:ea typeface="Roboto" charset="0"/>
                <a:cs typeface="Roboto" charset="0"/>
              </a:rPr>
              <a:t>Systematisches Überprüfen auf implizite Probleme</a:t>
            </a:r>
            <a:endParaRPr lang="de-DE" dirty="0"/>
          </a:p>
        </p:txBody>
      </p:sp>
      <p:sp>
        <p:nvSpPr>
          <p:cNvPr id="4" name="Textplatzhalter 3">
            <a:extLst>
              <a:ext uri="{FF2B5EF4-FFF2-40B4-BE49-F238E27FC236}">
                <a16:creationId xmlns:a16="http://schemas.microsoft.com/office/drawing/2014/main" id="{A5D3CBA8-08EB-37F0-97A9-384992434E50}"/>
              </a:ext>
            </a:extLst>
          </p:cNvPr>
          <p:cNvSpPr>
            <a:spLocks noGrp="1"/>
          </p:cNvSpPr>
          <p:nvPr>
            <p:ph type="body" sz="quarter" idx="18"/>
          </p:nvPr>
        </p:nvSpPr>
        <p:spPr>
          <a:xfrm>
            <a:off x="1575582" y="2661919"/>
            <a:ext cx="4180325" cy="3784225"/>
          </a:xfrm>
        </p:spPr>
        <p:txBody>
          <a:bodyPr/>
          <a:lstStyle/>
          <a:p>
            <a:r>
              <a:rPr lang="de-DE" sz="2400" dirty="0">
                <a:solidFill>
                  <a:schemeClr val="bg1"/>
                </a:solidFill>
              </a:rPr>
              <a:t>Durch eine regelmäßige, systematische und umfassende Risikobewertung auf der Grundlage von vier zentralen Frühwarn- </a:t>
            </a:r>
            <a:r>
              <a:rPr lang="de-DE" dirty="0"/>
              <a:t>bzw. </a:t>
            </a:r>
            <a:r>
              <a:rPr lang="de-DE" sz="2400" dirty="0">
                <a:solidFill>
                  <a:schemeClr val="bg1"/>
                </a:solidFill>
              </a:rPr>
              <a:t>Risikosignalen können Krisen frühzeitig erkannt und Gegenmaßnahmen ergriffen werden.</a:t>
            </a:r>
            <a:endParaRPr lang="de-DE" dirty="0"/>
          </a:p>
        </p:txBody>
      </p:sp>
      <p:sp>
        <p:nvSpPr>
          <p:cNvPr id="3" name="Textplatzhalter 2">
            <a:extLst>
              <a:ext uri="{FF2B5EF4-FFF2-40B4-BE49-F238E27FC236}">
                <a16:creationId xmlns:a16="http://schemas.microsoft.com/office/drawing/2014/main" id="{CA53A572-ED3D-7532-22AB-0A9B433F014A}"/>
              </a:ext>
            </a:extLst>
          </p:cNvPr>
          <p:cNvSpPr>
            <a:spLocks noGrp="1"/>
          </p:cNvSpPr>
          <p:nvPr>
            <p:ph type="body" sz="quarter" idx="16"/>
          </p:nvPr>
        </p:nvSpPr>
        <p:spPr>
          <a:xfrm>
            <a:off x="1548092" y="628635"/>
            <a:ext cx="4250272" cy="1495299"/>
          </a:xfrm>
        </p:spPr>
        <p:txBody>
          <a:bodyPr>
            <a:normAutofit fontScale="47500" lnSpcReduction="20000"/>
          </a:bodyPr>
          <a:lstStyle/>
          <a:p>
            <a:r>
              <a:rPr lang="en-US" sz="6900" b="1" dirty="0" err="1">
                <a:solidFill>
                  <a:schemeClr val="bg1"/>
                </a:solidFill>
              </a:rPr>
              <a:t>Frühwarnzeichen</a:t>
            </a:r>
            <a:r>
              <a:rPr lang="en-US" sz="6900" b="1" dirty="0"/>
              <a:t>:</a:t>
            </a:r>
          </a:p>
          <a:p>
            <a:r>
              <a:rPr lang="en-US" sz="6900" b="1" dirty="0">
                <a:solidFill>
                  <a:schemeClr val="bg1"/>
                </a:solidFill>
              </a:rPr>
              <a:t>VIER SCHLÜSSELBEREICHE</a:t>
            </a:r>
            <a:endParaRPr lang="de-DE" dirty="0"/>
          </a:p>
        </p:txBody>
      </p:sp>
    </p:spTree>
    <p:extLst>
      <p:ext uri="{BB962C8B-B14F-4D97-AF65-F5344CB8AC3E}">
        <p14:creationId xmlns:p14="http://schemas.microsoft.com/office/powerpoint/2010/main" val="383963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7615665" y="1776872"/>
            <a:ext cx="3828189" cy="4402255"/>
          </a:xfrm>
        </p:spPr>
        <p:txBody>
          <a:bodyPr>
            <a:normAutofit fontScale="92500" lnSpcReduction="20000"/>
          </a:bodyPr>
          <a:lstStyle/>
          <a:p>
            <a:r>
              <a:rPr lang="de-DE" sz="2400" dirty="0">
                <a:latin typeface="Calibri" panose="020F0502020204030204" pitchFamily="34" charset="0"/>
                <a:ea typeface="Lato Light" panose="020F0502020204030203" pitchFamily="34" charset="0"/>
                <a:cs typeface="Calibri" panose="020F0502020204030204" pitchFamily="34" charset="0"/>
              </a:rPr>
              <a:t>Brancheninformation über zentrale Entwicklungen können in spezifischen Branchenpublikationen und Onlinequellen gefunden werden. Es ist unabdingbar, dass sie fortlaufend wichtige Brancheninformationen sondieren und verarbeiten, diese mit den relevanten Personen im Unternehmen (und Berater) teilen und sie systematisch darüber diskutieren.</a:t>
            </a:r>
            <a:r>
              <a:rPr lang="en-GB" sz="2400" dirty="0">
                <a:latin typeface="Calibri" panose="020F0502020204030204" pitchFamily="34" charset="0"/>
                <a:ea typeface="Lato Light" panose="020F0502020204030203" pitchFamily="34" charset="0"/>
                <a:cs typeface="Calibri" panose="020F0502020204030204" pitchFamily="34" charset="0"/>
              </a:rPr>
              <a:t> </a:t>
            </a:r>
          </a:p>
          <a:p>
            <a:r>
              <a:rPr lang="de-DE" dirty="0"/>
              <a:t>Lernen Sie mehr darüber in Modul 3!</a:t>
            </a:r>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4" y="577972"/>
            <a:ext cx="10332552" cy="565524"/>
          </a:xfrm>
        </p:spPr>
        <p:txBody>
          <a:bodyPr>
            <a:noAutofit/>
          </a:bodyPr>
          <a:lstStyle/>
          <a:p>
            <a:r>
              <a:rPr lang="de-DE" dirty="0">
                <a:solidFill>
                  <a:srgbClr val="595A59"/>
                </a:solidFill>
              </a:rPr>
              <a:t>Branchenaspekte - Quellen zur Ermittlung von Branchentrends</a:t>
            </a: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Rectangle 174">
            <a:extLst>
              <a:ext uri="{FF2B5EF4-FFF2-40B4-BE49-F238E27FC236}">
                <a16:creationId xmlns:a16="http://schemas.microsoft.com/office/drawing/2014/main" id="{00F3EB50-0DE1-008F-690C-4EEAAF8C6E8A}"/>
              </a:ext>
            </a:extLst>
          </p:cNvPr>
          <p:cNvSpPr>
            <a:spLocks noChangeArrowheads="1"/>
          </p:cNvSpPr>
          <p:nvPr/>
        </p:nvSpPr>
        <p:spPr bwMode="auto">
          <a:xfrm>
            <a:off x="2" y="2975376"/>
            <a:ext cx="4043832" cy="540346"/>
          </a:xfrm>
          <a:prstGeom prst="rect">
            <a:avLst/>
          </a:prstGeom>
          <a:solidFill>
            <a:srgbClr val="F27954"/>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19" name="Rectangle 178">
            <a:extLst>
              <a:ext uri="{FF2B5EF4-FFF2-40B4-BE49-F238E27FC236}">
                <a16:creationId xmlns:a16="http://schemas.microsoft.com/office/drawing/2014/main" id="{2FE8A128-0EDE-3DE1-5F3E-CC2AB90F68B2}"/>
              </a:ext>
            </a:extLst>
          </p:cNvPr>
          <p:cNvSpPr>
            <a:spLocks noChangeArrowheads="1"/>
          </p:cNvSpPr>
          <p:nvPr/>
        </p:nvSpPr>
        <p:spPr bwMode="auto">
          <a:xfrm>
            <a:off x="0" y="4596414"/>
            <a:ext cx="3954653" cy="540828"/>
          </a:xfrm>
          <a:prstGeom prst="rect">
            <a:avLst/>
          </a:pr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0" name="Freeform 182">
            <a:extLst>
              <a:ext uri="{FF2B5EF4-FFF2-40B4-BE49-F238E27FC236}">
                <a16:creationId xmlns:a16="http://schemas.microsoft.com/office/drawing/2014/main" id="{94F4D5BA-F330-0791-B190-24E21F4CADC5}"/>
              </a:ext>
            </a:extLst>
          </p:cNvPr>
          <p:cNvSpPr>
            <a:spLocks/>
          </p:cNvSpPr>
          <p:nvPr/>
        </p:nvSpPr>
        <p:spPr bwMode="auto">
          <a:xfrm>
            <a:off x="3487958" y="4400231"/>
            <a:ext cx="887087" cy="934157"/>
          </a:xfrm>
          <a:custGeom>
            <a:avLst/>
            <a:gdLst>
              <a:gd name="T0" fmla="*/ 1694 w 1743"/>
              <a:gd name="T1" fmla="*/ 782 h 1743"/>
              <a:gd name="T2" fmla="*/ 1694 w 1743"/>
              <a:gd name="T3" fmla="*/ 960 h 1743"/>
              <a:gd name="T4" fmla="*/ 961 w 1743"/>
              <a:gd name="T5" fmla="*/ 1694 h 1743"/>
              <a:gd name="T6" fmla="*/ 783 w 1743"/>
              <a:gd name="T7" fmla="*/ 1694 h 1743"/>
              <a:gd name="T8" fmla="*/ 49 w 1743"/>
              <a:gd name="T9" fmla="*/ 960 h 1743"/>
              <a:gd name="T10" fmla="*/ 49 w 1743"/>
              <a:gd name="T11" fmla="*/ 782 h 1743"/>
              <a:gd name="T12" fmla="*/ 783 w 1743"/>
              <a:gd name="T13" fmla="*/ 49 h 1743"/>
              <a:gd name="T14" fmla="*/ 961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2"/>
                  <a:pt x="1743" y="911"/>
                  <a:pt x="1694" y="960"/>
                </a:cubicBezTo>
                <a:cubicBezTo>
                  <a:pt x="961" y="1694"/>
                  <a:pt x="961" y="1694"/>
                  <a:pt x="961" y="1694"/>
                </a:cubicBezTo>
                <a:cubicBezTo>
                  <a:pt x="911" y="1743"/>
                  <a:pt x="832" y="1743"/>
                  <a:pt x="783" y="1694"/>
                </a:cubicBezTo>
                <a:cubicBezTo>
                  <a:pt x="49" y="960"/>
                  <a:pt x="49" y="960"/>
                  <a:pt x="49" y="960"/>
                </a:cubicBezTo>
                <a:cubicBezTo>
                  <a:pt x="0" y="911"/>
                  <a:pt x="0" y="832"/>
                  <a:pt x="49" y="782"/>
                </a:cubicBezTo>
                <a:cubicBezTo>
                  <a:pt x="783" y="49"/>
                  <a:pt x="783" y="49"/>
                  <a:pt x="783" y="49"/>
                </a:cubicBezTo>
                <a:cubicBezTo>
                  <a:pt x="832" y="0"/>
                  <a:pt x="911" y="0"/>
                  <a:pt x="961" y="49"/>
                </a:cubicBezTo>
                <a:lnTo>
                  <a:pt x="1694" y="782"/>
                </a:lnTo>
                <a:close/>
              </a:path>
            </a:pathLst>
          </a:cu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1" name="Rectangle 188">
            <a:extLst>
              <a:ext uri="{FF2B5EF4-FFF2-40B4-BE49-F238E27FC236}">
                <a16:creationId xmlns:a16="http://schemas.microsoft.com/office/drawing/2014/main" id="{DA25D663-1DD4-BED9-1632-62BBFCD68B3D}"/>
              </a:ext>
            </a:extLst>
          </p:cNvPr>
          <p:cNvSpPr>
            <a:spLocks noChangeArrowheads="1"/>
          </p:cNvSpPr>
          <p:nvPr/>
        </p:nvSpPr>
        <p:spPr bwMode="auto">
          <a:xfrm>
            <a:off x="3" y="2434548"/>
            <a:ext cx="3270194" cy="540828"/>
          </a:xfrm>
          <a:prstGeom prst="rect">
            <a:avLst/>
          </a:pr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2" name="Freeform 191">
            <a:extLst>
              <a:ext uri="{FF2B5EF4-FFF2-40B4-BE49-F238E27FC236}">
                <a16:creationId xmlns:a16="http://schemas.microsoft.com/office/drawing/2014/main" id="{EA70C1B8-9979-5BC1-0D19-A752CC2918A9}"/>
              </a:ext>
            </a:extLst>
          </p:cNvPr>
          <p:cNvSpPr>
            <a:spLocks/>
          </p:cNvSpPr>
          <p:nvPr/>
        </p:nvSpPr>
        <p:spPr bwMode="auto">
          <a:xfrm>
            <a:off x="2795250" y="2237884"/>
            <a:ext cx="887087" cy="934157"/>
          </a:xfrm>
          <a:custGeom>
            <a:avLst/>
            <a:gdLst>
              <a:gd name="T0" fmla="*/ 1694 w 1743"/>
              <a:gd name="T1" fmla="*/ 782 h 1743"/>
              <a:gd name="T2" fmla="*/ 1694 w 1743"/>
              <a:gd name="T3" fmla="*/ 960 h 1743"/>
              <a:gd name="T4" fmla="*/ 960 w 1743"/>
              <a:gd name="T5" fmla="*/ 1694 h 1743"/>
              <a:gd name="T6" fmla="*/ 783 w 1743"/>
              <a:gd name="T7" fmla="*/ 1694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4"/>
                  <a:pt x="960" y="1694"/>
                  <a:pt x="960" y="1694"/>
                </a:cubicBezTo>
                <a:cubicBezTo>
                  <a:pt x="911" y="1743"/>
                  <a:pt x="832" y="1743"/>
                  <a:pt x="783" y="1694"/>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3" name="Rectangle 194">
            <a:extLst>
              <a:ext uri="{FF2B5EF4-FFF2-40B4-BE49-F238E27FC236}">
                <a16:creationId xmlns:a16="http://schemas.microsoft.com/office/drawing/2014/main" id="{00A97D3B-BC19-43B9-86EB-EB591B394C38}"/>
              </a:ext>
            </a:extLst>
          </p:cNvPr>
          <p:cNvSpPr>
            <a:spLocks noChangeArrowheads="1"/>
          </p:cNvSpPr>
          <p:nvPr/>
        </p:nvSpPr>
        <p:spPr bwMode="auto">
          <a:xfrm>
            <a:off x="0" y="3515240"/>
            <a:ext cx="3487957" cy="540828"/>
          </a:xfrm>
          <a:prstGeom prst="rect">
            <a:avLst/>
          </a:prstGeom>
          <a:solidFill>
            <a:srgbClr val="9ED4D3"/>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4" name="Freeform 198">
            <a:extLst>
              <a:ext uri="{FF2B5EF4-FFF2-40B4-BE49-F238E27FC236}">
                <a16:creationId xmlns:a16="http://schemas.microsoft.com/office/drawing/2014/main" id="{AB372C72-138C-C64F-A317-11AC3A938C87}"/>
              </a:ext>
            </a:extLst>
          </p:cNvPr>
          <p:cNvSpPr>
            <a:spLocks/>
          </p:cNvSpPr>
          <p:nvPr/>
        </p:nvSpPr>
        <p:spPr bwMode="auto">
          <a:xfrm>
            <a:off x="2992381" y="3319057"/>
            <a:ext cx="887087" cy="934157"/>
          </a:xfrm>
          <a:custGeom>
            <a:avLst/>
            <a:gdLst>
              <a:gd name="T0" fmla="*/ 1694 w 1743"/>
              <a:gd name="T1" fmla="*/ 782 h 1743"/>
              <a:gd name="T2" fmla="*/ 1694 w 1743"/>
              <a:gd name="T3" fmla="*/ 960 h 1743"/>
              <a:gd name="T4" fmla="*/ 960 w 1743"/>
              <a:gd name="T5" fmla="*/ 1693 h 1743"/>
              <a:gd name="T6" fmla="*/ 783 w 1743"/>
              <a:gd name="T7" fmla="*/ 1693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9ED4D3"/>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5" name="Rectangle 200">
            <a:extLst>
              <a:ext uri="{FF2B5EF4-FFF2-40B4-BE49-F238E27FC236}">
                <a16:creationId xmlns:a16="http://schemas.microsoft.com/office/drawing/2014/main" id="{B803A8CA-CC77-2D44-A85E-989AB492391B}"/>
              </a:ext>
            </a:extLst>
          </p:cNvPr>
          <p:cNvSpPr>
            <a:spLocks noChangeArrowheads="1"/>
          </p:cNvSpPr>
          <p:nvPr/>
        </p:nvSpPr>
        <p:spPr bwMode="auto">
          <a:xfrm>
            <a:off x="0" y="4056067"/>
            <a:ext cx="2850667" cy="540346"/>
          </a:xfrm>
          <a:prstGeom prst="rect">
            <a:avLst/>
          </a:prstGeom>
          <a:solidFill>
            <a:srgbClr val="85D2C7"/>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6" name="Freeform 204">
            <a:extLst>
              <a:ext uri="{FF2B5EF4-FFF2-40B4-BE49-F238E27FC236}">
                <a16:creationId xmlns:a16="http://schemas.microsoft.com/office/drawing/2014/main" id="{1939757C-E393-DCA8-3DAC-B86BF61E3EA6}"/>
              </a:ext>
            </a:extLst>
          </p:cNvPr>
          <p:cNvSpPr>
            <a:spLocks/>
          </p:cNvSpPr>
          <p:nvPr/>
        </p:nvSpPr>
        <p:spPr bwMode="auto">
          <a:xfrm>
            <a:off x="2415231" y="3850196"/>
            <a:ext cx="887087" cy="933675"/>
          </a:xfrm>
          <a:custGeom>
            <a:avLst/>
            <a:gdLst>
              <a:gd name="T0" fmla="*/ 1694 w 1743"/>
              <a:gd name="T1" fmla="*/ 783 h 1743"/>
              <a:gd name="T2" fmla="*/ 1694 w 1743"/>
              <a:gd name="T3" fmla="*/ 961 h 1743"/>
              <a:gd name="T4" fmla="*/ 961 w 1743"/>
              <a:gd name="T5" fmla="*/ 1694 h 1743"/>
              <a:gd name="T6" fmla="*/ 783 w 1743"/>
              <a:gd name="T7" fmla="*/ 1694 h 1743"/>
              <a:gd name="T8" fmla="*/ 50 w 1743"/>
              <a:gd name="T9" fmla="*/ 961 h 1743"/>
              <a:gd name="T10" fmla="*/ 50 w 1743"/>
              <a:gd name="T11" fmla="*/ 783 h 1743"/>
              <a:gd name="T12" fmla="*/ 783 w 1743"/>
              <a:gd name="T13" fmla="*/ 49 h 1743"/>
              <a:gd name="T14" fmla="*/ 961 w 1743"/>
              <a:gd name="T15" fmla="*/ 49 h 1743"/>
              <a:gd name="T16" fmla="*/ 1694 w 1743"/>
              <a:gd name="T17" fmla="*/ 783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3"/>
                </a:moveTo>
                <a:cubicBezTo>
                  <a:pt x="1743" y="832"/>
                  <a:pt x="1743" y="912"/>
                  <a:pt x="1694" y="961"/>
                </a:cubicBezTo>
                <a:cubicBezTo>
                  <a:pt x="961" y="1694"/>
                  <a:pt x="961" y="1694"/>
                  <a:pt x="961" y="1694"/>
                </a:cubicBezTo>
                <a:cubicBezTo>
                  <a:pt x="912" y="1743"/>
                  <a:pt x="832" y="1743"/>
                  <a:pt x="783" y="1694"/>
                </a:cubicBezTo>
                <a:cubicBezTo>
                  <a:pt x="50" y="961"/>
                  <a:pt x="50" y="961"/>
                  <a:pt x="50" y="961"/>
                </a:cubicBezTo>
                <a:cubicBezTo>
                  <a:pt x="0" y="912"/>
                  <a:pt x="0" y="832"/>
                  <a:pt x="50" y="783"/>
                </a:cubicBezTo>
                <a:cubicBezTo>
                  <a:pt x="783" y="49"/>
                  <a:pt x="783" y="49"/>
                  <a:pt x="783" y="49"/>
                </a:cubicBezTo>
                <a:cubicBezTo>
                  <a:pt x="832" y="0"/>
                  <a:pt x="912" y="0"/>
                  <a:pt x="961" y="49"/>
                </a:cubicBezTo>
                <a:lnTo>
                  <a:pt x="1694" y="783"/>
                </a:lnTo>
                <a:close/>
              </a:path>
            </a:pathLst>
          </a:custGeom>
          <a:solidFill>
            <a:srgbClr val="85D2C7"/>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7" name="Rectangle 206">
            <a:extLst>
              <a:ext uri="{FF2B5EF4-FFF2-40B4-BE49-F238E27FC236}">
                <a16:creationId xmlns:a16="http://schemas.microsoft.com/office/drawing/2014/main" id="{E7530ED6-2206-1B30-415D-40D04F66CE1E}"/>
              </a:ext>
            </a:extLst>
          </p:cNvPr>
          <p:cNvSpPr>
            <a:spLocks noChangeArrowheads="1"/>
          </p:cNvSpPr>
          <p:nvPr/>
        </p:nvSpPr>
        <p:spPr bwMode="auto">
          <a:xfrm>
            <a:off x="2" y="1894203"/>
            <a:ext cx="2458514" cy="540346"/>
          </a:xfrm>
          <a:prstGeom prst="rect">
            <a:avLst/>
          </a:pr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8" name="Freeform 210">
            <a:extLst>
              <a:ext uri="{FF2B5EF4-FFF2-40B4-BE49-F238E27FC236}">
                <a16:creationId xmlns:a16="http://schemas.microsoft.com/office/drawing/2014/main" id="{A4B9721B-06D8-49DF-3457-08F1A2A01A0F}"/>
              </a:ext>
            </a:extLst>
          </p:cNvPr>
          <p:cNvSpPr>
            <a:spLocks/>
          </p:cNvSpPr>
          <p:nvPr/>
        </p:nvSpPr>
        <p:spPr bwMode="auto">
          <a:xfrm>
            <a:off x="1987474" y="1697538"/>
            <a:ext cx="886629" cy="933675"/>
          </a:xfrm>
          <a:custGeom>
            <a:avLst/>
            <a:gdLst>
              <a:gd name="T0" fmla="*/ 1693 w 1742"/>
              <a:gd name="T1" fmla="*/ 782 h 1743"/>
              <a:gd name="T2" fmla="*/ 1693 w 1742"/>
              <a:gd name="T3" fmla="*/ 960 h 1743"/>
              <a:gd name="T4" fmla="*/ 960 w 1742"/>
              <a:gd name="T5" fmla="*/ 1694 h 1743"/>
              <a:gd name="T6" fmla="*/ 782 w 1742"/>
              <a:gd name="T7" fmla="*/ 1694 h 1743"/>
              <a:gd name="T8" fmla="*/ 49 w 1742"/>
              <a:gd name="T9" fmla="*/ 960 h 1743"/>
              <a:gd name="T10" fmla="*/ 49 w 1742"/>
              <a:gd name="T11" fmla="*/ 782 h 1743"/>
              <a:gd name="T12" fmla="*/ 782 w 1742"/>
              <a:gd name="T13" fmla="*/ 49 h 1743"/>
              <a:gd name="T14" fmla="*/ 960 w 1742"/>
              <a:gd name="T15" fmla="*/ 49 h 1743"/>
              <a:gd name="T16" fmla="*/ 1693 w 1742"/>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2" h="1743">
                <a:moveTo>
                  <a:pt x="1693" y="782"/>
                </a:moveTo>
                <a:cubicBezTo>
                  <a:pt x="1742" y="831"/>
                  <a:pt x="1742" y="911"/>
                  <a:pt x="1693" y="960"/>
                </a:cubicBezTo>
                <a:cubicBezTo>
                  <a:pt x="960" y="1694"/>
                  <a:pt x="960" y="1694"/>
                  <a:pt x="960" y="1694"/>
                </a:cubicBezTo>
                <a:cubicBezTo>
                  <a:pt x="911" y="1743"/>
                  <a:pt x="831" y="1743"/>
                  <a:pt x="782" y="1694"/>
                </a:cubicBezTo>
                <a:cubicBezTo>
                  <a:pt x="49" y="960"/>
                  <a:pt x="49" y="960"/>
                  <a:pt x="49" y="960"/>
                </a:cubicBezTo>
                <a:cubicBezTo>
                  <a:pt x="0" y="911"/>
                  <a:pt x="0" y="831"/>
                  <a:pt x="49" y="782"/>
                </a:cubicBezTo>
                <a:cubicBezTo>
                  <a:pt x="782" y="49"/>
                  <a:pt x="782" y="49"/>
                  <a:pt x="782" y="49"/>
                </a:cubicBezTo>
                <a:cubicBezTo>
                  <a:pt x="831" y="0"/>
                  <a:pt x="911" y="0"/>
                  <a:pt x="960" y="49"/>
                </a:cubicBezTo>
                <a:lnTo>
                  <a:pt x="1693" y="782"/>
                </a:lnTo>
                <a:close/>
              </a:path>
            </a:pathLst>
          </a:custGeom>
          <a:solidFill>
            <a:srgbClr val="79527B"/>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29" name="Rectangle 214">
            <a:extLst>
              <a:ext uri="{FF2B5EF4-FFF2-40B4-BE49-F238E27FC236}">
                <a16:creationId xmlns:a16="http://schemas.microsoft.com/office/drawing/2014/main" id="{61709892-826F-5B41-A5CB-D5D2B00A0E6C}"/>
              </a:ext>
            </a:extLst>
          </p:cNvPr>
          <p:cNvSpPr>
            <a:spLocks noChangeArrowheads="1"/>
          </p:cNvSpPr>
          <p:nvPr/>
        </p:nvSpPr>
        <p:spPr bwMode="auto">
          <a:xfrm>
            <a:off x="2" y="5137241"/>
            <a:ext cx="2458514" cy="540346"/>
          </a:xfrm>
          <a:prstGeom prst="rect">
            <a:avLst/>
          </a:pr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30" name="Freeform 217">
            <a:extLst>
              <a:ext uri="{FF2B5EF4-FFF2-40B4-BE49-F238E27FC236}">
                <a16:creationId xmlns:a16="http://schemas.microsoft.com/office/drawing/2014/main" id="{636FD54D-AEC9-3F4B-3D60-9C2DCC4B57B8}"/>
              </a:ext>
            </a:extLst>
          </p:cNvPr>
          <p:cNvSpPr>
            <a:spLocks/>
          </p:cNvSpPr>
          <p:nvPr/>
        </p:nvSpPr>
        <p:spPr bwMode="auto">
          <a:xfrm>
            <a:off x="1987016" y="4940577"/>
            <a:ext cx="887087" cy="933675"/>
          </a:xfrm>
          <a:custGeom>
            <a:avLst/>
            <a:gdLst>
              <a:gd name="T0" fmla="*/ 1693 w 1743"/>
              <a:gd name="T1" fmla="*/ 783 h 1743"/>
              <a:gd name="T2" fmla="*/ 1693 w 1743"/>
              <a:gd name="T3" fmla="*/ 961 h 1743"/>
              <a:gd name="T4" fmla="*/ 960 w 1743"/>
              <a:gd name="T5" fmla="*/ 1694 h 1743"/>
              <a:gd name="T6" fmla="*/ 782 w 1743"/>
              <a:gd name="T7" fmla="*/ 1694 h 1743"/>
              <a:gd name="T8" fmla="*/ 49 w 1743"/>
              <a:gd name="T9" fmla="*/ 961 h 1743"/>
              <a:gd name="T10" fmla="*/ 49 w 1743"/>
              <a:gd name="T11" fmla="*/ 783 h 1743"/>
              <a:gd name="T12" fmla="*/ 782 w 1743"/>
              <a:gd name="T13" fmla="*/ 49 h 1743"/>
              <a:gd name="T14" fmla="*/ 960 w 1743"/>
              <a:gd name="T15" fmla="*/ 49 h 1743"/>
              <a:gd name="T16" fmla="*/ 1693 w 1743"/>
              <a:gd name="T17" fmla="*/ 783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3" y="783"/>
                </a:moveTo>
                <a:cubicBezTo>
                  <a:pt x="1743" y="832"/>
                  <a:pt x="1742" y="911"/>
                  <a:pt x="1693" y="961"/>
                </a:cubicBezTo>
                <a:cubicBezTo>
                  <a:pt x="960" y="1694"/>
                  <a:pt x="960" y="1694"/>
                  <a:pt x="960" y="1694"/>
                </a:cubicBezTo>
                <a:cubicBezTo>
                  <a:pt x="911" y="1743"/>
                  <a:pt x="831" y="1743"/>
                  <a:pt x="782" y="1694"/>
                </a:cubicBezTo>
                <a:cubicBezTo>
                  <a:pt x="49" y="961"/>
                  <a:pt x="49" y="961"/>
                  <a:pt x="49" y="961"/>
                </a:cubicBezTo>
                <a:cubicBezTo>
                  <a:pt x="0" y="911"/>
                  <a:pt x="0" y="832"/>
                  <a:pt x="49" y="783"/>
                </a:cubicBezTo>
                <a:cubicBezTo>
                  <a:pt x="782" y="49"/>
                  <a:pt x="782" y="49"/>
                  <a:pt x="782" y="49"/>
                </a:cubicBezTo>
                <a:cubicBezTo>
                  <a:pt x="831" y="0"/>
                  <a:pt x="911" y="0"/>
                  <a:pt x="960" y="49"/>
                </a:cubicBezTo>
                <a:lnTo>
                  <a:pt x="1693" y="783"/>
                </a:lnTo>
                <a:close/>
              </a:path>
            </a:pathLst>
          </a:custGeom>
          <a:solidFill>
            <a:srgbClr val="916395"/>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31" name="Freeform 198">
            <a:extLst>
              <a:ext uri="{FF2B5EF4-FFF2-40B4-BE49-F238E27FC236}">
                <a16:creationId xmlns:a16="http://schemas.microsoft.com/office/drawing/2014/main" id="{B6F3E839-72F4-8606-CBAA-2D9F7BAAC7FF}"/>
              </a:ext>
            </a:extLst>
          </p:cNvPr>
          <p:cNvSpPr>
            <a:spLocks/>
          </p:cNvSpPr>
          <p:nvPr/>
        </p:nvSpPr>
        <p:spPr bwMode="auto">
          <a:xfrm>
            <a:off x="3660295" y="2786118"/>
            <a:ext cx="887087" cy="934157"/>
          </a:xfrm>
          <a:custGeom>
            <a:avLst/>
            <a:gdLst>
              <a:gd name="T0" fmla="*/ 1694 w 1743"/>
              <a:gd name="T1" fmla="*/ 782 h 1743"/>
              <a:gd name="T2" fmla="*/ 1694 w 1743"/>
              <a:gd name="T3" fmla="*/ 960 h 1743"/>
              <a:gd name="T4" fmla="*/ 960 w 1743"/>
              <a:gd name="T5" fmla="*/ 1693 h 1743"/>
              <a:gd name="T6" fmla="*/ 783 w 1743"/>
              <a:gd name="T7" fmla="*/ 1693 h 1743"/>
              <a:gd name="T8" fmla="*/ 49 w 1743"/>
              <a:gd name="T9" fmla="*/ 960 h 1743"/>
              <a:gd name="T10" fmla="*/ 49 w 1743"/>
              <a:gd name="T11" fmla="*/ 782 h 1743"/>
              <a:gd name="T12" fmla="*/ 783 w 1743"/>
              <a:gd name="T13" fmla="*/ 49 h 1743"/>
              <a:gd name="T14" fmla="*/ 960 w 1743"/>
              <a:gd name="T15" fmla="*/ 49 h 1743"/>
              <a:gd name="T16" fmla="*/ 1694 w 1743"/>
              <a:gd name="T17" fmla="*/ 782 h 1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3" h="1743">
                <a:moveTo>
                  <a:pt x="1694" y="782"/>
                </a:moveTo>
                <a:cubicBezTo>
                  <a:pt x="1743" y="831"/>
                  <a:pt x="1743" y="911"/>
                  <a:pt x="1694" y="960"/>
                </a:cubicBezTo>
                <a:cubicBezTo>
                  <a:pt x="960" y="1693"/>
                  <a:pt x="960" y="1693"/>
                  <a:pt x="960" y="1693"/>
                </a:cubicBezTo>
                <a:cubicBezTo>
                  <a:pt x="911" y="1743"/>
                  <a:pt x="832" y="1743"/>
                  <a:pt x="783" y="1693"/>
                </a:cubicBezTo>
                <a:cubicBezTo>
                  <a:pt x="49" y="960"/>
                  <a:pt x="49" y="960"/>
                  <a:pt x="49" y="960"/>
                </a:cubicBezTo>
                <a:cubicBezTo>
                  <a:pt x="0" y="911"/>
                  <a:pt x="0" y="831"/>
                  <a:pt x="49" y="782"/>
                </a:cubicBezTo>
                <a:cubicBezTo>
                  <a:pt x="783" y="49"/>
                  <a:pt x="783" y="49"/>
                  <a:pt x="783" y="49"/>
                </a:cubicBezTo>
                <a:cubicBezTo>
                  <a:pt x="832" y="0"/>
                  <a:pt x="911" y="0"/>
                  <a:pt x="960" y="49"/>
                </a:cubicBezTo>
                <a:lnTo>
                  <a:pt x="1694" y="782"/>
                </a:lnTo>
                <a:close/>
              </a:path>
            </a:pathLst>
          </a:custGeom>
          <a:solidFill>
            <a:srgbClr val="F27954"/>
          </a:solidFill>
          <a:ln>
            <a:noFill/>
          </a:ln>
        </p:spPr>
        <p:txBody>
          <a:bodyPr vert="horz" wrap="square" lIns="45708" tIns="22854" rIns="45708" bIns="22854" numCol="1" anchor="t" anchorCtr="0" compatLnSpc="1">
            <a:prstTxWarp prst="textNoShape">
              <a:avLst/>
            </a:prstTxWarp>
          </a:bodyPr>
          <a:lstStyle/>
          <a:p>
            <a:endParaRPr lang="en-GB" b="1" dirty="0">
              <a:latin typeface="+mj-lt"/>
            </a:endParaRPr>
          </a:p>
        </p:txBody>
      </p:sp>
      <p:sp>
        <p:nvSpPr>
          <p:cNvPr id="32" name="TextBox 79">
            <a:extLst>
              <a:ext uri="{FF2B5EF4-FFF2-40B4-BE49-F238E27FC236}">
                <a16:creationId xmlns:a16="http://schemas.microsoft.com/office/drawing/2014/main" id="{0358A405-C362-7EA3-A374-2A1559AD184A}"/>
              </a:ext>
            </a:extLst>
          </p:cNvPr>
          <p:cNvSpPr txBox="1"/>
          <p:nvPr/>
        </p:nvSpPr>
        <p:spPr>
          <a:xfrm>
            <a:off x="160985" y="5195813"/>
            <a:ext cx="878767" cy="415498"/>
          </a:xfrm>
          <a:prstGeom prst="rect">
            <a:avLst/>
          </a:prstGeom>
          <a:noFill/>
        </p:spPr>
        <p:txBody>
          <a:bodyPr wrap="none" rtlCol="0">
            <a:spAutoFit/>
          </a:bodyPr>
          <a:lstStyle/>
          <a:p>
            <a:r>
              <a:rPr lang="en-GB" sz="2100" b="1" dirty="0">
                <a:solidFill>
                  <a:schemeClr val="bg1"/>
                </a:solidFill>
                <a:latin typeface="+mj-lt"/>
                <a:ea typeface="Roboto" charset="0"/>
                <a:cs typeface="Roboto" charset="0"/>
              </a:rPr>
              <a:t>Online</a:t>
            </a:r>
          </a:p>
        </p:txBody>
      </p:sp>
      <p:sp>
        <p:nvSpPr>
          <p:cNvPr id="33" name="TextBox 80">
            <a:extLst>
              <a:ext uri="{FF2B5EF4-FFF2-40B4-BE49-F238E27FC236}">
                <a16:creationId xmlns:a16="http://schemas.microsoft.com/office/drawing/2014/main" id="{E1A5DE65-F93C-62BD-698C-417069677DBE}"/>
              </a:ext>
            </a:extLst>
          </p:cNvPr>
          <p:cNvSpPr txBox="1"/>
          <p:nvPr/>
        </p:nvSpPr>
        <p:spPr>
          <a:xfrm>
            <a:off x="160985" y="4633412"/>
            <a:ext cx="3467681" cy="415498"/>
          </a:xfrm>
          <a:prstGeom prst="rect">
            <a:avLst/>
          </a:prstGeom>
          <a:noFill/>
        </p:spPr>
        <p:txBody>
          <a:bodyPr wrap="none" rtlCol="0">
            <a:spAutoFit/>
          </a:bodyPr>
          <a:lstStyle/>
          <a:p>
            <a:r>
              <a:rPr lang="en-GB" sz="2100" b="1" dirty="0" err="1">
                <a:solidFill>
                  <a:schemeClr val="bg1"/>
                </a:solidFill>
                <a:latin typeface="+mj-lt"/>
                <a:ea typeface="Roboto" charset="0"/>
                <a:cs typeface="Roboto" charset="0"/>
              </a:rPr>
              <a:t>Wissenschaftliche</a:t>
            </a:r>
            <a:r>
              <a:rPr lang="en-GB" sz="2100" b="1" dirty="0">
                <a:solidFill>
                  <a:schemeClr val="bg1"/>
                </a:solidFill>
                <a:latin typeface="+mj-lt"/>
                <a:ea typeface="Roboto" charset="0"/>
                <a:cs typeface="Roboto" charset="0"/>
              </a:rPr>
              <a:t> </a:t>
            </a:r>
            <a:r>
              <a:rPr lang="en-GB" sz="2100" b="1" dirty="0" err="1">
                <a:solidFill>
                  <a:schemeClr val="bg1"/>
                </a:solidFill>
                <a:latin typeface="+mj-lt"/>
                <a:ea typeface="Roboto" charset="0"/>
                <a:cs typeface="Roboto" charset="0"/>
              </a:rPr>
              <a:t>Zeitschriften</a:t>
            </a:r>
            <a:endParaRPr lang="en-GB" sz="2100" b="1" dirty="0">
              <a:solidFill>
                <a:schemeClr val="bg1"/>
              </a:solidFill>
              <a:latin typeface="+mj-lt"/>
              <a:ea typeface="Roboto" charset="0"/>
              <a:cs typeface="Roboto" charset="0"/>
            </a:endParaRPr>
          </a:p>
        </p:txBody>
      </p:sp>
      <p:sp>
        <p:nvSpPr>
          <p:cNvPr id="34" name="TextBox 81">
            <a:extLst>
              <a:ext uri="{FF2B5EF4-FFF2-40B4-BE49-F238E27FC236}">
                <a16:creationId xmlns:a16="http://schemas.microsoft.com/office/drawing/2014/main" id="{B02BD9B0-C480-616A-7761-F921C021EBDE}"/>
              </a:ext>
            </a:extLst>
          </p:cNvPr>
          <p:cNvSpPr txBox="1"/>
          <p:nvPr/>
        </p:nvSpPr>
        <p:spPr>
          <a:xfrm>
            <a:off x="160985" y="4109285"/>
            <a:ext cx="2258375" cy="415498"/>
          </a:xfrm>
          <a:prstGeom prst="rect">
            <a:avLst/>
          </a:prstGeom>
          <a:noFill/>
        </p:spPr>
        <p:txBody>
          <a:bodyPr wrap="none" rtlCol="0">
            <a:spAutoFit/>
          </a:bodyPr>
          <a:lstStyle/>
          <a:p>
            <a:r>
              <a:rPr lang="en-GB" sz="2100" b="1" dirty="0" err="1">
                <a:solidFill>
                  <a:schemeClr val="bg1"/>
                </a:solidFill>
                <a:latin typeface="+mj-lt"/>
                <a:ea typeface="Roboto" charset="0"/>
                <a:cs typeface="Roboto" charset="0"/>
              </a:rPr>
              <a:t>Meinungsumfragen</a:t>
            </a:r>
            <a:endParaRPr lang="en-GB" sz="2100" b="1" dirty="0">
              <a:solidFill>
                <a:schemeClr val="bg1"/>
              </a:solidFill>
              <a:latin typeface="+mj-lt"/>
              <a:ea typeface="Roboto" charset="0"/>
              <a:cs typeface="Roboto" charset="0"/>
            </a:endParaRPr>
          </a:p>
        </p:txBody>
      </p:sp>
      <p:sp>
        <p:nvSpPr>
          <p:cNvPr id="35" name="TextBox 82">
            <a:extLst>
              <a:ext uri="{FF2B5EF4-FFF2-40B4-BE49-F238E27FC236}">
                <a16:creationId xmlns:a16="http://schemas.microsoft.com/office/drawing/2014/main" id="{D9133DF0-18C8-29B5-921F-A3987BB293A1}"/>
              </a:ext>
            </a:extLst>
          </p:cNvPr>
          <p:cNvSpPr txBox="1"/>
          <p:nvPr/>
        </p:nvSpPr>
        <p:spPr>
          <a:xfrm>
            <a:off x="160985" y="3553631"/>
            <a:ext cx="1977977" cy="415498"/>
          </a:xfrm>
          <a:prstGeom prst="rect">
            <a:avLst/>
          </a:prstGeom>
          <a:noFill/>
        </p:spPr>
        <p:txBody>
          <a:bodyPr wrap="none" rtlCol="0">
            <a:spAutoFit/>
          </a:bodyPr>
          <a:lstStyle/>
          <a:p>
            <a:r>
              <a:rPr lang="en-GB" sz="2100" b="1" dirty="0" err="1">
                <a:solidFill>
                  <a:schemeClr val="bg1"/>
                </a:solidFill>
                <a:latin typeface="+mj-lt"/>
                <a:ea typeface="Roboto" charset="0"/>
                <a:cs typeface="Roboto" charset="0"/>
              </a:rPr>
              <a:t>Fachzeitschriften</a:t>
            </a:r>
            <a:endParaRPr lang="en-GB" sz="2100" b="1" dirty="0">
              <a:solidFill>
                <a:schemeClr val="bg1"/>
              </a:solidFill>
              <a:latin typeface="+mj-lt"/>
              <a:ea typeface="Roboto" charset="0"/>
              <a:cs typeface="Roboto" charset="0"/>
            </a:endParaRPr>
          </a:p>
        </p:txBody>
      </p:sp>
      <p:sp>
        <p:nvSpPr>
          <p:cNvPr id="36" name="TextBox 83">
            <a:extLst>
              <a:ext uri="{FF2B5EF4-FFF2-40B4-BE49-F238E27FC236}">
                <a16:creationId xmlns:a16="http://schemas.microsoft.com/office/drawing/2014/main" id="{F68A7BC5-D2CD-9897-1A22-488B9904F568}"/>
              </a:ext>
            </a:extLst>
          </p:cNvPr>
          <p:cNvSpPr txBox="1"/>
          <p:nvPr/>
        </p:nvSpPr>
        <p:spPr>
          <a:xfrm>
            <a:off x="160985" y="3029504"/>
            <a:ext cx="2285562" cy="415498"/>
          </a:xfrm>
          <a:prstGeom prst="rect">
            <a:avLst/>
          </a:prstGeom>
          <a:noFill/>
        </p:spPr>
        <p:txBody>
          <a:bodyPr wrap="none" rtlCol="0">
            <a:spAutoFit/>
          </a:bodyPr>
          <a:lstStyle/>
          <a:p>
            <a:r>
              <a:rPr lang="en-GB" sz="2100" b="1" dirty="0" err="1">
                <a:solidFill>
                  <a:schemeClr val="bg1"/>
                </a:solidFill>
                <a:latin typeface="+mj-lt"/>
                <a:ea typeface="Roboto" charset="0"/>
                <a:cs typeface="Roboto" charset="0"/>
              </a:rPr>
              <a:t>Fernsehnachrichten</a:t>
            </a:r>
            <a:endParaRPr lang="en-GB" sz="2100" b="1" dirty="0">
              <a:solidFill>
                <a:schemeClr val="bg1"/>
              </a:solidFill>
              <a:latin typeface="+mj-lt"/>
              <a:ea typeface="Roboto" charset="0"/>
              <a:cs typeface="Roboto" charset="0"/>
            </a:endParaRPr>
          </a:p>
        </p:txBody>
      </p:sp>
      <p:sp>
        <p:nvSpPr>
          <p:cNvPr id="37" name="TextBox 84">
            <a:extLst>
              <a:ext uri="{FF2B5EF4-FFF2-40B4-BE49-F238E27FC236}">
                <a16:creationId xmlns:a16="http://schemas.microsoft.com/office/drawing/2014/main" id="{7101A7ED-B389-2547-A68B-619074305D30}"/>
              </a:ext>
            </a:extLst>
          </p:cNvPr>
          <p:cNvSpPr txBox="1"/>
          <p:nvPr/>
        </p:nvSpPr>
        <p:spPr>
          <a:xfrm>
            <a:off x="160985" y="2467103"/>
            <a:ext cx="2697790" cy="415498"/>
          </a:xfrm>
          <a:prstGeom prst="rect">
            <a:avLst/>
          </a:prstGeom>
          <a:noFill/>
        </p:spPr>
        <p:txBody>
          <a:bodyPr wrap="none" rtlCol="0">
            <a:spAutoFit/>
          </a:bodyPr>
          <a:lstStyle/>
          <a:p>
            <a:r>
              <a:rPr lang="en-GB" sz="2100" b="1" dirty="0" err="1">
                <a:solidFill>
                  <a:schemeClr val="bg1"/>
                </a:solidFill>
                <a:latin typeface="+mj-lt"/>
                <a:ea typeface="Roboto" charset="0"/>
                <a:cs typeface="Roboto" charset="0"/>
              </a:rPr>
              <a:t>Wirtschaftszeitschriften</a:t>
            </a:r>
            <a:endParaRPr lang="en-GB" sz="2100" b="1" dirty="0">
              <a:solidFill>
                <a:schemeClr val="bg1"/>
              </a:solidFill>
              <a:latin typeface="+mj-lt"/>
              <a:ea typeface="Roboto" charset="0"/>
              <a:cs typeface="Roboto" charset="0"/>
            </a:endParaRPr>
          </a:p>
        </p:txBody>
      </p:sp>
      <p:sp>
        <p:nvSpPr>
          <p:cNvPr id="38" name="TextBox 85">
            <a:extLst>
              <a:ext uri="{FF2B5EF4-FFF2-40B4-BE49-F238E27FC236}">
                <a16:creationId xmlns:a16="http://schemas.microsoft.com/office/drawing/2014/main" id="{94D656FB-4E96-17F4-05B6-7DA37C09FD89}"/>
              </a:ext>
            </a:extLst>
          </p:cNvPr>
          <p:cNvSpPr txBox="1"/>
          <p:nvPr/>
        </p:nvSpPr>
        <p:spPr>
          <a:xfrm>
            <a:off x="160985" y="1942976"/>
            <a:ext cx="1241494" cy="415498"/>
          </a:xfrm>
          <a:prstGeom prst="rect">
            <a:avLst/>
          </a:prstGeom>
          <a:noFill/>
        </p:spPr>
        <p:txBody>
          <a:bodyPr wrap="none" rtlCol="0">
            <a:spAutoFit/>
          </a:bodyPr>
          <a:lstStyle/>
          <a:p>
            <a:r>
              <a:rPr lang="en-GB" sz="2100" b="1" dirty="0" err="1">
                <a:solidFill>
                  <a:schemeClr val="bg1"/>
                </a:solidFill>
                <a:latin typeface="+mj-lt"/>
                <a:ea typeface="Roboto" charset="0"/>
                <a:cs typeface="Roboto" charset="0"/>
              </a:rPr>
              <a:t>Zeitungen</a:t>
            </a:r>
            <a:endParaRPr lang="en-GB" sz="2100" b="1" dirty="0">
              <a:solidFill>
                <a:schemeClr val="bg1"/>
              </a:solidFill>
              <a:latin typeface="+mj-lt"/>
              <a:ea typeface="Roboto" charset="0"/>
              <a:cs typeface="Roboto" charset="0"/>
            </a:endParaRPr>
          </a:p>
        </p:txBody>
      </p:sp>
      <p:sp>
        <p:nvSpPr>
          <p:cNvPr id="50" name="TextBox 91">
            <a:extLst>
              <a:ext uri="{FF2B5EF4-FFF2-40B4-BE49-F238E27FC236}">
                <a16:creationId xmlns:a16="http://schemas.microsoft.com/office/drawing/2014/main" id="{C2D8FC29-7A5F-B1E7-C041-D23DC947FEC4}"/>
              </a:ext>
            </a:extLst>
          </p:cNvPr>
          <p:cNvSpPr txBox="1"/>
          <p:nvPr/>
        </p:nvSpPr>
        <p:spPr>
          <a:xfrm>
            <a:off x="5002382" y="2613392"/>
            <a:ext cx="1869466" cy="3170099"/>
          </a:xfrm>
          <a:prstGeom prst="rect">
            <a:avLst/>
          </a:prstGeom>
          <a:solidFill>
            <a:srgbClr val="79527B"/>
          </a:solidFill>
        </p:spPr>
        <p:txBody>
          <a:bodyPr wrap="square" rtlCol="0">
            <a:spAutoFit/>
          </a:bodyPr>
          <a:lstStyle/>
          <a:p>
            <a:pPr algn="ctr"/>
            <a:r>
              <a:rPr lang="de-DE" sz="2000" dirty="0">
                <a:solidFill>
                  <a:schemeClr val="bg1"/>
                </a:solidFill>
                <a:ea typeface="Lato Light" charset="0"/>
                <a:cs typeface="Lato Light" charset="0"/>
              </a:rPr>
              <a:t>Sichern Sie wichtige Informationen, teilen Sie diese mit Ihrem Team und diskutieren Sie über die Auswirkungen für Ihr Unternehmen.</a:t>
            </a:r>
          </a:p>
        </p:txBody>
      </p:sp>
    </p:spTree>
    <p:extLst>
      <p:ext uri="{BB962C8B-B14F-4D97-AF65-F5344CB8AC3E}">
        <p14:creationId xmlns:p14="http://schemas.microsoft.com/office/powerpoint/2010/main" val="5759656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7">
            <a:extLst>
              <a:ext uri="{FF2B5EF4-FFF2-40B4-BE49-F238E27FC236}">
                <a16:creationId xmlns:a16="http://schemas.microsoft.com/office/drawing/2014/main" id="{6DB4EF9E-6D86-E484-ED34-973F75637D32}"/>
              </a:ext>
            </a:extLst>
          </p:cNvPr>
          <p:cNvSpPr>
            <a:spLocks/>
          </p:cNvSpPr>
          <p:nvPr/>
        </p:nvSpPr>
        <p:spPr bwMode="auto">
          <a:xfrm>
            <a:off x="7192969" y="3603157"/>
            <a:ext cx="2523727" cy="962214"/>
          </a:xfrm>
          <a:custGeom>
            <a:avLst/>
            <a:gdLst>
              <a:gd name="T0" fmla="*/ 0 w 1819"/>
              <a:gd name="T1" fmla="*/ 410 h 410"/>
              <a:gd name="T2" fmla="*/ 0 w 1819"/>
              <a:gd name="T3" fmla="*/ 0 h 410"/>
              <a:gd name="T4" fmla="*/ 1819 w 1819"/>
              <a:gd name="T5" fmla="*/ 0 h 410"/>
              <a:gd name="T6" fmla="*/ 1819 w 1819"/>
              <a:gd name="T7" fmla="*/ 231 h 410"/>
              <a:gd name="T8" fmla="*/ 1518 w 1819"/>
              <a:gd name="T9" fmla="*/ 394 h 410"/>
              <a:gd name="T10" fmla="*/ 1518 w 1819"/>
              <a:gd name="T11" fmla="*/ 410 h 410"/>
              <a:gd name="T12" fmla="*/ 0 w 1819"/>
              <a:gd name="T13" fmla="*/ 410 h 410"/>
              <a:gd name="T14" fmla="*/ 0 w 1819"/>
              <a:gd name="T15" fmla="*/ 410 h 4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19" h="410">
                <a:moveTo>
                  <a:pt x="0" y="410"/>
                </a:moveTo>
                <a:lnTo>
                  <a:pt x="0" y="0"/>
                </a:lnTo>
                <a:lnTo>
                  <a:pt x="1819" y="0"/>
                </a:lnTo>
                <a:lnTo>
                  <a:pt x="1819" y="231"/>
                </a:lnTo>
                <a:lnTo>
                  <a:pt x="1518" y="394"/>
                </a:lnTo>
                <a:lnTo>
                  <a:pt x="1518" y="410"/>
                </a:lnTo>
                <a:lnTo>
                  <a:pt x="0" y="410"/>
                </a:lnTo>
                <a:lnTo>
                  <a:pt x="0" y="410"/>
                </a:ln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322093" y="1776872"/>
            <a:ext cx="3722894" cy="4130645"/>
          </a:xfrm>
        </p:spPr>
        <p:txBody>
          <a:bodyPr>
            <a:normAutofit fontScale="92500" lnSpcReduction="10000"/>
          </a:bodyPr>
          <a:lstStyle/>
          <a:p>
            <a:pPr marL="12700" indent="-12700"/>
            <a:r>
              <a:rPr lang="de-DE" sz="2400" dirty="0">
                <a:latin typeface="Calibri" panose="020F0502020204030204" pitchFamily="34" charset="0"/>
                <a:ea typeface="Lato Light" panose="020F0502020204030203" pitchFamily="34" charset="0"/>
                <a:cs typeface="Calibri" panose="020F0502020204030204" pitchFamily="34" charset="0"/>
              </a:rPr>
              <a:t>Zur Ermittlung von Frühwarnindikatoren steht eine Fülle von Informationen zur Verfügung.</a:t>
            </a:r>
          </a:p>
          <a:p>
            <a:pPr marL="12700" indent="-12700"/>
            <a:r>
              <a:rPr lang="de-DE" sz="2400" dirty="0">
                <a:latin typeface="Calibri" panose="020F0502020204030204" pitchFamily="34" charset="0"/>
                <a:ea typeface="Lato Light" panose="020F0502020204030203" pitchFamily="34" charset="0"/>
                <a:cs typeface="Calibri" panose="020F0502020204030204" pitchFamily="34" charset="0"/>
              </a:rPr>
              <a:t>Die Herausforderung besteht darin, an den richtigen Stellen zu suchen und diese Informationen zu operationalisieren, wobei KPIs eine besonders wichtige Datenquelle darstellen.</a:t>
            </a:r>
          </a:p>
          <a:p>
            <a:pPr marL="12700" indent="-12700"/>
            <a:r>
              <a:rPr lang="de-DE" sz="2400" dirty="0">
                <a:latin typeface="Calibri" panose="020F0502020204030204" pitchFamily="34" charset="0"/>
                <a:ea typeface="Lato Light" panose="020F0502020204030203" pitchFamily="34" charset="0"/>
                <a:cs typeface="Calibri" panose="020F0502020204030204" pitchFamily="34" charset="0"/>
              </a:rPr>
              <a:t>Erfahren Sie mehr dazu in Modul 4!</a:t>
            </a:r>
            <a:endParaRPr lang="de-DE" dirty="0"/>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3" y="577972"/>
            <a:ext cx="10638011" cy="565524"/>
          </a:xfrm>
        </p:spPr>
        <p:txBody>
          <a:bodyPr>
            <a:noAutofit/>
          </a:bodyPr>
          <a:lstStyle/>
          <a:p>
            <a:r>
              <a:rPr lang="de-DE" dirty="0">
                <a:solidFill>
                  <a:srgbClr val="595A59"/>
                </a:solidFill>
              </a:rPr>
              <a:t>Organisatorische Aspekte – Schlüsselkennzahlen als Leistungsindikatoren (KPIs)</a:t>
            </a: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Rechteck 43">
            <a:extLst>
              <a:ext uri="{FF2B5EF4-FFF2-40B4-BE49-F238E27FC236}">
                <a16:creationId xmlns:a16="http://schemas.microsoft.com/office/drawing/2014/main" id="{B204F275-0A48-F129-1FB2-7BE7A0373548}"/>
              </a:ext>
            </a:extLst>
          </p:cNvPr>
          <p:cNvSpPr/>
          <p:nvPr/>
        </p:nvSpPr>
        <p:spPr>
          <a:xfrm>
            <a:off x="4870011" y="2662721"/>
            <a:ext cx="4846685" cy="891754"/>
          </a:xfrm>
          <a:prstGeom prst="rect">
            <a:avLst/>
          </a:prstGeom>
          <a:solidFill>
            <a:srgbClr val="916395"/>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3" name="Rechteck 43">
            <a:extLst>
              <a:ext uri="{FF2B5EF4-FFF2-40B4-BE49-F238E27FC236}">
                <a16:creationId xmlns:a16="http://schemas.microsoft.com/office/drawing/2014/main" id="{2CFB387C-637A-4B79-068B-36DE34031A94}"/>
              </a:ext>
            </a:extLst>
          </p:cNvPr>
          <p:cNvSpPr/>
          <p:nvPr/>
        </p:nvSpPr>
        <p:spPr>
          <a:xfrm>
            <a:off x="4870011" y="1584826"/>
            <a:ext cx="4846686" cy="1001377"/>
          </a:xfrm>
          <a:prstGeom prst="rect">
            <a:avLst/>
          </a:prstGeom>
          <a:solidFill>
            <a:srgbClr val="85D2C7"/>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 name="Rechteck 43">
            <a:extLst>
              <a:ext uri="{FF2B5EF4-FFF2-40B4-BE49-F238E27FC236}">
                <a16:creationId xmlns:a16="http://schemas.microsoft.com/office/drawing/2014/main" id="{C62A6984-39BE-1BC8-5116-D2D70451AC68}"/>
              </a:ext>
            </a:extLst>
          </p:cNvPr>
          <p:cNvSpPr/>
          <p:nvPr/>
        </p:nvSpPr>
        <p:spPr>
          <a:xfrm>
            <a:off x="4870011" y="4679645"/>
            <a:ext cx="4448908" cy="1198261"/>
          </a:xfrm>
          <a:prstGeom prst="rect">
            <a:avLst/>
          </a:prstGeom>
          <a:solidFill>
            <a:srgbClr val="F27954"/>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grpSp>
        <p:nvGrpSpPr>
          <p:cNvPr id="5" name="Group 75">
            <a:extLst>
              <a:ext uri="{FF2B5EF4-FFF2-40B4-BE49-F238E27FC236}">
                <a16:creationId xmlns:a16="http://schemas.microsoft.com/office/drawing/2014/main" id="{918BEF45-7786-41E3-3ECF-FC35FBF2D0F3}"/>
              </a:ext>
            </a:extLst>
          </p:cNvPr>
          <p:cNvGrpSpPr/>
          <p:nvPr/>
        </p:nvGrpSpPr>
        <p:grpSpPr>
          <a:xfrm>
            <a:off x="9433622" y="2057948"/>
            <a:ext cx="2636354" cy="4024806"/>
            <a:chOff x="9357727" y="2325994"/>
            <a:chExt cx="2767275" cy="4224677"/>
          </a:xfrm>
        </p:grpSpPr>
        <p:sp>
          <p:nvSpPr>
            <p:cNvPr id="6" name="Freeform 9">
              <a:extLst>
                <a:ext uri="{FF2B5EF4-FFF2-40B4-BE49-F238E27FC236}">
                  <a16:creationId xmlns:a16="http://schemas.microsoft.com/office/drawing/2014/main" id="{646858E1-C6BE-BA18-1A45-F615E05A9AEB}"/>
                </a:ext>
              </a:extLst>
            </p:cNvPr>
            <p:cNvSpPr>
              <a:spLocks/>
            </p:cNvSpPr>
            <p:nvPr/>
          </p:nvSpPr>
          <p:spPr bwMode="auto">
            <a:xfrm>
              <a:off x="11391303" y="3767664"/>
              <a:ext cx="419627" cy="2044802"/>
            </a:xfrm>
            <a:custGeom>
              <a:avLst/>
              <a:gdLst>
                <a:gd name="T0" fmla="*/ 299 w 299"/>
                <a:gd name="T1" fmla="*/ 1290 h 1457"/>
                <a:gd name="T2" fmla="*/ 299 w 299"/>
                <a:gd name="T3" fmla="*/ 88 h 1457"/>
                <a:gd name="T4" fmla="*/ 237 w 299"/>
                <a:gd name="T5" fmla="*/ 122 h 1457"/>
                <a:gd name="T6" fmla="*/ 0 w 299"/>
                <a:gd name="T7" fmla="*/ 0 h 1457"/>
                <a:gd name="T8" fmla="*/ 0 w 299"/>
                <a:gd name="T9" fmla="*/ 1457 h 1457"/>
                <a:gd name="T10" fmla="*/ 299 w 299"/>
                <a:gd name="T11" fmla="*/ 1290 h 1457"/>
                <a:gd name="T12" fmla="*/ 299 w 299"/>
                <a:gd name="T13" fmla="*/ 1290 h 1457"/>
              </a:gdLst>
              <a:ahLst/>
              <a:cxnLst>
                <a:cxn ang="0">
                  <a:pos x="T0" y="T1"/>
                </a:cxn>
                <a:cxn ang="0">
                  <a:pos x="T2" y="T3"/>
                </a:cxn>
                <a:cxn ang="0">
                  <a:pos x="T4" y="T5"/>
                </a:cxn>
                <a:cxn ang="0">
                  <a:pos x="T6" y="T7"/>
                </a:cxn>
                <a:cxn ang="0">
                  <a:pos x="T8" y="T9"/>
                </a:cxn>
                <a:cxn ang="0">
                  <a:pos x="T10" y="T11"/>
                </a:cxn>
                <a:cxn ang="0">
                  <a:pos x="T12" y="T13"/>
                </a:cxn>
              </a:cxnLst>
              <a:rect l="0" t="0" r="r" b="b"/>
              <a:pathLst>
                <a:path w="299" h="1457">
                  <a:moveTo>
                    <a:pt x="299" y="1290"/>
                  </a:moveTo>
                  <a:lnTo>
                    <a:pt x="299" y="88"/>
                  </a:lnTo>
                  <a:lnTo>
                    <a:pt x="237" y="122"/>
                  </a:lnTo>
                  <a:lnTo>
                    <a:pt x="0" y="0"/>
                  </a:lnTo>
                  <a:lnTo>
                    <a:pt x="0" y="1457"/>
                  </a:lnTo>
                  <a:lnTo>
                    <a:pt x="299" y="1290"/>
                  </a:lnTo>
                  <a:lnTo>
                    <a:pt x="299" y="1290"/>
                  </a:lnTo>
                  <a:close/>
                </a:path>
              </a:pathLst>
            </a:custGeom>
            <a:solidFill>
              <a:srgbClr val="3FAB9C"/>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7" name="Freeform 10">
              <a:extLst>
                <a:ext uri="{FF2B5EF4-FFF2-40B4-BE49-F238E27FC236}">
                  <a16:creationId xmlns:a16="http://schemas.microsoft.com/office/drawing/2014/main" id="{A9946518-B5CE-6E55-5AA4-D5C4FE3666A4}"/>
                </a:ext>
              </a:extLst>
            </p:cNvPr>
            <p:cNvSpPr>
              <a:spLocks/>
            </p:cNvSpPr>
            <p:nvPr/>
          </p:nvSpPr>
          <p:spPr bwMode="auto">
            <a:xfrm>
              <a:off x="11110616" y="2325994"/>
              <a:ext cx="981000" cy="1663068"/>
            </a:xfrm>
            <a:custGeom>
              <a:avLst/>
              <a:gdLst>
                <a:gd name="T0" fmla="*/ 245 w 699"/>
                <a:gd name="T1" fmla="*/ 0 h 1185"/>
                <a:gd name="T2" fmla="*/ 0 w 699"/>
                <a:gd name="T3" fmla="*/ 135 h 1185"/>
                <a:gd name="T4" fmla="*/ 448 w 699"/>
                <a:gd name="T5" fmla="*/ 1185 h 1185"/>
                <a:gd name="T6" fmla="*/ 699 w 699"/>
                <a:gd name="T7" fmla="*/ 1049 h 1185"/>
                <a:gd name="T8" fmla="*/ 245 w 699"/>
                <a:gd name="T9" fmla="*/ 0 h 1185"/>
                <a:gd name="T10" fmla="*/ 245 w 699"/>
                <a:gd name="T11" fmla="*/ 0 h 1185"/>
              </a:gdLst>
              <a:ahLst/>
              <a:cxnLst>
                <a:cxn ang="0">
                  <a:pos x="T0" y="T1"/>
                </a:cxn>
                <a:cxn ang="0">
                  <a:pos x="T2" y="T3"/>
                </a:cxn>
                <a:cxn ang="0">
                  <a:pos x="T4" y="T5"/>
                </a:cxn>
                <a:cxn ang="0">
                  <a:pos x="T6" y="T7"/>
                </a:cxn>
                <a:cxn ang="0">
                  <a:pos x="T8" y="T9"/>
                </a:cxn>
                <a:cxn ang="0">
                  <a:pos x="T10" y="T11"/>
                </a:cxn>
              </a:cxnLst>
              <a:rect l="0" t="0" r="r" b="b"/>
              <a:pathLst>
                <a:path w="699" h="1185">
                  <a:moveTo>
                    <a:pt x="245" y="0"/>
                  </a:moveTo>
                  <a:lnTo>
                    <a:pt x="0" y="135"/>
                  </a:lnTo>
                  <a:lnTo>
                    <a:pt x="448" y="1185"/>
                  </a:lnTo>
                  <a:lnTo>
                    <a:pt x="699" y="1049"/>
                  </a:lnTo>
                  <a:lnTo>
                    <a:pt x="245" y="0"/>
                  </a:lnTo>
                  <a:lnTo>
                    <a:pt x="245" y="0"/>
                  </a:lnTo>
                  <a:close/>
                </a:path>
              </a:pathLst>
            </a:custGeom>
            <a:solidFill>
              <a:srgbClr val="3FAB9C"/>
            </a:solidFill>
            <a:ln>
              <a:noFill/>
            </a:ln>
          </p:spPr>
          <p:txBody>
            <a:bodyPr vert="horz" wrap="square" lIns="68580" tIns="34290" rIns="68580" bIns="34290" numCol="1" anchor="t" anchorCtr="0" compatLnSpc="1">
              <a:prstTxWarp prst="textNoShape">
                <a:avLst/>
              </a:prstTxWarp>
            </a:bodyPr>
            <a:lstStyle/>
            <a:p>
              <a:endParaRPr lang="en-GB" sz="4400" dirty="0">
                <a:latin typeface="+mj-lt"/>
              </a:endParaRPr>
            </a:p>
          </p:txBody>
        </p:sp>
        <p:sp>
          <p:nvSpPr>
            <p:cNvPr id="8" name="Freeform 11">
              <a:extLst>
                <a:ext uri="{FF2B5EF4-FFF2-40B4-BE49-F238E27FC236}">
                  <a16:creationId xmlns:a16="http://schemas.microsoft.com/office/drawing/2014/main" id="{080FBA5E-5972-0FA5-D092-31F4E5F41CF2}"/>
                </a:ext>
              </a:extLst>
            </p:cNvPr>
            <p:cNvSpPr>
              <a:spLocks/>
            </p:cNvSpPr>
            <p:nvPr/>
          </p:nvSpPr>
          <p:spPr bwMode="auto">
            <a:xfrm>
              <a:off x="10299433" y="2504577"/>
              <a:ext cx="1424485" cy="3347187"/>
            </a:xfrm>
            <a:custGeom>
              <a:avLst/>
              <a:gdLst>
                <a:gd name="T0" fmla="*/ 778 w 1015"/>
                <a:gd name="T1" fmla="*/ 2385 h 2385"/>
                <a:gd name="T2" fmla="*/ 778 w 1015"/>
                <a:gd name="T3" fmla="*/ 928 h 2385"/>
                <a:gd name="T4" fmla="*/ 1015 w 1015"/>
                <a:gd name="T5" fmla="*/ 1050 h 2385"/>
                <a:gd name="T6" fmla="*/ 567 w 1015"/>
                <a:gd name="T7" fmla="*/ 0 h 2385"/>
                <a:gd name="T8" fmla="*/ 0 w 1015"/>
                <a:gd name="T9" fmla="*/ 532 h 2385"/>
                <a:gd name="T10" fmla="*/ 225 w 1015"/>
                <a:gd name="T11" fmla="*/ 645 h 2385"/>
                <a:gd name="T12" fmla="*/ 225 w 1015"/>
                <a:gd name="T13" fmla="*/ 2103 h 2385"/>
                <a:gd name="T14" fmla="*/ 778 w 1015"/>
                <a:gd name="T15" fmla="*/ 2385 h 2385"/>
                <a:gd name="T16" fmla="*/ 778 w 1015"/>
                <a:gd name="T17" fmla="*/ 2385 h 2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5" h="2385">
                  <a:moveTo>
                    <a:pt x="778" y="2385"/>
                  </a:moveTo>
                  <a:lnTo>
                    <a:pt x="778" y="928"/>
                  </a:lnTo>
                  <a:lnTo>
                    <a:pt x="1015" y="1050"/>
                  </a:lnTo>
                  <a:lnTo>
                    <a:pt x="567" y="0"/>
                  </a:lnTo>
                  <a:lnTo>
                    <a:pt x="0" y="532"/>
                  </a:lnTo>
                  <a:lnTo>
                    <a:pt x="225" y="645"/>
                  </a:lnTo>
                  <a:lnTo>
                    <a:pt x="225" y="2103"/>
                  </a:lnTo>
                  <a:lnTo>
                    <a:pt x="778" y="2385"/>
                  </a:lnTo>
                  <a:lnTo>
                    <a:pt x="778" y="2385"/>
                  </a:lnTo>
                  <a:close/>
                </a:path>
              </a:pathLst>
            </a:custGeom>
            <a:solidFill>
              <a:srgbClr val="85D2C7"/>
            </a:solidFill>
            <a:ln>
              <a:noFill/>
            </a:ln>
          </p:spPr>
          <p:txBody>
            <a:bodyPr vert="horz" wrap="square" lIns="68580" tIns="34290" rIns="68580" bIns="34290" numCol="1" anchor="t" anchorCtr="0" compatLnSpc="1">
              <a:prstTxWarp prst="textNoShape">
                <a:avLst/>
              </a:prstTxWarp>
            </a:bodyPr>
            <a:lstStyle/>
            <a:p>
              <a:endParaRPr lang="en-GB" sz="4400" dirty="0">
                <a:latin typeface="+mj-lt"/>
              </a:endParaRPr>
            </a:p>
          </p:txBody>
        </p:sp>
        <p:sp>
          <p:nvSpPr>
            <p:cNvPr id="9" name="Freeform 12">
              <a:extLst>
                <a:ext uri="{FF2B5EF4-FFF2-40B4-BE49-F238E27FC236}">
                  <a16:creationId xmlns:a16="http://schemas.microsoft.com/office/drawing/2014/main" id="{8C0877B7-92DE-33F5-C1D2-DB22F38B1D33}"/>
                </a:ext>
              </a:extLst>
            </p:cNvPr>
            <p:cNvSpPr>
              <a:spLocks/>
            </p:cNvSpPr>
            <p:nvPr/>
          </p:nvSpPr>
          <p:spPr bwMode="auto">
            <a:xfrm>
              <a:off x="10195578" y="4032914"/>
              <a:ext cx="1195725" cy="625931"/>
            </a:xfrm>
            <a:custGeom>
              <a:avLst/>
              <a:gdLst>
                <a:gd name="T0" fmla="*/ 852 w 852"/>
                <a:gd name="T1" fmla="*/ 281 h 446"/>
                <a:gd name="T2" fmla="*/ 299 w 852"/>
                <a:gd name="T3" fmla="*/ 0 h 446"/>
                <a:gd name="T4" fmla="*/ 0 w 852"/>
                <a:gd name="T5" fmla="*/ 166 h 446"/>
                <a:gd name="T6" fmla="*/ 554 w 852"/>
                <a:gd name="T7" fmla="*/ 446 h 446"/>
                <a:gd name="T8" fmla="*/ 852 w 852"/>
                <a:gd name="T9" fmla="*/ 281 h 446"/>
                <a:gd name="T10" fmla="*/ 852 w 852"/>
                <a:gd name="T11" fmla="*/ 281 h 446"/>
              </a:gdLst>
              <a:ahLst/>
              <a:cxnLst>
                <a:cxn ang="0">
                  <a:pos x="T0" y="T1"/>
                </a:cxn>
                <a:cxn ang="0">
                  <a:pos x="T2" y="T3"/>
                </a:cxn>
                <a:cxn ang="0">
                  <a:pos x="T4" y="T5"/>
                </a:cxn>
                <a:cxn ang="0">
                  <a:pos x="T6" y="T7"/>
                </a:cxn>
                <a:cxn ang="0">
                  <a:pos x="T8" y="T9"/>
                </a:cxn>
                <a:cxn ang="0">
                  <a:pos x="T10" y="T11"/>
                </a:cxn>
              </a:cxnLst>
              <a:rect l="0" t="0" r="r" b="b"/>
              <a:pathLst>
                <a:path w="852" h="446">
                  <a:moveTo>
                    <a:pt x="852" y="281"/>
                  </a:moveTo>
                  <a:lnTo>
                    <a:pt x="299" y="0"/>
                  </a:lnTo>
                  <a:lnTo>
                    <a:pt x="0" y="166"/>
                  </a:lnTo>
                  <a:lnTo>
                    <a:pt x="554" y="446"/>
                  </a:lnTo>
                  <a:lnTo>
                    <a:pt x="852" y="281"/>
                  </a:lnTo>
                  <a:lnTo>
                    <a:pt x="852" y="281"/>
                  </a:lnTo>
                  <a:close/>
                </a:path>
              </a:pathLst>
            </a:custGeom>
            <a:solidFill>
              <a:srgbClr val="916395"/>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0" name="Freeform 13">
              <a:extLst>
                <a:ext uri="{FF2B5EF4-FFF2-40B4-BE49-F238E27FC236}">
                  <a16:creationId xmlns:a16="http://schemas.microsoft.com/office/drawing/2014/main" id="{133F67B0-712D-69BE-A732-5063F805D713}"/>
                </a:ext>
              </a:extLst>
            </p:cNvPr>
            <p:cNvSpPr>
              <a:spLocks/>
            </p:cNvSpPr>
            <p:nvPr/>
          </p:nvSpPr>
          <p:spPr bwMode="auto">
            <a:xfrm>
              <a:off x="10195579" y="4265883"/>
              <a:ext cx="777501" cy="1818849"/>
            </a:xfrm>
            <a:custGeom>
              <a:avLst/>
              <a:gdLst>
                <a:gd name="T0" fmla="*/ 554 w 554"/>
                <a:gd name="T1" fmla="*/ 1296 h 1296"/>
                <a:gd name="T2" fmla="*/ 554 w 554"/>
                <a:gd name="T3" fmla="*/ 280 h 1296"/>
                <a:gd name="T4" fmla="*/ 0 w 554"/>
                <a:gd name="T5" fmla="*/ 0 h 1296"/>
                <a:gd name="T6" fmla="*/ 0 w 554"/>
                <a:gd name="T7" fmla="*/ 1013 h 1296"/>
                <a:gd name="T8" fmla="*/ 554 w 554"/>
                <a:gd name="T9" fmla="*/ 1296 h 1296"/>
                <a:gd name="T10" fmla="*/ 554 w 554"/>
                <a:gd name="T11" fmla="*/ 1296 h 1296"/>
              </a:gdLst>
              <a:ahLst/>
              <a:cxnLst>
                <a:cxn ang="0">
                  <a:pos x="T0" y="T1"/>
                </a:cxn>
                <a:cxn ang="0">
                  <a:pos x="T2" y="T3"/>
                </a:cxn>
                <a:cxn ang="0">
                  <a:pos x="T4" y="T5"/>
                </a:cxn>
                <a:cxn ang="0">
                  <a:pos x="T6" y="T7"/>
                </a:cxn>
                <a:cxn ang="0">
                  <a:pos x="T8" y="T9"/>
                </a:cxn>
                <a:cxn ang="0">
                  <a:pos x="T10" y="T11"/>
                </a:cxn>
              </a:cxnLst>
              <a:rect l="0" t="0" r="r" b="b"/>
              <a:pathLst>
                <a:path w="554" h="1296">
                  <a:moveTo>
                    <a:pt x="554" y="1296"/>
                  </a:moveTo>
                  <a:lnTo>
                    <a:pt x="554" y="280"/>
                  </a:lnTo>
                  <a:lnTo>
                    <a:pt x="0" y="0"/>
                  </a:lnTo>
                  <a:lnTo>
                    <a:pt x="0" y="1013"/>
                  </a:lnTo>
                  <a:lnTo>
                    <a:pt x="554" y="1296"/>
                  </a:lnTo>
                  <a:lnTo>
                    <a:pt x="554" y="1296"/>
                  </a:lnTo>
                  <a:close/>
                </a:path>
              </a:pathLst>
            </a:custGeom>
            <a:solidFill>
              <a:srgbClr val="855A88"/>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1" name="Freeform 14">
              <a:extLst>
                <a:ext uri="{FF2B5EF4-FFF2-40B4-BE49-F238E27FC236}">
                  <a16:creationId xmlns:a16="http://schemas.microsoft.com/office/drawing/2014/main" id="{19EDCAB4-6BC2-0F30-4219-06EB3447BD99}"/>
                </a:ext>
              </a:extLst>
            </p:cNvPr>
            <p:cNvSpPr>
              <a:spLocks/>
            </p:cNvSpPr>
            <p:nvPr/>
          </p:nvSpPr>
          <p:spPr bwMode="auto">
            <a:xfrm>
              <a:off x="10973080" y="4427279"/>
              <a:ext cx="418223" cy="1657454"/>
            </a:xfrm>
            <a:custGeom>
              <a:avLst/>
              <a:gdLst>
                <a:gd name="T0" fmla="*/ 298 w 298"/>
                <a:gd name="T1" fmla="*/ 1015 h 1181"/>
                <a:gd name="T2" fmla="*/ 298 w 298"/>
                <a:gd name="T3" fmla="*/ 0 h 1181"/>
                <a:gd name="T4" fmla="*/ 0 w 298"/>
                <a:gd name="T5" fmla="*/ 165 h 1181"/>
                <a:gd name="T6" fmla="*/ 0 w 298"/>
                <a:gd name="T7" fmla="*/ 1181 h 1181"/>
                <a:gd name="T8" fmla="*/ 298 w 298"/>
                <a:gd name="T9" fmla="*/ 1015 h 1181"/>
                <a:gd name="T10" fmla="*/ 298 w 298"/>
                <a:gd name="T11" fmla="*/ 1015 h 1181"/>
              </a:gdLst>
              <a:ahLst/>
              <a:cxnLst>
                <a:cxn ang="0">
                  <a:pos x="T0" y="T1"/>
                </a:cxn>
                <a:cxn ang="0">
                  <a:pos x="T2" y="T3"/>
                </a:cxn>
                <a:cxn ang="0">
                  <a:pos x="T4" y="T5"/>
                </a:cxn>
                <a:cxn ang="0">
                  <a:pos x="T6" y="T7"/>
                </a:cxn>
                <a:cxn ang="0">
                  <a:pos x="T8" y="T9"/>
                </a:cxn>
                <a:cxn ang="0">
                  <a:pos x="T10" y="T11"/>
                </a:cxn>
              </a:cxnLst>
              <a:rect l="0" t="0" r="r" b="b"/>
              <a:pathLst>
                <a:path w="298" h="1181">
                  <a:moveTo>
                    <a:pt x="298" y="1015"/>
                  </a:moveTo>
                  <a:lnTo>
                    <a:pt x="298" y="0"/>
                  </a:lnTo>
                  <a:lnTo>
                    <a:pt x="0" y="165"/>
                  </a:lnTo>
                  <a:lnTo>
                    <a:pt x="0" y="1181"/>
                  </a:lnTo>
                  <a:lnTo>
                    <a:pt x="298" y="1015"/>
                  </a:lnTo>
                  <a:lnTo>
                    <a:pt x="298" y="1015"/>
                  </a:lnTo>
                  <a:close/>
                </a:path>
              </a:pathLst>
            </a:custGeom>
            <a:solidFill>
              <a:srgbClr val="855A88"/>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17" name="Freeform 15">
              <a:extLst>
                <a:ext uri="{FF2B5EF4-FFF2-40B4-BE49-F238E27FC236}">
                  <a16:creationId xmlns:a16="http://schemas.microsoft.com/office/drawing/2014/main" id="{A85FC29C-A83A-1048-305A-B6734EF0EC36}"/>
                </a:ext>
              </a:extLst>
            </p:cNvPr>
            <p:cNvSpPr>
              <a:spLocks/>
            </p:cNvSpPr>
            <p:nvPr/>
          </p:nvSpPr>
          <p:spPr bwMode="auto">
            <a:xfrm>
              <a:off x="9777355" y="4605515"/>
              <a:ext cx="1195724" cy="625931"/>
            </a:xfrm>
            <a:custGeom>
              <a:avLst/>
              <a:gdLst>
                <a:gd name="T0" fmla="*/ 852 w 852"/>
                <a:gd name="T1" fmla="*/ 283 h 446"/>
                <a:gd name="T2" fmla="*/ 298 w 852"/>
                <a:gd name="T3" fmla="*/ 0 h 446"/>
                <a:gd name="T4" fmla="*/ 0 w 852"/>
                <a:gd name="T5" fmla="*/ 166 h 446"/>
                <a:gd name="T6" fmla="*/ 553 w 852"/>
                <a:gd name="T7" fmla="*/ 446 h 446"/>
                <a:gd name="T8" fmla="*/ 852 w 852"/>
                <a:gd name="T9" fmla="*/ 283 h 446"/>
                <a:gd name="T10" fmla="*/ 852 w 852"/>
                <a:gd name="T11" fmla="*/ 283 h 446"/>
              </a:gdLst>
              <a:ahLst/>
              <a:cxnLst>
                <a:cxn ang="0">
                  <a:pos x="T0" y="T1"/>
                </a:cxn>
                <a:cxn ang="0">
                  <a:pos x="T2" y="T3"/>
                </a:cxn>
                <a:cxn ang="0">
                  <a:pos x="T4" y="T5"/>
                </a:cxn>
                <a:cxn ang="0">
                  <a:pos x="T6" y="T7"/>
                </a:cxn>
                <a:cxn ang="0">
                  <a:pos x="T8" y="T9"/>
                </a:cxn>
                <a:cxn ang="0">
                  <a:pos x="T10" y="T11"/>
                </a:cxn>
              </a:cxnLst>
              <a:rect l="0" t="0" r="r" b="b"/>
              <a:pathLst>
                <a:path w="852" h="446">
                  <a:moveTo>
                    <a:pt x="852" y="283"/>
                  </a:moveTo>
                  <a:lnTo>
                    <a:pt x="298" y="0"/>
                  </a:lnTo>
                  <a:lnTo>
                    <a:pt x="0" y="166"/>
                  </a:lnTo>
                  <a:lnTo>
                    <a:pt x="553" y="446"/>
                  </a:lnTo>
                  <a:lnTo>
                    <a:pt x="852" y="283"/>
                  </a:lnTo>
                  <a:lnTo>
                    <a:pt x="852" y="283"/>
                  </a:ln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39" name="Freeform 16">
              <a:extLst>
                <a:ext uri="{FF2B5EF4-FFF2-40B4-BE49-F238E27FC236}">
                  <a16:creationId xmlns:a16="http://schemas.microsoft.com/office/drawing/2014/main" id="{B868BBCE-8137-8F50-B971-57E9746D9CA1}"/>
                </a:ext>
              </a:extLst>
            </p:cNvPr>
            <p:cNvSpPr>
              <a:spLocks/>
            </p:cNvSpPr>
            <p:nvPr/>
          </p:nvSpPr>
          <p:spPr bwMode="auto">
            <a:xfrm>
              <a:off x="10553453" y="5002687"/>
              <a:ext cx="419627" cy="1313613"/>
            </a:xfrm>
            <a:custGeom>
              <a:avLst/>
              <a:gdLst>
                <a:gd name="T0" fmla="*/ 299 w 299"/>
                <a:gd name="T1" fmla="*/ 771 h 936"/>
                <a:gd name="T2" fmla="*/ 299 w 299"/>
                <a:gd name="T3" fmla="*/ 0 h 936"/>
                <a:gd name="T4" fmla="*/ 0 w 299"/>
                <a:gd name="T5" fmla="*/ 163 h 936"/>
                <a:gd name="T6" fmla="*/ 0 w 299"/>
                <a:gd name="T7" fmla="*/ 936 h 936"/>
                <a:gd name="T8" fmla="*/ 299 w 299"/>
                <a:gd name="T9" fmla="*/ 771 h 936"/>
                <a:gd name="T10" fmla="*/ 299 w 299"/>
                <a:gd name="T11" fmla="*/ 771 h 936"/>
              </a:gdLst>
              <a:ahLst/>
              <a:cxnLst>
                <a:cxn ang="0">
                  <a:pos x="T0" y="T1"/>
                </a:cxn>
                <a:cxn ang="0">
                  <a:pos x="T2" y="T3"/>
                </a:cxn>
                <a:cxn ang="0">
                  <a:pos x="T4" y="T5"/>
                </a:cxn>
                <a:cxn ang="0">
                  <a:pos x="T6" y="T7"/>
                </a:cxn>
                <a:cxn ang="0">
                  <a:pos x="T8" y="T9"/>
                </a:cxn>
                <a:cxn ang="0">
                  <a:pos x="T10" y="T11"/>
                </a:cxn>
              </a:cxnLst>
              <a:rect l="0" t="0" r="r" b="b"/>
              <a:pathLst>
                <a:path w="299" h="936">
                  <a:moveTo>
                    <a:pt x="299" y="771"/>
                  </a:moveTo>
                  <a:lnTo>
                    <a:pt x="299" y="0"/>
                  </a:lnTo>
                  <a:lnTo>
                    <a:pt x="0" y="163"/>
                  </a:lnTo>
                  <a:lnTo>
                    <a:pt x="0" y="936"/>
                  </a:lnTo>
                  <a:lnTo>
                    <a:pt x="299" y="771"/>
                  </a:lnTo>
                  <a:lnTo>
                    <a:pt x="299" y="771"/>
                  </a:lnTo>
                  <a:close/>
                </a:path>
              </a:pathLst>
            </a:custGeom>
            <a:solidFill>
              <a:srgbClr val="654567"/>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0" name="Freeform 17">
              <a:extLst>
                <a:ext uri="{FF2B5EF4-FFF2-40B4-BE49-F238E27FC236}">
                  <a16:creationId xmlns:a16="http://schemas.microsoft.com/office/drawing/2014/main" id="{6E4E8D77-9BBC-2F12-C916-18EDEBF4FDC9}"/>
                </a:ext>
              </a:extLst>
            </p:cNvPr>
            <p:cNvSpPr>
              <a:spLocks/>
            </p:cNvSpPr>
            <p:nvPr/>
          </p:nvSpPr>
          <p:spPr bwMode="auto">
            <a:xfrm>
              <a:off x="9794467" y="4832268"/>
              <a:ext cx="776098" cy="1477815"/>
            </a:xfrm>
            <a:custGeom>
              <a:avLst/>
              <a:gdLst>
                <a:gd name="T0" fmla="*/ 553 w 553"/>
                <a:gd name="T1" fmla="*/ 1053 h 1053"/>
                <a:gd name="T2" fmla="*/ 553 w 553"/>
                <a:gd name="T3" fmla="*/ 280 h 1053"/>
                <a:gd name="T4" fmla="*/ 0 w 553"/>
                <a:gd name="T5" fmla="*/ 0 h 1053"/>
                <a:gd name="T6" fmla="*/ 0 w 553"/>
                <a:gd name="T7" fmla="*/ 772 h 1053"/>
                <a:gd name="T8" fmla="*/ 553 w 553"/>
                <a:gd name="T9" fmla="*/ 1053 h 1053"/>
                <a:gd name="T10" fmla="*/ 553 w 553"/>
                <a:gd name="T11" fmla="*/ 1053 h 1053"/>
              </a:gdLst>
              <a:ahLst/>
              <a:cxnLst>
                <a:cxn ang="0">
                  <a:pos x="T0" y="T1"/>
                </a:cxn>
                <a:cxn ang="0">
                  <a:pos x="T2" y="T3"/>
                </a:cxn>
                <a:cxn ang="0">
                  <a:pos x="T4" y="T5"/>
                </a:cxn>
                <a:cxn ang="0">
                  <a:pos x="T6" y="T7"/>
                </a:cxn>
                <a:cxn ang="0">
                  <a:pos x="T8" y="T9"/>
                </a:cxn>
                <a:cxn ang="0">
                  <a:pos x="T10" y="T11"/>
                </a:cxn>
              </a:cxnLst>
              <a:rect l="0" t="0" r="r" b="b"/>
              <a:pathLst>
                <a:path w="553" h="1053">
                  <a:moveTo>
                    <a:pt x="553" y="1053"/>
                  </a:moveTo>
                  <a:lnTo>
                    <a:pt x="553" y="280"/>
                  </a:lnTo>
                  <a:lnTo>
                    <a:pt x="0" y="0"/>
                  </a:lnTo>
                  <a:lnTo>
                    <a:pt x="0" y="772"/>
                  </a:lnTo>
                  <a:lnTo>
                    <a:pt x="553" y="1053"/>
                  </a:lnTo>
                  <a:lnTo>
                    <a:pt x="553" y="1053"/>
                  </a:lnTo>
                  <a:close/>
                </a:path>
              </a:pathLst>
            </a:custGeom>
            <a:solidFill>
              <a:srgbClr val="654567"/>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grpSp>
          <p:nvGrpSpPr>
            <p:cNvPr id="41" name="Group 28">
              <a:extLst>
                <a:ext uri="{FF2B5EF4-FFF2-40B4-BE49-F238E27FC236}">
                  <a16:creationId xmlns:a16="http://schemas.microsoft.com/office/drawing/2014/main" id="{08BA56FF-4B1C-7415-016D-D3954C6B9B22}"/>
                </a:ext>
              </a:extLst>
            </p:cNvPr>
            <p:cNvGrpSpPr/>
            <p:nvPr/>
          </p:nvGrpSpPr>
          <p:grpSpPr>
            <a:xfrm>
              <a:off x="9357727" y="5185131"/>
              <a:ext cx="1195727" cy="1365540"/>
              <a:chOff x="8526457" y="4929184"/>
              <a:chExt cx="1352552" cy="1544637"/>
            </a:xfrm>
          </p:grpSpPr>
          <p:sp>
            <p:nvSpPr>
              <p:cNvPr id="42" name="Freeform 18">
                <a:extLst>
                  <a:ext uri="{FF2B5EF4-FFF2-40B4-BE49-F238E27FC236}">
                    <a16:creationId xmlns:a16="http://schemas.microsoft.com/office/drawing/2014/main" id="{5735C13F-1AD1-298B-4951-80A19B59D580}"/>
                  </a:ext>
                </a:extLst>
              </p:cNvPr>
              <p:cNvSpPr>
                <a:spLocks/>
              </p:cNvSpPr>
              <p:nvPr/>
            </p:nvSpPr>
            <p:spPr bwMode="auto">
              <a:xfrm>
                <a:off x="8526460" y="4929184"/>
                <a:ext cx="1352549" cy="709613"/>
              </a:xfrm>
              <a:custGeom>
                <a:avLst/>
                <a:gdLst>
                  <a:gd name="T0" fmla="*/ 852 w 852"/>
                  <a:gd name="T1" fmla="*/ 282 h 447"/>
                  <a:gd name="T2" fmla="*/ 299 w 852"/>
                  <a:gd name="T3" fmla="*/ 0 h 447"/>
                  <a:gd name="T4" fmla="*/ 0 w 852"/>
                  <a:gd name="T5" fmla="*/ 165 h 447"/>
                  <a:gd name="T6" fmla="*/ 554 w 852"/>
                  <a:gd name="T7" fmla="*/ 447 h 447"/>
                  <a:gd name="T8" fmla="*/ 852 w 852"/>
                  <a:gd name="T9" fmla="*/ 282 h 447"/>
                  <a:gd name="T10" fmla="*/ 852 w 852"/>
                  <a:gd name="T11" fmla="*/ 282 h 447"/>
                </a:gdLst>
                <a:ahLst/>
                <a:cxnLst>
                  <a:cxn ang="0">
                    <a:pos x="T0" y="T1"/>
                  </a:cxn>
                  <a:cxn ang="0">
                    <a:pos x="T2" y="T3"/>
                  </a:cxn>
                  <a:cxn ang="0">
                    <a:pos x="T4" y="T5"/>
                  </a:cxn>
                  <a:cxn ang="0">
                    <a:pos x="T6" y="T7"/>
                  </a:cxn>
                  <a:cxn ang="0">
                    <a:pos x="T8" y="T9"/>
                  </a:cxn>
                  <a:cxn ang="0">
                    <a:pos x="T10" y="T11"/>
                  </a:cxn>
                </a:cxnLst>
                <a:rect l="0" t="0" r="r" b="b"/>
                <a:pathLst>
                  <a:path w="852" h="447">
                    <a:moveTo>
                      <a:pt x="852" y="282"/>
                    </a:moveTo>
                    <a:lnTo>
                      <a:pt x="299" y="0"/>
                    </a:lnTo>
                    <a:lnTo>
                      <a:pt x="0" y="165"/>
                    </a:lnTo>
                    <a:lnTo>
                      <a:pt x="554" y="447"/>
                    </a:lnTo>
                    <a:lnTo>
                      <a:pt x="852" y="282"/>
                    </a:lnTo>
                    <a:lnTo>
                      <a:pt x="852" y="282"/>
                    </a:lnTo>
                    <a:close/>
                  </a:path>
                </a:pathLst>
              </a:custGeom>
              <a:solidFill>
                <a:srgbClr val="F279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3" name="Freeform 19">
                <a:extLst>
                  <a:ext uri="{FF2B5EF4-FFF2-40B4-BE49-F238E27FC236}">
                    <a16:creationId xmlns:a16="http://schemas.microsoft.com/office/drawing/2014/main" id="{399D38E4-BFCD-8B46-D05A-36F3F911BF77}"/>
                  </a:ext>
                </a:extLst>
              </p:cNvPr>
              <p:cNvSpPr>
                <a:spLocks/>
              </p:cNvSpPr>
              <p:nvPr/>
            </p:nvSpPr>
            <p:spPr bwMode="auto">
              <a:xfrm>
                <a:off x="9405934" y="5376859"/>
                <a:ext cx="473075" cy="1096962"/>
              </a:xfrm>
              <a:custGeom>
                <a:avLst/>
                <a:gdLst>
                  <a:gd name="T0" fmla="*/ 298 w 298"/>
                  <a:gd name="T1" fmla="*/ 524 h 691"/>
                  <a:gd name="T2" fmla="*/ 298 w 298"/>
                  <a:gd name="T3" fmla="*/ 0 h 691"/>
                  <a:gd name="T4" fmla="*/ 0 w 298"/>
                  <a:gd name="T5" fmla="*/ 165 h 691"/>
                  <a:gd name="T6" fmla="*/ 0 w 298"/>
                  <a:gd name="T7" fmla="*/ 691 h 691"/>
                  <a:gd name="T8" fmla="*/ 298 w 298"/>
                  <a:gd name="T9" fmla="*/ 524 h 691"/>
                  <a:gd name="T10" fmla="*/ 298 w 298"/>
                  <a:gd name="T11" fmla="*/ 524 h 691"/>
                </a:gdLst>
                <a:ahLst/>
                <a:cxnLst>
                  <a:cxn ang="0">
                    <a:pos x="T0" y="T1"/>
                  </a:cxn>
                  <a:cxn ang="0">
                    <a:pos x="T2" y="T3"/>
                  </a:cxn>
                  <a:cxn ang="0">
                    <a:pos x="T4" y="T5"/>
                  </a:cxn>
                  <a:cxn ang="0">
                    <a:pos x="T6" y="T7"/>
                  </a:cxn>
                  <a:cxn ang="0">
                    <a:pos x="T8" y="T9"/>
                  </a:cxn>
                  <a:cxn ang="0">
                    <a:pos x="T10" y="T11"/>
                  </a:cxn>
                </a:cxnLst>
                <a:rect l="0" t="0" r="r" b="b"/>
                <a:pathLst>
                  <a:path w="298" h="691">
                    <a:moveTo>
                      <a:pt x="298" y="524"/>
                    </a:moveTo>
                    <a:lnTo>
                      <a:pt x="298" y="0"/>
                    </a:lnTo>
                    <a:lnTo>
                      <a:pt x="0" y="165"/>
                    </a:lnTo>
                    <a:lnTo>
                      <a:pt x="0" y="691"/>
                    </a:lnTo>
                    <a:lnTo>
                      <a:pt x="298" y="524"/>
                    </a:lnTo>
                    <a:lnTo>
                      <a:pt x="298" y="524"/>
                    </a:lnTo>
                    <a:close/>
                  </a:path>
                </a:pathLst>
              </a:custGeom>
              <a:solidFill>
                <a:srgbClr val="F06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4" name="Freeform 20">
                <a:extLst>
                  <a:ext uri="{FF2B5EF4-FFF2-40B4-BE49-F238E27FC236}">
                    <a16:creationId xmlns:a16="http://schemas.microsoft.com/office/drawing/2014/main" id="{711E90EF-6009-D07D-3609-A967AB1F1F6C}"/>
                  </a:ext>
                </a:extLst>
              </p:cNvPr>
              <p:cNvSpPr>
                <a:spLocks/>
              </p:cNvSpPr>
              <p:nvPr/>
            </p:nvSpPr>
            <p:spPr bwMode="auto">
              <a:xfrm>
                <a:off x="8526457" y="5191122"/>
                <a:ext cx="879474" cy="1282699"/>
              </a:xfrm>
              <a:custGeom>
                <a:avLst/>
                <a:gdLst>
                  <a:gd name="T0" fmla="*/ 554 w 554"/>
                  <a:gd name="T1" fmla="*/ 808 h 808"/>
                  <a:gd name="T2" fmla="*/ 554 w 554"/>
                  <a:gd name="T3" fmla="*/ 282 h 808"/>
                  <a:gd name="T4" fmla="*/ 0 w 554"/>
                  <a:gd name="T5" fmla="*/ 0 h 808"/>
                  <a:gd name="T6" fmla="*/ 0 w 554"/>
                  <a:gd name="T7" fmla="*/ 525 h 808"/>
                  <a:gd name="T8" fmla="*/ 554 w 554"/>
                  <a:gd name="T9" fmla="*/ 808 h 808"/>
                  <a:gd name="T10" fmla="*/ 554 w 554"/>
                  <a:gd name="T11" fmla="*/ 808 h 808"/>
                </a:gdLst>
                <a:ahLst/>
                <a:cxnLst>
                  <a:cxn ang="0">
                    <a:pos x="T0" y="T1"/>
                  </a:cxn>
                  <a:cxn ang="0">
                    <a:pos x="T2" y="T3"/>
                  </a:cxn>
                  <a:cxn ang="0">
                    <a:pos x="T4" y="T5"/>
                  </a:cxn>
                  <a:cxn ang="0">
                    <a:pos x="T6" y="T7"/>
                  </a:cxn>
                  <a:cxn ang="0">
                    <a:pos x="T8" y="T9"/>
                  </a:cxn>
                  <a:cxn ang="0">
                    <a:pos x="T10" y="T11"/>
                  </a:cxn>
                </a:cxnLst>
                <a:rect l="0" t="0" r="r" b="b"/>
                <a:pathLst>
                  <a:path w="554" h="808">
                    <a:moveTo>
                      <a:pt x="554" y="808"/>
                    </a:moveTo>
                    <a:lnTo>
                      <a:pt x="554" y="282"/>
                    </a:lnTo>
                    <a:lnTo>
                      <a:pt x="0" y="0"/>
                    </a:lnTo>
                    <a:lnTo>
                      <a:pt x="0" y="525"/>
                    </a:lnTo>
                    <a:lnTo>
                      <a:pt x="554" y="808"/>
                    </a:lnTo>
                    <a:lnTo>
                      <a:pt x="554" y="808"/>
                    </a:lnTo>
                    <a:close/>
                  </a:path>
                </a:pathLst>
              </a:custGeom>
              <a:solidFill>
                <a:srgbClr val="F06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sz="1500" dirty="0">
                  <a:latin typeface="+mj-lt"/>
                </a:endParaRPr>
              </a:p>
            </p:txBody>
          </p:sp>
        </p:grpSp>
        <p:sp>
          <p:nvSpPr>
            <p:cNvPr id="52" name="Freeform 9">
              <a:extLst>
                <a:ext uri="{FF2B5EF4-FFF2-40B4-BE49-F238E27FC236}">
                  <a16:creationId xmlns:a16="http://schemas.microsoft.com/office/drawing/2014/main" id="{BE395B08-F82A-3C7D-A801-BD2F0079B675}"/>
                </a:ext>
              </a:extLst>
            </p:cNvPr>
            <p:cNvSpPr>
              <a:spLocks/>
            </p:cNvSpPr>
            <p:nvPr/>
          </p:nvSpPr>
          <p:spPr bwMode="auto">
            <a:xfrm>
              <a:off x="11424690" y="3806961"/>
              <a:ext cx="419627" cy="2044802"/>
            </a:xfrm>
            <a:custGeom>
              <a:avLst/>
              <a:gdLst>
                <a:gd name="T0" fmla="*/ 299 w 299"/>
                <a:gd name="T1" fmla="*/ 1290 h 1457"/>
                <a:gd name="T2" fmla="*/ 299 w 299"/>
                <a:gd name="T3" fmla="*/ 88 h 1457"/>
                <a:gd name="T4" fmla="*/ 237 w 299"/>
                <a:gd name="T5" fmla="*/ 122 h 1457"/>
                <a:gd name="T6" fmla="*/ 0 w 299"/>
                <a:gd name="T7" fmla="*/ 0 h 1457"/>
                <a:gd name="T8" fmla="*/ 0 w 299"/>
                <a:gd name="T9" fmla="*/ 1457 h 1457"/>
                <a:gd name="T10" fmla="*/ 299 w 299"/>
                <a:gd name="T11" fmla="*/ 1290 h 1457"/>
                <a:gd name="T12" fmla="*/ 299 w 299"/>
                <a:gd name="T13" fmla="*/ 1290 h 1457"/>
              </a:gdLst>
              <a:ahLst/>
              <a:cxnLst>
                <a:cxn ang="0">
                  <a:pos x="T0" y="T1"/>
                </a:cxn>
                <a:cxn ang="0">
                  <a:pos x="T2" y="T3"/>
                </a:cxn>
                <a:cxn ang="0">
                  <a:pos x="T4" y="T5"/>
                </a:cxn>
                <a:cxn ang="0">
                  <a:pos x="T6" y="T7"/>
                </a:cxn>
                <a:cxn ang="0">
                  <a:pos x="T8" y="T9"/>
                </a:cxn>
                <a:cxn ang="0">
                  <a:pos x="T10" y="T11"/>
                </a:cxn>
                <a:cxn ang="0">
                  <a:pos x="T12" y="T13"/>
                </a:cxn>
              </a:cxnLst>
              <a:rect l="0" t="0" r="r" b="b"/>
              <a:pathLst>
                <a:path w="299" h="1457">
                  <a:moveTo>
                    <a:pt x="299" y="1290"/>
                  </a:moveTo>
                  <a:lnTo>
                    <a:pt x="299" y="88"/>
                  </a:lnTo>
                  <a:lnTo>
                    <a:pt x="237" y="122"/>
                  </a:lnTo>
                  <a:lnTo>
                    <a:pt x="0" y="0"/>
                  </a:lnTo>
                  <a:lnTo>
                    <a:pt x="0" y="1457"/>
                  </a:lnTo>
                  <a:lnTo>
                    <a:pt x="299" y="1290"/>
                  </a:lnTo>
                  <a:lnTo>
                    <a:pt x="299" y="1290"/>
                  </a:lnTo>
                  <a:close/>
                </a:path>
              </a:pathLst>
            </a:custGeom>
            <a:solidFill>
              <a:srgbClr val="70CABD"/>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53" name="Freeform 10">
              <a:extLst>
                <a:ext uri="{FF2B5EF4-FFF2-40B4-BE49-F238E27FC236}">
                  <a16:creationId xmlns:a16="http://schemas.microsoft.com/office/drawing/2014/main" id="{0188AE5F-4A54-2127-59F8-66843AC02ECD}"/>
                </a:ext>
              </a:extLst>
            </p:cNvPr>
            <p:cNvSpPr>
              <a:spLocks/>
            </p:cNvSpPr>
            <p:nvPr/>
          </p:nvSpPr>
          <p:spPr bwMode="auto">
            <a:xfrm>
              <a:off x="11144002" y="2325994"/>
              <a:ext cx="981000" cy="1663068"/>
            </a:xfrm>
            <a:custGeom>
              <a:avLst/>
              <a:gdLst>
                <a:gd name="T0" fmla="*/ 245 w 699"/>
                <a:gd name="T1" fmla="*/ 0 h 1185"/>
                <a:gd name="T2" fmla="*/ 0 w 699"/>
                <a:gd name="T3" fmla="*/ 135 h 1185"/>
                <a:gd name="T4" fmla="*/ 448 w 699"/>
                <a:gd name="T5" fmla="*/ 1185 h 1185"/>
                <a:gd name="T6" fmla="*/ 699 w 699"/>
                <a:gd name="T7" fmla="*/ 1049 h 1185"/>
                <a:gd name="T8" fmla="*/ 245 w 699"/>
                <a:gd name="T9" fmla="*/ 0 h 1185"/>
                <a:gd name="T10" fmla="*/ 245 w 699"/>
                <a:gd name="T11" fmla="*/ 0 h 1185"/>
              </a:gdLst>
              <a:ahLst/>
              <a:cxnLst>
                <a:cxn ang="0">
                  <a:pos x="T0" y="T1"/>
                </a:cxn>
                <a:cxn ang="0">
                  <a:pos x="T2" y="T3"/>
                </a:cxn>
                <a:cxn ang="0">
                  <a:pos x="T4" y="T5"/>
                </a:cxn>
                <a:cxn ang="0">
                  <a:pos x="T6" y="T7"/>
                </a:cxn>
                <a:cxn ang="0">
                  <a:pos x="T8" y="T9"/>
                </a:cxn>
                <a:cxn ang="0">
                  <a:pos x="T10" y="T11"/>
                </a:cxn>
              </a:cxnLst>
              <a:rect l="0" t="0" r="r" b="b"/>
              <a:pathLst>
                <a:path w="699" h="1185">
                  <a:moveTo>
                    <a:pt x="245" y="0"/>
                  </a:moveTo>
                  <a:lnTo>
                    <a:pt x="0" y="135"/>
                  </a:lnTo>
                  <a:lnTo>
                    <a:pt x="448" y="1185"/>
                  </a:lnTo>
                  <a:lnTo>
                    <a:pt x="699" y="1049"/>
                  </a:lnTo>
                  <a:lnTo>
                    <a:pt x="245" y="0"/>
                  </a:lnTo>
                  <a:lnTo>
                    <a:pt x="245" y="0"/>
                  </a:lnTo>
                  <a:close/>
                </a:path>
              </a:pathLst>
            </a:custGeom>
            <a:solidFill>
              <a:srgbClr val="70CABD"/>
            </a:solidFill>
            <a:ln>
              <a:noFill/>
            </a:ln>
          </p:spPr>
          <p:txBody>
            <a:bodyPr vert="horz" wrap="square" lIns="68580" tIns="34290" rIns="68580" bIns="34290" numCol="1" anchor="t" anchorCtr="0" compatLnSpc="1">
              <a:prstTxWarp prst="textNoShape">
                <a:avLst/>
              </a:prstTxWarp>
            </a:bodyPr>
            <a:lstStyle/>
            <a:p>
              <a:endParaRPr lang="en-GB" sz="4400" dirty="0">
                <a:latin typeface="+mj-lt"/>
              </a:endParaRPr>
            </a:p>
          </p:txBody>
        </p:sp>
      </p:grpSp>
      <p:sp>
        <p:nvSpPr>
          <p:cNvPr id="45" name="Rechteck 42">
            <a:extLst>
              <a:ext uri="{FF2B5EF4-FFF2-40B4-BE49-F238E27FC236}">
                <a16:creationId xmlns:a16="http://schemas.microsoft.com/office/drawing/2014/main" id="{B515A522-1281-3AEB-EDAA-2D16714C714B}"/>
              </a:ext>
            </a:extLst>
          </p:cNvPr>
          <p:cNvSpPr/>
          <p:nvPr/>
        </p:nvSpPr>
        <p:spPr>
          <a:xfrm>
            <a:off x="4870011" y="3614255"/>
            <a:ext cx="3101848" cy="951116"/>
          </a:xfrm>
          <a:prstGeom prst="rect">
            <a:avLst/>
          </a:prstGeom>
          <a:solidFill>
            <a:srgbClr val="79527B"/>
          </a:solidFill>
          <a:ln>
            <a:noFill/>
          </a:ln>
        </p:spPr>
        <p:txBody>
          <a:bodyPr vert="horz" wrap="square" lIns="68580" tIns="34290" rIns="68580" bIns="34290" numCol="1" anchor="t" anchorCtr="0" compatLnSpc="1">
            <a:prstTxWarp prst="textNoShape">
              <a:avLst/>
            </a:prstTxWarp>
          </a:bodyPr>
          <a:lstStyle/>
          <a:p>
            <a:endParaRPr lang="en-GB" sz="1500" dirty="0">
              <a:latin typeface="+mj-lt"/>
            </a:endParaRPr>
          </a:p>
        </p:txBody>
      </p:sp>
      <p:sp>
        <p:nvSpPr>
          <p:cNvPr id="46" name="Subtitle 2">
            <a:extLst>
              <a:ext uri="{FF2B5EF4-FFF2-40B4-BE49-F238E27FC236}">
                <a16:creationId xmlns:a16="http://schemas.microsoft.com/office/drawing/2014/main" id="{89011C98-71BC-4D76-8AFF-D2EB695C61EF}"/>
              </a:ext>
            </a:extLst>
          </p:cNvPr>
          <p:cNvSpPr txBox="1">
            <a:spLocks/>
          </p:cNvSpPr>
          <p:nvPr/>
        </p:nvSpPr>
        <p:spPr>
          <a:xfrm>
            <a:off x="4817072" y="4642712"/>
            <a:ext cx="4474904" cy="1300659"/>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de-DE" sz="1800" dirty="0">
                <a:solidFill>
                  <a:schemeClr val="bg1"/>
                </a:solidFill>
                <a:latin typeface="+mn-lt"/>
                <a:ea typeface="Lato Light" panose="020F0502020204030203" pitchFamily="34" charset="0"/>
                <a:cs typeface="Mukta ExtraLight" panose="020B0000000000000000" pitchFamily="34" charset="77"/>
              </a:rPr>
              <a:t>KPI steht für Key Performance </a:t>
            </a:r>
            <a:r>
              <a:rPr lang="de-DE" sz="1800" dirty="0" err="1">
                <a:solidFill>
                  <a:schemeClr val="bg1"/>
                </a:solidFill>
                <a:latin typeface="+mn-lt"/>
                <a:ea typeface="Lato Light" panose="020F0502020204030203" pitchFamily="34" charset="0"/>
                <a:cs typeface="Mukta ExtraLight" panose="020B0000000000000000" pitchFamily="34" charset="77"/>
              </a:rPr>
              <a:t>Indicator</a:t>
            </a:r>
            <a:r>
              <a:rPr lang="de-DE" sz="1800" dirty="0">
                <a:solidFill>
                  <a:schemeClr val="bg1"/>
                </a:solidFill>
                <a:latin typeface="+mn-lt"/>
                <a:ea typeface="Lato Light" panose="020F0502020204030203" pitchFamily="34" charset="0"/>
                <a:cs typeface="Mukta ExtraLight" panose="020B0000000000000000" pitchFamily="34" charset="77"/>
              </a:rPr>
              <a:t> (dt. Schlüsselkennzahl) - und genau darum geht es: um die Ermittlung, Messung und Steuerung der wichtigsten Indikatoren für die Leistung des Unternehmens.</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47" name="Subtitle 2">
            <a:extLst>
              <a:ext uri="{FF2B5EF4-FFF2-40B4-BE49-F238E27FC236}">
                <a16:creationId xmlns:a16="http://schemas.microsoft.com/office/drawing/2014/main" id="{A4A2B213-1208-7F73-78F3-22CBCF4D0F4D}"/>
              </a:ext>
            </a:extLst>
          </p:cNvPr>
          <p:cNvSpPr txBox="1">
            <a:spLocks/>
          </p:cNvSpPr>
          <p:nvPr/>
        </p:nvSpPr>
        <p:spPr>
          <a:xfrm>
            <a:off x="5138416" y="3663678"/>
            <a:ext cx="4470421" cy="813346"/>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de-DE" sz="1800" dirty="0">
                <a:solidFill>
                  <a:schemeClr val="bg1"/>
                </a:solidFill>
                <a:latin typeface="+mn-lt"/>
                <a:ea typeface="Lato Light" panose="020F0502020204030203" pitchFamily="34" charset="0"/>
                <a:cs typeface="Mukta ExtraLight" panose="020B0000000000000000" pitchFamily="34" charset="77"/>
              </a:rPr>
              <a:t>KPIs werden von KMU üblicherweise verwendet, um ihren Erfolg oder den Erfolg einer bestimmten Tätigkeit zu bewerten.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48" name="Subtitle 2">
            <a:extLst>
              <a:ext uri="{FF2B5EF4-FFF2-40B4-BE49-F238E27FC236}">
                <a16:creationId xmlns:a16="http://schemas.microsoft.com/office/drawing/2014/main" id="{48EF81EA-86D4-45A8-620B-9EEFCC013B12}"/>
              </a:ext>
            </a:extLst>
          </p:cNvPr>
          <p:cNvSpPr txBox="1">
            <a:spLocks/>
          </p:cNvSpPr>
          <p:nvPr/>
        </p:nvSpPr>
        <p:spPr>
          <a:xfrm>
            <a:off x="5138416" y="2712562"/>
            <a:ext cx="4470421" cy="813346"/>
          </a:xfrm>
          <a:prstGeom prst="rect">
            <a:avLst/>
          </a:prstGeom>
          <a:noFill/>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de-DE" sz="1800" dirty="0">
                <a:solidFill>
                  <a:schemeClr val="bg1"/>
                </a:solidFill>
                <a:latin typeface="+mn-lt"/>
                <a:ea typeface="Lato Light" panose="020F0502020204030203" pitchFamily="34" charset="0"/>
                <a:cs typeface="Mukta ExtraLight" panose="020B0000000000000000" pitchFamily="34" charset="77"/>
              </a:rPr>
              <a:t>Die Wahl der richtigen KPIs hängt von einem guten Verständnis dessen ab, was für das KMU und seinen Erfolg wichtig ist</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49" name="Subtitle 2">
            <a:extLst>
              <a:ext uri="{FF2B5EF4-FFF2-40B4-BE49-F238E27FC236}">
                <a16:creationId xmlns:a16="http://schemas.microsoft.com/office/drawing/2014/main" id="{F11B610B-43FA-AEA7-FF5D-B0899A38D8E2}"/>
              </a:ext>
            </a:extLst>
          </p:cNvPr>
          <p:cNvSpPr txBox="1">
            <a:spLocks/>
          </p:cNvSpPr>
          <p:nvPr/>
        </p:nvSpPr>
        <p:spPr>
          <a:xfrm>
            <a:off x="5015381" y="1614887"/>
            <a:ext cx="4500849" cy="1047834"/>
          </a:xfrm>
          <a:prstGeom prst="rect">
            <a:avLst/>
          </a:prstGeom>
          <a:noFill/>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60"/>
              </a:lnSpc>
            </a:pPr>
            <a:r>
              <a:rPr lang="de-DE" sz="1800" dirty="0">
                <a:solidFill>
                  <a:schemeClr val="bg1"/>
                </a:solidFill>
                <a:latin typeface="+mn-lt"/>
                <a:ea typeface="Lato Light" panose="020F0502020204030203" pitchFamily="34" charset="0"/>
                <a:cs typeface="Mukta ExtraLight" panose="020B0000000000000000" pitchFamily="34" charset="77"/>
              </a:rPr>
              <a:t>Die Bewertung von KPIs führt oft zur Identifizierung potenzieller Verbesserungen UND zum besseren Verständnis einer bevorstehenden Krise</a:t>
            </a:r>
            <a:endParaRPr lang="en-GB" sz="800" dirty="0">
              <a:solidFill>
                <a:schemeClr val="bg1"/>
              </a:solidFill>
              <a:latin typeface="+mj-lt"/>
              <a:ea typeface="Lato Light" panose="020F0502020204030203" pitchFamily="34" charset="0"/>
              <a:cs typeface="Mukta ExtraLight" panose="020B0000000000000000" pitchFamily="34" charset="77"/>
            </a:endParaRPr>
          </a:p>
        </p:txBody>
      </p:sp>
    </p:spTree>
    <p:extLst>
      <p:ext uri="{BB962C8B-B14F-4D97-AF65-F5344CB8AC3E}">
        <p14:creationId xmlns:p14="http://schemas.microsoft.com/office/powerpoint/2010/main" val="32774023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322092" y="1682896"/>
            <a:ext cx="4543900" cy="4333822"/>
          </a:xfrm>
        </p:spPr>
        <p:txBody>
          <a:bodyPr>
            <a:normAutofit fontScale="92500" lnSpcReduction="20000"/>
          </a:bodyPr>
          <a:lstStyle/>
          <a:p>
            <a:pPr marL="12700" indent="-12700"/>
            <a:r>
              <a:rPr lang="de-DE" dirty="0"/>
              <a:t>Das Stakeholdermanagement dient dazu, die Bedürfnisse und Interessen Ihrer wichtigsten Stakeholder zu ermitteln, um Gefahren abzuwehren und Risiken zu minimieren. Ziel des Stakeholdermanagements ist es, positive Einflüsse zu stärken und negative zu minimieren. Stakeholdermanagement ist keine einmalige Analyse, sondern muss systematisch und kontinuierlich durchgeführt werden. In Modul 5 werden Sie lernen, wie Sie Stakeholder identifizieren, bewerten und mit ihnen kommunizieren können. Dieser Scan ist hilfreich, um grob zu erkennen, wer involviert werden muss.</a:t>
            </a:r>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3" y="577972"/>
            <a:ext cx="10638011" cy="565524"/>
          </a:xfrm>
        </p:spPr>
        <p:txBody>
          <a:bodyPr>
            <a:noAutofit/>
          </a:bodyPr>
          <a:lstStyle/>
          <a:p>
            <a:r>
              <a:rPr lang="de-DE" dirty="0">
                <a:solidFill>
                  <a:srgbClr val="595A59"/>
                </a:solidFill>
              </a:rPr>
              <a:t>Stakeholder Beziehungen</a:t>
            </a: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3</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cxnSp>
        <p:nvCxnSpPr>
          <p:cNvPr id="18" name="Straight Connector 21">
            <a:extLst>
              <a:ext uri="{FF2B5EF4-FFF2-40B4-BE49-F238E27FC236}">
                <a16:creationId xmlns:a16="http://schemas.microsoft.com/office/drawing/2014/main" id="{5502C3E1-AA1D-AB40-C5DA-D696574684E0}"/>
              </a:ext>
            </a:extLst>
          </p:cNvPr>
          <p:cNvCxnSpPr>
            <a:cxnSpLocks/>
          </p:cNvCxnSpPr>
          <p:nvPr/>
        </p:nvCxnSpPr>
        <p:spPr>
          <a:xfrm>
            <a:off x="6514804" y="3324287"/>
            <a:ext cx="1346117" cy="4370"/>
          </a:xfrm>
          <a:prstGeom prst="line">
            <a:avLst/>
          </a:prstGeom>
          <a:ln w="38100">
            <a:solidFill>
              <a:srgbClr val="85D2C7"/>
            </a:solidFill>
            <a:headEnd type="oval"/>
          </a:ln>
        </p:spPr>
        <p:style>
          <a:lnRef idx="1">
            <a:schemeClr val="accent1"/>
          </a:lnRef>
          <a:fillRef idx="0">
            <a:schemeClr val="accent1"/>
          </a:fillRef>
          <a:effectRef idx="0">
            <a:schemeClr val="accent1"/>
          </a:effectRef>
          <a:fontRef idx="minor">
            <a:schemeClr val="tx1"/>
          </a:fontRef>
        </p:style>
      </p:cxnSp>
      <p:cxnSp>
        <p:nvCxnSpPr>
          <p:cNvPr id="19" name="Straight Connector 25">
            <a:extLst>
              <a:ext uri="{FF2B5EF4-FFF2-40B4-BE49-F238E27FC236}">
                <a16:creationId xmlns:a16="http://schemas.microsoft.com/office/drawing/2014/main" id="{0E1EB099-C530-C5EA-4472-4F97BD9D9AD4}"/>
              </a:ext>
            </a:extLst>
          </p:cNvPr>
          <p:cNvCxnSpPr>
            <a:cxnSpLocks/>
          </p:cNvCxnSpPr>
          <p:nvPr/>
        </p:nvCxnSpPr>
        <p:spPr>
          <a:xfrm flipH="1">
            <a:off x="8861483" y="3148813"/>
            <a:ext cx="1343509" cy="5866"/>
          </a:xfrm>
          <a:prstGeom prst="line">
            <a:avLst/>
          </a:prstGeom>
          <a:ln w="38100">
            <a:solidFill>
              <a:srgbClr val="85D2C7"/>
            </a:solidFill>
            <a:headEnd type="oval"/>
          </a:ln>
        </p:spPr>
        <p:style>
          <a:lnRef idx="1">
            <a:schemeClr val="accent1"/>
          </a:lnRef>
          <a:fillRef idx="0">
            <a:schemeClr val="accent1"/>
          </a:fillRef>
          <a:effectRef idx="0">
            <a:schemeClr val="accent1"/>
          </a:effectRef>
          <a:fontRef idx="minor">
            <a:schemeClr val="tx1"/>
          </a:fontRef>
        </p:style>
      </p:cxnSp>
      <p:sp>
        <p:nvSpPr>
          <p:cNvPr id="20" name="Shape 23">
            <a:extLst>
              <a:ext uri="{FF2B5EF4-FFF2-40B4-BE49-F238E27FC236}">
                <a16:creationId xmlns:a16="http://schemas.microsoft.com/office/drawing/2014/main" id="{504C5E54-8141-55C5-7D6D-A325D3EBDF48}"/>
              </a:ext>
            </a:extLst>
          </p:cNvPr>
          <p:cNvSpPr/>
          <p:nvPr/>
        </p:nvSpPr>
        <p:spPr>
          <a:xfrm>
            <a:off x="8826473" y="1911044"/>
            <a:ext cx="1378518" cy="1859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914" y="0"/>
                </a:lnTo>
                <a:lnTo>
                  <a:pt x="21600" y="0"/>
                </a:lnTo>
              </a:path>
            </a:pathLst>
          </a:custGeom>
          <a:noFill/>
          <a:ln w="38100" cap="flat">
            <a:solidFill>
              <a:srgbClr val="85D2C7"/>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1" name="Shape 24">
            <a:extLst>
              <a:ext uri="{FF2B5EF4-FFF2-40B4-BE49-F238E27FC236}">
                <a16:creationId xmlns:a16="http://schemas.microsoft.com/office/drawing/2014/main" id="{B724FEA8-3FC2-C62A-0203-A9D2979C1612}"/>
              </a:ext>
            </a:extLst>
          </p:cNvPr>
          <p:cNvSpPr/>
          <p:nvPr/>
        </p:nvSpPr>
        <p:spPr>
          <a:xfrm rot="10800000" flipH="1">
            <a:off x="8826473" y="4253378"/>
            <a:ext cx="1378518" cy="18595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914" y="0"/>
                </a:lnTo>
                <a:lnTo>
                  <a:pt x="21600" y="0"/>
                </a:lnTo>
              </a:path>
            </a:pathLst>
          </a:custGeom>
          <a:noFill/>
          <a:ln w="38100" cap="flat">
            <a:solidFill>
              <a:srgbClr val="F27954"/>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2" name="Shape 26">
            <a:extLst>
              <a:ext uri="{FF2B5EF4-FFF2-40B4-BE49-F238E27FC236}">
                <a16:creationId xmlns:a16="http://schemas.microsoft.com/office/drawing/2014/main" id="{780B9CD4-C8B7-B3D6-3570-1E4805EF0060}"/>
              </a:ext>
            </a:extLst>
          </p:cNvPr>
          <p:cNvSpPr/>
          <p:nvPr/>
        </p:nvSpPr>
        <p:spPr>
          <a:xfrm>
            <a:off x="6569956" y="1911044"/>
            <a:ext cx="1378517" cy="18595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686" y="0"/>
                </a:lnTo>
                <a:lnTo>
                  <a:pt x="0" y="0"/>
                </a:lnTo>
              </a:path>
            </a:pathLst>
          </a:custGeom>
          <a:noFill/>
          <a:ln w="38100" cap="flat">
            <a:solidFill>
              <a:srgbClr val="916395"/>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3" name="Shape 27">
            <a:extLst>
              <a:ext uri="{FF2B5EF4-FFF2-40B4-BE49-F238E27FC236}">
                <a16:creationId xmlns:a16="http://schemas.microsoft.com/office/drawing/2014/main" id="{DD63D240-B640-66D5-7F73-CC3561703D4E}"/>
              </a:ext>
            </a:extLst>
          </p:cNvPr>
          <p:cNvSpPr/>
          <p:nvPr/>
        </p:nvSpPr>
        <p:spPr>
          <a:xfrm>
            <a:off x="6569956" y="4253378"/>
            <a:ext cx="1378517" cy="18595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8686" y="21600"/>
                </a:lnTo>
                <a:lnTo>
                  <a:pt x="0" y="21600"/>
                </a:lnTo>
              </a:path>
            </a:pathLst>
          </a:custGeom>
          <a:noFill/>
          <a:ln w="38100" cap="flat">
            <a:solidFill>
              <a:srgbClr val="79527B"/>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24" name="Shape 6">
            <a:extLst>
              <a:ext uri="{FF2B5EF4-FFF2-40B4-BE49-F238E27FC236}">
                <a16:creationId xmlns:a16="http://schemas.microsoft.com/office/drawing/2014/main" id="{BC28A2C8-769B-50DA-03A7-0E7DEA2F7A0E}"/>
              </a:ext>
            </a:extLst>
          </p:cNvPr>
          <p:cNvSpPr/>
          <p:nvPr/>
        </p:nvSpPr>
        <p:spPr>
          <a:xfrm>
            <a:off x="6952935" y="1517501"/>
            <a:ext cx="1422996" cy="16434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0802"/>
                </a:lnTo>
                <a:lnTo>
                  <a:pt x="21600" y="21600"/>
                </a:lnTo>
                <a:lnTo>
                  <a:pt x="21600" y="0"/>
                </a:lnTo>
                <a:close/>
              </a:path>
            </a:pathLst>
          </a:custGeom>
          <a:solidFill>
            <a:srgbClr val="916395"/>
          </a:solidFill>
          <a:ln w="12700" cap="flat">
            <a:solidFill>
              <a:srgbClr val="916395"/>
            </a:solidFill>
            <a:miter lim="400000"/>
          </a:ln>
          <a:effectLst/>
        </p:spPr>
        <p:txBody>
          <a:bodyPr wrap="square" lIns="0" tIns="0" rIns="0" bIns="0" numCol="1" anchor="t">
            <a:noAutofit/>
          </a:bodyPr>
          <a:lstStyle/>
          <a:p>
            <a:pPr lvl="0"/>
            <a:endParaRPr lang="en-GB" sz="1600" dirty="0">
              <a:latin typeface="+mj-lt"/>
            </a:endParaRPr>
          </a:p>
        </p:txBody>
      </p:sp>
      <p:sp>
        <p:nvSpPr>
          <p:cNvPr id="25" name="Shape 7">
            <a:extLst>
              <a:ext uri="{FF2B5EF4-FFF2-40B4-BE49-F238E27FC236}">
                <a16:creationId xmlns:a16="http://schemas.microsoft.com/office/drawing/2014/main" id="{625EFA56-F723-99FA-08AD-EA9B150F919F}"/>
              </a:ext>
            </a:extLst>
          </p:cNvPr>
          <p:cNvSpPr/>
          <p:nvPr/>
        </p:nvSpPr>
        <p:spPr>
          <a:xfrm>
            <a:off x="6956435" y="2333041"/>
            <a:ext cx="1423242" cy="164327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 y="21600"/>
                </a:lnTo>
                <a:lnTo>
                  <a:pt x="21600" y="10801"/>
                </a:lnTo>
                <a:lnTo>
                  <a:pt x="0" y="0"/>
                </a:lnTo>
                <a:close/>
              </a:path>
            </a:pathLst>
          </a:custGeom>
          <a:solidFill>
            <a:srgbClr val="85D2C7"/>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6" name="Shape 8">
            <a:extLst>
              <a:ext uri="{FF2B5EF4-FFF2-40B4-BE49-F238E27FC236}">
                <a16:creationId xmlns:a16="http://schemas.microsoft.com/office/drawing/2014/main" id="{0F081C64-5E4D-D93A-29F1-5116B30FCAD4}"/>
              </a:ext>
            </a:extLst>
          </p:cNvPr>
          <p:cNvSpPr/>
          <p:nvPr/>
        </p:nvSpPr>
        <p:spPr>
          <a:xfrm>
            <a:off x="6952935" y="3151888"/>
            <a:ext cx="1422996" cy="164341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798"/>
                </a:lnTo>
                <a:lnTo>
                  <a:pt x="21600" y="0"/>
                </a:lnTo>
                <a:lnTo>
                  <a:pt x="21600" y="21600"/>
                </a:lnTo>
                <a:close/>
              </a:path>
            </a:pathLst>
          </a:custGeom>
          <a:solidFill>
            <a:srgbClr val="79527B"/>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7" name="Shape 9">
            <a:extLst>
              <a:ext uri="{FF2B5EF4-FFF2-40B4-BE49-F238E27FC236}">
                <a16:creationId xmlns:a16="http://schemas.microsoft.com/office/drawing/2014/main" id="{3084A2E7-A801-4789-F734-5618577B8DDD}"/>
              </a:ext>
            </a:extLst>
          </p:cNvPr>
          <p:cNvSpPr/>
          <p:nvPr/>
        </p:nvSpPr>
        <p:spPr>
          <a:xfrm>
            <a:off x="8379678" y="1517501"/>
            <a:ext cx="1422997" cy="164341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2"/>
                </a:lnTo>
                <a:lnTo>
                  <a:pt x="0" y="21600"/>
                </a:lnTo>
                <a:lnTo>
                  <a:pt x="0" y="0"/>
                </a:lnTo>
                <a:close/>
              </a:path>
            </a:pathLst>
          </a:custGeom>
          <a:solidFill>
            <a:srgbClr val="85D2C7"/>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8" name="Shape 10">
            <a:extLst>
              <a:ext uri="{FF2B5EF4-FFF2-40B4-BE49-F238E27FC236}">
                <a16:creationId xmlns:a16="http://schemas.microsoft.com/office/drawing/2014/main" id="{042EC2D7-1E02-3BE1-A06B-3F4B6E22C622}"/>
              </a:ext>
            </a:extLst>
          </p:cNvPr>
          <p:cNvSpPr/>
          <p:nvPr/>
        </p:nvSpPr>
        <p:spPr>
          <a:xfrm>
            <a:off x="8375931" y="2333041"/>
            <a:ext cx="1423242" cy="164327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596" y="21600"/>
                </a:lnTo>
                <a:lnTo>
                  <a:pt x="0" y="10801"/>
                </a:lnTo>
                <a:lnTo>
                  <a:pt x="21600" y="0"/>
                </a:lnTo>
                <a:close/>
              </a:path>
            </a:pathLst>
          </a:custGeom>
          <a:solidFill>
            <a:srgbClr val="9ED4D3"/>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29" name="Shape 11">
            <a:extLst>
              <a:ext uri="{FF2B5EF4-FFF2-40B4-BE49-F238E27FC236}">
                <a16:creationId xmlns:a16="http://schemas.microsoft.com/office/drawing/2014/main" id="{AB2FB463-D759-FDFD-5F84-684DE785B8C1}"/>
              </a:ext>
            </a:extLst>
          </p:cNvPr>
          <p:cNvSpPr/>
          <p:nvPr/>
        </p:nvSpPr>
        <p:spPr>
          <a:xfrm>
            <a:off x="8379678" y="3151888"/>
            <a:ext cx="1422997" cy="164341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0798"/>
                </a:lnTo>
                <a:lnTo>
                  <a:pt x="0" y="0"/>
                </a:lnTo>
                <a:lnTo>
                  <a:pt x="0" y="21600"/>
                </a:lnTo>
                <a:close/>
              </a:path>
            </a:pathLst>
          </a:custGeom>
          <a:solidFill>
            <a:srgbClr val="F27954"/>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30" name="Shape 13">
            <a:extLst>
              <a:ext uri="{FF2B5EF4-FFF2-40B4-BE49-F238E27FC236}">
                <a16:creationId xmlns:a16="http://schemas.microsoft.com/office/drawing/2014/main" id="{732289F2-61C4-14E4-EEC7-D2B6AB530729}"/>
              </a:ext>
            </a:extLst>
          </p:cNvPr>
          <p:cNvSpPr/>
          <p:nvPr/>
        </p:nvSpPr>
        <p:spPr>
          <a:xfrm>
            <a:off x="7664309" y="2339210"/>
            <a:ext cx="1423242" cy="16434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FFFFFF">
              <a:alpha val="83000"/>
            </a:srgbClr>
          </a:solidFill>
          <a:ln w="12700" cap="flat">
            <a:noFill/>
            <a:miter lim="400000"/>
          </a:ln>
          <a:effectLst/>
        </p:spPr>
        <p:txBody>
          <a:bodyPr wrap="square" lIns="0" tIns="0" rIns="0" bIns="0" numCol="1" anchor="t">
            <a:noAutofit/>
          </a:bodyPr>
          <a:lstStyle/>
          <a:p>
            <a:pPr lvl="0"/>
            <a:endParaRPr lang="en-GB" sz="1600" dirty="0">
              <a:latin typeface="+mj-lt"/>
            </a:endParaRPr>
          </a:p>
        </p:txBody>
      </p:sp>
      <p:sp>
        <p:nvSpPr>
          <p:cNvPr id="31" name="Subtitle 2">
            <a:extLst>
              <a:ext uri="{FF2B5EF4-FFF2-40B4-BE49-F238E27FC236}">
                <a16:creationId xmlns:a16="http://schemas.microsoft.com/office/drawing/2014/main" id="{ADE6FEE7-BD46-7AAD-2F05-E44C93A60BBE}"/>
              </a:ext>
            </a:extLst>
          </p:cNvPr>
          <p:cNvSpPr txBox="1">
            <a:spLocks/>
          </p:cNvSpPr>
          <p:nvPr/>
        </p:nvSpPr>
        <p:spPr>
          <a:xfrm>
            <a:off x="10329338" y="2084313"/>
            <a:ext cx="1683471" cy="65307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Medien Organisationen</a:t>
            </a:r>
          </a:p>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Soziale Medien</a:t>
            </a:r>
          </a:p>
        </p:txBody>
      </p:sp>
      <p:sp>
        <p:nvSpPr>
          <p:cNvPr id="32" name="TextBox 29">
            <a:extLst>
              <a:ext uri="{FF2B5EF4-FFF2-40B4-BE49-F238E27FC236}">
                <a16:creationId xmlns:a16="http://schemas.microsoft.com/office/drawing/2014/main" id="{25100A05-7E64-92C3-C9CE-9527D34CD607}"/>
              </a:ext>
            </a:extLst>
          </p:cNvPr>
          <p:cNvSpPr txBox="1"/>
          <p:nvPr/>
        </p:nvSpPr>
        <p:spPr>
          <a:xfrm>
            <a:off x="10333850" y="1748160"/>
            <a:ext cx="840295" cy="338554"/>
          </a:xfrm>
          <a:prstGeom prst="rect">
            <a:avLst/>
          </a:prstGeom>
          <a:noFill/>
        </p:spPr>
        <p:txBody>
          <a:bodyPr wrap="none" rtlCol="0" anchor="t" anchorCtr="0">
            <a:spAutoFit/>
          </a:bodyPr>
          <a:lstStyle/>
          <a:p>
            <a:r>
              <a:rPr lang="en-GB" sz="1600" b="1" dirty="0" err="1">
                <a:solidFill>
                  <a:srgbClr val="85D2C7"/>
                </a:solidFill>
                <a:ea typeface="League Spartan" charset="0"/>
                <a:cs typeface="Poppins" pitchFamily="2" charset="77"/>
              </a:rPr>
              <a:t>Medien</a:t>
            </a:r>
            <a:endParaRPr lang="en-GB" sz="1600" b="1" dirty="0">
              <a:solidFill>
                <a:srgbClr val="85D2C7"/>
              </a:solidFill>
              <a:ea typeface="League Spartan" charset="0"/>
              <a:cs typeface="Poppins" pitchFamily="2" charset="77"/>
            </a:endParaRPr>
          </a:p>
        </p:txBody>
      </p:sp>
      <p:sp>
        <p:nvSpPr>
          <p:cNvPr id="33" name="Subtitle 2">
            <a:extLst>
              <a:ext uri="{FF2B5EF4-FFF2-40B4-BE49-F238E27FC236}">
                <a16:creationId xmlns:a16="http://schemas.microsoft.com/office/drawing/2014/main" id="{E251EFA9-CC07-61A3-F7FC-6D1A95D84E42}"/>
              </a:ext>
            </a:extLst>
          </p:cNvPr>
          <p:cNvSpPr txBox="1">
            <a:spLocks/>
          </p:cNvSpPr>
          <p:nvPr/>
        </p:nvSpPr>
        <p:spPr>
          <a:xfrm>
            <a:off x="10313174" y="3271544"/>
            <a:ext cx="1852590" cy="1063376"/>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Universitäten</a:t>
            </a:r>
          </a:p>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Forschungs-institute</a:t>
            </a:r>
          </a:p>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Experten-meinungen</a:t>
            </a:r>
          </a:p>
        </p:txBody>
      </p:sp>
      <p:sp>
        <p:nvSpPr>
          <p:cNvPr id="34" name="TextBox 31">
            <a:extLst>
              <a:ext uri="{FF2B5EF4-FFF2-40B4-BE49-F238E27FC236}">
                <a16:creationId xmlns:a16="http://schemas.microsoft.com/office/drawing/2014/main" id="{F4CE278B-59DB-1FD8-58E0-D2E73B0D75F3}"/>
              </a:ext>
            </a:extLst>
          </p:cNvPr>
          <p:cNvSpPr txBox="1"/>
          <p:nvPr/>
        </p:nvSpPr>
        <p:spPr>
          <a:xfrm>
            <a:off x="10333850" y="2956932"/>
            <a:ext cx="1312090" cy="338554"/>
          </a:xfrm>
          <a:prstGeom prst="rect">
            <a:avLst/>
          </a:prstGeom>
          <a:noFill/>
        </p:spPr>
        <p:txBody>
          <a:bodyPr wrap="none" rtlCol="0" anchor="t" anchorCtr="0">
            <a:spAutoFit/>
          </a:bodyPr>
          <a:lstStyle/>
          <a:p>
            <a:r>
              <a:rPr lang="de-DE" sz="1600" b="1" dirty="0">
                <a:solidFill>
                  <a:srgbClr val="85D2C7"/>
                </a:solidFill>
                <a:ea typeface="League Spartan" charset="0"/>
                <a:cs typeface="Poppins" pitchFamily="2" charset="77"/>
              </a:rPr>
              <a:t>Wissenschaft</a:t>
            </a:r>
          </a:p>
        </p:txBody>
      </p:sp>
      <p:sp>
        <p:nvSpPr>
          <p:cNvPr id="35" name="Subtitle 2">
            <a:extLst>
              <a:ext uri="{FF2B5EF4-FFF2-40B4-BE49-F238E27FC236}">
                <a16:creationId xmlns:a16="http://schemas.microsoft.com/office/drawing/2014/main" id="{50B35BED-C1CE-C6D9-4DFD-07005F89E85C}"/>
              </a:ext>
            </a:extLst>
          </p:cNvPr>
          <p:cNvSpPr txBox="1">
            <a:spLocks/>
          </p:cNvSpPr>
          <p:nvPr/>
        </p:nvSpPr>
        <p:spPr>
          <a:xfrm>
            <a:off x="10313174" y="4581519"/>
            <a:ext cx="1683471" cy="1063376"/>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Regierung &amp; örtliche Verwaltung</a:t>
            </a:r>
          </a:p>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Andere Behörden</a:t>
            </a:r>
          </a:p>
        </p:txBody>
      </p:sp>
      <p:sp>
        <p:nvSpPr>
          <p:cNvPr id="36" name="TextBox 33">
            <a:extLst>
              <a:ext uri="{FF2B5EF4-FFF2-40B4-BE49-F238E27FC236}">
                <a16:creationId xmlns:a16="http://schemas.microsoft.com/office/drawing/2014/main" id="{89111EF9-5CFE-DFCE-50D5-5BF1ED6AEC4B}"/>
              </a:ext>
            </a:extLst>
          </p:cNvPr>
          <p:cNvSpPr txBox="1"/>
          <p:nvPr/>
        </p:nvSpPr>
        <p:spPr>
          <a:xfrm>
            <a:off x="10317686" y="4292860"/>
            <a:ext cx="718338" cy="338554"/>
          </a:xfrm>
          <a:prstGeom prst="rect">
            <a:avLst/>
          </a:prstGeom>
          <a:noFill/>
        </p:spPr>
        <p:txBody>
          <a:bodyPr wrap="none" rtlCol="0" anchor="t" anchorCtr="0">
            <a:spAutoFit/>
          </a:bodyPr>
          <a:lstStyle/>
          <a:p>
            <a:r>
              <a:rPr lang="de-DE" sz="1600" b="1" dirty="0">
                <a:solidFill>
                  <a:srgbClr val="F27954"/>
                </a:solidFill>
                <a:ea typeface="League Spartan" charset="0"/>
                <a:cs typeface="Poppins" pitchFamily="2" charset="77"/>
              </a:rPr>
              <a:t>Politik</a:t>
            </a:r>
          </a:p>
        </p:txBody>
      </p:sp>
      <p:sp>
        <p:nvSpPr>
          <p:cNvPr id="37" name="Subtitle 2">
            <a:extLst>
              <a:ext uri="{FF2B5EF4-FFF2-40B4-BE49-F238E27FC236}">
                <a16:creationId xmlns:a16="http://schemas.microsoft.com/office/drawing/2014/main" id="{3CD03608-DBE5-68CA-08FF-743DFA144040}"/>
              </a:ext>
            </a:extLst>
          </p:cNvPr>
          <p:cNvSpPr txBox="1">
            <a:spLocks/>
          </p:cNvSpPr>
          <p:nvPr/>
        </p:nvSpPr>
        <p:spPr>
          <a:xfrm>
            <a:off x="5173376" y="2003340"/>
            <a:ext cx="2139622" cy="126856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Anwohner</a:t>
            </a:r>
          </a:p>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Kulturinstitutionen</a:t>
            </a:r>
          </a:p>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Vereine/Verbände</a:t>
            </a:r>
          </a:p>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Interessensvertreter</a:t>
            </a:r>
          </a:p>
          <a:p>
            <a:pPr marL="171450" indent="-171450" algn="l">
              <a:lnSpc>
                <a:spcPts val="1620"/>
              </a:lnSpc>
              <a:spcBef>
                <a:spcPts val="0"/>
              </a:spcBef>
              <a:buFont typeface="Arial" panose="020B0604020202020204" pitchFamily="34" charset="0"/>
              <a:buChar char="•"/>
            </a:pPr>
            <a:endParaRPr lang="en-GB" sz="1600" dirty="0">
              <a:solidFill>
                <a:srgbClr val="595959"/>
              </a:solidFill>
              <a:latin typeface="+mn-lt"/>
              <a:ea typeface="Lato Light" panose="020F0502020204030203" pitchFamily="34" charset="0"/>
              <a:cs typeface="Mukta ExtraLight" panose="020B0000000000000000" pitchFamily="34" charset="77"/>
            </a:endParaRPr>
          </a:p>
          <a:p>
            <a:pPr marL="171450" indent="-171450" algn="l">
              <a:lnSpc>
                <a:spcPts val="1620"/>
              </a:lnSpc>
              <a:spcBef>
                <a:spcPts val="0"/>
              </a:spcBef>
              <a:buFont typeface="Arial" panose="020B0604020202020204" pitchFamily="34" charset="0"/>
              <a:buChar char="•"/>
            </a:pPr>
            <a:endParaRPr lang="en-GB" sz="1600" dirty="0">
              <a:solidFill>
                <a:srgbClr val="595959"/>
              </a:solidFill>
              <a:latin typeface="+mn-lt"/>
              <a:ea typeface="Lato Light" panose="020F0502020204030203" pitchFamily="34" charset="0"/>
              <a:cs typeface="Mukta ExtraLight" panose="020B0000000000000000" pitchFamily="34" charset="77"/>
            </a:endParaRPr>
          </a:p>
        </p:txBody>
      </p:sp>
      <p:sp>
        <p:nvSpPr>
          <p:cNvPr id="38" name="TextBox 118">
            <a:extLst>
              <a:ext uri="{FF2B5EF4-FFF2-40B4-BE49-F238E27FC236}">
                <a16:creationId xmlns:a16="http://schemas.microsoft.com/office/drawing/2014/main" id="{221E9C32-90EC-2052-AACE-944B7D3CCB4A}"/>
              </a:ext>
            </a:extLst>
          </p:cNvPr>
          <p:cNvSpPr txBox="1"/>
          <p:nvPr/>
        </p:nvSpPr>
        <p:spPr>
          <a:xfrm>
            <a:off x="5039677" y="1728581"/>
            <a:ext cx="1217513" cy="338554"/>
          </a:xfrm>
          <a:prstGeom prst="rect">
            <a:avLst/>
          </a:prstGeom>
          <a:noFill/>
        </p:spPr>
        <p:txBody>
          <a:bodyPr wrap="none" rtlCol="0" anchor="t" anchorCtr="0">
            <a:spAutoFit/>
          </a:bodyPr>
          <a:lstStyle/>
          <a:p>
            <a:pPr algn="r"/>
            <a:r>
              <a:rPr lang="en-GB" sz="1600" b="1" dirty="0">
                <a:solidFill>
                  <a:srgbClr val="916395"/>
                </a:solidFill>
                <a:ea typeface="League Spartan" charset="0"/>
                <a:cs typeface="Poppins" pitchFamily="2" charset="77"/>
              </a:rPr>
              <a:t>Gesellschaft</a:t>
            </a:r>
          </a:p>
        </p:txBody>
      </p:sp>
      <p:sp>
        <p:nvSpPr>
          <p:cNvPr id="50" name="Subtitle 2">
            <a:extLst>
              <a:ext uri="{FF2B5EF4-FFF2-40B4-BE49-F238E27FC236}">
                <a16:creationId xmlns:a16="http://schemas.microsoft.com/office/drawing/2014/main" id="{AF0682A0-2F68-FB48-22AE-9F03A61AA2DC}"/>
              </a:ext>
            </a:extLst>
          </p:cNvPr>
          <p:cNvSpPr txBox="1">
            <a:spLocks/>
          </p:cNvSpPr>
          <p:nvPr/>
        </p:nvSpPr>
        <p:spPr>
          <a:xfrm>
            <a:off x="5217303" y="3468029"/>
            <a:ext cx="1683471" cy="85819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Wettbewerber</a:t>
            </a:r>
          </a:p>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Lieferanten </a:t>
            </a:r>
          </a:p>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Dienstleister</a:t>
            </a:r>
          </a:p>
          <a:p>
            <a:pPr marL="171450" indent="-171450" algn="l">
              <a:lnSpc>
                <a:spcPts val="1620"/>
              </a:lnSpc>
              <a:spcBef>
                <a:spcPts val="0"/>
              </a:spcBef>
              <a:buFont typeface="Arial" panose="020B0604020202020204" pitchFamily="34" charset="0"/>
              <a:buChar char="•"/>
            </a:pPr>
            <a:endParaRPr lang="de-DE" sz="1600" dirty="0">
              <a:solidFill>
                <a:srgbClr val="595959"/>
              </a:solidFill>
              <a:latin typeface="+mn-lt"/>
              <a:ea typeface="Lato Light" panose="020F0502020204030203" pitchFamily="34" charset="0"/>
              <a:cs typeface="Mukta ExtraLight" panose="020B0000000000000000" pitchFamily="34" charset="77"/>
            </a:endParaRPr>
          </a:p>
        </p:txBody>
      </p:sp>
      <p:sp>
        <p:nvSpPr>
          <p:cNvPr id="54" name="TextBox 120">
            <a:extLst>
              <a:ext uri="{FF2B5EF4-FFF2-40B4-BE49-F238E27FC236}">
                <a16:creationId xmlns:a16="http://schemas.microsoft.com/office/drawing/2014/main" id="{F923C650-644E-9999-6022-587CFC499EF5}"/>
              </a:ext>
            </a:extLst>
          </p:cNvPr>
          <p:cNvSpPr txBox="1"/>
          <p:nvPr/>
        </p:nvSpPr>
        <p:spPr>
          <a:xfrm>
            <a:off x="5133521" y="3102267"/>
            <a:ext cx="880690" cy="338554"/>
          </a:xfrm>
          <a:prstGeom prst="rect">
            <a:avLst/>
          </a:prstGeom>
          <a:noFill/>
        </p:spPr>
        <p:txBody>
          <a:bodyPr wrap="none" rtlCol="0" anchor="t" anchorCtr="0">
            <a:spAutoFit/>
          </a:bodyPr>
          <a:lstStyle/>
          <a:p>
            <a:pPr algn="r"/>
            <a:r>
              <a:rPr lang="en-GB" sz="1600" b="1" dirty="0">
                <a:solidFill>
                  <a:srgbClr val="85D2C7"/>
                </a:solidFill>
                <a:ea typeface="League Spartan" charset="0"/>
                <a:cs typeface="Poppins" pitchFamily="2" charset="77"/>
              </a:rPr>
              <a:t>Branche</a:t>
            </a:r>
          </a:p>
        </p:txBody>
      </p:sp>
      <p:sp>
        <p:nvSpPr>
          <p:cNvPr id="55" name="Subtitle 2">
            <a:extLst>
              <a:ext uri="{FF2B5EF4-FFF2-40B4-BE49-F238E27FC236}">
                <a16:creationId xmlns:a16="http://schemas.microsoft.com/office/drawing/2014/main" id="{0195E7F4-7A9B-C6CD-B815-0DE058BF864B}"/>
              </a:ext>
            </a:extLst>
          </p:cNvPr>
          <p:cNvSpPr txBox="1">
            <a:spLocks/>
          </p:cNvSpPr>
          <p:nvPr/>
        </p:nvSpPr>
        <p:spPr>
          <a:xfrm>
            <a:off x="5246157" y="4563020"/>
            <a:ext cx="1683471" cy="1063376"/>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Unternehmen</a:t>
            </a:r>
          </a:p>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Banken</a:t>
            </a:r>
          </a:p>
          <a:p>
            <a:pPr marL="171450" indent="-171450" algn="l">
              <a:lnSpc>
                <a:spcPts val="16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Weitere Kapitalgeber</a:t>
            </a:r>
          </a:p>
          <a:p>
            <a:pPr marL="171450" indent="-171450" algn="l">
              <a:lnSpc>
                <a:spcPts val="1620"/>
              </a:lnSpc>
              <a:spcBef>
                <a:spcPts val="0"/>
              </a:spcBef>
              <a:buFont typeface="Arial" panose="020B0604020202020204" pitchFamily="34" charset="0"/>
              <a:buChar char="•"/>
            </a:pPr>
            <a:endParaRPr lang="de-DE" sz="1600" dirty="0">
              <a:solidFill>
                <a:srgbClr val="595959"/>
              </a:solidFill>
              <a:latin typeface="+mn-lt"/>
              <a:ea typeface="Lato Light" panose="020F0502020204030203" pitchFamily="34" charset="0"/>
              <a:cs typeface="Mukta ExtraLight" panose="020B0000000000000000" pitchFamily="34" charset="77"/>
            </a:endParaRPr>
          </a:p>
        </p:txBody>
      </p:sp>
      <p:sp>
        <p:nvSpPr>
          <p:cNvPr id="56" name="TextBox 122">
            <a:extLst>
              <a:ext uri="{FF2B5EF4-FFF2-40B4-BE49-F238E27FC236}">
                <a16:creationId xmlns:a16="http://schemas.microsoft.com/office/drawing/2014/main" id="{F82F9499-F66E-3234-3C99-F4E76F6D01A5}"/>
              </a:ext>
            </a:extLst>
          </p:cNvPr>
          <p:cNvSpPr txBox="1"/>
          <p:nvPr/>
        </p:nvSpPr>
        <p:spPr>
          <a:xfrm>
            <a:off x="4995829" y="4231447"/>
            <a:ext cx="1259897" cy="338554"/>
          </a:xfrm>
          <a:prstGeom prst="rect">
            <a:avLst/>
          </a:prstGeom>
          <a:noFill/>
        </p:spPr>
        <p:txBody>
          <a:bodyPr wrap="none" rtlCol="0" anchor="t" anchorCtr="0">
            <a:spAutoFit/>
          </a:bodyPr>
          <a:lstStyle/>
          <a:p>
            <a:pPr algn="r"/>
            <a:r>
              <a:rPr lang="en-GB" sz="1600" b="1" dirty="0" err="1">
                <a:solidFill>
                  <a:srgbClr val="79527B"/>
                </a:solidFill>
                <a:ea typeface="League Spartan" charset="0"/>
                <a:cs typeface="Poppins" pitchFamily="2" charset="77"/>
              </a:rPr>
              <a:t>Kapitalgeber</a:t>
            </a:r>
            <a:endParaRPr lang="en-GB" sz="1600" b="1" dirty="0">
              <a:solidFill>
                <a:srgbClr val="79527B"/>
              </a:solidFill>
              <a:ea typeface="League Spartan" charset="0"/>
              <a:cs typeface="Poppins" pitchFamily="2" charset="77"/>
            </a:endParaRPr>
          </a:p>
        </p:txBody>
      </p:sp>
      <p:sp>
        <p:nvSpPr>
          <p:cNvPr id="57" name="Fünfeck 2">
            <a:extLst>
              <a:ext uri="{FF2B5EF4-FFF2-40B4-BE49-F238E27FC236}">
                <a16:creationId xmlns:a16="http://schemas.microsoft.com/office/drawing/2014/main" id="{84782B62-4699-8081-DA66-68DB7B8A5E02}"/>
              </a:ext>
            </a:extLst>
          </p:cNvPr>
          <p:cNvSpPr/>
          <p:nvPr/>
        </p:nvSpPr>
        <p:spPr>
          <a:xfrm>
            <a:off x="7848112" y="2713544"/>
            <a:ext cx="1042444" cy="882269"/>
          </a:xfrm>
          <a:prstGeom prst="pentagon">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58" name="TextBox 29">
            <a:extLst>
              <a:ext uri="{FF2B5EF4-FFF2-40B4-BE49-F238E27FC236}">
                <a16:creationId xmlns:a16="http://schemas.microsoft.com/office/drawing/2014/main" id="{E568396B-0EE8-DAB0-84CF-A21EAB8AC7BF}"/>
              </a:ext>
            </a:extLst>
          </p:cNvPr>
          <p:cNvSpPr txBox="1"/>
          <p:nvPr/>
        </p:nvSpPr>
        <p:spPr>
          <a:xfrm>
            <a:off x="7956026" y="2895482"/>
            <a:ext cx="854721" cy="584775"/>
          </a:xfrm>
          <a:prstGeom prst="rect">
            <a:avLst/>
          </a:prstGeom>
          <a:noFill/>
        </p:spPr>
        <p:txBody>
          <a:bodyPr wrap="none" rtlCol="0" anchor="t" anchorCtr="0">
            <a:spAutoFit/>
          </a:bodyPr>
          <a:lstStyle/>
          <a:p>
            <a:pPr algn="ctr"/>
            <a:r>
              <a:rPr lang="en-GB" sz="1600" b="1" dirty="0" err="1">
                <a:solidFill>
                  <a:schemeClr val="bg1"/>
                </a:solidFill>
                <a:latin typeface="+mj-lt"/>
                <a:ea typeface="League Spartan" charset="0"/>
                <a:cs typeface="Poppins" pitchFamily="2" charset="77"/>
              </a:rPr>
              <a:t>Unter</a:t>
            </a:r>
            <a:r>
              <a:rPr lang="en-GB" sz="1600" b="1" dirty="0">
                <a:solidFill>
                  <a:schemeClr val="bg1"/>
                </a:solidFill>
                <a:latin typeface="+mj-lt"/>
                <a:ea typeface="League Spartan" charset="0"/>
                <a:cs typeface="Poppins" pitchFamily="2" charset="77"/>
              </a:rPr>
              <a:t>-</a:t>
            </a:r>
          </a:p>
          <a:p>
            <a:pPr algn="ctr"/>
            <a:r>
              <a:rPr lang="en-GB" sz="1600" b="1" dirty="0" err="1">
                <a:solidFill>
                  <a:schemeClr val="bg1"/>
                </a:solidFill>
                <a:latin typeface="+mj-lt"/>
                <a:ea typeface="League Spartan" charset="0"/>
                <a:cs typeface="Poppins" pitchFamily="2" charset="77"/>
              </a:rPr>
              <a:t>nehmen</a:t>
            </a:r>
            <a:endParaRPr lang="en-GB" sz="1600" b="1" dirty="0">
              <a:solidFill>
                <a:schemeClr val="bg1"/>
              </a:solidFill>
              <a:latin typeface="+mj-lt"/>
              <a:ea typeface="League Spartan" charset="0"/>
              <a:cs typeface="Poppins" pitchFamily="2" charset="77"/>
            </a:endParaRPr>
          </a:p>
        </p:txBody>
      </p:sp>
      <p:sp>
        <p:nvSpPr>
          <p:cNvPr id="59" name="Shape 27">
            <a:extLst>
              <a:ext uri="{FF2B5EF4-FFF2-40B4-BE49-F238E27FC236}">
                <a16:creationId xmlns:a16="http://schemas.microsoft.com/office/drawing/2014/main" id="{E320045C-F24F-145E-021F-DFC753C63CCF}"/>
              </a:ext>
            </a:extLst>
          </p:cNvPr>
          <p:cNvSpPr/>
          <p:nvPr/>
        </p:nvSpPr>
        <p:spPr>
          <a:xfrm>
            <a:off x="8228277" y="3386333"/>
            <a:ext cx="165570" cy="180817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8686" y="21600"/>
                </a:lnTo>
                <a:lnTo>
                  <a:pt x="0" y="21600"/>
                </a:lnTo>
              </a:path>
            </a:pathLst>
          </a:custGeom>
          <a:noFill/>
          <a:ln w="38100" cap="flat">
            <a:solidFill>
              <a:srgbClr val="F27954"/>
            </a:solidFill>
            <a:prstDash val="solid"/>
            <a:miter lim="400000"/>
            <a:tailEnd type="oval"/>
          </a:ln>
          <a:effectLst/>
        </p:spPr>
        <p:txBody>
          <a:bodyPr wrap="square" lIns="38100" tIns="38100" rIns="38100" bIns="38100" numCol="1" anchor="ctr">
            <a:noAutofit/>
          </a:bodyPr>
          <a:lstStyle/>
          <a:p>
            <a:pPr lvl="0"/>
            <a:endParaRPr lang="en-GB" sz="1600" dirty="0">
              <a:latin typeface="+mj-lt"/>
            </a:endParaRPr>
          </a:p>
        </p:txBody>
      </p:sp>
      <p:sp>
        <p:nvSpPr>
          <p:cNvPr id="60" name="Subtitle 2">
            <a:extLst>
              <a:ext uri="{FF2B5EF4-FFF2-40B4-BE49-F238E27FC236}">
                <a16:creationId xmlns:a16="http://schemas.microsoft.com/office/drawing/2014/main" id="{0FE622B1-D064-595F-D0BC-671FB415C9FE}"/>
              </a:ext>
            </a:extLst>
          </p:cNvPr>
          <p:cNvSpPr txBox="1">
            <a:spLocks/>
          </p:cNvSpPr>
          <p:nvPr/>
        </p:nvSpPr>
        <p:spPr>
          <a:xfrm>
            <a:off x="6965460" y="5295960"/>
            <a:ext cx="1683471" cy="10024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5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direkt/indirekt Beschäftigte</a:t>
            </a:r>
          </a:p>
          <a:p>
            <a:pPr marL="171450" indent="-171450" algn="l">
              <a:lnSpc>
                <a:spcPts val="15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Betriebsrat</a:t>
            </a:r>
          </a:p>
          <a:p>
            <a:pPr marL="171450" indent="-171450" algn="l">
              <a:lnSpc>
                <a:spcPts val="1520"/>
              </a:lnSpc>
              <a:spcBef>
                <a:spcPts val="0"/>
              </a:spcBef>
              <a:buFont typeface="Arial" panose="020B0604020202020204" pitchFamily="34" charset="0"/>
              <a:buChar char="•"/>
            </a:pPr>
            <a:r>
              <a:rPr lang="de-DE" sz="1600" dirty="0">
                <a:solidFill>
                  <a:srgbClr val="595959"/>
                </a:solidFill>
                <a:latin typeface="+mn-lt"/>
                <a:ea typeface="Lato Light" panose="020F0502020204030203" pitchFamily="34" charset="0"/>
                <a:cs typeface="Mukta ExtraLight" panose="020B0000000000000000" pitchFamily="34" charset="77"/>
              </a:rPr>
              <a:t>Lohn- und Zeitarbeiter</a:t>
            </a:r>
          </a:p>
        </p:txBody>
      </p:sp>
      <p:sp>
        <p:nvSpPr>
          <p:cNvPr id="61" name="TextBox 40">
            <a:extLst>
              <a:ext uri="{FF2B5EF4-FFF2-40B4-BE49-F238E27FC236}">
                <a16:creationId xmlns:a16="http://schemas.microsoft.com/office/drawing/2014/main" id="{50830A30-A928-62A8-9113-0E8F4BD6431F}"/>
              </a:ext>
            </a:extLst>
          </p:cNvPr>
          <p:cNvSpPr txBox="1"/>
          <p:nvPr/>
        </p:nvSpPr>
        <p:spPr>
          <a:xfrm>
            <a:off x="6950578" y="5005663"/>
            <a:ext cx="1164422" cy="338554"/>
          </a:xfrm>
          <a:prstGeom prst="rect">
            <a:avLst/>
          </a:prstGeom>
          <a:noFill/>
        </p:spPr>
        <p:txBody>
          <a:bodyPr wrap="none" rtlCol="0" anchor="t" anchorCtr="0">
            <a:spAutoFit/>
          </a:bodyPr>
          <a:lstStyle/>
          <a:p>
            <a:pPr algn="r"/>
            <a:r>
              <a:rPr lang="en-GB" sz="1600" b="1" dirty="0">
                <a:solidFill>
                  <a:srgbClr val="F27954"/>
                </a:solidFill>
                <a:ea typeface="League Spartan" charset="0"/>
                <a:cs typeface="Poppins" pitchFamily="2" charset="77"/>
              </a:rPr>
              <a:t>Mitarbeiter</a:t>
            </a:r>
          </a:p>
        </p:txBody>
      </p:sp>
    </p:spTree>
    <p:extLst>
      <p:ext uri="{BB962C8B-B14F-4D97-AF65-F5344CB8AC3E}">
        <p14:creationId xmlns:p14="http://schemas.microsoft.com/office/powerpoint/2010/main" val="32385647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9739E466-1461-1770-59D3-81A972759C49}"/>
              </a:ext>
            </a:extLst>
          </p:cNvPr>
          <p:cNvSpPr>
            <a:spLocks noGrp="1"/>
          </p:cNvSpPr>
          <p:nvPr>
            <p:ph type="body" sz="quarter" idx="18"/>
          </p:nvPr>
        </p:nvSpPr>
        <p:spPr>
          <a:xfrm>
            <a:off x="322092" y="1682896"/>
            <a:ext cx="4543900" cy="4333822"/>
          </a:xfrm>
        </p:spPr>
        <p:txBody>
          <a:bodyPr>
            <a:normAutofit fontScale="85000" lnSpcReduction="20000"/>
          </a:bodyPr>
          <a:lstStyle/>
          <a:p>
            <a:pPr marL="12700" indent="-12700"/>
            <a:r>
              <a:rPr lang="de-DE" dirty="0"/>
              <a:t>Viele KMU führen bereits regelmäßige Audits und Bewertungen zu verschiedenen Zwecken durch (z.B. Lieferantenaudits), aber viel zu oft werden diese siloartig und ausschließlich für den jeweiligen Unternehmensbereich betrachtet. Wenn Audits und Bewertungen aus verschiedenen Unternehmensbereichen zusammengeführt und in ihrer Gesamtheit betrachtet werden, lässt sich oft ein sehr klares Bild über den Zustand des Unternehmens und mögliche Krisenursachen zeichnen. Hier sind sechs Bereiche, die regelmäßig geprüft werden - aber gibt es noch mehr, die spezifisch für Ihr KMU sind? Beziehen Sie sie in Ihre Bewertung ein!</a:t>
            </a:r>
          </a:p>
        </p:txBody>
      </p:sp>
      <p:sp>
        <p:nvSpPr>
          <p:cNvPr id="12" name="Textplatzhalter 11">
            <a:extLst>
              <a:ext uri="{FF2B5EF4-FFF2-40B4-BE49-F238E27FC236}">
                <a16:creationId xmlns:a16="http://schemas.microsoft.com/office/drawing/2014/main" id="{A1F317B5-5DE7-4E59-F377-76593C02D295}"/>
              </a:ext>
            </a:extLst>
          </p:cNvPr>
          <p:cNvSpPr>
            <a:spLocks noGrp="1"/>
          </p:cNvSpPr>
          <p:nvPr>
            <p:ph type="body" sz="quarter" idx="16"/>
          </p:nvPr>
        </p:nvSpPr>
        <p:spPr>
          <a:xfrm>
            <a:off x="1527753" y="577972"/>
            <a:ext cx="10638011" cy="565524"/>
          </a:xfrm>
        </p:spPr>
        <p:txBody>
          <a:bodyPr>
            <a:noAutofit/>
          </a:bodyPr>
          <a:lstStyle/>
          <a:p>
            <a:r>
              <a:rPr lang="de-DE" dirty="0">
                <a:solidFill>
                  <a:srgbClr val="595A59"/>
                </a:solidFill>
              </a:rPr>
              <a:t>Verwendung vorhandener Assessments zur Identifikation von Risiken</a:t>
            </a:r>
          </a:p>
        </p:txBody>
      </p:sp>
      <p:sp>
        <p:nvSpPr>
          <p:cNvPr id="14" name="Oval 32">
            <a:extLst>
              <a:ext uri="{FF2B5EF4-FFF2-40B4-BE49-F238E27FC236}">
                <a16:creationId xmlns:a16="http://schemas.microsoft.com/office/drawing/2014/main" id="{0FFB6A24-A5EB-73D2-1611-5FD3460E5277}"/>
              </a:ext>
            </a:extLst>
          </p:cNvPr>
          <p:cNvSpPr/>
          <p:nvPr/>
        </p:nvSpPr>
        <p:spPr>
          <a:xfrm>
            <a:off x="617952" y="451300"/>
            <a:ext cx="771474" cy="77147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5">
            <a:extLst>
              <a:ext uri="{FF2B5EF4-FFF2-40B4-BE49-F238E27FC236}">
                <a16:creationId xmlns:a16="http://schemas.microsoft.com/office/drawing/2014/main" id="{0D93114C-4E86-D37D-8CD3-8C66E91F2C76}"/>
              </a:ext>
            </a:extLst>
          </p:cNvPr>
          <p:cNvSpPr txBox="1">
            <a:spLocks/>
          </p:cNvSpPr>
          <p:nvPr/>
        </p:nvSpPr>
        <p:spPr>
          <a:xfrm>
            <a:off x="756280" y="508495"/>
            <a:ext cx="511077" cy="635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4</a:t>
            </a:r>
          </a:p>
        </p:txBody>
      </p:sp>
      <p:cxnSp>
        <p:nvCxnSpPr>
          <p:cNvPr id="16" name="Straight Connector 34">
            <a:extLst>
              <a:ext uri="{FF2B5EF4-FFF2-40B4-BE49-F238E27FC236}">
                <a16:creationId xmlns:a16="http://schemas.microsoft.com/office/drawing/2014/main" id="{2DD6D395-66AC-94C7-BD62-E9E2C5934066}"/>
              </a:ext>
            </a:extLst>
          </p:cNvPr>
          <p:cNvCxnSpPr>
            <a:cxnSpLocks/>
          </p:cNvCxnSpPr>
          <p:nvPr/>
        </p:nvCxnSpPr>
        <p:spPr>
          <a:xfrm>
            <a:off x="26235" y="841271"/>
            <a:ext cx="591717" cy="0"/>
          </a:xfrm>
          <a:prstGeom prst="line">
            <a:avLst/>
          </a:prstGeom>
          <a:ln w="1905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Freeform 21">
            <a:extLst>
              <a:ext uri="{FF2B5EF4-FFF2-40B4-BE49-F238E27FC236}">
                <a16:creationId xmlns:a16="http://schemas.microsoft.com/office/drawing/2014/main" id="{D8AB4582-D6CA-F1F7-5CF6-186ED863CC71}"/>
              </a:ext>
            </a:extLst>
          </p:cNvPr>
          <p:cNvSpPr/>
          <p:nvPr/>
        </p:nvSpPr>
        <p:spPr>
          <a:xfrm>
            <a:off x="7338117" y="2205400"/>
            <a:ext cx="1191629" cy="1198362"/>
          </a:xfrm>
          <a:custGeom>
            <a:avLst/>
            <a:gdLst>
              <a:gd name="connsiteX0" fmla="*/ 874322 w 3456476"/>
              <a:gd name="connsiteY0" fmla="*/ 0 h 3476003"/>
              <a:gd name="connsiteX1" fmla="*/ 3456475 w 3456476"/>
              <a:gd name="connsiteY1" fmla="*/ 481535 h 3476003"/>
              <a:gd name="connsiteX2" fmla="*/ 3456476 w 3456476"/>
              <a:gd name="connsiteY2" fmla="*/ 2480209 h 3476003"/>
              <a:gd name="connsiteX3" fmla="*/ 3338706 w 3456476"/>
              <a:gd name="connsiteY3" fmla="*/ 2486156 h 3476003"/>
              <a:gd name="connsiteX4" fmla="*/ 1753677 w 3456476"/>
              <a:gd name="connsiteY4" fmla="*/ 3436181 h 3476003"/>
              <a:gd name="connsiteX5" fmla="*/ 1729485 w 3456476"/>
              <a:gd name="connsiteY5" fmla="*/ 3476003 h 3476003"/>
              <a:gd name="connsiteX6" fmla="*/ 0 w 3456476"/>
              <a:gd name="connsiteY6" fmla="*/ 2477484 h 3476003"/>
              <a:gd name="connsiteX7" fmla="*/ 874322 w 3456476"/>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6476" h="3476003">
                <a:moveTo>
                  <a:pt x="874322" y="0"/>
                </a:moveTo>
                <a:lnTo>
                  <a:pt x="3456475" y="481535"/>
                </a:lnTo>
                <a:lnTo>
                  <a:pt x="3456476" y="2480209"/>
                </a:lnTo>
                <a:lnTo>
                  <a:pt x="3338706" y="2486156"/>
                </a:lnTo>
                <a:cubicBezTo>
                  <a:pt x="2679043" y="2553148"/>
                  <a:pt x="2106314" y="2914209"/>
                  <a:pt x="1753677" y="3436181"/>
                </a:cubicBezTo>
                <a:lnTo>
                  <a:pt x="1729485" y="3476003"/>
                </a:lnTo>
                <a:lnTo>
                  <a:pt x="0" y="2477484"/>
                </a:lnTo>
                <a:lnTo>
                  <a:pt x="874322" y="0"/>
                </a:lnTo>
                <a:close/>
              </a:path>
            </a:pathLst>
          </a:cu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3" name="Freeform 20">
            <a:extLst>
              <a:ext uri="{FF2B5EF4-FFF2-40B4-BE49-F238E27FC236}">
                <a16:creationId xmlns:a16="http://schemas.microsoft.com/office/drawing/2014/main" id="{18641931-533A-34A3-C5B6-5E1F2A8ABBA9}"/>
              </a:ext>
            </a:extLst>
          </p:cNvPr>
          <p:cNvSpPr/>
          <p:nvPr/>
        </p:nvSpPr>
        <p:spPr>
          <a:xfrm>
            <a:off x="8602250" y="2205400"/>
            <a:ext cx="1192218" cy="1198362"/>
          </a:xfrm>
          <a:custGeom>
            <a:avLst/>
            <a:gdLst>
              <a:gd name="connsiteX0" fmla="*/ 2584207 w 3458182"/>
              <a:gd name="connsiteY0" fmla="*/ 0 h 3476003"/>
              <a:gd name="connsiteX1" fmla="*/ 3458182 w 3458182"/>
              <a:gd name="connsiteY1" fmla="*/ 2476499 h 3476003"/>
              <a:gd name="connsiteX2" fmla="*/ 1726990 w 3458182"/>
              <a:gd name="connsiteY2" fmla="*/ 3476003 h 3476003"/>
              <a:gd name="connsiteX3" fmla="*/ 1702798 w 3458182"/>
              <a:gd name="connsiteY3" fmla="*/ 3436181 h 3476003"/>
              <a:gd name="connsiteX4" fmla="*/ 117769 w 3458182"/>
              <a:gd name="connsiteY4" fmla="*/ 2486156 h 3476003"/>
              <a:gd name="connsiteX5" fmla="*/ 1 w 3458182"/>
              <a:gd name="connsiteY5" fmla="*/ 2480209 h 3476003"/>
              <a:gd name="connsiteX6" fmla="*/ 0 w 3458182"/>
              <a:gd name="connsiteY6" fmla="*/ 481918 h 3476003"/>
              <a:gd name="connsiteX7" fmla="*/ 2584207 w 3458182"/>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8182" h="3476003">
                <a:moveTo>
                  <a:pt x="2584207" y="0"/>
                </a:moveTo>
                <a:lnTo>
                  <a:pt x="3458182" y="2476499"/>
                </a:lnTo>
                <a:lnTo>
                  <a:pt x="1726990" y="3476003"/>
                </a:lnTo>
                <a:lnTo>
                  <a:pt x="1702798" y="3436181"/>
                </a:lnTo>
                <a:cubicBezTo>
                  <a:pt x="1350161" y="2914209"/>
                  <a:pt x="777432" y="2553148"/>
                  <a:pt x="117769" y="2486156"/>
                </a:cubicBezTo>
                <a:lnTo>
                  <a:pt x="1" y="2480209"/>
                </a:lnTo>
                <a:lnTo>
                  <a:pt x="0" y="481918"/>
                </a:lnTo>
                <a:lnTo>
                  <a:pt x="2584207" y="0"/>
                </a:lnTo>
                <a:close/>
              </a:path>
            </a:pathLst>
          </a:cu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4" name="Freeform 16">
            <a:extLst>
              <a:ext uri="{FF2B5EF4-FFF2-40B4-BE49-F238E27FC236}">
                <a16:creationId xmlns:a16="http://schemas.microsoft.com/office/drawing/2014/main" id="{A58BCAA2-BCFE-0F13-E597-05F8E9D36698}"/>
              </a:ext>
            </a:extLst>
          </p:cNvPr>
          <p:cNvSpPr/>
          <p:nvPr/>
        </p:nvSpPr>
        <p:spPr>
          <a:xfrm>
            <a:off x="9233938" y="3122029"/>
            <a:ext cx="1186036" cy="1376540"/>
          </a:xfrm>
          <a:custGeom>
            <a:avLst/>
            <a:gdLst>
              <a:gd name="connsiteX0" fmla="*/ 1730758 w 3440250"/>
              <a:gd name="connsiteY0" fmla="*/ 0 h 3992832"/>
              <a:gd name="connsiteX1" fmla="*/ 3440250 w 3440250"/>
              <a:gd name="connsiteY1" fmla="*/ 1996416 h 3992832"/>
              <a:gd name="connsiteX2" fmla="*/ 1730758 w 3440250"/>
              <a:gd name="connsiteY2" fmla="*/ 3992832 h 3992832"/>
              <a:gd name="connsiteX3" fmla="*/ 0 w 3440250"/>
              <a:gd name="connsiteY3" fmla="*/ 2993578 h 3992832"/>
              <a:gd name="connsiteX4" fmla="*/ 71529 w 3440250"/>
              <a:gd name="connsiteY4" fmla="*/ 2845094 h 3992832"/>
              <a:gd name="connsiteX5" fmla="*/ 242869 w 3440250"/>
              <a:gd name="connsiteY5" fmla="*/ 1996416 h 3992832"/>
              <a:gd name="connsiteX6" fmla="*/ 71529 w 3440250"/>
              <a:gd name="connsiteY6" fmla="*/ 1147738 h 3992832"/>
              <a:gd name="connsiteX7" fmla="*/ 0 w 3440250"/>
              <a:gd name="connsiteY7" fmla="*/ 999253 h 3992832"/>
              <a:gd name="connsiteX8" fmla="*/ 1730758 w 3440250"/>
              <a:gd name="connsiteY8" fmla="*/ 0 h 399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0250" h="3992832">
                <a:moveTo>
                  <a:pt x="1730758" y="0"/>
                </a:moveTo>
                <a:lnTo>
                  <a:pt x="3440250" y="1996416"/>
                </a:lnTo>
                <a:lnTo>
                  <a:pt x="1730758" y="3992832"/>
                </a:lnTo>
                <a:lnTo>
                  <a:pt x="0" y="2993578"/>
                </a:lnTo>
                <a:lnTo>
                  <a:pt x="71529" y="2845094"/>
                </a:lnTo>
                <a:cubicBezTo>
                  <a:pt x="181859" y="2584244"/>
                  <a:pt x="242869" y="2297455"/>
                  <a:pt x="242869" y="1996416"/>
                </a:cubicBezTo>
                <a:cubicBezTo>
                  <a:pt x="242869" y="1695377"/>
                  <a:pt x="181859" y="1408588"/>
                  <a:pt x="71529" y="1147738"/>
                </a:cubicBezTo>
                <a:lnTo>
                  <a:pt x="0" y="999253"/>
                </a:lnTo>
                <a:lnTo>
                  <a:pt x="1730758" y="0"/>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5" name="Freeform 15">
            <a:extLst>
              <a:ext uri="{FF2B5EF4-FFF2-40B4-BE49-F238E27FC236}">
                <a16:creationId xmlns:a16="http://schemas.microsoft.com/office/drawing/2014/main" id="{9E99F27D-EEBD-4BF6-C2C1-47EED7CE3ABD}"/>
              </a:ext>
            </a:extLst>
          </p:cNvPr>
          <p:cNvSpPr/>
          <p:nvPr/>
        </p:nvSpPr>
        <p:spPr>
          <a:xfrm>
            <a:off x="6712730" y="3122303"/>
            <a:ext cx="1185327" cy="1375993"/>
          </a:xfrm>
          <a:custGeom>
            <a:avLst/>
            <a:gdLst>
              <a:gd name="connsiteX0" fmla="*/ 1708813 w 3438196"/>
              <a:gd name="connsiteY0" fmla="*/ 0 h 3991245"/>
              <a:gd name="connsiteX1" fmla="*/ 3438196 w 3438196"/>
              <a:gd name="connsiteY1" fmla="*/ 998460 h 3991245"/>
              <a:gd name="connsiteX2" fmla="*/ 3366667 w 3438196"/>
              <a:gd name="connsiteY2" fmla="*/ 1146945 h 3991245"/>
              <a:gd name="connsiteX3" fmla="*/ 3195327 w 3438196"/>
              <a:gd name="connsiteY3" fmla="*/ 1995623 h 3991245"/>
              <a:gd name="connsiteX4" fmla="*/ 3366667 w 3438196"/>
              <a:gd name="connsiteY4" fmla="*/ 2844301 h 3991245"/>
              <a:gd name="connsiteX5" fmla="*/ 3438196 w 3438196"/>
              <a:gd name="connsiteY5" fmla="*/ 2992785 h 3991245"/>
              <a:gd name="connsiteX6" fmla="*/ 1708812 w 3438196"/>
              <a:gd name="connsiteY6" fmla="*/ 3991245 h 3991245"/>
              <a:gd name="connsiteX7" fmla="*/ 0 w 3438196"/>
              <a:gd name="connsiteY7" fmla="*/ 1995623 h 3991245"/>
              <a:gd name="connsiteX8" fmla="*/ 1708813 w 3438196"/>
              <a:gd name="connsiteY8" fmla="*/ 0 h 399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8196" h="3991245">
                <a:moveTo>
                  <a:pt x="1708813" y="0"/>
                </a:moveTo>
                <a:lnTo>
                  <a:pt x="3438196" y="998460"/>
                </a:lnTo>
                <a:lnTo>
                  <a:pt x="3366667" y="1146945"/>
                </a:lnTo>
                <a:cubicBezTo>
                  <a:pt x="3256337" y="1407795"/>
                  <a:pt x="3195327" y="1694584"/>
                  <a:pt x="3195327" y="1995623"/>
                </a:cubicBezTo>
                <a:cubicBezTo>
                  <a:pt x="3195327" y="2296662"/>
                  <a:pt x="3256337" y="2583451"/>
                  <a:pt x="3366667" y="2844301"/>
                </a:cubicBezTo>
                <a:lnTo>
                  <a:pt x="3438196" y="2992785"/>
                </a:lnTo>
                <a:lnTo>
                  <a:pt x="1708812" y="3991245"/>
                </a:lnTo>
                <a:lnTo>
                  <a:pt x="0" y="1995623"/>
                </a:lnTo>
                <a:lnTo>
                  <a:pt x="1708813" y="0"/>
                </a:lnTo>
                <a:close/>
              </a:path>
            </a:pathLst>
          </a:cu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6" name="Freeform 14">
            <a:extLst>
              <a:ext uri="{FF2B5EF4-FFF2-40B4-BE49-F238E27FC236}">
                <a16:creationId xmlns:a16="http://schemas.microsoft.com/office/drawing/2014/main" id="{B25AF2E0-623A-69BE-6787-1C8F38E7475A}"/>
              </a:ext>
            </a:extLst>
          </p:cNvPr>
          <p:cNvSpPr/>
          <p:nvPr/>
        </p:nvSpPr>
        <p:spPr>
          <a:xfrm>
            <a:off x="7338115" y="4216836"/>
            <a:ext cx="1191630" cy="1198362"/>
          </a:xfrm>
          <a:custGeom>
            <a:avLst/>
            <a:gdLst>
              <a:gd name="connsiteX0" fmla="*/ 1729485 w 3456477"/>
              <a:gd name="connsiteY0" fmla="*/ 0 h 3476003"/>
              <a:gd name="connsiteX1" fmla="*/ 1753678 w 3456477"/>
              <a:gd name="connsiteY1" fmla="*/ 39822 h 3476003"/>
              <a:gd name="connsiteX2" fmla="*/ 3338707 w 3456477"/>
              <a:gd name="connsiteY2" fmla="*/ 989847 h 3476003"/>
              <a:gd name="connsiteX3" fmla="*/ 3456477 w 3456477"/>
              <a:gd name="connsiteY3" fmla="*/ 995794 h 3476003"/>
              <a:gd name="connsiteX4" fmla="*/ 3456476 w 3456477"/>
              <a:gd name="connsiteY4" fmla="*/ 2994468 h 3476003"/>
              <a:gd name="connsiteX5" fmla="*/ 874323 w 3456477"/>
              <a:gd name="connsiteY5" fmla="*/ 3476003 h 3476003"/>
              <a:gd name="connsiteX6" fmla="*/ 0 w 3456477"/>
              <a:gd name="connsiteY6" fmla="*/ 998518 h 3476003"/>
              <a:gd name="connsiteX7" fmla="*/ 1729485 w 3456477"/>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6477" h="3476003">
                <a:moveTo>
                  <a:pt x="1729485" y="0"/>
                </a:moveTo>
                <a:lnTo>
                  <a:pt x="1753678" y="39822"/>
                </a:lnTo>
                <a:cubicBezTo>
                  <a:pt x="2106315" y="561794"/>
                  <a:pt x="2679044" y="922855"/>
                  <a:pt x="3338707" y="989847"/>
                </a:cubicBezTo>
                <a:lnTo>
                  <a:pt x="3456477" y="995794"/>
                </a:lnTo>
                <a:lnTo>
                  <a:pt x="3456476" y="2994468"/>
                </a:lnTo>
                <a:lnTo>
                  <a:pt x="874323" y="3476003"/>
                </a:lnTo>
                <a:lnTo>
                  <a:pt x="0" y="998518"/>
                </a:lnTo>
                <a:lnTo>
                  <a:pt x="1729485" y="0"/>
                </a:lnTo>
                <a:close/>
              </a:path>
            </a:pathLst>
          </a:cu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7" name="Freeform 13">
            <a:extLst>
              <a:ext uri="{FF2B5EF4-FFF2-40B4-BE49-F238E27FC236}">
                <a16:creationId xmlns:a16="http://schemas.microsoft.com/office/drawing/2014/main" id="{0D238A84-B6E3-2C54-F65A-3AA738510569}"/>
              </a:ext>
            </a:extLst>
          </p:cNvPr>
          <p:cNvSpPr/>
          <p:nvPr/>
        </p:nvSpPr>
        <p:spPr>
          <a:xfrm>
            <a:off x="8602251" y="4216836"/>
            <a:ext cx="1192218" cy="1198362"/>
          </a:xfrm>
          <a:custGeom>
            <a:avLst/>
            <a:gdLst>
              <a:gd name="connsiteX0" fmla="*/ 1726990 w 3458181"/>
              <a:gd name="connsiteY0" fmla="*/ 0 h 3476003"/>
              <a:gd name="connsiteX1" fmla="*/ 3458181 w 3458181"/>
              <a:gd name="connsiteY1" fmla="*/ 999504 h 3476003"/>
              <a:gd name="connsiteX2" fmla="*/ 2584206 w 3458181"/>
              <a:gd name="connsiteY2" fmla="*/ 3476003 h 3476003"/>
              <a:gd name="connsiteX3" fmla="*/ 0 w 3458181"/>
              <a:gd name="connsiteY3" fmla="*/ 2994085 h 3476003"/>
              <a:gd name="connsiteX4" fmla="*/ 0 w 3458181"/>
              <a:gd name="connsiteY4" fmla="*/ 995794 h 3476003"/>
              <a:gd name="connsiteX5" fmla="*/ 117768 w 3458181"/>
              <a:gd name="connsiteY5" fmla="*/ 989847 h 3476003"/>
              <a:gd name="connsiteX6" fmla="*/ 1702797 w 3458181"/>
              <a:gd name="connsiteY6" fmla="*/ 39822 h 3476003"/>
              <a:gd name="connsiteX7" fmla="*/ 1726990 w 3458181"/>
              <a:gd name="connsiteY7" fmla="*/ 0 h 347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8181" h="3476003">
                <a:moveTo>
                  <a:pt x="1726990" y="0"/>
                </a:moveTo>
                <a:lnTo>
                  <a:pt x="3458181" y="999504"/>
                </a:lnTo>
                <a:lnTo>
                  <a:pt x="2584206" y="3476003"/>
                </a:lnTo>
                <a:lnTo>
                  <a:pt x="0" y="2994085"/>
                </a:lnTo>
                <a:lnTo>
                  <a:pt x="0" y="995794"/>
                </a:lnTo>
                <a:lnTo>
                  <a:pt x="117768" y="989847"/>
                </a:lnTo>
                <a:cubicBezTo>
                  <a:pt x="777431" y="922855"/>
                  <a:pt x="1350160" y="561794"/>
                  <a:pt x="1702797" y="39822"/>
                </a:cubicBezTo>
                <a:lnTo>
                  <a:pt x="1726990" y="0"/>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
        <p:nvSpPr>
          <p:cNvPr id="8" name="TextBox 41">
            <a:extLst>
              <a:ext uri="{FF2B5EF4-FFF2-40B4-BE49-F238E27FC236}">
                <a16:creationId xmlns:a16="http://schemas.microsoft.com/office/drawing/2014/main" id="{B5BA28E2-5D11-926B-AB64-D072E152BE12}"/>
              </a:ext>
            </a:extLst>
          </p:cNvPr>
          <p:cNvSpPr txBox="1"/>
          <p:nvPr/>
        </p:nvSpPr>
        <p:spPr>
          <a:xfrm>
            <a:off x="5414214" y="1819207"/>
            <a:ext cx="1700915" cy="830997"/>
          </a:xfrm>
          <a:prstGeom prst="rect">
            <a:avLst/>
          </a:prstGeom>
          <a:noFill/>
        </p:spPr>
        <p:txBody>
          <a:bodyPr wrap="none" rtlCol="0" anchor="b" anchorCtr="0">
            <a:spAutoFit/>
          </a:bodyPr>
          <a:lstStyle/>
          <a:p>
            <a:pPr algn="r"/>
            <a:r>
              <a:rPr lang="en-GB" sz="2400" b="1" dirty="0" err="1">
                <a:solidFill>
                  <a:srgbClr val="916395"/>
                </a:solidFill>
                <a:ea typeface="League Spartan" charset="0"/>
                <a:cs typeface="Poppins" pitchFamily="2" charset="77"/>
              </a:rPr>
              <a:t>Lieferanten</a:t>
            </a:r>
            <a:r>
              <a:rPr lang="en-GB" sz="2400" b="1" dirty="0">
                <a:solidFill>
                  <a:srgbClr val="916395"/>
                </a:solidFill>
                <a:ea typeface="League Spartan" charset="0"/>
                <a:cs typeface="Poppins" pitchFamily="2" charset="77"/>
              </a:rPr>
              <a:t> </a:t>
            </a:r>
          </a:p>
          <a:p>
            <a:pPr algn="r"/>
            <a:r>
              <a:rPr lang="en-GB" sz="2400" b="1" dirty="0">
                <a:solidFill>
                  <a:srgbClr val="916395"/>
                </a:solidFill>
                <a:ea typeface="League Spartan" charset="0"/>
                <a:cs typeface="Poppins" pitchFamily="2" charset="77"/>
              </a:rPr>
              <a:t>Audits</a:t>
            </a:r>
          </a:p>
        </p:txBody>
      </p:sp>
      <p:sp>
        <p:nvSpPr>
          <p:cNvPr id="9" name="TextBox 43">
            <a:extLst>
              <a:ext uri="{FF2B5EF4-FFF2-40B4-BE49-F238E27FC236}">
                <a16:creationId xmlns:a16="http://schemas.microsoft.com/office/drawing/2014/main" id="{39FF03E6-FAC4-4549-5B17-6DB45FDEA0FC}"/>
              </a:ext>
            </a:extLst>
          </p:cNvPr>
          <p:cNvSpPr txBox="1"/>
          <p:nvPr/>
        </p:nvSpPr>
        <p:spPr>
          <a:xfrm>
            <a:off x="9943644" y="1738757"/>
            <a:ext cx="2414612" cy="1200329"/>
          </a:xfrm>
          <a:prstGeom prst="rect">
            <a:avLst/>
          </a:prstGeom>
          <a:noFill/>
        </p:spPr>
        <p:txBody>
          <a:bodyPr wrap="square" rtlCol="0" anchor="b" anchorCtr="0">
            <a:spAutoFit/>
          </a:bodyPr>
          <a:lstStyle/>
          <a:p>
            <a:r>
              <a:rPr lang="en-GB" sz="2400" b="1" dirty="0" err="1">
                <a:solidFill>
                  <a:srgbClr val="916395"/>
                </a:solidFill>
                <a:ea typeface="League Spartan" charset="0"/>
                <a:cs typeface="Poppins" pitchFamily="2" charset="77"/>
              </a:rPr>
              <a:t>Unfall</a:t>
            </a:r>
            <a:r>
              <a:rPr lang="en-GB" sz="2400" b="1" dirty="0">
                <a:solidFill>
                  <a:srgbClr val="916395"/>
                </a:solidFill>
                <a:ea typeface="League Spartan" charset="0"/>
                <a:cs typeface="Poppins" pitchFamily="2" charset="77"/>
              </a:rPr>
              <a:t>- und </a:t>
            </a:r>
          </a:p>
          <a:p>
            <a:r>
              <a:rPr lang="en-GB" sz="2400" b="1" dirty="0" err="1">
                <a:solidFill>
                  <a:srgbClr val="916395"/>
                </a:solidFill>
                <a:ea typeface="League Spartan" charset="0"/>
                <a:cs typeface="Poppins" pitchFamily="2" charset="77"/>
              </a:rPr>
              <a:t>Sicherheits-berichte</a:t>
            </a:r>
            <a:endParaRPr lang="en-GB" sz="2400" b="1" dirty="0">
              <a:solidFill>
                <a:srgbClr val="916395"/>
              </a:solidFill>
              <a:ea typeface="League Spartan" charset="0"/>
              <a:cs typeface="Poppins" pitchFamily="2" charset="77"/>
            </a:endParaRPr>
          </a:p>
        </p:txBody>
      </p:sp>
      <p:sp>
        <p:nvSpPr>
          <p:cNvPr id="10" name="TextBox 45">
            <a:extLst>
              <a:ext uri="{FF2B5EF4-FFF2-40B4-BE49-F238E27FC236}">
                <a16:creationId xmlns:a16="http://schemas.microsoft.com/office/drawing/2014/main" id="{93B10EA0-1DDF-47F0-B0CD-85DFCB8C084B}"/>
              </a:ext>
            </a:extLst>
          </p:cNvPr>
          <p:cNvSpPr txBox="1"/>
          <p:nvPr/>
        </p:nvSpPr>
        <p:spPr>
          <a:xfrm>
            <a:off x="6015853" y="4372011"/>
            <a:ext cx="1099276" cy="830997"/>
          </a:xfrm>
          <a:prstGeom prst="rect">
            <a:avLst/>
          </a:prstGeom>
          <a:noFill/>
        </p:spPr>
        <p:txBody>
          <a:bodyPr wrap="none" rtlCol="0" anchor="b" anchorCtr="0">
            <a:spAutoFit/>
          </a:bodyPr>
          <a:lstStyle/>
          <a:p>
            <a:pPr algn="r"/>
            <a:r>
              <a:rPr lang="en-GB" sz="2400" b="1" dirty="0" err="1">
                <a:solidFill>
                  <a:srgbClr val="9DC5C4"/>
                </a:solidFill>
                <a:ea typeface="League Spartan" charset="0"/>
                <a:cs typeface="Poppins" pitchFamily="2" charset="77"/>
              </a:rPr>
              <a:t>Risiko</a:t>
            </a:r>
            <a:r>
              <a:rPr lang="en-GB" sz="2400" b="1" dirty="0">
                <a:solidFill>
                  <a:srgbClr val="9DC5C4"/>
                </a:solidFill>
                <a:ea typeface="League Spartan" charset="0"/>
                <a:cs typeface="Poppins" pitchFamily="2" charset="77"/>
              </a:rPr>
              <a:t>- </a:t>
            </a:r>
          </a:p>
          <a:p>
            <a:pPr algn="r"/>
            <a:r>
              <a:rPr lang="en-GB" sz="2400" b="1" dirty="0">
                <a:solidFill>
                  <a:srgbClr val="9DC5C4"/>
                </a:solidFill>
                <a:ea typeface="League Spartan" charset="0"/>
                <a:cs typeface="Poppins" pitchFamily="2" charset="77"/>
              </a:rPr>
              <a:t>Audits</a:t>
            </a:r>
          </a:p>
        </p:txBody>
      </p:sp>
      <p:sp>
        <p:nvSpPr>
          <p:cNvPr id="11" name="TextBox 47">
            <a:extLst>
              <a:ext uri="{FF2B5EF4-FFF2-40B4-BE49-F238E27FC236}">
                <a16:creationId xmlns:a16="http://schemas.microsoft.com/office/drawing/2014/main" id="{D6613E6F-8452-326B-9E64-72A1ACFF6A21}"/>
              </a:ext>
            </a:extLst>
          </p:cNvPr>
          <p:cNvSpPr txBox="1"/>
          <p:nvPr/>
        </p:nvSpPr>
        <p:spPr>
          <a:xfrm>
            <a:off x="10016805" y="4372011"/>
            <a:ext cx="2206117" cy="830997"/>
          </a:xfrm>
          <a:prstGeom prst="rect">
            <a:avLst/>
          </a:prstGeom>
          <a:noFill/>
        </p:spPr>
        <p:txBody>
          <a:bodyPr wrap="none" rtlCol="0" anchor="b" anchorCtr="0">
            <a:spAutoFit/>
          </a:bodyPr>
          <a:lstStyle/>
          <a:p>
            <a:r>
              <a:rPr lang="en-GB" sz="2400" b="1" dirty="0" err="1">
                <a:solidFill>
                  <a:srgbClr val="9ED4D3"/>
                </a:solidFill>
                <a:ea typeface="League Spartan" charset="0"/>
                <a:cs typeface="Poppins" pitchFamily="2" charset="77"/>
              </a:rPr>
              <a:t>Personalwesen</a:t>
            </a:r>
            <a:r>
              <a:rPr lang="en-GB" sz="2400" b="1" dirty="0">
                <a:solidFill>
                  <a:srgbClr val="9ED4D3"/>
                </a:solidFill>
                <a:ea typeface="League Spartan" charset="0"/>
                <a:cs typeface="Poppins" pitchFamily="2" charset="77"/>
              </a:rPr>
              <a:t>-</a:t>
            </a:r>
          </a:p>
          <a:p>
            <a:r>
              <a:rPr lang="en-GB" sz="2400" b="1" dirty="0">
                <a:solidFill>
                  <a:srgbClr val="9ED4D3"/>
                </a:solidFill>
                <a:ea typeface="League Spartan" charset="0"/>
                <a:cs typeface="Poppins" pitchFamily="2" charset="77"/>
              </a:rPr>
              <a:t>Audits</a:t>
            </a:r>
          </a:p>
        </p:txBody>
      </p:sp>
      <p:sp>
        <p:nvSpPr>
          <p:cNvPr id="17" name="TextBox 49">
            <a:extLst>
              <a:ext uri="{FF2B5EF4-FFF2-40B4-BE49-F238E27FC236}">
                <a16:creationId xmlns:a16="http://schemas.microsoft.com/office/drawing/2014/main" id="{1B9E200C-C706-E1FC-7D23-514B8E450959}"/>
              </a:ext>
            </a:extLst>
          </p:cNvPr>
          <p:cNvSpPr txBox="1"/>
          <p:nvPr/>
        </p:nvSpPr>
        <p:spPr>
          <a:xfrm>
            <a:off x="5235418" y="2864776"/>
            <a:ext cx="1611340" cy="830997"/>
          </a:xfrm>
          <a:prstGeom prst="rect">
            <a:avLst/>
          </a:prstGeom>
          <a:noFill/>
        </p:spPr>
        <p:txBody>
          <a:bodyPr wrap="none" rtlCol="0" anchor="b" anchorCtr="0">
            <a:spAutoFit/>
          </a:bodyPr>
          <a:lstStyle/>
          <a:p>
            <a:pPr algn="r"/>
            <a:r>
              <a:rPr lang="en-GB" sz="2400" b="1" dirty="0" err="1">
                <a:solidFill>
                  <a:srgbClr val="9DC5C4"/>
                </a:solidFill>
                <a:ea typeface="League Spartan" charset="0"/>
                <a:cs typeface="Poppins" pitchFamily="2" charset="77"/>
              </a:rPr>
              <a:t>Finanzielle</a:t>
            </a:r>
            <a:r>
              <a:rPr lang="en-GB" sz="2400" b="1" dirty="0">
                <a:solidFill>
                  <a:srgbClr val="9DC5C4"/>
                </a:solidFill>
                <a:ea typeface="League Spartan" charset="0"/>
                <a:cs typeface="Poppins" pitchFamily="2" charset="77"/>
              </a:rPr>
              <a:t> </a:t>
            </a:r>
          </a:p>
          <a:p>
            <a:pPr algn="r"/>
            <a:r>
              <a:rPr lang="en-GB" sz="2400" b="1" dirty="0">
                <a:solidFill>
                  <a:srgbClr val="9DC5C4"/>
                </a:solidFill>
                <a:ea typeface="League Spartan" charset="0"/>
                <a:cs typeface="Poppins" pitchFamily="2" charset="77"/>
              </a:rPr>
              <a:t>Audits</a:t>
            </a:r>
          </a:p>
        </p:txBody>
      </p:sp>
      <p:sp>
        <p:nvSpPr>
          <p:cNvPr id="39" name="TextBox 51">
            <a:extLst>
              <a:ext uri="{FF2B5EF4-FFF2-40B4-BE49-F238E27FC236}">
                <a16:creationId xmlns:a16="http://schemas.microsoft.com/office/drawing/2014/main" id="{9A0DA10D-11AA-64F2-8F2C-D1A11204B171}"/>
              </a:ext>
            </a:extLst>
          </p:cNvPr>
          <p:cNvSpPr txBox="1"/>
          <p:nvPr/>
        </p:nvSpPr>
        <p:spPr>
          <a:xfrm>
            <a:off x="10619911" y="3095609"/>
            <a:ext cx="1638782" cy="830997"/>
          </a:xfrm>
          <a:prstGeom prst="rect">
            <a:avLst/>
          </a:prstGeom>
          <a:noFill/>
        </p:spPr>
        <p:txBody>
          <a:bodyPr wrap="none" rtlCol="0" anchor="b" anchorCtr="0">
            <a:spAutoFit/>
          </a:bodyPr>
          <a:lstStyle/>
          <a:p>
            <a:r>
              <a:rPr lang="en-GB" sz="2400" b="1" dirty="0" err="1">
                <a:solidFill>
                  <a:srgbClr val="F27954"/>
                </a:solidFill>
                <a:ea typeface="League Spartan" charset="0"/>
                <a:cs typeface="Poppins" pitchFamily="2" charset="77"/>
              </a:rPr>
              <a:t>Haftpflicht</a:t>
            </a:r>
            <a:r>
              <a:rPr lang="en-GB" sz="2400" b="1" dirty="0">
                <a:solidFill>
                  <a:srgbClr val="F27954"/>
                </a:solidFill>
                <a:ea typeface="League Spartan" charset="0"/>
                <a:cs typeface="Poppins" pitchFamily="2" charset="77"/>
              </a:rPr>
              <a:t>-</a:t>
            </a:r>
          </a:p>
          <a:p>
            <a:r>
              <a:rPr lang="en-GB" sz="2400" b="1" dirty="0" err="1">
                <a:solidFill>
                  <a:srgbClr val="F27954"/>
                </a:solidFill>
                <a:ea typeface="League Spartan" charset="0"/>
                <a:cs typeface="Poppins" pitchFamily="2" charset="77"/>
              </a:rPr>
              <a:t>risiko</a:t>
            </a:r>
            <a:endParaRPr lang="en-GB" sz="2400" b="1" dirty="0">
              <a:solidFill>
                <a:srgbClr val="F27954"/>
              </a:solidFill>
              <a:ea typeface="League Spartan" charset="0"/>
              <a:cs typeface="Poppins" pitchFamily="2" charset="77"/>
            </a:endParaRPr>
          </a:p>
        </p:txBody>
      </p:sp>
      <p:sp>
        <p:nvSpPr>
          <p:cNvPr id="40" name="Oval 62">
            <a:extLst>
              <a:ext uri="{FF2B5EF4-FFF2-40B4-BE49-F238E27FC236}">
                <a16:creationId xmlns:a16="http://schemas.microsoft.com/office/drawing/2014/main" id="{A3BFEBF1-D9B5-D1A0-D1E6-545C911D9C2B}"/>
              </a:ext>
            </a:extLst>
          </p:cNvPr>
          <p:cNvSpPr/>
          <p:nvPr/>
        </p:nvSpPr>
        <p:spPr>
          <a:xfrm>
            <a:off x="7808149" y="3052097"/>
            <a:ext cx="1516404" cy="15164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latin typeface="+mj-lt"/>
            </a:endParaRPr>
          </a:p>
        </p:txBody>
      </p:sp>
    </p:spTree>
    <p:extLst>
      <p:ext uri="{BB962C8B-B14F-4D97-AF65-F5344CB8AC3E}">
        <p14:creationId xmlns:p14="http://schemas.microsoft.com/office/powerpoint/2010/main" val="8257642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platzhalter 8">
            <a:extLst>
              <a:ext uri="{FF2B5EF4-FFF2-40B4-BE49-F238E27FC236}">
                <a16:creationId xmlns:a16="http://schemas.microsoft.com/office/drawing/2014/main" id="{69C710D4-201D-B571-211D-AE43B5823F4F}"/>
              </a:ext>
            </a:extLst>
          </p:cNvPr>
          <p:cNvPicPr>
            <a:picLocks noGrp="1" noChangeAspect="1"/>
          </p:cNvPicPr>
          <p:nvPr>
            <p:ph type="pic" sz="quarter" idx="10"/>
          </p:nvPr>
        </p:nvPicPr>
        <p:blipFill>
          <a:blip r:embed="rId2"/>
          <a:srcRect l="23256" r="23256"/>
          <a:stretch>
            <a:fillRect/>
          </a:stretch>
        </p:blipFill>
        <p:spPr/>
      </p:pic>
      <p:sp>
        <p:nvSpPr>
          <p:cNvPr id="6" name="Textplatzhalter 5">
            <a:extLst>
              <a:ext uri="{FF2B5EF4-FFF2-40B4-BE49-F238E27FC236}">
                <a16:creationId xmlns:a16="http://schemas.microsoft.com/office/drawing/2014/main" id="{2A51084C-CD7D-DBE6-20D4-AA99FDF46266}"/>
              </a:ext>
            </a:extLst>
          </p:cNvPr>
          <p:cNvSpPr>
            <a:spLocks noGrp="1"/>
          </p:cNvSpPr>
          <p:nvPr>
            <p:ph type="body" sz="quarter" idx="18"/>
          </p:nvPr>
        </p:nvSpPr>
        <p:spPr>
          <a:xfrm>
            <a:off x="1718560" y="2296030"/>
            <a:ext cx="4716425" cy="599705"/>
          </a:xfrm>
        </p:spPr>
        <p:txBody>
          <a:bodyPr>
            <a:normAutofit/>
          </a:bodyPr>
          <a:lstStyle/>
          <a:p>
            <a:r>
              <a:rPr lang="de-DE" sz="1600" dirty="0"/>
              <a:t>Erfahren Sie mehr über mögliche Krisenursachen in der Wertschöpfungskette Ihres Unternehmens</a:t>
            </a:r>
          </a:p>
        </p:txBody>
      </p:sp>
      <p:sp>
        <p:nvSpPr>
          <p:cNvPr id="5" name="Textplatzhalter 4">
            <a:extLst>
              <a:ext uri="{FF2B5EF4-FFF2-40B4-BE49-F238E27FC236}">
                <a16:creationId xmlns:a16="http://schemas.microsoft.com/office/drawing/2014/main" id="{5DAB309C-309B-F0EC-1D7F-E115EBC78A42}"/>
              </a:ext>
            </a:extLst>
          </p:cNvPr>
          <p:cNvSpPr>
            <a:spLocks noGrp="1"/>
          </p:cNvSpPr>
          <p:nvPr>
            <p:ph type="body" sz="quarter" idx="16"/>
          </p:nvPr>
        </p:nvSpPr>
        <p:spPr>
          <a:xfrm>
            <a:off x="1644242" y="394636"/>
            <a:ext cx="5179439" cy="2030930"/>
          </a:xfrm>
        </p:spPr>
        <p:txBody>
          <a:bodyPr>
            <a:normAutofit fontScale="92500"/>
          </a:bodyPr>
          <a:lstStyle/>
          <a:p>
            <a:r>
              <a:rPr lang="de-DE" sz="4000" dirty="0"/>
              <a:t>KRISENURSACHEN ENTLANG DER WERTSCHÖPFUNGSKETTE</a:t>
            </a:r>
          </a:p>
        </p:txBody>
      </p:sp>
      <p:sp>
        <p:nvSpPr>
          <p:cNvPr id="7" name="Textplatzhalter 5">
            <a:extLst>
              <a:ext uri="{FF2B5EF4-FFF2-40B4-BE49-F238E27FC236}">
                <a16:creationId xmlns:a16="http://schemas.microsoft.com/office/drawing/2014/main" id="{28AA05E1-1AB4-44C8-0792-AC68D3453A91}"/>
              </a:ext>
            </a:extLst>
          </p:cNvPr>
          <p:cNvSpPr txBox="1">
            <a:spLocks/>
          </p:cNvSpPr>
          <p:nvPr/>
        </p:nvSpPr>
        <p:spPr>
          <a:xfrm>
            <a:off x="1718560" y="2895735"/>
            <a:ext cx="4621841" cy="257421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Jetzt wissen Sie, auf welche Frühwarnzeichen Sie achten müssen. Aber ein grober Blick auf die Sektoren reicht nicht aus, um Krisen frühzeitig zu erkennen. Die Analyse der Wertschöpfungskette ist ein wirksames Mittel, um Risikofaktoren zu kennen und sie im Auge zu behalten.</a:t>
            </a:r>
          </a:p>
        </p:txBody>
      </p:sp>
      <p:sp>
        <p:nvSpPr>
          <p:cNvPr id="10" name="Textplatzhalter 9">
            <a:extLst>
              <a:ext uri="{FF2B5EF4-FFF2-40B4-BE49-F238E27FC236}">
                <a16:creationId xmlns:a16="http://schemas.microsoft.com/office/drawing/2014/main" id="{A83883C8-F3FC-D279-69E7-AE21A241C45B}"/>
              </a:ext>
            </a:extLst>
          </p:cNvPr>
          <p:cNvSpPr txBox="1">
            <a:spLocks/>
          </p:cNvSpPr>
          <p:nvPr/>
        </p:nvSpPr>
        <p:spPr>
          <a:xfrm>
            <a:off x="6852062" y="6370214"/>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err="1">
                <a:solidFill>
                  <a:srgbClr val="595A59"/>
                </a:solidFill>
              </a:rPr>
              <a:t>cottonbro</a:t>
            </a:r>
            <a:r>
              <a:rPr lang="de-DE" sz="800" b="1" dirty="0">
                <a:solidFill>
                  <a:srgbClr val="595A59"/>
                </a:solidFill>
              </a:rPr>
              <a:t> </a:t>
            </a:r>
            <a:r>
              <a:rPr lang="de-DE" sz="800" b="1" dirty="0" err="1">
                <a:solidFill>
                  <a:srgbClr val="595A59"/>
                </a:solidFill>
              </a:rPr>
              <a:t>studio</a:t>
            </a:r>
            <a:endParaRPr lang="de-DE" sz="800" dirty="0">
              <a:solidFill>
                <a:srgbClr val="595A59"/>
              </a:solidFill>
            </a:endParaRPr>
          </a:p>
          <a:p>
            <a:endParaRPr lang="de-DE" sz="800" dirty="0"/>
          </a:p>
        </p:txBody>
      </p:sp>
      <p:sp>
        <p:nvSpPr>
          <p:cNvPr id="2" name="Rechteck 1">
            <a:extLst>
              <a:ext uri="{FF2B5EF4-FFF2-40B4-BE49-F238E27FC236}">
                <a16:creationId xmlns:a16="http://schemas.microsoft.com/office/drawing/2014/main" id="{542C0453-ACDC-4CB8-1BB8-67E12A174D98}"/>
              </a:ext>
            </a:extLst>
          </p:cNvPr>
          <p:cNvSpPr/>
          <p:nvPr/>
        </p:nvSpPr>
        <p:spPr>
          <a:xfrm>
            <a:off x="2042160" y="5679440"/>
            <a:ext cx="4298241" cy="9118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fik 3" descr="Glühbirne und Stift">
            <a:extLst>
              <a:ext uri="{FF2B5EF4-FFF2-40B4-BE49-F238E27FC236}">
                <a16:creationId xmlns:a16="http://schemas.microsoft.com/office/drawing/2014/main" id="{D4BA1D5F-2982-CB74-870C-849E40E7DB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67950" y="5827192"/>
            <a:ext cx="646332" cy="646332"/>
          </a:xfrm>
          <a:prstGeom prst="rect">
            <a:avLst/>
          </a:prstGeom>
        </p:spPr>
      </p:pic>
      <p:sp>
        <p:nvSpPr>
          <p:cNvPr id="8" name="Textfeld 7">
            <a:extLst>
              <a:ext uri="{FF2B5EF4-FFF2-40B4-BE49-F238E27FC236}">
                <a16:creationId xmlns:a16="http://schemas.microsoft.com/office/drawing/2014/main" id="{0EDD893A-EF6A-4D1F-6DAD-3315D7FB67EF}"/>
              </a:ext>
            </a:extLst>
          </p:cNvPr>
          <p:cNvSpPr txBox="1"/>
          <p:nvPr/>
        </p:nvSpPr>
        <p:spPr>
          <a:xfrm>
            <a:off x="2814282" y="5719957"/>
            <a:ext cx="3475318" cy="892552"/>
          </a:xfrm>
          <a:prstGeom prst="rect">
            <a:avLst/>
          </a:prstGeom>
          <a:noFill/>
        </p:spPr>
        <p:txBody>
          <a:bodyPr wrap="square" rtlCol="0">
            <a:spAutoFit/>
          </a:bodyPr>
          <a:lstStyle/>
          <a:p>
            <a:r>
              <a:rPr lang="de-DE" sz="1300" dirty="0">
                <a:solidFill>
                  <a:srgbClr val="595A59"/>
                </a:solidFill>
              </a:rPr>
              <a:t>Dieses Video könnte Ihnen helfen, sich mit der Analyse der Wertschöpfungskette vertraut zu machen: https://www.youtube.com/watch?v=SI5lYaZaUlg</a:t>
            </a:r>
            <a:endParaRPr lang="en-GB" sz="1300" dirty="0">
              <a:solidFill>
                <a:srgbClr val="595A59"/>
              </a:solidFill>
            </a:endParaRPr>
          </a:p>
        </p:txBody>
      </p:sp>
    </p:spTree>
    <p:extLst>
      <p:ext uri="{BB962C8B-B14F-4D97-AF65-F5344CB8AC3E}">
        <p14:creationId xmlns:p14="http://schemas.microsoft.com/office/powerpoint/2010/main" val="1250481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Frühzeitige Erkennung von Krisen - Die Wertschöpfungskette</a:t>
            </a: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6973780" y="4025694"/>
            <a:ext cx="168110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FIRMENINFRASTRUKTUR</a:t>
            </a:r>
          </a:p>
        </p:txBody>
      </p:sp>
      <p:sp>
        <p:nvSpPr>
          <p:cNvPr id="15" name="TextBox 15">
            <a:extLst>
              <a:ext uri="{FF2B5EF4-FFF2-40B4-BE49-F238E27FC236}">
                <a16:creationId xmlns:a16="http://schemas.microsoft.com/office/drawing/2014/main" id="{9ED0B9DD-2B9E-98FB-7443-90C7C774F6ED}"/>
              </a:ext>
            </a:extLst>
          </p:cNvPr>
          <p:cNvSpPr txBox="1"/>
          <p:nvPr/>
        </p:nvSpPr>
        <p:spPr>
          <a:xfrm>
            <a:off x="7184156" y="4466176"/>
            <a:ext cx="126034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PERSONALWESEN</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824442" y="4907224"/>
            <a:ext cx="197977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TECHNOLOGIEENTWICKLUNG</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69881" y="5348363"/>
            <a:ext cx="108888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BESCHAFFUNG</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585418" y="3794030"/>
            <a:ext cx="1200137"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GEWINNSPANNE</a:t>
            </a:r>
          </a:p>
        </p:txBody>
      </p:sp>
      <p:sp>
        <p:nvSpPr>
          <p:cNvPr id="19" name="TextBox 25">
            <a:extLst>
              <a:ext uri="{FF2B5EF4-FFF2-40B4-BE49-F238E27FC236}">
                <a16:creationId xmlns:a16="http://schemas.microsoft.com/office/drawing/2014/main" id="{2BF63838-9221-97E6-5C02-77429C5FEFAC}"/>
              </a:ext>
            </a:extLst>
          </p:cNvPr>
          <p:cNvSpPr txBox="1"/>
          <p:nvPr/>
        </p:nvSpPr>
        <p:spPr>
          <a:xfrm>
            <a:off x="6712811" y="5764315"/>
            <a:ext cx="2203040"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UNTERSTÜTZUNGSMAẞNAHMEN</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077200" y="2924083"/>
            <a:ext cx="1550361"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PRIMÄRE TÄTIGKEITEN</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163464" y="3182041"/>
            <a:ext cx="877163"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EINGANGS-</a:t>
            </a:r>
          </a:p>
          <a:p>
            <a:pPr algn="ctr"/>
            <a:r>
              <a:rPr lang="en-GB" sz="1200" b="1" dirty="0">
                <a:solidFill>
                  <a:schemeClr val="bg1"/>
                </a:solidFill>
                <a:latin typeface="+mj-lt"/>
                <a:cs typeface="Poppins" pitchFamily="2" charset="77"/>
              </a:rPr>
              <a:t>LOGISTIK</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363604" y="3182040"/>
            <a:ext cx="683200"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BETRIEB</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8684" y="3182041"/>
            <a:ext cx="918200"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AUSGANGS-</a:t>
            </a:r>
          </a:p>
          <a:p>
            <a:pPr algn="ctr"/>
            <a:r>
              <a:rPr lang="en-GB" sz="1200" b="1" dirty="0">
                <a:solidFill>
                  <a:schemeClr val="bg1"/>
                </a:solidFill>
                <a:latin typeface="+mj-lt"/>
                <a:cs typeface="Poppins" pitchFamily="2" charset="77"/>
              </a:rPr>
              <a:t>LOGISTIK</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373842" y="3182041"/>
            <a:ext cx="1082477"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UND VERTRIEB</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68948" y="1766911"/>
            <a:ext cx="4034828" cy="3785652"/>
          </a:xfrm>
          <a:prstGeom prst="rect">
            <a:avLst/>
          </a:prstGeom>
          <a:noFill/>
        </p:spPr>
        <p:txBody>
          <a:bodyPr wrap="square">
            <a:spAutoFit/>
          </a:bodyPr>
          <a:lstStyle/>
          <a:p>
            <a:r>
              <a:rPr lang="de-DE" sz="1600" dirty="0">
                <a:solidFill>
                  <a:srgbClr val="595A59"/>
                </a:solidFill>
              </a:rPr>
              <a:t>Die Wertschöpfungskette stellt die Produktionsstufen als eine geordnete Abfolge von Tätigkeiten dar. Diese Aktivitäten schaffen Werte, verbrauchen Ressourcen und sind in Prozessen miteinander verbunden. Das Konzept wurde erstmals 1985 von </a:t>
            </a:r>
            <a:r>
              <a:rPr lang="de-DE" sz="1600" b="1" dirty="0">
                <a:solidFill>
                  <a:srgbClr val="595A59"/>
                </a:solidFill>
              </a:rPr>
              <a:t>Michael E. Porter </a:t>
            </a:r>
            <a:r>
              <a:rPr lang="de-DE" sz="1600" dirty="0">
                <a:solidFill>
                  <a:srgbClr val="595A59"/>
                </a:solidFill>
              </a:rPr>
              <a:t>in seinem Buch </a:t>
            </a:r>
            <a:r>
              <a:rPr lang="de-DE" sz="1600" i="1" dirty="0" err="1">
                <a:solidFill>
                  <a:srgbClr val="595A59"/>
                </a:solidFill>
              </a:rPr>
              <a:t>Competitive</a:t>
            </a:r>
            <a:r>
              <a:rPr lang="de-DE" sz="1600" i="1" dirty="0">
                <a:solidFill>
                  <a:srgbClr val="595A59"/>
                </a:solidFill>
              </a:rPr>
              <a:t> Advantage </a:t>
            </a:r>
            <a:r>
              <a:rPr lang="de-DE" sz="1600" dirty="0">
                <a:solidFill>
                  <a:srgbClr val="595A59"/>
                </a:solidFill>
              </a:rPr>
              <a:t>veröffentlicht:</a:t>
            </a:r>
          </a:p>
          <a:p>
            <a:endParaRPr lang="en-US" sz="1600" dirty="0">
              <a:solidFill>
                <a:srgbClr val="595A59"/>
              </a:solidFill>
            </a:endParaRPr>
          </a:p>
          <a:p>
            <a:r>
              <a:rPr lang="de-DE" sz="1600" i="1" dirty="0">
                <a:solidFill>
                  <a:srgbClr val="595A59"/>
                </a:solidFill>
              </a:rPr>
              <a:t>"Jedes Unternehmen ist eine Ansammlung von Tätigkeiten, durch die sein Produkt entworfen, hergestellt, vertrieben, geliefert und unterstützt wird. Alle diese Tätigkeiten können in einer Wertschöpfungskette dargestellt werden."</a:t>
            </a:r>
            <a:endParaRPr lang="en-US" sz="1400"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9650453" cy="599705"/>
          </a:xfrm>
        </p:spPr>
        <p:txBody>
          <a:bodyPr>
            <a:normAutofit/>
          </a:bodyPr>
          <a:lstStyle/>
          <a:p>
            <a:r>
              <a:rPr lang="de-DE" sz="1600" dirty="0">
                <a:solidFill>
                  <a:schemeClr val="bg1"/>
                </a:solidFill>
              </a:rPr>
              <a:t>Die Faktoren der Krisenfrüherkennung können mit Hilfe von Porters Wertschöpfungskette abgebildet werden</a:t>
            </a:r>
          </a:p>
        </p:txBody>
      </p:sp>
      <p:sp>
        <p:nvSpPr>
          <p:cNvPr id="64" name="Left Arrow 33">
            <a:extLst>
              <a:ext uri="{FF2B5EF4-FFF2-40B4-BE49-F238E27FC236}">
                <a16:creationId xmlns:a16="http://schemas.microsoft.com/office/drawing/2014/main" id="{569912B9-7B87-FFC9-DF44-B6E056026A57}"/>
              </a:ext>
            </a:extLst>
          </p:cNvPr>
          <p:cNvSpPr/>
          <p:nvPr/>
        </p:nvSpPr>
        <p:spPr>
          <a:xfrm>
            <a:off x="5056694" y="5817070"/>
            <a:ext cx="1625662"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5" name="Right Arrow 34">
            <a:extLst>
              <a:ext uri="{FF2B5EF4-FFF2-40B4-BE49-F238E27FC236}">
                <a16:creationId xmlns:a16="http://schemas.microsoft.com/office/drawing/2014/main" id="{782347B1-E4AA-591B-DA63-201F00496EBC}"/>
              </a:ext>
            </a:extLst>
          </p:cNvPr>
          <p:cNvSpPr/>
          <p:nvPr/>
        </p:nvSpPr>
        <p:spPr>
          <a:xfrm>
            <a:off x="8946309" y="5817070"/>
            <a:ext cx="1671053"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Tree>
    <p:extLst>
      <p:ext uri="{BB962C8B-B14F-4D97-AF65-F5344CB8AC3E}">
        <p14:creationId xmlns:p14="http://schemas.microsoft.com/office/powerpoint/2010/main" val="3722446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a:xfrm>
            <a:off x="666707" y="752638"/>
            <a:ext cx="5248318" cy="1647662"/>
          </a:xfrm>
        </p:spPr>
        <p:txBody>
          <a:bodyPr>
            <a:normAutofit fontScale="92500" lnSpcReduction="20000"/>
          </a:bodyPr>
          <a:lstStyle/>
          <a:p>
            <a:r>
              <a:rPr lang="de-DE" sz="4200" dirty="0"/>
              <a:t>01</a:t>
            </a:r>
          </a:p>
          <a:p>
            <a:r>
              <a:rPr lang="de-DE" sz="5100" dirty="0"/>
              <a:t>Geschäftsrisiko-management</a:t>
            </a:r>
          </a:p>
          <a:p>
            <a:endParaRPr lang="de-DE" dirty="0"/>
          </a:p>
        </p:txBody>
      </p:sp>
    </p:spTree>
    <p:extLst>
      <p:ext uri="{BB962C8B-B14F-4D97-AF65-F5344CB8AC3E}">
        <p14:creationId xmlns:p14="http://schemas.microsoft.com/office/powerpoint/2010/main" val="22575293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Von der Wertschöpfungskette zur Krisenkette</a:t>
            </a:r>
          </a:p>
        </p:txBody>
      </p:sp>
      <p:sp>
        <p:nvSpPr>
          <p:cNvPr id="34" name="Textfeld 33">
            <a:extLst>
              <a:ext uri="{FF2B5EF4-FFF2-40B4-BE49-F238E27FC236}">
                <a16:creationId xmlns:a16="http://schemas.microsoft.com/office/drawing/2014/main" id="{3B33F2A4-3C3A-6B10-480C-B76AD3559F98}"/>
              </a:ext>
            </a:extLst>
          </p:cNvPr>
          <p:cNvSpPr txBox="1"/>
          <p:nvPr/>
        </p:nvSpPr>
        <p:spPr>
          <a:xfrm>
            <a:off x="280577" y="3193393"/>
            <a:ext cx="4246437" cy="2862322"/>
          </a:xfrm>
          <a:prstGeom prst="rect">
            <a:avLst/>
          </a:prstGeom>
          <a:noFill/>
        </p:spPr>
        <p:txBody>
          <a:bodyPr wrap="square">
            <a:spAutoFit/>
          </a:bodyPr>
          <a:lstStyle/>
          <a:p>
            <a:r>
              <a:rPr lang="de-DE" sz="2000" dirty="0">
                <a:solidFill>
                  <a:srgbClr val="595A59"/>
                </a:solidFill>
              </a:rPr>
              <a:t>In diesem Kurs verwenden wir das Modell der Wertschöpfungskette als Struktur; nicht alle Abschnitte sind in jedem Unternehmen vertreten (Beispiel: Dienstleistungen).</a:t>
            </a:r>
          </a:p>
          <a:p>
            <a:r>
              <a:rPr lang="de-DE" sz="2000" b="1" dirty="0">
                <a:solidFill>
                  <a:srgbClr val="595A59"/>
                </a:solidFill>
              </a:rPr>
              <a:t>Lernen Sie jetzt, wie Sie potenzielle Krisenfaktoren entlang der Wertschöpfungskette identifizieren können!</a:t>
            </a:r>
            <a:endParaRPr lang="en-US" b="1"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10041849" cy="599705"/>
          </a:xfrm>
        </p:spPr>
        <p:txBody>
          <a:bodyPr>
            <a:normAutofit/>
          </a:bodyPr>
          <a:lstStyle/>
          <a:p>
            <a:r>
              <a:rPr lang="de-DE" sz="1600" dirty="0">
                <a:solidFill>
                  <a:schemeClr val="bg1"/>
                </a:solidFill>
              </a:rPr>
              <a:t>Die Faktoren der Krisenfrüherkennung können mit Hilfe von Porters Wertschöpfungskette abgebildet werden</a:t>
            </a: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1994524"/>
            <a:ext cx="3964627" cy="1015663"/>
          </a:xfrm>
          <a:prstGeom prst="rect">
            <a:avLst/>
          </a:prstGeom>
          <a:noFill/>
        </p:spPr>
        <p:txBody>
          <a:bodyPr wrap="square">
            <a:spAutoFit/>
          </a:bodyPr>
          <a:lstStyle/>
          <a:p>
            <a:r>
              <a:rPr lang="de-DE" sz="2000" b="1" dirty="0">
                <a:solidFill>
                  <a:srgbClr val="595A59"/>
                </a:solidFill>
              </a:rPr>
              <a:t>Aber: Ursachen für Unternehmenskrisen finden sich in allen Unternehmensbereichen</a:t>
            </a:r>
            <a:endParaRPr lang="en-US" sz="2000" b="1" dirty="0">
              <a:solidFill>
                <a:srgbClr val="595A59"/>
              </a:solidFill>
            </a:endParaRPr>
          </a:p>
        </p:txBody>
      </p:sp>
      <p:sp>
        <p:nvSpPr>
          <p:cNvPr id="36" name="Rectangle 4">
            <a:extLst>
              <a:ext uri="{FF2B5EF4-FFF2-40B4-BE49-F238E27FC236}">
                <a16:creationId xmlns:a16="http://schemas.microsoft.com/office/drawing/2014/main" id="{4441E349-D084-5805-3A10-C4FA5692B737}"/>
              </a:ext>
            </a:extLst>
          </p:cNvPr>
          <p:cNvSpPr/>
          <p:nvPr/>
        </p:nvSpPr>
        <p:spPr>
          <a:xfrm>
            <a:off x="5056692" y="3947207"/>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7" name="Rectangle 5">
            <a:extLst>
              <a:ext uri="{FF2B5EF4-FFF2-40B4-BE49-F238E27FC236}">
                <a16:creationId xmlns:a16="http://schemas.microsoft.com/office/drawing/2014/main" id="{CC2B585C-B6EA-331B-51B1-D28535E82767}"/>
              </a:ext>
            </a:extLst>
          </p:cNvPr>
          <p:cNvSpPr/>
          <p:nvPr/>
        </p:nvSpPr>
        <p:spPr>
          <a:xfrm>
            <a:off x="5056692" y="5272639"/>
            <a:ext cx="5515268" cy="427132"/>
          </a:xfrm>
          <a:prstGeom prst="rect">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8" name="Rectangle 6">
            <a:extLst>
              <a:ext uri="{FF2B5EF4-FFF2-40B4-BE49-F238E27FC236}">
                <a16:creationId xmlns:a16="http://schemas.microsoft.com/office/drawing/2014/main" id="{1A2BB7E7-BB71-20A4-FCE0-F5404D4A1EE8}"/>
              </a:ext>
            </a:extLst>
          </p:cNvPr>
          <p:cNvSpPr/>
          <p:nvPr/>
        </p:nvSpPr>
        <p:spPr>
          <a:xfrm>
            <a:off x="5056692" y="4830828"/>
            <a:ext cx="5515268" cy="427132"/>
          </a:xfrm>
          <a:prstGeom prst="rect">
            <a:avLst/>
          </a:prstGeom>
          <a:solidFill>
            <a:srgbClr val="AC8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Rectangle 7">
            <a:extLst>
              <a:ext uri="{FF2B5EF4-FFF2-40B4-BE49-F238E27FC236}">
                <a16:creationId xmlns:a16="http://schemas.microsoft.com/office/drawing/2014/main" id="{1ECEA88E-25F4-E129-B2E9-03F05C563F3A}"/>
              </a:ext>
            </a:extLst>
          </p:cNvPr>
          <p:cNvSpPr/>
          <p:nvPr/>
        </p:nvSpPr>
        <p:spPr>
          <a:xfrm>
            <a:off x="5056692" y="4389017"/>
            <a:ext cx="5515268" cy="427132"/>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0" name="Triangle 8">
            <a:extLst>
              <a:ext uri="{FF2B5EF4-FFF2-40B4-BE49-F238E27FC236}">
                <a16:creationId xmlns:a16="http://schemas.microsoft.com/office/drawing/2014/main" id="{32EE4AAB-6BF6-74F1-CB84-E733E54BB023}"/>
              </a:ext>
            </a:extLst>
          </p:cNvPr>
          <p:cNvSpPr/>
          <p:nvPr/>
        </p:nvSpPr>
        <p:spPr>
          <a:xfrm rot="5400000">
            <a:off x="9555168" y="3224632"/>
            <a:ext cx="3506293" cy="1443985"/>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1" name="Rectangle 9">
            <a:extLst>
              <a:ext uri="{FF2B5EF4-FFF2-40B4-BE49-F238E27FC236}">
                <a16:creationId xmlns:a16="http://schemas.microsoft.com/office/drawing/2014/main" id="{949B5F71-06D2-865D-0CC3-51907EFA2AE8}"/>
              </a:ext>
            </a:extLst>
          </p:cNvPr>
          <p:cNvSpPr/>
          <p:nvPr/>
        </p:nvSpPr>
        <p:spPr>
          <a:xfrm>
            <a:off x="5056692" y="2192636"/>
            <a:ext cx="1090706" cy="1739893"/>
          </a:xfrm>
          <a:prstGeom prst="rect">
            <a:avLst/>
          </a:prstGeom>
          <a:solidFill>
            <a:srgbClr val="D2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2" name="Rectangle 10">
            <a:extLst>
              <a:ext uri="{FF2B5EF4-FFF2-40B4-BE49-F238E27FC236}">
                <a16:creationId xmlns:a16="http://schemas.microsoft.com/office/drawing/2014/main" id="{663D2F2D-6C5E-77A1-9572-162ED8EBECA7}"/>
              </a:ext>
            </a:extLst>
          </p:cNvPr>
          <p:cNvSpPr/>
          <p:nvPr/>
        </p:nvSpPr>
        <p:spPr>
          <a:xfrm>
            <a:off x="6159849" y="2192636"/>
            <a:ext cx="1090706" cy="1739893"/>
          </a:xfrm>
          <a:prstGeom prst="rect">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Rectangle 11">
            <a:extLst>
              <a:ext uri="{FF2B5EF4-FFF2-40B4-BE49-F238E27FC236}">
                <a16:creationId xmlns:a16="http://schemas.microsoft.com/office/drawing/2014/main" id="{AC5EACB5-9E40-B868-74A9-FDDD52982A1E}"/>
              </a:ext>
            </a:extLst>
          </p:cNvPr>
          <p:cNvSpPr/>
          <p:nvPr/>
        </p:nvSpPr>
        <p:spPr>
          <a:xfrm>
            <a:off x="7263007"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Rectangle 12">
            <a:extLst>
              <a:ext uri="{FF2B5EF4-FFF2-40B4-BE49-F238E27FC236}">
                <a16:creationId xmlns:a16="http://schemas.microsoft.com/office/drawing/2014/main" id="{FE3EEFB7-D55C-AC58-D499-02BDF317CF94}"/>
              </a:ext>
            </a:extLst>
          </p:cNvPr>
          <p:cNvSpPr/>
          <p:nvPr/>
        </p:nvSpPr>
        <p:spPr>
          <a:xfrm>
            <a:off x="8370778" y="2192636"/>
            <a:ext cx="1090706" cy="1739893"/>
          </a:xfrm>
          <a:prstGeom prst="rect">
            <a:avLst/>
          </a:pr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5" name="Rectangle 13">
            <a:extLst>
              <a:ext uri="{FF2B5EF4-FFF2-40B4-BE49-F238E27FC236}">
                <a16:creationId xmlns:a16="http://schemas.microsoft.com/office/drawing/2014/main" id="{1DDFCCE0-BB0E-C19B-95AD-559593685665}"/>
              </a:ext>
            </a:extLst>
          </p:cNvPr>
          <p:cNvSpPr/>
          <p:nvPr/>
        </p:nvSpPr>
        <p:spPr>
          <a:xfrm flipH="1">
            <a:off x="9479704" y="2193478"/>
            <a:ext cx="1090706" cy="1739893"/>
          </a:xfrm>
          <a:prstGeom prst="rect">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6" name="TextBox 14">
            <a:extLst>
              <a:ext uri="{FF2B5EF4-FFF2-40B4-BE49-F238E27FC236}">
                <a16:creationId xmlns:a16="http://schemas.microsoft.com/office/drawing/2014/main" id="{5A64F371-2AFF-596D-BFCD-56ED93743EC8}"/>
              </a:ext>
            </a:extLst>
          </p:cNvPr>
          <p:cNvSpPr txBox="1"/>
          <p:nvPr/>
        </p:nvSpPr>
        <p:spPr>
          <a:xfrm>
            <a:off x="6973780" y="4025694"/>
            <a:ext cx="168110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FIRMENINFRASTRUKTUR</a:t>
            </a:r>
          </a:p>
        </p:txBody>
      </p:sp>
      <p:sp>
        <p:nvSpPr>
          <p:cNvPr id="47" name="TextBox 15">
            <a:extLst>
              <a:ext uri="{FF2B5EF4-FFF2-40B4-BE49-F238E27FC236}">
                <a16:creationId xmlns:a16="http://schemas.microsoft.com/office/drawing/2014/main" id="{9A11787A-C655-0E4A-6262-D4AE4F8FC478}"/>
              </a:ext>
            </a:extLst>
          </p:cNvPr>
          <p:cNvSpPr txBox="1"/>
          <p:nvPr/>
        </p:nvSpPr>
        <p:spPr>
          <a:xfrm>
            <a:off x="7184156" y="4466176"/>
            <a:ext cx="126034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PERSONALWESEN</a:t>
            </a:r>
          </a:p>
        </p:txBody>
      </p:sp>
      <p:sp>
        <p:nvSpPr>
          <p:cNvPr id="48" name="TextBox 16">
            <a:extLst>
              <a:ext uri="{FF2B5EF4-FFF2-40B4-BE49-F238E27FC236}">
                <a16:creationId xmlns:a16="http://schemas.microsoft.com/office/drawing/2014/main" id="{09E7ADB7-62A7-555F-209A-F61977A4FDBC}"/>
              </a:ext>
            </a:extLst>
          </p:cNvPr>
          <p:cNvSpPr txBox="1"/>
          <p:nvPr/>
        </p:nvSpPr>
        <p:spPr>
          <a:xfrm>
            <a:off x="6824442" y="4907224"/>
            <a:ext cx="1979773"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TECHNOLOGIEENTWICKLUNG</a:t>
            </a:r>
          </a:p>
        </p:txBody>
      </p:sp>
      <p:sp>
        <p:nvSpPr>
          <p:cNvPr id="49" name="TextBox 17">
            <a:extLst>
              <a:ext uri="{FF2B5EF4-FFF2-40B4-BE49-F238E27FC236}">
                <a16:creationId xmlns:a16="http://schemas.microsoft.com/office/drawing/2014/main" id="{8A9FBB82-BD12-8177-972D-A42BF5A600AC}"/>
              </a:ext>
            </a:extLst>
          </p:cNvPr>
          <p:cNvSpPr txBox="1"/>
          <p:nvPr/>
        </p:nvSpPr>
        <p:spPr>
          <a:xfrm>
            <a:off x="7269881" y="5348363"/>
            <a:ext cx="1088889"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BESCHAFFUNG</a:t>
            </a:r>
          </a:p>
        </p:txBody>
      </p:sp>
      <p:sp>
        <p:nvSpPr>
          <p:cNvPr id="50" name="TextBox 23">
            <a:extLst>
              <a:ext uri="{FF2B5EF4-FFF2-40B4-BE49-F238E27FC236}">
                <a16:creationId xmlns:a16="http://schemas.microsoft.com/office/drawing/2014/main" id="{4D301133-0E1A-181D-1633-F8FA64C69C4F}"/>
              </a:ext>
            </a:extLst>
          </p:cNvPr>
          <p:cNvSpPr txBox="1"/>
          <p:nvPr/>
        </p:nvSpPr>
        <p:spPr>
          <a:xfrm>
            <a:off x="10924837" y="3794030"/>
            <a:ext cx="521297"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KRISE</a:t>
            </a:r>
          </a:p>
        </p:txBody>
      </p:sp>
      <p:sp>
        <p:nvSpPr>
          <p:cNvPr id="51" name="TextBox 25">
            <a:extLst>
              <a:ext uri="{FF2B5EF4-FFF2-40B4-BE49-F238E27FC236}">
                <a16:creationId xmlns:a16="http://schemas.microsoft.com/office/drawing/2014/main" id="{BBD25848-CB0C-CB7A-C211-3664B22E6BDC}"/>
              </a:ext>
            </a:extLst>
          </p:cNvPr>
          <p:cNvSpPr txBox="1"/>
          <p:nvPr/>
        </p:nvSpPr>
        <p:spPr>
          <a:xfrm>
            <a:off x="6712812" y="5764315"/>
            <a:ext cx="2203040"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UNTERSTÜTZUNGSMAẞNAHMEN</a:t>
            </a:r>
          </a:p>
        </p:txBody>
      </p:sp>
      <p:sp>
        <p:nvSpPr>
          <p:cNvPr id="52" name="TextBox 18">
            <a:extLst>
              <a:ext uri="{FF2B5EF4-FFF2-40B4-BE49-F238E27FC236}">
                <a16:creationId xmlns:a16="http://schemas.microsoft.com/office/drawing/2014/main" id="{45B117A8-5B8C-D20B-3B7C-1C464CA08656}"/>
              </a:ext>
            </a:extLst>
          </p:cNvPr>
          <p:cNvSpPr txBox="1"/>
          <p:nvPr/>
        </p:nvSpPr>
        <p:spPr>
          <a:xfrm>
            <a:off x="5163464" y="3182041"/>
            <a:ext cx="877163"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EINGANGS-</a:t>
            </a:r>
          </a:p>
          <a:p>
            <a:pPr algn="ctr"/>
            <a:r>
              <a:rPr lang="en-GB" sz="1200" b="1" dirty="0">
                <a:solidFill>
                  <a:schemeClr val="bg1"/>
                </a:solidFill>
                <a:latin typeface="+mj-lt"/>
                <a:cs typeface="Poppins" pitchFamily="2" charset="77"/>
              </a:rPr>
              <a:t>LOGISTIK</a:t>
            </a:r>
          </a:p>
        </p:txBody>
      </p:sp>
      <p:sp>
        <p:nvSpPr>
          <p:cNvPr id="53" name="TextBox 19">
            <a:extLst>
              <a:ext uri="{FF2B5EF4-FFF2-40B4-BE49-F238E27FC236}">
                <a16:creationId xmlns:a16="http://schemas.microsoft.com/office/drawing/2014/main" id="{20563C1B-1AA1-4AE6-8E70-A7D9714B9143}"/>
              </a:ext>
            </a:extLst>
          </p:cNvPr>
          <p:cNvSpPr txBox="1"/>
          <p:nvPr/>
        </p:nvSpPr>
        <p:spPr>
          <a:xfrm>
            <a:off x="6363603" y="3182040"/>
            <a:ext cx="683200"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BETRIEB</a:t>
            </a:r>
          </a:p>
        </p:txBody>
      </p:sp>
      <p:sp>
        <p:nvSpPr>
          <p:cNvPr id="54" name="TextBox 20">
            <a:extLst>
              <a:ext uri="{FF2B5EF4-FFF2-40B4-BE49-F238E27FC236}">
                <a16:creationId xmlns:a16="http://schemas.microsoft.com/office/drawing/2014/main" id="{0AD59340-F27E-4E6A-BB45-1C59E6B60E71}"/>
              </a:ext>
            </a:extLst>
          </p:cNvPr>
          <p:cNvSpPr txBox="1"/>
          <p:nvPr/>
        </p:nvSpPr>
        <p:spPr>
          <a:xfrm>
            <a:off x="7348684" y="3182041"/>
            <a:ext cx="918200"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AUSGANGS-</a:t>
            </a:r>
          </a:p>
          <a:p>
            <a:pPr algn="ctr"/>
            <a:r>
              <a:rPr lang="en-GB" sz="1200" b="1" dirty="0">
                <a:solidFill>
                  <a:schemeClr val="bg1"/>
                </a:solidFill>
                <a:latin typeface="+mj-lt"/>
                <a:cs typeface="Poppins" pitchFamily="2" charset="77"/>
              </a:rPr>
              <a:t>LOGISTIK</a:t>
            </a:r>
          </a:p>
        </p:txBody>
      </p:sp>
      <p:sp>
        <p:nvSpPr>
          <p:cNvPr id="55" name="TextBox 21">
            <a:extLst>
              <a:ext uri="{FF2B5EF4-FFF2-40B4-BE49-F238E27FC236}">
                <a16:creationId xmlns:a16="http://schemas.microsoft.com/office/drawing/2014/main" id="{599855A3-D154-89DC-28E6-B90C6A95635F}"/>
              </a:ext>
            </a:extLst>
          </p:cNvPr>
          <p:cNvSpPr txBox="1"/>
          <p:nvPr/>
        </p:nvSpPr>
        <p:spPr>
          <a:xfrm>
            <a:off x="8373842" y="3182041"/>
            <a:ext cx="1082477"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UND VERTRIEB</a:t>
            </a:r>
          </a:p>
        </p:txBody>
      </p:sp>
      <p:sp>
        <p:nvSpPr>
          <p:cNvPr id="56" name="TextBox 22">
            <a:extLst>
              <a:ext uri="{FF2B5EF4-FFF2-40B4-BE49-F238E27FC236}">
                <a16:creationId xmlns:a16="http://schemas.microsoft.com/office/drawing/2014/main" id="{C36DA666-7A24-E0F7-13F1-DE74C6C8C54C}"/>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57" name="Freeform 223">
            <a:extLst>
              <a:ext uri="{FF2B5EF4-FFF2-40B4-BE49-F238E27FC236}">
                <a16:creationId xmlns:a16="http://schemas.microsoft.com/office/drawing/2014/main" id="{D7E5AB4C-4B5A-CC93-CC5D-5F6405B38FD4}"/>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58" name="Freeform 233">
            <a:extLst>
              <a:ext uri="{FF2B5EF4-FFF2-40B4-BE49-F238E27FC236}">
                <a16:creationId xmlns:a16="http://schemas.microsoft.com/office/drawing/2014/main" id="{1D669144-81BE-ADE9-1A19-001E27DA92FD}"/>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59" name="Freeform 236">
            <a:extLst>
              <a:ext uri="{FF2B5EF4-FFF2-40B4-BE49-F238E27FC236}">
                <a16:creationId xmlns:a16="http://schemas.microsoft.com/office/drawing/2014/main" id="{60274E9B-C7A4-05B8-7FA9-53B55D454401}"/>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60" name="Freeform 242">
            <a:extLst>
              <a:ext uri="{FF2B5EF4-FFF2-40B4-BE49-F238E27FC236}">
                <a16:creationId xmlns:a16="http://schemas.microsoft.com/office/drawing/2014/main" id="{D672EC74-6801-7501-AB04-CAAF2834586A}"/>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61" name="Freeform 245">
            <a:extLst>
              <a:ext uri="{FF2B5EF4-FFF2-40B4-BE49-F238E27FC236}">
                <a16:creationId xmlns:a16="http://schemas.microsoft.com/office/drawing/2014/main" id="{20388D1F-50B2-4603-D8EB-6BF81AC251AF}"/>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2" name="Left Arrow 33">
            <a:extLst>
              <a:ext uri="{FF2B5EF4-FFF2-40B4-BE49-F238E27FC236}">
                <a16:creationId xmlns:a16="http://schemas.microsoft.com/office/drawing/2014/main" id="{27113152-FC40-23D0-4825-39CE6244E940}"/>
              </a:ext>
            </a:extLst>
          </p:cNvPr>
          <p:cNvSpPr/>
          <p:nvPr/>
        </p:nvSpPr>
        <p:spPr>
          <a:xfrm>
            <a:off x="5056694" y="5817070"/>
            <a:ext cx="1625662"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3" name="Right Arrow 34">
            <a:extLst>
              <a:ext uri="{FF2B5EF4-FFF2-40B4-BE49-F238E27FC236}">
                <a16:creationId xmlns:a16="http://schemas.microsoft.com/office/drawing/2014/main" id="{5E1AB6CD-2B9C-02F1-4E7B-68644241A2C2}"/>
              </a:ext>
            </a:extLst>
          </p:cNvPr>
          <p:cNvSpPr/>
          <p:nvPr/>
        </p:nvSpPr>
        <p:spPr>
          <a:xfrm>
            <a:off x="8946309" y="5817070"/>
            <a:ext cx="1671053"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9" name="Textfeld 68">
            <a:extLst>
              <a:ext uri="{FF2B5EF4-FFF2-40B4-BE49-F238E27FC236}">
                <a16:creationId xmlns:a16="http://schemas.microsoft.com/office/drawing/2014/main" id="{D38892B3-269C-0AEC-C924-D62834366B19}"/>
              </a:ext>
            </a:extLst>
          </p:cNvPr>
          <p:cNvSpPr txBox="1"/>
          <p:nvPr/>
        </p:nvSpPr>
        <p:spPr>
          <a:xfrm>
            <a:off x="4670087" y="1887401"/>
            <a:ext cx="369332" cy="2341623"/>
          </a:xfrm>
          <a:prstGeom prst="rect">
            <a:avLst/>
          </a:prstGeom>
          <a:noFill/>
        </p:spPr>
        <p:txBody>
          <a:bodyPr vert="vert270" wrap="square">
            <a:spAutoFit/>
          </a:bodyPr>
          <a:lstStyle/>
          <a:p>
            <a:pPr algn="ctr"/>
            <a:r>
              <a:rPr lang="en-GB" sz="1200" b="1" dirty="0">
                <a:solidFill>
                  <a:srgbClr val="000000"/>
                </a:solidFill>
                <a:latin typeface="+mj-lt"/>
                <a:cs typeface="Poppins" pitchFamily="2" charset="77"/>
              </a:rPr>
              <a:t>PRIMÄRE TÄTIGKEITEN</a:t>
            </a:r>
          </a:p>
        </p:txBody>
      </p:sp>
    </p:spTree>
    <p:extLst>
      <p:ext uri="{BB962C8B-B14F-4D97-AF65-F5344CB8AC3E}">
        <p14:creationId xmlns:p14="http://schemas.microsoft.com/office/powerpoint/2010/main" val="33456853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Von der Wertschöpfungskette zur Krisenkette</a:t>
            </a:r>
          </a:p>
          <a:p>
            <a:endParaRPr lang="de-DE" dirty="0">
              <a:solidFill>
                <a:schemeClr val="bg1"/>
              </a:solidFill>
            </a:endParaRPr>
          </a:p>
        </p:txBody>
      </p:sp>
      <p:sp>
        <p:nvSpPr>
          <p:cNvPr id="4" name="Rectangle 4">
            <a:extLst>
              <a:ext uri="{FF2B5EF4-FFF2-40B4-BE49-F238E27FC236}">
                <a16:creationId xmlns:a16="http://schemas.microsoft.com/office/drawing/2014/main" id="{4A7DE67F-7235-FDAC-533E-8CFB321A249C}"/>
              </a:ext>
            </a:extLst>
          </p:cNvPr>
          <p:cNvSpPr/>
          <p:nvPr/>
        </p:nvSpPr>
        <p:spPr>
          <a:xfrm>
            <a:off x="5056692" y="3947207"/>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5" name="Rectangle 5">
            <a:extLst>
              <a:ext uri="{FF2B5EF4-FFF2-40B4-BE49-F238E27FC236}">
                <a16:creationId xmlns:a16="http://schemas.microsoft.com/office/drawing/2014/main" id="{11EAA1A2-83AB-8FEF-8624-7B4FB43CB245}"/>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 name="Rectangle 6">
            <a:extLst>
              <a:ext uri="{FF2B5EF4-FFF2-40B4-BE49-F238E27FC236}">
                <a16:creationId xmlns:a16="http://schemas.microsoft.com/office/drawing/2014/main" id="{E6A8DCDD-2C77-70A5-5E94-9891996BBA1E}"/>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 name="Rectangle 7">
            <a:extLst>
              <a:ext uri="{FF2B5EF4-FFF2-40B4-BE49-F238E27FC236}">
                <a16:creationId xmlns:a16="http://schemas.microsoft.com/office/drawing/2014/main" id="{0326CC0E-F1E7-4345-5DE0-811B4149AE3F}"/>
              </a:ext>
            </a:extLst>
          </p:cNvPr>
          <p:cNvSpPr/>
          <p:nvPr/>
        </p:nvSpPr>
        <p:spPr>
          <a:xfrm>
            <a:off x="5056692" y="4389017"/>
            <a:ext cx="5515268" cy="427132"/>
          </a:xfrm>
          <a:prstGeom prst="rect">
            <a:avLst/>
          </a:prstGeom>
          <a:solidFill>
            <a:srgbClr val="91639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9" name="Rectangle 9">
            <a:extLst>
              <a:ext uri="{FF2B5EF4-FFF2-40B4-BE49-F238E27FC236}">
                <a16:creationId xmlns:a16="http://schemas.microsoft.com/office/drawing/2014/main" id="{1ADE22FA-026A-3F57-D937-C4E152D0AE67}"/>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 name="Rectangle 10">
            <a:extLst>
              <a:ext uri="{FF2B5EF4-FFF2-40B4-BE49-F238E27FC236}">
                <a16:creationId xmlns:a16="http://schemas.microsoft.com/office/drawing/2014/main" id="{B71DD800-58A9-2D6A-8785-C1E79CC002DE}"/>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1" name="Rectangle 11">
            <a:extLst>
              <a:ext uri="{FF2B5EF4-FFF2-40B4-BE49-F238E27FC236}">
                <a16:creationId xmlns:a16="http://schemas.microsoft.com/office/drawing/2014/main" id="{68F1D004-5EF3-5A5C-4324-E1C998BD9F7B}"/>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2" name="Rectangle 12">
            <a:extLst>
              <a:ext uri="{FF2B5EF4-FFF2-40B4-BE49-F238E27FC236}">
                <a16:creationId xmlns:a16="http://schemas.microsoft.com/office/drawing/2014/main" id="{F25FC80F-3EAD-4F0F-4564-789263C7C72A}"/>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3" name="Rectangle 13">
            <a:extLst>
              <a:ext uri="{FF2B5EF4-FFF2-40B4-BE49-F238E27FC236}">
                <a16:creationId xmlns:a16="http://schemas.microsoft.com/office/drawing/2014/main" id="{8F644917-E33C-0D52-F31F-48FD5D3581DE}"/>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4" name="TextBox 14">
            <a:extLst>
              <a:ext uri="{FF2B5EF4-FFF2-40B4-BE49-F238E27FC236}">
                <a16:creationId xmlns:a16="http://schemas.microsoft.com/office/drawing/2014/main" id="{6FE3EFA2-6424-6D26-359B-3A48CB2C7691}"/>
              </a:ext>
            </a:extLst>
          </p:cNvPr>
          <p:cNvSpPr txBox="1"/>
          <p:nvPr/>
        </p:nvSpPr>
        <p:spPr>
          <a:xfrm>
            <a:off x="6956943" y="4025694"/>
            <a:ext cx="1714765"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FIRMENINFRASTRUKTUR</a:t>
            </a:r>
          </a:p>
        </p:txBody>
      </p:sp>
      <p:sp>
        <p:nvSpPr>
          <p:cNvPr id="15" name="TextBox 15">
            <a:extLst>
              <a:ext uri="{FF2B5EF4-FFF2-40B4-BE49-F238E27FC236}">
                <a16:creationId xmlns:a16="http://schemas.microsoft.com/office/drawing/2014/main" id="{9ED0B9DD-2B9E-98FB-7443-90C7C774F6ED}"/>
              </a:ext>
            </a:extLst>
          </p:cNvPr>
          <p:cNvSpPr txBox="1"/>
          <p:nvPr/>
        </p:nvSpPr>
        <p:spPr>
          <a:xfrm>
            <a:off x="7184156" y="4466176"/>
            <a:ext cx="126034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PERSONALWESEN</a:t>
            </a:r>
          </a:p>
        </p:txBody>
      </p:sp>
      <p:sp>
        <p:nvSpPr>
          <p:cNvPr id="16" name="TextBox 16">
            <a:extLst>
              <a:ext uri="{FF2B5EF4-FFF2-40B4-BE49-F238E27FC236}">
                <a16:creationId xmlns:a16="http://schemas.microsoft.com/office/drawing/2014/main" id="{8CA1C8E4-472E-9EAF-82AE-152A403BC568}"/>
              </a:ext>
            </a:extLst>
          </p:cNvPr>
          <p:cNvSpPr txBox="1"/>
          <p:nvPr/>
        </p:nvSpPr>
        <p:spPr>
          <a:xfrm>
            <a:off x="6787957" y="4907224"/>
            <a:ext cx="205274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TECHNOLOGIEENTWICKLUNG</a:t>
            </a:r>
          </a:p>
        </p:txBody>
      </p:sp>
      <p:sp>
        <p:nvSpPr>
          <p:cNvPr id="17" name="TextBox 17">
            <a:extLst>
              <a:ext uri="{FF2B5EF4-FFF2-40B4-BE49-F238E27FC236}">
                <a16:creationId xmlns:a16="http://schemas.microsoft.com/office/drawing/2014/main" id="{7BE00EE1-DE6D-E008-CABB-DF0EE19B17FA}"/>
              </a:ext>
            </a:extLst>
          </p:cNvPr>
          <p:cNvSpPr txBox="1"/>
          <p:nvPr/>
        </p:nvSpPr>
        <p:spPr>
          <a:xfrm>
            <a:off x="7269883" y="5348363"/>
            <a:ext cx="1088888"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BESCHAFFUNG</a:t>
            </a:r>
          </a:p>
        </p:txBody>
      </p:sp>
      <p:sp>
        <p:nvSpPr>
          <p:cNvPr id="18" name="TextBox 23">
            <a:extLst>
              <a:ext uri="{FF2B5EF4-FFF2-40B4-BE49-F238E27FC236}">
                <a16:creationId xmlns:a16="http://schemas.microsoft.com/office/drawing/2014/main" id="{D14ED1A4-07DF-588E-7F79-B25A11A3DE0B}"/>
              </a:ext>
            </a:extLst>
          </p:cNvPr>
          <p:cNvSpPr txBox="1"/>
          <p:nvPr/>
        </p:nvSpPr>
        <p:spPr>
          <a:xfrm>
            <a:off x="10924837" y="3794030"/>
            <a:ext cx="521297"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KRISE</a:t>
            </a:r>
          </a:p>
        </p:txBody>
      </p:sp>
      <p:sp>
        <p:nvSpPr>
          <p:cNvPr id="19" name="TextBox 25">
            <a:extLst>
              <a:ext uri="{FF2B5EF4-FFF2-40B4-BE49-F238E27FC236}">
                <a16:creationId xmlns:a16="http://schemas.microsoft.com/office/drawing/2014/main" id="{2BF63838-9221-97E6-5C02-77429C5FEFAC}"/>
              </a:ext>
            </a:extLst>
          </p:cNvPr>
          <p:cNvSpPr txBox="1"/>
          <p:nvPr/>
        </p:nvSpPr>
        <p:spPr>
          <a:xfrm>
            <a:off x="6682354" y="5764315"/>
            <a:ext cx="2263954"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UNTERSTÜTZUNGSMAẞNAHMEN</a:t>
            </a:r>
          </a:p>
        </p:txBody>
      </p:sp>
      <p:sp>
        <p:nvSpPr>
          <p:cNvPr id="20" name="TextBox 26">
            <a:extLst>
              <a:ext uri="{FF2B5EF4-FFF2-40B4-BE49-F238E27FC236}">
                <a16:creationId xmlns:a16="http://schemas.microsoft.com/office/drawing/2014/main" id="{C064C9E7-F8C6-78B4-B868-36A75CA7DEBA}"/>
              </a:ext>
            </a:extLst>
          </p:cNvPr>
          <p:cNvSpPr txBox="1"/>
          <p:nvPr/>
        </p:nvSpPr>
        <p:spPr>
          <a:xfrm rot="16200000">
            <a:off x="4077198" y="2924083"/>
            <a:ext cx="1550361"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PRIMÄRE TÄTIGKEITEN</a:t>
            </a:r>
          </a:p>
        </p:txBody>
      </p:sp>
      <p:sp>
        <p:nvSpPr>
          <p:cNvPr id="21" name="TextBox 18">
            <a:extLst>
              <a:ext uri="{FF2B5EF4-FFF2-40B4-BE49-F238E27FC236}">
                <a16:creationId xmlns:a16="http://schemas.microsoft.com/office/drawing/2014/main" id="{883A822C-62B7-8EE3-464A-5C1E00703AB5}"/>
              </a:ext>
            </a:extLst>
          </p:cNvPr>
          <p:cNvSpPr txBox="1"/>
          <p:nvPr/>
        </p:nvSpPr>
        <p:spPr>
          <a:xfrm>
            <a:off x="5163463" y="3182041"/>
            <a:ext cx="877164"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EINGANGS-</a:t>
            </a:r>
          </a:p>
          <a:p>
            <a:pPr algn="ctr"/>
            <a:r>
              <a:rPr lang="en-GB" sz="1200" b="1" dirty="0">
                <a:solidFill>
                  <a:schemeClr val="bg1"/>
                </a:solidFill>
                <a:latin typeface="+mj-lt"/>
                <a:cs typeface="Poppins" pitchFamily="2" charset="77"/>
              </a:rPr>
              <a:t>LOGISTIK</a:t>
            </a:r>
          </a:p>
        </p:txBody>
      </p:sp>
      <p:sp>
        <p:nvSpPr>
          <p:cNvPr id="22" name="TextBox 19">
            <a:extLst>
              <a:ext uri="{FF2B5EF4-FFF2-40B4-BE49-F238E27FC236}">
                <a16:creationId xmlns:a16="http://schemas.microsoft.com/office/drawing/2014/main" id="{5E0BF195-6EF4-906F-CEBF-CBAA35AD738B}"/>
              </a:ext>
            </a:extLst>
          </p:cNvPr>
          <p:cNvSpPr txBox="1"/>
          <p:nvPr/>
        </p:nvSpPr>
        <p:spPr>
          <a:xfrm>
            <a:off x="6363602" y="3182040"/>
            <a:ext cx="683200"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BETRIEB</a:t>
            </a:r>
          </a:p>
        </p:txBody>
      </p:sp>
      <p:sp>
        <p:nvSpPr>
          <p:cNvPr id="23" name="TextBox 20">
            <a:extLst>
              <a:ext uri="{FF2B5EF4-FFF2-40B4-BE49-F238E27FC236}">
                <a16:creationId xmlns:a16="http://schemas.microsoft.com/office/drawing/2014/main" id="{0507CED7-31E4-1B58-87FE-27404EB5F7F0}"/>
              </a:ext>
            </a:extLst>
          </p:cNvPr>
          <p:cNvSpPr txBox="1"/>
          <p:nvPr/>
        </p:nvSpPr>
        <p:spPr>
          <a:xfrm>
            <a:off x="7348686" y="3182041"/>
            <a:ext cx="918200"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AUSGANGS-</a:t>
            </a:r>
          </a:p>
          <a:p>
            <a:pPr algn="ctr"/>
            <a:r>
              <a:rPr lang="en-GB" sz="1200" b="1" dirty="0">
                <a:solidFill>
                  <a:schemeClr val="bg1"/>
                </a:solidFill>
                <a:latin typeface="+mj-lt"/>
                <a:cs typeface="Poppins" pitchFamily="2" charset="77"/>
              </a:rPr>
              <a:t>LOGISTIK</a:t>
            </a:r>
          </a:p>
        </p:txBody>
      </p:sp>
      <p:sp>
        <p:nvSpPr>
          <p:cNvPr id="24" name="TextBox 21">
            <a:extLst>
              <a:ext uri="{FF2B5EF4-FFF2-40B4-BE49-F238E27FC236}">
                <a16:creationId xmlns:a16="http://schemas.microsoft.com/office/drawing/2014/main" id="{4BB2AF35-90E0-E8AA-2F96-698EF6AB2FDB}"/>
              </a:ext>
            </a:extLst>
          </p:cNvPr>
          <p:cNvSpPr txBox="1"/>
          <p:nvPr/>
        </p:nvSpPr>
        <p:spPr>
          <a:xfrm>
            <a:off x="8373842" y="3182041"/>
            <a:ext cx="1082477"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UND VERTRIEB</a:t>
            </a:r>
          </a:p>
        </p:txBody>
      </p:sp>
      <p:sp>
        <p:nvSpPr>
          <p:cNvPr id="25" name="TextBox 22">
            <a:extLst>
              <a:ext uri="{FF2B5EF4-FFF2-40B4-BE49-F238E27FC236}">
                <a16:creationId xmlns:a16="http://schemas.microsoft.com/office/drawing/2014/main" id="{5E51C673-86CF-3AE7-3A97-26D952B87649}"/>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26" name="Freeform 223">
            <a:extLst>
              <a:ext uri="{FF2B5EF4-FFF2-40B4-BE49-F238E27FC236}">
                <a16:creationId xmlns:a16="http://schemas.microsoft.com/office/drawing/2014/main" id="{A12CB5A9-A64C-09A9-AD71-0092DFECA73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27" name="Freeform 233">
            <a:extLst>
              <a:ext uri="{FF2B5EF4-FFF2-40B4-BE49-F238E27FC236}">
                <a16:creationId xmlns:a16="http://schemas.microsoft.com/office/drawing/2014/main" id="{C9808D59-518B-99DB-D7D5-47F193F971A1}"/>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28" name="Freeform 236">
            <a:extLst>
              <a:ext uri="{FF2B5EF4-FFF2-40B4-BE49-F238E27FC236}">
                <a16:creationId xmlns:a16="http://schemas.microsoft.com/office/drawing/2014/main" id="{054FA699-5CA3-337F-79C8-9D5363F873A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29" name="Freeform 242">
            <a:extLst>
              <a:ext uri="{FF2B5EF4-FFF2-40B4-BE49-F238E27FC236}">
                <a16:creationId xmlns:a16="http://schemas.microsoft.com/office/drawing/2014/main" id="{64DFD41A-2EDC-DD4E-0540-9A850E174D35}"/>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30" name="Freeform 245">
            <a:extLst>
              <a:ext uri="{FF2B5EF4-FFF2-40B4-BE49-F238E27FC236}">
                <a16:creationId xmlns:a16="http://schemas.microsoft.com/office/drawing/2014/main" id="{7405EDDB-5423-F0AA-7CB1-02C1342D9BA0}"/>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31" name="Left Arrow 33">
            <a:extLst>
              <a:ext uri="{FF2B5EF4-FFF2-40B4-BE49-F238E27FC236}">
                <a16:creationId xmlns:a16="http://schemas.microsoft.com/office/drawing/2014/main" id="{393D52A1-7224-5D37-694F-E024490AEE45}"/>
              </a:ext>
            </a:extLst>
          </p:cNvPr>
          <p:cNvSpPr/>
          <p:nvPr/>
        </p:nvSpPr>
        <p:spPr>
          <a:xfrm>
            <a:off x="5056693" y="5817070"/>
            <a:ext cx="1649106"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2" name="Right Arrow 34">
            <a:extLst>
              <a:ext uri="{FF2B5EF4-FFF2-40B4-BE49-F238E27FC236}">
                <a16:creationId xmlns:a16="http://schemas.microsoft.com/office/drawing/2014/main" id="{5218DFB3-D440-F415-1EB7-EFD06D8C353C}"/>
              </a:ext>
            </a:extLst>
          </p:cNvPr>
          <p:cNvSpPr/>
          <p:nvPr/>
        </p:nvSpPr>
        <p:spPr>
          <a:xfrm>
            <a:off x="8921306" y="5817070"/>
            <a:ext cx="1649106"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292368" y="4022958"/>
            <a:ext cx="4343632" cy="2031325"/>
          </a:xfrm>
          <a:prstGeom prst="rect">
            <a:avLst/>
          </a:prstGeom>
          <a:noFill/>
        </p:spPr>
        <p:txBody>
          <a:bodyPr wrap="square">
            <a:spAutoFit/>
          </a:bodyPr>
          <a:lstStyle/>
          <a:p>
            <a:r>
              <a:rPr lang="de-DE" dirty="0">
                <a:solidFill>
                  <a:srgbClr val="595A59"/>
                </a:solidFill>
              </a:rPr>
              <a:t>Der Ausbruch von Covid-19 hat gezeigt, dass eine vorausschauende, strategische Ausrichtung über Erfolg oder Misserfolg eines Unternehmens entscheiden kann. Wenn das Unternehmen bereits auf wackligen Beinen steht, können kurzfristige Umsatzeinbuße der endgültige Schlag sein.</a:t>
            </a:r>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de-DE" sz="1600" dirty="0">
                <a:solidFill>
                  <a:schemeClr val="bg1"/>
                </a:solidFill>
              </a:rPr>
              <a:t>Rechtzeitiges Erkennen von Problemen in der Unternehmensinfrastruktur</a:t>
            </a: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4266268" cy="1846659"/>
          </a:xfrm>
          <a:prstGeom prst="rect">
            <a:avLst/>
          </a:prstGeom>
          <a:noFill/>
        </p:spPr>
        <p:txBody>
          <a:bodyPr wrap="square">
            <a:spAutoFit/>
          </a:bodyPr>
          <a:lstStyle/>
          <a:p>
            <a:r>
              <a:rPr lang="de-DE" sz="1900" b="1" dirty="0">
                <a:solidFill>
                  <a:srgbClr val="595A59"/>
                </a:solidFill>
              </a:rPr>
              <a:t>Die Ursachen einer Krise können in allen Bereichen des Unternehmens liegen. In der Regel lässt sich eine Krise nicht auf singuläre Sachverhalte zurückführen, sondern auf einen multikausalen Zusammenhang.</a:t>
            </a:r>
            <a:endParaRPr lang="en-US" sz="1900" b="1" dirty="0">
              <a:solidFill>
                <a:srgbClr val="595A59"/>
              </a:solidFill>
            </a:endParaRPr>
          </a:p>
        </p:txBody>
      </p:sp>
    </p:spTree>
    <p:extLst>
      <p:ext uri="{BB962C8B-B14F-4D97-AF65-F5344CB8AC3E}">
        <p14:creationId xmlns:p14="http://schemas.microsoft.com/office/powerpoint/2010/main" val="3836134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734715" y="145404"/>
            <a:ext cx="5085159" cy="582221"/>
          </a:xfrm>
        </p:spPr>
        <p:txBody>
          <a:bodyPr>
            <a:noAutofit/>
          </a:bodyPr>
          <a:lstStyle/>
          <a:p>
            <a:r>
              <a:rPr lang="en-US" sz="2800" b="1" dirty="0" err="1"/>
              <a:t>Verhindern</a:t>
            </a:r>
            <a:r>
              <a:rPr lang="en-US" sz="2800" b="1" dirty="0"/>
              <a:t> Sie </a:t>
            </a:r>
            <a:r>
              <a:rPr lang="en-US" sz="2800" b="1" dirty="0" err="1"/>
              <a:t>eine</a:t>
            </a:r>
            <a:r>
              <a:rPr lang="en-US" sz="2800" b="1" dirty="0"/>
              <a:t> </a:t>
            </a:r>
            <a:r>
              <a:rPr lang="en-US" sz="2800" b="1" dirty="0" err="1"/>
              <a:t>Krise</a:t>
            </a:r>
            <a:r>
              <a:rPr lang="en-US" sz="2800" b="1" dirty="0"/>
              <a:t> in der </a:t>
            </a:r>
            <a:r>
              <a:rPr lang="de-DE" sz="2800" b="1" dirty="0"/>
              <a:t>Unternehmensinfrastruktur frühzeitig</a:t>
            </a:r>
            <a:endParaRPr lang="en-US" sz="2800" b="1" dirty="0"/>
          </a:p>
        </p:txBody>
      </p:sp>
      <p:pic>
        <p:nvPicPr>
          <p:cNvPr id="7" name="Bildplatzhalter 6" descr="Ein Bild, das Text, draußen, Weg, Straße enthält.&#10;&#10;Automatisch generierte Beschreibung">
            <a:extLst>
              <a:ext uri="{FF2B5EF4-FFF2-40B4-BE49-F238E27FC236}">
                <a16:creationId xmlns:a16="http://schemas.microsoft.com/office/drawing/2014/main" id="{7F31862E-1EBA-AF16-48C2-2013A296476E}"/>
              </a:ext>
            </a:extLst>
          </p:cNvPr>
          <p:cNvPicPr>
            <a:picLocks noGrp="1" noChangeAspect="1"/>
          </p:cNvPicPr>
          <p:nvPr>
            <p:ph type="pic" sz="quarter" idx="10"/>
          </p:nvPr>
        </p:nvPicPr>
        <p:blipFill rotWithShape="1">
          <a:blip r:embed="rId2"/>
          <a:srcRect t="11603" b="23039"/>
          <a:stretch/>
        </p:blipFill>
        <p:spPr>
          <a:xfrm>
            <a:off x="6392300" y="228600"/>
            <a:ext cx="5564883" cy="5447571"/>
          </a:xfrm>
        </p:spPr>
      </p:pic>
      <p:graphicFrame>
        <p:nvGraphicFramePr>
          <p:cNvPr id="6" name="Text Placeholder 2">
            <a:extLst>
              <a:ext uri="{FF2B5EF4-FFF2-40B4-BE49-F238E27FC236}">
                <a16:creationId xmlns:a16="http://schemas.microsoft.com/office/drawing/2014/main" id="{EE016E1C-50E7-5E53-6734-0DF970B0EBD2}"/>
              </a:ext>
            </a:extLst>
          </p:cNvPr>
          <p:cNvGraphicFramePr/>
          <p:nvPr>
            <p:extLst>
              <p:ext uri="{D42A27DB-BD31-4B8C-83A1-F6EECF244321}">
                <p14:modId xmlns:p14="http://schemas.microsoft.com/office/powerpoint/2010/main" val="3144235755"/>
              </p:ext>
            </p:extLst>
          </p:nvPr>
        </p:nvGraphicFramePr>
        <p:xfrm>
          <a:off x="439410" y="1632970"/>
          <a:ext cx="5360291" cy="4485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platzhalter 9">
            <a:extLst>
              <a:ext uri="{FF2B5EF4-FFF2-40B4-BE49-F238E27FC236}">
                <a16:creationId xmlns:a16="http://schemas.microsoft.com/office/drawing/2014/main" id="{353BA721-B5B1-01D8-4BFF-BFEEED83CF24}"/>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Max Bender</a:t>
            </a:r>
            <a:endParaRPr lang="de-DE" sz="800" dirty="0">
              <a:solidFill>
                <a:srgbClr val="595A59"/>
              </a:solidFill>
            </a:endParaRPr>
          </a:p>
          <a:p>
            <a:endParaRPr lang="de-DE" sz="800" dirty="0"/>
          </a:p>
        </p:txBody>
      </p:sp>
    </p:spTree>
    <p:extLst>
      <p:ext uri="{BB962C8B-B14F-4D97-AF65-F5344CB8AC3E}">
        <p14:creationId xmlns:p14="http://schemas.microsoft.com/office/powerpoint/2010/main" val="10082634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Von der Wertschöpfungskette zur Krisenkette</a:t>
            </a: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03296" y="4056672"/>
            <a:ext cx="4085824" cy="2031325"/>
          </a:xfrm>
          <a:prstGeom prst="rect">
            <a:avLst/>
          </a:prstGeom>
          <a:noFill/>
        </p:spPr>
        <p:txBody>
          <a:bodyPr wrap="square">
            <a:spAutoFit/>
          </a:bodyPr>
          <a:lstStyle/>
          <a:p>
            <a:r>
              <a:rPr lang="de-DE" dirty="0">
                <a:solidFill>
                  <a:srgbClr val="595A59"/>
                </a:solidFill>
              </a:rPr>
              <a:t>Chaos auf den Flughäfen, gestrichene Reiseverbindungen und Restaurants, die wegen Personalmangels nicht ausgelastet werden können: Dies zeigt, wie wichtig ein kluges Personalmanagement in Krisen wie Covid-19 ist, sonst kommt man vom Regen in die Traufe.</a:t>
            </a:r>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de-DE" sz="1600" dirty="0">
                <a:solidFill>
                  <a:schemeClr val="bg1"/>
                </a:solidFill>
              </a:rPr>
              <a:t>Rechtzeitiges Erkennen von Problemen im </a:t>
            </a:r>
            <a:r>
              <a:rPr lang="en-US" sz="1600" dirty="0" err="1">
                <a:solidFill>
                  <a:schemeClr val="bg1"/>
                </a:solidFill>
              </a:rPr>
              <a:t>Personalwesen</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1846659"/>
          </a:xfrm>
          <a:prstGeom prst="rect">
            <a:avLst/>
          </a:prstGeom>
          <a:noFill/>
        </p:spPr>
        <p:txBody>
          <a:bodyPr wrap="square">
            <a:spAutoFit/>
          </a:bodyPr>
          <a:lstStyle/>
          <a:p>
            <a:r>
              <a:rPr lang="de-DE" sz="1900" b="1" dirty="0">
                <a:solidFill>
                  <a:srgbClr val="595A59"/>
                </a:solidFill>
              </a:rPr>
              <a:t>Die Ursachen einer Krise können in allen Bereichen des Unternehmens liegen. In der Regel lässt sich eine Krise nicht auf singuläre Sachverhalte zurückführen, sondern auf einen multikausalen Zusammenhang.</a:t>
            </a:r>
            <a:endParaRPr lang="en-US" sz="1900" b="1" dirty="0">
              <a:solidFill>
                <a:srgbClr val="595A59"/>
              </a:solidFill>
            </a:endParaRPr>
          </a:p>
        </p:txBody>
      </p:sp>
      <p:sp>
        <p:nvSpPr>
          <p:cNvPr id="76" name="Rectangle 4">
            <a:extLst>
              <a:ext uri="{FF2B5EF4-FFF2-40B4-BE49-F238E27FC236}">
                <a16:creationId xmlns:a16="http://schemas.microsoft.com/office/drawing/2014/main" id="{40EE05C5-9DF5-9BE2-ED59-B0342C744463}"/>
              </a:ext>
            </a:extLst>
          </p:cNvPr>
          <p:cNvSpPr/>
          <p:nvPr/>
        </p:nvSpPr>
        <p:spPr>
          <a:xfrm>
            <a:off x="5056692" y="3947207"/>
            <a:ext cx="5515268" cy="427132"/>
          </a:xfrm>
          <a:prstGeom prst="rect">
            <a:avLst/>
          </a:prstGeom>
          <a:solidFill>
            <a:srgbClr val="DEC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 name="Rectangle 5">
            <a:extLst>
              <a:ext uri="{FF2B5EF4-FFF2-40B4-BE49-F238E27FC236}">
                <a16:creationId xmlns:a16="http://schemas.microsoft.com/office/drawing/2014/main" id="{D2EE0F4F-8B2D-1175-0C56-7A567EC4401A}"/>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8" name="Rectangle 6">
            <a:extLst>
              <a:ext uri="{FF2B5EF4-FFF2-40B4-BE49-F238E27FC236}">
                <a16:creationId xmlns:a16="http://schemas.microsoft.com/office/drawing/2014/main" id="{1EEDFC6B-17E0-C0B4-9885-259B7712831A}"/>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9" name="Rectangle 7">
            <a:extLst>
              <a:ext uri="{FF2B5EF4-FFF2-40B4-BE49-F238E27FC236}">
                <a16:creationId xmlns:a16="http://schemas.microsoft.com/office/drawing/2014/main" id="{34B213AB-7E51-01B1-A6D9-38EDBD6DD61B}"/>
              </a:ext>
            </a:extLst>
          </p:cNvPr>
          <p:cNvSpPr/>
          <p:nvPr/>
        </p:nvSpPr>
        <p:spPr>
          <a:xfrm>
            <a:off x="5056692" y="4389017"/>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 name="Triangle 8">
            <a:extLst>
              <a:ext uri="{FF2B5EF4-FFF2-40B4-BE49-F238E27FC236}">
                <a16:creationId xmlns:a16="http://schemas.microsoft.com/office/drawing/2014/main" id="{BF1EC9BA-277B-D1FD-9EF9-F8680CE9E46F}"/>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81" name="Rectangle 9">
            <a:extLst>
              <a:ext uri="{FF2B5EF4-FFF2-40B4-BE49-F238E27FC236}">
                <a16:creationId xmlns:a16="http://schemas.microsoft.com/office/drawing/2014/main" id="{AB99B338-AC06-425D-3C5D-C8ADD74578F0}"/>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2" name="Rectangle 10">
            <a:extLst>
              <a:ext uri="{FF2B5EF4-FFF2-40B4-BE49-F238E27FC236}">
                <a16:creationId xmlns:a16="http://schemas.microsoft.com/office/drawing/2014/main" id="{F22BA35A-0946-79A9-1767-72B0771DE917}"/>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3" name="Rectangle 11">
            <a:extLst>
              <a:ext uri="{FF2B5EF4-FFF2-40B4-BE49-F238E27FC236}">
                <a16:creationId xmlns:a16="http://schemas.microsoft.com/office/drawing/2014/main" id="{CE6290F1-95E4-09DB-D6C6-52BE0AF78936}"/>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4" name="Rectangle 12">
            <a:extLst>
              <a:ext uri="{FF2B5EF4-FFF2-40B4-BE49-F238E27FC236}">
                <a16:creationId xmlns:a16="http://schemas.microsoft.com/office/drawing/2014/main" id="{44095BB5-E8AD-8F0F-F13F-7C536EC83656}"/>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5" name="Rectangle 13">
            <a:extLst>
              <a:ext uri="{FF2B5EF4-FFF2-40B4-BE49-F238E27FC236}">
                <a16:creationId xmlns:a16="http://schemas.microsoft.com/office/drawing/2014/main" id="{BC58338B-D9C2-55FC-595A-BB6E4BAC1CDF}"/>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86" name="TextBox 14">
            <a:extLst>
              <a:ext uri="{FF2B5EF4-FFF2-40B4-BE49-F238E27FC236}">
                <a16:creationId xmlns:a16="http://schemas.microsoft.com/office/drawing/2014/main" id="{4B123541-6607-9571-448B-9A908C5FE2E8}"/>
              </a:ext>
            </a:extLst>
          </p:cNvPr>
          <p:cNvSpPr txBox="1"/>
          <p:nvPr/>
        </p:nvSpPr>
        <p:spPr>
          <a:xfrm>
            <a:off x="6956943" y="4025694"/>
            <a:ext cx="1714765"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FIRMENINFRASTRUKTUR</a:t>
            </a:r>
          </a:p>
        </p:txBody>
      </p:sp>
      <p:sp>
        <p:nvSpPr>
          <p:cNvPr id="87" name="TextBox 15">
            <a:extLst>
              <a:ext uri="{FF2B5EF4-FFF2-40B4-BE49-F238E27FC236}">
                <a16:creationId xmlns:a16="http://schemas.microsoft.com/office/drawing/2014/main" id="{912D93FE-8B45-B8E8-A98A-9C6DF5F34AF4}"/>
              </a:ext>
            </a:extLst>
          </p:cNvPr>
          <p:cNvSpPr txBox="1"/>
          <p:nvPr/>
        </p:nvSpPr>
        <p:spPr>
          <a:xfrm>
            <a:off x="7184156" y="4466176"/>
            <a:ext cx="126034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PERSONALWESEN</a:t>
            </a:r>
          </a:p>
        </p:txBody>
      </p:sp>
      <p:sp>
        <p:nvSpPr>
          <p:cNvPr id="88" name="TextBox 16">
            <a:extLst>
              <a:ext uri="{FF2B5EF4-FFF2-40B4-BE49-F238E27FC236}">
                <a16:creationId xmlns:a16="http://schemas.microsoft.com/office/drawing/2014/main" id="{B81F5CC8-35C6-EA4D-6C11-15D8E43CDC0F}"/>
              </a:ext>
            </a:extLst>
          </p:cNvPr>
          <p:cNvSpPr txBox="1"/>
          <p:nvPr/>
        </p:nvSpPr>
        <p:spPr>
          <a:xfrm>
            <a:off x="6787957" y="4907224"/>
            <a:ext cx="205274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TECHNOLOGIEENTWICKLUNG</a:t>
            </a:r>
          </a:p>
        </p:txBody>
      </p:sp>
      <p:sp>
        <p:nvSpPr>
          <p:cNvPr id="89" name="TextBox 17">
            <a:extLst>
              <a:ext uri="{FF2B5EF4-FFF2-40B4-BE49-F238E27FC236}">
                <a16:creationId xmlns:a16="http://schemas.microsoft.com/office/drawing/2014/main" id="{BE24FB9A-E225-B60F-927D-EB7D872D6FFE}"/>
              </a:ext>
            </a:extLst>
          </p:cNvPr>
          <p:cNvSpPr txBox="1"/>
          <p:nvPr/>
        </p:nvSpPr>
        <p:spPr>
          <a:xfrm>
            <a:off x="7269883" y="5348363"/>
            <a:ext cx="1088888"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BESCHAFFUNG</a:t>
            </a:r>
          </a:p>
        </p:txBody>
      </p:sp>
      <p:sp>
        <p:nvSpPr>
          <p:cNvPr id="90" name="TextBox 23">
            <a:extLst>
              <a:ext uri="{FF2B5EF4-FFF2-40B4-BE49-F238E27FC236}">
                <a16:creationId xmlns:a16="http://schemas.microsoft.com/office/drawing/2014/main" id="{3CEB6E42-8D8D-D701-AEC6-6955C4E4DD32}"/>
              </a:ext>
            </a:extLst>
          </p:cNvPr>
          <p:cNvSpPr txBox="1"/>
          <p:nvPr/>
        </p:nvSpPr>
        <p:spPr>
          <a:xfrm>
            <a:off x="10924837" y="3794030"/>
            <a:ext cx="521297"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KRISE</a:t>
            </a:r>
          </a:p>
        </p:txBody>
      </p:sp>
      <p:sp>
        <p:nvSpPr>
          <p:cNvPr id="91" name="TextBox 25">
            <a:extLst>
              <a:ext uri="{FF2B5EF4-FFF2-40B4-BE49-F238E27FC236}">
                <a16:creationId xmlns:a16="http://schemas.microsoft.com/office/drawing/2014/main" id="{3CA5F4C4-4247-5F04-6C41-08B2AC8B789A}"/>
              </a:ext>
            </a:extLst>
          </p:cNvPr>
          <p:cNvSpPr txBox="1"/>
          <p:nvPr/>
        </p:nvSpPr>
        <p:spPr>
          <a:xfrm>
            <a:off x="6682354" y="5764315"/>
            <a:ext cx="2263954"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UNTERSTÜTZUNGSMAẞNAHMEN</a:t>
            </a:r>
          </a:p>
        </p:txBody>
      </p:sp>
      <p:sp>
        <p:nvSpPr>
          <p:cNvPr id="92" name="TextBox 26">
            <a:extLst>
              <a:ext uri="{FF2B5EF4-FFF2-40B4-BE49-F238E27FC236}">
                <a16:creationId xmlns:a16="http://schemas.microsoft.com/office/drawing/2014/main" id="{6211DC40-BDAE-BEA5-CD9C-77EEA155DCA3}"/>
              </a:ext>
            </a:extLst>
          </p:cNvPr>
          <p:cNvSpPr txBox="1"/>
          <p:nvPr/>
        </p:nvSpPr>
        <p:spPr>
          <a:xfrm rot="16200000">
            <a:off x="4077200" y="2924083"/>
            <a:ext cx="1550361"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PRIMÄRE TÄTIGKEITEN</a:t>
            </a:r>
          </a:p>
        </p:txBody>
      </p:sp>
      <p:sp>
        <p:nvSpPr>
          <p:cNvPr id="93" name="TextBox 18">
            <a:extLst>
              <a:ext uri="{FF2B5EF4-FFF2-40B4-BE49-F238E27FC236}">
                <a16:creationId xmlns:a16="http://schemas.microsoft.com/office/drawing/2014/main" id="{2F244DC5-10A4-24F1-0A6C-208CBA6066B4}"/>
              </a:ext>
            </a:extLst>
          </p:cNvPr>
          <p:cNvSpPr txBox="1"/>
          <p:nvPr/>
        </p:nvSpPr>
        <p:spPr>
          <a:xfrm>
            <a:off x="5163463" y="3182041"/>
            <a:ext cx="877164"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EINGANGS-</a:t>
            </a:r>
          </a:p>
          <a:p>
            <a:pPr algn="ctr"/>
            <a:r>
              <a:rPr lang="en-GB" sz="1200" b="1" dirty="0">
                <a:solidFill>
                  <a:schemeClr val="bg1"/>
                </a:solidFill>
                <a:latin typeface="+mj-lt"/>
                <a:cs typeface="Poppins" pitchFamily="2" charset="77"/>
              </a:rPr>
              <a:t>LOGISTIK</a:t>
            </a:r>
          </a:p>
        </p:txBody>
      </p:sp>
      <p:sp>
        <p:nvSpPr>
          <p:cNvPr id="94" name="TextBox 19">
            <a:extLst>
              <a:ext uri="{FF2B5EF4-FFF2-40B4-BE49-F238E27FC236}">
                <a16:creationId xmlns:a16="http://schemas.microsoft.com/office/drawing/2014/main" id="{4EC0441A-F1E4-78F5-D2A4-80451F24E24A}"/>
              </a:ext>
            </a:extLst>
          </p:cNvPr>
          <p:cNvSpPr txBox="1"/>
          <p:nvPr/>
        </p:nvSpPr>
        <p:spPr>
          <a:xfrm>
            <a:off x="6363602" y="3182040"/>
            <a:ext cx="683200"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BETRIEB</a:t>
            </a:r>
          </a:p>
        </p:txBody>
      </p:sp>
      <p:sp>
        <p:nvSpPr>
          <p:cNvPr id="95" name="TextBox 20">
            <a:extLst>
              <a:ext uri="{FF2B5EF4-FFF2-40B4-BE49-F238E27FC236}">
                <a16:creationId xmlns:a16="http://schemas.microsoft.com/office/drawing/2014/main" id="{BFC1C2DF-14E6-DB91-DC94-2D1056A2846D}"/>
              </a:ext>
            </a:extLst>
          </p:cNvPr>
          <p:cNvSpPr txBox="1"/>
          <p:nvPr/>
        </p:nvSpPr>
        <p:spPr>
          <a:xfrm>
            <a:off x="7348686" y="3182041"/>
            <a:ext cx="918200"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AUSGANGS-</a:t>
            </a:r>
          </a:p>
          <a:p>
            <a:pPr algn="ctr"/>
            <a:r>
              <a:rPr lang="en-GB" sz="1200" b="1" dirty="0">
                <a:solidFill>
                  <a:schemeClr val="bg1"/>
                </a:solidFill>
                <a:latin typeface="+mj-lt"/>
                <a:cs typeface="Poppins" pitchFamily="2" charset="77"/>
              </a:rPr>
              <a:t>LOGISTIK</a:t>
            </a:r>
          </a:p>
        </p:txBody>
      </p:sp>
      <p:sp>
        <p:nvSpPr>
          <p:cNvPr id="96" name="TextBox 21">
            <a:extLst>
              <a:ext uri="{FF2B5EF4-FFF2-40B4-BE49-F238E27FC236}">
                <a16:creationId xmlns:a16="http://schemas.microsoft.com/office/drawing/2014/main" id="{AC8E8FCF-5E01-9478-FEDD-A2C63B6ABF4E}"/>
              </a:ext>
            </a:extLst>
          </p:cNvPr>
          <p:cNvSpPr txBox="1"/>
          <p:nvPr/>
        </p:nvSpPr>
        <p:spPr>
          <a:xfrm>
            <a:off x="8373842" y="3182041"/>
            <a:ext cx="1082477"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UND VERTRIEB</a:t>
            </a:r>
          </a:p>
        </p:txBody>
      </p:sp>
      <p:sp>
        <p:nvSpPr>
          <p:cNvPr id="97" name="TextBox 22">
            <a:extLst>
              <a:ext uri="{FF2B5EF4-FFF2-40B4-BE49-F238E27FC236}">
                <a16:creationId xmlns:a16="http://schemas.microsoft.com/office/drawing/2014/main" id="{01A79842-4177-6A37-5110-591BAC314E6B}"/>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98" name="Freeform 223">
            <a:extLst>
              <a:ext uri="{FF2B5EF4-FFF2-40B4-BE49-F238E27FC236}">
                <a16:creationId xmlns:a16="http://schemas.microsoft.com/office/drawing/2014/main" id="{EBA96DC8-C8EA-2B26-261A-DA70BF8157F8}"/>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99" name="Freeform 233">
            <a:extLst>
              <a:ext uri="{FF2B5EF4-FFF2-40B4-BE49-F238E27FC236}">
                <a16:creationId xmlns:a16="http://schemas.microsoft.com/office/drawing/2014/main" id="{983A68BD-FF7B-2C86-9F62-3E36D1A2ED44}"/>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100" name="Freeform 236">
            <a:extLst>
              <a:ext uri="{FF2B5EF4-FFF2-40B4-BE49-F238E27FC236}">
                <a16:creationId xmlns:a16="http://schemas.microsoft.com/office/drawing/2014/main" id="{FA755F42-1970-76D1-960D-06561C5D4B16}"/>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101" name="Freeform 242">
            <a:extLst>
              <a:ext uri="{FF2B5EF4-FFF2-40B4-BE49-F238E27FC236}">
                <a16:creationId xmlns:a16="http://schemas.microsoft.com/office/drawing/2014/main" id="{B1BF6471-6ACD-6421-E5C9-F2B28A6A64B7}"/>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102" name="Freeform 245">
            <a:extLst>
              <a:ext uri="{FF2B5EF4-FFF2-40B4-BE49-F238E27FC236}">
                <a16:creationId xmlns:a16="http://schemas.microsoft.com/office/drawing/2014/main" id="{67EB23E1-5CA9-B9FB-D59A-CCECAAA73BBA}"/>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103" name="Left Arrow 33">
            <a:extLst>
              <a:ext uri="{FF2B5EF4-FFF2-40B4-BE49-F238E27FC236}">
                <a16:creationId xmlns:a16="http://schemas.microsoft.com/office/drawing/2014/main" id="{2116A694-60FE-DF64-2F58-5453DB11F29C}"/>
              </a:ext>
            </a:extLst>
          </p:cNvPr>
          <p:cNvSpPr/>
          <p:nvPr/>
        </p:nvSpPr>
        <p:spPr>
          <a:xfrm>
            <a:off x="5056693" y="5817070"/>
            <a:ext cx="1649106"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104" name="Right Arrow 34">
            <a:extLst>
              <a:ext uri="{FF2B5EF4-FFF2-40B4-BE49-F238E27FC236}">
                <a16:creationId xmlns:a16="http://schemas.microsoft.com/office/drawing/2014/main" id="{46A50F66-CBE9-4559-CB1C-41F6CAD0A91D}"/>
              </a:ext>
            </a:extLst>
          </p:cNvPr>
          <p:cNvSpPr/>
          <p:nvPr/>
        </p:nvSpPr>
        <p:spPr>
          <a:xfrm>
            <a:off x="8921306" y="5817070"/>
            <a:ext cx="1649106"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Tree>
    <p:extLst>
      <p:ext uri="{BB962C8B-B14F-4D97-AF65-F5344CB8AC3E}">
        <p14:creationId xmlns:p14="http://schemas.microsoft.com/office/powerpoint/2010/main" val="37722792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8" y="1177730"/>
            <a:ext cx="4716424" cy="1920533"/>
          </a:xfrm>
        </p:spPr>
        <p:txBody>
          <a:bodyPr>
            <a:normAutofit fontScale="85000" lnSpcReduction="10000"/>
          </a:bodyPr>
          <a:lstStyle/>
          <a:p>
            <a:r>
              <a:rPr lang="de-DE" dirty="0"/>
              <a:t>Die Personalabteilung kann eine Reihe von Indikatoren für Krisen in der Frühphase erkennen.  Die Mitarbeiter haben meist ein sehr sensibles Gefühl für das Unternehmen - auch wenn sie es nicht direkt artikulieren. Nutzen Sie diese Informationen für Ihre Analysen!</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0" y="595510"/>
            <a:ext cx="5462413" cy="582221"/>
          </a:xfrm>
        </p:spPr>
        <p:txBody>
          <a:bodyPr>
            <a:noAutofit/>
          </a:bodyPr>
          <a:lstStyle/>
          <a:p>
            <a:r>
              <a:rPr lang="de-DE" sz="2400" dirty="0"/>
              <a:t>KENNZAHLEN DES PERSONALWESENS</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549269" y="3182570"/>
            <a:ext cx="2074048"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Krankschreibungen</a:t>
            </a:r>
            <a:endParaRPr lang="en-GB" b="1" dirty="0">
              <a:solidFill>
                <a:schemeClr val="bg1"/>
              </a:solidFill>
              <a:ea typeface="League Spartan" charset="0"/>
              <a:cs typeface="Poppins" pitchFamily="2" charset="77"/>
            </a:endParaRP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54938" y="3166777"/>
            <a:ext cx="515605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Hat </a:t>
            </a:r>
            <a:r>
              <a:rPr lang="en-GB" sz="1800" dirty="0" err="1">
                <a:solidFill>
                  <a:schemeClr val="bg1"/>
                </a:solidFill>
                <a:latin typeface="+mn-lt"/>
                <a:ea typeface="Lato Light" panose="020F0502020204030203" pitchFamily="34" charset="0"/>
                <a:cs typeface="Mukta ExtraLight" panose="020B0000000000000000" pitchFamily="34" charset="77"/>
              </a:rPr>
              <a:t>sich</a:t>
            </a:r>
            <a:r>
              <a:rPr lang="en-GB" sz="1800" dirty="0">
                <a:solidFill>
                  <a:schemeClr val="bg1"/>
                </a:solidFill>
                <a:latin typeface="+mn-lt"/>
                <a:ea typeface="Lato Light" panose="020F0502020204030203" pitchFamily="34" charset="0"/>
                <a:cs typeface="Mukta ExtraLight" panose="020B0000000000000000" pitchFamily="34" charset="77"/>
              </a:rPr>
              <a:t> der </a:t>
            </a:r>
            <a:r>
              <a:rPr lang="en-GB" sz="1800" dirty="0" err="1">
                <a:solidFill>
                  <a:schemeClr val="bg1"/>
                </a:solidFill>
                <a:latin typeface="+mn-lt"/>
                <a:ea typeface="Lato Light" panose="020F0502020204030203" pitchFamily="34" charset="0"/>
                <a:cs typeface="Mukta ExtraLight" panose="020B0000000000000000" pitchFamily="34" charset="77"/>
              </a:rPr>
              <a:t>Prozentsatz</a:t>
            </a:r>
            <a:r>
              <a:rPr lang="en-GB" sz="1800" dirty="0">
                <a:solidFill>
                  <a:schemeClr val="bg1"/>
                </a:solidFill>
                <a:latin typeface="+mn-lt"/>
                <a:ea typeface="Lato Light" panose="020F0502020204030203" pitchFamily="34" charset="0"/>
                <a:cs typeface="Mukta ExtraLight" panose="020B0000000000000000" pitchFamily="34" charset="77"/>
              </a:rPr>
              <a:t> an </a:t>
            </a:r>
            <a:r>
              <a:rPr lang="en-GB" sz="1800" dirty="0" err="1">
                <a:solidFill>
                  <a:schemeClr val="bg1"/>
                </a:solidFill>
                <a:latin typeface="+mn-lt"/>
                <a:ea typeface="Lato Light" panose="020F0502020204030203" pitchFamily="34" charset="0"/>
                <a:cs typeface="Mukta ExtraLight" panose="020B0000000000000000" pitchFamily="34" charset="77"/>
              </a:rPr>
              <a:t>Krankschreibungen</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im</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Laufe</a:t>
            </a:r>
            <a:r>
              <a:rPr lang="en-GB" sz="1800" dirty="0">
                <a:solidFill>
                  <a:schemeClr val="bg1"/>
                </a:solidFill>
                <a:latin typeface="+mn-lt"/>
                <a:ea typeface="Lato Light" panose="020F0502020204030203" pitchFamily="34" charset="0"/>
                <a:cs typeface="Mukta ExtraLight" panose="020B0000000000000000" pitchFamily="34" charset="77"/>
              </a:rPr>
              <a:t> der Zeit </a:t>
            </a:r>
            <a:r>
              <a:rPr lang="en-GB" sz="1800" dirty="0" err="1">
                <a:solidFill>
                  <a:schemeClr val="bg1"/>
                </a:solidFill>
                <a:latin typeface="+mn-lt"/>
                <a:ea typeface="Lato Light" panose="020F0502020204030203" pitchFamily="34" charset="0"/>
                <a:cs typeface="Mukta ExtraLight" panose="020B0000000000000000" pitchFamily="34" charset="77"/>
              </a:rPr>
              <a:t>verändert</a:t>
            </a:r>
            <a:r>
              <a:rPr lang="en-GB" sz="1800" dirty="0">
                <a:solidFill>
                  <a:schemeClr val="bg1"/>
                </a:solidFill>
                <a:latin typeface="+mn-lt"/>
                <a:ea typeface="Lato Light" panose="020F0502020204030203" pitchFamily="34" charset="0"/>
                <a:cs typeface="Mukta ExtraLight" panose="020B0000000000000000" pitchFamily="34" charset="77"/>
              </a:rPr>
              <a:t>?</a:t>
            </a: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549269" y="3864288"/>
            <a:ext cx="2393480" cy="579646"/>
          </a:xfrm>
          <a:prstGeom prst="rect">
            <a:avLst/>
          </a:prstGeom>
          <a:noFill/>
          <a:ln>
            <a:noFill/>
          </a:ln>
        </p:spPr>
        <p:txBody>
          <a:bodyPr wrap="square" rtlCol="0" anchor="ctr" anchorCtr="0">
            <a:spAutoFit/>
          </a:bodyPr>
          <a:lstStyle/>
          <a:p>
            <a:pPr lvl="0">
              <a:lnSpc>
                <a:spcPts val="1860"/>
              </a:lnSpc>
              <a:defRPr/>
            </a:pPr>
            <a:r>
              <a:rPr lang="en-GB" sz="1600" b="1" dirty="0">
                <a:solidFill>
                  <a:schemeClr val="bg1"/>
                </a:solidFill>
                <a:ea typeface="League Spartan" charset="0"/>
                <a:cs typeface="Poppins" pitchFamily="2" charset="77"/>
              </a:rPr>
              <a:t>Zeit bis </a:t>
            </a:r>
            <a:r>
              <a:rPr lang="en-GB" sz="1600" b="1" dirty="0" err="1">
                <a:solidFill>
                  <a:schemeClr val="bg1"/>
                </a:solidFill>
                <a:ea typeface="League Spartan" charset="0"/>
                <a:cs typeface="Poppins" pitchFamily="2" charset="77"/>
              </a:rPr>
              <a:t>zur</a:t>
            </a:r>
            <a:r>
              <a:rPr lang="en-GB" sz="1600" b="1" dirty="0">
                <a:solidFill>
                  <a:schemeClr val="bg1"/>
                </a:solidFill>
                <a:ea typeface="League Spartan" charset="0"/>
                <a:cs typeface="Poppins" pitchFamily="2" charset="77"/>
              </a:rPr>
              <a:t> </a:t>
            </a:r>
            <a:r>
              <a:rPr lang="en-GB" sz="1600" b="1" dirty="0" err="1">
                <a:solidFill>
                  <a:schemeClr val="bg1"/>
                </a:solidFill>
                <a:ea typeface="League Spartan" charset="0"/>
                <a:cs typeface="Poppins" pitchFamily="2" charset="77"/>
              </a:rPr>
              <a:t>Neubesetzung</a:t>
            </a:r>
            <a:r>
              <a:rPr lang="en-GB" sz="1600" b="1" dirty="0">
                <a:solidFill>
                  <a:schemeClr val="bg1"/>
                </a:solidFill>
                <a:ea typeface="League Spartan" charset="0"/>
                <a:cs typeface="Poppins" pitchFamily="2" charset="77"/>
              </a:rPr>
              <a:t> von </a:t>
            </a:r>
            <a:r>
              <a:rPr lang="en-GB" sz="1600" b="1" dirty="0" err="1">
                <a:solidFill>
                  <a:schemeClr val="bg1"/>
                </a:solidFill>
                <a:ea typeface="League Spartan" charset="0"/>
                <a:cs typeface="Poppins" pitchFamily="2" charset="77"/>
              </a:rPr>
              <a:t>Stellen</a:t>
            </a:r>
            <a:endParaRPr lang="en-GB" sz="1600" b="1" dirty="0">
              <a:solidFill>
                <a:schemeClr val="bg1"/>
              </a:solidFill>
              <a:ea typeface="League Spartan" charset="0"/>
              <a:cs typeface="Poppins" pitchFamily="2" charset="77"/>
            </a:endParaRP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54938" y="3793303"/>
            <a:ext cx="4592074" cy="69507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Ist</a:t>
            </a:r>
            <a:r>
              <a:rPr lang="en-GB" sz="1800" dirty="0">
                <a:solidFill>
                  <a:schemeClr val="bg1"/>
                </a:solidFill>
                <a:latin typeface="+mn-lt"/>
                <a:ea typeface="Lato Light" panose="020F0502020204030203" pitchFamily="34" charset="0"/>
                <a:cs typeface="Mukta ExtraLight" panose="020B0000000000000000" pitchFamily="34" charset="77"/>
              </a:rPr>
              <a:t> es </a:t>
            </a:r>
            <a:r>
              <a:rPr lang="en-GB" sz="1800" dirty="0" err="1">
                <a:solidFill>
                  <a:schemeClr val="bg1"/>
                </a:solidFill>
                <a:latin typeface="+mn-lt"/>
                <a:ea typeface="Lato Light" panose="020F0502020204030203" pitchFamily="34" charset="0"/>
                <a:cs typeface="Mukta ExtraLight" panose="020B0000000000000000" pitchFamily="34" charset="77"/>
              </a:rPr>
              <a:t>schwieriger</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Stellen</a:t>
            </a:r>
            <a:r>
              <a:rPr lang="en-GB" sz="1800" dirty="0">
                <a:solidFill>
                  <a:schemeClr val="bg1"/>
                </a:solidFill>
                <a:latin typeface="+mn-lt"/>
                <a:ea typeface="Lato Light" panose="020F0502020204030203" pitchFamily="34" charset="0"/>
                <a:cs typeface="Mukta ExtraLight" panose="020B0000000000000000" pitchFamily="34" charset="77"/>
              </a:rPr>
              <a:t> neu </a:t>
            </a:r>
            <a:r>
              <a:rPr lang="en-GB" sz="1800" dirty="0" err="1">
                <a:solidFill>
                  <a:schemeClr val="bg1"/>
                </a:solidFill>
                <a:latin typeface="+mn-lt"/>
                <a:ea typeface="Lato Light" panose="020F0502020204030203" pitchFamily="34" charset="0"/>
                <a:cs typeface="Mukta ExtraLight" panose="020B0000000000000000" pitchFamily="34" charset="77"/>
              </a:rPr>
              <a:t>zu</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besetzen</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oder</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müssen</a:t>
            </a:r>
            <a:r>
              <a:rPr lang="en-GB" sz="1800" dirty="0">
                <a:solidFill>
                  <a:schemeClr val="bg1"/>
                </a:solidFill>
                <a:latin typeface="+mn-lt"/>
                <a:ea typeface="Lato Light" panose="020F0502020204030203" pitchFamily="34" charset="0"/>
                <a:cs typeface="Mukta ExtraLight" panose="020B0000000000000000" pitchFamily="34" charset="77"/>
              </a:rPr>
              <a:t> Sie </a:t>
            </a:r>
            <a:r>
              <a:rPr lang="en-GB" sz="1800" dirty="0" err="1">
                <a:solidFill>
                  <a:schemeClr val="bg1"/>
                </a:solidFill>
                <a:latin typeface="+mn-lt"/>
                <a:ea typeface="Lato Light" panose="020F0502020204030203" pitchFamily="34" charset="0"/>
                <a:cs typeface="Mukta ExtraLight" panose="020B0000000000000000" pitchFamily="34" charset="77"/>
              </a:rPr>
              <a:t>mehr</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zahlen</a:t>
            </a:r>
            <a:r>
              <a:rPr lang="en-GB" sz="1800" dirty="0">
                <a:solidFill>
                  <a:schemeClr val="bg1"/>
                </a:solidFill>
                <a:latin typeface="+mn-lt"/>
                <a:ea typeface="Lato Light" panose="020F0502020204030203" pitchFamily="34" charset="0"/>
                <a:cs typeface="Mukta ExtraLight" panose="020B0000000000000000" pitchFamily="34" charset="77"/>
              </a:rPr>
              <a:t>, um </a:t>
            </a:r>
            <a:r>
              <a:rPr lang="en-GB" sz="1800" dirty="0" err="1">
                <a:solidFill>
                  <a:schemeClr val="bg1"/>
                </a:solidFill>
                <a:latin typeface="+mn-lt"/>
                <a:ea typeface="Lato Light" panose="020F0502020204030203" pitchFamily="34" charset="0"/>
                <a:cs typeface="Mukta ExtraLight" panose="020B0000000000000000" pitchFamily="34" charset="77"/>
              </a:rPr>
              <a:t>Kandidaten</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zu</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überzeugen</a:t>
            </a:r>
            <a:r>
              <a:rPr lang="en-GB" sz="1800" dirty="0">
                <a:solidFill>
                  <a:schemeClr val="bg1"/>
                </a:solidFill>
                <a:latin typeface="+mn-lt"/>
                <a:ea typeface="Lato Light" panose="020F0502020204030203" pitchFamily="34" charset="0"/>
                <a:cs typeface="Mukta ExtraLight" panose="020B0000000000000000" pitchFamily="34" charset="77"/>
              </a:rPr>
              <a:t>?</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549269" y="4789663"/>
            <a:ext cx="2240577"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Initiativbewerbungen</a:t>
            </a:r>
            <a:endParaRPr lang="en-GB" b="1" dirty="0">
              <a:solidFill>
                <a:schemeClr val="bg1"/>
              </a:solidFill>
              <a:ea typeface="League Spartan" charset="0"/>
              <a:cs typeface="Poppins" pitchFamily="2" charset="77"/>
            </a:endParaRP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54938" y="4717840"/>
            <a:ext cx="5482950"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Schreiben</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Ihnen</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weniger</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Personen</a:t>
            </a:r>
            <a:endParaRPr lang="en-GB" sz="1800" dirty="0">
              <a:solidFill>
                <a:schemeClr val="bg1"/>
              </a:solidFill>
              <a:latin typeface="+mn-lt"/>
              <a:ea typeface="Lato Light" panose="020F0502020204030203" pitchFamily="34" charset="0"/>
              <a:cs typeface="Mukta ExtraLight" panose="020B0000000000000000" pitchFamily="34" charset="77"/>
            </a:endParaRPr>
          </a:p>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Initiativbewerbungen</a:t>
            </a:r>
            <a:r>
              <a:rPr lang="en-GB" sz="1800" dirty="0">
                <a:solidFill>
                  <a:schemeClr val="bg1"/>
                </a:solidFill>
                <a:latin typeface="+mn-lt"/>
                <a:ea typeface="Lato Light" panose="020F0502020204030203" pitchFamily="34" charset="0"/>
                <a:cs typeface="Mukta ExtraLight" panose="020B0000000000000000" pitchFamily="34" charset="77"/>
              </a:rPr>
              <a:t>?</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7">
            <a:extLst>
              <a:ext uri="{FF2B5EF4-FFF2-40B4-BE49-F238E27FC236}">
                <a16:creationId xmlns:a16="http://schemas.microsoft.com/office/drawing/2014/main" id="{48CDA02A-BBD0-F1B5-AE9A-7BC46714DF65}"/>
              </a:ext>
            </a:extLst>
          </p:cNvPr>
          <p:cNvSpPr txBox="1"/>
          <p:nvPr/>
        </p:nvSpPr>
        <p:spPr>
          <a:xfrm>
            <a:off x="4549269" y="5471381"/>
            <a:ext cx="2337255" cy="579646"/>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Online </a:t>
            </a:r>
            <a:r>
              <a:rPr lang="en-GB" b="1" dirty="0" err="1">
                <a:solidFill>
                  <a:schemeClr val="bg1"/>
                </a:solidFill>
                <a:ea typeface="League Spartan" charset="0"/>
                <a:cs typeface="Poppins" pitchFamily="2" charset="77"/>
              </a:rPr>
              <a:t>Bewertungen</a:t>
            </a:r>
            <a:r>
              <a:rPr lang="en-GB" b="1" dirty="0">
                <a:solidFill>
                  <a:schemeClr val="bg1"/>
                </a:solidFill>
                <a:ea typeface="League Spartan" charset="0"/>
                <a:cs typeface="Poppins" pitchFamily="2" charset="77"/>
              </a:rPr>
              <a:t> von </a:t>
            </a:r>
            <a:r>
              <a:rPr lang="en-GB" b="1" dirty="0" err="1">
                <a:solidFill>
                  <a:schemeClr val="bg1"/>
                </a:solidFill>
                <a:ea typeface="League Spartan" charset="0"/>
                <a:cs typeface="Poppins" pitchFamily="2" charset="77"/>
              </a:rPr>
              <a:t>Arbeitgebern</a:t>
            </a:r>
            <a:endParaRPr lang="en-GB" b="1" dirty="0">
              <a:solidFill>
                <a:schemeClr val="bg1"/>
              </a:solidFill>
              <a:ea typeface="League Spartan" charset="0"/>
              <a:cs typeface="Poppins" pitchFamily="2" charset="77"/>
            </a:endParaRP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54938" y="5532711"/>
            <a:ext cx="4283539"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Verfolgen Sie Online-Plattformen zur Bewertung von Arbeitgebern?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25" name="Pentagon 8">
            <a:extLst>
              <a:ext uri="{FF2B5EF4-FFF2-40B4-BE49-F238E27FC236}">
                <a16:creationId xmlns:a16="http://schemas.microsoft.com/office/drawing/2014/main" id="{9EEF9576-3439-B645-E17B-2A5FDC65395E}"/>
              </a:ext>
            </a:extLst>
          </p:cNvPr>
          <p:cNvSpPr/>
          <p:nvPr/>
        </p:nvSpPr>
        <p:spPr>
          <a:xfrm>
            <a:off x="4501275" y="6174336"/>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49269" y="6396757"/>
            <a:ext cx="1864610" cy="335989"/>
          </a:xfrm>
          <a:prstGeom prst="rect">
            <a:avLst/>
          </a:prstGeom>
          <a:noFill/>
          <a:ln>
            <a:noFill/>
          </a:ln>
        </p:spPr>
        <p:txBody>
          <a:bodyPr wrap="square" rtlCol="0" anchor="ctr" anchorCtr="0">
            <a:spAutoFit/>
          </a:bodyPr>
          <a:lstStyle/>
          <a:p>
            <a:pPr lvl="0">
              <a:lnSpc>
                <a:spcPts val="1860"/>
              </a:lnSpc>
              <a:defRPr/>
            </a:pPr>
            <a:r>
              <a:rPr lang="en-GB" b="1" dirty="0">
                <a:solidFill>
                  <a:schemeClr val="bg1"/>
                </a:solidFill>
                <a:ea typeface="League Spartan" charset="0"/>
                <a:cs typeface="Poppins" pitchFamily="2" charset="77"/>
              </a:rPr>
              <a:t>Feedback-Kultur</a:t>
            </a: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54938" y="6179441"/>
            <a:ext cx="5116299" cy="69507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Haben Sie eine konstruktive, offene Unternehmens-kultur? Haben sich Stimmung und Motivation verändert?</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28322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632736" y="226679"/>
            <a:ext cx="5360291" cy="582221"/>
          </a:xfrm>
        </p:spPr>
        <p:txBody>
          <a:bodyPr>
            <a:noAutofit/>
          </a:bodyPr>
          <a:lstStyle/>
          <a:p>
            <a:r>
              <a:rPr lang="en-US" sz="2800" b="1" dirty="0" err="1"/>
              <a:t>Verhindern</a:t>
            </a:r>
            <a:r>
              <a:rPr lang="en-US" sz="2800" b="1" dirty="0"/>
              <a:t> Sie </a:t>
            </a:r>
            <a:r>
              <a:rPr lang="en-US" sz="2800" b="1" dirty="0" err="1"/>
              <a:t>eine</a:t>
            </a:r>
            <a:r>
              <a:rPr lang="en-US" sz="2800" b="1" dirty="0"/>
              <a:t> </a:t>
            </a:r>
            <a:r>
              <a:rPr lang="en-US" sz="2800" b="1" dirty="0" err="1"/>
              <a:t>Krise</a:t>
            </a:r>
            <a:r>
              <a:rPr lang="en-US" sz="2800" b="1" dirty="0"/>
              <a:t> </a:t>
            </a:r>
            <a:r>
              <a:rPr lang="en-US" sz="2800" b="1" dirty="0" err="1"/>
              <a:t>im</a:t>
            </a:r>
            <a:r>
              <a:rPr lang="en-US" sz="2800" b="1" dirty="0"/>
              <a:t> </a:t>
            </a:r>
            <a:r>
              <a:rPr lang="de-DE" sz="2900" b="1" dirty="0"/>
              <a:t>Personalmanagement frühzeitig</a:t>
            </a:r>
          </a:p>
        </p:txBody>
      </p:sp>
      <p:pic>
        <p:nvPicPr>
          <p:cNvPr id="13" name="Bildplatzhalter 12" descr="Ein Bild, das Himmel, draußen, Strand, Silhouette enthält.&#10;&#10;Automatisch generierte Beschreibung">
            <a:extLst>
              <a:ext uri="{FF2B5EF4-FFF2-40B4-BE49-F238E27FC236}">
                <a16:creationId xmlns:a16="http://schemas.microsoft.com/office/drawing/2014/main" id="{481E9E15-A1B0-E15E-6C87-6C1B9920362B}"/>
              </a:ext>
            </a:extLst>
          </p:cNvPr>
          <p:cNvPicPr>
            <a:picLocks noGrp="1" noChangeAspect="1"/>
          </p:cNvPicPr>
          <p:nvPr>
            <p:ph type="pic" sz="quarter" idx="10"/>
          </p:nvPr>
        </p:nvPicPr>
        <p:blipFill rotWithShape="1">
          <a:blip r:embed="rId2">
            <a:alphaModFix amt="85000"/>
          </a:blip>
          <a:srcRect l="2366" r="29550"/>
          <a:stretch/>
        </p:blipFill>
        <p:spPr>
          <a:xfrm>
            <a:off x="6392300" y="228600"/>
            <a:ext cx="5564883" cy="5447571"/>
          </a:xfrm>
        </p:spPr>
      </p:pic>
      <p:graphicFrame>
        <p:nvGraphicFramePr>
          <p:cNvPr id="7" name="Text Placeholder 2">
            <a:extLst>
              <a:ext uri="{FF2B5EF4-FFF2-40B4-BE49-F238E27FC236}">
                <a16:creationId xmlns:a16="http://schemas.microsoft.com/office/drawing/2014/main" id="{0D67A993-9E6C-E5BF-BDE3-9CFFE9F61020}"/>
              </a:ext>
            </a:extLst>
          </p:cNvPr>
          <p:cNvGraphicFramePr/>
          <p:nvPr>
            <p:extLst>
              <p:ext uri="{D42A27DB-BD31-4B8C-83A1-F6EECF244321}">
                <p14:modId xmlns:p14="http://schemas.microsoft.com/office/powerpoint/2010/main" val="2784007986"/>
              </p:ext>
            </p:extLst>
          </p:nvPr>
        </p:nvGraphicFramePr>
        <p:xfrm>
          <a:off x="357604" y="1448176"/>
          <a:ext cx="5635423" cy="4485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 Placeholder 1">
            <a:extLst>
              <a:ext uri="{FF2B5EF4-FFF2-40B4-BE49-F238E27FC236}">
                <a16:creationId xmlns:a16="http://schemas.microsoft.com/office/drawing/2014/main" id="{34A8D885-7A66-2B76-DDEE-918B9CE02437}"/>
              </a:ext>
            </a:extLst>
          </p:cNvPr>
          <p:cNvSpPr txBox="1">
            <a:spLocks/>
          </p:cNvSpPr>
          <p:nvPr/>
        </p:nvSpPr>
        <p:spPr>
          <a:xfrm>
            <a:off x="198870" y="6281714"/>
            <a:ext cx="6193430"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600" dirty="0">
                <a:solidFill>
                  <a:srgbClr val="595A59"/>
                </a:solidFill>
              </a:rPr>
              <a:t>Weitere Informationen zum Umgang mit Personal in Krisensituationen finden Sie in Modul 5.</a:t>
            </a:r>
            <a:endParaRPr lang="en-US" sz="1600" dirty="0">
              <a:solidFill>
                <a:srgbClr val="595A59"/>
              </a:solidFill>
            </a:endParaRPr>
          </a:p>
        </p:txBody>
      </p:sp>
      <p:sp>
        <p:nvSpPr>
          <p:cNvPr id="14" name="Textplatzhalter 9">
            <a:extLst>
              <a:ext uri="{FF2B5EF4-FFF2-40B4-BE49-F238E27FC236}">
                <a16:creationId xmlns:a16="http://schemas.microsoft.com/office/drawing/2014/main" id="{462FC403-F58D-A6CD-C52A-83E19AF41E00}"/>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Belle Co</a:t>
            </a:r>
            <a:endParaRPr lang="de-DE" sz="800" dirty="0">
              <a:solidFill>
                <a:srgbClr val="595A59"/>
              </a:solidFill>
            </a:endParaRPr>
          </a:p>
          <a:p>
            <a:endParaRPr lang="de-DE" sz="800" dirty="0"/>
          </a:p>
        </p:txBody>
      </p:sp>
    </p:spTree>
    <p:extLst>
      <p:ext uri="{BB962C8B-B14F-4D97-AF65-F5344CB8AC3E}">
        <p14:creationId xmlns:p14="http://schemas.microsoft.com/office/powerpoint/2010/main" val="2673096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Von der Wertschöpfungskette zur Krisenkette</a:t>
            </a: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275047" y="4094259"/>
            <a:ext cx="4171763" cy="2031325"/>
          </a:xfrm>
          <a:prstGeom prst="rect">
            <a:avLst/>
          </a:prstGeom>
          <a:noFill/>
        </p:spPr>
        <p:txBody>
          <a:bodyPr wrap="square">
            <a:spAutoFit/>
          </a:bodyPr>
          <a:lstStyle/>
          <a:p>
            <a:r>
              <a:rPr lang="de-DE" sz="1400" dirty="0">
                <a:solidFill>
                  <a:srgbClr val="595A59"/>
                </a:solidFill>
              </a:rPr>
              <a:t>Innovation zahlt sich aus: Hotels, die über Datenmanagementsysteme verfügten, konnten während der Covid-19-Krise viele Aktivitäten (z.B. Planung und Abrechnung) vom Home Office aus steuern. Stornierungsvorgänge können digital effizienter erfasst werden und sorgen für eine bessere Planung. Eine intelligente Messung und Steuerung des Strom- und Wasserverbrauchs kann in Zeiten der Energiekrise Kosteneinsparungen ermöglichen.</a:t>
            </a:r>
            <a:endParaRPr lang="en-US" sz="1600"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de-DE" sz="1600" dirty="0">
                <a:solidFill>
                  <a:schemeClr val="bg1"/>
                </a:solidFill>
              </a:rPr>
              <a:t>Rechtzeitiges Erkennen von Problemen bei der Technologieentwicklung</a:t>
            </a: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4157401" cy="1938992"/>
          </a:xfrm>
          <a:prstGeom prst="rect">
            <a:avLst/>
          </a:prstGeom>
          <a:noFill/>
        </p:spPr>
        <p:txBody>
          <a:bodyPr wrap="square">
            <a:spAutoFit/>
          </a:bodyPr>
          <a:lstStyle/>
          <a:p>
            <a:r>
              <a:rPr lang="de-DE" sz="2000" b="1" dirty="0">
                <a:solidFill>
                  <a:srgbClr val="595A59"/>
                </a:solidFill>
              </a:rPr>
              <a:t>Die Ursachen einer Krise können in allen Bereichen des Unternehmens liegen. In der Regel lässt sich eine Krise nicht auf singuläre Sachverhalte zurückführen, sondern auf einen multikausalen Zusammenhang.</a:t>
            </a:r>
          </a:p>
        </p:txBody>
      </p:sp>
      <p:sp>
        <p:nvSpPr>
          <p:cNvPr id="36" name="Triangle 8">
            <a:extLst>
              <a:ext uri="{FF2B5EF4-FFF2-40B4-BE49-F238E27FC236}">
                <a16:creationId xmlns:a16="http://schemas.microsoft.com/office/drawing/2014/main" id="{A84193FA-33D7-EEC5-59CA-8FD5ED0CF067}"/>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37" name="Rectangle 4">
            <a:extLst>
              <a:ext uri="{FF2B5EF4-FFF2-40B4-BE49-F238E27FC236}">
                <a16:creationId xmlns:a16="http://schemas.microsoft.com/office/drawing/2014/main" id="{70EBEDC8-5799-FD1B-CDAC-E957916BD48B}"/>
              </a:ext>
            </a:extLst>
          </p:cNvPr>
          <p:cNvSpPr/>
          <p:nvPr/>
        </p:nvSpPr>
        <p:spPr>
          <a:xfrm>
            <a:off x="5056692" y="3947207"/>
            <a:ext cx="5515268" cy="427132"/>
          </a:xfrm>
          <a:prstGeom prst="rect">
            <a:avLst/>
          </a:prstGeom>
          <a:solidFill>
            <a:srgbClr val="DEC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5">
            <a:extLst>
              <a:ext uri="{FF2B5EF4-FFF2-40B4-BE49-F238E27FC236}">
                <a16:creationId xmlns:a16="http://schemas.microsoft.com/office/drawing/2014/main" id="{C3E56417-E4D8-76FA-7834-CA152EE075D5}"/>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Rectangle 6">
            <a:extLst>
              <a:ext uri="{FF2B5EF4-FFF2-40B4-BE49-F238E27FC236}">
                <a16:creationId xmlns:a16="http://schemas.microsoft.com/office/drawing/2014/main" id="{F6126F0B-9261-F271-BB80-FDE4670757AC}"/>
              </a:ext>
            </a:extLst>
          </p:cNvPr>
          <p:cNvSpPr/>
          <p:nvPr/>
        </p:nvSpPr>
        <p:spPr>
          <a:xfrm>
            <a:off x="5056692" y="4830828"/>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0" name="Rectangle 7">
            <a:extLst>
              <a:ext uri="{FF2B5EF4-FFF2-40B4-BE49-F238E27FC236}">
                <a16:creationId xmlns:a16="http://schemas.microsoft.com/office/drawing/2014/main" id="{581958F9-445E-ED6E-CD7B-5401E52BAD0F}"/>
              </a:ext>
            </a:extLst>
          </p:cNvPr>
          <p:cNvSpPr/>
          <p:nvPr/>
        </p:nvSpPr>
        <p:spPr>
          <a:xfrm>
            <a:off x="5056692" y="4389017"/>
            <a:ext cx="5515268" cy="427132"/>
          </a:xfrm>
          <a:prstGeom prst="rect">
            <a:avLst/>
          </a:prstGeom>
          <a:solidFill>
            <a:srgbClr val="DEC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riangle 8">
            <a:extLst>
              <a:ext uri="{FF2B5EF4-FFF2-40B4-BE49-F238E27FC236}">
                <a16:creationId xmlns:a16="http://schemas.microsoft.com/office/drawing/2014/main" id="{E1C4FE86-9497-0033-B16F-835903ECC019}"/>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2" name="Rectangle 9">
            <a:extLst>
              <a:ext uri="{FF2B5EF4-FFF2-40B4-BE49-F238E27FC236}">
                <a16:creationId xmlns:a16="http://schemas.microsoft.com/office/drawing/2014/main" id="{3F6B31D4-6EAB-7009-B590-9D5814C343D5}"/>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Rectangle 10">
            <a:extLst>
              <a:ext uri="{FF2B5EF4-FFF2-40B4-BE49-F238E27FC236}">
                <a16:creationId xmlns:a16="http://schemas.microsoft.com/office/drawing/2014/main" id="{D038EB17-82A5-2B7C-4E0D-95765EAF28DC}"/>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Rectangle 11">
            <a:extLst>
              <a:ext uri="{FF2B5EF4-FFF2-40B4-BE49-F238E27FC236}">
                <a16:creationId xmlns:a16="http://schemas.microsoft.com/office/drawing/2014/main" id="{4AEC3788-3090-9C5F-C0CA-480CFC4FAB16}"/>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5" name="Rectangle 12">
            <a:extLst>
              <a:ext uri="{FF2B5EF4-FFF2-40B4-BE49-F238E27FC236}">
                <a16:creationId xmlns:a16="http://schemas.microsoft.com/office/drawing/2014/main" id="{C37F73B0-6E9F-40CC-591A-1F97A440446B}"/>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6" name="Rectangle 13">
            <a:extLst>
              <a:ext uri="{FF2B5EF4-FFF2-40B4-BE49-F238E27FC236}">
                <a16:creationId xmlns:a16="http://schemas.microsoft.com/office/drawing/2014/main" id="{E73D5794-2A6F-2672-713D-1406A34EADF1}"/>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7" name="TextBox 14">
            <a:extLst>
              <a:ext uri="{FF2B5EF4-FFF2-40B4-BE49-F238E27FC236}">
                <a16:creationId xmlns:a16="http://schemas.microsoft.com/office/drawing/2014/main" id="{98C1781F-503E-8DA4-B5C5-0A19ECB82404}"/>
              </a:ext>
            </a:extLst>
          </p:cNvPr>
          <p:cNvSpPr txBox="1"/>
          <p:nvPr/>
        </p:nvSpPr>
        <p:spPr>
          <a:xfrm>
            <a:off x="6956943" y="4025694"/>
            <a:ext cx="1714765"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FIRMENINFRASTRUKTUR</a:t>
            </a:r>
          </a:p>
        </p:txBody>
      </p:sp>
      <p:sp>
        <p:nvSpPr>
          <p:cNvPr id="48" name="TextBox 15">
            <a:extLst>
              <a:ext uri="{FF2B5EF4-FFF2-40B4-BE49-F238E27FC236}">
                <a16:creationId xmlns:a16="http://schemas.microsoft.com/office/drawing/2014/main" id="{35037FDD-EDE0-F91C-0ABC-CC8DE0F2A0C4}"/>
              </a:ext>
            </a:extLst>
          </p:cNvPr>
          <p:cNvSpPr txBox="1"/>
          <p:nvPr/>
        </p:nvSpPr>
        <p:spPr>
          <a:xfrm>
            <a:off x="7184156" y="4466176"/>
            <a:ext cx="126034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PERSONALWESEN</a:t>
            </a:r>
          </a:p>
        </p:txBody>
      </p:sp>
      <p:sp>
        <p:nvSpPr>
          <p:cNvPr id="49" name="TextBox 16">
            <a:extLst>
              <a:ext uri="{FF2B5EF4-FFF2-40B4-BE49-F238E27FC236}">
                <a16:creationId xmlns:a16="http://schemas.microsoft.com/office/drawing/2014/main" id="{46421E3D-6EAC-20C0-D72B-193C29E0E557}"/>
              </a:ext>
            </a:extLst>
          </p:cNvPr>
          <p:cNvSpPr txBox="1"/>
          <p:nvPr/>
        </p:nvSpPr>
        <p:spPr>
          <a:xfrm>
            <a:off x="6787957" y="4907224"/>
            <a:ext cx="205274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TECHNOLOGIEENTWICKLUNG</a:t>
            </a:r>
          </a:p>
        </p:txBody>
      </p:sp>
      <p:sp>
        <p:nvSpPr>
          <p:cNvPr id="50" name="TextBox 17">
            <a:extLst>
              <a:ext uri="{FF2B5EF4-FFF2-40B4-BE49-F238E27FC236}">
                <a16:creationId xmlns:a16="http://schemas.microsoft.com/office/drawing/2014/main" id="{EB447DCD-D647-87DD-9460-2743DD6D1694}"/>
              </a:ext>
            </a:extLst>
          </p:cNvPr>
          <p:cNvSpPr txBox="1"/>
          <p:nvPr/>
        </p:nvSpPr>
        <p:spPr>
          <a:xfrm>
            <a:off x="7269883" y="5348363"/>
            <a:ext cx="1088888"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BESCHAFFUNG</a:t>
            </a:r>
          </a:p>
        </p:txBody>
      </p:sp>
      <p:sp>
        <p:nvSpPr>
          <p:cNvPr id="51" name="TextBox 23">
            <a:extLst>
              <a:ext uri="{FF2B5EF4-FFF2-40B4-BE49-F238E27FC236}">
                <a16:creationId xmlns:a16="http://schemas.microsoft.com/office/drawing/2014/main" id="{8FDBBFB9-8728-A470-BAA3-44B02FAD6C35}"/>
              </a:ext>
            </a:extLst>
          </p:cNvPr>
          <p:cNvSpPr txBox="1"/>
          <p:nvPr/>
        </p:nvSpPr>
        <p:spPr>
          <a:xfrm>
            <a:off x="10924837" y="3794030"/>
            <a:ext cx="521297"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KRISE</a:t>
            </a:r>
          </a:p>
        </p:txBody>
      </p:sp>
      <p:sp>
        <p:nvSpPr>
          <p:cNvPr id="52" name="TextBox 25">
            <a:extLst>
              <a:ext uri="{FF2B5EF4-FFF2-40B4-BE49-F238E27FC236}">
                <a16:creationId xmlns:a16="http://schemas.microsoft.com/office/drawing/2014/main" id="{8CE771BF-E9CB-CBC8-5185-A81731CC7748}"/>
              </a:ext>
            </a:extLst>
          </p:cNvPr>
          <p:cNvSpPr txBox="1"/>
          <p:nvPr/>
        </p:nvSpPr>
        <p:spPr>
          <a:xfrm>
            <a:off x="6705597" y="5764315"/>
            <a:ext cx="2217467"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UNTERSTÜTZUNGSMAẞNAHMEN</a:t>
            </a:r>
          </a:p>
        </p:txBody>
      </p:sp>
      <p:sp>
        <p:nvSpPr>
          <p:cNvPr id="53" name="TextBox 26">
            <a:extLst>
              <a:ext uri="{FF2B5EF4-FFF2-40B4-BE49-F238E27FC236}">
                <a16:creationId xmlns:a16="http://schemas.microsoft.com/office/drawing/2014/main" id="{C7AB9997-1D43-4067-19B6-0CBF353899D8}"/>
              </a:ext>
            </a:extLst>
          </p:cNvPr>
          <p:cNvSpPr txBox="1"/>
          <p:nvPr/>
        </p:nvSpPr>
        <p:spPr>
          <a:xfrm rot="16200000">
            <a:off x="4077200" y="2924083"/>
            <a:ext cx="1550361"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PRIMÄRE TÄTIGKEITEN</a:t>
            </a:r>
          </a:p>
        </p:txBody>
      </p:sp>
      <p:sp>
        <p:nvSpPr>
          <p:cNvPr id="54" name="TextBox 18">
            <a:extLst>
              <a:ext uri="{FF2B5EF4-FFF2-40B4-BE49-F238E27FC236}">
                <a16:creationId xmlns:a16="http://schemas.microsoft.com/office/drawing/2014/main" id="{2C0F98A6-950B-3EB2-1155-643875341D42}"/>
              </a:ext>
            </a:extLst>
          </p:cNvPr>
          <p:cNvSpPr txBox="1"/>
          <p:nvPr/>
        </p:nvSpPr>
        <p:spPr>
          <a:xfrm>
            <a:off x="5163463" y="3182041"/>
            <a:ext cx="877164"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EINGANGS-</a:t>
            </a:r>
          </a:p>
          <a:p>
            <a:pPr algn="ctr"/>
            <a:r>
              <a:rPr lang="en-GB" sz="1200" b="1" dirty="0">
                <a:solidFill>
                  <a:schemeClr val="bg1"/>
                </a:solidFill>
                <a:latin typeface="+mj-lt"/>
                <a:cs typeface="Poppins" pitchFamily="2" charset="77"/>
              </a:rPr>
              <a:t>LOGISTIK</a:t>
            </a:r>
          </a:p>
        </p:txBody>
      </p:sp>
      <p:sp>
        <p:nvSpPr>
          <p:cNvPr id="55" name="TextBox 19">
            <a:extLst>
              <a:ext uri="{FF2B5EF4-FFF2-40B4-BE49-F238E27FC236}">
                <a16:creationId xmlns:a16="http://schemas.microsoft.com/office/drawing/2014/main" id="{251E3159-0D06-1979-3BB6-7573E8513DCA}"/>
              </a:ext>
            </a:extLst>
          </p:cNvPr>
          <p:cNvSpPr txBox="1"/>
          <p:nvPr/>
        </p:nvSpPr>
        <p:spPr>
          <a:xfrm>
            <a:off x="6363602" y="3182040"/>
            <a:ext cx="683200"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BETRIEB</a:t>
            </a:r>
          </a:p>
        </p:txBody>
      </p:sp>
      <p:sp>
        <p:nvSpPr>
          <p:cNvPr id="56" name="TextBox 20">
            <a:extLst>
              <a:ext uri="{FF2B5EF4-FFF2-40B4-BE49-F238E27FC236}">
                <a16:creationId xmlns:a16="http://schemas.microsoft.com/office/drawing/2014/main" id="{34329085-F309-2B5B-5D7E-566A5F25C9E4}"/>
              </a:ext>
            </a:extLst>
          </p:cNvPr>
          <p:cNvSpPr txBox="1"/>
          <p:nvPr/>
        </p:nvSpPr>
        <p:spPr>
          <a:xfrm>
            <a:off x="7348686" y="3182041"/>
            <a:ext cx="918200"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AUSGANGS-</a:t>
            </a:r>
          </a:p>
          <a:p>
            <a:pPr algn="ctr"/>
            <a:r>
              <a:rPr lang="en-GB" sz="1200" b="1" dirty="0">
                <a:solidFill>
                  <a:schemeClr val="bg1"/>
                </a:solidFill>
                <a:latin typeface="+mj-lt"/>
                <a:cs typeface="Poppins" pitchFamily="2" charset="77"/>
              </a:rPr>
              <a:t>LOGISTIK</a:t>
            </a:r>
          </a:p>
        </p:txBody>
      </p:sp>
      <p:sp>
        <p:nvSpPr>
          <p:cNvPr id="57" name="TextBox 21">
            <a:extLst>
              <a:ext uri="{FF2B5EF4-FFF2-40B4-BE49-F238E27FC236}">
                <a16:creationId xmlns:a16="http://schemas.microsoft.com/office/drawing/2014/main" id="{7CFA77E9-06D3-04F7-5F16-BBFCBBCB50E7}"/>
              </a:ext>
            </a:extLst>
          </p:cNvPr>
          <p:cNvSpPr txBox="1"/>
          <p:nvPr/>
        </p:nvSpPr>
        <p:spPr>
          <a:xfrm>
            <a:off x="8373842" y="3182041"/>
            <a:ext cx="1082477"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UND VERTRIEB</a:t>
            </a:r>
          </a:p>
        </p:txBody>
      </p:sp>
      <p:sp>
        <p:nvSpPr>
          <p:cNvPr id="58" name="TextBox 22">
            <a:extLst>
              <a:ext uri="{FF2B5EF4-FFF2-40B4-BE49-F238E27FC236}">
                <a16:creationId xmlns:a16="http://schemas.microsoft.com/office/drawing/2014/main" id="{215032FC-231E-F122-FD26-24D79B97E6E3}"/>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59" name="Freeform 223">
            <a:extLst>
              <a:ext uri="{FF2B5EF4-FFF2-40B4-BE49-F238E27FC236}">
                <a16:creationId xmlns:a16="http://schemas.microsoft.com/office/drawing/2014/main" id="{978746D5-449C-A859-E98A-27FEBCE9606D}"/>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60" name="Freeform 233">
            <a:extLst>
              <a:ext uri="{FF2B5EF4-FFF2-40B4-BE49-F238E27FC236}">
                <a16:creationId xmlns:a16="http://schemas.microsoft.com/office/drawing/2014/main" id="{FE4DC8CF-DE14-8EA9-BB16-D6D7052AEB3D}"/>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61" name="Freeform 236">
            <a:extLst>
              <a:ext uri="{FF2B5EF4-FFF2-40B4-BE49-F238E27FC236}">
                <a16:creationId xmlns:a16="http://schemas.microsoft.com/office/drawing/2014/main" id="{C106A448-D32B-B17B-3BC9-AFF1839C4F10}"/>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62" name="Freeform 242">
            <a:extLst>
              <a:ext uri="{FF2B5EF4-FFF2-40B4-BE49-F238E27FC236}">
                <a16:creationId xmlns:a16="http://schemas.microsoft.com/office/drawing/2014/main" id="{969D7A64-F3C7-8547-6B37-A18E30AC989D}"/>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63" name="Freeform 245">
            <a:extLst>
              <a:ext uri="{FF2B5EF4-FFF2-40B4-BE49-F238E27FC236}">
                <a16:creationId xmlns:a16="http://schemas.microsoft.com/office/drawing/2014/main" id="{9C4731A1-DCAE-046F-A4AD-4FFD3CD425B4}"/>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4" name="Left Arrow 33">
            <a:extLst>
              <a:ext uri="{FF2B5EF4-FFF2-40B4-BE49-F238E27FC236}">
                <a16:creationId xmlns:a16="http://schemas.microsoft.com/office/drawing/2014/main" id="{A6ABA0A6-992A-45CB-76C4-DCFE93C53A77}"/>
              </a:ext>
            </a:extLst>
          </p:cNvPr>
          <p:cNvSpPr/>
          <p:nvPr/>
        </p:nvSpPr>
        <p:spPr>
          <a:xfrm>
            <a:off x="5056693" y="5817070"/>
            <a:ext cx="1649106"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5" name="Right Arrow 34">
            <a:extLst>
              <a:ext uri="{FF2B5EF4-FFF2-40B4-BE49-F238E27FC236}">
                <a16:creationId xmlns:a16="http://schemas.microsoft.com/office/drawing/2014/main" id="{988811B9-D454-56DD-B4AE-37340AEFB289}"/>
              </a:ext>
            </a:extLst>
          </p:cNvPr>
          <p:cNvSpPr/>
          <p:nvPr/>
        </p:nvSpPr>
        <p:spPr>
          <a:xfrm>
            <a:off x="8921306" y="5817070"/>
            <a:ext cx="1649106"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Tree>
    <p:extLst>
      <p:ext uri="{BB962C8B-B14F-4D97-AF65-F5344CB8AC3E}">
        <p14:creationId xmlns:p14="http://schemas.microsoft.com/office/powerpoint/2010/main" val="11524123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73424" y="1421842"/>
            <a:ext cx="4716424" cy="1920533"/>
          </a:xfrm>
        </p:spPr>
        <p:txBody>
          <a:bodyPr>
            <a:normAutofit fontScale="85000" lnSpcReduction="20000"/>
          </a:bodyPr>
          <a:lstStyle/>
          <a:p>
            <a:r>
              <a:rPr lang="de-DE" dirty="0"/>
              <a:t>Die Person oder das Team, das für die Entwicklung von Innovationen verantwortlich ist, ist für den nachhaltigen Erfolg des Unternehmens von entscheidender Bedeutung. Daher ist es besonders wichtig, ihre Leistung im Auge zu behalten. Mögliche Wege zur Überwachung der F&amp;E-Aktivitäten sind...</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59131" y="621667"/>
            <a:ext cx="5545043" cy="1172698"/>
          </a:xfrm>
        </p:spPr>
        <p:txBody>
          <a:bodyPr>
            <a:noAutofit/>
          </a:bodyPr>
          <a:lstStyle/>
          <a:p>
            <a:r>
              <a:rPr lang="de-DE" sz="2400" dirty="0"/>
              <a:t>KENNZAHLEN DER FORSCHUNG &amp; ENTWICKLUNG/INNOVATION (F&amp;E)</a:t>
            </a:r>
          </a:p>
        </p:txBody>
      </p:sp>
      <p:sp>
        <p:nvSpPr>
          <p:cNvPr id="4" name="Pentagon 29">
            <a:extLst>
              <a:ext uri="{FF2B5EF4-FFF2-40B4-BE49-F238E27FC236}">
                <a16:creationId xmlns:a16="http://schemas.microsoft.com/office/drawing/2014/main" id="{BE851E19-5CCC-4026-813D-53F94A3AC0E9}"/>
              </a:ext>
            </a:extLst>
          </p:cNvPr>
          <p:cNvSpPr/>
          <p:nvPr/>
        </p:nvSpPr>
        <p:spPr>
          <a:xfrm>
            <a:off x="6822437" y="3001839"/>
            <a:ext cx="5156056"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38682" y="3166777"/>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kumimoji="0" lang="en-GB" sz="1800" b="1" i="0" u="none" strike="noStrike" kern="1200" cap="none" spc="0" normalizeH="0" baseline="0" noProof="0" dirty="0" err="1">
                <a:ln>
                  <a:noFill/>
                </a:ln>
                <a:solidFill>
                  <a:schemeClr val="bg1"/>
                </a:solidFill>
                <a:effectLst/>
                <a:uLnTx/>
                <a:uFillTx/>
                <a:latin typeface="Calibri Light" panose="020F0302020204030204"/>
                <a:ea typeface="League Spartan" charset="0"/>
                <a:cs typeface="Poppins" pitchFamily="2" charset="77"/>
              </a:rPr>
              <a:t>Benötigte</a:t>
            </a:r>
            <a:r>
              <a:rPr kumimoji="0" lang="en-GB" sz="1800" b="1" i="0" u="none" strike="noStrike" kern="1200" cap="none" spc="0" normalizeH="0" baseline="0" noProof="0" dirty="0">
                <a:ln>
                  <a:noFill/>
                </a:ln>
                <a:solidFill>
                  <a:schemeClr val="bg1"/>
                </a:solidFill>
                <a:effectLst/>
                <a:uLnTx/>
                <a:uFillTx/>
                <a:latin typeface="Calibri Light" panose="020F0302020204030204"/>
                <a:ea typeface="League Spartan" charset="0"/>
                <a:cs typeface="Poppins" pitchFamily="2" charset="77"/>
              </a:rPr>
              <a:t> Zeit, um </a:t>
            </a:r>
            <a:r>
              <a:rPr kumimoji="0" lang="en-GB" sz="1800" b="1" i="0" u="none" strike="noStrike" kern="1200" cap="none" spc="0" normalizeH="0" baseline="0" noProof="0" dirty="0" err="1">
                <a:ln>
                  <a:noFill/>
                </a:ln>
                <a:solidFill>
                  <a:schemeClr val="bg1"/>
                </a:solidFill>
                <a:effectLst/>
                <a:uLnTx/>
                <a:uFillTx/>
                <a:latin typeface="Calibri Light" panose="020F0302020204030204"/>
                <a:ea typeface="League Spartan" charset="0"/>
                <a:cs typeface="Poppins" pitchFamily="2" charset="77"/>
              </a:rPr>
              <a:t>Innovationen</a:t>
            </a:r>
            <a:r>
              <a:rPr kumimoji="0" lang="en-GB" sz="1800" b="1" i="0" u="none" strike="noStrike" kern="1200" cap="none" spc="0" normalizeH="0" baseline="0" noProof="0" dirty="0">
                <a:ln>
                  <a:noFill/>
                </a:ln>
                <a:solidFill>
                  <a:schemeClr val="bg1"/>
                </a:solidFill>
                <a:effectLst/>
                <a:uLnTx/>
                <a:uFillTx/>
                <a:latin typeface="Calibri Light" panose="020F0302020204030204"/>
                <a:ea typeface="League Spartan" charset="0"/>
                <a:cs typeface="Poppins" pitchFamily="2" charset="77"/>
              </a:rPr>
              <a:t> </a:t>
            </a:r>
            <a:r>
              <a:rPr kumimoji="0" lang="en-GB" sz="1800" b="1" i="0" u="none" strike="noStrike" kern="1200" cap="none" spc="0" normalizeH="0" baseline="0" noProof="0" dirty="0" err="1">
                <a:ln>
                  <a:noFill/>
                </a:ln>
                <a:solidFill>
                  <a:schemeClr val="bg1"/>
                </a:solidFill>
                <a:effectLst/>
                <a:uLnTx/>
                <a:uFillTx/>
                <a:latin typeface="Calibri Light" panose="020F0302020204030204"/>
                <a:ea typeface="League Spartan" charset="0"/>
                <a:cs typeface="Poppins" pitchFamily="2" charset="77"/>
              </a:rPr>
              <a:t>vorzubereiten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7" name="Pentagon 32">
            <a:extLst>
              <a:ext uri="{FF2B5EF4-FFF2-40B4-BE49-F238E27FC236}">
                <a16:creationId xmlns:a16="http://schemas.microsoft.com/office/drawing/2014/main" id="{8050CEE8-4D97-3E6E-9C3E-1D085D8CACA4}"/>
              </a:ext>
            </a:extLst>
          </p:cNvPr>
          <p:cNvSpPr/>
          <p:nvPr/>
        </p:nvSpPr>
        <p:spPr>
          <a:xfrm>
            <a:off x="6822437" y="3805688"/>
            <a:ext cx="5156056"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38682" y="3996810"/>
            <a:ext cx="459207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Investitionen in F&amp;E pro € Umsatz</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6" name="Pentagon 41">
            <a:extLst>
              <a:ext uri="{FF2B5EF4-FFF2-40B4-BE49-F238E27FC236}">
                <a16:creationId xmlns:a16="http://schemas.microsoft.com/office/drawing/2014/main" id="{9C239C26-2C92-2C89-5AFF-DFB1E71D6722}"/>
              </a:ext>
            </a:extLst>
          </p:cNvPr>
          <p:cNvSpPr/>
          <p:nvPr/>
        </p:nvSpPr>
        <p:spPr>
          <a:xfrm>
            <a:off x="6822437" y="4588643"/>
            <a:ext cx="5156056"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38682" y="4826844"/>
            <a:ext cx="548295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err="1">
                <a:solidFill>
                  <a:schemeClr val="bg1"/>
                </a:solidFill>
                <a:latin typeface="+mn-lt"/>
                <a:ea typeface="Lato Light" panose="020F0502020204030203" pitchFamily="34" charset="0"/>
                <a:cs typeface="Mukta ExtraLight" panose="020B0000000000000000" pitchFamily="34" charset="77"/>
              </a:rPr>
              <a:t>Anzahl</a:t>
            </a:r>
            <a:r>
              <a:rPr lang="en-US" sz="1800" dirty="0">
                <a:solidFill>
                  <a:schemeClr val="bg1"/>
                </a:solidFill>
                <a:latin typeface="+mn-lt"/>
                <a:ea typeface="Lato Light" panose="020F0502020204030203" pitchFamily="34" charset="0"/>
                <a:cs typeface="Mukta ExtraLight" panose="020B0000000000000000" pitchFamily="34" charset="77"/>
              </a:rPr>
              <a:t> an </a:t>
            </a:r>
            <a:r>
              <a:rPr lang="en-US" sz="1800" dirty="0" err="1">
                <a:solidFill>
                  <a:schemeClr val="bg1"/>
                </a:solidFill>
                <a:latin typeface="+mn-lt"/>
                <a:ea typeface="Lato Light" panose="020F0502020204030203" pitchFamily="34" charset="0"/>
                <a:cs typeface="Mukta ExtraLight" panose="020B0000000000000000" pitchFamily="34" charset="77"/>
              </a:rPr>
              <a:t>neuen</a:t>
            </a:r>
            <a:r>
              <a:rPr lang="en-US" sz="1800" dirty="0">
                <a:solidFill>
                  <a:schemeClr val="bg1"/>
                </a:solidFill>
                <a:latin typeface="+mn-lt"/>
                <a:ea typeface="Lato Light" panose="020F0502020204030203" pitchFamily="34" charset="0"/>
                <a:cs typeface="Mukta ExtraLight" panose="020B0000000000000000" pitchFamily="34" charset="77"/>
              </a:rPr>
              <a:t> </a:t>
            </a:r>
            <a:r>
              <a:rPr lang="en-US" sz="1800" dirty="0" err="1">
                <a:solidFill>
                  <a:schemeClr val="bg1"/>
                </a:solidFill>
                <a:latin typeface="+mn-lt"/>
                <a:ea typeface="Lato Light" panose="020F0502020204030203" pitchFamily="34" charset="0"/>
                <a:cs typeface="Mukta ExtraLight" panose="020B0000000000000000" pitchFamily="34" charset="77"/>
              </a:rPr>
              <a:t>Produkten</a:t>
            </a:r>
            <a:r>
              <a:rPr lang="en-US" sz="1800" dirty="0">
                <a:solidFill>
                  <a:schemeClr val="bg1"/>
                </a:solidFill>
                <a:latin typeface="+mn-lt"/>
                <a:ea typeface="Lato Light" panose="020F0502020204030203" pitchFamily="34" charset="0"/>
                <a:cs typeface="Mukta ExtraLight" panose="020B0000000000000000" pitchFamily="34" charset="77"/>
              </a:rPr>
              <a:t>/</a:t>
            </a:r>
            <a:r>
              <a:rPr lang="en-US" sz="1800" dirty="0" err="1">
                <a:solidFill>
                  <a:schemeClr val="bg1"/>
                </a:solidFill>
                <a:latin typeface="+mn-lt"/>
                <a:ea typeface="Lato Light" panose="020F0502020204030203" pitchFamily="34" charset="0"/>
                <a:cs typeface="Mukta ExtraLight" panose="020B0000000000000000" pitchFamily="34" charset="77"/>
              </a:rPr>
              <a:t>Dienstleistungen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9" name="Pentagon 2">
            <a:extLst>
              <a:ext uri="{FF2B5EF4-FFF2-40B4-BE49-F238E27FC236}">
                <a16:creationId xmlns:a16="http://schemas.microsoft.com/office/drawing/2014/main" id="{6585F910-5410-EEBC-9836-24B46295F2E1}"/>
              </a:ext>
            </a:extLst>
          </p:cNvPr>
          <p:cNvSpPr/>
          <p:nvPr/>
        </p:nvSpPr>
        <p:spPr>
          <a:xfrm>
            <a:off x="6822437" y="5394668"/>
            <a:ext cx="5156056"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38682" y="5434138"/>
            <a:ext cx="4676841" cy="58927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40"/>
              </a:lnSpc>
              <a:defRPr/>
            </a:pPr>
            <a:r>
              <a:rPr lang="de-DE" sz="1800" dirty="0">
                <a:solidFill>
                  <a:schemeClr val="bg1"/>
                </a:solidFill>
                <a:latin typeface="+mn-lt"/>
                <a:ea typeface="League Spartan" charset="0"/>
                <a:cs typeface="Poppins" pitchFamily="2" charset="77"/>
              </a:rPr>
              <a:t>Anzahl der Produkt-/Dienstleistungsentwicklung- Produkte in der Pipeline</a:t>
            </a:r>
            <a:endParaRPr lang="en-GB" sz="1800" dirty="0">
              <a:solidFill>
                <a:schemeClr val="bg1"/>
              </a:solidFill>
              <a:latin typeface="+mn-lt"/>
              <a:ea typeface="League Spartan" charset="0"/>
              <a:cs typeface="Poppins" pitchFamily="2" charset="77"/>
            </a:endParaRPr>
          </a:p>
        </p:txBody>
      </p:sp>
      <p:sp>
        <p:nvSpPr>
          <p:cNvPr id="25" name="Pentagon 8">
            <a:extLst>
              <a:ext uri="{FF2B5EF4-FFF2-40B4-BE49-F238E27FC236}">
                <a16:creationId xmlns:a16="http://schemas.microsoft.com/office/drawing/2014/main" id="{9EEF9576-3439-B645-E17B-2A5FDC65395E}"/>
              </a:ext>
            </a:extLst>
          </p:cNvPr>
          <p:cNvSpPr/>
          <p:nvPr/>
        </p:nvSpPr>
        <p:spPr>
          <a:xfrm>
            <a:off x="6822437" y="6183719"/>
            <a:ext cx="5105766"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38682" y="6323450"/>
            <a:ext cx="464236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err="1">
                <a:solidFill>
                  <a:schemeClr val="bg1"/>
                </a:solidFill>
                <a:latin typeface="+mn-lt"/>
                <a:ea typeface="Lato Light" panose="020F0502020204030203" pitchFamily="34" charset="0"/>
                <a:cs typeface="Mukta ExtraLight" panose="020B0000000000000000" pitchFamily="34" charset="77"/>
              </a:rPr>
              <a:t>Erreichte</a:t>
            </a:r>
            <a:r>
              <a:rPr lang="en-US" sz="1800" dirty="0">
                <a:solidFill>
                  <a:schemeClr val="bg1"/>
                </a:solidFill>
                <a:latin typeface="+mn-lt"/>
                <a:ea typeface="Lato Light" panose="020F0502020204030203" pitchFamily="34" charset="0"/>
                <a:cs typeface="Mukta ExtraLight" panose="020B0000000000000000" pitchFamily="34" charset="77"/>
              </a:rPr>
              <a:t> </a:t>
            </a:r>
            <a:r>
              <a:rPr lang="en-US" sz="1800" dirty="0" err="1">
                <a:solidFill>
                  <a:schemeClr val="bg1"/>
                </a:solidFill>
                <a:latin typeface="+mn-lt"/>
                <a:ea typeface="Lato Light" panose="020F0502020204030203" pitchFamily="34" charset="0"/>
                <a:cs typeface="Mukta ExtraLight" panose="020B0000000000000000" pitchFamily="34" charset="77"/>
              </a:rPr>
              <a:t>Kosteneinsparung</a:t>
            </a:r>
            <a:r>
              <a:rPr lang="en-US" sz="1800" dirty="0">
                <a:solidFill>
                  <a:schemeClr val="bg1"/>
                </a:solidFill>
                <a:latin typeface="+mn-lt"/>
                <a:ea typeface="Lato Light" panose="020F0502020204030203" pitchFamily="34" charset="0"/>
                <a:cs typeface="Mukta ExtraLight" panose="020B0000000000000000" pitchFamily="34" charset="77"/>
              </a:rPr>
              <a:t> </a:t>
            </a:r>
            <a:r>
              <a:rPr lang="en-US" sz="1800" dirty="0" err="1">
                <a:solidFill>
                  <a:schemeClr val="bg1"/>
                </a:solidFill>
                <a:latin typeface="+mn-lt"/>
                <a:ea typeface="Lato Light" panose="020F0502020204030203" pitchFamily="34" charset="0"/>
                <a:cs typeface="Mukta ExtraLight" panose="020B0000000000000000" pitchFamily="34" charset="77"/>
              </a:rPr>
              <a:t>durch</a:t>
            </a:r>
            <a:r>
              <a:rPr lang="en-US" sz="1800" dirty="0">
                <a:solidFill>
                  <a:schemeClr val="bg1"/>
                </a:solidFill>
                <a:latin typeface="+mn-lt"/>
                <a:ea typeface="Lato Light" panose="020F0502020204030203" pitchFamily="34" charset="0"/>
                <a:cs typeface="Mukta ExtraLight" panose="020B0000000000000000" pitchFamily="34" charset="77"/>
              </a:rPr>
              <a:t> F&amp;E/</a:t>
            </a:r>
            <a:r>
              <a:rPr lang="en-US" sz="1800" dirty="0" err="1">
                <a:solidFill>
                  <a:schemeClr val="bg1"/>
                </a:solidFill>
                <a:latin typeface="+mn-lt"/>
                <a:ea typeface="Lato Light" panose="020F0502020204030203" pitchFamily="34" charset="0"/>
                <a:cs typeface="Mukta ExtraLight" panose="020B0000000000000000" pitchFamily="34" charset="77"/>
              </a:rPr>
              <a:t>Innovationen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02163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632736" y="228600"/>
            <a:ext cx="5085159" cy="582221"/>
          </a:xfrm>
        </p:spPr>
        <p:txBody>
          <a:bodyPr>
            <a:noAutofit/>
          </a:bodyPr>
          <a:lstStyle/>
          <a:p>
            <a:r>
              <a:rPr lang="en-US" sz="3000" b="1" dirty="0" err="1"/>
              <a:t>Verhindern</a:t>
            </a:r>
            <a:r>
              <a:rPr lang="en-US" sz="3000" b="1" dirty="0"/>
              <a:t> Sie </a:t>
            </a:r>
            <a:r>
              <a:rPr lang="en-US" sz="3000" b="1" dirty="0" err="1"/>
              <a:t>eine</a:t>
            </a:r>
            <a:r>
              <a:rPr lang="en-US" sz="3000" b="1" dirty="0"/>
              <a:t> </a:t>
            </a:r>
            <a:r>
              <a:rPr lang="en-US" sz="3000" b="1" dirty="0" err="1"/>
              <a:t>Krisein</a:t>
            </a:r>
            <a:r>
              <a:rPr lang="en-US" sz="3000" b="1" dirty="0"/>
              <a:t> der </a:t>
            </a:r>
            <a:r>
              <a:rPr lang="de-DE" sz="3000" b="1" dirty="0"/>
              <a:t>Technologieentwicklung frühzeitig</a:t>
            </a:r>
            <a:endParaRPr lang="en-US" sz="3000" b="1" dirty="0"/>
          </a:p>
        </p:txBody>
      </p:sp>
      <p:pic>
        <p:nvPicPr>
          <p:cNvPr id="10" name="Bildplatzhalter 9" descr="Ein Bild, das Mikroskop, drinnen enthält.&#10;&#10;Automatisch generierte Beschreibung">
            <a:extLst>
              <a:ext uri="{FF2B5EF4-FFF2-40B4-BE49-F238E27FC236}">
                <a16:creationId xmlns:a16="http://schemas.microsoft.com/office/drawing/2014/main" id="{AFE3A9F3-D999-2116-53CD-289269254C6A}"/>
              </a:ext>
            </a:extLst>
          </p:cNvPr>
          <p:cNvPicPr>
            <a:picLocks noGrp="1" noChangeAspect="1"/>
          </p:cNvPicPr>
          <p:nvPr>
            <p:ph type="pic" sz="quarter" idx="10"/>
          </p:nvPr>
        </p:nvPicPr>
        <p:blipFill>
          <a:blip r:embed="rId2">
            <a:alphaModFix/>
            <a:extLst>
              <a:ext uri="{BEBA8EAE-BF5A-486C-A8C5-ECC9F3942E4B}">
                <a14:imgProps xmlns:a14="http://schemas.microsoft.com/office/drawing/2010/main">
                  <a14:imgLayer r:embed="rId3">
                    <a14:imgEffect>
                      <a14:saturation sat="33000"/>
                    </a14:imgEffect>
                  </a14:imgLayer>
                </a14:imgProps>
              </a:ext>
            </a:extLst>
          </a:blip>
          <a:srcRect t="17318" b="17318"/>
          <a:stretch>
            <a:fillRect/>
          </a:stretch>
        </p:blipFill>
        <p:spPr/>
      </p:pic>
      <p:sp>
        <p:nvSpPr>
          <p:cNvPr id="6" name="Ellipse 5">
            <a:extLst>
              <a:ext uri="{FF2B5EF4-FFF2-40B4-BE49-F238E27FC236}">
                <a16:creationId xmlns:a16="http://schemas.microsoft.com/office/drawing/2014/main" id="{62BB8350-065F-795E-2BE2-DD99B494E1B7}"/>
              </a:ext>
            </a:extLst>
          </p:cNvPr>
          <p:cNvSpPr/>
          <p:nvPr/>
        </p:nvSpPr>
        <p:spPr>
          <a:xfrm>
            <a:off x="357604" y="1715241"/>
            <a:ext cx="662427" cy="662427"/>
          </a:xfrm>
          <a:prstGeom prst="ellipse">
            <a:avLst/>
          </a:prstGeom>
          <a:solidFill>
            <a:srgbClr val="916395"/>
          </a:solid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sp>
      <p:sp>
        <p:nvSpPr>
          <p:cNvPr id="7" name="Rechteck 6" descr="Bodybuilder mit einfarbiger Füllung">
            <a:extLst>
              <a:ext uri="{FF2B5EF4-FFF2-40B4-BE49-F238E27FC236}">
                <a16:creationId xmlns:a16="http://schemas.microsoft.com/office/drawing/2014/main" id="{6757487D-C097-2D89-2905-00DEE96577A3}"/>
              </a:ext>
            </a:extLst>
          </p:cNvPr>
          <p:cNvSpPr/>
          <p:nvPr/>
        </p:nvSpPr>
        <p:spPr>
          <a:xfrm>
            <a:off x="492881" y="1867749"/>
            <a:ext cx="384207" cy="384207"/>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9" name="Freihandform: Form 8">
            <a:extLst>
              <a:ext uri="{FF2B5EF4-FFF2-40B4-BE49-F238E27FC236}">
                <a16:creationId xmlns:a16="http://schemas.microsoft.com/office/drawing/2014/main" id="{842BE877-1025-7CDD-F08E-1D0C016E5C08}"/>
              </a:ext>
            </a:extLst>
          </p:cNvPr>
          <p:cNvSpPr/>
          <p:nvPr/>
        </p:nvSpPr>
        <p:spPr>
          <a:xfrm>
            <a:off x="1085160" y="2049144"/>
            <a:ext cx="2090152" cy="662427"/>
          </a:xfrm>
          <a:custGeom>
            <a:avLst/>
            <a:gdLst>
              <a:gd name="connsiteX0" fmla="*/ 0 w 2090152"/>
              <a:gd name="connsiteY0" fmla="*/ 0 h 662427"/>
              <a:gd name="connsiteX1" fmla="*/ 2090152 w 2090152"/>
              <a:gd name="connsiteY1" fmla="*/ 0 h 662427"/>
              <a:gd name="connsiteX2" fmla="*/ 2090152 w 2090152"/>
              <a:gd name="connsiteY2" fmla="*/ 662427 h 662427"/>
              <a:gd name="connsiteX3" fmla="*/ 0 w 2090152"/>
              <a:gd name="connsiteY3" fmla="*/ 662427 h 662427"/>
              <a:gd name="connsiteX4" fmla="*/ 0 w 2090152"/>
              <a:gd name="connsiteY4" fmla="*/ 0 h 66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0152" h="662427">
                <a:moveTo>
                  <a:pt x="0" y="0"/>
                </a:moveTo>
                <a:lnTo>
                  <a:pt x="2090152" y="0"/>
                </a:lnTo>
                <a:lnTo>
                  <a:pt x="2090152" y="662427"/>
                </a:lnTo>
                <a:lnTo>
                  <a:pt x="0" y="6624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Prüfen Sie, ob Sie die nationalen und internationalen Industrienormen einhalten; diese können ein guter Leitfaden für Ihr Handeln sein</a:t>
            </a:r>
            <a:endParaRPr lang="en-US" sz="1400" kern="1200" dirty="0">
              <a:solidFill>
                <a:schemeClr val="bg1"/>
              </a:solidFill>
            </a:endParaRPr>
          </a:p>
        </p:txBody>
      </p:sp>
      <p:sp>
        <p:nvSpPr>
          <p:cNvPr id="14" name="Freihandform: Form 13">
            <a:extLst>
              <a:ext uri="{FF2B5EF4-FFF2-40B4-BE49-F238E27FC236}">
                <a16:creationId xmlns:a16="http://schemas.microsoft.com/office/drawing/2014/main" id="{ABD006AD-0302-E4EC-BF14-42E90FBF379B}"/>
              </a:ext>
            </a:extLst>
          </p:cNvPr>
          <p:cNvSpPr/>
          <p:nvPr/>
        </p:nvSpPr>
        <p:spPr>
          <a:xfrm>
            <a:off x="3925365" y="1714983"/>
            <a:ext cx="1885214" cy="662427"/>
          </a:xfrm>
          <a:custGeom>
            <a:avLst/>
            <a:gdLst>
              <a:gd name="connsiteX0" fmla="*/ 0 w 1885214"/>
              <a:gd name="connsiteY0" fmla="*/ 0 h 662427"/>
              <a:gd name="connsiteX1" fmla="*/ 1885214 w 1885214"/>
              <a:gd name="connsiteY1" fmla="*/ 0 h 662427"/>
              <a:gd name="connsiteX2" fmla="*/ 1885214 w 1885214"/>
              <a:gd name="connsiteY2" fmla="*/ 662427 h 662427"/>
              <a:gd name="connsiteX3" fmla="*/ 0 w 1885214"/>
              <a:gd name="connsiteY3" fmla="*/ 662427 h 662427"/>
              <a:gd name="connsiteX4" fmla="*/ 0 w 1885214"/>
              <a:gd name="connsiteY4" fmla="*/ 0 h 66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5214" h="662427">
                <a:moveTo>
                  <a:pt x="0" y="0"/>
                </a:moveTo>
                <a:lnTo>
                  <a:pt x="1885214" y="0"/>
                </a:lnTo>
                <a:lnTo>
                  <a:pt x="1885214" y="662427"/>
                </a:lnTo>
                <a:lnTo>
                  <a:pt x="0" y="6624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latin typeface="Calibri" panose="020F0502020204030204"/>
                <a:ea typeface="+mn-ea"/>
                <a:cs typeface="+mn-cs"/>
              </a:rPr>
              <a:t>Nehmen Sie einen Budgetposten für Innovationen in Ihren Geschäftsplan auf</a:t>
            </a:r>
            <a:endParaRPr lang="en-US" sz="1400" b="0" i="0" kern="1200" dirty="0">
              <a:solidFill>
                <a:schemeClr val="bg1"/>
              </a:solidFill>
              <a:latin typeface="Calibri" panose="020F0502020204030204"/>
              <a:ea typeface="+mn-ea"/>
              <a:cs typeface="+mn-cs"/>
            </a:endParaRPr>
          </a:p>
        </p:txBody>
      </p:sp>
      <p:sp>
        <p:nvSpPr>
          <p:cNvPr id="15" name="Ellipse 14">
            <a:extLst>
              <a:ext uri="{FF2B5EF4-FFF2-40B4-BE49-F238E27FC236}">
                <a16:creationId xmlns:a16="http://schemas.microsoft.com/office/drawing/2014/main" id="{601DBA59-EEFE-8D9F-5393-865E890AC984}"/>
              </a:ext>
            </a:extLst>
          </p:cNvPr>
          <p:cNvSpPr/>
          <p:nvPr/>
        </p:nvSpPr>
        <p:spPr>
          <a:xfrm>
            <a:off x="360338" y="3197640"/>
            <a:ext cx="662427" cy="662427"/>
          </a:xfrm>
          <a:prstGeom prst="ellipse">
            <a:avLst/>
          </a:prstGeom>
          <a:solidFill>
            <a:srgbClr val="916395"/>
          </a:solid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sp>
      <p:sp>
        <p:nvSpPr>
          <p:cNvPr id="16" name="Rechteck 15" descr="Connections">
            <a:extLst>
              <a:ext uri="{FF2B5EF4-FFF2-40B4-BE49-F238E27FC236}">
                <a16:creationId xmlns:a16="http://schemas.microsoft.com/office/drawing/2014/main" id="{4F5ECE86-F028-5C31-C253-69BA206FDAAC}"/>
              </a:ext>
            </a:extLst>
          </p:cNvPr>
          <p:cNvSpPr/>
          <p:nvPr/>
        </p:nvSpPr>
        <p:spPr>
          <a:xfrm>
            <a:off x="512753" y="3362092"/>
            <a:ext cx="384207" cy="384207"/>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7" name="Freihandform: Form 16">
            <a:extLst>
              <a:ext uri="{FF2B5EF4-FFF2-40B4-BE49-F238E27FC236}">
                <a16:creationId xmlns:a16="http://schemas.microsoft.com/office/drawing/2014/main" id="{BCB09F26-B837-5351-B151-E92D16141696}"/>
              </a:ext>
            </a:extLst>
          </p:cNvPr>
          <p:cNvSpPr/>
          <p:nvPr/>
        </p:nvSpPr>
        <p:spPr>
          <a:xfrm>
            <a:off x="1057413" y="3546448"/>
            <a:ext cx="2081408" cy="662427"/>
          </a:xfrm>
          <a:custGeom>
            <a:avLst/>
            <a:gdLst>
              <a:gd name="connsiteX0" fmla="*/ 0 w 2081408"/>
              <a:gd name="connsiteY0" fmla="*/ 0 h 662427"/>
              <a:gd name="connsiteX1" fmla="*/ 2081408 w 2081408"/>
              <a:gd name="connsiteY1" fmla="*/ 0 h 662427"/>
              <a:gd name="connsiteX2" fmla="*/ 2081408 w 2081408"/>
              <a:gd name="connsiteY2" fmla="*/ 662427 h 662427"/>
              <a:gd name="connsiteX3" fmla="*/ 0 w 2081408"/>
              <a:gd name="connsiteY3" fmla="*/ 662427 h 662427"/>
              <a:gd name="connsiteX4" fmla="*/ 0 w 2081408"/>
              <a:gd name="connsiteY4" fmla="*/ 0 h 66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408" h="662427">
                <a:moveTo>
                  <a:pt x="0" y="0"/>
                </a:moveTo>
                <a:lnTo>
                  <a:pt x="2081408" y="0"/>
                </a:lnTo>
                <a:lnTo>
                  <a:pt x="2081408" y="662427"/>
                </a:lnTo>
                <a:lnTo>
                  <a:pt x="0" y="6624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Halten Sie sich über Trends und Optimierungspotenziale auf dem Laufenden, z.B. durch Internetrecherche, Besuch von Messen und Branchenveranstaltungen</a:t>
            </a:r>
            <a:endParaRPr lang="en-US" sz="1400" kern="1200" dirty="0">
              <a:solidFill>
                <a:schemeClr val="bg1"/>
              </a:solidFill>
            </a:endParaRPr>
          </a:p>
        </p:txBody>
      </p:sp>
      <p:sp>
        <p:nvSpPr>
          <p:cNvPr id="20" name="Freihandform: Form 19">
            <a:extLst>
              <a:ext uri="{FF2B5EF4-FFF2-40B4-BE49-F238E27FC236}">
                <a16:creationId xmlns:a16="http://schemas.microsoft.com/office/drawing/2014/main" id="{AE6E9525-4AF2-4D75-1F58-AB5D76A9432F}"/>
              </a:ext>
            </a:extLst>
          </p:cNvPr>
          <p:cNvSpPr/>
          <p:nvPr/>
        </p:nvSpPr>
        <p:spPr>
          <a:xfrm>
            <a:off x="4007923" y="3194428"/>
            <a:ext cx="1561435" cy="662427"/>
          </a:xfrm>
          <a:custGeom>
            <a:avLst/>
            <a:gdLst>
              <a:gd name="connsiteX0" fmla="*/ 0 w 1561435"/>
              <a:gd name="connsiteY0" fmla="*/ 0 h 662427"/>
              <a:gd name="connsiteX1" fmla="*/ 1561435 w 1561435"/>
              <a:gd name="connsiteY1" fmla="*/ 0 h 662427"/>
              <a:gd name="connsiteX2" fmla="*/ 1561435 w 1561435"/>
              <a:gd name="connsiteY2" fmla="*/ 662427 h 662427"/>
              <a:gd name="connsiteX3" fmla="*/ 0 w 1561435"/>
              <a:gd name="connsiteY3" fmla="*/ 662427 h 662427"/>
              <a:gd name="connsiteX4" fmla="*/ 0 w 1561435"/>
              <a:gd name="connsiteY4" fmla="*/ 0 h 66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1435" h="662427">
                <a:moveTo>
                  <a:pt x="0" y="0"/>
                </a:moveTo>
                <a:lnTo>
                  <a:pt x="1561435" y="0"/>
                </a:lnTo>
                <a:lnTo>
                  <a:pt x="1561435" y="662427"/>
                </a:lnTo>
                <a:lnTo>
                  <a:pt x="0" y="6624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err="1">
                <a:solidFill>
                  <a:schemeClr val="bg1"/>
                </a:solidFill>
              </a:rPr>
              <a:t>Behalten</a:t>
            </a:r>
            <a:r>
              <a:rPr lang="en-US" sz="1400" b="0" i="0" kern="1200" dirty="0">
                <a:solidFill>
                  <a:schemeClr val="bg1"/>
                </a:solidFill>
              </a:rPr>
              <a:t> Sie die </a:t>
            </a:r>
            <a:r>
              <a:rPr lang="en-US" sz="1400" b="0" i="0" kern="1200" dirty="0" err="1">
                <a:solidFill>
                  <a:schemeClr val="bg1"/>
                </a:solidFill>
              </a:rPr>
              <a:t>Wettbewerber</a:t>
            </a:r>
            <a:r>
              <a:rPr lang="en-US" sz="1400" b="0" i="0" kern="1200" dirty="0">
                <a:solidFill>
                  <a:schemeClr val="bg1"/>
                </a:solidFill>
              </a:rPr>
              <a:t> </a:t>
            </a:r>
            <a:r>
              <a:rPr lang="en-US" sz="1400" b="0" i="0" kern="1200" dirty="0" err="1">
                <a:solidFill>
                  <a:schemeClr val="bg1"/>
                </a:solidFill>
              </a:rPr>
              <a:t>im</a:t>
            </a:r>
            <a:r>
              <a:rPr lang="en-US" sz="1400" b="0" i="0" kern="1200" dirty="0">
                <a:solidFill>
                  <a:schemeClr val="bg1"/>
                </a:solidFill>
              </a:rPr>
              <a:t> Auge</a:t>
            </a:r>
            <a:endParaRPr lang="en-US" sz="1400" kern="1200" dirty="0">
              <a:solidFill>
                <a:schemeClr val="bg1"/>
              </a:solidFill>
            </a:endParaRPr>
          </a:p>
        </p:txBody>
      </p:sp>
      <p:sp>
        <p:nvSpPr>
          <p:cNvPr id="21" name="Ellipse 20">
            <a:extLst>
              <a:ext uri="{FF2B5EF4-FFF2-40B4-BE49-F238E27FC236}">
                <a16:creationId xmlns:a16="http://schemas.microsoft.com/office/drawing/2014/main" id="{1690A53D-479C-7586-0C2F-53ADF92CDCC2}"/>
              </a:ext>
            </a:extLst>
          </p:cNvPr>
          <p:cNvSpPr/>
          <p:nvPr/>
        </p:nvSpPr>
        <p:spPr>
          <a:xfrm>
            <a:off x="369122" y="4680040"/>
            <a:ext cx="662427" cy="662427"/>
          </a:xfrm>
          <a:prstGeom prst="ellipse">
            <a:avLst/>
          </a:prstGeom>
          <a:solidFill>
            <a:srgbClr val="916395"/>
          </a:solid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sp>
      <p:sp>
        <p:nvSpPr>
          <p:cNvPr id="22" name="Rechteck 21" descr="Magnifying glass">
            <a:extLst>
              <a:ext uri="{FF2B5EF4-FFF2-40B4-BE49-F238E27FC236}">
                <a16:creationId xmlns:a16="http://schemas.microsoft.com/office/drawing/2014/main" id="{D2BBE475-4A0B-0EF0-FFCA-EE69585FF67D}"/>
              </a:ext>
            </a:extLst>
          </p:cNvPr>
          <p:cNvSpPr/>
          <p:nvPr/>
        </p:nvSpPr>
        <p:spPr>
          <a:xfrm>
            <a:off x="499449" y="4801590"/>
            <a:ext cx="384207" cy="384207"/>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3" name="Freihandform: Form 22">
            <a:extLst>
              <a:ext uri="{FF2B5EF4-FFF2-40B4-BE49-F238E27FC236}">
                <a16:creationId xmlns:a16="http://schemas.microsoft.com/office/drawing/2014/main" id="{058A2166-861C-D0E0-481E-35FF33674E92}"/>
              </a:ext>
            </a:extLst>
          </p:cNvPr>
          <p:cNvSpPr/>
          <p:nvPr/>
        </p:nvSpPr>
        <p:spPr>
          <a:xfrm>
            <a:off x="1061301" y="4757789"/>
            <a:ext cx="2081408" cy="662427"/>
          </a:xfrm>
          <a:custGeom>
            <a:avLst/>
            <a:gdLst>
              <a:gd name="connsiteX0" fmla="*/ 0 w 2081408"/>
              <a:gd name="connsiteY0" fmla="*/ 0 h 662427"/>
              <a:gd name="connsiteX1" fmla="*/ 2081408 w 2081408"/>
              <a:gd name="connsiteY1" fmla="*/ 0 h 662427"/>
              <a:gd name="connsiteX2" fmla="*/ 2081408 w 2081408"/>
              <a:gd name="connsiteY2" fmla="*/ 662427 h 662427"/>
              <a:gd name="connsiteX3" fmla="*/ 0 w 2081408"/>
              <a:gd name="connsiteY3" fmla="*/ 662427 h 662427"/>
              <a:gd name="connsiteX4" fmla="*/ 0 w 2081408"/>
              <a:gd name="connsiteY4" fmla="*/ 0 h 66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408" h="662427">
                <a:moveTo>
                  <a:pt x="0" y="0"/>
                </a:moveTo>
                <a:lnTo>
                  <a:pt x="2081408" y="0"/>
                </a:lnTo>
                <a:lnTo>
                  <a:pt x="2081408" y="662427"/>
                </a:lnTo>
                <a:lnTo>
                  <a:pt x="0" y="6624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kern="1200" dirty="0" err="1">
                <a:solidFill>
                  <a:schemeClr val="bg1"/>
                </a:solidFill>
              </a:rPr>
              <a:t>Prüfen</a:t>
            </a:r>
            <a:r>
              <a:rPr lang="en-US" sz="1400" b="0" i="0" kern="1200" dirty="0">
                <a:solidFill>
                  <a:schemeClr val="bg1"/>
                </a:solidFill>
              </a:rPr>
              <a:t> Sie </a:t>
            </a:r>
            <a:r>
              <a:rPr lang="en-US" sz="1400" b="0" i="0" kern="1200" dirty="0" err="1">
                <a:solidFill>
                  <a:schemeClr val="bg1"/>
                </a:solidFill>
              </a:rPr>
              <a:t>regelmäßig</a:t>
            </a:r>
            <a:r>
              <a:rPr lang="en-US" sz="1400" b="0" i="0" kern="1200" dirty="0">
                <a:solidFill>
                  <a:schemeClr val="bg1"/>
                </a:solidFill>
              </a:rPr>
              <a:t> </a:t>
            </a:r>
            <a:r>
              <a:rPr lang="en-US" sz="1400" b="0" i="0" kern="1200" dirty="0" err="1">
                <a:solidFill>
                  <a:schemeClr val="bg1"/>
                </a:solidFill>
              </a:rPr>
              <a:t>Ihr</a:t>
            </a:r>
            <a:r>
              <a:rPr lang="en-US" sz="1400" b="0" i="0" kern="1200" dirty="0">
                <a:solidFill>
                  <a:schemeClr val="bg1"/>
                </a:solidFill>
              </a:rPr>
              <a:t> </a:t>
            </a:r>
            <a:r>
              <a:rPr lang="en-US" sz="1400" b="0" i="0" kern="1200" dirty="0" err="1">
                <a:solidFill>
                  <a:schemeClr val="bg1"/>
                </a:solidFill>
              </a:rPr>
              <a:t>Leistungsangebot</a:t>
            </a:r>
            <a:endParaRPr lang="en-US" sz="1400" kern="1200" dirty="0">
              <a:solidFill>
                <a:schemeClr val="bg1"/>
              </a:solidFill>
            </a:endParaRPr>
          </a:p>
        </p:txBody>
      </p:sp>
      <p:sp>
        <p:nvSpPr>
          <p:cNvPr id="12" name="Ellipse 11">
            <a:extLst>
              <a:ext uri="{FF2B5EF4-FFF2-40B4-BE49-F238E27FC236}">
                <a16:creationId xmlns:a16="http://schemas.microsoft.com/office/drawing/2014/main" id="{00F196B1-269B-679C-3924-EB03DF8E8A1A}"/>
              </a:ext>
            </a:extLst>
          </p:cNvPr>
          <p:cNvSpPr/>
          <p:nvPr/>
        </p:nvSpPr>
        <p:spPr>
          <a:xfrm>
            <a:off x="3222857" y="1753624"/>
            <a:ext cx="662427" cy="662427"/>
          </a:xfrm>
          <a:prstGeom prst="ellipse">
            <a:avLst/>
          </a:prstGeom>
          <a:solidFill>
            <a:srgbClr val="916395"/>
          </a:solid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sp>
      <p:sp>
        <p:nvSpPr>
          <p:cNvPr id="13" name="Rechteck 12" descr="Money">
            <a:extLst>
              <a:ext uri="{FF2B5EF4-FFF2-40B4-BE49-F238E27FC236}">
                <a16:creationId xmlns:a16="http://schemas.microsoft.com/office/drawing/2014/main" id="{180A517C-F869-30D2-A26D-8DCA55409183}"/>
              </a:ext>
            </a:extLst>
          </p:cNvPr>
          <p:cNvSpPr/>
          <p:nvPr/>
        </p:nvSpPr>
        <p:spPr>
          <a:xfrm>
            <a:off x="3381286" y="1892733"/>
            <a:ext cx="384207" cy="384207"/>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8" name="Ellipse 17">
            <a:extLst>
              <a:ext uri="{FF2B5EF4-FFF2-40B4-BE49-F238E27FC236}">
                <a16:creationId xmlns:a16="http://schemas.microsoft.com/office/drawing/2014/main" id="{A72FAD02-9D66-66D1-6AA9-7A582A2CB662}"/>
              </a:ext>
            </a:extLst>
          </p:cNvPr>
          <p:cNvSpPr/>
          <p:nvPr/>
        </p:nvSpPr>
        <p:spPr>
          <a:xfrm>
            <a:off x="3242175" y="3231560"/>
            <a:ext cx="662427" cy="662427"/>
          </a:xfrm>
          <a:prstGeom prst="ellipse">
            <a:avLst/>
          </a:prstGeom>
          <a:solidFill>
            <a:srgbClr val="916395"/>
          </a:solid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sp>
      <p:sp>
        <p:nvSpPr>
          <p:cNvPr id="19" name="Rechteck 18" descr="Eye">
            <a:extLst>
              <a:ext uri="{FF2B5EF4-FFF2-40B4-BE49-F238E27FC236}">
                <a16:creationId xmlns:a16="http://schemas.microsoft.com/office/drawing/2014/main" id="{A499D616-B390-C9BF-FA02-3F709B58B10E}"/>
              </a:ext>
            </a:extLst>
          </p:cNvPr>
          <p:cNvSpPr/>
          <p:nvPr/>
        </p:nvSpPr>
        <p:spPr>
          <a:xfrm>
            <a:off x="3381286" y="3381965"/>
            <a:ext cx="384207" cy="384207"/>
          </a:xfrm>
          <a:prstGeom prst="rect">
            <a:avLst/>
          </a:prstGeom>
          <a: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4" name="Ellipse 23">
            <a:extLst>
              <a:ext uri="{FF2B5EF4-FFF2-40B4-BE49-F238E27FC236}">
                <a16:creationId xmlns:a16="http://schemas.microsoft.com/office/drawing/2014/main" id="{710ECB6A-E251-3037-BF24-8379D6821A4D}"/>
              </a:ext>
            </a:extLst>
          </p:cNvPr>
          <p:cNvSpPr/>
          <p:nvPr/>
        </p:nvSpPr>
        <p:spPr>
          <a:xfrm>
            <a:off x="3222857" y="4692338"/>
            <a:ext cx="662427" cy="662427"/>
          </a:xfrm>
          <a:prstGeom prst="ellipse">
            <a:avLst/>
          </a:prstGeom>
          <a:solidFill>
            <a:srgbClr val="916395"/>
          </a:solidFill>
        </p:spPr>
        <p:style>
          <a:lnRef idx="0">
            <a:schemeClr val="accent1">
              <a:hueOff val="0"/>
              <a:satOff val="0"/>
              <a:lumOff val="0"/>
              <a:alphaOff val="0"/>
            </a:schemeClr>
          </a:lnRef>
          <a:fillRef idx="1">
            <a:scrgbClr r="0" g="0" b="0"/>
          </a:fillRef>
          <a:effectRef idx="2">
            <a:schemeClr val="accent1">
              <a:tint val="40000"/>
              <a:hueOff val="0"/>
              <a:satOff val="0"/>
              <a:lumOff val="0"/>
              <a:alphaOff val="0"/>
            </a:schemeClr>
          </a:effectRef>
          <a:fontRef idx="minor">
            <a:schemeClr val="dk1">
              <a:hueOff val="0"/>
              <a:satOff val="0"/>
              <a:lumOff val="0"/>
              <a:alphaOff val="0"/>
            </a:schemeClr>
          </a:fontRef>
        </p:style>
      </p:sp>
      <p:sp>
        <p:nvSpPr>
          <p:cNvPr id="25" name="Rechteck 24" descr="Light Bulb and Gear">
            <a:extLst>
              <a:ext uri="{FF2B5EF4-FFF2-40B4-BE49-F238E27FC236}">
                <a16:creationId xmlns:a16="http://schemas.microsoft.com/office/drawing/2014/main" id="{75719CF6-188E-9DB7-582B-FB738F38D988}"/>
              </a:ext>
            </a:extLst>
          </p:cNvPr>
          <p:cNvSpPr/>
          <p:nvPr/>
        </p:nvSpPr>
        <p:spPr>
          <a:xfrm>
            <a:off x="3342966" y="4813887"/>
            <a:ext cx="384207" cy="384207"/>
          </a:xfrm>
          <a:prstGeom prst="rect">
            <a:avLst/>
          </a:prstGeom>
          <a: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a:blip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6" name="Freihandform: Form 25">
            <a:extLst>
              <a:ext uri="{FF2B5EF4-FFF2-40B4-BE49-F238E27FC236}">
                <a16:creationId xmlns:a16="http://schemas.microsoft.com/office/drawing/2014/main" id="{221C8265-7511-0AB9-E9FD-045E13FF4D3D}"/>
              </a:ext>
            </a:extLst>
          </p:cNvPr>
          <p:cNvSpPr/>
          <p:nvPr/>
        </p:nvSpPr>
        <p:spPr>
          <a:xfrm>
            <a:off x="3944107" y="4765560"/>
            <a:ext cx="1773790" cy="662427"/>
          </a:xfrm>
          <a:custGeom>
            <a:avLst/>
            <a:gdLst>
              <a:gd name="connsiteX0" fmla="*/ 0 w 1773790"/>
              <a:gd name="connsiteY0" fmla="*/ 0 h 662427"/>
              <a:gd name="connsiteX1" fmla="*/ 1773790 w 1773790"/>
              <a:gd name="connsiteY1" fmla="*/ 0 h 662427"/>
              <a:gd name="connsiteX2" fmla="*/ 1773790 w 1773790"/>
              <a:gd name="connsiteY2" fmla="*/ 662427 h 662427"/>
              <a:gd name="connsiteX3" fmla="*/ 0 w 1773790"/>
              <a:gd name="connsiteY3" fmla="*/ 662427 h 662427"/>
              <a:gd name="connsiteX4" fmla="*/ 0 w 1773790"/>
              <a:gd name="connsiteY4" fmla="*/ 0 h 66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3790" h="662427">
                <a:moveTo>
                  <a:pt x="0" y="0"/>
                </a:moveTo>
                <a:lnTo>
                  <a:pt x="1773790" y="0"/>
                </a:lnTo>
                <a:lnTo>
                  <a:pt x="1773790" y="662427"/>
                </a:lnTo>
                <a:lnTo>
                  <a:pt x="0" y="6624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de-DE" sz="1400" b="0" i="0" kern="1200" dirty="0">
                <a:solidFill>
                  <a:schemeClr val="bg1"/>
                </a:solidFill>
              </a:rPr>
              <a:t>Seien Sie offen für Innovationen - z. B. könnten Sie regelmäßige </a:t>
            </a:r>
            <a:r>
              <a:rPr lang="de-DE" sz="1400" b="0" i="0" kern="1200" dirty="0" err="1">
                <a:solidFill>
                  <a:schemeClr val="bg1"/>
                </a:solidFill>
              </a:rPr>
              <a:t>Tourangebote</a:t>
            </a:r>
            <a:r>
              <a:rPr lang="de-DE" sz="1400" b="0" i="0" kern="1200" dirty="0">
                <a:solidFill>
                  <a:schemeClr val="bg1"/>
                </a:solidFill>
              </a:rPr>
              <a:t> anpassen, Social-Media-Kanäle einrichten oder mit Kunden über Messenger kommunizieren</a:t>
            </a:r>
            <a:endParaRPr lang="en-US" sz="1400" kern="1200" dirty="0">
              <a:solidFill>
                <a:schemeClr val="bg1"/>
              </a:solidFill>
            </a:endParaRPr>
          </a:p>
        </p:txBody>
      </p:sp>
      <p:sp>
        <p:nvSpPr>
          <p:cNvPr id="11" name="Textplatzhalter 9">
            <a:extLst>
              <a:ext uri="{FF2B5EF4-FFF2-40B4-BE49-F238E27FC236}">
                <a16:creationId xmlns:a16="http://schemas.microsoft.com/office/drawing/2014/main" id="{A97732F9-03E8-53FD-94F9-5DE8952A3D89}"/>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err="1">
                <a:solidFill>
                  <a:srgbClr val="595A59"/>
                </a:solidFill>
              </a:rPr>
              <a:t>Chokniti</a:t>
            </a:r>
            <a:r>
              <a:rPr lang="de-DE" sz="800" b="1" dirty="0">
                <a:solidFill>
                  <a:srgbClr val="595A59"/>
                </a:solidFill>
              </a:rPr>
              <a:t> </a:t>
            </a:r>
            <a:r>
              <a:rPr lang="de-DE" sz="800" b="1" dirty="0" err="1">
                <a:solidFill>
                  <a:srgbClr val="595A59"/>
                </a:solidFill>
              </a:rPr>
              <a:t>Khongchum</a:t>
            </a:r>
            <a:endParaRPr lang="de-DE" sz="800" dirty="0">
              <a:solidFill>
                <a:srgbClr val="595A59"/>
              </a:solidFill>
            </a:endParaRPr>
          </a:p>
          <a:p>
            <a:endParaRPr lang="de-DE" sz="800" dirty="0"/>
          </a:p>
        </p:txBody>
      </p:sp>
    </p:spTree>
    <p:extLst>
      <p:ext uri="{BB962C8B-B14F-4D97-AF65-F5344CB8AC3E}">
        <p14:creationId xmlns:p14="http://schemas.microsoft.com/office/powerpoint/2010/main" val="20152248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Von der Wertschöpfungskette zur Krisenkette</a:t>
            </a:r>
          </a:p>
        </p:txBody>
      </p:sp>
      <p:sp>
        <p:nvSpPr>
          <p:cNvPr id="34" name="Textfeld 33">
            <a:extLst>
              <a:ext uri="{FF2B5EF4-FFF2-40B4-BE49-F238E27FC236}">
                <a16:creationId xmlns:a16="http://schemas.microsoft.com/office/drawing/2014/main" id="{3B33F2A4-3C3A-6B10-480C-B76AD3559F98}"/>
              </a:ext>
            </a:extLst>
          </p:cNvPr>
          <p:cNvSpPr txBox="1"/>
          <p:nvPr/>
        </p:nvSpPr>
        <p:spPr>
          <a:xfrm>
            <a:off x="308460" y="4389017"/>
            <a:ext cx="3959463" cy="1384995"/>
          </a:xfrm>
          <a:prstGeom prst="rect">
            <a:avLst/>
          </a:prstGeom>
          <a:noFill/>
        </p:spPr>
        <p:txBody>
          <a:bodyPr wrap="square">
            <a:spAutoFit/>
          </a:bodyPr>
          <a:lstStyle/>
          <a:p>
            <a:r>
              <a:rPr lang="de-DE" sz="1400" dirty="0">
                <a:solidFill>
                  <a:srgbClr val="595A59"/>
                </a:solidFill>
              </a:rPr>
              <a:t>Die aktuellen Entwicklungen durch den Krieg in der Ukraine haben gezeigt, dass die Abhängigkeit von wenigen Lieferanten im schlimmsten Fall zu Lieferausfällen, Rohstoffengpässen und starken Preisschwankungen führen kann, was gerade für kleine Unternehmen fatal sein kann.</a:t>
            </a:r>
            <a:endParaRPr lang="en-US" sz="1600"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de-DE" sz="1600" dirty="0">
                <a:solidFill>
                  <a:schemeClr val="bg1"/>
                </a:solidFill>
              </a:rPr>
              <a:t>Rechtzeitiges Erkennen von Problemen</a:t>
            </a:r>
            <a:r>
              <a:rPr lang="en-US" sz="1600" dirty="0">
                <a:solidFill>
                  <a:schemeClr val="bg1"/>
                </a:solidFill>
              </a:rPr>
              <a:t> in der </a:t>
            </a:r>
            <a:r>
              <a:rPr lang="en-US" sz="1600" dirty="0" err="1">
                <a:solidFill>
                  <a:schemeClr val="bg1"/>
                </a:solidFill>
              </a:rPr>
              <a:t>Beschaffung</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2246769"/>
          </a:xfrm>
          <a:prstGeom prst="rect">
            <a:avLst/>
          </a:prstGeom>
          <a:noFill/>
        </p:spPr>
        <p:txBody>
          <a:bodyPr wrap="square">
            <a:spAutoFit/>
          </a:bodyPr>
          <a:lstStyle/>
          <a:p>
            <a:r>
              <a:rPr lang="de-DE" sz="2000" b="1" dirty="0">
                <a:solidFill>
                  <a:srgbClr val="595A59"/>
                </a:solidFill>
              </a:rPr>
              <a:t>Die Ursachen einer Krise können in allen Bereichen des Unternehmens liegen. In der Regel lässt sich eine Krise nicht auf singuläre Sachverhalte zurückführen, sondern auf einen multikausalen Zusammenhang.</a:t>
            </a:r>
          </a:p>
        </p:txBody>
      </p:sp>
      <p:sp>
        <p:nvSpPr>
          <p:cNvPr id="36" name="Triangle 8">
            <a:extLst>
              <a:ext uri="{FF2B5EF4-FFF2-40B4-BE49-F238E27FC236}">
                <a16:creationId xmlns:a16="http://schemas.microsoft.com/office/drawing/2014/main" id="{DF3D97BE-737F-165C-B496-A4ECB84001C3}"/>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37" name="Rectangle 4">
            <a:extLst>
              <a:ext uri="{FF2B5EF4-FFF2-40B4-BE49-F238E27FC236}">
                <a16:creationId xmlns:a16="http://schemas.microsoft.com/office/drawing/2014/main" id="{AF89A366-E16A-6379-17CC-AC26EA429221}"/>
              </a:ext>
            </a:extLst>
          </p:cNvPr>
          <p:cNvSpPr/>
          <p:nvPr/>
        </p:nvSpPr>
        <p:spPr>
          <a:xfrm>
            <a:off x="5056692" y="3947207"/>
            <a:ext cx="5515268" cy="427132"/>
          </a:xfrm>
          <a:prstGeom prst="rect">
            <a:avLst/>
          </a:prstGeom>
          <a:solidFill>
            <a:srgbClr val="DEC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5">
            <a:extLst>
              <a:ext uri="{FF2B5EF4-FFF2-40B4-BE49-F238E27FC236}">
                <a16:creationId xmlns:a16="http://schemas.microsoft.com/office/drawing/2014/main" id="{20E80758-A3EB-DD90-E2FF-12E95B5287D1}"/>
              </a:ext>
            </a:extLst>
          </p:cNvPr>
          <p:cNvSpPr/>
          <p:nvPr/>
        </p:nvSpPr>
        <p:spPr>
          <a:xfrm>
            <a:off x="5056692" y="5272639"/>
            <a:ext cx="5515268" cy="42713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Rectangle 6">
            <a:extLst>
              <a:ext uri="{FF2B5EF4-FFF2-40B4-BE49-F238E27FC236}">
                <a16:creationId xmlns:a16="http://schemas.microsoft.com/office/drawing/2014/main" id="{D8D75371-ED56-B2BC-AE68-F2A19EFA8BDD}"/>
              </a:ext>
            </a:extLst>
          </p:cNvPr>
          <p:cNvSpPr/>
          <p:nvPr/>
        </p:nvSpPr>
        <p:spPr>
          <a:xfrm>
            <a:off x="5056692" y="4830828"/>
            <a:ext cx="5515268" cy="427132"/>
          </a:xfrm>
          <a:prstGeom prst="rect">
            <a:avLst/>
          </a:prstGeom>
          <a:solidFill>
            <a:srgbClr val="AC87A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0" name="Rectangle 7">
            <a:extLst>
              <a:ext uri="{FF2B5EF4-FFF2-40B4-BE49-F238E27FC236}">
                <a16:creationId xmlns:a16="http://schemas.microsoft.com/office/drawing/2014/main" id="{87F7D826-9592-93FD-BE1F-A2C6E0ED7860}"/>
              </a:ext>
            </a:extLst>
          </p:cNvPr>
          <p:cNvSpPr/>
          <p:nvPr/>
        </p:nvSpPr>
        <p:spPr>
          <a:xfrm>
            <a:off x="5056692" y="4389017"/>
            <a:ext cx="5515268" cy="427132"/>
          </a:xfrm>
          <a:prstGeom prst="rect">
            <a:avLst/>
          </a:prstGeom>
          <a:solidFill>
            <a:srgbClr val="DEC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riangle 8">
            <a:extLst>
              <a:ext uri="{FF2B5EF4-FFF2-40B4-BE49-F238E27FC236}">
                <a16:creationId xmlns:a16="http://schemas.microsoft.com/office/drawing/2014/main" id="{E1CA2722-B3C3-1021-F169-69C28A3D72A3}"/>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42" name="Rectangle 9">
            <a:extLst>
              <a:ext uri="{FF2B5EF4-FFF2-40B4-BE49-F238E27FC236}">
                <a16:creationId xmlns:a16="http://schemas.microsoft.com/office/drawing/2014/main" id="{6CBD75D1-F8B0-1EC6-E43D-FD9A2FC4F25D}"/>
              </a:ext>
            </a:extLst>
          </p:cNvPr>
          <p:cNvSpPr/>
          <p:nvPr/>
        </p:nvSpPr>
        <p:spPr>
          <a:xfrm>
            <a:off x="5056692" y="2192636"/>
            <a:ext cx="1090706" cy="1739893"/>
          </a:xfrm>
          <a:prstGeom prst="rect">
            <a:avLst/>
          </a:prstGeom>
          <a:solidFill>
            <a:srgbClr val="D2EEE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Rectangle 10">
            <a:extLst>
              <a:ext uri="{FF2B5EF4-FFF2-40B4-BE49-F238E27FC236}">
                <a16:creationId xmlns:a16="http://schemas.microsoft.com/office/drawing/2014/main" id="{063C466A-C4FB-39CE-719D-8EFA1D6C93CC}"/>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Rectangle 11">
            <a:extLst>
              <a:ext uri="{FF2B5EF4-FFF2-40B4-BE49-F238E27FC236}">
                <a16:creationId xmlns:a16="http://schemas.microsoft.com/office/drawing/2014/main" id="{07645218-FECA-A6D8-A6AE-DB6ABDC10E12}"/>
              </a:ext>
            </a:extLst>
          </p:cNvPr>
          <p:cNvSpPr/>
          <p:nvPr/>
        </p:nvSpPr>
        <p:spPr>
          <a:xfrm>
            <a:off x="7263007" y="2192636"/>
            <a:ext cx="1090706" cy="1739893"/>
          </a:xfrm>
          <a:prstGeom prst="rect">
            <a:avLst/>
          </a:prstGeom>
          <a:solidFill>
            <a:srgbClr val="85D2C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5" name="Rectangle 12">
            <a:extLst>
              <a:ext uri="{FF2B5EF4-FFF2-40B4-BE49-F238E27FC236}">
                <a16:creationId xmlns:a16="http://schemas.microsoft.com/office/drawing/2014/main" id="{592D7ED5-5BCA-B49C-715B-1E866BAD0BEA}"/>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6" name="Rectangle 13">
            <a:extLst>
              <a:ext uri="{FF2B5EF4-FFF2-40B4-BE49-F238E27FC236}">
                <a16:creationId xmlns:a16="http://schemas.microsoft.com/office/drawing/2014/main" id="{B5A119E1-C978-62B4-9BBC-0AE55D8C13D4}"/>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7" name="TextBox 14">
            <a:extLst>
              <a:ext uri="{FF2B5EF4-FFF2-40B4-BE49-F238E27FC236}">
                <a16:creationId xmlns:a16="http://schemas.microsoft.com/office/drawing/2014/main" id="{DB6F1E4A-F2E2-BC54-32F0-0A7C893B08FD}"/>
              </a:ext>
            </a:extLst>
          </p:cNvPr>
          <p:cNvSpPr txBox="1"/>
          <p:nvPr/>
        </p:nvSpPr>
        <p:spPr>
          <a:xfrm>
            <a:off x="6956943" y="4025694"/>
            <a:ext cx="1714765"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FIRMENINFRASTRUKTUR</a:t>
            </a:r>
          </a:p>
        </p:txBody>
      </p:sp>
      <p:sp>
        <p:nvSpPr>
          <p:cNvPr id="48" name="TextBox 15">
            <a:extLst>
              <a:ext uri="{FF2B5EF4-FFF2-40B4-BE49-F238E27FC236}">
                <a16:creationId xmlns:a16="http://schemas.microsoft.com/office/drawing/2014/main" id="{33417A37-96C0-72CF-D7BD-6CAF8AF63366}"/>
              </a:ext>
            </a:extLst>
          </p:cNvPr>
          <p:cNvSpPr txBox="1"/>
          <p:nvPr/>
        </p:nvSpPr>
        <p:spPr>
          <a:xfrm>
            <a:off x="7184156" y="4466176"/>
            <a:ext cx="126034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PERSONALWESEN</a:t>
            </a:r>
          </a:p>
        </p:txBody>
      </p:sp>
      <p:sp>
        <p:nvSpPr>
          <p:cNvPr id="49" name="TextBox 16">
            <a:extLst>
              <a:ext uri="{FF2B5EF4-FFF2-40B4-BE49-F238E27FC236}">
                <a16:creationId xmlns:a16="http://schemas.microsoft.com/office/drawing/2014/main" id="{87EDDB51-4E19-7FF0-7482-C92680A4E78F}"/>
              </a:ext>
            </a:extLst>
          </p:cNvPr>
          <p:cNvSpPr txBox="1"/>
          <p:nvPr/>
        </p:nvSpPr>
        <p:spPr>
          <a:xfrm>
            <a:off x="6787957" y="4907224"/>
            <a:ext cx="205274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TECHNOLOGIEENTWICKLUNG</a:t>
            </a:r>
          </a:p>
        </p:txBody>
      </p:sp>
      <p:sp>
        <p:nvSpPr>
          <p:cNvPr id="50" name="TextBox 17">
            <a:extLst>
              <a:ext uri="{FF2B5EF4-FFF2-40B4-BE49-F238E27FC236}">
                <a16:creationId xmlns:a16="http://schemas.microsoft.com/office/drawing/2014/main" id="{2566BC85-3505-4B37-92C5-1E3775D43D6D}"/>
              </a:ext>
            </a:extLst>
          </p:cNvPr>
          <p:cNvSpPr txBox="1"/>
          <p:nvPr/>
        </p:nvSpPr>
        <p:spPr>
          <a:xfrm>
            <a:off x="7269883" y="5348363"/>
            <a:ext cx="1088888"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BESCHAFFUNG</a:t>
            </a:r>
          </a:p>
        </p:txBody>
      </p:sp>
      <p:sp>
        <p:nvSpPr>
          <p:cNvPr id="51" name="TextBox 23">
            <a:extLst>
              <a:ext uri="{FF2B5EF4-FFF2-40B4-BE49-F238E27FC236}">
                <a16:creationId xmlns:a16="http://schemas.microsoft.com/office/drawing/2014/main" id="{BA1FD154-5159-D0E7-9ED5-0CBBE032FD14}"/>
              </a:ext>
            </a:extLst>
          </p:cNvPr>
          <p:cNvSpPr txBox="1"/>
          <p:nvPr/>
        </p:nvSpPr>
        <p:spPr>
          <a:xfrm>
            <a:off x="10924837" y="3794030"/>
            <a:ext cx="521297"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KRISE</a:t>
            </a:r>
          </a:p>
        </p:txBody>
      </p:sp>
      <p:sp>
        <p:nvSpPr>
          <p:cNvPr id="52" name="TextBox 25">
            <a:extLst>
              <a:ext uri="{FF2B5EF4-FFF2-40B4-BE49-F238E27FC236}">
                <a16:creationId xmlns:a16="http://schemas.microsoft.com/office/drawing/2014/main" id="{9263DC81-E405-09DE-AFB0-6CDDD7909DD3}"/>
              </a:ext>
            </a:extLst>
          </p:cNvPr>
          <p:cNvSpPr txBox="1"/>
          <p:nvPr/>
        </p:nvSpPr>
        <p:spPr>
          <a:xfrm>
            <a:off x="6705597" y="5764315"/>
            <a:ext cx="2217467"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UNTERSTÜTZUNGSMAẞNAHMEN</a:t>
            </a:r>
          </a:p>
        </p:txBody>
      </p:sp>
      <p:sp>
        <p:nvSpPr>
          <p:cNvPr id="53" name="TextBox 26">
            <a:extLst>
              <a:ext uri="{FF2B5EF4-FFF2-40B4-BE49-F238E27FC236}">
                <a16:creationId xmlns:a16="http://schemas.microsoft.com/office/drawing/2014/main" id="{168E88C0-B85D-3C82-57D9-E1858E05DEBA}"/>
              </a:ext>
            </a:extLst>
          </p:cNvPr>
          <p:cNvSpPr txBox="1"/>
          <p:nvPr/>
        </p:nvSpPr>
        <p:spPr>
          <a:xfrm rot="16200000">
            <a:off x="4077200" y="2924083"/>
            <a:ext cx="1550361"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PRIMÄRE TÄTIGKEITEN</a:t>
            </a:r>
          </a:p>
        </p:txBody>
      </p:sp>
      <p:sp>
        <p:nvSpPr>
          <p:cNvPr id="54" name="TextBox 18">
            <a:extLst>
              <a:ext uri="{FF2B5EF4-FFF2-40B4-BE49-F238E27FC236}">
                <a16:creationId xmlns:a16="http://schemas.microsoft.com/office/drawing/2014/main" id="{4E8A5364-3D69-05C5-2C49-4DC510CA0447}"/>
              </a:ext>
            </a:extLst>
          </p:cNvPr>
          <p:cNvSpPr txBox="1"/>
          <p:nvPr/>
        </p:nvSpPr>
        <p:spPr>
          <a:xfrm>
            <a:off x="5163463" y="3182041"/>
            <a:ext cx="877163"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EINGANGS-</a:t>
            </a:r>
          </a:p>
          <a:p>
            <a:pPr algn="ctr"/>
            <a:r>
              <a:rPr lang="en-GB" sz="1200" b="1" dirty="0">
                <a:solidFill>
                  <a:schemeClr val="bg1"/>
                </a:solidFill>
                <a:latin typeface="+mj-lt"/>
                <a:cs typeface="Poppins" pitchFamily="2" charset="77"/>
              </a:rPr>
              <a:t>LOGISTIK</a:t>
            </a:r>
          </a:p>
        </p:txBody>
      </p:sp>
      <p:sp>
        <p:nvSpPr>
          <p:cNvPr id="55" name="TextBox 19">
            <a:extLst>
              <a:ext uri="{FF2B5EF4-FFF2-40B4-BE49-F238E27FC236}">
                <a16:creationId xmlns:a16="http://schemas.microsoft.com/office/drawing/2014/main" id="{5EDEE6A8-5DDB-9505-E6C6-C0BE55088A56}"/>
              </a:ext>
            </a:extLst>
          </p:cNvPr>
          <p:cNvSpPr txBox="1"/>
          <p:nvPr/>
        </p:nvSpPr>
        <p:spPr>
          <a:xfrm>
            <a:off x="6363602" y="3182040"/>
            <a:ext cx="683200"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BETRIEB</a:t>
            </a:r>
          </a:p>
        </p:txBody>
      </p:sp>
      <p:sp>
        <p:nvSpPr>
          <p:cNvPr id="56" name="TextBox 20">
            <a:extLst>
              <a:ext uri="{FF2B5EF4-FFF2-40B4-BE49-F238E27FC236}">
                <a16:creationId xmlns:a16="http://schemas.microsoft.com/office/drawing/2014/main" id="{2E9CFD00-1B02-90C1-384F-E54E53DFC784}"/>
              </a:ext>
            </a:extLst>
          </p:cNvPr>
          <p:cNvSpPr txBox="1"/>
          <p:nvPr/>
        </p:nvSpPr>
        <p:spPr>
          <a:xfrm>
            <a:off x="7348686" y="3182041"/>
            <a:ext cx="918200"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AUSGANGS-</a:t>
            </a:r>
          </a:p>
          <a:p>
            <a:pPr algn="ctr"/>
            <a:r>
              <a:rPr lang="en-GB" sz="1200" b="1" dirty="0">
                <a:solidFill>
                  <a:schemeClr val="bg1"/>
                </a:solidFill>
                <a:latin typeface="+mj-lt"/>
                <a:cs typeface="Poppins" pitchFamily="2" charset="77"/>
              </a:rPr>
              <a:t>LOGISTIK</a:t>
            </a:r>
          </a:p>
        </p:txBody>
      </p:sp>
      <p:sp>
        <p:nvSpPr>
          <p:cNvPr id="57" name="TextBox 21">
            <a:extLst>
              <a:ext uri="{FF2B5EF4-FFF2-40B4-BE49-F238E27FC236}">
                <a16:creationId xmlns:a16="http://schemas.microsoft.com/office/drawing/2014/main" id="{2DB9170F-12BC-F53F-2C06-7FD152845D31}"/>
              </a:ext>
            </a:extLst>
          </p:cNvPr>
          <p:cNvSpPr txBox="1"/>
          <p:nvPr/>
        </p:nvSpPr>
        <p:spPr>
          <a:xfrm>
            <a:off x="8373842" y="3182041"/>
            <a:ext cx="1082477"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UND VERTRIEB</a:t>
            </a:r>
          </a:p>
        </p:txBody>
      </p:sp>
      <p:sp>
        <p:nvSpPr>
          <p:cNvPr id="58" name="TextBox 22">
            <a:extLst>
              <a:ext uri="{FF2B5EF4-FFF2-40B4-BE49-F238E27FC236}">
                <a16:creationId xmlns:a16="http://schemas.microsoft.com/office/drawing/2014/main" id="{4215F890-AF0F-22D0-CDCF-AB9C906CF734}"/>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59" name="Freeform 223">
            <a:extLst>
              <a:ext uri="{FF2B5EF4-FFF2-40B4-BE49-F238E27FC236}">
                <a16:creationId xmlns:a16="http://schemas.microsoft.com/office/drawing/2014/main" id="{25615229-F76F-4E7A-82E6-15BE56218DA5}"/>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60" name="Freeform 233">
            <a:extLst>
              <a:ext uri="{FF2B5EF4-FFF2-40B4-BE49-F238E27FC236}">
                <a16:creationId xmlns:a16="http://schemas.microsoft.com/office/drawing/2014/main" id="{079FCE58-A2DB-E133-BD4C-F23756FCC5F9}"/>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61" name="Freeform 236">
            <a:extLst>
              <a:ext uri="{FF2B5EF4-FFF2-40B4-BE49-F238E27FC236}">
                <a16:creationId xmlns:a16="http://schemas.microsoft.com/office/drawing/2014/main" id="{FE1AA54E-1511-BC1C-D744-86BD132E8BA0}"/>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62" name="Freeform 242">
            <a:extLst>
              <a:ext uri="{FF2B5EF4-FFF2-40B4-BE49-F238E27FC236}">
                <a16:creationId xmlns:a16="http://schemas.microsoft.com/office/drawing/2014/main" id="{5FFBA62C-F81A-A222-4557-9F554E155348}"/>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63" name="Freeform 245">
            <a:extLst>
              <a:ext uri="{FF2B5EF4-FFF2-40B4-BE49-F238E27FC236}">
                <a16:creationId xmlns:a16="http://schemas.microsoft.com/office/drawing/2014/main" id="{63487897-8FBA-E594-2DA4-FFE964A3787A}"/>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4" name="Left Arrow 33">
            <a:extLst>
              <a:ext uri="{FF2B5EF4-FFF2-40B4-BE49-F238E27FC236}">
                <a16:creationId xmlns:a16="http://schemas.microsoft.com/office/drawing/2014/main" id="{FAE3A36C-2165-90EF-4F96-A97BDD1A92EE}"/>
              </a:ext>
            </a:extLst>
          </p:cNvPr>
          <p:cNvSpPr/>
          <p:nvPr/>
        </p:nvSpPr>
        <p:spPr>
          <a:xfrm>
            <a:off x="5056693" y="5817070"/>
            <a:ext cx="1649106"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5" name="Right Arrow 34">
            <a:extLst>
              <a:ext uri="{FF2B5EF4-FFF2-40B4-BE49-F238E27FC236}">
                <a16:creationId xmlns:a16="http://schemas.microsoft.com/office/drawing/2014/main" id="{41529499-3DF8-6A72-AB6E-C57BE2FC347B}"/>
              </a:ext>
            </a:extLst>
          </p:cNvPr>
          <p:cNvSpPr/>
          <p:nvPr/>
        </p:nvSpPr>
        <p:spPr>
          <a:xfrm>
            <a:off x="8921306" y="5817070"/>
            <a:ext cx="1649106"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Tree>
    <p:extLst>
      <p:ext uri="{BB962C8B-B14F-4D97-AF65-F5344CB8AC3E}">
        <p14:creationId xmlns:p14="http://schemas.microsoft.com/office/powerpoint/2010/main" val="1618828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9FC8D9A9-C14A-037F-5511-8A90D974274E}"/>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hteck 1">
            <a:extLst>
              <a:ext uri="{FF2B5EF4-FFF2-40B4-BE49-F238E27FC236}">
                <a16:creationId xmlns:a16="http://schemas.microsoft.com/office/drawing/2014/main" id="{15A0FC52-E397-AA88-687A-B958120D3A7F}"/>
              </a:ext>
            </a:extLst>
          </p:cNvPr>
          <p:cNvSpPr/>
          <p:nvPr/>
        </p:nvSpPr>
        <p:spPr>
          <a:xfrm>
            <a:off x="1" y="504636"/>
            <a:ext cx="1786269" cy="655556"/>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ZUR ERINNERUNG</a:t>
            </a:r>
          </a:p>
        </p:txBody>
      </p:sp>
      <p:sp>
        <p:nvSpPr>
          <p:cNvPr id="5" name="Inhaltsplatzhalter 4">
            <a:extLst>
              <a:ext uri="{FF2B5EF4-FFF2-40B4-BE49-F238E27FC236}">
                <a16:creationId xmlns:a16="http://schemas.microsoft.com/office/drawing/2014/main" id="{2C84633C-8AAE-4D99-BEE7-745428BF51D6}"/>
              </a:ext>
            </a:extLst>
          </p:cNvPr>
          <p:cNvSpPr>
            <a:spLocks noGrp="1"/>
          </p:cNvSpPr>
          <p:nvPr>
            <p:ph sz="quarter" idx="19"/>
          </p:nvPr>
        </p:nvSpPr>
        <p:spPr/>
        <p:txBody>
          <a:bodyPr>
            <a:normAutofit/>
          </a:bodyPr>
          <a:lstStyle/>
          <a:p>
            <a:r>
              <a:rPr lang="de-DE" b="1" dirty="0"/>
              <a:t>Zentrale Probleme:</a:t>
            </a:r>
          </a:p>
          <a:p>
            <a:pPr marL="285750" indent="-285750">
              <a:buFont typeface="Arial" panose="020B0604020202020204" pitchFamily="34" charset="0"/>
              <a:buChar char="•"/>
            </a:pPr>
            <a:r>
              <a:rPr lang="de-DE" dirty="0"/>
              <a:t>Betriebswirtschaftliche Kennzahlen reagieren mit großer zeitlicher Verzögerung</a:t>
            </a:r>
          </a:p>
          <a:p>
            <a:pPr marL="285750" indent="-285750">
              <a:buFont typeface="Arial" panose="020B0604020202020204" pitchFamily="34" charset="0"/>
              <a:buChar char="•"/>
            </a:pPr>
            <a:r>
              <a:rPr lang="de-DE" dirty="0"/>
              <a:t>Wenn die Kennzahlen auf eine Krise verweisen, haben die Ursachen oft schon ihre volle Wirkung erreicht (und können nicht kurzfristig behoben werden)</a:t>
            </a:r>
          </a:p>
          <a:p>
            <a:pPr marL="285750" indent="-285750">
              <a:buFont typeface="Arial" panose="020B0604020202020204" pitchFamily="34" charset="0"/>
              <a:buChar char="•"/>
            </a:pPr>
            <a:r>
              <a:rPr lang="de-DE" dirty="0"/>
              <a:t>Permanente Risikoanalysen sind notwendig</a:t>
            </a:r>
          </a:p>
          <a:p>
            <a:endParaRPr lang="en-US" dirty="0"/>
          </a:p>
          <a:p>
            <a:endParaRPr lang="de-DE" dirty="0"/>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a:xfrm>
            <a:off x="317315" y="1190187"/>
            <a:ext cx="11470341" cy="582221"/>
          </a:xfrm>
        </p:spPr>
        <p:txBody>
          <a:bodyPr>
            <a:normAutofit/>
          </a:bodyPr>
          <a:lstStyle/>
          <a:p>
            <a:r>
              <a:rPr lang="de-DE" sz="1600" dirty="0">
                <a:solidFill>
                  <a:schemeClr val="bg1"/>
                </a:solidFill>
                <a:latin typeface="+mn-lt"/>
              </a:rPr>
              <a:t>Krisen entstehen selten (nie) über Nacht. Zur frühzeitigen Krisenerkennung ist ein effektives Risikomanagement unabdingbar.</a:t>
            </a:r>
            <a:endParaRPr lang="en-GB" dirty="0"/>
          </a:p>
        </p:txBody>
      </p:sp>
      <p:sp>
        <p:nvSpPr>
          <p:cNvPr id="7" name="Textplatzhalter 6">
            <a:extLst>
              <a:ext uri="{FF2B5EF4-FFF2-40B4-BE49-F238E27FC236}">
                <a16:creationId xmlns:a16="http://schemas.microsoft.com/office/drawing/2014/main" id="{B4BD919E-BE40-4A5D-9B0A-1DB15D69DA68}"/>
              </a:ext>
            </a:extLst>
          </p:cNvPr>
          <p:cNvSpPr>
            <a:spLocks noGrp="1"/>
          </p:cNvSpPr>
          <p:nvPr>
            <p:ph type="body" sz="quarter" idx="20"/>
          </p:nvPr>
        </p:nvSpPr>
        <p:spPr>
          <a:xfrm>
            <a:off x="1984963" y="538320"/>
            <a:ext cx="11489369" cy="260482"/>
          </a:xfrm>
        </p:spPr>
        <p:txBody>
          <a:bodyPr>
            <a:noAutofit/>
          </a:bodyPr>
          <a:lstStyle/>
          <a:p>
            <a:r>
              <a:rPr lang="de-DE" sz="3600" dirty="0">
                <a:solidFill>
                  <a:schemeClr val="bg1"/>
                </a:solidFill>
              </a:rPr>
              <a:t>Die Zeitachse einer Krise</a:t>
            </a:r>
          </a:p>
        </p:txBody>
      </p:sp>
      <p:sp>
        <p:nvSpPr>
          <p:cNvPr id="25" name="Rechteck 24">
            <a:extLst>
              <a:ext uri="{FF2B5EF4-FFF2-40B4-BE49-F238E27FC236}">
                <a16:creationId xmlns:a16="http://schemas.microsoft.com/office/drawing/2014/main" id="{40BC27F4-D010-4482-BAAD-34D3A8756294}"/>
              </a:ext>
            </a:extLst>
          </p:cNvPr>
          <p:cNvSpPr/>
          <p:nvPr/>
        </p:nvSpPr>
        <p:spPr>
          <a:xfrm>
            <a:off x="8927598" y="6258289"/>
            <a:ext cx="3357702" cy="459659"/>
          </a:xfrm>
          <a:prstGeom prst="rect">
            <a:avLst/>
          </a:prstGeom>
        </p:spPr>
        <p:txBody>
          <a:bodyPr vert="horz" wrap="square" lIns="81580" tIns="40790" rIns="81580" bIns="40790" rtlCol="0">
            <a:spAutoFit/>
          </a:bodyPr>
          <a:lstStyle/>
          <a:p>
            <a:pPr defTabSz="1087636">
              <a:lnSpc>
                <a:spcPts val="1500"/>
              </a:lnSpc>
              <a:spcBef>
                <a:spcPct val="20000"/>
              </a:spcBef>
            </a:pPr>
            <a:r>
              <a:rPr lang="en-GB" sz="900" dirty="0">
                <a:solidFill>
                  <a:srgbClr val="595A59"/>
                </a:solidFill>
              </a:rPr>
              <a:t>Quelle: Roland Berger – </a:t>
            </a:r>
            <a:r>
              <a:rPr lang="de-DE" sz="900" dirty="0">
                <a:solidFill>
                  <a:srgbClr val="595A59"/>
                </a:solidFill>
              </a:rPr>
              <a:t>auf der Grundlage einer Analyse von 800 Umstrukturierungsfällen</a:t>
            </a:r>
            <a:endParaRPr lang="en-GB" sz="900" dirty="0">
              <a:solidFill>
                <a:srgbClr val="595A59"/>
              </a:solidFill>
            </a:endParaRPr>
          </a:p>
        </p:txBody>
      </p:sp>
      <p:sp>
        <p:nvSpPr>
          <p:cNvPr id="6" name="object 29">
            <a:extLst>
              <a:ext uri="{FF2B5EF4-FFF2-40B4-BE49-F238E27FC236}">
                <a16:creationId xmlns:a16="http://schemas.microsoft.com/office/drawing/2014/main" id="{6DDD553E-2F34-499B-B76A-A3754ECCE186}"/>
              </a:ext>
            </a:extLst>
          </p:cNvPr>
          <p:cNvSpPr/>
          <p:nvPr/>
        </p:nvSpPr>
        <p:spPr>
          <a:xfrm>
            <a:off x="3959683" y="2762054"/>
            <a:ext cx="7258214" cy="2662675"/>
          </a:xfrm>
          <a:custGeom>
            <a:avLst/>
            <a:gdLst/>
            <a:ahLst/>
            <a:cxnLst/>
            <a:rect l="l" t="t" r="r" b="b"/>
            <a:pathLst>
              <a:path w="4752340" h="1823085">
                <a:moveTo>
                  <a:pt x="0" y="1822830"/>
                </a:moveTo>
                <a:lnTo>
                  <a:pt x="62215" y="1822643"/>
                </a:lnTo>
                <a:lnTo>
                  <a:pt x="124273" y="1822081"/>
                </a:lnTo>
                <a:lnTo>
                  <a:pt x="186168" y="1821148"/>
                </a:lnTo>
                <a:lnTo>
                  <a:pt x="247894" y="1819845"/>
                </a:lnTo>
                <a:lnTo>
                  <a:pt x="309447" y="1818173"/>
                </a:lnTo>
                <a:lnTo>
                  <a:pt x="370820" y="1816136"/>
                </a:lnTo>
                <a:lnTo>
                  <a:pt x="432009" y="1813736"/>
                </a:lnTo>
                <a:lnTo>
                  <a:pt x="493009" y="1810973"/>
                </a:lnTo>
                <a:lnTo>
                  <a:pt x="553813" y="1807851"/>
                </a:lnTo>
                <a:lnTo>
                  <a:pt x="614417" y="1804372"/>
                </a:lnTo>
                <a:lnTo>
                  <a:pt x="674816" y="1800537"/>
                </a:lnTo>
                <a:lnTo>
                  <a:pt x="735003" y="1796348"/>
                </a:lnTo>
                <a:lnTo>
                  <a:pt x="794975" y="1791807"/>
                </a:lnTo>
                <a:lnTo>
                  <a:pt x="854725" y="1786918"/>
                </a:lnTo>
                <a:lnTo>
                  <a:pt x="914248" y="1781680"/>
                </a:lnTo>
                <a:lnTo>
                  <a:pt x="973538" y="1776098"/>
                </a:lnTo>
                <a:lnTo>
                  <a:pt x="1032592" y="1770171"/>
                </a:lnTo>
                <a:lnTo>
                  <a:pt x="1091403" y="1763904"/>
                </a:lnTo>
                <a:lnTo>
                  <a:pt x="1149965" y="1757297"/>
                </a:lnTo>
                <a:lnTo>
                  <a:pt x="1208274" y="1750353"/>
                </a:lnTo>
                <a:lnTo>
                  <a:pt x="1266325" y="1743074"/>
                </a:lnTo>
                <a:lnTo>
                  <a:pt x="1324111" y="1735462"/>
                </a:lnTo>
                <a:lnTo>
                  <a:pt x="1381629" y="1727518"/>
                </a:lnTo>
                <a:lnTo>
                  <a:pt x="1438871" y="1719245"/>
                </a:lnTo>
                <a:lnTo>
                  <a:pt x="1495834" y="1710645"/>
                </a:lnTo>
                <a:lnTo>
                  <a:pt x="1552511" y="1701721"/>
                </a:lnTo>
                <a:lnTo>
                  <a:pt x="1608898" y="1692473"/>
                </a:lnTo>
                <a:lnTo>
                  <a:pt x="1664989" y="1682904"/>
                </a:lnTo>
                <a:lnTo>
                  <a:pt x="1720779" y="1673016"/>
                </a:lnTo>
                <a:lnTo>
                  <a:pt x="1776263" y="1662811"/>
                </a:lnTo>
                <a:lnTo>
                  <a:pt x="1831434" y="1652292"/>
                </a:lnTo>
                <a:lnTo>
                  <a:pt x="1886289" y="1641459"/>
                </a:lnTo>
                <a:lnTo>
                  <a:pt x="1940821" y="1630316"/>
                </a:lnTo>
                <a:lnTo>
                  <a:pt x="1995025" y="1618864"/>
                </a:lnTo>
                <a:lnTo>
                  <a:pt x="2048897" y="1607105"/>
                </a:lnTo>
                <a:lnTo>
                  <a:pt x="2102430" y="1595042"/>
                </a:lnTo>
                <a:lnTo>
                  <a:pt x="2155619" y="1582676"/>
                </a:lnTo>
                <a:lnTo>
                  <a:pt x="2208460" y="1570009"/>
                </a:lnTo>
                <a:lnTo>
                  <a:pt x="2260946" y="1557044"/>
                </a:lnTo>
                <a:lnTo>
                  <a:pt x="2313073" y="1543782"/>
                </a:lnTo>
                <a:lnTo>
                  <a:pt x="2364834" y="1530226"/>
                </a:lnTo>
                <a:lnTo>
                  <a:pt x="2416226" y="1516377"/>
                </a:lnTo>
                <a:lnTo>
                  <a:pt x="2467242" y="1502238"/>
                </a:lnTo>
                <a:lnTo>
                  <a:pt x="2517878" y="1487811"/>
                </a:lnTo>
                <a:lnTo>
                  <a:pt x="2568127" y="1473097"/>
                </a:lnTo>
                <a:lnTo>
                  <a:pt x="2617985" y="1458098"/>
                </a:lnTo>
                <a:lnTo>
                  <a:pt x="2667446" y="1442818"/>
                </a:lnTo>
                <a:lnTo>
                  <a:pt x="2716505" y="1427257"/>
                </a:lnTo>
                <a:lnTo>
                  <a:pt x="2765156" y="1411418"/>
                </a:lnTo>
                <a:lnTo>
                  <a:pt x="2813396" y="1395303"/>
                </a:lnTo>
                <a:lnTo>
                  <a:pt x="2861217" y="1378913"/>
                </a:lnTo>
                <a:lnTo>
                  <a:pt x="2908615" y="1362252"/>
                </a:lnTo>
                <a:lnTo>
                  <a:pt x="2955584" y="1345320"/>
                </a:lnTo>
                <a:lnTo>
                  <a:pt x="3002119" y="1328121"/>
                </a:lnTo>
                <a:lnTo>
                  <a:pt x="3048215" y="1310655"/>
                </a:lnTo>
                <a:lnTo>
                  <a:pt x="3093867" y="1292926"/>
                </a:lnTo>
                <a:lnTo>
                  <a:pt x="3139069" y="1274934"/>
                </a:lnTo>
                <a:lnTo>
                  <a:pt x="3183816" y="1256683"/>
                </a:lnTo>
                <a:lnTo>
                  <a:pt x="3228102" y="1238174"/>
                </a:lnTo>
                <a:lnTo>
                  <a:pt x="3271923" y="1219409"/>
                </a:lnTo>
                <a:lnTo>
                  <a:pt x="3315272" y="1200390"/>
                </a:lnTo>
                <a:lnTo>
                  <a:pt x="3358145" y="1181120"/>
                </a:lnTo>
                <a:lnTo>
                  <a:pt x="3400537" y="1161599"/>
                </a:lnTo>
                <a:lnTo>
                  <a:pt x="3442441" y="1141832"/>
                </a:lnTo>
                <a:lnTo>
                  <a:pt x="3483854" y="1121818"/>
                </a:lnTo>
                <a:lnTo>
                  <a:pt x="3524768" y="1101561"/>
                </a:lnTo>
                <a:lnTo>
                  <a:pt x="3565180" y="1081062"/>
                </a:lnTo>
                <a:lnTo>
                  <a:pt x="3605084" y="1060324"/>
                </a:lnTo>
                <a:lnTo>
                  <a:pt x="3644474" y="1039348"/>
                </a:lnTo>
                <a:lnTo>
                  <a:pt x="3683345" y="1018137"/>
                </a:lnTo>
                <a:lnTo>
                  <a:pt x="3721692" y="996693"/>
                </a:lnTo>
                <a:lnTo>
                  <a:pt x="3759509" y="975017"/>
                </a:lnTo>
                <a:lnTo>
                  <a:pt x="3796792" y="953111"/>
                </a:lnTo>
                <a:lnTo>
                  <a:pt x="3833535" y="930979"/>
                </a:lnTo>
                <a:lnTo>
                  <a:pt x="3869732" y="908621"/>
                </a:lnTo>
                <a:lnTo>
                  <a:pt x="3905379" y="886040"/>
                </a:lnTo>
                <a:lnTo>
                  <a:pt x="3940470" y="863238"/>
                </a:lnTo>
                <a:lnTo>
                  <a:pt x="3974999" y="840216"/>
                </a:lnTo>
                <a:lnTo>
                  <a:pt x="4008962" y="816978"/>
                </a:lnTo>
                <a:lnTo>
                  <a:pt x="4042353" y="793524"/>
                </a:lnTo>
                <a:lnTo>
                  <a:pt x="4075167" y="769857"/>
                </a:lnTo>
                <a:lnTo>
                  <a:pt x="4107398" y="745980"/>
                </a:lnTo>
                <a:lnTo>
                  <a:pt x="4139041" y="721893"/>
                </a:lnTo>
                <a:lnTo>
                  <a:pt x="4170091" y="697599"/>
                </a:lnTo>
                <a:lnTo>
                  <a:pt x="4200543" y="673101"/>
                </a:lnTo>
                <a:lnTo>
                  <a:pt x="4230391" y="648399"/>
                </a:lnTo>
                <a:lnTo>
                  <a:pt x="4259630" y="623497"/>
                </a:lnTo>
                <a:lnTo>
                  <a:pt x="4316259" y="573098"/>
                </a:lnTo>
                <a:lnTo>
                  <a:pt x="4370388" y="521921"/>
                </a:lnTo>
                <a:lnTo>
                  <a:pt x="4421975" y="469980"/>
                </a:lnTo>
                <a:lnTo>
                  <a:pt x="4470976" y="417294"/>
                </a:lnTo>
                <a:lnTo>
                  <a:pt x="4517351" y="363877"/>
                </a:lnTo>
                <a:lnTo>
                  <a:pt x="4561055" y="309747"/>
                </a:lnTo>
                <a:lnTo>
                  <a:pt x="4602047" y="254919"/>
                </a:lnTo>
                <a:lnTo>
                  <a:pt x="4640284" y="199410"/>
                </a:lnTo>
                <a:lnTo>
                  <a:pt x="4675724" y="143236"/>
                </a:lnTo>
                <a:lnTo>
                  <a:pt x="4708324" y="86414"/>
                </a:lnTo>
                <a:lnTo>
                  <a:pt x="4738041" y="28959"/>
                </a:lnTo>
                <a:lnTo>
                  <a:pt x="4751806" y="0"/>
                </a:lnTo>
              </a:path>
            </a:pathLst>
          </a:custGeom>
          <a:ln w="57912">
            <a:solidFill>
              <a:srgbClr val="F27954"/>
            </a:solidFill>
          </a:ln>
        </p:spPr>
        <p:txBody>
          <a:bodyPr wrap="square" lIns="0" tIns="0" rIns="0" bIns="0" rtlCol="0"/>
          <a:lstStyle/>
          <a:p>
            <a:endParaRPr lang="en-GB" dirty="0">
              <a:solidFill>
                <a:srgbClr val="595A59"/>
              </a:solidFill>
            </a:endParaRPr>
          </a:p>
        </p:txBody>
      </p:sp>
      <p:cxnSp>
        <p:nvCxnSpPr>
          <p:cNvPr id="3" name="Gerader Verbinder 2">
            <a:extLst>
              <a:ext uri="{FF2B5EF4-FFF2-40B4-BE49-F238E27FC236}">
                <a16:creationId xmlns:a16="http://schemas.microsoft.com/office/drawing/2014/main" id="{57387484-E062-42FB-AC7E-273B6FBB749F}"/>
              </a:ext>
            </a:extLst>
          </p:cNvPr>
          <p:cNvCxnSpPr>
            <a:cxnSpLocks/>
          </p:cNvCxnSpPr>
          <p:nvPr/>
        </p:nvCxnSpPr>
        <p:spPr>
          <a:xfrm flipV="1">
            <a:off x="9869864" y="2573518"/>
            <a:ext cx="0" cy="2851211"/>
          </a:xfrm>
          <a:prstGeom prst="line">
            <a:avLst/>
          </a:prstGeom>
          <a:ln w="25400">
            <a:solidFill>
              <a:srgbClr val="F27954"/>
            </a:solidFill>
          </a:ln>
        </p:spPr>
        <p:style>
          <a:lnRef idx="1">
            <a:schemeClr val="accent1"/>
          </a:lnRef>
          <a:fillRef idx="0">
            <a:schemeClr val="accent1"/>
          </a:fillRef>
          <a:effectRef idx="0">
            <a:schemeClr val="accent1"/>
          </a:effectRef>
          <a:fontRef idx="minor">
            <a:schemeClr val="tx1"/>
          </a:fontRef>
        </p:style>
      </p:cxnSp>
      <p:sp>
        <p:nvSpPr>
          <p:cNvPr id="9" name="Subtitle 2">
            <a:extLst>
              <a:ext uri="{FF2B5EF4-FFF2-40B4-BE49-F238E27FC236}">
                <a16:creationId xmlns:a16="http://schemas.microsoft.com/office/drawing/2014/main" id="{96F965B8-D26C-47FE-89AD-21579D22B6B5}"/>
              </a:ext>
            </a:extLst>
          </p:cNvPr>
          <p:cNvSpPr txBox="1">
            <a:spLocks/>
          </p:cNvSpPr>
          <p:nvPr/>
        </p:nvSpPr>
        <p:spPr>
          <a:xfrm>
            <a:off x="8795546" y="2048450"/>
            <a:ext cx="2520436" cy="267299"/>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500"/>
              </a:lnSpc>
            </a:pPr>
            <a:r>
              <a:rPr lang="en-GB" sz="1200" dirty="0" err="1">
                <a:solidFill>
                  <a:srgbClr val="595A59"/>
                </a:solidFill>
                <a:latin typeface="+mn-lt"/>
                <a:ea typeface="Open Sans Light" panose="020B0306030504020204" pitchFamily="34" charset="0"/>
                <a:cs typeface="Open Sans Light" panose="020B0306030504020204" pitchFamily="34" charset="0"/>
              </a:rPr>
              <a:t>Krise</a:t>
            </a:r>
            <a:r>
              <a:rPr lang="en-GB" sz="1200" dirty="0">
                <a:solidFill>
                  <a:srgbClr val="595A59"/>
                </a:solidFill>
                <a:latin typeface="+mn-lt"/>
                <a:ea typeface="Open Sans Light" panose="020B0306030504020204" pitchFamily="34" charset="0"/>
                <a:cs typeface="Open Sans Light" panose="020B0306030504020204" pitchFamily="34" charset="0"/>
              </a:rPr>
              <a:t> </a:t>
            </a:r>
            <a:r>
              <a:rPr lang="en-GB" sz="1200" dirty="0" err="1">
                <a:solidFill>
                  <a:srgbClr val="595A59"/>
                </a:solidFill>
                <a:latin typeface="+mn-lt"/>
                <a:ea typeface="Open Sans Light" panose="020B0306030504020204" pitchFamily="34" charset="0"/>
                <a:cs typeface="Open Sans Light" panose="020B0306030504020204" pitchFamily="34" charset="0"/>
              </a:rPr>
              <a:t>im</a:t>
            </a:r>
            <a:r>
              <a:rPr lang="en-GB" sz="1200" dirty="0">
                <a:solidFill>
                  <a:srgbClr val="595A59"/>
                </a:solidFill>
                <a:latin typeface="+mn-lt"/>
                <a:ea typeface="Open Sans Light" panose="020B0306030504020204" pitchFamily="34" charset="0"/>
                <a:cs typeface="Open Sans Light" panose="020B0306030504020204" pitchFamily="34" charset="0"/>
              </a:rPr>
              <a:t> </a:t>
            </a:r>
            <a:r>
              <a:rPr lang="en-GB" sz="1200" dirty="0" err="1">
                <a:solidFill>
                  <a:srgbClr val="595A59"/>
                </a:solidFill>
                <a:latin typeface="+mn-lt"/>
                <a:ea typeface="Open Sans Light" panose="020B0306030504020204" pitchFamily="34" charset="0"/>
                <a:cs typeface="Open Sans Light" panose="020B0306030504020204" pitchFamily="34" charset="0"/>
              </a:rPr>
              <a:t>Betriebsergebnis</a:t>
            </a:r>
            <a:endParaRPr lang="en-GB" sz="1200" dirty="0">
              <a:solidFill>
                <a:srgbClr val="595A59"/>
              </a:solidFill>
              <a:latin typeface="+mn-lt"/>
              <a:ea typeface="Open Sans Light" panose="020B0306030504020204" pitchFamily="34" charset="0"/>
              <a:cs typeface="Open Sans Light" panose="020B0306030504020204" pitchFamily="34" charset="0"/>
            </a:endParaRPr>
          </a:p>
        </p:txBody>
      </p:sp>
      <p:sp>
        <p:nvSpPr>
          <p:cNvPr id="10" name="Subtitle 2">
            <a:extLst>
              <a:ext uri="{FF2B5EF4-FFF2-40B4-BE49-F238E27FC236}">
                <a16:creationId xmlns:a16="http://schemas.microsoft.com/office/drawing/2014/main" id="{5D8C215B-CDBD-4E96-828A-9D3F7691DBF4}"/>
              </a:ext>
            </a:extLst>
          </p:cNvPr>
          <p:cNvSpPr txBox="1">
            <a:spLocks/>
          </p:cNvSpPr>
          <p:nvPr/>
        </p:nvSpPr>
        <p:spPr>
          <a:xfrm>
            <a:off x="9473938" y="3161701"/>
            <a:ext cx="2520436" cy="267299"/>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500"/>
              </a:lnSpc>
            </a:pPr>
            <a:r>
              <a:rPr lang="en-GB" sz="1200" dirty="0" err="1">
                <a:solidFill>
                  <a:srgbClr val="595A59"/>
                </a:solidFill>
                <a:latin typeface="+mn-lt"/>
                <a:ea typeface="Open Sans Light" panose="020B0306030504020204" pitchFamily="34" charset="0"/>
                <a:cs typeface="Open Sans Light" panose="020B0306030504020204" pitchFamily="34" charset="0"/>
              </a:rPr>
              <a:t>Liquiditätskrise</a:t>
            </a:r>
            <a:endParaRPr lang="en-GB" sz="1200" dirty="0">
              <a:solidFill>
                <a:srgbClr val="595A59"/>
              </a:solidFill>
              <a:latin typeface="+mn-lt"/>
              <a:ea typeface="Open Sans Light" panose="020B0306030504020204" pitchFamily="34" charset="0"/>
              <a:cs typeface="Open Sans Light" panose="020B0306030504020204" pitchFamily="34" charset="0"/>
            </a:endParaRPr>
          </a:p>
        </p:txBody>
      </p:sp>
      <p:sp>
        <p:nvSpPr>
          <p:cNvPr id="12" name="Subtitle 2">
            <a:extLst>
              <a:ext uri="{FF2B5EF4-FFF2-40B4-BE49-F238E27FC236}">
                <a16:creationId xmlns:a16="http://schemas.microsoft.com/office/drawing/2014/main" id="{877DAA80-B977-4532-B7AC-EC68B87E7E02}"/>
              </a:ext>
            </a:extLst>
          </p:cNvPr>
          <p:cNvSpPr txBox="1">
            <a:spLocks/>
          </p:cNvSpPr>
          <p:nvPr/>
        </p:nvSpPr>
        <p:spPr>
          <a:xfrm>
            <a:off x="3540773" y="1757411"/>
            <a:ext cx="2520436" cy="496593"/>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500"/>
              </a:lnSpc>
            </a:pPr>
            <a:r>
              <a:rPr lang="en-GB" sz="1200" dirty="0">
                <a:solidFill>
                  <a:srgbClr val="595A59"/>
                </a:solidFill>
                <a:latin typeface="+mn-lt"/>
                <a:ea typeface="Open Sans Light" panose="020B0306030504020204" pitchFamily="34" charset="0"/>
                <a:cs typeface="Open Sans Light" panose="020B0306030504020204" pitchFamily="34" charset="0"/>
              </a:rPr>
              <a:t>Obj. </a:t>
            </a:r>
            <a:r>
              <a:rPr lang="en-GB" sz="1200" dirty="0" err="1">
                <a:solidFill>
                  <a:srgbClr val="595A59"/>
                </a:solidFill>
                <a:latin typeface="+mn-lt"/>
                <a:ea typeface="Open Sans Light" panose="020B0306030504020204" pitchFamily="34" charset="0"/>
                <a:cs typeface="Open Sans Light" panose="020B0306030504020204" pitchFamily="34" charset="0"/>
              </a:rPr>
              <a:t>Identifizierbarkeit</a:t>
            </a:r>
            <a:endParaRPr lang="en-GB" sz="1200" dirty="0">
              <a:solidFill>
                <a:srgbClr val="595A59"/>
              </a:solidFill>
              <a:latin typeface="+mn-lt"/>
              <a:ea typeface="Open Sans Light" panose="020B0306030504020204" pitchFamily="34" charset="0"/>
              <a:cs typeface="Open Sans Light" panose="020B0306030504020204" pitchFamily="34" charset="0"/>
            </a:endParaRPr>
          </a:p>
          <a:p>
            <a:pPr algn="l">
              <a:lnSpc>
                <a:spcPts val="1500"/>
              </a:lnSpc>
            </a:pPr>
            <a:r>
              <a:rPr lang="en-GB" sz="1200" dirty="0">
                <a:solidFill>
                  <a:srgbClr val="595A59"/>
                </a:solidFill>
                <a:latin typeface="+mn-lt"/>
                <a:ea typeface="Open Sans Light" panose="020B0306030504020204" pitchFamily="34" charset="0"/>
                <a:cs typeface="Open Sans Light" panose="020B0306030504020204" pitchFamily="34" charset="0"/>
              </a:rPr>
              <a:t> der </a:t>
            </a:r>
            <a:r>
              <a:rPr lang="en-GB" sz="1200" dirty="0" err="1">
                <a:solidFill>
                  <a:srgbClr val="595A59"/>
                </a:solidFill>
                <a:latin typeface="+mn-lt"/>
                <a:ea typeface="Open Sans Light" panose="020B0306030504020204" pitchFamily="34" charset="0"/>
                <a:cs typeface="Open Sans Light" panose="020B0306030504020204" pitchFamily="34" charset="0"/>
              </a:rPr>
              <a:t>Krise</a:t>
            </a:r>
            <a:r>
              <a:rPr lang="en-GB" sz="1200" dirty="0">
                <a:solidFill>
                  <a:srgbClr val="595A59"/>
                </a:solidFill>
                <a:latin typeface="+mn-lt"/>
                <a:ea typeface="Open Sans Light" panose="020B0306030504020204" pitchFamily="34" charset="0"/>
                <a:cs typeface="Open Sans Light" panose="020B0306030504020204" pitchFamily="34" charset="0"/>
              </a:rPr>
              <a:t> (in %)</a:t>
            </a:r>
            <a:endParaRPr lang="en-GB" sz="1100" dirty="0">
              <a:solidFill>
                <a:srgbClr val="595A59"/>
              </a:solidFill>
              <a:latin typeface="+mn-lt"/>
              <a:ea typeface="Open Sans Light" panose="020B0306030504020204" pitchFamily="34" charset="0"/>
              <a:cs typeface="Open Sans Light" panose="020B0306030504020204" pitchFamily="34" charset="0"/>
            </a:endParaRPr>
          </a:p>
        </p:txBody>
      </p:sp>
      <p:sp>
        <p:nvSpPr>
          <p:cNvPr id="13" name="Subtitle 2">
            <a:extLst>
              <a:ext uri="{FF2B5EF4-FFF2-40B4-BE49-F238E27FC236}">
                <a16:creationId xmlns:a16="http://schemas.microsoft.com/office/drawing/2014/main" id="{74AAA5CF-A286-4CA9-A8FF-0FFDE72608F1}"/>
              </a:ext>
            </a:extLst>
          </p:cNvPr>
          <p:cNvSpPr txBox="1">
            <a:spLocks/>
          </p:cNvSpPr>
          <p:nvPr/>
        </p:nvSpPr>
        <p:spPr>
          <a:xfrm>
            <a:off x="11062893" y="5489403"/>
            <a:ext cx="506178" cy="496593"/>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500"/>
              </a:lnSpc>
            </a:pPr>
            <a:r>
              <a:rPr lang="en-GB" sz="1200" dirty="0">
                <a:solidFill>
                  <a:srgbClr val="595A59"/>
                </a:solidFill>
                <a:latin typeface="+mn-lt"/>
                <a:ea typeface="Open Sans Light" panose="020B0306030504020204" pitchFamily="34" charset="0"/>
                <a:cs typeface="Open Sans Light" panose="020B0306030504020204" pitchFamily="34" charset="0"/>
              </a:rPr>
              <a:t>Zeit</a:t>
            </a:r>
          </a:p>
          <a:p>
            <a:pPr algn="r">
              <a:lnSpc>
                <a:spcPts val="1500"/>
              </a:lnSpc>
            </a:pPr>
            <a:endParaRPr lang="en-GB" sz="1200" dirty="0">
              <a:solidFill>
                <a:srgbClr val="595A59"/>
              </a:solidFill>
              <a:latin typeface="+mn-lt"/>
              <a:ea typeface="Open Sans Light" panose="020B0306030504020204" pitchFamily="34" charset="0"/>
              <a:cs typeface="Open Sans Light" panose="020B0306030504020204" pitchFamily="34" charset="0"/>
            </a:endParaRPr>
          </a:p>
        </p:txBody>
      </p:sp>
      <p:graphicFrame>
        <p:nvGraphicFramePr>
          <p:cNvPr id="19" name="Google Shape;1050;p9">
            <a:extLst>
              <a:ext uri="{FF2B5EF4-FFF2-40B4-BE49-F238E27FC236}">
                <a16:creationId xmlns:a16="http://schemas.microsoft.com/office/drawing/2014/main" id="{195FF5FF-37F3-895F-192D-D8DC3B9DCB21}"/>
              </a:ext>
            </a:extLst>
          </p:cNvPr>
          <p:cNvGraphicFramePr/>
          <p:nvPr>
            <p:extLst>
              <p:ext uri="{D42A27DB-BD31-4B8C-83A1-F6EECF244321}">
                <p14:modId xmlns:p14="http://schemas.microsoft.com/office/powerpoint/2010/main" val="4260660121"/>
              </p:ext>
            </p:extLst>
          </p:nvPr>
        </p:nvGraphicFramePr>
        <p:xfrm>
          <a:off x="3430069" y="1918212"/>
          <a:ext cx="8317442" cy="44000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71395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8" y="1177730"/>
            <a:ext cx="4716424" cy="1920533"/>
          </a:xfrm>
        </p:spPr>
        <p:txBody>
          <a:bodyPr>
            <a:normAutofit fontScale="92500"/>
          </a:bodyPr>
          <a:lstStyle/>
          <a:p>
            <a:r>
              <a:rPr lang="de-DE" dirty="0"/>
              <a:t>In vielen Geschäftsmodellen stellt der Einkauf einen zentralen Kostenblock und die Lieferkette einen wesentlichen Erfolgsfaktor dar. Hier ein Auszug aus den Daten, die Sie im Bereich Einkauf überwachen sollten.</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60904" y="629594"/>
            <a:ext cx="4951746" cy="1039528"/>
          </a:xfrm>
        </p:spPr>
        <p:txBody>
          <a:bodyPr>
            <a:normAutofit/>
          </a:bodyPr>
          <a:lstStyle/>
          <a:p>
            <a:r>
              <a:rPr lang="de-DE" sz="2400" dirty="0"/>
              <a:t>KENNZAHLEN DER BESCHAFFUNG</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559941" y="3233433"/>
            <a:ext cx="1714515"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Erfüllungsquote</a:t>
            </a:r>
            <a:endParaRPr lang="en-GB" b="1" dirty="0">
              <a:solidFill>
                <a:schemeClr val="bg1"/>
              </a:solidFill>
              <a:ea typeface="League Spartan" charset="0"/>
              <a:cs typeface="Poppins" pitchFamily="2" charset="77"/>
            </a:endParaRP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3575" y="3166777"/>
            <a:ext cx="515605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Verfolgen Sie, ob Lieferanten Ihre Anforderungen erfüllen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559941" y="3989506"/>
            <a:ext cx="2393480"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Anzahl</a:t>
            </a:r>
            <a:r>
              <a:rPr lang="en-GB" b="1" dirty="0">
                <a:solidFill>
                  <a:schemeClr val="bg1"/>
                </a:solidFill>
                <a:ea typeface="League Spartan" charset="0"/>
                <a:cs typeface="Poppins" pitchFamily="2" charset="77"/>
              </a:rPr>
              <a:t> der </a:t>
            </a:r>
            <a:r>
              <a:rPr lang="en-GB" b="1" dirty="0" err="1">
                <a:solidFill>
                  <a:schemeClr val="bg1"/>
                </a:solidFill>
                <a:ea typeface="League Spartan" charset="0"/>
                <a:cs typeface="Poppins" pitchFamily="2" charset="77"/>
              </a:rPr>
              <a:t>Lieferanten</a:t>
            </a:r>
            <a:endParaRPr lang="en-GB" b="1" dirty="0">
              <a:solidFill>
                <a:schemeClr val="bg1"/>
              </a:solidFill>
              <a:ea typeface="League Spartan" charset="0"/>
              <a:cs typeface="Poppins" pitchFamily="2" charset="77"/>
            </a:endParaRP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3575" y="3970523"/>
            <a:ext cx="459207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Überprüfen Sie den Grad Ihrer Abhängigkeit von Ihren Lieferanten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559941" y="4679853"/>
            <a:ext cx="1714516" cy="579646"/>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Fehlerquote</a:t>
            </a:r>
            <a:r>
              <a:rPr lang="en-GB" b="1" dirty="0">
                <a:solidFill>
                  <a:schemeClr val="bg1"/>
                </a:solidFill>
                <a:ea typeface="League Spartan" charset="0"/>
                <a:cs typeface="Poppins" pitchFamily="2" charset="77"/>
              </a:rPr>
              <a:t> der </a:t>
            </a:r>
            <a:r>
              <a:rPr lang="en-GB" b="1" dirty="0" err="1">
                <a:solidFill>
                  <a:schemeClr val="bg1"/>
                </a:solidFill>
                <a:ea typeface="League Spartan" charset="0"/>
                <a:cs typeface="Poppins" pitchFamily="2" charset="77"/>
              </a:rPr>
              <a:t>Lieferanten</a:t>
            </a:r>
            <a:endParaRPr lang="en-GB" b="1" dirty="0">
              <a:solidFill>
                <a:schemeClr val="bg1"/>
              </a:solidFill>
              <a:ea typeface="League Spartan" charset="0"/>
              <a:cs typeface="Poppins" pitchFamily="2" charset="77"/>
            </a:endParaRP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3575" y="4774268"/>
            <a:ext cx="5482950"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Evaluieren</a:t>
            </a:r>
            <a:r>
              <a:rPr lang="en-GB" sz="1800" dirty="0">
                <a:solidFill>
                  <a:schemeClr val="bg1"/>
                </a:solidFill>
                <a:latin typeface="+mn-lt"/>
                <a:ea typeface="Lato Light" panose="020F0502020204030203" pitchFamily="34" charset="0"/>
                <a:cs typeface="Mukta ExtraLight" panose="020B0000000000000000" pitchFamily="34" charset="77"/>
              </a:rPr>
              <a:t> Sie die </a:t>
            </a:r>
            <a:r>
              <a:rPr lang="en-GB" sz="1800" dirty="0" err="1">
                <a:solidFill>
                  <a:schemeClr val="bg1"/>
                </a:solidFill>
                <a:latin typeface="+mn-lt"/>
                <a:ea typeface="Lato Light" panose="020F0502020204030203" pitchFamily="34" charset="0"/>
                <a:cs typeface="Mukta ExtraLight" panose="020B0000000000000000" pitchFamily="34" charset="77"/>
              </a:rPr>
              <a:t>individuelle</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Qualität</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Ihrer</a:t>
            </a:r>
            <a:r>
              <a:rPr lang="en-GB" sz="1800" dirty="0">
                <a:solidFill>
                  <a:schemeClr val="bg1"/>
                </a:solidFill>
                <a:latin typeface="+mn-lt"/>
                <a:ea typeface="Lato Light" panose="020F0502020204030203" pitchFamily="34" charset="0"/>
                <a:cs typeface="Mukta ExtraLight" panose="020B0000000000000000" pitchFamily="34" charset="77"/>
              </a:rPr>
              <a:t> </a:t>
            </a:r>
          </a:p>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Zulieferer</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559941" y="5488508"/>
            <a:ext cx="1878290" cy="579646"/>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Kosten</a:t>
            </a:r>
            <a:r>
              <a:rPr lang="en-GB" b="1" dirty="0">
                <a:solidFill>
                  <a:schemeClr val="bg1"/>
                </a:solidFill>
                <a:ea typeface="League Spartan" charset="0"/>
                <a:cs typeface="Poppins" pitchFamily="2" charset="77"/>
              </a:rPr>
              <a:t> </a:t>
            </a:r>
            <a:r>
              <a:rPr lang="en-GB" b="1" dirty="0" err="1">
                <a:solidFill>
                  <a:schemeClr val="bg1"/>
                </a:solidFill>
                <a:ea typeface="League Spartan" charset="0"/>
                <a:cs typeface="Poppins" pitchFamily="2" charset="77"/>
              </a:rPr>
              <a:t>Ihrer</a:t>
            </a:r>
            <a:r>
              <a:rPr lang="en-GB" b="1" dirty="0">
                <a:solidFill>
                  <a:schemeClr val="bg1"/>
                </a:solidFill>
                <a:ea typeface="League Spartan" charset="0"/>
                <a:cs typeface="Poppins" pitchFamily="2" charset="77"/>
              </a:rPr>
              <a:t> </a:t>
            </a:r>
            <a:r>
              <a:rPr lang="en-GB" b="1" dirty="0" err="1">
                <a:solidFill>
                  <a:schemeClr val="bg1"/>
                </a:solidFill>
                <a:ea typeface="League Spartan" charset="0"/>
                <a:cs typeface="Poppins" pitchFamily="2" charset="77"/>
              </a:rPr>
              <a:t>Aufträge</a:t>
            </a:r>
            <a:endParaRPr lang="en-GB" b="1" dirty="0">
              <a:solidFill>
                <a:schemeClr val="bg1"/>
              </a:solidFill>
              <a:ea typeface="League Spartan" charset="0"/>
              <a:cs typeface="Poppins" pitchFamily="2" charset="77"/>
            </a:endParaRP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3575" y="5578014"/>
            <a:ext cx="4283539"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Kontrollieren Sie die internen Kosten, die bei jedem Kauf anfallen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59941" y="6274929"/>
            <a:ext cx="2152709" cy="579646"/>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Senkung</a:t>
            </a:r>
            <a:r>
              <a:rPr lang="en-GB" b="1" dirty="0">
                <a:solidFill>
                  <a:schemeClr val="bg1"/>
                </a:solidFill>
                <a:ea typeface="League Spartan" charset="0"/>
                <a:cs typeface="Poppins" pitchFamily="2" charset="77"/>
              </a:rPr>
              <a:t> der </a:t>
            </a:r>
            <a:r>
              <a:rPr lang="en-GB" b="1" dirty="0" err="1">
                <a:solidFill>
                  <a:schemeClr val="bg1"/>
                </a:solidFill>
                <a:ea typeface="League Spartan" charset="0"/>
                <a:cs typeface="Poppins" pitchFamily="2" charset="77"/>
              </a:rPr>
              <a:t>Beschaffungskosten</a:t>
            </a:r>
            <a:endParaRPr lang="en-GB" b="1" dirty="0">
              <a:solidFill>
                <a:schemeClr val="bg1"/>
              </a:solidFill>
              <a:ea typeface="League Spartan" charset="0"/>
              <a:cs typeface="Poppins" pitchFamily="2" charset="77"/>
            </a:endParaRP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83575" y="6381759"/>
            <a:ext cx="464236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Optimieren</a:t>
            </a:r>
            <a:r>
              <a:rPr lang="en-GB" sz="1800" dirty="0">
                <a:solidFill>
                  <a:schemeClr val="bg1"/>
                </a:solidFill>
                <a:latin typeface="+mn-lt"/>
                <a:ea typeface="Lato Light" panose="020F0502020204030203" pitchFamily="34" charset="0"/>
                <a:cs typeface="Mukta ExtraLight" panose="020B0000000000000000" pitchFamily="34" charset="77"/>
              </a:rPr>
              <a:t> Sie die </a:t>
            </a:r>
            <a:r>
              <a:rPr lang="en-GB" sz="1800" dirty="0" err="1">
                <a:solidFill>
                  <a:schemeClr val="bg1"/>
                </a:solidFill>
                <a:latin typeface="+mn-lt"/>
                <a:ea typeface="Lato Light" panose="020F0502020204030203" pitchFamily="34" charset="0"/>
                <a:cs typeface="Mukta ExtraLight" panose="020B0000000000000000" pitchFamily="34" charset="77"/>
              </a:rPr>
              <a:t>messbaren</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Kosteneinsparungen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10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632736" y="351861"/>
            <a:ext cx="5085159" cy="582221"/>
          </a:xfrm>
        </p:spPr>
        <p:txBody>
          <a:bodyPr>
            <a:noAutofit/>
          </a:bodyPr>
          <a:lstStyle/>
          <a:p>
            <a:r>
              <a:rPr lang="en-US" sz="3000" b="1" dirty="0" err="1"/>
              <a:t>Verhindern</a:t>
            </a:r>
            <a:r>
              <a:rPr lang="en-US" sz="3000" b="1" dirty="0"/>
              <a:t> Sie </a:t>
            </a:r>
            <a:r>
              <a:rPr lang="en-US" sz="3000" b="1" dirty="0" err="1"/>
              <a:t>eine</a:t>
            </a:r>
            <a:r>
              <a:rPr lang="en-US" sz="3000" b="1" dirty="0"/>
              <a:t> </a:t>
            </a:r>
            <a:r>
              <a:rPr lang="en-US" sz="3000" b="1" dirty="0" err="1"/>
              <a:t>Krise</a:t>
            </a:r>
            <a:r>
              <a:rPr lang="en-US" sz="3000" b="1" dirty="0"/>
              <a:t> </a:t>
            </a:r>
            <a:r>
              <a:rPr lang="en-US" sz="3000" b="1" dirty="0" err="1"/>
              <a:t>im</a:t>
            </a:r>
            <a:r>
              <a:rPr lang="de-DE" sz="3000" b="1" dirty="0"/>
              <a:t> Beschaffungswesen frühzeitig</a:t>
            </a:r>
            <a:endParaRPr lang="en-US" sz="3000" b="1" dirty="0"/>
          </a:p>
        </p:txBody>
      </p:sp>
      <p:pic>
        <p:nvPicPr>
          <p:cNvPr id="9" name="Bildplatzhalter 8" descr="Ein Bild, das Text, draußen, blau, Fenster enthält.&#10;&#10;Automatisch generierte Beschreibung">
            <a:extLst>
              <a:ext uri="{FF2B5EF4-FFF2-40B4-BE49-F238E27FC236}">
                <a16:creationId xmlns:a16="http://schemas.microsoft.com/office/drawing/2014/main" id="{B5C602D6-F512-159D-22C8-9334E2DDA960}"/>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66000"/>
                    </a14:imgEffect>
                  </a14:imgLayer>
                </a14:imgProps>
              </a:ext>
            </a:extLst>
          </a:blip>
          <a:srcRect t="12112" b="12112"/>
          <a:stretch>
            <a:fillRect/>
          </a:stretch>
        </p:blipFill>
        <p:spPr/>
      </p:pic>
      <p:graphicFrame>
        <p:nvGraphicFramePr>
          <p:cNvPr id="7" name="Text Placeholder 2">
            <a:extLst>
              <a:ext uri="{FF2B5EF4-FFF2-40B4-BE49-F238E27FC236}">
                <a16:creationId xmlns:a16="http://schemas.microsoft.com/office/drawing/2014/main" id="{8FB15D41-DB57-9450-47A4-92E9DA4BB820}"/>
              </a:ext>
            </a:extLst>
          </p:cNvPr>
          <p:cNvGraphicFramePr/>
          <p:nvPr>
            <p:extLst>
              <p:ext uri="{D42A27DB-BD31-4B8C-83A1-F6EECF244321}">
                <p14:modId xmlns:p14="http://schemas.microsoft.com/office/powerpoint/2010/main" val="1611773378"/>
              </p:ext>
            </p:extLst>
          </p:nvPr>
        </p:nvGraphicFramePr>
        <p:xfrm>
          <a:off x="357604" y="1448176"/>
          <a:ext cx="6034696" cy="44853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platzhalter 9">
            <a:extLst>
              <a:ext uri="{FF2B5EF4-FFF2-40B4-BE49-F238E27FC236}">
                <a16:creationId xmlns:a16="http://schemas.microsoft.com/office/drawing/2014/main" id="{4C9381C4-907C-0B75-9B41-30893A2E01C0}"/>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Wendy Wei</a:t>
            </a:r>
            <a:endParaRPr lang="de-DE" sz="800" dirty="0">
              <a:solidFill>
                <a:srgbClr val="595A59"/>
              </a:solidFill>
            </a:endParaRPr>
          </a:p>
          <a:p>
            <a:endParaRPr lang="de-DE" sz="800" dirty="0"/>
          </a:p>
        </p:txBody>
      </p:sp>
    </p:spTree>
    <p:extLst>
      <p:ext uri="{BB962C8B-B14F-4D97-AF65-F5344CB8AC3E}">
        <p14:creationId xmlns:p14="http://schemas.microsoft.com/office/powerpoint/2010/main" val="333537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Von der Wertschöpfungskette zur Krisenkette</a:t>
            </a: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288934" y="4302693"/>
            <a:ext cx="4203474" cy="1815882"/>
          </a:xfrm>
          <a:prstGeom prst="rect">
            <a:avLst/>
          </a:prstGeom>
          <a:noFill/>
        </p:spPr>
        <p:txBody>
          <a:bodyPr wrap="square">
            <a:spAutoFit/>
          </a:bodyPr>
          <a:lstStyle/>
          <a:p>
            <a:r>
              <a:rPr lang="de-DE" sz="1600" dirty="0">
                <a:solidFill>
                  <a:srgbClr val="595A59"/>
                </a:solidFill>
              </a:rPr>
              <a:t>Der Bereich Logistik betrifft nicht nur die Waren: Nachdem die Touristenmassen in Venedig zu massiven logistischen Problemen geführt haben, müssen Tagestouristen künftig ihren Besuch in der Altstadt  im Voraus buchen. Der Kauf von Eintrittskarten soll zu einer besseren Kontrolle der Touristenströme führen.</a:t>
            </a:r>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de-DE" sz="1600" dirty="0">
                <a:solidFill>
                  <a:schemeClr val="bg1"/>
                </a:solidFill>
              </a:rPr>
              <a:t>Rechtzeitiges Erkennen von </a:t>
            </a:r>
            <a:r>
              <a:rPr lang="en-US" sz="1600" dirty="0" err="1">
                <a:solidFill>
                  <a:schemeClr val="bg1"/>
                </a:solidFill>
              </a:rPr>
              <a:t>Problemen</a:t>
            </a:r>
            <a:r>
              <a:rPr lang="en-US" sz="1600" dirty="0">
                <a:solidFill>
                  <a:schemeClr val="bg1"/>
                </a:solidFill>
              </a:rPr>
              <a:t> in der </a:t>
            </a:r>
            <a:r>
              <a:rPr lang="en-US" sz="1600" dirty="0" err="1">
                <a:solidFill>
                  <a:schemeClr val="bg1"/>
                </a:solidFill>
              </a:rPr>
              <a:t>Logistik</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2246769"/>
          </a:xfrm>
          <a:prstGeom prst="rect">
            <a:avLst/>
          </a:prstGeom>
          <a:noFill/>
        </p:spPr>
        <p:txBody>
          <a:bodyPr wrap="square">
            <a:spAutoFit/>
          </a:bodyPr>
          <a:lstStyle/>
          <a:p>
            <a:r>
              <a:rPr lang="de-DE" sz="2000" b="1" dirty="0">
                <a:solidFill>
                  <a:srgbClr val="595A59"/>
                </a:solidFill>
              </a:rPr>
              <a:t>Die Ursachen einer Krise können in allen Bereichen des Unternehmens liegen. In der Regel lässt sich eine Krise nicht auf singuläre Sachverhalte zurückführen, sondern auf einen multikausalen Zusammenhang.</a:t>
            </a:r>
          </a:p>
        </p:txBody>
      </p:sp>
      <p:sp>
        <p:nvSpPr>
          <p:cNvPr id="36" name="Rectangle 4">
            <a:extLst>
              <a:ext uri="{FF2B5EF4-FFF2-40B4-BE49-F238E27FC236}">
                <a16:creationId xmlns:a16="http://schemas.microsoft.com/office/drawing/2014/main" id="{9CD3CDA2-C766-BEE4-AF13-02D346698B9E}"/>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5">
            <a:extLst>
              <a:ext uri="{FF2B5EF4-FFF2-40B4-BE49-F238E27FC236}">
                <a16:creationId xmlns:a16="http://schemas.microsoft.com/office/drawing/2014/main" id="{8735BC64-ADD6-05E9-7F2C-63C54274ECD7}"/>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8" name="Rectangle 6">
            <a:extLst>
              <a:ext uri="{FF2B5EF4-FFF2-40B4-BE49-F238E27FC236}">
                <a16:creationId xmlns:a16="http://schemas.microsoft.com/office/drawing/2014/main" id="{0FD4E62D-B60C-6993-1494-30DD3B9AAB11}"/>
              </a:ext>
            </a:extLst>
          </p:cNvPr>
          <p:cNvSpPr/>
          <p:nvPr/>
        </p:nvSpPr>
        <p:spPr>
          <a:xfrm>
            <a:off x="5056692" y="4830828"/>
            <a:ext cx="5515268" cy="427132"/>
          </a:xfrm>
          <a:prstGeom prst="rect">
            <a:avLst/>
          </a:prstGeom>
          <a:solidFill>
            <a:srgbClr val="DEC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Rectangle 7">
            <a:extLst>
              <a:ext uri="{FF2B5EF4-FFF2-40B4-BE49-F238E27FC236}">
                <a16:creationId xmlns:a16="http://schemas.microsoft.com/office/drawing/2014/main" id="{FEC1DCBD-2175-6B89-F269-560476BDCA3E}"/>
              </a:ext>
            </a:extLst>
          </p:cNvPr>
          <p:cNvSpPr/>
          <p:nvPr/>
        </p:nvSpPr>
        <p:spPr>
          <a:xfrm>
            <a:off x="5056692" y="4389017"/>
            <a:ext cx="5515268" cy="427132"/>
          </a:xfrm>
          <a:prstGeom prst="rect">
            <a:avLst/>
          </a:prstGeom>
          <a:solidFill>
            <a:srgbClr val="96669A">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9">
            <a:extLst>
              <a:ext uri="{FF2B5EF4-FFF2-40B4-BE49-F238E27FC236}">
                <a16:creationId xmlns:a16="http://schemas.microsoft.com/office/drawing/2014/main" id="{2F83198A-8222-48D7-55EF-4E9C92B41E9D}"/>
              </a:ext>
            </a:extLst>
          </p:cNvPr>
          <p:cNvSpPr/>
          <p:nvPr/>
        </p:nvSpPr>
        <p:spPr>
          <a:xfrm>
            <a:off x="5056692"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1" name="Rectangle 10">
            <a:extLst>
              <a:ext uri="{FF2B5EF4-FFF2-40B4-BE49-F238E27FC236}">
                <a16:creationId xmlns:a16="http://schemas.microsoft.com/office/drawing/2014/main" id="{C3854477-B0B8-A824-498A-BE3651D90C49}"/>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2" name="Rectangle 11">
            <a:extLst>
              <a:ext uri="{FF2B5EF4-FFF2-40B4-BE49-F238E27FC236}">
                <a16:creationId xmlns:a16="http://schemas.microsoft.com/office/drawing/2014/main" id="{10AF718C-A4B3-A769-FBA8-5BEE6779FC40}"/>
              </a:ext>
            </a:extLst>
          </p:cNvPr>
          <p:cNvSpPr/>
          <p:nvPr/>
        </p:nvSpPr>
        <p:spPr>
          <a:xfrm>
            <a:off x="7263007"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Rectangle 12">
            <a:extLst>
              <a:ext uri="{FF2B5EF4-FFF2-40B4-BE49-F238E27FC236}">
                <a16:creationId xmlns:a16="http://schemas.microsoft.com/office/drawing/2014/main" id="{7D797463-D4F4-8F36-E4A7-07A8735D5661}"/>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Rectangle 13">
            <a:extLst>
              <a:ext uri="{FF2B5EF4-FFF2-40B4-BE49-F238E27FC236}">
                <a16:creationId xmlns:a16="http://schemas.microsoft.com/office/drawing/2014/main" id="{2CDC68F5-2D32-DA8A-B51C-56508680F835}"/>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5" name="TextBox 14">
            <a:extLst>
              <a:ext uri="{FF2B5EF4-FFF2-40B4-BE49-F238E27FC236}">
                <a16:creationId xmlns:a16="http://schemas.microsoft.com/office/drawing/2014/main" id="{1543890D-6DD2-422D-10A5-565EF82C1264}"/>
              </a:ext>
            </a:extLst>
          </p:cNvPr>
          <p:cNvSpPr txBox="1"/>
          <p:nvPr/>
        </p:nvSpPr>
        <p:spPr>
          <a:xfrm>
            <a:off x="6956943" y="4025694"/>
            <a:ext cx="1714765"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FIRMENINFRASTRUKTUR</a:t>
            </a:r>
          </a:p>
        </p:txBody>
      </p:sp>
      <p:sp>
        <p:nvSpPr>
          <p:cNvPr id="46" name="TextBox 15">
            <a:extLst>
              <a:ext uri="{FF2B5EF4-FFF2-40B4-BE49-F238E27FC236}">
                <a16:creationId xmlns:a16="http://schemas.microsoft.com/office/drawing/2014/main" id="{34C6130A-53C7-31E9-05CA-24E9C8A71CBE}"/>
              </a:ext>
            </a:extLst>
          </p:cNvPr>
          <p:cNvSpPr txBox="1"/>
          <p:nvPr/>
        </p:nvSpPr>
        <p:spPr>
          <a:xfrm>
            <a:off x="7184156" y="4466176"/>
            <a:ext cx="126034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PERSONALWESEN</a:t>
            </a:r>
          </a:p>
        </p:txBody>
      </p:sp>
      <p:sp>
        <p:nvSpPr>
          <p:cNvPr id="47" name="TextBox 16">
            <a:extLst>
              <a:ext uri="{FF2B5EF4-FFF2-40B4-BE49-F238E27FC236}">
                <a16:creationId xmlns:a16="http://schemas.microsoft.com/office/drawing/2014/main" id="{DB153992-1B9D-7087-6DC6-B54EF13B3C5F}"/>
              </a:ext>
            </a:extLst>
          </p:cNvPr>
          <p:cNvSpPr txBox="1"/>
          <p:nvPr/>
        </p:nvSpPr>
        <p:spPr>
          <a:xfrm>
            <a:off x="6787957" y="4907224"/>
            <a:ext cx="205274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TECHNOLOGIEENTWICKLUNG</a:t>
            </a:r>
          </a:p>
        </p:txBody>
      </p:sp>
      <p:sp>
        <p:nvSpPr>
          <p:cNvPr id="48" name="TextBox 17">
            <a:extLst>
              <a:ext uri="{FF2B5EF4-FFF2-40B4-BE49-F238E27FC236}">
                <a16:creationId xmlns:a16="http://schemas.microsoft.com/office/drawing/2014/main" id="{B01417C9-F4FA-93CE-5D1C-CC86A4159762}"/>
              </a:ext>
            </a:extLst>
          </p:cNvPr>
          <p:cNvSpPr txBox="1"/>
          <p:nvPr/>
        </p:nvSpPr>
        <p:spPr>
          <a:xfrm>
            <a:off x="7269883" y="5348363"/>
            <a:ext cx="1088888"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BESCHAFFUNG</a:t>
            </a:r>
          </a:p>
        </p:txBody>
      </p:sp>
      <p:sp>
        <p:nvSpPr>
          <p:cNvPr id="49" name="TextBox 23">
            <a:extLst>
              <a:ext uri="{FF2B5EF4-FFF2-40B4-BE49-F238E27FC236}">
                <a16:creationId xmlns:a16="http://schemas.microsoft.com/office/drawing/2014/main" id="{690AB4E3-5888-2ECF-C582-CE2B77921F96}"/>
              </a:ext>
            </a:extLst>
          </p:cNvPr>
          <p:cNvSpPr txBox="1"/>
          <p:nvPr/>
        </p:nvSpPr>
        <p:spPr>
          <a:xfrm>
            <a:off x="10924837" y="3794030"/>
            <a:ext cx="521297"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KRISE</a:t>
            </a:r>
          </a:p>
        </p:txBody>
      </p:sp>
      <p:sp>
        <p:nvSpPr>
          <p:cNvPr id="50" name="TextBox 25">
            <a:extLst>
              <a:ext uri="{FF2B5EF4-FFF2-40B4-BE49-F238E27FC236}">
                <a16:creationId xmlns:a16="http://schemas.microsoft.com/office/drawing/2014/main" id="{FF08C4F3-716D-7403-C614-ECCA89E530BA}"/>
              </a:ext>
            </a:extLst>
          </p:cNvPr>
          <p:cNvSpPr txBox="1"/>
          <p:nvPr/>
        </p:nvSpPr>
        <p:spPr>
          <a:xfrm>
            <a:off x="6705597" y="5764315"/>
            <a:ext cx="2217467"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UNTERSTÜTZUNGSMAẞNAHMEN</a:t>
            </a:r>
          </a:p>
        </p:txBody>
      </p:sp>
      <p:sp>
        <p:nvSpPr>
          <p:cNvPr id="51" name="TextBox 26">
            <a:extLst>
              <a:ext uri="{FF2B5EF4-FFF2-40B4-BE49-F238E27FC236}">
                <a16:creationId xmlns:a16="http://schemas.microsoft.com/office/drawing/2014/main" id="{1C56F41C-5928-75F8-BE6F-863F8CE6AED6}"/>
              </a:ext>
            </a:extLst>
          </p:cNvPr>
          <p:cNvSpPr txBox="1"/>
          <p:nvPr/>
        </p:nvSpPr>
        <p:spPr>
          <a:xfrm rot="16200000">
            <a:off x="4077200" y="2924083"/>
            <a:ext cx="1550361"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PRIMÄRE TÄTIGKEITEN</a:t>
            </a:r>
          </a:p>
        </p:txBody>
      </p:sp>
      <p:sp>
        <p:nvSpPr>
          <p:cNvPr id="52" name="TextBox 18">
            <a:extLst>
              <a:ext uri="{FF2B5EF4-FFF2-40B4-BE49-F238E27FC236}">
                <a16:creationId xmlns:a16="http://schemas.microsoft.com/office/drawing/2014/main" id="{0DB11D29-CCE2-3E48-7F4F-366BC7D4FBA9}"/>
              </a:ext>
            </a:extLst>
          </p:cNvPr>
          <p:cNvSpPr txBox="1"/>
          <p:nvPr/>
        </p:nvSpPr>
        <p:spPr>
          <a:xfrm>
            <a:off x="5163463" y="3182041"/>
            <a:ext cx="877164"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EINGANGS-</a:t>
            </a:r>
          </a:p>
          <a:p>
            <a:pPr algn="ctr"/>
            <a:r>
              <a:rPr lang="en-GB" sz="1200" b="1" dirty="0">
                <a:solidFill>
                  <a:schemeClr val="bg1"/>
                </a:solidFill>
                <a:latin typeface="+mj-lt"/>
                <a:cs typeface="Poppins" pitchFamily="2" charset="77"/>
              </a:rPr>
              <a:t>LOGISTIK</a:t>
            </a:r>
          </a:p>
        </p:txBody>
      </p:sp>
      <p:sp>
        <p:nvSpPr>
          <p:cNvPr id="53" name="TextBox 19">
            <a:extLst>
              <a:ext uri="{FF2B5EF4-FFF2-40B4-BE49-F238E27FC236}">
                <a16:creationId xmlns:a16="http://schemas.microsoft.com/office/drawing/2014/main" id="{6E0A36BC-8575-E371-B55F-445D7AEADE2B}"/>
              </a:ext>
            </a:extLst>
          </p:cNvPr>
          <p:cNvSpPr txBox="1"/>
          <p:nvPr/>
        </p:nvSpPr>
        <p:spPr>
          <a:xfrm>
            <a:off x="6363602" y="3182040"/>
            <a:ext cx="683200"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BETRIEB</a:t>
            </a:r>
          </a:p>
        </p:txBody>
      </p:sp>
      <p:sp>
        <p:nvSpPr>
          <p:cNvPr id="54" name="TextBox 20">
            <a:extLst>
              <a:ext uri="{FF2B5EF4-FFF2-40B4-BE49-F238E27FC236}">
                <a16:creationId xmlns:a16="http://schemas.microsoft.com/office/drawing/2014/main" id="{7DE18D68-E110-335E-B3AD-A2B291646330}"/>
              </a:ext>
            </a:extLst>
          </p:cNvPr>
          <p:cNvSpPr txBox="1"/>
          <p:nvPr/>
        </p:nvSpPr>
        <p:spPr>
          <a:xfrm>
            <a:off x="7348686" y="3182041"/>
            <a:ext cx="918200"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AUSGANGS-</a:t>
            </a:r>
          </a:p>
          <a:p>
            <a:pPr algn="ctr"/>
            <a:r>
              <a:rPr lang="en-GB" sz="1200" b="1" dirty="0">
                <a:solidFill>
                  <a:schemeClr val="bg1"/>
                </a:solidFill>
                <a:latin typeface="+mj-lt"/>
                <a:cs typeface="Poppins" pitchFamily="2" charset="77"/>
              </a:rPr>
              <a:t>LOGISTIK</a:t>
            </a:r>
          </a:p>
        </p:txBody>
      </p:sp>
      <p:sp>
        <p:nvSpPr>
          <p:cNvPr id="55" name="TextBox 21">
            <a:extLst>
              <a:ext uri="{FF2B5EF4-FFF2-40B4-BE49-F238E27FC236}">
                <a16:creationId xmlns:a16="http://schemas.microsoft.com/office/drawing/2014/main" id="{852ABB33-FBD3-61CA-5A43-3BBC634B0DAB}"/>
              </a:ext>
            </a:extLst>
          </p:cNvPr>
          <p:cNvSpPr txBox="1"/>
          <p:nvPr/>
        </p:nvSpPr>
        <p:spPr>
          <a:xfrm>
            <a:off x="8373842" y="3182041"/>
            <a:ext cx="1082477"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UND VERTRIEB</a:t>
            </a:r>
          </a:p>
        </p:txBody>
      </p:sp>
      <p:sp>
        <p:nvSpPr>
          <p:cNvPr id="56" name="TextBox 22">
            <a:extLst>
              <a:ext uri="{FF2B5EF4-FFF2-40B4-BE49-F238E27FC236}">
                <a16:creationId xmlns:a16="http://schemas.microsoft.com/office/drawing/2014/main" id="{6C8F02A1-E7DB-FFCB-AD40-BAC0C6BAAC21}"/>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57" name="Freeform 223">
            <a:extLst>
              <a:ext uri="{FF2B5EF4-FFF2-40B4-BE49-F238E27FC236}">
                <a16:creationId xmlns:a16="http://schemas.microsoft.com/office/drawing/2014/main" id="{16CC55F4-D7EE-F5B5-6DA7-338BB9475084}"/>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58" name="Freeform 233">
            <a:extLst>
              <a:ext uri="{FF2B5EF4-FFF2-40B4-BE49-F238E27FC236}">
                <a16:creationId xmlns:a16="http://schemas.microsoft.com/office/drawing/2014/main" id="{10B34F18-92F9-B2A7-C509-8B6ACD54B39F}"/>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59" name="Freeform 236">
            <a:extLst>
              <a:ext uri="{FF2B5EF4-FFF2-40B4-BE49-F238E27FC236}">
                <a16:creationId xmlns:a16="http://schemas.microsoft.com/office/drawing/2014/main" id="{7E40B19D-D7EB-C3EB-7C0C-265DDE8CF692}"/>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60" name="Freeform 242">
            <a:extLst>
              <a:ext uri="{FF2B5EF4-FFF2-40B4-BE49-F238E27FC236}">
                <a16:creationId xmlns:a16="http://schemas.microsoft.com/office/drawing/2014/main" id="{B5EE11C7-B89B-56C6-32E9-E4D389F6F4A6}"/>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61" name="Freeform 245">
            <a:extLst>
              <a:ext uri="{FF2B5EF4-FFF2-40B4-BE49-F238E27FC236}">
                <a16:creationId xmlns:a16="http://schemas.microsoft.com/office/drawing/2014/main" id="{BF9CC0F6-0B7E-A91C-AE3D-56ADC3480646}"/>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2" name="Left Arrow 33">
            <a:extLst>
              <a:ext uri="{FF2B5EF4-FFF2-40B4-BE49-F238E27FC236}">
                <a16:creationId xmlns:a16="http://schemas.microsoft.com/office/drawing/2014/main" id="{ED4232A6-5931-751E-6BB4-A0B38CCC3C9C}"/>
              </a:ext>
            </a:extLst>
          </p:cNvPr>
          <p:cNvSpPr/>
          <p:nvPr/>
        </p:nvSpPr>
        <p:spPr>
          <a:xfrm>
            <a:off x="5056693" y="5817070"/>
            <a:ext cx="1649106"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3" name="Right Arrow 34">
            <a:extLst>
              <a:ext uri="{FF2B5EF4-FFF2-40B4-BE49-F238E27FC236}">
                <a16:creationId xmlns:a16="http://schemas.microsoft.com/office/drawing/2014/main" id="{F52E13B0-16C3-5FDE-F3CD-656781CA8A12}"/>
              </a:ext>
            </a:extLst>
          </p:cNvPr>
          <p:cNvSpPr/>
          <p:nvPr/>
        </p:nvSpPr>
        <p:spPr>
          <a:xfrm>
            <a:off x="8921306" y="5817070"/>
            <a:ext cx="1649106"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Tree>
    <p:extLst>
      <p:ext uri="{BB962C8B-B14F-4D97-AF65-F5344CB8AC3E}">
        <p14:creationId xmlns:p14="http://schemas.microsoft.com/office/powerpoint/2010/main" val="32597910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7" y="1108659"/>
            <a:ext cx="5004527" cy="2248100"/>
          </a:xfrm>
        </p:spPr>
        <p:txBody>
          <a:bodyPr>
            <a:normAutofit fontScale="77500" lnSpcReduction="20000"/>
          </a:bodyPr>
          <a:lstStyle/>
          <a:p>
            <a:r>
              <a:rPr lang="de-DE" dirty="0"/>
              <a:t>Ein operativer KPI ist ein quantifizierbarer Wert, der die Unternehmensleistung in einem kürzeren Zeitrahmen wiedergibt. Sie werden verwendet, um organisatorische Prozesse zu verfolgen, die Effizienz zu verbessern und Unternehmen dabei zu helfen, Ergebnisse zu reflektieren. Die Wahl der richtigen KPIs hängt natürlich von Ihrem Geschäftsmodell ab. Hier sind einige Beispiele für Indikatoren aus dem Fertigungssektor:</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5132252" cy="1039528"/>
          </a:xfrm>
        </p:spPr>
        <p:txBody>
          <a:bodyPr>
            <a:normAutofit lnSpcReduction="10000"/>
          </a:bodyPr>
          <a:lstStyle/>
          <a:p>
            <a:r>
              <a:rPr lang="de-DE" dirty="0"/>
              <a:t>KENNZAHLEN DES BETRIEBS</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610231" y="3233433"/>
            <a:ext cx="2060073"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Produktionskosten</a:t>
            </a:r>
            <a:endParaRPr lang="en-GB" b="1" dirty="0">
              <a:solidFill>
                <a:schemeClr val="bg1"/>
              </a:solidFill>
              <a:ea typeface="League Spartan" charset="0"/>
              <a:cs typeface="Poppins" pitchFamily="2" charset="77"/>
            </a:endParaRP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Überwachen Sie die mit der Produktion verbundenen Kosten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989506"/>
            <a:ext cx="2393480"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Rücklaufquote</a:t>
            </a:r>
            <a:endParaRPr lang="en-GB" b="1" dirty="0">
              <a:solidFill>
                <a:schemeClr val="bg1"/>
              </a:solidFill>
              <a:ea typeface="League Spartan" charset="0"/>
              <a:cs typeface="Poppins" pitchFamily="2" charset="77"/>
            </a:endParaRP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56772"/>
            <a:ext cx="459207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err="1">
                <a:solidFill>
                  <a:schemeClr val="bg1"/>
                </a:solidFill>
                <a:latin typeface="+mn-lt"/>
                <a:ea typeface="Lato Light" panose="020F0502020204030203" pitchFamily="34" charset="0"/>
                <a:cs typeface="Mukta ExtraLight" panose="020B0000000000000000" pitchFamily="34" charset="77"/>
              </a:rPr>
              <a:t>Messen</a:t>
            </a:r>
            <a:r>
              <a:rPr lang="en-US" sz="1800" dirty="0">
                <a:solidFill>
                  <a:schemeClr val="bg1"/>
                </a:solidFill>
                <a:latin typeface="+mn-lt"/>
                <a:ea typeface="Lato Light" panose="020F0502020204030203" pitchFamily="34" charset="0"/>
                <a:cs typeface="Mukta ExtraLight" panose="020B0000000000000000" pitchFamily="34" charset="77"/>
              </a:rPr>
              <a:t> Sie die </a:t>
            </a:r>
            <a:r>
              <a:rPr lang="en-US" sz="1800" dirty="0" err="1">
                <a:solidFill>
                  <a:schemeClr val="bg1"/>
                </a:solidFill>
                <a:latin typeface="+mn-lt"/>
                <a:ea typeface="Lato Light" panose="020F0502020204030203" pitchFamily="34" charset="0"/>
                <a:cs typeface="Mukta ExtraLight" panose="020B0000000000000000" pitchFamily="34" charset="77"/>
              </a:rPr>
              <a:t>Anzahl</a:t>
            </a:r>
            <a:r>
              <a:rPr lang="en-US" sz="1800" dirty="0">
                <a:solidFill>
                  <a:schemeClr val="bg1"/>
                </a:solidFill>
                <a:latin typeface="+mn-lt"/>
                <a:ea typeface="Lato Light" panose="020F0502020204030203" pitchFamily="34" charset="0"/>
                <a:cs typeface="Mukta ExtraLight" panose="020B0000000000000000" pitchFamily="34" charset="77"/>
              </a:rPr>
              <a:t> der </a:t>
            </a:r>
            <a:r>
              <a:rPr lang="en-US" sz="1800" dirty="0" err="1">
                <a:solidFill>
                  <a:schemeClr val="bg1"/>
                </a:solidFill>
                <a:latin typeface="+mn-lt"/>
                <a:ea typeface="Lato Light" panose="020F0502020204030203" pitchFamily="34" charset="0"/>
                <a:cs typeface="Mukta ExtraLight" panose="020B0000000000000000" pitchFamily="34" charset="77"/>
              </a:rPr>
              <a:t>Beschwerden</a:t>
            </a:r>
            <a:r>
              <a:rPr lang="en-US" sz="1800" dirty="0">
                <a:solidFill>
                  <a:schemeClr val="bg1"/>
                </a:solidFill>
                <a:latin typeface="+mn-lt"/>
                <a:ea typeface="Lato Light" panose="020F0502020204030203" pitchFamily="34" charset="0"/>
                <a:cs typeface="Mukta ExtraLight" panose="020B0000000000000000" pitchFamily="34" charset="77"/>
              </a:rPr>
              <a:t> (und die </a:t>
            </a:r>
            <a:r>
              <a:rPr lang="en-US" sz="1800" dirty="0" err="1">
                <a:solidFill>
                  <a:schemeClr val="bg1"/>
                </a:solidFill>
                <a:latin typeface="+mn-lt"/>
                <a:ea typeface="Lato Light" panose="020F0502020204030203" pitchFamily="34" charset="0"/>
                <a:cs typeface="Mukta ExtraLight" panose="020B0000000000000000" pitchFamily="34" charset="77"/>
              </a:rPr>
              <a:t>Gründe</a:t>
            </a:r>
            <a:r>
              <a:rPr lang="en-US" sz="1800" dirty="0">
                <a:solidFill>
                  <a:schemeClr val="bg1"/>
                </a:solidFill>
                <a:latin typeface="+mn-lt"/>
                <a:ea typeface="Lato Light" panose="020F0502020204030203" pitchFamily="34" charset="0"/>
                <a:cs typeface="Mukta ExtraLight" panose="020B0000000000000000" pitchFamily="34" charset="77"/>
              </a:rPr>
              <a:t>)</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610231" y="4801681"/>
            <a:ext cx="2102421"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Leistungsbewertung</a:t>
            </a:r>
            <a:endParaRPr lang="en-GB" b="1" dirty="0">
              <a:solidFill>
                <a:schemeClr val="bg1"/>
              </a:solidFill>
              <a:ea typeface="League Spartan" charset="0"/>
              <a:cs typeface="Poppins" pitchFamily="2" charset="77"/>
            </a:endParaRP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4670" y="4746764"/>
            <a:ext cx="4943532"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Verstehen Sie die </a:t>
            </a:r>
            <a:r>
              <a:rPr lang="en-GB" sz="1800" dirty="0" err="1">
                <a:solidFill>
                  <a:schemeClr val="bg1"/>
                </a:solidFill>
                <a:latin typeface="+mn-lt"/>
                <a:ea typeface="Lato Light" panose="020F0502020204030203" pitchFamily="34" charset="0"/>
                <a:cs typeface="Mukta ExtraLight" panose="020B0000000000000000" pitchFamily="34" charset="77"/>
              </a:rPr>
              <a:t>Leistung</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Ihres</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Produktionsprozesses</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610232" y="5610336"/>
            <a:ext cx="2240580"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Produktionsvolumen</a:t>
            </a:r>
            <a:endParaRPr lang="en-GB" b="1" dirty="0">
              <a:solidFill>
                <a:schemeClr val="bg1"/>
              </a:solidFill>
              <a:ea typeface="League Spartan" charset="0"/>
              <a:cs typeface="Poppins" pitchFamily="2" charset="77"/>
            </a:endParaRP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8972" y="5532711"/>
            <a:ext cx="4283539"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Verfolgen</a:t>
            </a:r>
            <a:r>
              <a:rPr lang="en-GB" sz="1800" dirty="0">
                <a:solidFill>
                  <a:schemeClr val="bg1"/>
                </a:solidFill>
                <a:latin typeface="+mn-lt"/>
                <a:ea typeface="Lato Light" panose="020F0502020204030203" pitchFamily="34" charset="0"/>
                <a:cs typeface="Mukta ExtraLight" panose="020B0000000000000000" pitchFamily="34" charset="77"/>
              </a:rPr>
              <a:t> Sie die </a:t>
            </a:r>
            <a:r>
              <a:rPr lang="en-GB" sz="1800" dirty="0" err="1">
                <a:solidFill>
                  <a:schemeClr val="bg1"/>
                </a:solidFill>
                <a:latin typeface="+mn-lt"/>
                <a:ea typeface="Lato Light" panose="020F0502020204030203" pitchFamily="34" charset="0"/>
                <a:cs typeface="Mukta ExtraLight" panose="020B0000000000000000" pitchFamily="34" charset="77"/>
              </a:rPr>
              <a:t>Menge</a:t>
            </a:r>
            <a:r>
              <a:rPr lang="en-GB" sz="1800" dirty="0">
                <a:solidFill>
                  <a:schemeClr val="bg1"/>
                </a:solidFill>
                <a:latin typeface="+mn-lt"/>
                <a:ea typeface="Lato Light" panose="020F0502020204030203" pitchFamily="34" charset="0"/>
                <a:cs typeface="Mukta ExtraLight" panose="020B0000000000000000" pitchFamily="34" charset="77"/>
              </a:rPr>
              <a:t>, die Sie </a:t>
            </a:r>
            <a:r>
              <a:rPr lang="en-GB" sz="1800" dirty="0" err="1">
                <a:solidFill>
                  <a:schemeClr val="bg1"/>
                </a:solidFill>
                <a:latin typeface="+mn-lt"/>
                <a:ea typeface="Lato Light" panose="020F0502020204030203" pitchFamily="34" charset="0"/>
                <a:cs typeface="Mukta ExtraLight" panose="020B0000000000000000" pitchFamily="34" charset="77"/>
              </a:rPr>
              <a:t>produzieren</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können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59942" y="6396757"/>
            <a:ext cx="1714516"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Stückpreise</a:t>
            </a:r>
            <a:endParaRPr lang="en-GB" b="1" dirty="0">
              <a:solidFill>
                <a:schemeClr val="bg1"/>
              </a:solidFill>
              <a:ea typeface="League Spartan" charset="0"/>
              <a:cs typeface="Poppins" pitchFamily="2" charset="77"/>
            </a:endParaRP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84670" y="6381759"/>
            <a:ext cx="464236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Verfolgen</a:t>
            </a:r>
            <a:r>
              <a:rPr lang="en-GB" sz="1800" dirty="0">
                <a:solidFill>
                  <a:schemeClr val="bg1"/>
                </a:solidFill>
                <a:latin typeface="+mn-lt"/>
                <a:ea typeface="Lato Light" panose="020F0502020204030203" pitchFamily="34" charset="0"/>
                <a:cs typeface="Mukta ExtraLight" panose="020B0000000000000000" pitchFamily="34" charset="77"/>
              </a:rPr>
              <a:t> und </a:t>
            </a:r>
            <a:r>
              <a:rPr lang="en-GB" sz="1800" dirty="0" err="1">
                <a:solidFill>
                  <a:schemeClr val="bg1"/>
                </a:solidFill>
                <a:latin typeface="+mn-lt"/>
                <a:ea typeface="Lato Light" panose="020F0502020204030203" pitchFamily="34" charset="0"/>
                <a:cs typeface="Mukta ExtraLight" panose="020B0000000000000000" pitchFamily="34" charset="77"/>
              </a:rPr>
              <a:t>optimieren</a:t>
            </a:r>
            <a:r>
              <a:rPr lang="en-GB" sz="1800" dirty="0">
                <a:solidFill>
                  <a:schemeClr val="bg1"/>
                </a:solidFill>
                <a:latin typeface="+mn-lt"/>
                <a:ea typeface="Lato Light" panose="020F0502020204030203" pitchFamily="34" charset="0"/>
                <a:cs typeface="Mukta ExtraLight" panose="020B0000000000000000" pitchFamily="34" charset="77"/>
              </a:rPr>
              <a:t> Sie die </a:t>
            </a:r>
            <a:r>
              <a:rPr lang="en-GB" sz="1800" dirty="0" err="1">
                <a:solidFill>
                  <a:schemeClr val="bg1"/>
                </a:solidFill>
                <a:latin typeface="+mn-lt"/>
                <a:ea typeface="Lato Light" panose="020F0502020204030203" pitchFamily="34" charset="0"/>
                <a:cs typeface="Mukta ExtraLight" panose="020B0000000000000000" pitchFamily="34" charset="77"/>
              </a:rPr>
              <a:t>Stückpreise</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im</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Zeitablauf</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73020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640654" y="342625"/>
            <a:ext cx="5085159" cy="582221"/>
          </a:xfrm>
        </p:spPr>
        <p:txBody>
          <a:bodyPr>
            <a:noAutofit/>
          </a:bodyPr>
          <a:lstStyle/>
          <a:p>
            <a:r>
              <a:rPr lang="en-US" sz="3000" b="1" dirty="0" err="1"/>
              <a:t>Verhindern</a:t>
            </a:r>
            <a:r>
              <a:rPr lang="en-US" sz="3000" b="1" dirty="0"/>
              <a:t> Sie </a:t>
            </a:r>
            <a:r>
              <a:rPr lang="en-US" sz="3000" b="1" dirty="0" err="1"/>
              <a:t>eine</a:t>
            </a:r>
            <a:r>
              <a:rPr lang="en-US" sz="3000" b="1" dirty="0"/>
              <a:t> </a:t>
            </a:r>
            <a:r>
              <a:rPr lang="en-US" sz="3000" b="1" dirty="0" err="1"/>
              <a:t>Krise</a:t>
            </a:r>
            <a:r>
              <a:rPr lang="en-US" sz="3000" b="1" dirty="0"/>
              <a:t> in der </a:t>
            </a:r>
            <a:r>
              <a:rPr lang="en-US" sz="3000" b="1" dirty="0" err="1"/>
              <a:t>Logistik</a:t>
            </a:r>
            <a:r>
              <a:rPr lang="en-US" sz="3000" b="1" dirty="0"/>
              <a:t> </a:t>
            </a:r>
            <a:r>
              <a:rPr lang="en-US" sz="3000" b="1" dirty="0" err="1"/>
              <a:t>frühzeitig</a:t>
            </a:r>
            <a:endParaRPr lang="en-US" sz="3000" b="1" dirty="0"/>
          </a:p>
        </p:txBody>
      </p:sp>
      <p:pic>
        <p:nvPicPr>
          <p:cNvPr id="9" name="Bildplatzhalter 8" descr="Ein Bild, das Text, Gebäude, Boden, Szene enthält.&#10;&#10;Automatisch generierte Beschreibung">
            <a:extLst>
              <a:ext uri="{FF2B5EF4-FFF2-40B4-BE49-F238E27FC236}">
                <a16:creationId xmlns:a16="http://schemas.microsoft.com/office/drawing/2014/main" id="{3469B71F-4498-56B1-4AF0-C00C9BE2EF6D}"/>
              </a:ext>
            </a:extLst>
          </p:cNvPr>
          <p:cNvPicPr>
            <a:picLocks noGrp="1" noChangeAspect="1"/>
          </p:cNvPicPr>
          <p:nvPr>
            <p:ph type="pic" sz="quarter" idx="10"/>
          </p:nvPr>
        </p:nvPicPr>
        <p:blipFill>
          <a:blip r:embed="rId2"/>
          <a:srcRect l="15958" r="15958"/>
          <a:stretch>
            <a:fillRect/>
          </a:stretch>
        </p:blipFill>
        <p:spPr/>
      </p:pic>
      <p:graphicFrame>
        <p:nvGraphicFramePr>
          <p:cNvPr id="7" name="Text Placeholder 2">
            <a:extLst>
              <a:ext uri="{FF2B5EF4-FFF2-40B4-BE49-F238E27FC236}">
                <a16:creationId xmlns:a16="http://schemas.microsoft.com/office/drawing/2014/main" id="{66785E19-4308-3412-C907-3C04A15C4A5A}"/>
              </a:ext>
            </a:extLst>
          </p:cNvPr>
          <p:cNvGraphicFramePr/>
          <p:nvPr>
            <p:extLst>
              <p:ext uri="{D42A27DB-BD31-4B8C-83A1-F6EECF244321}">
                <p14:modId xmlns:p14="http://schemas.microsoft.com/office/powerpoint/2010/main" val="1939598546"/>
              </p:ext>
            </p:extLst>
          </p:nvPr>
        </p:nvGraphicFramePr>
        <p:xfrm>
          <a:off x="357604" y="1852437"/>
          <a:ext cx="5360291" cy="4485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platzhalter 9">
            <a:extLst>
              <a:ext uri="{FF2B5EF4-FFF2-40B4-BE49-F238E27FC236}">
                <a16:creationId xmlns:a16="http://schemas.microsoft.com/office/drawing/2014/main" id="{5EEEB868-975D-28A8-8E2D-77A742379DBB}"/>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Alexander </a:t>
            </a:r>
            <a:r>
              <a:rPr lang="de-DE" sz="800" b="1" dirty="0" err="1">
                <a:solidFill>
                  <a:srgbClr val="595A59"/>
                </a:solidFill>
              </a:rPr>
              <a:t>Isreb</a:t>
            </a:r>
            <a:endParaRPr lang="de-DE" sz="800" dirty="0">
              <a:solidFill>
                <a:srgbClr val="595A59"/>
              </a:solidFill>
            </a:endParaRPr>
          </a:p>
          <a:p>
            <a:endParaRPr lang="de-DE" sz="800" dirty="0"/>
          </a:p>
        </p:txBody>
      </p:sp>
    </p:spTree>
    <p:extLst>
      <p:ext uri="{BB962C8B-B14F-4D97-AF65-F5344CB8AC3E}">
        <p14:creationId xmlns:p14="http://schemas.microsoft.com/office/powerpoint/2010/main" val="26853655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Von der Wertschöpfungskette zur Krisenkette</a:t>
            </a: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288934" y="4323317"/>
            <a:ext cx="3959463" cy="1384995"/>
          </a:xfrm>
          <a:prstGeom prst="rect">
            <a:avLst/>
          </a:prstGeom>
          <a:noFill/>
        </p:spPr>
        <p:txBody>
          <a:bodyPr wrap="square">
            <a:spAutoFit/>
          </a:bodyPr>
          <a:lstStyle/>
          <a:p>
            <a:r>
              <a:rPr lang="de-DE" sz="1400" dirty="0">
                <a:solidFill>
                  <a:srgbClr val="595A59"/>
                </a:solidFill>
              </a:rPr>
              <a:t>Die Covid-19-Krise hat gezeigt, dass Unternehmen, die schnell auf veränderte Umstände reagierten, eine Unternehmenskrise abwenden konnten, z. B. durch virtuelle Führungen, Online-Kochkurse oder Restaurantverkostungen oder der schnellen Umsetzung von Hygienemaßnahmen.</a:t>
            </a:r>
            <a:endParaRPr lang="en-US" sz="1400" dirty="0">
              <a:solidFill>
                <a:srgbClr val="595A59"/>
              </a:solidFill>
            </a:endParaRPr>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de-DE" sz="1600" dirty="0">
                <a:solidFill>
                  <a:schemeClr val="bg1"/>
                </a:solidFill>
              </a:rPr>
              <a:t>Rechtzeitiges Erkennen von </a:t>
            </a:r>
            <a:r>
              <a:rPr lang="en-US" sz="1600" dirty="0" err="1">
                <a:solidFill>
                  <a:schemeClr val="bg1"/>
                </a:solidFill>
              </a:rPr>
              <a:t>Problemen</a:t>
            </a:r>
            <a:r>
              <a:rPr lang="en-US" sz="1600" dirty="0">
                <a:solidFill>
                  <a:schemeClr val="bg1"/>
                </a:solidFill>
              </a:rPr>
              <a:t> </a:t>
            </a:r>
            <a:r>
              <a:rPr lang="en-US" sz="1600" dirty="0" err="1">
                <a:solidFill>
                  <a:schemeClr val="bg1"/>
                </a:solidFill>
              </a:rPr>
              <a:t>im</a:t>
            </a:r>
            <a:r>
              <a:rPr lang="en-US" sz="1600" dirty="0">
                <a:solidFill>
                  <a:schemeClr val="bg1"/>
                </a:solidFill>
              </a:rPr>
              <a:t> </a:t>
            </a:r>
            <a:r>
              <a:rPr lang="en-US" sz="1600" dirty="0" err="1">
                <a:solidFill>
                  <a:schemeClr val="bg1"/>
                </a:solidFill>
              </a:rPr>
              <a:t>Betrieb</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2246769"/>
          </a:xfrm>
          <a:prstGeom prst="rect">
            <a:avLst/>
          </a:prstGeom>
          <a:noFill/>
        </p:spPr>
        <p:txBody>
          <a:bodyPr wrap="square">
            <a:spAutoFit/>
          </a:bodyPr>
          <a:lstStyle/>
          <a:p>
            <a:r>
              <a:rPr lang="de-DE" sz="2000" b="1" dirty="0">
                <a:solidFill>
                  <a:srgbClr val="595A59"/>
                </a:solidFill>
              </a:rPr>
              <a:t>Die Ursachen einer Krise können in allen Bereichen des Unternehmens liegen. In der Regel lässt sich eine Krise nicht auf singuläre Sachverhalte zurückführen, sondern auf einen multikausalen Zusammenhang.</a:t>
            </a:r>
          </a:p>
        </p:txBody>
      </p:sp>
      <p:sp>
        <p:nvSpPr>
          <p:cNvPr id="64" name="Rectangle 4">
            <a:extLst>
              <a:ext uri="{FF2B5EF4-FFF2-40B4-BE49-F238E27FC236}">
                <a16:creationId xmlns:a16="http://schemas.microsoft.com/office/drawing/2014/main" id="{5E512600-0AE8-03B8-AF5C-C8A968A99147}"/>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Rectangle 5">
            <a:extLst>
              <a:ext uri="{FF2B5EF4-FFF2-40B4-BE49-F238E27FC236}">
                <a16:creationId xmlns:a16="http://schemas.microsoft.com/office/drawing/2014/main" id="{B1A3C8CC-F364-FD04-22AA-9DBCEB767EC0}"/>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6" name="Rectangle 6">
            <a:extLst>
              <a:ext uri="{FF2B5EF4-FFF2-40B4-BE49-F238E27FC236}">
                <a16:creationId xmlns:a16="http://schemas.microsoft.com/office/drawing/2014/main" id="{574AE8AC-830D-AD64-60D8-38043526D498}"/>
              </a:ext>
            </a:extLst>
          </p:cNvPr>
          <p:cNvSpPr/>
          <p:nvPr/>
        </p:nvSpPr>
        <p:spPr>
          <a:xfrm>
            <a:off x="5056692" y="4830828"/>
            <a:ext cx="5515268" cy="427132"/>
          </a:xfrm>
          <a:prstGeom prst="rect">
            <a:avLst/>
          </a:prstGeom>
          <a:solidFill>
            <a:srgbClr val="DEC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7" name="Rectangle 7">
            <a:extLst>
              <a:ext uri="{FF2B5EF4-FFF2-40B4-BE49-F238E27FC236}">
                <a16:creationId xmlns:a16="http://schemas.microsoft.com/office/drawing/2014/main" id="{ADC288CA-4810-3B2B-786F-1549DF163454}"/>
              </a:ext>
            </a:extLst>
          </p:cNvPr>
          <p:cNvSpPr/>
          <p:nvPr/>
        </p:nvSpPr>
        <p:spPr>
          <a:xfrm>
            <a:off x="5056692" y="4389017"/>
            <a:ext cx="5515268" cy="427132"/>
          </a:xfrm>
          <a:prstGeom prst="rect">
            <a:avLst/>
          </a:prstGeom>
          <a:solidFill>
            <a:srgbClr val="96669A">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Rectangle 9">
            <a:extLst>
              <a:ext uri="{FF2B5EF4-FFF2-40B4-BE49-F238E27FC236}">
                <a16:creationId xmlns:a16="http://schemas.microsoft.com/office/drawing/2014/main" id="{C6872B60-8EED-92DD-DC47-D662E092733A}"/>
              </a:ext>
            </a:extLst>
          </p:cNvPr>
          <p:cNvSpPr/>
          <p:nvPr/>
        </p:nvSpPr>
        <p:spPr>
          <a:xfrm>
            <a:off x="5056692" y="2192636"/>
            <a:ext cx="1090706" cy="1739893"/>
          </a:xfrm>
          <a:prstGeom prst="rect">
            <a:avLst/>
          </a:prstGeom>
          <a:solidFill>
            <a:srgbClr val="D8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9" name="Rectangle 10">
            <a:extLst>
              <a:ext uri="{FF2B5EF4-FFF2-40B4-BE49-F238E27FC236}">
                <a16:creationId xmlns:a16="http://schemas.microsoft.com/office/drawing/2014/main" id="{08817578-43DE-4F0C-84EF-90A88DF35A69}"/>
              </a:ext>
            </a:extLst>
          </p:cNvPr>
          <p:cNvSpPr/>
          <p:nvPr/>
        </p:nvSpPr>
        <p:spPr>
          <a:xfrm>
            <a:off x="6159849" y="2192636"/>
            <a:ext cx="1090706" cy="1739893"/>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0" name="Rectangle 11">
            <a:extLst>
              <a:ext uri="{FF2B5EF4-FFF2-40B4-BE49-F238E27FC236}">
                <a16:creationId xmlns:a16="http://schemas.microsoft.com/office/drawing/2014/main" id="{7A8B80F9-CD15-5B77-CF84-536E8A15D934}"/>
              </a:ext>
            </a:extLst>
          </p:cNvPr>
          <p:cNvSpPr/>
          <p:nvPr/>
        </p:nvSpPr>
        <p:spPr>
          <a:xfrm>
            <a:off x="7263007" y="2192636"/>
            <a:ext cx="1090706" cy="1739893"/>
          </a:xfrm>
          <a:prstGeom prst="rect">
            <a:avLst/>
          </a:prstGeom>
          <a:solidFill>
            <a:srgbClr val="D8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1" name="Rectangle 12">
            <a:extLst>
              <a:ext uri="{FF2B5EF4-FFF2-40B4-BE49-F238E27FC236}">
                <a16:creationId xmlns:a16="http://schemas.microsoft.com/office/drawing/2014/main" id="{D5A436F8-6BCA-BA49-04AD-CA9A626E00EE}"/>
              </a:ext>
            </a:extLst>
          </p:cNvPr>
          <p:cNvSpPr/>
          <p:nvPr/>
        </p:nvSpPr>
        <p:spPr>
          <a:xfrm>
            <a:off x="8370778" y="2192636"/>
            <a:ext cx="1090706" cy="1739893"/>
          </a:xfrm>
          <a:prstGeom prst="rect">
            <a:avLst/>
          </a:prstGeom>
          <a:solidFill>
            <a:srgbClr val="9DC5C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2" name="Rectangle 13">
            <a:extLst>
              <a:ext uri="{FF2B5EF4-FFF2-40B4-BE49-F238E27FC236}">
                <a16:creationId xmlns:a16="http://schemas.microsoft.com/office/drawing/2014/main" id="{98493786-1E27-D489-835D-66402E2D6E37}"/>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73" name="TextBox 14">
            <a:extLst>
              <a:ext uri="{FF2B5EF4-FFF2-40B4-BE49-F238E27FC236}">
                <a16:creationId xmlns:a16="http://schemas.microsoft.com/office/drawing/2014/main" id="{170EA23D-5AD2-E340-0E1A-A0AF74E2B32D}"/>
              </a:ext>
            </a:extLst>
          </p:cNvPr>
          <p:cNvSpPr txBox="1"/>
          <p:nvPr/>
        </p:nvSpPr>
        <p:spPr>
          <a:xfrm>
            <a:off x="6956943" y="4025694"/>
            <a:ext cx="1714765"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FIRMENINFRASTRUKTUR</a:t>
            </a:r>
          </a:p>
        </p:txBody>
      </p:sp>
      <p:sp>
        <p:nvSpPr>
          <p:cNvPr id="74" name="TextBox 15">
            <a:extLst>
              <a:ext uri="{FF2B5EF4-FFF2-40B4-BE49-F238E27FC236}">
                <a16:creationId xmlns:a16="http://schemas.microsoft.com/office/drawing/2014/main" id="{56D4A9E2-2B7F-7159-EB03-FD966A4493E9}"/>
              </a:ext>
            </a:extLst>
          </p:cNvPr>
          <p:cNvSpPr txBox="1"/>
          <p:nvPr/>
        </p:nvSpPr>
        <p:spPr>
          <a:xfrm>
            <a:off x="7184156" y="4466176"/>
            <a:ext cx="126034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PERSONALWESEN</a:t>
            </a:r>
          </a:p>
        </p:txBody>
      </p:sp>
      <p:sp>
        <p:nvSpPr>
          <p:cNvPr id="75" name="TextBox 16">
            <a:extLst>
              <a:ext uri="{FF2B5EF4-FFF2-40B4-BE49-F238E27FC236}">
                <a16:creationId xmlns:a16="http://schemas.microsoft.com/office/drawing/2014/main" id="{BB5857C2-8CB2-0525-D144-0903FC8A0D9A}"/>
              </a:ext>
            </a:extLst>
          </p:cNvPr>
          <p:cNvSpPr txBox="1"/>
          <p:nvPr/>
        </p:nvSpPr>
        <p:spPr>
          <a:xfrm>
            <a:off x="6787957" y="4907224"/>
            <a:ext cx="205274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TECHNOLOGIEENTWICKLUNG</a:t>
            </a:r>
          </a:p>
        </p:txBody>
      </p:sp>
      <p:sp>
        <p:nvSpPr>
          <p:cNvPr id="76" name="TextBox 17">
            <a:extLst>
              <a:ext uri="{FF2B5EF4-FFF2-40B4-BE49-F238E27FC236}">
                <a16:creationId xmlns:a16="http://schemas.microsoft.com/office/drawing/2014/main" id="{4D5063F0-BB34-4CA3-4143-A073CCD7B353}"/>
              </a:ext>
            </a:extLst>
          </p:cNvPr>
          <p:cNvSpPr txBox="1"/>
          <p:nvPr/>
        </p:nvSpPr>
        <p:spPr>
          <a:xfrm>
            <a:off x="7269883" y="5348363"/>
            <a:ext cx="1088888"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BESCHAFFUNG</a:t>
            </a:r>
          </a:p>
        </p:txBody>
      </p:sp>
      <p:sp>
        <p:nvSpPr>
          <p:cNvPr id="77" name="TextBox 23">
            <a:extLst>
              <a:ext uri="{FF2B5EF4-FFF2-40B4-BE49-F238E27FC236}">
                <a16:creationId xmlns:a16="http://schemas.microsoft.com/office/drawing/2014/main" id="{E061AF61-4D16-3CD4-1914-489A0050359F}"/>
              </a:ext>
            </a:extLst>
          </p:cNvPr>
          <p:cNvSpPr txBox="1"/>
          <p:nvPr/>
        </p:nvSpPr>
        <p:spPr>
          <a:xfrm>
            <a:off x="10924837" y="3794030"/>
            <a:ext cx="521297"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KRISE</a:t>
            </a:r>
          </a:p>
        </p:txBody>
      </p:sp>
      <p:sp>
        <p:nvSpPr>
          <p:cNvPr id="78" name="TextBox 25">
            <a:extLst>
              <a:ext uri="{FF2B5EF4-FFF2-40B4-BE49-F238E27FC236}">
                <a16:creationId xmlns:a16="http://schemas.microsoft.com/office/drawing/2014/main" id="{8F3C2DB7-7EB1-8E93-4157-F17790C3A99C}"/>
              </a:ext>
            </a:extLst>
          </p:cNvPr>
          <p:cNvSpPr txBox="1"/>
          <p:nvPr/>
        </p:nvSpPr>
        <p:spPr>
          <a:xfrm>
            <a:off x="6682354" y="5764315"/>
            <a:ext cx="2263954"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UNTERSTÜTZUNGSMAẞNAHMEN</a:t>
            </a:r>
          </a:p>
        </p:txBody>
      </p:sp>
      <p:sp>
        <p:nvSpPr>
          <p:cNvPr id="79" name="TextBox 26">
            <a:extLst>
              <a:ext uri="{FF2B5EF4-FFF2-40B4-BE49-F238E27FC236}">
                <a16:creationId xmlns:a16="http://schemas.microsoft.com/office/drawing/2014/main" id="{7D004D68-A8B4-BE22-4D54-432D98E86163}"/>
              </a:ext>
            </a:extLst>
          </p:cNvPr>
          <p:cNvSpPr txBox="1"/>
          <p:nvPr/>
        </p:nvSpPr>
        <p:spPr>
          <a:xfrm rot="16200000">
            <a:off x="4077200" y="2924083"/>
            <a:ext cx="1550361"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PRIMÄRE TÄTIGKEITEN</a:t>
            </a:r>
          </a:p>
        </p:txBody>
      </p:sp>
      <p:sp>
        <p:nvSpPr>
          <p:cNvPr id="80" name="TextBox 18">
            <a:extLst>
              <a:ext uri="{FF2B5EF4-FFF2-40B4-BE49-F238E27FC236}">
                <a16:creationId xmlns:a16="http://schemas.microsoft.com/office/drawing/2014/main" id="{E5E102DB-CBD7-61D1-EB82-BC1E383B8BA5}"/>
              </a:ext>
            </a:extLst>
          </p:cNvPr>
          <p:cNvSpPr txBox="1"/>
          <p:nvPr/>
        </p:nvSpPr>
        <p:spPr>
          <a:xfrm>
            <a:off x="5163463" y="3182041"/>
            <a:ext cx="877164"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EINGANGS-</a:t>
            </a:r>
          </a:p>
          <a:p>
            <a:pPr algn="ctr"/>
            <a:r>
              <a:rPr lang="en-GB" sz="1200" b="1" dirty="0">
                <a:solidFill>
                  <a:schemeClr val="bg1"/>
                </a:solidFill>
                <a:latin typeface="+mj-lt"/>
                <a:cs typeface="Poppins" pitchFamily="2" charset="77"/>
              </a:rPr>
              <a:t>LOGISTIK</a:t>
            </a:r>
          </a:p>
        </p:txBody>
      </p:sp>
      <p:sp>
        <p:nvSpPr>
          <p:cNvPr id="81" name="TextBox 19">
            <a:extLst>
              <a:ext uri="{FF2B5EF4-FFF2-40B4-BE49-F238E27FC236}">
                <a16:creationId xmlns:a16="http://schemas.microsoft.com/office/drawing/2014/main" id="{A168B45D-DA1A-163B-C2F1-E06A5F395212}"/>
              </a:ext>
            </a:extLst>
          </p:cNvPr>
          <p:cNvSpPr txBox="1"/>
          <p:nvPr/>
        </p:nvSpPr>
        <p:spPr>
          <a:xfrm>
            <a:off x="6363602" y="3182040"/>
            <a:ext cx="683200"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BETRIEB</a:t>
            </a:r>
          </a:p>
        </p:txBody>
      </p:sp>
      <p:sp>
        <p:nvSpPr>
          <p:cNvPr id="82" name="TextBox 20">
            <a:extLst>
              <a:ext uri="{FF2B5EF4-FFF2-40B4-BE49-F238E27FC236}">
                <a16:creationId xmlns:a16="http://schemas.microsoft.com/office/drawing/2014/main" id="{BE5F707B-CF34-9F5F-3DA6-C95E03566320}"/>
              </a:ext>
            </a:extLst>
          </p:cNvPr>
          <p:cNvSpPr txBox="1"/>
          <p:nvPr/>
        </p:nvSpPr>
        <p:spPr>
          <a:xfrm>
            <a:off x="7348686" y="3182041"/>
            <a:ext cx="918200"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AUSGANGS-</a:t>
            </a:r>
          </a:p>
          <a:p>
            <a:pPr algn="ctr"/>
            <a:r>
              <a:rPr lang="en-GB" sz="1200" b="1" dirty="0">
                <a:solidFill>
                  <a:schemeClr val="bg1"/>
                </a:solidFill>
                <a:latin typeface="+mj-lt"/>
                <a:cs typeface="Poppins" pitchFamily="2" charset="77"/>
              </a:rPr>
              <a:t>LOGISTIK</a:t>
            </a:r>
          </a:p>
        </p:txBody>
      </p:sp>
      <p:sp>
        <p:nvSpPr>
          <p:cNvPr id="83" name="TextBox 21">
            <a:extLst>
              <a:ext uri="{FF2B5EF4-FFF2-40B4-BE49-F238E27FC236}">
                <a16:creationId xmlns:a16="http://schemas.microsoft.com/office/drawing/2014/main" id="{40145A00-D0D9-63BF-C62C-1092732F7B98}"/>
              </a:ext>
            </a:extLst>
          </p:cNvPr>
          <p:cNvSpPr txBox="1"/>
          <p:nvPr/>
        </p:nvSpPr>
        <p:spPr>
          <a:xfrm>
            <a:off x="8373842" y="3182041"/>
            <a:ext cx="1082477"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UND VERTRIEB</a:t>
            </a:r>
          </a:p>
        </p:txBody>
      </p:sp>
      <p:sp>
        <p:nvSpPr>
          <p:cNvPr id="84" name="TextBox 22">
            <a:extLst>
              <a:ext uri="{FF2B5EF4-FFF2-40B4-BE49-F238E27FC236}">
                <a16:creationId xmlns:a16="http://schemas.microsoft.com/office/drawing/2014/main" id="{F5D4F0C8-0B42-9B01-6533-72B5DA0879DC}"/>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85" name="Freeform 223">
            <a:extLst>
              <a:ext uri="{FF2B5EF4-FFF2-40B4-BE49-F238E27FC236}">
                <a16:creationId xmlns:a16="http://schemas.microsoft.com/office/drawing/2014/main" id="{C277BD15-8F56-49B6-3F73-5E37A3C1B19E}"/>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86" name="Freeform 233">
            <a:extLst>
              <a:ext uri="{FF2B5EF4-FFF2-40B4-BE49-F238E27FC236}">
                <a16:creationId xmlns:a16="http://schemas.microsoft.com/office/drawing/2014/main" id="{2676D995-06ED-A91A-855C-5D4C9512233A}"/>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87" name="Freeform 236">
            <a:extLst>
              <a:ext uri="{FF2B5EF4-FFF2-40B4-BE49-F238E27FC236}">
                <a16:creationId xmlns:a16="http://schemas.microsoft.com/office/drawing/2014/main" id="{7BD1A6DE-0A7D-873A-0950-44E94486D458}"/>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88" name="Freeform 242">
            <a:extLst>
              <a:ext uri="{FF2B5EF4-FFF2-40B4-BE49-F238E27FC236}">
                <a16:creationId xmlns:a16="http://schemas.microsoft.com/office/drawing/2014/main" id="{8753BD14-8FF5-8F26-E3DB-3918EF2304C0}"/>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89" name="Freeform 245">
            <a:extLst>
              <a:ext uri="{FF2B5EF4-FFF2-40B4-BE49-F238E27FC236}">
                <a16:creationId xmlns:a16="http://schemas.microsoft.com/office/drawing/2014/main" id="{0C72B1F4-7781-DD8D-2FDB-C4EFADD56214}"/>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90" name="Left Arrow 33">
            <a:extLst>
              <a:ext uri="{FF2B5EF4-FFF2-40B4-BE49-F238E27FC236}">
                <a16:creationId xmlns:a16="http://schemas.microsoft.com/office/drawing/2014/main" id="{4CE0F7BD-8213-04F9-98BD-DC56FB648F2C}"/>
              </a:ext>
            </a:extLst>
          </p:cNvPr>
          <p:cNvSpPr/>
          <p:nvPr/>
        </p:nvSpPr>
        <p:spPr>
          <a:xfrm>
            <a:off x="5056693" y="5817070"/>
            <a:ext cx="1649106"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91" name="Right Arrow 34">
            <a:extLst>
              <a:ext uri="{FF2B5EF4-FFF2-40B4-BE49-F238E27FC236}">
                <a16:creationId xmlns:a16="http://schemas.microsoft.com/office/drawing/2014/main" id="{17E597B7-151C-A745-8CE7-0232C7A1F238}"/>
              </a:ext>
            </a:extLst>
          </p:cNvPr>
          <p:cNvSpPr/>
          <p:nvPr/>
        </p:nvSpPr>
        <p:spPr>
          <a:xfrm>
            <a:off x="8921306" y="5817070"/>
            <a:ext cx="1649106"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Tree>
    <p:extLst>
      <p:ext uri="{BB962C8B-B14F-4D97-AF65-F5344CB8AC3E}">
        <p14:creationId xmlns:p14="http://schemas.microsoft.com/office/powerpoint/2010/main" val="15965607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592895" y="1036086"/>
            <a:ext cx="5004527" cy="2248100"/>
          </a:xfrm>
        </p:spPr>
        <p:txBody>
          <a:bodyPr>
            <a:normAutofit fontScale="92500" lnSpcReduction="10000"/>
          </a:bodyPr>
          <a:lstStyle/>
          <a:p>
            <a:r>
              <a:rPr lang="de-DE" dirty="0"/>
              <a:t>Eine Logistik-Kennzahl / KPI ist eine Leistungsmessung, die von Logistikmanagern verwendet wird, um alle relevanten Logistikprozesse effizient zu verfolgen, zu visualisieren und zu optimieren. Diese Messungen beziehen sich u. a. auf die Aspekte Transport, Lager und Lieferkette.</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0" y="240632"/>
            <a:ext cx="5266109" cy="1039528"/>
          </a:xfrm>
        </p:spPr>
        <p:txBody>
          <a:bodyPr>
            <a:normAutofit lnSpcReduction="10000"/>
          </a:bodyPr>
          <a:lstStyle/>
          <a:p>
            <a:r>
              <a:rPr lang="de-DE" dirty="0"/>
              <a:t>KENNZAHLEN DER LOGISTIK</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559941" y="3233433"/>
            <a:ext cx="2212206"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Auftragsgenauigkeit</a:t>
            </a:r>
            <a:endParaRPr lang="en-GB" b="1" dirty="0">
              <a:solidFill>
                <a:schemeClr val="bg1"/>
              </a:solidFill>
              <a:ea typeface="League Spartan" charset="0"/>
              <a:cs typeface="Poppins" pitchFamily="2" charset="77"/>
            </a:endParaRP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4670" y="3286845"/>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Beobachten</a:t>
            </a:r>
            <a:r>
              <a:rPr lang="en-GB" sz="1800" dirty="0">
                <a:solidFill>
                  <a:schemeClr val="bg1"/>
                </a:solidFill>
                <a:latin typeface="+mn-lt"/>
                <a:ea typeface="Lato Light" panose="020F0502020204030203" pitchFamily="34" charset="0"/>
                <a:cs typeface="Mukta ExtraLight" panose="020B0000000000000000" pitchFamily="34" charset="77"/>
              </a:rPr>
              <a:t> Sie das </a:t>
            </a:r>
            <a:r>
              <a:rPr lang="en-GB" sz="1800" dirty="0" err="1">
                <a:solidFill>
                  <a:schemeClr val="bg1"/>
                </a:solidFill>
                <a:latin typeface="+mn-lt"/>
                <a:ea typeface="Lato Light" panose="020F0502020204030203" pitchFamily="34" charset="0"/>
                <a:cs typeface="Mukta ExtraLight" panose="020B0000000000000000" pitchFamily="34" charset="77"/>
              </a:rPr>
              <a:t>Ausmaß</a:t>
            </a:r>
            <a:r>
              <a:rPr lang="en-GB" sz="1800" dirty="0">
                <a:solidFill>
                  <a:schemeClr val="bg1"/>
                </a:solidFill>
                <a:latin typeface="+mn-lt"/>
                <a:ea typeface="Lato Light" panose="020F0502020204030203" pitchFamily="34" charset="0"/>
                <a:cs typeface="Mukta ExtraLight" panose="020B0000000000000000" pitchFamily="34" charset="77"/>
              </a:rPr>
              <a:t> der </a:t>
            </a:r>
            <a:r>
              <a:rPr lang="en-GB" sz="1800" dirty="0" err="1">
                <a:solidFill>
                  <a:schemeClr val="bg1"/>
                </a:solidFill>
                <a:latin typeface="+mn-lt"/>
                <a:ea typeface="Lato Light" panose="020F0502020204030203" pitchFamily="34" charset="0"/>
                <a:cs typeface="Mukta ExtraLight" panose="020B0000000000000000" pitchFamily="34" charset="77"/>
              </a:rPr>
              <a:t>Vorfälle</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559941" y="3989506"/>
            <a:ext cx="2393480"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Transportkosten</a:t>
            </a:r>
            <a:endParaRPr lang="en-GB" b="1" dirty="0">
              <a:solidFill>
                <a:schemeClr val="bg1"/>
              </a:solidFill>
              <a:ea typeface="League Spartan" charset="0"/>
              <a:cs typeface="Poppins" pitchFamily="2" charset="77"/>
            </a:endParaRP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4670" y="3956772"/>
            <a:ext cx="459207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Analysieren Sie alle mit dem Transport verbundenen Kosten</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559941" y="4801681"/>
            <a:ext cx="1714516"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Lagerkosten</a:t>
            </a:r>
            <a:endParaRPr lang="en-GB" b="1" dirty="0">
              <a:solidFill>
                <a:schemeClr val="bg1"/>
              </a:solidFill>
              <a:ea typeface="League Spartan" charset="0"/>
              <a:cs typeface="Poppins" pitchFamily="2" charset="77"/>
            </a:endParaRP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4670" y="4839124"/>
            <a:ext cx="472927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Rationalisieren</a:t>
            </a:r>
            <a:r>
              <a:rPr lang="en-GB" sz="1800" dirty="0">
                <a:solidFill>
                  <a:schemeClr val="bg1"/>
                </a:solidFill>
                <a:latin typeface="+mn-lt"/>
                <a:ea typeface="Lato Light" panose="020F0502020204030203" pitchFamily="34" charset="0"/>
                <a:cs typeface="Mukta ExtraLight" panose="020B0000000000000000" pitchFamily="34" charset="77"/>
              </a:rPr>
              <a:t> Sie die </a:t>
            </a:r>
            <a:r>
              <a:rPr lang="en-GB" sz="1800" dirty="0" err="1">
                <a:solidFill>
                  <a:schemeClr val="bg1"/>
                </a:solidFill>
                <a:latin typeface="+mn-lt"/>
                <a:ea typeface="Lato Light" panose="020F0502020204030203" pitchFamily="34" charset="0"/>
                <a:cs typeface="Mukta ExtraLight" panose="020B0000000000000000" pitchFamily="34" charset="77"/>
              </a:rPr>
              <a:t>Kosten</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Ihres</a:t>
            </a:r>
            <a:r>
              <a:rPr lang="en-GB" sz="1800" dirty="0">
                <a:solidFill>
                  <a:schemeClr val="bg1"/>
                </a:solidFill>
                <a:latin typeface="+mn-lt"/>
                <a:ea typeface="Lato Light" panose="020F0502020204030203" pitchFamily="34" charset="0"/>
                <a:cs typeface="Mukta ExtraLight" panose="020B0000000000000000" pitchFamily="34" charset="77"/>
              </a:rPr>
              <a:t> Lagers</a:t>
            </a: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559941" y="5488508"/>
            <a:ext cx="1878290" cy="579646"/>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Anzahl</a:t>
            </a:r>
            <a:r>
              <a:rPr lang="en-GB" b="1" dirty="0">
                <a:solidFill>
                  <a:schemeClr val="bg1"/>
                </a:solidFill>
                <a:ea typeface="League Spartan" charset="0"/>
                <a:cs typeface="Poppins" pitchFamily="2" charset="77"/>
              </a:rPr>
              <a:t> der </a:t>
            </a:r>
            <a:r>
              <a:rPr lang="en-GB" b="1" dirty="0" err="1">
                <a:solidFill>
                  <a:schemeClr val="bg1"/>
                </a:solidFill>
                <a:ea typeface="League Spartan" charset="0"/>
                <a:cs typeface="Poppins" pitchFamily="2" charset="77"/>
              </a:rPr>
              <a:t>Warensendungen</a:t>
            </a:r>
            <a:endParaRPr lang="en-GB" b="1" dirty="0">
              <a:solidFill>
                <a:schemeClr val="bg1"/>
              </a:solidFill>
              <a:ea typeface="League Spartan" charset="0"/>
              <a:cs typeface="Poppins" pitchFamily="2" charset="77"/>
            </a:endParaRP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4670" y="5532711"/>
            <a:ext cx="4283539"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Prüfen</a:t>
            </a:r>
            <a:r>
              <a:rPr lang="en-GB" sz="1800" dirty="0">
                <a:solidFill>
                  <a:schemeClr val="bg1"/>
                </a:solidFill>
                <a:latin typeface="+mn-lt"/>
                <a:ea typeface="Lato Light" panose="020F0502020204030203" pitchFamily="34" charset="0"/>
                <a:cs typeface="Mukta ExtraLight" panose="020B0000000000000000" pitchFamily="34" charset="77"/>
              </a:rPr>
              <a:t> Sie, </a:t>
            </a:r>
            <a:r>
              <a:rPr lang="en-GB" sz="1800" dirty="0" err="1">
                <a:solidFill>
                  <a:schemeClr val="bg1"/>
                </a:solidFill>
                <a:latin typeface="+mn-lt"/>
                <a:ea typeface="Lato Light" panose="020F0502020204030203" pitchFamily="34" charset="0"/>
                <a:cs typeface="Mukta ExtraLight" panose="020B0000000000000000" pitchFamily="34" charset="77"/>
              </a:rPr>
              <a:t>wie</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viele</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Bestellungen</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versendet</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werden</a:t>
            </a:r>
            <a:r>
              <a:rPr lang="en-GB" sz="1800" dirty="0">
                <a:solidFill>
                  <a:schemeClr val="bg1"/>
                </a:solidFill>
                <a:latin typeface="+mn-lt"/>
                <a:ea typeface="Lato Light" panose="020F0502020204030203" pitchFamily="34" charset="0"/>
                <a:cs typeface="Mukta ExtraLight" panose="020B0000000000000000" pitchFamily="34" charset="77"/>
              </a:rPr>
              <a:t>.</a:t>
            </a: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59941" y="6396757"/>
            <a:ext cx="2152709"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Bestandsgenauigkeit</a:t>
            </a:r>
            <a:endParaRPr lang="en-GB" b="1" dirty="0">
              <a:solidFill>
                <a:schemeClr val="bg1"/>
              </a:solidFill>
              <a:ea typeface="League Spartan" charset="0"/>
              <a:cs typeface="Poppins" pitchFamily="2" charset="77"/>
            </a:endParaRP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84670" y="6381759"/>
            <a:ext cx="464236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Vermeiden</a:t>
            </a:r>
            <a:r>
              <a:rPr lang="en-GB" sz="1800" dirty="0">
                <a:solidFill>
                  <a:schemeClr val="bg1"/>
                </a:solidFill>
                <a:latin typeface="+mn-lt"/>
                <a:ea typeface="Lato Light" panose="020F0502020204030203" pitchFamily="34" charset="0"/>
                <a:cs typeface="Mukta ExtraLight" panose="020B0000000000000000" pitchFamily="34" charset="77"/>
              </a:rPr>
              <a:t> Sie </a:t>
            </a:r>
            <a:r>
              <a:rPr lang="en-GB" sz="1800" dirty="0" err="1">
                <a:solidFill>
                  <a:schemeClr val="bg1"/>
                </a:solidFill>
                <a:latin typeface="+mn-lt"/>
                <a:ea typeface="Lato Light" panose="020F0502020204030203" pitchFamily="34" charset="0"/>
                <a:cs typeface="Mukta ExtraLight" panose="020B0000000000000000" pitchFamily="34" charset="77"/>
              </a:rPr>
              <a:t>Probleme</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aufgrund</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eines</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ungenauen</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Inventars</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38440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605405" y="342230"/>
            <a:ext cx="5085159" cy="582221"/>
          </a:xfrm>
        </p:spPr>
        <p:txBody>
          <a:bodyPr>
            <a:noAutofit/>
          </a:bodyPr>
          <a:lstStyle/>
          <a:p>
            <a:r>
              <a:rPr lang="en-US" sz="3000" b="1" dirty="0" err="1"/>
              <a:t>Verhindern</a:t>
            </a:r>
            <a:r>
              <a:rPr lang="en-US" sz="3000" b="1" dirty="0"/>
              <a:t> Sie </a:t>
            </a:r>
            <a:r>
              <a:rPr lang="en-US" sz="3000" b="1" dirty="0" err="1"/>
              <a:t>eine</a:t>
            </a:r>
            <a:r>
              <a:rPr lang="en-US" sz="3000" b="1" dirty="0"/>
              <a:t> </a:t>
            </a:r>
            <a:r>
              <a:rPr lang="en-US" sz="3000" b="1" dirty="0" err="1"/>
              <a:t>Krise</a:t>
            </a:r>
            <a:r>
              <a:rPr lang="de-DE" sz="3000" b="1" dirty="0"/>
              <a:t> im Betrieb frühzeitig</a:t>
            </a:r>
            <a:endParaRPr lang="en-US" sz="3000" b="1" dirty="0"/>
          </a:p>
        </p:txBody>
      </p:sp>
      <p:pic>
        <p:nvPicPr>
          <p:cNvPr id="9" name="Bildplatzhalter 8" descr="Ein Bild, das Person, Wand, drinnen, Mann enthält.&#10;&#10;Automatisch generierte Beschreibung">
            <a:extLst>
              <a:ext uri="{FF2B5EF4-FFF2-40B4-BE49-F238E27FC236}">
                <a16:creationId xmlns:a16="http://schemas.microsoft.com/office/drawing/2014/main" id="{570F0446-9963-6924-6266-05B90B373F8E}"/>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66000"/>
                    </a14:imgEffect>
                  </a14:imgLayer>
                </a14:imgProps>
              </a:ext>
            </a:extLst>
          </a:blip>
          <a:srcRect l="15958" r="15958"/>
          <a:stretch>
            <a:fillRect/>
          </a:stretch>
        </p:blipFill>
        <p:spPr/>
      </p:pic>
      <p:graphicFrame>
        <p:nvGraphicFramePr>
          <p:cNvPr id="7" name="Text Placeholder 2">
            <a:extLst>
              <a:ext uri="{FF2B5EF4-FFF2-40B4-BE49-F238E27FC236}">
                <a16:creationId xmlns:a16="http://schemas.microsoft.com/office/drawing/2014/main" id="{9141C1D0-0722-554B-053C-7158E5AAA454}"/>
              </a:ext>
            </a:extLst>
          </p:cNvPr>
          <p:cNvGraphicFramePr/>
          <p:nvPr>
            <p:extLst>
              <p:ext uri="{D42A27DB-BD31-4B8C-83A1-F6EECF244321}">
                <p14:modId xmlns:p14="http://schemas.microsoft.com/office/powerpoint/2010/main" val="1553411042"/>
              </p:ext>
            </p:extLst>
          </p:nvPr>
        </p:nvGraphicFramePr>
        <p:xfrm>
          <a:off x="357604" y="1533832"/>
          <a:ext cx="5738396" cy="43997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platzhalter 9">
            <a:extLst>
              <a:ext uri="{FF2B5EF4-FFF2-40B4-BE49-F238E27FC236}">
                <a16:creationId xmlns:a16="http://schemas.microsoft.com/office/drawing/2014/main" id="{5C6AC088-F2AA-64A3-8314-2138893061CE}"/>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Alex Green</a:t>
            </a:r>
            <a:endParaRPr lang="de-DE" sz="800" dirty="0">
              <a:solidFill>
                <a:srgbClr val="595A59"/>
              </a:solidFill>
            </a:endParaRPr>
          </a:p>
          <a:p>
            <a:endParaRPr lang="de-DE" sz="800" dirty="0"/>
          </a:p>
        </p:txBody>
      </p:sp>
    </p:spTree>
    <p:extLst>
      <p:ext uri="{BB962C8B-B14F-4D97-AF65-F5344CB8AC3E}">
        <p14:creationId xmlns:p14="http://schemas.microsoft.com/office/powerpoint/2010/main" val="8559601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Von der Wertschöpfungskette zur Krisenkette</a:t>
            </a: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303296" y="4301923"/>
            <a:ext cx="3959463" cy="1323439"/>
          </a:xfrm>
          <a:prstGeom prst="rect">
            <a:avLst/>
          </a:prstGeom>
          <a:noFill/>
        </p:spPr>
        <p:txBody>
          <a:bodyPr wrap="square">
            <a:spAutoFit/>
          </a:bodyPr>
          <a:lstStyle/>
          <a:p>
            <a:r>
              <a:rPr lang="de-DE" sz="1600" dirty="0">
                <a:solidFill>
                  <a:srgbClr val="595A59"/>
                </a:solidFill>
              </a:rPr>
              <a:t>Die Krise von Covid 19 hat gezeigt, dass eine schnelle Förderung des Online-Verkaufs oder eine angepasste Preispolitik Hebel sein können, um die Auswirkungen einer Krise auf das Unternehmen zu mildern.</a:t>
            </a:r>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de-DE" sz="1600" dirty="0">
                <a:solidFill>
                  <a:schemeClr val="bg1"/>
                </a:solidFill>
              </a:rPr>
              <a:t>Rechtzeitiges Erkennen von </a:t>
            </a:r>
            <a:r>
              <a:rPr lang="en-US" sz="1600" dirty="0" err="1">
                <a:solidFill>
                  <a:schemeClr val="bg1"/>
                </a:solidFill>
              </a:rPr>
              <a:t>Problemen</a:t>
            </a:r>
            <a:r>
              <a:rPr lang="en-US" sz="1600" dirty="0">
                <a:solidFill>
                  <a:schemeClr val="bg1"/>
                </a:solidFill>
              </a:rPr>
              <a:t> </a:t>
            </a:r>
            <a:r>
              <a:rPr lang="en-US" sz="1600" dirty="0" err="1">
                <a:solidFill>
                  <a:schemeClr val="bg1"/>
                </a:solidFill>
              </a:rPr>
              <a:t>im</a:t>
            </a:r>
            <a:r>
              <a:rPr lang="en-US" sz="1600" dirty="0">
                <a:solidFill>
                  <a:schemeClr val="bg1"/>
                </a:solidFill>
              </a:rPr>
              <a:t> Marketing und </a:t>
            </a:r>
            <a:r>
              <a:rPr lang="en-US" sz="1600" dirty="0" err="1">
                <a:solidFill>
                  <a:schemeClr val="bg1"/>
                </a:solidFill>
              </a:rPr>
              <a:t>Vertrieb</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2246769"/>
          </a:xfrm>
          <a:prstGeom prst="rect">
            <a:avLst/>
          </a:prstGeom>
          <a:noFill/>
        </p:spPr>
        <p:txBody>
          <a:bodyPr wrap="square">
            <a:spAutoFit/>
          </a:bodyPr>
          <a:lstStyle/>
          <a:p>
            <a:r>
              <a:rPr lang="de-DE" sz="2000" b="1" dirty="0">
                <a:solidFill>
                  <a:srgbClr val="595A59"/>
                </a:solidFill>
              </a:rPr>
              <a:t>Die Ursachen einer Krise können in allen Bereichen des Unternehmens liegen. In der Regel lässt sich eine Krise nicht auf singuläre Sachverhalte zurückführen, sondern auf einen multikausalen Zusammenhang.</a:t>
            </a:r>
          </a:p>
        </p:txBody>
      </p:sp>
      <p:sp>
        <p:nvSpPr>
          <p:cNvPr id="36" name="Triangle 8">
            <a:extLst>
              <a:ext uri="{FF2B5EF4-FFF2-40B4-BE49-F238E27FC236}">
                <a16:creationId xmlns:a16="http://schemas.microsoft.com/office/drawing/2014/main" id="{707C6758-C294-6F64-D137-C086BBC93208}"/>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37" name="Rectangle 4">
            <a:extLst>
              <a:ext uri="{FF2B5EF4-FFF2-40B4-BE49-F238E27FC236}">
                <a16:creationId xmlns:a16="http://schemas.microsoft.com/office/drawing/2014/main" id="{7602B8A1-1FCC-ACC4-A684-D641A85C7870}"/>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5">
            <a:extLst>
              <a:ext uri="{FF2B5EF4-FFF2-40B4-BE49-F238E27FC236}">
                <a16:creationId xmlns:a16="http://schemas.microsoft.com/office/drawing/2014/main" id="{A9D1BFF4-65BC-95B5-4B80-1C4235BE6F94}"/>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Rectangle 6">
            <a:extLst>
              <a:ext uri="{FF2B5EF4-FFF2-40B4-BE49-F238E27FC236}">
                <a16:creationId xmlns:a16="http://schemas.microsoft.com/office/drawing/2014/main" id="{35B74A48-7A39-8DE9-82E7-A145F8BB3EF1}"/>
              </a:ext>
            </a:extLst>
          </p:cNvPr>
          <p:cNvSpPr/>
          <p:nvPr/>
        </p:nvSpPr>
        <p:spPr>
          <a:xfrm>
            <a:off x="5056692" y="4830828"/>
            <a:ext cx="5515268" cy="427132"/>
          </a:xfrm>
          <a:prstGeom prst="rect">
            <a:avLst/>
          </a:prstGeom>
          <a:solidFill>
            <a:srgbClr val="DEC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0" name="Rectangle 7">
            <a:extLst>
              <a:ext uri="{FF2B5EF4-FFF2-40B4-BE49-F238E27FC236}">
                <a16:creationId xmlns:a16="http://schemas.microsoft.com/office/drawing/2014/main" id="{4D77BD6E-F21B-4F46-7314-310540FEE4C9}"/>
              </a:ext>
            </a:extLst>
          </p:cNvPr>
          <p:cNvSpPr/>
          <p:nvPr/>
        </p:nvSpPr>
        <p:spPr>
          <a:xfrm>
            <a:off x="5056692" y="4389017"/>
            <a:ext cx="5515268" cy="427132"/>
          </a:xfrm>
          <a:prstGeom prst="rect">
            <a:avLst/>
          </a:prstGeom>
          <a:solidFill>
            <a:srgbClr val="96669A">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9">
            <a:extLst>
              <a:ext uri="{FF2B5EF4-FFF2-40B4-BE49-F238E27FC236}">
                <a16:creationId xmlns:a16="http://schemas.microsoft.com/office/drawing/2014/main" id="{FE81A27B-234F-C591-152B-C2A0F3756B9E}"/>
              </a:ext>
            </a:extLst>
          </p:cNvPr>
          <p:cNvSpPr/>
          <p:nvPr/>
        </p:nvSpPr>
        <p:spPr>
          <a:xfrm>
            <a:off x="5056692" y="2192636"/>
            <a:ext cx="1090706" cy="1739893"/>
          </a:xfrm>
          <a:prstGeom prst="rect">
            <a:avLst/>
          </a:prstGeom>
          <a:solidFill>
            <a:srgbClr val="D8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2" name="Rectangle 10">
            <a:extLst>
              <a:ext uri="{FF2B5EF4-FFF2-40B4-BE49-F238E27FC236}">
                <a16:creationId xmlns:a16="http://schemas.microsoft.com/office/drawing/2014/main" id="{33701FA0-5772-7838-6FDD-BEFCCDE45149}"/>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Rectangle 11">
            <a:extLst>
              <a:ext uri="{FF2B5EF4-FFF2-40B4-BE49-F238E27FC236}">
                <a16:creationId xmlns:a16="http://schemas.microsoft.com/office/drawing/2014/main" id="{897F1BBD-8F3C-2FF3-E1E2-DBC5110AF0CC}"/>
              </a:ext>
            </a:extLst>
          </p:cNvPr>
          <p:cNvSpPr/>
          <p:nvPr/>
        </p:nvSpPr>
        <p:spPr>
          <a:xfrm>
            <a:off x="7263007" y="2192636"/>
            <a:ext cx="1090706" cy="1739893"/>
          </a:xfrm>
          <a:prstGeom prst="rect">
            <a:avLst/>
          </a:prstGeom>
          <a:solidFill>
            <a:srgbClr val="D8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Rectangle 12">
            <a:extLst>
              <a:ext uri="{FF2B5EF4-FFF2-40B4-BE49-F238E27FC236}">
                <a16:creationId xmlns:a16="http://schemas.microsoft.com/office/drawing/2014/main" id="{84874712-E2B0-F732-D60F-22632A1C0487}"/>
              </a:ext>
            </a:extLst>
          </p:cNvPr>
          <p:cNvSpPr/>
          <p:nvPr/>
        </p:nvSpPr>
        <p:spPr>
          <a:xfrm>
            <a:off x="8370778" y="2192636"/>
            <a:ext cx="1090706" cy="1739893"/>
          </a:xfrm>
          <a:prstGeom prst="rect">
            <a:avLst/>
          </a:prstGeom>
          <a:solidFill>
            <a:srgbClr val="9DC5C4">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5" name="Rectangle 13">
            <a:extLst>
              <a:ext uri="{FF2B5EF4-FFF2-40B4-BE49-F238E27FC236}">
                <a16:creationId xmlns:a16="http://schemas.microsoft.com/office/drawing/2014/main" id="{FDB6B6FA-8114-AD81-7C0C-896793F10B2E}"/>
              </a:ext>
            </a:extLst>
          </p:cNvPr>
          <p:cNvSpPr/>
          <p:nvPr/>
        </p:nvSpPr>
        <p:spPr>
          <a:xfrm flipH="1">
            <a:off x="9479704" y="2193478"/>
            <a:ext cx="1090706" cy="1739893"/>
          </a:xfrm>
          <a:prstGeom prst="rect">
            <a:avLst/>
          </a:prstGeom>
          <a:solidFill>
            <a:srgbClr val="7FB3B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6" name="TextBox 14">
            <a:extLst>
              <a:ext uri="{FF2B5EF4-FFF2-40B4-BE49-F238E27FC236}">
                <a16:creationId xmlns:a16="http://schemas.microsoft.com/office/drawing/2014/main" id="{D20C3A55-1267-0D59-5D98-80BBBC5A8FBE}"/>
              </a:ext>
            </a:extLst>
          </p:cNvPr>
          <p:cNvSpPr txBox="1"/>
          <p:nvPr/>
        </p:nvSpPr>
        <p:spPr>
          <a:xfrm>
            <a:off x="6956943" y="4025694"/>
            <a:ext cx="1714765"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FIRMENINFRASTRUKTUR</a:t>
            </a:r>
          </a:p>
        </p:txBody>
      </p:sp>
      <p:sp>
        <p:nvSpPr>
          <p:cNvPr id="47" name="TextBox 15">
            <a:extLst>
              <a:ext uri="{FF2B5EF4-FFF2-40B4-BE49-F238E27FC236}">
                <a16:creationId xmlns:a16="http://schemas.microsoft.com/office/drawing/2014/main" id="{018C0E3B-B7DA-029F-975C-1164A6896217}"/>
              </a:ext>
            </a:extLst>
          </p:cNvPr>
          <p:cNvSpPr txBox="1"/>
          <p:nvPr/>
        </p:nvSpPr>
        <p:spPr>
          <a:xfrm>
            <a:off x="7184156" y="4466176"/>
            <a:ext cx="126034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PERSONALWESEN</a:t>
            </a:r>
          </a:p>
        </p:txBody>
      </p:sp>
      <p:sp>
        <p:nvSpPr>
          <p:cNvPr id="48" name="TextBox 16">
            <a:extLst>
              <a:ext uri="{FF2B5EF4-FFF2-40B4-BE49-F238E27FC236}">
                <a16:creationId xmlns:a16="http://schemas.microsoft.com/office/drawing/2014/main" id="{2B847723-C485-ADD5-01E5-08AB97A83D41}"/>
              </a:ext>
            </a:extLst>
          </p:cNvPr>
          <p:cNvSpPr txBox="1"/>
          <p:nvPr/>
        </p:nvSpPr>
        <p:spPr>
          <a:xfrm>
            <a:off x="6787957" y="4907224"/>
            <a:ext cx="205274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TECHNOLOGIEENTWICKLUNG</a:t>
            </a:r>
          </a:p>
        </p:txBody>
      </p:sp>
      <p:sp>
        <p:nvSpPr>
          <p:cNvPr id="49" name="TextBox 17">
            <a:extLst>
              <a:ext uri="{FF2B5EF4-FFF2-40B4-BE49-F238E27FC236}">
                <a16:creationId xmlns:a16="http://schemas.microsoft.com/office/drawing/2014/main" id="{65225F0E-D718-9268-E48B-74970F0F3BA7}"/>
              </a:ext>
            </a:extLst>
          </p:cNvPr>
          <p:cNvSpPr txBox="1"/>
          <p:nvPr/>
        </p:nvSpPr>
        <p:spPr>
          <a:xfrm>
            <a:off x="7269883" y="5348363"/>
            <a:ext cx="1088888"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BESCHAFFUNG</a:t>
            </a:r>
          </a:p>
        </p:txBody>
      </p:sp>
      <p:sp>
        <p:nvSpPr>
          <p:cNvPr id="50" name="TextBox 23">
            <a:extLst>
              <a:ext uri="{FF2B5EF4-FFF2-40B4-BE49-F238E27FC236}">
                <a16:creationId xmlns:a16="http://schemas.microsoft.com/office/drawing/2014/main" id="{5802A641-A9AF-FF1A-DE3F-0A1F8D197A82}"/>
              </a:ext>
            </a:extLst>
          </p:cNvPr>
          <p:cNvSpPr txBox="1"/>
          <p:nvPr/>
        </p:nvSpPr>
        <p:spPr>
          <a:xfrm>
            <a:off x="10924837" y="3794030"/>
            <a:ext cx="521297"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KRISE</a:t>
            </a:r>
          </a:p>
        </p:txBody>
      </p:sp>
      <p:sp>
        <p:nvSpPr>
          <p:cNvPr id="51" name="TextBox 25">
            <a:extLst>
              <a:ext uri="{FF2B5EF4-FFF2-40B4-BE49-F238E27FC236}">
                <a16:creationId xmlns:a16="http://schemas.microsoft.com/office/drawing/2014/main" id="{3E6F64E4-4441-BBA7-C2B3-6A87B434D5F6}"/>
              </a:ext>
            </a:extLst>
          </p:cNvPr>
          <p:cNvSpPr txBox="1"/>
          <p:nvPr/>
        </p:nvSpPr>
        <p:spPr>
          <a:xfrm>
            <a:off x="6682354" y="5764315"/>
            <a:ext cx="2263954"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UNTERSTÜTZUNGSMAẞNAHMEN</a:t>
            </a:r>
          </a:p>
        </p:txBody>
      </p:sp>
      <p:sp>
        <p:nvSpPr>
          <p:cNvPr id="52" name="TextBox 26">
            <a:extLst>
              <a:ext uri="{FF2B5EF4-FFF2-40B4-BE49-F238E27FC236}">
                <a16:creationId xmlns:a16="http://schemas.microsoft.com/office/drawing/2014/main" id="{7C6ADD94-5FEF-0644-677A-3832B3B8A1F1}"/>
              </a:ext>
            </a:extLst>
          </p:cNvPr>
          <p:cNvSpPr txBox="1"/>
          <p:nvPr/>
        </p:nvSpPr>
        <p:spPr>
          <a:xfrm rot="16200000">
            <a:off x="4077200" y="2924083"/>
            <a:ext cx="1550361"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PRIMÄRE TÄTIGKEITEN</a:t>
            </a:r>
          </a:p>
        </p:txBody>
      </p:sp>
      <p:sp>
        <p:nvSpPr>
          <p:cNvPr id="53" name="TextBox 18">
            <a:extLst>
              <a:ext uri="{FF2B5EF4-FFF2-40B4-BE49-F238E27FC236}">
                <a16:creationId xmlns:a16="http://schemas.microsoft.com/office/drawing/2014/main" id="{957B9D40-653B-DDF9-26E6-EC55B89BC7E2}"/>
              </a:ext>
            </a:extLst>
          </p:cNvPr>
          <p:cNvSpPr txBox="1"/>
          <p:nvPr/>
        </p:nvSpPr>
        <p:spPr>
          <a:xfrm>
            <a:off x="5163463" y="3182041"/>
            <a:ext cx="877164"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EINGANGS-</a:t>
            </a:r>
          </a:p>
          <a:p>
            <a:pPr algn="ctr"/>
            <a:r>
              <a:rPr lang="en-GB" sz="1200" b="1" dirty="0">
                <a:solidFill>
                  <a:schemeClr val="bg1"/>
                </a:solidFill>
                <a:latin typeface="+mj-lt"/>
                <a:cs typeface="Poppins" pitchFamily="2" charset="77"/>
              </a:rPr>
              <a:t>LOGISTIK</a:t>
            </a:r>
          </a:p>
        </p:txBody>
      </p:sp>
      <p:sp>
        <p:nvSpPr>
          <p:cNvPr id="54" name="TextBox 19">
            <a:extLst>
              <a:ext uri="{FF2B5EF4-FFF2-40B4-BE49-F238E27FC236}">
                <a16:creationId xmlns:a16="http://schemas.microsoft.com/office/drawing/2014/main" id="{9685B7A6-410E-904F-0868-43C8E0536E26}"/>
              </a:ext>
            </a:extLst>
          </p:cNvPr>
          <p:cNvSpPr txBox="1"/>
          <p:nvPr/>
        </p:nvSpPr>
        <p:spPr>
          <a:xfrm>
            <a:off x="6363602" y="3182040"/>
            <a:ext cx="683200"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BETRIEB</a:t>
            </a:r>
          </a:p>
        </p:txBody>
      </p:sp>
      <p:sp>
        <p:nvSpPr>
          <p:cNvPr id="55" name="TextBox 20">
            <a:extLst>
              <a:ext uri="{FF2B5EF4-FFF2-40B4-BE49-F238E27FC236}">
                <a16:creationId xmlns:a16="http://schemas.microsoft.com/office/drawing/2014/main" id="{72E07A8F-84E0-9254-E729-7C4A842FAD03}"/>
              </a:ext>
            </a:extLst>
          </p:cNvPr>
          <p:cNvSpPr txBox="1"/>
          <p:nvPr/>
        </p:nvSpPr>
        <p:spPr>
          <a:xfrm>
            <a:off x="7348686" y="3182041"/>
            <a:ext cx="918200"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AUSGANGS-</a:t>
            </a:r>
          </a:p>
          <a:p>
            <a:pPr algn="ctr"/>
            <a:r>
              <a:rPr lang="en-GB" sz="1200" b="1" dirty="0">
                <a:solidFill>
                  <a:schemeClr val="bg1"/>
                </a:solidFill>
                <a:latin typeface="+mj-lt"/>
                <a:cs typeface="Poppins" pitchFamily="2" charset="77"/>
              </a:rPr>
              <a:t>LOGISTIK</a:t>
            </a:r>
          </a:p>
        </p:txBody>
      </p:sp>
      <p:sp>
        <p:nvSpPr>
          <p:cNvPr id="56" name="TextBox 21">
            <a:extLst>
              <a:ext uri="{FF2B5EF4-FFF2-40B4-BE49-F238E27FC236}">
                <a16:creationId xmlns:a16="http://schemas.microsoft.com/office/drawing/2014/main" id="{CD0A7CDD-C7FC-479C-2913-CDA9EDBF7405}"/>
              </a:ext>
            </a:extLst>
          </p:cNvPr>
          <p:cNvSpPr txBox="1"/>
          <p:nvPr/>
        </p:nvSpPr>
        <p:spPr>
          <a:xfrm>
            <a:off x="8373842" y="3182041"/>
            <a:ext cx="1082477"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UND VERTRIEB</a:t>
            </a:r>
          </a:p>
        </p:txBody>
      </p:sp>
      <p:sp>
        <p:nvSpPr>
          <p:cNvPr id="57" name="TextBox 22">
            <a:extLst>
              <a:ext uri="{FF2B5EF4-FFF2-40B4-BE49-F238E27FC236}">
                <a16:creationId xmlns:a16="http://schemas.microsoft.com/office/drawing/2014/main" id="{E80E1CFA-9C5A-C736-7810-A49804E41D0C}"/>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58" name="Freeform 223">
            <a:extLst>
              <a:ext uri="{FF2B5EF4-FFF2-40B4-BE49-F238E27FC236}">
                <a16:creationId xmlns:a16="http://schemas.microsoft.com/office/drawing/2014/main" id="{892F6AE3-3418-6E51-E982-4FA889563C86}"/>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59" name="Freeform 233">
            <a:extLst>
              <a:ext uri="{FF2B5EF4-FFF2-40B4-BE49-F238E27FC236}">
                <a16:creationId xmlns:a16="http://schemas.microsoft.com/office/drawing/2014/main" id="{FB768099-F2EF-7706-0E0D-860D01771E22}"/>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60" name="Freeform 236">
            <a:extLst>
              <a:ext uri="{FF2B5EF4-FFF2-40B4-BE49-F238E27FC236}">
                <a16:creationId xmlns:a16="http://schemas.microsoft.com/office/drawing/2014/main" id="{09D15068-6342-2E69-38FE-25A559A0611D}"/>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61" name="Freeform 242">
            <a:extLst>
              <a:ext uri="{FF2B5EF4-FFF2-40B4-BE49-F238E27FC236}">
                <a16:creationId xmlns:a16="http://schemas.microsoft.com/office/drawing/2014/main" id="{1406EA4E-64C4-6071-FAE2-72C25A44577D}"/>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62" name="Freeform 245">
            <a:extLst>
              <a:ext uri="{FF2B5EF4-FFF2-40B4-BE49-F238E27FC236}">
                <a16:creationId xmlns:a16="http://schemas.microsoft.com/office/drawing/2014/main" id="{2F08FECF-94CB-280C-84A7-D8B88B56DF72}"/>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3" name="Left Arrow 33">
            <a:extLst>
              <a:ext uri="{FF2B5EF4-FFF2-40B4-BE49-F238E27FC236}">
                <a16:creationId xmlns:a16="http://schemas.microsoft.com/office/drawing/2014/main" id="{E6E343E3-CD7E-8505-F96B-F6CB8CA0BF9D}"/>
              </a:ext>
            </a:extLst>
          </p:cNvPr>
          <p:cNvSpPr/>
          <p:nvPr/>
        </p:nvSpPr>
        <p:spPr>
          <a:xfrm>
            <a:off x="5056693" y="5817070"/>
            <a:ext cx="1649106"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4" name="Right Arrow 34">
            <a:extLst>
              <a:ext uri="{FF2B5EF4-FFF2-40B4-BE49-F238E27FC236}">
                <a16:creationId xmlns:a16="http://schemas.microsoft.com/office/drawing/2014/main" id="{EF3016C5-94C9-383B-F1A8-46AE4B460C34}"/>
              </a:ext>
            </a:extLst>
          </p:cNvPr>
          <p:cNvSpPr/>
          <p:nvPr/>
        </p:nvSpPr>
        <p:spPr>
          <a:xfrm>
            <a:off x="8921306" y="5817070"/>
            <a:ext cx="1649106"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Tree>
    <p:extLst>
      <p:ext uri="{BB962C8B-B14F-4D97-AF65-F5344CB8AC3E}">
        <p14:creationId xmlns:p14="http://schemas.microsoft.com/office/powerpoint/2010/main" val="19483006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7" y="1177730"/>
            <a:ext cx="5004527" cy="2248100"/>
          </a:xfrm>
        </p:spPr>
        <p:txBody>
          <a:bodyPr>
            <a:normAutofit/>
          </a:bodyPr>
          <a:lstStyle/>
          <a:p>
            <a:r>
              <a:rPr lang="de-DE" dirty="0"/>
              <a:t>Hier finden Sie kundenbezogene Kennzahlen, die Sie bei der Analyse Ihres Unternehmens heranziehen können.</a:t>
            </a:r>
            <a:endParaRPr lang="en-US" dirty="0"/>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lnSpcReduction="10000"/>
          </a:bodyPr>
          <a:lstStyle/>
          <a:p>
            <a:r>
              <a:rPr lang="de-DE" dirty="0"/>
              <a:t>KENNZAHLEN IM MARKETING &amp; VERTRIEB</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545455" y="3047225"/>
            <a:ext cx="2374438" cy="579646"/>
          </a:xfrm>
          <a:prstGeom prst="rect">
            <a:avLst/>
          </a:prstGeom>
          <a:noFill/>
          <a:ln>
            <a:noFill/>
          </a:ln>
        </p:spPr>
        <p:txBody>
          <a:bodyPr wrap="square" rtlCol="0" anchor="ctr" anchorCtr="0">
            <a:spAutoFit/>
          </a:bodyPr>
          <a:lstStyle/>
          <a:p>
            <a:pPr lvl="0">
              <a:lnSpc>
                <a:spcPts val="1860"/>
              </a:lnSpc>
              <a:defRPr/>
            </a:pPr>
            <a:r>
              <a:rPr lang="en-GB" sz="1600" b="1" dirty="0" err="1">
                <a:solidFill>
                  <a:schemeClr val="bg1"/>
                </a:solidFill>
                <a:ea typeface="League Spartan" charset="0"/>
                <a:cs typeface="Poppins" pitchFamily="2" charset="77"/>
              </a:rPr>
              <a:t>Rendite</a:t>
            </a:r>
            <a:r>
              <a:rPr lang="en-GB" sz="1600" b="1" dirty="0">
                <a:solidFill>
                  <a:schemeClr val="bg1"/>
                </a:solidFill>
                <a:ea typeface="League Spartan" charset="0"/>
                <a:cs typeface="Poppins" pitchFamily="2" charset="77"/>
              </a:rPr>
              <a:t> der </a:t>
            </a:r>
            <a:r>
              <a:rPr lang="en-GB" sz="1600" b="1" dirty="0" err="1">
                <a:solidFill>
                  <a:schemeClr val="bg1"/>
                </a:solidFill>
                <a:ea typeface="League Spartan" charset="0"/>
                <a:cs typeface="Poppins" pitchFamily="2" charset="77"/>
              </a:rPr>
              <a:t>Marketinginvestitionen</a:t>
            </a:r>
            <a:endParaRPr lang="en-GB" sz="1600" b="1" dirty="0">
              <a:solidFill>
                <a:schemeClr val="bg1"/>
              </a:solidFill>
              <a:ea typeface="League Spartan" charset="0"/>
              <a:cs typeface="Poppins" pitchFamily="2" charset="77"/>
            </a:endParaRP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4670" y="3277609"/>
            <a:ext cx="515605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Wie effizient geben Sie Ihr Marketingbudget aus?</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610232" y="3989506"/>
            <a:ext cx="2393480"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Kontaktvergütung</a:t>
            </a:r>
            <a:endParaRPr lang="en-GB" b="1" dirty="0">
              <a:solidFill>
                <a:schemeClr val="bg1"/>
              </a:solidFill>
              <a:ea typeface="League Spartan" charset="0"/>
              <a:cs typeface="Poppins" pitchFamily="2" charset="77"/>
            </a:endParaRP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4670" y="4067604"/>
            <a:ext cx="459207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Wie </a:t>
            </a:r>
            <a:r>
              <a:rPr lang="en-GB" sz="1800" dirty="0" err="1">
                <a:solidFill>
                  <a:schemeClr val="bg1"/>
                </a:solidFill>
                <a:latin typeface="+mn-lt"/>
                <a:ea typeface="Lato Light" panose="020F0502020204030203" pitchFamily="34" charset="0"/>
                <a:cs typeface="Mukta ExtraLight" panose="020B0000000000000000" pitchFamily="34" charset="77"/>
              </a:rPr>
              <a:t>viel</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sollten</a:t>
            </a:r>
            <a:r>
              <a:rPr lang="en-GB" sz="1800" dirty="0">
                <a:solidFill>
                  <a:schemeClr val="bg1"/>
                </a:solidFill>
                <a:latin typeface="+mn-lt"/>
                <a:ea typeface="Lato Light" panose="020F0502020204030203" pitchFamily="34" charset="0"/>
                <a:cs typeface="Mukta ExtraLight" panose="020B0000000000000000" pitchFamily="34" charset="77"/>
              </a:rPr>
              <a:t> Sie pro </a:t>
            </a:r>
            <a:r>
              <a:rPr lang="en-GB" sz="1800" dirty="0" err="1">
                <a:solidFill>
                  <a:schemeClr val="bg1"/>
                </a:solidFill>
                <a:latin typeface="+mn-lt"/>
                <a:ea typeface="Lato Light" panose="020F0502020204030203" pitchFamily="34" charset="0"/>
                <a:cs typeface="Mukta ExtraLight" panose="020B0000000000000000" pitchFamily="34" charset="77"/>
              </a:rPr>
              <a:t>Kontakt</a:t>
            </a:r>
            <a:r>
              <a:rPr lang="en-GB" sz="1800" dirty="0">
                <a:solidFill>
                  <a:schemeClr val="bg1"/>
                </a:solidFill>
                <a:latin typeface="+mn-lt"/>
                <a:ea typeface="Lato Light" panose="020F0502020204030203" pitchFamily="34" charset="0"/>
                <a:cs typeface="Mukta ExtraLight" panose="020B0000000000000000" pitchFamily="34" charset="77"/>
              </a:rPr>
              <a:t> </a:t>
            </a:r>
            <a:r>
              <a:rPr lang="en-GB" sz="1800" dirty="0" err="1">
                <a:solidFill>
                  <a:schemeClr val="bg1"/>
                </a:solidFill>
                <a:latin typeface="+mn-lt"/>
                <a:ea typeface="Lato Light" panose="020F0502020204030203" pitchFamily="34" charset="0"/>
                <a:cs typeface="Mukta ExtraLight" panose="020B0000000000000000" pitchFamily="34" charset="77"/>
              </a:rPr>
              <a:t>ausgeben</a:t>
            </a:r>
            <a:r>
              <a:rPr lang="en-GB" sz="1800" dirty="0">
                <a:solidFill>
                  <a:schemeClr val="bg1"/>
                </a:solidFill>
                <a:latin typeface="+mn-lt"/>
                <a:ea typeface="Lato Light" panose="020F0502020204030203" pitchFamily="34" charset="0"/>
                <a:cs typeface="Mukta ExtraLight" panose="020B0000000000000000" pitchFamily="34" charset="77"/>
              </a:rPr>
              <a:t>?</a:t>
            </a: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610232" y="4801681"/>
            <a:ext cx="1714516"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Vertriebsziele</a:t>
            </a:r>
            <a:endParaRPr lang="en-GB" b="1" dirty="0">
              <a:solidFill>
                <a:schemeClr val="bg1"/>
              </a:solidFill>
              <a:ea typeface="League Spartan" charset="0"/>
              <a:cs typeface="Poppins" pitchFamily="2" charset="77"/>
            </a:endParaRP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4670" y="4857596"/>
            <a:ext cx="4729275"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Wächst Ihr Umsatz und erreicht er sein Soll?</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610232" y="5610336"/>
            <a:ext cx="1878290"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Akquisekosten</a:t>
            </a:r>
            <a:endParaRPr lang="en-GB" b="1" dirty="0">
              <a:solidFill>
                <a:schemeClr val="bg1"/>
              </a:solidFill>
              <a:ea typeface="League Spartan" charset="0"/>
              <a:cs typeface="Poppins" pitchFamily="2" charset="77"/>
            </a:endParaRP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84670" y="5532711"/>
            <a:ext cx="4283539"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rgbClr val="FFFFFF"/>
                </a:solidFill>
                <a:latin typeface="+mn-lt"/>
                <a:ea typeface="Lato Light" panose="020F0502020204030203" pitchFamily="34" charset="0"/>
                <a:cs typeface="Mukta ExtraLight" panose="020B0000000000000000" pitchFamily="34" charset="77"/>
              </a:rPr>
              <a:t>Sind die </a:t>
            </a:r>
            <a:r>
              <a:rPr lang="en-GB" sz="1800" dirty="0" err="1">
                <a:solidFill>
                  <a:srgbClr val="FFFFFF"/>
                </a:solidFill>
                <a:latin typeface="+mn-lt"/>
                <a:ea typeface="Lato Light" panose="020F0502020204030203" pitchFamily="34" charset="0"/>
                <a:cs typeface="Mukta ExtraLight" panose="020B0000000000000000" pitchFamily="34" charset="77"/>
              </a:rPr>
              <a:t>Kosten</a:t>
            </a:r>
            <a:r>
              <a:rPr lang="en-GB" sz="1800" dirty="0">
                <a:solidFill>
                  <a:srgbClr val="FFFFFF"/>
                </a:solidFill>
                <a:latin typeface="+mn-lt"/>
                <a:ea typeface="Lato Light" panose="020F0502020204030203" pitchFamily="34" charset="0"/>
                <a:cs typeface="Mukta ExtraLight" panose="020B0000000000000000" pitchFamily="34" charset="77"/>
              </a:rPr>
              <a:t> für </a:t>
            </a:r>
            <a:r>
              <a:rPr lang="en-GB" sz="1800" dirty="0" err="1">
                <a:solidFill>
                  <a:srgbClr val="FFFFFF"/>
                </a:solidFill>
                <a:latin typeface="+mn-lt"/>
                <a:ea typeface="Lato Light" panose="020F0502020204030203" pitchFamily="34" charset="0"/>
                <a:cs typeface="Mukta ExtraLight" panose="020B0000000000000000" pitchFamily="34" charset="77"/>
              </a:rPr>
              <a:t>Ihre</a:t>
            </a:r>
            <a:r>
              <a:rPr lang="en-GB" sz="1800" dirty="0">
                <a:solidFill>
                  <a:srgbClr val="FFFFFF"/>
                </a:solidFill>
                <a:latin typeface="+mn-lt"/>
                <a:ea typeface="Lato Light" panose="020F0502020204030203" pitchFamily="34" charset="0"/>
                <a:cs typeface="Mukta ExtraLight" panose="020B0000000000000000" pitchFamily="34" charset="77"/>
              </a:rPr>
              <a:t> </a:t>
            </a:r>
            <a:r>
              <a:rPr lang="en-GB" sz="1800" dirty="0" err="1">
                <a:solidFill>
                  <a:srgbClr val="FFFFFF"/>
                </a:solidFill>
                <a:latin typeface="+mn-lt"/>
                <a:ea typeface="Lato Light" panose="020F0502020204030203" pitchFamily="34" charset="0"/>
                <a:cs typeface="Mukta ExtraLight" panose="020B0000000000000000" pitchFamily="34" charset="77"/>
              </a:rPr>
              <a:t>Kundenakquise</a:t>
            </a:r>
            <a:r>
              <a:rPr lang="en-GB" sz="1800" dirty="0">
                <a:solidFill>
                  <a:srgbClr val="FFFFFF"/>
                </a:solidFill>
                <a:latin typeface="+mn-lt"/>
                <a:ea typeface="Lato Light" panose="020F0502020204030203" pitchFamily="34" charset="0"/>
                <a:cs typeface="Mukta ExtraLight" panose="020B0000000000000000" pitchFamily="34" charset="77"/>
              </a:rPr>
              <a:t> </a:t>
            </a:r>
            <a:r>
              <a:rPr lang="en-GB" sz="1800" dirty="0" err="1">
                <a:solidFill>
                  <a:srgbClr val="FFFFFF"/>
                </a:solidFill>
                <a:latin typeface="+mn-lt"/>
                <a:ea typeface="Lato Light" panose="020F0502020204030203" pitchFamily="34" charset="0"/>
                <a:cs typeface="Mukta ExtraLight" panose="020B0000000000000000" pitchFamily="34" charset="77"/>
              </a:rPr>
              <a:t>tragbar</a:t>
            </a:r>
            <a:r>
              <a:rPr lang="en-GB" sz="1800" dirty="0">
                <a:solidFill>
                  <a:srgbClr val="FFFFFF"/>
                </a:solidFill>
                <a:latin typeface="+mn-lt"/>
                <a:ea typeface="Lato Light" panose="020F0502020204030203" pitchFamily="34" charset="0"/>
                <a:cs typeface="Mukta ExtraLight" panose="020B0000000000000000" pitchFamily="34" charset="77"/>
              </a:rPr>
              <a:t>?</a:t>
            </a: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84670" y="6381759"/>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a:solidFill>
                  <a:schemeClr val="bg1"/>
                </a:solidFill>
                <a:latin typeface="+mn-lt"/>
                <a:ea typeface="Lato Light" panose="020F0502020204030203" pitchFamily="34" charset="0"/>
                <a:cs typeface="Mukta ExtraLight" panose="020B0000000000000000" pitchFamily="34" charset="77"/>
              </a:rPr>
              <a:t>How much should you spend per lead?</a:t>
            </a: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722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DA23C5B-9E64-BD64-12FF-245E1DA047C5}"/>
              </a:ext>
            </a:extLst>
          </p:cNvPr>
          <p:cNvSpPr/>
          <p:nvPr/>
        </p:nvSpPr>
        <p:spPr>
          <a:xfrm>
            <a:off x="0" y="4704"/>
            <a:ext cx="12192000" cy="2532015"/>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2">
            <a:extLst>
              <a:ext uri="{FF2B5EF4-FFF2-40B4-BE49-F238E27FC236}">
                <a16:creationId xmlns:a16="http://schemas.microsoft.com/office/drawing/2014/main" id="{358AC727-5C5B-22C0-9EB1-339F57192909}"/>
              </a:ext>
            </a:extLst>
          </p:cNvPr>
          <p:cNvSpPr txBox="1">
            <a:spLocks/>
          </p:cNvSpPr>
          <p:nvPr/>
        </p:nvSpPr>
        <p:spPr>
          <a:xfrm>
            <a:off x="4109264" y="324849"/>
            <a:ext cx="7911813" cy="2083453"/>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ts val="2280"/>
              </a:lnSpc>
              <a:spcBef>
                <a:spcPts val="0"/>
              </a:spcBef>
              <a:buFont typeface="Arial" panose="020B0604020202020204" pitchFamily="34" charset="0"/>
              <a:buNone/>
              <a:defRPr sz="22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r>
              <a:rPr lang="de-DE" dirty="0">
                <a:solidFill>
                  <a:schemeClr val="bg1"/>
                </a:solidFill>
              </a:rPr>
              <a:t>Sehr wenige Manager vereinigen alle notwendigen Voraussetzungen für ein effektives Management in den verschiedenen Phasen einer Krise in einer Person. Die Rollen, die sie einnehmen müssen, sind extrem unterschiedlich. Die Kunst ist es, die eigenen Stärken – und noch wichtiger: die eigenen Schwächen – in den einzelnen Phasen zu kennen und ein Krisenmanagementteam aufzubauen – falls nötig, mit externer Unterstützung.</a:t>
            </a:r>
            <a:endParaRPr lang="en-US" dirty="0">
              <a:solidFill>
                <a:schemeClr val="bg1"/>
              </a:solidFill>
            </a:endParaRPr>
          </a:p>
        </p:txBody>
      </p:sp>
      <p:sp>
        <p:nvSpPr>
          <p:cNvPr id="27" name="Textplatzhalter 1">
            <a:extLst>
              <a:ext uri="{FF2B5EF4-FFF2-40B4-BE49-F238E27FC236}">
                <a16:creationId xmlns:a16="http://schemas.microsoft.com/office/drawing/2014/main" id="{A215562D-9668-3126-03B8-80C8FCF9DBDE}"/>
              </a:ext>
            </a:extLst>
          </p:cNvPr>
          <p:cNvSpPr txBox="1">
            <a:spLocks/>
          </p:cNvSpPr>
          <p:nvPr/>
        </p:nvSpPr>
        <p:spPr>
          <a:xfrm>
            <a:off x="530826" y="282511"/>
            <a:ext cx="3542438" cy="223613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solidFill>
              </a:rPr>
              <a:t>Überblick über die notwendigen Fähigkeiten in einer Krise</a:t>
            </a:r>
            <a:endParaRPr lang="en-GB" dirty="0">
              <a:solidFill>
                <a:schemeClr val="bg1"/>
              </a:solidFill>
            </a:endParaRPr>
          </a:p>
        </p:txBody>
      </p:sp>
      <p:sp>
        <p:nvSpPr>
          <p:cNvPr id="28" name="Rectangle 27">
            <a:extLst>
              <a:ext uri="{FF2B5EF4-FFF2-40B4-BE49-F238E27FC236}">
                <a16:creationId xmlns:a16="http://schemas.microsoft.com/office/drawing/2014/main" id="{D2603501-062B-22EB-A4D3-99DFB91D81C3}"/>
              </a:ext>
            </a:extLst>
          </p:cNvPr>
          <p:cNvSpPr/>
          <p:nvPr/>
        </p:nvSpPr>
        <p:spPr>
          <a:xfrm rot="5400000" flipV="1">
            <a:off x="3119016" y="1125227"/>
            <a:ext cx="1692000" cy="36000"/>
          </a:xfrm>
          <a:prstGeom prst="rect">
            <a:avLst/>
          </a:prstGeom>
          <a:solidFill>
            <a:srgbClr val="F169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4" name="Oval 13">
            <a:extLst>
              <a:ext uri="{FF2B5EF4-FFF2-40B4-BE49-F238E27FC236}">
                <a16:creationId xmlns:a16="http://schemas.microsoft.com/office/drawing/2014/main" id="{66A3630D-9F6D-A5C4-A96F-93308AFDFEBA}"/>
              </a:ext>
            </a:extLst>
          </p:cNvPr>
          <p:cNvSpPr/>
          <p:nvPr/>
        </p:nvSpPr>
        <p:spPr>
          <a:xfrm>
            <a:off x="1091336" y="3203017"/>
            <a:ext cx="2664102" cy="2664102"/>
          </a:xfrm>
          <a:prstGeom prst="ellipse">
            <a:avLst/>
          </a:prstGeom>
          <a:solidFill>
            <a:srgbClr val="E53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F08719C-66FF-CFAD-BB0E-C564EB506861}"/>
              </a:ext>
            </a:extLst>
          </p:cNvPr>
          <p:cNvSpPr/>
          <p:nvPr/>
        </p:nvSpPr>
        <p:spPr>
          <a:xfrm>
            <a:off x="3386562" y="3203017"/>
            <a:ext cx="2664102" cy="2664102"/>
          </a:xfrm>
          <a:prstGeom prst="ellips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8482C50-8F5F-3176-48AC-F44D1345E526}"/>
              </a:ext>
            </a:extLst>
          </p:cNvPr>
          <p:cNvSpPr/>
          <p:nvPr/>
        </p:nvSpPr>
        <p:spPr>
          <a:xfrm>
            <a:off x="5681788" y="3203017"/>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F0C8BF0-9B83-21DC-3591-6ACD95EB131B}"/>
              </a:ext>
            </a:extLst>
          </p:cNvPr>
          <p:cNvSpPr/>
          <p:nvPr/>
        </p:nvSpPr>
        <p:spPr>
          <a:xfrm>
            <a:off x="7977014" y="3203017"/>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DF747D2-2072-C47B-8BBF-4E574CD0993A}"/>
              </a:ext>
            </a:extLst>
          </p:cNvPr>
          <p:cNvSpPr/>
          <p:nvPr/>
        </p:nvSpPr>
        <p:spPr>
          <a:xfrm>
            <a:off x="1030980" y="2625907"/>
            <a:ext cx="1268168" cy="1268168"/>
          </a:xfrm>
          <a:prstGeom prst="ellipse">
            <a:avLst/>
          </a:prstGeom>
          <a:solidFill>
            <a:srgbClr val="E53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1A4E927-1D76-2FD7-5353-9F5A0ED22661}"/>
              </a:ext>
            </a:extLst>
          </p:cNvPr>
          <p:cNvSpPr/>
          <p:nvPr/>
        </p:nvSpPr>
        <p:spPr>
          <a:xfrm>
            <a:off x="3326206" y="2625907"/>
            <a:ext cx="1268168" cy="1268168"/>
          </a:xfrm>
          <a:prstGeom prst="ellips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310F117-0317-0B52-C832-04AF9B5B3E57}"/>
              </a:ext>
            </a:extLst>
          </p:cNvPr>
          <p:cNvSpPr/>
          <p:nvPr/>
        </p:nvSpPr>
        <p:spPr>
          <a:xfrm>
            <a:off x="5621432" y="2625907"/>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13A71B6-37C3-59BA-4CCF-2CED7EF14D4C}"/>
              </a:ext>
            </a:extLst>
          </p:cNvPr>
          <p:cNvSpPr/>
          <p:nvPr/>
        </p:nvSpPr>
        <p:spPr>
          <a:xfrm>
            <a:off x="7916658" y="2625907"/>
            <a:ext cx="1268168" cy="1268168"/>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C132F5D-E2F0-7B9D-5B5F-B0C50ADC6178}"/>
              </a:ext>
            </a:extLst>
          </p:cNvPr>
          <p:cNvSpPr/>
          <p:nvPr/>
        </p:nvSpPr>
        <p:spPr>
          <a:xfrm>
            <a:off x="1134229" y="2714197"/>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FC231125-BB6B-95C9-8A93-CECD25A0D9DD}"/>
              </a:ext>
            </a:extLst>
          </p:cNvPr>
          <p:cNvSpPr/>
          <p:nvPr/>
        </p:nvSpPr>
        <p:spPr>
          <a:xfrm>
            <a:off x="3432960" y="2732661"/>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7923E6F3-E702-3A75-35C1-98EA234F0FD6}"/>
              </a:ext>
            </a:extLst>
          </p:cNvPr>
          <p:cNvSpPr/>
          <p:nvPr/>
        </p:nvSpPr>
        <p:spPr>
          <a:xfrm>
            <a:off x="5728186" y="2732660"/>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79BC9C14-1DC1-84E4-8548-47F0F7DC4167}"/>
              </a:ext>
            </a:extLst>
          </p:cNvPr>
          <p:cNvSpPr/>
          <p:nvPr/>
        </p:nvSpPr>
        <p:spPr>
          <a:xfrm>
            <a:off x="8023412" y="273266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17">
            <a:extLst>
              <a:ext uri="{FF2B5EF4-FFF2-40B4-BE49-F238E27FC236}">
                <a16:creationId xmlns:a16="http://schemas.microsoft.com/office/drawing/2014/main" id="{9131C61E-1AE0-6FE2-8849-37DD2D26DB73}"/>
              </a:ext>
            </a:extLst>
          </p:cNvPr>
          <p:cNvSpPr txBox="1">
            <a:spLocks/>
          </p:cNvSpPr>
          <p:nvPr/>
        </p:nvSpPr>
        <p:spPr>
          <a:xfrm>
            <a:off x="1233071" y="2874128"/>
            <a:ext cx="868733"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7F1C5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E53292"/>
                </a:solidFill>
              </a:rPr>
              <a:t>01</a:t>
            </a:r>
            <a:endParaRPr lang="en-US" dirty="0">
              <a:solidFill>
                <a:srgbClr val="E53292"/>
              </a:solidFill>
            </a:endParaRPr>
          </a:p>
        </p:txBody>
      </p:sp>
      <p:sp>
        <p:nvSpPr>
          <p:cNvPr id="35" name="Text Placeholder 17">
            <a:extLst>
              <a:ext uri="{FF2B5EF4-FFF2-40B4-BE49-F238E27FC236}">
                <a16:creationId xmlns:a16="http://schemas.microsoft.com/office/drawing/2014/main" id="{87CDE11A-BB13-1550-883D-C2BAA8E7A411}"/>
              </a:ext>
            </a:extLst>
          </p:cNvPr>
          <p:cNvSpPr txBox="1">
            <a:spLocks/>
          </p:cNvSpPr>
          <p:nvPr/>
        </p:nvSpPr>
        <p:spPr>
          <a:xfrm>
            <a:off x="3549679" y="2876724"/>
            <a:ext cx="854826"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B41F7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85D2C7"/>
                </a:solidFill>
              </a:rPr>
              <a:t>02</a:t>
            </a:r>
            <a:endParaRPr lang="en-US" dirty="0">
              <a:solidFill>
                <a:srgbClr val="85D2C7"/>
              </a:solidFill>
            </a:endParaRPr>
          </a:p>
        </p:txBody>
      </p:sp>
      <p:sp>
        <p:nvSpPr>
          <p:cNvPr id="36" name="Text Placeholder 17">
            <a:extLst>
              <a:ext uri="{FF2B5EF4-FFF2-40B4-BE49-F238E27FC236}">
                <a16:creationId xmlns:a16="http://schemas.microsoft.com/office/drawing/2014/main" id="{D96DB7E6-66A7-CC9E-3754-269259513AE6}"/>
              </a:ext>
            </a:extLst>
          </p:cNvPr>
          <p:cNvSpPr txBox="1">
            <a:spLocks/>
          </p:cNvSpPr>
          <p:nvPr/>
        </p:nvSpPr>
        <p:spPr>
          <a:xfrm>
            <a:off x="5823524" y="2890082"/>
            <a:ext cx="872238"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F1692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F27954"/>
                </a:solidFill>
              </a:rPr>
              <a:t>03</a:t>
            </a:r>
            <a:endParaRPr lang="en-US" dirty="0">
              <a:solidFill>
                <a:srgbClr val="F27954"/>
              </a:solidFill>
            </a:endParaRPr>
          </a:p>
        </p:txBody>
      </p:sp>
      <p:sp>
        <p:nvSpPr>
          <p:cNvPr id="37" name="Text Placeholder 17">
            <a:extLst>
              <a:ext uri="{FF2B5EF4-FFF2-40B4-BE49-F238E27FC236}">
                <a16:creationId xmlns:a16="http://schemas.microsoft.com/office/drawing/2014/main" id="{E7C2C245-A636-A9A5-9341-6557EAF5A338}"/>
              </a:ext>
            </a:extLst>
          </p:cNvPr>
          <p:cNvSpPr txBox="1">
            <a:spLocks/>
          </p:cNvSpPr>
          <p:nvPr/>
        </p:nvSpPr>
        <p:spPr>
          <a:xfrm>
            <a:off x="8140131" y="2892678"/>
            <a:ext cx="871240" cy="734798"/>
          </a:xfrm>
          <a:prstGeom prst="rect">
            <a:avLst/>
          </a:prstGeom>
        </p:spPr>
        <p:txBody>
          <a:bodyPr/>
          <a:lstStyle>
            <a:lvl1pPr marL="228600" indent="-228600" algn="ctr" defTabSz="914400" rtl="0" eaLnBrk="1" latinLnBrk="0" hangingPunct="1">
              <a:lnSpc>
                <a:spcPct val="90000"/>
              </a:lnSpc>
              <a:spcBef>
                <a:spcPts val="1000"/>
              </a:spcBef>
              <a:buFont typeface="Arial" panose="020B0604020202020204" pitchFamily="34" charset="0"/>
              <a:buNone/>
              <a:defRPr sz="4800" b="1" i="0" kern="1200" spc="0">
                <a:solidFill>
                  <a:srgbClr val="EDA13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916395"/>
                </a:solidFill>
              </a:rPr>
              <a:t>04</a:t>
            </a:r>
            <a:endParaRPr lang="en-US" dirty="0">
              <a:solidFill>
                <a:srgbClr val="916395"/>
              </a:solidFill>
            </a:endParaRPr>
          </a:p>
        </p:txBody>
      </p:sp>
      <p:sp>
        <p:nvSpPr>
          <p:cNvPr id="38" name="Text Placeholder 17">
            <a:extLst>
              <a:ext uri="{FF2B5EF4-FFF2-40B4-BE49-F238E27FC236}">
                <a16:creationId xmlns:a16="http://schemas.microsoft.com/office/drawing/2014/main" id="{8FE15AB6-12AE-2CA5-8ADE-7D72F19C7919}"/>
              </a:ext>
            </a:extLst>
          </p:cNvPr>
          <p:cNvSpPr txBox="1">
            <a:spLocks/>
          </p:cNvSpPr>
          <p:nvPr/>
        </p:nvSpPr>
        <p:spPr>
          <a:xfrm>
            <a:off x="1201813" y="3878479"/>
            <a:ext cx="2545416" cy="61460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chemeClr val="tx2"/>
                </a:solidFill>
                <a:ea typeface="League Spartan" charset="0"/>
                <a:cs typeface="Poppins" pitchFamily="2" charset="77"/>
              </a:rPr>
              <a:t>VOR DER KRISE</a:t>
            </a:r>
          </a:p>
          <a:p>
            <a:endParaRPr lang="en-GB" dirty="0"/>
          </a:p>
        </p:txBody>
      </p:sp>
      <p:sp>
        <p:nvSpPr>
          <p:cNvPr id="39" name="Text Placeholder 17">
            <a:extLst>
              <a:ext uri="{FF2B5EF4-FFF2-40B4-BE49-F238E27FC236}">
                <a16:creationId xmlns:a16="http://schemas.microsoft.com/office/drawing/2014/main" id="{97D76E73-2D61-4465-44BD-6BE79F322F72}"/>
              </a:ext>
            </a:extLst>
          </p:cNvPr>
          <p:cNvSpPr txBox="1">
            <a:spLocks/>
          </p:cNvSpPr>
          <p:nvPr/>
        </p:nvSpPr>
        <p:spPr>
          <a:xfrm>
            <a:off x="3418877" y="3859682"/>
            <a:ext cx="2624552"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chemeClr val="tx2"/>
                </a:solidFill>
                <a:ea typeface="League Spartan" charset="0"/>
                <a:cs typeface="Poppins" pitchFamily="2" charset="77"/>
              </a:rPr>
              <a:t>IN DER KRISE</a:t>
            </a:r>
          </a:p>
        </p:txBody>
      </p:sp>
      <p:sp>
        <p:nvSpPr>
          <p:cNvPr id="40" name="Text Placeholder 17">
            <a:extLst>
              <a:ext uri="{FF2B5EF4-FFF2-40B4-BE49-F238E27FC236}">
                <a16:creationId xmlns:a16="http://schemas.microsoft.com/office/drawing/2014/main" id="{760477D3-1FAC-DE59-4AE4-FC4A33105AA1}"/>
              </a:ext>
            </a:extLst>
          </p:cNvPr>
          <p:cNvSpPr txBox="1">
            <a:spLocks/>
          </p:cNvSpPr>
          <p:nvPr/>
        </p:nvSpPr>
        <p:spPr>
          <a:xfrm>
            <a:off x="5729547" y="3864150"/>
            <a:ext cx="2624552"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chemeClr val="tx2"/>
                </a:solidFill>
                <a:ea typeface="League Spartan" charset="0"/>
                <a:cs typeface="Poppins" pitchFamily="2" charset="77"/>
              </a:rPr>
              <a:t>NACH DER KRISE</a:t>
            </a:r>
            <a:endParaRPr lang="en-US" dirty="0"/>
          </a:p>
          <a:p>
            <a:endParaRPr lang="en-US" dirty="0"/>
          </a:p>
        </p:txBody>
      </p:sp>
      <p:sp>
        <p:nvSpPr>
          <p:cNvPr id="41" name="Text Placeholder 17">
            <a:extLst>
              <a:ext uri="{FF2B5EF4-FFF2-40B4-BE49-F238E27FC236}">
                <a16:creationId xmlns:a16="http://schemas.microsoft.com/office/drawing/2014/main" id="{DFC299D5-2F22-C69E-2CD7-F25A35D46F09}"/>
              </a:ext>
            </a:extLst>
          </p:cNvPr>
          <p:cNvSpPr txBox="1">
            <a:spLocks/>
          </p:cNvSpPr>
          <p:nvPr/>
        </p:nvSpPr>
        <p:spPr>
          <a:xfrm>
            <a:off x="8000146" y="3845352"/>
            <a:ext cx="2640970"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chemeClr val="tx2"/>
                </a:solidFill>
                <a:ea typeface="League Spartan" charset="0"/>
                <a:cs typeface="Poppins" pitchFamily="2" charset="77"/>
              </a:rPr>
              <a:t>ERKENNTNISSE</a:t>
            </a:r>
          </a:p>
        </p:txBody>
      </p:sp>
      <p:sp>
        <p:nvSpPr>
          <p:cNvPr id="59" name="Text Placeholder 17">
            <a:extLst>
              <a:ext uri="{FF2B5EF4-FFF2-40B4-BE49-F238E27FC236}">
                <a16:creationId xmlns:a16="http://schemas.microsoft.com/office/drawing/2014/main" id="{2BD6B4DD-B07F-743C-1EA9-255515477600}"/>
              </a:ext>
            </a:extLst>
          </p:cNvPr>
          <p:cNvSpPr txBox="1">
            <a:spLocks/>
          </p:cNvSpPr>
          <p:nvPr/>
        </p:nvSpPr>
        <p:spPr>
          <a:xfrm>
            <a:off x="3324771" y="4258822"/>
            <a:ext cx="2545416" cy="1202080"/>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960"/>
              </a:lnSpc>
              <a:spcBef>
                <a:spcPts val="0"/>
              </a:spcBef>
              <a:buFont typeface="Arial" panose="020B0604020202020204" pitchFamily="34" charset="0"/>
              <a:buChar char="•"/>
            </a:pPr>
            <a:r>
              <a:rPr lang="en-US" sz="1800" dirty="0" err="1">
                <a:solidFill>
                  <a:srgbClr val="FFFFFF"/>
                </a:solidFill>
              </a:rPr>
              <a:t>Erkennen</a:t>
            </a:r>
            <a:endParaRPr lang="en-US" sz="1800" dirty="0">
              <a:solidFill>
                <a:srgbClr val="FFFFFF"/>
              </a:solidFill>
            </a:endParaRPr>
          </a:p>
          <a:p>
            <a:pPr marL="285750" indent="-285750">
              <a:lnSpc>
                <a:spcPts val="1960"/>
              </a:lnSpc>
              <a:spcBef>
                <a:spcPts val="0"/>
              </a:spcBef>
              <a:buFont typeface="Arial" panose="020B0604020202020204" pitchFamily="34" charset="0"/>
              <a:buChar char="•"/>
            </a:pPr>
            <a:r>
              <a:rPr lang="en-US" sz="1800" dirty="0" err="1">
                <a:solidFill>
                  <a:srgbClr val="FFFFFF"/>
                </a:solidFill>
              </a:rPr>
              <a:t>Standhalten</a:t>
            </a:r>
            <a:endParaRPr lang="en-US" sz="1800" dirty="0">
              <a:solidFill>
                <a:srgbClr val="FFFFFF"/>
              </a:solidFill>
            </a:endParaRPr>
          </a:p>
          <a:p>
            <a:pPr marL="285750" indent="-285750">
              <a:lnSpc>
                <a:spcPts val="1960"/>
              </a:lnSpc>
              <a:spcBef>
                <a:spcPts val="0"/>
              </a:spcBef>
              <a:buFont typeface="Arial" panose="020B0604020202020204" pitchFamily="34" charset="0"/>
              <a:buChar char="•"/>
            </a:pPr>
            <a:r>
              <a:rPr lang="en-US" sz="1800" dirty="0" err="1">
                <a:solidFill>
                  <a:srgbClr val="FFFFFF"/>
                </a:solidFill>
              </a:rPr>
              <a:t>Erholen</a:t>
            </a:r>
            <a:endParaRPr lang="en-GB" sz="1800" b="1" dirty="0">
              <a:solidFill>
                <a:srgbClr val="FFFFFF"/>
              </a:solidFill>
              <a:ea typeface="League Spartan" charset="0"/>
              <a:cs typeface="Poppins" pitchFamily="2" charset="77"/>
            </a:endParaRPr>
          </a:p>
        </p:txBody>
      </p:sp>
      <p:sp>
        <p:nvSpPr>
          <p:cNvPr id="60" name="Text Placeholder 17">
            <a:extLst>
              <a:ext uri="{FF2B5EF4-FFF2-40B4-BE49-F238E27FC236}">
                <a16:creationId xmlns:a16="http://schemas.microsoft.com/office/drawing/2014/main" id="{5C72DA89-19EC-93D9-CA6D-12CE7BEB03F9}"/>
              </a:ext>
            </a:extLst>
          </p:cNvPr>
          <p:cNvSpPr txBox="1">
            <a:spLocks/>
          </p:cNvSpPr>
          <p:nvPr/>
        </p:nvSpPr>
        <p:spPr>
          <a:xfrm>
            <a:off x="5673579" y="4258822"/>
            <a:ext cx="2334776" cy="1202080"/>
          </a:xfrm>
          <a:prstGeom prst="rect">
            <a:avLst/>
          </a:prstGeom>
        </p:spPr>
        <p:txBody>
          <a:bodyPr>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960"/>
              </a:lnSpc>
              <a:spcBef>
                <a:spcPts val="0"/>
              </a:spcBef>
              <a:buFont typeface="Arial" panose="020B0604020202020204" pitchFamily="34" charset="0"/>
              <a:buChar char="•"/>
            </a:pPr>
            <a:r>
              <a:rPr lang="en-US" sz="1800" dirty="0" err="1">
                <a:solidFill>
                  <a:srgbClr val="FFFFFF"/>
                </a:solidFill>
              </a:rPr>
              <a:t>Weiterverfolgen</a:t>
            </a:r>
            <a:endParaRPr lang="en-US" sz="1800" dirty="0">
              <a:solidFill>
                <a:srgbClr val="FFFFFF"/>
              </a:solidFill>
            </a:endParaRPr>
          </a:p>
          <a:p>
            <a:pPr marL="285750" indent="-285750">
              <a:lnSpc>
                <a:spcPts val="1960"/>
              </a:lnSpc>
              <a:spcBef>
                <a:spcPts val="0"/>
              </a:spcBef>
              <a:buFont typeface="Arial" panose="020B0604020202020204" pitchFamily="34" charset="0"/>
              <a:buChar char="•"/>
            </a:pPr>
            <a:r>
              <a:rPr lang="en-US" sz="1800" dirty="0" err="1">
                <a:solidFill>
                  <a:srgbClr val="FFFFFF"/>
                </a:solidFill>
              </a:rPr>
              <a:t>Reflektieren</a:t>
            </a:r>
            <a:endParaRPr lang="en-US" sz="1800" dirty="0">
              <a:solidFill>
                <a:srgbClr val="FFFFFF"/>
              </a:solidFill>
            </a:endParaRPr>
          </a:p>
          <a:p>
            <a:pPr marL="285750" indent="-285750">
              <a:lnSpc>
                <a:spcPts val="1960"/>
              </a:lnSpc>
              <a:spcBef>
                <a:spcPts val="0"/>
              </a:spcBef>
              <a:buFont typeface="Arial" panose="020B0604020202020204" pitchFamily="34" charset="0"/>
              <a:buChar char="•"/>
            </a:pPr>
            <a:r>
              <a:rPr lang="en-US" sz="1800" dirty="0" err="1">
                <a:solidFill>
                  <a:srgbClr val="FFFFFF"/>
                </a:solidFill>
              </a:rPr>
              <a:t>Effektivität</a:t>
            </a:r>
            <a:r>
              <a:rPr lang="en-US" sz="1800" dirty="0">
                <a:solidFill>
                  <a:srgbClr val="FFFFFF"/>
                </a:solidFill>
              </a:rPr>
              <a:t> </a:t>
            </a:r>
            <a:r>
              <a:rPr lang="en-US" sz="1800" dirty="0" err="1">
                <a:solidFill>
                  <a:srgbClr val="FFFFFF"/>
                </a:solidFill>
              </a:rPr>
              <a:t>bewerten</a:t>
            </a:r>
            <a:endParaRPr lang="en-US" sz="1800" dirty="0">
              <a:solidFill>
                <a:srgbClr val="FFFFFF"/>
              </a:solidFill>
            </a:endParaRPr>
          </a:p>
        </p:txBody>
      </p:sp>
      <p:sp>
        <p:nvSpPr>
          <p:cNvPr id="61" name="Text Placeholder 17">
            <a:extLst>
              <a:ext uri="{FF2B5EF4-FFF2-40B4-BE49-F238E27FC236}">
                <a16:creationId xmlns:a16="http://schemas.microsoft.com/office/drawing/2014/main" id="{355E1AD0-83D7-DD24-37E8-6F70D6EC1D65}"/>
              </a:ext>
            </a:extLst>
          </p:cNvPr>
          <p:cNvSpPr txBox="1">
            <a:spLocks/>
          </p:cNvSpPr>
          <p:nvPr/>
        </p:nvSpPr>
        <p:spPr>
          <a:xfrm>
            <a:off x="7958508" y="4258822"/>
            <a:ext cx="2624552" cy="1202080"/>
          </a:xfrm>
          <a:prstGeom prst="rect">
            <a:avLst/>
          </a:prstGeom>
        </p:spPr>
        <p:txBody>
          <a:bodyPr>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960"/>
              </a:lnSpc>
              <a:spcBef>
                <a:spcPts val="0"/>
              </a:spcBef>
              <a:buFont typeface="Arial" panose="020B0604020202020204" pitchFamily="34" charset="0"/>
              <a:buChar char="•"/>
            </a:pPr>
            <a:r>
              <a:rPr lang="en-US" sz="1800" dirty="0" err="1"/>
              <a:t>aus</a:t>
            </a:r>
            <a:r>
              <a:rPr lang="en-US" sz="1800" dirty="0"/>
              <a:t> </a:t>
            </a:r>
            <a:r>
              <a:rPr lang="en-US" sz="1800" dirty="0" err="1"/>
              <a:t>Fehlern</a:t>
            </a:r>
            <a:r>
              <a:rPr lang="en-US" sz="1800" dirty="0"/>
              <a:t> </a:t>
            </a:r>
            <a:r>
              <a:rPr lang="en-US" sz="1800" dirty="0" err="1"/>
              <a:t>lernen</a:t>
            </a:r>
            <a:endParaRPr lang="en-US" sz="1800" dirty="0"/>
          </a:p>
          <a:p>
            <a:pPr marL="285750" indent="-285750">
              <a:lnSpc>
                <a:spcPts val="1960"/>
              </a:lnSpc>
              <a:spcBef>
                <a:spcPts val="0"/>
              </a:spcBef>
              <a:buFont typeface="Arial" panose="020B0604020202020204" pitchFamily="34" charset="0"/>
              <a:buChar char="•"/>
            </a:pPr>
            <a:r>
              <a:rPr lang="en-US" sz="1800" dirty="0"/>
              <a:t>die </a:t>
            </a:r>
            <a:r>
              <a:rPr lang="en-US" sz="1800" dirty="0" err="1"/>
              <a:t>richtigen</a:t>
            </a:r>
            <a:r>
              <a:rPr lang="en-US" sz="1800" dirty="0"/>
              <a:t> </a:t>
            </a:r>
            <a:r>
              <a:rPr lang="en-US" sz="1800" dirty="0" err="1"/>
              <a:t>Maßnahmen</a:t>
            </a:r>
            <a:r>
              <a:rPr lang="en-US" sz="1800" dirty="0"/>
              <a:t> </a:t>
            </a:r>
            <a:r>
              <a:rPr lang="en-US" sz="1800" dirty="0" err="1"/>
              <a:t>umsetzen</a:t>
            </a:r>
            <a:endParaRPr lang="en-GB" sz="1800" b="1" dirty="0">
              <a:solidFill>
                <a:schemeClr val="tx2"/>
              </a:solidFill>
              <a:ea typeface="League Spartan" charset="0"/>
              <a:cs typeface="Poppins" pitchFamily="2" charset="77"/>
            </a:endParaRPr>
          </a:p>
        </p:txBody>
      </p:sp>
      <p:sp>
        <p:nvSpPr>
          <p:cNvPr id="62" name="Text Placeholder 17">
            <a:extLst>
              <a:ext uri="{FF2B5EF4-FFF2-40B4-BE49-F238E27FC236}">
                <a16:creationId xmlns:a16="http://schemas.microsoft.com/office/drawing/2014/main" id="{230F9A50-FB70-9766-CBD6-6D53D4149A55}"/>
              </a:ext>
            </a:extLst>
          </p:cNvPr>
          <p:cNvSpPr txBox="1">
            <a:spLocks/>
          </p:cNvSpPr>
          <p:nvPr/>
        </p:nvSpPr>
        <p:spPr>
          <a:xfrm>
            <a:off x="1091336" y="3996418"/>
            <a:ext cx="2492564" cy="1645907"/>
          </a:xfrm>
          <a:prstGeom prst="rect">
            <a:avLst/>
          </a:prstGeom>
        </p:spPr>
        <p:txBody>
          <a:bodyP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960"/>
              </a:lnSpc>
              <a:spcBef>
                <a:spcPts val="0"/>
              </a:spcBef>
              <a:buFont typeface="Arial" panose="020B0604020202020204" pitchFamily="34" charset="0"/>
              <a:buChar char="•"/>
            </a:pPr>
            <a:endParaRPr lang="en-GB" sz="1800" dirty="0"/>
          </a:p>
          <a:p>
            <a:pPr marL="285750" indent="-285750">
              <a:lnSpc>
                <a:spcPts val="1960"/>
              </a:lnSpc>
              <a:spcBef>
                <a:spcPts val="0"/>
              </a:spcBef>
              <a:buFont typeface="Arial" panose="020B0604020202020204" pitchFamily="34" charset="0"/>
              <a:buChar char="•"/>
            </a:pPr>
            <a:r>
              <a:rPr lang="en-GB" sz="1800" dirty="0" err="1"/>
              <a:t>Scannen</a:t>
            </a:r>
            <a:endParaRPr lang="en-GB" sz="1800" dirty="0"/>
          </a:p>
          <a:p>
            <a:pPr marL="285750" indent="-285750">
              <a:lnSpc>
                <a:spcPts val="1960"/>
              </a:lnSpc>
              <a:spcBef>
                <a:spcPts val="0"/>
              </a:spcBef>
              <a:buFont typeface="Arial" panose="020B0604020202020204" pitchFamily="34" charset="0"/>
              <a:buChar char="•"/>
            </a:pPr>
            <a:r>
              <a:rPr lang="en-GB" sz="1800" dirty="0"/>
              <a:t>Situation </a:t>
            </a:r>
            <a:r>
              <a:rPr lang="en-GB" sz="1800" dirty="0" err="1"/>
              <a:t>bewerten</a:t>
            </a:r>
            <a:endParaRPr lang="en-GB" sz="1800" dirty="0"/>
          </a:p>
          <a:p>
            <a:pPr marL="285750" indent="-285750">
              <a:lnSpc>
                <a:spcPts val="1960"/>
              </a:lnSpc>
              <a:spcBef>
                <a:spcPts val="0"/>
              </a:spcBef>
              <a:buFont typeface="Arial" panose="020B0604020202020204" pitchFamily="34" charset="0"/>
              <a:buChar char="•"/>
            </a:pPr>
            <a:r>
              <a:rPr lang="en-GB" sz="1800" dirty="0"/>
              <a:t>Tools and </a:t>
            </a:r>
            <a:r>
              <a:rPr lang="en-GB" sz="1800" dirty="0" err="1"/>
              <a:t>Systeme</a:t>
            </a:r>
            <a:r>
              <a:rPr lang="en-GB" sz="1800" dirty="0"/>
              <a:t> </a:t>
            </a:r>
            <a:r>
              <a:rPr lang="en-GB" sz="1800" dirty="0" err="1"/>
              <a:t>entwickeln</a:t>
            </a:r>
            <a:r>
              <a:rPr lang="en-GB" sz="1800" dirty="0"/>
              <a:t> </a:t>
            </a:r>
          </a:p>
          <a:p>
            <a:pPr marL="285750" indent="-285750">
              <a:lnSpc>
                <a:spcPts val="1960"/>
              </a:lnSpc>
              <a:spcBef>
                <a:spcPts val="0"/>
              </a:spcBef>
              <a:buFont typeface="Arial" panose="020B0604020202020204" pitchFamily="34" charset="0"/>
              <a:buChar char="•"/>
            </a:pPr>
            <a:r>
              <a:rPr lang="de-DE" sz="1800" b="0" i="0" dirty="0">
                <a:solidFill>
                  <a:schemeClr val="lt1"/>
                </a:solidFill>
                <a:latin typeface="Calibri"/>
                <a:ea typeface="Calibri"/>
                <a:cs typeface="Calibri"/>
                <a:sym typeface="Calibri"/>
              </a:rPr>
              <a:t>Überwachung</a:t>
            </a:r>
            <a:endParaRPr lang="en-GB" sz="1800" dirty="0"/>
          </a:p>
          <a:p>
            <a:pPr marL="285750" indent="-285750">
              <a:lnSpc>
                <a:spcPts val="1960"/>
              </a:lnSpc>
              <a:spcBef>
                <a:spcPts val="0"/>
              </a:spcBef>
              <a:buFont typeface="Arial" panose="020B0604020202020204" pitchFamily="34" charset="0"/>
              <a:buChar char="•"/>
            </a:pPr>
            <a:endParaRPr lang="en-GB" sz="1800" dirty="0"/>
          </a:p>
        </p:txBody>
      </p:sp>
    </p:spTree>
    <p:extLst>
      <p:ext uri="{BB962C8B-B14F-4D97-AF65-F5344CB8AC3E}">
        <p14:creationId xmlns:p14="http://schemas.microsoft.com/office/powerpoint/2010/main" val="6426673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597465" y="351861"/>
            <a:ext cx="5085159" cy="582221"/>
          </a:xfrm>
        </p:spPr>
        <p:txBody>
          <a:bodyPr>
            <a:noAutofit/>
          </a:bodyPr>
          <a:lstStyle/>
          <a:p>
            <a:r>
              <a:rPr lang="en-US" sz="3000" b="1" dirty="0" err="1"/>
              <a:t>Verhindern</a:t>
            </a:r>
            <a:r>
              <a:rPr lang="en-US" sz="3000" b="1" dirty="0"/>
              <a:t> Sie </a:t>
            </a:r>
            <a:r>
              <a:rPr lang="en-US" sz="3000" b="1" dirty="0" err="1"/>
              <a:t>eine</a:t>
            </a:r>
            <a:r>
              <a:rPr lang="en-US" sz="3000" b="1" dirty="0"/>
              <a:t> </a:t>
            </a:r>
            <a:r>
              <a:rPr lang="en-US" sz="3000" b="1" dirty="0" err="1"/>
              <a:t>Krise</a:t>
            </a:r>
            <a:r>
              <a:rPr lang="en-US" sz="3000" b="1" dirty="0"/>
              <a:t> </a:t>
            </a:r>
            <a:r>
              <a:rPr lang="en-US" sz="3000" b="1" dirty="0" err="1"/>
              <a:t>im</a:t>
            </a:r>
            <a:r>
              <a:rPr lang="en-US" sz="3000" b="1" dirty="0"/>
              <a:t> </a:t>
            </a:r>
            <a:r>
              <a:rPr lang="en-US" sz="3000" b="1" dirty="0" err="1"/>
              <a:t>Vertrieb</a:t>
            </a:r>
            <a:r>
              <a:rPr lang="en-US" sz="3000" b="1" dirty="0"/>
              <a:t> und Marketing </a:t>
            </a:r>
            <a:r>
              <a:rPr lang="en-US" sz="3000" b="1" dirty="0" err="1"/>
              <a:t>frühzeitig</a:t>
            </a:r>
            <a:endParaRPr lang="en-US" sz="3000" b="1" dirty="0"/>
          </a:p>
        </p:txBody>
      </p:sp>
      <p:graphicFrame>
        <p:nvGraphicFramePr>
          <p:cNvPr id="7" name="Text Placeholder 2">
            <a:extLst>
              <a:ext uri="{FF2B5EF4-FFF2-40B4-BE49-F238E27FC236}">
                <a16:creationId xmlns:a16="http://schemas.microsoft.com/office/drawing/2014/main" id="{9141C1D0-0722-554B-053C-7158E5AAA454}"/>
              </a:ext>
            </a:extLst>
          </p:cNvPr>
          <p:cNvGraphicFramePr/>
          <p:nvPr>
            <p:extLst>
              <p:ext uri="{D42A27DB-BD31-4B8C-83A1-F6EECF244321}">
                <p14:modId xmlns:p14="http://schemas.microsoft.com/office/powerpoint/2010/main" val="4064717411"/>
              </p:ext>
            </p:extLst>
          </p:nvPr>
        </p:nvGraphicFramePr>
        <p:xfrm>
          <a:off x="357604" y="1674795"/>
          <a:ext cx="5564883" cy="4258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platzhalter 9">
            <a:extLst>
              <a:ext uri="{FF2B5EF4-FFF2-40B4-BE49-F238E27FC236}">
                <a16:creationId xmlns:a16="http://schemas.microsoft.com/office/drawing/2014/main" id="{5C6AC088-F2AA-64A3-8314-2138893061CE}"/>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err="1">
                <a:solidFill>
                  <a:srgbClr val="595A59"/>
                </a:solidFill>
              </a:rPr>
              <a:t>Canva</a:t>
            </a:r>
            <a:r>
              <a:rPr lang="de-DE" sz="800" b="1" dirty="0">
                <a:solidFill>
                  <a:srgbClr val="595A59"/>
                </a:solidFill>
              </a:rPr>
              <a:t> Studio</a:t>
            </a:r>
            <a:endParaRPr lang="de-DE" sz="800" dirty="0">
              <a:solidFill>
                <a:srgbClr val="595A59"/>
              </a:solidFill>
            </a:endParaRPr>
          </a:p>
          <a:p>
            <a:endParaRPr lang="de-DE" sz="800" dirty="0"/>
          </a:p>
        </p:txBody>
      </p:sp>
      <p:pic>
        <p:nvPicPr>
          <p:cNvPr id="6" name="Bildplatzhalter 5" descr="Ein Bild, das Person, Personen enthält.&#10;&#10;Automatisch generierte Beschreibung">
            <a:extLst>
              <a:ext uri="{FF2B5EF4-FFF2-40B4-BE49-F238E27FC236}">
                <a16:creationId xmlns:a16="http://schemas.microsoft.com/office/drawing/2014/main" id="{7F8BC86A-1878-262A-C9A1-8E567C05A0A3}"/>
              </a:ext>
            </a:extLst>
          </p:cNvPr>
          <p:cNvPicPr>
            <a:picLocks noGrp="1" noChangeAspect="1"/>
          </p:cNvPicPr>
          <p:nvPr>
            <p:ph type="pic" sz="quarter" idx="10"/>
          </p:nvPr>
        </p:nvPicPr>
        <p:blipFill>
          <a:blip r:embed="rId7"/>
          <a:srcRect l="15953" r="15953"/>
          <a:stretch>
            <a:fillRect/>
          </a:stretch>
        </p:blipFill>
        <p:spPr/>
      </p:pic>
    </p:spTree>
    <p:extLst>
      <p:ext uri="{BB962C8B-B14F-4D97-AF65-F5344CB8AC3E}">
        <p14:creationId xmlns:p14="http://schemas.microsoft.com/office/powerpoint/2010/main" val="39153373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105FB03E-58E5-1CB0-7072-68FB4D922FEB}"/>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FF61BD6A-C6DD-70BA-3B14-D385B7C2FA56}"/>
              </a:ext>
            </a:extLst>
          </p:cNvPr>
          <p:cNvSpPr>
            <a:spLocks noGrp="1"/>
          </p:cNvSpPr>
          <p:nvPr>
            <p:ph type="body" sz="quarter" idx="16"/>
          </p:nvPr>
        </p:nvSpPr>
        <p:spPr/>
        <p:txBody>
          <a:bodyPr>
            <a:normAutofit lnSpcReduction="10000"/>
          </a:bodyPr>
          <a:lstStyle/>
          <a:p>
            <a:r>
              <a:rPr lang="de-DE" dirty="0">
                <a:solidFill>
                  <a:schemeClr val="bg1"/>
                </a:solidFill>
              </a:rPr>
              <a:t>Von der Wertschöpfungskette zur Krisenkette</a:t>
            </a:r>
          </a:p>
        </p:txBody>
      </p:sp>
      <p:sp>
        <p:nvSpPr>
          <p:cNvPr id="8" name="Triangle 8">
            <a:extLst>
              <a:ext uri="{FF2B5EF4-FFF2-40B4-BE49-F238E27FC236}">
                <a16:creationId xmlns:a16="http://schemas.microsoft.com/office/drawing/2014/main" id="{4E0C280B-6BC5-4B51-7122-C51A2ED1CE96}"/>
              </a:ext>
            </a:extLst>
          </p:cNvPr>
          <p:cNvSpPr/>
          <p:nvPr/>
        </p:nvSpPr>
        <p:spPr>
          <a:xfrm rot="5400000">
            <a:off x="9555168" y="3224632"/>
            <a:ext cx="3506293" cy="1443985"/>
          </a:xfrm>
          <a:prstGeom prst="triangle">
            <a:avLst/>
          </a:prstGeom>
          <a:solidFill>
            <a:srgbClr val="F2795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solidFill>
                <a:schemeClr val="tx1"/>
              </a:solidFill>
              <a:latin typeface="+mj-lt"/>
            </a:endParaRPr>
          </a:p>
        </p:txBody>
      </p:sp>
      <p:sp>
        <p:nvSpPr>
          <p:cNvPr id="34" name="Textfeld 33">
            <a:extLst>
              <a:ext uri="{FF2B5EF4-FFF2-40B4-BE49-F238E27FC236}">
                <a16:creationId xmlns:a16="http://schemas.microsoft.com/office/drawing/2014/main" id="{3B33F2A4-3C3A-6B10-480C-B76AD3559F98}"/>
              </a:ext>
            </a:extLst>
          </p:cNvPr>
          <p:cNvSpPr txBox="1"/>
          <p:nvPr/>
        </p:nvSpPr>
        <p:spPr>
          <a:xfrm>
            <a:off x="231596" y="4440876"/>
            <a:ext cx="3959463" cy="1323439"/>
          </a:xfrm>
          <a:prstGeom prst="rect">
            <a:avLst/>
          </a:prstGeom>
          <a:noFill/>
        </p:spPr>
        <p:txBody>
          <a:bodyPr wrap="square">
            <a:spAutoFit/>
          </a:bodyPr>
          <a:lstStyle/>
          <a:p>
            <a:r>
              <a:rPr lang="de-DE" sz="1600" dirty="0">
                <a:solidFill>
                  <a:srgbClr val="595A59"/>
                </a:solidFill>
              </a:rPr>
              <a:t>In Krisenzeiten ist ein guter Service unerlässlich, um das Vertrauen der Kunden zu erhalten. Nehmen Sie die Sorgen Ihrer Kunden ernst und kommunizieren Sie offen und lösungsorientiert.</a:t>
            </a:r>
            <a:endParaRPr lang="en-US" dirty="0"/>
          </a:p>
        </p:txBody>
      </p:sp>
      <p:sp>
        <p:nvSpPr>
          <p:cNvPr id="33" name="Textplatzhalter 5">
            <a:extLst>
              <a:ext uri="{FF2B5EF4-FFF2-40B4-BE49-F238E27FC236}">
                <a16:creationId xmlns:a16="http://schemas.microsoft.com/office/drawing/2014/main" id="{EA37392B-58A3-367E-F2A0-6C6F6C205D70}"/>
              </a:ext>
            </a:extLst>
          </p:cNvPr>
          <p:cNvSpPr>
            <a:spLocks noGrp="1"/>
          </p:cNvSpPr>
          <p:nvPr>
            <p:ph type="body" sz="quarter" idx="18"/>
          </p:nvPr>
        </p:nvSpPr>
        <p:spPr>
          <a:xfrm>
            <a:off x="427612" y="1129758"/>
            <a:ext cx="8834647" cy="599705"/>
          </a:xfrm>
        </p:spPr>
        <p:txBody>
          <a:bodyPr>
            <a:normAutofit/>
          </a:bodyPr>
          <a:lstStyle/>
          <a:p>
            <a:r>
              <a:rPr lang="de-DE" sz="1600" dirty="0">
                <a:solidFill>
                  <a:schemeClr val="bg1"/>
                </a:solidFill>
              </a:rPr>
              <a:t>Rechtzeitiges Erkennen von </a:t>
            </a:r>
            <a:r>
              <a:rPr lang="en-US" sz="1600" dirty="0" err="1">
                <a:solidFill>
                  <a:schemeClr val="bg1"/>
                </a:solidFill>
              </a:rPr>
              <a:t>Problemen</a:t>
            </a:r>
            <a:r>
              <a:rPr lang="en-US" sz="1600" dirty="0">
                <a:solidFill>
                  <a:schemeClr val="bg1"/>
                </a:solidFill>
              </a:rPr>
              <a:t> </a:t>
            </a:r>
            <a:r>
              <a:rPr lang="en-US" sz="1600" dirty="0" err="1">
                <a:solidFill>
                  <a:schemeClr val="bg1"/>
                </a:solidFill>
              </a:rPr>
              <a:t>im</a:t>
            </a:r>
            <a:r>
              <a:rPr lang="en-US" sz="1600" dirty="0">
                <a:solidFill>
                  <a:schemeClr val="bg1"/>
                </a:solidFill>
              </a:rPr>
              <a:t> Service</a:t>
            </a:r>
            <a:endParaRPr lang="de-DE" sz="1600" dirty="0">
              <a:solidFill>
                <a:schemeClr val="bg1"/>
              </a:solidFill>
            </a:endParaRPr>
          </a:p>
        </p:txBody>
      </p:sp>
      <p:sp>
        <p:nvSpPr>
          <p:cNvPr id="35" name="Textfeld 34">
            <a:extLst>
              <a:ext uri="{FF2B5EF4-FFF2-40B4-BE49-F238E27FC236}">
                <a16:creationId xmlns:a16="http://schemas.microsoft.com/office/drawing/2014/main" id="{8B759AFD-F0C7-5979-B45C-188115E3C2D0}"/>
              </a:ext>
            </a:extLst>
          </p:cNvPr>
          <p:cNvSpPr txBox="1"/>
          <p:nvPr/>
        </p:nvSpPr>
        <p:spPr>
          <a:xfrm>
            <a:off x="303296" y="2128369"/>
            <a:ext cx="3964627" cy="2246769"/>
          </a:xfrm>
          <a:prstGeom prst="rect">
            <a:avLst/>
          </a:prstGeom>
          <a:noFill/>
        </p:spPr>
        <p:txBody>
          <a:bodyPr wrap="square">
            <a:spAutoFit/>
          </a:bodyPr>
          <a:lstStyle/>
          <a:p>
            <a:r>
              <a:rPr lang="de-DE" sz="2000" b="1" dirty="0">
                <a:solidFill>
                  <a:srgbClr val="595A59"/>
                </a:solidFill>
              </a:rPr>
              <a:t>Die Ursachen einer Krise können in allen Bereichen des Unternehmens liegen. In der Regel lässt sich eine Krise nicht auf singuläre Sachverhalte zurückführen, sondern auf einen multikausalen Zusammenhang.</a:t>
            </a:r>
          </a:p>
        </p:txBody>
      </p:sp>
      <p:sp>
        <p:nvSpPr>
          <p:cNvPr id="36" name="Rectangle 4">
            <a:extLst>
              <a:ext uri="{FF2B5EF4-FFF2-40B4-BE49-F238E27FC236}">
                <a16:creationId xmlns:a16="http://schemas.microsoft.com/office/drawing/2014/main" id="{A4AF4011-284C-9FEC-7895-2F66B45523F9}"/>
              </a:ext>
            </a:extLst>
          </p:cNvPr>
          <p:cNvSpPr/>
          <p:nvPr/>
        </p:nvSpPr>
        <p:spPr>
          <a:xfrm>
            <a:off x="5056692" y="3947207"/>
            <a:ext cx="5515268" cy="427132"/>
          </a:xfrm>
          <a:prstGeom prst="rect">
            <a:avLst/>
          </a:prstGeom>
          <a:solidFill>
            <a:srgbClr val="79527B">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5">
            <a:extLst>
              <a:ext uri="{FF2B5EF4-FFF2-40B4-BE49-F238E27FC236}">
                <a16:creationId xmlns:a16="http://schemas.microsoft.com/office/drawing/2014/main" id="{3D2313EC-3E2F-D7FE-BC14-5670504FE8DC}"/>
              </a:ext>
            </a:extLst>
          </p:cNvPr>
          <p:cNvSpPr/>
          <p:nvPr/>
        </p:nvSpPr>
        <p:spPr>
          <a:xfrm>
            <a:off x="5056692" y="5272639"/>
            <a:ext cx="5515268" cy="427132"/>
          </a:xfrm>
          <a:prstGeom prst="rect">
            <a:avLst/>
          </a:prstGeom>
          <a:solidFill>
            <a:srgbClr val="C3A7C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8" name="Rectangle 6">
            <a:extLst>
              <a:ext uri="{FF2B5EF4-FFF2-40B4-BE49-F238E27FC236}">
                <a16:creationId xmlns:a16="http://schemas.microsoft.com/office/drawing/2014/main" id="{45F34180-111B-9A3B-DA36-6F5E81586077}"/>
              </a:ext>
            </a:extLst>
          </p:cNvPr>
          <p:cNvSpPr/>
          <p:nvPr/>
        </p:nvSpPr>
        <p:spPr>
          <a:xfrm>
            <a:off x="5056692" y="4830828"/>
            <a:ext cx="5515268" cy="427132"/>
          </a:xfrm>
          <a:prstGeom prst="rect">
            <a:avLst/>
          </a:prstGeom>
          <a:solidFill>
            <a:srgbClr val="DEC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39" name="Rectangle 7">
            <a:extLst>
              <a:ext uri="{FF2B5EF4-FFF2-40B4-BE49-F238E27FC236}">
                <a16:creationId xmlns:a16="http://schemas.microsoft.com/office/drawing/2014/main" id="{A5FA9307-95AC-C7BC-A1AD-516BB1F49CA8}"/>
              </a:ext>
            </a:extLst>
          </p:cNvPr>
          <p:cNvSpPr/>
          <p:nvPr/>
        </p:nvSpPr>
        <p:spPr>
          <a:xfrm>
            <a:off x="5056692" y="4389017"/>
            <a:ext cx="5515268" cy="427132"/>
          </a:xfrm>
          <a:prstGeom prst="rect">
            <a:avLst/>
          </a:prstGeom>
          <a:solidFill>
            <a:srgbClr val="96669A">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9">
            <a:extLst>
              <a:ext uri="{FF2B5EF4-FFF2-40B4-BE49-F238E27FC236}">
                <a16:creationId xmlns:a16="http://schemas.microsoft.com/office/drawing/2014/main" id="{23B90E21-86D0-D7C8-FA94-7AF2DCAD6971}"/>
              </a:ext>
            </a:extLst>
          </p:cNvPr>
          <p:cNvSpPr/>
          <p:nvPr/>
        </p:nvSpPr>
        <p:spPr>
          <a:xfrm>
            <a:off x="5056692" y="2192636"/>
            <a:ext cx="1090706" cy="1739893"/>
          </a:xfrm>
          <a:prstGeom prst="rect">
            <a:avLst/>
          </a:prstGeom>
          <a:solidFill>
            <a:srgbClr val="D8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1" name="Rectangle 10">
            <a:extLst>
              <a:ext uri="{FF2B5EF4-FFF2-40B4-BE49-F238E27FC236}">
                <a16:creationId xmlns:a16="http://schemas.microsoft.com/office/drawing/2014/main" id="{F8A377BE-01BC-A9DF-B1F7-BD8BB35A8992}"/>
              </a:ext>
            </a:extLst>
          </p:cNvPr>
          <p:cNvSpPr/>
          <p:nvPr/>
        </p:nvSpPr>
        <p:spPr>
          <a:xfrm>
            <a:off x="6159849" y="2192636"/>
            <a:ext cx="1090706" cy="1739893"/>
          </a:xfrm>
          <a:prstGeom prst="rect">
            <a:avLst/>
          </a:prstGeom>
          <a:solidFill>
            <a:srgbClr val="9ED4D3">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2" name="Rectangle 11">
            <a:extLst>
              <a:ext uri="{FF2B5EF4-FFF2-40B4-BE49-F238E27FC236}">
                <a16:creationId xmlns:a16="http://schemas.microsoft.com/office/drawing/2014/main" id="{D7D11E5C-9D4D-94A6-C0E9-944BF6D966EC}"/>
              </a:ext>
            </a:extLst>
          </p:cNvPr>
          <p:cNvSpPr/>
          <p:nvPr/>
        </p:nvSpPr>
        <p:spPr>
          <a:xfrm>
            <a:off x="7263007" y="2192636"/>
            <a:ext cx="1090706" cy="1739893"/>
          </a:xfrm>
          <a:prstGeom prst="rect">
            <a:avLst/>
          </a:prstGeom>
          <a:solidFill>
            <a:srgbClr val="D8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3" name="Rectangle 12">
            <a:extLst>
              <a:ext uri="{FF2B5EF4-FFF2-40B4-BE49-F238E27FC236}">
                <a16:creationId xmlns:a16="http://schemas.microsoft.com/office/drawing/2014/main" id="{0FB0341F-0AE2-0603-CC27-BA970DC3464A}"/>
              </a:ext>
            </a:extLst>
          </p:cNvPr>
          <p:cNvSpPr/>
          <p:nvPr/>
        </p:nvSpPr>
        <p:spPr>
          <a:xfrm>
            <a:off x="8370778" y="2192636"/>
            <a:ext cx="1090706" cy="1739893"/>
          </a:xfrm>
          <a:prstGeom prst="rect">
            <a:avLst/>
          </a:prstGeom>
          <a:solidFill>
            <a:srgbClr val="D8EE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4" name="Rectangle 13">
            <a:extLst>
              <a:ext uri="{FF2B5EF4-FFF2-40B4-BE49-F238E27FC236}">
                <a16:creationId xmlns:a16="http://schemas.microsoft.com/office/drawing/2014/main" id="{05450943-36F4-E200-DDC7-2FB6765B78B9}"/>
              </a:ext>
            </a:extLst>
          </p:cNvPr>
          <p:cNvSpPr/>
          <p:nvPr/>
        </p:nvSpPr>
        <p:spPr>
          <a:xfrm flipH="1">
            <a:off x="9479704" y="2193478"/>
            <a:ext cx="1090706" cy="1739893"/>
          </a:xfrm>
          <a:prstGeom prst="rect">
            <a:avLst/>
          </a:pr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45" name="TextBox 14">
            <a:extLst>
              <a:ext uri="{FF2B5EF4-FFF2-40B4-BE49-F238E27FC236}">
                <a16:creationId xmlns:a16="http://schemas.microsoft.com/office/drawing/2014/main" id="{5D06F4F2-7F13-90DE-2D7B-315F904014F4}"/>
              </a:ext>
            </a:extLst>
          </p:cNvPr>
          <p:cNvSpPr txBox="1"/>
          <p:nvPr/>
        </p:nvSpPr>
        <p:spPr>
          <a:xfrm>
            <a:off x="6956943" y="4025694"/>
            <a:ext cx="1714765"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FIRMENINFRASTRUKTUR</a:t>
            </a:r>
          </a:p>
        </p:txBody>
      </p:sp>
      <p:sp>
        <p:nvSpPr>
          <p:cNvPr id="46" name="TextBox 15">
            <a:extLst>
              <a:ext uri="{FF2B5EF4-FFF2-40B4-BE49-F238E27FC236}">
                <a16:creationId xmlns:a16="http://schemas.microsoft.com/office/drawing/2014/main" id="{25B17999-DA3C-B513-9639-B28669181383}"/>
              </a:ext>
            </a:extLst>
          </p:cNvPr>
          <p:cNvSpPr txBox="1"/>
          <p:nvPr/>
        </p:nvSpPr>
        <p:spPr>
          <a:xfrm>
            <a:off x="7184156" y="4466176"/>
            <a:ext cx="1260346"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PERSONALWESEN</a:t>
            </a:r>
          </a:p>
        </p:txBody>
      </p:sp>
      <p:sp>
        <p:nvSpPr>
          <p:cNvPr id="47" name="TextBox 16">
            <a:extLst>
              <a:ext uri="{FF2B5EF4-FFF2-40B4-BE49-F238E27FC236}">
                <a16:creationId xmlns:a16="http://schemas.microsoft.com/office/drawing/2014/main" id="{D94A33E6-94BA-2A34-0AE3-904734AC5203}"/>
              </a:ext>
            </a:extLst>
          </p:cNvPr>
          <p:cNvSpPr txBox="1"/>
          <p:nvPr/>
        </p:nvSpPr>
        <p:spPr>
          <a:xfrm>
            <a:off x="6787957" y="4907224"/>
            <a:ext cx="2052741"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TECHNOLOGIEENTWICKLUNG</a:t>
            </a:r>
          </a:p>
        </p:txBody>
      </p:sp>
      <p:sp>
        <p:nvSpPr>
          <p:cNvPr id="48" name="TextBox 17">
            <a:extLst>
              <a:ext uri="{FF2B5EF4-FFF2-40B4-BE49-F238E27FC236}">
                <a16:creationId xmlns:a16="http://schemas.microsoft.com/office/drawing/2014/main" id="{BED9D91F-CE7F-2481-7681-50A5E44A6522}"/>
              </a:ext>
            </a:extLst>
          </p:cNvPr>
          <p:cNvSpPr txBox="1"/>
          <p:nvPr/>
        </p:nvSpPr>
        <p:spPr>
          <a:xfrm>
            <a:off x="7269883" y="5348363"/>
            <a:ext cx="1088888"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BESCHAFFUNG</a:t>
            </a:r>
          </a:p>
        </p:txBody>
      </p:sp>
      <p:sp>
        <p:nvSpPr>
          <p:cNvPr id="49" name="TextBox 23">
            <a:extLst>
              <a:ext uri="{FF2B5EF4-FFF2-40B4-BE49-F238E27FC236}">
                <a16:creationId xmlns:a16="http://schemas.microsoft.com/office/drawing/2014/main" id="{859C6AD2-3DD3-53A1-B741-59224609F012}"/>
              </a:ext>
            </a:extLst>
          </p:cNvPr>
          <p:cNvSpPr txBox="1"/>
          <p:nvPr/>
        </p:nvSpPr>
        <p:spPr>
          <a:xfrm>
            <a:off x="10924837" y="3794030"/>
            <a:ext cx="521297" cy="276999"/>
          </a:xfrm>
          <a:prstGeom prst="rect">
            <a:avLst/>
          </a:prstGeom>
          <a:noFill/>
        </p:spPr>
        <p:txBody>
          <a:bodyPr wrap="none" rtlCol="0" anchor="ctr">
            <a:spAutoFit/>
          </a:bodyPr>
          <a:lstStyle/>
          <a:p>
            <a:pPr algn="ctr"/>
            <a:r>
              <a:rPr lang="en-GB" sz="1200" b="1" dirty="0">
                <a:solidFill>
                  <a:schemeClr val="bg1"/>
                </a:solidFill>
                <a:latin typeface="+mj-lt"/>
                <a:cs typeface="Poppins" pitchFamily="2" charset="77"/>
              </a:rPr>
              <a:t>KRISE</a:t>
            </a:r>
          </a:p>
        </p:txBody>
      </p:sp>
      <p:sp>
        <p:nvSpPr>
          <p:cNvPr id="50" name="TextBox 25">
            <a:extLst>
              <a:ext uri="{FF2B5EF4-FFF2-40B4-BE49-F238E27FC236}">
                <a16:creationId xmlns:a16="http://schemas.microsoft.com/office/drawing/2014/main" id="{C5964C60-6931-F9C2-1820-C12532E78E5A}"/>
              </a:ext>
            </a:extLst>
          </p:cNvPr>
          <p:cNvSpPr txBox="1"/>
          <p:nvPr/>
        </p:nvSpPr>
        <p:spPr>
          <a:xfrm>
            <a:off x="6682354" y="5764315"/>
            <a:ext cx="2263954" cy="276999"/>
          </a:xfrm>
          <a:prstGeom prst="rect">
            <a:avLst/>
          </a:prstGeom>
          <a:noFill/>
        </p:spPr>
        <p:txBody>
          <a:bodyPr wrap="none" rtlCol="0" anchor="ctr">
            <a:spAutoFit/>
          </a:bodyPr>
          <a:lstStyle/>
          <a:p>
            <a:pPr algn="ctr"/>
            <a:r>
              <a:rPr lang="en-GB" sz="1200" b="1" dirty="0">
                <a:solidFill>
                  <a:srgbClr val="000000"/>
                </a:solidFill>
                <a:latin typeface="+mj-lt"/>
                <a:cs typeface="Poppins" pitchFamily="2" charset="77"/>
              </a:rPr>
              <a:t>UNTERSTÜTZUNGSMAẞNAHMEN</a:t>
            </a:r>
          </a:p>
        </p:txBody>
      </p:sp>
      <p:sp>
        <p:nvSpPr>
          <p:cNvPr id="51" name="TextBox 18">
            <a:extLst>
              <a:ext uri="{FF2B5EF4-FFF2-40B4-BE49-F238E27FC236}">
                <a16:creationId xmlns:a16="http://schemas.microsoft.com/office/drawing/2014/main" id="{DF37896C-138F-6EA9-72F9-3277B0C8107D}"/>
              </a:ext>
            </a:extLst>
          </p:cNvPr>
          <p:cNvSpPr txBox="1"/>
          <p:nvPr/>
        </p:nvSpPr>
        <p:spPr>
          <a:xfrm>
            <a:off x="5163463" y="3182041"/>
            <a:ext cx="877164"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EINGANGS-</a:t>
            </a:r>
          </a:p>
          <a:p>
            <a:pPr algn="ctr"/>
            <a:r>
              <a:rPr lang="en-GB" sz="1200" b="1" dirty="0">
                <a:solidFill>
                  <a:schemeClr val="bg1"/>
                </a:solidFill>
                <a:latin typeface="+mj-lt"/>
                <a:cs typeface="Poppins" pitchFamily="2" charset="77"/>
              </a:rPr>
              <a:t>LOGISTIK</a:t>
            </a:r>
          </a:p>
        </p:txBody>
      </p:sp>
      <p:sp>
        <p:nvSpPr>
          <p:cNvPr id="52" name="TextBox 19">
            <a:extLst>
              <a:ext uri="{FF2B5EF4-FFF2-40B4-BE49-F238E27FC236}">
                <a16:creationId xmlns:a16="http://schemas.microsoft.com/office/drawing/2014/main" id="{5BD5A2E1-5B41-DAD6-5E22-741EFC10C3FB}"/>
              </a:ext>
            </a:extLst>
          </p:cNvPr>
          <p:cNvSpPr txBox="1"/>
          <p:nvPr/>
        </p:nvSpPr>
        <p:spPr>
          <a:xfrm>
            <a:off x="6363602" y="3182040"/>
            <a:ext cx="683200"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BETRIEB</a:t>
            </a:r>
          </a:p>
        </p:txBody>
      </p:sp>
      <p:sp>
        <p:nvSpPr>
          <p:cNvPr id="53" name="TextBox 20">
            <a:extLst>
              <a:ext uri="{FF2B5EF4-FFF2-40B4-BE49-F238E27FC236}">
                <a16:creationId xmlns:a16="http://schemas.microsoft.com/office/drawing/2014/main" id="{01D9AA21-9952-C112-19EF-6046C7501F7A}"/>
              </a:ext>
            </a:extLst>
          </p:cNvPr>
          <p:cNvSpPr txBox="1"/>
          <p:nvPr/>
        </p:nvSpPr>
        <p:spPr>
          <a:xfrm>
            <a:off x="7348686" y="3182041"/>
            <a:ext cx="918200"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AUSGANGS-</a:t>
            </a:r>
          </a:p>
          <a:p>
            <a:pPr algn="ctr"/>
            <a:r>
              <a:rPr lang="en-GB" sz="1200" b="1" dirty="0">
                <a:solidFill>
                  <a:schemeClr val="bg1"/>
                </a:solidFill>
                <a:latin typeface="+mj-lt"/>
                <a:cs typeface="Poppins" pitchFamily="2" charset="77"/>
              </a:rPr>
              <a:t>LOGISTIK</a:t>
            </a:r>
          </a:p>
        </p:txBody>
      </p:sp>
      <p:sp>
        <p:nvSpPr>
          <p:cNvPr id="54" name="TextBox 21">
            <a:extLst>
              <a:ext uri="{FF2B5EF4-FFF2-40B4-BE49-F238E27FC236}">
                <a16:creationId xmlns:a16="http://schemas.microsoft.com/office/drawing/2014/main" id="{1810E2FD-7B7C-D5D8-70BC-892D8CC62C33}"/>
              </a:ext>
            </a:extLst>
          </p:cNvPr>
          <p:cNvSpPr txBox="1"/>
          <p:nvPr/>
        </p:nvSpPr>
        <p:spPr>
          <a:xfrm>
            <a:off x="8373842" y="3182041"/>
            <a:ext cx="1082477" cy="461665"/>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MARKETING</a:t>
            </a:r>
          </a:p>
          <a:p>
            <a:pPr algn="ctr"/>
            <a:r>
              <a:rPr lang="en-GB" sz="1200" b="1" dirty="0">
                <a:solidFill>
                  <a:schemeClr val="bg1"/>
                </a:solidFill>
                <a:latin typeface="+mj-lt"/>
                <a:cs typeface="Poppins" pitchFamily="2" charset="77"/>
              </a:rPr>
              <a:t>UND VERTRIEB</a:t>
            </a:r>
          </a:p>
        </p:txBody>
      </p:sp>
      <p:sp>
        <p:nvSpPr>
          <p:cNvPr id="55" name="TextBox 22">
            <a:extLst>
              <a:ext uri="{FF2B5EF4-FFF2-40B4-BE49-F238E27FC236}">
                <a16:creationId xmlns:a16="http://schemas.microsoft.com/office/drawing/2014/main" id="{186416FD-590A-9B87-2009-93006013D670}"/>
              </a:ext>
            </a:extLst>
          </p:cNvPr>
          <p:cNvSpPr txBox="1"/>
          <p:nvPr/>
        </p:nvSpPr>
        <p:spPr>
          <a:xfrm>
            <a:off x="9685382" y="3182041"/>
            <a:ext cx="679352" cy="276999"/>
          </a:xfrm>
          <a:prstGeom prst="rect">
            <a:avLst/>
          </a:prstGeom>
          <a:noFill/>
        </p:spPr>
        <p:txBody>
          <a:bodyPr wrap="none" rtlCol="0" anchor="t">
            <a:spAutoFit/>
          </a:bodyPr>
          <a:lstStyle/>
          <a:p>
            <a:pPr algn="ctr"/>
            <a:r>
              <a:rPr lang="en-GB" sz="1200" b="1" dirty="0">
                <a:solidFill>
                  <a:schemeClr val="bg1"/>
                </a:solidFill>
                <a:latin typeface="+mj-lt"/>
                <a:cs typeface="Poppins" pitchFamily="2" charset="77"/>
              </a:rPr>
              <a:t>SERVICE</a:t>
            </a:r>
          </a:p>
        </p:txBody>
      </p:sp>
      <p:sp>
        <p:nvSpPr>
          <p:cNvPr id="56" name="Freeform 223">
            <a:extLst>
              <a:ext uri="{FF2B5EF4-FFF2-40B4-BE49-F238E27FC236}">
                <a16:creationId xmlns:a16="http://schemas.microsoft.com/office/drawing/2014/main" id="{55A1DE83-ED46-6437-31DC-85DF1C4AF9FD}"/>
              </a:ext>
            </a:extLst>
          </p:cNvPr>
          <p:cNvSpPr>
            <a:spLocks noChangeArrowheads="1"/>
          </p:cNvSpPr>
          <p:nvPr/>
        </p:nvSpPr>
        <p:spPr bwMode="auto">
          <a:xfrm>
            <a:off x="6468563" y="2755425"/>
            <a:ext cx="473281" cy="307157"/>
          </a:xfrm>
          <a:custGeom>
            <a:avLst/>
            <a:gdLst/>
            <a:ahLst/>
            <a:cxnLst/>
            <a:rect l="0" t="0" r="r" b="b"/>
            <a:pathLst>
              <a:path w="868002" h="563205">
                <a:moveTo>
                  <a:pt x="750374" y="332304"/>
                </a:moveTo>
                <a:cubicBezTo>
                  <a:pt x="757928" y="332304"/>
                  <a:pt x="764763" y="335554"/>
                  <a:pt x="769799" y="340249"/>
                </a:cubicBezTo>
                <a:cubicBezTo>
                  <a:pt x="774476" y="345305"/>
                  <a:pt x="777713" y="351805"/>
                  <a:pt x="777713" y="359750"/>
                </a:cubicBezTo>
                <a:cubicBezTo>
                  <a:pt x="777713" y="366972"/>
                  <a:pt x="774476" y="373834"/>
                  <a:pt x="769799" y="378889"/>
                </a:cubicBezTo>
                <a:cubicBezTo>
                  <a:pt x="764763" y="383584"/>
                  <a:pt x="757928" y="386834"/>
                  <a:pt x="750374" y="386834"/>
                </a:cubicBezTo>
                <a:cubicBezTo>
                  <a:pt x="743180" y="386834"/>
                  <a:pt x="736345" y="383584"/>
                  <a:pt x="731309" y="378889"/>
                </a:cubicBezTo>
                <a:cubicBezTo>
                  <a:pt x="726273" y="373834"/>
                  <a:pt x="723395" y="366972"/>
                  <a:pt x="723395" y="359750"/>
                </a:cubicBezTo>
                <a:cubicBezTo>
                  <a:pt x="723395" y="351805"/>
                  <a:pt x="726273" y="345305"/>
                  <a:pt x="731309" y="340249"/>
                </a:cubicBezTo>
                <a:cubicBezTo>
                  <a:pt x="736345" y="335554"/>
                  <a:pt x="743180" y="332304"/>
                  <a:pt x="750374" y="332304"/>
                </a:cubicBezTo>
                <a:close/>
                <a:moveTo>
                  <a:pt x="592098" y="332304"/>
                </a:moveTo>
                <a:cubicBezTo>
                  <a:pt x="600012" y="332304"/>
                  <a:pt x="606487" y="335554"/>
                  <a:pt x="611523" y="340249"/>
                </a:cubicBezTo>
                <a:cubicBezTo>
                  <a:pt x="616199" y="345305"/>
                  <a:pt x="619437" y="351805"/>
                  <a:pt x="619437" y="359750"/>
                </a:cubicBezTo>
                <a:cubicBezTo>
                  <a:pt x="619437" y="366972"/>
                  <a:pt x="616199" y="373834"/>
                  <a:pt x="611523" y="378889"/>
                </a:cubicBezTo>
                <a:cubicBezTo>
                  <a:pt x="606487" y="383584"/>
                  <a:pt x="600012" y="386834"/>
                  <a:pt x="592098" y="386834"/>
                </a:cubicBezTo>
                <a:cubicBezTo>
                  <a:pt x="584904" y="386834"/>
                  <a:pt x="577709" y="383584"/>
                  <a:pt x="573033" y="378889"/>
                </a:cubicBezTo>
                <a:cubicBezTo>
                  <a:pt x="567997" y="373834"/>
                  <a:pt x="565119" y="366972"/>
                  <a:pt x="565119" y="359750"/>
                </a:cubicBezTo>
                <a:cubicBezTo>
                  <a:pt x="565119" y="351805"/>
                  <a:pt x="567997" y="345305"/>
                  <a:pt x="573033" y="340249"/>
                </a:cubicBezTo>
                <a:cubicBezTo>
                  <a:pt x="577709" y="335554"/>
                  <a:pt x="584904" y="332304"/>
                  <a:pt x="592098" y="332304"/>
                </a:cubicBezTo>
                <a:close/>
                <a:moveTo>
                  <a:pt x="434181" y="332304"/>
                </a:moveTo>
                <a:cubicBezTo>
                  <a:pt x="441375" y="332304"/>
                  <a:pt x="448210" y="335554"/>
                  <a:pt x="453246" y="340249"/>
                </a:cubicBezTo>
                <a:cubicBezTo>
                  <a:pt x="457922" y="345305"/>
                  <a:pt x="461160" y="351805"/>
                  <a:pt x="461160" y="359750"/>
                </a:cubicBezTo>
                <a:cubicBezTo>
                  <a:pt x="461160" y="366972"/>
                  <a:pt x="457922" y="373834"/>
                  <a:pt x="453246" y="378889"/>
                </a:cubicBezTo>
                <a:cubicBezTo>
                  <a:pt x="448210" y="383584"/>
                  <a:pt x="441375" y="386834"/>
                  <a:pt x="434181" y="386834"/>
                </a:cubicBezTo>
                <a:cubicBezTo>
                  <a:pt x="426627" y="386834"/>
                  <a:pt x="419792" y="383584"/>
                  <a:pt x="415116" y="378889"/>
                </a:cubicBezTo>
                <a:cubicBezTo>
                  <a:pt x="410439" y="373834"/>
                  <a:pt x="407202" y="366972"/>
                  <a:pt x="407202" y="359750"/>
                </a:cubicBezTo>
                <a:cubicBezTo>
                  <a:pt x="407202" y="351805"/>
                  <a:pt x="410439" y="345305"/>
                  <a:pt x="415116" y="340249"/>
                </a:cubicBezTo>
                <a:cubicBezTo>
                  <a:pt x="419792" y="335554"/>
                  <a:pt x="426627" y="332304"/>
                  <a:pt x="434181" y="332304"/>
                </a:cubicBezTo>
                <a:close/>
                <a:moveTo>
                  <a:pt x="276264" y="332304"/>
                </a:moveTo>
                <a:cubicBezTo>
                  <a:pt x="283458" y="332304"/>
                  <a:pt x="290293" y="335554"/>
                  <a:pt x="295329" y="340249"/>
                </a:cubicBezTo>
                <a:cubicBezTo>
                  <a:pt x="300006" y="345305"/>
                  <a:pt x="303243" y="351805"/>
                  <a:pt x="303243" y="359750"/>
                </a:cubicBezTo>
                <a:cubicBezTo>
                  <a:pt x="303243" y="366972"/>
                  <a:pt x="300006" y="373834"/>
                  <a:pt x="295329" y="378889"/>
                </a:cubicBezTo>
                <a:cubicBezTo>
                  <a:pt x="290293" y="383584"/>
                  <a:pt x="283458" y="386834"/>
                  <a:pt x="276264" y="386834"/>
                </a:cubicBezTo>
                <a:cubicBezTo>
                  <a:pt x="268710" y="386834"/>
                  <a:pt x="261875" y="383584"/>
                  <a:pt x="256839" y="378889"/>
                </a:cubicBezTo>
                <a:cubicBezTo>
                  <a:pt x="251803" y="373834"/>
                  <a:pt x="248925" y="366972"/>
                  <a:pt x="248925" y="359750"/>
                </a:cubicBezTo>
                <a:cubicBezTo>
                  <a:pt x="248925" y="351805"/>
                  <a:pt x="251803" y="345305"/>
                  <a:pt x="256839" y="340249"/>
                </a:cubicBezTo>
                <a:cubicBezTo>
                  <a:pt x="261875" y="335554"/>
                  <a:pt x="268710" y="332304"/>
                  <a:pt x="276264" y="332304"/>
                </a:cubicBezTo>
                <a:close/>
                <a:moveTo>
                  <a:pt x="117988" y="332304"/>
                </a:moveTo>
                <a:cubicBezTo>
                  <a:pt x="125182" y="332304"/>
                  <a:pt x="132017" y="335554"/>
                  <a:pt x="137053" y="340249"/>
                </a:cubicBezTo>
                <a:cubicBezTo>
                  <a:pt x="142089" y="345305"/>
                  <a:pt x="144967" y="351805"/>
                  <a:pt x="144967" y="359750"/>
                </a:cubicBezTo>
                <a:cubicBezTo>
                  <a:pt x="144967" y="366972"/>
                  <a:pt x="142089" y="373834"/>
                  <a:pt x="137053" y="378889"/>
                </a:cubicBezTo>
                <a:cubicBezTo>
                  <a:pt x="132017" y="383584"/>
                  <a:pt x="125182" y="386834"/>
                  <a:pt x="117988" y="386834"/>
                </a:cubicBezTo>
                <a:cubicBezTo>
                  <a:pt x="110074" y="386834"/>
                  <a:pt x="103599" y="383584"/>
                  <a:pt x="98563" y="378889"/>
                </a:cubicBezTo>
                <a:cubicBezTo>
                  <a:pt x="93527" y="373834"/>
                  <a:pt x="90649" y="366972"/>
                  <a:pt x="90649" y="359750"/>
                </a:cubicBezTo>
                <a:cubicBezTo>
                  <a:pt x="90649" y="351805"/>
                  <a:pt x="93527" y="345305"/>
                  <a:pt x="98563" y="340249"/>
                </a:cubicBezTo>
                <a:cubicBezTo>
                  <a:pt x="103599" y="335554"/>
                  <a:pt x="110074" y="332304"/>
                  <a:pt x="117988" y="332304"/>
                </a:cubicBezTo>
                <a:close/>
                <a:moveTo>
                  <a:pt x="750374" y="295830"/>
                </a:moveTo>
                <a:cubicBezTo>
                  <a:pt x="733108" y="295830"/>
                  <a:pt x="717280" y="303053"/>
                  <a:pt x="705769" y="314609"/>
                </a:cubicBezTo>
                <a:cubicBezTo>
                  <a:pt x="694258" y="326165"/>
                  <a:pt x="687423" y="342054"/>
                  <a:pt x="687423" y="359750"/>
                </a:cubicBezTo>
                <a:cubicBezTo>
                  <a:pt x="687423" y="377084"/>
                  <a:pt x="694258" y="392973"/>
                  <a:pt x="705769" y="404529"/>
                </a:cubicBezTo>
                <a:cubicBezTo>
                  <a:pt x="717280" y="416085"/>
                  <a:pt x="733108" y="422947"/>
                  <a:pt x="750374" y="422947"/>
                </a:cubicBezTo>
                <a:cubicBezTo>
                  <a:pt x="768001" y="422947"/>
                  <a:pt x="783828" y="416085"/>
                  <a:pt x="795339" y="404529"/>
                </a:cubicBezTo>
                <a:cubicBezTo>
                  <a:pt x="806850" y="392973"/>
                  <a:pt x="813685" y="377084"/>
                  <a:pt x="813685" y="359750"/>
                </a:cubicBezTo>
                <a:cubicBezTo>
                  <a:pt x="813685" y="342054"/>
                  <a:pt x="806850" y="326165"/>
                  <a:pt x="795339" y="314609"/>
                </a:cubicBezTo>
                <a:cubicBezTo>
                  <a:pt x="783828" y="303053"/>
                  <a:pt x="768001" y="295830"/>
                  <a:pt x="750374" y="295830"/>
                </a:cubicBezTo>
                <a:close/>
                <a:moveTo>
                  <a:pt x="592098" y="295830"/>
                </a:moveTo>
                <a:cubicBezTo>
                  <a:pt x="574831" y="295830"/>
                  <a:pt x="559004" y="303053"/>
                  <a:pt x="547493" y="314609"/>
                </a:cubicBezTo>
                <a:cubicBezTo>
                  <a:pt x="535981" y="326165"/>
                  <a:pt x="528787" y="342054"/>
                  <a:pt x="528787" y="359750"/>
                </a:cubicBezTo>
                <a:cubicBezTo>
                  <a:pt x="528787" y="377084"/>
                  <a:pt x="535981" y="392973"/>
                  <a:pt x="547493" y="404529"/>
                </a:cubicBezTo>
                <a:cubicBezTo>
                  <a:pt x="559004" y="416085"/>
                  <a:pt x="574831" y="422947"/>
                  <a:pt x="592098" y="422947"/>
                </a:cubicBezTo>
                <a:cubicBezTo>
                  <a:pt x="609724" y="422947"/>
                  <a:pt x="625552" y="416085"/>
                  <a:pt x="637063" y="404529"/>
                </a:cubicBezTo>
                <a:cubicBezTo>
                  <a:pt x="648214" y="392973"/>
                  <a:pt x="655408" y="377084"/>
                  <a:pt x="655408" y="359750"/>
                </a:cubicBezTo>
                <a:cubicBezTo>
                  <a:pt x="655408" y="342054"/>
                  <a:pt x="648214" y="326165"/>
                  <a:pt x="637063" y="314609"/>
                </a:cubicBezTo>
                <a:cubicBezTo>
                  <a:pt x="625552" y="303053"/>
                  <a:pt x="609724" y="295830"/>
                  <a:pt x="592098" y="295830"/>
                </a:cubicBezTo>
                <a:close/>
                <a:moveTo>
                  <a:pt x="434181" y="295830"/>
                </a:moveTo>
                <a:cubicBezTo>
                  <a:pt x="416914" y="295830"/>
                  <a:pt x="401087" y="303053"/>
                  <a:pt x="389576" y="314609"/>
                </a:cubicBezTo>
                <a:cubicBezTo>
                  <a:pt x="378065" y="326165"/>
                  <a:pt x="370870" y="342054"/>
                  <a:pt x="370870" y="359750"/>
                </a:cubicBezTo>
                <a:cubicBezTo>
                  <a:pt x="370870" y="377084"/>
                  <a:pt x="378065" y="392973"/>
                  <a:pt x="389576" y="404529"/>
                </a:cubicBezTo>
                <a:cubicBezTo>
                  <a:pt x="401087" y="416085"/>
                  <a:pt x="416914" y="422947"/>
                  <a:pt x="434181" y="422947"/>
                </a:cubicBezTo>
                <a:cubicBezTo>
                  <a:pt x="451447" y="422947"/>
                  <a:pt x="467275" y="416085"/>
                  <a:pt x="478786" y="404529"/>
                </a:cubicBezTo>
                <a:cubicBezTo>
                  <a:pt x="490297" y="392973"/>
                  <a:pt x="497491" y="377084"/>
                  <a:pt x="497491" y="359750"/>
                </a:cubicBezTo>
                <a:cubicBezTo>
                  <a:pt x="497491" y="342054"/>
                  <a:pt x="490297" y="326165"/>
                  <a:pt x="478786" y="314609"/>
                </a:cubicBezTo>
                <a:cubicBezTo>
                  <a:pt x="467275" y="303053"/>
                  <a:pt x="451447" y="295830"/>
                  <a:pt x="434181" y="295830"/>
                </a:cubicBezTo>
                <a:close/>
                <a:moveTo>
                  <a:pt x="276264" y="295830"/>
                </a:moveTo>
                <a:cubicBezTo>
                  <a:pt x="258638" y="295830"/>
                  <a:pt x="242810" y="303053"/>
                  <a:pt x="231299" y="314609"/>
                </a:cubicBezTo>
                <a:cubicBezTo>
                  <a:pt x="219788" y="326165"/>
                  <a:pt x="212594" y="342054"/>
                  <a:pt x="212594" y="359750"/>
                </a:cubicBezTo>
                <a:cubicBezTo>
                  <a:pt x="212594" y="377084"/>
                  <a:pt x="219788" y="392973"/>
                  <a:pt x="231299" y="404529"/>
                </a:cubicBezTo>
                <a:cubicBezTo>
                  <a:pt x="242810" y="416085"/>
                  <a:pt x="258638" y="422947"/>
                  <a:pt x="276264" y="422947"/>
                </a:cubicBezTo>
                <a:cubicBezTo>
                  <a:pt x="293531" y="422947"/>
                  <a:pt x="309358" y="416085"/>
                  <a:pt x="320869" y="404529"/>
                </a:cubicBezTo>
                <a:cubicBezTo>
                  <a:pt x="332380" y="392973"/>
                  <a:pt x="339215" y="377084"/>
                  <a:pt x="339215" y="359750"/>
                </a:cubicBezTo>
                <a:cubicBezTo>
                  <a:pt x="339215" y="342054"/>
                  <a:pt x="332380" y="326165"/>
                  <a:pt x="320869" y="314609"/>
                </a:cubicBezTo>
                <a:cubicBezTo>
                  <a:pt x="309358" y="303053"/>
                  <a:pt x="293531" y="295830"/>
                  <a:pt x="276264" y="295830"/>
                </a:cubicBezTo>
                <a:close/>
                <a:moveTo>
                  <a:pt x="117988" y="295830"/>
                </a:moveTo>
                <a:cubicBezTo>
                  <a:pt x="100361" y="295830"/>
                  <a:pt x="84534" y="303053"/>
                  <a:pt x="73023" y="314609"/>
                </a:cubicBezTo>
                <a:cubicBezTo>
                  <a:pt x="61512" y="326165"/>
                  <a:pt x="54317" y="342054"/>
                  <a:pt x="54317" y="359750"/>
                </a:cubicBezTo>
                <a:cubicBezTo>
                  <a:pt x="54317" y="377084"/>
                  <a:pt x="61512" y="392973"/>
                  <a:pt x="73023" y="404529"/>
                </a:cubicBezTo>
                <a:cubicBezTo>
                  <a:pt x="84534" y="416085"/>
                  <a:pt x="100361" y="422947"/>
                  <a:pt x="117988" y="422947"/>
                </a:cubicBezTo>
                <a:cubicBezTo>
                  <a:pt x="135254" y="422947"/>
                  <a:pt x="151082" y="416085"/>
                  <a:pt x="162593" y="404529"/>
                </a:cubicBezTo>
                <a:cubicBezTo>
                  <a:pt x="174104" y="392973"/>
                  <a:pt x="180938" y="377084"/>
                  <a:pt x="180938" y="359750"/>
                </a:cubicBezTo>
                <a:cubicBezTo>
                  <a:pt x="180938" y="342054"/>
                  <a:pt x="174104" y="326165"/>
                  <a:pt x="162593" y="314609"/>
                </a:cubicBezTo>
                <a:cubicBezTo>
                  <a:pt x="151082" y="303053"/>
                  <a:pt x="135254" y="295830"/>
                  <a:pt x="117988" y="295830"/>
                </a:cubicBezTo>
                <a:close/>
                <a:moveTo>
                  <a:pt x="117988" y="241300"/>
                </a:moveTo>
                <a:lnTo>
                  <a:pt x="276264" y="241300"/>
                </a:lnTo>
                <a:lnTo>
                  <a:pt x="434181" y="241300"/>
                </a:lnTo>
                <a:lnTo>
                  <a:pt x="592098" y="241300"/>
                </a:lnTo>
                <a:lnTo>
                  <a:pt x="750374" y="241300"/>
                </a:lnTo>
                <a:cubicBezTo>
                  <a:pt x="782749" y="241300"/>
                  <a:pt x="812246" y="254662"/>
                  <a:pt x="833469" y="276329"/>
                </a:cubicBezTo>
                <a:cubicBezTo>
                  <a:pt x="854693" y="297636"/>
                  <a:pt x="868002" y="327248"/>
                  <a:pt x="868002" y="359750"/>
                </a:cubicBezTo>
                <a:cubicBezTo>
                  <a:pt x="868002" y="391890"/>
                  <a:pt x="854693" y="421502"/>
                  <a:pt x="833469" y="442809"/>
                </a:cubicBezTo>
                <a:cubicBezTo>
                  <a:pt x="812246" y="464476"/>
                  <a:pt x="782749" y="477477"/>
                  <a:pt x="750374" y="477477"/>
                </a:cubicBezTo>
                <a:lnTo>
                  <a:pt x="687029" y="477477"/>
                </a:lnTo>
                <a:lnTo>
                  <a:pt x="687029" y="527050"/>
                </a:lnTo>
                <a:lnTo>
                  <a:pt x="723080" y="527050"/>
                </a:lnTo>
                <a:cubicBezTo>
                  <a:pt x="733118" y="527050"/>
                  <a:pt x="741004" y="535283"/>
                  <a:pt x="741004" y="545307"/>
                </a:cubicBezTo>
                <a:cubicBezTo>
                  <a:pt x="741004" y="554972"/>
                  <a:pt x="733118" y="563205"/>
                  <a:pt x="723080" y="563205"/>
                </a:cubicBezTo>
                <a:lnTo>
                  <a:pt x="614824" y="563205"/>
                </a:lnTo>
                <a:cubicBezTo>
                  <a:pt x="604787" y="563205"/>
                  <a:pt x="596900" y="554972"/>
                  <a:pt x="596900" y="545307"/>
                </a:cubicBezTo>
                <a:cubicBezTo>
                  <a:pt x="596900" y="535283"/>
                  <a:pt x="604787" y="527050"/>
                  <a:pt x="614824" y="527050"/>
                </a:cubicBezTo>
                <a:lnTo>
                  <a:pt x="650875" y="527050"/>
                </a:lnTo>
                <a:lnTo>
                  <a:pt x="650875" y="477477"/>
                </a:lnTo>
                <a:lnTo>
                  <a:pt x="592098" y="477477"/>
                </a:lnTo>
                <a:lnTo>
                  <a:pt x="434181" y="477477"/>
                </a:lnTo>
                <a:lnTo>
                  <a:pt x="276264" y="477477"/>
                </a:lnTo>
                <a:lnTo>
                  <a:pt x="234588" y="477477"/>
                </a:lnTo>
                <a:lnTo>
                  <a:pt x="234588" y="527050"/>
                </a:lnTo>
                <a:lnTo>
                  <a:pt x="270643" y="527050"/>
                </a:lnTo>
                <a:cubicBezTo>
                  <a:pt x="280680" y="527050"/>
                  <a:pt x="288566" y="535283"/>
                  <a:pt x="288566" y="545307"/>
                </a:cubicBezTo>
                <a:cubicBezTo>
                  <a:pt x="288566" y="554972"/>
                  <a:pt x="280680" y="563205"/>
                  <a:pt x="270643" y="563205"/>
                </a:cubicBezTo>
                <a:lnTo>
                  <a:pt x="162385" y="563205"/>
                </a:lnTo>
                <a:cubicBezTo>
                  <a:pt x="152348" y="563205"/>
                  <a:pt x="144462" y="554972"/>
                  <a:pt x="144462" y="545307"/>
                </a:cubicBezTo>
                <a:cubicBezTo>
                  <a:pt x="144462" y="535283"/>
                  <a:pt x="152348" y="527050"/>
                  <a:pt x="162385" y="527050"/>
                </a:cubicBezTo>
                <a:lnTo>
                  <a:pt x="198437" y="527050"/>
                </a:lnTo>
                <a:lnTo>
                  <a:pt x="198437" y="477477"/>
                </a:lnTo>
                <a:lnTo>
                  <a:pt x="117988" y="477477"/>
                </a:lnTo>
                <a:cubicBezTo>
                  <a:pt x="85253" y="477477"/>
                  <a:pt x="55756" y="464476"/>
                  <a:pt x="34533" y="442809"/>
                </a:cubicBezTo>
                <a:cubicBezTo>
                  <a:pt x="13669" y="421502"/>
                  <a:pt x="0" y="391890"/>
                  <a:pt x="0" y="359750"/>
                </a:cubicBezTo>
                <a:cubicBezTo>
                  <a:pt x="0" y="327248"/>
                  <a:pt x="13669" y="297636"/>
                  <a:pt x="34533" y="276329"/>
                </a:cubicBezTo>
                <a:cubicBezTo>
                  <a:pt x="55756" y="254662"/>
                  <a:pt x="85253" y="241300"/>
                  <a:pt x="117988" y="241300"/>
                </a:cubicBezTo>
                <a:close/>
                <a:moveTo>
                  <a:pt x="666620" y="193560"/>
                </a:moveTo>
                <a:lnTo>
                  <a:pt x="666620" y="197525"/>
                </a:lnTo>
                <a:lnTo>
                  <a:pt x="675989" y="197525"/>
                </a:lnTo>
                <a:lnTo>
                  <a:pt x="686798" y="197525"/>
                </a:lnTo>
                <a:lnTo>
                  <a:pt x="697607" y="197525"/>
                </a:lnTo>
                <a:lnTo>
                  <a:pt x="706976" y="197525"/>
                </a:lnTo>
                <a:lnTo>
                  <a:pt x="706976" y="193560"/>
                </a:lnTo>
                <a:lnTo>
                  <a:pt x="697607" y="193560"/>
                </a:lnTo>
                <a:lnTo>
                  <a:pt x="686798" y="193560"/>
                </a:lnTo>
                <a:lnTo>
                  <a:pt x="675989" y="193560"/>
                </a:lnTo>
                <a:lnTo>
                  <a:pt x="666620" y="193560"/>
                </a:lnTo>
                <a:close/>
                <a:moveTo>
                  <a:pt x="339235" y="193560"/>
                </a:moveTo>
                <a:lnTo>
                  <a:pt x="339235" y="197525"/>
                </a:lnTo>
                <a:lnTo>
                  <a:pt x="348603" y="197525"/>
                </a:lnTo>
                <a:lnTo>
                  <a:pt x="359773" y="197525"/>
                </a:lnTo>
                <a:lnTo>
                  <a:pt x="370582" y="197525"/>
                </a:lnTo>
                <a:lnTo>
                  <a:pt x="379950" y="197525"/>
                </a:lnTo>
                <a:lnTo>
                  <a:pt x="379950" y="193560"/>
                </a:lnTo>
                <a:lnTo>
                  <a:pt x="370582" y="193560"/>
                </a:lnTo>
                <a:lnTo>
                  <a:pt x="359773" y="193560"/>
                </a:lnTo>
                <a:lnTo>
                  <a:pt x="348603" y="193560"/>
                </a:lnTo>
                <a:lnTo>
                  <a:pt x="339235" y="193560"/>
                </a:lnTo>
                <a:close/>
                <a:moveTo>
                  <a:pt x="486463" y="188514"/>
                </a:moveTo>
                <a:lnTo>
                  <a:pt x="486463" y="197525"/>
                </a:lnTo>
                <a:lnTo>
                  <a:pt x="540150" y="197525"/>
                </a:lnTo>
                <a:lnTo>
                  <a:pt x="593477" y="197525"/>
                </a:lnTo>
                <a:lnTo>
                  <a:pt x="593477" y="188514"/>
                </a:lnTo>
                <a:lnTo>
                  <a:pt x="540150" y="188514"/>
                </a:lnTo>
                <a:lnTo>
                  <a:pt x="486463" y="188514"/>
                </a:lnTo>
                <a:close/>
                <a:moveTo>
                  <a:pt x="159438" y="188514"/>
                </a:moveTo>
                <a:lnTo>
                  <a:pt x="159438" y="197525"/>
                </a:lnTo>
                <a:lnTo>
                  <a:pt x="213125" y="197525"/>
                </a:lnTo>
                <a:lnTo>
                  <a:pt x="266812" y="197525"/>
                </a:lnTo>
                <a:lnTo>
                  <a:pt x="266812" y="188514"/>
                </a:lnTo>
                <a:lnTo>
                  <a:pt x="213125" y="188514"/>
                </a:lnTo>
                <a:lnTo>
                  <a:pt x="159438" y="188514"/>
                </a:lnTo>
                <a:close/>
                <a:moveTo>
                  <a:pt x="697607" y="163283"/>
                </a:moveTo>
                <a:lnTo>
                  <a:pt x="688600" y="176259"/>
                </a:lnTo>
                <a:lnTo>
                  <a:pt x="693284" y="176259"/>
                </a:lnTo>
                <a:lnTo>
                  <a:pt x="693284" y="189235"/>
                </a:lnTo>
                <a:lnTo>
                  <a:pt x="697607" y="189235"/>
                </a:lnTo>
                <a:lnTo>
                  <a:pt x="702292" y="189235"/>
                </a:lnTo>
                <a:lnTo>
                  <a:pt x="702292" y="176259"/>
                </a:lnTo>
                <a:lnTo>
                  <a:pt x="706976" y="176259"/>
                </a:lnTo>
                <a:lnTo>
                  <a:pt x="697607" y="163283"/>
                </a:lnTo>
                <a:close/>
                <a:moveTo>
                  <a:pt x="675989" y="163283"/>
                </a:moveTo>
                <a:lnTo>
                  <a:pt x="666620" y="176259"/>
                </a:lnTo>
                <a:lnTo>
                  <a:pt x="671305" y="176259"/>
                </a:lnTo>
                <a:lnTo>
                  <a:pt x="671305" y="189235"/>
                </a:lnTo>
                <a:lnTo>
                  <a:pt x="675989" y="189235"/>
                </a:lnTo>
                <a:lnTo>
                  <a:pt x="680312" y="189235"/>
                </a:lnTo>
                <a:lnTo>
                  <a:pt x="680312" y="176259"/>
                </a:lnTo>
                <a:lnTo>
                  <a:pt x="684996" y="176259"/>
                </a:lnTo>
                <a:lnTo>
                  <a:pt x="675989" y="163283"/>
                </a:lnTo>
                <a:close/>
                <a:moveTo>
                  <a:pt x="486463" y="163283"/>
                </a:moveTo>
                <a:lnTo>
                  <a:pt x="486463" y="173015"/>
                </a:lnTo>
                <a:lnTo>
                  <a:pt x="540150" y="173015"/>
                </a:lnTo>
                <a:lnTo>
                  <a:pt x="593477" y="173015"/>
                </a:lnTo>
                <a:lnTo>
                  <a:pt x="593477" y="163283"/>
                </a:lnTo>
                <a:lnTo>
                  <a:pt x="540150" y="163283"/>
                </a:lnTo>
                <a:lnTo>
                  <a:pt x="486463" y="163283"/>
                </a:lnTo>
                <a:close/>
                <a:moveTo>
                  <a:pt x="370582" y="163283"/>
                </a:moveTo>
                <a:lnTo>
                  <a:pt x="361214" y="176259"/>
                </a:lnTo>
                <a:lnTo>
                  <a:pt x="365898" y="176259"/>
                </a:lnTo>
                <a:lnTo>
                  <a:pt x="365898" y="189235"/>
                </a:lnTo>
                <a:lnTo>
                  <a:pt x="370582" y="189235"/>
                </a:lnTo>
                <a:lnTo>
                  <a:pt x="375266" y="189235"/>
                </a:lnTo>
                <a:lnTo>
                  <a:pt x="375266" y="176259"/>
                </a:lnTo>
                <a:lnTo>
                  <a:pt x="379590" y="176259"/>
                </a:lnTo>
                <a:lnTo>
                  <a:pt x="370582" y="163283"/>
                </a:lnTo>
                <a:close/>
                <a:moveTo>
                  <a:pt x="348603" y="163283"/>
                </a:moveTo>
                <a:lnTo>
                  <a:pt x="339595" y="176259"/>
                </a:lnTo>
                <a:lnTo>
                  <a:pt x="343919" y="176259"/>
                </a:lnTo>
                <a:lnTo>
                  <a:pt x="343919" y="189235"/>
                </a:lnTo>
                <a:lnTo>
                  <a:pt x="348603" y="189235"/>
                </a:lnTo>
                <a:lnTo>
                  <a:pt x="353287" y="189235"/>
                </a:lnTo>
                <a:lnTo>
                  <a:pt x="353287" y="176259"/>
                </a:lnTo>
                <a:lnTo>
                  <a:pt x="357971" y="176259"/>
                </a:lnTo>
                <a:lnTo>
                  <a:pt x="348603" y="163283"/>
                </a:lnTo>
                <a:close/>
                <a:moveTo>
                  <a:pt x="159438" y="163283"/>
                </a:moveTo>
                <a:lnTo>
                  <a:pt x="159438" y="173015"/>
                </a:lnTo>
                <a:lnTo>
                  <a:pt x="213125" y="173015"/>
                </a:lnTo>
                <a:lnTo>
                  <a:pt x="266812" y="173015"/>
                </a:lnTo>
                <a:lnTo>
                  <a:pt x="266812" y="163283"/>
                </a:lnTo>
                <a:lnTo>
                  <a:pt x="213125" y="163283"/>
                </a:lnTo>
                <a:lnTo>
                  <a:pt x="159438" y="163283"/>
                </a:lnTo>
                <a:close/>
                <a:moveTo>
                  <a:pt x="563931" y="12357"/>
                </a:moveTo>
                <a:lnTo>
                  <a:pt x="563931" y="71729"/>
                </a:lnTo>
                <a:lnTo>
                  <a:pt x="563931" y="72090"/>
                </a:lnTo>
                <a:lnTo>
                  <a:pt x="569336" y="80380"/>
                </a:lnTo>
                <a:lnTo>
                  <a:pt x="574740" y="72090"/>
                </a:lnTo>
                <a:lnTo>
                  <a:pt x="580505" y="80380"/>
                </a:lnTo>
                <a:lnTo>
                  <a:pt x="585910" y="72090"/>
                </a:lnTo>
                <a:lnTo>
                  <a:pt x="591315" y="80380"/>
                </a:lnTo>
                <a:lnTo>
                  <a:pt x="596720" y="72090"/>
                </a:lnTo>
                <a:lnTo>
                  <a:pt x="602124" y="80380"/>
                </a:lnTo>
                <a:lnTo>
                  <a:pt x="607529" y="72090"/>
                </a:lnTo>
                <a:lnTo>
                  <a:pt x="613294" y="80380"/>
                </a:lnTo>
                <a:lnTo>
                  <a:pt x="618699" y="72090"/>
                </a:lnTo>
                <a:lnTo>
                  <a:pt x="624103" y="80380"/>
                </a:lnTo>
                <a:lnTo>
                  <a:pt x="629508" y="72090"/>
                </a:lnTo>
                <a:lnTo>
                  <a:pt x="629508" y="12357"/>
                </a:lnTo>
                <a:lnTo>
                  <a:pt x="563931" y="12357"/>
                </a:lnTo>
                <a:close/>
                <a:moveTo>
                  <a:pt x="236906" y="12357"/>
                </a:moveTo>
                <a:lnTo>
                  <a:pt x="236906" y="71729"/>
                </a:lnTo>
                <a:lnTo>
                  <a:pt x="236906" y="72090"/>
                </a:lnTo>
                <a:lnTo>
                  <a:pt x="242310" y="80380"/>
                </a:lnTo>
                <a:lnTo>
                  <a:pt x="247715" y="72090"/>
                </a:lnTo>
                <a:lnTo>
                  <a:pt x="253120" y="80380"/>
                </a:lnTo>
                <a:lnTo>
                  <a:pt x="258524" y="72090"/>
                </a:lnTo>
                <a:lnTo>
                  <a:pt x="264289" y="80380"/>
                </a:lnTo>
                <a:lnTo>
                  <a:pt x="269694" y="72090"/>
                </a:lnTo>
                <a:lnTo>
                  <a:pt x="275099" y="80380"/>
                </a:lnTo>
                <a:lnTo>
                  <a:pt x="280864" y="72090"/>
                </a:lnTo>
                <a:lnTo>
                  <a:pt x="286269" y="80380"/>
                </a:lnTo>
                <a:lnTo>
                  <a:pt x="291673" y="72090"/>
                </a:lnTo>
                <a:lnTo>
                  <a:pt x="297078" y="80380"/>
                </a:lnTo>
                <a:lnTo>
                  <a:pt x="302483" y="72090"/>
                </a:lnTo>
                <a:lnTo>
                  <a:pt x="302483" y="12357"/>
                </a:lnTo>
                <a:lnTo>
                  <a:pt x="236906" y="12357"/>
                </a:lnTo>
                <a:close/>
                <a:moveTo>
                  <a:pt x="474573" y="0"/>
                </a:moveTo>
                <a:lnTo>
                  <a:pt x="536575" y="0"/>
                </a:lnTo>
                <a:lnTo>
                  <a:pt x="540150" y="0"/>
                </a:lnTo>
                <a:lnTo>
                  <a:pt x="563931" y="0"/>
                </a:lnTo>
                <a:lnTo>
                  <a:pt x="629508" y="0"/>
                </a:lnTo>
                <a:lnTo>
                  <a:pt x="656866" y="0"/>
                </a:lnTo>
                <a:lnTo>
                  <a:pt x="675989" y="0"/>
                </a:lnTo>
                <a:lnTo>
                  <a:pt x="686798" y="0"/>
                </a:lnTo>
                <a:lnTo>
                  <a:pt x="697607" y="0"/>
                </a:lnTo>
                <a:lnTo>
                  <a:pt x="718866" y="0"/>
                </a:lnTo>
                <a:cubicBezTo>
                  <a:pt x="725712" y="0"/>
                  <a:pt x="731477" y="5767"/>
                  <a:pt x="731477" y="12616"/>
                </a:cubicBezTo>
                <a:lnTo>
                  <a:pt x="731477" y="210862"/>
                </a:lnTo>
                <a:cubicBezTo>
                  <a:pt x="731477" y="218071"/>
                  <a:pt x="725712" y="223478"/>
                  <a:pt x="718866" y="223478"/>
                </a:cubicBezTo>
                <a:lnTo>
                  <a:pt x="697607" y="223478"/>
                </a:lnTo>
                <a:lnTo>
                  <a:pt x="686798" y="223478"/>
                </a:lnTo>
                <a:lnTo>
                  <a:pt x="675989" y="223478"/>
                </a:lnTo>
                <a:lnTo>
                  <a:pt x="540150" y="223478"/>
                </a:lnTo>
                <a:lnTo>
                  <a:pt x="474573" y="223478"/>
                </a:lnTo>
                <a:cubicBezTo>
                  <a:pt x="467727" y="223478"/>
                  <a:pt x="461962" y="218071"/>
                  <a:pt x="461962" y="210862"/>
                </a:cubicBezTo>
                <a:lnTo>
                  <a:pt x="461962" y="12616"/>
                </a:lnTo>
                <a:cubicBezTo>
                  <a:pt x="461962" y="5767"/>
                  <a:pt x="467727" y="0"/>
                  <a:pt x="474573" y="0"/>
                </a:cubicBezTo>
                <a:close/>
                <a:moveTo>
                  <a:pt x="147548" y="0"/>
                </a:moveTo>
                <a:lnTo>
                  <a:pt x="209550" y="0"/>
                </a:lnTo>
                <a:lnTo>
                  <a:pt x="213125" y="0"/>
                </a:lnTo>
                <a:lnTo>
                  <a:pt x="236906" y="0"/>
                </a:lnTo>
                <a:lnTo>
                  <a:pt x="302483" y="0"/>
                </a:lnTo>
                <a:lnTo>
                  <a:pt x="329841" y="0"/>
                </a:lnTo>
                <a:lnTo>
                  <a:pt x="348603" y="0"/>
                </a:lnTo>
                <a:lnTo>
                  <a:pt x="359773" y="0"/>
                </a:lnTo>
                <a:lnTo>
                  <a:pt x="370582" y="0"/>
                </a:lnTo>
                <a:lnTo>
                  <a:pt x="391840" y="0"/>
                </a:lnTo>
                <a:cubicBezTo>
                  <a:pt x="398686" y="0"/>
                  <a:pt x="404451" y="5767"/>
                  <a:pt x="404451" y="12616"/>
                </a:cubicBezTo>
                <a:lnTo>
                  <a:pt x="404451" y="210862"/>
                </a:lnTo>
                <a:cubicBezTo>
                  <a:pt x="404451" y="218071"/>
                  <a:pt x="398686" y="223478"/>
                  <a:pt x="391840" y="223478"/>
                </a:cubicBezTo>
                <a:lnTo>
                  <a:pt x="370582" y="223478"/>
                </a:lnTo>
                <a:lnTo>
                  <a:pt x="359773" y="223478"/>
                </a:lnTo>
                <a:lnTo>
                  <a:pt x="348603" y="223478"/>
                </a:lnTo>
                <a:lnTo>
                  <a:pt x="213125" y="223478"/>
                </a:lnTo>
                <a:lnTo>
                  <a:pt x="147548" y="223478"/>
                </a:lnTo>
                <a:cubicBezTo>
                  <a:pt x="140702" y="223478"/>
                  <a:pt x="134937" y="218071"/>
                  <a:pt x="134937" y="210862"/>
                </a:cubicBezTo>
                <a:lnTo>
                  <a:pt x="134937" y="12616"/>
                </a:lnTo>
                <a:cubicBezTo>
                  <a:pt x="134937" y="5767"/>
                  <a:pt x="140702" y="0"/>
                  <a:pt x="147548" y="0"/>
                </a:cubicBezTo>
                <a:close/>
              </a:path>
            </a:pathLst>
          </a:custGeom>
          <a:solidFill>
            <a:schemeClr val="bg1"/>
          </a:solidFill>
          <a:ln>
            <a:noFill/>
          </a:ln>
          <a:effectLst/>
        </p:spPr>
        <p:txBody>
          <a:bodyPr anchor="ctr"/>
          <a:lstStyle/>
          <a:p>
            <a:endParaRPr lang="en-GB" sz="567" dirty="0">
              <a:latin typeface="+mj-lt"/>
            </a:endParaRPr>
          </a:p>
        </p:txBody>
      </p:sp>
      <p:sp>
        <p:nvSpPr>
          <p:cNvPr id="57" name="Freeform 233">
            <a:extLst>
              <a:ext uri="{FF2B5EF4-FFF2-40B4-BE49-F238E27FC236}">
                <a16:creationId xmlns:a16="http://schemas.microsoft.com/office/drawing/2014/main" id="{37B1EE99-1F30-92E4-B01F-3522A2D05EB4}"/>
              </a:ext>
            </a:extLst>
          </p:cNvPr>
          <p:cNvSpPr>
            <a:spLocks noChangeArrowheads="1"/>
          </p:cNvSpPr>
          <p:nvPr/>
        </p:nvSpPr>
        <p:spPr bwMode="auto">
          <a:xfrm>
            <a:off x="5364972" y="2681476"/>
            <a:ext cx="474147" cy="383298"/>
          </a:xfrm>
          <a:custGeom>
            <a:avLst/>
            <a:gdLst/>
            <a:ahLst/>
            <a:cxnLst/>
            <a:rect l="0" t="0" r="r" b="b"/>
            <a:pathLst>
              <a:path w="869589" h="702905">
                <a:moveTo>
                  <a:pt x="129381" y="622282"/>
                </a:moveTo>
                <a:cubicBezTo>
                  <a:pt x="123963" y="622282"/>
                  <a:pt x="119267" y="624432"/>
                  <a:pt x="116016" y="627657"/>
                </a:cubicBezTo>
                <a:cubicBezTo>
                  <a:pt x="112765" y="630882"/>
                  <a:pt x="110598" y="635182"/>
                  <a:pt x="110598" y="640198"/>
                </a:cubicBezTo>
                <a:cubicBezTo>
                  <a:pt x="110598" y="645215"/>
                  <a:pt x="112765" y="649873"/>
                  <a:pt x="116016" y="652740"/>
                </a:cubicBezTo>
                <a:cubicBezTo>
                  <a:pt x="119267" y="656323"/>
                  <a:pt x="123963" y="658114"/>
                  <a:pt x="129381" y="658114"/>
                </a:cubicBezTo>
                <a:cubicBezTo>
                  <a:pt x="134438" y="658114"/>
                  <a:pt x="139133" y="656323"/>
                  <a:pt x="142384" y="652740"/>
                </a:cubicBezTo>
                <a:cubicBezTo>
                  <a:pt x="145635" y="649873"/>
                  <a:pt x="147802" y="645215"/>
                  <a:pt x="147802" y="640198"/>
                </a:cubicBezTo>
                <a:cubicBezTo>
                  <a:pt x="147802" y="635182"/>
                  <a:pt x="145635" y="630882"/>
                  <a:pt x="142384" y="627657"/>
                </a:cubicBezTo>
                <a:cubicBezTo>
                  <a:pt x="139133" y="624432"/>
                  <a:pt x="134438" y="622282"/>
                  <a:pt x="129381" y="622282"/>
                </a:cubicBezTo>
                <a:close/>
                <a:moveTo>
                  <a:pt x="426857" y="600543"/>
                </a:moveTo>
                <a:cubicBezTo>
                  <a:pt x="420366" y="600543"/>
                  <a:pt x="414595" y="603057"/>
                  <a:pt x="410268" y="607367"/>
                </a:cubicBezTo>
                <a:cubicBezTo>
                  <a:pt x="405940" y="611677"/>
                  <a:pt x="403416" y="617423"/>
                  <a:pt x="403416" y="623529"/>
                </a:cubicBezTo>
                <a:cubicBezTo>
                  <a:pt x="403416" y="629994"/>
                  <a:pt x="405940" y="635741"/>
                  <a:pt x="410268" y="640050"/>
                </a:cubicBezTo>
                <a:cubicBezTo>
                  <a:pt x="414595" y="644001"/>
                  <a:pt x="420366" y="646875"/>
                  <a:pt x="426857" y="646875"/>
                </a:cubicBezTo>
                <a:cubicBezTo>
                  <a:pt x="433709" y="646875"/>
                  <a:pt x="439479" y="644001"/>
                  <a:pt x="443446" y="640050"/>
                </a:cubicBezTo>
                <a:cubicBezTo>
                  <a:pt x="447774" y="635741"/>
                  <a:pt x="450298" y="629994"/>
                  <a:pt x="450298" y="623529"/>
                </a:cubicBezTo>
                <a:cubicBezTo>
                  <a:pt x="450298" y="617423"/>
                  <a:pt x="447774" y="611677"/>
                  <a:pt x="443446" y="607367"/>
                </a:cubicBezTo>
                <a:cubicBezTo>
                  <a:pt x="439479" y="603057"/>
                  <a:pt x="433709" y="600543"/>
                  <a:pt x="426857" y="600543"/>
                </a:cubicBezTo>
                <a:close/>
                <a:moveTo>
                  <a:pt x="129381" y="577850"/>
                </a:moveTo>
                <a:cubicBezTo>
                  <a:pt x="146718" y="577850"/>
                  <a:pt x="162611" y="584658"/>
                  <a:pt x="174531" y="596125"/>
                </a:cubicBezTo>
                <a:cubicBezTo>
                  <a:pt x="186090" y="607233"/>
                  <a:pt x="193314" y="622999"/>
                  <a:pt x="193314" y="640198"/>
                </a:cubicBezTo>
                <a:cubicBezTo>
                  <a:pt x="193314" y="657398"/>
                  <a:pt x="186090" y="673164"/>
                  <a:pt x="174531" y="684272"/>
                </a:cubicBezTo>
                <a:cubicBezTo>
                  <a:pt x="162611" y="695738"/>
                  <a:pt x="146718" y="702905"/>
                  <a:pt x="129381" y="702905"/>
                </a:cubicBezTo>
                <a:cubicBezTo>
                  <a:pt x="111682" y="702905"/>
                  <a:pt x="95789" y="695738"/>
                  <a:pt x="83869" y="684272"/>
                </a:cubicBezTo>
                <a:cubicBezTo>
                  <a:pt x="72311" y="673164"/>
                  <a:pt x="65087" y="657398"/>
                  <a:pt x="65087" y="640198"/>
                </a:cubicBezTo>
                <a:cubicBezTo>
                  <a:pt x="65087" y="622999"/>
                  <a:pt x="72311" y="607233"/>
                  <a:pt x="83869" y="596125"/>
                </a:cubicBezTo>
                <a:cubicBezTo>
                  <a:pt x="95789" y="584658"/>
                  <a:pt x="111682" y="577850"/>
                  <a:pt x="129381" y="577850"/>
                </a:cubicBezTo>
                <a:close/>
                <a:moveTo>
                  <a:pt x="426857" y="544513"/>
                </a:moveTo>
                <a:cubicBezTo>
                  <a:pt x="448856" y="544513"/>
                  <a:pt x="469051" y="553492"/>
                  <a:pt x="483477" y="567500"/>
                </a:cubicBezTo>
                <a:cubicBezTo>
                  <a:pt x="498623" y="581866"/>
                  <a:pt x="507639" y="601620"/>
                  <a:pt x="507639" y="623529"/>
                </a:cubicBezTo>
                <a:cubicBezTo>
                  <a:pt x="507639" y="645797"/>
                  <a:pt x="498623" y="665551"/>
                  <a:pt x="483477" y="679918"/>
                </a:cubicBezTo>
                <a:cubicBezTo>
                  <a:pt x="469051" y="693925"/>
                  <a:pt x="448856" y="702904"/>
                  <a:pt x="426857" y="702904"/>
                </a:cubicBezTo>
                <a:cubicBezTo>
                  <a:pt x="404858" y="702904"/>
                  <a:pt x="384663" y="693925"/>
                  <a:pt x="369877" y="679918"/>
                </a:cubicBezTo>
                <a:cubicBezTo>
                  <a:pt x="355091" y="665551"/>
                  <a:pt x="346075" y="645797"/>
                  <a:pt x="346075" y="623529"/>
                </a:cubicBezTo>
                <a:cubicBezTo>
                  <a:pt x="346075" y="601620"/>
                  <a:pt x="355091" y="581866"/>
                  <a:pt x="369877" y="567500"/>
                </a:cubicBezTo>
                <a:cubicBezTo>
                  <a:pt x="384663" y="553492"/>
                  <a:pt x="404858" y="544513"/>
                  <a:pt x="426857" y="544513"/>
                </a:cubicBezTo>
                <a:close/>
                <a:moveTo>
                  <a:pt x="803889" y="504312"/>
                </a:moveTo>
                <a:lnTo>
                  <a:pt x="803889" y="508643"/>
                </a:lnTo>
                <a:lnTo>
                  <a:pt x="815080" y="508643"/>
                </a:lnTo>
                <a:lnTo>
                  <a:pt x="826993" y="508643"/>
                </a:lnTo>
                <a:lnTo>
                  <a:pt x="838183" y="508643"/>
                </a:lnTo>
                <a:lnTo>
                  <a:pt x="844681" y="508643"/>
                </a:lnTo>
                <a:lnTo>
                  <a:pt x="844681" y="504312"/>
                </a:lnTo>
                <a:lnTo>
                  <a:pt x="838183" y="504312"/>
                </a:lnTo>
                <a:lnTo>
                  <a:pt x="826993" y="504312"/>
                </a:lnTo>
                <a:lnTo>
                  <a:pt x="815080" y="504312"/>
                </a:lnTo>
                <a:lnTo>
                  <a:pt x="803889" y="504312"/>
                </a:lnTo>
                <a:close/>
                <a:moveTo>
                  <a:pt x="623034" y="498898"/>
                </a:moveTo>
                <a:lnTo>
                  <a:pt x="623034" y="508643"/>
                </a:lnTo>
                <a:lnTo>
                  <a:pt x="629893" y="508643"/>
                </a:lnTo>
                <a:lnTo>
                  <a:pt x="641444" y="508643"/>
                </a:lnTo>
                <a:lnTo>
                  <a:pt x="652635" y="508643"/>
                </a:lnTo>
                <a:lnTo>
                  <a:pt x="664548" y="508643"/>
                </a:lnTo>
                <a:lnTo>
                  <a:pt x="676100" y="508643"/>
                </a:lnTo>
                <a:lnTo>
                  <a:pt x="688012" y="508643"/>
                </a:lnTo>
                <a:lnTo>
                  <a:pt x="699203" y="508643"/>
                </a:lnTo>
                <a:lnTo>
                  <a:pt x="710755" y="508643"/>
                </a:lnTo>
                <a:lnTo>
                  <a:pt x="722667" y="508643"/>
                </a:lnTo>
                <a:lnTo>
                  <a:pt x="730609" y="508643"/>
                </a:lnTo>
                <a:lnTo>
                  <a:pt x="730609" y="498898"/>
                </a:lnTo>
                <a:lnTo>
                  <a:pt x="722667" y="498898"/>
                </a:lnTo>
                <a:lnTo>
                  <a:pt x="710755" y="498898"/>
                </a:lnTo>
                <a:lnTo>
                  <a:pt x="699203" y="498898"/>
                </a:lnTo>
                <a:lnTo>
                  <a:pt x="688012" y="498898"/>
                </a:lnTo>
                <a:lnTo>
                  <a:pt x="676100" y="498898"/>
                </a:lnTo>
                <a:lnTo>
                  <a:pt x="664548" y="498898"/>
                </a:lnTo>
                <a:lnTo>
                  <a:pt x="652635" y="498898"/>
                </a:lnTo>
                <a:lnTo>
                  <a:pt x="641444" y="498898"/>
                </a:lnTo>
                <a:lnTo>
                  <a:pt x="629893" y="498898"/>
                </a:lnTo>
                <a:lnTo>
                  <a:pt x="623034" y="498898"/>
                </a:lnTo>
                <a:close/>
                <a:moveTo>
                  <a:pt x="835295" y="473997"/>
                </a:moveTo>
                <a:lnTo>
                  <a:pt x="826993" y="485545"/>
                </a:lnTo>
                <a:lnTo>
                  <a:pt x="825910" y="486628"/>
                </a:lnTo>
                <a:lnTo>
                  <a:pt x="826993" y="486628"/>
                </a:lnTo>
                <a:lnTo>
                  <a:pt x="830603" y="486628"/>
                </a:lnTo>
                <a:lnTo>
                  <a:pt x="830603" y="499981"/>
                </a:lnTo>
                <a:lnTo>
                  <a:pt x="838183" y="499981"/>
                </a:lnTo>
                <a:lnTo>
                  <a:pt x="839627" y="499981"/>
                </a:lnTo>
                <a:lnTo>
                  <a:pt x="839627" y="486628"/>
                </a:lnTo>
                <a:lnTo>
                  <a:pt x="844681" y="486628"/>
                </a:lnTo>
                <a:lnTo>
                  <a:pt x="838183" y="478688"/>
                </a:lnTo>
                <a:lnTo>
                  <a:pt x="835295" y="473997"/>
                </a:lnTo>
                <a:close/>
                <a:moveTo>
                  <a:pt x="813275" y="473997"/>
                </a:moveTo>
                <a:lnTo>
                  <a:pt x="803889" y="486628"/>
                </a:lnTo>
                <a:lnTo>
                  <a:pt x="808582" y="486628"/>
                </a:lnTo>
                <a:lnTo>
                  <a:pt x="808582" y="499981"/>
                </a:lnTo>
                <a:lnTo>
                  <a:pt x="815080" y="499981"/>
                </a:lnTo>
                <a:lnTo>
                  <a:pt x="817607" y="499981"/>
                </a:lnTo>
                <a:lnTo>
                  <a:pt x="817607" y="486628"/>
                </a:lnTo>
                <a:lnTo>
                  <a:pt x="822300" y="486628"/>
                </a:lnTo>
                <a:lnTo>
                  <a:pt x="815080" y="476884"/>
                </a:lnTo>
                <a:lnTo>
                  <a:pt x="813275" y="473997"/>
                </a:lnTo>
                <a:close/>
                <a:moveTo>
                  <a:pt x="623034" y="473997"/>
                </a:moveTo>
                <a:lnTo>
                  <a:pt x="623034" y="483380"/>
                </a:lnTo>
                <a:lnTo>
                  <a:pt x="629893" y="483380"/>
                </a:lnTo>
                <a:lnTo>
                  <a:pt x="641444" y="483380"/>
                </a:lnTo>
                <a:lnTo>
                  <a:pt x="652635" y="483380"/>
                </a:lnTo>
                <a:lnTo>
                  <a:pt x="664548" y="483380"/>
                </a:lnTo>
                <a:lnTo>
                  <a:pt x="676100" y="483380"/>
                </a:lnTo>
                <a:lnTo>
                  <a:pt x="688012" y="483380"/>
                </a:lnTo>
                <a:lnTo>
                  <a:pt x="699203" y="483380"/>
                </a:lnTo>
                <a:lnTo>
                  <a:pt x="710755" y="483380"/>
                </a:lnTo>
                <a:lnTo>
                  <a:pt x="722667" y="483380"/>
                </a:lnTo>
                <a:lnTo>
                  <a:pt x="730609" y="483380"/>
                </a:lnTo>
                <a:lnTo>
                  <a:pt x="730609" y="473997"/>
                </a:lnTo>
                <a:lnTo>
                  <a:pt x="722667" y="473997"/>
                </a:lnTo>
                <a:lnTo>
                  <a:pt x="710755" y="473997"/>
                </a:lnTo>
                <a:lnTo>
                  <a:pt x="699203" y="473997"/>
                </a:lnTo>
                <a:lnTo>
                  <a:pt x="688012" y="473997"/>
                </a:lnTo>
                <a:lnTo>
                  <a:pt x="676100" y="473997"/>
                </a:lnTo>
                <a:lnTo>
                  <a:pt x="664548" y="473997"/>
                </a:lnTo>
                <a:lnTo>
                  <a:pt x="652635" y="473997"/>
                </a:lnTo>
                <a:lnTo>
                  <a:pt x="641444" y="473997"/>
                </a:lnTo>
                <a:lnTo>
                  <a:pt x="629893" y="473997"/>
                </a:lnTo>
                <a:lnTo>
                  <a:pt x="623034" y="473997"/>
                </a:lnTo>
                <a:close/>
                <a:moveTo>
                  <a:pt x="823383" y="411201"/>
                </a:moveTo>
                <a:lnTo>
                  <a:pt x="826993" y="420223"/>
                </a:lnTo>
                <a:lnTo>
                  <a:pt x="837461" y="446208"/>
                </a:lnTo>
                <a:lnTo>
                  <a:pt x="838183" y="446208"/>
                </a:lnTo>
                <a:lnTo>
                  <a:pt x="853706" y="446208"/>
                </a:lnTo>
                <a:lnTo>
                  <a:pt x="839627" y="411201"/>
                </a:lnTo>
                <a:lnTo>
                  <a:pt x="838183" y="411201"/>
                </a:lnTo>
                <a:lnTo>
                  <a:pt x="826993" y="411201"/>
                </a:lnTo>
                <a:lnTo>
                  <a:pt x="823383" y="411201"/>
                </a:lnTo>
                <a:close/>
                <a:moveTo>
                  <a:pt x="799919" y="411201"/>
                </a:moveTo>
                <a:lnTo>
                  <a:pt x="803528" y="420223"/>
                </a:lnTo>
                <a:lnTo>
                  <a:pt x="813997" y="446208"/>
                </a:lnTo>
                <a:lnTo>
                  <a:pt x="815080" y="446208"/>
                </a:lnTo>
                <a:lnTo>
                  <a:pt x="826993" y="446208"/>
                </a:lnTo>
                <a:lnTo>
                  <a:pt x="830242" y="446208"/>
                </a:lnTo>
                <a:lnTo>
                  <a:pt x="826993" y="437185"/>
                </a:lnTo>
                <a:lnTo>
                  <a:pt x="816163" y="411201"/>
                </a:lnTo>
                <a:lnTo>
                  <a:pt x="815080" y="411201"/>
                </a:lnTo>
                <a:lnTo>
                  <a:pt x="803528" y="411201"/>
                </a:lnTo>
                <a:lnTo>
                  <a:pt x="799919" y="411201"/>
                </a:lnTo>
                <a:close/>
                <a:moveTo>
                  <a:pt x="776815" y="411201"/>
                </a:moveTo>
                <a:lnTo>
                  <a:pt x="780425" y="420223"/>
                </a:lnTo>
                <a:lnTo>
                  <a:pt x="790894" y="446208"/>
                </a:lnTo>
                <a:lnTo>
                  <a:pt x="791977" y="446208"/>
                </a:lnTo>
                <a:lnTo>
                  <a:pt x="803528" y="446208"/>
                </a:lnTo>
                <a:lnTo>
                  <a:pt x="807138" y="446208"/>
                </a:lnTo>
                <a:lnTo>
                  <a:pt x="803528" y="437185"/>
                </a:lnTo>
                <a:lnTo>
                  <a:pt x="793060" y="411201"/>
                </a:lnTo>
                <a:lnTo>
                  <a:pt x="791977" y="411201"/>
                </a:lnTo>
                <a:lnTo>
                  <a:pt x="780425" y="411201"/>
                </a:lnTo>
                <a:lnTo>
                  <a:pt x="776815" y="411201"/>
                </a:lnTo>
                <a:close/>
                <a:moveTo>
                  <a:pt x="753712" y="411201"/>
                </a:moveTo>
                <a:lnTo>
                  <a:pt x="757322" y="420223"/>
                </a:lnTo>
                <a:lnTo>
                  <a:pt x="767791" y="446208"/>
                </a:lnTo>
                <a:lnTo>
                  <a:pt x="768874" y="446208"/>
                </a:lnTo>
                <a:lnTo>
                  <a:pt x="780425" y="446208"/>
                </a:lnTo>
                <a:lnTo>
                  <a:pt x="784035" y="446208"/>
                </a:lnTo>
                <a:lnTo>
                  <a:pt x="780425" y="437185"/>
                </a:lnTo>
                <a:lnTo>
                  <a:pt x="769957" y="411201"/>
                </a:lnTo>
                <a:lnTo>
                  <a:pt x="768874" y="411201"/>
                </a:lnTo>
                <a:lnTo>
                  <a:pt x="757322" y="411201"/>
                </a:lnTo>
                <a:lnTo>
                  <a:pt x="753712" y="411201"/>
                </a:lnTo>
                <a:close/>
                <a:moveTo>
                  <a:pt x="730248" y="411201"/>
                </a:moveTo>
                <a:lnTo>
                  <a:pt x="733858" y="420223"/>
                </a:lnTo>
                <a:lnTo>
                  <a:pt x="744687" y="446208"/>
                </a:lnTo>
                <a:lnTo>
                  <a:pt x="745770" y="446208"/>
                </a:lnTo>
                <a:lnTo>
                  <a:pt x="757322" y="446208"/>
                </a:lnTo>
                <a:lnTo>
                  <a:pt x="760932" y="446208"/>
                </a:lnTo>
                <a:lnTo>
                  <a:pt x="757322" y="437185"/>
                </a:lnTo>
                <a:lnTo>
                  <a:pt x="746853" y="411201"/>
                </a:lnTo>
                <a:lnTo>
                  <a:pt x="745770" y="411201"/>
                </a:lnTo>
                <a:lnTo>
                  <a:pt x="733858" y="411201"/>
                </a:lnTo>
                <a:lnTo>
                  <a:pt x="730248" y="411201"/>
                </a:lnTo>
                <a:close/>
                <a:moveTo>
                  <a:pt x="707145" y="411201"/>
                </a:moveTo>
                <a:lnTo>
                  <a:pt x="710755" y="420223"/>
                </a:lnTo>
                <a:lnTo>
                  <a:pt x="721223" y="446208"/>
                </a:lnTo>
                <a:lnTo>
                  <a:pt x="722667" y="446208"/>
                </a:lnTo>
                <a:lnTo>
                  <a:pt x="733858" y="446208"/>
                </a:lnTo>
                <a:lnTo>
                  <a:pt x="737468" y="446208"/>
                </a:lnTo>
                <a:lnTo>
                  <a:pt x="733858" y="437185"/>
                </a:lnTo>
                <a:lnTo>
                  <a:pt x="723750" y="411201"/>
                </a:lnTo>
                <a:lnTo>
                  <a:pt x="722667" y="411201"/>
                </a:lnTo>
                <a:lnTo>
                  <a:pt x="710755" y="411201"/>
                </a:lnTo>
                <a:lnTo>
                  <a:pt x="707145" y="411201"/>
                </a:lnTo>
                <a:close/>
                <a:moveTo>
                  <a:pt x="684402" y="411201"/>
                </a:moveTo>
                <a:lnTo>
                  <a:pt x="688012" y="420223"/>
                </a:lnTo>
                <a:lnTo>
                  <a:pt x="698120" y="446208"/>
                </a:lnTo>
                <a:lnTo>
                  <a:pt x="699203" y="446208"/>
                </a:lnTo>
                <a:lnTo>
                  <a:pt x="710755" y="446208"/>
                </a:lnTo>
                <a:lnTo>
                  <a:pt x="714364" y="446208"/>
                </a:lnTo>
                <a:lnTo>
                  <a:pt x="710755" y="437185"/>
                </a:lnTo>
                <a:lnTo>
                  <a:pt x="700647" y="411201"/>
                </a:lnTo>
                <a:lnTo>
                  <a:pt x="699203" y="411201"/>
                </a:lnTo>
                <a:lnTo>
                  <a:pt x="688012" y="411201"/>
                </a:lnTo>
                <a:lnTo>
                  <a:pt x="684402" y="411201"/>
                </a:lnTo>
                <a:close/>
                <a:moveTo>
                  <a:pt x="660938" y="411201"/>
                </a:moveTo>
                <a:lnTo>
                  <a:pt x="664548" y="420223"/>
                </a:lnTo>
                <a:lnTo>
                  <a:pt x="675017" y="446208"/>
                </a:lnTo>
                <a:lnTo>
                  <a:pt x="676100" y="446208"/>
                </a:lnTo>
                <a:lnTo>
                  <a:pt x="688012" y="446208"/>
                </a:lnTo>
                <a:lnTo>
                  <a:pt x="691261" y="446208"/>
                </a:lnTo>
                <a:lnTo>
                  <a:pt x="688012" y="437185"/>
                </a:lnTo>
                <a:lnTo>
                  <a:pt x="677183" y="411201"/>
                </a:lnTo>
                <a:lnTo>
                  <a:pt x="676100" y="411201"/>
                </a:lnTo>
                <a:lnTo>
                  <a:pt x="664548" y="411201"/>
                </a:lnTo>
                <a:lnTo>
                  <a:pt x="660938" y="411201"/>
                </a:lnTo>
                <a:close/>
                <a:moveTo>
                  <a:pt x="637834" y="411201"/>
                </a:moveTo>
                <a:lnTo>
                  <a:pt x="641444" y="420223"/>
                </a:lnTo>
                <a:lnTo>
                  <a:pt x="651913" y="446208"/>
                </a:lnTo>
                <a:lnTo>
                  <a:pt x="652635" y="446208"/>
                </a:lnTo>
                <a:lnTo>
                  <a:pt x="664548" y="446208"/>
                </a:lnTo>
                <a:lnTo>
                  <a:pt x="668158" y="446208"/>
                </a:lnTo>
                <a:lnTo>
                  <a:pt x="664548" y="437185"/>
                </a:lnTo>
                <a:lnTo>
                  <a:pt x="654079" y="411201"/>
                </a:lnTo>
                <a:lnTo>
                  <a:pt x="652635" y="411201"/>
                </a:lnTo>
                <a:lnTo>
                  <a:pt x="641444" y="411201"/>
                </a:lnTo>
                <a:lnTo>
                  <a:pt x="637834" y="411201"/>
                </a:lnTo>
                <a:close/>
                <a:moveTo>
                  <a:pt x="614731" y="411201"/>
                </a:moveTo>
                <a:lnTo>
                  <a:pt x="628810" y="446208"/>
                </a:lnTo>
                <a:lnTo>
                  <a:pt x="629893" y="446208"/>
                </a:lnTo>
                <a:lnTo>
                  <a:pt x="641444" y="446208"/>
                </a:lnTo>
                <a:lnTo>
                  <a:pt x="645054" y="446208"/>
                </a:lnTo>
                <a:lnTo>
                  <a:pt x="641444" y="437185"/>
                </a:lnTo>
                <a:lnTo>
                  <a:pt x="630615" y="411201"/>
                </a:lnTo>
                <a:lnTo>
                  <a:pt x="629893" y="411201"/>
                </a:lnTo>
                <a:lnTo>
                  <a:pt x="614731" y="411201"/>
                </a:lnTo>
                <a:close/>
                <a:moveTo>
                  <a:pt x="701369" y="288572"/>
                </a:moveTo>
                <a:lnTo>
                  <a:pt x="701369" y="348765"/>
                </a:lnTo>
                <a:lnTo>
                  <a:pt x="701369" y="349487"/>
                </a:lnTo>
                <a:lnTo>
                  <a:pt x="706784" y="357427"/>
                </a:lnTo>
                <a:lnTo>
                  <a:pt x="710755" y="351292"/>
                </a:lnTo>
                <a:lnTo>
                  <a:pt x="712559" y="349126"/>
                </a:lnTo>
                <a:lnTo>
                  <a:pt x="717974" y="357427"/>
                </a:lnTo>
                <a:lnTo>
                  <a:pt x="722667" y="350209"/>
                </a:lnTo>
                <a:lnTo>
                  <a:pt x="723389" y="349126"/>
                </a:lnTo>
                <a:lnTo>
                  <a:pt x="728804" y="357427"/>
                </a:lnTo>
                <a:lnTo>
                  <a:pt x="733858" y="349848"/>
                </a:lnTo>
                <a:lnTo>
                  <a:pt x="734580" y="349126"/>
                </a:lnTo>
                <a:lnTo>
                  <a:pt x="739995" y="357427"/>
                </a:lnTo>
                <a:lnTo>
                  <a:pt x="745409" y="349126"/>
                </a:lnTo>
                <a:lnTo>
                  <a:pt x="745770" y="349487"/>
                </a:lnTo>
                <a:lnTo>
                  <a:pt x="750824" y="357427"/>
                </a:lnTo>
                <a:lnTo>
                  <a:pt x="756600" y="349126"/>
                </a:lnTo>
                <a:lnTo>
                  <a:pt x="757322" y="350209"/>
                </a:lnTo>
                <a:lnTo>
                  <a:pt x="762015" y="357427"/>
                </a:lnTo>
                <a:lnTo>
                  <a:pt x="767430" y="349487"/>
                </a:lnTo>
                <a:lnTo>
                  <a:pt x="767430" y="349126"/>
                </a:lnTo>
                <a:lnTo>
                  <a:pt x="767430" y="288572"/>
                </a:lnTo>
                <a:lnTo>
                  <a:pt x="701369" y="288572"/>
                </a:lnTo>
                <a:close/>
                <a:moveTo>
                  <a:pt x="611843" y="276225"/>
                </a:moveTo>
                <a:lnTo>
                  <a:pt x="629893" y="276225"/>
                </a:lnTo>
                <a:lnTo>
                  <a:pt x="641444" y="276225"/>
                </a:lnTo>
                <a:lnTo>
                  <a:pt x="652635" y="276225"/>
                </a:lnTo>
                <a:lnTo>
                  <a:pt x="664548" y="276225"/>
                </a:lnTo>
                <a:lnTo>
                  <a:pt x="666869" y="276225"/>
                </a:lnTo>
                <a:lnTo>
                  <a:pt x="676100" y="276225"/>
                </a:lnTo>
                <a:lnTo>
                  <a:pt x="688012" y="276225"/>
                </a:lnTo>
                <a:lnTo>
                  <a:pt x="699203" y="276225"/>
                </a:lnTo>
                <a:lnTo>
                  <a:pt x="701369" y="276225"/>
                </a:lnTo>
                <a:lnTo>
                  <a:pt x="767430" y="276225"/>
                </a:lnTo>
                <a:lnTo>
                  <a:pt x="768874" y="276225"/>
                </a:lnTo>
                <a:lnTo>
                  <a:pt x="780425" y="276225"/>
                </a:lnTo>
                <a:lnTo>
                  <a:pt x="791977" y="276225"/>
                </a:lnTo>
                <a:lnTo>
                  <a:pt x="798394" y="276225"/>
                </a:lnTo>
                <a:lnTo>
                  <a:pt x="803528" y="276225"/>
                </a:lnTo>
                <a:lnTo>
                  <a:pt x="815080" y="276225"/>
                </a:lnTo>
                <a:lnTo>
                  <a:pt x="826993" y="276225"/>
                </a:lnTo>
                <a:lnTo>
                  <a:pt x="838183" y="276225"/>
                </a:lnTo>
                <a:lnTo>
                  <a:pt x="856955" y="276225"/>
                </a:lnTo>
                <a:cubicBezTo>
                  <a:pt x="864174" y="276225"/>
                  <a:pt x="869589" y="281999"/>
                  <a:pt x="869589" y="288857"/>
                </a:cubicBezTo>
                <a:lnTo>
                  <a:pt x="869228" y="427802"/>
                </a:lnTo>
                <a:lnTo>
                  <a:pt x="862730" y="411201"/>
                </a:lnTo>
                <a:lnTo>
                  <a:pt x="846486" y="411201"/>
                </a:lnTo>
                <a:lnTo>
                  <a:pt x="860565" y="446208"/>
                </a:lnTo>
                <a:lnTo>
                  <a:pt x="869228" y="446208"/>
                </a:lnTo>
                <a:lnTo>
                  <a:pt x="868867" y="521996"/>
                </a:lnTo>
                <a:cubicBezTo>
                  <a:pt x="868867" y="528853"/>
                  <a:pt x="863452" y="534627"/>
                  <a:pt x="856233" y="534627"/>
                </a:cubicBezTo>
                <a:lnTo>
                  <a:pt x="838183" y="534627"/>
                </a:lnTo>
                <a:lnTo>
                  <a:pt x="826993" y="534627"/>
                </a:lnTo>
                <a:lnTo>
                  <a:pt x="815080" y="534627"/>
                </a:lnTo>
                <a:lnTo>
                  <a:pt x="803528" y="534627"/>
                </a:lnTo>
                <a:lnTo>
                  <a:pt x="791977" y="534627"/>
                </a:lnTo>
                <a:lnTo>
                  <a:pt x="780425" y="534627"/>
                </a:lnTo>
                <a:lnTo>
                  <a:pt x="768874" y="534627"/>
                </a:lnTo>
                <a:lnTo>
                  <a:pt x="757322" y="534627"/>
                </a:lnTo>
                <a:lnTo>
                  <a:pt x="745770" y="534627"/>
                </a:lnTo>
                <a:lnTo>
                  <a:pt x="733858" y="534627"/>
                </a:lnTo>
                <a:lnTo>
                  <a:pt x="722667" y="534627"/>
                </a:lnTo>
                <a:lnTo>
                  <a:pt x="710755" y="534627"/>
                </a:lnTo>
                <a:lnTo>
                  <a:pt x="699203" y="534627"/>
                </a:lnTo>
                <a:lnTo>
                  <a:pt x="688012" y="534627"/>
                </a:lnTo>
                <a:lnTo>
                  <a:pt x="676100" y="534627"/>
                </a:lnTo>
                <a:lnTo>
                  <a:pt x="664548" y="534627"/>
                </a:lnTo>
                <a:lnTo>
                  <a:pt x="652635" y="534627"/>
                </a:lnTo>
                <a:lnTo>
                  <a:pt x="641444" y="534627"/>
                </a:lnTo>
                <a:lnTo>
                  <a:pt x="629893" y="534627"/>
                </a:lnTo>
                <a:lnTo>
                  <a:pt x="611121" y="534627"/>
                </a:lnTo>
                <a:cubicBezTo>
                  <a:pt x="604263" y="534627"/>
                  <a:pt x="598487" y="528853"/>
                  <a:pt x="598487" y="521996"/>
                </a:cubicBezTo>
                <a:lnTo>
                  <a:pt x="598848" y="429606"/>
                </a:lnTo>
                <a:lnTo>
                  <a:pt x="605346" y="446208"/>
                </a:lnTo>
                <a:lnTo>
                  <a:pt x="621590" y="446208"/>
                </a:lnTo>
                <a:lnTo>
                  <a:pt x="607872" y="411201"/>
                </a:lnTo>
                <a:lnTo>
                  <a:pt x="598848" y="411201"/>
                </a:lnTo>
                <a:lnTo>
                  <a:pt x="599209" y="288857"/>
                </a:lnTo>
                <a:cubicBezTo>
                  <a:pt x="599209" y="281999"/>
                  <a:pt x="604624" y="276225"/>
                  <a:pt x="611843" y="276225"/>
                </a:cubicBezTo>
                <a:close/>
                <a:moveTo>
                  <a:pt x="803889" y="228130"/>
                </a:moveTo>
                <a:lnTo>
                  <a:pt x="803889" y="232094"/>
                </a:lnTo>
                <a:lnTo>
                  <a:pt x="815080" y="232094"/>
                </a:lnTo>
                <a:lnTo>
                  <a:pt x="826993" y="232094"/>
                </a:lnTo>
                <a:lnTo>
                  <a:pt x="838183" y="232094"/>
                </a:lnTo>
                <a:lnTo>
                  <a:pt x="844681" y="232094"/>
                </a:lnTo>
                <a:lnTo>
                  <a:pt x="844681" y="228130"/>
                </a:lnTo>
                <a:lnTo>
                  <a:pt x="838183" y="228130"/>
                </a:lnTo>
                <a:lnTo>
                  <a:pt x="826993" y="228130"/>
                </a:lnTo>
                <a:lnTo>
                  <a:pt x="815080" y="228130"/>
                </a:lnTo>
                <a:lnTo>
                  <a:pt x="803889" y="228130"/>
                </a:lnTo>
                <a:close/>
                <a:moveTo>
                  <a:pt x="623034" y="222724"/>
                </a:moveTo>
                <a:lnTo>
                  <a:pt x="623034" y="232094"/>
                </a:lnTo>
                <a:lnTo>
                  <a:pt x="629893" y="232094"/>
                </a:lnTo>
                <a:lnTo>
                  <a:pt x="641444" y="232094"/>
                </a:lnTo>
                <a:lnTo>
                  <a:pt x="652635" y="232094"/>
                </a:lnTo>
                <a:lnTo>
                  <a:pt x="664548" y="232094"/>
                </a:lnTo>
                <a:lnTo>
                  <a:pt x="676100" y="232094"/>
                </a:lnTo>
                <a:lnTo>
                  <a:pt x="688012" y="232094"/>
                </a:lnTo>
                <a:lnTo>
                  <a:pt x="699203" y="232094"/>
                </a:lnTo>
                <a:lnTo>
                  <a:pt x="710755" y="232094"/>
                </a:lnTo>
                <a:lnTo>
                  <a:pt x="722667" y="232094"/>
                </a:lnTo>
                <a:lnTo>
                  <a:pt x="730609" y="232094"/>
                </a:lnTo>
                <a:lnTo>
                  <a:pt x="730609" y="222724"/>
                </a:lnTo>
                <a:lnTo>
                  <a:pt x="722667" y="222724"/>
                </a:lnTo>
                <a:lnTo>
                  <a:pt x="710755" y="222724"/>
                </a:lnTo>
                <a:lnTo>
                  <a:pt x="699203" y="222724"/>
                </a:lnTo>
                <a:lnTo>
                  <a:pt x="688012" y="222724"/>
                </a:lnTo>
                <a:lnTo>
                  <a:pt x="676100" y="222724"/>
                </a:lnTo>
                <a:lnTo>
                  <a:pt x="664548" y="222724"/>
                </a:lnTo>
                <a:lnTo>
                  <a:pt x="652635" y="222724"/>
                </a:lnTo>
                <a:lnTo>
                  <a:pt x="641444" y="222724"/>
                </a:lnTo>
                <a:lnTo>
                  <a:pt x="629893" y="222724"/>
                </a:lnTo>
                <a:lnTo>
                  <a:pt x="623034" y="222724"/>
                </a:lnTo>
                <a:close/>
                <a:moveTo>
                  <a:pt x="217727" y="200245"/>
                </a:moveTo>
                <a:cubicBezTo>
                  <a:pt x="214478" y="200245"/>
                  <a:pt x="211590" y="201323"/>
                  <a:pt x="209424" y="203479"/>
                </a:cubicBezTo>
                <a:cubicBezTo>
                  <a:pt x="207619" y="205275"/>
                  <a:pt x="206175" y="208150"/>
                  <a:pt x="206175" y="211024"/>
                </a:cubicBezTo>
                <a:lnTo>
                  <a:pt x="206175" y="431800"/>
                </a:lnTo>
                <a:lnTo>
                  <a:pt x="245418" y="431800"/>
                </a:lnTo>
                <a:lnTo>
                  <a:pt x="262422" y="420330"/>
                </a:lnTo>
                <a:lnTo>
                  <a:pt x="262415" y="420330"/>
                </a:lnTo>
                <a:cubicBezTo>
                  <a:pt x="255190" y="420330"/>
                  <a:pt x="248687" y="415320"/>
                  <a:pt x="247242" y="408162"/>
                </a:cubicBezTo>
                <a:lnTo>
                  <a:pt x="228818" y="316188"/>
                </a:lnTo>
                <a:cubicBezTo>
                  <a:pt x="227012" y="307957"/>
                  <a:pt x="232431" y="300084"/>
                  <a:pt x="240740" y="298295"/>
                </a:cubicBezTo>
                <a:cubicBezTo>
                  <a:pt x="248687" y="296863"/>
                  <a:pt x="256635" y="302231"/>
                  <a:pt x="258441" y="310462"/>
                </a:cubicBezTo>
                <a:cubicBezTo>
                  <a:pt x="271085" y="341955"/>
                  <a:pt x="274337" y="367007"/>
                  <a:pt x="274337" y="390269"/>
                </a:cubicBezTo>
                <a:cubicBezTo>
                  <a:pt x="284452" y="393490"/>
                  <a:pt x="294567" y="394563"/>
                  <a:pt x="305044" y="393847"/>
                </a:cubicBezTo>
                <a:cubicBezTo>
                  <a:pt x="316604" y="393132"/>
                  <a:pt x="339363" y="383827"/>
                  <a:pt x="339363" y="405299"/>
                </a:cubicBezTo>
                <a:cubicBezTo>
                  <a:pt x="339363" y="413531"/>
                  <a:pt x="332861" y="420330"/>
                  <a:pt x="324552" y="420330"/>
                </a:cubicBezTo>
                <a:lnTo>
                  <a:pt x="288461" y="420330"/>
                </a:lnTo>
                <a:lnTo>
                  <a:pt x="271528" y="431800"/>
                </a:lnTo>
                <a:lnTo>
                  <a:pt x="277600" y="431800"/>
                </a:lnTo>
                <a:cubicBezTo>
                  <a:pt x="286241" y="431800"/>
                  <a:pt x="292722" y="438302"/>
                  <a:pt x="292722" y="446609"/>
                </a:cubicBezTo>
                <a:lnTo>
                  <a:pt x="292722" y="476949"/>
                </a:lnTo>
                <a:lnTo>
                  <a:pt x="399346" y="476949"/>
                </a:lnTo>
                <a:lnTo>
                  <a:pt x="350579" y="368518"/>
                </a:lnTo>
                <a:lnTo>
                  <a:pt x="338376" y="376883"/>
                </a:lnTo>
                <a:cubicBezTo>
                  <a:pt x="334782" y="379052"/>
                  <a:pt x="330109" y="377968"/>
                  <a:pt x="327593" y="374715"/>
                </a:cubicBezTo>
                <a:cubicBezTo>
                  <a:pt x="325437" y="371101"/>
                  <a:pt x="326156" y="366403"/>
                  <a:pt x="329750" y="364235"/>
                </a:cubicBezTo>
                <a:lnTo>
                  <a:pt x="369647" y="337493"/>
                </a:lnTo>
                <a:cubicBezTo>
                  <a:pt x="372882" y="334963"/>
                  <a:pt x="377555" y="335686"/>
                  <a:pt x="379711" y="339300"/>
                </a:cubicBezTo>
                <a:cubicBezTo>
                  <a:pt x="382227" y="342552"/>
                  <a:pt x="381508" y="347611"/>
                  <a:pt x="377914" y="349780"/>
                </a:cubicBezTo>
                <a:lnTo>
                  <a:pt x="363146" y="359903"/>
                </a:lnTo>
                <a:lnTo>
                  <a:pt x="407542" y="476949"/>
                </a:lnTo>
                <a:lnTo>
                  <a:pt x="430680" y="476949"/>
                </a:lnTo>
                <a:lnTo>
                  <a:pt x="376362" y="200245"/>
                </a:lnTo>
                <a:lnTo>
                  <a:pt x="217727" y="200245"/>
                </a:lnTo>
                <a:close/>
                <a:moveTo>
                  <a:pt x="835295" y="197857"/>
                </a:moveTo>
                <a:lnTo>
                  <a:pt x="826993" y="209389"/>
                </a:lnTo>
                <a:lnTo>
                  <a:pt x="825910" y="210470"/>
                </a:lnTo>
                <a:lnTo>
                  <a:pt x="826993" y="210470"/>
                </a:lnTo>
                <a:lnTo>
                  <a:pt x="830603" y="210470"/>
                </a:lnTo>
                <a:lnTo>
                  <a:pt x="830603" y="223805"/>
                </a:lnTo>
                <a:lnTo>
                  <a:pt x="838183" y="223805"/>
                </a:lnTo>
                <a:lnTo>
                  <a:pt x="839627" y="223805"/>
                </a:lnTo>
                <a:lnTo>
                  <a:pt x="839627" y="210470"/>
                </a:lnTo>
                <a:lnTo>
                  <a:pt x="844681" y="210470"/>
                </a:lnTo>
                <a:lnTo>
                  <a:pt x="838183" y="202181"/>
                </a:lnTo>
                <a:lnTo>
                  <a:pt x="835295" y="197857"/>
                </a:lnTo>
                <a:close/>
                <a:moveTo>
                  <a:pt x="813275" y="197857"/>
                </a:moveTo>
                <a:lnTo>
                  <a:pt x="803889" y="210470"/>
                </a:lnTo>
                <a:lnTo>
                  <a:pt x="808582" y="210470"/>
                </a:lnTo>
                <a:lnTo>
                  <a:pt x="808582" y="223805"/>
                </a:lnTo>
                <a:lnTo>
                  <a:pt x="815080" y="223805"/>
                </a:lnTo>
                <a:lnTo>
                  <a:pt x="817607" y="223805"/>
                </a:lnTo>
                <a:lnTo>
                  <a:pt x="817607" y="210470"/>
                </a:lnTo>
                <a:lnTo>
                  <a:pt x="822300" y="210470"/>
                </a:lnTo>
                <a:lnTo>
                  <a:pt x="815080" y="200740"/>
                </a:lnTo>
                <a:lnTo>
                  <a:pt x="813275" y="197857"/>
                </a:lnTo>
                <a:close/>
                <a:moveTo>
                  <a:pt x="623034" y="197857"/>
                </a:moveTo>
                <a:lnTo>
                  <a:pt x="623034" y="207227"/>
                </a:lnTo>
                <a:lnTo>
                  <a:pt x="629893" y="207227"/>
                </a:lnTo>
                <a:lnTo>
                  <a:pt x="641444" y="207227"/>
                </a:lnTo>
                <a:lnTo>
                  <a:pt x="652635" y="207227"/>
                </a:lnTo>
                <a:lnTo>
                  <a:pt x="664548" y="207227"/>
                </a:lnTo>
                <a:lnTo>
                  <a:pt x="676100" y="207227"/>
                </a:lnTo>
                <a:lnTo>
                  <a:pt x="688012" y="207227"/>
                </a:lnTo>
                <a:lnTo>
                  <a:pt x="699203" y="207227"/>
                </a:lnTo>
                <a:lnTo>
                  <a:pt x="710755" y="207227"/>
                </a:lnTo>
                <a:lnTo>
                  <a:pt x="722667" y="207227"/>
                </a:lnTo>
                <a:lnTo>
                  <a:pt x="730609" y="207227"/>
                </a:lnTo>
                <a:lnTo>
                  <a:pt x="730609" y="197857"/>
                </a:lnTo>
                <a:lnTo>
                  <a:pt x="722667" y="197857"/>
                </a:lnTo>
                <a:lnTo>
                  <a:pt x="710755" y="197857"/>
                </a:lnTo>
                <a:lnTo>
                  <a:pt x="699203" y="197857"/>
                </a:lnTo>
                <a:lnTo>
                  <a:pt x="688012" y="197857"/>
                </a:lnTo>
                <a:lnTo>
                  <a:pt x="676100" y="197857"/>
                </a:lnTo>
                <a:lnTo>
                  <a:pt x="664548" y="197857"/>
                </a:lnTo>
                <a:lnTo>
                  <a:pt x="652635" y="197857"/>
                </a:lnTo>
                <a:lnTo>
                  <a:pt x="641444" y="197857"/>
                </a:lnTo>
                <a:lnTo>
                  <a:pt x="629893" y="197857"/>
                </a:lnTo>
                <a:lnTo>
                  <a:pt x="623034" y="197857"/>
                </a:lnTo>
                <a:close/>
                <a:moveTo>
                  <a:pt x="553266" y="160338"/>
                </a:moveTo>
                <a:cubicBezTo>
                  <a:pt x="561897" y="160338"/>
                  <a:pt x="568370" y="167179"/>
                  <a:pt x="568370" y="175461"/>
                </a:cubicBezTo>
                <a:lnTo>
                  <a:pt x="568370" y="556770"/>
                </a:lnTo>
                <a:lnTo>
                  <a:pt x="713656" y="556770"/>
                </a:lnTo>
                <a:lnTo>
                  <a:pt x="714016" y="556770"/>
                </a:lnTo>
                <a:lnTo>
                  <a:pt x="714016" y="587015"/>
                </a:lnTo>
                <a:lnTo>
                  <a:pt x="713656" y="587015"/>
                </a:lnTo>
                <a:lnTo>
                  <a:pt x="553266" y="587015"/>
                </a:lnTo>
                <a:cubicBezTo>
                  <a:pt x="544994" y="587015"/>
                  <a:pt x="538162" y="580174"/>
                  <a:pt x="538162" y="571892"/>
                </a:cubicBezTo>
                <a:lnTo>
                  <a:pt x="538162" y="175461"/>
                </a:lnTo>
                <a:cubicBezTo>
                  <a:pt x="538162" y="167179"/>
                  <a:pt x="544994" y="160338"/>
                  <a:pt x="553266" y="160338"/>
                </a:cubicBezTo>
                <a:close/>
                <a:moveTo>
                  <a:pt x="217727" y="149225"/>
                </a:moveTo>
                <a:lnTo>
                  <a:pt x="416277" y="149225"/>
                </a:lnTo>
                <a:cubicBezTo>
                  <a:pt x="424580" y="149225"/>
                  <a:pt x="431439" y="155692"/>
                  <a:pt x="431439" y="163956"/>
                </a:cubicBezTo>
                <a:cubicBezTo>
                  <a:pt x="431439" y="172579"/>
                  <a:pt x="424580" y="200245"/>
                  <a:pt x="416277" y="200245"/>
                </a:cubicBezTo>
                <a:lnTo>
                  <a:pt x="406700" y="200245"/>
                </a:lnTo>
                <a:lnTo>
                  <a:pt x="460174" y="473936"/>
                </a:lnTo>
                <a:lnTo>
                  <a:pt x="459570" y="476949"/>
                </a:lnTo>
                <a:lnTo>
                  <a:pt x="508000" y="476949"/>
                </a:lnTo>
                <a:lnTo>
                  <a:pt x="508000" y="175846"/>
                </a:lnTo>
                <a:cubicBezTo>
                  <a:pt x="508000" y="171520"/>
                  <a:pt x="511322" y="168275"/>
                  <a:pt x="515753" y="168275"/>
                </a:cubicBezTo>
                <a:cubicBezTo>
                  <a:pt x="519814" y="168275"/>
                  <a:pt x="523506" y="171520"/>
                  <a:pt x="523506" y="175846"/>
                </a:cubicBezTo>
                <a:lnTo>
                  <a:pt x="523506" y="492097"/>
                </a:lnTo>
                <a:lnTo>
                  <a:pt x="523515" y="492119"/>
                </a:lnTo>
                <a:cubicBezTo>
                  <a:pt x="523515" y="492480"/>
                  <a:pt x="523515" y="492842"/>
                  <a:pt x="523515" y="493564"/>
                </a:cubicBezTo>
                <a:lnTo>
                  <a:pt x="523515" y="613119"/>
                </a:lnTo>
                <a:cubicBezTo>
                  <a:pt x="523515" y="614564"/>
                  <a:pt x="523155" y="616008"/>
                  <a:pt x="522795" y="617453"/>
                </a:cubicBezTo>
                <a:cubicBezTo>
                  <a:pt x="520994" y="594698"/>
                  <a:pt x="511273" y="573749"/>
                  <a:pt x="494711" y="557495"/>
                </a:cubicBezTo>
                <a:cubicBezTo>
                  <a:pt x="476708" y="539436"/>
                  <a:pt x="452225" y="530045"/>
                  <a:pt x="427381" y="530045"/>
                </a:cubicBezTo>
                <a:cubicBezTo>
                  <a:pt x="402177" y="530045"/>
                  <a:pt x="378054" y="539436"/>
                  <a:pt x="360051" y="557495"/>
                </a:cubicBezTo>
                <a:cubicBezTo>
                  <a:pt x="342049" y="575194"/>
                  <a:pt x="331607" y="599394"/>
                  <a:pt x="331607" y="624677"/>
                </a:cubicBezTo>
                <a:cubicBezTo>
                  <a:pt x="331607" y="625761"/>
                  <a:pt x="331607" y="626844"/>
                  <a:pt x="331607" y="628289"/>
                </a:cubicBezTo>
                <a:lnTo>
                  <a:pt x="207750" y="628289"/>
                </a:lnTo>
                <a:cubicBezTo>
                  <a:pt x="204869" y="612035"/>
                  <a:pt x="197308" y="597226"/>
                  <a:pt x="185426" y="585668"/>
                </a:cubicBezTo>
                <a:cubicBezTo>
                  <a:pt x="170304" y="570859"/>
                  <a:pt x="150501" y="562913"/>
                  <a:pt x="129978" y="562913"/>
                </a:cubicBezTo>
                <a:cubicBezTo>
                  <a:pt x="108735" y="562913"/>
                  <a:pt x="88932" y="570859"/>
                  <a:pt x="74170" y="585668"/>
                </a:cubicBezTo>
                <a:cubicBezTo>
                  <a:pt x="62289" y="597226"/>
                  <a:pt x="54368" y="612035"/>
                  <a:pt x="51847" y="628289"/>
                </a:cubicBezTo>
                <a:lnTo>
                  <a:pt x="38885" y="628289"/>
                </a:lnTo>
                <a:lnTo>
                  <a:pt x="15122" y="628289"/>
                </a:lnTo>
                <a:cubicBezTo>
                  <a:pt x="6841" y="628289"/>
                  <a:pt x="0" y="621426"/>
                  <a:pt x="0" y="613119"/>
                </a:cubicBezTo>
                <a:lnTo>
                  <a:pt x="0" y="568692"/>
                </a:lnTo>
                <a:cubicBezTo>
                  <a:pt x="0" y="561107"/>
                  <a:pt x="1080" y="553522"/>
                  <a:pt x="4320" y="547382"/>
                </a:cubicBezTo>
                <a:cubicBezTo>
                  <a:pt x="8281" y="539797"/>
                  <a:pt x="14402" y="535101"/>
                  <a:pt x="23763" y="533656"/>
                </a:cubicBezTo>
                <a:lnTo>
                  <a:pt x="23763" y="498982"/>
                </a:lnTo>
                <a:cubicBezTo>
                  <a:pt x="23763" y="480561"/>
                  <a:pt x="31684" y="463585"/>
                  <a:pt x="43926" y="451305"/>
                </a:cubicBezTo>
                <a:cubicBezTo>
                  <a:pt x="56528" y="439024"/>
                  <a:pt x="73450" y="431800"/>
                  <a:pt x="92173" y="431800"/>
                </a:cubicBezTo>
                <a:lnTo>
                  <a:pt x="176212" y="431800"/>
                </a:lnTo>
                <a:lnTo>
                  <a:pt x="176212" y="190185"/>
                </a:lnTo>
                <a:cubicBezTo>
                  <a:pt x="176212" y="178687"/>
                  <a:pt x="180905" y="168627"/>
                  <a:pt x="188486" y="161082"/>
                </a:cubicBezTo>
                <a:cubicBezTo>
                  <a:pt x="196067" y="153896"/>
                  <a:pt x="206175" y="149225"/>
                  <a:pt x="217727" y="149225"/>
                </a:cubicBezTo>
                <a:close/>
                <a:moveTo>
                  <a:pt x="823383" y="135148"/>
                </a:moveTo>
                <a:lnTo>
                  <a:pt x="826993" y="144158"/>
                </a:lnTo>
                <a:lnTo>
                  <a:pt x="837461" y="170106"/>
                </a:lnTo>
                <a:lnTo>
                  <a:pt x="838183" y="170106"/>
                </a:lnTo>
                <a:lnTo>
                  <a:pt x="853706" y="170106"/>
                </a:lnTo>
                <a:lnTo>
                  <a:pt x="839627" y="135148"/>
                </a:lnTo>
                <a:lnTo>
                  <a:pt x="838183" y="135148"/>
                </a:lnTo>
                <a:lnTo>
                  <a:pt x="826993" y="135148"/>
                </a:lnTo>
                <a:lnTo>
                  <a:pt x="823383" y="135148"/>
                </a:lnTo>
                <a:close/>
                <a:moveTo>
                  <a:pt x="799919" y="135148"/>
                </a:moveTo>
                <a:lnTo>
                  <a:pt x="803528" y="144158"/>
                </a:lnTo>
                <a:lnTo>
                  <a:pt x="813997" y="170106"/>
                </a:lnTo>
                <a:lnTo>
                  <a:pt x="815080" y="170106"/>
                </a:lnTo>
                <a:lnTo>
                  <a:pt x="826993" y="170106"/>
                </a:lnTo>
                <a:lnTo>
                  <a:pt x="830242" y="170106"/>
                </a:lnTo>
                <a:lnTo>
                  <a:pt x="826993" y="161096"/>
                </a:lnTo>
                <a:lnTo>
                  <a:pt x="816163" y="135148"/>
                </a:lnTo>
                <a:lnTo>
                  <a:pt x="815080" y="135148"/>
                </a:lnTo>
                <a:lnTo>
                  <a:pt x="803528" y="135148"/>
                </a:lnTo>
                <a:lnTo>
                  <a:pt x="799919" y="135148"/>
                </a:lnTo>
                <a:close/>
                <a:moveTo>
                  <a:pt x="776815" y="135148"/>
                </a:moveTo>
                <a:lnTo>
                  <a:pt x="780425" y="144158"/>
                </a:lnTo>
                <a:lnTo>
                  <a:pt x="790894" y="170106"/>
                </a:lnTo>
                <a:lnTo>
                  <a:pt x="791977" y="170106"/>
                </a:lnTo>
                <a:lnTo>
                  <a:pt x="803528" y="170106"/>
                </a:lnTo>
                <a:lnTo>
                  <a:pt x="807138" y="170106"/>
                </a:lnTo>
                <a:lnTo>
                  <a:pt x="803528" y="161096"/>
                </a:lnTo>
                <a:lnTo>
                  <a:pt x="793060" y="135148"/>
                </a:lnTo>
                <a:lnTo>
                  <a:pt x="791977" y="135148"/>
                </a:lnTo>
                <a:lnTo>
                  <a:pt x="780425" y="135148"/>
                </a:lnTo>
                <a:lnTo>
                  <a:pt x="776815" y="135148"/>
                </a:lnTo>
                <a:close/>
                <a:moveTo>
                  <a:pt x="753712" y="135148"/>
                </a:moveTo>
                <a:lnTo>
                  <a:pt x="757322" y="144158"/>
                </a:lnTo>
                <a:lnTo>
                  <a:pt x="767791" y="170106"/>
                </a:lnTo>
                <a:lnTo>
                  <a:pt x="768874" y="170106"/>
                </a:lnTo>
                <a:lnTo>
                  <a:pt x="780425" y="170106"/>
                </a:lnTo>
                <a:lnTo>
                  <a:pt x="784035" y="170106"/>
                </a:lnTo>
                <a:lnTo>
                  <a:pt x="780425" y="161096"/>
                </a:lnTo>
                <a:lnTo>
                  <a:pt x="769957" y="135148"/>
                </a:lnTo>
                <a:lnTo>
                  <a:pt x="768874" y="135148"/>
                </a:lnTo>
                <a:lnTo>
                  <a:pt x="757322" y="135148"/>
                </a:lnTo>
                <a:lnTo>
                  <a:pt x="753712" y="135148"/>
                </a:lnTo>
                <a:close/>
                <a:moveTo>
                  <a:pt x="730248" y="135148"/>
                </a:moveTo>
                <a:lnTo>
                  <a:pt x="733858" y="144158"/>
                </a:lnTo>
                <a:lnTo>
                  <a:pt x="744687" y="170106"/>
                </a:lnTo>
                <a:lnTo>
                  <a:pt x="745770" y="170106"/>
                </a:lnTo>
                <a:lnTo>
                  <a:pt x="757322" y="170106"/>
                </a:lnTo>
                <a:lnTo>
                  <a:pt x="760932" y="170106"/>
                </a:lnTo>
                <a:lnTo>
                  <a:pt x="757322" y="161096"/>
                </a:lnTo>
                <a:lnTo>
                  <a:pt x="746853" y="135148"/>
                </a:lnTo>
                <a:lnTo>
                  <a:pt x="745770" y="135148"/>
                </a:lnTo>
                <a:lnTo>
                  <a:pt x="733858" y="135148"/>
                </a:lnTo>
                <a:lnTo>
                  <a:pt x="730248" y="135148"/>
                </a:lnTo>
                <a:close/>
                <a:moveTo>
                  <a:pt x="707145" y="135148"/>
                </a:moveTo>
                <a:lnTo>
                  <a:pt x="710755" y="144158"/>
                </a:lnTo>
                <a:lnTo>
                  <a:pt x="721223" y="170106"/>
                </a:lnTo>
                <a:lnTo>
                  <a:pt x="722667" y="170106"/>
                </a:lnTo>
                <a:lnTo>
                  <a:pt x="733858" y="170106"/>
                </a:lnTo>
                <a:lnTo>
                  <a:pt x="737468" y="170106"/>
                </a:lnTo>
                <a:lnTo>
                  <a:pt x="733858" y="161096"/>
                </a:lnTo>
                <a:lnTo>
                  <a:pt x="723750" y="135148"/>
                </a:lnTo>
                <a:lnTo>
                  <a:pt x="722667" y="135148"/>
                </a:lnTo>
                <a:lnTo>
                  <a:pt x="710755" y="135148"/>
                </a:lnTo>
                <a:lnTo>
                  <a:pt x="707145" y="135148"/>
                </a:lnTo>
                <a:close/>
                <a:moveTo>
                  <a:pt x="684402" y="135148"/>
                </a:moveTo>
                <a:lnTo>
                  <a:pt x="688012" y="144158"/>
                </a:lnTo>
                <a:lnTo>
                  <a:pt x="698120" y="170106"/>
                </a:lnTo>
                <a:lnTo>
                  <a:pt x="699203" y="170106"/>
                </a:lnTo>
                <a:lnTo>
                  <a:pt x="710755" y="170106"/>
                </a:lnTo>
                <a:lnTo>
                  <a:pt x="714364" y="170106"/>
                </a:lnTo>
                <a:lnTo>
                  <a:pt x="710755" y="161096"/>
                </a:lnTo>
                <a:lnTo>
                  <a:pt x="700647" y="135148"/>
                </a:lnTo>
                <a:lnTo>
                  <a:pt x="699203" y="135148"/>
                </a:lnTo>
                <a:lnTo>
                  <a:pt x="688012" y="135148"/>
                </a:lnTo>
                <a:lnTo>
                  <a:pt x="684402" y="135148"/>
                </a:lnTo>
                <a:close/>
                <a:moveTo>
                  <a:pt x="660938" y="135148"/>
                </a:moveTo>
                <a:lnTo>
                  <a:pt x="664548" y="144158"/>
                </a:lnTo>
                <a:lnTo>
                  <a:pt x="675017" y="170106"/>
                </a:lnTo>
                <a:lnTo>
                  <a:pt x="676100" y="170106"/>
                </a:lnTo>
                <a:lnTo>
                  <a:pt x="688012" y="170106"/>
                </a:lnTo>
                <a:lnTo>
                  <a:pt x="691261" y="170106"/>
                </a:lnTo>
                <a:lnTo>
                  <a:pt x="688012" y="161096"/>
                </a:lnTo>
                <a:lnTo>
                  <a:pt x="677183" y="135148"/>
                </a:lnTo>
                <a:lnTo>
                  <a:pt x="676100" y="135148"/>
                </a:lnTo>
                <a:lnTo>
                  <a:pt x="664548" y="135148"/>
                </a:lnTo>
                <a:lnTo>
                  <a:pt x="660938" y="135148"/>
                </a:lnTo>
                <a:close/>
                <a:moveTo>
                  <a:pt x="637834" y="135148"/>
                </a:moveTo>
                <a:lnTo>
                  <a:pt x="641444" y="144158"/>
                </a:lnTo>
                <a:lnTo>
                  <a:pt x="651913" y="170106"/>
                </a:lnTo>
                <a:lnTo>
                  <a:pt x="652635" y="170106"/>
                </a:lnTo>
                <a:lnTo>
                  <a:pt x="664548" y="170106"/>
                </a:lnTo>
                <a:lnTo>
                  <a:pt x="668158" y="170106"/>
                </a:lnTo>
                <a:lnTo>
                  <a:pt x="664548" y="161096"/>
                </a:lnTo>
                <a:lnTo>
                  <a:pt x="654079" y="135148"/>
                </a:lnTo>
                <a:lnTo>
                  <a:pt x="652635" y="135148"/>
                </a:lnTo>
                <a:lnTo>
                  <a:pt x="641444" y="135148"/>
                </a:lnTo>
                <a:lnTo>
                  <a:pt x="637834" y="135148"/>
                </a:lnTo>
                <a:close/>
                <a:moveTo>
                  <a:pt x="614731" y="135148"/>
                </a:moveTo>
                <a:lnTo>
                  <a:pt x="628810" y="170106"/>
                </a:lnTo>
                <a:lnTo>
                  <a:pt x="629893" y="170106"/>
                </a:lnTo>
                <a:lnTo>
                  <a:pt x="641444" y="170106"/>
                </a:lnTo>
                <a:lnTo>
                  <a:pt x="645054" y="170106"/>
                </a:lnTo>
                <a:lnTo>
                  <a:pt x="641444" y="161096"/>
                </a:lnTo>
                <a:lnTo>
                  <a:pt x="630615" y="135148"/>
                </a:lnTo>
                <a:lnTo>
                  <a:pt x="629893" y="135148"/>
                </a:lnTo>
                <a:lnTo>
                  <a:pt x="614731" y="135148"/>
                </a:lnTo>
                <a:close/>
                <a:moveTo>
                  <a:pt x="701369" y="12347"/>
                </a:moveTo>
                <a:lnTo>
                  <a:pt x="701369" y="72439"/>
                </a:lnTo>
                <a:lnTo>
                  <a:pt x="701369" y="72800"/>
                </a:lnTo>
                <a:lnTo>
                  <a:pt x="706784" y="81449"/>
                </a:lnTo>
                <a:lnTo>
                  <a:pt x="710755" y="75323"/>
                </a:lnTo>
                <a:lnTo>
                  <a:pt x="712559" y="72800"/>
                </a:lnTo>
                <a:lnTo>
                  <a:pt x="717974" y="81449"/>
                </a:lnTo>
                <a:lnTo>
                  <a:pt x="722667" y="74241"/>
                </a:lnTo>
                <a:lnTo>
                  <a:pt x="723389" y="72800"/>
                </a:lnTo>
                <a:lnTo>
                  <a:pt x="728804" y="81449"/>
                </a:lnTo>
                <a:lnTo>
                  <a:pt x="733858" y="73521"/>
                </a:lnTo>
                <a:lnTo>
                  <a:pt x="734580" y="72800"/>
                </a:lnTo>
                <a:lnTo>
                  <a:pt x="739995" y="81449"/>
                </a:lnTo>
                <a:lnTo>
                  <a:pt x="745409" y="72800"/>
                </a:lnTo>
                <a:lnTo>
                  <a:pt x="745770" y="73160"/>
                </a:lnTo>
                <a:lnTo>
                  <a:pt x="750824" y="81449"/>
                </a:lnTo>
                <a:lnTo>
                  <a:pt x="756600" y="72800"/>
                </a:lnTo>
                <a:lnTo>
                  <a:pt x="757322" y="74241"/>
                </a:lnTo>
                <a:lnTo>
                  <a:pt x="762015" y="81449"/>
                </a:lnTo>
                <a:lnTo>
                  <a:pt x="767430" y="72800"/>
                </a:lnTo>
                <a:lnTo>
                  <a:pt x="767430" y="12347"/>
                </a:lnTo>
                <a:lnTo>
                  <a:pt x="701369" y="12347"/>
                </a:lnTo>
                <a:close/>
                <a:moveTo>
                  <a:pt x="611843" y="0"/>
                </a:moveTo>
                <a:lnTo>
                  <a:pt x="629893" y="0"/>
                </a:lnTo>
                <a:lnTo>
                  <a:pt x="641444" y="0"/>
                </a:lnTo>
                <a:lnTo>
                  <a:pt x="652635" y="0"/>
                </a:lnTo>
                <a:lnTo>
                  <a:pt x="664548" y="0"/>
                </a:lnTo>
                <a:lnTo>
                  <a:pt x="666869" y="0"/>
                </a:lnTo>
                <a:lnTo>
                  <a:pt x="676100" y="0"/>
                </a:lnTo>
                <a:lnTo>
                  <a:pt x="688012" y="0"/>
                </a:lnTo>
                <a:lnTo>
                  <a:pt x="699203" y="0"/>
                </a:lnTo>
                <a:lnTo>
                  <a:pt x="701369" y="0"/>
                </a:lnTo>
                <a:lnTo>
                  <a:pt x="767430" y="0"/>
                </a:lnTo>
                <a:lnTo>
                  <a:pt x="768874" y="0"/>
                </a:lnTo>
                <a:lnTo>
                  <a:pt x="780425" y="0"/>
                </a:lnTo>
                <a:lnTo>
                  <a:pt x="791977" y="0"/>
                </a:lnTo>
                <a:lnTo>
                  <a:pt x="798394" y="0"/>
                </a:lnTo>
                <a:lnTo>
                  <a:pt x="803528" y="0"/>
                </a:lnTo>
                <a:lnTo>
                  <a:pt x="815080" y="0"/>
                </a:lnTo>
                <a:lnTo>
                  <a:pt x="826993" y="0"/>
                </a:lnTo>
                <a:lnTo>
                  <a:pt x="838183" y="0"/>
                </a:lnTo>
                <a:lnTo>
                  <a:pt x="856955" y="0"/>
                </a:lnTo>
                <a:cubicBezTo>
                  <a:pt x="864174" y="0"/>
                  <a:pt x="869589" y="5766"/>
                  <a:pt x="869589" y="12614"/>
                </a:cubicBezTo>
                <a:lnTo>
                  <a:pt x="869228" y="151726"/>
                </a:lnTo>
                <a:lnTo>
                  <a:pt x="862730" y="135148"/>
                </a:lnTo>
                <a:lnTo>
                  <a:pt x="846486" y="135148"/>
                </a:lnTo>
                <a:lnTo>
                  <a:pt x="860565" y="170106"/>
                </a:lnTo>
                <a:lnTo>
                  <a:pt x="869228" y="170106"/>
                </a:lnTo>
                <a:lnTo>
                  <a:pt x="868867" y="245789"/>
                </a:lnTo>
                <a:cubicBezTo>
                  <a:pt x="868867" y="252636"/>
                  <a:pt x="863452" y="258403"/>
                  <a:pt x="856233" y="258403"/>
                </a:cubicBezTo>
                <a:lnTo>
                  <a:pt x="838183" y="258403"/>
                </a:lnTo>
                <a:lnTo>
                  <a:pt x="826993" y="258403"/>
                </a:lnTo>
                <a:lnTo>
                  <a:pt x="815080" y="258403"/>
                </a:lnTo>
                <a:lnTo>
                  <a:pt x="803528" y="258403"/>
                </a:lnTo>
                <a:lnTo>
                  <a:pt x="791977" y="258403"/>
                </a:lnTo>
                <a:lnTo>
                  <a:pt x="780425" y="258403"/>
                </a:lnTo>
                <a:lnTo>
                  <a:pt x="768874" y="258403"/>
                </a:lnTo>
                <a:lnTo>
                  <a:pt x="757322" y="258403"/>
                </a:lnTo>
                <a:lnTo>
                  <a:pt x="745770" y="258403"/>
                </a:lnTo>
                <a:lnTo>
                  <a:pt x="733858" y="258403"/>
                </a:lnTo>
                <a:lnTo>
                  <a:pt x="722667" y="258403"/>
                </a:lnTo>
                <a:lnTo>
                  <a:pt x="710755" y="258403"/>
                </a:lnTo>
                <a:lnTo>
                  <a:pt x="699203" y="258403"/>
                </a:lnTo>
                <a:lnTo>
                  <a:pt x="688012" y="258403"/>
                </a:lnTo>
                <a:lnTo>
                  <a:pt x="676100" y="258403"/>
                </a:lnTo>
                <a:lnTo>
                  <a:pt x="664548" y="258403"/>
                </a:lnTo>
                <a:lnTo>
                  <a:pt x="652635" y="258403"/>
                </a:lnTo>
                <a:lnTo>
                  <a:pt x="641444" y="258403"/>
                </a:lnTo>
                <a:lnTo>
                  <a:pt x="629893" y="258403"/>
                </a:lnTo>
                <a:lnTo>
                  <a:pt x="611121" y="258403"/>
                </a:lnTo>
                <a:cubicBezTo>
                  <a:pt x="604263" y="258403"/>
                  <a:pt x="598487" y="252636"/>
                  <a:pt x="598487" y="245789"/>
                </a:cubicBezTo>
                <a:lnTo>
                  <a:pt x="598848" y="153528"/>
                </a:lnTo>
                <a:lnTo>
                  <a:pt x="605346" y="170106"/>
                </a:lnTo>
                <a:lnTo>
                  <a:pt x="621590" y="170106"/>
                </a:lnTo>
                <a:lnTo>
                  <a:pt x="607872" y="135148"/>
                </a:lnTo>
                <a:lnTo>
                  <a:pt x="598848" y="135148"/>
                </a:lnTo>
                <a:lnTo>
                  <a:pt x="599209" y="12614"/>
                </a:lnTo>
                <a:cubicBezTo>
                  <a:pt x="599209" y="5766"/>
                  <a:pt x="604624" y="0"/>
                  <a:pt x="611843" y="0"/>
                </a:cubicBezTo>
                <a:close/>
              </a:path>
            </a:pathLst>
          </a:custGeom>
          <a:solidFill>
            <a:schemeClr val="bg1"/>
          </a:solidFill>
          <a:ln>
            <a:noFill/>
          </a:ln>
          <a:effectLst/>
        </p:spPr>
        <p:txBody>
          <a:bodyPr anchor="ctr"/>
          <a:lstStyle/>
          <a:p>
            <a:endParaRPr lang="en-GB" sz="567" dirty="0">
              <a:latin typeface="+mj-lt"/>
            </a:endParaRPr>
          </a:p>
        </p:txBody>
      </p:sp>
      <p:sp>
        <p:nvSpPr>
          <p:cNvPr id="58" name="Freeform 236">
            <a:extLst>
              <a:ext uri="{FF2B5EF4-FFF2-40B4-BE49-F238E27FC236}">
                <a16:creationId xmlns:a16="http://schemas.microsoft.com/office/drawing/2014/main" id="{998248AD-60CE-2564-0893-75C7B4F60DBE}"/>
              </a:ext>
            </a:extLst>
          </p:cNvPr>
          <p:cNvSpPr>
            <a:spLocks noChangeArrowheads="1"/>
          </p:cNvSpPr>
          <p:nvPr/>
        </p:nvSpPr>
        <p:spPr bwMode="auto">
          <a:xfrm>
            <a:off x="7507887" y="2755424"/>
            <a:ext cx="607871" cy="222232"/>
          </a:xfrm>
          <a:custGeom>
            <a:avLst/>
            <a:gdLst/>
            <a:ahLst/>
            <a:cxnLst/>
            <a:rect l="0" t="0" r="r" b="b"/>
            <a:pathLst>
              <a:path w="885466" h="323493">
                <a:moveTo>
                  <a:pt x="536575" y="249501"/>
                </a:moveTo>
                <a:cubicBezTo>
                  <a:pt x="530856" y="249501"/>
                  <a:pt x="525852" y="252003"/>
                  <a:pt x="522277" y="255577"/>
                </a:cubicBezTo>
                <a:cubicBezTo>
                  <a:pt x="518703" y="259152"/>
                  <a:pt x="516200" y="264156"/>
                  <a:pt x="516200" y="269875"/>
                </a:cubicBezTo>
                <a:cubicBezTo>
                  <a:pt x="516200" y="275237"/>
                  <a:pt x="518703" y="280241"/>
                  <a:pt x="522277" y="284173"/>
                </a:cubicBezTo>
                <a:cubicBezTo>
                  <a:pt x="525852" y="287748"/>
                  <a:pt x="530856" y="289892"/>
                  <a:pt x="536575" y="289892"/>
                </a:cubicBezTo>
                <a:cubicBezTo>
                  <a:pt x="541937" y="289892"/>
                  <a:pt x="546941" y="287748"/>
                  <a:pt x="550873" y="284173"/>
                </a:cubicBezTo>
                <a:cubicBezTo>
                  <a:pt x="554448" y="280241"/>
                  <a:pt x="556592" y="275237"/>
                  <a:pt x="556592" y="269875"/>
                </a:cubicBezTo>
                <a:cubicBezTo>
                  <a:pt x="556592" y="264156"/>
                  <a:pt x="554448" y="259152"/>
                  <a:pt x="550873" y="255577"/>
                </a:cubicBezTo>
                <a:cubicBezTo>
                  <a:pt x="546941" y="252003"/>
                  <a:pt x="541937" y="249501"/>
                  <a:pt x="536575" y="249501"/>
                </a:cubicBezTo>
                <a:close/>
                <a:moveTo>
                  <a:pt x="171271" y="249501"/>
                </a:moveTo>
                <a:cubicBezTo>
                  <a:pt x="165533" y="249501"/>
                  <a:pt x="160512" y="252003"/>
                  <a:pt x="156925" y="255577"/>
                </a:cubicBezTo>
                <a:cubicBezTo>
                  <a:pt x="153339" y="259152"/>
                  <a:pt x="151187" y="264156"/>
                  <a:pt x="151187" y="269875"/>
                </a:cubicBezTo>
                <a:cubicBezTo>
                  <a:pt x="151187" y="275237"/>
                  <a:pt x="153339" y="280241"/>
                  <a:pt x="156925" y="284173"/>
                </a:cubicBezTo>
                <a:cubicBezTo>
                  <a:pt x="160512" y="287748"/>
                  <a:pt x="165533" y="289892"/>
                  <a:pt x="171271" y="289892"/>
                </a:cubicBezTo>
                <a:cubicBezTo>
                  <a:pt x="177009" y="289892"/>
                  <a:pt x="182030" y="287748"/>
                  <a:pt x="185616" y="284173"/>
                </a:cubicBezTo>
                <a:cubicBezTo>
                  <a:pt x="189203" y="280241"/>
                  <a:pt x="191355" y="275237"/>
                  <a:pt x="191355" y="269875"/>
                </a:cubicBezTo>
                <a:cubicBezTo>
                  <a:pt x="191355" y="264156"/>
                  <a:pt x="189203" y="259152"/>
                  <a:pt x="185616" y="255577"/>
                </a:cubicBezTo>
                <a:cubicBezTo>
                  <a:pt x="182030" y="252003"/>
                  <a:pt x="177009" y="249501"/>
                  <a:pt x="171271" y="249501"/>
                </a:cubicBezTo>
                <a:close/>
                <a:moveTo>
                  <a:pt x="536575" y="215900"/>
                </a:moveTo>
                <a:cubicBezTo>
                  <a:pt x="551231" y="215900"/>
                  <a:pt x="564814" y="221977"/>
                  <a:pt x="574465" y="231628"/>
                </a:cubicBezTo>
                <a:cubicBezTo>
                  <a:pt x="584116" y="241637"/>
                  <a:pt x="590193" y="254862"/>
                  <a:pt x="590193" y="269875"/>
                </a:cubicBezTo>
                <a:cubicBezTo>
                  <a:pt x="590193" y="284531"/>
                  <a:pt x="584116" y="298114"/>
                  <a:pt x="574465" y="307765"/>
                </a:cubicBezTo>
                <a:cubicBezTo>
                  <a:pt x="564814" y="317416"/>
                  <a:pt x="551231" y="323493"/>
                  <a:pt x="536575" y="323493"/>
                </a:cubicBezTo>
                <a:cubicBezTo>
                  <a:pt x="521562" y="323493"/>
                  <a:pt x="508337" y="317416"/>
                  <a:pt x="498328" y="307765"/>
                </a:cubicBezTo>
                <a:cubicBezTo>
                  <a:pt x="488677" y="298114"/>
                  <a:pt x="482600" y="284531"/>
                  <a:pt x="482600" y="269875"/>
                </a:cubicBezTo>
                <a:cubicBezTo>
                  <a:pt x="482600" y="254862"/>
                  <a:pt x="488677" y="241637"/>
                  <a:pt x="498328" y="231628"/>
                </a:cubicBezTo>
                <a:cubicBezTo>
                  <a:pt x="508337" y="221977"/>
                  <a:pt x="521562" y="215900"/>
                  <a:pt x="536575" y="215900"/>
                </a:cubicBezTo>
                <a:close/>
                <a:moveTo>
                  <a:pt x="171271" y="215900"/>
                </a:moveTo>
                <a:cubicBezTo>
                  <a:pt x="185975" y="215900"/>
                  <a:pt x="199603" y="221977"/>
                  <a:pt x="209286" y="231628"/>
                </a:cubicBezTo>
                <a:cubicBezTo>
                  <a:pt x="219328" y="241637"/>
                  <a:pt x="225066" y="254862"/>
                  <a:pt x="225066" y="269875"/>
                </a:cubicBezTo>
                <a:cubicBezTo>
                  <a:pt x="225066" y="284531"/>
                  <a:pt x="219328" y="298114"/>
                  <a:pt x="209286" y="307765"/>
                </a:cubicBezTo>
                <a:cubicBezTo>
                  <a:pt x="199603" y="317416"/>
                  <a:pt x="185975" y="323493"/>
                  <a:pt x="171271" y="323493"/>
                </a:cubicBezTo>
                <a:cubicBezTo>
                  <a:pt x="156567" y="323493"/>
                  <a:pt x="142938" y="317416"/>
                  <a:pt x="133255" y="307765"/>
                </a:cubicBezTo>
                <a:cubicBezTo>
                  <a:pt x="123572" y="298114"/>
                  <a:pt x="117475" y="284531"/>
                  <a:pt x="117475" y="269875"/>
                </a:cubicBezTo>
                <a:cubicBezTo>
                  <a:pt x="117475" y="254862"/>
                  <a:pt x="123572" y="241637"/>
                  <a:pt x="133255" y="231628"/>
                </a:cubicBezTo>
                <a:cubicBezTo>
                  <a:pt x="142938" y="221977"/>
                  <a:pt x="156567" y="215900"/>
                  <a:pt x="171271" y="215900"/>
                </a:cubicBezTo>
                <a:close/>
                <a:moveTo>
                  <a:pt x="346900" y="31012"/>
                </a:moveTo>
                <a:cubicBezTo>
                  <a:pt x="320641" y="35700"/>
                  <a:pt x="295101" y="44715"/>
                  <a:pt x="271359" y="56976"/>
                </a:cubicBezTo>
                <a:lnTo>
                  <a:pt x="270280" y="57697"/>
                </a:lnTo>
                <a:cubicBezTo>
                  <a:pt x="241143" y="72842"/>
                  <a:pt x="214884" y="93036"/>
                  <a:pt x="193301" y="117198"/>
                </a:cubicBezTo>
                <a:lnTo>
                  <a:pt x="270280" y="117198"/>
                </a:lnTo>
                <a:lnTo>
                  <a:pt x="346900" y="117198"/>
                </a:lnTo>
                <a:lnTo>
                  <a:pt x="346900" y="31012"/>
                </a:lnTo>
                <a:close/>
                <a:moveTo>
                  <a:pt x="391864" y="0"/>
                </a:moveTo>
                <a:lnTo>
                  <a:pt x="656256" y="0"/>
                </a:lnTo>
                <a:cubicBezTo>
                  <a:pt x="663450" y="0"/>
                  <a:pt x="669565" y="6130"/>
                  <a:pt x="669565" y="13342"/>
                </a:cubicBezTo>
                <a:lnTo>
                  <a:pt x="669565" y="168960"/>
                </a:lnTo>
                <a:lnTo>
                  <a:pt x="750785" y="182210"/>
                </a:lnTo>
                <a:lnTo>
                  <a:pt x="761638" y="198085"/>
                </a:lnTo>
                <a:lnTo>
                  <a:pt x="669565" y="196553"/>
                </a:lnTo>
                <a:lnTo>
                  <a:pt x="669565" y="203054"/>
                </a:lnTo>
                <a:lnTo>
                  <a:pt x="814148" y="218007"/>
                </a:lnTo>
                <a:lnTo>
                  <a:pt x="826728" y="236182"/>
                </a:lnTo>
                <a:lnTo>
                  <a:pt x="669565" y="235198"/>
                </a:lnTo>
                <a:lnTo>
                  <a:pt x="669565" y="243143"/>
                </a:lnTo>
                <a:lnTo>
                  <a:pt x="871815" y="261673"/>
                </a:lnTo>
                <a:lnTo>
                  <a:pt x="885466" y="275861"/>
                </a:lnTo>
                <a:lnTo>
                  <a:pt x="762249" y="274770"/>
                </a:lnTo>
                <a:lnTo>
                  <a:pt x="656437" y="275787"/>
                </a:lnTo>
                <a:lnTo>
                  <a:pt x="656256" y="275865"/>
                </a:lnTo>
                <a:lnTo>
                  <a:pt x="601939" y="275865"/>
                </a:lnTo>
                <a:lnTo>
                  <a:pt x="601939" y="275504"/>
                </a:lnTo>
                <a:lnTo>
                  <a:pt x="601939" y="274783"/>
                </a:lnTo>
                <a:lnTo>
                  <a:pt x="601939" y="274062"/>
                </a:lnTo>
                <a:lnTo>
                  <a:pt x="601939" y="273701"/>
                </a:lnTo>
                <a:lnTo>
                  <a:pt x="601939" y="273340"/>
                </a:lnTo>
                <a:lnTo>
                  <a:pt x="601939" y="272980"/>
                </a:lnTo>
                <a:lnTo>
                  <a:pt x="601939" y="272619"/>
                </a:lnTo>
                <a:lnTo>
                  <a:pt x="601939" y="272259"/>
                </a:lnTo>
                <a:lnTo>
                  <a:pt x="601939" y="271537"/>
                </a:lnTo>
                <a:lnTo>
                  <a:pt x="601939" y="270816"/>
                </a:lnTo>
                <a:cubicBezTo>
                  <a:pt x="601939" y="270456"/>
                  <a:pt x="601939" y="270095"/>
                  <a:pt x="601939" y="270095"/>
                </a:cubicBezTo>
                <a:cubicBezTo>
                  <a:pt x="601939" y="252786"/>
                  <a:pt x="595104" y="236198"/>
                  <a:pt x="582874" y="223937"/>
                </a:cubicBezTo>
                <a:cubicBezTo>
                  <a:pt x="570643" y="211677"/>
                  <a:pt x="554096" y="204464"/>
                  <a:pt x="536830" y="204464"/>
                </a:cubicBezTo>
                <a:cubicBezTo>
                  <a:pt x="519564" y="204464"/>
                  <a:pt x="503017" y="211677"/>
                  <a:pt x="490786" y="223937"/>
                </a:cubicBezTo>
                <a:cubicBezTo>
                  <a:pt x="478556" y="236198"/>
                  <a:pt x="471362" y="252786"/>
                  <a:pt x="471362" y="270095"/>
                </a:cubicBezTo>
                <a:cubicBezTo>
                  <a:pt x="471362" y="270095"/>
                  <a:pt x="471362" y="270456"/>
                  <a:pt x="471362" y="270816"/>
                </a:cubicBezTo>
                <a:lnTo>
                  <a:pt x="471362" y="271537"/>
                </a:lnTo>
                <a:lnTo>
                  <a:pt x="471362" y="272259"/>
                </a:lnTo>
                <a:lnTo>
                  <a:pt x="471362" y="272619"/>
                </a:lnTo>
                <a:lnTo>
                  <a:pt x="471721" y="272980"/>
                </a:lnTo>
                <a:lnTo>
                  <a:pt x="471721" y="273340"/>
                </a:lnTo>
                <a:lnTo>
                  <a:pt x="471721" y="273701"/>
                </a:lnTo>
                <a:lnTo>
                  <a:pt x="471721" y="274062"/>
                </a:lnTo>
                <a:lnTo>
                  <a:pt x="471721" y="274783"/>
                </a:lnTo>
                <a:lnTo>
                  <a:pt x="471721" y="275504"/>
                </a:lnTo>
                <a:lnTo>
                  <a:pt x="471721" y="275865"/>
                </a:lnTo>
                <a:lnTo>
                  <a:pt x="270280" y="275865"/>
                </a:lnTo>
                <a:lnTo>
                  <a:pt x="237906" y="275865"/>
                </a:lnTo>
                <a:cubicBezTo>
                  <a:pt x="237906" y="274062"/>
                  <a:pt x="237906" y="271898"/>
                  <a:pt x="237906" y="270095"/>
                </a:cubicBezTo>
                <a:cubicBezTo>
                  <a:pt x="237906" y="252786"/>
                  <a:pt x="231071" y="236198"/>
                  <a:pt x="218841" y="223937"/>
                </a:cubicBezTo>
                <a:cubicBezTo>
                  <a:pt x="206610" y="211677"/>
                  <a:pt x="190423" y="204464"/>
                  <a:pt x="172797" y="204464"/>
                </a:cubicBezTo>
                <a:cubicBezTo>
                  <a:pt x="171718" y="204464"/>
                  <a:pt x="170639" y="204464"/>
                  <a:pt x="169200" y="204825"/>
                </a:cubicBezTo>
                <a:cubicBezTo>
                  <a:pt x="168840" y="204825"/>
                  <a:pt x="168481" y="204825"/>
                  <a:pt x="168121" y="204825"/>
                </a:cubicBezTo>
                <a:cubicBezTo>
                  <a:pt x="152293" y="205907"/>
                  <a:pt x="137905" y="212758"/>
                  <a:pt x="126753" y="223937"/>
                </a:cubicBezTo>
                <a:cubicBezTo>
                  <a:pt x="114523" y="236198"/>
                  <a:pt x="107688" y="252786"/>
                  <a:pt x="107688" y="270095"/>
                </a:cubicBezTo>
                <a:cubicBezTo>
                  <a:pt x="107688" y="271898"/>
                  <a:pt x="107688" y="274062"/>
                  <a:pt x="107688" y="275865"/>
                </a:cubicBezTo>
                <a:lnTo>
                  <a:pt x="87862" y="275865"/>
                </a:lnTo>
                <a:lnTo>
                  <a:pt x="87860" y="275865"/>
                </a:lnTo>
                <a:lnTo>
                  <a:pt x="13378" y="275865"/>
                </a:lnTo>
                <a:cubicBezTo>
                  <a:pt x="5785" y="275865"/>
                  <a:pt x="0" y="269748"/>
                  <a:pt x="0" y="262192"/>
                </a:cubicBezTo>
                <a:cubicBezTo>
                  <a:pt x="0" y="254995"/>
                  <a:pt x="5785" y="249238"/>
                  <a:pt x="13378" y="249238"/>
                </a:cubicBezTo>
                <a:lnTo>
                  <a:pt x="20637" y="249238"/>
                </a:lnTo>
                <a:lnTo>
                  <a:pt x="20637" y="196531"/>
                </a:lnTo>
                <a:cubicBezTo>
                  <a:pt x="20637" y="179943"/>
                  <a:pt x="28910" y="168404"/>
                  <a:pt x="41500" y="159389"/>
                </a:cubicBezTo>
                <a:cubicBezTo>
                  <a:pt x="42580" y="158667"/>
                  <a:pt x="44018" y="157946"/>
                  <a:pt x="45457" y="157225"/>
                </a:cubicBezTo>
                <a:cubicBezTo>
                  <a:pt x="62724" y="146767"/>
                  <a:pt x="86465" y="140998"/>
                  <a:pt x="109127" y="135949"/>
                </a:cubicBezTo>
                <a:lnTo>
                  <a:pt x="144621" y="125045"/>
                </a:lnTo>
                <a:lnTo>
                  <a:pt x="133312" y="125045"/>
                </a:lnTo>
                <a:cubicBezTo>
                  <a:pt x="131517" y="125045"/>
                  <a:pt x="129721" y="123574"/>
                  <a:pt x="129362" y="122103"/>
                </a:cubicBezTo>
                <a:lnTo>
                  <a:pt x="126848" y="110700"/>
                </a:lnTo>
                <a:cubicBezTo>
                  <a:pt x="125412" y="103343"/>
                  <a:pt x="129721" y="95250"/>
                  <a:pt x="136544" y="97457"/>
                </a:cubicBezTo>
                <a:lnTo>
                  <a:pt x="146598" y="101504"/>
                </a:lnTo>
                <a:cubicBezTo>
                  <a:pt x="148034" y="101871"/>
                  <a:pt x="149830" y="102975"/>
                  <a:pt x="150189" y="104446"/>
                </a:cubicBezTo>
                <a:lnTo>
                  <a:pt x="154651" y="121325"/>
                </a:lnTo>
                <a:lnTo>
                  <a:pt x="156610" y="119361"/>
                </a:lnTo>
                <a:cubicBezTo>
                  <a:pt x="160207" y="114673"/>
                  <a:pt x="164164" y="109985"/>
                  <a:pt x="168121" y="105298"/>
                </a:cubicBezTo>
                <a:lnTo>
                  <a:pt x="169200" y="103494"/>
                </a:lnTo>
                <a:cubicBezTo>
                  <a:pt x="194380" y="75006"/>
                  <a:pt x="224956" y="50845"/>
                  <a:pt x="259129" y="33176"/>
                </a:cubicBezTo>
                <a:cubicBezTo>
                  <a:pt x="262726" y="31373"/>
                  <a:pt x="266683" y="29570"/>
                  <a:pt x="270280" y="27766"/>
                </a:cubicBezTo>
                <a:cubicBezTo>
                  <a:pt x="308050" y="10097"/>
                  <a:pt x="349778" y="0"/>
                  <a:pt x="391864" y="0"/>
                </a:cubicBezTo>
                <a:close/>
              </a:path>
            </a:pathLst>
          </a:custGeom>
          <a:solidFill>
            <a:schemeClr val="bg1"/>
          </a:solidFill>
          <a:ln>
            <a:noFill/>
          </a:ln>
          <a:effectLst/>
        </p:spPr>
        <p:txBody>
          <a:bodyPr anchor="ctr"/>
          <a:lstStyle/>
          <a:p>
            <a:endParaRPr lang="en-GB" sz="567" dirty="0">
              <a:latin typeface="+mj-lt"/>
            </a:endParaRPr>
          </a:p>
        </p:txBody>
      </p:sp>
      <p:sp>
        <p:nvSpPr>
          <p:cNvPr id="59" name="Freeform 242">
            <a:extLst>
              <a:ext uri="{FF2B5EF4-FFF2-40B4-BE49-F238E27FC236}">
                <a16:creationId xmlns:a16="http://schemas.microsoft.com/office/drawing/2014/main" id="{B452D916-3A36-F4F7-4AD8-2E93A4E4B1AE}"/>
              </a:ext>
            </a:extLst>
          </p:cNvPr>
          <p:cNvSpPr>
            <a:spLocks noChangeArrowheads="1"/>
          </p:cNvSpPr>
          <p:nvPr/>
        </p:nvSpPr>
        <p:spPr bwMode="auto">
          <a:xfrm>
            <a:off x="8670838" y="2594491"/>
            <a:ext cx="490587" cy="468090"/>
          </a:xfrm>
          <a:custGeom>
            <a:avLst/>
            <a:gdLst/>
            <a:ahLst/>
            <a:cxnLst/>
            <a:rect l="0" t="0" r="r" b="b"/>
            <a:pathLst>
              <a:path w="899393" h="858478">
                <a:moveTo>
                  <a:pt x="899393" y="592739"/>
                </a:moveTo>
                <a:lnTo>
                  <a:pt x="899393" y="792494"/>
                </a:lnTo>
                <a:cubicBezTo>
                  <a:pt x="899393" y="793936"/>
                  <a:pt x="898313" y="795739"/>
                  <a:pt x="896513" y="796099"/>
                </a:cubicBezTo>
                <a:lnTo>
                  <a:pt x="802911" y="826748"/>
                </a:lnTo>
                <a:lnTo>
                  <a:pt x="745310" y="845497"/>
                </a:lnTo>
                <a:lnTo>
                  <a:pt x="706429" y="858117"/>
                </a:lnTo>
                <a:lnTo>
                  <a:pt x="706429" y="655839"/>
                </a:lnTo>
                <a:lnTo>
                  <a:pt x="745310" y="643219"/>
                </a:lnTo>
                <a:lnTo>
                  <a:pt x="785991" y="629878"/>
                </a:lnTo>
                <a:lnTo>
                  <a:pt x="787431" y="677112"/>
                </a:lnTo>
                <a:cubicBezTo>
                  <a:pt x="787431" y="681078"/>
                  <a:pt x="792111" y="682881"/>
                  <a:pt x="795711" y="681799"/>
                </a:cubicBezTo>
                <a:lnTo>
                  <a:pt x="802911" y="679636"/>
                </a:lnTo>
                <a:lnTo>
                  <a:pt x="824872" y="673506"/>
                </a:lnTo>
                <a:cubicBezTo>
                  <a:pt x="827392" y="672425"/>
                  <a:pt x="828832" y="670261"/>
                  <a:pt x="828832" y="667737"/>
                </a:cubicBezTo>
                <a:lnTo>
                  <a:pt x="827752" y="616176"/>
                </a:lnTo>
                <a:lnTo>
                  <a:pt x="897953" y="593100"/>
                </a:lnTo>
                <a:cubicBezTo>
                  <a:pt x="898313" y="593100"/>
                  <a:pt x="899033" y="592739"/>
                  <a:pt x="899393" y="592739"/>
                </a:cubicBezTo>
                <a:close/>
                <a:moveTo>
                  <a:pt x="505185" y="592739"/>
                </a:moveTo>
                <a:cubicBezTo>
                  <a:pt x="505905" y="592739"/>
                  <a:pt x="506625" y="593100"/>
                  <a:pt x="507705" y="593460"/>
                </a:cubicBezTo>
                <a:lnTo>
                  <a:pt x="664668" y="645022"/>
                </a:lnTo>
                <a:lnTo>
                  <a:pt x="698149" y="655839"/>
                </a:lnTo>
                <a:lnTo>
                  <a:pt x="698149" y="855593"/>
                </a:lnTo>
                <a:lnTo>
                  <a:pt x="698149" y="857035"/>
                </a:lnTo>
                <a:cubicBezTo>
                  <a:pt x="698149" y="857757"/>
                  <a:pt x="698149" y="858117"/>
                  <a:pt x="698149" y="858478"/>
                </a:cubicBezTo>
                <a:lnTo>
                  <a:pt x="664668" y="847661"/>
                </a:lnTo>
                <a:lnTo>
                  <a:pt x="508065" y="796099"/>
                </a:lnTo>
                <a:cubicBezTo>
                  <a:pt x="506265" y="795739"/>
                  <a:pt x="505185" y="793936"/>
                  <a:pt x="505185" y="792494"/>
                </a:cubicBezTo>
                <a:lnTo>
                  <a:pt x="505185" y="592739"/>
                </a:lnTo>
                <a:close/>
                <a:moveTo>
                  <a:pt x="595187" y="550913"/>
                </a:moveTo>
                <a:lnTo>
                  <a:pt x="664668" y="577595"/>
                </a:lnTo>
                <a:lnTo>
                  <a:pt x="745310" y="608604"/>
                </a:lnTo>
                <a:lnTo>
                  <a:pt x="783831" y="623387"/>
                </a:lnTo>
                <a:lnTo>
                  <a:pt x="745310" y="636007"/>
                </a:lnTo>
                <a:lnTo>
                  <a:pt x="704269" y="649348"/>
                </a:lnTo>
                <a:cubicBezTo>
                  <a:pt x="703549" y="649709"/>
                  <a:pt x="702109" y="650069"/>
                  <a:pt x="701389" y="649709"/>
                </a:cubicBezTo>
                <a:lnTo>
                  <a:pt x="664668" y="637810"/>
                </a:lnTo>
                <a:lnTo>
                  <a:pt x="508785" y="586610"/>
                </a:lnTo>
                <a:cubicBezTo>
                  <a:pt x="507705" y="586249"/>
                  <a:pt x="505905" y="585528"/>
                  <a:pt x="505545" y="584086"/>
                </a:cubicBezTo>
                <a:cubicBezTo>
                  <a:pt x="504825" y="582643"/>
                  <a:pt x="505905" y="580480"/>
                  <a:pt x="507705" y="579398"/>
                </a:cubicBezTo>
                <a:lnTo>
                  <a:pt x="595187" y="550913"/>
                </a:lnTo>
                <a:close/>
                <a:moveTo>
                  <a:pt x="700309" y="516299"/>
                </a:moveTo>
                <a:cubicBezTo>
                  <a:pt x="701029" y="516299"/>
                  <a:pt x="702109" y="515938"/>
                  <a:pt x="703189" y="516299"/>
                </a:cubicBezTo>
                <a:lnTo>
                  <a:pt x="745310" y="530000"/>
                </a:lnTo>
                <a:lnTo>
                  <a:pt x="802911" y="548750"/>
                </a:lnTo>
                <a:lnTo>
                  <a:pt x="895793" y="579038"/>
                </a:lnTo>
                <a:cubicBezTo>
                  <a:pt x="896873" y="579398"/>
                  <a:pt x="898313" y="580480"/>
                  <a:pt x="899033" y="581562"/>
                </a:cubicBezTo>
                <a:cubicBezTo>
                  <a:pt x="899753" y="583725"/>
                  <a:pt x="899033" y="585528"/>
                  <a:pt x="896873" y="586249"/>
                </a:cubicBezTo>
                <a:lnTo>
                  <a:pt x="825232" y="610046"/>
                </a:lnTo>
                <a:lnTo>
                  <a:pt x="802911" y="601393"/>
                </a:lnTo>
                <a:lnTo>
                  <a:pt x="745310" y="580480"/>
                </a:lnTo>
                <a:lnTo>
                  <a:pt x="664668" y="551274"/>
                </a:lnTo>
                <a:lnTo>
                  <a:pt x="631188" y="539015"/>
                </a:lnTo>
                <a:lnTo>
                  <a:pt x="664668" y="528198"/>
                </a:lnTo>
                <a:lnTo>
                  <a:pt x="700309" y="516299"/>
                </a:lnTo>
                <a:close/>
                <a:moveTo>
                  <a:pt x="188436" y="490749"/>
                </a:moveTo>
                <a:cubicBezTo>
                  <a:pt x="193480" y="489310"/>
                  <a:pt x="199245" y="490030"/>
                  <a:pt x="204289" y="493628"/>
                </a:cubicBezTo>
                <a:lnTo>
                  <a:pt x="203929" y="493628"/>
                </a:lnTo>
                <a:cubicBezTo>
                  <a:pt x="221944" y="506582"/>
                  <a:pt x="241760" y="516657"/>
                  <a:pt x="262657" y="523494"/>
                </a:cubicBezTo>
                <a:cubicBezTo>
                  <a:pt x="282834" y="529971"/>
                  <a:pt x="304091" y="533570"/>
                  <a:pt x="326430" y="533570"/>
                </a:cubicBezTo>
                <a:cubicBezTo>
                  <a:pt x="348408" y="533570"/>
                  <a:pt x="369666" y="529971"/>
                  <a:pt x="389842" y="523494"/>
                </a:cubicBezTo>
                <a:cubicBezTo>
                  <a:pt x="410379" y="517017"/>
                  <a:pt x="429475" y="506942"/>
                  <a:pt x="447130" y="494348"/>
                </a:cubicBezTo>
                <a:cubicBezTo>
                  <a:pt x="451453" y="490749"/>
                  <a:pt x="457578" y="488950"/>
                  <a:pt x="463703" y="490749"/>
                </a:cubicBezTo>
                <a:cubicBezTo>
                  <a:pt x="488204" y="497226"/>
                  <a:pt x="511263" y="505862"/>
                  <a:pt x="531800" y="515938"/>
                </a:cubicBezTo>
                <a:cubicBezTo>
                  <a:pt x="547293" y="523134"/>
                  <a:pt x="561704" y="531411"/>
                  <a:pt x="574315" y="540047"/>
                </a:cubicBezTo>
                <a:lnTo>
                  <a:pt x="529278" y="554800"/>
                </a:lnTo>
                <a:lnTo>
                  <a:pt x="502255" y="563796"/>
                </a:lnTo>
                <a:cubicBezTo>
                  <a:pt x="487123" y="568114"/>
                  <a:pt x="487843" y="572072"/>
                  <a:pt x="487483" y="584666"/>
                </a:cubicBezTo>
                <a:lnTo>
                  <a:pt x="487483" y="793370"/>
                </a:lnTo>
                <a:lnTo>
                  <a:pt x="487483" y="793730"/>
                </a:lnTo>
                <a:lnTo>
                  <a:pt x="487483" y="794089"/>
                </a:lnTo>
                <a:lnTo>
                  <a:pt x="487483" y="794449"/>
                </a:lnTo>
                <a:lnTo>
                  <a:pt x="487483" y="794809"/>
                </a:lnTo>
                <a:cubicBezTo>
                  <a:pt x="488204" y="803445"/>
                  <a:pt x="493968" y="811361"/>
                  <a:pt x="502616" y="814240"/>
                </a:cubicBezTo>
                <a:lnTo>
                  <a:pt x="531439" y="823596"/>
                </a:lnTo>
                <a:cubicBezTo>
                  <a:pt x="511983" y="828274"/>
                  <a:pt x="488924" y="831512"/>
                  <a:pt x="461542" y="834391"/>
                </a:cubicBezTo>
                <a:cubicBezTo>
                  <a:pt x="424431" y="837989"/>
                  <a:pt x="379754" y="839428"/>
                  <a:pt x="326430" y="839428"/>
                </a:cubicBezTo>
                <a:cubicBezTo>
                  <a:pt x="169700" y="839428"/>
                  <a:pt x="89714" y="823596"/>
                  <a:pt x="47559" y="794809"/>
                </a:cubicBezTo>
                <a:cubicBezTo>
                  <a:pt x="1081" y="762784"/>
                  <a:pt x="0" y="719604"/>
                  <a:pt x="0" y="665988"/>
                </a:cubicBezTo>
                <a:cubicBezTo>
                  <a:pt x="0" y="626407"/>
                  <a:pt x="19817" y="590064"/>
                  <a:pt x="53324" y="559478"/>
                </a:cubicBezTo>
                <a:cubicBezTo>
                  <a:pt x="86111" y="529971"/>
                  <a:pt x="132950" y="505862"/>
                  <a:pt x="188436" y="490749"/>
                </a:cubicBezTo>
                <a:close/>
                <a:moveTo>
                  <a:pt x="276313" y="204121"/>
                </a:moveTo>
                <a:cubicBezTo>
                  <a:pt x="262997" y="222102"/>
                  <a:pt x="245723" y="237925"/>
                  <a:pt x="224489" y="250512"/>
                </a:cubicBezTo>
                <a:cubicBezTo>
                  <a:pt x="202536" y="263818"/>
                  <a:pt x="176984" y="273887"/>
                  <a:pt x="148193" y="279641"/>
                </a:cubicBezTo>
                <a:cubicBezTo>
                  <a:pt x="149813" y="305354"/>
                  <a:pt x="155481" y="329808"/>
                  <a:pt x="164478" y="352105"/>
                </a:cubicBezTo>
                <a:lnTo>
                  <a:pt x="197491" y="406294"/>
                </a:lnTo>
                <a:lnTo>
                  <a:pt x="251377" y="409884"/>
                </a:lnTo>
                <a:lnTo>
                  <a:pt x="300541" y="410140"/>
                </a:lnTo>
                <a:lnTo>
                  <a:pt x="313030" y="404813"/>
                </a:lnTo>
                <a:lnTo>
                  <a:pt x="331140" y="404813"/>
                </a:lnTo>
                <a:cubicBezTo>
                  <a:pt x="340728" y="404813"/>
                  <a:pt x="348895" y="413127"/>
                  <a:pt x="348895" y="422888"/>
                </a:cubicBezTo>
                <a:cubicBezTo>
                  <a:pt x="348895" y="433010"/>
                  <a:pt x="340728" y="440963"/>
                  <a:pt x="331140" y="440963"/>
                </a:cubicBezTo>
                <a:lnTo>
                  <a:pt x="313030" y="440963"/>
                </a:lnTo>
                <a:lnTo>
                  <a:pt x="303735" y="437098"/>
                </a:lnTo>
                <a:lnTo>
                  <a:pt x="248199" y="436790"/>
                </a:lnTo>
                <a:lnTo>
                  <a:pt x="231396" y="435567"/>
                </a:lnTo>
                <a:lnTo>
                  <a:pt x="256969" y="455540"/>
                </a:lnTo>
                <a:cubicBezTo>
                  <a:pt x="278113" y="465924"/>
                  <a:pt x="301325" y="471678"/>
                  <a:pt x="325618" y="471678"/>
                </a:cubicBezTo>
                <a:cubicBezTo>
                  <a:pt x="374202" y="471678"/>
                  <a:pt x="418108" y="448662"/>
                  <a:pt x="450138" y="411622"/>
                </a:cubicBezTo>
                <a:cubicBezTo>
                  <a:pt x="482888" y="373862"/>
                  <a:pt x="503042" y="321357"/>
                  <a:pt x="503042" y="263458"/>
                </a:cubicBezTo>
                <a:cubicBezTo>
                  <a:pt x="503042" y="253749"/>
                  <a:pt x="503042" y="244398"/>
                  <a:pt x="503042" y="235408"/>
                </a:cubicBezTo>
                <a:cubicBezTo>
                  <a:pt x="494045" y="237925"/>
                  <a:pt x="485047" y="240083"/>
                  <a:pt x="475330" y="241881"/>
                </a:cubicBezTo>
                <a:cubicBezTo>
                  <a:pt x="458776" y="245118"/>
                  <a:pt x="440781" y="246556"/>
                  <a:pt x="423147" y="246556"/>
                </a:cubicBezTo>
                <a:cubicBezTo>
                  <a:pt x="387878" y="246556"/>
                  <a:pt x="354768" y="240443"/>
                  <a:pt x="325618" y="229654"/>
                </a:cubicBezTo>
                <a:cubicBezTo>
                  <a:pt x="307623" y="222821"/>
                  <a:pt x="291068" y="214190"/>
                  <a:pt x="276313" y="204121"/>
                </a:cubicBezTo>
                <a:close/>
                <a:moveTo>
                  <a:pt x="326412" y="0"/>
                </a:moveTo>
                <a:cubicBezTo>
                  <a:pt x="452344" y="0"/>
                  <a:pt x="520347" y="22647"/>
                  <a:pt x="558127" y="64346"/>
                </a:cubicBezTo>
                <a:cubicBezTo>
                  <a:pt x="577196" y="85555"/>
                  <a:pt x="587811" y="110629"/>
                  <a:pt x="593747" y="139432"/>
                </a:cubicBezTo>
                <a:lnTo>
                  <a:pt x="600054" y="220773"/>
                </a:lnTo>
                <a:lnTo>
                  <a:pt x="621979" y="229671"/>
                </a:lnTo>
                <a:cubicBezTo>
                  <a:pt x="629936" y="237195"/>
                  <a:pt x="634638" y="247228"/>
                  <a:pt x="634638" y="258695"/>
                </a:cubicBezTo>
                <a:lnTo>
                  <a:pt x="634638" y="301693"/>
                </a:lnTo>
                <a:cubicBezTo>
                  <a:pt x="634638" y="312801"/>
                  <a:pt x="629936" y="323192"/>
                  <a:pt x="621979" y="330717"/>
                </a:cubicBezTo>
                <a:cubicBezTo>
                  <a:pt x="614383" y="337883"/>
                  <a:pt x="603531" y="342541"/>
                  <a:pt x="591957" y="342541"/>
                </a:cubicBezTo>
                <a:lnTo>
                  <a:pt x="574233" y="342541"/>
                </a:lnTo>
                <a:cubicBezTo>
                  <a:pt x="567361" y="342541"/>
                  <a:pt x="560850" y="340033"/>
                  <a:pt x="556509" y="335733"/>
                </a:cubicBezTo>
                <a:cubicBezTo>
                  <a:pt x="552169" y="331434"/>
                  <a:pt x="549275" y="325342"/>
                  <a:pt x="549275" y="318534"/>
                </a:cubicBezTo>
                <a:lnTo>
                  <a:pt x="549275" y="241495"/>
                </a:lnTo>
                <a:cubicBezTo>
                  <a:pt x="549275" y="235045"/>
                  <a:pt x="551807" y="229312"/>
                  <a:pt x="556148" y="225012"/>
                </a:cubicBezTo>
                <a:lnTo>
                  <a:pt x="556148" y="224654"/>
                </a:lnTo>
                <a:lnTo>
                  <a:pt x="556509" y="224654"/>
                </a:lnTo>
                <a:lnTo>
                  <a:pt x="562802" y="222110"/>
                </a:lnTo>
                <a:lnTo>
                  <a:pt x="557722" y="150980"/>
                </a:lnTo>
                <a:cubicBezTo>
                  <a:pt x="552999" y="125996"/>
                  <a:pt x="544634" y="104967"/>
                  <a:pt x="529702" y="88431"/>
                </a:cubicBezTo>
                <a:cubicBezTo>
                  <a:pt x="499478" y="55000"/>
                  <a:pt x="439750" y="36666"/>
                  <a:pt x="326412" y="36666"/>
                </a:cubicBezTo>
                <a:cubicBezTo>
                  <a:pt x="213073" y="36666"/>
                  <a:pt x="153345" y="55000"/>
                  <a:pt x="122761" y="88072"/>
                </a:cubicBezTo>
                <a:cubicBezTo>
                  <a:pt x="108009" y="104248"/>
                  <a:pt x="99644" y="125008"/>
                  <a:pt x="94921" y="149677"/>
                </a:cubicBezTo>
                <a:lnTo>
                  <a:pt x="89822" y="222197"/>
                </a:lnTo>
                <a:lnTo>
                  <a:pt x="95923" y="224654"/>
                </a:lnTo>
                <a:lnTo>
                  <a:pt x="96287" y="225012"/>
                </a:lnTo>
                <a:cubicBezTo>
                  <a:pt x="100282" y="229312"/>
                  <a:pt x="102825" y="235045"/>
                  <a:pt x="102825" y="241495"/>
                </a:cubicBezTo>
                <a:lnTo>
                  <a:pt x="102825" y="318534"/>
                </a:lnTo>
                <a:cubicBezTo>
                  <a:pt x="102825" y="325342"/>
                  <a:pt x="100282" y="331434"/>
                  <a:pt x="95923" y="335733"/>
                </a:cubicBezTo>
                <a:lnTo>
                  <a:pt x="95250" y="335991"/>
                </a:lnTo>
                <a:lnTo>
                  <a:pt x="99369" y="363152"/>
                </a:lnTo>
                <a:cubicBezTo>
                  <a:pt x="103591" y="373438"/>
                  <a:pt x="111046" y="382062"/>
                  <a:pt x="124159" y="388710"/>
                </a:cubicBezTo>
                <a:lnTo>
                  <a:pt x="151855" y="398655"/>
                </a:lnTo>
                <a:lnTo>
                  <a:pt x="127950" y="357904"/>
                </a:lnTo>
                <a:cubicBezTo>
                  <a:pt x="117153" y="328819"/>
                  <a:pt x="111125" y="296903"/>
                  <a:pt x="111125" y="263458"/>
                </a:cubicBezTo>
                <a:cubicBezTo>
                  <a:pt x="111125" y="198007"/>
                  <a:pt x="111845" y="145143"/>
                  <a:pt x="139916" y="105945"/>
                </a:cubicBezTo>
                <a:cubicBezTo>
                  <a:pt x="168347" y="66387"/>
                  <a:pt x="221610" y="44450"/>
                  <a:pt x="325618" y="44450"/>
                </a:cubicBezTo>
                <a:cubicBezTo>
                  <a:pt x="428905" y="44450"/>
                  <a:pt x="482168" y="66387"/>
                  <a:pt x="510599" y="105945"/>
                </a:cubicBezTo>
                <a:cubicBezTo>
                  <a:pt x="538670" y="145143"/>
                  <a:pt x="539390" y="198007"/>
                  <a:pt x="539390" y="263458"/>
                </a:cubicBezTo>
                <a:cubicBezTo>
                  <a:pt x="539390" y="330348"/>
                  <a:pt x="515638" y="391123"/>
                  <a:pt x="477490" y="435357"/>
                </a:cubicBezTo>
                <a:cubicBezTo>
                  <a:pt x="438622" y="479949"/>
                  <a:pt x="384999" y="507641"/>
                  <a:pt x="325618" y="507641"/>
                </a:cubicBezTo>
                <a:cubicBezTo>
                  <a:pt x="265876" y="507641"/>
                  <a:pt x="211893" y="479949"/>
                  <a:pt x="173386" y="435357"/>
                </a:cubicBezTo>
                <a:lnTo>
                  <a:pt x="169711" y="429092"/>
                </a:lnTo>
                <a:lnTo>
                  <a:pt x="143381" y="424336"/>
                </a:lnTo>
                <a:cubicBezTo>
                  <a:pt x="130761" y="421052"/>
                  <a:pt x="120297" y="417189"/>
                  <a:pt x="111585" y="412787"/>
                </a:cubicBezTo>
                <a:cubicBezTo>
                  <a:pt x="92184" y="402905"/>
                  <a:pt x="81226" y="390776"/>
                  <a:pt x="75028" y="376582"/>
                </a:cubicBezTo>
                <a:lnTo>
                  <a:pt x="69429" y="342541"/>
                </a:lnTo>
                <a:lnTo>
                  <a:pt x="59962" y="342541"/>
                </a:lnTo>
                <a:cubicBezTo>
                  <a:pt x="48339" y="342541"/>
                  <a:pt x="37805" y="337883"/>
                  <a:pt x="30177" y="330717"/>
                </a:cubicBezTo>
                <a:cubicBezTo>
                  <a:pt x="22185" y="323192"/>
                  <a:pt x="17463" y="312801"/>
                  <a:pt x="17463" y="301693"/>
                </a:cubicBezTo>
                <a:lnTo>
                  <a:pt x="17463" y="258695"/>
                </a:lnTo>
                <a:cubicBezTo>
                  <a:pt x="17463" y="247228"/>
                  <a:pt x="22185" y="237195"/>
                  <a:pt x="30177" y="229671"/>
                </a:cubicBezTo>
                <a:lnTo>
                  <a:pt x="52269" y="220635"/>
                </a:lnTo>
                <a:lnTo>
                  <a:pt x="58941" y="137949"/>
                </a:lnTo>
                <a:cubicBezTo>
                  <a:pt x="65013" y="109371"/>
                  <a:pt x="75807" y="84477"/>
                  <a:pt x="95056" y="63627"/>
                </a:cubicBezTo>
                <a:cubicBezTo>
                  <a:pt x="132836" y="22647"/>
                  <a:pt x="200839" y="0"/>
                  <a:pt x="326412" y="0"/>
                </a:cubicBezTo>
                <a:close/>
              </a:path>
            </a:pathLst>
          </a:custGeom>
          <a:solidFill>
            <a:schemeClr val="bg1"/>
          </a:solidFill>
          <a:ln>
            <a:noFill/>
          </a:ln>
          <a:effectLst/>
        </p:spPr>
        <p:txBody>
          <a:bodyPr anchor="ctr"/>
          <a:lstStyle/>
          <a:p>
            <a:endParaRPr lang="en-GB" sz="567" dirty="0">
              <a:latin typeface="+mj-lt"/>
            </a:endParaRPr>
          </a:p>
        </p:txBody>
      </p:sp>
      <p:sp>
        <p:nvSpPr>
          <p:cNvPr id="60" name="Freeform 245">
            <a:extLst>
              <a:ext uri="{FF2B5EF4-FFF2-40B4-BE49-F238E27FC236}">
                <a16:creationId xmlns:a16="http://schemas.microsoft.com/office/drawing/2014/main" id="{88300EFC-1A51-CF42-9445-739CF688ADB6}"/>
              </a:ext>
            </a:extLst>
          </p:cNvPr>
          <p:cNvSpPr>
            <a:spLocks noChangeArrowheads="1"/>
          </p:cNvSpPr>
          <p:nvPr/>
        </p:nvSpPr>
        <p:spPr bwMode="auto">
          <a:xfrm>
            <a:off x="9767481" y="2590165"/>
            <a:ext cx="474147" cy="472416"/>
          </a:xfrm>
          <a:custGeom>
            <a:avLst/>
            <a:gdLst/>
            <a:ahLst/>
            <a:cxnLst/>
            <a:rect l="0" t="0" r="r" b="b"/>
            <a:pathLst>
              <a:path w="870281" h="866415">
                <a:moveTo>
                  <a:pt x="485761" y="588328"/>
                </a:moveTo>
                <a:lnTo>
                  <a:pt x="485402" y="797614"/>
                </a:lnTo>
                <a:cubicBezTo>
                  <a:pt x="485402" y="799055"/>
                  <a:pt x="484324" y="800856"/>
                  <a:pt x="482887" y="801216"/>
                </a:cubicBezTo>
                <a:lnTo>
                  <a:pt x="384783" y="833635"/>
                </a:lnTo>
                <a:lnTo>
                  <a:pt x="324411" y="853087"/>
                </a:lnTo>
                <a:lnTo>
                  <a:pt x="283804" y="866415"/>
                </a:lnTo>
                <a:lnTo>
                  <a:pt x="283804" y="654608"/>
                </a:lnTo>
                <a:lnTo>
                  <a:pt x="324411" y="641280"/>
                </a:lnTo>
                <a:lnTo>
                  <a:pt x="367533" y="627232"/>
                </a:lnTo>
                <a:lnTo>
                  <a:pt x="368612" y="676941"/>
                </a:lnTo>
                <a:cubicBezTo>
                  <a:pt x="368612" y="680904"/>
                  <a:pt x="373643" y="683065"/>
                  <a:pt x="377236" y="681624"/>
                </a:cubicBezTo>
                <a:lnTo>
                  <a:pt x="384783" y="679823"/>
                </a:lnTo>
                <a:lnTo>
                  <a:pt x="407781" y="672979"/>
                </a:lnTo>
                <a:cubicBezTo>
                  <a:pt x="410297" y="671898"/>
                  <a:pt x="411734" y="669377"/>
                  <a:pt x="411734" y="666855"/>
                </a:cubicBezTo>
                <a:lnTo>
                  <a:pt x="410656" y="612823"/>
                </a:lnTo>
                <a:lnTo>
                  <a:pt x="485761" y="588328"/>
                </a:lnTo>
                <a:close/>
                <a:moveTo>
                  <a:pt x="73581" y="588328"/>
                </a:moveTo>
                <a:cubicBezTo>
                  <a:pt x="74299" y="588689"/>
                  <a:pt x="75377" y="589049"/>
                  <a:pt x="75737" y="589049"/>
                </a:cubicBezTo>
                <a:lnTo>
                  <a:pt x="240322" y="643081"/>
                </a:lnTo>
                <a:lnTo>
                  <a:pt x="275179" y="654608"/>
                </a:lnTo>
                <a:lnTo>
                  <a:pt x="275179" y="863533"/>
                </a:lnTo>
                <a:lnTo>
                  <a:pt x="275179" y="865334"/>
                </a:lnTo>
                <a:cubicBezTo>
                  <a:pt x="275179" y="865695"/>
                  <a:pt x="275179" y="866055"/>
                  <a:pt x="275179" y="866415"/>
                </a:cubicBezTo>
                <a:lnTo>
                  <a:pt x="240322" y="854888"/>
                </a:lnTo>
                <a:lnTo>
                  <a:pt x="76455" y="801216"/>
                </a:lnTo>
                <a:cubicBezTo>
                  <a:pt x="74659" y="800856"/>
                  <a:pt x="73581" y="799055"/>
                  <a:pt x="73581" y="797614"/>
                </a:cubicBezTo>
                <a:lnTo>
                  <a:pt x="73581" y="588328"/>
                </a:lnTo>
                <a:close/>
                <a:moveTo>
                  <a:pt x="167372" y="544742"/>
                </a:moveTo>
                <a:lnTo>
                  <a:pt x="240322" y="572839"/>
                </a:lnTo>
                <a:lnTo>
                  <a:pt x="324411" y="605259"/>
                </a:lnTo>
                <a:lnTo>
                  <a:pt x="365018" y="620748"/>
                </a:lnTo>
                <a:lnTo>
                  <a:pt x="324411" y="634076"/>
                </a:lnTo>
                <a:lnTo>
                  <a:pt x="282007" y="647764"/>
                </a:lnTo>
                <a:cubicBezTo>
                  <a:pt x="280929" y="648124"/>
                  <a:pt x="279851" y="648484"/>
                  <a:pt x="278773" y="648484"/>
                </a:cubicBezTo>
                <a:lnTo>
                  <a:pt x="240322" y="635517"/>
                </a:lnTo>
                <a:lnTo>
                  <a:pt x="77174" y="582205"/>
                </a:lnTo>
                <a:cubicBezTo>
                  <a:pt x="76096" y="581844"/>
                  <a:pt x="74659" y="581124"/>
                  <a:pt x="73940" y="579683"/>
                </a:cubicBezTo>
                <a:cubicBezTo>
                  <a:pt x="73221" y="577522"/>
                  <a:pt x="74299" y="575721"/>
                  <a:pt x="76096" y="574640"/>
                </a:cubicBezTo>
                <a:lnTo>
                  <a:pt x="167372" y="544742"/>
                </a:lnTo>
                <a:close/>
                <a:moveTo>
                  <a:pt x="280569" y="508360"/>
                </a:moveTo>
                <a:lnTo>
                  <a:pt x="324411" y="522769"/>
                </a:lnTo>
                <a:lnTo>
                  <a:pt x="384783" y="542581"/>
                </a:lnTo>
                <a:lnTo>
                  <a:pt x="481809" y="574280"/>
                </a:lnTo>
                <a:cubicBezTo>
                  <a:pt x="486480" y="575721"/>
                  <a:pt x="487199" y="580043"/>
                  <a:pt x="483246" y="581844"/>
                </a:cubicBezTo>
                <a:lnTo>
                  <a:pt x="408141" y="606339"/>
                </a:lnTo>
                <a:lnTo>
                  <a:pt x="384783" y="597694"/>
                </a:lnTo>
                <a:lnTo>
                  <a:pt x="324411" y="576081"/>
                </a:lnTo>
                <a:lnTo>
                  <a:pt x="240322" y="545463"/>
                </a:lnTo>
                <a:lnTo>
                  <a:pt x="205105" y="532495"/>
                </a:lnTo>
                <a:lnTo>
                  <a:pt x="240322" y="520968"/>
                </a:lnTo>
                <a:lnTo>
                  <a:pt x="277335" y="508721"/>
                </a:lnTo>
                <a:cubicBezTo>
                  <a:pt x="278413" y="508360"/>
                  <a:pt x="279491" y="508000"/>
                  <a:pt x="280569" y="508360"/>
                </a:cubicBezTo>
                <a:close/>
                <a:moveTo>
                  <a:pt x="730921" y="180817"/>
                </a:moveTo>
                <a:cubicBezTo>
                  <a:pt x="755770" y="180817"/>
                  <a:pt x="774137" y="188380"/>
                  <a:pt x="784581" y="211069"/>
                </a:cubicBezTo>
                <a:cubicBezTo>
                  <a:pt x="793224" y="229436"/>
                  <a:pt x="793944" y="253205"/>
                  <a:pt x="794664" y="273013"/>
                </a:cubicBezTo>
                <a:lnTo>
                  <a:pt x="810871" y="526189"/>
                </a:lnTo>
                <a:lnTo>
                  <a:pt x="869572" y="784767"/>
                </a:lnTo>
                <a:cubicBezTo>
                  <a:pt x="871373" y="797012"/>
                  <a:pt x="869933" y="809617"/>
                  <a:pt x="863090" y="820061"/>
                </a:cubicBezTo>
                <a:cubicBezTo>
                  <a:pt x="856608" y="830865"/>
                  <a:pt x="845804" y="838428"/>
                  <a:pt x="833199" y="841669"/>
                </a:cubicBezTo>
                <a:lnTo>
                  <a:pt x="832839" y="841669"/>
                </a:lnTo>
                <a:cubicBezTo>
                  <a:pt x="820594" y="844190"/>
                  <a:pt x="807629" y="842029"/>
                  <a:pt x="797185" y="835547"/>
                </a:cubicBezTo>
                <a:cubicBezTo>
                  <a:pt x="786381" y="828704"/>
                  <a:pt x="778458" y="817900"/>
                  <a:pt x="775577" y="805655"/>
                </a:cubicBezTo>
                <a:lnTo>
                  <a:pt x="775577" y="805295"/>
                </a:lnTo>
                <a:cubicBezTo>
                  <a:pt x="775577" y="804935"/>
                  <a:pt x="775577" y="804575"/>
                  <a:pt x="775217" y="804215"/>
                </a:cubicBezTo>
                <a:lnTo>
                  <a:pt x="771616" y="789089"/>
                </a:lnTo>
                <a:lnTo>
                  <a:pt x="718316" y="585972"/>
                </a:lnTo>
                <a:lnTo>
                  <a:pt x="625041" y="789449"/>
                </a:lnTo>
                <a:cubicBezTo>
                  <a:pt x="619999" y="799893"/>
                  <a:pt x="610276" y="811418"/>
                  <a:pt x="599112" y="816099"/>
                </a:cubicBezTo>
                <a:cubicBezTo>
                  <a:pt x="587227" y="821141"/>
                  <a:pt x="574262" y="821141"/>
                  <a:pt x="562378" y="816460"/>
                </a:cubicBezTo>
                <a:cubicBezTo>
                  <a:pt x="550493" y="811418"/>
                  <a:pt x="541490" y="802054"/>
                  <a:pt x="536088" y="790530"/>
                </a:cubicBezTo>
                <a:cubicBezTo>
                  <a:pt x="531406" y="778645"/>
                  <a:pt x="531046" y="765680"/>
                  <a:pt x="536088" y="754156"/>
                </a:cubicBezTo>
                <a:lnTo>
                  <a:pt x="536088" y="753436"/>
                </a:lnTo>
                <a:cubicBezTo>
                  <a:pt x="536088" y="753436"/>
                  <a:pt x="536088" y="753075"/>
                  <a:pt x="536448" y="753075"/>
                </a:cubicBezTo>
                <a:lnTo>
                  <a:pt x="666097" y="420669"/>
                </a:lnTo>
                <a:lnTo>
                  <a:pt x="682663" y="310467"/>
                </a:lnTo>
                <a:lnTo>
                  <a:pt x="578584" y="355844"/>
                </a:lnTo>
                <a:lnTo>
                  <a:pt x="572866" y="356524"/>
                </a:lnTo>
                <a:lnTo>
                  <a:pt x="591973" y="364264"/>
                </a:lnTo>
                <a:lnTo>
                  <a:pt x="568939" y="378276"/>
                </a:lnTo>
                <a:lnTo>
                  <a:pt x="456644" y="447257"/>
                </a:lnTo>
                <a:lnTo>
                  <a:pt x="450885" y="450490"/>
                </a:lnTo>
                <a:lnTo>
                  <a:pt x="444407" y="447976"/>
                </a:lnTo>
                <a:lnTo>
                  <a:pt x="350828" y="410611"/>
                </a:lnTo>
                <a:lnTo>
                  <a:pt x="325633" y="400551"/>
                </a:lnTo>
                <a:lnTo>
                  <a:pt x="348668" y="386539"/>
                </a:lnTo>
                <a:lnTo>
                  <a:pt x="460963" y="317918"/>
                </a:lnTo>
                <a:lnTo>
                  <a:pt x="466722" y="314325"/>
                </a:lnTo>
                <a:lnTo>
                  <a:pt x="473200" y="316840"/>
                </a:lnTo>
                <a:lnTo>
                  <a:pt x="523845" y="336984"/>
                </a:lnTo>
                <a:lnTo>
                  <a:pt x="520602" y="309746"/>
                </a:lnTo>
                <a:cubicBezTo>
                  <a:pt x="523844" y="299303"/>
                  <a:pt x="530686" y="290659"/>
                  <a:pt x="539689" y="285617"/>
                </a:cubicBezTo>
                <a:cubicBezTo>
                  <a:pt x="572102" y="267610"/>
                  <a:pt x="670418" y="207107"/>
                  <a:pt x="716876" y="182978"/>
                </a:cubicBezTo>
                <a:cubicBezTo>
                  <a:pt x="721197" y="181538"/>
                  <a:pt x="725879" y="180817"/>
                  <a:pt x="730921" y="180817"/>
                </a:cubicBezTo>
                <a:close/>
                <a:moveTo>
                  <a:pt x="172747" y="165100"/>
                </a:moveTo>
                <a:cubicBezTo>
                  <a:pt x="186420" y="165460"/>
                  <a:pt x="196855" y="170508"/>
                  <a:pt x="206931" y="179521"/>
                </a:cubicBezTo>
                <a:cubicBezTo>
                  <a:pt x="218086" y="189976"/>
                  <a:pt x="227801" y="204037"/>
                  <a:pt x="236437" y="216656"/>
                </a:cubicBezTo>
                <a:cubicBezTo>
                  <a:pt x="247952" y="232519"/>
                  <a:pt x="259466" y="248743"/>
                  <a:pt x="272780" y="263525"/>
                </a:cubicBezTo>
                <a:cubicBezTo>
                  <a:pt x="283575" y="275783"/>
                  <a:pt x="297968" y="289844"/>
                  <a:pt x="313801" y="295251"/>
                </a:cubicBezTo>
                <a:cubicBezTo>
                  <a:pt x="323876" y="298857"/>
                  <a:pt x="332153" y="305707"/>
                  <a:pt x="336830" y="315441"/>
                </a:cubicBezTo>
                <a:cubicBezTo>
                  <a:pt x="341148" y="324455"/>
                  <a:pt x="341148" y="334549"/>
                  <a:pt x="338630" y="344284"/>
                </a:cubicBezTo>
                <a:cubicBezTo>
                  <a:pt x="338270" y="344644"/>
                  <a:pt x="337910" y="345005"/>
                  <a:pt x="337910" y="345365"/>
                </a:cubicBezTo>
                <a:cubicBezTo>
                  <a:pt x="334312" y="354379"/>
                  <a:pt x="327835" y="362310"/>
                  <a:pt x="318479" y="366637"/>
                </a:cubicBezTo>
                <a:cubicBezTo>
                  <a:pt x="309483" y="370963"/>
                  <a:pt x="299048" y="371324"/>
                  <a:pt x="289332" y="368079"/>
                </a:cubicBezTo>
                <a:cubicBezTo>
                  <a:pt x="264144" y="359066"/>
                  <a:pt x="242914" y="342481"/>
                  <a:pt x="224563" y="323733"/>
                </a:cubicBezTo>
                <a:lnTo>
                  <a:pt x="208730" y="309312"/>
                </a:lnTo>
                <a:cubicBezTo>
                  <a:pt x="213768" y="407016"/>
                  <a:pt x="229960" y="423240"/>
                  <a:pt x="266303" y="494625"/>
                </a:cubicBezTo>
                <a:lnTo>
                  <a:pt x="188939" y="521305"/>
                </a:lnTo>
                <a:lnTo>
                  <a:pt x="170228" y="488136"/>
                </a:lnTo>
                <a:lnTo>
                  <a:pt x="162311" y="531039"/>
                </a:lnTo>
                <a:cubicBezTo>
                  <a:pt x="135684" y="540053"/>
                  <a:pt x="109416" y="549426"/>
                  <a:pt x="83148" y="558440"/>
                </a:cubicBezTo>
                <a:cubicBezTo>
                  <a:pt x="106897" y="465422"/>
                  <a:pt x="108337" y="417472"/>
                  <a:pt x="112655" y="308231"/>
                </a:cubicBezTo>
                <a:cubicBezTo>
                  <a:pt x="96462" y="331305"/>
                  <a:pt x="84228" y="351494"/>
                  <a:pt x="71273" y="376732"/>
                </a:cubicBezTo>
                <a:cubicBezTo>
                  <a:pt x="66595" y="385745"/>
                  <a:pt x="58319" y="392595"/>
                  <a:pt x="48604" y="395840"/>
                </a:cubicBezTo>
                <a:cubicBezTo>
                  <a:pt x="28813" y="402329"/>
                  <a:pt x="11181" y="395119"/>
                  <a:pt x="2545" y="375650"/>
                </a:cubicBezTo>
                <a:cubicBezTo>
                  <a:pt x="-9329" y="349692"/>
                  <a:pt x="23416" y="298496"/>
                  <a:pt x="37449" y="277946"/>
                </a:cubicBezTo>
                <a:cubicBezTo>
                  <a:pt x="50043" y="259919"/>
                  <a:pt x="64436" y="242253"/>
                  <a:pt x="78830" y="225669"/>
                </a:cubicBezTo>
                <a:cubicBezTo>
                  <a:pt x="87826" y="215574"/>
                  <a:pt x="98261" y="204037"/>
                  <a:pt x="108696" y="195384"/>
                </a:cubicBezTo>
                <a:cubicBezTo>
                  <a:pt x="125968" y="180603"/>
                  <a:pt x="143960" y="169787"/>
                  <a:pt x="166270" y="165821"/>
                </a:cubicBezTo>
                <a:cubicBezTo>
                  <a:pt x="168788" y="165460"/>
                  <a:pt x="170228" y="165100"/>
                  <a:pt x="172747" y="165100"/>
                </a:cubicBezTo>
                <a:close/>
                <a:moveTo>
                  <a:pt x="744606" y="15875"/>
                </a:moveTo>
                <a:cubicBezTo>
                  <a:pt x="765133" y="15875"/>
                  <a:pt x="784221" y="24158"/>
                  <a:pt x="797906" y="37843"/>
                </a:cubicBezTo>
                <a:cubicBezTo>
                  <a:pt x="811591" y="51168"/>
                  <a:pt x="819874" y="70255"/>
                  <a:pt x="819874" y="91143"/>
                </a:cubicBezTo>
                <a:cubicBezTo>
                  <a:pt x="819874" y="111671"/>
                  <a:pt x="811591" y="130758"/>
                  <a:pt x="797906" y="144444"/>
                </a:cubicBezTo>
                <a:cubicBezTo>
                  <a:pt x="784221" y="157769"/>
                  <a:pt x="765133" y="166412"/>
                  <a:pt x="744606" y="166412"/>
                </a:cubicBezTo>
                <a:cubicBezTo>
                  <a:pt x="723718" y="166412"/>
                  <a:pt x="704991" y="157769"/>
                  <a:pt x="691306" y="144444"/>
                </a:cubicBezTo>
                <a:cubicBezTo>
                  <a:pt x="677621" y="130758"/>
                  <a:pt x="668978" y="111671"/>
                  <a:pt x="668978" y="91143"/>
                </a:cubicBezTo>
                <a:cubicBezTo>
                  <a:pt x="668978" y="70255"/>
                  <a:pt x="677621" y="51168"/>
                  <a:pt x="691306" y="37843"/>
                </a:cubicBezTo>
                <a:cubicBezTo>
                  <a:pt x="704991" y="24158"/>
                  <a:pt x="723718" y="15875"/>
                  <a:pt x="744606" y="15875"/>
                </a:cubicBezTo>
                <a:close/>
                <a:moveTo>
                  <a:pt x="169086" y="0"/>
                </a:moveTo>
                <a:cubicBezTo>
                  <a:pt x="189863" y="0"/>
                  <a:pt x="208490" y="8667"/>
                  <a:pt x="222461" y="22390"/>
                </a:cubicBezTo>
                <a:cubicBezTo>
                  <a:pt x="236074" y="36113"/>
                  <a:pt x="244313" y="55254"/>
                  <a:pt x="244313" y="76200"/>
                </a:cubicBezTo>
                <a:cubicBezTo>
                  <a:pt x="244313" y="97146"/>
                  <a:pt x="236074" y="115925"/>
                  <a:pt x="222461" y="130009"/>
                </a:cubicBezTo>
                <a:cubicBezTo>
                  <a:pt x="208490" y="143732"/>
                  <a:pt x="189863" y="152039"/>
                  <a:pt x="169086" y="152039"/>
                </a:cubicBezTo>
                <a:cubicBezTo>
                  <a:pt x="148309" y="152039"/>
                  <a:pt x="129323" y="143732"/>
                  <a:pt x="116068" y="130009"/>
                </a:cubicBezTo>
                <a:cubicBezTo>
                  <a:pt x="102097" y="115925"/>
                  <a:pt x="93858" y="97146"/>
                  <a:pt x="93858" y="76200"/>
                </a:cubicBezTo>
                <a:cubicBezTo>
                  <a:pt x="93858" y="55254"/>
                  <a:pt x="102097" y="36113"/>
                  <a:pt x="116068" y="22390"/>
                </a:cubicBezTo>
                <a:cubicBezTo>
                  <a:pt x="129323" y="8667"/>
                  <a:pt x="148309" y="0"/>
                  <a:pt x="169086" y="0"/>
                </a:cubicBezTo>
                <a:close/>
              </a:path>
            </a:pathLst>
          </a:custGeom>
          <a:solidFill>
            <a:schemeClr val="bg1"/>
          </a:solidFill>
          <a:ln>
            <a:noFill/>
          </a:ln>
          <a:effectLst/>
        </p:spPr>
        <p:txBody>
          <a:bodyPr anchor="ctr"/>
          <a:lstStyle/>
          <a:p>
            <a:endParaRPr lang="en-GB" sz="567" dirty="0">
              <a:latin typeface="+mj-lt"/>
            </a:endParaRPr>
          </a:p>
        </p:txBody>
      </p:sp>
      <p:sp>
        <p:nvSpPr>
          <p:cNvPr id="61" name="Left Arrow 33">
            <a:extLst>
              <a:ext uri="{FF2B5EF4-FFF2-40B4-BE49-F238E27FC236}">
                <a16:creationId xmlns:a16="http://schemas.microsoft.com/office/drawing/2014/main" id="{A90F6F3E-4AEE-866F-A71E-C3332BA4D401}"/>
              </a:ext>
            </a:extLst>
          </p:cNvPr>
          <p:cNvSpPr/>
          <p:nvPr/>
        </p:nvSpPr>
        <p:spPr>
          <a:xfrm>
            <a:off x="5056693" y="5817070"/>
            <a:ext cx="1649106" cy="164510"/>
          </a:xfrm>
          <a:prstGeom prst="lef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
        <p:nvSpPr>
          <p:cNvPr id="62" name="Right Arrow 34">
            <a:extLst>
              <a:ext uri="{FF2B5EF4-FFF2-40B4-BE49-F238E27FC236}">
                <a16:creationId xmlns:a16="http://schemas.microsoft.com/office/drawing/2014/main" id="{BF778A78-7354-3330-C44C-B44F97434198}"/>
              </a:ext>
            </a:extLst>
          </p:cNvPr>
          <p:cNvSpPr/>
          <p:nvPr/>
        </p:nvSpPr>
        <p:spPr>
          <a:xfrm>
            <a:off x="8921306" y="5817070"/>
            <a:ext cx="1649106" cy="164510"/>
          </a:xfrm>
          <a:prstGeom prst="rightArrow">
            <a:avLst/>
          </a:prstGeom>
          <a:solidFill>
            <a:srgbClr val="595A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latin typeface="+mj-lt"/>
            </a:endParaRPr>
          </a:p>
        </p:txBody>
      </p:sp>
    </p:spTree>
    <p:extLst>
      <p:ext uri="{BB962C8B-B14F-4D97-AF65-F5344CB8AC3E}">
        <p14:creationId xmlns:p14="http://schemas.microsoft.com/office/powerpoint/2010/main" val="18767104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platzhalter 33">
            <a:extLst>
              <a:ext uri="{FF2B5EF4-FFF2-40B4-BE49-F238E27FC236}">
                <a16:creationId xmlns:a16="http://schemas.microsoft.com/office/drawing/2014/main" id="{90E22E7C-FA7A-B07A-9AFF-7192A85B9446}"/>
              </a:ext>
            </a:extLst>
          </p:cNvPr>
          <p:cNvSpPr>
            <a:spLocks noGrp="1"/>
          </p:cNvSpPr>
          <p:nvPr>
            <p:ph type="body" sz="quarter" idx="18"/>
          </p:nvPr>
        </p:nvSpPr>
        <p:spPr>
          <a:xfrm>
            <a:off x="1708127" y="1177730"/>
            <a:ext cx="5004527" cy="1459592"/>
          </a:xfrm>
        </p:spPr>
        <p:txBody>
          <a:bodyPr>
            <a:normAutofit/>
          </a:bodyPr>
          <a:lstStyle/>
          <a:p>
            <a:r>
              <a:rPr lang="en-US" dirty="0" err="1"/>
              <a:t>Diese</a:t>
            </a:r>
            <a:r>
              <a:rPr lang="en-US" dirty="0"/>
              <a:t> </a:t>
            </a:r>
            <a:r>
              <a:rPr lang="en-US" dirty="0" err="1"/>
              <a:t>Kennzahlen</a:t>
            </a:r>
            <a:r>
              <a:rPr lang="en-US" dirty="0"/>
              <a:t> </a:t>
            </a:r>
            <a:r>
              <a:rPr lang="en-US" dirty="0" err="1"/>
              <a:t>können</a:t>
            </a:r>
            <a:r>
              <a:rPr lang="en-US" dirty="0"/>
              <a:t> </a:t>
            </a:r>
            <a:r>
              <a:rPr lang="en-US" dirty="0" err="1"/>
              <a:t>hilfreich</a:t>
            </a:r>
            <a:r>
              <a:rPr lang="en-US" dirty="0"/>
              <a:t> </a:t>
            </a:r>
            <a:r>
              <a:rPr lang="en-US" dirty="0" err="1"/>
              <a:t>zur</a:t>
            </a:r>
            <a:r>
              <a:rPr lang="en-US" dirty="0"/>
              <a:t> </a:t>
            </a:r>
            <a:r>
              <a:rPr lang="en-US" dirty="0" err="1"/>
              <a:t>Beobachtung</a:t>
            </a:r>
            <a:r>
              <a:rPr lang="en-US" dirty="0"/>
              <a:t> und </a:t>
            </a:r>
            <a:r>
              <a:rPr lang="en-US" dirty="0" err="1"/>
              <a:t>Verbesserung</a:t>
            </a:r>
            <a:r>
              <a:rPr lang="en-US" dirty="0"/>
              <a:t> des </a:t>
            </a:r>
            <a:r>
              <a:rPr lang="en-US" dirty="0" err="1"/>
              <a:t>Kundenservices</a:t>
            </a:r>
            <a:r>
              <a:rPr lang="en-US" dirty="0"/>
              <a:t> sein.</a:t>
            </a:r>
          </a:p>
        </p:txBody>
      </p:sp>
      <p:sp>
        <p:nvSpPr>
          <p:cNvPr id="33" name="Textplatzhalter 32">
            <a:extLst>
              <a:ext uri="{FF2B5EF4-FFF2-40B4-BE49-F238E27FC236}">
                <a16:creationId xmlns:a16="http://schemas.microsoft.com/office/drawing/2014/main" id="{3111A1C8-A213-4A3B-F602-2D2F0929DE29}"/>
              </a:ext>
            </a:extLst>
          </p:cNvPr>
          <p:cNvSpPr>
            <a:spLocks noGrp="1"/>
          </p:cNvSpPr>
          <p:nvPr>
            <p:ph type="body" sz="quarter" idx="16"/>
          </p:nvPr>
        </p:nvSpPr>
        <p:spPr>
          <a:xfrm>
            <a:off x="1718561" y="240632"/>
            <a:ext cx="4951746" cy="1039528"/>
          </a:xfrm>
        </p:spPr>
        <p:txBody>
          <a:bodyPr>
            <a:normAutofit lnSpcReduction="10000"/>
          </a:bodyPr>
          <a:lstStyle/>
          <a:p>
            <a:r>
              <a:rPr lang="de-DE" dirty="0"/>
              <a:t>KENNZAHLEN DES SERVICES</a:t>
            </a:r>
          </a:p>
        </p:txBody>
      </p:sp>
      <p:sp>
        <p:nvSpPr>
          <p:cNvPr id="4" name="Pentagon 29">
            <a:extLst>
              <a:ext uri="{FF2B5EF4-FFF2-40B4-BE49-F238E27FC236}">
                <a16:creationId xmlns:a16="http://schemas.microsoft.com/office/drawing/2014/main" id="{BE851E19-5CCC-4026-813D-53F94A3AC0E9}"/>
              </a:ext>
            </a:extLst>
          </p:cNvPr>
          <p:cNvSpPr/>
          <p:nvPr/>
        </p:nvSpPr>
        <p:spPr>
          <a:xfrm>
            <a:off x="4501275" y="3001839"/>
            <a:ext cx="7477218"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7">
            <a:extLst>
              <a:ext uri="{FF2B5EF4-FFF2-40B4-BE49-F238E27FC236}">
                <a16:creationId xmlns:a16="http://schemas.microsoft.com/office/drawing/2014/main" id="{77F44FBC-28A2-9319-6F27-4BA05F37D8A3}"/>
              </a:ext>
            </a:extLst>
          </p:cNvPr>
          <p:cNvSpPr txBox="1"/>
          <p:nvPr/>
        </p:nvSpPr>
        <p:spPr>
          <a:xfrm>
            <a:off x="4594775" y="3171249"/>
            <a:ext cx="2374438" cy="335989"/>
          </a:xfrm>
          <a:prstGeom prst="rect">
            <a:avLst/>
          </a:prstGeom>
          <a:noFill/>
          <a:ln>
            <a:noFill/>
          </a:ln>
        </p:spPr>
        <p:txBody>
          <a:bodyPr wrap="square" rtlCol="0" anchor="ctr" anchorCtr="0">
            <a:spAutoFit/>
          </a:bodyPr>
          <a:lstStyle/>
          <a:p>
            <a:pPr marL="0" marR="0" lvl="0" indent="0" defTabSz="914400" rtl="0" eaLnBrk="1" fontAlgn="auto" latinLnBrk="0" hangingPunct="1">
              <a:lnSpc>
                <a:spcPts val="1860"/>
              </a:lnSpc>
              <a:spcBef>
                <a:spcPts val="0"/>
              </a:spcBef>
              <a:spcAft>
                <a:spcPts val="0"/>
              </a:spcAft>
              <a:buClrTx/>
              <a:buSzTx/>
              <a:buFontTx/>
              <a:buNone/>
              <a:tabLst/>
              <a:defRPr/>
            </a:pPr>
            <a:r>
              <a:rPr kumimoji="0" lang="en-GB" b="1" i="0" u="none" strike="noStrike" kern="1200" cap="none" spc="0" normalizeH="0" baseline="0" noProof="0" dirty="0" err="1">
                <a:ln>
                  <a:noFill/>
                </a:ln>
                <a:solidFill>
                  <a:schemeClr val="bg1"/>
                </a:solidFill>
                <a:effectLst/>
                <a:uLnTx/>
                <a:uFillTx/>
                <a:ea typeface="League Spartan" charset="0"/>
                <a:cs typeface="Poppins" pitchFamily="2" charset="77"/>
              </a:rPr>
              <a:t>Kundenzufriedenheit</a:t>
            </a:r>
            <a:endParaRPr kumimoji="0" lang="en-GB" b="1" i="0" u="none" strike="noStrike" kern="1200" cap="none" spc="0" normalizeH="0" baseline="0" noProof="0" dirty="0">
              <a:ln>
                <a:noFill/>
              </a:ln>
              <a:solidFill>
                <a:schemeClr val="bg1"/>
              </a:solidFill>
              <a:effectLst/>
              <a:uLnTx/>
              <a:uFillTx/>
              <a:ea typeface="League Spartan" charset="0"/>
              <a:cs typeface="Poppins" pitchFamily="2" charset="77"/>
            </a:endParaRPr>
          </a:p>
        </p:txBody>
      </p:sp>
      <p:sp>
        <p:nvSpPr>
          <p:cNvPr id="6" name="Subtitle 2">
            <a:extLst>
              <a:ext uri="{FF2B5EF4-FFF2-40B4-BE49-F238E27FC236}">
                <a16:creationId xmlns:a16="http://schemas.microsoft.com/office/drawing/2014/main" id="{60DDD896-B827-62E5-3AE7-9644C24366EC}"/>
              </a:ext>
            </a:extLst>
          </p:cNvPr>
          <p:cNvSpPr txBox="1">
            <a:spLocks/>
          </p:cNvSpPr>
          <p:nvPr/>
        </p:nvSpPr>
        <p:spPr>
          <a:xfrm>
            <a:off x="6988972" y="3166777"/>
            <a:ext cx="515605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0" marR="0" lvl="0" indent="0" algn="l" defTabSz="1087636" rtl="0" eaLnBrk="1" fontAlgn="auto" latinLnBrk="0" hangingPunct="1">
              <a:lnSpc>
                <a:spcPts val="1713"/>
              </a:lnSpc>
              <a:spcBef>
                <a:spcPts val="0"/>
              </a:spcBef>
              <a:spcAft>
                <a:spcPts val="0"/>
              </a:spcAft>
              <a:buClrTx/>
              <a:buSzTx/>
              <a:buFont typeface="Arial"/>
              <a:buNone/>
              <a:tabLst/>
              <a:defRPr/>
            </a:pPr>
            <a:r>
              <a:rPr kumimoji="0" lang="de-DE" sz="1800" b="0" i="0" u="none" strike="noStrike" kern="1200" cap="none" spc="0" normalizeH="0" baseline="0" noProof="0" dirty="0">
                <a:ln>
                  <a:noFill/>
                </a:ln>
                <a:solidFill>
                  <a:schemeClr val="bg1"/>
                </a:solidFill>
                <a:effectLst/>
                <a:uLnTx/>
                <a:uFillTx/>
                <a:latin typeface="+mn-lt"/>
                <a:ea typeface="Lato Light" panose="020F0502020204030203" pitchFamily="34" charset="0"/>
                <a:cs typeface="Mukta ExtraLight" panose="020B0000000000000000" pitchFamily="34" charset="77"/>
              </a:rPr>
              <a:t>Kundenzufriedenheit ist alles. Die genaue Messung der Kundenzufriedenheit ist allerdings schwierig.</a:t>
            </a:r>
            <a:endParaRPr kumimoji="0" lang="en-GB" sz="1800" b="0" i="0" u="none" strike="noStrike" kern="1200" cap="none" spc="0" normalizeH="0" baseline="0" noProof="0" dirty="0">
              <a:ln>
                <a:noFill/>
              </a:ln>
              <a:solidFill>
                <a:schemeClr val="bg1"/>
              </a:solidFill>
              <a:effectLst/>
              <a:uLnTx/>
              <a:uFillTx/>
              <a:latin typeface="+mn-lt"/>
              <a:ea typeface="Lato Light" panose="020F0502020204030203" pitchFamily="34" charset="0"/>
              <a:cs typeface="Mukta ExtraLight" panose="020B0000000000000000" pitchFamily="34" charset="77"/>
            </a:endParaRPr>
          </a:p>
        </p:txBody>
      </p:sp>
      <p:sp>
        <p:nvSpPr>
          <p:cNvPr id="7" name="Pentagon 32">
            <a:extLst>
              <a:ext uri="{FF2B5EF4-FFF2-40B4-BE49-F238E27FC236}">
                <a16:creationId xmlns:a16="http://schemas.microsoft.com/office/drawing/2014/main" id="{8050CEE8-4D97-3E6E-9C3E-1D085D8CACA4}"/>
              </a:ext>
            </a:extLst>
          </p:cNvPr>
          <p:cNvSpPr/>
          <p:nvPr/>
        </p:nvSpPr>
        <p:spPr>
          <a:xfrm>
            <a:off x="4501275" y="3805688"/>
            <a:ext cx="7477218"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BAF68E7-89D4-BB35-02B0-C5800D24B4DE}"/>
              </a:ext>
            </a:extLst>
          </p:cNvPr>
          <p:cNvSpPr txBox="1"/>
          <p:nvPr/>
        </p:nvSpPr>
        <p:spPr>
          <a:xfrm>
            <a:off x="4594775" y="3867678"/>
            <a:ext cx="2393480" cy="579646"/>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Netto</a:t>
            </a:r>
            <a:r>
              <a:rPr lang="en-GB" b="1" dirty="0">
                <a:solidFill>
                  <a:schemeClr val="bg1"/>
                </a:solidFill>
                <a:ea typeface="League Spartan" charset="0"/>
                <a:cs typeface="Poppins" pitchFamily="2" charset="77"/>
              </a:rPr>
              <a:t> Promoter Score (NPS)</a:t>
            </a:r>
          </a:p>
        </p:txBody>
      </p:sp>
      <p:sp>
        <p:nvSpPr>
          <p:cNvPr id="9" name="Subtitle 2">
            <a:extLst>
              <a:ext uri="{FF2B5EF4-FFF2-40B4-BE49-F238E27FC236}">
                <a16:creationId xmlns:a16="http://schemas.microsoft.com/office/drawing/2014/main" id="{93302AA8-80E9-93D0-E2A8-45DA9211CB64}"/>
              </a:ext>
            </a:extLst>
          </p:cNvPr>
          <p:cNvSpPr txBox="1">
            <a:spLocks/>
          </p:cNvSpPr>
          <p:nvPr/>
        </p:nvSpPr>
        <p:spPr>
          <a:xfrm>
            <a:off x="6988972" y="3956772"/>
            <a:ext cx="486339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Der NPS misst die Wahrscheinlichkeit, mit der Ihre Kunden Sie weiter empfehlen.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6" name="Pentagon 41">
            <a:extLst>
              <a:ext uri="{FF2B5EF4-FFF2-40B4-BE49-F238E27FC236}">
                <a16:creationId xmlns:a16="http://schemas.microsoft.com/office/drawing/2014/main" id="{9C239C26-2C92-2C89-5AFF-DFB1E71D6722}"/>
              </a:ext>
            </a:extLst>
          </p:cNvPr>
          <p:cNvSpPr/>
          <p:nvPr/>
        </p:nvSpPr>
        <p:spPr>
          <a:xfrm>
            <a:off x="4501275" y="4588643"/>
            <a:ext cx="7477218"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7">
            <a:extLst>
              <a:ext uri="{FF2B5EF4-FFF2-40B4-BE49-F238E27FC236}">
                <a16:creationId xmlns:a16="http://schemas.microsoft.com/office/drawing/2014/main" id="{481784DD-448B-1A31-78F4-EB46067AF8A5}"/>
              </a:ext>
            </a:extLst>
          </p:cNvPr>
          <p:cNvSpPr txBox="1"/>
          <p:nvPr/>
        </p:nvSpPr>
        <p:spPr>
          <a:xfrm>
            <a:off x="4594775" y="4771753"/>
            <a:ext cx="1714516"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Reaktionszeit</a:t>
            </a:r>
            <a:endParaRPr lang="en-GB" b="1" dirty="0">
              <a:solidFill>
                <a:schemeClr val="bg1"/>
              </a:solidFill>
              <a:ea typeface="League Spartan" charset="0"/>
              <a:cs typeface="Poppins" pitchFamily="2" charset="77"/>
            </a:endParaRPr>
          </a:p>
        </p:txBody>
      </p:sp>
      <p:sp>
        <p:nvSpPr>
          <p:cNvPr id="18" name="Subtitle 2">
            <a:extLst>
              <a:ext uri="{FF2B5EF4-FFF2-40B4-BE49-F238E27FC236}">
                <a16:creationId xmlns:a16="http://schemas.microsoft.com/office/drawing/2014/main" id="{C1CADB1C-320E-4803-54DA-FD015407A13A}"/>
              </a:ext>
            </a:extLst>
          </p:cNvPr>
          <p:cNvSpPr txBox="1">
            <a:spLocks/>
          </p:cNvSpPr>
          <p:nvPr/>
        </p:nvSpPr>
        <p:spPr>
          <a:xfrm>
            <a:off x="6984670" y="4746764"/>
            <a:ext cx="486769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Schnelligkeit ist ein entscheidender Faktor für die Zufriedenheit der Kunden.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9" name="Pentagon 2">
            <a:extLst>
              <a:ext uri="{FF2B5EF4-FFF2-40B4-BE49-F238E27FC236}">
                <a16:creationId xmlns:a16="http://schemas.microsoft.com/office/drawing/2014/main" id="{6585F910-5410-EEBC-9836-24B46295F2E1}"/>
              </a:ext>
            </a:extLst>
          </p:cNvPr>
          <p:cNvSpPr/>
          <p:nvPr/>
        </p:nvSpPr>
        <p:spPr>
          <a:xfrm>
            <a:off x="4501275" y="5394668"/>
            <a:ext cx="7477218"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7">
            <a:extLst>
              <a:ext uri="{FF2B5EF4-FFF2-40B4-BE49-F238E27FC236}">
                <a16:creationId xmlns:a16="http://schemas.microsoft.com/office/drawing/2014/main" id="{48CDA02A-BBD0-F1B5-AE9A-7BC46714DF65}"/>
              </a:ext>
            </a:extLst>
          </p:cNvPr>
          <p:cNvSpPr txBox="1"/>
          <p:nvPr/>
        </p:nvSpPr>
        <p:spPr>
          <a:xfrm>
            <a:off x="4594775" y="5428210"/>
            <a:ext cx="2011171" cy="579646"/>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Kunden-abwanderungsrate</a:t>
            </a:r>
            <a:endParaRPr lang="en-GB" sz="2000" b="1" dirty="0">
              <a:solidFill>
                <a:schemeClr val="bg1"/>
              </a:solidFill>
              <a:ea typeface="League Spartan" charset="0"/>
              <a:cs typeface="Poppins" pitchFamily="2" charset="77"/>
            </a:endParaRPr>
          </a:p>
        </p:txBody>
      </p:sp>
      <p:sp>
        <p:nvSpPr>
          <p:cNvPr id="21" name="Subtitle 2">
            <a:extLst>
              <a:ext uri="{FF2B5EF4-FFF2-40B4-BE49-F238E27FC236}">
                <a16:creationId xmlns:a16="http://schemas.microsoft.com/office/drawing/2014/main" id="{10EBFE17-916F-ECC2-A60C-2B388E0A1976}"/>
              </a:ext>
            </a:extLst>
          </p:cNvPr>
          <p:cNvSpPr txBox="1">
            <a:spLocks/>
          </p:cNvSpPr>
          <p:nvPr/>
        </p:nvSpPr>
        <p:spPr>
          <a:xfrm>
            <a:off x="6957406" y="5402550"/>
            <a:ext cx="4669628" cy="695070"/>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Die Kundenabwanderung hilft Ihnen, Trends in der Produktzufriedenheit (oder -unzufriedenheit) zu erkennen.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25" name="Pentagon 8">
            <a:extLst>
              <a:ext uri="{FF2B5EF4-FFF2-40B4-BE49-F238E27FC236}">
                <a16:creationId xmlns:a16="http://schemas.microsoft.com/office/drawing/2014/main" id="{9EEF9576-3439-B645-E17B-2A5FDC65395E}"/>
              </a:ext>
            </a:extLst>
          </p:cNvPr>
          <p:cNvSpPr/>
          <p:nvPr/>
        </p:nvSpPr>
        <p:spPr>
          <a:xfrm>
            <a:off x="4501275" y="6183719"/>
            <a:ext cx="7426928"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7">
            <a:extLst>
              <a:ext uri="{FF2B5EF4-FFF2-40B4-BE49-F238E27FC236}">
                <a16:creationId xmlns:a16="http://schemas.microsoft.com/office/drawing/2014/main" id="{D232B5EB-528A-AB6F-C6C3-990E6CBC0C5F}"/>
              </a:ext>
            </a:extLst>
          </p:cNvPr>
          <p:cNvSpPr txBox="1"/>
          <p:nvPr/>
        </p:nvSpPr>
        <p:spPr>
          <a:xfrm>
            <a:off x="4594775" y="6339089"/>
            <a:ext cx="1714516" cy="335989"/>
          </a:xfrm>
          <a:prstGeom prst="rect">
            <a:avLst/>
          </a:prstGeom>
          <a:noFill/>
          <a:ln>
            <a:noFill/>
          </a:ln>
        </p:spPr>
        <p:txBody>
          <a:bodyPr wrap="square" rtlCol="0" anchor="ctr" anchorCtr="0">
            <a:spAutoFit/>
          </a:bodyPr>
          <a:lstStyle/>
          <a:p>
            <a:pPr lvl="0">
              <a:lnSpc>
                <a:spcPts val="1860"/>
              </a:lnSpc>
              <a:defRPr/>
            </a:pPr>
            <a:r>
              <a:rPr lang="en-GB" b="1" dirty="0" err="1">
                <a:solidFill>
                  <a:schemeClr val="bg1"/>
                </a:solidFill>
                <a:ea typeface="League Spartan" charset="0"/>
                <a:cs typeface="Poppins" pitchFamily="2" charset="77"/>
              </a:rPr>
              <a:t>ServeQual</a:t>
            </a:r>
            <a:endParaRPr lang="en-GB" b="1" dirty="0">
              <a:solidFill>
                <a:schemeClr val="bg1"/>
              </a:solidFill>
              <a:ea typeface="League Spartan" charset="0"/>
              <a:cs typeface="Poppins" pitchFamily="2" charset="77"/>
            </a:endParaRPr>
          </a:p>
        </p:txBody>
      </p:sp>
      <p:sp>
        <p:nvSpPr>
          <p:cNvPr id="27" name="Subtitle 2">
            <a:extLst>
              <a:ext uri="{FF2B5EF4-FFF2-40B4-BE49-F238E27FC236}">
                <a16:creationId xmlns:a16="http://schemas.microsoft.com/office/drawing/2014/main" id="{857D233F-23A5-9406-E92F-67E1BE81BA31}"/>
              </a:ext>
            </a:extLst>
          </p:cNvPr>
          <p:cNvSpPr txBox="1">
            <a:spLocks/>
          </p:cNvSpPr>
          <p:nvPr/>
        </p:nvSpPr>
        <p:spPr>
          <a:xfrm>
            <a:off x="6969214" y="6329573"/>
            <a:ext cx="4642364"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GB" sz="1800" dirty="0" err="1">
                <a:solidFill>
                  <a:schemeClr val="bg1"/>
                </a:solidFill>
                <a:latin typeface="+mn-lt"/>
                <a:ea typeface="Lato Light" panose="020F0502020204030203" pitchFamily="34" charset="0"/>
                <a:cs typeface="Mukta ExtraLight" panose="020B0000000000000000" pitchFamily="34" charset="77"/>
              </a:rPr>
              <a:t>Qualität</a:t>
            </a:r>
            <a:r>
              <a:rPr lang="en-GB" sz="1800" dirty="0">
                <a:solidFill>
                  <a:schemeClr val="bg1"/>
                </a:solidFill>
                <a:latin typeface="+mn-lt"/>
                <a:ea typeface="Lato Light" panose="020F0502020204030203" pitchFamily="34" charset="0"/>
                <a:cs typeface="Mukta ExtraLight" panose="020B0000000000000000" pitchFamily="34" charset="77"/>
              </a:rPr>
              <a:t> der </a:t>
            </a:r>
            <a:r>
              <a:rPr lang="en-GB" sz="1800" dirty="0" err="1">
                <a:solidFill>
                  <a:schemeClr val="bg1"/>
                </a:solidFill>
                <a:latin typeface="+mn-lt"/>
                <a:ea typeface="Lato Light" panose="020F0502020204030203" pitchFamily="34" charset="0"/>
                <a:cs typeface="Mukta ExtraLight" panose="020B0000000000000000" pitchFamily="34" charset="77"/>
              </a:rPr>
              <a:t>Dienstleistung</a:t>
            </a:r>
            <a:r>
              <a:rPr lang="en-GB" sz="1800" dirty="0">
                <a:solidFill>
                  <a:schemeClr val="bg1"/>
                </a:solidFill>
                <a:latin typeface="+mn-lt"/>
                <a:ea typeface="Lato Light" panose="020F0502020204030203" pitchFamily="34" charset="0"/>
                <a:cs typeface="Mukta ExtraLight" panose="020B0000000000000000" pitchFamily="34" charset="77"/>
              </a:rPr>
              <a:t> + </a:t>
            </a:r>
            <a:r>
              <a:rPr lang="en-GB" sz="1800" dirty="0" err="1">
                <a:solidFill>
                  <a:schemeClr val="bg1"/>
                </a:solidFill>
                <a:latin typeface="+mn-lt"/>
                <a:ea typeface="Lato Light" panose="020F0502020204030203" pitchFamily="34" charset="0"/>
                <a:cs typeface="Mukta ExtraLight" panose="020B0000000000000000" pitchFamily="34" charset="77"/>
              </a:rPr>
              <a:t>Kundenzufriedenheit</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cxnSp>
        <p:nvCxnSpPr>
          <p:cNvPr id="28" name="Straight Connector 12">
            <a:extLst>
              <a:ext uri="{FF2B5EF4-FFF2-40B4-BE49-F238E27FC236}">
                <a16:creationId xmlns:a16="http://schemas.microsoft.com/office/drawing/2014/main" id="{A7380DC8-774B-4AF7-8BD5-E07C78F5309F}"/>
              </a:ext>
            </a:extLst>
          </p:cNvPr>
          <p:cNvCxnSpPr>
            <a:cxnSpLocks/>
          </p:cNvCxnSpPr>
          <p:nvPr/>
        </p:nvCxnSpPr>
        <p:spPr>
          <a:xfrm>
            <a:off x="6850813" y="2969851"/>
            <a:ext cx="0" cy="3973041"/>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7521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E1BF28-D2B1-744F-89B7-D52F0BBA9E40}"/>
              </a:ext>
            </a:extLst>
          </p:cNvPr>
          <p:cNvSpPr>
            <a:spLocks noGrp="1"/>
          </p:cNvSpPr>
          <p:nvPr>
            <p:ph type="body" sz="quarter" idx="16"/>
          </p:nvPr>
        </p:nvSpPr>
        <p:spPr>
          <a:xfrm>
            <a:off x="568084" y="351861"/>
            <a:ext cx="5085159" cy="582221"/>
          </a:xfrm>
        </p:spPr>
        <p:txBody>
          <a:bodyPr>
            <a:noAutofit/>
          </a:bodyPr>
          <a:lstStyle/>
          <a:p>
            <a:r>
              <a:rPr lang="en-US" sz="3000" b="1" dirty="0" err="1"/>
              <a:t>Verhindern</a:t>
            </a:r>
            <a:r>
              <a:rPr lang="en-US" sz="3000" b="1" dirty="0"/>
              <a:t> Sie </a:t>
            </a:r>
            <a:r>
              <a:rPr lang="en-US" sz="3000" b="1" dirty="0" err="1"/>
              <a:t>eine</a:t>
            </a:r>
            <a:r>
              <a:rPr lang="en-US" sz="3000" b="1" dirty="0"/>
              <a:t> </a:t>
            </a:r>
            <a:r>
              <a:rPr lang="en-US" sz="3000" b="1" dirty="0" err="1"/>
              <a:t>Krise</a:t>
            </a:r>
            <a:r>
              <a:rPr lang="en-US" sz="3000" b="1" dirty="0"/>
              <a:t> </a:t>
            </a:r>
            <a:r>
              <a:rPr lang="en-US" sz="3000" b="1" dirty="0" err="1"/>
              <a:t>im</a:t>
            </a:r>
            <a:r>
              <a:rPr lang="en-US" sz="3000" b="1" dirty="0"/>
              <a:t> Service </a:t>
            </a:r>
            <a:r>
              <a:rPr lang="en-US" sz="3000" b="1" dirty="0" err="1"/>
              <a:t>frühzeitig</a:t>
            </a:r>
            <a:endParaRPr lang="en-US" sz="3000" b="1" dirty="0"/>
          </a:p>
        </p:txBody>
      </p:sp>
      <p:graphicFrame>
        <p:nvGraphicFramePr>
          <p:cNvPr id="7" name="Text Placeholder 2">
            <a:extLst>
              <a:ext uri="{FF2B5EF4-FFF2-40B4-BE49-F238E27FC236}">
                <a16:creationId xmlns:a16="http://schemas.microsoft.com/office/drawing/2014/main" id="{9141C1D0-0722-554B-053C-7158E5AAA454}"/>
              </a:ext>
            </a:extLst>
          </p:cNvPr>
          <p:cNvGraphicFramePr/>
          <p:nvPr>
            <p:extLst>
              <p:ext uri="{D42A27DB-BD31-4B8C-83A1-F6EECF244321}">
                <p14:modId xmlns:p14="http://schemas.microsoft.com/office/powerpoint/2010/main" val="860949497"/>
              </p:ext>
            </p:extLst>
          </p:nvPr>
        </p:nvGraphicFramePr>
        <p:xfrm>
          <a:off x="357604" y="1674795"/>
          <a:ext cx="5360291" cy="4258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platzhalter 9">
            <a:extLst>
              <a:ext uri="{FF2B5EF4-FFF2-40B4-BE49-F238E27FC236}">
                <a16:creationId xmlns:a16="http://schemas.microsoft.com/office/drawing/2014/main" id="{5C6AC088-F2AA-64A3-8314-2138893061CE}"/>
              </a:ext>
            </a:extLst>
          </p:cNvPr>
          <p:cNvSpPr txBox="1">
            <a:spLocks/>
          </p:cNvSpPr>
          <p:nvPr/>
        </p:nvSpPr>
        <p:spPr>
          <a:xfrm>
            <a:off x="6392300" y="5676171"/>
            <a:ext cx="4983163" cy="442172"/>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800" dirty="0" err="1">
                <a:solidFill>
                  <a:srgbClr val="595A59"/>
                </a:solidFill>
              </a:rPr>
              <a:t>Photo</a:t>
            </a:r>
            <a:r>
              <a:rPr lang="de-DE" sz="800" dirty="0">
                <a:solidFill>
                  <a:srgbClr val="595A59"/>
                </a:solidFill>
              </a:rPr>
              <a:t>: </a:t>
            </a:r>
            <a:r>
              <a:rPr lang="de-DE" sz="800" b="1" dirty="0">
                <a:solidFill>
                  <a:srgbClr val="595A59"/>
                </a:solidFill>
              </a:rPr>
              <a:t>Andrea </a:t>
            </a:r>
            <a:r>
              <a:rPr lang="de-DE" sz="800" b="1" dirty="0" err="1">
                <a:solidFill>
                  <a:srgbClr val="595A59"/>
                </a:solidFill>
              </a:rPr>
              <a:t>Piacquadio</a:t>
            </a:r>
            <a:endParaRPr lang="de-DE" sz="800" dirty="0">
              <a:solidFill>
                <a:srgbClr val="595A59"/>
              </a:solidFill>
            </a:endParaRPr>
          </a:p>
          <a:p>
            <a:endParaRPr lang="de-DE" sz="800" dirty="0"/>
          </a:p>
        </p:txBody>
      </p:sp>
      <p:pic>
        <p:nvPicPr>
          <p:cNvPr id="8" name="Bildplatzhalter 7" descr="Ein Bild, das Person, Frau, computer enthält.&#10;&#10;Automatisch generierte Beschreibung">
            <a:extLst>
              <a:ext uri="{FF2B5EF4-FFF2-40B4-BE49-F238E27FC236}">
                <a16:creationId xmlns:a16="http://schemas.microsoft.com/office/drawing/2014/main" id="{FF7FC8B5-E06C-66A2-9F97-450E1574E2D0}"/>
              </a:ext>
            </a:extLst>
          </p:cNvPr>
          <p:cNvPicPr>
            <a:picLocks noGrp="1" noChangeAspect="1"/>
          </p:cNvPicPr>
          <p:nvPr>
            <p:ph type="pic" sz="quarter" idx="10"/>
          </p:nvPr>
        </p:nvPicPr>
        <p:blipFill>
          <a:blip r:embed="rId7"/>
          <a:srcRect l="15958" r="15958"/>
          <a:stretch>
            <a:fillRect/>
          </a:stretch>
        </p:blipFill>
        <p:spPr/>
      </p:pic>
    </p:spTree>
    <p:extLst>
      <p:ext uri="{BB962C8B-B14F-4D97-AF65-F5344CB8AC3E}">
        <p14:creationId xmlns:p14="http://schemas.microsoft.com/office/powerpoint/2010/main" val="36532527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5FCB78C8-5C7E-C699-DD5C-1BB2463A5277}"/>
              </a:ext>
            </a:extLst>
          </p:cNvPr>
          <p:cNvSpPr/>
          <p:nvPr/>
        </p:nvSpPr>
        <p:spPr>
          <a:xfrm>
            <a:off x="1" y="336895"/>
            <a:ext cx="12191999" cy="119981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platzhalter 2">
            <a:extLst>
              <a:ext uri="{FF2B5EF4-FFF2-40B4-BE49-F238E27FC236}">
                <a16:creationId xmlns:a16="http://schemas.microsoft.com/office/drawing/2014/main" id="{2BF16515-AAA4-ADC1-1DD6-275F4679ED67}"/>
              </a:ext>
            </a:extLst>
          </p:cNvPr>
          <p:cNvSpPr>
            <a:spLocks noGrp="1"/>
          </p:cNvSpPr>
          <p:nvPr>
            <p:ph type="body" sz="quarter" idx="16"/>
          </p:nvPr>
        </p:nvSpPr>
        <p:spPr>
          <a:xfrm>
            <a:off x="389965" y="577971"/>
            <a:ext cx="11470341" cy="582221"/>
          </a:xfrm>
        </p:spPr>
        <p:txBody>
          <a:bodyPr>
            <a:normAutofit lnSpcReduction="10000"/>
          </a:bodyPr>
          <a:lstStyle/>
          <a:p>
            <a:r>
              <a:rPr lang="de-DE" dirty="0">
                <a:solidFill>
                  <a:schemeClr val="bg1"/>
                </a:solidFill>
              </a:rPr>
              <a:t>Nützliche Leistungsindikatoren</a:t>
            </a:r>
          </a:p>
        </p:txBody>
      </p:sp>
      <p:sp>
        <p:nvSpPr>
          <p:cNvPr id="8" name="Textplatzhalter 5">
            <a:extLst>
              <a:ext uri="{FF2B5EF4-FFF2-40B4-BE49-F238E27FC236}">
                <a16:creationId xmlns:a16="http://schemas.microsoft.com/office/drawing/2014/main" id="{698065EE-6DE4-41E6-F9ED-AF6479F5BEFB}"/>
              </a:ext>
            </a:extLst>
          </p:cNvPr>
          <p:cNvSpPr txBox="1">
            <a:spLocks/>
          </p:cNvSpPr>
          <p:nvPr/>
        </p:nvSpPr>
        <p:spPr>
          <a:xfrm>
            <a:off x="427612" y="1129758"/>
            <a:ext cx="8834647" cy="5997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600" dirty="0">
                <a:solidFill>
                  <a:schemeClr val="bg1"/>
                </a:solidFill>
              </a:rPr>
              <a:t>KPIs können ein leistungsfähiges Instrument zur Messung der Leistung eines Unternehmens sein.</a:t>
            </a:r>
          </a:p>
        </p:txBody>
      </p:sp>
      <p:sp>
        <p:nvSpPr>
          <p:cNvPr id="11" name="Freeform 81">
            <a:extLst>
              <a:ext uri="{FF2B5EF4-FFF2-40B4-BE49-F238E27FC236}">
                <a16:creationId xmlns:a16="http://schemas.microsoft.com/office/drawing/2014/main" id="{F7329C46-382F-51D7-9079-21E596BC0AFF}"/>
              </a:ext>
            </a:extLst>
          </p:cNvPr>
          <p:cNvSpPr/>
          <p:nvPr/>
        </p:nvSpPr>
        <p:spPr>
          <a:xfrm rot="5400000">
            <a:off x="5921197" y="2162793"/>
            <a:ext cx="1382985" cy="1652540"/>
          </a:xfrm>
          <a:custGeom>
            <a:avLst/>
            <a:gdLst>
              <a:gd name="connsiteX0" fmla="*/ 0 w 3687000"/>
              <a:gd name="connsiteY0" fmla="*/ 1375133 h 4405627"/>
              <a:gd name="connsiteX1" fmla="*/ 1809048 w 3687000"/>
              <a:gd name="connsiteY1" fmla="*/ 0 h 4405627"/>
              <a:gd name="connsiteX2" fmla="*/ 3618095 w 3687000"/>
              <a:gd name="connsiteY2" fmla="*/ 1375133 h 4405627"/>
              <a:gd name="connsiteX3" fmla="*/ 3273104 w 3687000"/>
              <a:gd name="connsiteY3" fmla="*/ 1375133 h 4405627"/>
              <a:gd name="connsiteX4" fmla="*/ 3274580 w 3687000"/>
              <a:gd name="connsiteY4" fmla="*/ 1404363 h 4405627"/>
              <a:gd name="connsiteX5" fmla="*/ 3641838 w 3687000"/>
              <a:gd name="connsiteY5" fmla="*/ 2282815 h 4405627"/>
              <a:gd name="connsiteX6" fmla="*/ 3687000 w 3687000"/>
              <a:gd name="connsiteY6" fmla="*/ 2332507 h 4405627"/>
              <a:gd name="connsiteX7" fmla="*/ 3659531 w 3687000"/>
              <a:gd name="connsiteY7" fmla="*/ 2359977 h 4405627"/>
              <a:gd name="connsiteX8" fmla="*/ 1738574 w 3687000"/>
              <a:gd name="connsiteY8" fmla="*/ 2459595 h 4405627"/>
              <a:gd name="connsiteX9" fmla="*/ 1638956 w 3687000"/>
              <a:gd name="connsiteY9" fmla="*/ 4380553 h 4405627"/>
              <a:gd name="connsiteX10" fmla="*/ 1613881 w 3687000"/>
              <a:gd name="connsiteY10" fmla="*/ 4405627 h 4405627"/>
              <a:gd name="connsiteX11" fmla="*/ 1524964 w 3687000"/>
              <a:gd name="connsiteY11" fmla="*/ 4312365 h 4405627"/>
              <a:gd name="connsiteX12" fmla="*/ 342369 w 3687000"/>
              <a:gd name="connsiteY12" fmla="*/ 1471559 h 4405627"/>
              <a:gd name="connsiteX13" fmla="*/ 339932 w 3687000"/>
              <a:gd name="connsiteY13" fmla="*/ 1375133 h 440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87000" h="4405627">
                <a:moveTo>
                  <a:pt x="0" y="1375133"/>
                </a:moveTo>
                <a:lnTo>
                  <a:pt x="1809048" y="0"/>
                </a:lnTo>
                <a:lnTo>
                  <a:pt x="3618095" y="1375133"/>
                </a:lnTo>
                <a:lnTo>
                  <a:pt x="3273104" y="1375133"/>
                </a:lnTo>
                <a:lnTo>
                  <a:pt x="3274580" y="1404363"/>
                </a:lnTo>
                <a:cubicBezTo>
                  <a:pt x="3308286" y="1736267"/>
                  <a:pt x="3440631" y="2039009"/>
                  <a:pt x="3641838" y="2282815"/>
                </a:cubicBezTo>
                <a:lnTo>
                  <a:pt x="3687000" y="2332507"/>
                </a:lnTo>
                <a:lnTo>
                  <a:pt x="3659531" y="2359977"/>
                </a:lnTo>
                <a:lnTo>
                  <a:pt x="1738574" y="2459595"/>
                </a:lnTo>
                <a:lnTo>
                  <a:pt x="1638956" y="4380553"/>
                </a:lnTo>
                <a:lnTo>
                  <a:pt x="1613881" y="4405627"/>
                </a:lnTo>
                <a:lnTo>
                  <a:pt x="1524964" y="4312365"/>
                </a:lnTo>
                <a:cubicBezTo>
                  <a:pt x="835730" y="3554039"/>
                  <a:pt x="397709" y="2563281"/>
                  <a:pt x="342369" y="1471559"/>
                </a:cubicBezTo>
                <a:lnTo>
                  <a:pt x="339932" y="1375133"/>
                </a:lnTo>
                <a:close/>
              </a:path>
            </a:pathLst>
          </a:cu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2" name="Freeform 82">
            <a:extLst>
              <a:ext uri="{FF2B5EF4-FFF2-40B4-BE49-F238E27FC236}">
                <a16:creationId xmlns:a16="http://schemas.microsoft.com/office/drawing/2014/main" id="{D013C31C-9C1C-B3E7-2672-8B09D1A750CA}"/>
              </a:ext>
            </a:extLst>
          </p:cNvPr>
          <p:cNvSpPr/>
          <p:nvPr/>
        </p:nvSpPr>
        <p:spPr>
          <a:xfrm rot="5400000">
            <a:off x="6960125" y="2484693"/>
            <a:ext cx="1349134" cy="1229527"/>
          </a:xfrm>
          <a:custGeom>
            <a:avLst/>
            <a:gdLst>
              <a:gd name="connsiteX0" fmla="*/ 0 w 3596753"/>
              <a:gd name="connsiteY0" fmla="*/ 3277886 h 3277886"/>
              <a:gd name="connsiteX1" fmla="*/ 2943 w 3596753"/>
              <a:gd name="connsiteY1" fmla="*/ 3161446 h 3277886"/>
              <a:gd name="connsiteX2" fmla="*/ 1185538 w 3596753"/>
              <a:gd name="connsiteY2" fmla="*/ 320640 h 3277886"/>
              <a:gd name="connsiteX3" fmla="*/ 1252826 w 3596753"/>
              <a:gd name="connsiteY3" fmla="*/ 250065 h 3277886"/>
              <a:gd name="connsiteX4" fmla="*/ 1002762 w 3596753"/>
              <a:gd name="connsiteY4" fmla="*/ 0 h 3277886"/>
              <a:gd name="connsiteX5" fmla="*/ 3175310 w 3596753"/>
              <a:gd name="connsiteY5" fmla="*/ 421445 h 3277886"/>
              <a:gd name="connsiteX6" fmla="*/ 3596753 w 3596753"/>
              <a:gd name="connsiteY6" fmla="*/ 2593993 h 3277886"/>
              <a:gd name="connsiteX7" fmla="*/ 3326475 w 3596753"/>
              <a:gd name="connsiteY7" fmla="*/ 2323714 h 3277886"/>
              <a:gd name="connsiteX8" fmla="*/ 3302412 w 3596753"/>
              <a:gd name="connsiteY8" fmla="*/ 2350190 h 3277886"/>
              <a:gd name="connsiteX9" fmla="*/ 2935154 w 3596753"/>
              <a:gd name="connsiteY9" fmla="*/ 3228642 h 3277886"/>
              <a:gd name="connsiteX10" fmla="*/ 2932911 w 3596753"/>
              <a:gd name="connsiteY10" fmla="*/ 3273072 h 3277886"/>
              <a:gd name="connsiteX11" fmla="*/ 1469622 w 3596753"/>
              <a:gd name="connsiteY11" fmla="*/ 2160764 h 327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6753" h="3277886">
                <a:moveTo>
                  <a:pt x="0" y="3277886"/>
                </a:moveTo>
                <a:lnTo>
                  <a:pt x="2943" y="3161446"/>
                </a:lnTo>
                <a:cubicBezTo>
                  <a:pt x="58283" y="2069724"/>
                  <a:pt x="496304" y="1078966"/>
                  <a:pt x="1185538" y="320640"/>
                </a:cubicBezTo>
                <a:lnTo>
                  <a:pt x="1252826" y="250065"/>
                </a:lnTo>
                <a:lnTo>
                  <a:pt x="1002762" y="0"/>
                </a:lnTo>
                <a:lnTo>
                  <a:pt x="3175310" y="421445"/>
                </a:lnTo>
                <a:lnTo>
                  <a:pt x="3596753" y="2593993"/>
                </a:lnTo>
                <a:lnTo>
                  <a:pt x="3326475" y="2323714"/>
                </a:lnTo>
                <a:lnTo>
                  <a:pt x="3302412" y="2350190"/>
                </a:lnTo>
                <a:cubicBezTo>
                  <a:pt x="3101205" y="2593996"/>
                  <a:pt x="2968860" y="2896738"/>
                  <a:pt x="2935154" y="3228642"/>
                </a:cubicBezTo>
                <a:lnTo>
                  <a:pt x="2932911" y="3273072"/>
                </a:lnTo>
                <a:lnTo>
                  <a:pt x="1469622" y="2160764"/>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solidFill>
                <a:srgbClr val="C3A7C5"/>
              </a:solidFill>
            </a:endParaRPr>
          </a:p>
        </p:txBody>
      </p:sp>
      <p:sp>
        <p:nvSpPr>
          <p:cNvPr id="13" name="Freeform 80">
            <a:extLst>
              <a:ext uri="{FF2B5EF4-FFF2-40B4-BE49-F238E27FC236}">
                <a16:creationId xmlns:a16="http://schemas.microsoft.com/office/drawing/2014/main" id="{932B4AA1-A894-D540-46DB-74292EEFD424}"/>
              </a:ext>
            </a:extLst>
          </p:cNvPr>
          <p:cNvSpPr/>
          <p:nvPr/>
        </p:nvSpPr>
        <p:spPr>
          <a:xfrm rot="5400000">
            <a:off x="5310100" y="2853499"/>
            <a:ext cx="1202311" cy="1302479"/>
          </a:xfrm>
          <a:custGeom>
            <a:avLst/>
            <a:gdLst>
              <a:gd name="connsiteX0" fmla="*/ 0 w 3205328"/>
              <a:gd name="connsiteY0" fmla="*/ 2494078 h 3472372"/>
              <a:gd name="connsiteX1" fmla="*/ 122963 w 3205328"/>
              <a:gd name="connsiteY1" fmla="*/ 122963 h 3472372"/>
              <a:gd name="connsiteX2" fmla="*/ 2494078 w 3205328"/>
              <a:gd name="connsiteY2" fmla="*/ 0 h 3472372"/>
              <a:gd name="connsiteX3" fmla="*/ 2293443 w 3205328"/>
              <a:gd name="connsiteY3" fmla="*/ 200636 h 3472372"/>
              <a:gd name="connsiteX4" fmla="*/ 2442726 w 3205328"/>
              <a:gd name="connsiteY4" fmla="*/ 306770 h 3472372"/>
              <a:gd name="connsiteX5" fmla="*/ 3127738 w 3205328"/>
              <a:gd name="connsiteY5" fmla="*/ 536500 h 3472372"/>
              <a:gd name="connsiteX6" fmla="*/ 3192984 w 3205328"/>
              <a:gd name="connsiteY6" fmla="*/ 539795 h 3472372"/>
              <a:gd name="connsiteX7" fmla="*/ 2061554 w 3205328"/>
              <a:gd name="connsiteY7" fmla="*/ 1980261 h 3472372"/>
              <a:gd name="connsiteX8" fmla="*/ 3205328 w 3205328"/>
              <a:gd name="connsiteY8" fmla="*/ 3436443 h 3472372"/>
              <a:gd name="connsiteX9" fmla="*/ 3205328 w 3205328"/>
              <a:gd name="connsiteY9" fmla="*/ 3472372 h 3472372"/>
              <a:gd name="connsiteX10" fmla="*/ 3060543 w 3205328"/>
              <a:gd name="connsiteY10" fmla="*/ 3468711 h 3472372"/>
              <a:gd name="connsiteX11" fmla="*/ 219737 w 3205328"/>
              <a:gd name="connsiteY11" fmla="*/ 2286116 h 3472372"/>
              <a:gd name="connsiteX12" fmla="*/ 213710 w 3205328"/>
              <a:gd name="connsiteY12" fmla="*/ 2280369 h 347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5328" h="3472372">
                <a:moveTo>
                  <a:pt x="0" y="2494078"/>
                </a:moveTo>
                <a:lnTo>
                  <a:pt x="122963" y="122963"/>
                </a:lnTo>
                <a:lnTo>
                  <a:pt x="2494078" y="0"/>
                </a:lnTo>
                <a:lnTo>
                  <a:pt x="2293443" y="200636"/>
                </a:lnTo>
                <a:lnTo>
                  <a:pt x="2442726" y="306770"/>
                </a:lnTo>
                <a:cubicBezTo>
                  <a:pt x="2646286" y="430457"/>
                  <a:pt x="2878811" y="511220"/>
                  <a:pt x="3127738" y="536500"/>
                </a:cubicBezTo>
                <a:lnTo>
                  <a:pt x="3192984" y="539795"/>
                </a:lnTo>
                <a:lnTo>
                  <a:pt x="2061554" y="1980261"/>
                </a:lnTo>
                <a:lnTo>
                  <a:pt x="3205328" y="3436443"/>
                </a:lnTo>
                <a:lnTo>
                  <a:pt x="3205328" y="3472372"/>
                </a:lnTo>
                <a:lnTo>
                  <a:pt x="3060543" y="3468711"/>
                </a:lnTo>
                <a:cubicBezTo>
                  <a:pt x="1968821" y="3413371"/>
                  <a:pt x="978063" y="2975350"/>
                  <a:pt x="219737" y="2286116"/>
                </a:cubicBezTo>
                <a:lnTo>
                  <a:pt x="213710" y="2280369"/>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4" name="Freeform 83">
            <a:extLst>
              <a:ext uri="{FF2B5EF4-FFF2-40B4-BE49-F238E27FC236}">
                <a16:creationId xmlns:a16="http://schemas.microsoft.com/office/drawing/2014/main" id="{CC9C0C69-6499-0C4E-BFF0-4FDED23A90A2}"/>
              </a:ext>
            </a:extLst>
          </p:cNvPr>
          <p:cNvSpPr/>
          <p:nvPr/>
        </p:nvSpPr>
        <p:spPr>
          <a:xfrm rot="5400000">
            <a:off x="7315166" y="3088905"/>
            <a:ext cx="1641899" cy="1380257"/>
          </a:xfrm>
          <a:custGeom>
            <a:avLst/>
            <a:gdLst>
              <a:gd name="connsiteX0" fmla="*/ 0 w 4377256"/>
              <a:gd name="connsiteY0" fmla="*/ 1618927 h 3679728"/>
              <a:gd name="connsiteX1" fmla="*/ 74438 w 4377256"/>
              <a:gd name="connsiteY1" fmla="*/ 1547957 h 3679728"/>
              <a:gd name="connsiteX2" fmla="*/ 2915244 w 4377256"/>
              <a:gd name="connsiteY2" fmla="*/ 365362 h 3679728"/>
              <a:gd name="connsiteX3" fmla="*/ 2945848 w 4377256"/>
              <a:gd name="connsiteY3" fmla="*/ 364588 h 3679728"/>
              <a:gd name="connsiteX4" fmla="*/ 2945848 w 4377256"/>
              <a:gd name="connsiteY4" fmla="*/ 0 h 3679728"/>
              <a:gd name="connsiteX5" fmla="*/ 4377256 w 4377256"/>
              <a:gd name="connsiteY5" fmla="*/ 1822380 h 3679728"/>
              <a:gd name="connsiteX6" fmla="*/ 2945848 w 4377256"/>
              <a:gd name="connsiteY6" fmla="*/ 3644760 h 3679728"/>
              <a:gd name="connsiteX7" fmla="*/ 2945848 w 4377256"/>
              <a:gd name="connsiteY7" fmla="*/ 3302690 h 3679728"/>
              <a:gd name="connsiteX8" fmla="*/ 2859401 w 4377256"/>
              <a:gd name="connsiteY8" fmla="*/ 3314778 h 3679728"/>
              <a:gd name="connsiteX9" fmla="*/ 2103987 w 4377256"/>
              <a:gd name="connsiteY9" fmla="*/ 3664831 h 3679728"/>
              <a:gd name="connsiteX10" fmla="*/ 2087596 w 4377256"/>
              <a:gd name="connsiteY10" fmla="*/ 3679728 h 3679728"/>
              <a:gd name="connsiteX11" fmla="*/ 1753827 w 4377256"/>
              <a:gd name="connsiteY11" fmla="*/ 1959145 h 3679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7256" h="3679728">
                <a:moveTo>
                  <a:pt x="0" y="1618927"/>
                </a:moveTo>
                <a:lnTo>
                  <a:pt x="74438" y="1547957"/>
                </a:lnTo>
                <a:cubicBezTo>
                  <a:pt x="832764" y="858723"/>
                  <a:pt x="1823522" y="420702"/>
                  <a:pt x="2915244" y="365362"/>
                </a:cubicBezTo>
                <a:lnTo>
                  <a:pt x="2945848" y="364588"/>
                </a:lnTo>
                <a:lnTo>
                  <a:pt x="2945848" y="0"/>
                </a:lnTo>
                <a:lnTo>
                  <a:pt x="4377256" y="1822380"/>
                </a:lnTo>
                <a:lnTo>
                  <a:pt x="2945848" y="3644760"/>
                </a:lnTo>
                <a:lnTo>
                  <a:pt x="2945848" y="3302690"/>
                </a:lnTo>
                <a:lnTo>
                  <a:pt x="2859401" y="3314778"/>
                </a:lnTo>
                <a:cubicBezTo>
                  <a:pt x="2575771" y="3365441"/>
                  <a:pt x="2317318" y="3488775"/>
                  <a:pt x="2103987" y="3664831"/>
                </a:cubicBezTo>
                <a:lnTo>
                  <a:pt x="2087596" y="3679728"/>
                </a:lnTo>
                <a:lnTo>
                  <a:pt x="1753827" y="1959145"/>
                </a:lnTo>
                <a:close/>
              </a:path>
            </a:pathLst>
          </a:cu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5" name="Freeform 87">
            <a:extLst>
              <a:ext uri="{FF2B5EF4-FFF2-40B4-BE49-F238E27FC236}">
                <a16:creationId xmlns:a16="http://schemas.microsoft.com/office/drawing/2014/main" id="{0D43AF86-30C1-73D5-35D5-4A30CAA90653}"/>
              </a:ext>
            </a:extLst>
          </p:cNvPr>
          <p:cNvSpPr/>
          <p:nvPr/>
        </p:nvSpPr>
        <p:spPr>
          <a:xfrm rot="5400000">
            <a:off x="5001526" y="3811475"/>
            <a:ext cx="1649035" cy="1379821"/>
          </a:xfrm>
          <a:custGeom>
            <a:avLst/>
            <a:gdLst>
              <a:gd name="connsiteX0" fmla="*/ 0 w 4396282"/>
              <a:gd name="connsiteY0" fmla="*/ 1856185 h 3678565"/>
              <a:gd name="connsiteX1" fmla="*/ 1431409 w 4396282"/>
              <a:gd name="connsiteY1" fmla="*/ 33805 h 3678565"/>
              <a:gd name="connsiteX2" fmla="*/ 1431409 w 4396282"/>
              <a:gd name="connsiteY2" fmla="*/ 408406 h 3678565"/>
              <a:gd name="connsiteX3" fmla="*/ 1525710 w 4396282"/>
              <a:gd name="connsiteY3" fmla="*/ 395220 h 3678565"/>
              <a:gd name="connsiteX4" fmla="*/ 2281122 w 4396282"/>
              <a:gd name="connsiteY4" fmla="*/ 45167 h 3678565"/>
              <a:gd name="connsiteX5" fmla="*/ 2330812 w 4396282"/>
              <a:gd name="connsiteY5" fmla="*/ 0 h 3678565"/>
              <a:gd name="connsiteX6" fmla="*/ 2383984 w 4396282"/>
              <a:gd name="connsiteY6" fmla="*/ 53175 h 3678565"/>
              <a:gd name="connsiteX7" fmla="*/ 2601664 w 4396282"/>
              <a:gd name="connsiteY7" fmla="*/ 1864777 h 3678565"/>
              <a:gd name="connsiteX8" fmla="*/ 4396282 w 4396282"/>
              <a:gd name="connsiteY8" fmla="*/ 2080417 h 3678565"/>
              <a:gd name="connsiteX9" fmla="*/ 4310670 w 4396282"/>
              <a:gd name="connsiteY9" fmla="*/ 2162041 h 3678565"/>
              <a:gd name="connsiteX10" fmla="*/ 1469866 w 4396282"/>
              <a:gd name="connsiteY10" fmla="*/ 3344634 h 3678565"/>
              <a:gd name="connsiteX11" fmla="*/ 1431409 w 4396282"/>
              <a:gd name="connsiteY11" fmla="*/ 3345607 h 3678565"/>
              <a:gd name="connsiteX12" fmla="*/ 1431408 w 4396282"/>
              <a:gd name="connsiteY12" fmla="*/ 3678565 h 367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96282" h="3678565">
                <a:moveTo>
                  <a:pt x="0" y="1856185"/>
                </a:moveTo>
                <a:lnTo>
                  <a:pt x="1431409" y="33805"/>
                </a:lnTo>
                <a:lnTo>
                  <a:pt x="1431409" y="408406"/>
                </a:lnTo>
                <a:lnTo>
                  <a:pt x="1525710" y="395220"/>
                </a:lnTo>
                <a:cubicBezTo>
                  <a:pt x="1809339" y="344557"/>
                  <a:pt x="2067792" y="221222"/>
                  <a:pt x="2281122" y="45167"/>
                </a:cubicBezTo>
                <a:lnTo>
                  <a:pt x="2330812" y="0"/>
                </a:lnTo>
                <a:lnTo>
                  <a:pt x="2383984" y="53175"/>
                </a:lnTo>
                <a:lnTo>
                  <a:pt x="2601664" y="1864777"/>
                </a:lnTo>
                <a:lnTo>
                  <a:pt x="4396282" y="2080417"/>
                </a:lnTo>
                <a:lnTo>
                  <a:pt x="4310670" y="2162041"/>
                </a:lnTo>
                <a:cubicBezTo>
                  <a:pt x="3552344" y="2851273"/>
                  <a:pt x="2561586" y="3289294"/>
                  <a:pt x="1469866" y="3344634"/>
                </a:cubicBezTo>
                <a:lnTo>
                  <a:pt x="1431409" y="3345607"/>
                </a:lnTo>
                <a:lnTo>
                  <a:pt x="1431408" y="3678565"/>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6" name="Freeform 84">
            <a:extLst>
              <a:ext uri="{FF2B5EF4-FFF2-40B4-BE49-F238E27FC236}">
                <a16:creationId xmlns:a16="http://schemas.microsoft.com/office/drawing/2014/main" id="{D1329854-A921-9830-E00E-38825CA33BCC}"/>
              </a:ext>
            </a:extLst>
          </p:cNvPr>
          <p:cNvSpPr/>
          <p:nvPr/>
        </p:nvSpPr>
        <p:spPr>
          <a:xfrm rot="5400000">
            <a:off x="7432596" y="4127168"/>
            <a:ext cx="1211241" cy="1304711"/>
          </a:xfrm>
          <a:custGeom>
            <a:avLst/>
            <a:gdLst>
              <a:gd name="connsiteX0" fmla="*/ 0 w 3229136"/>
              <a:gd name="connsiteY0" fmla="*/ 2931954 h 3478324"/>
              <a:gd name="connsiteX1" fmla="*/ 0 w 3229136"/>
              <a:gd name="connsiteY1" fmla="*/ 2906862 h 3478324"/>
              <a:gd name="connsiteX2" fmla="*/ 1135920 w 3229136"/>
              <a:gd name="connsiteY2" fmla="*/ 1460680 h 3478324"/>
              <a:gd name="connsiteX3" fmla="*/ 0 w 3229136"/>
              <a:gd name="connsiteY3" fmla="*/ 14500 h 3478324"/>
              <a:gd name="connsiteX4" fmla="*/ 0 w 3229136"/>
              <a:gd name="connsiteY4" fmla="*/ 0 h 3478324"/>
              <a:gd name="connsiteX5" fmla="*/ 144783 w 3229136"/>
              <a:gd name="connsiteY5" fmla="*/ 3662 h 3478324"/>
              <a:gd name="connsiteX6" fmla="*/ 2985590 w 3229136"/>
              <a:gd name="connsiteY6" fmla="*/ 1186256 h 3478324"/>
              <a:gd name="connsiteX7" fmla="*/ 2991020 w 3229136"/>
              <a:gd name="connsiteY7" fmla="*/ 1191432 h 3478324"/>
              <a:gd name="connsiteX8" fmla="*/ 3229136 w 3229136"/>
              <a:gd name="connsiteY8" fmla="*/ 953316 h 3478324"/>
              <a:gd name="connsiteX9" fmla="*/ 3090707 w 3229136"/>
              <a:gd name="connsiteY9" fmla="*/ 3339896 h 3478324"/>
              <a:gd name="connsiteX10" fmla="*/ 704127 w 3229136"/>
              <a:gd name="connsiteY10" fmla="*/ 3478324 h 3478324"/>
              <a:gd name="connsiteX11" fmla="*/ 911200 w 3229136"/>
              <a:gd name="connsiteY11" fmla="*/ 3271251 h 3478324"/>
              <a:gd name="connsiteX12" fmla="*/ 762599 w 3229136"/>
              <a:gd name="connsiteY12" fmla="*/ 3165602 h 3478324"/>
              <a:gd name="connsiteX13" fmla="*/ 77588 w 3229136"/>
              <a:gd name="connsiteY13" fmla="*/ 2935872 h 347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29136" h="3478324">
                <a:moveTo>
                  <a:pt x="0" y="2931954"/>
                </a:moveTo>
                <a:lnTo>
                  <a:pt x="0" y="2906862"/>
                </a:lnTo>
                <a:lnTo>
                  <a:pt x="1135920" y="1460680"/>
                </a:lnTo>
                <a:lnTo>
                  <a:pt x="0" y="14500"/>
                </a:lnTo>
                <a:lnTo>
                  <a:pt x="0" y="0"/>
                </a:lnTo>
                <a:lnTo>
                  <a:pt x="144783" y="3662"/>
                </a:lnTo>
                <a:cubicBezTo>
                  <a:pt x="1236506" y="59002"/>
                  <a:pt x="2227264" y="497022"/>
                  <a:pt x="2985590" y="1186256"/>
                </a:cubicBezTo>
                <a:lnTo>
                  <a:pt x="2991020" y="1191432"/>
                </a:lnTo>
                <a:lnTo>
                  <a:pt x="3229136" y="953316"/>
                </a:lnTo>
                <a:lnTo>
                  <a:pt x="3090707" y="3339896"/>
                </a:lnTo>
                <a:lnTo>
                  <a:pt x="704127" y="3478324"/>
                </a:lnTo>
                <a:lnTo>
                  <a:pt x="911200" y="3271251"/>
                </a:lnTo>
                <a:lnTo>
                  <a:pt x="762599" y="3165602"/>
                </a:lnTo>
                <a:cubicBezTo>
                  <a:pt x="559039" y="3041916"/>
                  <a:pt x="326516" y="2961151"/>
                  <a:pt x="77588" y="2935872"/>
                </a:cubicBez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7" name="Freeform 85">
            <a:extLst>
              <a:ext uri="{FF2B5EF4-FFF2-40B4-BE49-F238E27FC236}">
                <a16:creationId xmlns:a16="http://schemas.microsoft.com/office/drawing/2014/main" id="{6E109930-01D2-EC41-BD8C-3058A00A64F1}"/>
              </a:ext>
            </a:extLst>
          </p:cNvPr>
          <p:cNvSpPr/>
          <p:nvPr/>
        </p:nvSpPr>
        <p:spPr>
          <a:xfrm rot="5400000">
            <a:off x="6651360" y="4478452"/>
            <a:ext cx="1392021" cy="1633595"/>
          </a:xfrm>
          <a:custGeom>
            <a:avLst/>
            <a:gdLst>
              <a:gd name="connsiteX0" fmla="*/ 0 w 3711088"/>
              <a:gd name="connsiteY0" fmla="*/ 2073120 h 4355119"/>
              <a:gd name="connsiteX1" fmla="*/ 24527 w 3711088"/>
              <a:gd name="connsiteY1" fmla="*/ 2048593 h 4355119"/>
              <a:gd name="connsiteX2" fmla="*/ 1956773 w 3711088"/>
              <a:gd name="connsiteY2" fmla="*/ 1936518 h 4355119"/>
              <a:gd name="connsiteX3" fmla="*/ 2068848 w 3711088"/>
              <a:gd name="connsiteY3" fmla="*/ 4273 h 4355119"/>
              <a:gd name="connsiteX4" fmla="*/ 2073121 w 3711088"/>
              <a:gd name="connsiteY4" fmla="*/ 0 h 4355119"/>
              <a:gd name="connsiteX5" fmla="*/ 2162038 w 3711088"/>
              <a:gd name="connsiteY5" fmla="*/ 93262 h 4355119"/>
              <a:gd name="connsiteX6" fmla="*/ 3344632 w 3711088"/>
              <a:gd name="connsiteY6" fmla="*/ 2934068 h 4355119"/>
              <a:gd name="connsiteX7" fmla="*/ 3345793 w 3711088"/>
              <a:gd name="connsiteY7" fmla="*/ 2979987 h 4355119"/>
              <a:gd name="connsiteX8" fmla="*/ 3711088 w 3711088"/>
              <a:gd name="connsiteY8" fmla="*/ 2979987 h 4355119"/>
              <a:gd name="connsiteX9" fmla="*/ 1883588 w 3711088"/>
              <a:gd name="connsiteY9" fmla="*/ 4355119 h 4355119"/>
              <a:gd name="connsiteX10" fmla="*/ 56088 w 3711088"/>
              <a:gd name="connsiteY10" fmla="*/ 2979987 h 4355119"/>
              <a:gd name="connsiteX11" fmla="*/ 409446 w 3711088"/>
              <a:gd name="connsiteY11" fmla="*/ 2979987 h 4355119"/>
              <a:gd name="connsiteX12" fmla="*/ 395216 w 3711088"/>
              <a:gd name="connsiteY12" fmla="*/ 2878224 h 4355119"/>
              <a:gd name="connsiteX13" fmla="*/ 45163 w 3711088"/>
              <a:gd name="connsiteY13" fmla="*/ 2122811 h 435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11088" h="4355119">
                <a:moveTo>
                  <a:pt x="0" y="2073120"/>
                </a:moveTo>
                <a:lnTo>
                  <a:pt x="24527" y="2048593"/>
                </a:lnTo>
                <a:lnTo>
                  <a:pt x="1956773" y="1936518"/>
                </a:lnTo>
                <a:lnTo>
                  <a:pt x="2068848" y="4273"/>
                </a:lnTo>
                <a:lnTo>
                  <a:pt x="2073121" y="0"/>
                </a:lnTo>
                <a:lnTo>
                  <a:pt x="2162038" y="93262"/>
                </a:lnTo>
                <a:cubicBezTo>
                  <a:pt x="2851271" y="851588"/>
                  <a:pt x="3289292" y="1842346"/>
                  <a:pt x="3344632" y="2934068"/>
                </a:cubicBezTo>
                <a:lnTo>
                  <a:pt x="3345793" y="2979987"/>
                </a:lnTo>
                <a:lnTo>
                  <a:pt x="3711088" y="2979987"/>
                </a:lnTo>
                <a:lnTo>
                  <a:pt x="1883588" y="4355119"/>
                </a:lnTo>
                <a:lnTo>
                  <a:pt x="56088" y="2979987"/>
                </a:lnTo>
                <a:lnTo>
                  <a:pt x="409446" y="2979987"/>
                </a:lnTo>
                <a:lnTo>
                  <a:pt x="395216" y="2878224"/>
                </a:lnTo>
                <a:cubicBezTo>
                  <a:pt x="344553" y="2594595"/>
                  <a:pt x="221219" y="2336141"/>
                  <a:pt x="45163" y="2122811"/>
                </a:cubicBez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8" name="Freeform 86">
            <a:extLst>
              <a:ext uri="{FF2B5EF4-FFF2-40B4-BE49-F238E27FC236}">
                <a16:creationId xmlns:a16="http://schemas.microsoft.com/office/drawing/2014/main" id="{98196784-3B91-07E4-A83D-3ADA3EE55F93}"/>
              </a:ext>
            </a:extLst>
          </p:cNvPr>
          <p:cNvSpPr/>
          <p:nvPr/>
        </p:nvSpPr>
        <p:spPr>
          <a:xfrm rot="5400000">
            <a:off x="5673971" y="4587857"/>
            <a:ext cx="1306129" cy="1228508"/>
          </a:xfrm>
          <a:custGeom>
            <a:avLst/>
            <a:gdLst>
              <a:gd name="connsiteX0" fmla="*/ 0 w 3482104"/>
              <a:gd name="connsiteY0" fmla="*/ 697935 h 3275169"/>
              <a:gd name="connsiteX1" fmla="*/ 211856 w 3482104"/>
              <a:gd name="connsiteY1" fmla="*/ 909791 h 3275169"/>
              <a:gd name="connsiteX2" fmla="*/ 316502 w 3482104"/>
              <a:gd name="connsiteY2" fmla="*/ 762601 h 3275169"/>
              <a:gd name="connsiteX3" fmla="*/ 546232 w 3482104"/>
              <a:gd name="connsiteY3" fmla="*/ 77589 h 3275169"/>
              <a:gd name="connsiteX4" fmla="*/ 550150 w 3482104"/>
              <a:gd name="connsiteY4" fmla="*/ 0 h 3275169"/>
              <a:gd name="connsiteX5" fmla="*/ 562240 w 3482104"/>
              <a:gd name="connsiteY5" fmla="*/ 0 h 3275169"/>
              <a:gd name="connsiteX6" fmla="*/ 2017400 w 3482104"/>
              <a:gd name="connsiteY6" fmla="*/ 1094959 h 3275169"/>
              <a:gd name="connsiteX7" fmla="*/ 3472560 w 3482104"/>
              <a:gd name="connsiteY7" fmla="*/ 0 h 3275169"/>
              <a:gd name="connsiteX8" fmla="*/ 3482104 w 3482104"/>
              <a:gd name="connsiteY8" fmla="*/ 0 h 3275169"/>
              <a:gd name="connsiteX9" fmla="*/ 3478443 w 3482104"/>
              <a:gd name="connsiteY9" fmla="*/ 144784 h 3275169"/>
              <a:gd name="connsiteX10" fmla="*/ 2295848 w 3482104"/>
              <a:gd name="connsiteY10" fmla="*/ 2985590 h 3275169"/>
              <a:gd name="connsiteX11" fmla="*/ 2291849 w 3482104"/>
              <a:gd name="connsiteY11" fmla="*/ 2989784 h 3275169"/>
              <a:gd name="connsiteX12" fmla="*/ 2577234 w 3482104"/>
              <a:gd name="connsiteY12" fmla="*/ 3275169 h 3275169"/>
              <a:gd name="connsiteX13" fmla="*/ 276459 w 3482104"/>
              <a:gd name="connsiteY13" fmla="*/ 2998710 h 3275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2104" h="3275169">
                <a:moveTo>
                  <a:pt x="0" y="697935"/>
                </a:moveTo>
                <a:lnTo>
                  <a:pt x="211856" y="909791"/>
                </a:lnTo>
                <a:lnTo>
                  <a:pt x="316502" y="762601"/>
                </a:lnTo>
                <a:cubicBezTo>
                  <a:pt x="440189" y="559041"/>
                  <a:pt x="520953" y="326516"/>
                  <a:pt x="546232" y="77589"/>
                </a:cubicBezTo>
                <a:lnTo>
                  <a:pt x="550150" y="0"/>
                </a:lnTo>
                <a:lnTo>
                  <a:pt x="562240" y="0"/>
                </a:lnTo>
                <a:lnTo>
                  <a:pt x="2017400" y="1094959"/>
                </a:lnTo>
                <a:lnTo>
                  <a:pt x="3472560" y="0"/>
                </a:lnTo>
                <a:lnTo>
                  <a:pt x="3482104" y="0"/>
                </a:lnTo>
                <a:lnTo>
                  <a:pt x="3478443" y="144784"/>
                </a:lnTo>
                <a:cubicBezTo>
                  <a:pt x="3423103" y="1236506"/>
                  <a:pt x="2985082" y="2227264"/>
                  <a:pt x="2295848" y="2985590"/>
                </a:cubicBezTo>
                <a:lnTo>
                  <a:pt x="2291849" y="2989784"/>
                </a:lnTo>
                <a:lnTo>
                  <a:pt x="2577234" y="3275169"/>
                </a:lnTo>
                <a:lnTo>
                  <a:pt x="276459" y="2998710"/>
                </a:lnTo>
                <a:close/>
              </a:path>
            </a:pathLst>
          </a:custGeom>
          <a:solidFill>
            <a:srgbClr val="9DC5C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567" dirty="0"/>
          </a:p>
        </p:txBody>
      </p:sp>
      <p:sp>
        <p:nvSpPr>
          <p:cNvPr id="19" name="TextBox 19">
            <a:extLst>
              <a:ext uri="{FF2B5EF4-FFF2-40B4-BE49-F238E27FC236}">
                <a16:creationId xmlns:a16="http://schemas.microsoft.com/office/drawing/2014/main" id="{7341F54F-56C5-59CF-84BE-8797E03AC253}"/>
              </a:ext>
            </a:extLst>
          </p:cNvPr>
          <p:cNvSpPr txBox="1"/>
          <p:nvPr/>
        </p:nvSpPr>
        <p:spPr>
          <a:xfrm>
            <a:off x="6141341" y="2981027"/>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07</a:t>
            </a:r>
          </a:p>
        </p:txBody>
      </p:sp>
      <p:sp>
        <p:nvSpPr>
          <p:cNvPr id="20" name="TextBox 20">
            <a:extLst>
              <a:ext uri="{FF2B5EF4-FFF2-40B4-BE49-F238E27FC236}">
                <a16:creationId xmlns:a16="http://schemas.microsoft.com/office/drawing/2014/main" id="{E8A0429F-450D-E3FD-5EAA-2C2426C1E367}"/>
              </a:ext>
            </a:extLst>
          </p:cNvPr>
          <p:cNvSpPr txBox="1"/>
          <p:nvPr/>
        </p:nvSpPr>
        <p:spPr>
          <a:xfrm>
            <a:off x="6995321" y="2803017"/>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08</a:t>
            </a:r>
          </a:p>
        </p:txBody>
      </p:sp>
      <p:sp>
        <p:nvSpPr>
          <p:cNvPr id="21" name="TextBox 21">
            <a:extLst>
              <a:ext uri="{FF2B5EF4-FFF2-40B4-BE49-F238E27FC236}">
                <a16:creationId xmlns:a16="http://schemas.microsoft.com/office/drawing/2014/main" id="{7FF2368F-A502-0B3B-C384-A71B11AA1276}"/>
              </a:ext>
            </a:extLst>
          </p:cNvPr>
          <p:cNvSpPr txBox="1"/>
          <p:nvPr/>
        </p:nvSpPr>
        <p:spPr>
          <a:xfrm>
            <a:off x="7728472" y="3269643"/>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01</a:t>
            </a:r>
          </a:p>
        </p:txBody>
      </p:sp>
      <p:sp>
        <p:nvSpPr>
          <p:cNvPr id="22" name="TextBox 22">
            <a:extLst>
              <a:ext uri="{FF2B5EF4-FFF2-40B4-BE49-F238E27FC236}">
                <a16:creationId xmlns:a16="http://schemas.microsoft.com/office/drawing/2014/main" id="{E6071870-1331-F73D-E42A-BCAC753E07F0}"/>
              </a:ext>
            </a:extLst>
          </p:cNvPr>
          <p:cNvSpPr txBox="1"/>
          <p:nvPr/>
        </p:nvSpPr>
        <p:spPr>
          <a:xfrm>
            <a:off x="7944543" y="4160292"/>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02</a:t>
            </a:r>
          </a:p>
        </p:txBody>
      </p:sp>
      <p:sp>
        <p:nvSpPr>
          <p:cNvPr id="23" name="TextBox 23">
            <a:extLst>
              <a:ext uri="{FF2B5EF4-FFF2-40B4-BE49-F238E27FC236}">
                <a16:creationId xmlns:a16="http://schemas.microsoft.com/office/drawing/2014/main" id="{8B88E01E-C82E-A0F5-FB08-19002EF2400B}"/>
              </a:ext>
            </a:extLst>
          </p:cNvPr>
          <p:cNvSpPr txBox="1"/>
          <p:nvPr/>
        </p:nvSpPr>
        <p:spPr>
          <a:xfrm>
            <a:off x="7442757" y="4978021"/>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03</a:t>
            </a:r>
          </a:p>
        </p:txBody>
      </p:sp>
      <p:sp>
        <p:nvSpPr>
          <p:cNvPr id="24" name="TextBox 24">
            <a:extLst>
              <a:ext uri="{FF2B5EF4-FFF2-40B4-BE49-F238E27FC236}">
                <a16:creationId xmlns:a16="http://schemas.microsoft.com/office/drawing/2014/main" id="{65CAEE2B-CAE2-7221-547C-6A79ECFC9026}"/>
              </a:ext>
            </a:extLst>
          </p:cNvPr>
          <p:cNvSpPr txBox="1"/>
          <p:nvPr/>
        </p:nvSpPr>
        <p:spPr>
          <a:xfrm>
            <a:off x="6584334" y="5132644"/>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04</a:t>
            </a:r>
          </a:p>
        </p:txBody>
      </p:sp>
      <p:sp>
        <p:nvSpPr>
          <p:cNvPr id="25" name="TextBox 25">
            <a:extLst>
              <a:ext uri="{FF2B5EF4-FFF2-40B4-BE49-F238E27FC236}">
                <a16:creationId xmlns:a16="http://schemas.microsoft.com/office/drawing/2014/main" id="{020A3343-6DB2-15B8-E935-9209E93DC2A5}"/>
              </a:ext>
            </a:extLst>
          </p:cNvPr>
          <p:cNvSpPr txBox="1"/>
          <p:nvPr/>
        </p:nvSpPr>
        <p:spPr>
          <a:xfrm>
            <a:off x="5802493" y="4677823"/>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05</a:t>
            </a:r>
          </a:p>
        </p:txBody>
      </p:sp>
      <p:sp>
        <p:nvSpPr>
          <p:cNvPr id="26" name="TextBox 27">
            <a:extLst>
              <a:ext uri="{FF2B5EF4-FFF2-40B4-BE49-F238E27FC236}">
                <a16:creationId xmlns:a16="http://schemas.microsoft.com/office/drawing/2014/main" id="{B96AEDA0-44C9-3750-5C0B-49C2ECD58D41}"/>
              </a:ext>
            </a:extLst>
          </p:cNvPr>
          <p:cNvSpPr txBox="1"/>
          <p:nvPr/>
        </p:nvSpPr>
        <p:spPr>
          <a:xfrm>
            <a:off x="5615616" y="3774950"/>
            <a:ext cx="396262" cy="346249"/>
          </a:xfrm>
          <a:prstGeom prst="rect">
            <a:avLst/>
          </a:prstGeom>
          <a:noFill/>
        </p:spPr>
        <p:txBody>
          <a:bodyPr wrap="none" rtlCol="0" anchor="ctr" anchorCtr="0">
            <a:spAutoFit/>
          </a:bodyPr>
          <a:lstStyle/>
          <a:p>
            <a:pPr algn="ctr"/>
            <a:r>
              <a:rPr lang="en-GB" sz="1650" b="1" dirty="0">
                <a:solidFill>
                  <a:schemeClr val="bg1"/>
                </a:solidFill>
                <a:ea typeface="League Spartan" charset="0"/>
                <a:cs typeface="Poppins" pitchFamily="2" charset="77"/>
              </a:rPr>
              <a:t>06</a:t>
            </a:r>
          </a:p>
        </p:txBody>
      </p:sp>
      <p:sp>
        <p:nvSpPr>
          <p:cNvPr id="27" name="TextBox 44">
            <a:extLst>
              <a:ext uri="{FF2B5EF4-FFF2-40B4-BE49-F238E27FC236}">
                <a16:creationId xmlns:a16="http://schemas.microsoft.com/office/drawing/2014/main" id="{FC2FD4FD-C969-DEBB-3DAA-88096CCC483F}"/>
              </a:ext>
            </a:extLst>
          </p:cNvPr>
          <p:cNvSpPr txBox="1"/>
          <p:nvPr/>
        </p:nvSpPr>
        <p:spPr>
          <a:xfrm>
            <a:off x="3607424" y="4135769"/>
            <a:ext cx="1411733" cy="400110"/>
          </a:xfrm>
          <a:prstGeom prst="rect">
            <a:avLst/>
          </a:prstGeom>
          <a:noFill/>
        </p:spPr>
        <p:txBody>
          <a:bodyPr wrap="none" rtlCol="0" anchor="b" anchorCtr="0">
            <a:spAutoFit/>
          </a:bodyPr>
          <a:lstStyle/>
          <a:p>
            <a:pPr algn="r"/>
            <a:r>
              <a:rPr lang="en-GB" sz="2000" b="1" dirty="0">
                <a:solidFill>
                  <a:srgbClr val="C3A7C5"/>
                </a:solidFill>
                <a:ea typeface="League Spartan" charset="0"/>
                <a:cs typeface="Poppins" pitchFamily="2" charset="77"/>
              </a:rPr>
              <a:t>Mitarbeiter</a:t>
            </a:r>
          </a:p>
        </p:txBody>
      </p:sp>
      <p:sp>
        <p:nvSpPr>
          <p:cNvPr id="28" name="Subtitle 2">
            <a:extLst>
              <a:ext uri="{FF2B5EF4-FFF2-40B4-BE49-F238E27FC236}">
                <a16:creationId xmlns:a16="http://schemas.microsoft.com/office/drawing/2014/main" id="{F6F8E2ED-5D38-20D7-0ED3-FB320190EB9C}"/>
              </a:ext>
            </a:extLst>
          </p:cNvPr>
          <p:cNvSpPr txBox="1">
            <a:spLocks/>
          </p:cNvSpPr>
          <p:nvPr/>
        </p:nvSpPr>
        <p:spPr>
          <a:xfrm>
            <a:off x="2529050" y="4549593"/>
            <a:ext cx="2788384" cy="37376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en-GB" sz="1400" dirty="0" err="1">
                <a:solidFill>
                  <a:srgbClr val="595A59"/>
                </a:solidFill>
                <a:latin typeface="+mn-lt"/>
                <a:ea typeface="Lato Light" panose="020F0502020204030203" pitchFamily="34" charset="0"/>
                <a:cs typeface="Mukta ExtraLight" panose="020B0000000000000000" pitchFamily="34" charset="77"/>
              </a:rPr>
              <a:t>Fluktuation</a:t>
            </a:r>
            <a:r>
              <a:rPr lang="en-GB" sz="1400" dirty="0">
                <a:solidFill>
                  <a:srgbClr val="595A59"/>
                </a:solidFill>
                <a:latin typeface="+mn-lt"/>
                <a:ea typeface="Lato Light" panose="020F0502020204030203" pitchFamily="34" charset="0"/>
                <a:cs typeface="Mukta ExtraLight" panose="020B0000000000000000" pitchFamily="34" charset="77"/>
              </a:rPr>
              <a:t> / </a:t>
            </a:r>
            <a:r>
              <a:rPr lang="en-GB" sz="1400" dirty="0" err="1">
                <a:solidFill>
                  <a:srgbClr val="595A59"/>
                </a:solidFill>
                <a:latin typeface="+mn-lt"/>
                <a:ea typeface="Lato Light" panose="020F0502020204030203" pitchFamily="34" charset="0"/>
                <a:cs typeface="Mukta ExtraLight" panose="020B0000000000000000" pitchFamily="34" charset="77"/>
              </a:rPr>
              <a:t>Krankschreibungen</a:t>
            </a:r>
            <a:r>
              <a:rPr lang="en-GB" sz="1400" dirty="0">
                <a:solidFill>
                  <a:srgbClr val="595A59"/>
                </a:solidFill>
                <a:latin typeface="+mn-lt"/>
                <a:ea typeface="Lato Light" panose="020F0502020204030203" pitchFamily="34" charset="0"/>
                <a:cs typeface="Mukta ExtraLight" panose="020B0000000000000000" pitchFamily="34" charset="77"/>
              </a:rPr>
              <a:t> / </a:t>
            </a:r>
            <a:r>
              <a:rPr lang="en-GB" sz="1400" dirty="0" err="1">
                <a:solidFill>
                  <a:srgbClr val="595A59"/>
                </a:solidFill>
                <a:latin typeface="+mn-lt"/>
                <a:ea typeface="Lato Light" panose="020F0502020204030203" pitchFamily="34" charset="0"/>
                <a:cs typeface="Mukta ExtraLight" panose="020B0000000000000000" pitchFamily="34" charset="77"/>
              </a:rPr>
              <a:t>Altersstruktur</a:t>
            </a:r>
            <a:endParaRPr lang="en-GB" sz="1400" dirty="0">
              <a:solidFill>
                <a:srgbClr val="595A59"/>
              </a:solidFill>
              <a:latin typeface="+mn-lt"/>
              <a:ea typeface="Lato Light" panose="020F0502020204030203" pitchFamily="34" charset="0"/>
              <a:cs typeface="Mukta ExtraLight" panose="020B0000000000000000" pitchFamily="34" charset="77"/>
            </a:endParaRPr>
          </a:p>
        </p:txBody>
      </p:sp>
      <p:sp>
        <p:nvSpPr>
          <p:cNvPr id="29" name="TextBox 46">
            <a:extLst>
              <a:ext uri="{FF2B5EF4-FFF2-40B4-BE49-F238E27FC236}">
                <a16:creationId xmlns:a16="http://schemas.microsoft.com/office/drawing/2014/main" id="{474D88D2-1BFE-40BD-D74A-8B38F6E696D8}"/>
              </a:ext>
            </a:extLst>
          </p:cNvPr>
          <p:cNvSpPr txBox="1"/>
          <p:nvPr/>
        </p:nvSpPr>
        <p:spPr>
          <a:xfrm>
            <a:off x="3877707" y="2677845"/>
            <a:ext cx="1189814" cy="400110"/>
          </a:xfrm>
          <a:prstGeom prst="rect">
            <a:avLst/>
          </a:prstGeom>
          <a:noFill/>
        </p:spPr>
        <p:txBody>
          <a:bodyPr wrap="none" rtlCol="0" anchor="b" anchorCtr="0">
            <a:spAutoFit/>
          </a:bodyPr>
          <a:lstStyle/>
          <a:p>
            <a:pPr algn="r"/>
            <a:r>
              <a:rPr lang="en-GB" sz="2000" b="1" dirty="0" err="1">
                <a:solidFill>
                  <a:srgbClr val="F27954"/>
                </a:solidFill>
                <a:ea typeface="League Spartan" charset="0"/>
                <a:cs typeface="Poppins" pitchFamily="2" charset="77"/>
              </a:rPr>
              <a:t>Finanzen</a:t>
            </a:r>
            <a:r>
              <a:rPr lang="en-GB" sz="2000" b="1" dirty="0">
                <a:solidFill>
                  <a:srgbClr val="7FB3B2"/>
                </a:solidFill>
                <a:ea typeface="League Spartan" charset="0"/>
                <a:cs typeface="Poppins" pitchFamily="2" charset="77"/>
              </a:rPr>
              <a:t> </a:t>
            </a:r>
          </a:p>
        </p:txBody>
      </p:sp>
      <p:sp>
        <p:nvSpPr>
          <p:cNvPr id="30" name="Subtitle 2">
            <a:extLst>
              <a:ext uri="{FF2B5EF4-FFF2-40B4-BE49-F238E27FC236}">
                <a16:creationId xmlns:a16="http://schemas.microsoft.com/office/drawing/2014/main" id="{30FD352E-DF76-7B83-059D-FA464AC7E987}"/>
              </a:ext>
            </a:extLst>
          </p:cNvPr>
          <p:cNvSpPr txBox="1">
            <a:spLocks/>
          </p:cNvSpPr>
          <p:nvPr/>
        </p:nvSpPr>
        <p:spPr>
          <a:xfrm>
            <a:off x="2651704" y="3121509"/>
            <a:ext cx="2724970" cy="540477"/>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de-DE" sz="1400" dirty="0">
                <a:solidFill>
                  <a:srgbClr val="595A59"/>
                </a:solidFill>
                <a:latin typeface="+mn-lt"/>
                <a:ea typeface="Lato Light" panose="020F0502020204030203" pitchFamily="34" charset="0"/>
                <a:cs typeface="Mukta ExtraLight" panose="020B0000000000000000" pitchFamily="34" charset="77"/>
              </a:rPr>
              <a:t>Kurzfristige Liquiditätsplanung / 3-Jahres-Planung / 1-Jahres-Prognose / Debitoren / Kreditoren</a:t>
            </a:r>
            <a:endParaRPr lang="en-GB" sz="1400" dirty="0">
              <a:solidFill>
                <a:srgbClr val="595A59"/>
              </a:solidFill>
              <a:latin typeface="+mn-lt"/>
              <a:ea typeface="Lato Light" panose="020F0502020204030203" pitchFamily="34" charset="0"/>
              <a:cs typeface="Mukta ExtraLight" panose="020B0000000000000000" pitchFamily="34" charset="77"/>
            </a:endParaRPr>
          </a:p>
        </p:txBody>
      </p:sp>
      <p:sp>
        <p:nvSpPr>
          <p:cNvPr id="31" name="TextBox 40">
            <a:extLst>
              <a:ext uri="{FF2B5EF4-FFF2-40B4-BE49-F238E27FC236}">
                <a16:creationId xmlns:a16="http://schemas.microsoft.com/office/drawing/2014/main" id="{45EE3ED9-564A-066C-B70A-519511B94FCD}"/>
              </a:ext>
            </a:extLst>
          </p:cNvPr>
          <p:cNvSpPr txBox="1"/>
          <p:nvPr/>
        </p:nvSpPr>
        <p:spPr>
          <a:xfrm>
            <a:off x="4520585" y="5343647"/>
            <a:ext cx="1371274" cy="400110"/>
          </a:xfrm>
          <a:prstGeom prst="rect">
            <a:avLst/>
          </a:prstGeom>
          <a:noFill/>
        </p:spPr>
        <p:txBody>
          <a:bodyPr wrap="none" rtlCol="0" anchor="b" anchorCtr="0">
            <a:spAutoFit/>
          </a:bodyPr>
          <a:lstStyle/>
          <a:p>
            <a:pPr algn="r"/>
            <a:r>
              <a:rPr lang="en-GB" sz="2000" b="1" dirty="0" err="1">
                <a:solidFill>
                  <a:srgbClr val="9DC5C4"/>
                </a:solidFill>
                <a:ea typeface="League Spartan" charset="0"/>
                <a:cs typeface="Poppins" pitchFamily="2" charset="77"/>
              </a:rPr>
              <a:t>Produktion</a:t>
            </a:r>
            <a:endParaRPr lang="en-GB" sz="2000" b="1" dirty="0">
              <a:solidFill>
                <a:srgbClr val="9DC5C4"/>
              </a:solidFill>
              <a:ea typeface="League Spartan" charset="0"/>
              <a:cs typeface="Poppins" pitchFamily="2" charset="77"/>
            </a:endParaRPr>
          </a:p>
        </p:txBody>
      </p:sp>
      <p:sp>
        <p:nvSpPr>
          <p:cNvPr id="32" name="Subtitle 2">
            <a:extLst>
              <a:ext uri="{FF2B5EF4-FFF2-40B4-BE49-F238E27FC236}">
                <a16:creationId xmlns:a16="http://schemas.microsoft.com/office/drawing/2014/main" id="{809DE91C-57AC-A4A4-6C5F-29399EC96370}"/>
              </a:ext>
            </a:extLst>
          </p:cNvPr>
          <p:cNvSpPr txBox="1">
            <a:spLocks/>
          </p:cNvSpPr>
          <p:nvPr/>
        </p:nvSpPr>
        <p:spPr>
          <a:xfrm>
            <a:off x="3108219" y="5757470"/>
            <a:ext cx="2788384" cy="1040614"/>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de-DE" sz="1400" dirty="0">
                <a:solidFill>
                  <a:srgbClr val="595A59"/>
                </a:solidFill>
                <a:latin typeface="+mn-lt"/>
                <a:ea typeface="Lato Light" panose="020F0502020204030203" pitchFamily="34" charset="0"/>
                <a:cs typeface="Mukta ExtraLight" panose="020B0000000000000000" pitchFamily="34" charset="77"/>
              </a:rPr>
              <a:t>Altersstruktur der Maschinen / Investitionsstau / Kapazitätsauslastung / Energieverbrauch / Ausschuss / Kosten für schlechte Qualität / Wartungskosten</a:t>
            </a:r>
            <a:endParaRPr lang="en-GB" sz="1400" dirty="0">
              <a:solidFill>
                <a:srgbClr val="595A59"/>
              </a:solidFill>
              <a:latin typeface="+mn-lt"/>
              <a:ea typeface="Lato Light" panose="020F0502020204030203" pitchFamily="34" charset="0"/>
              <a:cs typeface="Mukta ExtraLight" panose="020B0000000000000000" pitchFamily="34" charset="77"/>
            </a:endParaRPr>
          </a:p>
        </p:txBody>
      </p:sp>
      <p:sp>
        <p:nvSpPr>
          <p:cNvPr id="33" name="TextBox 42">
            <a:extLst>
              <a:ext uri="{FF2B5EF4-FFF2-40B4-BE49-F238E27FC236}">
                <a16:creationId xmlns:a16="http://schemas.microsoft.com/office/drawing/2014/main" id="{F0D04F72-C5C2-BBBC-4285-1631A547C18D}"/>
              </a:ext>
            </a:extLst>
          </p:cNvPr>
          <p:cNvSpPr txBox="1"/>
          <p:nvPr/>
        </p:nvSpPr>
        <p:spPr>
          <a:xfrm>
            <a:off x="5096192" y="1743176"/>
            <a:ext cx="1561005" cy="400110"/>
          </a:xfrm>
          <a:prstGeom prst="rect">
            <a:avLst/>
          </a:prstGeom>
          <a:noFill/>
        </p:spPr>
        <p:txBody>
          <a:bodyPr wrap="none" rtlCol="0" anchor="b" anchorCtr="0">
            <a:spAutoFit/>
          </a:bodyPr>
          <a:lstStyle/>
          <a:p>
            <a:pPr algn="r"/>
            <a:r>
              <a:rPr lang="en-GB" sz="2000" b="1" dirty="0" err="1">
                <a:solidFill>
                  <a:srgbClr val="79527B"/>
                </a:solidFill>
                <a:ea typeface="League Spartan" charset="0"/>
                <a:cs typeface="Poppins" pitchFamily="2" charset="77"/>
              </a:rPr>
              <a:t>Kapitalmarkt</a:t>
            </a:r>
            <a:endParaRPr lang="en-GB" sz="2000" b="1" dirty="0">
              <a:solidFill>
                <a:srgbClr val="79527B"/>
              </a:solidFill>
              <a:ea typeface="League Spartan" charset="0"/>
              <a:cs typeface="Poppins" pitchFamily="2" charset="77"/>
            </a:endParaRPr>
          </a:p>
        </p:txBody>
      </p:sp>
      <p:sp>
        <p:nvSpPr>
          <p:cNvPr id="34" name="Subtitle 2">
            <a:extLst>
              <a:ext uri="{FF2B5EF4-FFF2-40B4-BE49-F238E27FC236}">
                <a16:creationId xmlns:a16="http://schemas.microsoft.com/office/drawing/2014/main" id="{A610DDB3-0E38-1F5B-A5D5-02F1F0AA1701}"/>
              </a:ext>
            </a:extLst>
          </p:cNvPr>
          <p:cNvSpPr txBox="1">
            <a:spLocks/>
          </p:cNvSpPr>
          <p:nvPr/>
        </p:nvSpPr>
        <p:spPr>
          <a:xfrm>
            <a:off x="3735439" y="2157000"/>
            <a:ext cx="2788384" cy="20705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313"/>
              </a:lnSpc>
            </a:pPr>
            <a:r>
              <a:rPr lang="en-GB" sz="1400" dirty="0" err="1">
                <a:solidFill>
                  <a:srgbClr val="595A59"/>
                </a:solidFill>
                <a:latin typeface="+mn-lt"/>
                <a:ea typeface="Lato Light" panose="020F0502020204030203" pitchFamily="34" charset="0"/>
                <a:cs typeface="Mukta ExtraLight" panose="020B0000000000000000" pitchFamily="34" charset="77"/>
              </a:rPr>
              <a:t>Zinsen</a:t>
            </a:r>
            <a:r>
              <a:rPr lang="en-GB" sz="1400" dirty="0">
                <a:solidFill>
                  <a:srgbClr val="595A59"/>
                </a:solidFill>
                <a:latin typeface="+mn-lt"/>
                <a:ea typeface="Lato Light" panose="020F0502020204030203" pitchFamily="34" charset="0"/>
                <a:cs typeface="Mukta ExtraLight" panose="020B0000000000000000" pitchFamily="34" charset="77"/>
              </a:rPr>
              <a:t> / </a:t>
            </a:r>
            <a:r>
              <a:rPr lang="en-GB" sz="1400" dirty="0" err="1">
                <a:solidFill>
                  <a:srgbClr val="595A59"/>
                </a:solidFill>
                <a:latin typeface="+mn-lt"/>
                <a:ea typeface="Lato Light" panose="020F0502020204030203" pitchFamily="34" charset="0"/>
                <a:cs typeface="Mukta ExtraLight" panose="020B0000000000000000" pitchFamily="34" charset="77"/>
              </a:rPr>
              <a:t>Wechselkurse</a:t>
            </a:r>
            <a:endParaRPr lang="en-GB" sz="1400" dirty="0">
              <a:solidFill>
                <a:srgbClr val="595A59"/>
              </a:solidFill>
              <a:latin typeface="+mn-lt"/>
              <a:ea typeface="Lato Light" panose="020F0502020204030203" pitchFamily="34" charset="0"/>
              <a:cs typeface="Mukta ExtraLight" panose="020B0000000000000000" pitchFamily="34" charset="77"/>
            </a:endParaRPr>
          </a:p>
        </p:txBody>
      </p:sp>
      <p:sp>
        <p:nvSpPr>
          <p:cNvPr id="35" name="TextBox 48">
            <a:extLst>
              <a:ext uri="{FF2B5EF4-FFF2-40B4-BE49-F238E27FC236}">
                <a16:creationId xmlns:a16="http://schemas.microsoft.com/office/drawing/2014/main" id="{FAA4F6F8-774F-C75F-F519-57DA08B54E57}"/>
              </a:ext>
            </a:extLst>
          </p:cNvPr>
          <p:cNvSpPr txBox="1"/>
          <p:nvPr/>
        </p:nvSpPr>
        <p:spPr>
          <a:xfrm>
            <a:off x="7953346" y="5463497"/>
            <a:ext cx="1492973" cy="400110"/>
          </a:xfrm>
          <a:prstGeom prst="rect">
            <a:avLst/>
          </a:prstGeom>
          <a:noFill/>
        </p:spPr>
        <p:txBody>
          <a:bodyPr wrap="none" rtlCol="0" anchor="b" anchorCtr="0">
            <a:spAutoFit/>
          </a:bodyPr>
          <a:lstStyle/>
          <a:p>
            <a:r>
              <a:rPr lang="en-GB" sz="2000" b="1" dirty="0" err="1">
                <a:solidFill>
                  <a:srgbClr val="7FB3B2"/>
                </a:solidFill>
                <a:ea typeface="League Spartan" charset="0"/>
                <a:cs typeface="Poppins" pitchFamily="2" charset="77"/>
              </a:rPr>
              <a:t>Beschaffung</a:t>
            </a:r>
            <a:endParaRPr lang="en-GB" sz="2000" b="1" dirty="0">
              <a:solidFill>
                <a:srgbClr val="7FB3B2"/>
              </a:solidFill>
              <a:ea typeface="League Spartan" charset="0"/>
              <a:cs typeface="Poppins" pitchFamily="2" charset="77"/>
            </a:endParaRPr>
          </a:p>
        </p:txBody>
      </p:sp>
      <p:sp>
        <p:nvSpPr>
          <p:cNvPr id="36" name="Subtitle 2">
            <a:extLst>
              <a:ext uri="{FF2B5EF4-FFF2-40B4-BE49-F238E27FC236}">
                <a16:creationId xmlns:a16="http://schemas.microsoft.com/office/drawing/2014/main" id="{B9FDBC07-88AD-7C41-426A-D2535035E878}"/>
              </a:ext>
            </a:extLst>
          </p:cNvPr>
          <p:cNvSpPr txBox="1">
            <a:spLocks/>
          </p:cNvSpPr>
          <p:nvPr/>
        </p:nvSpPr>
        <p:spPr>
          <a:xfrm>
            <a:off x="8037205" y="5869041"/>
            <a:ext cx="3170929" cy="37376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de-DE" sz="1400" dirty="0">
                <a:solidFill>
                  <a:srgbClr val="595A59"/>
                </a:solidFill>
                <a:latin typeface="+mn-lt"/>
                <a:ea typeface="Lato Light" panose="020F0502020204030203" pitchFamily="34" charset="0"/>
                <a:cs typeface="Mukta ExtraLight" panose="020B0000000000000000" pitchFamily="34" charset="77"/>
              </a:rPr>
              <a:t>Rohstoffpreise / Bestände / Qualität und Termintreue der Lieferanten</a:t>
            </a:r>
            <a:endParaRPr lang="en-GB" sz="1400" dirty="0">
              <a:solidFill>
                <a:srgbClr val="595A59"/>
              </a:solidFill>
              <a:latin typeface="+mn-lt"/>
              <a:ea typeface="Lato Light" panose="020F0502020204030203" pitchFamily="34" charset="0"/>
              <a:cs typeface="Mukta ExtraLight" panose="020B0000000000000000" pitchFamily="34" charset="77"/>
            </a:endParaRPr>
          </a:p>
        </p:txBody>
      </p:sp>
      <p:sp>
        <p:nvSpPr>
          <p:cNvPr id="37" name="TextBox 50">
            <a:extLst>
              <a:ext uri="{FF2B5EF4-FFF2-40B4-BE49-F238E27FC236}">
                <a16:creationId xmlns:a16="http://schemas.microsoft.com/office/drawing/2014/main" id="{DCD86A67-B61C-BE6E-BEBA-E098302BCEE2}"/>
              </a:ext>
            </a:extLst>
          </p:cNvPr>
          <p:cNvSpPr txBox="1"/>
          <p:nvPr/>
        </p:nvSpPr>
        <p:spPr>
          <a:xfrm>
            <a:off x="7953346" y="1754689"/>
            <a:ext cx="4165564" cy="400110"/>
          </a:xfrm>
          <a:prstGeom prst="rect">
            <a:avLst/>
          </a:prstGeom>
          <a:noFill/>
        </p:spPr>
        <p:txBody>
          <a:bodyPr wrap="none" rtlCol="0" anchor="b" anchorCtr="0">
            <a:spAutoFit/>
          </a:bodyPr>
          <a:lstStyle/>
          <a:p>
            <a:r>
              <a:rPr lang="en-GB" sz="2000" b="1" dirty="0" err="1">
                <a:solidFill>
                  <a:srgbClr val="C3A7C5"/>
                </a:solidFill>
                <a:ea typeface="League Spartan" charset="0"/>
                <a:cs typeface="Poppins" pitchFamily="2" charset="77"/>
              </a:rPr>
              <a:t>Zyklische</a:t>
            </a:r>
            <a:r>
              <a:rPr lang="en-GB" sz="2000" b="1" dirty="0">
                <a:solidFill>
                  <a:srgbClr val="C3A7C5"/>
                </a:solidFill>
                <a:ea typeface="League Spartan" charset="0"/>
                <a:cs typeface="Poppins" pitchFamily="2" charset="77"/>
              </a:rPr>
              <a:t> /</a:t>
            </a:r>
            <a:r>
              <a:rPr lang="en-GB" sz="2000" b="1" dirty="0" err="1">
                <a:solidFill>
                  <a:srgbClr val="C3A7C5"/>
                </a:solidFill>
                <a:ea typeface="League Spartan" charset="0"/>
                <a:cs typeface="Poppins" pitchFamily="2" charset="77"/>
              </a:rPr>
              <a:t>strukturelle</a:t>
            </a:r>
            <a:r>
              <a:rPr lang="en-GB" sz="2000" b="1" dirty="0">
                <a:solidFill>
                  <a:srgbClr val="C3A7C5"/>
                </a:solidFill>
                <a:ea typeface="League Spartan" charset="0"/>
                <a:cs typeface="Poppins" pitchFamily="2" charset="77"/>
              </a:rPr>
              <a:t> </a:t>
            </a:r>
            <a:r>
              <a:rPr lang="en-GB" sz="2000" b="1" dirty="0" err="1">
                <a:solidFill>
                  <a:srgbClr val="C3A7C5"/>
                </a:solidFill>
                <a:ea typeface="League Spartan" charset="0"/>
                <a:cs typeface="Poppins" pitchFamily="2" charset="77"/>
              </a:rPr>
              <a:t>Entwicklungen</a:t>
            </a:r>
            <a:endParaRPr lang="en-GB" sz="2000" b="1" dirty="0">
              <a:solidFill>
                <a:srgbClr val="C3A7C5"/>
              </a:solidFill>
              <a:ea typeface="League Spartan" charset="0"/>
              <a:cs typeface="Poppins" pitchFamily="2" charset="77"/>
            </a:endParaRPr>
          </a:p>
        </p:txBody>
      </p:sp>
      <p:sp>
        <p:nvSpPr>
          <p:cNvPr id="38" name="Subtitle 2">
            <a:extLst>
              <a:ext uri="{FF2B5EF4-FFF2-40B4-BE49-F238E27FC236}">
                <a16:creationId xmlns:a16="http://schemas.microsoft.com/office/drawing/2014/main" id="{C0BE768C-1747-8CAE-924B-1845C626BF14}"/>
              </a:ext>
            </a:extLst>
          </p:cNvPr>
          <p:cNvSpPr txBox="1">
            <a:spLocks/>
          </p:cNvSpPr>
          <p:nvPr/>
        </p:nvSpPr>
        <p:spPr>
          <a:xfrm>
            <a:off x="8037205" y="2160234"/>
            <a:ext cx="2986935" cy="373765"/>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de-DE" sz="1400" dirty="0">
                <a:solidFill>
                  <a:srgbClr val="595A59"/>
                </a:solidFill>
                <a:latin typeface="+mn-lt"/>
                <a:ea typeface="Lato Light" panose="020F0502020204030203" pitchFamily="34" charset="0"/>
                <a:cs typeface="Mukta ExtraLight" panose="020B0000000000000000" pitchFamily="34" charset="77"/>
              </a:rPr>
              <a:t>Auftragseingang / Geschäftsklima /Stimmung der Verbraucher</a:t>
            </a:r>
            <a:endParaRPr lang="en-GB" sz="1400" dirty="0">
              <a:solidFill>
                <a:srgbClr val="595A59"/>
              </a:solidFill>
              <a:latin typeface="+mn-lt"/>
              <a:ea typeface="Lato Light" panose="020F0502020204030203" pitchFamily="34" charset="0"/>
              <a:cs typeface="Mukta ExtraLight" panose="020B0000000000000000" pitchFamily="34" charset="77"/>
            </a:endParaRPr>
          </a:p>
        </p:txBody>
      </p:sp>
      <p:sp>
        <p:nvSpPr>
          <p:cNvPr id="39" name="TextBox 52">
            <a:extLst>
              <a:ext uri="{FF2B5EF4-FFF2-40B4-BE49-F238E27FC236}">
                <a16:creationId xmlns:a16="http://schemas.microsoft.com/office/drawing/2014/main" id="{1C4836CD-752A-7E8A-DEDD-778B59404D59}"/>
              </a:ext>
            </a:extLst>
          </p:cNvPr>
          <p:cNvSpPr txBox="1"/>
          <p:nvPr/>
        </p:nvSpPr>
        <p:spPr>
          <a:xfrm>
            <a:off x="9029238" y="4158028"/>
            <a:ext cx="894347" cy="400110"/>
          </a:xfrm>
          <a:prstGeom prst="rect">
            <a:avLst/>
          </a:prstGeom>
          <a:noFill/>
        </p:spPr>
        <p:txBody>
          <a:bodyPr wrap="none" rtlCol="0" anchor="b" anchorCtr="0">
            <a:spAutoFit/>
          </a:bodyPr>
          <a:lstStyle/>
          <a:p>
            <a:r>
              <a:rPr lang="en-GB" sz="2000" b="1" dirty="0" err="1">
                <a:solidFill>
                  <a:srgbClr val="9ED4D3"/>
                </a:solidFill>
                <a:ea typeface="League Spartan" charset="0"/>
                <a:cs typeface="Poppins" pitchFamily="2" charset="77"/>
              </a:rPr>
              <a:t>Absatz</a:t>
            </a:r>
            <a:endParaRPr lang="en-GB" sz="2000" b="1" dirty="0">
              <a:solidFill>
                <a:srgbClr val="9ED4D3"/>
              </a:solidFill>
              <a:ea typeface="League Spartan" charset="0"/>
              <a:cs typeface="Poppins" pitchFamily="2" charset="77"/>
            </a:endParaRPr>
          </a:p>
        </p:txBody>
      </p:sp>
      <p:sp>
        <p:nvSpPr>
          <p:cNvPr id="40" name="Subtitle 2">
            <a:extLst>
              <a:ext uri="{FF2B5EF4-FFF2-40B4-BE49-F238E27FC236}">
                <a16:creationId xmlns:a16="http://schemas.microsoft.com/office/drawing/2014/main" id="{A08726FC-7677-EE5D-AF71-E58A3C3A0757}"/>
              </a:ext>
            </a:extLst>
          </p:cNvPr>
          <p:cNvSpPr txBox="1">
            <a:spLocks/>
          </p:cNvSpPr>
          <p:nvPr/>
        </p:nvSpPr>
        <p:spPr>
          <a:xfrm>
            <a:off x="9113097" y="4517393"/>
            <a:ext cx="2986935" cy="1040614"/>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de-DE" sz="1400" dirty="0">
                <a:solidFill>
                  <a:srgbClr val="595A59"/>
                </a:solidFill>
                <a:latin typeface="+mn-lt"/>
                <a:ea typeface="Lato Light" panose="020F0502020204030203" pitchFamily="34" charset="0"/>
                <a:cs typeface="Mukta ExtraLight" panose="020B0000000000000000" pitchFamily="34" charset="77"/>
              </a:rPr>
              <a:t>Anzahl der Anfragen pro Zeitraum / Entwicklung der Aufträge in Ihrer Hauptbranche (die sich später auf Ihre Aufträge auswirken) / Umsatz / Preise / Preis- und Produktstrategie Ihrer Wettbewerber / Verlorene Aufträge</a:t>
            </a:r>
            <a:endParaRPr lang="en-GB" sz="1400" dirty="0">
              <a:solidFill>
                <a:srgbClr val="595A59"/>
              </a:solidFill>
              <a:latin typeface="+mn-lt"/>
              <a:ea typeface="Lato Light" panose="020F0502020204030203" pitchFamily="34" charset="0"/>
              <a:cs typeface="Mukta ExtraLight" panose="020B0000000000000000" pitchFamily="34" charset="77"/>
            </a:endParaRPr>
          </a:p>
        </p:txBody>
      </p:sp>
      <p:sp>
        <p:nvSpPr>
          <p:cNvPr id="41" name="TextBox 54">
            <a:extLst>
              <a:ext uri="{FF2B5EF4-FFF2-40B4-BE49-F238E27FC236}">
                <a16:creationId xmlns:a16="http://schemas.microsoft.com/office/drawing/2014/main" id="{EB65922C-F394-5A74-BEDE-CCE9BF66FE16}"/>
              </a:ext>
            </a:extLst>
          </p:cNvPr>
          <p:cNvSpPr txBox="1"/>
          <p:nvPr/>
        </p:nvSpPr>
        <p:spPr>
          <a:xfrm>
            <a:off x="8874590" y="2686438"/>
            <a:ext cx="2103717" cy="400110"/>
          </a:xfrm>
          <a:prstGeom prst="rect">
            <a:avLst/>
          </a:prstGeom>
          <a:noFill/>
        </p:spPr>
        <p:txBody>
          <a:bodyPr wrap="none" rtlCol="0" anchor="b" anchorCtr="0">
            <a:spAutoFit/>
          </a:bodyPr>
          <a:lstStyle/>
          <a:p>
            <a:r>
              <a:rPr lang="en-GB" sz="2000" b="1" dirty="0" err="1">
                <a:solidFill>
                  <a:srgbClr val="79527B"/>
                </a:solidFill>
                <a:ea typeface="League Spartan" charset="0"/>
                <a:cs typeface="Poppins" pitchFamily="2" charset="77"/>
              </a:rPr>
              <a:t>Technologie</a:t>
            </a:r>
            <a:r>
              <a:rPr lang="en-GB" sz="2000" b="1" dirty="0">
                <a:solidFill>
                  <a:srgbClr val="79527B"/>
                </a:solidFill>
                <a:ea typeface="League Spartan" charset="0"/>
                <a:cs typeface="Poppins" pitchFamily="2" charset="77"/>
              </a:rPr>
              <a:t> / F&amp;E</a:t>
            </a:r>
          </a:p>
        </p:txBody>
      </p:sp>
      <p:sp>
        <p:nvSpPr>
          <p:cNvPr id="42" name="Subtitle 2">
            <a:extLst>
              <a:ext uri="{FF2B5EF4-FFF2-40B4-BE49-F238E27FC236}">
                <a16:creationId xmlns:a16="http://schemas.microsoft.com/office/drawing/2014/main" id="{509445C1-4172-F1AC-46AF-8A86B662A293}"/>
              </a:ext>
            </a:extLst>
          </p:cNvPr>
          <p:cNvSpPr txBox="1">
            <a:spLocks/>
          </p:cNvSpPr>
          <p:nvPr/>
        </p:nvSpPr>
        <p:spPr>
          <a:xfrm>
            <a:off x="8958449" y="3091983"/>
            <a:ext cx="2986935" cy="1040614"/>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de-DE" sz="1400" dirty="0">
                <a:solidFill>
                  <a:srgbClr val="595A59"/>
                </a:solidFill>
                <a:latin typeface="+mn-lt"/>
                <a:ea typeface="Lato Light" panose="020F0502020204030203" pitchFamily="34" charset="0"/>
                <a:cs typeface="Mukta ExtraLight" panose="020B0000000000000000" pitchFamily="34" charset="77"/>
              </a:rPr>
              <a:t>Neue Verfahren + Technologien / Verbraucherverhalten / Anzahl der laufenden Entwicklungsprojekte / Anzahl der eigenen Patente / Erteilte Lizenzen / Forschungs- und Entwicklungskosten</a:t>
            </a:r>
            <a:endParaRPr lang="en-GB" sz="1400" dirty="0">
              <a:solidFill>
                <a:srgbClr val="595A59"/>
              </a:solidFill>
              <a:latin typeface="+mn-lt"/>
              <a:ea typeface="Lato Light" panose="020F0502020204030203" pitchFamily="34" charset="0"/>
              <a:cs typeface="Mukta ExtraLight" panose="020B0000000000000000" pitchFamily="34" charset="77"/>
            </a:endParaRPr>
          </a:p>
        </p:txBody>
      </p:sp>
      <p:sp>
        <p:nvSpPr>
          <p:cNvPr id="43" name="Subtitle 2">
            <a:extLst>
              <a:ext uri="{FF2B5EF4-FFF2-40B4-BE49-F238E27FC236}">
                <a16:creationId xmlns:a16="http://schemas.microsoft.com/office/drawing/2014/main" id="{C085D4E7-825C-A4B8-54CF-B51B02967CC0}"/>
              </a:ext>
            </a:extLst>
          </p:cNvPr>
          <p:cNvSpPr txBox="1">
            <a:spLocks/>
          </p:cNvSpPr>
          <p:nvPr/>
        </p:nvSpPr>
        <p:spPr>
          <a:xfrm>
            <a:off x="22860" y="1894707"/>
            <a:ext cx="2745502" cy="4237360"/>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600"/>
              </a:spcBef>
            </a:pPr>
            <a:r>
              <a:rPr lang="de-DE" sz="1800" dirty="0">
                <a:solidFill>
                  <a:srgbClr val="44546A"/>
                </a:solidFill>
                <a:latin typeface="+mn-lt"/>
                <a:ea typeface="Open Sans Light" panose="020B0306030504020204" pitchFamily="34" charset="0"/>
                <a:cs typeface="Open Sans Light" panose="020B0306030504020204" pitchFamily="34" charset="0"/>
              </a:rPr>
              <a:t>Durch die Definition relevanter Beobachtungsbereiche und die Auswahl geeigneter Früherkennungsindikatoren können Veränderungen im Markt und im Unternehmen systematisch erkannt und beobachtet werden. Bei einer wesentlichen Veränderung eines Indikators wird ein Signal gegeben, um Maßnahmen zu diskutieren und ggf. einzuleiten.</a:t>
            </a:r>
            <a:endParaRPr lang="en-US" sz="1800" dirty="0">
              <a:solidFill>
                <a:srgbClr val="44546A"/>
              </a:solidFill>
              <a:latin typeface="+mn-lt"/>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2563718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0F9F3635-E3A4-EE38-2049-DD729061EC2D}"/>
              </a:ext>
            </a:extLst>
          </p:cNvPr>
          <p:cNvSpPr>
            <a:spLocks noGrp="1"/>
          </p:cNvSpPr>
          <p:nvPr>
            <p:ph type="body" sz="quarter" idx="18"/>
          </p:nvPr>
        </p:nvSpPr>
        <p:spPr/>
        <p:txBody>
          <a:bodyPr/>
          <a:lstStyle/>
          <a:p>
            <a:r>
              <a:rPr lang="de-DE" dirty="0"/>
              <a:t>Bitte sehen Sie sich die </a:t>
            </a:r>
            <a:r>
              <a:rPr lang="de-DE" dirty="0">
                <a:hlinkClick r:id="rId2">
                  <a:extLst>
                    <a:ext uri="{A12FA001-AC4F-418D-AE19-62706E023703}">
                      <ahyp:hlinkClr xmlns:ahyp="http://schemas.microsoft.com/office/drawing/2018/hyperlinkcolor" val="tx"/>
                    </a:ext>
                  </a:extLst>
                </a:hlinkClick>
              </a:rPr>
              <a:t>Fallstudie Nr. 1</a:t>
            </a:r>
            <a:r>
              <a:rPr lang="de-DE" dirty="0"/>
              <a:t> an, in der es um den Einsatz von KPIs als Frühwarnindikatoren für einen kleinen Bootsverleih geht.</a:t>
            </a:r>
          </a:p>
        </p:txBody>
      </p:sp>
      <p:sp>
        <p:nvSpPr>
          <p:cNvPr id="5" name="Textplatzhalter 4">
            <a:extLst>
              <a:ext uri="{FF2B5EF4-FFF2-40B4-BE49-F238E27FC236}">
                <a16:creationId xmlns:a16="http://schemas.microsoft.com/office/drawing/2014/main" id="{2398E888-90E8-607B-323E-E27DC325467C}"/>
              </a:ext>
            </a:extLst>
          </p:cNvPr>
          <p:cNvSpPr>
            <a:spLocks noGrp="1"/>
          </p:cNvSpPr>
          <p:nvPr>
            <p:ph type="body" sz="quarter" idx="16"/>
          </p:nvPr>
        </p:nvSpPr>
        <p:spPr>
          <a:xfrm>
            <a:off x="734714" y="642972"/>
            <a:ext cx="5085159" cy="1114039"/>
          </a:xfrm>
        </p:spPr>
        <p:txBody>
          <a:bodyPr>
            <a:normAutofit lnSpcReduction="10000"/>
          </a:bodyPr>
          <a:lstStyle/>
          <a:p>
            <a:r>
              <a:rPr lang="de-DE" sz="2800" dirty="0"/>
              <a:t>KPIs in der Praxis:</a:t>
            </a:r>
          </a:p>
          <a:p>
            <a:r>
              <a:rPr lang="de-DE" sz="4000" b="1" dirty="0"/>
              <a:t>Fallstudie</a:t>
            </a:r>
          </a:p>
        </p:txBody>
      </p:sp>
      <p:pic>
        <p:nvPicPr>
          <p:cNvPr id="7" name="Bildplatzhalter 6">
            <a:extLst>
              <a:ext uri="{FF2B5EF4-FFF2-40B4-BE49-F238E27FC236}">
                <a16:creationId xmlns:a16="http://schemas.microsoft.com/office/drawing/2014/main" id="{8E055264-5FE3-BF7D-9030-332FCFEB6C1E}"/>
              </a:ext>
            </a:extLst>
          </p:cNvPr>
          <p:cNvPicPr>
            <a:picLocks noGrp="1" noChangeAspect="1"/>
          </p:cNvPicPr>
          <p:nvPr>
            <p:ph type="pic" sz="quarter" idx="10"/>
          </p:nvPr>
        </p:nvPicPr>
        <p:blipFill rotWithShape="1">
          <a:blip r:embed="rId3"/>
          <a:srcRect l="2894" r="2894"/>
          <a:stretch/>
        </p:blipFill>
        <p:spPr>
          <a:xfrm>
            <a:off x="6392300" y="533411"/>
            <a:ext cx="5564883" cy="5092337"/>
          </a:xfrm>
          <a:prstGeom prst="rect">
            <a:avLst/>
          </a:prstGeom>
          <a:ln>
            <a:solidFill>
              <a:srgbClr val="F27954"/>
            </a:solidFill>
          </a:ln>
        </p:spPr>
      </p:pic>
    </p:spTree>
    <p:extLst>
      <p:ext uri="{BB962C8B-B14F-4D97-AF65-F5344CB8AC3E}">
        <p14:creationId xmlns:p14="http://schemas.microsoft.com/office/powerpoint/2010/main" val="802791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705BD8B2-5802-533F-BA2E-97161CFF719D}"/>
              </a:ext>
            </a:extLst>
          </p:cNvPr>
          <p:cNvSpPr>
            <a:spLocks noGrp="1"/>
          </p:cNvSpPr>
          <p:nvPr>
            <p:ph type="body" sz="quarter" idx="16"/>
          </p:nvPr>
        </p:nvSpPr>
        <p:spPr>
          <a:xfrm>
            <a:off x="666708" y="752637"/>
            <a:ext cx="4665688" cy="1769181"/>
          </a:xfrm>
        </p:spPr>
        <p:txBody>
          <a:bodyPr>
            <a:normAutofit fontScale="92500" lnSpcReduction="10000"/>
          </a:bodyPr>
          <a:lstStyle/>
          <a:p>
            <a:r>
              <a:rPr lang="de-DE" sz="3900" dirty="0"/>
              <a:t>04</a:t>
            </a:r>
          </a:p>
          <a:p>
            <a:r>
              <a:rPr lang="de-DE" dirty="0"/>
              <a:t>Kontinuitäts- Management</a:t>
            </a:r>
          </a:p>
        </p:txBody>
      </p:sp>
    </p:spTree>
    <p:extLst>
      <p:ext uri="{BB962C8B-B14F-4D97-AF65-F5344CB8AC3E}">
        <p14:creationId xmlns:p14="http://schemas.microsoft.com/office/powerpoint/2010/main" val="37124010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0C1A7E64-945E-297A-10C4-349514C2210F}"/>
              </a:ext>
            </a:extLst>
          </p:cNvPr>
          <p:cNvSpPr>
            <a:spLocks noGrp="1"/>
          </p:cNvSpPr>
          <p:nvPr>
            <p:ph type="body" sz="quarter" idx="18"/>
          </p:nvPr>
        </p:nvSpPr>
        <p:spPr>
          <a:xfrm>
            <a:off x="1605343" y="2833497"/>
            <a:ext cx="4621842" cy="3898045"/>
          </a:xfrm>
        </p:spPr>
        <p:txBody>
          <a:bodyPr>
            <a:normAutofit/>
          </a:bodyPr>
          <a:lstStyle/>
          <a:p>
            <a:r>
              <a:rPr lang="de-DE" sz="2000" dirty="0"/>
              <a:t>Bei der Planung der Geschäftskontinuität geht es darum, Systeme zur Prävention und Wiederherstellung einzurichten, um potenziellen Bedrohungen für ein Unternehmen zu begegnen. Bei Katastrophen kann es sich um externe Ereignisse (wie die Covid-19-Pandemie), Systemausfälle, menschliches Versagen (z. B. im Gesundheitswesen) oder eine schwere Unternehmenskrise handeln.</a:t>
            </a:r>
            <a:endParaRPr lang="de-DE" dirty="0"/>
          </a:p>
        </p:txBody>
      </p:sp>
      <p:sp>
        <p:nvSpPr>
          <p:cNvPr id="7" name="Textplatzhalter 6">
            <a:extLst>
              <a:ext uri="{FF2B5EF4-FFF2-40B4-BE49-F238E27FC236}">
                <a16:creationId xmlns:a16="http://schemas.microsoft.com/office/drawing/2014/main" id="{C2A2B333-6252-6A46-451A-881E24710649}"/>
              </a:ext>
            </a:extLst>
          </p:cNvPr>
          <p:cNvSpPr>
            <a:spLocks noGrp="1"/>
          </p:cNvSpPr>
          <p:nvPr>
            <p:ph type="body" sz="quarter" idx="16"/>
          </p:nvPr>
        </p:nvSpPr>
        <p:spPr>
          <a:xfrm>
            <a:off x="1605344" y="595510"/>
            <a:ext cx="5283130" cy="1223665"/>
          </a:xfrm>
        </p:spPr>
        <p:txBody>
          <a:bodyPr>
            <a:normAutofit fontScale="92500" lnSpcReduction="20000"/>
          </a:bodyPr>
          <a:lstStyle/>
          <a:p>
            <a:r>
              <a:rPr lang="de-DE" dirty="0"/>
              <a:t>DER KONTINUITÄTSMANAGEMENT ZYKLUS</a:t>
            </a:r>
          </a:p>
        </p:txBody>
      </p:sp>
      <p:sp>
        <p:nvSpPr>
          <p:cNvPr id="10" name="Textfeld 9">
            <a:extLst>
              <a:ext uri="{FF2B5EF4-FFF2-40B4-BE49-F238E27FC236}">
                <a16:creationId xmlns:a16="http://schemas.microsoft.com/office/drawing/2014/main" id="{4ADFF26C-92E7-CA90-5680-BC0344FB39E9}"/>
              </a:ext>
            </a:extLst>
          </p:cNvPr>
          <p:cNvSpPr txBox="1"/>
          <p:nvPr/>
        </p:nvSpPr>
        <p:spPr>
          <a:xfrm>
            <a:off x="1605344" y="1819175"/>
            <a:ext cx="4621841" cy="923330"/>
          </a:xfrm>
          <a:prstGeom prst="rect">
            <a:avLst/>
          </a:prstGeom>
          <a:noFill/>
        </p:spPr>
        <p:txBody>
          <a:bodyPr wrap="square">
            <a:spAutoFit/>
          </a:bodyPr>
          <a:lstStyle/>
          <a:p>
            <a:r>
              <a:rPr lang="de-DE" dirty="0">
                <a:solidFill>
                  <a:schemeClr val="bg1"/>
                </a:solidFill>
              </a:rPr>
              <a:t>Das Business-Kontinuitäts-Management (BKM) dient der Wiederherstellung der Geschäftstätigkeit im Falle einer Krise.</a:t>
            </a:r>
          </a:p>
        </p:txBody>
      </p:sp>
      <p:sp>
        <p:nvSpPr>
          <p:cNvPr id="11" name="Gleichschenkliges Dreieck 10">
            <a:extLst>
              <a:ext uri="{FF2B5EF4-FFF2-40B4-BE49-F238E27FC236}">
                <a16:creationId xmlns:a16="http://schemas.microsoft.com/office/drawing/2014/main" id="{9B7BA867-B302-F054-7A53-BD0D497D1158}"/>
              </a:ext>
            </a:extLst>
          </p:cNvPr>
          <p:cNvSpPr/>
          <p:nvPr/>
        </p:nvSpPr>
        <p:spPr>
          <a:xfrm rot="6744925">
            <a:off x="8593476" y="3536935"/>
            <a:ext cx="547902" cy="160824"/>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Gleichschenkliges Dreieck 11">
            <a:extLst>
              <a:ext uri="{FF2B5EF4-FFF2-40B4-BE49-F238E27FC236}">
                <a16:creationId xmlns:a16="http://schemas.microsoft.com/office/drawing/2014/main" id="{F50D5C8E-0C6F-D38A-BD43-09480887B3AB}"/>
              </a:ext>
            </a:extLst>
          </p:cNvPr>
          <p:cNvSpPr/>
          <p:nvPr/>
        </p:nvSpPr>
        <p:spPr>
          <a:xfrm rot="2277494">
            <a:off x="8863287" y="4490213"/>
            <a:ext cx="547902" cy="160824"/>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Gleichschenkliges Dreieck 12">
            <a:extLst>
              <a:ext uri="{FF2B5EF4-FFF2-40B4-BE49-F238E27FC236}">
                <a16:creationId xmlns:a16="http://schemas.microsoft.com/office/drawing/2014/main" id="{9DDB7004-611B-A2E5-DD08-941EF7B00AB0}"/>
              </a:ext>
            </a:extLst>
          </p:cNvPr>
          <p:cNvSpPr/>
          <p:nvPr/>
        </p:nvSpPr>
        <p:spPr>
          <a:xfrm rot="19361863">
            <a:off x="9837203" y="4511234"/>
            <a:ext cx="547902" cy="160824"/>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Gleichschenkliges Dreieck 13">
            <a:extLst>
              <a:ext uri="{FF2B5EF4-FFF2-40B4-BE49-F238E27FC236}">
                <a16:creationId xmlns:a16="http://schemas.microsoft.com/office/drawing/2014/main" id="{B3798E2E-896B-966E-01CE-B5EC5CA7CF02}"/>
              </a:ext>
            </a:extLst>
          </p:cNvPr>
          <p:cNvSpPr/>
          <p:nvPr/>
        </p:nvSpPr>
        <p:spPr>
          <a:xfrm rot="14949942">
            <a:off x="10128065" y="3566814"/>
            <a:ext cx="547902" cy="160824"/>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Gleichschenkliges Dreieck 14">
            <a:extLst>
              <a:ext uri="{FF2B5EF4-FFF2-40B4-BE49-F238E27FC236}">
                <a16:creationId xmlns:a16="http://schemas.microsoft.com/office/drawing/2014/main" id="{DEA4D2C7-4659-8E78-59E8-ACDFD8FFCD33}"/>
              </a:ext>
            </a:extLst>
          </p:cNvPr>
          <p:cNvSpPr/>
          <p:nvPr/>
        </p:nvSpPr>
        <p:spPr>
          <a:xfrm rot="10800000">
            <a:off x="9356367" y="3014315"/>
            <a:ext cx="547902" cy="160824"/>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6" name="Gruppieren 15">
            <a:extLst>
              <a:ext uri="{FF2B5EF4-FFF2-40B4-BE49-F238E27FC236}">
                <a16:creationId xmlns:a16="http://schemas.microsoft.com/office/drawing/2014/main" id="{27C9139A-910F-8061-984B-805D97C3F7F3}"/>
              </a:ext>
            </a:extLst>
          </p:cNvPr>
          <p:cNvGrpSpPr/>
          <p:nvPr/>
        </p:nvGrpSpPr>
        <p:grpSpPr>
          <a:xfrm>
            <a:off x="7542837" y="1585045"/>
            <a:ext cx="4175999" cy="4176000"/>
            <a:chOff x="5230592" y="1881035"/>
            <a:chExt cx="4175999" cy="4176000"/>
          </a:xfrm>
        </p:grpSpPr>
        <p:sp>
          <p:nvSpPr>
            <p:cNvPr id="17" name="Freeform 48">
              <a:extLst>
                <a:ext uri="{FF2B5EF4-FFF2-40B4-BE49-F238E27FC236}">
                  <a16:creationId xmlns:a16="http://schemas.microsoft.com/office/drawing/2014/main" id="{5D9331AE-E193-3A9D-B783-B1523FB473D8}"/>
                </a:ext>
              </a:extLst>
            </p:cNvPr>
            <p:cNvSpPr/>
            <p:nvPr/>
          </p:nvSpPr>
          <p:spPr>
            <a:xfrm>
              <a:off x="6412947" y="1881035"/>
              <a:ext cx="1814615" cy="1603190"/>
            </a:xfrm>
            <a:custGeom>
              <a:avLst/>
              <a:gdLst>
                <a:gd name="connsiteX0" fmla="*/ 2167432 w 4342825"/>
                <a:gd name="connsiteY0" fmla="*/ 0 h 3836832"/>
                <a:gd name="connsiteX1" fmla="*/ 4342825 w 4342825"/>
                <a:gd name="connsiteY1" fmla="*/ 2179445 h 3836832"/>
                <a:gd name="connsiteX2" fmla="*/ 3196076 w 4342825"/>
                <a:gd name="connsiteY2" fmla="*/ 3836832 h 3836832"/>
                <a:gd name="connsiteX3" fmla="*/ 3130926 w 4342825"/>
                <a:gd name="connsiteY3" fmla="*/ 3797252 h 3836832"/>
                <a:gd name="connsiteX4" fmla="*/ 2167432 w 4342825"/>
                <a:gd name="connsiteY4" fmla="*/ 3553287 h 3836832"/>
                <a:gd name="connsiteX5" fmla="*/ 1203938 w 4342825"/>
                <a:gd name="connsiteY5" fmla="*/ 3797252 h 3836832"/>
                <a:gd name="connsiteX6" fmla="*/ 1143466 w 4342825"/>
                <a:gd name="connsiteY6" fmla="*/ 3833990 h 3836832"/>
                <a:gd name="connsiteX7" fmla="*/ 0 w 4342825"/>
                <a:gd name="connsiteY7" fmla="*/ 2171469 h 3836832"/>
                <a:gd name="connsiteX8" fmla="*/ 2167432 w 4342825"/>
                <a:gd name="connsiteY8" fmla="*/ 0 h 383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2825" h="3836832">
                  <a:moveTo>
                    <a:pt x="2167432" y="0"/>
                  </a:moveTo>
                  <a:lnTo>
                    <a:pt x="4342825" y="2179445"/>
                  </a:lnTo>
                  <a:lnTo>
                    <a:pt x="3196076" y="3836832"/>
                  </a:lnTo>
                  <a:lnTo>
                    <a:pt x="3130926" y="3797252"/>
                  </a:lnTo>
                  <a:cubicBezTo>
                    <a:pt x="2844515" y="3641665"/>
                    <a:pt x="2516294" y="3553287"/>
                    <a:pt x="2167432" y="3553287"/>
                  </a:cubicBezTo>
                  <a:cubicBezTo>
                    <a:pt x="1818570" y="3553287"/>
                    <a:pt x="1490349" y="3641665"/>
                    <a:pt x="1203938" y="3797252"/>
                  </a:cubicBezTo>
                  <a:lnTo>
                    <a:pt x="1143466" y="3833990"/>
                  </a:lnTo>
                  <a:lnTo>
                    <a:pt x="0" y="2171469"/>
                  </a:lnTo>
                  <a:lnTo>
                    <a:pt x="2167432" y="0"/>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8" name="Freeform 45">
              <a:extLst>
                <a:ext uri="{FF2B5EF4-FFF2-40B4-BE49-F238E27FC236}">
                  <a16:creationId xmlns:a16="http://schemas.microsoft.com/office/drawing/2014/main" id="{2410027C-19E4-3E9B-C872-12E8D20DDCDA}"/>
                </a:ext>
              </a:extLst>
            </p:cNvPr>
            <p:cNvSpPr/>
            <p:nvPr/>
          </p:nvSpPr>
          <p:spPr>
            <a:xfrm>
              <a:off x="5230592" y="2843454"/>
              <a:ext cx="1586881" cy="1816774"/>
            </a:xfrm>
            <a:custGeom>
              <a:avLst/>
              <a:gdLst>
                <a:gd name="connsiteX0" fmla="*/ 2665085 w 3797804"/>
                <a:gd name="connsiteY0" fmla="*/ 0 h 4347993"/>
                <a:gd name="connsiteX1" fmla="*/ 3797804 w 3797804"/>
                <a:gd name="connsiteY1" fmla="*/ 1646897 h 4347993"/>
                <a:gd name="connsiteX2" fmla="*/ 3711341 w 3797804"/>
                <a:gd name="connsiteY2" fmla="*/ 1711553 h 4347993"/>
                <a:gd name="connsiteX3" fmla="*/ 2975759 w 3797804"/>
                <a:gd name="connsiteY3" fmla="*/ 3271321 h 4347993"/>
                <a:gd name="connsiteX4" fmla="*/ 3016826 w 3797804"/>
                <a:gd name="connsiteY4" fmla="*/ 3678693 h 4347993"/>
                <a:gd name="connsiteX5" fmla="*/ 3037068 w 3797804"/>
                <a:gd name="connsiteY5" fmla="*/ 3757418 h 4347993"/>
                <a:gd name="connsiteX6" fmla="*/ 1292243 w 3797804"/>
                <a:gd name="connsiteY6" fmla="*/ 4347993 h 4347993"/>
                <a:gd name="connsiteX7" fmla="*/ 0 w 3797804"/>
                <a:gd name="connsiteY7" fmla="*/ 1514136 h 4347993"/>
                <a:gd name="connsiteX8" fmla="*/ 2665085 w 3797804"/>
                <a:gd name="connsiteY8" fmla="*/ 0 h 4347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7804" h="4347993">
                  <a:moveTo>
                    <a:pt x="2665085" y="0"/>
                  </a:moveTo>
                  <a:lnTo>
                    <a:pt x="3797804" y="1646897"/>
                  </a:lnTo>
                  <a:lnTo>
                    <a:pt x="3711341" y="1711553"/>
                  </a:lnTo>
                  <a:cubicBezTo>
                    <a:pt x="3262103" y="2082298"/>
                    <a:pt x="2975759" y="2643370"/>
                    <a:pt x="2975759" y="3271321"/>
                  </a:cubicBezTo>
                  <a:cubicBezTo>
                    <a:pt x="2975759" y="3410866"/>
                    <a:pt x="2989899" y="3547108"/>
                    <a:pt x="3016826" y="3678693"/>
                  </a:cubicBezTo>
                  <a:lnTo>
                    <a:pt x="3037068" y="3757418"/>
                  </a:lnTo>
                  <a:lnTo>
                    <a:pt x="1292243" y="4347993"/>
                  </a:lnTo>
                  <a:lnTo>
                    <a:pt x="0" y="1514136"/>
                  </a:lnTo>
                  <a:lnTo>
                    <a:pt x="2665085" y="0"/>
                  </a:lnTo>
                  <a:close/>
                </a:path>
              </a:pathLst>
            </a:cu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9" name="Freeform 44">
              <a:extLst>
                <a:ext uri="{FF2B5EF4-FFF2-40B4-BE49-F238E27FC236}">
                  <a16:creationId xmlns:a16="http://schemas.microsoft.com/office/drawing/2014/main" id="{1F528E09-9FFB-977B-7B55-9A017DB39117}"/>
                </a:ext>
              </a:extLst>
            </p:cNvPr>
            <p:cNvSpPr/>
            <p:nvPr/>
          </p:nvSpPr>
          <p:spPr>
            <a:xfrm>
              <a:off x="7821542" y="2845743"/>
              <a:ext cx="1585049" cy="1814282"/>
            </a:xfrm>
            <a:custGeom>
              <a:avLst/>
              <a:gdLst>
                <a:gd name="connsiteX0" fmla="*/ 1137971 w 3793416"/>
                <a:gd name="connsiteY0" fmla="*/ 0 h 4342028"/>
                <a:gd name="connsiteX1" fmla="*/ 3793416 w 3793416"/>
                <a:gd name="connsiteY1" fmla="*/ 1508659 h 4342028"/>
                <a:gd name="connsiteX2" fmla="*/ 2501395 w 3793416"/>
                <a:gd name="connsiteY2" fmla="*/ 4342028 h 4342028"/>
                <a:gd name="connsiteX3" fmla="*/ 756418 w 3793416"/>
                <a:gd name="connsiteY3" fmla="*/ 3751669 h 4342028"/>
                <a:gd name="connsiteX4" fmla="*/ 776590 w 3793416"/>
                <a:gd name="connsiteY4" fmla="*/ 3673216 h 4342028"/>
                <a:gd name="connsiteX5" fmla="*/ 817657 w 3793416"/>
                <a:gd name="connsiteY5" fmla="*/ 3265844 h 4342028"/>
                <a:gd name="connsiteX6" fmla="*/ 82075 w 3793416"/>
                <a:gd name="connsiteY6" fmla="*/ 1706076 h 4342028"/>
                <a:gd name="connsiteX7" fmla="*/ 0 w 3793416"/>
                <a:gd name="connsiteY7" fmla="*/ 1644701 h 4342028"/>
                <a:gd name="connsiteX8" fmla="*/ 1137971 w 3793416"/>
                <a:gd name="connsiteY8" fmla="*/ 0 h 434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3416" h="4342028">
                  <a:moveTo>
                    <a:pt x="1137971" y="0"/>
                  </a:moveTo>
                  <a:lnTo>
                    <a:pt x="3793416" y="1508659"/>
                  </a:lnTo>
                  <a:lnTo>
                    <a:pt x="2501395" y="4342028"/>
                  </a:lnTo>
                  <a:lnTo>
                    <a:pt x="756418" y="3751669"/>
                  </a:lnTo>
                  <a:lnTo>
                    <a:pt x="776590" y="3673216"/>
                  </a:lnTo>
                  <a:cubicBezTo>
                    <a:pt x="803517" y="3541631"/>
                    <a:pt x="817657" y="3405389"/>
                    <a:pt x="817657" y="3265844"/>
                  </a:cubicBezTo>
                  <a:cubicBezTo>
                    <a:pt x="817657" y="2637893"/>
                    <a:pt x="531313" y="2076821"/>
                    <a:pt x="82075" y="1706076"/>
                  </a:cubicBezTo>
                  <a:lnTo>
                    <a:pt x="0" y="1644701"/>
                  </a:lnTo>
                  <a:lnTo>
                    <a:pt x="1137971" y="0"/>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20" name="Freeform 42">
              <a:extLst>
                <a:ext uri="{FF2B5EF4-FFF2-40B4-BE49-F238E27FC236}">
                  <a16:creationId xmlns:a16="http://schemas.microsoft.com/office/drawing/2014/main" id="{DC027351-6BC8-FAC0-06F2-6BC28C72669D}"/>
                </a:ext>
              </a:extLst>
            </p:cNvPr>
            <p:cNvSpPr/>
            <p:nvPr/>
          </p:nvSpPr>
          <p:spPr>
            <a:xfrm>
              <a:off x="7362530" y="4497487"/>
              <a:ext cx="1475499" cy="1559547"/>
            </a:xfrm>
            <a:custGeom>
              <a:avLst/>
              <a:gdLst>
                <a:gd name="connsiteX0" fmla="*/ 1793799 w 3531238"/>
                <a:gd name="connsiteY0" fmla="*/ 0 h 3732384"/>
                <a:gd name="connsiteX1" fmla="*/ 3531238 w 3531238"/>
                <a:gd name="connsiteY1" fmla="*/ 587808 h 3732384"/>
                <a:gd name="connsiteX2" fmla="*/ 2983224 w 3531238"/>
                <a:gd name="connsiteY2" fmla="*/ 3732384 h 3732384"/>
                <a:gd name="connsiteX3" fmla="*/ 0 w 3531238"/>
                <a:gd name="connsiteY3" fmla="*/ 3312947 h 3732384"/>
                <a:gd name="connsiteX4" fmla="*/ 0 w 3531238"/>
                <a:gd name="connsiteY4" fmla="*/ 1328844 h 3732384"/>
                <a:gd name="connsiteX5" fmla="*/ 101514 w 3531238"/>
                <a:gd name="connsiteY5" fmla="*/ 1323718 h 3732384"/>
                <a:gd name="connsiteX6" fmla="*/ 1757342 w 3531238"/>
                <a:gd name="connsiteY6" fmla="*/ 99608 h 3732384"/>
                <a:gd name="connsiteX7" fmla="*/ 1793799 w 3531238"/>
                <a:gd name="connsiteY7" fmla="*/ 0 h 373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238" h="3732384">
                  <a:moveTo>
                    <a:pt x="1793799" y="0"/>
                  </a:moveTo>
                  <a:lnTo>
                    <a:pt x="3531238" y="587808"/>
                  </a:lnTo>
                  <a:lnTo>
                    <a:pt x="2983224" y="3732384"/>
                  </a:lnTo>
                  <a:lnTo>
                    <a:pt x="0" y="3312947"/>
                  </a:lnTo>
                  <a:lnTo>
                    <a:pt x="0" y="1328844"/>
                  </a:lnTo>
                  <a:lnTo>
                    <a:pt x="101514" y="1323718"/>
                  </a:lnTo>
                  <a:cubicBezTo>
                    <a:pt x="848983" y="1247808"/>
                    <a:pt x="1476056" y="764641"/>
                    <a:pt x="1757342" y="99608"/>
                  </a:cubicBezTo>
                  <a:lnTo>
                    <a:pt x="1793799" y="0"/>
                  </a:ln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21" name="Freeform 41">
              <a:extLst>
                <a:ext uri="{FF2B5EF4-FFF2-40B4-BE49-F238E27FC236}">
                  <a16:creationId xmlns:a16="http://schemas.microsoft.com/office/drawing/2014/main" id="{01BEE84F-650D-81C9-97FF-A7089BDD9457}"/>
                </a:ext>
              </a:extLst>
            </p:cNvPr>
            <p:cNvSpPr/>
            <p:nvPr/>
          </p:nvSpPr>
          <p:spPr>
            <a:xfrm>
              <a:off x="5799193" y="4497599"/>
              <a:ext cx="1475461" cy="1559436"/>
            </a:xfrm>
            <a:custGeom>
              <a:avLst/>
              <a:gdLst>
                <a:gd name="connsiteX0" fmla="*/ 1737443 w 3531147"/>
                <a:gd name="connsiteY0" fmla="*/ 0 h 3732119"/>
                <a:gd name="connsiteX1" fmla="*/ 1773803 w 3531147"/>
                <a:gd name="connsiteY1" fmla="*/ 99343 h 3732119"/>
                <a:gd name="connsiteX2" fmla="*/ 3429631 w 3531147"/>
                <a:gd name="connsiteY2" fmla="*/ 1323453 h 3732119"/>
                <a:gd name="connsiteX3" fmla="*/ 3531147 w 3531147"/>
                <a:gd name="connsiteY3" fmla="*/ 1328579 h 3732119"/>
                <a:gd name="connsiteX4" fmla="*/ 3531147 w 3531147"/>
                <a:gd name="connsiteY4" fmla="*/ 3312682 h 3732119"/>
                <a:gd name="connsiteX5" fmla="*/ 547921 w 3531147"/>
                <a:gd name="connsiteY5" fmla="*/ 3732119 h 3732119"/>
                <a:gd name="connsiteX6" fmla="*/ 0 w 3531147"/>
                <a:gd name="connsiteY6" fmla="*/ 588077 h 3732119"/>
                <a:gd name="connsiteX7" fmla="*/ 1737443 w 3531147"/>
                <a:gd name="connsiteY7" fmla="*/ 0 h 37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147" h="3732119">
                  <a:moveTo>
                    <a:pt x="1737443" y="0"/>
                  </a:moveTo>
                  <a:lnTo>
                    <a:pt x="1773803" y="99343"/>
                  </a:lnTo>
                  <a:cubicBezTo>
                    <a:pt x="2055089" y="764376"/>
                    <a:pt x="2682162" y="1247543"/>
                    <a:pt x="3429631" y="1323453"/>
                  </a:cubicBezTo>
                  <a:lnTo>
                    <a:pt x="3531147" y="1328579"/>
                  </a:lnTo>
                  <a:lnTo>
                    <a:pt x="3531147" y="3312682"/>
                  </a:lnTo>
                  <a:lnTo>
                    <a:pt x="547921" y="3732119"/>
                  </a:lnTo>
                  <a:lnTo>
                    <a:pt x="0" y="588077"/>
                  </a:lnTo>
                  <a:lnTo>
                    <a:pt x="1737443" y="0"/>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grpSp>
      <p:sp>
        <p:nvSpPr>
          <p:cNvPr id="22" name="Gleichschenkliges Dreieck 21">
            <a:extLst>
              <a:ext uri="{FF2B5EF4-FFF2-40B4-BE49-F238E27FC236}">
                <a16:creationId xmlns:a16="http://schemas.microsoft.com/office/drawing/2014/main" id="{C2F71ABC-D3F2-5718-8F7D-875208E96CA5}"/>
              </a:ext>
            </a:extLst>
          </p:cNvPr>
          <p:cNvSpPr/>
          <p:nvPr/>
        </p:nvSpPr>
        <p:spPr>
          <a:xfrm rot="3377529">
            <a:off x="8705583" y="2753085"/>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Gleichschenkliges Dreieck 22">
            <a:extLst>
              <a:ext uri="{FF2B5EF4-FFF2-40B4-BE49-F238E27FC236}">
                <a16:creationId xmlns:a16="http://schemas.microsoft.com/office/drawing/2014/main" id="{686B3A28-A735-1A95-ED1E-A78B8D02287E}"/>
              </a:ext>
            </a:extLst>
          </p:cNvPr>
          <p:cNvSpPr/>
          <p:nvPr/>
        </p:nvSpPr>
        <p:spPr>
          <a:xfrm rot="7510862">
            <a:off x="10102500" y="2848954"/>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Gleichschenkliges Dreieck 23">
            <a:extLst>
              <a:ext uri="{FF2B5EF4-FFF2-40B4-BE49-F238E27FC236}">
                <a16:creationId xmlns:a16="http://schemas.microsoft.com/office/drawing/2014/main" id="{B34E69D8-4B21-7C0E-F00B-5175E7660240}"/>
              </a:ext>
            </a:extLst>
          </p:cNvPr>
          <p:cNvSpPr/>
          <p:nvPr/>
        </p:nvSpPr>
        <p:spPr>
          <a:xfrm rot="11958181">
            <a:off x="10487177" y="4244851"/>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Gleichschenkliges Dreieck 24">
            <a:extLst>
              <a:ext uri="{FF2B5EF4-FFF2-40B4-BE49-F238E27FC236}">
                <a16:creationId xmlns:a16="http://schemas.microsoft.com/office/drawing/2014/main" id="{90BF11BE-99B2-6790-7728-F671C962EB60}"/>
              </a:ext>
            </a:extLst>
          </p:cNvPr>
          <p:cNvSpPr/>
          <p:nvPr/>
        </p:nvSpPr>
        <p:spPr>
          <a:xfrm rot="16200000">
            <a:off x="9290946" y="5087326"/>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Gleichschenkliges Dreieck 25">
            <a:extLst>
              <a:ext uri="{FF2B5EF4-FFF2-40B4-BE49-F238E27FC236}">
                <a16:creationId xmlns:a16="http://schemas.microsoft.com/office/drawing/2014/main" id="{BD125A1D-F678-D928-E157-BC1E4C4C18E4}"/>
              </a:ext>
            </a:extLst>
          </p:cNvPr>
          <p:cNvSpPr/>
          <p:nvPr/>
        </p:nvSpPr>
        <p:spPr>
          <a:xfrm rot="20444859">
            <a:off x="8196125" y="4132293"/>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feld 26">
            <a:extLst>
              <a:ext uri="{FF2B5EF4-FFF2-40B4-BE49-F238E27FC236}">
                <a16:creationId xmlns:a16="http://schemas.microsoft.com/office/drawing/2014/main" id="{C866BA66-A211-6099-7076-A487E003B209}"/>
              </a:ext>
            </a:extLst>
          </p:cNvPr>
          <p:cNvSpPr txBox="1"/>
          <p:nvPr/>
        </p:nvSpPr>
        <p:spPr>
          <a:xfrm>
            <a:off x="9176017" y="3666908"/>
            <a:ext cx="923651" cy="1015663"/>
          </a:xfrm>
          <a:prstGeom prst="rect">
            <a:avLst/>
          </a:prstGeom>
          <a:noFill/>
        </p:spPr>
        <p:txBody>
          <a:bodyPr wrap="none" rtlCol="0">
            <a:spAutoFit/>
          </a:bodyPr>
          <a:lstStyle/>
          <a:p>
            <a:pPr algn="ctr"/>
            <a:r>
              <a:rPr lang="en-GB" sz="3000" dirty="0">
                <a:solidFill>
                  <a:srgbClr val="595A59"/>
                </a:solidFill>
              </a:rPr>
              <a:t>BKM</a:t>
            </a:r>
            <a:br>
              <a:rPr lang="en-GB" sz="3000" dirty="0"/>
            </a:br>
            <a:endParaRPr lang="en-GB" sz="3000" dirty="0"/>
          </a:p>
        </p:txBody>
      </p:sp>
      <p:sp>
        <p:nvSpPr>
          <p:cNvPr id="28" name="Gleichschenkliges Dreieck 27">
            <a:extLst>
              <a:ext uri="{FF2B5EF4-FFF2-40B4-BE49-F238E27FC236}">
                <a16:creationId xmlns:a16="http://schemas.microsoft.com/office/drawing/2014/main" id="{347922BF-BC63-255E-BB3C-D516D239E9FA}"/>
              </a:ext>
            </a:extLst>
          </p:cNvPr>
          <p:cNvSpPr/>
          <p:nvPr/>
        </p:nvSpPr>
        <p:spPr>
          <a:xfrm rot="17954094">
            <a:off x="8931021" y="3609981"/>
            <a:ext cx="295974" cy="169770"/>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Gleichschenkliges Dreieck 28">
            <a:extLst>
              <a:ext uri="{FF2B5EF4-FFF2-40B4-BE49-F238E27FC236}">
                <a16:creationId xmlns:a16="http://schemas.microsoft.com/office/drawing/2014/main" id="{4CD1A3F7-737B-4D1A-A8DB-782FDCCB5AFF}"/>
              </a:ext>
            </a:extLst>
          </p:cNvPr>
          <p:cNvSpPr/>
          <p:nvPr/>
        </p:nvSpPr>
        <p:spPr>
          <a:xfrm>
            <a:off x="9482331" y="3248547"/>
            <a:ext cx="295974" cy="169770"/>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Gleichschenkliges Dreieck 29">
            <a:extLst>
              <a:ext uri="{FF2B5EF4-FFF2-40B4-BE49-F238E27FC236}">
                <a16:creationId xmlns:a16="http://schemas.microsoft.com/office/drawing/2014/main" id="{382D7E4E-D0FB-399D-E7F3-F3A31EBB5D0E}"/>
              </a:ext>
            </a:extLst>
          </p:cNvPr>
          <p:cNvSpPr/>
          <p:nvPr/>
        </p:nvSpPr>
        <p:spPr>
          <a:xfrm rot="4113044">
            <a:off x="10050181" y="3622898"/>
            <a:ext cx="295974" cy="169770"/>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Gleichschenkliges Dreieck 30">
            <a:extLst>
              <a:ext uri="{FF2B5EF4-FFF2-40B4-BE49-F238E27FC236}">
                <a16:creationId xmlns:a16="http://schemas.microsoft.com/office/drawing/2014/main" id="{2828DBBA-7B7C-38A0-1F10-5582619CFE19}"/>
              </a:ext>
            </a:extLst>
          </p:cNvPr>
          <p:cNvSpPr/>
          <p:nvPr/>
        </p:nvSpPr>
        <p:spPr>
          <a:xfrm rot="8312684">
            <a:off x="9823487" y="4329154"/>
            <a:ext cx="295974" cy="169770"/>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Gleichschenkliges Dreieck 31">
            <a:extLst>
              <a:ext uri="{FF2B5EF4-FFF2-40B4-BE49-F238E27FC236}">
                <a16:creationId xmlns:a16="http://schemas.microsoft.com/office/drawing/2014/main" id="{89A30C40-8DCC-F2B9-18BC-BDC10A87F137}"/>
              </a:ext>
            </a:extLst>
          </p:cNvPr>
          <p:cNvSpPr/>
          <p:nvPr/>
        </p:nvSpPr>
        <p:spPr>
          <a:xfrm rot="13143450">
            <a:off x="9135409" y="4313727"/>
            <a:ext cx="295974" cy="169770"/>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feld 32">
            <a:extLst>
              <a:ext uri="{FF2B5EF4-FFF2-40B4-BE49-F238E27FC236}">
                <a16:creationId xmlns:a16="http://schemas.microsoft.com/office/drawing/2014/main" id="{EA562535-508F-FA55-E9B1-D9521C1AA18B}"/>
              </a:ext>
            </a:extLst>
          </p:cNvPr>
          <p:cNvSpPr txBox="1"/>
          <p:nvPr/>
        </p:nvSpPr>
        <p:spPr>
          <a:xfrm>
            <a:off x="8776373" y="2127169"/>
            <a:ext cx="1707903" cy="584775"/>
          </a:xfrm>
          <a:prstGeom prst="rect">
            <a:avLst/>
          </a:prstGeom>
          <a:noFill/>
        </p:spPr>
        <p:txBody>
          <a:bodyPr wrap="none" rtlCol="0">
            <a:spAutoFit/>
          </a:bodyPr>
          <a:lstStyle/>
          <a:p>
            <a:pPr algn="ctr"/>
            <a:r>
              <a:rPr lang="en-GB" sz="1600" b="1" dirty="0">
                <a:solidFill>
                  <a:schemeClr val="bg1"/>
                </a:solidFill>
              </a:rPr>
              <a:t>Verstehen Sie</a:t>
            </a:r>
          </a:p>
          <a:p>
            <a:pPr algn="ctr"/>
            <a:r>
              <a:rPr lang="en-GB" sz="1600" b="1" dirty="0">
                <a:solidFill>
                  <a:schemeClr val="bg1"/>
                </a:solidFill>
              </a:rPr>
              <a:t> </a:t>
            </a:r>
            <a:r>
              <a:rPr lang="en-GB" sz="1600" b="1" dirty="0" err="1">
                <a:solidFill>
                  <a:schemeClr val="bg1"/>
                </a:solidFill>
              </a:rPr>
              <a:t>Ihr</a:t>
            </a:r>
            <a:r>
              <a:rPr lang="en-GB" sz="1600" b="1" dirty="0">
                <a:solidFill>
                  <a:schemeClr val="bg1"/>
                </a:solidFill>
              </a:rPr>
              <a:t> </a:t>
            </a:r>
            <a:r>
              <a:rPr lang="en-GB" sz="1600" b="1" dirty="0" err="1">
                <a:solidFill>
                  <a:schemeClr val="bg1"/>
                </a:solidFill>
              </a:rPr>
              <a:t>Unternehmen</a:t>
            </a:r>
            <a:endParaRPr lang="en-GB" sz="1600" b="1" dirty="0">
              <a:solidFill>
                <a:schemeClr val="bg1"/>
              </a:solidFill>
            </a:endParaRPr>
          </a:p>
        </p:txBody>
      </p:sp>
      <p:sp>
        <p:nvSpPr>
          <p:cNvPr id="34" name="Textfeld 33">
            <a:extLst>
              <a:ext uri="{FF2B5EF4-FFF2-40B4-BE49-F238E27FC236}">
                <a16:creationId xmlns:a16="http://schemas.microsoft.com/office/drawing/2014/main" id="{4085C729-CB41-1265-986B-42DA30B19EAF}"/>
              </a:ext>
            </a:extLst>
          </p:cNvPr>
          <p:cNvSpPr txBox="1"/>
          <p:nvPr/>
        </p:nvSpPr>
        <p:spPr>
          <a:xfrm>
            <a:off x="10292797" y="3057223"/>
            <a:ext cx="1269450" cy="830997"/>
          </a:xfrm>
          <a:prstGeom prst="rect">
            <a:avLst/>
          </a:prstGeom>
          <a:noFill/>
        </p:spPr>
        <p:txBody>
          <a:bodyPr wrap="none" rtlCol="0">
            <a:spAutoFit/>
          </a:bodyPr>
          <a:lstStyle/>
          <a:p>
            <a:pPr algn="ctr"/>
            <a:r>
              <a:rPr lang="en-GB" sz="1600" b="1" dirty="0" err="1">
                <a:solidFill>
                  <a:schemeClr val="bg1"/>
                </a:solidFill>
              </a:rPr>
              <a:t>Betriebs</a:t>
            </a:r>
            <a:r>
              <a:rPr lang="en-GB" sz="1600" b="1" dirty="0">
                <a:solidFill>
                  <a:schemeClr val="bg1"/>
                </a:solidFill>
              </a:rPr>
              <a:t>-</a:t>
            </a:r>
          </a:p>
          <a:p>
            <a:pPr algn="ctr"/>
            <a:r>
              <a:rPr lang="en-GB" sz="1600" b="1" dirty="0" err="1">
                <a:solidFill>
                  <a:schemeClr val="bg1"/>
                </a:solidFill>
              </a:rPr>
              <a:t>kontinuitäts</a:t>
            </a:r>
            <a:r>
              <a:rPr lang="en-GB" sz="1600" b="1" dirty="0">
                <a:solidFill>
                  <a:schemeClr val="bg1"/>
                </a:solidFill>
              </a:rPr>
              <a:t>-</a:t>
            </a:r>
          </a:p>
          <a:p>
            <a:pPr algn="ctr"/>
            <a:r>
              <a:rPr lang="en-GB" sz="1600" b="1" dirty="0" err="1">
                <a:solidFill>
                  <a:schemeClr val="bg1"/>
                </a:solidFill>
              </a:rPr>
              <a:t>strategien</a:t>
            </a:r>
            <a:endParaRPr lang="en-GB" sz="1600" b="1" dirty="0">
              <a:solidFill>
                <a:schemeClr val="bg1"/>
              </a:solidFill>
            </a:endParaRPr>
          </a:p>
        </p:txBody>
      </p:sp>
      <p:sp>
        <p:nvSpPr>
          <p:cNvPr id="35" name="Textfeld 34">
            <a:extLst>
              <a:ext uri="{FF2B5EF4-FFF2-40B4-BE49-F238E27FC236}">
                <a16:creationId xmlns:a16="http://schemas.microsoft.com/office/drawing/2014/main" id="{B7BEF22D-5A7E-8A16-D325-96913CC434BD}"/>
              </a:ext>
            </a:extLst>
          </p:cNvPr>
          <p:cNvSpPr txBox="1"/>
          <p:nvPr/>
        </p:nvSpPr>
        <p:spPr>
          <a:xfrm>
            <a:off x="9583650" y="4637914"/>
            <a:ext cx="1564018" cy="1077218"/>
          </a:xfrm>
          <a:prstGeom prst="rect">
            <a:avLst/>
          </a:prstGeom>
          <a:noFill/>
        </p:spPr>
        <p:txBody>
          <a:bodyPr wrap="none" rtlCol="0">
            <a:spAutoFit/>
          </a:bodyPr>
          <a:lstStyle/>
          <a:p>
            <a:pPr algn="ctr"/>
            <a:r>
              <a:rPr lang="de-DE" sz="1600" b="1" dirty="0">
                <a:solidFill>
                  <a:schemeClr val="bg1"/>
                </a:solidFill>
              </a:rPr>
              <a:t>Entwicklung </a:t>
            </a:r>
          </a:p>
          <a:p>
            <a:pPr algn="ctr"/>
            <a:r>
              <a:rPr lang="de-DE" sz="1600" b="1" dirty="0">
                <a:solidFill>
                  <a:schemeClr val="bg1"/>
                </a:solidFill>
              </a:rPr>
              <a:t>und Umsetzung</a:t>
            </a:r>
          </a:p>
          <a:p>
            <a:pPr algn="ctr"/>
            <a:r>
              <a:rPr lang="de-DE" sz="1600" b="1" dirty="0">
                <a:solidFill>
                  <a:schemeClr val="bg1"/>
                </a:solidFill>
              </a:rPr>
              <a:t> eines BKM-</a:t>
            </a:r>
          </a:p>
          <a:p>
            <a:pPr algn="ctr"/>
            <a:r>
              <a:rPr lang="de-DE" sz="1600" b="1" dirty="0">
                <a:solidFill>
                  <a:schemeClr val="bg1"/>
                </a:solidFill>
              </a:rPr>
              <a:t>Konzepts</a:t>
            </a:r>
            <a:endParaRPr lang="en-GB" sz="1600" b="1" dirty="0">
              <a:solidFill>
                <a:schemeClr val="bg1"/>
              </a:solidFill>
            </a:endParaRPr>
          </a:p>
        </p:txBody>
      </p:sp>
      <p:sp>
        <p:nvSpPr>
          <p:cNvPr id="36" name="Textfeld 35">
            <a:extLst>
              <a:ext uri="{FF2B5EF4-FFF2-40B4-BE49-F238E27FC236}">
                <a16:creationId xmlns:a16="http://schemas.microsoft.com/office/drawing/2014/main" id="{1850B00D-8BB3-E481-9416-2A83FB18F334}"/>
              </a:ext>
            </a:extLst>
          </p:cNvPr>
          <p:cNvSpPr txBox="1"/>
          <p:nvPr/>
        </p:nvSpPr>
        <p:spPr>
          <a:xfrm>
            <a:off x="8182062" y="4628325"/>
            <a:ext cx="1433469" cy="830997"/>
          </a:xfrm>
          <a:prstGeom prst="rect">
            <a:avLst/>
          </a:prstGeom>
          <a:noFill/>
        </p:spPr>
        <p:txBody>
          <a:bodyPr wrap="none" rtlCol="0">
            <a:spAutoFit/>
          </a:bodyPr>
          <a:lstStyle/>
          <a:p>
            <a:pPr algn="ctr"/>
            <a:r>
              <a:rPr lang="en-GB" sz="1600" b="1" dirty="0">
                <a:solidFill>
                  <a:schemeClr val="bg1"/>
                </a:solidFill>
              </a:rPr>
              <a:t>BKM Kultur</a:t>
            </a:r>
          </a:p>
          <a:p>
            <a:pPr algn="ctr"/>
            <a:r>
              <a:rPr lang="en-GB" sz="1600" b="1" dirty="0">
                <a:solidFill>
                  <a:schemeClr val="bg1"/>
                </a:solidFill>
              </a:rPr>
              <a:t> </a:t>
            </a:r>
            <a:r>
              <a:rPr lang="en-GB" sz="1600" b="1" dirty="0" err="1">
                <a:solidFill>
                  <a:schemeClr val="bg1"/>
                </a:solidFill>
              </a:rPr>
              <a:t>aufbauen</a:t>
            </a:r>
            <a:endParaRPr lang="en-GB" sz="1600" b="1" dirty="0">
              <a:solidFill>
                <a:schemeClr val="bg1"/>
              </a:solidFill>
            </a:endParaRPr>
          </a:p>
          <a:p>
            <a:pPr algn="ctr"/>
            <a:r>
              <a:rPr lang="en-GB" sz="1600" b="1" dirty="0">
                <a:solidFill>
                  <a:schemeClr val="bg1"/>
                </a:solidFill>
              </a:rPr>
              <a:t> und </a:t>
            </a:r>
            <a:r>
              <a:rPr lang="en-GB" sz="1600" b="1" dirty="0" err="1">
                <a:solidFill>
                  <a:schemeClr val="bg1"/>
                </a:solidFill>
              </a:rPr>
              <a:t>einbetten</a:t>
            </a:r>
            <a:endParaRPr lang="en-GB" sz="1600" b="1" dirty="0">
              <a:solidFill>
                <a:schemeClr val="bg1"/>
              </a:solidFill>
            </a:endParaRPr>
          </a:p>
        </p:txBody>
      </p:sp>
      <p:sp>
        <p:nvSpPr>
          <p:cNvPr id="37" name="Textfeld 36">
            <a:extLst>
              <a:ext uri="{FF2B5EF4-FFF2-40B4-BE49-F238E27FC236}">
                <a16:creationId xmlns:a16="http://schemas.microsoft.com/office/drawing/2014/main" id="{EC1F3CCA-3E58-502D-806B-DAD308CF09BF}"/>
              </a:ext>
            </a:extLst>
          </p:cNvPr>
          <p:cNvSpPr txBox="1"/>
          <p:nvPr/>
        </p:nvSpPr>
        <p:spPr>
          <a:xfrm>
            <a:off x="6932442" y="2875559"/>
            <a:ext cx="2770196" cy="1077218"/>
          </a:xfrm>
          <a:prstGeom prst="rect">
            <a:avLst/>
          </a:prstGeom>
          <a:noFill/>
        </p:spPr>
        <p:txBody>
          <a:bodyPr wrap="square" rtlCol="0">
            <a:spAutoFit/>
          </a:bodyPr>
          <a:lstStyle/>
          <a:p>
            <a:pPr algn="ctr"/>
            <a:r>
              <a:rPr lang="en-GB" sz="1600" b="1" dirty="0" err="1">
                <a:solidFill>
                  <a:schemeClr val="bg1"/>
                </a:solidFill>
              </a:rPr>
              <a:t>Ausübung</a:t>
            </a:r>
            <a:r>
              <a:rPr lang="en-GB" sz="1600" b="1" dirty="0">
                <a:solidFill>
                  <a:schemeClr val="bg1"/>
                </a:solidFill>
              </a:rPr>
              <a:t>,</a:t>
            </a:r>
          </a:p>
          <a:p>
            <a:pPr algn="ctr"/>
            <a:r>
              <a:rPr lang="en-GB" sz="1600" b="1" dirty="0">
                <a:solidFill>
                  <a:schemeClr val="bg1"/>
                </a:solidFill>
              </a:rPr>
              <a:t> </a:t>
            </a:r>
            <a:r>
              <a:rPr lang="en-GB" sz="1600" b="1" dirty="0" err="1">
                <a:solidFill>
                  <a:schemeClr val="bg1"/>
                </a:solidFill>
              </a:rPr>
              <a:t>Instandhaltung</a:t>
            </a:r>
            <a:r>
              <a:rPr lang="en-GB" sz="1600" b="1" dirty="0">
                <a:solidFill>
                  <a:schemeClr val="bg1"/>
                </a:solidFill>
              </a:rPr>
              <a:t>,</a:t>
            </a:r>
            <a:br>
              <a:rPr lang="en-GB" sz="1600" b="1" dirty="0">
                <a:solidFill>
                  <a:schemeClr val="bg1"/>
                </a:solidFill>
              </a:rPr>
            </a:br>
            <a:r>
              <a:rPr lang="en-GB" sz="1600" b="1" dirty="0">
                <a:solidFill>
                  <a:schemeClr val="bg1"/>
                </a:solidFill>
              </a:rPr>
              <a:t> und</a:t>
            </a:r>
          </a:p>
          <a:p>
            <a:pPr algn="ctr"/>
            <a:r>
              <a:rPr lang="en-GB" sz="1600" b="1" dirty="0" err="1">
                <a:solidFill>
                  <a:schemeClr val="bg1"/>
                </a:solidFill>
              </a:rPr>
              <a:t>Prüfung</a:t>
            </a:r>
            <a:endParaRPr lang="en-GB" sz="1600" b="1" dirty="0">
              <a:solidFill>
                <a:schemeClr val="bg1"/>
              </a:solidFill>
            </a:endParaRPr>
          </a:p>
        </p:txBody>
      </p:sp>
    </p:spTree>
    <p:extLst>
      <p:ext uri="{BB962C8B-B14F-4D97-AF65-F5344CB8AC3E}">
        <p14:creationId xmlns:p14="http://schemas.microsoft.com/office/powerpoint/2010/main" val="27771572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3033ED4F-353A-C589-4E6B-551FAC69310C}"/>
              </a:ext>
            </a:extLst>
          </p:cNvPr>
          <p:cNvSpPr>
            <a:spLocks noGrp="1"/>
          </p:cNvSpPr>
          <p:nvPr>
            <p:ph type="body" sz="quarter" idx="25"/>
          </p:nvPr>
        </p:nvSpPr>
        <p:spPr>
          <a:xfrm>
            <a:off x="748972" y="4161762"/>
            <a:ext cx="2137235" cy="1442322"/>
          </a:xfrm>
        </p:spPr>
        <p:txBody>
          <a:bodyPr>
            <a:noAutofit/>
          </a:bodyPr>
          <a:lstStyle/>
          <a:p>
            <a:pPr marL="0" indent="0"/>
            <a:r>
              <a:rPr lang="de-DE" sz="1600" dirty="0"/>
              <a:t>Definieren Sie die kritischen Geschäftsfaktoren, analysieren Sie ihre Auswirkungen auf das Unternehmen und führen Sie ein System für die Risikobewertung und Kontrollmaßnahmen ein.</a:t>
            </a:r>
          </a:p>
        </p:txBody>
      </p:sp>
      <p:sp>
        <p:nvSpPr>
          <p:cNvPr id="13" name="Textplatzhalter 12">
            <a:extLst>
              <a:ext uri="{FF2B5EF4-FFF2-40B4-BE49-F238E27FC236}">
                <a16:creationId xmlns:a16="http://schemas.microsoft.com/office/drawing/2014/main" id="{C0748273-853C-AFE3-4034-6B514DEDEF13}"/>
              </a:ext>
            </a:extLst>
          </p:cNvPr>
          <p:cNvSpPr>
            <a:spLocks noGrp="1"/>
          </p:cNvSpPr>
          <p:nvPr>
            <p:ph type="body" sz="quarter" idx="31"/>
          </p:nvPr>
        </p:nvSpPr>
        <p:spPr>
          <a:xfrm>
            <a:off x="2914986" y="4161762"/>
            <a:ext cx="2061046" cy="1442322"/>
          </a:xfrm>
        </p:spPr>
        <p:txBody>
          <a:bodyPr>
            <a:noAutofit/>
          </a:bodyPr>
          <a:lstStyle/>
          <a:p>
            <a:pPr marL="0" indent="0"/>
            <a:r>
              <a:rPr lang="de-DE" sz="1600" dirty="0"/>
              <a:t>Es gibt drei Ebenen von Unternehmens-</a:t>
            </a:r>
            <a:r>
              <a:rPr lang="de-DE" sz="1600" dirty="0" err="1"/>
              <a:t>kontinuitätsstrategien</a:t>
            </a:r>
            <a:r>
              <a:rPr lang="de-DE" sz="1600" dirty="0"/>
              <a:t>: BKM-Strategie auf Unternehmensebene, BKM-Strategie auf Prozessebene, BKM-Strategie zur Rückgewinnung von Ressourcen</a:t>
            </a:r>
          </a:p>
        </p:txBody>
      </p:sp>
      <p:sp>
        <p:nvSpPr>
          <p:cNvPr id="14" name="Textplatzhalter 13">
            <a:extLst>
              <a:ext uri="{FF2B5EF4-FFF2-40B4-BE49-F238E27FC236}">
                <a16:creationId xmlns:a16="http://schemas.microsoft.com/office/drawing/2014/main" id="{76800A50-BA85-E4E5-69F6-DB0B76200A85}"/>
              </a:ext>
            </a:extLst>
          </p:cNvPr>
          <p:cNvSpPr>
            <a:spLocks noGrp="1"/>
          </p:cNvSpPr>
          <p:nvPr>
            <p:ph type="body" sz="quarter" idx="33"/>
          </p:nvPr>
        </p:nvSpPr>
        <p:spPr>
          <a:xfrm>
            <a:off x="4815840" y="4161762"/>
            <a:ext cx="2621280" cy="1442322"/>
          </a:xfrm>
        </p:spPr>
        <p:txBody>
          <a:bodyPr>
            <a:noAutofit/>
          </a:bodyPr>
          <a:lstStyle/>
          <a:p>
            <a:r>
              <a:rPr lang="de-DE" sz="1600" dirty="0"/>
              <a:t>BKM ist ein umfassender Ansatz, um auf das Unerwartete vorbereitet zu sein, und umfasst Planung, den Kontakt mit externen Parteien, Krisen- und Unfallmanagement, Notfallmaßnahmen, Kommunikation (intern und extern)</a:t>
            </a:r>
          </a:p>
        </p:txBody>
      </p:sp>
      <p:sp>
        <p:nvSpPr>
          <p:cNvPr id="15" name="Textplatzhalter 14">
            <a:extLst>
              <a:ext uri="{FF2B5EF4-FFF2-40B4-BE49-F238E27FC236}">
                <a16:creationId xmlns:a16="http://schemas.microsoft.com/office/drawing/2014/main" id="{1B87F5CF-327E-D483-A683-4B9102441C0C}"/>
              </a:ext>
            </a:extLst>
          </p:cNvPr>
          <p:cNvSpPr>
            <a:spLocks noGrp="1"/>
          </p:cNvSpPr>
          <p:nvPr>
            <p:ph type="body" sz="quarter" idx="35"/>
          </p:nvPr>
        </p:nvSpPr>
        <p:spPr>
          <a:xfrm>
            <a:off x="7244746" y="4161762"/>
            <a:ext cx="2061046" cy="1442322"/>
          </a:xfrm>
        </p:spPr>
        <p:txBody>
          <a:bodyPr>
            <a:noAutofit/>
          </a:bodyPr>
          <a:lstStyle/>
          <a:p>
            <a:r>
              <a:rPr lang="de-DE" sz="1600" dirty="0"/>
              <a:t>Um ein Stadium effektiver Krisenresistenz zu erreichen, ist es wichtig, eine Risikokultur einzuführen und zu vorzuleben</a:t>
            </a:r>
          </a:p>
        </p:txBody>
      </p:sp>
      <p:sp>
        <p:nvSpPr>
          <p:cNvPr id="16" name="Textplatzhalter 15">
            <a:extLst>
              <a:ext uri="{FF2B5EF4-FFF2-40B4-BE49-F238E27FC236}">
                <a16:creationId xmlns:a16="http://schemas.microsoft.com/office/drawing/2014/main" id="{4F8440CA-AFE7-890B-B5A0-1AAB65586C2C}"/>
              </a:ext>
            </a:extLst>
          </p:cNvPr>
          <p:cNvSpPr>
            <a:spLocks noGrp="1"/>
          </p:cNvSpPr>
          <p:nvPr>
            <p:ph type="body" sz="quarter" idx="37"/>
          </p:nvPr>
        </p:nvSpPr>
        <p:spPr>
          <a:xfrm>
            <a:off x="9399324" y="4161762"/>
            <a:ext cx="2061046" cy="1442322"/>
          </a:xfrm>
        </p:spPr>
        <p:txBody>
          <a:bodyPr>
            <a:normAutofit fontScale="92500" lnSpcReduction="10000"/>
          </a:bodyPr>
          <a:lstStyle/>
          <a:p>
            <a:r>
              <a:rPr lang="de-DE" sz="1600" dirty="0"/>
              <a:t>Um vorbereitet zu sein, muss das Personal geschult werden, und die Pläne und Systeme müssen regelmäßig aktualisiert werden</a:t>
            </a:r>
          </a:p>
        </p:txBody>
      </p:sp>
      <p:sp>
        <p:nvSpPr>
          <p:cNvPr id="12" name="Textplatzhalter 11">
            <a:extLst>
              <a:ext uri="{FF2B5EF4-FFF2-40B4-BE49-F238E27FC236}">
                <a16:creationId xmlns:a16="http://schemas.microsoft.com/office/drawing/2014/main" id="{84965A46-1FF3-48C0-8D9A-6F14B73446FC}"/>
              </a:ext>
            </a:extLst>
          </p:cNvPr>
          <p:cNvSpPr>
            <a:spLocks noGrp="1"/>
          </p:cNvSpPr>
          <p:nvPr>
            <p:ph type="body" sz="quarter" idx="29"/>
          </p:nvPr>
        </p:nvSpPr>
        <p:spPr/>
        <p:txBody>
          <a:bodyPr>
            <a:normAutofit lnSpcReduction="10000"/>
          </a:bodyPr>
          <a:lstStyle/>
          <a:p>
            <a:r>
              <a:rPr lang="en-US" dirty="0"/>
              <a:t>Die 5 </a:t>
            </a:r>
            <a:r>
              <a:rPr lang="en-US" dirty="0" err="1"/>
              <a:t>Phasen</a:t>
            </a:r>
            <a:r>
              <a:rPr lang="en-US" dirty="0"/>
              <a:t> des </a:t>
            </a:r>
            <a:r>
              <a:rPr lang="en-US" dirty="0" err="1"/>
              <a:t>Kontinuitätsmanagement-Zyklus</a:t>
            </a:r>
            <a:endParaRPr lang="de-DE" dirty="0"/>
          </a:p>
        </p:txBody>
      </p:sp>
      <p:sp>
        <p:nvSpPr>
          <p:cNvPr id="17" name="Textfeld 16">
            <a:extLst>
              <a:ext uri="{FF2B5EF4-FFF2-40B4-BE49-F238E27FC236}">
                <a16:creationId xmlns:a16="http://schemas.microsoft.com/office/drawing/2014/main" id="{EA08AE45-583D-2CD8-D4CB-C397367F3AE1}"/>
              </a:ext>
            </a:extLst>
          </p:cNvPr>
          <p:cNvSpPr txBox="1"/>
          <p:nvPr/>
        </p:nvSpPr>
        <p:spPr>
          <a:xfrm>
            <a:off x="925548" y="2127169"/>
            <a:ext cx="1707903" cy="584775"/>
          </a:xfrm>
          <a:prstGeom prst="rect">
            <a:avLst/>
          </a:prstGeom>
          <a:noFill/>
        </p:spPr>
        <p:txBody>
          <a:bodyPr wrap="none" rtlCol="0">
            <a:spAutoFit/>
          </a:bodyPr>
          <a:lstStyle/>
          <a:p>
            <a:pPr algn="ctr"/>
            <a:r>
              <a:rPr lang="en-GB" sz="1600" b="1" dirty="0">
                <a:solidFill>
                  <a:schemeClr val="bg1"/>
                </a:solidFill>
              </a:rPr>
              <a:t>Verstehen Sie</a:t>
            </a:r>
          </a:p>
          <a:p>
            <a:pPr algn="ctr"/>
            <a:r>
              <a:rPr lang="en-GB" sz="1600" b="1" dirty="0">
                <a:solidFill>
                  <a:schemeClr val="bg1"/>
                </a:solidFill>
              </a:rPr>
              <a:t> </a:t>
            </a:r>
            <a:r>
              <a:rPr lang="en-GB" sz="1600" b="1" dirty="0" err="1">
                <a:solidFill>
                  <a:schemeClr val="bg1"/>
                </a:solidFill>
              </a:rPr>
              <a:t>Ihr</a:t>
            </a:r>
            <a:r>
              <a:rPr lang="en-GB" sz="1600" b="1" dirty="0">
                <a:solidFill>
                  <a:schemeClr val="bg1"/>
                </a:solidFill>
              </a:rPr>
              <a:t> </a:t>
            </a:r>
            <a:r>
              <a:rPr lang="en-GB" sz="1600" b="1" dirty="0" err="1">
                <a:solidFill>
                  <a:schemeClr val="bg1"/>
                </a:solidFill>
              </a:rPr>
              <a:t>Unternehmen</a:t>
            </a:r>
            <a:endParaRPr lang="en-GB" sz="1600" b="1" dirty="0">
              <a:solidFill>
                <a:schemeClr val="bg1"/>
              </a:solidFill>
            </a:endParaRPr>
          </a:p>
        </p:txBody>
      </p:sp>
      <p:sp>
        <p:nvSpPr>
          <p:cNvPr id="18" name="Textfeld 17">
            <a:extLst>
              <a:ext uri="{FF2B5EF4-FFF2-40B4-BE49-F238E27FC236}">
                <a16:creationId xmlns:a16="http://schemas.microsoft.com/office/drawing/2014/main" id="{B2995AE6-4F18-32EC-6F91-6201D8150C0F}"/>
              </a:ext>
            </a:extLst>
          </p:cNvPr>
          <p:cNvSpPr txBox="1"/>
          <p:nvPr/>
        </p:nvSpPr>
        <p:spPr>
          <a:xfrm>
            <a:off x="3310784" y="2127169"/>
            <a:ext cx="1269450" cy="830997"/>
          </a:xfrm>
          <a:prstGeom prst="rect">
            <a:avLst/>
          </a:prstGeom>
          <a:noFill/>
        </p:spPr>
        <p:txBody>
          <a:bodyPr wrap="none" rtlCol="0">
            <a:spAutoFit/>
          </a:bodyPr>
          <a:lstStyle/>
          <a:p>
            <a:pPr algn="ctr"/>
            <a:r>
              <a:rPr lang="en-GB" sz="1600" b="1" dirty="0" err="1">
                <a:solidFill>
                  <a:schemeClr val="bg1"/>
                </a:solidFill>
              </a:rPr>
              <a:t>Betriebs</a:t>
            </a:r>
            <a:endParaRPr lang="en-GB" sz="1600" b="1" dirty="0">
              <a:solidFill>
                <a:schemeClr val="bg1"/>
              </a:solidFill>
            </a:endParaRPr>
          </a:p>
          <a:p>
            <a:pPr algn="ctr"/>
            <a:r>
              <a:rPr lang="en-GB" sz="1600" b="1" dirty="0" err="1">
                <a:solidFill>
                  <a:schemeClr val="bg1"/>
                </a:solidFill>
              </a:rPr>
              <a:t>kontinuitäts</a:t>
            </a:r>
            <a:r>
              <a:rPr lang="en-GB" sz="1600" b="1" dirty="0">
                <a:solidFill>
                  <a:schemeClr val="bg1"/>
                </a:solidFill>
              </a:rPr>
              <a:t>-</a:t>
            </a:r>
          </a:p>
          <a:p>
            <a:pPr algn="ctr"/>
            <a:r>
              <a:rPr lang="en-GB" sz="1600" b="1" dirty="0" err="1">
                <a:solidFill>
                  <a:schemeClr val="bg1"/>
                </a:solidFill>
              </a:rPr>
              <a:t>strategien</a:t>
            </a:r>
            <a:endParaRPr lang="en-GB" sz="1600" b="1" dirty="0">
              <a:solidFill>
                <a:schemeClr val="bg1"/>
              </a:solidFill>
            </a:endParaRPr>
          </a:p>
        </p:txBody>
      </p:sp>
      <p:sp>
        <p:nvSpPr>
          <p:cNvPr id="19" name="Textfeld 18">
            <a:extLst>
              <a:ext uri="{FF2B5EF4-FFF2-40B4-BE49-F238E27FC236}">
                <a16:creationId xmlns:a16="http://schemas.microsoft.com/office/drawing/2014/main" id="{DA196ED3-31AF-558C-F028-258EF8C30597}"/>
              </a:ext>
            </a:extLst>
          </p:cNvPr>
          <p:cNvSpPr txBox="1"/>
          <p:nvPr/>
        </p:nvSpPr>
        <p:spPr>
          <a:xfrm>
            <a:off x="5350491" y="2004058"/>
            <a:ext cx="1517531" cy="1077218"/>
          </a:xfrm>
          <a:prstGeom prst="rect">
            <a:avLst/>
          </a:prstGeom>
          <a:noFill/>
        </p:spPr>
        <p:txBody>
          <a:bodyPr wrap="none" rtlCol="0">
            <a:spAutoFit/>
          </a:bodyPr>
          <a:lstStyle/>
          <a:p>
            <a:pPr algn="ctr"/>
            <a:r>
              <a:rPr lang="de-DE" sz="1600" b="1" dirty="0">
                <a:solidFill>
                  <a:schemeClr val="bg1"/>
                </a:solidFill>
              </a:rPr>
              <a:t>Entwicklung </a:t>
            </a:r>
          </a:p>
          <a:p>
            <a:pPr algn="ctr"/>
            <a:r>
              <a:rPr lang="de-DE" sz="1600" b="1" dirty="0">
                <a:solidFill>
                  <a:schemeClr val="bg1"/>
                </a:solidFill>
              </a:rPr>
              <a:t>und Umsetzung</a:t>
            </a:r>
          </a:p>
          <a:p>
            <a:pPr algn="ctr"/>
            <a:r>
              <a:rPr lang="de-DE" sz="1600" b="1" dirty="0">
                <a:solidFill>
                  <a:schemeClr val="bg1"/>
                </a:solidFill>
              </a:rPr>
              <a:t> eines BKM-</a:t>
            </a:r>
          </a:p>
          <a:p>
            <a:pPr algn="ctr"/>
            <a:r>
              <a:rPr lang="de-DE" sz="1600" b="1" dirty="0">
                <a:solidFill>
                  <a:schemeClr val="bg1"/>
                </a:solidFill>
              </a:rPr>
              <a:t>Konzepts</a:t>
            </a:r>
          </a:p>
        </p:txBody>
      </p:sp>
      <p:sp>
        <p:nvSpPr>
          <p:cNvPr id="20" name="Textfeld 19">
            <a:extLst>
              <a:ext uri="{FF2B5EF4-FFF2-40B4-BE49-F238E27FC236}">
                <a16:creationId xmlns:a16="http://schemas.microsoft.com/office/drawing/2014/main" id="{3BFF05C3-B2D3-B0E4-C7D8-FF790F33E545}"/>
              </a:ext>
            </a:extLst>
          </p:cNvPr>
          <p:cNvSpPr txBox="1"/>
          <p:nvPr/>
        </p:nvSpPr>
        <p:spPr>
          <a:xfrm>
            <a:off x="7558534" y="2034126"/>
            <a:ext cx="1433470" cy="830997"/>
          </a:xfrm>
          <a:prstGeom prst="rect">
            <a:avLst/>
          </a:prstGeom>
          <a:noFill/>
        </p:spPr>
        <p:txBody>
          <a:bodyPr wrap="none" rtlCol="0">
            <a:spAutoFit/>
          </a:bodyPr>
          <a:lstStyle/>
          <a:p>
            <a:pPr algn="ctr"/>
            <a:r>
              <a:rPr lang="de-DE" sz="1600" b="1">
                <a:solidFill>
                  <a:schemeClr val="bg1"/>
                </a:solidFill>
              </a:rPr>
              <a:t>BKM </a:t>
            </a:r>
            <a:r>
              <a:rPr lang="de-DE" sz="1600" b="1" dirty="0">
                <a:solidFill>
                  <a:schemeClr val="bg1"/>
                </a:solidFill>
              </a:rPr>
              <a:t>Kultur</a:t>
            </a:r>
          </a:p>
          <a:p>
            <a:pPr algn="ctr"/>
            <a:r>
              <a:rPr lang="de-DE" sz="1600" b="1" dirty="0">
                <a:solidFill>
                  <a:schemeClr val="bg1"/>
                </a:solidFill>
              </a:rPr>
              <a:t> aufbauen</a:t>
            </a:r>
          </a:p>
          <a:p>
            <a:pPr algn="ctr"/>
            <a:r>
              <a:rPr lang="de-DE" sz="1600" b="1" dirty="0">
                <a:solidFill>
                  <a:schemeClr val="bg1"/>
                </a:solidFill>
              </a:rPr>
              <a:t> und einbetten</a:t>
            </a:r>
          </a:p>
        </p:txBody>
      </p:sp>
      <p:sp>
        <p:nvSpPr>
          <p:cNvPr id="21" name="Textfeld 20">
            <a:extLst>
              <a:ext uri="{FF2B5EF4-FFF2-40B4-BE49-F238E27FC236}">
                <a16:creationId xmlns:a16="http://schemas.microsoft.com/office/drawing/2014/main" id="{97C2D87D-5756-104F-1195-FC3BC7BCBA0D}"/>
              </a:ext>
            </a:extLst>
          </p:cNvPr>
          <p:cNvSpPr txBox="1"/>
          <p:nvPr/>
        </p:nvSpPr>
        <p:spPr>
          <a:xfrm>
            <a:off x="9682516" y="2023752"/>
            <a:ext cx="1573188" cy="1077218"/>
          </a:xfrm>
          <a:prstGeom prst="rect">
            <a:avLst/>
          </a:prstGeom>
          <a:noFill/>
        </p:spPr>
        <p:txBody>
          <a:bodyPr wrap="none" rtlCol="0">
            <a:spAutoFit/>
          </a:bodyPr>
          <a:lstStyle/>
          <a:p>
            <a:pPr algn="ctr"/>
            <a:r>
              <a:rPr lang="en-GB" sz="1600" b="1" dirty="0" err="1">
                <a:solidFill>
                  <a:schemeClr val="bg1"/>
                </a:solidFill>
              </a:rPr>
              <a:t>Ausübung</a:t>
            </a:r>
            <a:r>
              <a:rPr lang="en-GB" sz="1600" b="1" dirty="0">
                <a:solidFill>
                  <a:schemeClr val="bg1"/>
                </a:solidFill>
              </a:rPr>
              <a:t>,</a:t>
            </a:r>
          </a:p>
          <a:p>
            <a:pPr algn="ctr"/>
            <a:r>
              <a:rPr lang="en-GB" sz="1600" b="1" dirty="0">
                <a:solidFill>
                  <a:schemeClr val="bg1"/>
                </a:solidFill>
              </a:rPr>
              <a:t> </a:t>
            </a:r>
            <a:r>
              <a:rPr lang="en-GB" sz="1600" b="1" dirty="0" err="1">
                <a:solidFill>
                  <a:schemeClr val="bg1"/>
                </a:solidFill>
              </a:rPr>
              <a:t>Instandhaltung</a:t>
            </a:r>
            <a:r>
              <a:rPr lang="en-GB" sz="1600" b="1" dirty="0">
                <a:solidFill>
                  <a:schemeClr val="bg1"/>
                </a:solidFill>
              </a:rPr>
              <a:t>,</a:t>
            </a:r>
            <a:br>
              <a:rPr lang="en-GB" sz="1600" b="1" dirty="0">
                <a:solidFill>
                  <a:schemeClr val="bg1"/>
                </a:solidFill>
              </a:rPr>
            </a:br>
            <a:r>
              <a:rPr lang="en-GB" sz="1600" b="1" dirty="0">
                <a:solidFill>
                  <a:schemeClr val="bg1"/>
                </a:solidFill>
              </a:rPr>
              <a:t> und</a:t>
            </a:r>
          </a:p>
          <a:p>
            <a:pPr algn="ctr"/>
            <a:r>
              <a:rPr lang="en-GB" sz="1600" b="1" dirty="0" err="1">
                <a:solidFill>
                  <a:schemeClr val="bg1"/>
                </a:solidFill>
              </a:rPr>
              <a:t>Prüfung</a:t>
            </a:r>
            <a:endParaRPr lang="en-GB" sz="1600" b="1" dirty="0">
              <a:solidFill>
                <a:schemeClr val="bg1"/>
              </a:solidFill>
            </a:endParaRPr>
          </a:p>
        </p:txBody>
      </p:sp>
    </p:spTree>
    <p:extLst>
      <p:ext uri="{BB962C8B-B14F-4D97-AF65-F5344CB8AC3E}">
        <p14:creationId xmlns:p14="http://schemas.microsoft.com/office/powerpoint/2010/main" val="19253965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4EBB8BA8-EC0F-D145-6337-E70FF2E0CC65}"/>
              </a:ext>
            </a:extLst>
          </p:cNvPr>
          <p:cNvSpPr>
            <a:spLocks noGrp="1"/>
          </p:cNvSpPr>
          <p:nvPr>
            <p:ph type="body" sz="quarter" idx="18"/>
          </p:nvPr>
        </p:nvSpPr>
        <p:spPr/>
        <p:txBody>
          <a:bodyPr/>
          <a:lstStyle/>
          <a:p>
            <a:r>
              <a:rPr lang="de-DE" dirty="0"/>
              <a:t>Das BKM sollte von der Geschäftsleitung und den wichtigsten Mitarbeitern unterstützt werden. Unterstützende Säulen sind hier:</a:t>
            </a:r>
          </a:p>
        </p:txBody>
      </p:sp>
      <p:sp>
        <p:nvSpPr>
          <p:cNvPr id="9" name="Textplatzhalter 8">
            <a:extLst>
              <a:ext uri="{FF2B5EF4-FFF2-40B4-BE49-F238E27FC236}">
                <a16:creationId xmlns:a16="http://schemas.microsoft.com/office/drawing/2014/main" id="{F1D698DF-44DE-F96B-AD98-1117EB2B3F9A}"/>
              </a:ext>
            </a:extLst>
          </p:cNvPr>
          <p:cNvSpPr>
            <a:spLocks noGrp="1"/>
          </p:cNvSpPr>
          <p:nvPr>
            <p:ph type="body" sz="quarter" idx="16"/>
          </p:nvPr>
        </p:nvSpPr>
        <p:spPr/>
        <p:txBody>
          <a:bodyPr>
            <a:normAutofit lnSpcReduction="10000"/>
          </a:bodyPr>
          <a:lstStyle/>
          <a:p>
            <a:r>
              <a:rPr lang="de-DE" b="1" dirty="0"/>
              <a:t>DAS BKM PROGRAMM</a:t>
            </a:r>
          </a:p>
        </p:txBody>
      </p:sp>
      <p:sp>
        <p:nvSpPr>
          <p:cNvPr id="11" name="Pentagon 29">
            <a:extLst>
              <a:ext uri="{FF2B5EF4-FFF2-40B4-BE49-F238E27FC236}">
                <a16:creationId xmlns:a16="http://schemas.microsoft.com/office/drawing/2014/main" id="{C61EF14F-6A5C-5C38-3814-F80BBC37FEFA}"/>
              </a:ext>
            </a:extLst>
          </p:cNvPr>
          <p:cNvSpPr/>
          <p:nvPr/>
        </p:nvSpPr>
        <p:spPr>
          <a:xfrm>
            <a:off x="6822437" y="3001839"/>
            <a:ext cx="5156056" cy="646730"/>
          </a:xfrm>
          <a:prstGeom prst="homePlat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ubtitle 2">
            <a:extLst>
              <a:ext uri="{FF2B5EF4-FFF2-40B4-BE49-F238E27FC236}">
                <a16:creationId xmlns:a16="http://schemas.microsoft.com/office/drawing/2014/main" id="{D50297FC-ABD5-D5E8-3531-7E0DF676938E}"/>
              </a:ext>
            </a:extLst>
          </p:cNvPr>
          <p:cNvSpPr txBox="1">
            <a:spLocks/>
          </p:cNvSpPr>
          <p:nvPr/>
        </p:nvSpPr>
        <p:spPr>
          <a:xfrm>
            <a:off x="6988972" y="3166777"/>
            <a:ext cx="5156055"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kumimoji="0" lang="de-DE" sz="1800" b="1" i="0" u="none" strike="noStrike" kern="1200" cap="none" spc="0" normalizeH="0" baseline="0" noProof="0" dirty="0">
                <a:ln>
                  <a:noFill/>
                </a:ln>
                <a:solidFill>
                  <a:schemeClr val="bg1"/>
                </a:solidFill>
                <a:effectLst/>
                <a:uLnTx/>
                <a:uFillTx/>
                <a:latin typeface="Calibri Light" panose="020F0302020204030204"/>
                <a:ea typeface="League Spartan" charset="0"/>
                <a:cs typeface="Poppins" pitchFamily="2" charset="77"/>
              </a:rPr>
              <a:t>Rollen, Rechenschaftspflicht, Verantwortung und Kompetenzen</a:t>
            </a:r>
            <a:endParaRPr kumimoji="0" lang="en-US" sz="1800" b="1" i="0" u="none" strike="noStrike" kern="1200" cap="none" spc="0" normalizeH="0" baseline="0" noProof="0" dirty="0">
              <a:ln>
                <a:noFill/>
              </a:ln>
              <a:solidFill>
                <a:schemeClr val="bg1"/>
              </a:solidFill>
              <a:effectLst/>
              <a:uLnTx/>
              <a:uFillTx/>
              <a:latin typeface="Calibri Light" panose="020F0302020204030204"/>
              <a:ea typeface="League Spartan" charset="0"/>
              <a:cs typeface="Poppins" pitchFamily="2" charset="77"/>
            </a:endParaRPr>
          </a:p>
        </p:txBody>
      </p:sp>
      <p:sp>
        <p:nvSpPr>
          <p:cNvPr id="13" name="Pentagon 32">
            <a:extLst>
              <a:ext uri="{FF2B5EF4-FFF2-40B4-BE49-F238E27FC236}">
                <a16:creationId xmlns:a16="http://schemas.microsoft.com/office/drawing/2014/main" id="{26A90046-4628-D5FC-9201-AC649D7B1EC3}"/>
              </a:ext>
            </a:extLst>
          </p:cNvPr>
          <p:cNvSpPr/>
          <p:nvPr/>
        </p:nvSpPr>
        <p:spPr>
          <a:xfrm>
            <a:off x="6822437" y="3805688"/>
            <a:ext cx="5156056" cy="646730"/>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ubtitle 2">
            <a:extLst>
              <a:ext uri="{FF2B5EF4-FFF2-40B4-BE49-F238E27FC236}">
                <a16:creationId xmlns:a16="http://schemas.microsoft.com/office/drawing/2014/main" id="{956ED8E1-BA06-1AA0-9794-253B24B82CC6}"/>
              </a:ext>
            </a:extLst>
          </p:cNvPr>
          <p:cNvSpPr txBox="1">
            <a:spLocks/>
          </p:cNvSpPr>
          <p:nvPr/>
        </p:nvSpPr>
        <p:spPr>
          <a:xfrm>
            <a:off x="6988972" y="3996810"/>
            <a:ext cx="459207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err="1">
                <a:solidFill>
                  <a:schemeClr val="bg1"/>
                </a:solidFill>
                <a:latin typeface="+mn-lt"/>
                <a:ea typeface="Lato Light" panose="020F0502020204030203" pitchFamily="34" charset="0"/>
                <a:cs typeface="Mukta ExtraLight" panose="020B0000000000000000" pitchFamily="34" charset="77"/>
              </a:rPr>
              <a:t>Finanzen</a:t>
            </a:r>
            <a:r>
              <a:rPr lang="en-US" sz="1800" dirty="0">
                <a:solidFill>
                  <a:schemeClr val="bg1"/>
                </a:solidFill>
                <a:latin typeface="+mn-lt"/>
                <a:ea typeface="Lato Light" panose="020F0502020204030203" pitchFamily="34" charset="0"/>
                <a:cs typeface="Mukta ExtraLight" panose="020B0000000000000000" pitchFamily="34" charset="77"/>
              </a:rPr>
              <a:t> und </a:t>
            </a:r>
            <a:r>
              <a:rPr lang="en-US" sz="1800" dirty="0" err="1">
                <a:solidFill>
                  <a:schemeClr val="bg1"/>
                </a:solidFill>
                <a:latin typeface="+mn-lt"/>
                <a:ea typeface="Lato Light" panose="020F0502020204030203" pitchFamily="34" charset="0"/>
                <a:cs typeface="Mukta ExtraLight" panose="020B0000000000000000" pitchFamily="34" charset="77"/>
              </a:rPr>
              <a:t>Ressourcen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5" name="Pentagon 41">
            <a:extLst>
              <a:ext uri="{FF2B5EF4-FFF2-40B4-BE49-F238E27FC236}">
                <a16:creationId xmlns:a16="http://schemas.microsoft.com/office/drawing/2014/main" id="{A4C73F55-DD3D-149D-5F5B-3F34CF54CBEF}"/>
              </a:ext>
            </a:extLst>
          </p:cNvPr>
          <p:cNvSpPr/>
          <p:nvPr/>
        </p:nvSpPr>
        <p:spPr>
          <a:xfrm>
            <a:off x="6822437" y="4588643"/>
            <a:ext cx="5156056"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ubtitle 2">
            <a:extLst>
              <a:ext uri="{FF2B5EF4-FFF2-40B4-BE49-F238E27FC236}">
                <a16:creationId xmlns:a16="http://schemas.microsoft.com/office/drawing/2014/main" id="{C497A105-F4A8-DAF3-9F9F-92E24EDC6254}"/>
              </a:ext>
            </a:extLst>
          </p:cNvPr>
          <p:cNvSpPr txBox="1">
            <a:spLocks/>
          </p:cNvSpPr>
          <p:nvPr/>
        </p:nvSpPr>
        <p:spPr>
          <a:xfrm>
            <a:off x="6988972" y="4826844"/>
            <a:ext cx="5482950"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err="1">
                <a:solidFill>
                  <a:schemeClr val="bg1"/>
                </a:solidFill>
                <a:latin typeface="+mn-lt"/>
                <a:ea typeface="Lato Light" panose="020F0502020204030203" pitchFamily="34" charset="0"/>
                <a:cs typeface="Mukta ExtraLight" panose="020B0000000000000000" pitchFamily="34" charset="77"/>
              </a:rPr>
              <a:t>Zusicherung</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17" name="Pentagon 2">
            <a:extLst>
              <a:ext uri="{FF2B5EF4-FFF2-40B4-BE49-F238E27FC236}">
                <a16:creationId xmlns:a16="http://schemas.microsoft.com/office/drawing/2014/main" id="{3337C992-D168-E0F3-0F86-6A0D1E93B079}"/>
              </a:ext>
            </a:extLst>
          </p:cNvPr>
          <p:cNvSpPr/>
          <p:nvPr/>
        </p:nvSpPr>
        <p:spPr>
          <a:xfrm>
            <a:off x="6822437" y="5394668"/>
            <a:ext cx="5156056"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ubtitle 2">
            <a:extLst>
              <a:ext uri="{FF2B5EF4-FFF2-40B4-BE49-F238E27FC236}">
                <a16:creationId xmlns:a16="http://schemas.microsoft.com/office/drawing/2014/main" id="{E70C2897-6C57-4A58-5C5E-6C36791D04F4}"/>
              </a:ext>
            </a:extLst>
          </p:cNvPr>
          <p:cNvSpPr txBox="1">
            <a:spLocks/>
          </p:cNvSpPr>
          <p:nvPr/>
        </p:nvSpPr>
        <p:spPr>
          <a:xfrm>
            <a:off x="6938682" y="5557330"/>
            <a:ext cx="4676841" cy="30714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40"/>
              </a:lnSpc>
              <a:defRPr/>
            </a:pPr>
            <a:r>
              <a:rPr lang="en-GB" sz="1800" dirty="0">
                <a:solidFill>
                  <a:schemeClr val="bg1"/>
                </a:solidFill>
                <a:latin typeface="+mn-lt"/>
                <a:ea typeface="League Spartan" charset="0"/>
                <a:cs typeface="Poppins" pitchFamily="2" charset="77"/>
              </a:rPr>
              <a:t>Change Management</a:t>
            </a:r>
          </a:p>
        </p:txBody>
      </p:sp>
      <p:sp>
        <p:nvSpPr>
          <p:cNvPr id="19" name="Pentagon 8">
            <a:extLst>
              <a:ext uri="{FF2B5EF4-FFF2-40B4-BE49-F238E27FC236}">
                <a16:creationId xmlns:a16="http://schemas.microsoft.com/office/drawing/2014/main" id="{A144F1F9-EA61-9AB7-0A83-77F6D4EB2F41}"/>
              </a:ext>
            </a:extLst>
          </p:cNvPr>
          <p:cNvSpPr/>
          <p:nvPr/>
        </p:nvSpPr>
        <p:spPr>
          <a:xfrm>
            <a:off x="6822437" y="6183719"/>
            <a:ext cx="5105766" cy="646730"/>
          </a:xfrm>
          <a:prstGeom prst="homePlate">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ubtitle 2">
            <a:extLst>
              <a:ext uri="{FF2B5EF4-FFF2-40B4-BE49-F238E27FC236}">
                <a16:creationId xmlns:a16="http://schemas.microsoft.com/office/drawing/2014/main" id="{E0101D1B-6254-B0CB-7D14-A32E6CB6254D}"/>
              </a:ext>
            </a:extLst>
          </p:cNvPr>
          <p:cNvSpPr txBox="1">
            <a:spLocks/>
          </p:cNvSpPr>
          <p:nvPr/>
        </p:nvSpPr>
        <p:spPr>
          <a:xfrm>
            <a:off x="6938682" y="6323450"/>
            <a:ext cx="4642364" cy="25905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en-US" sz="1800" dirty="0" err="1">
                <a:solidFill>
                  <a:schemeClr val="bg1"/>
                </a:solidFill>
                <a:latin typeface="+mn-lt"/>
                <a:ea typeface="Lato Light" panose="020F0502020204030203" pitchFamily="34" charset="0"/>
                <a:cs typeface="Mukta ExtraLight" panose="020B0000000000000000" pitchFamily="34" charset="77"/>
              </a:rPr>
              <a:t>Managementinformationen</a:t>
            </a:r>
            <a:r>
              <a:rPr lang="en-US" sz="1800" dirty="0">
                <a:solidFill>
                  <a:schemeClr val="bg1"/>
                </a:solidFill>
                <a:latin typeface="+mn-lt"/>
                <a:ea typeface="Lato Light" panose="020F0502020204030203" pitchFamily="34" charset="0"/>
                <a:cs typeface="Mukta ExtraLight" panose="020B0000000000000000" pitchFamily="34" charset="77"/>
              </a:rPr>
              <a:t> und -</a:t>
            </a:r>
            <a:r>
              <a:rPr lang="en-US" sz="1800" dirty="0" err="1">
                <a:solidFill>
                  <a:schemeClr val="bg1"/>
                </a:solidFill>
                <a:latin typeface="+mn-lt"/>
                <a:ea typeface="Lato Light" panose="020F0502020204030203" pitchFamily="34" charset="0"/>
                <a:cs typeface="Mukta ExtraLight" panose="020B0000000000000000" pitchFamily="34" charset="77"/>
              </a:rPr>
              <a:t>kennzahlen</a:t>
            </a:r>
            <a:endParaRPr lang="en-GB" sz="1800" dirty="0">
              <a:solidFill>
                <a:schemeClr val="bg1"/>
              </a:solidFill>
              <a:latin typeface="+mn-lt"/>
              <a:ea typeface="Lato Light" panose="020F0502020204030203" pitchFamily="34" charset="0"/>
              <a:cs typeface="Mukta ExtraLight" panose="020B0000000000000000" pitchFamily="34" charset="77"/>
            </a:endParaRPr>
          </a:p>
        </p:txBody>
      </p:sp>
      <p:sp>
        <p:nvSpPr>
          <p:cNvPr id="21" name="Pentagon 41">
            <a:extLst>
              <a:ext uri="{FF2B5EF4-FFF2-40B4-BE49-F238E27FC236}">
                <a16:creationId xmlns:a16="http://schemas.microsoft.com/office/drawing/2014/main" id="{197C1F5D-6182-90C0-DE61-35AA462AE1CE}"/>
              </a:ext>
            </a:extLst>
          </p:cNvPr>
          <p:cNvSpPr/>
          <p:nvPr/>
        </p:nvSpPr>
        <p:spPr>
          <a:xfrm>
            <a:off x="6822437" y="1384426"/>
            <a:ext cx="5156056" cy="646730"/>
          </a:xfrm>
          <a:prstGeom prst="homePlat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ubtitle 2">
            <a:extLst>
              <a:ext uri="{FF2B5EF4-FFF2-40B4-BE49-F238E27FC236}">
                <a16:creationId xmlns:a16="http://schemas.microsoft.com/office/drawing/2014/main" id="{33B1F739-5479-DF3F-FF24-7D68884BF501}"/>
              </a:ext>
            </a:extLst>
          </p:cNvPr>
          <p:cNvSpPr txBox="1">
            <a:spLocks/>
          </p:cNvSpPr>
          <p:nvPr/>
        </p:nvSpPr>
        <p:spPr>
          <a:xfrm>
            <a:off x="6988972" y="1523879"/>
            <a:ext cx="5482950" cy="477062"/>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Engagement und proaktive Beteiligung</a:t>
            </a:r>
          </a:p>
          <a:p>
            <a:pPr lvl="0" algn="l">
              <a:lnSpc>
                <a:spcPts val="1713"/>
              </a:lnSpc>
              <a:spcBef>
                <a:spcPts val="0"/>
              </a:spcBef>
              <a:defRPr/>
            </a:pPr>
            <a:r>
              <a:rPr lang="de-DE" sz="1800" dirty="0">
                <a:solidFill>
                  <a:schemeClr val="bg1"/>
                </a:solidFill>
                <a:latin typeface="+mn-lt"/>
                <a:ea typeface="Lato Light" panose="020F0502020204030203" pitchFamily="34" charset="0"/>
                <a:cs typeface="Mukta ExtraLight" panose="020B0000000000000000" pitchFamily="34" charset="77"/>
              </a:rPr>
              <a:t> des Vorstandes</a:t>
            </a:r>
            <a:endParaRPr lang="en-US" sz="1800" dirty="0">
              <a:solidFill>
                <a:schemeClr val="bg1"/>
              </a:solidFill>
              <a:latin typeface="+mn-lt"/>
              <a:ea typeface="Lato Light" panose="020F0502020204030203" pitchFamily="34" charset="0"/>
              <a:cs typeface="Mukta ExtraLight" panose="020B0000000000000000" pitchFamily="34" charset="77"/>
            </a:endParaRPr>
          </a:p>
        </p:txBody>
      </p:sp>
      <p:sp>
        <p:nvSpPr>
          <p:cNvPr id="23" name="Pentagon 2">
            <a:extLst>
              <a:ext uri="{FF2B5EF4-FFF2-40B4-BE49-F238E27FC236}">
                <a16:creationId xmlns:a16="http://schemas.microsoft.com/office/drawing/2014/main" id="{37AD353C-96EA-58F8-EB99-217046FD378D}"/>
              </a:ext>
            </a:extLst>
          </p:cNvPr>
          <p:cNvSpPr/>
          <p:nvPr/>
        </p:nvSpPr>
        <p:spPr>
          <a:xfrm>
            <a:off x="6822437" y="2190451"/>
            <a:ext cx="5156056" cy="646730"/>
          </a:xfrm>
          <a:prstGeom prst="homePlat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2">
            <a:extLst>
              <a:ext uri="{FF2B5EF4-FFF2-40B4-BE49-F238E27FC236}">
                <a16:creationId xmlns:a16="http://schemas.microsoft.com/office/drawing/2014/main" id="{6CACCDEE-095F-3B4A-904E-19D4C65DE68B}"/>
              </a:ext>
            </a:extLst>
          </p:cNvPr>
          <p:cNvSpPr txBox="1">
            <a:spLocks/>
          </p:cNvSpPr>
          <p:nvPr/>
        </p:nvSpPr>
        <p:spPr>
          <a:xfrm>
            <a:off x="6946588" y="2353912"/>
            <a:ext cx="4676841" cy="307143"/>
          </a:xfrm>
          <a:prstGeom prst="rect">
            <a:avLst/>
          </a:prstGeom>
        </p:spPr>
        <p:txBody>
          <a:bodyPr vert="horz" wrap="square" lIns="34299" tIns="17149" rIns="34299" bIns="17149"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240"/>
              </a:lnSpc>
              <a:defRPr/>
            </a:pPr>
            <a:r>
              <a:rPr lang="en-GB" sz="1800" dirty="0">
                <a:solidFill>
                  <a:schemeClr val="bg1"/>
                </a:solidFill>
                <a:latin typeface="+mn-lt"/>
                <a:ea typeface="League Spartan" charset="0"/>
                <a:cs typeface="Poppins" pitchFamily="2" charset="77"/>
              </a:rPr>
              <a:t>BKM </a:t>
            </a:r>
            <a:r>
              <a:rPr lang="en-GB" sz="1800" dirty="0" err="1">
                <a:solidFill>
                  <a:schemeClr val="bg1"/>
                </a:solidFill>
                <a:latin typeface="+mn-lt"/>
                <a:ea typeface="League Spartan" charset="0"/>
                <a:cs typeface="Poppins" pitchFamily="2" charset="77"/>
              </a:rPr>
              <a:t>Strategie</a:t>
            </a:r>
            <a:r>
              <a:rPr lang="en-GB" sz="1800" dirty="0">
                <a:solidFill>
                  <a:schemeClr val="bg1"/>
                </a:solidFill>
                <a:latin typeface="+mn-lt"/>
                <a:ea typeface="League Spartan" charset="0"/>
                <a:cs typeface="Poppins" pitchFamily="2" charset="77"/>
              </a:rPr>
              <a:t>, </a:t>
            </a:r>
            <a:r>
              <a:rPr lang="en-GB" sz="1800" dirty="0" err="1">
                <a:solidFill>
                  <a:schemeClr val="bg1"/>
                </a:solidFill>
                <a:latin typeface="+mn-lt"/>
                <a:ea typeface="League Spartan" charset="0"/>
                <a:cs typeface="Poppins" pitchFamily="2" charset="77"/>
              </a:rPr>
              <a:t>Politik</a:t>
            </a:r>
            <a:r>
              <a:rPr lang="en-GB" sz="1800" dirty="0">
                <a:solidFill>
                  <a:schemeClr val="bg1"/>
                </a:solidFill>
                <a:latin typeface="+mn-lt"/>
                <a:ea typeface="League Spartan" charset="0"/>
                <a:cs typeface="Poppins" pitchFamily="2" charset="77"/>
              </a:rPr>
              <a:t> and </a:t>
            </a:r>
            <a:r>
              <a:rPr lang="en-GB" sz="1800" dirty="0" err="1">
                <a:solidFill>
                  <a:schemeClr val="bg1"/>
                </a:solidFill>
                <a:latin typeface="+mn-lt"/>
                <a:ea typeface="League Spartan" charset="0"/>
                <a:cs typeface="Poppins" pitchFamily="2" charset="77"/>
              </a:rPr>
              <a:t>Struktur</a:t>
            </a:r>
            <a:endParaRPr lang="en-GB" sz="1800" dirty="0">
              <a:solidFill>
                <a:schemeClr val="bg1"/>
              </a:solidFill>
              <a:latin typeface="+mn-lt"/>
              <a:ea typeface="League Spartan" charset="0"/>
              <a:cs typeface="Poppins" pitchFamily="2" charset="77"/>
            </a:endParaRPr>
          </a:p>
        </p:txBody>
      </p:sp>
    </p:spTree>
    <p:extLst>
      <p:ext uri="{BB962C8B-B14F-4D97-AF65-F5344CB8AC3E}">
        <p14:creationId xmlns:p14="http://schemas.microsoft.com/office/powerpoint/2010/main" val="1595939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07C2518E-DF2F-ED68-048F-69273B4B4B97}"/>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platzhalter 2">
            <a:extLst>
              <a:ext uri="{FF2B5EF4-FFF2-40B4-BE49-F238E27FC236}">
                <a16:creationId xmlns:a16="http://schemas.microsoft.com/office/drawing/2014/main" id="{71E88231-EF20-C5F8-30A2-900FFE756054}"/>
              </a:ext>
            </a:extLst>
          </p:cNvPr>
          <p:cNvSpPr>
            <a:spLocks noGrp="1"/>
          </p:cNvSpPr>
          <p:nvPr>
            <p:ph type="body" sz="quarter" idx="16"/>
          </p:nvPr>
        </p:nvSpPr>
        <p:spPr>
          <a:xfrm>
            <a:off x="331693" y="912258"/>
            <a:ext cx="11470341" cy="582221"/>
          </a:xfrm>
        </p:spPr>
        <p:txBody>
          <a:bodyPr>
            <a:noAutofit/>
          </a:bodyPr>
          <a:lstStyle/>
          <a:p>
            <a:r>
              <a:rPr lang="de-DE" sz="1800" dirty="0">
                <a:solidFill>
                  <a:schemeClr val="bg1"/>
                </a:solidFill>
              </a:rPr>
              <a:t>Eine Krise kann auf externe und interne Faktoren zurückgeführt werden. Aber je nachdem, wen Sie fragen, wird dem externen oder dem internen Faktor mehr Gewicht beigemessen.</a:t>
            </a:r>
          </a:p>
        </p:txBody>
      </p:sp>
      <p:graphicFrame>
        <p:nvGraphicFramePr>
          <p:cNvPr id="5" name="object 22">
            <a:extLst>
              <a:ext uri="{FF2B5EF4-FFF2-40B4-BE49-F238E27FC236}">
                <a16:creationId xmlns:a16="http://schemas.microsoft.com/office/drawing/2014/main" id="{047865D8-5116-D5F2-2232-8E673C5E0CF4}"/>
              </a:ext>
            </a:extLst>
          </p:cNvPr>
          <p:cNvGraphicFramePr>
            <a:graphicFrameLocks noGrp="1"/>
          </p:cNvGraphicFramePr>
          <p:nvPr>
            <p:extLst>
              <p:ext uri="{D42A27DB-BD31-4B8C-83A1-F6EECF244321}">
                <p14:modId xmlns:p14="http://schemas.microsoft.com/office/powerpoint/2010/main" val="3451938476"/>
              </p:ext>
            </p:extLst>
          </p:nvPr>
        </p:nvGraphicFramePr>
        <p:xfrm>
          <a:off x="3637281" y="1604850"/>
          <a:ext cx="8355106" cy="4801346"/>
        </p:xfrm>
        <a:graphic>
          <a:graphicData uri="http://schemas.openxmlformats.org/drawingml/2006/table">
            <a:tbl>
              <a:tblPr firstRow="1" bandRow="1">
                <a:tableStyleId>{69012ECD-51FC-41F1-AA8D-1B2483CD663E}</a:tableStyleId>
              </a:tblPr>
              <a:tblGrid>
                <a:gridCol w="2693282">
                  <a:extLst>
                    <a:ext uri="{9D8B030D-6E8A-4147-A177-3AD203B41FA5}">
                      <a16:colId xmlns:a16="http://schemas.microsoft.com/office/drawing/2014/main" val="20000"/>
                    </a:ext>
                  </a:extLst>
                </a:gridCol>
                <a:gridCol w="2969186">
                  <a:extLst>
                    <a:ext uri="{9D8B030D-6E8A-4147-A177-3AD203B41FA5}">
                      <a16:colId xmlns:a16="http://schemas.microsoft.com/office/drawing/2014/main" val="20001"/>
                    </a:ext>
                  </a:extLst>
                </a:gridCol>
                <a:gridCol w="2692638">
                  <a:extLst>
                    <a:ext uri="{9D8B030D-6E8A-4147-A177-3AD203B41FA5}">
                      <a16:colId xmlns:a16="http://schemas.microsoft.com/office/drawing/2014/main" val="20002"/>
                    </a:ext>
                  </a:extLst>
                </a:gridCol>
              </a:tblGrid>
              <a:tr h="398524">
                <a:tc>
                  <a:txBody>
                    <a:bodyPr/>
                    <a:lstStyle/>
                    <a:p>
                      <a:pPr marL="91440">
                        <a:lnSpc>
                          <a:spcPct val="100000"/>
                        </a:lnSpc>
                        <a:spcBef>
                          <a:spcPts val="1145"/>
                        </a:spcBef>
                      </a:pPr>
                      <a:r>
                        <a:rPr lang="de-DE" sz="2400" b="1" noProof="0">
                          <a:solidFill>
                            <a:srgbClr val="FFFFFF"/>
                          </a:solidFill>
                        </a:rPr>
                        <a:t>Externe Faktoren</a:t>
                      </a:r>
                      <a:endParaRPr lang="de-DE" sz="2400" noProof="0">
                        <a:latin typeface="Arial"/>
                        <a:cs typeface="Arial"/>
                      </a:endParaRPr>
                    </a:p>
                  </a:txBody>
                  <a:tcPr marL="0" marR="0" marT="145415" marB="0">
                    <a:solidFill>
                      <a:srgbClr val="85D2C7"/>
                    </a:solidFill>
                  </a:tcPr>
                </a:tc>
                <a:tc>
                  <a:txBody>
                    <a:bodyPr/>
                    <a:lstStyle/>
                    <a:p>
                      <a:pPr marL="146050" algn="ctr">
                        <a:lnSpc>
                          <a:spcPct val="100000"/>
                        </a:lnSpc>
                        <a:spcBef>
                          <a:spcPts val="840"/>
                        </a:spcBef>
                      </a:pPr>
                      <a:r>
                        <a:rPr lang="de-DE" sz="2000" b="1" spc="-10" noProof="0">
                          <a:solidFill>
                            <a:srgbClr val="FFFFFF"/>
                          </a:solidFill>
                        </a:rPr>
                        <a:t>Asymmetrie in der Wahrnehmung</a:t>
                      </a:r>
                      <a:endParaRPr lang="de-DE" sz="2000" noProof="0">
                        <a:latin typeface="Calibri"/>
                        <a:cs typeface="Calibri"/>
                      </a:endParaRPr>
                    </a:p>
                  </a:txBody>
                  <a:tcPr marL="0" marR="0" marT="106680" marB="0">
                    <a:solidFill>
                      <a:srgbClr val="85D2C7"/>
                    </a:solidFill>
                  </a:tcPr>
                </a:tc>
                <a:tc>
                  <a:txBody>
                    <a:bodyPr/>
                    <a:lstStyle/>
                    <a:p>
                      <a:pPr marL="106680">
                        <a:lnSpc>
                          <a:spcPct val="100000"/>
                        </a:lnSpc>
                        <a:spcBef>
                          <a:spcPts val="1155"/>
                        </a:spcBef>
                      </a:pPr>
                      <a:r>
                        <a:rPr lang="de-DE" sz="2400" b="1" spc="-5" noProof="0">
                          <a:solidFill>
                            <a:srgbClr val="FFFFFF"/>
                          </a:solidFill>
                        </a:rPr>
                        <a:t>Interne Faktoren</a:t>
                      </a:r>
                      <a:endParaRPr lang="de-DE" sz="2400" noProof="0">
                        <a:latin typeface="Arial"/>
                        <a:cs typeface="Arial"/>
                      </a:endParaRPr>
                    </a:p>
                  </a:txBody>
                  <a:tcPr marL="0" marR="0" marT="146685" marB="0">
                    <a:solidFill>
                      <a:srgbClr val="85D2C7"/>
                    </a:solidFill>
                  </a:tcPr>
                </a:tc>
                <a:extLst>
                  <a:ext uri="{0D108BD9-81ED-4DB2-BD59-A6C34878D82A}">
                    <a16:rowId xmlns:a16="http://schemas.microsoft.com/office/drawing/2014/main" val="10000"/>
                  </a:ext>
                </a:extLst>
              </a:tr>
              <a:tr h="308969">
                <a:tc>
                  <a:txBody>
                    <a:bodyPr/>
                    <a:lstStyle/>
                    <a:p>
                      <a:pPr marL="91440" marR="480695">
                        <a:lnSpc>
                          <a:spcPct val="100000"/>
                        </a:lnSpc>
                        <a:spcBef>
                          <a:spcPts val="414"/>
                        </a:spcBef>
                      </a:pPr>
                      <a:r>
                        <a:rPr lang="de-DE" sz="1200" noProof="0">
                          <a:solidFill>
                            <a:srgbClr val="79527B"/>
                          </a:solidFill>
                        </a:rPr>
                        <a:t>Schrumpfende / gesättigte Märkte</a:t>
                      </a:r>
                      <a:endParaRPr lang="de-DE" sz="1200" noProof="0">
                        <a:solidFill>
                          <a:srgbClr val="79527B"/>
                        </a:solidFill>
                        <a:latin typeface="Arial"/>
                        <a:cs typeface="Arial"/>
                      </a:endParaRPr>
                    </a:p>
                  </a:txBody>
                  <a:tcPr marL="0" marR="0" marT="52704" marB="0" anchor="ctr">
                    <a:lnB w="12700" cap="flat" cmpd="sng" algn="ctr">
                      <a:solidFill>
                        <a:srgbClr val="916395"/>
                      </a:solidFill>
                      <a:prstDash val="solid"/>
                      <a:round/>
                      <a:headEnd type="none" w="med" len="med"/>
                      <a:tailEnd type="none" w="med" len="med"/>
                    </a:lnB>
                    <a:noFill/>
                  </a:tcPr>
                </a:tc>
                <a:tc rowSpan="8">
                  <a:txBody>
                    <a:bodyPr/>
                    <a:lstStyle/>
                    <a:p>
                      <a:pPr>
                        <a:lnSpc>
                          <a:spcPct val="100000"/>
                        </a:lnSpc>
                      </a:pPr>
                      <a:endParaRPr lang="de-DE" sz="1800" baseline="2314" noProof="0" dirty="0">
                        <a:latin typeface="Arial"/>
                        <a:cs typeface="Arial"/>
                      </a:endParaRPr>
                    </a:p>
                  </a:txBody>
                  <a:tcPr marL="0" marR="0" marT="0" marB="0">
                    <a:noFill/>
                  </a:tcPr>
                </a:tc>
                <a:tc>
                  <a:txBody>
                    <a:bodyPr/>
                    <a:lstStyle/>
                    <a:p>
                      <a:pPr marL="106680">
                        <a:lnSpc>
                          <a:spcPct val="100000"/>
                        </a:lnSpc>
                        <a:spcBef>
                          <a:spcPts val="835"/>
                        </a:spcBef>
                      </a:pPr>
                      <a:r>
                        <a:rPr lang="de-DE" sz="1200" spc="-5" noProof="0">
                          <a:solidFill>
                            <a:srgbClr val="79527B"/>
                          </a:solidFill>
                        </a:rPr>
                        <a:t>Strategische Defizite</a:t>
                      </a:r>
                      <a:endParaRPr lang="de-DE" sz="1200" noProof="0">
                        <a:solidFill>
                          <a:srgbClr val="79527B"/>
                        </a:solidFill>
                        <a:latin typeface="Arial"/>
                        <a:cs typeface="Arial"/>
                      </a:endParaRPr>
                    </a:p>
                  </a:txBody>
                  <a:tcPr marL="0" marR="0" marT="106045" marB="0" anchor="ctr">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1"/>
                  </a:ext>
                </a:extLst>
              </a:tr>
              <a:tr h="587109">
                <a:tc>
                  <a:txBody>
                    <a:bodyPr/>
                    <a:lstStyle/>
                    <a:p>
                      <a:r>
                        <a:rPr lang="de-DE" sz="1200" noProof="0">
                          <a:solidFill>
                            <a:srgbClr val="79527B"/>
                          </a:solidFill>
                        </a:rPr>
                        <a:t>  Digitalisierung</a:t>
                      </a:r>
                      <a:endParaRPr lang="de-DE" noProof="0">
                        <a:solidFill>
                          <a:srgbClr val="79527B"/>
                        </a:solidFill>
                      </a:endParaRPr>
                    </a:p>
                  </a:txBody>
                  <a:tcPr marL="0" marR="0" marT="11303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tcPr>
                </a:tc>
                <a:tc>
                  <a:txBody>
                    <a:bodyPr/>
                    <a:lstStyle/>
                    <a:p>
                      <a:pPr marL="106680" marR="678815">
                        <a:lnSpc>
                          <a:spcPct val="100000"/>
                        </a:lnSpc>
                        <a:spcBef>
                          <a:spcPts val="320"/>
                        </a:spcBef>
                      </a:pPr>
                      <a:r>
                        <a:rPr lang="de-DE" sz="1200" noProof="0">
                          <a:solidFill>
                            <a:srgbClr val="79527B"/>
                          </a:solidFill>
                        </a:rPr>
                        <a:t>Veraltete Technologie / Produkte</a:t>
                      </a:r>
                      <a:endParaRPr lang="de-DE" sz="1200" noProof="0">
                        <a:solidFill>
                          <a:srgbClr val="79527B"/>
                        </a:solidFill>
                        <a:latin typeface="Arial"/>
                        <a:cs typeface="Arial"/>
                      </a:endParaRPr>
                    </a:p>
                  </a:txBody>
                  <a:tcPr marL="0" marR="0" marT="4064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2"/>
                  </a:ext>
                </a:extLst>
              </a:tr>
              <a:tr h="328624">
                <a:tc>
                  <a:txBody>
                    <a:bodyPr/>
                    <a:lstStyle/>
                    <a:p>
                      <a:pPr>
                        <a:lnSpc>
                          <a:spcPct val="100000"/>
                        </a:lnSpc>
                        <a:spcBef>
                          <a:spcPts val="55"/>
                        </a:spcBef>
                      </a:pPr>
                      <a:r>
                        <a:rPr lang="de-DE" sz="1200" noProof="0" dirty="0">
                          <a:solidFill>
                            <a:srgbClr val="79527B"/>
                          </a:solidFill>
                        </a:rPr>
                        <a:t>  Änderungen von Vorschriften</a:t>
                      </a:r>
                      <a:endParaRPr lang="de-DE" sz="1200" noProof="0" dirty="0">
                        <a:solidFill>
                          <a:srgbClr val="79527B"/>
                        </a:solidFill>
                        <a:latin typeface="Arial"/>
                        <a:cs typeface="Arial"/>
                      </a:endParaRPr>
                    </a:p>
                  </a:txBody>
                  <a:tcPr marL="0" marR="0" marT="698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994"/>
                        </a:spcBef>
                      </a:pPr>
                      <a:r>
                        <a:rPr lang="de-DE" sz="1200" noProof="0">
                          <a:solidFill>
                            <a:srgbClr val="79527B"/>
                          </a:solidFill>
                        </a:rPr>
                        <a:t>Mangelnde betriebliche Effizienz</a:t>
                      </a:r>
                      <a:endParaRPr lang="de-DE" sz="1200" noProof="0">
                        <a:solidFill>
                          <a:srgbClr val="79527B"/>
                        </a:solidFill>
                        <a:latin typeface="Arial"/>
                        <a:cs typeface="Arial"/>
                      </a:endParaRPr>
                    </a:p>
                  </a:txBody>
                  <a:tcPr marL="0" marR="0" marT="126364"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4"/>
                  </a:ext>
                </a:extLst>
              </a:tr>
              <a:tr h="587109">
                <a:tc>
                  <a:txBody>
                    <a:bodyPr/>
                    <a:lstStyle/>
                    <a:p>
                      <a:r>
                        <a:rPr lang="de-DE" sz="1200" noProof="0">
                          <a:solidFill>
                            <a:srgbClr val="79527B"/>
                          </a:solidFill>
                        </a:rPr>
                        <a:t>  Technologiesprünge</a:t>
                      </a:r>
                      <a:endParaRPr lang="de-DE" sz="1600" noProof="0">
                        <a:solidFill>
                          <a:srgbClr val="79527B"/>
                        </a:solidFill>
                      </a:endParaRPr>
                    </a:p>
                  </a:txBody>
                  <a:tcPr marL="0" marR="0" marT="11366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tcPr>
                </a:tc>
                <a:tc>
                  <a:txBody>
                    <a:bodyPr/>
                    <a:lstStyle/>
                    <a:p>
                      <a:pPr marL="106680" marR="103505">
                        <a:lnSpc>
                          <a:spcPct val="100000"/>
                        </a:lnSpc>
                        <a:spcBef>
                          <a:spcPts val="1160"/>
                        </a:spcBef>
                      </a:pPr>
                      <a:r>
                        <a:rPr lang="de-DE" sz="1200" noProof="0">
                          <a:solidFill>
                            <a:srgbClr val="79527B"/>
                          </a:solidFill>
                        </a:rPr>
                        <a:t>Unzureichende Management-/Führungsqualität</a:t>
                      </a:r>
                      <a:endParaRPr lang="de-DE" sz="1200" noProof="0">
                        <a:solidFill>
                          <a:srgbClr val="79527B"/>
                        </a:solidFill>
                        <a:latin typeface="Arial"/>
                        <a:cs typeface="Arial"/>
                      </a:endParaRPr>
                    </a:p>
                  </a:txBody>
                  <a:tcPr marL="0" marR="0" marT="14732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5"/>
                  </a:ext>
                </a:extLst>
              </a:tr>
              <a:tr h="587109">
                <a:tc>
                  <a:txBody>
                    <a:bodyPr/>
                    <a:lstStyle/>
                    <a:p>
                      <a:r>
                        <a:rPr lang="de-DE" sz="1200" noProof="0">
                          <a:solidFill>
                            <a:srgbClr val="79527B"/>
                          </a:solidFill>
                        </a:rPr>
                        <a:t>  Globalisierung</a:t>
                      </a:r>
                      <a:endParaRPr lang="de-DE" noProof="0">
                        <a:solidFill>
                          <a:srgbClr val="79527B"/>
                        </a:solidFill>
                      </a:endParaRPr>
                    </a:p>
                  </a:txBody>
                  <a:tcPr marL="0" marR="0" marT="113664"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marR="829310">
                        <a:lnSpc>
                          <a:spcPct val="100000"/>
                        </a:lnSpc>
                        <a:spcBef>
                          <a:spcPts val="325"/>
                        </a:spcBef>
                      </a:pPr>
                      <a:r>
                        <a:rPr lang="de-DE" sz="1200" spc="-5" noProof="0">
                          <a:solidFill>
                            <a:srgbClr val="79527B"/>
                          </a:solidFill>
                        </a:rPr>
                        <a:t>Unausgewogene Finanzierungsstruktur</a:t>
                      </a:r>
                      <a:endParaRPr lang="de-DE" sz="1200" spc="-5" noProof="0">
                        <a:solidFill>
                          <a:srgbClr val="79527B"/>
                        </a:solidFill>
                        <a:latin typeface="Arial"/>
                        <a:cs typeface="Arial"/>
                      </a:endParaRPr>
                    </a:p>
                  </a:txBody>
                  <a:tcPr marL="0" marR="0" marT="4127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08"/>
                  </a:ext>
                </a:extLst>
              </a:tr>
              <a:tr h="634141">
                <a:tc>
                  <a:txBody>
                    <a:bodyPr/>
                    <a:lstStyle/>
                    <a:p>
                      <a:r>
                        <a:rPr lang="de-DE" sz="1200" noProof="0">
                          <a:solidFill>
                            <a:srgbClr val="79527B"/>
                          </a:solidFill>
                        </a:rPr>
                        <a:t>  Neue Produkte / neue Wettbewerber</a:t>
                      </a:r>
                      <a:endParaRPr lang="de-DE" noProof="0">
                        <a:solidFill>
                          <a:srgbClr val="79527B"/>
                        </a:solidFill>
                      </a:endParaRPr>
                    </a:p>
                  </a:txBody>
                  <a:tcPr marL="0" marR="0" marT="161290"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825"/>
                        </a:spcBef>
                      </a:pPr>
                      <a:r>
                        <a:rPr lang="de-DE" sz="1200" noProof="0">
                          <a:solidFill>
                            <a:srgbClr val="79527B"/>
                          </a:solidFill>
                        </a:rPr>
                        <a:t>Überteuerte Anschaffungen</a:t>
                      </a:r>
                      <a:endParaRPr lang="de-DE" sz="1200" noProof="0">
                        <a:solidFill>
                          <a:srgbClr val="79527B"/>
                        </a:solidFill>
                        <a:latin typeface="Arial"/>
                        <a:cs typeface="Arial"/>
                      </a:endParaRPr>
                    </a:p>
                  </a:txBody>
                  <a:tcPr marL="0" marR="0" marT="10477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10"/>
                  </a:ext>
                </a:extLst>
              </a:tr>
              <a:tr h="634769">
                <a:tc>
                  <a:txBody>
                    <a:bodyPr/>
                    <a:lstStyle/>
                    <a:p>
                      <a:r>
                        <a:rPr lang="de-DE" sz="1200" noProof="0">
                          <a:solidFill>
                            <a:srgbClr val="79527B"/>
                          </a:solidFill>
                        </a:rPr>
                        <a:t>  Rohstoffpreise / Wechselkurse</a:t>
                      </a:r>
                      <a:endParaRPr lang="de-DE" noProof="0">
                        <a:solidFill>
                          <a:srgbClr val="79527B"/>
                        </a:solidFill>
                      </a:endParaRPr>
                    </a:p>
                  </a:txBody>
                  <a:tcPr marL="0" marR="0" marT="16192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1165"/>
                        </a:spcBef>
                      </a:pPr>
                      <a:r>
                        <a:rPr lang="de-DE" sz="1200" spc="-5" noProof="0">
                          <a:solidFill>
                            <a:srgbClr val="79527B"/>
                          </a:solidFill>
                        </a:rPr>
                        <a:t>Unzureichendes Controlling</a:t>
                      </a:r>
                      <a:endParaRPr lang="de-DE" sz="1200" spc="-5" noProof="0">
                        <a:solidFill>
                          <a:srgbClr val="79527B"/>
                        </a:solidFill>
                        <a:latin typeface="Arial"/>
                        <a:cs typeface="Arial"/>
                      </a:endParaRPr>
                    </a:p>
                  </a:txBody>
                  <a:tcPr marL="0" marR="0" marT="147955" marB="0" anchor="ctr">
                    <a:lnT w="12700" cap="flat" cmpd="sng" algn="ctr">
                      <a:solidFill>
                        <a:srgbClr val="916395"/>
                      </a:solidFill>
                      <a:prstDash val="solid"/>
                      <a:round/>
                      <a:headEnd type="none" w="med" len="med"/>
                      <a:tailEnd type="none" w="med" len="med"/>
                    </a:lnT>
                    <a:lnB w="12700" cap="flat" cmpd="sng" algn="ctr">
                      <a:solidFill>
                        <a:srgbClr val="916395"/>
                      </a:solidFill>
                      <a:prstDash val="solid"/>
                      <a:round/>
                      <a:headEnd type="none" w="med" len="med"/>
                      <a:tailEnd type="none" w="med" len="med"/>
                    </a:lnB>
                    <a:noFill/>
                  </a:tcPr>
                </a:tc>
                <a:extLst>
                  <a:ext uri="{0D108BD9-81ED-4DB2-BD59-A6C34878D82A}">
                    <a16:rowId xmlns:a16="http://schemas.microsoft.com/office/drawing/2014/main" val="10012"/>
                  </a:ext>
                </a:extLst>
              </a:tr>
              <a:tr h="307741">
                <a:tc>
                  <a:txBody>
                    <a:bodyPr/>
                    <a:lstStyle/>
                    <a:p>
                      <a:r>
                        <a:rPr lang="de-DE" sz="1200" noProof="0">
                          <a:solidFill>
                            <a:srgbClr val="79527B"/>
                          </a:solidFill>
                        </a:rPr>
                        <a:t>  Insolvenzen der Kunden / Lieferanten</a:t>
                      </a:r>
                      <a:endParaRPr lang="de-DE" noProof="0">
                        <a:solidFill>
                          <a:srgbClr val="79527B"/>
                        </a:solidFill>
                      </a:endParaRPr>
                    </a:p>
                  </a:txBody>
                  <a:tcPr marL="0" marR="0" marT="69850" marB="0" anchor="ctr">
                    <a:lnT w="12700" cap="flat" cmpd="sng" algn="ctr">
                      <a:solidFill>
                        <a:srgbClr val="916395"/>
                      </a:solidFill>
                      <a:prstDash val="solid"/>
                      <a:round/>
                      <a:headEnd type="none" w="med" len="med"/>
                      <a:tailEnd type="none" w="med" len="med"/>
                    </a:lnT>
                    <a:noFill/>
                  </a:tcPr>
                </a:tc>
                <a:tc vMerge="1">
                  <a:txBody>
                    <a:bodyPr/>
                    <a:lstStyle/>
                    <a:p>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tcPr>
                </a:tc>
                <a:tc>
                  <a:txBody>
                    <a:bodyPr/>
                    <a:lstStyle/>
                    <a:p>
                      <a:pPr marL="106680">
                        <a:lnSpc>
                          <a:spcPct val="100000"/>
                        </a:lnSpc>
                        <a:spcBef>
                          <a:spcPts val="825"/>
                        </a:spcBef>
                      </a:pPr>
                      <a:r>
                        <a:rPr lang="de-DE" sz="1200" spc="-5" noProof="0" dirty="0">
                          <a:solidFill>
                            <a:srgbClr val="79527B"/>
                          </a:solidFill>
                        </a:rPr>
                        <a:t>Organisatorische Defizite</a:t>
                      </a:r>
                      <a:endParaRPr lang="de-DE" sz="1200" spc="-5" noProof="0" dirty="0">
                        <a:solidFill>
                          <a:srgbClr val="79527B"/>
                        </a:solidFill>
                        <a:latin typeface="Arial"/>
                        <a:cs typeface="Arial"/>
                      </a:endParaRPr>
                    </a:p>
                  </a:txBody>
                  <a:tcPr marL="0" marR="0" marT="104775" marB="0" anchor="ctr">
                    <a:lnT w="12700" cap="flat" cmpd="sng" algn="ctr">
                      <a:solidFill>
                        <a:srgbClr val="916395"/>
                      </a:solidFill>
                      <a:prstDash val="solid"/>
                      <a:round/>
                      <a:headEnd type="none" w="med" len="med"/>
                      <a:tailEnd type="none" w="med" len="med"/>
                    </a:lnT>
                    <a:noFill/>
                  </a:tcPr>
                </a:tc>
                <a:extLst>
                  <a:ext uri="{0D108BD9-81ED-4DB2-BD59-A6C34878D82A}">
                    <a16:rowId xmlns:a16="http://schemas.microsoft.com/office/drawing/2014/main" val="10014"/>
                  </a:ext>
                </a:extLst>
              </a:tr>
            </a:tbl>
          </a:graphicData>
        </a:graphic>
      </p:graphicFrame>
      <p:sp>
        <p:nvSpPr>
          <p:cNvPr id="6" name="Textplatzhalter 2">
            <a:extLst>
              <a:ext uri="{FF2B5EF4-FFF2-40B4-BE49-F238E27FC236}">
                <a16:creationId xmlns:a16="http://schemas.microsoft.com/office/drawing/2014/main" id="{934EE23E-8AAF-829F-A496-03D0A5074D3E}"/>
              </a:ext>
            </a:extLst>
          </p:cNvPr>
          <p:cNvSpPr txBox="1">
            <a:spLocks/>
          </p:cNvSpPr>
          <p:nvPr/>
        </p:nvSpPr>
        <p:spPr>
          <a:xfrm>
            <a:off x="331694" y="323249"/>
            <a:ext cx="11470341"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solidFill>
              </a:rPr>
              <a:t>Eine Frage der Perspektive?</a:t>
            </a:r>
          </a:p>
        </p:txBody>
      </p:sp>
      <p:sp>
        <p:nvSpPr>
          <p:cNvPr id="7" name="Rectangle 3">
            <a:extLst>
              <a:ext uri="{FF2B5EF4-FFF2-40B4-BE49-F238E27FC236}">
                <a16:creationId xmlns:a16="http://schemas.microsoft.com/office/drawing/2014/main" id="{D0E5974E-B5B1-BE3F-4675-1273A2C2EF06}"/>
              </a:ext>
            </a:extLst>
          </p:cNvPr>
          <p:cNvSpPr>
            <a:spLocks noGrp="1"/>
          </p:cNvSpPr>
          <p:nvPr>
            <p:ph type="body" sz="quarter" idx="18"/>
          </p:nvPr>
        </p:nvSpPr>
        <p:spPr bwMode="auto">
          <a:xfrm>
            <a:off x="390525" y="1604850"/>
            <a:ext cx="3053715" cy="4374095"/>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lnSpcReduction="10000"/>
          </a:bodyPr>
          <a:lstStyle/>
          <a:p>
            <a:pPr marL="0" indent="0" algn="l">
              <a:lnSpc>
                <a:spcPct val="100000"/>
              </a:lnSpc>
            </a:pPr>
            <a:r>
              <a:rPr lang="de-DE" sz="1800" dirty="0">
                <a:solidFill>
                  <a:schemeClr val="bg1"/>
                </a:solidFill>
                <a:ea typeface="Open Sans Light" panose="020B0306030504020204" pitchFamily="34" charset="0"/>
                <a:cs typeface="Open Sans Light" panose="020B0306030504020204" pitchFamily="34" charset="0"/>
              </a:rPr>
              <a:t>Fragt man das Management nach den Ursachen der Krise, kommen die handelnden Personen meist zu ganz anderen Ursachenzuschreibungen als externe Berater. Während das Management naturgemäß dazu neigt, die Krise auf externe Faktoren zurückzuführen und intern weniger Fehler erkennt, ist die Außensicht von Beratern oft konträr. Ein objektiver Blick von außen ist in einer Krise besonders hilfreich.</a:t>
            </a:r>
            <a:endParaRPr lang="en-GB" sz="1800" dirty="0">
              <a:solidFill>
                <a:schemeClr val="bg1"/>
              </a:solidFill>
              <a:ea typeface="Open Sans Light" panose="020B0306030504020204" pitchFamily="34" charset="0"/>
              <a:cs typeface="Open Sans Light" panose="020B0306030504020204" pitchFamily="34" charset="0"/>
            </a:endParaRPr>
          </a:p>
        </p:txBody>
      </p:sp>
      <p:sp>
        <p:nvSpPr>
          <p:cNvPr id="8" name="Textfeld 2">
            <a:extLst>
              <a:ext uri="{FF2B5EF4-FFF2-40B4-BE49-F238E27FC236}">
                <a16:creationId xmlns:a16="http://schemas.microsoft.com/office/drawing/2014/main" id="{313313FB-249B-2742-DB64-34DF3F4DEE30}"/>
              </a:ext>
            </a:extLst>
          </p:cNvPr>
          <p:cNvSpPr txBox="1"/>
          <p:nvPr/>
        </p:nvSpPr>
        <p:spPr>
          <a:xfrm rot="20469085">
            <a:off x="6793666" y="4072799"/>
            <a:ext cx="189725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err="1">
                <a:ln>
                  <a:noFill/>
                </a:ln>
                <a:solidFill>
                  <a:srgbClr val="F27954"/>
                </a:solidFill>
                <a:effectLst/>
                <a:uLnTx/>
                <a:uFillTx/>
                <a:latin typeface="Calibri" panose="020F0502020204030204"/>
                <a:ea typeface="+mn-ea"/>
                <a:cs typeface="+mn-cs"/>
              </a:rPr>
              <a:t>Wahrnehmung</a:t>
            </a:r>
            <a:r>
              <a:rPr kumimoji="0" lang="en-GB" sz="1200" b="1" i="0" u="none" strike="noStrike" kern="1200" cap="none" spc="0" normalizeH="0" baseline="0" noProof="0" dirty="0">
                <a:ln>
                  <a:noFill/>
                </a:ln>
                <a:solidFill>
                  <a:srgbClr val="F27954"/>
                </a:solidFill>
                <a:effectLst/>
                <a:uLnTx/>
                <a:uFillTx/>
                <a:latin typeface="Calibri" panose="020F0502020204030204"/>
                <a:ea typeface="+mn-ea"/>
                <a:cs typeface="+mn-cs"/>
              </a:rPr>
              <a:t> der </a:t>
            </a:r>
            <a:r>
              <a:rPr kumimoji="0" lang="en-GB" sz="1200" b="1" i="0" u="none" strike="noStrike" kern="1200" cap="none" spc="0" normalizeH="0" baseline="0" noProof="0" dirty="0" err="1">
                <a:ln>
                  <a:noFill/>
                </a:ln>
                <a:solidFill>
                  <a:srgbClr val="F27954"/>
                </a:solidFill>
                <a:effectLst/>
                <a:uLnTx/>
                <a:uFillTx/>
                <a:latin typeface="Calibri" panose="020F0502020204030204"/>
                <a:ea typeface="+mn-ea"/>
                <a:cs typeface="+mn-cs"/>
              </a:rPr>
              <a:t>Berater</a:t>
            </a:r>
            <a:endParaRPr kumimoji="0" lang="en-GB" sz="1200" b="1" i="0" u="none" strike="noStrike" kern="1200" cap="none" spc="0" normalizeH="0" baseline="0" noProof="0" dirty="0">
              <a:ln>
                <a:noFill/>
              </a:ln>
              <a:solidFill>
                <a:srgbClr val="F27954"/>
              </a:solidFill>
              <a:effectLst/>
              <a:uLnTx/>
              <a:uFillTx/>
              <a:latin typeface="Calibri" panose="020F0502020204030204"/>
              <a:ea typeface="+mn-ea"/>
              <a:cs typeface="+mn-cs"/>
            </a:endParaRPr>
          </a:p>
        </p:txBody>
      </p:sp>
      <p:sp>
        <p:nvSpPr>
          <p:cNvPr id="9" name="Textfeld 11">
            <a:extLst>
              <a:ext uri="{FF2B5EF4-FFF2-40B4-BE49-F238E27FC236}">
                <a16:creationId xmlns:a16="http://schemas.microsoft.com/office/drawing/2014/main" id="{D4F77D1C-698A-DA79-791A-05B1DAA3D223}"/>
              </a:ext>
            </a:extLst>
          </p:cNvPr>
          <p:cNvSpPr txBox="1"/>
          <p:nvPr/>
        </p:nvSpPr>
        <p:spPr>
          <a:xfrm rot="1159998">
            <a:off x="6740847" y="2616073"/>
            <a:ext cx="234807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err="1">
                <a:ln>
                  <a:noFill/>
                </a:ln>
                <a:solidFill>
                  <a:srgbClr val="F27954"/>
                </a:solidFill>
                <a:effectLst/>
                <a:uLnTx/>
                <a:uFillTx/>
                <a:latin typeface="Calibri" panose="020F0502020204030204"/>
                <a:ea typeface="+mn-ea"/>
                <a:cs typeface="+mn-cs"/>
              </a:rPr>
              <a:t>Wahrnehmung</a:t>
            </a:r>
            <a:r>
              <a:rPr kumimoji="0" lang="en-GB" sz="1200" b="1" i="0" u="none" strike="noStrike" kern="1200" cap="none" spc="0" normalizeH="0" baseline="0" noProof="0" dirty="0">
                <a:ln>
                  <a:noFill/>
                </a:ln>
                <a:solidFill>
                  <a:srgbClr val="F27954"/>
                </a:solidFill>
                <a:effectLst/>
                <a:uLnTx/>
                <a:uFillTx/>
                <a:latin typeface="Calibri" panose="020F0502020204030204"/>
                <a:ea typeface="+mn-ea"/>
                <a:cs typeface="+mn-cs"/>
              </a:rPr>
              <a:t> des Managements</a:t>
            </a:r>
          </a:p>
        </p:txBody>
      </p:sp>
      <p:grpSp>
        <p:nvGrpSpPr>
          <p:cNvPr id="10" name="Group 16">
            <a:extLst>
              <a:ext uri="{FF2B5EF4-FFF2-40B4-BE49-F238E27FC236}">
                <a16:creationId xmlns:a16="http://schemas.microsoft.com/office/drawing/2014/main" id="{9E6805FA-3D63-BE8F-8469-AE66A7305902}"/>
              </a:ext>
            </a:extLst>
          </p:cNvPr>
          <p:cNvGrpSpPr/>
          <p:nvPr/>
        </p:nvGrpSpPr>
        <p:grpSpPr>
          <a:xfrm>
            <a:off x="6591406" y="3986952"/>
            <a:ext cx="2287084" cy="1552199"/>
            <a:chOff x="-2684985" y="4847393"/>
            <a:chExt cx="2287084" cy="1552199"/>
          </a:xfrm>
        </p:grpSpPr>
        <p:sp>
          <p:nvSpPr>
            <p:cNvPr id="11" name="Gleichschenkliges Dreieck 1">
              <a:extLst>
                <a:ext uri="{FF2B5EF4-FFF2-40B4-BE49-F238E27FC236}">
                  <a16:creationId xmlns:a16="http://schemas.microsoft.com/office/drawing/2014/main" id="{3AC71FC0-533B-DD87-9951-3ACC8F56C0A5}"/>
                </a:ext>
              </a:extLst>
            </p:cNvPr>
            <p:cNvSpPr/>
            <p:nvPr/>
          </p:nvSpPr>
          <p:spPr>
            <a:xfrm rot="16200000">
              <a:off x="-2317543" y="4479951"/>
              <a:ext cx="1552199" cy="2287084"/>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feld 9">
              <a:extLst>
                <a:ext uri="{FF2B5EF4-FFF2-40B4-BE49-F238E27FC236}">
                  <a16:creationId xmlns:a16="http://schemas.microsoft.com/office/drawing/2014/main" id="{870367B8-3A46-C321-BC8A-5C1F4F4ED904}"/>
                </a:ext>
              </a:extLst>
            </p:cNvPr>
            <p:cNvSpPr txBox="1"/>
            <p:nvPr/>
          </p:nvSpPr>
          <p:spPr>
            <a:xfrm>
              <a:off x="-1183745" y="5614947"/>
              <a:ext cx="65594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rPr>
                <a:t>INTERN</a:t>
              </a:r>
            </a:p>
          </p:txBody>
        </p:sp>
        <p:sp>
          <p:nvSpPr>
            <p:cNvPr id="13" name="Textfeld 9">
              <a:extLst>
                <a:ext uri="{FF2B5EF4-FFF2-40B4-BE49-F238E27FC236}">
                  <a16:creationId xmlns:a16="http://schemas.microsoft.com/office/drawing/2014/main" id="{72C8FA9E-21C2-07B5-7012-CF114E243585}"/>
                </a:ext>
              </a:extLst>
            </p:cNvPr>
            <p:cNvSpPr txBox="1"/>
            <p:nvPr/>
          </p:nvSpPr>
          <p:spPr>
            <a:xfrm>
              <a:off x="-1118542" y="5299343"/>
              <a:ext cx="71526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90%</a:t>
              </a:r>
            </a:p>
          </p:txBody>
        </p:sp>
        <p:sp>
          <p:nvSpPr>
            <p:cNvPr id="14" name="Textfeld 9">
              <a:extLst>
                <a:ext uri="{FF2B5EF4-FFF2-40B4-BE49-F238E27FC236}">
                  <a16:creationId xmlns:a16="http://schemas.microsoft.com/office/drawing/2014/main" id="{0A77CD67-D764-DD6D-C726-4756AEB7ACD0}"/>
                </a:ext>
              </a:extLst>
            </p:cNvPr>
            <p:cNvSpPr txBox="1"/>
            <p:nvPr/>
          </p:nvSpPr>
          <p:spPr>
            <a:xfrm>
              <a:off x="-2050225" y="5614947"/>
              <a:ext cx="67358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latin typeface="Calibri" panose="020F0502020204030204"/>
                </a:rPr>
                <a:t>EX</a:t>
              </a:r>
              <a:r>
                <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rPr>
                <a:t>TERN</a:t>
              </a:r>
            </a:p>
          </p:txBody>
        </p:sp>
        <p:sp>
          <p:nvSpPr>
            <p:cNvPr id="15" name="Textfeld 9">
              <a:extLst>
                <a:ext uri="{FF2B5EF4-FFF2-40B4-BE49-F238E27FC236}">
                  <a16:creationId xmlns:a16="http://schemas.microsoft.com/office/drawing/2014/main" id="{D0E18133-7098-E43E-D800-A3369D6EE32A}"/>
                </a:ext>
              </a:extLst>
            </p:cNvPr>
            <p:cNvSpPr txBox="1"/>
            <p:nvPr/>
          </p:nvSpPr>
          <p:spPr>
            <a:xfrm>
              <a:off x="-2002114" y="5299343"/>
              <a:ext cx="72006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1"/>
                  </a:solidFill>
                  <a:latin typeface="Calibri" panose="020F0502020204030204"/>
                </a:rPr>
                <a:t>1</a:t>
              </a: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0%</a:t>
              </a:r>
            </a:p>
          </p:txBody>
        </p:sp>
      </p:grpSp>
      <p:grpSp>
        <p:nvGrpSpPr>
          <p:cNvPr id="16" name="Group 22">
            <a:extLst>
              <a:ext uri="{FF2B5EF4-FFF2-40B4-BE49-F238E27FC236}">
                <a16:creationId xmlns:a16="http://schemas.microsoft.com/office/drawing/2014/main" id="{21A59D53-889C-DD8F-3AAB-16DC29CFA991}"/>
              </a:ext>
            </a:extLst>
          </p:cNvPr>
          <p:cNvGrpSpPr/>
          <p:nvPr/>
        </p:nvGrpSpPr>
        <p:grpSpPr>
          <a:xfrm>
            <a:off x="6691327" y="2502926"/>
            <a:ext cx="2287085" cy="1552199"/>
            <a:chOff x="-2050225" y="4821740"/>
            <a:chExt cx="2287085" cy="1552199"/>
          </a:xfrm>
          <a:solidFill>
            <a:srgbClr val="F27954"/>
          </a:solidFill>
        </p:grpSpPr>
        <p:sp>
          <p:nvSpPr>
            <p:cNvPr id="17" name="Gleichschenkliges Dreieck 1">
              <a:extLst>
                <a:ext uri="{FF2B5EF4-FFF2-40B4-BE49-F238E27FC236}">
                  <a16:creationId xmlns:a16="http://schemas.microsoft.com/office/drawing/2014/main" id="{F601DA21-2D24-9D3F-C42F-BC8329A3A1DC}"/>
                </a:ext>
              </a:extLst>
            </p:cNvPr>
            <p:cNvSpPr/>
            <p:nvPr/>
          </p:nvSpPr>
          <p:spPr>
            <a:xfrm rot="5400000" flipH="1">
              <a:off x="-1682782" y="4454298"/>
              <a:ext cx="1552199" cy="228708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feld 9">
              <a:extLst>
                <a:ext uri="{FF2B5EF4-FFF2-40B4-BE49-F238E27FC236}">
                  <a16:creationId xmlns:a16="http://schemas.microsoft.com/office/drawing/2014/main" id="{6C2D7CCA-196E-5AA2-F426-D250BA5D300C}"/>
                </a:ext>
              </a:extLst>
            </p:cNvPr>
            <p:cNvSpPr txBox="1"/>
            <p:nvPr/>
          </p:nvSpPr>
          <p:spPr>
            <a:xfrm>
              <a:off x="-1183745" y="5614947"/>
              <a:ext cx="65594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rPr>
                <a:t>INTERN</a:t>
              </a:r>
            </a:p>
          </p:txBody>
        </p:sp>
        <p:sp>
          <p:nvSpPr>
            <p:cNvPr id="19" name="Textfeld 9">
              <a:extLst>
                <a:ext uri="{FF2B5EF4-FFF2-40B4-BE49-F238E27FC236}">
                  <a16:creationId xmlns:a16="http://schemas.microsoft.com/office/drawing/2014/main" id="{C61D01C6-B72C-44BE-187D-4B42135B8DE4}"/>
                </a:ext>
              </a:extLst>
            </p:cNvPr>
            <p:cNvSpPr txBox="1"/>
            <p:nvPr/>
          </p:nvSpPr>
          <p:spPr>
            <a:xfrm>
              <a:off x="-1118542" y="5299343"/>
              <a:ext cx="72006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1"/>
                  </a:solidFill>
                  <a:latin typeface="Calibri" panose="020F0502020204030204"/>
                </a:rPr>
                <a:t>1</a:t>
              </a: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0%</a:t>
              </a:r>
            </a:p>
          </p:txBody>
        </p:sp>
        <p:sp>
          <p:nvSpPr>
            <p:cNvPr id="20" name="Textfeld 9">
              <a:extLst>
                <a:ext uri="{FF2B5EF4-FFF2-40B4-BE49-F238E27FC236}">
                  <a16:creationId xmlns:a16="http://schemas.microsoft.com/office/drawing/2014/main" id="{DA2B6BA4-0A89-D8F9-8F47-A9EFEDF06288}"/>
                </a:ext>
              </a:extLst>
            </p:cNvPr>
            <p:cNvSpPr txBox="1"/>
            <p:nvPr/>
          </p:nvSpPr>
          <p:spPr>
            <a:xfrm>
              <a:off x="-2050225" y="5614947"/>
              <a:ext cx="67358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latin typeface="Calibri" panose="020F0502020204030204"/>
                </a:rPr>
                <a:t>EX</a:t>
              </a:r>
              <a:r>
                <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rPr>
                <a:t>TERN</a:t>
              </a:r>
            </a:p>
          </p:txBody>
        </p:sp>
        <p:sp>
          <p:nvSpPr>
            <p:cNvPr id="21" name="Textfeld 9">
              <a:extLst>
                <a:ext uri="{FF2B5EF4-FFF2-40B4-BE49-F238E27FC236}">
                  <a16:creationId xmlns:a16="http://schemas.microsoft.com/office/drawing/2014/main" id="{F57300E5-4857-15B1-3AD2-736AC08E9741}"/>
                </a:ext>
              </a:extLst>
            </p:cNvPr>
            <p:cNvSpPr txBox="1"/>
            <p:nvPr/>
          </p:nvSpPr>
          <p:spPr>
            <a:xfrm>
              <a:off x="-2002114" y="5299343"/>
              <a:ext cx="72006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Calibri" panose="020F0502020204030204"/>
                  <a:ea typeface="+mn-ea"/>
                  <a:cs typeface="+mn-cs"/>
                </a:rPr>
                <a:t>90%</a:t>
              </a:r>
            </a:p>
          </p:txBody>
        </p:sp>
      </p:grpSp>
      <p:graphicFrame>
        <p:nvGraphicFramePr>
          <p:cNvPr id="22" name="Tabelle 21">
            <a:extLst>
              <a:ext uri="{FF2B5EF4-FFF2-40B4-BE49-F238E27FC236}">
                <a16:creationId xmlns:a16="http://schemas.microsoft.com/office/drawing/2014/main" id="{A810E848-7179-1CF6-867F-C73D651D5B59}"/>
              </a:ext>
            </a:extLst>
          </p:cNvPr>
          <p:cNvGraphicFramePr>
            <a:graphicFrameLocks noGrp="1"/>
          </p:cNvGraphicFramePr>
          <p:nvPr/>
        </p:nvGraphicFramePr>
        <p:xfrm>
          <a:off x="9199659" y="1614115"/>
          <a:ext cx="208280" cy="365760"/>
        </p:xfrm>
        <a:graphic>
          <a:graphicData uri="http://schemas.openxmlformats.org/drawingml/2006/table">
            <a:tbl>
              <a:tblPr/>
              <a:tblGrid>
                <a:gridCol w="208280">
                  <a:extLst>
                    <a:ext uri="{9D8B030D-6E8A-4147-A177-3AD203B41FA5}">
                      <a16:colId xmlns:a16="http://schemas.microsoft.com/office/drawing/2014/main" val="3782537210"/>
                    </a:ext>
                  </a:extLst>
                </a:gridCol>
              </a:tblGrid>
              <a:tr h="0">
                <a:tc>
                  <a:txBody>
                    <a:bodyPr/>
                    <a:lstStyle/>
                    <a:p>
                      <a:endParaRPr lang="de-DE" dirty="0"/>
                    </a:p>
                  </a:txBody>
                  <a:tcPr>
                    <a:lnL w="12700" cmpd="sng">
                      <a:solidFill>
                        <a:srgbClr val="85D2C7"/>
                      </a:solidFill>
                      <a:prstDash val="solid"/>
                    </a:lnL>
                    <a:lnR w="12700" cmpd="sng">
                      <a:solidFill>
                        <a:srgbClr val="85D2C7"/>
                      </a:solidFill>
                      <a:prstDash val="solid"/>
                    </a:lnR>
                    <a:lnT w="12700" cmpd="sng">
                      <a:solidFill>
                        <a:srgbClr val="85D2C7"/>
                      </a:solidFill>
                      <a:prstDash val="solid"/>
                    </a:lnT>
                    <a:lnB w="12700" cmpd="sng">
                      <a:solidFill>
                        <a:srgbClr val="85D2C7"/>
                      </a:solidFill>
                      <a:prstDash val="solid"/>
                    </a:lnB>
                  </a:tcPr>
                </a:tc>
                <a:extLst>
                  <a:ext uri="{0D108BD9-81ED-4DB2-BD59-A6C34878D82A}">
                    <a16:rowId xmlns:a16="http://schemas.microsoft.com/office/drawing/2014/main" val="1199842022"/>
                  </a:ext>
                </a:extLst>
              </a:tr>
            </a:tbl>
          </a:graphicData>
        </a:graphic>
      </p:graphicFrame>
    </p:spTree>
    <p:extLst>
      <p:ext uri="{BB962C8B-B14F-4D97-AF65-F5344CB8AC3E}">
        <p14:creationId xmlns:p14="http://schemas.microsoft.com/office/powerpoint/2010/main" val="24574479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EF5C344-924E-A24C-B918-B9144C78562F}"/>
              </a:ext>
            </a:extLst>
          </p:cNvPr>
          <p:cNvSpPr>
            <a:spLocks noGrp="1"/>
          </p:cNvSpPr>
          <p:nvPr>
            <p:ph type="body" sz="quarter" idx="18"/>
          </p:nvPr>
        </p:nvSpPr>
        <p:spPr/>
        <p:txBody>
          <a:bodyPr/>
          <a:lstStyle/>
          <a:p>
            <a:r>
              <a:rPr lang="en-US" dirty="0"/>
              <a:t>Was </a:t>
            </a:r>
            <a:r>
              <a:rPr lang="en-US" dirty="0" err="1"/>
              <a:t>denken</a:t>
            </a:r>
            <a:r>
              <a:rPr lang="en-US" dirty="0"/>
              <a:t> Sie:</a:t>
            </a:r>
          </a:p>
          <a:p>
            <a:br>
              <a:rPr lang="en-US" dirty="0"/>
            </a:br>
            <a:r>
              <a:rPr lang="en-US" sz="2800" b="1" dirty="0"/>
              <a:t>KANN EINE KRISE VERMIEDEN WERDEN?</a:t>
            </a:r>
            <a:endParaRPr lang="en-US" dirty="0"/>
          </a:p>
        </p:txBody>
      </p:sp>
      <p:sp>
        <p:nvSpPr>
          <p:cNvPr id="2" name="Text Placeholder 1">
            <a:extLst>
              <a:ext uri="{FF2B5EF4-FFF2-40B4-BE49-F238E27FC236}">
                <a16:creationId xmlns:a16="http://schemas.microsoft.com/office/drawing/2014/main" id="{8F60ECFF-AEA6-4243-AC6F-EAE838A3459B}"/>
              </a:ext>
            </a:extLst>
          </p:cNvPr>
          <p:cNvSpPr>
            <a:spLocks noGrp="1"/>
          </p:cNvSpPr>
          <p:nvPr>
            <p:ph type="body" sz="quarter" idx="16"/>
          </p:nvPr>
        </p:nvSpPr>
        <p:spPr>
          <a:xfrm>
            <a:off x="734714" y="642972"/>
            <a:ext cx="5187115" cy="582221"/>
          </a:xfrm>
        </p:spPr>
        <p:txBody>
          <a:bodyPr>
            <a:normAutofit fontScale="92500"/>
          </a:bodyPr>
          <a:lstStyle/>
          <a:p>
            <a:r>
              <a:rPr lang="en-US" dirty="0"/>
              <a:t>DISKUSSION &amp; AUSTAUSCH</a:t>
            </a:r>
          </a:p>
        </p:txBody>
      </p:sp>
      <p:pic>
        <p:nvPicPr>
          <p:cNvPr id="10" name="Picture Placeholder 9" descr="A picture containing building, person, outdoor&#10;&#10;Description automatically generated">
            <a:extLst>
              <a:ext uri="{FF2B5EF4-FFF2-40B4-BE49-F238E27FC236}">
                <a16:creationId xmlns:a16="http://schemas.microsoft.com/office/drawing/2014/main" id="{F0D68ED6-6438-1448-9848-F39DA59D35B2}"/>
              </a:ext>
            </a:extLst>
          </p:cNvPr>
          <p:cNvPicPr>
            <a:picLocks noGrp="1" noChangeAspect="1"/>
          </p:cNvPicPr>
          <p:nvPr>
            <p:ph type="pic" sz="quarter" idx="10"/>
          </p:nvPr>
        </p:nvPicPr>
        <p:blipFill rotWithShape="1">
          <a:blip r:embed="rId2"/>
          <a:srcRect l="15958" r="15958"/>
          <a:stretch/>
        </p:blipFill>
        <p:spPr/>
      </p:pic>
    </p:spTree>
    <p:extLst>
      <p:ext uri="{BB962C8B-B14F-4D97-AF65-F5344CB8AC3E}">
        <p14:creationId xmlns:p14="http://schemas.microsoft.com/office/powerpoint/2010/main" val="36492426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705BD8B2-5802-533F-BA2E-97161CFF719D}"/>
              </a:ext>
            </a:extLst>
          </p:cNvPr>
          <p:cNvSpPr>
            <a:spLocks noGrp="1"/>
          </p:cNvSpPr>
          <p:nvPr>
            <p:ph type="body" sz="quarter" idx="16"/>
          </p:nvPr>
        </p:nvSpPr>
        <p:spPr/>
        <p:txBody>
          <a:bodyPr>
            <a:normAutofit/>
          </a:bodyPr>
          <a:lstStyle/>
          <a:p>
            <a:r>
              <a:rPr lang="de-DE" sz="4000" dirty="0"/>
              <a:t>Empfohlene</a:t>
            </a:r>
          </a:p>
          <a:p>
            <a:r>
              <a:rPr lang="de-DE" sz="4000" dirty="0"/>
              <a:t>Lektüre:</a:t>
            </a:r>
            <a:endParaRPr lang="de-DE" dirty="0"/>
          </a:p>
        </p:txBody>
      </p:sp>
    </p:spTree>
    <p:extLst>
      <p:ext uri="{BB962C8B-B14F-4D97-AF65-F5344CB8AC3E}">
        <p14:creationId xmlns:p14="http://schemas.microsoft.com/office/powerpoint/2010/main" val="9765895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332"/>
        <p:cNvGrpSpPr/>
        <p:nvPr/>
      </p:nvGrpSpPr>
      <p:grpSpPr>
        <a:xfrm>
          <a:off x="0" y="0"/>
          <a:ext cx="0" cy="0"/>
          <a:chOff x="0" y="0"/>
          <a:chExt cx="0" cy="0"/>
        </a:xfrm>
      </p:grpSpPr>
      <p:sp>
        <p:nvSpPr>
          <p:cNvPr id="2333" name="Google Shape;2333;p71"/>
          <p:cNvSpPr txBox="1">
            <a:spLocks noGrp="1"/>
          </p:cNvSpPr>
          <p:nvPr>
            <p:ph type="body" idx="1"/>
          </p:nvPr>
        </p:nvSpPr>
        <p:spPr>
          <a:xfrm>
            <a:off x="389965" y="1607198"/>
            <a:ext cx="11470341" cy="4580242"/>
          </a:xfrm>
          <a:prstGeom prst="rect">
            <a:avLst/>
          </a:prstGeom>
          <a:noFill/>
          <a:ln>
            <a:noFill/>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dirty="0">
                <a:latin typeface="+mn-lt"/>
                <a:ea typeface="+mn-ea"/>
                <a:cs typeface="+mn-cs"/>
                <a:hlinkClick r:id="rId3">
                  <a:extLst>
                    <a:ext uri="{A12FA001-AC4F-418D-AE19-62706E023703}">
                      <ahyp:hlinkClr xmlns:ahyp="http://schemas.microsoft.com/office/drawing/2018/hyperlinkcolor" val="tx"/>
                    </a:ext>
                  </a:extLst>
                </a:hlinkClick>
              </a:rPr>
              <a:t>5 SWOT Analysis Examples - Small Business Trends (smallbiztrends.com)</a:t>
            </a:r>
            <a:endParaRPr lang="en-US" sz="1600" dirty="0">
              <a:latin typeface="+mn-lt"/>
              <a:ea typeface="+mn-ea"/>
              <a:cs typeface="+mn-cs"/>
            </a:endParaRPr>
          </a:p>
          <a:p>
            <a:pPr marL="285750" indent="-285750">
              <a:buFont typeface="Arial" panose="020B0604020202020204" pitchFamily="34" charset="0"/>
              <a:buChar char="•"/>
            </a:pPr>
            <a:r>
              <a:rPr lang="en-US" sz="1600" dirty="0">
                <a:latin typeface="+mn-lt"/>
                <a:ea typeface="+mn-ea"/>
                <a:cs typeface="+mn-cs"/>
                <a:hlinkClick r:id="rId4">
                  <a:extLst>
                    <a:ext uri="{A12FA001-AC4F-418D-AE19-62706E023703}">
                      <ahyp:hlinkClr xmlns:ahyp="http://schemas.microsoft.com/office/drawing/2018/hyperlinkcolor" val="tx"/>
                    </a:ext>
                  </a:extLst>
                </a:hlinkClick>
              </a:rPr>
              <a:t>Portfolio Analysis and Investment Review Reduce Risk (thebalancemoney.com)</a:t>
            </a:r>
            <a:endParaRPr lang="de-DE" sz="1600" dirty="0">
              <a:latin typeface="+mn-lt"/>
              <a:ea typeface="+mn-ea"/>
              <a:cs typeface="+mn-cs"/>
            </a:endParaRPr>
          </a:p>
          <a:p>
            <a:pPr marL="285750" indent="-285750">
              <a:buFont typeface="Arial" panose="020B0604020202020204" pitchFamily="34" charset="0"/>
              <a:buChar char="•"/>
            </a:pPr>
            <a:r>
              <a:rPr lang="de-DE" sz="1600" dirty="0">
                <a:latin typeface="+mn-lt"/>
                <a:ea typeface="+mn-ea"/>
                <a:cs typeface="+mn-cs"/>
                <a:hlinkClick r:id="rId5">
                  <a:extLst>
                    <a:ext uri="{A12FA001-AC4F-418D-AE19-62706E023703}">
                      <ahyp:hlinkClr xmlns:ahyp="http://schemas.microsoft.com/office/drawing/2018/hyperlinkcolor" val="tx"/>
                    </a:ext>
                  </a:extLst>
                </a:hlinkClick>
              </a:rPr>
              <a:t>Accountancy-Europe-SME-risk-management-series-introduction-paper.pdf (accountancyeurope.eu)</a:t>
            </a:r>
            <a:endParaRPr lang="de-DE" sz="1600" dirty="0">
              <a:latin typeface="+mn-lt"/>
              <a:ea typeface="+mn-ea"/>
              <a:cs typeface="+mn-cs"/>
            </a:endParaRPr>
          </a:p>
          <a:p>
            <a:pPr marL="285750" indent="-285750">
              <a:buFont typeface="Arial" panose="020B0604020202020204" pitchFamily="34" charset="0"/>
              <a:buChar char="•"/>
            </a:pPr>
            <a:r>
              <a:rPr lang="en-US" sz="1600" dirty="0">
                <a:latin typeface="+mn-lt"/>
                <a:ea typeface="+mn-ea"/>
                <a:cs typeface="+mn-cs"/>
                <a:hlinkClick r:id="rId6">
                  <a:extLst>
                    <a:ext uri="{A12FA001-AC4F-418D-AE19-62706E023703}">
                      <ahyp:hlinkClr xmlns:ahyp="http://schemas.microsoft.com/office/drawing/2018/hyperlinkcolor" val="tx"/>
                    </a:ext>
                  </a:extLst>
                </a:hlinkClick>
              </a:rPr>
              <a:t>5 Steps in a Business Process Management Life cycle – Customer Service Blog from </a:t>
            </a:r>
            <a:r>
              <a:rPr lang="en-US" sz="1600" dirty="0" err="1">
                <a:latin typeface="+mn-lt"/>
                <a:ea typeface="+mn-ea"/>
                <a:cs typeface="+mn-cs"/>
                <a:hlinkClick r:id="rId6">
                  <a:extLst>
                    <a:ext uri="{A12FA001-AC4F-418D-AE19-62706E023703}">
                      <ahyp:hlinkClr xmlns:ahyp="http://schemas.microsoft.com/office/drawing/2018/hyperlinkcolor" val="tx"/>
                    </a:ext>
                  </a:extLst>
                </a:hlinkClick>
              </a:rPr>
              <a:t>HappyFox</a:t>
            </a:r>
            <a:endParaRPr lang="en-US" sz="1600" dirty="0">
              <a:latin typeface="+mn-lt"/>
              <a:ea typeface="+mn-ea"/>
              <a:cs typeface="+mn-cs"/>
            </a:endParaRPr>
          </a:p>
          <a:p>
            <a:pPr marL="285750" indent="-285750">
              <a:buFont typeface="Arial" panose="020B0604020202020204" pitchFamily="34" charset="0"/>
              <a:buChar char="•"/>
            </a:pPr>
            <a:r>
              <a:rPr lang="en-US" sz="1600" dirty="0" err="1">
                <a:latin typeface="+mn-lt"/>
                <a:ea typeface="+mn-ea"/>
                <a:cs typeface="+mn-cs"/>
              </a:rPr>
              <a:t>Sgro</a:t>
            </a:r>
            <a:r>
              <a:rPr lang="en-US" sz="1600" dirty="0">
                <a:latin typeface="+mn-lt"/>
                <a:ea typeface="+mn-ea"/>
                <a:cs typeface="+mn-cs"/>
              </a:rPr>
              <a:t> et al (2021): Causes of Corporate Crisis : An Investigation on SMEs to support the learning process. </a:t>
            </a:r>
            <a:r>
              <a:rPr lang="en-US" sz="1600" dirty="0" err="1">
                <a:latin typeface="+mn-lt"/>
                <a:ea typeface="+mn-ea"/>
                <a:cs typeface="+mn-cs"/>
              </a:rPr>
              <a:t>Rivista</a:t>
            </a:r>
            <a:r>
              <a:rPr lang="en-US" sz="1600" dirty="0">
                <a:latin typeface="+mn-lt"/>
                <a:ea typeface="+mn-ea"/>
                <a:cs typeface="+mn-cs"/>
              </a:rPr>
              <a:t> </a:t>
            </a:r>
            <a:r>
              <a:rPr lang="en-US" sz="1600" dirty="0" err="1">
                <a:latin typeface="+mn-lt"/>
                <a:ea typeface="+mn-ea"/>
                <a:cs typeface="+mn-cs"/>
              </a:rPr>
              <a:t>Piccol</a:t>
            </a:r>
            <a:r>
              <a:rPr lang="en-US" sz="1600" dirty="0">
                <a:latin typeface="+mn-lt"/>
                <a:ea typeface="+mn-ea"/>
                <a:cs typeface="+mn-cs"/>
              </a:rPr>
              <a:t> Impresa, Issue 3 (</a:t>
            </a:r>
            <a:r>
              <a:rPr lang="en-US" sz="1600" dirty="0">
                <a:latin typeface="+mn-lt"/>
                <a:ea typeface="+mn-ea"/>
                <a:cs typeface="+mn-cs"/>
                <a:hlinkClick r:id="rId7">
                  <a:extLst>
                    <a:ext uri="{A12FA001-AC4F-418D-AE19-62706E023703}">
                      <ahyp:hlinkClr xmlns:ahyp="http://schemas.microsoft.com/office/drawing/2018/hyperlinkcolor" val="tx"/>
                    </a:ext>
                  </a:extLst>
                </a:hlinkClick>
              </a:rPr>
              <a:t>https://journals.uniurb.it/index.php/piccola/article/view/2856/2993</a:t>
            </a:r>
            <a:r>
              <a:rPr lang="en-US" sz="1600" dirty="0">
                <a:latin typeface="+mn-lt"/>
                <a:ea typeface="+mn-ea"/>
                <a:cs typeface="+mn-cs"/>
              </a:rPr>
              <a:t>)</a:t>
            </a:r>
          </a:p>
          <a:p>
            <a:pPr marL="285750" indent="-285750">
              <a:buFont typeface="Arial" panose="020B0604020202020204" pitchFamily="34" charset="0"/>
              <a:buChar char="•"/>
            </a:pPr>
            <a:r>
              <a:rPr lang="en-US" sz="1600" dirty="0">
                <a:latin typeface="+mn-lt"/>
                <a:ea typeface="+mn-ea"/>
                <a:cs typeface="+mn-cs"/>
              </a:rPr>
              <a:t>Vargo/Seville (2017): Crisis Strategic Planning for SMEs; Finding the Silver Lining, International Journal of Production Research – Creating resilient SMEs special issue , Vol. 49, Issue 18 (</a:t>
            </a:r>
            <a:r>
              <a:rPr lang="en-US" sz="1600" dirty="0">
                <a:latin typeface="+mn-lt"/>
                <a:ea typeface="+mn-ea"/>
                <a:cs typeface="+mn-cs"/>
                <a:hlinkClick r:id="rId8">
                  <a:extLst>
                    <a:ext uri="{A12FA001-AC4F-418D-AE19-62706E023703}">
                      <ahyp:hlinkClr xmlns:ahyp="http://schemas.microsoft.com/office/drawing/2018/hyperlinkcolor" val="tx"/>
                    </a:ext>
                  </a:extLst>
                </a:hlinkClick>
              </a:rPr>
              <a:t>https://resorgs.org.nz/wp-content/uploads/2017/07/crisis_strategic_planning_for_smes.pdf</a:t>
            </a:r>
            <a:r>
              <a:rPr lang="en-US" sz="1600" dirty="0">
                <a:latin typeface="+mn-lt"/>
                <a:ea typeface="+mn-ea"/>
                <a:cs typeface="+mn-cs"/>
              </a:rPr>
              <a:t>) </a:t>
            </a:r>
          </a:p>
          <a:p>
            <a:pPr marL="285750" indent="-285750">
              <a:buFont typeface="Arial" panose="020B0604020202020204" pitchFamily="34" charset="0"/>
              <a:buChar char="•"/>
            </a:pPr>
            <a:r>
              <a:rPr lang="en-US" sz="1600" dirty="0">
                <a:latin typeface="+mn-lt"/>
                <a:ea typeface="+mn-ea"/>
                <a:cs typeface="+mn-cs"/>
                <a:hlinkClick r:id="rId9">
                  <a:extLst>
                    <a:ext uri="{A12FA001-AC4F-418D-AE19-62706E023703}">
                      <ahyp:hlinkClr xmlns:ahyp="http://schemas.microsoft.com/office/drawing/2018/hyperlinkcolor" val="tx"/>
                    </a:ext>
                  </a:extLst>
                </a:hlinkClick>
              </a:rPr>
              <a:t>KPI | Essential key performance indicators for small business</a:t>
            </a:r>
            <a:endParaRPr lang="en-US" sz="1600" dirty="0">
              <a:latin typeface="+mn-lt"/>
              <a:ea typeface="+mn-ea"/>
              <a:cs typeface="+mn-cs"/>
            </a:endParaRPr>
          </a:p>
          <a:p>
            <a:pPr marL="285750" indent="-285750">
              <a:buFont typeface="Arial" panose="020B0604020202020204" pitchFamily="34" charset="0"/>
              <a:buChar char="•"/>
            </a:pPr>
            <a:r>
              <a:rPr lang="en-GB" sz="1600" dirty="0">
                <a:latin typeface="+mn-lt"/>
                <a:ea typeface="+mn-ea"/>
                <a:cs typeface="+mn-cs"/>
              </a:rPr>
              <a:t>Ghaderi et al. (2014): Organizational Learning in Tourism Crisis Management: An Experience from Malaysia. Journal of Travel &amp; Tourism Marketing, 31(5), p. 627-648. (</a:t>
            </a:r>
            <a:r>
              <a:rPr lang="en-GB" sz="1600" dirty="0">
                <a:latin typeface="+mn-lt"/>
                <a:ea typeface="+mn-ea"/>
                <a:cs typeface="+mn-cs"/>
                <a:hlinkClick r:id="rId10">
                  <a:extLst>
                    <a:ext uri="{A12FA001-AC4F-418D-AE19-62706E023703}">
                      <ahyp:hlinkClr xmlns:ahyp="http://schemas.microsoft.com/office/drawing/2018/hyperlinkcolor" val="tx"/>
                    </a:ext>
                  </a:extLst>
                </a:hlinkClick>
              </a:rPr>
              <a:t>https://www.tandfonline.com/doi/full/10.1080/10548408.2014.883951?casa_token=_SGxXQB5U7QAAAAA%3Ax6vigBqAtGsMyP-eGttGU9iLxjATe4XCzg3BnveOwkYrhSlwWOpknOd2Ca73-pooM61c9fTeGJ9EaA</a:t>
            </a:r>
            <a:r>
              <a:rPr lang="en-GB" sz="1600" dirty="0">
                <a:latin typeface="+mn-lt"/>
                <a:ea typeface="+mn-ea"/>
                <a:cs typeface="+mn-cs"/>
              </a:rPr>
              <a:t>) </a:t>
            </a:r>
            <a:endParaRPr lang="en-US" sz="1600" dirty="0">
              <a:latin typeface="+mn-lt"/>
              <a:ea typeface="+mn-ea"/>
              <a:cs typeface="+mn-cs"/>
            </a:endParaRPr>
          </a:p>
          <a:p>
            <a:pPr marL="285750" indent="-285750">
              <a:buFont typeface="Arial" panose="020B0604020202020204" pitchFamily="34" charset="0"/>
              <a:buChar char="•"/>
            </a:pPr>
            <a:r>
              <a:rPr lang="en-GB" sz="1600" dirty="0">
                <a:latin typeface="+mn-lt"/>
                <a:ea typeface="+mn-ea"/>
                <a:cs typeface="+mn-cs"/>
                <a:hlinkClick r:id="rId11">
                  <a:extLst>
                    <a:ext uri="{A12FA001-AC4F-418D-AE19-62706E023703}">
                      <ahyp:hlinkClr xmlns:ahyp="http://schemas.microsoft.com/office/drawing/2018/hyperlinkcolor" val="tx"/>
                    </a:ext>
                  </a:extLst>
                </a:hlinkClick>
              </a:rPr>
              <a:t>The Futures Wheel - Identifying Consequences of a Change (mindtools.com) </a:t>
            </a:r>
            <a:endParaRPr lang="en-GB" sz="1600" dirty="0">
              <a:latin typeface="+mn-lt"/>
              <a:ea typeface="+mn-ea"/>
              <a:cs typeface="+mn-cs"/>
            </a:endParaRPr>
          </a:p>
          <a:p>
            <a:pPr marL="285750" indent="-285750">
              <a:buFont typeface="Arial" panose="020B0604020202020204" pitchFamily="34" charset="0"/>
              <a:buChar char="•"/>
            </a:pPr>
            <a:endParaRPr lang="en-GB" sz="1600" b="0" i="0" dirty="0">
              <a:effectLst/>
              <a:latin typeface="Red Hat Display"/>
            </a:endParaRPr>
          </a:p>
          <a:p>
            <a:pPr marL="285750" indent="-285750">
              <a:buFont typeface="Arial" panose="020B0604020202020204" pitchFamily="34" charset="0"/>
              <a:buChar char="•"/>
            </a:pPr>
            <a:endParaRPr lang="en-US" sz="1600" dirty="0">
              <a:latin typeface="+mn-lt"/>
              <a:ea typeface="+mn-ea"/>
              <a:cs typeface="+mn-cs"/>
            </a:endParaRPr>
          </a:p>
        </p:txBody>
      </p:sp>
      <p:sp>
        <p:nvSpPr>
          <p:cNvPr id="2334" name="Google Shape;2334;p71"/>
          <p:cNvSpPr txBox="1">
            <a:spLocks noGrp="1"/>
          </p:cNvSpPr>
          <p:nvPr>
            <p:ph type="body" idx="2"/>
          </p:nvPr>
        </p:nvSpPr>
        <p:spPr>
          <a:xfrm>
            <a:off x="389965" y="577971"/>
            <a:ext cx="11470341" cy="582221"/>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Kurze, aber interessante Artikel, die wir spannend finden…</a:t>
            </a:r>
            <a:endParaRPr dirty="0"/>
          </a:p>
        </p:txBody>
      </p:sp>
      <p:sp>
        <p:nvSpPr>
          <p:cNvPr id="2335" name="Google Shape;2335;p71"/>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Empfohlene Literatur</a:t>
            </a:r>
            <a:endParaRP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BB9E87F-765B-2D49-B101-893E0A4102DB}"/>
              </a:ext>
            </a:extLst>
          </p:cNvPr>
          <p:cNvSpPr>
            <a:spLocks noGrp="1"/>
          </p:cNvSpPr>
          <p:nvPr>
            <p:ph type="body" sz="quarter" idx="19"/>
          </p:nvPr>
        </p:nvSpPr>
        <p:spPr>
          <a:xfrm>
            <a:off x="967061" y="4154268"/>
            <a:ext cx="5808311" cy="731140"/>
          </a:xfrm>
        </p:spPr>
        <p:txBody>
          <a:bodyPr/>
          <a:lstStyle/>
          <a:p>
            <a:r>
              <a:rPr lang="en-US" dirty="0"/>
              <a:t>KRISENBEWÄLTIGUNG</a:t>
            </a:r>
          </a:p>
        </p:txBody>
      </p:sp>
      <p:sp>
        <p:nvSpPr>
          <p:cNvPr id="8" name="Text Placeholder 7">
            <a:extLst>
              <a:ext uri="{FF2B5EF4-FFF2-40B4-BE49-F238E27FC236}">
                <a16:creationId xmlns:a16="http://schemas.microsoft.com/office/drawing/2014/main" id="{D8E7CEE4-35A7-EB45-AD21-B4A704F2A9A1}"/>
              </a:ext>
            </a:extLst>
          </p:cNvPr>
          <p:cNvSpPr>
            <a:spLocks noGrp="1"/>
          </p:cNvSpPr>
          <p:nvPr>
            <p:ph type="body" sz="quarter" idx="20"/>
          </p:nvPr>
        </p:nvSpPr>
        <p:spPr>
          <a:xfrm>
            <a:off x="967062" y="3344692"/>
            <a:ext cx="4177815" cy="837258"/>
          </a:xfrm>
        </p:spPr>
        <p:txBody>
          <a:bodyPr>
            <a:normAutofit fontScale="70000" lnSpcReduction="20000"/>
          </a:bodyPr>
          <a:lstStyle/>
          <a:p>
            <a:r>
              <a:rPr lang="en-US" dirty="0"/>
              <a:t>Als </a:t>
            </a:r>
            <a:r>
              <a:rPr lang="en-US" dirty="0" err="1"/>
              <a:t>nächstes</a:t>
            </a:r>
            <a:r>
              <a:rPr lang="en-US" dirty="0"/>
              <a:t>: Modul 3</a:t>
            </a:r>
          </a:p>
        </p:txBody>
      </p:sp>
      <p:grpSp>
        <p:nvGrpSpPr>
          <p:cNvPr id="2" name="Google Shape;664;p39">
            <a:extLst>
              <a:ext uri="{FF2B5EF4-FFF2-40B4-BE49-F238E27FC236}">
                <a16:creationId xmlns:a16="http://schemas.microsoft.com/office/drawing/2014/main" id="{FA41672E-2660-C7D4-53CA-FD75978BCBAD}"/>
              </a:ext>
            </a:extLst>
          </p:cNvPr>
          <p:cNvGrpSpPr/>
          <p:nvPr/>
        </p:nvGrpSpPr>
        <p:grpSpPr>
          <a:xfrm>
            <a:off x="7286899" y="3277496"/>
            <a:ext cx="233548" cy="233548"/>
            <a:chOff x="5941025" y="3634400"/>
            <a:chExt cx="467650" cy="467650"/>
          </a:xfrm>
          <a:noFill/>
        </p:grpSpPr>
        <p:sp>
          <p:nvSpPr>
            <p:cNvPr id="3" name="Google Shape;665;p39">
              <a:extLst>
                <a:ext uri="{FF2B5EF4-FFF2-40B4-BE49-F238E27FC236}">
                  <a16:creationId xmlns:a16="http://schemas.microsoft.com/office/drawing/2014/main" id="{2B2C335E-C0AA-5593-A3D0-007D6B832223}"/>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666;p39">
              <a:extLst>
                <a:ext uri="{FF2B5EF4-FFF2-40B4-BE49-F238E27FC236}">
                  <a16:creationId xmlns:a16="http://schemas.microsoft.com/office/drawing/2014/main" id="{1CEA03AB-8554-607E-940D-24A548913B28}"/>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667;p39">
              <a:extLst>
                <a:ext uri="{FF2B5EF4-FFF2-40B4-BE49-F238E27FC236}">
                  <a16:creationId xmlns:a16="http://schemas.microsoft.com/office/drawing/2014/main" id="{CC0A5A2D-3EBF-8608-A9E5-E29EDE26167E}"/>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68;p39">
              <a:extLst>
                <a:ext uri="{FF2B5EF4-FFF2-40B4-BE49-F238E27FC236}">
                  <a16:creationId xmlns:a16="http://schemas.microsoft.com/office/drawing/2014/main" id="{309F655E-290A-EB78-912A-61E8D3F46DB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9;p39">
              <a:extLst>
                <a:ext uri="{FF2B5EF4-FFF2-40B4-BE49-F238E27FC236}">
                  <a16:creationId xmlns:a16="http://schemas.microsoft.com/office/drawing/2014/main" id="{383810E0-83EF-611F-62F8-C1B5612B275C}"/>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0;p39">
              <a:extLst>
                <a:ext uri="{FF2B5EF4-FFF2-40B4-BE49-F238E27FC236}">
                  <a16:creationId xmlns:a16="http://schemas.microsoft.com/office/drawing/2014/main" id="{16B4E628-98A3-22EB-6EBD-77D04BEE6C2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extfeld 13">
            <a:extLst>
              <a:ext uri="{FF2B5EF4-FFF2-40B4-BE49-F238E27FC236}">
                <a16:creationId xmlns:a16="http://schemas.microsoft.com/office/drawing/2014/main" id="{A33B4629-BDF8-8FB3-6EDE-186FE1691BD2}"/>
              </a:ext>
            </a:extLst>
          </p:cNvPr>
          <p:cNvSpPr txBox="1"/>
          <p:nvPr/>
        </p:nvSpPr>
        <p:spPr>
          <a:xfrm>
            <a:off x="7781191" y="3240382"/>
            <a:ext cx="3358895" cy="307777"/>
          </a:xfrm>
          <a:prstGeom prst="rect">
            <a:avLst/>
          </a:prstGeom>
          <a:noFill/>
        </p:spPr>
        <p:txBody>
          <a:bodyPr wrap="square" rtlCol="0">
            <a:spAutoFit/>
          </a:bodyPr>
          <a:lstStyle/>
          <a:p>
            <a:r>
              <a:rPr lang="en-GB" sz="1400" dirty="0">
                <a:solidFill>
                  <a:schemeClr val="bg1"/>
                </a:solidFill>
                <a:hlinkClick r:id="rId2">
                  <a:extLst>
                    <a:ext uri="{A12FA001-AC4F-418D-AE19-62706E023703}">
                      <ahyp:hlinkClr xmlns:ahyp="http://schemas.microsoft.com/office/drawing/2018/hyperlinkcolor" val="tx"/>
                    </a:ext>
                  </a:extLst>
                </a:hlinkClick>
              </a:rPr>
              <a:t>https://www.tourismrecovery.eu/</a:t>
            </a:r>
            <a:r>
              <a:rPr lang="en-GB" sz="1400" dirty="0">
                <a:solidFill>
                  <a:schemeClr val="bg1"/>
                </a:solidFill>
              </a:rPr>
              <a:t> </a:t>
            </a:r>
          </a:p>
        </p:txBody>
      </p:sp>
      <p:sp>
        <p:nvSpPr>
          <p:cNvPr id="16" name="Textfeld 15">
            <a:extLst>
              <a:ext uri="{FF2B5EF4-FFF2-40B4-BE49-F238E27FC236}">
                <a16:creationId xmlns:a16="http://schemas.microsoft.com/office/drawing/2014/main" id="{9EC27700-4354-CC7E-A787-76AC54AF4E81}"/>
              </a:ext>
            </a:extLst>
          </p:cNvPr>
          <p:cNvSpPr txBox="1"/>
          <p:nvPr/>
        </p:nvSpPr>
        <p:spPr>
          <a:xfrm>
            <a:off x="7781191" y="3763556"/>
            <a:ext cx="3867170" cy="307777"/>
          </a:xfrm>
          <a:prstGeom prst="rect">
            <a:avLst/>
          </a:prstGeom>
          <a:noFill/>
        </p:spPr>
        <p:txBody>
          <a:bodyPr wrap="square">
            <a:spAutoFit/>
          </a:bodyPr>
          <a:lstStyle/>
          <a:p>
            <a:r>
              <a:rPr lang="en-GB" sz="1400" dirty="0">
                <a:solidFill>
                  <a:schemeClr val="bg1"/>
                </a:solidFill>
                <a:hlinkClick r:id="rId3">
                  <a:extLst>
                    <a:ext uri="{A12FA001-AC4F-418D-AE19-62706E023703}">
                      <ahyp:hlinkClr xmlns:ahyp="http://schemas.microsoft.com/office/drawing/2018/hyperlinkcolor" val="tx"/>
                    </a:ext>
                  </a:extLst>
                </a:hlinkClick>
              </a:rPr>
              <a:t>https://www.facebook.com/tourismcrisisrecovery</a:t>
            </a:r>
            <a:r>
              <a:rPr lang="en-GB" sz="1400" dirty="0">
                <a:solidFill>
                  <a:schemeClr val="bg1"/>
                </a:solidFill>
              </a:rPr>
              <a:t> </a:t>
            </a:r>
          </a:p>
        </p:txBody>
      </p:sp>
      <p:sp>
        <p:nvSpPr>
          <p:cNvPr id="17" name="Freeform 6">
            <a:extLst>
              <a:ext uri="{FF2B5EF4-FFF2-40B4-BE49-F238E27FC236}">
                <a16:creationId xmlns:a16="http://schemas.microsoft.com/office/drawing/2014/main" id="{8858EB2C-C285-A26D-325E-3683A822D2B1}"/>
              </a:ext>
            </a:extLst>
          </p:cNvPr>
          <p:cNvSpPr>
            <a:spLocks noChangeAspect="1"/>
          </p:cNvSpPr>
          <p:nvPr/>
        </p:nvSpPr>
        <p:spPr bwMode="auto">
          <a:xfrm>
            <a:off x="7299757" y="3792031"/>
            <a:ext cx="132298" cy="234000"/>
          </a:xfrm>
          <a:custGeom>
            <a:avLst/>
            <a:gdLst>
              <a:gd name="T0" fmla="*/ 92 w 146"/>
              <a:gd name="T1" fmla="*/ 55 h 257"/>
              <a:gd name="T2" fmla="*/ 92 w 146"/>
              <a:gd name="T3" fmla="*/ 91 h 257"/>
              <a:gd name="T4" fmla="*/ 146 w 146"/>
              <a:gd name="T5" fmla="*/ 91 h 257"/>
              <a:gd name="T6" fmla="*/ 137 w 146"/>
              <a:gd name="T7" fmla="*/ 146 h 257"/>
              <a:gd name="T8" fmla="*/ 92 w 146"/>
              <a:gd name="T9" fmla="*/ 146 h 257"/>
              <a:gd name="T10" fmla="*/ 92 w 146"/>
              <a:gd name="T11" fmla="*/ 257 h 257"/>
              <a:gd name="T12" fmla="*/ 37 w 146"/>
              <a:gd name="T13" fmla="*/ 257 h 257"/>
              <a:gd name="T14" fmla="*/ 37 w 146"/>
              <a:gd name="T15" fmla="*/ 146 h 257"/>
              <a:gd name="T16" fmla="*/ 0 w 146"/>
              <a:gd name="T17" fmla="*/ 146 h 257"/>
              <a:gd name="T18" fmla="*/ 0 w 146"/>
              <a:gd name="T19" fmla="*/ 91 h 257"/>
              <a:gd name="T20" fmla="*/ 37 w 146"/>
              <a:gd name="T21" fmla="*/ 91 h 257"/>
              <a:gd name="T22" fmla="*/ 37 w 146"/>
              <a:gd name="T23" fmla="*/ 55 h 257"/>
              <a:gd name="T24" fmla="*/ 64 w 146"/>
              <a:gd name="T25" fmla="*/ 7 h 257"/>
              <a:gd name="T26" fmla="*/ 92 w 146"/>
              <a:gd name="T27" fmla="*/ 0 h 257"/>
              <a:gd name="T28" fmla="*/ 146 w 146"/>
              <a:gd name="T29" fmla="*/ 0 h 257"/>
              <a:gd name="T30" fmla="*/ 146 w 146"/>
              <a:gd name="T31" fmla="*/ 55 h 257"/>
              <a:gd name="T32" fmla="*/ 92 w 146"/>
              <a:gd name="T33" fmla="*/ 5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6" h="257">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vert="horz" wrap="square" lIns="91440" tIns="45720" rIns="91440" bIns="45720" numCol="1" anchor="t" anchorCtr="0" compatLnSpc="1">
            <a:prstTxWarp prst="textNoShape">
              <a:avLst/>
            </a:prstTxWarp>
          </a:bodyPr>
          <a:lstStyle/>
          <a:p>
            <a:endParaRPr lang="en-ID"/>
          </a:p>
        </p:txBody>
      </p:sp>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3E5CA543-5734-D9D9-6472-88079CDD8D56}"/>
              </a:ext>
            </a:extLst>
          </p:cNvPr>
          <p:cNvSpPr/>
          <p:nvPr/>
        </p:nvSpPr>
        <p:spPr>
          <a:xfrm>
            <a:off x="1" y="291787"/>
            <a:ext cx="12191999"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platzhalter 5">
            <a:extLst>
              <a:ext uri="{FF2B5EF4-FFF2-40B4-BE49-F238E27FC236}">
                <a16:creationId xmlns:a16="http://schemas.microsoft.com/office/drawing/2014/main" id="{003B3762-3B5D-6006-0D52-95244DA28CD3}"/>
              </a:ext>
            </a:extLst>
          </p:cNvPr>
          <p:cNvSpPr>
            <a:spLocks noGrp="1"/>
          </p:cNvSpPr>
          <p:nvPr>
            <p:ph type="body" sz="quarter" idx="18"/>
          </p:nvPr>
        </p:nvSpPr>
        <p:spPr>
          <a:xfrm>
            <a:off x="389965" y="1491597"/>
            <a:ext cx="7595086" cy="4984031"/>
          </a:xfrm>
        </p:spPr>
        <p:txBody>
          <a:bodyPr>
            <a:normAutofit/>
          </a:bodyPr>
          <a:lstStyle/>
          <a:p>
            <a:r>
              <a:rPr lang="de-DE" sz="2200" dirty="0"/>
              <a:t>Das interne Unternehmensumfeld umfasst, wie der Begriff bereits andeutet, die Faktoren innerhalb des Unternehmens, die sich auf seinen Erfolg und seinen Geschäftsansatz auswirken. Im Gegensatz zum externen Umfeld hat das Unternehmen hier die Möglichkeit, Einfluss zu nehmen und aktive Maßnahmen zu ergreifen. </a:t>
            </a:r>
            <a:br>
              <a:rPr lang="de-DE" sz="2200" dirty="0"/>
            </a:br>
            <a:r>
              <a:rPr lang="de-DE" sz="2200" dirty="0"/>
              <a:t>Wir wissen zwar, dass es wichtig ist, potenzielle Chancen und Gefahren außerhalb des Unternehmens zu erkennen, doch der Schlüssel zum Unternehmenserfolg liegt darin, die Stärken und Schwächen seines Unternehmens zu kennen und sie zu nutzen.</a:t>
            </a:r>
          </a:p>
          <a:p>
            <a:r>
              <a:rPr lang="de-DE" sz="2200" dirty="0"/>
              <a:t>Das Beste an den internen Faktoren ist, dass Sie die Kontrolle über die meisten von ihnen haben. Wenn Sie sich heute mit internen Faktoren befassen und Warnzeichen erkennen, stärken Sie Ihre Ausgangsposition für die Zukunft. Wie das geht, erfahren Sie mit Hilfe dieses Moduls.</a:t>
            </a:r>
          </a:p>
        </p:txBody>
      </p:sp>
      <p:sp>
        <p:nvSpPr>
          <p:cNvPr id="5" name="Textplatzhalter 4">
            <a:extLst>
              <a:ext uri="{FF2B5EF4-FFF2-40B4-BE49-F238E27FC236}">
                <a16:creationId xmlns:a16="http://schemas.microsoft.com/office/drawing/2014/main" id="{48E41DEC-D259-3C64-06D4-BE3FFC11C7BB}"/>
              </a:ext>
            </a:extLst>
          </p:cNvPr>
          <p:cNvSpPr>
            <a:spLocks noGrp="1"/>
          </p:cNvSpPr>
          <p:nvPr>
            <p:ph type="body" sz="quarter" idx="16"/>
          </p:nvPr>
        </p:nvSpPr>
        <p:spPr/>
        <p:txBody>
          <a:bodyPr>
            <a:normAutofit lnSpcReduction="10000"/>
          </a:bodyPr>
          <a:lstStyle/>
          <a:p>
            <a:r>
              <a:rPr lang="de-DE" dirty="0">
                <a:solidFill>
                  <a:schemeClr val="bg1"/>
                </a:solidFill>
              </a:rPr>
              <a:t>Interne Faktoren zählen</a:t>
            </a:r>
          </a:p>
        </p:txBody>
      </p:sp>
      <p:sp>
        <p:nvSpPr>
          <p:cNvPr id="3" name="Textplatzhalter 2">
            <a:extLst>
              <a:ext uri="{FF2B5EF4-FFF2-40B4-BE49-F238E27FC236}">
                <a16:creationId xmlns:a16="http://schemas.microsoft.com/office/drawing/2014/main" id="{07060693-4EA6-DB25-F3AC-DB4F85169CA5}"/>
              </a:ext>
            </a:extLst>
          </p:cNvPr>
          <p:cNvSpPr txBox="1">
            <a:spLocks/>
          </p:cNvSpPr>
          <p:nvPr/>
        </p:nvSpPr>
        <p:spPr>
          <a:xfrm>
            <a:off x="389966" y="1075078"/>
            <a:ext cx="11470341"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800" dirty="0">
                <a:solidFill>
                  <a:schemeClr val="bg1"/>
                </a:solidFill>
              </a:rPr>
              <a:t>Interne Faktoren sind vermeidbar, aber auch verantwortlich für die meisten Unternehmenskrisen</a:t>
            </a:r>
          </a:p>
        </p:txBody>
      </p:sp>
      <p:pic>
        <p:nvPicPr>
          <p:cNvPr id="8" name="Bildplatzhalter 13">
            <a:extLst>
              <a:ext uri="{FF2B5EF4-FFF2-40B4-BE49-F238E27FC236}">
                <a16:creationId xmlns:a16="http://schemas.microsoft.com/office/drawing/2014/main" id="{AF47CB56-F88D-4530-1FCA-6B52DC58B6E8}"/>
              </a:ext>
            </a:extLst>
          </p:cNvPr>
          <p:cNvPicPr>
            <a:picLocks noChangeAspect="1"/>
          </p:cNvPicPr>
          <p:nvPr/>
        </p:nvPicPr>
        <p:blipFill>
          <a:blip r:embed="rId2"/>
          <a:srcRect l="23255" r="23255"/>
          <a:stretch/>
        </p:blipFill>
        <p:spPr>
          <a:xfrm>
            <a:off x="8069678" y="1657299"/>
            <a:ext cx="3790629" cy="4724400"/>
          </a:xfrm>
          <a:prstGeom prst="rect">
            <a:avLst/>
          </a:prstGeom>
        </p:spPr>
      </p:pic>
      <p:sp>
        <p:nvSpPr>
          <p:cNvPr id="9" name="Textfeld 8">
            <a:extLst>
              <a:ext uri="{FF2B5EF4-FFF2-40B4-BE49-F238E27FC236}">
                <a16:creationId xmlns:a16="http://schemas.microsoft.com/office/drawing/2014/main" id="{838C037E-6B6E-51DA-45F0-97A511421E86}"/>
              </a:ext>
            </a:extLst>
          </p:cNvPr>
          <p:cNvSpPr txBox="1"/>
          <p:nvPr/>
        </p:nvSpPr>
        <p:spPr>
          <a:xfrm>
            <a:off x="8069678" y="6439679"/>
            <a:ext cx="1874982" cy="215444"/>
          </a:xfrm>
          <a:prstGeom prst="rect">
            <a:avLst/>
          </a:prstGeom>
          <a:noFill/>
        </p:spPr>
        <p:txBody>
          <a:bodyPr wrap="square">
            <a:spAutoFit/>
          </a:bodyPr>
          <a:lstStyle/>
          <a:p>
            <a:r>
              <a:rPr lang="de-DE" sz="800" dirty="0">
                <a:solidFill>
                  <a:srgbClr val="595A59"/>
                </a:solidFill>
              </a:rPr>
              <a:t>Foto: </a:t>
            </a:r>
            <a:r>
              <a:rPr lang="de-DE" sz="800" b="1" i="0" dirty="0">
                <a:solidFill>
                  <a:srgbClr val="595A59"/>
                </a:solidFill>
                <a:effectLst/>
              </a:rPr>
              <a:t>Shane </a:t>
            </a:r>
            <a:r>
              <a:rPr lang="de-DE" sz="800" b="1" i="0" dirty="0" err="1">
                <a:solidFill>
                  <a:srgbClr val="595A59"/>
                </a:solidFill>
                <a:effectLst/>
              </a:rPr>
              <a:t>Aldendorff</a:t>
            </a:r>
            <a:endParaRPr lang="de-DE" sz="800" dirty="0">
              <a:solidFill>
                <a:srgbClr val="595A59"/>
              </a:solidFill>
            </a:endParaRPr>
          </a:p>
        </p:txBody>
      </p:sp>
    </p:spTree>
    <p:extLst>
      <p:ext uri="{BB962C8B-B14F-4D97-AF65-F5344CB8AC3E}">
        <p14:creationId xmlns:p14="http://schemas.microsoft.com/office/powerpoint/2010/main" val="2535782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E47D74D-64CC-67E9-19BF-1E1D8882AF88}"/>
              </a:ext>
            </a:extLst>
          </p:cNvPr>
          <p:cNvSpPr/>
          <p:nvPr/>
        </p:nvSpPr>
        <p:spPr>
          <a:xfrm>
            <a:off x="2" y="291787"/>
            <a:ext cx="7172324" cy="11998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platzhalter 5">
            <a:extLst>
              <a:ext uri="{FF2B5EF4-FFF2-40B4-BE49-F238E27FC236}">
                <a16:creationId xmlns:a16="http://schemas.microsoft.com/office/drawing/2014/main" id="{B9886238-0B5A-A342-A598-29E682722B33}"/>
              </a:ext>
            </a:extLst>
          </p:cNvPr>
          <p:cNvSpPr>
            <a:spLocks noGrp="1"/>
          </p:cNvSpPr>
          <p:nvPr>
            <p:ph type="body" sz="quarter" idx="18"/>
          </p:nvPr>
        </p:nvSpPr>
        <p:spPr>
          <a:xfrm>
            <a:off x="734715" y="1812149"/>
            <a:ext cx="4312551" cy="4147846"/>
          </a:xfrm>
        </p:spPr>
        <p:txBody>
          <a:bodyPr>
            <a:normAutofit fontScale="92500" lnSpcReduction="10000"/>
          </a:bodyPr>
          <a:lstStyle/>
          <a:p>
            <a:r>
              <a:rPr lang="de-DE" dirty="0"/>
              <a:t>Interne Krisen werden nicht durch externe Faktoren ausgelöst, sondern durch interne Fehlentscheidungen und Defizite. Diese betreffen häufig die Führungsebene und das höhere Management and drücken sich, unter anderem, durch schwache Führung, fehlendes Krisen-management und Finanzwissen, einen Mangel an operativen Managementfähigkeiten, schlechte Kommunikation sowie eine strategische Fehlausrichtung aus.</a:t>
            </a:r>
          </a:p>
        </p:txBody>
      </p:sp>
      <p:sp>
        <p:nvSpPr>
          <p:cNvPr id="5" name="Textplatzhalter 4">
            <a:extLst>
              <a:ext uri="{FF2B5EF4-FFF2-40B4-BE49-F238E27FC236}">
                <a16:creationId xmlns:a16="http://schemas.microsoft.com/office/drawing/2014/main" id="{B8AF629B-FF32-4179-23B0-01825AF39248}"/>
              </a:ext>
            </a:extLst>
          </p:cNvPr>
          <p:cNvSpPr>
            <a:spLocks noGrp="1"/>
          </p:cNvSpPr>
          <p:nvPr>
            <p:ph type="body" sz="quarter" idx="16"/>
          </p:nvPr>
        </p:nvSpPr>
        <p:spPr>
          <a:xfrm>
            <a:off x="798929" y="427149"/>
            <a:ext cx="6278146" cy="582221"/>
          </a:xfrm>
        </p:spPr>
        <p:txBody>
          <a:bodyPr>
            <a:noAutofit/>
          </a:bodyPr>
          <a:lstStyle/>
          <a:p>
            <a:r>
              <a:rPr lang="en-US" dirty="0">
                <a:solidFill>
                  <a:schemeClr val="bg1"/>
                </a:solidFill>
              </a:rPr>
              <a:t>5 </a:t>
            </a:r>
            <a:r>
              <a:rPr lang="de-DE" dirty="0">
                <a:solidFill>
                  <a:schemeClr val="bg1"/>
                </a:solidFill>
              </a:rPr>
              <a:t>häufige</a:t>
            </a:r>
            <a:r>
              <a:rPr lang="en-US" dirty="0">
                <a:solidFill>
                  <a:schemeClr val="bg1"/>
                </a:solidFill>
              </a:rPr>
              <a:t> </a:t>
            </a:r>
            <a:r>
              <a:rPr lang="de-DE" dirty="0">
                <a:solidFill>
                  <a:schemeClr val="bg1"/>
                </a:solidFill>
              </a:rPr>
              <a:t>interne Faktoren, die eine KMU-Krise auslösen können</a:t>
            </a:r>
          </a:p>
        </p:txBody>
      </p:sp>
      <p:sp>
        <p:nvSpPr>
          <p:cNvPr id="7" name="Textplatzhalter 6">
            <a:extLst>
              <a:ext uri="{FF2B5EF4-FFF2-40B4-BE49-F238E27FC236}">
                <a16:creationId xmlns:a16="http://schemas.microsoft.com/office/drawing/2014/main" id="{BA7AA769-425A-A97C-D9C8-00CB6CBF3227}"/>
              </a:ext>
            </a:extLst>
          </p:cNvPr>
          <p:cNvSpPr>
            <a:spLocks noGrp="1"/>
          </p:cNvSpPr>
          <p:nvPr>
            <p:ph type="body" sz="quarter" idx="20"/>
          </p:nvPr>
        </p:nvSpPr>
        <p:spPr>
          <a:xfrm>
            <a:off x="5363927" y="2792206"/>
            <a:ext cx="2507069" cy="442320"/>
          </a:xfrm>
        </p:spPr>
        <p:txBody>
          <a:bodyPr>
            <a:noAutofit/>
          </a:bodyPr>
          <a:lstStyle/>
          <a:p>
            <a:r>
              <a:rPr lang="de-DE" sz="2000" dirty="0"/>
              <a:t>Fehlendes Finanzwissen und Kenntnisse von Kennziffern </a:t>
            </a:r>
            <a:r>
              <a:rPr lang="de-DE" sz="2000" b="0" dirty="0"/>
              <a:t>(Modul 4)</a:t>
            </a:r>
          </a:p>
        </p:txBody>
      </p:sp>
      <p:sp>
        <p:nvSpPr>
          <p:cNvPr id="8" name="Textplatzhalter 7">
            <a:extLst>
              <a:ext uri="{FF2B5EF4-FFF2-40B4-BE49-F238E27FC236}">
                <a16:creationId xmlns:a16="http://schemas.microsoft.com/office/drawing/2014/main" id="{C987320C-2A06-18D5-5012-212FE017B36C}"/>
              </a:ext>
            </a:extLst>
          </p:cNvPr>
          <p:cNvSpPr>
            <a:spLocks noGrp="1"/>
          </p:cNvSpPr>
          <p:nvPr>
            <p:ph type="body" sz="quarter" idx="22"/>
          </p:nvPr>
        </p:nvSpPr>
        <p:spPr>
          <a:xfrm>
            <a:off x="6766392" y="702412"/>
            <a:ext cx="2219219" cy="442320"/>
          </a:xfrm>
        </p:spPr>
        <p:txBody>
          <a:bodyPr>
            <a:noAutofit/>
          </a:bodyPr>
          <a:lstStyle/>
          <a:p>
            <a:r>
              <a:rPr lang="de-DE" sz="2000" dirty="0"/>
              <a:t>Strategische Fehlausrichtung </a:t>
            </a:r>
            <a:r>
              <a:rPr lang="de-DE" sz="2000" b="0" dirty="0"/>
              <a:t>(Modul 2)</a:t>
            </a:r>
          </a:p>
        </p:txBody>
      </p:sp>
      <p:sp>
        <p:nvSpPr>
          <p:cNvPr id="9" name="Textplatzhalter 8">
            <a:extLst>
              <a:ext uri="{FF2B5EF4-FFF2-40B4-BE49-F238E27FC236}">
                <a16:creationId xmlns:a16="http://schemas.microsoft.com/office/drawing/2014/main" id="{BA070068-5A15-A069-A567-079255FE14E5}"/>
              </a:ext>
            </a:extLst>
          </p:cNvPr>
          <p:cNvSpPr>
            <a:spLocks noGrp="1"/>
          </p:cNvSpPr>
          <p:nvPr>
            <p:ph type="body" sz="quarter" idx="24"/>
          </p:nvPr>
        </p:nvSpPr>
        <p:spPr>
          <a:xfrm>
            <a:off x="6816522" y="5639504"/>
            <a:ext cx="3154954" cy="516084"/>
          </a:xfrm>
        </p:spPr>
        <p:txBody>
          <a:bodyPr>
            <a:normAutofit fontScale="77500" lnSpcReduction="20000"/>
          </a:bodyPr>
          <a:lstStyle/>
          <a:p>
            <a:r>
              <a:rPr lang="de-DE" sz="2400" dirty="0"/>
              <a:t>Schwache Führung </a:t>
            </a:r>
            <a:r>
              <a:rPr lang="de-DE" sz="2400" b="0" dirty="0"/>
              <a:t>(Modul 6)</a:t>
            </a:r>
            <a:endParaRPr lang="de-DE" dirty="0"/>
          </a:p>
        </p:txBody>
      </p:sp>
      <p:sp>
        <p:nvSpPr>
          <p:cNvPr id="10" name="Textplatzhalter 9">
            <a:extLst>
              <a:ext uri="{FF2B5EF4-FFF2-40B4-BE49-F238E27FC236}">
                <a16:creationId xmlns:a16="http://schemas.microsoft.com/office/drawing/2014/main" id="{FE50FAB1-B7FB-BA13-7F6A-160535B4DE67}"/>
              </a:ext>
            </a:extLst>
          </p:cNvPr>
          <p:cNvSpPr>
            <a:spLocks noGrp="1"/>
          </p:cNvSpPr>
          <p:nvPr>
            <p:ph type="body" sz="quarter" idx="26"/>
          </p:nvPr>
        </p:nvSpPr>
        <p:spPr>
          <a:xfrm>
            <a:off x="5284381" y="4103575"/>
            <a:ext cx="2666163" cy="442320"/>
          </a:xfrm>
        </p:spPr>
        <p:txBody>
          <a:bodyPr>
            <a:noAutofit/>
          </a:bodyPr>
          <a:lstStyle/>
          <a:p>
            <a:r>
              <a:rPr lang="de-DE" sz="2000" dirty="0"/>
              <a:t>Mangel an Betriebseffizienz and schlechte Kommunikation </a:t>
            </a:r>
            <a:r>
              <a:rPr lang="de-DE" sz="2000" b="0" dirty="0"/>
              <a:t>(Modul 5)</a:t>
            </a:r>
          </a:p>
        </p:txBody>
      </p:sp>
      <p:sp>
        <p:nvSpPr>
          <p:cNvPr id="11" name="Textplatzhalter 10">
            <a:extLst>
              <a:ext uri="{FF2B5EF4-FFF2-40B4-BE49-F238E27FC236}">
                <a16:creationId xmlns:a16="http://schemas.microsoft.com/office/drawing/2014/main" id="{F8C430F6-B6F4-2910-0BF1-8B782C277F63}"/>
              </a:ext>
            </a:extLst>
          </p:cNvPr>
          <p:cNvSpPr>
            <a:spLocks noGrp="1"/>
          </p:cNvSpPr>
          <p:nvPr>
            <p:ph type="body" sz="quarter" idx="28"/>
          </p:nvPr>
        </p:nvSpPr>
        <p:spPr>
          <a:xfrm>
            <a:off x="5779230" y="1711325"/>
            <a:ext cx="2318425" cy="442320"/>
          </a:xfrm>
        </p:spPr>
        <p:txBody>
          <a:bodyPr>
            <a:noAutofit/>
          </a:bodyPr>
          <a:lstStyle/>
          <a:p>
            <a:r>
              <a:rPr lang="de-DE" sz="2000" dirty="0"/>
              <a:t>Kein reaktives Krisenmanagement </a:t>
            </a:r>
            <a:r>
              <a:rPr lang="de-DE" sz="2000" b="0" dirty="0"/>
              <a:t>(Modul 3)</a:t>
            </a:r>
          </a:p>
        </p:txBody>
      </p:sp>
    </p:spTree>
    <p:extLst>
      <p:ext uri="{BB962C8B-B14F-4D97-AF65-F5344CB8AC3E}">
        <p14:creationId xmlns:p14="http://schemas.microsoft.com/office/powerpoint/2010/main" val="37530643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F0E9AAC5B84A44865B8DD0F15B3FA8" ma:contentTypeVersion="9" ma:contentTypeDescription="Create a new document." ma:contentTypeScope="" ma:versionID="fb98787666b86821d5aa87dd81fc78c3">
  <xsd:schema xmlns:xsd="http://www.w3.org/2001/XMLSchema" xmlns:xs="http://www.w3.org/2001/XMLSchema" xmlns:p="http://schemas.microsoft.com/office/2006/metadata/properties" xmlns:ns2="9e3e50e4-ea8a-4a72-ab0c-a89c3f0ef413" targetNamespace="http://schemas.microsoft.com/office/2006/metadata/properties" ma:root="true" ma:fieldsID="ef49a8fe3f8872af6d7d7aa3ded7faa7" ns2:_="">
    <xsd:import namespace="9e3e50e4-ea8a-4a72-ab0c-a89c3f0ef41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3e50e4-ea8a-4a72-ab0c-a89c3f0ef4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6544B28-09B7-4D80-901A-39B920AE0C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3e50e4-ea8a-4a72-ab0c-a89c3f0ef4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79C212-2B0F-4428-9FF0-57B772878B08}">
  <ds:schemaRefs>
    <ds:schemaRef ds:uri="http://schemas.microsoft.com/sharepoint/v3/contenttype/forms"/>
  </ds:schemaRefs>
</ds:datastoreItem>
</file>

<file path=customXml/itemProps3.xml><?xml version="1.0" encoding="utf-8"?>
<ds:datastoreItem xmlns:ds="http://schemas.openxmlformats.org/officeDocument/2006/customXml" ds:itemID="{A6BD8DC9-1E50-4CBD-85A5-B5A6359BF673}">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7423</Words>
  <Application>Microsoft Office PowerPoint</Application>
  <PresentationFormat>Breitbild</PresentationFormat>
  <Paragraphs>831</Paragraphs>
  <Slides>73</Slides>
  <Notes>4</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73</vt:i4>
      </vt:variant>
    </vt:vector>
  </HeadingPairs>
  <TitlesOfParts>
    <vt:vector size="85" baseType="lpstr">
      <vt:lpstr>Arial</vt:lpstr>
      <vt:lpstr>Calibri</vt:lpstr>
      <vt:lpstr>Calibri Light</vt:lpstr>
      <vt:lpstr>Lato Light</vt:lpstr>
      <vt:lpstr>Lato Regular</vt:lpstr>
      <vt:lpstr>Montserrat</vt:lpstr>
      <vt:lpstr>Montserrat Light</vt:lpstr>
      <vt:lpstr>Montserrat Medium</vt:lpstr>
      <vt:lpstr>Quattrocento Sans</vt:lpstr>
      <vt:lpstr>Red Hat Display</vt:lpstr>
      <vt:lpstr>Times New Roman</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Julia Grey</cp:lastModifiedBy>
  <cp:revision>347</cp:revision>
  <dcterms:created xsi:type="dcterms:W3CDTF">2020-10-14T13:32:04Z</dcterms:created>
  <dcterms:modified xsi:type="dcterms:W3CDTF">2023-05-24T07:26:12Z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0x0101004AF0E9AAC5B84A44865B8DD0F15B3FA8</vt:lpwstr>
  </property>
</Properties>
</file>