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6" r:id="rId39"/>
    <p:sldId id="297" r:id="rId40"/>
    <p:sldId id="298" r:id="rId41"/>
    <p:sldId id="299"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Lato Light" panose="020F0502020204030203" pitchFamily="34" charset="0"/>
      <p:regular r:id="rId52"/>
      <p:bold r:id="rId53"/>
      <p:italic r:id="rId54"/>
      <p:boldItalic r:id="rId55"/>
    </p:embeddedFont>
    <p:embeddedFont>
      <p:font typeface="Merriweather Sans" pitchFamily="2" charset="0"/>
      <p:regular r:id="rId56"/>
      <p:bold r:id="rId57"/>
      <p:italic r:id="rId58"/>
      <p:boldItalic r:id="rId59"/>
    </p:embeddedFont>
    <p:embeddedFont>
      <p:font typeface="Montserrat" panose="00000500000000000000" pitchFamily="2" charset="0"/>
      <p:regular r:id="rId60"/>
      <p:bold r:id="rId61"/>
      <p:italic r:id="rId62"/>
      <p:boldItalic r:id="rId63"/>
    </p:embeddedFont>
    <p:embeddedFont>
      <p:font typeface="Montserrat Light" panose="00000400000000000000" pitchFamily="2" charset="0"/>
      <p:regular r:id="rId64"/>
      <p:bold r:id="rId65"/>
      <p:italic r:id="rId66"/>
      <p:boldItalic r:id="rId67"/>
    </p:embeddedFont>
    <p:embeddedFont>
      <p:font typeface="Montserrat Medium" panose="00000600000000000000" pitchFamily="2" charset="0"/>
      <p:regular r:id="rId68"/>
      <p:bold r:id="rId69"/>
      <p:italic r:id="rId70"/>
      <p:boldItalic r:id="rId71"/>
    </p:embeddedFont>
    <p:embeddedFont>
      <p:font typeface="Quattrocento Sans" panose="020B0502050000020003"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j6UWBMW/LqB37szWDZsaW//CEE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9527B"/>
    <a:srgbClr val="595A59"/>
    <a:srgbClr val="9FA09F"/>
    <a:srgbClr val="7C7D7C"/>
    <a:srgbClr val="9E9F9E"/>
    <a:srgbClr val="999A99"/>
    <a:srgbClr val="8C8D8C"/>
    <a:srgbClr val="B8B8B8"/>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B1FE95-5BE4-45C3-ACB2-2557F7F939E6}">
  <a:tblStyle styleId="{F8B1FE95-5BE4-45C3-ACB2-2557F7F939E6}" styleName="Table_0">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792" autoAdjust="0"/>
  </p:normalViewPr>
  <p:slideViewPr>
    <p:cSldViewPr snapToGrid="0">
      <p:cViewPr varScale="1">
        <p:scale>
          <a:sx n="103" d="100"/>
          <a:sy n="103" d="100"/>
        </p:scale>
        <p:origin x="79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font" Target="fonts/font31.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18.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font" Target="fonts/font29.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75" Type="http://schemas.openxmlformats.org/officeDocument/2006/relationships/font" Target="fonts/font3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font" Target="fonts/font30.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28.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rey\Documents\TC-NAV\statistic_id1252716_beitrag-des-tourismus-zu-bip-und-beschaeftigung-nach-regionen-weltweit-2020-vs-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595A59"/>
                </a:solidFill>
                <a:latin typeface="+mj-lt"/>
                <a:ea typeface="+mn-ea"/>
                <a:cs typeface="+mn-cs"/>
              </a:defRPr>
            </a:pPr>
            <a:r>
              <a:rPr lang="en-GB" sz="1600" b="0" i="0" u="none" strike="noStrike" baseline="0" dirty="0" err="1">
                <a:effectLst/>
                <a:latin typeface="+mj-lt"/>
                <a:cs typeface="Calibri Light" panose="020F0302020204030204" pitchFamily="34" charset="0"/>
              </a:rPr>
              <a:t>Identifizierbarkeit</a:t>
            </a:r>
            <a:r>
              <a:rPr lang="en-GB" sz="1600" b="0" i="0" u="none" strike="noStrike" baseline="0" dirty="0">
                <a:effectLst/>
                <a:latin typeface="+mj-lt"/>
                <a:cs typeface="Calibri Light" panose="020F0302020204030204" pitchFamily="34" charset="0"/>
              </a:rPr>
              <a:t> der </a:t>
            </a:r>
            <a:r>
              <a:rPr lang="en-GB" sz="1600" b="0" i="0" u="none" strike="noStrike" baseline="0" dirty="0" err="1">
                <a:effectLst/>
                <a:latin typeface="+mj-lt"/>
                <a:cs typeface="Calibri Light" panose="020F0302020204030204" pitchFamily="34" charset="0"/>
              </a:rPr>
              <a:t>Krise</a:t>
            </a:r>
            <a:r>
              <a:rPr lang="en-GB" sz="1600" b="0" i="0" u="none" strike="noStrike" baseline="0" dirty="0">
                <a:effectLst/>
                <a:latin typeface="+mj-lt"/>
                <a:cs typeface="Calibri Light" panose="020F0302020204030204" pitchFamily="34" charset="0"/>
              </a:rPr>
              <a:t> </a:t>
            </a:r>
            <a:endParaRPr lang="en-US" sz="1600" dirty="0">
              <a:solidFill>
                <a:srgbClr val="595A59"/>
              </a:solidFill>
              <a:latin typeface="+mj-lt"/>
              <a:cs typeface="Calibri Light" panose="020F030202020403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595A59"/>
              </a:solidFill>
              <a:latin typeface="+mj-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Umsatz in Mio. EUR</c:v>
                </c:pt>
              </c:strCache>
            </c:strRef>
          </c:tx>
          <c:spPr>
            <a:solidFill>
              <a:srgbClr val="79527B"/>
            </a:solidFill>
            <a:ln>
              <a:noFill/>
            </a:ln>
            <a:effectLst/>
          </c:spPr>
          <c:invertIfNegative val="0"/>
          <c:cat>
            <c:strRef>
              <c:f>Tabelle1!$A$2:$A$8</c:f>
              <c:strCache>
                <c:ptCount val="6"/>
                <c:pt idx="0">
                  <c:v>Mehr als 5 jahre</c:v>
                </c:pt>
                <c:pt idx="1">
                  <c:v>4 jahre</c:v>
                </c:pt>
                <c:pt idx="2">
                  <c:v>3 Jahre</c:v>
                </c:pt>
                <c:pt idx="3">
                  <c:v>2 Jahre</c:v>
                </c:pt>
                <c:pt idx="4">
                  <c:v>1 Jahr</c:v>
                </c:pt>
                <c:pt idx="5">
                  <c:v>0</c:v>
                </c:pt>
              </c:strCache>
            </c:strRef>
          </c:cat>
          <c:val>
            <c:numRef>
              <c:f>Tabelle1!$B$2:$B$8</c:f>
              <c:numCache>
                <c:formatCode>General</c:formatCode>
                <c:ptCount val="7"/>
                <c:pt idx="0">
                  <c:v>28</c:v>
                </c:pt>
                <c:pt idx="1">
                  <c:v>43</c:v>
                </c:pt>
                <c:pt idx="2">
                  <c:v>63</c:v>
                </c:pt>
                <c:pt idx="3">
                  <c:v>91</c:v>
                </c:pt>
                <c:pt idx="4">
                  <c:v>100</c:v>
                </c:pt>
              </c:numCache>
            </c:numRef>
          </c:val>
          <c:extLst>
            <c:ext xmlns:c16="http://schemas.microsoft.com/office/drawing/2014/chart" uri="{C3380CC4-5D6E-409C-BE32-E72D297353CC}">
              <c16:uniqueId val="{00000000-1B8B-49BA-B6AC-299F11451F5A}"/>
            </c:ext>
          </c:extLst>
        </c:ser>
        <c:dLbls>
          <c:showLegendKey val="0"/>
          <c:showVal val="0"/>
          <c:showCatName val="0"/>
          <c:showSerName val="0"/>
          <c:showPercent val="0"/>
          <c:showBubbleSize val="0"/>
        </c:dLbls>
        <c:gapWidth val="219"/>
        <c:overlap val="-27"/>
        <c:axId val="1877354480"/>
        <c:axId val="1877359072"/>
      </c:barChart>
      <c:catAx>
        <c:axId val="1877354480"/>
        <c:scaling>
          <c:orientation val="minMax"/>
        </c:scaling>
        <c:delete val="0"/>
        <c:axPos val="b"/>
        <c:numFmt formatCode="General" sourceLinked="1"/>
        <c:majorTickMark val="none"/>
        <c:minorTickMark val="none"/>
        <c:tickLblPos val="nextTo"/>
        <c:spPr>
          <a:noFill/>
          <a:ln w="9525" cap="flat" cmpd="sng" algn="ctr">
            <a:solidFill>
              <a:schemeClr val="bg2">
                <a:lumMod val="85000"/>
              </a:schemeClr>
            </a:solidFill>
            <a:round/>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877359072"/>
        <c:crosses val="autoZero"/>
        <c:auto val="1"/>
        <c:lblAlgn val="ctr"/>
        <c:lblOffset val="100"/>
        <c:noMultiLvlLbl val="0"/>
      </c:catAx>
      <c:valAx>
        <c:axId val="1877359072"/>
        <c:scaling>
          <c:orientation val="minMax"/>
          <c:max val="100"/>
        </c:scaling>
        <c:delete val="0"/>
        <c:axPos val="l"/>
        <c:majorGridlines>
          <c:spPr>
            <a:ln w="9525" cap="flat" cmpd="sng" algn="ctr">
              <a:solidFill>
                <a:schemeClr val="tx2">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87735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'Daten (2)'!$C$5</c:f>
              <c:strCache>
                <c:ptCount val="1"/>
                <c:pt idx="0">
                  <c:v>Beitrag zum BIP</c:v>
                </c:pt>
              </c:strCache>
            </c:strRef>
          </c:tx>
          <c:spPr>
            <a:solidFill>
              <a:srgbClr val="79527B"/>
            </a:solidFill>
            <a:ln>
              <a:solidFill>
                <a:srgbClr val="79527B"/>
              </a:solid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(2)'!$B$6:$B$12</c:f>
              <c:strCache>
                <c:ptCount val="7"/>
                <c:pt idx="0">
                  <c:v>Nordamerika</c:v>
                </c:pt>
                <c:pt idx="1">
                  <c:v>Karibik</c:v>
                </c:pt>
                <c:pt idx="2">
                  <c:v>Lateinamerika</c:v>
                </c:pt>
                <c:pt idx="3">
                  <c:v>Europa</c:v>
                </c:pt>
                <c:pt idx="4">
                  <c:v>Mittlerer Osten</c:v>
                </c:pt>
                <c:pt idx="5">
                  <c:v>Afrika</c:v>
                </c:pt>
                <c:pt idx="6">
                  <c:v>Asien-Pazifik</c:v>
                </c:pt>
              </c:strCache>
            </c:strRef>
          </c:cat>
          <c:val>
            <c:numRef>
              <c:f>'Daten (2)'!$C$6:$C$12</c:f>
              <c:numCache>
                <c:formatCode>#,##0</c:formatCode>
                <c:ptCount val="7"/>
                <c:pt idx="0" formatCode="#,##0.00">
                  <c:v>-42.2</c:v>
                </c:pt>
                <c:pt idx="1">
                  <c:v>-58</c:v>
                </c:pt>
                <c:pt idx="2" formatCode="#,##0.00">
                  <c:v>-41.1</c:v>
                </c:pt>
                <c:pt idx="3" formatCode="#,##0.00">
                  <c:v>-51.4</c:v>
                </c:pt>
                <c:pt idx="4" formatCode="#,##0.00">
                  <c:v>-51.1</c:v>
                </c:pt>
                <c:pt idx="5" formatCode="#,##0.00">
                  <c:v>-49.2</c:v>
                </c:pt>
                <c:pt idx="6" formatCode="#,##0.00">
                  <c:v>-53.7</c:v>
                </c:pt>
              </c:numCache>
            </c:numRef>
          </c:val>
          <c:extLst>
            <c:ext xmlns:c16="http://schemas.microsoft.com/office/drawing/2014/chart" uri="{C3380CC4-5D6E-409C-BE32-E72D297353CC}">
              <c16:uniqueId val="{00000000-6837-4309-ACB7-CB9460F13163}"/>
            </c:ext>
          </c:extLst>
        </c:ser>
        <c:ser>
          <c:idx val="1"/>
          <c:order val="1"/>
          <c:tx>
            <c:strRef>
              <c:f>'Daten (2)'!$D$5</c:f>
              <c:strCache>
                <c:ptCount val="1"/>
                <c:pt idx="0">
                  <c:v>Beitrag zur Beschäftigung</c:v>
                </c:pt>
              </c:strCache>
            </c:strRef>
          </c:tx>
          <c:spPr>
            <a:solidFill>
              <a:srgbClr val="5499A2"/>
            </a:solidFill>
            <a:ln>
              <a:solidFill>
                <a:srgbClr val="5499A2"/>
              </a:solidFill>
            </a:ln>
            <a:effectLst/>
          </c:spPr>
          <c:invertIfNegative val="0"/>
          <c:dLbls>
            <c:dLbl>
              <c:idx val="0"/>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BF1-4C74-B137-5CEB51F154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(2)'!$B$6:$B$12</c:f>
              <c:strCache>
                <c:ptCount val="7"/>
                <c:pt idx="0">
                  <c:v>Nordamerika</c:v>
                </c:pt>
                <c:pt idx="1">
                  <c:v>Karibik</c:v>
                </c:pt>
                <c:pt idx="2">
                  <c:v>Lateinamerika</c:v>
                </c:pt>
                <c:pt idx="3">
                  <c:v>Europa</c:v>
                </c:pt>
                <c:pt idx="4">
                  <c:v>Mittlerer Osten</c:v>
                </c:pt>
                <c:pt idx="5">
                  <c:v>Afrika</c:v>
                </c:pt>
                <c:pt idx="6">
                  <c:v>Asien-Pazifik</c:v>
                </c:pt>
              </c:strCache>
            </c:strRef>
          </c:cat>
          <c:val>
            <c:numRef>
              <c:f>'Daten (2)'!$D$6:$D$12</c:f>
              <c:numCache>
                <c:formatCode>#,##0.00</c:formatCode>
                <c:ptCount val="7"/>
                <c:pt idx="0">
                  <c:v>-27.9</c:v>
                </c:pt>
                <c:pt idx="1">
                  <c:v>-24.7</c:v>
                </c:pt>
                <c:pt idx="2">
                  <c:v>-23.4</c:v>
                </c:pt>
                <c:pt idx="3">
                  <c:v>-9.3000000000000007</c:v>
                </c:pt>
                <c:pt idx="4">
                  <c:v>-17.399999999999999</c:v>
                </c:pt>
                <c:pt idx="5">
                  <c:v>-29.3</c:v>
                </c:pt>
                <c:pt idx="6">
                  <c:v>-18.399999999999999</c:v>
                </c:pt>
              </c:numCache>
            </c:numRef>
          </c:val>
          <c:extLst>
            <c:ext xmlns:c16="http://schemas.microsoft.com/office/drawing/2014/chart" uri="{C3380CC4-5D6E-409C-BE32-E72D297353CC}">
              <c16:uniqueId val="{00000001-6837-4309-ACB7-CB9460F13163}"/>
            </c:ext>
          </c:extLst>
        </c:ser>
        <c:dLbls>
          <c:showLegendKey val="0"/>
          <c:showVal val="0"/>
          <c:showCatName val="0"/>
          <c:showSerName val="0"/>
          <c:showPercent val="0"/>
          <c:showBubbleSize val="0"/>
        </c:dLbls>
        <c:gapWidth val="219"/>
        <c:overlap val="-27"/>
        <c:axId val="1803727072"/>
        <c:axId val="1803727488"/>
      </c:barChart>
      <c:catAx>
        <c:axId val="1803727072"/>
        <c:scaling>
          <c:orientation val="minMax"/>
        </c:scaling>
        <c:delete val="0"/>
        <c:axPos val="b"/>
        <c:numFmt formatCode="General" sourceLinked="1"/>
        <c:majorTickMark val="none"/>
        <c:minorTickMark val="none"/>
        <c:tickLblPos val="low"/>
        <c:spPr>
          <a:noFill/>
          <a:ln w="9525" cap="flat" cmpd="sng" algn="ctr">
            <a:solidFill>
              <a:srgbClr val="8E8E8E"/>
            </a:solidFill>
            <a:round/>
          </a:ln>
          <a:effectLst/>
        </c:spPr>
        <c:txPr>
          <a:bodyPr rot="-6000000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en-US"/>
          </a:p>
        </c:txPr>
        <c:crossAx val="1803727488"/>
        <c:crosses val="autoZero"/>
        <c:auto val="1"/>
        <c:lblAlgn val="ctr"/>
        <c:lblOffset val="100"/>
        <c:noMultiLvlLbl val="0"/>
      </c:catAx>
      <c:valAx>
        <c:axId val="1803727488"/>
        <c:scaling>
          <c:orientation val="minMax"/>
        </c:scaling>
        <c:delete val="0"/>
        <c:axPos val="l"/>
        <c:majorGridlines>
          <c:spPr>
            <a:ln w="9525" cap="flat" cmpd="sng" algn="ctr">
              <a:solidFill>
                <a:srgbClr val="C5C5C5"/>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en-US"/>
          </a:p>
        </c:txPr>
        <c:crossAx val="180372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solidFill>
                  <a:srgbClr val="7C7D7C"/>
                </a:solidFill>
              </a:rPr>
              <a:t>Verteilung von Unternehmensinsolvenzen in Deutschland 2019 nach der Anzahl ihrer Mitarbeiter</a:t>
            </a:r>
          </a:p>
        </c:rich>
      </c:tx>
      <c:layout>
        <c:manualLayout>
          <c:xMode val="edge"/>
          <c:yMode val="edge"/>
          <c:x val="0.1211072185266886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219015564544873E-2"/>
          <c:y val="0.14404976330875741"/>
          <c:w val="0.76683369927805334"/>
          <c:h val="0.50212184976786078"/>
        </c:manualLayout>
      </c:layout>
      <c:barChart>
        <c:barDir val="col"/>
        <c:grouping val="clustered"/>
        <c:varyColors val="0"/>
        <c:ser>
          <c:idx val="0"/>
          <c:order val="0"/>
          <c:spPr>
            <a:solidFill>
              <a:srgbClr val="79527B"/>
            </a:solidFill>
            <a:ln>
              <a:noFill/>
            </a:ln>
            <a:effectLst/>
          </c:spPr>
          <c:invertIfNegative val="0"/>
          <c:cat>
            <c:strRef>
              <c:f>Daten!$B$6:$B$10</c:f>
              <c:strCache>
                <c:ptCount val="5"/>
                <c:pt idx="0">
                  <c:v>1-5 Mitarbeiter</c:v>
                </c:pt>
                <c:pt idx="1">
                  <c:v>6-10 Mitarbeiter</c:v>
                </c:pt>
                <c:pt idx="2">
                  <c:v>11-20 Mitarbeiter</c:v>
                </c:pt>
                <c:pt idx="3">
                  <c:v>21-50 Mitarbeiter</c:v>
                </c:pt>
                <c:pt idx="4">
                  <c:v>Mehr als 50 Mitarbeiter</c:v>
                </c:pt>
              </c:strCache>
            </c:strRef>
          </c:cat>
          <c:val>
            <c:numRef>
              <c:f>Daten!$C$6:$C$10</c:f>
              <c:numCache>
                <c:formatCode>#,##0.00</c:formatCode>
                <c:ptCount val="5"/>
                <c:pt idx="0">
                  <c:v>81.599999999999994</c:v>
                </c:pt>
                <c:pt idx="1">
                  <c:v>7.8</c:v>
                </c:pt>
                <c:pt idx="2">
                  <c:v>4.7</c:v>
                </c:pt>
                <c:pt idx="3">
                  <c:v>3.2</c:v>
                </c:pt>
                <c:pt idx="4">
                  <c:v>2.7</c:v>
                </c:pt>
              </c:numCache>
            </c:numRef>
          </c:val>
          <c:extLst>
            <c:ext xmlns:c16="http://schemas.microsoft.com/office/drawing/2014/chart" uri="{C3380CC4-5D6E-409C-BE32-E72D297353CC}">
              <c16:uniqueId val="{00000000-8CE3-4E22-B25F-B74B9052C25E}"/>
            </c:ext>
          </c:extLst>
        </c:ser>
        <c:ser>
          <c:idx val="1"/>
          <c:order val="1"/>
          <c:spPr>
            <a:solidFill>
              <a:schemeClr val="accent2"/>
            </a:solidFill>
            <a:ln>
              <a:noFill/>
            </a:ln>
            <a:effectLst/>
          </c:spPr>
          <c:invertIfNegative val="0"/>
          <c:cat>
            <c:strRef>
              <c:f>Daten!$B$6:$B$10</c:f>
              <c:strCache>
                <c:ptCount val="5"/>
                <c:pt idx="0">
                  <c:v>1-5 Mitarbeiter</c:v>
                </c:pt>
                <c:pt idx="1">
                  <c:v>6-10 Mitarbeiter</c:v>
                </c:pt>
                <c:pt idx="2">
                  <c:v>11-20 Mitarbeiter</c:v>
                </c:pt>
                <c:pt idx="3">
                  <c:v>21-50 Mitarbeiter</c:v>
                </c:pt>
                <c:pt idx="4">
                  <c:v>Mehr als 50 Mitarbeiter</c:v>
                </c:pt>
              </c:strCache>
            </c:strRef>
          </c:cat>
          <c:val>
            <c:numRef>
              <c:f>Daten!$D$6:$D$10</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1-8CE3-4E22-B25F-B74B9052C25E}"/>
            </c:ext>
          </c:extLst>
        </c:ser>
        <c:dLbls>
          <c:showLegendKey val="0"/>
          <c:showVal val="0"/>
          <c:showCatName val="0"/>
          <c:showSerName val="0"/>
          <c:showPercent val="0"/>
          <c:showBubbleSize val="0"/>
        </c:dLbls>
        <c:gapWidth val="219"/>
        <c:overlap val="-27"/>
        <c:axId val="1169042832"/>
        <c:axId val="1169043664"/>
      </c:barChart>
      <c:catAx>
        <c:axId val="116904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en-US"/>
          </a:p>
        </c:txPr>
        <c:crossAx val="1169043664"/>
        <c:crosses val="autoZero"/>
        <c:auto val="1"/>
        <c:lblAlgn val="ctr"/>
        <c:lblOffset val="100"/>
        <c:noMultiLvlLbl val="0"/>
      </c:catAx>
      <c:valAx>
        <c:axId val="1169043664"/>
        <c:scaling>
          <c:orientation val="minMax"/>
        </c:scaling>
        <c:delete val="0"/>
        <c:axPos val="l"/>
        <c:majorGridlines>
          <c:spPr>
            <a:ln w="9525" cap="flat" cmpd="sng" algn="ctr">
              <a:solidFill>
                <a:srgbClr val="79527B"/>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95A59"/>
                </a:solidFill>
                <a:latin typeface="+mn-lt"/>
                <a:ea typeface="+mn-ea"/>
                <a:cs typeface="+mn-cs"/>
              </a:defRPr>
            </a:pPr>
            <a:endParaRPr lang="en-US"/>
          </a:p>
        </c:txPr>
        <c:crossAx val="1169042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95A59"/>
                </a:solidFill>
                <a:latin typeface="+mj-lt"/>
                <a:ea typeface="+mn-ea"/>
                <a:cs typeface="+mn-cs"/>
              </a:defRPr>
            </a:pPr>
            <a:r>
              <a:rPr lang="de-DE" noProof="0" dirty="0">
                <a:solidFill>
                  <a:srgbClr val="595A59"/>
                </a:solidFill>
                <a:latin typeface="+mj-lt"/>
              </a:rPr>
              <a:t>Anzahl der Insolvenzen</a:t>
            </a:r>
            <a:r>
              <a:rPr lang="de-DE" baseline="0" noProof="0" dirty="0">
                <a:solidFill>
                  <a:srgbClr val="595A59"/>
                </a:solidFill>
                <a:latin typeface="+mj-lt"/>
              </a:rPr>
              <a:t> in Deutschland nach Unternehmensalter</a:t>
            </a:r>
            <a:endParaRPr lang="en-US" dirty="0">
              <a:solidFill>
                <a:srgbClr val="595A59"/>
              </a:solidFill>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95A59"/>
              </a:solidFill>
              <a:latin typeface="+mj-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Anteil von Insolvenzen</c:v>
                </c:pt>
              </c:strCache>
            </c:strRef>
          </c:tx>
          <c:spPr>
            <a:solidFill>
              <a:srgbClr val="F27954"/>
            </a:solidFill>
            <a:ln>
              <a:solidFill>
                <a:srgbClr val="F27954"/>
              </a:solidFill>
            </a:ln>
            <a:effectLst/>
          </c:spPr>
          <c:invertIfNegative val="0"/>
          <c:cat>
            <c:strRef>
              <c:f>Tabelle1!$A$2:$A$4</c:f>
              <c:strCache>
                <c:ptCount val="3"/>
                <c:pt idx="0">
                  <c:v>bis zu 10 Jahre</c:v>
                </c:pt>
                <c:pt idx="1">
                  <c:v>11-20 Jahre</c:v>
                </c:pt>
                <c:pt idx="2">
                  <c:v>über 20 Jahre</c:v>
                </c:pt>
              </c:strCache>
            </c:strRef>
          </c:cat>
          <c:val>
            <c:numRef>
              <c:f>Tabelle1!$B$2:$B$4</c:f>
              <c:numCache>
                <c:formatCode>General</c:formatCode>
                <c:ptCount val="3"/>
                <c:pt idx="0">
                  <c:v>58.7</c:v>
                </c:pt>
                <c:pt idx="1">
                  <c:v>24.9</c:v>
                </c:pt>
                <c:pt idx="2">
                  <c:v>16.399999999999999</c:v>
                </c:pt>
              </c:numCache>
            </c:numRef>
          </c:val>
          <c:extLst>
            <c:ext xmlns:c16="http://schemas.microsoft.com/office/drawing/2014/chart" uri="{C3380CC4-5D6E-409C-BE32-E72D297353CC}">
              <c16:uniqueId val="{00000000-1B8B-49BA-B6AC-299F11451F5A}"/>
            </c:ext>
          </c:extLst>
        </c:ser>
        <c:ser>
          <c:idx val="1"/>
          <c:order val="1"/>
          <c:tx>
            <c:strRef>
              <c:f>Tabelle1!$C$1</c:f>
              <c:strCache>
                <c:ptCount val="1"/>
                <c:pt idx="0">
                  <c:v>Anteil an Gesamtheit der Unternehmen</c:v>
                </c:pt>
              </c:strCache>
            </c:strRef>
          </c:tx>
          <c:spPr>
            <a:solidFill>
              <a:srgbClr val="79527B"/>
            </a:solidFill>
            <a:ln>
              <a:noFill/>
            </a:ln>
            <a:effectLst/>
          </c:spPr>
          <c:invertIfNegative val="0"/>
          <c:cat>
            <c:strRef>
              <c:f>Tabelle1!$A$2:$A$4</c:f>
              <c:strCache>
                <c:ptCount val="3"/>
                <c:pt idx="0">
                  <c:v>bis zu 10 Jahre</c:v>
                </c:pt>
                <c:pt idx="1">
                  <c:v>11-20 Jahre</c:v>
                </c:pt>
                <c:pt idx="2">
                  <c:v>über 20 Jahre</c:v>
                </c:pt>
              </c:strCache>
            </c:strRef>
          </c:cat>
          <c:val>
            <c:numRef>
              <c:f>Tabelle1!$C$2:$C$4</c:f>
              <c:numCache>
                <c:formatCode>General</c:formatCode>
                <c:ptCount val="3"/>
                <c:pt idx="0">
                  <c:v>34.200000000000003</c:v>
                </c:pt>
                <c:pt idx="1">
                  <c:v>28.8</c:v>
                </c:pt>
                <c:pt idx="2">
                  <c:v>37</c:v>
                </c:pt>
              </c:numCache>
            </c:numRef>
          </c:val>
          <c:extLst>
            <c:ext xmlns:c16="http://schemas.microsoft.com/office/drawing/2014/chart" uri="{C3380CC4-5D6E-409C-BE32-E72D297353CC}">
              <c16:uniqueId val="{00000000-BB1E-4632-B5CA-4B080427BB8D}"/>
            </c:ext>
          </c:extLst>
        </c:ser>
        <c:dLbls>
          <c:showLegendKey val="0"/>
          <c:showVal val="0"/>
          <c:showCatName val="0"/>
          <c:showSerName val="0"/>
          <c:showPercent val="0"/>
          <c:showBubbleSize val="0"/>
        </c:dLbls>
        <c:gapWidth val="219"/>
        <c:axId val="1877354480"/>
        <c:axId val="1877359072"/>
      </c:barChart>
      <c:catAx>
        <c:axId val="1877354480"/>
        <c:scaling>
          <c:orientation val="minMax"/>
        </c:scaling>
        <c:delete val="0"/>
        <c:axPos val="b"/>
        <c:numFmt formatCode="General" sourceLinked="1"/>
        <c:majorTickMark val="none"/>
        <c:minorTickMark val="none"/>
        <c:tickLblPos val="nextTo"/>
        <c:spPr>
          <a:noFill/>
          <a:ln w="9525" cap="flat" cmpd="sng" algn="ctr">
            <a:solidFill>
              <a:schemeClr val="tx2">
                <a:lumMod val="85000"/>
              </a:schemeClr>
            </a:solidFill>
            <a:round/>
          </a:ln>
          <a:effectLst/>
        </c:spPr>
        <c:txPr>
          <a:bodyPr rot="-60000000" spcFirstLastPara="1" vertOverflow="ellipsis" vert="horz" wrap="square" anchor="ctr" anchorCtr="1"/>
          <a:lstStyle/>
          <a:p>
            <a:pPr>
              <a:defRPr sz="1400" b="0" i="0" u="none" strike="noStrike" kern="1200" baseline="0">
                <a:solidFill>
                  <a:srgbClr val="595A59"/>
                </a:solidFill>
                <a:latin typeface="+mn-lt"/>
                <a:ea typeface="+mn-ea"/>
                <a:cs typeface="+mn-cs"/>
              </a:defRPr>
            </a:pPr>
            <a:endParaRPr lang="en-US"/>
          </a:p>
        </c:txPr>
        <c:crossAx val="1877359072"/>
        <c:crosses val="autoZero"/>
        <c:auto val="1"/>
        <c:lblAlgn val="ctr"/>
        <c:lblOffset val="100"/>
        <c:noMultiLvlLbl val="0"/>
      </c:catAx>
      <c:valAx>
        <c:axId val="1877359072"/>
        <c:scaling>
          <c:orientation val="minMax"/>
        </c:scaling>
        <c:delete val="0"/>
        <c:axPos val="l"/>
        <c:majorGridlines>
          <c:spPr>
            <a:ln w="9525" cap="flat" cmpd="sng" algn="ctr">
              <a:solidFill>
                <a:schemeClr val="tx2">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95A59"/>
                </a:solidFill>
                <a:latin typeface="+mn-lt"/>
                <a:ea typeface="+mn-ea"/>
                <a:cs typeface="+mn-cs"/>
              </a:defRPr>
            </a:pPr>
            <a:endParaRPr lang="en-US"/>
          </a:p>
        </c:txPr>
        <c:crossAx val="187735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595A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0" name="Google Shape;10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6" name="Google Shape;10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2" name="Google Shape;113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9" name="Google Shape;11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0" name="Google Shape;11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2" name="Google Shape;12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7" name="Google Shape;120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https://de.statista.com/statistik/daten/studie/1252716/umfrage/beitrag-des-tourismus-zu-bip-und-beschaeftigung-nach-regionen-weltweit/</a:t>
            </a:r>
            <a:endParaRPr/>
          </a:p>
        </p:txBody>
      </p:sp>
      <p:sp>
        <p:nvSpPr>
          <p:cNvPr id="1208" name="Google Shape;120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8" name="Google Shape;1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1" name="Google Shape;123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https://de.statista.com/statistik/daten/studie/6408/umfrage/firmeninsolvenzen-in-deutschland-nach-mitarbeiterzahl/ </a:t>
            </a:r>
            <a:endParaRPr/>
          </a:p>
          <a:p>
            <a:pPr marL="0" lvl="0" indent="0" algn="l" rtl="0">
              <a:spcBef>
                <a:spcPts val="0"/>
              </a:spcBef>
              <a:spcAft>
                <a:spcPts val="0"/>
              </a:spcAft>
              <a:buNone/>
            </a:pPr>
            <a:r>
              <a:rPr lang="en-GB"/>
              <a:t>Alternative?</a:t>
            </a:r>
            <a:endParaRPr/>
          </a:p>
          <a:p>
            <a:pPr marL="0" lvl="0" indent="0" algn="l" rtl="0">
              <a:spcBef>
                <a:spcPts val="0"/>
              </a:spcBef>
              <a:spcAft>
                <a:spcPts val="0"/>
              </a:spcAft>
              <a:buNone/>
            </a:pPr>
            <a:endParaRPr/>
          </a:p>
        </p:txBody>
      </p:sp>
      <p:sp>
        <p:nvSpPr>
          <p:cNvPr id="1232" name="Google Shape;123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2" name="Google Shape;124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3" name="Google Shape;124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5" name="Google Shape;127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6" name="Google Shape;127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1" name="Google Shape;8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5" name="Google Shape;1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9" name="Google Shape;12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2" name="Google Shape;13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1" name="Google Shape;13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9" name="Google Shape;13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6" name="Google Shape;13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1" name="Google Shape;134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5" name="Google Shape;13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1" name="Google Shape;14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8" name="Google Shape;142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4" name="Google Shape;8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9" name="Google Shape;145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7" name="Google Shape;146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5" name="Google Shape;147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4" name="Google Shape;14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2" name="Google Shape;149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1" name="Google Shape;150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9" name="Google Shape;15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0" name="Google Shape;154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3" name="Google Shape;157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4" name="Google Shape;158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2" name="Google Shape;9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4" name="Google Shape;159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4" name="Google Shape;160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6" name="Google Shape;9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Google Shape;10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8" name="Google Shape;10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4" name="Google Shape;10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5" name="Google Shape;10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D">
  <p:cSld name="COVER SLIDE D">
    <p:spTree>
      <p:nvGrpSpPr>
        <p:cNvPr id="1" name="Shape 15"/>
        <p:cNvGrpSpPr/>
        <p:nvPr/>
      </p:nvGrpSpPr>
      <p:grpSpPr>
        <a:xfrm>
          <a:off x="0" y="0"/>
          <a:ext cx="0" cy="0"/>
          <a:chOff x="0" y="0"/>
          <a:chExt cx="0" cy="0"/>
        </a:xfrm>
      </p:grpSpPr>
      <p:pic>
        <p:nvPicPr>
          <p:cNvPr id="16" name="Google Shape;16;p46" descr="A picture containing text&#10;&#10;Description automatically generated"/>
          <p:cNvPicPr preferRelativeResize="0"/>
          <p:nvPr/>
        </p:nvPicPr>
        <p:blipFill rotWithShape="1">
          <a:blip r:embed="rId2">
            <a:alphaModFix/>
          </a:blip>
          <a:srcRect/>
          <a:stretch/>
        </p:blipFill>
        <p:spPr>
          <a:xfrm>
            <a:off x="327047" y="417257"/>
            <a:ext cx="5462697" cy="2402442"/>
          </a:xfrm>
          <a:prstGeom prst="rect">
            <a:avLst/>
          </a:prstGeom>
          <a:noFill/>
          <a:ln>
            <a:noFill/>
          </a:ln>
        </p:spPr>
      </p:pic>
      <p:pic>
        <p:nvPicPr>
          <p:cNvPr id="17" name="Google Shape;17;p46" descr="Background pattern&#10;&#10;Description automatically generated"/>
          <p:cNvPicPr preferRelativeResize="0"/>
          <p:nvPr/>
        </p:nvPicPr>
        <p:blipFill rotWithShape="1">
          <a:blip r:embed="rId3">
            <a:alphaModFix/>
          </a:blip>
          <a:srcRect l="49462" t="8076" r="-22519" b="14180"/>
          <a:stretch/>
        </p:blipFill>
        <p:spPr>
          <a:xfrm rot="-5400000">
            <a:off x="983099" y="1439326"/>
            <a:ext cx="4435575" cy="6401772"/>
          </a:xfrm>
          <a:prstGeom prst="rect">
            <a:avLst/>
          </a:prstGeom>
          <a:noFill/>
          <a:ln>
            <a:noFill/>
          </a:ln>
        </p:spPr>
      </p:pic>
      <p:sp>
        <p:nvSpPr>
          <p:cNvPr id="18" name="Google Shape;18;p46"/>
          <p:cNvSpPr/>
          <p:nvPr userDrawn="1"/>
        </p:nvSpPr>
        <p:spPr>
          <a:xfrm>
            <a:off x="6117759" y="0"/>
            <a:ext cx="6074241" cy="686525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p:txBody>
      </p:sp>
      <p:grpSp>
        <p:nvGrpSpPr>
          <p:cNvPr id="19" name="Google Shape;19;p46"/>
          <p:cNvGrpSpPr/>
          <p:nvPr/>
        </p:nvGrpSpPr>
        <p:grpSpPr>
          <a:xfrm>
            <a:off x="0" y="5916805"/>
            <a:ext cx="2735993" cy="679345"/>
            <a:chOff x="0" y="0"/>
            <a:chExt cx="2301694" cy="571500"/>
          </a:xfrm>
        </p:grpSpPr>
        <p:sp>
          <p:nvSpPr>
            <p:cNvPr id="20" name="Google Shape;20;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46"/>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2" name="Google Shape;22;p46"/>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6"/>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6"/>
          <p:cNvSpPr/>
          <p:nvPr userDrawn="1"/>
        </p:nvSpPr>
        <p:spPr>
          <a:xfrm>
            <a:off x="6519554" y="5165322"/>
            <a:ext cx="5300429" cy="19543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chemeClr val="lt1"/>
                </a:solidFill>
                <a:latin typeface="Calibri"/>
                <a:ea typeface="Calibri"/>
                <a:cs typeface="Calibri"/>
                <a:sym typeface="Calibri"/>
              </a:rPr>
              <a:t>Aus Gründen der besseren Lesbarkeit wird im Folgenden das generische Maskulinum verwendet. Sämtliche Personenbezeichnungen gelten gleichermaßen für alle Geschlechter.</a:t>
            </a:r>
          </a:p>
          <a:p>
            <a:pPr marL="0" marR="0" lvl="0" indent="0" algn="just" rtl="0">
              <a:spcBef>
                <a:spcPts val="0"/>
              </a:spcBef>
              <a:spcAft>
                <a:spcPts val="0"/>
              </a:spcAft>
              <a:buNone/>
            </a:pPr>
            <a:endParaRPr lang="en-GB" sz="1100" dirty="0">
              <a:solidFill>
                <a:schemeClr val="lt1"/>
              </a:solidFill>
              <a:latin typeface="Calibri"/>
              <a:ea typeface="Calibri"/>
              <a:cs typeface="Calibri"/>
              <a:sym typeface="Calibri"/>
            </a:endParaRPr>
          </a:p>
          <a:p>
            <a:pPr marL="0" marR="0" lvl="0" indent="0" algn="just" rtl="0">
              <a:spcBef>
                <a:spcPts val="0"/>
              </a:spcBef>
              <a:spcAft>
                <a:spcPts val="0"/>
              </a:spcAft>
              <a:buNone/>
            </a:pPr>
            <a:endParaRPr lang="en-GB" sz="1100" dirty="0">
              <a:solidFill>
                <a:schemeClr val="lt1"/>
              </a:solidFill>
              <a:latin typeface="Calibri"/>
              <a:ea typeface="Calibri"/>
              <a:cs typeface="Calibri"/>
              <a:sym typeface="Calibri"/>
            </a:endParaRPr>
          </a:p>
          <a:p>
            <a:pPr marL="0" marR="0" lvl="0" indent="0" algn="just" rtl="0">
              <a:spcBef>
                <a:spcPts val="0"/>
              </a:spcBef>
              <a:spcAft>
                <a:spcPts val="0"/>
              </a:spcAft>
              <a:buNone/>
            </a:pPr>
            <a:r>
              <a:rPr lang="en-GB" sz="1100" dirty="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de-DE" sz="1100" dirty="0">
                <a:solidFill>
                  <a:schemeClr val="lt1"/>
                </a:solidFill>
                <a:latin typeface="Calibri"/>
                <a:ea typeface="Calibri"/>
                <a:cs typeface="Calibri"/>
                <a:sym typeface="Calibri"/>
              </a:rPr>
              <a:t>2020-1-UK01-KA203-079083</a:t>
            </a:r>
          </a:p>
          <a:p>
            <a:pPr marL="0" marR="0" lvl="0" indent="0" algn="just" rtl="0">
              <a:spcBef>
                <a:spcPts val="0"/>
              </a:spcBef>
              <a:spcAft>
                <a:spcPts val="0"/>
              </a:spcAft>
              <a:buNone/>
            </a:pPr>
            <a:endParaRPr lang="de-DE" sz="1100" dirty="0">
              <a:solidFill>
                <a:schemeClr val="lt1"/>
              </a:solidFill>
              <a:latin typeface="Calibri"/>
              <a:ea typeface="Calibri"/>
              <a:cs typeface="Calibri"/>
              <a:sym typeface="Calibri"/>
            </a:endParaRPr>
          </a:p>
          <a:p>
            <a:pPr marL="0" marR="0" lvl="0" indent="0" algn="just" rtl="0">
              <a:spcBef>
                <a:spcPts val="0"/>
              </a:spcBef>
              <a:spcAft>
                <a:spcPts val="0"/>
              </a:spcAft>
              <a:buNone/>
            </a:pPr>
            <a:endParaRPr lang="en-GB" sz="1100" dirty="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97"/>
        <p:cNvGrpSpPr/>
        <p:nvPr/>
      </p:nvGrpSpPr>
      <p:grpSpPr>
        <a:xfrm>
          <a:off x="0" y="0"/>
          <a:ext cx="0" cy="0"/>
          <a:chOff x="0" y="0"/>
          <a:chExt cx="0" cy="0"/>
        </a:xfrm>
      </p:grpSpPr>
      <p:sp>
        <p:nvSpPr>
          <p:cNvPr id="98" name="Google Shape;98;p55"/>
          <p:cNvSpPr/>
          <p:nvPr/>
        </p:nvSpPr>
        <p:spPr>
          <a:xfrm>
            <a:off x="0" y="0"/>
            <a:ext cx="12192000" cy="5502729"/>
          </a:xfrm>
          <a:prstGeom prst="rect">
            <a:avLst/>
          </a:prstGeom>
          <a:solidFill>
            <a:srgbClr val="81D1C5"/>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99" name="Google Shape;99;p55"/>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0" name="Google Shape;100;p55"/>
          <p:cNvGrpSpPr/>
          <p:nvPr/>
        </p:nvGrpSpPr>
        <p:grpSpPr>
          <a:xfrm>
            <a:off x="8448790" y="6057987"/>
            <a:ext cx="3144242" cy="374574"/>
            <a:chOff x="301128" y="6151084"/>
            <a:chExt cx="3144242" cy="374574"/>
          </a:xfrm>
        </p:grpSpPr>
        <p:pic>
          <p:nvPicPr>
            <p:cNvPr id="101" name="Google Shape;101;p5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02" name="Google Shape;102;p5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03" name="Google Shape;103;p5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04" name="Google Shape;104;p55"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ext only MASTER slide">
  <p:cSld name="1_Text only MASTER slide">
    <p:spTree>
      <p:nvGrpSpPr>
        <p:cNvPr id="1" name="Shape 105"/>
        <p:cNvGrpSpPr/>
        <p:nvPr/>
      </p:nvGrpSpPr>
      <p:grpSpPr>
        <a:xfrm>
          <a:off x="0" y="0"/>
          <a:ext cx="0" cy="0"/>
          <a:chOff x="0" y="0"/>
          <a:chExt cx="0" cy="0"/>
        </a:xfrm>
      </p:grpSpPr>
      <p:sp>
        <p:nvSpPr>
          <p:cNvPr id="106" name="Google Shape;106;p56"/>
          <p:cNvSpPr txBox="1">
            <a:spLocks noGrp="1"/>
          </p:cNvSpPr>
          <p:nvPr>
            <p:ph type="body" idx="1"/>
          </p:nvPr>
        </p:nvSpPr>
        <p:spPr>
          <a:xfrm>
            <a:off x="389965" y="1757011"/>
            <a:ext cx="11470341"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56"/>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8" name="Google Shape;108;p56"/>
          <p:cNvGrpSpPr/>
          <p:nvPr/>
        </p:nvGrpSpPr>
        <p:grpSpPr>
          <a:xfrm>
            <a:off x="389965" y="6092742"/>
            <a:ext cx="3144242" cy="374574"/>
            <a:chOff x="301128" y="6151084"/>
            <a:chExt cx="3144242" cy="374574"/>
          </a:xfrm>
        </p:grpSpPr>
        <p:pic>
          <p:nvPicPr>
            <p:cNvPr id="109" name="Google Shape;109;p5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10" name="Google Shape;110;p5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11" name="Google Shape;111;p5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12" name="Google Shape;112;p56"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with Photo - Blue">
  <p:cSld name="Text Slide with Photo - Blue">
    <p:spTree>
      <p:nvGrpSpPr>
        <p:cNvPr id="1" name="Shape 113"/>
        <p:cNvGrpSpPr/>
        <p:nvPr/>
      </p:nvGrpSpPr>
      <p:grpSpPr>
        <a:xfrm>
          <a:off x="0" y="0"/>
          <a:ext cx="0" cy="0"/>
          <a:chOff x="0" y="0"/>
          <a:chExt cx="0" cy="0"/>
        </a:xfrm>
      </p:grpSpPr>
      <p:sp>
        <p:nvSpPr>
          <p:cNvPr id="114" name="Google Shape;114;p57"/>
          <p:cNvSpPr/>
          <p:nvPr/>
        </p:nvSpPr>
        <p:spPr>
          <a:xfrm rot="10800000" flipH="1">
            <a:off x="1356632" y="-2"/>
            <a:ext cx="5495430" cy="689275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15" name="Google Shape;115;p57"/>
          <p:cNvSpPr>
            <a:spLocks noGrp="1"/>
          </p:cNvSpPr>
          <p:nvPr>
            <p:ph type="pic" idx="2"/>
          </p:nvPr>
        </p:nvSpPr>
        <p:spPr>
          <a:xfrm>
            <a:off x="6852062" y="228600"/>
            <a:ext cx="5105121" cy="6362700"/>
          </a:xfrm>
          <a:prstGeom prst="rect">
            <a:avLst/>
          </a:prstGeom>
          <a:solidFill>
            <a:schemeClr val="lt1"/>
          </a:solidFill>
          <a:ln>
            <a:noFill/>
          </a:ln>
        </p:spPr>
      </p:sp>
      <p:sp>
        <p:nvSpPr>
          <p:cNvPr id="116" name="Google Shape;116;p57"/>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7"/>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8" name="Google Shape;118;p57"/>
          <p:cNvGrpSpPr/>
          <p:nvPr/>
        </p:nvGrpSpPr>
        <p:grpSpPr>
          <a:xfrm rot="-5400000">
            <a:off x="-1025447" y="4518095"/>
            <a:ext cx="3445636" cy="410479"/>
            <a:chOff x="301128" y="6151084"/>
            <a:chExt cx="3144242" cy="374574"/>
          </a:xfrm>
        </p:grpSpPr>
        <p:pic>
          <p:nvPicPr>
            <p:cNvPr id="119" name="Google Shape;119;p5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20" name="Google Shape;120;p5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21" name="Google Shape;121;p5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4 point icon graph">
  <p:cSld name="1_4 point icon graph">
    <p:spTree>
      <p:nvGrpSpPr>
        <p:cNvPr id="1" name="Shape 122"/>
        <p:cNvGrpSpPr/>
        <p:nvPr/>
      </p:nvGrpSpPr>
      <p:grpSpPr>
        <a:xfrm>
          <a:off x="0" y="0"/>
          <a:ext cx="0" cy="0"/>
          <a:chOff x="0" y="0"/>
          <a:chExt cx="0" cy="0"/>
        </a:xfrm>
      </p:grpSpPr>
      <p:pic>
        <p:nvPicPr>
          <p:cNvPr id="123" name="Google Shape;123;p58"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124" name="Google Shape;124;p58"/>
          <p:cNvSpPr/>
          <p:nvPr/>
        </p:nvSpPr>
        <p:spPr>
          <a:xfrm>
            <a:off x="4283800" y="3211423"/>
            <a:ext cx="4730674"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5" name="Google Shape;125;p58"/>
          <p:cNvSpPr/>
          <p:nvPr/>
        </p:nvSpPr>
        <p:spPr>
          <a:xfrm>
            <a:off x="3846806"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6" name="Google Shape;126;p58"/>
          <p:cNvSpPr/>
          <p:nvPr/>
        </p:nvSpPr>
        <p:spPr>
          <a:xfrm>
            <a:off x="3912488"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7" name="Google Shape;127;p58"/>
          <p:cNvSpPr/>
          <p:nvPr/>
        </p:nvSpPr>
        <p:spPr>
          <a:xfrm>
            <a:off x="3324401"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8" name="Google Shape;128;p58"/>
          <p:cNvSpPr/>
          <p:nvPr/>
        </p:nvSpPr>
        <p:spPr>
          <a:xfrm>
            <a:off x="9116816" y="3164070"/>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9" name="Google Shape;129;p58"/>
          <p:cNvSpPr/>
          <p:nvPr/>
        </p:nvSpPr>
        <p:spPr>
          <a:xfrm>
            <a:off x="9180971" y="3229753"/>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30" name="Google Shape;130;p58"/>
          <p:cNvSpPr/>
          <p:nvPr/>
        </p:nvSpPr>
        <p:spPr>
          <a:xfrm>
            <a:off x="8592884" y="3657453"/>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31" name="Google Shape;131;p58"/>
          <p:cNvSpPr txBox="1"/>
          <p:nvPr/>
        </p:nvSpPr>
        <p:spPr>
          <a:xfrm>
            <a:off x="10092535" y="2058144"/>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132" name="Google Shape;132;p58"/>
          <p:cNvSpPr txBox="1">
            <a:spLocks noGrp="1"/>
          </p:cNvSpPr>
          <p:nvPr>
            <p:ph type="body" idx="1"/>
          </p:nvPr>
        </p:nvSpPr>
        <p:spPr>
          <a:xfrm>
            <a:off x="2230476" y="3720417"/>
            <a:ext cx="3544159" cy="232146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8"/>
          <p:cNvSpPr txBox="1">
            <a:spLocks noGrp="1"/>
          </p:cNvSpPr>
          <p:nvPr>
            <p:ph type="body" idx="2"/>
          </p:nvPr>
        </p:nvSpPr>
        <p:spPr>
          <a:xfrm>
            <a:off x="8184277" y="1063485"/>
            <a:ext cx="3205965" cy="1934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8"/>
          <p:cNvSpPr/>
          <p:nvPr/>
        </p:nvSpPr>
        <p:spPr>
          <a:xfrm>
            <a:off x="0" y="3225283"/>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135" name="Google Shape;135;p58"/>
          <p:cNvGrpSpPr/>
          <p:nvPr/>
        </p:nvGrpSpPr>
        <p:grpSpPr>
          <a:xfrm>
            <a:off x="389965" y="6092742"/>
            <a:ext cx="3144242" cy="374574"/>
            <a:chOff x="301128" y="6151084"/>
            <a:chExt cx="3144242" cy="374574"/>
          </a:xfrm>
        </p:grpSpPr>
        <p:pic>
          <p:nvPicPr>
            <p:cNvPr id="136" name="Google Shape;136;p5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137" name="Google Shape;137;p5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138" name="Google Shape;138;p5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139" name="Google Shape;139;p58"/>
          <p:cNvSpPr/>
          <p:nvPr/>
        </p:nvSpPr>
        <p:spPr>
          <a:xfrm>
            <a:off x="9544514" y="3200731"/>
            <a:ext cx="2730311" cy="244399"/>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4 point icon graph">
  <p:cSld name="2_4 point icon graph">
    <p:spTree>
      <p:nvGrpSpPr>
        <p:cNvPr id="1" name="Shape 140"/>
        <p:cNvGrpSpPr/>
        <p:nvPr/>
      </p:nvGrpSpPr>
      <p:grpSpPr>
        <a:xfrm>
          <a:off x="0" y="0"/>
          <a:ext cx="0" cy="0"/>
          <a:chOff x="0" y="0"/>
          <a:chExt cx="0" cy="0"/>
        </a:xfrm>
      </p:grpSpPr>
      <p:pic>
        <p:nvPicPr>
          <p:cNvPr id="141" name="Google Shape;141;p59"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142" name="Google Shape;142;p59"/>
          <p:cNvSpPr/>
          <p:nvPr/>
        </p:nvSpPr>
        <p:spPr>
          <a:xfrm>
            <a:off x="4283800" y="3211423"/>
            <a:ext cx="4730674"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3" name="Google Shape;143;p59"/>
          <p:cNvSpPr/>
          <p:nvPr/>
        </p:nvSpPr>
        <p:spPr>
          <a:xfrm>
            <a:off x="3846806"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4" name="Google Shape;144;p59"/>
          <p:cNvSpPr/>
          <p:nvPr/>
        </p:nvSpPr>
        <p:spPr>
          <a:xfrm>
            <a:off x="3912488"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5" name="Google Shape;145;p59"/>
          <p:cNvSpPr/>
          <p:nvPr/>
        </p:nvSpPr>
        <p:spPr>
          <a:xfrm>
            <a:off x="3324401"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6" name="Google Shape;146;p59"/>
          <p:cNvSpPr/>
          <p:nvPr/>
        </p:nvSpPr>
        <p:spPr>
          <a:xfrm>
            <a:off x="9116816" y="3164070"/>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7" name="Google Shape;147;p59"/>
          <p:cNvSpPr/>
          <p:nvPr/>
        </p:nvSpPr>
        <p:spPr>
          <a:xfrm>
            <a:off x="9180971" y="3229753"/>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8" name="Google Shape;148;p59"/>
          <p:cNvSpPr/>
          <p:nvPr/>
        </p:nvSpPr>
        <p:spPr>
          <a:xfrm>
            <a:off x="8592884" y="3657453"/>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9" name="Google Shape;149;p59"/>
          <p:cNvSpPr txBox="1"/>
          <p:nvPr/>
        </p:nvSpPr>
        <p:spPr>
          <a:xfrm>
            <a:off x="10092535" y="2058144"/>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150" name="Google Shape;150;p59"/>
          <p:cNvSpPr txBox="1">
            <a:spLocks noGrp="1"/>
          </p:cNvSpPr>
          <p:nvPr>
            <p:ph type="body" idx="1"/>
          </p:nvPr>
        </p:nvSpPr>
        <p:spPr>
          <a:xfrm>
            <a:off x="2230476" y="3720417"/>
            <a:ext cx="3544159" cy="232146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9"/>
          <p:cNvSpPr txBox="1">
            <a:spLocks noGrp="1"/>
          </p:cNvSpPr>
          <p:nvPr>
            <p:ph type="body" idx="2"/>
          </p:nvPr>
        </p:nvSpPr>
        <p:spPr>
          <a:xfrm>
            <a:off x="8184277" y="1063485"/>
            <a:ext cx="3205965" cy="1934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9"/>
          <p:cNvSpPr/>
          <p:nvPr/>
        </p:nvSpPr>
        <p:spPr>
          <a:xfrm>
            <a:off x="0" y="3225283"/>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153" name="Google Shape;153;p59"/>
          <p:cNvGrpSpPr/>
          <p:nvPr/>
        </p:nvGrpSpPr>
        <p:grpSpPr>
          <a:xfrm>
            <a:off x="389965" y="6092742"/>
            <a:ext cx="3144242" cy="374574"/>
            <a:chOff x="301128" y="6151084"/>
            <a:chExt cx="3144242" cy="374574"/>
          </a:xfrm>
        </p:grpSpPr>
        <p:pic>
          <p:nvPicPr>
            <p:cNvPr id="154" name="Google Shape;154;p5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155" name="Google Shape;155;p5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156" name="Google Shape;156;p5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157" name="Google Shape;157;p59"/>
          <p:cNvSpPr/>
          <p:nvPr/>
        </p:nvSpPr>
        <p:spPr>
          <a:xfrm>
            <a:off x="9544514" y="3200731"/>
            <a:ext cx="2730311" cy="244399"/>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58"/>
        <p:cNvGrpSpPr/>
        <p:nvPr/>
      </p:nvGrpSpPr>
      <p:grpSpPr>
        <a:xfrm>
          <a:off x="0" y="0"/>
          <a:ext cx="0" cy="0"/>
          <a:chOff x="0" y="0"/>
          <a:chExt cx="0" cy="0"/>
        </a:xfrm>
      </p:grpSpPr>
      <p:pic>
        <p:nvPicPr>
          <p:cNvPr id="159" name="Google Shape;159;p60" descr="Background pattern&#10;&#10;Description automatically generated"/>
          <p:cNvPicPr preferRelativeResize="0"/>
          <p:nvPr/>
        </p:nvPicPr>
        <p:blipFill rotWithShape="1">
          <a:blip r:embed="rId2">
            <a:alphaModFix/>
          </a:blip>
          <a:srcRect l="-7971" t="10416" r="16408" b="3452"/>
          <a:stretch/>
        </p:blipFill>
        <p:spPr>
          <a:xfrm>
            <a:off x="6816681" y="0"/>
            <a:ext cx="5375319" cy="6857999"/>
          </a:xfrm>
          <a:prstGeom prst="rect">
            <a:avLst/>
          </a:prstGeom>
          <a:noFill/>
          <a:ln>
            <a:noFill/>
          </a:ln>
        </p:spPr>
      </p:pic>
      <p:sp>
        <p:nvSpPr>
          <p:cNvPr id="160" name="Google Shape;160;p60"/>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61" name="Google Shape;161;p60"/>
          <p:cNvSpPr txBox="1">
            <a:spLocks noGrp="1"/>
          </p:cNvSpPr>
          <p:nvPr>
            <p:ph type="body" idx="1"/>
          </p:nvPr>
        </p:nvSpPr>
        <p:spPr>
          <a:xfrm>
            <a:off x="7723301" y="3283370"/>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60"/>
          <p:cNvSpPr txBox="1">
            <a:spLocks noGrp="1"/>
          </p:cNvSpPr>
          <p:nvPr>
            <p:ph type="body" idx="2"/>
          </p:nvPr>
        </p:nvSpPr>
        <p:spPr>
          <a:xfrm>
            <a:off x="7723301" y="3906329"/>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60"/>
          <p:cNvSpPr txBox="1">
            <a:spLocks noGrp="1"/>
          </p:cNvSpPr>
          <p:nvPr>
            <p:ph type="body" idx="3"/>
          </p:nvPr>
        </p:nvSpPr>
        <p:spPr>
          <a:xfrm>
            <a:off x="7731465" y="4549892"/>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60"/>
          <p:cNvSpPr txBox="1">
            <a:spLocks noGrp="1"/>
          </p:cNvSpPr>
          <p:nvPr>
            <p:ph type="body" idx="4"/>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60"/>
          <p:cNvSpPr txBox="1">
            <a:spLocks noGrp="1"/>
          </p:cNvSpPr>
          <p:nvPr>
            <p:ph type="body" idx="5"/>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60" descr="A picture containing text&#10;&#10;Description automatically generated"/>
          <p:cNvPicPr preferRelativeResize="0"/>
          <p:nvPr/>
        </p:nvPicPr>
        <p:blipFill rotWithShape="1">
          <a:blip r:embed="rId3">
            <a:alphaModFix/>
          </a:blip>
          <a:srcRect/>
          <a:stretch/>
        </p:blipFill>
        <p:spPr>
          <a:xfrm>
            <a:off x="615586" y="473530"/>
            <a:ext cx="4899073" cy="2154566"/>
          </a:xfrm>
          <a:prstGeom prst="rect">
            <a:avLst/>
          </a:prstGeom>
          <a:noFill/>
          <a:ln>
            <a:noFill/>
          </a:ln>
        </p:spPr>
      </p:pic>
      <p:grpSp>
        <p:nvGrpSpPr>
          <p:cNvPr id="167" name="Google Shape;167;p60"/>
          <p:cNvGrpSpPr/>
          <p:nvPr/>
        </p:nvGrpSpPr>
        <p:grpSpPr>
          <a:xfrm>
            <a:off x="9456007" y="5836660"/>
            <a:ext cx="2735993" cy="679345"/>
            <a:chOff x="0" y="0"/>
            <a:chExt cx="2301694" cy="571500"/>
          </a:xfrm>
        </p:grpSpPr>
        <p:sp>
          <p:nvSpPr>
            <p:cNvPr id="168" name="Google Shape;168;p6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60"/>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1 Standardseite">
  <p:cSld name="2_1 Standardseite">
    <p:spTree>
      <p:nvGrpSpPr>
        <p:cNvPr id="1" name="Shape 170"/>
        <p:cNvGrpSpPr/>
        <p:nvPr/>
      </p:nvGrpSpPr>
      <p:grpSpPr>
        <a:xfrm>
          <a:off x="0" y="0"/>
          <a:ext cx="0" cy="0"/>
          <a:chOff x="0" y="0"/>
          <a:chExt cx="0" cy="0"/>
        </a:xfrm>
      </p:grpSpPr>
      <p:sp>
        <p:nvSpPr>
          <p:cNvPr id="171" name="Google Shape;171;p61"/>
          <p:cNvSpPr txBox="1">
            <a:spLocks noGrp="1"/>
          </p:cNvSpPr>
          <p:nvPr>
            <p:ph type="body" idx="1"/>
          </p:nvPr>
        </p:nvSpPr>
        <p:spPr>
          <a:xfrm>
            <a:off x="389965" y="2181225"/>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Font typeface="Arial"/>
              <a:buNone/>
              <a:defRPr sz="1800">
                <a:solidFill>
                  <a:srgbClr val="595A59"/>
                </a:solidFill>
              </a:defRPr>
            </a:lvl1pPr>
            <a:lvl2pPr marL="914400" lvl="1" indent="-342900" algn="l">
              <a:lnSpc>
                <a:spcPct val="90000"/>
              </a:lnSpc>
              <a:spcBef>
                <a:spcPts val="500"/>
              </a:spcBef>
              <a:spcAft>
                <a:spcPts val="0"/>
              </a:spcAft>
              <a:buClr>
                <a:schemeClr val="dk1"/>
              </a:buClr>
              <a:buSzPts val="1800"/>
              <a:buFont typeface="Arial"/>
              <a:buChar char="•"/>
              <a:defRPr sz="1800"/>
            </a:lvl2pPr>
            <a:lvl3pPr marL="1371600" lvl="2" indent="-330200" algn="l">
              <a:lnSpc>
                <a:spcPct val="90000"/>
              </a:lnSpc>
              <a:spcBef>
                <a:spcPts val="500"/>
              </a:spcBef>
              <a:spcAft>
                <a:spcPts val="0"/>
              </a:spcAft>
              <a:buClr>
                <a:schemeClr val="dk1"/>
              </a:buClr>
              <a:buSzPts val="1600"/>
              <a:buFont typeface="Noto Sans Symbols"/>
              <a:buChar char="−"/>
              <a:defRPr sz="1600"/>
            </a:lvl3pPr>
            <a:lvl4pPr marL="1828800" lvl="3" indent="-317500" algn="l">
              <a:lnSpc>
                <a:spcPct val="90000"/>
              </a:lnSpc>
              <a:spcBef>
                <a:spcPts val="500"/>
              </a:spcBef>
              <a:spcAft>
                <a:spcPts val="0"/>
              </a:spcAft>
              <a:buClr>
                <a:schemeClr val="dk1"/>
              </a:buClr>
              <a:buSzPts val="1400"/>
              <a:buFont typeface="Noto Sans Symbols"/>
              <a:buChar char="−"/>
              <a:defRPr sz="1400"/>
            </a:lvl4pPr>
            <a:lvl5pPr marL="2286000" lvl="4" indent="-304800" algn="l">
              <a:lnSpc>
                <a:spcPct val="90000"/>
              </a:lnSpc>
              <a:spcBef>
                <a:spcPts val="500"/>
              </a:spcBef>
              <a:spcAft>
                <a:spcPts val="0"/>
              </a:spcAft>
              <a:buClr>
                <a:schemeClr val="dk1"/>
              </a:buClr>
              <a:buSzPts val="1200"/>
              <a:buFont typeface="Noto Sans Symbols"/>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61"/>
          <p:cNvSpPr txBox="1">
            <a:spLocks noGrp="1"/>
          </p:cNvSpPr>
          <p:nvPr>
            <p:ph type="body" idx="2"/>
          </p:nvPr>
        </p:nvSpPr>
        <p:spPr>
          <a:xfrm>
            <a:off x="6261465" y="2194560"/>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61"/>
          <p:cNvSpPr txBox="1">
            <a:spLocks noGrp="1"/>
          </p:cNvSpPr>
          <p:nvPr>
            <p:ph type="body" idx="3"/>
          </p:nvPr>
        </p:nvSpPr>
        <p:spPr>
          <a:xfrm>
            <a:off x="389964" y="1631248"/>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61"/>
          <p:cNvSpPr txBox="1">
            <a:spLocks noGrp="1"/>
          </p:cNvSpPr>
          <p:nvPr>
            <p:ph type="body" idx="4"/>
          </p:nvPr>
        </p:nvSpPr>
        <p:spPr>
          <a:xfrm>
            <a:off x="6261462" y="1642361"/>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5" name="Google Shape;175;p61"/>
          <p:cNvCxnSpPr/>
          <p:nvPr/>
        </p:nvCxnSpPr>
        <p:spPr>
          <a:xfrm>
            <a:off x="431800" y="2017011"/>
            <a:ext cx="5498737" cy="0"/>
          </a:xfrm>
          <a:prstGeom prst="straightConnector1">
            <a:avLst/>
          </a:prstGeom>
          <a:noFill/>
          <a:ln w="9525" cap="flat" cmpd="sng">
            <a:solidFill>
              <a:srgbClr val="8DC9C0"/>
            </a:solidFill>
            <a:prstDash val="solid"/>
            <a:miter lim="800000"/>
            <a:headEnd type="none" w="sm" len="sm"/>
            <a:tailEnd type="none" w="sm" len="sm"/>
          </a:ln>
        </p:spPr>
      </p:cxnSp>
      <p:cxnSp>
        <p:nvCxnSpPr>
          <p:cNvPr id="176" name="Google Shape;176;p61"/>
          <p:cNvCxnSpPr/>
          <p:nvPr/>
        </p:nvCxnSpPr>
        <p:spPr>
          <a:xfrm>
            <a:off x="6261463" y="2017011"/>
            <a:ext cx="5498737" cy="0"/>
          </a:xfrm>
          <a:prstGeom prst="straightConnector1">
            <a:avLst/>
          </a:prstGeom>
          <a:noFill/>
          <a:ln w="9525" cap="flat" cmpd="sng">
            <a:solidFill>
              <a:srgbClr val="8DC9C0"/>
            </a:solidFill>
            <a:prstDash val="solid"/>
            <a:miter lim="800000"/>
            <a:headEnd type="none" w="sm" len="sm"/>
            <a:tailEnd type="none" w="sm" len="sm"/>
          </a:ln>
        </p:spPr>
      </p:cxnSp>
      <p:grpSp>
        <p:nvGrpSpPr>
          <p:cNvPr id="177" name="Google Shape;177;p61"/>
          <p:cNvGrpSpPr/>
          <p:nvPr/>
        </p:nvGrpSpPr>
        <p:grpSpPr>
          <a:xfrm>
            <a:off x="389965" y="6092742"/>
            <a:ext cx="3144242" cy="374574"/>
            <a:chOff x="301128" y="6151084"/>
            <a:chExt cx="3144242" cy="374574"/>
          </a:xfrm>
        </p:grpSpPr>
        <p:pic>
          <p:nvPicPr>
            <p:cNvPr id="178" name="Google Shape;178;p6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79" name="Google Shape;179;p6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80" name="Google Shape;180;p6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81" name="Google Shape;181;p61"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182" name="Google Shape;182;p61"/>
          <p:cNvSpPr txBox="1">
            <a:spLocks noGrp="1"/>
          </p:cNvSpPr>
          <p:nvPr>
            <p:ph type="body" idx="5"/>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61"/>
          <p:cNvSpPr txBox="1">
            <a:spLocks noGrp="1"/>
          </p:cNvSpPr>
          <p:nvPr>
            <p:ph type="body" idx="6"/>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1 Standardseite">
  <p:cSld name="3_1 Standardseite">
    <p:spTree>
      <p:nvGrpSpPr>
        <p:cNvPr id="1" name="Shape 184"/>
        <p:cNvGrpSpPr/>
        <p:nvPr/>
      </p:nvGrpSpPr>
      <p:grpSpPr>
        <a:xfrm>
          <a:off x="0" y="0"/>
          <a:ext cx="0" cy="0"/>
          <a:chOff x="0" y="0"/>
          <a:chExt cx="0" cy="0"/>
        </a:xfrm>
      </p:grpSpPr>
      <p:sp>
        <p:nvSpPr>
          <p:cNvPr id="185" name="Google Shape;185;p6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2"/>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2"/>
          <p:cNvSpPr txBox="1">
            <a:spLocks noGrp="1"/>
          </p:cNvSpPr>
          <p:nvPr>
            <p:ph type="body" idx="3"/>
          </p:nvPr>
        </p:nvSpPr>
        <p:spPr>
          <a:xfrm>
            <a:off x="3752490" y="1052513"/>
            <a:ext cx="8007710" cy="57626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8" name="Google Shape;188;p62"/>
          <p:cNvCxnSpPr/>
          <p:nvPr/>
        </p:nvCxnSpPr>
        <p:spPr>
          <a:xfrm>
            <a:off x="3752490" y="1628775"/>
            <a:ext cx="8007710" cy="0"/>
          </a:xfrm>
          <a:prstGeom prst="straightConnector1">
            <a:avLst/>
          </a:prstGeom>
          <a:noFill/>
          <a:ln w="9525" cap="flat" cmpd="sng">
            <a:solidFill>
              <a:srgbClr val="8DC9C0"/>
            </a:solidFill>
            <a:prstDash val="solid"/>
            <a:miter lim="800000"/>
            <a:headEnd type="none" w="sm" len="sm"/>
            <a:tailEnd type="none" w="sm" len="sm"/>
          </a:ln>
        </p:spPr>
      </p:cxnSp>
      <p:sp>
        <p:nvSpPr>
          <p:cNvPr id="189" name="Google Shape;189;p62"/>
          <p:cNvSpPr txBox="1">
            <a:spLocks noGrp="1"/>
          </p:cNvSpPr>
          <p:nvPr>
            <p:ph type="body" idx="4"/>
          </p:nvPr>
        </p:nvSpPr>
        <p:spPr>
          <a:xfrm>
            <a:off x="431799" y="1628771"/>
            <a:ext cx="3148161" cy="461527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2"/>
          <p:cNvSpPr txBox="1">
            <a:spLocks noGrp="1"/>
          </p:cNvSpPr>
          <p:nvPr>
            <p:ph type="body" idx="5"/>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62"/>
          <p:cNvSpPr txBox="1">
            <a:spLocks noGrp="1"/>
          </p:cNvSpPr>
          <p:nvPr>
            <p:ph type="body" idx="6"/>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2" name="Google Shape;192;p62"/>
          <p:cNvGrpSpPr/>
          <p:nvPr/>
        </p:nvGrpSpPr>
        <p:grpSpPr>
          <a:xfrm>
            <a:off x="389965" y="6092742"/>
            <a:ext cx="3144242" cy="374574"/>
            <a:chOff x="301128" y="6151084"/>
            <a:chExt cx="3144242" cy="374574"/>
          </a:xfrm>
        </p:grpSpPr>
        <p:pic>
          <p:nvPicPr>
            <p:cNvPr id="193" name="Google Shape;193;p6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94" name="Google Shape;194;p6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95" name="Google Shape;195;p6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96" name="Google Shape;196;p62"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63"/>
          <p:cNvSpPr/>
          <p:nvPr/>
        </p:nvSpPr>
        <p:spPr>
          <a:xfrm>
            <a:off x="0" y="0"/>
            <a:ext cx="12192000" cy="6858001"/>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63"/>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i="0" u="none" strike="noStrike">
                <a:solidFill>
                  <a:schemeClr val="lt1"/>
                </a:solidFill>
                <a:latin typeface="Calibri"/>
                <a:ea typeface="Calibri"/>
                <a:cs typeface="Calibri"/>
                <a:sym typeface="Calibri"/>
              </a:rPr>
              <a:t>NAVIGATING TOURISM</a:t>
            </a:r>
            <a:endParaRPr/>
          </a:p>
          <a:p>
            <a:pPr marL="0" marR="0" lvl="0" indent="0" algn="l" rtl="0">
              <a:spcBef>
                <a:spcPts val="0"/>
              </a:spcBef>
              <a:spcAft>
                <a:spcPts val="0"/>
              </a:spcAft>
              <a:buNone/>
            </a:pPr>
            <a:r>
              <a:rPr lang="en-GB"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00" name="Google Shape;200;p6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24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201" name="Google Shape;201;p63"/>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a:solidFill>
                  <a:schemeClr val="lt1"/>
                </a:solidFill>
                <a:latin typeface="Calibri"/>
                <a:ea typeface="Calibri"/>
                <a:cs typeface="Calibri"/>
                <a:sym typeface="Calibri"/>
              </a:rPr>
              <a:t>NAVIGATING TOURISM </a:t>
            </a:r>
            <a:r>
              <a:rPr lang="en-GB" sz="2400" b="0" i="0" u="none" strike="noStrike">
                <a:solidFill>
                  <a:schemeClr val="lt1"/>
                </a:solidFill>
                <a:latin typeface="Calibri"/>
                <a:ea typeface="Calibri"/>
                <a:cs typeface="Calibri"/>
                <a:sym typeface="Calibri"/>
              </a:rPr>
              <a:t>PowerPoint is….</a:t>
            </a: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GB"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02" name="Google Shape;202;p63"/>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63"/>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6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Calibri"/>
                <a:ea typeface="Calibri"/>
                <a:cs typeface="Calibri"/>
                <a:sym typeface="Calibri"/>
              </a:rPr>
              <a:t>*** </a:t>
            </a:r>
            <a:r>
              <a:rPr lang="en-GB" sz="2400" b="1">
                <a:solidFill>
                  <a:schemeClr val="lt1"/>
                </a:solidFill>
                <a:latin typeface="Calibri"/>
                <a:ea typeface="Calibri"/>
                <a:cs typeface="Calibri"/>
                <a:sym typeface="Calibri"/>
              </a:rPr>
              <a:t>PLEASE DELETE THIS INSTRUCTION SLIDE BEFORE PRESENTING FINAL PRESENTATION </a:t>
            </a:r>
            <a:r>
              <a:rPr lang="en-GB"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05" name="Google Shape;205;p63"/>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206"/>
        <p:cNvGrpSpPr/>
        <p:nvPr/>
      </p:nvGrpSpPr>
      <p:grpSpPr>
        <a:xfrm>
          <a:off x="0" y="0"/>
          <a:ext cx="0" cy="0"/>
          <a:chOff x="0" y="0"/>
          <a:chExt cx="0" cy="0"/>
        </a:xfrm>
      </p:grpSpPr>
      <p:sp>
        <p:nvSpPr>
          <p:cNvPr id="207" name="Google Shape;207;p64"/>
          <p:cNvSpPr/>
          <p:nvPr/>
        </p:nvSpPr>
        <p:spPr>
          <a:xfrm>
            <a:off x="0" y="-1"/>
            <a:ext cx="12192000" cy="6858001"/>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64"/>
          <p:cNvSpPr/>
          <p:nvPr/>
        </p:nvSpPr>
        <p:spPr>
          <a:xfrm>
            <a:off x="586901" y="491138"/>
            <a:ext cx="430956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GB" sz="3600">
                <a:solidFill>
                  <a:schemeClr val="lt1"/>
                </a:solidFill>
                <a:latin typeface="Calibri"/>
                <a:ea typeface="Calibri"/>
                <a:cs typeface="Calibri"/>
                <a:sym typeface="Calibri"/>
              </a:rPr>
              <a:t>ICONS WHICH CAN BE USED WITHIN THE </a:t>
            </a:r>
            <a:r>
              <a:rPr lang="en-GB" sz="3600" b="1">
                <a:solidFill>
                  <a:schemeClr val="lt1"/>
                </a:solidFill>
                <a:latin typeface="Calibri"/>
                <a:ea typeface="Calibri"/>
                <a:cs typeface="Calibri"/>
                <a:sym typeface="Calibri"/>
              </a:rPr>
              <a:t>NAVIGATING TOURISM</a:t>
            </a:r>
            <a:endParaRPr/>
          </a:p>
          <a:p>
            <a:pPr marL="0" marR="0" lvl="0" indent="0" algn="l" rtl="0">
              <a:spcBef>
                <a:spcPts val="0"/>
              </a:spcBef>
              <a:spcAft>
                <a:spcPts val="0"/>
              </a:spcAft>
              <a:buClr>
                <a:schemeClr val="dk1"/>
              </a:buClr>
              <a:buSzPts val="1100"/>
              <a:buFont typeface="Arial"/>
              <a:buNone/>
            </a:pPr>
            <a:r>
              <a:rPr lang="en-GB" sz="3600">
                <a:solidFill>
                  <a:schemeClr val="lt1"/>
                </a:solidFill>
                <a:latin typeface="Calibri"/>
                <a:ea typeface="Calibri"/>
                <a:cs typeface="Calibri"/>
                <a:sym typeface="Calibri"/>
              </a:rPr>
              <a:t>POWERPOINT</a:t>
            </a:r>
            <a:endParaRPr/>
          </a:p>
          <a:p>
            <a:pPr marL="0" marR="0" lvl="0" indent="0" algn="l" rtl="0">
              <a:spcBef>
                <a:spcPts val="0"/>
              </a:spcBef>
              <a:spcAft>
                <a:spcPts val="0"/>
              </a:spcAft>
              <a:buClr>
                <a:schemeClr val="dk1"/>
              </a:buClr>
              <a:buSzPts val="1100"/>
              <a:buFont typeface="Arial"/>
              <a:buNone/>
            </a:pPr>
            <a:endParaRPr sz="360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en-GB" sz="2400" i="1">
                <a:solidFill>
                  <a:schemeClr val="lt1"/>
                </a:solidFill>
                <a:latin typeface="Calibri"/>
                <a:ea typeface="Calibri"/>
                <a:cs typeface="Calibri"/>
                <a:sym typeface="Calibri"/>
              </a:rPr>
              <a:t>Resize them without losing quality.  Change line colour, width and style.  </a:t>
            </a:r>
            <a:endParaRPr/>
          </a:p>
          <a:p>
            <a:pPr marL="52388" marR="0" lvl="0" indent="0" algn="l" rtl="0">
              <a:spcBef>
                <a:spcPts val="0"/>
              </a:spcBef>
              <a:spcAft>
                <a:spcPts val="0"/>
              </a:spcAft>
              <a:buClr>
                <a:schemeClr val="dk1"/>
              </a:buClr>
              <a:buSzPts val="900"/>
              <a:buFont typeface="Quattrocento Sans"/>
              <a:buNone/>
            </a:pPr>
            <a:endParaRPr sz="2400" i="1">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en-GB" sz="2400">
                <a:solidFill>
                  <a:schemeClr val="lt1"/>
                </a:solidFill>
                <a:latin typeface="Calibri"/>
                <a:ea typeface="Calibri"/>
                <a:cs typeface="Calibri"/>
                <a:sym typeface="Calibri"/>
              </a:rPr>
              <a:t>Isn’t that nice? :)</a:t>
            </a:r>
            <a:endParaRPr/>
          </a:p>
        </p:txBody>
      </p:sp>
      <p:sp>
        <p:nvSpPr>
          <p:cNvPr id="209" name="Google Shape;209;p64"/>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Calibri"/>
                <a:ea typeface="Calibri"/>
                <a:cs typeface="Calibri"/>
                <a:sym typeface="Calibri"/>
              </a:rPr>
              <a:t>*** </a:t>
            </a:r>
            <a:r>
              <a:rPr lang="en-GB" sz="2400" b="1">
                <a:solidFill>
                  <a:schemeClr val="lt1"/>
                </a:solidFill>
                <a:latin typeface="Calibri"/>
                <a:ea typeface="Calibri"/>
                <a:cs typeface="Calibri"/>
                <a:sym typeface="Calibri"/>
              </a:rPr>
              <a:t>PLEASE DELETE THIS INSTRUCTION SLIDE BEFORE PRESENTING FINAL PRESENTATION </a:t>
            </a:r>
            <a:r>
              <a:rPr lang="en-GB"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10" name="Google Shape;210;p6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211" name="Google Shape;211;p6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Overview/Content Slide">
  <p:cSld name="1_Overview/Content Slide">
    <p:spTree>
      <p:nvGrpSpPr>
        <p:cNvPr id="1" name="Shape 25"/>
        <p:cNvGrpSpPr/>
        <p:nvPr/>
      </p:nvGrpSpPr>
      <p:grpSpPr>
        <a:xfrm>
          <a:off x="0" y="0"/>
          <a:ext cx="0" cy="0"/>
          <a:chOff x="0" y="0"/>
          <a:chExt cx="0" cy="0"/>
        </a:xfrm>
      </p:grpSpPr>
      <p:grpSp>
        <p:nvGrpSpPr>
          <p:cNvPr id="26" name="Google Shape;26;p47"/>
          <p:cNvGrpSpPr/>
          <p:nvPr/>
        </p:nvGrpSpPr>
        <p:grpSpPr>
          <a:xfrm rot="-5400000">
            <a:off x="-1025447" y="4518095"/>
            <a:ext cx="3445636" cy="410479"/>
            <a:chOff x="301128" y="6151084"/>
            <a:chExt cx="3144242" cy="374574"/>
          </a:xfrm>
        </p:grpSpPr>
        <p:pic>
          <p:nvPicPr>
            <p:cNvPr id="27" name="Google Shape;27;p4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8" name="Google Shape;28;p4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9" name="Google Shape;29;p4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0" name="Google Shape;30;p47"/>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1" name="Google Shape;31;p47"/>
          <p:cNvSpPr txBox="1">
            <a:spLocks noGrp="1"/>
          </p:cNvSpPr>
          <p:nvPr>
            <p:ph type="body" idx="1"/>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7"/>
          <p:cNvSpPr txBox="1">
            <a:spLocks noGrp="1"/>
          </p:cNvSpPr>
          <p:nvPr>
            <p:ph type="body" idx="2"/>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SLIDE A">
  <p:cSld name="COVER SLIDE A">
    <p:spTree>
      <p:nvGrpSpPr>
        <p:cNvPr id="1" name="Shape 212"/>
        <p:cNvGrpSpPr/>
        <p:nvPr/>
      </p:nvGrpSpPr>
      <p:grpSpPr>
        <a:xfrm>
          <a:off x="0" y="0"/>
          <a:ext cx="0" cy="0"/>
          <a:chOff x="0" y="0"/>
          <a:chExt cx="0" cy="0"/>
        </a:xfrm>
      </p:grpSpPr>
      <p:pic>
        <p:nvPicPr>
          <p:cNvPr id="213" name="Google Shape;213;p65" descr="Background pattern&#10;&#10;Description automatically generated"/>
          <p:cNvPicPr preferRelativeResize="0"/>
          <p:nvPr/>
        </p:nvPicPr>
        <p:blipFill rotWithShape="1">
          <a:blip r:embed="rId2">
            <a:alphaModFix/>
          </a:blip>
          <a:srcRect l="-4379" t="21334" r="4378" b="23493"/>
          <a:stretch/>
        </p:blipFill>
        <p:spPr>
          <a:xfrm>
            <a:off x="6913349" y="0"/>
            <a:ext cx="5278651" cy="3949990"/>
          </a:xfrm>
          <a:prstGeom prst="rect">
            <a:avLst/>
          </a:prstGeom>
          <a:noFill/>
          <a:ln>
            <a:noFill/>
          </a:ln>
        </p:spPr>
      </p:pic>
      <p:sp>
        <p:nvSpPr>
          <p:cNvPr id="214" name="Google Shape;214;p65"/>
          <p:cNvSpPr/>
          <p:nvPr/>
        </p:nvSpPr>
        <p:spPr>
          <a:xfrm>
            <a:off x="0" y="3321423"/>
            <a:ext cx="12192000" cy="3543835"/>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215" name="Google Shape;215;p65"/>
          <p:cNvSpPr txBox="1">
            <a:spLocks noGrp="1"/>
          </p:cNvSpPr>
          <p:nvPr>
            <p:ph type="body" idx="1"/>
          </p:nvPr>
        </p:nvSpPr>
        <p:spPr>
          <a:xfrm>
            <a:off x="817349" y="460058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65"/>
          <p:cNvSpPr txBox="1">
            <a:spLocks noGrp="1"/>
          </p:cNvSpPr>
          <p:nvPr>
            <p:ph type="body" idx="2"/>
          </p:nvPr>
        </p:nvSpPr>
        <p:spPr>
          <a:xfrm>
            <a:off x="817349" y="39820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7" name="Google Shape;217;p65" descr="A picture containing text&#10;&#10;Description automatically generated"/>
          <p:cNvPicPr preferRelativeResize="0"/>
          <p:nvPr/>
        </p:nvPicPr>
        <p:blipFill rotWithShape="1">
          <a:blip r:embed="rId3">
            <a:alphaModFix/>
          </a:blip>
          <a:srcRect/>
          <a:stretch/>
        </p:blipFill>
        <p:spPr>
          <a:xfrm>
            <a:off x="572439" y="165981"/>
            <a:ext cx="5768471" cy="2536919"/>
          </a:xfrm>
          <a:prstGeom prst="rect">
            <a:avLst/>
          </a:prstGeom>
          <a:noFill/>
          <a:ln>
            <a:noFill/>
          </a:ln>
        </p:spPr>
      </p:pic>
      <p:sp>
        <p:nvSpPr>
          <p:cNvPr id="218" name="Google Shape;218;p65"/>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100">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chemeClr val="lt1"/>
              </a:solidFill>
              <a:latin typeface="Calibri"/>
              <a:ea typeface="Calibri"/>
              <a:cs typeface="Calibri"/>
              <a:sym typeface="Calibri"/>
            </a:endParaRPr>
          </a:p>
        </p:txBody>
      </p:sp>
      <p:grpSp>
        <p:nvGrpSpPr>
          <p:cNvPr id="219" name="Google Shape;219;p65"/>
          <p:cNvGrpSpPr/>
          <p:nvPr/>
        </p:nvGrpSpPr>
        <p:grpSpPr>
          <a:xfrm>
            <a:off x="9456007" y="5764605"/>
            <a:ext cx="2735993" cy="679345"/>
            <a:chOff x="0" y="0"/>
            <a:chExt cx="2301694" cy="571500"/>
          </a:xfrm>
        </p:grpSpPr>
        <p:sp>
          <p:nvSpPr>
            <p:cNvPr id="220" name="Google Shape;220;p6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p65"/>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pic>
        <p:nvPicPr>
          <p:cNvPr id="2" name="Grafik 1" descr="Ein Bild, das Text enthält.&#10;&#10;Automatisch generierte Beschreibung">
            <a:extLst>
              <a:ext uri="{FF2B5EF4-FFF2-40B4-BE49-F238E27FC236}">
                <a16:creationId xmlns:a16="http://schemas.microsoft.com/office/drawing/2014/main" id="{FF81D016-0E6A-4172-25E5-C0B87C0CA5E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49724" y="5785150"/>
            <a:ext cx="2542276" cy="6588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SLIDE B">
  <p:cSld name="COVER SLIDE B">
    <p:spTree>
      <p:nvGrpSpPr>
        <p:cNvPr id="1" name="Shape 222"/>
        <p:cNvGrpSpPr/>
        <p:nvPr/>
      </p:nvGrpSpPr>
      <p:grpSpPr>
        <a:xfrm>
          <a:off x="0" y="0"/>
          <a:ext cx="0" cy="0"/>
          <a:chOff x="0" y="0"/>
          <a:chExt cx="0" cy="0"/>
        </a:xfrm>
      </p:grpSpPr>
      <p:sp>
        <p:nvSpPr>
          <p:cNvPr id="223" name="Google Shape;223;p66"/>
          <p:cNvSpPr/>
          <p:nvPr/>
        </p:nvSpPr>
        <p:spPr>
          <a:xfrm>
            <a:off x="0" y="0"/>
            <a:ext cx="12192000" cy="2908010"/>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224" name="Google Shape;224;p66"/>
          <p:cNvSpPr txBox="1">
            <a:spLocks noGrp="1"/>
          </p:cNvSpPr>
          <p:nvPr>
            <p:ph type="body" idx="1"/>
          </p:nvPr>
        </p:nvSpPr>
        <p:spPr>
          <a:xfrm>
            <a:off x="6451061" y="1523534"/>
            <a:ext cx="5278651" cy="69735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66"/>
          <p:cNvSpPr txBox="1">
            <a:spLocks noGrp="1"/>
          </p:cNvSpPr>
          <p:nvPr>
            <p:ph type="body" idx="2"/>
          </p:nvPr>
        </p:nvSpPr>
        <p:spPr>
          <a:xfrm>
            <a:off x="6451061" y="905011"/>
            <a:ext cx="5278651" cy="69735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6" name="Google Shape;226;p66" descr="Background pattern&#10;&#10;Description automatically generated"/>
          <p:cNvPicPr preferRelativeResize="0"/>
          <p:nvPr/>
        </p:nvPicPr>
        <p:blipFill rotWithShape="1">
          <a:blip r:embed="rId2">
            <a:alphaModFix/>
          </a:blip>
          <a:srcRect l="-4379" t="21334" r="4378" b="23493"/>
          <a:stretch/>
        </p:blipFill>
        <p:spPr>
          <a:xfrm>
            <a:off x="6913349" y="2908010"/>
            <a:ext cx="5278651" cy="3949990"/>
          </a:xfrm>
          <a:prstGeom prst="rect">
            <a:avLst/>
          </a:prstGeom>
          <a:noFill/>
          <a:ln>
            <a:noFill/>
          </a:ln>
        </p:spPr>
      </p:pic>
      <p:pic>
        <p:nvPicPr>
          <p:cNvPr id="227" name="Google Shape;227;p66" descr="A picture containing text&#10;&#10;Description automatically generated"/>
          <p:cNvPicPr preferRelativeResize="0"/>
          <p:nvPr/>
        </p:nvPicPr>
        <p:blipFill rotWithShape="1">
          <a:blip r:embed="rId3">
            <a:alphaModFix/>
          </a:blip>
          <a:srcRect/>
          <a:stretch/>
        </p:blipFill>
        <p:spPr>
          <a:xfrm>
            <a:off x="327530" y="3210197"/>
            <a:ext cx="5491380" cy="2415057"/>
          </a:xfrm>
          <a:prstGeom prst="rect">
            <a:avLst/>
          </a:prstGeom>
          <a:noFill/>
          <a:ln>
            <a:noFill/>
          </a:ln>
        </p:spPr>
      </p:pic>
      <p:grpSp>
        <p:nvGrpSpPr>
          <p:cNvPr id="228" name="Google Shape;228;p66"/>
          <p:cNvGrpSpPr/>
          <p:nvPr/>
        </p:nvGrpSpPr>
        <p:grpSpPr>
          <a:xfrm>
            <a:off x="9456007" y="5836660"/>
            <a:ext cx="2735993" cy="679345"/>
            <a:chOff x="0" y="0"/>
            <a:chExt cx="2301694" cy="571500"/>
          </a:xfrm>
        </p:grpSpPr>
        <p:sp>
          <p:nvSpPr>
            <p:cNvPr id="229" name="Google Shape;229;p6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30" name="Google Shape;230;p66"/>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31" name="Google Shape;231;p66"/>
          <p:cNvSpPr/>
          <p:nvPr/>
        </p:nvSpPr>
        <p:spPr>
          <a:xfrm>
            <a:off x="438668" y="5956440"/>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pic>
        <p:nvPicPr>
          <p:cNvPr id="2" name="Grafik 1" descr="Ein Bild, das Text enthält.&#10;&#10;Automatisch generierte Beschreibung">
            <a:extLst>
              <a:ext uri="{FF2B5EF4-FFF2-40B4-BE49-F238E27FC236}">
                <a16:creationId xmlns:a16="http://schemas.microsoft.com/office/drawing/2014/main" id="{8723807D-74D6-62B3-7C19-A29F37E1C70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70862" y="5857205"/>
            <a:ext cx="2542276" cy="6588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VER SLIDE C">
  <p:cSld name="COVER SLIDE C">
    <p:spTree>
      <p:nvGrpSpPr>
        <p:cNvPr id="1" name="Shape 232"/>
        <p:cNvGrpSpPr/>
        <p:nvPr/>
      </p:nvGrpSpPr>
      <p:grpSpPr>
        <a:xfrm>
          <a:off x="0" y="0"/>
          <a:ext cx="0" cy="0"/>
          <a:chOff x="0" y="0"/>
          <a:chExt cx="0" cy="0"/>
        </a:xfrm>
      </p:grpSpPr>
      <p:sp>
        <p:nvSpPr>
          <p:cNvPr id="233" name="Google Shape;233;p67"/>
          <p:cNvSpPr/>
          <p:nvPr/>
        </p:nvSpPr>
        <p:spPr>
          <a:xfrm>
            <a:off x="1" y="3216492"/>
            <a:ext cx="7588332" cy="2448983"/>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pic>
        <p:nvPicPr>
          <p:cNvPr id="234" name="Google Shape;234;p67" descr="A picture containing text&#10;&#10;Description automatically generated"/>
          <p:cNvPicPr preferRelativeResize="0"/>
          <p:nvPr/>
        </p:nvPicPr>
        <p:blipFill rotWithShape="1">
          <a:blip r:embed="rId2">
            <a:alphaModFix/>
          </a:blip>
          <a:srcRect/>
          <a:stretch/>
        </p:blipFill>
        <p:spPr>
          <a:xfrm>
            <a:off x="458207" y="618245"/>
            <a:ext cx="5768471" cy="2536919"/>
          </a:xfrm>
          <a:prstGeom prst="rect">
            <a:avLst/>
          </a:prstGeom>
          <a:noFill/>
          <a:ln>
            <a:noFill/>
          </a:ln>
        </p:spPr>
      </p:pic>
      <p:sp>
        <p:nvSpPr>
          <p:cNvPr id="235" name="Google Shape;235;p67"/>
          <p:cNvSpPr txBox="1">
            <a:spLocks noGrp="1"/>
          </p:cNvSpPr>
          <p:nvPr>
            <p:ph type="body" idx="1"/>
          </p:nvPr>
        </p:nvSpPr>
        <p:spPr>
          <a:xfrm>
            <a:off x="817349" y="433410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67"/>
          <p:cNvSpPr txBox="1">
            <a:spLocks noGrp="1"/>
          </p:cNvSpPr>
          <p:nvPr>
            <p:ph type="body" idx="2"/>
          </p:nvPr>
        </p:nvSpPr>
        <p:spPr>
          <a:xfrm>
            <a:off x="817349" y="371558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7" name="Google Shape;237;p67" descr="Background pattern&#10;&#10;Description automatically generated"/>
          <p:cNvPicPr preferRelativeResize="0"/>
          <p:nvPr/>
        </p:nvPicPr>
        <p:blipFill rotWithShape="1">
          <a:blip r:embed="rId3">
            <a:alphaModFix/>
          </a:blip>
          <a:srcRect l="-9814" t="19121" r="22818" b="-6115"/>
          <a:stretch/>
        </p:blipFill>
        <p:spPr>
          <a:xfrm>
            <a:off x="7883236" y="0"/>
            <a:ext cx="4308763" cy="5844179"/>
          </a:xfrm>
          <a:prstGeom prst="rect">
            <a:avLst/>
          </a:prstGeom>
          <a:noFill/>
          <a:ln>
            <a:noFill/>
          </a:ln>
        </p:spPr>
      </p:pic>
      <p:grpSp>
        <p:nvGrpSpPr>
          <p:cNvPr id="238" name="Google Shape;238;p67"/>
          <p:cNvGrpSpPr/>
          <p:nvPr/>
        </p:nvGrpSpPr>
        <p:grpSpPr>
          <a:xfrm>
            <a:off x="9456007" y="5844179"/>
            <a:ext cx="2735993" cy="679345"/>
            <a:chOff x="0" y="0"/>
            <a:chExt cx="2301694" cy="571500"/>
          </a:xfrm>
        </p:grpSpPr>
        <p:sp>
          <p:nvSpPr>
            <p:cNvPr id="239" name="Google Shape;239;p6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40" name="Google Shape;240;p67"/>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41" name="Google Shape;241;p67"/>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rgbClr val="595A59"/>
                </a:solidFill>
                <a:latin typeface="Calibri"/>
                <a:ea typeface="Calibri"/>
                <a:cs typeface="Calibri"/>
                <a:sym typeface="Calibri"/>
              </a:rPr>
              <a:t>Dieses Programm wurde mit Unterstützung der Europäischen Kommission finanziert. Die Verantwortung für diese Veröffentlichung (Mitteilung) trägt allein der Verfasser; die Kommission haftet nicht für die weitere Verwendung der darin enthaltenen Angaben. 2020-1-UK01-KA203-079083</a:t>
            </a:r>
            <a:endParaRPr sz="1100" dirty="0">
              <a:solidFill>
                <a:srgbClr val="595A59"/>
              </a:solidFill>
              <a:latin typeface="Calibri"/>
              <a:ea typeface="Calibri"/>
              <a:cs typeface="Calibri"/>
              <a:sym typeface="Calibri"/>
            </a:endParaRPr>
          </a:p>
        </p:txBody>
      </p:sp>
      <p:pic>
        <p:nvPicPr>
          <p:cNvPr id="2" name="Grafik 1" descr="Ein Bild, das Text enthält.&#10;&#10;Automatisch generierte Beschreibung">
            <a:extLst>
              <a:ext uri="{FF2B5EF4-FFF2-40B4-BE49-F238E27FC236}">
                <a16:creationId xmlns:a16="http://schemas.microsoft.com/office/drawing/2014/main" id="{B64F9725-17B3-FE6E-6237-1DE86A2A2F3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2865" y="5844179"/>
            <a:ext cx="2542276" cy="65880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42"/>
        <p:cNvGrpSpPr/>
        <p:nvPr/>
      </p:nvGrpSpPr>
      <p:grpSpPr>
        <a:xfrm>
          <a:off x="0" y="0"/>
          <a:ext cx="0" cy="0"/>
          <a:chOff x="0" y="0"/>
          <a:chExt cx="0" cy="0"/>
        </a:xfrm>
      </p:grpSpPr>
      <p:sp>
        <p:nvSpPr>
          <p:cNvPr id="243" name="Google Shape;243;p68"/>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68"/>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5" name="Google Shape;245;p68"/>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46" name="Google Shape;246;p68"/>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8"/>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68"/>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9" name="Google Shape;249;p68"/>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50" name="Google Shape;250;p68"/>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68"/>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68"/>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3" name="Google Shape;253;p68"/>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54" name="Google Shape;254;p68"/>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68"/>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68"/>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7" name="Google Shape;257;p68"/>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58" name="Google Shape;258;p68"/>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68"/>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68"/>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1" name="Google Shape;261;p68"/>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62" name="Google Shape;262;p68"/>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3" name="Google Shape;263;p68"/>
          <p:cNvGrpSpPr/>
          <p:nvPr/>
        </p:nvGrpSpPr>
        <p:grpSpPr>
          <a:xfrm rot="-5400000">
            <a:off x="-1025447" y="4518095"/>
            <a:ext cx="3445636" cy="410479"/>
            <a:chOff x="301128" y="6151084"/>
            <a:chExt cx="3144242" cy="374574"/>
          </a:xfrm>
        </p:grpSpPr>
        <p:pic>
          <p:nvPicPr>
            <p:cNvPr id="264" name="Google Shape;264;p6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65" name="Google Shape;265;p6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66" name="Google Shape;266;p6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267" name="Google Shape;267;p68"/>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68" name="Google Shape;268;p68"/>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68"/>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slide - Purple">
  <p:cSld name="Quote slide - Purple">
    <p:spTree>
      <p:nvGrpSpPr>
        <p:cNvPr id="1" name="Shape 270"/>
        <p:cNvGrpSpPr/>
        <p:nvPr/>
      </p:nvGrpSpPr>
      <p:grpSpPr>
        <a:xfrm>
          <a:off x="0" y="0"/>
          <a:ext cx="0" cy="0"/>
          <a:chOff x="0" y="0"/>
          <a:chExt cx="0" cy="0"/>
        </a:xfrm>
      </p:grpSpPr>
      <p:sp>
        <p:nvSpPr>
          <p:cNvPr id="271" name="Google Shape;271;p69"/>
          <p:cNvSpPr/>
          <p:nvPr/>
        </p:nvSpPr>
        <p:spPr>
          <a:xfrm>
            <a:off x="241300" y="367062"/>
            <a:ext cx="11696700" cy="532253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69"/>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69"/>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69"/>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69"/>
          <p:cNvSpPr>
            <a:spLocks noGrp="1"/>
          </p:cNvSpPr>
          <p:nvPr>
            <p:ph type="pic" idx="4"/>
          </p:nvPr>
        </p:nvSpPr>
        <p:spPr>
          <a:xfrm>
            <a:off x="5957047" y="0"/>
            <a:ext cx="5395869" cy="6858001"/>
          </a:xfrm>
          <a:prstGeom prst="rect">
            <a:avLst/>
          </a:prstGeom>
          <a:noFill/>
          <a:ln>
            <a:noFill/>
          </a:ln>
        </p:spPr>
      </p:sp>
      <p:grpSp>
        <p:nvGrpSpPr>
          <p:cNvPr id="276" name="Google Shape;276;p69"/>
          <p:cNvGrpSpPr/>
          <p:nvPr/>
        </p:nvGrpSpPr>
        <p:grpSpPr>
          <a:xfrm>
            <a:off x="291189" y="6151084"/>
            <a:ext cx="3144242" cy="374574"/>
            <a:chOff x="301128" y="6151084"/>
            <a:chExt cx="3144242" cy="374574"/>
          </a:xfrm>
        </p:grpSpPr>
        <p:pic>
          <p:nvPicPr>
            <p:cNvPr id="277" name="Google Shape;277;p6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78" name="Google Shape;278;p6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79" name="Google Shape;279;p6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slide - Blue">
  <p:cSld name="Quote slide - Blue">
    <p:spTree>
      <p:nvGrpSpPr>
        <p:cNvPr id="1" name="Shape 280"/>
        <p:cNvGrpSpPr/>
        <p:nvPr/>
      </p:nvGrpSpPr>
      <p:grpSpPr>
        <a:xfrm>
          <a:off x="0" y="0"/>
          <a:ext cx="0" cy="0"/>
          <a:chOff x="0" y="0"/>
          <a:chExt cx="0" cy="0"/>
        </a:xfrm>
      </p:grpSpPr>
      <p:sp>
        <p:nvSpPr>
          <p:cNvPr id="281" name="Google Shape;281;p70"/>
          <p:cNvSpPr/>
          <p:nvPr/>
        </p:nvSpPr>
        <p:spPr>
          <a:xfrm>
            <a:off x="241300" y="367062"/>
            <a:ext cx="11696700" cy="532253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70"/>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70"/>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70"/>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70"/>
          <p:cNvSpPr>
            <a:spLocks noGrp="1"/>
          </p:cNvSpPr>
          <p:nvPr>
            <p:ph type="pic" idx="4"/>
          </p:nvPr>
        </p:nvSpPr>
        <p:spPr>
          <a:xfrm>
            <a:off x="5957047" y="0"/>
            <a:ext cx="5395869" cy="6858001"/>
          </a:xfrm>
          <a:prstGeom prst="rect">
            <a:avLst/>
          </a:prstGeom>
          <a:noFill/>
          <a:ln>
            <a:noFill/>
          </a:ln>
        </p:spPr>
      </p:sp>
      <p:pic>
        <p:nvPicPr>
          <p:cNvPr id="286" name="Google Shape;286;p70"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87" name="Google Shape;287;p70"/>
          <p:cNvGrpSpPr/>
          <p:nvPr/>
        </p:nvGrpSpPr>
        <p:grpSpPr>
          <a:xfrm>
            <a:off x="301128" y="6151084"/>
            <a:ext cx="3144242" cy="374574"/>
            <a:chOff x="301128" y="6151084"/>
            <a:chExt cx="3144242" cy="374574"/>
          </a:xfrm>
        </p:grpSpPr>
        <p:pic>
          <p:nvPicPr>
            <p:cNvPr id="288" name="Google Shape;288;p7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89" name="Google Shape;289;p7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90" name="Google Shape;290;p7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slide - Orange">
  <p:cSld name="Quote slide - Orange">
    <p:spTree>
      <p:nvGrpSpPr>
        <p:cNvPr id="1" name="Shape 291"/>
        <p:cNvGrpSpPr/>
        <p:nvPr/>
      </p:nvGrpSpPr>
      <p:grpSpPr>
        <a:xfrm>
          <a:off x="0" y="0"/>
          <a:ext cx="0" cy="0"/>
          <a:chOff x="0" y="0"/>
          <a:chExt cx="0" cy="0"/>
        </a:xfrm>
      </p:grpSpPr>
      <p:sp>
        <p:nvSpPr>
          <p:cNvPr id="292" name="Google Shape;292;p71"/>
          <p:cNvSpPr/>
          <p:nvPr/>
        </p:nvSpPr>
        <p:spPr>
          <a:xfrm>
            <a:off x="241300" y="367062"/>
            <a:ext cx="11696700" cy="532253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71"/>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71"/>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71"/>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71"/>
          <p:cNvSpPr>
            <a:spLocks noGrp="1"/>
          </p:cNvSpPr>
          <p:nvPr>
            <p:ph type="pic" idx="4"/>
          </p:nvPr>
        </p:nvSpPr>
        <p:spPr>
          <a:xfrm>
            <a:off x="5957047" y="0"/>
            <a:ext cx="5395869" cy="6858001"/>
          </a:xfrm>
          <a:prstGeom prst="rect">
            <a:avLst/>
          </a:prstGeom>
          <a:noFill/>
          <a:ln>
            <a:noFill/>
          </a:ln>
        </p:spPr>
      </p:sp>
      <p:pic>
        <p:nvPicPr>
          <p:cNvPr id="297" name="Google Shape;297;p71"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98" name="Google Shape;298;p71"/>
          <p:cNvGrpSpPr/>
          <p:nvPr/>
        </p:nvGrpSpPr>
        <p:grpSpPr>
          <a:xfrm>
            <a:off x="301128" y="6151084"/>
            <a:ext cx="3144242" cy="374574"/>
            <a:chOff x="301128" y="6151084"/>
            <a:chExt cx="3144242" cy="374574"/>
          </a:xfrm>
        </p:grpSpPr>
        <p:pic>
          <p:nvPicPr>
            <p:cNvPr id="299" name="Google Shape;299;p7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00" name="Google Shape;300;p7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01" name="Google Shape;301;p7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302"/>
        <p:cNvGrpSpPr/>
        <p:nvPr/>
      </p:nvGrpSpPr>
      <p:grpSpPr>
        <a:xfrm>
          <a:off x="0" y="0"/>
          <a:ext cx="0" cy="0"/>
          <a:chOff x="0" y="0"/>
          <a:chExt cx="0" cy="0"/>
        </a:xfrm>
      </p:grpSpPr>
      <p:sp>
        <p:nvSpPr>
          <p:cNvPr id="303" name="Google Shape;303;p72"/>
          <p:cNvSpPr>
            <a:spLocks noGrp="1"/>
          </p:cNvSpPr>
          <p:nvPr>
            <p:ph type="pic" idx="2"/>
          </p:nvPr>
        </p:nvSpPr>
        <p:spPr>
          <a:xfrm>
            <a:off x="247651" y="1278196"/>
            <a:ext cx="11696699" cy="4699000"/>
          </a:xfrm>
          <a:prstGeom prst="rect">
            <a:avLst/>
          </a:prstGeom>
          <a:solidFill>
            <a:schemeClr val="lt1"/>
          </a:solidFill>
          <a:ln>
            <a:noFill/>
          </a:ln>
        </p:spPr>
      </p:sp>
      <p:sp>
        <p:nvSpPr>
          <p:cNvPr id="304" name="Google Shape;304;p72"/>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GB" sz="1800">
                <a:solidFill>
                  <a:schemeClr val="lt1"/>
                </a:solidFill>
                <a:latin typeface="Montserrat Light"/>
                <a:ea typeface="Montserrat Light"/>
                <a:cs typeface="Montserrat Light"/>
                <a:sym typeface="Montserrat Light"/>
              </a:rPr>
              <a:t>Refers to a good or service being offered by a company.</a:t>
            </a:r>
            <a:endParaRPr/>
          </a:p>
        </p:txBody>
      </p:sp>
      <p:sp>
        <p:nvSpPr>
          <p:cNvPr id="305" name="Google Shape;305;p72"/>
          <p:cNvSpPr/>
          <p:nvPr/>
        </p:nvSpPr>
        <p:spPr>
          <a:xfrm flipH="1">
            <a:off x="7277101" y="2776797"/>
            <a:ext cx="4914900" cy="14729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06" name="Google Shape;306;p72"/>
          <p:cNvSpPr txBox="1">
            <a:spLocks noGrp="1"/>
          </p:cNvSpPr>
          <p:nvPr>
            <p:ph type="body" idx="1"/>
          </p:nvPr>
        </p:nvSpPr>
        <p:spPr>
          <a:xfrm>
            <a:off x="7277100" y="2783282"/>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72"/>
          <p:cNvSpPr txBox="1">
            <a:spLocks noGrp="1"/>
          </p:cNvSpPr>
          <p:nvPr>
            <p:ph type="body" idx="3"/>
          </p:nvPr>
        </p:nvSpPr>
        <p:spPr>
          <a:xfrm>
            <a:off x="437301" y="336277"/>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08" name="Google Shape;308;p72"/>
          <p:cNvGrpSpPr/>
          <p:nvPr/>
        </p:nvGrpSpPr>
        <p:grpSpPr>
          <a:xfrm>
            <a:off x="301128" y="6151084"/>
            <a:ext cx="3144242" cy="374574"/>
            <a:chOff x="301128" y="6151084"/>
            <a:chExt cx="3144242" cy="374574"/>
          </a:xfrm>
        </p:grpSpPr>
        <p:pic>
          <p:nvPicPr>
            <p:cNvPr id="309" name="Google Shape;309;p7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10" name="Google Shape;310;p7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11" name="Google Shape;311;p7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312"/>
        <p:cNvGrpSpPr/>
        <p:nvPr/>
      </p:nvGrpSpPr>
      <p:grpSpPr>
        <a:xfrm>
          <a:off x="0" y="0"/>
          <a:ext cx="0" cy="0"/>
          <a:chOff x="0" y="0"/>
          <a:chExt cx="0" cy="0"/>
        </a:xfrm>
      </p:grpSpPr>
      <p:sp>
        <p:nvSpPr>
          <p:cNvPr id="313" name="Google Shape;313;p73"/>
          <p:cNvSpPr>
            <a:spLocks noGrp="1"/>
          </p:cNvSpPr>
          <p:nvPr>
            <p:ph type="pic" idx="2"/>
          </p:nvPr>
        </p:nvSpPr>
        <p:spPr>
          <a:xfrm>
            <a:off x="241300" y="228600"/>
            <a:ext cx="11696700" cy="5763986"/>
          </a:xfrm>
          <a:prstGeom prst="rect">
            <a:avLst/>
          </a:prstGeom>
          <a:noFill/>
          <a:ln>
            <a:noFill/>
          </a:ln>
        </p:spPr>
      </p:sp>
      <p:sp>
        <p:nvSpPr>
          <p:cNvPr id="314" name="Google Shape;314;p73"/>
          <p:cNvSpPr/>
          <p:nvPr/>
        </p:nvSpPr>
        <p:spPr>
          <a:xfrm>
            <a:off x="6197600" y="985864"/>
            <a:ext cx="5994400" cy="24257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73"/>
          <p:cNvSpPr txBox="1"/>
          <p:nvPr/>
        </p:nvSpPr>
        <p:spPr>
          <a:xfrm>
            <a:off x="6637283" y="-80404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73"/>
          <p:cNvSpPr txBox="1">
            <a:spLocks noGrp="1"/>
          </p:cNvSpPr>
          <p:nvPr>
            <p:ph type="body" idx="1"/>
          </p:nvPr>
        </p:nvSpPr>
        <p:spPr>
          <a:xfrm>
            <a:off x="6420495" y="1328734"/>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73"/>
          <p:cNvSpPr txBox="1">
            <a:spLocks noGrp="1"/>
          </p:cNvSpPr>
          <p:nvPr>
            <p:ph type="body" idx="3"/>
          </p:nvPr>
        </p:nvSpPr>
        <p:spPr>
          <a:xfrm>
            <a:off x="6420495" y="2346524"/>
            <a:ext cx="5029134"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18" name="Google Shape;318;p73"/>
          <p:cNvGrpSpPr/>
          <p:nvPr/>
        </p:nvGrpSpPr>
        <p:grpSpPr>
          <a:xfrm>
            <a:off x="301128" y="6151084"/>
            <a:ext cx="3144242" cy="374574"/>
            <a:chOff x="301128" y="6151084"/>
            <a:chExt cx="3144242" cy="374574"/>
          </a:xfrm>
        </p:grpSpPr>
        <p:pic>
          <p:nvPicPr>
            <p:cNvPr id="319" name="Google Shape;319;p7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20" name="Google Shape;320;p7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21" name="Google Shape;321;p7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 Photo Slide - Purple">
  <p:cSld name="Text / Photo Slide - Purple">
    <p:spTree>
      <p:nvGrpSpPr>
        <p:cNvPr id="1" name="Shape 322"/>
        <p:cNvGrpSpPr/>
        <p:nvPr/>
      </p:nvGrpSpPr>
      <p:grpSpPr>
        <a:xfrm>
          <a:off x="0" y="0"/>
          <a:ext cx="0" cy="0"/>
          <a:chOff x="0" y="0"/>
          <a:chExt cx="0" cy="0"/>
        </a:xfrm>
      </p:grpSpPr>
      <p:sp>
        <p:nvSpPr>
          <p:cNvPr id="323" name="Google Shape;323;p74"/>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74"/>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74"/>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74"/>
          <p:cNvSpPr>
            <a:spLocks noGrp="1"/>
          </p:cNvSpPr>
          <p:nvPr>
            <p:ph type="pic" idx="3"/>
          </p:nvPr>
        </p:nvSpPr>
        <p:spPr>
          <a:xfrm>
            <a:off x="6392300" y="228600"/>
            <a:ext cx="5564883" cy="5447571"/>
          </a:xfrm>
          <a:prstGeom prst="rect">
            <a:avLst/>
          </a:prstGeom>
          <a:solidFill>
            <a:schemeClr val="lt1"/>
          </a:solidFill>
          <a:ln>
            <a:noFill/>
          </a:ln>
        </p:spPr>
      </p:sp>
      <p:pic>
        <p:nvPicPr>
          <p:cNvPr id="327" name="Google Shape;327;p74"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328" name="Google Shape;328;p74"/>
          <p:cNvGrpSpPr/>
          <p:nvPr/>
        </p:nvGrpSpPr>
        <p:grpSpPr>
          <a:xfrm>
            <a:off x="8448790" y="6057987"/>
            <a:ext cx="3144242" cy="374574"/>
            <a:chOff x="301128" y="6151084"/>
            <a:chExt cx="3144242" cy="374574"/>
          </a:xfrm>
        </p:grpSpPr>
        <p:pic>
          <p:nvPicPr>
            <p:cNvPr id="329" name="Google Shape;329;p7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30" name="Google Shape;330;p7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31" name="Google Shape;331;p7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with Photo - Purple">
  <p:cSld name="Text Slide with Photo - Purple">
    <p:spTree>
      <p:nvGrpSpPr>
        <p:cNvPr id="1" name="Shape 33"/>
        <p:cNvGrpSpPr/>
        <p:nvPr/>
      </p:nvGrpSpPr>
      <p:grpSpPr>
        <a:xfrm>
          <a:off x="0" y="0"/>
          <a:ext cx="0" cy="0"/>
          <a:chOff x="0" y="0"/>
          <a:chExt cx="0" cy="0"/>
        </a:xfrm>
      </p:grpSpPr>
      <p:sp>
        <p:nvSpPr>
          <p:cNvPr id="34" name="Google Shape;34;p48"/>
          <p:cNvSpPr/>
          <p:nvPr/>
        </p:nvSpPr>
        <p:spPr>
          <a:xfrm rot="10800000" flipH="1">
            <a:off x="1356632" y="-2"/>
            <a:ext cx="549543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5" name="Google Shape;35;p48"/>
          <p:cNvSpPr>
            <a:spLocks noGrp="1"/>
          </p:cNvSpPr>
          <p:nvPr>
            <p:ph type="pic" idx="2"/>
          </p:nvPr>
        </p:nvSpPr>
        <p:spPr>
          <a:xfrm>
            <a:off x="6852062" y="228600"/>
            <a:ext cx="5105121" cy="6362700"/>
          </a:xfrm>
          <a:prstGeom prst="rect">
            <a:avLst/>
          </a:prstGeom>
          <a:solidFill>
            <a:schemeClr val="lt1"/>
          </a:solidFill>
          <a:ln>
            <a:noFill/>
          </a:ln>
        </p:spPr>
      </p:sp>
      <p:sp>
        <p:nvSpPr>
          <p:cNvPr id="36" name="Google Shape;36;p48"/>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8"/>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 name="Google Shape;38;p48"/>
          <p:cNvGrpSpPr/>
          <p:nvPr/>
        </p:nvGrpSpPr>
        <p:grpSpPr>
          <a:xfrm rot="-5400000">
            <a:off x="-1025447" y="4518095"/>
            <a:ext cx="3445636" cy="410479"/>
            <a:chOff x="301128" y="6151084"/>
            <a:chExt cx="3144242" cy="374574"/>
          </a:xfrm>
        </p:grpSpPr>
        <p:pic>
          <p:nvPicPr>
            <p:cNvPr id="39" name="Google Shape;39;p4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0" name="Google Shape;40;p4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1" name="Google Shape;41;p4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 Photo Slide - Orange">
  <p:cSld name="Text / Photo Slide - Orange">
    <p:spTree>
      <p:nvGrpSpPr>
        <p:cNvPr id="1" name="Shape 332"/>
        <p:cNvGrpSpPr/>
        <p:nvPr/>
      </p:nvGrpSpPr>
      <p:grpSpPr>
        <a:xfrm>
          <a:off x="0" y="0"/>
          <a:ext cx="0" cy="0"/>
          <a:chOff x="0" y="0"/>
          <a:chExt cx="0" cy="0"/>
        </a:xfrm>
      </p:grpSpPr>
      <p:sp>
        <p:nvSpPr>
          <p:cNvPr id="333" name="Google Shape;333;p75"/>
          <p:cNvSpPr/>
          <p:nvPr/>
        </p:nvSpPr>
        <p:spPr>
          <a:xfrm>
            <a:off x="241300" y="0"/>
            <a:ext cx="6151000" cy="621502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75"/>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75"/>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75"/>
          <p:cNvSpPr>
            <a:spLocks noGrp="1"/>
          </p:cNvSpPr>
          <p:nvPr>
            <p:ph type="pic" idx="3"/>
          </p:nvPr>
        </p:nvSpPr>
        <p:spPr>
          <a:xfrm>
            <a:off x="6392300" y="228600"/>
            <a:ext cx="5564883" cy="5447571"/>
          </a:xfrm>
          <a:prstGeom prst="rect">
            <a:avLst/>
          </a:prstGeom>
          <a:solidFill>
            <a:schemeClr val="lt1"/>
          </a:solidFill>
          <a:ln>
            <a:noFill/>
          </a:ln>
        </p:spPr>
      </p:sp>
      <p:pic>
        <p:nvPicPr>
          <p:cNvPr id="337" name="Google Shape;337;p75"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338" name="Google Shape;338;p75"/>
          <p:cNvGrpSpPr/>
          <p:nvPr/>
        </p:nvGrpSpPr>
        <p:grpSpPr>
          <a:xfrm>
            <a:off x="8448790" y="6057987"/>
            <a:ext cx="3144242" cy="374574"/>
            <a:chOff x="301128" y="6151084"/>
            <a:chExt cx="3144242" cy="374574"/>
          </a:xfrm>
        </p:grpSpPr>
        <p:pic>
          <p:nvPicPr>
            <p:cNvPr id="339" name="Google Shape;339;p7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40" name="Google Shape;340;p7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41" name="Google Shape;341;p7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eet Our Team - Purple">
  <p:cSld name="Meet Our Team - Purple">
    <p:spTree>
      <p:nvGrpSpPr>
        <p:cNvPr id="1" name="Shape 342"/>
        <p:cNvGrpSpPr/>
        <p:nvPr/>
      </p:nvGrpSpPr>
      <p:grpSpPr>
        <a:xfrm>
          <a:off x="0" y="0"/>
          <a:ext cx="0" cy="0"/>
          <a:chOff x="0" y="0"/>
          <a:chExt cx="0" cy="0"/>
        </a:xfrm>
      </p:grpSpPr>
      <p:sp>
        <p:nvSpPr>
          <p:cNvPr id="343" name="Google Shape;343;p76"/>
          <p:cNvSpPr/>
          <p:nvPr/>
        </p:nvSpPr>
        <p:spPr>
          <a:xfrm>
            <a:off x="241300" y="228600"/>
            <a:ext cx="11696700" cy="27178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76"/>
          <p:cNvSpPr>
            <a:spLocks noGrp="1"/>
          </p:cNvSpPr>
          <p:nvPr>
            <p:ph type="pic" idx="2"/>
          </p:nvPr>
        </p:nvSpPr>
        <p:spPr>
          <a:xfrm>
            <a:off x="1147385" y="2043172"/>
            <a:ext cx="1723877" cy="1723877"/>
          </a:xfrm>
          <a:prstGeom prst="ellipse">
            <a:avLst/>
          </a:prstGeom>
          <a:solidFill>
            <a:schemeClr val="lt1"/>
          </a:solidFill>
          <a:ln>
            <a:noFill/>
          </a:ln>
        </p:spPr>
      </p:sp>
      <p:sp>
        <p:nvSpPr>
          <p:cNvPr id="345" name="Google Shape;345;p76"/>
          <p:cNvSpPr>
            <a:spLocks noGrp="1"/>
          </p:cNvSpPr>
          <p:nvPr>
            <p:ph type="pic" idx="3"/>
          </p:nvPr>
        </p:nvSpPr>
        <p:spPr>
          <a:xfrm>
            <a:off x="3886593" y="2052565"/>
            <a:ext cx="1723877" cy="1723877"/>
          </a:xfrm>
          <a:prstGeom prst="ellipse">
            <a:avLst/>
          </a:prstGeom>
          <a:solidFill>
            <a:schemeClr val="lt1"/>
          </a:solidFill>
          <a:ln>
            <a:noFill/>
          </a:ln>
        </p:spPr>
      </p:sp>
      <p:sp>
        <p:nvSpPr>
          <p:cNvPr id="346" name="Google Shape;346;p76"/>
          <p:cNvSpPr>
            <a:spLocks noGrp="1"/>
          </p:cNvSpPr>
          <p:nvPr>
            <p:ph type="pic" idx="4"/>
          </p:nvPr>
        </p:nvSpPr>
        <p:spPr>
          <a:xfrm>
            <a:off x="6581530" y="2048263"/>
            <a:ext cx="1723877" cy="1723877"/>
          </a:xfrm>
          <a:prstGeom prst="ellipse">
            <a:avLst/>
          </a:prstGeom>
          <a:solidFill>
            <a:schemeClr val="lt1"/>
          </a:solidFill>
          <a:ln>
            <a:noFill/>
          </a:ln>
        </p:spPr>
      </p:sp>
      <p:sp>
        <p:nvSpPr>
          <p:cNvPr id="347" name="Google Shape;347;p76"/>
          <p:cNvSpPr>
            <a:spLocks noGrp="1"/>
          </p:cNvSpPr>
          <p:nvPr>
            <p:ph type="pic" idx="5"/>
          </p:nvPr>
        </p:nvSpPr>
        <p:spPr>
          <a:xfrm>
            <a:off x="9320738" y="2057654"/>
            <a:ext cx="1723877" cy="1723877"/>
          </a:xfrm>
          <a:prstGeom prst="ellipse">
            <a:avLst/>
          </a:prstGeom>
          <a:solidFill>
            <a:schemeClr val="lt1"/>
          </a:solidFill>
          <a:ln>
            <a:noFill/>
          </a:ln>
        </p:spPr>
      </p:sp>
      <p:sp>
        <p:nvSpPr>
          <p:cNvPr id="348" name="Google Shape;348;p76"/>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76"/>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76"/>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76"/>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76"/>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76"/>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76"/>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76"/>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6" name="Google Shape;356;p76"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57" name="Google Shape;357;p76"/>
          <p:cNvGrpSpPr/>
          <p:nvPr/>
        </p:nvGrpSpPr>
        <p:grpSpPr>
          <a:xfrm>
            <a:off x="4480947" y="6257070"/>
            <a:ext cx="3144242" cy="374574"/>
            <a:chOff x="301128" y="6151084"/>
            <a:chExt cx="3144242" cy="374574"/>
          </a:xfrm>
        </p:grpSpPr>
        <p:pic>
          <p:nvPicPr>
            <p:cNvPr id="358" name="Google Shape;358;p7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59" name="Google Shape;359;p7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60" name="Google Shape;360;p7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61" name="Google Shape;361;p76"/>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eet Our Team - Orange">
  <p:cSld name="Meet Our Team - Orange">
    <p:spTree>
      <p:nvGrpSpPr>
        <p:cNvPr id="1" name="Shape 362"/>
        <p:cNvGrpSpPr/>
        <p:nvPr/>
      </p:nvGrpSpPr>
      <p:grpSpPr>
        <a:xfrm>
          <a:off x="0" y="0"/>
          <a:ext cx="0" cy="0"/>
          <a:chOff x="0" y="0"/>
          <a:chExt cx="0" cy="0"/>
        </a:xfrm>
      </p:grpSpPr>
      <p:sp>
        <p:nvSpPr>
          <p:cNvPr id="363" name="Google Shape;363;p77"/>
          <p:cNvSpPr/>
          <p:nvPr/>
        </p:nvSpPr>
        <p:spPr>
          <a:xfrm>
            <a:off x="241300" y="228600"/>
            <a:ext cx="11696700" cy="271780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77"/>
          <p:cNvSpPr>
            <a:spLocks noGrp="1"/>
          </p:cNvSpPr>
          <p:nvPr>
            <p:ph type="pic" idx="2"/>
          </p:nvPr>
        </p:nvSpPr>
        <p:spPr>
          <a:xfrm>
            <a:off x="1147385" y="2043172"/>
            <a:ext cx="1723877" cy="1723877"/>
          </a:xfrm>
          <a:prstGeom prst="ellipse">
            <a:avLst/>
          </a:prstGeom>
          <a:solidFill>
            <a:schemeClr val="lt1"/>
          </a:solidFill>
          <a:ln>
            <a:noFill/>
          </a:ln>
        </p:spPr>
      </p:sp>
      <p:sp>
        <p:nvSpPr>
          <p:cNvPr id="365" name="Google Shape;365;p77"/>
          <p:cNvSpPr>
            <a:spLocks noGrp="1"/>
          </p:cNvSpPr>
          <p:nvPr>
            <p:ph type="pic" idx="3"/>
          </p:nvPr>
        </p:nvSpPr>
        <p:spPr>
          <a:xfrm>
            <a:off x="3886593" y="2052565"/>
            <a:ext cx="1723877" cy="1723877"/>
          </a:xfrm>
          <a:prstGeom prst="ellipse">
            <a:avLst/>
          </a:prstGeom>
          <a:solidFill>
            <a:schemeClr val="lt1"/>
          </a:solidFill>
          <a:ln>
            <a:noFill/>
          </a:ln>
        </p:spPr>
      </p:sp>
      <p:sp>
        <p:nvSpPr>
          <p:cNvPr id="366" name="Google Shape;366;p77"/>
          <p:cNvSpPr>
            <a:spLocks noGrp="1"/>
          </p:cNvSpPr>
          <p:nvPr>
            <p:ph type="pic" idx="4"/>
          </p:nvPr>
        </p:nvSpPr>
        <p:spPr>
          <a:xfrm>
            <a:off x="6581530" y="2048263"/>
            <a:ext cx="1723877" cy="1723877"/>
          </a:xfrm>
          <a:prstGeom prst="ellipse">
            <a:avLst/>
          </a:prstGeom>
          <a:solidFill>
            <a:schemeClr val="lt1"/>
          </a:solidFill>
          <a:ln>
            <a:noFill/>
          </a:ln>
        </p:spPr>
      </p:sp>
      <p:sp>
        <p:nvSpPr>
          <p:cNvPr id="367" name="Google Shape;367;p77"/>
          <p:cNvSpPr>
            <a:spLocks noGrp="1"/>
          </p:cNvSpPr>
          <p:nvPr>
            <p:ph type="pic" idx="5"/>
          </p:nvPr>
        </p:nvSpPr>
        <p:spPr>
          <a:xfrm>
            <a:off x="9320738" y="2057654"/>
            <a:ext cx="1723877" cy="1723877"/>
          </a:xfrm>
          <a:prstGeom prst="ellipse">
            <a:avLst/>
          </a:prstGeom>
          <a:solidFill>
            <a:schemeClr val="lt1"/>
          </a:solidFill>
          <a:ln>
            <a:noFill/>
          </a:ln>
        </p:spPr>
      </p:sp>
      <p:sp>
        <p:nvSpPr>
          <p:cNvPr id="368" name="Google Shape;368;p77"/>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77"/>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77"/>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77"/>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77"/>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77"/>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77"/>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77"/>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6" name="Google Shape;376;p77"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77" name="Google Shape;377;p77"/>
          <p:cNvGrpSpPr/>
          <p:nvPr/>
        </p:nvGrpSpPr>
        <p:grpSpPr>
          <a:xfrm>
            <a:off x="4480947" y="6257070"/>
            <a:ext cx="3144242" cy="374574"/>
            <a:chOff x="301128" y="6151084"/>
            <a:chExt cx="3144242" cy="374574"/>
          </a:xfrm>
        </p:grpSpPr>
        <p:pic>
          <p:nvPicPr>
            <p:cNvPr id="378" name="Google Shape;378;p7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79" name="Google Shape;379;p7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80" name="Google Shape;380;p7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81" name="Google Shape;381;p77"/>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box - Solid Purple">
  <p:cSld name="Text box - Solid Purple">
    <p:spTree>
      <p:nvGrpSpPr>
        <p:cNvPr id="1" name="Shape 382"/>
        <p:cNvGrpSpPr/>
        <p:nvPr/>
      </p:nvGrpSpPr>
      <p:grpSpPr>
        <a:xfrm>
          <a:off x="0" y="0"/>
          <a:ext cx="0" cy="0"/>
          <a:chOff x="0" y="0"/>
          <a:chExt cx="0" cy="0"/>
        </a:xfrm>
      </p:grpSpPr>
      <p:sp>
        <p:nvSpPr>
          <p:cNvPr id="383" name="Google Shape;383;p78"/>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4" name="Google Shape;384;p78"/>
          <p:cNvGrpSpPr/>
          <p:nvPr/>
        </p:nvGrpSpPr>
        <p:grpSpPr>
          <a:xfrm>
            <a:off x="301128" y="6151084"/>
            <a:ext cx="3144242" cy="374574"/>
            <a:chOff x="301128" y="6151084"/>
            <a:chExt cx="3144242" cy="374574"/>
          </a:xfrm>
        </p:grpSpPr>
        <p:pic>
          <p:nvPicPr>
            <p:cNvPr id="385" name="Google Shape;385;p7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86" name="Google Shape;386;p7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87" name="Google Shape;387;p7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88" name="Google Shape;388;p78"/>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78"/>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0" name="Google Shape;390;p78"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box - Solid Blue">
  <p:cSld name="Text box - Solid Blue">
    <p:spTree>
      <p:nvGrpSpPr>
        <p:cNvPr id="1" name="Shape 391"/>
        <p:cNvGrpSpPr/>
        <p:nvPr/>
      </p:nvGrpSpPr>
      <p:grpSpPr>
        <a:xfrm>
          <a:off x="0" y="0"/>
          <a:ext cx="0" cy="0"/>
          <a:chOff x="0" y="0"/>
          <a:chExt cx="0" cy="0"/>
        </a:xfrm>
      </p:grpSpPr>
      <p:sp>
        <p:nvSpPr>
          <p:cNvPr id="392" name="Google Shape;392;p79"/>
          <p:cNvSpPr/>
          <p:nvPr/>
        </p:nvSpPr>
        <p:spPr>
          <a:xfrm>
            <a:off x="241300" y="228600"/>
            <a:ext cx="11696700" cy="569531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79"/>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79"/>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5" name="Google Shape;395;p79"/>
          <p:cNvGrpSpPr/>
          <p:nvPr/>
        </p:nvGrpSpPr>
        <p:grpSpPr>
          <a:xfrm>
            <a:off x="301128" y="6151084"/>
            <a:ext cx="3144242" cy="374574"/>
            <a:chOff x="301128" y="6151084"/>
            <a:chExt cx="3144242" cy="374574"/>
          </a:xfrm>
        </p:grpSpPr>
        <p:pic>
          <p:nvPicPr>
            <p:cNvPr id="396" name="Google Shape;396;p7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97" name="Google Shape;397;p7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98" name="Google Shape;398;p7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99" name="Google Shape;399;p79"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xt box - Solid Orange">
  <p:cSld name="Text box - Solid Orange">
    <p:spTree>
      <p:nvGrpSpPr>
        <p:cNvPr id="1" name="Shape 400"/>
        <p:cNvGrpSpPr/>
        <p:nvPr/>
      </p:nvGrpSpPr>
      <p:grpSpPr>
        <a:xfrm>
          <a:off x="0" y="0"/>
          <a:ext cx="0" cy="0"/>
          <a:chOff x="0" y="0"/>
          <a:chExt cx="0" cy="0"/>
        </a:xfrm>
      </p:grpSpPr>
      <p:sp>
        <p:nvSpPr>
          <p:cNvPr id="401" name="Google Shape;401;p80"/>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80"/>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3" name="Google Shape;403;p80"/>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4" name="Google Shape;404;p80"/>
          <p:cNvGrpSpPr/>
          <p:nvPr/>
        </p:nvGrpSpPr>
        <p:grpSpPr>
          <a:xfrm>
            <a:off x="301128" y="6151084"/>
            <a:ext cx="3144242" cy="374574"/>
            <a:chOff x="301128" y="6151084"/>
            <a:chExt cx="3144242" cy="374574"/>
          </a:xfrm>
        </p:grpSpPr>
        <p:pic>
          <p:nvPicPr>
            <p:cNvPr id="405" name="Google Shape;405;p8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06" name="Google Shape;406;p8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07" name="Google Shape;407;p8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408" name="Google Shape;408;p80"/>
          <p:cNvSpPr/>
          <p:nvPr/>
        </p:nvSpPr>
        <p:spPr>
          <a:xfrm>
            <a:off x="241300" y="228600"/>
            <a:ext cx="11696700" cy="569531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80"/>
          <p:cNvSpPr txBox="1">
            <a:spLocks noGrp="1"/>
          </p:cNvSpPr>
          <p:nvPr>
            <p:ph type="body" idx="3"/>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80"/>
          <p:cNvSpPr txBox="1">
            <a:spLocks noGrp="1"/>
          </p:cNvSpPr>
          <p:nvPr>
            <p:ph type="body" idx="4"/>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11" name="Google Shape;411;p80"/>
          <p:cNvGrpSpPr/>
          <p:nvPr/>
        </p:nvGrpSpPr>
        <p:grpSpPr>
          <a:xfrm>
            <a:off x="301128" y="6151084"/>
            <a:ext cx="3144242" cy="374574"/>
            <a:chOff x="301128" y="6151084"/>
            <a:chExt cx="3144242" cy="374574"/>
          </a:xfrm>
        </p:grpSpPr>
        <p:pic>
          <p:nvPicPr>
            <p:cNvPr id="412" name="Google Shape;412;p8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13" name="Google Shape;413;p8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14" name="Google Shape;414;p8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415" name="Google Shape;415;p80"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416"/>
        <p:cNvGrpSpPr/>
        <p:nvPr/>
      </p:nvGrpSpPr>
      <p:grpSpPr>
        <a:xfrm>
          <a:off x="0" y="0"/>
          <a:ext cx="0" cy="0"/>
          <a:chOff x="0" y="0"/>
          <a:chExt cx="0" cy="0"/>
        </a:xfrm>
      </p:grpSpPr>
      <p:sp>
        <p:nvSpPr>
          <p:cNvPr id="417" name="Google Shape;417;p81"/>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81"/>
          <p:cNvSpPr txBox="1">
            <a:spLocks noGrp="1"/>
          </p:cNvSpPr>
          <p:nvPr>
            <p:ph type="body" idx="1"/>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9" name="Google Shape;419;p81"/>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420" name="Google Shape;420;p81"/>
          <p:cNvSpPr>
            <a:spLocks noGrp="1"/>
          </p:cNvSpPr>
          <p:nvPr>
            <p:ph type="pic" idx="2"/>
          </p:nvPr>
        </p:nvSpPr>
        <p:spPr>
          <a:xfrm>
            <a:off x="7061200" y="1203325"/>
            <a:ext cx="5130800" cy="3913188"/>
          </a:xfrm>
          <a:prstGeom prst="rect">
            <a:avLst/>
          </a:prstGeom>
          <a:solidFill>
            <a:schemeClr val="lt1"/>
          </a:solidFill>
          <a:ln>
            <a:noFill/>
          </a:ln>
        </p:spPr>
      </p:sp>
      <p:sp>
        <p:nvSpPr>
          <p:cNvPr id="421" name="Google Shape;421;p81"/>
          <p:cNvSpPr txBox="1">
            <a:spLocks noGrp="1"/>
          </p:cNvSpPr>
          <p:nvPr>
            <p:ph type="body" idx="3"/>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22" name="Google Shape;422;p81"/>
          <p:cNvGrpSpPr/>
          <p:nvPr/>
        </p:nvGrpSpPr>
        <p:grpSpPr>
          <a:xfrm>
            <a:off x="389965" y="6092742"/>
            <a:ext cx="3144242" cy="374574"/>
            <a:chOff x="301128" y="6151084"/>
            <a:chExt cx="3144242" cy="374574"/>
          </a:xfrm>
        </p:grpSpPr>
        <p:pic>
          <p:nvPicPr>
            <p:cNvPr id="423" name="Google Shape;423;p8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24" name="Google Shape;424;p8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25" name="Google Shape;425;p8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426"/>
        <p:cNvGrpSpPr/>
        <p:nvPr/>
      </p:nvGrpSpPr>
      <p:grpSpPr>
        <a:xfrm>
          <a:off x="0" y="0"/>
          <a:ext cx="0" cy="0"/>
          <a:chOff x="0" y="0"/>
          <a:chExt cx="0" cy="0"/>
        </a:xfrm>
      </p:grpSpPr>
      <p:sp>
        <p:nvSpPr>
          <p:cNvPr id="427" name="Google Shape;427;p82"/>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82"/>
          <p:cNvSpPr txBox="1">
            <a:spLocks noGrp="1"/>
          </p:cNvSpPr>
          <p:nvPr>
            <p:ph type="body" idx="1"/>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29" name="Google Shape;429;p82"/>
          <p:cNvGrpSpPr/>
          <p:nvPr/>
        </p:nvGrpSpPr>
        <p:grpSpPr>
          <a:xfrm>
            <a:off x="2530564" y="336687"/>
            <a:ext cx="9078210" cy="5854425"/>
            <a:chOff x="3152299" y="635855"/>
            <a:chExt cx="19296834" cy="12444290"/>
          </a:xfrm>
        </p:grpSpPr>
        <p:pic>
          <p:nvPicPr>
            <p:cNvPr id="430" name="Google Shape;430;p82" descr="iPhone6_mockup_front_white.png"/>
            <p:cNvPicPr preferRelativeResize="0"/>
            <p:nvPr/>
          </p:nvPicPr>
          <p:blipFill rotWithShape="1">
            <a:blip r:embed="rId2">
              <a:alphaModFix/>
            </a:blip>
            <a:srcRect/>
            <a:stretch/>
          </p:blipFill>
          <p:spPr>
            <a:xfrm>
              <a:off x="14493359" y="635855"/>
              <a:ext cx="7955774" cy="12444290"/>
            </a:xfrm>
            <a:prstGeom prst="rect">
              <a:avLst/>
            </a:prstGeom>
            <a:noFill/>
            <a:ln>
              <a:noFill/>
            </a:ln>
          </p:spPr>
        </p:pic>
        <p:sp>
          <p:nvSpPr>
            <p:cNvPr id="431" name="Google Shape;431;p82"/>
            <p:cNvSpPr txBox="1"/>
            <p:nvPr/>
          </p:nvSpPr>
          <p:spPr>
            <a:xfrm>
              <a:off x="3152299" y="9384825"/>
              <a:ext cx="22621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2"/>
                  </a:solidFill>
                  <a:latin typeface="Montserrat"/>
                  <a:ea typeface="Montserrat"/>
                  <a:cs typeface="Montserrat"/>
                  <a:sym typeface="Montserrat"/>
                </a:rPr>
                <a:t>Title One</a:t>
              </a:r>
              <a:endParaRPr/>
            </a:p>
          </p:txBody>
        </p:sp>
        <p:sp>
          <p:nvSpPr>
            <p:cNvPr id="432" name="Google Shape;432;p82"/>
            <p:cNvSpPr txBox="1"/>
            <p:nvPr/>
          </p:nvSpPr>
          <p:spPr>
            <a:xfrm>
              <a:off x="9842014" y="9384825"/>
              <a:ext cx="2242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2"/>
                  </a:solidFill>
                  <a:latin typeface="Montserrat"/>
                  <a:ea typeface="Montserrat"/>
                  <a:cs typeface="Montserrat"/>
                  <a:sym typeface="Montserrat"/>
                </a:rPr>
                <a:t>Title Two</a:t>
              </a:r>
              <a:endParaRPr/>
            </a:p>
          </p:txBody>
        </p:sp>
      </p:grpSp>
      <p:sp>
        <p:nvSpPr>
          <p:cNvPr id="433" name="Google Shape;433;p82"/>
          <p:cNvSpPr>
            <a:spLocks noGrp="1"/>
          </p:cNvSpPr>
          <p:nvPr>
            <p:ph type="pic" idx="2"/>
          </p:nvPr>
        </p:nvSpPr>
        <p:spPr>
          <a:xfrm>
            <a:off x="8602116" y="1265033"/>
            <a:ext cx="2266512" cy="3978298"/>
          </a:xfrm>
          <a:prstGeom prst="rect">
            <a:avLst/>
          </a:prstGeom>
          <a:solidFill>
            <a:schemeClr val="lt1"/>
          </a:solidFill>
          <a:ln>
            <a:noFill/>
          </a:ln>
        </p:spPr>
      </p:sp>
      <p:sp>
        <p:nvSpPr>
          <p:cNvPr id="434" name="Google Shape;434;p82"/>
          <p:cNvSpPr txBox="1">
            <a:spLocks noGrp="1"/>
          </p:cNvSpPr>
          <p:nvPr>
            <p:ph type="body" idx="3"/>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35" name="Google Shape;435;p82"/>
          <p:cNvGrpSpPr/>
          <p:nvPr/>
        </p:nvGrpSpPr>
        <p:grpSpPr>
          <a:xfrm>
            <a:off x="389965" y="6092742"/>
            <a:ext cx="3144242" cy="374574"/>
            <a:chOff x="301128" y="6151084"/>
            <a:chExt cx="3144242" cy="374574"/>
          </a:xfrm>
        </p:grpSpPr>
        <p:pic>
          <p:nvPicPr>
            <p:cNvPr id="436" name="Google Shape;436;p8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37" name="Google Shape;437;p8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38" name="Google Shape;438;p8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ullet Slide - Green">
  <p:cSld name="Bullet Slide - Green">
    <p:spTree>
      <p:nvGrpSpPr>
        <p:cNvPr id="1" name="Shape 439"/>
        <p:cNvGrpSpPr/>
        <p:nvPr/>
      </p:nvGrpSpPr>
      <p:grpSpPr>
        <a:xfrm>
          <a:off x="0" y="0"/>
          <a:ext cx="0" cy="0"/>
          <a:chOff x="0" y="0"/>
          <a:chExt cx="0" cy="0"/>
        </a:xfrm>
      </p:grpSpPr>
      <p:sp>
        <p:nvSpPr>
          <p:cNvPr id="440" name="Google Shape;440;p8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1" name="Google Shape;441;p8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2" name="Google Shape;442;p83"/>
          <p:cNvCxnSpPr/>
          <p:nvPr/>
        </p:nvCxnSpPr>
        <p:spPr>
          <a:xfrm>
            <a:off x="5346936" y="-25722"/>
            <a:ext cx="0" cy="6853558"/>
          </a:xfrm>
          <a:prstGeom prst="straightConnector1">
            <a:avLst/>
          </a:prstGeom>
          <a:noFill/>
          <a:ln w="12700" cap="flat" cmpd="sng">
            <a:solidFill>
              <a:srgbClr val="79527B"/>
            </a:solidFill>
            <a:prstDash val="solid"/>
            <a:miter lim="800000"/>
            <a:headEnd type="none" w="sm" len="sm"/>
            <a:tailEnd type="none" w="sm" len="sm"/>
          </a:ln>
        </p:spPr>
      </p:cxnSp>
      <p:sp>
        <p:nvSpPr>
          <p:cNvPr id="443" name="Google Shape;443;p8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83"/>
          <p:cNvSpPr/>
          <p:nvPr/>
        </p:nvSpPr>
        <p:spPr>
          <a:xfrm>
            <a:off x="4783395" y="415207"/>
            <a:ext cx="1154422" cy="115442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5" name="Google Shape;445;p8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46" name="Google Shape;446;p83"/>
          <p:cNvGrpSpPr/>
          <p:nvPr/>
        </p:nvGrpSpPr>
        <p:grpSpPr>
          <a:xfrm rot="-5400000">
            <a:off x="-1025447" y="4518095"/>
            <a:ext cx="3445636" cy="410479"/>
            <a:chOff x="301128" y="6151084"/>
            <a:chExt cx="3144242" cy="374574"/>
          </a:xfrm>
        </p:grpSpPr>
        <p:pic>
          <p:nvPicPr>
            <p:cNvPr id="447" name="Google Shape;447;p8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48" name="Google Shape;448;p8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49" name="Google Shape;449;p8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ullet Slide - Blue">
  <p:cSld name="Bullet Slide - Blue">
    <p:spTree>
      <p:nvGrpSpPr>
        <p:cNvPr id="1" name="Shape 450"/>
        <p:cNvGrpSpPr/>
        <p:nvPr/>
      </p:nvGrpSpPr>
      <p:grpSpPr>
        <a:xfrm>
          <a:off x="0" y="0"/>
          <a:ext cx="0" cy="0"/>
          <a:chOff x="0" y="0"/>
          <a:chExt cx="0" cy="0"/>
        </a:xfrm>
      </p:grpSpPr>
      <p:sp>
        <p:nvSpPr>
          <p:cNvPr id="451" name="Google Shape;451;p84"/>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84"/>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3" name="Google Shape;453;p84"/>
          <p:cNvCxnSpPr/>
          <p:nvPr/>
        </p:nvCxnSpPr>
        <p:spPr>
          <a:xfrm>
            <a:off x="5346936" y="-25722"/>
            <a:ext cx="0" cy="6853558"/>
          </a:xfrm>
          <a:prstGeom prst="straightConnector1">
            <a:avLst/>
          </a:prstGeom>
          <a:noFill/>
          <a:ln w="12700" cap="flat" cmpd="sng">
            <a:solidFill>
              <a:srgbClr val="81D1C5"/>
            </a:solidFill>
            <a:prstDash val="solid"/>
            <a:miter lim="800000"/>
            <a:headEnd type="none" w="sm" len="sm"/>
            <a:tailEnd type="none" w="sm" len="sm"/>
          </a:ln>
        </p:spPr>
      </p:cxnSp>
      <p:sp>
        <p:nvSpPr>
          <p:cNvPr id="454" name="Google Shape;454;p84"/>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84"/>
          <p:cNvSpPr/>
          <p:nvPr/>
        </p:nvSpPr>
        <p:spPr>
          <a:xfrm>
            <a:off x="4783395" y="415207"/>
            <a:ext cx="1154422" cy="115442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6" name="Google Shape;456;p84"/>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57" name="Google Shape;457;p84"/>
          <p:cNvGrpSpPr/>
          <p:nvPr/>
        </p:nvGrpSpPr>
        <p:grpSpPr>
          <a:xfrm rot="-5400000">
            <a:off x="-1025447" y="4518095"/>
            <a:ext cx="3445636" cy="410479"/>
            <a:chOff x="301128" y="6151084"/>
            <a:chExt cx="3144242" cy="374574"/>
          </a:xfrm>
        </p:grpSpPr>
        <p:pic>
          <p:nvPicPr>
            <p:cNvPr id="458" name="Google Shape;458;p84"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59" name="Google Shape;459;p84"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60" name="Google Shape;460;p84"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 Photo Slide - Blue">
  <p:cSld name="Text / Photo Slide - Blue">
    <p:spTree>
      <p:nvGrpSpPr>
        <p:cNvPr id="1" name="Shape 42"/>
        <p:cNvGrpSpPr/>
        <p:nvPr/>
      </p:nvGrpSpPr>
      <p:grpSpPr>
        <a:xfrm>
          <a:off x="0" y="0"/>
          <a:ext cx="0" cy="0"/>
          <a:chOff x="0" y="0"/>
          <a:chExt cx="0" cy="0"/>
        </a:xfrm>
      </p:grpSpPr>
      <p:sp>
        <p:nvSpPr>
          <p:cNvPr id="43" name="Google Shape;43;p49"/>
          <p:cNvSpPr/>
          <p:nvPr/>
        </p:nvSpPr>
        <p:spPr>
          <a:xfrm>
            <a:off x="241300" y="0"/>
            <a:ext cx="6151000" cy="621502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49"/>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9"/>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a:spLocks noGrp="1"/>
          </p:cNvSpPr>
          <p:nvPr>
            <p:ph type="pic" idx="3"/>
          </p:nvPr>
        </p:nvSpPr>
        <p:spPr>
          <a:xfrm>
            <a:off x="6392300" y="228600"/>
            <a:ext cx="5564883" cy="5447571"/>
          </a:xfrm>
          <a:prstGeom prst="rect">
            <a:avLst/>
          </a:prstGeom>
          <a:solidFill>
            <a:schemeClr val="lt1"/>
          </a:solidFill>
          <a:ln>
            <a:noFill/>
          </a:ln>
        </p:spPr>
      </p:sp>
      <p:pic>
        <p:nvPicPr>
          <p:cNvPr id="47" name="Google Shape;47;p49"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48" name="Google Shape;48;p49"/>
          <p:cNvGrpSpPr/>
          <p:nvPr/>
        </p:nvGrpSpPr>
        <p:grpSpPr>
          <a:xfrm>
            <a:off x="8448790" y="6057987"/>
            <a:ext cx="3144242" cy="374574"/>
            <a:chOff x="301128" y="6151084"/>
            <a:chExt cx="3144242" cy="374574"/>
          </a:xfrm>
        </p:grpSpPr>
        <p:pic>
          <p:nvPicPr>
            <p:cNvPr id="49" name="Google Shape;49;p4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0" name="Google Shape;50;p4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1" name="Google Shape;51;p4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ullet Slide - Light Green">
  <p:cSld name="Bullet Slide - Light Green">
    <p:spTree>
      <p:nvGrpSpPr>
        <p:cNvPr id="1" name="Shape 461"/>
        <p:cNvGrpSpPr/>
        <p:nvPr/>
      </p:nvGrpSpPr>
      <p:grpSpPr>
        <a:xfrm>
          <a:off x="0" y="0"/>
          <a:ext cx="0" cy="0"/>
          <a:chOff x="0" y="0"/>
          <a:chExt cx="0" cy="0"/>
        </a:xfrm>
      </p:grpSpPr>
      <p:sp>
        <p:nvSpPr>
          <p:cNvPr id="462" name="Google Shape;462;p85"/>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85"/>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4" name="Google Shape;464;p85"/>
          <p:cNvCxnSpPr/>
          <p:nvPr/>
        </p:nvCxnSpPr>
        <p:spPr>
          <a:xfrm>
            <a:off x="5346936" y="-25722"/>
            <a:ext cx="0" cy="6853558"/>
          </a:xfrm>
          <a:prstGeom prst="straightConnector1">
            <a:avLst/>
          </a:prstGeom>
          <a:noFill/>
          <a:ln w="12700" cap="flat" cmpd="sng">
            <a:solidFill>
              <a:srgbClr val="F27954"/>
            </a:solidFill>
            <a:prstDash val="solid"/>
            <a:miter lim="800000"/>
            <a:headEnd type="none" w="sm" len="sm"/>
            <a:tailEnd type="none" w="sm" len="sm"/>
          </a:ln>
        </p:spPr>
      </p:cxnSp>
      <p:sp>
        <p:nvSpPr>
          <p:cNvPr id="465" name="Google Shape;465;p85"/>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p85"/>
          <p:cNvSpPr/>
          <p:nvPr/>
        </p:nvSpPr>
        <p:spPr>
          <a:xfrm>
            <a:off x="4783395" y="415207"/>
            <a:ext cx="1154422" cy="115442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67" name="Google Shape;467;p85"/>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8" name="Google Shape;468;p85"/>
          <p:cNvGrpSpPr/>
          <p:nvPr/>
        </p:nvGrpSpPr>
        <p:grpSpPr>
          <a:xfrm rot="-5400000">
            <a:off x="-1025447" y="4518095"/>
            <a:ext cx="3445636" cy="410479"/>
            <a:chOff x="301128" y="6151084"/>
            <a:chExt cx="3144242" cy="374574"/>
          </a:xfrm>
        </p:grpSpPr>
        <p:pic>
          <p:nvPicPr>
            <p:cNvPr id="469" name="Google Shape;469;p8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70" name="Google Shape;470;p8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71" name="Google Shape;471;p8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472"/>
        <p:cNvGrpSpPr/>
        <p:nvPr/>
      </p:nvGrpSpPr>
      <p:grpSpPr>
        <a:xfrm>
          <a:off x="0" y="0"/>
          <a:ext cx="0" cy="0"/>
          <a:chOff x="0" y="0"/>
          <a:chExt cx="0" cy="0"/>
        </a:xfrm>
      </p:grpSpPr>
      <p:sp>
        <p:nvSpPr>
          <p:cNvPr id="473" name="Google Shape;473;p86"/>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700">
                <a:solidFill>
                  <a:schemeClr val="dk2"/>
                </a:solidFill>
                <a:latin typeface="Montserrat Medium"/>
                <a:ea typeface="Montserrat Medium"/>
                <a:cs typeface="Montserrat Medium"/>
                <a:sym typeface="Montserrat Medium"/>
              </a:rPr>
              <a:t>OUR TIMELINE</a:t>
            </a:r>
            <a:endParaRPr/>
          </a:p>
        </p:txBody>
      </p:sp>
      <p:cxnSp>
        <p:nvCxnSpPr>
          <p:cNvPr id="474" name="Google Shape;474;p86"/>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475" name="Google Shape;475;p86"/>
          <p:cNvSpPr/>
          <p:nvPr/>
        </p:nvSpPr>
        <p:spPr>
          <a:xfrm>
            <a:off x="2102383" y="2832249"/>
            <a:ext cx="1233055" cy="123305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76" name="Google Shape;476;p86"/>
          <p:cNvSpPr/>
          <p:nvPr/>
        </p:nvSpPr>
        <p:spPr>
          <a:xfrm>
            <a:off x="5969765" y="3362570"/>
            <a:ext cx="172412" cy="17241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77" name="Google Shape;477;p86"/>
          <p:cNvSpPr/>
          <p:nvPr/>
        </p:nvSpPr>
        <p:spPr>
          <a:xfrm>
            <a:off x="9383674" y="3362570"/>
            <a:ext cx="172412" cy="172412"/>
          </a:xfrm>
          <a:prstGeom prst="ellipse">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78" name="Google Shape;478;p86"/>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a:solidFill>
                  <a:schemeClr val="dk2"/>
                </a:solidFill>
                <a:latin typeface="Montserrat Medium"/>
                <a:ea typeface="Montserrat Medium"/>
                <a:cs typeface="Montserrat Medium"/>
                <a:sym typeface="Montserrat Medium"/>
              </a:rPr>
              <a:t>Your Title</a:t>
            </a:r>
            <a:endParaRPr/>
          </a:p>
        </p:txBody>
      </p:sp>
      <p:sp>
        <p:nvSpPr>
          <p:cNvPr id="479" name="Google Shape;479;p86"/>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a:solidFill>
                  <a:schemeClr val="dk2"/>
                </a:solidFill>
                <a:latin typeface="Montserrat Medium"/>
                <a:ea typeface="Montserrat Medium"/>
                <a:cs typeface="Montserrat Medium"/>
                <a:sym typeface="Montserrat Medium"/>
              </a:rPr>
              <a:t>Your Title</a:t>
            </a:r>
            <a:endParaRPr/>
          </a:p>
        </p:txBody>
      </p:sp>
      <p:sp>
        <p:nvSpPr>
          <p:cNvPr id="480" name="Google Shape;480;p86"/>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1" name="Google Shape;481;p86"/>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2" name="Google Shape;482;p86"/>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3" name="Google Shape;483;p86"/>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4" name="Google Shape;484;p86"/>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2000"/>
              <a:buNone/>
              <a:defRPr sz="2000" b="0"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5" name="Google Shape;485;p86"/>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6C0B5"/>
              </a:buClr>
              <a:buSzPts val="2000"/>
              <a:buNone/>
              <a:defRPr sz="2000" b="0" i="0">
                <a:solidFill>
                  <a:srgbClr val="76C0B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6" name="Google Shape;486;p86"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487" name="Google Shape;487;p86"/>
          <p:cNvGrpSpPr/>
          <p:nvPr/>
        </p:nvGrpSpPr>
        <p:grpSpPr>
          <a:xfrm>
            <a:off x="389965" y="6092742"/>
            <a:ext cx="3144242" cy="374574"/>
            <a:chOff x="301128" y="6151084"/>
            <a:chExt cx="3144242" cy="374574"/>
          </a:xfrm>
        </p:grpSpPr>
        <p:pic>
          <p:nvPicPr>
            <p:cNvPr id="488" name="Google Shape;488;p8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89" name="Google Shape;489;p8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90" name="Google Shape;490;p8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491"/>
        <p:cNvGrpSpPr/>
        <p:nvPr/>
      </p:nvGrpSpPr>
      <p:grpSpPr>
        <a:xfrm>
          <a:off x="0" y="0"/>
          <a:ext cx="0" cy="0"/>
          <a:chOff x="0" y="0"/>
          <a:chExt cx="0" cy="0"/>
        </a:xfrm>
      </p:grpSpPr>
      <p:cxnSp>
        <p:nvCxnSpPr>
          <p:cNvPr id="492" name="Google Shape;492;p87"/>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493" name="Google Shape;493;p87"/>
          <p:cNvSpPr/>
          <p:nvPr/>
        </p:nvSpPr>
        <p:spPr>
          <a:xfrm>
            <a:off x="6040275" y="3362570"/>
            <a:ext cx="172412" cy="17241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94" name="Google Shape;494;p87"/>
          <p:cNvSpPr/>
          <p:nvPr/>
        </p:nvSpPr>
        <p:spPr>
          <a:xfrm>
            <a:off x="2626366" y="3362571"/>
            <a:ext cx="172412" cy="17241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95" name="Google Shape;495;p87"/>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a:solidFill>
                  <a:schemeClr val="dk2"/>
                </a:solidFill>
                <a:latin typeface="Montserrat Medium"/>
                <a:ea typeface="Montserrat Medium"/>
                <a:cs typeface="Montserrat Medium"/>
                <a:sym typeface="Montserrat Medium"/>
              </a:rPr>
              <a:t>Your Title</a:t>
            </a:r>
            <a:endParaRPr/>
          </a:p>
        </p:txBody>
      </p:sp>
      <p:sp>
        <p:nvSpPr>
          <p:cNvPr id="496" name="Google Shape;496;p87"/>
          <p:cNvSpPr/>
          <p:nvPr/>
        </p:nvSpPr>
        <p:spPr>
          <a:xfrm>
            <a:off x="9393224" y="3362571"/>
            <a:ext cx="172412" cy="172412"/>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97" name="Google Shape;497;p87"/>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87"/>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87"/>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p87"/>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87"/>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87"/>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3" name="Google Shape;503;p87"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04" name="Google Shape;504;p87"/>
          <p:cNvGrpSpPr/>
          <p:nvPr/>
        </p:nvGrpSpPr>
        <p:grpSpPr>
          <a:xfrm>
            <a:off x="4480947" y="6257070"/>
            <a:ext cx="3144242" cy="374574"/>
            <a:chOff x="301128" y="6151084"/>
            <a:chExt cx="3144242" cy="374574"/>
          </a:xfrm>
        </p:grpSpPr>
        <p:pic>
          <p:nvPicPr>
            <p:cNvPr id="505" name="Google Shape;505;p8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06" name="Google Shape;506;p8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07" name="Google Shape;507;p8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508"/>
        <p:cNvGrpSpPr/>
        <p:nvPr/>
      </p:nvGrpSpPr>
      <p:grpSpPr>
        <a:xfrm>
          <a:off x="0" y="0"/>
          <a:ext cx="0" cy="0"/>
          <a:chOff x="0" y="0"/>
          <a:chExt cx="0" cy="0"/>
        </a:xfrm>
      </p:grpSpPr>
      <p:grpSp>
        <p:nvGrpSpPr>
          <p:cNvPr id="509" name="Google Shape;509;p88"/>
          <p:cNvGrpSpPr/>
          <p:nvPr/>
        </p:nvGrpSpPr>
        <p:grpSpPr>
          <a:xfrm flipH="1">
            <a:off x="-87112" y="2832249"/>
            <a:ext cx="10088030" cy="1233055"/>
            <a:chOff x="4201590" y="5664497"/>
            <a:chExt cx="20176060" cy="2466109"/>
          </a:xfrm>
        </p:grpSpPr>
        <p:cxnSp>
          <p:nvCxnSpPr>
            <p:cNvPr id="510" name="Google Shape;510;p88"/>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511" name="Google Shape;511;p88"/>
            <p:cNvSpPr/>
            <p:nvPr/>
          </p:nvSpPr>
          <p:spPr>
            <a:xfrm>
              <a:off x="4201590" y="5664497"/>
              <a:ext cx="2466109" cy="2466109"/>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512" name="Google Shape;512;p88"/>
            <p:cNvSpPr/>
            <p:nvPr/>
          </p:nvSpPr>
          <p:spPr>
            <a:xfrm>
              <a:off x="11936354" y="6725140"/>
              <a:ext cx="344824" cy="34482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513" name="Google Shape;513;p88"/>
            <p:cNvSpPr/>
            <p:nvPr/>
          </p:nvSpPr>
          <p:spPr>
            <a:xfrm>
              <a:off x="18764171" y="6725140"/>
              <a:ext cx="344824" cy="34482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sp>
        <p:nvSpPr>
          <p:cNvPr id="514" name="Google Shape;514;p88"/>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88"/>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88"/>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88"/>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8" name="Google Shape;518;p88"/>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9" name="Google Shape;519;p88"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520" name="Google Shape;520;p88"/>
          <p:cNvGrpSpPr/>
          <p:nvPr/>
        </p:nvGrpSpPr>
        <p:grpSpPr>
          <a:xfrm>
            <a:off x="8448790" y="6057987"/>
            <a:ext cx="3144242" cy="374574"/>
            <a:chOff x="301128" y="6151084"/>
            <a:chExt cx="3144242" cy="374574"/>
          </a:xfrm>
        </p:grpSpPr>
        <p:pic>
          <p:nvPicPr>
            <p:cNvPr id="521" name="Google Shape;521;p8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22" name="Google Shape;522;p8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23" name="Google Shape;523;p8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 column text box">
  <p:cSld name="2 column text box">
    <p:spTree>
      <p:nvGrpSpPr>
        <p:cNvPr id="1" name="Shape 524"/>
        <p:cNvGrpSpPr/>
        <p:nvPr/>
      </p:nvGrpSpPr>
      <p:grpSpPr>
        <a:xfrm>
          <a:off x="0" y="0"/>
          <a:ext cx="0" cy="0"/>
          <a:chOff x="0" y="0"/>
          <a:chExt cx="0" cy="0"/>
        </a:xfrm>
      </p:grpSpPr>
      <p:sp>
        <p:nvSpPr>
          <p:cNvPr id="525" name="Google Shape;525;p89"/>
          <p:cNvSpPr/>
          <p:nvPr/>
        </p:nvSpPr>
        <p:spPr>
          <a:xfrm>
            <a:off x="0" y="482371"/>
            <a:ext cx="6113604" cy="285559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89"/>
          <p:cNvSpPr/>
          <p:nvPr/>
        </p:nvSpPr>
        <p:spPr>
          <a:xfrm>
            <a:off x="6113604" y="482371"/>
            <a:ext cx="6113604" cy="285559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89"/>
          <p:cNvSpPr txBox="1">
            <a:spLocks noGrp="1"/>
          </p:cNvSpPr>
          <p:nvPr>
            <p:ph type="body" idx="1"/>
          </p:nvPr>
        </p:nvSpPr>
        <p:spPr>
          <a:xfrm>
            <a:off x="633715" y="3843119"/>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8" name="Google Shape;528;p89"/>
          <p:cNvSpPr txBox="1">
            <a:spLocks noGrp="1"/>
          </p:cNvSpPr>
          <p:nvPr>
            <p:ph type="body" idx="2"/>
          </p:nvPr>
        </p:nvSpPr>
        <p:spPr>
          <a:xfrm>
            <a:off x="633715" y="2505507"/>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89"/>
          <p:cNvSpPr txBox="1">
            <a:spLocks noGrp="1"/>
          </p:cNvSpPr>
          <p:nvPr>
            <p:ph type="body" idx="3"/>
          </p:nvPr>
        </p:nvSpPr>
        <p:spPr>
          <a:xfrm>
            <a:off x="6420771" y="3880875"/>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0" name="Google Shape;530;p89"/>
          <p:cNvSpPr txBox="1">
            <a:spLocks noGrp="1"/>
          </p:cNvSpPr>
          <p:nvPr>
            <p:ph type="body" idx="4"/>
          </p:nvPr>
        </p:nvSpPr>
        <p:spPr>
          <a:xfrm>
            <a:off x="6420771" y="2543263"/>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1" name="Google Shape;531;p89"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32" name="Google Shape;532;p89"/>
          <p:cNvGrpSpPr/>
          <p:nvPr/>
        </p:nvGrpSpPr>
        <p:grpSpPr>
          <a:xfrm>
            <a:off x="4480947" y="6257070"/>
            <a:ext cx="3144242" cy="374574"/>
            <a:chOff x="301128" y="6151084"/>
            <a:chExt cx="3144242" cy="374574"/>
          </a:xfrm>
        </p:grpSpPr>
        <p:pic>
          <p:nvPicPr>
            <p:cNvPr id="533" name="Google Shape;533;p8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34" name="Google Shape;534;p8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35" name="Google Shape;535;p8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536"/>
        <p:cNvGrpSpPr/>
        <p:nvPr/>
      </p:nvGrpSpPr>
      <p:grpSpPr>
        <a:xfrm>
          <a:off x="0" y="0"/>
          <a:ext cx="0" cy="0"/>
          <a:chOff x="0" y="0"/>
          <a:chExt cx="0" cy="0"/>
        </a:xfrm>
      </p:grpSpPr>
      <p:grpSp>
        <p:nvGrpSpPr>
          <p:cNvPr id="537" name="Google Shape;537;p90"/>
          <p:cNvGrpSpPr/>
          <p:nvPr/>
        </p:nvGrpSpPr>
        <p:grpSpPr>
          <a:xfrm>
            <a:off x="14068" y="1619338"/>
            <a:ext cx="12165015" cy="3845400"/>
            <a:chOff x="0" y="4738255"/>
            <a:chExt cx="21169744" cy="5292436"/>
          </a:xfrm>
        </p:grpSpPr>
        <p:sp>
          <p:nvSpPr>
            <p:cNvPr id="538" name="Google Shape;538;p90"/>
            <p:cNvSpPr/>
            <p:nvPr/>
          </p:nvSpPr>
          <p:spPr>
            <a:xfrm>
              <a:off x="0" y="4738255"/>
              <a:ext cx="5292436" cy="5292436"/>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90"/>
            <p:cNvSpPr/>
            <p:nvPr/>
          </p:nvSpPr>
          <p:spPr>
            <a:xfrm>
              <a:off x="5292436" y="4738255"/>
              <a:ext cx="5292436" cy="529243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90"/>
            <p:cNvSpPr/>
            <p:nvPr/>
          </p:nvSpPr>
          <p:spPr>
            <a:xfrm>
              <a:off x="10584872" y="4738255"/>
              <a:ext cx="5292436" cy="5292436"/>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90"/>
            <p:cNvSpPr/>
            <p:nvPr/>
          </p:nvSpPr>
          <p:spPr>
            <a:xfrm>
              <a:off x="15877308" y="4738255"/>
              <a:ext cx="5292436" cy="529243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42" name="Google Shape;542;p90"/>
          <p:cNvSpPr txBox="1">
            <a:spLocks noGrp="1"/>
          </p:cNvSpPr>
          <p:nvPr>
            <p:ph type="body" idx="1"/>
          </p:nvPr>
        </p:nvSpPr>
        <p:spPr>
          <a:xfrm>
            <a:off x="3055319" y="2707991"/>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3" name="Google Shape;543;p90"/>
          <p:cNvSpPr txBox="1">
            <a:spLocks noGrp="1"/>
          </p:cNvSpPr>
          <p:nvPr>
            <p:ph type="body" idx="2"/>
          </p:nvPr>
        </p:nvSpPr>
        <p:spPr>
          <a:xfrm>
            <a:off x="3059602" y="2076638"/>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4" name="Google Shape;544;p90"/>
          <p:cNvSpPr txBox="1">
            <a:spLocks noGrp="1"/>
          </p:cNvSpPr>
          <p:nvPr>
            <p:ph type="body" idx="3"/>
          </p:nvPr>
        </p:nvSpPr>
        <p:spPr>
          <a:xfrm>
            <a:off x="3083823" y="3566496"/>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5" name="Google Shape;545;p90"/>
          <p:cNvSpPr txBox="1">
            <a:spLocks noGrp="1"/>
          </p:cNvSpPr>
          <p:nvPr>
            <p:ph type="body" idx="4"/>
          </p:nvPr>
        </p:nvSpPr>
        <p:spPr>
          <a:xfrm>
            <a:off x="-403" y="271108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6" name="Google Shape;546;p90"/>
          <p:cNvSpPr txBox="1">
            <a:spLocks noGrp="1"/>
          </p:cNvSpPr>
          <p:nvPr>
            <p:ph type="body" idx="5"/>
          </p:nvPr>
        </p:nvSpPr>
        <p:spPr>
          <a:xfrm>
            <a:off x="3880" y="2079734"/>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7" name="Google Shape;547;p90"/>
          <p:cNvSpPr txBox="1">
            <a:spLocks noGrp="1"/>
          </p:cNvSpPr>
          <p:nvPr>
            <p:ph type="body" idx="6"/>
          </p:nvPr>
        </p:nvSpPr>
        <p:spPr>
          <a:xfrm>
            <a:off x="28101" y="3569592"/>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8" name="Google Shape;548;p90"/>
          <p:cNvSpPr txBox="1">
            <a:spLocks noGrp="1"/>
          </p:cNvSpPr>
          <p:nvPr>
            <p:ph type="body" idx="7"/>
          </p:nvPr>
        </p:nvSpPr>
        <p:spPr>
          <a:xfrm>
            <a:off x="9125088" y="2694676"/>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90"/>
          <p:cNvSpPr txBox="1">
            <a:spLocks noGrp="1"/>
          </p:cNvSpPr>
          <p:nvPr>
            <p:ph type="body" idx="8"/>
          </p:nvPr>
        </p:nvSpPr>
        <p:spPr>
          <a:xfrm>
            <a:off x="9129371" y="2063323"/>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90"/>
          <p:cNvSpPr txBox="1">
            <a:spLocks noGrp="1"/>
          </p:cNvSpPr>
          <p:nvPr>
            <p:ph type="body" idx="9"/>
          </p:nvPr>
        </p:nvSpPr>
        <p:spPr>
          <a:xfrm>
            <a:off x="9153592" y="3553181"/>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1" name="Google Shape;551;p90"/>
          <p:cNvSpPr txBox="1">
            <a:spLocks noGrp="1"/>
          </p:cNvSpPr>
          <p:nvPr>
            <p:ph type="body" idx="13"/>
          </p:nvPr>
        </p:nvSpPr>
        <p:spPr>
          <a:xfrm>
            <a:off x="6069366" y="269777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2" name="Google Shape;552;p90"/>
          <p:cNvSpPr txBox="1">
            <a:spLocks noGrp="1"/>
          </p:cNvSpPr>
          <p:nvPr>
            <p:ph type="body" idx="14"/>
          </p:nvPr>
        </p:nvSpPr>
        <p:spPr>
          <a:xfrm>
            <a:off x="6073649" y="2066419"/>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3" name="Google Shape;553;p90"/>
          <p:cNvSpPr txBox="1">
            <a:spLocks noGrp="1"/>
          </p:cNvSpPr>
          <p:nvPr>
            <p:ph type="body" idx="15"/>
          </p:nvPr>
        </p:nvSpPr>
        <p:spPr>
          <a:xfrm>
            <a:off x="6097870" y="3556277"/>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90"/>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5" name="Google Shape;555;p90"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56" name="Google Shape;556;p90"/>
          <p:cNvGrpSpPr/>
          <p:nvPr/>
        </p:nvGrpSpPr>
        <p:grpSpPr>
          <a:xfrm>
            <a:off x="4480947" y="6257070"/>
            <a:ext cx="3144242" cy="374574"/>
            <a:chOff x="301128" y="6151084"/>
            <a:chExt cx="3144242" cy="374574"/>
          </a:xfrm>
        </p:grpSpPr>
        <p:pic>
          <p:nvPicPr>
            <p:cNvPr id="557" name="Google Shape;557;p9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58" name="Google Shape;558;p9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59" name="Google Shape;559;p9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560"/>
        <p:cNvGrpSpPr/>
        <p:nvPr/>
      </p:nvGrpSpPr>
      <p:grpSpPr>
        <a:xfrm>
          <a:off x="0" y="0"/>
          <a:ext cx="0" cy="0"/>
          <a:chOff x="0" y="0"/>
          <a:chExt cx="0" cy="0"/>
        </a:xfrm>
      </p:grpSpPr>
      <p:sp>
        <p:nvSpPr>
          <p:cNvPr id="561" name="Google Shape;561;p91"/>
          <p:cNvSpPr/>
          <p:nvPr/>
        </p:nvSpPr>
        <p:spPr>
          <a:xfrm>
            <a:off x="2214760" y="1397635"/>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2" name="Google Shape;562;p91"/>
          <p:cNvSpPr/>
          <p:nvPr/>
        </p:nvSpPr>
        <p:spPr>
          <a:xfrm>
            <a:off x="2257859" y="1439070"/>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3" name="Google Shape;563;p91"/>
          <p:cNvSpPr/>
          <p:nvPr/>
        </p:nvSpPr>
        <p:spPr>
          <a:xfrm>
            <a:off x="5337787" y="1443935"/>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4" name="Google Shape;564;p91"/>
          <p:cNvSpPr/>
          <p:nvPr/>
        </p:nvSpPr>
        <p:spPr>
          <a:xfrm>
            <a:off x="5379220" y="1485370"/>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5" name="Google Shape;565;p91"/>
          <p:cNvSpPr/>
          <p:nvPr/>
        </p:nvSpPr>
        <p:spPr>
          <a:xfrm>
            <a:off x="8734778" y="1450185"/>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6" name="Google Shape;566;p91"/>
          <p:cNvSpPr/>
          <p:nvPr/>
        </p:nvSpPr>
        <p:spPr>
          <a:xfrm>
            <a:off x="8781896" y="1491620"/>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7" name="Google Shape;567;p91"/>
          <p:cNvSpPr txBox="1">
            <a:spLocks noGrp="1"/>
          </p:cNvSpPr>
          <p:nvPr>
            <p:ph type="body" idx="1"/>
          </p:nvPr>
        </p:nvSpPr>
        <p:spPr>
          <a:xfrm>
            <a:off x="194565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8" name="Google Shape;568;p91"/>
          <p:cNvSpPr txBox="1">
            <a:spLocks noGrp="1"/>
          </p:cNvSpPr>
          <p:nvPr>
            <p:ph type="body" idx="2"/>
          </p:nvPr>
        </p:nvSpPr>
        <p:spPr>
          <a:xfrm>
            <a:off x="5068119"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9" name="Google Shape;569;p91"/>
          <p:cNvSpPr txBox="1">
            <a:spLocks noGrp="1"/>
          </p:cNvSpPr>
          <p:nvPr>
            <p:ph type="body" idx="3"/>
          </p:nvPr>
        </p:nvSpPr>
        <p:spPr>
          <a:xfrm>
            <a:off x="846847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0" name="Google Shape;570;p91"/>
          <p:cNvSpPr txBox="1">
            <a:spLocks noGrp="1"/>
          </p:cNvSpPr>
          <p:nvPr>
            <p:ph type="body" idx="4"/>
          </p:nvPr>
        </p:nvSpPr>
        <p:spPr>
          <a:xfrm>
            <a:off x="10764" y="446202"/>
            <a:ext cx="12181236" cy="6699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1" name="Google Shape;571;p91"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72" name="Google Shape;572;p91"/>
          <p:cNvGrpSpPr/>
          <p:nvPr/>
        </p:nvGrpSpPr>
        <p:grpSpPr>
          <a:xfrm>
            <a:off x="4480947" y="6257070"/>
            <a:ext cx="3144242" cy="374574"/>
            <a:chOff x="301128" y="6151084"/>
            <a:chExt cx="3144242" cy="374574"/>
          </a:xfrm>
        </p:grpSpPr>
        <p:pic>
          <p:nvPicPr>
            <p:cNvPr id="573" name="Google Shape;573;p9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74" name="Google Shape;574;p9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75" name="Google Shape;575;p9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 point icon graph A">
  <p:cSld name="5 point icon graph A">
    <p:spTree>
      <p:nvGrpSpPr>
        <p:cNvPr id="1" name="Shape 576"/>
        <p:cNvGrpSpPr/>
        <p:nvPr/>
      </p:nvGrpSpPr>
      <p:grpSpPr>
        <a:xfrm>
          <a:off x="0" y="0"/>
          <a:ext cx="0" cy="0"/>
          <a:chOff x="0" y="0"/>
          <a:chExt cx="0" cy="0"/>
        </a:xfrm>
      </p:grpSpPr>
      <p:sp>
        <p:nvSpPr>
          <p:cNvPr id="577" name="Google Shape;577;p92"/>
          <p:cNvSpPr/>
          <p:nvPr/>
        </p:nvSpPr>
        <p:spPr>
          <a:xfrm>
            <a:off x="3184089"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78" name="Google Shape;578;p92"/>
          <p:cNvSpPr/>
          <p:nvPr/>
        </p:nvSpPr>
        <p:spPr>
          <a:xfrm>
            <a:off x="3227188" y="1773769"/>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79" name="Google Shape;579;p92"/>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0" name="Google Shape;580;p92"/>
          <p:cNvSpPr/>
          <p:nvPr/>
        </p:nvSpPr>
        <p:spPr>
          <a:xfrm>
            <a:off x="5389834" y="1773769"/>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1" name="Google Shape;581;p92"/>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2" name="Google Shape;582;p92"/>
          <p:cNvSpPr/>
          <p:nvPr/>
        </p:nvSpPr>
        <p:spPr>
          <a:xfrm>
            <a:off x="1066895" y="1773769"/>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3" name="Google Shape;583;p92"/>
          <p:cNvSpPr/>
          <p:nvPr/>
        </p:nvSpPr>
        <p:spPr>
          <a:xfrm>
            <a:off x="9675359" y="1773769"/>
            <a:ext cx="1518092" cy="2214649"/>
          </a:xfrm>
          <a:custGeom>
            <a:avLst/>
            <a:gdLst/>
            <a:ahLst/>
            <a:cxnLst/>
            <a:rect l="l" t="t" r="r" b="b"/>
            <a:pathLst>
              <a:path w="912" h="1330" extrusionOk="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4" name="Google Shape;584;p92"/>
          <p:cNvSpPr/>
          <p:nvPr/>
        </p:nvSpPr>
        <p:spPr>
          <a:xfrm>
            <a:off x="7511047"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5" name="Google Shape;585;p92"/>
          <p:cNvSpPr/>
          <p:nvPr/>
        </p:nvSpPr>
        <p:spPr>
          <a:xfrm>
            <a:off x="7558165"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6" name="Google Shape;586;p92"/>
          <p:cNvSpPr txBox="1">
            <a:spLocks noGrp="1"/>
          </p:cNvSpPr>
          <p:nvPr>
            <p:ph type="body" idx="1"/>
          </p:nvPr>
        </p:nvSpPr>
        <p:spPr>
          <a:xfrm>
            <a:off x="74897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7" name="Google Shape;587;p92"/>
          <p:cNvSpPr txBox="1">
            <a:spLocks noGrp="1"/>
          </p:cNvSpPr>
          <p:nvPr>
            <p:ph type="body" idx="2"/>
          </p:nvPr>
        </p:nvSpPr>
        <p:spPr>
          <a:xfrm>
            <a:off x="291498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8" name="Google Shape;588;p92"/>
          <p:cNvSpPr txBox="1">
            <a:spLocks noGrp="1"/>
          </p:cNvSpPr>
          <p:nvPr>
            <p:ph type="body" idx="3"/>
          </p:nvPr>
        </p:nvSpPr>
        <p:spPr>
          <a:xfrm>
            <a:off x="507873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9" name="Google Shape;589;p92"/>
          <p:cNvSpPr txBox="1">
            <a:spLocks noGrp="1"/>
          </p:cNvSpPr>
          <p:nvPr>
            <p:ph type="body" idx="4"/>
          </p:nvPr>
        </p:nvSpPr>
        <p:spPr>
          <a:xfrm>
            <a:off x="724474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0" name="Google Shape;590;p92"/>
          <p:cNvSpPr txBox="1">
            <a:spLocks noGrp="1"/>
          </p:cNvSpPr>
          <p:nvPr>
            <p:ph type="body" idx="5"/>
          </p:nvPr>
        </p:nvSpPr>
        <p:spPr>
          <a:xfrm>
            <a:off x="9399324"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1" name="Google Shape;591;p92"/>
          <p:cNvSpPr/>
          <p:nvPr/>
        </p:nvSpPr>
        <p:spPr>
          <a:xfrm>
            <a:off x="9714586"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92" name="Google Shape;592;p92"/>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3" name="Google Shape;593;p92"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94" name="Google Shape;594;p92"/>
          <p:cNvGrpSpPr/>
          <p:nvPr/>
        </p:nvGrpSpPr>
        <p:grpSpPr>
          <a:xfrm>
            <a:off x="4480947" y="6257070"/>
            <a:ext cx="3144242" cy="374574"/>
            <a:chOff x="301128" y="6151084"/>
            <a:chExt cx="3144242" cy="374574"/>
          </a:xfrm>
        </p:grpSpPr>
        <p:pic>
          <p:nvPicPr>
            <p:cNvPr id="595" name="Google Shape;595;p9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96" name="Google Shape;596;p9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97" name="Google Shape;597;p9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 point icon Graph B">
  <p:cSld name="5 point icon Graph B">
    <p:spTree>
      <p:nvGrpSpPr>
        <p:cNvPr id="1" name="Shape 598"/>
        <p:cNvGrpSpPr/>
        <p:nvPr/>
      </p:nvGrpSpPr>
      <p:grpSpPr>
        <a:xfrm>
          <a:off x="0" y="0"/>
          <a:ext cx="0" cy="0"/>
          <a:chOff x="0" y="0"/>
          <a:chExt cx="0" cy="0"/>
        </a:xfrm>
      </p:grpSpPr>
      <p:sp>
        <p:nvSpPr>
          <p:cNvPr id="599" name="Google Shape;599;p93"/>
          <p:cNvSpPr/>
          <p:nvPr/>
        </p:nvSpPr>
        <p:spPr>
          <a:xfrm>
            <a:off x="832077" y="3024269"/>
            <a:ext cx="1921262" cy="2081780"/>
          </a:xfrm>
          <a:custGeom>
            <a:avLst/>
            <a:gdLst/>
            <a:ahLst/>
            <a:cxnLst/>
            <a:rect l="l" t="t" r="r" b="b"/>
            <a:pathLst>
              <a:path w="3430" h="3719" extrusionOk="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93"/>
          <p:cNvSpPr/>
          <p:nvPr/>
        </p:nvSpPr>
        <p:spPr>
          <a:xfrm>
            <a:off x="2970654" y="3024269"/>
            <a:ext cx="1916323" cy="2081780"/>
          </a:xfrm>
          <a:custGeom>
            <a:avLst/>
            <a:gdLst/>
            <a:ahLst/>
            <a:cxnLst/>
            <a:rect l="l" t="t" r="r" b="b"/>
            <a:pathLst>
              <a:path w="3421" h="3719" extrusionOk="0">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93"/>
          <p:cNvSpPr/>
          <p:nvPr/>
        </p:nvSpPr>
        <p:spPr>
          <a:xfrm>
            <a:off x="5104293" y="3024269"/>
            <a:ext cx="1918793" cy="2081780"/>
          </a:xfrm>
          <a:custGeom>
            <a:avLst/>
            <a:gdLst/>
            <a:ahLst/>
            <a:cxnLst/>
            <a:rect l="l" t="t" r="r" b="b"/>
            <a:pathLst>
              <a:path w="3428" h="3719" extrusionOk="0">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93"/>
          <p:cNvSpPr/>
          <p:nvPr/>
        </p:nvSpPr>
        <p:spPr>
          <a:xfrm>
            <a:off x="7242870" y="3024269"/>
            <a:ext cx="1916323" cy="2081780"/>
          </a:xfrm>
          <a:custGeom>
            <a:avLst/>
            <a:gdLst/>
            <a:ahLst/>
            <a:cxnLst/>
            <a:rect l="l" t="t" r="r" b="b"/>
            <a:pathLst>
              <a:path w="3422" h="3719" extrusionOk="0">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93"/>
          <p:cNvSpPr/>
          <p:nvPr/>
        </p:nvSpPr>
        <p:spPr>
          <a:xfrm>
            <a:off x="9376508" y="3024269"/>
            <a:ext cx="1921262" cy="2081780"/>
          </a:xfrm>
          <a:custGeom>
            <a:avLst/>
            <a:gdLst/>
            <a:ahLst/>
            <a:cxnLst/>
            <a:rect l="l" t="t" r="r" b="b"/>
            <a:pathLst>
              <a:path w="3429" h="3719" extrusionOk="0">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93"/>
          <p:cNvSpPr txBox="1">
            <a:spLocks noGrp="1"/>
          </p:cNvSpPr>
          <p:nvPr>
            <p:ph type="body" idx="1"/>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5" name="Google Shape;605;p93"/>
          <p:cNvSpPr txBox="1">
            <a:spLocks noGrp="1"/>
          </p:cNvSpPr>
          <p:nvPr>
            <p:ph type="body" idx="2"/>
          </p:nvPr>
        </p:nvSpPr>
        <p:spPr>
          <a:xfrm>
            <a:off x="846019" y="3772431"/>
            <a:ext cx="1903851"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6" name="Google Shape;606;p93"/>
          <p:cNvSpPr txBox="1">
            <a:spLocks noGrp="1"/>
          </p:cNvSpPr>
          <p:nvPr>
            <p:ph type="body" idx="3"/>
          </p:nvPr>
        </p:nvSpPr>
        <p:spPr>
          <a:xfrm>
            <a:off x="2973021" y="3766181"/>
            <a:ext cx="1921263"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7" name="Google Shape;607;p93"/>
          <p:cNvSpPr txBox="1">
            <a:spLocks noGrp="1"/>
          </p:cNvSpPr>
          <p:nvPr>
            <p:ph type="body" idx="4"/>
          </p:nvPr>
        </p:nvSpPr>
        <p:spPr>
          <a:xfrm>
            <a:off x="5116948" y="3757727"/>
            <a:ext cx="190850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8" name="Google Shape;608;p93"/>
          <p:cNvSpPr txBox="1">
            <a:spLocks noGrp="1"/>
          </p:cNvSpPr>
          <p:nvPr>
            <p:ph type="body" idx="5"/>
          </p:nvPr>
        </p:nvSpPr>
        <p:spPr>
          <a:xfrm>
            <a:off x="7271386" y="3751477"/>
            <a:ext cx="1890175"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9" name="Google Shape;609;p93"/>
          <p:cNvSpPr txBox="1">
            <a:spLocks noGrp="1"/>
          </p:cNvSpPr>
          <p:nvPr>
            <p:ph type="body" idx="6"/>
          </p:nvPr>
        </p:nvSpPr>
        <p:spPr>
          <a:xfrm>
            <a:off x="9391239" y="3739902"/>
            <a:ext cx="1921262"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0" name="Google Shape;610;p93"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11" name="Google Shape;611;p93"/>
          <p:cNvGrpSpPr/>
          <p:nvPr/>
        </p:nvGrpSpPr>
        <p:grpSpPr>
          <a:xfrm>
            <a:off x="4480947" y="6257070"/>
            <a:ext cx="3144242" cy="374574"/>
            <a:chOff x="301128" y="6151084"/>
            <a:chExt cx="3144242" cy="374574"/>
          </a:xfrm>
        </p:grpSpPr>
        <p:pic>
          <p:nvPicPr>
            <p:cNvPr id="612" name="Google Shape;612;p9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13" name="Google Shape;613;p9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14" name="Google Shape;614;p9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615"/>
        <p:cNvGrpSpPr/>
        <p:nvPr/>
      </p:nvGrpSpPr>
      <p:grpSpPr>
        <a:xfrm>
          <a:off x="0" y="0"/>
          <a:ext cx="0" cy="0"/>
          <a:chOff x="0" y="0"/>
          <a:chExt cx="0" cy="0"/>
        </a:xfrm>
      </p:grpSpPr>
      <p:grpSp>
        <p:nvGrpSpPr>
          <p:cNvPr id="616" name="Google Shape;616;p94"/>
          <p:cNvGrpSpPr/>
          <p:nvPr/>
        </p:nvGrpSpPr>
        <p:grpSpPr>
          <a:xfrm>
            <a:off x="1154562" y="1887157"/>
            <a:ext cx="9882876" cy="2798187"/>
            <a:chOff x="1875859" y="4907106"/>
            <a:chExt cx="20625932" cy="5839921"/>
          </a:xfrm>
        </p:grpSpPr>
        <p:sp>
          <p:nvSpPr>
            <p:cNvPr id="617" name="Google Shape;617;p94"/>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18" name="Google Shape;618;p94"/>
            <p:cNvSpPr/>
            <p:nvPr/>
          </p:nvSpPr>
          <p:spPr>
            <a:xfrm>
              <a:off x="5916227"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19" name="Google Shape;619;p94"/>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0" name="Google Shape;620;p94"/>
            <p:cNvSpPr/>
            <p:nvPr/>
          </p:nvSpPr>
          <p:spPr>
            <a:xfrm>
              <a:off x="13996964"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1" name="Google Shape;621;p94"/>
            <p:cNvSpPr/>
            <p:nvPr/>
          </p:nvSpPr>
          <p:spPr>
            <a:xfrm>
              <a:off x="1875859" y="4907106"/>
              <a:ext cx="4464459" cy="4631501"/>
            </a:xfrm>
            <a:prstGeom prst="blockArc">
              <a:avLst>
                <a:gd name="adj1" fmla="val 10800000"/>
                <a:gd name="adj2" fmla="val 0"/>
                <a:gd name="adj3" fmla="val 969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2" name="Google Shape;622;p94"/>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3" name="Google Shape;623;p94"/>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4" name="Google Shape;624;p94"/>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5" name="Google Shape;625;p94"/>
            <p:cNvSpPr/>
            <p:nvPr/>
          </p:nvSpPr>
          <p:spPr>
            <a:xfrm>
              <a:off x="9956596" y="4907108"/>
              <a:ext cx="4464459" cy="4631501"/>
            </a:xfrm>
            <a:prstGeom prst="blockArc">
              <a:avLst>
                <a:gd name="adj1" fmla="val 10800000"/>
                <a:gd name="adj2" fmla="val 0"/>
                <a:gd name="adj3" fmla="val 9694"/>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6" name="Google Shape;626;p94"/>
            <p:cNvSpPr/>
            <p:nvPr/>
          </p:nvSpPr>
          <p:spPr>
            <a:xfrm>
              <a:off x="18037332" y="4907110"/>
              <a:ext cx="4464459" cy="4631501"/>
            </a:xfrm>
            <a:prstGeom prst="blockArc">
              <a:avLst>
                <a:gd name="adj1" fmla="val 10800000"/>
                <a:gd name="adj2" fmla="val 0"/>
                <a:gd name="adj3" fmla="val 969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7" name="Google Shape;627;p94"/>
            <p:cNvSpPr txBox="1"/>
            <p:nvPr/>
          </p:nvSpPr>
          <p:spPr>
            <a:xfrm>
              <a:off x="3248482" y="10100696"/>
              <a:ext cx="19271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Mission</a:t>
              </a:r>
              <a:endParaRPr/>
            </a:p>
          </p:txBody>
        </p:sp>
        <p:sp>
          <p:nvSpPr>
            <p:cNvPr id="628" name="Google Shape;628;p94"/>
            <p:cNvSpPr txBox="1"/>
            <p:nvPr/>
          </p:nvSpPr>
          <p:spPr>
            <a:xfrm>
              <a:off x="7357215" y="10100696"/>
              <a:ext cx="15824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Vision</a:t>
              </a:r>
              <a:endParaRPr/>
            </a:p>
          </p:txBody>
        </p:sp>
        <p:sp>
          <p:nvSpPr>
            <p:cNvPr id="629" name="Google Shape;629;p94"/>
            <p:cNvSpPr txBox="1"/>
            <p:nvPr/>
          </p:nvSpPr>
          <p:spPr>
            <a:xfrm>
              <a:off x="11461705" y="10100696"/>
              <a:ext cx="14542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Goals</a:t>
              </a:r>
              <a:endParaRPr/>
            </a:p>
          </p:txBody>
        </p:sp>
        <p:sp>
          <p:nvSpPr>
            <p:cNvPr id="630" name="Google Shape;630;p94"/>
            <p:cNvSpPr txBox="1"/>
            <p:nvPr/>
          </p:nvSpPr>
          <p:spPr>
            <a:xfrm>
              <a:off x="15369825" y="10100696"/>
              <a:ext cx="17187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Values</a:t>
              </a:r>
              <a:endParaRPr/>
            </a:p>
          </p:txBody>
        </p:sp>
        <p:sp>
          <p:nvSpPr>
            <p:cNvPr id="631" name="Google Shape;631;p94"/>
            <p:cNvSpPr txBox="1"/>
            <p:nvPr/>
          </p:nvSpPr>
          <p:spPr>
            <a:xfrm>
              <a:off x="19196192" y="10100696"/>
              <a:ext cx="214674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Strategy</a:t>
              </a:r>
              <a:endParaRPr/>
            </a:p>
          </p:txBody>
        </p:sp>
      </p:grpSp>
      <p:sp>
        <p:nvSpPr>
          <p:cNvPr id="632" name="Google Shape;632;p94"/>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3" name="Google Shape;633;p94"/>
          <p:cNvSpPr txBox="1">
            <a:spLocks noGrp="1"/>
          </p:cNvSpPr>
          <p:nvPr>
            <p:ph type="body" idx="2"/>
          </p:nvPr>
        </p:nvSpPr>
        <p:spPr>
          <a:xfrm>
            <a:off x="1333175"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4" name="Google Shape;634;p94"/>
          <p:cNvSpPr txBox="1">
            <a:spLocks noGrp="1"/>
          </p:cNvSpPr>
          <p:nvPr>
            <p:ph type="body" idx="3"/>
          </p:nvPr>
        </p:nvSpPr>
        <p:spPr>
          <a:xfrm>
            <a:off x="7165569"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5" name="Google Shape;635;p94"/>
          <p:cNvSpPr txBox="1">
            <a:spLocks noGrp="1"/>
          </p:cNvSpPr>
          <p:nvPr>
            <p:ph type="body" idx="4"/>
          </p:nvPr>
        </p:nvSpPr>
        <p:spPr>
          <a:xfrm>
            <a:off x="5229634"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6" name="Google Shape;636;p94"/>
          <p:cNvSpPr txBox="1">
            <a:spLocks noGrp="1"/>
          </p:cNvSpPr>
          <p:nvPr>
            <p:ph type="body" idx="5"/>
          </p:nvPr>
        </p:nvSpPr>
        <p:spPr>
          <a:xfrm>
            <a:off x="9101503"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7" name="Google Shape;637;p94"/>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8" name="Google Shape;638;p94"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39" name="Google Shape;639;p94"/>
          <p:cNvGrpSpPr/>
          <p:nvPr/>
        </p:nvGrpSpPr>
        <p:grpSpPr>
          <a:xfrm>
            <a:off x="4480947" y="6257070"/>
            <a:ext cx="3144242" cy="374574"/>
            <a:chOff x="301128" y="6151084"/>
            <a:chExt cx="3144242" cy="374574"/>
          </a:xfrm>
        </p:grpSpPr>
        <p:pic>
          <p:nvPicPr>
            <p:cNvPr id="640" name="Google Shape;640;p9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41" name="Google Shape;641;p9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42" name="Google Shape;642;p9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 - Purple">
  <p:cSld name="Divider Slide - Purple">
    <p:spTree>
      <p:nvGrpSpPr>
        <p:cNvPr id="1" name="Shape 52"/>
        <p:cNvGrpSpPr/>
        <p:nvPr/>
      </p:nvGrpSpPr>
      <p:grpSpPr>
        <a:xfrm>
          <a:off x="0" y="0"/>
          <a:ext cx="0" cy="0"/>
          <a:chOff x="0" y="0"/>
          <a:chExt cx="0" cy="0"/>
        </a:xfrm>
      </p:grpSpPr>
      <p:sp>
        <p:nvSpPr>
          <p:cNvPr id="53" name="Google Shape;53;p50"/>
          <p:cNvSpPr/>
          <p:nvPr/>
        </p:nvSpPr>
        <p:spPr>
          <a:xfrm>
            <a:off x="0" y="0"/>
            <a:ext cx="12192000" cy="550272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54" name="Google Shape;54;p50"/>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5" name="Google Shape;55;p50"/>
          <p:cNvGrpSpPr/>
          <p:nvPr/>
        </p:nvGrpSpPr>
        <p:grpSpPr>
          <a:xfrm>
            <a:off x="8448790" y="6057987"/>
            <a:ext cx="3144242" cy="374574"/>
            <a:chOff x="301128" y="6151084"/>
            <a:chExt cx="3144242" cy="374574"/>
          </a:xfrm>
        </p:grpSpPr>
        <p:pic>
          <p:nvPicPr>
            <p:cNvPr id="56" name="Google Shape;56;p5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57" name="Google Shape;57;p5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58" name="Google Shape;58;p5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59" name="Google Shape;59;p50"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ercentage graph x 4">
  <p:cSld name="percentage graph x 4">
    <p:spTree>
      <p:nvGrpSpPr>
        <p:cNvPr id="1" name="Shape 643"/>
        <p:cNvGrpSpPr/>
        <p:nvPr/>
      </p:nvGrpSpPr>
      <p:grpSpPr>
        <a:xfrm>
          <a:off x="0" y="0"/>
          <a:ext cx="0" cy="0"/>
          <a:chOff x="0" y="0"/>
          <a:chExt cx="0" cy="0"/>
        </a:xfrm>
      </p:grpSpPr>
      <p:grpSp>
        <p:nvGrpSpPr>
          <p:cNvPr id="644" name="Google Shape;644;p95"/>
          <p:cNvGrpSpPr/>
          <p:nvPr/>
        </p:nvGrpSpPr>
        <p:grpSpPr>
          <a:xfrm>
            <a:off x="958611" y="1840131"/>
            <a:ext cx="10383759" cy="2382415"/>
            <a:chOff x="2122935" y="4949396"/>
            <a:chExt cx="20123405" cy="5001613"/>
          </a:xfrm>
        </p:grpSpPr>
        <p:sp>
          <p:nvSpPr>
            <p:cNvPr id="645" name="Google Shape;645;p95"/>
            <p:cNvSpPr/>
            <p:nvPr/>
          </p:nvSpPr>
          <p:spPr>
            <a:xfrm>
              <a:off x="2122935" y="4949396"/>
              <a:ext cx="3790687"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6" name="Google Shape;646;p95"/>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7" name="Google Shape;647;p95"/>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8" name="Google Shape;648;p95"/>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9" name="Google Shape;649;p95"/>
            <p:cNvSpPr txBox="1"/>
            <p:nvPr/>
          </p:nvSpPr>
          <p:spPr>
            <a:xfrm>
              <a:off x="12638765"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Title Three</a:t>
              </a:r>
              <a:endParaRPr/>
            </a:p>
          </p:txBody>
        </p:sp>
        <p:sp>
          <p:nvSpPr>
            <p:cNvPr id="650" name="Google Shape;650;p95"/>
            <p:cNvSpPr txBox="1"/>
            <p:nvPr/>
          </p:nvSpPr>
          <p:spPr>
            <a:xfrm>
              <a:off x="18030317"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Title Four</a:t>
              </a:r>
              <a:endParaRPr/>
            </a:p>
          </p:txBody>
        </p:sp>
      </p:grpSp>
      <p:sp>
        <p:nvSpPr>
          <p:cNvPr id="651" name="Google Shape;651;p95"/>
          <p:cNvSpPr txBox="1">
            <a:spLocks noGrp="1"/>
          </p:cNvSpPr>
          <p:nvPr>
            <p:ph type="body" idx="1"/>
          </p:nvPr>
        </p:nvSpPr>
        <p:spPr>
          <a:xfrm>
            <a:off x="893815" y="426599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2" name="Google Shape;652;p95"/>
          <p:cNvSpPr txBox="1">
            <a:spLocks noGrp="1"/>
          </p:cNvSpPr>
          <p:nvPr>
            <p:ph type="body" idx="2"/>
          </p:nvPr>
        </p:nvSpPr>
        <p:spPr>
          <a:xfrm>
            <a:off x="3660245" y="4251141"/>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3" name="Google Shape;653;p95"/>
          <p:cNvSpPr txBox="1">
            <a:spLocks noGrp="1"/>
          </p:cNvSpPr>
          <p:nvPr>
            <p:ph type="body" idx="3"/>
          </p:nvPr>
        </p:nvSpPr>
        <p:spPr>
          <a:xfrm>
            <a:off x="6427562" y="4217367"/>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4" name="Google Shape;654;p95"/>
          <p:cNvSpPr txBox="1">
            <a:spLocks noGrp="1"/>
          </p:cNvSpPr>
          <p:nvPr>
            <p:ph type="body" idx="4"/>
          </p:nvPr>
        </p:nvSpPr>
        <p:spPr>
          <a:xfrm>
            <a:off x="919399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5" name="Google Shape;655;p95"/>
          <p:cNvSpPr txBox="1">
            <a:spLocks noGrp="1"/>
          </p:cNvSpPr>
          <p:nvPr>
            <p:ph type="body" idx="5"/>
          </p:nvPr>
        </p:nvSpPr>
        <p:spPr>
          <a:xfrm>
            <a:off x="904742"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6" name="Google Shape;656;p95"/>
          <p:cNvSpPr txBox="1">
            <a:spLocks noGrp="1"/>
          </p:cNvSpPr>
          <p:nvPr>
            <p:ph type="body" idx="6"/>
          </p:nvPr>
        </p:nvSpPr>
        <p:spPr>
          <a:xfrm>
            <a:off x="3697637"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7" name="Google Shape;657;p95"/>
          <p:cNvSpPr txBox="1">
            <a:spLocks noGrp="1"/>
          </p:cNvSpPr>
          <p:nvPr>
            <p:ph type="body" idx="7"/>
          </p:nvPr>
        </p:nvSpPr>
        <p:spPr>
          <a:xfrm>
            <a:off x="6477675"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8" name="Google Shape;658;p95"/>
          <p:cNvSpPr txBox="1">
            <a:spLocks noGrp="1"/>
          </p:cNvSpPr>
          <p:nvPr>
            <p:ph type="body" idx="8"/>
          </p:nvPr>
        </p:nvSpPr>
        <p:spPr>
          <a:xfrm>
            <a:off x="9270570"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3600"/>
              <a:buNone/>
              <a:defRPr sz="36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9" name="Google Shape;659;p95"/>
          <p:cNvSpPr txBox="1">
            <a:spLocks noGrp="1"/>
          </p:cNvSpPr>
          <p:nvPr>
            <p:ph type="body" idx="9"/>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0" name="Google Shape;660;p95"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61" name="Google Shape;661;p95"/>
          <p:cNvGrpSpPr/>
          <p:nvPr/>
        </p:nvGrpSpPr>
        <p:grpSpPr>
          <a:xfrm>
            <a:off x="4480947" y="6257070"/>
            <a:ext cx="3144242" cy="374574"/>
            <a:chOff x="301128" y="6151084"/>
            <a:chExt cx="3144242" cy="374574"/>
          </a:xfrm>
        </p:grpSpPr>
        <p:pic>
          <p:nvPicPr>
            <p:cNvPr id="662" name="Google Shape;662;p9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63" name="Google Shape;663;p9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64" name="Google Shape;664;p9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ercentage graph x 3">
  <p:cSld name="percentage graph x 3">
    <p:spTree>
      <p:nvGrpSpPr>
        <p:cNvPr id="1" name="Shape 665"/>
        <p:cNvGrpSpPr/>
        <p:nvPr/>
      </p:nvGrpSpPr>
      <p:grpSpPr>
        <a:xfrm>
          <a:off x="0" y="0"/>
          <a:ext cx="0" cy="0"/>
          <a:chOff x="0" y="0"/>
          <a:chExt cx="0" cy="0"/>
        </a:xfrm>
      </p:grpSpPr>
      <p:grpSp>
        <p:nvGrpSpPr>
          <p:cNvPr id="666" name="Google Shape;666;p96"/>
          <p:cNvGrpSpPr/>
          <p:nvPr/>
        </p:nvGrpSpPr>
        <p:grpSpPr>
          <a:xfrm>
            <a:off x="2282521" y="1805252"/>
            <a:ext cx="7491958" cy="1805615"/>
            <a:chOff x="7490990" y="4949396"/>
            <a:chExt cx="14519185" cy="3790686"/>
          </a:xfrm>
        </p:grpSpPr>
        <p:sp>
          <p:nvSpPr>
            <p:cNvPr id="667" name="Google Shape;667;p96"/>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68" name="Google Shape;668;p96"/>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69" name="Google Shape;669;p96"/>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grpSp>
      <p:sp>
        <p:nvSpPr>
          <p:cNvPr id="670" name="Google Shape;670;p96"/>
          <p:cNvSpPr txBox="1">
            <a:spLocks noGrp="1"/>
          </p:cNvSpPr>
          <p:nvPr>
            <p:ph type="body" idx="1"/>
          </p:nvPr>
        </p:nvSpPr>
        <p:spPr>
          <a:xfrm>
            <a:off x="2214217"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1" name="Google Shape;671;p96"/>
          <p:cNvSpPr txBox="1">
            <a:spLocks noGrp="1"/>
          </p:cNvSpPr>
          <p:nvPr>
            <p:ph type="body" idx="2"/>
          </p:nvPr>
        </p:nvSpPr>
        <p:spPr>
          <a:xfrm>
            <a:off x="498153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2" name="Google Shape;672;p96"/>
          <p:cNvSpPr txBox="1">
            <a:spLocks noGrp="1"/>
          </p:cNvSpPr>
          <p:nvPr>
            <p:ph type="body" idx="3"/>
          </p:nvPr>
        </p:nvSpPr>
        <p:spPr>
          <a:xfrm>
            <a:off x="774796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3" name="Google Shape;673;p96"/>
          <p:cNvSpPr txBox="1">
            <a:spLocks noGrp="1"/>
          </p:cNvSpPr>
          <p:nvPr>
            <p:ph type="body" idx="4"/>
          </p:nvPr>
        </p:nvSpPr>
        <p:spPr>
          <a:xfrm>
            <a:off x="2251609"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4" name="Google Shape;674;p96"/>
          <p:cNvSpPr txBox="1">
            <a:spLocks noGrp="1"/>
          </p:cNvSpPr>
          <p:nvPr>
            <p:ph type="body" idx="5"/>
          </p:nvPr>
        </p:nvSpPr>
        <p:spPr>
          <a:xfrm>
            <a:off x="5031647"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5" name="Google Shape;675;p96"/>
          <p:cNvSpPr txBox="1">
            <a:spLocks noGrp="1"/>
          </p:cNvSpPr>
          <p:nvPr>
            <p:ph type="body" idx="6"/>
          </p:nvPr>
        </p:nvSpPr>
        <p:spPr>
          <a:xfrm>
            <a:off x="7824542"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6" name="Google Shape;676;p96"/>
          <p:cNvSpPr txBox="1">
            <a:spLocks noGrp="1"/>
          </p:cNvSpPr>
          <p:nvPr>
            <p:ph type="body" idx="7"/>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7" name="Google Shape;677;p96"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78" name="Google Shape;678;p96"/>
          <p:cNvGrpSpPr/>
          <p:nvPr/>
        </p:nvGrpSpPr>
        <p:grpSpPr>
          <a:xfrm>
            <a:off x="4480947" y="6257070"/>
            <a:ext cx="3144242" cy="374574"/>
            <a:chOff x="301128" y="6151084"/>
            <a:chExt cx="3144242" cy="374574"/>
          </a:xfrm>
        </p:grpSpPr>
        <p:pic>
          <p:nvPicPr>
            <p:cNvPr id="679" name="Google Shape;679;p9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80" name="Google Shape;680;p9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81" name="Google Shape;681;p9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ircle icon graph">
  <p:cSld name="Circle icon graph">
    <p:spTree>
      <p:nvGrpSpPr>
        <p:cNvPr id="1" name="Shape 682"/>
        <p:cNvGrpSpPr/>
        <p:nvPr/>
      </p:nvGrpSpPr>
      <p:grpSpPr>
        <a:xfrm>
          <a:off x="0" y="0"/>
          <a:ext cx="0" cy="0"/>
          <a:chOff x="0" y="0"/>
          <a:chExt cx="0" cy="0"/>
        </a:xfrm>
      </p:grpSpPr>
      <p:grpSp>
        <p:nvGrpSpPr>
          <p:cNvPr id="683" name="Google Shape;683;p97"/>
          <p:cNvGrpSpPr/>
          <p:nvPr/>
        </p:nvGrpSpPr>
        <p:grpSpPr>
          <a:xfrm flipH="1">
            <a:off x="8729578" y="863758"/>
            <a:ext cx="3462422" cy="4621568"/>
            <a:chOff x="1333421" y="1575267"/>
            <a:chExt cx="7926559" cy="10580207"/>
          </a:xfrm>
        </p:grpSpPr>
        <p:sp>
          <p:nvSpPr>
            <p:cNvPr id="684" name="Google Shape;684;p97"/>
            <p:cNvSpPr/>
            <p:nvPr/>
          </p:nvSpPr>
          <p:spPr>
            <a:xfrm>
              <a:off x="5564524" y="5167524"/>
              <a:ext cx="1120431" cy="3380949"/>
            </a:xfrm>
            <a:custGeom>
              <a:avLst/>
              <a:gdLst/>
              <a:ahLst/>
              <a:cxnLst/>
              <a:rect l="l" t="t" r="r" b="b"/>
              <a:pathLst>
                <a:path w="1005" h="3034" extrusionOk="0">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97"/>
            <p:cNvSpPr/>
            <p:nvPr/>
          </p:nvSpPr>
          <p:spPr>
            <a:xfrm>
              <a:off x="1333421" y="1575267"/>
              <a:ext cx="3223696" cy="1759273"/>
            </a:xfrm>
            <a:custGeom>
              <a:avLst/>
              <a:gdLst/>
              <a:ahLst/>
              <a:cxnLst/>
              <a:rect l="l" t="t" r="r" b="b"/>
              <a:pathLst>
                <a:path w="2891" h="1577" extrusionOk="0">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97"/>
            <p:cNvSpPr/>
            <p:nvPr/>
          </p:nvSpPr>
          <p:spPr>
            <a:xfrm>
              <a:off x="3933019" y="2543357"/>
              <a:ext cx="2511140" cy="3017301"/>
            </a:xfrm>
            <a:custGeom>
              <a:avLst/>
              <a:gdLst/>
              <a:ahLst/>
              <a:cxnLst/>
              <a:rect l="l" t="t" r="r" b="b"/>
              <a:pathLst>
                <a:path w="2255" h="2708" extrusionOk="0">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97"/>
            <p:cNvSpPr/>
            <p:nvPr/>
          </p:nvSpPr>
          <p:spPr>
            <a:xfrm>
              <a:off x="1333421" y="10386373"/>
              <a:ext cx="3223696" cy="1769101"/>
            </a:xfrm>
            <a:custGeom>
              <a:avLst/>
              <a:gdLst/>
              <a:ahLst/>
              <a:cxnLst/>
              <a:rect l="l" t="t" r="r" b="b"/>
              <a:pathLst>
                <a:path w="2891" h="1586" extrusionOk="0">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97"/>
            <p:cNvSpPr/>
            <p:nvPr/>
          </p:nvSpPr>
          <p:spPr>
            <a:xfrm>
              <a:off x="3933019" y="8165168"/>
              <a:ext cx="2511140" cy="3012388"/>
            </a:xfrm>
            <a:custGeom>
              <a:avLst/>
              <a:gdLst/>
              <a:ahLst/>
              <a:cxnLst/>
              <a:rect l="l" t="t" r="r" b="b"/>
              <a:pathLst>
                <a:path w="2255" h="2701" extrusionOk="0">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9" name="Google Shape;689;p97"/>
            <p:cNvCxnSpPr/>
            <p:nvPr/>
          </p:nvCxnSpPr>
          <p:spPr>
            <a:xfrm flipH="1">
              <a:off x="6134567"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0" name="Google Shape;690;p97"/>
            <p:cNvCxnSpPr/>
            <p:nvPr/>
          </p:nvCxnSpPr>
          <p:spPr>
            <a:xfrm flipH="1">
              <a:off x="5854458"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1" name="Google Shape;691;p97"/>
            <p:cNvCxnSpPr/>
            <p:nvPr/>
          </p:nvCxnSpPr>
          <p:spPr>
            <a:xfrm flipH="1">
              <a:off x="5569436"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2" name="Google Shape;692;p97"/>
            <p:cNvCxnSpPr/>
            <p:nvPr/>
          </p:nvCxnSpPr>
          <p:spPr>
            <a:xfrm flipH="1">
              <a:off x="5284414"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3" name="Google Shape;693;p97"/>
            <p:cNvCxnSpPr/>
            <p:nvPr/>
          </p:nvCxnSpPr>
          <p:spPr>
            <a:xfrm flipH="1">
              <a:off x="4999393"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4" name="Google Shape;694;p97"/>
            <p:cNvCxnSpPr/>
            <p:nvPr/>
          </p:nvCxnSpPr>
          <p:spPr>
            <a:xfrm flipH="1">
              <a:off x="4719286"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5" name="Google Shape;695;p97"/>
            <p:cNvCxnSpPr/>
            <p:nvPr/>
          </p:nvCxnSpPr>
          <p:spPr>
            <a:xfrm flipH="1">
              <a:off x="4434264"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6" name="Google Shape;696;p97"/>
            <p:cNvCxnSpPr/>
            <p:nvPr/>
          </p:nvCxnSpPr>
          <p:spPr>
            <a:xfrm flipH="1">
              <a:off x="4149243"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7" name="Google Shape;697;p97"/>
            <p:cNvCxnSpPr/>
            <p:nvPr/>
          </p:nvCxnSpPr>
          <p:spPr>
            <a:xfrm flipH="1">
              <a:off x="3864221" y="1678463"/>
              <a:ext cx="152338" cy="4916"/>
            </a:xfrm>
            <a:prstGeom prst="straightConnector1">
              <a:avLst/>
            </a:prstGeom>
            <a:noFill/>
            <a:ln w="14400" cap="flat" cmpd="sng">
              <a:solidFill>
                <a:srgbClr val="7F7F7F"/>
              </a:solidFill>
              <a:prstDash val="solid"/>
              <a:round/>
              <a:headEnd type="none" w="med" len="med"/>
              <a:tailEnd type="none" w="med" len="med"/>
            </a:ln>
          </p:spPr>
        </p:cxnSp>
        <p:sp>
          <p:nvSpPr>
            <p:cNvPr id="698" name="Google Shape;698;p97"/>
            <p:cNvSpPr/>
            <p:nvPr/>
          </p:nvSpPr>
          <p:spPr>
            <a:xfrm>
              <a:off x="3603768" y="1678463"/>
              <a:ext cx="127768" cy="44229"/>
            </a:xfrm>
            <a:custGeom>
              <a:avLst/>
              <a:gdLst/>
              <a:ahLst/>
              <a:cxnLst/>
              <a:rect l="l" t="t" r="r" b="b"/>
              <a:pathLst>
                <a:path w="113" h="41" extrusionOk="0">
                  <a:moveTo>
                    <a:pt x="112" y="0"/>
                  </a:moveTo>
                  <a:lnTo>
                    <a:pt x="40" y="0"/>
                  </a:lnTo>
                  <a:lnTo>
                    <a:pt x="0" y="4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99" name="Google Shape;699;p97"/>
            <p:cNvCxnSpPr/>
            <p:nvPr/>
          </p:nvCxnSpPr>
          <p:spPr>
            <a:xfrm flipH="1">
              <a:off x="3412117" y="1830804"/>
              <a:ext cx="98283" cy="108112"/>
            </a:xfrm>
            <a:prstGeom prst="straightConnector1">
              <a:avLst/>
            </a:prstGeom>
            <a:noFill/>
            <a:ln w="14400" cap="flat" cmpd="sng">
              <a:solidFill>
                <a:srgbClr val="7F7F7F"/>
              </a:solidFill>
              <a:prstDash val="solid"/>
              <a:round/>
              <a:headEnd type="none" w="med" len="med"/>
              <a:tailEnd type="none" w="med" len="med"/>
            </a:ln>
          </p:spPr>
        </p:cxnSp>
        <p:cxnSp>
          <p:nvCxnSpPr>
            <p:cNvPr id="700" name="Google Shape;700;p97"/>
            <p:cNvCxnSpPr/>
            <p:nvPr/>
          </p:nvCxnSpPr>
          <p:spPr>
            <a:xfrm>
              <a:off x="5716861"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1" name="Google Shape;701;p97"/>
            <p:cNvCxnSpPr/>
            <p:nvPr/>
          </p:nvCxnSpPr>
          <p:spPr>
            <a:xfrm>
              <a:off x="6001883"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2" name="Google Shape;702;p97"/>
            <p:cNvCxnSpPr/>
            <p:nvPr/>
          </p:nvCxnSpPr>
          <p:spPr>
            <a:xfrm>
              <a:off x="6281993"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3" name="Google Shape;703;p97"/>
            <p:cNvCxnSpPr/>
            <p:nvPr/>
          </p:nvCxnSpPr>
          <p:spPr>
            <a:xfrm>
              <a:off x="6567014"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4" name="Google Shape;704;p97"/>
            <p:cNvCxnSpPr/>
            <p:nvPr/>
          </p:nvCxnSpPr>
          <p:spPr>
            <a:xfrm>
              <a:off x="6852036"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5" name="Google Shape;705;p97"/>
            <p:cNvCxnSpPr/>
            <p:nvPr/>
          </p:nvCxnSpPr>
          <p:spPr>
            <a:xfrm>
              <a:off x="7137058"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6" name="Google Shape;706;p97"/>
            <p:cNvCxnSpPr/>
            <p:nvPr/>
          </p:nvCxnSpPr>
          <p:spPr>
            <a:xfrm>
              <a:off x="7422080"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7" name="Google Shape;707;p97"/>
            <p:cNvCxnSpPr/>
            <p:nvPr/>
          </p:nvCxnSpPr>
          <p:spPr>
            <a:xfrm>
              <a:off x="7702186"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8" name="Google Shape;708;p97"/>
            <p:cNvCxnSpPr/>
            <p:nvPr/>
          </p:nvCxnSpPr>
          <p:spPr>
            <a:xfrm>
              <a:off x="7987208"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9" name="Google Shape;709;p97"/>
            <p:cNvCxnSpPr/>
            <p:nvPr/>
          </p:nvCxnSpPr>
          <p:spPr>
            <a:xfrm>
              <a:off x="8272230" y="3924240"/>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710" name="Google Shape;710;p97"/>
            <p:cNvCxnSpPr/>
            <p:nvPr/>
          </p:nvCxnSpPr>
          <p:spPr>
            <a:xfrm>
              <a:off x="6630897"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1" name="Google Shape;711;p97"/>
            <p:cNvCxnSpPr/>
            <p:nvPr/>
          </p:nvCxnSpPr>
          <p:spPr>
            <a:xfrm>
              <a:off x="6915919"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2" name="Google Shape;712;p97"/>
            <p:cNvCxnSpPr/>
            <p:nvPr/>
          </p:nvCxnSpPr>
          <p:spPr>
            <a:xfrm>
              <a:off x="7200941"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3" name="Google Shape;713;p97"/>
            <p:cNvCxnSpPr/>
            <p:nvPr/>
          </p:nvCxnSpPr>
          <p:spPr>
            <a:xfrm>
              <a:off x="7481050"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4" name="Google Shape;714;p97"/>
            <p:cNvCxnSpPr/>
            <p:nvPr/>
          </p:nvCxnSpPr>
          <p:spPr>
            <a:xfrm>
              <a:off x="7766072"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5" name="Google Shape;715;p97"/>
            <p:cNvCxnSpPr/>
            <p:nvPr/>
          </p:nvCxnSpPr>
          <p:spPr>
            <a:xfrm>
              <a:off x="8051094"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6" name="Google Shape;716;p97"/>
            <p:cNvCxnSpPr/>
            <p:nvPr/>
          </p:nvCxnSpPr>
          <p:spPr>
            <a:xfrm>
              <a:off x="8336116"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7" name="Google Shape;717;p97"/>
            <p:cNvCxnSpPr/>
            <p:nvPr/>
          </p:nvCxnSpPr>
          <p:spPr>
            <a:xfrm>
              <a:off x="8621138"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8" name="Google Shape;718;p97"/>
            <p:cNvCxnSpPr/>
            <p:nvPr/>
          </p:nvCxnSpPr>
          <p:spPr>
            <a:xfrm>
              <a:off x="8901244"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9" name="Google Shape;719;p97"/>
            <p:cNvCxnSpPr/>
            <p:nvPr/>
          </p:nvCxnSpPr>
          <p:spPr>
            <a:xfrm>
              <a:off x="9186266" y="6862914"/>
              <a:ext cx="73714" cy="4913"/>
            </a:xfrm>
            <a:prstGeom prst="straightConnector1">
              <a:avLst/>
            </a:prstGeom>
            <a:noFill/>
            <a:ln w="14400" cap="flat" cmpd="sng">
              <a:solidFill>
                <a:srgbClr val="7F7F7F"/>
              </a:solidFill>
              <a:prstDash val="solid"/>
              <a:round/>
              <a:headEnd type="none" w="med" len="med"/>
              <a:tailEnd type="none" w="med" len="med"/>
            </a:ln>
          </p:spPr>
        </p:cxnSp>
        <p:cxnSp>
          <p:nvCxnSpPr>
            <p:cNvPr id="720" name="Google Shape;720;p97"/>
            <p:cNvCxnSpPr/>
            <p:nvPr/>
          </p:nvCxnSpPr>
          <p:spPr>
            <a:xfrm>
              <a:off x="5716861"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1" name="Google Shape;721;p97"/>
            <p:cNvCxnSpPr/>
            <p:nvPr/>
          </p:nvCxnSpPr>
          <p:spPr>
            <a:xfrm>
              <a:off x="6001883"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2" name="Google Shape;722;p97"/>
            <p:cNvCxnSpPr/>
            <p:nvPr/>
          </p:nvCxnSpPr>
          <p:spPr>
            <a:xfrm>
              <a:off x="6281993"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3" name="Google Shape;723;p97"/>
            <p:cNvCxnSpPr/>
            <p:nvPr/>
          </p:nvCxnSpPr>
          <p:spPr>
            <a:xfrm>
              <a:off x="6567014"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4" name="Google Shape;724;p97"/>
            <p:cNvCxnSpPr/>
            <p:nvPr/>
          </p:nvCxnSpPr>
          <p:spPr>
            <a:xfrm>
              <a:off x="6852036"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5" name="Google Shape;725;p97"/>
            <p:cNvCxnSpPr/>
            <p:nvPr/>
          </p:nvCxnSpPr>
          <p:spPr>
            <a:xfrm>
              <a:off x="7137058"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6" name="Google Shape;726;p97"/>
            <p:cNvCxnSpPr/>
            <p:nvPr/>
          </p:nvCxnSpPr>
          <p:spPr>
            <a:xfrm>
              <a:off x="7422080"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7" name="Google Shape;727;p97"/>
            <p:cNvCxnSpPr/>
            <p:nvPr/>
          </p:nvCxnSpPr>
          <p:spPr>
            <a:xfrm>
              <a:off x="7702186"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8" name="Google Shape;728;p97"/>
            <p:cNvCxnSpPr/>
            <p:nvPr/>
          </p:nvCxnSpPr>
          <p:spPr>
            <a:xfrm>
              <a:off x="7987208"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9" name="Google Shape;729;p97"/>
            <p:cNvCxnSpPr/>
            <p:nvPr/>
          </p:nvCxnSpPr>
          <p:spPr>
            <a:xfrm>
              <a:off x="8272230" y="9663991"/>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730" name="Google Shape;730;p97"/>
            <p:cNvCxnSpPr/>
            <p:nvPr/>
          </p:nvCxnSpPr>
          <p:spPr>
            <a:xfrm flipH="1">
              <a:off x="6109995"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31" name="Google Shape;731;p97"/>
            <p:cNvCxnSpPr/>
            <p:nvPr/>
          </p:nvCxnSpPr>
          <p:spPr>
            <a:xfrm flipH="1">
              <a:off x="5824973"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32" name="Google Shape;732;p97"/>
            <p:cNvCxnSpPr/>
            <p:nvPr/>
          </p:nvCxnSpPr>
          <p:spPr>
            <a:xfrm flipH="1">
              <a:off x="5544867"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3" name="Google Shape;733;p97"/>
            <p:cNvCxnSpPr/>
            <p:nvPr/>
          </p:nvCxnSpPr>
          <p:spPr>
            <a:xfrm flipH="1">
              <a:off x="5259845"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4" name="Google Shape;734;p97"/>
            <p:cNvCxnSpPr/>
            <p:nvPr/>
          </p:nvCxnSpPr>
          <p:spPr>
            <a:xfrm flipH="1">
              <a:off x="4974823"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5" name="Google Shape;735;p97"/>
            <p:cNvCxnSpPr/>
            <p:nvPr/>
          </p:nvCxnSpPr>
          <p:spPr>
            <a:xfrm flipH="1">
              <a:off x="4689801"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6" name="Google Shape;736;p97"/>
            <p:cNvCxnSpPr/>
            <p:nvPr/>
          </p:nvCxnSpPr>
          <p:spPr>
            <a:xfrm flipH="1">
              <a:off x="4404779"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7" name="Google Shape;737;p97"/>
            <p:cNvCxnSpPr/>
            <p:nvPr/>
          </p:nvCxnSpPr>
          <p:spPr>
            <a:xfrm flipH="1">
              <a:off x="4124670"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38" name="Google Shape;738;p97"/>
            <p:cNvCxnSpPr/>
            <p:nvPr/>
          </p:nvCxnSpPr>
          <p:spPr>
            <a:xfrm flipH="1">
              <a:off x="3839648" y="12042450"/>
              <a:ext cx="152341" cy="4913"/>
            </a:xfrm>
            <a:prstGeom prst="straightConnector1">
              <a:avLst/>
            </a:prstGeom>
            <a:noFill/>
            <a:ln w="14400" cap="flat" cmpd="sng">
              <a:solidFill>
                <a:srgbClr val="7F7F7F"/>
              </a:solidFill>
              <a:prstDash val="solid"/>
              <a:round/>
              <a:headEnd type="none" w="med" len="med"/>
              <a:tailEnd type="none" w="med" len="med"/>
            </a:ln>
          </p:spPr>
        </p:cxnSp>
        <p:sp>
          <p:nvSpPr>
            <p:cNvPr id="739" name="Google Shape;739;p97"/>
            <p:cNvSpPr/>
            <p:nvPr/>
          </p:nvSpPr>
          <p:spPr>
            <a:xfrm>
              <a:off x="3593940" y="11988392"/>
              <a:ext cx="108112" cy="54057"/>
            </a:xfrm>
            <a:custGeom>
              <a:avLst/>
              <a:gdLst/>
              <a:ahLst/>
              <a:cxnLst/>
              <a:rect l="l" t="t" r="r" b="b"/>
              <a:pathLst>
                <a:path w="97" h="49" extrusionOk="0">
                  <a:moveTo>
                    <a:pt x="96" y="48"/>
                  </a:moveTo>
                  <a:lnTo>
                    <a:pt x="32" y="48"/>
                  </a:lnTo>
                  <a:lnTo>
                    <a:pt x="0" y="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40" name="Google Shape;740;p97"/>
            <p:cNvCxnSpPr/>
            <p:nvPr/>
          </p:nvCxnSpPr>
          <p:spPr>
            <a:xfrm rot="10800000">
              <a:off x="3441602" y="11737771"/>
              <a:ext cx="88455" cy="132681"/>
            </a:xfrm>
            <a:prstGeom prst="straightConnector1">
              <a:avLst/>
            </a:prstGeom>
            <a:noFill/>
            <a:ln w="14400" cap="flat" cmpd="sng">
              <a:solidFill>
                <a:srgbClr val="7F7F7F"/>
              </a:solidFill>
              <a:prstDash val="solid"/>
              <a:round/>
              <a:headEnd type="none" w="med" len="med"/>
              <a:tailEnd type="none" w="med" len="med"/>
            </a:ln>
          </p:spPr>
        </p:cxnSp>
      </p:grpSp>
      <p:sp>
        <p:nvSpPr>
          <p:cNvPr id="741" name="Google Shape;741;p97"/>
          <p:cNvSpPr txBox="1">
            <a:spLocks noGrp="1"/>
          </p:cNvSpPr>
          <p:nvPr>
            <p:ph type="body" idx="1"/>
          </p:nvPr>
        </p:nvSpPr>
        <p:spPr>
          <a:xfrm>
            <a:off x="734715" y="1476869"/>
            <a:ext cx="4312551" cy="41478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2" name="Google Shape;742;p97"/>
          <p:cNvSpPr/>
          <p:nvPr/>
        </p:nvSpPr>
        <p:spPr>
          <a:xfrm>
            <a:off x="818862" y="1340326"/>
            <a:ext cx="792000" cy="21410"/>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43" name="Google Shape;743;p97"/>
          <p:cNvSpPr txBox="1">
            <a:spLocks noGrp="1"/>
          </p:cNvSpPr>
          <p:nvPr>
            <p:ph type="body" idx="2"/>
          </p:nvPr>
        </p:nvSpPr>
        <p:spPr>
          <a:xfrm>
            <a:off x="734715" y="642972"/>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4" name="Google Shape;744;p97"/>
          <p:cNvSpPr txBox="1">
            <a:spLocks noGrp="1"/>
          </p:cNvSpPr>
          <p:nvPr>
            <p:ph type="body" idx="3"/>
          </p:nvPr>
        </p:nvSpPr>
        <p:spPr>
          <a:xfrm>
            <a:off x="5383587" y="2953714"/>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5" name="Google Shape;745;p97"/>
          <p:cNvSpPr txBox="1">
            <a:spLocks noGrp="1"/>
          </p:cNvSpPr>
          <p:nvPr>
            <p:ph type="body" idx="4"/>
          </p:nvPr>
        </p:nvSpPr>
        <p:spPr>
          <a:xfrm>
            <a:off x="6505378" y="70699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p97"/>
          <p:cNvSpPr txBox="1">
            <a:spLocks noGrp="1"/>
          </p:cNvSpPr>
          <p:nvPr>
            <p:ph type="body" idx="5"/>
          </p:nvPr>
        </p:nvSpPr>
        <p:spPr>
          <a:xfrm>
            <a:off x="6667059" y="525270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7" name="Google Shape;747;p97"/>
          <p:cNvSpPr txBox="1">
            <a:spLocks noGrp="1"/>
          </p:cNvSpPr>
          <p:nvPr>
            <p:ph type="body" idx="6"/>
          </p:nvPr>
        </p:nvSpPr>
        <p:spPr>
          <a:xfrm>
            <a:off x="5731325" y="4198813"/>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8" name="Google Shape;748;p97"/>
          <p:cNvSpPr txBox="1">
            <a:spLocks noGrp="1"/>
          </p:cNvSpPr>
          <p:nvPr>
            <p:ph type="body" idx="7"/>
          </p:nvPr>
        </p:nvSpPr>
        <p:spPr>
          <a:xfrm>
            <a:off x="5779230" y="171132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9" name="Google Shape;749;p97"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50" name="Google Shape;750;p97"/>
          <p:cNvGrpSpPr/>
          <p:nvPr/>
        </p:nvGrpSpPr>
        <p:grpSpPr>
          <a:xfrm>
            <a:off x="389965" y="6092742"/>
            <a:ext cx="3144242" cy="374574"/>
            <a:chOff x="301128" y="6151084"/>
            <a:chExt cx="3144242" cy="374574"/>
          </a:xfrm>
        </p:grpSpPr>
        <p:pic>
          <p:nvPicPr>
            <p:cNvPr id="751" name="Google Shape;751;p9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52" name="Google Shape;752;p9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53" name="Google Shape;753;p9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754"/>
        <p:cNvGrpSpPr/>
        <p:nvPr/>
      </p:nvGrpSpPr>
      <p:grpSpPr>
        <a:xfrm>
          <a:off x="0" y="0"/>
          <a:ext cx="0" cy="0"/>
          <a:chOff x="0" y="0"/>
          <a:chExt cx="0" cy="0"/>
        </a:xfrm>
      </p:grpSpPr>
      <p:sp>
        <p:nvSpPr>
          <p:cNvPr id="755" name="Google Shape;755;p98"/>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6" name="Google Shape;756;p98"/>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7" name="Google Shape;757;p98"/>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8" name="Google Shape;758;p98"/>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9" name="Google Shape;759;p98"/>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0" name="Google Shape;760;p98"/>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98"/>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98"/>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3" name="Google Shape;763;p98"/>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4" name="Google Shape;764;p98"/>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98"/>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98"/>
          <p:cNvSpPr txBox="1">
            <a:spLocks noGrp="1"/>
          </p:cNvSpPr>
          <p:nvPr>
            <p:ph type="body" idx="2"/>
          </p:nvPr>
        </p:nvSpPr>
        <p:spPr>
          <a:xfrm>
            <a:off x="2505115" y="2803265"/>
            <a:ext cx="1740791" cy="6976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7" name="Google Shape;767;p98"/>
          <p:cNvSpPr txBox="1">
            <a:spLocks noGrp="1"/>
          </p:cNvSpPr>
          <p:nvPr>
            <p:ph type="body" idx="3"/>
          </p:nvPr>
        </p:nvSpPr>
        <p:spPr>
          <a:xfrm>
            <a:off x="4451914" y="3788978"/>
            <a:ext cx="1853076" cy="8394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8" name="Google Shape;768;p98"/>
          <p:cNvSpPr txBox="1">
            <a:spLocks noGrp="1"/>
          </p:cNvSpPr>
          <p:nvPr>
            <p:ph type="body" idx="4"/>
          </p:nvPr>
        </p:nvSpPr>
        <p:spPr>
          <a:xfrm>
            <a:off x="6950565" y="3500899"/>
            <a:ext cx="213096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9" name="Google Shape;769;p98"/>
          <p:cNvSpPr txBox="1">
            <a:spLocks noGrp="1"/>
          </p:cNvSpPr>
          <p:nvPr>
            <p:ph type="body" idx="5"/>
          </p:nvPr>
        </p:nvSpPr>
        <p:spPr>
          <a:xfrm>
            <a:off x="9067268" y="2446428"/>
            <a:ext cx="2333958"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0" name="Google Shape;770;p98"/>
          <p:cNvSpPr txBox="1">
            <a:spLocks noGrp="1"/>
          </p:cNvSpPr>
          <p:nvPr>
            <p:ph type="body" idx="6"/>
          </p:nvPr>
        </p:nvSpPr>
        <p:spPr>
          <a:xfrm>
            <a:off x="5645112" y="2214208"/>
            <a:ext cx="174079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1" name="Google Shape;771;p98"/>
          <p:cNvSpPr txBox="1">
            <a:spLocks noGrp="1"/>
          </p:cNvSpPr>
          <p:nvPr>
            <p:ph type="body" idx="7"/>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2" name="Google Shape;772;p98"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73" name="Google Shape;773;p98"/>
          <p:cNvGrpSpPr/>
          <p:nvPr/>
        </p:nvGrpSpPr>
        <p:grpSpPr>
          <a:xfrm>
            <a:off x="389965" y="6092742"/>
            <a:ext cx="3144242" cy="374574"/>
            <a:chOff x="301128" y="6151084"/>
            <a:chExt cx="3144242" cy="374574"/>
          </a:xfrm>
        </p:grpSpPr>
        <p:pic>
          <p:nvPicPr>
            <p:cNvPr id="774" name="Google Shape;774;p9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75" name="Google Shape;775;p9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76" name="Google Shape;776;p9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777" name="Google Shape;777;p98"/>
          <p:cNvSpPr txBox="1">
            <a:spLocks noGrp="1"/>
          </p:cNvSpPr>
          <p:nvPr>
            <p:ph type="body" idx="8"/>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8" name="Google Shape;778;p98"/>
          <p:cNvSpPr txBox="1">
            <a:spLocks noGrp="1"/>
          </p:cNvSpPr>
          <p:nvPr>
            <p:ph type="body" idx="9"/>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9" name="Google Shape;779;p98"/>
          <p:cNvSpPr txBox="1">
            <a:spLocks noGrp="1"/>
          </p:cNvSpPr>
          <p:nvPr>
            <p:ph type="body" idx="13"/>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0" name="Google Shape;780;p98"/>
          <p:cNvSpPr txBox="1">
            <a:spLocks noGrp="1"/>
          </p:cNvSpPr>
          <p:nvPr>
            <p:ph type="body" idx="14"/>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781"/>
        <p:cNvGrpSpPr/>
        <p:nvPr/>
      </p:nvGrpSpPr>
      <p:grpSpPr>
        <a:xfrm>
          <a:off x="0" y="0"/>
          <a:ext cx="0" cy="0"/>
          <a:chOff x="0" y="0"/>
          <a:chExt cx="0" cy="0"/>
        </a:xfrm>
      </p:grpSpPr>
      <p:sp>
        <p:nvSpPr>
          <p:cNvPr id="782" name="Google Shape;782;p9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3" name="Google Shape;783;p99"/>
          <p:cNvSpPr/>
          <p:nvPr/>
        </p:nvSpPr>
        <p:spPr>
          <a:xfrm>
            <a:off x="2089889" y="2141094"/>
            <a:ext cx="2664102" cy="266410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4" name="Google Shape;784;p99"/>
          <p:cNvSpPr/>
          <p:nvPr/>
        </p:nvSpPr>
        <p:spPr>
          <a:xfrm>
            <a:off x="4385115" y="2141094"/>
            <a:ext cx="2664102" cy="266410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5" name="Google Shape;785;p99"/>
          <p:cNvSpPr/>
          <p:nvPr/>
        </p:nvSpPr>
        <p:spPr>
          <a:xfrm>
            <a:off x="6680341" y="2141094"/>
            <a:ext cx="2664102" cy="266410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6" name="Google Shape;786;p99"/>
          <p:cNvSpPr/>
          <p:nvPr/>
        </p:nvSpPr>
        <p:spPr>
          <a:xfrm>
            <a:off x="8975567" y="2141094"/>
            <a:ext cx="2664102" cy="266410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7" name="Google Shape;787;p99"/>
          <p:cNvSpPr/>
          <p:nvPr/>
        </p:nvSpPr>
        <p:spPr>
          <a:xfrm>
            <a:off x="2458765" y="1698686"/>
            <a:ext cx="1268168" cy="1268168"/>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p99"/>
          <p:cNvSpPr/>
          <p:nvPr/>
        </p:nvSpPr>
        <p:spPr>
          <a:xfrm>
            <a:off x="4753991" y="1698686"/>
            <a:ext cx="1268168" cy="1268168"/>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9" name="Google Shape;789;p99"/>
          <p:cNvSpPr/>
          <p:nvPr/>
        </p:nvSpPr>
        <p:spPr>
          <a:xfrm>
            <a:off x="7049217" y="1698686"/>
            <a:ext cx="1268168" cy="126816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0" name="Google Shape;790;p99"/>
          <p:cNvSpPr/>
          <p:nvPr/>
        </p:nvSpPr>
        <p:spPr>
          <a:xfrm>
            <a:off x="9344443" y="1698686"/>
            <a:ext cx="1268168" cy="1268168"/>
          </a:xfrm>
          <a:prstGeom prst="ellipse">
            <a:avLst/>
          </a:prstGeom>
          <a:solidFill>
            <a:srgbClr val="916395">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1" name="Google Shape;791;p99"/>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2" name="Google Shape;792;p99"/>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3" name="Google Shape;793;p99"/>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4" name="Google Shape;794;p99"/>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5" name="Google Shape;795;p99"/>
          <p:cNvSpPr/>
          <p:nvPr/>
        </p:nvSpPr>
        <p:spPr>
          <a:xfrm>
            <a:off x="3435379" y="4279578"/>
            <a:ext cx="879736" cy="87973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6" name="Google Shape;796;p99"/>
          <p:cNvSpPr/>
          <p:nvPr/>
        </p:nvSpPr>
        <p:spPr>
          <a:xfrm>
            <a:off x="5798873" y="4279578"/>
            <a:ext cx="879736" cy="879735"/>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7" name="Google Shape;797;p99"/>
          <p:cNvSpPr/>
          <p:nvPr/>
        </p:nvSpPr>
        <p:spPr>
          <a:xfrm>
            <a:off x="8095831" y="4279578"/>
            <a:ext cx="879736" cy="879735"/>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8" name="Google Shape;798;p99"/>
          <p:cNvSpPr/>
          <p:nvPr/>
        </p:nvSpPr>
        <p:spPr>
          <a:xfrm>
            <a:off x="10526240" y="4279578"/>
            <a:ext cx="879736" cy="879735"/>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9" name="Google Shape;799;p99"/>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4800"/>
              <a:buNone/>
              <a:defRPr sz="48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0" name="Google Shape;800;p99"/>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4800"/>
              <a:buNone/>
              <a:defRPr sz="48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1" name="Google Shape;801;p99"/>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4800"/>
              <a:buNone/>
              <a:defRPr sz="48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2" name="Google Shape;802;p99"/>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4800"/>
              <a:buNone/>
              <a:defRPr sz="48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3" name="Google Shape;803;p99"/>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4" name="Google Shape;804;p99"/>
          <p:cNvSpPr txBox="1">
            <a:spLocks noGrp="1"/>
          </p:cNvSpPr>
          <p:nvPr>
            <p:ph type="body" idx="7"/>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5" name="Google Shape;805;p99"/>
          <p:cNvSpPr txBox="1">
            <a:spLocks noGrp="1"/>
          </p:cNvSpPr>
          <p:nvPr>
            <p:ph type="body" idx="8"/>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6" name="Google Shape;806;p99"/>
          <p:cNvSpPr txBox="1">
            <a:spLocks noGrp="1"/>
          </p:cNvSpPr>
          <p:nvPr>
            <p:ph type="body" idx="9"/>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7" name="Google Shape;807;p99"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808" name="Google Shape;808;p99"/>
          <p:cNvGrpSpPr/>
          <p:nvPr/>
        </p:nvGrpSpPr>
        <p:grpSpPr>
          <a:xfrm>
            <a:off x="389965" y="6092742"/>
            <a:ext cx="3144242" cy="374574"/>
            <a:chOff x="301128" y="6151084"/>
            <a:chExt cx="3144242" cy="374574"/>
          </a:xfrm>
        </p:grpSpPr>
        <p:pic>
          <p:nvPicPr>
            <p:cNvPr id="809" name="Google Shape;809;p9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810" name="Google Shape;810;p9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811" name="Google Shape;811;p9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812"/>
        <p:cNvGrpSpPr/>
        <p:nvPr/>
      </p:nvGrpSpPr>
      <p:grpSpPr>
        <a:xfrm>
          <a:off x="0" y="0"/>
          <a:ext cx="0" cy="0"/>
          <a:chOff x="0" y="0"/>
          <a:chExt cx="0" cy="0"/>
        </a:xfrm>
      </p:grpSpPr>
      <p:pic>
        <p:nvPicPr>
          <p:cNvPr id="813" name="Google Shape;813;p100"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814" name="Google Shape;814;p100"/>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5" name="Google Shape;815;p100"/>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6" name="Google Shape;816;p100"/>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7" name="Google Shape;817;p100"/>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8" name="Google Shape;818;p100"/>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9" name="Google Shape;819;p100"/>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0" name="Google Shape;820;p100"/>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1" name="Google Shape;821;p100"/>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2" name="Google Shape;822;p100"/>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3" name="Google Shape;823;p100"/>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4" name="Google Shape;824;p100"/>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5" name="Google Shape;825;p100"/>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6" name="Google Shape;826;p100"/>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7" name="Google Shape;827;p100"/>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8" name="Google Shape;828;p100"/>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9" name="Google Shape;829;p100"/>
          <p:cNvSpPr txBox="1"/>
          <p:nvPr/>
        </p:nvSpPr>
        <p:spPr>
          <a:xfrm>
            <a:off x="5691808"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30" name="Google Shape;830;p100"/>
          <p:cNvSpPr txBox="1"/>
          <p:nvPr/>
        </p:nvSpPr>
        <p:spPr>
          <a:xfrm>
            <a:off x="10092535"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31" name="Google Shape;831;p100"/>
          <p:cNvSpPr txBox="1"/>
          <p:nvPr/>
        </p:nvSpPr>
        <p:spPr>
          <a:xfrm>
            <a:off x="7895149" y="3013347"/>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32" name="Google Shape;832;p100"/>
          <p:cNvSpPr txBox="1">
            <a:spLocks noGrp="1"/>
          </p:cNvSpPr>
          <p:nvPr>
            <p:ph type="body" idx="1"/>
          </p:nvPr>
        </p:nvSpPr>
        <p:spPr>
          <a:xfrm>
            <a:off x="2833955" y="2984923"/>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3" name="Google Shape;833;p100"/>
          <p:cNvSpPr txBox="1">
            <a:spLocks noGrp="1"/>
          </p:cNvSpPr>
          <p:nvPr>
            <p:ph type="body" idx="2"/>
          </p:nvPr>
        </p:nvSpPr>
        <p:spPr>
          <a:xfrm>
            <a:off x="7261647" y="2951026"/>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4" name="Google Shape;834;p100"/>
          <p:cNvSpPr txBox="1">
            <a:spLocks noGrp="1"/>
          </p:cNvSpPr>
          <p:nvPr>
            <p:ph type="body" idx="3"/>
          </p:nvPr>
        </p:nvSpPr>
        <p:spPr>
          <a:xfrm>
            <a:off x="5051398" y="1028522"/>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5" name="Google Shape;835;p100"/>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6" name="Google Shape;836;p100"/>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837" name="Google Shape;837;p100"/>
          <p:cNvGrpSpPr/>
          <p:nvPr/>
        </p:nvGrpSpPr>
        <p:grpSpPr>
          <a:xfrm>
            <a:off x="389965" y="6092742"/>
            <a:ext cx="3144242" cy="374574"/>
            <a:chOff x="301128" y="6151084"/>
            <a:chExt cx="3144242" cy="374574"/>
          </a:xfrm>
        </p:grpSpPr>
        <p:pic>
          <p:nvPicPr>
            <p:cNvPr id="838" name="Google Shape;838;p10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839" name="Google Shape;839;p10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840" name="Google Shape;840;p10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xt only with 1 colum - RIGHT">
  <p:cSld name="text only with 1 colum - RIGHT">
    <p:spTree>
      <p:nvGrpSpPr>
        <p:cNvPr id="1" name="Shape 841"/>
        <p:cNvGrpSpPr/>
        <p:nvPr/>
      </p:nvGrpSpPr>
      <p:grpSpPr>
        <a:xfrm>
          <a:off x="0" y="0"/>
          <a:ext cx="0" cy="0"/>
          <a:chOff x="0" y="0"/>
          <a:chExt cx="0" cy="0"/>
        </a:xfrm>
      </p:grpSpPr>
      <p:sp>
        <p:nvSpPr>
          <p:cNvPr id="842" name="Google Shape;842;p101"/>
          <p:cNvSpPr txBox="1">
            <a:spLocks noGrp="1"/>
          </p:cNvSpPr>
          <p:nvPr>
            <p:ph type="body" idx="1"/>
          </p:nvPr>
        </p:nvSpPr>
        <p:spPr>
          <a:xfrm>
            <a:off x="2716696" y="873303"/>
            <a:ext cx="8852375"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5473"/>
              </a:buClr>
              <a:buSzPts val="3600"/>
              <a:buNone/>
              <a:defRPr sz="3600">
                <a:solidFill>
                  <a:srgbClr val="24547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3" name="Google Shape;843;p101"/>
          <p:cNvSpPr txBox="1">
            <a:spLocks noGrp="1"/>
          </p:cNvSpPr>
          <p:nvPr>
            <p:ph type="body" idx="2"/>
          </p:nvPr>
        </p:nvSpPr>
        <p:spPr>
          <a:xfrm>
            <a:off x="2734103" y="1982978"/>
            <a:ext cx="8834969" cy="39751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45473"/>
              </a:buClr>
              <a:buSzPts val="2400"/>
              <a:buNone/>
              <a:defRPr sz="2400">
                <a:solidFill>
                  <a:srgbClr val="24547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44" name="Google Shape;844;p101"/>
          <p:cNvCxnSpPr/>
          <p:nvPr/>
        </p:nvCxnSpPr>
        <p:spPr>
          <a:xfrm rot="10800000">
            <a:off x="2266122" y="1767276"/>
            <a:ext cx="9676865" cy="0"/>
          </a:xfrm>
          <a:prstGeom prst="straightConnector1">
            <a:avLst/>
          </a:prstGeom>
          <a:noFill/>
          <a:ln w="19050" cap="flat" cmpd="sng">
            <a:solidFill>
              <a:srgbClr val="EC2179"/>
            </a:solidFill>
            <a:prstDash val="solid"/>
            <a:miter lim="800000"/>
            <a:headEnd type="none" w="sm" len="sm"/>
            <a:tailEnd type="none" w="sm" len="sm"/>
          </a:ln>
        </p:spPr>
      </p:cxnSp>
      <p:sp>
        <p:nvSpPr>
          <p:cNvPr id="845" name="Google Shape;845;p101"/>
          <p:cNvSpPr/>
          <p:nvPr/>
        </p:nvSpPr>
        <p:spPr>
          <a:xfrm>
            <a:off x="5699" y="-17906"/>
            <a:ext cx="12198722" cy="94941"/>
          </a:xfrm>
          <a:prstGeom prst="rect">
            <a:avLst/>
          </a:prstGeom>
          <a:solidFill>
            <a:srgbClr val="29B3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6" name="Google Shape;846;p101"/>
          <p:cNvPicPr preferRelativeResize="0"/>
          <p:nvPr/>
        </p:nvPicPr>
        <p:blipFill rotWithShape="1">
          <a:blip r:embed="rId2">
            <a:alphaModFix/>
          </a:blip>
          <a:srcRect l="25733" t="18650"/>
          <a:stretch/>
        </p:blipFill>
        <p:spPr>
          <a:xfrm>
            <a:off x="0" y="37279"/>
            <a:ext cx="1364978" cy="1286877"/>
          </a:xfrm>
          <a:prstGeom prst="rect">
            <a:avLst/>
          </a:prstGeom>
          <a:noFill/>
          <a:ln>
            <a:noFill/>
          </a:ln>
        </p:spPr>
      </p:pic>
      <p:grpSp>
        <p:nvGrpSpPr>
          <p:cNvPr id="847" name="Google Shape;847;p101"/>
          <p:cNvGrpSpPr/>
          <p:nvPr/>
        </p:nvGrpSpPr>
        <p:grpSpPr>
          <a:xfrm>
            <a:off x="3334007" y="6278877"/>
            <a:ext cx="8395542" cy="332623"/>
            <a:chOff x="7632699" y="6308250"/>
            <a:chExt cx="4040789" cy="572290"/>
          </a:xfrm>
        </p:grpSpPr>
        <p:sp>
          <p:nvSpPr>
            <p:cNvPr id="848" name="Google Shape;848;p101"/>
            <p:cNvSpPr txBox="1"/>
            <p:nvPr/>
          </p:nvSpPr>
          <p:spPr>
            <a:xfrm>
              <a:off x="7632699" y="6417885"/>
              <a:ext cx="4017615" cy="46265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45473"/>
                </a:buClr>
                <a:buSzPts val="1000"/>
                <a:buFont typeface="Calibri"/>
                <a:buNone/>
              </a:pPr>
              <a:r>
                <a:rPr lang="en-GB" sz="1000" b="0" i="0" u="none" strike="noStrike">
                  <a:solidFill>
                    <a:srgbClr val="245473"/>
                  </a:solidFill>
                  <a:latin typeface="Calibri"/>
                  <a:ea typeface="Calibri"/>
                  <a:cs typeface="Calibri"/>
                  <a:sym typeface="Calibri"/>
                </a:rPr>
                <a:t>screening for business health</a:t>
              </a:r>
              <a:endParaRPr sz="1000" i="0">
                <a:solidFill>
                  <a:srgbClr val="245473"/>
                </a:solidFill>
                <a:latin typeface="Calibri"/>
                <a:ea typeface="Calibri"/>
                <a:cs typeface="Calibri"/>
                <a:sym typeface="Calibri"/>
              </a:endParaRPr>
            </a:p>
          </p:txBody>
        </p:sp>
        <p:sp>
          <p:nvSpPr>
            <p:cNvPr id="849" name="Google Shape;849;p101"/>
            <p:cNvSpPr txBox="1"/>
            <p:nvPr/>
          </p:nvSpPr>
          <p:spPr>
            <a:xfrm>
              <a:off x="10743787" y="6308250"/>
              <a:ext cx="929701" cy="2194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Merriweather Sans"/>
                <a:buNone/>
              </a:pPr>
              <a:endParaRPr sz="1100">
                <a:solidFill>
                  <a:srgbClr val="003841"/>
                </a:solidFill>
                <a:latin typeface="Calibri"/>
                <a:ea typeface="Calibri"/>
                <a:cs typeface="Calibri"/>
                <a:sym typeface="Calibri"/>
              </a:endParaRPr>
            </a:p>
          </p:txBody>
        </p:sp>
      </p:grpSp>
      <p:pic>
        <p:nvPicPr>
          <p:cNvPr id="850" name="Google Shape;850;p101"/>
          <p:cNvPicPr preferRelativeResize="0"/>
          <p:nvPr/>
        </p:nvPicPr>
        <p:blipFill rotWithShape="1">
          <a:blip r:embed="rId3">
            <a:alphaModFix/>
          </a:blip>
          <a:srcRect b="24514"/>
          <a:stretch/>
        </p:blipFill>
        <p:spPr>
          <a:xfrm>
            <a:off x="8757635" y="6375845"/>
            <a:ext cx="1257734" cy="19164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4 point icon graph">
  <p:cSld name="3_4 point icon graph">
    <p:spTree>
      <p:nvGrpSpPr>
        <p:cNvPr id="1" name="Shape 851"/>
        <p:cNvGrpSpPr/>
        <p:nvPr/>
      </p:nvGrpSpPr>
      <p:grpSpPr>
        <a:xfrm>
          <a:off x="0" y="0"/>
          <a:ext cx="0" cy="0"/>
          <a:chOff x="0" y="0"/>
          <a:chExt cx="0" cy="0"/>
        </a:xfrm>
      </p:grpSpPr>
      <p:pic>
        <p:nvPicPr>
          <p:cNvPr id="852" name="Google Shape;852;p102"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853" name="Google Shape;853;p102"/>
          <p:cNvSpPr/>
          <p:nvPr/>
        </p:nvSpPr>
        <p:spPr>
          <a:xfrm>
            <a:off x="5964363"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54" name="Google Shape;854;p102"/>
          <p:cNvSpPr/>
          <p:nvPr/>
        </p:nvSpPr>
        <p:spPr>
          <a:xfrm>
            <a:off x="6030045"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55" name="Google Shape;855;p102"/>
          <p:cNvSpPr/>
          <p:nvPr/>
        </p:nvSpPr>
        <p:spPr>
          <a:xfrm>
            <a:off x="5441958"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56" name="Google Shape;856;p102"/>
          <p:cNvSpPr txBox="1"/>
          <p:nvPr/>
        </p:nvSpPr>
        <p:spPr>
          <a:xfrm>
            <a:off x="10092535" y="2058144"/>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57" name="Google Shape;857;p102"/>
          <p:cNvSpPr txBox="1">
            <a:spLocks noGrp="1"/>
          </p:cNvSpPr>
          <p:nvPr>
            <p:ph type="body" idx="1"/>
          </p:nvPr>
        </p:nvSpPr>
        <p:spPr>
          <a:xfrm>
            <a:off x="6925289" y="1063485"/>
            <a:ext cx="4464953" cy="482396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8" name="Google Shape;858;p102"/>
          <p:cNvSpPr/>
          <p:nvPr/>
        </p:nvSpPr>
        <p:spPr>
          <a:xfrm>
            <a:off x="-1" y="3225283"/>
            <a:ext cx="5851199" cy="234620"/>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859" name="Google Shape;859;p102"/>
          <p:cNvGrpSpPr/>
          <p:nvPr/>
        </p:nvGrpSpPr>
        <p:grpSpPr>
          <a:xfrm>
            <a:off x="389965" y="6092742"/>
            <a:ext cx="3144242" cy="374574"/>
            <a:chOff x="301128" y="6151084"/>
            <a:chExt cx="3144242" cy="374574"/>
          </a:xfrm>
        </p:grpSpPr>
        <p:pic>
          <p:nvPicPr>
            <p:cNvPr id="860" name="Google Shape;860;p10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861" name="Google Shape;861;p10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862" name="Google Shape;862;p10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1 Standardseite">
  <p:cSld name="4_1 Standardseite">
    <p:spTree>
      <p:nvGrpSpPr>
        <p:cNvPr id="1" name="Shape 60"/>
        <p:cNvGrpSpPr/>
        <p:nvPr/>
      </p:nvGrpSpPr>
      <p:grpSpPr>
        <a:xfrm>
          <a:off x="0" y="0"/>
          <a:ext cx="0" cy="0"/>
          <a:chOff x="0" y="0"/>
          <a:chExt cx="0" cy="0"/>
        </a:xfrm>
      </p:grpSpPr>
      <p:sp>
        <p:nvSpPr>
          <p:cNvPr id="61" name="Google Shape;61;p51"/>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3" name="Google Shape;63;p51"/>
          <p:cNvGrpSpPr/>
          <p:nvPr/>
        </p:nvGrpSpPr>
        <p:grpSpPr>
          <a:xfrm>
            <a:off x="389965" y="6092742"/>
            <a:ext cx="3144242" cy="374574"/>
            <a:chOff x="301128" y="6151084"/>
            <a:chExt cx="3144242" cy="374574"/>
          </a:xfrm>
        </p:grpSpPr>
        <p:pic>
          <p:nvPicPr>
            <p:cNvPr id="64" name="Google Shape;64;p5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65" name="Google Shape;65;p5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66" name="Google Shape;66;p5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67" name="Google Shape;67;p51"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68" name="Google Shape;68;p5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70"/>
        <p:cNvGrpSpPr/>
        <p:nvPr/>
      </p:nvGrpSpPr>
      <p:grpSpPr>
        <a:xfrm>
          <a:off x="0" y="0"/>
          <a:ext cx="0" cy="0"/>
          <a:chOff x="0" y="0"/>
          <a:chExt cx="0" cy="0"/>
        </a:xfrm>
      </p:grpSpPr>
      <p:sp>
        <p:nvSpPr>
          <p:cNvPr id="71" name="Google Shape;71;p52"/>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52"/>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3" name="Google Shape;73;p52"/>
          <p:cNvGrpSpPr/>
          <p:nvPr/>
        </p:nvGrpSpPr>
        <p:grpSpPr>
          <a:xfrm>
            <a:off x="389965" y="6092742"/>
            <a:ext cx="3144242" cy="374574"/>
            <a:chOff x="301128" y="6151084"/>
            <a:chExt cx="3144242" cy="374574"/>
          </a:xfrm>
        </p:grpSpPr>
        <p:pic>
          <p:nvPicPr>
            <p:cNvPr id="74" name="Google Shape;74;p5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75" name="Google Shape;75;p5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76" name="Google Shape;76;p5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77" name="Google Shape;77;p52"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78" name="Google Shape;78;p52"/>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79"/>
        <p:cNvGrpSpPr/>
        <p:nvPr/>
      </p:nvGrpSpPr>
      <p:grpSpPr>
        <a:xfrm>
          <a:off x="0" y="0"/>
          <a:ext cx="0" cy="0"/>
          <a:chOff x="0" y="0"/>
          <a:chExt cx="0" cy="0"/>
        </a:xfrm>
      </p:grpSpPr>
      <p:sp>
        <p:nvSpPr>
          <p:cNvPr id="80" name="Google Shape;80;p53"/>
          <p:cNvSpPr/>
          <p:nvPr/>
        </p:nvSpPr>
        <p:spPr>
          <a:xfrm>
            <a:off x="0" y="0"/>
            <a:ext cx="12192000" cy="5502729"/>
          </a:xfrm>
          <a:prstGeom prst="rect">
            <a:avLst/>
          </a:prstGeom>
          <a:solidFill>
            <a:srgbClr val="F27954"/>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81" name="Google Shape;81;p53"/>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2" name="Google Shape;82;p53"/>
          <p:cNvGrpSpPr/>
          <p:nvPr/>
        </p:nvGrpSpPr>
        <p:grpSpPr>
          <a:xfrm>
            <a:off x="8448790" y="6057987"/>
            <a:ext cx="3144242" cy="374574"/>
            <a:chOff x="301128" y="6151084"/>
            <a:chExt cx="3144242" cy="374574"/>
          </a:xfrm>
        </p:grpSpPr>
        <p:pic>
          <p:nvPicPr>
            <p:cNvPr id="83" name="Google Shape;83;p5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84" name="Google Shape;84;p5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85" name="Google Shape;85;p5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86" name="Google Shape;86;p53"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with Photo - Orange">
  <p:cSld name="Text Slide with Photo - Orange">
    <p:spTree>
      <p:nvGrpSpPr>
        <p:cNvPr id="1" name="Shape 87"/>
        <p:cNvGrpSpPr/>
        <p:nvPr/>
      </p:nvGrpSpPr>
      <p:grpSpPr>
        <a:xfrm>
          <a:off x="0" y="0"/>
          <a:ext cx="0" cy="0"/>
          <a:chOff x="0" y="0"/>
          <a:chExt cx="0" cy="0"/>
        </a:xfrm>
      </p:grpSpPr>
      <p:pic>
        <p:nvPicPr>
          <p:cNvPr id="88" name="Google Shape;88;p54" descr="A black and white striped pattern&#10;&#10;Description automatically generated with medium confidence"/>
          <p:cNvPicPr preferRelativeResize="0"/>
          <p:nvPr/>
        </p:nvPicPr>
        <p:blipFill rotWithShape="1">
          <a:blip r:embed="rId2">
            <a:alphaModFix/>
          </a:blip>
          <a:srcRect l="-25172" t="20705" r="18173" b="15673"/>
          <a:stretch/>
        </p:blipFill>
        <p:spPr>
          <a:xfrm>
            <a:off x="5333853" y="1227"/>
            <a:ext cx="6825554" cy="5501502"/>
          </a:xfrm>
          <a:prstGeom prst="rect">
            <a:avLst/>
          </a:prstGeom>
          <a:noFill/>
          <a:ln>
            <a:noFill/>
          </a:ln>
        </p:spPr>
      </p:pic>
      <p:sp>
        <p:nvSpPr>
          <p:cNvPr id="89" name="Google Shape;89;p54"/>
          <p:cNvSpPr/>
          <p:nvPr/>
        </p:nvSpPr>
        <p:spPr>
          <a:xfrm rot="10800000" flipH="1">
            <a:off x="1356632" y="-2"/>
            <a:ext cx="5495430" cy="689275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90" name="Google Shape;90;p54"/>
          <p:cNvSpPr>
            <a:spLocks noGrp="1"/>
          </p:cNvSpPr>
          <p:nvPr>
            <p:ph type="pic" idx="2"/>
          </p:nvPr>
        </p:nvSpPr>
        <p:spPr>
          <a:xfrm>
            <a:off x="6852062" y="228600"/>
            <a:ext cx="5105121" cy="6362700"/>
          </a:xfrm>
          <a:prstGeom prst="rect">
            <a:avLst/>
          </a:prstGeom>
          <a:solidFill>
            <a:schemeClr val="lt1"/>
          </a:solidFill>
          <a:ln>
            <a:noFill/>
          </a:ln>
        </p:spPr>
      </p:sp>
      <p:sp>
        <p:nvSpPr>
          <p:cNvPr id="91" name="Google Shape;91;p54"/>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4"/>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3" name="Google Shape;93;p54"/>
          <p:cNvGrpSpPr/>
          <p:nvPr/>
        </p:nvGrpSpPr>
        <p:grpSpPr>
          <a:xfrm rot="-5400000">
            <a:off x="-1025447" y="4518095"/>
            <a:ext cx="3445636" cy="410479"/>
            <a:chOff x="301128" y="6151084"/>
            <a:chExt cx="3144242" cy="374574"/>
          </a:xfrm>
        </p:grpSpPr>
        <p:pic>
          <p:nvPicPr>
            <p:cNvPr id="94" name="Google Shape;94;p5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95" name="Google Shape;95;p5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96" name="Google Shape;96;p5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A1A2"/>
                </a:solidFill>
                <a:latin typeface="Calibri"/>
                <a:ea typeface="Calibri"/>
                <a:cs typeface="Calibri"/>
                <a:sym typeface="Calibri"/>
              </a:defRPr>
            </a:lvl1pPr>
            <a:lvl2pPr marL="0" marR="0" lvl="1" indent="0" algn="r" rtl="0">
              <a:spcBef>
                <a:spcPts val="0"/>
              </a:spcBef>
              <a:buNone/>
              <a:defRPr sz="1200" b="0" i="0" u="none" strike="noStrike" cap="none">
                <a:solidFill>
                  <a:srgbClr val="88A1A2"/>
                </a:solidFill>
                <a:latin typeface="Calibri"/>
                <a:ea typeface="Calibri"/>
                <a:cs typeface="Calibri"/>
                <a:sym typeface="Calibri"/>
              </a:defRPr>
            </a:lvl2pPr>
            <a:lvl3pPr marL="0" marR="0" lvl="2" indent="0" algn="r" rtl="0">
              <a:spcBef>
                <a:spcPts val="0"/>
              </a:spcBef>
              <a:buNone/>
              <a:defRPr sz="1200" b="0" i="0" u="none" strike="noStrike" cap="none">
                <a:solidFill>
                  <a:srgbClr val="88A1A2"/>
                </a:solidFill>
                <a:latin typeface="Calibri"/>
                <a:ea typeface="Calibri"/>
                <a:cs typeface="Calibri"/>
                <a:sym typeface="Calibri"/>
              </a:defRPr>
            </a:lvl3pPr>
            <a:lvl4pPr marL="0" marR="0" lvl="3" indent="0" algn="r" rtl="0">
              <a:spcBef>
                <a:spcPts val="0"/>
              </a:spcBef>
              <a:buNone/>
              <a:defRPr sz="1200" b="0" i="0" u="none" strike="noStrike" cap="none">
                <a:solidFill>
                  <a:srgbClr val="88A1A2"/>
                </a:solidFill>
                <a:latin typeface="Calibri"/>
                <a:ea typeface="Calibri"/>
                <a:cs typeface="Calibri"/>
                <a:sym typeface="Calibri"/>
              </a:defRPr>
            </a:lvl4pPr>
            <a:lvl5pPr marL="0" marR="0" lvl="4" indent="0" algn="r" rtl="0">
              <a:spcBef>
                <a:spcPts val="0"/>
              </a:spcBef>
              <a:buNone/>
              <a:defRPr sz="1200" b="0" i="0" u="none" strike="noStrike" cap="none">
                <a:solidFill>
                  <a:srgbClr val="88A1A2"/>
                </a:solidFill>
                <a:latin typeface="Calibri"/>
                <a:ea typeface="Calibri"/>
                <a:cs typeface="Calibri"/>
                <a:sym typeface="Calibri"/>
              </a:defRPr>
            </a:lvl5pPr>
            <a:lvl6pPr marL="0" marR="0" lvl="5" indent="0" algn="r" rtl="0">
              <a:spcBef>
                <a:spcPts val="0"/>
              </a:spcBef>
              <a:buNone/>
              <a:defRPr sz="1200" b="0" i="0" u="none" strike="noStrike" cap="none">
                <a:solidFill>
                  <a:srgbClr val="88A1A2"/>
                </a:solidFill>
                <a:latin typeface="Calibri"/>
                <a:ea typeface="Calibri"/>
                <a:cs typeface="Calibri"/>
                <a:sym typeface="Calibri"/>
              </a:defRPr>
            </a:lvl6pPr>
            <a:lvl7pPr marL="0" marR="0" lvl="6" indent="0" algn="r" rtl="0">
              <a:spcBef>
                <a:spcPts val="0"/>
              </a:spcBef>
              <a:buNone/>
              <a:defRPr sz="1200" b="0" i="0" u="none" strike="noStrike" cap="none">
                <a:solidFill>
                  <a:srgbClr val="88A1A2"/>
                </a:solidFill>
                <a:latin typeface="Calibri"/>
                <a:ea typeface="Calibri"/>
                <a:cs typeface="Calibri"/>
                <a:sym typeface="Calibri"/>
              </a:defRPr>
            </a:lvl7pPr>
            <a:lvl8pPr marL="0" marR="0" lvl="7" indent="0" algn="r" rtl="0">
              <a:spcBef>
                <a:spcPts val="0"/>
              </a:spcBef>
              <a:buNone/>
              <a:defRPr sz="1200" b="0" i="0" u="none" strike="noStrike" cap="none">
                <a:solidFill>
                  <a:srgbClr val="88A1A2"/>
                </a:solidFill>
                <a:latin typeface="Calibri"/>
                <a:ea typeface="Calibri"/>
                <a:cs typeface="Calibri"/>
                <a:sym typeface="Calibri"/>
              </a:defRPr>
            </a:lvl8pPr>
            <a:lvl9pPr marL="0" marR="0" lvl="8" indent="0" algn="r" rtl="0">
              <a:spcBef>
                <a:spcPts val="0"/>
              </a:spcBef>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hyperlink" Target="https://www.facebook.com/tourismcrisisrecover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None/>
            </a:pPr>
            <a:r>
              <a:rPr lang="en-GB" dirty="0" err="1"/>
              <a:t>Einführung</a:t>
            </a:r>
            <a:endParaRPr dirty="0"/>
          </a:p>
        </p:txBody>
      </p:sp>
      <p:sp>
        <p:nvSpPr>
          <p:cNvPr id="868" name="Google Shape;868;p1"/>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dirty="0"/>
              <a:t>Modul 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In allen Phasen der Krise müssen Warnsignale erkannt und neue Herausforderungen gemeistert werden. Dies verlangt eine hohes Maß an Wandelbarkeit und Aufmerksamkeit.</a:t>
            </a:r>
          </a:p>
        </p:txBody>
      </p:sp>
      <p:sp>
        <p:nvSpPr>
          <p:cNvPr id="1063" name="Google Shape;1063;p1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Der Prozess des Erkennens</a:t>
            </a:r>
            <a:endParaRPr dirty="0"/>
          </a:p>
          <a:p>
            <a:pPr marL="0" lvl="0" indent="0" algn="l" rtl="0">
              <a:lnSpc>
                <a:spcPct val="90000"/>
              </a:lnSpc>
              <a:spcBef>
                <a:spcPts val="1000"/>
              </a:spcBef>
              <a:spcAft>
                <a:spcPts val="0"/>
              </a:spcAft>
              <a:buClr>
                <a:srgbClr val="79527B"/>
              </a:buClr>
              <a:buSzPts val="1800"/>
              <a:buNone/>
            </a:pPr>
            <a:endParaRPr sz="1800" dirty="0">
              <a:latin typeface="Calibri"/>
              <a:ea typeface="Calibri"/>
              <a:cs typeface="Calibri"/>
              <a:sym typeface="Calibri"/>
            </a:endParaRPr>
          </a:p>
        </p:txBody>
      </p:sp>
      <p:grpSp>
        <p:nvGrpSpPr>
          <p:cNvPr id="1064" name="Google Shape;1064;p10"/>
          <p:cNvGrpSpPr/>
          <p:nvPr/>
        </p:nvGrpSpPr>
        <p:grpSpPr>
          <a:xfrm>
            <a:off x="4097420" y="3345984"/>
            <a:ext cx="1415796" cy="1577513"/>
            <a:chOff x="0" y="0"/>
            <a:chExt cx="1905957" cy="2123662"/>
          </a:xfrm>
        </p:grpSpPr>
        <p:sp>
          <p:nvSpPr>
            <p:cNvPr id="1065" name="Google Shape;1065;p10"/>
            <p:cNvSpPr/>
            <p:nvPr/>
          </p:nvSpPr>
          <p:spPr>
            <a:xfrm>
              <a:off x="328241" y="0"/>
              <a:ext cx="1577716" cy="1779686"/>
            </a:xfrm>
            <a:custGeom>
              <a:avLst/>
              <a:gdLst/>
              <a:ahLst/>
              <a:cxnLst/>
              <a:rect l="l" t="t"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rgbClr val="916395"/>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66" name="Google Shape;1066;p10"/>
            <p:cNvSpPr/>
            <p:nvPr/>
          </p:nvSpPr>
          <p:spPr>
            <a:xfrm>
              <a:off x="0" y="306927"/>
              <a:ext cx="1375861" cy="1816735"/>
            </a:xfrm>
            <a:custGeom>
              <a:avLst/>
              <a:gdLst/>
              <a:ahLst/>
              <a:cxnLst/>
              <a:rect l="l" t="t"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rgbClr val="79527B"/>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grpSp>
      <p:grpSp>
        <p:nvGrpSpPr>
          <p:cNvPr id="1067" name="Google Shape;1067;p10"/>
          <p:cNvGrpSpPr/>
          <p:nvPr/>
        </p:nvGrpSpPr>
        <p:grpSpPr>
          <a:xfrm>
            <a:off x="8023976" y="2548005"/>
            <a:ext cx="1733782" cy="2063284"/>
            <a:chOff x="0" y="0"/>
            <a:chExt cx="2334032" cy="2777611"/>
          </a:xfrm>
        </p:grpSpPr>
        <p:sp>
          <p:nvSpPr>
            <p:cNvPr id="1068" name="Google Shape;1068;p10"/>
            <p:cNvSpPr/>
            <p:nvPr/>
          </p:nvSpPr>
          <p:spPr>
            <a:xfrm>
              <a:off x="848419" y="4076"/>
              <a:ext cx="1485613" cy="2773535"/>
            </a:xfrm>
            <a:custGeom>
              <a:avLst/>
              <a:gdLst/>
              <a:ahLst/>
              <a:cxnLst/>
              <a:rect l="l" t="t"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EE5626"/>
            </a:solidFill>
            <a:ln w="12700" cap="flat" cmpd="sng">
              <a:solidFill>
                <a:srgbClr val="F27954"/>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69" name="Google Shape;1069;p10"/>
            <p:cNvSpPr/>
            <p:nvPr/>
          </p:nvSpPr>
          <p:spPr>
            <a:xfrm>
              <a:off x="0" y="0"/>
              <a:ext cx="2131456" cy="2584803"/>
            </a:xfrm>
            <a:custGeom>
              <a:avLst/>
              <a:gdLst/>
              <a:ahLst/>
              <a:cxnLst/>
              <a:rect l="l" t="t"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F27954"/>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grpSp>
      <p:grpSp>
        <p:nvGrpSpPr>
          <p:cNvPr id="1070" name="Google Shape;1070;p10"/>
          <p:cNvGrpSpPr/>
          <p:nvPr/>
        </p:nvGrpSpPr>
        <p:grpSpPr>
          <a:xfrm>
            <a:off x="5034726" y="4238958"/>
            <a:ext cx="1347128" cy="1161728"/>
            <a:chOff x="0" y="0"/>
            <a:chExt cx="1813514" cy="1563927"/>
          </a:xfrm>
        </p:grpSpPr>
        <p:sp>
          <p:nvSpPr>
            <p:cNvPr id="1071" name="Google Shape;1071;p10"/>
            <p:cNvSpPr/>
            <p:nvPr/>
          </p:nvSpPr>
          <p:spPr>
            <a:xfrm>
              <a:off x="0" y="2198"/>
              <a:ext cx="819939" cy="1027088"/>
            </a:xfrm>
            <a:custGeom>
              <a:avLst/>
              <a:gdLst/>
              <a:ahLst/>
              <a:cxnLst/>
              <a:rect l="l" t="t" r="r" b="b"/>
              <a:pathLst>
                <a:path w="21600" h="21600" extrusionOk="0">
                  <a:moveTo>
                    <a:pt x="9050" y="14869"/>
                  </a:moveTo>
                  <a:lnTo>
                    <a:pt x="21600" y="0"/>
                  </a:lnTo>
                  <a:lnTo>
                    <a:pt x="17299" y="1941"/>
                  </a:lnTo>
                  <a:lnTo>
                    <a:pt x="0" y="21600"/>
                  </a:lnTo>
                  <a:lnTo>
                    <a:pt x="9047" y="14893"/>
                  </a:lnTo>
                  <a:lnTo>
                    <a:pt x="9050" y="14869"/>
                  </a:lnTo>
                  <a:close/>
                </a:path>
              </a:pathLst>
            </a:custGeom>
            <a:solidFill>
              <a:srgbClr val="A77FA9"/>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72" name="Google Shape;1072;p10"/>
            <p:cNvSpPr/>
            <p:nvPr/>
          </p:nvSpPr>
          <p:spPr>
            <a:xfrm>
              <a:off x="0" y="707637"/>
              <a:ext cx="1804795" cy="856290"/>
            </a:xfrm>
            <a:custGeom>
              <a:avLst/>
              <a:gdLst/>
              <a:ahLst/>
              <a:cxnLst/>
              <a:rect l="l" t="t"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B696B8"/>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73" name="Google Shape;1073;p10"/>
            <p:cNvSpPr/>
            <p:nvPr/>
          </p:nvSpPr>
          <p:spPr>
            <a:xfrm>
              <a:off x="333603" y="0"/>
              <a:ext cx="1479911" cy="1194805"/>
            </a:xfrm>
            <a:custGeom>
              <a:avLst/>
              <a:gdLst/>
              <a:ahLst/>
              <a:cxnLst/>
              <a:rect l="l" t="t"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CFB9D1"/>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grpSp>
      <p:grpSp>
        <p:nvGrpSpPr>
          <p:cNvPr id="1074" name="Google Shape;1074;p10"/>
          <p:cNvGrpSpPr/>
          <p:nvPr/>
        </p:nvGrpSpPr>
        <p:grpSpPr>
          <a:xfrm>
            <a:off x="6440687" y="4523950"/>
            <a:ext cx="1172470" cy="898958"/>
            <a:chOff x="0" y="0"/>
            <a:chExt cx="1578389" cy="1210186"/>
          </a:xfrm>
        </p:grpSpPr>
        <p:sp>
          <p:nvSpPr>
            <p:cNvPr id="1075" name="Google Shape;1075;p10"/>
            <p:cNvSpPr/>
            <p:nvPr/>
          </p:nvSpPr>
          <p:spPr>
            <a:xfrm>
              <a:off x="0" y="85257"/>
              <a:ext cx="140225" cy="1120956"/>
            </a:xfrm>
            <a:custGeom>
              <a:avLst/>
              <a:gdLst/>
              <a:ahLst/>
              <a:cxnLst/>
              <a:rect l="l" t="t" r="r" b="b"/>
              <a:pathLst>
                <a:path w="21600" h="21600" extrusionOk="0">
                  <a:moveTo>
                    <a:pt x="13312" y="0"/>
                  </a:moveTo>
                  <a:lnTo>
                    <a:pt x="0" y="3782"/>
                  </a:lnTo>
                  <a:lnTo>
                    <a:pt x="599" y="21600"/>
                  </a:lnTo>
                  <a:lnTo>
                    <a:pt x="21600" y="14378"/>
                  </a:lnTo>
                  <a:lnTo>
                    <a:pt x="13312" y="0"/>
                  </a:lnTo>
                  <a:close/>
                </a:path>
              </a:pathLst>
            </a:custGeom>
            <a:solidFill>
              <a:srgbClr val="5499A2"/>
            </a:solidFill>
            <a:ln w="12700" cap="flat" cmpd="sng">
              <a:solidFill>
                <a:srgbClr val="76C0B5"/>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76" name="Google Shape;1076;p10"/>
            <p:cNvSpPr/>
            <p:nvPr/>
          </p:nvSpPr>
          <p:spPr>
            <a:xfrm>
              <a:off x="85257" y="0"/>
              <a:ext cx="1411513" cy="847631"/>
            </a:xfrm>
            <a:custGeom>
              <a:avLst/>
              <a:gdLst/>
              <a:ahLst/>
              <a:cxnLst/>
              <a:rect l="l" t="t"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76C0B5"/>
            </a:solidFill>
            <a:ln w="12700" cap="flat" cmpd="sng">
              <a:solidFill>
                <a:srgbClr val="76C0B5"/>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77" name="Google Shape;1077;p10"/>
            <p:cNvSpPr/>
            <p:nvPr/>
          </p:nvSpPr>
          <p:spPr>
            <a:xfrm>
              <a:off x="0" y="699111"/>
              <a:ext cx="1578389" cy="511075"/>
            </a:xfrm>
            <a:custGeom>
              <a:avLst/>
              <a:gdLst/>
              <a:ahLst/>
              <a:cxnLst/>
              <a:rect l="l" t="t"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68A7B0"/>
            </a:solidFill>
            <a:ln w="12700" cap="flat" cmpd="sng">
              <a:solidFill>
                <a:srgbClr val="76C0B5"/>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grpSp>
      <p:grpSp>
        <p:nvGrpSpPr>
          <p:cNvPr id="1078" name="Google Shape;1078;p10"/>
          <p:cNvGrpSpPr/>
          <p:nvPr/>
        </p:nvGrpSpPr>
        <p:grpSpPr>
          <a:xfrm>
            <a:off x="7365329" y="4143962"/>
            <a:ext cx="1394113" cy="1126387"/>
            <a:chOff x="0" y="0"/>
            <a:chExt cx="1876767" cy="1516352"/>
          </a:xfrm>
        </p:grpSpPr>
        <p:sp>
          <p:nvSpPr>
            <p:cNvPr id="1079" name="Google Shape;1079;p10"/>
            <p:cNvSpPr/>
            <p:nvPr/>
          </p:nvSpPr>
          <p:spPr>
            <a:xfrm>
              <a:off x="0" y="460390"/>
              <a:ext cx="546547" cy="1055962"/>
            </a:xfrm>
            <a:custGeom>
              <a:avLst/>
              <a:gdLst/>
              <a:ahLst/>
              <a:cxnLst/>
              <a:rect l="l" t="t" r="r" b="b"/>
              <a:pathLst>
                <a:path w="21600" h="21600" extrusionOk="0">
                  <a:moveTo>
                    <a:pt x="0" y="0"/>
                  </a:moveTo>
                  <a:lnTo>
                    <a:pt x="56" y="3354"/>
                  </a:lnTo>
                  <a:lnTo>
                    <a:pt x="21600" y="21600"/>
                  </a:lnTo>
                  <a:lnTo>
                    <a:pt x="18943" y="14232"/>
                  </a:lnTo>
                  <a:lnTo>
                    <a:pt x="0" y="0"/>
                  </a:lnTo>
                  <a:close/>
                </a:path>
              </a:pathLst>
            </a:custGeom>
            <a:solidFill>
              <a:srgbClr val="8DC9C0"/>
            </a:solidFill>
            <a:ln w="12700" cap="flat" cmpd="sng">
              <a:solidFill>
                <a:srgbClr val="A7D5CE"/>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80" name="Google Shape;1080;p10"/>
            <p:cNvSpPr/>
            <p:nvPr/>
          </p:nvSpPr>
          <p:spPr>
            <a:xfrm>
              <a:off x="477442" y="549911"/>
              <a:ext cx="1399325" cy="961663"/>
            </a:xfrm>
            <a:custGeom>
              <a:avLst/>
              <a:gdLst/>
              <a:ahLst/>
              <a:cxnLst/>
              <a:rect l="l" t="t"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A7D5CE"/>
            </a:solidFill>
            <a:ln w="12700" cap="flat" cmpd="sng">
              <a:solidFill>
                <a:srgbClr val="A7D5CE"/>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81" name="Google Shape;1081;p10"/>
            <p:cNvSpPr/>
            <p:nvPr/>
          </p:nvSpPr>
          <p:spPr>
            <a:xfrm>
              <a:off x="0" y="0"/>
              <a:ext cx="1616530" cy="1154991"/>
            </a:xfrm>
            <a:custGeom>
              <a:avLst/>
              <a:gdLst/>
              <a:ahLst/>
              <a:cxnLst/>
              <a:rect l="l" t="t"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BBDFDA"/>
            </a:solidFill>
            <a:ln w="12700" cap="flat" cmpd="sng">
              <a:solidFill>
                <a:srgbClr val="BBDFDA"/>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grpSp>
      <p:sp>
        <p:nvSpPr>
          <p:cNvPr id="1082" name="Google Shape;1082;p10"/>
          <p:cNvSpPr/>
          <p:nvPr/>
        </p:nvSpPr>
        <p:spPr>
          <a:xfrm>
            <a:off x="7365330" y="3429000"/>
            <a:ext cx="501988" cy="1061487"/>
          </a:xfrm>
          <a:custGeom>
            <a:avLst/>
            <a:gdLst/>
            <a:ahLst/>
            <a:cxnLst/>
            <a:rect l="l" t="t" r="r" b="b"/>
            <a:pathLst>
              <a:path w="21600" h="21600" extrusionOk="0">
                <a:moveTo>
                  <a:pt x="21600" y="21600"/>
                </a:moveTo>
                <a:lnTo>
                  <a:pt x="0" y="17074"/>
                </a:lnTo>
                <a:lnTo>
                  <a:pt x="0" y="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83" name="Google Shape;1083;p10"/>
          <p:cNvSpPr/>
          <p:nvPr/>
        </p:nvSpPr>
        <p:spPr>
          <a:xfrm>
            <a:off x="5719024" y="2432350"/>
            <a:ext cx="220879" cy="2008774"/>
          </a:xfrm>
          <a:custGeom>
            <a:avLst/>
            <a:gdLst/>
            <a:ahLst/>
            <a:cxnLst/>
            <a:rect l="l" t="t" r="r" b="b"/>
            <a:pathLst>
              <a:path w="21600" h="21600" extrusionOk="0">
                <a:moveTo>
                  <a:pt x="0" y="21600"/>
                </a:moveTo>
                <a:lnTo>
                  <a:pt x="21600" y="19252"/>
                </a:lnTo>
                <a:lnTo>
                  <a:pt x="21600" y="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84" name="Google Shape;1084;p10"/>
          <p:cNvSpPr/>
          <p:nvPr/>
        </p:nvSpPr>
        <p:spPr>
          <a:xfrm>
            <a:off x="7157690" y="5111673"/>
            <a:ext cx="760859" cy="368195"/>
          </a:xfrm>
          <a:custGeom>
            <a:avLst/>
            <a:gdLst/>
            <a:ahLst/>
            <a:cxnLst/>
            <a:rect l="l" t="t" r="r" b="b"/>
            <a:pathLst>
              <a:path w="21600" h="21600" extrusionOk="0">
                <a:moveTo>
                  <a:pt x="0" y="0"/>
                </a:moveTo>
                <a:lnTo>
                  <a:pt x="5644" y="21600"/>
                </a:lnTo>
                <a:lnTo>
                  <a:pt x="21600" y="2160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85" name="Google Shape;1085;p10"/>
          <p:cNvSpPr/>
          <p:nvPr/>
        </p:nvSpPr>
        <p:spPr>
          <a:xfrm rot="5400000">
            <a:off x="9509771" y="3309973"/>
            <a:ext cx="293621" cy="542378"/>
          </a:xfrm>
          <a:custGeom>
            <a:avLst/>
            <a:gdLst/>
            <a:ahLst/>
            <a:cxnLst/>
            <a:rect l="l" t="t" r="r" b="b"/>
            <a:pathLst>
              <a:path w="21600" h="21600" extrusionOk="0">
                <a:moveTo>
                  <a:pt x="0" y="21600"/>
                </a:moveTo>
                <a:lnTo>
                  <a:pt x="21600" y="16806"/>
                </a:lnTo>
                <a:lnTo>
                  <a:pt x="21600" y="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86" name="Google Shape;1086;p10"/>
          <p:cNvSpPr/>
          <p:nvPr/>
        </p:nvSpPr>
        <p:spPr>
          <a:xfrm>
            <a:off x="4279722" y="4333848"/>
            <a:ext cx="270821" cy="1124779"/>
          </a:xfrm>
          <a:custGeom>
            <a:avLst/>
            <a:gdLst/>
            <a:ahLst/>
            <a:cxnLst/>
            <a:rect l="l" t="t" r="r" b="b"/>
            <a:pathLst>
              <a:path w="21600" h="21600" extrusionOk="0">
                <a:moveTo>
                  <a:pt x="21600" y="0"/>
                </a:moveTo>
                <a:lnTo>
                  <a:pt x="0" y="5201"/>
                </a:lnTo>
                <a:lnTo>
                  <a:pt x="0" y="2160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dirty="0">
              <a:solidFill>
                <a:schemeClr val="dk1"/>
              </a:solidFill>
              <a:latin typeface="Calibri"/>
              <a:ea typeface="Calibri"/>
              <a:cs typeface="Calibri"/>
              <a:sym typeface="Calibri"/>
            </a:endParaRPr>
          </a:p>
        </p:txBody>
      </p:sp>
      <p:sp>
        <p:nvSpPr>
          <p:cNvPr id="1087" name="Google Shape;1087;p10"/>
          <p:cNvSpPr txBox="1"/>
          <p:nvPr/>
        </p:nvSpPr>
        <p:spPr>
          <a:xfrm>
            <a:off x="3663115" y="5427852"/>
            <a:ext cx="275126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dirty="0">
                <a:solidFill>
                  <a:srgbClr val="79527B"/>
                </a:solidFill>
                <a:latin typeface="Calibri"/>
                <a:ea typeface="Calibri"/>
                <a:cs typeface="Calibri"/>
                <a:sym typeface="Calibri"/>
              </a:rPr>
              <a:t>Erste Anzeichen</a:t>
            </a:r>
            <a:endParaRPr dirty="0"/>
          </a:p>
          <a:p>
            <a:pPr marL="0" marR="0" lvl="0" indent="0" algn="l" rtl="0">
              <a:spcBef>
                <a:spcPts val="0"/>
              </a:spcBef>
              <a:spcAft>
                <a:spcPts val="0"/>
              </a:spcAft>
              <a:buNone/>
            </a:pPr>
            <a:r>
              <a:rPr lang="de-DE" sz="1400" dirty="0">
                <a:solidFill>
                  <a:srgbClr val="595A59"/>
                </a:solidFill>
                <a:latin typeface="Calibri"/>
                <a:ea typeface="Calibri"/>
                <a:cs typeface="Calibri"/>
                <a:sym typeface="Calibri"/>
              </a:rPr>
              <a:t>Die ersten Anzeichen einer Krise werden weder erkannt noch wahrgenommen.</a:t>
            </a:r>
            <a:endParaRPr lang="de-DE" dirty="0"/>
          </a:p>
        </p:txBody>
      </p:sp>
      <p:sp>
        <p:nvSpPr>
          <p:cNvPr id="1088" name="Google Shape;1088;p10"/>
          <p:cNvSpPr txBox="1"/>
          <p:nvPr/>
        </p:nvSpPr>
        <p:spPr>
          <a:xfrm>
            <a:off x="3747170" y="1553422"/>
            <a:ext cx="2547708"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dirty="0">
                <a:solidFill>
                  <a:srgbClr val="916395"/>
                </a:solidFill>
                <a:latin typeface="Calibri"/>
                <a:ea typeface="Calibri"/>
                <a:cs typeface="Calibri"/>
                <a:sym typeface="Calibri"/>
              </a:rPr>
              <a:t>Das Prinzip Hoffnung</a:t>
            </a:r>
            <a:endParaRPr dirty="0"/>
          </a:p>
          <a:p>
            <a:pPr marL="0" marR="0" lvl="0" indent="0" algn="l" rtl="0">
              <a:spcBef>
                <a:spcPts val="0"/>
              </a:spcBef>
              <a:spcAft>
                <a:spcPts val="0"/>
              </a:spcAft>
              <a:buNone/>
            </a:pPr>
            <a:r>
              <a:rPr lang="de-DE" sz="1400" dirty="0">
                <a:solidFill>
                  <a:srgbClr val="595A59"/>
                </a:solidFill>
                <a:latin typeface="Calibri"/>
                <a:ea typeface="Calibri"/>
                <a:cs typeface="Calibri"/>
                <a:sym typeface="Calibri"/>
              </a:rPr>
              <a:t>Die Krise ist sichtbar, aber das Management </a:t>
            </a:r>
            <a:r>
              <a:rPr lang="de-DE" dirty="0">
                <a:solidFill>
                  <a:srgbClr val="595A59"/>
                </a:solidFill>
                <a:latin typeface="Calibri"/>
                <a:ea typeface="Calibri"/>
                <a:cs typeface="Calibri"/>
                <a:sym typeface="Calibri"/>
              </a:rPr>
              <a:t>konzentriert sich auf die Hoffnung und nicht auf das Handeln.</a:t>
            </a:r>
            <a:endParaRPr lang="de-DE" dirty="0"/>
          </a:p>
        </p:txBody>
      </p:sp>
      <p:sp>
        <p:nvSpPr>
          <p:cNvPr id="1089" name="Google Shape;1089;p10"/>
          <p:cNvSpPr txBox="1"/>
          <p:nvPr/>
        </p:nvSpPr>
        <p:spPr>
          <a:xfrm>
            <a:off x="6338915" y="1637401"/>
            <a:ext cx="3030095"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b="1" dirty="0">
                <a:solidFill>
                  <a:srgbClr val="81D1C5"/>
                </a:solidFill>
                <a:latin typeface="Calibri"/>
                <a:cs typeface="Calibri"/>
                <a:sym typeface="Calibri"/>
              </a:rPr>
              <a:t>Anzeichen von Entspannung</a:t>
            </a:r>
            <a:endParaRPr dirty="0"/>
          </a:p>
          <a:p>
            <a:pPr marL="0" marR="0" lvl="0" indent="0" algn="l" rtl="0">
              <a:spcBef>
                <a:spcPts val="0"/>
              </a:spcBef>
              <a:spcAft>
                <a:spcPts val="0"/>
              </a:spcAft>
              <a:buNone/>
            </a:pPr>
            <a:r>
              <a:rPr lang="de-DE" sz="1400" dirty="0">
                <a:solidFill>
                  <a:srgbClr val="595A59"/>
                </a:solidFill>
                <a:latin typeface="Calibri"/>
                <a:ea typeface="Calibri"/>
                <a:cs typeface="Calibri"/>
                <a:sym typeface="Calibri"/>
              </a:rPr>
              <a:t>Wenn die umgesetzten Maßnahmen erfolgreich sind, erscheinen die ersten Anzeichen von Entspannung. Die Umsetzung der Restrukturierung muss jedoch konstant fortgesetzt werden. </a:t>
            </a:r>
            <a:endParaRPr lang="de-DE" dirty="0"/>
          </a:p>
        </p:txBody>
      </p:sp>
      <p:sp>
        <p:nvSpPr>
          <p:cNvPr id="1090" name="Google Shape;1090;p10"/>
          <p:cNvSpPr txBox="1"/>
          <p:nvPr/>
        </p:nvSpPr>
        <p:spPr>
          <a:xfrm>
            <a:off x="7142883" y="5589621"/>
            <a:ext cx="4842288" cy="738623"/>
          </a:xfrm>
          <a:prstGeom prst="rect">
            <a:avLst/>
          </a:prstGeom>
          <a:noFill/>
          <a:ln>
            <a:noFill/>
          </a:ln>
        </p:spPr>
        <p:txBody>
          <a:bodyPr spcFirstLastPara="1" wrap="square" lIns="91425" tIns="45700" rIns="91425" bIns="45700" anchor="t" anchorCtr="0">
            <a:spAutoFit/>
          </a:bodyPr>
          <a:lstStyle/>
          <a:p>
            <a:r>
              <a:rPr lang="de-DE" sz="1400" dirty="0">
                <a:solidFill>
                  <a:srgbClr val="595A59"/>
                </a:solidFill>
                <a:latin typeface="Calibri"/>
                <a:ea typeface="Calibri"/>
                <a:cs typeface="Calibri"/>
                <a:sym typeface="Calibri"/>
              </a:rPr>
              <a:t>Die Krise kann nicht weiter geleugnet werden. Maßnahmen werden unter gr</a:t>
            </a:r>
            <a:r>
              <a:rPr lang="de-DE" dirty="0">
                <a:solidFill>
                  <a:srgbClr val="595A59"/>
                </a:solidFill>
                <a:latin typeface="Calibri"/>
                <a:ea typeface="Calibri"/>
                <a:cs typeface="Calibri"/>
                <a:sym typeface="Calibri"/>
              </a:rPr>
              <a:t>oßem Zeitdruck umgesetzt. Dies ist die kritischste Phase. </a:t>
            </a:r>
            <a:endParaRPr dirty="0"/>
          </a:p>
        </p:txBody>
      </p:sp>
      <p:sp>
        <p:nvSpPr>
          <p:cNvPr id="1091" name="Google Shape;1091;p10"/>
          <p:cNvSpPr txBox="1"/>
          <p:nvPr/>
        </p:nvSpPr>
        <p:spPr>
          <a:xfrm>
            <a:off x="7863759" y="5288304"/>
            <a:ext cx="132074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rgbClr val="68A7B0"/>
                </a:solidFill>
                <a:latin typeface="Calibri"/>
                <a:ea typeface="Calibri"/>
                <a:cs typeface="Calibri"/>
                <a:sym typeface="Calibri"/>
              </a:rPr>
              <a:t>Das </a:t>
            </a:r>
            <a:r>
              <a:rPr lang="en-GB" sz="1400" b="1" dirty="0" err="1">
                <a:solidFill>
                  <a:srgbClr val="68A7B0"/>
                </a:solidFill>
                <a:latin typeface="Calibri"/>
                <a:ea typeface="Calibri"/>
                <a:cs typeface="Calibri"/>
                <a:sym typeface="Calibri"/>
              </a:rPr>
              <a:t>Erwachen</a:t>
            </a:r>
            <a:endParaRPr dirty="0"/>
          </a:p>
        </p:txBody>
      </p:sp>
      <p:sp>
        <p:nvSpPr>
          <p:cNvPr id="1092" name="Google Shape;1092;p10"/>
          <p:cNvSpPr txBox="1"/>
          <p:nvPr/>
        </p:nvSpPr>
        <p:spPr>
          <a:xfrm>
            <a:off x="9986005" y="2791728"/>
            <a:ext cx="2118127"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dirty="0">
                <a:solidFill>
                  <a:srgbClr val="F27954"/>
                </a:solidFill>
                <a:latin typeface="Calibri"/>
                <a:ea typeface="Calibri"/>
                <a:cs typeface="Calibri"/>
                <a:sym typeface="Calibri"/>
              </a:rPr>
              <a:t>Lernen und Resilienz </a:t>
            </a:r>
          </a:p>
          <a:p>
            <a:pPr marL="0" marR="0" lvl="0" indent="0" algn="l" rtl="0">
              <a:spcBef>
                <a:spcPts val="0"/>
              </a:spcBef>
              <a:spcAft>
                <a:spcPts val="0"/>
              </a:spcAft>
              <a:buNone/>
            </a:pPr>
            <a:r>
              <a:rPr lang="de-DE" sz="1400" dirty="0">
                <a:solidFill>
                  <a:srgbClr val="595A59"/>
                </a:solidFill>
                <a:latin typeface="Calibri"/>
                <a:ea typeface="Calibri"/>
                <a:cs typeface="Calibri"/>
                <a:sym typeface="Calibri"/>
              </a:rPr>
              <a:t>W</a:t>
            </a:r>
            <a:r>
              <a:rPr lang="de-DE" dirty="0">
                <a:solidFill>
                  <a:srgbClr val="595A59"/>
                </a:solidFill>
                <a:latin typeface="Calibri"/>
                <a:ea typeface="Calibri"/>
                <a:cs typeface="Calibri"/>
                <a:sym typeface="Calibri"/>
              </a:rPr>
              <a:t>enn die Krise erfolgreich bewältigt wird, müssen die richtigen Schlüsse gezogen werden. Wenn dies erfolgreich ist, kann nachhaltige </a:t>
            </a:r>
            <a:r>
              <a:rPr lang="de-DE" dirty="0" err="1">
                <a:solidFill>
                  <a:srgbClr val="595A59"/>
                </a:solidFill>
                <a:latin typeface="Calibri"/>
                <a:ea typeface="Calibri"/>
                <a:cs typeface="Calibri"/>
                <a:sym typeface="Calibri"/>
              </a:rPr>
              <a:t>Krisenresilienz</a:t>
            </a:r>
            <a:r>
              <a:rPr lang="de-DE" dirty="0">
                <a:solidFill>
                  <a:srgbClr val="595A59"/>
                </a:solidFill>
                <a:latin typeface="Calibri"/>
                <a:ea typeface="Calibri"/>
                <a:cs typeface="Calibri"/>
                <a:sym typeface="Calibri"/>
              </a:rPr>
              <a:t> die Folge sein.</a:t>
            </a:r>
            <a:endParaRPr dirty="0"/>
          </a:p>
        </p:txBody>
      </p:sp>
      <p:sp>
        <p:nvSpPr>
          <p:cNvPr id="1093" name="Google Shape;1093;p1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sz="2000" dirty="0"/>
              <a:t>Erfolgreiches Krisenmanagement hängt wesentlich von der Offenheit der beteiligten Personen ab.</a:t>
            </a:r>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1"/>
          <p:cNvSpPr txBox="1">
            <a:spLocks noGrp="1"/>
          </p:cNvSpPr>
          <p:nvPr>
            <p:ph type="body" idx="2"/>
          </p:nvPr>
        </p:nvSpPr>
        <p:spPr>
          <a:xfrm>
            <a:off x="389964" y="1637401"/>
            <a:ext cx="3666619"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Eine Krise kann kontinuierlich alle vier Phasen durchlaufen. Sie muss jedoch nicht unbedingt in der ersten Phase beginnen, sondern kann auch in der zweiten, dritten oder vierten Phase anfangen. Mit angemessenen Maßnahmen zur frühzeitigen Erkennung kann der Prozess in den ersten drei Krisenphasen beendet werden.</a:t>
            </a:r>
            <a:endParaRPr dirty="0"/>
          </a:p>
          <a:p>
            <a:pPr marL="0" lvl="0" indent="0" algn="l" rtl="0">
              <a:lnSpc>
                <a:spcPct val="100000"/>
              </a:lnSpc>
              <a:spcBef>
                <a:spcPts val="600"/>
              </a:spcBef>
              <a:spcAft>
                <a:spcPts val="0"/>
              </a:spcAft>
              <a:buClr>
                <a:srgbClr val="595A59"/>
              </a:buClr>
              <a:buSzPts val="1800"/>
              <a:buNone/>
            </a:pPr>
            <a:endParaRPr dirty="0"/>
          </a:p>
          <a:p>
            <a:pPr marL="0" lvl="0" indent="0" algn="l" rtl="0">
              <a:lnSpc>
                <a:spcPct val="100000"/>
              </a:lnSpc>
              <a:spcBef>
                <a:spcPts val="600"/>
              </a:spcBef>
              <a:spcAft>
                <a:spcPts val="0"/>
              </a:spcAft>
              <a:buClr>
                <a:srgbClr val="595A59"/>
              </a:buClr>
              <a:buSzPts val="1200"/>
              <a:buNone/>
            </a:pPr>
            <a:r>
              <a:rPr lang="en-GB" sz="1200" dirty="0" err="1">
                <a:solidFill>
                  <a:srgbClr val="595A59"/>
                </a:solidFill>
              </a:rPr>
              <a:t>Krystek</a:t>
            </a:r>
            <a:r>
              <a:rPr lang="en-GB" sz="1200" dirty="0">
                <a:solidFill>
                  <a:srgbClr val="595A59"/>
                </a:solidFill>
              </a:rPr>
              <a:t> (1987): </a:t>
            </a:r>
            <a:r>
              <a:rPr lang="en-GB" sz="1200" dirty="0" err="1">
                <a:solidFill>
                  <a:srgbClr val="595A59"/>
                </a:solidFill>
              </a:rPr>
              <a:t>Unternehmungskrisen</a:t>
            </a:r>
            <a:endParaRPr dirty="0"/>
          </a:p>
          <a:p>
            <a:pPr marL="0" lvl="0" indent="0" algn="l" rtl="0">
              <a:lnSpc>
                <a:spcPct val="100000"/>
              </a:lnSpc>
              <a:spcBef>
                <a:spcPts val="600"/>
              </a:spcBef>
              <a:spcAft>
                <a:spcPts val="0"/>
              </a:spcAft>
              <a:buClr>
                <a:srgbClr val="595A59"/>
              </a:buClr>
              <a:buSzPts val="1800"/>
              <a:buNone/>
            </a:pPr>
            <a:endParaRPr dirty="0"/>
          </a:p>
        </p:txBody>
      </p:sp>
      <p:sp>
        <p:nvSpPr>
          <p:cNvPr id="1100" name="Google Shape;1100;p1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Ansatz I: Die vier Phasen einer Krise</a:t>
            </a:r>
            <a:endParaRPr dirty="0"/>
          </a:p>
        </p:txBody>
      </p:sp>
      <p:sp>
        <p:nvSpPr>
          <p:cNvPr id="1101" name="Google Shape;1101;p11"/>
          <p:cNvSpPr/>
          <p:nvPr/>
        </p:nvSpPr>
        <p:spPr>
          <a:xfrm>
            <a:off x="6654746" y="1371954"/>
            <a:ext cx="3142397"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2" name="Google Shape;1102;p11"/>
          <p:cNvSpPr/>
          <p:nvPr/>
        </p:nvSpPr>
        <p:spPr>
          <a:xfrm rot="5400000">
            <a:off x="5341163" y="1403484"/>
            <a:ext cx="1347141" cy="1280025"/>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3" name="Google Shape;1103;p11"/>
          <p:cNvSpPr txBox="1"/>
          <p:nvPr/>
        </p:nvSpPr>
        <p:spPr>
          <a:xfrm>
            <a:off x="5315580" y="1523983"/>
            <a:ext cx="1449185"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dirty="0">
                <a:solidFill>
                  <a:schemeClr val="lt1"/>
                </a:solidFill>
                <a:latin typeface="Calibri"/>
                <a:ea typeface="Calibri"/>
                <a:cs typeface="Calibri"/>
                <a:sym typeface="Calibri"/>
              </a:rPr>
              <a:t>1. Phase:</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POTENTIELLE</a:t>
            </a:r>
          </a:p>
          <a:p>
            <a:pPr marL="0" marR="0" lvl="0" indent="0" algn="ctr" rtl="0">
              <a:spcBef>
                <a:spcPts val="0"/>
              </a:spcBef>
              <a:spcAft>
                <a:spcPts val="0"/>
              </a:spcAft>
              <a:buNone/>
            </a:pPr>
            <a:r>
              <a:rPr lang="en-GB" dirty="0">
                <a:solidFill>
                  <a:schemeClr val="lt1"/>
                </a:solidFill>
                <a:latin typeface="Calibri"/>
                <a:cs typeface="Calibri"/>
                <a:sym typeface="Calibri"/>
              </a:rPr>
              <a:t>KRISE</a:t>
            </a:r>
            <a:endParaRPr dirty="0"/>
          </a:p>
        </p:txBody>
      </p:sp>
      <p:sp>
        <p:nvSpPr>
          <p:cNvPr id="1104" name="Google Shape;1104;p11"/>
          <p:cNvSpPr txBox="1"/>
          <p:nvPr/>
        </p:nvSpPr>
        <p:spPr>
          <a:xfrm>
            <a:off x="6935480" y="1394802"/>
            <a:ext cx="2971682" cy="954067"/>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de-DE"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Normale Situ</a:t>
            </a:r>
            <a:r>
              <a:rPr lang="de-DE" dirty="0">
                <a:solidFill>
                  <a:schemeClr val="lt1"/>
                </a:solidFill>
                <a:latin typeface="Calibri" panose="020F0502020204030204" pitchFamily="34" charset="0"/>
                <a:ea typeface="Calibri" panose="020F0502020204030204" pitchFamily="34" charset="0"/>
                <a:cs typeface="Calibri" panose="020F0502020204030204" pitchFamily="34" charset="0"/>
              </a:rPr>
              <a:t>ation</a:t>
            </a:r>
          </a:p>
          <a:p>
            <a:pPr marL="182563" marR="0" lvl="0" indent="-182563" algn="l" rtl="0">
              <a:spcBef>
                <a:spcPts val="0"/>
              </a:spcBef>
              <a:spcAft>
                <a:spcPts val="0"/>
              </a:spcAft>
              <a:buClr>
                <a:schemeClr val="lt1"/>
              </a:buClr>
              <a:buSzPts val="1400"/>
              <a:buFont typeface="Arial"/>
              <a:buChar char="•"/>
            </a:pPr>
            <a:r>
              <a:rPr lang="de-DE"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Keine wahrnehmbaren Krisensignale</a:t>
            </a:r>
          </a:p>
          <a:p>
            <a:pPr marL="182563" marR="0" lvl="0" indent="-182563" algn="l" rtl="0">
              <a:spcBef>
                <a:spcPts val="0"/>
              </a:spcBef>
              <a:spcAft>
                <a:spcPts val="0"/>
              </a:spcAft>
              <a:buClr>
                <a:schemeClr val="lt1"/>
              </a:buClr>
              <a:buSzPts val="1400"/>
              <a:buFont typeface="Arial"/>
              <a:buChar char="•"/>
            </a:pPr>
            <a:r>
              <a:rPr lang="de-DE" dirty="0">
                <a:solidFill>
                  <a:schemeClr val="lt1"/>
                </a:solidFill>
                <a:latin typeface="Calibri" panose="020F0502020204030204" pitchFamily="34" charset="0"/>
                <a:ea typeface="Calibri" panose="020F0502020204030204" pitchFamily="34" charset="0"/>
                <a:cs typeface="Calibri" panose="020F0502020204030204" pitchFamily="34" charset="0"/>
              </a:rPr>
              <a:t>Durchspielen potenzieller Krisen</a:t>
            </a:r>
            <a:endParaRPr lang="de-DE" b="0" i="0"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05" name="Google Shape;1105;p11"/>
          <p:cNvSpPr/>
          <p:nvPr/>
        </p:nvSpPr>
        <p:spPr>
          <a:xfrm>
            <a:off x="6654746" y="4209519"/>
            <a:ext cx="3142397"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6" name="Google Shape;1106;p11"/>
          <p:cNvSpPr txBox="1"/>
          <p:nvPr/>
        </p:nvSpPr>
        <p:spPr>
          <a:xfrm>
            <a:off x="6937921" y="4160764"/>
            <a:ext cx="3013298" cy="954067"/>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en-GB" b="0" i="0" dirty="0" err="1">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Ausbruch</a:t>
            </a:r>
            <a:r>
              <a:rPr lang="en-GB"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 der </a:t>
            </a:r>
            <a:r>
              <a:rPr lang="en-GB" b="0" i="0" dirty="0" err="1">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Krise</a:t>
            </a:r>
            <a:endParaRPr lang="en-GB"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p>
            <a:pPr marL="182563" marR="0" lvl="0" indent="-182563" algn="l" rtl="0">
              <a:spcBef>
                <a:spcPts val="0"/>
              </a:spcBef>
              <a:spcAft>
                <a:spcPts val="0"/>
              </a:spcAft>
              <a:buClr>
                <a:schemeClr val="lt1"/>
              </a:buClr>
              <a:buSzPts val="1400"/>
              <a:buFont typeface="Arial"/>
              <a:buChar char="•"/>
            </a:pPr>
            <a:r>
              <a:rPr lang="en-GB" dirty="0" err="1">
                <a:solidFill>
                  <a:schemeClr val="lt1"/>
                </a:solidFill>
                <a:latin typeface="Calibri" panose="020F0502020204030204" pitchFamily="34" charset="0"/>
                <a:ea typeface="Calibri" panose="020F0502020204030204" pitchFamily="34" charset="0"/>
                <a:cs typeface="Calibri" panose="020F0502020204030204" pitchFamily="34" charset="0"/>
              </a:rPr>
              <a:t>Destruktive</a:t>
            </a: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rPr>
              <a:t> </a:t>
            </a:r>
            <a:r>
              <a:rPr lang="en-GB" dirty="0" err="1">
                <a:solidFill>
                  <a:schemeClr val="lt1"/>
                </a:solidFill>
                <a:latin typeface="Calibri" panose="020F0502020204030204" pitchFamily="34" charset="0"/>
                <a:ea typeface="Calibri" panose="020F0502020204030204" pitchFamily="34" charset="0"/>
                <a:cs typeface="Calibri" panose="020F0502020204030204" pitchFamily="34" charset="0"/>
              </a:rPr>
              <a:t>Effekte</a:t>
            </a:r>
            <a:endParaRPr lang="en-GB"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182563" marR="0" lvl="0" indent="-182563" algn="l" rtl="0">
              <a:spcBef>
                <a:spcPts val="0"/>
              </a:spcBef>
              <a:spcAft>
                <a:spcPts val="0"/>
              </a:spcAft>
              <a:buClr>
                <a:schemeClr val="lt1"/>
              </a:buClr>
              <a:buSzPts val="1400"/>
              <a:buFont typeface="Arial"/>
              <a:buChar char="•"/>
            </a:pPr>
            <a:r>
              <a:rPr lang="en-GB" dirty="0" err="1">
                <a:solidFill>
                  <a:schemeClr val="lt1"/>
                </a:solidFill>
                <a:latin typeface="Calibri" panose="020F0502020204030204" pitchFamily="34" charset="0"/>
                <a:ea typeface="Calibri" panose="020F0502020204030204" pitchFamily="34" charset="0"/>
                <a:cs typeface="Calibri" panose="020F0502020204030204" pitchFamily="34" charset="0"/>
              </a:rPr>
              <a:t>Erhöhter</a:t>
            </a: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rPr>
              <a:t> </a:t>
            </a:r>
            <a:r>
              <a:rPr lang="en-GB" dirty="0" err="1">
                <a:solidFill>
                  <a:schemeClr val="lt1"/>
                </a:solidFill>
                <a:latin typeface="Calibri" panose="020F0502020204030204" pitchFamily="34" charset="0"/>
                <a:ea typeface="Calibri" panose="020F0502020204030204" pitchFamily="34" charset="0"/>
                <a:cs typeface="Calibri" panose="020F0502020204030204" pitchFamily="34" charset="0"/>
              </a:rPr>
              <a:t>Zeitdruck</a:t>
            </a:r>
            <a:endParaRPr lang="en-GB"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182563" marR="0" lvl="0" indent="-182563" algn="l" rtl="0">
              <a:spcBef>
                <a:spcPts val="0"/>
              </a:spcBef>
              <a:spcAft>
                <a:spcPts val="0"/>
              </a:spcAft>
              <a:buClr>
                <a:schemeClr val="lt1"/>
              </a:buClr>
              <a:buSzPts val="1400"/>
              <a:buFont typeface="Arial"/>
              <a:buChar char="•"/>
            </a:pPr>
            <a:r>
              <a:rPr lang="en-GB" dirty="0" err="1">
                <a:solidFill>
                  <a:schemeClr val="lt1"/>
                </a:solidFill>
                <a:latin typeface="Calibri" panose="020F0502020204030204" pitchFamily="34" charset="0"/>
                <a:ea typeface="Calibri" panose="020F0502020204030204" pitchFamily="34" charset="0"/>
                <a:cs typeface="Calibri" panose="020F0502020204030204" pitchFamily="34" charset="0"/>
              </a:rPr>
              <a:t>Entscheidungen</a:t>
            </a: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rPr>
              <a:t> </a:t>
            </a:r>
            <a:r>
              <a:rPr lang="en-GB" dirty="0" err="1">
                <a:solidFill>
                  <a:schemeClr val="lt1"/>
                </a:solidFill>
                <a:latin typeface="Calibri" panose="020F0502020204030204" pitchFamily="34" charset="0"/>
                <a:ea typeface="Calibri" panose="020F0502020204030204" pitchFamily="34" charset="0"/>
                <a:cs typeface="Calibri" panose="020F0502020204030204" pitchFamily="34" charset="0"/>
              </a:rPr>
              <a:t>treffen</a:t>
            </a: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rPr>
              <a:t> &amp; </a:t>
            </a:r>
            <a:r>
              <a:rPr lang="en-GB" dirty="0" err="1">
                <a:solidFill>
                  <a:schemeClr val="lt1"/>
                </a:solidFill>
                <a:latin typeface="Calibri" panose="020F0502020204030204" pitchFamily="34" charset="0"/>
                <a:ea typeface="Calibri" panose="020F0502020204030204" pitchFamily="34" charset="0"/>
                <a:cs typeface="Calibri" panose="020F0502020204030204" pitchFamily="34" charset="0"/>
              </a:rPr>
              <a:t>handeln</a:t>
            </a:r>
            <a:endParaRPr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7" name="Google Shape;1107;p11"/>
          <p:cNvSpPr/>
          <p:nvPr/>
        </p:nvSpPr>
        <p:spPr>
          <a:xfrm>
            <a:off x="6652292" y="2792644"/>
            <a:ext cx="3142398"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8" name="Google Shape;1108;p11"/>
          <p:cNvSpPr txBox="1"/>
          <p:nvPr/>
        </p:nvSpPr>
        <p:spPr>
          <a:xfrm>
            <a:off x="6938932" y="2788829"/>
            <a:ext cx="2855758" cy="954067"/>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de-D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Versteckte Anzeichen einer Krise</a:t>
            </a:r>
          </a:p>
          <a:p>
            <a:pPr marL="182563" marR="0" lvl="0" indent="-182563" algn="l" rtl="0">
              <a:spcBef>
                <a:spcPts val="0"/>
              </a:spcBef>
              <a:spcAft>
                <a:spcPts val="0"/>
              </a:spcAft>
              <a:buClr>
                <a:schemeClr val="lt1"/>
              </a:buClr>
              <a:buSzPts val="1400"/>
              <a:buFont typeface="Arial"/>
              <a:buChar char="•"/>
            </a:pPr>
            <a:r>
              <a:rPr lang="de-DE" dirty="0">
                <a:solidFill>
                  <a:schemeClr val="lt1"/>
                </a:solidFill>
                <a:latin typeface="Calibri" panose="020F0502020204030204" pitchFamily="34" charset="0"/>
                <a:ea typeface="Calibri" panose="020F0502020204030204" pitchFamily="34" charset="0"/>
                <a:cs typeface="Calibri" panose="020F0502020204030204" pitchFamily="34" charset="0"/>
              </a:rPr>
              <a:t>Auswirkungen der Krise können nicht eingeschätzt werden</a:t>
            </a:r>
          </a:p>
          <a:p>
            <a:pPr marL="182563" marR="0" lvl="0" indent="-182563" algn="l" rtl="0">
              <a:spcBef>
                <a:spcPts val="0"/>
              </a:spcBef>
              <a:spcAft>
                <a:spcPts val="0"/>
              </a:spcAft>
              <a:buClr>
                <a:schemeClr val="lt1"/>
              </a:buClr>
              <a:buSzPts val="1400"/>
              <a:buFont typeface="Arial"/>
              <a:buChar char="•"/>
            </a:pPr>
            <a:r>
              <a:rPr lang="de-DE" dirty="0">
                <a:solidFill>
                  <a:schemeClr val="lt1"/>
                </a:solidFill>
                <a:latin typeface="Calibri" panose="020F0502020204030204" pitchFamily="34" charset="0"/>
                <a:ea typeface="Calibri" panose="020F0502020204030204" pitchFamily="34" charset="0"/>
                <a:cs typeface="Calibri" panose="020F0502020204030204" pitchFamily="34" charset="0"/>
              </a:rPr>
              <a:t>Verwendung von Erkennungstools</a:t>
            </a:r>
          </a:p>
        </p:txBody>
      </p:sp>
      <p:sp>
        <p:nvSpPr>
          <p:cNvPr id="1109" name="Google Shape;1109;p11"/>
          <p:cNvSpPr/>
          <p:nvPr/>
        </p:nvSpPr>
        <p:spPr>
          <a:xfrm>
            <a:off x="6671508" y="5647768"/>
            <a:ext cx="3125635"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0" name="Google Shape;1110;p11"/>
          <p:cNvSpPr txBox="1"/>
          <p:nvPr/>
        </p:nvSpPr>
        <p:spPr>
          <a:xfrm>
            <a:off x="6938932" y="5742414"/>
            <a:ext cx="2690948" cy="738623"/>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de-DE"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Massive destruktive Effekte</a:t>
            </a:r>
          </a:p>
          <a:p>
            <a:pPr marL="182563" marR="0" lvl="0" indent="-182563" algn="l" rtl="0">
              <a:spcBef>
                <a:spcPts val="0"/>
              </a:spcBef>
              <a:spcAft>
                <a:spcPts val="0"/>
              </a:spcAft>
              <a:buClr>
                <a:schemeClr val="lt1"/>
              </a:buClr>
              <a:buSzPts val="1400"/>
              <a:buFont typeface="Arial"/>
              <a:buChar char="•"/>
            </a:pPr>
            <a:r>
              <a:rPr lang="de-DE" dirty="0">
                <a:solidFill>
                  <a:schemeClr val="lt1"/>
                </a:solidFill>
                <a:latin typeface="Calibri" panose="020F0502020204030204" pitchFamily="34" charset="0"/>
                <a:ea typeface="Calibri" panose="020F0502020204030204" pitchFamily="34" charset="0"/>
                <a:cs typeface="Calibri" panose="020F0502020204030204" pitchFamily="34" charset="0"/>
              </a:rPr>
              <a:t>Fortbestand des Unternehmens akut gefährdet</a:t>
            </a:r>
            <a:endParaRPr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1" name="Google Shape;1111;p11"/>
          <p:cNvSpPr/>
          <p:nvPr/>
        </p:nvSpPr>
        <p:spPr>
          <a:xfrm rot="5400000">
            <a:off x="5554441" y="5484809"/>
            <a:ext cx="954107" cy="1280025"/>
          </a:xfrm>
          <a:prstGeom prst="rect">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2" name="Google Shape;1112;p11"/>
          <p:cNvSpPr/>
          <p:nvPr/>
        </p:nvSpPr>
        <p:spPr>
          <a:xfrm rot="5400000">
            <a:off x="5349545" y="4238974"/>
            <a:ext cx="1347141" cy="1280025"/>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3" name="Google Shape;1113;p11"/>
          <p:cNvSpPr/>
          <p:nvPr/>
        </p:nvSpPr>
        <p:spPr>
          <a:xfrm rot="5400000">
            <a:off x="5341162" y="2830813"/>
            <a:ext cx="1347141" cy="1280025"/>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4" name="Google Shape;1114;p11"/>
          <p:cNvSpPr txBox="1"/>
          <p:nvPr/>
        </p:nvSpPr>
        <p:spPr>
          <a:xfrm>
            <a:off x="5294340" y="4308608"/>
            <a:ext cx="1449185"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dirty="0">
                <a:solidFill>
                  <a:schemeClr val="lt1"/>
                </a:solidFill>
                <a:latin typeface="Calibri"/>
                <a:ea typeface="Calibri"/>
                <a:cs typeface="Calibri"/>
                <a:sym typeface="Calibri"/>
              </a:rPr>
              <a:t>3. Phase:</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AKUTE/</a:t>
            </a:r>
            <a:endParaRPr dirty="0"/>
          </a:p>
          <a:p>
            <a:pPr marL="0" marR="0" lvl="0" indent="0" algn="ctr" rtl="0">
              <a:spcBef>
                <a:spcPts val="0"/>
              </a:spcBef>
              <a:spcAft>
                <a:spcPts val="0"/>
              </a:spcAft>
              <a:buNone/>
            </a:pPr>
            <a:r>
              <a:rPr lang="de-DE" cap="none" dirty="0">
                <a:solidFill>
                  <a:schemeClr val="lt1"/>
                </a:solidFill>
                <a:latin typeface="Calibri"/>
                <a:ea typeface="Calibri"/>
                <a:cs typeface="Calibri"/>
                <a:sym typeface="Calibri"/>
              </a:rPr>
              <a:t>BEHERRSCHBARE KRISE</a:t>
            </a:r>
            <a:endParaRPr dirty="0"/>
          </a:p>
        </p:txBody>
      </p:sp>
      <p:sp>
        <p:nvSpPr>
          <p:cNvPr id="1115" name="Google Shape;1115;p11"/>
          <p:cNvSpPr txBox="1"/>
          <p:nvPr/>
        </p:nvSpPr>
        <p:spPr>
          <a:xfrm>
            <a:off x="5306901" y="5650426"/>
            <a:ext cx="1449185"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dirty="0">
                <a:solidFill>
                  <a:schemeClr val="lt1"/>
                </a:solidFill>
                <a:latin typeface="Calibri"/>
                <a:ea typeface="Calibri"/>
                <a:cs typeface="Calibri"/>
                <a:sym typeface="Calibri"/>
              </a:rPr>
              <a:t>4. Phase:</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AKUTE/ </a:t>
            </a:r>
            <a:r>
              <a:rPr lang="de-DE" cap="none" dirty="0">
                <a:solidFill>
                  <a:schemeClr val="lt1"/>
                </a:solidFill>
                <a:latin typeface="Calibri"/>
                <a:ea typeface="Calibri"/>
                <a:cs typeface="Calibri"/>
                <a:sym typeface="Calibri"/>
              </a:rPr>
              <a:t>NICHT</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BEHERRSCHBARE</a:t>
            </a:r>
            <a:r>
              <a:rPr lang="en-GB" dirty="0">
                <a:solidFill>
                  <a:schemeClr val="lt1"/>
                </a:solidFill>
                <a:latin typeface="Calibri"/>
                <a:cs typeface="Calibri"/>
                <a:sym typeface="Calibri"/>
              </a:rPr>
              <a:t>KRISE</a:t>
            </a:r>
            <a:endParaRPr dirty="0"/>
          </a:p>
        </p:txBody>
      </p:sp>
      <p:sp>
        <p:nvSpPr>
          <p:cNvPr id="1116" name="Google Shape;1116;p11"/>
          <p:cNvSpPr txBox="1"/>
          <p:nvPr/>
        </p:nvSpPr>
        <p:spPr>
          <a:xfrm>
            <a:off x="5306901" y="2945462"/>
            <a:ext cx="1449185"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dirty="0">
                <a:solidFill>
                  <a:schemeClr val="lt1"/>
                </a:solidFill>
                <a:latin typeface="Calibri"/>
                <a:ea typeface="Calibri"/>
                <a:cs typeface="Calibri"/>
                <a:sym typeface="Calibri"/>
              </a:rPr>
              <a:t>2. Phase:</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LATENTE</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KRISE</a:t>
            </a:r>
            <a:endParaRPr dirty="0"/>
          </a:p>
        </p:txBody>
      </p:sp>
      <p:sp>
        <p:nvSpPr>
          <p:cNvPr id="1117" name="Google Shape;1117;p11"/>
          <p:cNvSpPr/>
          <p:nvPr/>
        </p:nvSpPr>
        <p:spPr>
          <a:xfrm>
            <a:off x="9797143" y="1369671"/>
            <a:ext cx="1778400" cy="9540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18" name="Google Shape;1118;p11"/>
          <p:cNvSpPr txBox="1"/>
          <p:nvPr/>
        </p:nvSpPr>
        <p:spPr>
          <a:xfrm>
            <a:off x="9833535" y="1578425"/>
            <a:ext cx="154769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Strategie-entwicklung</a:t>
            </a:r>
            <a:endParaRPr lang="de-DE"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9" name="Google Shape;1119;p11"/>
          <p:cNvSpPr/>
          <p:nvPr/>
        </p:nvSpPr>
        <p:spPr>
          <a:xfrm>
            <a:off x="9794690" y="2792751"/>
            <a:ext cx="1778400" cy="9540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20" name="Google Shape;1120;p11"/>
          <p:cNvSpPr txBox="1"/>
          <p:nvPr/>
        </p:nvSpPr>
        <p:spPr>
          <a:xfrm>
            <a:off x="9835993" y="2983268"/>
            <a:ext cx="143000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err="1">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Präventions-maßnahmen</a:t>
            </a:r>
            <a:endParaRPr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21" name="Google Shape;1121;p11"/>
          <p:cNvSpPr/>
          <p:nvPr/>
        </p:nvSpPr>
        <p:spPr>
          <a:xfrm>
            <a:off x="9797143" y="4209727"/>
            <a:ext cx="1778400" cy="9540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22" name="Google Shape;1122;p11"/>
          <p:cNvSpPr txBox="1"/>
          <p:nvPr/>
        </p:nvSpPr>
        <p:spPr>
          <a:xfrm>
            <a:off x="9951219" y="4424962"/>
            <a:ext cx="1430006" cy="52318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lt1"/>
              </a:buClr>
              <a:buSzPts val="1400"/>
            </a:pPr>
            <a:r>
              <a:rPr lang="de-D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Krisen-bewältigung</a:t>
            </a:r>
            <a:endParaRPr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23" name="Google Shape;1123;p11"/>
          <p:cNvSpPr/>
          <p:nvPr/>
        </p:nvSpPr>
        <p:spPr>
          <a:xfrm>
            <a:off x="9799325" y="5643530"/>
            <a:ext cx="1779002" cy="9540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24" name="Google Shape;1124;p11"/>
          <p:cNvSpPr/>
          <p:nvPr/>
        </p:nvSpPr>
        <p:spPr>
          <a:xfrm>
            <a:off x="0" y="-215443"/>
            <a:ext cx="12192000" cy="430887"/>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b="0" i="0" u="none" strike="noStrike" cap="none">
              <a:solidFill>
                <a:schemeClr val="dk1"/>
              </a:solidFill>
              <a:latin typeface="Arial"/>
              <a:ea typeface="Arial"/>
              <a:cs typeface="Arial"/>
              <a:sym typeface="Arial"/>
            </a:endParaRPr>
          </a:p>
        </p:txBody>
      </p:sp>
      <p:sp>
        <p:nvSpPr>
          <p:cNvPr id="1128" name="Google Shape;1128;p11"/>
          <p:cNvSpPr txBox="1"/>
          <p:nvPr/>
        </p:nvSpPr>
        <p:spPr>
          <a:xfrm>
            <a:off x="9812726" y="5715653"/>
            <a:ext cx="1861388" cy="954067"/>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lt1"/>
              </a:buClr>
              <a:buSzPts val="1400"/>
            </a:pPr>
            <a:r>
              <a:rPr lang="de-DE" dirty="0">
                <a:solidFill>
                  <a:schemeClr val="lt1"/>
                </a:solidFill>
                <a:latin typeface="Calibri" panose="020F0502020204030204" pitchFamily="34" charset="0"/>
                <a:ea typeface="Calibri" panose="020F0502020204030204" pitchFamily="34" charset="0"/>
                <a:cs typeface="Calibri" panose="020F0502020204030204" pitchFamily="34" charset="0"/>
              </a:rPr>
              <a:t>Systematische Planung &amp; Umsetzung der Unternehmens-liquidation</a:t>
            </a:r>
            <a:endParaRPr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Google Shape;1093;p10">
            <a:extLst>
              <a:ext uri="{FF2B5EF4-FFF2-40B4-BE49-F238E27FC236}">
                <a16:creationId xmlns:a16="http://schemas.microsoft.com/office/drawing/2014/main" id="{52E1FC64-8789-9DB7-4C8A-59FF1756F0BB}"/>
              </a:ext>
            </a:extLst>
          </p:cNvPr>
          <p:cNvSpPr txBox="1">
            <a:spLocks/>
          </p:cNvSpPr>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79527B"/>
              </a:buClr>
              <a:buSzPts val="2000"/>
              <a:buFont typeface="Arial"/>
              <a:buNone/>
              <a:defRPr sz="2000" b="0" i="0" u="none" strike="noStrike" cap="none">
                <a:solidFill>
                  <a:srgbClr val="79527B"/>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de-DE" dirty="0"/>
              <a:t>Es gibt verschiedene Modelle zur Beschreibung eines Krisenverlaufs. Ein möglicher Ansatz ist das 4-Phasen-Modell. Jede Phase kennzeichnet sich durch bestimmte individuelle Merkmale.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2"/>
          <p:cNvSpPr/>
          <p:nvPr/>
        </p:nvSpPr>
        <p:spPr>
          <a:xfrm>
            <a:off x="3370215" y="1573008"/>
            <a:ext cx="8316686" cy="3582458"/>
          </a:xfrm>
          <a:custGeom>
            <a:avLst/>
            <a:gdLst/>
            <a:ahLst/>
            <a:cxnLst/>
            <a:rect l="l" t="t" r="r" b="b"/>
            <a:pathLst>
              <a:path w="7916092" h="3582458" extrusionOk="0">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5" name="Google Shape;1135;p12"/>
          <p:cNvSpPr txBox="1">
            <a:spLocks noGrp="1"/>
          </p:cNvSpPr>
          <p:nvPr>
            <p:ph type="body" idx="2"/>
          </p:nvPr>
        </p:nvSpPr>
        <p:spPr>
          <a:xfrm>
            <a:off x="389965" y="1637401"/>
            <a:ext cx="2771805"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In der Praxis sind die einzelnen Phase von unterschiedlicher Dauer – und mitunter wird eine Phase übersprungen.</a:t>
            </a:r>
          </a:p>
          <a:p>
            <a:pPr marL="0" lvl="0" indent="0" algn="l" rtl="0">
              <a:lnSpc>
                <a:spcPct val="100000"/>
              </a:lnSpc>
              <a:spcBef>
                <a:spcPts val="0"/>
              </a:spcBef>
              <a:spcAft>
                <a:spcPts val="0"/>
              </a:spcAft>
              <a:buClr>
                <a:srgbClr val="595A59"/>
              </a:buClr>
              <a:buSzPts val="1800"/>
              <a:buNone/>
            </a:pPr>
            <a:r>
              <a:rPr lang="de-DE" dirty="0"/>
              <a:t>Normalerweise gilt, dass umso fortgeschrittener eine Krise ist, desto schwieriger und teurer ist es, sie zu lösen.</a:t>
            </a:r>
            <a:endParaRPr dirty="0"/>
          </a:p>
          <a:p>
            <a:pPr marL="0" lvl="0" indent="0" algn="l" rtl="0">
              <a:lnSpc>
                <a:spcPct val="100000"/>
              </a:lnSpc>
              <a:spcBef>
                <a:spcPts val="600"/>
              </a:spcBef>
              <a:spcAft>
                <a:spcPts val="0"/>
              </a:spcAft>
              <a:buClr>
                <a:srgbClr val="595A59"/>
              </a:buClr>
              <a:buSzPts val="1800"/>
              <a:buNone/>
            </a:pPr>
            <a:endParaRPr dirty="0"/>
          </a:p>
        </p:txBody>
      </p:sp>
      <p:sp>
        <p:nvSpPr>
          <p:cNvPr id="1136" name="Google Shape;1136;p1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Unternehmenskrisen folgen in der Regel einem typischen Verlauf.</a:t>
            </a:r>
            <a:endParaRPr dirty="0"/>
          </a:p>
        </p:txBody>
      </p:sp>
      <p:sp>
        <p:nvSpPr>
          <p:cNvPr id="1137" name="Google Shape;1137;p1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Ansatz II: Die sechs Phasen einer Krise</a:t>
            </a:r>
            <a:endParaRPr dirty="0"/>
          </a:p>
        </p:txBody>
      </p:sp>
      <p:sp>
        <p:nvSpPr>
          <p:cNvPr id="1138" name="Google Shape;1138;p12"/>
          <p:cNvSpPr/>
          <p:nvPr/>
        </p:nvSpPr>
        <p:spPr>
          <a:xfrm>
            <a:off x="3290851" y="3062921"/>
            <a:ext cx="1520317" cy="532536"/>
          </a:xfrm>
          <a:prstGeom prst="chevron">
            <a:avLst>
              <a:gd name="adj" fmla="val 21186"/>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39" name="Google Shape;1139;p12"/>
          <p:cNvSpPr/>
          <p:nvPr/>
        </p:nvSpPr>
        <p:spPr>
          <a:xfrm>
            <a:off x="4748330" y="3062921"/>
            <a:ext cx="1520317" cy="532536"/>
          </a:xfrm>
          <a:prstGeom prst="chevron">
            <a:avLst>
              <a:gd name="adj" fmla="val 21186"/>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0" name="Google Shape;1140;p12"/>
          <p:cNvSpPr/>
          <p:nvPr/>
        </p:nvSpPr>
        <p:spPr>
          <a:xfrm>
            <a:off x="6205809" y="3062921"/>
            <a:ext cx="1520317" cy="532536"/>
          </a:xfrm>
          <a:prstGeom prst="chevron">
            <a:avLst>
              <a:gd name="adj" fmla="val 21186"/>
            </a:avLst>
          </a:prstGeom>
          <a:solidFill>
            <a:srgbClr val="549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lt1"/>
              </a:solidFill>
              <a:latin typeface="Calibri"/>
              <a:ea typeface="Calibri"/>
              <a:cs typeface="Calibri"/>
              <a:sym typeface="Calibri"/>
            </a:endParaRPr>
          </a:p>
        </p:txBody>
      </p:sp>
      <p:sp>
        <p:nvSpPr>
          <p:cNvPr id="1141" name="Google Shape;1141;p12"/>
          <p:cNvSpPr/>
          <p:nvPr/>
        </p:nvSpPr>
        <p:spPr>
          <a:xfrm>
            <a:off x="7663288" y="3062921"/>
            <a:ext cx="1520317" cy="532536"/>
          </a:xfrm>
          <a:prstGeom prst="chevron">
            <a:avLst>
              <a:gd name="adj" fmla="val 21186"/>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2" name="Google Shape;1142;p12"/>
          <p:cNvSpPr/>
          <p:nvPr/>
        </p:nvSpPr>
        <p:spPr>
          <a:xfrm>
            <a:off x="9094890" y="3053379"/>
            <a:ext cx="1520317" cy="532536"/>
          </a:xfrm>
          <a:prstGeom prst="chevron">
            <a:avLst>
              <a:gd name="adj" fmla="val 21186"/>
            </a:avLst>
          </a:prstGeom>
          <a:solidFill>
            <a:srgbClr val="F7B19B"/>
          </a:solidFill>
          <a:ln w="12700" cap="flat" cmpd="sng">
            <a:solidFill>
              <a:srgbClr val="F7B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3" name="Google Shape;1143;p12"/>
          <p:cNvSpPr txBox="1"/>
          <p:nvPr/>
        </p:nvSpPr>
        <p:spPr>
          <a:xfrm>
            <a:off x="3508708" y="3062757"/>
            <a:ext cx="1204898"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dirty="0">
                <a:solidFill>
                  <a:schemeClr val="lt1"/>
                </a:solidFill>
                <a:latin typeface="Calibri"/>
                <a:ea typeface="Calibri"/>
                <a:cs typeface="Calibri"/>
                <a:sym typeface="Calibri"/>
              </a:rPr>
              <a:t>Stakeholder-</a:t>
            </a:r>
            <a:br>
              <a:rPr lang="en-GB" sz="1400" b="1" dirty="0">
                <a:solidFill>
                  <a:schemeClr val="lt1"/>
                </a:solidFill>
                <a:latin typeface="Calibri"/>
                <a:ea typeface="Calibri"/>
                <a:cs typeface="Calibri"/>
                <a:sym typeface="Calibri"/>
              </a:rPr>
            </a:br>
            <a:r>
              <a:rPr lang="en-GB" sz="1400" b="1" dirty="0" err="1">
                <a:solidFill>
                  <a:schemeClr val="lt1"/>
                </a:solidFill>
                <a:latin typeface="Calibri"/>
                <a:ea typeface="Calibri"/>
                <a:cs typeface="Calibri"/>
                <a:sym typeface="Calibri"/>
              </a:rPr>
              <a:t>Krise</a:t>
            </a:r>
            <a:endParaRPr dirty="0"/>
          </a:p>
        </p:txBody>
      </p:sp>
      <p:sp>
        <p:nvSpPr>
          <p:cNvPr id="1144" name="Google Shape;1144;p12"/>
          <p:cNvSpPr txBox="1"/>
          <p:nvPr/>
        </p:nvSpPr>
        <p:spPr>
          <a:xfrm>
            <a:off x="4798055" y="3170459"/>
            <a:ext cx="1418141"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dirty="0" err="1">
                <a:solidFill>
                  <a:schemeClr val="lt1"/>
                </a:solidFill>
                <a:latin typeface="Calibri"/>
                <a:ea typeface="Calibri"/>
                <a:cs typeface="Calibri"/>
                <a:sym typeface="Calibri"/>
              </a:rPr>
              <a:t>Strategiekrise</a:t>
            </a:r>
            <a:endParaRPr dirty="0"/>
          </a:p>
        </p:txBody>
      </p:sp>
      <p:sp>
        <p:nvSpPr>
          <p:cNvPr id="1145" name="Google Shape;1145;p12"/>
          <p:cNvSpPr txBox="1"/>
          <p:nvPr/>
        </p:nvSpPr>
        <p:spPr>
          <a:xfrm>
            <a:off x="6381461" y="3062737"/>
            <a:ext cx="1184016"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dirty="0" err="1">
                <a:solidFill>
                  <a:schemeClr val="lt1"/>
                </a:solidFill>
                <a:latin typeface="Calibri"/>
                <a:ea typeface="Calibri"/>
                <a:cs typeface="Calibri"/>
                <a:sym typeface="Calibri"/>
              </a:rPr>
              <a:t>Produkt</a:t>
            </a:r>
            <a:r>
              <a:rPr lang="en-GB" sz="1400" b="1" dirty="0">
                <a:solidFill>
                  <a:schemeClr val="lt1"/>
                </a:solidFill>
                <a:latin typeface="Calibri"/>
                <a:ea typeface="Calibri"/>
                <a:cs typeface="Calibri"/>
                <a:sym typeface="Calibri"/>
              </a:rPr>
              <a:t> / </a:t>
            </a:r>
            <a:r>
              <a:rPr lang="en-GB" b="1" dirty="0" err="1">
                <a:solidFill>
                  <a:schemeClr val="lt1"/>
                </a:solidFill>
                <a:latin typeface="Calibri"/>
                <a:ea typeface="Calibri"/>
                <a:cs typeface="Calibri"/>
                <a:sym typeface="Calibri"/>
              </a:rPr>
              <a:t>Absatzkrise</a:t>
            </a:r>
            <a:endParaRPr dirty="0"/>
          </a:p>
        </p:txBody>
      </p:sp>
      <p:sp>
        <p:nvSpPr>
          <p:cNvPr id="1146" name="Google Shape;1146;p12"/>
          <p:cNvSpPr txBox="1"/>
          <p:nvPr/>
        </p:nvSpPr>
        <p:spPr>
          <a:xfrm>
            <a:off x="7987275" y="3062735"/>
            <a:ext cx="992337"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Ertrags-krise</a:t>
            </a:r>
            <a:endParaRPr lang="de-DE" dirty="0"/>
          </a:p>
        </p:txBody>
      </p:sp>
      <p:sp>
        <p:nvSpPr>
          <p:cNvPr id="1147" name="Google Shape;1147;p12"/>
          <p:cNvSpPr txBox="1"/>
          <p:nvPr/>
        </p:nvSpPr>
        <p:spPr>
          <a:xfrm>
            <a:off x="9441473" y="3062735"/>
            <a:ext cx="1031457"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dirty="0" err="1">
                <a:solidFill>
                  <a:schemeClr val="lt1"/>
                </a:solidFill>
                <a:latin typeface="Calibri"/>
                <a:ea typeface="Calibri"/>
                <a:cs typeface="Calibri"/>
                <a:sym typeface="Calibri"/>
              </a:rPr>
              <a:t>Liquiditäts-krise</a:t>
            </a:r>
            <a:endParaRPr dirty="0"/>
          </a:p>
        </p:txBody>
      </p:sp>
      <p:sp>
        <p:nvSpPr>
          <p:cNvPr id="1148" name="Google Shape;1148;p12"/>
          <p:cNvSpPr/>
          <p:nvPr/>
        </p:nvSpPr>
        <p:spPr>
          <a:xfrm>
            <a:off x="10578246" y="3064789"/>
            <a:ext cx="1520317" cy="532536"/>
          </a:xfrm>
          <a:prstGeom prst="chevron">
            <a:avLst>
              <a:gd name="adj" fmla="val 21186"/>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9" name="Google Shape;1149;p12"/>
          <p:cNvSpPr txBox="1"/>
          <p:nvPr/>
        </p:nvSpPr>
        <p:spPr>
          <a:xfrm>
            <a:off x="10803008" y="3170459"/>
            <a:ext cx="968342"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dirty="0" err="1">
                <a:solidFill>
                  <a:schemeClr val="lt1"/>
                </a:solidFill>
                <a:latin typeface="Calibri"/>
                <a:ea typeface="Calibri"/>
                <a:cs typeface="Calibri"/>
                <a:sym typeface="Calibri"/>
              </a:rPr>
              <a:t>Insolvenz</a:t>
            </a:r>
            <a:endParaRPr dirty="0"/>
          </a:p>
        </p:txBody>
      </p:sp>
      <p:sp>
        <p:nvSpPr>
          <p:cNvPr id="1150" name="Google Shape;1150;p12"/>
          <p:cNvSpPr/>
          <p:nvPr/>
        </p:nvSpPr>
        <p:spPr>
          <a:xfrm>
            <a:off x="3191085" y="3589218"/>
            <a:ext cx="1592081" cy="3323946"/>
          </a:xfrm>
          <a:prstGeom prst="rect">
            <a:avLst/>
          </a:prstGeom>
          <a:noFill/>
          <a:ln>
            <a:noFill/>
          </a:ln>
        </p:spPr>
        <p:txBody>
          <a:bodyPr spcFirstLastPara="1" wrap="square" lIns="91425" tIns="45700" rIns="91425" bIns="45700" anchor="t" anchorCtr="0">
            <a:spAutoFit/>
          </a:bodyPr>
          <a:lstStyle/>
          <a:p>
            <a:pPr marL="85725" marR="0" lvl="0" indent="-8890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Dauerhafte </a:t>
            </a:r>
            <a:r>
              <a:rPr lang="de-DE" dirty="0">
                <a:solidFill>
                  <a:srgbClr val="595A59"/>
                </a:solidFill>
                <a:latin typeface="Calibri"/>
                <a:ea typeface="Calibri"/>
                <a:cs typeface="Calibri"/>
                <a:sym typeface="Calibri"/>
              </a:rPr>
              <a:t>Konflikte auf Stakeholder-Ebene: Anteilseigner, Mitarbeiter, Banken etc.</a:t>
            </a:r>
            <a:endParaRPr lang="en-GB" dirty="0">
              <a:solidFill>
                <a:srgbClr val="595A59"/>
              </a:solidFill>
              <a:latin typeface="Calibri"/>
              <a:ea typeface="Calibri"/>
              <a:cs typeface="Calibri"/>
              <a:sym typeface="Calibri"/>
            </a:endParaRPr>
          </a:p>
          <a:p>
            <a:pPr marL="85725" marR="0" lvl="0" indent="-8890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Blockade von Entscheidungen</a:t>
            </a:r>
          </a:p>
          <a:p>
            <a:pPr marL="85725" marR="0" lvl="0" indent="-88900" algn="l" rtl="0">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Akzeptanz von negativen Entwicklungen</a:t>
            </a:r>
            <a:endParaRPr sz="1400" dirty="0">
              <a:solidFill>
                <a:srgbClr val="595A59"/>
              </a:solidFill>
              <a:latin typeface="Calibri"/>
              <a:ea typeface="Calibri"/>
              <a:cs typeface="Calibri"/>
              <a:sym typeface="Calibri"/>
            </a:endParaRPr>
          </a:p>
          <a:p>
            <a:pPr marL="85725" marR="0" lvl="0" indent="0" algn="l" rtl="0">
              <a:spcBef>
                <a:spcPts val="0"/>
              </a:spcBef>
              <a:spcAft>
                <a:spcPts val="0"/>
              </a:spcAft>
              <a:buClr>
                <a:schemeClr val="dk1"/>
              </a:buClr>
              <a:buSzPts val="1400"/>
              <a:buFont typeface="Arial"/>
              <a:buNone/>
            </a:pPr>
            <a:endParaRPr sz="1400" dirty="0">
              <a:solidFill>
                <a:srgbClr val="595A59"/>
              </a:solidFill>
              <a:latin typeface="Calibri"/>
              <a:ea typeface="Calibri"/>
              <a:cs typeface="Calibri"/>
              <a:sym typeface="Calibri"/>
            </a:endParaRPr>
          </a:p>
          <a:p>
            <a:pPr marL="85725" marR="0" lvl="0" indent="0" algn="l" rtl="0">
              <a:lnSpc>
                <a:spcPct val="100000"/>
              </a:lnSpc>
              <a:spcBef>
                <a:spcPts val="0"/>
              </a:spcBef>
              <a:spcAft>
                <a:spcPts val="0"/>
              </a:spcAft>
              <a:buClr>
                <a:schemeClr val="dk1"/>
              </a:buClr>
              <a:buSzPts val="1400"/>
              <a:buFont typeface="Arial"/>
              <a:buNone/>
            </a:pPr>
            <a:endParaRPr sz="1400" dirty="0">
              <a:solidFill>
                <a:srgbClr val="595A59"/>
              </a:solidFill>
              <a:latin typeface="Calibri"/>
              <a:ea typeface="Calibri"/>
              <a:cs typeface="Calibri"/>
              <a:sym typeface="Calibri"/>
            </a:endParaRPr>
          </a:p>
          <a:p>
            <a:pPr marL="85725" marR="0" lvl="0" indent="0" algn="l" rtl="0">
              <a:lnSpc>
                <a:spcPct val="100000"/>
              </a:lnSpc>
              <a:spcBef>
                <a:spcPts val="0"/>
              </a:spcBef>
              <a:spcAft>
                <a:spcPts val="0"/>
              </a:spcAft>
              <a:buClr>
                <a:schemeClr val="dk1"/>
              </a:buClr>
              <a:buSzPts val="1400"/>
              <a:buFont typeface="Arial"/>
              <a:buNone/>
            </a:pPr>
            <a:endParaRPr sz="1400" dirty="0">
              <a:solidFill>
                <a:srgbClr val="595A59"/>
              </a:solidFill>
              <a:latin typeface="Calibri"/>
              <a:ea typeface="Calibri"/>
              <a:cs typeface="Calibri"/>
              <a:sym typeface="Calibri"/>
            </a:endParaRPr>
          </a:p>
        </p:txBody>
      </p:sp>
      <p:sp>
        <p:nvSpPr>
          <p:cNvPr id="1151" name="Google Shape;1151;p12"/>
          <p:cNvSpPr/>
          <p:nvPr/>
        </p:nvSpPr>
        <p:spPr>
          <a:xfrm>
            <a:off x="4575368" y="3589218"/>
            <a:ext cx="1742601" cy="3108503"/>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Keine klare Vision</a:t>
            </a:r>
          </a:p>
          <a:p>
            <a:pPr marL="85725" marR="0" lvl="0" indent="-88900" algn="l" rtl="0">
              <a:lnSpc>
                <a:spcPct val="100000"/>
              </a:lnSpc>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Unzureichende Kundenorientierung</a:t>
            </a:r>
          </a:p>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Produkte in der Reifephase </a:t>
            </a:r>
          </a:p>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Verpasste technologische En</a:t>
            </a:r>
            <a:r>
              <a:rPr lang="de-DE" dirty="0">
                <a:solidFill>
                  <a:srgbClr val="595A59"/>
                </a:solidFill>
                <a:latin typeface="Calibri"/>
                <a:ea typeface="Calibri"/>
                <a:cs typeface="Calibri"/>
                <a:sym typeface="Calibri"/>
              </a:rPr>
              <a:t>twicklungen / mangelhafte vertikale Integration</a:t>
            </a:r>
          </a:p>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Unternehmen macht immer noch Gewinne</a:t>
            </a:r>
            <a:endParaRPr sz="1400" dirty="0">
              <a:solidFill>
                <a:srgbClr val="595A59"/>
              </a:solidFill>
              <a:latin typeface="Calibri"/>
              <a:ea typeface="Calibri"/>
              <a:cs typeface="Calibri"/>
              <a:sym typeface="Calibri"/>
            </a:endParaRPr>
          </a:p>
        </p:txBody>
      </p:sp>
      <p:sp>
        <p:nvSpPr>
          <p:cNvPr id="1152" name="Google Shape;1152;p12"/>
          <p:cNvSpPr/>
          <p:nvPr/>
        </p:nvSpPr>
        <p:spPr>
          <a:xfrm>
            <a:off x="6134045" y="3597325"/>
            <a:ext cx="1766782" cy="2893059"/>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Sinkender Absatz</a:t>
            </a:r>
          </a:p>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Preis- und Margendruck</a:t>
            </a:r>
          </a:p>
          <a:p>
            <a:pPr marL="85725" marR="0" lvl="0" indent="-88900" algn="l" rtl="0">
              <a:lnSpc>
                <a:spcPct val="100000"/>
              </a:lnSpc>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Wachsende Bestände und gebundenes Kapital</a:t>
            </a:r>
          </a:p>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Unterauslastung bestehender Kapazitäten</a:t>
            </a:r>
          </a:p>
          <a:p>
            <a:pPr marL="85725" marR="0" lvl="0" indent="-88900" algn="l" rtl="0">
              <a:lnSpc>
                <a:spcPct val="100000"/>
              </a:lnSpc>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Ertragseinbußen, wenn keine Gegenmaßnahmen ergriffen werden</a:t>
            </a:r>
          </a:p>
        </p:txBody>
      </p:sp>
      <p:sp>
        <p:nvSpPr>
          <p:cNvPr id="1153" name="Google Shape;1153;p12"/>
          <p:cNvSpPr/>
          <p:nvPr/>
        </p:nvSpPr>
        <p:spPr>
          <a:xfrm>
            <a:off x="7679120" y="3589217"/>
            <a:ext cx="1792000" cy="2677616"/>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Umsatzrückgang hält an</a:t>
            </a:r>
          </a:p>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Unternehmen reagiert mit Kostensenkungen</a:t>
            </a:r>
          </a:p>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Rückgang des Gewinns / Verluste / Verringerung des Eigenkapitals</a:t>
            </a:r>
          </a:p>
          <a:p>
            <a:pPr marL="85725" marR="0" lvl="0" indent="-88900" algn="l" rtl="0">
              <a:lnSpc>
                <a:spcPct val="100000"/>
              </a:lnSpc>
              <a:spcBef>
                <a:spcPts val="0"/>
              </a:spcBef>
              <a:spcAft>
                <a:spcPts val="0"/>
              </a:spcAft>
              <a:buClr>
                <a:srgbClr val="595A59"/>
              </a:buClr>
              <a:buSzPts val="1400"/>
              <a:buFont typeface="Arial"/>
              <a:buChar char="•"/>
            </a:pPr>
            <a:r>
              <a:rPr lang="de-DE" sz="1400" dirty="0" err="1">
                <a:solidFill>
                  <a:srgbClr val="595A59"/>
                </a:solidFill>
                <a:latin typeface="Calibri"/>
                <a:ea typeface="Calibri"/>
                <a:cs typeface="Calibri"/>
                <a:sym typeface="Calibri"/>
              </a:rPr>
              <a:t>Kapitalbeschaf-fung</a:t>
            </a:r>
            <a:r>
              <a:rPr lang="de-DE" sz="1400" dirty="0">
                <a:solidFill>
                  <a:srgbClr val="595A59"/>
                </a:solidFill>
                <a:latin typeface="Calibri"/>
                <a:ea typeface="Calibri"/>
                <a:cs typeface="Calibri"/>
                <a:sym typeface="Calibri"/>
              </a:rPr>
              <a:t> wird schwieriger (Bonität sinkt)</a:t>
            </a:r>
            <a:endParaRPr dirty="0"/>
          </a:p>
        </p:txBody>
      </p:sp>
      <p:sp>
        <p:nvSpPr>
          <p:cNvPr id="1154" name="Google Shape;1154;p12"/>
          <p:cNvSpPr/>
          <p:nvPr/>
        </p:nvSpPr>
        <p:spPr>
          <a:xfrm>
            <a:off x="8883658" y="1176575"/>
            <a:ext cx="2053913" cy="1815841"/>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Ausgeschöpfte Kreditlinien</a:t>
            </a:r>
          </a:p>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Verzicht auf Skonti</a:t>
            </a:r>
          </a:p>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Zunahme der fälligen Verbindlichkeiten</a:t>
            </a:r>
          </a:p>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Zahlungsverzug/ Vorauszahlung</a:t>
            </a:r>
          </a:p>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Lieferengpässe</a:t>
            </a:r>
            <a:endParaRPr dirty="0"/>
          </a:p>
        </p:txBody>
      </p:sp>
      <p:sp>
        <p:nvSpPr>
          <p:cNvPr id="1155" name="Google Shape;1155;p12"/>
          <p:cNvSpPr/>
          <p:nvPr/>
        </p:nvSpPr>
        <p:spPr>
          <a:xfrm>
            <a:off x="10582419" y="1297832"/>
            <a:ext cx="1463738" cy="1384954"/>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Insolvenzrisiko</a:t>
            </a:r>
          </a:p>
          <a:p>
            <a:pPr marL="85725" marR="0" lvl="0" indent="-88900" algn="l" rtl="0">
              <a:lnSpc>
                <a:spcPct val="100000"/>
              </a:lnSpc>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Bevorstehende Insolvenz</a:t>
            </a:r>
          </a:p>
          <a:p>
            <a:pPr marL="85725" marR="0" lvl="0" indent="-88900" algn="l" rtl="0">
              <a:lnSpc>
                <a:spcPct val="100000"/>
              </a:lnSpc>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Überschuldung</a:t>
            </a:r>
          </a:p>
          <a:p>
            <a:pPr marL="85725" marR="0" lvl="0" indent="-88900" algn="l" rtl="0">
              <a:lnSpc>
                <a:spcPct val="100000"/>
              </a:lnSpc>
              <a:spcBef>
                <a:spcPts val="0"/>
              </a:spcBef>
              <a:spcAft>
                <a:spcPts val="0"/>
              </a:spcAft>
              <a:buClr>
                <a:srgbClr val="595A59"/>
              </a:buClr>
              <a:buSzPts val="1400"/>
              <a:buFont typeface="Arial"/>
              <a:buChar char="•"/>
            </a:pPr>
            <a:r>
              <a:rPr lang="de-DE" dirty="0">
                <a:solidFill>
                  <a:srgbClr val="595A59"/>
                </a:solidFill>
                <a:latin typeface="Calibri"/>
                <a:ea typeface="Calibri"/>
                <a:cs typeface="Calibri"/>
                <a:sym typeface="Calibri"/>
              </a:rPr>
              <a:t>Eintreten der </a:t>
            </a:r>
            <a:r>
              <a:rPr lang="de-DE" sz="1400" dirty="0">
                <a:solidFill>
                  <a:srgbClr val="595A59"/>
                </a:solidFill>
                <a:latin typeface="Calibri"/>
                <a:ea typeface="Calibri"/>
                <a:cs typeface="Calibri"/>
                <a:sym typeface="Calibri"/>
              </a:rPr>
              <a:t>Insolven</a:t>
            </a:r>
            <a:r>
              <a:rPr lang="de-DE" dirty="0">
                <a:solidFill>
                  <a:srgbClr val="595A59"/>
                </a:solidFill>
                <a:latin typeface="Calibri"/>
                <a:ea typeface="Calibri"/>
                <a:cs typeface="Calibri"/>
                <a:sym typeface="Calibri"/>
              </a:rPr>
              <a:t>z</a:t>
            </a:r>
            <a:endParaRPr lang="de-DE" sz="1400" dirty="0">
              <a:solidFill>
                <a:srgbClr val="595A59"/>
              </a:solidFill>
              <a:latin typeface="Calibri"/>
              <a:ea typeface="Calibri"/>
              <a:cs typeface="Calibri"/>
              <a:sym typeface="Calibri"/>
            </a:endParaRPr>
          </a:p>
        </p:txBody>
      </p:sp>
      <p:sp>
        <p:nvSpPr>
          <p:cNvPr id="1156" name="Google Shape;1156;p12"/>
          <p:cNvSpPr txBox="1"/>
          <p:nvPr/>
        </p:nvSpPr>
        <p:spPr>
          <a:xfrm>
            <a:off x="3290852" y="1608261"/>
            <a:ext cx="990524" cy="69735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595A59"/>
              </a:buClr>
              <a:buSzPts val="1400"/>
              <a:buFont typeface="Arial"/>
              <a:buNone/>
            </a:pPr>
            <a:r>
              <a:rPr lang="en-GB" dirty="0" err="1">
                <a:solidFill>
                  <a:srgbClr val="595A59"/>
                </a:solidFill>
                <a:latin typeface="Calibri"/>
                <a:ea typeface="Calibri"/>
                <a:cs typeface="Calibri"/>
                <a:sym typeface="Calibri"/>
              </a:rPr>
              <a:t>Umsatz</a:t>
            </a:r>
            <a:r>
              <a:rPr lang="en-GB" sz="1400" dirty="0">
                <a:solidFill>
                  <a:srgbClr val="595A59"/>
                </a:solidFill>
                <a:latin typeface="Calibri"/>
                <a:ea typeface="Calibri"/>
                <a:cs typeface="Calibri"/>
                <a:sym typeface="Calibri"/>
              </a:rPr>
              <a:t> /</a:t>
            </a:r>
            <a:br>
              <a:rPr lang="en-GB" sz="1400" dirty="0">
                <a:solidFill>
                  <a:srgbClr val="595A59"/>
                </a:solidFill>
                <a:latin typeface="Calibri"/>
                <a:ea typeface="Calibri"/>
                <a:cs typeface="Calibri"/>
                <a:sym typeface="Calibri"/>
              </a:rPr>
            </a:br>
            <a:r>
              <a:rPr lang="en-GB" sz="1400" dirty="0" err="1">
                <a:solidFill>
                  <a:srgbClr val="595A59"/>
                </a:solidFill>
                <a:latin typeface="Calibri"/>
                <a:ea typeface="Calibri"/>
                <a:cs typeface="Calibri"/>
                <a:sym typeface="Calibri"/>
              </a:rPr>
              <a:t>Gewinn</a:t>
            </a:r>
            <a:r>
              <a:rPr lang="en-GB" sz="1400" dirty="0">
                <a:solidFill>
                  <a:srgbClr val="595A59"/>
                </a:solidFill>
                <a:latin typeface="Calibri"/>
                <a:ea typeface="Calibri"/>
                <a:cs typeface="Calibri"/>
                <a:sym typeface="Calibri"/>
              </a:rPr>
              <a:t> / </a:t>
            </a:r>
            <a:br>
              <a:rPr lang="en-GB" sz="1400" dirty="0">
                <a:solidFill>
                  <a:srgbClr val="595A59"/>
                </a:solidFill>
                <a:latin typeface="Calibri"/>
                <a:ea typeface="Calibri"/>
                <a:cs typeface="Calibri"/>
                <a:sym typeface="Calibri"/>
              </a:rPr>
            </a:br>
            <a:r>
              <a:rPr lang="en-GB" sz="1400" dirty="0" err="1">
                <a:solidFill>
                  <a:srgbClr val="595A59"/>
                </a:solidFill>
                <a:latin typeface="Calibri"/>
                <a:ea typeface="Calibri"/>
                <a:cs typeface="Calibri"/>
                <a:sym typeface="Calibri"/>
              </a:rPr>
              <a:t>Liquidität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3"/>
          <p:cNvSpPr txBox="1">
            <a:spLocks noGrp="1"/>
          </p:cNvSpPr>
          <p:nvPr>
            <p:ph type="body" idx="3"/>
          </p:nvPr>
        </p:nvSpPr>
        <p:spPr>
          <a:xfrm>
            <a:off x="389965" y="577971"/>
            <a:ext cx="11802035"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ts val="2000"/>
              <a:buNone/>
            </a:pPr>
            <a:r>
              <a:rPr lang="de-DE" dirty="0"/>
              <a:t>Das Eintreten in eine Krise ist unabhängig von der „aktuell“ identifizierten Krisenphase. Ein unmittelbares Eintreten in eine fortgeschrittene Phase – normalerweise ausgelöst durch externe Effekte – ist genauso möglich.</a:t>
            </a:r>
            <a:endParaRPr dirty="0"/>
          </a:p>
        </p:txBody>
      </p:sp>
      <p:sp>
        <p:nvSpPr>
          <p:cNvPr id="1164" name="Google Shape;1164;p13"/>
          <p:cNvSpPr txBox="1"/>
          <p:nvPr/>
        </p:nvSpPr>
        <p:spPr>
          <a:xfrm>
            <a:off x="2193714" y="3768141"/>
            <a:ext cx="1110541"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Stakeholder</a:t>
            </a:r>
            <a:br>
              <a:rPr lang="de-DE" sz="1400" b="1">
                <a:solidFill>
                  <a:schemeClr val="lt1"/>
                </a:solidFill>
                <a:latin typeface="Calibri"/>
                <a:ea typeface="Calibri"/>
                <a:cs typeface="Calibri"/>
                <a:sym typeface="Calibri"/>
              </a:rPr>
            </a:br>
            <a:r>
              <a:rPr lang="de-DE" sz="1400" b="1">
                <a:solidFill>
                  <a:schemeClr val="lt1"/>
                </a:solidFill>
                <a:latin typeface="Calibri"/>
                <a:ea typeface="Calibri"/>
                <a:cs typeface="Calibri"/>
                <a:sym typeface="Calibri"/>
              </a:rPr>
              <a:t>Crisis</a:t>
            </a:r>
            <a:endParaRPr lang="de-DE"/>
          </a:p>
        </p:txBody>
      </p:sp>
      <p:sp>
        <p:nvSpPr>
          <p:cNvPr id="1165" name="Google Shape;1165;p13"/>
          <p:cNvSpPr txBox="1"/>
          <p:nvPr/>
        </p:nvSpPr>
        <p:spPr>
          <a:xfrm>
            <a:off x="8126490" y="3768141"/>
            <a:ext cx="816046"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Liquidity Crisis</a:t>
            </a:r>
            <a:endParaRPr lang="de-DE"/>
          </a:p>
        </p:txBody>
      </p:sp>
      <p:sp>
        <p:nvSpPr>
          <p:cNvPr id="1166" name="Google Shape;1166;p13"/>
          <p:cNvSpPr txBox="1"/>
          <p:nvPr/>
        </p:nvSpPr>
        <p:spPr>
          <a:xfrm>
            <a:off x="9488014" y="3875863"/>
            <a:ext cx="968342"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Insolvency</a:t>
            </a:r>
            <a:endParaRPr lang="de-DE"/>
          </a:p>
        </p:txBody>
      </p:sp>
      <p:sp>
        <p:nvSpPr>
          <p:cNvPr id="1167" name="Google Shape;1167;p13"/>
          <p:cNvSpPr/>
          <p:nvPr/>
        </p:nvSpPr>
        <p:spPr>
          <a:xfrm>
            <a:off x="1928792" y="1806556"/>
            <a:ext cx="1225066"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dirty="0">
                <a:solidFill>
                  <a:srgbClr val="595A59"/>
                </a:solidFill>
                <a:latin typeface="Calibri"/>
                <a:ea typeface="Calibri"/>
                <a:cs typeface="Calibri"/>
                <a:sym typeface="Calibri"/>
              </a:rPr>
              <a:t>Ungewissheit über Nachfolge</a:t>
            </a:r>
            <a:r>
              <a:rPr lang="de-DE" dirty="0">
                <a:solidFill>
                  <a:srgbClr val="595A59"/>
                </a:solidFill>
                <a:latin typeface="Calibri"/>
                <a:ea typeface="Calibri"/>
                <a:cs typeface="Calibri"/>
                <a:sym typeface="Calibri"/>
              </a:rPr>
              <a:t> / Management</a:t>
            </a:r>
            <a:endParaRPr dirty="0"/>
          </a:p>
        </p:txBody>
      </p:sp>
      <p:sp>
        <p:nvSpPr>
          <p:cNvPr id="1168" name="Google Shape;1168;p13"/>
          <p:cNvSpPr/>
          <p:nvPr/>
        </p:nvSpPr>
        <p:spPr>
          <a:xfrm>
            <a:off x="3346442" y="1802875"/>
            <a:ext cx="1329251"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err="1">
                <a:solidFill>
                  <a:srgbClr val="595A59"/>
                </a:solidFill>
                <a:latin typeface="Calibri"/>
                <a:ea typeface="Calibri"/>
                <a:cs typeface="Calibri"/>
                <a:sym typeface="Calibri"/>
              </a:rPr>
              <a:t>Kein</a:t>
            </a:r>
            <a:r>
              <a:rPr lang="en-GB" dirty="0">
                <a:solidFill>
                  <a:srgbClr val="595A59"/>
                </a:solidFill>
                <a:latin typeface="Calibri"/>
                <a:ea typeface="Calibri"/>
                <a:cs typeface="Calibri"/>
                <a:sym typeface="Calibri"/>
              </a:rPr>
              <a:t> / </a:t>
            </a:r>
            <a:r>
              <a:rPr lang="en-GB" dirty="0" err="1">
                <a:solidFill>
                  <a:srgbClr val="595A59"/>
                </a:solidFill>
                <a:latin typeface="Calibri"/>
                <a:ea typeface="Calibri"/>
                <a:cs typeface="Calibri"/>
                <a:sym typeface="Calibri"/>
              </a:rPr>
              <a:t>falsches</a:t>
            </a:r>
            <a:r>
              <a:rPr lang="en-GB" dirty="0">
                <a:solidFill>
                  <a:srgbClr val="595A59"/>
                </a:solidFill>
                <a:latin typeface="Calibri"/>
                <a:ea typeface="Calibri"/>
                <a:cs typeface="Calibri"/>
                <a:sym typeface="Calibri"/>
              </a:rPr>
              <a:t> </a:t>
            </a:r>
            <a:r>
              <a:rPr lang="en-GB" dirty="0" err="1">
                <a:solidFill>
                  <a:srgbClr val="595A59"/>
                </a:solidFill>
                <a:latin typeface="Calibri"/>
                <a:ea typeface="Calibri"/>
                <a:cs typeface="Calibri"/>
                <a:sym typeface="Calibri"/>
              </a:rPr>
              <a:t>Unternehmens-leitbild</a:t>
            </a:r>
            <a:endParaRPr dirty="0"/>
          </a:p>
        </p:txBody>
      </p:sp>
      <p:sp>
        <p:nvSpPr>
          <p:cNvPr id="1169" name="Google Shape;1169;p13"/>
          <p:cNvSpPr/>
          <p:nvPr/>
        </p:nvSpPr>
        <p:spPr>
          <a:xfrm>
            <a:off x="4692075" y="1802875"/>
            <a:ext cx="13974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err="1">
                <a:solidFill>
                  <a:srgbClr val="595A59"/>
                </a:solidFill>
                <a:latin typeface="Calibri"/>
                <a:ea typeface="Calibri"/>
                <a:cs typeface="Calibri"/>
                <a:sym typeface="Calibri"/>
              </a:rPr>
              <a:t>Keine</a:t>
            </a:r>
            <a:r>
              <a:rPr lang="en-GB" sz="1400" dirty="0">
                <a:solidFill>
                  <a:srgbClr val="595A59"/>
                </a:solidFill>
                <a:latin typeface="Calibri"/>
                <a:ea typeface="Calibri"/>
                <a:cs typeface="Calibri"/>
                <a:sym typeface="Calibri"/>
              </a:rPr>
              <a:t> </a:t>
            </a:r>
            <a:r>
              <a:rPr lang="en-GB" sz="1400" dirty="0" err="1">
                <a:solidFill>
                  <a:srgbClr val="595A59"/>
                </a:solidFill>
                <a:latin typeface="Calibri"/>
                <a:ea typeface="Calibri"/>
                <a:cs typeface="Calibri"/>
                <a:sym typeface="Calibri"/>
              </a:rPr>
              <a:t>Wettbewerbs-fähigkeit</a:t>
            </a:r>
            <a:endParaRPr sz="1400" dirty="0">
              <a:solidFill>
                <a:srgbClr val="595A59"/>
              </a:solidFill>
              <a:latin typeface="Calibri"/>
              <a:ea typeface="Calibri"/>
              <a:cs typeface="Calibri"/>
              <a:sym typeface="Calibri"/>
            </a:endParaRPr>
          </a:p>
        </p:txBody>
      </p:sp>
      <p:sp>
        <p:nvSpPr>
          <p:cNvPr id="1170" name="Google Shape;1170;p13"/>
          <p:cNvSpPr/>
          <p:nvPr/>
        </p:nvSpPr>
        <p:spPr>
          <a:xfrm>
            <a:off x="6197529" y="1695153"/>
            <a:ext cx="13974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err="1">
                <a:solidFill>
                  <a:srgbClr val="595A59"/>
                </a:solidFill>
                <a:latin typeface="Calibri"/>
                <a:ea typeface="Calibri"/>
                <a:cs typeface="Calibri"/>
                <a:sym typeface="Calibri"/>
              </a:rPr>
              <a:t>Vermögens-verzehr</a:t>
            </a:r>
            <a:r>
              <a:rPr lang="en-GB" sz="1400" dirty="0">
                <a:solidFill>
                  <a:srgbClr val="595A59"/>
                </a:solidFill>
                <a:latin typeface="Calibri"/>
                <a:ea typeface="Calibri"/>
                <a:cs typeface="Calibri"/>
                <a:sym typeface="Calibri"/>
              </a:rPr>
              <a:t> </a:t>
            </a:r>
            <a:r>
              <a:rPr lang="en-GB" dirty="0">
                <a:solidFill>
                  <a:srgbClr val="595A59"/>
                </a:solidFill>
                <a:latin typeface="Calibri"/>
                <a:ea typeface="Calibri"/>
                <a:cs typeface="Calibri"/>
                <a:sym typeface="Calibri"/>
              </a:rPr>
              <a:t>(</a:t>
            </a:r>
            <a:r>
              <a:rPr lang="en-GB" dirty="0" err="1">
                <a:solidFill>
                  <a:srgbClr val="595A59"/>
                </a:solidFill>
                <a:latin typeface="Calibri"/>
                <a:ea typeface="Calibri"/>
                <a:cs typeface="Calibri"/>
                <a:sym typeface="Calibri"/>
              </a:rPr>
              <a:t>Eigenkapital-rückgang</a:t>
            </a:r>
            <a:r>
              <a:rPr lang="en-GB" dirty="0">
                <a:solidFill>
                  <a:srgbClr val="595A59"/>
                </a:solidFill>
                <a:latin typeface="Calibri"/>
                <a:ea typeface="Calibri"/>
                <a:cs typeface="Calibri"/>
                <a:sym typeface="Calibri"/>
              </a:rPr>
              <a:t>)</a:t>
            </a:r>
            <a:endParaRPr sz="1400" dirty="0">
              <a:solidFill>
                <a:srgbClr val="595A59"/>
              </a:solidFill>
              <a:latin typeface="Calibri"/>
              <a:ea typeface="Calibri"/>
              <a:cs typeface="Calibri"/>
              <a:sym typeface="Calibri"/>
            </a:endParaRPr>
          </a:p>
        </p:txBody>
      </p:sp>
      <p:sp>
        <p:nvSpPr>
          <p:cNvPr id="1171" name="Google Shape;1171;p13"/>
          <p:cNvSpPr/>
          <p:nvPr/>
        </p:nvSpPr>
        <p:spPr>
          <a:xfrm>
            <a:off x="7717470" y="1731247"/>
            <a:ext cx="1225066"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err="1">
                <a:solidFill>
                  <a:srgbClr val="595A59"/>
                </a:solidFill>
                <a:latin typeface="Calibri"/>
                <a:ea typeface="Calibri"/>
                <a:cs typeface="Calibri"/>
                <a:sym typeface="Calibri"/>
              </a:rPr>
              <a:t>Keine</a:t>
            </a:r>
            <a:r>
              <a:rPr lang="en-GB" sz="1400" dirty="0">
                <a:solidFill>
                  <a:srgbClr val="595A59"/>
                </a:solidFill>
                <a:latin typeface="Calibri"/>
                <a:ea typeface="Calibri"/>
                <a:cs typeface="Calibri"/>
                <a:sym typeface="Calibri"/>
              </a:rPr>
              <a:t> </a:t>
            </a:r>
            <a:r>
              <a:rPr lang="en-GB" sz="1400" dirty="0" err="1">
                <a:solidFill>
                  <a:srgbClr val="595A59"/>
                </a:solidFill>
                <a:latin typeface="Calibri"/>
                <a:ea typeface="Calibri"/>
                <a:cs typeface="Calibri"/>
                <a:sym typeface="Calibri"/>
              </a:rPr>
              <a:t>Reserven</a:t>
            </a:r>
            <a:r>
              <a:rPr lang="en-GB" sz="1400" dirty="0">
                <a:solidFill>
                  <a:srgbClr val="595A59"/>
                </a:solidFill>
                <a:latin typeface="Calibri"/>
                <a:ea typeface="Calibri"/>
                <a:cs typeface="Calibri"/>
                <a:sym typeface="Calibri"/>
              </a:rPr>
              <a:t> / </a:t>
            </a:r>
            <a:r>
              <a:rPr lang="en-GB" sz="1400" dirty="0" err="1">
                <a:solidFill>
                  <a:srgbClr val="595A59"/>
                </a:solidFill>
                <a:latin typeface="Calibri"/>
                <a:ea typeface="Calibri"/>
                <a:cs typeface="Calibri"/>
                <a:sym typeface="Calibri"/>
              </a:rPr>
              <a:t>finanzieller</a:t>
            </a:r>
            <a:r>
              <a:rPr lang="en-GB" sz="1400" dirty="0">
                <a:solidFill>
                  <a:srgbClr val="595A59"/>
                </a:solidFill>
                <a:latin typeface="Calibri"/>
                <a:ea typeface="Calibri"/>
                <a:cs typeface="Calibri"/>
                <a:sym typeface="Calibri"/>
              </a:rPr>
              <a:t> </a:t>
            </a:r>
            <a:r>
              <a:rPr lang="en-GB" sz="1400" dirty="0" err="1">
                <a:solidFill>
                  <a:srgbClr val="595A59"/>
                </a:solidFill>
                <a:latin typeface="Calibri"/>
                <a:ea typeface="Calibri"/>
                <a:cs typeface="Calibri"/>
                <a:sym typeface="Calibri"/>
              </a:rPr>
              <a:t>Spielraum</a:t>
            </a:r>
            <a:endParaRPr dirty="0"/>
          </a:p>
        </p:txBody>
      </p:sp>
      <p:sp>
        <p:nvSpPr>
          <p:cNvPr id="1172" name="Google Shape;1172;p13"/>
          <p:cNvSpPr/>
          <p:nvPr/>
        </p:nvSpPr>
        <p:spPr>
          <a:xfrm>
            <a:off x="9164550" y="1742850"/>
            <a:ext cx="13974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err="1">
                <a:solidFill>
                  <a:srgbClr val="F27954"/>
                </a:solidFill>
                <a:latin typeface="Calibri"/>
                <a:ea typeface="Calibri"/>
                <a:cs typeface="Calibri"/>
                <a:sym typeface="Calibri"/>
              </a:rPr>
              <a:t>Verlust</a:t>
            </a:r>
            <a:r>
              <a:rPr lang="en-GB" sz="1400" dirty="0">
                <a:solidFill>
                  <a:srgbClr val="F27954"/>
                </a:solidFill>
                <a:latin typeface="Calibri"/>
                <a:ea typeface="Calibri"/>
                <a:cs typeface="Calibri"/>
                <a:sym typeface="Calibri"/>
              </a:rPr>
              <a:t> von </a:t>
            </a:r>
            <a:r>
              <a:rPr lang="en-GB" sz="1400" dirty="0" err="1">
                <a:solidFill>
                  <a:srgbClr val="F27954"/>
                </a:solidFill>
                <a:latin typeface="Calibri"/>
                <a:ea typeface="Calibri"/>
                <a:cs typeface="Calibri"/>
                <a:sym typeface="Calibri"/>
              </a:rPr>
              <a:t>Entscheidungs-gewalt</a:t>
            </a:r>
            <a:endParaRPr dirty="0"/>
          </a:p>
        </p:txBody>
      </p:sp>
      <p:sp>
        <p:nvSpPr>
          <p:cNvPr id="1173" name="Google Shape;1173;p13"/>
          <p:cNvSpPr/>
          <p:nvPr/>
        </p:nvSpPr>
        <p:spPr>
          <a:xfrm>
            <a:off x="3056417" y="2736275"/>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Calibri"/>
              <a:ea typeface="Calibri"/>
              <a:cs typeface="Calibri"/>
              <a:sym typeface="Calibri"/>
            </a:endParaRPr>
          </a:p>
        </p:txBody>
      </p:sp>
      <p:sp>
        <p:nvSpPr>
          <p:cNvPr id="1174" name="Google Shape;1174;p13"/>
          <p:cNvSpPr/>
          <p:nvPr/>
        </p:nvSpPr>
        <p:spPr>
          <a:xfrm>
            <a:off x="4507638" y="2746162"/>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Calibri"/>
              <a:ea typeface="Calibri"/>
              <a:cs typeface="Calibri"/>
              <a:sym typeface="Calibri"/>
            </a:endParaRPr>
          </a:p>
        </p:txBody>
      </p:sp>
      <p:sp>
        <p:nvSpPr>
          <p:cNvPr id="1175" name="Google Shape;1175;p13"/>
          <p:cNvSpPr/>
          <p:nvPr/>
        </p:nvSpPr>
        <p:spPr>
          <a:xfrm>
            <a:off x="5958859" y="2748408"/>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Calibri"/>
              <a:ea typeface="Calibri"/>
              <a:cs typeface="Calibri"/>
              <a:sym typeface="Calibri"/>
            </a:endParaRPr>
          </a:p>
        </p:txBody>
      </p:sp>
      <p:sp>
        <p:nvSpPr>
          <p:cNvPr id="1176" name="Google Shape;1176;p13"/>
          <p:cNvSpPr/>
          <p:nvPr/>
        </p:nvSpPr>
        <p:spPr>
          <a:xfrm>
            <a:off x="7422596" y="2743290"/>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Calibri"/>
              <a:ea typeface="Calibri"/>
              <a:cs typeface="Calibri"/>
              <a:sym typeface="Calibri"/>
            </a:endParaRPr>
          </a:p>
        </p:txBody>
      </p:sp>
      <p:sp>
        <p:nvSpPr>
          <p:cNvPr id="1177" name="Google Shape;1177;p13"/>
          <p:cNvSpPr/>
          <p:nvPr/>
        </p:nvSpPr>
        <p:spPr>
          <a:xfrm>
            <a:off x="8886333" y="2740901"/>
            <a:ext cx="766354" cy="222521"/>
          </a:xfrm>
          <a:prstGeom prst="curvedUpArrow">
            <a:avLst>
              <a:gd name="adj1" fmla="val 25000"/>
              <a:gd name="adj2" fmla="val 50000"/>
              <a:gd name="adj3" fmla="val 25000"/>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Calibri"/>
              <a:ea typeface="Calibri"/>
              <a:cs typeface="Calibri"/>
              <a:sym typeface="Calibri"/>
            </a:endParaRPr>
          </a:p>
        </p:txBody>
      </p:sp>
      <p:sp>
        <p:nvSpPr>
          <p:cNvPr id="1178" name="Google Shape;1178;p13"/>
          <p:cNvSpPr/>
          <p:nvPr/>
        </p:nvSpPr>
        <p:spPr>
          <a:xfrm>
            <a:off x="2820803" y="3045736"/>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b="1">
                <a:solidFill>
                  <a:srgbClr val="595A59"/>
                </a:solidFill>
                <a:latin typeface="Calibri"/>
                <a:ea typeface="Calibri"/>
                <a:cs typeface="Calibri"/>
                <a:sym typeface="Calibri"/>
              </a:rPr>
              <a:t>Schwache Führung</a:t>
            </a:r>
            <a:endParaRPr lang="de-DE"/>
          </a:p>
        </p:txBody>
      </p:sp>
      <p:sp>
        <p:nvSpPr>
          <p:cNvPr id="1179" name="Google Shape;1179;p13"/>
          <p:cNvSpPr/>
          <p:nvPr/>
        </p:nvSpPr>
        <p:spPr>
          <a:xfrm>
            <a:off x="4341120" y="3045736"/>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b="1" dirty="0">
                <a:solidFill>
                  <a:srgbClr val="595A59"/>
                </a:solidFill>
                <a:latin typeface="Calibri"/>
                <a:ea typeface="Calibri"/>
                <a:cs typeface="Calibri"/>
                <a:sym typeface="Calibri"/>
              </a:rPr>
              <a:t>Produkt nicht markt-konform</a:t>
            </a:r>
          </a:p>
        </p:txBody>
      </p:sp>
      <p:sp>
        <p:nvSpPr>
          <p:cNvPr id="1180" name="Google Shape;1180;p13"/>
          <p:cNvSpPr/>
          <p:nvPr/>
        </p:nvSpPr>
        <p:spPr>
          <a:xfrm>
            <a:off x="5798599" y="3050390"/>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b="1" dirty="0">
                <a:solidFill>
                  <a:srgbClr val="595A59"/>
                </a:solidFill>
                <a:latin typeface="Calibri"/>
                <a:ea typeface="Calibri"/>
                <a:cs typeface="Calibri"/>
                <a:sym typeface="Calibri"/>
              </a:rPr>
              <a:t>Ergebnis-rückgang</a:t>
            </a:r>
            <a:endParaRPr lang="de-DE" dirty="0"/>
          </a:p>
        </p:txBody>
      </p:sp>
      <p:sp>
        <p:nvSpPr>
          <p:cNvPr id="1181" name="Google Shape;1181;p13"/>
          <p:cNvSpPr/>
          <p:nvPr/>
        </p:nvSpPr>
        <p:spPr>
          <a:xfrm>
            <a:off x="7256078" y="3050390"/>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b="1">
                <a:solidFill>
                  <a:srgbClr val="595A59"/>
                </a:solidFill>
                <a:latin typeface="Calibri"/>
                <a:ea typeface="Calibri"/>
                <a:cs typeface="Calibri"/>
                <a:sym typeface="Calibri"/>
              </a:rPr>
              <a:t>Verbrauch von liquiden Mitteln</a:t>
            </a:r>
            <a:endParaRPr lang="de-DE"/>
          </a:p>
        </p:txBody>
      </p:sp>
      <p:sp>
        <p:nvSpPr>
          <p:cNvPr id="1182" name="Google Shape;1182;p13"/>
          <p:cNvSpPr/>
          <p:nvPr/>
        </p:nvSpPr>
        <p:spPr>
          <a:xfrm>
            <a:off x="8713557" y="3042879"/>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b="1" dirty="0">
                <a:solidFill>
                  <a:srgbClr val="595A59"/>
                </a:solidFill>
                <a:latin typeface="Calibri"/>
                <a:ea typeface="Calibri"/>
                <a:cs typeface="Calibri"/>
                <a:sym typeface="Calibri"/>
              </a:rPr>
              <a:t>(</a:t>
            </a:r>
            <a:r>
              <a:rPr lang="de-DE" b="1" dirty="0">
                <a:solidFill>
                  <a:srgbClr val="595A59"/>
                </a:solidFill>
                <a:latin typeface="Calibri"/>
                <a:ea typeface="Calibri"/>
                <a:cs typeface="Calibri"/>
                <a:sym typeface="Calibri"/>
              </a:rPr>
              <a:t>bevor-stehende</a:t>
            </a:r>
            <a:r>
              <a:rPr lang="de-DE" sz="1400" b="1" dirty="0">
                <a:solidFill>
                  <a:srgbClr val="595A59"/>
                </a:solidFill>
                <a:latin typeface="Calibri"/>
                <a:ea typeface="Calibri"/>
                <a:cs typeface="Calibri"/>
                <a:sym typeface="Calibri"/>
              </a:rPr>
              <a:t>) </a:t>
            </a:r>
            <a:r>
              <a:rPr lang="de-DE" b="1" dirty="0">
                <a:solidFill>
                  <a:srgbClr val="595A59"/>
                </a:solidFill>
                <a:latin typeface="Calibri"/>
                <a:ea typeface="Calibri"/>
                <a:cs typeface="Calibri"/>
                <a:sym typeface="Calibri"/>
              </a:rPr>
              <a:t>I</a:t>
            </a:r>
            <a:r>
              <a:rPr lang="de-DE" sz="1400" b="1" dirty="0">
                <a:solidFill>
                  <a:srgbClr val="595A59"/>
                </a:solidFill>
                <a:latin typeface="Calibri"/>
                <a:ea typeface="Calibri"/>
                <a:cs typeface="Calibri"/>
                <a:sym typeface="Calibri"/>
              </a:rPr>
              <a:t>nsolvenz</a:t>
            </a:r>
            <a:endParaRPr lang="de-DE" dirty="0"/>
          </a:p>
        </p:txBody>
      </p:sp>
      <p:sp>
        <p:nvSpPr>
          <p:cNvPr id="1183" name="Google Shape;1183;p13"/>
          <p:cNvSpPr/>
          <p:nvPr/>
        </p:nvSpPr>
        <p:spPr>
          <a:xfrm>
            <a:off x="4875075" y="4492270"/>
            <a:ext cx="1447092" cy="157080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Verlust von wichtigem Kunden</a:t>
            </a:r>
            <a:r>
              <a:rPr lang="de-DE" b="1">
                <a:solidFill>
                  <a:schemeClr val="lt1"/>
                </a:solidFill>
                <a:latin typeface="Calibri"/>
                <a:ea typeface="Calibri"/>
                <a:cs typeface="Calibri"/>
                <a:sym typeface="Calibri"/>
              </a:rPr>
              <a:t> / Auftrag</a:t>
            </a:r>
            <a:endParaRPr lang="de-DE" sz="1400" b="1">
              <a:solidFill>
                <a:schemeClr val="lt1"/>
              </a:solidFill>
              <a:latin typeface="Calibri"/>
              <a:ea typeface="Calibri"/>
              <a:cs typeface="Calibri"/>
              <a:sym typeface="Calibri"/>
            </a:endParaRPr>
          </a:p>
        </p:txBody>
      </p:sp>
      <p:sp>
        <p:nvSpPr>
          <p:cNvPr id="1184" name="Google Shape;1184;p13"/>
          <p:cNvSpPr/>
          <p:nvPr/>
        </p:nvSpPr>
        <p:spPr>
          <a:xfrm>
            <a:off x="6355395" y="4492270"/>
            <a:ext cx="1447092" cy="157080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Schadensersatz-ansprüche</a:t>
            </a:r>
            <a:endParaRPr lang="de-DE" dirty="0"/>
          </a:p>
        </p:txBody>
      </p:sp>
      <p:sp>
        <p:nvSpPr>
          <p:cNvPr id="1185" name="Google Shape;1185;p13"/>
          <p:cNvSpPr/>
          <p:nvPr/>
        </p:nvSpPr>
        <p:spPr>
          <a:xfrm>
            <a:off x="7841182" y="4492270"/>
            <a:ext cx="1447092" cy="157080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b="1" dirty="0">
                <a:solidFill>
                  <a:schemeClr val="lt1"/>
                </a:solidFill>
                <a:latin typeface="Calibri"/>
                <a:ea typeface="Calibri"/>
                <a:cs typeface="Calibri"/>
                <a:sym typeface="Calibri"/>
              </a:rPr>
              <a:t>Massive Forderungs-ausfälle</a:t>
            </a:r>
          </a:p>
        </p:txBody>
      </p:sp>
      <p:sp>
        <p:nvSpPr>
          <p:cNvPr id="1186" name="Google Shape;1186;p13"/>
          <p:cNvSpPr txBox="1"/>
          <p:nvPr/>
        </p:nvSpPr>
        <p:spPr>
          <a:xfrm>
            <a:off x="2931222" y="4862195"/>
            <a:ext cx="2022431"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de-DE" sz="1600" b="1" dirty="0">
                <a:solidFill>
                  <a:srgbClr val="595A59"/>
                </a:solidFill>
                <a:latin typeface="Calibri"/>
                <a:ea typeface="Calibri"/>
                <a:cs typeface="Calibri"/>
                <a:sym typeface="Calibri"/>
              </a:rPr>
              <a:t>Unmittelbares Auftreten einer Krise (externe Auslöser)</a:t>
            </a:r>
          </a:p>
        </p:txBody>
      </p:sp>
      <p:grpSp>
        <p:nvGrpSpPr>
          <p:cNvPr id="1187" name="Google Shape;1187;p13"/>
          <p:cNvGrpSpPr/>
          <p:nvPr/>
        </p:nvGrpSpPr>
        <p:grpSpPr>
          <a:xfrm>
            <a:off x="1958435" y="3811675"/>
            <a:ext cx="8807712" cy="534591"/>
            <a:chOff x="2968631" y="3681043"/>
            <a:chExt cx="8807712" cy="534591"/>
          </a:xfrm>
        </p:grpSpPr>
        <p:sp>
          <p:nvSpPr>
            <p:cNvPr id="1188" name="Google Shape;1188;p13"/>
            <p:cNvSpPr/>
            <p:nvPr/>
          </p:nvSpPr>
          <p:spPr>
            <a:xfrm>
              <a:off x="2968631" y="3681230"/>
              <a:ext cx="1520317" cy="532536"/>
            </a:xfrm>
            <a:prstGeom prst="chevron">
              <a:avLst>
                <a:gd name="adj" fmla="val 21186"/>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500" b="1">
                <a:solidFill>
                  <a:schemeClr val="dk1"/>
                </a:solidFill>
                <a:latin typeface="Calibri"/>
                <a:ea typeface="Calibri"/>
                <a:cs typeface="Calibri"/>
                <a:sym typeface="Calibri"/>
              </a:endParaRPr>
            </a:p>
          </p:txBody>
        </p:sp>
        <p:sp>
          <p:nvSpPr>
            <p:cNvPr id="1189" name="Google Shape;1189;p13"/>
            <p:cNvSpPr/>
            <p:nvPr/>
          </p:nvSpPr>
          <p:spPr>
            <a:xfrm>
              <a:off x="4426110" y="3681230"/>
              <a:ext cx="1520317" cy="532536"/>
            </a:xfrm>
            <a:prstGeom prst="chevron">
              <a:avLst>
                <a:gd name="adj" fmla="val 21186"/>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500" b="1">
                <a:solidFill>
                  <a:schemeClr val="dk1"/>
                </a:solidFill>
                <a:latin typeface="Calibri"/>
                <a:ea typeface="Calibri"/>
                <a:cs typeface="Calibri"/>
                <a:sym typeface="Calibri"/>
              </a:endParaRPr>
            </a:p>
          </p:txBody>
        </p:sp>
        <p:sp>
          <p:nvSpPr>
            <p:cNvPr id="1190" name="Google Shape;1190;p13"/>
            <p:cNvSpPr/>
            <p:nvPr/>
          </p:nvSpPr>
          <p:spPr>
            <a:xfrm>
              <a:off x="5883589" y="3681230"/>
              <a:ext cx="1520317" cy="532536"/>
            </a:xfrm>
            <a:prstGeom prst="chevron">
              <a:avLst>
                <a:gd name="adj" fmla="val 21186"/>
              </a:avLst>
            </a:prstGeom>
            <a:solidFill>
              <a:srgbClr val="549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500" b="1">
                <a:solidFill>
                  <a:schemeClr val="lt1"/>
                </a:solidFill>
                <a:latin typeface="Calibri"/>
                <a:ea typeface="Calibri"/>
                <a:cs typeface="Calibri"/>
                <a:sym typeface="Calibri"/>
              </a:endParaRPr>
            </a:p>
          </p:txBody>
        </p:sp>
        <p:sp>
          <p:nvSpPr>
            <p:cNvPr id="1191" name="Google Shape;1191;p13"/>
            <p:cNvSpPr/>
            <p:nvPr/>
          </p:nvSpPr>
          <p:spPr>
            <a:xfrm>
              <a:off x="7341068" y="3681230"/>
              <a:ext cx="1520317" cy="532536"/>
            </a:xfrm>
            <a:prstGeom prst="chevron">
              <a:avLst>
                <a:gd name="adj" fmla="val 21186"/>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500" b="1">
                <a:solidFill>
                  <a:schemeClr val="dk1"/>
                </a:solidFill>
                <a:latin typeface="Calibri"/>
                <a:ea typeface="Calibri"/>
                <a:cs typeface="Calibri"/>
                <a:sym typeface="Calibri"/>
              </a:endParaRPr>
            </a:p>
          </p:txBody>
        </p:sp>
        <p:sp>
          <p:nvSpPr>
            <p:cNvPr id="1192" name="Google Shape;1192;p13"/>
            <p:cNvSpPr/>
            <p:nvPr/>
          </p:nvSpPr>
          <p:spPr>
            <a:xfrm>
              <a:off x="8798547" y="3681230"/>
              <a:ext cx="1520317" cy="532536"/>
            </a:xfrm>
            <a:prstGeom prst="chevron">
              <a:avLst>
                <a:gd name="adj" fmla="val 21186"/>
              </a:avLst>
            </a:prstGeom>
            <a:solidFill>
              <a:srgbClr val="F7B19B"/>
            </a:solidFill>
            <a:ln w="12700" cap="flat" cmpd="sng">
              <a:solidFill>
                <a:srgbClr val="F7B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500" b="1">
                <a:solidFill>
                  <a:schemeClr val="dk1"/>
                </a:solidFill>
                <a:latin typeface="Calibri"/>
                <a:ea typeface="Calibri"/>
                <a:cs typeface="Calibri"/>
                <a:sym typeface="Calibri"/>
              </a:endParaRPr>
            </a:p>
          </p:txBody>
        </p:sp>
        <p:sp>
          <p:nvSpPr>
            <p:cNvPr id="1193" name="Google Shape;1193;p13"/>
            <p:cNvSpPr txBox="1"/>
            <p:nvPr/>
          </p:nvSpPr>
          <p:spPr>
            <a:xfrm>
              <a:off x="3186488" y="3681066"/>
              <a:ext cx="1110541"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dirty="0" err="1">
                  <a:solidFill>
                    <a:schemeClr val="lt1"/>
                  </a:solidFill>
                  <a:latin typeface="Calibri"/>
                  <a:ea typeface="Calibri"/>
                  <a:cs typeface="Calibri"/>
                  <a:sym typeface="Calibri"/>
                </a:rPr>
                <a:t>Stakeholde</a:t>
              </a:r>
              <a:r>
                <a:rPr lang="de-DE" sz="1400" b="1" dirty="0">
                  <a:solidFill>
                    <a:schemeClr val="lt1"/>
                  </a:solidFill>
                  <a:latin typeface="Calibri"/>
                  <a:ea typeface="Calibri"/>
                  <a:cs typeface="Calibri"/>
                  <a:sym typeface="Calibri"/>
                </a:rPr>
                <a:t>-Krise</a:t>
              </a:r>
              <a:endParaRPr lang="de-DE" dirty="0"/>
            </a:p>
          </p:txBody>
        </p:sp>
        <p:sp>
          <p:nvSpPr>
            <p:cNvPr id="1194" name="Google Shape;1194;p13"/>
            <p:cNvSpPr txBox="1"/>
            <p:nvPr/>
          </p:nvSpPr>
          <p:spPr>
            <a:xfrm>
              <a:off x="4475835" y="3788768"/>
              <a:ext cx="1418141"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Strategy Crisis</a:t>
              </a:r>
              <a:endParaRPr lang="de-DE"/>
            </a:p>
          </p:txBody>
        </p:sp>
        <p:sp>
          <p:nvSpPr>
            <p:cNvPr id="1195" name="Google Shape;1195;p13"/>
            <p:cNvSpPr txBox="1"/>
            <p:nvPr/>
          </p:nvSpPr>
          <p:spPr>
            <a:xfrm>
              <a:off x="6059241" y="3681046"/>
              <a:ext cx="1184016"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Product / Sales Crisis</a:t>
              </a:r>
              <a:endParaRPr lang="de-DE"/>
            </a:p>
          </p:txBody>
        </p:sp>
        <p:sp>
          <p:nvSpPr>
            <p:cNvPr id="1196" name="Google Shape;1196;p13"/>
            <p:cNvSpPr txBox="1"/>
            <p:nvPr/>
          </p:nvSpPr>
          <p:spPr>
            <a:xfrm>
              <a:off x="7665046" y="3681043"/>
              <a:ext cx="882300" cy="523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Earnings Crisis</a:t>
              </a:r>
              <a:endParaRPr lang="de-DE"/>
            </a:p>
          </p:txBody>
        </p:sp>
        <p:sp>
          <p:nvSpPr>
            <p:cNvPr id="1197" name="Google Shape;1197;p13"/>
            <p:cNvSpPr txBox="1"/>
            <p:nvPr/>
          </p:nvSpPr>
          <p:spPr>
            <a:xfrm>
              <a:off x="9119272" y="3681043"/>
              <a:ext cx="968400" cy="523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Liquidity Crisis</a:t>
              </a:r>
              <a:endParaRPr lang="de-DE"/>
            </a:p>
          </p:txBody>
        </p:sp>
        <p:sp>
          <p:nvSpPr>
            <p:cNvPr id="1198" name="Google Shape;1198;p13"/>
            <p:cNvSpPr/>
            <p:nvPr/>
          </p:nvSpPr>
          <p:spPr>
            <a:xfrm>
              <a:off x="10256026" y="3683098"/>
              <a:ext cx="1520317" cy="532536"/>
            </a:xfrm>
            <a:prstGeom prst="chevron">
              <a:avLst>
                <a:gd name="adj" fmla="val 21186"/>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500" b="1">
                <a:solidFill>
                  <a:schemeClr val="dk1"/>
                </a:solidFill>
                <a:latin typeface="Calibri"/>
                <a:ea typeface="Calibri"/>
                <a:cs typeface="Calibri"/>
                <a:sym typeface="Calibri"/>
              </a:endParaRPr>
            </a:p>
          </p:txBody>
        </p:sp>
        <p:sp>
          <p:nvSpPr>
            <p:cNvPr id="1199" name="Google Shape;1199;p13"/>
            <p:cNvSpPr txBox="1"/>
            <p:nvPr/>
          </p:nvSpPr>
          <p:spPr>
            <a:xfrm>
              <a:off x="10480788" y="3788768"/>
              <a:ext cx="968342"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Insolvency</a:t>
              </a:r>
              <a:endParaRPr lang="de-DE"/>
            </a:p>
          </p:txBody>
        </p:sp>
      </p:grpSp>
      <p:grpSp>
        <p:nvGrpSpPr>
          <p:cNvPr id="41" name="Gruppieren 40">
            <a:extLst>
              <a:ext uri="{FF2B5EF4-FFF2-40B4-BE49-F238E27FC236}">
                <a16:creationId xmlns:a16="http://schemas.microsoft.com/office/drawing/2014/main" id="{F27F725B-6C20-AABC-CC9C-174A70B737A1}"/>
              </a:ext>
            </a:extLst>
          </p:cNvPr>
          <p:cNvGrpSpPr/>
          <p:nvPr/>
        </p:nvGrpSpPr>
        <p:grpSpPr>
          <a:xfrm>
            <a:off x="3418126" y="3784713"/>
            <a:ext cx="7350233" cy="543946"/>
            <a:chOff x="4748330" y="3053379"/>
            <a:chExt cx="7350233" cy="543946"/>
          </a:xfrm>
        </p:grpSpPr>
        <p:sp>
          <p:nvSpPr>
            <p:cNvPr id="30" name="Google Shape;1139;p12">
              <a:extLst>
                <a:ext uri="{FF2B5EF4-FFF2-40B4-BE49-F238E27FC236}">
                  <a16:creationId xmlns:a16="http://schemas.microsoft.com/office/drawing/2014/main" id="{23A921AE-0786-90E7-E612-9DB662B0CDD0}"/>
                </a:ext>
              </a:extLst>
            </p:cNvPr>
            <p:cNvSpPr/>
            <p:nvPr/>
          </p:nvSpPr>
          <p:spPr>
            <a:xfrm>
              <a:off x="4748330" y="3062921"/>
              <a:ext cx="1520317" cy="532536"/>
            </a:xfrm>
            <a:prstGeom prst="chevron">
              <a:avLst>
                <a:gd name="adj" fmla="val 21186"/>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500" b="1">
                <a:solidFill>
                  <a:schemeClr val="dk1"/>
                </a:solidFill>
                <a:latin typeface="Calibri"/>
                <a:ea typeface="Calibri"/>
                <a:cs typeface="Calibri"/>
                <a:sym typeface="Calibri"/>
              </a:endParaRPr>
            </a:p>
          </p:txBody>
        </p:sp>
        <p:sp>
          <p:nvSpPr>
            <p:cNvPr id="31" name="Google Shape;1140;p12">
              <a:extLst>
                <a:ext uri="{FF2B5EF4-FFF2-40B4-BE49-F238E27FC236}">
                  <a16:creationId xmlns:a16="http://schemas.microsoft.com/office/drawing/2014/main" id="{6B64A51C-F810-D1C4-A96E-E718152F7681}"/>
                </a:ext>
              </a:extLst>
            </p:cNvPr>
            <p:cNvSpPr/>
            <p:nvPr/>
          </p:nvSpPr>
          <p:spPr>
            <a:xfrm>
              <a:off x="6205809" y="3062921"/>
              <a:ext cx="1520317" cy="532536"/>
            </a:xfrm>
            <a:prstGeom prst="chevron">
              <a:avLst>
                <a:gd name="adj" fmla="val 21186"/>
              </a:avLst>
            </a:prstGeom>
            <a:solidFill>
              <a:srgbClr val="549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500" b="1">
                <a:solidFill>
                  <a:schemeClr val="lt1"/>
                </a:solidFill>
                <a:latin typeface="Calibri"/>
                <a:ea typeface="Calibri"/>
                <a:cs typeface="Calibri"/>
                <a:sym typeface="Calibri"/>
              </a:endParaRPr>
            </a:p>
          </p:txBody>
        </p:sp>
        <p:sp>
          <p:nvSpPr>
            <p:cNvPr id="32" name="Google Shape;1141;p12">
              <a:extLst>
                <a:ext uri="{FF2B5EF4-FFF2-40B4-BE49-F238E27FC236}">
                  <a16:creationId xmlns:a16="http://schemas.microsoft.com/office/drawing/2014/main" id="{A1354A3F-39B5-5025-2665-CD85CD4C3EB3}"/>
                </a:ext>
              </a:extLst>
            </p:cNvPr>
            <p:cNvSpPr/>
            <p:nvPr/>
          </p:nvSpPr>
          <p:spPr>
            <a:xfrm>
              <a:off x="7663288" y="3062921"/>
              <a:ext cx="1520317" cy="532536"/>
            </a:xfrm>
            <a:prstGeom prst="chevron">
              <a:avLst>
                <a:gd name="adj" fmla="val 21186"/>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500" b="1">
                <a:solidFill>
                  <a:schemeClr val="dk1"/>
                </a:solidFill>
                <a:latin typeface="Calibri"/>
                <a:ea typeface="Calibri"/>
                <a:cs typeface="Calibri"/>
                <a:sym typeface="Calibri"/>
              </a:endParaRPr>
            </a:p>
          </p:txBody>
        </p:sp>
        <p:sp>
          <p:nvSpPr>
            <p:cNvPr id="33" name="Google Shape;1142;p12">
              <a:extLst>
                <a:ext uri="{FF2B5EF4-FFF2-40B4-BE49-F238E27FC236}">
                  <a16:creationId xmlns:a16="http://schemas.microsoft.com/office/drawing/2014/main" id="{7582EB1A-4463-4BE8-1EE2-7486D74FA9CC}"/>
                </a:ext>
              </a:extLst>
            </p:cNvPr>
            <p:cNvSpPr/>
            <p:nvPr/>
          </p:nvSpPr>
          <p:spPr>
            <a:xfrm>
              <a:off x="9094890" y="3053379"/>
              <a:ext cx="1520317" cy="532536"/>
            </a:xfrm>
            <a:prstGeom prst="chevron">
              <a:avLst>
                <a:gd name="adj" fmla="val 21186"/>
              </a:avLst>
            </a:prstGeom>
            <a:solidFill>
              <a:srgbClr val="F7B19B"/>
            </a:solidFill>
            <a:ln w="12700" cap="flat" cmpd="sng">
              <a:solidFill>
                <a:srgbClr val="F7B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500" b="1">
                <a:solidFill>
                  <a:schemeClr val="dk1"/>
                </a:solidFill>
                <a:latin typeface="Calibri"/>
                <a:ea typeface="Calibri"/>
                <a:cs typeface="Calibri"/>
                <a:sym typeface="Calibri"/>
              </a:endParaRPr>
            </a:p>
          </p:txBody>
        </p:sp>
        <p:sp>
          <p:nvSpPr>
            <p:cNvPr id="35" name="Google Shape;1144;p12">
              <a:extLst>
                <a:ext uri="{FF2B5EF4-FFF2-40B4-BE49-F238E27FC236}">
                  <a16:creationId xmlns:a16="http://schemas.microsoft.com/office/drawing/2014/main" id="{479270EC-A76D-67EE-FFFE-258FE47B1D3E}"/>
                </a:ext>
              </a:extLst>
            </p:cNvPr>
            <p:cNvSpPr txBox="1"/>
            <p:nvPr/>
          </p:nvSpPr>
          <p:spPr>
            <a:xfrm>
              <a:off x="4798055" y="3170459"/>
              <a:ext cx="1418141"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Strategiekrise</a:t>
              </a:r>
              <a:endParaRPr lang="de-DE" dirty="0"/>
            </a:p>
          </p:txBody>
        </p:sp>
        <p:sp>
          <p:nvSpPr>
            <p:cNvPr id="36" name="Google Shape;1145;p12">
              <a:extLst>
                <a:ext uri="{FF2B5EF4-FFF2-40B4-BE49-F238E27FC236}">
                  <a16:creationId xmlns:a16="http://schemas.microsoft.com/office/drawing/2014/main" id="{025C3DA0-2217-4634-0680-6FA3FF9D9ACC}"/>
                </a:ext>
              </a:extLst>
            </p:cNvPr>
            <p:cNvSpPr txBox="1"/>
            <p:nvPr/>
          </p:nvSpPr>
          <p:spPr>
            <a:xfrm>
              <a:off x="6381461" y="3062737"/>
              <a:ext cx="1184016"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Produkt / </a:t>
              </a:r>
              <a:r>
                <a:rPr lang="de-DE" b="1">
                  <a:solidFill>
                    <a:schemeClr val="lt1"/>
                  </a:solidFill>
                  <a:latin typeface="Calibri"/>
                  <a:ea typeface="Calibri"/>
                  <a:cs typeface="Calibri"/>
                  <a:sym typeface="Calibri"/>
                </a:rPr>
                <a:t>Absatzkrise</a:t>
              </a:r>
              <a:endParaRPr lang="de-DE"/>
            </a:p>
          </p:txBody>
        </p:sp>
        <p:sp>
          <p:nvSpPr>
            <p:cNvPr id="37" name="Google Shape;1146;p12">
              <a:extLst>
                <a:ext uri="{FF2B5EF4-FFF2-40B4-BE49-F238E27FC236}">
                  <a16:creationId xmlns:a16="http://schemas.microsoft.com/office/drawing/2014/main" id="{046AB699-A80E-7076-B7F6-77D896D31D52}"/>
                </a:ext>
              </a:extLst>
            </p:cNvPr>
            <p:cNvSpPr txBox="1"/>
            <p:nvPr/>
          </p:nvSpPr>
          <p:spPr>
            <a:xfrm>
              <a:off x="7987275" y="3062735"/>
              <a:ext cx="992337"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Ertrags-krise</a:t>
              </a:r>
              <a:endParaRPr lang="de-DE" dirty="0"/>
            </a:p>
          </p:txBody>
        </p:sp>
        <p:sp>
          <p:nvSpPr>
            <p:cNvPr id="38" name="Google Shape;1147;p12">
              <a:extLst>
                <a:ext uri="{FF2B5EF4-FFF2-40B4-BE49-F238E27FC236}">
                  <a16:creationId xmlns:a16="http://schemas.microsoft.com/office/drawing/2014/main" id="{5BCEC537-2FCA-B16E-29B0-1E159006ADB7}"/>
                </a:ext>
              </a:extLst>
            </p:cNvPr>
            <p:cNvSpPr txBox="1"/>
            <p:nvPr/>
          </p:nvSpPr>
          <p:spPr>
            <a:xfrm>
              <a:off x="9441473" y="3062735"/>
              <a:ext cx="1031457"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Liquiditäts-krise</a:t>
              </a:r>
              <a:endParaRPr lang="de-DE"/>
            </a:p>
          </p:txBody>
        </p:sp>
        <p:sp>
          <p:nvSpPr>
            <p:cNvPr id="39" name="Google Shape;1148;p12">
              <a:extLst>
                <a:ext uri="{FF2B5EF4-FFF2-40B4-BE49-F238E27FC236}">
                  <a16:creationId xmlns:a16="http://schemas.microsoft.com/office/drawing/2014/main" id="{1D139681-9337-82BF-84DC-282A49ABC33A}"/>
                </a:ext>
              </a:extLst>
            </p:cNvPr>
            <p:cNvSpPr/>
            <p:nvPr/>
          </p:nvSpPr>
          <p:spPr>
            <a:xfrm>
              <a:off x="10578246" y="3064789"/>
              <a:ext cx="1520317" cy="532536"/>
            </a:xfrm>
            <a:prstGeom prst="chevron">
              <a:avLst>
                <a:gd name="adj" fmla="val 21186"/>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500" b="1">
                <a:solidFill>
                  <a:schemeClr val="dk1"/>
                </a:solidFill>
                <a:latin typeface="Calibri"/>
                <a:ea typeface="Calibri"/>
                <a:cs typeface="Calibri"/>
                <a:sym typeface="Calibri"/>
              </a:endParaRPr>
            </a:p>
          </p:txBody>
        </p:sp>
        <p:sp>
          <p:nvSpPr>
            <p:cNvPr id="40" name="Google Shape;1149;p12">
              <a:extLst>
                <a:ext uri="{FF2B5EF4-FFF2-40B4-BE49-F238E27FC236}">
                  <a16:creationId xmlns:a16="http://schemas.microsoft.com/office/drawing/2014/main" id="{048A54C7-549E-17B9-B856-B41BAE78D40A}"/>
                </a:ext>
              </a:extLst>
            </p:cNvPr>
            <p:cNvSpPr txBox="1"/>
            <p:nvPr/>
          </p:nvSpPr>
          <p:spPr>
            <a:xfrm>
              <a:off x="10803008" y="3170459"/>
              <a:ext cx="968342"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a:solidFill>
                    <a:schemeClr val="lt1"/>
                  </a:solidFill>
                  <a:latin typeface="Calibri"/>
                  <a:ea typeface="Calibri"/>
                  <a:cs typeface="Calibri"/>
                  <a:sym typeface="Calibri"/>
                </a:rPr>
                <a:t>Insolvenz</a:t>
              </a:r>
              <a:endParaRPr lang="de-DE"/>
            </a:p>
          </p:txBody>
        </p:sp>
      </p:grpSp>
      <p:sp>
        <p:nvSpPr>
          <p:cNvPr id="2" name="Google Shape;1100;p11">
            <a:extLst>
              <a:ext uri="{FF2B5EF4-FFF2-40B4-BE49-F238E27FC236}">
                <a16:creationId xmlns:a16="http://schemas.microsoft.com/office/drawing/2014/main" id="{C8307538-8C99-F1D8-578A-01055F68CBC1}"/>
              </a:ext>
            </a:extLst>
          </p:cNvPr>
          <p:cNvSpPr txBox="1">
            <a:spLocks/>
          </p:cNvSpPr>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79527B"/>
              </a:buClr>
              <a:buSzPts val="1800"/>
              <a:buFont typeface="Arial"/>
              <a:buNone/>
              <a:defRPr sz="1800" b="0" i="0" u="none" strike="noStrike" cap="none">
                <a:solidFill>
                  <a:srgbClr val="79527B"/>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de-DE"/>
              <a:t>Ansatz I: Die vier Phasen einer Krise</a:t>
            </a:r>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4"/>
          <p:cNvSpPr txBox="1">
            <a:spLocks noGrp="1"/>
          </p:cNvSpPr>
          <p:nvPr>
            <p:ph type="body" idx="1"/>
          </p:nvPr>
        </p:nvSpPr>
        <p:spPr>
          <a:xfrm>
            <a:off x="666708" y="752638"/>
            <a:ext cx="4984079" cy="164766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ts val="4800"/>
              <a:buNone/>
            </a:pPr>
            <a:r>
              <a:rPr lang="en-GB" dirty="0" err="1"/>
              <a:t>Unternehmenskrisen</a:t>
            </a:r>
            <a:r>
              <a:rPr lang="en-GB" dirty="0"/>
              <a:t> in </a:t>
            </a:r>
            <a:r>
              <a:rPr lang="en-GB" dirty="0" err="1"/>
              <a:t>Tourismus</a:t>
            </a:r>
            <a:r>
              <a:rPr lang="en-GB" dirty="0"/>
              <a:t>-KMU</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5"/>
          <p:cNvSpPr txBox="1">
            <a:spLocks noGrp="1"/>
          </p:cNvSpPr>
          <p:nvPr>
            <p:ph type="body" idx="2"/>
          </p:nvPr>
        </p:nvSpPr>
        <p:spPr>
          <a:xfrm>
            <a:off x="389965" y="1637401"/>
            <a:ext cx="3189996" cy="4449363"/>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100000"/>
              </a:lnSpc>
              <a:spcBef>
                <a:spcPts val="0"/>
              </a:spcBef>
              <a:spcAft>
                <a:spcPts val="0"/>
              </a:spcAft>
              <a:buClr>
                <a:srgbClr val="595A59"/>
              </a:buClr>
              <a:buSzPts val="1800"/>
              <a:buNone/>
            </a:pPr>
            <a:r>
              <a:rPr lang="de-DE" dirty="0"/>
              <a:t>In allen Regionen weltweit ging der Beitrag der Tourismusbranche zum BIP und zur Beschäftigung im Jahr 2020 im Vergleich zu 2019 stark zurück.</a:t>
            </a:r>
          </a:p>
          <a:p>
            <a:pPr marL="0" lvl="0" indent="0" algn="l" rtl="0">
              <a:lnSpc>
                <a:spcPct val="100000"/>
              </a:lnSpc>
              <a:spcBef>
                <a:spcPts val="0"/>
              </a:spcBef>
              <a:spcAft>
                <a:spcPts val="0"/>
              </a:spcAft>
              <a:buClr>
                <a:srgbClr val="595A59"/>
              </a:buClr>
              <a:buSzPts val="1800"/>
              <a:buNone/>
            </a:pPr>
            <a:r>
              <a:rPr lang="de-DE" dirty="0"/>
              <a:t>Grund für den starken Rückgang ist unter anderem der Einbruch der internationalen Touristenankünfte im Jahr 2020 auf globaler Ebene. Mit einem durchschnittlichen Rückgang der internationalen Touristenankünfte von -97 Prozent weltweit kam der Tourismus im April 2020 sogar weitgehend zum Erliegen.</a:t>
            </a:r>
            <a:endParaRPr dirty="0"/>
          </a:p>
        </p:txBody>
      </p:sp>
      <p:sp>
        <p:nvSpPr>
          <p:cNvPr id="1211" name="Google Shape;1211;p1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2000"/>
              <a:buNone/>
            </a:pPr>
            <a:r>
              <a:rPr lang="de-DE" dirty="0"/>
              <a:t>Der Tourismusbranche ist besonders krisenanfällig. Das zeigte auch die Corona-Pandemie. Die Branche wurde weltweit hart getroffen</a:t>
            </a:r>
            <a:r>
              <a:rPr lang="en-GB" dirty="0"/>
              <a:t>. </a:t>
            </a:r>
            <a:endParaRPr dirty="0"/>
          </a:p>
        </p:txBody>
      </p:sp>
      <p:sp>
        <p:nvSpPr>
          <p:cNvPr id="1212" name="Google Shape;1212;p1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Veränderungen des Beitrags des Tourismus zum BIP und zur Beschäftigung nach Regionen weltweit 2020 verglichen mit dem vorherigen Jahr</a:t>
            </a:r>
            <a:endParaRPr dirty="0"/>
          </a:p>
        </p:txBody>
      </p:sp>
      <p:graphicFrame>
        <p:nvGraphicFramePr>
          <p:cNvPr id="1213" name="Google Shape;1213;p15"/>
          <p:cNvGraphicFramePr/>
          <p:nvPr>
            <p:extLst>
              <p:ext uri="{D42A27DB-BD31-4B8C-83A1-F6EECF244321}">
                <p14:modId xmlns:p14="http://schemas.microsoft.com/office/powerpoint/2010/main" val="3543784783"/>
              </p:ext>
            </p:extLst>
          </p:nvPr>
        </p:nvGraphicFramePr>
        <p:xfrm>
          <a:off x="4011466" y="1574492"/>
          <a:ext cx="8007350" cy="4616450"/>
        </p:xfrm>
        <a:graphic>
          <a:graphicData uri="http://schemas.openxmlformats.org/drawingml/2006/chart">
            <c:chart xmlns:c="http://schemas.openxmlformats.org/drawingml/2006/chart" xmlns:r="http://schemas.openxmlformats.org/officeDocument/2006/relationships" r:id="rId3"/>
          </a:graphicData>
        </a:graphic>
      </p:graphicFrame>
      <p:sp>
        <p:nvSpPr>
          <p:cNvPr id="1214" name="Google Shape;1214;p15"/>
          <p:cNvSpPr txBox="1"/>
          <p:nvPr/>
        </p:nvSpPr>
        <p:spPr>
          <a:xfrm>
            <a:off x="10357089" y="6156918"/>
            <a:ext cx="205975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a:solidFill>
                  <a:srgbClr val="595A59"/>
                </a:solidFill>
                <a:latin typeface="Calibri"/>
                <a:ea typeface="Calibri"/>
                <a:cs typeface="Calibri"/>
                <a:sym typeface="Calibri"/>
              </a:rPr>
              <a:t>Quelle: Statista (2022)</a:t>
            </a:r>
            <a:endParaRPr dirty="0"/>
          </a:p>
        </p:txBody>
      </p:sp>
      <p:sp>
        <p:nvSpPr>
          <p:cNvPr id="1215" name="Google Shape;1215;p15"/>
          <p:cNvSpPr txBox="1"/>
          <p:nvPr/>
        </p:nvSpPr>
        <p:spPr>
          <a:xfrm rot="-5400000">
            <a:off x="2330486" y="3313583"/>
            <a:ext cx="313112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900" dirty="0">
                <a:solidFill>
                  <a:srgbClr val="595A59"/>
                </a:solidFill>
                <a:latin typeface="Calibri"/>
                <a:ea typeface="Calibri"/>
                <a:cs typeface="Calibri"/>
                <a:sym typeface="Calibri"/>
              </a:rPr>
              <a:t>Prozentuale Veränderung im Vergleich zum vorherigen Jahr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1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Im Jahr 2020 gingen die Touristenankünfte weltweit im Vergleich zum Vorjahr deutlich zurück, im weltweiten Durchschnitt um -73 %.</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In einigen Regionen gingen die Ankünfte sogar um bis zu 99 % zurück, so dass der Tourismus zeitweise völlig zum Erliegen kam.</a:t>
            </a:r>
            <a:endParaRPr lang="en-US" dirty="0"/>
          </a:p>
        </p:txBody>
      </p:sp>
      <p:sp>
        <p:nvSpPr>
          <p:cNvPr id="1221" name="Google Shape;1221;p1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GB" dirty="0"/>
              <a:t>Internationale </a:t>
            </a:r>
            <a:r>
              <a:rPr lang="en-GB" dirty="0" err="1"/>
              <a:t>Touristenankünfte</a:t>
            </a:r>
            <a:r>
              <a:rPr lang="en-GB" dirty="0"/>
              <a:t> </a:t>
            </a:r>
            <a:r>
              <a:rPr lang="en-GB" dirty="0" err="1"/>
              <a:t>sind</a:t>
            </a:r>
            <a:r>
              <a:rPr lang="en-GB" dirty="0"/>
              <a:t> </a:t>
            </a:r>
            <a:r>
              <a:rPr lang="en-GB" dirty="0" err="1"/>
              <a:t>aufgrund</a:t>
            </a:r>
            <a:r>
              <a:rPr lang="en-GB" dirty="0"/>
              <a:t> der Covid-19 </a:t>
            </a:r>
            <a:r>
              <a:rPr lang="en-GB" dirty="0" err="1"/>
              <a:t>Pandemie</a:t>
            </a:r>
            <a:r>
              <a:rPr lang="en-GB" dirty="0"/>
              <a:t> stark </a:t>
            </a:r>
            <a:r>
              <a:rPr lang="en-GB" dirty="0" err="1"/>
              <a:t>gefallen</a:t>
            </a:r>
            <a:r>
              <a:rPr lang="en-GB" dirty="0"/>
              <a:t>.</a:t>
            </a:r>
            <a:endParaRPr dirty="0"/>
          </a:p>
        </p:txBody>
      </p:sp>
      <p:sp>
        <p:nvSpPr>
          <p:cNvPr id="1222" name="Google Shape;1222;p16"/>
          <p:cNvSpPr txBox="1">
            <a:spLocks noGrp="1"/>
          </p:cNvSpPr>
          <p:nvPr>
            <p:ph type="body" idx="4"/>
          </p:nvPr>
        </p:nvSpPr>
        <p:spPr>
          <a:xfrm>
            <a:off x="359919"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dirty="0" err="1"/>
              <a:t>Veränderungen</a:t>
            </a:r>
            <a:r>
              <a:rPr lang="en-GB" dirty="0"/>
              <a:t> der </a:t>
            </a:r>
            <a:r>
              <a:rPr lang="en-GB" dirty="0" err="1"/>
              <a:t>internationalen</a:t>
            </a:r>
            <a:r>
              <a:rPr lang="en-GB" dirty="0"/>
              <a:t> </a:t>
            </a:r>
            <a:r>
              <a:rPr lang="en-GB" dirty="0" err="1"/>
              <a:t>Touristenankünfte</a:t>
            </a:r>
            <a:r>
              <a:rPr lang="en-GB" dirty="0"/>
              <a:t> </a:t>
            </a:r>
            <a:r>
              <a:rPr lang="en-GB" dirty="0" err="1"/>
              <a:t>aufgrund</a:t>
            </a:r>
            <a:r>
              <a:rPr lang="en-GB" dirty="0"/>
              <a:t> der </a:t>
            </a:r>
            <a:r>
              <a:rPr lang="en-GB" dirty="0" err="1"/>
              <a:t>Coronakrise</a:t>
            </a:r>
            <a:r>
              <a:rPr lang="en-GB" dirty="0"/>
              <a:t> 2020 </a:t>
            </a:r>
            <a:r>
              <a:rPr lang="en-GB" dirty="0" err="1"/>
              <a:t>verglichen</a:t>
            </a:r>
            <a:r>
              <a:rPr lang="en-GB" dirty="0"/>
              <a:t> </a:t>
            </a:r>
            <a:r>
              <a:rPr lang="en-GB" dirty="0" err="1"/>
              <a:t>mit</a:t>
            </a:r>
            <a:r>
              <a:rPr lang="en-GB" dirty="0"/>
              <a:t> 2019</a:t>
            </a:r>
            <a:endParaRPr dirty="0"/>
          </a:p>
        </p:txBody>
      </p:sp>
      <p:pic>
        <p:nvPicPr>
          <p:cNvPr id="1223" name="Google Shape;1223;p16"/>
          <p:cNvPicPr preferRelativeResize="0"/>
          <p:nvPr/>
        </p:nvPicPr>
        <p:blipFill rotWithShape="1">
          <a:blip r:embed="rId3">
            <a:alphaModFix/>
          </a:blip>
          <a:srcRect/>
          <a:stretch/>
        </p:blipFill>
        <p:spPr>
          <a:xfrm>
            <a:off x="1857227" y="869081"/>
            <a:ext cx="9610710" cy="5598782"/>
          </a:xfrm>
          <a:prstGeom prst="rect">
            <a:avLst/>
          </a:prstGeom>
          <a:noFill/>
          <a:ln>
            <a:noFill/>
          </a:ln>
        </p:spPr>
      </p:pic>
      <p:sp>
        <p:nvSpPr>
          <p:cNvPr id="1224" name="Google Shape;1224;p16"/>
          <p:cNvSpPr/>
          <p:nvPr/>
        </p:nvSpPr>
        <p:spPr>
          <a:xfrm>
            <a:off x="3635931" y="2569854"/>
            <a:ext cx="1315733"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chemeClr val="lt1"/>
                </a:solidFill>
                <a:latin typeface="Calibri"/>
                <a:ea typeface="Calibri"/>
                <a:cs typeface="Calibri"/>
                <a:sym typeface="Calibri"/>
              </a:rPr>
              <a:t>Amerika</a:t>
            </a:r>
            <a:r>
              <a:rPr lang="en-GB" sz="1600" dirty="0">
                <a:solidFill>
                  <a:schemeClr val="lt1"/>
                </a:solidFill>
                <a:latin typeface="Calibri"/>
                <a:ea typeface="Calibri"/>
                <a:cs typeface="Calibri"/>
                <a:sym typeface="Calibri"/>
              </a:rPr>
              <a:t>: </a:t>
            </a:r>
            <a:endParaRPr dirty="0"/>
          </a:p>
          <a:p>
            <a:pPr marL="0" marR="0" lvl="0" indent="0" algn="ctr" rtl="0">
              <a:spcBef>
                <a:spcPts val="0"/>
              </a:spcBef>
              <a:spcAft>
                <a:spcPts val="0"/>
              </a:spcAft>
              <a:buNone/>
            </a:pPr>
            <a:r>
              <a:rPr lang="en-GB" sz="1600" dirty="0">
                <a:solidFill>
                  <a:schemeClr val="lt1"/>
                </a:solidFill>
                <a:latin typeface="Calibri"/>
                <a:ea typeface="Calibri"/>
                <a:cs typeface="Calibri"/>
                <a:sym typeface="Calibri"/>
              </a:rPr>
              <a:t>- 68,2%</a:t>
            </a:r>
            <a:endParaRPr dirty="0"/>
          </a:p>
        </p:txBody>
      </p:sp>
      <p:sp>
        <p:nvSpPr>
          <p:cNvPr id="1225" name="Google Shape;1225;p16"/>
          <p:cNvSpPr/>
          <p:nvPr/>
        </p:nvSpPr>
        <p:spPr>
          <a:xfrm>
            <a:off x="6358969" y="2201493"/>
            <a:ext cx="1188000"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chemeClr val="lt1"/>
                </a:solidFill>
                <a:latin typeface="Calibri"/>
                <a:ea typeface="Calibri"/>
                <a:cs typeface="Calibri"/>
                <a:sym typeface="Calibri"/>
              </a:rPr>
              <a:t>Europa</a:t>
            </a:r>
            <a:r>
              <a:rPr lang="en-GB" sz="1600" dirty="0">
                <a:solidFill>
                  <a:schemeClr val="lt1"/>
                </a:solidFill>
                <a:latin typeface="Calibri"/>
                <a:ea typeface="Calibri"/>
                <a:cs typeface="Calibri"/>
                <a:sym typeface="Calibri"/>
              </a:rPr>
              <a:t>: </a:t>
            </a:r>
            <a:endParaRPr dirty="0"/>
          </a:p>
          <a:p>
            <a:pPr marL="0" marR="0" lvl="0" indent="0" algn="ctr" rtl="0">
              <a:spcBef>
                <a:spcPts val="0"/>
              </a:spcBef>
              <a:spcAft>
                <a:spcPts val="0"/>
              </a:spcAft>
              <a:buNone/>
            </a:pPr>
            <a:r>
              <a:rPr lang="en-GB" sz="1600" dirty="0">
                <a:solidFill>
                  <a:schemeClr val="lt1"/>
                </a:solidFill>
                <a:latin typeface="Calibri"/>
                <a:ea typeface="Calibri"/>
                <a:cs typeface="Calibri"/>
                <a:sym typeface="Calibri"/>
              </a:rPr>
              <a:t>- 68,5%</a:t>
            </a:r>
            <a:endParaRPr dirty="0"/>
          </a:p>
        </p:txBody>
      </p:sp>
      <p:sp>
        <p:nvSpPr>
          <p:cNvPr id="1226" name="Google Shape;1226;p16"/>
          <p:cNvSpPr/>
          <p:nvPr/>
        </p:nvSpPr>
        <p:spPr>
          <a:xfrm>
            <a:off x="9024948" y="2502392"/>
            <a:ext cx="1187999"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err="1">
                <a:solidFill>
                  <a:schemeClr val="lt1"/>
                </a:solidFill>
                <a:latin typeface="Calibri"/>
                <a:ea typeface="Calibri"/>
                <a:cs typeface="Calibri"/>
                <a:sym typeface="Calibri"/>
              </a:rPr>
              <a:t>Asien</a:t>
            </a:r>
            <a:r>
              <a:rPr lang="en-GB" sz="1400" dirty="0">
                <a:solidFill>
                  <a:schemeClr val="lt1"/>
                </a:solidFill>
                <a:latin typeface="Calibri"/>
                <a:ea typeface="Calibri"/>
                <a:cs typeface="Calibri"/>
                <a:sym typeface="Calibri"/>
              </a:rPr>
              <a:t>/ </a:t>
            </a:r>
            <a:r>
              <a:rPr lang="en-GB" sz="1400" dirty="0" err="1">
                <a:solidFill>
                  <a:schemeClr val="lt1"/>
                </a:solidFill>
                <a:latin typeface="Calibri"/>
                <a:ea typeface="Calibri"/>
                <a:cs typeface="Calibri"/>
                <a:sym typeface="Calibri"/>
              </a:rPr>
              <a:t>Pazifik</a:t>
            </a:r>
            <a:r>
              <a:rPr lang="en-GB" sz="1600" dirty="0">
                <a:solidFill>
                  <a:schemeClr val="lt1"/>
                </a:solidFill>
                <a:latin typeface="Calibri"/>
                <a:ea typeface="Calibri"/>
                <a:cs typeface="Calibri"/>
                <a:sym typeface="Calibri"/>
              </a:rPr>
              <a:t>: </a:t>
            </a:r>
            <a:endParaRPr dirty="0"/>
          </a:p>
          <a:p>
            <a:pPr marL="0" marR="0" lvl="0" indent="0" algn="ctr" rtl="0">
              <a:spcBef>
                <a:spcPts val="0"/>
              </a:spcBef>
              <a:spcAft>
                <a:spcPts val="0"/>
              </a:spcAft>
              <a:buNone/>
            </a:pPr>
            <a:r>
              <a:rPr lang="en-GB" sz="1600" dirty="0">
                <a:solidFill>
                  <a:schemeClr val="lt1"/>
                </a:solidFill>
                <a:latin typeface="Calibri"/>
                <a:ea typeface="Calibri"/>
                <a:cs typeface="Calibri"/>
                <a:sym typeface="Calibri"/>
              </a:rPr>
              <a:t>- 84,1%</a:t>
            </a:r>
            <a:endParaRPr dirty="0"/>
          </a:p>
        </p:txBody>
      </p:sp>
      <p:sp>
        <p:nvSpPr>
          <p:cNvPr id="1227" name="Google Shape;1227;p16"/>
          <p:cNvSpPr/>
          <p:nvPr/>
        </p:nvSpPr>
        <p:spPr>
          <a:xfrm>
            <a:off x="6566201" y="4206602"/>
            <a:ext cx="1188000"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chemeClr val="lt1"/>
                </a:solidFill>
                <a:latin typeface="Calibri"/>
                <a:ea typeface="Calibri"/>
                <a:cs typeface="Calibri"/>
                <a:sym typeface="Calibri"/>
              </a:rPr>
              <a:t>Afrika</a:t>
            </a:r>
            <a:r>
              <a:rPr lang="en-GB" sz="1600" dirty="0">
                <a:solidFill>
                  <a:schemeClr val="lt1"/>
                </a:solidFill>
                <a:latin typeface="Calibri"/>
                <a:ea typeface="Calibri"/>
                <a:cs typeface="Calibri"/>
                <a:sym typeface="Calibri"/>
              </a:rPr>
              <a:t>: </a:t>
            </a:r>
            <a:endParaRPr dirty="0"/>
          </a:p>
          <a:p>
            <a:pPr marL="0" marR="0" lvl="0" indent="0" algn="ctr" rtl="0">
              <a:spcBef>
                <a:spcPts val="0"/>
              </a:spcBef>
              <a:spcAft>
                <a:spcPts val="0"/>
              </a:spcAft>
              <a:buNone/>
            </a:pPr>
            <a:r>
              <a:rPr lang="en-GB" sz="1600" dirty="0">
                <a:solidFill>
                  <a:schemeClr val="lt1"/>
                </a:solidFill>
                <a:latin typeface="Calibri"/>
                <a:ea typeface="Calibri"/>
                <a:cs typeface="Calibri"/>
                <a:sym typeface="Calibri"/>
              </a:rPr>
              <a:t>- 74%</a:t>
            </a:r>
            <a:endParaRPr dirty="0"/>
          </a:p>
        </p:txBody>
      </p:sp>
      <p:sp>
        <p:nvSpPr>
          <p:cNvPr id="1228" name="Google Shape;1228;p16"/>
          <p:cNvSpPr/>
          <p:nvPr/>
        </p:nvSpPr>
        <p:spPr>
          <a:xfrm>
            <a:off x="7998595" y="3035724"/>
            <a:ext cx="1315733"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err="1">
                <a:solidFill>
                  <a:schemeClr val="lt1"/>
                </a:solidFill>
                <a:latin typeface="Calibri"/>
                <a:ea typeface="Calibri"/>
                <a:cs typeface="Calibri"/>
                <a:sym typeface="Calibri"/>
              </a:rPr>
              <a:t>Mittlerer</a:t>
            </a:r>
            <a:r>
              <a:rPr lang="en-GB" sz="1400" dirty="0">
                <a:solidFill>
                  <a:schemeClr val="lt1"/>
                </a:solidFill>
                <a:latin typeface="Calibri"/>
                <a:ea typeface="Calibri"/>
                <a:cs typeface="Calibri"/>
                <a:sym typeface="Calibri"/>
              </a:rPr>
              <a:t> </a:t>
            </a:r>
            <a:r>
              <a:rPr lang="en-GB" sz="1400" dirty="0" err="1">
                <a:solidFill>
                  <a:schemeClr val="lt1"/>
                </a:solidFill>
                <a:latin typeface="Calibri"/>
                <a:ea typeface="Calibri"/>
                <a:cs typeface="Calibri"/>
                <a:sym typeface="Calibri"/>
              </a:rPr>
              <a:t>Osten</a:t>
            </a:r>
            <a:r>
              <a:rPr lang="en-GB" sz="1400" dirty="0">
                <a:solidFill>
                  <a:schemeClr val="lt1"/>
                </a:solidFill>
                <a:latin typeface="Calibri"/>
                <a:ea typeface="Calibri"/>
                <a:cs typeface="Calibri"/>
                <a:sym typeface="Calibri"/>
              </a:rPr>
              <a:t>:</a:t>
            </a:r>
            <a:r>
              <a:rPr lang="en-GB" sz="1600" dirty="0">
                <a:solidFill>
                  <a:schemeClr val="lt1"/>
                </a:solidFill>
                <a:latin typeface="Calibri"/>
                <a:ea typeface="Calibri"/>
                <a:cs typeface="Calibri"/>
                <a:sym typeface="Calibri"/>
              </a:rPr>
              <a:t> </a:t>
            </a:r>
            <a:endParaRPr dirty="0"/>
          </a:p>
          <a:p>
            <a:pPr marL="0" marR="0" lvl="0" indent="0" algn="ctr" rtl="0">
              <a:spcBef>
                <a:spcPts val="0"/>
              </a:spcBef>
              <a:spcAft>
                <a:spcPts val="0"/>
              </a:spcAft>
              <a:buNone/>
            </a:pPr>
            <a:r>
              <a:rPr lang="en-GB" sz="1600" dirty="0">
                <a:solidFill>
                  <a:schemeClr val="lt1"/>
                </a:solidFill>
                <a:latin typeface="Calibri"/>
                <a:ea typeface="Calibri"/>
                <a:cs typeface="Calibri"/>
                <a:sym typeface="Calibri"/>
              </a:rPr>
              <a:t>- 74%</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2000"/>
              <a:buNone/>
            </a:pPr>
            <a:r>
              <a:rPr lang="de-DE" dirty="0"/>
              <a:t>KMU sind statistisch stärker von Unternehmenskrisen bedroht als große Unternehmen. Dies gilt auch in Bezug zu ihrer quantitativ hohen Anzahl.</a:t>
            </a:r>
          </a:p>
        </p:txBody>
      </p:sp>
      <p:sp>
        <p:nvSpPr>
          <p:cNvPr id="1235" name="Google Shape;1235;p17"/>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1800"/>
              <a:buNone/>
            </a:pPr>
            <a:r>
              <a:rPr lang="de-DE" dirty="0"/>
              <a:t>Insolvenzen geordnet nach Größenklassen</a:t>
            </a:r>
          </a:p>
        </p:txBody>
      </p:sp>
      <p:sp>
        <p:nvSpPr>
          <p:cNvPr id="1236" name="Google Shape;1236;p17"/>
          <p:cNvSpPr/>
          <p:nvPr/>
        </p:nvSpPr>
        <p:spPr>
          <a:xfrm>
            <a:off x="8173573" y="5913487"/>
            <a:ext cx="1693541" cy="313179"/>
          </a:xfrm>
          <a:prstGeom prst="rect">
            <a:avLst/>
          </a:prstGeom>
          <a:noFill/>
          <a:ln>
            <a:noFill/>
          </a:ln>
        </p:spPr>
        <p:txBody>
          <a:bodyPr spcFirstLastPara="1" wrap="square" lIns="81575" tIns="40775" rIns="81575" bIns="40775" anchor="t" anchorCtr="0">
            <a:spAutoFit/>
          </a:bodyPr>
          <a:lstStyle/>
          <a:p>
            <a:pPr marL="0" marR="0" lvl="0" indent="0" algn="l" rtl="0">
              <a:lnSpc>
                <a:spcPct val="125000"/>
              </a:lnSpc>
              <a:spcBef>
                <a:spcPts val="0"/>
              </a:spcBef>
              <a:spcAft>
                <a:spcPts val="0"/>
              </a:spcAft>
              <a:buNone/>
            </a:pPr>
            <a:r>
              <a:rPr lang="en-GB" sz="1200" dirty="0">
                <a:solidFill>
                  <a:srgbClr val="595A59"/>
                </a:solidFill>
                <a:latin typeface="Calibri"/>
                <a:ea typeface="Calibri"/>
                <a:cs typeface="Calibri"/>
                <a:sym typeface="Calibri"/>
              </a:rPr>
              <a:t>Quelle: Statista</a:t>
            </a:r>
            <a:endParaRPr dirty="0"/>
          </a:p>
        </p:txBody>
      </p:sp>
      <p:sp>
        <p:nvSpPr>
          <p:cNvPr id="1238" name="Google Shape;1238;p17"/>
          <p:cNvSpPr txBox="1"/>
          <p:nvPr/>
        </p:nvSpPr>
        <p:spPr>
          <a:xfrm rot="-5400000">
            <a:off x="2259955" y="3425473"/>
            <a:ext cx="108235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err="1">
                <a:solidFill>
                  <a:srgbClr val="595A59"/>
                </a:solidFill>
                <a:latin typeface="Calibri"/>
                <a:ea typeface="Calibri"/>
                <a:cs typeface="Calibri"/>
                <a:sym typeface="Calibri"/>
              </a:rPr>
              <a:t>Prozent</a:t>
            </a:r>
            <a:endParaRPr sz="1400" dirty="0">
              <a:solidFill>
                <a:srgbClr val="595A59"/>
              </a:solidFill>
              <a:latin typeface="Calibri"/>
              <a:ea typeface="Calibri"/>
              <a:cs typeface="Calibri"/>
              <a:sym typeface="Calibri"/>
            </a:endParaRPr>
          </a:p>
        </p:txBody>
      </p:sp>
      <p:sp>
        <p:nvSpPr>
          <p:cNvPr id="1239" name="Google Shape;1239;p17"/>
          <p:cNvSpPr txBox="1"/>
          <p:nvPr/>
        </p:nvSpPr>
        <p:spPr>
          <a:xfrm>
            <a:off x="4905352" y="4702823"/>
            <a:ext cx="2439563"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dirty="0">
                <a:solidFill>
                  <a:srgbClr val="595A59"/>
                </a:solidFill>
                <a:latin typeface="Calibri"/>
                <a:ea typeface="Calibri"/>
                <a:cs typeface="Calibri"/>
                <a:sym typeface="Calibri"/>
              </a:rPr>
              <a:t>Anzahl der Mitarbeiter</a:t>
            </a:r>
          </a:p>
          <a:p>
            <a:pPr marL="0" marR="0" lvl="0" indent="0" algn="l" rtl="0">
              <a:spcBef>
                <a:spcPts val="0"/>
              </a:spcBef>
              <a:spcAft>
                <a:spcPts val="0"/>
              </a:spcAft>
              <a:buNone/>
            </a:pPr>
            <a:endParaRPr sz="1400" dirty="0">
              <a:solidFill>
                <a:srgbClr val="595A59"/>
              </a:solidFill>
              <a:latin typeface="Calibri"/>
              <a:ea typeface="Calibri"/>
              <a:cs typeface="Calibri"/>
              <a:sym typeface="Calibri"/>
            </a:endParaRPr>
          </a:p>
          <a:p>
            <a:pPr marL="0" marR="0" lvl="0" indent="0" algn="l" rtl="0">
              <a:spcBef>
                <a:spcPts val="0"/>
              </a:spcBef>
              <a:spcAft>
                <a:spcPts val="0"/>
              </a:spcAft>
              <a:buNone/>
            </a:pPr>
            <a:endParaRPr sz="1400" dirty="0">
              <a:solidFill>
                <a:srgbClr val="595A59"/>
              </a:solidFill>
              <a:latin typeface="Calibri"/>
              <a:ea typeface="Calibri"/>
              <a:cs typeface="Calibri"/>
              <a:sym typeface="Calibri"/>
            </a:endParaRPr>
          </a:p>
        </p:txBody>
      </p:sp>
      <p:graphicFrame>
        <p:nvGraphicFramePr>
          <p:cNvPr id="5" name="Diagramm 4">
            <a:extLst>
              <a:ext uri="{FF2B5EF4-FFF2-40B4-BE49-F238E27FC236}">
                <a16:creationId xmlns:a16="http://schemas.microsoft.com/office/drawing/2014/main" id="{25DCC5CC-980D-1DB6-4593-89AB72B37E21}"/>
              </a:ext>
            </a:extLst>
          </p:cNvPr>
          <p:cNvGraphicFramePr>
            <a:graphicFrameLocks/>
          </p:cNvGraphicFramePr>
          <p:nvPr>
            <p:extLst>
              <p:ext uri="{D42A27DB-BD31-4B8C-83A1-F6EECF244321}">
                <p14:modId xmlns:p14="http://schemas.microsoft.com/office/powerpoint/2010/main" val="970787089"/>
              </p:ext>
            </p:extLst>
          </p:nvPr>
        </p:nvGraphicFramePr>
        <p:xfrm>
          <a:off x="3200055" y="1895099"/>
          <a:ext cx="5850155" cy="39059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18"/>
          <p:cNvSpPr txBox="1">
            <a:spLocks noGrp="1"/>
          </p:cNvSpPr>
          <p:nvPr>
            <p:ph type="body" idx="2"/>
          </p:nvPr>
        </p:nvSpPr>
        <p:spPr>
          <a:xfrm>
            <a:off x="389965" y="1637401"/>
            <a:ext cx="2840029"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Scheitern ist ein Thema, das die meisten von uns am liebsten vermeiden würden. Aber offensichtliche (und subtile) Warnsignale zu ignorieren, ist eine todsichere Methode, um am falschen Ende der Überlebensstatistik von Unternehmen aufzutauchen. </a:t>
            </a:r>
          </a:p>
        </p:txBody>
      </p:sp>
      <p:sp>
        <p:nvSpPr>
          <p:cNvPr id="1246" name="Google Shape;1246;p1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Es gibt strukturelle Gründe, warum besonders kleine Unternehmen scheitern.</a:t>
            </a:r>
          </a:p>
        </p:txBody>
      </p:sp>
      <p:sp>
        <p:nvSpPr>
          <p:cNvPr id="1247" name="Google Shape;1247;p1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de-DE" dirty="0"/>
              <a:t>Warum kleine Unternehmen scheitern</a:t>
            </a:r>
            <a:endParaRPr dirty="0">
              <a:solidFill>
                <a:srgbClr val="595A59"/>
              </a:solidFill>
            </a:endParaRPr>
          </a:p>
        </p:txBody>
      </p:sp>
      <p:sp>
        <p:nvSpPr>
          <p:cNvPr id="1248" name="Google Shape;1248;p18"/>
          <p:cNvSpPr/>
          <p:nvPr/>
        </p:nvSpPr>
        <p:spPr>
          <a:xfrm rot="1363340">
            <a:off x="7421926" y="2158028"/>
            <a:ext cx="1186490" cy="1205011"/>
          </a:xfrm>
          <a:custGeom>
            <a:avLst/>
            <a:gdLst/>
            <a:ahLst/>
            <a:cxnLst/>
            <a:rect l="l" t="t" r="r" b="b"/>
            <a:pathLst>
              <a:path w="3328700" h="3380659" extrusionOk="0">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49" name="Google Shape;1249;p18"/>
          <p:cNvSpPr/>
          <p:nvPr/>
        </p:nvSpPr>
        <p:spPr>
          <a:xfrm rot="1363340">
            <a:off x="8111811" y="2924622"/>
            <a:ext cx="1157963" cy="1159792"/>
          </a:xfrm>
          <a:custGeom>
            <a:avLst/>
            <a:gdLst/>
            <a:ahLst/>
            <a:cxnLst/>
            <a:rect l="l" t="t" r="r" b="b"/>
            <a:pathLst>
              <a:path w="3248668" h="3253798" extrusionOk="0">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rgbClr val="A77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0" name="Google Shape;1250;p18"/>
          <p:cNvSpPr/>
          <p:nvPr/>
        </p:nvSpPr>
        <p:spPr>
          <a:xfrm rot="1363340">
            <a:off x="6436302" y="2223180"/>
            <a:ext cx="1155359" cy="1157443"/>
          </a:xfrm>
          <a:custGeom>
            <a:avLst/>
            <a:gdLst/>
            <a:ahLst/>
            <a:cxnLst/>
            <a:rect l="l" t="t" r="r" b="b"/>
            <a:pathLst>
              <a:path w="3241362" h="3247207" extrusionOk="0">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rgbClr val="8E8E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1" name="Google Shape;1251;p18"/>
          <p:cNvSpPr/>
          <p:nvPr/>
        </p:nvSpPr>
        <p:spPr>
          <a:xfrm rot="1363340">
            <a:off x="5671811" y="2886497"/>
            <a:ext cx="1204314" cy="1175314"/>
          </a:xfrm>
          <a:custGeom>
            <a:avLst/>
            <a:gdLst/>
            <a:ahLst/>
            <a:cxnLst/>
            <a:rect l="l" t="t" r="r" b="b"/>
            <a:pathLst>
              <a:path w="3378706" h="3297346" extrusionOk="0">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solidFill>
            <a:srgbClr val="595A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2" name="Google Shape;1252;p18"/>
          <p:cNvSpPr/>
          <p:nvPr/>
        </p:nvSpPr>
        <p:spPr>
          <a:xfrm rot="1363340">
            <a:off x="8127699" y="3917782"/>
            <a:ext cx="1205433" cy="1175314"/>
          </a:xfrm>
          <a:custGeom>
            <a:avLst/>
            <a:gdLst/>
            <a:ahLst/>
            <a:cxnLst/>
            <a:rect l="l" t="t" r="r" b="b"/>
            <a:pathLst>
              <a:path w="3381845" h="3297345" extrusionOk="0">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rgbClr val="549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3" name="Google Shape;1253;p18"/>
          <p:cNvSpPr/>
          <p:nvPr/>
        </p:nvSpPr>
        <p:spPr>
          <a:xfrm rot="1363340">
            <a:off x="5735111" y="3895469"/>
            <a:ext cx="1158553" cy="1159835"/>
          </a:xfrm>
          <a:custGeom>
            <a:avLst/>
            <a:gdLst/>
            <a:ahLst/>
            <a:cxnLst/>
            <a:rect l="l" t="t" r="r" b="b"/>
            <a:pathLst>
              <a:path w="3250323" h="3253919" extrusionOk="0">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4" name="Google Shape;1254;p18"/>
          <p:cNvSpPr/>
          <p:nvPr/>
        </p:nvSpPr>
        <p:spPr>
          <a:xfrm rot="1363340">
            <a:off x="7412513" y="4598396"/>
            <a:ext cx="1156242" cy="1158089"/>
          </a:xfrm>
          <a:custGeom>
            <a:avLst/>
            <a:gdLst/>
            <a:ahLst/>
            <a:cxnLst/>
            <a:rect l="l" t="t" r="r" b="b"/>
            <a:pathLst>
              <a:path w="3243838" h="3249020" extrusionOk="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rgbClr val="8DC9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5" name="Google Shape;1255;p18"/>
          <p:cNvSpPr/>
          <p:nvPr/>
        </p:nvSpPr>
        <p:spPr>
          <a:xfrm rot="1363340">
            <a:off x="6396889" y="4614748"/>
            <a:ext cx="1186490" cy="1207116"/>
          </a:xfrm>
          <a:custGeom>
            <a:avLst/>
            <a:gdLst/>
            <a:ahLst/>
            <a:cxnLst/>
            <a:rect l="l" t="t" r="r" b="b"/>
            <a:pathLst>
              <a:path w="3328700" h="3386565" extrusionOk="0">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rgbClr val="BBDF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6" name="Google Shape;1256;p18"/>
          <p:cNvSpPr/>
          <p:nvPr/>
        </p:nvSpPr>
        <p:spPr>
          <a:xfrm>
            <a:off x="6725291" y="3211605"/>
            <a:ext cx="1554316" cy="1554316"/>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595A59"/>
                </a:solidFill>
                <a:latin typeface="Calibri"/>
                <a:ea typeface="Calibri"/>
                <a:cs typeface="Calibri"/>
                <a:sym typeface="Calibri"/>
              </a:rPr>
              <a:t>Reasons for Failure</a:t>
            </a:r>
            <a:endParaRPr/>
          </a:p>
        </p:txBody>
      </p:sp>
      <p:sp>
        <p:nvSpPr>
          <p:cNvPr id="1257" name="Google Shape;1257;p18"/>
          <p:cNvSpPr txBox="1"/>
          <p:nvPr/>
        </p:nvSpPr>
        <p:spPr>
          <a:xfrm>
            <a:off x="4085996" y="5529103"/>
            <a:ext cx="2547084" cy="307777"/>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de-DE" sz="1400" b="1" dirty="0">
                <a:solidFill>
                  <a:srgbClr val="595A59"/>
                </a:solidFill>
                <a:latin typeface="Calibri"/>
                <a:ea typeface="Calibri"/>
                <a:cs typeface="Calibri"/>
                <a:sym typeface="Calibri"/>
              </a:rPr>
              <a:t>An Prioritäten gescheitert</a:t>
            </a:r>
            <a:endParaRPr lang="de-DE" dirty="0"/>
          </a:p>
        </p:txBody>
      </p:sp>
      <p:sp>
        <p:nvSpPr>
          <p:cNvPr id="1258" name="Google Shape;1258;p18"/>
          <p:cNvSpPr txBox="1"/>
          <p:nvPr/>
        </p:nvSpPr>
        <p:spPr>
          <a:xfrm>
            <a:off x="3212104" y="5788427"/>
            <a:ext cx="3688317" cy="844550"/>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de-DE" sz="1400" dirty="0">
                <a:solidFill>
                  <a:srgbClr val="595A59"/>
                </a:solidFill>
                <a:latin typeface="Calibri"/>
                <a:ea typeface="Calibri"/>
                <a:cs typeface="Calibri"/>
                <a:sym typeface="Calibri"/>
              </a:rPr>
              <a:t>Wenn Ihr Managementteam sich auf Arbeit konzentriert, die keinen Mehrwert schafft, ist das so, als würden Sie Ihr Bargeld direkt zu Ihrem </a:t>
            </a:r>
            <a:r>
              <a:rPr lang="de-DE" dirty="0">
                <a:solidFill>
                  <a:srgbClr val="595A59"/>
                </a:solidFill>
                <a:latin typeface="Calibri"/>
                <a:ea typeface="Calibri"/>
                <a:cs typeface="Calibri"/>
                <a:sym typeface="Calibri"/>
              </a:rPr>
              <a:t>Konkurrenten senden, und Sie sind gescheitert</a:t>
            </a:r>
            <a:endParaRPr lang="de-DE" dirty="0"/>
          </a:p>
        </p:txBody>
      </p:sp>
      <p:sp>
        <p:nvSpPr>
          <p:cNvPr id="1259" name="Google Shape;1259;p18"/>
          <p:cNvSpPr txBox="1"/>
          <p:nvPr/>
        </p:nvSpPr>
        <p:spPr>
          <a:xfrm>
            <a:off x="8472708" y="5417348"/>
            <a:ext cx="2280352" cy="307736"/>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400" b="1" dirty="0">
                <a:solidFill>
                  <a:srgbClr val="595A59"/>
                </a:solidFill>
                <a:latin typeface="Calibri"/>
                <a:ea typeface="Calibri"/>
                <a:cs typeface="Calibri"/>
                <a:sym typeface="Calibri"/>
              </a:rPr>
              <a:t>Am </a:t>
            </a:r>
            <a:r>
              <a:rPr lang="en-GB" sz="1400" b="1" dirty="0" err="1">
                <a:solidFill>
                  <a:srgbClr val="595A59"/>
                </a:solidFill>
                <a:latin typeface="Calibri"/>
                <a:ea typeface="Calibri"/>
                <a:cs typeface="Calibri"/>
                <a:sym typeface="Calibri"/>
              </a:rPr>
              <a:t>Aufhören</a:t>
            </a:r>
            <a:r>
              <a:rPr lang="en-GB" sz="1400" b="1" dirty="0">
                <a:solidFill>
                  <a:srgbClr val="595A59"/>
                </a:solidFill>
                <a:latin typeface="Calibri"/>
                <a:ea typeface="Calibri"/>
                <a:cs typeface="Calibri"/>
                <a:sym typeface="Calibri"/>
              </a:rPr>
              <a:t> </a:t>
            </a:r>
            <a:r>
              <a:rPr lang="en-GB" sz="1400" b="1" dirty="0" err="1">
                <a:solidFill>
                  <a:srgbClr val="595A59"/>
                </a:solidFill>
                <a:latin typeface="Calibri"/>
                <a:ea typeface="Calibri"/>
                <a:cs typeface="Calibri"/>
                <a:sym typeface="Calibri"/>
              </a:rPr>
              <a:t>gescheitert</a:t>
            </a:r>
            <a:endParaRPr dirty="0"/>
          </a:p>
        </p:txBody>
      </p:sp>
      <p:sp>
        <p:nvSpPr>
          <p:cNvPr id="1260" name="Google Shape;1260;p18"/>
          <p:cNvSpPr txBox="1"/>
          <p:nvPr/>
        </p:nvSpPr>
        <p:spPr>
          <a:xfrm>
            <a:off x="8512216" y="5686248"/>
            <a:ext cx="3557544" cy="844550"/>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de-DE" dirty="0">
                <a:solidFill>
                  <a:srgbClr val="595A59"/>
                </a:solidFill>
                <a:latin typeface="Calibri"/>
                <a:ea typeface="Calibri"/>
                <a:cs typeface="Calibri"/>
                <a:sym typeface="Calibri"/>
              </a:rPr>
              <a:t>Wenn Ihre Organisation an einer mittelmäßigen Idee, Anlage oder Team zu lange festhält, weil sie nicht den Mut hat, etwas Besseres zu schaffen, sind Sie gescheitert</a:t>
            </a:r>
            <a:endParaRPr dirty="0"/>
          </a:p>
        </p:txBody>
      </p:sp>
      <p:sp>
        <p:nvSpPr>
          <p:cNvPr id="1261" name="Google Shape;1261;p18"/>
          <p:cNvSpPr txBox="1"/>
          <p:nvPr/>
        </p:nvSpPr>
        <p:spPr>
          <a:xfrm>
            <a:off x="4585400" y="1342608"/>
            <a:ext cx="1876084" cy="307777"/>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de-DE" sz="1400" b="1" dirty="0">
                <a:solidFill>
                  <a:srgbClr val="595A59"/>
                </a:solidFill>
                <a:latin typeface="Calibri"/>
                <a:ea typeface="Calibri"/>
                <a:cs typeface="Calibri"/>
                <a:sym typeface="Calibri"/>
              </a:rPr>
              <a:t>Am Design gescheitert</a:t>
            </a:r>
            <a:endParaRPr lang="de-DE" dirty="0"/>
          </a:p>
        </p:txBody>
      </p:sp>
      <p:sp>
        <p:nvSpPr>
          <p:cNvPr id="1262" name="Google Shape;1262;p18"/>
          <p:cNvSpPr txBox="1"/>
          <p:nvPr/>
        </p:nvSpPr>
        <p:spPr>
          <a:xfrm>
            <a:off x="3372953" y="1606909"/>
            <a:ext cx="3047926" cy="1249532"/>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de-DE" sz="1400" dirty="0">
                <a:solidFill>
                  <a:srgbClr val="595A59"/>
                </a:solidFill>
                <a:latin typeface="Calibri"/>
                <a:ea typeface="Calibri"/>
                <a:cs typeface="Calibri"/>
                <a:sym typeface="Calibri"/>
              </a:rPr>
              <a:t>Wenn Ihr Produkt oder Ihre Dienstleistung schlecht konzipiert ist, dann verstehen die Leute es nicht, kaufen es nicht oder schaden sich vielleicht sogar selbst, wenn sie es benutzen, und Sie sind gescheitert</a:t>
            </a:r>
            <a:endParaRPr dirty="0"/>
          </a:p>
        </p:txBody>
      </p:sp>
      <p:sp>
        <p:nvSpPr>
          <p:cNvPr id="1263" name="Google Shape;1263;p18"/>
          <p:cNvSpPr txBox="1"/>
          <p:nvPr/>
        </p:nvSpPr>
        <p:spPr>
          <a:xfrm>
            <a:off x="8503803" y="1461291"/>
            <a:ext cx="2908488" cy="30777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400" b="1" dirty="0">
                <a:solidFill>
                  <a:srgbClr val="595A59"/>
                </a:solidFill>
                <a:latin typeface="Calibri"/>
                <a:ea typeface="Calibri"/>
                <a:cs typeface="Calibri"/>
                <a:sym typeface="Calibri"/>
              </a:rPr>
              <a:t>An der </a:t>
            </a:r>
            <a:r>
              <a:rPr lang="en-GB" sz="1400" b="1" dirty="0" err="1">
                <a:solidFill>
                  <a:srgbClr val="595A59"/>
                </a:solidFill>
                <a:latin typeface="Calibri"/>
                <a:ea typeface="Calibri"/>
                <a:cs typeface="Calibri"/>
                <a:sym typeface="Calibri"/>
              </a:rPr>
              <a:t>Gelegenheit</a:t>
            </a:r>
            <a:r>
              <a:rPr lang="en-GB" sz="1400" b="1" dirty="0">
                <a:solidFill>
                  <a:srgbClr val="595A59"/>
                </a:solidFill>
                <a:latin typeface="Calibri"/>
                <a:ea typeface="Calibri"/>
                <a:cs typeface="Calibri"/>
                <a:sym typeface="Calibri"/>
              </a:rPr>
              <a:t> </a:t>
            </a:r>
            <a:r>
              <a:rPr lang="en-GB" sz="1400" b="1" dirty="0" err="1">
                <a:solidFill>
                  <a:srgbClr val="595A59"/>
                </a:solidFill>
                <a:latin typeface="Calibri"/>
                <a:ea typeface="Calibri"/>
                <a:cs typeface="Calibri"/>
                <a:sym typeface="Calibri"/>
              </a:rPr>
              <a:t>gescheitert</a:t>
            </a:r>
            <a:endParaRPr dirty="0"/>
          </a:p>
        </p:txBody>
      </p:sp>
      <p:sp>
        <p:nvSpPr>
          <p:cNvPr id="1264" name="Google Shape;1264;p18"/>
          <p:cNvSpPr txBox="1"/>
          <p:nvPr/>
        </p:nvSpPr>
        <p:spPr>
          <a:xfrm>
            <a:off x="8561174" y="1746087"/>
            <a:ext cx="2967616" cy="844550"/>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de-DE" sz="1400" dirty="0">
                <a:solidFill>
                  <a:srgbClr val="595A59"/>
                </a:solidFill>
                <a:latin typeface="Calibri"/>
                <a:ea typeface="Calibri"/>
                <a:cs typeface="Calibri"/>
                <a:sym typeface="Calibri"/>
              </a:rPr>
              <a:t>Wenn Ihre Vermögenswer</a:t>
            </a:r>
            <a:r>
              <a:rPr lang="de-DE" dirty="0">
                <a:solidFill>
                  <a:srgbClr val="595A59"/>
                </a:solidFill>
                <a:latin typeface="Calibri"/>
                <a:ea typeface="Calibri"/>
                <a:cs typeface="Calibri"/>
                <a:sym typeface="Calibri"/>
              </a:rPr>
              <a:t>te schlecht eingesetzt, ignoriert werden oder verfallen, ist das so, als würden Sie sie zerstören, und Sie sind gescheitert</a:t>
            </a:r>
            <a:endParaRPr dirty="0"/>
          </a:p>
        </p:txBody>
      </p:sp>
      <p:sp>
        <p:nvSpPr>
          <p:cNvPr id="1265" name="Google Shape;1265;p18"/>
          <p:cNvSpPr txBox="1"/>
          <p:nvPr/>
        </p:nvSpPr>
        <p:spPr>
          <a:xfrm>
            <a:off x="3657093" y="4194272"/>
            <a:ext cx="1970127" cy="307777"/>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GB" sz="1400" b="1" dirty="0">
                <a:solidFill>
                  <a:srgbClr val="595A59"/>
                </a:solidFill>
                <a:latin typeface="Calibri"/>
                <a:ea typeface="Calibri"/>
                <a:cs typeface="Calibri"/>
                <a:sym typeface="Calibri"/>
              </a:rPr>
              <a:t>Am </a:t>
            </a:r>
            <a:r>
              <a:rPr lang="en-GB" sz="1400" b="1" dirty="0" err="1">
                <a:solidFill>
                  <a:srgbClr val="595A59"/>
                </a:solidFill>
                <a:latin typeface="Calibri"/>
                <a:ea typeface="Calibri"/>
                <a:cs typeface="Calibri"/>
                <a:sym typeface="Calibri"/>
              </a:rPr>
              <a:t>Respekt</a:t>
            </a:r>
            <a:r>
              <a:rPr lang="en-GB" sz="1400" b="1" dirty="0">
                <a:solidFill>
                  <a:srgbClr val="595A59"/>
                </a:solidFill>
                <a:latin typeface="Calibri"/>
                <a:ea typeface="Calibri"/>
                <a:cs typeface="Calibri"/>
                <a:sym typeface="Calibri"/>
              </a:rPr>
              <a:t> </a:t>
            </a:r>
            <a:r>
              <a:rPr lang="en-GB" sz="1400" b="1" dirty="0" err="1">
                <a:solidFill>
                  <a:srgbClr val="595A59"/>
                </a:solidFill>
                <a:latin typeface="Calibri"/>
                <a:ea typeface="Calibri"/>
                <a:cs typeface="Calibri"/>
                <a:sym typeface="Calibri"/>
              </a:rPr>
              <a:t>gescheitert</a:t>
            </a:r>
            <a:endParaRPr dirty="0"/>
          </a:p>
        </p:txBody>
      </p:sp>
      <p:sp>
        <p:nvSpPr>
          <p:cNvPr id="1266" name="Google Shape;1266;p18"/>
          <p:cNvSpPr txBox="1"/>
          <p:nvPr/>
        </p:nvSpPr>
        <p:spPr>
          <a:xfrm>
            <a:off x="3084842" y="4502049"/>
            <a:ext cx="2504589" cy="1047041"/>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de-DE" sz="1400" dirty="0">
                <a:solidFill>
                  <a:srgbClr val="595A59"/>
                </a:solidFill>
                <a:latin typeface="Calibri"/>
                <a:ea typeface="Calibri"/>
                <a:cs typeface="Calibri"/>
                <a:sym typeface="Calibri"/>
              </a:rPr>
              <a:t>Wenn </a:t>
            </a:r>
            <a:r>
              <a:rPr lang="de-DE" dirty="0">
                <a:solidFill>
                  <a:srgbClr val="595A59"/>
                </a:solidFill>
                <a:latin typeface="Calibri"/>
                <a:ea typeface="Calibri"/>
                <a:cs typeface="Calibri"/>
                <a:sym typeface="Calibri"/>
              </a:rPr>
              <a:t>Sie erfolgreich sind, ohne Ihre Mitarbeiter, ihre Kunden und Ihre Ressourcen mit Respekt und Ehrlichkeit zu behandeln, sind sie gescheitert</a:t>
            </a:r>
            <a:endParaRPr lang="de-DE" dirty="0"/>
          </a:p>
        </p:txBody>
      </p:sp>
      <p:sp>
        <p:nvSpPr>
          <p:cNvPr id="1267" name="Google Shape;1267;p18"/>
          <p:cNvSpPr txBox="1"/>
          <p:nvPr/>
        </p:nvSpPr>
        <p:spPr>
          <a:xfrm>
            <a:off x="9238564" y="4072776"/>
            <a:ext cx="2006220" cy="30777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400" b="1" dirty="0">
                <a:solidFill>
                  <a:srgbClr val="595A59"/>
                </a:solidFill>
                <a:latin typeface="Calibri"/>
                <a:ea typeface="Calibri"/>
                <a:cs typeface="Calibri"/>
                <a:sym typeface="Calibri"/>
              </a:rPr>
              <a:t>Am </a:t>
            </a:r>
            <a:r>
              <a:rPr lang="en-GB" sz="1400" b="1" dirty="0" err="1">
                <a:solidFill>
                  <a:srgbClr val="595A59"/>
                </a:solidFill>
                <a:latin typeface="Calibri"/>
                <a:ea typeface="Calibri"/>
                <a:cs typeface="Calibri"/>
                <a:sym typeface="Calibri"/>
              </a:rPr>
              <a:t>Willen</a:t>
            </a:r>
            <a:r>
              <a:rPr lang="en-GB" sz="1400" b="1" dirty="0">
                <a:solidFill>
                  <a:srgbClr val="595A59"/>
                </a:solidFill>
                <a:latin typeface="Calibri"/>
                <a:ea typeface="Calibri"/>
                <a:cs typeface="Calibri"/>
                <a:sym typeface="Calibri"/>
              </a:rPr>
              <a:t> </a:t>
            </a:r>
            <a:r>
              <a:rPr lang="en-GB" sz="1400" b="1" dirty="0" err="1">
                <a:solidFill>
                  <a:srgbClr val="595A59"/>
                </a:solidFill>
                <a:latin typeface="Calibri"/>
                <a:ea typeface="Calibri"/>
                <a:cs typeface="Calibri"/>
                <a:sym typeface="Calibri"/>
              </a:rPr>
              <a:t>gescheitert</a:t>
            </a:r>
            <a:endParaRPr dirty="0"/>
          </a:p>
        </p:txBody>
      </p:sp>
      <p:sp>
        <p:nvSpPr>
          <p:cNvPr id="1268" name="Google Shape;1268;p18"/>
          <p:cNvSpPr txBox="1"/>
          <p:nvPr/>
        </p:nvSpPr>
        <p:spPr>
          <a:xfrm>
            <a:off x="9303526" y="4312959"/>
            <a:ext cx="2766234" cy="1047041"/>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de-DE" sz="1400" dirty="0">
                <a:solidFill>
                  <a:srgbClr val="595A59"/>
                </a:solidFill>
                <a:latin typeface="Calibri"/>
                <a:ea typeface="Calibri"/>
                <a:cs typeface="Calibri"/>
                <a:sym typeface="Calibri"/>
              </a:rPr>
              <a:t>Wenn Ihre Organisation wichtige Arbeit vorzeitig aufgibt aufgrund von internem Widerstand oder Verzögerungen in der Markt-anpassung, sind Sie gescheitert</a:t>
            </a:r>
            <a:endParaRPr dirty="0"/>
          </a:p>
        </p:txBody>
      </p:sp>
      <p:sp>
        <p:nvSpPr>
          <p:cNvPr id="1269" name="Google Shape;1269;p18"/>
          <p:cNvSpPr txBox="1"/>
          <p:nvPr/>
        </p:nvSpPr>
        <p:spPr>
          <a:xfrm>
            <a:off x="2769487" y="2991702"/>
            <a:ext cx="2903497" cy="307736"/>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GB" sz="1400" b="1" dirty="0">
                <a:solidFill>
                  <a:srgbClr val="595A59"/>
                </a:solidFill>
                <a:latin typeface="Calibri"/>
                <a:ea typeface="Calibri"/>
                <a:cs typeface="Calibri"/>
                <a:sym typeface="Calibri"/>
              </a:rPr>
              <a:t>Am </a:t>
            </a:r>
            <a:r>
              <a:rPr lang="en-GB" sz="1400" b="1" dirty="0" err="1">
                <a:solidFill>
                  <a:srgbClr val="595A59"/>
                </a:solidFill>
                <a:latin typeface="Calibri"/>
                <a:ea typeface="Calibri"/>
                <a:cs typeface="Calibri"/>
                <a:sym typeface="Calibri"/>
              </a:rPr>
              <a:t>Erkennen</a:t>
            </a:r>
            <a:r>
              <a:rPr lang="en-GB" sz="1400" b="1" dirty="0">
                <a:solidFill>
                  <a:srgbClr val="595A59"/>
                </a:solidFill>
                <a:latin typeface="Calibri"/>
                <a:ea typeface="Calibri"/>
                <a:cs typeface="Calibri"/>
                <a:sym typeface="Calibri"/>
              </a:rPr>
              <a:t> </a:t>
            </a:r>
            <a:r>
              <a:rPr lang="en-GB" sz="1400" b="1" dirty="0" err="1">
                <a:solidFill>
                  <a:srgbClr val="595A59"/>
                </a:solidFill>
                <a:latin typeface="Calibri"/>
                <a:ea typeface="Calibri"/>
                <a:cs typeface="Calibri"/>
                <a:sym typeface="Calibri"/>
              </a:rPr>
              <a:t>gescheitert</a:t>
            </a:r>
            <a:endParaRPr dirty="0"/>
          </a:p>
        </p:txBody>
      </p:sp>
      <p:sp>
        <p:nvSpPr>
          <p:cNvPr id="1270" name="Google Shape;1270;p18"/>
          <p:cNvSpPr txBox="1"/>
          <p:nvPr/>
        </p:nvSpPr>
        <p:spPr>
          <a:xfrm>
            <a:off x="3244727" y="3271994"/>
            <a:ext cx="2372036" cy="844550"/>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de-DE" sz="1400" dirty="0">
                <a:solidFill>
                  <a:srgbClr val="595A59"/>
                </a:solidFill>
                <a:latin typeface="Calibri"/>
                <a:ea typeface="Calibri"/>
                <a:cs typeface="Calibri"/>
                <a:sym typeface="Calibri"/>
              </a:rPr>
              <a:t>Die </a:t>
            </a:r>
            <a:r>
              <a:rPr lang="de-DE" sz="1400" dirty="0" err="1">
                <a:solidFill>
                  <a:srgbClr val="595A59"/>
                </a:solidFill>
                <a:latin typeface="Calibri"/>
                <a:ea typeface="Calibri"/>
                <a:cs typeface="Calibri"/>
                <a:sym typeface="Calibri"/>
              </a:rPr>
              <a:t>selbstreferentiellste</a:t>
            </a:r>
            <a:r>
              <a:rPr lang="de-DE" sz="1400" dirty="0">
                <a:solidFill>
                  <a:srgbClr val="595A59"/>
                </a:solidFill>
                <a:latin typeface="Calibri"/>
                <a:ea typeface="Calibri"/>
                <a:cs typeface="Calibri"/>
                <a:sym typeface="Calibri"/>
              </a:rPr>
              <a:t> Form zu scheitern ist das Unvermögen zu sehen, wenn </a:t>
            </a:r>
            <a:r>
              <a:rPr lang="de-DE" dirty="0">
                <a:solidFill>
                  <a:srgbClr val="595A59"/>
                </a:solidFill>
                <a:latin typeface="Calibri"/>
                <a:ea typeface="Calibri"/>
                <a:cs typeface="Calibri"/>
                <a:sym typeface="Calibri"/>
              </a:rPr>
              <a:t>man scheitert</a:t>
            </a:r>
            <a:endParaRPr lang="de-DE" dirty="0"/>
          </a:p>
        </p:txBody>
      </p:sp>
      <p:sp>
        <p:nvSpPr>
          <p:cNvPr id="1271" name="Google Shape;1271;p18"/>
          <p:cNvSpPr txBox="1"/>
          <p:nvPr/>
        </p:nvSpPr>
        <p:spPr>
          <a:xfrm>
            <a:off x="9238564" y="2737561"/>
            <a:ext cx="2236960" cy="307736"/>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400" b="1" dirty="0">
                <a:solidFill>
                  <a:srgbClr val="595A59"/>
                </a:solidFill>
                <a:latin typeface="Calibri"/>
                <a:ea typeface="Calibri"/>
                <a:cs typeface="Calibri"/>
                <a:sym typeface="Calibri"/>
              </a:rPr>
              <a:t>Am </a:t>
            </a:r>
            <a:r>
              <a:rPr lang="en-GB" sz="1400" b="1" dirty="0" err="1">
                <a:solidFill>
                  <a:srgbClr val="595A59"/>
                </a:solidFill>
                <a:latin typeface="Calibri"/>
                <a:ea typeface="Calibri"/>
                <a:cs typeface="Calibri"/>
                <a:sym typeface="Calibri"/>
              </a:rPr>
              <a:t>Vertrauen</a:t>
            </a:r>
            <a:r>
              <a:rPr lang="en-GB" sz="1400" b="1" dirty="0">
                <a:solidFill>
                  <a:srgbClr val="595A59"/>
                </a:solidFill>
                <a:latin typeface="Calibri"/>
                <a:ea typeface="Calibri"/>
                <a:cs typeface="Calibri"/>
                <a:sym typeface="Calibri"/>
              </a:rPr>
              <a:t> </a:t>
            </a:r>
            <a:r>
              <a:rPr lang="en-GB" sz="1400" b="1" dirty="0" err="1">
                <a:solidFill>
                  <a:srgbClr val="595A59"/>
                </a:solidFill>
                <a:latin typeface="Calibri"/>
                <a:ea typeface="Calibri"/>
                <a:cs typeface="Calibri"/>
                <a:sym typeface="Calibri"/>
              </a:rPr>
              <a:t>gescheitert</a:t>
            </a:r>
            <a:endParaRPr dirty="0"/>
          </a:p>
        </p:txBody>
      </p:sp>
      <p:sp>
        <p:nvSpPr>
          <p:cNvPr id="1272" name="Google Shape;1272;p18"/>
          <p:cNvSpPr txBox="1"/>
          <p:nvPr/>
        </p:nvSpPr>
        <p:spPr>
          <a:xfrm>
            <a:off x="9303209" y="2980997"/>
            <a:ext cx="2967616" cy="1047041"/>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de-DE" sz="1400" dirty="0">
                <a:solidFill>
                  <a:srgbClr val="595A59"/>
                </a:solidFill>
                <a:latin typeface="Calibri"/>
                <a:ea typeface="Calibri"/>
                <a:cs typeface="Calibri"/>
                <a:sym typeface="Calibri"/>
              </a:rPr>
              <a:t>Wenn Sie das Wohlwollen und den Respekt der Stakeholder verspielen, indem Sie im Tausch gegen kurzfristige Gewinne Abkürzungen nehmen, sind Sie gescheitert</a:t>
            </a:r>
            <a:endParaRPr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9"/>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1800"/>
              <a:buNone/>
            </a:pPr>
            <a:endParaRPr/>
          </a:p>
        </p:txBody>
      </p:sp>
      <p:sp>
        <p:nvSpPr>
          <p:cNvPr id="1279" name="Google Shape;1279;p19"/>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2000"/>
              <a:buNone/>
            </a:pPr>
            <a:r>
              <a:rPr lang="de-DE" dirty="0"/>
              <a:t>Es ist eine traurige Tatsache, dass vor allem junge Unternehmen von Insolvenzen bedroht sind. Die Gründe dafür sind die geringeren Kapitalressourcen und die Unerfahrenheit, mit Krisen umzugehen.</a:t>
            </a:r>
            <a:r>
              <a:rPr lang="en-GB" dirty="0"/>
              <a:t> </a:t>
            </a:r>
            <a:endParaRPr lang="de-DE" dirty="0"/>
          </a:p>
          <a:p>
            <a:pPr marL="0" lvl="0" indent="0" algn="l" rtl="0">
              <a:lnSpc>
                <a:spcPct val="90000"/>
              </a:lnSpc>
              <a:spcBef>
                <a:spcPts val="1000"/>
              </a:spcBef>
              <a:spcAft>
                <a:spcPts val="0"/>
              </a:spcAft>
              <a:buClr>
                <a:srgbClr val="79527B"/>
              </a:buClr>
              <a:buSzPts val="2000"/>
              <a:buNone/>
            </a:pPr>
            <a:endParaRPr lang="de-DE" dirty="0"/>
          </a:p>
        </p:txBody>
      </p:sp>
      <p:sp>
        <p:nvSpPr>
          <p:cNvPr id="1280" name="Google Shape;1280;p19"/>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1800"/>
              <a:buNone/>
            </a:pPr>
            <a:r>
              <a:rPr lang="de-DE" dirty="0"/>
              <a:t>Insolvenzen nach Unternehmensalter</a:t>
            </a:r>
            <a:endParaRPr lang="en-GB" dirty="0"/>
          </a:p>
        </p:txBody>
      </p:sp>
      <p:graphicFrame>
        <p:nvGraphicFramePr>
          <p:cNvPr id="1281" name="Google Shape;1281;p19"/>
          <p:cNvGraphicFramePr/>
          <p:nvPr>
            <p:extLst>
              <p:ext uri="{D42A27DB-BD31-4B8C-83A1-F6EECF244321}">
                <p14:modId xmlns:p14="http://schemas.microsoft.com/office/powerpoint/2010/main" val="955961786"/>
              </p:ext>
            </p:extLst>
          </p:nvPr>
        </p:nvGraphicFramePr>
        <p:xfrm>
          <a:off x="1907780" y="1832408"/>
          <a:ext cx="8149584" cy="4135362"/>
        </p:xfrm>
        <a:graphic>
          <a:graphicData uri="http://schemas.openxmlformats.org/drawingml/2006/chart">
            <c:chart xmlns:c="http://schemas.openxmlformats.org/drawingml/2006/chart" xmlns:r="http://schemas.openxmlformats.org/officeDocument/2006/relationships" r:id="rId3"/>
          </a:graphicData>
        </a:graphic>
      </p:graphicFrame>
      <p:sp>
        <p:nvSpPr>
          <p:cNvPr id="1282" name="Google Shape;1282;p19"/>
          <p:cNvSpPr/>
          <p:nvPr/>
        </p:nvSpPr>
        <p:spPr>
          <a:xfrm>
            <a:off x="9694278" y="5925681"/>
            <a:ext cx="1693541" cy="312859"/>
          </a:xfrm>
          <a:prstGeom prst="rect">
            <a:avLst/>
          </a:prstGeom>
          <a:noFill/>
          <a:ln>
            <a:noFill/>
          </a:ln>
        </p:spPr>
        <p:txBody>
          <a:bodyPr spcFirstLastPara="1" wrap="square" lIns="81575" tIns="40775" rIns="81575" bIns="40775" anchor="t" anchorCtr="0">
            <a:spAutoFit/>
          </a:bodyPr>
          <a:lstStyle/>
          <a:p>
            <a:pPr marL="0" marR="0" lvl="0" indent="0" algn="l" rtl="0">
              <a:lnSpc>
                <a:spcPct val="107142"/>
              </a:lnSpc>
              <a:spcBef>
                <a:spcPts val="0"/>
              </a:spcBef>
              <a:spcAft>
                <a:spcPts val="0"/>
              </a:spcAft>
              <a:buNone/>
            </a:pPr>
            <a:r>
              <a:rPr lang="en-GB" sz="1400" dirty="0">
                <a:solidFill>
                  <a:srgbClr val="595A59"/>
                </a:solidFill>
                <a:latin typeface="Calibri"/>
                <a:ea typeface="Calibri"/>
                <a:cs typeface="Calibri"/>
                <a:sym typeface="Calibri"/>
              </a:rPr>
              <a:t>Quelle: </a:t>
            </a:r>
            <a:r>
              <a:rPr lang="en-GB" sz="1400" dirty="0" err="1">
                <a:solidFill>
                  <a:srgbClr val="595A59"/>
                </a:solidFill>
                <a:latin typeface="Calibri"/>
                <a:ea typeface="Calibri"/>
                <a:cs typeface="Calibri"/>
                <a:sym typeface="Calibri"/>
              </a:rPr>
              <a:t>Creditreform</a:t>
            </a:r>
            <a:endParaRPr sz="1400" dirty="0">
              <a:solidFill>
                <a:srgbClr val="595A5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2"/>
          <p:cNvSpPr txBox="1">
            <a:spLocks noGrp="1"/>
          </p:cNvSpPr>
          <p:nvPr>
            <p:ph type="body" idx="1"/>
          </p:nvPr>
        </p:nvSpPr>
        <p:spPr>
          <a:xfrm>
            <a:off x="1575582" y="2699133"/>
            <a:ext cx="4180325" cy="37470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de-DE" dirty="0"/>
              <a:t>In diesem Modul möchten wir die Grundlagen über Krisen in Tourismusunternehmen vermitteln, um Tourismus-KMU bei der Krisenbewältigung zu unterstützen.</a:t>
            </a:r>
          </a:p>
        </p:txBody>
      </p:sp>
      <p:sp>
        <p:nvSpPr>
          <p:cNvPr id="874" name="Google Shape;874;p2"/>
          <p:cNvSpPr txBox="1">
            <a:spLocks noGrp="1"/>
          </p:cNvSpPr>
          <p:nvPr>
            <p:ph type="body" idx="2"/>
          </p:nvPr>
        </p:nvSpPr>
        <p:spPr>
          <a:xfrm>
            <a:off x="1548092" y="628636"/>
            <a:ext cx="4250272" cy="6036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de-DE" sz="2400" b="1" dirty="0"/>
              <a:t>Angesichts der wirtschaftlichen, politischen und ökologischen Dynamiken ist es offensichtlich, dass das Thema Unternehmenskrise angegangen werden muss.</a:t>
            </a:r>
          </a:p>
          <a:p>
            <a:pPr marL="0" lvl="0" indent="0" algn="l" rtl="0">
              <a:lnSpc>
                <a:spcPct val="90000"/>
              </a:lnSpc>
              <a:spcBef>
                <a:spcPts val="0"/>
              </a:spcBef>
              <a:spcAft>
                <a:spcPts val="0"/>
              </a:spcAft>
              <a:buClr>
                <a:schemeClr val="lt1"/>
              </a:buClr>
              <a:buSzPts val="2400"/>
              <a:buNone/>
            </a:pPr>
            <a:endParaRPr lang="de-DE" sz="2400" b="1" dirty="0"/>
          </a:p>
          <a:p>
            <a:pPr marL="0" lvl="0" indent="0" algn="l" rtl="0">
              <a:lnSpc>
                <a:spcPct val="90000"/>
              </a:lnSpc>
              <a:spcBef>
                <a:spcPts val="0"/>
              </a:spcBef>
              <a:spcAft>
                <a:spcPts val="0"/>
              </a:spcAft>
              <a:buClr>
                <a:schemeClr val="lt1"/>
              </a:buClr>
              <a:buSzPts val="2400"/>
              <a:buNone/>
            </a:pPr>
            <a:endParaRPr lang="de-DE" sz="2400" b="1" dirty="0"/>
          </a:p>
          <a:p>
            <a:pPr marL="0" lvl="0" indent="0" algn="l" rtl="0">
              <a:lnSpc>
                <a:spcPct val="90000"/>
              </a:lnSpc>
              <a:spcBef>
                <a:spcPts val="0"/>
              </a:spcBef>
              <a:spcAft>
                <a:spcPts val="0"/>
              </a:spcAft>
              <a:buClr>
                <a:schemeClr val="lt1"/>
              </a:buClr>
              <a:buSzPts val="2400"/>
              <a:buNone/>
            </a:pPr>
            <a:endParaRPr lang="de-DE" sz="2400" b="1" dirty="0"/>
          </a:p>
        </p:txBody>
      </p:sp>
      <p:sp>
        <p:nvSpPr>
          <p:cNvPr id="875" name="Google Shape;875;p2"/>
          <p:cNvSpPr/>
          <p:nvPr/>
        </p:nvSpPr>
        <p:spPr>
          <a:xfrm>
            <a:off x="6650400" y="1434932"/>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76" name="Google Shape;876;p2"/>
          <p:cNvCxnSpPr/>
          <p:nvPr/>
        </p:nvCxnSpPr>
        <p:spPr>
          <a:xfrm>
            <a:off x="6096000" y="1820133"/>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77" name="Google Shape;877;p2"/>
          <p:cNvSpPr txBox="1"/>
          <p:nvPr/>
        </p:nvSpPr>
        <p:spPr>
          <a:xfrm>
            <a:off x="7757232" y="1435891"/>
            <a:ext cx="3978290"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rgbClr val="595A59"/>
                </a:solidFill>
                <a:latin typeface="Calibri"/>
                <a:ea typeface="Calibri"/>
                <a:cs typeface="Calibri"/>
                <a:sym typeface="Calibri"/>
              </a:rPr>
              <a:t>Was ist eine Unternehmenskrise?</a:t>
            </a:r>
          </a:p>
          <a:p>
            <a:pPr marL="0" marR="0" lvl="0" indent="0" algn="l" rtl="0">
              <a:spcBef>
                <a:spcPts val="0"/>
              </a:spcBef>
              <a:spcAft>
                <a:spcPts val="0"/>
              </a:spcAft>
              <a:buNone/>
            </a:pPr>
            <a:r>
              <a:rPr lang="de-DE" sz="2200" dirty="0">
                <a:solidFill>
                  <a:srgbClr val="595A59"/>
                </a:solidFill>
                <a:latin typeface="Calibri"/>
                <a:ea typeface="Calibri"/>
                <a:cs typeface="Calibri"/>
                <a:sym typeface="Calibri"/>
              </a:rPr>
              <a:t>Grundlegendes Wissen</a:t>
            </a:r>
          </a:p>
        </p:txBody>
      </p:sp>
      <p:sp>
        <p:nvSpPr>
          <p:cNvPr id="878" name="Google Shape;878;p2"/>
          <p:cNvSpPr txBox="1"/>
          <p:nvPr/>
        </p:nvSpPr>
        <p:spPr>
          <a:xfrm>
            <a:off x="6852409" y="1558522"/>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1</a:t>
            </a:r>
            <a:endParaRPr sz="2800">
              <a:solidFill>
                <a:schemeClr val="lt1"/>
              </a:solidFill>
              <a:latin typeface="Calibri"/>
              <a:ea typeface="Calibri"/>
              <a:cs typeface="Calibri"/>
              <a:sym typeface="Calibri"/>
            </a:endParaRPr>
          </a:p>
        </p:txBody>
      </p:sp>
      <p:sp>
        <p:nvSpPr>
          <p:cNvPr id="879" name="Google Shape;879;p2"/>
          <p:cNvSpPr/>
          <p:nvPr/>
        </p:nvSpPr>
        <p:spPr>
          <a:xfrm>
            <a:off x="6650400" y="2745366"/>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80" name="Google Shape;880;p2"/>
          <p:cNvCxnSpPr/>
          <p:nvPr/>
        </p:nvCxnSpPr>
        <p:spPr>
          <a:xfrm>
            <a:off x="6096000" y="3130567"/>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81" name="Google Shape;881;p2"/>
          <p:cNvSpPr txBox="1"/>
          <p:nvPr/>
        </p:nvSpPr>
        <p:spPr>
          <a:xfrm>
            <a:off x="7757232" y="2915123"/>
            <a:ext cx="397829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rgbClr val="595A59"/>
                </a:solidFill>
                <a:latin typeface="Calibri"/>
                <a:ea typeface="Calibri"/>
                <a:cs typeface="Calibri"/>
                <a:sym typeface="Calibri"/>
              </a:rPr>
              <a:t>Unternehmenskrisen in Tourismus-KMU</a:t>
            </a:r>
            <a:endParaRPr lang="de-DE" dirty="0"/>
          </a:p>
        </p:txBody>
      </p:sp>
      <p:sp>
        <p:nvSpPr>
          <p:cNvPr id="882" name="Google Shape;882;p2"/>
          <p:cNvSpPr txBox="1"/>
          <p:nvPr/>
        </p:nvSpPr>
        <p:spPr>
          <a:xfrm>
            <a:off x="6852409" y="2868956"/>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2</a:t>
            </a:r>
            <a:endParaRPr sz="2800">
              <a:solidFill>
                <a:schemeClr val="lt1"/>
              </a:solidFill>
              <a:latin typeface="Calibri"/>
              <a:ea typeface="Calibri"/>
              <a:cs typeface="Calibri"/>
              <a:sym typeface="Calibri"/>
            </a:endParaRPr>
          </a:p>
        </p:txBody>
      </p:sp>
      <p:sp>
        <p:nvSpPr>
          <p:cNvPr id="883" name="Google Shape;883;p2"/>
          <p:cNvSpPr/>
          <p:nvPr/>
        </p:nvSpPr>
        <p:spPr>
          <a:xfrm>
            <a:off x="6650400" y="5326881"/>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84" name="Google Shape;884;p2"/>
          <p:cNvCxnSpPr/>
          <p:nvPr/>
        </p:nvCxnSpPr>
        <p:spPr>
          <a:xfrm>
            <a:off x="6096000" y="5712082"/>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85" name="Google Shape;885;p2"/>
          <p:cNvSpPr txBox="1"/>
          <p:nvPr/>
        </p:nvSpPr>
        <p:spPr>
          <a:xfrm>
            <a:off x="7757232" y="5496638"/>
            <a:ext cx="397829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rgbClr val="595A59"/>
                </a:solidFill>
                <a:latin typeface="Calibri"/>
                <a:ea typeface="Calibri"/>
                <a:cs typeface="Calibri"/>
                <a:sym typeface="Calibri"/>
              </a:rPr>
              <a:t>Ausblick auf die Themen, die dieser Kurs umfasst</a:t>
            </a:r>
          </a:p>
        </p:txBody>
      </p:sp>
      <p:sp>
        <p:nvSpPr>
          <p:cNvPr id="886" name="Google Shape;886;p2"/>
          <p:cNvSpPr txBox="1"/>
          <p:nvPr/>
        </p:nvSpPr>
        <p:spPr>
          <a:xfrm>
            <a:off x="6852409" y="5450471"/>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4</a:t>
            </a:r>
            <a:endParaRPr sz="2800">
              <a:solidFill>
                <a:schemeClr val="lt1"/>
              </a:solidFill>
              <a:latin typeface="Calibri"/>
              <a:ea typeface="Calibri"/>
              <a:cs typeface="Calibri"/>
              <a:sym typeface="Calibri"/>
            </a:endParaRPr>
          </a:p>
        </p:txBody>
      </p:sp>
      <p:sp>
        <p:nvSpPr>
          <p:cNvPr id="887" name="Google Shape;887;p2"/>
          <p:cNvSpPr/>
          <p:nvPr/>
        </p:nvSpPr>
        <p:spPr>
          <a:xfrm>
            <a:off x="6655444" y="4096798"/>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88" name="Google Shape;888;p2"/>
          <p:cNvCxnSpPr/>
          <p:nvPr/>
        </p:nvCxnSpPr>
        <p:spPr>
          <a:xfrm>
            <a:off x="6101044" y="4481999"/>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89" name="Google Shape;889;p2"/>
          <p:cNvSpPr txBox="1"/>
          <p:nvPr/>
        </p:nvSpPr>
        <p:spPr>
          <a:xfrm>
            <a:off x="7762276" y="4142300"/>
            <a:ext cx="397829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rgbClr val="595A59"/>
                </a:solidFill>
                <a:latin typeface="Calibri"/>
                <a:ea typeface="Calibri"/>
                <a:cs typeface="Calibri"/>
                <a:sym typeface="Calibri"/>
              </a:rPr>
              <a:t>Tools, die bei der Analyse der Ausgangslage helfen</a:t>
            </a:r>
          </a:p>
        </p:txBody>
      </p:sp>
      <p:sp>
        <p:nvSpPr>
          <p:cNvPr id="890" name="Google Shape;890;p2"/>
          <p:cNvSpPr txBox="1"/>
          <p:nvPr/>
        </p:nvSpPr>
        <p:spPr>
          <a:xfrm>
            <a:off x="6852408" y="4220388"/>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3</a:t>
            </a:r>
            <a:endParaRPr sz="2800">
              <a:solidFill>
                <a:schemeClr val="lt1"/>
              </a:solidFill>
              <a:latin typeface="Calibri"/>
              <a:ea typeface="Calibri"/>
              <a:cs typeface="Calibri"/>
              <a:sym typeface="Calibri"/>
            </a:endParaRPr>
          </a:p>
        </p:txBody>
      </p:sp>
      <p:sp>
        <p:nvSpPr>
          <p:cNvPr id="891" name="Google Shape;891;p2"/>
          <p:cNvSpPr txBox="1"/>
          <p:nvPr/>
        </p:nvSpPr>
        <p:spPr>
          <a:xfrm>
            <a:off x="1464389" y="5786144"/>
            <a:ext cx="465512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dirty="0">
                <a:solidFill>
                  <a:schemeClr val="lt1"/>
                </a:solidFill>
                <a:latin typeface="Calibri"/>
                <a:ea typeface="Calibri"/>
                <a:cs typeface="Calibri"/>
                <a:sym typeface="Calibri"/>
              </a:rPr>
              <a:t>Diese Präsentation ist lizenziert unter CC BY 4.0. </a:t>
            </a:r>
            <a:endParaRPr lang="de-DE" dirty="0"/>
          </a:p>
          <a:p>
            <a:pPr marL="0" marR="0" lvl="0" indent="0" algn="l" rtl="0">
              <a:spcBef>
                <a:spcPts val="0"/>
              </a:spcBef>
              <a:spcAft>
                <a:spcPts val="0"/>
              </a:spcAft>
              <a:buNone/>
            </a:pPr>
            <a:r>
              <a:rPr lang="de-DE" sz="1400" dirty="0">
                <a:solidFill>
                  <a:schemeClr val="lt1"/>
                </a:solidFill>
                <a:latin typeface="Calibri"/>
                <a:ea typeface="Calibri"/>
                <a:cs typeface="Calibri"/>
                <a:sym typeface="Calibri"/>
              </a:rPr>
              <a:t>Eine Kopie dieser Lizenz finden Sie unter </a:t>
            </a:r>
            <a:r>
              <a:rPr lang="de-DE" sz="1400" dirty="0">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https://creativecommons.org/licenses/by-sa/4.0/deed.en</a:t>
            </a:r>
            <a:r>
              <a:rPr lang="de-DE" sz="1400" dirty="0">
                <a:solidFill>
                  <a:srgbClr val="FFFFFF"/>
                </a:solidFill>
                <a:latin typeface="Calibri"/>
                <a:ea typeface="Calibri"/>
                <a:cs typeface="Calibri"/>
                <a:sym typeface="Calibri"/>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2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288" name="Google Shape;1288;p2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Auch wenn Tourismus-KMU nicht imstande sind, alle Arten von Krise zu verhindern oder zu kontrollieren, können sie ihre Krisenanfälligkeit reduzieren, um die Fortführung und Profitabilität ihres Unternehmens sicherzustellen. Um dies zu ermöglichen, müssen sie sich mit den tieferen Ursachen befassen.</a:t>
            </a:r>
            <a:endParaRPr dirty="0"/>
          </a:p>
        </p:txBody>
      </p:sp>
      <p:sp>
        <p:nvSpPr>
          <p:cNvPr id="1289" name="Google Shape;1289;p2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2000"/>
              <a:buNone/>
            </a:pPr>
            <a:r>
              <a:rPr lang="de-DE" dirty="0"/>
              <a:t>Es ist äußerst wichtig, die Gründe für die Anfälligkeit der Tourismusbranche zu verstehen, damit man sie minimieren kann und den Unternehmensbetrieb aufrechterhält.</a:t>
            </a:r>
            <a:endParaRPr dirty="0"/>
          </a:p>
        </p:txBody>
      </p:sp>
      <p:sp>
        <p:nvSpPr>
          <p:cNvPr id="1290" name="Google Shape;1290;p20"/>
          <p:cNvSpPr/>
          <p:nvPr/>
        </p:nvSpPr>
        <p:spPr>
          <a:xfrm>
            <a:off x="3752490" y="2672554"/>
            <a:ext cx="2439761" cy="3115504"/>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182563" marR="0" lvl="0" indent="-182563" algn="l" rtl="0">
              <a:spcBef>
                <a:spcPts val="0"/>
              </a:spcBef>
              <a:spcAft>
                <a:spcPts val="0"/>
              </a:spcAft>
              <a:buClr>
                <a:srgbClr val="79527B"/>
              </a:buClr>
              <a:buSzPts val="1400"/>
              <a:buFont typeface="Arial"/>
              <a:buChar char="•"/>
            </a:pPr>
            <a:r>
              <a:rPr lang="de-DE" dirty="0">
                <a:solidFill>
                  <a:srgbClr val="79527B"/>
                </a:solidFill>
                <a:latin typeface="Calibri"/>
                <a:ea typeface="Calibri"/>
                <a:cs typeface="Calibri"/>
                <a:sym typeface="Calibri"/>
              </a:rPr>
              <a:t>der Ruf des Reiseziels beeinflusst das Kaufverhalten der Touristen</a:t>
            </a:r>
          </a:p>
          <a:p>
            <a:pPr marL="182563" marR="0" lvl="0" indent="-182563" algn="l" rtl="0">
              <a:spcBef>
                <a:spcPts val="0"/>
              </a:spcBef>
              <a:spcAft>
                <a:spcPts val="0"/>
              </a:spcAft>
              <a:buClr>
                <a:srgbClr val="79527B"/>
              </a:buClr>
              <a:buSzPts val="1400"/>
              <a:buFont typeface="Arial"/>
              <a:buChar char="•"/>
            </a:pPr>
            <a:r>
              <a:rPr lang="de-DE" dirty="0">
                <a:solidFill>
                  <a:srgbClr val="79527B"/>
                </a:solidFill>
                <a:latin typeface="Calibri"/>
                <a:cs typeface="Calibri"/>
                <a:sym typeface="Calibri"/>
              </a:rPr>
              <a:t>je höher die Risikowahrnehmung in Bezug auf ein Reiseziel ist, desto geringer ist die Nachfrage nach Tourismus in diesem Reiseziel</a:t>
            </a:r>
            <a:endParaRPr lang="de-DE" sz="1400" dirty="0">
              <a:solidFill>
                <a:srgbClr val="79527B"/>
              </a:solidFill>
              <a:latin typeface="Calibri"/>
              <a:ea typeface="Calibri"/>
              <a:cs typeface="Calibri"/>
              <a:sym typeface="Calibri"/>
            </a:endParaRPr>
          </a:p>
        </p:txBody>
      </p:sp>
      <p:sp>
        <p:nvSpPr>
          <p:cNvPr id="1291" name="Google Shape;1291;p20"/>
          <p:cNvSpPr txBox="1"/>
          <p:nvPr/>
        </p:nvSpPr>
        <p:spPr>
          <a:xfrm>
            <a:off x="3740391" y="2003161"/>
            <a:ext cx="2439761" cy="56188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rmAutofit/>
          </a:bodyPr>
          <a:lstStyle/>
          <a:p>
            <a:pPr marL="228600" marR="0" lvl="0" indent="-228600" algn="ctr" rtl="0">
              <a:lnSpc>
                <a:spcPct val="90000"/>
              </a:lnSpc>
              <a:spcBef>
                <a:spcPts val="0"/>
              </a:spcBef>
              <a:spcAft>
                <a:spcPts val="0"/>
              </a:spcAft>
              <a:buClr>
                <a:schemeClr val="lt1"/>
              </a:buClr>
              <a:buSzPts val="1400"/>
              <a:buFont typeface="Arial"/>
              <a:buNone/>
            </a:pPr>
            <a:r>
              <a:rPr lang="de-DE" sz="1400" b="0" i="0" dirty="0">
                <a:solidFill>
                  <a:schemeClr val="lt1"/>
                </a:solidFill>
                <a:latin typeface="Calibri"/>
                <a:ea typeface="Calibri"/>
                <a:cs typeface="Calibri"/>
                <a:sym typeface="Calibri"/>
              </a:rPr>
              <a:t>Wahrgenommene Risiken im Tourismus</a:t>
            </a:r>
            <a:endParaRPr lang="de-DE" dirty="0"/>
          </a:p>
        </p:txBody>
      </p:sp>
      <p:sp>
        <p:nvSpPr>
          <p:cNvPr id="1292" name="Google Shape;1292;p2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GB" dirty="0" err="1"/>
              <a:t>Tiefere</a:t>
            </a:r>
            <a:r>
              <a:rPr lang="en-GB" dirty="0"/>
              <a:t> </a:t>
            </a:r>
            <a:r>
              <a:rPr lang="en-GB" dirty="0" err="1"/>
              <a:t>Ursachen</a:t>
            </a:r>
            <a:r>
              <a:rPr lang="en-GB" dirty="0"/>
              <a:t> für die </a:t>
            </a:r>
            <a:r>
              <a:rPr lang="en-GB" dirty="0" err="1"/>
              <a:t>Krisenanfälligkeit</a:t>
            </a:r>
            <a:r>
              <a:rPr lang="en-GB" dirty="0"/>
              <a:t> von </a:t>
            </a:r>
            <a:r>
              <a:rPr lang="en-GB" dirty="0" err="1"/>
              <a:t>Tourismus</a:t>
            </a:r>
            <a:r>
              <a:rPr lang="en-GB" dirty="0"/>
              <a:t>-KMU</a:t>
            </a:r>
            <a:endParaRPr dirty="0"/>
          </a:p>
        </p:txBody>
      </p:sp>
      <p:sp>
        <p:nvSpPr>
          <p:cNvPr id="1293" name="Google Shape;1293;p20"/>
          <p:cNvSpPr txBox="1"/>
          <p:nvPr/>
        </p:nvSpPr>
        <p:spPr>
          <a:xfrm>
            <a:off x="6530414" y="2003161"/>
            <a:ext cx="2439761" cy="56188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rmAutofit/>
          </a:bodyPr>
          <a:lstStyle/>
          <a:p>
            <a:pPr marL="228600" marR="0" lvl="0" indent="-228600" algn="ctr" rtl="0">
              <a:lnSpc>
                <a:spcPct val="90000"/>
              </a:lnSpc>
              <a:spcBef>
                <a:spcPts val="0"/>
              </a:spcBef>
              <a:spcAft>
                <a:spcPts val="0"/>
              </a:spcAft>
              <a:buClr>
                <a:schemeClr val="lt1"/>
              </a:buClr>
              <a:buSzPts val="1400"/>
              <a:buFont typeface="Arial"/>
              <a:buNone/>
            </a:pPr>
            <a:r>
              <a:rPr lang="de-DE" sz="1400" b="0" i="0" u="none" strike="noStrike" dirty="0">
                <a:solidFill>
                  <a:schemeClr val="lt1"/>
                </a:solidFill>
                <a:latin typeface="Calibri"/>
                <a:ea typeface="Calibri"/>
                <a:cs typeface="Calibri"/>
                <a:sym typeface="Calibri"/>
              </a:rPr>
              <a:t>Eigenschaften von Tourismus</a:t>
            </a:r>
            <a:endParaRPr lang="de-DE" sz="1400" b="0" i="0" dirty="0">
              <a:solidFill>
                <a:schemeClr val="lt1"/>
              </a:solidFill>
              <a:latin typeface="Calibri"/>
              <a:ea typeface="Calibri"/>
              <a:cs typeface="Calibri"/>
              <a:sym typeface="Calibri"/>
            </a:endParaRPr>
          </a:p>
        </p:txBody>
      </p:sp>
      <p:sp>
        <p:nvSpPr>
          <p:cNvPr id="1294" name="Google Shape;1294;p20"/>
          <p:cNvSpPr txBox="1"/>
          <p:nvPr/>
        </p:nvSpPr>
        <p:spPr>
          <a:xfrm>
            <a:off x="9320438" y="2003161"/>
            <a:ext cx="2439761" cy="56188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228600" marR="0" lvl="0" indent="-228600" algn="ctr" rtl="0">
              <a:lnSpc>
                <a:spcPct val="90000"/>
              </a:lnSpc>
              <a:spcBef>
                <a:spcPts val="0"/>
              </a:spcBef>
              <a:spcAft>
                <a:spcPts val="0"/>
              </a:spcAft>
              <a:buClr>
                <a:schemeClr val="lt1"/>
              </a:buClr>
              <a:buSzPts val="1400"/>
              <a:buFont typeface="Arial"/>
              <a:buNone/>
            </a:pPr>
            <a:r>
              <a:rPr lang="de-DE" sz="1400" b="0" i="0" u="none" strike="noStrike" dirty="0">
                <a:solidFill>
                  <a:schemeClr val="lt1"/>
                </a:solidFill>
                <a:latin typeface="Calibri"/>
                <a:ea typeface="Calibri"/>
                <a:cs typeface="Calibri"/>
                <a:sym typeface="Calibri"/>
              </a:rPr>
              <a:t>Komplexit</a:t>
            </a:r>
            <a:r>
              <a:rPr lang="de-DE" dirty="0">
                <a:solidFill>
                  <a:schemeClr val="lt1"/>
                </a:solidFill>
                <a:latin typeface="Calibri"/>
                <a:ea typeface="Calibri"/>
                <a:cs typeface="Calibri"/>
                <a:sym typeface="Calibri"/>
              </a:rPr>
              <a:t>ät von Krisen-management im Tourismus</a:t>
            </a:r>
            <a:endParaRPr sz="1400" b="0" i="0" dirty="0">
              <a:solidFill>
                <a:schemeClr val="lt1"/>
              </a:solidFill>
              <a:latin typeface="Calibri"/>
              <a:ea typeface="Calibri"/>
              <a:cs typeface="Calibri"/>
              <a:sym typeface="Calibri"/>
            </a:endParaRPr>
          </a:p>
        </p:txBody>
      </p:sp>
      <p:sp>
        <p:nvSpPr>
          <p:cNvPr id="1295" name="Google Shape;1295;p20"/>
          <p:cNvSpPr/>
          <p:nvPr/>
        </p:nvSpPr>
        <p:spPr>
          <a:xfrm>
            <a:off x="6530414" y="2672554"/>
            <a:ext cx="2439761" cy="3115504"/>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182563" marR="0" lvl="0" indent="-182563"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Produkte zeichnen sich   durch Immaterialit</a:t>
            </a:r>
            <a:r>
              <a:rPr lang="de-DE" dirty="0">
                <a:solidFill>
                  <a:srgbClr val="79527B"/>
                </a:solidFill>
                <a:latin typeface="Calibri"/>
                <a:ea typeface="Calibri"/>
                <a:cs typeface="Calibri"/>
                <a:sym typeface="Calibri"/>
              </a:rPr>
              <a:t>ät, Untrennbarkeit und Verderblichkeit</a:t>
            </a:r>
          </a:p>
          <a:p>
            <a:pPr marL="182563" marR="0" lvl="0" indent="-182563" algn="l" rtl="0">
              <a:spcBef>
                <a:spcPts val="0"/>
              </a:spcBef>
              <a:spcAft>
                <a:spcPts val="0"/>
              </a:spcAft>
              <a:buClr>
                <a:srgbClr val="79527B"/>
              </a:buClr>
              <a:buSzPts val="1400"/>
              <a:buFont typeface="Arial"/>
              <a:buChar char="•"/>
            </a:pPr>
            <a:r>
              <a:rPr lang="de-DE" dirty="0">
                <a:solidFill>
                  <a:srgbClr val="79527B"/>
                </a:solidFill>
                <a:latin typeface="Calibri"/>
                <a:ea typeface="Calibri"/>
                <a:cs typeface="Calibri"/>
                <a:sym typeface="Calibri"/>
              </a:rPr>
              <a:t>arbeitsintensive Prozesse</a:t>
            </a:r>
          </a:p>
          <a:p>
            <a:pPr marL="182563" marR="0" lvl="0" indent="-182563" algn="l" rtl="0">
              <a:spcBef>
                <a:spcPts val="0"/>
              </a:spcBef>
              <a:spcAft>
                <a:spcPts val="0"/>
              </a:spcAft>
              <a:buClr>
                <a:srgbClr val="79527B"/>
              </a:buClr>
              <a:buSzPts val="1400"/>
              <a:buFont typeface="Arial"/>
              <a:buChar char="•"/>
            </a:pPr>
            <a:r>
              <a:rPr lang="de-DE" dirty="0">
                <a:solidFill>
                  <a:srgbClr val="79527B"/>
                </a:solidFill>
                <a:latin typeface="Calibri"/>
                <a:ea typeface="Calibri"/>
                <a:cs typeface="Calibri"/>
                <a:sym typeface="Calibri"/>
              </a:rPr>
              <a:t>hohes Level von Kundenengagement</a:t>
            </a:r>
          </a:p>
          <a:p>
            <a:pPr marL="182563" marR="0" lvl="0" indent="-182563" algn="l" rtl="0">
              <a:spcBef>
                <a:spcPts val="0"/>
              </a:spcBef>
              <a:spcAft>
                <a:spcPts val="0"/>
              </a:spcAft>
              <a:buClr>
                <a:srgbClr val="79527B"/>
              </a:buClr>
              <a:buSzPts val="1400"/>
              <a:buFont typeface="Arial"/>
              <a:buChar char="•"/>
            </a:pPr>
            <a:r>
              <a:rPr lang="de-DE" dirty="0">
                <a:solidFill>
                  <a:srgbClr val="79527B"/>
                </a:solidFill>
                <a:latin typeface="Calibri"/>
                <a:ea typeface="Calibri"/>
                <a:cs typeface="Calibri"/>
                <a:sym typeface="Calibri"/>
              </a:rPr>
              <a:t>kulturelle Dimension von persönlichen Dienstleistungen</a:t>
            </a:r>
          </a:p>
          <a:p>
            <a:pPr marL="182563" marR="0" lvl="0" indent="-182563" algn="l" rtl="0">
              <a:spcBef>
                <a:spcPts val="0"/>
              </a:spcBef>
              <a:spcAft>
                <a:spcPts val="0"/>
              </a:spcAft>
              <a:buClr>
                <a:srgbClr val="79527B"/>
              </a:buClr>
              <a:buSzPts val="1400"/>
              <a:buFont typeface="Arial"/>
              <a:buChar char="•"/>
            </a:pPr>
            <a:r>
              <a:rPr lang="de-DE" dirty="0">
                <a:solidFill>
                  <a:srgbClr val="79527B"/>
                </a:solidFill>
                <a:latin typeface="Calibri"/>
                <a:ea typeface="Calibri"/>
                <a:cs typeface="Calibri"/>
                <a:sym typeface="Calibri"/>
              </a:rPr>
              <a:t>Tourismusdienstleistungen sind an einen bestimmten Ort gebunden</a:t>
            </a:r>
          </a:p>
          <a:p>
            <a:pPr marR="0" lvl="0" algn="l" rtl="0">
              <a:spcBef>
                <a:spcPts val="0"/>
              </a:spcBef>
              <a:spcAft>
                <a:spcPts val="0"/>
              </a:spcAft>
              <a:buClr>
                <a:srgbClr val="79527B"/>
              </a:buClr>
              <a:buSzPts val="1400"/>
            </a:pPr>
            <a:r>
              <a:rPr lang="de-DE" dirty="0">
                <a:solidFill>
                  <a:srgbClr val="79527B"/>
                </a:solidFill>
                <a:latin typeface="Calibri"/>
                <a:ea typeface="Calibri"/>
                <a:cs typeface="Calibri"/>
                <a:sym typeface="Calibri"/>
              </a:rPr>
              <a:t> </a:t>
            </a:r>
            <a:endParaRPr sz="1400" dirty="0">
              <a:solidFill>
                <a:srgbClr val="79527B"/>
              </a:solidFill>
              <a:latin typeface="Calibri"/>
              <a:ea typeface="Calibri"/>
              <a:cs typeface="Calibri"/>
              <a:sym typeface="Calibri"/>
            </a:endParaRPr>
          </a:p>
        </p:txBody>
      </p:sp>
      <p:sp>
        <p:nvSpPr>
          <p:cNvPr id="1296" name="Google Shape;1296;p20"/>
          <p:cNvSpPr/>
          <p:nvPr/>
        </p:nvSpPr>
        <p:spPr>
          <a:xfrm>
            <a:off x="9332537" y="2672554"/>
            <a:ext cx="2439761" cy="3115504"/>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182563" marR="0" lvl="0" indent="-182563" algn="l" rtl="0">
              <a:spcBef>
                <a:spcPts val="0"/>
              </a:spcBef>
              <a:spcAft>
                <a:spcPts val="0"/>
              </a:spcAft>
              <a:buClr>
                <a:srgbClr val="79527B"/>
              </a:buClr>
              <a:buSzPts val="1400"/>
              <a:buFont typeface="Arial"/>
              <a:buChar char="•"/>
            </a:pPr>
            <a:r>
              <a:rPr lang="de-DE" sz="1400" dirty="0">
                <a:solidFill>
                  <a:srgbClr val="79527B"/>
                </a:solidFill>
                <a:latin typeface="Calibri"/>
                <a:ea typeface="Calibri"/>
                <a:cs typeface="Calibri"/>
                <a:sym typeface="Calibri"/>
              </a:rPr>
              <a:t>Globalisierung der Tourismusbranche – Abhängigkeit und Verflechtung nimmt zu (kleine Krisen hier haben Auswirkungen auf Reiseverhalten dort)</a:t>
            </a:r>
          </a:p>
          <a:p>
            <a:pPr marL="182563" marR="0" lvl="0" indent="-182563" algn="l" rtl="0">
              <a:spcBef>
                <a:spcPts val="0"/>
              </a:spcBef>
              <a:spcAft>
                <a:spcPts val="0"/>
              </a:spcAft>
              <a:buClr>
                <a:srgbClr val="79527B"/>
              </a:buClr>
              <a:buSzPts val="1400"/>
              <a:buFont typeface="Arial"/>
              <a:buChar char="•"/>
            </a:pPr>
            <a:r>
              <a:rPr lang="de-DE" dirty="0">
                <a:solidFill>
                  <a:srgbClr val="79527B"/>
                </a:solidFill>
                <a:latin typeface="Calibri"/>
                <a:ea typeface="Calibri"/>
                <a:cs typeface="Calibri"/>
                <a:sym typeface="Calibri"/>
              </a:rPr>
              <a:t>Tourismussektor ist divers und heterogen, viele kleine und Kleinstunternehmen – weniger Ressourcen als große Unternehmen, bleiben anfällig und schlecht vorbereitet auf Krisen</a:t>
            </a:r>
            <a:endParaRPr sz="1400" dirty="0">
              <a:solidFill>
                <a:srgbClr val="79527B"/>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21"/>
          <p:cNvSpPr txBox="1">
            <a:spLocks noGrp="1"/>
          </p:cNvSpPr>
          <p:nvPr>
            <p:ph type="body" idx="2"/>
          </p:nvPr>
        </p:nvSpPr>
        <p:spPr>
          <a:xfrm>
            <a:off x="389965" y="1637401"/>
            <a:ext cx="3074688"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Frühe Krisenerkennung beinhaltet die zukunftsgerichtete Identifikation von potentiellen Gefahren in internen und externen Bereichen des Unternehmens und das Erkennen von aufkommenden Unternehmenskrisen durch das Scannen nach frühen Warnzeichen.</a:t>
            </a:r>
            <a:endParaRPr dirty="0"/>
          </a:p>
        </p:txBody>
      </p:sp>
      <p:sp>
        <p:nvSpPr>
          <p:cNvPr id="1302" name="Google Shape;1302;p2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Frühe Krisenerkennung ist ein wichtiger Bestandteil von Krisenmanagement.</a:t>
            </a:r>
            <a:endParaRPr dirty="0"/>
          </a:p>
        </p:txBody>
      </p:sp>
      <p:sp>
        <p:nvSpPr>
          <p:cNvPr id="1303" name="Google Shape;1303;p2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Früherkennungsmechanismen im Allgemeinen</a:t>
            </a:r>
            <a:endParaRPr dirty="0"/>
          </a:p>
        </p:txBody>
      </p:sp>
      <p:sp>
        <p:nvSpPr>
          <p:cNvPr id="1304" name="Google Shape;1304;p21"/>
          <p:cNvSpPr/>
          <p:nvPr/>
        </p:nvSpPr>
        <p:spPr>
          <a:xfrm>
            <a:off x="5895248" y="2365771"/>
            <a:ext cx="3442097" cy="2126457"/>
          </a:xfrm>
          <a:custGeom>
            <a:avLst/>
            <a:gdLst/>
            <a:ahLst/>
            <a:cxnLst/>
            <a:rect l="l" t="t" r="r" b="b"/>
            <a:pathLst>
              <a:path w="4961" h="3065" extrusionOk="0">
                <a:moveTo>
                  <a:pt x="4117" y="2584"/>
                </a:moveTo>
                <a:cubicBezTo>
                  <a:pt x="3769" y="2931"/>
                  <a:pt x="3266" y="3065"/>
                  <a:pt x="2794" y="2938"/>
                </a:cubicBezTo>
                <a:cubicBezTo>
                  <a:pt x="2318" y="2811"/>
                  <a:pt x="1067" y="1477"/>
                  <a:pt x="594" y="995"/>
                </a:cubicBezTo>
                <a:cubicBezTo>
                  <a:pt x="419" y="1529"/>
                  <a:pt x="419" y="1529"/>
                  <a:pt x="419" y="1529"/>
                </a:cubicBezTo>
                <a:cubicBezTo>
                  <a:pt x="0" y="1115"/>
                  <a:pt x="0" y="1115"/>
                  <a:pt x="0" y="1115"/>
                </a:cubicBezTo>
                <a:cubicBezTo>
                  <a:pt x="273" y="281"/>
                  <a:pt x="273" y="281"/>
                  <a:pt x="273" y="281"/>
                </a:cubicBezTo>
                <a:cubicBezTo>
                  <a:pt x="1104" y="0"/>
                  <a:pt x="1104" y="0"/>
                  <a:pt x="1104" y="0"/>
                </a:cubicBezTo>
                <a:cubicBezTo>
                  <a:pt x="1523" y="415"/>
                  <a:pt x="1523" y="415"/>
                  <a:pt x="1523" y="415"/>
                </a:cubicBezTo>
                <a:cubicBezTo>
                  <a:pt x="988" y="596"/>
                  <a:pt x="988" y="596"/>
                  <a:pt x="988" y="596"/>
                </a:cubicBezTo>
                <a:cubicBezTo>
                  <a:pt x="2654" y="2210"/>
                  <a:pt x="2654" y="2210"/>
                  <a:pt x="2654" y="2210"/>
                </a:cubicBezTo>
                <a:cubicBezTo>
                  <a:pt x="2771" y="2314"/>
                  <a:pt x="2926" y="2377"/>
                  <a:pt x="3148" y="2377"/>
                </a:cubicBezTo>
                <a:cubicBezTo>
                  <a:pt x="3502" y="2377"/>
                  <a:pt x="3910" y="2036"/>
                  <a:pt x="3910" y="1615"/>
                </a:cubicBezTo>
                <a:cubicBezTo>
                  <a:pt x="3910" y="1194"/>
                  <a:pt x="3569" y="853"/>
                  <a:pt x="3148" y="853"/>
                </a:cubicBezTo>
                <a:cubicBezTo>
                  <a:pt x="2731" y="853"/>
                  <a:pt x="2393" y="1187"/>
                  <a:pt x="2386" y="1602"/>
                </a:cubicBezTo>
                <a:cubicBezTo>
                  <a:pt x="1861" y="1142"/>
                  <a:pt x="1861" y="1142"/>
                  <a:pt x="1861" y="1142"/>
                </a:cubicBezTo>
                <a:cubicBezTo>
                  <a:pt x="2058" y="607"/>
                  <a:pt x="2570" y="245"/>
                  <a:pt x="3148" y="245"/>
                </a:cubicBezTo>
                <a:cubicBezTo>
                  <a:pt x="4389" y="245"/>
                  <a:pt x="4961" y="1739"/>
                  <a:pt x="4117" y="2584"/>
                </a:cubicBezTo>
                <a:close/>
              </a:path>
            </a:pathLst>
          </a:custGeom>
          <a:solidFill>
            <a:srgbClr val="AB85A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Lato Light"/>
              <a:ea typeface="Lato Light"/>
              <a:cs typeface="Lato Light"/>
              <a:sym typeface="Lato Light"/>
            </a:endParaRPr>
          </a:p>
        </p:txBody>
      </p:sp>
      <p:sp>
        <p:nvSpPr>
          <p:cNvPr id="1305" name="Google Shape;1305;p21"/>
          <p:cNvSpPr/>
          <p:nvPr/>
        </p:nvSpPr>
        <p:spPr>
          <a:xfrm>
            <a:off x="5710701" y="3450431"/>
            <a:ext cx="3442097" cy="2126457"/>
          </a:xfrm>
          <a:custGeom>
            <a:avLst/>
            <a:gdLst/>
            <a:ahLst/>
            <a:cxnLst/>
            <a:rect l="l" t="t" r="r" b="b"/>
            <a:pathLst>
              <a:path w="4962" h="3065" extrusionOk="0">
                <a:moveTo>
                  <a:pt x="845" y="481"/>
                </a:moveTo>
                <a:cubicBezTo>
                  <a:pt x="1192" y="133"/>
                  <a:pt x="1696" y="0"/>
                  <a:pt x="2168" y="126"/>
                </a:cubicBezTo>
                <a:cubicBezTo>
                  <a:pt x="2644" y="254"/>
                  <a:pt x="3895" y="1588"/>
                  <a:pt x="4368" y="2070"/>
                </a:cubicBezTo>
                <a:cubicBezTo>
                  <a:pt x="4542" y="1535"/>
                  <a:pt x="4542" y="1535"/>
                  <a:pt x="4542" y="1535"/>
                </a:cubicBezTo>
                <a:cubicBezTo>
                  <a:pt x="4962" y="1950"/>
                  <a:pt x="4962" y="1950"/>
                  <a:pt x="4962" y="1950"/>
                </a:cubicBezTo>
                <a:cubicBezTo>
                  <a:pt x="4689" y="2783"/>
                  <a:pt x="4689" y="2783"/>
                  <a:pt x="4689" y="2783"/>
                </a:cubicBezTo>
                <a:cubicBezTo>
                  <a:pt x="3858" y="3065"/>
                  <a:pt x="3858" y="3065"/>
                  <a:pt x="3858" y="3065"/>
                </a:cubicBezTo>
                <a:cubicBezTo>
                  <a:pt x="3439" y="2650"/>
                  <a:pt x="3439" y="2650"/>
                  <a:pt x="3439" y="2650"/>
                </a:cubicBezTo>
                <a:cubicBezTo>
                  <a:pt x="3974" y="2469"/>
                  <a:pt x="3974" y="2469"/>
                  <a:pt x="3974" y="2469"/>
                </a:cubicBezTo>
                <a:cubicBezTo>
                  <a:pt x="2307" y="855"/>
                  <a:pt x="2307" y="855"/>
                  <a:pt x="2307" y="855"/>
                </a:cubicBezTo>
                <a:cubicBezTo>
                  <a:pt x="2191" y="750"/>
                  <a:pt x="2035" y="688"/>
                  <a:pt x="1814" y="688"/>
                </a:cubicBezTo>
                <a:cubicBezTo>
                  <a:pt x="1459" y="688"/>
                  <a:pt x="1052" y="1029"/>
                  <a:pt x="1052" y="1450"/>
                </a:cubicBezTo>
                <a:cubicBezTo>
                  <a:pt x="1052" y="1871"/>
                  <a:pt x="1393" y="2212"/>
                  <a:pt x="1814" y="2212"/>
                </a:cubicBezTo>
                <a:cubicBezTo>
                  <a:pt x="2230" y="2212"/>
                  <a:pt x="2569" y="1877"/>
                  <a:pt x="2576" y="1462"/>
                </a:cubicBezTo>
                <a:cubicBezTo>
                  <a:pt x="3100" y="1922"/>
                  <a:pt x="3100" y="1922"/>
                  <a:pt x="3100" y="1922"/>
                </a:cubicBezTo>
                <a:cubicBezTo>
                  <a:pt x="2904" y="2458"/>
                  <a:pt x="2392" y="2820"/>
                  <a:pt x="1814" y="2820"/>
                </a:cubicBezTo>
                <a:cubicBezTo>
                  <a:pt x="573" y="2820"/>
                  <a:pt x="0" y="1325"/>
                  <a:pt x="845" y="481"/>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Lato Light"/>
              <a:ea typeface="Lato Light"/>
              <a:cs typeface="Lato Light"/>
              <a:sym typeface="Lato Light"/>
            </a:endParaRPr>
          </a:p>
        </p:txBody>
      </p:sp>
      <p:sp>
        <p:nvSpPr>
          <p:cNvPr id="1306" name="Google Shape;1306;p21"/>
          <p:cNvSpPr txBox="1"/>
          <p:nvPr/>
        </p:nvSpPr>
        <p:spPr>
          <a:xfrm>
            <a:off x="3649200" y="1965031"/>
            <a:ext cx="2082181" cy="3023351"/>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de-DE" b="1" dirty="0">
                <a:solidFill>
                  <a:srgbClr val="595A59"/>
                </a:solidFill>
                <a:latin typeface="Calibri"/>
                <a:ea typeface="Calibri"/>
                <a:cs typeface="Calibri"/>
                <a:sym typeface="Calibri"/>
              </a:rPr>
              <a:t>Antizipation – Umgang mit möglichen Krisen, ihren Ursachen und Wirkungen</a:t>
            </a:r>
          </a:p>
          <a:p>
            <a:pPr marL="285750" marR="0" lvl="0" indent="-285750" algn="l" rtl="0">
              <a:lnSpc>
                <a:spcPct val="93785"/>
              </a:lnSpc>
              <a:spcBef>
                <a:spcPts val="0"/>
              </a:spcBef>
              <a:spcAft>
                <a:spcPts val="0"/>
              </a:spcAft>
              <a:buClr>
                <a:srgbClr val="595A59"/>
              </a:buClr>
              <a:buSzPts val="1400"/>
              <a:buFont typeface="Arial" panose="020B0604020202020204" pitchFamily="34" charset="0"/>
              <a:buChar char="•"/>
            </a:pPr>
            <a:r>
              <a:rPr lang="de-DE" sz="1400" dirty="0">
                <a:solidFill>
                  <a:srgbClr val="595A59"/>
                </a:solidFill>
                <a:latin typeface="Calibri"/>
                <a:ea typeface="Calibri"/>
                <a:cs typeface="Calibri"/>
                <a:sym typeface="Calibri"/>
              </a:rPr>
              <a:t>Bewusstseinsförderung für mögliche Krisen</a:t>
            </a:r>
          </a:p>
          <a:p>
            <a:pPr marL="285750" marR="0" lvl="0" indent="-285750" algn="l" rtl="0">
              <a:lnSpc>
                <a:spcPct val="93785"/>
              </a:lnSpc>
              <a:spcBef>
                <a:spcPts val="0"/>
              </a:spcBef>
              <a:spcAft>
                <a:spcPts val="0"/>
              </a:spcAft>
              <a:buClr>
                <a:srgbClr val="595A59"/>
              </a:buClr>
              <a:buSzPts val="1400"/>
              <a:buFont typeface="Arial" panose="020B0604020202020204" pitchFamily="34" charset="0"/>
              <a:buChar char="•"/>
            </a:pPr>
            <a:r>
              <a:rPr lang="de-DE" dirty="0">
                <a:solidFill>
                  <a:srgbClr val="595A59"/>
                </a:solidFill>
                <a:latin typeface="Calibri"/>
                <a:ea typeface="Calibri"/>
                <a:cs typeface="Calibri"/>
                <a:sym typeface="Calibri"/>
              </a:rPr>
              <a:t>Analyse und Assessment von möglichen Krisen</a:t>
            </a:r>
            <a:endParaRPr lang="de-DE" sz="1400" dirty="0">
              <a:solidFill>
                <a:srgbClr val="595A59"/>
              </a:solidFill>
              <a:latin typeface="Calibri"/>
              <a:ea typeface="Calibri"/>
              <a:cs typeface="Calibri"/>
              <a:sym typeface="Calibri"/>
            </a:endParaRPr>
          </a:p>
          <a:p>
            <a:pPr marL="171450" marR="0" lvl="0" indent="-171450" algn="l" rtl="0">
              <a:lnSpc>
                <a:spcPct val="93785"/>
              </a:lnSpc>
              <a:spcBef>
                <a:spcPts val="60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Tools: </a:t>
            </a:r>
            <a:endParaRPr lang="de-DE" dirty="0"/>
          </a:p>
          <a:p>
            <a:pPr marL="449263" marR="0" lvl="1" indent="-180974" algn="l" rtl="0">
              <a:lnSpc>
                <a:spcPct val="93785"/>
              </a:lnSpc>
              <a:spcAft>
                <a:spcPts val="0"/>
              </a:spcAft>
              <a:buClr>
                <a:srgbClr val="595A59"/>
              </a:buClr>
              <a:buSzPts val="1400"/>
              <a:buFont typeface="Noto Sans Symbols"/>
              <a:buChar char="−"/>
            </a:pPr>
            <a:r>
              <a:rPr lang="de-DE" sz="1400" b="0" i="0" u="none" strike="noStrike" cap="none" dirty="0">
                <a:solidFill>
                  <a:srgbClr val="595A59"/>
                </a:solidFill>
                <a:latin typeface="Calibri"/>
                <a:ea typeface="Calibri"/>
                <a:cs typeface="Calibri"/>
                <a:sym typeface="Calibri"/>
              </a:rPr>
              <a:t>Szenariotechnik</a:t>
            </a:r>
          </a:p>
          <a:p>
            <a:pPr marL="449263" marR="0" lvl="1" indent="-180974" algn="l" rtl="0">
              <a:lnSpc>
                <a:spcPct val="93785"/>
              </a:lnSpc>
              <a:spcAft>
                <a:spcPts val="0"/>
              </a:spcAft>
              <a:buClr>
                <a:srgbClr val="595A59"/>
              </a:buClr>
              <a:buSzPts val="1400"/>
              <a:buFont typeface="Noto Sans Symbols"/>
              <a:buChar char="−"/>
            </a:pPr>
            <a:r>
              <a:rPr lang="de-DE" sz="1400" b="0" i="0" u="none" strike="noStrike" cap="none" dirty="0">
                <a:solidFill>
                  <a:srgbClr val="595A59"/>
                </a:solidFill>
                <a:latin typeface="Calibri"/>
                <a:ea typeface="Calibri"/>
                <a:cs typeface="Calibri"/>
                <a:sym typeface="Calibri"/>
              </a:rPr>
              <a:t>Brainstorming</a:t>
            </a:r>
            <a:endParaRPr lang="de-DE" dirty="0"/>
          </a:p>
          <a:p>
            <a:pPr marL="449263" marR="0" lvl="1" indent="-180974" algn="l" rtl="0">
              <a:lnSpc>
                <a:spcPct val="93785"/>
              </a:lnSpc>
              <a:spcAft>
                <a:spcPts val="0"/>
              </a:spcAft>
              <a:buClr>
                <a:srgbClr val="595A59"/>
              </a:buClr>
              <a:buSzPts val="1400"/>
              <a:buFont typeface="Noto Sans Symbols"/>
              <a:buChar char="−"/>
            </a:pPr>
            <a:r>
              <a:rPr lang="de-DE" dirty="0">
                <a:solidFill>
                  <a:srgbClr val="595A59"/>
                </a:solidFill>
                <a:latin typeface="Calibri"/>
                <a:ea typeface="Calibri"/>
                <a:cs typeface="Calibri"/>
                <a:sym typeface="Calibri"/>
              </a:rPr>
              <a:t>r</a:t>
            </a:r>
            <a:r>
              <a:rPr lang="de-DE" sz="1400" b="0" i="0" u="none" strike="noStrike" cap="none" dirty="0">
                <a:solidFill>
                  <a:srgbClr val="595A59"/>
                </a:solidFill>
                <a:latin typeface="Calibri"/>
                <a:ea typeface="Calibri"/>
                <a:cs typeface="Calibri"/>
                <a:sym typeface="Calibri"/>
              </a:rPr>
              <a:t>etrospektive Analysen etc.</a:t>
            </a:r>
            <a:endParaRPr lang="de-DE" dirty="0"/>
          </a:p>
          <a:p>
            <a:pPr marL="449263" marR="0" lvl="1" indent="-180974" algn="l" rtl="0">
              <a:lnSpc>
                <a:spcPct val="93785"/>
              </a:lnSpc>
              <a:spcBef>
                <a:spcPts val="600"/>
              </a:spcBef>
              <a:spcAft>
                <a:spcPts val="0"/>
              </a:spcAft>
              <a:buClr>
                <a:srgbClr val="595A59"/>
              </a:buClr>
              <a:buSzPts val="1400"/>
              <a:buFont typeface="Noto Sans Symbols"/>
              <a:buChar char="−"/>
            </a:pPr>
            <a:endParaRPr dirty="0"/>
          </a:p>
        </p:txBody>
      </p:sp>
      <p:sp>
        <p:nvSpPr>
          <p:cNvPr id="1307" name="Google Shape;1307;p21"/>
          <p:cNvSpPr txBox="1"/>
          <p:nvPr/>
        </p:nvSpPr>
        <p:spPr>
          <a:xfrm>
            <a:off x="9720315" y="3995894"/>
            <a:ext cx="1956642" cy="2705444"/>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de-DE" sz="1400" b="1" dirty="0">
                <a:solidFill>
                  <a:srgbClr val="595A59"/>
                </a:solidFill>
                <a:latin typeface="Calibri"/>
                <a:ea typeface="Calibri"/>
                <a:cs typeface="Calibri"/>
                <a:sym typeface="Calibri"/>
              </a:rPr>
              <a:t>Erkennung – aufkommende Krisen erkennen</a:t>
            </a:r>
            <a:endParaRPr lang="en-US" dirty="0"/>
          </a:p>
          <a:p>
            <a:pPr marL="171450" marR="0" lvl="0" indent="-171450" algn="l" rtl="0">
              <a:lnSpc>
                <a:spcPct val="93785"/>
              </a:lnSpc>
              <a:spcAft>
                <a:spcPts val="0"/>
              </a:spcAft>
              <a:buClr>
                <a:srgbClr val="595A59"/>
              </a:buClr>
              <a:buSzPts val="1400"/>
              <a:buFont typeface="Arial"/>
              <a:buChar char="•"/>
            </a:pPr>
            <a:r>
              <a:rPr lang="en-US" sz="1400" dirty="0" err="1">
                <a:solidFill>
                  <a:srgbClr val="595A59"/>
                </a:solidFill>
                <a:latin typeface="Calibri"/>
                <a:ea typeface="Calibri"/>
                <a:cs typeface="Calibri"/>
                <a:sym typeface="Calibri"/>
              </a:rPr>
              <a:t>Nach</a:t>
            </a:r>
            <a:r>
              <a:rPr lang="en-US" sz="1400" dirty="0">
                <a:solidFill>
                  <a:srgbClr val="595A59"/>
                </a:solidFill>
                <a:latin typeface="Calibri"/>
                <a:ea typeface="Calibri"/>
                <a:cs typeface="Calibri"/>
                <a:sym typeface="Calibri"/>
              </a:rPr>
              <a:t> </a:t>
            </a:r>
            <a:r>
              <a:rPr lang="en-US" sz="1400" dirty="0" err="1">
                <a:solidFill>
                  <a:srgbClr val="595A59"/>
                </a:solidFill>
                <a:latin typeface="Calibri"/>
                <a:ea typeface="Calibri"/>
                <a:cs typeface="Calibri"/>
                <a:sym typeface="Calibri"/>
              </a:rPr>
              <a:t>frühen</a:t>
            </a:r>
            <a:r>
              <a:rPr lang="en-US" sz="1400" dirty="0">
                <a:solidFill>
                  <a:srgbClr val="595A59"/>
                </a:solidFill>
                <a:latin typeface="Calibri"/>
                <a:ea typeface="Calibri"/>
                <a:cs typeface="Calibri"/>
                <a:sym typeface="Calibri"/>
              </a:rPr>
              <a:t> </a:t>
            </a:r>
            <a:r>
              <a:rPr lang="en-US" sz="1400" dirty="0" err="1">
                <a:solidFill>
                  <a:srgbClr val="595A59"/>
                </a:solidFill>
                <a:latin typeface="Calibri"/>
                <a:ea typeface="Calibri"/>
                <a:cs typeface="Calibri"/>
                <a:sym typeface="Calibri"/>
              </a:rPr>
              <a:t>Warnsignalen</a:t>
            </a:r>
            <a:r>
              <a:rPr lang="en-US" sz="1400" dirty="0">
                <a:solidFill>
                  <a:srgbClr val="595A59"/>
                </a:solidFill>
                <a:latin typeface="Calibri"/>
                <a:ea typeface="Calibri"/>
                <a:cs typeface="Calibri"/>
                <a:sym typeface="Calibri"/>
              </a:rPr>
              <a:t> </a:t>
            </a:r>
            <a:r>
              <a:rPr lang="en-US" sz="1400" dirty="0" err="1">
                <a:solidFill>
                  <a:srgbClr val="595A59"/>
                </a:solidFill>
                <a:latin typeface="Calibri"/>
                <a:ea typeface="Calibri"/>
                <a:cs typeface="Calibri"/>
                <a:sym typeface="Calibri"/>
              </a:rPr>
              <a:t>scannen</a:t>
            </a:r>
            <a:endParaRPr lang="en-US" dirty="0"/>
          </a:p>
          <a:p>
            <a:pPr marL="449263" marR="0" lvl="1" indent="-180974" algn="l" rtl="0">
              <a:lnSpc>
                <a:spcPct val="93785"/>
              </a:lnSpc>
              <a:spcAft>
                <a:spcPts val="0"/>
              </a:spcAft>
              <a:buClr>
                <a:srgbClr val="595A59"/>
              </a:buClr>
              <a:buSzPts val="1400"/>
              <a:buFont typeface="Noto Sans Symbols"/>
              <a:buChar char="−"/>
            </a:pPr>
            <a:r>
              <a:rPr lang="en-GB" sz="1400" b="0" i="0" u="none" strike="noStrike" cap="none" dirty="0" err="1">
                <a:solidFill>
                  <a:srgbClr val="595A59"/>
                </a:solidFill>
                <a:latin typeface="Calibri"/>
                <a:ea typeface="Calibri"/>
                <a:cs typeface="Calibri"/>
                <a:sym typeface="Calibri"/>
              </a:rPr>
              <a:t>Probleme</a:t>
            </a:r>
            <a:r>
              <a:rPr lang="en-GB" sz="1400" b="0" i="0" u="none" strike="noStrike" cap="none" dirty="0">
                <a:solidFill>
                  <a:srgbClr val="595A59"/>
                </a:solidFill>
                <a:latin typeface="Calibri"/>
                <a:ea typeface="Calibri"/>
                <a:cs typeface="Calibri"/>
                <a:sym typeface="Calibri"/>
              </a:rPr>
              <a:t> der </a:t>
            </a:r>
            <a:r>
              <a:rPr lang="en-GB" sz="1400" b="0" i="0" u="none" strike="noStrike" cap="none" dirty="0" err="1">
                <a:solidFill>
                  <a:srgbClr val="595A59"/>
                </a:solidFill>
                <a:latin typeface="Calibri"/>
                <a:ea typeface="Calibri"/>
                <a:cs typeface="Calibri"/>
                <a:sym typeface="Calibri"/>
              </a:rPr>
              <a:t>Tourismusbranche</a:t>
            </a:r>
            <a:endParaRPr dirty="0"/>
          </a:p>
          <a:p>
            <a:pPr marL="449263" marR="0" lvl="1" indent="-180974" algn="l" rtl="0">
              <a:lnSpc>
                <a:spcPct val="93785"/>
              </a:lnSpc>
              <a:spcAft>
                <a:spcPts val="0"/>
              </a:spcAft>
              <a:buClr>
                <a:srgbClr val="595A59"/>
              </a:buClr>
              <a:buSzPts val="1400"/>
              <a:buFont typeface="Noto Sans Symbols"/>
              <a:buChar char="−"/>
            </a:pPr>
            <a:r>
              <a:rPr lang="en-GB" sz="1400" b="0" i="0" u="none" strike="noStrike" cap="none" dirty="0" err="1">
                <a:solidFill>
                  <a:srgbClr val="595A59"/>
                </a:solidFill>
                <a:latin typeface="Calibri"/>
                <a:ea typeface="Calibri"/>
                <a:cs typeface="Calibri"/>
                <a:sym typeface="Calibri"/>
              </a:rPr>
              <a:t>Probleme</a:t>
            </a:r>
            <a:r>
              <a:rPr lang="en-GB" sz="1400" b="0" i="0" u="none" strike="noStrike" cap="none" dirty="0">
                <a:solidFill>
                  <a:srgbClr val="595A59"/>
                </a:solidFill>
                <a:latin typeface="Calibri"/>
                <a:ea typeface="Calibri"/>
                <a:cs typeface="Calibri"/>
                <a:sym typeface="Calibri"/>
              </a:rPr>
              <a:t> in der Organisation</a:t>
            </a:r>
          </a:p>
          <a:p>
            <a:pPr marL="449263" marR="0" lvl="1" indent="-180974" algn="l" rtl="0">
              <a:lnSpc>
                <a:spcPct val="93785"/>
              </a:lnSpc>
              <a:spcAft>
                <a:spcPts val="0"/>
              </a:spcAft>
              <a:buClr>
                <a:srgbClr val="595A59"/>
              </a:buClr>
              <a:buSzPts val="1400"/>
              <a:buFont typeface="Noto Sans Symbols"/>
              <a:buChar char="−"/>
            </a:pPr>
            <a:r>
              <a:rPr lang="en-GB" sz="1400" b="0" i="0" u="none" strike="noStrike" cap="none" dirty="0">
                <a:solidFill>
                  <a:srgbClr val="595A59"/>
                </a:solidFill>
                <a:latin typeface="Calibri"/>
                <a:ea typeface="Calibri"/>
                <a:cs typeface="Calibri"/>
                <a:sym typeface="Calibri"/>
              </a:rPr>
              <a:t>Stakeholder-</a:t>
            </a:r>
            <a:r>
              <a:rPr lang="en-GB" sz="1400" b="0" i="0" u="none" strike="noStrike" cap="none" dirty="0" err="1">
                <a:solidFill>
                  <a:srgbClr val="595A59"/>
                </a:solidFill>
                <a:latin typeface="Calibri"/>
                <a:ea typeface="Calibri"/>
                <a:cs typeface="Calibri"/>
                <a:sym typeface="Calibri"/>
              </a:rPr>
              <a:t>Beziehungen</a:t>
            </a:r>
            <a:endParaRPr lang="en-GB" sz="1400" b="0" i="0" u="none" strike="noStrike" cap="none" dirty="0">
              <a:solidFill>
                <a:srgbClr val="595A59"/>
              </a:solidFill>
              <a:latin typeface="Calibri"/>
              <a:ea typeface="Calibri"/>
              <a:cs typeface="Calibri"/>
              <a:sym typeface="Calibri"/>
            </a:endParaRPr>
          </a:p>
          <a:p>
            <a:pPr marL="449263" marR="0" lvl="1" indent="-180974" algn="l" rtl="0">
              <a:lnSpc>
                <a:spcPct val="93785"/>
              </a:lnSpc>
              <a:spcAft>
                <a:spcPts val="0"/>
              </a:spcAft>
              <a:buClr>
                <a:srgbClr val="595A59"/>
              </a:buClr>
              <a:buSzPts val="1400"/>
              <a:buFont typeface="Noto Sans Symbols"/>
              <a:buChar char="−"/>
            </a:pPr>
            <a:r>
              <a:rPr lang="de-DE" sz="1400" b="0" i="0" u="none" strike="noStrike" cap="none" dirty="0">
                <a:solidFill>
                  <a:srgbClr val="595A59"/>
                </a:solidFill>
                <a:latin typeface="Calibri"/>
                <a:ea typeface="Calibri"/>
                <a:cs typeface="Calibri"/>
                <a:sym typeface="Calibri"/>
              </a:rPr>
              <a:t>Risiko-Assessment</a:t>
            </a:r>
            <a:r>
              <a:rPr lang="en-GB" sz="1400" b="0" i="0" u="none" strike="noStrike" cap="none" dirty="0">
                <a:solidFill>
                  <a:srgbClr val="595A59"/>
                </a:solidFill>
                <a:latin typeface="Calibri"/>
                <a:ea typeface="Calibri"/>
                <a:cs typeface="Calibri"/>
                <a:sym typeface="Calibri"/>
              </a:rPr>
              <a:t>s</a:t>
            </a:r>
            <a:endParaRPr dirty="0"/>
          </a:p>
          <a:p>
            <a:pPr marL="449263" marR="0" lvl="1" indent="-92074" algn="l" rtl="0">
              <a:lnSpc>
                <a:spcPct val="93785"/>
              </a:lnSpc>
              <a:spcBef>
                <a:spcPts val="280"/>
              </a:spcBef>
              <a:spcAft>
                <a:spcPts val="0"/>
              </a:spcAft>
              <a:buClr>
                <a:srgbClr val="88A1A2"/>
              </a:buClr>
              <a:buSzPts val="1400"/>
              <a:buFont typeface="Noto Sans Symbols"/>
              <a:buNone/>
            </a:pPr>
            <a:endParaRPr sz="1400" b="0" i="0" u="none" strike="noStrike" cap="none" dirty="0">
              <a:solidFill>
                <a:srgbClr val="595A59"/>
              </a:solidFill>
              <a:latin typeface="Calibri"/>
              <a:ea typeface="Calibri"/>
              <a:cs typeface="Calibri"/>
              <a:sym typeface="Calibri"/>
            </a:endParaRPr>
          </a:p>
        </p:txBody>
      </p:sp>
      <p:sp>
        <p:nvSpPr>
          <p:cNvPr id="1308" name="Google Shape;1308;p21"/>
          <p:cNvSpPr/>
          <p:nvPr/>
        </p:nvSpPr>
        <p:spPr>
          <a:xfrm>
            <a:off x="9060873" y="674255"/>
            <a:ext cx="2799433" cy="1496290"/>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err="1">
                <a:solidFill>
                  <a:srgbClr val="79527B"/>
                </a:solidFill>
                <a:latin typeface="Calibri"/>
                <a:ea typeface="Calibri"/>
                <a:cs typeface="Calibri"/>
                <a:sym typeface="Calibri"/>
              </a:rPr>
              <a:t>Ausblick</a:t>
            </a:r>
            <a:r>
              <a:rPr lang="en-GB" sz="1800" b="1" dirty="0">
                <a:solidFill>
                  <a:srgbClr val="79527B"/>
                </a:solidFill>
                <a:latin typeface="Calibri"/>
                <a:ea typeface="Calibri"/>
                <a:cs typeface="Calibri"/>
                <a:sym typeface="Calibri"/>
              </a:rPr>
              <a:t>:</a:t>
            </a:r>
            <a:endParaRPr dirty="0"/>
          </a:p>
          <a:p>
            <a:pPr marL="0" marR="0" lvl="0" indent="0" algn="ctr" rtl="0">
              <a:spcBef>
                <a:spcPts val="0"/>
              </a:spcBef>
              <a:spcAft>
                <a:spcPts val="0"/>
              </a:spcAft>
              <a:buNone/>
            </a:pPr>
            <a:r>
              <a:rPr lang="de-DE" sz="1800" dirty="0">
                <a:solidFill>
                  <a:srgbClr val="79527B"/>
                </a:solidFill>
                <a:latin typeface="Calibri"/>
                <a:ea typeface="Calibri"/>
                <a:cs typeface="Calibri"/>
                <a:sym typeface="Calibri"/>
              </a:rPr>
              <a:t>In Modul 2 – Vorbeugung &amp; Vermeidung von Krisen wird dieses Thema ausführlicher behandelt</a:t>
            </a:r>
            <a:endParaRPr lang="de-DE" dirty="0"/>
          </a:p>
        </p:txBody>
      </p:sp>
      <p:pic>
        <p:nvPicPr>
          <p:cNvPr id="1309" name="Google Shape;1309;p21" descr="Lupe"/>
          <p:cNvPicPr preferRelativeResize="0"/>
          <p:nvPr/>
        </p:nvPicPr>
        <p:blipFill rotWithShape="1">
          <a:blip r:embed="rId3">
            <a:alphaModFix/>
          </a:blip>
          <a:srcRect/>
          <a:stretch/>
        </p:blipFill>
        <p:spPr>
          <a:xfrm>
            <a:off x="9720315" y="737282"/>
            <a:ext cx="283734" cy="2837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2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b="1" dirty="0"/>
              <a:t>	</a:t>
            </a:r>
            <a:r>
              <a:rPr lang="en-GB" b="1" dirty="0" err="1"/>
              <a:t>Übung</a:t>
            </a:r>
            <a:r>
              <a:rPr lang="en-GB" b="1" dirty="0"/>
              <a:t>:</a:t>
            </a:r>
            <a:endParaRPr dirty="0"/>
          </a:p>
          <a:p>
            <a:pPr marL="0" lvl="0" indent="0" algn="l" rtl="0">
              <a:lnSpc>
                <a:spcPct val="100000"/>
              </a:lnSpc>
              <a:spcBef>
                <a:spcPts val="1200"/>
              </a:spcBef>
              <a:spcAft>
                <a:spcPts val="0"/>
              </a:spcAft>
              <a:buClr>
                <a:srgbClr val="595A59"/>
              </a:buClr>
              <a:buSzPts val="1800"/>
              <a:buNone/>
            </a:pPr>
            <a:r>
              <a:rPr lang="en-GB" dirty="0" err="1"/>
              <a:t>Denken</a:t>
            </a:r>
            <a:r>
              <a:rPr lang="en-GB" dirty="0"/>
              <a:t> Sie </a:t>
            </a:r>
            <a:r>
              <a:rPr lang="en-GB" dirty="0" err="1"/>
              <a:t>über</a:t>
            </a:r>
            <a:r>
              <a:rPr lang="en-GB" dirty="0"/>
              <a:t> die </a:t>
            </a:r>
            <a:r>
              <a:rPr lang="en-GB" dirty="0" err="1"/>
              <a:t>Ursachen</a:t>
            </a:r>
            <a:r>
              <a:rPr lang="en-GB" dirty="0"/>
              <a:t> </a:t>
            </a:r>
            <a:r>
              <a:rPr lang="en-GB" dirty="0" err="1"/>
              <a:t>nach</a:t>
            </a:r>
            <a:r>
              <a:rPr lang="en-GB" dirty="0"/>
              <a:t>, die </a:t>
            </a:r>
            <a:r>
              <a:rPr lang="en-GB" dirty="0" err="1"/>
              <a:t>eine</a:t>
            </a:r>
            <a:r>
              <a:rPr lang="en-GB" dirty="0"/>
              <a:t> </a:t>
            </a:r>
            <a:r>
              <a:rPr lang="en-GB" dirty="0" err="1"/>
              <a:t>Krise</a:t>
            </a:r>
            <a:r>
              <a:rPr lang="en-GB" dirty="0"/>
              <a:t> </a:t>
            </a:r>
            <a:r>
              <a:rPr lang="en-GB" dirty="0" err="1"/>
              <a:t>auslösen</a:t>
            </a:r>
            <a:r>
              <a:rPr lang="en-GB" dirty="0"/>
              <a:t> </a:t>
            </a:r>
            <a:r>
              <a:rPr lang="en-GB" dirty="0" err="1"/>
              <a:t>können</a:t>
            </a:r>
            <a:r>
              <a:rPr lang="en-GB" dirty="0"/>
              <a:t>. </a:t>
            </a:r>
            <a:endParaRPr dirty="0"/>
          </a:p>
          <a:p>
            <a:pPr marL="0" lvl="0" indent="0" algn="l" rtl="0">
              <a:lnSpc>
                <a:spcPct val="100000"/>
              </a:lnSpc>
              <a:spcBef>
                <a:spcPts val="600"/>
              </a:spcBef>
              <a:spcAft>
                <a:spcPts val="0"/>
              </a:spcAft>
              <a:buClr>
                <a:srgbClr val="595A59"/>
              </a:buClr>
              <a:buSzPts val="1800"/>
              <a:buNone/>
            </a:pPr>
            <a:r>
              <a:rPr lang="de-DE" dirty="0"/>
              <a:t>Betrachten Sie exogene Ursachen und sammeln Sie Beispiele von konkreten Ereignissen und Entwicklungen aus den letzten Jahren.</a:t>
            </a:r>
          </a:p>
          <a:p>
            <a:pPr marL="0" lvl="0" indent="0" algn="l" rtl="0">
              <a:lnSpc>
                <a:spcPct val="100000"/>
              </a:lnSpc>
              <a:spcBef>
                <a:spcPts val="600"/>
              </a:spcBef>
              <a:spcAft>
                <a:spcPts val="0"/>
              </a:spcAft>
              <a:buClr>
                <a:srgbClr val="595A59"/>
              </a:buClr>
              <a:buSzPts val="1800"/>
              <a:buNone/>
            </a:pPr>
            <a:r>
              <a:rPr lang="de-DE" dirty="0"/>
              <a:t>Berücksichtigen Sie auch endogene Ursachen, die zu einer Krise führen können</a:t>
            </a:r>
            <a:r>
              <a:rPr lang="en-GB" dirty="0"/>
              <a:t>. </a:t>
            </a:r>
            <a:endParaRPr dirty="0"/>
          </a:p>
          <a:p>
            <a:pPr marL="0" lvl="0" indent="0" algn="l" rtl="0">
              <a:lnSpc>
                <a:spcPct val="100000"/>
              </a:lnSpc>
              <a:spcBef>
                <a:spcPts val="600"/>
              </a:spcBef>
              <a:spcAft>
                <a:spcPts val="0"/>
              </a:spcAft>
              <a:buClr>
                <a:srgbClr val="595A59"/>
              </a:buClr>
              <a:buSzPts val="1800"/>
              <a:buNone/>
            </a:pPr>
            <a:endParaRPr dirty="0"/>
          </a:p>
          <a:p>
            <a:pPr marL="0" lvl="0" indent="0" algn="l" rtl="0">
              <a:lnSpc>
                <a:spcPct val="100000"/>
              </a:lnSpc>
              <a:spcBef>
                <a:spcPts val="600"/>
              </a:spcBef>
              <a:spcAft>
                <a:spcPts val="0"/>
              </a:spcAft>
              <a:buClr>
                <a:srgbClr val="595A59"/>
              </a:buClr>
              <a:buSzPts val="1800"/>
              <a:buNone/>
            </a:pPr>
            <a:endParaRPr dirty="0"/>
          </a:p>
        </p:txBody>
      </p:sp>
      <p:sp>
        <p:nvSpPr>
          <p:cNvPr id="1315" name="Google Shape;1315;p2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2000"/>
              <a:buNone/>
            </a:pPr>
            <a:r>
              <a:rPr lang="de-DE" dirty="0"/>
              <a:t>Erkenntnisse aus der Ursachenforschung können für Früherkennung, Prävention und Krisenmanagement genutzt werden. Es wird zwischen endogenen und exogenen Krisenursachen unterschieden.</a:t>
            </a:r>
          </a:p>
        </p:txBody>
      </p:sp>
      <p:sp>
        <p:nvSpPr>
          <p:cNvPr id="1316" name="Google Shape;1316;p2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Ursachen von Krisen in Tourismus-KMU</a:t>
            </a:r>
          </a:p>
        </p:txBody>
      </p:sp>
      <p:graphicFrame>
        <p:nvGraphicFramePr>
          <p:cNvPr id="1317" name="Google Shape;1317;p22"/>
          <p:cNvGraphicFramePr/>
          <p:nvPr>
            <p:extLst>
              <p:ext uri="{D42A27DB-BD31-4B8C-83A1-F6EECF244321}">
                <p14:modId xmlns:p14="http://schemas.microsoft.com/office/powerpoint/2010/main" val="338251705"/>
              </p:ext>
            </p:extLst>
          </p:nvPr>
        </p:nvGraphicFramePr>
        <p:xfrm>
          <a:off x="3752850" y="1636712"/>
          <a:ext cx="8007350" cy="3903700"/>
        </p:xfrm>
        <a:graphic>
          <a:graphicData uri="http://schemas.openxmlformats.org/drawingml/2006/table">
            <a:tbl>
              <a:tblPr firstRow="1" bandRow="1">
                <a:noFill/>
                <a:tableStyleId>{F8B1FE95-5BE4-45C3-ACB2-2557F7F939E6}</a:tableStyleId>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1355725">
                <a:tc>
                  <a:txBody>
                    <a:bodyPr/>
                    <a:lstStyle/>
                    <a:p>
                      <a:pPr marL="0" marR="0" lvl="0" indent="0" algn="l" rtl="0">
                        <a:spcBef>
                          <a:spcPts val="0"/>
                        </a:spcBef>
                        <a:spcAft>
                          <a:spcPts val="0"/>
                        </a:spcAft>
                        <a:buNone/>
                      </a:pPr>
                      <a:r>
                        <a:rPr lang="en-GB" sz="1800" u="none" strike="noStrike" cap="none" dirty="0" err="1">
                          <a:solidFill>
                            <a:schemeClr val="lt1"/>
                          </a:solidFill>
                        </a:rPr>
                        <a:t>Exogene</a:t>
                      </a:r>
                      <a:r>
                        <a:rPr lang="en-GB" sz="1800" u="none" strike="noStrike" cap="none" dirty="0">
                          <a:solidFill>
                            <a:schemeClr val="lt1"/>
                          </a:solidFill>
                        </a:rPr>
                        <a:t> </a:t>
                      </a:r>
                      <a:r>
                        <a:rPr lang="en-GB" sz="1800" u="none" strike="noStrike" cap="none" dirty="0" err="1">
                          <a:solidFill>
                            <a:schemeClr val="lt1"/>
                          </a:solidFill>
                        </a:rPr>
                        <a:t>Ursachen</a:t>
                      </a:r>
                      <a:endParaRPr dirty="0"/>
                    </a:p>
                    <a:p>
                      <a:pPr marL="0" marR="0" lvl="0" indent="0" algn="l" rtl="0">
                        <a:spcBef>
                          <a:spcPts val="0"/>
                        </a:spcBef>
                        <a:spcAft>
                          <a:spcPts val="0"/>
                        </a:spcAft>
                        <a:buNone/>
                      </a:pPr>
                      <a:endParaRPr sz="1800" u="none" strike="noStrike" cap="none" dirty="0">
                        <a:solidFill>
                          <a:schemeClr val="lt1"/>
                        </a:solidFill>
                      </a:endParaRPr>
                    </a:p>
                    <a:p>
                      <a:pPr marL="0" marR="0" lvl="0" indent="0" algn="l" rtl="0">
                        <a:spcBef>
                          <a:spcPts val="0"/>
                        </a:spcBef>
                        <a:spcAft>
                          <a:spcPts val="0"/>
                        </a:spcAft>
                        <a:buNone/>
                      </a:pPr>
                      <a:r>
                        <a:rPr lang="de-DE" sz="1400" u="none" strike="noStrike" cap="none" noProof="0" dirty="0">
                          <a:solidFill>
                            <a:schemeClr val="lt1"/>
                          </a:solidFill>
                        </a:rPr>
                        <a:t>Das Unternehmen ist nicht für die Ursachen verantwortlich.</a:t>
                      </a:r>
                      <a:endParaRPr lang="de-DE" noProof="0" dirty="0"/>
                    </a:p>
                  </a:txBody>
                  <a:tcPr marL="91450" marR="91450" marT="45725" marB="45725">
                    <a:lnL w="12700" cap="flat" cmpd="sng">
                      <a:solidFill>
                        <a:srgbClr val="79527B"/>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tc>
                  <a:txBody>
                    <a:bodyPr/>
                    <a:lstStyle/>
                    <a:p>
                      <a:pPr marL="0" marR="0" lvl="0" indent="0" algn="l" rtl="0">
                        <a:lnSpc>
                          <a:spcPct val="100000"/>
                        </a:lnSpc>
                        <a:spcBef>
                          <a:spcPts val="0"/>
                        </a:spcBef>
                        <a:spcAft>
                          <a:spcPts val="0"/>
                        </a:spcAft>
                        <a:buClr>
                          <a:schemeClr val="lt1"/>
                        </a:buClr>
                        <a:buSzPts val="1800"/>
                        <a:buFont typeface="Calibri"/>
                        <a:buNone/>
                      </a:pPr>
                      <a:r>
                        <a:rPr lang="en-GB" sz="1800" u="none" strike="noStrike" cap="none" dirty="0" err="1">
                          <a:solidFill>
                            <a:schemeClr val="lt1"/>
                          </a:solidFill>
                        </a:rPr>
                        <a:t>Endogene</a:t>
                      </a:r>
                      <a:r>
                        <a:rPr lang="en-GB" sz="1800" u="none" strike="noStrike" cap="none" dirty="0">
                          <a:solidFill>
                            <a:schemeClr val="lt1"/>
                          </a:solidFill>
                        </a:rPr>
                        <a:t> </a:t>
                      </a:r>
                      <a:r>
                        <a:rPr lang="en-GB" sz="1800" u="none" strike="noStrike" cap="none" dirty="0" err="1">
                          <a:solidFill>
                            <a:schemeClr val="lt1"/>
                          </a:solidFill>
                        </a:rPr>
                        <a:t>Ursachen</a:t>
                      </a:r>
                      <a:endParaRPr dirty="0"/>
                    </a:p>
                    <a:p>
                      <a:pPr marL="0" marR="0" lvl="0" indent="0" algn="l" rtl="0">
                        <a:lnSpc>
                          <a:spcPct val="100000"/>
                        </a:lnSpc>
                        <a:spcBef>
                          <a:spcPts val="0"/>
                        </a:spcBef>
                        <a:spcAft>
                          <a:spcPts val="0"/>
                        </a:spcAft>
                        <a:buClr>
                          <a:schemeClr val="dk1"/>
                        </a:buClr>
                        <a:buSzPts val="1800"/>
                        <a:buFont typeface="Calibri"/>
                        <a:buNone/>
                      </a:pPr>
                      <a:endParaRPr sz="1800" u="none" strike="noStrike" cap="none" dirty="0">
                        <a:solidFill>
                          <a:schemeClr val="lt1"/>
                        </a:solidFill>
                      </a:endParaRPr>
                    </a:p>
                    <a:p>
                      <a:pPr marL="0" marR="0" lvl="0" indent="0" algn="l" rtl="0">
                        <a:lnSpc>
                          <a:spcPct val="100000"/>
                        </a:lnSpc>
                        <a:spcBef>
                          <a:spcPts val="0"/>
                        </a:spcBef>
                        <a:spcAft>
                          <a:spcPts val="0"/>
                        </a:spcAft>
                        <a:buClr>
                          <a:schemeClr val="lt1"/>
                        </a:buClr>
                        <a:buSzPts val="1400"/>
                        <a:buFont typeface="Calibri"/>
                        <a:buNone/>
                      </a:pPr>
                      <a:r>
                        <a:rPr lang="de-DE" sz="1400" u="none" strike="noStrike" cap="none" noProof="0" dirty="0">
                          <a:solidFill>
                            <a:schemeClr val="lt1"/>
                          </a:solidFill>
                        </a:rPr>
                        <a:t>Die Ursachen sind auf das Unternehmen zurückzuführen.</a:t>
                      </a:r>
                      <a:endParaRPr lang="de-DE" sz="1800" u="none" strike="noStrike" cap="none" noProof="0" dirty="0"/>
                    </a:p>
                  </a:txBody>
                  <a:tcPr marL="91450" marR="91450" marT="45725" marB="45725">
                    <a:lnL w="12700" cap="flat" cmpd="sng">
                      <a:solidFill>
                        <a:schemeClr val="lt1"/>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extLst>
                  <a:ext uri="{0D108BD9-81ED-4DB2-BD59-A6C34878D82A}">
                    <a16:rowId xmlns:a16="http://schemas.microsoft.com/office/drawing/2014/main" val="10000"/>
                  </a:ext>
                </a:extLst>
              </a:tr>
              <a:tr h="1265525">
                <a:tc>
                  <a:txBody>
                    <a:bodyPr/>
                    <a:lstStyle/>
                    <a:p>
                      <a:pPr marL="0" marR="0" lvl="0" indent="0" algn="l" rtl="0">
                        <a:spcBef>
                          <a:spcPts val="0"/>
                        </a:spcBef>
                        <a:spcAft>
                          <a:spcPts val="0"/>
                        </a:spcAft>
                        <a:buNone/>
                      </a:pPr>
                      <a:r>
                        <a:rPr lang="en-GB" sz="1800" b="1" u="none" strike="noStrike" cap="none" dirty="0">
                          <a:solidFill>
                            <a:srgbClr val="79527B"/>
                          </a:solidFill>
                        </a:rPr>
                        <a:t>In der </a:t>
                      </a:r>
                      <a:r>
                        <a:rPr lang="en-GB" sz="1800" b="1" u="none" strike="noStrike" cap="none" dirty="0" err="1">
                          <a:solidFill>
                            <a:srgbClr val="79527B"/>
                          </a:solidFill>
                        </a:rPr>
                        <a:t>Zielregion</a:t>
                      </a:r>
                      <a:r>
                        <a:rPr lang="en-GB" sz="1800" b="1" u="none" strike="noStrike" cap="none" dirty="0">
                          <a:solidFill>
                            <a:srgbClr val="79527B"/>
                          </a:solidFill>
                        </a:rPr>
                        <a:t> und </a:t>
                      </a:r>
                      <a:r>
                        <a:rPr lang="en-GB" sz="1800" b="1" u="none" strike="noStrike" cap="none" dirty="0" err="1">
                          <a:solidFill>
                            <a:srgbClr val="79527B"/>
                          </a:solidFill>
                        </a:rPr>
                        <a:t>im</a:t>
                      </a:r>
                      <a:r>
                        <a:rPr lang="en-GB" sz="1800" b="1" u="none" strike="noStrike" cap="none" dirty="0">
                          <a:solidFill>
                            <a:srgbClr val="79527B"/>
                          </a:solidFill>
                        </a:rPr>
                        <a:t> Transit</a:t>
                      </a:r>
                      <a:endParaRPr sz="1800" u="none" strike="noStrike" cap="none" dirty="0">
                        <a:solidFill>
                          <a:srgbClr val="79527B"/>
                        </a:solidFill>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0" indent="0" algn="l" rtl="0">
                        <a:spcBef>
                          <a:spcPts val="0"/>
                        </a:spcBef>
                        <a:spcAft>
                          <a:spcPts val="0"/>
                        </a:spcAft>
                        <a:buNone/>
                      </a:pPr>
                      <a:r>
                        <a:rPr lang="en-GB" sz="1800" b="1" u="none" strike="noStrike" cap="none" dirty="0">
                          <a:solidFill>
                            <a:srgbClr val="79527B"/>
                          </a:solidFill>
                        </a:rPr>
                        <a:t>Intern</a:t>
                      </a:r>
                      <a:endParaRPr dirty="0"/>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1"/>
                  </a:ext>
                </a:extLst>
              </a:tr>
              <a:tr h="1282450">
                <a:tc>
                  <a:txBody>
                    <a:bodyPr/>
                    <a:lstStyle/>
                    <a:p>
                      <a:pPr marL="0" marR="0" lvl="0" indent="0" algn="l" rtl="0">
                        <a:spcBef>
                          <a:spcPts val="0"/>
                        </a:spcBef>
                        <a:spcAft>
                          <a:spcPts val="0"/>
                        </a:spcAft>
                        <a:buNone/>
                      </a:pPr>
                      <a:r>
                        <a:rPr lang="en-GB" sz="1800" b="1" u="none" strike="noStrike" cap="none" dirty="0" err="1">
                          <a:solidFill>
                            <a:srgbClr val="79527B"/>
                          </a:solidFill>
                        </a:rPr>
                        <a:t>Gesellschaftliche</a:t>
                      </a:r>
                      <a:r>
                        <a:rPr lang="en-GB" sz="1800" b="1" u="none" strike="noStrike" cap="none" dirty="0">
                          <a:solidFill>
                            <a:srgbClr val="79527B"/>
                          </a:solidFill>
                        </a:rPr>
                        <a:t> </a:t>
                      </a:r>
                      <a:r>
                        <a:rPr lang="en-GB" sz="1800" b="1" u="none" strike="noStrike" cap="none" dirty="0" err="1">
                          <a:solidFill>
                            <a:srgbClr val="79527B"/>
                          </a:solidFill>
                        </a:rPr>
                        <a:t>Entwicklungen</a:t>
                      </a:r>
                      <a:endParaRPr lang="en-GB" dirty="0"/>
                    </a:p>
                    <a:p>
                      <a:pPr marL="0" marR="0" lvl="0" indent="0" algn="l" rtl="0">
                        <a:spcBef>
                          <a:spcPts val="0"/>
                        </a:spcBef>
                        <a:spcAft>
                          <a:spcPts val="0"/>
                        </a:spcAft>
                        <a:buClr>
                          <a:schemeClr val="dk1"/>
                        </a:buClr>
                        <a:buSzPts val="1800"/>
                        <a:buFont typeface="Arial"/>
                        <a:buNone/>
                      </a:pPr>
                      <a:endParaRPr sz="1800" u="none" strike="noStrike" cap="none" dirty="0">
                        <a:solidFill>
                          <a:srgbClr val="79527B"/>
                        </a:solidFill>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1" indent="0" algn="l" rtl="0">
                        <a:spcBef>
                          <a:spcPts val="0"/>
                        </a:spcBef>
                        <a:spcAft>
                          <a:spcPts val="0"/>
                        </a:spcAft>
                        <a:buNone/>
                      </a:pPr>
                      <a:r>
                        <a:rPr lang="en-GB" sz="1800" b="1" u="none" strike="noStrike" cap="none" dirty="0">
                          <a:solidFill>
                            <a:srgbClr val="79527B"/>
                          </a:solidFill>
                          <a:latin typeface="Calibri"/>
                          <a:ea typeface="Calibri"/>
                          <a:cs typeface="Calibri"/>
                          <a:sym typeface="Calibri"/>
                        </a:rPr>
                        <a:t>Interorganisational</a:t>
                      </a:r>
                      <a:endParaRPr dirty="0"/>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318" name="Google Shape;1318;p22" descr="Glühbirne und Zahnrad"/>
          <p:cNvPicPr preferRelativeResize="0"/>
          <p:nvPr/>
        </p:nvPicPr>
        <p:blipFill rotWithShape="1">
          <a:blip r:embed="rId3">
            <a:alphaModFix/>
          </a:blip>
          <a:srcRect/>
          <a:stretch/>
        </p:blipFill>
        <p:spPr>
          <a:xfrm>
            <a:off x="465381" y="1722857"/>
            <a:ext cx="504000" cy="504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23"/>
          <p:cNvSpPr txBox="1">
            <a:spLocks noGrp="1"/>
          </p:cNvSpPr>
          <p:nvPr>
            <p:ph type="body" idx="2"/>
          </p:nvPr>
        </p:nvSpPr>
        <p:spPr>
          <a:xfrm>
            <a:off x="431800" y="1636713"/>
            <a:ext cx="336288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Krisen resultieren häufig nicht aus einer Ursache</a:t>
            </a:r>
            <a:r>
              <a:rPr lang="en-GB" dirty="0"/>
              <a:t>, </a:t>
            </a:r>
            <a:r>
              <a:rPr lang="de-DE" dirty="0"/>
              <a:t>sondern aus dem</a:t>
            </a:r>
            <a:r>
              <a:rPr lang="en-GB" dirty="0"/>
              <a:t> </a:t>
            </a:r>
            <a:r>
              <a:rPr lang="de-DE" dirty="0"/>
              <a:t>Zusammenspiel von mehreren Ursachen </a:t>
            </a:r>
            <a:r>
              <a:rPr lang="en-GB" dirty="0"/>
              <a:t>(</a:t>
            </a:r>
            <a:r>
              <a:rPr lang="de-DE" dirty="0"/>
              <a:t>Multikausalität</a:t>
            </a:r>
            <a:r>
              <a:rPr lang="en-GB" dirty="0"/>
              <a:t>).</a:t>
            </a:r>
            <a:r>
              <a:rPr lang="en-US" dirty="0"/>
              <a:t> </a:t>
            </a:r>
          </a:p>
          <a:p>
            <a:pPr marL="0" lvl="0" indent="0" algn="l" rtl="0">
              <a:lnSpc>
                <a:spcPct val="100000"/>
              </a:lnSpc>
              <a:spcBef>
                <a:spcPts val="0"/>
              </a:spcBef>
              <a:spcAft>
                <a:spcPts val="0"/>
              </a:spcAft>
              <a:buClr>
                <a:srgbClr val="595A59"/>
              </a:buClr>
              <a:buSzPts val="1800"/>
              <a:buNone/>
            </a:pPr>
            <a:endParaRPr lang="en-US" dirty="0"/>
          </a:p>
          <a:p>
            <a:pPr marL="0" lvl="0" indent="0" algn="l" rtl="0">
              <a:lnSpc>
                <a:spcPct val="100000"/>
              </a:lnSpc>
              <a:spcBef>
                <a:spcPts val="0"/>
              </a:spcBef>
              <a:spcAft>
                <a:spcPts val="0"/>
              </a:spcAft>
              <a:buClr>
                <a:srgbClr val="595A59"/>
              </a:buClr>
              <a:buSzPts val="1800"/>
              <a:buNone/>
            </a:pPr>
            <a:r>
              <a:rPr lang="de-DE" dirty="0"/>
              <a:t>Krisenursachen umfassen Gefahren, Risiken und Chancen, die identifiziert werden müssen. </a:t>
            </a:r>
          </a:p>
        </p:txBody>
      </p:sp>
      <p:sp>
        <p:nvSpPr>
          <p:cNvPr id="1324" name="Google Shape;1324;p2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Erkenntnisse aus der Ursachenforschung können für Früherkennung, Prävention und Krisenmanagement genutzt werden. Es wird zwischen endogenen und exogenen Krisenursachen unterschieden.</a:t>
            </a:r>
          </a:p>
        </p:txBody>
      </p:sp>
      <p:sp>
        <p:nvSpPr>
          <p:cNvPr id="1325" name="Google Shape;1325;p2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Ursachen von Krisen in Tourismus-KMU und Beispiele</a:t>
            </a:r>
          </a:p>
          <a:p>
            <a:pPr marL="0" lvl="0" indent="0" algn="l" rtl="0">
              <a:lnSpc>
                <a:spcPct val="90000"/>
              </a:lnSpc>
              <a:spcBef>
                <a:spcPts val="1000"/>
              </a:spcBef>
              <a:spcAft>
                <a:spcPts val="0"/>
              </a:spcAft>
              <a:buClr>
                <a:srgbClr val="79527B"/>
              </a:buClr>
              <a:buSzPts val="1800"/>
              <a:buNone/>
            </a:pPr>
            <a:endParaRPr dirty="0"/>
          </a:p>
        </p:txBody>
      </p:sp>
      <p:graphicFrame>
        <p:nvGraphicFramePr>
          <p:cNvPr id="1326" name="Google Shape;1326;p23"/>
          <p:cNvGraphicFramePr/>
          <p:nvPr>
            <p:extLst>
              <p:ext uri="{D42A27DB-BD31-4B8C-83A1-F6EECF244321}">
                <p14:modId xmlns:p14="http://schemas.microsoft.com/office/powerpoint/2010/main" val="1081305412"/>
              </p:ext>
            </p:extLst>
          </p:nvPr>
        </p:nvGraphicFramePr>
        <p:xfrm>
          <a:off x="3752850" y="1636713"/>
          <a:ext cx="8007350" cy="5180405"/>
        </p:xfrm>
        <a:graphic>
          <a:graphicData uri="http://schemas.openxmlformats.org/drawingml/2006/table">
            <a:tbl>
              <a:tblPr firstRow="1" bandRow="1">
                <a:noFill/>
                <a:tableStyleId>{F8B1FE95-5BE4-45C3-ACB2-2557F7F939E6}</a:tableStyleId>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1090800">
                <a:tc>
                  <a:txBody>
                    <a:bodyPr/>
                    <a:lstStyle/>
                    <a:p>
                      <a:pPr marL="0" marR="0" lvl="0" indent="0" algn="l" rtl="0">
                        <a:spcBef>
                          <a:spcPts val="0"/>
                        </a:spcBef>
                        <a:spcAft>
                          <a:spcPts val="0"/>
                        </a:spcAft>
                        <a:buNone/>
                      </a:pPr>
                      <a:r>
                        <a:rPr lang="de-DE" sz="1800" u="none" strike="noStrike" cap="none" dirty="0">
                          <a:solidFill>
                            <a:schemeClr val="lt1"/>
                          </a:solidFill>
                        </a:rPr>
                        <a:t>Exogene Ursachen</a:t>
                      </a:r>
                      <a:endParaRPr dirty="0"/>
                    </a:p>
                    <a:p>
                      <a:pPr marL="0" marR="0" lvl="0" indent="0" algn="l" rtl="0">
                        <a:spcBef>
                          <a:spcPts val="0"/>
                        </a:spcBef>
                        <a:spcAft>
                          <a:spcPts val="0"/>
                        </a:spcAft>
                        <a:buNone/>
                      </a:pPr>
                      <a:endParaRPr sz="1800" u="none" strike="noStrike" cap="none" dirty="0">
                        <a:solidFill>
                          <a:schemeClr val="lt1"/>
                        </a:solidFill>
                      </a:endParaRPr>
                    </a:p>
                    <a:p>
                      <a:pPr marL="0" marR="0" lvl="0" indent="0" algn="l" rtl="0">
                        <a:spcBef>
                          <a:spcPts val="0"/>
                        </a:spcBef>
                        <a:spcAft>
                          <a:spcPts val="0"/>
                        </a:spcAft>
                        <a:buNone/>
                      </a:pPr>
                      <a:r>
                        <a:rPr lang="de-DE" sz="1400" u="none" strike="noStrike" cap="none" dirty="0">
                          <a:solidFill>
                            <a:schemeClr val="lt1"/>
                          </a:solidFill>
                        </a:rPr>
                        <a:t>Das Unternehmen ist nicht für die Ursachen verantwortlich.</a:t>
                      </a:r>
                      <a:endParaRPr lang="de-DE" dirty="0"/>
                    </a:p>
                  </a:txBody>
                  <a:tcPr marL="91450" marR="91450" marT="45725" marB="45725">
                    <a:lnL w="12700" cap="flat" cmpd="sng">
                      <a:solidFill>
                        <a:srgbClr val="79527B"/>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tc>
                  <a:txBody>
                    <a:bodyPr/>
                    <a:lstStyle/>
                    <a:p>
                      <a:pPr marL="0" marR="0" lvl="0" indent="0" algn="l" rtl="0">
                        <a:lnSpc>
                          <a:spcPct val="100000"/>
                        </a:lnSpc>
                        <a:spcBef>
                          <a:spcPts val="0"/>
                        </a:spcBef>
                        <a:spcAft>
                          <a:spcPts val="0"/>
                        </a:spcAft>
                        <a:buClr>
                          <a:schemeClr val="lt1"/>
                        </a:buClr>
                        <a:buSzPts val="1800"/>
                        <a:buFont typeface="Calibri"/>
                        <a:buNone/>
                      </a:pPr>
                      <a:r>
                        <a:rPr lang="en-GB" sz="1800" u="none" strike="noStrike" cap="none" dirty="0">
                          <a:solidFill>
                            <a:schemeClr val="lt1"/>
                          </a:solidFill>
                        </a:rPr>
                        <a:t>Endogenous Causes</a:t>
                      </a:r>
                      <a:endParaRPr dirty="0"/>
                    </a:p>
                    <a:p>
                      <a:pPr marL="0" marR="0" lvl="0" indent="0" algn="l" rtl="0">
                        <a:lnSpc>
                          <a:spcPct val="100000"/>
                        </a:lnSpc>
                        <a:spcBef>
                          <a:spcPts val="0"/>
                        </a:spcBef>
                        <a:spcAft>
                          <a:spcPts val="0"/>
                        </a:spcAft>
                        <a:buClr>
                          <a:schemeClr val="dk1"/>
                        </a:buClr>
                        <a:buSzPts val="1800"/>
                        <a:buFont typeface="Calibri"/>
                        <a:buNone/>
                      </a:pPr>
                      <a:endParaRPr sz="1800" u="none" strike="noStrike" cap="none" dirty="0">
                        <a:solidFill>
                          <a:schemeClr val="lt1"/>
                        </a:solidFill>
                      </a:endParaRPr>
                    </a:p>
                    <a:p>
                      <a:pPr marL="0" marR="0" lvl="0" indent="0" algn="l" rtl="0">
                        <a:lnSpc>
                          <a:spcPct val="100000"/>
                        </a:lnSpc>
                        <a:spcBef>
                          <a:spcPts val="0"/>
                        </a:spcBef>
                        <a:spcAft>
                          <a:spcPts val="0"/>
                        </a:spcAft>
                        <a:buClr>
                          <a:schemeClr val="lt1"/>
                        </a:buClr>
                        <a:buSzPts val="1400"/>
                        <a:buFont typeface="Calibri"/>
                        <a:buNone/>
                      </a:pPr>
                      <a:r>
                        <a:rPr lang="de-DE" sz="1400" u="none" strike="noStrike" cap="none" noProof="0" dirty="0">
                          <a:solidFill>
                            <a:schemeClr val="lt1"/>
                          </a:solidFill>
                        </a:rPr>
                        <a:t>Die Ursachen sind auf das Unternehmen zurückzuführen.</a:t>
                      </a:r>
                      <a:endParaRPr lang="de-DE" sz="1800" u="none" strike="noStrike" cap="none" noProof="0" dirty="0"/>
                    </a:p>
                    <a:p>
                      <a:pPr marL="0" marR="0" lvl="0" indent="0" algn="l" rtl="0">
                        <a:spcBef>
                          <a:spcPts val="0"/>
                        </a:spcBef>
                        <a:spcAft>
                          <a:spcPts val="0"/>
                        </a:spcAft>
                        <a:buNone/>
                      </a:pPr>
                      <a:endParaRPr sz="1800" u="none" strike="noStrike" cap="none" dirty="0"/>
                    </a:p>
                  </a:txBody>
                  <a:tcPr marL="91450" marR="91450" marT="45725" marB="45725">
                    <a:lnL w="12700" cap="flat" cmpd="sng">
                      <a:solidFill>
                        <a:schemeClr val="lt1"/>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extLst>
                  <a:ext uri="{0D108BD9-81ED-4DB2-BD59-A6C34878D82A}">
                    <a16:rowId xmlns:a16="http://schemas.microsoft.com/office/drawing/2014/main" val="10000"/>
                  </a:ext>
                </a:extLst>
              </a:tr>
              <a:tr h="2166875">
                <a:tc>
                  <a:txBody>
                    <a:bodyPr/>
                    <a:lstStyle/>
                    <a:p>
                      <a:pPr marL="0" marR="0" lvl="0" indent="0" algn="l" rtl="0">
                        <a:spcBef>
                          <a:spcPts val="0"/>
                        </a:spcBef>
                        <a:spcAft>
                          <a:spcPts val="0"/>
                        </a:spcAft>
                        <a:buNone/>
                      </a:pPr>
                      <a:r>
                        <a:rPr lang="de-DE" sz="1800" b="1" u="none" strike="noStrike" cap="none" dirty="0">
                          <a:solidFill>
                            <a:srgbClr val="79527B"/>
                          </a:solidFill>
                        </a:rPr>
                        <a:t>In der Zielregion und im Transit</a:t>
                      </a:r>
                      <a:endParaRPr lang="de-DE" sz="1800" u="none" strike="noStrike" cap="none" dirty="0">
                        <a:solidFill>
                          <a:srgbClr val="79527B"/>
                        </a:solidFill>
                      </a:endParaRPr>
                    </a:p>
                    <a:p>
                      <a:pPr marL="182563" marR="0" lvl="0" indent="-182563" algn="l" rtl="0">
                        <a:spcBef>
                          <a:spcPts val="600"/>
                        </a:spcBef>
                        <a:spcAft>
                          <a:spcPts val="0"/>
                        </a:spcAft>
                        <a:buClr>
                          <a:srgbClr val="79527B"/>
                        </a:buClr>
                        <a:buSzPts val="1400"/>
                        <a:buFont typeface="Arial"/>
                        <a:buChar char="•"/>
                      </a:pPr>
                      <a:r>
                        <a:rPr lang="en-GB" sz="1400" u="none" strike="noStrike" cap="none" dirty="0" err="1">
                          <a:solidFill>
                            <a:srgbClr val="79527B"/>
                          </a:solidFill>
                        </a:rPr>
                        <a:t>Terroranschlag</a:t>
                      </a:r>
                      <a:r>
                        <a:rPr lang="en-GB" sz="1400" u="none" strike="noStrike" cap="none" dirty="0">
                          <a:solidFill>
                            <a:srgbClr val="79527B"/>
                          </a:solidFill>
                        </a:rPr>
                        <a:t> (Bali 2002)</a:t>
                      </a:r>
                      <a:endParaRPr dirty="0"/>
                    </a:p>
                    <a:p>
                      <a:pPr marL="182563" marR="0" lvl="0" indent="-182563" algn="l" rtl="0">
                        <a:spcBef>
                          <a:spcPts val="600"/>
                        </a:spcBef>
                        <a:spcAft>
                          <a:spcPts val="0"/>
                        </a:spcAft>
                        <a:buClr>
                          <a:srgbClr val="79527B"/>
                        </a:buClr>
                        <a:buSzPts val="1400"/>
                        <a:buFont typeface="Arial"/>
                        <a:buChar char="•"/>
                      </a:pPr>
                      <a:r>
                        <a:rPr lang="en-GB" sz="1400" u="none" strike="noStrike" cap="none" dirty="0" err="1">
                          <a:solidFill>
                            <a:srgbClr val="79527B"/>
                          </a:solidFill>
                        </a:rPr>
                        <a:t>Naturkatastrophen</a:t>
                      </a:r>
                      <a:r>
                        <a:rPr lang="en-GB" sz="1400" u="none" strike="noStrike" cap="none" dirty="0">
                          <a:solidFill>
                            <a:srgbClr val="79527B"/>
                          </a:solidFill>
                        </a:rPr>
                        <a:t> (Tsunami in </a:t>
                      </a:r>
                      <a:r>
                        <a:rPr lang="en-GB" sz="1400" u="none" strike="noStrike" cap="none" dirty="0" err="1">
                          <a:solidFill>
                            <a:srgbClr val="79527B"/>
                          </a:solidFill>
                        </a:rPr>
                        <a:t>Südostasien</a:t>
                      </a:r>
                      <a:r>
                        <a:rPr lang="en-GB" sz="1400" u="none" strike="noStrike" cap="none" dirty="0">
                          <a:solidFill>
                            <a:srgbClr val="79527B"/>
                          </a:solidFill>
                        </a:rPr>
                        <a:t> 2004)</a:t>
                      </a:r>
                      <a:endParaRPr dirty="0"/>
                    </a:p>
                    <a:p>
                      <a:pPr marL="182563" marR="0" lvl="0" indent="-182563" algn="l" rtl="0">
                        <a:spcBef>
                          <a:spcPts val="600"/>
                        </a:spcBef>
                        <a:spcAft>
                          <a:spcPts val="0"/>
                        </a:spcAft>
                        <a:buClr>
                          <a:srgbClr val="79527B"/>
                        </a:buClr>
                        <a:buSzPts val="1400"/>
                        <a:buFont typeface="Arial"/>
                        <a:buChar char="•"/>
                      </a:pPr>
                      <a:r>
                        <a:rPr lang="en-GB" sz="1400" u="none" strike="noStrike" cap="none" dirty="0" err="1">
                          <a:solidFill>
                            <a:srgbClr val="79527B"/>
                          </a:solidFill>
                        </a:rPr>
                        <a:t>Krankheiten</a:t>
                      </a:r>
                      <a:r>
                        <a:rPr lang="en-GB" sz="1400" u="none" strike="noStrike" cap="none" dirty="0">
                          <a:solidFill>
                            <a:srgbClr val="79527B"/>
                          </a:solidFill>
                        </a:rPr>
                        <a:t> (Covid-19 </a:t>
                      </a:r>
                      <a:r>
                        <a:rPr lang="en-GB" sz="1400" u="none" strike="noStrike" cap="none" dirty="0" err="1">
                          <a:solidFill>
                            <a:srgbClr val="79527B"/>
                          </a:solidFill>
                        </a:rPr>
                        <a:t>Pandemie</a:t>
                      </a:r>
                      <a:r>
                        <a:rPr lang="en-GB" sz="1400" u="none" strike="noStrike" cap="none" dirty="0">
                          <a:solidFill>
                            <a:srgbClr val="79527B"/>
                          </a:solidFill>
                        </a:rPr>
                        <a:t>)</a:t>
                      </a:r>
                      <a:endParaRPr dirty="0"/>
                    </a:p>
                    <a:p>
                      <a:pPr marL="182563" marR="0" lvl="0" indent="-182563" algn="l" rtl="0">
                        <a:spcBef>
                          <a:spcPts val="600"/>
                        </a:spcBef>
                        <a:spcAft>
                          <a:spcPts val="0"/>
                        </a:spcAft>
                        <a:buClr>
                          <a:srgbClr val="79527B"/>
                        </a:buClr>
                        <a:buSzPts val="1400"/>
                        <a:buFont typeface="Arial"/>
                        <a:buChar char="•"/>
                      </a:pPr>
                      <a:r>
                        <a:rPr lang="en-GB" sz="1400" u="none" strike="noStrike" cap="none" dirty="0" err="1">
                          <a:solidFill>
                            <a:srgbClr val="79527B"/>
                          </a:solidFill>
                        </a:rPr>
                        <a:t>Soziale</a:t>
                      </a:r>
                      <a:r>
                        <a:rPr lang="en-GB" sz="1400" u="none" strike="noStrike" cap="none" dirty="0">
                          <a:solidFill>
                            <a:srgbClr val="79527B"/>
                          </a:solidFill>
                        </a:rPr>
                        <a:t> </a:t>
                      </a:r>
                      <a:r>
                        <a:rPr lang="en-GB" sz="1400" u="none" strike="noStrike" cap="none" dirty="0" err="1">
                          <a:solidFill>
                            <a:srgbClr val="79527B"/>
                          </a:solidFill>
                        </a:rPr>
                        <a:t>Unruhen</a:t>
                      </a:r>
                      <a:r>
                        <a:rPr lang="en-GB" sz="1400" u="none" strike="noStrike" cap="none" dirty="0">
                          <a:solidFill>
                            <a:srgbClr val="79527B"/>
                          </a:solidFill>
                        </a:rPr>
                        <a:t> (</a:t>
                      </a:r>
                      <a:r>
                        <a:rPr lang="de-DE" sz="1400" u="none" strike="noStrike" cap="none" noProof="0" dirty="0">
                          <a:solidFill>
                            <a:srgbClr val="79527B"/>
                          </a:solidFill>
                        </a:rPr>
                        <a:t>Arabischer Frühling Anfang der 2010er Jahre</a:t>
                      </a:r>
                      <a:r>
                        <a:rPr lang="en-GB" sz="1400" u="none" strike="noStrike" cap="none" dirty="0">
                          <a:solidFill>
                            <a:srgbClr val="79527B"/>
                          </a:solidFill>
                        </a:rPr>
                        <a:t>)</a:t>
                      </a:r>
                      <a:endParaRPr dirty="0"/>
                    </a:p>
                    <a:p>
                      <a:pPr marL="182563" marR="0" lvl="0" indent="-182563" algn="l" rtl="0">
                        <a:spcBef>
                          <a:spcPts val="600"/>
                        </a:spcBef>
                        <a:spcAft>
                          <a:spcPts val="0"/>
                        </a:spcAft>
                        <a:buClr>
                          <a:srgbClr val="79527B"/>
                        </a:buClr>
                        <a:buSzPts val="1400"/>
                        <a:buFont typeface="Arial"/>
                        <a:buChar char="•"/>
                      </a:pPr>
                      <a:r>
                        <a:rPr lang="en-GB" sz="1400" u="none" strike="noStrike" cap="none" dirty="0">
                          <a:solidFill>
                            <a:srgbClr val="79527B"/>
                          </a:solidFill>
                          <a:highlight>
                            <a:srgbClr val="FFFFFF"/>
                          </a:highlight>
                        </a:rPr>
                        <a:t>(</a:t>
                      </a:r>
                      <a:r>
                        <a:rPr lang="en-GB" sz="1400" u="none" strike="noStrike" cap="none" dirty="0" err="1">
                          <a:solidFill>
                            <a:srgbClr val="79527B"/>
                          </a:solidFill>
                          <a:highlight>
                            <a:srgbClr val="FFFFFF"/>
                          </a:highlight>
                        </a:rPr>
                        <a:t>konträre</a:t>
                      </a:r>
                      <a:r>
                        <a:rPr lang="en-GB" sz="1400" u="none" strike="noStrike" cap="none" dirty="0">
                          <a:solidFill>
                            <a:srgbClr val="79527B"/>
                          </a:solidFill>
                          <a:highlight>
                            <a:srgbClr val="FFFFFF"/>
                          </a:highlight>
                        </a:rPr>
                        <a:t>) </a:t>
                      </a:r>
                      <a:r>
                        <a:rPr lang="en-GB" sz="1400" u="none" strike="noStrike" cap="none" dirty="0" err="1">
                          <a:solidFill>
                            <a:srgbClr val="79527B"/>
                          </a:solidFill>
                          <a:highlight>
                            <a:srgbClr val="FFFFFF"/>
                          </a:highlight>
                        </a:rPr>
                        <a:t>Politische</a:t>
                      </a:r>
                      <a:r>
                        <a:rPr lang="en-GB" sz="1400" u="none" strike="noStrike" cap="none" dirty="0">
                          <a:solidFill>
                            <a:srgbClr val="79527B"/>
                          </a:solidFill>
                          <a:highlight>
                            <a:srgbClr val="FFFFFF"/>
                          </a:highlight>
                        </a:rPr>
                        <a:t> </a:t>
                      </a:r>
                      <a:r>
                        <a:rPr lang="en-GB" sz="1400" u="none" strike="noStrike" cap="none" dirty="0" err="1">
                          <a:solidFill>
                            <a:srgbClr val="79527B"/>
                          </a:solidFill>
                          <a:highlight>
                            <a:srgbClr val="FFFFFF"/>
                          </a:highlight>
                        </a:rPr>
                        <a:t>Ziele</a:t>
                      </a:r>
                      <a:r>
                        <a:rPr lang="en-GB" sz="1400" u="none" strike="noStrike" cap="none" dirty="0">
                          <a:solidFill>
                            <a:srgbClr val="79527B"/>
                          </a:solidFill>
                          <a:highlight>
                            <a:srgbClr val="FFFFFF"/>
                          </a:highlight>
                        </a:rPr>
                        <a:t>/</a:t>
                      </a:r>
                      <a:r>
                        <a:rPr lang="en-GB" sz="1400" u="none" strike="noStrike" cap="none" dirty="0" err="1">
                          <a:solidFill>
                            <a:srgbClr val="79527B"/>
                          </a:solidFill>
                          <a:highlight>
                            <a:srgbClr val="FFFFFF"/>
                          </a:highlight>
                        </a:rPr>
                        <a:t>Bestrebungen</a:t>
                      </a:r>
                      <a:r>
                        <a:rPr lang="en-GB" sz="1400" u="none" strike="noStrike" cap="none" dirty="0">
                          <a:solidFill>
                            <a:srgbClr val="79527B"/>
                          </a:solidFill>
                          <a:highlight>
                            <a:srgbClr val="FFFFFF"/>
                          </a:highlight>
                        </a:rPr>
                        <a:t> </a:t>
                      </a:r>
                      <a:r>
                        <a:rPr lang="en-GB" sz="1400" u="none" strike="noStrike" cap="none" dirty="0">
                          <a:solidFill>
                            <a:srgbClr val="79527B"/>
                          </a:solidFill>
                        </a:rPr>
                        <a:t>(Mallorca </a:t>
                      </a:r>
                      <a:r>
                        <a:rPr lang="en-GB" sz="1400" u="none" strike="noStrike" cap="none" dirty="0" err="1">
                          <a:solidFill>
                            <a:srgbClr val="79527B"/>
                          </a:solidFill>
                        </a:rPr>
                        <a:t>kämpft</a:t>
                      </a:r>
                      <a:r>
                        <a:rPr lang="en-GB" sz="1400" u="none" strike="noStrike" cap="none" dirty="0">
                          <a:solidFill>
                            <a:srgbClr val="79527B"/>
                          </a:solidFill>
                        </a:rPr>
                        <a:t> </a:t>
                      </a:r>
                      <a:r>
                        <a:rPr lang="en-GB" sz="1400" u="none" strike="noStrike" cap="none" dirty="0" err="1">
                          <a:solidFill>
                            <a:srgbClr val="79527B"/>
                          </a:solidFill>
                        </a:rPr>
                        <a:t>gegenwärtig</a:t>
                      </a:r>
                      <a:r>
                        <a:rPr lang="en-GB" sz="1400" u="none" strike="noStrike" cap="none" dirty="0">
                          <a:solidFill>
                            <a:srgbClr val="79527B"/>
                          </a:solidFill>
                        </a:rPr>
                        <a:t> </a:t>
                      </a:r>
                      <a:r>
                        <a:rPr lang="en-GB" sz="1400" u="none" strike="noStrike" cap="none" dirty="0" err="1">
                          <a:solidFill>
                            <a:srgbClr val="79527B"/>
                          </a:solidFill>
                        </a:rPr>
                        <a:t>gegen</a:t>
                      </a:r>
                      <a:r>
                        <a:rPr lang="en-GB" sz="1400" u="none" strike="noStrike" cap="none" dirty="0">
                          <a:solidFill>
                            <a:srgbClr val="79527B"/>
                          </a:solidFill>
                        </a:rPr>
                        <a:t> </a:t>
                      </a:r>
                      <a:r>
                        <a:rPr lang="en-GB" sz="1400" u="none" strike="noStrike" cap="none" dirty="0" err="1">
                          <a:solidFill>
                            <a:srgbClr val="79527B"/>
                          </a:solidFill>
                        </a:rPr>
                        <a:t>Billig</a:t>
                      </a:r>
                      <a:r>
                        <a:rPr lang="en-GB" sz="1400" u="none" strike="noStrike" cap="none" dirty="0">
                          <a:solidFill>
                            <a:srgbClr val="79527B"/>
                          </a:solidFill>
                        </a:rPr>
                        <a:t>- und </a:t>
                      </a:r>
                      <a:r>
                        <a:rPr lang="en-GB" sz="1400" u="none" strike="noStrike" cap="none" dirty="0" err="1">
                          <a:solidFill>
                            <a:srgbClr val="79527B"/>
                          </a:solidFill>
                        </a:rPr>
                        <a:t>Massentourismus</a:t>
                      </a:r>
                      <a:r>
                        <a:rPr lang="en-GB" sz="1400" u="none" strike="noStrike" cap="none" dirty="0">
                          <a:solidFill>
                            <a:srgbClr val="79527B"/>
                          </a:solidFill>
                        </a:rPr>
                        <a:t> an)</a:t>
                      </a:r>
                      <a:endParaRPr dirty="0"/>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0" indent="0" algn="l" rtl="0">
                        <a:spcBef>
                          <a:spcPts val="0"/>
                        </a:spcBef>
                        <a:spcAft>
                          <a:spcPts val="0"/>
                        </a:spcAft>
                        <a:buNone/>
                      </a:pPr>
                      <a:r>
                        <a:rPr lang="en-GB" sz="1800" b="1" u="none" strike="noStrike" cap="none" dirty="0">
                          <a:solidFill>
                            <a:srgbClr val="79527B"/>
                          </a:solidFill>
                        </a:rPr>
                        <a:t>Intern</a:t>
                      </a:r>
                      <a:endParaRPr dirty="0"/>
                    </a:p>
                    <a:p>
                      <a:pPr marL="182563" marR="0" lvl="0" indent="-182563" algn="l" rtl="0">
                        <a:spcBef>
                          <a:spcPts val="600"/>
                        </a:spcBef>
                        <a:spcAft>
                          <a:spcPts val="0"/>
                        </a:spcAft>
                        <a:buClr>
                          <a:srgbClr val="79527B"/>
                        </a:buClr>
                        <a:buSzPts val="1400"/>
                        <a:buFont typeface="Arial"/>
                        <a:buChar char="•"/>
                      </a:pPr>
                      <a:r>
                        <a:rPr lang="de-DE" sz="1400" b="0" i="0" u="none" strike="noStrike" cap="none" dirty="0">
                          <a:solidFill>
                            <a:srgbClr val="79527B"/>
                          </a:solidFill>
                          <a:latin typeface="Calibri"/>
                          <a:ea typeface="Calibri"/>
                          <a:cs typeface="Calibri"/>
                          <a:sym typeface="Calibri"/>
                        </a:rPr>
                        <a:t>Führungsversagen</a:t>
                      </a:r>
                      <a:endParaRPr dirty="0"/>
                    </a:p>
                    <a:p>
                      <a:pPr marL="182563" marR="0" lvl="0" indent="-182563" algn="l" rtl="0">
                        <a:spcBef>
                          <a:spcPts val="600"/>
                        </a:spcBef>
                        <a:spcAft>
                          <a:spcPts val="0"/>
                        </a:spcAft>
                        <a:buClr>
                          <a:srgbClr val="79527B"/>
                        </a:buClr>
                        <a:buSzPts val="1400"/>
                        <a:buFont typeface="Arial"/>
                        <a:buChar char="•"/>
                      </a:pPr>
                      <a:r>
                        <a:rPr lang="en-GB" sz="1400" b="0" i="0" u="none" strike="noStrike" cap="none" dirty="0" err="1">
                          <a:solidFill>
                            <a:srgbClr val="79527B"/>
                          </a:solidFill>
                          <a:latin typeface="Calibri"/>
                          <a:ea typeface="Calibri"/>
                          <a:cs typeface="Calibri"/>
                          <a:sym typeface="Calibri"/>
                        </a:rPr>
                        <a:t>unzureichende</a:t>
                      </a:r>
                      <a:r>
                        <a:rPr lang="en-GB" sz="1400" b="0" i="0" u="none" strike="noStrike" cap="none" dirty="0">
                          <a:solidFill>
                            <a:srgbClr val="79527B"/>
                          </a:solidFill>
                          <a:latin typeface="Calibri"/>
                          <a:ea typeface="Calibri"/>
                          <a:cs typeface="Calibri"/>
                          <a:sym typeface="Calibri"/>
                        </a:rPr>
                        <a:t> </a:t>
                      </a:r>
                      <a:r>
                        <a:rPr lang="en-GB" sz="1400" b="0" i="0" u="none" strike="noStrike" cap="none" dirty="0" err="1">
                          <a:solidFill>
                            <a:srgbClr val="79527B"/>
                          </a:solidFill>
                          <a:latin typeface="Calibri"/>
                          <a:ea typeface="Calibri"/>
                          <a:cs typeface="Calibri"/>
                          <a:sym typeface="Calibri"/>
                        </a:rPr>
                        <a:t>Humanressourcen</a:t>
                      </a:r>
                      <a:endParaRPr dirty="0"/>
                    </a:p>
                    <a:p>
                      <a:pPr marL="182563" marR="0" lvl="0" indent="-182563" algn="l" rtl="0">
                        <a:spcBef>
                          <a:spcPts val="600"/>
                        </a:spcBef>
                        <a:spcAft>
                          <a:spcPts val="0"/>
                        </a:spcAft>
                        <a:buClr>
                          <a:srgbClr val="79527B"/>
                        </a:buClr>
                        <a:buSzPts val="1400"/>
                        <a:buFont typeface="Arial"/>
                        <a:buChar char="•"/>
                      </a:pPr>
                      <a:r>
                        <a:rPr lang="de-DE" sz="1400" b="0" i="0" u="none" strike="noStrike" cap="none" dirty="0">
                          <a:solidFill>
                            <a:srgbClr val="79527B"/>
                          </a:solidFill>
                          <a:latin typeface="Calibri"/>
                          <a:ea typeface="Calibri"/>
                          <a:cs typeface="Calibri"/>
                          <a:sym typeface="Calibri"/>
                        </a:rPr>
                        <a:t>Mangel an Sicherheitsbewusstsein</a:t>
                      </a:r>
                      <a:endParaRPr dirty="0"/>
                    </a:p>
                    <a:p>
                      <a:pPr marL="182563" marR="0" lvl="0" indent="-182563" algn="l" rtl="0">
                        <a:spcBef>
                          <a:spcPts val="600"/>
                        </a:spcBef>
                        <a:spcAft>
                          <a:spcPts val="0"/>
                        </a:spcAft>
                        <a:buClr>
                          <a:srgbClr val="79527B"/>
                        </a:buClr>
                        <a:buSzPts val="1400"/>
                        <a:buFont typeface="Arial"/>
                        <a:buChar char="•"/>
                      </a:pPr>
                      <a:r>
                        <a:rPr lang="en-GB" sz="1400" u="none" strike="noStrike" cap="none" dirty="0" err="1">
                          <a:solidFill>
                            <a:srgbClr val="79527B"/>
                          </a:solidFill>
                          <a:highlight>
                            <a:srgbClr val="FFFFFF"/>
                          </a:highlight>
                        </a:rPr>
                        <a:t>Nachlässigkeit</a:t>
                      </a:r>
                      <a:r>
                        <a:rPr lang="en-GB" sz="1400" u="none" strike="noStrike" cap="none" dirty="0">
                          <a:solidFill>
                            <a:srgbClr val="79527B"/>
                          </a:solidFill>
                          <a:highlight>
                            <a:srgbClr val="FFFFFF"/>
                          </a:highlight>
                        </a:rPr>
                        <a:t>/</a:t>
                      </a:r>
                      <a:r>
                        <a:rPr lang="en-GB" sz="1400" u="none" strike="noStrike" cap="none" dirty="0" err="1">
                          <a:solidFill>
                            <a:srgbClr val="79527B"/>
                          </a:solidFill>
                          <a:highlight>
                            <a:srgbClr val="FFFFFF"/>
                          </a:highlight>
                        </a:rPr>
                        <a:t>Fahrlässigkeit</a:t>
                      </a:r>
                      <a:r>
                        <a:rPr lang="en-GB" sz="1400" u="none" strike="noStrike" cap="none" dirty="0">
                          <a:solidFill>
                            <a:srgbClr val="79527B"/>
                          </a:solidFill>
                          <a:highlight>
                            <a:srgbClr val="FFFFFF"/>
                          </a:highlight>
                        </a:rPr>
                        <a:t> </a:t>
                      </a:r>
                      <a:r>
                        <a:rPr lang="en-GB" sz="1400" u="none" strike="noStrike" cap="none" dirty="0">
                          <a:solidFill>
                            <a:srgbClr val="79527B"/>
                          </a:solidFill>
                        </a:rPr>
                        <a:t>etc.</a:t>
                      </a:r>
                      <a:endParaRPr dirty="0"/>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1"/>
                  </a:ext>
                </a:extLst>
              </a:tr>
              <a:tr h="1385625">
                <a:tc>
                  <a:txBody>
                    <a:bodyPr/>
                    <a:lstStyle/>
                    <a:p>
                      <a:pPr marL="0" marR="0" lvl="0" indent="0" algn="l" rtl="0">
                        <a:spcBef>
                          <a:spcPts val="0"/>
                        </a:spcBef>
                        <a:spcAft>
                          <a:spcPts val="0"/>
                        </a:spcAft>
                        <a:buNone/>
                      </a:pPr>
                      <a:r>
                        <a:rPr lang="de-DE" sz="1800" b="1" u="none" strike="noStrike" cap="none" dirty="0">
                          <a:solidFill>
                            <a:srgbClr val="79527B"/>
                          </a:solidFill>
                        </a:rPr>
                        <a:t>Gesellschaftliche Entwicklungen</a:t>
                      </a:r>
                      <a:endParaRPr dirty="0"/>
                    </a:p>
                    <a:p>
                      <a:pPr marL="182563" marR="0" lvl="0" indent="-182563" algn="l" rtl="0">
                        <a:lnSpc>
                          <a:spcPct val="100000"/>
                        </a:lnSpc>
                        <a:spcBef>
                          <a:spcPts val="600"/>
                        </a:spcBef>
                        <a:spcAft>
                          <a:spcPts val="0"/>
                        </a:spcAft>
                        <a:buClr>
                          <a:srgbClr val="79527B"/>
                        </a:buClr>
                        <a:buSzPts val="1400"/>
                        <a:buFont typeface="Arial"/>
                        <a:buChar char="•"/>
                      </a:pPr>
                      <a:r>
                        <a:rPr lang="en-GB" sz="1400" u="none" strike="noStrike" cap="none" dirty="0" err="1">
                          <a:solidFill>
                            <a:srgbClr val="79527B"/>
                          </a:solidFill>
                        </a:rPr>
                        <a:t>sich</a:t>
                      </a:r>
                      <a:r>
                        <a:rPr lang="en-GB" sz="1400" u="none" strike="noStrike" cap="none" dirty="0">
                          <a:solidFill>
                            <a:srgbClr val="79527B"/>
                          </a:solidFill>
                        </a:rPr>
                        <a:t> </a:t>
                      </a:r>
                      <a:r>
                        <a:rPr lang="en-GB" sz="1400" u="none" strike="noStrike" cap="none" dirty="0" err="1">
                          <a:solidFill>
                            <a:srgbClr val="79527B"/>
                          </a:solidFill>
                        </a:rPr>
                        <a:t>wandelnde</a:t>
                      </a:r>
                      <a:r>
                        <a:rPr lang="en-GB" sz="1400" u="none" strike="noStrike" cap="none" dirty="0">
                          <a:solidFill>
                            <a:srgbClr val="79527B"/>
                          </a:solidFill>
                        </a:rPr>
                        <a:t> Trends (</a:t>
                      </a:r>
                      <a:r>
                        <a:rPr lang="en-GB" sz="1400" u="none" strike="noStrike" cap="none" dirty="0" err="1">
                          <a:solidFill>
                            <a:srgbClr val="79527B"/>
                          </a:solidFill>
                        </a:rPr>
                        <a:t>Agrotourismus</a:t>
                      </a:r>
                      <a:r>
                        <a:rPr lang="en-GB" sz="1400" u="none" strike="noStrike" cap="none" dirty="0">
                          <a:solidFill>
                            <a:srgbClr val="79527B"/>
                          </a:solidFill>
                        </a:rPr>
                        <a:t>)</a:t>
                      </a:r>
                      <a:endParaRPr dirty="0"/>
                    </a:p>
                    <a:p>
                      <a:pPr marL="182563" marR="0" lvl="0" indent="-182563" algn="l" rtl="0">
                        <a:lnSpc>
                          <a:spcPct val="100000"/>
                        </a:lnSpc>
                        <a:spcBef>
                          <a:spcPts val="600"/>
                        </a:spcBef>
                        <a:spcAft>
                          <a:spcPts val="0"/>
                        </a:spcAft>
                        <a:buClr>
                          <a:srgbClr val="79527B"/>
                        </a:buClr>
                        <a:buSzPts val="1400"/>
                        <a:buFont typeface="Arial"/>
                        <a:buChar char="•"/>
                      </a:pPr>
                      <a:r>
                        <a:rPr lang="en-GB" sz="1400" b="0" i="0" u="none" strike="noStrike" cap="none" dirty="0" err="1">
                          <a:solidFill>
                            <a:srgbClr val="79527B"/>
                          </a:solidFill>
                          <a:latin typeface="Calibri"/>
                          <a:ea typeface="Calibri"/>
                          <a:cs typeface="Calibri"/>
                          <a:sym typeface="Calibri"/>
                        </a:rPr>
                        <a:t>sich</a:t>
                      </a:r>
                      <a:r>
                        <a:rPr lang="en-GB" sz="1400" b="0" i="0" u="none" strike="noStrike" cap="none" dirty="0">
                          <a:solidFill>
                            <a:srgbClr val="79527B"/>
                          </a:solidFill>
                          <a:latin typeface="Calibri"/>
                          <a:ea typeface="Calibri"/>
                          <a:cs typeface="Calibri"/>
                          <a:sym typeface="Calibri"/>
                        </a:rPr>
                        <a:t> </a:t>
                      </a:r>
                      <a:r>
                        <a:rPr lang="en-GB" sz="1400" b="0" i="0" u="none" strike="noStrike" cap="none" dirty="0" err="1">
                          <a:solidFill>
                            <a:srgbClr val="79527B"/>
                          </a:solidFill>
                          <a:latin typeface="Calibri"/>
                          <a:ea typeface="Calibri"/>
                          <a:cs typeface="Calibri"/>
                          <a:sym typeface="Calibri"/>
                        </a:rPr>
                        <a:t>wandelndes</a:t>
                      </a:r>
                      <a:r>
                        <a:rPr lang="en-GB" sz="1400" b="0" i="0" u="none" strike="noStrike" cap="none" dirty="0">
                          <a:solidFill>
                            <a:srgbClr val="79527B"/>
                          </a:solidFill>
                          <a:latin typeface="Calibri"/>
                          <a:ea typeface="Calibri"/>
                          <a:cs typeface="Calibri"/>
                          <a:sym typeface="Calibri"/>
                        </a:rPr>
                        <a:t> </a:t>
                      </a:r>
                      <a:r>
                        <a:rPr lang="en-GB" sz="1400" b="0" i="0" u="none" strike="noStrike" cap="none" dirty="0" err="1">
                          <a:solidFill>
                            <a:srgbClr val="79527B"/>
                          </a:solidFill>
                          <a:latin typeface="Calibri"/>
                          <a:ea typeface="Calibri"/>
                          <a:cs typeface="Calibri"/>
                          <a:sym typeface="Calibri"/>
                        </a:rPr>
                        <a:t>Konsumentenverhalten</a:t>
                      </a:r>
                      <a:r>
                        <a:rPr lang="en-GB" sz="1400" b="0" i="0" u="none" strike="noStrike" cap="none" dirty="0">
                          <a:solidFill>
                            <a:srgbClr val="79527B"/>
                          </a:solidFill>
                          <a:latin typeface="Calibri"/>
                          <a:ea typeface="Calibri"/>
                          <a:cs typeface="Calibri"/>
                          <a:sym typeface="Calibri"/>
                        </a:rPr>
                        <a:t> (</a:t>
                      </a:r>
                      <a:r>
                        <a:rPr lang="en-GB" sz="1400" b="0" i="0" u="none" strike="noStrike" cap="none" dirty="0" err="1">
                          <a:solidFill>
                            <a:srgbClr val="79527B"/>
                          </a:solidFill>
                          <a:latin typeface="Calibri"/>
                          <a:ea typeface="Calibri"/>
                          <a:cs typeface="Calibri"/>
                          <a:sym typeface="Calibri"/>
                        </a:rPr>
                        <a:t>erhöhtes</a:t>
                      </a:r>
                      <a:r>
                        <a:rPr lang="en-GB" sz="1400" b="0" i="0" u="none" strike="noStrike" cap="none" dirty="0">
                          <a:solidFill>
                            <a:srgbClr val="79527B"/>
                          </a:solidFill>
                          <a:latin typeface="Calibri"/>
                          <a:ea typeface="Calibri"/>
                          <a:cs typeface="Calibri"/>
                          <a:sym typeface="Calibri"/>
                        </a:rPr>
                        <a:t> </a:t>
                      </a:r>
                      <a:r>
                        <a:rPr lang="en-GB" sz="1400" b="0" i="0" u="none" strike="noStrike" cap="none" dirty="0" err="1">
                          <a:solidFill>
                            <a:srgbClr val="79527B"/>
                          </a:solidFill>
                          <a:latin typeface="Calibri"/>
                          <a:ea typeface="Calibri"/>
                          <a:cs typeface="Calibri"/>
                          <a:sym typeface="Calibri"/>
                        </a:rPr>
                        <a:t>Umweltbewusstsein</a:t>
                      </a:r>
                      <a:r>
                        <a:rPr lang="en-GB" sz="1400" b="0" i="0" u="none" strike="noStrike" cap="none" dirty="0">
                          <a:solidFill>
                            <a:srgbClr val="79527B"/>
                          </a:solidFill>
                          <a:latin typeface="Calibri"/>
                          <a:ea typeface="Calibri"/>
                          <a:cs typeface="Calibri"/>
                          <a:sym typeface="Calibri"/>
                        </a:rPr>
                        <a:t>, </a:t>
                      </a:r>
                      <a:r>
                        <a:rPr lang="en-GB" sz="1400" b="0" i="0" u="none" strike="noStrike" cap="none" dirty="0" err="1">
                          <a:solidFill>
                            <a:srgbClr val="79527B"/>
                          </a:solidFill>
                          <a:latin typeface="Calibri"/>
                          <a:ea typeface="Calibri"/>
                          <a:cs typeface="Calibri"/>
                          <a:sym typeface="Calibri"/>
                        </a:rPr>
                        <a:t>Nachhaltigkeit</a:t>
                      </a:r>
                      <a:r>
                        <a:rPr lang="en-GB" sz="1400" b="0" i="0" u="none" strike="noStrike" cap="none" dirty="0">
                          <a:solidFill>
                            <a:srgbClr val="79527B"/>
                          </a:solidFill>
                          <a:latin typeface="Calibri"/>
                          <a:ea typeface="Calibri"/>
                          <a:cs typeface="Calibri"/>
                          <a:sym typeface="Calibri"/>
                        </a:rPr>
                        <a:t>)</a:t>
                      </a:r>
                      <a:endParaRPr sz="1400" u="none" strike="noStrike" cap="none" dirty="0">
                        <a:solidFill>
                          <a:srgbClr val="79527B"/>
                        </a:solidFill>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1" indent="0" algn="l" rtl="0">
                        <a:spcBef>
                          <a:spcPts val="0"/>
                        </a:spcBef>
                        <a:spcAft>
                          <a:spcPts val="0"/>
                        </a:spcAft>
                        <a:buNone/>
                      </a:pPr>
                      <a:r>
                        <a:rPr lang="en-GB" sz="1800" b="1" u="none" strike="noStrike" cap="none" dirty="0">
                          <a:solidFill>
                            <a:srgbClr val="79527B"/>
                          </a:solidFill>
                          <a:latin typeface="Calibri"/>
                          <a:ea typeface="Calibri"/>
                          <a:cs typeface="Calibri"/>
                          <a:sym typeface="Calibri"/>
                        </a:rPr>
                        <a:t>Interorganisational</a:t>
                      </a:r>
                      <a:endParaRPr dirty="0"/>
                    </a:p>
                    <a:p>
                      <a:pPr marL="182563" marR="0" lvl="1" indent="-182563" algn="l" rtl="0">
                        <a:spcBef>
                          <a:spcPts val="600"/>
                        </a:spcBef>
                        <a:spcAft>
                          <a:spcPts val="0"/>
                        </a:spcAft>
                        <a:buClr>
                          <a:srgbClr val="79527B"/>
                        </a:buClr>
                        <a:buSzPts val="1400"/>
                        <a:buFont typeface="Arial"/>
                        <a:buChar char="•"/>
                      </a:pPr>
                      <a:r>
                        <a:rPr lang="de-DE" sz="1400" u="none" strike="noStrike" cap="none" noProof="0" dirty="0">
                          <a:solidFill>
                            <a:srgbClr val="79527B"/>
                          </a:solidFill>
                          <a:latin typeface="Calibri"/>
                          <a:ea typeface="Calibri"/>
                          <a:cs typeface="Calibri"/>
                          <a:sym typeface="Calibri"/>
                        </a:rPr>
                        <a:t>Beziehung zu </a:t>
                      </a:r>
                      <a:r>
                        <a:rPr lang="de-DE" sz="1400" u="none" strike="noStrike" cap="none" dirty="0">
                          <a:solidFill>
                            <a:srgbClr val="79527B"/>
                          </a:solidFill>
                          <a:latin typeface="Calibri"/>
                          <a:ea typeface="Calibri"/>
                          <a:cs typeface="Calibri"/>
                          <a:sym typeface="Calibri"/>
                        </a:rPr>
                        <a:t>Lieferanten</a:t>
                      </a:r>
                      <a:endParaRPr dirty="0"/>
                    </a:p>
                    <a:p>
                      <a:pPr marL="182563" marR="0" lvl="1" indent="-182563" algn="l" rtl="0">
                        <a:spcBef>
                          <a:spcPts val="600"/>
                        </a:spcBef>
                        <a:spcAft>
                          <a:spcPts val="0"/>
                        </a:spcAft>
                        <a:buClr>
                          <a:srgbClr val="79527B"/>
                        </a:buClr>
                        <a:buSzPts val="1400"/>
                        <a:buFont typeface="Arial"/>
                        <a:buChar char="•"/>
                      </a:pPr>
                      <a:r>
                        <a:rPr lang="de-DE" sz="1400" u="none" strike="noStrike" cap="none" noProof="0" dirty="0">
                          <a:solidFill>
                            <a:srgbClr val="79527B"/>
                          </a:solidFill>
                          <a:latin typeface="Calibri"/>
                          <a:ea typeface="Calibri"/>
                          <a:cs typeface="Calibri"/>
                          <a:sym typeface="Calibri"/>
                        </a:rPr>
                        <a:t>Beziehung zu Investoren </a:t>
                      </a:r>
                      <a:r>
                        <a:rPr lang="de-DE" sz="1400" u="none" strike="noStrike" cap="none" noProof="0" dirty="0" err="1">
                          <a:solidFill>
                            <a:srgbClr val="79527B"/>
                          </a:solidFill>
                          <a:latin typeface="Calibri"/>
                          <a:ea typeface="Calibri"/>
                          <a:cs typeface="Calibri"/>
                          <a:sym typeface="Calibri"/>
                        </a:rPr>
                        <a:t>etc</a:t>
                      </a:r>
                      <a:r>
                        <a:rPr lang="en-GB" sz="1400" u="none" strike="noStrike" cap="none" dirty="0">
                          <a:solidFill>
                            <a:srgbClr val="79527B"/>
                          </a:solidFill>
                          <a:latin typeface="Calibri"/>
                          <a:ea typeface="Calibri"/>
                          <a:cs typeface="Calibri"/>
                          <a:sym typeface="Calibri"/>
                        </a:rPr>
                        <a:t>.</a:t>
                      </a:r>
                      <a:endParaRPr dirty="0"/>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24"/>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dirty="0"/>
          </a:p>
          <a:p>
            <a:pPr marL="0" lvl="0" indent="0" algn="l" rtl="0">
              <a:lnSpc>
                <a:spcPct val="90000"/>
              </a:lnSpc>
              <a:spcBef>
                <a:spcPts val="1000"/>
              </a:spcBef>
              <a:spcAft>
                <a:spcPts val="0"/>
              </a:spcAft>
              <a:buClr>
                <a:schemeClr val="lt1"/>
              </a:buClr>
              <a:buSzPts val="2400"/>
              <a:buNone/>
            </a:pPr>
            <a:endParaRPr dirty="0"/>
          </a:p>
          <a:p>
            <a:pPr marL="0" lvl="0" indent="0" algn="l" rtl="0">
              <a:lnSpc>
                <a:spcPct val="90000"/>
              </a:lnSpc>
              <a:spcBef>
                <a:spcPts val="1000"/>
              </a:spcBef>
              <a:spcAft>
                <a:spcPts val="0"/>
              </a:spcAft>
              <a:buClr>
                <a:schemeClr val="lt1"/>
              </a:buClr>
              <a:buSzPts val="2400"/>
              <a:buNone/>
            </a:pPr>
            <a:r>
              <a:rPr lang="de-DE" dirty="0"/>
              <a:t>Von welcher Art von Krise wären Sie am ehesten bedroht?</a:t>
            </a:r>
            <a:endParaRPr lang="en-US" dirty="0"/>
          </a:p>
          <a:p>
            <a:pPr marL="0" lvl="0" indent="0" algn="l" rtl="0">
              <a:lnSpc>
                <a:spcPct val="90000"/>
              </a:lnSpc>
              <a:spcBef>
                <a:spcPts val="1000"/>
              </a:spcBef>
              <a:spcAft>
                <a:spcPts val="0"/>
              </a:spcAft>
              <a:buClr>
                <a:schemeClr val="lt1"/>
              </a:buClr>
              <a:buSzPts val="2400"/>
              <a:buNone/>
            </a:pPr>
            <a:r>
              <a:rPr lang="de-DE" dirty="0"/>
              <a:t>Wären Sie auf diese vorbereitet</a:t>
            </a:r>
            <a:r>
              <a:rPr lang="en-US" dirty="0"/>
              <a:t>?</a:t>
            </a:r>
          </a:p>
        </p:txBody>
      </p:sp>
      <p:sp>
        <p:nvSpPr>
          <p:cNvPr id="1332" name="Google Shape;1332;p24"/>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t>Diskussion &amp; Austausch</a:t>
            </a:r>
            <a:endParaRPr dirty="0"/>
          </a:p>
        </p:txBody>
      </p:sp>
      <p:pic>
        <p:nvPicPr>
          <p:cNvPr id="1333" name="Google Shape;1333;p24" descr="A person standing on a map&#10;&#10;Description automatically generated with medium confidence"/>
          <p:cNvPicPr preferRelativeResize="0">
            <a:picLocks noGrp="1"/>
          </p:cNvPicPr>
          <p:nvPr>
            <p:ph type="pic" idx="2"/>
          </p:nvPr>
        </p:nvPicPr>
        <p:blipFill rotWithShape="1">
          <a:blip r:embed="rId3">
            <a:alphaModFix/>
          </a:blip>
          <a:srcRect l="23224" r="23224"/>
          <a:stretch/>
        </p:blipFill>
        <p:spPr>
          <a:xfrm>
            <a:off x="6852062" y="228600"/>
            <a:ext cx="5105121" cy="6362700"/>
          </a:xfrm>
          <a:prstGeom prst="rect">
            <a:avLst/>
          </a:prstGeom>
          <a:solidFill>
            <a:schemeClr val="lt1"/>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25"/>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A59"/>
              </a:buClr>
              <a:buSzPts val="4800"/>
              <a:buNone/>
            </a:pPr>
            <a:r>
              <a:rPr lang="de-DE" sz="4400" dirty="0">
                <a:solidFill>
                  <a:srgbClr val="595A59"/>
                </a:solidFill>
              </a:rPr>
              <a:t>Tools, die bei der Analyse der Ausgangslage helfen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cxnSp>
        <p:nvCxnSpPr>
          <p:cNvPr id="1343" name="Google Shape;1343;p26"/>
          <p:cNvCxnSpPr/>
          <p:nvPr/>
        </p:nvCxnSpPr>
        <p:spPr>
          <a:xfrm>
            <a:off x="9912046" y="3422854"/>
            <a:ext cx="0" cy="176893"/>
          </a:xfrm>
          <a:prstGeom prst="straightConnector1">
            <a:avLst/>
          </a:prstGeom>
          <a:noFill/>
          <a:ln w="38100" cap="flat" cmpd="sng">
            <a:solidFill>
              <a:srgbClr val="BFBFBF"/>
            </a:solidFill>
            <a:prstDash val="solid"/>
            <a:miter lim="800000"/>
            <a:headEnd type="none" w="sm" len="sm"/>
            <a:tailEnd type="none" w="sm" len="sm"/>
          </a:ln>
        </p:spPr>
      </p:cxnSp>
      <p:cxnSp>
        <p:nvCxnSpPr>
          <p:cNvPr id="1344" name="Google Shape;1344;p26"/>
          <p:cNvCxnSpPr/>
          <p:nvPr/>
        </p:nvCxnSpPr>
        <p:spPr>
          <a:xfrm>
            <a:off x="8916685" y="3599746"/>
            <a:ext cx="1976437" cy="0"/>
          </a:xfrm>
          <a:prstGeom prst="straightConnector1">
            <a:avLst/>
          </a:prstGeom>
          <a:noFill/>
          <a:ln w="38100" cap="flat" cmpd="sng">
            <a:solidFill>
              <a:srgbClr val="BFBFBF"/>
            </a:solidFill>
            <a:prstDash val="solid"/>
            <a:miter lim="800000"/>
            <a:headEnd type="none" w="sm" len="sm"/>
            <a:tailEnd type="none" w="sm" len="sm"/>
          </a:ln>
        </p:spPr>
      </p:cxnSp>
      <p:cxnSp>
        <p:nvCxnSpPr>
          <p:cNvPr id="1345" name="Google Shape;1345;p26"/>
          <p:cNvCxnSpPr/>
          <p:nvPr/>
        </p:nvCxnSpPr>
        <p:spPr>
          <a:xfrm>
            <a:off x="8916684" y="3596174"/>
            <a:ext cx="0" cy="177404"/>
          </a:xfrm>
          <a:prstGeom prst="straightConnector1">
            <a:avLst/>
          </a:prstGeom>
          <a:noFill/>
          <a:ln w="38100" cap="flat" cmpd="sng">
            <a:solidFill>
              <a:srgbClr val="BFBFBF"/>
            </a:solidFill>
            <a:prstDash val="solid"/>
            <a:miter lim="800000"/>
            <a:headEnd type="none" w="sm" len="sm"/>
            <a:tailEnd type="none" w="sm" len="sm"/>
          </a:ln>
        </p:spPr>
      </p:cxnSp>
      <p:cxnSp>
        <p:nvCxnSpPr>
          <p:cNvPr id="1346" name="Google Shape;1346;p26"/>
          <p:cNvCxnSpPr>
            <a:endCxn id="1347" idx="0"/>
          </p:cNvCxnSpPr>
          <p:nvPr/>
        </p:nvCxnSpPr>
        <p:spPr>
          <a:xfrm>
            <a:off x="10900265" y="3596250"/>
            <a:ext cx="0" cy="180900"/>
          </a:xfrm>
          <a:prstGeom prst="straightConnector1">
            <a:avLst/>
          </a:prstGeom>
          <a:noFill/>
          <a:ln w="38100" cap="flat" cmpd="sng">
            <a:solidFill>
              <a:srgbClr val="BFBFBF"/>
            </a:solidFill>
            <a:prstDash val="solid"/>
            <a:miter lim="800000"/>
            <a:headEnd type="none" w="sm" len="sm"/>
            <a:tailEnd type="none" w="sm" len="sm"/>
          </a:ln>
        </p:spPr>
      </p:cxnSp>
      <p:cxnSp>
        <p:nvCxnSpPr>
          <p:cNvPr id="1348" name="Google Shape;1348;p26"/>
          <p:cNvCxnSpPr/>
          <p:nvPr/>
        </p:nvCxnSpPr>
        <p:spPr>
          <a:xfrm>
            <a:off x="7771302" y="2657963"/>
            <a:ext cx="0" cy="175023"/>
          </a:xfrm>
          <a:prstGeom prst="straightConnector1">
            <a:avLst/>
          </a:prstGeom>
          <a:noFill/>
          <a:ln w="38100" cap="flat" cmpd="sng">
            <a:solidFill>
              <a:srgbClr val="BFBFBF"/>
            </a:solidFill>
            <a:prstDash val="solid"/>
            <a:miter lim="800000"/>
            <a:headEnd type="none" w="sm" len="sm"/>
            <a:tailEnd type="none" w="sm" len="sm"/>
          </a:ln>
        </p:spPr>
      </p:cxnSp>
      <p:cxnSp>
        <p:nvCxnSpPr>
          <p:cNvPr id="1349" name="Google Shape;1349;p26"/>
          <p:cNvCxnSpPr/>
          <p:nvPr/>
        </p:nvCxnSpPr>
        <p:spPr>
          <a:xfrm>
            <a:off x="5647228" y="2836556"/>
            <a:ext cx="4260056" cy="0"/>
          </a:xfrm>
          <a:prstGeom prst="straightConnector1">
            <a:avLst/>
          </a:prstGeom>
          <a:noFill/>
          <a:ln w="38100" cap="flat" cmpd="sng">
            <a:solidFill>
              <a:srgbClr val="BFBFBF"/>
            </a:solidFill>
            <a:prstDash val="solid"/>
            <a:miter lim="800000"/>
            <a:headEnd type="none" w="sm" len="sm"/>
            <a:tailEnd type="none" w="sm" len="sm"/>
          </a:ln>
        </p:spPr>
      </p:cxnSp>
      <p:cxnSp>
        <p:nvCxnSpPr>
          <p:cNvPr id="1350" name="Google Shape;1350;p26"/>
          <p:cNvCxnSpPr/>
          <p:nvPr/>
        </p:nvCxnSpPr>
        <p:spPr>
          <a:xfrm>
            <a:off x="5647228" y="2836557"/>
            <a:ext cx="0" cy="196453"/>
          </a:xfrm>
          <a:prstGeom prst="straightConnector1">
            <a:avLst/>
          </a:prstGeom>
          <a:noFill/>
          <a:ln w="38100" cap="flat" cmpd="sng">
            <a:solidFill>
              <a:srgbClr val="BFBFBF"/>
            </a:solidFill>
            <a:prstDash val="solid"/>
            <a:miter lim="800000"/>
            <a:headEnd type="none" w="sm" len="sm"/>
            <a:tailEnd type="none" w="sm" len="sm"/>
          </a:ln>
        </p:spPr>
      </p:cxnSp>
      <p:cxnSp>
        <p:nvCxnSpPr>
          <p:cNvPr id="1351" name="Google Shape;1351;p26"/>
          <p:cNvCxnSpPr>
            <a:endCxn id="1352" idx="0"/>
          </p:cNvCxnSpPr>
          <p:nvPr/>
        </p:nvCxnSpPr>
        <p:spPr>
          <a:xfrm flipH="1">
            <a:off x="9906689" y="2832881"/>
            <a:ext cx="600" cy="203700"/>
          </a:xfrm>
          <a:prstGeom prst="straightConnector1">
            <a:avLst/>
          </a:prstGeom>
          <a:noFill/>
          <a:ln w="38100" cap="flat" cmpd="sng">
            <a:solidFill>
              <a:srgbClr val="BFBFBF"/>
            </a:solidFill>
            <a:prstDash val="solid"/>
            <a:miter lim="800000"/>
            <a:headEnd type="none" w="sm" len="sm"/>
            <a:tailEnd type="none" w="sm" len="sm"/>
          </a:ln>
        </p:spPr>
      </p:cxnSp>
      <p:sp>
        <p:nvSpPr>
          <p:cNvPr id="1353" name="Google Shape;1353;p26"/>
          <p:cNvSpPr/>
          <p:nvPr/>
        </p:nvSpPr>
        <p:spPr>
          <a:xfrm>
            <a:off x="5529355" y="2261485"/>
            <a:ext cx="4495800" cy="396477"/>
          </a:xfrm>
          <a:prstGeom prst="rect">
            <a:avLst/>
          </a:prstGeom>
          <a:solidFill>
            <a:srgbClr val="3FAB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4" name="Google Shape;1354;p26"/>
          <p:cNvSpPr/>
          <p:nvPr/>
        </p:nvSpPr>
        <p:spPr>
          <a:xfrm>
            <a:off x="5529355" y="2140041"/>
            <a:ext cx="4495800" cy="457200"/>
          </a:xfrm>
          <a:prstGeom prst="rect">
            <a:avLst/>
          </a:prstGeom>
          <a:solidFill>
            <a:srgbClr val="70CA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5" name="Google Shape;1355;p26"/>
          <p:cNvSpPr/>
          <p:nvPr/>
        </p:nvSpPr>
        <p:spPr>
          <a:xfrm>
            <a:off x="3733893" y="3125879"/>
            <a:ext cx="3827860" cy="303609"/>
          </a:xfrm>
          <a:prstGeom prst="rect">
            <a:avLst/>
          </a:prstGeom>
          <a:solidFill>
            <a:srgbClr val="3FAB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6" name="Google Shape;1356;p26"/>
          <p:cNvSpPr/>
          <p:nvPr/>
        </p:nvSpPr>
        <p:spPr>
          <a:xfrm>
            <a:off x="3733893" y="3036581"/>
            <a:ext cx="3827860" cy="350044"/>
          </a:xfrm>
          <a:prstGeom prst="rect">
            <a:avLst/>
          </a:prstGeom>
          <a:solidFill>
            <a:srgbClr val="70CA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7" name="Google Shape;1357;p26"/>
          <p:cNvSpPr/>
          <p:nvPr/>
        </p:nvSpPr>
        <p:spPr>
          <a:xfrm>
            <a:off x="7992759" y="3125879"/>
            <a:ext cx="3827859" cy="303609"/>
          </a:xfrm>
          <a:prstGeom prst="rect">
            <a:avLst/>
          </a:prstGeom>
          <a:solidFill>
            <a:srgbClr val="3FAB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2" name="Google Shape;1352;p26"/>
          <p:cNvSpPr/>
          <p:nvPr/>
        </p:nvSpPr>
        <p:spPr>
          <a:xfrm>
            <a:off x="7992759" y="3036581"/>
            <a:ext cx="3827859" cy="350044"/>
          </a:xfrm>
          <a:prstGeom prst="rect">
            <a:avLst/>
          </a:prstGeom>
          <a:solidFill>
            <a:srgbClr val="70CA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8" name="Google Shape;1358;p26"/>
          <p:cNvSpPr/>
          <p:nvPr/>
        </p:nvSpPr>
        <p:spPr>
          <a:xfrm>
            <a:off x="3733893" y="3900972"/>
            <a:ext cx="1840706" cy="287454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9" name="Google Shape;1359;p26"/>
          <p:cNvSpPr/>
          <p:nvPr/>
        </p:nvSpPr>
        <p:spPr>
          <a:xfrm>
            <a:off x="3733893" y="3777150"/>
            <a:ext cx="1840706" cy="351235"/>
          </a:xfrm>
          <a:prstGeom prst="rect">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0" name="Google Shape;1360;p26"/>
          <p:cNvSpPr/>
          <p:nvPr/>
        </p:nvSpPr>
        <p:spPr>
          <a:xfrm>
            <a:off x="5709141" y="3900972"/>
            <a:ext cx="1841897" cy="2874547"/>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1" name="Google Shape;1361;p26"/>
          <p:cNvSpPr/>
          <p:nvPr/>
        </p:nvSpPr>
        <p:spPr>
          <a:xfrm>
            <a:off x="5709141" y="3777150"/>
            <a:ext cx="1841897" cy="351235"/>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2" name="Google Shape;1362;p26"/>
          <p:cNvSpPr/>
          <p:nvPr/>
        </p:nvSpPr>
        <p:spPr>
          <a:xfrm>
            <a:off x="8003475" y="3918833"/>
            <a:ext cx="1841897" cy="2856685"/>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3" name="Google Shape;1363;p26"/>
          <p:cNvSpPr/>
          <p:nvPr/>
        </p:nvSpPr>
        <p:spPr>
          <a:xfrm>
            <a:off x="8003475" y="3777150"/>
            <a:ext cx="1841897" cy="351235"/>
          </a:xfrm>
          <a:prstGeom prst="rect">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4" name="Google Shape;1364;p26"/>
          <p:cNvSpPr/>
          <p:nvPr/>
        </p:nvSpPr>
        <p:spPr>
          <a:xfrm>
            <a:off x="9979912" y="3918834"/>
            <a:ext cx="1840706" cy="2647379"/>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47" name="Google Shape;1347;p26"/>
          <p:cNvSpPr/>
          <p:nvPr/>
        </p:nvSpPr>
        <p:spPr>
          <a:xfrm>
            <a:off x="9979912" y="3777150"/>
            <a:ext cx="1840706" cy="351235"/>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365" name="Google Shape;1365;p26"/>
          <p:cNvCxnSpPr>
            <a:stCxn id="1355" idx="2"/>
          </p:cNvCxnSpPr>
          <p:nvPr/>
        </p:nvCxnSpPr>
        <p:spPr>
          <a:xfrm>
            <a:off x="5647823" y="3429488"/>
            <a:ext cx="1800" cy="166800"/>
          </a:xfrm>
          <a:prstGeom prst="straightConnector1">
            <a:avLst/>
          </a:prstGeom>
          <a:noFill/>
          <a:ln w="38100" cap="flat" cmpd="sng">
            <a:solidFill>
              <a:srgbClr val="BFBFBF"/>
            </a:solidFill>
            <a:prstDash val="solid"/>
            <a:miter lim="800000"/>
            <a:headEnd type="none" w="sm" len="sm"/>
            <a:tailEnd type="none" w="sm" len="sm"/>
          </a:ln>
        </p:spPr>
      </p:cxnSp>
      <p:cxnSp>
        <p:nvCxnSpPr>
          <p:cNvPr id="1366" name="Google Shape;1366;p26"/>
          <p:cNvCxnSpPr/>
          <p:nvPr/>
        </p:nvCxnSpPr>
        <p:spPr>
          <a:xfrm>
            <a:off x="4654247" y="3599746"/>
            <a:ext cx="1976437" cy="0"/>
          </a:xfrm>
          <a:prstGeom prst="straightConnector1">
            <a:avLst/>
          </a:prstGeom>
          <a:noFill/>
          <a:ln w="38100" cap="flat" cmpd="sng">
            <a:solidFill>
              <a:srgbClr val="BFBFBF"/>
            </a:solidFill>
            <a:prstDash val="solid"/>
            <a:miter lim="800000"/>
            <a:headEnd type="none" w="sm" len="sm"/>
            <a:tailEnd type="none" w="sm" len="sm"/>
          </a:ln>
        </p:spPr>
      </p:cxnSp>
      <p:cxnSp>
        <p:nvCxnSpPr>
          <p:cNvPr id="1367" name="Google Shape;1367;p26"/>
          <p:cNvCxnSpPr/>
          <p:nvPr/>
        </p:nvCxnSpPr>
        <p:spPr>
          <a:xfrm>
            <a:off x="4654246" y="3599746"/>
            <a:ext cx="0" cy="173832"/>
          </a:xfrm>
          <a:prstGeom prst="straightConnector1">
            <a:avLst/>
          </a:prstGeom>
          <a:noFill/>
          <a:ln w="38100" cap="flat" cmpd="sng">
            <a:solidFill>
              <a:srgbClr val="BFBFBF"/>
            </a:solidFill>
            <a:prstDash val="solid"/>
            <a:miter lim="800000"/>
            <a:headEnd type="none" w="sm" len="sm"/>
            <a:tailEnd type="none" w="sm" len="sm"/>
          </a:ln>
        </p:spPr>
      </p:cxnSp>
      <p:cxnSp>
        <p:nvCxnSpPr>
          <p:cNvPr id="1368" name="Google Shape;1368;p26"/>
          <p:cNvCxnSpPr>
            <a:endCxn id="1361" idx="0"/>
          </p:cNvCxnSpPr>
          <p:nvPr/>
        </p:nvCxnSpPr>
        <p:spPr>
          <a:xfrm flipH="1">
            <a:off x="6630090" y="3596250"/>
            <a:ext cx="600" cy="180900"/>
          </a:xfrm>
          <a:prstGeom prst="straightConnector1">
            <a:avLst/>
          </a:prstGeom>
          <a:noFill/>
          <a:ln w="38100" cap="flat" cmpd="sng">
            <a:solidFill>
              <a:srgbClr val="BFBFBF"/>
            </a:solidFill>
            <a:prstDash val="solid"/>
            <a:miter lim="800000"/>
            <a:headEnd type="none" w="sm" len="sm"/>
            <a:tailEnd type="none" w="sm" len="sm"/>
          </a:ln>
        </p:spPr>
      </p:cxnSp>
      <p:sp>
        <p:nvSpPr>
          <p:cNvPr id="1369" name="Google Shape;1369;p26"/>
          <p:cNvSpPr txBox="1"/>
          <p:nvPr/>
        </p:nvSpPr>
        <p:spPr>
          <a:xfrm>
            <a:off x="6937730" y="2140041"/>
            <a:ext cx="1667144" cy="4734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476" b="1" dirty="0">
                <a:solidFill>
                  <a:schemeClr val="lt1"/>
                </a:solidFill>
                <a:latin typeface="Calibri"/>
                <a:ea typeface="Calibri"/>
                <a:cs typeface="Calibri"/>
                <a:sym typeface="Calibri"/>
              </a:rPr>
              <a:t>ANALYSE</a:t>
            </a:r>
            <a:endParaRPr sz="2476" b="1" dirty="0">
              <a:solidFill>
                <a:schemeClr val="lt1"/>
              </a:solidFill>
              <a:latin typeface="Calibri"/>
              <a:ea typeface="Calibri"/>
              <a:cs typeface="Calibri"/>
              <a:sym typeface="Calibri"/>
            </a:endParaRPr>
          </a:p>
        </p:txBody>
      </p:sp>
      <p:sp>
        <p:nvSpPr>
          <p:cNvPr id="1370" name="Google Shape;1370;p26"/>
          <p:cNvSpPr txBox="1"/>
          <p:nvPr/>
        </p:nvSpPr>
        <p:spPr>
          <a:xfrm>
            <a:off x="5229524" y="3064825"/>
            <a:ext cx="9477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dirty="0">
                <a:solidFill>
                  <a:schemeClr val="lt1"/>
                </a:solidFill>
                <a:latin typeface="Calibri"/>
                <a:ea typeface="Calibri"/>
                <a:cs typeface="Calibri"/>
                <a:sym typeface="Calibri"/>
              </a:rPr>
              <a:t>INTERN</a:t>
            </a:r>
            <a:endParaRPr sz="1275" b="1" dirty="0">
              <a:solidFill>
                <a:schemeClr val="lt1"/>
              </a:solidFill>
              <a:latin typeface="Calibri"/>
              <a:ea typeface="Calibri"/>
              <a:cs typeface="Calibri"/>
              <a:sym typeface="Calibri"/>
            </a:endParaRPr>
          </a:p>
        </p:txBody>
      </p:sp>
      <p:sp>
        <p:nvSpPr>
          <p:cNvPr id="1371" name="Google Shape;1371;p26"/>
          <p:cNvSpPr txBox="1"/>
          <p:nvPr/>
        </p:nvSpPr>
        <p:spPr>
          <a:xfrm>
            <a:off x="9490301" y="3064825"/>
            <a:ext cx="10470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dirty="0">
                <a:solidFill>
                  <a:schemeClr val="lt1"/>
                </a:solidFill>
                <a:latin typeface="Calibri"/>
                <a:ea typeface="Calibri"/>
                <a:cs typeface="Calibri"/>
                <a:sym typeface="Calibri"/>
              </a:rPr>
              <a:t>EXTERN</a:t>
            </a:r>
            <a:endParaRPr sz="1275" b="1" dirty="0">
              <a:solidFill>
                <a:schemeClr val="lt1"/>
              </a:solidFill>
              <a:latin typeface="Calibri"/>
              <a:ea typeface="Calibri"/>
              <a:cs typeface="Calibri"/>
              <a:sym typeface="Calibri"/>
            </a:endParaRPr>
          </a:p>
        </p:txBody>
      </p:sp>
      <p:sp>
        <p:nvSpPr>
          <p:cNvPr id="1372" name="Google Shape;1372;p26"/>
          <p:cNvSpPr txBox="1"/>
          <p:nvPr/>
        </p:nvSpPr>
        <p:spPr>
          <a:xfrm>
            <a:off x="10526148" y="3808500"/>
            <a:ext cx="9039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dirty="0">
                <a:solidFill>
                  <a:schemeClr val="lt1"/>
                </a:solidFill>
                <a:latin typeface="Calibri"/>
                <a:ea typeface="Calibri"/>
                <a:cs typeface="Calibri"/>
                <a:sym typeface="Calibri"/>
              </a:rPr>
              <a:t>RISIKEN</a:t>
            </a:r>
            <a:endParaRPr sz="1275" b="1" dirty="0">
              <a:solidFill>
                <a:schemeClr val="lt1"/>
              </a:solidFill>
              <a:latin typeface="Calibri"/>
              <a:ea typeface="Calibri"/>
              <a:cs typeface="Calibri"/>
              <a:sym typeface="Calibri"/>
            </a:endParaRPr>
          </a:p>
        </p:txBody>
      </p:sp>
      <p:sp>
        <p:nvSpPr>
          <p:cNvPr id="1373" name="Google Shape;1373;p26"/>
          <p:cNvSpPr txBox="1"/>
          <p:nvPr/>
        </p:nvSpPr>
        <p:spPr>
          <a:xfrm>
            <a:off x="8311926" y="3808500"/>
            <a:ext cx="13113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dirty="0">
                <a:solidFill>
                  <a:schemeClr val="lt1"/>
                </a:solidFill>
                <a:latin typeface="Calibri"/>
                <a:ea typeface="Calibri"/>
                <a:cs typeface="Calibri"/>
                <a:sym typeface="Calibri"/>
              </a:rPr>
              <a:t>CHANCEN</a:t>
            </a:r>
            <a:endParaRPr sz="1275" b="1" dirty="0">
              <a:solidFill>
                <a:schemeClr val="lt1"/>
              </a:solidFill>
              <a:latin typeface="Calibri"/>
              <a:ea typeface="Calibri"/>
              <a:cs typeface="Calibri"/>
              <a:sym typeface="Calibri"/>
            </a:endParaRPr>
          </a:p>
        </p:txBody>
      </p:sp>
      <p:sp>
        <p:nvSpPr>
          <p:cNvPr id="1374" name="Google Shape;1374;p26"/>
          <p:cNvSpPr txBox="1"/>
          <p:nvPr/>
        </p:nvSpPr>
        <p:spPr>
          <a:xfrm>
            <a:off x="6106550" y="3808500"/>
            <a:ext cx="11307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dirty="0">
                <a:solidFill>
                  <a:schemeClr val="lt1"/>
                </a:solidFill>
                <a:latin typeface="Calibri"/>
                <a:ea typeface="Calibri"/>
                <a:cs typeface="Calibri"/>
                <a:sym typeface="Calibri"/>
              </a:rPr>
              <a:t>SCHWÄCHEN</a:t>
            </a:r>
            <a:endParaRPr sz="1275" b="1" dirty="0">
              <a:solidFill>
                <a:schemeClr val="lt1"/>
              </a:solidFill>
              <a:latin typeface="Calibri"/>
              <a:ea typeface="Calibri"/>
              <a:cs typeface="Calibri"/>
              <a:sym typeface="Calibri"/>
            </a:endParaRPr>
          </a:p>
        </p:txBody>
      </p:sp>
      <p:sp>
        <p:nvSpPr>
          <p:cNvPr id="1375" name="Google Shape;1375;p26"/>
          <p:cNvSpPr txBox="1"/>
          <p:nvPr/>
        </p:nvSpPr>
        <p:spPr>
          <a:xfrm>
            <a:off x="4180376" y="3808550"/>
            <a:ext cx="1047000" cy="2885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dirty="0">
                <a:solidFill>
                  <a:schemeClr val="lt1"/>
                </a:solidFill>
                <a:latin typeface="Calibri"/>
                <a:ea typeface="Calibri"/>
                <a:cs typeface="Calibri"/>
                <a:sym typeface="Calibri"/>
              </a:rPr>
              <a:t>STÄRKEN</a:t>
            </a:r>
            <a:endParaRPr sz="1275" b="1" dirty="0">
              <a:solidFill>
                <a:schemeClr val="lt1"/>
              </a:solidFill>
              <a:latin typeface="Calibri"/>
              <a:ea typeface="Calibri"/>
              <a:cs typeface="Calibri"/>
              <a:sym typeface="Calibri"/>
            </a:endParaRPr>
          </a:p>
        </p:txBody>
      </p:sp>
      <p:sp>
        <p:nvSpPr>
          <p:cNvPr id="1376" name="Google Shape;1376;p26"/>
          <p:cNvSpPr txBox="1"/>
          <p:nvPr/>
        </p:nvSpPr>
        <p:spPr>
          <a:xfrm>
            <a:off x="3819402" y="4170935"/>
            <a:ext cx="1669691" cy="2113672"/>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de-DE" sz="1200" dirty="0">
                <a:solidFill>
                  <a:schemeClr val="lt1"/>
                </a:solidFill>
                <a:latin typeface="Calibri"/>
                <a:cs typeface="Calibri"/>
                <a:sym typeface="Calibri"/>
              </a:rPr>
              <a:t>Stärken beschreiben, worin sich ein Unternehmen auszeichnet und was es von der Konkurrenz unterscheidet: eine starke Marke, ein treuer Kundenstamm, eine solide Bilanz, eine einzigartige Technologie usw.</a:t>
            </a:r>
            <a:endParaRPr lang="de-DE" sz="1200" dirty="0"/>
          </a:p>
        </p:txBody>
      </p:sp>
      <p:sp>
        <p:nvSpPr>
          <p:cNvPr id="1377" name="Google Shape;1377;p26"/>
          <p:cNvSpPr txBox="1"/>
          <p:nvPr/>
        </p:nvSpPr>
        <p:spPr>
          <a:xfrm>
            <a:off x="5788645" y="4122364"/>
            <a:ext cx="1766510" cy="2483004"/>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de-DE" sz="1200" dirty="0">
                <a:solidFill>
                  <a:schemeClr val="lt1"/>
                </a:solidFill>
                <a:latin typeface="Calibri"/>
                <a:ea typeface="Calibri"/>
                <a:cs typeface="Calibri"/>
                <a:sym typeface="Calibri"/>
              </a:rPr>
              <a:t>Schwächen hindern Ihre Organisation daran, auf dem bestmöglichen Level zu funktionieren. Es gibt Bereiche, in denen sich Ihr Unternehmen steigern muss, um mit den Wettbewerbern mitzuhalten: eine schwache Marke, hohe Schulden, mangelhafte Lieferketten, fehlendes Kapital.</a:t>
            </a:r>
            <a:endParaRPr lang="en-US" sz="1200" dirty="0"/>
          </a:p>
        </p:txBody>
      </p:sp>
      <p:sp>
        <p:nvSpPr>
          <p:cNvPr id="1378" name="Google Shape;1378;p26"/>
          <p:cNvSpPr txBox="1"/>
          <p:nvPr/>
        </p:nvSpPr>
        <p:spPr>
          <a:xfrm>
            <a:off x="8018976" y="4083209"/>
            <a:ext cx="1887713" cy="2298338"/>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de-DE" sz="1200" dirty="0">
                <a:solidFill>
                  <a:schemeClr val="lt1"/>
                </a:solidFill>
                <a:latin typeface="Calibri"/>
                <a:ea typeface="Calibri"/>
                <a:cs typeface="Calibri"/>
                <a:sym typeface="Calibri"/>
              </a:rPr>
              <a:t>Chancen beziehen sich auf günstige externe Faktoren, die einer Organisation einen Wettbewerbsvorteil verschaffen könnten. Wenn zum Beispiel ein Land die Zölle senkt, kann ein Autohersteller seine Fahrzeuge in einen neuen Markt exportieren und so seinen Absatz und Marktanteil steigern.</a:t>
            </a:r>
          </a:p>
        </p:txBody>
      </p:sp>
      <p:sp>
        <p:nvSpPr>
          <p:cNvPr id="1379" name="Google Shape;1379;p26"/>
          <p:cNvSpPr txBox="1"/>
          <p:nvPr/>
        </p:nvSpPr>
        <p:spPr>
          <a:xfrm>
            <a:off x="9976791" y="4107850"/>
            <a:ext cx="1843827" cy="2667668"/>
          </a:xfrm>
          <a:prstGeom prst="rect">
            <a:avLst/>
          </a:prstGeom>
          <a:solidFill>
            <a:srgbClr val="916395"/>
          </a:solidFill>
          <a:ln>
            <a:noFill/>
          </a:ln>
        </p:spPr>
        <p:txBody>
          <a:bodyPr spcFirstLastPara="1" wrap="square" lIns="115200" tIns="40775" rIns="81575" bIns="40775" anchor="t" anchorCtr="0">
            <a:spAutoFit/>
          </a:bodyPr>
          <a:lstStyle/>
          <a:p>
            <a:pPr marL="0" marR="0" lvl="0" indent="0" algn="l" rtl="0">
              <a:spcBef>
                <a:spcPts val="0"/>
              </a:spcBef>
              <a:spcAft>
                <a:spcPts val="0"/>
              </a:spcAft>
              <a:buClr>
                <a:schemeClr val="lt1"/>
              </a:buClr>
              <a:buSzPts val="1200"/>
              <a:buFont typeface="Arial"/>
              <a:buNone/>
            </a:pPr>
            <a:r>
              <a:rPr lang="de-DE" sz="1200" dirty="0">
                <a:solidFill>
                  <a:schemeClr val="lt1"/>
                </a:solidFill>
                <a:latin typeface="Calibri"/>
                <a:ea typeface="Calibri"/>
                <a:cs typeface="Calibri"/>
                <a:sym typeface="Calibri"/>
              </a:rPr>
              <a:t>Risiken umfassen Faktoren, die das Potenzial haben, Ihrer Organisation zu schaden. Z.B. ist eine Dürre eine Bedrohung für getreideproduzierende Unternehmen, da es die Ernte vernichten oder mindern kann. Weitere allg. Risiken sind steigende Materialkosten, zunehmender Wettbewerb etc.</a:t>
            </a:r>
            <a:endParaRPr lang="de-DE" sz="1600" dirty="0"/>
          </a:p>
        </p:txBody>
      </p:sp>
      <p:sp>
        <p:nvSpPr>
          <p:cNvPr id="1380" name="Google Shape;1380;p26"/>
          <p:cNvSpPr txBox="1"/>
          <p:nvPr/>
        </p:nvSpPr>
        <p:spPr>
          <a:xfrm>
            <a:off x="202154" y="2146398"/>
            <a:ext cx="3384399"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Die SWOT-Analyse (oder SWOT-Matrix) ist ein strategisches Planungsverfahren, das einer Person oder Organisation dabei hilft, Stärken, Schwächen, Chancen und Risiken im Zusammenhang mit dem Wettbewerb oder der Projektplanung zu ermitteln. Diese Perspektive hilft Ihnen, Ihre Stärken und Chancen besser zu nutzen und Ihre Schwächen und potenziellen Bedrohungen im Auge zu behalten.</a:t>
            </a:r>
            <a:endParaRPr lang="en-US" sz="1800" dirty="0">
              <a:solidFill>
                <a:srgbClr val="595A59"/>
              </a:solidFill>
              <a:latin typeface="Calibri"/>
              <a:ea typeface="Calibri"/>
              <a:cs typeface="Calibri"/>
              <a:sym typeface="Calibri"/>
            </a:endParaRPr>
          </a:p>
        </p:txBody>
      </p:sp>
      <p:sp>
        <p:nvSpPr>
          <p:cNvPr id="1381" name="Google Shape;1381;p26"/>
          <p:cNvSpPr/>
          <p:nvPr/>
        </p:nvSpPr>
        <p:spPr>
          <a:xfrm>
            <a:off x="0" y="291787"/>
            <a:ext cx="12191999" cy="1199810"/>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2" name="Google Shape;1382;p26"/>
          <p:cNvSpPr txBox="1"/>
          <p:nvPr/>
        </p:nvSpPr>
        <p:spPr>
          <a:xfrm>
            <a:off x="202154" y="600052"/>
            <a:ext cx="11359085" cy="8915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de-DE" sz="3600" b="1" i="0" dirty="0">
                <a:solidFill>
                  <a:schemeClr val="lt1"/>
                </a:solidFill>
                <a:latin typeface="Calibri"/>
                <a:ea typeface="Calibri"/>
                <a:cs typeface="Calibri"/>
                <a:sym typeface="Calibri"/>
              </a:rPr>
              <a:t>Umfassend planen </a:t>
            </a:r>
            <a:r>
              <a:rPr lang="en-GB" sz="3600" b="1" i="0" dirty="0">
                <a:solidFill>
                  <a:schemeClr val="lt1"/>
                </a:solidFill>
                <a:latin typeface="Calibri"/>
                <a:ea typeface="Calibri"/>
                <a:cs typeface="Calibri"/>
                <a:sym typeface="Calibri"/>
              </a:rPr>
              <a:t>– </a:t>
            </a:r>
            <a:r>
              <a:rPr lang="de-DE" sz="3600" b="1" i="0" dirty="0">
                <a:solidFill>
                  <a:schemeClr val="lt1"/>
                </a:solidFill>
                <a:latin typeface="Calibri"/>
                <a:ea typeface="Calibri"/>
                <a:cs typeface="Calibri"/>
                <a:sym typeface="Calibri"/>
              </a:rPr>
              <a:t>Die SWOT-Analyse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cxnSp>
        <p:nvCxnSpPr>
          <p:cNvPr id="1387" name="Google Shape;1387;p27"/>
          <p:cNvCxnSpPr/>
          <p:nvPr/>
        </p:nvCxnSpPr>
        <p:spPr>
          <a:xfrm>
            <a:off x="2255520" y="4542910"/>
            <a:ext cx="9245600" cy="0"/>
          </a:xfrm>
          <a:prstGeom prst="straightConnector1">
            <a:avLst/>
          </a:prstGeom>
          <a:noFill/>
          <a:ln w="28575" cap="flat" cmpd="sng">
            <a:solidFill>
              <a:srgbClr val="3FAB9C"/>
            </a:solidFill>
            <a:prstDash val="solid"/>
            <a:miter lim="800000"/>
            <a:headEnd type="none" w="sm" len="sm"/>
            <a:tailEnd type="none" w="sm" len="sm"/>
          </a:ln>
        </p:spPr>
      </p:cxnSp>
      <p:sp>
        <p:nvSpPr>
          <p:cNvPr id="1388" name="Google Shape;1388;p27"/>
          <p:cNvSpPr txBox="1">
            <a:spLocks noGrp="1"/>
          </p:cNvSpPr>
          <p:nvPr>
            <p:ph type="body" idx="1"/>
          </p:nvPr>
        </p:nvSpPr>
        <p:spPr>
          <a:xfrm>
            <a:off x="1746941" y="1150466"/>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de-DE" dirty="0"/>
              <a:t>Führen Sie eine SWOT-Analyse für Ihr Unternehmen durch. Nutzen Sie folgende Matrix zur Orientierung:</a:t>
            </a:r>
            <a:endParaRPr dirty="0"/>
          </a:p>
        </p:txBody>
      </p:sp>
      <p:sp>
        <p:nvSpPr>
          <p:cNvPr id="1389" name="Google Shape;1389;p27"/>
          <p:cNvSpPr txBox="1">
            <a:spLocks noGrp="1"/>
          </p:cNvSpPr>
          <p:nvPr>
            <p:ph type="body" idx="3"/>
          </p:nvPr>
        </p:nvSpPr>
        <p:spPr>
          <a:xfrm>
            <a:off x="1718561" y="595510"/>
            <a:ext cx="5107112"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ct val="100000"/>
              <a:buNone/>
            </a:pPr>
            <a:r>
              <a:rPr lang="en-GB" b="1" dirty="0"/>
              <a:t>ÜBUNG: SWOT-ANALYSE</a:t>
            </a:r>
            <a:endParaRPr dirty="0"/>
          </a:p>
        </p:txBody>
      </p:sp>
      <p:sp>
        <p:nvSpPr>
          <p:cNvPr id="1390" name="Google Shape;1390;p27"/>
          <p:cNvSpPr/>
          <p:nvPr/>
        </p:nvSpPr>
        <p:spPr>
          <a:xfrm>
            <a:off x="5282342" y="3057010"/>
            <a:ext cx="3139440" cy="2971800"/>
          </a:xfrm>
          <a:prstGeom prst="donut">
            <a:avLst>
              <a:gd name="adj" fmla="val 25000"/>
            </a:avLst>
          </a:prstGeom>
          <a:solidFill>
            <a:srgbClr val="70CABD"/>
          </a:solidFill>
          <a:ln w="12700" cap="flat" cmpd="sng">
            <a:solidFill>
              <a:srgbClr val="3FAB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91" name="Google Shape;1391;p27"/>
          <p:cNvSpPr/>
          <p:nvPr/>
        </p:nvSpPr>
        <p:spPr>
          <a:xfrm>
            <a:off x="5998903" y="3719950"/>
            <a:ext cx="1706318" cy="1645920"/>
          </a:xfrm>
          <a:prstGeom prst="ellipse">
            <a:avLst/>
          </a:prstGeom>
          <a:solidFill>
            <a:schemeClr val="lt1"/>
          </a:solidFill>
          <a:ln w="12700" cap="flat" cmpd="sng">
            <a:solidFill>
              <a:srgbClr val="3FAB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100" b="1" dirty="0">
                <a:solidFill>
                  <a:srgbClr val="85D2C7"/>
                </a:solidFill>
                <a:latin typeface="Calibri"/>
                <a:ea typeface="Calibri"/>
                <a:cs typeface="Calibri"/>
                <a:sym typeface="Calibri"/>
              </a:rPr>
              <a:t>SWOT</a:t>
            </a:r>
            <a:endParaRPr sz="3100" dirty="0"/>
          </a:p>
        </p:txBody>
      </p:sp>
      <p:sp>
        <p:nvSpPr>
          <p:cNvPr id="1392" name="Google Shape;1392;p27"/>
          <p:cNvSpPr/>
          <p:nvPr/>
        </p:nvSpPr>
        <p:spPr>
          <a:xfrm>
            <a:off x="10969714" y="5722810"/>
            <a:ext cx="700284" cy="61200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76C0B5"/>
              </a:solidFill>
              <a:latin typeface="Calibri"/>
              <a:ea typeface="Calibri"/>
              <a:cs typeface="Calibri"/>
              <a:sym typeface="Calibri"/>
            </a:endParaRPr>
          </a:p>
        </p:txBody>
      </p:sp>
      <p:grpSp>
        <p:nvGrpSpPr>
          <p:cNvPr id="1393" name="Google Shape;1393;p27"/>
          <p:cNvGrpSpPr/>
          <p:nvPr/>
        </p:nvGrpSpPr>
        <p:grpSpPr>
          <a:xfrm>
            <a:off x="2203004" y="5614810"/>
            <a:ext cx="686703" cy="720000"/>
            <a:chOff x="5961125" y="1623900"/>
            <a:chExt cx="427450" cy="448175"/>
          </a:xfrm>
        </p:grpSpPr>
        <p:sp>
          <p:nvSpPr>
            <p:cNvPr id="1394" name="Google Shape;1394;p27"/>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5" name="Google Shape;1395;p27"/>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6" name="Google Shape;1396;p27"/>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7" name="Google Shape;1397;p27"/>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8" name="Google Shape;1398;p27"/>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9" name="Google Shape;1399;p27"/>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0" name="Google Shape;1400;p27"/>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401" name="Google Shape;1401;p27"/>
          <p:cNvGrpSpPr/>
          <p:nvPr/>
        </p:nvGrpSpPr>
        <p:grpSpPr>
          <a:xfrm>
            <a:off x="2265943" y="2817000"/>
            <a:ext cx="612034" cy="612000"/>
            <a:chOff x="576250" y="4319400"/>
            <a:chExt cx="442075" cy="442050"/>
          </a:xfrm>
        </p:grpSpPr>
        <p:sp>
          <p:nvSpPr>
            <p:cNvPr id="1402" name="Google Shape;1402;p27"/>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3" name="Google Shape;1403;p27"/>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4" name="Google Shape;1404;p27"/>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5" name="Google Shape;1405;p27"/>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406" name="Google Shape;1406;p27"/>
          <p:cNvGrpSpPr/>
          <p:nvPr/>
        </p:nvGrpSpPr>
        <p:grpSpPr>
          <a:xfrm>
            <a:off x="10969714" y="2813342"/>
            <a:ext cx="648000" cy="648000"/>
            <a:chOff x="2623275" y="2333250"/>
            <a:chExt cx="381175" cy="381175"/>
          </a:xfrm>
        </p:grpSpPr>
        <p:sp>
          <p:nvSpPr>
            <p:cNvPr id="1407" name="Google Shape;1407;p27"/>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8" name="Google Shape;1408;p27"/>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9" name="Google Shape;1409;p27"/>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0" name="Google Shape;1410;p27"/>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411" name="Google Shape;1411;p27"/>
          <p:cNvSpPr txBox="1"/>
          <p:nvPr/>
        </p:nvSpPr>
        <p:spPr>
          <a:xfrm>
            <a:off x="3136973" y="2888793"/>
            <a:ext cx="1879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lt1"/>
                </a:solidFill>
                <a:latin typeface="Calibri"/>
                <a:ea typeface="Calibri"/>
                <a:cs typeface="Calibri"/>
                <a:sym typeface="Calibri"/>
              </a:rPr>
              <a:t>STÄRKEN</a:t>
            </a:r>
            <a:endParaRPr dirty="0"/>
          </a:p>
        </p:txBody>
      </p:sp>
      <p:sp>
        <p:nvSpPr>
          <p:cNvPr id="1412" name="Google Shape;1412;p27"/>
          <p:cNvSpPr txBox="1"/>
          <p:nvPr/>
        </p:nvSpPr>
        <p:spPr>
          <a:xfrm>
            <a:off x="3105639" y="5816375"/>
            <a:ext cx="239245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lt1"/>
                </a:solidFill>
                <a:latin typeface="Calibri"/>
                <a:cs typeface="Calibri"/>
                <a:sym typeface="Calibri"/>
              </a:rPr>
              <a:t>CHANCEN</a:t>
            </a:r>
            <a:endParaRPr dirty="0"/>
          </a:p>
        </p:txBody>
      </p:sp>
      <p:sp>
        <p:nvSpPr>
          <p:cNvPr id="1413" name="Google Shape;1413;p27"/>
          <p:cNvSpPr txBox="1"/>
          <p:nvPr/>
        </p:nvSpPr>
        <p:spPr>
          <a:xfrm>
            <a:off x="8997658" y="2885965"/>
            <a:ext cx="23924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76C0B5"/>
                </a:solidFill>
                <a:latin typeface="Calibri"/>
                <a:ea typeface="Calibri"/>
                <a:cs typeface="Calibri"/>
                <a:sym typeface="Calibri"/>
              </a:rPr>
              <a:t>SCHWÄCHEN</a:t>
            </a:r>
            <a:endParaRPr dirty="0"/>
          </a:p>
        </p:txBody>
      </p:sp>
      <p:sp>
        <p:nvSpPr>
          <p:cNvPr id="1414" name="Google Shape;1414;p27"/>
          <p:cNvSpPr txBox="1"/>
          <p:nvPr/>
        </p:nvSpPr>
        <p:spPr>
          <a:xfrm>
            <a:off x="8997658" y="5816374"/>
            <a:ext cx="239245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76C0B5"/>
                </a:solidFill>
                <a:latin typeface="Calibri"/>
                <a:ea typeface="Calibri"/>
                <a:cs typeface="Calibri"/>
                <a:sym typeface="Calibri"/>
              </a:rPr>
              <a:t>RISIKEN</a:t>
            </a:r>
          </a:p>
        </p:txBody>
      </p:sp>
      <p:sp>
        <p:nvSpPr>
          <p:cNvPr id="1415" name="Google Shape;1415;p27"/>
          <p:cNvSpPr txBox="1"/>
          <p:nvPr/>
        </p:nvSpPr>
        <p:spPr>
          <a:xfrm>
            <a:off x="2976880" y="3392329"/>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416" name="Google Shape;1416;p27"/>
          <p:cNvSpPr txBox="1"/>
          <p:nvPr/>
        </p:nvSpPr>
        <p:spPr>
          <a:xfrm>
            <a:off x="8860195" y="4805286"/>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76C0B5"/>
              </a:buClr>
              <a:buSzPts val="1800"/>
              <a:buFont typeface="Arial"/>
              <a:buChar char="•"/>
            </a:pPr>
            <a:r>
              <a:rPr lang="en-GB" sz="1800" dirty="0">
                <a:solidFill>
                  <a:srgbClr val="76C0B5"/>
                </a:solidFill>
                <a:latin typeface="Calibri"/>
                <a:ea typeface="Calibri"/>
                <a:cs typeface="Calibri"/>
                <a:sym typeface="Calibri"/>
              </a:rPr>
              <a:t> </a:t>
            </a:r>
            <a:endParaRPr dirty="0"/>
          </a:p>
          <a:p>
            <a:pPr marL="285750" marR="0" lvl="0" indent="-285750" algn="l" rtl="0">
              <a:spcBef>
                <a:spcPts val="0"/>
              </a:spcBef>
              <a:spcAft>
                <a:spcPts val="0"/>
              </a:spcAft>
              <a:buClr>
                <a:srgbClr val="76C0B5"/>
              </a:buClr>
              <a:buSzPts val="1800"/>
              <a:buFont typeface="Arial"/>
              <a:buChar char="•"/>
            </a:pPr>
            <a:r>
              <a:rPr lang="en-GB" sz="1800" dirty="0">
                <a:solidFill>
                  <a:srgbClr val="76C0B5"/>
                </a:solidFill>
                <a:latin typeface="Calibri"/>
                <a:ea typeface="Calibri"/>
                <a:cs typeface="Calibri"/>
                <a:sym typeface="Calibri"/>
              </a:rPr>
              <a:t> </a:t>
            </a:r>
            <a:endParaRPr dirty="0"/>
          </a:p>
          <a:p>
            <a:pPr marL="285750" marR="0" lvl="0" indent="-285750" algn="l" rtl="0">
              <a:spcBef>
                <a:spcPts val="0"/>
              </a:spcBef>
              <a:spcAft>
                <a:spcPts val="0"/>
              </a:spcAft>
              <a:buClr>
                <a:srgbClr val="76C0B5"/>
              </a:buClr>
              <a:buSzPts val="1800"/>
              <a:buFont typeface="Arial"/>
              <a:buChar char="•"/>
            </a:pPr>
            <a:r>
              <a:rPr lang="en-GB" sz="1800" dirty="0">
                <a:solidFill>
                  <a:srgbClr val="76C0B5"/>
                </a:solidFill>
                <a:latin typeface="Calibri"/>
                <a:ea typeface="Calibri"/>
                <a:cs typeface="Calibri"/>
                <a:sym typeface="Calibri"/>
              </a:rPr>
              <a:t>  </a:t>
            </a:r>
            <a:endParaRPr dirty="0"/>
          </a:p>
          <a:p>
            <a:pPr marL="285750" marR="0" lvl="0" indent="-171450" algn="l" rtl="0">
              <a:spcBef>
                <a:spcPts val="0"/>
              </a:spcBef>
              <a:spcAft>
                <a:spcPts val="0"/>
              </a:spcAft>
              <a:buClr>
                <a:schemeClr val="dk1"/>
              </a:buClr>
              <a:buSzPts val="1800"/>
              <a:buFont typeface="Arial"/>
              <a:buNone/>
            </a:pPr>
            <a:endParaRPr sz="1800" dirty="0">
              <a:solidFill>
                <a:srgbClr val="76C0B5"/>
              </a:solidFill>
              <a:latin typeface="Calibri"/>
              <a:ea typeface="Calibri"/>
              <a:cs typeface="Calibri"/>
              <a:sym typeface="Calibri"/>
            </a:endParaRPr>
          </a:p>
        </p:txBody>
      </p:sp>
      <p:sp>
        <p:nvSpPr>
          <p:cNvPr id="1417" name="Google Shape;1417;p27"/>
          <p:cNvSpPr txBox="1"/>
          <p:nvPr/>
        </p:nvSpPr>
        <p:spPr>
          <a:xfrm>
            <a:off x="2973448" y="5034063"/>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GB" sz="1800" dirty="0">
                <a:solidFill>
                  <a:schemeClr val="lt1"/>
                </a:solidFill>
                <a:latin typeface="Calibri"/>
                <a:ea typeface="Calibri"/>
                <a:cs typeface="Calibri"/>
                <a:sym typeface="Calibri"/>
              </a:rPr>
              <a:t> </a:t>
            </a:r>
            <a:endParaRPr dirty="0"/>
          </a:p>
          <a:p>
            <a:pPr marL="285750" marR="0" lvl="0" indent="-285750" algn="l" rtl="0">
              <a:spcBef>
                <a:spcPts val="0"/>
              </a:spcBef>
              <a:spcAft>
                <a:spcPts val="0"/>
              </a:spcAft>
              <a:buClr>
                <a:schemeClr val="lt1"/>
              </a:buClr>
              <a:buSzPts val="1800"/>
              <a:buFont typeface="Arial"/>
              <a:buChar char="•"/>
            </a:pPr>
            <a:r>
              <a:rPr lang="en-GB" sz="1800" dirty="0">
                <a:solidFill>
                  <a:schemeClr val="lt1"/>
                </a:solidFill>
                <a:latin typeface="Calibri"/>
                <a:ea typeface="Calibri"/>
                <a:cs typeface="Calibri"/>
                <a:sym typeface="Calibri"/>
              </a:rPr>
              <a:t> </a:t>
            </a:r>
            <a:endParaRPr dirty="0"/>
          </a:p>
          <a:p>
            <a:pPr marL="285750" marR="0" lvl="0" indent="-285750" algn="l" rtl="0">
              <a:spcBef>
                <a:spcPts val="0"/>
              </a:spcBef>
              <a:spcAft>
                <a:spcPts val="0"/>
              </a:spcAft>
              <a:buClr>
                <a:schemeClr val="lt1"/>
              </a:buClr>
              <a:buSzPts val="1800"/>
              <a:buFont typeface="Arial"/>
              <a:buChar char="•"/>
            </a:pPr>
            <a:r>
              <a:rPr lang="en-GB" sz="1800" dirty="0">
                <a:solidFill>
                  <a:schemeClr val="lt1"/>
                </a:solidFill>
                <a:latin typeface="Calibri"/>
                <a:ea typeface="Calibri"/>
                <a:cs typeface="Calibri"/>
                <a:sym typeface="Calibri"/>
              </a:rPr>
              <a:t>  </a:t>
            </a:r>
            <a:endParaRPr dirty="0"/>
          </a:p>
          <a:p>
            <a:pPr marL="285750" marR="0" lvl="0" indent="-171450" algn="l" rtl="0">
              <a:spcBef>
                <a:spcPts val="0"/>
              </a:spcBef>
              <a:spcAft>
                <a:spcPts val="0"/>
              </a:spcAft>
              <a:buClr>
                <a:schemeClr val="dk1"/>
              </a:buClr>
              <a:buSzPts val="1800"/>
              <a:buFont typeface="Arial"/>
              <a:buNone/>
            </a:pPr>
            <a:endParaRPr sz="1800" dirty="0">
              <a:solidFill>
                <a:schemeClr val="lt1"/>
              </a:solidFill>
              <a:latin typeface="Calibri"/>
              <a:ea typeface="Calibri"/>
              <a:cs typeface="Calibri"/>
              <a:sym typeface="Calibri"/>
            </a:endParaRPr>
          </a:p>
        </p:txBody>
      </p:sp>
      <p:sp>
        <p:nvSpPr>
          <p:cNvPr id="1418" name="Google Shape;1418;p27"/>
          <p:cNvSpPr txBox="1"/>
          <p:nvPr/>
        </p:nvSpPr>
        <p:spPr>
          <a:xfrm>
            <a:off x="8860195" y="3359846"/>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171450" algn="l" rtl="0">
              <a:spcBef>
                <a:spcPts val="0"/>
              </a:spcBef>
              <a:spcAft>
                <a:spcPts val="0"/>
              </a:spcAft>
              <a:buClr>
                <a:schemeClr val="dk1"/>
              </a:buClr>
              <a:buSzPts val="1800"/>
              <a:buFont typeface="Arial"/>
              <a:buNone/>
            </a:pPr>
            <a:endParaRPr sz="1800">
              <a:solidFill>
                <a:srgbClr val="76C0B5"/>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1423" name="Google Shape;1423;p28" descr="Kopf mit Zahnrädern mit einfarbiger Füllung"/>
          <p:cNvPicPr preferRelativeResize="0">
            <a:picLocks noGrp="1"/>
          </p:cNvPicPr>
          <p:nvPr>
            <p:ph type="pic" idx="2"/>
          </p:nvPr>
        </p:nvPicPr>
        <p:blipFill rotWithShape="1">
          <a:blip r:embed="rId3">
            <a:alphaModFix/>
          </a:blip>
          <a:srcRect l="9880" r="9880"/>
          <a:stretch/>
        </p:blipFill>
        <p:spPr>
          <a:xfrm flipH="1">
            <a:off x="7369856" y="886620"/>
            <a:ext cx="4263168" cy="5313343"/>
          </a:xfrm>
          <a:prstGeom prst="rect">
            <a:avLst/>
          </a:prstGeom>
          <a:solidFill>
            <a:schemeClr val="lt1"/>
          </a:solidFill>
          <a:ln>
            <a:noFill/>
          </a:ln>
        </p:spPr>
      </p:pic>
      <p:sp>
        <p:nvSpPr>
          <p:cNvPr id="1424" name="Google Shape;1424;p28"/>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de-DE" dirty="0"/>
              <a:t>Wir empfehlen Ihnen, dass Sie eine zusätzliche SWOT-Analyse für Ihr Unternehmen durchführen, nachdem Sie den Kurs beendet haben.</a:t>
            </a:r>
            <a:endParaRPr lang="en-US" dirty="0"/>
          </a:p>
          <a:p>
            <a:pPr marL="0" lvl="0" indent="0" algn="l" rtl="0">
              <a:lnSpc>
                <a:spcPct val="90000"/>
              </a:lnSpc>
              <a:spcBef>
                <a:spcPts val="1000"/>
              </a:spcBef>
              <a:spcAft>
                <a:spcPts val="0"/>
              </a:spcAft>
              <a:buClr>
                <a:schemeClr val="lt1"/>
              </a:buClr>
              <a:buSzPts val="2400"/>
              <a:buNone/>
            </a:pPr>
            <a:r>
              <a:rPr lang="de-DE" dirty="0"/>
              <a:t>Hat sich Ihre Perspektive geändert? </a:t>
            </a:r>
          </a:p>
          <a:p>
            <a:pPr marL="0" lvl="0" indent="0" algn="l" rtl="0">
              <a:lnSpc>
                <a:spcPct val="90000"/>
              </a:lnSpc>
              <a:spcBef>
                <a:spcPts val="1000"/>
              </a:spcBef>
              <a:spcAft>
                <a:spcPts val="0"/>
              </a:spcAft>
              <a:buClr>
                <a:schemeClr val="lt1"/>
              </a:buClr>
              <a:buSzPts val="2400"/>
              <a:buNone/>
            </a:pPr>
            <a:r>
              <a:rPr lang="de-DE" dirty="0"/>
              <a:t>Haben Sie neue Impulse durch den Kurs erhalten?</a:t>
            </a:r>
            <a:r>
              <a:rPr lang="en-GB" dirty="0"/>
              <a:t> </a:t>
            </a:r>
          </a:p>
          <a:p>
            <a:pPr marL="0" lvl="0" indent="0" algn="l" rtl="0">
              <a:lnSpc>
                <a:spcPct val="90000"/>
              </a:lnSpc>
              <a:spcBef>
                <a:spcPts val="1000"/>
              </a:spcBef>
              <a:spcAft>
                <a:spcPts val="0"/>
              </a:spcAft>
              <a:buClr>
                <a:schemeClr val="lt1"/>
              </a:buClr>
              <a:buSzPts val="2400"/>
              <a:buNone/>
            </a:pPr>
            <a:r>
              <a:rPr lang="de-DE" dirty="0"/>
              <a:t>Was haben Sie gelernt, das Sie zukünftig umsetzen möchten?</a:t>
            </a:r>
            <a:endParaRPr dirty="0"/>
          </a:p>
        </p:txBody>
      </p:sp>
      <p:sp>
        <p:nvSpPr>
          <p:cNvPr id="1425" name="Google Shape;1425;p28"/>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ct val="100000"/>
              <a:buNone/>
            </a:pPr>
            <a:r>
              <a:rPr lang="en-GB" b="1" dirty="0"/>
              <a:t>ÜBUNG: SWOT-ANALYSE</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grpSp>
        <p:nvGrpSpPr>
          <p:cNvPr id="2" name="Gruppieren 1">
            <a:extLst>
              <a:ext uri="{FF2B5EF4-FFF2-40B4-BE49-F238E27FC236}">
                <a16:creationId xmlns:a16="http://schemas.microsoft.com/office/drawing/2014/main" id="{01BFA563-380B-4D50-D5C6-87D29DB03420}"/>
              </a:ext>
            </a:extLst>
          </p:cNvPr>
          <p:cNvGrpSpPr/>
          <p:nvPr/>
        </p:nvGrpSpPr>
        <p:grpSpPr>
          <a:xfrm>
            <a:off x="988546" y="3206370"/>
            <a:ext cx="10119404" cy="2503884"/>
            <a:chOff x="988546" y="3206370"/>
            <a:chExt cx="10119404" cy="2503884"/>
          </a:xfrm>
        </p:grpSpPr>
        <p:sp>
          <p:nvSpPr>
            <p:cNvPr id="1430" name="Google Shape;1430;p29"/>
            <p:cNvSpPr/>
            <p:nvPr/>
          </p:nvSpPr>
          <p:spPr>
            <a:xfrm>
              <a:off x="4461147"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1" name="Google Shape;1431;p29"/>
            <p:cNvSpPr/>
            <p:nvPr/>
          </p:nvSpPr>
          <p:spPr>
            <a:xfrm>
              <a:off x="6196748" y="362335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2" name="Google Shape;1432;p29"/>
            <p:cNvSpPr/>
            <p:nvPr/>
          </p:nvSpPr>
          <p:spPr>
            <a:xfrm>
              <a:off x="7932349"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3" name="Google Shape;1433;p29"/>
            <p:cNvSpPr/>
            <p:nvPr/>
          </p:nvSpPr>
          <p:spPr>
            <a:xfrm>
              <a:off x="9667950"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4" name="Google Shape;1434;p29"/>
            <p:cNvSpPr/>
            <p:nvPr/>
          </p:nvSpPr>
          <p:spPr>
            <a:xfrm>
              <a:off x="988546" y="3602466"/>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5" name="Google Shape;1435;p29"/>
            <p:cNvSpPr/>
            <p:nvPr/>
          </p:nvSpPr>
          <p:spPr>
            <a:xfrm>
              <a:off x="2725546" y="359368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6" name="Google Shape;1436;p29"/>
            <p:cNvSpPr/>
            <p:nvPr/>
          </p:nvSpPr>
          <p:spPr>
            <a:xfrm>
              <a:off x="6520748"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T</a:t>
              </a:r>
              <a:endParaRPr sz="1800">
                <a:solidFill>
                  <a:srgbClr val="79527B"/>
                </a:solidFill>
                <a:latin typeface="Calibri"/>
                <a:ea typeface="Calibri"/>
                <a:cs typeface="Calibri"/>
                <a:sym typeface="Calibri"/>
              </a:endParaRPr>
            </a:p>
          </p:txBody>
        </p:sp>
        <p:sp>
          <p:nvSpPr>
            <p:cNvPr id="1437" name="Google Shape;1437;p29"/>
            <p:cNvSpPr/>
            <p:nvPr/>
          </p:nvSpPr>
          <p:spPr>
            <a:xfrm>
              <a:off x="4785147"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S</a:t>
              </a:r>
              <a:endParaRPr sz="1800">
                <a:solidFill>
                  <a:srgbClr val="79527B"/>
                </a:solidFill>
                <a:latin typeface="Calibri"/>
                <a:ea typeface="Calibri"/>
                <a:cs typeface="Calibri"/>
                <a:sym typeface="Calibri"/>
              </a:endParaRPr>
            </a:p>
          </p:txBody>
        </p:sp>
        <p:sp>
          <p:nvSpPr>
            <p:cNvPr id="1438" name="Google Shape;1438;p29"/>
            <p:cNvSpPr/>
            <p:nvPr/>
          </p:nvSpPr>
          <p:spPr>
            <a:xfrm>
              <a:off x="3049546"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E</a:t>
              </a:r>
              <a:endParaRPr sz="1800">
                <a:solidFill>
                  <a:srgbClr val="79527B"/>
                </a:solidFill>
                <a:latin typeface="Calibri"/>
                <a:ea typeface="Calibri"/>
                <a:cs typeface="Calibri"/>
                <a:sym typeface="Calibri"/>
              </a:endParaRPr>
            </a:p>
          </p:txBody>
        </p:sp>
        <p:sp>
          <p:nvSpPr>
            <p:cNvPr id="1439" name="Google Shape;1439;p29"/>
            <p:cNvSpPr/>
            <p:nvPr/>
          </p:nvSpPr>
          <p:spPr>
            <a:xfrm>
              <a:off x="8256349"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E</a:t>
              </a:r>
              <a:endParaRPr sz="1800">
                <a:solidFill>
                  <a:srgbClr val="79527B"/>
                </a:solidFill>
                <a:latin typeface="Calibri"/>
                <a:ea typeface="Calibri"/>
                <a:cs typeface="Calibri"/>
                <a:sym typeface="Calibri"/>
              </a:endParaRPr>
            </a:p>
          </p:txBody>
        </p:sp>
        <p:sp>
          <p:nvSpPr>
            <p:cNvPr id="1440" name="Google Shape;1440;p29"/>
            <p:cNvSpPr/>
            <p:nvPr/>
          </p:nvSpPr>
          <p:spPr>
            <a:xfrm>
              <a:off x="9991950"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L</a:t>
              </a:r>
              <a:endParaRPr sz="1800">
                <a:solidFill>
                  <a:srgbClr val="79527B"/>
                </a:solidFill>
                <a:latin typeface="Calibri"/>
                <a:ea typeface="Calibri"/>
                <a:cs typeface="Calibri"/>
                <a:sym typeface="Calibri"/>
              </a:endParaRPr>
            </a:p>
          </p:txBody>
        </p:sp>
        <p:pic>
          <p:nvPicPr>
            <p:cNvPr id="1441" name="Google Shape;1441;p29" descr="Gericht mit einfarbiger Füllung"/>
            <p:cNvPicPr preferRelativeResize="0"/>
            <p:nvPr/>
          </p:nvPicPr>
          <p:blipFill rotWithShape="1">
            <a:blip r:embed="rId3">
              <a:alphaModFix/>
            </a:blip>
            <a:srcRect/>
            <a:stretch/>
          </p:blipFill>
          <p:spPr>
            <a:xfrm>
              <a:off x="1353460" y="4155479"/>
              <a:ext cx="693876" cy="669467"/>
            </a:xfrm>
            <a:prstGeom prst="rect">
              <a:avLst/>
            </a:prstGeom>
            <a:noFill/>
            <a:ln>
              <a:noFill/>
            </a:ln>
          </p:spPr>
        </p:pic>
        <p:pic>
          <p:nvPicPr>
            <p:cNvPr id="1442" name="Google Shape;1442;p29" descr="Balkendiagramm mit Aufwärtstrend mit einfarbiger Füllung"/>
            <p:cNvPicPr preferRelativeResize="0"/>
            <p:nvPr/>
          </p:nvPicPr>
          <p:blipFill rotWithShape="1">
            <a:blip r:embed="rId4">
              <a:alphaModFix/>
            </a:blip>
            <a:srcRect/>
            <a:stretch/>
          </p:blipFill>
          <p:spPr>
            <a:xfrm>
              <a:off x="3038631" y="4155479"/>
              <a:ext cx="693876" cy="669467"/>
            </a:xfrm>
            <a:prstGeom prst="rect">
              <a:avLst/>
            </a:prstGeom>
            <a:noFill/>
            <a:ln>
              <a:noFill/>
            </a:ln>
          </p:spPr>
        </p:pic>
        <p:sp>
          <p:nvSpPr>
            <p:cNvPr id="1443" name="Google Shape;1443;p29"/>
            <p:cNvSpPr/>
            <p:nvPr/>
          </p:nvSpPr>
          <p:spPr>
            <a:xfrm>
              <a:off x="1313945"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P</a:t>
              </a:r>
              <a:endParaRPr sz="1800">
                <a:solidFill>
                  <a:srgbClr val="79527B"/>
                </a:solidFill>
                <a:latin typeface="Calibri"/>
                <a:ea typeface="Calibri"/>
                <a:cs typeface="Calibri"/>
                <a:sym typeface="Calibri"/>
              </a:endParaRPr>
            </a:p>
          </p:txBody>
        </p:sp>
        <p:sp>
          <p:nvSpPr>
            <p:cNvPr id="1444" name="Google Shape;1444;p29"/>
            <p:cNvSpPr txBox="1"/>
            <p:nvPr/>
          </p:nvSpPr>
          <p:spPr>
            <a:xfrm>
              <a:off x="1094208" y="4934009"/>
              <a:ext cx="121237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Political</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a:t>
              </a:r>
              <a:r>
                <a:rPr lang="en-GB" sz="1800" cap="small" dirty="0" err="1">
                  <a:solidFill>
                    <a:schemeClr val="lt1"/>
                  </a:solidFill>
                  <a:latin typeface="Calibri"/>
                  <a:ea typeface="Calibri"/>
                  <a:cs typeface="Calibri"/>
                  <a:sym typeface="Calibri"/>
                </a:rPr>
                <a:t>Politisch</a:t>
              </a:r>
              <a:r>
                <a:rPr lang="en-GB" sz="1800" cap="small" dirty="0">
                  <a:solidFill>
                    <a:schemeClr val="lt1"/>
                  </a:solidFill>
                  <a:latin typeface="Calibri"/>
                  <a:ea typeface="Calibri"/>
                  <a:cs typeface="Calibri"/>
                  <a:sym typeface="Calibri"/>
                </a:rPr>
                <a:t>)</a:t>
              </a:r>
              <a:endParaRPr sz="1800" cap="small" dirty="0">
                <a:solidFill>
                  <a:schemeClr val="lt1"/>
                </a:solidFill>
                <a:latin typeface="Calibri"/>
                <a:ea typeface="Calibri"/>
                <a:cs typeface="Calibri"/>
                <a:sym typeface="Calibri"/>
              </a:endParaRPr>
            </a:p>
          </p:txBody>
        </p:sp>
        <p:pic>
          <p:nvPicPr>
            <p:cNvPr id="1445" name="Google Shape;1445;p29" descr="Zielgruppe mit einfarbiger Füllung"/>
            <p:cNvPicPr preferRelativeResize="0"/>
            <p:nvPr/>
          </p:nvPicPr>
          <p:blipFill rotWithShape="1">
            <a:blip r:embed="rId5">
              <a:alphaModFix/>
            </a:blip>
            <a:srcRect/>
            <a:stretch/>
          </p:blipFill>
          <p:spPr>
            <a:xfrm>
              <a:off x="4785148" y="4155479"/>
              <a:ext cx="693876" cy="669467"/>
            </a:xfrm>
            <a:prstGeom prst="rect">
              <a:avLst/>
            </a:prstGeom>
            <a:noFill/>
            <a:ln>
              <a:noFill/>
            </a:ln>
          </p:spPr>
        </p:pic>
        <p:pic>
          <p:nvPicPr>
            <p:cNvPr id="1446" name="Google Shape;1446;p29" descr="Waage der Justitia mit einfarbiger Füllung"/>
            <p:cNvPicPr preferRelativeResize="0"/>
            <p:nvPr/>
          </p:nvPicPr>
          <p:blipFill rotWithShape="1">
            <a:blip r:embed="rId6">
              <a:alphaModFix/>
            </a:blip>
            <a:srcRect/>
            <a:stretch/>
          </p:blipFill>
          <p:spPr>
            <a:xfrm>
              <a:off x="9991951" y="4155479"/>
              <a:ext cx="693876" cy="669467"/>
            </a:xfrm>
            <a:prstGeom prst="rect">
              <a:avLst/>
            </a:prstGeom>
            <a:noFill/>
            <a:ln>
              <a:noFill/>
            </a:ln>
          </p:spPr>
        </p:pic>
        <p:pic>
          <p:nvPicPr>
            <p:cNvPr id="1447" name="Google Shape;1447;p29" descr="Nachhaltigkeit mit einfarbiger Füllung"/>
            <p:cNvPicPr preferRelativeResize="0"/>
            <p:nvPr/>
          </p:nvPicPr>
          <p:blipFill rotWithShape="1">
            <a:blip r:embed="rId7">
              <a:alphaModFix/>
            </a:blip>
            <a:srcRect/>
            <a:stretch/>
          </p:blipFill>
          <p:spPr>
            <a:xfrm>
              <a:off x="8256350" y="4155479"/>
              <a:ext cx="693876" cy="669467"/>
            </a:xfrm>
            <a:prstGeom prst="rect">
              <a:avLst/>
            </a:prstGeom>
            <a:noFill/>
            <a:ln>
              <a:noFill/>
            </a:ln>
          </p:spPr>
        </p:pic>
        <p:pic>
          <p:nvPicPr>
            <p:cNvPr id="1448" name="Google Shape;1448;p29" descr="Glühbirne und Zahnrad mit einfarbiger Füllung"/>
            <p:cNvPicPr preferRelativeResize="0"/>
            <p:nvPr/>
          </p:nvPicPr>
          <p:blipFill rotWithShape="1">
            <a:blip r:embed="rId8">
              <a:alphaModFix/>
            </a:blip>
            <a:srcRect/>
            <a:stretch/>
          </p:blipFill>
          <p:spPr>
            <a:xfrm>
              <a:off x="6520749" y="4155479"/>
              <a:ext cx="693876" cy="669467"/>
            </a:xfrm>
            <a:prstGeom prst="rect">
              <a:avLst/>
            </a:prstGeom>
            <a:noFill/>
            <a:ln>
              <a:noFill/>
            </a:ln>
          </p:spPr>
        </p:pic>
        <p:sp>
          <p:nvSpPr>
            <p:cNvPr id="1449" name="Google Shape;1449;p29"/>
            <p:cNvSpPr txBox="1"/>
            <p:nvPr/>
          </p:nvSpPr>
          <p:spPr>
            <a:xfrm>
              <a:off x="2721835" y="4929620"/>
              <a:ext cx="14400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Economic</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a:t>
              </a:r>
              <a:r>
                <a:rPr lang="en-GB" sz="1800" cap="small" dirty="0" err="1">
                  <a:solidFill>
                    <a:schemeClr val="lt1"/>
                  </a:solidFill>
                  <a:latin typeface="Calibri"/>
                  <a:ea typeface="Calibri"/>
                  <a:cs typeface="Calibri"/>
                  <a:sym typeface="Calibri"/>
                </a:rPr>
                <a:t>wirtschaftl</a:t>
              </a:r>
              <a:r>
                <a:rPr lang="en-GB" sz="1800" cap="small" dirty="0">
                  <a:solidFill>
                    <a:schemeClr val="lt1"/>
                  </a:solidFill>
                  <a:latin typeface="Calibri"/>
                  <a:ea typeface="Calibri"/>
                  <a:cs typeface="Calibri"/>
                  <a:sym typeface="Calibri"/>
                </a:rPr>
                <a:t>.)</a:t>
              </a:r>
              <a:endParaRPr sz="1800" cap="small" dirty="0">
                <a:solidFill>
                  <a:schemeClr val="lt1"/>
                </a:solidFill>
                <a:latin typeface="Calibri"/>
                <a:ea typeface="Calibri"/>
                <a:cs typeface="Calibri"/>
                <a:sym typeface="Calibri"/>
              </a:endParaRPr>
            </a:p>
          </p:txBody>
        </p:sp>
        <p:sp>
          <p:nvSpPr>
            <p:cNvPr id="1450" name="Google Shape;1450;p29"/>
            <p:cNvSpPr txBox="1"/>
            <p:nvPr/>
          </p:nvSpPr>
          <p:spPr>
            <a:xfrm>
              <a:off x="4704257" y="4929620"/>
              <a:ext cx="96047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Social</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a:t>
              </a:r>
              <a:r>
                <a:rPr lang="en-GB" sz="1800" cap="small" dirty="0" err="1">
                  <a:solidFill>
                    <a:schemeClr val="lt1"/>
                  </a:solidFill>
                  <a:latin typeface="Calibri"/>
                  <a:ea typeface="Calibri"/>
                  <a:cs typeface="Calibri"/>
                  <a:sym typeface="Calibri"/>
                </a:rPr>
                <a:t>Sozial</a:t>
              </a:r>
              <a:r>
                <a:rPr lang="en-GB" sz="1800" cap="small" dirty="0">
                  <a:solidFill>
                    <a:schemeClr val="lt1"/>
                  </a:solidFill>
                  <a:latin typeface="Calibri"/>
                  <a:ea typeface="Calibri"/>
                  <a:cs typeface="Calibri"/>
                  <a:sym typeface="Calibri"/>
                </a:rPr>
                <a:t>)</a:t>
              </a:r>
              <a:endParaRPr sz="1800" cap="small" dirty="0">
                <a:solidFill>
                  <a:schemeClr val="lt1"/>
                </a:solidFill>
                <a:latin typeface="Calibri"/>
                <a:ea typeface="Calibri"/>
                <a:cs typeface="Calibri"/>
                <a:sym typeface="Calibri"/>
              </a:endParaRPr>
            </a:p>
          </p:txBody>
        </p:sp>
        <p:sp>
          <p:nvSpPr>
            <p:cNvPr id="1451" name="Google Shape;1451;p29"/>
            <p:cNvSpPr txBox="1"/>
            <p:nvPr/>
          </p:nvSpPr>
          <p:spPr>
            <a:xfrm>
              <a:off x="7862616" y="4916407"/>
              <a:ext cx="155469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Environmental</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a:t>
              </a:r>
              <a:r>
                <a:rPr lang="en-GB" sz="1800" cap="small" dirty="0" err="1">
                  <a:solidFill>
                    <a:schemeClr val="lt1"/>
                  </a:solidFill>
                  <a:latin typeface="Calibri"/>
                  <a:ea typeface="Calibri"/>
                  <a:cs typeface="Calibri"/>
                  <a:sym typeface="Calibri"/>
                </a:rPr>
                <a:t>Ökologisch</a:t>
              </a:r>
              <a:r>
                <a:rPr lang="en-GB" sz="1800" cap="small" dirty="0">
                  <a:solidFill>
                    <a:schemeClr val="lt1"/>
                  </a:solidFill>
                  <a:latin typeface="Calibri"/>
                  <a:ea typeface="Calibri"/>
                  <a:cs typeface="Calibri"/>
                  <a:sym typeface="Calibri"/>
                </a:rPr>
                <a:t>)</a:t>
              </a:r>
              <a:endParaRPr sz="1800" cap="small" dirty="0">
                <a:solidFill>
                  <a:schemeClr val="lt1"/>
                </a:solidFill>
                <a:latin typeface="Calibri"/>
                <a:ea typeface="Calibri"/>
                <a:cs typeface="Calibri"/>
                <a:sym typeface="Calibri"/>
              </a:endParaRPr>
            </a:p>
          </p:txBody>
        </p:sp>
        <p:sp>
          <p:nvSpPr>
            <p:cNvPr id="1452" name="Google Shape;1452;p29"/>
            <p:cNvSpPr txBox="1"/>
            <p:nvPr/>
          </p:nvSpPr>
          <p:spPr>
            <a:xfrm>
              <a:off x="6207677" y="4929620"/>
              <a:ext cx="152962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dirty="0">
                  <a:solidFill>
                    <a:schemeClr val="lt1"/>
                  </a:solidFill>
                  <a:latin typeface="Calibri"/>
                  <a:ea typeface="Calibri"/>
                  <a:cs typeface="Calibri"/>
                  <a:sym typeface="Calibri"/>
                </a:rPr>
                <a:t>Technological</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(Technol.)</a:t>
              </a:r>
              <a:endParaRPr sz="1800" cap="small" dirty="0">
                <a:solidFill>
                  <a:schemeClr val="lt1"/>
                </a:solidFill>
                <a:latin typeface="Calibri"/>
                <a:ea typeface="Calibri"/>
                <a:cs typeface="Calibri"/>
                <a:sym typeface="Calibri"/>
              </a:endParaRPr>
            </a:p>
          </p:txBody>
        </p:sp>
        <p:sp>
          <p:nvSpPr>
            <p:cNvPr id="1453" name="Google Shape;1453;p29"/>
            <p:cNvSpPr txBox="1"/>
            <p:nvPr/>
          </p:nvSpPr>
          <p:spPr>
            <a:xfrm>
              <a:off x="9643183" y="4929620"/>
              <a:ext cx="133397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Legal</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a:t>
              </a:r>
              <a:r>
                <a:rPr lang="en-GB" sz="1800" cap="small" dirty="0" err="1">
                  <a:solidFill>
                    <a:schemeClr val="lt1"/>
                  </a:solidFill>
                  <a:latin typeface="Calibri"/>
                  <a:ea typeface="Calibri"/>
                  <a:cs typeface="Calibri"/>
                  <a:sym typeface="Calibri"/>
                </a:rPr>
                <a:t>rechtlich</a:t>
              </a:r>
              <a:r>
                <a:rPr lang="en-GB" sz="1800" cap="small" dirty="0">
                  <a:solidFill>
                    <a:schemeClr val="lt1"/>
                  </a:solidFill>
                  <a:latin typeface="Calibri"/>
                  <a:ea typeface="Calibri"/>
                  <a:cs typeface="Calibri"/>
                  <a:sym typeface="Calibri"/>
                </a:rPr>
                <a:t>)</a:t>
              </a:r>
              <a:endParaRPr sz="1800" cap="small" dirty="0">
                <a:solidFill>
                  <a:schemeClr val="lt1"/>
                </a:solidFill>
                <a:latin typeface="Calibri"/>
                <a:ea typeface="Calibri"/>
                <a:cs typeface="Calibri"/>
                <a:sym typeface="Calibri"/>
              </a:endParaRPr>
            </a:p>
          </p:txBody>
        </p:sp>
      </p:grpSp>
      <p:sp>
        <p:nvSpPr>
          <p:cNvPr id="1454" name="Google Shape;1454;p29"/>
          <p:cNvSpPr txBox="1"/>
          <p:nvPr/>
        </p:nvSpPr>
        <p:spPr>
          <a:xfrm>
            <a:off x="421073" y="1769806"/>
            <a:ext cx="1147034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Um Krisen zu vermeiden und die potentiellen Auswirkungen auf extern verursachte Krisen zu minimieren, sollten sich KMU-Eigentümer der Faktoren bewusst sein, auf die sie keinen Einfluss haben können. Die sogenannte PESTEL-Analyse bietet ihnen die Möglichkeit, Risiken und Chancen frühzeitig als Teil eines proaktiven Risk-Monitoring zu erkennen. Diese ist oft Bestandteil einer SWOT-Analyse. </a:t>
            </a:r>
            <a:endParaRPr sz="1800" dirty="0">
              <a:solidFill>
                <a:srgbClr val="595A59"/>
              </a:solidFill>
              <a:latin typeface="Calibri"/>
              <a:ea typeface="Calibri"/>
              <a:cs typeface="Calibri"/>
              <a:sym typeface="Calibri"/>
            </a:endParaRPr>
          </a:p>
        </p:txBody>
      </p:sp>
      <p:sp>
        <p:nvSpPr>
          <p:cNvPr id="1455" name="Google Shape;1455;p29"/>
          <p:cNvSpPr/>
          <p:nvPr/>
        </p:nvSpPr>
        <p:spPr>
          <a:xfrm>
            <a:off x="1" y="291787"/>
            <a:ext cx="12191999" cy="119981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6" name="Google Shape;1456;p29"/>
          <p:cNvSpPr txBox="1"/>
          <p:nvPr/>
        </p:nvSpPr>
        <p:spPr>
          <a:xfrm>
            <a:off x="295202" y="622346"/>
            <a:ext cx="11359085" cy="8915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de-DE" sz="3600" b="1" i="0" dirty="0">
                <a:solidFill>
                  <a:schemeClr val="lt1"/>
                </a:solidFill>
                <a:latin typeface="Calibri"/>
                <a:ea typeface="Calibri"/>
                <a:cs typeface="Calibri"/>
                <a:sym typeface="Calibri"/>
              </a:rPr>
              <a:t>Kennen Sie die Risiken – Die PESTEL Analyse </a:t>
            </a: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3" descr="Ein Bild, das Himmel, draußen, bewölkt, Wolken enthält.&#10;&#10;Automatisch generierte Beschreibung"/>
          <p:cNvPicPr preferRelativeResize="0">
            <a:picLocks noGrp="1"/>
          </p:cNvPicPr>
          <p:nvPr>
            <p:ph type="pic" idx="2"/>
          </p:nvPr>
        </p:nvPicPr>
        <p:blipFill rotWithShape="1">
          <a:blip r:embed="rId3">
            <a:alphaModFix/>
          </a:blip>
          <a:srcRect l="8400" r="8399"/>
          <a:stretch/>
        </p:blipFill>
        <p:spPr>
          <a:xfrm>
            <a:off x="6852062" y="228600"/>
            <a:ext cx="5105121" cy="6362700"/>
          </a:xfrm>
          <a:prstGeom prst="rect">
            <a:avLst/>
          </a:prstGeom>
          <a:solidFill>
            <a:schemeClr val="lt1"/>
          </a:solidFill>
          <a:ln>
            <a:noFill/>
          </a:ln>
        </p:spPr>
      </p:pic>
      <p:sp>
        <p:nvSpPr>
          <p:cNvPr id="897" name="Google Shape;897;p3"/>
          <p:cNvSpPr txBox="1">
            <a:spLocks noGrp="1"/>
          </p:cNvSpPr>
          <p:nvPr>
            <p:ph type="body" idx="1"/>
          </p:nvPr>
        </p:nvSpPr>
        <p:spPr>
          <a:xfrm>
            <a:off x="1520328" y="936969"/>
            <a:ext cx="5331734" cy="45259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Clr>
                <a:schemeClr val="lt1"/>
              </a:buClr>
              <a:buSzPts val="2300"/>
              <a:buNone/>
            </a:pPr>
            <a:r>
              <a:rPr lang="en-GB" sz="2300" dirty="0"/>
              <a:t>…</a:t>
            </a:r>
            <a:r>
              <a:rPr lang="de-DE" sz="2300" dirty="0"/>
              <a:t>Finden Sie heraus, wie sich eine Unternehmenskrise definiert und wie sich der Begriff von anderen abgrenzt</a:t>
            </a:r>
            <a:endParaRPr lang="en-GB" sz="2300" dirty="0"/>
          </a:p>
          <a:p>
            <a:pPr marL="228600" lvl="0" indent="-228600" algn="l" rtl="0">
              <a:lnSpc>
                <a:spcPct val="100000"/>
              </a:lnSpc>
              <a:spcBef>
                <a:spcPts val="600"/>
              </a:spcBef>
              <a:spcAft>
                <a:spcPts val="0"/>
              </a:spcAft>
              <a:buClr>
                <a:schemeClr val="lt1"/>
              </a:buClr>
              <a:buSzPts val="2300"/>
              <a:buNone/>
            </a:pPr>
            <a:r>
              <a:rPr lang="en-GB" sz="2300" dirty="0">
                <a:latin typeface="Calibri"/>
                <a:ea typeface="Calibri"/>
                <a:cs typeface="Calibri"/>
                <a:sym typeface="Calibri"/>
              </a:rPr>
              <a:t>…</a:t>
            </a:r>
            <a:r>
              <a:rPr lang="de-DE" sz="2300" dirty="0">
                <a:latin typeface="Calibri"/>
                <a:ea typeface="Calibri"/>
                <a:cs typeface="Calibri"/>
                <a:sym typeface="Calibri"/>
              </a:rPr>
              <a:t>Vertiefen Sie </a:t>
            </a:r>
            <a:r>
              <a:rPr lang="de-DE" sz="2300" dirty="0"/>
              <a:t>Ihr Verständnis von dem, was eine Unternehmenskrise kompliziert macht und wie ihr typischer Verlauf ist</a:t>
            </a:r>
            <a:endParaRPr lang="de-DE" dirty="0"/>
          </a:p>
          <a:p>
            <a:pPr marL="228600" lvl="0" indent="-228600" algn="l" rtl="0">
              <a:lnSpc>
                <a:spcPct val="90000"/>
              </a:lnSpc>
              <a:spcBef>
                <a:spcPts val="1000"/>
              </a:spcBef>
              <a:spcAft>
                <a:spcPts val="0"/>
              </a:spcAft>
              <a:buClr>
                <a:schemeClr val="lt1"/>
              </a:buClr>
              <a:buSzPts val="2300"/>
              <a:buNone/>
            </a:pPr>
            <a:r>
              <a:rPr lang="en-GB" sz="2300" dirty="0">
                <a:solidFill>
                  <a:schemeClr val="lt1"/>
                </a:solidFill>
                <a:latin typeface="Calibri"/>
                <a:ea typeface="Calibri"/>
                <a:cs typeface="Calibri"/>
                <a:sym typeface="Calibri"/>
              </a:rPr>
              <a:t>…</a:t>
            </a:r>
            <a:r>
              <a:rPr lang="de-DE" sz="2300" dirty="0">
                <a:solidFill>
                  <a:schemeClr val="lt1"/>
                </a:solidFill>
                <a:latin typeface="Calibri"/>
                <a:ea typeface="Calibri"/>
                <a:cs typeface="Calibri"/>
                <a:sym typeface="Calibri"/>
              </a:rPr>
              <a:t>Entdecken Sie, warum die Tourismus-branche</a:t>
            </a:r>
            <a:r>
              <a:rPr lang="de-DE" sz="2300" dirty="0"/>
              <a:t> so krisenanfällig ist</a:t>
            </a:r>
          </a:p>
          <a:p>
            <a:pPr marL="228600" lvl="0" indent="-228600" algn="l" rtl="0">
              <a:lnSpc>
                <a:spcPct val="90000"/>
              </a:lnSpc>
              <a:spcBef>
                <a:spcPts val="1000"/>
              </a:spcBef>
              <a:spcAft>
                <a:spcPts val="0"/>
              </a:spcAft>
              <a:buClr>
                <a:schemeClr val="lt1"/>
              </a:buClr>
              <a:buSzPts val="2300"/>
              <a:buNone/>
            </a:pPr>
            <a:r>
              <a:rPr lang="en-GB" sz="2300" dirty="0">
                <a:latin typeface="Calibri"/>
                <a:ea typeface="Calibri"/>
                <a:cs typeface="Calibri"/>
                <a:sym typeface="Calibri"/>
              </a:rPr>
              <a:t>…</a:t>
            </a:r>
            <a:r>
              <a:rPr lang="de-DE" sz="2300" dirty="0"/>
              <a:t>Erhalten Sie einen Überblick über die unterschiedlichen Gründe, die eine Krise in einem Tourismus-KMU verursachen können</a:t>
            </a:r>
          </a:p>
          <a:p>
            <a:pPr marL="228600" lvl="0" indent="-228600" algn="l" rtl="0">
              <a:lnSpc>
                <a:spcPct val="90000"/>
              </a:lnSpc>
              <a:spcBef>
                <a:spcPts val="1000"/>
              </a:spcBef>
              <a:spcAft>
                <a:spcPts val="0"/>
              </a:spcAft>
              <a:buClr>
                <a:schemeClr val="lt1"/>
              </a:buClr>
              <a:buSzPts val="2300"/>
              <a:buNone/>
            </a:pPr>
            <a:r>
              <a:rPr lang="en-GB" sz="2300" dirty="0">
                <a:solidFill>
                  <a:schemeClr val="lt1"/>
                </a:solidFill>
                <a:latin typeface="Calibri"/>
                <a:ea typeface="Calibri"/>
                <a:cs typeface="Calibri"/>
                <a:sym typeface="Calibri"/>
              </a:rPr>
              <a:t>…</a:t>
            </a:r>
            <a:r>
              <a:rPr lang="de-DE" sz="2300" dirty="0">
                <a:solidFill>
                  <a:schemeClr val="lt1"/>
                </a:solidFill>
                <a:latin typeface="Calibri"/>
                <a:ea typeface="Calibri"/>
                <a:cs typeface="Calibri"/>
                <a:sym typeface="Calibri"/>
              </a:rPr>
              <a:t>Verstehen Sie die Notwendigkeit von Tourismus-KMU, sich umfassend mit dem Thema Krisen</a:t>
            </a:r>
            <a:r>
              <a:rPr lang="de-DE" sz="2300" dirty="0"/>
              <a:t>management auseinanderzusetzen</a:t>
            </a:r>
            <a:endParaRPr lang="de-DE" dirty="0"/>
          </a:p>
        </p:txBody>
      </p:sp>
      <p:sp>
        <p:nvSpPr>
          <p:cNvPr id="898" name="Google Shape;898;p3"/>
          <p:cNvSpPr txBox="1">
            <a:spLocks noGrp="1"/>
          </p:cNvSpPr>
          <p:nvPr>
            <p:ph type="body" idx="3"/>
          </p:nvPr>
        </p:nvSpPr>
        <p:spPr>
          <a:xfrm>
            <a:off x="1718561" y="409340"/>
            <a:ext cx="4716425" cy="582221"/>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lt1"/>
              </a:buClr>
              <a:buSzPts val="3600"/>
              <a:buNone/>
            </a:pPr>
            <a:r>
              <a:rPr lang="de-DE" dirty="0"/>
              <a:t>Was Sie von diesem Modul lernen werden:</a:t>
            </a:r>
          </a:p>
        </p:txBody>
      </p:sp>
      <p:sp>
        <p:nvSpPr>
          <p:cNvPr id="899" name="Google Shape;899;p3"/>
          <p:cNvSpPr txBox="1"/>
          <p:nvPr/>
        </p:nvSpPr>
        <p:spPr>
          <a:xfrm>
            <a:off x="6805407" y="6320587"/>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rgbClr val="595A59"/>
                </a:solidFill>
                <a:latin typeface="Calibri"/>
                <a:ea typeface="Calibri"/>
                <a:cs typeface="Calibri"/>
                <a:sym typeface="Calibri"/>
              </a:rPr>
              <a:t>Photo: Adobe Stock</a:t>
            </a:r>
            <a:endParaRPr sz="1000">
              <a:solidFill>
                <a:srgbClr val="595A59"/>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30"/>
          <p:cNvSpPr txBox="1">
            <a:spLocks noGrp="1"/>
          </p:cNvSpPr>
          <p:nvPr>
            <p:ph type="body" idx="1"/>
          </p:nvPr>
        </p:nvSpPr>
        <p:spPr>
          <a:xfrm>
            <a:off x="1630496" y="1961002"/>
            <a:ext cx="5069896" cy="433819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ts val="2400"/>
              <a:buNone/>
            </a:pPr>
            <a:r>
              <a:rPr lang="de-DE" dirty="0"/>
              <a:t>Diese bestimmen den Grad, zu dem politische Entscheidungen und Politikbereiche sich auf Tourismus-KMU auswirken. Sie umfassen politische Maßnahmen und die politische Stabilität sowie Handels-, Steuer- und Fiskalpolitik.</a:t>
            </a:r>
          </a:p>
          <a:p>
            <a:pPr marL="0" lvl="0" indent="0" algn="l" rtl="0">
              <a:lnSpc>
                <a:spcPct val="90000"/>
              </a:lnSpc>
              <a:spcBef>
                <a:spcPts val="0"/>
              </a:spcBef>
              <a:spcAft>
                <a:spcPts val="0"/>
              </a:spcAft>
              <a:buClr>
                <a:schemeClr val="lt1"/>
              </a:buClr>
              <a:buSzPts val="2400"/>
              <a:buNone/>
            </a:pPr>
            <a:r>
              <a:rPr lang="de-DE" dirty="0"/>
              <a:t>Die globale politische Landschaft ist äußerst unbeständig – und zwar nicht nur in Wachstumsmärkten. Dies trägt auch zum Anstieg von politischen Risiken bei.</a:t>
            </a:r>
          </a:p>
          <a:p>
            <a:pPr marL="0" lvl="0" indent="0" algn="l" rtl="0">
              <a:lnSpc>
                <a:spcPct val="90000"/>
              </a:lnSpc>
              <a:spcBef>
                <a:spcPts val="0"/>
              </a:spcBef>
              <a:spcAft>
                <a:spcPts val="0"/>
              </a:spcAft>
              <a:buClr>
                <a:schemeClr val="lt1"/>
              </a:buClr>
              <a:buSzPts val="2400"/>
              <a:buNone/>
            </a:pPr>
            <a:r>
              <a:rPr lang="de-DE" dirty="0"/>
              <a:t>Des Weiteren hat die Corona-Pandemie gezeigt, dass politische Faktoren massive Auswirkungen auf Unternehmen, besonders jene im Tourismus, haben.</a:t>
            </a:r>
            <a:endParaRPr dirty="0"/>
          </a:p>
        </p:txBody>
      </p:sp>
      <p:sp>
        <p:nvSpPr>
          <p:cNvPr id="1462" name="Google Shape;1462;p30"/>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Politische Einflussfaktoren</a:t>
            </a:r>
            <a:endParaRPr dirty="0"/>
          </a:p>
        </p:txBody>
      </p:sp>
      <p:sp>
        <p:nvSpPr>
          <p:cNvPr id="1463" name="Google Shape;1463;p30"/>
          <p:cNvSpPr txBox="1"/>
          <p:nvPr/>
        </p:nvSpPr>
        <p:spPr>
          <a:xfrm>
            <a:off x="7222733" y="1660615"/>
            <a:ext cx="4855967" cy="493977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5000"/>
              </a:lnSpc>
              <a:spcBef>
                <a:spcPts val="0"/>
              </a:spcBef>
              <a:spcAft>
                <a:spcPts val="0"/>
              </a:spcAft>
              <a:buClr>
                <a:srgbClr val="8DC9C0"/>
              </a:buClr>
              <a:buSzPts val="2160"/>
              <a:buFont typeface="Arial"/>
              <a:buChar char="•"/>
            </a:pPr>
            <a:r>
              <a:rPr lang="de-DE" sz="1800" dirty="0">
                <a:solidFill>
                  <a:srgbClr val="595A59"/>
                </a:solidFill>
                <a:latin typeface="Calibri"/>
                <a:ea typeface="Calibri"/>
                <a:cs typeface="Calibri"/>
                <a:sym typeface="Calibri"/>
              </a:rPr>
              <a:t>politische Stabilität (Unruhen, Bürgerkrieg, Terrorismus)</a:t>
            </a:r>
          </a:p>
          <a:p>
            <a:pPr marL="285750" marR="0" lvl="0" indent="-285750" algn="l" rtl="0">
              <a:lnSpc>
                <a:spcPct val="125000"/>
              </a:lnSpc>
              <a:spcBef>
                <a:spcPts val="0"/>
              </a:spcBef>
              <a:spcAft>
                <a:spcPts val="0"/>
              </a:spcAft>
              <a:buClr>
                <a:srgbClr val="8DC9C0"/>
              </a:buClr>
              <a:buSzPts val="2160"/>
              <a:buFont typeface="Arial"/>
              <a:buChar char="•"/>
            </a:pPr>
            <a:r>
              <a:rPr lang="de-DE" sz="1800" dirty="0">
                <a:solidFill>
                  <a:srgbClr val="595A59"/>
                </a:solidFill>
                <a:latin typeface="Calibri"/>
                <a:ea typeface="Calibri"/>
                <a:cs typeface="Calibri"/>
                <a:sym typeface="Calibri"/>
              </a:rPr>
              <a:t>allgemeine Wirtschaftsordnung des Landes</a:t>
            </a:r>
          </a:p>
          <a:p>
            <a:pPr marL="285750" marR="0" lvl="0" indent="-285750" algn="l" rtl="0">
              <a:lnSpc>
                <a:spcPct val="125000"/>
              </a:lnSpc>
              <a:spcBef>
                <a:spcPts val="0"/>
              </a:spcBef>
              <a:spcAft>
                <a:spcPts val="0"/>
              </a:spcAft>
              <a:buClr>
                <a:srgbClr val="8DC9C0"/>
              </a:buClr>
              <a:buSzPts val="2160"/>
              <a:buFont typeface="Arial"/>
              <a:buChar char="•"/>
            </a:pPr>
            <a:r>
              <a:rPr lang="de-DE" sz="1800" dirty="0">
                <a:solidFill>
                  <a:srgbClr val="595A59"/>
                </a:solidFill>
                <a:latin typeface="Calibri"/>
                <a:ea typeface="Calibri"/>
                <a:cs typeface="Calibri"/>
                <a:sym typeface="Calibri"/>
              </a:rPr>
              <a:t>gegenwärtige und künftige Außenpolitik</a:t>
            </a:r>
          </a:p>
          <a:p>
            <a:pPr marL="285750" marR="0" lvl="0" indent="-285750" algn="l" rtl="0">
              <a:lnSpc>
                <a:spcPct val="125000"/>
              </a:lnSpc>
              <a:spcBef>
                <a:spcPts val="0"/>
              </a:spcBef>
              <a:spcAft>
                <a:spcPts val="0"/>
              </a:spcAft>
              <a:buClr>
                <a:srgbClr val="8DC9C0"/>
              </a:buClr>
              <a:buSzPts val="2160"/>
              <a:buFont typeface="Arial"/>
              <a:buChar char="•"/>
            </a:pPr>
            <a:r>
              <a:rPr lang="de-DE" sz="1800" dirty="0">
                <a:solidFill>
                  <a:srgbClr val="595A59"/>
                </a:solidFill>
                <a:latin typeface="Calibri"/>
                <a:ea typeface="Calibri"/>
                <a:cs typeface="Calibri"/>
                <a:sym typeface="Calibri"/>
              </a:rPr>
              <a:t>Regierungsform </a:t>
            </a:r>
          </a:p>
          <a:p>
            <a:pPr marL="285750" marR="0" lvl="0" indent="-285750" algn="l" rtl="0">
              <a:lnSpc>
                <a:spcPct val="125000"/>
              </a:lnSpc>
              <a:spcBef>
                <a:spcPts val="0"/>
              </a:spcBef>
              <a:spcAft>
                <a:spcPts val="0"/>
              </a:spcAft>
              <a:buClr>
                <a:srgbClr val="8DC9C0"/>
              </a:buClr>
              <a:buSzPts val="2160"/>
              <a:buFont typeface="Arial"/>
              <a:buChar char="•"/>
            </a:pPr>
            <a:r>
              <a:rPr lang="de-DE" sz="1800" dirty="0">
                <a:solidFill>
                  <a:srgbClr val="595A59"/>
                </a:solidFill>
                <a:latin typeface="Calibri"/>
                <a:ea typeface="Calibri"/>
                <a:cs typeface="Calibri"/>
                <a:sym typeface="Calibri"/>
              </a:rPr>
              <a:t>Bürokratie- und Korruptionsgrad</a:t>
            </a:r>
          </a:p>
          <a:p>
            <a:pPr marL="285750" marR="0" lvl="0" indent="-285750" algn="l" rtl="0">
              <a:lnSpc>
                <a:spcPct val="125000"/>
              </a:lnSpc>
              <a:spcBef>
                <a:spcPts val="0"/>
              </a:spcBef>
              <a:spcAft>
                <a:spcPts val="0"/>
              </a:spcAft>
              <a:buClr>
                <a:srgbClr val="8DC9C0"/>
              </a:buClr>
              <a:buSzPts val="2160"/>
              <a:buFont typeface="Arial"/>
              <a:buChar char="•"/>
            </a:pPr>
            <a:r>
              <a:rPr lang="de-DE" sz="1800" dirty="0">
                <a:solidFill>
                  <a:srgbClr val="595A59"/>
                </a:solidFill>
                <a:latin typeface="Calibri"/>
                <a:ea typeface="Calibri"/>
                <a:cs typeface="Calibri"/>
                <a:sym typeface="Calibri"/>
              </a:rPr>
              <a:t>Pressefreiheit und Rechtsstaatlichkeit</a:t>
            </a:r>
          </a:p>
          <a:p>
            <a:pPr marL="285750" marR="0" lvl="0" indent="-285750" algn="l" rtl="0">
              <a:lnSpc>
                <a:spcPct val="125000"/>
              </a:lnSpc>
              <a:spcBef>
                <a:spcPts val="0"/>
              </a:spcBef>
              <a:spcAft>
                <a:spcPts val="0"/>
              </a:spcAft>
              <a:buClr>
                <a:srgbClr val="8DC9C0"/>
              </a:buClr>
              <a:buSzPts val="2160"/>
              <a:buFont typeface="Arial"/>
              <a:buChar char="•"/>
            </a:pPr>
            <a:r>
              <a:rPr lang="de-DE" sz="1800" dirty="0">
                <a:solidFill>
                  <a:srgbClr val="595A59"/>
                </a:solidFill>
                <a:latin typeface="Calibri"/>
                <a:ea typeface="Calibri"/>
                <a:cs typeface="Calibri"/>
                <a:sym typeface="Calibri"/>
              </a:rPr>
              <a:t>Entwicklungen in der Gesetzgebung und Deregulierung</a:t>
            </a:r>
          </a:p>
          <a:p>
            <a:pPr marL="285750" marR="0" lvl="0" indent="-285750" algn="l" rtl="0">
              <a:lnSpc>
                <a:spcPct val="125000"/>
              </a:lnSpc>
              <a:spcBef>
                <a:spcPts val="0"/>
              </a:spcBef>
              <a:spcAft>
                <a:spcPts val="0"/>
              </a:spcAft>
              <a:buClr>
                <a:srgbClr val="8DC9C0"/>
              </a:buClr>
              <a:buSzPts val="2160"/>
              <a:buFont typeface="Arial"/>
              <a:buChar char="•"/>
            </a:pPr>
            <a:r>
              <a:rPr lang="de-DE" sz="1800" dirty="0">
                <a:solidFill>
                  <a:srgbClr val="595A59"/>
                </a:solidFill>
                <a:latin typeface="Calibri"/>
                <a:ea typeface="Calibri"/>
                <a:cs typeface="Calibri"/>
                <a:sym typeface="Calibri"/>
              </a:rPr>
              <a:t>politische Entscheidungen in Bezug auf Handel, Zölle und Steuern</a:t>
            </a:r>
          </a:p>
          <a:p>
            <a:pPr marL="285750" marR="0" lvl="0" indent="-285750" algn="l" rtl="0">
              <a:lnSpc>
                <a:spcPct val="125000"/>
              </a:lnSpc>
              <a:spcBef>
                <a:spcPts val="0"/>
              </a:spcBef>
              <a:spcAft>
                <a:spcPts val="0"/>
              </a:spcAft>
              <a:buClr>
                <a:srgbClr val="8DC9C0"/>
              </a:buClr>
              <a:buSzPts val="2160"/>
              <a:buFont typeface="Arial"/>
              <a:buChar char="•"/>
            </a:pPr>
            <a:r>
              <a:rPr lang="de-DE" sz="1800" dirty="0">
                <a:solidFill>
                  <a:srgbClr val="595A59"/>
                </a:solidFill>
                <a:latin typeface="Calibri"/>
                <a:ea typeface="Calibri"/>
                <a:cs typeface="Calibri"/>
                <a:sym typeface="Calibri"/>
              </a:rPr>
              <a:t>Gesetze zum Schutz von Umwelt, Arbeitnehmern und Verbrauchern</a:t>
            </a:r>
          </a:p>
          <a:p>
            <a:pPr marL="285750" marR="0" lvl="0" indent="-285750" algn="l" rtl="0">
              <a:lnSpc>
                <a:spcPct val="125000"/>
              </a:lnSpc>
              <a:spcBef>
                <a:spcPts val="0"/>
              </a:spcBef>
              <a:spcAft>
                <a:spcPts val="0"/>
              </a:spcAft>
              <a:buClr>
                <a:srgbClr val="8DC9C0"/>
              </a:buClr>
              <a:buSzPts val="2160"/>
              <a:buFont typeface="Arial"/>
              <a:buChar char="•"/>
            </a:pPr>
            <a:r>
              <a:rPr lang="de-DE" sz="1800" dirty="0">
                <a:solidFill>
                  <a:srgbClr val="595A59"/>
                </a:solidFill>
                <a:latin typeface="Calibri"/>
                <a:ea typeface="Calibri"/>
                <a:cs typeface="Calibri"/>
                <a:sym typeface="Calibri"/>
              </a:rPr>
              <a:t>offene / geschlossene Grenzen</a:t>
            </a:r>
          </a:p>
        </p:txBody>
      </p:sp>
      <p:pic>
        <p:nvPicPr>
          <p:cNvPr id="1464" name="Google Shape;1464;p30" descr="Gericht mit einfarbiger Füllung"/>
          <p:cNvPicPr preferRelativeResize="0"/>
          <p:nvPr/>
        </p:nvPicPr>
        <p:blipFill rotWithShape="1">
          <a:blip r:embed="rId3">
            <a:alphaModFix/>
          </a:blip>
          <a:srcRect/>
          <a:stretch/>
        </p:blipFill>
        <p:spPr>
          <a:xfrm>
            <a:off x="1480460" y="588799"/>
            <a:ext cx="1080000" cy="1080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31"/>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de-DE" dirty="0"/>
              <a:t>Wirtschaftliche Faktoren umfassen nationale und (vor allem relevant in der Tourismusbranche) </a:t>
            </a:r>
            <a:r>
              <a:rPr lang="de-DE" dirty="0" err="1"/>
              <a:t>interna-tionale</a:t>
            </a:r>
            <a:r>
              <a:rPr lang="de-DE" dirty="0"/>
              <a:t> Entwicklungen, die unmittelbare Auswirkungen auf Absatz- und Beschaffungs-möglichkeiten haben.</a:t>
            </a:r>
          </a:p>
        </p:txBody>
      </p:sp>
      <p:sp>
        <p:nvSpPr>
          <p:cNvPr id="1470" name="Google Shape;1470;p31"/>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Wirtschaftliche Einflussfaktoren</a:t>
            </a:r>
          </a:p>
        </p:txBody>
      </p:sp>
      <p:sp>
        <p:nvSpPr>
          <p:cNvPr id="1471" name="Google Shape;1471;p31"/>
          <p:cNvSpPr txBox="1"/>
          <p:nvPr/>
        </p:nvSpPr>
        <p:spPr>
          <a:xfrm>
            <a:off x="7283367" y="1753639"/>
            <a:ext cx="4795333" cy="3293169"/>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lang="en-US" sz="1800" dirty="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gesamtwirtschaftliche Produktion (BIP), Höhe des verfügbaren Einkommens, Konsumentenkaufkraft und Wachstumsraten</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Preisniveau und Inflationsrate</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Zinsniveau und -entwicklung</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Beschäftigung, Arbeitslosigkeit und Anzahl unbesetzter Stellen</a:t>
            </a:r>
          </a:p>
          <a:p>
            <a:pPr marL="285750" marR="0" lvl="0" indent="-285750" algn="l" rtl="0">
              <a:spcBef>
                <a:spcPts val="1200"/>
              </a:spcBef>
              <a:spcAft>
                <a:spcPts val="0"/>
              </a:spcAft>
              <a:buClr>
                <a:srgbClr val="8DC9C0"/>
              </a:buClr>
              <a:buSzPts val="2160"/>
              <a:buFont typeface="Arial"/>
              <a:buChar char="•"/>
            </a:pPr>
            <a:endParaRPr lang="en-US" dirty="0"/>
          </a:p>
        </p:txBody>
      </p:sp>
      <p:pic>
        <p:nvPicPr>
          <p:cNvPr id="1472" name="Google Shape;1472;p31" descr="Balkendiagramm mit Aufwärtstrend mit einfarbiger Füllung"/>
          <p:cNvPicPr preferRelativeResize="0"/>
          <p:nvPr/>
        </p:nvPicPr>
        <p:blipFill rotWithShape="1">
          <a:blip r:embed="rId3">
            <a:alphaModFix/>
          </a:blip>
          <a:srcRect/>
          <a:stretch/>
        </p:blipFill>
        <p:spPr>
          <a:xfrm>
            <a:off x="1589305" y="673639"/>
            <a:ext cx="1080000" cy="1080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2"/>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2400"/>
              <a:buNone/>
            </a:pPr>
            <a:r>
              <a:rPr lang="de-DE" dirty="0"/>
              <a:t>Soziokulturelle Einflussfaktoren spiegeln die Gesellschaftsstruktur und die besonderen Umstände wider, die wichtig für Ihr Unternehmen sind.</a:t>
            </a:r>
          </a:p>
          <a:p>
            <a:pPr marL="0" lvl="0" indent="0" algn="l" rtl="0">
              <a:lnSpc>
                <a:spcPct val="90000"/>
              </a:lnSpc>
              <a:spcBef>
                <a:spcPts val="1000"/>
              </a:spcBef>
              <a:spcAft>
                <a:spcPts val="0"/>
              </a:spcAft>
              <a:buClr>
                <a:schemeClr val="lt1"/>
              </a:buClr>
              <a:buSzPts val="2400"/>
              <a:buNone/>
            </a:pPr>
            <a:r>
              <a:rPr lang="de-DE" dirty="0"/>
              <a:t>Globale Trends und soziokulturelle Normen sind von besonderer Bedeutung für Tourismus-KMU.</a:t>
            </a:r>
          </a:p>
          <a:p>
            <a:pPr marL="0" lvl="0" indent="0" algn="l" rtl="0">
              <a:lnSpc>
                <a:spcPct val="90000"/>
              </a:lnSpc>
              <a:spcBef>
                <a:spcPts val="1000"/>
              </a:spcBef>
              <a:spcAft>
                <a:spcPts val="0"/>
              </a:spcAft>
              <a:buClr>
                <a:schemeClr val="lt1"/>
              </a:buClr>
              <a:buSzPts val="2400"/>
              <a:buNone/>
            </a:pPr>
            <a:endParaRPr lang="de-DE" dirty="0"/>
          </a:p>
        </p:txBody>
      </p:sp>
      <p:sp>
        <p:nvSpPr>
          <p:cNvPr id="1478" name="Google Shape;1478;p32"/>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Soziale Einflussfaktoren</a:t>
            </a:r>
          </a:p>
        </p:txBody>
      </p:sp>
      <p:sp>
        <p:nvSpPr>
          <p:cNvPr id="1479" name="Google Shape;1479;p32"/>
          <p:cNvSpPr txBox="1"/>
          <p:nvPr/>
        </p:nvSpPr>
        <p:spPr>
          <a:xfrm>
            <a:off x="7319933" y="732234"/>
            <a:ext cx="4795200" cy="6278601"/>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sz="1800" dirty="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Gesellschaftsordnung und kulturelle Eigenschaften (Sprache, Normen, Werte, Einstellungen, Religion)</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Bevölkerungsentwicklung</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Veränderungen im Reiseverhalten</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Konsumverhalten, Freizeitgestaltung, Lifestyle</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Mobilität der Einwohner</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Veränderungen in grundlegenden menschlichen Bedürfnissen: Lebensmittel, Wohnraum, Klima, Gesundheit, Umwelt</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soziale Werte</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Freizeitverhalten: Bedeutung von Unterhaltung, Sport, Erholung</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Einfluss von sozialen Medien auf traditionelle Medien</a:t>
            </a:r>
          </a:p>
          <a:p>
            <a:pPr marL="285750" marR="0" lvl="0" indent="-285750" algn="l" rtl="0">
              <a:spcBef>
                <a:spcPts val="1200"/>
              </a:spcBef>
              <a:spcAft>
                <a:spcPts val="0"/>
              </a:spcAft>
              <a:buClr>
                <a:srgbClr val="8DC9C0"/>
              </a:buClr>
              <a:buSzPts val="2160"/>
              <a:buFont typeface="Arial"/>
              <a:buChar char="•"/>
            </a:pPr>
            <a:endParaRPr lang="de-DE" dirty="0"/>
          </a:p>
        </p:txBody>
      </p:sp>
      <p:pic>
        <p:nvPicPr>
          <p:cNvPr id="1480" name="Google Shape;1480;p32" descr="Zielgruppe mit einfarbiger Füllung"/>
          <p:cNvPicPr preferRelativeResize="0"/>
          <p:nvPr/>
        </p:nvPicPr>
        <p:blipFill rotWithShape="1">
          <a:blip r:embed="rId3">
            <a:alphaModFix/>
          </a:blip>
          <a:srcRect/>
          <a:stretch/>
        </p:blipFill>
        <p:spPr>
          <a:xfrm>
            <a:off x="1518039" y="673639"/>
            <a:ext cx="1080000" cy="1080000"/>
          </a:xfrm>
          <a:prstGeom prst="rect">
            <a:avLst/>
          </a:prstGeom>
          <a:noFill/>
          <a:ln>
            <a:noFill/>
          </a:ln>
        </p:spPr>
      </p:pic>
      <p:sp>
        <p:nvSpPr>
          <p:cNvPr id="1481" name="Google Shape;1481;p32"/>
          <p:cNvSpPr/>
          <p:nvPr/>
        </p:nvSpPr>
        <p:spPr>
          <a:xfrm>
            <a:off x="1359413" y="5794873"/>
            <a:ext cx="5484732" cy="900930"/>
          </a:xfrm>
          <a:prstGeom prst="rect">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chemeClr val="lt1"/>
                </a:solidFill>
                <a:latin typeface="Calibri"/>
                <a:ea typeface="Calibri"/>
                <a:cs typeface="Calibri"/>
                <a:sym typeface="Calibri"/>
              </a:rPr>
              <a:t>Ausblick: </a:t>
            </a:r>
            <a:r>
              <a:rPr lang="de-DE" sz="1800" dirty="0">
                <a:solidFill>
                  <a:schemeClr val="lt1"/>
                </a:solidFill>
                <a:latin typeface="Calibri"/>
                <a:ea typeface="Calibri"/>
                <a:cs typeface="Calibri"/>
                <a:sym typeface="Calibri"/>
              </a:rPr>
              <a:t>Wir befassen uns mit Trends im Tourismus in Modul 3 (Reaktives Krisenmanagement), wenn wir das Thema Restrukturierungskonzept behandeln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33"/>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Clr>
                <a:schemeClr val="lt1"/>
              </a:buClr>
              <a:buSzPts val="2400"/>
              <a:buNone/>
            </a:pPr>
            <a:r>
              <a:rPr lang="de-DE" dirty="0"/>
              <a:t>Technologie transformiert grundlegend eine Reihe von Branchen, auch den Tourismus.</a:t>
            </a:r>
          </a:p>
          <a:p>
            <a:pPr marL="0" lvl="0" indent="0" algn="l" rtl="0">
              <a:lnSpc>
                <a:spcPct val="90000"/>
              </a:lnSpc>
              <a:spcBef>
                <a:spcPts val="1000"/>
              </a:spcBef>
              <a:spcAft>
                <a:spcPts val="0"/>
              </a:spcAft>
              <a:buClr>
                <a:schemeClr val="lt1"/>
              </a:buClr>
              <a:buSzPts val="2400"/>
              <a:buNone/>
            </a:pPr>
            <a:r>
              <a:rPr lang="de-DE" dirty="0"/>
              <a:t>Dies beinhaltet technologische Entwicklungen im Verkehrssystem und die Verfügbarkeit von Informationen unabhängig von Ihrem gegenwärtigen Standort – mit Ihrem Smartphone können Sie Reiseblogs folgen, Rezensionen über Restaurants oder Unterkünfte schreiben und lesen oder einen Transport buchen.</a:t>
            </a:r>
          </a:p>
        </p:txBody>
      </p:sp>
      <p:sp>
        <p:nvSpPr>
          <p:cNvPr id="1487" name="Google Shape;1487;p33"/>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Technologische</a:t>
            </a:r>
            <a:r>
              <a:rPr lang="en-GB" dirty="0"/>
              <a:t> </a:t>
            </a:r>
            <a:r>
              <a:rPr lang="en-GB" dirty="0" err="1"/>
              <a:t>Einflussfaktoren</a:t>
            </a:r>
            <a:endParaRPr lang="en-GB" dirty="0"/>
          </a:p>
        </p:txBody>
      </p:sp>
      <p:sp>
        <p:nvSpPr>
          <p:cNvPr id="1488" name="Google Shape;1488;p33"/>
          <p:cNvSpPr txBox="1"/>
          <p:nvPr/>
        </p:nvSpPr>
        <p:spPr>
          <a:xfrm>
            <a:off x="7198747" y="1721918"/>
            <a:ext cx="4795333" cy="4001055"/>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sz="1800" dirty="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Infrastruktur, Transportwege und verfügbare Logistik</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Digitalisierung, Informations- und Kommunikationstechnologien</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Einfluss von digitalen sozialen Medien</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Verfügbarkeit von ökologischen Ressourcen: Boden, Wasser, Luft, Licht</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Verfügbarkeit von Energie: Öl, Gas, Elektrizität, Kohle, andere Energiequellen</a:t>
            </a:r>
          </a:p>
          <a:p>
            <a:pPr marL="285750" marR="0" lvl="0" indent="-285750" algn="l" rtl="0">
              <a:spcBef>
                <a:spcPts val="1200"/>
              </a:spcBef>
              <a:spcAft>
                <a:spcPts val="0"/>
              </a:spcAft>
              <a:buClr>
                <a:srgbClr val="8DC9C0"/>
              </a:buClr>
              <a:buSzPts val="2160"/>
              <a:buFont typeface="Arial"/>
              <a:buChar char="•"/>
            </a:pPr>
            <a:endParaRPr lang="de-DE" dirty="0"/>
          </a:p>
        </p:txBody>
      </p:sp>
      <p:pic>
        <p:nvPicPr>
          <p:cNvPr id="1489" name="Google Shape;1489;p33" descr="Glühbirne und Zahnrad mit einfarbiger Füllung"/>
          <p:cNvPicPr preferRelativeResize="0"/>
          <p:nvPr/>
        </p:nvPicPr>
        <p:blipFill rotWithShape="1">
          <a:blip r:embed="rId3">
            <a:alphaModFix/>
          </a:blip>
          <a:srcRect/>
          <a:stretch/>
        </p:blipFill>
        <p:spPr>
          <a:xfrm>
            <a:off x="1590580" y="641918"/>
            <a:ext cx="1080000" cy="1080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34"/>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GB" dirty="0" err="1"/>
              <a:t>Ökologische</a:t>
            </a:r>
            <a:r>
              <a:rPr lang="en-GB" dirty="0"/>
              <a:t> F</a:t>
            </a:r>
            <a:r>
              <a:rPr lang="de-DE" dirty="0" err="1"/>
              <a:t>aktoren</a:t>
            </a:r>
            <a:r>
              <a:rPr lang="de-DE" dirty="0"/>
              <a:t> sind Faktoren, die von der Umwelt und den Auswirkungen der ökologischen Aspekte beeinflusst werden. Mit der zunehmenden Bedeutung von CSR (Corporate </a:t>
            </a:r>
            <a:r>
              <a:rPr lang="de-DE" dirty="0" err="1"/>
              <a:t>Social</a:t>
            </a:r>
            <a:r>
              <a:rPr lang="de-DE" dirty="0"/>
              <a:t> </a:t>
            </a:r>
            <a:r>
              <a:rPr lang="de-DE" dirty="0" err="1"/>
              <a:t>Responsibility</a:t>
            </a:r>
            <a:r>
              <a:rPr lang="de-DE" dirty="0"/>
              <a:t>) und Nachhaltigkeit rückt dieses Element immer mehr in den Fokus, wenn es darum geht, wie Organisationen ihre Geschäfte führen müssen.</a:t>
            </a:r>
            <a:endParaRPr dirty="0"/>
          </a:p>
        </p:txBody>
      </p:sp>
      <p:sp>
        <p:nvSpPr>
          <p:cNvPr id="1495" name="Google Shape;1495;p34"/>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Ökologische</a:t>
            </a:r>
            <a:r>
              <a:rPr lang="en-GB" dirty="0"/>
              <a:t> </a:t>
            </a:r>
            <a:r>
              <a:rPr lang="en-GB" dirty="0" err="1"/>
              <a:t>Faktoren</a:t>
            </a:r>
            <a:endParaRPr dirty="0"/>
          </a:p>
        </p:txBody>
      </p:sp>
      <p:sp>
        <p:nvSpPr>
          <p:cNvPr id="1496" name="Google Shape;1496;p34"/>
          <p:cNvSpPr txBox="1"/>
          <p:nvPr/>
        </p:nvSpPr>
        <p:spPr>
          <a:xfrm>
            <a:off x="7198747" y="1931239"/>
            <a:ext cx="4795333" cy="3508612"/>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sz="1800" dirty="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de-DE" sz="1800" dirty="0">
                <a:solidFill>
                  <a:srgbClr val="7C7D7C"/>
                </a:solidFill>
                <a:latin typeface="Calibri" panose="020F0502020204030204" pitchFamily="34" charset="0"/>
                <a:cs typeface="Calibri" panose="020F0502020204030204" pitchFamily="34" charset="0"/>
              </a:rPr>
              <a:t>Klima, Wetterereignisse und Naturkatastrophen</a:t>
            </a:r>
          </a:p>
          <a:p>
            <a:pPr marL="285750" marR="0" lvl="0" indent="-285750" algn="l" rtl="0">
              <a:spcBef>
                <a:spcPts val="1200"/>
              </a:spcBef>
              <a:spcAft>
                <a:spcPts val="0"/>
              </a:spcAft>
              <a:buClr>
                <a:srgbClr val="8DC9C0"/>
              </a:buClr>
              <a:buSzPts val="2160"/>
              <a:buFont typeface="Arial"/>
              <a:buChar char="•"/>
            </a:pPr>
            <a:r>
              <a:rPr lang="de-DE" sz="1800" dirty="0">
                <a:solidFill>
                  <a:srgbClr val="7C7D7C"/>
                </a:solidFill>
                <a:latin typeface="Calibri" panose="020F0502020204030204" pitchFamily="34" charset="0"/>
                <a:cs typeface="Calibri" panose="020F0502020204030204" pitchFamily="34" charset="0"/>
              </a:rPr>
              <a:t>Klimawandel</a:t>
            </a:r>
          </a:p>
          <a:p>
            <a:pPr marL="285750" marR="0" lvl="0" indent="-285750" algn="l" rtl="0">
              <a:spcBef>
                <a:spcPts val="1200"/>
              </a:spcBef>
              <a:spcAft>
                <a:spcPts val="0"/>
              </a:spcAft>
              <a:buClr>
                <a:srgbClr val="8DC9C0"/>
              </a:buClr>
              <a:buSzPts val="2160"/>
              <a:buFont typeface="Arial"/>
              <a:buChar char="•"/>
            </a:pPr>
            <a:r>
              <a:rPr lang="de-DE" sz="1800" dirty="0">
                <a:solidFill>
                  <a:srgbClr val="7C7D7C"/>
                </a:solidFill>
                <a:latin typeface="Calibri" panose="020F0502020204030204" pitchFamily="34" charset="0"/>
                <a:cs typeface="Calibri" panose="020F0502020204030204" pitchFamily="34" charset="0"/>
              </a:rPr>
              <a:t>Pandemie (Covid-19)</a:t>
            </a:r>
          </a:p>
          <a:p>
            <a:pPr marL="285750" marR="0" lvl="0" indent="-285750" algn="l" rtl="0">
              <a:spcBef>
                <a:spcPts val="1200"/>
              </a:spcBef>
              <a:spcAft>
                <a:spcPts val="0"/>
              </a:spcAft>
              <a:buClr>
                <a:srgbClr val="8DC9C0"/>
              </a:buClr>
              <a:buSzPts val="2160"/>
              <a:buFont typeface="Arial"/>
              <a:buChar char="•"/>
            </a:pPr>
            <a:r>
              <a:rPr lang="de-DE" sz="1800" dirty="0">
                <a:solidFill>
                  <a:srgbClr val="7C7D7C"/>
                </a:solidFill>
                <a:latin typeface="Calibri" panose="020F0502020204030204" pitchFamily="34" charset="0"/>
                <a:cs typeface="Calibri" panose="020F0502020204030204" pitchFamily="34" charset="0"/>
              </a:rPr>
              <a:t>Versorgung mit natürlichen Ressourcen</a:t>
            </a:r>
          </a:p>
          <a:p>
            <a:pPr marL="285750" marR="0" lvl="0" indent="-285750" algn="l" rtl="0">
              <a:spcBef>
                <a:spcPts val="1200"/>
              </a:spcBef>
              <a:spcAft>
                <a:spcPts val="0"/>
              </a:spcAft>
              <a:buClr>
                <a:srgbClr val="8DC9C0"/>
              </a:buClr>
              <a:buSzPts val="2160"/>
              <a:buFont typeface="Arial"/>
              <a:buChar char="•"/>
            </a:pPr>
            <a:r>
              <a:rPr lang="de-DE" sz="1800" dirty="0">
                <a:solidFill>
                  <a:srgbClr val="7C7D7C"/>
                </a:solidFill>
                <a:latin typeface="Calibri" panose="020F0502020204030204" pitchFamily="34" charset="0"/>
                <a:cs typeface="Calibri" panose="020F0502020204030204" pitchFamily="34" charset="0"/>
              </a:rPr>
              <a:t>Umweltvorschriften und -standards (z.B. Antizipation von Umweltvorschriften)</a:t>
            </a:r>
          </a:p>
          <a:p>
            <a:pPr marL="285750" marR="0" lvl="0" indent="-285750" algn="l" rtl="0">
              <a:spcBef>
                <a:spcPts val="1200"/>
              </a:spcBef>
              <a:spcAft>
                <a:spcPts val="0"/>
              </a:spcAft>
              <a:buClr>
                <a:srgbClr val="8DC9C0"/>
              </a:buClr>
              <a:buSzPts val="2160"/>
              <a:buFont typeface="Arial"/>
              <a:buChar char="•"/>
            </a:pPr>
            <a:endParaRPr lang="de-DE" sz="1800" dirty="0">
              <a:latin typeface="Calibri" panose="020F0502020204030204" pitchFamily="34" charset="0"/>
              <a:cs typeface="Calibri" panose="020F0502020204030204" pitchFamily="34" charset="0"/>
            </a:endParaRPr>
          </a:p>
        </p:txBody>
      </p:sp>
      <p:pic>
        <p:nvPicPr>
          <p:cNvPr id="1497" name="Google Shape;1497;p34" descr="Nachhaltigkeit mit einfarbiger Füllung"/>
          <p:cNvPicPr preferRelativeResize="0"/>
          <p:nvPr/>
        </p:nvPicPr>
        <p:blipFill rotWithShape="1">
          <a:blip r:embed="rId3">
            <a:alphaModFix/>
          </a:blip>
          <a:srcRect/>
          <a:stretch/>
        </p:blipFill>
        <p:spPr>
          <a:xfrm>
            <a:off x="1618079" y="633841"/>
            <a:ext cx="1080000" cy="1080000"/>
          </a:xfrm>
          <a:prstGeom prst="rect">
            <a:avLst/>
          </a:prstGeom>
          <a:noFill/>
          <a:ln>
            <a:noFill/>
          </a:ln>
        </p:spPr>
      </p:pic>
      <p:sp>
        <p:nvSpPr>
          <p:cNvPr id="1498" name="Google Shape;1498;p34"/>
          <p:cNvSpPr/>
          <p:nvPr/>
        </p:nvSpPr>
        <p:spPr>
          <a:xfrm>
            <a:off x="1359413" y="6113581"/>
            <a:ext cx="5484732" cy="582221"/>
          </a:xfrm>
          <a:prstGeom prst="rect">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ea typeface="Calibri"/>
                <a:cs typeface="Calibri"/>
                <a:sym typeface="Calibri"/>
              </a:rPr>
              <a:t>Ausblick: Wir befassen uns mit Entwicklungen im nachhaltigem Tourismus in Modul 7 (</a:t>
            </a:r>
            <a:r>
              <a:rPr lang="de-DE" sz="1800" dirty="0" err="1">
                <a:solidFill>
                  <a:schemeClr val="lt1"/>
                </a:solidFill>
                <a:latin typeface="Calibri"/>
                <a:ea typeface="Calibri"/>
                <a:cs typeface="Calibri"/>
                <a:sym typeface="Calibri"/>
              </a:rPr>
              <a:t>Krisenresilienz</a:t>
            </a:r>
            <a:r>
              <a:rPr lang="de-DE" sz="1800" dirty="0">
                <a:solidFill>
                  <a:schemeClr val="lt1"/>
                </a:solidFill>
                <a:latin typeface="Calibri"/>
                <a:ea typeface="Calibri"/>
                <a:cs typeface="Calibri"/>
                <a:sym typeface="Calibri"/>
              </a:rPr>
              <a:t>)</a:t>
            </a:r>
            <a:endParaRPr lang="en-US" sz="1800" dirty="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35"/>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de-DE" dirty="0"/>
              <a:t>Rechtliche Risiken ergeben sich aus Vorschriften und Gesetzen und haben Auswirkungen auf alle Geschäftsbereiche.</a:t>
            </a:r>
            <a:endParaRPr lang="en-US" dirty="0"/>
          </a:p>
          <a:p>
            <a:pPr marL="0" lvl="0" indent="0" algn="l" rtl="0">
              <a:lnSpc>
                <a:spcPct val="90000"/>
              </a:lnSpc>
              <a:spcBef>
                <a:spcPts val="1000"/>
              </a:spcBef>
              <a:spcAft>
                <a:spcPts val="0"/>
              </a:spcAft>
              <a:buClr>
                <a:schemeClr val="lt1"/>
              </a:buClr>
              <a:buSzPts val="2400"/>
              <a:buNone/>
            </a:pPr>
            <a:r>
              <a:rPr lang="de-DE" dirty="0"/>
              <a:t>Rechtliche Faktoren können sich sowohl positiv als auch negativ auf die Geschäftstätigkeit und das Management eines Unternehmens auswirken.</a:t>
            </a:r>
            <a:endParaRPr lang="en-US" dirty="0"/>
          </a:p>
        </p:txBody>
      </p:sp>
      <p:sp>
        <p:nvSpPr>
          <p:cNvPr id="1504" name="Google Shape;1504;p35"/>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Rechtliche</a:t>
            </a:r>
            <a:r>
              <a:rPr lang="en-GB" dirty="0"/>
              <a:t> </a:t>
            </a:r>
            <a:r>
              <a:rPr lang="en-GB" dirty="0" err="1"/>
              <a:t>Einflussfaktoren</a:t>
            </a:r>
            <a:endParaRPr lang="en-GB" dirty="0"/>
          </a:p>
        </p:txBody>
      </p:sp>
      <p:sp>
        <p:nvSpPr>
          <p:cNvPr id="1505" name="Google Shape;1505;p35"/>
          <p:cNvSpPr txBox="1"/>
          <p:nvPr/>
        </p:nvSpPr>
        <p:spPr>
          <a:xfrm>
            <a:off x="7198747" y="1931239"/>
            <a:ext cx="4795333" cy="418572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Steuer- und Zollvorschriften</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Arbeitnehmerschutzgesetze</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allgemeine wirtschaftspolitische Vorschriften (z.B. Datenschutzgesetze)</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Rechtssicherheit und Rechtsbewusstsein</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Umweltschutzgesetze</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Versicherungsrecht</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Ladenöffnungszeiten</a:t>
            </a:r>
          </a:p>
          <a:p>
            <a:pPr marL="285750" marR="0" lvl="0" indent="-285750" algn="l" rtl="0">
              <a:spcBef>
                <a:spcPts val="1200"/>
              </a:spcBef>
              <a:spcAft>
                <a:spcPts val="0"/>
              </a:spcAft>
              <a:buClr>
                <a:srgbClr val="8DC9C0"/>
              </a:buClr>
              <a:buSzPts val="2160"/>
              <a:buFont typeface="Arial"/>
              <a:buChar char="•"/>
            </a:pPr>
            <a:r>
              <a:rPr lang="de-DE" sz="1800" dirty="0">
                <a:solidFill>
                  <a:srgbClr val="595A59"/>
                </a:solidFill>
                <a:latin typeface="Calibri" panose="020F0502020204030204" pitchFamily="34" charset="0"/>
                <a:cs typeface="Calibri" panose="020F0502020204030204" pitchFamily="34" charset="0"/>
              </a:rPr>
              <a:t>Einreisebestimmungen, Visaverfahren</a:t>
            </a:r>
          </a:p>
          <a:p>
            <a:pPr marL="285750" marR="0" lvl="0" indent="-285750" algn="l" rtl="0">
              <a:spcBef>
                <a:spcPts val="1200"/>
              </a:spcBef>
              <a:spcAft>
                <a:spcPts val="0"/>
              </a:spcAft>
              <a:buClr>
                <a:srgbClr val="8DC9C0"/>
              </a:buClr>
              <a:buSzPts val="2160"/>
              <a:buFont typeface="Arial"/>
              <a:buChar char="•"/>
            </a:pPr>
            <a:endParaRPr lang="de-DE" dirty="0"/>
          </a:p>
        </p:txBody>
      </p:sp>
      <p:pic>
        <p:nvPicPr>
          <p:cNvPr id="1506" name="Google Shape;1506;p35" descr="Waage der Justitia mit einfarbiger Füllung"/>
          <p:cNvPicPr preferRelativeResize="0"/>
          <p:nvPr/>
        </p:nvPicPr>
        <p:blipFill rotWithShape="1">
          <a:blip r:embed="rId3">
            <a:alphaModFix/>
          </a:blip>
          <a:srcRect/>
          <a:stretch/>
        </p:blipFill>
        <p:spPr>
          <a:xfrm>
            <a:off x="1546914" y="558805"/>
            <a:ext cx="1080000" cy="1080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35" name="Google Shape;1535;p36"/>
          <p:cNvSpPr txBox="1"/>
          <p:nvPr/>
        </p:nvSpPr>
        <p:spPr>
          <a:xfrm>
            <a:off x="421073" y="1769806"/>
            <a:ext cx="11470341"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de-DE" sz="2000" dirty="0">
                <a:solidFill>
                  <a:srgbClr val="595A59"/>
                </a:solidFill>
                <a:latin typeface="Calibri" panose="020F0502020204030204" pitchFamily="34" charset="0"/>
                <a:cs typeface="Calibri" panose="020F0502020204030204" pitchFamily="34" charset="0"/>
              </a:rPr>
              <a:t>Was könnten Einflussfaktoren für Ihr Unternehmen sein?</a:t>
            </a:r>
          </a:p>
          <a:p>
            <a:pPr marL="0" marR="0" lvl="0" indent="0" algn="ctr" rtl="0">
              <a:spcBef>
                <a:spcPts val="600"/>
              </a:spcBef>
              <a:spcAft>
                <a:spcPts val="0"/>
              </a:spcAft>
              <a:buNone/>
            </a:pPr>
            <a:r>
              <a:rPr lang="de-DE" sz="2000" dirty="0">
                <a:solidFill>
                  <a:srgbClr val="595A59"/>
                </a:solidFill>
                <a:latin typeface="Calibri" panose="020F0502020204030204" pitchFamily="34" charset="0"/>
                <a:cs typeface="Calibri" panose="020F0502020204030204" pitchFamily="34" charset="0"/>
              </a:rPr>
              <a:t>Welchen Auswirkungen haben diese?</a:t>
            </a:r>
          </a:p>
          <a:p>
            <a:pPr marL="0" marR="0" lvl="0" indent="0" algn="ctr" rtl="0">
              <a:spcBef>
                <a:spcPts val="600"/>
              </a:spcBef>
              <a:spcAft>
                <a:spcPts val="0"/>
              </a:spcAft>
              <a:buNone/>
            </a:pPr>
            <a:r>
              <a:rPr lang="de-DE" sz="2000" dirty="0">
                <a:solidFill>
                  <a:srgbClr val="595A59"/>
                </a:solidFill>
                <a:latin typeface="Calibri" panose="020F0502020204030204" pitchFamily="34" charset="0"/>
                <a:cs typeface="Calibri" panose="020F0502020204030204" pitchFamily="34" charset="0"/>
              </a:rPr>
              <a:t>Welche möglichen Handlungen können daraus abgeleitet werden?</a:t>
            </a:r>
          </a:p>
          <a:p>
            <a:pPr marL="0" marR="0" lvl="0" indent="0" algn="ctr" rtl="0">
              <a:spcBef>
                <a:spcPts val="600"/>
              </a:spcBef>
              <a:spcAft>
                <a:spcPts val="0"/>
              </a:spcAft>
              <a:buNone/>
            </a:pPr>
            <a:endParaRPr lang="de-DE" sz="2000" dirty="0">
              <a:solidFill>
                <a:srgbClr val="595A59"/>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000" dirty="0">
              <a:solidFill>
                <a:srgbClr val="595A59"/>
              </a:solidFill>
              <a:latin typeface="Calibri" panose="020F0502020204030204" pitchFamily="34" charset="0"/>
              <a:ea typeface="Calibri"/>
              <a:cs typeface="Calibri" panose="020F0502020204030204" pitchFamily="34" charset="0"/>
              <a:sym typeface="Calibri"/>
            </a:endParaRPr>
          </a:p>
        </p:txBody>
      </p:sp>
      <p:sp>
        <p:nvSpPr>
          <p:cNvPr id="1536" name="Google Shape;1536;p36"/>
          <p:cNvSpPr/>
          <p:nvPr/>
        </p:nvSpPr>
        <p:spPr>
          <a:xfrm>
            <a:off x="1" y="291787"/>
            <a:ext cx="12191999" cy="119981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7" name="Google Shape;1537;p36"/>
          <p:cNvSpPr txBox="1"/>
          <p:nvPr/>
        </p:nvSpPr>
        <p:spPr>
          <a:xfrm>
            <a:off x="295202" y="622346"/>
            <a:ext cx="11359085" cy="8915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en-GB" sz="3600" b="1" i="0" dirty="0" err="1">
                <a:solidFill>
                  <a:schemeClr val="lt1"/>
                </a:solidFill>
                <a:latin typeface="Calibri"/>
                <a:ea typeface="Calibri"/>
                <a:cs typeface="Calibri"/>
                <a:sym typeface="Calibri"/>
              </a:rPr>
              <a:t>Übung</a:t>
            </a:r>
            <a:r>
              <a:rPr lang="en-GB" sz="3600" b="1" i="0" dirty="0">
                <a:solidFill>
                  <a:schemeClr val="lt1"/>
                </a:solidFill>
                <a:latin typeface="Calibri"/>
                <a:ea typeface="Calibri"/>
                <a:cs typeface="Calibri"/>
                <a:sym typeface="Calibri"/>
              </a:rPr>
              <a:t>: PESTEL ANALYSE</a:t>
            </a:r>
            <a:endParaRPr dirty="0"/>
          </a:p>
        </p:txBody>
      </p:sp>
      <p:grpSp>
        <p:nvGrpSpPr>
          <p:cNvPr id="2" name="Gruppieren 1">
            <a:extLst>
              <a:ext uri="{FF2B5EF4-FFF2-40B4-BE49-F238E27FC236}">
                <a16:creationId xmlns:a16="http://schemas.microsoft.com/office/drawing/2014/main" id="{F133BA1E-A4F2-E522-30F0-6CD7C75162D7}"/>
              </a:ext>
            </a:extLst>
          </p:cNvPr>
          <p:cNvGrpSpPr/>
          <p:nvPr/>
        </p:nvGrpSpPr>
        <p:grpSpPr>
          <a:xfrm>
            <a:off x="988546" y="3206370"/>
            <a:ext cx="10119404" cy="2503884"/>
            <a:chOff x="988546" y="3206370"/>
            <a:chExt cx="10119404" cy="2503884"/>
          </a:xfrm>
        </p:grpSpPr>
        <p:sp>
          <p:nvSpPr>
            <p:cNvPr id="3" name="Google Shape;1430;p29">
              <a:extLst>
                <a:ext uri="{FF2B5EF4-FFF2-40B4-BE49-F238E27FC236}">
                  <a16:creationId xmlns:a16="http://schemas.microsoft.com/office/drawing/2014/main" id="{8ADA2094-41D2-7E3F-1435-A51DB91538AC}"/>
                </a:ext>
              </a:extLst>
            </p:cNvPr>
            <p:cNvSpPr/>
            <p:nvPr/>
          </p:nvSpPr>
          <p:spPr>
            <a:xfrm>
              <a:off x="4461147"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1431;p29">
              <a:extLst>
                <a:ext uri="{FF2B5EF4-FFF2-40B4-BE49-F238E27FC236}">
                  <a16:creationId xmlns:a16="http://schemas.microsoft.com/office/drawing/2014/main" id="{A4D95C77-3B61-AB22-D7D3-12ED1EACBEA6}"/>
                </a:ext>
              </a:extLst>
            </p:cNvPr>
            <p:cNvSpPr/>
            <p:nvPr/>
          </p:nvSpPr>
          <p:spPr>
            <a:xfrm>
              <a:off x="6196748" y="362335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1432;p29">
              <a:extLst>
                <a:ext uri="{FF2B5EF4-FFF2-40B4-BE49-F238E27FC236}">
                  <a16:creationId xmlns:a16="http://schemas.microsoft.com/office/drawing/2014/main" id="{974587DB-ADB0-AE6D-87C6-296A77859B9D}"/>
                </a:ext>
              </a:extLst>
            </p:cNvPr>
            <p:cNvSpPr/>
            <p:nvPr/>
          </p:nvSpPr>
          <p:spPr>
            <a:xfrm>
              <a:off x="7932349"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433;p29">
              <a:extLst>
                <a:ext uri="{FF2B5EF4-FFF2-40B4-BE49-F238E27FC236}">
                  <a16:creationId xmlns:a16="http://schemas.microsoft.com/office/drawing/2014/main" id="{E8AFB783-D258-5095-5A6E-9D087CC4D568}"/>
                </a:ext>
              </a:extLst>
            </p:cNvPr>
            <p:cNvSpPr/>
            <p:nvPr/>
          </p:nvSpPr>
          <p:spPr>
            <a:xfrm>
              <a:off x="9667950"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1434;p29">
              <a:extLst>
                <a:ext uri="{FF2B5EF4-FFF2-40B4-BE49-F238E27FC236}">
                  <a16:creationId xmlns:a16="http://schemas.microsoft.com/office/drawing/2014/main" id="{D9A1B917-AD8D-EECB-BF79-D685253131D3}"/>
                </a:ext>
              </a:extLst>
            </p:cNvPr>
            <p:cNvSpPr/>
            <p:nvPr/>
          </p:nvSpPr>
          <p:spPr>
            <a:xfrm>
              <a:off x="988546" y="3602466"/>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435;p29">
              <a:extLst>
                <a:ext uri="{FF2B5EF4-FFF2-40B4-BE49-F238E27FC236}">
                  <a16:creationId xmlns:a16="http://schemas.microsoft.com/office/drawing/2014/main" id="{68FC4135-BD78-C551-3C6E-92A97B04D0C6}"/>
                </a:ext>
              </a:extLst>
            </p:cNvPr>
            <p:cNvSpPr/>
            <p:nvPr/>
          </p:nvSpPr>
          <p:spPr>
            <a:xfrm>
              <a:off x="2725546" y="359368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436;p29">
              <a:extLst>
                <a:ext uri="{FF2B5EF4-FFF2-40B4-BE49-F238E27FC236}">
                  <a16:creationId xmlns:a16="http://schemas.microsoft.com/office/drawing/2014/main" id="{E1D1D906-57C4-18BF-1BDF-BB1D679A51D1}"/>
                </a:ext>
              </a:extLst>
            </p:cNvPr>
            <p:cNvSpPr/>
            <p:nvPr/>
          </p:nvSpPr>
          <p:spPr>
            <a:xfrm>
              <a:off x="6520748"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T</a:t>
              </a:r>
              <a:endParaRPr sz="1800">
                <a:solidFill>
                  <a:srgbClr val="79527B"/>
                </a:solidFill>
                <a:latin typeface="Calibri"/>
                <a:ea typeface="Calibri"/>
                <a:cs typeface="Calibri"/>
                <a:sym typeface="Calibri"/>
              </a:endParaRPr>
            </a:p>
          </p:txBody>
        </p:sp>
        <p:sp>
          <p:nvSpPr>
            <p:cNvPr id="10" name="Google Shape;1437;p29">
              <a:extLst>
                <a:ext uri="{FF2B5EF4-FFF2-40B4-BE49-F238E27FC236}">
                  <a16:creationId xmlns:a16="http://schemas.microsoft.com/office/drawing/2014/main" id="{6891F07E-D3F4-A58B-0306-F205FF8F3EC6}"/>
                </a:ext>
              </a:extLst>
            </p:cNvPr>
            <p:cNvSpPr/>
            <p:nvPr/>
          </p:nvSpPr>
          <p:spPr>
            <a:xfrm>
              <a:off x="4785147"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S</a:t>
              </a:r>
              <a:endParaRPr sz="1800">
                <a:solidFill>
                  <a:srgbClr val="79527B"/>
                </a:solidFill>
                <a:latin typeface="Calibri"/>
                <a:ea typeface="Calibri"/>
                <a:cs typeface="Calibri"/>
                <a:sym typeface="Calibri"/>
              </a:endParaRPr>
            </a:p>
          </p:txBody>
        </p:sp>
        <p:sp>
          <p:nvSpPr>
            <p:cNvPr id="11" name="Google Shape;1438;p29">
              <a:extLst>
                <a:ext uri="{FF2B5EF4-FFF2-40B4-BE49-F238E27FC236}">
                  <a16:creationId xmlns:a16="http://schemas.microsoft.com/office/drawing/2014/main" id="{1CCD8FD5-B1D1-05C1-8AFE-EFD3BC07333D}"/>
                </a:ext>
              </a:extLst>
            </p:cNvPr>
            <p:cNvSpPr/>
            <p:nvPr/>
          </p:nvSpPr>
          <p:spPr>
            <a:xfrm>
              <a:off x="3049546"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E</a:t>
              </a:r>
              <a:endParaRPr sz="1800">
                <a:solidFill>
                  <a:srgbClr val="79527B"/>
                </a:solidFill>
                <a:latin typeface="Calibri"/>
                <a:ea typeface="Calibri"/>
                <a:cs typeface="Calibri"/>
                <a:sym typeface="Calibri"/>
              </a:endParaRPr>
            </a:p>
          </p:txBody>
        </p:sp>
        <p:sp>
          <p:nvSpPr>
            <p:cNvPr id="12" name="Google Shape;1439;p29">
              <a:extLst>
                <a:ext uri="{FF2B5EF4-FFF2-40B4-BE49-F238E27FC236}">
                  <a16:creationId xmlns:a16="http://schemas.microsoft.com/office/drawing/2014/main" id="{08B24DFD-9DB6-C638-05AF-2BF2CE443432}"/>
                </a:ext>
              </a:extLst>
            </p:cNvPr>
            <p:cNvSpPr/>
            <p:nvPr/>
          </p:nvSpPr>
          <p:spPr>
            <a:xfrm>
              <a:off x="8256349"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E</a:t>
              </a:r>
              <a:endParaRPr sz="1800">
                <a:solidFill>
                  <a:srgbClr val="79527B"/>
                </a:solidFill>
                <a:latin typeface="Calibri"/>
                <a:ea typeface="Calibri"/>
                <a:cs typeface="Calibri"/>
                <a:sym typeface="Calibri"/>
              </a:endParaRPr>
            </a:p>
          </p:txBody>
        </p:sp>
        <p:sp>
          <p:nvSpPr>
            <p:cNvPr id="13" name="Google Shape;1440;p29">
              <a:extLst>
                <a:ext uri="{FF2B5EF4-FFF2-40B4-BE49-F238E27FC236}">
                  <a16:creationId xmlns:a16="http://schemas.microsoft.com/office/drawing/2014/main" id="{EC0FECED-139D-377F-FB83-821371EC11AD}"/>
                </a:ext>
              </a:extLst>
            </p:cNvPr>
            <p:cNvSpPr/>
            <p:nvPr/>
          </p:nvSpPr>
          <p:spPr>
            <a:xfrm>
              <a:off x="9991950"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L</a:t>
              </a:r>
              <a:endParaRPr sz="1800">
                <a:solidFill>
                  <a:srgbClr val="79527B"/>
                </a:solidFill>
                <a:latin typeface="Calibri"/>
                <a:ea typeface="Calibri"/>
                <a:cs typeface="Calibri"/>
                <a:sym typeface="Calibri"/>
              </a:endParaRPr>
            </a:p>
          </p:txBody>
        </p:sp>
        <p:pic>
          <p:nvPicPr>
            <p:cNvPr id="14" name="Google Shape;1441;p29" descr="Gericht mit einfarbiger Füllung">
              <a:extLst>
                <a:ext uri="{FF2B5EF4-FFF2-40B4-BE49-F238E27FC236}">
                  <a16:creationId xmlns:a16="http://schemas.microsoft.com/office/drawing/2014/main" id="{7CFA01D1-6FA2-94C9-F19E-355FB68DB030}"/>
                </a:ext>
              </a:extLst>
            </p:cNvPr>
            <p:cNvPicPr preferRelativeResize="0"/>
            <p:nvPr/>
          </p:nvPicPr>
          <p:blipFill rotWithShape="1">
            <a:blip r:embed="rId3">
              <a:alphaModFix/>
            </a:blip>
            <a:srcRect/>
            <a:stretch/>
          </p:blipFill>
          <p:spPr>
            <a:xfrm>
              <a:off x="1353460" y="4155479"/>
              <a:ext cx="693876" cy="669467"/>
            </a:xfrm>
            <a:prstGeom prst="rect">
              <a:avLst/>
            </a:prstGeom>
            <a:noFill/>
            <a:ln>
              <a:noFill/>
            </a:ln>
          </p:spPr>
        </p:pic>
        <p:pic>
          <p:nvPicPr>
            <p:cNvPr id="15" name="Google Shape;1442;p29" descr="Balkendiagramm mit Aufwärtstrend mit einfarbiger Füllung">
              <a:extLst>
                <a:ext uri="{FF2B5EF4-FFF2-40B4-BE49-F238E27FC236}">
                  <a16:creationId xmlns:a16="http://schemas.microsoft.com/office/drawing/2014/main" id="{0AFDA1CF-9081-0021-E7A1-AE995BB6DC79}"/>
                </a:ext>
              </a:extLst>
            </p:cNvPr>
            <p:cNvPicPr preferRelativeResize="0"/>
            <p:nvPr/>
          </p:nvPicPr>
          <p:blipFill rotWithShape="1">
            <a:blip r:embed="rId4">
              <a:alphaModFix/>
            </a:blip>
            <a:srcRect/>
            <a:stretch/>
          </p:blipFill>
          <p:spPr>
            <a:xfrm>
              <a:off x="3038631" y="4155479"/>
              <a:ext cx="693876" cy="669467"/>
            </a:xfrm>
            <a:prstGeom prst="rect">
              <a:avLst/>
            </a:prstGeom>
            <a:noFill/>
            <a:ln>
              <a:noFill/>
            </a:ln>
          </p:spPr>
        </p:pic>
        <p:sp>
          <p:nvSpPr>
            <p:cNvPr id="16" name="Google Shape;1443;p29">
              <a:extLst>
                <a:ext uri="{FF2B5EF4-FFF2-40B4-BE49-F238E27FC236}">
                  <a16:creationId xmlns:a16="http://schemas.microsoft.com/office/drawing/2014/main" id="{DC95ACDF-591B-3E5A-A3EB-2C4FB6BD6CDB}"/>
                </a:ext>
              </a:extLst>
            </p:cNvPr>
            <p:cNvSpPr/>
            <p:nvPr/>
          </p:nvSpPr>
          <p:spPr>
            <a:xfrm>
              <a:off x="1313945"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P</a:t>
              </a:r>
              <a:endParaRPr sz="1800">
                <a:solidFill>
                  <a:srgbClr val="79527B"/>
                </a:solidFill>
                <a:latin typeface="Calibri"/>
                <a:ea typeface="Calibri"/>
                <a:cs typeface="Calibri"/>
                <a:sym typeface="Calibri"/>
              </a:endParaRPr>
            </a:p>
          </p:txBody>
        </p:sp>
        <p:sp>
          <p:nvSpPr>
            <p:cNvPr id="17" name="Google Shape;1444;p29">
              <a:extLst>
                <a:ext uri="{FF2B5EF4-FFF2-40B4-BE49-F238E27FC236}">
                  <a16:creationId xmlns:a16="http://schemas.microsoft.com/office/drawing/2014/main" id="{BBFD14B7-25A4-C715-2D66-E56F9F329F55}"/>
                </a:ext>
              </a:extLst>
            </p:cNvPr>
            <p:cNvSpPr txBox="1"/>
            <p:nvPr/>
          </p:nvSpPr>
          <p:spPr>
            <a:xfrm>
              <a:off x="1094208" y="4934009"/>
              <a:ext cx="121237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Political</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a:t>
              </a:r>
              <a:r>
                <a:rPr lang="en-GB" sz="1800" cap="small" dirty="0" err="1">
                  <a:solidFill>
                    <a:schemeClr val="lt1"/>
                  </a:solidFill>
                  <a:latin typeface="Calibri"/>
                  <a:ea typeface="Calibri"/>
                  <a:cs typeface="Calibri"/>
                  <a:sym typeface="Calibri"/>
                </a:rPr>
                <a:t>Politisch</a:t>
              </a:r>
              <a:r>
                <a:rPr lang="en-GB" sz="1800" cap="small" dirty="0">
                  <a:solidFill>
                    <a:schemeClr val="lt1"/>
                  </a:solidFill>
                  <a:latin typeface="Calibri"/>
                  <a:ea typeface="Calibri"/>
                  <a:cs typeface="Calibri"/>
                  <a:sym typeface="Calibri"/>
                </a:rPr>
                <a:t>)</a:t>
              </a:r>
              <a:endParaRPr sz="1800" cap="small" dirty="0">
                <a:solidFill>
                  <a:schemeClr val="lt1"/>
                </a:solidFill>
                <a:latin typeface="Calibri"/>
                <a:ea typeface="Calibri"/>
                <a:cs typeface="Calibri"/>
                <a:sym typeface="Calibri"/>
              </a:endParaRPr>
            </a:p>
          </p:txBody>
        </p:sp>
        <p:pic>
          <p:nvPicPr>
            <p:cNvPr id="18" name="Google Shape;1445;p29" descr="Zielgruppe mit einfarbiger Füllung">
              <a:extLst>
                <a:ext uri="{FF2B5EF4-FFF2-40B4-BE49-F238E27FC236}">
                  <a16:creationId xmlns:a16="http://schemas.microsoft.com/office/drawing/2014/main" id="{34713862-9C34-C03B-EB39-05C5F16DA22D}"/>
                </a:ext>
              </a:extLst>
            </p:cNvPr>
            <p:cNvPicPr preferRelativeResize="0"/>
            <p:nvPr/>
          </p:nvPicPr>
          <p:blipFill rotWithShape="1">
            <a:blip r:embed="rId5">
              <a:alphaModFix/>
            </a:blip>
            <a:srcRect/>
            <a:stretch/>
          </p:blipFill>
          <p:spPr>
            <a:xfrm>
              <a:off x="4785148" y="4155479"/>
              <a:ext cx="693876" cy="669467"/>
            </a:xfrm>
            <a:prstGeom prst="rect">
              <a:avLst/>
            </a:prstGeom>
            <a:noFill/>
            <a:ln>
              <a:noFill/>
            </a:ln>
          </p:spPr>
        </p:pic>
        <p:pic>
          <p:nvPicPr>
            <p:cNvPr id="19" name="Google Shape;1446;p29" descr="Waage der Justitia mit einfarbiger Füllung">
              <a:extLst>
                <a:ext uri="{FF2B5EF4-FFF2-40B4-BE49-F238E27FC236}">
                  <a16:creationId xmlns:a16="http://schemas.microsoft.com/office/drawing/2014/main" id="{573039BE-14D4-035E-B042-4FEACC265237}"/>
                </a:ext>
              </a:extLst>
            </p:cNvPr>
            <p:cNvPicPr preferRelativeResize="0"/>
            <p:nvPr/>
          </p:nvPicPr>
          <p:blipFill rotWithShape="1">
            <a:blip r:embed="rId6">
              <a:alphaModFix/>
            </a:blip>
            <a:srcRect/>
            <a:stretch/>
          </p:blipFill>
          <p:spPr>
            <a:xfrm>
              <a:off x="9991951" y="4155479"/>
              <a:ext cx="693876" cy="669467"/>
            </a:xfrm>
            <a:prstGeom prst="rect">
              <a:avLst/>
            </a:prstGeom>
            <a:noFill/>
            <a:ln>
              <a:noFill/>
            </a:ln>
          </p:spPr>
        </p:pic>
        <p:pic>
          <p:nvPicPr>
            <p:cNvPr id="20" name="Google Shape;1447;p29" descr="Nachhaltigkeit mit einfarbiger Füllung">
              <a:extLst>
                <a:ext uri="{FF2B5EF4-FFF2-40B4-BE49-F238E27FC236}">
                  <a16:creationId xmlns:a16="http://schemas.microsoft.com/office/drawing/2014/main" id="{42038BB1-4818-FB08-6265-E125F0EBC564}"/>
                </a:ext>
              </a:extLst>
            </p:cNvPr>
            <p:cNvPicPr preferRelativeResize="0"/>
            <p:nvPr/>
          </p:nvPicPr>
          <p:blipFill rotWithShape="1">
            <a:blip r:embed="rId7">
              <a:alphaModFix/>
            </a:blip>
            <a:srcRect/>
            <a:stretch/>
          </p:blipFill>
          <p:spPr>
            <a:xfrm>
              <a:off x="8256350" y="4155479"/>
              <a:ext cx="693876" cy="669467"/>
            </a:xfrm>
            <a:prstGeom prst="rect">
              <a:avLst/>
            </a:prstGeom>
            <a:noFill/>
            <a:ln>
              <a:noFill/>
            </a:ln>
          </p:spPr>
        </p:pic>
        <p:pic>
          <p:nvPicPr>
            <p:cNvPr id="21" name="Google Shape;1448;p29" descr="Glühbirne und Zahnrad mit einfarbiger Füllung">
              <a:extLst>
                <a:ext uri="{FF2B5EF4-FFF2-40B4-BE49-F238E27FC236}">
                  <a16:creationId xmlns:a16="http://schemas.microsoft.com/office/drawing/2014/main" id="{C859A278-6921-21F2-8448-3FBE638F5EAC}"/>
                </a:ext>
              </a:extLst>
            </p:cNvPr>
            <p:cNvPicPr preferRelativeResize="0"/>
            <p:nvPr/>
          </p:nvPicPr>
          <p:blipFill rotWithShape="1">
            <a:blip r:embed="rId8">
              <a:alphaModFix/>
            </a:blip>
            <a:srcRect/>
            <a:stretch/>
          </p:blipFill>
          <p:spPr>
            <a:xfrm>
              <a:off x="6520749" y="4155479"/>
              <a:ext cx="693876" cy="669467"/>
            </a:xfrm>
            <a:prstGeom prst="rect">
              <a:avLst/>
            </a:prstGeom>
            <a:noFill/>
            <a:ln>
              <a:noFill/>
            </a:ln>
          </p:spPr>
        </p:pic>
        <p:sp>
          <p:nvSpPr>
            <p:cNvPr id="22" name="Google Shape;1449;p29">
              <a:extLst>
                <a:ext uri="{FF2B5EF4-FFF2-40B4-BE49-F238E27FC236}">
                  <a16:creationId xmlns:a16="http://schemas.microsoft.com/office/drawing/2014/main" id="{4EBCD6D6-AFAA-DABD-D2C0-729AD1B59F11}"/>
                </a:ext>
              </a:extLst>
            </p:cNvPr>
            <p:cNvSpPr txBox="1"/>
            <p:nvPr/>
          </p:nvSpPr>
          <p:spPr>
            <a:xfrm>
              <a:off x="2721835" y="4929620"/>
              <a:ext cx="14400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Economic</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a:t>
              </a:r>
              <a:r>
                <a:rPr lang="en-GB" sz="1800" cap="small" dirty="0" err="1">
                  <a:solidFill>
                    <a:schemeClr val="lt1"/>
                  </a:solidFill>
                  <a:latin typeface="Calibri"/>
                  <a:ea typeface="Calibri"/>
                  <a:cs typeface="Calibri"/>
                  <a:sym typeface="Calibri"/>
                </a:rPr>
                <a:t>wirtschaftl</a:t>
              </a:r>
              <a:r>
                <a:rPr lang="en-GB" sz="1800" cap="small" dirty="0">
                  <a:solidFill>
                    <a:schemeClr val="lt1"/>
                  </a:solidFill>
                  <a:latin typeface="Calibri"/>
                  <a:ea typeface="Calibri"/>
                  <a:cs typeface="Calibri"/>
                  <a:sym typeface="Calibri"/>
                </a:rPr>
                <a:t>.)</a:t>
              </a:r>
              <a:endParaRPr sz="1800" cap="small" dirty="0">
                <a:solidFill>
                  <a:schemeClr val="lt1"/>
                </a:solidFill>
                <a:latin typeface="Calibri"/>
                <a:ea typeface="Calibri"/>
                <a:cs typeface="Calibri"/>
                <a:sym typeface="Calibri"/>
              </a:endParaRPr>
            </a:p>
          </p:txBody>
        </p:sp>
        <p:sp>
          <p:nvSpPr>
            <p:cNvPr id="23" name="Google Shape;1450;p29">
              <a:extLst>
                <a:ext uri="{FF2B5EF4-FFF2-40B4-BE49-F238E27FC236}">
                  <a16:creationId xmlns:a16="http://schemas.microsoft.com/office/drawing/2014/main" id="{2FBABCED-9D93-D477-098F-890141832338}"/>
                </a:ext>
              </a:extLst>
            </p:cNvPr>
            <p:cNvSpPr txBox="1"/>
            <p:nvPr/>
          </p:nvSpPr>
          <p:spPr>
            <a:xfrm>
              <a:off x="4704257" y="4929620"/>
              <a:ext cx="96047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Social</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a:t>
              </a:r>
              <a:r>
                <a:rPr lang="en-GB" sz="1800" cap="small" dirty="0" err="1">
                  <a:solidFill>
                    <a:schemeClr val="lt1"/>
                  </a:solidFill>
                  <a:latin typeface="Calibri"/>
                  <a:ea typeface="Calibri"/>
                  <a:cs typeface="Calibri"/>
                  <a:sym typeface="Calibri"/>
                </a:rPr>
                <a:t>Sozial</a:t>
              </a:r>
              <a:r>
                <a:rPr lang="en-GB" sz="1800" cap="small" dirty="0">
                  <a:solidFill>
                    <a:schemeClr val="lt1"/>
                  </a:solidFill>
                  <a:latin typeface="Calibri"/>
                  <a:ea typeface="Calibri"/>
                  <a:cs typeface="Calibri"/>
                  <a:sym typeface="Calibri"/>
                </a:rPr>
                <a:t>)</a:t>
              </a:r>
              <a:endParaRPr sz="1800" cap="small" dirty="0">
                <a:solidFill>
                  <a:schemeClr val="lt1"/>
                </a:solidFill>
                <a:latin typeface="Calibri"/>
                <a:ea typeface="Calibri"/>
                <a:cs typeface="Calibri"/>
                <a:sym typeface="Calibri"/>
              </a:endParaRPr>
            </a:p>
          </p:txBody>
        </p:sp>
        <p:sp>
          <p:nvSpPr>
            <p:cNvPr id="24" name="Google Shape;1451;p29">
              <a:extLst>
                <a:ext uri="{FF2B5EF4-FFF2-40B4-BE49-F238E27FC236}">
                  <a16:creationId xmlns:a16="http://schemas.microsoft.com/office/drawing/2014/main" id="{7259A47C-92A2-53B2-66BE-839324812068}"/>
                </a:ext>
              </a:extLst>
            </p:cNvPr>
            <p:cNvSpPr txBox="1"/>
            <p:nvPr/>
          </p:nvSpPr>
          <p:spPr>
            <a:xfrm>
              <a:off x="7862616" y="4916407"/>
              <a:ext cx="155469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Environmental</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a:t>
              </a:r>
              <a:r>
                <a:rPr lang="en-GB" sz="1800" cap="small" dirty="0" err="1">
                  <a:solidFill>
                    <a:schemeClr val="lt1"/>
                  </a:solidFill>
                  <a:latin typeface="Calibri"/>
                  <a:ea typeface="Calibri"/>
                  <a:cs typeface="Calibri"/>
                  <a:sym typeface="Calibri"/>
                </a:rPr>
                <a:t>Ökologisch</a:t>
              </a:r>
              <a:r>
                <a:rPr lang="en-GB" sz="1800" cap="small" dirty="0">
                  <a:solidFill>
                    <a:schemeClr val="lt1"/>
                  </a:solidFill>
                  <a:latin typeface="Calibri"/>
                  <a:ea typeface="Calibri"/>
                  <a:cs typeface="Calibri"/>
                  <a:sym typeface="Calibri"/>
                </a:rPr>
                <a:t>)</a:t>
              </a:r>
              <a:endParaRPr sz="1800" cap="small" dirty="0">
                <a:solidFill>
                  <a:schemeClr val="lt1"/>
                </a:solidFill>
                <a:latin typeface="Calibri"/>
                <a:ea typeface="Calibri"/>
                <a:cs typeface="Calibri"/>
                <a:sym typeface="Calibri"/>
              </a:endParaRPr>
            </a:p>
          </p:txBody>
        </p:sp>
        <p:sp>
          <p:nvSpPr>
            <p:cNvPr id="25" name="Google Shape;1452;p29">
              <a:extLst>
                <a:ext uri="{FF2B5EF4-FFF2-40B4-BE49-F238E27FC236}">
                  <a16:creationId xmlns:a16="http://schemas.microsoft.com/office/drawing/2014/main" id="{51E50E6A-6F62-E7D9-6F1B-2248496A529B}"/>
                </a:ext>
              </a:extLst>
            </p:cNvPr>
            <p:cNvSpPr txBox="1"/>
            <p:nvPr/>
          </p:nvSpPr>
          <p:spPr>
            <a:xfrm>
              <a:off x="6207677" y="4929620"/>
              <a:ext cx="152962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dirty="0">
                  <a:solidFill>
                    <a:schemeClr val="lt1"/>
                  </a:solidFill>
                  <a:latin typeface="Calibri"/>
                  <a:ea typeface="Calibri"/>
                  <a:cs typeface="Calibri"/>
                  <a:sym typeface="Calibri"/>
                </a:rPr>
                <a:t>Technological</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(Technol.)</a:t>
              </a:r>
              <a:endParaRPr sz="1800" cap="small" dirty="0">
                <a:solidFill>
                  <a:schemeClr val="lt1"/>
                </a:solidFill>
                <a:latin typeface="Calibri"/>
                <a:ea typeface="Calibri"/>
                <a:cs typeface="Calibri"/>
                <a:sym typeface="Calibri"/>
              </a:endParaRPr>
            </a:p>
          </p:txBody>
        </p:sp>
        <p:sp>
          <p:nvSpPr>
            <p:cNvPr id="26" name="Google Shape;1453;p29">
              <a:extLst>
                <a:ext uri="{FF2B5EF4-FFF2-40B4-BE49-F238E27FC236}">
                  <a16:creationId xmlns:a16="http://schemas.microsoft.com/office/drawing/2014/main" id="{9F380A5C-8AB9-153A-9080-ACFBF659BC20}"/>
                </a:ext>
              </a:extLst>
            </p:cNvPr>
            <p:cNvSpPr txBox="1"/>
            <p:nvPr/>
          </p:nvSpPr>
          <p:spPr>
            <a:xfrm>
              <a:off x="9643183" y="4929620"/>
              <a:ext cx="133397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Legal</a:t>
              </a:r>
            </a:p>
            <a:p>
              <a:pPr marL="0" marR="0" lvl="0" indent="0" algn="ctr" rtl="0">
                <a:spcBef>
                  <a:spcPts val="0"/>
                </a:spcBef>
                <a:spcAft>
                  <a:spcPts val="0"/>
                </a:spcAft>
                <a:buNone/>
              </a:pPr>
              <a:r>
                <a:rPr lang="en-GB" sz="1800" cap="small" dirty="0">
                  <a:solidFill>
                    <a:schemeClr val="lt1"/>
                  </a:solidFill>
                  <a:latin typeface="Calibri"/>
                  <a:ea typeface="Calibri"/>
                  <a:cs typeface="Calibri"/>
                  <a:sym typeface="Calibri"/>
                </a:rPr>
                <a:t>(</a:t>
              </a:r>
              <a:r>
                <a:rPr lang="en-GB" sz="1800" cap="small" dirty="0" err="1">
                  <a:solidFill>
                    <a:schemeClr val="lt1"/>
                  </a:solidFill>
                  <a:latin typeface="Calibri"/>
                  <a:ea typeface="Calibri"/>
                  <a:cs typeface="Calibri"/>
                  <a:sym typeface="Calibri"/>
                </a:rPr>
                <a:t>rechtlich</a:t>
              </a:r>
              <a:r>
                <a:rPr lang="en-GB" sz="1800" cap="small" dirty="0">
                  <a:solidFill>
                    <a:schemeClr val="lt1"/>
                  </a:solidFill>
                  <a:latin typeface="Calibri"/>
                  <a:ea typeface="Calibri"/>
                  <a:cs typeface="Calibri"/>
                  <a:sym typeface="Calibri"/>
                </a:rPr>
                <a:t>)</a:t>
              </a:r>
              <a:endParaRPr sz="1800" cap="small" dirty="0">
                <a:solidFill>
                  <a:schemeClr val="lt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37"/>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dirty="0"/>
          </a:p>
          <a:p>
            <a:pPr marL="0" lvl="0" indent="0" algn="l" rtl="0">
              <a:lnSpc>
                <a:spcPct val="90000"/>
              </a:lnSpc>
              <a:spcBef>
                <a:spcPts val="1000"/>
              </a:spcBef>
              <a:spcAft>
                <a:spcPts val="0"/>
              </a:spcAft>
              <a:buClr>
                <a:schemeClr val="lt1"/>
              </a:buClr>
              <a:buSzPts val="2400"/>
              <a:buNone/>
            </a:pPr>
            <a:endParaRPr dirty="0"/>
          </a:p>
          <a:p>
            <a:pPr marL="0" lvl="0" indent="0" algn="l" rtl="0">
              <a:lnSpc>
                <a:spcPct val="90000"/>
              </a:lnSpc>
              <a:spcBef>
                <a:spcPts val="1000"/>
              </a:spcBef>
              <a:spcAft>
                <a:spcPts val="0"/>
              </a:spcAft>
              <a:buClr>
                <a:schemeClr val="lt1"/>
              </a:buClr>
              <a:buSzPts val="2400"/>
              <a:buNone/>
            </a:pPr>
            <a:r>
              <a:rPr lang="de-DE" dirty="0"/>
              <a:t>1. Warum sind Tourismus-KMU besonders anfällig für Unternehmenskrisen?</a:t>
            </a:r>
          </a:p>
          <a:p>
            <a:pPr marL="0" lvl="0" indent="0" algn="l" rtl="0">
              <a:lnSpc>
                <a:spcPct val="90000"/>
              </a:lnSpc>
              <a:spcBef>
                <a:spcPts val="1000"/>
              </a:spcBef>
              <a:spcAft>
                <a:spcPts val="0"/>
              </a:spcAft>
              <a:buClr>
                <a:schemeClr val="lt1"/>
              </a:buClr>
              <a:buSzPts val="2400"/>
              <a:buNone/>
            </a:pPr>
            <a:r>
              <a:rPr lang="de-DE" dirty="0"/>
              <a:t>2. Was ist der typische Verlauf einer Unternehmenskrise?</a:t>
            </a:r>
          </a:p>
          <a:p>
            <a:pPr marL="0" lvl="0" indent="0" algn="l" rtl="0">
              <a:lnSpc>
                <a:spcPct val="90000"/>
              </a:lnSpc>
              <a:spcBef>
                <a:spcPts val="1000"/>
              </a:spcBef>
              <a:spcAft>
                <a:spcPts val="0"/>
              </a:spcAft>
              <a:buClr>
                <a:schemeClr val="lt1"/>
              </a:buClr>
              <a:buSzPts val="2400"/>
              <a:buNone/>
            </a:pPr>
            <a:endParaRPr lang="de-DE" dirty="0"/>
          </a:p>
        </p:txBody>
      </p:sp>
      <p:sp>
        <p:nvSpPr>
          <p:cNvPr id="1543" name="Google Shape;1543;p37"/>
          <p:cNvSpPr txBox="1">
            <a:spLocks noGrp="1"/>
          </p:cNvSpPr>
          <p:nvPr>
            <p:ph type="body" idx="3"/>
          </p:nvPr>
        </p:nvSpPr>
        <p:spPr>
          <a:xfrm>
            <a:off x="1718561" y="595510"/>
            <a:ext cx="502627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en-GB" dirty="0"/>
              <a:t>Test- &amp; </a:t>
            </a:r>
            <a:r>
              <a:rPr lang="en-GB" dirty="0" err="1"/>
              <a:t>Übungsfragen</a:t>
            </a:r>
            <a:endParaRPr dirty="0"/>
          </a:p>
        </p:txBody>
      </p:sp>
      <p:pic>
        <p:nvPicPr>
          <p:cNvPr id="1544" name="Google Shape;1544;p37"/>
          <p:cNvPicPr preferRelativeResize="0">
            <a:picLocks noGrp="1"/>
          </p:cNvPicPr>
          <p:nvPr>
            <p:ph type="pic" idx="2"/>
          </p:nvPr>
        </p:nvPicPr>
        <p:blipFill rotWithShape="1">
          <a:blip r:embed="rId3">
            <a:alphaModFix/>
          </a:blip>
          <a:srcRect t="8457" b="8458"/>
          <a:stretch/>
        </p:blipFill>
        <p:spPr>
          <a:xfrm>
            <a:off x="6852062" y="228600"/>
            <a:ext cx="5105121" cy="6362700"/>
          </a:xfrm>
          <a:prstGeom prst="rect">
            <a:avLst/>
          </a:prstGeom>
          <a:solidFill>
            <a:schemeClr val="lt1"/>
          </a:solidFill>
          <a:ln>
            <a:noFill/>
          </a:ln>
        </p:spPr>
      </p:pic>
      <p:sp>
        <p:nvSpPr>
          <p:cNvPr id="1545" name="Google Shape;1545;p37"/>
          <p:cNvSpPr txBox="1"/>
          <p:nvPr/>
        </p:nvSpPr>
        <p:spPr>
          <a:xfrm>
            <a:off x="6805407" y="6320587"/>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rgbClr val="000000"/>
                </a:solidFill>
                <a:latin typeface="Calibri"/>
                <a:ea typeface="Calibri"/>
                <a:cs typeface="Calibri"/>
                <a:sym typeface="Calibri"/>
              </a:rPr>
              <a:t>Photo: Eva Elijas</a:t>
            </a:r>
            <a:endParaRPr sz="1000">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41"/>
          <p:cNvSpPr txBox="1">
            <a:spLocks noGrp="1"/>
          </p:cNvSpPr>
          <p:nvPr>
            <p:ph type="body" idx="1"/>
          </p:nvPr>
        </p:nvSpPr>
        <p:spPr>
          <a:xfrm>
            <a:off x="1354667" y="3716870"/>
            <a:ext cx="5379508" cy="293156"/>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595A59"/>
              </a:buClr>
              <a:buSzPct val="100000"/>
              <a:buNone/>
            </a:pPr>
            <a:r>
              <a:rPr lang="de-DE" sz="2200" cap="all" dirty="0"/>
              <a:t>Vorbeugung &amp; Vermeidung von Krisen</a:t>
            </a:r>
          </a:p>
          <a:p>
            <a:pPr marL="0" lvl="0" indent="0" algn="l" rtl="0">
              <a:lnSpc>
                <a:spcPct val="120000"/>
              </a:lnSpc>
              <a:spcBef>
                <a:spcPts val="1000"/>
              </a:spcBef>
              <a:spcAft>
                <a:spcPts val="0"/>
              </a:spcAft>
              <a:buClr>
                <a:srgbClr val="595A59"/>
              </a:buClr>
              <a:buSzPct val="100000"/>
              <a:buNone/>
            </a:pPr>
            <a:endParaRPr lang="de-DE" sz="2200" dirty="0"/>
          </a:p>
        </p:txBody>
      </p:sp>
      <p:sp>
        <p:nvSpPr>
          <p:cNvPr id="1576" name="Google Shape;1576;p41"/>
          <p:cNvSpPr txBox="1"/>
          <p:nvPr/>
        </p:nvSpPr>
        <p:spPr>
          <a:xfrm>
            <a:off x="3747016" y="1898326"/>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2</a:t>
            </a:r>
            <a:endParaRPr/>
          </a:p>
        </p:txBody>
      </p:sp>
      <p:sp>
        <p:nvSpPr>
          <p:cNvPr id="1577" name="Google Shape;1577;p41"/>
          <p:cNvSpPr txBox="1"/>
          <p:nvPr/>
        </p:nvSpPr>
        <p:spPr>
          <a:xfrm>
            <a:off x="9013282" y="4138728"/>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3</a:t>
            </a:r>
            <a:endParaRPr/>
          </a:p>
        </p:txBody>
      </p:sp>
      <p:sp>
        <p:nvSpPr>
          <p:cNvPr id="1578" name="Google Shape;1578;p41"/>
          <p:cNvSpPr/>
          <p:nvPr/>
        </p:nvSpPr>
        <p:spPr>
          <a:xfrm flipH="1">
            <a:off x="-42337" y="127000"/>
            <a:ext cx="7049063" cy="852187"/>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Calibri"/>
                <a:ea typeface="Calibri"/>
                <a:cs typeface="Calibri"/>
                <a:sym typeface="Calibri"/>
              </a:rPr>
              <a:t>Ausblick auf die weiteren Module in diesem Kurs</a:t>
            </a:r>
            <a:endParaRPr lang="de-DE" sz="2600" dirty="0"/>
          </a:p>
        </p:txBody>
      </p:sp>
      <p:sp>
        <p:nvSpPr>
          <p:cNvPr id="1579" name="Google Shape;1579;p41"/>
          <p:cNvSpPr txBox="1">
            <a:spLocks noGrp="1"/>
          </p:cNvSpPr>
          <p:nvPr>
            <p:ph type="body" idx="2"/>
          </p:nvPr>
        </p:nvSpPr>
        <p:spPr>
          <a:xfrm>
            <a:off x="6925400" y="1019537"/>
            <a:ext cx="4686840" cy="37111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595A59"/>
              </a:buClr>
              <a:buSzPct val="100000"/>
              <a:buNone/>
            </a:pPr>
            <a:r>
              <a:rPr lang="en-GB" cap="none" dirty="0"/>
              <a:t>BEWÄLTIGUNG VON KRISEN</a:t>
            </a:r>
            <a:endParaRPr dirty="0"/>
          </a:p>
        </p:txBody>
      </p:sp>
      <p:sp>
        <p:nvSpPr>
          <p:cNvPr id="1580" name="Google Shape;1580;p41"/>
          <p:cNvSpPr txBox="1"/>
          <p:nvPr/>
        </p:nvSpPr>
        <p:spPr>
          <a:xfrm>
            <a:off x="5579390" y="1478964"/>
            <a:ext cx="6612610"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dirty="0">
                <a:solidFill>
                  <a:srgbClr val="595A59"/>
                </a:solidFill>
                <a:latin typeface="Calibri"/>
                <a:ea typeface="Calibri"/>
                <a:cs typeface="Calibri"/>
                <a:sym typeface="Calibri"/>
              </a:rPr>
              <a:t>Nach </a:t>
            </a:r>
            <a:r>
              <a:rPr lang="de-DE" sz="1400" b="0" i="0" u="none" strike="noStrike" dirty="0">
                <a:solidFill>
                  <a:srgbClr val="595A59"/>
                </a:solidFill>
                <a:latin typeface="Calibri"/>
                <a:ea typeface="Calibri"/>
                <a:cs typeface="Calibri"/>
                <a:sym typeface="Calibri"/>
              </a:rPr>
              <a:t>Abschluss dieses Modul werden Sie</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…ein Verständnis dafür entwickelt haben, je fortgeschrittener eine Krise, desto weniger Handlungsoptionen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…wissen, welche Krisenmanagementmaßnahmen für Ihr Tourismus-KMU tauglich sind</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…wissen, was wichtig ist während Veränderungsprozessen zur Bewältigung einer Krise</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…mit den Herausforderungen eines Restrukturierungsprozesses vertraut sein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…sich der Bedeutung bewusst sein, aus dem Scheitern zu lernen</a:t>
            </a:r>
          </a:p>
          <a:p>
            <a:pPr marL="0" marR="0" lvl="0" indent="0" algn="l" rtl="0">
              <a:spcBef>
                <a:spcPts val="0"/>
              </a:spcBef>
              <a:spcAft>
                <a:spcPts val="0"/>
              </a:spcAft>
              <a:buNone/>
            </a:pPr>
            <a:br>
              <a:rPr lang="en-GB" sz="1400" b="0" i="0" u="none" strike="noStrike" dirty="0">
                <a:solidFill>
                  <a:srgbClr val="595A59"/>
                </a:solidFill>
                <a:latin typeface="Calibri"/>
                <a:ea typeface="Calibri"/>
                <a:cs typeface="Calibri"/>
                <a:sym typeface="Calibri"/>
              </a:rPr>
            </a:br>
            <a:endParaRPr lang="en-GB" sz="1400" b="0" i="0" u="none" strike="noStrike" dirty="0">
              <a:solidFill>
                <a:srgbClr val="595A59"/>
              </a:solidFill>
              <a:latin typeface="Calibri"/>
              <a:ea typeface="Calibri"/>
              <a:cs typeface="Calibri"/>
              <a:sym typeface="Calibri"/>
            </a:endParaRPr>
          </a:p>
        </p:txBody>
      </p:sp>
      <p:sp>
        <p:nvSpPr>
          <p:cNvPr id="1581" name="Google Shape;1581;p41"/>
          <p:cNvSpPr txBox="1"/>
          <p:nvPr/>
        </p:nvSpPr>
        <p:spPr>
          <a:xfrm>
            <a:off x="1006394" y="4010026"/>
            <a:ext cx="6480256"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b="0"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r>
              <a:rPr lang="de-DE" dirty="0">
                <a:solidFill>
                  <a:srgbClr val="595A59"/>
                </a:solidFill>
                <a:latin typeface="Calibri"/>
                <a:ea typeface="Calibri"/>
                <a:cs typeface="Calibri"/>
                <a:sym typeface="Calibri"/>
              </a:rPr>
              <a:t>Nach </a:t>
            </a:r>
            <a:r>
              <a:rPr lang="de-DE" sz="1400" b="0" i="0" u="none" strike="noStrike" dirty="0">
                <a:solidFill>
                  <a:srgbClr val="595A59"/>
                </a:solidFill>
                <a:latin typeface="Calibri"/>
                <a:ea typeface="Calibri"/>
                <a:cs typeface="Calibri"/>
                <a:sym typeface="Calibri"/>
              </a:rPr>
              <a:t>Abschluss dieses Moduls werden sie</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…verstehen, welche Faktoren zu einer Krise führen und wie sie diese verhindern können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…verstehen, welche Bedeutung Risikomanagement für Unternehmen hat</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…wissen, welche Tools sich zur Entwicklung einer fundierten Strategie eignen und wie sie diese anwenden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…Krisenrisikofaktoren für Ihr Unternehmen frühzeitig erkennen und bewerten können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…die Prinzipien von Betriebskontinuitätsmanagement kennen</a:t>
            </a:r>
          </a:p>
          <a:p>
            <a:pPr marL="0" marR="0" lvl="0" indent="0" algn="l" rtl="0">
              <a:spcBef>
                <a:spcPts val="0"/>
              </a:spcBef>
              <a:spcAft>
                <a:spcPts val="0"/>
              </a:spcAft>
              <a:buNone/>
            </a:pPr>
            <a:endParaRPr lang="de-DE" sz="1400" b="0" i="0" u="none" strike="noStrike" dirty="0">
              <a:solidFill>
                <a:srgbClr val="595A59"/>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42"/>
          <p:cNvSpPr txBox="1">
            <a:spLocks noGrp="1"/>
          </p:cNvSpPr>
          <p:nvPr>
            <p:ph type="body" idx="1"/>
          </p:nvPr>
        </p:nvSpPr>
        <p:spPr>
          <a:xfrm>
            <a:off x="1731406" y="3644218"/>
            <a:ext cx="4464358" cy="537257"/>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595A59"/>
              </a:buClr>
              <a:buSzPct val="100000"/>
              <a:buNone/>
            </a:pPr>
            <a:r>
              <a:rPr lang="en-GB" sz="2200" dirty="0"/>
              <a:t>LIQUIDITÄTSKRISE UND LIQUIDITÄTSMANAGEMENT</a:t>
            </a:r>
            <a:endParaRPr sz="2200" dirty="0"/>
          </a:p>
        </p:txBody>
      </p:sp>
      <p:sp>
        <p:nvSpPr>
          <p:cNvPr id="1587" name="Google Shape;1587;p42"/>
          <p:cNvSpPr txBox="1">
            <a:spLocks noGrp="1"/>
          </p:cNvSpPr>
          <p:nvPr>
            <p:ph type="body" idx="2"/>
          </p:nvPr>
        </p:nvSpPr>
        <p:spPr>
          <a:xfrm>
            <a:off x="6249641" y="344501"/>
            <a:ext cx="4000933" cy="392992"/>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595A59"/>
              </a:buClr>
              <a:buSzPct val="100000"/>
              <a:buNone/>
            </a:pPr>
            <a:r>
              <a:rPr lang="en-GB" sz="2200" cap="none" dirty="0"/>
              <a:t>FUNKTIONALE KOMPETENZEN</a:t>
            </a:r>
            <a:endParaRPr sz="2200" dirty="0"/>
          </a:p>
        </p:txBody>
      </p:sp>
      <p:sp>
        <p:nvSpPr>
          <p:cNvPr id="1588" name="Google Shape;1588;p42"/>
          <p:cNvSpPr txBox="1"/>
          <p:nvPr/>
        </p:nvSpPr>
        <p:spPr>
          <a:xfrm>
            <a:off x="3747016" y="1898326"/>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4</a:t>
            </a:r>
            <a:endParaRPr/>
          </a:p>
        </p:txBody>
      </p:sp>
      <p:sp>
        <p:nvSpPr>
          <p:cNvPr id="1589" name="Google Shape;1589;p42"/>
          <p:cNvSpPr txBox="1"/>
          <p:nvPr/>
        </p:nvSpPr>
        <p:spPr>
          <a:xfrm>
            <a:off x="9000226" y="4132914"/>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5</a:t>
            </a:r>
            <a:endParaRPr/>
          </a:p>
        </p:txBody>
      </p:sp>
      <p:sp>
        <p:nvSpPr>
          <p:cNvPr id="1590" name="Google Shape;1590;p42"/>
          <p:cNvSpPr txBox="1"/>
          <p:nvPr/>
        </p:nvSpPr>
        <p:spPr>
          <a:xfrm>
            <a:off x="6249641" y="809625"/>
            <a:ext cx="5437535"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dirty="0">
                <a:solidFill>
                  <a:srgbClr val="595A59"/>
                </a:solidFill>
                <a:latin typeface="Calibri"/>
                <a:ea typeface="Calibri"/>
                <a:cs typeface="Calibri"/>
                <a:sym typeface="Calibri"/>
              </a:rPr>
              <a:t>Nach </a:t>
            </a:r>
            <a:r>
              <a:rPr lang="de-DE" sz="1400" dirty="0">
                <a:solidFill>
                  <a:srgbClr val="595A59"/>
                </a:solidFill>
                <a:latin typeface="Calibri"/>
                <a:ea typeface="Calibri"/>
                <a:cs typeface="Calibri"/>
                <a:sym typeface="Calibri"/>
              </a:rPr>
              <a:t>Abschluss dieses Moduls werden Sie</a:t>
            </a:r>
          </a:p>
          <a:p>
            <a:pPr marL="0" marR="0" lvl="0" indent="0" algn="l" rtl="0">
              <a:spcBef>
                <a:spcPts val="0"/>
              </a:spcBef>
              <a:spcAft>
                <a:spcPts val="0"/>
              </a:spcAft>
              <a:buNone/>
            </a:pPr>
            <a:r>
              <a:rPr lang="de-DE" sz="1400" dirty="0">
                <a:solidFill>
                  <a:srgbClr val="595A59"/>
                </a:solidFill>
                <a:latin typeface="Calibri"/>
                <a:ea typeface="Calibri"/>
                <a:cs typeface="Calibri"/>
                <a:sym typeface="Calibri"/>
              </a:rPr>
              <a:t>... in der Lage sein, betriebliche Abläufe zu skizzieren und zu optimieren</a:t>
            </a:r>
          </a:p>
          <a:p>
            <a:pPr marL="0" marR="0" lvl="0" indent="0" algn="l" rtl="0">
              <a:spcBef>
                <a:spcPts val="0"/>
              </a:spcBef>
              <a:spcAft>
                <a:spcPts val="0"/>
              </a:spcAft>
              <a:buNone/>
            </a:pPr>
            <a:r>
              <a:rPr lang="de-DE" sz="1400" dirty="0">
                <a:solidFill>
                  <a:srgbClr val="595A59"/>
                </a:solidFill>
                <a:latin typeface="Calibri"/>
                <a:ea typeface="Calibri"/>
                <a:cs typeface="Calibri"/>
                <a:sym typeface="Calibri"/>
              </a:rPr>
              <a:t>... wissen, wie Sie Ihre Stakeholder identifizieren und bewerten können</a:t>
            </a:r>
          </a:p>
          <a:p>
            <a:pPr marL="0" marR="0" lvl="0" indent="0" algn="l" rtl="0">
              <a:spcBef>
                <a:spcPts val="0"/>
              </a:spcBef>
              <a:spcAft>
                <a:spcPts val="0"/>
              </a:spcAft>
              <a:buNone/>
            </a:pPr>
            <a:r>
              <a:rPr lang="de-DE" sz="1400" dirty="0">
                <a:solidFill>
                  <a:srgbClr val="595A59"/>
                </a:solidFill>
                <a:latin typeface="Calibri"/>
                <a:ea typeface="Calibri"/>
                <a:cs typeface="Calibri"/>
                <a:sym typeface="Calibri"/>
              </a:rPr>
              <a:t>... die Bedeutung der Humanressourcen für das Unternehmen kennen und in der Lage sein, Ihre Mitarbeiter durch Krisen zu führen</a:t>
            </a:r>
          </a:p>
          <a:p>
            <a:pPr marL="0" marR="0" lvl="0" indent="0" algn="l" rtl="0">
              <a:spcBef>
                <a:spcPts val="0"/>
              </a:spcBef>
              <a:spcAft>
                <a:spcPts val="0"/>
              </a:spcAft>
              <a:buNone/>
            </a:pPr>
            <a:r>
              <a:rPr lang="de-DE" sz="1400" dirty="0">
                <a:solidFill>
                  <a:srgbClr val="595A59"/>
                </a:solidFill>
                <a:latin typeface="Calibri"/>
                <a:ea typeface="Calibri"/>
                <a:cs typeface="Calibri"/>
                <a:sym typeface="Calibri"/>
              </a:rPr>
              <a:t>... in der Krisenkommunikation geschult sein</a:t>
            </a:r>
          </a:p>
          <a:p>
            <a:pPr marL="0" marR="0" lvl="0" indent="0" algn="l" rtl="0">
              <a:spcBef>
                <a:spcPts val="0"/>
              </a:spcBef>
              <a:spcAft>
                <a:spcPts val="0"/>
              </a:spcAft>
              <a:buNone/>
            </a:pPr>
            <a:r>
              <a:rPr lang="de-DE" sz="1400" dirty="0">
                <a:solidFill>
                  <a:srgbClr val="595A59"/>
                </a:solidFill>
                <a:latin typeface="Calibri"/>
                <a:ea typeface="Calibri"/>
                <a:cs typeface="Calibri"/>
                <a:sym typeface="Calibri"/>
              </a:rPr>
              <a:t>...wissen, wie Sie soziale Medien zum Vorteil des Unternehmens nutzen können, insbesondere in Krisensituationen</a:t>
            </a:r>
          </a:p>
        </p:txBody>
      </p:sp>
      <p:sp>
        <p:nvSpPr>
          <p:cNvPr id="1591" name="Google Shape;1591;p42"/>
          <p:cNvSpPr txBox="1"/>
          <p:nvPr/>
        </p:nvSpPr>
        <p:spPr>
          <a:xfrm>
            <a:off x="1702489" y="4257675"/>
            <a:ext cx="6022286"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dirty="0">
                <a:solidFill>
                  <a:srgbClr val="595A59"/>
                </a:solidFill>
                <a:latin typeface="Calibri"/>
                <a:ea typeface="Calibri"/>
                <a:cs typeface="Calibri"/>
                <a:sym typeface="Calibri"/>
              </a:rPr>
              <a:t>Nach</a:t>
            </a:r>
            <a:r>
              <a:rPr lang="de-DE" sz="1400" b="0" i="0" u="none" strike="noStrike" dirty="0">
                <a:solidFill>
                  <a:srgbClr val="595A59"/>
                </a:solidFill>
                <a:latin typeface="Calibri"/>
                <a:ea typeface="Calibri"/>
                <a:cs typeface="Calibri"/>
                <a:sym typeface="Calibri"/>
              </a:rPr>
              <a:t> Abschluss dieses Moduls werden Sie</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…die wesentlichen Eigenschaften einer Liquiditätskrise kennen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…wissen, wie man die Wahrscheinlichkeit </a:t>
            </a:r>
            <a:r>
              <a:rPr lang="de-DE" dirty="0">
                <a:solidFill>
                  <a:srgbClr val="595A59"/>
                </a:solidFill>
                <a:latin typeface="Calibri"/>
                <a:ea typeface="Calibri"/>
                <a:cs typeface="Calibri"/>
                <a:sym typeface="Calibri"/>
              </a:rPr>
              <a:t>verringert</a:t>
            </a:r>
            <a:r>
              <a:rPr lang="de-DE" sz="1400" b="0" i="0" u="none" strike="noStrike" dirty="0">
                <a:solidFill>
                  <a:srgbClr val="595A59"/>
                </a:solidFill>
                <a:latin typeface="Calibri"/>
                <a:ea typeface="Calibri"/>
                <a:cs typeface="Calibri"/>
                <a:sym typeface="Calibri"/>
              </a:rPr>
              <a:t>, dass Ihr KMU vor der Insolvenz steht</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…mit den grundlegenden Strukturen einer Liquiditätsplanung vertraut sein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…ihr Verständnis durch ein praktisches Beispiel von Liquiditätsplanung vertiefen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…die wichtigsten Finanz- und Liquiditätskennzahlen kennen</a:t>
            </a:r>
          </a:p>
          <a:p>
            <a:pPr marL="0" marR="0" lvl="0" indent="0" algn="l" rtl="0">
              <a:spcBef>
                <a:spcPts val="0"/>
              </a:spcBef>
              <a:spcAft>
                <a:spcPts val="0"/>
              </a:spcAft>
              <a:buNone/>
            </a:pPr>
            <a:endParaRPr lang="de-DE" sz="1400" b="0"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br>
              <a:rPr lang="en-GB" sz="1400" b="0" i="0" u="none" strike="noStrike" dirty="0">
                <a:solidFill>
                  <a:srgbClr val="595A59"/>
                </a:solidFill>
                <a:latin typeface="Calibri"/>
                <a:ea typeface="Calibri"/>
                <a:cs typeface="Calibri"/>
                <a:sym typeface="Calibri"/>
              </a:rPr>
            </a:br>
            <a:endParaRPr sz="1400" b="0" i="0" u="none" strike="noStrike" dirty="0">
              <a:solidFill>
                <a:srgbClr val="595A5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4"/>
          <p:cNvSpPr txBox="1">
            <a:spLocks noGrp="1"/>
          </p:cNvSpPr>
          <p:nvPr>
            <p:ph type="body" idx="1"/>
          </p:nvPr>
        </p:nvSpPr>
        <p:spPr>
          <a:xfrm>
            <a:off x="734715" y="1757010"/>
            <a:ext cx="4983180" cy="403786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400"/>
              <a:buNone/>
            </a:pPr>
            <a:r>
              <a:rPr lang="de-DE" dirty="0"/>
              <a:t>Eine Unternehmenskrise zu bewältigen, gehört zu den schwierigsten Managementaufgaben überhaupt.</a:t>
            </a:r>
          </a:p>
          <a:p>
            <a:pPr marL="0" lvl="0" indent="0" algn="l" rtl="0">
              <a:lnSpc>
                <a:spcPct val="90000"/>
              </a:lnSpc>
              <a:spcBef>
                <a:spcPts val="1000"/>
              </a:spcBef>
              <a:spcAft>
                <a:spcPts val="0"/>
              </a:spcAft>
              <a:buClr>
                <a:schemeClr val="lt1"/>
              </a:buClr>
              <a:buSzPts val="2400"/>
              <a:buNone/>
            </a:pPr>
            <a:r>
              <a:rPr lang="de-DE" dirty="0"/>
              <a:t>Ohne externe Unterstützung (z.B. durch Unternehmensberater, Managementberater, Anwälte, Branchenkenner) ist dies oft kaum zu schaffen. Externe Unterstützung </a:t>
            </a:r>
            <a:r>
              <a:rPr lang="en-US" dirty="0" err="1"/>
              <a:t>kann</a:t>
            </a:r>
            <a:r>
              <a:rPr lang="en-US" dirty="0"/>
              <a:t> </a:t>
            </a:r>
            <a:r>
              <a:rPr lang="en-US" dirty="0" err="1"/>
              <a:t>ein</a:t>
            </a:r>
            <a:r>
              <a:rPr lang="en-US" dirty="0"/>
              <a:t> Gamechanger sein!</a:t>
            </a:r>
          </a:p>
          <a:p>
            <a:pPr marL="0" lvl="0" indent="0" algn="l" rtl="0">
              <a:lnSpc>
                <a:spcPct val="90000"/>
              </a:lnSpc>
              <a:spcBef>
                <a:spcPts val="1000"/>
              </a:spcBef>
              <a:spcAft>
                <a:spcPts val="0"/>
              </a:spcAft>
              <a:buClr>
                <a:schemeClr val="lt1"/>
              </a:buClr>
              <a:buSzPts val="2400"/>
              <a:buNone/>
            </a:pPr>
            <a:r>
              <a:rPr lang="en-US" dirty="0"/>
              <a:t>Unser </a:t>
            </a:r>
            <a:r>
              <a:rPr lang="de-DE" dirty="0"/>
              <a:t>Trainingskurs kann </a:t>
            </a:r>
            <a:r>
              <a:rPr lang="en-US" dirty="0" err="1"/>
              <a:t>keine</a:t>
            </a:r>
            <a:r>
              <a:rPr lang="en-US" dirty="0"/>
              <a:t> </a:t>
            </a:r>
            <a:r>
              <a:rPr lang="en-US" dirty="0" err="1"/>
              <a:t>externe</a:t>
            </a:r>
            <a:r>
              <a:rPr lang="en-US" dirty="0"/>
              <a:t> </a:t>
            </a:r>
            <a:r>
              <a:rPr lang="de-DE" dirty="0"/>
              <a:t>Beratung ersetzen.</a:t>
            </a:r>
          </a:p>
        </p:txBody>
      </p:sp>
      <p:sp>
        <p:nvSpPr>
          <p:cNvPr id="905" name="Google Shape;905;p4"/>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lt1"/>
              </a:buClr>
              <a:buSzPts val="3600"/>
              <a:buNone/>
            </a:pPr>
            <a:r>
              <a:rPr lang="de-DE" dirty="0"/>
              <a:t>Eine Anmerkung zu Beginn…</a:t>
            </a:r>
          </a:p>
        </p:txBody>
      </p:sp>
      <p:pic>
        <p:nvPicPr>
          <p:cNvPr id="906" name="Google Shape;906;p4" descr="Ein Bild, das Text enthält.&#10;&#10;Automatisch generierte Beschreibung"/>
          <p:cNvPicPr preferRelativeResize="0">
            <a:picLocks noGrp="1"/>
          </p:cNvPicPr>
          <p:nvPr>
            <p:ph type="pic" idx="3"/>
          </p:nvPr>
        </p:nvPicPr>
        <p:blipFill rotWithShape="1">
          <a:blip r:embed="rId3">
            <a:alphaModFix/>
          </a:blip>
          <a:srcRect l="15955" r="15955"/>
          <a:stretch/>
        </p:blipFill>
        <p:spPr>
          <a:xfrm>
            <a:off x="6392300" y="228600"/>
            <a:ext cx="5564883" cy="5447571"/>
          </a:xfrm>
          <a:prstGeom prst="rect">
            <a:avLst/>
          </a:prstGeom>
          <a:solidFill>
            <a:schemeClr val="lt1"/>
          </a:solidFill>
          <a:ln>
            <a:noFill/>
          </a:ln>
        </p:spPr>
      </p:pic>
      <p:sp>
        <p:nvSpPr>
          <p:cNvPr id="907" name="Google Shape;907;p4"/>
          <p:cNvSpPr txBox="1"/>
          <p:nvPr/>
        </p:nvSpPr>
        <p:spPr>
          <a:xfrm>
            <a:off x="6373638" y="5378199"/>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rgbClr val="D8D8D8"/>
                </a:solidFill>
                <a:latin typeface="Calibri"/>
                <a:ea typeface="Calibri"/>
                <a:cs typeface="Calibri"/>
                <a:sym typeface="Calibri"/>
              </a:rPr>
              <a:t>Photo: Adobe Stock</a:t>
            </a:r>
            <a:endParaRPr sz="1000">
              <a:solidFill>
                <a:srgbClr val="D8D8D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43"/>
          <p:cNvSpPr txBox="1">
            <a:spLocks noGrp="1"/>
          </p:cNvSpPr>
          <p:nvPr>
            <p:ph type="body" idx="1"/>
          </p:nvPr>
        </p:nvSpPr>
        <p:spPr>
          <a:xfrm>
            <a:off x="2230476" y="3720417"/>
            <a:ext cx="3544159" cy="2321467"/>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A59"/>
              </a:buClr>
              <a:buSzPct val="100000"/>
              <a:buNone/>
            </a:pPr>
            <a:r>
              <a:rPr lang="en-GB" sz="2200" cap="none" dirty="0"/>
              <a:t>ADAPTIVE FÜHRUNG</a:t>
            </a:r>
            <a:endParaRPr sz="2200" dirty="0"/>
          </a:p>
        </p:txBody>
      </p:sp>
      <p:sp>
        <p:nvSpPr>
          <p:cNvPr id="1597" name="Google Shape;1597;p43"/>
          <p:cNvSpPr txBox="1">
            <a:spLocks noGrp="1"/>
          </p:cNvSpPr>
          <p:nvPr>
            <p:ph type="body" idx="2"/>
          </p:nvPr>
        </p:nvSpPr>
        <p:spPr>
          <a:xfrm>
            <a:off x="7464642" y="607928"/>
            <a:ext cx="3604277" cy="1934087"/>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A59"/>
              </a:buClr>
              <a:buSzPct val="100000"/>
              <a:buNone/>
            </a:pPr>
            <a:r>
              <a:rPr lang="en-GB" sz="2200" cap="none" dirty="0"/>
              <a:t>KRISENRESILIENZ</a:t>
            </a:r>
            <a:endParaRPr sz="2200" dirty="0"/>
          </a:p>
        </p:txBody>
      </p:sp>
      <p:sp>
        <p:nvSpPr>
          <p:cNvPr id="1598" name="Google Shape;1598;p43"/>
          <p:cNvSpPr txBox="1"/>
          <p:nvPr/>
        </p:nvSpPr>
        <p:spPr>
          <a:xfrm>
            <a:off x="3747016" y="1898326"/>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6</a:t>
            </a:r>
            <a:endParaRPr/>
          </a:p>
        </p:txBody>
      </p:sp>
      <p:sp>
        <p:nvSpPr>
          <p:cNvPr id="1599" name="Google Shape;1599;p43"/>
          <p:cNvSpPr txBox="1"/>
          <p:nvPr/>
        </p:nvSpPr>
        <p:spPr>
          <a:xfrm>
            <a:off x="9011243" y="4132914"/>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7</a:t>
            </a:r>
            <a:endParaRPr/>
          </a:p>
        </p:txBody>
      </p:sp>
      <p:sp>
        <p:nvSpPr>
          <p:cNvPr id="1600" name="Google Shape;1600;p43"/>
          <p:cNvSpPr txBox="1"/>
          <p:nvPr/>
        </p:nvSpPr>
        <p:spPr>
          <a:xfrm>
            <a:off x="1197663" y="4218639"/>
            <a:ext cx="5879411"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dirty="0">
                <a:solidFill>
                  <a:srgbClr val="595A59"/>
                </a:solidFill>
                <a:latin typeface="Calibri"/>
                <a:ea typeface="Calibri"/>
                <a:cs typeface="Calibri"/>
                <a:sym typeface="Calibri"/>
              </a:rPr>
              <a:t>Nach</a:t>
            </a:r>
            <a:r>
              <a:rPr lang="de-DE" sz="1400" b="0" i="0" u="none" strike="noStrike" dirty="0">
                <a:solidFill>
                  <a:srgbClr val="595A59"/>
                </a:solidFill>
                <a:latin typeface="Calibri"/>
                <a:ea typeface="Calibri"/>
                <a:cs typeface="Calibri"/>
                <a:sym typeface="Calibri"/>
              </a:rPr>
              <a:t> Abschluss dieses Moduls werden Sie</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…ihr eigenes Verständnis von Führung (in einer Krise) reflektiert haben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…die Schlüsselkompetenzen, um ein erfolgreicher Manager in der Krise zu sein, kennen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…mit den wesentlichen Eigenschaften von Führung in einer Krise vertraut sein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…die zentralen Aspekte von adaptiver Führung kennen, was sie dazu befähigt, auf die Ungewissheiten einer Krise zu reagieren</a:t>
            </a:r>
          </a:p>
          <a:p>
            <a:pPr marL="0" marR="0" lvl="0" indent="0" algn="l" rtl="0">
              <a:spcBef>
                <a:spcPts val="0"/>
              </a:spcBef>
              <a:spcAft>
                <a:spcPts val="0"/>
              </a:spcAft>
              <a:buNone/>
            </a:pPr>
            <a:br>
              <a:rPr lang="en-GB" sz="1400" b="0" i="0" u="none" strike="noStrike" dirty="0">
                <a:solidFill>
                  <a:srgbClr val="595A59"/>
                </a:solidFill>
                <a:latin typeface="Calibri"/>
                <a:ea typeface="Calibri"/>
                <a:cs typeface="Calibri"/>
                <a:sym typeface="Calibri"/>
              </a:rPr>
            </a:br>
            <a:endParaRPr sz="1400" b="0" i="0" u="none" strike="noStrike" dirty="0">
              <a:solidFill>
                <a:srgbClr val="595A59"/>
              </a:solidFill>
              <a:latin typeface="Calibri"/>
              <a:ea typeface="Calibri"/>
              <a:cs typeface="Calibri"/>
              <a:sym typeface="Calibri"/>
            </a:endParaRPr>
          </a:p>
        </p:txBody>
      </p:sp>
      <p:sp>
        <p:nvSpPr>
          <p:cNvPr id="1601" name="Google Shape;1601;p43"/>
          <p:cNvSpPr txBox="1"/>
          <p:nvPr/>
        </p:nvSpPr>
        <p:spPr>
          <a:xfrm>
            <a:off x="6610351" y="1124688"/>
            <a:ext cx="5581649"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dirty="0">
                <a:solidFill>
                  <a:srgbClr val="595A59"/>
                </a:solidFill>
                <a:latin typeface="Calibri"/>
                <a:ea typeface="Calibri"/>
                <a:cs typeface="Calibri"/>
                <a:sym typeface="Calibri"/>
              </a:rPr>
              <a:t>Nach </a:t>
            </a:r>
            <a:r>
              <a:rPr lang="de-DE" sz="1400" b="0" i="0" u="none" strike="noStrike" dirty="0">
                <a:solidFill>
                  <a:srgbClr val="595A59"/>
                </a:solidFill>
                <a:latin typeface="Calibri"/>
                <a:ea typeface="Calibri"/>
                <a:cs typeface="Calibri"/>
                <a:sym typeface="Calibri"/>
              </a:rPr>
              <a:t>Abschluss dieses Modul werden Sie</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…ihr Verständnis von Resilienz vertieft haben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…wissen, was organisatorische Resilienz ist und was Unternehmen tun können, um sie zu erreichen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…in der Lage sein, den Gast der Zukunft zu verstehen und zu gewinnen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…mit Faktoren vertraut sein, die einen Einfluss auf Tourismus-KMU haben</a:t>
            </a:r>
          </a:p>
          <a:p>
            <a:pPr marL="0" marR="0" lvl="0" indent="0" algn="l" rtl="0">
              <a:spcBef>
                <a:spcPts val="0"/>
              </a:spcBef>
              <a:spcAft>
                <a:spcPts val="0"/>
              </a:spcAft>
              <a:buNone/>
            </a:pPr>
            <a:r>
              <a:rPr lang="de-DE" sz="1400" b="0" i="0" u="none" strike="noStrike" dirty="0">
                <a:solidFill>
                  <a:srgbClr val="595A59"/>
                </a:solidFill>
                <a:latin typeface="Calibri"/>
                <a:ea typeface="Calibri"/>
                <a:cs typeface="Calibri"/>
                <a:sym typeface="Calibri"/>
              </a:rPr>
              <a:t>…wissen, warum Resilienz und Nachhaltigkeit Hand in Hand gehen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44"/>
          <p:cNvSpPr txBox="1">
            <a:spLocks noGrp="1"/>
          </p:cNvSpPr>
          <p:nvPr>
            <p:ph type="body" idx="4"/>
          </p:nvPr>
        </p:nvSpPr>
        <p:spPr>
          <a:xfrm>
            <a:off x="967061" y="4154268"/>
            <a:ext cx="5808311" cy="731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en-GB" cap="all" dirty="0" err="1"/>
              <a:t>Vorbeugung</a:t>
            </a:r>
            <a:r>
              <a:rPr lang="en-GB" cap="all" dirty="0"/>
              <a:t> </a:t>
            </a:r>
            <a:r>
              <a:rPr lang="en-GB" cap="all"/>
              <a:t>&amp; </a:t>
            </a:r>
          </a:p>
          <a:p>
            <a:pPr marL="0" lvl="0" indent="0" algn="l" rtl="0">
              <a:lnSpc>
                <a:spcPct val="90000"/>
              </a:lnSpc>
              <a:spcBef>
                <a:spcPts val="0"/>
              </a:spcBef>
              <a:spcAft>
                <a:spcPts val="0"/>
              </a:spcAft>
              <a:buClr>
                <a:schemeClr val="lt1"/>
              </a:buClr>
              <a:buSzPts val="2800"/>
              <a:buNone/>
            </a:pPr>
            <a:r>
              <a:rPr lang="en-GB" cap="all"/>
              <a:t>Vermeidung</a:t>
            </a:r>
            <a:r>
              <a:rPr lang="en-GB" cap="all" dirty="0"/>
              <a:t> von </a:t>
            </a:r>
            <a:r>
              <a:rPr lang="en-GB" cap="all" dirty="0" err="1"/>
              <a:t>Krisen</a:t>
            </a:r>
            <a:endParaRPr cap="all" dirty="0"/>
          </a:p>
        </p:txBody>
      </p:sp>
      <p:sp>
        <p:nvSpPr>
          <p:cNvPr id="1607" name="Google Shape;1607;p44"/>
          <p:cNvSpPr txBox="1">
            <a:spLocks noGrp="1"/>
          </p:cNvSpPr>
          <p:nvPr>
            <p:ph type="body" idx="5"/>
          </p:nvPr>
        </p:nvSpPr>
        <p:spPr>
          <a:xfrm>
            <a:off x="967062" y="3344692"/>
            <a:ext cx="4611702" cy="837258"/>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90000"/>
              </a:lnSpc>
              <a:spcBef>
                <a:spcPts val="0"/>
              </a:spcBef>
              <a:spcAft>
                <a:spcPts val="0"/>
              </a:spcAft>
              <a:buClr>
                <a:schemeClr val="lt1"/>
              </a:buClr>
              <a:buSzPts val="5000"/>
              <a:buNone/>
            </a:pPr>
            <a:r>
              <a:rPr lang="en-GB" dirty="0"/>
              <a:t>Als </a:t>
            </a:r>
            <a:r>
              <a:rPr lang="en-GB" dirty="0" err="1"/>
              <a:t>nächstes</a:t>
            </a:r>
            <a:r>
              <a:rPr lang="en-GB" dirty="0"/>
              <a:t>: Modul 2</a:t>
            </a:r>
            <a:endParaRPr dirty="0"/>
          </a:p>
        </p:txBody>
      </p:sp>
      <p:grpSp>
        <p:nvGrpSpPr>
          <p:cNvPr id="1608" name="Google Shape;1608;p44"/>
          <p:cNvGrpSpPr/>
          <p:nvPr/>
        </p:nvGrpSpPr>
        <p:grpSpPr>
          <a:xfrm>
            <a:off x="7286899" y="3277496"/>
            <a:ext cx="233548" cy="233548"/>
            <a:chOff x="5941025" y="3634400"/>
            <a:chExt cx="467650" cy="467650"/>
          </a:xfrm>
        </p:grpSpPr>
        <p:sp>
          <p:nvSpPr>
            <p:cNvPr id="1609" name="Google Shape;1609;p4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0" name="Google Shape;1610;p4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1" name="Google Shape;1611;p4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2" name="Google Shape;1612;p4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3" name="Google Shape;1613;p4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4" name="Google Shape;1614;p4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615" name="Google Shape;1615;p44"/>
          <p:cNvSpPr txBox="1"/>
          <p:nvPr/>
        </p:nvSpPr>
        <p:spPr>
          <a:xfrm>
            <a:off x="7781191" y="3240382"/>
            <a:ext cx="3358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https://www.tourismrecovery.eu/</a:t>
            </a:r>
            <a:r>
              <a:rPr lang="en-GB" sz="1400">
                <a:solidFill>
                  <a:schemeClr val="lt1"/>
                </a:solidFill>
                <a:latin typeface="Calibri"/>
                <a:ea typeface="Calibri"/>
                <a:cs typeface="Calibri"/>
                <a:sym typeface="Calibri"/>
              </a:rPr>
              <a:t> </a:t>
            </a:r>
            <a:endParaRPr/>
          </a:p>
        </p:txBody>
      </p:sp>
      <p:sp>
        <p:nvSpPr>
          <p:cNvPr id="1616" name="Google Shape;1616;p44"/>
          <p:cNvSpPr txBox="1"/>
          <p:nvPr/>
        </p:nvSpPr>
        <p:spPr>
          <a:xfrm>
            <a:off x="7781191" y="3763556"/>
            <a:ext cx="3867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https://www.facebook.com/tourismcrisisrecovery</a:t>
            </a:r>
            <a:r>
              <a:rPr lang="en-GB" sz="1400">
                <a:solidFill>
                  <a:schemeClr val="lt1"/>
                </a:solidFill>
                <a:latin typeface="Calibri"/>
                <a:ea typeface="Calibri"/>
                <a:cs typeface="Calibri"/>
                <a:sym typeface="Calibri"/>
              </a:rPr>
              <a:t> </a:t>
            </a:r>
            <a:endParaRPr/>
          </a:p>
        </p:txBody>
      </p:sp>
      <p:sp>
        <p:nvSpPr>
          <p:cNvPr id="1617" name="Google Shape;1617;p44"/>
          <p:cNvSpPr/>
          <p:nvPr/>
        </p:nvSpPr>
        <p:spPr>
          <a:xfrm>
            <a:off x="7299757" y="3792031"/>
            <a:ext cx="132298" cy="234000"/>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5"/>
          <p:cNvSpPr txBox="1">
            <a:spLocks noGrp="1"/>
          </p:cNvSpPr>
          <p:nvPr>
            <p:ph type="body" idx="1"/>
          </p:nvPr>
        </p:nvSpPr>
        <p:spPr>
          <a:xfrm>
            <a:off x="666708" y="752638"/>
            <a:ext cx="5055998" cy="36684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GB" sz="4400" dirty="0"/>
              <a:t>Was </a:t>
            </a:r>
            <a:r>
              <a:rPr lang="en-GB" sz="4400" dirty="0" err="1"/>
              <a:t>ist</a:t>
            </a:r>
            <a:r>
              <a:rPr lang="en-GB" sz="4400" dirty="0"/>
              <a:t> </a:t>
            </a:r>
            <a:r>
              <a:rPr lang="en-GB" sz="4400" dirty="0" err="1"/>
              <a:t>eine</a:t>
            </a:r>
            <a:r>
              <a:rPr lang="en-GB" sz="4400" dirty="0"/>
              <a:t> </a:t>
            </a:r>
            <a:r>
              <a:rPr lang="de-DE" sz="4400" dirty="0"/>
              <a:t>Unternehmenskrise</a:t>
            </a:r>
            <a:r>
              <a:rPr lang="en-GB" sz="4400" dirty="0"/>
              <a:t>?</a:t>
            </a:r>
            <a:endParaRPr lang="en-US" sz="4400" dirty="0"/>
          </a:p>
          <a:p>
            <a:pPr marL="0" lvl="0" indent="0" algn="l" rtl="0">
              <a:lnSpc>
                <a:spcPct val="90000"/>
              </a:lnSpc>
              <a:spcBef>
                <a:spcPts val="300"/>
              </a:spcBef>
              <a:spcAft>
                <a:spcPts val="0"/>
              </a:spcAft>
              <a:buClr>
                <a:schemeClr val="lt1"/>
              </a:buClr>
              <a:buSzPts val="4800"/>
              <a:buNone/>
            </a:pPr>
            <a:r>
              <a:rPr lang="de-DE" dirty="0"/>
              <a:t>Grundlegendes</a:t>
            </a:r>
            <a:r>
              <a:rPr lang="en-GB" dirty="0"/>
              <a:t> Wissen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919" name="Google Shape;919;p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sz="1800" dirty="0"/>
              <a:t>Der Begriff der Krise wird in der Literatur nicht einheitlich definiert - bei der Beschreibung der Auswirkungen einer Krise auf ein Unternehmen herrscht in der wissenschaftlichen und praktischen Literatur jedoch weitgehend Einigkeit.</a:t>
            </a:r>
            <a:endParaRPr lang="de-DE" dirty="0"/>
          </a:p>
        </p:txBody>
      </p:sp>
      <p:sp>
        <p:nvSpPr>
          <p:cNvPr id="920" name="Google Shape;920;p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GB" dirty="0"/>
              <a:t>Der </a:t>
            </a:r>
            <a:r>
              <a:rPr lang="en-GB" dirty="0" err="1"/>
              <a:t>erste</a:t>
            </a:r>
            <a:r>
              <a:rPr lang="en-GB" dirty="0"/>
              <a:t> Schritt </a:t>
            </a:r>
            <a:r>
              <a:rPr lang="en-GB" dirty="0" err="1"/>
              <a:t>zur</a:t>
            </a:r>
            <a:r>
              <a:rPr lang="en-GB" dirty="0"/>
              <a:t> </a:t>
            </a:r>
            <a:r>
              <a:rPr lang="en-GB" dirty="0" err="1"/>
              <a:t>Problemlösung</a:t>
            </a:r>
            <a:r>
              <a:rPr lang="en-GB" dirty="0"/>
              <a:t> </a:t>
            </a:r>
            <a:r>
              <a:rPr lang="en-GB" dirty="0" err="1"/>
              <a:t>ist</a:t>
            </a:r>
            <a:r>
              <a:rPr lang="en-GB" dirty="0"/>
              <a:t> </a:t>
            </a:r>
            <a:r>
              <a:rPr lang="en-GB" dirty="0" err="1"/>
              <a:t>zu</a:t>
            </a:r>
            <a:r>
              <a:rPr lang="en-GB" dirty="0"/>
              <a:t> </a:t>
            </a:r>
            <a:r>
              <a:rPr lang="en-GB" dirty="0" err="1"/>
              <a:t>wissen</a:t>
            </a:r>
            <a:r>
              <a:rPr lang="en-GB" dirty="0"/>
              <a:t>, </a:t>
            </a:r>
            <a:r>
              <a:rPr lang="en-GB" dirty="0" err="1"/>
              <a:t>womit</a:t>
            </a:r>
            <a:r>
              <a:rPr lang="en-GB" dirty="0"/>
              <a:t> man es </a:t>
            </a:r>
            <a:r>
              <a:rPr lang="en-GB" dirty="0" err="1"/>
              <a:t>zu</a:t>
            </a:r>
            <a:r>
              <a:rPr lang="en-GB" dirty="0"/>
              <a:t> tun.</a:t>
            </a:r>
            <a:endParaRPr dirty="0"/>
          </a:p>
        </p:txBody>
      </p:sp>
      <p:sp>
        <p:nvSpPr>
          <p:cNvPr id="921" name="Google Shape;921;p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Eine Definition: Krise</a:t>
            </a:r>
            <a:endParaRPr dirty="0"/>
          </a:p>
          <a:p>
            <a:pPr marL="0" lvl="0" indent="0" algn="l" rtl="0">
              <a:lnSpc>
                <a:spcPct val="90000"/>
              </a:lnSpc>
              <a:spcBef>
                <a:spcPts val="1000"/>
              </a:spcBef>
              <a:spcAft>
                <a:spcPts val="0"/>
              </a:spcAft>
              <a:buClr>
                <a:srgbClr val="79527B"/>
              </a:buClr>
              <a:buSzPts val="1800"/>
              <a:buNone/>
            </a:pPr>
            <a:endParaRPr b="1" dirty="0"/>
          </a:p>
        </p:txBody>
      </p:sp>
      <p:sp>
        <p:nvSpPr>
          <p:cNvPr id="922" name="Google Shape;922;p6"/>
          <p:cNvSpPr/>
          <p:nvPr/>
        </p:nvSpPr>
        <p:spPr>
          <a:xfrm>
            <a:off x="10895908" y="-314841"/>
            <a:ext cx="2744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a:t>
            </a:r>
            <a:endParaRPr/>
          </a:p>
        </p:txBody>
      </p:sp>
      <p:sp>
        <p:nvSpPr>
          <p:cNvPr id="923" name="Google Shape;923;p6"/>
          <p:cNvSpPr/>
          <p:nvPr/>
        </p:nvSpPr>
        <p:spPr>
          <a:xfrm>
            <a:off x="3986172" y="3550730"/>
            <a:ext cx="6027398" cy="2433967"/>
          </a:xfrm>
          <a:custGeom>
            <a:avLst/>
            <a:gdLst/>
            <a:ahLst/>
            <a:cxnLst/>
            <a:rect l="l" t="t" r="r" b="b"/>
            <a:pathLst>
              <a:path w="21600" h="21600" extrusionOk="0">
                <a:moveTo>
                  <a:pt x="0" y="12797"/>
                </a:moveTo>
                <a:lnTo>
                  <a:pt x="21600" y="0"/>
                </a:lnTo>
                <a:lnTo>
                  <a:pt x="21600" y="8803"/>
                </a:lnTo>
                <a:lnTo>
                  <a:pt x="0" y="21600"/>
                </a:lnTo>
                <a:lnTo>
                  <a:pt x="0" y="12797"/>
                </a:ln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4" name="Google Shape;924;p6"/>
          <p:cNvSpPr/>
          <p:nvPr/>
        </p:nvSpPr>
        <p:spPr>
          <a:xfrm>
            <a:off x="3986174" y="2093401"/>
            <a:ext cx="6027397" cy="2433967"/>
          </a:xfrm>
          <a:custGeom>
            <a:avLst/>
            <a:gdLst/>
            <a:ahLst/>
            <a:cxnLst/>
            <a:rect l="l" t="t" r="r" b="b"/>
            <a:pathLst>
              <a:path w="21600" h="21600" extrusionOk="0">
                <a:moveTo>
                  <a:pt x="0" y="12797"/>
                </a:moveTo>
                <a:lnTo>
                  <a:pt x="21600" y="0"/>
                </a:lnTo>
                <a:lnTo>
                  <a:pt x="21600" y="8803"/>
                </a:lnTo>
                <a:lnTo>
                  <a:pt x="0" y="21600"/>
                </a:lnTo>
                <a:lnTo>
                  <a:pt x="0" y="12797"/>
                </a:ln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5" name="Google Shape;925;p6"/>
          <p:cNvSpPr/>
          <p:nvPr/>
        </p:nvSpPr>
        <p:spPr>
          <a:xfrm>
            <a:off x="3986171" y="2093401"/>
            <a:ext cx="7058547" cy="991899"/>
          </a:xfrm>
          <a:prstGeom prst="rect">
            <a:avLst/>
          </a:prstGeom>
          <a:solidFill>
            <a:srgbClr val="79527B"/>
          </a:solidFill>
          <a:ln w="12700" cap="flat" cmpd="sng">
            <a:solidFill>
              <a:srgbClr val="79527B"/>
            </a:solidFill>
            <a:prstDash val="solid"/>
            <a:miter lim="4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6" name="Google Shape;926;p6"/>
          <p:cNvSpPr/>
          <p:nvPr/>
        </p:nvSpPr>
        <p:spPr>
          <a:xfrm>
            <a:off x="3986174" y="4992800"/>
            <a:ext cx="7058543" cy="1251300"/>
          </a:xfrm>
          <a:prstGeom prst="rect">
            <a:avLst/>
          </a:prstGeom>
          <a:solidFill>
            <a:srgbClr val="F27954"/>
          </a:solidFill>
          <a:ln w="12700" cap="flat" cmpd="sng">
            <a:solidFill>
              <a:srgbClr val="F27954"/>
            </a:solidFill>
            <a:prstDash val="solid"/>
            <a:miter lim="4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7" name="Google Shape;927;p6"/>
          <p:cNvSpPr/>
          <p:nvPr/>
        </p:nvSpPr>
        <p:spPr>
          <a:xfrm>
            <a:off x="3986171" y="3543100"/>
            <a:ext cx="7058547" cy="991899"/>
          </a:xfrm>
          <a:prstGeom prst="rect">
            <a:avLst/>
          </a:prstGeom>
          <a:solidFill>
            <a:srgbClr val="8DC9C0"/>
          </a:solidFill>
          <a:ln w="12700" cap="flat" cmpd="sng">
            <a:solidFill>
              <a:srgbClr val="8DC9C0"/>
            </a:solidFill>
            <a:prstDash val="solid"/>
            <a:miter lim="4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8" name="Google Shape;928;p6"/>
          <p:cNvSpPr txBox="1"/>
          <p:nvPr/>
        </p:nvSpPr>
        <p:spPr>
          <a:xfrm>
            <a:off x="4161959" y="2389279"/>
            <a:ext cx="742512" cy="40006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000" b="1" dirty="0" err="1">
                <a:solidFill>
                  <a:schemeClr val="lt1"/>
                </a:solidFill>
                <a:latin typeface="Calibri"/>
                <a:cs typeface="Calibri"/>
                <a:sym typeface="Calibri"/>
              </a:rPr>
              <a:t>Krise</a:t>
            </a:r>
            <a:endParaRPr dirty="0"/>
          </a:p>
        </p:txBody>
      </p:sp>
      <p:sp>
        <p:nvSpPr>
          <p:cNvPr id="929" name="Google Shape;929;p6"/>
          <p:cNvSpPr txBox="1"/>
          <p:nvPr/>
        </p:nvSpPr>
        <p:spPr>
          <a:xfrm>
            <a:off x="3921355" y="3838992"/>
            <a:ext cx="1310808" cy="4001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000" b="1" dirty="0" err="1">
                <a:solidFill>
                  <a:schemeClr val="lt1"/>
                </a:solidFill>
                <a:latin typeface="Calibri"/>
                <a:ea typeface="Calibri"/>
                <a:cs typeface="Calibri"/>
                <a:sym typeface="Calibri"/>
              </a:rPr>
              <a:t>Insolvenz</a:t>
            </a:r>
            <a:endParaRPr dirty="0"/>
          </a:p>
        </p:txBody>
      </p:sp>
      <p:sp>
        <p:nvSpPr>
          <p:cNvPr id="930" name="Google Shape;930;p6"/>
          <p:cNvSpPr txBox="1"/>
          <p:nvPr/>
        </p:nvSpPr>
        <p:spPr>
          <a:xfrm>
            <a:off x="4057730" y="5134802"/>
            <a:ext cx="950966" cy="7078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000" b="1">
                <a:solidFill>
                  <a:schemeClr val="lt1"/>
                </a:solidFill>
                <a:latin typeface="Calibri"/>
                <a:ea typeface="Calibri"/>
                <a:cs typeface="Calibri"/>
                <a:sym typeface="Calibri"/>
              </a:rPr>
              <a:t>Turn-</a:t>
            </a:r>
            <a:br>
              <a:rPr lang="en-GB" sz="2000" b="1">
                <a:solidFill>
                  <a:schemeClr val="lt1"/>
                </a:solidFill>
                <a:latin typeface="Calibri"/>
                <a:ea typeface="Calibri"/>
                <a:cs typeface="Calibri"/>
                <a:sym typeface="Calibri"/>
              </a:rPr>
            </a:br>
            <a:r>
              <a:rPr lang="en-GB" sz="2000" b="1">
                <a:solidFill>
                  <a:schemeClr val="lt1"/>
                </a:solidFill>
                <a:latin typeface="Calibri"/>
                <a:ea typeface="Calibri"/>
                <a:cs typeface="Calibri"/>
                <a:sym typeface="Calibri"/>
              </a:rPr>
              <a:t>around</a:t>
            </a:r>
            <a:endParaRPr/>
          </a:p>
        </p:txBody>
      </p:sp>
      <p:sp>
        <p:nvSpPr>
          <p:cNvPr id="931" name="Google Shape;931;p6"/>
          <p:cNvSpPr txBox="1"/>
          <p:nvPr/>
        </p:nvSpPr>
        <p:spPr>
          <a:xfrm>
            <a:off x="5147686" y="2140625"/>
            <a:ext cx="5748221" cy="897385"/>
          </a:xfrm>
          <a:prstGeom prst="rect">
            <a:avLst/>
          </a:prstGeom>
          <a:noFill/>
          <a:ln>
            <a:noFill/>
          </a:ln>
        </p:spPr>
        <p:txBody>
          <a:bodyPr spcFirstLastPara="1" wrap="square" lIns="91425" tIns="45700" rIns="91425" bIns="45700" anchor="ctr" anchorCtr="0">
            <a:spAutoFit/>
          </a:bodyPr>
          <a:lstStyle/>
          <a:p>
            <a:pPr marL="0" marR="0" lvl="0" indent="0" algn="l" rtl="0">
              <a:lnSpc>
                <a:spcPct val="109416"/>
              </a:lnSpc>
              <a:spcBef>
                <a:spcPts val="0"/>
              </a:spcBef>
              <a:spcAft>
                <a:spcPts val="0"/>
              </a:spcAft>
              <a:buNone/>
            </a:pPr>
            <a:r>
              <a:rPr lang="de-DE" sz="1200" dirty="0">
                <a:solidFill>
                  <a:schemeClr val="lt1"/>
                </a:solidFill>
                <a:latin typeface="Calibri"/>
                <a:ea typeface="Calibri"/>
                <a:cs typeface="Calibri"/>
                <a:sym typeface="Calibri"/>
              </a:rPr>
              <a:t>Eine Unternehmenskrise wird allgemein als der Zustand eines Unternehmens verstanden, in dem dessen Vermögenswerte unmittelbar bedroht sind und daher dessen Existenz auf dem Spiel steht.</a:t>
            </a:r>
          </a:p>
          <a:p>
            <a:pPr marL="0" marR="0" lvl="0" indent="0" algn="l" rtl="0">
              <a:lnSpc>
                <a:spcPct val="109416"/>
              </a:lnSpc>
              <a:spcBef>
                <a:spcPts val="0"/>
              </a:spcBef>
              <a:spcAft>
                <a:spcPts val="0"/>
              </a:spcAft>
              <a:buNone/>
            </a:pPr>
            <a:r>
              <a:rPr lang="de-DE" sz="1200" dirty="0">
                <a:solidFill>
                  <a:schemeClr val="lt1"/>
                </a:solidFill>
                <a:latin typeface="Calibri"/>
                <a:ea typeface="Calibri"/>
                <a:cs typeface="Calibri"/>
                <a:sym typeface="Calibri"/>
              </a:rPr>
              <a:t>Krisenmanagement ist noch ohne Beteiligung eines Gerichts möglich. </a:t>
            </a:r>
            <a:endParaRPr lang="de-DE" dirty="0"/>
          </a:p>
        </p:txBody>
      </p:sp>
      <p:sp>
        <p:nvSpPr>
          <p:cNvPr id="932" name="Google Shape;932;p6"/>
          <p:cNvSpPr txBox="1"/>
          <p:nvPr/>
        </p:nvSpPr>
        <p:spPr>
          <a:xfrm>
            <a:off x="5147687" y="3590360"/>
            <a:ext cx="5897030" cy="897385"/>
          </a:xfrm>
          <a:prstGeom prst="rect">
            <a:avLst/>
          </a:prstGeom>
          <a:noFill/>
          <a:ln>
            <a:noFill/>
          </a:ln>
        </p:spPr>
        <p:txBody>
          <a:bodyPr spcFirstLastPara="1" wrap="square" lIns="91425" tIns="45700" rIns="91425" bIns="45700" anchor="ctr" anchorCtr="0">
            <a:spAutoFit/>
          </a:bodyPr>
          <a:lstStyle/>
          <a:p>
            <a:pPr marL="0" marR="0" lvl="0" indent="0" algn="l" rtl="0">
              <a:lnSpc>
                <a:spcPct val="109416"/>
              </a:lnSpc>
              <a:spcBef>
                <a:spcPts val="0"/>
              </a:spcBef>
              <a:spcAft>
                <a:spcPts val="0"/>
              </a:spcAft>
              <a:buNone/>
            </a:pPr>
            <a:r>
              <a:rPr lang="de-DE" sz="1200" dirty="0">
                <a:solidFill>
                  <a:schemeClr val="lt1"/>
                </a:solidFill>
                <a:latin typeface="Calibri"/>
                <a:ea typeface="Calibri"/>
                <a:cs typeface="Calibri"/>
                <a:sym typeface="Calibri"/>
              </a:rPr>
              <a:t>In einem vereinfachten rechtlichen Sinne: das Unvermögen, dauerhaft Zahlungs-verpflichtungen zu erfüllen.</a:t>
            </a:r>
          </a:p>
          <a:p>
            <a:pPr marL="0" marR="0" lvl="0" indent="0" algn="l" rtl="0">
              <a:lnSpc>
                <a:spcPct val="109416"/>
              </a:lnSpc>
              <a:spcBef>
                <a:spcPts val="0"/>
              </a:spcBef>
              <a:spcAft>
                <a:spcPts val="0"/>
              </a:spcAft>
              <a:buNone/>
            </a:pPr>
            <a:r>
              <a:rPr lang="de-DE" sz="1200" dirty="0">
                <a:solidFill>
                  <a:schemeClr val="lt1"/>
                </a:solidFill>
                <a:latin typeface="Calibri"/>
                <a:ea typeface="Calibri"/>
                <a:cs typeface="Calibri"/>
                <a:sym typeface="Calibri"/>
              </a:rPr>
              <a:t>Formen von Insolvenz sind Zahlungsunfähigkeit und Überschuldung. Insolvenz ist per Definition ein gerichtliches Verfahren.</a:t>
            </a:r>
            <a:endParaRPr lang="de-DE" dirty="0"/>
          </a:p>
        </p:txBody>
      </p:sp>
      <p:sp>
        <p:nvSpPr>
          <p:cNvPr id="933" name="Google Shape;933;p6"/>
          <p:cNvSpPr txBox="1"/>
          <p:nvPr/>
        </p:nvSpPr>
        <p:spPr>
          <a:xfrm>
            <a:off x="5142944" y="4968484"/>
            <a:ext cx="6027398" cy="1299931"/>
          </a:xfrm>
          <a:prstGeom prst="rect">
            <a:avLst/>
          </a:prstGeom>
          <a:noFill/>
          <a:ln>
            <a:noFill/>
          </a:ln>
        </p:spPr>
        <p:txBody>
          <a:bodyPr spcFirstLastPara="1" wrap="square" lIns="91425" tIns="45700" rIns="91425" bIns="45700" anchor="ctr" anchorCtr="0">
            <a:spAutoFit/>
          </a:bodyPr>
          <a:lstStyle/>
          <a:p>
            <a:pPr marL="0" marR="0" lvl="0" indent="0" algn="l" rtl="0">
              <a:lnSpc>
                <a:spcPct val="109416"/>
              </a:lnSpc>
              <a:spcBef>
                <a:spcPts val="0"/>
              </a:spcBef>
              <a:spcAft>
                <a:spcPts val="0"/>
              </a:spcAft>
              <a:buNone/>
            </a:pPr>
            <a:r>
              <a:rPr lang="de-DE" sz="1200" dirty="0">
                <a:solidFill>
                  <a:schemeClr val="lt1"/>
                </a:solidFill>
                <a:latin typeface="Calibri"/>
                <a:ea typeface="Calibri"/>
                <a:cs typeface="Calibri"/>
                <a:sym typeface="Calibri"/>
              </a:rPr>
              <a:t>Unter Turnaround-Management versteht man die Umsetzung einer Reihe von Maßnahmen, die notwendig sind, um das Unternehmen vor der Insolvenz zu bewahren und es zur betrieblichen Normalität und Zahlungsfähigkeit zurückzuführen. Das Turnaround-Management erfordert in der Regel eine starke Führung und kann Umstrukturierungen und Entlassungen, die Untersuchung der Ursachen des Scheiterns und langfristige Programme zur Wiederbelebung des Unternehmens umfassen.</a:t>
            </a:r>
            <a:endParaRP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indent="0">
              <a:spcBef>
                <a:spcPts val="0"/>
              </a:spcBef>
            </a:pPr>
            <a:r>
              <a:rPr lang="de-DE" dirty="0"/>
              <a:t>Eine Unternehmenskrise zu bewältigen, gehört zu den schwierigsten Managementaufgaben überhaupt – und ist ohne Hilfe von außen kaum zu schaffen.</a:t>
            </a:r>
          </a:p>
          <a:p>
            <a:pPr marL="0" lvl="0" indent="0" algn="l" rtl="0">
              <a:lnSpc>
                <a:spcPct val="90000"/>
              </a:lnSpc>
              <a:spcBef>
                <a:spcPts val="0"/>
              </a:spcBef>
              <a:spcAft>
                <a:spcPts val="0"/>
              </a:spcAft>
              <a:buClr>
                <a:srgbClr val="79527B"/>
              </a:buClr>
              <a:buSzPts val="2000"/>
              <a:buNone/>
            </a:pPr>
            <a:endParaRPr dirty="0"/>
          </a:p>
          <a:p>
            <a:pPr marL="0" lvl="0" indent="0" algn="l" rtl="0">
              <a:lnSpc>
                <a:spcPct val="90000"/>
              </a:lnSpc>
              <a:spcBef>
                <a:spcPts val="1000"/>
              </a:spcBef>
              <a:spcAft>
                <a:spcPts val="0"/>
              </a:spcAft>
              <a:buClr>
                <a:srgbClr val="79527B"/>
              </a:buClr>
              <a:buSzPts val="2000"/>
              <a:buNone/>
            </a:pPr>
            <a:endParaRPr dirty="0"/>
          </a:p>
        </p:txBody>
      </p:sp>
      <p:sp>
        <p:nvSpPr>
          <p:cNvPr id="939" name="Google Shape;939;p7"/>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ts val="1800"/>
              <a:buNone/>
            </a:pPr>
            <a:r>
              <a:rPr lang="de-DE" dirty="0"/>
              <a:t>Was es so kompliziert macht…</a:t>
            </a:r>
            <a:endParaRPr dirty="0"/>
          </a:p>
          <a:p>
            <a:pPr marL="0" lvl="0" indent="0" algn="l" rtl="0">
              <a:lnSpc>
                <a:spcPct val="90000"/>
              </a:lnSpc>
              <a:spcBef>
                <a:spcPts val="1000"/>
              </a:spcBef>
              <a:spcAft>
                <a:spcPts val="0"/>
              </a:spcAft>
              <a:buClr>
                <a:srgbClr val="79527B"/>
              </a:buClr>
              <a:buSzPts val="1800"/>
              <a:buNone/>
            </a:pPr>
            <a:endParaRPr dirty="0"/>
          </a:p>
        </p:txBody>
      </p:sp>
      <p:sp>
        <p:nvSpPr>
          <p:cNvPr id="940" name="Google Shape;940;p7"/>
          <p:cNvSpPr/>
          <p:nvPr/>
        </p:nvSpPr>
        <p:spPr>
          <a:xfrm>
            <a:off x="650840" y="2015834"/>
            <a:ext cx="1080000" cy="1080000"/>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7"/>
          <p:cNvSpPr/>
          <p:nvPr/>
        </p:nvSpPr>
        <p:spPr>
          <a:xfrm>
            <a:off x="9788697" y="2015834"/>
            <a:ext cx="1080000" cy="1080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2" name="Google Shape;942;p7"/>
          <p:cNvSpPr/>
          <p:nvPr/>
        </p:nvSpPr>
        <p:spPr>
          <a:xfrm>
            <a:off x="6742745" y="2015834"/>
            <a:ext cx="1080000" cy="1080000"/>
          </a:xfrm>
          <a:prstGeom prst="ellipse">
            <a:avLst/>
          </a:prstGeom>
          <a:solidFill>
            <a:srgbClr val="68A7B0"/>
          </a:solidFill>
          <a:ln w="12700" cap="flat" cmpd="sng">
            <a:solidFill>
              <a:srgbClr val="68A7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3" name="Google Shape;943;p7"/>
          <p:cNvSpPr txBox="1"/>
          <p:nvPr/>
        </p:nvSpPr>
        <p:spPr>
          <a:xfrm>
            <a:off x="313374" y="3550836"/>
            <a:ext cx="2424300"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Keine Blaupausen</a:t>
            </a:r>
            <a:endParaRPr sz="1800" b="1"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r>
              <a:rPr lang="de-DE" sz="1800" b="0" i="0" u="none" strike="noStrike" dirty="0">
                <a:solidFill>
                  <a:srgbClr val="595A59"/>
                </a:solidFill>
                <a:latin typeface="Calibri"/>
                <a:ea typeface="Calibri"/>
                <a:cs typeface="Calibri"/>
                <a:sym typeface="Calibri"/>
              </a:rPr>
              <a:t>Jedes Unternehmen und jede Unternehmenskrise ist anders. Es gibt keine Patentrezepte oder Blaupause</a:t>
            </a:r>
            <a:r>
              <a:rPr lang="de-DE" sz="1800" dirty="0">
                <a:solidFill>
                  <a:srgbClr val="595A59"/>
                </a:solidFill>
                <a:latin typeface="Calibri"/>
                <a:ea typeface="Calibri"/>
                <a:cs typeface="Calibri"/>
                <a:sym typeface="Calibri"/>
              </a:rPr>
              <a:t>n.</a:t>
            </a:r>
          </a:p>
        </p:txBody>
      </p:sp>
      <p:sp>
        <p:nvSpPr>
          <p:cNvPr id="944" name="Google Shape;944;p7"/>
          <p:cNvSpPr txBox="1"/>
          <p:nvPr/>
        </p:nvSpPr>
        <p:spPr>
          <a:xfrm>
            <a:off x="9158411" y="3521432"/>
            <a:ext cx="2761706"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i="0" u="none" strike="noStrike" dirty="0">
                <a:solidFill>
                  <a:srgbClr val="595A59"/>
                </a:solidFill>
                <a:latin typeface="Calibri"/>
                <a:ea typeface="Calibri"/>
                <a:cs typeface="Calibri"/>
                <a:sym typeface="Calibri"/>
              </a:rPr>
              <a:t>Wissen</a:t>
            </a:r>
            <a:endParaRPr dirty="0"/>
          </a:p>
          <a:p>
            <a:pPr marL="0" marR="0" lvl="0" indent="0" algn="l" rtl="0">
              <a:spcBef>
                <a:spcPts val="0"/>
              </a:spcBef>
              <a:spcAft>
                <a:spcPts val="0"/>
              </a:spcAft>
              <a:buNone/>
            </a:pPr>
            <a:r>
              <a:rPr lang="de-DE" sz="1800" b="0" i="0" u="none" strike="noStrike" dirty="0">
                <a:solidFill>
                  <a:srgbClr val="595A59"/>
                </a:solidFill>
                <a:latin typeface="Calibri"/>
                <a:ea typeface="Calibri"/>
                <a:cs typeface="Calibri"/>
                <a:sym typeface="Calibri"/>
              </a:rPr>
              <a:t>Krisenbewältigung erfordert ein hohes Maß an methodischem Wissen, Organisations-, Führungs- und Kommunikations-fähigkeiten der beteiligten Personen.</a:t>
            </a:r>
            <a:endParaRPr lang="de-DE" sz="1800" dirty="0">
              <a:solidFill>
                <a:srgbClr val="595A59"/>
              </a:solidFill>
              <a:latin typeface="Calibri"/>
              <a:ea typeface="Calibri"/>
              <a:cs typeface="Calibri"/>
              <a:sym typeface="Calibri"/>
            </a:endParaRPr>
          </a:p>
        </p:txBody>
      </p:sp>
      <p:grpSp>
        <p:nvGrpSpPr>
          <p:cNvPr id="945" name="Google Shape;945;p7"/>
          <p:cNvGrpSpPr/>
          <p:nvPr/>
        </p:nvGrpSpPr>
        <p:grpSpPr>
          <a:xfrm>
            <a:off x="6996119" y="2323931"/>
            <a:ext cx="628093" cy="455838"/>
            <a:chOff x="3932350" y="3714775"/>
            <a:chExt cx="439650" cy="319075"/>
          </a:xfrm>
        </p:grpSpPr>
        <p:sp>
          <p:nvSpPr>
            <p:cNvPr id="946" name="Google Shape;946;p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7" name="Google Shape;947;p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8" name="Google Shape;948;p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9" name="Google Shape;949;p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0" name="Google Shape;950;p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951" name="Google Shape;951;p7"/>
          <p:cNvGrpSpPr/>
          <p:nvPr/>
        </p:nvGrpSpPr>
        <p:grpSpPr>
          <a:xfrm>
            <a:off x="10136677" y="2255309"/>
            <a:ext cx="376360" cy="596692"/>
            <a:chOff x="6718575" y="2318625"/>
            <a:chExt cx="256950" cy="407375"/>
          </a:xfrm>
        </p:grpSpPr>
        <p:sp>
          <p:nvSpPr>
            <p:cNvPr id="952" name="Google Shape;952;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3" name="Google Shape;953;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4" name="Google Shape;954;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5" name="Google Shape;955;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6" name="Google Shape;956;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7" name="Google Shape;957;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8" name="Google Shape;958;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9" name="Google Shape;959;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960" name="Google Shape;960;p7"/>
          <p:cNvSpPr txBox="1"/>
          <p:nvPr/>
        </p:nvSpPr>
        <p:spPr>
          <a:xfrm>
            <a:off x="3024167" y="3521432"/>
            <a:ext cx="2878759"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Zeitdruck</a:t>
            </a:r>
            <a:endParaRPr sz="1800" b="1"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r>
              <a:rPr lang="de-DE" sz="1800" b="0" i="0" u="none" strike="noStrike" dirty="0">
                <a:solidFill>
                  <a:srgbClr val="595A59"/>
                </a:solidFill>
                <a:latin typeface="Calibri"/>
                <a:ea typeface="Calibri"/>
                <a:cs typeface="Calibri"/>
                <a:sym typeface="Calibri"/>
              </a:rPr>
              <a:t>Existenzielle Entscheidungen müssen unter großem Zeitdruck getroffen werden. Je weiter die Krise voran-schreitet, desto begrenzter ist der Handlungsspielraum und desto größer ist der Druck</a:t>
            </a:r>
            <a:r>
              <a:rPr lang="de-DE" sz="1800" dirty="0">
                <a:solidFill>
                  <a:srgbClr val="595A59"/>
                </a:solidFill>
                <a:latin typeface="Calibri"/>
                <a:ea typeface="Calibri"/>
                <a:cs typeface="Calibri"/>
                <a:sym typeface="Calibri"/>
              </a:rPr>
              <a:t> zu handeln.</a:t>
            </a:r>
          </a:p>
        </p:txBody>
      </p:sp>
      <p:sp>
        <p:nvSpPr>
          <p:cNvPr id="961" name="Google Shape;961;p7"/>
          <p:cNvSpPr txBox="1"/>
          <p:nvPr/>
        </p:nvSpPr>
        <p:spPr>
          <a:xfrm>
            <a:off x="6110212" y="3521432"/>
            <a:ext cx="2761706"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595A59"/>
                </a:solidFill>
                <a:latin typeface="Calibri"/>
                <a:ea typeface="Calibri"/>
                <a:cs typeface="Calibri"/>
                <a:sym typeface="Calibri"/>
              </a:rPr>
              <a:t>(</a:t>
            </a:r>
            <a:r>
              <a:rPr lang="de-DE" sz="1800" b="1" dirty="0">
                <a:solidFill>
                  <a:srgbClr val="595A59"/>
                </a:solidFill>
                <a:latin typeface="Calibri"/>
                <a:ea typeface="Calibri"/>
                <a:cs typeface="Calibri"/>
                <a:sym typeface="Calibri"/>
              </a:rPr>
              <a:t>Keine) Daten</a:t>
            </a:r>
            <a:endParaRPr sz="1800" b="1" i="0" u="none" strike="noStrike" dirty="0">
              <a:solidFill>
                <a:srgbClr val="595A59"/>
              </a:solidFill>
              <a:latin typeface="Calibri"/>
              <a:ea typeface="Calibri"/>
              <a:cs typeface="Calibri"/>
              <a:sym typeface="Calibri"/>
            </a:endParaRPr>
          </a:p>
          <a:p>
            <a:pPr marL="0" marR="88450" lvl="0" indent="0" algn="l" rtl="0">
              <a:spcBef>
                <a:spcPts val="0"/>
              </a:spcBef>
              <a:spcAft>
                <a:spcPts val="0"/>
              </a:spcAft>
              <a:buNone/>
            </a:pPr>
            <a:r>
              <a:rPr lang="de-DE" sz="1800" b="0" i="0" u="none" strike="noStrike" dirty="0">
                <a:solidFill>
                  <a:srgbClr val="595A59"/>
                </a:solidFill>
                <a:latin typeface="Calibri"/>
                <a:ea typeface="Calibri"/>
                <a:cs typeface="Calibri"/>
                <a:sym typeface="Calibri"/>
              </a:rPr>
              <a:t>Die Datenlage ist fast immer unzureichend. Die Aufbereitung von Daten als Grundlage zur Entscheidungsfindung beansprucht wertvolle Zeit und Ressourcen.</a:t>
            </a:r>
            <a:endParaRPr lang="de-DE" sz="1800" dirty="0">
              <a:solidFill>
                <a:srgbClr val="595A59"/>
              </a:solidFill>
              <a:latin typeface="Calibri"/>
              <a:ea typeface="Calibri"/>
              <a:cs typeface="Calibri"/>
              <a:sym typeface="Calibri"/>
            </a:endParaRPr>
          </a:p>
        </p:txBody>
      </p:sp>
      <p:grpSp>
        <p:nvGrpSpPr>
          <p:cNvPr id="962" name="Google Shape;962;p7"/>
          <p:cNvGrpSpPr/>
          <p:nvPr/>
        </p:nvGrpSpPr>
        <p:grpSpPr>
          <a:xfrm>
            <a:off x="1163710" y="3098572"/>
            <a:ext cx="72000" cy="437840"/>
            <a:chOff x="1179665" y="3752603"/>
            <a:chExt cx="72000" cy="437840"/>
          </a:xfrm>
        </p:grpSpPr>
        <p:cxnSp>
          <p:nvCxnSpPr>
            <p:cNvPr id="963" name="Google Shape;963;p7"/>
            <p:cNvCxnSpPr/>
            <p:nvPr/>
          </p:nvCxnSpPr>
          <p:spPr>
            <a:xfrm>
              <a:off x="1215665" y="3752603"/>
              <a:ext cx="0" cy="387138"/>
            </a:xfrm>
            <a:prstGeom prst="straightConnector1">
              <a:avLst/>
            </a:prstGeom>
            <a:noFill/>
            <a:ln w="19050" cap="flat" cmpd="sng">
              <a:solidFill>
                <a:srgbClr val="79527B"/>
              </a:solidFill>
              <a:prstDash val="solid"/>
              <a:miter lim="800000"/>
              <a:headEnd type="none" w="sm" len="sm"/>
              <a:tailEnd type="none" w="sm" len="sm"/>
            </a:ln>
          </p:spPr>
        </p:cxnSp>
        <p:sp>
          <p:nvSpPr>
            <p:cNvPr id="964" name="Google Shape;964;p7"/>
            <p:cNvSpPr/>
            <p:nvPr/>
          </p:nvSpPr>
          <p:spPr>
            <a:xfrm>
              <a:off x="1179665" y="4118443"/>
              <a:ext cx="72000" cy="72000"/>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65" name="Google Shape;965;p7"/>
          <p:cNvGrpSpPr/>
          <p:nvPr/>
        </p:nvGrpSpPr>
        <p:grpSpPr>
          <a:xfrm>
            <a:off x="3696792" y="2013655"/>
            <a:ext cx="1080000" cy="1523704"/>
            <a:chOff x="3992886" y="2631964"/>
            <a:chExt cx="1080000" cy="1523704"/>
          </a:xfrm>
        </p:grpSpPr>
        <p:sp>
          <p:nvSpPr>
            <p:cNvPr id="966" name="Google Shape;966;p7"/>
            <p:cNvSpPr/>
            <p:nvPr/>
          </p:nvSpPr>
          <p:spPr>
            <a:xfrm>
              <a:off x="3992886" y="2631964"/>
              <a:ext cx="1080000" cy="1080000"/>
            </a:xfrm>
            <a:prstGeom prst="ellipse">
              <a:avLst/>
            </a:prstGeom>
            <a:solidFill>
              <a:srgbClr val="916395"/>
            </a:solidFill>
            <a:ln w="12700" cap="flat" cmpd="sng">
              <a:solidFill>
                <a:srgbClr val="9163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67" name="Google Shape;967;p7"/>
            <p:cNvGrpSpPr/>
            <p:nvPr/>
          </p:nvGrpSpPr>
          <p:grpSpPr>
            <a:xfrm>
              <a:off x="4285481" y="2897883"/>
              <a:ext cx="532686" cy="532685"/>
              <a:chOff x="6649150" y="309350"/>
              <a:chExt cx="395800" cy="395800"/>
            </a:xfrm>
          </p:grpSpPr>
          <p:sp>
            <p:nvSpPr>
              <p:cNvPr id="968" name="Google Shape;968;p7"/>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9" name="Google Shape;969;p7"/>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0" name="Google Shape;970;p7"/>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1" name="Google Shape;971;p7"/>
              <p:cNvSpPr/>
              <p:nvPr/>
            </p:nvSpPr>
            <p:spPr>
              <a:xfrm>
                <a:off x="6847025" y="333700"/>
                <a:ext cx="25" cy="29250"/>
              </a:xfrm>
              <a:custGeom>
                <a:avLst/>
                <a:gdLst/>
                <a:ahLst/>
                <a:cxnLst/>
                <a:rect l="l" t="t" r="r" b="b"/>
                <a:pathLst>
                  <a:path w="1" h="1170" fill="none" extrusionOk="0">
                    <a:moveTo>
                      <a:pt x="1" y="1170"/>
                    </a:moveTo>
                    <a:lnTo>
                      <a:pt x="1"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2" name="Google Shape;972;p7"/>
              <p:cNvSpPr/>
              <p:nvPr/>
            </p:nvSpPr>
            <p:spPr>
              <a:xfrm>
                <a:off x="6760575" y="356850"/>
                <a:ext cx="25" cy="25"/>
              </a:xfrm>
              <a:custGeom>
                <a:avLst/>
                <a:gdLst/>
                <a:ahLst/>
                <a:cxnLst/>
                <a:rect l="l" t="t" r="r" b="b"/>
                <a:pathLst>
                  <a:path w="1" h="1" fill="none" extrusionOk="0">
                    <a:moveTo>
                      <a:pt x="1" y="0"/>
                    </a:moveTo>
                    <a:lnTo>
                      <a:pt x="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3" name="Google Shape;973;p7"/>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4" name="Google Shape;974;p7"/>
              <p:cNvSpPr/>
              <p:nvPr/>
            </p:nvSpPr>
            <p:spPr>
              <a:xfrm>
                <a:off x="6696650" y="420775"/>
                <a:ext cx="25" cy="25"/>
              </a:xfrm>
              <a:custGeom>
                <a:avLst/>
                <a:gdLst/>
                <a:ahLst/>
                <a:cxnLst/>
                <a:rect l="l" t="t" r="r" b="b"/>
                <a:pathLst>
                  <a:path w="1" h="1" fill="none" extrusionOk="0">
                    <a:moveTo>
                      <a:pt x="0"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5" name="Google Shape;975;p7"/>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6" name="Google Shape;976;p7"/>
              <p:cNvSpPr/>
              <p:nvPr/>
            </p:nvSpPr>
            <p:spPr>
              <a:xfrm>
                <a:off x="6673500" y="507225"/>
                <a:ext cx="29250" cy="25"/>
              </a:xfrm>
              <a:custGeom>
                <a:avLst/>
                <a:gdLst/>
                <a:ahLst/>
                <a:cxnLst/>
                <a:rect l="l" t="t" r="r" b="b"/>
                <a:pathLst>
                  <a:path w="1170" h="1" fill="none" extrusionOk="0">
                    <a:moveTo>
                      <a:pt x="1" y="1"/>
                    </a:moveTo>
                    <a:lnTo>
                      <a:pt x="117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7" name="Google Shape;977;p7"/>
              <p:cNvSpPr/>
              <p:nvPr/>
            </p:nvSpPr>
            <p:spPr>
              <a:xfrm>
                <a:off x="6696650" y="593700"/>
                <a:ext cx="25" cy="25"/>
              </a:xfrm>
              <a:custGeom>
                <a:avLst/>
                <a:gdLst/>
                <a:ahLst/>
                <a:cxnLst/>
                <a:rect l="l" t="t" r="r" b="b"/>
                <a:pathLst>
                  <a:path w="1" h="1" fill="none" extrusionOk="0">
                    <a:moveTo>
                      <a:pt x="0"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8" name="Google Shape;978;p7"/>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9" name="Google Shape;979;p7"/>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0" name="Google Shape;980;p7"/>
              <p:cNvSpPr/>
              <p:nvPr/>
            </p:nvSpPr>
            <p:spPr>
              <a:xfrm>
                <a:off x="6760575" y="657625"/>
                <a:ext cx="25" cy="25"/>
              </a:xfrm>
              <a:custGeom>
                <a:avLst/>
                <a:gdLst/>
                <a:ahLst/>
                <a:cxnLst/>
                <a:rect l="l" t="t" r="r" b="b"/>
                <a:pathLst>
                  <a:path w="1" h="1" fill="none" extrusionOk="0">
                    <a:moveTo>
                      <a:pt x="1" y="1"/>
                    </a:moveTo>
                    <a:lnTo>
                      <a:pt x="1"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1" name="Google Shape;981;p7"/>
              <p:cNvSpPr/>
              <p:nvPr/>
            </p:nvSpPr>
            <p:spPr>
              <a:xfrm>
                <a:off x="6847025" y="651550"/>
                <a:ext cx="25" cy="29250"/>
              </a:xfrm>
              <a:custGeom>
                <a:avLst/>
                <a:gdLst/>
                <a:ahLst/>
                <a:cxnLst/>
                <a:rect l="l" t="t" r="r" b="b"/>
                <a:pathLst>
                  <a:path w="1" h="1170" fill="none" extrusionOk="0">
                    <a:moveTo>
                      <a:pt x="1" y="0"/>
                    </a:moveTo>
                    <a:lnTo>
                      <a:pt x="1" y="116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2" name="Google Shape;982;p7"/>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3" name="Google Shape;983;p7"/>
              <p:cNvSpPr/>
              <p:nvPr/>
            </p:nvSpPr>
            <p:spPr>
              <a:xfrm>
                <a:off x="6933500" y="657625"/>
                <a:ext cx="25" cy="25"/>
              </a:xfrm>
              <a:custGeom>
                <a:avLst/>
                <a:gdLst/>
                <a:ahLst/>
                <a:cxnLst/>
                <a:rect l="l" t="t" r="r" b="b"/>
                <a:pathLst>
                  <a:path w="1" h="1" fill="none" extrusionOk="0">
                    <a:moveTo>
                      <a:pt x="0"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4" name="Google Shape;984;p7"/>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5" name="Google Shape;985;p7"/>
              <p:cNvSpPr/>
              <p:nvPr/>
            </p:nvSpPr>
            <p:spPr>
              <a:xfrm>
                <a:off x="6997425" y="593700"/>
                <a:ext cx="25" cy="25"/>
              </a:xfrm>
              <a:custGeom>
                <a:avLst/>
                <a:gdLst/>
                <a:ahLst/>
                <a:cxnLst/>
                <a:rect l="l" t="t" r="r" b="b"/>
                <a:pathLst>
                  <a:path w="1" h="1" fill="none" extrusionOk="0">
                    <a:moveTo>
                      <a:pt x="1" y="0"/>
                    </a:moveTo>
                    <a:lnTo>
                      <a:pt x="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6" name="Google Shape;986;p7"/>
              <p:cNvSpPr/>
              <p:nvPr/>
            </p:nvSpPr>
            <p:spPr>
              <a:xfrm>
                <a:off x="6991350" y="507225"/>
                <a:ext cx="29250" cy="25"/>
              </a:xfrm>
              <a:custGeom>
                <a:avLst/>
                <a:gdLst/>
                <a:ahLst/>
                <a:cxnLst/>
                <a:rect l="l" t="t" r="r" b="b"/>
                <a:pathLst>
                  <a:path w="1170" h="1" fill="none" extrusionOk="0">
                    <a:moveTo>
                      <a:pt x="116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7" name="Google Shape;987;p7"/>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8" name="Google Shape;988;p7"/>
              <p:cNvSpPr/>
              <p:nvPr/>
            </p:nvSpPr>
            <p:spPr>
              <a:xfrm>
                <a:off x="6997425" y="420775"/>
                <a:ext cx="25" cy="25"/>
              </a:xfrm>
              <a:custGeom>
                <a:avLst/>
                <a:gdLst/>
                <a:ahLst/>
                <a:cxnLst/>
                <a:rect l="l" t="t" r="r" b="b"/>
                <a:pathLst>
                  <a:path w="1" h="1" fill="none" extrusionOk="0">
                    <a:moveTo>
                      <a:pt x="1" y="0"/>
                    </a:moveTo>
                    <a:lnTo>
                      <a:pt x="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9" name="Google Shape;989;p7"/>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0" name="Google Shape;990;p7"/>
              <p:cNvSpPr/>
              <p:nvPr/>
            </p:nvSpPr>
            <p:spPr>
              <a:xfrm>
                <a:off x="6933500" y="356850"/>
                <a:ext cx="25" cy="25"/>
              </a:xfrm>
              <a:custGeom>
                <a:avLst/>
                <a:gdLst/>
                <a:ahLst/>
                <a:cxnLst/>
                <a:rect l="l" t="t" r="r" b="b"/>
                <a:pathLst>
                  <a:path w="1" h="1" fill="none" extrusionOk="0">
                    <a:moveTo>
                      <a:pt x="0"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991" name="Google Shape;991;p7"/>
            <p:cNvGrpSpPr/>
            <p:nvPr/>
          </p:nvGrpSpPr>
          <p:grpSpPr>
            <a:xfrm>
              <a:off x="4496886" y="3717828"/>
              <a:ext cx="72000" cy="437840"/>
              <a:chOff x="1179665" y="3752603"/>
              <a:chExt cx="72000" cy="437840"/>
            </a:xfrm>
          </p:grpSpPr>
          <p:cxnSp>
            <p:nvCxnSpPr>
              <p:cNvPr id="992" name="Google Shape;992;p7"/>
              <p:cNvCxnSpPr/>
              <p:nvPr/>
            </p:nvCxnSpPr>
            <p:spPr>
              <a:xfrm>
                <a:off x="1215665" y="3752603"/>
                <a:ext cx="0" cy="387138"/>
              </a:xfrm>
              <a:prstGeom prst="straightConnector1">
                <a:avLst/>
              </a:prstGeom>
              <a:noFill/>
              <a:ln w="19050" cap="flat" cmpd="sng">
                <a:solidFill>
                  <a:srgbClr val="916395"/>
                </a:solidFill>
                <a:prstDash val="solid"/>
                <a:miter lim="800000"/>
                <a:headEnd type="none" w="sm" len="sm"/>
                <a:tailEnd type="none" w="sm" len="sm"/>
              </a:ln>
            </p:spPr>
          </p:cxnSp>
          <p:sp>
            <p:nvSpPr>
              <p:cNvPr id="993" name="Google Shape;993;p7"/>
              <p:cNvSpPr/>
              <p:nvPr/>
            </p:nvSpPr>
            <p:spPr>
              <a:xfrm>
                <a:off x="1179665" y="4118443"/>
                <a:ext cx="72000" cy="72000"/>
              </a:xfrm>
              <a:prstGeom prst="ellipse">
                <a:avLst/>
              </a:prstGeom>
              <a:solidFill>
                <a:srgbClr val="916395"/>
              </a:solidFill>
              <a:ln w="12700" cap="flat" cmpd="sng">
                <a:solidFill>
                  <a:srgbClr val="9163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994" name="Google Shape;994;p7"/>
          <p:cNvGrpSpPr/>
          <p:nvPr/>
        </p:nvGrpSpPr>
        <p:grpSpPr>
          <a:xfrm>
            <a:off x="7255022" y="3098065"/>
            <a:ext cx="72000" cy="437840"/>
            <a:chOff x="1179665" y="3752603"/>
            <a:chExt cx="72000" cy="437840"/>
          </a:xfrm>
        </p:grpSpPr>
        <p:cxnSp>
          <p:nvCxnSpPr>
            <p:cNvPr id="995" name="Google Shape;995;p7"/>
            <p:cNvCxnSpPr/>
            <p:nvPr/>
          </p:nvCxnSpPr>
          <p:spPr>
            <a:xfrm>
              <a:off x="1215665" y="3752603"/>
              <a:ext cx="0" cy="387138"/>
            </a:xfrm>
            <a:prstGeom prst="straightConnector1">
              <a:avLst/>
            </a:prstGeom>
            <a:noFill/>
            <a:ln w="19050" cap="flat" cmpd="sng">
              <a:solidFill>
                <a:srgbClr val="68A7B0"/>
              </a:solidFill>
              <a:prstDash val="solid"/>
              <a:miter lim="800000"/>
              <a:headEnd type="none" w="sm" len="sm"/>
              <a:tailEnd type="none" w="sm" len="sm"/>
            </a:ln>
          </p:spPr>
        </p:cxnSp>
        <p:sp>
          <p:nvSpPr>
            <p:cNvPr id="996" name="Google Shape;996;p7"/>
            <p:cNvSpPr/>
            <p:nvPr/>
          </p:nvSpPr>
          <p:spPr>
            <a:xfrm>
              <a:off x="1179665" y="4118443"/>
              <a:ext cx="72000" cy="72000"/>
            </a:xfrm>
            <a:prstGeom prst="ellipse">
              <a:avLst/>
            </a:prstGeom>
            <a:solidFill>
              <a:srgbClr val="68A7B0"/>
            </a:solidFill>
            <a:ln w="12700" cap="flat" cmpd="sng">
              <a:solidFill>
                <a:srgbClr val="68A7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97" name="Google Shape;997;p7"/>
          <p:cNvGrpSpPr/>
          <p:nvPr/>
        </p:nvGrpSpPr>
        <p:grpSpPr>
          <a:xfrm>
            <a:off x="10319826" y="3092898"/>
            <a:ext cx="72000" cy="437840"/>
            <a:chOff x="1179665" y="3752603"/>
            <a:chExt cx="72000" cy="437840"/>
          </a:xfrm>
        </p:grpSpPr>
        <p:cxnSp>
          <p:nvCxnSpPr>
            <p:cNvPr id="998" name="Google Shape;998;p7"/>
            <p:cNvCxnSpPr/>
            <p:nvPr/>
          </p:nvCxnSpPr>
          <p:spPr>
            <a:xfrm>
              <a:off x="1215665" y="3752603"/>
              <a:ext cx="0" cy="387138"/>
            </a:xfrm>
            <a:prstGeom prst="straightConnector1">
              <a:avLst/>
            </a:prstGeom>
            <a:noFill/>
            <a:ln w="19050" cap="flat" cmpd="sng">
              <a:solidFill>
                <a:srgbClr val="81D1C5"/>
              </a:solidFill>
              <a:prstDash val="solid"/>
              <a:miter lim="800000"/>
              <a:headEnd type="none" w="sm" len="sm"/>
              <a:tailEnd type="none" w="sm" len="sm"/>
            </a:ln>
          </p:spPr>
        </p:cxnSp>
        <p:sp>
          <p:nvSpPr>
            <p:cNvPr id="999" name="Google Shape;999;p7"/>
            <p:cNvSpPr/>
            <p:nvPr/>
          </p:nvSpPr>
          <p:spPr>
            <a:xfrm>
              <a:off x="1179665" y="4118443"/>
              <a:ext cx="72000" cy="72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00" name="Google Shape;1000;p7"/>
          <p:cNvGrpSpPr/>
          <p:nvPr/>
        </p:nvGrpSpPr>
        <p:grpSpPr>
          <a:xfrm>
            <a:off x="976482" y="2269389"/>
            <a:ext cx="421040" cy="549216"/>
            <a:chOff x="590249" y="244200"/>
            <a:chExt cx="407976" cy="532175"/>
          </a:xfrm>
        </p:grpSpPr>
        <p:sp>
          <p:nvSpPr>
            <p:cNvPr id="1001" name="Google Shape;1001;p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2" name="Google Shape;1002;p7"/>
            <p:cNvSpPr/>
            <p:nvPr/>
          </p:nvSpPr>
          <p:spPr>
            <a:xfrm>
              <a:off x="590249"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3" name="Google Shape;1003;p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4" name="Google Shape;1004;p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5" name="Google Shape;1005;p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6" name="Google Shape;1006;p7"/>
            <p:cNvSpPr/>
            <p:nvPr/>
          </p:nvSpPr>
          <p:spPr>
            <a:xfrm>
              <a:off x="649925" y="590050"/>
              <a:ext cx="133975" cy="25"/>
            </a:xfrm>
            <a:custGeom>
              <a:avLst/>
              <a:gdLst/>
              <a:ahLst/>
              <a:cxnLst/>
              <a:rect l="l" t="t" r="r" b="b"/>
              <a:pathLst>
                <a:path w="5359" h="1" fill="none" extrusionOk="0">
                  <a:moveTo>
                    <a:pt x="5358"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7" name="Google Shape;1007;p7"/>
            <p:cNvSpPr/>
            <p:nvPr/>
          </p:nvSpPr>
          <p:spPr>
            <a:xfrm>
              <a:off x="649925" y="534625"/>
              <a:ext cx="255750" cy="25"/>
            </a:xfrm>
            <a:custGeom>
              <a:avLst/>
              <a:gdLst/>
              <a:ahLst/>
              <a:cxnLst/>
              <a:rect l="l" t="t" r="r" b="b"/>
              <a:pathLst>
                <a:path w="10230" h="1" fill="none" extrusionOk="0">
                  <a:moveTo>
                    <a:pt x="1022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8" name="Google Shape;1008;p7"/>
            <p:cNvSpPr/>
            <p:nvPr/>
          </p:nvSpPr>
          <p:spPr>
            <a:xfrm>
              <a:off x="649925" y="479825"/>
              <a:ext cx="255750" cy="25"/>
            </a:xfrm>
            <a:custGeom>
              <a:avLst/>
              <a:gdLst/>
              <a:ahLst/>
              <a:cxnLst/>
              <a:rect l="l" t="t" r="r" b="b"/>
              <a:pathLst>
                <a:path w="10230" h="1" fill="none" extrusionOk="0">
                  <a:moveTo>
                    <a:pt x="1022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9" name="Google Shape;1009;p7"/>
            <p:cNvSpPr/>
            <p:nvPr/>
          </p:nvSpPr>
          <p:spPr>
            <a:xfrm>
              <a:off x="649925" y="424425"/>
              <a:ext cx="255750" cy="25"/>
            </a:xfrm>
            <a:custGeom>
              <a:avLst/>
              <a:gdLst/>
              <a:ahLst/>
              <a:cxnLst/>
              <a:rect l="l" t="t" r="r" b="b"/>
              <a:pathLst>
                <a:path w="10230" h="1" fill="none" extrusionOk="0">
                  <a:moveTo>
                    <a:pt x="1022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0" name="Google Shape;1010;p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1" name="Google Shape;1011;p7"/>
            <p:cNvSpPr/>
            <p:nvPr/>
          </p:nvSpPr>
          <p:spPr>
            <a:xfrm>
              <a:off x="654800" y="244200"/>
              <a:ext cx="25" cy="51175"/>
            </a:xfrm>
            <a:custGeom>
              <a:avLst/>
              <a:gdLst/>
              <a:ahLst/>
              <a:cxnLst/>
              <a:rect l="l" t="t" r="r" b="b"/>
              <a:pathLst>
                <a:path w="1" h="2047" fill="none" extrusionOk="0">
                  <a:moveTo>
                    <a:pt x="0" y="1"/>
                  </a:moveTo>
                  <a:lnTo>
                    <a:pt x="0"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2" name="Google Shape;1012;p7"/>
            <p:cNvSpPr/>
            <p:nvPr/>
          </p:nvSpPr>
          <p:spPr>
            <a:xfrm>
              <a:off x="737600" y="244200"/>
              <a:ext cx="25" cy="51175"/>
            </a:xfrm>
            <a:custGeom>
              <a:avLst/>
              <a:gdLst/>
              <a:ahLst/>
              <a:cxnLst/>
              <a:rect l="l" t="t" r="r" b="b"/>
              <a:pathLst>
                <a:path w="1" h="2047" fill="none" extrusionOk="0">
                  <a:moveTo>
                    <a:pt x="1" y="1"/>
                  </a:moveTo>
                  <a:lnTo>
                    <a:pt x="1"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3" name="Google Shape;1013;p7"/>
            <p:cNvSpPr/>
            <p:nvPr/>
          </p:nvSpPr>
          <p:spPr>
            <a:xfrm>
              <a:off x="820400" y="244200"/>
              <a:ext cx="25" cy="51175"/>
            </a:xfrm>
            <a:custGeom>
              <a:avLst/>
              <a:gdLst/>
              <a:ahLst/>
              <a:cxnLst/>
              <a:rect l="l" t="t" r="r" b="b"/>
              <a:pathLst>
                <a:path w="1" h="2047" fill="none" extrusionOk="0">
                  <a:moveTo>
                    <a:pt x="1" y="1"/>
                  </a:moveTo>
                  <a:lnTo>
                    <a:pt x="1"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4" name="Google Shape;1014;p7"/>
            <p:cNvSpPr/>
            <p:nvPr/>
          </p:nvSpPr>
          <p:spPr>
            <a:xfrm>
              <a:off x="903225" y="244200"/>
              <a:ext cx="25" cy="51175"/>
            </a:xfrm>
            <a:custGeom>
              <a:avLst/>
              <a:gdLst/>
              <a:ahLst/>
              <a:cxnLst/>
              <a:rect l="l" t="t" r="r" b="b"/>
              <a:pathLst>
                <a:path w="1" h="2047" fill="none" extrusionOk="0">
                  <a:moveTo>
                    <a:pt x="0" y="1"/>
                  </a:moveTo>
                  <a:lnTo>
                    <a:pt x="0"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8"/>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1800"/>
              <a:buNone/>
            </a:pPr>
            <a:endParaRPr dirty="0"/>
          </a:p>
        </p:txBody>
      </p:sp>
      <p:sp>
        <p:nvSpPr>
          <p:cNvPr id="1021" name="Google Shape;1021;p8"/>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2000"/>
              <a:buNone/>
            </a:pPr>
            <a:r>
              <a:rPr lang="de-DE" dirty="0"/>
              <a:t>Unternehmenskrisen verlaufen oft in Wellen. In der Zwischenzeit kommt es häufig zu trügerischen Phasen der Entspannung, die das Management glauben lassen, die Krise sei überstanden.</a:t>
            </a:r>
          </a:p>
        </p:txBody>
      </p:sp>
      <p:sp>
        <p:nvSpPr>
          <p:cNvPr id="1022" name="Google Shape;1022;p8"/>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1800"/>
              <a:buNone/>
            </a:pPr>
            <a:r>
              <a:rPr lang="de-DE" dirty="0"/>
              <a:t>Vereinfachtes Verlaufsmodell einer Krise</a:t>
            </a:r>
          </a:p>
        </p:txBody>
      </p:sp>
      <p:cxnSp>
        <p:nvCxnSpPr>
          <p:cNvPr id="1023" name="Google Shape;1023;p8"/>
          <p:cNvCxnSpPr/>
          <p:nvPr/>
        </p:nvCxnSpPr>
        <p:spPr>
          <a:xfrm rot="10800000">
            <a:off x="1986727" y="2195541"/>
            <a:ext cx="0" cy="3744685"/>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4" name="Google Shape;1024;p8"/>
          <p:cNvCxnSpPr/>
          <p:nvPr/>
        </p:nvCxnSpPr>
        <p:spPr>
          <a:xfrm>
            <a:off x="1986727" y="5940226"/>
            <a:ext cx="7402674" cy="0"/>
          </a:xfrm>
          <a:prstGeom prst="straightConnector1">
            <a:avLst/>
          </a:prstGeom>
          <a:noFill/>
          <a:ln w="9525" cap="flat" cmpd="sng">
            <a:solidFill>
              <a:schemeClr val="accent1"/>
            </a:solidFill>
            <a:prstDash val="solid"/>
            <a:miter lim="800000"/>
            <a:headEnd type="none" w="sm" len="sm"/>
            <a:tailEnd type="triangle" w="med" len="med"/>
          </a:ln>
        </p:spPr>
      </p:cxnSp>
      <p:sp>
        <p:nvSpPr>
          <p:cNvPr id="1025" name="Google Shape;1025;p8"/>
          <p:cNvSpPr txBox="1"/>
          <p:nvPr/>
        </p:nvSpPr>
        <p:spPr>
          <a:xfrm>
            <a:off x="4495794" y="4310865"/>
            <a:ext cx="128644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err="1">
                <a:solidFill>
                  <a:srgbClr val="595A59"/>
                </a:solidFill>
                <a:latin typeface="Calibri"/>
                <a:ea typeface="Calibri"/>
                <a:cs typeface="Calibri"/>
                <a:sym typeface="Calibri"/>
              </a:rPr>
              <a:t>Wendepunkt</a:t>
            </a:r>
            <a:endParaRPr dirty="0"/>
          </a:p>
        </p:txBody>
      </p:sp>
      <p:sp>
        <p:nvSpPr>
          <p:cNvPr id="1026" name="Google Shape;1026;p8"/>
          <p:cNvSpPr txBox="1"/>
          <p:nvPr/>
        </p:nvSpPr>
        <p:spPr>
          <a:xfrm>
            <a:off x="9023642" y="1757130"/>
            <a:ext cx="246520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rgbClr val="595A59"/>
                </a:solidFill>
                <a:latin typeface="Calibri"/>
                <a:ea typeface="Calibri"/>
                <a:cs typeface="Calibri"/>
                <a:sym typeface="Calibri"/>
              </a:rPr>
              <a:t>Ende der Krise – Fortbestand des Unternehmens</a:t>
            </a:r>
            <a:endParaRPr lang="de-DE" dirty="0"/>
          </a:p>
        </p:txBody>
      </p:sp>
      <p:sp>
        <p:nvSpPr>
          <p:cNvPr id="1027" name="Google Shape;1027;p8"/>
          <p:cNvSpPr txBox="1"/>
          <p:nvPr/>
        </p:nvSpPr>
        <p:spPr>
          <a:xfrm>
            <a:off x="9174260" y="4465972"/>
            <a:ext cx="225051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rgbClr val="595A59"/>
                </a:solidFill>
                <a:latin typeface="Calibri"/>
                <a:ea typeface="Calibri"/>
                <a:cs typeface="Calibri"/>
                <a:sym typeface="Calibri"/>
              </a:rPr>
              <a:t>Ende der </a:t>
            </a:r>
            <a:r>
              <a:rPr lang="en-GB" sz="1600" dirty="0" err="1">
                <a:solidFill>
                  <a:srgbClr val="595A59"/>
                </a:solidFill>
                <a:latin typeface="Calibri"/>
                <a:ea typeface="Calibri"/>
                <a:cs typeface="Calibri"/>
                <a:sym typeface="Calibri"/>
              </a:rPr>
              <a:t>Krise</a:t>
            </a:r>
            <a:r>
              <a:rPr lang="en-GB" sz="1600" dirty="0">
                <a:solidFill>
                  <a:srgbClr val="595A59"/>
                </a:solidFill>
                <a:latin typeface="Calibri"/>
                <a:ea typeface="Calibri"/>
                <a:cs typeface="Calibri"/>
                <a:sym typeface="Calibri"/>
              </a:rPr>
              <a:t> – Liquidation / </a:t>
            </a:r>
            <a:r>
              <a:rPr lang="en-GB" sz="1600" dirty="0" err="1">
                <a:solidFill>
                  <a:srgbClr val="595A59"/>
                </a:solidFill>
                <a:latin typeface="Calibri"/>
                <a:ea typeface="Calibri"/>
                <a:cs typeface="Calibri"/>
                <a:sym typeface="Calibri"/>
              </a:rPr>
              <a:t>Einstellung</a:t>
            </a:r>
            <a:r>
              <a:rPr lang="en-GB" sz="1600" dirty="0">
                <a:solidFill>
                  <a:srgbClr val="595A59"/>
                </a:solidFill>
                <a:latin typeface="Calibri"/>
                <a:ea typeface="Calibri"/>
                <a:cs typeface="Calibri"/>
                <a:sym typeface="Calibri"/>
              </a:rPr>
              <a:t> des </a:t>
            </a:r>
            <a:r>
              <a:rPr lang="en-GB" sz="1600" dirty="0" err="1">
                <a:solidFill>
                  <a:srgbClr val="595A59"/>
                </a:solidFill>
                <a:latin typeface="Calibri"/>
                <a:ea typeface="Calibri"/>
                <a:cs typeface="Calibri"/>
                <a:sym typeface="Calibri"/>
              </a:rPr>
              <a:t>Geschäftsbetriebs</a:t>
            </a:r>
            <a:endParaRPr sz="1600" dirty="0">
              <a:solidFill>
                <a:srgbClr val="595A59"/>
              </a:solidFill>
              <a:latin typeface="Calibri"/>
              <a:ea typeface="Calibri"/>
              <a:cs typeface="Calibri"/>
              <a:sym typeface="Calibri"/>
            </a:endParaRPr>
          </a:p>
        </p:txBody>
      </p:sp>
      <p:sp>
        <p:nvSpPr>
          <p:cNvPr id="1028" name="Google Shape;1028;p8"/>
          <p:cNvSpPr txBox="1"/>
          <p:nvPr/>
        </p:nvSpPr>
        <p:spPr>
          <a:xfrm>
            <a:off x="5139015" y="5745992"/>
            <a:ext cx="64953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rgbClr val="595A59"/>
                </a:solidFill>
                <a:latin typeface="Calibri"/>
                <a:ea typeface="Calibri"/>
                <a:cs typeface="Calibri"/>
                <a:sym typeface="Calibri"/>
              </a:rPr>
              <a:t>Zeit</a:t>
            </a:r>
            <a:endParaRPr dirty="0"/>
          </a:p>
        </p:txBody>
      </p:sp>
      <p:sp>
        <p:nvSpPr>
          <p:cNvPr id="1029" name="Google Shape;1029;p8"/>
          <p:cNvSpPr txBox="1"/>
          <p:nvPr/>
        </p:nvSpPr>
        <p:spPr>
          <a:xfrm rot="-5400000">
            <a:off x="969749" y="3855043"/>
            <a:ext cx="1988457" cy="6462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cs typeface="Calibri"/>
                <a:sym typeface="Calibri"/>
              </a:rPr>
              <a:t>Überlebenswahr-</a:t>
            </a:r>
            <a:r>
              <a:rPr lang="de-DE" sz="1800" dirty="0" err="1">
                <a:solidFill>
                  <a:srgbClr val="595A59"/>
                </a:solidFill>
                <a:latin typeface="Calibri"/>
                <a:cs typeface="Calibri"/>
                <a:sym typeface="Calibri"/>
              </a:rPr>
              <a:t>scheinlichkeit</a:t>
            </a:r>
            <a:endParaRPr lang="de-DE" dirty="0"/>
          </a:p>
        </p:txBody>
      </p:sp>
      <p:sp>
        <p:nvSpPr>
          <p:cNvPr id="1030" name="Google Shape;1030;p8"/>
          <p:cNvSpPr txBox="1"/>
          <p:nvPr/>
        </p:nvSpPr>
        <p:spPr>
          <a:xfrm>
            <a:off x="2044448" y="1848280"/>
            <a:ext cx="235994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err="1">
                <a:solidFill>
                  <a:srgbClr val="595A59"/>
                </a:solidFill>
                <a:latin typeface="Calibri"/>
                <a:ea typeface="Calibri"/>
                <a:cs typeface="Calibri"/>
                <a:sym typeface="Calibri"/>
              </a:rPr>
              <a:t>Anfang</a:t>
            </a:r>
            <a:r>
              <a:rPr lang="en-GB" sz="1600" dirty="0">
                <a:solidFill>
                  <a:srgbClr val="595A59"/>
                </a:solidFill>
                <a:latin typeface="Calibri"/>
                <a:ea typeface="Calibri"/>
                <a:cs typeface="Calibri"/>
                <a:sym typeface="Calibri"/>
              </a:rPr>
              <a:t> der </a:t>
            </a:r>
            <a:r>
              <a:rPr lang="en-GB" sz="1600" dirty="0" err="1">
                <a:solidFill>
                  <a:srgbClr val="595A59"/>
                </a:solidFill>
                <a:latin typeface="Calibri"/>
                <a:ea typeface="Calibri"/>
                <a:cs typeface="Calibri"/>
                <a:sym typeface="Calibri"/>
              </a:rPr>
              <a:t>Krise</a:t>
            </a:r>
            <a:endParaRPr dirty="0"/>
          </a:p>
        </p:txBody>
      </p:sp>
      <p:sp>
        <p:nvSpPr>
          <p:cNvPr id="1031" name="Google Shape;1031;p8"/>
          <p:cNvSpPr txBox="1"/>
          <p:nvPr/>
        </p:nvSpPr>
        <p:spPr>
          <a:xfrm>
            <a:off x="5812027" y="4968271"/>
            <a:ext cx="126297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err="1">
                <a:solidFill>
                  <a:srgbClr val="595A59"/>
                </a:solidFill>
                <a:latin typeface="Calibri"/>
                <a:ea typeface="Calibri"/>
                <a:cs typeface="Calibri"/>
                <a:sym typeface="Calibri"/>
              </a:rPr>
              <a:t>Potenzieller</a:t>
            </a:r>
            <a:r>
              <a:rPr lang="en-GB" sz="1600" dirty="0">
                <a:solidFill>
                  <a:srgbClr val="595A59"/>
                </a:solidFill>
                <a:latin typeface="Calibri"/>
                <a:ea typeface="Calibri"/>
                <a:cs typeface="Calibri"/>
                <a:sym typeface="Calibri"/>
              </a:rPr>
              <a:t> </a:t>
            </a:r>
            <a:r>
              <a:rPr lang="en-GB" sz="1600" dirty="0" err="1">
                <a:solidFill>
                  <a:srgbClr val="595A59"/>
                </a:solidFill>
                <a:latin typeface="Calibri"/>
                <a:ea typeface="Calibri"/>
                <a:cs typeface="Calibri"/>
                <a:sym typeface="Calibri"/>
              </a:rPr>
              <a:t>Wendepunkt</a:t>
            </a:r>
            <a:endParaRPr lang="en-GB" sz="1600" dirty="0"/>
          </a:p>
        </p:txBody>
      </p:sp>
      <p:sp>
        <p:nvSpPr>
          <p:cNvPr id="1032" name="Google Shape;1032;p8"/>
          <p:cNvSpPr txBox="1"/>
          <p:nvPr/>
        </p:nvSpPr>
        <p:spPr>
          <a:xfrm>
            <a:off x="6766094" y="2718900"/>
            <a:ext cx="225754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err="1">
                <a:solidFill>
                  <a:srgbClr val="595A59"/>
                </a:solidFill>
                <a:latin typeface="Calibri"/>
                <a:ea typeface="Calibri"/>
                <a:cs typeface="Calibri"/>
                <a:sym typeface="Calibri"/>
              </a:rPr>
              <a:t>Umsetzung</a:t>
            </a:r>
            <a:r>
              <a:rPr lang="en-GB" sz="1600" dirty="0">
                <a:solidFill>
                  <a:srgbClr val="595A59"/>
                </a:solidFill>
                <a:latin typeface="Calibri"/>
                <a:ea typeface="Calibri"/>
                <a:cs typeface="Calibri"/>
                <a:sym typeface="Calibri"/>
              </a:rPr>
              <a:t> von </a:t>
            </a:r>
            <a:r>
              <a:rPr lang="en-GB" sz="1600" dirty="0" err="1">
                <a:solidFill>
                  <a:srgbClr val="595A59"/>
                </a:solidFill>
                <a:latin typeface="Calibri"/>
                <a:ea typeface="Calibri"/>
                <a:cs typeface="Calibri"/>
                <a:sym typeface="Calibri"/>
              </a:rPr>
              <a:t>Umstrukturierungs-maßnahmen</a:t>
            </a:r>
            <a:endParaRPr dirty="0"/>
          </a:p>
        </p:txBody>
      </p:sp>
      <p:grpSp>
        <p:nvGrpSpPr>
          <p:cNvPr id="1033" name="Google Shape;1033;p8"/>
          <p:cNvGrpSpPr/>
          <p:nvPr/>
        </p:nvGrpSpPr>
        <p:grpSpPr>
          <a:xfrm>
            <a:off x="2161280" y="1899127"/>
            <a:ext cx="6583684" cy="3895957"/>
            <a:chOff x="2258429" y="2025872"/>
            <a:chExt cx="7808686" cy="3895957"/>
          </a:xfrm>
        </p:grpSpPr>
        <p:sp>
          <p:nvSpPr>
            <p:cNvPr id="1034" name="Google Shape;1034;p8"/>
            <p:cNvSpPr/>
            <p:nvPr/>
          </p:nvSpPr>
          <p:spPr>
            <a:xfrm>
              <a:off x="2258429" y="2351314"/>
              <a:ext cx="7808685" cy="3570515"/>
            </a:xfrm>
            <a:custGeom>
              <a:avLst/>
              <a:gdLst/>
              <a:ahLst/>
              <a:cxnLst/>
              <a:rect l="l" t="t" r="r" b="b"/>
              <a:pathLst>
                <a:path w="7808685" h="3570515" extrusionOk="0">
                  <a:moveTo>
                    <a:pt x="0" y="0"/>
                  </a:moveTo>
                  <a:cubicBezTo>
                    <a:pt x="354390" y="14514"/>
                    <a:pt x="708781" y="29029"/>
                    <a:pt x="1074057" y="290286"/>
                  </a:cubicBezTo>
                  <a:cubicBezTo>
                    <a:pt x="1439333" y="551543"/>
                    <a:pt x="1823962" y="1291771"/>
                    <a:pt x="2191657" y="1567543"/>
                  </a:cubicBezTo>
                  <a:cubicBezTo>
                    <a:pt x="2559352" y="1843315"/>
                    <a:pt x="2914952" y="1874763"/>
                    <a:pt x="3280228" y="1944915"/>
                  </a:cubicBezTo>
                  <a:cubicBezTo>
                    <a:pt x="3645504" y="2015067"/>
                    <a:pt x="3993847" y="1869924"/>
                    <a:pt x="4383314" y="1988457"/>
                  </a:cubicBezTo>
                  <a:cubicBezTo>
                    <a:pt x="4772781" y="2106990"/>
                    <a:pt x="5249333" y="2431144"/>
                    <a:pt x="5617028" y="2656115"/>
                  </a:cubicBezTo>
                  <a:cubicBezTo>
                    <a:pt x="5984723" y="2881086"/>
                    <a:pt x="6224209" y="3185886"/>
                    <a:pt x="6589485" y="3338286"/>
                  </a:cubicBezTo>
                  <a:cubicBezTo>
                    <a:pt x="6954761" y="3490686"/>
                    <a:pt x="7808685" y="3570515"/>
                    <a:pt x="7808685" y="3570515"/>
                  </a:cubicBezTo>
                  <a:lnTo>
                    <a:pt x="7808685" y="3570515"/>
                  </a:lnTo>
                </a:path>
              </a:pathLst>
            </a:cu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595A59"/>
                </a:solidFill>
                <a:latin typeface="Calibri"/>
                <a:ea typeface="Calibri"/>
                <a:cs typeface="Calibri"/>
                <a:sym typeface="Calibri"/>
              </a:endParaRPr>
            </a:p>
          </p:txBody>
        </p:sp>
        <p:sp>
          <p:nvSpPr>
            <p:cNvPr id="1035" name="Google Shape;1035;p8"/>
            <p:cNvSpPr/>
            <p:nvPr/>
          </p:nvSpPr>
          <p:spPr>
            <a:xfrm>
              <a:off x="5738561" y="2365833"/>
              <a:ext cx="4295537" cy="1988457"/>
            </a:xfrm>
            <a:custGeom>
              <a:avLst/>
              <a:gdLst/>
              <a:ahLst/>
              <a:cxnLst/>
              <a:rect l="l" t="t" r="r" b="b"/>
              <a:pathLst>
                <a:path w="4746171" h="1988457" extrusionOk="0">
                  <a:moveTo>
                    <a:pt x="0" y="1988457"/>
                  </a:moveTo>
                  <a:cubicBezTo>
                    <a:pt x="403981" y="1888066"/>
                    <a:pt x="807962" y="1787676"/>
                    <a:pt x="1161143" y="1538514"/>
                  </a:cubicBezTo>
                  <a:cubicBezTo>
                    <a:pt x="1514324" y="1289352"/>
                    <a:pt x="1521580" y="749905"/>
                    <a:pt x="2119085" y="493486"/>
                  </a:cubicBezTo>
                  <a:cubicBezTo>
                    <a:pt x="2716590" y="237067"/>
                    <a:pt x="4746171" y="0"/>
                    <a:pt x="4746171" y="0"/>
                  </a:cubicBezTo>
                  <a:lnTo>
                    <a:pt x="4746171" y="0"/>
                  </a:lnTo>
                </a:path>
              </a:pathLst>
            </a:custGeom>
            <a:no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595A59"/>
                </a:solidFill>
                <a:latin typeface="Calibri"/>
                <a:ea typeface="Calibri"/>
                <a:cs typeface="Calibri"/>
                <a:sym typeface="Calibri"/>
              </a:endParaRPr>
            </a:p>
          </p:txBody>
        </p:sp>
        <p:sp>
          <p:nvSpPr>
            <p:cNvPr id="1036" name="Google Shape;1036;p8"/>
            <p:cNvSpPr/>
            <p:nvPr/>
          </p:nvSpPr>
          <p:spPr>
            <a:xfrm>
              <a:off x="7788373" y="3657600"/>
              <a:ext cx="2278742" cy="1291771"/>
            </a:xfrm>
            <a:custGeom>
              <a:avLst/>
              <a:gdLst/>
              <a:ahLst/>
              <a:cxnLst/>
              <a:rect l="l" t="t" r="r" b="b"/>
              <a:pathLst>
                <a:path w="2394857" h="1291771" extrusionOk="0">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w="12700" cap="flat" cmpd="sng">
              <a:solidFill>
                <a:srgbClr val="8DC9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595A59"/>
                </a:solidFill>
                <a:latin typeface="Calibri"/>
                <a:ea typeface="Calibri"/>
                <a:cs typeface="Calibri"/>
                <a:sym typeface="Calibri"/>
              </a:endParaRPr>
            </a:p>
          </p:txBody>
        </p:sp>
        <p:sp>
          <p:nvSpPr>
            <p:cNvPr id="1037" name="Google Shape;1037;p8"/>
            <p:cNvSpPr/>
            <p:nvPr/>
          </p:nvSpPr>
          <p:spPr>
            <a:xfrm>
              <a:off x="3889569" y="2025872"/>
              <a:ext cx="2394857" cy="1291771"/>
            </a:xfrm>
            <a:custGeom>
              <a:avLst/>
              <a:gdLst/>
              <a:ahLst/>
              <a:cxnLst/>
              <a:rect l="l" t="t" r="r" b="b"/>
              <a:pathLst>
                <a:path w="2394857" h="1291771" extrusionOk="0">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w="12700" cap="flat" cmpd="sng">
              <a:solidFill>
                <a:srgbClr val="8DC9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595A59"/>
                </a:solidFill>
                <a:latin typeface="Calibri"/>
                <a:ea typeface="Calibri"/>
                <a:cs typeface="Calibri"/>
                <a:sym typeface="Calibri"/>
              </a:endParaRPr>
            </a:p>
          </p:txBody>
        </p:sp>
      </p:grpSp>
      <p:sp>
        <p:nvSpPr>
          <p:cNvPr id="1038" name="Google Shape;1038;p8"/>
          <p:cNvSpPr/>
          <p:nvPr/>
        </p:nvSpPr>
        <p:spPr>
          <a:xfrm>
            <a:off x="3423033" y="3057278"/>
            <a:ext cx="290286" cy="278763"/>
          </a:xfrm>
          <a:prstGeom prst="ellipse">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595A59"/>
              </a:solidFill>
              <a:latin typeface="Calibri"/>
              <a:ea typeface="Calibri"/>
              <a:cs typeface="Calibri"/>
              <a:sym typeface="Calibri"/>
            </a:endParaRPr>
          </a:p>
        </p:txBody>
      </p:sp>
      <p:sp>
        <p:nvSpPr>
          <p:cNvPr id="1039" name="Google Shape;1039;p8"/>
          <p:cNvSpPr txBox="1"/>
          <p:nvPr/>
        </p:nvSpPr>
        <p:spPr>
          <a:xfrm>
            <a:off x="2438931" y="3362344"/>
            <a:ext cx="127438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err="1">
                <a:solidFill>
                  <a:srgbClr val="595A59"/>
                </a:solidFill>
                <a:latin typeface="Calibri"/>
                <a:ea typeface="Calibri"/>
                <a:cs typeface="Calibri"/>
                <a:sym typeface="Calibri"/>
              </a:rPr>
              <a:t>Potenzieller</a:t>
            </a:r>
            <a:r>
              <a:rPr lang="en-GB" sz="1600" dirty="0">
                <a:solidFill>
                  <a:srgbClr val="595A59"/>
                </a:solidFill>
                <a:latin typeface="Calibri"/>
                <a:ea typeface="Calibri"/>
                <a:cs typeface="Calibri"/>
                <a:sym typeface="Calibri"/>
              </a:rPr>
              <a:t> </a:t>
            </a:r>
            <a:r>
              <a:rPr lang="en-GB" sz="1600" dirty="0" err="1">
                <a:solidFill>
                  <a:srgbClr val="595A59"/>
                </a:solidFill>
                <a:latin typeface="Calibri"/>
                <a:ea typeface="Calibri"/>
                <a:cs typeface="Calibri"/>
                <a:sym typeface="Calibri"/>
              </a:rPr>
              <a:t>Wendepunkt</a:t>
            </a:r>
            <a:endParaRPr dirty="0"/>
          </a:p>
        </p:txBody>
      </p:sp>
      <p:sp>
        <p:nvSpPr>
          <p:cNvPr id="1040" name="Google Shape;1040;p8"/>
          <p:cNvSpPr/>
          <p:nvPr/>
        </p:nvSpPr>
        <p:spPr>
          <a:xfrm>
            <a:off x="4958891" y="4038444"/>
            <a:ext cx="290286" cy="278763"/>
          </a:xfrm>
          <a:prstGeom prst="ellipse">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595A59"/>
              </a:solidFill>
              <a:latin typeface="Calibri"/>
              <a:ea typeface="Calibri"/>
              <a:cs typeface="Calibri"/>
              <a:sym typeface="Calibri"/>
            </a:endParaRPr>
          </a:p>
        </p:txBody>
      </p:sp>
      <p:sp>
        <p:nvSpPr>
          <p:cNvPr id="1041" name="Google Shape;1041;p8"/>
          <p:cNvSpPr/>
          <p:nvPr/>
        </p:nvSpPr>
        <p:spPr>
          <a:xfrm>
            <a:off x="6678561" y="4689006"/>
            <a:ext cx="290286" cy="278763"/>
          </a:xfrm>
          <a:prstGeom prst="ellipse">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595A5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9"/>
          <p:cNvSpPr txBox="1">
            <a:spLocks noGrp="1"/>
          </p:cNvSpPr>
          <p:nvPr>
            <p:ph type="body" idx="2"/>
          </p:nvPr>
        </p:nvSpPr>
        <p:spPr>
          <a:xfrm>
            <a:off x="404989" y="1492370"/>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b="1" dirty="0" err="1"/>
              <a:t>Zentrale</a:t>
            </a:r>
            <a:r>
              <a:rPr lang="en-GB" b="1" dirty="0"/>
              <a:t> </a:t>
            </a:r>
            <a:r>
              <a:rPr lang="en-GB" b="1" dirty="0" err="1"/>
              <a:t>Probleme</a:t>
            </a:r>
            <a:r>
              <a:rPr lang="en-GB" b="1" dirty="0"/>
              <a:t>:</a:t>
            </a:r>
            <a:endParaRPr dirty="0"/>
          </a:p>
          <a:p>
            <a:pPr marL="285750" lvl="0" indent="-285750" algn="l" rtl="0">
              <a:lnSpc>
                <a:spcPct val="100000"/>
              </a:lnSpc>
              <a:spcBef>
                <a:spcPts val="600"/>
              </a:spcBef>
              <a:spcAft>
                <a:spcPts val="0"/>
              </a:spcAft>
              <a:buClr>
                <a:srgbClr val="595A59"/>
              </a:buClr>
              <a:buSzPts val="1800"/>
              <a:buFont typeface="Arial"/>
              <a:buChar char="•"/>
            </a:pPr>
            <a:r>
              <a:rPr lang="de-DE" dirty="0"/>
              <a:t>Betriebswirtschaftliche Kennzahlen reagieren mit großer zeitlicher Verzögerung</a:t>
            </a:r>
          </a:p>
          <a:p>
            <a:pPr marL="285750" lvl="0" indent="-285750" algn="l" rtl="0">
              <a:lnSpc>
                <a:spcPct val="100000"/>
              </a:lnSpc>
              <a:spcBef>
                <a:spcPts val="600"/>
              </a:spcBef>
              <a:spcAft>
                <a:spcPts val="0"/>
              </a:spcAft>
              <a:buClr>
                <a:srgbClr val="595A59"/>
              </a:buClr>
              <a:buSzPts val="1800"/>
              <a:buFont typeface="Arial"/>
              <a:buChar char="•"/>
            </a:pPr>
            <a:r>
              <a:rPr lang="de-DE" dirty="0"/>
              <a:t>Wenn die Kennzahlen auf eine Krise hinweisen, haben die Ursachen oft schon ihre volle Wirkung entfaltet (und können nicht kurzfristig behoben werden)</a:t>
            </a:r>
          </a:p>
          <a:p>
            <a:pPr marL="285750" lvl="0" indent="-285750" algn="l" rtl="0">
              <a:lnSpc>
                <a:spcPct val="100000"/>
              </a:lnSpc>
              <a:spcBef>
                <a:spcPts val="600"/>
              </a:spcBef>
              <a:spcAft>
                <a:spcPts val="0"/>
              </a:spcAft>
              <a:buClr>
                <a:srgbClr val="595A59"/>
              </a:buClr>
              <a:buSzPts val="1800"/>
              <a:buFont typeface="Arial"/>
              <a:buChar char="•"/>
            </a:pPr>
            <a:r>
              <a:rPr lang="de-DE" dirty="0"/>
              <a:t>Permanente Risikoanalysen sind notwendig</a:t>
            </a:r>
          </a:p>
          <a:p>
            <a:pPr marL="0" lvl="0" indent="0" algn="l" rtl="0">
              <a:lnSpc>
                <a:spcPct val="100000"/>
              </a:lnSpc>
              <a:spcBef>
                <a:spcPts val="600"/>
              </a:spcBef>
              <a:spcAft>
                <a:spcPts val="0"/>
              </a:spcAft>
              <a:buClr>
                <a:srgbClr val="595A59"/>
              </a:buClr>
              <a:buSzPts val="1800"/>
              <a:buNone/>
            </a:pPr>
            <a:endParaRPr dirty="0"/>
          </a:p>
        </p:txBody>
      </p:sp>
      <p:sp>
        <p:nvSpPr>
          <p:cNvPr id="1048" name="Google Shape;1048;p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GB" dirty="0" err="1"/>
              <a:t>Krisen</a:t>
            </a:r>
            <a:r>
              <a:rPr lang="en-GB" dirty="0"/>
              <a:t> </a:t>
            </a:r>
            <a:r>
              <a:rPr lang="en-GB" dirty="0" err="1"/>
              <a:t>entstehen</a:t>
            </a:r>
            <a:r>
              <a:rPr lang="en-GB" dirty="0"/>
              <a:t> </a:t>
            </a:r>
            <a:r>
              <a:rPr lang="en-GB" dirty="0" err="1"/>
              <a:t>selten</a:t>
            </a:r>
            <a:r>
              <a:rPr lang="en-GB" dirty="0"/>
              <a:t> (</a:t>
            </a:r>
            <a:r>
              <a:rPr lang="en-GB" dirty="0" err="1"/>
              <a:t>nie</a:t>
            </a:r>
            <a:r>
              <a:rPr lang="en-GB" dirty="0"/>
              <a:t>) </a:t>
            </a:r>
            <a:r>
              <a:rPr lang="en-GB" dirty="0" err="1"/>
              <a:t>über</a:t>
            </a:r>
            <a:r>
              <a:rPr lang="en-GB" dirty="0"/>
              <a:t> Nacht.</a:t>
            </a:r>
            <a:endParaRPr dirty="0"/>
          </a:p>
        </p:txBody>
      </p:sp>
      <p:sp>
        <p:nvSpPr>
          <p:cNvPr id="1049" name="Google Shape;1049;p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dirty="0"/>
              <a:t>Die </a:t>
            </a:r>
            <a:r>
              <a:rPr lang="en-GB" dirty="0" err="1"/>
              <a:t>Zeitachse</a:t>
            </a:r>
            <a:r>
              <a:rPr lang="en-GB" dirty="0"/>
              <a:t> </a:t>
            </a:r>
            <a:r>
              <a:rPr lang="en-GB" dirty="0" err="1"/>
              <a:t>einer</a:t>
            </a:r>
            <a:r>
              <a:rPr lang="en-GB" dirty="0"/>
              <a:t> </a:t>
            </a:r>
            <a:r>
              <a:rPr lang="en-GB" dirty="0" err="1"/>
              <a:t>Krise</a:t>
            </a:r>
            <a:endParaRPr dirty="0"/>
          </a:p>
        </p:txBody>
      </p:sp>
      <p:graphicFrame>
        <p:nvGraphicFramePr>
          <p:cNvPr id="1050" name="Google Shape;1050;p9"/>
          <p:cNvGraphicFramePr/>
          <p:nvPr>
            <p:extLst>
              <p:ext uri="{D42A27DB-BD31-4B8C-83A1-F6EECF244321}">
                <p14:modId xmlns:p14="http://schemas.microsoft.com/office/powerpoint/2010/main" val="928721523"/>
              </p:ext>
            </p:extLst>
          </p:nvPr>
        </p:nvGraphicFramePr>
        <p:xfrm>
          <a:off x="3347634" y="1761992"/>
          <a:ext cx="8425930" cy="4451399"/>
        </p:xfrm>
        <a:graphic>
          <a:graphicData uri="http://schemas.openxmlformats.org/drawingml/2006/chart">
            <c:chart xmlns:c="http://schemas.openxmlformats.org/drawingml/2006/chart" xmlns:r="http://schemas.openxmlformats.org/officeDocument/2006/relationships" r:id="rId3"/>
          </a:graphicData>
        </a:graphic>
      </p:graphicFrame>
      <p:sp>
        <p:nvSpPr>
          <p:cNvPr id="1051" name="Google Shape;1051;p9"/>
          <p:cNvSpPr/>
          <p:nvPr/>
        </p:nvSpPr>
        <p:spPr>
          <a:xfrm>
            <a:off x="317315" y="5658326"/>
            <a:ext cx="3030319" cy="451678"/>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None/>
            </a:pPr>
            <a:r>
              <a:rPr lang="en-GB" sz="1200" dirty="0">
                <a:solidFill>
                  <a:srgbClr val="595A59"/>
                </a:solidFill>
                <a:latin typeface="Calibri"/>
                <a:ea typeface="Calibri"/>
                <a:cs typeface="Calibri"/>
                <a:sym typeface="Calibri"/>
              </a:rPr>
              <a:t>Quelle: Roland Berger – </a:t>
            </a:r>
            <a:r>
              <a:rPr lang="en-GB" sz="1200" dirty="0" err="1">
                <a:solidFill>
                  <a:srgbClr val="595A59"/>
                </a:solidFill>
                <a:latin typeface="Calibri"/>
                <a:ea typeface="Calibri"/>
                <a:cs typeface="Calibri"/>
                <a:sym typeface="Calibri"/>
              </a:rPr>
              <a:t>basierend</a:t>
            </a:r>
            <a:r>
              <a:rPr lang="en-GB" sz="1200" dirty="0">
                <a:solidFill>
                  <a:srgbClr val="595A59"/>
                </a:solidFill>
                <a:latin typeface="Calibri"/>
                <a:ea typeface="Calibri"/>
                <a:cs typeface="Calibri"/>
                <a:sym typeface="Calibri"/>
              </a:rPr>
              <a:t> auf der Analyse von 800 </a:t>
            </a:r>
            <a:r>
              <a:rPr lang="en-GB" sz="1200" dirty="0" err="1">
                <a:solidFill>
                  <a:srgbClr val="595A59"/>
                </a:solidFill>
                <a:latin typeface="Calibri"/>
                <a:ea typeface="Calibri"/>
                <a:cs typeface="Calibri"/>
                <a:sym typeface="Calibri"/>
              </a:rPr>
              <a:t>Restrukturierungsfällen</a:t>
            </a:r>
            <a:endParaRPr dirty="0"/>
          </a:p>
        </p:txBody>
      </p:sp>
      <p:sp>
        <p:nvSpPr>
          <p:cNvPr id="1052" name="Google Shape;1052;p9"/>
          <p:cNvSpPr/>
          <p:nvPr/>
        </p:nvSpPr>
        <p:spPr>
          <a:xfrm>
            <a:off x="3959683" y="2762054"/>
            <a:ext cx="7258214" cy="2662675"/>
          </a:xfrm>
          <a:custGeom>
            <a:avLst/>
            <a:gdLst/>
            <a:ahLst/>
            <a:cxnLst/>
            <a:rect l="l" t="t" r="r" b="b"/>
            <a:pathLst>
              <a:path w="4752340" h="1823085" extrusionOk="0">
                <a:moveTo>
                  <a:pt x="0" y="1822830"/>
                </a:moveTo>
                <a:lnTo>
                  <a:pt x="62215" y="1822643"/>
                </a:lnTo>
                <a:lnTo>
                  <a:pt x="124273" y="1822081"/>
                </a:lnTo>
                <a:lnTo>
                  <a:pt x="186168" y="1821148"/>
                </a:lnTo>
                <a:lnTo>
                  <a:pt x="247894" y="1819845"/>
                </a:lnTo>
                <a:lnTo>
                  <a:pt x="309447" y="1818173"/>
                </a:lnTo>
                <a:lnTo>
                  <a:pt x="370820" y="1816136"/>
                </a:lnTo>
                <a:lnTo>
                  <a:pt x="432009" y="1813736"/>
                </a:lnTo>
                <a:lnTo>
                  <a:pt x="493009" y="1810973"/>
                </a:lnTo>
                <a:lnTo>
                  <a:pt x="553813" y="1807851"/>
                </a:lnTo>
                <a:lnTo>
                  <a:pt x="614417" y="1804372"/>
                </a:lnTo>
                <a:lnTo>
                  <a:pt x="674816" y="1800537"/>
                </a:lnTo>
                <a:lnTo>
                  <a:pt x="735003" y="1796348"/>
                </a:lnTo>
                <a:lnTo>
                  <a:pt x="794975" y="1791807"/>
                </a:lnTo>
                <a:lnTo>
                  <a:pt x="854725" y="1786918"/>
                </a:lnTo>
                <a:lnTo>
                  <a:pt x="914248" y="1781680"/>
                </a:lnTo>
                <a:lnTo>
                  <a:pt x="973538" y="1776098"/>
                </a:lnTo>
                <a:lnTo>
                  <a:pt x="1032592" y="1770171"/>
                </a:lnTo>
                <a:lnTo>
                  <a:pt x="1091403" y="1763904"/>
                </a:lnTo>
                <a:lnTo>
                  <a:pt x="1149965" y="1757297"/>
                </a:lnTo>
                <a:lnTo>
                  <a:pt x="1208274" y="1750353"/>
                </a:lnTo>
                <a:lnTo>
                  <a:pt x="1266325" y="1743074"/>
                </a:lnTo>
                <a:lnTo>
                  <a:pt x="1324111" y="1735462"/>
                </a:lnTo>
                <a:lnTo>
                  <a:pt x="1381629" y="1727518"/>
                </a:lnTo>
                <a:lnTo>
                  <a:pt x="1438871" y="1719245"/>
                </a:lnTo>
                <a:lnTo>
                  <a:pt x="1495834" y="1710645"/>
                </a:lnTo>
                <a:lnTo>
                  <a:pt x="1552511" y="1701721"/>
                </a:lnTo>
                <a:lnTo>
                  <a:pt x="1608898" y="1692473"/>
                </a:lnTo>
                <a:lnTo>
                  <a:pt x="1664989" y="1682904"/>
                </a:lnTo>
                <a:lnTo>
                  <a:pt x="1720779" y="1673016"/>
                </a:lnTo>
                <a:lnTo>
                  <a:pt x="1776263" y="1662811"/>
                </a:lnTo>
                <a:lnTo>
                  <a:pt x="1831434" y="1652292"/>
                </a:lnTo>
                <a:lnTo>
                  <a:pt x="1886289" y="1641459"/>
                </a:lnTo>
                <a:lnTo>
                  <a:pt x="1940821" y="1630316"/>
                </a:lnTo>
                <a:lnTo>
                  <a:pt x="1995025" y="1618864"/>
                </a:lnTo>
                <a:lnTo>
                  <a:pt x="2048897" y="1607105"/>
                </a:lnTo>
                <a:lnTo>
                  <a:pt x="2102430" y="1595042"/>
                </a:lnTo>
                <a:lnTo>
                  <a:pt x="2155619" y="1582676"/>
                </a:lnTo>
                <a:lnTo>
                  <a:pt x="2208460" y="1570009"/>
                </a:lnTo>
                <a:lnTo>
                  <a:pt x="2260946" y="1557044"/>
                </a:lnTo>
                <a:lnTo>
                  <a:pt x="2313073" y="1543782"/>
                </a:lnTo>
                <a:lnTo>
                  <a:pt x="2364834" y="1530226"/>
                </a:lnTo>
                <a:lnTo>
                  <a:pt x="2416226" y="1516377"/>
                </a:lnTo>
                <a:lnTo>
                  <a:pt x="2467242" y="1502238"/>
                </a:lnTo>
                <a:lnTo>
                  <a:pt x="2517878" y="1487811"/>
                </a:lnTo>
                <a:lnTo>
                  <a:pt x="2568127" y="1473097"/>
                </a:lnTo>
                <a:lnTo>
                  <a:pt x="2617985" y="1458098"/>
                </a:lnTo>
                <a:lnTo>
                  <a:pt x="2667446" y="1442818"/>
                </a:lnTo>
                <a:lnTo>
                  <a:pt x="2716505" y="1427257"/>
                </a:lnTo>
                <a:lnTo>
                  <a:pt x="2765156" y="1411418"/>
                </a:lnTo>
                <a:lnTo>
                  <a:pt x="2813396" y="1395303"/>
                </a:lnTo>
                <a:lnTo>
                  <a:pt x="2861217" y="1378913"/>
                </a:lnTo>
                <a:lnTo>
                  <a:pt x="2908615" y="1362252"/>
                </a:lnTo>
                <a:lnTo>
                  <a:pt x="2955584" y="1345320"/>
                </a:lnTo>
                <a:lnTo>
                  <a:pt x="3002119" y="1328121"/>
                </a:lnTo>
                <a:lnTo>
                  <a:pt x="3048215" y="1310655"/>
                </a:lnTo>
                <a:lnTo>
                  <a:pt x="3093867" y="1292926"/>
                </a:lnTo>
                <a:lnTo>
                  <a:pt x="3139069" y="1274934"/>
                </a:lnTo>
                <a:lnTo>
                  <a:pt x="3183816" y="1256683"/>
                </a:lnTo>
                <a:lnTo>
                  <a:pt x="3228102" y="1238174"/>
                </a:lnTo>
                <a:lnTo>
                  <a:pt x="3271923" y="1219409"/>
                </a:lnTo>
                <a:lnTo>
                  <a:pt x="3315272" y="1200390"/>
                </a:lnTo>
                <a:lnTo>
                  <a:pt x="3358145" y="1181120"/>
                </a:lnTo>
                <a:lnTo>
                  <a:pt x="3400537" y="1161599"/>
                </a:lnTo>
                <a:lnTo>
                  <a:pt x="3442441" y="1141832"/>
                </a:lnTo>
                <a:lnTo>
                  <a:pt x="3483854" y="1121818"/>
                </a:lnTo>
                <a:lnTo>
                  <a:pt x="3524768" y="1101561"/>
                </a:lnTo>
                <a:lnTo>
                  <a:pt x="3565180" y="1081062"/>
                </a:lnTo>
                <a:lnTo>
                  <a:pt x="3605084" y="1060324"/>
                </a:lnTo>
                <a:lnTo>
                  <a:pt x="3644474" y="1039348"/>
                </a:lnTo>
                <a:lnTo>
                  <a:pt x="3683345" y="1018137"/>
                </a:lnTo>
                <a:lnTo>
                  <a:pt x="3721692" y="996693"/>
                </a:lnTo>
                <a:lnTo>
                  <a:pt x="3759509" y="975017"/>
                </a:lnTo>
                <a:lnTo>
                  <a:pt x="3796792" y="953111"/>
                </a:lnTo>
                <a:lnTo>
                  <a:pt x="3833535" y="930979"/>
                </a:lnTo>
                <a:lnTo>
                  <a:pt x="3869732" y="908621"/>
                </a:lnTo>
                <a:lnTo>
                  <a:pt x="3905379" y="886040"/>
                </a:lnTo>
                <a:lnTo>
                  <a:pt x="3940470" y="863238"/>
                </a:lnTo>
                <a:lnTo>
                  <a:pt x="3974999" y="840216"/>
                </a:lnTo>
                <a:lnTo>
                  <a:pt x="4008962" y="816978"/>
                </a:lnTo>
                <a:lnTo>
                  <a:pt x="4042353" y="793524"/>
                </a:lnTo>
                <a:lnTo>
                  <a:pt x="4075167" y="769857"/>
                </a:lnTo>
                <a:lnTo>
                  <a:pt x="4107398" y="745980"/>
                </a:lnTo>
                <a:lnTo>
                  <a:pt x="4139041" y="721893"/>
                </a:lnTo>
                <a:lnTo>
                  <a:pt x="4170091" y="697599"/>
                </a:lnTo>
                <a:lnTo>
                  <a:pt x="4200543" y="673101"/>
                </a:lnTo>
                <a:lnTo>
                  <a:pt x="4230391" y="648399"/>
                </a:lnTo>
                <a:lnTo>
                  <a:pt x="4259630" y="623497"/>
                </a:lnTo>
                <a:lnTo>
                  <a:pt x="4316259" y="573098"/>
                </a:lnTo>
                <a:lnTo>
                  <a:pt x="4370388" y="521921"/>
                </a:lnTo>
                <a:lnTo>
                  <a:pt x="4421975" y="469980"/>
                </a:lnTo>
                <a:lnTo>
                  <a:pt x="4470976" y="417294"/>
                </a:lnTo>
                <a:lnTo>
                  <a:pt x="4517351" y="363877"/>
                </a:lnTo>
                <a:lnTo>
                  <a:pt x="4561055" y="309747"/>
                </a:lnTo>
                <a:lnTo>
                  <a:pt x="4602047" y="254919"/>
                </a:lnTo>
                <a:lnTo>
                  <a:pt x="4640284" y="199410"/>
                </a:lnTo>
                <a:lnTo>
                  <a:pt x="4675724" y="143236"/>
                </a:lnTo>
                <a:lnTo>
                  <a:pt x="4708324" y="86414"/>
                </a:lnTo>
                <a:lnTo>
                  <a:pt x="4738041" y="28959"/>
                </a:lnTo>
                <a:lnTo>
                  <a:pt x="4751806" y="0"/>
                </a:lnTo>
              </a:path>
            </a:pathLst>
          </a:custGeom>
          <a:noFill/>
          <a:ln w="57900" cap="flat" cmpd="sng">
            <a:solidFill>
              <a:srgbClr val="F279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rgbClr val="595A59"/>
              </a:solidFill>
              <a:latin typeface="Calibri"/>
              <a:ea typeface="Calibri"/>
              <a:cs typeface="Calibri"/>
              <a:sym typeface="Calibri"/>
            </a:endParaRPr>
          </a:p>
        </p:txBody>
      </p:sp>
      <p:cxnSp>
        <p:nvCxnSpPr>
          <p:cNvPr id="1053" name="Google Shape;1053;p9"/>
          <p:cNvCxnSpPr/>
          <p:nvPr/>
        </p:nvCxnSpPr>
        <p:spPr>
          <a:xfrm rot="10800000">
            <a:off x="9869864" y="2573518"/>
            <a:ext cx="0" cy="2851211"/>
          </a:xfrm>
          <a:prstGeom prst="straightConnector1">
            <a:avLst/>
          </a:prstGeom>
          <a:noFill/>
          <a:ln w="25400" cap="flat" cmpd="sng">
            <a:solidFill>
              <a:srgbClr val="F27954"/>
            </a:solidFill>
            <a:prstDash val="solid"/>
            <a:miter lim="800000"/>
            <a:headEnd type="none" w="sm" len="sm"/>
            <a:tailEnd type="none" w="sm" len="sm"/>
          </a:ln>
        </p:spPr>
      </p:cxnSp>
      <p:sp>
        <p:nvSpPr>
          <p:cNvPr id="1054" name="Google Shape;1054;p9"/>
          <p:cNvSpPr txBox="1"/>
          <p:nvPr/>
        </p:nvSpPr>
        <p:spPr>
          <a:xfrm>
            <a:off x="8609646" y="2048450"/>
            <a:ext cx="2520436" cy="313179"/>
          </a:xfrm>
          <a:prstGeom prst="rect">
            <a:avLst/>
          </a:prstGeom>
          <a:noFill/>
          <a:ln>
            <a:noFill/>
          </a:ln>
        </p:spPr>
        <p:txBody>
          <a:bodyPr spcFirstLastPara="1" wrap="square" lIns="81575" tIns="40775" rIns="81575" bIns="40775" anchor="t" anchorCtr="0">
            <a:spAutoFit/>
          </a:bodyPr>
          <a:lstStyle/>
          <a:p>
            <a:pPr marL="0" marR="0" lvl="0" indent="0" algn="ctr" rtl="0">
              <a:lnSpc>
                <a:spcPct val="125000"/>
              </a:lnSpc>
              <a:spcBef>
                <a:spcPts val="0"/>
              </a:spcBef>
              <a:spcAft>
                <a:spcPts val="0"/>
              </a:spcAft>
              <a:buClr>
                <a:srgbClr val="595A59"/>
              </a:buClr>
              <a:buSzPts val="1200"/>
              <a:buFont typeface="Arial"/>
              <a:buNone/>
            </a:pPr>
            <a:r>
              <a:rPr lang="en-GB" sz="1200" dirty="0" err="1">
                <a:solidFill>
                  <a:srgbClr val="595A59"/>
                </a:solidFill>
                <a:latin typeface="Calibri"/>
                <a:ea typeface="Calibri"/>
                <a:cs typeface="Calibri"/>
                <a:sym typeface="Calibri"/>
              </a:rPr>
              <a:t>Krise</a:t>
            </a:r>
            <a:r>
              <a:rPr lang="en-GB" sz="1200" dirty="0">
                <a:solidFill>
                  <a:srgbClr val="595A59"/>
                </a:solidFill>
                <a:latin typeface="Calibri"/>
                <a:ea typeface="Calibri"/>
                <a:cs typeface="Calibri"/>
                <a:sym typeface="Calibri"/>
              </a:rPr>
              <a:t> </a:t>
            </a:r>
            <a:r>
              <a:rPr lang="en-GB" sz="1200" dirty="0" err="1">
                <a:solidFill>
                  <a:srgbClr val="595A59"/>
                </a:solidFill>
                <a:latin typeface="Calibri"/>
                <a:ea typeface="Calibri"/>
                <a:cs typeface="Calibri"/>
                <a:sym typeface="Calibri"/>
              </a:rPr>
              <a:t>im</a:t>
            </a:r>
            <a:r>
              <a:rPr lang="en-GB" sz="1200" dirty="0">
                <a:solidFill>
                  <a:srgbClr val="595A59"/>
                </a:solidFill>
                <a:latin typeface="Calibri"/>
                <a:ea typeface="Calibri"/>
                <a:cs typeface="Calibri"/>
                <a:sym typeface="Calibri"/>
              </a:rPr>
              <a:t> </a:t>
            </a:r>
            <a:r>
              <a:rPr lang="en-GB" sz="1200" dirty="0" err="1">
                <a:solidFill>
                  <a:srgbClr val="595A59"/>
                </a:solidFill>
                <a:latin typeface="Calibri"/>
                <a:ea typeface="Calibri"/>
                <a:cs typeface="Calibri"/>
                <a:sym typeface="Calibri"/>
              </a:rPr>
              <a:t>Betriebsergnis</a:t>
            </a:r>
            <a:endParaRPr dirty="0"/>
          </a:p>
        </p:txBody>
      </p:sp>
      <p:sp>
        <p:nvSpPr>
          <p:cNvPr id="1055" name="Google Shape;1055;p9"/>
          <p:cNvSpPr txBox="1"/>
          <p:nvPr/>
        </p:nvSpPr>
        <p:spPr>
          <a:xfrm>
            <a:off x="9473938" y="3063937"/>
            <a:ext cx="2520436" cy="313179"/>
          </a:xfrm>
          <a:prstGeom prst="rect">
            <a:avLst/>
          </a:prstGeom>
          <a:noFill/>
          <a:ln>
            <a:noFill/>
          </a:ln>
        </p:spPr>
        <p:txBody>
          <a:bodyPr spcFirstLastPara="1" wrap="square" lIns="81575" tIns="40775" rIns="81575" bIns="40775" anchor="t" anchorCtr="0">
            <a:spAutoFit/>
          </a:bodyPr>
          <a:lstStyle/>
          <a:p>
            <a:pPr marL="0" marR="0" lvl="0" indent="0" algn="r" rtl="0">
              <a:lnSpc>
                <a:spcPct val="125000"/>
              </a:lnSpc>
              <a:spcBef>
                <a:spcPts val="0"/>
              </a:spcBef>
              <a:spcAft>
                <a:spcPts val="0"/>
              </a:spcAft>
              <a:buClr>
                <a:srgbClr val="595A59"/>
              </a:buClr>
              <a:buSzPts val="1200"/>
              <a:buFont typeface="Arial"/>
              <a:buNone/>
            </a:pPr>
            <a:r>
              <a:rPr lang="en-GB" sz="1200" dirty="0" err="1">
                <a:solidFill>
                  <a:srgbClr val="595A59"/>
                </a:solidFill>
                <a:latin typeface="Calibri"/>
                <a:ea typeface="Calibri"/>
                <a:cs typeface="Calibri"/>
                <a:sym typeface="Calibri"/>
              </a:rPr>
              <a:t>Liquiditätskrise</a:t>
            </a:r>
            <a:endParaRPr dirty="0"/>
          </a:p>
        </p:txBody>
      </p:sp>
      <p:sp>
        <p:nvSpPr>
          <p:cNvPr id="1056" name="Google Shape;1056;p9"/>
          <p:cNvSpPr txBox="1"/>
          <p:nvPr/>
        </p:nvSpPr>
        <p:spPr>
          <a:xfrm>
            <a:off x="3313833" y="1516564"/>
            <a:ext cx="2520436" cy="799850"/>
          </a:xfrm>
          <a:prstGeom prst="rect">
            <a:avLst/>
          </a:prstGeom>
          <a:noFill/>
          <a:ln>
            <a:noFill/>
          </a:ln>
        </p:spPr>
        <p:txBody>
          <a:bodyPr spcFirstLastPara="1" wrap="square" lIns="81575" tIns="40775" rIns="81575" bIns="40775" anchor="t" anchorCtr="0">
            <a:spAutoFit/>
          </a:bodyPr>
          <a:lstStyle/>
          <a:p>
            <a:pPr marL="0" marR="0" lvl="0" indent="0" algn="l" rtl="0">
              <a:lnSpc>
                <a:spcPct val="125000"/>
              </a:lnSpc>
              <a:spcBef>
                <a:spcPts val="0"/>
              </a:spcBef>
              <a:spcAft>
                <a:spcPts val="0"/>
              </a:spcAft>
              <a:buClr>
                <a:srgbClr val="595A59"/>
              </a:buClr>
              <a:buSzPts val="1200"/>
              <a:buFont typeface="Arial"/>
              <a:buNone/>
            </a:pPr>
            <a:r>
              <a:rPr lang="en-GB" sz="1200" dirty="0" err="1">
                <a:solidFill>
                  <a:srgbClr val="595A59"/>
                </a:solidFill>
                <a:latin typeface="Calibri" panose="020F0502020204030204" pitchFamily="34" charset="0"/>
                <a:ea typeface="Calibri"/>
                <a:cs typeface="Calibri" panose="020F0502020204030204" pitchFamily="34" charset="0"/>
                <a:sym typeface="Calibri"/>
              </a:rPr>
              <a:t>Objektive</a:t>
            </a:r>
            <a:r>
              <a:rPr lang="en-GB" sz="1200" dirty="0">
                <a:solidFill>
                  <a:srgbClr val="595A59"/>
                </a:solidFill>
                <a:latin typeface="Calibri" panose="020F0502020204030204" pitchFamily="34" charset="0"/>
                <a:ea typeface="Calibri"/>
                <a:cs typeface="Calibri" panose="020F0502020204030204" pitchFamily="34" charset="0"/>
                <a:sym typeface="Calibri"/>
              </a:rPr>
              <a:t> </a:t>
            </a:r>
            <a:r>
              <a:rPr lang="en-GB" sz="1200" dirty="0" err="1">
                <a:solidFill>
                  <a:srgbClr val="595A59"/>
                </a:solidFill>
                <a:latin typeface="Calibri" panose="020F0502020204030204" pitchFamily="34" charset="0"/>
                <a:ea typeface="Calibri"/>
                <a:cs typeface="Calibri" panose="020F0502020204030204" pitchFamily="34" charset="0"/>
                <a:sym typeface="Calibri"/>
              </a:rPr>
              <a:t>Identifizierbarkeit</a:t>
            </a:r>
            <a:r>
              <a:rPr lang="en-GB" sz="1200" dirty="0">
                <a:solidFill>
                  <a:srgbClr val="595A59"/>
                </a:solidFill>
                <a:latin typeface="Calibri" panose="020F0502020204030204" pitchFamily="34" charset="0"/>
                <a:ea typeface="Calibri"/>
                <a:cs typeface="Calibri" panose="020F0502020204030204" pitchFamily="34" charset="0"/>
                <a:sym typeface="Calibri"/>
              </a:rPr>
              <a:t> </a:t>
            </a:r>
          </a:p>
          <a:p>
            <a:pPr marL="0" marR="0" lvl="0" indent="0" algn="l" rtl="0">
              <a:lnSpc>
                <a:spcPct val="125000"/>
              </a:lnSpc>
              <a:spcBef>
                <a:spcPts val="0"/>
              </a:spcBef>
              <a:spcAft>
                <a:spcPts val="0"/>
              </a:spcAft>
              <a:buClr>
                <a:srgbClr val="595A59"/>
              </a:buClr>
              <a:buSzPts val="1200"/>
              <a:buFont typeface="Arial"/>
              <a:buNone/>
            </a:pPr>
            <a:r>
              <a:rPr lang="en-GB" sz="1200" dirty="0">
                <a:solidFill>
                  <a:srgbClr val="595A59"/>
                </a:solidFill>
                <a:latin typeface="Calibri" panose="020F0502020204030204" pitchFamily="34" charset="0"/>
                <a:ea typeface="Calibri"/>
                <a:cs typeface="Calibri" panose="020F0502020204030204" pitchFamily="34" charset="0"/>
                <a:sym typeface="Calibri"/>
              </a:rPr>
              <a:t>der </a:t>
            </a:r>
            <a:r>
              <a:rPr lang="en-GB" sz="1200" dirty="0" err="1">
                <a:solidFill>
                  <a:srgbClr val="595A59"/>
                </a:solidFill>
                <a:latin typeface="Calibri" panose="020F0502020204030204" pitchFamily="34" charset="0"/>
                <a:ea typeface="Calibri"/>
                <a:cs typeface="Calibri" panose="020F0502020204030204" pitchFamily="34" charset="0"/>
                <a:sym typeface="Calibri"/>
              </a:rPr>
              <a:t>Krise</a:t>
            </a:r>
            <a:r>
              <a:rPr lang="en-GB" sz="1200" dirty="0">
                <a:solidFill>
                  <a:srgbClr val="595A59"/>
                </a:solidFill>
                <a:latin typeface="Calibri" panose="020F0502020204030204" pitchFamily="34" charset="0"/>
                <a:ea typeface="Calibri"/>
                <a:cs typeface="Calibri" panose="020F0502020204030204" pitchFamily="34" charset="0"/>
                <a:sym typeface="Calibri"/>
              </a:rPr>
              <a:t> (in %)</a:t>
            </a:r>
            <a:endParaRPr dirty="0">
              <a:latin typeface="Calibri" panose="020F0502020204030204" pitchFamily="34" charset="0"/>
              <a:cs typeface="Calibri" panose="020F0502020204030204" pitchFamily="34" charset="0"/>
            </a:endParaRPr>
          </a:p>
          <a:p>
            <a:pPr marL="0" marR="0" lvl="0" indent="0" algn="l" rtl="0">
              <a:lnSpc>
                <a:spcPct val="136363"/>
              </a:lnSpc>
              <a:spcBef>
                <a:spcPts val="220"/>
              </a:spcBef>
              <a:spcAft>
                <a:spcPts val="0"/>
              </a:spcAft>
              <a:buClr>
                <a:schemeClr val="dk2"/>
              </a:buClr>
              <a:buSzPts val="1100"/>
              <a:buFont typeface="Arial"/>
              <a:buNone/>
            </a:pPr>
            <a:endParaRPr sz="1100" dirty="0">
              <a:solidFill>
                <a:srgbClr val="595A59"/>
              </a:solidFill>
              <a:latin typeface="Calibri" panose="020F0502020204030204" pitchFamily="34" charset="0"/>
              <a:ea typeface="Calibri"/>
              <a:cs typeface="Calibri" panose="020F0502020204030204" pitchFamily="34" charset="0"/>
              <a:sym typeface="Calibri"/>
            </a:endParaRPr>
          </a:p>
        </p:txBody>
      </p:sp>
      <p:sp>
        <p:nvSpPr>
          <p:cNvPr id="1057" name="Google Shape;1057;p9"/>
          <p:cNvSpPr txBox="1"/>
          <p:nvPr/>
        </p:nvSpPr>
        <p:spPr>
          <a:xfrm>
            <a:off x="11062893" y="5489403"/>
            <a:ext cx="506178" cy="313179"/>
          </a:xfrm>
          <a:prstGeom prst="rect">
            <a:avLst/>
          </a:prstGeom>
          <a:noFill/>
          <a:ln>
            <a:noFill/>
          </a:ln>
        </p:spPr>
        <p:txBody>
          <a:bodyPr spcFirstLastPara="1" wrap="square" lIns="81575" tIns="40775" rIns="81575" bIns="40775" anchor="t" anchorCtr="0">
            <a:spAutoFit/>
          </a:bodyPr>
          <a:lstStyle/>
          <a:p>
            <a:pPr marL="0" marR="0" lvl="0" indent="0" algn="r" rtl="0">
              <a:lnSpc>
                <a:spcPct val="125000"/>
              </a:lnSpc>
              <a:spcBef>
                <a:spcPts val="0"/>
              </a:spcBef>
              <a:spcAft>
                <a:spcPts val="0"/>
              </a:spcAft>
              <a:buClr>
                <a:srgbClr val="595A59"/>
              </a:buClr>
              <a:buSzPts val="1200"/>
              <a:buFont typeface="Arial"/>
              <a:buNone/>
            </a:pPr>
            <a:r>
              <a:rPr lang="de-DE" sz="1200" dirty="0">
                <a:solidFill>
                  <a:srgbClr val="595A59"/>
                </a:solidFill>
                <a:latin typeface="Calibri"/>
                <a:ea typeface="Calibri"/>
                <a:cs typeface="Calibri"/>
                <a:sym typeface="Calibri"/>
              </a:rPr>
              <a:t>Zeit</a:t>
            </a:r>
            <a:endParaRPr sz="1200" dirty="0">
              <a:solidFill>
                <a:srgbClr val="595A5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4078</Words>
  <Application>Microsoft Office PowerPoint</Application>
  <PresentationFormat>Breitbild</PresentationFormat>
  <Paragraphs>546</Paragraphs>
  <Slides>41</Slides>
  <Notes>41</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41</vt:i4>
      </vt:variant>
    </vt:vector>
  </HeadingPairs>
  <TitlesOfParts>
    <vt:vector size="53" baseType="lpstr">
      <vt:lpstr>Montserrat Light</vt:lpstr>
      <vt:lpstr>Quattrocento Sans</vt:lpstr>
      <vt:lpstr>Arial</vt:lpstr>
      <vt:lpstr>Merriweather Sans</vt:lpstr>
      <vt:lpstr>Times New Roman</vt:lpstr>
      <vt:lpstr>Lato</vt:lpstr>
      <vt:lpstr>Lato Light</vt:lpstr>
      <vt:lpstr>Montserrat Medium</vt:lpstr>
      <vt:lpstr>Montserrat</vt:lpstr>
      <vt:lpstr>Calibri</vt:lpstr>
      <vt:lpstr>Noto Sans Symbols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Gillian Keane</dc:creator>
  <cp:lastModifiedBy>Julia Grey</cp:lastModifiedBy>
  <cp:revision>29</cp:revision>
  <dcterms:created xsi:type="dcterms:W3CDTF">2020-10-14T13:32:04Z</dcterms:created>
  <dcterms:modified xsi:type="dcterms:W3CDTF">2023-04-19T12:57:49Z</dcterms:modified>
</cp:coreProperties>
</file>