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Lst>
  <p:sldSz cy="6858000" cx="12192000"/>
  <p:notesSz cx="12192000" cy="6858000"/>
  <p:embeddedFontLst>
    <p:embeddedFont>
      <p:font typeface="Tahoma"/>
      <p:regular r:id="rId80"/>
      <p:bold r:id="rId81"/>
    </p:embeddedFont>
    <p:embeddedFont>
      <p:font typeface="Noto Sans Symbols"/>
      <p:regular r:id="rId82"/>
      <p:bold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84" roundtripDataSignature="AMtx7mi/OlPh+632sS421AWkvGTOdtjh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238A98-2532-44EA-81E4-94804C563CF3}">
  <a:tblStyle styleId="{80238A98-2532-44EA-81E4-94804C563CF3}"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customschemas.google.com/relationships/presentationmetadata" Target="metadata"/><Relationship Id="rId83" Type="http://schemas.openxmlformats.org/officeDocument/2006/relationships/font" Target="fonts/NotoSansSymbols-bold.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Tahoma-regular.fntdata"/><Relationship Id="rId82" Type="http://schemas.openxmlformats.org/officeDocument/2006/relationships/font" Target="fonts/NotoSansSymbols-regular.fntdata"/><Relationship Id="rId81" Type="http://schemas.openxmlformats.org/officeDocument/2006/relationships/font" Target="fonts/Tahom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3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3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3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3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3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4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4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4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4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4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4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5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5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5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5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5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5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5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5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5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6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6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6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6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6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6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6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6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6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65: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65: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6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66: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6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6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6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6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6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6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7: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7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70: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71: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71: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7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72: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p7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73: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8: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9: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11" name="Shape 11"/>
        <p:cNvGrpSpPr/>
        <p:nvPr/>
      </p:nvGrpSpPr>
      <p:grpSpPr>
        <a:xfrm>
          <a:off x="0" y="0"/>
          <a:ext cx="0" cy="0"/>
          <a:chOff x="0" y="0"/>
          <a:chExt cx="0" cy="0"/>
        </a:xfrm>
      </p:grpSpPr>
      <p:pic>
        <p:nvPicPr>
          <p:cNvPr id="12" name="Google Shape;12;p75"/>
          <p:cNvPicPr preferRelativeResize="0"/>
          <p:nvPr/>
        </p:nvPicPr>
        <p:blipFill rotWithShape="1">
          <a:blip r:embed="rId2">
            <a:alphaModFix/>
          </a:blip>
          <a:srcRect b="0" l="0" r="0" t="0"/>
          <a:stretch/>
        </p:blipFill>
        <p:spPr>
          <a:xfrm>
            <a:off x="399262" y="6120088"/>
            <a:ext cx="273194" cy="348248"/>
          </a:xfrm>
          <a:prstGeom prst="rect">
            <a:avLst/>
          </a:prstGeom>
          <a:noFill/>
          <a:ln>
            <a:noFill/>
          </a:ln>
        </p:spPr>
      </p:pic>
      <p:pic>
        <p:nvPicPr>
          <p:cNvPr id="13" name="Google Shape;13;p75"/>
          <p:cNvPicPr preferRelativeResize="0"/>
          <p:nvPr/>
        </p:nvPicPr>
        <p:blipFill rotWithShape="1">
          <a:blip r:embed="rId3">
            <a:alphaModFix/>
          </a:blip>
          <a:srcRect b="0" l="0" r="0" t="0"/>
          <a:stretch/>
        </p:blipFill>
        <p:spPr>
          <a:xfrm>
            <a:off x="688086" y="6138650"/>
            <a:ext cx="1833904" cy="273328"/>
          </a:xfrm>
          <a:prstGeom prst="rect">
            <a:avLst/>
          </a:prstGeom>
          <a:noFill/>
          <a:ln>
            <a:noFill/>
          </a:ln>
        </p:spPr>
      </p:pic>
      <p:pic>
        <p:nvPicPr>
          <p:cNvPr id="14" name="Google Shape;14;p75"/>
          <p:cNvPicPr preferRelativeResize="0"/>
          <p:nvPr/>
        </p:nvPicPr>
        <p:blipFill rotWithShape="1">
          <a:blip r:embed="rId4">
            <a:alphaModFix/>
          </a:blip>
          <a:srcRect b="0" l="0" r="0" t="0"/>
          <a:stretch/>
        </p:blipFill>
        <p:spPr>
          <a:xfrm>
            <a:off x="2510027" y="6186678"/>
            <a:ext cx="1002207" cy="248651"/>
          </a:xfrm>
          <a:prstGeom prst="rect">
            <a:avLst/>
          </a:prstGeom>
          <a:noFill/>
          <a:ln>
            <a:noFill/>
          </a:ln>
        </p:spPr>
      </p:pic>
      <p:pic>
        <p:nvPicPr>
          <p:cNvPr id="15" name="Google Shape;15;p75"/>
          <p:cNvPicPr preferRelativeResize="0"/>
          <p:nvPr/>
        </p:nvPicPr>
        <p:blipFill rotWithShape="1">
          <a:blip r:embed="rId5">
            <a:alphaModFix/>
          </a:blip>
          <a:srcRect b="0" l="0" r="0" t="0"/>
          <a:stretch/>
        </p:blipFill>
        <p:spPr>
          <a:xfrm>
            <a:off x="7913944" y="5825858"/>
            <a:ext cx="4275642" cy="1029637"/>
          </a:xfrm>
          <a:prstGeom prst="rect">
            <a:avLst/>
          </a:prstGeom>
          <a:noFill/>
          <a:ln>
            <a:noFill/>
          </a:ln>
        </p:spPr>
      </p:pic>
      <p:sp>
        <p:nvSpPr>
          <p:cNvPr id="16" name="Google Shape;16;p75"/>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7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75"/>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76"/>
          <p:cNvSpPr txBox="1"/>
          <p:nvPr>
            <p:ph type="title"/>
          </p:nvPr>
        </p:nvSpPr>
        <p:spPr>
          <a:xfrm>
            <a:off x="135137" y="-84593"/>
            <a:ext cx="11921724" cy="14598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3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76"/>
          <p:cNvSpPr txBox="1"/>
          <p:nvPr>
            <p:ph idx="1" type="body"/>
          </p:nvPr>
        </p:nvSpPr>
        <p:spPr>
          <a:xfrm>
            <a:off x="917747" y="1723302"/>
            <a:ext cx="6027420" cy="423164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800">
                <a:solidFill>
                  <a:srgbClr val="4C4C4C"/>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76"/>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7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7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5" name="Shape 25"/>
        <p:cNvGrpSpPr/>
        <p:nvPr/>
      </p:nvGrpSpPr>
      <p:grpSpPr>
        <a:xfrm>
          <a:off x="0" y="0"/>
          <a:ext cx="0" cy="0"/>
          <a:chOff x="0" y="0"/>
          <a:chExt cx="0" cy="0"/>
        </a:xfrm>
      </p:grpSpPr>
      <p:sp>
        <p:nvSpPr>
          <p:cNvPr id="26" name="Google Shape;26;p77"/>
          <p:cNvSpPr/>
          <p:nvPr/>
        </p:nvSpPr>
        <p:spPr>
          <a:xfrm>
            <a:off x="5340858" y="0"/>
            <a:ext cx="13335" cy="6828155"/>
          </a:xfrm>
          <a:custGeom>
            <a:rect b="b" l="l" r="r" t="t"/>
            <a:pathLst>
              <a:path extrusionOk="0" h="6828155" w="13335">
                <a:moveTo>
                  <a:pt x="0" y="6828027"/>
                </a:moveTo>
                <a:lnTo>
                  <a:pt x="12953" y="6828027"/>
                </a:lnTo>
                <a:lnTo>
                  <a:pt x="12953" y="0"/>
                </a:lnTo>
                <a:lnTo>
                  <a:pt x="0" y="0"/>
                </a:lnTo>
                <a:lnTo>
                  <a:pt x="0" y="682802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 name="Google Shape;27;p77"/>
          <p:cNvSpPr txBox="1"/>
          <p:nvPr>
            <p:ph type="title"/>
          </p:nvPr>
        </p:nvSpPr>
        <p:spPr>
          <a:xfrm>
            <a:off x="135137" y="-84593"/>
            <a:ext cx="11921724" cy="14598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3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77"/>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 name="Google Shape;29;p77"/>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0" name="Google Shape;30;p77"/>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7"/>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3" name="Shape 33"/>
        <p:cNvGrpSpPr/>
        <p:nvPr/>
      </p:nvGrpSpPr>
      <p:grpSpPr>
        <a:xfrm>
          <a:off x="0" y="0"/>
          <a:ext cx="0" cy="0"/>
          <a:chOff x="0" y="0"/>
          <a:chExt cx="0" cy="0"/>
        </a:xfrm>
      </p:grpSpPr>
      <p:sp>
        <p:nvSpPr>
          <p:cNvPr id="34" name="Google Shape;34;p78"/>
          <p:cNvSpPr/>
          <p:nvPr/>
        </p:nvSpPr>
        <p:spPr>
          <a:xfrm>
            <a:off x="6197346" y="986027"/>
            <a:ext cx="5995035" cy="2425700"/>
          </a:xfrm>
          <a:custGeom>
            <a:rect b="b" l="l" r="r" t="t"/>
            <a:pathLst>
              <a:path extrusionOk="0" h="2425700" w="5995034">
                <a:moveTo>
                  <a:pt x="5994654" y="0"/>
                </a:moveTo>
                <a:lnTo>
                  <a:pt x="0" y="0"/>
                </a:lnTo>
                <a:lnTo>
                  <a:pt x="0" y="2425446"/>
                </a:lnTo>
                <a:lnTo>
                  <a:pt x="5994654" y="2425446"/>
                </a:lnTo>
                <a:lnTo>
                  <a:pt x="5994654"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5" name="Google Shape;35;p78"/>
          <p:cNvPicPr preferRelativeResize="0"/>
          <p:nvPr/>
        </p:nvPicPr>
        <p:blipFill rotWithShape="1">
          <a:blip r:embed="rId2">
            <a:alphaModFix/>
          </a:blip>
          <a:srcRect b="0" l="0" r="0" t="0"/>
          <a:stretch/>
        </p:blipFill>
        <p:spPr>
          <a:xfrm>
            <a:off x="310108" y="6178055"/>
            <a:ext cx="273189" cy="348957"/>
          </a:xfrm>
          <a:prstGeom prst="rect">
            <a:avLst/>
          </a:prstGeom>
          <a:noFill/>
          <a:ln>
            <a:noFill/>
          </a:ln>
        </p:spPr>
      </p:pic>
      <p:pic>
        <p:nvPicPr>
          <p:cNvPr id="36" name="Google Shape;36;p78"/>
          <p:cNvPicPr preferRelativeResize="0"/>
          <p:nvPr/>
        </p:nvPicPr>
        <p:blipFill rotWithShape="1">
          <a:blip r:embed="rId3">
            <a:alphaModFix/>
          </a:blip>
          <a:srcRect b="0" l="0" r="0" t="0"/>
          <a:stretch/>
        </p:blipFill>
        <p:spPr>
          <a:xfrm>
            <a:off x="598931" y="6196577"/>
            <a:ext cx="1834667" cy="274037"/>
          </a:xfrm>
          <a:prstGeom prst="rect">
            <a:avLst/>
          </a:prstGeom>
          <a:noFill/>
          <a:ln>
            <a:noFill/>
          </a:ln>
        </p:spPr>
      </p:pic>
      <p:pic>
        <p:nvPicPr>
          <p:cNvPr id="37" name="Google Shape;37;p78"/>
          <p:cNvPicPr preferRelativeResize="0"/>
          <p:nvPr/>
        </p:nvPicPr>
        <p:blipFill rotWithShape="1">
          <a:blip r:embed="rId4">
            <a:alphaModFix/>
          </a:blip>
          <a:srcRect b="0" l="0" r="0" t="0"/>
          <a:stretch/>
        </p:blipFill>
        <p:spPr>
          <a:xfrm>
            <a:off x="2421635" y="6245351"/>
            <a:ext cx="1001464" cy="248651"/>
          </a:xfrm>
          <a:prstGeom prst="rect">
            <a:avLst/>
          </a:prstGeom>
          <a:noFill/>
          <a:ln>
            <a:noFill/>
          </a:ln>
        </p:spPr>
      </p:pic>
      <p:sp>
        <p:nvSpPr>
          <p:cNvPr id="38" name="Google Shape;38;p78"/>
          <p:cNvSpPr txBox="1"/>
          <p:nvPr>
            <p:ph type="title"/>
          </p:nvPr>
        </p:nvSpPr>
        <p:spPr>
          <a:xfrm>
            <a:off x="135137" y="-84593"/>
            <a:ext cx="11921724" cy="14598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3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8"/>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78"/>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42" name="Shape 42"/>
        <p:cNvGrpSpPr/>
        <p:nvPr/>
      </p:nvGrpSpPr>
      <p:grpSpPr>
        <a:xfrm>
          <a:off x="0" y="0"/>
          <a:ext cx="0" cy="0"/>
          <a:chOff x="0" y="0"/>
          <a:chExt cx="0" cy="0"/>
        </a:xfrm>
      </p:grpSpPr>
      <p:sp>
        <p:nvSpPr>
          <p:cNvPr id="43" name="Google Shape;43;p79"/>
          <p:cNvSpPr/>
          <p:nvPr/>
        </p:nvSpPr>
        <p:spPr>
          <a:xfrm>
            <a:off x="6197346" y="986027"/>
            <a:ext cx="5995035" cy="2425700"/>
          </a:xfrm>
          <a:custGeom>
            <a:rect b="b" l="l" r="r" t="t"/>
            <a:pathLst>
              <a:path extrusionOk="0" h="2425700" w="5995034">
                <a:moveTo>
                  <a:pt x="5994654" y="0"/>
                </a:moveTo>
                <a:lnTo>
                  <a:pt x="0" y="0"/>
                </a:lnTo>
                <a:lnTo>
                  <a:pt x="0" y="2425446"/>
                </a:lnTo>
                <a:lnTo>
                  <a:pt x="5994654" y="2425446"/>
                </a:lnTo>
                <a:lnTo>
                  <a:pt x="5994654"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4" name="Google Shape;44;p79"/>
          <p:cNvPicPr preferRelativeResize="0"/>
          <p:nvPr/>
        </p:nvPicPr>
        <p:blipFill rotWithShape="1">
          <a:blip r:embed="rId2">
            <a:alphaModFix/>
          </a:blip>
          <a:srcRect b="0" l="0" r="0" t="0"/>
          <a:stretch/>
        </p:blipFill>
        <p:spPr>
          <a:xfrm>
            <a:off x="310108" y="6178055"/>
            <a:ext cx="273189" cy="348957"/>
          </a:xfrm>
          <a:prstGeom prst="rect">
            <a:avLst/>
          </a:prstGeom>
          <a:noFill/>
          <a:ln>
            <a:noFill/>
          </a:ln>
        </p:spPr>
      </p:pic>
      <p:pic>
        <p:nvPicPr>
          <p:cNvPr id="45" name="Google Shape;45;p79"/>
          <p:cNvPicPr preferRelativeResize="0"/>
          <p:nvPr/>
        </p:nvPicPr>
        <p:blipFill rotWithShape="1">
          <a:blip r:embed="rId3">
            <a:alphaModFix/>
          </a:blip>
          <a:srcRect b="0" l="0" r="0" t="0"/>
          <a:stretch/>
        </p:blipFill>
        <p:spPr>
          <a:xfrm>
            <a:off x="598931" y="6196577"/>
            <a:ext cx="1834667" cy="274037"/>
          </a:xfrm>
          <a:prstGeom prst="rect">
            <a:avLst/>
          </a:prstGeom>
          <a:noFill/>
          <a:ln>
            <a:noFill/>
          </a:ln>
        </p:spPr>
      </p:pic>
      <p:pic>
        <p:nvPicPr>
          <p:cNvPr id="46" name="Google Shape;46;p79"/>
          <p:cNvPicPr preferRelativeResize="0"/>
          <p:nvPr/>
        </p:nvPicPr>
        <p:blipFill rotWithShape="1">
          <a:blip r:embed="rId4">
            <a:alphaModFix/>
          </a:blip>
          <a:srcRect b="0" l="0" r="0" t="0"/>
          <a:stretch/>
        </p:blipFill>
        <p:spPr>
          <a:xfrm>
            <a:off x="2421635" y="6245351"/>
            <a:ext cx="1001464" cy="248651"/>
          </a:xfrm>
          <a:prstGeom prst="rect">
            <a:avLst/>
          </a:prstGeom>
          <a:noFill/>
          <a:ln>
            <a:noFill/>
          </a:ln>
        </p:spPr>
      </p:pic>
      <p:sp>
        <p:nvSpPr>
          <p:cNvPr id="47" name="Google Shape;47;p79"/>
          <p:cNvSpPr txBox="1"/>
          <p:nvPr>
            <p:ph type="ctrTitle"/>
          </p:nvPr>
        </p:nvSpPr>
        <p:spPr>
          <a:xfrm>
            <a:off x="2276464" y="1233737"/>
            <a:ext cx="7639070" cy="5740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6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9"/>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9"/>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9"/>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4"/>
          <p:cNvSpPr txBox="1"/>
          <p:nvPr>
            <p:ph type="title"/>
          </p:nvPr>
        </p:nvSpPr>
        <p:spPr>
          <a:xfrm>
            <a:off x="135137" y="-84593"/>
            <a:ext cx="11921724" cy="145986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33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4"/>
          <p:cNvSpPr txBox="1"/>
          <p:nvPr>
            <p:ph idx="1" type="body"/>
          </p:nvPr>
        </p:nvSpPr>
        <p:spPr>
          <a:xfrm>
            <a:off x="917747" y="1723302"/>
            <a:ext cx="6027420" cy="423164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rgbClr val="4C4C4C"/>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7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7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7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defRPr>
            </a:lvl1pPr>
            <a:lvl2pPr indent="0" lvl="1" marL="0" marR="0" rtl="0" algn="r">
              <a:spcBef>
                <a:spcPts val="0"/>
              </a:spcBef>
              <a:buNone/>
              <a:defRPr b="0" i="0" sz="1800" u="none" cap="none" strike="noStrike">
                <a:solidFill>
                  <a:srgbClr val="888888"/>
                </a:solidFill>
              </a:defRPr>
            </a:lvl2pPr>
            <a:lvl3pPr indent="0" lvl="2" marL="0" marR="0" rtl="0" algn="r">
              <a:spcBef>
                <a:spcPts val="0"/>
              </a:spcBef>
              <a:buNone/>
              <a:defRPr b="0" i="0" sz="1800" u="none" cap="none" strike="noStrike">
                <a:solidFill>
                  <a:srgbClr val="888888"/>
                </a:solidFill>
              </a:defRPr>
            </a:lvl3pPr>
            <a:lvl4pPr indent="0" lvl="3" marL="0" marR="0" rtl="0" algn="r">
              <a:spcBef>
                <a:spcPts val="0"/>
              </a:spcBef>
              <a:buNone/>
              <a:defRPr b="0" i="0" sz="1800" u="none" cap="none" strike="noStrike">
                <a:solidFill>
                  <a:srgbClr val="888888"/>
                </a:solidFill>
              </a:defRPr>
            </a:lvl4pPr>
            <a:lvl5pPr indent="0" lvl="4" marL="0" marR="0" rtl="0" algn="r">
              <a:spcBef>
                <a:spcPts val="0"/>
              </a:spcBef>
              <a:buNone/>
              <a:defRPr b="0" i="0" sz="1800" u="none" cap="none" strike="noStrike">
                <a:solidFill>
                  <a:srgbClr val="888888"/>
                </a:solidFill>
              </a:defRPr>
            </a:lvl5pPr>
            <a:lvl6pPr indent="0" lvl="5" marL="0" marR="0" rtl="0" algn="r">
              <a:spcBef>
                <a:spcPts val="0"/>
              </a:spcBef>
              <a:buNone/>
              <a:defRPr b="0" i="0" sz="1800" u="none" cap="none" strike="noStrike">
                <a:solidFill>
                  <a:srgbClr val="888888"/>
                </a:solidFill>
              </a:defRPr>
            </a:lvl6pPr>
            <a:lvl7pPr indent="0" lvl="6" marL="0" marR="0" rtl="0" algn="r">
              <a:spcBef>
                <a:spcPts val="0"/>
              </a:spcBef>
              <a:buNone/>
              <a:defRPr b="0" i="0" sz="1800" u="none" cap="none" strike="noStrike">
                <a:solidFill>
                  <a:srgbClr val="888888"/>
                </a:solidFill>
              </a:defRPr>
            </a:lvl7pPr>
            <a:lvl8pPr indent="0" lvl="7" marL="0" marR="0" rtl="0" algn="r">
              <a:spcBef>
                <a:spcPts val="0"/>
              </a:spcBef>
              <a:buNone/>
              <a:defRPr b="0" i="0" sz="1800" u="none" cap="none" strike="noStrike">
                <a:solidFill>
                  <a:srgbClr val="888888"/>
                </a:solidFill>
              </a:defRPr>
            </a:lvl8pPr>
            <a:lvl9pPr indent="0" lvl="8" marL="0" marR="0" rtl="0" algn="r">
              <a:spcBef>
                <a:spcPts val="0"/>
              </a:spcBef>
              <a:buNone/>
              <a:defRPr b="0" i="0" sz="18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37.png"/></Relationships>
</file>

<file path=ppt/slides/_rels/slide10.xml.rels><?xml version="1.0" encoding="UTF-8" standalone="yes"?><Relationships xmlns="http://schemas.openxmlformats.org/package/2006/relationships"><Relationship Id="rId11" Type="http://schemas.openxmlformats.org/officeDocument/2006/relationships/hyperlink" Target="https://www.sciencedirect.com/science/article/pii/S2212571X22000208%23bib16" TargetMode="External"/><Relationship Id="rId10" Type="http://schemas.openxmlformats.org/officeDocument/2006/relationships/hyperlink" Target="https://www.sciencedirect.com/science/article/pii/S2212571X22000208%23bib51" TargetMode="External"/><Relationship Id="rId13" Type="http://schemas.openxmlformats.org/officeDocument/2006/relationships/image" Target="../media/image34.png"/><Relationship Id="rId12" Type="http://schemas.openxmlformats.org/officeDocument/2006/relationships/hyperlink" Target="https://www.sciencedirect.com/science/article/pii/S2212571X22000208%23bib16"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sciencedirect.com/science/article/pii/S2212571X22000208%23bib16" TargetMode="External"/><Relationship Id="rId15" Type="http://schemas.openxmlformats.org/officeDocument/2006/relationships/hyperlink" Target="https://www.sciencedirect.com/science/article/abs/pii/S2212420922003107" TargetMode="External"/><Relationship Id="rId14" Type="http://schemas.openxmlformats.org/officeDocument/2006/relationships/hyperlink" Target="https://www.sciencedirect.com/science/article/abs/pii/S2212420922003107" TargetMode="External"/><Relationship Id="rId16" Type="http://schemas.openxmlformats.org/officeDocument/2006/relationships/image" Target="../media/image35.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hyperlink" Target="https://www.sciencedirect.com/science/article/pii/S2212571X22000208%23bib16" TargetMode="External"/><Relationship Id="rId8" Type="http://schemas.openxmlformats.org/officeDocument/2006/relationships/hyperlink" Target="https://www.sciencedirect.com/science/article/pii/S2212571X22000208%23bib3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techtarget.com/searchdisasterrecovery/definition/business-continuity" TargetMode="Externa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5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s://www.smartsheet.com/content/crisis-management-guide" TargetMode="External"/><Relationship Id="rId8" Type="http://schemas.openxmlformats.org/officeDocument/2006/relationships/image" Target="../media/image5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6.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hyperlink" Target="https://www.researchgate.net/publication/254378996_Crisis_Communication_and_Recovery_for_the_Tourism_Industr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0.png"/><Relationship Id="rId11" Type="http://schemas.openxmlformats.org/officeDocument/2006/relationships/image" Target="../media/image21.png"/><Relationship Id="rId10" Type="http://schemas.openxmlformats.org/officeDocument/2006/relationships/image" Target="../media/image22.png"/><Relationship Id="rId12" Type="http://schemas.openxmlformats.org/officeDocument/2006/relationships/image" Target="../media/image23.png"/><Relationship Id="rId9"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6.png"/><Relationship Id="rId8"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2.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hyperlink" Target="https://www.sciencedirect.com/science/article/pii/S2212571X2200020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66.jpg"/></Relationships>
</file>

<file path=ppt/slides/_rels/slide25.xml.rels><?xml version="1.0" encoding="UTF-8" standalone="yes"?><Relationships xmlns="http://schemas.openxmlformats.org/package/2006/relationships"><Relationship Id="rId11" Type="http://schemas.openxmlformats.org/officeDocument/2006/relationships/hyperlink" Target="https://www.sciencedirect.com/science/article/abs/pii/S2212420922003107" TargetMode="External"/><Relationship Id="rId10" Type="http://schemas.openxmlformats.org/officeDocument/2006/relationships/image" Target="../media/image34.png"/><Relationship Id="rId13" Type="http://schemas.openxmlformats.org/officeDocument/2006/relationships/image" Target="../media/image62.png"/><Relationship Id="rId12" Type="http://schemas.openxmlformats.org/officeDocument/2006/relationships/hyperlink" Target="https://www.sciencedirect.com/science/article/pii/S2212571X22000208"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sciencedirect.com/science/article/abs/pii/S0261517712002063" TargetMode="External"/><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hyperlink" Target="https://www.sciencedirect.com/science/article/pii/S2212571X22000208%23bib7" TargetMode="External"/><Relationship Id="rId8" Type="http://schemas.openxmlformats.org/officeDocument/2006/relationships/hyperlink" Target="https://www.sciencedirect.com/science/article/pii/S2212571X22000208%23bib49"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hyperlink" Target="https://c3-collective.com/" TargetMode="External"/><Relationship Id="rId5" Type="http://schemas.openxmlformats.org/officeDocument/2006/relationships/hyperlink" Target="https://www.smartsheet.com/content/crisis-management-team-roles" TargetMode="External"/><Relationship Id="rId6" Type="http://schemas.openxmlformats.org/officeDocument/2006/relationships/hyperlink" Target="https://www.smartsheet.com/content/crisis-management-team-roles" TargetMode="External"/><Relationship Id="rId7" Type="http://schemas.openxmlformats.org/officeDocument/2006/relationships/hyperlink" Target="https://www.smartsheet.com/content/crisis-management-team-roles" TargetMode="External"/><Relationship Id="rId8" Type="http://schemas.openxmlformats.org/officeDocument/2006/relationships/hyperlink" Target="https://www.vantageleadership.com/our-blog/mission-vision-values-in-times-of-crisis/" TargetMode="External"/></Relationships>
</file>

<file path=ppt/slides/_rels/slide29.xml.rels><?xml version="1.0" encoding="UTF-8" standalone="yes"?><Relationships xmlns="http://schemas.openxmlformats.org/package/2006/relationships"><Relationship Id="rId11" Type="http://schemas.openxmlformats.org/officeDocument/2006/relationships/hyperlink" Target="https://dod.hawaii.gov/hiema/about-the-agency/" TargetMode="External"/><Relationship Id="rId10" Type="http://schemas.openxmlformats.org/officeDocument/2006/relationships/hyperlink" Target="https://www.discoverypark.ie/insurance-crisis-in-our-sector/" TargetMode="External"/><Relationship Id="rId12"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8.jpg"/><Relationship Id="rId5" Type="http://schemas.openxmlformats.org/officeDocument/2006/relationships/image" Target="../media/image1.png"/><Relationship Id="rId6" Type="http://schemas.openxmlformats.org/officeDocument/2006/relationships/hyperlink" Target="https://dod.hawaii.gov/hiema/about-the-agency/" TargetMode="External"/><Relationship Id="rId7" Type="http://schemas.openxmlformats.org/officeDocument/2006/relationships/hyperlink" Target="https://dod.hawaii.gov/hiema/about-the-agency/" TargetMode="External"/><Relationship Id="rId8" Type="http://schemas.openxmlformats.org/officeDocument/2006/relationships/hyperlink" Target="https://dod.hawaii.gov/hiema/about-the-agenc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74.png"/><Relationship Id="rId6"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2.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hyperlink" Target="https://journals.sagepub.com/doi/abs/10.1177/00472875990380010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62.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s://c3-collective.com/" TargetMode="External"/><Relationship Id="rId8" Type="http://schemas.openxmlformats.org/officeDocument/2006/relationships/image" Target="../media/image1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c3-collective.com/" TargetMode="External"/><Relationship Id="rId4" Type="http://schemas.openxmlformats.org/officeDocument/2006/relationships/image" Target="../media/image63.png"/><Relationship Id="rId5" Type="http://schemas.openxmlformats.org/officeDocument/2006/relationships/image" Target="../media/image69.png"/></Relationships>
</file>

<file path=ppt/slides/_rels/slide35.xml.rels><?xml version="1.0" encoding="UTF-8" standalone="yes"?><Relationships xmlns="http://schemas.openxmlformats.org/package/2006/relationships"><Relationship Id="rId11" Type="http://schemas.openxmlformats.org/officeDocument/2006/relationships/hyperlink" Target="https://www.irishtimes.com/news/environment/carrick-on-shannon-coping-with-second-major-flood-in-six-years-1.2467594" TargetMode="External"/><Relationship Id="rId10" Type="http://schemas.openxmlformats.org/officeDocument/2006/relationships/hyperlink" Target="https://www.discoverypark.ie/insurance-crisis-in-our-sector/" TargetMode="External"/><Relationship Id="rId13" Type="http://schemas.openxmlformats.org/officeDocument/2006/relationships/image" Target="../media/image62.png"/><Relationship Id="rId12"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0.png"/><Relationship Id="rId4" Type="http://schemas.openxmlformats.org/officeDocument/2006/relationships/image" Target="../media/image3.png"/><Relationship Id="rId9" Type="http://schemas.openxmlformats.org/officeDocument/2006/relationships/hyperlink" Target="https://www.youtube.com/watch?v=I1tTuy-1okY"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s://www.irishtimes.com/news/environment/carrick-on-shannon-residents-unhappy-with-new-flood-plan-1.2893681" TargetMode="External"/><Relationship Id="rId8" Type="http://schemas.openxmlformats.org/officeDocument/2006/relationships/image" Target="../media/image7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3.png"/><Relationship Id="rId4" Type="http://schemas.openxmlformats.org/officeDocument/2006/relationships/image" Target="../media/image77.png"/><Relationship Id="rId5" Type="http://schemas.openxmlformats.org/officeDocument/2006/relationships/hyperlink" Target="https://www.smartsheet.com/sales-dashboard-examples-and-templates" TargetMode="External"/><Relationship Id="rId6" Type="http://schemas.openxmlformats.org/officeDocument/2006/relationships/hyperlink" Target="https://www.smartsheet.com/sales-dashboard-examples-and-templates" TargetMode="External"/><Relationship Id="rId7" Type="http://schemas.openxmlformats.org/officeDocument/2006/relationships/hyperlink" Target="https://www.smartsheet.com/sales-dashboard-examples-and-templates" TargetMode="External"/><Relationship Id="rId8" Type="http://schemas.openxmlformats.org/officeDocument/2006/relationships/image" Target="../media/image85.png"/></Relationships>
</file>

<file path=ppt/slides/_rels/slide39.xml.rels><?xml version="1.0" encoding="UTF-8" standalone="yes"?><Relationships xmlns="http://schemas.openxmlformats.org/package/2006/relationships"><Relationship Id="rId11" Type="http://schemas.openxmlformats.org/officeDocument/2006/relationships/hyperlink" Target="https://www.discoverypark.ie/insurance-crisis-in-our-sector/" TargetMode="External"/><Relationship Id="rId10" Type="http://schemas.openxmlformats.org/officeDocument/2006/relationships/hyperlink" Target="https://www.wsl.ch/en/natural-hazards.html" TargetMode="External"/><Relationship Id="rId13" Type="http://schemas.openxmlformats.org/officeDocument/2006/relationships/image" Target="../media/image81.png"/><Relationship Id="rId12" Type="http://schemas.openxmlformats.org/officeDocument/2006/relationships/hyperlink" Target="https://www.discoverypark.ie/insurance-crisis-in-our-sector/"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0.png"/><Relationship Id="rId4" Type="http://schemas.openxmlformats.org/officeDocument/2006/relationships/image" Target="../media/image3.png"/><Relationship Id="rId9" Type="http://schemas.openxmlformats.org/officeDocument/2006/relationships/image" Target="../media/image80.jp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s://www.wsl.ch/en/natural-hazards.html" TargetMode="External"/><Relationship Id="rId8" Type="http://schemas.openxmlformats.org/officeDocument/2006/relationships/hyperlink" Target="https://www.slf.ch/en/news/2022/12/50-years-of-recording-storm-damage-in-switzerland.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15.png"/></Relationships>
</file>

<file path=ppt/slides/_rels/slide40.xml.rels><?xml version="1.0" encoding="UTF-8" standalone="yes"?><Relationships xmlns="http://schemas.openxmlformats.org/package/2006/relationships"><Relationship Id="rId11" Type="http://schemas.openxmlformats.org/officeDocument/2006/relationships/hyperlink" Target="https://www.wsl.ch/en/snow-and-ice/glaciers-and-polar-ice-sheets.html" TargetMode="External"/><Relationship Id="rId10" Type="http://schemas.openxmlformats.org/officeDocument/2006/relationships/hyperlink" Target="https://www.wsl.ch/en/snow-and-ice/permafrost.html" TargetMode="External"/><Relationship Id="rId13" Type="http://schemas.openxmlformats.org/officeDocument/2006/relationships/hyperlink" Target="https://www.wsl.ch/en/natural-hazards/dealing-with-natural-hazards/sozial-und-wirtschaftswissenschaftliche-forschung.html" TargetMode="External"/><Relationship Id="rId12" Type="http://schemas.openxmlformats.org/officeDocument/2006/relationships/hyperlink" Target="https://www.wsl.ch/en/focus-switzerland-and-climate-change.html"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hyperlink" Target="https://www.wsl.ch/en/snow-and-ice/glaciers-and-polar-ice-sheets.html" TargetMode="External"/><Relationship Id="rId15" Type="http://schemas.openxmlformats.org/officeDocument/2006/relationships/hyperlink" Target="https://www.discoverypark.ie/insurance-crisis-in-our-sector/" TargetMode="External"/><Relationship Id="rId14" Type="http://schemas.openxmlformats.org/officeDocument/2006/relationships/hyperlink" Target="https://www.wsl.ch/en/natural-hazards/dealing-with-natural-hazards.html" TargetMode="External"/><Relationship Id="rId16" Type="http://schemas.openxmlformats.org/officeDocument/2006/relationships/hyperlink" Target="https://www.discoverypark.ie/insurance-crisis-in-our-sector/"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88.jpg"/><Relationship Id="rId8" Type="http://schemas.openxmlformats.org/officeDocument/2006/relationships/hyperlink" Target="https://www.slf.ch/en/avalanches.html" TargetMode="External"/></Relationships>
</file>

<file path=ppt/slides/_rels/slide41.xml.rels><?xml version="1.0" encoding="UTF-8" standalone="yes"?><Relationships xmlns="http://schemas.openxmlformats.org/package/2006/relationships"><Relationship Id="rId20" Type="http://schemas.openxmlformats.org/officeDocument/2006/relationships/hyperlink" Target="https://www.slf.ch/en/services-and-products/software-websites-and-apps.html%23c434222" TargetMode="External"/><Relationship Id="rId11" Type="http://schemas.openxmlformats.org/officeDocument/2006/relationships/hyperlink" Target="https://www.wsl.ch/en/forest/forest-management-and-forest-functions/protection-forest.html" TargetMode="External"/><Relationship Id="rId22" Type="http://schemas.openxmlformats.org/officeDocument/2006/relationships/image" Target="../media/image78.png"/><Relationship Id="rId10" Type="http://schemas.openxmlformats.org/officeDocument/2006/relationships/hyperlink" Target="https://www.wsl.ch/en/natural-hazards/forest-fires.html" TargetMode="External"/><Relationship Id="rId21" Type="http://schemas.openxmlformats.org/officeDocument/2006/relationships/hyperlink" Target="https://www.wsl.ch/en/publications.html" TargetMode="External"/><Relationship Id="rId13" Type="http://schemas.openxmlformats.org/officeDocument/2006/relationships/hyperlink" Target="https://www.slf.ch/en/services-and-products/ramms-rapid-mass-movement-simulation.html" TargetMode="External"/><Relationship Id="rId12" Type="http://schemas.openxmlformats.org/officeDocument/2006/relationships/hyperlink" Target="https://www.slf.ch/en/services-and-products/ramms-rapid-mass-movement-simulation.html" TargetMode="External"/><Relationship Id="rId23"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wsl.ch/en/about-wsl/instrumented-field-sites-and-laboratories/experimented-field-sites-for-natural-hazards/feldbeobachtungen-und-datenerhebung/debris-flow-observation-station.html" TargetMode="External"/><Relationship Id="rId4" Type="http://schemas.openxmlformats.org/officeDocument/2006/relationships/hyperlink" Target="https://www.wsl.ch/en/about-wsl/instrumented-field-sites-and-laboratories/experimented-field-sites-for-natural-hazards/feldbeobachtungen-und-datenerhebung/debris-flow-observation-station.html" TargetMode="External"/><Relationship Id="rId9" Type="http://schemas.openxmlformats.org/officeDocument/2006/relationships/hyperlink" Target="https://www.wsl.ch/en/natural-hazards/forest-fires.html" TargetMode="External"/><Relationship Id="rId15" Type="http://schemas.openxmlformats.org/officeDocument/2006/relationships/hyperlink" Target="https://www.wsl.ch/en/translate-to-englisch-projekt-1838-alpine-drought-ovservatory.html" TargetMode="External"/><Relationship Id="rId14" Type="http://schemas.openxmlformats.org/officeDocument/2006/relationships/hyperlink" Target="https://www.slf.ch/en/services-and-products/ramms-rapid-mass-movement-simulation.html" TargetMode="External"/><Relationship Id="rId17" Type="http://schemas.openxmlformats.org/officeDocument/2006/relationships/hyperlink" Target="https://www.wsl.ch/en/homepages-projekte/gebirgshydrologie-und-massenbewegung/ifkis-hydro-sihl.html" TargetMode="External"/><Relationship Id="rId16" Type="http://schemas.openxmlformats.org/officeDocument/2006/relationships/hyperlink" Target="https://www.slf.ch/en/avalanche-bulletin-and-snow-situation.html" TargetMode="External"/><Relationship Id="rId5" Type="http://schemas.openxmlformats.org/officeDocument/2006/relationships/hyperlink" Target="https://www.wsl.ch/en/natural-hazards/forest-fires.html" TargetMode="External"/><Relationship Id="rId19" Type="http://schemas.openxmlformats.org/officeDocument/2006/relationships/hyperlink" Target="https://www.slf.ch/en/services-and-products/software-websites-and-apps.html%23c434222" TargetMode="External"/><Relationship Id="rId6" Type="http://schemas.openxmlformats.org/officeDocument/2006/relationships/hyperlink" Target="https://www.wsl.ch/en/natural-hazards/forest-fires.html" TargetMode="External"/><Relationship Id="rId18" Type="http://schemas.openxmlformats.org/officeDocument/2006/relationships/hyperlink" Target="https://www.trockenheit.ch/" TargetMode="External"/><Relationship Id="rId7" Type="http://schemas.openxmlformats.org/officeDocument/2006/relationships/hyperlink" Target="https://www.wsl.ch/en/natural-hazards/forest-fires.html" TargetMode="External"/><Relationship Id="rId8" Type="http://schemas.openxmlformats.org/officeDocument/2006/relationships/hyperlink" Target="https://www.wsl.ch/en/natural-hazards/forest-fires.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www.floodinfo.ie/map/general_map_user_guidance_notes/" TargetMode="External"/><Relationship Id="rId4" Type="http://schemas.openxmlformats.org/officeDocument/2006/relationships/image" Target="../media/image86.png"/><Relationship Id="rId5" Type="http://schemas.openxmlformats.org/officeDocument/2006/relationships/image" Target="../media/image79.png"/></Relationships>
</file>

<file path=ppt/slides/_rels/slide44.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researchgate.net/publication/254378996_Crisis_Communication_and_Recovery_for_the_Tourism_Industry" TargetMode="External"/><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hyperlink" Target="https://www.researchgate.net/publication/254378996_Crisis_Communication_and_Recovery_for_the_Tourism_Industr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83.jpg"/></Relationships>
</file>

<file path=ppt/slides/_rels/slide46.xml.rels><?xml version="1.0" encoding="UTF-8" standalone="yes"?><Relationships xmlns="http://schemas.openxmlformats.org/package/2006/relationships"><Relationship Id="rId11" Type="http://schemas.openxmlformats.org/officeDocument/2006/relationships/hyperlink" Target="https://www.natural-hazards.ch/home.html?tab=actualdanger" TargetMode="External"/><Relationship Id="rId10" Type="http://schemas.openxmlformats.org/officeDocument/2006/relationships/hyperlink" Target="https://www.envidat.ch/" TargetMode="External"/><Relationship Id="rId13" Type="http://schemas.openxmlformats.org/officeDocument/2006/relationships/hyperlink" Target="http://ccamm.slf.ch/" TargetMode="External"/><Relationship Id="rId12" Type="http://schemas.openxmlformats.org/officeDocument/2006/relationships/hyperlink" Target="https://www.wsl.ch/en.html"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whiterisk.ch/en/" TargetMode="External"/><Relationship Id="rId15" Type="http://schemas.openxmlformats.org/officeDocument/2006/relationships/hyperlink" Target="https://www.slf.ch/en/about-the-slf/media.html" TargetMode="External"/><Relationship Id="rId14" Type="http://schemas.openxmlformats.org/officeDocument/2006/relationships/hyperlink" Target="https://cerc.slf.ch/en/index.html" TargetMode="External"/><Relationship Id="rId17" Type="http://schemas.openxmlformats.org/officeDocument/2006/relationships/image" Target="../media/image96.png"/><Relationship Id="rId16" Type="http://schemas.openxmlformats.org/officeDocument/2006/relationships/image" Target="../media/image85.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90.jpg"/><Relationship Id="rId8" Type="http://schemas.openxmlformats.org/officeDocument/2006/relationships/hyperlink" Target="https://www.slf.ch/en/index.html" TargetMode="External"/></Relationships>
</file>

<file path=ppt/slides/_rels/slide47.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9.jp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97.jpg"/><Relationship Id="rId8" Type="http://schemas.openxmlformats.org/officeDocument/2006/relationships/hyperlink" Target="https://www.alert.swiss/en/precaution/know-your-hazards.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01.jpg"/></Relationships>
</file>

<file path=ppt/slides/_rels/slide51.xml.rels><?xml version="1.0" encoding="UTF-8" standalone="yes"?><Relationships xmlns="http://schemas.openxmlformats.org/package/2006/relationships"><Relationship Id="rId10"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sciencedirect.com/science/article/pii/S2212571X22000208" TargetMode="External"/><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hyperlink" Target="https://www.sciencedirect.com/science/article/pii/S2212571X22000208%23bib66" TargetMode="External"/><Relationship Id="rId8"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www.carrickonshannon.ie/carrick-on-shannon/" TargetMode="External"/><Relationship Id="rId4" Type="http://schemas.openxmlformats.org/officeDocument/2006/relationships/hyperlink" Target="https://leitrimtourism.com/towns-villages/carrick-on-shannon/" TargetMode="External"/><Relationship Id="rId5" Type="http://schemas.openxmlformats.org/officeDocument/2006/relationships/hyperlink" Target="https://www.farmersjournal.ie/flooding-of-river-shannon-to-move-into-severe-risk-category-195813" TargetMode="External"/><Relationship Id="rId6" Type="http://schemas.openxmlformats.org/officeDocument/2006/relationships/hyperlink" Target="http://www.leitrimcoco.ie/eng/Services_A-Z/Fire-Civil-Defence/Fire-Service-Operations/Fire-Station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1" Type="http://schemas.openxmlformats.org/officeDocument/2006/relationships/hyperlink" Target="https://www.waterwaysireland.org/shannon-flood-risk-stage-agency-co-operation-group" TargetMode="External"/><Relationship Id="rId10" Type="http://schemas.openxmlformats.org/officeDocument/2006/relationships/hyperlink" Target="https://www.irishtimes.com/news/environment/shannon-floods-locals-divided-on-how-to-tackle-crisis-1.4183698" TargetMode="External"/><Relationship Id="rId12" Type="http://schemas.openxmlformats.org/officeDocument/2006/relationships/hyperlink" Target="https://www.waterwaysireland.org/shannon-flood-risk-stage-agency-co-operation-group" TargetMode="External"/><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s://www.google.com/search?rlz=1C1CHBF_enIE952IE952&amp;sxsrf=AJOqlzXpmHQYhe7n8vk6j1adNqKU3ZyZRA%3A1673285753401&amp;q=leitrim%2Btourism%2Baddress&amp;ludocid=12547002934983585715&amp;sa=X&amp;ved=2ahUKEwiNrcGXg7v8AhUQT8AKHfUUDUkQ6BN6BAh7EAI" TargetMode="External"/><Relationship Id="rId4" Type="http://schemas.openxmlformats.org/officeDocument/2006/relationships/hyperlink" Target="https://www.google.com/search?rlz=1C1CHBF_enIE952IE952&amp;sxsrf=AJOqlzXpmHQYhe7n8vk6j1adNqKU3ZyZRA%3A1673285753401&amp;q=leitrim%2Btourism%2Bphone&amp;ludocid=12547002934983585715&amp;sa=X&amp;ved=2ahUKEwiNrcGXg7v8AhUQT8AKHfUUDUkQ6BN6BAh0EAI" TargetMode="External"/><Relationship Id="rId9" Type="http://schemas.openxmlformats.org/officeDocument/2006/relationships/hyperlink" Target="https://www.irishtimes.com/news/environment/shannon-floods-locals-divided-on-how-to-tackle-crisis-1.4183698" TargetMode="External"/><Relationship Id="rId5" Type="http://schemas.openxmlformats.org/officeDocument/2006/relationships/hyperlink" Target="https://www.google.com/search?q=leitrim%2Btourism&amp;rlz=1C1CHBF_enIE952IE952&amp;oq=leitrim%2Btourism%2B&amp;aqs=chrome..69i57j0i512j46i175i199i512j0i22i30l3j69i60.1624j0j7&amp;sourceid=chrome&amp;ie=UTF-8" TargetMode="External"/><Relationship Id="rId6" Type="http://schemas.openxmlformats.org/officeDocument/2006/relationships/hyperlink" Target="mailto:tony.hughes@leitrimtourism.ie" TargetMode="External"/><Relationship Id="rId7" Type="http://schemas.openxmlformats.org/officeDocument/2006/relationships/hyperlink" Target="https://www.irishtimes.com/news/environment/shannon-floods-locals-divided-on-how-to-tackle-crisis-1.4183698" TargetMode="External"/><Relationship Id="rId8" Type="http://schemas.openxmlformats.org/officeDocument/2006/relationships/hyperlink" Target="https://www.irishtimes.com/news/environment/shannon-floods-locals-divided-on-how-to-tackle-crisis-1.4183698"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9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hyperlink" Target="https://emra.ie/dubh/wp-content/uploads/2020/05/EMRA_RSES_1.4.5web.pdf" TargetMode="External"/><Relationship Id="rId4" Type="http://schemas.openxmlformats.org/officeDocument/2006/relationships/image" Target="../media/image94.png"/><Relationship Id="rId5" Type="http://schemas.openxmlformats.org/officeDocument/2006/relationships/image" Target="../media/image92.png"/><Relationship Id="rId6" Type="http://schemas.openxmlformats.org/officeDocument/2006/relationships/image" Target="../media/image9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hyperlink" Target="https://single-market-economy.ec.europa.eu/sectors/tourism/business-portal/understanding-legislation/regulation-tourism-activity-europe_en" TargetMode="Externa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10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hyperlink" Target="https://anywhere.epam.com/business/big-data-in-tourism-and-travel" TargetMode="External"/><Relationship Id="rId8" Type="http://schemas.openxmlformats.org/officeDocument/2006/relationships/image" Target="../media/image9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2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hyperlink" Target="https://anywhere.epam.com/business/big-data-in-tourism-and-travel"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5.jpg"/><Relationship Id="rId8" Type="http://schemas.openxmlformats.org/officeDocument/2006/relationships/hyperlink" Target="https://medium.com/dataseries/what-is-big-data-in-tourism-86b9910cc818" TargetMode="External"/></Relationships>
</file>

<file path=ppt/slides/_rels/slide65.xml.rels><?xml version="1.0" encoding="UTF-8" standalone="yes"?><Relationships xmlns="http://schemas.openxmlformats.org/package/2006/relationships"><Relationship Id="rId11" Type="http://schemas.openxmlformats.org/officeDocument/2006/relationships/hyperlink" Target="https://www.linkedin.com/pulse/4-tools-monitor-your-tourism-business-reviews-news-trevor-jurgens/" TargetMode="External"/><Relationship Id="rId10" Type="http://schemas.openxmlformats.org/officeDocument/2006/relationships/hyperlink" Target="https://www.linkedin.com/pulse/4-tools-monitor-your-tourism-business-reviews-news-trevor-jurgens/" TargetMode="External"/><Relationship Id="rId13" Type="http://schemas.openxmlformats.org/officeDocument/2006/relationships/hyperlink" Target="https://www.linkedin.com/pulse/4-tools-monitor-your-tourism-business-reviews-news-trevor-jurgens/" TargetMode="External"/><Relationship Id="rId12" Type="http://schemas.openxmlformats.org/officeDocument/2006/relationships/hyperlink" Target="https://www.linkedin.com/pulse/4-tools-monitor-your-tourism-business-reviews-news-trevor-jurgens/" TargetMode="External"/><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hyperlink" Target="https://www.linkedin.com/pulse/4-tools-monitor-your-tourism-business-reviews-news-trevor-jurgens/" TargetMode="External"/><Relationship Id="rId15" Type="http://schemas.openxmlformats.org/officeDocument/2006/relationships/hyperlink" Target="https://medium.com/dataseries/what-is-big-data-in-tourism-86b9910cc818" TargetMode="External"/><Relationship Id="rId14" Type="http://schemas.openxmlformats.org/officeDocument/2006/relationships/hyperlink" Target="https://www.linkedin.com/pulse/4-tools-monitor-your-tourism-business-reviews-news-trevor-jurgens/" TargetMode="External"/><Relationship Id="rId16" Type="http://schemas.openxmlformats.org/officeDocument/2006/relationships/image" Target="../media/image10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35.jpg"/><Relationship Id="rId8" Type="http://schemas.openxmlformats.org/officeDocument/2006/relationships/hyperlink" Target="https://www.linkedin.com/pulse/4-tools-monitor-your-tourism-business-reviews-news-trevor-jurgen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123.png"/></Relationships>
</file>

<file path=ppt/slides/_rels/slide67.xml.rels><?xml version="1.0" encoding="UTF-8" standalone="yes"?><Relationships xmlns="http://schemas.openxmlformats.org/package/2006/relationships"><Relationship Id="rId11" Type="http://schemas.openxmlformats.org/officeDocument/2006/relationships/hyperlink" Target="http://www.eplerwoodinternational.com/marshall-plan-fund-reports/" TargetMode="External"/><Relationship Id="rId10" Type="http://schemas.openxmlformats.org/officeDocument/2006/relationships/hyperlink" Target="http://www.eplerwoodinternational.com/marshall-plan-fund-reports/" TargetMode="External"/><Relationship Id="rId13" Type="http://schemas.openxmlformats.org/officeDocument/2006/relationships/hyperlink" Target="http://www.eplerwoodinternational.com/marshall-plan-fund-reports/" TargetMode="External"/><Relationship Id="rId12" Type="http://schemas.openxmlformats.org/officeDocument/2006/relationships/hyperlink" Target="http://www.eplerwoodinternational.com/marshall-plan-fund-reports/"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eplerwoodinternational.com/marshall-plan-fund-reports/" TargetMode="External"/><Relationship Id="rId15" Type="http://schemas.openxmlformats.org/officeDocument/2006/relationships/image" Target="../media/image112.png"/><Relationship Id="rId14" Type="http://schemas.openxmlformats.org/officeDocument/2006/relationships/image" Target="../media/image108.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hyperlink" Target="https://anywhere.epam.com/business/big-data-in-tourism-and-travel" TargetMode="External"/><Relationship Id="rId8" Type="http://schemas.openxmlformats.org/officeDocument/2006/relationships/hyperlink" Target="https://greatermekong.org/how-leverage-big-data-tourism-recovery" TargetMode="External"/></Relationships>
</file>

<file path=ppt/slides/_rels/slide68.xml.rels><?xml version="1.0" encoding="UTF-8" standalone="yes"?><Relationships xmlns="http://schemas.openxmlformats.org/package/2006/relationships"><Relationship Id="rId11" Type="http://schemas.openxmlformats.org/officeDocument/2006/relationships/image" Target="../media/image115.png"/><Relationship Id="rId10" Type="http://schemas.openxmlformats.org/officeDocument/2006/relationships/hyperlink" Target="https://www.academia.edu/6536790/Swiss_Crisis_Mapping_Using_geo_data_and_social_media_in_crisis_and_disaster_management_in_Switzerland" TargetMode="External"/><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4.png"/><Relationship Id="rId4" Type="http://schemas.openxmlformats.org/officeDocument/2006/relationships/image" Target="../media/image57.png"/><Relationship Id="rId9" Type="http://schemas.openxmlformats.org/officeDocument/2006/relationships/hyperlink" Target="https://www.academia.edu/6536790/Swiss_Crisis_Mapping_Using_geo_data_and_social_media_in_crisis_and_disaster_management_in_Switzerland" TargetMode="External"/><Relationship Id="rId5" Type="http://schemas.openxmlformats.org/officeDocument/2006/relationships/image" Target="../media/image74.png"/><Relationship Id="rId6" Type="http://schemas.openxmlformats.org/officeDocument/2006/relationships/image" Target="../media/image60.png"/><Relationship Id="rId7" Type="http://schemas.openxmlformats.org/officeDocument/2006/relationships/image" Target="../media/image129.png"/><Relationship Id="rId8" Type="http://schemas.openxmlformats.org/officeDocument/2006/relationships/hyperlink" Target="https://www.academia.edu/6536790/Swiss_Crisis_Mapping_Using_geo_data_and_social_media_in_crisis_and_disaster_management_in_Switzerland"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4.png"/><Relationship Id="rId4" Type="http://schemas.openxmlformats.org/officeDocument/2006/relationships/image" Target="../media/image57.png"/><Relationship Id="rId9" Type="http://schemas.openxmlformats.org/officeDocument/2006/relationships/image" Target="../media/image114.png"/><Relationship Id="rId5" Type="http://schemas.openxmlformats.org/officeDocument/2006/relationships/image" Target="../media/image74.png"/><Relationship Id="rId6" Type="http://schemas.openxmlformats.org/officeDocument/2006/relationships/image" Target="../media/image60.png"/><Relationship Id="rId7" Type="http://schemas.openxmlformats.org/officeDocument/2006/relationships/image" Target="../media/image133.png"/><Relationship Id="rId8" Type="http://schemas.openxmlformats.org/officeDocument/2006/relationships/hyperlink" Target="https://www.shareweb.ch/site/disasterriskreduction/themes-and-resources/DOC_themesresources/Themes-and-resources/CH%20Focus%20on%20DRR%20for%20GP2022%20_29042022.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74.png"/><Relationship Id="rId6" Type="http://schemas.openxmlformats.org/officeDocument/2006/relationships/image" Target="../media/image60.png"/><Relationship Id="rId7" Type="http://schemas.openxmlformats.org/officeDocument/2006/relationships/hyperlink" Target="https://www.shareweb.ch/site/disasterriskreduction/themes-and-resources/DOC_themesresources/Themes-and-resources/CH%20Focus%20on%20DRR%20for%20GP2022%20_29042022.pdf" TargetMode="External"/><Relationship Id="rId8" Type="http://schemas.openxmlformats.org/officeDocument/2006/relationships/image" Target="../media/image13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74.png"/><Relationship Id="rId6" Type="http://schemas.openxmlformats.org/officeDocument/2006/relationships/image" Target="../media/image60.png"/><Relationship Id="rId7" Type="http://schemas.openxmlformats.org/officeDocument/2006/relationships/hyperlink" Target="https://www.shareweb.ch/site/disasterriskreduction/themes-and-resources/DOC_themesresources/Themes-and-resources/CH%20Focus%20on%20DRR%20for%20GP2022%20_29042022.pdf" TargetMode="External"/><Relationship Id="rId8" Type="http://schemas.openxmlformats.org/officeDocument/2006/relationships/image" Target="../media/image136.png"/></Relationships>
</file>

<file path=ppt/slides/_rels/slide72.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6.png"/><Relationship Id="rId8"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39.png"/><Relationship Id="rId4" Type="http://schemas.openxmlformats.org/officeDocument/2006/relationships/image" Target="../media/image131.png"/><Relationship Id="rId9" Type="http://schemas.openxmlformats.org/officeDocument/2006/relationships/image" Target="../media/image134.jpg"/><Relationship Id="rId5" Type="http://schemas.openxmlformats.org/officeDocument/2006/relationships/image" Target="../media/image7.png"/><Relationship Id="rId6" Type="http://schemas.openxmlformats.org/officeDocument/2006/relationships/hyperlink" Target="https://www.tourismrecovery.eu/" TargetMode="External"/><Relationship Id="rId7" Type="http://schemas.openxmlformats.org/officeDocument/2006/relationships/hyperlink" Target="https://www.facebook.com/tourismcrisisrecovery" TargetMode="External"/><Relationship Id="rId8" Type="http://schemas.openxmlformats.org/officeDocument/2006/relationships/hyperlink" Target="https://momentumconsulting.ie/team/laura-maga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 name="Shape 55"/>
        <p:cNvGrpSpPr/>
        <p:nvPr/>
      </p:nvGrpSpPr>
      <p:grpSpPr>
        <a:xfrm>
          <a:off x="0" y="0"/>
          <a:ext cx="0" cy="0"/>
          <a:chOff x="0" y="0"/>
          <a:chExt cx="0" cy="0"/>
        </a:xfrm>
      </p:grpSpPr>
      <p:grpSp>
        <p:nvGrpSpPr>
          <p:cNvPr id="56" name="Google Shape;56;p1"/>
          <p:cNvGrpSpPr/>
          <p:nvPr/>
        </p:nvGrpSpPr>
        <p:grpSpPr>
          <a:xfrm>
            <a:off x="0" y="0"/>
            <a:ext cx="12192000" cy="6858508"/>
            <a:chOff x="0" y="0"/>
            <a:chExt cx="12192000" cy="6858508"/>
          </a:xfrm>
        </p:grpSpPr>
        <p:pic>
          <p:nvPicPr>
            <p:cNvPr id="57" name="Google Shape;57;p1"/>
            <p:cNvPicPr preferRelativeResize="0"/>
            <p:nvPr/>
          </p:nvPicPr>
          <p:blipFill rotWithShape="1">
            <a:blip r:embed="rId3">
              <a:alphaModFix/>
            </a:blip>
            <a:srcRect b="0" l="0" r="0" t="0"/>
            <a:stretch/>
          </p:blipFill>
          <p:spPr>
            <a:xfrm>
              <a:off x="7144766" y="0"/>
              <a:ext cx="5047157" cy="3950723"/>
            </a:xfrm>
            <a:prstGeom prst="rect">
              <a:avLst/>
            </a:prstGeom>
            <a:noFill/>
            <a:ln>
              <a:noFill/>
            </a:ln>
          </p:spPr>
        </p:pic>
        <p:sp>
          <p:nvSpPr>
            <p:cNvPr id="58" name="Google Shape;58;p1"/>
            <p:cNvSpPr/>
            <p:nvPr/>
          </p:nvSpPr>
          <p:spPr>
            <a:xfrm>
              <a:off x="0" y="3321558"/>
              <a:ext cx="12192000" cy="3536950"/>
            </a:xfrm>
            <a:custGeom>
              <a:rect b="b" l="l" r="r" t="t"/>
              <a:pathLst>
                <a:path extrusionOk="0" h="3536950" w="12192000">
                  <a:moveTo>
                    <a:pt x="12192000" y="0"/>
                  </a:moveTo>
                  <a:lnTo>
                    <a:pt x="0" y="0"/>
                  </a:lnTo>
                  <a:lnTo>
                    <a:pt x="0" y="3536441"/>
                  </a:lnTo>
                  <a:lnTo>
                    <a:pt x="12192000" y="3536441"/>
                  </a:lnTo>
                  <a:lnTo>
                    <a:pt x="12192000"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9" name="Google Shape;59;p1"/>
            <p:cNvPicPr preferRelativeResize="0"/>
            <p:nvPr/>
          </p:nvPicPr>
          <p:blipFill rotWithShape="1">
            <a:blip r:embed="rId4">
              <a:alphaModFix/>
            </a:blip>
            <a:srcRect b="0" l="0" r="0" t="0"/>
            <a:stretch/>
          </p:blipFill>
          <p:spPr>
            <a:xfrm>
              <a:off x="846364" y="391195"/>
              <a:ext cx="5140948" cy="1916209"/>
            </a:xfrm>
            <a:prstGeom prst="rect">
              <a:avLst/>
            </a:prstGeom>
            <a:noFill/>
            <a:ln>
              <a:noFill/>
            </a:ln>
          </p:spPr>
        </p:pic>
      </p:grpSp>
      <p:sp>
        <p:nvSpPr>
          <p:cNvPr id="60" name="Google Shape;60;p1"/>
          <p:cNvSpPr txBox="1"/>
          <p:nvPr/>
        </p:nvSpPr>
        <p:spPr>
          <a:xfrm>
            <a:off x="780652" y="5983213"/>
            <a:ext cx="6432550" cy="52832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None/>
            </a:pPr>
            <a:r>
              <a:rPr lang="en-US" sz="1100">
                <a:solidFill>
                  <a:srgbClr val="FFFFFF"/>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sz="1100">
              <a:latin typeface="Calibri"/>
              <a:ea typeface="Calibri"/>
              <a:cs typeface="Calibri"/>
              <a:sym typeface="Calibri"/>
            </a:endParaRPr>
          </a:p>
        </p:txBody>
      </p:sp>
      <p:grpSp>
        <p:nvGrpSpPr>
          <p:cNvPr id="61" name="Google Shape;61;p1"/>
          <p:cNvGrpSpPr/>
          <p:nvPr/>
        </p:nvGrpSpPr>
        <p:grpSpPr>
          <a:xfrm>
            <a:off x="9455657" y="5764529"/>
            <a:ext cx="2736850" cy="680085"/>
            <a:chOff x="9455657" y="5764529"/>
            <a:chExt cx="2736850" cy="680085"/>
          </a:xfrm>
        </p:grpSpPr>
        <p:sp>
          <p:nvSpPr>
            <p:cNvPr id="62" name="Google Shape;62;p1"/>
            <p:cNvSpPr/>
            <p:nvPr/>
          </p:nvSpPr>
          <p:spPr>
            <a:xfrm>
              <a:off x="9455657" y="5764529"/>
              <a:ext cx="2736850" cy="680085"/>
            </a:xfrm>
            <a:custGeom>
              <a:rect b="b" l="l" r="r" t="t"/>
              <a:pathLst>
                <a:path extrusionOk="0" h="680085" w="2736850">
                  <a:moveTo>
                    <a:pt x="2736342" y="0"/>
                  </a:moveTo>
                  <a:lnTo>
                    <a:pt x="0" y="0"/>
                  </a:lnTo>
                  <a:lnTo>
                    <a:pt x="0" y="679704"/>
                  </a:lnTo>
                  <a:lnTo>
                    <a:pt x="2736342" y="679704"/>
                  </a:lnTo>
                  <a:lnTo>
                    <a:pt x="273634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63" name="Google Shape;63;p1"/>
            <p:cNvPicPr preferRelativeResize="0"/>
            <p:nvPr/>
          </p:nvPicPr>
          <p:blipFill rotWithShape="1">
            <a:blip r:embed="rId5">
              <a:alphaModFix/>
            </a:blip>
            <a:srcRect b="0" l="0" r="0" t="0"/>
            <a:stretch/>
          </p:blipFill>
          <p:spPr>
            <a:xfrm>
              <a:off x="9828275" y="5878829"/>
              <a:ext cx="1991867" cy="457961"/>
            </a:xfrm>
            <a:prstGeom prst="rect">
              <a:avLst/>
            </a:prstGeom>
            <a:noFill/>
            <a:ln>
              <a:noFill/>
            </a:ln>
          </p:spPr>
        </p:pic>
      </p:grpSp>
      <p:sp>
        <p:nvSpPr>
          <p:cNvPr id="64" name="Google Shape;64;p1"/>
          <p:cNvSpPr txBox="1"/>
          <p:nvPr/>
        </p:nvSpPr>
        <p:spPr>
          <a:xfrm>
            <a:off x="896089" y="2215112"/>
            <a:ext cx="8722360" cy="3399790"/>
          </a:xfrm>
          <a:prstGeom prst="rect">
            <a:avLst/>
          </a:prstGeom>
          <a:noFill/>
          <a:ln>
            <a:noFill/>
          </a:ln>
        </p:spPr>
        <p:txBody>
          <a:bodyPr anchorCtr="0" anchor="t" bIns="0" lIns="0" spcFirstLastPara="1" rIns="0" wrap="square" tIns="12700">
            <a:spAutoFit/>
          </a:bodyPr>
          <a:lstStyle/>
          <a:p>
            <a:pPr indent="0" lvl="0" marL="12700" marR="3330575" rtl="0" algn="l">
              <a:lnSpc>
                <a:spcPct val="100000"/>
              </a:lnSpc>
              <a:spcBef>
                <a:spcPts val="0"/>
              </a:spcBef>
              <a:spcAft>
                <a:spcPts val="0"/>
              </a:spcAft>
              <a:buNone/>
            </a:pPr>
            <a:r>
              <a:rPr lang="en-US" sz="2400">
                <a:solidFill>
                  <a:srgbClr val="7A547C"/>
                </a:solidFill>
                <a:latin typeface="Calibri"/>
                <a:ea typeface="Calibri"/>
                <a:cs typeface="Calibri"/>
                <a:sym typeface="Calibri"/>
              </a:rPr>
              <a:t>Gestión Regional de Crisis Turísticas (RTCM)  Curso IES, 2023</a:t>
            </a:r>
            <a:endParaRPr sz="2400">
              <a:latin typeface="Calibri"/>
              <a:ea typeface="Calibri"/>
              <a:cs typeface="Calibri"/>
              <a:sym typeface="Calibri"/>
            </a:endParaRPr>
          </a:p>
          <a:p>
            <a:pPr indent="0" lvl="0" marL="12700" marR="0" rtl="0" algn="l">
              <a:lnSpc>
                <a:spcPct val="100000"/>
              </a:lnSpc>
              <a:spcBef>
                <a:spcPts val="40"/>
              </a:spcBef>
              <a:spcAft>
                <a:spcPts val="0"/>
              </a:spcAft>
              <a:buNone/>
            </a:pPr>
            <a:r>
              <a:rPr i="1" lang="en-US" sz="1800">
                <a:solidFill>
                  <a:srgbClr val="7A547C"/>
                </a:solidFill>
                <a:latin typeface="Calibri"/>
                <a:ea typeface="Calibri"/>
                <a:cs typeface="Calibri"/>
                <a:sym typeface="Calibri"/>
              </a:rPr>
              <a:t>Desarrollado por Laura Magan (Momentum)</a:t>
            </a:r>
            <a:endParaRPr sz="1800">
              <a:latin typeface="Calibri"/>
              <a:ea typeface="Calibri"/>
              <a:cs typeface="Calibri"/>
              <a:sym typeface="Calibri"/>
            </a:endParaRPr>
          </a:p>
          <a:p>
            <a:pPr indent="0" lvl="0" marL="0" marR="0" rtl="0" algn="l">
              <a:lnSpc>
                <a:spcPct val="100000"/>
              </a:lnSpc>
              <a:spcBef>
                <a:spcPts val="40"/>
              </a:spcBef>
              <a:spcAft>
                <a:spcPts val="0"/>
              </a:spcAft>
              <a:buNone/>
            </a:pPr>
            <a:r>
              <a:t/>
            </a:r>
            <a:endParaRPr sz="1900">
              <a:latin typeface="Calibri"/>
              <a:ea typeface="Calibri"/>
              <a:cs typeface="Calibri"/>
              <a:sym typeface="Calibri"/>
            </a:endParaRPr>
          </a:p>
          <a:p>
            <a:pPr indent="0" lvl="0" marL="12700" marR="0" rtl="0" algn="l">
              <a:lnSpc>
                <a:spcPct val="100000"/>
              </a:lnSpc>
              <a:spcBef>
                <a:spcPts val="5"/>
              </a:spcBef>
              <a:spcAft>
                <a:spcPts val="0"/>
              </a:spcAft>
              <a:buNone/>
            </a:pPr>
            <a:r>
              <a:rPr b="1" lang="en-US" sz="6000">
                <a:solidFill>
                  <a:srgbClr val="FFFFFF"/>
                </a:solidFill>
                <a:latin typeface="Calibri"/>
                <a:ea typeface="Calibri"/>
                <a:cs typeface="Calibri"/>
                <a:sym typeface="Calibri"/>
              </a:rPr>
              <a:t>Módulo 4</a:t>
            </a:r>
            <a:endParaRPr sz="6000">
              <a:latin typeface="Calibri"/>
              <a:ea typeface="Calibri"/>
              <a:cs typeface="Calibri"/>
              <a:sym typeface="Calibri"/>
            </a:endParaRPr>
          </a:p>
          <a:p>
            <a:pPr indent="0" lvl="0" marL="12700" marR="0" rtl="0" algn="l">
              <a:lnSpc>
                <a:spcPct val="100000"/>
              </a:lnSpc>
              <a:spcBef>
                <a:spcPts val="365"/>
              </a:spcBef>
              <a:spcAft>
                <a:spcPts val="0"/>
              </a:spcAft>
              <a:buNone/>
            </a:pPr>
            <a:r>
              <a:rPr b="1" lang="en-US" sz="2800">
                <a:solidFill>
                  <a:srgbClr val="FFFFFF"/>
                </a:solidFill>
                <a:latin typeface="Calibri"/>
                <a:ea typeface="Calibri"/>
                <a:cs typeface="Calibri"/>
                <a:sym typeface="Calibri"/>
              </a:rPr>
              <a:t>Estrategia regional de gestión de crisis turísticas</a:t>
            </a:r>
            <a:endParaRPr sz="2800">
              <a:latin typeface="Calibri"/>
              <a:ea typeface="Calibri"/>
              <a:cs typeface="Calibri"/>
              <a:sym typeface="Calibri"/>
            </a:endParaRPr>
          </a:p>
          <a:p>
            <a:pPr indent="0" lvl="0" marL="12700" marR="5080" rtl="0" algn="l">
              <a:lnSpc>
                <a:spcPct val="100000"/>
              </a:lnSpc>
              <a:spcBef>
                <a:spcPts val="35"/>
              </a:spcBef>
              <a:spcAft>
                <a:spcPts val="0"/>
              </a:spcAft>
              <a:buNone/>
            </a:pPr>
            <a:r>
              <a:rPr i="1" lang="en-US" sz="2200">
                <a:solidFill>
                  <a:srgbClr val="FFFFFF"/>
                </a:solidFill>
                <a:latin typeface="Calibri"/>
                <a:ea typeface="Calibri"/>
                <a:cs typeface="Calibri"/>
                <a:sym typeface="Calibri"/>
              </a:rPr>
              <a:t>(Prevención, mitigación y recuperación a largo plazo impulsadas por el Grupo  Director)</a:t>
            </a:r>
            <a:endParaRPr sz="2200">
              <a:latin typeface="Calibri"/>
              <a:ea typeface="Calibri"/>
              <a:cs typeface="Calibri"/>
              <a:sym typeface="Calibri"/>
            </a:endParaRPr>
          </a:p>
        </p:txBody>
      </p:sp>
      <p:pic>
        <p:nvPicPr>
          <p:cNvPr id="65" name="Google Shape;65;p1"/>
          <p:cNvPicPr preferRelativeResize="0"/>
          <p:nvPr/>
        </p:nvPicPr>
        <p:blipFill>
          <a:blip r:embed="rId6">
            <a:alphaModFix/>
          </a:blip>
          <a:stretch>
            <a:fillRect/>
          </a:stretch>
        </p:blipFill>
        <p:spPr>
          <a:xfrm>
            <a:off x="652484" y="5723500"/>
            <a:ext cx="6748450" cy="1047750"/>
          </a:xfrm>
          <a:prstGeom prst="rect">
            <a:avLst/>
          </a:prstGeom>
          <a:noFill/>
          <a:ln>
            <a:noFill/>
          </a:ln>
        </p:spPr>
      </p:pic>
      <p:pic>
        <p:nvPicPr>
          <p:cNvPr id="66" name="Google Shape;66;p1"/>
          <p:cNvPicPr preferRelativeResize="0"/>
          <p:nvPr/>
        </p:nvPicPr>
        <p:blipFill>
          <a:blip r:embed="rId7">
            <a:alphaModFix/>
          </a:blip>
          <a:stretch>
            <a:fillRect/>
          </a:stretch>
        </p:blipFill>
        <p:spPr>
          <a:xfrm>
            <a:off x="9439275" y="5135825"/>
            <a:ext cx="2752724" cy="1722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9" name="Shape 319"/>
        <p:cNvGrpSpPr/>
        <p:nvPr/>
      </p:nvGrpSpPr>
      <p:grpSpPr>
        <a:xfrm>
          <a:off x="0" y="0"/>
          <a:ext cx="0" cy="0"/>
          <a:chOff x="0" y="0"/>
          <a:chExt cx="0" cy="0"/>
        </a:xfrm>
      </p:grpSpPr>
      <p:grpSp>
        <p:nvGrpSpPr>
          <p:cNvPr id="320" name="Google Shape;320;p10"/>
          <p:cNvGrpSpPr/>
          <p:nvPr/>
        </p:nvGrpSpPr>
        <p:grpSpPr>
          <a:xfrm>
            <a:off x="241554" y="1523"/>
            <a:ext cx="11914097" cy="6658077"/>
            <a:chOff x="241554" y="1523"/>
            <a:chExt cx="11914097" cy="6658077"/>
          </a:xfrm>
        </p:grpSpPr>
        <p:sp>
          <p:nvSpPr>
            <p:cNvPr id="321" name="Google Shape;321;p10"/>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22" name="Google Shape;322;p10"/>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323" name="Google Shape;323;p10"/>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324" name="Google Shape;324;p10"/>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325" name="Google Shape;325;p10"/>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326" name="Google Shape;326;p10"/>
          <p:cNvSpPr txBox="1"/>
          <p:nvPr/>
        </p:nvSpPr>
        <p:spPr>
          <a:xfrm>
            <a:off x="891443" y="1117391"/>
            <a:ext cx="8597900" cy="337883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200">
                <a:solidFill>
                  <a:srgbClr val="FFFFFF"/>
                </a:solidFill>
                <a:latin typeface="Calibri"/>
                <a:ea typeface="Calibri"/>
                <a:cs typeface="Calibri"/>
                <a:sym typeface="Calibri"/>
              </a:rPr>
              <a:t>La industria turística y sus instituciones son responsables de mitigar los  daños causados por las catástrofes a los turistas y a la sociedad. </a:t>
            </a:r>
            <a:r>
              <a:rPr lang="en-US" sz="2200">
                <a:solidFill>
                  <a:srgbClr val="FFFFFF"/>
                </a:solidFill>
                <a:latin typeface="Calibri"/>
                <a:ea typeface="Calibri"/>
                <a:cs typeface="Calibri"/>
                <a:sym typeface="Calibri"/>
              </a:rPr>
              <a:t>Aunque la  </a:t>
            </a:r>
            <a:r>
              <a:rPr b="1" lang="en-US" sz="2200">
                <a:solidFill>
                  <a:srgbClr val="FFFFFF"/>
                </a:solidFill>
                <a:latin typeface="Calibri"/>
                <a:ea typeface="Calibri"/>
                <a:cs typeface="Calibri"/>
                <a:sym typeface="Calibri"/>
              </a:rPr>
              <a:t>necesidad de planificar la gestión de riesgos a largo plazo </a:t>
            </a:r>
            <a:r>
              <a:rPr lang="en-US" sz="2200">
                <a:solidFill>
                  <a:srgbClr val="FFFFFF"/>
                </a:solidFill>
                <a:latin typeface="Calibri"/>
                <a:ea typeface="Calibri"/>
                <a:cs typeface="Calibri"/>
                <a:sym typeface="Calibri"/>
              </a:rPr>
              <a:t>en el sector  turístico se ha reconocido ampliamente, no se han acumulado suficientes  estudios sobre las respuestas de emergencia en las zonas turísticas.</a:t>
            </a:r>
            <a:endParaRPr sz="2200">
              <a:latin typeface="Calibri"/>
              <a:ea typeface="Calibri"/>
              <a:cs typeface="Calibri"/>
              <a:sym typeface="Calibri"/>
            </a:endParaRPr>
          </a:p>
          <a:p>
            <a:pPr indent="0" lvl="0" marL="0" marR="0" rtl="0" algn="l">
              <a:lnSpc>
                <a:spcPct val="100000"/>
              </a:lnSpc>
              <a:spcBef>
                <a:spcPts val="15"/>
              </a:spcBef>
              <a:spcAft>
                <a:spcPts val="0"/>
              </a:spcAft>
              <a:buNone/>
            </a:pPr>
            <a:r>
              <a:t/>
            </a:r>
            <a:endParaRPr sz="2150">
              <a:latin typeface="Calibri"/>
              <a:ea typeface="Calibri"/>
              <a:cs typeface="Calibri"/>
              <a:sym typeface="Calibri"/>
            </a:endParaRPr>
          </a:p>
          <a:p>
            <a:pPr indent="0" lvl="0" marL="12700" marR="106679" rtl="0" algn="l">
              <a:lnSpc>
                <a:spcPct val="100000"/>
              </a:lnSpc>
              <a:spcBef>
                <a:spcPts val="0"/>
              </a:spcBef>
              <a:spcAft>
                <a:spcPts val="0"/>
              </a:spcAft>
              <a:buNone/>
            </a:pPr>
            <a:r>
              <a:rPr lang="en-US" sz="2200">
                <a:solidFill>
                  <a:srgbClr val="FFFFFF"/>
                </a:solidFill>
                <a:latin typeface="Calibri"/>
                <a:ea typeface="Calibri"/>
                <a:cs typeface="Calibri"/>
                <a:sym typeface="Calibri"/>
              </a:rPr>
              <a:t>La seguridad suele referirse a la condición de estar protegido o tener pocas  probabilidades de encontrarse con un peligro, riesgo o lesión. La seguridad  </a:t>
            </a:r>
            <a:r>
              <a:rPr lang="en-US" sz="2200" u="sng">
                <a:solidFill>
                  <a:srgbClr val="FFFFFF"/>
                </a:solidFill>
                <a:latin typeface="Calibri"/>
                <a:ea typeface="Calibri"/>
                <a:cs typeface="Calibri"/>
                <a:sym typeface="Calibri"/>
                <a:hlinkClick r:id="rId7">
                  <a:extLst>
                    <a:ext uri="{A12FA001-AC4F-418D-AE19-62706E023703}">
                      <ahyp:hlinkClr val="tx"/>
                    </a:ext>
                  </a:extLst>
                </a:hlinkClick>
              </a:rPr>
              <a:t>turística representa un atributo esencial de los destinos(Dolnicar &amp; Grun,  2013; </a:t>
            </a:r>
            <a:r>
              <a:rPr lang="en-US" sz="2200" u="sng">
                <a:solidFill>
                  <a:srgbClr val="FFFFFF"/>
                </a:solidFill>
                <a:latin typeface="Calibri"/>
                <a:ea typeface="Calibri"/>
                <a:cs typeface="Calibri"/>
                <a:sym typeface="Calibri"/>
                <a:hlinkClick r:id="rId8">
                  <a:extLst>
                    <a:ext uri="{A12FA001-AC4F-418D-AE19-62706E023703}">
                      <ahyp:hlinkClr val="tx"/>
                    </a:ext>
                  </a:extLst>
                </a:hlinkClick>
              </a:rPr>
              <a:t>Marine-Roig &amp; Huertas, 2020</a:t>
            </a:r>
            <a:r>
              <a:rPr lang="en-US" sz="2200" u="sng">
                <a:solidFill>
                  <a:srgbClr val="FFFFFF"/>
                </a:solidFill>
                <a:latin typeface="Calibri"/>
                <a:ea typeface="Calibri"/>
                <a:cs typeface="Calibri"/>
                <a:sym typeface="Calibri"/>
                <a:hlinkClick r:id="rId9">
                  <a:extLst>
                    <a:ext uri="{A12FA001-AC4F-418D-AE19-62706E023703}">
                      <ahyp:hlinkClr val="tx"/>
                    </a:ext>
                  </a:extLst>
                </a:hlinkClick>
              </a:rPr>
              <a:t>; </a:t>
            </a:r>
            <a:r>
              <a:rPr lang="en-US" sz="2200" u="sng">
                <a:solidFill>
                  <a:srgbClr val="FFFFFF"/>
                </a:solidFill>
                <a:latin typeface="Calibri"/>
                <a:ea typeface="Calibri"/>
                <a:cs typeface="Calibri"/>
                <a:sym typeface="Calibri"/>
                <a:hlinkClick r:id="rId10">
                  <a:extLst>
                    <a:ext uri="{A12FA001-AC4F-418D-AE19-62706E023703}">
                      <ahyp:hlinkClr val="tx"/>
                    </a:ext>
                  </a:extLst>
                </a:hlinkClick>
              </a:rPr>
              <a:t>Sönmez &amp; Graefe, 1998a</a:t>
            </a:r>
            <a:r>
              <a:rPr lang="en-US" sz="2200" u="sng">
                <a:solidFill>
                  <a:srgbClr val="FFFFFF"/>
                </a:solidFill>
                <a:latin typeface="Calibri"/>
                <a:ea typeface="Calibri"/>
                <a:cs typeface="Calibri"/>
                <a:sym typeface="Calibri"/>
                <a:hlinkClick r:id="rId11">
                  <a:extLst>
                    <a:ext uri="{A12FA001-AC4F-418D-AE19-62706E023703}">
                      <ahyp:hlinkClr val="tx"/>
                    </a:ext>
                  </a:extLst>
                </a:hlinkClick>
              </a:rPr>
              <a:t>).</a:t>
            </a:r>
            <a:endParaRPr sz="2200">
              <a:latin typeface="Calibri"/>
              <a:ea typeface="Calibri"/>
              <a:cs typeface="Calibri"/>
              <a:sym typeface="Calibri"/>
            </a:endParaRPr>
          </a:p>
        </p:txBody>
      </p:sp>
      <p:sp>
        <p:nvSpPr>
          <p:cNvPr id="327" name="Google Shape;327;p10"/>
          <p:cNvSpPr txBox="1"/>
          <p:nvPr/>
        </p:nvSpPr>
        <p:spPr>
          <a:xfrm>
            <a:off x="891490" y="4805522"/>
            <a:ext cx="7954009" cy="103187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200">
                <a:solidFill>
                  <a:srgbClr val="FFFFFF"/>
                </a:solidFill>
                <a:latin typeface="Calibri"/>
                <a:ea typeface="Calibri"/>
                <a:cs typeface="Calibri"/>
                <a:sym typeface="Calibri"/>
              </a:rPr>
              <a:t>Incluye factores como la seguridad personal, la estabilidad política, los  disturbios, las violaciones de los derechos civiles y los índices de  delincuencia</a:t>
            </a:r>
            <a:r>
              <a:rPr lang="en-US" sz="2200" u="sng">
                <a:solidFill>
                  <a:srgbClr val="FFFFFF"/>
                </a:solidFill>
                <a:latin typeface="Calibri"/>
                <a:ea typeface="Calibri"/>
                <a:cs typeface="Calibri"/>
                <a:sym typeface="Calibri"/>
                <a:hlinkClick r:id="rId12">
                  <a:extLst>
                    <a:ext uri="{A12FA001-AC4F-418D-AE19-62706E023703}">
                      <ahyp:hlinkClr val="tx"/>
                    </a:ext>
                  </a:extLst>
                </a:hlinkClick>
              </a:rPr>
              <a:t>(Dolnicar y Grun, 2013</a:t>
            </a:r>
            <a:r>
              <a:rPr lang="en-US" sz="2200">
                <a:solidFill>
                  <a:srgbClr val="FFFFFF"/>
                </a:solidFill>
                <a:latin typeface="Calibri"/>
                <a:ea typeface="Calibri"/>
                <a:cs typeface="Calibri"/>
                <a:sym typeface="Calibri"/>
              </a:rPr>
              <a:t>).</a:t>
            </a:r>
            <a:endParaRPr sz="2200">
              <a:latin typeface="Calibri"/>
              <a:ea typeface="Calibri"/>
              <a:cs typeface="Calibri"/>
              <a:sym typeface="Calibri"/>
            </a:endParaRPr>
          </a:p>
        </p:txBody>
      </p:sp>
      <p:grpSp>
        <p:nvGrpSpPr>
          <p:cNvPr id="328" name="Google Shape;328;p10"/>
          <p:cNvGrpSpPr/>
          <p:nvPr/>
        </p:nvGrpSpPr>
        <p:grpSpPr>
          <a:xfrm>
            <a:off x="9945310" y="1255779"/>
            <a:ext cx="1866450" cy="4240361"/>
            <a:chOff x="9945310" y="1255779"/>
            <a:chExt cx="1866450" cy="4240361"/>
          </a:xfrm>
        </p:grpSpPr>
        <p:pic>
          <p:nvPicPr>
            <p:cNvPr id="329" name="Google Shape;329;p10"/>
            <p:cNvPicPr preferRelativeResize="0"/>
            <p:nvPr/>
          </p:nvPicPr>
          <p:blipFill rotWithShape="1">
            <a:blip r:embed="rId13">
              <a:alphaModFix/>
            </a:blip>
            <a:srcRect b="0" l="0" r="0" t="0"/>
            <a:stretch/>
          </p:blipFill>
          <p:spPr>
            <a:xfrm>
              <a:off x="9945310" y="1255779"/>
              <a:ext cx="1866450" cy="1526129"/>
            </a:xfrm>
            <a:prstGeom prst="rect">
              <a:avLst/>
            </a:prstGeom>
            <a:noFill/>
            <a:ln>
              <a:noFill/>
            </a:ln>
          </p:spPr>
        </p:pic>
        <p:sp>
          <p:nvSpPr>
            <p:cNvPr id="330" name="Google Shape;330;p10"/>
            <p:cNvSpPr/>
            <p:nvPr/>
          </p:nvSpPr>
          <p:spPr>
            <a:xfrm>
              <a:off x="10138918" y="3447630"/>
              <a:ext cx="1451610" cy="2048510"/>
            </a:xfrm>
            <a:custGeom>
              <a:rect b="b" l="l" r="r" t="t"/>
              <a:pathLst>
                <a:path extrusionOk="0" h="2048510" w="1451609">
                  <a:moveTo>
                    <a:pt x="576287" y="589534"/>
                  </a:moveTo>
                  <a:lnTo>
                    <a:pt x="311886" y="589534"/>
                  </a:lnTo>
                  <a:lnTo>
                    <a:pt x="311886" y="670877"/>
                  </a:lnTo>
                  <a:lnTo>
                    <a:pt x="576287" y="670877"/>
                  </a:lnTo>
                  <a:lnTo>
                    <a:pt x="576287" y="589534"/>
                  </a:lnTo>
                  <a:close/>
                </a:path>
                <a:path extrusionOk="0" h="2048510" w="1451609">
                  <a:moveTo>
                    <a:pt x="1084707" y="1240066"/>
                  </a:moveTo>
                  <a:lnTo>
                    <a:pt x="311886" y="1240066"/>
                  </a:lnTo>
                  <a:lnTo>
                    <a:pt x="311886" y="1321384"/>
                  </a:lnTo>
                  <a:lnTo>
                    <a:pt x="1084707" y="1321384"/>
                  </a:lnTo>
                  <a:lnTo>
                    <a:pt x="1084707" y="1240066"/>
                  </a:lnTo>
                  <a:close/>
                </a:path>
                <a:path extrusionOk="0" h="2048510" w="1451609">
                  <a:moveTo>
                    <a:pt x="1084707" y="1077429"/>
                  </a:moveTo>
                  <a:lnTo>
                    <a:pt x="311886" y="1077429"/>
                  </a:lnTo>
                  <a:lnTo>
                    <a:pt x="311886" y="1158748"/>
                  </a:lnTo>
                  <a:lnTo>
                    <a:pt x="1084707" y="1158748"/>
                  </a:lnTo>
                  <a:lnTo>
                    <a:pt x="1084707" y="1077429"/>
                  </a:lnTo>
                  <a:close/>
                </a:path>
                <a:path extrusionOk="0" h="2048510" w="1451609">
                  <a:moveTo>
                    <a:pt x="1084707" y="914806"/>
                  </a:moveTo>
                  <a:lnTo>
                    <a:pt x="311886" y="914806"/>
                  </a:lnTo>
                  <a:lnTo>
                    <a:pt x="311886" y="996111"/>
                  </a:lnTo>
                  <a:lnTo>
                    <a:pt x="1084707" y="996111"/>
                  </a:lnTo>
                  <a:lnTo>
                    <a:pt x="1084707" y="914806"/>
                  </a:lnTo>
                  <a:close/>
                </a:path>
                <a:path extrusionOk="0" h="2048510" w="1451609">
                  <a:moveTo>
                    <a:pt x="1084707" y="752170"/>
                  </a:moveTo>
                  <a:lnTo>
                    <a:pt x="311886" y="752170"/>
                  </a:lnTo>
                  <a:lnTo>
                    <a:pt x="311886" y="833488"/>
                  </a:lnTo>
                  <a:lnTo>
                    <a:pt x="1084707" y="833488"/>
                  </a:lnTo>
                  <a:lnTo>
                    <a:pt x="1084707" y="752170"/>
                  </a:lnTo>
                  <a:close/>
                </a:path>
                <a:path extrusionOk="0" h="2048510" w="1451609">
                  <a:moveTo>
                    <a:pt x="1328737" y="447217"/>
                  </a:moveTo>
                  <a:lnTo>
                    <a:pt x="1305648" y="426910"/>
                  </a:lnTo>
                  <a:lnTo>
                    <a:pt x="1206715" y="339890"/>
                  </a:lnTo>
                  <a:lnTo>
                    <a:pt x="1206715" y="548881"/>
                  </a:lnTo>
                  <a:lnTo>
                    <a:pt x="1206715" y="1504340"/>
                  </a:lnTo>
                  <a:lnTo>
                    <a:pt x="189865" y="1504340"/>
                  </a:lnTo>
                  <a:lnTo>
                    <a:pt x="189865" y="121970"/>
                  </a:lnTo>
                  <a:lnTo>
                    <a:pt x="698296" y="121970"/>
                  </a:lnTo>
                  <a:lnTo>
                    <a:pt x="698296" y="548881"/>
                  </a:lnTo>
                  <a:lnTo>
                    <a:pt x="1206715" y="548881"/>
                  </a:lnTo>
                  <a:lnTo>
                    <a:pt x="1206715" y="339890"/>
                  </a:lnTo>
                  <a:lnTo>
                    <a:pt x="1074521" y="223608"/>
                  </a:lnTo>
                  <a:lnTo>
                    <a:pt x="1074521" y="426910"/>
                  </a:lnTo>
                  <a:lnTo>
                    <a:pt x="820318" y="426910"/>
                  </a:lnTo>
                  <a:lnTo>
                    <a:pt x="820318" y="172770"/>
                  </a:lnTo>
                  <a:lnTo>
                    <a:pt x="1074521" y="426910"/>
                  </a:lnTo>
                  <a:lnTo>
                    <a:pt x="1074521" y="223608"/>
                  </a:lnTo>
                  <a:lnTo>
                    <a:pt x="1016736" y="172770"/>
                  </a:lnTo>
                  <a:lnTo>
                    <a:pt x="958977" y="121970"/>
                  </a:lnTo>
                  <a:lnTo>
                    <a:pt x="820318" y="0"/>
                  </a:lnTo>
                  <a:lnTo>
                    <a:pt x="67843" y="0"/>
                  </a:lnTo>
                  <a:lnTo>
                    <a:pt x="67843" y="1626323"/>
                  </a:lnTo>
                  <a:lnTo>
                    <a:pt x="1328737" y="1626323"/>
                  </a:lnTo>
                  <a:lnTo>
                    <a:pt x="1328737" y="1504340"/>
                  </a:lnTo>
                  <a:lnTo>
                    <a:pt x="1328737" y="447217"/>
                  </a:lnTo>
                  <a:close/>
                </a:path>
                <a:path extrusionOk="0" h="2048510" w="1451609">
                  <a:moveTo>
                    <a:pt x="1451610" y="2032723"/>
                  </a:moveTo>
                  <a:lnTo>
                    <a:pt x="0" y="2032723"/>
                  </a:lnTo>
                  <a:lnTo>
                    <a:pt x="0" y="2047963"/>
                  </a:lnTo>
                  <a:lnTo>
                    <a:pt x="1451610" y="2047963"/>
                  </a:lnTo>
                  <a:lnTo>
                    <a:pt x="1451610" y="20327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31" name="Google Shape;331;p10"/>
          <p:cNvSpPr txBox="1"/>
          <p:nvPr/>
        </p:nvSpPr>
        <p:spPr>
          <a:xfrm>
            <a:off x="10126226" y="5213140"/>
            <a:ext cx="147764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14">
                  <a:extLst>
                    <a:ext uri="{A12FA001-AC4F-418D-AE19-62706E023703}">
                      <ahyp:hlinkClr val="tx"/>
                    </a:ext>
                  </a:extLst>
                </a:hlinkClick>
              </a:rPr>
              <a:t>Leer artículo de</a:t>
            </a:r>
            <a:endParaRPr sz="1800">
              <a:latin typeface="Calibri"/>
              <a:ea typeface="Calibri"/>
              <a:cs typeface="Calibri"/>
              <a:sym typeface="Calibri"/>
            </a:endParaRPr>
          </a:p>
        </p:txBody>
      </p:sp>
      <p:sp>
        <p:nvSpPr>
          <p:cNvPr id="332" name="Google Shape;332;p10"/>
          <p:cNvSpPr txBox="1"/>
          <p:nvPr/>
        </p:nvSpPr>
        <p:spPr>
          <a:xfrm>
            <a:off x="10250356" y="5487460"/>
            <a:ext cx="12274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15">
                  <a:extLst>
                    <a:ext uri="{A12FA001-AC4F-418D-AE19-62706E023703}">
                      <ahyp:hlinkClr val="tx"/>
                    </a:ext>
                  </a:extLst>
                </a:hlinkClick>
              </a:rPr>
              <a:t>investigación</a:t>
            </a:r>
            <a:endParaRPr sz="1800">
              <a:latin typeface="Calibri"/>
              <a:ea typeface="Calibri"/>
              <a:cs typeface="Calibri"/>
              <a:sym typeface="Calibri"/>
            </a:endParaRPr>
          </a:p>
        </p:txBody>
      </p:sp>
      <p:sp>
        <p:nvSpPr>
          <p:cNvPr id="333" name="Google Shape;333;p10"/>
          <p:cNvSpPr txBox="1"/>
          <p:nvPr>
            <p:ph type="title"/>
          </p:nvPr>
        </p:nvSpPr>
        <p:spPr>
          <a:xfrm>
            <a:off x="891598" y="413937"/>
            <a:ext cx="10234930" cy="3613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200">
                <a:latin typeface="Calibri"/>
                <a:ea typeface="Calibri"/>
                <a:cs typeface="Calibri"/>
                <a:sym typeface="Calibri"/>
              </a:rPr>
              <a:t>La seguridad turística es un atributo esencial del destino y debe ser un plan a largo plazo</a:t>
            </a:r>
            <a:endParaRPr sz="2200">
              <a:latin typeface="Calibri"/>
              <a:ea typeface="Calibri"/>
              <a:cs typeface="Calibri"/>
              <a:sym typeface="Calibri"/>
            </a:endParaRPr>
          </a:p>
        </p:txBody>
      </p:sp>
      <p:pic>
        <p:nvPicPr>
          <p:cNvPr id="334" name="Google Shape;334;p10"/>
          <p:cNvPicPr preferRelativeResize="0"/>
          <p:nvPr/>
        </p:nvPicPr>
        <p:blipFill rotWithShape="1">
          <a:blip r:embed="rId16">
            <a:alphaModFix/>
          </a:blip>
          <a:srcRect b="0" l="0" r="0" t="0"/>
          <a:stretch/>
        </p:blipFill>
        <p:spPr>
          <a:xfrm>
            <a:off x="9758477" y="5193834"/>
            <a:ext cx="252653" cy="233231"/>
          </a:xfrm>
          <a:prstGeom prst="rect">
            <a:avLst/>
          </a:prstGeom>
          <a:noFill/>
          <a:ln>
            <a:noFill/>
          </a:ln>
        </p:spPr>
      </p:pic>
      <p:sp>
        <p:nvSpPr>
          <p:cNvPr id="335" name="Google Shape;335;p10"/>
          <p:cNvSpPr/>
          <p:nvPr/>
        </p:nvSpPr>
        <p:spPr>
          <a:xfrm>
            <a:off x="9721993" y="5277293"/>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27"/>
                </a:lnTo>
                <a:lnTo>
                  <a:pt x="132531" y="12625"/>
                </a:lnTo>
                <a:lnTo>
                  <a:pt x="146239" y="3387"/>
                </a:lnTo>
                <a:lnTo>
                  <a:pt x="163024" y="0"/>
                </a:lnTo>
                <a:lnTo>
                  <a:pt x="179809" y="3387"/>
                </a:lnTo>
                <a:lnTo>
                  <a:pt x="193518" y="12625"/>
                </a:lnTo>
                <a:lnTo>
                  <a:pt x="202761"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0"/>
                </a:lnTo>
                <a:lnTo>
                  <a:pt x="380769" y="246139"/>
                </a:lnTo>
                <a:lnTo>
                  <a:pt x="391843" y="262578"/>
                </a:lnTo>
                <a:lnTo>
                  <a:pt x="395895" y="282703"/>
                </a:lnTo>
                <a:lnTo>
                  <a:pt x="395657" y="287554"/>
                </a:lnTo>
                <a:lnTo>
                  <a:pt x="403312" y="281785"/>
                </a:lnTo>
                <a:lnTo>
                  <a:pt x="411825" y="277558"/>
                </a:lnTo>
                <a:lnTo>
                  <a:pt x="420967" y="274960"/>
                </a:lnTo>
                <a:lnTo>
                  <a:pt x="430509" y="274080"/>
                </a:lnTo>
                <a:lnTo>
                  <a:pt x="450627" y="278164"/>
                </a:lnTo>
                <a:lnTo>
                  <a:pt x="467047"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9" name="Shape 339"/>
        <p:cNvGrpSpPr/>
        <p:nvPr/>
      </p:nvGrpSpPr>
      <p:grpSpPr>
        <a:xfrm>
          <a:off x="0" y="0"/>
          <a:ext cx="0" cy="0"/>
          <a:chOff x="0" y="0"/>
          <a:chExt cx="0" cy="0"/>
        </a:xfrm>
      </p:grpSpPr>
      <p:sp>
        <p:nvSpPr>
          <p:cNvPr id="340" name="Google Shape;340;p11"/>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41" name="Google Shape;341;p11"/>
          <p:cNvGrpSpPr/>
          <p:nvPr/>
        </p:nvGrpSpPr>
        <p:grpSpPr>
          <a:xfrm>
            <a:off x="7696136" y="5904944"/>
            <a:ext cx="4194968" cy="953055"/>
            <a:chOff x="7696136" y="5904944"/>
            <a:chExt cx="4194968" cy="953055"/>
          </a:xfrm>
        </p:grpSpPr>
        <p:pic>
          <p:nvPicPr>
            <p:cNvPr id="342" name="Google Shape;342;p11"/>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343" name="Google Shape;343;p11"/>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344" name="Google Shape;344;p11"/>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345" name="Google Shape;345;p11"/>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346" name="Google Shape;346;p11"/>
          <p:cNvSpPr txBox="1"/>
          <p:nvPr/>
        </p:nvSpPr>
        <p:spPr>
          <a:xfrm>
            <a:off x="746779" y="550418"/>
            <a:ext cx="5401945" cy="5846445"/>
          </a:xfrm>
          <a:prstGeom prst="rect">
            <a:avLst/>
          </a:prstGeom>
          <a:noFill/>
          <a:ln>
            <a:noFill/>
          </a:ln>
        </p:spPr>
        <p:txBody>
          <a:bodyPr anchorCtr="0" anchor="t" bIns="0" lIns="0" spcFirstLastPara="1" rIns="0" wrap="square" tIns="12050">
            <a:spAutoFit/>
          </a:bodyPr>
          <a:lstStyle/>
          <a:p>
            <a:pPr indent="0" lvl="0" marL="12700" marR="7620" rtl="0" algn="l">
              <a:lnSpc>
                <a:spcPct val="100000"/>
              </a:lnSpc>
              <a:spcBef>
                <a:spcPts val="0"/>
              </a:spcBef>
              <a:spcAft>
                <a:spcPts val="0"/>
              </a:spcAft>
              <a:buNone/>
            </a:pPr>
            <a:r>
              <a:rPr b="1" lang="en-US" sz="2000">
                <a:solidFill>
                  <a:srgbClr val="FFFFFF"/>
                </a:solidFill>
                <a:latin typeface="Calibri"/>
                <a:ea typeface="Calibri"/>
                <a:cs typeface="Calibri"/>
                <a:sym typeface="Calibri"/>
              </a:rPr>
              <a:t>¿Quién es responsable del CMS? </a:t>
            </a:r>
            <a:r>
              <a:rPr lang="en-US" sz="2000">
                <a:solidFill>
                  <a:srgbClr val="FFFFFF"/>
                </a:solidFill>
                <a:latin typeface="Calibri"/>
                <a:ea typeface="Calibri"/>
                <a:cs typeface="Calibri"/>
                <a:sym typeface="Calibri"/>
              </a:rPr>
              <a:t>El Ejecutivo  regional del Grupo Directivo de Crisis/responsable  de crisis o del consejo de administración suele ser el  responsable del desarrollo de la Estrategia de  Gestión de Crisis y de la gestión de las prioridades  estratégicas en una crisis.</a:t>
            </a:r>
            <a:endParaRPr sz="2000">
              <a:latin typeface="Calibri"/>
              <a:ea typeface="Calibri"/>
              <a:cs typeface="Calibri"/>
              <a:sym typeface="Calibri"/>
            </a:endParaRPr>
          </a:p>
          <a:p>
            <a:pPr indent="0" lvl="0" marL="0" marR="0" rtl="0" algn="l">
              <a:lnSpc>
                <a:spcPct val="100000"/>
              </a:lnSpc>
              <a:spcBef>
                <a:spcPts val="15"/>
              </a:spcBef>
              <a:spcAft>
                <a:spcPts val="0"/>
              </a:spcAft>
              <a:buNone/>
            </a:pPr>
            <a:r>
              <a:t/>
            </a:r>
            <a:endParaRPr sz="2150">
              <a:latin typeface="Calibri"/>
              <a:ea typeface="Calibri"/>
              <a:cs typeface="Calibri"/>
              <a:sym typeface="Calibri"/>
            </a:endParaRPr>
          </a:p>
          <a:p>
            <a:pPr indent="0" lvl="0" marL="12700" marR="5080" rtl="0" algn="l">
              <a:lnSpc>
                <a:spcPct val="100000"/>
              </a:lnSpc>
              <a:spcBef>
                <a:spcPts val="0"/>
              </a:spcBef>
              <a:spcAft>
                <a:spcPts val="0"/>
              </a:spcAft>
              <a:buNone/>
            </a:pPr>
            <a:r>
              <a:rPr b="1" lang="en-US" sz="2000">
                <a:solidFill>
                  <a:srgbClr val="FFFFFF"/>
                </a:solidFill>
                <a:latin typeface="Calibri"/>
                <a:ea typeface="Calibri"/>
                <a:cs typeface="Calibri"/>
                <a:sym typeface="Calibri"/>
              </a:rPr>
              <a:t>Debe ser flexible y adaptable. </a:t>
            </a:r>
            <a:r>
              <a:rPr lang="en-US" sz="2000">
                <a:solidFill>
                  <a:srgbClr val="FFFFFF"/>
                </a:solidFill>
                <a:latin typeface="Calibri"/>
                <a:ea typeface="Calibri"/>
                <a:cs typeface="Calibri"/>
                <a:sym typeface="Calibri"/>
              </a:rPr>
              <a:t>La estrategia de crisis  debe ser flexible para poder aplicarse a múltiples  tipos de crisis. Debe poder actualizarse a medida  que se vayan realizando acciones (normalmente  cada 1-2 años). Tiene que ser capaz de adaptarse  para encajar y ajustar una serie de futuros  escenarios de crisis desconocidos. Una vez que una  región determina su estrategia, identifica las  capacidades y los sistemas que deben estar  presentes en el Plan de Gestión de Crisis para  apoyar sus estrategias identificadas estrategias  identificadas. El CMS sustenta el CMP.</a:t>
            </a:r>
            <a:endParaRPr sz="2000">
              <a:latin typeface="Calibri"/>
              <a:ea typeface="Calibri"/>
              <a:cs typeface="Calibri"/>
              <a:sym typeface="Calibri"/>
            </a:endParaRPr>
          </a:p>
        </p:txBody>
      </p:sp>
      <p:pic>
        <p:nvPicPr>
          <p:cNvPr id="347" name="Google Shape;347;p11"/>
          <p:cNvPicPr preferRelativeResize="0"/>
          <p:nvPr/>
        </p:nvPicPr>
        <p:blipFill rotWithShape="1">
          <a:blip r:embed="rId7">
            <a:alphaModFix/>
          </a:blip>
          <a:srcRect b="0" l="0" r="0" t="0"/>
          <a:stretch/>
        </p:blipFill>
        <p:spPr>
          <a:xfrm>
            <a:off x="6392417" y="228600"/>
            <a:ext cx="5568574" cy="5447537"/>
          </a:xfrm>
          <a:prstGeom prst="rect">
            <a:avLst/>
          </a:prstGeom>
          <a:noFill/>
          <a:ln>
            <a:noFill/>
          </a:ln>
        </p:spPr>
      </p:pic>
      <p:sp>
        <p:nvSpPr>
          <p:cNvPr id="348" name="Google Shape;348;p11"/>
          <p:cNvSpPr/>
          <p:nvPr/>
        </p:nvSpPr>
        <p:spPr>
          <a:xfrm>
            <a:off x="48628" y="691629"/>
            <a:ext cx="664210" cy="455930"/>
          </a:xfrm>
          <a:custGeom>
            <a:rect b="b" l="l" r="r" t="t"/>
            <a:pathLst>
              <a:path extrusionOk="0" h="455930" w="664210">
                <a:moveTo>
                  <a:pt x="272783" y="227901"/>
                </a:moveTo>
                <a:lnTo>
                  <a:pt x="101777" y="0"/>
                </a:lnTo>
                <a:lnTo>
                  <a:pt x="0" y="0"/>
                </a:lnTo>
                <a:lnTo>
                  <a:pt x="170992" y="227901"/>
                </a:lnTo>
                <a:lnTo>
                  <a:pt x="0" y="455815"/>
                </a:lnTo>
                <a:lnTo>
                  <a:pt x="101777" y="455815"/>
                </a:lnTo>
                <a:lnTo>
                  <a:pt x="272783" y="227901"/>
                </a:lnTo>
                <a:close/>
              </a:path>
              <a:path extrusionOk="0" h="455930" w="664210">
                <a:moveTo>
                  <a:pt x="468198" y="227901"/>
                </a:moveTo>
                <a:lnTo>
                  <a:pt x="297205" y="0"/>
                </a:lnTo>
                <a:lnTo>
                  <a:pt x="195414" y="0"/>
                </a:lnTo>
                <a:lnTo>
                  <a:pt x="366420" y="227901"/>
                </a:lnTo>
                <a:lnTo>
                  <a:pt x="195414" y="455815"/>
                </a:lnTo>
                <a:lnTo>
                  <a:pt x="297205" y="455815"/>
                </a:lnTo>
                <a:lnTo>
                  <a:pt x="468198" y="227901"/>
                </a:lnTo>
                <a:close/>
              </a:path>
              <a:path extrusionOk="0" h="455930" w="664210">
                <a:moveTo>
                  <a:pt x="663625" y="227901"/>
                </a:moveTo>
                <a:lnTo>
                  <a:pt x="492633" y="0"/>
                </a:lnTo>
                <a:lnTo>
                  <a:pt x="390842" y="0"/>
                </a:lnTo>
                <a:lnTo>
                  <a:pt x="561848" y="227901"/>
                </a:lnTo>
                <a:lnTo>
                  <a:pt x="390842" y="455815"/>
                </a:lnTo>
                <a:lnTo>
                  <a:pt x="492633" y="455815"/>
                </a:lnTo>
                <a:lnTo>
                  <a:pt x="663625"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9" name="Google Shape;349;p11"/>
          <p:cNvSpPr/>
          <p:nvPr/>
        </p:nvSpPr>
        <p:spPr>
          <a:xfrm>
            <a:off x="63093" y="2829039"/>
            <a:ext cx="664210" cy="455930"/>
          </a:xfrm>
          <a:custGeom>
            <a:rect b="b" l="l" r="r" t="t"/>
            <a:pathLst>
              <a:path extrusionOk="0" h="455929" w="664210">
                <a:moveTo>
                  <a:pt x="272783" y="227901"/>
                </a:moveTo>
                <a:lnTo>
                  <a:pt x="101790" y="0"/>
                </a:lnTo>
                <a:lnTo>
                  <a:pt x="0" y="0"/>
                </a:lnTo>
                <a:lnTo>
                  <a:pt x="171005" y="227901"/>
                </a:lnTo>
                <a:lnTo>
                  <a:pt x="0" y="455803"/>
                </a:lnTo>
                <a:lnTo>
                  <a:pt x="101790" y="455803"/>
                </a:lnTo>
                <a:lnTo>
                  <a:pt x="272783" y="227901"/>
                </a:lnTo>
                <a:close/>
              </a:path>
              <a:path extrusionOk="0" h="455929" w="664210">
                <a:moveTo>
                  <a:pt x="468210" y="227901"/>
                </a:moveTo>
                <a:lnTo>
                  <a:pt x="297218" y="0"/>
                </a:lnTo>
                <a:lnTo>
                  <a:pt x="195427" y="0"/>
                </a:lnTo>
                <a:lnTo>
                  <a:pt x="366433" y="227901"/>
                </a:lnTo>
                <a:lnTo>
                  <a:pt x="195427" y="455803"/>
                </a:lnTo>
                <a:lnTo>
                  <a:pt x="297218" y="455803"/>
                </a:lnTo>
                <a:lnTo>
                  <a:pt x="468210" y="227901"/>
                </a:lnTo>
                <a:close/>
              </a:path>
              <a:path extrusionOk="0" h="455929" w="664210">
                <a:moveTo>
                  <a:pt x="663638" y="227901"/>
                </a:moveTo>
                <a:lnTo>
                  <a:pt x="492633" y="0"/>
                </a:lnTo>
                <a:lnTo>
                  <a:pt x="390855" y="0"/>
                </a:lnTo>
                <a:lnTo>
                  <a:pt x="561860" y="227901"/>
                </a:lnTo>
                <a:lnTo>
                  <a:pt x="390855" y="455803"/>
                </a:lnTo>
                <a:lnTo>
                  <a:pt x="492633" y="455803"/>
                </a:lnTo>
                <a:lnTo>
                  <a:pt x="663638"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3" name="Shape 353"/>
        <p:cNvGrpSpPr/>
        <p:nvPr/>
      </p:nvGrpSpPr>
      <p:grpSpPr>
        <a:xfrm>
          <a:off x="0" y="0"/>
          <a:ext cx="0" cy="0"/>
          <a:chOff x="0" y="0"/>
          <a:chExt cx="0" cy="0"/>
        </a:xfrm>
      </p:grpSpPr>
      <p:sp>
        <p:nvSpPr>
          <p:cNvPr id="354" name="Google Shape;354;p12"/>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55" name="Google Shape;355;p12"/>
          <p:cNvGrpSpPr/>
          <p:nvPr/>
        </p:nvGrpSpPr>
        <p:grpSpPr>
          <a:xfrm>
            <a:off x="7696136" y="5904944"/>
            <a:ext cx="4194968" cy="953055"/>
            <a:chOff x="7696136" y="5904944"/>
            <a:chExt cx="4194968" cy="953055"/>
          </a:xfrm>
        </p:grpSpPr>
        <p:pic>
          <p:nvPicPr>
            <p:cNvPr id="356" name="Google Shape;356;p12"/>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357" name="Google Shape;357;p12"/>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358" name="Google Shape;358;p12"/>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359" name="Google Shape;359;p12"/>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360" name="Google Shape;360;p12"/>
          <p:cNvSpPr txBox="1"/>
          <p:nvPr/>
        </p:nvSpPr>
        <p:spPr>
          <a:xfrm>
            <a:off x="812565" y="1510029"/>
            <a:ext cx="5204460" cy="4978400"/>
          </a:xfrm>
          <a:prstGeom prst="rect">
            <a:avLst/>
          </a:prstGeom>
          <a:noFill/>
          <a:ln>
            <a:noFill/>
          </a:ln>
        </p:spPr>
        <p:txBody>
          <a:bodyPr anchorCtr="0" anchor="t" bIns="0" lIns="0" spcFirstLastPara="1" rIns="0" wrap="square" tIns="12700">
            <a:spAutoFit/>
          </a:bodyPr>
          <a:lstStyle/>
          <a:p>
            <a:pPr indent="0" lvl="0" marL="17780" marR="8255" rtl="0" algn="ctr">
              <a:lnSpc>
                <a:spcPct val="100000"/>
              </a:lnSpc>
              <a:spcBef>
                <a:spcPts val="0"/>
              </a:spcBef>
              <a:spcAft>
                <a:spcPts val="0"/>
              </a:spcAft>
              <a:buNone/>
            </a:pPr>
            <a:r>
              <a:rPr lang="en-US" sz="2100">
                <a:solidFill>
                  <a:srgbClr val="FFFFFF"/>
                </a:solidFill>
                <a:latin typeface="Calibri"/>
                <a:ea typeface="Calibri"/>
                <a:cs typeface="Calibri"/>
                <a:sym typeface="Calibri"/>
              </a:rPr>
              <a:t>La Estrategia de Gestión de Crisis es como mirar  a través de un cuenco de cristal e imaginar los  futuros impactos de las crisis y lo que se  necesita para gestionarlas a largo plazo.</a:t>
            </a:r>
            <a:endParaRPr sz="2100">
              <a:latin typeface="Calibri"/>
              <a:ea typeface="Calibri"/>
              <a:cs typeface="Calibri"/>
              <a:sym typeface="Calibri"/>
            </a:endParaRPr>
          </a:p>
          <a:p>
            <a:pPr indent="0" lvl="0" marL="79375" marR="71755" rtl="0" algn="ctr">
              <a:lnSpc>
                <a:spcPct val="100000"/>
              </a:lnSpc>
              <a:spcBef>
                <a:spcPts val="0"/>
              </a:spcBef>
              <a:spcAft>
                <a:spcPts val="0"/>
              </a:spcAft>
              <a:buNone/>
            </a:pPr>
            <a:r>
              <a:rPr lang="en-US" sz="2100">
                <a:solidFill>
                  <a:srgbClr val="FFFFFF"/>
                </a:solidFill>
                <a:latin typeface="Calibri"/>
                <a:ea typeface="Calibri"/>
                <a:cs typeface="Calibri"/>
                <a:sym typeface="Calibri"/>
              </a:rPr>
              <a:t>Identifica y pone en marcha todos los activos y  elementos </a:t>
            </a:r>
            <a:r>
              <a:rPr i="1" lang="en-US" sz="2100">
                <a:solidFill>
                  <a:srgbClr val="FFFFFF"/>
                </a:solidFill>
                <a:latin typeface="Calibri"/>
                <a:ea typeface="Calibri"/>
                <a:cs typeface="Calibri"/>
                <a:sym typeface="Calibri"/>
              </a:rPr>
              <a:t>(por ejemplo, recursos,  infraestructuras y apoyos) </a:t>
            </a:r>
            <a:r>
              <a:rPr lang="en-US" sz="2100">
                <a:solidFill>
                  <a:srgbClr val="FFFFFF"/>
                </a:solidFill>
                <a:latin typeface="Calibri"/>
                <a:ea typeface="Calibri"/>
                <a:cs typeface="Calibri"/>
                <a:sym typeface="Calibri"/>
              </a:rPr>
              <a:t>necesarios en caso  de crisis.</a:t>
            </a:r>
            <a:endParaRPr sz="2100">
              <a:latin typeface="Calibri"/>
              <a:ea typeface="Calibri"/>
              <a:cs typeface="Calibri"/>
              <a:sym typeface="Calibri"/>
            </a:endParaRPr>
          </a:p>
          <a:p>
            <a:pPr indent="0" lvl="0" marL="12700" marR="5080" rtl="0" algn="ctr">
              <a:lnSpc>
                <a:spcPct val="100000"/>
              </a:lnSpc>
              <a:spcBef>
                <a:spcPts val="1200"/>
              </a:spcBef>
              <a:spcAft>
                <a:spcPts val="0"/>
              </a:spcAft>
              <a:buNone/>
            </a:pPr>
            <a:r>
              <a:rPr lang="en-US" sz="2100">
                <a:solidFill>
                  <a:srgbClr val="FFFFFF"/>
                </a:solidFill>
                <a:latin typeface="Calibri"/>
                <a:ea typeface="Calibri"/>
                <a:cs typeface="Calibri"/>
                <a:sym typeface="Calibri"/>
              </a:rPr>
              <a:t>El CMS se apoya en un Plan de </a:t>
            </a:r>
            <a:r>
              <a:rPr b="1" lang="en-US" sz="2100">
                <a:solidFill>
                  <a:srgbClr val="FFFFFF"/>
                </a:solidFill>
                <a:latin typeface="Calibri"/>
                <a:ea typeface="Calibri"/>
                <a:cs typeface="Calibri"/>
                <a:sym typeface="Calibri"/>
              </a:rPr>
              <a:t>Gestión de Crisis  </a:t>
            </a:r>
            <a:r>
              <a:rPr lang="en-US" sz="2100">
                <a:solidFill>
                  <a:srgbClr val="FFFFFF"/>
                </a:solidFill>
                <a:latin typeface="Calibri"/>
                <a:ea typeface="Calibri"/>
                <a:cs typeface="Calibri"/>
                <a:sym typeface="Calibri"/>
              </a:rPr>
              <a:t>(tratado en el Módulo 5). El Plan de Gestión  Estratégica abarca las acciones y tácticas  necesarias para aplicar o poner en práctica la  estrategia. El CMP es operativo a CORTO PLAZO  y está orientado a la acción, normalmente se  activa cuando se produce una respuesta.</a:t>
            </a:r>
            <a:endParaRPr sz="2100">
              <a:latin typeface="Calibri"/>
              <a:ea typeface="Calibri"/>
              <a:cs typeface="Calibri"/>
              <a:sym typeface="Calibri"/>
            </a:endParaRPr>
          </a:p>
        </p:txBody>
      </p:sp>
      <p:sp>
        <p:nvSpPr>
          <p:cNvPr id="361" name="Google Shape;361;p12"/>
          <p:cNvSpPr txBox="1"/>
          <p:nvPr>
            <p:ph type="title"/>
          </p:nvPr>
        </p:nvSpPr>
        <p:spPr>
          <a:xfrm>
            <a:off x="511335" y="300450"/>
            <a:ext cx="5603875" cy="836930"/>
          </a:xfrm>
          <a:prstGeom prst="rect">
            <a:avLst/>
          </a:prstGeom>
          <a:noFill/>
          <a:ln>
            <a:noFill/>
          </a:ln>
        </p:spPr>
        <p:txBody>
          <a:bodyPr anchorCtr="0" anchor="t" bIns="0" lIns="0" spcFirstLastPara="1" rIns="0" wrap="square" tIns="61575">
            <a:spAutoFit/>
          </a:bodyPr>
          <a:lstStyle/>
          <a:p>
            <a:pPr indent="-2177415" lvl="0" marL="2189480" marR="5080" rtl="0" algn="l">
              <a:lnSpc>
                <a:spcPct val="107857"/>
              </a:lnSpc>
              <a:spcBef>
                <a:spcPts val="0"/>
              </a:spcBef>
              <a:spcAft>
                <a:spcPts val="0"/>
              </a:spcAft>
              <a:buNone/>
            </a:pPr>
            <a:r>
              <a:rPr b="1" lang="en-US" sz="2800">
                <a:latin typeface="Calibri"/>
                <a:ea typeface="Calibri"/>
                <a:cs typeface="Calibri"/>
                <a:sym typeface="Calibri"/>
              </a:rPr>
              <a:t>El CMS se apoya en el Plan de Gestión  de Crisis</a:t>
            </a:r>
            <a:endParaRPr sz="2800">
              <a:latin typeface="Calibri"/>
              <a:ea typeface="Calibri"/>
              <a:cs typeface="Calibri"/>
              <a:sym typeface="Calibri"/>
            </a:endParaRPr>
          </a:p>
        </p:txBody>
      </p:sp>
      <p:pic>
        <p:nvPicPr>
          <p:cNvPr id="362" name="Google Shape;362;p12"/>
          <p:cNvPicPr preferRelativeResize="0"/>
          <p:nvPr/>
        </p:nvPicPr>
        <p:blipFill rotWithShape="1">
          <a:blip r:embed="rId7">
            <a:alphaModFix/>
          </a:blip>
          <a:srcRect b="0" l="0" r="0" t="0"/>
          <a:stretch/>
        </p:blipFill>
        <p:spPr>
          <a:xfrm>
            <a:off x="6392417" y="228600"/>
            <a:ext cx="5564885" cy="5448966"/>
          </a:xfrm>
          <a:prstGeom prst="rect">
            <a:avLst/>
          </a:prstGeom>
          <a:noFill/>
          <a:ln>
            <a:noFill/>
          </a:ln>
        </p:spPr>
      </p:pic>
      <p:sp>
        <p:nvSpPr>
          <p:cNvPr id="363" name="Google Shape;363;p12"/>
          <p:cNvSpPr/>
          <p:nvPr/>
        </p:nvSpPr>
        <p:spPr>
          <a:xfrm>
            <a:off x="63855" y="1654022"/>
            <a:ext cx="664210" cy="455930"/>
          </a:xfrm>
          <a:custGeom>
            <a:rect b="b" l="l" r="r" t="t"/>
            <a:pathLst>
              <a:path extrusionOk="0" h="455930" w="664210">
                <a:moveTo>
                  <a:pt x="272783" y="227914"/>
                </a:moveTo>
                <a:lnTo>
                  <a:pt x="101790" y="0"/>
                </a:lnTo>
                <a:lnTo>
                  <a:pt x="0" y="0"/>
                </a:lnTo>
                <a:lnTo>
                  <a:pt x="171005" y="227914"/>
                </a:lnTo>
                <a:lnTo>
                  <a:pt x="0" y="455815"/>
                </a:lnTo>
                <a:lnTo>
                  <a:pt x="101790" y="455815"/>
                </a:lnTo>
                <a:lnTo>
                  <a:pt x="272783" y="227914"/>
                </a:lnTo>
                <a:close/>
              </a:path>
              <a:path extrusionOk="0" h="455930" w="664210">
                <a:moveTo>
                  <a:pt x="468210" y="227914"/>
                </a:moveTo>
                <a:lnTo>
                  <a:pt x="297218" y="0"/>
                </a:lnTo>
                <a:lnTo>
                  <a:pt x="195427" y="0"/>
                </a:lnTo>
                <a:lnTo>
                  <a:pt x="366433" y="227914"/>
                </a:lnTo>
                <a:lnTo>
                  <a:pt x="195427" y="455815"/>
                </a:lnTo>
                <a:lnTo>
                  <a:pt x="297218" y="455815"/>
                </a:lnTo>
                <a:lnTo>
                  <a:pt x="468210" y="227914"/>
                </a:lnTo>
                <a:close/>
              </a:path>
              <a:path extrusionOk="0" h="455930" w="664210">
                <a:moveTo>
                  <a:pt x="663638" y="227914"/>
                </a:moveTo>
                <a:lnTo>
                  <a:pt x="492633" y="0"/>
                </a:lnTo>
                <a:lnTo>
                  <a:pt x="390855" y="0"/>
                </a:lnTo>
                <a:lnTo>
                  <a:pt x="561860" y="227914"/>
                </a:lnTo>
                <a:lnTo>
                  <a:pt x="390855" y="455815"/>
                </a:lnTo>
                <a:lnTo>
                  <a:pt x="492633" y="455815"/>
                </a:lnTo>
                <a:lnTo>
                  <a:pt x="663638" y="22791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64" name="Google Shape;364;p12"/>
          <p:cNvSpPr/>
          <p:nvPr/>
        </p:nvSpPr>
        <p:spPr>
          <a:xfrm>
            <a:off x="85953" y="4446765"/>
            <a:ext cx="664210" cy="455930"/>
          </a:xfrm>
          <a:custGeom>
            <a:rect b="b" l="l" r="r" t="t"/>
            <a:pathLst>
              <a:path extrusionOk="0" h="455929" w="664210">
                <a:moveTo>
                  <a:pt x="272796" y="227901"/>
                </a:moveTo>
                <a:lnTo>
                  <a:pt x="101790" y="0"/>
                </a:lnTo>
                <a:lnTo>
                  <a:pt x="0" y="0"/>
                </a:lnTo>
                <a:lnTo>
                  <a:pt x="171005" y="227901"/>
                </a:lnTo>
                <a:lnTo>
                  <a:pt x="0" y="455815"/>
                </a:lnTo>
                <a:lnTo>
                  <a:pt x="101790" y="455815"/>
                </a:lnTo>
                <a:lnTo>
                  <a:pt x="272796" y="227901"/>
                </a:lnTo>
                <a:close/>
              </a:path>
              <a:path extrusionOk="0" h="455929" w="664210">
                <a:moveTo>
                  <a:pt x="468210" y="227901"/>
                </a:moveTo>
                <a:lnTo>
                  <a:pt x="297218" y="0"/>
                </a:lnTo>
                <a:lnTo>
                  <a:pt x="195427" y="0"/>
                </a:lnTo>
                <a:lnTo>
                  <a:pt x="366433" y="227901"/>
                </a:lnTo>
                <a:lnTo>
                  <a:pt x="195427" y="455815"/>
                </a:lnTo>
                <a:lnTo>
                  <a:pt x="297218" y="455815"/>
                </a:lnTo>
                <a:lnTo>
                  <a:pt x="468210" y="227901"/>
                </a:lnTo>
                <a:close/>
              </a:path>
              <a:path extrusionOk="0" h="455929" w="664210">
                <a:moveTo>
                  <a:pt x="663638" y="227901"/>
                </a:moveTo>
                <a:lnTo>
                  <a:pt x="492645" y="0"/>
                </a:lnTo>
                <a:lnTo>
                  <a:pt x="390855" y="0"/>
                </a:lnTo>
                <a:lnTo>
                  <a:pt x="561860" y="227901"/>
                </a:lnTo>
                <a:lnTo>
                  <a:pt x="390855" y="455815"/>
                </a:lnTo>
                <a:lnTo>
                  <a:pt x="492645" y="455815"/>
                </a:lnTo>
                <a:lnTo>
                  <a:pt x="663638"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8" name="Shape 368"/>
        <p:cNvGrpSpPr/>
        <p:nvPr/>
      </p:nvGrpSpPr>
      <p:grpSpPr>
        <a:xfrm>
          <a:off x="0" y="0"/>
          <a:ext cx="0" cy="0"/>
          <a:chOff x="0" y="0"/>
          <a:chExt cx="0" cy="0"/>
        </a:xfrm>
      </p:grpSpPr>
      <p:grpSp>
        <p:nvGrpSpPr>
          <p:cNvPr id="369" name="Google Shape;369;p13"/>
          <p:cNvGrpSpPr/>
          <p:nvPr/>
        </p:nvGrpSpPr>
        <p:grpSpPr>
          <a:xfrm>
            <a:off x="0" y="2026920"/>
            <a:ext cx="12192381" cy="1311910"/>
            <a:chOff x="0" y="2026920"/>
            <a:chExt cx="12192381" cy="1311910"/>
          </a:xfrm>
        </p:grpSpPr>
        <p:sp>
          <p:nvSpPr>
            <p:cNvPr id="370" name="Google Shape;370;p13"/>
            <p:cNvSpPr/>
            <p:nvPr/>
          </p:nvSpPr>
          <p:spPr>
            <a:xfrm>
              <a:off x="0" y="2026920"/>
              <a:ext cx="6113780" cy="1311910"/>
            </a:xfrm>
            <a:custGeom>
              <a:rect b="b" l="l" r="r" t="t"/>
              <a:pathLst>
                <a:path extrusionOk="0" h="1311910" w="6113780">
                  <a:moveTo>
                    <a:pt x="0" y="1311402"/>
                  </a:moveTo>
                  <a:lnTo>
                    <a:pt x="6113526" y="1311402"/>
                  </a:lnTo>
                  <a:lnTo>
                    <a:pt x="6113526" y="0"/>
                  </a:lnTo>
                  <a:lnTo>
                    <a:pt x="0" y="0"/>
                  </a:lnTo>
                  <a:lnTo>
                    <a:pt x="0" y="1311402"/>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1" name="Google Shape;371;p13"/>
            <p:cNvSpPr/>
            <p:nvPr/>
          </p:nvSpPr>
          <p:spPr>
            <a:xfrm>
              <a:off x="6113526" y="2026920"/>
              <a:ext cx="6078855" cy="1311910"/>
            </a:xfrm>
            <a:custGeom>
              <a:rect b="b" l="l" r="r" t="t"/>
              <a:pathLst>
                <a:path extrusionOk="0" h="1311910" w="6078855">
                  <a:moveTo>
                    <a:pt x="0" y="1311402"/>
                  </a:moveTo>
                  <a:lnTo>
                    <a:pt x="6078474" y="1311402"/>
                  </a:lnTo>
                  <a:lnTo>
                    <a:pt x="6078474" y="0"/>
                  </a:lnTo>
                  <a:lnTo>
                    <a:pt x="0" y="0"/>
                  </a:lnTo>
                  <a:lnTo>
                    <a:pt x="0" y="1311402"/>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72" name="Google Shape;372;p13"/>
          <p:cNvSpPr txBox="1"/>
          <p:nvPr/>
        </p:nvSpPr>
        <p:spPr>
          <a:xfrm>
            <a:off x="200007" y="2151132"/>
            <a:ext cx="5737225" cy="4401820"/>
          </a:xfrm>
          <a:prstGeom prst="rect">
            <a:avLst/>
          </a:prstGeom>
          <a:noFill/>
          <a:ln>
            <a:noFill/>
          </a:ln>
        </p:spPr>
        <p:txBody>
          <a:bodyPr anchorCtr="0" anchor="t" bIns="0" lIns="0" spcFirstLastPara="1" rIns="0" wrap="square" tIns="12700">
            <a:spAutoFit/>
          </a:bodyPr>
          <a:lstStyle/>
          <a:p>
            <a:pPr indent="0" lvl="0" marL="1270" marR="0" rtl="0" algn="ctr">
              <a:lnSpc>
                <a:spcPct val="100000"/>
              </a:lnSpc>
              <a:spcBef>
                <a:spcPts val="0"/>
              </a:spcBef>
              <a:spcAft>
                <a:spcPts val="0"/>
              </a:spcAft>
              <a:buNone/>
            </a:pPr>
            <a:r>
              <a:rPr b="1" lang="en-US" sz="2800">
                <a:solidFill>
                  <a:srgbClr val="FFFFFF"/>
                </a:solidFill>
                <a:latin typeface="Calibri"/>
                <a:ea typeface="Calibri"/>
                <a:cs typeface="Calibri"/>
                <a:sym typeface="Calibri"/>
              </a:rPr>
              <a:t>Estrategia de gestión de crisis</a:t>
            </a:r>
            <a:endParaRPr sz="2800">
              <a:latin typeface="Calibri"/>
              <a:ea typeface="Calibri"/>
              <a:cs typeface="Calibri"/>
              <a:sym typeface="Calibri"/>
            </a:endParaRPr>
          </a:p>
          <a:p>
            <a:pPr indent="0" lvl="0" marL="278130" marR="271145" rtl="0" algn="ctr">
              <a:lnSpc>
                <a:spcPct val="100000"/>
              </a:lnSpc>
              <a:spcBef>
                <a:spcPts val="50"/>
              </a:spcBef>
              <a:spcAft>
                <a:spcPts val="0"/>
              </a:spcAft>
              <a:buNone/>
            </a:pPr>
            <a:r>
              <a:rPr i="1" lang="en-US" sz="2000">
                <a:solidFill>
                  <a:srgbClr val="FFFFFF"/>
                </a:solidFill>
                <a:latin typeface="Calibri"/>
                <a:ea typeface="Calibri"/>
                <a:cs typeface="Calibri"/>
                <a:sym typeface="Calibri"/>
              </a:rPr>
              <a:t>Se centra en la preparación y mitigación de crisis a  largo plazo</a:t>
            </a:r>
            <a:endParaRPr sz="2000">
              <a:latin typeface="Calibri"/>
              <a:ea typeface="Calibri"/>
              <a:cs typeface="Calibri"/>
              <a:sym typeface="Calibri"/>
            </a:endParaRPr>
          </a:p>
          <a:p>
            <a:pPr indent="0" lvl="0" marL="12700" marR="5080" rtl="0" algn="ctr">
              <a:lnSpc>
                <a:spcPct val="120000"/>
              </a:lnSpc>
              <a:spcBef>
                <a:spcPts val="1765"/>
              </a:spcBef>
              <a:spcAft>
                <a:spcPts val="0"/>
              </a:spcAft>
              <a:buNone/>
            </a:pPr>
            <a:r>
              <a:rPr lang="en-US" sz="1700">
                <a:solidFill>
                  <a:srgbClr val="4C4C4C"/>
                </a:solidFill>
                <a:latin typeface="Calibri"/>
                <a:ea typeface="Calibri"/>
                <a:cs typeface="Calibri"/>
                <a:sym typeface="Calibri"/>
              </a:rPr>
              <a:t>Las estrategias son de alto nivel y representan la visión general a  largo plazo del planteamiento regional. A </a:t>
            </a:r>
            <a:r>
              <a:rPr i="1" lang="en-US" sz="1700">
                <a:solidFill>
                  <a:srgbClr val="7A547C"/>
                </a:solidFill>
                <a:latin typeface="Calibri"/>
                <a:ea typeface="Calibri"/>
                <a:cs typeface="Calibri"/>
                <a:sym typeface="Calibri"/>
              </a:rPr>
              <a:t>Estrategia de gestión  de crisis </a:t>
            </a:r>
            <a:r>
              <a:rPr lang="en-US" sz="1700">
                <a:solidFill>
                  <a:srgbClr val="4C4C4C"/>
                </a:solidFill>
                <a:latin typeface="Calibri"/>
                <a:ea typeface="Calibri"/>
                <a:cs typeface="Calibri"/>
                <a:sym typeface="Calibri"/>
              </a:rPr>
              <a:t>es el marco colectivo de decisiones y opciones que una  región turística o una empresa turística toma para prepararse y  mitigar sus efectos, de modo que esté en mejores condiciones de  responder a una crisis (o a la percepción de una crisis). El  objetivo de la Estrategia de Gestión de Crisis es posicionar a la  región turística de modo que pueda maximizar su capacidad para  resistir una crisis. La estrategia regional incluye los valores, la  visión y la misión que el enfoque de crisis.</a:t>
            </a:r>
            <a:endParaRPr sz="1700">
              <a:latin typeface="Calibri"/>
              <a:ea typeface="Calibri"/>
              <a:cs typeface="Calibri"/>
              <a:sym typeface="Calibri"/>
            </a:endParaRPr>
          </a:p>
        </p:txBody>
      </p:sp>
      <p:sp>
        <p:nvSpPr>
          <p:cNvPr id="373" name="Google Shape;373;p13"/>
          <p:cNvSpPr/>
          <p:nvPr/>
        </p:nvSpPr>
        <p:spPr>
          <a:xfrm>
            <a:off x="6563423" y="3629583"/>
            <a:ext cx="46990" cy="13335"/>
          </a:xfrm>
          <a:custGeom>
            <a:rect b="b" l="l" r="r" t="t"/>
            <a:pathLst>
              <a:path extrusionOk="0" h="13335" w="46990">
                <a:moveTo>
                  <a:pt x="46481" y="0"/>
                </a:moveTo>
                <a:lnTo>
                  <a:pt x="0" y="0"/>
                </a:lnTo>
                <a:lnTo>
                  <a:pt x="0" y="12954"/>
                </a:lnTo>
                <a:lnTo>
                  <a:pt x="46481" y="12954"/>
                </a:lnTo>
                <a:lnTo>
                  <a:pt x="46481" y="0"/>
                </a:lnTo>
                <a:close/>
              </a:path>
            </a:pathLst>
          </a:custGeom>
          <a:solidFill>
            <a:srgbClr val="87A6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4" name="Google Shape;374;p13"/>
          <p:cNvSpPr txBox="1"/>
          <p:nvPr/>
        </p:nvSpPr>
        <p:spPr>
          <a:xfrm>
            <a:off x="6332041" y="2144987"/>
            <a:ext cx="5570220" cy="4685030"/>
          </a:xfrm>
          <a:prstGeom prst="rect">
            <a:avLst/>
          </a:prstGeom>
          <a:noFill/>
          <a:ln>
            <a:noFill/>
          </a:ln>
        </p:spPr>
        <p:txBody>
          <a:bodyPr anchorCtr="0" anchor="t" bIns="0" lIns="0" spcFirstLastPara="1" rIns="0" wrap="square" tIns="12700">
            <a:spAutoFit/>
          </a:bodyPr>
          <a:lstStyle/>
          <a:p>
            <a:pPr indent="0" lvl="0" marL="0" marR="262255" rtl="0" algn="ctr">
              <a:lnSpc>
                <a:spcPct val="100000"/>
              </a:lnSpc>
              <a:spcBef>
                <a:spcPts val="0"/>
              </a:spcBef>
              <a:spcAft>
                <a:spcPts val="0"/>
              </a:spcAft>
              <a:buNone/>
            </a:pPr>
            <a:r>
              <a:rPr b="1" lang="en-US" sz="2800">
                <a:solidFill>
                  <a:srgbClr val="FFFFFF"/>
                </a:solidFill>
                <a:latin typeface="Calibri"/>
                <a:ea typeface="Calibri"/>
                <a:cs typeface="Calibri"/>
                <a:sym typeface="Calibri"/>
              </a:rPr>
              <a:t>Plan de gestión de crisis</a:t>
            </a:r>
            <a:endParaRPr sz="2800">
              <a:latin typeface="Calibri"/>
              <a:ea typeface="Calibri"/>
              <a:cs typeface="Calibri"/>
              <a:sym typeface="Calibri"/>
            </a:endParaRPr>
          </a:p>
          <a:p>
            <a:pPr indent="0" lvl="0" marL="407034" marR="673100" rtl="0" algn="ctr">
              <a:lnSpc>
                <a:spcPct val="100000"/>
              </a:lnSpc>
              <a:spcBef>
                <a:spcPts val="50"/>
              </a:spcBef>
              <a:spcAft>
                <a:spcPts val="0"/>
              </a:spcAft>
              <a:buNone/>
            </a:pPr>
            <a:r>
              <a:rPr i="1" lang="en-US" sz="2000">
                <a:solidFill>
                  <a:srgbClr val="FFFFFF"/>
                </a:solidFill>
                <a:latin typeface="Calibri"/>
                <a:ea typeface="Calibri"/>
                <a:cs typeface="Calibri"/>
                <a:sym typeface="Calibri"/>
              </a:rPr>
              <a:t>Respuesta a las crisis y recuperación a corto  plazo</a:t>
            </a:r>
            <a:endParaRPr sz="2000">
              <a:latin typeface="Calibri"/>
              <a:ea typeface="Calibri"/>
              <a:cs typeface="Calibri"/>
              <a:sym typeface="Calibri"/>
            </a:endParaRPr>
          </a:p>
          <a:p>
            <a:pPr indent="634" lvl="0" marL="12700" marR="5080" rtl="0" algn="ctr">
              <a:lnSpc>
                <a:spcPct val="100000"/>
              </a:lnSpc>
              <a:spcBef>
                <a:spcPts val="1600"/>
              </a:spcBef>
              <a:spcAft>
                <a:spcPts val="0"/>
              </a:spcAft>
              <a:buNone/>
            </a:pPr>
            <a:r>
              <a:rPr lang="en-US" sz="1600" u="sng">
                <a:solidFill>
                  <a:srgbClr val="F27954"/>
                </a:solidFill>
                <a:latin typeface="Calibri"/>
                <a:ea typeface="Calibri"/>
                <a:cs typeface="Calibri"/>
                <a:sym typeface="Calibri"/>
              </a:rPr>
              <a:t>A</a:t>
            </a:r>
            <a:r>
              <a:rPr lang="en-US" sz="1600">
                <a:solidFill>
                  <a:srgbClr val="F27954"/>
                </a:solidFill>
                <a:latin typeface="Calibri"/>
                <a:ea typeface="Calibri"/>
                <a:cs typeface="Calibri"/>
                <a:sym typeface="Calibri"/>
              </a:rPr>
              <a:t> </a:t>
            </a:r>
            <a:r>
              <a:rPr lang="en-US" sz="1600" u="sng">
                <a:solidFill>
                  <a:srgbClr val="F27954"/>
                </a:solidFill>
                <a:latin typeface="Calibri"/>
                <a:ea typeface="Calibri"/>
                <a:cs typeface="Calibri"/>
                <a:sym typeface="Calibri"/>
              </a:rPr>
              <a:t>Plan de Gestión de Crisis (PGC) </a:t>
            </a:r>
            <a:r>
              <a:rPr lang="en-US" sz="1600">
                <a:solidFill>
                  <a:srgbClr val="4C4C4C"/>
                </a:solidFill>
                <a:latin typeface="Calibri"/>
                <a:ea typeface="Calibri"/>
                <a:cs typeface="Calibri"/>
                <a:sym typeface="Calibri"/>
              </a:rPr>
              <a:t>describe cómo responder a una  crisis o situación crítica que pueda afectar negativamente a la  rentabilidad, reputación o capacidad de funcionamiento de una  región. Es operativo y orientado a la acción, y lo utilizan los equipos  de </a:t>
            </a:r>
            <a:r>
              <a:rPr lang="en-US" sz="1600" u="sng">
                <a:solidFill>
                  <a:srgbClr val="4C4C4C"/>
                </a:solidFill>
                <a:latin typeface="Calibri"/>
                <a:ea typeface="Calibri"/>
                <a:cs typeface="Calibri"/>
                <a:sym typeface="Calibri"/>
                <a:hlinkClick r:id="rId3">
                  <a:extLst>
                    <a:ext uri="{A12FA001-AC4F-418D-AE19-62706E023703}">
                      <ahyp:hlinkClr val="tx"/>
                    </a:ext>
                  </a:extLst>
                </a:hlinkClick>
              </a:rPr>
              <a:t>continuidad empresarial o regional </a:t>
            </a:r>
            <a:r>
              <a:rPr lang="en-US" sz="1600">
                <a:solidFill>
                  <a:srgbClr val="4C4C4C"/>
                </a:solidFill>
                <a:latin typeface="Calibri"/>
                <a:ea typeface="Calibri"/>
                <a:cs typeface="Calibri"/>
                <a:sym typeface="Calibri"/>
              </a:rPr>
              <a:t>, los equipos de gestión de  emergencias, los equipos de gestión de crisis y los equipos de  evaluación de daños para evitar o minimizar los daños y  proporcionar orientación sobre la dotación de personal, los  recursos y las comunicaciones durante una crisis. Incluye todas las  cosas, personas y acciones necesarias para llevar a cabo la  estrategia general de gestión de crisis, por ejemplo, identifica  claramente los pasos a seguir en una crisis, las funciones y  responsabilidades del equipo, la comunicación, las habilidades, los  recursos, etc.</a:t>
            </a:r>
            <a:endParaRPr sz="1600">
              <a:latin typeface="Calibri"/>
              <a:ea typeface="Calibri"/>
              <a:cs typeface="Calibri"/>
              <a:sym typeface="Calibri"/>
            </a:endParaRPr>
          </a:p>
        </p:txBody>
      </p:sp>
      <p:sp>
        <p:nvSpPr>
          <p:cNvPr id="375" name="Google Shape;375;p13"/>
          <p:cNvSpPr/>
          <p:nvPr/>
        </p:nvSpPr>
        <p:spPr>
          <a:xfrm>
            <a:off x="0" y="0"/>
            <a:ext cx="12192000" cy="2026920"/>
          </a:xfrm>
          <a:custGeom>
            <a:rect b="b" l="l" r="r" t="t"/>
            <a:pathLst>
              <a:path extrusionOk="0" h="2026920" w="12192000">
                <a:moveTo>
                  <a:pt x="12192000" y="0"/>
                </a:moveTo>
                <a:lnTo>
                  <a:pt x="0" y="0"/>
                </a:lnTo>
                <a:lnTo>
                  <a:pt x="0" y="2026920"/>
                </a:lnTo>
                <a:lnTo>
                  <a:pt x="12192000" y="2026920"/>
                </a:lnTo>
                <a:lnTo>
                  <a:pt x="12192000"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6" name="Google Shape;376;p13"/>
          <p:cNvSpPr txBox="1"/>
          <p:nvPr>
            <p:ph type="title"/>
          </p:nvPr>
        </p:nvSpPr>
        <p:spPr>
          <a:xfrm>
            <a:off x="1486820" y="336294"/>
            <a:ext cx="9213215" cy="1310640"/>
          </a:xfrm>
          <a:prstGeom prst="rect">
            <a:avLst/>
          </a:prstGeom>
          <a:noFill/>
          <a:ln>
            <a:noFill/>
          </a:ln>
        </p:spPr>
        <p:txBody>
          <a:bodyPr anchorCtr="0" anchor="t" bIns="0" lIns="0" spcFirstLastPara="1" rIns="0" wrap="square" tIns="12700">
            <a:spAutoFit/>
          </a:bodyPr>
          <a:lstStyle/>
          <a:p>
            <a:pPr indent="635" lvl="0" marL="1600200" marR="1587500" rtl="0" algn="ctr">
              <a:lnSpc>
                <a:spcPct val="100000"/>
              </a:lnSpc>
              <a:spcBef>
                <a:spcPts val="0"/>
              </a:spcBef>
              <a:spcAft>
                <a:spcPts val="0"/>
              </a:spcAft>
              <a:buNone/>
            </a:pPr>
            <a:r>
              <a:rPr b="1" lang="en-US" sz="3000">
                <a:latin typeface="Calibri"/>
                <a:ea typeface="Calibri"/>
                <a:cs typeface="Calibri"/>
                <a:sym typeface="Calibri"/>
              </a:rPr>
              <a:t>La estrategia de gestión de crisis es  Diferente del Plan de Gestión de Crisis</a:t>
            </a:r>
            <a:endParaRPr sz="3000">
              <a:latin typeface="Calibri"/>
              <a:ea typeface="Calibri"/>
              <a:cs typeface="Calibri"/>
              <a:sym typeface="Calibri"/>
            </a:endParaRPr>
          </a:p>
          <a:p>
            <a:pPr indent="0" lvl="0" marL="0" rtl="0" algn="ctr">
              <a:lnSpc>
                <a:spcPct val="100000"/>
              </a:lnSpc>
              <a:spcBef>
                <a:spcPts val="35"/>
              </a:spcBef>
              <a:spcAft>
                <a:spcPts val="0"/>
              </a:spcAft>
              <a:buNone/>
            </a:pPr>
            <a:r>
              <a:rPr i="1" lang="en-US" sz="2400">
                <a:latin typeface="Calibri"/>
                <a:ea typeface="Calibri"/>
                <a:cs typeface="Calibri"/>
                <a:sym typeface="Calibri"/>
              </a:rPr>
              <a:t>Las estrategias de gestión de crisis sustentan los planes de gestión de crisis</a:t>
            </a:r>
            <a:endParaRPr sz="2400">
              <a:latin typeface="Calibri"/>
              <a:ea typeface="Calibri"/>
              <a:cs typeface="Calibri"/>
              <a:sym typeface="Calibri"/>
            </a:endParaRPr>
          </a:p>
        </p:txBody>
      </p:sp>
      <p:grpSp>
        <p:nvGrpSpPr>
          <p:cNvPr id="377" name="Google Shape;377;p13"/>
          <p:cNvGrpSpPr/>
          <p:nvPr/>
        </p:nvGrpSpPr>
        <p:grpSpPr>
          <a:xfrm>
            <a:off x="11351912" y="2316522"/>
            <a:ext cx="482600" cy="788945"/>
            <a:chOff x="11351912" y="2316522"/>
            <a:chExt cx="482600" cy="788945"/>
          </a:xfrm>
        </p:grpSpPr>
        <p:pic>
          <p:nvPicPr>
            <p:cNvPr id="378" name="Google Shape;378;p13"/>
            <p:cNvPicPr preferRelativeResize="0"/>
            <p:nvPr/>
          </p:nvPicPr>
          <p:blipFill rotWithShape="1">
            <a:blip r:embed="rId4">
              <a:alphaModFix/>
            </a:blip>
            <a:srcRect b="0" l="0" r="0" t="0"/>
            <a:stretch/>
          </p:blipFill>
          <p:spPr>
            <a:xfrm>
              <a:off x="11388397" y="2316522"/>
              <a:ext cx="252653" cy="233231"/>
            </a:xfrm>
            <a:prstGeom prst="rect">
              <a:avLst/>
            </a:prstGeom>
            <a:noFill/>
            <a:ln>
              <a:noFill/>
            </a:ln>
          </p:spPr>
        </p:pic>
        <p:sp>
          <p:nvSpPr>
            <p:cNvPr id="379" name="Google Shape;379;p13"/>
            <p:cNvSpPr/>
            <p:nvPr/>
          </p:nvSpPr>
          <p:spPr>
            <a:xfrm>
              <a:off x="11351912" y="2399982"/>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09" y="3388"/>
                  </a:lnTo>
                  <a:lnTo>
                    <a:pt x="193518" y="12628"/>
                  </a:lnTo>
                  <a:lnTo>
                    <a:pt x="202761"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4"/>
                  </a:lnTo>
                  <a:lnTo>
                    <a:pt x="380769" y="246142"/>
                  </a:lnTo>
                  <a:lnTo>
                    <a:pt x="391843" y="262580"/>
                  </a:lnTo>
                  <a:lnTo>
                    <a:pt x="395895" y="282703"/>
                  </a:lnTo>
                  <a:lnTo>
                    <a:pt x="395657" y="287554"/>
                  </a:lnTo>
                  <a:lnTo>
                    <a:pt x="403312" y="281785"/>
                  </a:lnTo>
                  <a:lnTo>
                    <a:pt x="411825" y="277559"/>
                  </a:lnTo>
                  <a:lnTo>
                    <a:pt x="420967" y="274964"/>
                  </a:lnTo>
                  <a:lnTo>
                    <a:pt x="430509" y="274089"/>
                  </a:lnTo>
                  <a:lnTo>
                    <a:pt x="450627" y="278169"/>
                  </a:lnTo>
                  <a:lnTo>
                    <a:pt x="467047"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3" name="Shape 383"/>
        <p:cNvGrpSpPr/>
        <p:nvPr/>
      </p:nvGrpSpPr>
      <p:grpSpPr>
        <a:xfrm>
          <a:off x="0" y="0"/>
          <a:ext cx="0" cy="0"/>
          <a:chOff x="0" y="0"/>
          <a:chExt cx="0" cy="0"/>
        </a:xfrm>
      </p:grpSpPr>
      <p:sp>
        <p:nvSpPr>
          <p:cNvPr id="384" name="Google Shape;384;p14"/>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85" name="Google Shape;385;p14"/>
          <p:cNvGrpSpPr/>
          <p:nvPr/>
        </p:nvGrpSpPr>
        <p:grpSpPr>
          <a:xfrm>
            <a:off x="7696136" y="5904944"/>
            <a:ext cx="4194968" cy="953055"/>
            <a:chOff x="7696136" y="5904944"/>
            <a:chExt cx="4194968" cy="953055"/>
          </a:xfrm>
        </p:grpSpPr>
        <p:pic>
          <p:nvPicPr>
            <p:cNvPr id="386" name="Google Shape;386;p14"/>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387" name="Google Shape;387;p14"/>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388" name="Google Shape;388;p14"/>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389" name="Google Shape;389;p14"/>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390" name="Google Shape;390;p14"/>
          <p:cNvSpPr txBox="1"/>
          <p:nvPr/>
        </p:nvSpPr>
        <p:spPr>
          <a:xfrm>
            <a:off x="706959" y="243331"/>
            <a:ext cx="5586730" cy="1917064"/>
          </a:xfrm>
          <a:prstGeom prst="rect">
            <a:avLst/>
          </a:prstGeom>
          <a:noFill/>
          <a:ln>
            <a:noFill/>
          </a:ln>
        </p:spPr>
        <p:txBody>
          <a:bodyPr anchorCtr="0" anchor="t" bIns="0" lIns="0" spcFirstLastPara="1" rIns="0" wrap="square" tIns="12700">
            <a:spAutoFit/>
          </a:bodyPr>
          <a:lstStyle/>
          <a:p>
            <a:pPr indent="0" lvl="0" marL="12700" marR="5080" rtl="0" algn="l">
              <a:lnSpc>
                <a:spcPct val="100099"/>
              </a:lnSpc>
              <a:spcBef>
                <a:spcPts val="0"/>
              </a:spcBef>
              <a:spcAft>
                <a:spcPts val="0"/>
              </a:spcAft>
              <a:buNone/>
            </a:pPr>
            <a:r>
              <a:rPr b="1" lang="en-US" sz="2200">
                <a:solidFill>
                  <a:srgbClr val="FFFFFF"/>
                </a:solidFill>
                <a:latin typeface="Calibri"/>
                <a:ea typeface="Calibri"/>
                <a:cs typeface="Calibri"/>
                <a:sym typeface="Calibri"/>
              </a:rPr>
              <a:t>El CMS precede a todos los demás planes de  gestión de crisis </a:t>
            </a:r>
            <a:r>
              <a:rPr lang="en-US" sz="2000">
                <a:solidFill>
                  <a:srgbClr val="FFFFFF"/>
                </a:solidFill>
                <a:latin typeface="Calibri"/>
                <a:ea typeface="Calibri"/>
                <a:cs typeface="Calibri"/>
                <a:sym typeface="Calibri"/>
              </a:rPr>
              <a:t>El CMS debe preceder a todos los  demás pasos de la planificación de la gestión de crisis,  ya que la estrategia sienta las bases de estos planes  que garantizan la longevidad y la planificación futura  de una región.</a:t>
            </a:r>
            <a:endParaRPr sz="2000">
              <a:latin typeface="Calibri"/>
              <a:ea typeface="Calibri"/>
              <a:cs typeface="Calibri"/>
              <a:sym typeface="Calibri"/>
            </a:endParaRPr>
          </a:p>
        </p:txBody>
      </p:sp>
      <p:sp>
        <p:nvSpPr>
          <p:cNvPr id="391" name="Google Shape;391;p14"/>
          <p:cNvSpPr txBox="1"/>
          <p:nvPr>
            <p:ph type="title"/>
          </p:nvPr>
        </p:nvSpPr>
        <p:spPr>
          <a:xfrm>
            <a:off x="706959" y="2468372"/>
            <a:ext cx="5476240" cy="103187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200">
                <a:latin typeface="Calibri"/>
                <a:ea typeface="Calibri"/>
                <a:cs typeface="Calibri"/>
                <a:sym typeface="Calibri"/>
              </a:rPr>
              <a:t>La CMS gestiona las repercusiones de una crisis  en la región turística poniendo en marcha  medidas en torno a áreas clave, como:</a:t>
            </a:r>
            <a:endParaRPr sz="2200">
              <a:latin typeface="Calibri"/>
              <a:ea typeface="Calibri"/>
              <a:cs typeface="Calibri"/>
              <a:sym typeface="Calibri"/>
            </a:endParaRPr>
          </a:p>
        </p:txBody>
      </p:sp>
      <p:sp>
        <p:nvSpPr>
          <p:cNvPr id="392" name="Google Shape;392;p14"/>
          <p:cNvSpPr txBox="1"/>
          <p:nvPr/>
        </p:nvSpPr>
        <p:spPr>
          <a:xfrm>
            <a:off x="706959" y="3476497"/>
            <a:ext cx="5427980" cy="3073400"/>
          </a:xfrm>
          <a:prstGeom prst="rect">
            <a:avLst/>
          </a:prstGeom>
          <a:noFill/>
          <a:ln>
            <a:noFill/>
          </a:ln>
        </p:spPr>
        <p:txBody>
          <a:bodyPr anchorCtr="0" anchor="t" bIns="0" lIns="0" spcFirstLastPara="1" rIns="0" wrap="square" tIns="12050">
            <a:spAutoFit/>
          </a:bodyPr>
          <a:lstStyle/>
          <a:p>
            <a:pPr indent="-342900" lvl="0" marL="355600" marR="1286510" rtl="0" algn="l">
              <a:lnSpc>
                <a:spcPct val="1000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atención al público y a los medios de  comunicación y comunicación</a:t>
            </a:r>
            <a:endParaRPr sz="2000">
              <a:latin typeface="Calibri"/>
              <a:ea typeface="Calibri"/>
              <a:cs typeface="Calibri"/>
              <a:sym typeface="Calibri"/>
            </a:endParaRPr>
          </a:p>
          <a:p>
            <a:pPr indent="-342900" lvl="0" marL="355600" marR="1397000" rtl="0" algn="l">
              <a:lnSpc>
                <a:spcPct val="1000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resultados de la industria regional y  finanzasempresariales</a:t>
            </a:r>
            <a:endParaRPr sz="2000">
              <a:latin typeface="Calibri"/>
              <a:ea typeface="Calibri"/>
              <a:cs typeface="Calibri"/>
              <a:sym typeface="Calibri"/>
            </a:endParaRPr>
          </a:p>
          <a:p>
            <a:pPr indent="-342900" lvl="0" marL="355600" marR="5080" rtl="0" algn="l">
              <a:lnSpc>
                <a:spcPct val="1000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protege las relaciones importantes, </a:t>
            </a:r>
            <a:r>
              <a:rPr i="1" lang="en-US" sz="2000">
                <a:solidFill>
                  <a:srgbClr val="FFFFFF"/>
                </a:solidFill>
                <a:latin typeface="Calibri"/>
                <a:ea typeface="Calibri"/>
                <a:cs typeface="Calibri"/>
                <a:sym typeface="Calibri"/>
              </a:rPr>
              <a:t>(por ejemplo,  los turistas, los visitantes, los operadores, las  compañías aéreas, la comunidad y las  emergencias)</a:t>
            </a:r>
            <a:r>
              <a:rPr lang="en-US" sz="2000">
                <a:solidFill>
                  <a:srgbClr val="FFFFFF"/>
                </a:solidFill>
                <a:latin typeface="Calibri"/>
                <a:ea typeface="Calibri"/>
                <a:cs typeface="Calibri"/>
                <a:sym typeface="Calibri"/>
              </a:rPr>
              <a:t>y</a:t>
            </a:r>
            <a:endParaRPr sz="2000">
              <a:latin typeface="Calibri"/>
              <a:ea typeface="Calibri"/>
              <a:cs typeface="Calibri"/>
              <a:sym typeface="Calibri"/>
            </a:endParaRPr>
          </a:p>
          <a:p>
            <a:pPr indent="-342900" lvl="0" marL="355600" marR="74930" rtl="0" algn="l">
              <a:lnSpc>
                <a:spcPct val="1000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salvaguarda la reputación y la imagen pública de  una región</a:t>
            </a:r>
            <a:endParaRPr sz="2000">
              <a:latin typeface="Calibri"/>
              <a:ea typeface="Calibri"/>
              <a:cs typeface="Calibri"/>
              <a:sym typeface="Calibri"/>
            </a:endParaRPr>
          </a:p>
        </p:txBody>
      </p:sp>
      <p:sp>
        <p:nvSpPr>
          <p:cNvPr id="393" name="Google Shape;393;p14"/>
          <p:cNvSpPr/>
          <p:nvPr/>
        </p:nvSpPr>
        <p:spPr>
          <a:xfrm>
            <a:off x="29565" y="406640"/>
            <a:ext cx="664210" cy="455930"/>
          </a:xfrm>
          <a:custGeom>
            <a:rect b="b" l="l" r="r" t="t"/>
            <a:pathLst>
              <a:path extrusionOk="0" h="455930" w="664210">
                <a:moveTo>
                  <a:pt x="272783" y="227901"/>
                </a:moveTo>
                <a:lnTo>
                  <a:pt x="101790" y="0"/>
                </a:lnTo>
                <a:lnTo>
                  <a:pt x="0" y="0"/>
                </a:lnTo>
                <a:lnTo>
                  <a:pt x="171005" y="227901"/>
                </a:lnTo>
                <a:lnTo>
                  <a:pt x="0" y="455815"/>
                </a:lnTo>
                <a:lnTo>
                  <a:pt x="101790" y="455815"/>
                </a:lnTo>
                <a:lnTo>
                  <a:pt x="272783" y="227901"/>
                </a:lnTo>
                <a:close/>
              </a:path>
              <a:path extrusionOk="0" h="455930" w="664210">
                <a:moveTo>
                  <a:pt x="468210" y="227901"/>
                </a:moveTo>
                <a:lnTo>
                  <a:pt x="297218" y="0"/>
                </a:lnTo>
                <a:lnTo>
                  <a:pt x="195427" y="0"/>
                </a:lnTo>
                <a:lnTo>
                  <a:pt x="366433" y="227901"/>
                </a:lnTo>
                <a:lnTo>
                  <a:pt x="195427" y="455815"/>
                </a:lnTo>
                <a:lnTo>
                  <a:pt x="297218" y="455815"/>
                </a:lnTo>
                <a:lnTo>
                  <a:pt x="468210" y="227901"/>
                </a:lnTo>
                <a:close/>
              </a:path>
              <a:path extrusionOk="0" h="455930" w="664210">
                <a:moveTo>
                  <a:pt x="663638" y="227901"/>
                </a:moveTo>
                <a:lnTo>
                  <a:pt x="492633" y="0"/>
                </a:lnTo>
                <a:lnTo>
                  <a:pt x="390855" y="0"/>
                </a:lnTo>
                <a:lnTo>
                  <a:pt x="561860" y="227901"/>
                </a:lnTo>
                <a:lnTo>
                  <a:pt x="390855" y="455815"/>
                </a:lnTo>
                <a:lnTo>
                  <a:pt x="492633" y="455815"/>
                </a:lnTo>
                <a:lnTo>
                  <a:pt x="663638"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94" name="Google Shape;394;p14"/>
          <p:cNvSpPr/>
          <p:nvPr/>
        </p:nvSpPr>
        <p:spPr>
          <a:xfrm>
            <a:off x="53187" y="2618727"/>
            <a:ext cx="664210" cy="455930"/>
          </a:xfrm>
          <a:custGeom>
            <a:rect b="b" l="l" r="r" t="t"/>
            <a:pathLst>
              <a:path extrusionOk="0" h="455930" w="664210">
                <a:moveTo>
                  <a:pt x="272796" y="227901"/>
                </a:moveTo>
                <a:lnTo>
                  <a:pt x="101790" y="0"/>
                </a:lnTo>
                <a:lnTo>
                  <a:pt x="0" y="0"/>
                </a:lnTo>
                <a:lnTo>
                  <a:pt x="171005" y="227901"/>
                </a:lnTo>
                <a:lnTo>
                  <a:pt x="0" y="455815"/>
                </a:lnTo>
                <a:lnTo>
                  <a:pt x="101790" y="455815"/>
                </a:lnTo>
                <a:lnTo>
                  <a:pt x="272796" y="227901"/>
                </a:lnTo>
                <a:close/>
              </a:path>
              <a:path extrusionOk="0" h="455930" w="664210">
                <a:moveTo>
                  <a:pt x="468210" y="227901"/>
                </a:moveTo>
                <a:lnTo>
                  <a:pt x="297218" y="0"/>
                </a:lnTo>
                <a:lnTo>
                  <a:pt x="195427" y="0"/>
                </a:lnTo>
                <a:lnTo>
                  <a:pt x="366433" y="227901"/>
                </a:lnTo>
                <a:lnTo>
                  <a:pt x="195427" y="455815"/>
                </a:lnTo>
                <a:lnTo>
                  <a:pt x="297218" y="455815"/>
                </a:lnTo>
                <a:lnTo>
                  <a:pt x="468210" y="227901"/>
                </a:lnTo>
                <a:close/>
              </a:path>
              <a:path extrusionOk="0" h="455930" w="664210">
                <a:moveTo>
                  <a:pt x="663638" y="227901"/>
                </a:moveTo>
                <a:lnTo>
                  <a:pt x="492645" y="0"/>
                </a:lnTo>
                <a:lnTo>
                  <a:pt x="390855" y="0"/>
                </a:lnTo>
                <a:lnTo>
                  <a:pt x="561860" y="227901"/>
                </a:lnTo>
                <a:lnTo>
                  <a:pt x="390855" y="455815"/>
                </a:lnTo>
                <a:lnTo>
                  <a:pt x="492645" y="455815"/>
                </a:lnTo>
                <a:lnTo>
                  <a:pt x="663638"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395" name="Google Shape;395;p14"/>
          <p:cNvPicPr preferRelativeResize="0"/>
          <p:nvPr/>
        </p:nvPicPr>
        <p:blipFill rotWithShape="1">
          <a:blip r:embed="rId7">
            <a:alphaModFix/>
          </a:blip>
          <a:srcRect b="0" l="0" r="0" t="0"/>
          <a:stretch/>
        </p:blipFill>
        <p:spPr>
          <a:xfrm>
            <a:off x="6392417" y="228600"/>
            <a:ext cx="5565711" cy="54475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9" name="Shape 399"/>
        <p:cNvGrpSpPr/>
        <p:nvPr/>
      </p:nvGrpSpPr>
      <p:grpSpPr>
        <a:xfrm>
          <a:off x="0" y="0"/>
          <a:ext cx="0" cy="0"/>
          <a:chOff x="0" y="0"/>
          <a:chExt cx="0" cy="0"/>
        </a:xfrm>
      </p:grpSpPr>
      <p:sp>
        <p:nvSpPr>
          <p:cNvPr id="400" name="Google Shape;400;p15"/>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401" name="Google Shape;401;p15"/>
          <p:cNvGrpSpPr/>
          <p:nvPr/>
        </p:nvGrpSpPr>
        <p:grpSpPr>
          <a:xfrm>
            <a:off x="7696136" y="5904944"/>
            <a:ext cx="4194968" cy="953055"/>
            <a:chOff x="7696136" y="5904944"/>
            <a:chExt cx="4194968" cy="953055"/>
          </a:xfrm>
        </p:grpSpPr>
        <p:pic>
          <p:nvPicPr>
            <p:cNvPr id="402" name="Google Shape;402;p15"/>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403" name="Google Shape;403;p15"/>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404" name="Google Shape;404;p15"/>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405" name="Google Shape;405;p15"/>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406" name="Google Shape;406;p15"/>
          <p:cNvSpPr txBox="1"/>
          <p:nvPr/>
        </p:nvSpPr>
        <p:spPr>
          <a:xfrm>
            <a:off x="688055" y="578611"/>
            <a:ext cx="5384165" cy="5940425"/>
          </a:xfrm>
          <a:prstGeom prst="rect">
            <a:avLst/>
          </a:prstGeom>
          <a:noFill/>
          <a:ln>
            <a:noFill/>
          </a:ln>
        </p:spPr>
        <p:txBody>
          <a:bodyPr anchorCtr="0" anchor="t" bIns="0" lIns="0" spcFirstLastPara="1" rIns="0" wrap="square" tIns="12700">
            <a:spAutoFit/>
          </a:bodyPr>
          <a:lstStyle/>
          <a:p>
            <a:pPr indent="-635" lvl="0" marL="12700" marR="116204" rtl="0" algn="l">
              <a:lnSpc>
                <a:spcPct val="100099"/>
              </a:lnSpc>
              <a:spcBef>
                <a:spcPts val="0"/>
              </a:spcBef>
              <a:spcAft>
                <a:spcPts val="0"/>
              </a:spcAft>
              <a:buNone/>
            </a:pPr>
            <a:r>
              <a:rPr b="1" lang="en-US" sz="2200">
                <a:solidFill>
                  <a:srgbClr val="FFFFFF"/>
                </a:solidFill>
                <a:latin typeface="Calibri"/>
                <a:ea typeface="Calibri"/>
                <a:cs typeface="Calibri"/>
                <a:sym typeface="Calibri"/>
              </a:rPr>
              <a:t>¿Quién es responsable del CMS? </a:t>
            </a:r>
            <a:r>
              <a:rPr lang="en-US" sz="2000">
                <a:solidFill>
                  <a:srgbClr val="FFFFFF"/>
                </a:solidFill>
                <a:latin typeface="Calibri"/>
                <a:ea typeface="Calibri"/>
                <a:cs typeface="Calibri"/>
                <a:sym typeface="Calibri"/>
              </a:rPr>
              <a:t>El Ejecutivo  regional del Grupo de Dirección de  Crisis/responsable de crisis o del consejo de  administración suele ser el responsable del  desarrollo de la Estrategia de Gestión de Crisis y de  la gestión de las prioridades estratégicas en una  crisis.</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150">
              <a:latin typeface="Calibri"/>
              <a:ea typeface="Calibri"/>
              <a:cs typeface="Calibri"/>
              <a:sym typeface="Calibri"/>
            </a:endParaRPr>
          </a:p>
          <a:p>
            <a:pPr indent="0" lvl="0" marL="12700" marR="5080" rtl="0" algn="l">
              <a:lnSpc>
                <a:spcPct val="100000"/>
              </a:lnSpc>
              <a:spcBef>
                <a:spcPts val="0"/>
              </a:spcBef>
              <a:spcAft>
                <a:spcPts val="0"/>
              </a:spcAft>
              <a:buNone/>
            </a:pPr>
            <a:r>
              <a:rPr b="1" lang="en-US" sz="2200">
                <a:solidFill>
                  <a:srgbClr val="FFFFFF"/>
                </a:solidFill>
                <a:latin typeface="Calibri"/>
                <a:ea typeface="Calibri"/>
                <a:cs typeface="Calibri"/>
                <a:sym typeface="Calibri"/>
              </a:rPr>
              <a:t>Debe ser flexible y adaptable para que pueda  actualizarse y aplicarse a todo tipo de crisis. </a:t>
            </a:r>
            <a:r>
              <a:rPr lang="en-US" sz="2000">
                <a:solidFill>
                  <a:srgbClr val="FFFFFF"/>
                </a:solidFill>
                <a:latin typeface="Calibri"/>
                <a:ea typeface="Calibri"/>
                <a:cs typeface="Calibri"/>
                <a:sym typeface="Calibri"/>
              </a:rPr>
              <a:t>La  estrategia de crisis debe ser flexible para adaptarse  a múltiples tipos de crisis. Debe desarrollarse de  modo que pueda adaptarse a una serie de  escenarios futuros de crisis desconocidos. Una  estrategia sólida permite a una región ser flexible y  ágil en caso de crisis. Una vez que una región  determina su estrategia, identifica las capacidades y  los sistemas necesarios para apoyar sus estrategias  estrategias identificadas.</a:t>
            </a:r>
            <a:endParaRPr sz="2000">
              <a:latin typeface="Calibri"/>
              <a:ea typeface="Calibri"/>
              <a:cs typeface="Calibri"/>
              <a:sym typeface="Calibri"/>
            </a:endParaRPr>
          </a:p>
        </p:txBody>
      </p:sp>
      <p:pic>
        <p:nvPicPr>
          <p:cNvPr id="407" name="Google Shape;407;p15"/>
          <p:cNvPicPr preferRelativeResize="0"/>
          <p:nvPr/>
        </p:nvPicPr>
        <p:blipFill rotWithShape="1">
          <a:blip r:embed="rId7">
            <a:alphaModFix/>
          </a:blip>
          <a:srcRect b="0" l="0" r="0" t="0"/>
          <a:stretch/>
        </p:blipFill>
        <p:spPr>
          <a:xfrm>
            <a:off x="6392417" y="228600"/>
            <a:ext cx="5568574" cy="5447537"/>
          </a:xfrm>
          <a:prstGeom prst="rect">
            <a:avLst/>
          </a:prstGeom>
          <a:noFill/>
          <a:ln>
            <a:noFill/>
          </a:ln>
        </p:spPr>
      </p:pic>
      <p:sp>
        <p:nvSpPr>
          <p:cNvPr id="408" name="Google Shape;408;p15"/>
          <p:cNvSpPr/>
          <p:nvPr/>
        </p:nvSpPr>
        <p:spPr>
          <a:xfrm>
            <a:off x="8242" y="750302"/>
            <a:ext cx="664210" cy="455930"/>
          </a:xfrm>
          <a:custGeom>
            <a:rect b="b" l="l" r="r" t="t"/>
            <a:pathLst>
              <a:path extrusionOk="0" h="455930" w="664210">
                <a:moveTo>
                  <a:pt x="272783" y="227901"/>
                </a:moveTo>
                <a:lnTo>
                  <a:pt x="101777" y="0"/>
                </a:lnTo>
                <a:lnTo>
                  <a:pt x="0" y="0"/>
                </a:lnTo>
                <a:lnTo>
                  <a:pt x="170992" y="227901"/>
                </a:lnTo>
                <a:lnTo>
                  <a:pt x="0" y="455815"/>
                </a:lnTo>
                <a:lnTo>
                  <a:pt x="101777" y="455815"/>
                </a:lnTo>
                <a:lnTo>
                  <a:pt x="272783" y="227901"/>
                </a:lnTo>
                <a:close/>
              </a:path>
              <a:path extrusionOk="0" h="455930" w="664210">
                <a:moveTo>
                  <a:pt x="468210" y="227901"/>
                </a:moveTo>
                <a:lnTo>
                  <a:pt x="297205" y="0"/>
                </a:lnTo>
                <a:lnTo>
                  <a:pt x="195414" y="0"/>
                </a:lnTo>
                <a:lnTo>
                  <a:pt x="366420" y="227901"/>
                </a:lnTo>
                <a:lnTo>
                  <a:pt x="195414" y="455815"/>
                </a:lnTo>
                <a:lnTo>
                  <a:pt x="297205" y="455815"/>
                </a:lnTo>
                <a:lnTo>
                  <a:pt x="468210" y="227901"/>
                </a:lnTo>
                <a:close/>
              </a:path>
              <a:path extrusionOk="0" h="455930" w="664210">
                <a:moveTo>
                  <a:pt x="663625" y="227901"/>
                </a:moveTo>
                <a:lnTo>
                  <a:pt x="492633" y="0"/>
                </a:lnTo>
                <a:lnTo>
                  <a:pt x="390842" y="0"/>
                </a:lnTo>
                <a:lnTo>
                  <a:pt x="561848" y="227901"/>
                </a:lnTo>
                <a:lnTo>
                  <a:pt x="390842" y="455815"/>
                </a:lnTo>
                <a:lnTo>
                  <a:pt x="492633" y="455815"/>
                </a:lnTo>
                <a:lnTo>
                  <a:pt x="663625"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09" name="Google Shape;409;p15"/>
          <p:cNvSpPr/>
          <p:nvPr/>
        </p:nvSpPr>
        <p:spPr>
          <a:xfrm>
            <a:off x="42532" y="3264141"/>
            <a:ext cx="664210" cy="455930"/>
          </a:xfrm>
          <a:custGeom>
            <a:rect b="b" l="l" r="r" t="t"/>
            <a:pathLst>
              <a:path extrusionOk="0" h="455929" w="664210">
                <a:moveTo>
                  <a:pt x="272783" y="227901"/>
                </a:moveTo>
                <a:lnTo>
                  <a:pt x="101777" y="0"/>
                </a:lnTo>
                <a:lnTo>
                  <a:pt x="0" y="0"/>
                </a:lnTo>
                <a:lnTo>
                  <a:pt x="170992" y="227901"/>
                </a:lnTo>
                <a:lnTo>
                  <a:pt x="0" y="455815"/>
                </a:lnTo>
                <a:lnTo>
                  <a:pt x="101777" y="455815"/>
                </a:lnTo>
                <a:lnTo>
                  <a:pt x="272783" y="227901"/>
                </a:lnTo>
                <a:close/>
              </a:path>
              <a:path extrusionOk="0" h="455929" w="664210">
                <a:moveTo>
                  <a:pt x="468210" y="227901"/>
                </a:moveTo>
                <a:lnTo>
                  <a:pt x="297205" y="0"/>
                </a:lnTo>
                <a:lnTo>
                  <a:pt x="195414" y="0"/>
                </a:lnTo>
                <a:lnTo>
                  <a:pt x="366420" y="227901"/>
                </a:lnTo>
                <a:lnTo>
                  <a:pt x="195414" y="455815"/>
                </a:lnTo>
                <a:lnTo>
                  <a:pt x="297205" y="455815"/>
                </a:lnTo>
                <a:lnTo>
                  <a:pt x="468210" y="227901"/>
                </a:lnTo>
                <a:close/>
              </a:path>
              <a:path extrusionOk="0" h="455929" w="664210">
                <a:moveTo>
                  <a:pt x="663625" y="227901"/>
                </a:moveTo>
                <a:lnTo>
                  <a:pt x="492633" y="0"/>
                </a:lnTo>
                <a:lnTo>
                  <a:pt x="390842" y="0"/>
                </a:lnTo>
                <a:lnTo>
                  <a:pt x="561848" y="227901"/>
                </a:lnTo>
                <a:lnTo>
                  <a:pt x="390842" y="455815"/>
                </a:lnTo>
                <a:lnTo>
                  <a:pt x="492633" y="455815"/>
                </a:lnTo>
                <a:lnTo>
                  <a:pt x="663625"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3" name="Shape 413"/>
        <p:cNvGrpSpPr/>
        <p:nvPr/>
      </p:nvGrpSpPr>
      <p:grpSpPr>
        <a:xfrm>
          <a:off x="0" y="0"/>
          <a:ext cx="0" cy="0"/>
          <a:chOff x="0" y="0"/>
          <a:chExt cx="0" cy="0"/>
        </a:xfrm>
      </p:grpSpPr>
      <p:sp>
        <p:nvSpPr>
          <p:cNvPr id="414" name="Google Shape;414;p16"/>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415" name="Google Shape;415;p16"/>
          <p:cNvGrpSpPr/>
          <p:nvPr/>
        </p:nvGrpSpPr>
        <p:grpSpPr>
          <a:xfrm>
            <a:off x="7696136" y="5904944"/>
            <a:ext cx="4194968" cy="953055"/>
            <a:chOff x="7696136" y="5904944"/>
            <a:chExt cx="4194968" cy="953055"/>
          </a:xfrm>
        </p:grpSpPr>
        <p:pic>
          <p:nvPicPr>
            <p:cNvPr id="416" name="Google Shape;416;p16"/>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417" name="Google Shape;417;p16"/>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418" name="Google Shape;418;p16"/>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419" name="Google Shape;419;p16"/>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420" name="Google Shape;420;p16"/>
          <p:cNvSpPr txBox="1"/>
          <p:nvPr>
            <p:ph type="title"/>
          </p:nvPr>
        </p:nvSpPr>
        <p:spPr>
          <a:xfrm>
            <a:off x="1136614" y="487979"/>
            <a:ext cx="4396105" cy="170243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200">
                <a:latin typeface="Calibri"/>
                <a:ea typeface="Calibri"/>
                <a:cs typeface="Calibri"/>
                <a:sym typeface="Calibri"/>
              </a:rPr>
              <a:t>El CMS debe ser revisado y apoyado  </a:t>
            </a:r>
            <a:r>
              <a:rPr lang="en-US" sz="2200"/>
              <a:t>para desarrollar un análisis detallado y  sólido de la crisis y el posterior plan de  gestión de crisis. Su desarrollo debe  incluir:</a:t>
            </a:r>
            <a:endParaRPr sz="2200">
              <a:latin typeface="Calibri"/>
              <a:ea typeface="Calibri"/>
              <a:cs typeface="Calibri"/>
              <a:sym typeface="Calibri"/>
            </a:endParaRPr>
          </a:p>
        </p:txBody>
      </p:sp>
      <p:sp>
        <p:nvSpPr>
          <p:cNvPr id="421" name="Google Shape;421;p16"/>
          <p:cNvSpPr txBox="1"/>
          <p:nvPr/>
        </p:nvSpPr>
        <p:spPr>
          <a:xfrm>
            <a:off x="1136614" y="2499659"/>
            <a:ext cx="4641215" cy="3742690"/>
          </a:xfrm>
          <a:prstGeom prst="rect">
            <a:avLst/>
          </a:prstGeom>
          <a:noFill/>
          <a:ln>
            <a:noFill/>
          </a:ln>
        </p:spPr>
        <p:txBody>
          <a:bodyPr anchorCtr="0" anchor="t" bIns="0" lIns="0" spcFirstLastPara="1" rIns="0" wrap="square" tIns="12700">
            <a:spAutoFit/>
          </a:bodyPr>
          <a:lstStyle/>
          <a:p>
            <a:pPr indent="-342900" lvl="0" marL="354965" marR="17145" rtl="0" algn="l">
              <a:lnSpc>
                <a:spcPct val="100000"/>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otros expertos </a:t>
            </a:r>
            <a:r>
              <a:rPr i="1" lang="en-US" sz="2200">
                <a:solidFill>
                  <a:srgbClr val="FFFFFF"/>
                </a:solidFill>
                <a:latin typeface="Calibri"/>
                <a:ea typeface="Calibri"/>
                <a:cs typeface="Calibri"/>
                <a:sym typeface="Calibri"/>
              </a:rPr>
              <a:t>(por ejemplo, industria  turística, gestión de crisis)</a:t>
            </a:r>
            <a:endParaRPr sz="2200">
              <a:latin typeface="Calibri"/>
              <a:ea typeface="Calibri"/>
              <a:cs typeface="Calibri"/>
              <a:sym typeface="Calibri"/>
            </a:endParaRPr>
          </a:p>
          <a:p>
            <a:pPr indent="-342900" lvl="0" marL="355600" marR="5080" rtl="0" algn="l">
              <a:lnSpc>
                <a:spcPct val="100000"/>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apoyo gubernamental </a:t>
            </a:r>
            <a:r>
              <a:rPr i="1" lang="en-US" sz="2200">
                <a:solidFill>
                  <a:srgbClr val="FFFFFF"/>
                </a:solidFill>
                <a:latin typeface="Calibri"/>
                <a:ea typeface="Calibri"/>
                <a:cs typeface="Calibri"/>
                <a:sym typeface="Calibri"/>
              </a:rPr>
              <a:t>(por ejemplo  apoyo de la industria turística local), </a:t>
            </a:r>
            <a:r>
              <a:rPr lang="en-US" sz="2200">
                <a:solidFill>
                  <a:srgbClr val="FFFFFF"/>
                </a:solidFill>
                <a:latin typeface="Calibri"/>
                <a:ea typeface="Calibri"/>
                <a:cs typeface="Calibri"/>
                <a:sym typeface="Calibri"/>
              </a:rPr>
              <a:t>y</a:t>
            </a:r>
            <a:endParaRPr sz="2200">
              <a:latin typeface="Calibri"/>
              <a:ea typeface="Calibri"/>
              <a:cs typeface="Calibri"/>
              <a:sym typeface="Calibri"/>
            </a:endParaRPr>
          </a:p>
          <a:p>
            <a:pPr indent="-342900" lvl="0" marL="354965" marR="248284" rtl="0" algn="l">
              <a:lnSpc>
                <a:spcPct val="100000"/>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especialistas externos </a:t>
            </a:r>
            <a:r>
              <a:rPr i="1" lang="en-US" sz="2200">
                <a:solidFill>
                  <a:srgbClr val="FFFFFF"/>
                </a:solidFill>
                <a:latin typeface="Calibri"/>
                <a:ea typeface="Calibri"/>
                <a:cs typeface="Calibri"/>
                <a:sym typeface="Calibri"/>
              </a:rPr>
              <a:t>(por ejemplo,  medio ambiente y emergencias)</a:t>
            </a:r>
            <a:endParaRPr sz="2200">
              <a:latin typeface="Calibri"/>
              <a:ea typeface="Calibri"/>
              <a:cs typeface="Calibri"/>
              <a:sym typeface="Calibri"/>
            </a:endParaRPr>
          </a:p>
          <a:p>
            <a:pPr indent="0" lvl="0" marL="0" marR="0" rtl="0" algn="l">
              <a:lnSpc>
                <a:spcPct val="100000"/>
              </a:lnSpc>
              <a:spcBef>
                <a:spcPts val="20"/>
              </a:spcBef>
              <a:spcAft>
                <a:spcPts val="0"/>
              </a:spcAft>
              <a:buNone/>
            </a:pPr>
            <a:r>
              <a:t/>
            </a:r>
            <a:endParaRPr sz="2150">
              <a:latin typeface="Calibri"/>
              <a:ea typeface="Calibri"/>
              <a:cs typeface="Calibri"/>
              <a:sym typeface="Calibri"/>
            </a:endParaRPr>
          </a:p>
          <a:p>
            <a:pPr indent="0" lvl="0" marL="12700" marR="186055" rtl="0" algn="l">
              <a:lnSpc>
                <a:spcPct val="99800"/>
              </a:lnSpc>
              <a:spcBef>
                <a:spcPts val="0"/>
              </a:spcBef>
              <a:spcAft>
                <a:spcPts val="0"/>
              </a:spcAft>
              <a:buNone/>
            </a:pPr>
            <a:r>
              <a:rPr lang="en-US" sz="2200">
                <a:solidFill>
                  <a:srgbClr val="FFFFFF"/>
                </a:solidFill>
                <a:latin typeface="Calibri"/>
                <a:ea typeface="Calibri"/>
                <a:cs typeface="Calibri"/>
                <a:sym typeface="Calibri"/>
              </a:rPr>
              <a:t>Mantener una comunicación abierta y  cultivar las relaciones importantes son  dimensiones clave de las estrategias de  gestión de crisis</a:t>
            </a:r>
            <a:r>
              <a:rPr lang="en-US" sz="2400">
                <a:solidFill>
                  <a:srgbClr val="4C4C4C"/>
                </a:solidFill>
                <a:latin typeface="Calibri"/>
                <a:ea typeface="Calibri"/>
                <a:cs typeface="Calibri"/>
                <a:sym typeface="Calibri"/>
              </a:rPr>
              <a:t>.</a:t>
            </a:r>
            <a:endParaRPr sz="2400">
              <a:latin typeface="Calibri"/>
              <a:ea typeface="Calibri"/>
              <a:cs typeface="Calibri"/>
              <a:sym typeface="Calibri"/>
            </a:endParaRPr>
          </a:p>
        </p:txBody>
      </p:sp>
      <p:sp>
        <p:nvSpPr>
          <p:cNvPr id="422" name="Google Shape;422;p16"/>
          <p:cNvSpPr/>
          <p:nvPr/>
        </p:nvSpPr>
        <p:spPr>
          <a:xfrm>
            <a:off x="406755" y="635990"/>
            <a:ext cx="664210" cy="455930"/>
          </a:xfrm>
          <a:custGeom>
            <a:rect b="b" l="l" r="r" t="t"/>
            <a:pathLst>
              <a:path extrusionOk="0" h="455930" w="664210">
                <a:moveTo>
                  <a:pt x="272783" y="227914"/>
                </a:moveTo>
                <a:lnTo>
                  <a:pt x="101790" y="12"/>
                </a:lnTo>
                <a:lnTo>
                  <a:pt x="0" y="12"/>
                </a:lnTo>
                <a:lnTo>
                  <a:pt x="171005" y="227914"/>
                </a:lnTo>
                <a:lnTo>
                  <a:pt x="0" y="455828"/>
                </a:lnTo>
                <a:lnTo>
                  <a:pt x="101790" y="455828"/>
                </a:lnTo>
                <a:lnTo>
                  <a:pt x="272783" y="227914"/>
                </a:lnTo>
                <a:close/>
              </a:path>
              <a:path extrusionOk="0" h="455930" w="664210">
                <a:moveTo>
                  <a:pt x="468210" y="227914"/>
                </a:moveTo>
                <a:lnTo>
                  <a:pt x="297218" y="0"/>
                </a:lnTo>
                <a:lnTo>
                  <a:pt x="195427" y="0"/>
                </a:lnTo>
                <a:lnTo>
                  <a:pt x="366433" y="227914"/>
                </a:lnTo>
                <a:lnTo>
                  <a:pt x="195427" y="455828"/>
                </a:lnTo>
                <a:lnTo>
                  <a:pt x="297218" y="455828"/>
                </a:lnTo>
                <a:lnTo>
                  <a:pt x="468210" y="227914"/>
                </a:lnTo>
                <a:close/>
              </a:path>
              <a:path extrusionOk="0" h="455930" w="664210">
                <a:moveTo>
                  <a:pt x="663638" y="227914"/>
                </a:moveTo>
                <a:lnTo>
                  <a:pt x="492633" y="12"/>
                </a:lnTo>
                <a:lnTo>
                  <a:pt x="390855" y="12"/>
                </a:lnTo>
                <a:lnTo>
                  <a:pt x="561860" y="227914"/>
                </a:lnTo>
                <a:lnTo>
                  <a:pt x="390855" y="455828"/>
                </a:lnTo>
                <a:lnTo>
                  <a:pt x="492633" y="455828"/>
                </a:lnTo>
                <a:lnTo>
                  <a:pt x="663638" y="22791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23" name="Google Shape;423;p16"/>
          <p:cNvPicPr preferRelativeResize="0"/>
          <p:nvPr/>
        </p:nvPicPr>
        <p:blipFill rotWithShape="1">
          <a:blip r:embed="rId7">
            <a:alphaModFix/>
          </a:blip>
          <a:srcRect b="0" l="0" r="0" t="0"/>
          <a:stretch/>
        </p:blipFill>
        <p:spPr>
          <a:xfrm>
            <a:off x="6392417" y="228600"/>
            <a:ext cx="5564885" cy="54493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7" name="Shape 427"/>
        <p:cNvGrpSpPr/>
        <p:nvPr/>
      </p:nvGrpSpPr>
      <p:grpSpPr>
        <a:xfrm>
          <a:off x="0" y="0"/>
          <a:ext cx="0" cy="0"/>
          <a:chOff x="0" y="0"/>
          <a:chExt cx="0" cy="0"/>
        </a:xfrm>
      </p:grpSpPr>
      <p:grpSp>
        <p:nvGrpSpPr>
          <p:cNvPr id="428" name="Google Shape;428;p17"/>
          <p:cNvGrpSpPr/>
          <p:nvPr/>
        </p:nvGrpSpPr>
        <p:grpSpPr>
          <a:xfrm>
            <a:off x="241554" y="0"/>
            <a:ext cx="11696700" cy="6047994"/>
            <a:chOff x="241554" y="0"/>
            <a:chExt cx="11696700" cy="6047994"/>
          </a:xfrm>
        </p:grpSpPr>
        <p:sp>
          <p:nvSpPr>
            <p:cNvPr id="429" name="Google Shape;429;p17"/>
            <p:cNvSpPr/>
            <p:nvPr/>
          </p:nvSpPr>
          <p:spPr>
            <a:xfrm>
              <a:off x="241554" y="367284"/>
              <a:ext cx="11696700" cy="5680710"/>
            </a:xfrm>
            <a:custGeom>
              <a:rect b="b" l="l" r="r" t="t"/>
              <a:pathLst>
                <a:path extrusionOk="0" h="5680710" w="11696700">
                  <a:moveTo>
                    <a:pt x="11696700" y="0"/>
                  </a:moveTo>
                  <a:lnTo>
                    <a:pt x="0" y="0"/>
                  </a:lnTo>
                  <a:lnTo>
                    <a:pt x="0" y="5680710"/>
                  </a:lnTo>
                  <a:lnTo>
                    <a:pt x="11696700" y="5680710"/>
                  </a:lnTo>
                  <a:lnTo>
                    <a:pt x="11696700"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30" name="Google Shape;430;p17"/>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grpSp>
        <p:nvGrpSpPr>
          <p:cNvPr id="431" name="Google Shape;431;p17"/>
          <p:cNvGrpSpPr/>
          <p:nvPr/>
        </p:nvGrpSpPr>
        <p:grpSpPr>
          <a:xfrm>
            <a:off x="310108" y="6178055"/>
            <a:ext cx="3112991" cy="348957"/>
            <a:chOff x="310108" y="6178055"/>
            <a:chExt cx="3112991" cy="348957"/>
          </a:xfrm>
        </p:grpSpPr>
        <p:pic>
          <p:nvPicPr>
            <p:cNvPr id="432" name="Google Shape;432;p17"/>
            <p:cNvPicPr preferRelativeResize="0"/>
            <p:nvPr/>
          </p:nvPicPr>
          <p:blipFill rotWithShape="1">
            <a:blip r:embed="rId4">
              <a:alphaModFix/>
            </a:blip>
            <a:srcRect b="0" l="0" r="0" t="0"/>
            <a:stretch/>
          </p:blipFill>
          <p:spPr>
            <a:xfrm>
              <a:off x="310108" y="6178055"/>
              <a:ext cx="273189" cy="348957"/>
            </a:xfrm>
            <a:prstGeom prst="rect">
              <a:avLst/>
            </a:prstGeom>
            <a:noFill/>
            <a:ln>
              <a:noFill/>
            </a:ln>
          </p:spPr>
        </p:pic>
        <p:pic>
          <p:nvPicPr>
            <p:cNvPr id="433" name="Google Shape;433;p17"/>
            <p:cNvPicPr preferRelativeResize="0"/>
            <p:nvPr/>
          </p:nvPicPr>
          <p:blipFill rotWithShape="1">
            <a:blip r:embed="rId5">
              <a:alphaModFix/>
            </a:blip>
            <a:srcRect b="0" l="0" r="0" t="0"/>
            <a:stretch/>
          </p:blipFill>
          <p:spPr>
            <a:xfrm>
              <a:off x="598931" y="6196577"/>
              <a:ext cx="1834667" cy="274037"/>
            </a:xfrm>
            <a:prstGeom prst="rect">
              <a:avLst/>
            </a:prstGeom>
            <a:noFill/>
            <a:ln>
              <a:noFill/>
            </a:ln>
          </p:spPr>
        </p:pic>
        <p:pic>
          <p:nvPicPr>
            <p:cNvPr id="434" name="Google Shape;434;p17"/>
            <p:cNvPicPr preferRelativeResize="0"/>
            <p:nvPr/>
          </p:nvPicPr>
          <p:blipFill rotWithShape="1">
            <a:blip r:embed="rId6">
              <a:alphaModFix/>
            </a:blip>
            <a:srcRect b="0" l="0" r="0" t="0"/>
            <a:stretch/>
          </p:blipFill>
          <p:spPr>
            <a:xfrm>
              <a:off x="2421635" y="6245351"/>
              <a:ext cx="1001464" cy="248651"/>
            </a:xfrm>
            <a:prstGeom prst="rect">
              <a:avLst/>
            </a:prstGeom>
            <a:noFill/>
            <a:ln>
              <a:noFill/>
            </a:ln>
          </p:spPr>
        </p:pic>
      </p:grpSp>
      <p:sp>
        <p:nvSpPr>
          <p:cNvPr id="435" name="Google Shape;435;p17"/>
          <p:cNvSpPr txBox="1"/>
          <p:nvPr>
            <p:ph type="title"/>
          </p:nvPr>
        </p:nvSpPr>
        <p:spPr>
          <a:xfrm>
            <a:off x="512945" y="972678"/>
            <a:ext cx="5161280" cy="788035"/>
          </a:xfrm>
          <a:prstGeom prst="rect">
            <a:avLst/>
          </a:prstGeom>
          <a:noFill/>
          <a:ln>
            <a:noFill/>
          </a:ln>
        </p:spPr>
        <p:txBody>
          <a:bodyPr anchorCtr="0" anchor="t" bIns="0" lIns="0" spcFirstLastPara="1" rIns="0" wrap="square" tIns="12700">
            <a:spAutoFit/>
          </a:bodyPr>
          <a:lstStyle/>
          <a:p>
            <a:pPr indent="-2239645" lvl="0" marL="2251710" marR="5080" rtl="0" algn="l">
              <a:lnSpc>
                <a:spcPct val="100000"/>
              </a:lnSpc>
              <a:spcBef>
                <a:spcPts val="0"/>
              </a:spcBef>
              <a:spcAft>
                <a:spcPts val="0"/>
              </a:spcAft>
              <a:buNone/>
            </a:pPr>
            <a:r>
              <a:rPr b="1" lang="en-US" sz="2500">
                <a:latin typeface="Calibri"/>
                <a:ea typeface="Calibri"/>
                <a:cs typeface="Calibri"/>
                <a:sym typeface="Calibri"/>
              </a:rPr>
              <a:t>Prueba rápida de preparación ante una  crisis</a:t>
            </a:r>
            <a:endParaRPr sz="2500">
              <a:latin typeface="Calibri"/>
              <a:ea typeface="Calibri"/>
              <a:cs typeface="Calibri"/>
              <a:sym typeface="Calibri"/>
            </a:endParaRPr>
          </a:p>
        </p:txBody>
      </p:sp>
      <p:sp>
        <p:nvSpPr>
          <p:cNvPr id="436" name="Google Shape;436;p17"/>
          <p:cNvSpPr txBox="1"/>
          <p:nvPr/>
        </p:nvSpPr>
        <p:spPr>
          <a:xfrm>
            <a:off x="421205" y="2117965"/>
            <a:ext cx="5341620" cy="3216910"/>
          </a:xfrm>
          <a:prstGeom prst="rect">
            <a:avLst/>
          </a:prstGeom>
          <a:noFill/>
          <a:ln>
            <a:noFill/>
          </a:ln>
        </p:spPr>
        <p:txBody>
          <a:bodyPr anchorCtr="0" anchor="t" bIns="0" lIns="0" spcFirstLastPara="1" rIns="0" wrap="square" tIns="12700">
            <a:spAutoFit/>
          </a:bodyPr>
          <a:lstStyle/>
          <a:p>
            <a:pPr indent="1270" lvl="0" marL="12700" marR="5080" rtl="0" algn="ctr">
              <a:lnSpc>
                <a:spcPct val="100000"/>
              </a:lnSpc>
              <a:spcBef>
                <a:spcPts val="0"/>
              </a:spcBef>
              <a:spcAft>
                <a:spcPts val="0"/>
              </a:spcAft>
              <a:buNone/>
            </a:pPr>
            <a:r>
              <a:rPr lang="en-US" sz="2200">
                <a:solidFill>
                  <a:srgbClr val="FFFFFF"/>
                </a:solidFill>
                <a:latin typeface="Calibri"/>
                <a:ea typeface="Calibri"/>
                <a:cs typeface="Calibri"/>
                <a:sym typeface="Calibri"/>
              </a:rPr>
              <a:t>Si una región gestiona bien una crisis, debería  emerger con estabilidad regional, visitantes e  ingresos en los niveles anteriores a la crisis,  con la reputación, la imagen de marca y la  confianza de los clientes intactas. Una  Estrategia de Crisis es sólo una dimensión de la  gestión de crisis.</a:t>
            </a:r>
            <a:endParaRPr sz="2200">
              <a:latin typeface="Calibri"/>
              <a:ea typeface="Calibri"/>
              <a:cs typeface="Calibri"/>
              <a:sym typeface="Calibri"/>
            </a:endParaRPr>
          </a:p>
          <a:p>
            <a:pPr indent="0" lvl="0" marL="0" marR="0" rtl="0" algn="l">
              <a:lnSpc>
                <a:spcPct val="100000"/>
              </a:lnSpc>
              <a:spcBef>
                <a:spcPts val="55"/>
              </a:spcBef>
              <a:spcAft>
                <a:spcPts val="0"/>
              </a:spcAft>
              <a:buNone/>
            </a:pPr>
            <a:r>
              <a:t/>
            </a:r>
            <a:endParaRPr sz="2450">
              <a:latin typeface="Calibri"/>
              <a:ea typeface="Calibri"/>
              <a:cs typeface="Calibri"/>
              <a:sym typeface="Calibri"/>
            </a:endParaRPr>
          </a:p>
          <a:p>
            <a:pPr indent="0" lvl="0" marL="99695" marR="90170" rtl="0" algn="ctr">
              <a:lnSpc>
                <a:spcPct val="100000"/>
              </a:lnSpc>
              <a:spcBef>
                <a:spcPts val="0"/>
              </a:spcBef>
              <a:spcAft>
                <a:spcPts val="0"/>
              </a:spcAft>
              <a:buNone/>
            </a:pPr>
            <a:r>
              <a:rPr i="1" lang="en-US" sz="1500">
                <a:solidFill>
                  <a:srgbClr val="FFFFFF"/>
                </a:solidFill>
                <a:latin typeface="Calibri"/>
                <a:ea typeface="Calibri"/>
                <a:cs typeface="Calibri"/>
                <a:sym typeface="Calibri"/>
              </a:rPr>
              <a:t>Para una visión ge</a:t>
            </a:r>
            <a:r>
              <a:rPr i="1" lang="en-US" sz="1500" u="sng">
                <a:solidFill>
                  <a:srgbClr val="FFFFFF"/>
                </a:solidFill>
                <a:latin typeface="Calibri"/>
                <a:ea typeface="Calibri"/>
                <a:cs typeface="Calibri"/>
                <a:sym typeface="Calibri"/>
                <a:hlinkClick r:id="rId7">
                  <a:extLst>
                    <a:ext uri="{A12FA001-AC4F-418D-AE19-62706E023703}">
                      <ahyp:hlinkClr val="tx"/>
                    </a:ext>
                  </a:extLst>
                </a:hlinkClick>
              </a:rPr>
              <a:t>neral de la gestión de crisis, véase "The Essential  Guide to Crisis Management"</a:t>
            </a:r>
            <a:endParaRPr sz="1500">
              <a:latin typeface="Calibri"/>
              <a:ea typeface="Calibri"/>
              <a:cs typeface="Calibri"/>
              <a:sym typeface="Calibri"/>
            </a:endParaRPr>
          </a:p>
        </p:txBody>
      </p:sp>
      <p:pic>
        <p:nvPicPr>
          <p:cNvPr id="437" name="Google Shape;437;p17"/>
          <p:cNvPicPr preferRelativeResize="0"/>
          <p:nvPr/>
        </p:nvPicPr>
        <p:blipFill rotWithShape="1">
          <a:blip r:embed="rId8">
            <a:alphaModFix/>
          </a:blip>
          <a:srcRect b="0" l="0" r="0" t="0"/>
          <a:stretch/>
        </p:blipFill>
        <p:spPr>
          <a:xfrm>
            <a:off x="5957316" y="0"/>
            <a:ext cx="5395721"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8"/>
          <p:cNvSpPr txBox="1"/>
          <p:nvPr>
            <p:ph type="title"/>
          </p:nvPr>
        </p:nvSpPr>
        <p:spPr>
          <a:xfrm>
            <a:off x="6499235" y="1717384"/>
            <a:ext cx="5400675" cy="1391285"/>
          </a:xfrm>
          <a:prstGeom prst="rect">
            <a:avLst/>
          </a:prstGeom>
          <a:noFill/>
          <a:ln>
            <a:noFill/>
          </a:ln>
        </p:spPr>
        <p:txBody>
          <a:bodyPr anchorCtr="0" anchor="t" bIns="0" lIns="0" spcFirstLastPara="1" rIns="0" wrap="square" tIns="67300">
            <a:spAutoFit/>
          </a:bodyPr>
          <a:lstStyle/>
          <a:p>
            <a:pPr indent="0" lvl="0" marL="12700" marR="5080" rtl="0" algn="l">
              <a:lnSpc>
                <a:spcPct val="108124"/>
              </a:lnSpc>
              <a:spcBef>
                <a:spcPts val="0"/>
              </a:spcBef>
              <a:spcAft>
                <a:spcPts val="0"/>
              </a:spcAft>
              <a:buNone/>
            </a:pPr>
            <a:r>
              <a:rPr lang="en-US" sz="3200"/>
              <a:t>2.	La importancia de una  estrategia regional de gestión de  crisis</a:t>
            </a:r>
            <a:endParaRPr sz="3200"/>
          </a:p>
        </p:txBody>
      </p:sp>
      <p:pic>
        <p:nvPicPr>
          <p:cNvPr id="443" name="Google Shape;443;p18"/>
          <p:cNvPicPr preferRelativeResize="0"/>
          <p:nvPr/>
        </p:nvPicPr>
        <p:blipFill rotWithShape="1">
          <a:blip r:embed="rId3">
            <a:alphaModFix/>
          </a:blip>
          <a:srcRect b="0" l="0" r="0" t="0"/>
          <a:stretch/>
        </p:blipFill>
        <p:spPr>
          <a:xfrm>
            <a:off x="241554" y="228600"/>
            <a:ext cx="11696698" cy="57637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7" name="Shape 447"/>
        <p:cNvGrpSpPr/>
        <p:nvPr/>
      </p:nvGrpSpPr>
      <p:grpSpPr>
        <a:xfrm>
          <a:off x="0" y="0"/>
          <a:ext cx="0" cy="0"/>
          <a:chOff x="0" y="0"/>
          <a:chExt cx="0" cy="0"/>
        </a:xfrm>
      </p:grpSpPr>
      <p:grpSp>
        <p:nvGrpSpPr>
          <p:cNvPr id="448" name="Google Shape;448;p19"/>
          <p:cNvGrpSpPr/>
          <p:nvPr/>
        </p:nvGrpSpPr>
        <p:grpSpPr>
          <a:xfrm>
            <a:off x="241554" y="1523"/>
            <a:ext cx="11914097" cy="6658077"/>
            <a:chOff x="241554" y="1523"/>
            <a:chExt cx="11914097" cy="6658077"/>
          </a:xfrm>
        </p:grpSpPr>
        <p:sp>
          <p:nvSpPr>
            <p:cNvPr id="449" name="Google Shape;449;p19"/>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450" name="Google Shape;450;p19"/>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451" name="Google Shape;451;p19"/>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452" name="Google Shape;452;p19"/>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453" name="Google Shape;453;p19"/>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454" name="Google Shape;454;p19"/>
          <p:cNvSpPr txBox="1"/>
          <p:nvPr/>
        </p:nvSpPr>
        <p:spPr>
          <a:xfrm>
            <a:off x="589975" y="1374130"/>
            <a:ext cx="9187815" cy="2239010"/>
          </a:xfrm>
          <a:prstGeom prst="rect">
            <a:avLst/>
          </a:prstGeom>
          <a:noFill/>
          <a:ln>
            <a:noFill/>
          </a:ln>
        </p:spPr>
        <p:txBody>
          <a:bodyPr anchorCtr="0" anchor="t" bIns="0" lIns="0" spcFirstLastPara="1" rIns="0" wrap="square" tIns="12700">
            <a:spAutoFit/>
          </a:bodyPr>
          <a:lstStyle/>
          <a:p>
            <a:pPr indent="0" lvl="0" marL="12700" marR="5080" rtl="0" algn="l">
              <a:lnSpc>
                <a:spcPct val="110000"/>
              </a:lnSpc>
              <a:spcBef>
                <a:spcPts val="0"/>
              </a:spcBef>
              <a:spcAft>
                <a:spcPts val="0"/>
              </a:spcAft>
              <a:buNone/>
            </a:pPr>
            <a:r>
              <a:rPr lang="en-US" sz="2200">
                <a:solidFill>
                  <a:srgbClr val="FFFFFF"/>
                </a:solidFill>
                <a:latin typeface="Calibri"/>
                <a:ea typeface="Calibri"/>
                <a:cs typeface="Calibri"/>
                <a:sym typeface="Calibri"/>
              </a:rPr>
              <a:t>A escala nacional, los representantes del sector turístico consideraron que la BTA  no reaccionó de forma suficiente y eficaz, ya que no parecía contar con una  estrategia de gestión de crisis antes del brote. No obstante, la BTA subrayó que  contaban con una "estrategia de gestión de crisis bastante básica", aunque la  British Hospitality Association creía que era demasiado poco y demasiado tarde  (Cotton, 2001). Contar con una estrategia de comunicación de crisis establecida y</a:t>
            </a:r>
            <a:endParaRPr sz="2200">
              <a:latin typeface="Calibri"/>
              <a:ea typeface="Calibri"/>
              <a:cs typeface="Calibri"/>
              <a:sym typeface="Calibri"/>
            </a:endParaRPr>
          </a:p>
        </p:txBody>
      </p:sp>
      <p:sp>
        <p:nvSpPr>
          <p:cNvPr id="455" name="Google Shape;455;p19"/>
          <p:cNvSpPr txBox="1"/>
          <p:nvPr/>
        </p:nvSpPr>
        <p:spPr>
          <a:xfrm>
            <a:off x="589975" y="3587312"/>
            <a:ext cx="9220200" cy="2607945"/>
          </a:xfrm>
          <a:prstGeom prst="rect">
            <a:avLst/>
          </a:prstGeom>
          <a:noFill/>
          <a:ln>
            <a:noFill/>
          </a:ln>
        </p:spPr>
        <p:txBody>
          <a:bodyPr anchorCtr="0" anchor="t" bIns="0" lIns="0" spcFirstLastPara="1" rIns="0" wrap="square" tIns="12700">
            <a:spAutoFit/>
          </a:bodyPr>
          <a:lstStyle/>
          <a:p>
            <a:pPr indent="0" lvl="0" marL="12700" marR="5080" rtl="0" algn="l">
              <a:lnSpc>
                <a:spcPct val="110000"/>
              </a:lnSpc>
              <a:spcBef>
                <a:spcPts val="0"/>
              </a:spcBef>
              <a:spcAft>
                <a:spcPts val="0"/>
              </a:spcAft>
              <a:buNone/>
            </a:pPr>
            <a:r>
              <a:rPr lang="en-US" sz="2200">
                <a:solidFill>
                  <a:srgbClr val="FFFFFF"/>
                </a:solidFill>
                <a:latin typeface="Calibri"/>
                <a:ea typeface="Calibri"/>
                <a:cs typeface="Calibri"/>
                <a:sym typeface="Calibri"/>
              </a:rPr>
              <a:t>formal puede haber reducido el tiempo de respuesta y desarrollado canales de  comunicación más rápidos para facilitar la distribución de información y la  reducción de mensajes incoherentes (tema que se tratará más adelante). La BTA  (Asociación Británica de Turismo) excusó la insuficiencia explicando que no se  podía prever la intensidad de la fiebre aftosa. No obstante, reconocieron que la  fiebre aftosa les ha enseñado "cómo tener una estrategia de respuesta a las crisis  aún mejor (en el futuro)"</a:t>
            </a:r>
            <a:endParaRPr sz="2200">
              <a:latin typeface="Calibri"/>
              <a:ea typeface="Calibri"/>
              <a:cs typeface="Calibri"/>
              <a:sym typeface="Calibri"/>
            </a:endParaRPr>
          </a:p>
        </p:txBody>
      </p:sp>
      <p:grpSp>
        <p:nvGrpSpPr>
          <p:cNvPr id="456" name="Google Shape;456;p19"/>
          <p:cNvGrpSpPr/>
          <p:nvPr/>
        </p:nvGrpSpPr>
        <p:grpSpPr>
          <a:xfrm>
            <a:off x="9945310" y="1255779"/>
            <a:ext cx="1866450" cy="3452136"/>
            <a:chOff x="9945310" y="1255779"/>
            <a:chExt cx="1866450" cy="3452136"/>
          </a:xfrm>
        </p:grpSpPr>
        <p:pic>
          <p:nvPicPr>
            <p:cNvPr id="457" name="Google Shape;457;p19"/>
            <p:cNvPicPr preferRelativeResize="0"/>
            <p:nvPr/>
          </p:nvPicPr>
          <p:blipFill rotWithShape="1">
            <a:blip r:embed="rId7">
              <a:alphaModFix/>
            </a:blip>
            <a:srcRect b="0" l="0" r="0" t="0"/>
            <a:stretch/>
          </p:blipFill>
          <p:spPr>
            <a:xfrm>
              <a:off x="9945310" y="1255779"/>
              <a:ext cx="1866450" cy="1526129"/>
            </a:xfrm>
            <a:prstGeom prst="rect">
              <a:avLst/>
            </a:prstGeom>
            <a:noFill/>
            <a:ln>
              <a:noFill/>
            </a:ln>
          </p:spPr>
        </p:pic>
        <p:sp>
          <p:nvSpPr>
            <p:cNvPr id="458" name="Google Shape;458;p19"/>
            <p:cNvSpPr/>
            <p:nvPr/>
          </p:nvSpPr>
          <p:spPr>
            <a:xfrm>
              <a:off x="10196868" y="3080410"/>
              <a:ext cx="1261110" cy="1627505"/>
            </a:xfrm>
            <a:custGeom>
              <a:rect b="b" l="l" r="r" t="t"/>
              <a:pathLst>
                <a:path extrusionOk="0" h="1627504" w="1261109">
                  <a:moveTo>
                    <a:pt x="508406" y="589775"/>
                  </a:moveTo>
                  <a:lnTo>
                    <a:pt x="244030" y="589775"/>
                  </a:lnTo>
                  <a:lnTo>
                    <a:pt x="244030" y="671118"/>
                  </a:lnTo>
                  <a:lnTo>
                    <a:pt x="508406" y="671118"/>
                  </a:lnTo>
                  <a:lnTo>
                    <a:pt x="508406" y="589775"/>
                  </a:lnTo>
                  <a:close/>
                </a:path>
                <a:path extrusionOk="0" h="1627504" w="1261109">
                  <a:moveTo>
                    <a:pt x="1016838" y="1240536"/>
                  </a:moveTo>
                  <a:lnTo>
                    <a:pt x="244030" y="1240536"/>
                  </a:lnTo>
                  <a:lnTo>
                    <a:pt x="244030" y="1321904"/>
                  </a:lnTo>
                  <a:lnTo>
                    <a:pt x="1016838" y="1321904"/>
                  </a:lnTo>
                  <a:lnTo>
                    <a:pt x="1016838" y="1240536"/>
                  </a:lnTo>
                  <a:close/>
                </a:path>
                <a:path extrusionOk="0" h="1627504" w="1261109">
                  <a:moveTo>
                    <a:pt x="1016838" y="1077836"/>
                  </a:moveTo>
                  <a:lnTo>
                    <a:pt x="244030" y="1077836"/>
                  </a:lnTo>
                  <a:lnTo>
                    <a:pt x="244030" y="1159205"/>
                  </a:lnTo>
                  <a:lnTo>
                    <a:pt x="1016838" y="1159205"/>
                  </a:lnTo>
                  <a:lnTo>
                    <a:pt x="1016838" y="1077836"/>
                  </a:lnTo>
                  <a:close/>
                </a:path>
                <a:path extrusionOk="0" h="1627504" w="1261109">
                  <a:moveTo>
                    <a:pt x="1016838" y="915162"/>
                  </a:moveTo>
                  <a:lnTo>
                    <a:pt x="244030" y="915162"/>
                  </a:lnTo>
                  <a:lnTo>
                    <a:pt x="244030" y="996518"/>
                  </a:lnTo>
                  <a:lnTo>
                    <a:pt x="1016838" y="996518"/>
                  </a:lnTo>
                  <a:lnTo>
                    <a:pt x="1016838" y="915162"/>
                  </a:lnTo>
                  <a:close/>
                </a:path>
                <a:path extrusionOk="0" h="1627504" w="1261109">
                  <a:moveTo>
                    <a:pt x="1016838" y="752475"/>
                  </a:moveTo>
                  <a:lnTo>
                    <a:pt x="244030" y="752475"/>
                  </a:lnTo>
                  <a:lnTo>
                    <a:pt x="244030" y="833818"/>
                  </a:lnTo>
                  <a:lnTo>
                    <a:pt x="1016838" y="833818"/>
                  </a:lnTo>
                  <a:lnTo>
                    <a:pt x="1016838" y="752475"/>
                  </a:lnTo>
                  <a:close/>
                </a:path>
                <a:path extrusionOk="0" h="1627504" w="1261109">
                  <a:moveTo>
                    <a:pt x="1260881" y="447395"/>
                  </a:moveTo>
                  <a:lnTo>
                    <a:pt x="1237780" y="427062"/>
                  </a:lnTo>
                  <a:lnTo>
                    <a:pt x="1138859" y="340029"/>
                  </a:lnTo>
                  <a:lnTo>
                    <a:pt x="1138859" y="549097"/>
                  </a:lnTo>
                  <a:lnTo>
                    <a:pt x="1138859" y="1504937"/>
                  </a:lnTo>
                  <a:lnTo>
                    <a:pt x="122021" y="1504937"/>
                  </a:lnTo>
                  <a:lnTo>
                    <a:pt x="122021" y="122008"/>
                  </a:lnTo>
                  <a:lnTo>
                    <a:pt x="630440" y="122008"/>
                  </a:lnTo>
                  <a:lnTo>
                    <a:pt x="630440" y="549097"/>
                  </a:lnTo>
                  <a:lnTo>
                    <a:pt x="1138859" y="549097"/>
                  </a:lnTo>
                  <a:lnTo>
                    <a:pt x="1138859" y="340029"/>
                  </a:lnTo>
                  <a:lnTo>
                    <a:pt x="1006678" y="223710"/>
                  </a:lnTo>
                  <a:lnTo>
                    <a:pt x="1006678" y="427062"/>
                  </a:lnTo>
                  <a:lnTo>
                    <a:pt x="752462" y="427062"/>
                  </a:lnTo>
                  <a:lnTo>
                    <a:pt x="752462" y="172847"/>
                  </a:lnTo>
                  <a:lnTo>
                    <a:pt x="1006678" y="427062"/>
                  </a:lnTo>
                  <a:lnTo>
                    <a:pt x="1006678" y="223710"/>
                  </a:lnTo>
                  <a:lnTo>
                    <a:pt x="948880" y="172847"/>
                  </a:lnTo>
                  <a:lnTo>
                    <a:pt x="891108" y="122008"/>
                  </a:lnTo>
                  <a:lnTo>
                    <a:pt x="752462" y="0"/>
                  </a:lnTo>
                  <a:lnTo>
                    <a:pt x="0" y="0"/>
                  </a:lnTo>
                  <a:lnTo>
                    <a:pt x="0" y="1626946"/>
                  </a:lnTo>
                  <a:lnTo>
                    <a:pt x="1260881" y="1626946"/>
                  </a:lnTo>
                  <a:lnTo>
                    <a:pt x="1260881" y="1504937"/>
                  </a:lnTo>
                  <a:lnTo>
                    <a:pt x="1260881" y="44739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59" name="Google Shape;459;p19"/>
          <p:cNvSpPr txBox="1"/>
          <p:nvPr/>
        </p:nvSpPr>
        <p:spPr>
          <a:xfrm>
            <a:off x="10143224" y="4777969"/>
            <a:ext cx="1477645" cy="574040"/>
          </a:xfrm>
          <a:prstGeom prst="rect">
            <a:avLst/>
          </a:prstGeom>
          <a:noFill/>
          <a:ln>
            <a:noFill/>
          </a:ln>
        </p:spPr>
        <p:txBody>
          <a:bodyPr anchorCtr="0" anchor="t" bIns="0" lIns="0" spcFirstLastPara="1" rIns="0" wrap="square" tIns="12700">
            <a:spAutoFit/>
          </a:bodyPr>
          <a:lstStyle/>
          <a:p>
            <a:pPr indent="-124460" lvl="0" marL="136525" marR="508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8">
                  <a:extLst>
                    <a:ext uri="{A12FA001-AC4F-418D-AE19-62706E023703}">
                      <ahyp:hlinkClr val="tx"/>
                    </a:ext>
                  </a:extLst>
                </a:hlinkClick>
              </a:rPr>
              <a:t>Leer artículo de  investigación</a:t>
            </a:r>
            <a:endParaRPr sz="1800">
              <a:latin typeface="Calibri"/>
              <a:ea typeface="Calibri"/>
              <a:cs typeface="Calibri"/>
              <a:sym typeface="Calibri"/>
            </a:endParaRPr>
          </a:p>
        </p:txBody>
      </p:sp>
      <p:sp>
        <p:nvSpPr>
          <p:cNvPr id="460" name="Google Shape;460;p19"/>
          <p:cNvSpPr txBox="1"/>
          <p:nvPr>
            <p:ph type="title"/>
          </p:nvPr>
        </p:nvSpPr>
        <p:spPr>
          <a:xfrm>
            <a:off x="135137" y="-84593"/>
            <a:ext cx="11921724" cy="1459865"/>
          </a:xfrm>
          <a:prstGeom prst="rect">
            <a:avLst/>
          </a:prstGeom>
          <a:noFill/>
          <a:ln>
            <a:noFill/>
          </a:ln>
        </p:spPr>
        <p:txBody>
          <a:bodyPr anchorCtr="0" anchor="t" bIns="0" lIns="0" spcFirstLastPara="1" rIns="0" wrap="square" tIns="683550">
            <a:spAutoFit/>
          </a:bodyPr>
          <a:lstStyle/>
          <a:p>
            <a:pPr indent="0" lvl="0" marL="570865" marR="5080" rtl="0" algn="l">
              <a:lnSpc>
                <a:spcPct val="107916"/>
              </a:lnSpc>
              <a:spcBef>
                <a:spcPts val="0"/>
              </a:spcBef>
              <a:spcAft>
                <a:spcPts val="0"/>
              </a:spcAft>
              <a:buNone/>
            </a:pPr>
            <a:r>
              <a:rPr lang="en-US" sz="2400"/>
              <a:t>Estudio sobre la fiebre aftosa en el Reino Unido: la falta de una estrategia de gestión de  crisisles impidió reaccionar de forma suficiente y eficaz</a:t>
            </a:r>
            <a:endParaRPr sz="2400"/>
          </a:p>
        </p:txBody>
      </p:sp>
      <p:grpSp>
        <p:nvGrpSpPr>
          <p:cNvPr id="461" name="Google Shape;461;p19"/>
          <p:cNvGrpSpPr/>
          <p:nvPr/>
        </p:nvGrpSpPr>
        <p:grpSpPr>
          <a:xfrm>
            <a:off x="10214302" y="5451897"/>
            <a:ext cx="400050" cy="654037"/>
            <a:chOff x="10214302" y="5451897"/>
            <a:chExt cx="400050" cy="654037"/>
          </a:xfrm>
        </p:grpSpPr>
        <p:pic>
          <p:nvPicPr>
            <p:cNvPr id="462" name="Google Shape;462;p19"/>
            <p:cNvPicPr preferRelativeResize="0"/>
            <p:nvPr/>
          </p:nvPicPr>
          <p:blipFill rotWithShape="1">
            <a:blip r:embed="rId9">
              <a:alphaModFix/>
            </a:blip>
            <a:srcRect b="0" l="0" r="0" t="0"/>
            <a:stretch/>
          </p:blipFill>
          <p:spPr>
            <a:xfrm>
              <a:off x="10244556" y="5451897"/>
              <a:ext cx="209491" cy="193387"/>
            </a:xfrm>
            <a:prstGeom prst="rect">
              <a:avLst/>
            </a:prstGeom>
            <a:noFill/>
            <a:ln>
              <a:noFill/>
            </a:ln>
          </p:spPr>
        </p:pic>
        <p:sp>
          <p:nvSpPr>
            <p:cNvPr id="463" name="Google Shape;463;p19"/>
            <p:cNvSpPr/>
            <p:nvPr/>
          </p:nvSpPr>
          <p:spPr>
            <a:xfrm>
              <a:off x="10214302" y="5521099"/>
              <a:ext cx="400050" cy="584835"/>
            </a:xfrm>
            <a:custGeom>
              <a:rect b="b" l="l" r="r" t="t"/>
              <a:pathLst>
                <a:path extrusionOk="0" h="584835" w="400050">
                  <a:moveTo>
                    <a:pt x="342570" y="584698"/>
                  </a:moveTo>
                  <a:lnTo>
                    <a:pt x="135206" y="584698"/>
                  </a:lnTo>
                  <a:lnTo>
                    <a:pt x="135206" y="530779"/>
                  </a:lnTo>
                  <a:lnTo>
                    <a:pt x="49522" y="464914"/>
                  </a:lnTo>
                  <a:lnTo>
                    <a:pt x="44882" y="457644"/>
                  </a:lnTo>
                  <a:lnTo>
                    <a:pt x="143" y="256492"/>
                  </a:lnTo>
                  <a:lnTo>
                    <a:pt x="0" y="242526"/>
                  </a:lnTo>
                  <a:lnTo>
                    <a:pt x="4977" y="229981"/>
                  </a:lnTo>
                  <a:lnTo>
                    <a:pt x="14240" y="220162"/>
                  </a:lnTo>
                  <a:lnTo>
                    <a:pt x="26955" y="214378"/>
                  </a:lnTo>
                  <a:lnTo>
                    <a:pt x="41151" y="213927"/>
                  </a:lnTo>
                  <a:lnTo>
                    <a:pt x="53971" y="218783"/>
                  </a:lnTo>
                  <a:lnTo>
                    <a:pt x="64033" y="228090"/>
                  </a:lnTo>
                  <a:lnTo>
                    <a:pt x="69955" y="240990"/>
                  </a:lnTo>
                  <a:lnTo>
                    <a:pt x="99328" y="373061"/>
                  </a:lnTo>
                  <a:lnTo>
                    <a:pt x="99415" y="35745"/>
                  </a:lnTo>
                  <a:lnTo>
                    <a:pt x="102225" y="21830"/>
                  </a:lnTo>
                  <a:lnTo>
                    <a:pt x="109890" y="10468"/>
                  </a:lnTo>
                  <a:lnTo>
                    <a:pt x="121257" y="2808"/>
                  </a:lnTo>
                  <a:lnTo>
                    <a:pt x="135174" y="0"/>
                  </a:lnTo>
                  <a:lnTo>
                    <a:pt x="149092" y="2808"/>
                  </a:lnTo>
                  <a:lnTo>
                    <a:pt x="160458" y="10468"/>
                  </a:lnTo>
                  <a:lnTo>
                    <a:pt x="168123" y="21830"/>
                  </a:lnTo>
                  <a:lnTo>
                    <a:pt x="170934" y="35745"/>
                  </a:lnTo>
                  <a:lnTo>
                    <a:pt x="170934" y="212964"/>
                  </a:lnTo>
                  <a:lnTo>
                    <a:pt x="173397" y="198580"/>
                  </a:lnTo>
                  <a:lnTo>
                    <a:pt x="180308" y="186163"/>
                  </a:lnTo>
                  <a:lnTo>
                    <a:pt x="190895" y="176679"/>
                  </a:lnTo>
                  <a:lnTo>
                    <a:pt x="204385" y="171095"/>
                  </a:lnTo>
                  <a:lnTo>
                    <a:pt x="221412" y="170711"/>
                  </a:lnTo>
                  <a:lnTo>
                    <a:pt x="236734" y="176675"/>
                  </a:lnTo>
                  <a:lnTo>
                    <a:pt x="248701" y="187946"/>
                  </a:lnTo>
                  <a:lnTo>
                    <a:pt x="255661" y="203482"/>
                  </a:lnTo>
                  <a:lnTo>
                    <a:pt x="262120" y="198372"/>
                  </a:lnTo>
                  <a:lnTo>
                    <a:pt x="269371" y="194618"/>
                  </a:lnTo>
                  <a:lnTo>
                    <a:pt x="277203" y="192306"/>
                  </a:lnTo>
                  <a:lnTo>
                    <a:pt x="285405" y="191520"/>
                  </a:lnTo>
                  <a:lnTo>
                    <a:pt x="302095" y="194899"/>
                  </a:lnTo>
                  <a:lnTo>
                    <a:pt x="315721" y="204093"/>
                  </a:lnTo>
                  <a:lnTo>
                    <a:pt x="324903" y="217722"/>
                  </a:lnTo>
                  <a:lnTo>
                    <a:pt x="328263" y="234408"/>
                  </a:lnTo>
                  <a:lnTo>
                    <a:pt x="328065" y="238430"/>
                  </a:lnTo>
                  <a:lnTo>
                    <a:pt x="334413" y="233646"/>
                  </a:lnTo>
                  <a:lnTo>
                    <a:pt x="341471" y="230142"/>
                  </a:lnTo>
                  <a:lnTo>
                    <a:pt x="349052" y="227988"/>
                  </a:lnTo>
                  <a:lnTo>
                    <a:pt x="356964" y="227258"/>
                  </a:lnTo>
                  <a:lnTo>
                    <a:pt x="373645" y="230644"/>
                  </a:lnTo>
                  <a:lnTo>
                    <a:pt x="387260" y="239839"/>
                  </a:lnTo>
                  <a:lnTo>
                    <a:pt x="396431" y="253466"/>
                  </a:lnTo>
                  <a:lnTo>
                    <a:pt x="399782" y="270146"/>
                  </a:lnTo>
                  <a:lnTo>
                    <a:pt x="399782" y="398827"/>
                  </a:lnTo>
                  <a:lnTo>
                    <a:pt x="390843" y="455497"/>
                  </a:lnTo>
                  <a:lnTo>
                    <a:pt x="371176" y="490752"/>
                  </a:lnTo>
                  <a:lnTo>
                    <a:pt x="351509" y="517576"/>
                  </a:lnTo>
                  <a:lnTo>
                    <a:pt x="342570" y="548952"/>
                  </a:lnTo>
                  <a:lnTo>
                    <a:pt x="342570" y="58469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grpSp>
        <p:nvGrpSpPr>
          <p:cNvPr id="71" name="Google Shape;71;p2"/>
          <p:cNvGrpSpPr/>
          <p:nvPr/>
        </p:nvGrpSpPr>
        <p:grpSpPr>
          <a:xfrm>
            <a:off x="2350846" y="159257"/>
            <a:ext cx="2838501" cy="2230105"/>
            <a:chOff x="2350846" y="159257"/>
            <a:chExt cx="2838501" cy="2230105"/>
          </a:xfrm>
        </p:grpSpPr>
        <p:pic>
          <p:nvPicPr>
            <p:cNvPr id="72" name="Google Shape;72;p2"/>
            <p:cNvPicPr preferRelativeResize="0"/>
            <p:nvPr/>
          </p:nvPicPr>
          <p:blipFill rotWithShape="1">
            <a:blip r:embed="rId3">
              <a:alphaModFix/>
            </a:blip>
            <a:srcRect b="0" l="0" r="0" t="0"/>
            <a:stretch/>
          </p:blipFill>
          <p:spPr>
            <a:xfrm>
              <a:off x="2350846" y="565899"/>
              <a:ext cx="2732528" cy="1823463"/>
            </a:xfrm>
            <a:prstGeom prst="rect">
              <a:avLst/>
            </a:prstGeom>
            <a:noFill/>
            <a:ln>
              <a:noFill/>
            </a:ln>
          </p:spPr>
        </p:pic>
        <p:sp>
          <p:nvSpPr>
            <p:cNvPr id="73" name="Google Shape;73;p2"/>
            <p:cNvSpPr/>
            <p:nvPr/>
          </p:nvSpPr>
          <p:spPr>
            <a:xfrm>
              <a:off x="2599182" y="422910"/>
              <a:ext cx="2590165" cy="1708785"/>
            </a:xfrm>
            <a:custGeom>
              <a:rect b="b" l="l" r="r" t="t"/>
              <a:pathLst>
                <a:path extrusionOk="0" h="1708785" w="2590165">
                  <a:moveTo>
                    <a:pt x="2484640" y="0"/>
                  </a:moveTo>
                  <a:lnTo>
                    <a:pt x="105397" y="0"/>
                  </a:lnTo>
                  <a:lnTo>
                    <a:pt x="64379" y="7923"/>
                  </a:lnTo>
                  <a:lnTo>
                    <a:pt x="30876" y="29532"/>
                  </a:lnTo>
                  <a:lnTo>
                    <a:pt x="8285" y="61588"/>
                  </a:lnTo>
                  <a:lnTo>
                    <a:pt x="0" y="100850"/>
                  </a:lnTo>
                  <a:lnTo>
                    <a:pt x="0" y="1607553"/>
                  </a:lnTo>
                  <a:lnTo>
                    <a:pt x="8279" y="1646805"/>
                  </a:lnTo>
                  <a:lnTo>
                    <a:pt x="30862" y="1678862"/>
                  </a:lnTo>
                  <a:lnTo>
                    <a:pt x="64363" y="1700477"/>
                  </a:lnTo>
                  <a:lnTo>
                    <a:pt x="105397" y="1708404"/>
                  </a:lnTo>
                  <a:lnTo>
                    <a:pt x="2484640" y="1708404"/>
                  </a:lnTo>
                  <a:lnTo>
                    <a:pt x="2525658" y="1700480"/>
                  </a:lnTo>
                  <a:lnTo>
                    <a:pt x="2559161" y="1678871"/>
                  </a:lnTo>
                  <a:lnTo>
                    <a:pt x="2581752" y="1646815"/>
                  </a:lnTo>
                  <a:lnTo>
                    <a:pt x="2590038" y="1607553"/>
                  </a:lnTo>
                  <a:lnTo>
                    <a:pt x="2590038" y="100850"/>
                  </a:lnTo>
                  <a:lnTo>
                    <a:pt x="2581752" y="61598"/>
                  </a:lnTo>
                  <a:lnTo>
                    <a:pt x="2559161" y="29541"/>
                  </a:lnTo>
                  <a:lnTo>
                    <a:pt x="2525658" y="7926"/>
                  </a:lnTo>
                  <a:lnTo>
                    <a:pt x="248464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 name="Google Shape;74;p2"/>
            <p:cNvSpPr/>
            <p:nvPr/>
          </p:nvSpPr>
          <p:spPr>
            <a:xfrm>
              <a:off x="2684524" y="504444"/>
              <a:ext cx="2419350" cy="1545590"/>
            </a:xfrm>
            <a:custGeom>
              <a:rect b="b" l="l" r="r" t="t"/>
              <a:pathLst>
                <a:path extrusionOk="0" h="1545589" w="2419350">
                  <a:moveTo>
                    <a:pt x="2325979" y="0"/>
                  </a:moveTo>
                  <a:lnTo>
                    <a:pt x="93370" y="0"/>
                  </a:lnTo>
                  <a:lnTo>
                    <a:pt x="57023" y="7022"/>
                  </a:lnTo>
                  <a:lnTo>
                    <a:pt x="27344" y="26173"/>
                  </a:lnTo>
                  <a:lnTo>
                    <a:pt x="7336" y="54580"/>
                  </a:lnTo>
                  <a:lnTo>
                    <a:pt x="0" y="89369"/>
                  </a:lnTo>
                  <a:lnTo>
                    <a:pt x="0" y="1455966"/>
                  </a:lnTo>
                  <a:lnTo>
                    <a:pt x="7336" y="1490755"/>
                  </a:lnTo>
                  <a:lnTo>
                    <a:pt x="27344" y="1519162"/>
                  </a:lnTo>
                  <a:lnTo>
                    <a:pt x="57023" y="1538313"/>
                  </a:lnTo>
                  <a:lnTo>
                    <a:pt x="93370" y="1545336"/>
                  </a:lnTo>
                  <a:lnTo>
                    <a:pt x="2325979" y="1545336"/>
                  </a:lnTo>
                  <a:lnTo>
                    <a:pt x="2362326" y="1538313"/>
                  </a:lnTo>
                  <a:lnTo>
                    <a:pt x="2392005" y="1519162"/>
                  </a:lnTo>
                  <a:lnTo>
                    <a:pt x="2412013" y="1490755"/>
                  </a:lnTo>
                  <a:lnTo>
                    <a:pt x="2419350" y="1455966"/>
                  </a:lnTo>
                  <a:lnTo>
                    <a:pt x="2419350" y="89369"/>
                  </a:lnTo>
                  <a:lnTo>
                    <a:pt x="2412013" y="54580"/>
                  </a:lnTo>
                  <a:lnTo>
                    <a:pt x="2392005" y="26173"/>
                  </a:lnTo>
                  <a:lnTo>
                    <a:pt x="2362326" y="7022"/>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 name="Google Shape;75;p2"/>
            <p:cNvSpPr/>
            <p:nvPr/>
          </p:nvSpPr>
          <p:spPr>
            <a:xfrm>
              <a:off x="2834640" y="309384"/>
              <a:ext cx="518159" cy="295275"/>
            </a:xfrm>
            <a:custGeom>
              <a:rect b="b" l="l" r="r" t="t"/>
              <a:pathLst>
                <a:path extrusionOk="0" h="295275" w="518160">
                  <a:moveTo>
                    <a:pt x="518160" y="147459"/>
                  </a:moveTo>
                  <a:lnTo>
                    <a:pt x="252222" y="0"/>
                  </a:lnTo>
                  <a:lnTo>
                    <a:pt x="252222" y="139458"/>
                  </a:lnTo>
                  <a:lnTo>
                    <a:pt x="0" y="0"/>
                  </a:lnTo>
                  <a:lnTo>
                    <a:pt x="0" y="294894"/>
                  </a:lnTo>
                  <a:lnTo>
                    <a:pt x="252222" y="155473"/>
                  </a:lnTo>
                  <a:lnTo>
                    <a:pt x="252222" y="294894"/>
                  </a:lnTo>
                  <a:lnTo>
                    <a:pt x="518160" y="147459"/>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 name="Google Shape;76;p2"/>
            <p:cNvSpPr/>
            <p:nvPr/>
          </p:nvSpPr>
          <p:spPr>
            <a:xfrm>
              <a:off x="3524244" y="198119"/>
              <a:ext cx="1461770" cy="519430"/>
            </a:xfrm>
            <a:custGeom>
              <a:rect b="b" l="l" r="r" t="t"/>
              <a:pathLst>
                <a:path extrusionOk="0" h="519430" w="1461770">
                  <a:moveTo>
                    <a:pt x="1190536" y="0"/>
                  </a:moveTo>
                  <a:lnTo>
                    <a:pt x="271017" y="0"/>
                  </a:lnTo>
                  <a:lnTo>
                    <a:pt x="222301" y="4179"/>
                  </a:lnTo>
                  <a:lnTo>
                    <a:pt x="176449" y="16231"/>
                  </a:lnTo>
                  <a:lnTo>
                    <a:pt x="134228" y="35421"/>
                  </a:lnTo>
                  <a:lnTo>
                    <a:pt x="96403" y="61018"/>
                  </a:lnTo>
                  <a:lnTo>
                    <a:pt x="63739" y="92289"/>
                  </a:lnTo>
                  <a:lnTo>
                    <a:pt x="37001" y="128501"/>
                  </a:lnTo>
                  <a:lnTo>
                    <a:pt x="16955" y="168922"/>
                  </a:lnTo>
                  <a:lnTo>
                    <a:pt x="4366" y="212819"/>
                  </a:lnTo>
                  <a:lnTo>
                    <a:pt x="0" y="259461"/>
                  </a:lnTo>
                  <a:lnTo>
                    <a:pt x="4366" y="306102"/>
                  </a:lnTo>
                  <a:lnTo>
                    <a:pt x="16955" y="349999"/>
                  </a:lnTo>
                  <a:lnTo>
                    <a:pt x="37001" y="390420"/>
                  </a:lnTo>
                  <a:lnTo>
                    <a:pt x="63739" y="426632"/>
                  </a:lnTo>
                  <a:lnTo>
                    <a:pt x="96403" y="457903"/>
                  </a:lnTo>
                  <a:lnTo>
                    <a:pt x="134228" y="483500"/>
                  </a:lnTo>
                  <a:lnTo>
                    <a:pt x="176449" y="502690"/>
                  </a:lnTo>
                  <a:lnTo>
                    <a:pt x="222301" y="514742"/>
                  </a:lnTo>
                  <a:lnTo>
                    <a:pt x="271017" y="518922"/>
                  </a:lnTo>
                  <a:lnTo>
                    <a:pt x="1190510" y="518922"/>
                  </a:lnTo>
                  <a:lnTo>
                    <a:pt x="1239226" y="514742"/>
                  </a:lnTo>
                  <a:lnTo>
                    <a:pt x="1285077" y="502690"/>
                  </a:lnTo>
                  <a:lnTo>
                    <a:pt x="1327296" y="483500"/>
                  </a:lnTo>
                  <a:lnTo>
                    <a:pt x="1365120" y="457903"/>
                  </a:lnTo>
                  <a:lnTo>
                    <a:pt x="1397782" y="426632"/>
                  </a:lnTo>
                  <a:lnTo>
                    <a:pt x="1424518" y="390420"/>
                  </a:lnTo>
                  <a:lnTo>
                    <a:pt x="1444562" y="349999"/>
                  </a:lnTo>
                  <a:lnTo>
                    <a:pt x="1457150" y="306102"/>
                  </a:lnTo>
                  <a:lnTo>
                    <a:pt x="1461516" y="259461"/>
                  </a:lnTo>
                  <a:lnTo>
                    <a:pt x="1457160" y="212819"/>
                  </a:lnTo>
                  <a:lnTo>
                    <a:pt x="1444578" y="168922"/>
                  </a:lnTo>
                  <a:lnTo>
                    <a:pt x="1424535" y="128501"/>
                  </a:lnTo>
                  <a:lnTo>
                    <a:pt x="1397800" y="92289"/>
                  </a:lnTo>
                  <a:lnTo>
                    <a:pt x="1365137" y="61018"/>
                  </a:lnTo>
                  <a:lnTo>
                    <a:pt x="1327312" y="35421"/>
                  </a:lnTo>
                  <a:lnTo>
                    <a:pt x="1285093" y="16231"/>
                  </a:lnTo>
                  <a:lnTo>
                    <a:pt x="1239246" y="4179"/>
                  </a:lnTo>
                  <a:lnTo>
                    <a:pt x="11905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 name="Google Shape;77;p2"/>
            <p:cNvSpPr/>
            <p:nvPr/>
          </p:nvSpPr>
          <p:spPr>
            <a:xfrm>
              <a:off x="3483866" y="159257"/>
              <a:ext cx="1542415" cy="596265"/>
            </a:xfrm>
            <a:custGeom>
              <a:rect b="b" l="l" r="r" t="t"/>
              <a:pathLst>
                <a:path extrusionOk="0" h="596265" w="1542414">
                  <a:moveTo>
                    <a:pt x="1230856" y="0"/>
                  </a:moveTo>
                  <a:lnTo>
                    <a:pt x="311439" y="0"/>
                  </a:lnTo>
                  <a:lnTo>
                    <a:pt x="260989" y="3906"/>
                  </a:lnTo>
                  <a:lnTo>
                    <a:pt x="213105" y="15214"/>
                  </a:lnTo>
                  <a:lnTo>
                    <a:pt x="168435" y="33305"/>
                  </a:lnTo>
                  <a:lnTo>
                    <a:pt x="127625" y="57560"/>
                  </a:lnTo>
                  <a:lnTo>
                    <a:pt x="91320" y="87363"/>
                  </a:lnTo>
                  <a:lnTo>
                    <a:pt x="60167" y="122094"/>
                  </a:lnTo>
                  <a:lnTo>
                    <a:pt x="34812" y="161135"/>
                  </a:lnTo>
                  <a:lnTo>
                    <a:pt x="15901" y="203869"/>
                  </a:lnTo>
                  <a:lnTo>
                    <a:pt x="4081" y="249677"/>
                  </a:lnTo>
                  <a:lnTo>
                    <a:pt x="0" y="297967"/>
                  </a:lnTo>
                  <a:lnTo>
                    <a:pt x="4081" y="346206"/>
                  </a:lnTo>
                  <a:lnTo>
                    <a:pt x="15901" y="392014"/>
                  </a:lnTo>
                  <a:lnTo>
                    <a:pt x="34812" y="434748"/>
                  </a:lnTo>
                  <a:lnTo>
                    <a:pt x="60167" y="473789"/>
                  </a:lnTo>
                  <a:lnTo>
                    <a:pt x="91320" y="508520"/>
                  </a:lnTo>
                  <a:lnTo>
                    <a:pt x="127625" y="538323"/>
                  </a:lnTo>
                  <a:lnTo>
                    <a:pt x="168435" y="562578"/>
                  </a:lnTo>
                  <a:lnTo>
                    <a:pt x="213105" y="580669"/>
                  </a:lnTo>
                  <a:lnTo>
                    <a:pt x="260989" y="591977"/>
                  </a:lnTo>
                  <a:lnTo>
                    <a:pt x="311439" y="595884"/>
                  </a:lnTo>
                  <a:lnTo>
                    <a:pt x="1230881" y="595884"/>
                  </a:lnTo>
                  <a:lnTo>
                    <a:pt x="1281328" y="591977"/>
                  </a:lnTo>
                  <a:lnTo>
                    <a:pt x="1329207" y="580669"/>
                  </a:lnTo>
                  <a:lnTo>
                    <a:pt x="1373872" y="562578"/>
                  </a:lnTo>
                  <a:lnTo>
                    <a:pt x="1414677" y="538323"/>
                  </a:lnTo>
                  <a:lnTo>
                    <a:pt x="1438772" y="518541"/>
                  </a:lnTo>
                  <a:lnTo>
                    <a:pt x="311439" y="518541"/>
                  </a:lnTo>
                  <a:lnTo>
                    <a:pt x="265030" y="514051"/>
                  </a:lnTo>
                  <a:lnTo>
                    <a:pt x="221778" y="501180"/>
                  </a:lnTo>
                  <a:lnTo>
                    <a:pt x="182618" y="480819"/>
                  </a:lnTo>
                  <a:lnTo>
                    <a:pt x="148484" y="453864"/>
                  </a:lnTo>
                  <a:lnTo>
                    <a:pt x="120310" y="421208"/>
                  </a:lnTo>
                  <a:lnTo>
                    <a:pt x="99029" y="383743"/>
                  </a:lnTo>
                  <a:lnTo>
                    <a:pt x="85576" y="342365"/>
                  </a:lnTo>
                  <a:lnTo>
                    <a:pt x="80886" y="297942"/>
                  </a:lnTo>
                  <a:lnTo>
                    <a:pt x="85576" y="253573"/>
                  </a:lnTo>
                  <a:lnTo>
                    <a:pt x="99029" y="212198"/>
                  </a:lnTo>
                  <a:lnTo>
                    <a:pt x="120310" y="174736"/>
                  </a:lnTo>
                  <a:lnTo>
                    <a:pt x="148484" y="142081"/>
                  </a:lnTo>
                  <a:lnTo>
                    <a:pt x="182618" y="115126"/>
                  </a:lnTo>
                  <a:lnTo>
                    <a:pt x="221778" y="94767"/>
                  </a:lnTo>
                  <a:lnTo>
                    <a:pt x="265030" y="81895"/>
                  </a:lnTo>
                  <a:lnTo>
                    <a:pt x="311439" y="77406"/>
                  </a:lnTo>
                  <a:lnTo>
                    <a:pt x="1438836" y="77406"/>
                  </a:lnTo>
                  <a:lnTo>
                    <a:pt x="1414661" y="57560"/>
                  </a:lnTo>
                  <a:lnTo>
                    <a:pt x="1373852" y="33305"/>
                  </a:lnTo>
                  <a:lnTo>
                    <a:pt x="1329184" y="15214"/>
                  </a:lnTo>
                  <a:lnTo>
                    <a:pt x="1281303" y="3906"/>
                  </a:lnTo>
                  <a:lnTo>
                    <a:pt x="1230856" y="0"/>
                  </a:lnTo>
                  <a:close/>
                </a:path>
                <a:path extrusionOk="0" h="596265" w="1542414">
                  <a:moveTo>
                    <a:pt x="1438836" y="77406"/>
                  </a:moveTo>
                  <a:lnTo>
                    <a:pt x="1230856" y="77406"/>
                  </a:lnTo>
                  <a:lnTo>
                    <a:pt x="1277262" y="81895"/>
                  </a:lnTo>
                  <a:lnTo>
                    <a:pt x="1320512" y="94767"/>
                  </a:lnTo>
                  <a:lnTo>
                    <a:pt x="1359672" y="115126"/>
                  </a:lnTo>
                  <a:lnTo>
                    <a:pt x="1393806" y="142081"/>
                  </a:lnTo>
                  <a:lnTo>
                    <a:pt x="1421982" y="174736"/>
                  </a:lnTo>
                  <a:lnTo>
                    <a:pt x="1443265" y="212198"/>
                  </a:lnTo>
                  <a:lnTo>
                    <a:pt x="1456719" y="253573"/>
                  </a:lnTo>
                  <a:lnTo>
                    <a:pt x="1461412" y="297967"/>
                  </a:lnTo>
                  <a:lnTo>
                    <a:pt x="1456719" y="342365"/>
                  </a:lnTo>
                  <a:lnTo>
                    <a:pt x="1443265" y="383743"/>
                  </a:lnTo>
                  <a:lnTo>
                    <a:pt x="1421982" y="421208"/>
                  </a:lnTo>
                  <a:lnTo>
                    <a:pt x="1393806" y="453864"/>
                  </a:lnTo>
                  <a:lnTo>
                    <a:pt x="1359672" y="480819"/>
                  </a:lnTo>
                  <a:lnTo>
                    <a:pt x="1320512" y="501180"/>
                  </a:lnTo>
                  <a:lnTo>
                    <a:pt x="1277262" y="514051"/>
                  </a:lnTo>
                  <a:lnTo>
                    <a:pt x="1230856" y="518541"/>
                  </a:lnTo>
                  <a:lnTo>
                    <a:pt x="1438772" y="518541"/>
                  </a:lnTo>
                  <a:lnTo>
                    <a:pt x="1482126" y="473789"/>
                  </a:lnTo>
                  <a:lnTo>
                    <a:pt x="1507477" y="434748"/>
                  </a:lnTo>
                  <a:lnTo>
                    <a:pt x="1526384" y="392014"/>
                  </a:lnTo>
                  <a:lnTo>
                    <a:pt x="1538202" y="346206"/>
                  </a:lnTo>
                  <a:lnTo>
                    <a:pt x="1542285" y="297942"/>
                  </a:lnTo>
                  <a:lnTo>
                    <a:pt x="1538202" y="249677"/>
                  </a:lnTo>
                  <a:lnTo>
                    <a:pt x="1526381" y="203869"/>
                  </a:lnTo>
                  <a:lnTo>
                    <a:pt x="1507471" y="161135"/>
                  </a:lnTo>
                  <a:lnTo>
                    <a:pt x="1482117" y="122094"/>
                  </a:lnTo>
                  <a:lnTo>
                    <a:pt x="1450964" y="87363"/>
                  </a:lnTo>
                  <a:lnTo>
                    <a:pt x="1438836" y="77406"/>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78" name="Google Shape;78;p2"/>
          <p:cNvGrpSpPr/>
          <p:nvPr/>
        </p:nvGrpSpPr>
        <p:grpSpPr>
          <a:xfrm>
            <a:off x="5237037" y="159257"/>
            <a:ext cx="2837109" cy="2230105"/>
            <a:chOff x="5237037" y="159257"/>
            <a:chExt cx="2837109" cy="2230105"/>
          </a:xfrm>
        </p:grpSpPr>
        <p:pic>
          <p:nvPicPr>
            <p:cNvPr id="79" name="Google Shape;79;p2"/>
            <p:cNvPicPr preferRelativeResize="0"/>
            <p:nvPr/>
          </p:nvPicPr>
          <p:blipFill rotWithShape="1">
            <a:blip r:embed="rId4">
              <a:alphaModFix/>
            </a:blip>
            <a:srcRect b="0" l="0" r="0" t="0"/>
            <a:stretch/>
          </p:blipFill>
          <p:spPr>
            <a:xfrm>
              <a:off x="5237037" y="565899"/>
              <a:ext cx="2731755" cy="1823463"/>
            </a:xfrm>
            <a:prstGeom prst="rect">
              <a:avLst/>
            </a:prstGeom>
            <a:noFill/>
            <a:ln>
              <a:noFill/>
            </a:ln>
          </p:spPr>
        </p:pic>
        <p:sp>
          <p:nvSpPr>
            <p:cNvPr id="80" name="Google Shape;80;p2"/>
            <p:cNvSpPr/>
            <p:nvPr/>
          </p:nvSpPr>
          <p:spPr>
            <a:xfrm>
              <a:off x="5483346" y="422910"/>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98"/>
                  </a:lnTo>
                  <a:lnTo>
                    <a:pt x="2559910" y="29541"/>
                  </a:lnTo>
                  <a:lnTo>
                    <a:pt x="2526406" y="7926"/>
                  </a:lnTo>
                  <a:lnTo>
                    <a:pt x="2485377"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1" name="Google Shape;81;p2"/>
            <p:cNvSpPr/>
            <p:nvPr/>
          </p:nvSpPr>
          <p:spPr>
            <a:xfrm>
              <a:off x="5568689" y="504444"/>
              <a:ext cx="2420620" cy="1545590"/>
            </a:xfrm>
            <a:custGeom>
              <a:rect b="b" l="l" r="r" t="t"/>
              <a:pathLst>
                <a:path extrusionOk="0" h="1545589" w="2420620">
                  <a:moveTo>
                    <a:pt x="2326716" y="0"/>
                  </a:moveTo>
                  <a:lnTo>
                    <a:pt x="93408" y="0"/>
                  </a:lnTo>
                  <a:lnTo>
                    <a:pt x="57049" y="7022"/>
                  </a:lnTo>
                  <a:lnTo>
                    <a:pt x="27358" y="26173"/>
                  </a:lnTo>
                  <a:lnTo>
                    <a:pt x="7340" y="54580"/>
                  </a:lnTo>
                  <a:lnTo>
                    <a:pt x="0" y="89369"/>
                  </a:lnTo>
                  <a:lnTo>
                    <a:pt x="0" y="1455966"/>
                  </a:lnTo>
                  <a:lnTo>
                    <a:pt x="7340" y="1490755"/>
                  </a:lnTo>
                  <a:lnTo>
                    <a:pt x="27358" y="1519162"/>
                  </a:lnTo>
                  <a:lnTo>
                    <a:pt x="57049" y="1538313"/>
                  </a:lnTo>
                  <a:lnTo>
                    <a:pt x="93408" y="1545336"/>
                  </a:lnTo>
                  <a:lnTo>
                    <a:pt x="2326716" y="1545336"/>
                  </a:lnTo>
                  <a:lnTo>
                    <a:pt x="2363074" y="1538313"/>
                  </a:lnTo>
                  <a:lnTo>
                    <a:pt x="2392765" y="1519162"/>
                  </a:lnTo>
                  <a:lnTo>
                    <a:pt x="2412784" y="1490755"/>
                  </a:lnTo>
                  <a:lnTo>
                    <a:pt x="2420124" y="1455966"/>
                  </a:lnTo>
                  <a:lnTo>
                    <a:pt x="2420124" y="89369"/>
                  </a:lnTo>
                  <a:lnTo>
                    <a:pt x="2412784" y="54580"/>
                  </a:lnTo>
                  <a:lnTo>
                    <a:pt x="2392765" y="26173"/>
                  </a:lnTo>
                  <a:lnTo>
                    <a:pt x="2363074" y="7022"/>
                  </a:lnTo>
                  <a:lnTo>
                    <a:pt x="23267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2" name="Google Shape;82;p2"/>
            <p:cNvSpPr/>
            <p:nvPr/>
          </p:nvSpPr>
          <p:spPr>
            <a:xfrm>
              <a:off x="5719572" y="309384"/>
              <a:ext cx="518159" cy="295275"/>
            </a:xfrm>
            <a:custGeom>
              <a:rect b="b" l="l" r="r" t="t"/>
              <a:pathLst>
                <a:path extrusionOk="0" h="295275" w="518160">
                  <a:moveTo>
                    <a:pt x="518160" y="147459"/>
                  </a:moveTo>
                  <a:lnTo>
                    <a:pt x="251460" y="0"/>
                  </a:lnTo>
                  <a:lnTo>
                    <a:pt x="251460" y="139039"/>
                  </a:lnTo>
                  <a:lnTo>
                    <a:pt x="0" y="0"/>
                  </a:lnTo>
                  <a:lnTo>
                    <a:pt x="0" y="294894"/>
                  </a:lnTo>
                  <a:lnTo>
                    <a:pt x="251460" y="155892"/>
                  </a:lnTo>
                  <a:lnTo>
                    <a:pt x="251460" y="294894"/>
                  </a:lnTo>
                  <a:lnTo>
                    <a:pt x="518160" y="147459"/>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 name="Google Shape;83;p2"/>
            <p:cNvSpPr/>
            <p:nvPr/>
          </p:nvSpPr>
          <p:spPr>
            <a:xfrm>
              <a:off x="6408419" y="198119"/>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5" y="514742"/>
                  </a:lnTo>
                  <a:lnTo>
                    <a:pt x="1285741" y="502690"/>
                  </a:lnTo>
                  <a:lnTo>
                    <a:pt x="1327985" y="483500"/>
                  </a:lnTo>
                  <a:lnTo>
                    <a:pt x="1365829" y="457903"/>
                  </a:lnTo>
                  <a:lnTo>
                    <a:pt x="1398509" y="426632"/>
                  </a:lnTo>
                  <a:lnTo>
                    <a:pt x="1425260" y="390420"/>
                  </a:lnTo>
                  <a:lnTo>
                    <a:pt x="1445315" y="349999"/>
                  </a:lnTo>
                  <a:lnTo>
                    <a:pt x="1457909" y="306102"/>
                  </a:lnTo>
                  <a:lnTo>
                    <a:pt x="1462277" y="259461"/>
                  </a:lnTo>
                  <a:lnTo>
                    <a:pt x="1457909" y="212819"/>
                  </a:lnTo>
                  <a:lnTo>
                    <a:pt x="1445315" y="168922"/>
                  </a:lnTo>
                  <a:lnTo>
                    <a:pt x="1425260" y="128501"/>
                  </a:lnTo>
                  <a:lnTo>
                    <a:pt x="1398509" y="92289"/>
                  </a:lnTo>
                  <a:lnTo>
                    <a:pt x="1365829" y="61018"/>
                  </a:lnTo>
                  <a:lnTo>
                    <a:pt x="1327985" y="35421"/>
                  </a:lnTo>
                  <a:lnTo>
                    <a:pt x="1285741" y="16231"/>
                  </a:lnTo>
                  <a:lnTo>
                    <a:pt x="1239865"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4" name="Google Shape;84;p2"/>
            <p:cNvSpPr/>
            <p:nvPr/>
          </p:nvSpPr>
          <p:spPr>
            <a:xfrm>
              <a:off x="6368041" y="159257"/>
              <a:ext cx="1543050" cy="596265"/>
            </a:xfrm>
            <a:custGeom>
              <a:rect b="b" l="l" r="r" t="t"/>
              <a:pathLst>
                <a:path extrusionOk="0" h="596265" w="1543050">
                  <a:moveTo>
                    <a:pt x="1231453" y="0"/>
                  </a:moveTo>
                  <a:lnTo>
                    <a:pt x="311579" y="0"/>
                  </a:lnTo>
                  <a:lnTo>
                    <a:pt x="261106" y="3906"/>
                  </a:lnTo>
                  <a:lnTo>
                    <a:pt x="213201" y="15214"/>
                  </a:lnTo>
                  <a:lnTo>
                    <a:pt x="168511" y="33305"/>
                  </a:lnTo>
                  <a:lnTo>
                    <a:pt x="127682" y="57560"/>
                  </a:lnTo>
                  <a:lnTo>
                    <a:pt x="91361" y="87363"/>
                  </a:lnTo>
                  <a:lnTo>
                    <a:pt x="60194" y="122094"/>
                  </a:lnTo>
                  <a:lnTo>
                    <a:pt x="34828" y="161135"/>
                  </a:lnTo>
                  <a:lnTo>
                    <a:pt x="15909" y="203869"/>
                  </a:lnTo>
                  <a:lnTo>
                    <a:pt x="4083" y="249677"/>
                  </a:lnTo>
                  <a:lnTo>
                    <a:pt x="0" y="297967"/>
                  </a:lnTo>
                  <a:lnTo>
                    <a:pt x="4083" y="346206"/>
                  </a:lnTo>
                  <a:lnTo>
                    <a:pt x="15909" y="392014"/>
                  </a:lnTo>
                  <a:lnTo>
                    <a:pt x="34828" y="434748"/>
                  </a:lnTo>
                  <a:lnTo>
                    <a:pt x="60194" y="473789"/>
                  </a:lnTo>
                  <a:lnTo>
                    <a:pt x="91361" y="508520"/>
                  </a:lnTo>
                  <a:lnTo>
                    <a:pt x="127682" y="538323"/>
                  </a:lnTo>
                  <a:lnTo>
                    <a:pt x="168511" y="562578"/>
                  </a:lnTo>
                  <a:lnTo>
                    <a:pt x="213201" y="580669"/>
                  </a:lnTo>
                  <a:lnTo>
                    <a:pt x="261106" y="591977"/>
                  </a:lnTo>
                  <a:lnTo>
                    <a:pt x="311579" y="595884"/>
                  </a:lnTo>
                  <a:lnTo>
                    <a:pt x="1231453" y="595884"/>
                  </a:lnTo>
                  <a:lnTo>
                    <a:pt x="1281926" y="591977"/>
                  </a:lnTo>
                  <a:lnTo>
                    <a:pt x="1329832" y="580669"/>
                  </a:lnTo>
                  <a:lnTo>
                    <a:pt x="1374524" y="562578"/>
                  </a:lnTo>
                  <a:lnTo>
                    <a:pt x="1415354" y="538323"/>
                  </a:lnTo>
                  <a:lnTo>
                    <a:pt x="1439465" y="518541"/>
                  </a:lnTo>
                  <a:lnTo>
                    <a:pt x="311579" y="518541"/>
                  </a:lnTo>
                  <a:lnTo>
                    <a:pt x="265150" y="514051"/>
                  </a:lnTo>
                  <a:lnTo>
                    <a:pt x="221878" y="501180"/>
                  </a:lnTo>
                  <a:lnTo>
                    <a:pt x="182699" y="480819"/>
                  </a:lnTo>
                  <a:lnTo>
                    <a:pt x="148548" y="453864"/>
                  </a:lnTo>
                  <a:lnTo>
                    <a:pt x="120358" y="421208"/>
                  </a:lnTo>
                  <a:lnTo>
                    <a:pt x="99065" y="383743"/>
                  </a:lnTo>
                  <a:lnTo>
                    <a:pt x="85604" y="342365"/>
                  </a:lnTo>
                  <a:lnTo>
                    <a:pt x="80912" y="297942"/>
                  </a:lnTo>
                  <a:lnTo>
                    <a:pt x="85604" y="253573"/>
                  </a:lnTo>
                  <a:lnTo>
                    <a:pt x="99065" y="212198"/>
                  </a:lnTo>
                  <a:lnTo>
                    <a:pt x="120358" y="174736"/>
                  </a:lnTo>
                  <a:lnTo>
                    <a:pt x="148548" y="142081"/>
                  </a:lnTo>
                  <a:lnTo>
                    <a:pt x="182699" y="115126"/>
                  </a:lnTo>
                  <a:lnTo>
                    <a:pt x="221878" y="94767"/>
                  </a:lnTo>
                  <a:lnTo>
                    <a:pt x="265150" y="81895"/>
                  </a:lnTo>
                  <a:lnTo>
                    <a:pt x="311579" y="77406"/>
                  </a:lnTo>
                  <a:lnTo>
                    <a:pt x="1439542" y="77406"/>
                  </a:lnTo>
                  <a:lnTo>
                    <a:pt x="1415354" y="57560"/>
                  </a:lnTo>
                  <a:lnTo>
                    <a:pt x="1374524" y="33305"/>
                  </a:lnTo>
                  <a:lnTo>
                    <a:pt x="1329832" y="15214"/>
                  </a:lnTo>
                  <a:lnTo>
                    <a:pt x="1281926" y="3906"/>
                  </a:lnTo>
                  <a:lnTo>
                    <a:pt x="1231453" y="0"/>
                  </a:lnTo>
                  <a:close/>
                </a:path>
                <a:path extrusionOk="0" h="596265" w="1543050">
                  <a:moveTo>
                    <a:pt x="1439542" y="77406"/>
                  </a:moveTo>
                  <a:lnTo>
                    <a:pt x="1231453" y="77406"/>
                  </a:lnTo>
                  <a:lnTo>
                    <a:pt x="1277882" y="81895"/>
                  </a:lnTo>
                  <a:lnTo>
                    <a:pt x="1321154" y="94767"/>
                  </a:lnTo>
                  <a:lnTo>
                    <a:pt x="1360333" y="115126"/>
                  </a:lnTo>
                  <a:lnTo>
                    <a:pt x="1394484" y="142081"/>
                  </a:lnTo>
                  <a:lnTo>
                    <a:pt x="1422674" y="174736"/>
                  </a:lnTo>
                  <a:lnTo>
                    <a:pt x="1443967" y="212198"/>
                  </a:lnTo>
                  <a:lnTo>
                    <a:pt x="1457428" y="253573"/>
                  </a:lnTo>
                  <a:lnTo>
                    <a:pt x="1462123" y="297967"/>
                  </a:lnTo>
                  <a:lnTo>
                    <a:pt x="1457428" y="342365"/>
                  </a:lnTo>
                  <a:lnTo>
                    <a:pt x="1443967" y="383743"/>
                  </a:lnTo>
                  <a:lnTo>
                    <a:pt x="1422674" y="421208"/>
                  </a:lnTo>
                  <a:lnTo>
                    <a:pt x="1394484" y="453864"/>
                  </a:lnTo>
                  <a:lnTo>
                    <a:pt x="1360333" y="480819"/>
                  </a:lnTo>
                  <a:lnTo>
                    <a:pt x="1321154" y="501180"/>
                  </a:lnTo>
                  <a:lnTo>
                    <a:pt x="1277882" y="514051"/>
                  </a:lnTo>
                  <a:lnTo>
                    <a:pt x="1231453" y="518541"/>
                  </a:lnTo>
                  <a:lnTo>
                    <a:pt x="1439465" y="518541"/>
                  </a:lnTo>
                  <a:lnTo>
                    <a:pt x="1482846" y="473789"/>
                  </a:lnTo>
                  <a:lnTo>
                    <a:pt x="1508214" y="434748"/>
                  </a:lnTo>
                  <a:lnTo>
                    <a:pt x="1527135" y="392014"/>
                  </a:lnTo>
                  <a:lnTo>
                    <a:pt x="1538961" y="346206"/>
                  </a:lnTo>
                  <a:lnTo>
                    <a:pt x="1543047" y="297942"/>
                  </a:lnTo>
                  <a:lnTo>
                    <a:pt x="1538961" y="249677"/>
                  </a:lnTo>
                  <a:lnTo>
                    <a:pt x="1527135" y="203869"/>
                  </a:lnTo>
                  <a:lnTo>
                    <a:pt x="1508214" y="161135"/>
                  </a:lnTo>
                  <a:lnTo>
                    <a:pt x="1482846" y="122094"/>
                  </a:lnTo>
                  <a:lnTo>
                    <a:pt x="1451677" y="87363"/>
                  </a:lnTo>
                  <a:lnTo>
                    <a:pt x="1439542" y="77406"/>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85" name="Google Shape;85;p2"/>
          <p:cNvGrpSpPr/>
          <p:nvPr/>
        </p:nvGrpSpPr>
        <p:grpSpPr>
          <a:xfrm>
            <a:off x="8123237" y="159257"/>
            <a:ext cx="2835843" cy="2230105"/>
            <a:chOff x="8123237" y="159257"/>
            <a:chExt cx="2835843" cy="2230105"/>
          </a:xfrm>
        </p:grpSpPr>
        <p:pic>
          <p:nvPicPr>
            <p:cNvPr id="86" name="Google Shape;86;p2"/>
            <p:cNvPicPr preferRelativeResize="0"/>
            <p:nvPr/>
          </p:nvPicPr>
          <p:blipFill rotWithShape="1">
            <a:blip r:embed="rId5">
              <a:alphaModFix/>
            </a:blip>
            <a:srcRect b="0" l="0" r="0" t="0"/>
            <a:stretch/>
          </p:blipFill>
          <p:spPr>
            <a:xfrm>
              <a:off x="8123237" y="565899"/>
              <a:ext cx="2731000" cy="1823463"/>
            </a:xfrm>
            <a:prstGeom prst="rect">
              <a:avLst/>
            </a:prstGeom>
            <a:noFill/>
            <a:ln>
              <a:noFill/>
            </a:ln>
          </p:spPr>
        </p:pic>
        <p:sp>
          <p:nvSpPr>
            <p:cNvPr id="87" name="Google Shape;87;p2"/>
            <p:cNvSpPr/>
            <p:nvPr/>
          </p:nvSpPr>
          <p:spPr>
            <a:xfrm>
              <a:off x="8368280" y="422910"/>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98"/>
                  </a:lnTo>
                  <a:lnTo>
                    <a:pt x="2559910" y="29541"/>
                  </a:lnTo>
                  <a:lnTo>
                    <a:pt x="2526406" y="7926"/>
                  </a:lnTo>
                  <a:lnTo>
                    <a:pt x="2485377"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8" name="Google Shape;88;p2"/>
            <p:cNvSpPr/>
            <p:nvPr/>
          </p:nvSpPr>
          <p:spPr>
            <a:xfrm>
              <a:off x="8453626" y="504444"/>
              <a:ext cx="2419350" cy="1545590"/>
            </a:xfrm>
            <a:custGeom>
              <a:rect b="b" l="l" r="r" t="t"/>
              <a:pathLst>
                <a:path extrusionOk="0" h="1545589" w="2419350">
                  <a:moveTo>
                    <a:pt x="2325979" y="0"/>
                  </a:moveTo>
                  <a:lnTo>
                    <a:pt x="93370" y="0"/>
                  </a:lnTo>
                  <a:lnTo>
                    <a:pt x="57023" y="7022"/>
                  </a:lnTo>
                  <a:lnTo>
                    <a:pt x="27344" y="26173"/>
                  </a:lnTo>
                  <a:lnTo>
                    <a:pt x="7336" y="54580"/>
                  </a:lnTo>
                  <a:lnTo>
                    <a:pt x="0" y="89369"/>
                  </a:lnTo>
                  <a:lnTo>
                    <a:pt x="0" y="1455966"/>
                  </a:lnTo>
                  <a:lnTo>
                    <a:pt x="7336" y="1490755"/>
                  </a:lnTo>
                  <a:lnTo>
                    <a:pt x="27344" y="1519162"/>
                  </a:lnTo>
                  <a:lnTo>
                    <a:pt x="57023" y="1538313"/>
                  </a:lnTo>
                  <a:lnTo>
                    <a:pt x="93370" y="1545336"/>
                  </a:lnTo>
                  <a:lnTo>
                    <a:pt x="2325979" y="1545336"/>
                  </a:lnTo>
                  <a:lnTo>
                    <a:pt x="2362326" y="1538313"/>
                  </a:lnTo>
                  <a:lnTo>
                    <a:pt x="2392005" y="1519162"/>
                  </a:lnTo>
                  <a:lnTo>
                    <a:pt x="2412013" y="1490755"/>
                  </a:lnTo>
                  <a:lnTo>
                    <a:pt x="2419350" y="1455966"/>
                  </a:lnTo>
                  <a:lnTo>
                    <a:pt x="2419350" y="89369"/>
                  </a:lnTo>
                  <a:lnTo>
                    <a:pt x="2412013" y="54580"/>
                  </a:lnTo>
                  <a:lnTo>
                    <a:pt x="2392005" y="26173"/>
                  </a:lnTo>
                  <a:lnTo>
                    <a:pt x="2362326" y="7022"/>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9" name="Google Shape;89;p2"/>
            <p:cNvSpPr/>
            <p:nvPr/>
          </p:nvSpPr>
          <p:spPr>
            <a:xfrm>
              <a:off x="8604504" y="309384"/>
              <a:ext cx="518159" cy="295275"/>
            </a:xfrm>
            <a:custGeom>
              <a:rect b="b" l="l" r="r" t="t"/>
              <a:pathLst>
                <a:path extrusionOk="0" h="295275" w="518159">
                  <a:moveTo>
                    <a:pt x="518160" y="147459"/>
                  </a:moveTo>
                  <a:lnTo>
                    <a:pt x="251460" y="0"/>
                  </a:lnTo>
                  <a:lnTo>
                    <a:pt x="251460" y="139039"/>
                  </a:lnTo>
                  <a:lnTo>
                    <a:pt x="0" y="0"/>
                  </a:lnTo>
                  <a:lnTo>
                    <a:pt x="0" y="294894"/>
                  </a:lnTo>
                  <a:lnTo>
                    <a:pt x="251460" y="155892"/>
                  </a:lnTo>
                  <a:lnTo>
                    <a:pt x="251460" y="294894"/>
                  </a:lnTo>
                  <a:lnTo>
                    <a:pt x="518160" y="147459"/>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 name="Google Shape;90;p2"/>
            <p:cNvSpPr/>
            <p:nvPr/>
          </p:nvSpPr>
          <p:spPr>
            <a:xfrm>
              <a:off x="9293352" y="198119"/>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1" y="514742"/>
                  </a:lnTo>
                  <a:lnTo>
                    <a:pt x="1285736" y="502690"/>
                  </a:lnTo>
                  <a:lnTo>
                    <a:pt x="1327979" y="483500"/>
                  </a:lnTo>
                  <a:lnTo>
                    <a:pt x="1365824" y="457903"/>
                  </a:lnTo>
                  <a:lnTo>
                    <a:pt x="1398505" y="426632"/>
                  </a:lnTo>
                  <a:lnTo>
                    <a:pt x="1425257" y="390420"/>
                  </a:lnTo>
                  <a:lnTo>
                    <a:pt x="1445313" y="349999"/>
                  </a:lnTo>
                  <a:lnTo>
                    <a:pt x="1457909" y="306102"/>
                  </a:lnTo>
                  <a:lnTo>
                    <a:pt x="1462277" y="259461"/>
                  </a:lnTo>
                  <a:lnTo>
                    <a:pt x="1457901" y="212819"/>
                  </a:lnTo>
                  <a:lnTo>
                    <a:pt x="1445300" y="168922"/>
                  </a:lnTo>
                  <a:lnTo>
                    <a:pt x="1425240" y="128501"/>
                  </a:lnTo>
                  <a:lnTo>
                    <a:pt x="1398486" y="92289"/>
                  </a:lnTo>
                  <a:lnTo>
                    <a:pt x="1365805" y="61018"/>
                  </a:lnTo>
                  <a:lnTo>
                    <a:pt x="1327962" y="35421"/>
                  </a:lnTo>
                  <a:lnTo>
                    <a:pt x="1285723" y="16231"/>
                  </a:lnTo>
                  <a:lnTo>
                    <a:pt x="1239854"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1" name="Google Shape;91;p2"/>
            <p:cNvSpPr/>
            <p:nvPr/>
          </p:nvSpPr>
          <p:spPr>
            <a:xfrm>
              <a:off x="9252971" y="159257"/>
              <a:ext cx="1543050" cy="596265"/>
            </a:xfrm>
            <a:custGeom>
              <a:rect b="b" l="l" r="r" t="t"/>
              <a:pathLst>
                <a:path extrusionOk="0" h="596265" w="1543050">
                  <a:moveTo>
                    <a:pt x="1231453" y="0"/>
                  </a:moveTo>
                  <a:lnTo>
                    <a:pt x="311579" y="0"/>
                  </a:lnTo>
                  <a:lnTo>
                    <a:pt x="261106" y="3906"/>
                  </a:lnTo>
                  <a:lnTo>
                    <a:pt x="213201" y="15214"/>
                  </a:lnTo>
                  <a:lnTo>
                    <a:pt x="168511" y="33305"/>
                  </a:lnTo>
                  <a:lnTo>
                    <a:pt x="127682" y="57560"/>
                  </a:lnTo>
                  <a:lnTo>
                    <a:pt x="91361" y="87363"/>
                  </a:lnTo>
                  <a:lnTo>
                    <a:pt x="60194" y="122094"/>
                  </a:lnTo>
                  <a:lnTo>
                    <a:pt x="34828" y="161135"/>
                  </a:lnTo>
                  <a:lnTo>
                    <a:pt x="15909" y="203869"/>
                  </a:lnTo>
                  <a:lnTo>
                    <a:pt x="4083" y="249677"/>
                  </a:lnTo>
                  <a:lnTo>
                    <a:pt x="0" y="297967"/>
                  </a:lnTo>
                  <a:lnTo>
                    <a:pt x="4083" y="346206"/>
                  </a:lnTo>
                  <a:lnTo>
                    <a:pt x="15909" y="392014"/>
                  </a:lnTo>
                  <a:lnTo>
                    <a:pt x="34828" y="434748"/>
                  </a:lnTo>
                  <a:lnTo>
                    <a:pt x="60194" y="473789"/>
                  </a:lnTo>
                  <a:lnTo>
                    <a:pt x="91361" y="508520"/>
                  </a:lnTo>
                  <a:lnTo>
                    <a:pt x="127682" y="538323"/>
                  </a:lnTo>
                  <a:lnTo>
                    <a:pt x="168511" y="562578"/>
                  </a:lnTo>
                  <a:lnTo>
                    <a:pt x="213201" y="580669"/>
                  </a:lnTo>
                  <a:lnTo>
                    <a:pt x="261106" y="591977"/>
                  </a:lnTo>
                  <a:lnTo>
                    <a:pt x="311579" y="595884"/>
                  </a:lnTo>
                  <a:lnTo>
                    <a:pt x="1231453" y="595884"/>
                  </a:lnTo>
                  <a:lnTo>
                    <a:pt x="1281926" y="591977"/>
                  </a:lnTo>
                  <a:lnTo>
                    <a:pt x="1329832" y="580669"/>
                  </a:lnTo>
                  <a:lnTo>
                    <a:pt x="1374524" y="562578"/>
                  </a:lnTo>
                  <a:lnTo>
                    <a:pt x="1415354" y="538323"/>
                  </a:lnTo>
                  <a:lnTo>
                    <a:pt x="1439465" y="518541"/>
                  </a:lnTo>
                  <a:lnTo>
                    <a:pt x="311554" y="518541"/>
                  </a:lnTo>
                  <a:lnTo>
                    <a:pt x="265125" y="514051"/>
                  </a:lnTo>
                  <a:lnTo>
                    <a:pt x="221853" y="501180"/>
                  </a:lnTo>
                  <a:lnTo>
                    <a:pt x="182674" y="480819"/>
                  </a:lnTo>
                  <a:lnTo>
                    <a:pt x="148522" y="453864"/>
                  </a:lnTo>
                  <a:lnTo>
                    <a:pt x="120333" y="421208"/>
                  </a:lnTo>
                  <a:lnTo>
                    <a:pt x="99040" y="383743"/>
                  </a:lnTo>
                  <a:lnTo>
                    <a:pt x="85578" y="342365"/>
                  </a:lnTo>
                  <a:lnTo>
                    <a:pt x="80886" y="297942"/>
                  </a:lnTo>
                  <a:lnTo>
                    <a:pt x="85578" y="253573"/>
                  </a:lnTo>
                  <a:lnTo>
                    <a:pt x="99040" y="212198"/>
                  </a:lnTo>
                  <a:lnTo>
                    <a:pt x="120333" y="174736"/>
                  </a:lnTo>
                  <a:lnTo>
                    <a:pt x="148522" y="142081"/>
                  </a:lnTo>
                  <a:lnTo>
                    <a:pt x="182674" y="115126"/>
                  </a:lnTo>
                  <a:lnTo>
                    <a:pt x="221853" y="94767"/>
                  </a:lnTo>
                  <a:lnTo>
                    <a:pt x="265125" y="81895"/>
                  </a:lnTo>
                  <a:lnTo>
                    <a:pt x="311554" y="77406"/>
                  </a:lnTo>
                  <a:lnTo>
                    <a:pt x="1439542" y="77406"/>
                  </a:lnTo>
                  <a:lnTo>
                    <a:pt x="1415354" y="57560"/>
                  </a:lnTo>
                  <a:lnTo>
                    <a:pt x="1374524" y="33305"/>
                  </a:lnTo>
                  <a:lnTo>
                    <a:pt x="1329832" y="15214"/>
                  </a:lnTo>
                  <a:lnTo>
                    <a:pt x="1281926" y="3906"/>
                  </a:lnTo>
                  <a:lnTo>
                    <a:pt x="1231453" y="0"/>
                  </a:lnTo>
                  <a:close/>
                </a:path>
                <a:path extrusionOk="0" h="596265" w="1543050">
                  <a:moveTo>
                    <a:pt x="1439542" y="77406"/>
                  </a:moveTo>
                  <a:lnTo>
                    <a:pt x="1231415" y="77406"/>
                  </a:lnTo>
                  <a:lnTo>
                    <a:pt x="1277848" y="81895"/>
                  </a:lnTo>
                  <a:lnTo>
                    <a:pt x="1321121" y="94767"/>
                  </a:lnTo>
                  <a:lnTo>
                    <a:pt x="1360300" y="115126"/>
                  </a:lnTo>
                  <a:lnTo>
                    <a:pt x="1394451" y="142081"/>
                  </a:lnTo>
                  <a:lnTo>
                    <a:pt x="1422639" y="174736"/>
                  </a:lnTo>
                  <a:lnTo>
                    <a:pt x="1443931" y="212198"/>
                  </a:lnTo>
                  <a:lnTo>
                    <a:pt x="1457391" y="253573"/>
                  </a:lnTo>
                  <a:lnTo>
                    <a:pt x="1462085" y="297967"/>
                  </a:lnTo>
                  <a:lnTo>
                    <a:pt x="1457391" y="342365"/>
                  </a:lnTo>
                  <a:lnTo>
                    <a:pt x="1443931" y="383743"/>
                  </a:lnTo>
                  <a:lnTo>
                    <a:pt x="1422639" y="421208"/>
                  </a:lnTo>
                  <a:lnTo>
                    <a:pt x="1394451" y="453864"/>
                  </a:lnTo>
                  <a:lnTo>
                    <a:pt x="1360300" y="480819"/>
                  </a:lnTo>
                  <a:lnTo>
                    <a:pt x="1321121" y="501180"/>
                  </a:lnTo>
                  <a:lnTo>
                    <a:pt x="1277848" y="514051"/>
                  </a:lnTo>
                  <a:lnTo>
                    <a:pt x="1231415" y="518541"/>
                  </a:lnTo>
                  <a:lnTo>
                    <a:pt x="1439465" y="518541"/>
                  </a:lnTo>
                  <a:lnTo>
                    <a:pt x="1482846" y="473789"/>
                  </a:lnTo>
                  <a:lnTo>
                    <a:pt x="1508214" y="434748"/>
                  </a:lnTo>
                  <a:lnTo>
                    <a:pt x="1527135" y="392014"/>
                  </a:lnTo>
                  <a:lnTo>
                    <a:pt x="1538961" y="346206"/>
                  </a:lnTo>
                  <a:lnTo>
                    <a:pt x="1543047" y="297942"/>
                  </a:lnTo>
                  <a:lnTo>
                    <a:pt x="1538961" y="249677"/>
                  </a:lnTo>
                  <a:lnTo>
                    <a:pt x="1527135" y="203869"/>
                  </a:lnTo>
                  <a:lnTo>
                    <a:pt x="1508214" y="161135"/>
                  </a:lnTo>
                  <a:lnTo>
                    <a:pt x="1482846" y="122094"/>
                  </a:lnTo>
                  <a:lnTo>
                    <a:pt x="1451677" y="87363"/>
                  </a:lnTo>
                  <a:lnTo>
                    <a:pt x="1439542" y="77406"/>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92" name="Google Shape;92;p2"/>
          <p:cNvGrpSpPr/>
          <p:nvPr/>
        </p:nvGrpSpPr>
        <p:grpSpPr>
          <a:xfrm>
            <a:off x="2350846" y="2397251"/>
            <a:ext cx="2838501" cy="2231073"/>
            <a:chOff x="2350846" y="2397251"/>
            <a:chExt cx="2838501" cy="2231073"/>
          </a:xfrm>
        </p:grpSpPr>
        <p:pic>
          <p:nvPicPr>
            <p:cNvPr id="93" name="Google Shape;93;p2"/>
            <p:cNvPicPr preferRelativeResize="0"/>
            <p:nvPr/>
          </p:nvPicPr>
          <p:blipFill rotWithShape="1">
            <a:blip r:embed="rId6">
              <a:alphaModFix/>
            </a:blip>
            <a:srcRect b="0" l="0" r="0" t="0"/>
            <a:stretch/>
          </p:blipFill>
          <p:spPr>
            <a:xfrm>
              <a:off x="2350846" y="2804871"/>
              <a:ext cx="2732527" cy="1823453"/>
            </a:xfrm>
            <a:prstGeom prst="rect">
              <a:avLst/>
            </a:prstGeom>
            <a:noFill/>
            <a:ln>
              <a:noFill/>
            </a:ln>
          </p:spPr>
        </p:pic>
        <p:sp>
          <p:nvSpPr>
            <p:cNvPr id="94" name="Google Shape;94;p2"/>
            <p:cNvSpPr/>
            <p:nvPr/>
          </p:nvSpPr>
          <p:spPr>
            <a:xfrm>
              <a:off x="2599182" y="2660903"/>
              <a:ext cx="2590165" cy="1708785"/>
            </a:xfrm>
            <a:custGeom>
              <a:rect b="b" l="l" r="r" t="t"/>
              <a:pathLst>
                <a:path extrusionOk="0" h="1708785" w="2590165">
                  <a:moveTo>
                    <a:pt x="2484640" y="0"/>
                  </a:moveTo>
                  <a:lnTo>
                    <a:pt x="105397" y="0"/>
                  </a:lnTo>
                  <a:lnTo>
                    <a:pt x="64379" y="7923"/>
                  </a:lnTo>
                  <a:lnTo>
                    <a:pt x="30876" y="29532"/>
                  </a:lnTo>
                  <a:lnTo>
                    <a:pt x="8285" y="61588"/>
                  </a:lnTo>
                  <a:lnTo>
                    <a:pt x="0" y="100850"/>
                  </a:lnTo>
                  <a:lnTo>
                    <a:pt x="0" y="1607553"/>
                  </a:lnTo>
                  <a:lnTo>
                    <a:pt x="8279" y="1646805"/>
                  </a:lnTo>
                  <a:lnTo>
                    <a:pt x="30862" y="1678862"/>
                  </a:lnTo>
                  <a:lnTo>
                    <a:pt x="64363" y="1700477"/>
                  </a:lnTo>
                  <a:lnTo>
                    <a:pt x="105397" y="1708404"/>
                  </a:lnTo>
                  <a:lnTo>
                    <a:pt x="2484640" y="1708404"/>
                  </a:lnTo>
                  <a:lnTo>
                    <a:pt x="2525658" y="1700480"/>
                  </a:lnTo>
                  <a:lnTo>
                    <a:pt x="2559161" y="1678871"/>
                  </a:lnTo>
                  <a:lnTo>
                    <a:pt x="2581752" y="1646815"/>
                  </a:lnTo>
                  <a:lnTo>
                    <a:pt x="2590038" y="1607553"/>
                  </a:lnTo>
                  <a:lnTo>
                    <a:pt x="2590038" y="100850"/>
                  </a:lnTo>
                  <a:lnTo>
                    <a:pt x="2581752" y="61588"/>
                  </a:lnTo>
                  <a:lnTo>
                    <a:pt x="2559161" y="29532"/>
                  </a:lnTo>
                  <a:lnTo>
                    <a:pt x="2525658" y="7923"/>
                  </a:lnTo>
                  <a:lnTo>
                    <a:pt x="2484640"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5" name="Google Shape;95;p2"/>
            <p:cNvSpPr/>
            <p:nvPr/>
          </p:nvSpPr>
          <p:spPr>
            <a:xfrm>
              <a:off x="2684524" y="2743199"/>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4"/>
                  </a:lnTo>
                  <a:lnTo>
                    <a:pt x="2325979" y="1544574"/>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6" name="Google Shape;96;p2"/>
            <p:cNvSpPr/>
            <p:nvPr/>
          </p:nvSpPr>
          <p:spPr>
            <a:xfrm>
              <a:off x="2834640" y="2547365"/>
              <a:ext cx="518159" cy="295275"/>
            </a:xfrm>
            <a:custGeom>
              <a:rect b="b" l="l" r="r" t="t"/>
              <a:pathLst>
                <a:path extrusionOk="0" h="295275" w="518160">
                  <a:moveTo>
                    <a:pt x="518160" y="147434"/>
                  </a:moveTo>
                  <a:lnTo>
                    <a:pt x="252222" y="0"/>
                  </a:lnTo>
                  <a:lnTo>
                    <a:pt x="252222" y="139433"/>
                  </a:lnTo>
                  <a:lnTo>
                    <a:pt x="0" y="0"/>
                  </a:lnTo>
                  <a:lnTo>
                    <a:pt x="0" y="294894"/>
                  </a:lnTo>
                  <a:lnTo>
                    <a:pt x="252222" y="155448"/>
                  </a:lnTo>
                  <a:lnTo>
                    <a:pt x="252222" y="294894"/>
                  </a:lnTo>
                  <a:lnTo>
                    <a:pt x="518160" y="14743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 name="Google Shape;97;p2"/>
            <p:cNvSpPr/>
            <p:nvPr/>
          </p:nvSpPr>
          <p:spPr>
            <a:xfrm>
              <a:off x="3524244" y="2436113"/>
              <a:ext cx="1461770" cy="519430"/>
            </a:xfrm>
            <a:custGeom>
              <a:rect b="b" l="l" r="r" t="t"/>
              <a:pathLst>
                <a:path extrusionOk="0" h="519430" w="1461770">
                  <a:moveTo>
                    <a:pt x="1190536" y="0"/>
                  </a:moveTo>
                  <a:lnTo>
                    <a:pt x="271017" y="0"/>
                  </a:lnTo>
                  <a:lnTo>
                    <a:pt x="222301" y="4179"/>
                  </a:lnTo>
                  <a:lnTo>
                    <a:pt x="176449" y="16231"/>
                  </a:lnTo>
                  <a:lnTo>
                    <a:pt x="134228" y="35421"/>
                  </a:lnTo>
                  <a:lnTo>
                    <a:pt x="96403" y="61018"/>
                  </a:lnTo>
                  <a:lnTo>
                    <a:pt x="63739" y="92289"/>
                  </a:lnTo>
                  <a:lnTo>
                    <a:pt x="37001" y="128501"/>
                  </a:lnTo>
                  <a:lnTo>
                    <a:pt x="16955" y="168922"/>
                  </a:lnTo>
                  <a:lnTo>
                    <a:pt x="4366" y="212819"/>
                  </a:lnTo>
                  <a:lnTo>
                    <a:pt x="0" y="259461"/>
                  </a:lnTo>
                  <a:lnTo>
                    <a:pt x="4366" y="306102"/>
                  </a:lnTo>
                  <a:lnTo>
                    <a:pt x="16955" y="349999"/>
                  </a:lnTo>
                  <a:lnTo>
                    <a:pt x="37001" y="390420"/>
                  </a:lnTo>
                  <a:lnTo>
                    <a:pt x="63739" y="426632"/>
                  </a:lnTo>
                  <a:lnTo>
                    <a:pt x="96403" y="457903"/>
                  </a:lnTo>
                  <a:lnTo>
                    <a:pt x="134228" y="483500"/>
                  </a:lnTo>
                  <a:lnTo>
                    <a:pt x="176449" y="502690"/>
                  </a:lnTo>
                  <a:lnTo>
                    <a:pt x="222301" y="514742"/>
                  </a:lnTo>
                  <a:lnTo>
                    <a:pt x="271017" y="518922"/>
                  </a:lnTo>
                  <a:lnTo>
                    <a:pt x="1190510" y="518922"/>
                  </a:lnTo>
                  <a:lnTo>
                    <a:pt x="1239226" y="514742"/>
                  </a:lnTo>
                  <a:lnTo>
                    <a:pt x="1285077" y="502690"/>
                  </a:lnTo>
                  <a:lnTo>
                    <a:pt x="1327296" y="483500"/>
                  </a:lnTo>
                  <a:lnTo>
                    <a:pt x="1365120" y="457903"/>
                  </a:lnTo>
                  <a:lnTo>
                    <a:pt x="1397782" y="426632"/>
                  </a:lnTo>
                  <a:lnTo>
                    <a:pt x="1424518" y="390420"/>
                  </a:lnTo>
                  <a:lnTo>
                    <a:pt x="1444562" y="349999"/>
                  </a:lnTo>
                  <a:lnTo>
                    <a:pt x="1457150" y="306102"/>
                  </a:lnTo>
                  <a:lnTo>
                    <a:pt x="1461516" y="259461"/>
                  </a:lnTo>
                  <a:lnTo>
                    <a:pt x="1457160" y="212829"/>
                  </a:lnTo>
                  <a:lnTo>
                    <a:pt x="1444578" y="168937"/>
                  </a:lnTo>
                  <a:lnTo>
                    <a:pt x="1424535" y="128518"/>
                  </a:lnTo>
                  <a:lnTo>
                    <a:pt x="1397800" y="92304"/>
                  </a:lnTo>
                  <a:lnTo>
                    <a:pt x="1365137" y="61031"/>
                  </a:lnTo>
                  <a:lnTo>
                    <a:pt x="1327312" y="35430"/>
                  </a:lnTo>
                  <a:lnTo>
                    <a:pt x="1285093" y="16235"/>
                  </a:lnTo>
                  <a:lnTo>
                    <a:pt x="1239246" y="4181"/>
                  </a:lnTo>
                  <a:lnTo>
                    <a:pt x="11905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8" name="Google Shape;98;p2"/>
            <p:cNvSpPr/>
            <p:nvPr/>
          </p:nvSpPr>
          <p:spPr>
            <a:xfrm>
              <a:off x="3483863" y="2397251"/>
              <a:ext cx="1542415" cy="596900"/>
            </a:xfrm>
            <a:custGeom>
              <a:rect b="b" l="l" r="r" t="t"/>
              <a:pathLst>
                <a:path extrusionOk="0" h="596900" w="1542414">
                  <a:moveTo>
                    <a:pt x="1230858" y="0"/>
                  </a:moveTo>
                  <a:lnTo>
                    <a:pt x="311442" y="0"/>
                  </a:lnTo>
                  <a:lnTo>
                    <a:pt x="260991" y="3911"/>
                  </a:lnTo>
                  <a:lnTo>
                    <a:pt x="213108" y="15234"/>
                  </a:lnTo>
                  <a:lnTo>
                    <a:pt x="168437" y="33349"/>
                  </a:lnTo>
                  <a:lnTo>
                    <a:pt x="127627" y="57636"/>
                  </a:lnTo>
                  <a:lnTo>
                    <a:pt x="91322" y="87477"/>
                  </a:lnTo>
                  <a:lnTo>
                    <a:pt x="60169" y="122253"/>
                  </a:lnTo>
                  <a:lnTo>
                    <a:pt x="34814" y="161344"/>
                  </a:lnTo>
                  <a:lnTo>
                    <a:pt x="15903" y="204133"/>
                  </a:lnTo>
                  <a:lnTo>
                    <a:pt x="4083" y="249998"/>
                  </a:lnTo>
                  <a:lnTo>
                    <a:pt x="0" y="298323"/>
                  </a:lnTo>
                  <a:lnTo>
                    <a:pt x="4083" y="346647"/>
                  </a:lnTo>
                  <a:lnTo>
                    <a:pt x="15903" y="392512"/>
                  </a:lnTo>
                  <a:lnTo>
                    <a:pt x="34814" y="435301"/>
                  </a:lnTo>
                  <a:lnTo>
                    <a:pt x="60169" y="474392"/>
                  </a:lnTo>
                  <a:lnTo>
                    <a:pt x="91322" y="509168"/>
                  </a:lnTo>
                  <a:lnTo>
                    <a:pt x="127627" y="539009"/>
                  </a:lnTo>
                  <a:lnTo>
                    <a:pt x="168437" y="563296"/>
                  </a:lnTo>
                  <a:lnTo>
                    <a:pt x="213108" y="581411"/>
                  </a:lnTo>
                  <a:lnTo>
                    <a:pt x="260991" y="592734"/>
                  </a:lnTo>
                  <a:lnTo>
                    <a:pt x="311442" y="596646"/>
                  </a:lnTo>
                  <a:lnTo>
                    <a:pt x="1230884" y="596646"/>
                  </a:lnTo>
                  <a:lnTo>
                    <a:pt x="1281330" y="592734"/>
                  </a:lnTo>
                  <a:lnTo>
                    <a:pt x="1329209" y="581411"/>
                  </a:lnTo>
                  <a:lnTo>
                    <a:pt x="1373874" y="563296"/>
                  </a:lnTo>
                  <a:lnTo>
                    <a:pt x="1414679" y="539009"/>
                  </a:lnTo>
                  <a:lnTo>
                    <a:pt x="1438806" y="519176"/>
                  </a:lnTo>
                  <a:lnTo>
                    <a:pt x="311442" y="519176"/>
                  </a:lnTo>
                  <a:lnTo>
                    <a:pt x="265032" y="514681"/>
                  </a:lnTo>
                  <a:lnTo>
                    <a:pt x="221780" y="501793"/>
                  </a:lnTo>
                  <a:lnTo>
                    <a:pt x="182620" y="481406"/>
                  </a:lnTo>
                  <a:lnTo>
                    <a:pt x="148486" y="454417"/>
                  </a:lnTo>
                  <a:lnTo>
                    <a:pt x="120312" y="421719"/>
                  </a:lnTo>
                  <a:lnTo>
                    <a:pt x="99031" y="384207"/>
                  </a:lnTo>
                  <a:lnTo>
                    <a:pt x="85578" y="342777"/>
                  </a:lnTo>
                  <a:lnTo>
                    <a:pt x="80886" y="298323"/>
                  </a:lnTo>
                  <a:lnTo>
                    <a:pt x="85578" y="253868"/>
                  </a:lnTo>
                  <a:lnTo>
                    <a:pt x="99031" y="212438"/>
                  </a:lnTo>
                  <a:lnTo>
                    <a:pt x="120312" y="174926"/>
                  </a:lnTo>
                  <a:lnTo>
                    <a:pt x="148486" y="142228"/>
                  </a:lnTo>
                  <a:lnTo>
                    <a:pt x="182620" y="115239"/>
                  </a:lnTo>
                  <a:lnTo>
                    <a:pt x="221780" y="94852"/>
                  </a:lnTo>
                  <a:lnTo>
                    <a:pt x="265032" y="81964"/>
                  </a:lnTo>
                  <a:lnTo>
                    <a:pt x="311442" y="77470"/>
                  </a:lnTo>
                  <a:lnTo>
                    <a:pt x="1438792" y="77470"/>
                  </a:lnTo>
                  <a:lnTo>
                    <a:pt x="1414663" y="57636"/>
                  </a:lnTo>
                  <a:lnTo>
                    <a:pt x="1373854" y="33349"/>
                  </a:lnTo>
                  <a:lnTo>
                    <a:pt x="1329186" y="15234"/>
                  </a:lnTo>
                  <a:lnTo>
                    <a:pt x="1281305" y="3911"/>
                  </a:lnTo>
                  <a:lnTo>
                    <a:pt x="1230858" y="0"/>
                  </a:lnTo>
                  <a:close/>
                </a:path>
                <a:path extrusionOk="0" h="596900" w="1542414">
                  <a:moveTo>
                    <a:pt x="1438792" y="77470"/>
                  </a:moveTo>
                  <a:lnTo>
                    <a:pt x="1230858" y="77470"/>
                  </a:lnTo>
                  <a:lnTo>
                    <a:pt x="1277264" y="81964"/>
                  </a:lnTo>
                  <a:lnTo>
                    <a:pt x="1320514" y="94852"/>
                  </a:lnTo>
                  <a:lnTo>
                    <a:pt x="1359674" y="115239"/>
                  </a:lnTo>
                  <a:lnTo>
                    <a:pt x="1393809" y="142228"/>
                  </a:lnTo>
                  <a:lnTo>
                    <a:pt x="1421984" y="174926"/>
                  </a:lnTo>
                  <a:lnTo>
                    <a:pt x="1443267" y="212438"/>
                  </a:lnTo>
                  <a:lnTo>
                    <a:pt x="1456721" y="253868"/>
                  </a:lnTo>
                  <a:lnTo>
                    <a:pt x="1461414" y="298323"/>
                  </a:lnTo>
                  <a:lnTo>
                    <a:pt x="1456721" y="342777"/>
                  </a:lnTo>
                  <a:lnTo>
                    <a:pt x="1443267" y="384207"/>
                  </a:lnTo>
                  <a:lnTo>
                    <a:pt x="1421984" y="421719"/>
                  </a:lnTo>
                  <a:lnTo>
                    <a:pt x="1393809" y="454417"/>
                  </a:lnTo>
                  <a:lnTo>
                    <a:pt x="1359674" y="481406"/>
                  </a:lnTo>
                  <a:lnTo>
                    <a:pt x="1320514" y="501793"/>
                  </a:lnTo>
                  <a:lnTo>
                    <a:pt x="1277264" y="514681"/>
                  </a:lnTo>
                  <a:lnTo>
                    <a:pt x="1230858" y="519176"/>
                  </a:lnTo>
                  <a:lnTo>
                    <a:pt x="1438806" y="519176"/>
                  </a:lnTo>
                  <a:lnTo>
                    <a:pt x="1482128" y="474392"/>
                  </a:lnTo>
                  <a:lnTo>
                    <a:pt x="1507479" y="435301"/>
                  </a:lnTo>
                  <a:lnTo>
                    <a:pt x="1526386" y="392512"/>
                  </a:lnTo>
                  <a:lnTo>
                    <a:pt x="1538205" y="346647"/>
                  </a:lnTo>
                  <a:lnTo>
                    <a:pt x="1542288" y="298323"/>
                  </a:lnTo>
                  <a:lnTo>
                    <a:pt x="1538204" y="249998"/>
                  </a:lnTo>
                  <a:lnTo>
                    <a:pt x="1526384" y="204133"/>
                  </a:lnTo>
                  <a:lnTo>
                    <a:pt x="1507473" y="161344"/>
                  </a:lnTo>
                  <a:lnTo>
                    <a:pt x="1482119" y="122253"/>
                  </a:lnTo>
                  <a:lnTo>
                    <a:pt x="1450967" y="87477"/>
                  </a:lnTo>
                  <a:lnTo>
                    <a:pt x="1438792" y="7747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99" name="Google Shape;99;p2"/>
          <p:cNvGrpSpPr/>
          <p:nvPr/>
        </p:nvGrpSpPr>
        <p:grpSpPr>
          <a:xfrm>
            <a:off x="5237037" y="2397251"/>
            <a:ext cx="2837109" cy="2231085"/>
            <a:chOff x="5237037" y="2397251"/>
            <a:chExt cx="2837109" cy="2231085"/>
          </a:xfrm>
        </p:grpSpPr>
        <p:pic>
          <p:nvPicPr>
            <p:cNvPr id="100" name="Google Shape;100;p2"/>
            <p:cNvPicPr preferRelativeResize="0"/>
            <p:nvPr/>
          </p:nvPicPr>
          <p:blipFill rotWithShape="1">
            <a:blip r:embed="rId7">
              <a:alphaModFix/>
            </a:blip>
            <a:srcRect b="0" l="0" r="0" t="0"/>
            <a:stretch/>
          </p:blipFill>
          <p:spPr>
            <a:xfrm>
              <a:off x="5237037" y="2804871"/>
              <a:ext cx="2731755" cy="1823465"/>
            </a:xfrm>
            <a:prstGeom prst="rect">
              <a:avLst/>
            </a:prstGeom>
            <a:noFill/>
            <a:ln>
              <a:noFill/>
            </a:ln>
          </p:spPr>
        </p:pic>
        <p:sp>
          <p:nvSpPr>
            <p:cNvPr id="101" name="Google Shape;101;p2"/>
            <p:cNvSpPr/>
            <p:nvPr/>
          </p:nvSpPr>
          <p:spPr>
            <a:xfrm>
              <a:off x="5483346" y="2660903"/>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88"/>
                  </a:lnTo>
                  <a:lnTo>
                    <a:pt x="2559910" y="29532"/>
                  </a:lnTo>
                  <a:lnTo>
                    <a:pt x="2526406" y="7923"/>
                  </a:lnTo>
                  <a:lnTo>
                    <a:pt x="2485377"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2" name="Google Shape;102;p2"/>
            <p:cNvSpPr/>
            <p:nvPr/>
          </p:nvSpPr>
          <p:spPr>
            <a:xfrm>
              <a:off x="5568689" y="2743199"/>
              <a:ext cx="2420620" cy="1544955"/>
            </a:xfrm>
            <a:custGeom>
              <a:rect b="b" l="l" r="r" t="t"/>
              <a:pathLst>
                <a:path extrusionOk="0" h="1544954" w="2420620">
                  <a:moveTo>
                    <a:pt x="2326716" y="0"/>
                  </a:moveTo>
                  <a:lnTo>
                    <a:pt x="93408" y="0"/>
                  </a:lnTo>
                  <a:lnTo>
                    <a:pt x="57049" y="7017"/>
                  </a:lnTo>
                  <a:lnTo>
                    <a:pt x="27358" y="26157"/>
                  </a:lnTo>
                  <a:lnTo>
                    <a:pt x="7340" y="54547"/>
                  </a:lnTo>
                  <a:lnTo>
                    <a:pt x="0" y="89319"/>
                  </a:lnTo>
                  <a:lnTo>
                    <a:pt x="0" y="1455254"/>
                  </a:lnTo>
                  <a:lnTo>
                    <a:pt x="7340" y="1490026"/>
                  </a:lnTo>
                  <a:lnTo>
                    <a:pt x="27358" y="1518416"/>
                  </a:lnTo>
                  <a:lnTo>
                    <a:pt x="57049" y="1537556"/>
                  </a:lnTo>
                  <a:lnTo>
                    <a:pt x="93408" y="1544574"/>
                  </a:lnTo>
                  <a:lnTo>
                    <a:pt x="2326716" y="1544574"/>
                  </a:lnTo>
                  <a:lnTo>
                    <a:pt x="2363074" y="1537556"/>
                  </a:lnTo>
                  <a:lnTo>
                    <a:pt x="2392765" y="1518416"/>
                  </a:lnTo>
                  <a:lnTo>
                    <a:pt x="2412784" y="1490026"/>
                  </a:lnTo>
                  <a:lnTo>
                    <a:pt x="2420124" y="1455254"/>
                  </a:lnTo>
                  <a:lnTo>
                    <a:pt x="2420124" y="89319"/>
                  </a:lnTo>
                  <a:lnTo>
                    <a:pt x="2412784" y="54547"/>
                  </a:lnTo>
                  <a:lnTo>
                    <a:pt x="2392765" y="26157"/>
                  </a:lnTo>
                  <a:lnTo>
                    <a:pt x="2363074" y="7017"/>
                  </a:lnTo>
                  <a:lnTo>
                    <a:pt x="23267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 name="Google Shape;103;p2"/>
            <p:cNvSpPr/>
            <p:nvPr/>
          </p:nvSpPr>
          <p:spPr>
            <a:xfrm>
              <a:off x="5719572" y="2547365"/>
              <a:ext cx="518159" cy="295275"/>
            </a:xfrm>
            <a:custGeom>
              <a:rect b="b" l="l" r="r" t="t"/>
              <a:pathLst>
                <a:path extrusionOk="0" h="295275" w="518160">
                  <a:moveTo>
                    <a:pt x="518160" y="147434"/>
                  </a:moveTo>
                  <a:lnTo>
                    <a:pt x="251460" y="0"/>
                  </a:lnTo>
                  <a:lnTo>
                    <a:pt x="251460" y="139014"/>
                  </a:lnTo>
                  <a:lnTo>
                    <a:pt x="0" y="0"/>
                  </a:lnTo>
                  <a:lnTo>
                    <a:pt x="0" y="294894"/>
                  </a:lnTo>
                  <a:lnTo>
                    <a:pt x="251460" y="155867"/>
                  </a:lnTo>
                  <a:lnTo>
                    <a:pt x="251460" y="294894"/>
                  </a:lnTo>
                  <a:lnTo>
                    <a:pt x="518160" y="14743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 name="Google Shape;104;p2"/>
            <p:cNvSpPr/>
            <p:nvPr/>
          </p:nvSpPr>
          <p:spPr>
            <a:xfrm>
              <a:off x="6408419" y="2436113"/>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5" y="514742"/>
                  </a:lnTo>
                  <a:lnTo>
                    <a:pt x="1285741" y="502690"/>
                  </a:lnTo>
                  <a:lnTo>
                    <a:pt x="1327985" y="483500"/>
                  </a:lnTo>
                  <a:lnTo>
                    <a:pt x="1365829" y="457903"/>
                  </a:lnTo>
                  <a:lnTo>
                    <a:pt x="1398509" y="426632"/>
                  </a:lnTo>
                  <a:lnTo>
                    <a:pt x="1425260" y="390420"/>
                  </a:lnTo>
                  <a:lnTo>
                    <a:pt x="1445315" y="349999"/>
                  </a:lnTo>
                  <a:lnTo>
                    <a:pt x="1457909" y="306102"/>
                  </a:lnTo>
                  <a:lnTo>
                    <a:pt x="1462277" y="259461"/>
                  </a:lnTo>
                  <a:lnTo>
                    <a:pt x="1457909" y="212829"/>
                  </a:lnTo>
                  <a:lnTo>
                    <a:pt x="1445315" y="168937"/>
                  </a:lnTo>
                  <a:lnTo>
                    <a:pt x="1425260" y="128518"/>
                  </a:lnTo>
                  <a:lnTo>
                    <a:pt x="1398509" y="92304"/>
                  </a:lnTo>
                  <a:lnTo>
                    <a:pt x="1365829" y="61031"/>
                  </a:lnTo>
                  <a:lnTo>
                    <a:pt x="1327985" y="35430"/>
                  </a:lnTo>
                  <a:lnTo>
                    <a:pt x="1285741" y="16235"/>
                  </a:lnTo>
                  <a:lnTo>
                    <a:pt x="1239865" y="4181"/>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5" name="Google Shape;105;p2"/>
            <p:cNvSpPr/>
            <p:nvPr/>
          </p:nvSpPr>
          <p:spPr>
            <a:xfrm>
              <a:off x="6368039" y="2397251"/>
              <a:ext cx="1543050" cy="596900"/>
            </a:xfrm>
            <a:custGeom>
              <a:rect b="b" l="l" r="r" t="t"/>
              <a:pathLst>
                <a:path extrusionOk="0" h="596900" w="1543050">
                  <a:moveTo>
                    <a:pt x="1231455" y="0"/>
                  </a:moveTo>
                  <a:lnTo>
                    <a:pt x="311581" y="0"/>
                  </a:lnTo>
                  <a:lnTo>
                    <a:pt x="261108" y="3911"/>
                  </a:lnTo>
                  <a:lnTo>
                    <a:pt x="213203" y="15234"/>
                  </a:lnTo>
                  <a:lnTo>
                    <a:pt x="168513" y="33349"/>
                  </a:lnTo>
                  <a:lnTo>
                    <a:pt x="127684" y="57636"/>
                  </a:lnTo>
                  <a:lnTo>
                    <a:pt x="91363" y="87477"/>
                  </a:lnTo>
                  <a:lnTo>
                    <a:pt x="60196" y="122253"/>
                  </a:lnTo>
                  <a:lnTo>
                    <a:pt x="34830" y="161344"/>
                  </a:lnTo>
                  <a:lnTo>
                    <a:pt x="15911" y="204133"/>
                  </a:lnTo>
                  <a:lnTo>
                    <a:pt x="4085" y="249998"/>
                  </a:lnTo>
                  <a:lnTo>
                    <a:pt x="0" y="298323"/>
                  </a:lnTo>
                  <a:lnTo>
                    <a:pt x="4085" y="346647"/>
                  </a:lnTo>
                  <a:lnTo>
                    <a:pt x="15911" y="392512"/>
                  </a:lnTo>
                  <a:lnTo>
                    <a:pt x="34830" y="435301"/>
                  </a:lnTo>
                  <a:lnTo>
                    <a:pt x="60196" y="474392"/>
                  </a:lnTo>
                  <a:lnTo>
                    <a:pt x="91363" y="509168"/>
                  </a:lnTo>
                  <a:lnTo>
                    <a:pt x="127684" y="539009"/>
                  </a:lnTo>
                  <a:lnTo>
                    <a:pt x="168513" y="563296"/>
                  </a:lnTo>
                  <a:lnTo>
                    <a:pt x="213203" y="581411"/>
                  </a:lnTo>
                  <a:lnTo>
                    <a:pt x="261108" y="592734"/>
                  </a:lnTo>
                  <a:lnTo>
                    <a:pt x="311581" y="596646"/>
                  </a:lnTo>
                  <a:lnTo>
                    <a:pt x="1231455" y="596646"/>
                  </a:lnTo>
                  <a:lnTo>
                    <a:pt x="1281928" y="592734"/>
                  </a:lnTo>
                  <a:lnTo>
                    <a:pt x="1329834" y="581411"/>
                  </a:lnTo>
                  <a:lnTo>
                    <a:pt x="1374526" y="563296"/>
                  </a:lnTo>
                  <a:lnTo>
                    <a:pt x="1415356" y="539009"/>
                  </a:lnTo>
                  <a:lnTo>
                    <a:pt x="1439498" y="519176"/>
                  </a:lnTo>
                  <a:lnTo>
                    <a:pt x="311581" y="519176"/>
                  </a:lnTo>
                  <a:lnTo>
                    <a:pt x="265152" y="514681"/>
                  </a:lnTo>
                  <a:lnTo>
                    <a:pt x="221881" y="501793"/>
                  </a:lnTo>
                  <a:lnTo>
                    <a:pt x="182702" y="481406"/>
                  </a:lnTo>
                  <a:lnTo>
                    <a:pt x="148550" y="454417"/>
                  </a:lnTo>
                  <a:lnTo>
                    <a:pt x="120360" y="421719"/>
                  </a:lnTo>
                  <a:lnTo>
                    <a:pt x="99067" y="384207"/>
                  </a:lnTo>
                  <a:lnTo>
                    <a:pt x="85606" y="342777"/>
                  </a:lnTo>
                  <a:lnTo>
                    <a:pt x="80911" y="298323"/>
                  </a:lnTo>
                  <a:lnTo>
                    <a:pt x="85606" y="253868"/>
                  </a:lnTo>
                  <a:lnTo>
                    <a:pt x="99067" y="212438"/>
                  </a:lnTo>
                  <a:lnTo>
                    <a:pt x="120360" y="174926"/>
                  </a:lnTo>
                  <a:lnTo>
                    <a:pt x="148550" y="142228"/>
                  </a:lnTo>
                  <a:lnTo>
                    <a:pt x="182702" y="115239"/>
                  </a:lnTo>
                  <a:lnTo>
                    <a:pt x="221881" y="94852"/>
                  </a:lnTo>
                  <a:lnTo>
                    <a:pt x="265152" y="81964"/>
                  </a:lnTo>
                  <a:lnTo>
                    <a:pt x="311581" y="77470"/>
                  </a:lnTo>
                  <a:lnTo>
                    <a:pt x="1439498" y="77470"/>
                  </a:lnTo>
                  <a:lnTo>
                    <a:pt x="1415356" y="57636"/>
                  </a:lnTo>
                  <a:lnTo>
                    <a:pt x="1374526" y="33349"/>
                  </a:lnTo>
                  <a:lnTo>
                    <a:pt x="1329834" y="15234"/>
                  </a:lnTo>
                  <a:lnTo>
                    <a:pt x="1281928" y="3911"/>
                  </a:lnTo>
                  <a:lnTo>
                    <a:pt x="1231455" y="0"/>
                  </a:lnTo>
                  <a:close/>
                </a:path>
                <a:path extrusionOk="0" h="596900" w="1543050">
                  <a:moveTo>
                    <a:pt x="1439498" y="77470"/>
                  </a:moveTo>
                  <a:lnTo>
                    <a:pt x="1231455" y="77470"/>
                  </a:lnTo>
                  <a:lnTo>
                    <a:pt x="1277884" y="81964"/>
                  </a:lnTo>
                  <a:lnTo>
                    <a:pt x="1321156" y="94852"/>
                  </a:lnTo>
                  <a:lnTo>
                    <a:pt x="1360335" y="115239"/>
                  </a:lnTo>
                  <a:lnTo>
                    <a:pt x="1394486" y="142228"/>
                  </a:lnTo>
                  <a:lnTo>
                    <a:pt x="1422676" y="174926"/>
                  </a:lnTo>
                  <a:lnTo>
                    <a:pt x="1443969" y="212438"/>
                  </a:lnTo>
                  <a:lnTo>
                    <a:pt x="1457430" y="253868"/>
                  </a:lnTo>
                  <a:lnTo>
                    <a:pt x="1462125" y="298323"/>
                  </a:lnTo>
                  <a:lnTo>
                    <a:pt x="1457430" y="342777"/>
                  </a:lnTo>
                  <a:lnTo>
                    <a:pt x="1443969" y="384207"/>
                  </a:lnTo>
                  <a:lnTo>
                    <a:pt x="1422676" y="421719"/>
                  </a:lnTo>
                  <a:lnTo>
                    <a:pt x="1394486" y="454417"/>
                  </a:lnTo>
                  <a:lnTo>
                    <a:pt x="1360335" y="481406"/>
                  </a:lnTo>
                  <a:lnTo>
                    <a:pt x="1321156" y="501793"/>
                  </a:lnTo>
                  <a:lnTo>
                    <a:pt x="1277884" y="514681"/>
                  </a:lnTo>
                  <a:lnTo>
                    <a:pt x="1231455" y="519176"/>
                  </a:lnTo>
                  <a:lnTo>
                    <a:pt x="1439498" y="519176"/>
                  </a:lnTo>
                  <a:lnTo>
                    <a:pt x="1482848" y="474392"/>
                  </a:lnTo>
                  <a:lnTo>
                    <a:pt x="1508216" y="435301"/>
                  </a:lnTo>
                  <a:lnTo>
                    <a:pt x="1527137" y="392512"/>
                  </a:lnTo>
                  <a:lnTo>
                    <a:pt x="1538964" y="346647"/>
                  </a:lnTo>
                  <a:lnTo>
                    <a:pt x="1543050" y="298323"/>
                  </a:lnTo>
                  <a:lnTo>
                    <a:pt x="1538964" y="249998"/>
                  </a:lnTo>
                  <a:lnTo>
                    <a:pt x="1527137" y="204133"/>
                  </a:lnTo>
                  <a:lnTo>
                    <a:pt x="1508216" y="161344"/>
                  </a:lnTo>
                  <a:lnTo>
                    <a:pt x="1482848" y="122253"/>
                  </a:lnTo>
                  <a:lnTo>
                    <a:pt x="1451679" y="87477"/>
                  </a:lnTo>
                  <a:lnTo>
                    <a:pt x="1439498" y="7747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06" name="Google Shape;106;p2"/>
          <p:cNvGrpSpPr/>
          <p:nvPr/>
        </p:nvGrpSpPr>
        <p:grpSpPr>
          <a:xfrm>
            <a:off x="8123237" y="2397251"/>
            <a:ext cx="2835843" cy="2231085"/>
            <a:chOff x="8123237" y="2397251"/>
            <a:chExt cx="2835843" cy="2231085"/>
          </a:xfrm>
        </p:grpSpPr>
        <p:pic>
          <p:nvPicPr>
            <p:cNvPr id="107" name="Google Shape;107;p2"/>
            <p:cNvPicPr preferRelativeResize="0"/>
            <p:nvPr/>
          </p:nvPicPr>
          <p:blipFill rotWithShape="1">
            <a:blip r:embed="rId8">
              <a:alphaModFix/>
            </a:blip>
            <a:srcRect b="0" l="0" r="0" t="0"/>
            <a:stretch/>
          </p:blipFill>
          <p:spPr>
            <a:xfrm>
              <a:off x="8123237" y="2804871"/>
              <a:ext cx="2731000" cy="1823465"/>
            </a:xfrm>
            <a:prstGeom prst="rect">
              <a:avLst/>
            </a:prstGeom>
            <a:noFill/>
            <a:ln>
              <a:noFill/>
            </a:ln>
          </p:spPr>
        </p:pic>
        <p:sp>
          <p:nvSpPr>
            <p:cNvPr id="108" name="Google Shape;108;p2"/>
            <p:cNvSpPr/>
            <p:nvPr/>
          </p:nvSpPr>
          <p:spPr>
            <a:xfrm>
              <a:off x="8368280" y="2660903"/>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88"/>
                  </a:lnTo>
                  <a:lnTo>
                    <a:pt x="2559910" y="29532"/>
                  </a:lnTo>
                  <a:lnTo>
                    <a:pt x="2526406" y="7923"/>
                  </a:lnTo>
                  <a:lnTo>
                    <a:pt x="2485377"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9" name="Google Shape;109;p2"/>
            <p:cNvSpPr/>
            <p:nvPr/>
          </p:nvSpPr>
          <p:spPr>
            <a:xfrm>
              <a:off x="8453626" y="2743199"/>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4"/>
                  </a:lnTo>
                  <a:lnTo>
                    <a:pt x="2325979" y="1544574"/>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0" name="Google Shape;110;p2"/>
            <p:cNvSpPr/>
            <p:nvPr/>
          </p:nvSpPr>
          <p:spPr>
            <a:xfrm>
              <a:off x="8604504" y="2547365"/>
              <a:ext cx="518159" cy="295275"/>
            </a:xfrm>
            <a:custGeom>
              <a:rect b="b" l="l" r="r" t="t"/>
              <a:pathLst>
                <a:path extrusionOk="0" h="295275" w="518159">
                  <a:moveTo>
                    <a:pt x="518160" y="147434"/>
                  </a:moveTo>
                  <a:lnTo>
                    <a:pt x="251460" y="0"/>
                  </a:lnTo>
                  <a:lnTo>
                    <a:pt x="251460" y="139014"/>
                  </a:lnTo>
                  <a:lnTo>
                    <a:pt x="0" y="0"/>
                  </a:lnTo>
                  <a:lnTo>
                    <a:pt x="0" y="294894"/>
                  </a:lnTo>
                  <a:lnTo>
                    <a:pt x="251460" y="155867"/>
                  </a:lnTo>
                  <a:lnTo>
                    <a:pt x="251460" y="294894"/>
                  </a:lnTo>
                  <a:lnTo>
                    <a:pt x="518160" y="14743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1" name="Google Shape;111;p2"/>
            <p:cNvSpPr/>
            <p:nvPr/>
          </p:nvSpPr>
          <p:spPr>
            <a:xfrm>
              <a:off x="9293352" y="2436113"/>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1" y="514742"/>
                  </a:lnTo>
                  <a:lnTo>
                    <a:pt x="1285736" y="502690"/>
                  </a:lnTo>
                  <a:lnTo>
                    <a:pt x="1327979" y="483500"/>
                  </a:lnTo>
                  <a:lnTo>
                    <a:pt x="1365824" y="457903"/>
                  </a:lnTo>
                  <a:lnTo>
                    <a:pt x="1398505" y="426632"/>
                  </a:lnTo>
                  <a:lnTo>
                    <a:pt x="1425257" y="390420"/>
                  </a:lnTo>
                  <a:lnTo>
                    <a:pt x="1445313" y="349999"/>
                  </a:lnTo>
                  <a:lnTo>
                    <a:pt x="1457909" y="306102"/>
                  </a:lnTo>
                  <a:lnTo>
                    <a:pt x="1462277" y="259461"/>
                  </a:lnTo>
                  <a:lnTo>
                    <a:pt x="1457901" y="212829"/>
                  </a:lnTo>
                  <a:lnTo>
                    <a:pt x="1445300" y="168937"/>
                  </a:lnTo>
                  <a:lnTo>
                    <a:pt x="1425240" y="128518"/>
                  </a:lnTo>
                  <a:lnTo>
                    <a:pt x="1398486" y="92304"/>
                  </a:lnTo>
                  <a:lnTo>
                    <a:pt x="1365805" y="61031"/>
                  </a:lnTo>
                  <a:lnTo>
                    <a:pt x="1327962" y="35430"/>
                  </a:lnTo>
                  <a:lnTo>
                    <a:pt x="1285723" y="16235"/>
                  </a:lnTo>
                  <a:lnTo>
                    <a:pt x="1239854" y="4181"/>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2" name="Google Shape;112;p2"/>
            <p:cNvSpPr/>
            <p:nvPr/>
          </p:nvSpPr>
          <p:spPr>
            <a:xfrm>
              <a:off x="9252969" y="2397251"/>
              <a:ext cx="1543050" cy="596900"/>
            </a:xfrm>
            <a:custGeom>
              <a:rect b="b" l="l" r="r" t="t"/>
              <a:pathLst>
                <a:path extrusionOk="0" h="596900" w="1543050">
                  <a:moveTo>
                    <a:pt x="1231455" y="0"/>
                  </a:moveTo>
                  <a:lnTo>
                    <a:pt x="311581" y="0"/>
                  </a:lnTo>
                  <a:lnTo>
                    <a:pt x="261108" y="3911"/>
                  </a:lnTo>
                  <a:lnTo>
                    <a:pt x="213203" y="15234"/>
                  </a:lnTo>
                  <a:lnTo>
                    <a:pt x="168513" y="33349"/>
                  </a:lnTo>
                  <a:lnTo>
                    <a:pt x="127684" y="57636"/>
                  </a:lnTo>
                  <a:lnTo>
                    <a:pt x="91363" y="87477"/>
                  </a:lnTo>
                  <a:lnTo>
                    <a:pt x="60196" y="122253"/>
                  </a:lnTo>
                  <a:lnTo>
                    <a:pt x="34830" y="161344"/>
                  </a:lnTo>
                  <a:lnTo>
                    <a:pt x="15911" y="204133"/>
                  </a:lnTo>
                  <a:lnTo>
                    <a:pt x="4085" y="249998"/>
                  </a:lnTo>
                  <a:lnTo>
                    <a:pt x="0" y="298323"/>
                  </a:lnTo>
                  <a:lnTo>
                    <a:pt x="4085" y="346647"/>
                  </a:lnTo>
                  <a:lnTo>
                    <a:pt x="15911" y="392512"/>
                  </a:lnTo>
                  <a:lnTo>
                    <a:pt x="34830" y="435301"/>
                  </a:lnTo>
                  <a:lnTo>
                    <a:pt x="60196" y="474392"/>
                  </a:lnTo>
                  <a:lnTo>
                    <a:pt x="91363" y="509168"/>
                  </a:lnTo>
                  <a:lnTo>
                    <a:pt x="127684" y="539009"/>
                  </a:lnTo>
                  <a:lnTo>
                    <a:pt x="168513" y="563296"/>
                  </a:lnTo>
                  <a:lnTo>
                    <a:pt x="213203" y="581411"/>
                  </a:lnTo>
                  <a:lnTo>
                    <a:pt x="261108" y="592734"/>
                  </a:lnTo>
                  <a:lnTo>
                    <a:pt x="311581" y="596646"/>
                  </a:lnTo>
                  <a:lnTo>
                    <a:pt x="1231455" y="596646"/>
                  </a:lnTo>
                  <a:lnTo>
                    <a:pt x="1281928" y="592734"/>
                  </a:lnTo>
                  <a:lnTo>
                    <a:pt x="1329834" y="581411"/>
                  </a:lnTo>
                  <a:lnTo>
                    <a:pt x="1374526" y="563296"/>
                  </a:lnTo>
                  <a:lnTo>
                    <a:pt x="1415356" y="539009"/>
                  </a:lnTo>
                  <a:lnTo>
                    <a:pt x="1439498" y="519176"/>
                  </a:lnTo>
                  <a:lnTo>
                    <a:pt x="311556" y="519176"/>
                  </a:lnTo>
                  <a:lnTo>
                    <a:pt x="265127" y="514681"/>
                  </a:lnTo>
                  <a:lnTo>
                    <a:pt x="221855" y="501793"/>
                  </a:lnTo>
                  <a:lnTo>
                    <a:pt x="182676" y="481406"/>
                  </a:lnTo>
                  <a:lnTo>
                    <a:pt x="148524" y="454417"/>
                  </a:lnTo>
                  <a:lnTo>
                    <a:pt x="120335" y="421719"/>
                  </a:lnTo>
                  <a:lnTo>
                    <a:pt x="99042" y="384207"/>
                  </a:lnTo>
                  <a:lnTo>
                    <a:pt x="85581" y="342777"/>
                  </a:lnTo>
                  <a:lnTo>
                    <a:pt x="80886" y="298323"/>
                  </a:lnTo>
                  <a:lnTo>
                    <a:pt x="85581" y="253868"/>
                  </a:lnTo>
                  <a:lnTo>
                    <a:pt x="99042" y="212438"/>
                  </a:lnTo>
                  <a:lnTo>
                    <a:pt x="120335" y="174926"/>
                  </a:lnTo>
                  <a:lnTo>
                    <a:pt x="148524" y="142228"/>
                  </a:lnTo>
                  <a:lnTo>
                    <a:pt x="182676" y="115239"/>
                  </a:lnTo>
                  <a:lnTo>
                    <a:pt x="221855" y="94852"/>
                  </a:lnTo>
                  <a:lnTo>
                    <a:pt x="265127" y="81964"/>
                  </a:lnTo>
                  <a:lnTo>
                    <a:pt x="311556" y="77470"/>
                  </a:lnTo>
                  <a:lnTo>
                    <a:pt x="1439498" y="77470"/>
                  </a:lnTo>
                  <a:lnTo>
                    <a:pt x="1415356" y="57636"/>
                  </a:lnTo>
                  <a:lnTo>
                    <a:pt x="1374526" y="33349"/>
                  </a:lnTo>
                  <a:lnTo>
                    <a:pt x="1329834" y="15234"/>
                  </a:lnTo>
                  <a:lnTo>
                    <a:pt x="1281928" y="3911"/>
                  </a:lnTo>
                  <a:lnTo>
                    <a:pt x="1231455" y="0"/>
                  </a:lnTo>
                  <a:close/>
                </a:path>
                <a:path extrusionOk="0" h="596900" w="1543050">
                  <a:moveTo>
                    <a:pt x="1439498" y="77470"/>
                  </a:moveTo>
                  <a:lnTo>
                    <a:pt x="1231417" y="77470"/>
                  </a:lnTo>
                  <a:lnTo>
                    <a:pt x="1277850" y="81964"/>
                  </a:lnTo>
                  <a:lnTo>
                    <a:pt x="1321123" y="94852"/>
                  </a:lnTo>
                  <a:lnTo>
                    <a:pt x="1360302" y="115239"/>
                  </a:lnTo>
                  <a:lnTo>
                    <a:pt x="1394453" y="142228"/>
                  </a:lnTo>
                  <a:lnTo>
                    <a:pt x="1422641" y="174926"/>
                  </a:lnTo>
                  <a:lnTo>
                    <a:pt x="1443933" y="212438"/>
                  </a:lnTo>
                  <a:lnTo>
                    <a:pt x="1457393" y="253868"/>
                  </a:lnTo>
                  <a:lnTo>
                    <a:pt x="1462087" y="298323"/>
                  </a:lnTo>
                  <a:lnTo>
                    <a:pt x="1457393" y="342777"/>
                  </a:lnTo>
                  <a:lnTo>
                    <a:pt x="1443933" y="384207"/>
                  </a:lnTo>
                  <a:lnTo>
                    <a:pt x="1422641" y="421719"/>
                  </a:lnTo>
                  <a:lnTo>
                    <a:pt x="1394453" y="454417"/>
                  </a:lnTo>
                  <a:lnTo>
                    <a:pt x="1360302" y="481406"/>
                  </a:lnTo>
                  <a:lnTo>
                    <a:pt x="1321123" y="501793"/>
                  </a:lnTo>
                  <a:lnTo>
                    <a:pt x="1277850" y="514681"/>
                  </a:lnTo>
                  <a:lnTo>
                    <a:pt x="1231417" y="519176"/>
                  </a:lnTo>
                  <a:lnTo>
                    <a:pt x="1439498" y="519176"/>
                  </a:lnTo>
                  <a:lnTo>
                    <a:pt x="1482848" y="474392"/>
                  </a:lnTo>
                  <a:lnTo>
                    <a:pt x="1508216" y="435301"/>
                  </a:lnTo>
                  <a:lnTo>
                    <a:pt x="1527137" y="392512"/>
                  </a:lnTo>
                  <a:lnTo>
                    <a:pt x="1538964" y="346647"/>
                  </a:lnTo>
                  <a:lnTo>
                    <a:pt x="1543050" y="298323"/>
                  </a:lnTo>
                  <a:lnTo>
                    <a:pt x="1538964" y="249998"/>
                  </a:lnTo>
                  <a:lnTo>
                    <a:pt x="1527137" y="204133"/>
                  </a:lnTo>
                  <a:lnTo>
                    <a:pt x="1508216" y="161344"/>
                  </a:lnTo>
                  <a:lnTo>
                    <a:pt x="1482848" y="122253"/>
                  </a:lnTo>
                  <a:lnTo>
                    <a:pt x="1451679" y="87477"/>
                  </a:lnTo>
                  <a:lnTo>
                    <a:pt x="1439498" y="7747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13" name="Google Shape;113;p2"/>
          <p:cNvGrpSpPr/>
          <p:nvPr/>
        </p:nvGrpSpPr>
        <p:grpSpPr>
          <a:xfrm>
            <a:off x="2350846" y="4635246"/>
            <a:ext cx="2838501" cy="2222753"/>
            <a:chOff x="2350846" y="4635246"/>
            <a:chExt cx="2838501" cy="2222753"/>
          </a:xfrm>
        </p:grpSpPr>
        <p:pic>
          <p:nvPicPr>
            <p:cNvPr id="114" name="Google Shape;114;p2"/>
            <p:cNvPicPr preferRelativeResize="0"/>
            <p:nvPr/>
          </p:nvPicPr>
          <p:blipFill rotWithShape="1">
            <a:blip r:embed="rId9">
              <a:alphaModFix/>
            </a:blip>
            <a:srcRect b="0" l="0" r="0" t="0"/>
            <a:stretch/>
          </p:blipFill>
          <p:spPr>
            <a:xfrm>
              <a:off x="2350846" y="5043844"/>
              <a:ext cx="2732527" cy="1814155"/>
            </a:xfrm>
            <a:prstGeom prst="rect">
              <a:avLst/>
            </a:prstGeom>
            <a:noFill/>
            <a:ln>
              <a:noFill/>
            </a:ln>
          </p:spPr>
        </p:pic>
        <p:sp>
          <p:nvSpPr>
            <p:cNvPr id="115" name="Google Shape;115;p2"/>
            <p:cNvSpPr/>
            <p:nvPr/>
          </p:nvSpPr>
          <p:spPr>
            <a:xfrm>
              <a:off x="2599182" y="4899660"/>
              <a:ext cx="2590165" cy="1708150"/>
            </a:xfrm>
            <a:custGeom>
              <a:rect b="b" l="l" r="r" t="t"/>
              <a:pathLst>
                <a:path extrusionOk="0" h="1708150" w="2590165">
                  <a:moveTo>
                    <a:pt x="2484640" y="0"/>
                  </a:moveTo>
                  <a:lnTo>
                    <a:pt x="105397" y="0"/>
                  </a:lnTo>
                  <a:lnTo>
                    <a:pt x="64379" y="7920"/>
                  </a:lnTo>
                  <a:lnTo>
                    <a:pt x="30876" y="29522"/>
                  </a:lnTo>
                  <a:lnTo>
                    <a:pt x="8285" y="61566"/>
                  </a:lnTo>
                  <a:lnTo>
                    <a:pt x="0" y="100812"/>
                  </a:lnTo>
                  <a:lnTo>
                    <a:pt x="0" y="1606829"/>
                  </a:lnTo>
                  <a:lnTo>
                    <a:pt x="8279" y="1646064"/>
                  </a:lnTo>
                  <a:lnTo>
                    <a:pt x="30862" y="1678109"/>
                  </a:lnTo>
                  <a:lnTo>
                    <a:pt x="64363" y="1699717"/>
                  </a:lnTo>
                  <a:lnTo>
                    <a:pt x="105397" y="1707642"/>
                  </a:lnTo>
                  <a:lnTo>
                    <a:pt x="2484640" y="1707642"/>
                  </a:lnTo>
                  <a:lnTo>
                    <a:pt x="2525658" y="1699723"/>
                  </a:lnTo>
                  <a:lnTo>
                    <a:pt x="2559161" y="1678124"/>
                  </a:lnTo>
                  <a:lnTo>
                    <a:pt x="2581752" y="1646080"/>
                  </a:lnTo>
                  <a:lnTo>
                    <a:pt x="2590038" y="1606829"/>
                  </a:lnTo>
                  <a:lnTo>
                    <a:pt x="2590038" y="100812"/>
                  </a:lnTo>
                  <a:lnTo>
                    <a:pt x="2581752" y="61577"/>
                  </a:lnTo>
                  <a:lnTo>
                    <a:pt x="2559161" y="29532"/>
                  </a:lnTo>
                  <a:lnTo>
                    <a:pt x="2525658" y="7924"/>
                  </a:lnTo>
                  <a:lnTo>
                    <a:pt x="2484640"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6" name="Google Shape;116;p2"/>
            <p:cNvSpPr/>
            <p:nvPr/>
          </p:nvSpPr>
          <p:spPr>
            <a:xfrm>
              <a:off x="2684524" y="4981194"/>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3"/>
                  </a:lnTo>
                  <a:lnTo>
                    <a:pt x="2325979" y="1544573"/>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7" name="Google Shape;117;p2"/>
            <p:cNvSpPr/>
            <p:nvPr/>
          </p:nvSpPr>
          <p:spPr>
            <a:xfrm>
              <a:off x="2834640" y="4786134"/>
              <a:ext cx="518159" cy="294640"/>
            </a:xfrm>
            <a:custGeom>
              <a:rect b="b" l="l" r="r" t="t"/>
              <a:pathLst>
                <a:path extrusionOk="0" h="294639" w="518160">
                  <a:moveTo>
                    <a:pt x="518160" y="147078"/>
                  </a:moveTo>
                  <a:lnTo>
                    <a:pt x="252222" y="0"/>
                  </a:lnTo>
                  <a:lnTo>
                    <a:pt x="252222" y="139103"/>
                  </a:lnTo>
                  <a:lnTo>
                    <a:pt x="0" y="0"/>
                  </a:lnTo>
                  <a:lnTo>
                    <a:pt x="0" y="294132"/>
                  </a:lnTo>
                  <a:lnTo>
                    <a:pt x="252222" y="155067"/>
                  </a:lnTo>
                  <a:lnTo>
                    <a:pt x="252222" y="294132"/>
                  </a:lnTo>
                  <a:lnTo>
                    <a:pt x="518160" y="14707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8" name="Google Shape;118;p2"/>
            <p:cNvSpPr/>
            <p:nvPr/>
          </p:nvSpPr>
          <p:spPr>
            <a:xfrm>
              <a:off x="3524244" y="4674108"/>
              <a:ext cx="1461770" cy="519430"/>
            </a:xfrm>
            <a:custGeom>
              <a:rect b="b" l="l" r="r" t="t"/>
              <a:pathLst>
                <a:path extrusionOk="0" h="519429" w="1461770">
                  <a:moveTo>
                    <a:pt x="1190536" y="0"/>
                  </a:moveTo>
                  <a:lnTo>
                    <a:pt x="271017" y="0"/>
                  </a:lnTo>
                  <a:lnTo>
                    <a:pt x="222301" y="4179"/>
                  </a:lnTo>
                  <a:lnTo>
                    <a:pt x="176449" y="16231"/>
                  </a:lnTo>
                  <a:lnTo>
                    <a:pt x="134228" y="35421"/>
                  </a:lnTo>
                  <a:lnTo>
                    <a:pt x="96403" y="61018"/>
                  </a:lnTo>
                  <a:lnTo>
                    <a:pt x="63739" y="92289"/>
                  </a:lnTo>
                  <a:lnTo>
                    <a:pt x="37001" y="128501"/>
                  </a:lnTo>
                  <a:lnTo>
                    <a:pt x="16955" y="168922"/>
                  </a:lnTo>
                  <a:lnTo>
                    <a:pt x="4366" y="212819"/>
                  </a:lnTo>
                  <a:lnTo>
                    <a:pt x="0" y="259461"/>
                  </a:lnTo>
                  <a:lnTo>
                    <a:pt x="4366" y="306102"/>
                  </a:lnTo>
                  <a:lnTo>
                    <a:pt x="16955" y="349999"/>
                  </a:lnTo>
                  <a:lnTo>
                    <a:pt x="37001" y="390420"/>
                  </a:lnTo>
                  <a:lnTo>
                    <a:pt x="63739" y="426632"/>
                  </a:lnTo>
                  <a:lnTo>
                    <a:pt x="96403" y="457903"/>
                  </a:lnTo>
                  <a:lnTo>
                    <a:pt x="134228" y="483500"/>
                  </a:lnTo>
                  <a:lnTo>
                    <a:pt x="176449" y="502690"/>
                  </a:lnTo>
                  <a:lnTo>
                    <a:pt x="222301" y="514742"/>
                  </a:lnTo>
                  <a:lnTo>
                    <a:pt x="271017" y="518922"/>
                  </a:lnTo>
                  <a:lnTo>
                    <a:pt x="1190510" y="518922"/>
                  </a:lnTo>
                  <a:lnTo>
                    <a:pt x="1239226" y="514742"/>
                  </a:lnTo>
                  <a:lnTo>
                    <a:pt x="1285077" y="502690"/>
                  </a:lnTo>
                  <a:lnTo>
                    <a:pt x="1327296" y="483500"/>
                  </a:lnTo>
                  <a:lnTo>
                    <a:pt x="1365120" y="457903"/>
                  </a:lnTo>
                  <a:lnTo>
                    <a:pt x="1397782" y="426632"/>
                  </a:lnTo>
                  <a:lnTo>
                    <a:pt x="1424518" y="390420"/>
                  </a:lnTo>
                  <a:lnTo>
                    <a:pt x="1444562" y="349999"/>
                  </a:lnTo>
                  <a:lnTo>
                    <a:pt x="1457150" y="306102"/>
                  </a:lnTo>
                  <a:lnTo>
                    <a:pt x="1461516" y="259461"/>
                  </a:lnTo>
                  <a:lnTo>
                    <a:pt x="1457160" y="212819"/>
                  </a:lnTo>
                  <a:lnTo>
                    <a:pt x="1444578" y="168922"/>
                  </a:lnTo>
                  <a:lnTo>
                    <a:pt x="1424535" y="128501"/>
                  </a:lnTo>
                  <a:lnTo>
                    <a:pt x="1397800" y="92289"/>
                  </a:lnTo>
                  <a:lnTo>
                    <a:pt x="1365137" y="61018"/>
                  </a:lnTo>
                  <a:lnTo>
                    <a:pt x="1327312" y="35421"/>
                  </a:lnTo>
                  <a:lnTo>
                    <a:pt x="1285093" y="16231"/>
                  </a:lnTo>
                  <a:lnTo>
                    <a:pt x="1239246" y="4179"/>
                  </a:lnTo>
                  <a:lnTo>
                    <a:pt x="11905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9" name="Google Shape;119;p2"/>
            <p:cNvSpPr/>
            <p:nvPr/>
          </p:nvSpPr>
          <p:spPr>
            <a:xfrm>
              <a:off x="3483866" y="4635246"/>
              <a:ext cx="1542415" cy="596900"/>
            </a:xfrm>
            <a:custGeom>
              <a:rect b="b" l="l" r="r" t="t"/>
              <a:pathLst>
                <a:path extrusionOk="0" h="596900" w="1542414">
                  <a:moveTo>
                    <a:pt x="1230856" y="0"/>
                  </a:moveTo>
                  <a:lnTo>
                    <a:pt x="311439" y="0"/>
                  </a:lnTo>
                  <a:lnTo>
                    <a:pt x="260989" y="3911"/>
                  </a:lnTo>
                  <a:lnTo>
                    <a:pt x="213105" y="15234"/>
                  </a:lnTo>
                  <a:lnTo>
                    <a:pt x="168435" y="33349"/>
                  </a:lnTo>
                  <a:lnTo>
                    <a:pt x="127625" y="57636"/>
                  </a:lnTo>
                  <a:lnTo>
                    <a:pt x="91320" y="87477"/>
                  </a:lnTo>
                  <a:lnTo>
                    <a:pt x="60167" y="122253"/>
                  </a:lnTo>
                  <a:lnTo>
                    <a:pt x="34812" y="161344"/>
                  </a:lnTo>
                  <a:lnTo>
                    <a:pt x="15901" y="204133"/>
                  </a:lnTo>
                  <a:lnTo>
                    <a:pt x="4081" y="249998"/>
                  </a:lnTo>
                  <a:lnTo>
                    <a:pt x="0" y="298348"/>
                  </a:lnTo>
                  <a:lnTo>
                    <a:pt x="4081" y="346647"/>
                  </a:lnTo>
                  <a:lnTo>
                    <a:pt x="15901" y="392512"/>
                  </a:lnTo>
                  <a:lnTo>
                    <a:pt x="34812" y="435301"/>
                  </a:lnTo>
                  <a:lnTo>
                    <a:pt x="60167" y="474392"/>
                  </a:lnTo>
                  <a:lnTo>
                    <a:pt x="91320" y="509168"/>
                  </a:lnTo>
                  <a:lnTo>
                    <a:pt x="127625" y="539009"/>
                  </a:lnTo>
                  <a:lnTo>
                    <a:pt x="168435" y="563296"/>
                  </a:lnTo>
                  <a:lnTo>
                    <a:pt x="213105" y="581411"/>
                  </a:lnTo>
                  <a:lnTo>
                    <a:pt x="260989" y="592734"/>
                  </a:lnTo>
                  <a:lnTo>
                    <a:pt x="311439" y="596645"/>
                  </a:lnTo>
                  <a:lnTo>
                    <a:pt x="1230881" y="596645"/>
                  </a:lnTo>
                  <a:lnTo>
                    <a:pt x="1281328" y="592734"/>
                  </a:lnTo>
                  <a:lnTo>
                    <a:pt x="1329207" y="581411"/>
                  </a:lnTo>
                  <a:lnTo>
                    <a:pt x="1373872" y="563296"/>
                  </a:lnTo>
                  <a:lnTo>
                    <a:pt x="1414677" y="539009"/>
                  </a:lnTo>
                  <a:lnTo>
                    <a:pt x="1438773" y="519201"/>
                  </a:lnTo>
                  <a:lnTo>
                    <a:pt x="311439" y="519201"/>
                  </a:lnTo>
                  <a:lnTo>
                    <a:pt x="265030" y="514706"/>
                  </a:lnTo>
                  <a:lnTo>
                    <a:pt x="221778" y="501818"/>
                  </a:lnTo>
                  <a:lnTo>
                    <a:pt x="182618" y="481432"/>
                  </a:lnTo>
                  <a:lnTo>
                    <a:pt x="148484" y="454442"/>
                  </a:lnTo>
                  <a:lnTo>
                    <a:pt x="120310" y="421744"/>
                  </a:lnTo>
                  <a:lnTo>
                    <a:pt x="99029" y="384232"/>
                  </a:lnTo>
                  <a:lnTo>
                    <a:pt x="85576" y="342802"/>
                  </a:lnTo>
                  <a:lnTo>
                    <a:pt x="80886" y="298322"/>
                  </a:lnTo>
                  <a:lnTo>
                    <a:pt x="85576" y="253898"/>
                  </a:lnTo>
                  <a:lnTo>
                    <a:pt x="99029" y="212471"/>
                  </a:lnTo>
                  <a:lnTo>
                    <a:pt x="120310" y="174961"/>
                  </a:lnTo>
                  <a:lnTo>
                    <a:pt x="148484" y="142265"/>
                  </a:lnTo>
                  <a:lnTo>
                    <a:pt x="182618" y="115276"/>
                  </a:lnTo>
                  <a:lnTo>
                    <a:pt x="221778" y="94890"/>
                  </a:lnTo>
                  <a:lnTo>
                    <a:pt x="265030" y="82002"/>
                  </a:lnTo>
                  <a:lnTo>
                    <a:pt x="311439" y="77508"/>
                  </a:lnTo>
                  <a:lnTo>
                    <a:pt x="1438836" y="77508"/>
                  </a:lnTo>
                  <a:lnTo>
                    <a:pt x="1414661" y="57636"/>
                  </a:lnTo>
                  <a:lnTo>
                    <a:pt x="1373852" y="33349"/>
                  </a:lnTo>
                  <a:lnTo>
                    <a:pt x="1329184" y="15234"/>
                  </a:lnTo>
                  <a:lnTo>
                    <a:pt x="1281303" y="3911"/>
                  </a:lnTo>
                  <a:lnTo>
                    <a:pt x="1230856" y="0"/>
                  </a:lnTo>
                  <a:close/>
                </a:path>
                <a:path extrusionOk="0" h="596900" w="1542414">
                  <a:moveTo>
                    <a:pt x="1438836" y="77508"/>
                  </a:moveTo>
                  <a:lnTo>
                    <a:pt x="1230856" y="77508"/>
                  </a:lnTo>
                  <a:lnTo>
                    <a:pt x="1277262" y="82002"/>
                  </a:lnTo>
                  <a:lnTo>
                    <a:pt x="1320512" y="94890"/>
                  </a:lnTo>
                  <a:lnTo>
                    <a:pt x="1359672" y="115276"/>
                  </a:lnTo>
                  <a:lnTo>
                    <a:pt x="1393806" y="142265"/>
                  </a:lnTo>
                  <a:lnTo>
                    <a:pt x="1421982" y="174961"/>
                  </a:lnTo>
                  <a:lnTo>
                    <a:pt x="1443265" y="212471"/>
                  </a:lnTo>
                  <a:lnTo>
                    <a:pt x="1456719" y="253898"/>
                  </a:lnTo>
                  <a:lnTo>
                    <a:pt x="1461412" y="298348"/>
                  </a:lnTo>
                  <a:lnTo>
                    <a:pt x="1456719" y="342802"/>
                  </a:lnTo>
                  <a:lnTo>
                    <a:pt x="1443265" y="384232"/>
                  </a:lnTo>
                  <a:lnTo>
                    <a:pt x="1421982" y="421744"/>
                  </a:lnTo>
                  <a:lnTo>
                    <a:pt x="1393806" y="454442"/>
                  </a:lnTo>
                  <a:lnTo>
                    <a:pt x="1359672" y="481432"/>
                  </a:lnTo>
                  <a:lnTo>
                    <a:pt x="1320512" y="501818"/>
                  </a:lnTo>
                  <a:lnTo>
                    <a:pt x="1277262" y="514706"/>
                  </a:lnTo>
                  <a:lnTo>
                    <a:pt x="1230856" y="519201"/>
                  </a:lnTo>
                  <a:lnTo>
                    <a:pt x="1438773" y="519201"/>
                  </a:lnTo>
                  <a:lnTo>
                    <a:pt x="1482126" y="474392"/>
                  </a:lnTo>
                  <a:lnTo>
                    <a:pt x="1507477" y="435301"/>
                  </a:lnTo>
                  <a:lnTo>
                    <a:pt x="1526384" y="392512"/>
                  </a:lnTo>
                  <a:lnTo>
                    <a:pt x="1538202" y="346647"/>
                  </a:lnTo>
                  <a:lnTo>
                    <a:pt x="1542285" y="298322"/>
                  </a:lnTo>
                  <a:lnTo>
                    <a:pt x="1538202" y="249998"/>
                  </a:lnTo>
                  <a:lnTo>
                    <a:pt x="1526381" y="204133"/>
                  </a:lnTo>
                  <a:lnTo>
                    <a:pt x="1507471" y="161344"/>
                  </a:lnTo>
                  <a:lnTo>
                    <a:pt x="1482117" y="122253"/>
                  </a:lnTo>
                  <a:lnTo>
                    <a:pt x="1450964" y="87477"/>
                  </a:lnTo>
                  <a:lnTo>
                    <a:pt x="1438836" y="7750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20" name="Google Shape;120;p2"/>
          <p:cNvGrpSpPr/>
          <p:nvPr/>
        </p:nvGrpSpPr>
        <p:grpSpPr>
          <a:xfrm>
            <a:off x="5237037" y="4635246"/>
            <a:ext cx="2837109" cy="2222753"/>
            <a:chOff x="5237037" y="4635246"/>
            <a:chExt cx="2837109" cy="2222753"/>
          </a:xfrm>
        </p:grpSpPr>
        <p:pic>
          <p:nvPicPr>
            <p:cNvPr id="121" name="Google Shape;121;p2"/>
            <p:cNvPicPr preferRelativeResize="0"/>
            <p:nvPr/>
          </p:nvPicPr>
          <p:blipFill rotWithShape="1">
            <a:blip r:embed="rId10">
              <a:alphaModFix/>
            </a:blip>
            <a:srcRect b="0" l="0" r="0" t="0"/>
            <a:stretch/>
          </p:blipFill>
          <p:spPr>
            <a:xfrm>
              <a:off x="5237037" y="5043844"/>
              <a:ext cx="2731755" cy="1814155"/>
            </a:xfrm>
            <a:prstGeom prst="rect">
              <a:avLst/>
            </a:prstGeom>
            <a:noFill/>
            <a:ln>
              <a:noFill/>
            </a:ln>
          </p:spPr>
        </p:pic>
        <p:sp>
          <p:nvSpPr>
            <p:cNvPr id="122" name="Google Shape;122;p2"/>
            <p:cNvSpPr/>
            <p:nvPr/>
          </p:nvSpPr>
          <p:spPr>
            <a:xfrm>
              <a:off x="5483346" y="4899660"/>
              <a:ext cx="2590800" cy="1708150"/>
            </a:xfrm>
            <a:custGeom>
              <a:rect b="b" l="l" r="r" t="t"/>
              <a:pathLst>
                <a:path extrusionOk="0" h="1708150" w="2590800">
                  <a:moveTo>
                    <a:pt x="2485377" y="0"/>
                  </a:moveTo>
                  <a:lnTo>
                    <a:pt x="105435" y="0"/>
                  </a:lnTo>
                  <a:lnTo>
                    <a:pt x="64400" y="7920"/>
                  </a:lnTo>
                  <a:lnTo>
                    <a:pt x="30886" y="29522"/>
                  </a:lnTo>
                  <a:lnTo>
                    <a:pt x="8287" y="61566"/>
                  </a:lnTo>
                  <a:lnTo>
                    <a:pt x="0" y="100812"/>
                  </a:lnTo>
                  <a:lnTo>
                    <a:pt x="0" y="1606829"/>
                  </a:lnTo>
                  <a:lnTo>
                    <a:pt x="8283" y="1646064"/>
                  </a:lnTo>
                  <a:lnTo>
                    <a:pt x="30876" y="1678109"/>
                  </a:lnTo>
                  <a:lnTo>
                    <a:pt x="64390" y="1699717"/>
                  </a:lnTo>
                  <a:lnTo>
                    <a:pt x="105435" y="1707642"/>
                  </a:lnTo>
                  <a:lnTo>
                    <a:pt x="2485377" y="1707642"/>
                  </a:lnTo>
                  <a:lnTo>
                    <a:pt x="2526409" y="1699723"/>
                  </a:lnTo>
                  <a:lnTo>
                    <a:pt x="2559919" y="1678124"/>
                  </a:lnTo>
                  <a:lnTo>
                    <a:pt x="2582514" y="1646080"/>
                  </a:lnTo>
                  <a:lnTo>
                    <a:pt x="2590800" y="1606829"/>
                  </a:lnTo>
                  <a:lnTo>
                    <a:pt x="2590800" y="100812"/>
                  </a:lnTo>
                  <a:lnTo>
                    <a:pt x="2582503" y="61577"/>
                  </a:lnTo>
                  <a:lnTo>
                    <a:pt x="2559910" y="29532"/>
                  </a:lnTo>
                  <a:lnTo>
                    <a:pt x="2526406" y="7924"/>
                  </a:lnTo>
                  <a:lnTo>
                    <a:pt x="2485377"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3" name="Google Shape;123;p2"/>
            <p:cNvSpPr/>
            <p:nvPr/>
          </p:nvSpPr>
          <p:spPr>
            <a:xfrm>
              <a:off x="5568689" y="4981194"/>
              <a:ext cx="2420620" cy="1544955"/>
            </a:xfrm>
            <a:custGeom>
              <a:rect b="b" l="l" r="r" t="t"/>
              <a:pathLst>
                <a:path extrusionOk="0" h="1544954" w="2420620">
                  <a:moveTo>
                    <a:pt x="2326716" y="0"/>
                  </a:moveTo>
                  <a:lnTo>
                    <a:pt x="93408" y="0"/>
                  </a:lnTo>
                  <a:lnTo>
                    <a:pt x="57049" y="7017"/>
                  </a:lnTo>
                  <a:lnTo>
                    <a:pt x="27358" y="26157"/>
                  </a:lnTo>
                  <a:lnTo>
                    <a:pt x="7340" y="54547"/>
                  </a:lnTo>
                  <a:lnTo>
                    <a:pt x="0" y="89319"/>
                  </a:lnTo>
                  <a:lnTo>
                    <a:pt x="0" y="1455254"/>
                  </a:lnTo>
                  <a:lnTo>
                    <a:pt x="7340" y="1490026"/>
                  </a:lnTo>
                  <a:lnTo>
                    <a:pt x="27358" y="1518416"/>
                  </a:lnTo>
                  <a:lnTo>
                    <a:pt x="57049" y="1537556"/>
                  </a:lnTo>
                  <a:lnTo>
                    <a:pt x="93408" y="1544573"/>
                  </a:lnTo>
                  <a:lnTo>
                    <a:pt x="2326716" y="1544573"/>
                  </a:lnTo>
                  <a:lnTo>
                    <a:pt x="2363074" y="1537556"/>
                  </a:lnTo>
                  <a:lnTo>
                    <a:pt x="2392765" y="1518416"/>
                  </a:lnTo>
                  <a:lnTo>
                    <a:pt x="2412784" y="1490026"/>
                  </a:lnTo>
                  <a:lnTo>
                    <a:pt x="2420124" y="1455254"/>
                  </a:lnTo>
                  <a:lnTo>
                    <a:pt x="2420124" y="89319"/>
                  </a:lnTo>
                  <a:lnTo>
                    <a:pt x="2412784" y="54547"/>
                  </a:lnTo>
                  <a:lnTo>
                    <a:pt x="2392765" y="26157"/>
                  </a:lnTo>
                  <a:lnTo>
                    <a:pt x="2363074" y="7017"/>
                  </a:lnTo>
                  <a:lnTo>
                    <a:pt x="23267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4" name="Google Shape;124;p2"/>
            <p:cNvSpPr/>
            <p:nvPr/>
          </p:nvSpPr>
          <p:spPr>
            <a:xfrm>
              <a:off x="5719572" y="4786134"/>
              <a:ext cx="518159" cy="294640"/>
            </a:xfrm>
            <a:custGeom>
              <a:rect b="b" l="l" r="r" t="t"/>
              <a:pathLst>
                <a:path extrusionOk="0" h="294639" w="518160">
                  <a:moveTo>
                    <a:pt x="518160" y="147078"/>
                  </a:moveTo>
                  <a:lnTo>
                    <a:pt x="251460" y="0"/>
                  </a:lnTo>
                  <a:lnTo>
                    <a:pt x="251460" y="138684"/>
                  </a:lnTo>
                  <a:lnTo>
                    <a:pt x="0" y="0"/>
                  </a:lnTo>
                  <a:lnTo>
                    <a:pt x="0" y="294132"/>
                  </a:lnTo>
                  <a:lnTo>
                    <a:pt x="251460" y="155486"/>
                  </a:lnTo>
                  <a:lnTo>
                    <a:pt x="251460" y="294132"/>
                  </a:lnTo>
                  <a:lnTo>
                    <a:pt x="518160" y="14707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5" name="Google Shape;125;p2"/>
            <p:cNvSpPr/>
            <p:nvPr/>
          </p:nvSpPr>
          <p:spPr>
            <a:xfrm>
              <a:off x="6408419" y="4674108"/>
              <a:ext cx="1462405" cy="519430"/>
            </a:xfrm>
            <a:custGeom>
              <a:rect b="b" l="l" r="r" t="t"/>
              <a:pathLst>
                <a:path extrusionOk="0" h="519429"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5" y="514742"/>
                  </a:lnTo>
                  <a:lnTo>
                    <a:pt x="1285741" y="502690"/>
                  </a:lnTo>
                  <a:lnTo>
                    <a:pt x="1327985" y="483500"/>
                  </a:lnTo>
                  <a:lnTo>
                    <a:pt x="1365829" y="457903"/>
                  </a:lnTo>
                  <a:lnTo>
                    <a:pt x="1398509" y="426632"/>
                  </a:lnTo>
                  <a:lnTo>
                    <a:pt x="1425260" y="390420"/>
                  </a:lnTo>
                  <a:lnTo>
                    <a:pt x="1445315" y="349999"/>
                  </a:lnTo>
                  <a:lnTo>
                    <a:pt x="1457909" y="306102"/>
                  </a:lnTo>
                  <a:lnTo>
                    <a:pt x="1462277" y="259461"/>
                  </a:lnTo>
                  <a:lnTo>
                    <a:pt x="1457909" y="212819"/>
                  </a:lnTo>
                  <a:lnTo>
                    <a:pt x="1445315" y="168922"/>
                  </a:lnTo>
                  <a:lnTo>
                    <a:pt x="1425260" y="128501"/>
                  </a:lnTo>
                  <a:lnTo>
                    <a:pt x="1398509" y="92289"/>
                  </a:lnTo>
                  <a:lnTo>
                    <a:pt x="1365829" y="61018"/>
                  </a:lnTo>
                  <a:lnTo>
                    <a:pt x="1327985" y="35421"/>
                  </a:lnTo>
                  <a:lnTo>
                    <a:pt x="1285741" y="16231"/>
                  </a:lnTo>
                  <a:lnTo>
                    <a:pt x="1239865"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6" name="Google Shape;126;p2"/>
            <p:cNvSpPr/>
            <p:nvPr/>
          </p:nvSpPr>
          <p:spPr>
            <a:xfrm>
              <a:off x="6368041" y="4635246"/>
              <a:ext cx="1543050" cy="596900"/>
            </a:xfrm>
            <a:custGeom>
              <a:rect b="b" l="l" r="r" t="t"/>
              <a:pathLst>
                <a:path extrusionOk="0" h="596900" w="1543050">
                  <a:moveTo>
                    <a:pt x="1231453" y="0"/>
                  </a:moveTo>
                  <a:lnTo>
                    <a:pt x="311579" y="0"/>
                  </a:lnTo>
                  <a:lnTo>
                    <a:pt x="261106" y="3911"/>
                  </a:lnTo>
                  <a:lnTo>
                    <a:pt x="213201" y="15234"/>
                  </a:lnTo>
                  <a:lnTo>
                    <a:pt x="168511" y="33349"/>
                  </a:lnTo>
                  <a:lnTo>
                    <a:pt x="127682" y="57636"/>
                  </a:lnTo>
                  <a:lnTo>
                    <a:pt x="91361" y="87477"/>
                  </a:lnTo>
                  <a:lnTo>
                    <a:pt x="60194" y="122253"/>
                  </a:lnTo>
                  <a:lnTo>
                    <a:pt x="34828" y="161344"/>
                  </a:lnTo>
                  <a:lnTo>
                    <a:pt x="15909" y="204133"/>
                  </a:lnTo>
                  <a:lnTo>
                    <a:pt x="4083" y="249998"/>
                  </a:lnTo>
                  <a:lnTo>
                    <a:pt x="0" y="298348"/>
                  </a:lnTo>
                  <a:lnTo>
                    <a:pt x="4083" y="346647"/>
                  </a:lnTo>
                  <a:lnTo>
                    <a:pt x="15909" y="392512"/>
                  </a:lnTo>
                  <a:lnTo>
                    <a:pt x="34828" y="435301"/>
                  </a:lnTo>
                  <a:lnTo>
                    <a:pt x="60194" y="474392"/>
                  </a:lnTo>
                  <a:lnTo>
                    <a:pt x="91361" y="509168"/>
                  </a:lnTo>
                  <a:lnTo>
                    <a:pt x="127682" y="539009"/>
                  </a:lnTo>
                  <a:lnTo>
                    <a:pt x="168511" y="563296"/>
                  </a:lnTo>
                  <a:lnTo>
                    <a:pt x="213201" y="581411"/>
                  </a:lnTo>
                  <a:lnTo>
                    <a:pt x="261106" y="592734"/>
                  </a:lnTo>
                  <a:lnTo>
                    <a:pt x="311579" y="596645"/>
                  </a:lnTo>
                  <a:lnTo>
                    <a:pt x="1231453" y="596645"/>
                  </a:lnTo>
                  <a:lnTo>
                    <a:pt x="1281926" y="592734"/>
                  </a:lnTo>
                  <a:lnTo>
                    <a:pt x="1329832" y="581411"/>
                  </a:lnTo>
                  <a:lnTo>
                    <a:pt x="1374524" y="563296"/>
                  </a:lnTo>
                  <a:lnTo>
                    <a:pt x="1415354" y="539009"/>
                  </a:lnTo>
                  <a:lnTo>
                    <a:pt x="1439465" y="519201"/>
                  </a:lnTo>
                  <a:lnTo>
                    <a:pt x="311579" y="519201"/>
                  </a:lnTo>
                  <a:lnTo>
                    <a:pt x="265150" y="514706"/>
                  </a:lnTo>
                  <a:lnTo>
                    <a:pt x="221878" y="501818"/>
                  </a:lnTo>
                  <a:lnTo>
                    <a:pt x="182699" y="481432"/>
                  </a:lnTo>
                  <a:lnTo>
                    <a:pt x="148548" y="454442"/>
                  </a:lnTo>
                  <a:lnTo>
                    <a:pt x="120358" y="421744"/>
                  </a:lnTo>
                  <a:lnTo>
                    <a:pt x="99065" y="384232"/>
                  </a:lnTo>
                  <a:lnTo>
                    <a:pt x="85604" y="342802"/>
                  </a:lnTo>
                  <a:lnTo>
                    <a:pt x="80912" y="298322"/>
                  </a:lnTo>
                  <a:lnTo>
                    <a:pt x="85604" y="253898"/>
                  </a:lnTo>
                  <a:lnTo>
                    <a:pt x="99065" y="212471"/>
                  </a:lnTo>
                  <a:lnTo>
                    <a:pt x="120358" y="174961"/>
                  </a:lnTo>
                  <a:lnTo>
                    <a:pt x="148548" y="142265"/>
                  </a:lnTo>
                  <a:lnTo>
                    <a:pt x="182699" y="115276"/>
                  </a:lnTo>
                  <a:lnTo>
                    <a:pt x="221878" y="94890"/>
                  </a:lnTo>
                  <a:lnTo>
                    <a:pt x="265150" y="82002"/>
                  </a:lnTo>
                  <a:lnTo>
                    <a:pt x="311579" y="77508"/>
                  </a:lnTo>
                  <a:lnTo>
                    <a:pt x="1439542" y="77508"/>
                  </a:lnTo>
                  <a:lnTo>
                    <a:pt x="1415354" y="57636"/>
                  </a:lnTo>
                  <a:lnTo>
                    <a:pt x="1374524" y="33349"/>
                  </a:lnTo>
                  <a:lnTo>
                    <a:pt x="1329832" y="15234"/>
                  </a:lnTo>
                  <a:lnTo>
                    <a:pt x="1281926" y="3911"/>
                  </a:lnTo>
                  <a:lnTo>
                    <a:pt x="1231453" y="0"/>
                  </a:lnTo>
                  <a:close/>
                </a:path>
                <a:path extrusionOk="0" h="596900" w="1543050">
                  <a:moveTo>
                    <a:pt x="1439542" y="77508"/>
                  </a:moveTo>
                  <a:lnTo>
                    <a:pt x="1231453" y="77508"/>
                  </a:lnTo>
                  <a:lnTo>
                    <a:pt x="1277882" y="82002"/>
                  </a:lnTo>
                  <a:lnTo>
                    <a:pt x="1321154" y="94890"/>
                  </a:lnTo>
                  <a:lnTo>
                    <a:pt x="1360333" y="115276"/>
                  </a:lnTo>
                  <a:lnTo>
                    <a:pt x="1394484" y="142265"/>
                  </a:lnTo>
                  <a:lnTo>
                    <a:pt x="1422674" y="174961"/>
                  </a:lnTo>
                  <a:lnTo>
                    <a:pt x="1443967" y="212471"/>
                  </a:lnTo>
                  <a:lnTo>
                    <a:pt x="1457428" y="253898"/>
                  </a:lnTo>
                  <a:lnTo>
                    <a:pt x="1462123" y="298348"/>
                  </a:lnTo>
                  <a:lnTo>
                    <a:pt x="1457428" y="342802"/>
                  </a:lnTo>
                  <a:lnTo>
                    <a:pt x="1443967" y="384232"/>
                  </a:lnTo>
                  <a:lnTo>
                    <a:pt x="1422674" y="421744"/>
                  </a:lnTo>
                  <a:lnTo>
                    <a:pt x="1394484" y="454442"/>
                  </a:lnTo>
                  <a:lnTo>
                    <a:pt x="1360333" y="481432"/>
                  </a:lnTo>
                  <a:lnTo>
                    <a:pt x="1321154" y="501818"/>
                  </a:lnTo>
                  <a:lnTo>
                    <a:pt x="1277882" y="514706"/>
                  </a:lnTo>
                  <a:lnTo>
                    <a:pt x="1231453" y="519201"/>
                  </a:lnTo>
                  <a:lnTo>
                    <a:pt x="1439465" y="519201"/>
                  </a:lnTo>
                  <a:lnTo>
                    <a:pt x="1482846" y="474392"/>
                  </a:lnTo>
                  <a:lnTo>
                    <a:pt x="1508214" y="435301"/>
                  </a:lnTo>
                  <a:lnTo>
                    <a:pt x="1527135" y="392512"/>
                  </a:lnTo>
                  <a:lnTo>
                    <a:pt x="1538961" y="346647"/>
                  </a:lnTo>
                  <a:lnTo>
                    <a:pt x="1543047" y="298322"/>
                  </a:lnTo>
                  <a:lnTo>
                    <a:pt x="1538961" y="249998"/>
                  </a:lnTo>
                  <a:lnTo>
                    <a:pt x="1527135" y="204133"/>
                  </a:lnTo>
                  <a:lnTo>
                    <a:pt x="1508214" y="161344"/>
                  </a:lnTo>
                  <a:lnTo>
                    <a:pt x="1482846" y="122253"/>
                  </a:lnTo>
                  <a:lnTo>
                    <a:pt x="1451677" y="87477"/>
                  </a:lnTo>
                  <a:lnTo>
                    <a:pt x="1439542" y="7750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27" name="Google Shape;127;p2"/>
          <p:cNvGrpSpPr/>
          <p:nvPr/>
        </p:nvGrpSpPr>
        <p:grpSpPr>
          <a:xfrm>
            <a:off x="8123237" y="4635246"/>
            <a:ext cx="2835843" cy="2222753"/>
            <a:chOff x="8123237" y="4635246"/>
            <a:chExt cx="2835843" cy="2222753"/>
          </a:xfrm>
        </p:grpSpPr>
        <p:pic>
          <p:nvPicPr>
            <p:cNvPr id="128" name="Google Shape;128;p2"/>
            <p:cNvPicPr preferRelativeResize="0"/>
            <p:nvPr/>
          </p:nvPicPr>
          <p:blipFill rotWithShape="1">
            <a:blip r:embed="rId11">
              <a:alphaModFix/>
            </a:blip>
            <a:srcRect b="0" l="0" r="0" t="0"/>
            <a:stretch/>
          </p:blipFill>
          <p:spPr>
            <a:xfrm>
              <a:off x="8123237" y="5043844"/>
              <a:ext cx="2731000" cy="1814155"/>
            </a:xfrm>
            <a:prstGeom prst="rect">
              <a:avLst/>
            </a:prstGeom>
            <a:noFill/>
            <a:ln>
              <a:noFill/>
            </a:ln>
          </p:spPr>
        </p:pic>
        <p:sp>
          <p:nvSpPr>
            <p:cNvPr id="129" name="Google Shape;129;p2"/>
            <p:cNvSpPr/>
            <p:nvPr/>
          </p:nvSpPr>
          <p:spPr>
            <a:xfrm>
              <a:off x="8368280" y="4899660"/>
              <a:ext cx="2590800" cy="1708150"/>
            </a:xfrm>
            <a:custGeom>
              <a:rect b="b" l="l" r="r" t="t"/>
              <a:pathLst>
                <a:path extrusionOk="0" h="1708150" w="2590800">
                  <a:moveTo>
                    <a:pt x="2485377" y="0"/>
                  </a:moveTo>
                  <a:lnTo>
                    <a:pt x="105435" y="0"/>
                  </a:lnTo>
                  <a:lnTo>
                    <a:pt x="64400" y="7920"/>
                  </a:lnTo>
                  <a:lnTo>
                    <a:pt x="30886" y="29522"/>
                  </a:lnTo>
                  <a:lnTo>
                    <a:pt x="8287" y="61566"/>
                  </a:lnTo>
                  <a:lnTo>
                    <a:pt x="0" y="100812"/>
                  </a:lnTo>
                  <a:lnTo>
                    <a:pt x="0" y="1606829"/>
                  </a:lnTo>
                  <a:lnTo>
                    <a:pt x="8283" y="1646064"/>
                  </a:lnTo>
                  <a:lnTo>
                    <a:pt x="30876" y="1678109"/>
                  </a:lnTo>
                  <a:lnTo>
                    <a:pt x="64390" y="1699717"/>
                  </a:lnTo>
                  <a:lnTo>
                    <a:pt x="105435" y="1707642"/>
                  </a:lnTo>
                  <a:lnTo>
                    <a:pt x="2485377" y="1707642"/>
                  </a:lnTo>
                  <a:lnTo>
                    <a:pt x="2526409" y="1699723"/>
                  </a:lnTo>
                  <a:lnTo>
                    <a:pt x="2559919" y="1678124"/>
                  </a:lnTo>
                  <a:lnTo>
                    <a:pt x="2582514" y="1646080"/>
                  </a:lnTo>
                  <a:lnTo>
                    <a:pt x="2590800" y="1606829"/>
                  </a:lnTo>
                  <a:lnTo>
                    <a:pt x="2590800" y="100812"/>
                  </a:lnTo>
                  <a:lnTo>
                    <a:pt x="2582503" y="61577"/>
                  </a:lnTo>
                  <a:lnTo>
                    <a:pt x="2559910" y="29532"/>
                  </a:lnTo>
                  <a:lnTo>
                    <a:pt x="2526406" y="7924"/>
                  </a:lnTo>
                  <a:lnTo>
                    <a:pt x="2485377"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0" name="Google Shape;130;p2"/>
            <p:cNvSpPr/>
            <p:nvPr/>
          </p:nvSpPr>
          <p:spPr>
            <a:xfrm>
              <a:off x="8453626" y="4981194"/>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3"/>
                  </a:lnTo>
                  <a:lnTo>
                    <a:pt x="2325979" y="1544573"/>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 name="Google Shape;131;p2"/>
            <p:cNvSpPr/>
            <p:nvPr/>
          </p:nvSpPr>
          <p:spPr>
            <a:xfrm>
              <a:off x="8604504" y="4786134"/>
              <a:ext cx="518159" cy="294640"/>
            </a:xfrm>
            <a:custGeom>
              <a:rect b="b" l="l" r="r" t="t"/>
              <a:pathLst>
                <a:path extrusionOk="0" h="294639" w="518159">
                  <a:moveTo>
                    <a:pt x="518160" y="147078"/>
                  </a:moveTo>
                  <a:lnTo>
                    <a:pt x="251460" y="0"/>
                  </a:lnTo>
                  <a:lnTo>
                    <a:pt x="251460" y="138684"/>
                  </a:lnTo>
                  <a:lnTo>
                    <a:pt x="0" y="0"/>
                  </a:lnTo>
                  <a:lnTo>
                    <a:pt x="0" y="294132"/>
                  </a:lnTo>
                  <a:lnTo>
                    <a:pt x="251460" y="155486"/>
                  </a:lnTo>
                  <a:lnTo>
                    <a:pt x="251460" y="294132"/>
                  </a:lnTo>
                  <a:lnTo>
                    <a:pt x="518160" y="14707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 name="Google Shape;132;p2"/>
            <p:cNvSpPr/>
            <p:nvPr/>
          </p:nvSpPr>
          <p:spPr>
            <a:xfrm>
              <a:off x="9293352" y="4674108"/>
              <a:ext cx="1462405" cy="519430"/>
            </a:xfrm>
            <a:custGeom>
              <a:rect b="b" l="l" r="r" t="t"/>
              <a:pathLst>
                <a:path extrusionOk="0" h="519429"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1" y="514742"/>
                  </a:lnTo>
                  <a:lnTo>
                    <a:pt x="1285736" y="502690"/>
                  </a:lnTo>
                  <a:lnTo>
                    <a:pt x="1327979" y="483500"/>
                  </a:lnTo>
                  <a:lnTo>
                    <a:pt x="1365824" y="457903"/>
                  </a:lnTo>
                  <a:lnTo>
                    <a:pt x="1398505" y="426632"/>
                  </a:lnTo>
                  <a:lnTo>
                    <a:pt x="1425257" y="390420"/>
                  </a:lnTo>
                  <a:lnTo>
                    <a:pt x="1445313" y="349999"/>
                  </a:lnTo>
                  <a:lnTo>
                    <a:pt x="1457909" y="306102"/>
                  </a:lnTo>
                  <a:lnTo>
                    <a:pt x="1462277" y="259461"/>
                  </a:lnTo>
                  <a:lnTo>
                    <a:pt x="1457901" y="212819"/>
                  </a:lnTo>
                  <a:lnTo>
                    <a:pt x="1445300" y="168922"/>
                  </a:lnTo>
                  <a:lnTo>
                    <a:pt x="1425240" y="128501"/>
                  </a:lnTo>
                  <a:lnTo>
                    <a:pt x="1398486" y="92289"/>
                  </a:lnTo>
                  <a:lnTo>
                    <a:pt x="1365805" y="61018"/>
                  </a:lnTo>
                  <a:lnTo>
                    <a:pt x="1327962" y="35421"/>
                  </a:lnTo>
                  <a:lnTo>
                    <a:pt x="1285723" y="16231"/>
                  </a:lnTo>
                  <a:lnTo>
                    <a:pt x="1239854"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 name="Google Shape;133;p2"/>
            <p:cNvSpPr/>
            <p:nvPr/>
          </p:nvSpPr>
          <p:spPr>
            <a:xfrm>
              <a:off x="9252971" y="4635246"/>
              <a:ext cx="1543050" cy="596900"/>
            </a:xfrm>
            <a:custGeom>
              <a:rect b="b" l="l" r="r" t="t"/>
              <a:pathLst>
                <a:path extrusionOk="0" h="596900" w="1543050">
                  <a:moveTo>
                    <a:pt x="1231453" y="0"/>
                  </a:moveTo>
                  <a:lnTo>
                    <a:pt x="311579" y="0"/>
                  </a:lnTo>
                  <a:lnTo>
                    <a:pt x="261106" y="3911"/>
                  </a:lnTo>
                  <a:lnTo>
                    <a:pt x="213201" y="15234"/>
                  </a:lnTo>
                  <a:lnTo>
                    <a:pt x="168511" y="33349"/>
                  </a:lnTo>
                  <a:lnTo>
                    <a:pt x="127682" y="57636"/>
                  </a:lnTo>
                  <a:lnTo>
                    <a:pt x="91361" y="87477"/>
                  </a:lnTo>
                  <a:lnTo>
                    <a:pt x="60194" y="122253"/>
                  </a:lnTo>
                  <a:lnTo>
                    <a:pt x="34828" y="161344"/>
                  </a:lnTo>
                  <a:lnTo>
                    <a:pt x="15909" y="204133"/>
                  </a:lnTo>
                  <a:lnTo>
                    <a:pt x="4083" y="249998"/>
                  </a:lnTo>
                  <a:lnTo>
                    <a:pt x="0" y="298348"/>
                  </a:lnTo>
                  <a:lnTo>
                    <a:pt x="4083" y="346647"/>
                  </a:lnTo>
                  <a:lnTo>
                    <a:pt x="15909" y="392512"/>
                  </a:lnTo>
                  <a:lnTo>
                    <a:pt x="34828" y="435301"/>
                  </a:lnTo>
                  <a:lnTo>
                    <a:pt x="60194" y="474392"/>
                  </a:lnTo>
                  <a:lnTo>
                    <a:pt x="91361" y="509168"/>
                  </a:lnTo>
                  <a:lnTo>
                    <a:pt x="127682" y="539009"/>
                  </a:lnTo>
                  <a:lnTo>
                    <a:pt x="168511" y="563296"/>
                  </a:lnTo>
                  <a:lnTo>
                    <a:pt x="213201" y="581411"/>
                  </a:lnTo>
                  <a:lnTo>
                    <a:pt x="261106" y="592734"/>
                  </a:lnTo>
                  <a:lnTo>
                    <a:pt x="311579" y="596645"/>
                  </a:lnTo>
                  <a:lnTo>
                    <a:pt x="1231453" y="596645"/>
                  </a:lnTo>
                  <a:lnTo>
                    <a:pt x="1281926" y="592734"/>
                  </a:lnTo>
                  <a:lnTo>
                    <a:pt x="1329832" y="581411"/>
                  </a:lnTo>
                  <a:lnTo>
                    <a:pt x="1374524" y="563296"/>
                  </a:lnTo>
                  <a:lnTo>
                    <a:pt x="1415354" y="539009"/>
                  </a:lnTo>
                  <a:lnTo>
                    <a:pt x="1439465" y="519201"/>
                  </a:lnTo>
                  <a:lnTo>
                    <a:pt x="311554" y="519201"/>
                  </a:lnTo>
                  <a:lnTo>
                    <a:pt x="265125" y="514706"/>
                  </a:lnTo>
                  <a:lnTo>
                    <a:pt x="221853" y="501818"/>
                  </a:lnTo>
                  <a:lnTo>
                    <a:pt x="182674" y="481432"/>
                  </a:lnTo>
                  <a:lnTo>
                    <a:pt x="148522" y="454442"/>
                  </a:lnTo>
                  <a:lnTo>
                    <a:pt x="120333" y="421744"/>
                  </a:lnTo>
                  <a:lnTo>
                    <a:pt x="99040" y="384232"/>
                  </a:lnTo>
                  <a:lnTo>
                    <a:pt x="85578" y="342802"/>
                  </a:lnTo>
                  <a:lnTo>
                    <a:pt x="80886" y="298322"/>
                  </a:lnTo>
                  <a:lnTo>
                    <a:pt x="85578" y="253898"/>
                  </a:lnTo>
                  <a:lnTo>
                    <a:pt x="99040" y="212471"/>
                  </a:lnTo>
                  <a:lnTo>
                    <a:pt x="120333" y="174961"/>
                  </a:lnTo>
                  <a:lnTo>
                    <a:pt x="148522" y="142265"/>
                  </a:lnTo>
                  <a:lnTo>
                    <a:pt x="182674" y="115276"/>
                  </a:lnTo>
                  <a:lnTo>
                    <a:pt x="221853" y="94890"/>
                  </a:lnTo>
                  <a:lnTo>
                    <a:pt x="265125" y="82002"/>
                  </a:lnTo>
                  <a:lnTo>
                    <a:pt x="311554" y="77508"/>
                  </a:lnTo>
                  <a:lnTo>
                    <a:pt x="1439542" y="77508"/>
                  </a:lnTo>
                  <a:lnTo>
                    <a:pt x="1415354" y="57636"/>
                  </a:lnTo>
                  <a:lnTo>
                    <a:pt x="1374524" y="33349"/>
                  </a:lnTo>
                  <a:lnTo>
                    <a:pt x="1329832" y="15234"/>
                  </a:lnTo>
                  <a:lnTo>
                    <a:pt x="1281926" y="3911"/>
                  </a:lnTo>
                  <a:lnTo>
                    <a:pt x="1231453" y="0"/>
                  </a:lnTo>
                  <a:close/>
                </a:path>
                <a:path extrusionOk="0" h="596900" w="1543050">
                  <a:moveTo>
                    <a:pt x="1439542" y="77508"/>
                  </a:moveTo>
                  <a:lnTo>
                    <a:pt x="1231415" y="77508"/>
                  </a:lnTo>
                  <a:lnTo>
                    <a:pt x="1277848" y="82002"/>
                  </a:lnTo>
                  <a:lnTo>
                    <a:pt x="1321121" y="94890"/>
                  </a:lnTo>
                  <a:lnTo>
                    <a:pt x="1360300" y="115276"/>
                  </a:lnTo>
                  <a:lnTo>
                    <a:pt x="1394451" y="142265"/>
                  </a:lnTo>
                  <a:lnTo>
                    <a:pt x="1422639" y="174961"/>
                  </a:lnTo>
                  <a:lnTo>
                    <a:pt x="1443931" y="212471"/>
                  </a:lnTo>
                  <a:lnTo>
                    <a:pt x="1457391" y="253898"/>
                  </a:lnTo>
                  <a:lnTo>
                    <a:pt x="1462085" y="298348"/>
                  </a:lnTo>
                  <a:lnTo>
                    <a:pt x="1457391" y="342802"/>
                  </a:lnTo>
                  <a:lnTo>
                    <a:pt x="1443931" y="384232"/>
                  </a:lnTo>
                  <a:lnTo>
                    <a:pt x="1422639" y="421744"/>
                  </a:lnTo>
                  <a:lnTo>
                    <a:pt x="1394451" y="454442"/>
                  </a:lnTo>
                  <a:lnTo>
                    <a:pt x="1360300" y="481432"/>
                  </a:lnTo>
                  <a:lnTo>
                    <a:pt x="1321121" y="501818"/>
                  </a:lnTo>
                  <a:lnTo>
                    <a:pt x="1277848" y="514706"/>
                  </a:lnTo>
                  <a:lnTo>
                    <a:pt x="1231415" y="519201"/>
                  </a:lnTo>
                  <a:lnTo>
                    <a:pt x="1439465" y="519201"/>
                  </a:lnTo>
                  <a:lnTo>
                    <a:pt x="1482846" y="474392"/>
                  </a:lnTo>
                  <a:lnTo>
                    <a:pt x="1508214" y="435301"/>
                  </a:lnTo>
                  <a:lnTo>
                    <a:pt x="1527135" y="392512"/>
                  </a:lnTo>
                  <a:lnTo>
                    <a:pt x="1538961" y="346647"/>
                  </a:lnTo>
                  <a:lnTo>
                    <a:pt x="1543047" y="298322"/>
                  </a:lnTo>
                  <a:lnTo>
                    <a:pt x="1538961" y="249998"/>
                  </a:lnTo>
                  <a:lnTo>
                    <a:pt x="1527135" y="204133"/>
                  </a:lnTo>
                  <a:lnTo>
                    <a:pt x="1508214" y="161344"/>
                  </a:lnTo>
                  <a:lnTo>
                    <a:pt x="1482846" y="122253"/>
                  </a:lnTo>
                  <a:lnTo>
                    <a:pt x="1451677" y="87477"/>
                  </a:lnTo>
                  <a:lnTo>
                    <a:pt x="1439542" y="7750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pic>
        <p:nvPicPr>
          <p:cNvPr id="134" name="Google Shape;134;p2"/>
          <p:cNvPicPr preferRelativeResize="0"/>
          <p:nvPr/>
        </p:nvPicPr>
        <p:blipFill rotWithShape="1">
          <a:blip r:embed="rId12">
            <a:alphaModFix/>
          </a:blip>
          <a:srcRect b="0" l="0" r="0" t="0"/>
          <a:stretch/>
        </p:blipFill>
        <p:spPr>
          <a:xfrm>
            <a:off x="11155286" y="35178"/>
            <a:ext cx="1029637" cy="4275641"/>
          </a:xfrm>
          <a:prstGeom prst="rect">
            <a:avLst/>
          </a:prstGeom>
          <a:noFill/>
          <a:ln>
            <a:noFill/>
          </a:ln>
        </p:spPr>
      </p:pic>
      <p:sp>
        <p:nvSpPr>
          <p:cNvPr id="135" name="Google Shape;135;p2"/>
          <p:cNvSpPr txBox="1"/>
          <p:nvPr/>
        </p:nvSpPr>
        <p:spPr>
          <a:xfrm>
            <a:off x="8584662" y="857876"/>
            <a:ext cx="2199005" cy="1001394"/>
          </a:xfrm>
          <a:prstGeom prst="rect">
            <a:avLst/>
          </a:prstGeom>
          <a:noFill/>
          <a:ln>
            <a:noFill/>
          </a:ln>
        </p:spPr>
        <p:txBody>
          <a:bodyPr anchorCtr="0" anchor="t" bIns="0" lIns="0" spcFirstLastPara="1" rIns="0" wrap="square" tIns="12700">
            <a:spAutoFit/>
          </a:bodyPr>
          <a:lstStyle/>
          <a:p>
            <a:pPr indent="-635" lvl="0" marL="12065" marR="5080" rtl="0" algn="ctr">
              <a:lnSpc>
                <a:spcPct val="100000"/>
              </a:lnSpc>
              <a:spcBef>
                <a:spcPts val="0"/>
              </a:spcBef>
              <a:spcAft>
                <a:spcPts val="0"/>
              </a:spcAft>
              <a:buNone/>
            </a:pPr>
            <a:r>
              <a:rPr lang="en-US" sz="1600">
                <a:solidFill>
                  <a:srgbClr val="79527B"/>
                </a:solidFill>
                <a:latin typeface="Calibri"/>
                <a:ea typeface="Calibri"/>
                <a:cs typeface="Calibri"/>
                <a:sym typeface="Calibri"/>
              </a:rPr>
              <a:t>Realización de un análisis  DAFO regional de la  vulnerabilidad a las crisis y  una auditoría de destinos</a:t>
            </a:r>
            <a:endParaRPr sz="1600">
              <a:latin typeface="Calibri"/>
              <a:ea typeface="Calibri"/>
              <a:cs typeface="Calibri"/>
              <a:sym typeface="Calibri"/>
            </a:endParaRPr>
          </a:p>
        </p:txBody>
      </p:sp>
      <p:sp>
        <p:nvSpPr>
          <p:cNvPr id="136" name="Google Shape;136;p2"/>
          <p:cNvSpPr txBox="1"/>
          <p:nvPr/>
        </p:nvSpPr>
        <p:spPr>
          <a:xfrm>
            <a:off x="642024" y="736007"/>
            <a:ext cx="1152525" cy="1040765"/>
          </a:xfrm>
          <a:prstGeom prst="rect">
            <a:avLst/>
          </a:prstGeom>
          <a:noFill/>
          <a:ln>
            <a:noFill/>
          </a:ln>
        </p:spPr>
        <p:txBody>
          <a:bodyPr anchorCtr="0" anchor="t" bIns="0" lIns="0" spcFirstLastPara="1" rIns="0" wrap="square" tIns="38725">
            <a:spAutoFit/>
          </a:bodyPr>
          <a:lstStyle/>
          <a:p>
            <a:pPr indent="0" lvl="0" marL="12700" marR="0" rtl="0" algn="l">
              <a:lnSpc>
                <a:spcPct val="100000"/>
              </a:lnSpc>
              <a:spcBef>
                <a:spcPts val="0"/>
              </a:spcBef>
              <a:spcAft>
                <a:spcPts val="0"/>
              </a:spcAft>
              <a:buNone/>
            </a:pPr>
            <a:r>
              <a:rPr b="1" lang="en-US" sz="3200">
                <a:solidFill>
                  <a:srgbClr val="79527B"/>
                </a:solidFill>
                <a:latin typeface="Calibri"/>
                <a:ea typeface="Calibri"/>
                <a:cs typeface="Calibri"/>
                <a:sym typeface="Calibri"/>
              </a:rPr>
              <a:t>Fase 1</a:t>
            </a:r>
            <a:endParaRPr sz="3200">
              <a:latin typeface="Calibri"/>
              <a:ea typeface="Calibri"/>
              <a:cs typeface="Calibri"/>
              <a:sym typeface="Calibri"/>
            </a:endParaRPr>
          </a:p>
          <a:p>
            <a:pPr indent="0" lvl="0" marL="12700" marR="5080" rtl="0" algn="l">
              <a:lnSpc>
                <a:spcPct val="100000"/>
              </a:lnSpc>
              <a:spcBef>
                <a:spcPts val="105"/>
              </a:spcBef>
              <a:spcAft>
                <a:spcPts val="0"/>
              </a:spcAft>
              <a:buNone/>
            </a:pPr>
            <a:r>
              <a:rPr lang="en-US" sz="1600">
                <a:solidFill>
                  <a:srgbClr val="79527B"/>
                </a:solidFill>
                <a:latin typeface="Calibri"/>
                <a:ea typeface="Calibri"/>
                <a:cs typeface="Calibri"/>
                <a:sym typeface="Calibri"/>
              </a:rPr>
              <a:t>Preparación y  mitigación</a:t>
            </a:r>
            <a:endParaRPr sz="1600">
              <a:latin typeface="Calibri"/>
              <a:ea typeface="Calibri"/>
              <a:cs typeface="Calibri"/>
              <a:sym typeface="Calibri"/>
            </a:endParaRPr>
          </a:p>
        </p:txBody>
      </p:sp>
      <p:sp>
        <p:nvSpPr>
          <p:cNvPr id="137" name="Google Shape;137;p2"/>
          <p:cNvSpPr txBox="1"/>
          <p:nvPr/>
        </p:nvSpPr>
        <p:spPr>
          <a:xfrm>
            <a:off x="646038" y="2697346"/>
            <a:ext cx="1112520" cy="9499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27954"/>
                </a:solidFill>
                <a:latin typeface="Calibri"/>
                <a:ea typeface="Calibri"/>
                <a:cs typeface="Calibri"/>
                <a:sym typeface="Calibri"/>
              </a:rPr>
              <a:t>Fase 2</a:t>
            </a:r>
            <a:endParaRPr sz="2800">
              <a:latin typeface="Calibri"/>
              <a:ea typeface="Calibri"/>
              <a:cs typeface="Calibri"/>
              <a:sym typeface="Calibri"/>
            </a:endParaRPr>
          </a:p>
          <a:p>
            <a:pPr indent="0" lvl="0" marL="12700" marR="5080" rtl="0" algn="l">
              <a:lnSpc>
                <a:spcPct val="100000"/>
              </a:lnSpc>
              <a:spcBef>
                <a:spcPts val="80"/>
              </a:spcBef>
              <a:spcAft>
                <a:spcPts val="0"/>
              </a:spcAft>
              <a:buNone/>
            </a:pPr>
            <a:r>
              <a:rPr lang="en-US" sz="1600">
                <a:solidFill>
                  <a:srgbClr val="F27954"/>
                </a:solidFill>
                <a:latin typeface="Calibri"/>
                <a:ea typeface="Calibri"/>
                <a:cs typeface="Calibri"/>
                <a:sym typeface="Calibri"/>
              </a:rPr>
              <a:t>Planificación,  respuesta</a:t>
            </a:r>
            <a:endParaRPr sz="1600">
              <a:latin typeface="Calibri"/>
              <a:ea typeface="Calibri"/>
              <a:cs typeface="Calibri"/>
              <a:sym typeface="Calibri"/>
            </a:endParaRPr>
          </a:p>
        </p:txBody>
      </p:sp>
      <p:sp>
        <p:nvSpPr>
          <p:cNvPr id="138" name="Google Shape;138;p2"/>
          <p:cNvSpPr/>
          <p:nvPr/>
        </p:nvSpPr>
        <p:spPr>
          <a:xfrm>
            <a:off x="606551" y="4839461"/>
            <a:ext cx="1618615" cy="1323340"/>
          </a:xfrm>
          <a:custGeom>
            <a:rect b="b" l="l" r="r" t="t"/>
            <a:pathLst>
              <a:path extrusionOk="0" h="1323339" w="1618614">
                <a:moveTo>
                  <a:pt x="1618488" y="0"/>
                </a:moveTo>
                <a:lnTo>
                  <a:pt x="0" y="0"/>
                </a:lnTo>
                <a:lnTo>
                  <a:pt x="0" y="1322832"/>
                </a:lnTo>
                <a:lnTo>
                  <a:pt x="1618488" y="1322832"/>
                </a:lnTo>
                <a:lnTo>
                  <a:pt x="161848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9" name="Google Shape;139;p2"/>
          <p:cNvSpPr txBox="1"/>
          <p:nvPr/>
        </p:nvSpPr>
        <p:spPr>
          <a:xfrm>
            <a:off x="684928" y="4819767"/>
            <a:ext cx="1299210" cy="1284605"/>
          </a:xfrm>
          <a:prstGeom prst="rect">
            <a:avLst/>
          </a:prstGeom>
          <a:noFill/>
          <a:ln>
            <a:noFill/>
          </a:ln>
        </p:spPr>
        <p:txBody>
          <a:bodyPr anchorCtr="0" anchor="t" bIns="0" lIns="0" spcFirstLastPara="1" rIns="0" wrap="square" tIns="38725">
            <a:spAutoFit/>
          </a:bodyPr>
          <a:lstStyle/>
          <a:p>
            <a:pPr indent="0" lvl="0" marL="12700" marR="0" rtl="0" algn="l">
              <a:lnSpc>
                <a:spcPct val="100000"/>
              </a:lnSpc>
              <a:spcBef>
                <a:spcPts val="0"/>
              </a:spcBef>
              <a:spcAft>
                <a:spcPts val="0"/>
              </a:spcAft>
              <a:buNone/>
            </a:pPr>
            <a:r>
              <a:rPr b="1" lang="en-US" sz="3200">
                <a:solidFill>
                  <a:srgbClr val="44BAA9"/>
                </a:solidFill>
                <a:latin typeface="Calibri"/>
                <a:ea typeface="Calibri"/>
                <a:cs typeface="Calibri"/>
                <a:sym typeface="Calibri"/>
              </a:rPr>
              <a:t>Fase 3</a:t>
            </a:r>
            <a:endParaRPr sz="3200">
              <a:latin typeface="Calibri"/>
              <a:ea typeface="Calibri"/>
              <a:cs typeface="Calibri"/>
              <a:sym typeface="Calibri"/>
            </a:endParaRPr>
          </a:p>
          <a:p>
            <a:pPr indent="0" lvl="0" marL="12700" marR="5080" rtl="0" algn="l">
              <a:lnSpc>
                <a:spcPct val="100000"/>
              </a:lnSpc>
              <a:spcBef>
                <a:spcPts val="105"/>
              </a:spcBef>
              <a:spcAft>
                <a:spcPts val="0"/>
              </a:spcAft>
              <a:buNone/>
            </a:pPr>
            <a:r>
              <a:rPr lang="en-US" sz="1600">
                <a:solidFill>
                  <a:srgbClr val="44BAA9"/>
                </a:solidFill>
                <a:latin typeface="Calibri"/>
                <a:ea typeface="Calibri"/>
                <a:cs typeface="Calibri"/>
                <a:sym typeface="Calibri"/>
              </a:rPr>
              <a:t>Recuperación,  reconstrucción,  resistencia</a:t>
            </a:r>
            <a:endParaRPr sz="1600">
              <a:latin typeface="Calibri"/>
              <a:ea typeface="Calibri"/>
              <a:cs typeface="Calibri"/>
              <a:sym typeface="Calibri"/>
            </a:endParaRPr>
          </a:p>
        </p:txBody>
      </p:sp>
      <p:sp>
        <p:nvSpPr>
          <p:cNvPr id="140" name="Google Shape;140;p2"/>
          <p:cNvSpPr txBox="1"/>
          <p:nvPr/>
        </p:nvSpPr>
        <p:spPr>
          <a:xfrm>
            <a:off x="5766395" y="749418"/>
            <a:ext cx="2003425" cy="1245235"/>
          </a:xfrm>
          <a:prstGeom prst="rect">
            <a:avLst/>
          </a:prstGeom>
          <a:noFill/>
          <a:ln>
            <a:noFill/>
          </a:ln>
        </p:spPr>
        <p:txBody>
          <a:bodyPr anchorCtr="0" anchor="t" bIns="0" lIns="0" spcFirstLastPara="1" rIns="0" wrap="square" tIns="12700">
            <a:spAutoFit/>
          </a:bodyPr>
          <a:lstStyle/>
          <a:p>
            <a:pPr indent="634" lvl="0" marL="12700" marR="5080" rtl="0" algn="ctr">
              <a:lnSpc>
                <a:spcPct val="100000"/>
              </a:lnSpc>
              <a:spcBef>
                <a:spcPts val="0"/>
              </a:spcBef>
              <a:spcAft>
                <a:spcPts val="0"/>
              </a:spcAft>
              <a:buNone/>
            </a:pPr>
            <a:r>
              <a:rPr lang="en-US" sz="1600">
                <a:solidFill>
                  <a:srgbClr val="79527B"/>
                </a:solidFill>
                <a:latin typeface="Calibri"/>
                <a:ea typeface="Calibri"/>
                <a:cs typeface="Calibri"/>
                <a:sym typeface="Calibri"/>
              </a:rPr>
              <a:t>Creación de una  asociación público-  privada regional y de un  equipo de gestión de  crisis</a:t>
            </a:r>
            <a:endParaRPr sz="1600">
              <a:latin typeface="Calibri"/>
              <a:ea typeface="Calibri"/>
              <a:cs typeface="Calibri"/>
              <a:sym typeface="Calibri"/>
            </a:endParaRPr>
          </a:p>
        </p:txBody>
      </p:sp>
      <p:sp>
        <p:nvSpPr>
          <p:cNvPr id="141" name="Google Shape;141;p2"/>
          <p:cNvSpPr txBox="1"/>
          <p:nvPr/>
        </p:nvSpPr>
        <p:spPr>
          <a:xfrm>
            <a:off x="2860258" y="2987412"/>
            <a:ext cx="2065655" cy="1244600"/>
          </a:xfrm>
          <a:prstGeom prst="rect">
            <a:avLst/>
          </a:prstGeom>
          <a:noFill/>
          <a:ln>
            <a:noFill/>
          </a:ln>
        </p:spPr>
        <p:txBody>
          <a:bodyPr anchorCtr="0" anchor="t" bIns="0" lIns="0" spcFirstLastPara="1" rIns="0" wrap="square" tIns="12700">
            <a:spAutoFit/>
          </a:bodyPr>
          <a:lstStyle/>
          <a:p>
            <a:pPr indent="634" lvl="0" marL="12700" marR="5080" rtl="0" algn="ctr">
              <a:lnSpc>
                <a:spcPct val="100000"/>
              </a:lnSpc>
              <a:spcBef>
                <a:spcPts val="0"/>
              </a:spcBef>
              <a:spcAft>
                <a:spcPts val="0"/>
              </a:spcAft>
              <a:buNone/>
            </a:pPr>
            <a:r>
              <a:rPr lang="en-US" sz="1600">
                <a:solidFill>
                  <a:srgbClr val="F37C57"/>
                </a:solidFill>
                <a:latin typeface="Calibri"/>
                <a:ea typeface="Calibri"/>
                <a:cs typeface="Calibri"/>
                <a:sym typeface="Calibri"/>
              </a:rPr>
              <a:t>Desarrollar una  estrategia regional de  gestión de crisis  </a:t>
            </a:r>
            <a:r>
              <a:rPr i="1" lang="en-US" sz="1600">
                <a:solidFill>
                  <a:srgbClr val="F37C57"/>
                </a:solidFill>
                <a:latin typeface="Calibri"/>
                <a:ea typeface="Calibri"/>
                <a:cs typeface="Calibri"/>
                <a:sym typeface="Calibri"/>
              </a:rPr>
              <a:t>(planificación de la  mitigación a largo plazo)</a:t>
            </a:r>
            <a:endParaRPr sz="1600">
              <a:latin typeface="Calibri"/>
              <a:ea typeface="Calibri"/>
              <a:cs typeface="Calibri"/>
              <a:sym typeface="Calibri"/>
            </a:endParaRPr>
          </a:p>
        </p:txBody>
      </p:sp>
      <p:sp>
        <p:nvSpPr>
          <p:cNvPr id="142" name="Google Shape;142;p2"/>
          <p:cNvSpPr txBox="1"/>
          <p:nvPr/>
        </p:nvSpPr>
        <p:spPr>
          <a:xfrm>
            <a:off x="8763273" y="3005113"/>
            <a:ext cx="1800860" cy="1245235"/>
          </a:xfrm>
          <a:prstGeom prst="rect">
            <a:avLst/>
          </a:prstGeom>
          <a:noFill/>
          <a:ln>
            <a:noFill/>
          </a:ln>
        </p:spPr>
        <p:txBody>
          <a:bodyPr anchorCtr="0" anchor="t" bIns="0" lIns="0" spcFirstLastPara="1" rIns="0" wrap="square" tIns="12700">
            <a:spAutoFit/>
          </a:bodyPr>
          <a:lstStyle/>
          <a:p>
            <a:pPr indent="-1269" lvl="0" marL="12065" marR="5080" rtl="0" algn="ctr">
              <a:lnSpc>
                <a:spcPct val="100000"/>
              </a:lnSpc>
              <a:spcBef>
                <a:spcPts val="0"/>
              </a:spcBef>
              <a:spcAft>
                <a:spcPts val="0"/>
              </a:spcAft>
              <a:buNone/>
            </a:pPr>
            <a:r>
              <a:rPr lang="en-US" sz="1600">
                <a:solidFill>
                  <a:srgbClr val="F37C57"/>
                </a:solidFill>
                <a:latin typeface="Calibri"/>
                <a:ea typeface="Calibri"/>
                <a:cs typeface="Calibri"/>
                <a:sym typeface="Calibri"/>
              </a:rPr>
              <a:t>Activación de la  respuesta y  comunicación con la  industria para la  colaboración regional</a:t>
            </a:r>
            <a:endParaRPr sz="1600">
              <a:latin typeface="Calibri"/>
              <a:ea typeface="Calibri"/>
              <a:cs typeface="Calibri"/>
              <a:sym typeface="Calibri"/>
            </a:endParaRPr>
          </a:p>
        </p:txBody>
      </p:sp>
      <p:sp>
        <p:nvSpPr>
          <p:cNvPr id="143" name="Google Shape;143;p2"/>
          <p:cNvSpPr txBox="1"/>
          <p:nvPr/>
        </p:nvSpPr>
        <p:spPr>
          <a:xfrm>
            <a:off x="8607224" y="5250635"/>
            <a:ext cx="2112010" cy="1244600"/>
          </a:xfrm>
          <a:prstGeom prst="rect">
            <a:avLst/>
          </a:prstGeom>
          <a:noFill/>
          <a:ln>
            <a:noFill/>
          </a:ln>
        </p:spPr>
        <p:txBody>
          <a:bodyPr anchorCtr="0" anchor="t" bIns="0" lIns="0" spcFirstLastPara="1" rIns="0" wrap="square" tIns="12700">
            <a:spAutoFit/>
          </a:bodyPr>
          <a:lstStyle/>
          <a:p>
            <a:pPr indent="-1270" lvl="0" marL="12700" marR="5080" rtl="0" algn="ctr">
              <a:lnSpc>
                <a:spcPct val="100000"/>
              </a:lnSpc>
              <a:spcBef>
                <a:spcPts val="0"/>
              </a:spcBef>
              <a:spcAft>
                <a:spcPts val="0"/>
              </a:spcAft>
              <a:buNone/>
            </a:pPr>
            <a:r>
              <a:rPr lang="en-US" sz="1600">
                <a:solidFill>
                  <a:srgbClr val="3AA091"/>
                </a:solidFill>
                <a:latin typeface="Calibri"/>
                <a:ea typeface="Calibri"/>
                <a:cs typeface="Calibri"/>
                <a:sym typeface="Calibri"/>
              </a:rPr>
              <a:t>Recuperación,  reconstrucción y  resiliencia regionales:  hacia una "nueva norma"  tras la crisis</a:t>
            </a:r>
            <a:endParaRPr sz="1600">
              <a:latin typeface="Calibri"/>
              <a:ea typeface="Calibri"/>
              <a:cs typeface="Calibri"/>
              <a:sym typeface="Calibri"/>
            </a:endParaRPr>
          </a:p>
        </p:txBody>
      </p:sp>
      <p:sp>
        <p:nvSpPr>
          <p:cNvPr id="144" name="Google Shape;144;p2"/>
          <p:cNvSpPr txBox="1"/>
          <p:nvPr/>
        </p:nvSpPr>
        <p:spPr>
          <a:xfrm>
            <a:off x="2837065" y="846262"/>
            <a:ext cx="2048510" cy="1001394"/>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1600">
                <a:solidFill>
                  <a:srgbClr val="79527B"/>
                </a:solidFill>
                <a:latin typeface="Calibri"/>
                <a:ea typeface="Calibri"/>
                <a:cs typeface="Calibri"/>
                <a:sym typeface="Calibri"/>
              </a:rPr>
              <a:t>Introducción a la gestión  del turismo regional de  crisis y sus  complejidades</a:t>
            </a:r>
            <a:endParaRPr sz="1600">
              <a:latin typeface="Calibri"/>
              <a:ea typeface="Calibri"/>
              <a:cs typeface="Calibri"/>
              <a:sym typeface="Calibri"/>
            </a:endParaRPr>
          </a:p>
        </p:txBody>
      </p:sp>
      <p:sp>
        <p:nvSpPr>
          <p:cNvPr id="145" name="Google Shape;145;p2"/>
          <p:cNvSpPr txBox="1"/>
          <p:nvPr/>
        </p:nvSpPr>
        <p:spPr>
          <a:xfrm>
            <a:off x="5754595" y="2996975"/>
            <a:ext cx="2048510" cy="1245235"/>
          </a:xfrm>
          <a:prstGeom prst="rect">
            <a:avLst/>
          </a:prstGeom>
          <a:noFill/>
          <a:ln>
            <a:noFill/>
          </a:ln>
        </p:spPr>
        <p:txBody>
          <a:bodyPr anchorCtr="0" anchor="t" bIns="0" lIns="0" spcFirstLastPara="1" rIns="0" wrap="square" tIns="12700">
            <a:spAutoFit/>
          </a:bodyPr>
          <a:lstStyle/>
          <a:p>
            <a:pPr indent="-635" lvl="0" marL="12065" marR="5080" rtl="0" algn="ctr">
              <a:lnSpc>
                <a:spcPct val="100000"/>
              </a:lnSpc>
              <a:spcBef>
                <a:spcPts val="0"/>
              </a:spcBef>
              <a:spcAft>
                <a:spcPts val="0"/>
              </a:spcAft>
              <a:buNone/>
            </a:pPr>
            <a:r>
              <a:rPr lang="en-US" sz="1600">
                <a:solidFill>
                  <a:srgbClr val="F37C57"/>
                </a:solidFill>
                <a:latin typeface="Calibri"/>
                <a:ea typeface="Calibri"/>
                <a:cs typeface="Calibri"/>
                <a:sym typeface="Calibri"/>
              </a:rPr>
              <a:t>Desarrollar un Plan  Regional de Respuesta a  la Gestión de Crisis </a:t>
            </a:r>
            <a:r>
              <a:rPr i="1" lang="en-US" sz="1600">
                <a:solidFill>
                  <a:srgbClr val="F37C57"/>
                </a:solidFill>
                <a:latin typeface="Calibri"/>
                <a:ea typeface="Calibri"/>
                <a:cs typeface="Calibri"/>
                <a:sym typeface="Calibri"/>
              </a:rPr>
              <a:t>(Plan  de Respuesta a</a:t>
            </a:r>
            <a:endParaRPr sz="1600">
              <a:latin typeface="Calibri"/>
              <a:ea typeface="Calibri"/>
              <a:cs typeface="Calibri"/>
              <a:sym typeface="Calibri"/>
            </a:endParaRPr>
          </a:p>
          <a:p>
            <a:pPr indent="0" lvl="0" marL="635" marR="0" rtl="0" algn="ctr">
              <a:lnSpc>
                <a:spcPct val="120000"/>
              </a:lnSpc>
              <a:spcBef>
                <a:spcPts val="0"/>
              </a:spcBef>
              <a:spcAft>
                <a:spcPts val="0"/>
              </a:spcAft>
              <a:buNone/>
            </a:pPr>
            <a:r>
              <a:rPr i="1" lang="en-US" sz="1600">
                <a:solidFill>
                  <a:srgbClr val="F37C57"/>
                </a:solidFill>
                <a:latin typeface="Calibri"/>
                <a:ea typeface="Calibri"/>
                <a:cs typeface="Calibri"/>
                <a:sym typeface="Calibri"/>
              </a:rPr>
              <a:t>Corto Plazo)</a:t>
            </a:r>
            <a:endParaRPr sz="1600">
              <a:latin typeface="Calibri"/>
              <a:ea typeface="Calibri"/>
              <a:cs typeface="Calibri"/>
              <a:sym typeface="Calibri"/>
            </a:endParaRPr>
          </a:p>
        </p:txBody>
      </p:sp>
      <p:sp>
        <p:nvSpPr>
          <p:cNvPr id="146" name="Google Shape;146;p2"/>
          <p:cNvSpPr txBox="1"/>
          <p:nvPr/>
        </p:nvSpPr>
        <p:spPr>
          <a:xfrm>
            <a:off x="3101758" y="5464261"/>
            <a:ext cx="1584960" cy="757555"/>
          </a:xfrm>
          <a:prstGeom prst="rect">
            <a:avLst/>
          </a:prstGeom>
          <a:noFill/>
          <a:ln>
            <a:noFill/>
          </a:ln>
        </p:spPr>
        <p:txBody>
          <a:bodyPr anchorCtr="0" anchor="t" bIns="0" lIns="0" spcFirstLastPara="1" rIns="0" wrap="square" tIns="12700">
            <a:spAutoFit/>
          </a:bodyPr>
          <a:lstStyle/>
          <a:p>
            <a:pPr indent="-635" lvl="0" marL="12065" marR="5080" rtl="0" algn="ctr">
              <a:lnSpc>
                <a:spcPct val="100000"/>
              </a:lnSpc>
              <a:spcBef>
                <a:spcPts val="0"/>
              </a:spcBef>
              <a:spcAft>
                <a:spcPts val="0"/>
              </a:spcAft>
              <a:buNone/>
            </a:pPr>
            <a:r>
              <a:rPr lang="en-US" sz="1600">
                <a:solidFill>
                  <a:srgbClr val="3AA091"/>
                </a:solidFill>
                <a:latin typeface="Calibri"/>
                <a:ea typeface="Calibri"/>
                <a:cs typeface="Calibri"/>
                <a:sym typeface="Calibri"/>
              </a:rPr>
              <a:t>Estrategia de  comunicación y  relaciones públicas</a:t>
            </a:r>
            <a:endParaRPr sz="1600">
              <a:latin typeface="Calibri"/>
              <a:ea typeface="Calibri"/>
              <a:cs typeface="Calibri"/>
              <a:sym typeface="Calibri"/>
            </a:endParaRPr>
          </a:p>
        </p:txBody>
      </p:sp>
      <p:sp>
        <p:nvSpPr>
          <p:cNvPr id="147" name="Google Shape;147;p2"/>
          <p:cNvSpPr txBox="1"/>
          <p:nvPr/>
        </p:nvSpPr>
        <p:spPr>
          <a:xfrm>
            <a:off x="3796800" y="250781"/>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79527B"/>
                </a:solidFill>
                <a:latin typeface="Calibri"/>
                <a:ea typeface="Calibri"/>
                <a:cs typeface="Calibri"/>
                <a:sym typeface="Calibri"/>
              </a:rPr>
              <a:t>Módulo 1</a:t>
            </a:r>
            <a:endParaRPr sz="1800">
              <a:latin typeface="Calibri"/>
              <a:ea typeface="Calibri"/>
              <a:cs typeface="Calibri"/>
              <a:sym typeface="Calibri"/>
            </a:endParaRPr>
          </a:p>
        </p:txBody>
      </p:sp>
      <p:sp>
        <p:nvSpPr>
          <p:cNvPr id="148" name="Google Shape;148;p2"/>
          <p:cNvSpPr txBox="1"/>
          <p:nvPr/>
        </p:nvSpPr>
        <p:spPr>
          <a:xfrm>
            <a:off x="6580691" y="277528"/>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79527B"/>
                </a:solidFill>
                <a:latin typeface="Calibri"/>
                <a:ea typeface="Calibri"/>
                <a:cs typeface="Calibri"/>
                <a:sym typeface="Calibri"/>
              </a:rPr>
              <a:t>Módulo 2</a:t>
            </a:r>
            <a:endParaRPr sz="1800">
              <a:latin typeface="Calibri"/>
              <a:ea typeface="Calibri"/>
              <a:cs typeface="Calibri"/>
              <a:sym typeface="Calibri"/>
            </a:endParaRPr>
          </a:p>
        </p:txBody>
      </p:sp>
      <p:sp>
        <p:nvSpPr>
          <p:cNvPr id="149" name="Google Shape;149;p2"/>
          <p:cNvSpPr txBox="1"/>
          <p:nvPr/>
        </p:nvSpPr>
        <p:spPr>
          <a:xfrm>
            <a:off x="9518658" y="251696"/>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79527B"/>
                </a:solidFill>
                <a:latin typeface="Calibri"/>
                <a:ea typeface="Calibri"/>
                <a:cs typeface="Calibri"/>
                <a:sym typeface="Calibri"/>
              </a:rPr>
              <a:t>Módulo 3</a:t>
            </a:r>
            <a:endParaRPr sz="1800">
              <a:latin typeface="Calibri"/>
              <a:ea typeface="Calibri"/>
              <a:cs typeface="Calibri"/>
              <a:sym typeface="Calibri"/>
            </a:endParaRPr>
          </a:p>
        </p:txBody>
      </p:sp>
      <p:sp>
        <p:nvSpPr>
          <p:cNvPr id="150" name="Google Shape;150;p2"/>
          <p:cNvSpPr txBox="1"/>
          <p:nvPr/>
        </p:nvSpPr>
        <p:spPr>
          <a:xfrm>
            <a:off x="3779427" y="2524894"/>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27954"/>
                </a:solidFill>
                <a:latin typeface="Calibri"/>
                <a:ea typeface="Calibri"/>
                <a:cs typeface="Calibri"/>
                <a:sym typeface="Calibri"/>
              </a:rPr>
              <a:t>Módulo 4</a:t>
            </a:r>
            <a:endParaRPr sz="1800">
              <a:latin typeface="Calibri"/>
              <a:ea typeface="Calibri"/>
              <a:cs typeface="Calibri"/>
              <a:sym typeface="Calibri"/>
            </a:endParaRPr>
          </a:p>
        </p:txBody>
      </p:sp>
      <p:sp>
        <p:nvSpPr>
          <p:cNvPr id="151" name="Google Shape;151;p2"/>
          <p:cNvSpPr txBox="1"/>
          <p:nvPr/>
        </p:nvSpPr>
        <p:spPr>
          <a:xfrm>
            <a:off x="6618410" y="2508663"/>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27954"/>
                </a:solidFill>
                <a:latin typeface="Calibri"/>
                <a:ea typeface="Calibri"/>
                <a:cs typeface="Calibri"/>
                <a:sym typeface="Calibri"/>
              </a:rPr>
              <a:t>Módulo 5</a:t>
            </a:r>
            <a:endParaRPr sz="1800">
              <a:latin typeface="Calibri"/>
              <a:ea typeface="Calibri"/>
              <a:cs typeface="Calibri"/>
              <a:sym typeface="Calibri"/>
            </a:endParaRPr>
          </a:p>
        </p:txBody>
      </p:sp>
      <p:sp>
        <p:nvSpPr>
          <p:cNvPr id="152" name="Google Shape;152;p2"/>
          <p:cNvSpPr txBox="1"/>
          <p:nvPr/>
        </p:nvSpPr>
        <p:spPr>
          <a:xfrm>
            <a:off x="9445735" y="2514836"/>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27954"/>
                </a:solidFill>
                <a:latin typeface="Calibri"/>
                <a:ea typeface="Calibri"/>
                <a:cs typeface="Calibri"/>
                <a:sym typeface="Calibri"/>
              </a:rPr>
              <a:t>Módulo 6</a:t>
            </a:r>
            <a:endParaRPr sz="1800">
              <a:latin typeface="Calibri"/>
              <a:ea typeface="Calibri"/>
              <a:cs typeface="Calibri"/>
              <a:sym typeface="Calibri"/>
            </a:endParaRPr>
          </a:p>
        </p:txBody>
      </p:sp>
      <p:sp>
        <p:nvSpPr>
          <p:cNvPr id="153" name="Google Shape;153;p2"/>
          <p:cNvSpPr txBox="1"/>
          <p:nvPr/>
        </p:nvSpPr>
        <p:spPr>
          <a:xfrm>
            <a:off x="3697816" y="4729741"/>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44BAA9"/>
                </a:solidFill>
                <a:latin typeface="Calibri"/>
                <a:ea typeface="Calibri"/>
                <a:cs typeface="Calibri"/>
                <a:sym typeface="Calibri"/>
              </a:rPr>
              <a:t>Módulo 7</a:t>
            </a:r>
            <a:endParaRPr sz="1800">
              <a:latin typeface="Calibri"/>
              <a:ea typeface="Calibri"/>
              <a:cs typeface="Calibri"/>
              <a:sym typeface="Calibri"/>
            </a:endParaRPr>
          </a:p>
        </p:txBody>
      </p:sp>
      <p:sp>
        <p:nvSpPr>
          <p:cNvPr id="154" name="Google Shape;154;p2"/>
          <p:cNvSpPr txBox="1"/>
          <p:nvPr/>
        </p:nvSpPr>
        <p:spPr>
          <a:xfrm>
            <a:off x="5797563" y="5465170"/>
            <a:ext cx="1940560" cy="757555"/>
          </a:xfrm>
          <a:prstGeom prst="rect">
            <a:avLst/>
          </a:prstGeom>
          <a:noFill/>
          <a:ln>
            <a:noFill/>
          </a:ln>
        </p:spPr>
        <p:txBody>
          <a:bodyPr anchorCtr="0" anchor="t" bIns="0" lIns="0" spcFirstLastPara="1" rIns="0" wrap="square" tIns="12700">
            <a:spAutoFit/>
          </a:bodyPr>
          <a:lstStyle/>
          <a:p>
            <a:pPr indent="59055" lvl="0" marL="12700" marR="5080" rtl="0" algn="just">
              <a:lnSpc>
                <a:spcPct val="100000"/>
              </a:lnSpc>
              <a:spcBef>
                <a:spcPts val="0"/>
              </a:spcBef>
              <a:spcAft>
                <a:spcPts val="0"/>
              </a:spcAft>
              <a:buNone/>
            </a:pPr>
            <a:r>
              <a:rPr lang="en-US" sz="1600">
                <a:solidFill>
                  <a:srgbClr val="3AA091"/>
                </a:solidFill>
                <a:latin typeface="Calibri"/>
                <a:ea typeface="Calibri"/>
                <a:cs typeface="Calibri"/>
                <a:sym typeface="Calibri"/>
              </a:rPr>
              <a:t>Marketing estratégico  regional de respuesta a  crisis y recuperación</a:t>
            </a:r>
            <a:endParaRPr sz="1600">
              <a:latin typeface="Calibri"/>
              <a:ea typeface="Calibri"/>
              <a:cs typeface="Calibri"/>
              <a:sym typeface="Calibri"/>
            </a:endParaRPr>
          </a:p>
        </p:txBody>
      </p:sp>
      <p:sp>
        <p:nvSpPr>
          <p:cNvPr id="155" name="Google Shape;155;p2"/>
          <p:cNvSpPr txBox="1"/>
          <p:nvPr/>
        </p:nvSpPr>
        <p:spPr>
          <a:xfrm>
            <a:off x="6580730" y="4756945"/>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44BAA9"/>
                </a:solidFill>
                <a:latin typeface="Calibri"/>
                <a:ea typeface="Calibri"/>
                <a:cs typeface="Calibri"/>
                <a:sym typeface="Calibri"/>
              </a:rPr>
              <a:t>Módulo 8</a:t>
            </a:r>
            <a:endParaRPr sz="1800">
              <a:latin typeface="Calibri"/>
              <a:ea typeface="Calibri"/>
              <a:cs typeface="Calibri"/>
              <a:sym typeface="Calibri"/>
            </a:endParaRPr>
          </a:p>
        </p:txBody>
      </p:sp>
      <p:sp>
        <p:nvSpPr>
          <p:cNvPr id="156" name="Google Shape;156;p2"/>
          <p:cNvSpPr txBox="1"/>
          <p:nvPr/>
        </p:nvSpPr>
        <p:spPr>
          <a:xfrm>
            <a:off x="9488065" y="4738885"/>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44BAA9"/>
                </a:solidFill>
                <a:latin typeface="Calibri"/>
                <a:ea typeface="Calibri"/>
                <a:cs typeface="Calibri"/>
                <a:sym typeface="Calibri"/>
              </a:rPr>
              <a:t>Módulo 9</a:t>
            </a:r>
            <a:endParaRPr sz="1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7" name="Shape 467"/>
        <p:cNvGrpSpPr/>
        <p:nvPr/>
      </p:nvGrpSpPr>
      <p:grpSpPr>
        <a:xfrm>
          <a:off x="0" y="0"/>
          <a:ext cx="0" cy="0"/>
          <a:chOff x="0" y="0"/>
          <a:chExt cx="0" cy="0"/>
        </a:xfrm>
      </p:grpSpPr>
      <p:pic>
        <p:nvPicPr>
          <p:cNvPr id="468" name="Google Shape;468;p20"/>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469" name="Google Shape;469;p20"/>
          <p:cNvGrpSpPr/>
          <p:nvPr/>
        </p:nvGrpSpPr>
        <p:grpSpPr>
          <a:xfrm>
            <a:off x="848080" y="6217679"/>
            <a:ext cx="3112985" cy="348957"/>
            <a:chOff x="848080" y="6217679"/>
            <a:chExt cx="3112985" cy="348957"/>
          </a:xfrm>
        </p:grpSpPr>
        <p:pic>
          <p:nvPicPr>
            <p:cNvPr id="470" name="Google Shape;470;p20"/>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471" name="Google Shape;471;p20"/>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472" name="Google Shape;472;p20"/>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grpSp>
        <p:nvGrpSpPr>
          <p:cNvPr id="473" name="Google Shape;473;p20"/>
          <p:cNvGrpSpPr/>
          <p:nvPr/>
        </p:nvGrpSpPr>
        <p:grpSpPr>
          <a:xfrm>
            <a:off x="0" y="0"/>
            <a:ext cx="11353035" cy="6858000"/>
            <a:chOff x="0" y="0"/>
            <a:chExt cx="11353035" cy="6858000"/>
          </a:xfrm>
        </p:grpSpPr>
        <p:pic>
          <p:nvPicPr>
            <p:cNvPr id="474" name="Google Shape;474;p20"/>
            <p:cNvPicPr preferRelativeResize="0"/>
            <p:nvPr/>
          </p:nvPicPr>
          <p:blipFill rotWithShape="1">
            <a:blip r:embed="rId7">
              <a:alphaModFix/>
            </a:blip>
            <a:srcRect b="0" l="0" r="0" t="0"/>
            <a:stretch/>
          </p:blipFill>
          <p:spPr>
            <a:xfrm>
              <a:off x="5957315" y="0"/>
              <a:ext cx="5395720" cy="6858000"/>
            </a:xfrm>
            <a:prstGeom prst="rect">
              <a:avLst/>
            </a:prstGeom>
            <a:noFill/>
            <a:ln>
              <a:noFill/>
            </a:ln>
          </p:spPr>
        </p:pic>
        <p:sp>
          <p:nvSpPr>
            <p:cNvPr id="475" name="Google Shape;475;p20"/>
            <p:cNvSpPr/>
            <p:nvPr/>
          </p:nvSpPr>
          <p:spPr>
            <a:xfrm>
              <a:off x="0" y="0"/>
              <a:ext cx="5957570" cy="1515110"/>
            </a:xfrm>
            <a:custGeom>
              <a:rect b="b" l="l" r="r" t="t"/>
              <a:pathLst>
                <a:path extrusionOk="0" h="1515110" w="5957570">
                  <a:moveTo>
                    <a:pt x="5957316" y="0"/>
                  </a:moveTo>
                  <a:lnTo>
                    <a:pt x="0" y="0"/>
                  </a:lnTo>
                  <a:lnTo>
                    <a:pt x="0" y="1514855"/>
                  </a:lnTo>
                  <a:lnTo>
                    <a:pt x="5957316" y="1514855"/>
                  </a:lnTo>
                  <a:lnTo>
                    <a:pt x="5957316"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76" name="Google Shape;476;p20"/>
          <p:cNvSpPr txBox="1"/>
          <p:nvPr>
            <p:ph type="title"/>
          </p:nvPr>
        </p:nvSpPr>
        <p:spPr>
          <a:xfrm>
            <a:off x="200920" y="294958"/>
            <a:ext cx="5557520" cy="879475"/>
          </a:xfrm>
          <a:prstGeom prst="rect">
            <a:avLst/>
          </a:prstGeom>
          <a:noFill/>
          <a:ln>
            <a:noFill/>
          </a:ln>
        </p:spPr>
        <p:txBody>
          <a:bodyPr anchorCtr="0" anchor="t" bIns="0" lIns="0" spcFirstLastPara="1" rIns="0" wrap="square" tIns="12700">
            <a:spAutoFit/>
          </a:bodyPr>
          <a:lstStyle/>
          <a:p>
            <a:pPr indent="193675" lvl="0" marL="12700" marR="5080" rtl="0" algn="l">
              <a:lnSpc>
                <a:spcPct val="100000"/>
              </a:lnSpc>
              <a:spcBef>
                <a:spcPts val="0"/>
              </a:spcBef>
              <a:spcAft>
                <a:spcPts val="0"/>
              </a:spcAft>
              <a:buNone/>
            </a:pPr>
            <a:r>
              <a:rPr lang="en-US" sz="2800"/>
              <a:t>La importancia de las estrategias de  gestión de crisis en el turismo regional</a:t>
            </a:r>
            <a:endParaRPr sz="2800"/>
          </a:p>
        </p:txBody>
      </p:sp>
      <p:sp>
        <p:nvSpPr>
          <p:cNvPr id="477" name="Google Shape;477;p20"/>
          <p:cNvSpPr/>
          <p:nvPr/>
        </p:nvSpPr>
        <p:spPr>
          <a:xfrm>
            <a:off x="771144" y="1594866"/>
            <a:ext cx="5055870" cy="5044440"/>
          </a:xfrm>
          <a:custGeom>
            <a:rect b="b" l="l" r="r" t="t"/>
            <a:pathLst>
              <a:path extrusionOk="0" h="5044440" w="5055870">
                <a:moveTo>
                  <a:pt x="5055870" y="0"/>
                </a:moveTo>
                <a:lnTo>
                  <a:pt x="0" y="0"/>
                </a:lnTo>
                <a:lnTo>
                  <a:pt x="0" y="5044440"/>
                </a:lnTo>
                <a:lnTo>
                  <a:pt x="5055870" y="5044440"/>
                </a:lnTo>
                <a:lnTo>
                  <a:pt x="505587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8" name="Google Shape;478;p20"/>
          <p:cNvSpPr txBox="1"/>
          <p:nvPr/>
        </p:nvSpPr>
        <p:spPr>
          <a:xfrm>
            <a:off x="849718" y="1497512"/>
            <a:ext cx="4855210" cy="5206365"/>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b="1" lang="en-US" sz="2000">
                <a:solidFill>
                  <a:srgbClr val="F27954"/>
                </a:solidFill>
                <a:latin typeface="Calibri"/>
                <a:ea typeface="Calibri"/>
                <a:cs typeface="Calibri"/>
                <a:sym typeface="Calibri"/>
              </a:rPr>
              <a:t>Daños duraderos y reputación. </a:t>
            </a:r>
            <a:r>
              <a:rPr lang="en-US" sz="2000">
                <a:solidFill>
                  <a:srgbClr val="4C4C4C"/>
                </a:solidFill>
                <a:latin typeface="Calibri"/>
                <a:ea typeface="Calibri"/>
                <a:cs typeface="Calibri"/>
                <a:sym typeface="Calibri"/>
              </a:rPr>
              <a:t>Sin una  estrategia de gestión de crisis, las regiones son  más propensas a </a:t>
            </a:r>
            <a:r>
              <a:rPr b="1" lang="en-US" sz="2000">
                <a:solidFill>
                  <a:srgbClr val="4C4C4C"/>
                </a:solidFill>
                <a:latin typeface="Calibri"/>
                <a:ea typeface="Calibri"/>
                <a:cs typeface="Calibri"/>
                <a:sym typeface="Calibri"/>
              </a:rPr>
              <a:t>cometer errores que  provoquen pérdidas económicas o daños  duraderos a su reputación</a:t>
            </a:r>
            <a:r>
              <a:rPr lang="en-US" sz="2000">
                <a:solidFill>
                  <a:srgbClr val="4C4C4C"/>
                </a:solidFill>
                <a:latin typeface="Calibri"/>
                <a:ea typeface="Calibri"/>
                <a:cs typeface="Calibri"/>
                <a:sym typeface="Calibri"/>
              </a:rPr>
              <a:t>turistas y relaciones  clave. Además, en ausencia de una estrategia  de crisis, la estrategia regional más amplia está  en peligro.</a:t>
            </a:r>
            <a:endParaRPr sz="2000">
              <a:latin typeface="Calibri"/>
              <a:ea typeface="Calibri"/>
              <a:cs typeface="Calibri"/>
              <a:sym typeface="Calibri"/>
            </a:endParaRPr>
          </a:p>
          <a:p>
            <a:pPr indent="0" lvl="0" marL="0" marR="0" rtl="0" algn="l">
              <a:lnSpc>
                <a:spcPct val="100000"/>
              </a:lnSpc>
              <a:spcBef>
                <a:spcPts val="15"/>
              </a:spcBef>
              <a:spcAft>
                <a:spcPts val="0"/>
              </a:spcAft>
              <a:buNone/>
            </a:pPr>
            <a:r>
              <a:t/>
            </a:r>
            <a:endParaRPr sz="1950">
              <a:latin typeface="Calibri"/>
              <a:ea typeface="Calibri"/>
              <a:cs typeface="Calibri"/>
              <a:sym typeface="Calibri"/>
            </a:endParaRPr>
          </a:p>
          <a:p>
            <a:pPr indent="0" lvl="0" marL="12700" marR="33020" rtl="0" algn="l">
              <a:lnSpc>
                <a:spcPct val="100000"/>
              </a:lnSpc>
              <a:spcBef>
                <a:spcPts val="5"/>
              </a:spcBef>
              <a:spcAft>
                <a:spcPts val="0"/>
              </a:spcAft>
              <a:buNone/>
            </a:pPr>
            <a:r>
              <a:rPr b="1" lang="en-US" sz="2000">
                <a:solidFill>
                  <a:srgbClr val="F27954"/>
                </a:solidFill>
                <a:latin typeface="Calibri"/>
                <a:ea typeface="Calibri"/>
                <a:cs typeface="Calibri"/>
                <a:sym typeface="Calibri"/>
              </a:rPr>
              <a:t>La CMS se centra en las prioridades de la  crisis. </a:t>
            </a:r>
            <a:r>
              <a:rPr lang="en-US" sz="2000">
                <a:solidFill>
                  <a:srgbClr val="4C4C4C"/>
                </a:solidFill>
                <a:latin typeface="Calibri"/>
                <a:ea typeface="Calibri"/>
                <a:cs typeface="Calibri"/>
                <a:sym typeface="Calibri"/>
              </a:rPr>
              <a:t>Actuar estratégicamente requiere  disciplina, toma de decisiones y análisis  objetivo. Por ejemplo, una región no puede  planificar todas las posibles emergencias, ya  que hacerlo tendría un coste prohibitivo. En su  lugar, debe elegir y prepararse sólo para los  escenarios más probables.</a:t>
            </a:r>
            <a:endParaRPr sz="2000">
              <a:latin typeface="Calibri"/>
              <a:ea typeface="Calibri"/>
              <a:cs typeface="Calibri"/>
              <a:sym typeface="Calibri"/>
            </a:endParaRPr>
          </a:p>
        </p:txBody>
      </p:sp>
      <p:sp>
        <p:nvSpPr>
          <p:cNvPr id="479" name="Google Shape;479;p20"/>
          <p:cNvSpPr/>
          <p:nvPr/>
        </p:nvSpPr>
        <p:spPr>
          <a:xfrm>
            <a:off x="121005" y="1677657"/>
            <a:ext cx="718185" cy="3202305"/>
          </a:xfrm>
          <a:custGeom>
            <a:rect b="b" l="l" r="r" t="t"/>
            <a:pathLst>
              <a:path extrusionOk="0" h="3202304" w="718185">
                <a:moveTo>
                  <a:pt x="272796" y="227901"/>
                </a:moveTo>
                <a:lnTo>
                  <a:pt x="101790" y="0"/>
                </a:lnTo>
                <a:lnTo>
                  <a:pt x="0" y="0"/>
                </a:lnTo>
                <a:lnTo>
                  <a:pt x="171005" y="227901"/>
                </a:lnTo>
                <a:lnTo>
                  <a:pt x="0" y="455815"/>
                </a:lnTo>
                <a:lnTo>
                  <a:pt x="101790" y="455815"/>
                </a:lnTo>
                <a:lnTo>
                  <a:pt x="272796" y="227901"/>
                </a:lnTo>
                <a:close/>
              </a:path>
              <a:path extrusionOk="0" h="3202304" w="718185">
                <a:moveTo>
                  <a:pt x="326885" y="2974149"/>
                </a:moveTo>
                <a:lnTo>
                  <a:pt x="155892" y="2746235"/>
                </a:lnTo>
                <a:lnTo>
                  <a:pt x="54114" y="2746235"/>
                </a:lnTo>
                <a:lnTo>
                  <a:pt x="225107" y="2974149"/>
                </a:lnTo>
                <a:lnTo>
                  <a:pt x="54114" y="3202063"/>
                </a:lnTo>
                <a:lnTo>
                  <a:pt x="155892" y="3202063"/>
                </a:lnTo>
                <a:lnTo>
                  <a:pt x="326885" y="2974149"/>
                </a:lnTo>
                <a:close/>
              </a:path>
              <a:path extrusionOk="0" h="3202304" w="718185">
                <a:moveTo>
                  <a:pt x="468210" y="227901"/>
                </a:moveTo>
                <a:lnTo>
                  <a:pt x="297218" y="0"/>
                </a:lnTo>
                <a:lnTo>
                  <a:pt x="195427" y="0"/>
                </a:lnTo>
                <a:lnTo>
                  <a:pt x="366433" y="227901"/>
                </a:lnTo>
                <a:lnTo>
                  <a:pt x="195427" y="455815"/>
                </a:lnTo>
                <a:lnTo>
                  <a:pt x="297218" y="455815"/>
                </a:lnTo>
                <a:lnTo>
                  <a:pt x="468210" y="227901"/>
                </a:lnTo>
                <a:close/>
              </a:path>
              <a:path extrusionOk="0" h="3202304" w="718185">
                <a:moveTo>
                  <a:pt x="522312" y="2974149"/>
                </a:moveTo>
                <a:lnTo>
                  <a:pt x="351307" y="2746235"/>
                </a:lnTo>
                <a:lnTo>
                  <a:pt x="249542" y="2746235"/>
                </a:lnTo>
                <a:lnTo>
                  <a:pt x="420535" y="2974149"/>
                </a:lnTo>
                <a:lnTo>
                  <a:pt x="249542" y="3202063"/>
                </a:lnTo>
                <a:lnTo>
                  <a:pt x="351307" y="3202063"/>
                </a:lnTo>
                <a:lnTo>
                  <a:pt x="522312" y="2974149"/>
                </a:lnTo>
                <a:close/>
              </a:path>
              <a:path extrusionOk="0" h="3202304" w="718185">
                <a:moveTo>
                  <a:pt x="663638" y="227901"/>
                </a:moveTo>
                <a:lnTo>
                  <a:pt x="492645" y="0"/>
                </a:lnTo>
                <a:lnTo>
                  <a:pt x="390855" y="0"/>
                </a:lnTo>
                <a:lnTo>
                  <a:pt x="561860" y="227901"/>
                </a:lnTo>
                <a:lnTo>
                  <a:pt x="390855" y="455815"/>
                </a:lnTo>
                <a:lnTo>
                  <a:pt x="492645" y="455815"/>
                </a:lnTo>
                <a:lnTo>
                  <a:pt x="663638" y="227901"/>
                </a:lnTo>
                <a:close/>
              </a:path>
              <a:path extrusionOk="0" h="3202304" w="718185">
                <a:moveTo>
                  <a:pt x="717740" y="2974149"/>
                </a:moveTo>
                <a:lnTo>
                  <a:pt x="546747" y="2746235"/>
                </a:lnTo>
                <a:lnTo>
                  <a:pt x="444957" y="2746235"/>
                </a:lnTo>
                <a:lnTo>
                  <a:pt x="615962" y="2974149"/>
                </a:lnTo>
                <a:lnTo>
                  <a:pt x="444957" y="3202063"/>
                </a:lnTo>
                <a:lnTo>
                  <a:pt x="546747" y="3202063"/>
                </a:lnTo>
                <a:lnTo>
                  <a:pt x="717740" y="2974149"/>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3" name="Shape 483"/>
        <p:cNvGrpSpPr/>
        <p:nvPr/>
      </p:nvGrpSpPr>
      <p:grpSpPr>
        <a:xfrm>
          <a:off x="0" y="0"/>
          <a:ext cx="0" cy="0"/>
          <a:chOff x="0" y="0"/>
          <a:chExt cx="0" cy="0"/>
        </a:xfrm>
      </p:grpSpPr>
      <p:pic>
        <p:nvPicPr>
          <p:cNvPr id="484" name="Google Shape;484;p21"/>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485" name="Google Shape;485;p21"/>
          <p:cNvGrpSpPr/>
          <p:nvPr/>
        </p:nvGrpSpPr>
        <p:grpSpPr>
          <a:xfrm>
            <a:off x="848080" y="6217679"/>
            <a:ext cx="3112985" cy="348957"/>
            <a:chOff x="848080" y="6217679"/>
            <a:chExt cx="3112985" cy="348957"/>
          </a:xfrm>
        </p:grpSpPr>
        <p:pic>
          <p:nvPicPr>
            <p:cNvPr id="486" name="Google Shape;486;p21"/>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487" name="Google Shape;487;p21"/>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488" name="Google Shape;488;p21"/>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pic>
        <p:nvPicPr>
          <p:cNvPr id="489" name="Google Shape;489;p21"/>
          <p:cNvPicPr preferRelativeResize="0"/>
          <p:nvPr/>
        </p:nvPicPr>
        <p:blipFill rotWithShape="1">
          <a:blip r:embed="rId7">
            <a:alphaModFix/>
          </a:blip>
          <a:srcRect b="0" l="0" r="0" t="0"/>
          <a:stretch/>
        </p:blipFill>
        <p:spPr>
          <a:xfrm>
            <a:off x="7439406" y="0"/>
            <a:ext cx="4694834" cy="6857998"/>
          </a:xfrm>
          <a:prstGeom prst="rect">
            <a:avLst/>
          </a:prstGeom>
          <a:noFill/>
          <a:ln>
            <a:noFill/>
          </a:ln>
        </p:spPr>
      </p:pic>
      <p:sp>
        <p:nvSpPr>
          <p:cNvPr id="490" name="Google Shape;490;p21"/>
          <p:cNvSpPr/>
          <p:nvPr/>
        </p:nvSpPr>
        <p:spPr>
          <a:xfrm>
            <a:off x="838961" y="272034"/>
            <a:ext cx="6334125" cy="6484620"/>
          </a:xfrm>
          <a:custGeom>
            <a:rect b="b" l="l" r="r" t="t"/>
            <a:pathLst>
              <a:path extrusionOk="0" h="6484620" w="6334125">
                <a:moveTo>
                  <a:pt x="6333744" y="0"/>
                </a:moveTo>
                <a:lnTo>
                  <a:pt x="0" y="0"/>
                </a:lnTo>
                <a:lnTo>
                  <a:pt x="0" y="6484620"/>
                </a:lnTo>
                <a:lnTo>
                  <a:pt x="6333744" y="6484620"/>
                </a:lnTo>
                <a:lnTo>
                  <a:pt x="633374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1" name="Google Shape;491;p21"/>
          <p:cNvSpPr txBox="1"/>
          <p:nvPr>
            <p:ph type="title"/>
          </p:nvPr>
        </p:nvSpPr>
        <p:spPr>
          <a:xfrm>
            <a:off x="917570" y="289218"/>
            <a:ext cx="6134100" cy="1459865"/>
          </a:xfrm>
          <a:prstGeom prst="rect">
            <a:avLst/>
          </a:prstGeom>
          <a:noFill/>
          <a:ln>
            <a:noFill/>
          </a:ln>
        </p:spPr>
        <p:txBody>
          <a:bodyPr anchorCtr="0" anchor="t" bIns="0" lIns="0" spcFirstLastPara="1" rIns="0" wrap="square" tIns="12050">
            <a:spAutoFit/>
          </a:bodyPr>
          <a:lstStyle/>
          <a:p>
            <a:pPr indent="0" lvl="0" marL="12700" marR="5080" rtl="0" algn="l">
              <a:lnSpc>
                <a:spcPct val="100099"/>
              </a:lnSpc>
              <a:spcBef>
                <a:spcPts val="0"/>
              </a:spcBef>
              <a:spcAft>
                <a:spcPts val="0"/>
              </a:spcAft>
              <a:buNone/>
            </a:pPr>
            <a:r>
              <a:rPr b="1" lang="en-US" sz="2000">
                <a:solidFill>
                  <a:srgbClr val="F27954"/>
                </a:solidFill>
                <a:latin typeface="Calibri"/>
                <a:ea typeface="Calibri"/>
                <a:cs typeface="Calibri"/>
                <a:sym typeface="Calibri"/>
              </a:rPr>
              <a:t>Destaca el valorde aplicar una gestión regional de las  crisis. </a:t>
            </a:r>
            <a:r>
              <a:rPr lang="en-US" sz="1800">
                <a:solidFill>
                  <a:srgbClr val="4C4C4C"/>
                </a:solidFill>
              </a:rPr>
              <a:t>Cuando se mira a través de una lente estratégica </a:t>
            </a:r>
            <a:r>
              <a:rPr b="1" lang="en-US" sz="1800">
                <a:solidFill>
                  <a:srgbClr val="4C4C4C"/>
                </a:solidFill>
                <a:latin typeface="Calibri"/>
                <a:ea typeface="Calibri"/>
                <a:cs typeface="Calibri"/>
                <a:sym typeface="Calibri"/>
              </a:rPr>
              <a:t>los costes  asociados </a:t>
            </a:r>
            <a:r>
              <a:rPr lang="en-US" sz="1800">
                <a:solidFill>
                  <a:srgbClr val="4C4C4C"/>
                </a:solidFill>
              </a:rPr>
              <a:t>con la creación de un centro y un plan de gestión de  crisis </a:t>
            </a:r>
            <a:r>
              <a:rPr b="1" lang="en-US" sz="1800">
                <a:solidFill>
                  <a:srgbClr val="4C4C4C"/>
                </a:solidFill>
                <a:latin typeface="Calibri"/>
                <a:ea typeface="Calibri"/>
                <a:cs typeface="Calibri"/>
                <a:sym typeface="Calibri"/>
              </a:rPr>
              <a:t>no son meros gastos, sino una inversión en la resistencia y  longevidad de la empresa. </a:t>
            </a:r>
            <a:r>
              <a:rPr lang="en-US" sz="1800">
                <a:solidFill>
                  <a:srgbClr val="4C4C4C"/>
                </a:solidFill>
              </a:rPr>
              <a:t>Ejemplo de gastos;</a:t>
            </a:r>
            <a:endParaRPr sz="1800">
              <a:latin typeface="Calibri"/>
              <a:ea typeface="Calibri"/>
              <a:cs typeface="Calibri"/>
              <a:sym typeface="Calibri"/>
            </a:endParaRPr>
          </a:p>
        </p:txBody>
      </p:sp>
      <p:sp>
        <p:nvSpPr>
          <p:cNvPr id="492" name="Google Shape;492;p21"/>
          <p:cNvSpPr txBox="1"/>
          <p:nvPr>
            <p:ph idx="1" type="body"/>
          </p:nvPr>
        </p:nvSpPr>
        <p:spPr>
          <a:xfrm>
            <a:off x="917747" y="1723302"/>
            <a:ext cx="6027420" cy="4231640"/>
          </a:xfrm>
          <a:prstGeom prst="rect">
            <a:avLst/>
          </a:prstGeom>
          <a:noFill/>
          <a:ln>
            <a:noFill/>
          </a:ln>
        </p:spPr>
        <p:txBody>
          <a:bodyPr anchorCtr="0" anchor="t" bIns="0" lIns="0" spcFirstLastPara="1" rIns="0" wrap="square" tIns="12700">
            <a:spAutoFit/>
          </a:bodyPr>
          <a:lstStyle/>
          <a:p>
            <a:pPr indent="-343535" lvl="0" marL="355600" rtl="0" algn="l">
              <a:lnSpc>
                <a:spcPct val="100000"/>
              </a:lnSpc>
              <a:spcBef>
                <a:spcPts val="0"/>
              </a:spcBef>
              <a:spcAft>
                <a:spcPts val="0"/>
              </a:spcAft>
              <a:buClr>
                <a:srgbClr val="4C4C4C"/>
              </a:buClr>
              <a:buSzPts val="1800"/>
              <a:buFont typeface="Arial"/>
              <a:buChar char="•"/>
            </a:pPr>
            <a:r>
              <a:rPr lang="en-US"/>
              <a:t>trabajar con emergencias,</a:t>
            </a:r>
            <a:endParaRPr/>
          </a:p>
          <a:p>
            <a:pPr indent="-342900" lvl="0" marL="355600" marR="111760" rtl="0" algn="l">
              <a:lnSpc>
                <a:spcPct val="100000"/>
              </a:lnSpc>
              <a:spcBef>
                <a:spcPts val="0"/>
              </a:spcBef>
              <a:spcAft>
                <a:spcPts val="0"/>
              </a:spcAft>
              <a:buClr>
                <a:srgbClr val="4C4C4C"/>
              </a:buClr>
              <a:buSzPts val="1800"/>
              <a:buFont typeface="Arial"/>
              <a:buChar char="•"/>
            </a:pPr>
            <a:r>
              <a:rPr lang="en-US"/>
              <a:t>crear un sitio web de turismo de crisis o un centro de apoyo  en línea,</a:t>
            </a:r>
            <a:endParaRPr/>
          </a:p>
          <a:p>
            <a:pPr indent="-343535" lvl="0" marL="355600" rtl="0" algn="l">
              <a:lnSpc>
                <a:spcPct val="100000"/>
              </a:lnSpc>
              <a:spcBef>
                <a:spcPts val="0"/>
              </a:spcBef>
              <a:spcAft>
                <a:spcPts val="0"/>
              </a:spcAft>
              <a:buClr>
                <a:srgbClr val="4C4C4C"/>
              </a:buClr>
              <a:buSzPts val="1800"/>
              <a:buFont typeface="Arial"/>
              <a:buChar char="•"/>
            </a:pPr>
            <a:r>
              <a:rPr lang="en-US"/>
              <a:t>desarrollar e impartir formación en materia de crisis,</a:t>
            </a:r>
            <a:endParaRPr/>
          </a:p>
          <a:p>
            <a:pPr indent="-343535" lvl="0" marL="355600" rtl="0" algn="l">
              <a:lnSpc>
                <a:spcPct val="100000"/>
              </a:lnSpc>
              <a:spcBef>
                <a:spcPts val="0"/>
              </a:spcBef>
              <a:spcAft>
                <a:spcPts val="0"/>
              </a:spcAft>
              <a:buClr>
                <a:srgbClr val="4C4C4C"/>
              </a:buClr>
              <a:buSzPts val="1800"/>
              <a:buFont typeface="Arial"/>
              <a:buChar char="•"/>
            </a:pPr>
            <a:r>
              <a:rPr lang="en-US"/>
              <a:t>reclutamiento de voluntarios,</a:t>
            </a:r>
            <a:endParaRPr/>
          </a:p>
          <a:p>
            <a:pPr indent="-343535" lvl="0" marL="355600" rtl="0" algn="l">
              <a:lnSpc>
                <a:spcPct val="100000"/>
              </a:lnSpc>
              <a:spcBef>
                <a:spcPts val="0"/>
              </a:spcBef>
              <a:spcAft>
                <a:spcPts val="0"/>
              </a:spcAft>
              <a:buClr>
                <a:srgbClr val="4C4C4C"/>
              </a:buClr>
              <a:buSzPts val="1800"/>
              <a:buFont typeface="Arial"/>
              <a:buChar char="•"/>
            </a:pPr>
            <a:r>
              <a:rPr lang="en-US"/>
              <a:t>trabajar con relaciones públicas y medios de comunicación, y</a:t>
            </a:r>
            <a:endParaRPr/>
          </a:p>
          <a:p>
            <a:pPr indent="-343535" lvl="0" marL="355600" rtl="0" algn="l">
              <a:lnSpc>
                <a:spcPct val="100000"/>
              </a:lnSpc>
              <a:spcBef>
                <a:spcPts val="0"/>
              </a:spcBef>
              <a:spcAft>
                <a:spcPts val="0"/>
              </a:spcAft>
              <a:buClr>
                <a:srgbClr val="4C4C4C"/>
              </a:buClr>
              <a:buSzPts val="1800"/>
              <a:buFont typeface="Arial"/>
              <a:buChar char="•"/>
            </a:pPr>
            <a:r>
              <a:rPr lang="en-US"/>
              <a:t>desarrollo de campañas de comunicación y marketing</a:t>
            </a:r>
            <a:endParaRPr/>
          </a:p>
          <a:p>
            <a:pPr indent="0" lvl="0" marL="0" rtl="0" algn="l">
              <a:lnSpc>
                <a:spcPct val="100000"/>
              </a:lnSpc>
              <a:spcBef>
                <a:spcPts val="0"/>
              </a:spcBef>
              <a:spcAft>
                <a:spcPts val="0"/>
              </a:spcAft>
              <a:buNone/>
            </a:pPr>
            <a:r>
              <a:t/>
            </a:r>
            <a:endParaRPr sz="1950"/>
          </a:p>
          <a:p>
            <a:pPr indent="0" lvl="0" marL="12700" marR="159385" rtl="0" algn="l">
              <a:lnSpc>
                <a:spcPct val="100099"/>
              </a:lnSpc>
              <a:spcBef>
                <a:spcPts val="0"/>
              </a:spcBef>
              <a:spcAft>
                <a:spcPts val="0"/>
              </a:spcAft>
              <a:buNone/>
            </a:pPr>
            <a:r>
              <a:rPr b="1" lang="en-US" sz="2000">
                <a:solidFill>
                  <a:srgbClr val="F27954"/>
                </a:solidFill>
                <a:latin typeface="Calibri"/>
                <a:ea typeface="Calibri"/>
                <a:cs typeface="Calibri"/>
                <a:sym typeface="Calibri"/>
              </a:rPr>
              <a:t>Inicia la importante Evaluación de Riesgos, el Análisis  DAFO y la Auditoría Regional de Crisis. </a:t>
            </a:r>
            <a:r>
              <a:rPr lang="en-US"/>
              <a:t>Antes de su  desarrollo, el CMS exige queuna región lleve a cabo un análisis  exhaustivo de sus vulnerabilidades e identifique posibles  soluciones y acciones. Este tema se trata en el Módulo 3. A  continuación, el CMS prioriza las acciones y soluciones y se  actualiza a medida que las condiciones cambian o evolucionan.</a:t>
            </a:r>
            <a:endParaRPr sz="2000">
              <a:latin typeface="Calibri"/>
              <a:ea typeface="Calibri"/>
              <a:cs typeface="Calibri"/>
              <a:sym typeface="Calibri"/>
            </a:endParaRPr>
          </a:p>
        </p:txBody>
      </p:sp>
      <p:sp>
        <p:nvSpPr>
          <p:cNvPr id="493" name="Google Shape;493;p21"/>
          <p:cNvSpPr/>
          <p:nvPr/>
        </p:nvSpPr>
        <p:spPr>
          <a:xfrm>
            <a:off x="121005" y="434822"/>
            <a:ext cx="664210" cy="455930"/>
          </a:xfrm>
          <a:custGeom>
            <a:rect b="b" l="l" r="r" t="t"/>
            <a:pathLst>
              <a:path extrusionOk="0" h="455930" w="664210">
                <a:moveTo>
                  <a:pt x="272796" y="227914"/>
                </a:moveTo>
                <a:lnTo>
                  <a:pt x="101790" y="0"/>
                </a:lnTo>
                <a:lnTo>
                  <a:pt x="0" y="0"/>
                </a:lnTo>
                <a:lnTo>
                  <a:pt x="171005" y="227914"/>
                </a:lnTo>
                <a:lnTo>
                  <a:pt x="0" y="455828"/>
                </a:lnTo>
                <a:lnTo>
                  <a:pt x="101790" y="455828"/>
                </a:lnTo>
                <a:lnTo>
                  <a:pt x="272796" y="227914"/>
                </a:lnTo>
                <a:close/>
              </a:path>
              <a:path extrusionOk="0" h="455930" w="664210">
                <a:moveTo>
                  <a:pt x="468210" y="227914"/>
                </a:moveTo>
                <a:lnTo>
                  <a:pt x="297218" y="0"/>
                </a:lnTo>
                <a:lnTo>
                  <a:pt x="195427" y="0"/>
                </a:lnTo>
                <a:lnTo>
                  <a:pt x="366433" y="227914"/>
                </a:lnTo>
                <a:lnTo>
                  <a:pt x="195427" y="455828"/>
                </a:lnTo>
                <a:lnTo>
                  <a:pt x="297218" y="455828"/>
                </a:lnTo>
                <a:lnTo>
                  <a:pt x="468210" y="227914"/>
                </a:lnTo>
                <a:close/>
              </a:path>
              <a:path extrusionOk="0" h="455930" w="664210">
                <a:moveTo>
                  <a:pt x="663638" y="227914"/>
                </a:moveTo>
                <a:lnTo>
                  <a:pt x="492645" y="0"/>
                </a:lnTo>
                <a:lnTo>
                  <a:pt x="390855" y="0"/>
                </a:lnTo>
                <a:lnTo>
                  <a:pt x="561860" y="227914"/>
                </a:lnTo>
                <a:lnTo>
                  <a:pt x="390855" y="455828"/>
                </a:lnTo>
                <a:lnTo>
                  <a:pt x="492645" y="455828"/>
                </a:lnTo>
                <a:lnTo>
                  <a:pt x="663638" y="22791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4" name="Google Shape;494;p21"/>
          <p:cNvSpPr/>
          <p:nvPr/>
        </p:nvSpPr>
        <p:spPr>
          <a:xfrm>
            <a:off x="121005" y="4084815"/>
            <a:ext cx="664210" cy="455930"/>
          </a:xfrm>
          <a:custGeom>
            <a:rect b="b" l="l" r="r" t="t"/>
            <a:pathLst>
              <a:path extrusionOk="0" h="455929" w="664210">
                <a:moveTo>
                  <a:pt x="272796" y="227901"/>
                </a:moveTo>
                <a:lnTo>
                  <a:pt x="101790" y="0"/>
                </a:lnTo>
                <a:lnTo>
                  <a:pt x="0" y="0"/>
                </a:lnTo>
                <a:lnTo>
                  <a:pt x="171005" y="227901"/>
                </a:lnTo>
                <a:lnTo>
                  <a:pt x="0" y="455815"/>
                </a:lnTo>
                <a:lnTo>
                  <a:pt x="101790" y="455815"/>
                </a:lnTo>
                <a:lnTo>
                  <a:pt x="272796" y="227901"/>
                </a:lnTo>
                <a:close/>
              </a:path>
              <a:path extrusionOk="0" h="455929" w="664210">
                <a:moveTo>
                  <a:pt x="468210" y="227901"/>
                </a:moveTo>
                <a:lnTo>
                  <a:pt x="297218" y="0"/>
                </a:lnTo>
                <a:lnTo>
                  <a:pt x="195427" y="0"/>
                </a:lnTo>
                <a:lnTo>
                  <a:pt x="366433" y="227901"/>
                </a:lnTo>
                <a:lnTo>
                  <a:pt x="195427" y="455815"/>
                </a:lnTo>
                <a:lnTo>
                  <a:pt x="297218" y="455815"/>
                </a:lnTo>
                <a:lnTo>
                  <a:pt x="468210" y="227901"/>
                </a:lnTo>
                <a:close/>
              </a:path>
              <a:path extrusionOk="0" h="455929" w="664210">
                <a:moveTo>
                  <a:pt x="663638" y="227901"/>
                </a:moveTo>
                <a:lnTo>
                  <a:pt x="492645" y="0"/>
                </a:lnTo>
                <a:lnTo>
                  <a:pt x="390855" y="0"/>
                </a:lnTo>
                <a:lnTo>
                  <a:pt x="561860" y="227901"/>
                </a:lnTo>
                <a:lnTo>
                  <a:pt x="390855" y="455815"/>
                </a:lnTo>
                <a:lnTo>
                  <a:pt x="492645" y="455815"/>
                </a:lnTo>
                <a:lnTo>
                  <a:pt x="663638"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8" name="Shape 498"/>
        <p:cNvGrpSpPr/>
        <p:nvPr/>
      </p:nvGrpSpPr>
      <p:grpSpPr>
        <a:xfrm>
          <a:off x="0" y="0"/>
          <a:ext cx="0" cy="0"/>
          <a:chOff x="0" y="0"/>
          <a:chExt cx="0" cy="0"/>
        </a:xfrm>
      </p:grpSpPr>
      <p:sp>
        <p:nvSpPr>
          <p:cNvPr id="499" name="Google Shape;499;p22"/>
          <p:cNvSpPr/>
          <p:nvPr/>
        </p:nvSpPr>
        <p:spPr>
          <a:xfrm>
            <a:off x="241554" y="756666"/>
            <a:ext cx="6151245" cy="6101715"/>
          </a:xfrm>
          <a:custGeom>
            <a:rect b="b" l="l" r="r" t="t"/>
            <a:pathLst>
              <a:path extrusionOk="0" h="6101715" w="6151245">
                <a:moveTo>
                  <a:pt x="0" y="6101334"/>
                </a:moveTo>
                <a:lnTo>
                  <a:pt x="6150876" y="6101334"/>
                </a:lnTo>
                <a:lnTo>
                  <a:pt x="6150876" y="0"/>
                </a:lnTo>
                <a:lnTo>
                  <a:pt x="0" y="0"/>
                </a:lnTo>
                <a:lnTo>
                  <a:pt x="0" y="6101334"/>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00" name="Google Shape;500;p22"/>
          <p:cNvGrpSpPr/>
          <p:nvPr/>
        </p:nvGrpSpPr>
        <p:grpSpPr>
          <a:xfrm>
            <a:off x="7696136" y="5904944"/>
            <a:ext cx="4194968" cy="953055"/>
            <a:chOff x="7696136" y="5904944"/>
            <a:chExt cx="4194968" cy="953055"/>
          </a:xfrm>
        </p:grpSpPr>
        <p:pic>
          <p:nvPicPr>
            <p:cNvPr id="501" name="Google Shape;501;p22"/>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502" name="Google Shape;502;p22"/>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503" name="Google Shape;503;p22"/>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504" name="Google Shape;504;p22"/>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grpSp>
        <p:nvGrpSpPr>
          <p:cNvPr id="505" name="Google Shape;505;p22"/>
          <p:cNvGrpSpPr/>
          <p:nvPr/>
        </p:nvGrpSpPr>
        <p:grpSpPr>
          <a:xfrm>
            <a:off x="95631" y="756665"/>
            <a:ext cx="7622921" cy="6102096"/>
            <a:chOff x="95631" y="756665"/>
            <a:chExt cx="7622921" cy="6102096"/>
          </a:xfrm>
        </p:grpSpPr>
        <p:sp>
          <p:nvSpPr>
            <p:cNvPr id="506" name="Google Shape;506;p22"/>
            <p:cNvSpPr/>
            <p:nvPr/>
          </p:nvSpPr>
          <p:spPr>
            <a:xfrm>
              <a:off x="95631" y="757046"/>
              <a:ext cx="6487160" cy="6101080"/>
            </a:xfrm>
            <a:custGeom>
              <a:rect b="b" l="l" r="r" t="t"/>
              <a:pathLst>
                <a:path extrusionOk="0" h="6101080" w="6487159">
                  <a:moveTo>
                    <a:pt x="6486906" y="0"/>
                  </a:moveTo>
                  <a:lnTo>
                    <a:pt x="0" y="0"/>
                  </a:lnTo>
                  <a:lnTo>
                    <a:pt x="0" y="6100953"/>
                  </a:lnTo>
                  <a:lnTo>
                    <a:pt x="6486906" y="6100953"/>
                  </a:lnTo>
                  <a:lnTo>
                    <a:pt x="6486906"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7" name="Google Shape;507;p22"/>
            <p:cNvSpPr/>
            <p:nvPr/>
          </p:nvSpPr>
          <p:spPr>
            <a:xfrm>
              <a:off x="95631" y="757046"/>
              <a:ext cx="6487160" cy="6101715"/>
            </a:xfrm>
            <a:custGeom>
              <a:rect b="b" l="l" r="r" t="t"/>
              <a:pathLst>
                <a:path extrusionOk="0" h="6101715" w="6487159">
                  <a:moveTo>
                    <a:pt x="0" y="0"/>
                  </a:moveTo>
                  <a:lnTo>
                    <a:pt x="6486906" y="0"/>
                  </a:lnTo>
                  <a:lnTo>
                    <a:pt x="6486906" y="6101334"/>
                  </a:lnTo>
                  <a:lnTo>
                    <a:pt x="0" y="6101334"/>
                  </a:lnTo>
                  <a:lnTo>
                    <a:pt x="0" y="0"/>
                  </a:lnTo>
                  <a:close/>
                </a:path>
              </a:pathLst>
            </a:custGeom>
            <a:noFill/>
            <a:ln cap="flat" cmpd="sng" w="12950">
              <a:solidFill>
                <a:srgbClr val="044E4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8" name="Google Shape;508;p22"/>
            <p:cNvSpPr/>
            <p:nvPr/>
          </p:nvSpPr>
          <p:spPr>
            <a:xfrm>
              <a:off x="206502" y="756665"/>
              <a:ext cx="7512050" cy="6101715"/>
            </a:xfrm>
            <a:custGeom>
              <a:rect b="b" l="l" r="r" t="t"/>
              <a:pathLst>
                <a:path extrusionOk="0" h="6101715" w="7512050">
                  <a:moveTo>
                    <a:pt x="7511796" y="0"/>
                  </a:moveTo>
                  <a:lnTo>
                    <a:pt x="0" y="0"/>
                  </a:lnTo>
                  <a:lnTo>
                    <a:pt x="0" y="6101334"/>
                  </a:lnTo>
                  <a:lnTo>
                    <a:pt x="7511796" y="6101334"/>
                  </a:lnTo>
                  <a:lnTo>
                    <a:pt x="7511796"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09" name="Google Shape;509;p22"/>
          <p:cNvSpPr txBox="1"/>
          <p:nvPr/>
        </p:nvSpPr>
        <p:spPr>
          <a:xfrm>
            <a:off x="284928" y="999853"/>
            <a:ext cx="7350125" cy="5584825"/>
          </a:xfrm>
          <a:prstGeom prst="rect">
            <a:avLst/>
          </a:prstGeom>
          <a:noFill/>
          <a:ln>
            <a:noFill/>
          </a:ln>
        </p:spPr>
        <p:txBody>
          <a:bodyPr anchorCtr="0" anchor="t" bIns="0" lIns="0" spcFirstLastPara="1" rIns="0" wrap="square" tIns="12700">
            <a:spAutoFit/>
          </a:bodyPr>
          <a:lstStyle/>
          <a:p>
            <a:pPr indent="-635" lvl="0" marL="12700" marR="215265" rtl="0" algn="l">
              <a:lnSpc>
                <a:spcPct val="100000"/>
              </a:lnSpc>
              <a:spcBef>
                <a:spcPts val="0"/>
              </a:spcBef>
              <a:spcAft>
                <a:spcPts val="0"/>
              </a:spcAft>
              <a:buNone/>
            </a:pPr>
            <a:r>
              <a:rPr lang="en-US" sz="1900">
                <a:solidFill>
                  <a:srgbClr val="FFFFFF"/>
                </a:solidFill>
                <a:latin typeface="Calibri"/>
                <a:ea typeface="Calibri"/>
                <a:cs typeface="Calibri"/>
                <a:sym typeface="Calibri"/>
              </a:rPr>
              <a:t>Losdestinos y regiones turísticos, especialmente los vulnerables a la  violencia por motivos políticos, la masificación y otras formas de crisis de  imagen, deberían incorporar estrategias de gestión de crisis en sus  estrategias generales de desarrollo sostenible y marketing/gestión para;</a:t>
            </a:r>
            <a:endParaRPr sz="1900">
              <a:latin typeface="Calibri"/>
              <a:ea typeface="Calibri"/>
              <a:cs typeface="Calibri"/>
              <a:sym typeface="Calibri"/>
            </a:endParaRPr>
          </a:p>
          <a:p>
            <a:pPr indent="-286385" lvl="0" marL="298450" marR="0" rtl="0" algn="l">
              <a:lnSpc>
                <a:spcPct val="100000"/>
              </a:lnSpc>
              <a:spcBef>
                <a:spcPts val="1005"/>
              </a:spcBef>
              <a:spcAft>
                <a:spcPts val="0"/>
              </a:spcAft>
              <a:buClr>
                <a:srgbClr val="FFFFFF"/>
              </a:buClr>
              <a:buSzPts val="1900"/>
              <a:buFont typeface="Noto Sans Symbols"/>
              <a:buChar char="❖"/>
            </a:pPr>
            <a:r>
              <a:rPr lang="en-US" sz="1900">
                <a:solidFill>
                  <a:srgbClr val="FFFFFF"/>
                </a:solidFill>
                <a:latin typeface="Calibri"/>
                <a:ea typeface="Calibri"/>
                <a:cs typeface="Calibri"/>
                <a:sym typeface="Calibri"/>
              </a:rPr>
              <a:t>proteger y reconstruir su imagen de seguridad/atractividad,</a:t>
            </a:r>
            <a:endParaRPr sz="1900">
              <a:latin typeface="Calibri"/>
              <a:ea typeface="Calibri"/>
              <a:cs typeface="Calibri"/>
              <a:sym typeface="Calibri"/>
            </a:endParaRPr>
          </a:p>
          <a:p>
            <a:pPr indent="-286385" lvl="0" marL="298450" marR="0" rtl="0" algn="l">
              <a:lnSpc>
                <a:spcPct val="100000"/>
              </a:lnSpc>
              <a:spcBef>
                <a:spcPts val="1005"/>
              </a:spcBef>
              <a:spcAft>
                <a:spcPts val="0"/>
              </a:spcAft>
              <a:buClr>
                <a:srgbClr val="FFFFFF"/>
              </a:buClr>
              <a:buSzPts val="1900"/>
              <a:buFont typeface="Noto Sans Symbols"/>
              <a:buChar char="❖"/>
            </a:pPr>
            <a:r>
              <a:rPr lang="en-US" sz="1900">
                <a:solidFill>
                  <a:srgbClr val="FFFFFF"/>
                </a:solidFill>
                <a:latin typeface="Calibri"/>
                <a:ea typeface="Calibri"/>
                <a:cs typeface="Calibri"/>
                <a:sym typeface="Calibri"/>
              </a:rPr>
              <a:t>tranquilizar a los posibles visitantes sobre la seguridad de la zona,</a:t>
            </a:r>
            <a:endParaRPr sz="1900">
              <a:latin typeface="Calibri"/>
              <a:ea typeface="Calibri"/>
              <a:cs typeface="Calibri"/>
              <a:sym typeface="Calibri"/>
            </a:endParaRPr>
          </a:p>
          <a:p>
            <a:pPr indent="-286385" lvl="0" marL="298450" marR="0" rtl="0" algn="l">
              <a:lnSpc>
                <a:spcPct val="100000"/>
              </a:lnSpc>
              <a:spcBef>
                <a:spcPts val="995"/>
              </a:spcBef>
              <a:spcAft>
                <a:spcPts val="0"/>
              </a:spcAft>
              <a:buClr>
                <a:srgbClr val="FFFFFF"/>
              </a:buClr>
              <a:buSzPts val="1900"/>
              <a:buFont typeface="Noto Sans Symbols"/>
              <a:buChar char="❖"/>
            </a:pPr>
            <a:r>
              <a:rPr lang="en-US" sz="1900">
                <a:solidFill>
                  <a:srgbClr val="FFFFFF"/>
                </a:solidFill>
                <a:latin typeface="Calibri"/>
                <a:ea typeface="Calibri"/>
                <a:cs typeface="Calibri"/>
                <a:sym typeface="Calibri"/>
              </a:rPr>
              <a:t>restablecer la funcionalidad y el atractivo de la zona, y</a:t>
            </a:r>
            <a:endParaRPr sz="1900">
              <a:latin typeface="Calibri"/>
              <a:ea typeface="Calibri"/>
              <a:cs typeface="Calibri"/>
              <a:sym typeface="Calibri"/>
            </a:endParaRPr>
          </a:p>
          <a:p>
            <a:pPr indent="-286385" lvl="0" marL="298450" marR="410844" rtl="0" algn="l">
              <a:lnSpc>
                <a:spcPct val="100000"/>
              </a:lnSpc>
              <a:spcBef>
                <a:spcPts val="1000"/>
              </a:spcBef>
              <a:spcAft>
                <a:spcPts val="0"/>
              </a:spcAft>
              <a:buClr>
                <a:srgbClr val="FFFFFF"/>
              </a:buClr>
              <a:buSzPts val="1900"/>
              <a:buFont typeface="Noto Sans Symbols"/>
              <a:buChar char="❖"/>
            </a:pPr>
            <a:r>
              <a:rPr lang="en-US" sz="1900">
                <a:solidFill>
                  <a:srgbClr val="FFFFFF"/>
                </a:solidFill>
                <a:latin typeface="Calibri"/>
                <a:ea typeface="Calibri"/>
                <a:cs typeface="Calibri"/>
                <a:sym typeface="Calibri"/>
              </a:rPr>
              <a:t>ayudar a los miembros de la industria local de viajes y turismo en su  recuperación económica.</a:t>
            </a:r>
            <a:endParaRPr sz="1900">
              <a:latin typeface="Calibri"/>
              <a:ea typeface="Calibri"/>
              <a:cs typeface="Calibri"/>
              <a:sym typeface="Calibri"/>
            </a:endParaRPr>
          </a:p>
          <a:p>
            <a:pPr indent="0" lvl="0" marL="12700" marR="559435" rtl="0" algn="l">
              <a:lnSpc>
                <a:spcPct val="100000"/>
              </a:lnSpc>
              <a:spcBef>
                <a:spcPts val="1005"/>
              </a:spcBef>
              <a:spcAft>
                <a:spcPts val="0"/>
              </a:spcAft>
              <a:buNone/>
            </a:pPr>
            <a:r>
              <a:rPr lang="en-US" sz="1900">
                <a:solidFill>
                  <a:srgbClr val="FFFFFF"/>
                </a:solidFill>
                <a:latin typeface="Calibri"/>
                <a:ea typeface="Calibri"/>
                <a:cs typeface="Calibri"/>
                <a:sym typeface="Calibri"/>
              </a:rPr>
              <a:t>Lasrecomendaciones para apoyar la ejecución de las Estrategias  Regionales de Gestión de Crisis incluyen contar con una asociación  público-privada del sector turístico dedicada y fuerte </a:t>
            </a:r>
            <a:r>
              <a:rPr i="1" lang="en-US" sz="1900">
                <a:solidFill>
                  <a:srgbClr val="FFFFFF"/>
                </a:solidFill>
                <a:latin typeface="Calibri"/>
                <a:ea typeface="Calibri"/>
                <a:cs typeface="Calibri"/>
                <a:sym typeface="Calibri"/>
              </a:rPr>
              <a:t>(que incluya a  funcionarios de salud y seguridad, la comunidad y otros miembros  importantes), </a:t>
            </a:r>
            <a:r>
              <a:rPr lang="en-US" sz="1900">
                <a:solidFill>
                  <a:srgbClr val="FFFFFF"/>
                </a:solidFill>
                <a:latin typeface="Calibri"/>
                <a:ea typeface="Calibri"/>
                <a:cs typeface="Calibri"/>
                <a:sym typeface="Calibri"/>
              </a:rPr>
              <a:t>un Equipo de Gestión de Crisis Turísticas con un Comité</a:t>
            </a:r>
            <a:endParaRPr sz="1900">
              <a:latin typeface="Calibri"/>
              <a:ea typeface="Calibri"/>
              <a:cs typeface="Calibri"/>
              <a:sym typeface="Calibri"/>
            </a:endParaRPr>
          </a:p>
          <a:p>
            <a:pPr indent="0" lvl="0" marL="12700" marR="5080" rtl="0" algn="l">
              <a:lnSpc>
                <a:spcPct val="100000"/>
              </a:lnSpc>
              <a:spcBef>
                <a:spcPts val="0"/>
              </a:spcBef>
              <a:spcAft>
                <a:spcPts val="0"/>
              </a:spcAft>
              <a:buNone/>
            </a:pPr>
            <a:r>
              <a:rPr lang="en-US" sz="1900">
                <a:solidFill>
                  <a:srgbClr val="FFFFFF"/>
                </a:solidFill>
                <a:latin typeface="Calibri"/>
                <a:ea typeface="Calibri"/>
                <a:cs typeface="Calibri"/>
                <a:sym typeface="Calibri"/>
              </a:rPr>
              <a:t>Directivo de Crisis, una Unidad Regional de Gestión de Crisis, Evaluación de  Riesgos, Análisis FODA, Auditoría Regional de Crisis, Plan de Gestión de  Crisis (Plan de Respuesta y Recuperación),</a:t>
            </a:r>
            <a:endParaRPr sz="1900">
              <a:latin typeface="Calibri"/>
              <a:ea typeface="Calibri"/>
              <a:cs typeface="Calibri"/>
              <a:sym typeface="Calibri"/>
            </a:endParaRPr>
          </a:p>
        </p:txBody>
      </p:sp>
      <p:sp>
        <p:nvSpPr>
          <p:cNvPr id="510" name="Google Shape;510;p22"/>
          <p:cNvSpPr/>
          <p:nvPr/>
        </p:nvSpPr>
        <p:spPr>
          <a:xfrm>
            <a:off x="95250" y="0"/>
            <a:ext cx="10182860" cy="756920"/>
          </a:xfrm>
          <a:custGeom>
            <a:rect b="b" l="l" r="r" t="t"/>
            <a:pathLst>
              <a:path extrusionOk="0" h="756920" w="10182860">
                <a:moveTo>
                  <a:pt x="10182606" y="0"/>
                </a:moveTo>
                <a:lnTo>
                  <a:pt x="0" y="0"/>
                </a:lnTo>
                <a:lnTo>
                  <a:pt x="0" y="756665"/>
                </a:lnTo>
                <a:lnTo>
                  <a:pt x="10182606" y="756665"/>
                </a:lnTo>
                <a:lnTo>
                  <a:pt x="10182606" y="0"/>
                </a:lnTo>
                <a:close/>
              </a:path>
            </a:pathLst>
          </a:custGeom>
          <a:solidFill>
            <a:srgbClr val="7A54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1" name="Google Shape;511;p22"/>
          <p:cNvSpPr txBox="1"/>
          <p:nvPr>
            <p:ph type="title"/>
          </p:nvPr>
        </p:nvSpPr>
        <p:spPr>
          <a:xfrm>
            <a:off x="173989" y="178013"/>
            <a:ext cx="9182100"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400"/>
              <a:t>Las regiones turísticas necesitan el respaldo de la gestión regional de crisis</a:t>
            </a:r>
            <a:endParaRPr sz="2400"/>
          </a:p>
        </p:txBody>
      </p:sp>
      <p:pic>
        <p:nvPicPr>
          <p:cNvPr id="512" name="Google Shape;512;p22"/>
          <p:cNvPicPr preferRelativeResize="0"/>
          <p:nvPr/>
        </p:nvPicPr>
        <p:blipFill rotWithShape="1">
          <a:blip r:embed="rId7">
            <a:alphaModFix/>
          </a:blip>
          <a:srcRect b="0" l="0" r="0" t="0"/>
          <a:stretch/>
        </p:blipFill>
        <p:spPr>
          <a:xfrm>
            <a:off x="7744968" y="2257805"/>
            <a:ext cx="4445507" cy="26372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6" name="Shape 516"/>
        <p:cNvGrpSpPr/>
        <p:nvPr/>
      </p:nvGrpSpPr>
      <p:grpSpPr>
        <a:xfrm>
          <a:off x="0" y="0"/>
          <a:ext cx="0" cy="0"/>
          <a:chOff x="0" y="0"/>
          <a:chExt cx="0" cy="0"/>
        </a:xfrm>
      </p:grpSpPr>
      <p:grpSp>
        <p:nvGrpSpPr>
          <p:cNvPr id="517" name="Google Shape;517;p23"/>
          <p:cNvGrpSpPr/>
          <p:nvPr/>
        </p:nvGrpSpPr>
        <p:grpSpPr>
          <a:xfrm>
            <a:off x="241554" y="1523"/>
            <a:ext cx="11914097" cy="6658077"/>
            <a:chOff x="241554" y="1523"/>
            <a:chExt cx="11914097" cy="6658077"/>
          </a:xfrm>
        </p:grpSpPr>
        <p:sp>
          <p:nvSpPr>
            <p:cNvPr id="518" name="Google Shape;518;p23"/>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19" name="Google Shape;519;p23"/>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520" name="Google Shape;520;p23"/>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521" name="Google Shape;521;p23"/>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522" name="Google Shape;522;p23"/>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523" name="Google Shape;523;p23"/>
          <p:cNvSpPr txBox="1"/>
          <p:nvPr/>
        </p:nvSpPr>
        <p:spPr>
          <a:xfrm>
            <a:off x="813455" y="1770218"/>
            <a:ext cx="8714105" cy="36830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rgbClr val="FFFFFF"/>
                </a:solidFill>
                <a:latin typeface="Calibri"/>
                <a:ea typeface="Calibri"/>
                <a:cs typeface="Calibri"/>
                <a:sym typeface="Calibri"/>
              </a:rPr>
              <a:t>..</a:t>
            </a:r>
            <a:r>
              <a:rPr b="1" lang="en-US" sz="2400">
                <a:solidFill>
                  <a:srgbClr val="FFFFFF"/>
                </a:solidFill>
                <a:latin typeface="Calibri"/>
                <a:ea typeface="Calibri"/>
                <a:cs typeface="Calibri"/>
                <a:sym typeface="Calibri"/>
              </a:rPr>
              <a:t>la aglomeración puede implicar peligro</a:t>
            </a:r>
            <a:r>
              <a:rPr lang="en-US" sz="2400">
                <a:solidFill>
                  <a:srgbClr val="FFFFFF"/>
                </a:solidFill>
                <a:latin typeface="Calibri"/>
                <a:ea typeface="Calibri"/>
                <a:cs typeface="Calibri"/>
                <a:sym typeface="Calibri"/>
              </a:rPr>
              <a:t>pero también las calles  desiertas. Las regiones y organizaciones turísticas deberían estudiar  formas de gestionar eficazmente las aglomeraciones o los lugares  abandonados para aumentar la sensación de seguridad de los turistas.  En cuanto al control de multitudes, podría ser útil introducir un  sistema de sentido único en las atracciones o dividir las vías para  distintos fines (por ejemplo, conductores de vehículos frente a  peatones). Un alumbrado público más brillante, patrullas de seguridad  más activas y vigilancia vecinal pueden aliviar aún más la  preocupación de la gente por salir de noche.</a:t>
            </a:r>
            <a:endParaRPr sz="2400">
              <a:latin typeface="Calibri"/>
              <a:ea typeface="Calibri"/>
              <a:cs typeface="Calibri"/>
              <a:sym typeface="Calibri"/>
            </a:endParaRPr>
          </a:p>
        </p:txBody>
      </p:sp>
      <p:sp>
        <p:nvSpPr>
          <p:cNvPr id="524" name="Google Shape;524;p23"/>
          <p:cNvSpPr txBox="1"/>
          <p:nvPr>
            <p:ph type="title"/>
          </p:nvPr>
        </p:nvSpPr>
        <p:spPr>
          <a:xfrm>
            <a:off x="813454" y="558643"/>
            <a:ext cx="9461500" cy="930910"/>
          </a:xfrm>
          <a:prstGeom prst="rect">
            <a:avLst/>
          </a:prstGeom>
          <a:noFill/>
          <a:ln>
            <a:noFill/>
          </a:ln>
        </p:spPr>
        <p:txBody>
          <a:bodyPr anchorCtr="0" anchor="t" bIns="0" lIns="0" spcFirstLastPara="1" rIns="0" wrap="square" tIns="113025">
            <a:spAutoFit/>
          </a:bodyPr>
          <a:lstStyle/>
          <a:p>
            <a:pPr indent="0" lvl="0" marL="12700" marR="5080" rtl="0" algn="l">
              <a:lnSpc>
                <a:spcPct val="80000"/>
              </a:lnSpc>
              <a:spcBef>
                <a:spcPts val="0"/>
              </a:spcBef>
              <a:spcAft>
                <a:spcPts val="0"/>
              </a:spcAft>
              <a:buNone/>
            </a:pPr>
            <a:r>
              <a:rPr lang="en-US"/>
              <a:t>Este estudio afirma que la aglomeración puede implicar  peligro</a:t>
            </a:r>
            <a:endParaRPr/>
          </a:p>
        </p:txBody>
      </p:sp>
      <p:grpSp>
        <p:nvGrpSpPr>
          <p:cNvPr id="525" name="Google Shape;525;p23"/>
          <p:cNvGrpSpPr/>
          <p:nvPr/>
        </p:nvGrpSpPr>
        <p:grpSpPr>
          <a:xfrm>
            <a:off x="9945310" y="1255779"/>
            <a:ext cx="1866450" cy="3818721"/>
            <a:chOff x="9945310" y="1255779"/>
            <a:chExt cx="1866450" cy="3818721"/>
          </a:xfrm>
        </p:grpSpPr>
        <p:pic>
          <p:nvPicPr>
            <p:cNvPr id="526" name="Google Shape;526;p23"/>
            <p:cNvPicPr preferRelativeResize="0"/>
            <p:nvPr/>
          </p:nvPicPr>
          <p:blipFill rotWithShape="1">
            <a:blip r:embed="rId7">
              <a:alphaModFix/>
            </a:blip>
            <a:srcRect b="0" l="0" r="0" t="0"/>
            <a:stretch/>
          </p:blipFill>
          <p:spPr>
            <a:xfrm>
              <a:off x="9945310" y="1255779"/>
              <a:ext cx="1866450" cy="1526129"/>
            </a:xfrm>
            <a:prstGeom prst="rect">
              <a:avLst/>
            </a:prstGeom>
            <a:noFill/>
            <a:ln>
              <a:noFill/>
            </a:ln>
          </p:spPr>
        </p:pic>
        <p:sp>
          <p:nvSpPr>
            <p:cNvPr id="527" name="Google Shape;527;p23"/>
            <p:cNvSpPr/>
            <p:nvPr/>
          </p:nvSpPr>
          <p:spPr>
            <a:xfrm>
              <a:off x="10206761" y="3447630"/>
              <a:ext cx="1261110" cy="1626870"/>
            </a:xfrm>
            <a:custGeom>
              <a:rect b="b" l="l" r="r" t="t"/>
              <a:pathLst>
                <a:path extrusionOk="0" h="1626870" w="1261109">
                  <a:moveTo>
                    <a:pt x="508444" y="589534"/>
                  </a:moveTo>
                  <a:lnTo>
                    <a:pt x="244043" y="589534"/>
                  </a:lnTo>
                  <a:lnTo>
                    <a:pt x="244043" y="670877"/>
                  </a:lnTo>
                  <a:lnTo>
                    <a:pt x="508444" y="670877"/>
                  </a:lnTo>
                  <a:lnTo>
                    <a:pt x="508444" y="589534"/>
                  </a:lnTo>
                  <a:close/>
                </a:path>
                <a:path extrusionOk="0" h="1626870" w="1261109">
                  <a:moveTo>
                    <a:pt x="1016863" y="1240066"/>
                  </a:moveTo>
                  <a:lnTo>
                    <a:pt x="244043" y="1240066"/>
                  </a:lnTo>
                  <a:lnTo>
                    <a:pt x="244043" y="1321384"/>
                  </a:lnTo>
                  <a:lnTo>
                    <a:pt x="1016863" y="1321384"/>
                  </a:lnTo>
                  <a:lnTo>
                    <a:pt x="1016863" y="1240066"/>
                  </a:lnTo>
                  <a:close/>
                </a:path>
                <a:path extrusionOk="0" h="1626870" w="1261109">
                  <a:moveTo>
                    <a:pt x="1016863" y="1077429"/>
                  </a:moveTo>
                  <a:lnTo>
                    <a:pt x="244043" y="1077429"/>
                  </a:lnTo>
                  <a:lnTo>
                    <a:pt x="244043" y="1158748"/>
                  </a:lnTo>
                  <a:lnTo>
                    <a:pt x="1016863" y="1158748"/>
                  </a:lnTo>
                  <a:lnTo>
                    <a:pt x="1016863" y="1077429"/>
                  </a:lnTo>
                  <a:close/>
                </a:path>
                <a:path extrusionOk="0" h="1626870" w="1261109">
                  <a:moveTo>
                    <a:pt x="1016863" y="914806"/>
                  </a:moveTo>
                  <a:lnTo>
                    <a:pt x="244043" y="914806"/>
                  </a:lnTo>
                  <a:lnTo>
                    <a:pt x="244043" y="996111"/>
                  </a:lnTo>
                  <a:lnTo>
                    <a:pt x="1016863" y="996111"/>
                  </a:lnTo>
                  <a:lnTo>
                    <a:pt x="1016863" y="914806"/>
                  </a:lnTo>
                  <a:close/>
                </a:path>
                <a:path extrusionOk="0" h="1626870" w="1261109">
                  <a:moveTo>
                    <a:pt x="1016863" y="752170"/>
                  </a:moveTo>
                  <a:lnTo>
                    <a:pt x="244043" y="752170"/>
                  </a:lnTo>
                  <a:lnTo>
                    <a:pt x="244043" y="833488"/>
                  </a:lnTo>
                  <a:lnTo>
                    <a:pt x="1016863" y="833488"/>
                  </a:lnTo>
                  <a:lnTo>
                    <a:pt x="1016863" y="752170"/>
                  </a:lnTo>
                  <a:close/>
                </a:path>
                <a:path extrusionOk="0" h="1626870" w="1261109">
                  <a:moveTo>
                    <a:pt x="1260894" y="447217"/>
                  </a:moveTo>
                  <a:lnTo>
                    <a:pt x="1237805" y="426910"/>
                  </a:lnTo>
                  <a:lnTo>
                    <a:pt x="1138872" y="339890"/>
                  </a:lnTo>
                  <a:lnTo>
                    <a:pt x="1138872" y="548881"/>
                  </a:lnTo>
                  <a:lnTo>
                    <a:pt x="1138872" y="1504340"/>
                  </a:lnTo>
                  <a:lnTo>
                    <a:pt x="122021" y="1504340"/>
                  </a:lnTo>
                  <a:lnTo>
                    <a:pt x="122021" y="121970"/>
                  </a:lnTo>
                  <a:lnTo>
                    <a:pt x="630453" y="121970"/>
                  </a:lnTo>
                  <a:lnTo>
                    <a:pt x="630453" y="548881"/>
                  </a:lnTo>
                  <a:lnTo>
                    <a:pt x="1138872" y="548881"/>
                  </a:lnTo>
                  <a:lnTo>
                    <a:pt x="1138872" y="339890"/>
                  </a:lnTo>
                  <a:lnTo>
                    <a:pt x="1006678" y="223608"/>
                  </a:lnTo>
                  <a:lnTo>
                    <a:pt x="1006678" y="426910"/>
                  </a:lnTo>
                  <a:lnTo>
                    <a:pt x="752475" y="426910"/>
                  </a:lnTo>
                  <a:lnTo>
                    <a:pt x="752475" y="172770"/>
                  </a:lnTo>
                  <a:lnTo>
                    <a:pt x="1006678" y="426910"/>
                  </a:lnTo>
                  <a:lnTo>
                    <a:pt x="1006678" y="223608"/>
                  </a:lnTo>
                  <a:lnTo>
                    <a:pt x="948893" y="172770"/>
                  </a:lnTo>
                  <a:lnTo>
                    <a:pt x="891133" y="121970"/>
                  </a:lnTo>
                  <a:lnTo>
                    <a:pt x="752475" y="0"/>
                  </a:lnTo>
                  <a:lnTo>
                    <a:pt x="0" y="0"/>
                  </a:lnTo>
                  <a:lnTo>
                    <a:pt x="0" y="1626323"/>
                  </a:lnTo>
                  <a:lnTo>
                    <a:pt x="1260894" y="1626323"/>
                  </a:lnTo>
                  <a:lnTo>
                    <a:pt x="1260894" y="1504340"/>
                  </a:lnTo>
                  <a:lnTo>
                    <a:pt x="1260894" y="44721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28" name="Google Shape;528;p23"/>
          <p:cNvSpPr txBox="1"/>
          <p:nvPr/>
        </p:nvSpPr>
        <p:spPr>
          <a:xfrm>
            <a:off x="10126226" y="5213140"/>
            <a:ext cx="1477645" cy="574040"/>
          </a:xfrm>
          <a:prstGeom prst="rect">
            <a:avLst/>
          </a:prstGeom>
          <a:noFill/>
          <a:ln>
            <a:noFill/>
          </a:ln>
        </p:spPr>
        <p:txBody>
          <a:bodyPr anchorCtr="0" anchor="t" bIns="0" lIns="0" spcFirstLastPara="1" rIns="0" wrap="square" tIns="12700">
            <a:spAutoFit/>
          </a:bodyPr>
          <a:lstStyle/>
          <a:p>
            <a:pPr indent="-124460" lvl="0" marL="136525" marR="508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8">
                  <a:extLst>
                    <a:ext uri="{A12FA001-AC4F-418D-AE19-62706E023703}">
                      <ahyp:hlinkClr val="tx"/>
                    </a:ext>
                  </a:extLst>
                </a:hlinkClick>
              </a:rPr>
              <a:t>Leer artículo de  investigación</a:t>
            </a:r>
            <a:endParaRPr sz="1800">
              <a:latin typeface="Calibri"/>
              <a:ea typeface="Calibri"/>
              <a:cs typeface="Calibri"/>
              <a:sym typeface="Calibri"/>
            </a:endParaRPr>
          </a:p>
        </p:txBody>
      </p:sp>
      <p:grpSp>
        <p:nvGrpSpPr>
          <p:cNvPr id="529" name="Google Shape;529;p23"/>
          <p:cNvGrpSpPr/>
          <p:nvPr/>
        </p:nvGrpSpPr>
        <p:grpSpPr>
          <a:xfrm>
            <a:off x="9629028" y="5227361"/>
            <a:ext cx="482600" cy="788945"/>
            <a:chOff x="9629028" y="5227361"/>
            <a:chExt cx="482600" cy="788945"/>
          </a:xfrm>
        </p:grpSpPr>
        <p:pic>
          <p:nvPicPr>
            <p:cNvPr id="530" name="Google Shape;530;p23"/>
            <p:cNvPicPr preferRelativeResize="0"/>
            <p:nvPr/>
          </p:nvPicPr>
          <p:blipFill rotWithShape="1">
            <a:blip r:embed="rId9">
              <a:alphaModFix/>
            </a:blip>
            <a:srcRect b="0" l="0" r="0" t="0"/>
            <a:stretch/>
          </p:blipFill>
          <p:spPr>
            <a:xfrm>
              <a:off x="9665513" y="5227361"/>
              <a:ext cx="252649" cy="233231"/>
            </a:xfrm>
            <a:prstGeom prst="rect">
              <a:avLst/>
            </a:prstGeom>
            <a:noFill/>
            <a:ln>
              <a:noFill/>
            </a:ln>
          </p:spPr>
        </p:pic>
        <p:sp>
          <p:nvSpPr>
            <p:cNvPr id="531" name="Google Shape;531;p23"/>
            <p:cNvSpPr/>
            <p:nvPr/>
          </p:nvSpPr>
          <p:spPr>
            <a:xfrm>
              <a:off x="9629028" y="531082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6" y="26327"/>
                  </a:lnTo>
                  <a:lnTo>
                    <a:pt x="132527" y="12625"/>
                  </a:lnTo>
                  <a:lnTo>
                    <a:pt x="146235" y="3387"/>
                  </a:lnTo>
                  <a:lnTo>
                    <a:pt x="163024" y="0"/>
                  </a:lnTo>
                  <a:lnTo>
                    <a:pt x="179813" y="3387"/>
                  </a:lnTo>
                  <a:lnTo>
                    <a:pt x="193521" y="12625"/>
                  </a:lnTo>
                  <a:lnTo>
                    <a:pt x="202763"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40" y="235054"/>
                  </a:lnTo>
                  <a:lnTo>
                    <a:pt x="380772" y="246142"/>
                  </a:lnTo>
                  <a:lnTo>
                    <a:pt x="391845" y="262580"/>
                  </a:lnTo>
                  <a:lnTo>
                    <a:pt x="395895" y="282703"/>
                  </a:lnTo>
                  <a:lnTo>
                    <a:pt x="395657" y="287554"/>
                  </a:lnTo>
                  <a:lnTo>
                    <a:pt x="403312" y="281785"/>
                  </a:lnTo>
                  <a:lnTo>
                    <a:pt x="411826" y="277558"/>
                  </a:lnTo>
                  <a:lnTo>
                    <a:pt x="420971" y="274960"/>
                  </a:lnTo>
                  <a:lnTo>
                    <a:pt x="430519" y="274080"/>
                  </a:lnTo>
                  <a:lnTo>
                    <a:pt x="450631" y="278164"/>
                  </a:lnTo>
                  <a:lnTo>
                    <a:pt x="467048"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5" name="Shape 535"/>
        <p:cNvGrpSpPr/>
        <p:nvPr/>
      </p:nvGrpSpPr>
      <p:grpSpPr>
        <a:xfrm>
          <a:off x="0" y="0"/>
          <a:ext cx="0" cy="0"/>
          <a:chOff x="0" y="0"/>
          <a:chExt cx="0" cy="0"/>
        </a:xfrm>
      </p:grpSpPr>
      <p:pic>
        <p:nvPicPr>
          <p:cNvPr id="536" name="Google Shape;536;p24"/>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537" name="Google Shape;537;p24"/>
          <p:cNvGrpSpPr/>
          <p:nvPr/>
        </p:nvGrpSpPr>
        <p:grpSpPr>
          <a:xfrm>
            <a:off x="848080" y="6217679"/>
            <a:ext cx="3112985" cy="348957"/>
            <a:chOff x="848080" y="6217679"/>
            <a:chExt cx="3112985" cy="348957"/>
          </a:xfrm>
        </p:grpSpPr>
        <p:pic>
          <p:nvPicPr>
            <p:cNvPr id="538" name="Google Shape;538;p24"/>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539" name="Google Shape;539;p24"/>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540" name="Google Shape;540;p24"/>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pic>
        <p:nvPicPr>
          <p:cNvPr id="541" name="Google Shape;541;p24"/>
          <p:cNvPicPr preferRelativeResize="0"/>
          <p:nvPr/>
        </p:nvPicPr>
        <p:blipFill rotWithShape="1">
          <a:blip r:embed="rId7">
            <a:alphaModFix/>
          </a:blip>
          <a:srcRect b="0" l="0" r="0" t="0"/>
          <a:stretch/>
        </p:blipFill>
        <p:spPr>
          <a:xfrm>
            <a:off x="6438138" y="0"/>
            <a:ext cx="5395721" cy="6858000"/>
          </a:xfrm>
          <a:prstGeom prst="rect">
            <a:avLst/>
          </a:prstGeom>
          <a:noFill/>
          <a:ln>
            <a:noFill/>
          </a:ln>
        </p:spPr>
      </p:pic>
      <p:sp>
        <p:nvSpPr>
          <p:cNvPr id="542" name="Google Shape;542;p24"/>
          <p:cNvSpPr/>
          <p:nvPr/>
        </p:nvSpPr>
        <p:spPr>
          <a:xfrm>
            <a:off x="358140" y="1165097"/>
            <a:ext cx="5661660" cy="5539105"/>
          </a:xfrm>
          <a:custGeom>
            <a:rect b="b" l="l" r="r" t="t"/>
            <a:pathLst>
              <a:path extrusionOk="0" h="5539105" w="5661660">
                <a:moveTo>
                  <a:pt x="5661660" y="0"/>
                </a:moveTo>
                <a:lnTo>
                  <a:pt x="0" y="0"/>
                </a:lnTo>
                <a:lnTo>
                  <a:pt x="0" y="5538978"/>
                </a:lnTo>
                <a:lnTo>
                  <a:pt x="5661660" y="5538978"/>
                </a:lnTo>
                <a:lnTo>
                  <a:pt x="566166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3" name="Google Shape;543;p24"/>
          <p:cNvSpPr txBox="1"/>
          <p:nvPr/>
        </p:nvSpPr>
        <p:spPr>
          <a:xfrm>
            <a:off x="436742" y="1429172"/>
            <a:ext cx="5488305" cy="4291965"/>
          </a:xfrm>
          <a:prstGeom prst="rect">
            <a:avLst/>
          </a:prstGeom>
          <a:noFill/>
          <a:ln>
            <a:noFill/>
          </a:ln>
        </p:spPr>
        <p:txBody>
          <a:bodyPr anchorCtr="0" anchor="t" bIns="0" lIns="0" spcFirstLastPara="1" rIns="0" wrap="square" tIns="12050">
            <a:spAutoFit/>
          </a:bodyPr>
          <a:lstStyle/>
          <a:p>
            <a:pPr indent="0" lvl="0" marL="12700" marR="146050" rtl="0" algn="l">
              <a:lnSpc>
                <a:spcPct val="100000"/>
              </a:lnSpc>
              <a:spcBef>
                <a:spcPts val="0"/>
              </a:spcBef>
              <a:spcAft>
                <a:spcPts val="0"/>
              </a:spcAft>
              <a:buNone/>
            </a:pPr>
            <a:r>
              <a:rPr lang="en-US" sz="2000">
                <a:solidFill>
                  <a:srgbClr val="455264"/>
                </a:solidFill>
                <a:latin typeface="Calibri"/>
                <a:ea typeface="Calibri"/>
                <a:cs typeface="Calibri"/>
                <a:sym typeface="Calibri"/>
              </a:rPr>
              <a:t>Las consecuencias de no disponer de una estrategia  de gestión de crisis pueden ser las siguientes</a:t>
            </a:r>
            <a:endParaRPr sz="2000">
              <a:latin typeface="Calibri"/>
              <a:ea typeface="Calibri"/>
              <a:cs typeface="Calibri"/>
              <a:sym typeface="Calibri"/>
            </a:endParaRPr>
          </a:p>
          <a:p>
            <a:pPr indent="0" lvl="0" marL="0" marR="0" rtl="0" algn="l">
              <a:lnSpc>
                <a:spcPct val="100000"/>
              </a:lnSpc>
              <a:spcBef>
                <a:spcPts val="20"/>
              </a:spcBef>
              <a:spcAft>
                <a:spcPts val="0"/>
              </a:spcAft>
              <a:buNone/>
            </a:pPr>
            <a:r>
              <a:t/>
            </a:r>
            <a:endParaRPr sz="1950">
              <a:latin typeface="Calibri"/>
              <a:ea typeface="Calibri"/>
              <a:cs typeface="Calibri"/>
              <a:sym typeface="Calibri"/>
            </a:endParaRPr>
          </a:p>
          <a:p>
            <a:pPr indent="-342900" lvl="0" marL="354965" marR="5080" rtl="0" algn="l">
              <a:lnSpc>
                <a:spcPct val="100000"/>
              </a:lnSpc>
              <a:spcBef>
                <a:spcPts val="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Una </a:t>
            </a:r>
            <a:r>
              <a:rPr b="1" lang="en-US" sz="2000">
                <a:solidFill>
                  <a:srgbClr val="455264"/>
                </a:solidFill>
                <a:latin typeface="Calibri"/>
                <a:ea typeface="Calibri"/>
                <a:cs typeface="Calibri"/>
                <a:sym typeface="Calibri"/>
              </a:rPr>
              <a:t>mala respuesta y </a:t>
            </a:r>
            <a:r>
              <a:rPr lang="en-US" sz="2000">
                <a:solidFill>
                  <a:srgbClr val="455264"/>
                </a:solidFill>
                <a:latin typeface="Calibri"/>
                <a:ea typeface="Calibri"/>
                <a:cs typeface="Calibri"/>
                <a:sym typeface="Calibri"/>
              </a:rPr>
              <a:t>decisiones de recuperación  que tienen </a:t>
            </a:r>
            <a:r>
              <a:rPr b="1" lang="en-US" sz="2000">
                <a:solidFill>
                  <a:srgbClr val="455264"/>
                </a:solidFill>
                <a:latin typeface="Calibri"/>
                <a:ea typeface="Calibri"/>
                <a:cs typeface="Calibri"/>
                <a:sym typeface="Calibri"/>
              </a:rPr>
              <a:t>repercusiones</a:t>
            </a:r>
            <a:r>
              <a:rPr lang="en-US" sz="2000">
                <a:solidFill>
                  <a:srgbClr val="455264"/>
                </a:solidFill>
                <a:latin typeface="Calibri"/>
                <a:ea typeface="Calibri"/>
                <a:cs typeface="Calibri"/>
                <a:sym typeface="Calibri"/>
              </a:rPr>
              <a:t>negativas </a:t>
            </a:r>
            <a:r>
              <a:rPr b="1" lang="en-US" sz="2000">
                <a:solidFill>
                  <a:srgbClr val="455264"/>
                </a:solidFill>
                <a:latin typeface="Calibri"/>
                <a:ea typeface="Calibri"/>
                <a:cs typeface="Calibri"/>
                <a:sym typeface="Calibri"/>
              </a:rPr>
              <a:t>a largo plazo</a:t>
            </a:r>
            <a:r>
              <a:rPr lang="en-US" sz="2000">
                <a:solidFill>
                  <a:srgbClr val="455264"/>
                </a:solidFill>
                <a:latin typeface="Calibri"/>
                <a:ea typeface="Calibri"/>
                <a:cs typeface="Calibri"/>
                <a:sym typeface="Calibri"/>
              </a:rPr>
              <a:t>,</a:t>
            </a:r>
            <a:endParaRPr sz="2000">
              <a:latin typeface="Calibri"/>
              <a:ea typeface="Calibri"/>
              <a:cs typeface="Calibri"/>
              <a:sym typeface="Calibri"/>
            </a:endParaRPr>
          </a:p>
          <a:p>
            <a:pPr indent="-342900" lvl="0" marL="354965" marR="1007744" rtl="0" algn="l">
              <a:lnSpc>
                <a:spcPct val="100000"/>
              </a:lnSpc>
              <a:spcBef>
                <a:spcPts val="60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Comunicación incorrecta, incoherente o  malinterpretada, que crea </a:t>
            </a:r>
            <a:r>
              <a:rPr b="1" lang="en-US" sz="2000">
                <a:solidFill>
                  <a:srgbClr val="455264"/>
                </a:solidFill>
                <a:latin typeface="Calibri"/>
                <a:ea typeface="Calibri"/>
                <a:cs typeface="Calibri"/>
                <a:sym typeface="Calibri"/>
              </a:rPr>
              <a:t>confusión y  desconfianza,</a:t>
            </a:r>
            <a:endParaRPr sz="2000">
              <a:latin typeface="Calibri"/>
              <a:ea typeface="Calibri"/>
              <a:cs typeface="Calibri"/>
              <a:sym typeface="Calibri"/>
            </a:endParaRPr>
          </a:p>
          <a:p>
            <a:pPr indent="-342900" lvl="0" marL="354965" marR="0" rtl="0" algn="l">
              <a:lnSpc>
                <a:spcPct val="100000"/>
              </a:lnSpc>
              <a:spcBef>
                <a:spcPts val="60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una </a:t>
            </a:r>
            <a:r>
              <a:rPr b="1" lang="en-US" sz="2000">
                <a:solidFill>
                  <a:srgbClr val="455264"/>
                </a:solidFill>
                <a:latin typeface="Calibri"/>
                <a:ea typeface="Calibri"/>
                <a:cs typeface="Calibri"/>
                <a:sym typeface="Calibri"/>
              </a:rPr>
              <a:t>recuperación más larga de lo necesario</a:t>
            </a:r>
            <a:r>
              <a:rPr lang="en-US" sz="2000">
                <a:solidFill>
                  <a:srgbClr val="455264"/>
                </a:solidFill>
                <a:latin typeface="Calibri"/>
                <a:ea typeface="Calibri"/>
                <a:cs typeface="Calibri"/>
                <a:sym typeface="Calibri"/>
              </a:rPr>
              <a:t>,</a:t>
            </a:r>
            <a:endParaRPr sz="2000">
              <a:latin typeface="Calibri"/>
              <a:ea typeface="Calibri"/>
              <a:cs typeface="Calibri"/>
              <a:sym typeface="Calibri"/>
            </a:endParaRPr>
          </a:p>
          <a:p>
            <a:pPr indent="-342900" lvl="0" marL="354965" marR="118745" rtl="0" algn="l">
              <a:lnSpc>
                <a:spcPct val="100000"/>
              </a:lnSpc>
              <a:spcBef>
                <a:spcPts val="60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posible </a:t>
            </a:r>
            <a:r>
              <a:rPr b="1" lang="en-US" sz="2000">
                <a:solidFill>
                  <a:srgbClr val="455264"/>
                </a:solidFill>
                <a:latin typeface="Calibri"/>
                <a:ea typeface="Calibri"/>
                <a:cs typeface="Calibri"/>
                <a:sym typeface="Calibri"/>
              </a:rPr>
              <a:t>agotamiento </a:t>
            </a:r>
            <a:r>
              <a:rPr lang="en-US" sz="2000">
                <a:solidFill>
                  <a:srgbClr val="455264"/>
                </a:solidFill>
                <a:latin typeface="Calibri"/>
                <a:ea typeface="Calibri"/>
                <a:cs typeface="Calibri"/>
                <a:sym typeface="Calibri"/>
              </a:rPr>
              <a:t>de la capacidad turística de  la región, o</a:t>
            </a:r>
            <a:endParaRPr sz="2000">
              <a:latin typeface="Calibri"/>
              <a:ea typeface="Calibri"/>
              <a:cs typeface="Calibri"/>
              <a:sym typeface="Calibri"/>
            </a:endParaRPr>
          </a:p>
          <a:p>
            <a:pPr indent="-342900" lvl="0" marL="354965" marR="0" rtl="0" algn="l">
              <a:lnSpc>
                <a:spcPct val="100000"/>
              </a:lnSpc>
              <a:spcBef>
                <a:spcPts val="595"/>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una </a:t>
            </a:r>
            <a:r>
              <a:rPr b="1" lang="en-US" sz="2000">
                <a:solidFill>
                  <a:srgbClr val="455264"/>
                </a:solidFill>
                <a:latin typeface="Calibri"/>
                <a:ea typeface="Calibri"/>
                <a:cs typeface="Calibri"/>
                <a:sym typeface="Calibri"/>
              </a:rPr>
              <a:t>capacidad turística regional</a:t>
            </a:r>
            <a:r>
              <a:rPr lang="en-US" sz="2000">
                <a:solidFill>
                  <a:srgbClr val="455264"/>
                </a:solidFill>
                <a:latin typeface="Calibri"/>
                <a:ea typeface="Calibri"/>
                <a:cs typeface="Calibri"/>
                <a:sym typeface="Calibri"/>
              </a:rPr>
              <a:t>al menos</a:t>
            </a:r>
            <a:endParaRPr sz="2000">
              <a:latin typeface="Calibri"/>
              <a:ea typeface="Calibri"/>
              <a:cs typeface="Calibri"/>
              <a:sym typeface="Calibri"/>
            </a:endParaRPr>
          </a:p>
          <a:p>
            <a:pPr indent="0" lvl="0" marL="354965" marR="0" rtl="0" algn="l">
              <a:lnSpc>
                <a:spcPct val="100000"/>
              </a:lnSpc>
              <a:spcBef>
                <a:spcPts val="0"/>
              </a:spcBef>
              <a:spcAft>
                <a:spcPts val="0"/>
              </a:spcAft>
              <a:buNone/>
            </a:pPr>
            <a:r>
              <a:rPr b="1" lang="en-US" sz="2000">
                <a:solidFill>
                  <a:srgbClr val="455264"/>
                </a:solidFill>
                <a:latin typeface="Calibri"/>
                <a:ea typeface="Calibri"/>
                <a:cs typeface="Calibri"/>
                <a:sym typeface="Calibri"/>
              </a:rPr>
              <a:t>inalcanzable antes de la crisis.</a:t>
            </a:r>
            <a:endParaRPr sz="2000">
              <a:latin typeface="Calibri"/>
              <a:ea typeface="Calibri"/>
              <a:cs typeface="Calibri"/>
              <a:sym typeface="Calibri"/>
            </a:endParaRPr>
          </a:p>
        </p:txBody>
      </p:sp>
      <p:sp>
        <p:nvSpPr>
          <p:cNvPr id="544" name="Google Shape;544;p24"/>
          <p:cNvSpPr/>
          <p:nvPr/>
        </p:nvSpPr>
        <p:spPr>
          <a:xfrm>
            <a:off x="0" y="0"/>
            <a:ext cx="6438265" cy="1096010"/>
          </a:xfrm>
          <a:custGeom>
            <a:rect b="b" l="l" r="r" t="t"/>
            <a:pathLst>
              <a:path extrusionOk="0" h="1096010" w="6438265">
                <a:moveTo>
                  <a:pt x="6438138" y="0"/>
                </a:moveTo>
                <a:lnTo>
                  <a:pt x="0" y="0"/>
                </a:lnTo>
                <a:lnTo>
                  <a:pt x="0" y="1095755"/>
                </a:lnTo>
                <a:lnTo>
                  <a:pt x="6438138" y="1095755"/>
                </a:lnTo>
                <a:lnTo>
                  <a:pt x="6438138"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5" name="Google Shape;545;p24"/>
          <p:cNvSpPr txBox="1"/>
          <p:nvPr>
            <p:ph type="title"/>
          </p:nvPr>
        </p:nvSpPr>
        <p:spPr>
          <a:xfrm>
            <a:off x="703066" y="85408"/>
            <a:ext cx="5033645" cy="836930"/>
          </a:xfrm>
          <a:prstGeom prst="rect">
            <a:avLst/>
          </a:prstGeom>
          <a:noFill/>
          <a:ln>
            <a:noFill/>
          </a:ln>
        </p:spPr>
        <p:txBody>
          <a:bodyPr anchorCtr="0" anchor="t" bIns="0" lIns="0" spcFirstLastPara="1" rIns="0" wrap="square" tIns="61575">
            <a:spAutoFit/>
          </a:bodyPr>
          <a:lstStyle/>
          <a:p>
            <a:pPr indent="-382905" lvl="0" marL="394970" marR="5080" rtl="0" algn="l">
              <a:lnSpc>
                <a:spcPct val="107857"/>
              </a:lnSpc>
              <a:spcBef>
                <a:spcPts val="0"/>
              </a:spcBef>
              <a:spcAft>
                <a:spcPts val="0"/>
              </a:spcAft>
              <a:buNone/>
            </a:pPr>
            <a:r>
              <a:rPr lang="en-US" sz="2800"/>
              <a:t>Las consecuencias de no tener una  estrategia de gestión de crisis</a:t>
            </a: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9" name="Shape 549"/>
        <p:cNvGrpSpPr/>
        <p:nvPr/>
      </p:nvGrpSpPr>
      <p:grpSpPr>
        <a:xfrm>
          <a:off x="0" y="0"/>
          <a:ext cx="0" cy="0"/>
          <a:chOff x="0" y="0"/>
          <a:chExt cx="0" cy="0"/>
        </a:xfrm>
      </p:grpSpPr>
      <p:grpSp>
        <p:nvGrpSpPr>
          <p:cNvPr id="550" name="Google Shape;550;p25"/>
          <p:cNvGrpSpPr/>
          <p:nvPr/>
        </p:nvGrpSpPr>
        <p:grpSpPr>
          <a:xfrm>
            <a:off x="241554" y="1523"/>
            <a:ext cx="11914097" cy="6658077"/>
            <a:chOff x="241554" y="1523"/>
            <a:chExt cx="11914097" cy="6658077"/>
          </a:xfrm>
        </p:grpSpPr>
        <p:sp>
          <p:nvSpPr>
            <p:cNvPr id="551" name="Google Shape;551;p25"/>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552" name="Google Shape;552;p25"/>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553" name="Google Shape;553;p25"/>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554" name="Google Shape;554;p25"/>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555" name="Google Shape;555;p25"/>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556" name="Google Shape;556;p25"/>
          <p:cNvSpPr txBox="1"/>
          <p:nvPr/>
        </p:nvSpPr>
        <p:spPr>
          <a:xfrm>
            <a:off x="908550" y="1551557"/>
            <a:ext cx="8728710" cy="25857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rgbClr val="FFFFFF"/>
                </a:solidFill>
                <a:latin typeface="Calibri"/>
                <a:ea typeface="Calibri"/>
                <a:cs typeface="Calibri"/>
                <a:sym typeface="Calibri"/>
              </a:rPr>
              <a:t>A diferencia de los riesgos turísticos correlacionados con el terrorismo,  la guerra y la inestabilidad política, la delincuencia, los desastres  </a:t>
            </a:r>
            <a:r>
              <a:rPr lang="en-US" sz="2400" u="sng">
                <a:solidFill>
                  <a:srgbClr val="FFFFFF"/>
                </a:solidFill>
                <a:latin typeface="Calibri"/>
                <a:ea typeface="Calibri"/>
                <a:cs typeface="Calibri"/>
                <a:sym typeface="Calibri"/>
                <a:hlinkClick r:id="rId7">
                  <a:extLst>
                    <a:ext uri="{A12FA001-AC4F-418D-AE19-62706E023703}">
                      <ahyp:hlinkClr val="tx"/>
                    </a:ext>
                  </a:extLst>
                </a:hlinkClick>
              </a:rPr>
              <a:t>naturales o los peligros para la salud (por ejemplo, el SARS)(Botterill et </a:t>
            </a:r>
            <a:r>
              <a:rPr lang="en-US" sz="2400">
                <a:solidFill>
                  <a:srgbClr val="FFFFFF"/>
                </a:solidFill>
                <a:latin typeface="Calibri"/>
                <a:ea typeface="Calibri"/>
                <a:cs typeface="Calibri"/>
                <a:sym typeface="Calibri"/>
              </a:rPr>
              <a:t> </a:t>
            </a:r>
            <a:r>
              <a:rPr lang="en-US" sz="2400" u="sng">
                <a:solidFill>
                  <a:srgbClr val="FFFFFF"/>
                </a:solidFill>
                <a:latin typeface="Calibri"/>
                <a:ea typeface="Calibri"/>
                <a:cs typeface="Calibri"/>
                <a:sym typeface="Calibri"/>
                <a:hlinkClick r:id="rId8">
                  <a:extLst>
                    <a:ext uri="{A12FA001-AC4F-418D-AE19-62706E023703}">
                      <ahyp:hlinkClr val="tx"/>
                    </a:ext>
                  </a:extLst>
                </a:hlinkClick>
              </a:rPr>
              <a:t>al., 2013; Cartwright, 2000; Neumayer, 2004; Samitasa, Asterioub,  Polyzosc, &amp; Kenourgios, 2018), la seguridad turística hace hincapi</a:t>
            </a:r>
            <a:r>
              <a:rPr lang="en-US" sz="2400">
                <a:solidFill>
                  <a:srgbClr val="FFFFFF"/>
                </a:solidFill>
                <a:latin typeface="Calibri"/>
                <a:ea typeface="Calibri"/>
                <a:cs typeface="Calibri"/>
                <a:sym typeface="Calibri"/>
              </a:rPr>
              <a:t>é en  las condiciones estables y ordenadas, es decir, estar protegido y libre  de lesiones o peligros durante las actividades turísticas.</a:t>
            </a:r>
            <a:endParaRPr sz="2400">
              <a:latin typeface="Calibri"/>
              <a:ea typeface="Calibri"/>
              <a:cs typeface="Calibri"/>
              <a:sym typeface="Calibri"/>
            </a:endParaRPr>
          </a:p>
        </p:txBody>
      </p:sp>
      <p:sp>
        <p:nvSpPr>
          <p:cNvPr id="557" name="Google Shape;557;p25"/>
          <p:cNvSpPr txBox="1"/>
          <p:nvPr/>
        </p:nvSpPr>
        <p:spPr>
          <a:xfrm>
            <a:off x="908550" y="4477637"/>
            <a:ext cx="8695690" cy="14884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400">
                <a:solidFill>
                  <a:srgbClr val="FFFFFF"/>
                </a:solidFill>
                <a:latin typeface="Calibri"/>
                <a:ea typeface="Calibri"/>
                <a:cs typeface="Calibri"/>
                <a:sym typeface="Calibri"/>
              </a:rPr>
              <a:t>Crear un vínculo entre el turismo y la reducción y gestión del riesgo de  catástrofes es especialmente importante en los lugares que dependen  en gran medida del turismo y, al mismo tiempo, son propensos a los  peligros naturales. </a:t>
            </a:r>
            <a:r>
              <a:rPr lang="en-US" sz="2400" u="sng">
                <a:solidFill>
                  <a:srgbClr val="FFFFFF"/>
                </a:solidFill>
                <a:latin typeface="Calibri"/>
                <a:ea typeface="Calibri"/>
                <a:cs typeface="Calibri"/>
                <a:sym typeface="Calibri"/>
                <a:hlinkClick r:id="rId9">
                  <a:extLst>
                    <a:ext uri="{A12FA001-AC4F-418D-AE19-62706E023703}">
                      <ahyp:hlinkClr val="tx"/>
                    </a:ext>
                  </a:extLst>
                </a:hlinkClick>
              </a:rPr>
              <a:t>(Susanne Becken</a:t>
            </a:r>
            <a:r>
              <a:rPr lang="en-US" sz="2400">
                <a:solidFill>
                  <a:srgbClr val="FFFFFF"/>
                </a:solidFill>
                <a:latin typeface="Calibri"/>
                <a:ea typeface="Calibri"/>
                <a:cs typeface="Calibri"/>
                <a:sym typeface="Calibri"/>
              </a:rPr>
              <a:t>)</a:t>
            </a:r>
            <a:endParaRPr sz="2400">
              <a:latin typeface="Calibri"/>
              <a:ea typeface="Calibri"/>
              <a:cs typeface="Calibri"/>
              <a:sym typeface="Calibri"/>
            </a:endParaRPr>
          </a:p>
        </p:txBody>
      </p:sp>
      <p:grpSp>
        <p:nvGrpSpPr>
          <p:cNvPr id="558" name="Google Shape;558;p25"/>
          <p:cNvGrpSpPr/>
          <p:nvPr/>
        </p:nvGrpSpPr>
        <p:grpSpPr>
          <a:xfrm>
            <a:off x="9945310" y="1255779"/>
            <a:ext cx="1866450" cy="3818721"/>
            <a:chOff x="9945310" y="1255779"/>
            <a:chExt cx="1866450" cy="3818721"/>
          </a:xfrm>
        </p:grpSpPr>
        <p:pic>
          <p:nvPicPr>
            <p:cNvPr id="559" name="Google Shape;559;p25"/>
            <p:cNvPicPr preferRelativeResize="0"/>
            <p:nvPr/>
          </p:nvPicPr>
          <p:blipFill rotWithShape="1">
            <a:blip r:embed="rId10">
              <a:alphaModFix/>
            </a:blip>
            <a:srcRect b="0" l="0" r="0" t="0"/>
            <a:stretch/>
          </p:blipFill>
          <p:spPr>
            <a:xfrm>
              <a:off x="9945310" y="1255779"/>
              <a:ext cx="1866450" cy="1526129"/>
            </a:xfrm>
            <a:prstGeom prst="rect">
              <a:avLst/>
            </a:prstGeom>
            <a:noFill/>
            <a:ln>
              <a:noFill/>
            </a:ln>
          </p:spPr>
        </p:pic>
        <p:sp>
          <p:nvSpPr>
            <p:cNvPr id="560" name="Google Shape;560;p25"/>
            <p:cNvSpPr/>
            <p:nvPr/>
          </p:nvSpPr>
          <p:spPr>
            <a:xfrm>
              <a:off x="10206761" y="3447630"/>
              <a:ext cx="1261110" cy="1626870"/>
            </a:xfrm>
            <a:custGeom>
              <a:rect b="b" l="l" r="r" t="t"/>
              <a:pathLst>
                <a:path extrusionOk="0" h="1626870" w="1261109">
                  <a:moveTo>
                    <a:pt x="508444" y="589534"/>
                  </a:moveTo>
                  <a:lnTo>
                    <a:pt x="244043" y="589534"/>
                  </a:lnTo>
                  <a:lnTo>
                    <a:pt x="244043" y="670877"/>
                  </a:lnTo>
                  <a:lnTo>
                    <a:pt x="508444" y="670877"/>
                  </a:lnTo>
                  <a:lnTo>
                    <a:pt x="508444" y="589534"/>
                  </a:lnTo>
                  <a:close/>
                </a:path>
                <a:path extrusionOk="0" h="1626870" w="1261109">
                  <a:moveTo>
                    <a:pt x="1016863" y="1240066"/>
                  </a:moveTo>
                  <a:lnTo>
                    <a:pt x="244043" y="1240066"/>
                  </a:lnTo>
                  <a:lnTo>
                    <a:pt x="244043" y="1321384"/>
                  </a:lnTo>
                  <a:lnTo>
                    <a:pt x="1016863" y="1321384"/>
                  </a:lnTo>
                  <a:lnTo>
                    <a:pt x="1016863" y="1240066"/>
                  </a:lnTo>
                  <a:close/>
                </a:path>
                <a:path extrusionOk="0" h="1626870" w="1261109">
                  <a:moveTo>
                    <a:pt x="1016863" y="1077429"/>
                  </a:moveTo>
                  <a:lnTo>
                    <a:pt x="244043" y="1077429"/>
                  </a:lnTo>
                  <a:lnTo>
                    <a:pt x="244043" y="1158748"/>
                  </a:lnTo>
                  <a:lnTo>
                    <a:pt x="1016863" y="1158748"/>
                  </a:lnTo>
                  <a:lnTo>
                    <a:pt x="1016863" y="1077429"/>
                  </a:lnTo>
                  <a:close/>
                </a:path>
                <a:path extrusionOk="0" h="1626870" w="1261109">
                  <a:moveTo>
                    <a:pt x="1016863" y="914806"/>
                  </a:moveTo>
                  <a:lnTo>
                    <a:pt x="244043" y="914806"/>
                  </a:lnTo>
                  <a:lnTo>
                    <a:pt x="244043" y="996111"/>
                  </a:lnTo>
                  <a:lnTo>
                    <a:pt x="1016863" y="996111"/>
                  </a:lnTo>
                  <a:lnTo>
                    <a:pt x="1016863" y="914806"/>
                  </a:lnTo>
                  <a:close/>
                </a:path>
                <a:path extrusionOk="0" h="1626870" w="1261109">
                  <a:moveTo>
                    <a:pt x="1016863" y="752170"/>
                  </a:moveTo>
                  <a:lnTo>
                    <a:pt x="244043" y="752170"/>
                  </a:lnTo>
                  <a:lnTo>
                    <a:pt x="244043" y="833488"/>
                  </a:lnTo>
                  <a:lnTo>
                    <a:pt x="1016863" y="833488"/>
                  </a:lnTo>
                  <a:lnTo>
                    <a:pt x="1016863" y="752170"/>
                  </a:lnTo>
                  <a:close/>
                </a:path>
                <a:path extrusionOk="0" h="1626870" w="1261109">
                  <a:moveTo>
                    <a:pt x="1260894" y="447217"/>
                  </a:moveTo>
                  <a:lnTo>
                    <a:pt x="1237805" y="426910"/>
                  </a:lnTo>
                  <a:lnTo>
                    <a:pt x="1138872" y="339890"/>
                  </a:lnTo>
                  <a:lnTo>
                    <a:pt x="1138872" y="548881"/>
                  </a:lnTo>
                  <a:lnTo>
                    <a:pt x="1138872" y="1504340"/>
                  </a:lnTo>
                  <a:lnTo>
                    <a:pt x="122021" y="1504340"/>
                  </a:lnTo>
                  <a:lnTo>
                    <a:pt x="122021" y="121970"/>
                  </a:lnTo>
                  <a:lnTo>
                    <a:pt x="630453" y="121970"/>
                  </a:lnTo>
                  <a:lnTo>
                    <a:pt x="630453" y="548881"/>
                  </a:lnTo>
                  <a:lnTo>
                    <a:pt x="1138872" y="548881"/>
                  </a:lnTo>
                  <a:lnTo>
                    <a:pt x="1138872" y="339890"/>
                  </a:lnTo>
                  <a:lnTo>
                    <a:pt x="1006678" y="223608"/>
                  </a:lnTo>
                  <a:lnTo>
                    <a:pt x="1006678" y="426910"/>
                  </a:lnTo>
                  <a:lnTo>
                    <a:pt x="752475" y="426910"/>
                  </a:lnTo>
                  <a:lnTo>
                    <a:pt x="752475" y="172770"/>
                  </a:lnTo>
                  <a:lnTo>
                    <a:pt x="1006678" y="426910"/>
                  </a:lnTo>
                  <a:lnTo>
                    <a:pt x="1006678" y="223608"/>
                  </a:lnTo>
                  <a:lnTo>
                    <a:pt x="948893" y="172770"/>
                  </a:lnTo>
                  <a:lnTo>
                    <a:pt x="891133" y="121970"/>
                  </a:lnTo>
                  <a:lnTo>
                    <a:pt x="752475" y="0"/>
                  </a:lnTo>
                  <a:lnTo>
                    <a:pt x="0" y="0"/>
                  </a:lnTo>
                  <a:lnTo>
                    <a:pt x="0" y="1626323"/>
                  </a:lnTo>
                  <a:lnTo>
                    <a:pt x="1260894" y="1626323"/>
                  </a:lnTo>
                  <a:lnTo>
                    <a:pt x="1260894" y="1504340"/>
                  </a:lnTo>
                  <a:lnTo>
                    <a:pt x="1260894" y="44721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61" name="Google Shape;561;p25"/>
          <p:cNvSpPr txBox="1"/>
          <p:nvPr/>
        </p:nvSpPr>
        <p:spPr>
          <a:xfrm>
            <a:off x="10019546" y="5213140"/>
            <a:ext cx="169037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11">
                  <a:extLst>
                    <a:ext uri="{A12FA001-AC4F-418D-AE19-62706E023703}">
                      <ahyp:hlinkClr val="tx"/>
                    </a:ext>
                  </a:extLst>
                </a:hlinkClick>
              </a:rPr>
              <a:t>Leer Investigación</a:t>
            </a:r>
            <a:endParaRPr sz="1800">
              <a:latin typeface="Calibri"/>
              <a:ea typeface="Calibri"/>
              <a:cs typeface="Calibri"/>
              <a:sym typeface="Calibri"/>
            </a:endParaRPr>
          </a:p>
        </p:txBody>
      </p:sp>
      <p:sp>
        <p:nvSpPr>
          <p:cNvPr id="562" name="Google Shape;562;p25"/>
          <p:cNvSpPr/>
          <p:nvPr/>
        </p:nvSpPr>
        <p:spPr>
          <a:xfrm>
            <a:off x="10032246" y="5480348"/>
            <a:ext cx="1664970" cy="15240"/>
          </a:xfrm>
          <a:custGeom>
            <a:rect b="b" l="l" r="r" t="t"/>
            <a:pathLst>
              <a:path extrusionOk="0" h="15239" w="1664970">
                <a:moveTo>
                  <a:pt x="1664970" y="0"/>
                </a:moveTo>
                <a:lnTo>
                  <a:pt x="0" y="0"/>
                </a:lnTo>
                <a:lnTo>
                  <a:pt x="0" y="15239"/>
                </a:lnTo>
                <a:lnTo>
                  <a:pt x="1664970" y="15239"/>
                </a:lnTo>
                <a:lnTo>
                  <a:pt x="166497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63" name="Google Shape;563;p25"/>
          <p:cNvSpPr txBox="1"/>
          <p:nvPr/>
        </p:nvSpPr>
        <p:spPr>
          <a:xfrm>
            <a:off x="10485890" y="5487460"/>
            <a:ext cx="7575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12">
                  <a:extLst>
                    <a:ext uri="{A12FA001-AC4F-418D-AE19-62706E023703}">
                      <ahyp:hlinkClr val="tx"/>
                    </a:ext>
                  </a:extLst>
                </a:hlinkClick>
              </a:rPr>
              <a:t>Artículo</a:t>
            </a:r>
            <a:endParaRPr sz="1800">
              <a:latin typeface="Calibri"/>
              <a:ea typeface="Calibri"/>
              <a:cs typeface="Calibri"/>
              <a:sym typeface="Calibri"/>
            </a:endParaRPr>
          </a:p>
        </p:txBody>
      </p:sp>
      <p:sp>
        <p:nvSpPr>
          <p:cNvPr id="564" name="Google Shape;564;p25"/>
          <p:cNvSpPr txBox="1"/>
          <p:nvPr>
            <p:ph type="title"/>
          </p:nvPr>
        </p:nvSpPr>
        <p:spPr>
          <a:xfrm>
            <a:off x="891598" y="768262"/>
            <a:ext cx="9812020"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800">
                <a:latin typeface="Calibri"/>
                <a:ea typeface="Calibri"/>
                <a:cs typeface="Calibri"/>
                <a:sym typeface="Calibri"/>
              </a:rPr>
              <a:t>La seguridad del turismo hace hincapié en la estabilidad y el orden</a:t>
            </a:r>
            <a:endParaRPr sz="2800">
              <a:latin typeface="Calibri"/>
              <a:ea typeface="Calibri"/>
              <a:cs typeface="Calibri"/>
              <a:sym typeface="Calibri"/>
            </a:endParaRPr>
          </a:p>
        </p:txBody>
      </p:sp>
      <p:pic>
        <p:nvPicPr>
          <p:cNvPr id="565" name="Google Shape;565;p25"/>
          <p:cNvPicPr preferRelativeResize="0"/>
          <p:nvPr/>
        </p:nvPicPr>
        <p:blipFill rotWithShape="1">
          <a:blip r:embed="rId13">
            <a:alphaModFix/>
          </a:blip>
          <a:srcRect b="0" l="0" r="0" t="0"/>
          <a:stretch/>
        </p:blipFill>
        <p:spPr>
          <a:xfrm>
            <a:off x="9665513" y="5227361"/>
            <a:ext cx="252649" cy="233231"/>
          </a:xfrm>
          <a:prstGeom prst="rect">
            <a:avLst/>
          </a:prstGeom>
          <a:noFill/>
          <a:ln>
            <a:noFill/>
          </a:ln>
        </p:spPr>
      </p:pic>
      <p:sp>
        <p:nvSpPr>
          <p:cNvPr id="566" name="Google Shape;566;p25"/>
          <p:cNvSpPr/>
          <p:nvPr/>
        </p:nvSpPr>
        <p:spPr>
          <a:xfrm>
            <a:off x="9629028" y="531082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6" y="26327"/>
                </a:lnTo>
                <a:lnTo>
                  <a:pt x="132527" y="12625"/>
                </a:lnTo>
                <a:lnTo>
                  <a:pt x="146235" y="3387"/>
                </a:lnTo>
                <a:lnTo>
                  <a:pt x="163024" y="0"/>
                </a:lnTo>
                <a:lnTo>
                  <a:pt x="179813" y="3387"/>
                </a:lnTo>
                <a:lnTo>
                  <a:pt x="193521" y="12625"/>
                </a:lnTo>
                <a:lnTo>
                  <a:pt x="202763"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40" y="235054"/>
                </a:lnTo>
                <a:lnTo>
                  <a:pt x="380772" y="246142"/>
                </a:lnTo>
                <a:lnTo>
                  <a:pt x="391845" y="262580"/>
                </a:lnTo>
                <a:lnTo>
                  <a:pt x="395895" y="282703"/>
                </a:lnTo>
                <a:lnTo>
                  <a:pt x="395657" y="287554"/>
                </a:lnTo>
                <a:lnTo>
                  <a:pt x="403312" y="281785"/>
                </a:lnTo>
                <a:lnTo>
                  <a:pt x="411826" y="277558"/>
                </a:lnTo>
                <a:lnTo>
                  <a:pt x="420971" y="274960"/>
                </a:lnTo>
                <a:lnTo>
                  <a:pt x="430519" y="274080"/>
                </a:lnTo>
                <a:lnTo>
                  <a:pt x="450631" y="278164"/>
                </a:lnTo>
                <a:lnTo>
                  <a:pt x="467048"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0" name="Shape 570"/>
        <p:cNvGrpSpPr/>
        <p:nvPr/>
      </p:nvGrpSpPr>
      <p:grpSpPr>
        <a:xfrm>
          <a:off x="0" y="0"/>
          <a:ext cx="0" cy="0"/>
          <a:chOff x="0" y="0"/>
          <a:chExt cx="0" cy="0"/>
        </a:xfrm>
      </p:grpSpPr>
      <p:pic>
        <p:nvPicPr>
          <p:cNvPr id="571" name="Google Shape;571;p26"/>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572" name="Google Shape;572;p26"/>
          <p:cNvGrpSpPr/>
          <p:nvPr/>
        </p:nvGrpSpPr>
        <p:grpSpPr>
          <a:xfrm>
            <a:off x="152400" y="902208"/>
            <a:ext cx="6468110" cy="5832475"/>
            <a:chOff x="152400" y="902208"/>
            <a:chExt cx="6468110" cy="5832475"/>
          </a:xfrm>
        </p:grpSpPr>
        <p:pic>
          <p:nvPicPr>
            <p:cNvPr id="573" name="Google Shape;573;p26"/>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574" name="Google Shape;574;p26"/>
            <p:cNvPicPr preferRelativeResize="0"/>
            <p:nvPr/>
          </p:nvPicPr>
          <p:blipFill rotWithShape="1">
            <a:blip r:embed="rId5">
              <a:alphaModFix/>
            </a:blip>
            <a:srcRect b="0" l="0" r="0" t="0"/>
            <a:stretch/>
          </p:blipFill>
          <p:spPr>
            <a:xfrm>
              <a:off x="1136903" y="6236201"/>
              <a:ext cx="1834667" cy="274037"/>
            </a:xfrm>
            <a:prstGeom prst="rect">
              <a:avLst/>
            </a:prstGeom>
            <a:noFill/>
            <a:ln>
              <a:noFill/>
            </a:ln>
          </p:spPr>
        </p:pic>
        <p:pic>
          <p:nvPicPr>
            <p:cNvPr id="575" name="Google Shape;575;p26"/>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sp>
          <p:nvSpPr>
            <p:cNvPr id="576" name="Google Shape;576;p26"/>
            <p:cNvSpPr/>
            <p:nvPr/>
          </p:nvSpPr>
          <p:spPr>
            <a:xfrm>
              <a:off x="152400" y="902208"/>
              <a:ext cx="6468110" cy="5832475"/>
            </a:xfrm>
            <a:custGeom>
              <a:rect b="b" l="l" r="r" t="t"/>
              <a:pathLst>
                <a:path extrusionOk="0" h="5832475" w="6468109">
                  <a:moveTo>
                    <a:pt x="6467856" y="0"/>
                  </a:moveTo>
                  <a:lnTo>
                    <a:pt x="0" y="0"/>
                  </a:lnTo>
                  <a:lnTo>
                    <a:pt x="0" y="5832348"/>
                  </a:lnTo>
                  <a:lnTo>
                    <a:pt x="6467856" y="5832348"/>
                  </a:lnTo>
                  <a:lnTo>
                    <a:pt x="646785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77" name="Google Shape;577;p26"/>
          <p:cNvSpPr txBox="1"/>
          <p:nvPr/>
        </p:nvSpPr>
        <p:spPr>
          <a:xfrm>
            <a:off x="231140" y="920842"/>
            <a:ext cx="6304915" cy="49631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800">
                <a:solidFill>
                  <a:srgbClr val="455264"/>
                </a:solidFill>
                <a:latin typeface="Calibri"/>
                <a:ea typeface="Calibri"/>
                <a:cs typeface="Calibri"/>
                <a:sym typeface="Calibri"/>
              </a:rPr>
              <a:t>Aunque la recuperación total es siempre el objetivo de una  estrategia de gestión de crisis, un SGC regional debe incorporar  también algunas </a:t>
            </a:r>
            <a:r>
              <a:rPr b="1" lang="en-US" sz="1800">
                <a:solidFill>
                  <a:srgbClr val="455264"/>
                </a:solidFill>
                <a:latin typeface="Calibri"/>
                <a:ea typeface="Calibri"/>
                <a:cs typeface="Calibri"/>
                <a:sym typeface="Calibri"/>
              </a:rPr>
              <a:t>estrategias de continuidad de negocio y de pre-  supervivencia. </a:t>
            </a:r>
            <a:r>
              <a:rPr lang="en-US" sz="1800">
                <a:solidFill>
                  <a:srgbClr val="455264"/>
                </a:solidFill>
                <a:latin typeface="Calibri"/>
                <a:ea typeface="Calibri"/>
                <a:cs typeface="Calibri"/>
                <a:sym typeface="Calibri"/>
              </a:rPr>
              <a:t>Son formas de mantener viva una región frente a un  entorno hostil o de hostil o en crisis . Hayuna serie de enfoques que  pueden incluir;</a:t>
            </a:r>
            <a:endParaRPr sz="1800">
              <a:latin typeface="Calibri"/>
              <a:ea typeface="Calibri"/>
              <a:cs typeface="Calibri"/>
              <a:sym typeface="Calibri"/>
            </a:endParaRPr>
          </a:p>
          <a:p>
            <a:pPr indent="0" lvl="0" marL="0" marR="0" rtl="0" algn="l">
              <a:lnSpc>
                <a:spcPct val="100000"/>
              </a:lnSpc>
              <a:spcBef>
                <a:spcPts val="20"/>
              </a:spcBef>
              <a:spcAft>
                <a:spcPts val="0"/>
              </a:spcAft>
              <a:buNone/>
            </a:pPr>
            <a:r>
              <a:t/>
            </a:r>
            <a:endParaRPr sz="1750">
              <a:latin typeface="Calibri"/>
              <a:ea typeface="Calibri"/>
              <a:cs typeface="Calibri"/>
              <a:sym typeface="Calibri"/>
            </a:endParaRPr>
          </a:p>
          <a:p>
            <a:pPr indent="-396240" lvl="0" marL="408305" marR="0" rtl="0" algn="l">
              <a:lnSpc>
                <a:spcPct val="100000"/>
              </a:lnSpc>
              <a:spcBef>
                <a:spcPts val="0"/>
              </a:spcBef>
              <a:spcAft>
                <a:spcPts val="0"/>
              </a:spcAft>
              <a:buClr>
                <a:srgbClr val="455264"/>
              </a:buClr>
              <a:buSzPts val="1800"/>
              <a:buFont typeface="Arial"/>
              <a:buChar char="•"/>
            </a:pPr>
            <a:r>
              <a:rPr b="1" lang="en-US" sz="1800">
                <a:solidFill>
                  <a:srgbClr val="455264"/>
                </a:solidFill>
                <a:latin typeface="Calibri"/>
                <a:ea typeface="Calibri"/>
                <a:cs typeface="Calibri"/>
                <a:sym typeface="Calibri"/>
              </a:rPr>
              <a:t>políticas de cancelación</a:t>
            </a:r>
            <a:r>
              <a:rPr lang="en-US" sz="1800">
                <a:solidFill>
                  <a:srgbClr val="455264"/>
                </a:solidFill>
                <a:latin typeface="Calibri"/>
                <a:ea typeface="Calibri"/>
                <a:cs typeface="Calibri"/>
                <a:sym typeface="Calibri"/>
              </a:rPr>
              <a:t>favorables a los turistas,</a:t>
            </a:r>
            <a:endParaRPr sz="1800">
              <a:latin typeface="Calibri"/>
              <a:ea typeface="Calibri"/>
              <a:cs typeface="Calibri"/>
              <a:sym typeface="Calibri"/>
            </a:endParaRPr>
          </a:p>
          <a:p>
            <a:pPr indent="-343535" lvl="0" marL="355600" marR="0" rtl="0" algn="l">
              <a:lnSpc>
                <a:spcPct val="100000"/>
              </a:lnSpc>
              <a:spcBef>
                <a:spcPts val="0"/>
              </a:spcBef>
              <a:spcAft>
                <a:spcPts val="0"/>
              </a:spcAft>
              <a:buClr>
                <a:srgbClr val="455264"/>
              </a:buClr>
              <a:buSzPts val="1800"/>
              <a:buFont typeface="Arial"/>
              <a:buChar char="•"/>
            </a:pPr>
            <a:r>
              <a:rPr b="1" lang="en-US" sz="1800">
                <a:solidFill>
                  <a:srgbClr val="455264"/>
                </a:solidFill>
                <a:latin typeface="Calibri"/>
                <a:ea typeface="Calibri"/>
                <a:cs typeface="Calibri"/>
                <a:sym typeface="Calibri"/>
              </a:rPr>
              <a:t>operaciones</a:t>
            </a:r>
            <a:r>
              <a:rPr lang="en-US" sz="1800">
                <a:solidFill>
                  <a:srgbClr val="455264"/>
                </a:solidFill>
                <a:latin typeface="Calibri"/>
                <a:ea typeface="Calibri"/>
                <a:cs typeface="Calibri"/>
                <a:sym typeface="Calibri"/>
              </a:rPr>
              <a:t>o actividades</a:t>
            </a:r>
            <a:r>
              <a:rPr b="1" lang="en-US" sz="1800">
                <a:solidFill>
                  <a:srgbClr val="455264"/>
                </a:solidFill>
                <a:latin typeface="Calibri"/>
                <a:ea typeface="Calibri"/>
                <a:cs typeface="Calibri"/>
                <a:sym typeface="Calibri"/>
              </a:rPr>
              <a:t>empresariales mínimas</a:t>
            </a:r>
            <a:r>
              <a:rPr lang="en-US" sz="1800">
                <a:solidFill>
                  <a:srgbClr val="455264"/>
                </a:solidFill>
                <a:latin typeface="Calibri"/>
                <a:ea typeface="Calibri"/>
                <a:cs typeface="Calibri"/>
                <a:sym typeface="Calibri"/>
              </a:rPr>
              <a:t>,</a:t>
            </a:r>
            <a:endParaRPr sz="1800">
              <a:latin typeface="Calibri"/>
              <a:ea typeface="Calibri"/>
              <a:cs typeface="Calibri"/>
              <a:sym typeface="Calibri"/>
            </a:endParaRPr>
          </a:p>
          <a:p>
            <a:pPr indent="-396240" lvl="0" marL="408305" marR="0" rtl="0" algn="l">
              <a:lnSpc>
                <a:spcPct val="100000"/>
              </a:lnSpc>
              <a:spcBef>
                <a:spcPts val="0"/>
              </a:spcBef>
              <a:spcAft>
                <a:spcPts val="0"/>
              </a:spcAft>
              <a:buClr>
                <a:srgbClr val="455264"/>
              </a:buClr>
              <a:buSzPts val="1800"/>
              <a:buFont typeface="Arial"/>
              <a:buChar char="•"/>
            </a:pPr>
            <a:r>
              <a:rPr b="1" lang="en-US" sz="1800">
                <a:solidFill>
                  <a:srgbClr val="455264"/>
                </a:solidFill>
                <a:latin typeface="Calibri"/>
                <a:ea typeface="Calibri"/>
                <a:cs typeface="Calibri"/>
                <a:sym typeface="Calibri"/>
              </a:rPr>
              <a:t>campañas </a:t>
            </a:r>
            <a:r>
              <a:rPr lang="en-US" sz="1800">
                <a:solidFill>
                  <a:srgbClr val="455264"/>
                </a:solidFill>
                <a:latin typeface="Calibri"/>
                <a:ea typeface="Calibri"/>
                <a:cs typeface="Calibri"/>
                <a:sym typeface="Calibri"/>
              </a:rPr>
              <a:t>y mensajes estratégicos </a:t>
            </a:r>
            <a:r>
              <a:rPr b="1" lang="en-US" sz="1800">
                <a:solidFill>
                  <a:srgbClr val="455264"/>
                </a:solidFill>
                <a:latin typeface="Calibri"/>
                <a:ea typeface="Calibri"/>
                <a:cs typeface="Calibri"/>
                <a:sym typeface="Calibri"/>
              </a:rPr>
              <a:t>de marketing de crisis</a:t>
            </a:r>
            <a:endParaRPr sz="1800">
              <a:latin typeface="Calibri"/>
              <a:ea typeface="Calibri"/>
              <a:cs typeface="Calibri"/>
              <a:sym typeface="Calibri"/>
            </a:endParaRPr>
          </a:p>
          <a:p>
            <a:pPr indent="-342900" lvl="0" marL="355600" marR="0" rtl="0" algn="l">
              <a:lnSpc>
                <a:spcPct val="100000"/>
              </a:lnSpc>
              <a:spcBef>
                <a:spcPts val="0"/>
              </a:spcBef>
              <a:spcAft>
                <a:spcPts val="0"/>
              </a:spcAft>
              <a:buClr>
                <a:srgbClr val="455264"/>
              </a:buClr>
              <a:buSzPts val="1800"/>
              <a:buFont typeface="Arial"/>
              <a:buChar char="•"/>
            </a:pPr>
            <a:r>
              <a:rPr b="1" lang="en-US" sz="1800">
                <a:solidFill>
                  <a:srgbClr val="455264"/>
                </a:solidFill>
                <a:latin typeface="Calibri"/>
                <a:ea typeface="Calibri"/>
                <a:cs typeface="Calibri"/>
                <a:sym typeface="Calibri"/>
              </a:rPr>
              <a:t>reducción de costes </a:t>
            </a:r>
            <a:r>
              <a:rPr lang="en-US" sz="1800">
                <a:solidFill>
                  <a:srgbClr val="455264"/>
                </a:solidFill>
                <a:latin typeface="Calibri"/>
                <a:ea typeface="Calibri"/>
                <a:cs typeface="Calibri"/>
                <a:sym typeface="Calibri"/>
              </a:rPr>
              <a:t>como despidos</a:t>
            </a:r>
            <a:endParaRPr sz="1800">
              <a:latin typeface="Calibri"/>
              <a:ea typeface="Calibri"/>
              <a:cs typeface="Calibri"/>
              <a:sym typeface="Calibri"/>
            </a:endParaRPr>
          </a:p>
          <a:p>
            <a:pPr indent="-342900" lvl="0" marL="355600" marR="0" rtl="0" algn="l">
              <a:lnSpc>
                <a:spcPct val="100000"/>
              </a:lnSpc>
              <a:spcBef>
                <a:spcPts val="0"/>
              </a:spcBef>
              <a:spcAft>
                <a:spcPts val="0"/>
              </a:spcAft>
              <a:buClr>
                <a:srgbClr val="455264"/>
              </a:buClr>
              <a:buSzPts val="1800"/>
              <a:buFont typeface="Arial"/>
              <a:buChar char="•"/>
            </a:pPr>
            <a:r>
              <a:rPr lang="en-US" sz="1800">
                <a:solidFill>
                  <a:srgbClr val="455264"/>
                </a:solidFill>
                <a:latin typeface="Calibri"/>
                <a:ea typeface="Calibri"/>
                <a:cs typeface="Calibri"/>
                <a:sym typeface="Calibri"/>
              </a:rPr>
              <a:t>aprovechar </a:t>
            </a:r>
            <a:r>
              <a:rPr b="1" lang="en-US" sz="1800">
                <a:solidFill>
                  <a:srgbClr val="455264"/>
                </a:solidFill>
                <a:latin typeface="Calibri"/>
                <a:ea typeface="Calibri"/>
                <a:cs typeface="Calibri"/>
                <a:sym typeface="Calibri"/>
              </a:rPr>
              <a:t>créditos o ayudas</a:t>
            </a:r>
            <a:r>
              <a:rPr lang="en-US" sz="1800">
                <a:solidFill>
                  <a:srgbClr val="455264"/>
                </a:solidFill>
                <a:latin typeface="Calibri"/>
                <a:ea typeface="Calibri"/>
                <a:cs typeface="Calibri"/>
                <a:sym typeface="Calibri"/>
              </a:rPr>
              <a:t>de emergencia</a:t>
            </a:r>
            <a:endParaRPr sz="1800">
              <a:latin typeface="Calibri"/>
              <a:ea typeface="Calibri"/>
              <a:cs typeface="Calibri"/>
              <a:sym typeface="Calibri"/>
            </a:endParaRPr>
          </a:p>
          <a:p>
            <a:pPr indent="0" lvl="0" marL="0" marR="0" rtl="0" algn="l">
              <a:lnSpc>
                <a:spcPct val="100000"/>
              </a:lnSpc>
              <a:spcBef>
                <a:spcPts val="25"/>
              </a:spcBef>
              <a:spcAft>
                <a:spcPts val="0"/>
              </a:spcAft>
              <a:buNone/>
            </a:pPr>
            <a:r>
              <a:t/>
            </a:r>
            <a:endParaRPr sz="1750">
              <a:latin typeface="Calibri"/>
              <a:ea typeface="Calibri"/>
              <a:cs typeface="Calibri"/>
              <a:sym typeface="Calibri"/>
            </a:endParaRPr>
          </a:p>
          <a:p>
            <a:pPr indent="0" lvl="0" marL="12700" marR="210820" rtl="0" algn="l">
              <a:lnSpc>
                <a:spcPct val="100000"/>
              </a:lnSpc>
              <a:spcBef>
                <a:spcPts val="0"/>
              </a:spcBef>
              <a:spcAft>
                <a:spcPts val="0"/>
              </a:spcAft>
              <a:buNone/>
            </a:pPr>
            <a:r>
              <a:rPr b="1" lang="en-US" sz="1800">
                <a:solidFill>
                  <a:srgbClr val="F27954"/>
                </a:solidFill>
                <a:latin typeface="Calibri"/>
                <a:ea typeface="Calibri"/>
                <a:cs typeface="Calibri"/>
                <a:sym typeface="Calibri"/>
              </a:rPr>
              <a:t>El pensamiento creativo es un ingrediente esencial en la  elaboración de estrategias de supervivencia. Vea en la siguiente  diapositiva cómo una región puede utilizar la Planificación de  Escenarios para ayudarle a resolver los impactos de una crisis en  la continuidad de la actividad, la respuesta y la</a:t>
            </a:r>
            <a:endParaRPr sz="1800">
              <a:latin typeface="Calibri"/>
              <a:ea typeface="Calibri"/>
              <a:cs typeface="Calibri"/>
              <a:sym typeface="Calibri"/>
            </a:endParaRPr>
          </a:p>
        </p:txBody>
      </p:sp>
      <p:sp>
        <p:nvSpPr>
          <p:cNvPr id="578" name="Google Shape;578;p26"/>
          <p:cNvSpPr/>
          <p:nvPr/>
        </p:nvSpPr>
        <p:spPr>
          <a:xfrm>
            <a:off x="0" y="0"/>
            <a:ext cx="6730365" cy="819150"/>
          </a:xfrm>
          <a:custGeom>
            <a:rect b="b" l="l" r="r" t="t"/>
            <a:pathLst>
              <a:path extrusionOk="0" h="819150" w="6730365">
                <a:moveTo>
                  <a:pt x="6729983" y="0"/>
                </a:moveTo>
                <a:lnTo>
                  <a:pt x="0" y="0"/>
                </a:lnTo>
                <a:lnTo>
                  <a:pt x="0" y="819150"/>
                </a:lnTo>
                <a:lnTo>
                  <a:pt x="6729983" y="819150"/>
                </a:lnTo>
                <a:lnTo>
                  <a:pt x="6729983"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9" name="Google Shape;579;p26"/>
          <p:cNvSpPr txBox="1"/>
          <p:nvPr>
            <p:ph type="title"/>
          </p:nvPr>
        </p:nvSpPr>
        <p:spPr>
          <a:xfrm>
            <a:off x="264933" y="139320"/>
            <a:ext cx="6202680"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800"/>
              <a:t>Continuidad y supervivencia de la empresa</a:t>
            </a:r>
            <a:endParaRPr sz="2800"/>
          </a:p>
        </p:txBody>
      </p:sp>
      <p:pic>
        <p:nvPicPr>
          <p:cNvPr id="580" name="Google Shape;580;p26"/>
          <p:cNvPicPr preferRelativeResize="0"/>
          <p:nvPr/>
        </p:nvPicPr>
        <p:blipFill rotWithShape="1">
          <a:blip r:embed="rId7">
            <a:alphaModFix/>
          </a:blip>
          <a:srcRect b="0" l="0" r="0" t="0"/>
          <a:stretch/>
        </p:blipFill>
        <p:spPr>
          <a:xfrm>
            <a:off x="6729221" y="0"/>
            <a:ext cx="5397786" cy="68579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4" name="Shape 584"/>
        <p:cNvGrpSpPr/>
        <p:nvPr/>
      </p:nvGrpSpPr>
      <p:grpSpPr>
        <a:xfrm>
          <a:off x="0" y="0"/>
          <a:ext cx="0" cy="0"/>
          <a:chOff x="0" y="0"/>
          <a:chExt cx="0" cy="0"/>
        </a:xfrm>
      </p:grpSpPr>
      <p:sp>
        <p:nvSpPr>
          <p:cNvPr id="585" name="Google Shape;585;p27"/>
          <p:cNvSpPr/>
          <p:nvPr/>
        </p:nvSpPr>
        <p:spPr>
          <a:xfrm>
            <a:off x="6197346" y="986027"/>
            <a:ext cx="5995035" cy="2425700"/>
          </a:xfrm>
          <a:custGeom>
            <a:rect b="b" l="l" r="r" t="t"/>
            <a:pathLst>
              <a:path extrusionOk="0" h="2425700" w="5995034">
                <a:moveTo>
                  <a:pt x="5994654" y="0"/>
                </a:moveTo>
                <a:lnTo>
                  <a:pt x="0" y="0"/>
                </a:lnTo>
                <a:lnTo>
                  <a:pt x="0" y="2425446"/>
                </a:lnTo>
                <a:lnTo>
                  <a:pt x="5994654" y="2425446"/>
                </a:lnTo>
                <a:lnTo>
                  <a:pt x="5994654"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86" name="Google Shape;586;p27"/>
          <p:cNvGrpSpPr/>
          <p:nvPr/>
        </p:nvGrpSpPr>
        <p:grpSpPr>
          <a:xfrm>
            <a:off x="310108" y="6178055"/>
            <a:ext cx="3112991" cy="348957"/>
            <a:chOff x="310108" y="6178055"/>
            <a:chExt cx="3112991" cy="348957"/>
          </a:xfrm>
        </p:grpSpPr>
        <p:pic>
          <p:nvPicPr>
            <p:cNvPr id="587" name="Google Shape;587;p27"/>
            <p:cNvPicPr preferRelativeResize="0"/>
            <p:nvPr/>
          </p:nvPicPr>
          <p:blipFill rotWithShape="1">
            <a:blip r:embed="rId3">
              <a:alphaModFix/>
            </a:blip>
            <a:srcRect b="0" l="0" r="0" t="0"/>
            <a:stretch/>
          </p:blipFill>
          <p:spPr>
            <a:xfrm>
              <a:off x="310108" y="6178055"/>
              <a:ext cx="273189" cy="348957"/>
            </a:xfrm>
            <a:prstGeom prst="rect">
              <a:avLst/>
            </a:prstGeom>
            <a:noFill/>
            <a:ln>
              <a:noFill/>
            </a:ln>
          </p:spPr>
        </p:pic>
        <p:pic>
          <p:nvPicPr>
            <p:cNvPr id="588" name="Google Shape;588;p27"/>
            <p:cNvPicPr preferRelativeResize="0"/>
            <p:nvPr/>
          </p:nvPicPr>
          <p:blipFill rotWithShape="1">
            <a:blip r:embed="rId4">
              <a:alphaModFix/>
            </a:blip>
            <a:srcRect b="0" l="0" r="0" t="0"/>
            <a:stretch/>
          </p:blipFill>
          <p:spPr>
            <a:xfrm>
              <a:off x="598931" y="6196577"/>
              <a:ext cx="1834667" cy="274037"/>
            </a:xfrm>
            <a:prstGeom prst="rect">
              <a:avLst/>
            </a:prstGeom>
            <a:noFill/>
            <a:ln>
              <a:noFill/>
            </a:ln>
          </p:spPr>
        </p:pic>
        <p:pic>
          <p:nvPicPr>
            <p:cNvPr id="589" name="Google Shape;589;p27"/>
            <p:cNvPicPr preferRelativeResize="0"/>
            <p:nvPr/>
          </p:nvPicPr>
          <p:blipFill rotWithShape="1">
            <a:blip r:embed="rId5">
              <a:alphaModFix/>
            </a:blip>
            <a:srcRect b="0" l="0" r="0" t="0"/>
            <a:stretch/>
          </p:blipFill>
          <p:spPr>
            <a:xfrm>
              <a:off x="2421635" y="6245351"/>
              <a:ext cx="1001464" cy="248651"/>
            </a:xfrm>
            <a:prstGeom prst="rect">
              <a:avLst/>
            </a:prstGeom>
            <a:noFill/>
            <a:ln>
              <a:noFill/>
            </a:ln>
          </p:spPr>
        </p:pic>
      </p:grpSp>
      <p:pic>
        <p:nvPicPr>
          <p:cNvPr id="590" name="Google Shape;590;p27"/>
          <p:cNvPicPr preferRelativeResize="0"/>
          <p:nvPr/>
        </p:nvPicPr>
        <p:blipFill rotWithShape="1">
          <a:blip r:embed="rId6">
            <a:alphaModFix/>
          </a:blip>
          <a:srcRect b="0" l="0" r="0" t="0"/>
          <a:stretch/>
        </p:blipFill>
        <p:spPr>
          <a:xfrm>
            <a:off x="241554" y="228600"/>
            <a:ext cx="11696698" cy="5763768"/>
          </a:xfrm>
          <a:prstGeom prst="rect">
            <a:avLst/>
          </a:prstGeom>
          <a:noFill/>
          <a:ln>
            <a:noFill/>
          </a:ln>
        </p:spPr>
      </p:pic>
      <p:sp>
        <p:nvSpPr>
          <p:cNvPr id="591" name="Google Shape;591;p27"/>
          <p:cNvSpPr txBox="1"/>
          <p:nvPr>
            <p:ph type="title"/>
          </p:nvPr>
        </p:nvSpPr>
        <p:spPr>
          <a:xfrm>
            <a:off x="6588881" y="1351828"/>
            <a:ext cx="4876165" cy="1391285"/>
          </a:xfrm>
          <a:prstGeom prst="rect">
            <a:avLst/>
          </a:prstGeom>
          <a:noFill/>
          <a:ln>
            <a:noFill/>
          </a:ln>
        </p:spPr>
        <p:txBody>
          <a:bodyPr anchorCtr="0" anchor="t" bIns="0" lIns="0" spcFirstLastPara="1" rIns="0" wrap="square" tIns="67300">
            <a:spAutoFit/>
          </a:bodyPr>
          <a:lstStyle/>
          <a:p>
            <a:pPr indent="0" lvl="0" marL="12700" marR="5080" rtl="0" algn="l">
              <a:lnSpc>
                <a:spcPct val="108124"/>
              </a:lnSpc>
              <a:spcBef>
                <a:spcPts val="0"/>
              </a:spcBef>
              <a:spcAft>
                <a:spcPts val="0"/>
              </a:spcAft>
              <a:buNone/>
            </a:pPr>
            <a:r>
              <a:rPr lang="en-US" sz="3200"/>
              <a:t>3.	Cómo elaborar una sólida  estrategia de gestión de crisis  para el turismo regional</a:t>
            </a:r>
            <a:endParaRPr sz="3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5" name="Shape 595"/>
        <p:cNvGrpSpPr/>
        <p:nvPr/>
      </p:nvGrpSpPr>
      <p:grpSpPr>
        <a:xfrm>
          <a:off x="0" y="0"/>
          <a:ext cx="0" cy="0"/>
          <a:chOff x="0" y="0"/>
          <a:chExt cx="0" cy="0"/>
        </a:xfrm>
      </p:grpSpPr>
      <p:sp>
        <p:nvSpPr>
          <p:cNvPr id="596" name="Google Shape;596;p28"/>
          <p:cNvSpPr/>
          <p:nvPr/>
        </p:nvSpPr>
        <p:spPr>
          <a:xfrm>
            <a:off x="5340858" y="0"/>
            <a:ext cx="13335" cy="6828155"/>
          </a:xfrm>
          <a:custGeom>
            <a:rect b="b" l="l" r="r" t="t"/>
            <a:pathLst>
              <a:path extrusionOk="0" h="6828155" w="13335">
                <a:moveTo>
                  <a:pt x="0" y="6828027"/>
                </a:moveTo>
                <a:lnTo>
                  <a:pt x="12953" y="6828027"/>
                </a:lnTo>
                <a:lnTo>
                  <a:pt x="12953" y="0"/>
                </a:lnTo>
                <a:lnTo>
                  <a:pt x="0" y="0"/>
                </a:lnTo>
                <a:lnTo>
                  <a:pt x="0" y="682802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97" name="Google Shape;597;p28"/>
          <p:cNvGrpSpPr/>
          <p:nvPr/>
        </p:nvGrpSpPr>
        <p:grpSpPr>
          <a:xfrm>
            <a:off x="3367053" y="4953238"/>
            <a:ext cx="1553507" cy="1018540"/>
            <a:chOff x="3367053" y="4953238"/>
            <a:chExt cx="1553507" cy="1018540"/>
          </a:xfrm>
        </p:grpSpPr>
        <p:pic>
          <p:nvPicPr>
            <p:cNvPr id="598" name="Google Shape;598;p28"/>
            <p:cNvPicPr preferRelativeResize="0"/>
            <p:nvPr/>
          </p:nvPicPr>
          <p:blipFill rotWithShape="1">
            <a:blip r:embed="rId3">
              <a:alphaModFix/>
            </a:blip>
            <a:srcRect b="0" l="0" r="0" t="0"/>
            <a:stretch/>
          </p:blipFill>
          <p:spPr>
            <a:xfrm>
              <a:off x="3370583" y="5389498"/>
              <a:ext cx="70459" cy="186448"/>
            </a:xfrm>
            <a:prstGeom prst="rect">
              <a:avLst/>
            </a:prstGeom>
            <a:noFill/>
            <a:ln>
              <a:noFill/>
            </a:ln>
          </p:spPr>
        </p:pic>
        <p:pic>
          <p:nvPicPr>
            <p:cNvPr id="599" name="Google Shape;599;p28"/>
            <p:cNvPicPr preferRelativeResize="0"/>
            <p:nvPr/>
          </p:nvPicPr>
          <p:blipFill rotWithShape="1">
            <a:blip r:embed="rId4">
              <a:alphaModFix/>
            </a:blip>
            <a:srcRect b="0" l="0" r="0" t="0"/>
            <a:stretch/>
          </p:blipFill>
          <p:spPr>
            <a:xfrm>
              <a:off x="3367053" y="4953238"/>
              <a:ext cx="1553507" cy="1018540"/>
            </a:xfrm>
            <a:prstGeom prst="rect">
              <a:avLst/>
            </a:prstGeom>
            <a:noFill/>
            <a:ln>
              <a:noFill/>
            </a:ln>
          </p:spPr>
        </p:pic>
      </p:grpSp>
      <p:sp>
        <p:nvSpPr>
          <p:cNvPr id="600" name="Google Shape;600;p28"/>
          <p:cNvSpPr txBox="1"/>
          <p:nvPr/>
        </p:nvSpPr>
        <p:spPr>
          <a:xfrm>
            <a:off x="5593716" y="152811"/>
            <a:ext cx="5966460" cy="662940"/>
          </a:xfrm>
          <a:prstGeom prst="rect">
            <a:avLst/>
          </a:prstGeom>
          <a:noFill/>
          <a:ln>
            <a:noFill/>
          </a:ln>
        </p:spPr>
        <p:txBody>
          <a:bodyPr anchorCtr="0" anchor="t" bIns="0" lIns="0" spcFirstLastPara="1" rIns="0" wrap="square" tIns="50150">
            <a:spAutoFit/>
          </a:bodyPr>
          <a:lstStyle/>
          <a:p>
            <a:pPr indent="0" lvl="0" marL="12700" marR="5080" rtl="0" algn="l">
              <a:lnSpc>
                <a:spcPct val="108181"/>
              </a:lnSpc>
              <a:spcBef>
                <a:spcPts val="0"/>
              </a:spcBef>
              <a:spcAft>
                <a:spcPts val="0"/>
              </a:spcAft>
              <a:buNone/>
            </a:pPr>
            <a:r>
              <a:rPr b="1" lang="en-US" sz="2200">
                <a:solidFill>
                  <a:srgbClr val="F27954"/>
                </a:solidFill>
                <a:latin typeface="Calibri"/>
                <a:ea typeface="Calibri"/>
                <a:cs typeface="Calibri"/>
                <a:sym typeface="Calibri"/>
              </a:rPr>
              <a:t>El equipo directivo de gestión de crisis (o Steering  Group) se hace cargo y dirige el desarrollo del CMS.</a:t>
            </a:r>
            <a:endParaRPr sz="2200">
              <a:latin typeface="Calibri"/>
              <a:ea typeface="Calibri"/>
              <a:cs typeface="Calibri"/>
              <a:sym typeface="Calibri"/>
            </a:endParaRPr>
          </a:p>
        </p:txBody>
      </p:sp>
      <p:sp>
        <p:nvSpPr>
          <p:cNvPr id="601" name="Google Shape;601;p28"/>
          <p:cNvSpPr txBox="1"/>
          <p:nvPr/>
        </p:nvSpPr>
        <p:spPr>
          <a:xfrm>
            <a:off x="5593716" y="883547"/>
            <a:ext cx="6247130" cy="5464175"/>
          </a:xfrm>
          <a:prstGeom prst="rect">
            <a:avLst/>
          </a:prstGeom>
          <a:noFill/>
          <a:ln>
            <a:noFill/>
          </a:ln>
        </p:spPr>
        <p:txBody>
          <a:bodyPr anchorCtr="0" anchor="t" bIns="0" lIns="0" spcFirstLastPara="1" rIns="0" wrap="square" tIns="50150">
            <a:spAutoFit/>
          </a:bodyPr>
          <a:lstStyle/>
          <a:p>
            <a:pPr indent="-457833" lvl="0" marL="469900" marR="40005" rtl="0" algn="l">
              <a:lnSpc>
                <a:spcPct val="108181"/>
              </a:lnSpc>
              <a:spcBef>
                <a:spcPts val="0"/>
              </a:spcBef>
              <a:spcAft>
                <a:spcPts val="0"/>
              </a:spcAft>
              <a:buClr>
                <a:srgbClr val="F27954"/>
              </a:buClr>
              <a:buSzPts val="2200"/>
              <a:buFont typeface="Calibri"/>
              <a:buAutoNum type="arabicPeriod"/>
            </a:pPr>
            <a:r>
              <a:rPr lang="en-US" sz="2200">
                <a:solidFill>
                  <a:srgbClr val="4C4C4C"/>
                </a:solidFill>
                <a:latin typeface="Calibri"/>
                <a:ea typeface="Calibri"/>
                <a:cs typeface="Calibri"/>
                <a:sym typeface="Calibri"/>
              </a:rPr>
              <a:t>El </a:t>
            </a:r>
            <a:r>
              <a:rPr b="1" lang="en-US" sz="2200">
                <a:solidFill>
                  <a:srgbClr val="F27954"/>
                </a:solidFill>
                <a:latin typeface="Calibri"/>
                <a:ea typeface="Calibri"/>
                <a:cs typeface="Calibri"/>
                <a:sym typeface="Calibri"/>
              </a:rPr>
              <a:t>primer paso </a:t>
            </a:r>
            <a:r>
              <a:rPr lang="en-US" sz="2200">
                <a:solidFill>
                  <a:srgbClr val="4C4C4C"/>
                </a:solidFill>
                <a:latin typeface="Calibri"/>
                <a:ea typeface="Calibri"/>
                <a:cs typeface="Calibri"/>
                <a:sym typeface="Calibri"/>
              </a:rPr>
              <a:t>es crear o revisar la misión </a:t>
            </a:r>
            <a:r>
              <a:rPr b="1" lang="en-US" sz="2200">
                <a:solidFill>
                  <a:srgbClr val="F27954"/>
                </a:solidFill>
                <a:latin typeface="Calibri"/>
                <a:ea typeface="Calibri"/>
                <a:cs typeface="Calibri"/>
                <a:sym typeface="Calibri"/>
              </a:rPr>
              <a:t>misión,  visión y valores </a:t>
            </a:r>
            <a:r>
              <a:rPr lang="en-US" sz="2200">
                <a:solidFill>
                  <a:srgbClr val="4C4C4C"/>
                </a:solidFill>
                <a:latin typeface="Calibri"/>
                <a:ea typeface="Calibri"/>
                <a:cs typeface="Calibri"/>
                <a:sym typeface="Calibri"/>
              </a:rPr>
              <a:t>para asegurarse de que guían la  estrategia. </a:t>
            </a:r>
            <a:r>
              <a:rPr i="1" lang="en-US" sz="2200">
                <a:solidFill>
                  <a:srgbClr val="4C4C4C"/>
                </a:solidFill>
                <a:latin typeface="Calibri"/>
                <a:ea typeface="Calibri"/>
                <a:cs typeface="Calibri"/>
                <a:sym typeface="Calibri"/>
              </a:rPr>
              <a:t>(ver ejemplo en la siguiente diapositiva)</a:t>
            </a:r>
            <a:endParaRPr sz="2200">
              <a:latin typeface="Calibri"/>
              <a:ea typeface="Calibri"/>
              <a:cs typeface="Calibri"/>
              <a:sym typeface="Calibri"/>
            </a:endParaRPr>
          </a:p>
          <a:p>
            <a:pPr indent="-457833" lvl="0" marL="469900" marR="28575" rtl="0" algn="l">
              <a:lnSpc>
                <a:spcPct val="108181"/>
              </a:lnSpc>
              <a:spcBef>
                <a:spcPts val="990"/>
              </a:spcBef>
              <a:spcAft>
                <a:spcPts val="0"/>
              </a:spcAft>
              <a:buClr>
                <a:srgbClr val="F27954"/>
              </a:buClr>
              <a:buSzPts val="2200"/>
              <a:buFont typeface="Calibri"/>
              <a:buAutoNum type="arabicPeriod"/>
            </a:pPr>
            <a:r>
              <a:rPr lang="en-US" sz="2200">
                <a:solidFill>
                  <a:srgbClr val="4C4C4C"/>
                </a:solidFill>
                <a:latin typeface="Calibri"/>
                <a:ea typeface="Calibri"/>
                <a:cs typeface="Calibri"/>
                <a:sym typeface="Calibri"/>
              </a:rPr>
              <a:t>A continuación, hace referencia a los resultados de  la </a:t>
            </a:r>
            <a:r>
              <a:rPr b="1" lang="en-US" sz="2200">
                <a:solidFill>
                  <a:srgbClr val="F27954"/>
                </a:solidFill>
                <a:latin typeface="Calibri"/>
                <a:ea typeface="Calibri"/>
                <a:cs typeface="Calibri"/>
                <a:sym typeface="Calibri"/>
              </a:rPr>
              <a:t>Acciones regionales de evaluación de riesgos </a:t>
            </a:r>
            <a:r>
              <a:rPr lang="en-US" sz="2200">
                <a:solidFill>
                  <a:srgbClr val="F27954"/>
                </a:solidFill>
                <a:latin typeface="Calibri"/>
                <a:ea typeface="Calibri"/>
                <a:cs typeface="Calibri"/>
                <a:sym typeface="Calibri"/>
              </a:rPr>
              <a:t>y  </a:t>
            </a:r>
            <a:r>
              <a:rPr b="1" lang="en-US" sz="2200">
                <a:solidFill>
                  <a:srgbClr val="F27954"/>
                </a:solidFill>
                <a:latin typeface="Calibri"/>
                <a:ea typeface="Calibri"/>
                <a:cs typeface="Calibri"/>
                <a:sym typeface="Calibri"/>
              </a:rPr>
              <a:t>análisis DAFO </a:t>
            </a:r>
            <a:r>
              <a:rPr lang="en-US" sz="2200">
                <a:solidFill>
                  <a:srgbClr val="4C4C4C"/>
                </a:solidFill>
                <a:latin typeface="Calibri"/>
                <a:ea typeface="Calibri"/>
                <a:cs typeface="Calibri"/>
                <a:sym typeface="Calibri"/>
              </a:rPr>
              <a:t>para evaluar las vulnerabilidades,  carencias, puntos fuertes y posibles soluciones de  la región.</a:t>
            </a:r>
            <a:endParaRPr sz="2200">
              <a:latin typeface="Calibri"/>
              <a:ea typeface="Calibri"/>
              <a:cs typeface="Calibri"/>
              <a:sym typeface="Calibri"/>
            </a:endParaRPr>
          </a:p>
          <a:p>
            <a:pPr indent="-457833" lvl="0" marL="469900" marR="5080" rtl="0" algn="l">
              <a:lnSpc>
                <a:spcPct val="108181"/>
              </a:lnSpc>
              <a:spcBef>
                <a:spcPts val="975"/>
              </a:spcBef>
              <a:spcAft>
                <a:spcPts val="0"/>
              </a:spcAft>
              <a:buClr>
                <a:srgbClr val="F27954"/>
              </a:buClr>
              <a:buSzPts val="2200"/>
              <a:buFont typeface="Calibri"/>
              <a:buAutoNum type="arabicPeriod"/>
            </a:pPr>
            <a:r>
              <a:rPr lang="en-US" sz="2200">
                <a:solidFill>
                  <a:srgbClr val="4C4C4C"/>
                </a:solidFill>
                <a:latin typeface="Calibri"/>
                <a:ea typeface="Calibri"/>
                <a:cs typeface="Calibri"/>
                <a:sym typeface="Calibri"/>
              </a:rPr>
              <a:t>A continuación </a:t>
            </a:r>
            <a:r>
              <a:rPr b="1" lang="en-US" sz="2200">
                <a:solidFill>
                  <a:srgbClr val="F27954"/>
                </a:solidFill>
                <a:latin typeface="Calibri"/>
                <a:ea typeface="Calibri"/>
                <a:cs typeface="Calibri"/>
                <a:sym typeface="Calibri"/>
              </a:rPr>
              <a:t>clasifica las prioridades y objetivos  de la crisis </a:t>
            </a:r>
            <a:r>
              <a:rPr lang="en-US" sz="2200">
                <a:solidFill>
                  <a:srgbClr val="4C4C4C"/>
                </a:solidFill>
                <a:latin typeface="Calibri"/>
                <a:ea typeface="Calibri"/>
                <a:cs typeface="Calibri"/>
                <a:sym typeface="Calibri"/>
              </a:rPr>
              <a:t>por la más probable y la más  catastrófica.</a:t>
            </a:r>
            <a:endParaRPr sz="2200">
              <a:latin typeface="Calibri"/>
              <a:ea typeface="Calibri"/>
              <a:cs typeface="Calibri"/>
              <a:sym typeface="Calibri"/>
            </a:endParaRPr>
          </a:p>
          <a:p>
            <a:pPr indent="-457833" lvl="0" marL="469900" marR="0" rtl="0" algn="l">
              <a:lnSpc>
                <a:spcPct val="114090"/>
              </a:lnSpc>
              <a:spcBef>
                <a:spcPts val="695"/>
              </a:spcBef>
              <a:spcAft>
                <a:spcPts val="0"/>
              </a:spcAft>
              <a:buClr>
                <a:srgbClr val="F27954"/>
              </a:buClr>
              <a:buSzPts val="2200"/>
              <a:buFont typeface="Calibri"/>
              <a:buAutoNum type="arabicPeriod"/>
            </a:pPr>
            <a:r>
              <a:rPr lang="en-US" sz="2200">
                <a:solidFill>
                  <a:srgbClr val="4C4C4C"/>
                </a:solidFill>
                <a:latin typeface="Calibri"/>
                <a:ea typeface="Calibri"/>
                <a:cs typeface="Calibri"/>
                <a:sym typeface="Calibri"/>
              </a:rPr>
              <a:t>A continuación, crea una lista más detallada de</a:t>
            </a:r>
            <a:endParaRPr sz="2200">
              <a:latin typeface="Calibri"/>
              <a:ea typeface="Calibri"/>
              <a:cs typeface="Calibri"/>
              <a:sym typeface="Calibri"/>
            </a:endParaRPr>
          </a:p>
          <a:p>
            <a:pPr indent="0" lvl="0" marL="469900" marR="0" rtl="0" algn="l">
              <a:lnSpc>
                <a:spcPct val="114090"/>
              </a:lnSpc>
              <a:spcBef>
                <a:spcPts val="0"/>
              </a:spcBef>
              <a:spcAft>
                <a:spcPts val="0"/>
              </a:spcAft>
              <a:buNone/>
            </a:pPr>
            <a:r>
              <a:rPr b="1" lang="en-US" sz="2200">
                <a:solidFill>
                  <a:srgbClr val="F27954"/>
                </a:solidFill>
                <a:latin typeface="Calibri"/>
                <a:ea typeface="Calibri"/>
                <a:cs typeface="Calibri"/>
                <a:sym typeface="Calibri"/>
              </a:rPr>
              <a:t>estrategias y acciones de crisis a largo plazo;</a:t>
            </a:r>
            <a:endParaRPr sz="2200">
              <a:latin typeface="Calibri"/>
              <a:ea typeface="Calibri"/>
              <a:cs typeface="Calibri"/>
              <a:sym typeface="Calibri"/>
            </a:endParaRPr>
          </a:p>
          <a:p>
            <a:pPr indent="-457200" lvl="0" marL="469900" marR="245109" rtl="0" algn="l">
              <a:lnSpc>
                <a:spcPct val="100000"/>
              </a:lnSpc>
              <a:spcBef>
                <a:spcPts val="30"/>
              </a:spcBef>
              <a:spcAft>
                <a:spcPts val="0"/>
              </a:spcAft>
              <a:buClr>
                <a:srgbClr val="F27954"/>
              </a:buClr>
              <a:buSzPts val="1800"/>
              <a:buFont typeface="Noto Sans Symbols"/>
              <a:buChar char="❖"/>
            </a:pPr>
            <a:r>
              <a:rPr b="1" lang="en-US" sz="1800">
                <a:solidFill>
                  <a:srgbClr val="086D6E"/>
                </a:solidFill>
                <a:latin typeface="Calibri"/>
                <a:ea typeface="Calibri"/>
                <a:cs typeface="Calibri"/>
                <a:sym typeface="Calibri"/>
              </a:rPr>
              <a:t>prioridades </a:t>
            </a:r>
            <a:r>
              <a:rPr i="1" lang="en-US" sz="1800">
                <a:solidFill>
                  <a:srgbClr val="086D6E"/>
                </a:solidFill>
                <a:latin typeface="Calibri"/>
                <a:ea typeface="Calibri"/>
                <a:cs typeface="Calibri"/>
                <a:sym typeface="Calibri"/>
              </a:rPr>
              <a:t>(por ejemplo, reparar lugares emblemáticos del  patrimonio para garantizar su seguridad o desarrollar la  </a:t>
            </a:r>
            <a:r>
              <a:rPr i="1" lang="en-US" sz="1800" u="sng">
                <a:solidFill>
                  <a:srgbClr val="086D6E"/>
                </a:solidFill>
                <a:latin typeface="Calibri"/>
                <a:ea typeface="Calibri"/>
                <a:cs typeface="Calibri"/>
                <a:sym typeface="Calibri"/>
                <a:hlinkClick r:id="rId5">
                  <a:extLst>
                    <a:ext uri="{A12FA001-AC4F-418D-AE19-62706E023703}">
                      <ahyp:hlinkClr val="tx"/>
                    </a:ext>
                  </a:extLst>
                </a:hlinkClick>
              </a:rPr>
              <a:t>f</a:t>
            </a:r>
            <a:r>
              <a:rPr i="1" lang="en-US" sz="1800">
                <a:solidFill>
                  <a:srgbClr val="086D6E"/>
                </a:solidFill>
                <a:latin typeface="Calibri"/>
                <a:ea typeface="Calibri"/>
                <a:cs typeface="Calibri"/>
                <a:sym typeface="Calibri"/>
              </a:rPr>
              <a:t>ormación en situaciones de crisis) </a:t>
            </a:r>
            <a:r>
              <a:rPr lang="en-US" sz="1800">
                <a:solidFill>
                  <a:srgbClr val="4C4C4C"/>
                </a:solidFill>
                <a:latin typeface="Calibri"/>
                <a:ea typeface="Calibri"/>
                <a:cs typeface="Calibri"/>
                <a:sym typeface="Calibri"/>
              </a:rPr>
              <a:t>y,</a:t>
            </a:r>
            <a:endParaRPr sz="1800">
              <a:latin typeface="Calibri"/>
              <a:ea typeface="Calibri"/>
              <a:cs typeface="Calibri"/>
              <a:sym typeface="Calibri"/>
            </a:endParaRPr>
          </a:p>
          <a:p>
            <a:pPr indent="-457200" lvl="0" marL="469900" marR="0" rtl="0" algn="l">
              <a:lnSpc>
                <a:spcPct val="100000"/>
              </a:lnSpc>
              <a:spcBef>
                <a:spcPts val="0"/>
              </a:spcBef>
              <a:spcAft>
                <a:spcPts val="0"/>
              </a:spcAft>
              <a:buClr>
                <a:srgbClr val="F27954"/>
              </a:buClr>
              <a:buSzPts val="1800"/>
              <a:buFont typeface="Noto Sans Symbols"/>
              <a:buChar char="❖"/>
            </a:pPr>
            <a:r>
              <a:rPr b="1" lang="en-US" sz="1800" u="sng">
                <a:solidFill>
                  <a:srgbClr val="086D6E"/>
                </a:solidFill>
                <a:latin typeface="Calibri"/>
                <a:ea typeface="Calibri"/>
                <a:cs typeface="Calibri"/>
                <a:sym typeface="Calibri"/>
                <a:hlinkClick r:id="rId6">
                  <a:extLst>
                    <a:ext uri="{A12FA001-AC4F-418D-AE19-62706E023703}">
                      <ahyp:hlinkClr val="tx"/>
                    </a:ext>
                  </a:extLst>
                </a:hlinkClick>
              </a:rPr>
              <a:t>p</a:t>
            </a:r>
            <a:r>
              <a:rPr b="1" lang="en-US" sz="1800">
                <a:solidFill>
                  <a:srgbClr val="086D6E"/>
                </a:solidFill>
                <a:latin typeface="Calibri"/>
                <a:ea typeface="Calibri"/>
                <a:cs typeface="Calibri"/>
                <a:sym typeface="Calibri"/>
              </a:rPr>
              <a:t>rescindibles </a:t>
            </a:r>
            <a:r>
              <a:rPr i="1" lang="en-US" sz="1800">
                <a:solidFill>
                  <a:srgbClr val="086D6E"/>
                </a:solidFill>
                <a:latin typeface="Calibri"/>
                <a:ea typeface="Calibri"/>
                <a:cs typeface="Calibri"/>
                <a:sym typeface="Calibri"/>
              </a:rPr>
              <a:t>(por ejemplo, cierre de sitios patrimoniales</a:t>
            </a:r>
            <a:endParaRPr sz="1800">
              <a:latin typeface="Calibri"/>
              <a:ea typeface="Calibri"/>
              <a:cs typeface="Calibri"/>
              <a:sym typeface="Calibri"/>
            </a:endParaRPr>
          </a:p>
        </p:txBody>
      </p:sp>
      <p:sp>
        <p:nvSpPr>
          <p:cNvPr id="602" name="Google Shape;602;p28"/>
          <p:cNvSpPr txBox="1"/>
          <p:nvPr/>
        </p:nvSpPr>
        <p:spPr>
          <a:xfrm>
            <a:off x="6063616" y="6391814"/>
            <a:ext cx="5659120" cy="228600"/>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i="1" lang="en-US" sz="1800" u="sng">
                <a:solidFill>
                  <a:srgbClr val="086D6E"/>
                </a:solidFill>
                <a:latin typeface="Calibri"/>
                <a:ea typeface="Calibri"/>
                <a:cs typeface="Calibri"/>
                <a:sym typeface="Calibri"/>
                <a:hlinkClick r:id="rId7">
                  <a:extLst>
                    <a:ext uri="{A12FA001-AC4F-418D-AE19-62706E023703}">
                      <ahyp:hlinkClr val="tx"/>
                    </a:ext>
                  </a:extLst>
                </a:hlinkClick>
              </a:rPr>
              <a:t>ir</a:t>
            </a:r>
            <a:r>
              <a:rPr i="1" lang="en-US" sz="1800">
                <a:solidFill>
                  <a:srgbClr val="086D6E"/>
                </a:solidFill>
                <a:latin typeface="Calibri"/>
                <a:ea typeface="Calibri"/>
                <a:cs typeface="Calibri"/>
                <a:sym typeface="Calibri"/>
              </a:rPr>
              <a:t>reparables, demolición de antiguos aseos y aparcamientos).</a:t>
            </a:r>
            <a:endParaRPr sz="1800">
              <a:latin typeface="Calibri"/>
              <a:ea typeface="Calibri"/>
              <a:cs typeface="Calibri"/>
              <a:sym typeface="Calibri"/>
            </a:endParaRPr>
          </a:p>
        </p:txBody>
      </p:sp>
      <p:sp>
        <p:nvSpPr>
          <p:cNvPr id="603" name="Google Shape;603;p28"/>
          <p:cNvSpPr txBox="1"/>
          <p:nvPr/>
        </p:nvSpPr>
        <p:spPr>
          <a:xfrm>
            <a:off x="362711" y="6063234"/>
            <a:ext cx="4741545" cy="646430"/>
          </a:xfrm>
          <a:prstGeom prst="rect">
            <a:avLst/>
          </a:prstGeom>
          <a:solidFill>
            <a:srgbClr val="086D6E"/>
          </a:solidFill>
          <a:ln>
            <a:noFill/>
          </a:ln>
        </p:spPr>
        <p:txBody>
          <a:bodyPr anchorCtr="0" anchor="t" bIns="0" lIns="0" spcFirstLastPara="1" rIns="0" wrap="square" tIns="30475">
            <a:spAutoFit/>
          </a:bodyPr>
          <a:lstStyle/>
          <a:p>
            <a:pPr indent="-254634" lvl="0" marL="386080" marR="124460" rtl="0" algn="l">
              <a:lnSpc>
                <a:spcPct val="100000"/>
              </a:lnSpc>
              <a:spcBef>
                <a:spcPts val="0"/>
              </a:spcBef>
              <a:spcAft>
                <a:spcPts val="0"/>
              </a:spcAft>
              <a:buNone/>
            </a:pPr>
            <a:r>
              <a:rPr b="1" lang="en-US" sz="1800">
                <a:solidFill>
                  <a:srgbClr val="FFFFFF"/>
                </a:solidFill>
                <a:latin typeface="Calibri"/>
                <a:ea typeface="Calibri"/>
                <a:cs typeface="Calibri"/>
                <a:sym typeface="Calibri"/>
              </a:rPr>
              <a:t>Nota </a:t>
            </a:r>
            <a:r>
              <a:rPr lang="en-US" sz="1800">
                <a:solidFill>
                  <a:srgbClr val="FFFFFF"/>
                </a:solidFill>
                <a:latin typeface="Calibri"/>
                <a:ea typeface="Calibri"/>
                <a:cs typeface="Calibri"/>
                <a:sym typeface="Calibri"/>
              </a:rPr>
              <a:t>Riesgo La evaluación de riesgos , el análisis  DAFO y la auditoría regional se tratan en el</a:t>
            </a:r>
            <a:endParaRPr sz="1800">
              <a:latin typeface="Calibri"/>
              <a:ea typeface="Calibri"/>
              <a:cs typeface="Calibri"/>
              <a:sym typeface="Calibri"/>
            </a:endParaRPr>
          </a:p>
        </p:txBody>
      </p:sp>
      <p:sp>
        <p:nvSpPr>
          <p:cNvPr id="604" name="Google Shape;604;p28"/>
          <p:cNvSpPr txBox="1"/>
          <p:nvPr/>
        </p:nvSpPr>
        <p:spPr>
          <a:xfrm>
            <a:off x="2277498" y="6630034"/>
            <a:ext cx="91122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FFFFFF"/>
                </a:solidFill>
                <a:latin typeface="Calibri"/>
                <a:ea typeface="Calibri"/>
                <a:cs typeface="Calibri"/>
                <a:sym typeface="Calibri"/>
              </a:rPr>
              <a:t>módulo 3</a:t>
            </a:r>
            <a:endParaRPr sz="1800">
              <a:latin typeface="Calibri"/>
              <a:ea typeface="Calibri"/>
              <a:cs typeface="Calibri"/>
              <a:sym typeface="Calibri"/>
            </a:endParaRPr>
          </a:p>
        </p:txBody>
      </p:sp>
      <p:sp>
        <p:nvSpPr>
          <p:cNvPr id="605" name="Google Shape;605;p28"/>
          <p:cNvSpPr/>
          <p:nvPr/>
        </p:nvSpPr>
        <p:spPr>
          <a:xfrm>
            <a:off x="4879695" y="311378"/>
            <a:ext cx="664210" cy="455930"/>
          </a:xfrm>
          <a:custGeom>
            <a:rect b="b" l="l" r="r" t="t"/>
            <a:pathLst>
              <a:path extrusionOk="0" h="455930" w="664210">
                <a:moveTo>
                  <a:pt x="272783" y="227914"/>
                </a:moveTo>
                <a:lnTo>
                  <a:pt x="101790" y="0"/>
                </a:lnTo>
                <a:lnTo>
                  <a:pt x="0" y="0"/>
                </a:lnTo>
                <a:lnTo>
                  <a:pt x="171005" y="227914"/>
                </a:lnTo>
                <a:lnTo>
                  <a:pt x="0" y="455828"/>
                </a:lnTo>
                <a:lnTo>
                  <a:pt x="101790" y="455828"/>
                </a:lnTo>
                <a:lnTo>
                  <a:pt x="272783" y="227914"/>
                </a:lnTo>
                <a:close/>
              </a:path>
              <a:path extrusionOk="0" h="455930" w="664210">
                <a:moveTo>
                  <a:pt x="468210" y="227914"/>
                </a:moveTo>
                <a:lnTo>
                  <a:pt x="297218" y="0"/>
                </a:lnTo>
                <a:lnTo>
                  <a:pt x="195427" y="0"/>
                </a:lnTo>
                <a:lnTo>
                  <a:pt x="366433" y="227914"/>
                </a:lnTo>
                <a:lnTo>
                  <a:pt x="195427" y="455828"/>
                </a:lnTo>
                <a:lnTo>
                  <a:pt x="297218" y="455828"/>
                </a:lnTo>
                <a:lnTo>
                  <a:pt x="468210" y="227914"/>
                </a:lnTo>
                <a:close/>
              </a:path>
              <a:path extrusionOk="0" h="455930" w="664210">
                <a:moveTo>
                  <a:pt x="663638" y="227914"/>
                </a:moveTo>
                <a:lnTo>
                  <a:pt x="492633" y="0"/>
                </a:lnTo>
                <a:lnTo>
                  <a:pt x="390855" y="0"/>
                </a:lnTo>
                <a:lnTo>
                  <a:pt x="561860" y="227914"/>
                </a:lnTo>
                <a:lnTo>
                  <a:pt x="390855" y="455828"/>
                </a:lnTo>
                <a:lnTo>
                  <a:pt x="492633" y="455828"/>
                </a:lnTo>
                <a:lnTo>
                  <a:pt x="663638" y="22791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6" name="Google Shape;606;p28"/>
          <p:cNvSpPr/>
          <p:nvPr/>
        </p:nvSpPr>
        <p:spPr>
          <a:xfrm>
            <a:off x="5381866" y="5911202"/>
            <a:ext cx="6797040" cy="842010"/>
          </a:xfrm>
          <a:custGeom>
            <a:rect b="b" l="l" r="r" t="t"/>
            <a:pathLst>
              <a:path extrusionOk="0" h="842009" w="6797040">
                <a:moveTo>
                  <a:pt x="263156" y="305130"/>
                </a:moveTo>
                <a:lnTo>
                  <a:pt x="126314" y="305130"/>
                </a:lnTo>
                <a:lnTo>
                  <a:pt x="126314" y="347218"/>
                </a:lnTo>
                <a:lnTo>
                  <a:pt x="263156" y="347218"/>
                </a:lnTo>
                <a:lnTo>
                  <a:pt x="263156" y="305130"/>
                </a:lnTo>
                <a:close/>
              </a:path>
              <a:path extrusionOk="0" h="842009" w="6797040">
                <a:moveTo>
                  <a:pt x="526300" y="641832"/>
                </a:moveTo>
                <a:lnTo>
                  <a:pt x="126314" y="641832"/>
                </a:lnTo>
                <a:lnTo>
                  <a:pt x="126314" y="683920"/>
                </a:lnTo>
                <a:lnTo>
                  <a:pt x="526300" y="683920"/>
                </a:lnTo>
                <a:lnTo>
                  <a:pt x="526300" y="641832"/>
                </a:lnTo>
                <a:close/>
              </a:path>
              <a:path extrusionOk="0" h="842009" w="6797040">
                <a:moveTo>
                  <a:pt x="526300" y="557644"/>
                </a:moveTo>
                <a:lnTo>
                  <a:pt x="126314" y="557644"/>
                </a:lnTo>
                <a:lnTo>
                  <a:pt x="126314" y="599744"/>
                </a:lnTo>
                <a:lnTo>
                  <a:pt x="526300" y="599744"/>
                </a:lnTo>
                <a:lnTo>
                  <a:pt x="526300" y="557644"/>
                </a:lnTo>
                <a:close/>
              </a:path>
              <a:path extrusionOk="0" h="842009" w="6797040">
                <a:moveTo>
                  <a:pt x="526300" y="473481"/>
                </a:moveTo>
                <a:lnTo>
                  <a:pt x="126314" y="473481"/>
                </a:lnTo>
                <a:lnTo>
                  <a:pt x="126314" y="515569"/>
                </a:lnTo>
                <a:lnTo>
                  <a:pt x="526300" y="515569"/>
                </a:lnTo>
                <a:lnTo>
                  <a:pt x="526300" y="473481"/>
                </a:lnTo>
                <a:close/>
              </a:path>
              <a:path extrusionOk="0" h="842009" w="6797040">
                <a:moveTo>
                  <a:pt x="526300" y="389305"/>
                </a:moveTo>
                <a:lnTo>
                  <a:pt x="126314" y="389305"/>
                </a:lnTo>
                <a:lnTo>
                  <a:pt x="126314" y="431393"/>
                </a:lnTo>
                <a:lnTo>
                  <a:pt x="526300" y="431393"/>
                </a:lnTo>
                <a:lnTo>
                  <a:pt x="526300" y="389305"/>
                </a:lnTo>
                <a:close/>
              </a:path>
              <a:path extrusionOk="0" h="842009" w="6797040">
                <a:moveTo>
                  <a:pt x="6796418" y="499503"/>
                </a:moveTo>
                <a:lnTo>
                  <a:pt x="652614" y="499503"/>
                </a:lnTo>
                <a:lnTo>
                  <a:pt x="652614" y="231470"/>
                </a:lnTo>
                <a:lnTo>
                  <a:pt x="640664" y="220954"/>
                </a:lnTo>
                <a:lnTo>
                  <a:pt x="589470" y="175933"/>
                </a:lnTo>
                <a:lnTo>
                  <a:pt x="589470" y="284086"/>
                </a:lnTo>
                <a:lnTo>
                  <a:pt x="589470" y="778611"/>
                </a:lnTo>
                <a:lnTo>
                  <a:pt x="63157" y="778611"/>
                </a:lnTo>
                <a:lnTo>
                  <a:pt x="63157" y="63119"/>
                </a:lnTo>
                <a:lnTo>
                  <a:pt x="326301" y="63119"/>
                </a:lnTo>
                <a:lnTo>
                  <a:pt x="326301" y="284086"/>
                </a:lnTo>
                <a:lnTo>
                  <a:pt x="589470" y="284086"/>
                </a:lnTo>
                <a:lnTo>
                  <a:pt x="589470" y="175933"/>
                </a:lnTo>
                <a:lnTo>
                  <a:pt x="521030" y="115735"/>
                </a:lnTo>
                <a:lnTo>
                  <a:pt x="521030" y="220954"/>
                </a:lnTo>
                <a:lnTo>
                  <a:pt x="389458" y="220954"/>
                </a:lnTo>
                <a:lnTo>
                  <a:pt x="389458" y="89420"/>
                </a:lnTo>
                <a:lnTo>
                  <a:pt x="521030" y="220954"/>
                </a:lnTo>
                <a:lnTo>
                  <a:pt x="521030" y="115735"/>
                </a:lnTo>
                <a:lnTo>
                  <a:pt x="491121" y="89420"/>
                </a:lnTo>
                <a:lnTo>
                  <a:pt x="461225" y="63119"/>
                </a:lnTo>
                <a:lnTo>
                  <a:pt x="389458" y="0"/>
                </a:lnTo>
                <a:lnTo>
                  <a:pt x="0" y="0"/>
                </a:lnTo>
                <a:lnTo>
                  <a:pt x="0" y="841743"/>
                </a:lnTo>
                <a:lnTo>
                  <a:pt x="652614" y="841743"/>
                </a:lnTo>
                <a:lnTo>
                  <a:pt x="652614" y="837844"/>
                </a:lnTo>
                <a:lnTo>
                  <a:pt x="6796418" y="837844"/>
                </a:lnTo>
                <a:lnTo>
                  <a:pt x="6796418" y="499503"/>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7" name="Google Shape;607;p28"/>
          <p:cNvSpPr txBox="1"/>
          <p:nvPr/>
        </p:nvSpPr>
        <p:spPr>
          <a:xfrm>
            <a:off x="6134009" y="6430524"/>
            <a:ext cx="5925185" cy="2698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u="sng">
                <a:solidFill>
                  <a:srgbClr val="FFFFFF"/>
                </a:solidFill>
                <a:latin typeface="Calibri"/>
                <a:ea typeface="Calibri"/>
                <a:cs typeface="Calibri"/>
                <a:sym typeface="Calibri"/>
                <a:hlinkClick r:id="rId8">
                  <a:extLst>
                    <a:ext uri="{A12FA001-AC4F-418D-AE19-62706E023703}">
                      <ahyp:hlinkClr val="tx"/>
                    </a:ext>
                  </a:extLst>
                </a:hlinkClick>
              </a:rPr>
              <a:t>Cómo la misión, la visión y los valores pueden guiar en tiempos de crisis</a:t>
            </a:r>
            <a:endParaRPr sz="1600">
              <a:latin typeface="Calibri"/>
              <a:ea typeface="Calibri"/>
              <a:cs typeface="Calibri"/>
              <a:sym typeface="Calibri"/>
            </a:endParaRPr>
          </a:p>
        </p:txBody>
      </p:sp>
      <p:sp>
        <p:nvSpPr>
          <p:cNvPr id="608" name="Google Shape;608;p28"/>
          <p:cNvSpPr txBox="1"/>
          <p:nvPr>
            <p:ph type="title"/>
          </p:nvPr>
        </p:nvSpPr>
        <p:spPr>
          <a:xfrm>
            <a:off x="481012" y="538680"/>
            <a:ext cx="2945765" cy="7270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600">
                <a:solidFill>
                  <a:srgbClr val="F27954"/>
                </a:solidFill>
                <a:latin typeface="Calibri"/>
                <a:ea typeface="Calibri"/>
                <a:cs typeface="Calibri"/>
                <a:sym typeface="Calibri"/>
              </a:rPr>
              <a:t>Primer paso</a:t>
            </a:r>
            <a:endParaRPr sz="4600">
              <a:latin typeface="Calibri"/>
              <a:ea typeface="Calibri"/>
              <a:cs typeface="Calibri"/>
              <a:sym typeface="Calibri"/>
            </a:endParaRPr>
          </a:p>
        </p:txBody>
      </p:sp>
      <p:sp>
        <p:nvSpPr>
          <p:cNvPr id="609" name="Google Shape;609;p28"/>
          <p:cNvSpPr txBox="1"/>
          <p:nvPr/>
        </p:nvSpPr>
        <p:spPr>
          <a:xfrm>
            <a:off x="380" y="1481708"/>
            <a:ext cx="5302250" cy="1816100"/>
          </a:xfrm>
          <a:prstGeom prst="rect">
            <a:avLst/>
          </a:prstGeom>
          <a:solidFill>
            <a:srgbClr val="086D6E"/>
          </a:solidFill>
          <a:ln cap="flat" cmpd="sng" w="12950">
            <a:solidFill>
              <a:srgbClr val="044E4F"/>
            </a:solidFill>
            <a:prstDash val="solid"/>
            <a:round/>
            <a:headEnd len="sm" w="sm" type="none"/>
            <a:tailEnd len="sm" w="sm" type="none"/>
          </a:ln>
        </p:spPr>
        <p:txBody>
          <a:bodyPr anchorCtr="0" anchor="t" bIns="0" lIns="0" spcFirstLastPara="1" rIns="0" wrap="square" tIns="314325">
            <a:spAutoFit/>
          </a:bodyPr>
          <a:lstStyle/>
          <a:p>
            <a:pPr indent="0" lvl="0" marL="492759" marR="394335" rtl="0" algn="l">
              <a:lnSpc>
                <a:spcPct val="107857"/>
              </a:lnSpc>
              <a:spcBef>
                <a:spcPts val="0"/>
              </a:spcBef>
              <a:spcAft>
                <a:spcPts val="0"/>
              </a:spcAft>
              <a:buNone/>
            </a:pPr>
            <a:r>
              <a:rPr lang="en-US" sz="2800">
                <a:solidFill>
                  <a:srgbClr val="FFFFFF"/>
                </a:solidFill>
                <a:latin typeface="Calibri"/>
                <a:ea typeface="Calibri"/>
                <a:cs typeface="Calibri"/>
                <a:sym typeface="Calibri"/>
              </a:rPr>
              <a:t>El Equipo Regional Superior de  Turismo toma la iniciativa y  evalúa las vulnerabilidades</a:t>
            </a:r>
            <a:endParaRPr sz="2800">
              <a:latin typeface="Calibri"/>
              <a:ea typeface="Calibri"/>
              <a:cs typeface="Calibri"/>
              <a:sym typeface="Calibri"/>
            </a:endParaRPr>
          </a:p>
        </p:txBody>
      </p:sp>
      <p:sp>
        <p:nvSpPr>
          <p:cNvPr id="610" name="Google Shape;610;p28"/>
          <p:cNvSpPr txBox="1"/>
          <p:nvPr/>
        </p:nvSpPr>
        <p:spPr>
          <a:xfrm>
            <a:off x="481012" y="3389322"/>
            <a:ext cx="4348480" cy="1633855"/>
          </a:xfrm>
          <a:prstGeom prst="rect">
            <a:avLst/>
          </a:prstGeom>
          <a:noFill/>
          <a:ln>
            <a:noFill/>
          </a:ln>
        </p:spPr>
        <p:txBody>
          <a:bodyPr anchorCtr="0" anchor="t" bIns="0" lIns="0" spcFirstLastPara="1" rIns="0" wrap="square" tIns="53975">
            <a:spAutoFit/>
          </a:bodyPr>
          <a:lstStyle/>
          <a:p>
            <a:pPr indent="0" lvl="0" marL="12700" marR="5080" rtl="0" algn="l">
              <a:lnSpc>
                <a:spcPct val="107916"/>
              </a:lnSpc>
              <a:spcBef>
                <a:spcPts val="0"/>
              </a:spcBef>
              <a:spcAft>
                <a:spcPts val="0"/>
              </a:spcAft>
              <a:buNone/>
            </a:pPr>
            <a:r>
              <a:rPr i="1" lang="en-US" sz="2400">
                <a:solidFill>
                  <a:srgbClr val="F27954"/>
                </a:solidFill>
                <a:latin typeface="Calibri"/>
                <a:ea typeface="Calibri"/>
                <a:cs typeface="Calibri"/>
                <a:sym typeface="Calibri"/>
              </a:rPr>
              <a:t>la estrategia de gestión de crisis no  debe cambiar ni su misión original  ni su visión o valores"</a:t>
            </a:r>
            <a:endParaRPr sz="2400">
              <a:latin typeface="Calibri"/>
              <a:ea typeface="Calibri"/>
              <a:cs typeface="Calibri"/>
              <a:sym typeface="Calibri"/>
            </a:endParaRPr>
          </a:p>
          <a:p>
            <a:pPr indent="0" lvl="0" marL="12700" marR="559435" rtl="0" algn="l">
              <a:lnSpc>
                <a:spcPct val="107857"/>
              </a:lnSpc>
              <a:spcBef>
                <a:spcPts val="1570"/>
              </a:spcBef>
              <a:spcAft>
                <a:spcPts val="0"/>
              </a:spcAft>
              <a:buNone/>
            </a:pPr>
            <a:r>
              <a:rPr i="1" lang="en-US" sz="1400">
                <a:solidFill>
                  <a:srgbClr val="4C4C4C"/>
                </a:solidFill>
                <a:latin typeface="Calibri"/>
                <a:ea typeface="Calibri"/>
                <a:cs typeface="Calibri"/>
                <a:sym typeface="Calibri"/>
              </a:rPr>
              <a:t>Dave Thompson, experto en comunicación de crisis y  formador de medios en </a:t>
            </a:r>
            <a:r>
              <a:rPr i="1" lang="en-US" sz="1400" u="sng">
                <a:solidFill>
                  <a:srgbClr val="4C4C4C"/>
                </a:solidFill>
                <a:latin typeface="Calibri"/>
                <a:ea typeface="Calibri"/>
                <a:cs typeface="Calibri"/>
                <a:sym typeface="Calibri"/>
                <a:hlinkClick r:id="rId9">
                  <a:extLst>
                    <a:ext uri="{A12FA001-AC4F-418D-AE19-62706E023703}">
                      <ahyp:hlinkClr val="tx"/>
                    </a:ext>
                  </a:extLst>
                </a:hlinkClick>
              </a:rPr>
              <a:t>C3 Collective</a:t>
            </a:r>
            <a:endParaRPr sz="14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4" name="Shape 614"/>
        <p:cNvGrpSpPr/>
        <p:nvPr/>
      </p:nvGrpSpPr>
      <p:grpSpPr>
        <a:xfrm>
          <a:off x="0" y="0"/>
          <a:ext cx="0" cy="0"/>
          <a:chOff x="0" y="0"/>
          <a:chExt cx="0" cy="0"/>
        </a:xfrm>
      </p:grpSpPr>
      <p:grpSp>
        <p:nvGrpSpPr>
          <p:cNvPr id="615" name="Google Shape;615;p29"/>
          <p:cNvGrpSpPr/>
          <p:nvPr/>
        </p:nvGrpSpPr>
        <p:grpSpPr>
          <a:xfrm>
            <a:off x="380" y="95631"/>
            <a:ext cx="12192000" cy="6449060"/>
            <a:chOff x="380" y="95631"/>
            <a:chExt cx="12192000" cy="6449060"/>
          </a:xfrm>
        </p:grpSpPr>
        <p:pic>
          <p:nvPicPr>
            <p:cNvPr id="616" name="Google Shape;616;p29"/>
            <p:cNvPicPr preferRelativeResize="0"/>
            <p:nvPr/>
          </p:nvPicPr>
          <p:blipFill rotWithShape="1">
            <a:blip r:embed="rId3">
              <a:alphaModFix/>
            </a:blip>
            <a:srcRect b="0" l="0" r="0" t="0"/>
            <a:stretch/>
          </p:blipFill>
          <p:spPr>
            <a:xfrm>
              <a:off x="300202" y="6178055"/>
              <a:ext cx="273194" cy="348957"/>
            </a:xfrm>
            <a:prstGeom prst="rect">
              <a:avLst/>
            </a:prstGeom>
            <a:noFill/>
            <a:ln>
              <a:noFill/>
            </a:ln>
          </p:spPr>
        </p:pic>
        <p:pic>
          <p:nvPicPr>
            <p:cNvPr id="617" name="Google Shape;617;p29"/>
            <p:cNvPicPr preferRelativeResize="0"/>
            <p:nvPr/>
          </p:nvPicPr>
          <p:blipFill rotWithShape="1">
            <a:blip r:embed="rId4">
              <a:alphaModFix/>
            </a:blip>
            <a:srcRect b="0" l="0" r="0" t="0"/>
            <a:stretch/>
          </p:blipFill>
          <p:spPr>
            <a:xfrm>
              <a:off x="589025" y="6196577"/>
              <a:ext cx="1834667" cy="274037"/>
            </a:xfrm>
            <a:prstGeom prst="rect">
              <a:avLst/>
            </a:prstGeom>
            <a:noFill/>
            <a:ln>
              <a:noFill/>
            </a:ln>
          </p:spPr>
        </p:pic>
        <p:pic>
          <p:nvPicPr>
            <p:cNvPr id="618" name="Google Shape;618;p29"/>
            <p:cNvPicPr preferRelativeResize="0"/>
            <p:nvPr/>
          </p:nvPicPr>
          <p:blipFill rotWithShape="1">
            <a:blip r:embed="rId5">
              <a:alphaModFix/>
            </a:blip>
            <a:srcRect b="0" l="0" r="0" t="0"/>
            <a:stretch/>
          </p:blipFill>
          <p:spPr>
            <a:xfrm>
              <a:off x="2411730" y="6245352"/>
              <a:ext cx="1001458" cy="248651"/>
            </a:xfrm>
            <a:prstGeom prst="rect">
              <a:avLst/>
            </a:prstGeom>
            <a:noFill/>
            <a:ln>
              <a:noFill/>
            </a:ln>
          </p:spPr>
        </p:pic>
        <p:sp>
          <p:nvSpPr>
            <p:cNvPr id="619" name="Google Shape;619;p29"/>
            <p:cNvSpPr/>
            <p:nvPr/>
          </p:nvSpPr>
          <p:spPr>
            <a:xfrm>
              <a:off x="380" y="95631"/>
              <a:ext cx="12192000" cy="6449060"/>
            </a:xfrm>
            <a:custGeom>
              <a:rect b="b" l="l" r="r" t="t"/>
              <a:pathLst>
                <a:path extrusionOk="0" h="6449059" w="12192000">
                  <a:moveTo>
                    <a:pt x="12191631" y="0"/>
                  </a:moveTo>
                  <a:lnTo>
                    <a:pt x="0" y="0"/>
                  </a:lnTo>
                  <a:lnTo>
                    <a:pt x="0" y="6448806"/>
                  </a:lnTo>
                  <a:lnTo>
                    <a:pt x="12191631" y="6448806"/>
                  </a:lnTo>
                  <a:lnTo>
                    <a:pt x="12191631" y="0"/>
                  </a:lnTo>
                  <a:close/>
                </a:path>
              </a:pathLst>
            </a:custGeom>
            <a:solidFill>
              <a:srgbClr val="7A54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0" name="Google Shape;620;p29"/>
            <p:cNvSpPr/>
            <p:nvPr/>
          </p:nvSpPr>
          <p:spPr>
            <a:xfrm>
              <a:off x="380" y="95631"/>
              <a:ext cx="12192000" cy="6449060"/>
            </a:xfrm>
            <a:custGeom>
              <a:rect b="b" l="l" r="r" t="t"/>
              <a:pathLst>
                <a:path extrusionOk="0" h="6449059" w="12192000">
                  <a:moveTo>
                    <a:pt x="0" y="0"/>
                  </a:moveTo>
                  <a:lnTo>
                    <a:pt x="12192000" y="0"/>
                  </a:lnTo>
                  <a:lnTo>
                    <a:pt x="12192000" y="6448806"/>
                  </a:lnTo>
                  <a:lnTo>
                    <a:pt x="0" y="6448806"/>
                  </a:lnTo>
                  <a:lnTo>
                    <a:pt x="0" y="0"/>
                  </a:lnTo>
                  <a:close/>
                </a:path>
              </a:pathLst>
            </a:custGeom>
            <a:noFill/>
            <a:ln cap="flat" cmpd="sng" w="12950">
              <a:solidFill>
                <a:srgbClr val="044E4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21" name="Google Shape;621;p29"/>
          <p:cNvSpPr txBox="1"/>
          <p:nvPr/>
        </p:nvSpPr>
        <p:spPr>
          <a:xfrm>
            <a:off x="292479" y="941514"/>
            <a:ext cx="5507355" cy="37592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n-US" sz="2300">
                <a:solidFill>
                  <a:srgbClr val="FFFFFF"/>
                </a:solidFill>
                <a:latin typeface="Calibri"/>
                <a:ea typeface="Calibri"/>
                <a:cs typeface="Calibri"/>
                <a:sym typeface="Calibri"/>
              </a:rPr>
              <a:t>Agencia de Gestión de Emergencias de Hawai</a:t>
            </a:r>
            <a:endParaRPr sz="2300">
              <a:latin typeface="Calibri"/>
              <a:ea typeface="Calibri"/>
              <a:cs typeface="Calibri"/>
              <a:sym typeface="Calibri"/>
            </a:endParaRPr>
          </a:p>
        </p:txBody>
      </p:sp>
      <p:sp>
        <p:nvSpPr>
          <p:cNvPr id="622" name="Google Shape;622;p29"/>
          <p:cNvSpPr txBox="1"/>
          <p:nvPr/>
        </p:nvSpPr>
        <p:spPr>
          <a:xfrm>
            <a:off x="202563" y="1449006"/>
            <a:ext cx="5528310" cy="2938145"/>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n-US" sz="1700" u="sng">
                <a:solidFill>
                  <a:srgbClr val="FFFFFF"/>
                </a:solidFill>
                <a:latin typeface="Calibri"/>
                <a:ea typeface="Calibri"/>
                <a:cs typeface="Calibri"/>
                <a:sym typeface="Calibri"/>
                <a:hlinkClick r:id="rId6">
                  <a:extLst>
                    <a:ext uri="{A12FA001-AC4F-418D-AE19-62706E023703}">
                      <ahyp:hlinkClr val="tx"/>
                    </a:ext>
                  </a:extLst>
                </a:hlinkClick>
              </a:rPr>
              <a:t>Misión </a:t>
            </a:r>
            <a:r>
              <a:rPr lang="en-US" sz="1500">
                <a:solidFill>
                  <a:srgbClr val="FFFFFF"/>
                </a:solidFill>
                <a:latin typeface="Calibri"/>
                <a:ea typeface="Calibri"/>
                <a:cs typeface="Calibri"/>
                <a:sym typeface="Calibri"/>
              </a:rPr>
              <a:t>Ayudar a la ʻohana de Hawai a prepararse, mitigar, responder y</a:t>
            </a:r>
            <a:endParaRPr sz="1500">
              <a:latin typeface="Calibri"/>
              <a:ea typeface="Calibri"/>
              <a:cs typeface="Calibri"/>
              <a:sym typeface="Calibri"/>
            </a:endParaRPr>
          </a:p>
          <a:p>
            <a:pPr indent="0" lvl="0" marL="12700" marR="0" rtl="0" algn="l">
              <a:lnSpc>
                <a:spcPct val="100000"/>
              </a:lnSpc>
              <a:spcBef>
                <a:spcPts val="15"/>
              </a:spcBef>
              <a:spcAft>
                <a:spcPts val="0"/>
              </a:spcAft>
              <a:buNone/>
            </a:pPr>
            <a:r>
              <a:rPr lang="en-US" sz="1500">
                <a:solidFill>
                  <a:srgbClr val="FFFFFF"/>
                </a:solidFill>
                <a:latin typeface="Calibri"/>
                <a:ea typeface="Calibri"/>
                <a:cs typeface="Calibri"/>
                <a:sym typeface="Calibri"/>
              </a:rPr>
              <a:t>recuperarse de las catástrofes.</a:t>
            </a:r>
            <a:endParaRPr sz="1500">
              <a:latin typeface="Calibri"/>
              <a:ea typeface="Calibri"/>
              <a:cs typeface="Calibri"/>
              <a:sym typeface="Calibri"/>
            </a:endParaRPr>
          </a:p>
          <a:p>
            <a:pPr indent="0" lvl="0" marL="12700" marR="0" rtl="0" algn="l">
              <a:lnSpc>
                <a:spcPct val="100000"/>
              </a:lnSpc>
              <a:spcBef>
                <a:spcPts val="1185"/>
              </a:spcBef>
              <a:spcAft>
                <a:spcPts val="0"/>
              </a:spcAft>
              <a:buNone/>
            </a:pPr>
            <a:r>
              <a:rPr b="1" lang="en-US" sz="1700" u="sng">
                <a:solidFill>
                  <a:srgbClr val="FFFFFF"/>
                </a:solidFill>
                <a:latin typeface="Calibri"/>
                <a:ea typeface="Calibri"/>
                <a:cs typeface="Calibri"/>
                <a:sym typeface="Calibri"/>
                <a:hlinkClick r:id="rId7">
                  <a:extLst>
                    <a:ext uri="{A12FA001-AC4F-418D-AE19-62706E023703}">
                      <ahyp:hlinkClr val="tx"/>
                    </a:ext>
                  </a:extLst>
                </a:hlinkClick>
              </a:rPr>
              <a:t>Visión </a:t>
            </a:r>
            <a:r>
              <a:rPr lang="en-US" sz="1500">
                <a:solidFill>
                  <a:srgbClr val="FFFFFF"/>
                </a:solidFill>
                <a:latin typeface="Calibri"/>
                <a:ea typeface="Calibri"/>
                <a:cs typeface="Calibri"/>
                <a:sym typeface="Calibri"/>
              </a:rPr>
              <a:t>Crear un Hawái preparado y resistente.</a:t>
            </a:r>
            <a:endParaRPr sz="1500">
              <a:latin typeface="Calibri"/>
              <a:ea typeface="Calibri"/>
              <a:cs typeface="Calibri"/>
              <a:sym typeface="Calibri"/>
            </a:endParaRPr>
          </a:p>
          <a:p>
            <a:pPr indent="0" lvl="0" marL="12700" marR="5080" rtl="0" algn="l">
              <a:lnSpc>
                <a:spcPct val="100099"/>
              </a:lnSpc>
              <a:spcBef>
                <a:spcPts val="1200"/>
              </a:spcBef>
              <a:spcAft>
                <a:spcPts val="0"/>
              </a:spcAft>
              <a:buNone/>
            </a:pPr>
            <a:r>
              <a:rPr b="1" lang="en-US" sz="1700" u="sng">
                <a:solidFill>
                  <a:srgbClr val="FFFFFF"/>
                </a:solidFill>
                <a:latin typeface="Calibri"/>
                <a:ea typeface="Calibri"/>
                <a:cs typeface="Calibri"/>
                <a:sym typeface="Calibri"/>
                <a:hlinkClick r:id="rId8">
                  <a:extLst>
                    <a:ext uri="{A12FA001-AC4F-418D-AE19-62706E023703}">
                      <ahyp:hlinkClr val="tx"/>
                    </a:ext>
                  </a:extLst>
                </a:hlinkClick>
              </a:rPr>
              <a:t>Valores fundamentales </a:t>
            </a:r>
            <a:r>
              <a:rPr lang="en-US" sz="1500">
                <a:solidFill>
                  <a:srgbClr val="FFFFFF"/>
                </a:solidFill>
                <a:latin typeface="Calibri"/>
                <a:ea typeface="Calibri"/>
                <a:cs typeface="Calibri"/>
                <a:sym typeface="Calibri"/>
              </a:rPr>
              <a:t>Los cinco valores fundamentales de HI-EMA,  Mālama, Poʻokela, Wiwoole, Laulima y Kupono, respaldan su visión y  misión de un Hawái preparado y resistente. HI-EMA se esfuerza  continuamente por mejorar, construir y mantener una cultura de  preparación mediante el aprovechamiento de las asociaciones de  colaboración y la responsabilidad compartida para preparar, proteger,  responder, recuperar y mitigar los impactos de todos los peligros y  amenazas amenazas.</a:t>
            </a:r>
            <a:endParaRPr sz="1500">
              <a:latin typeface="Calibri"/>
              <a:ea typeface="Calibri"/>
              <a:cs typeface="Calibri"/>
              <a:sym typeface="Calibri"/>
            </a:endParaRPr>
          </a:p>
        </p:txBody>
      </p:sp>
      <p:sp>
        <p:nvSpPr>
          <p:cNvPr id="623" name="Google Shape;623;p29"/>
          <p:cNvSpPr txBox="1"/>
          <p:nvPr/>
        </p:nvSpPr>
        <p:spPr>
          <a:xfrm>
            <a:off x="202563" y="5095176"/>
            <a:ext cx="161290"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FFFFFF"/>
                </a:solidFill>
                <a:latin typeface="Noto Sans Symbols"/>
                <a:ea typeface="Noto Sans Symbols"/>
                <a:cs typeface="Noto Sans Symbols"/>
                <a:sym typeface="Noto Sans Symbols"/>
              </a:rPr>
              <a:t>❖</a:t>
            </a:r>
            <a:endParaRPr sz="1200">
              <a:latin typeface="Noto Sans Symbols"/>
              <a:ea typeface="Noto Sans Symbols"/>
              <a:cs typeface="Noto Sans Symbols"/>
              <a:sym typeface="Noto Sans Symbols"/>
            </a:endParaRPr>
          </a:p>
          <a:p>
            <a:pPr indent="0" lvl="0" marL="12700" marR="0" rtl="0" algn="l">
              <a:lnSpc>
                <a:spcPct val="100000"/>
              </a:lnSpc>
              <a:spcBef>
                <a:spcPts val="0"/>
              </a:spcBef>
              <a:spcAft>
                <a:spcPts val="0"/>
              </a:spcAft>
              <a:buNone/>
            </a:pPr>
            <a:r>
              <a:rPr lang="en-US" sz="1200">
                <a:solidFill>
                  <a:srgbClr val="FFFFFF"/>
                </a:solidFill>
                <a:latin typeface="Noto Sans Symbols"/>
                <a:ea typeface="Noto Sans Symbols"/>
                <a:cs typeface="Noto Sans Symbols"/>
                <a:sym typeface="Noto Sans Symbols"/>
              </a:rPr>
              <a:t>❖</a:t>
            </a:r>
            <a:endParaRPr sz="1200">
              <a:latin typeface="Noto Sans Symbols"/>
              <a:ea typeface="Noto Sans Symbols"/>
              <a:cs typeface="Noto Sans Symbols"/>
              <a:sym typeface="Noto Sans Symbols"/>
            </a:endParaRPr>
          </a:p>
          <a:p>
            <a:pPr indent="0" lvl="0" marL="12700" marR="0" rtl="0" algn="l">
              <a:lnSpc>
                <a:spcPct val="100000"/>
              </a:lnSpc>
              <a:spcBef>
                <a:spcPts val="0"/>
              </a:spcBef>
              <a:spcAft>
                <a:spcPts val="0"/>
              </a:spcAft>
              <a:buNone/>
            </a:pPr>
            <a:r>
              <a:rPr lang="en-US" sz="1200">
                <a:solidFill>
                  <a:srgbClr val="FFFFFF"/>
                </a:solidFill>
                <a:latin typeface="Noto Sans Symbols"/>
                <a:ea typeface="Noto Sans Symbols"/>
                <a:cs typeface="Noto Sans Symbols"/>
                <a:sym typeface="Noto Sans Symbols"/>
              </a:rPr>
              <a:t>❖</a:t>
            </a:r>
            <a:endParaRPr sz="1200">
              <a:latin typeface="Noto Sans Symbols"/>
              <a:ea typeface="Noto Sans Symbols"/>
              <a:cs typeface="Noto Sans Symbols"/>
              <a:sym typeface="Noto Sans Symbols"/>
            </a:endParaRPr>
          </a:p>
        </p:txBody>
      </p:sp>
      <p:sp>
        <p:nvSpPr>
          <p:cNvPr id="624" name="Google Shape;624;p29"/>
          <p:cNvSpPr txBox="1"/>
          <p:nvPr/>
        </p:nvSpPr>
        <p:spPr>
          <a:xfrm>
            <a:off x="202563" y="4546536"/>
            <a:ext cx="5318760" cy="1122680"/>
          </a:xfrm>
          <a:prstGeom prst="rect">
            <a:avLst/>
          </a:prstGeom>
          <a:noFill/>
          <a:ln>
            <a:noFill/>
          </a:ln>
        </p:spPr>
        <p:txBody>
          <a:bodyPr anchorCtr="0" anchor="t" bIns="0" lIns="0" spcFirstLastPara="1" rIns="0" wrap="square" tIns="12700">
            <a:spAutoFit/>
          </a:bodyPr>
          <a:lstStyle/>
          <a:p>
            <a:pPr indent="-457200" lvl="0" marL="469900" marR="0" rtl="0" algn="l">
              <a:lnSpc>
                <a:spcPct val="100000"/>
              </a:lnSpc>
              <a:spcBef>
                <a:spcPts val="0"/>
              </a:spcBef>
              <a:spcAft>
                <a:spcPts val="0"/>
              </a:spcAft>
              <a:buClr>
                <a:srgbClr val="FFFFFF"/>
              </a:buClr>
              <a:buSzPts val="1200"/>
              <a:buFont typeface="Noto Sans Symbols"/>
              <a:buChar char="❖"/>
            </a:pPr>
            <a:r>
              <a:rPr b="1" lang="en-US" sz="1200">
                <a:solidFill>
                  <a:srgbClr val="FFFFFF"/>
                </a:solidFill>
                <a:latin typeface="Calibri"/>
                <a:ea typeface="Calibri"/>
                <a:cs typeface="Calibri"/>
                <a:sym typeface="Calibri"/>
              </a:rPr>
              <a:t>Mālama </a:t>
            </a:r>
            <a:r>
              <a:rPr lang="en-US" sz="1200">
                <a:solidFill>
                  <a:srgbClr val="FFFFFF"/>
                </a:solidFill>
                <a:latin typeface="Calibri"/>
                <a:ea typeface="Calibri"/>
                <a:cs typeface="Calibri"/>
                <a:sym typeface="Calibri"/>
              </a:rPr>
              <a:t>Cuidar y proteger.</a:t>
            </a:r>
            <a:endParaRPr sz="1200">
              <a:latin typeface="Calibri"/>
              <a:ea typeface="Calibri"/>
              <a:cs typeface="Calibri"/>
              <a:sym typeface="Calibri"/>
            </a:endParaRPr>
          </a:p>
          <a:p>
            <a:pPr indent="-457200" lvl="0" marL="469900" marR="5080" rtl="0" algn="l">
              <a:lnSpc>
                <a:spcPct val="100000"/>
              </a:lnSpc>
              <a:spcBef>
                <a:spcPts val="0"/>
              </a:spcBef>
              <a:spcAft>
                <a:spcPts val="0"/>
              </a:spcAft>
              <a:buClr>
                <a:srgbClr val="FFFFFF"/>
              </a:buClr>
              <a:buSzPts val="1200"/>
              <a:buFont typeface="Noto Sans Symbols"/>
              <a:buChar char="❖"/>
            </a:pPr>
            <a:r>
              <a:rPr b="1" lang="en-US" sz="1200">
                <a:solidFill>
                  <a:srgbClr val="FFFFFF"/>
                </a:solidFill>
                <a:latin typeface="Calibri"/>
                <a:ea typeface="Calibri"/>
                <a:cs typeface="Calibri"/>
                <a:sym typeface="Calibri"/>
              </a:rPr>
              <a:t>Poʻokela </a:t>
            </a:r>
            <a:r>
              <a:rPr lang="en-US" sz="1200">
                <a:solidFill>
                  <a:srgbClr val="FFFFFF"/>
                </a:solidFill>
                <a:latin typeface="Calibri"/>
                <a:ea typeface="Calibri"/>
                <a:cs typeface="Calibri"/>
                <a:sym typeface="Calibri"/>
              </a:rPr>
              <a:t>Se esfuerza por emprender cada acción con excelencia y garantizar la  mejora continua.</a:t>
            </a:r>
            <a:endParaRPr sz="1200">
              <a:latin typeface="Calibri"/>
              <a:ea typeface="Calibri"/>
              <a:cs typeface="Calibri"/>
              <a:sym typeface="Calibri"/>
            </a:endParaRPr>
          </a:p>
          <a:p>
            <a:pPr indent="0" lvl="0" marL="4699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Wiwo' </a:t>
            </a:r>
            <a:r>
              <a:rPr lang="en-US" sz="1200">
                <a:solidFill>
                  <a:srgbClr val="FFFFFF"/>
                </a:solidFill>
                <a:latin typeface="Calibri"/>
                <a:ea typeface="Calibri"/>
                <a:cs typeface="Calibri"/>
                <a:sym typeface="Calibri"/>
              </a:rPr>
              <a:t>ole Sirviendo al pueblo de Hawaii con valentía e intrepidez.</a:t>
            </a:r>
            <a:endParaRPr sz="1200">
              <a:latin typeface="Calibri"/>
              <a:ea typeface="Calibri"/>
              <a:cs typeface="Calibri"/>
              <a:sym typeface="Calibri"/>
            </a:endParaRPr>
          </a:p>
          <a:p>
            <a:pPr indent="0" lvl="0" marL="4699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Laulima </a:t>
            </a:r>
            <a:r>
              <a:rPr lang="en-US" sz="1200">
                <a:solidFill>
                  <a:srgbClr val="FFFFFF"/>
                </a:solidFill>
                <a:latin typeface="Calibri"/>
                <a:ea typeface="Calibri"/>
                <a:cs typeface="Calibri"/>
                <a:sym typeface="Calibri"/>
              </a:rPr>
              <a:t>Cooperar y trabajar con éxito con los demás.</a:t>
            </a:r>
            <a:endParaRPr sz="1200">
              <a:latin typeface="Calibri"/>
              <a:ea typeface="Calibri"/>
              <a:cs typeface="Calibri"/>
              <a:sym typeface="Calibri"/>
            </a:endParaRPr>
          </a:p>
          <a:p>
            <a:pPr indent="0" lvl="0" marL="469900" marR="0" rtl="0" algn="l">
              <a:lnSpc>
                <a:spcPct val="100000"/>
              </a:lnSpc>
              <a:spcBef>
                <a:spcPts val="0"/>
              </a:spcBef>
              <a:spcAft>
                <a:spcPts val="0"/>
              </a:spcAft>
              <a:buNone/>
            </a:pPr>
            <a:r>
              <a:rPr b="1" lang="en-US" sz="1200">
                <a:solidFill>
                  <a:srgbClr val="FFFFFF"/>
                </a:solidFill>
                <a:latin typeface="Calibri"/>
                <a:ea typeface="Calibri"/>
                <a:cs typeface="Calibri"/>
                <a:sym typeface="Calibri"/>
              </a:rPr>
              <a:t>Kupono </a:t>
            </a:r>
            <a:r>
              <a:rPr lang="en-US" sz="1200">
                <a:solidFill>
                  <a:srgbClr val="FFFFFF"/>
                </a:solidFill>
                <a:latin typeface="Calibri"/>
                <a:ea typeface="Calibri"/>
                <a:cs typeface="Calibri"/>
                <a:sym typeface="Calibri"/>
              </a:rPr>
              <a:t>Ser honesto, justo, transparente y abierto.</a:t>
            </a:r>
            <a:endParaRPr sz="1200">
              <a:latin typeface="Calibri"/>
              <a:ea typeface="Calibri"/>
              <a:cs typeface="Calibri"/>
              <a:sym typeface="Calibri"/>
            </a:endParaRPr>
          </a:p>
        </p:txBody>
      </p:sp>
      <p:grpSp>
        <p:nvGrpSpPr>
          <p:cNvPr id="625" name="Google Shape;625;p29"/>
          <p:cNvGrpSpPr/>
          <p:nvPr/>
        </p:nvGrpSpPr>
        <p:grpSpPr>
          <a:xfrm>
            <a:off x="6223253" y="0"/>
            <a:ext cx="5969000" cy="6858000"/>
            <a:chOff x="6223253" y="0"/>
            <a:chExt cx="5969000" cy="6858000"/>
          </a:xfrm>
        </p:grpSpPr>
        <p:pic>
          <p:nvPicPr>
            <p:cNvPr id="626" name="Google Shape;626;p29"/>
            <p:cNvPicPr preferRelativeResize="0"/>
            <p:nvPr/>
          </p:nvPicPr>
          <p:blipFill rotWithShape="1">
            <a:blip r:embed="rId9">
              <a:alphaModFix/>
            </a:blip>
            <a:srcRect b="0" l="0" r="0" t="0"/>
            <a:stretch/>
          </p:blipFill>
          <p:spPr>
            <a:xfrm>
              <a:off x="6223253" y="0"/>
              <a:ext cx="5399417" cy="6858000"/>
            </a:xfrm>
            <a:prstGeom prst="rect">
              <a:avLst/>
            </a:prstGeom>
            <a:noFill/>
            <a:ln>
              <a:noFill/>
            </a:ln>
          </p:spPr>
        </p:pic>
        <p:sp>
          <p:nvSpPr>
            <p:cNvPr id="627" name="Google Shape;627;p29"/>
            <p:cNvSpPr/>
            <p:nvPr/>
          </p:nvSpPr>
          <p:spPr>
            <a:xfrm>
              <a:off x="6223253" y="0"/>
              <a:ext cx="5969000" cy="1339850"/>
            </a:xfrm>
            <a:custGeom>
              <a:rect b="b" l="l" r="r" t="t"/>
              <a:pathLst>
                <a:path extrusionOk="0" h="1339850" w="5969000">
                  <a:moveTo>
                    <a:pt x="5968746" y="0"/>
                  </a:moveTo>
                  <a:lnTo>
                    <a:pt x="0" y="0"/>
                  </a:lnTo>
                  <a:lnTo>
                    <a:pt x="0" y="1339596"/>
                  </a:lnTo>
                  <a:lnTo>
                    <a:pt x="5968746" y="1339596"/>
                  </a:lnTo>
                  <a:lnTo>
                    <a:pt x="5968746"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28" name="Google Shape;628;p29"/>
          <p:cNvSpPr txBox="1"/>
          <p:nvPr>
            <p:ph type="title"/>
          </p:nvPr>
        </p:nvSpPr>
        <p:spPr>
          <a:xfrm>
            <a:off x="135137" y="-84593"/>
            <a:ext cx="11921724" cy="1459865"/>
          </a:xfrm>
          <a:prstGeom prst="rect">
            <a:avLst/>
          </a:prstGeom>
          <a:noFill/>
          <a:ln>
            <a:noFill/>
          </a:ln>
        </p:spPr>
        <p:txBody>
          <a:bodyPr anchorCtr="0" anchor="t" bIns="0" lIns="0" spcFirstLastPara="1" rIns="0" wrap="square" tIns="70475">
            <a:spAutoFit/>
          </a:bodyPr>
          <a:lstStyle/>
          <a:p>
            <a:pPr indent="0" lvl="0" marL="6221730" rtl="0" algn="ctr">
              <a:lnSpc>
                <a:spcPct val="100000"/>
              </a:lnSpc>
              <a:spcBef>
                <a:spcPts val="0"/>
              </a:spcBef>
              <a:spcAft>
                <a:spcPts val="0"/>
              </a:spcAft>
              <a:buNone/>
            </a:pPr>
            <a:r>
              <a:rPr b="1" lang="en-US" sz="4000" u="sng">
                <a:solidFill>
                  <a:schemeClr val="hlink"/>
                </a:solidFill>
                <a:latin typeface="Tahoma"/>
                <a:ea typeface="Tahoma"/>
                <a:cs typeface="Tahoma"/>
                <a:sym typeface="Tahoma"/>
                <a:hlinkClick r:id="rId10"/>
              </a:rPr>
              <a:t>Estudio de caso</a:t>
            </a:r>
            <a:endParaRPr sz="4000">
              <a:latin typeface="Tahoma"/>
              <a:ea typeface="Tahoma"/>
              <a:cs typeface="Tahoma"/>
              <a:sym typeface="Tahoma"/>
            </a:endParaRPr>
          </a:p>
          <a:p>
            <a:pPr indent="0" lvl="0" marL="6221095" rtl="0" algn="ctr">
              <a:lnSpc>
                <a:spcPct val="100000"/>
              </a:lnSpc>
              <a:spcBef>
                <a:spcPts val="275"/>
              </a:spcBef>
              <a:spcAft>
                <a:spcPts val="0"/>
              </a:spcAft>
              <a:buNone/>
            </a:pPr>
            <a:r>
              <a:rPr lang="en-US" sz="2400" u="sng">
                <a:solidFill>
                  <a:schemeClr val="hlink"/>
                </a:solidFill>
                <a:hlinkClick r:id="rId11"/>
              </a:rPr>
              <a:t>Misión, visión y valores de Hawaii</a:t>
            </a:r>
            <a:endParaRPr sz="2400"/>
          </a:p>
        </p:txBody>
      </p:sp>
      <p:grpSp>
        <p:nvGrpSpPr>
          <p:cNvPr id="629" name="Google Shape;629;p29"/>
          <p:cNvGrpSpPr/>
          <p:nvPr/>
        </p:nvGrpSpPr>
        <p:grpSpPr>
          <a:xfrm>
            <a:off x="11614801" y="374183"/>
            <a:ext cx="482600" cy="788946"/>
            <a:chOff x="11614801" y="374183"/>
            <a:chExt cx="482600" cy="788946"/>
          </a:xfrm>
        </p:grpSpPr>
        <p:pic>
          <p:nvPicPr>
            <p:cNvPr id="630" name="Google Shape;630;p29"/>
            <p:cNvPicPr preferRelativeResize="0"/>
            <p:nvPr/>
          </p:nvPicPr>
          <p:blipFill rotWithShape="1">
            <a:blip r:embed="rId12">
              <a:alphaModFix/>
            </a:blip>
            <a:srcRect b="0" l="0" r="0" t="0"/>
            <a:stretch/>
          </p:blipFill>
          <p:spPr>
            <a:xfrm>
              <a:off x="11651285" y="374183"/>
              <a:ext cx="252653" cy="233231"/>
            </a:xfrm>
            <a:prstGeom prst="rect">
              <a:avLst/>
            </a:prstGeom>
            <a:noFill/>
            <a:ln>
              <a:noFill/>
            </a:ln>
          </p:spPr>
        </p:pic>
        <p:sp>
          <p:nvSpPr>
            <p:cNvPr id="631" name="Google Shape;631;p29"/>
            <p:cNvSpPr/>
            <p:nvPr/>
          </p:nvSpPr>
          <p:spPr>
            <a:xfrm>
              <a:off x="11614801" y="457644"/>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09" y="3388"/>
                  </a:lnTo>
                  <a:lnTo>
                    <a:pt x="193518" y="12628"/>
                  </a:lnTo>
                  <a:lnTo>
                    <a:pt x="202761"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0"/>
                  </a:lnTo>
                  <a:lnTo>
                    <a:pt x="380769" y="246139"/>
                  </a:lnTo>
                  <a:lnTo>
                    <a:pt x="391843" y="262578"/>
                  </a:lnTo>
                  <a:lnTo>
                    <a:pt x="395895" y="282703"/>
                  </a:lnTo>
                  <a:lnTo>
                    <a:pt x="395657" y="287554"/>
                  </a:lnTo>
                  <a:lnTo>
                    <a:pt x="403312" y="281785"/>
                  </a:lnTo>
                  <a:lnTo>
                    <a:pt x="411825" y="277559"/>
                  </a:lnTo>
                  <a:lnTo>
                    <a:pt x="420967" y="274964"/>
                  </a:lnTo>
                  <a:lnTo>
                    <a:pt x="430509" y="274089"/>
                  </a:lnTo>
                  <a:lnTo>
                    <a:pt x="450627" y="278169"/>
                  </a:lnTo>
                  <a:lnTo>
                    <a:pt x="467047"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 name="Shape 160"/>
        <p:cNvGrpSpPr/>
        <p:nvPr/>
      </p:nvGrpSpPr>
      <p:grpSpPr>
        <a:xfrm>
          <a:off x="0" y="0"/>
          <a:ext cx="0" cy="0"/>
          <a:chOff x="0" y="0"/>
          <a:chExt cx="0" cy="0"/>
        </a:xfrm>
      </p:grpSpPr>
      <p:grpSp>
        <p:nvGrpSpPr>
          <p:cNvPr id="161" name="Google Shape;161;p3"/>
          <p:cNvGrpSpPr/>
          <p:nvPr/>
        </p:nvGrpSpPr>
        <p:grpSpPr>
          <a:xfrm>
            <a:off x="399262" y="6120088"/>
            <a:ext cx="3112972" cy="348248"/>
            <a:chOff x="399262" y="6120088"/>
            <a:chExt cx="3112972" cy="348248"/>
          </a:xfrm>
        </p:grpSpPr>
        <p:pic>
          <p:nvPicPr>
            <p:cNvPr id="162" name="Google Shape;162;p3"/>
            <p:cNvPicPr preferRelativeResize="0"/>
            <p:nvPr/>
          </p:nvPicPr>
          <p:blipFill rotWithShape="1">
            <a:blip r:embed="rId3">
              <a:alphaModFix/>
            </a:blip>
            <a:srcRect b="0" l="0" r="0" t="0"/>
            <a:stretch/>
          </p:blipFill>
          <p:spPr>
            <a:xfrm>
              <a:off x="399262" y="6120088"/>
              <a:ext cx="273194" cy="348248"/>
            </a:xfrm>
            <a:prstGeom prst="rect">
              <a:avLst/>
            </a:prstGeom>
            <a:noFill/>
            <a:ln>
              <a:noFill/>
            </a:ln>
          </p:spPr>
        </p:pic>
        <p:pic>
          <p:nvPicPr>
            <p:cNvPr id="163" name="Google Shape;163;p3"/>
            <p:cNvPicPr preferRelativeResize="0"/>
            <p:nvPr/>
          </p:nvPicPr>
          <p:blipFill rotWithShape="1">
            <a:blip r:embed="rId4">
              <a:alphaModFix/>
            </a:blip>
            <a:srcRect b="0" l="0" r="0" t="0"/>
            <a:stretch/>
          </p:blipFill>
          <p:spPr>
            <a:xfrm>
              <a:off x="688086" y="6138650"/>
              <a:ext cx="1833904" cy="273328"/>
            </a:xfrm>
            <a:prstGeom prst="rect">
              <a:avLst/>
            </a:prstGeom>
            <a:noFill/>
            <a:ln>
              <a:noFill/>
            </a:ln>
          </p:spPr>
        </p:pic>
        <p:pic>
          <p:nvPicPr>
            <p:cNvPr id="164" name="Google Shape;164;p3"/>
            <p:cNvPicPr preferRelativeResize="0"/>
            <p:nvPr/>
          </p:nvPicPr>
          <p:blipFill rotWithShape="1">
            <a:blip r:embed="rId5">
              <a:alphaModFix/>
            </a:blip>
            <a:srcRect b="0" l="0" r="0" t="0"/>
            <a:stretch/>
          </p:blipFill>
          <p:spPr>
            <a:xfrm>
              <a:off x="2510027" y="6186678"/>
              <a:ext cx="1002207" cy="248651"/>
            </a:xfrm>
            <a:prstGeom prst="rect">
              <a:avLst/>
            </a:prstGeom>
            <a:noFill/>
            <a:ln>
              <a:noFill/>
            </a:ln>
          </p:spPr>
        </p:pic>
      </p:grpSp>
      <p:pic>
        <p:nvPicPr>
          <p:cNvPr id="165" name="Google Shape;165;p3"/>
          <p:cNvPicPr preferRelativeResize="0"/>
          <p:nvPr/>
        </p:nvPicPr>
        <p:blipFill rotWithShape="1">
          <a:blip r:embed="rId6">
            <a:alphaModFix/>
          </a:blip>
          <a:srcRect b="0" l="0" r="0" t="0"/>
          <a:stretch/>
        </p:blipFill>
        <p:spPr>
          <a:xfrm>
            <a:off x="7913944" y="5825858"/>
            <a:ext cx="4275642" cy="1029637"/>
          </a:xfrm>
          <a:prstGeom prst="rect">
            <a:avLst/>
          </a:prstGeom>
          <a:noFill/>
          <a:ln>
            <a:noFill/>
          </a:ln>
        </p:spPr>
      </p:pic>
      <p:grpSp>
        <p:nvGrpSpPr>
          <p:cNvPr id="166" name="Google Shape;166;p3"/>
          <p:cNvGrpSpPr/>
          <p:nvPr/>
        </p:nvGrpSpPr>
        <p:grpSpPr>
          <a:xfrm>
            <a:off x="24599" y="1157598"/>
            <a:ext cx="12167871" cy="5650871"/>
            <a:chOff x="24599" y="1157598"/>
            <a:chExt cx="12167871" cy="5650871"/>
          </a:xfrm>
        </p:grpSpPr>
        <p:sp>
          <p:nvSpPr>
            <p:cNvPr id="167" name="Google Shape;167;p3"/>
            <p:cNvSpPr/>
            <p:nvPr/>
          </p:nvSpPr>
          <p:spPr>
            <a:xfrm>
              <a:off x="30949" y="1163942"/>
              <a:ext cx="12161520" cy="2994660"/>
            </a:xfrm>
            <a:custGeom>
              <a:rect b="b" l="l" r="r" t="t"/>
              <a:pathLst>
                <a:path extrusionOk="0" h="2994660" w="12161520">
                  <a:moveTo>
                    <a:pt x="12161050" y="0"/>
                  </a:moveTo>
                  <a:lnTo>
                    <a:pt x="8172450" y="0"/>
                  </a:lnTo>
                  <a:lnTo>
                    <a:pt x="3857625" y="12"/>
                  </a:lnTo>
                  <a:lnTo>
                    <a:pt x="0" y="12"/>
                  </a:lnTo>
                  <a:lnTo>
                    <a:pt x="0" y="1369720"/>
                  </a:lnTo>
                  <a:lnTo>
                    <a:pt x="0" y="2994266"/>
                  </a:lnTo>
                  <a:lnTo>
                    <a:pt x="3857625" y="2994266"/>
                  </a:lnTo>
                  <a:lnTo>
                    <a:pt x="3857625" y="1369720"/>
                  </a:lnTo>
                  <a:lnTo>
                    <a:pt x="8172450" y="1369720"/>
                  </a:lnTo>
                  <a:lnTo>
                    <a:pt x="12161050" y="1369720"/>
                  </a:lnTo>
                  <a:lnTo>
                    <a:pt x="12161050" y="0"/>
                  </a:lnTo>
                  <a:close/>
                </a:path>
              </a:pathLst>
            </a:custGeom>
            <a:solidFill>
              <a:srgbClr val="7A54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8" name="Google Shape;168;p3"/>
            <p:cNvSpPr/>
            <p:nvPr/>
          </p:nvSpPr>
          <p:spPr>
            <a:xfrm>
              <a:off x="3888575" y="2533662"/>
              <a:ext cx="8303895" cy="1624965"/>
            </a:xfrm>
            <a:custGeom>
              <a:rect b="b" l="l" r="r" t="t"/>
              <a:pathLst>
                <a:path extrusionOk="0" h="1624964" w="8303895">
                  <a:moveTo>
                    <a:pt x="8303425" y="0"/>
                  </a:moveTo>
                  <a:lnTo>
                    <a:pt x="4314825" y="0"/>
                  </a:lnTo>
                  <a:lnTo>
                    <a:pt x="0" y="0"/>
                  </a:lnTo>
                  <a:lnTo>
                    <a:pt x="0" y="1624545"/>
                  </a:lnTo>
                  <a:lnTo>
                    <a:pt x="4314825" y="1624545"/>
                  </a:lnTo>
                  <a:lnTo>
                    <a:pt x="8303425" y="1624545"/>
                  </a:lnTo>
                  <a:lnTo>
                    <a:pt x="8303425" y="0"/>
                  </a:lnTo>
                  <a:close/>
                </a:path>
              </a:pathLst>
            </a:custGeom>
            <a:solidFill>
              <a:srgbClr val="F77B5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9" name="Google Shape;169;p3"/>
            <p:cNvSpPr/>
            <p:nvPr/>
          </p:nvSpPr>
          <p:spPr>
            <a:xfrm>
              <a:off x="30949" y="4158208"/>
              <a:ext cx="12161520" cy="2644140"/>
            </a:xfrm>
            <a:custGeom>
              <a:rect b="b" l="l" r="r" t="t"/>
              <a:pathLst>
                <a:path extrusionOk="0" h="2644140" w="12161520">
                  <a:moveTo>
                    <a:pt x="12161050" y="0"/>
                  </a:moveTo>
                  <a:lnTo>
                    <a:pt x="8172450" y="0"/>
                  </a:lnTo>
                  <a:lnTo>
                    <a:pt x="3857625" y="0"/>
                  </a:lnTo>
                  <a:lnTo>
                    <a:pt x="0" y="0"/>
                  </a:lnTo>
                  <a:lnTo>
                    <a:pt x="0" y="2643873"/>
                  </a:lnTo>
                  <a:lnTo>
                    <a:pt x="3857625" y="2643873"/>
                  </a:lnTo>
                  <a:lnTo>
                    <a:pt x="8172450" y="2643873"/>
                  </a:lnTo>
                  <a:lnTo>
                    <a:pt x="12161050" y="2643860"/>
                  </a:lnTo>
                  <a:lnTo>
                    <a:pt x="12161050"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70" name="Google Shape;170;p3"/>
            <p:cNvSpPr/>
            <p:nvPr/>
          </p:nvSpPr>
          <p:spPr>
            <a:xfrm>
              <a:off x="3888581" y="1157598"/>
              <a:ext cx="0" cy="5650865"/>
            </a:xfrm>
            <a:custGeom>
              <a:rect b="b" l="l" r="r" t="t"/>
              <a:pathLst>
                <a:path extrusionOk="0" h="5650865" w="120000">
                  <a:moveTo>
                    <a:pt x="0" y="0"/>
                  </a:moveTo>
                  <a:lnTo>
                    <a:pt x="0" y="5650826"/>
                  </a:lnTo>
                </a:path>
              </a:pathLst>
            </a:custGeom>
            <a:noFill/>
            <a:ln cap="flat" cmpd="sng" w="12700">
              <a:solidFill>
                <a:srgbClr val="086D6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71" name="Google Shape;171;p3"/>
            <p:cNvSpPr/>
            <p:nvPr/>
          </p:nvSpPr>
          <p:spPr>
            <a:xfrm>
              <a:off x="8203407" y="1157598"/>
              <a:ext cx="0" cy="5650865"/>
            </a:xfrm>
            <a:custGeom>
              <a:rect b="b" l="l" r="r" t="t"/>
              <a:pathLst>
                <a:path extrusionOk="0" h="5650865" w="120000">
                  <a:moveTo>
                    <a:pt x="0" y="0"/>
                  </a:moveTo>
                  <a:lnTo>
                    <a:pt x="0" y="5650826"/>
                  </a:lnTo>
                </a:path>
              </a:pathLst>
            </a:custGeom>
            <a:noFill/>
            <a:ln cap="flat" cmpd="sng" w="12700">
              <a:solidFill>
                <a:srgbClr val="086D6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72" name="Google Shape;172;p3"/>
            <p:cNvSpPr/>
            <p:nvPr/>
          </p:nvSpPr>
          <p:spPr>
            <a:xfrm>
              <a:off x="24599" y="2527312"/>
              <a:ext cx="12167870" cy="1637664"/>
            </a:xfrm>
            <a:custGeom>
              <a:rect b="b" l="l" r="r" t="t"/>
              <a:pathLst>
                <a:path extrusionOk="0" h="1637664" w="12167870">
                  <a:moveTo>
                    <a:pt x="12167400" y="1624545"/>
                  </a:moveTo>
                  <a:lnTo>
                    <a:pt x="0" y="1624545"/>
                  </a:lnTo>
                  <a:lnTo>
                    <a:pt x="0" y="1637245"/>
                  </a:lnTo>
                  <a:lnTo>
                    <a:pt x="12167400" y="1637245"/>
                  </a:lnTo>
                  <a:lnTo>
                    <a:pt x="12167400" y="1624545"/>
                  </a:lnTo>
                  <a:close/>
                </a:path>
                <a:path extrusionOk="0" h="1637664" w="12167870">
                  <a:moveTo>
                    <a:pt x="12167400" y="0"/>
                  </a:moveTo>
                  <a:lnTo>
                    <a:pt x="0" y="0"/>
                  </a:lnTo>
                  <a:lnTo>
                    <a:pt x="0" y="12700"/>
                  </a:lnTo>
                  <a:lnTo>
                    <a:pt x="12167400" y="12700"/>
                  </a:lnTo>
                  <a:lnTo>
                    <a:pt x="121674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73" name="Google Shape;173;p3"/>
            <p:cNvSpPr/>
            <p:nvPr/>
          </p:nvSpPr>
          <p:spPr>
            <a:xfrm>
              <a:off x="30956" y="1157598"/>
              <a:ext cx="0" cy="5650865"/>
            </a:xfrm>
            <a:custGeom>
              <a:rect b="b" l="l" r="r" t="t"/>
              <a:pathLst>
                <a:path extrusionOk="0" h="5650865" w="120000">
                  <a:moveTo>
                    <a:pt x="0" y="0"/>
                  </a:moveTo>
                  <a:lnTo>
                    <a:pt x="0" y="5650826"/>
                  </a:lnTo>
                </a:path>
              </a:pathLst>
            </a:custGeom>
            <a:noFill/>
            <a:ln cap="flat" cmpd="sng" w="12700">
              <a:solidFill>
                <a:srgbClr val="086D6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74" name="Google Shape;174;p3"/>
            <p:cNvSpPr/>
            <p:nvPr/>
          </p:nvSpPr>
          <p:spPr>
            <a:xfrm>
              <a:off x="24599" y="1157604"/>
              <a:ext cx="12167870" cy="5650865"/>
            </a:xfrm>
            <a:custGeom>
              <a:rect b="b" l="l" r="r" t="t"/>
              <a:pathLst>
                <a:path extrusionOk="0" h="5650865" w="12167870">
                  <a:moveTo>
                    <a:pt x="12167400" y="5638127"/>
                  </a:moveTo>
                  <a:lnTo>
                    <a:pt x="0" y="5638127"/>
                  </a:lnTo>
                  <a:lnTo>
                    <a:pt x="0" y="5650827"/>
                  </a:lnTo>
                  <a:lnTo>
                    <a:pt x="12167400" y="5650827"/>
                  </a:lnTo>
                  <a:lnTo>
                    <a:pt x="12167400" y="5638127"/>
                  </a:lnTo>
                  <a:close/>
                </a:path>
                <a:path extrusionOk="0" h="5650865" w="12167870">
                  <a:moveTo>
                    <a:pt x="12167400" y="0"/>
                  </a:moveTo>
                  <a:lnTo>
                    <a:pt x="0" y="0"/>
                  </a:lnTo>
                  <a:lnTo>
                    <a:pt x="0" y="12700"/>
                  </a:lnTo>
                  <a:lnTo>
                    <a:pt x="12167400" y="12700"/>
                  </a:lnTo>
                  <a:lnTo>
                    <a:pt x="121674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75" name="Google Shape;175;p3"/>
          <p:cNvSpPr txBox="1"/>
          <p:nvPr/>
        </p:nvSpPr>
        <p:spPr>
          <a:xfrm>
            <a:off x="4882632" y="1219655"/>
            <a:ext cx="3214370" cy="1065530"/>
          </a:xfrm>
          <a:prstGeom prst="rect">
            <a:avLst/>
          </a:prstGeom>
          <a:noFill/>
          <a:ln>
            <a:noFill/>
          </a:ln>
        </p:spPr>
        <p:txBody>
          <a:bodyPr anchorCtr="0" anchor="t" bIns="0" lIns="0" spcFirstLastPara="1" rIns="0" wrap="square" tIns="10775">
            <a:spAutoFit/>
          </a:bodyPr>
          <a:lstStyle/>
          <a:p>
            <a:pPr indent="0" lvl="0" marL="12700" marR="5080" rtl="0" algn="l">
              <a:lnSpc>
                <a:spcPct val="100400"/>
              </a:lnSpc>
              <a:spcBef>
                <a:spcPts val="0"/>
              </a:spcBef>
              <a:spcAft>
                <a:spcPts val="0"/>
              </a:spcAft>
              <a:buNone/>
            </a:pPr>
            <a:r>
              <a:rPr b="1" lang="en-US" sz="2000">
                <a:solidFill>
                  <a:srgbClr val="FFFFFF"/>
                </a:solidFill>
                <a:latin typeface="Calibri"/>
                <a:ea typeface="Calibri"/>
                <a:cs typeface="Calibri"/>
                <a:sym typeface="Calibri"/>
              </a:rPr>
              <a:t>Análisis regional de riesgos  </a:t>
            </a:r>
            <a:r>
              <a:rPr lang="en-US" sz="1600">
                <a:solidFill>
                  <a:srgbClr val="FFFFFF"/>
                </a:solidFill>
                <a:latin typeface="Calibri"/>
                <a:ea typeface="Calibri"/>
                <a:cs typeface="Calibri"/>
                <a:sym typeface="Calibri"/>
              </a:rPr>
              <a:t>Evaluar la crisis más probable a la que  se enfrentará una región y las acciones  prioritarias para mitigar el riesgo.</a:t>
            </a:r>
            <a:endParaRPr sz="1600">
              <a:latin typeface="Calibri"/>
              <a:ea typeface="Calibri"/>
              <a:cs typeface="Calibri"/>
              <a:sym typeface="Calibri"/>
            </a:endParaRPr>
          </a:p>
        </p:txBody>
      </p:sp>
      <p:grpSp>
        <p:nvGrpSpPr>
          <p:cNvPr id="176" name="Google Shape;176;p3"/>
          <p:cNvGrpSpPr/>
          <p:nvPr/>
        </p:nvGrpSpPr>
        <p:grpSpPr>
          <a:xfrm>
            <a:off x="82677" y="1258443"/>
            <a:ext cx="718185" cy="660400"/>
            <a:chOff x="82677" y="1258443"/>
            <a:chExt cx="718185" cy="660400"/>
          </a:xfrm>
        </p:grpSpPr>
        <p:sp>
          <p:nvSpPr>
            <p:cNvPr id="177" name="Google Shape;177;p3"/>
            <p:cNvSpPr/>
            <p:nvPr/>
          </p:nvSpPr>
          <p:spPr>
            <a:xfrm>
              <a:off x="82677" y="1258443"/>
              <a:ext cx="718185" cy="660400"/>
            </a:xfrm>
            <a:custGeom>
              <a:rect b="b" l="l" r="r" t="t"/>
              <a:pathLst>
                <a:path extrusionOk="0" h="660400" w="718185">
                  <a:moveTo>
                    <a:pt x="358902" y="0"/>
                  </a:moveTo>
                  <a:lnTo>
                    <a:pt x="310199" y="3012"/>
                  </a:lnTo>
                  <a:lnTo>
                    <a:pt x="263489" y="11786"/>
                  </a:lnTo>
                  <a:lnTo>
                    <a:pt x="219198" y="25929"/>
                  </a:lnTo>
                  <a:lnTo>
                    <a:pt x="177754" y="45048"/>
                  </a:lnTo>
                  <a:lnTo>
                    <a:pt x="139585" y="68749"/>
                  </a:lnTo>
                  <a:lnTo>
                    <a:pt x="105117" y="96640"/>
                  </a:lnTo>
                  <a:lnTo>
                    <a:pt x="74780" y="128327"/>
                  </a:lnTo>
                  <a:lnTo>
                    <a:pt x="48999" y="163417"/>
                  </a:lnTo>
                  <a:lnTo>
                    <a:pt x="28203" y="201518"/>
                  </a:lnTo>
                  <a:lnTo>
                    <a:pt x="12819" y="242234"/>
                  </a:lnTo>
                  <a:lnTo>
                    <a:pt x="3276" y="285175"/>
                  </a:lnTo>
                  <a:lnTo>
                    <a:pt x="0" y="329946"/>
                  </a:lnTo>
                  <a:lnTo>
                    <a:pt x="3276" y="374716"/>
                  </a:lnTo>
                  <a:lnTo>
                    <a:pt x="12819" y="417657"/>
                  </a:lnTo>
                  <a:lnTo>
                    <a:pt x="28203" y="458373"/>
                  </a:lnTo>
                  <a:lnTo>
                    <a:pt x="48999" y="496474"/>
                  </a:lnTo>
                  <a:lnTo>
                    <a:pt x="74780" y="531564"/>
                  </a:lnTo>
                  <a:lnTo>
                    <a:pt x="105117" y="563251"/>
                  </a:lnTo>
                  <a:lnTo>
                    <a:pt x="139585" y="591142"/>
                  </a:lnTo>
                  <a:lnTo>
                    <a:pt x="177754" y="614843"/>
                  </a:lnTo>
                  <a:lnTo>
                    <a:pt x="219198" y="633962"/>
                  </a:lnTo>
                  <a:lnTo>
                    <a:pt x="263489" y="648105"/>
                  </a:lnTo>
                  <a:lnTo>
                    <a:pt x="310199" y="656879"/>
                  </a:lnTo>
                  <a:lnTo>
                    <a:pt x="358902" y="659892"/>
                  </a:lnTo>
                  <a:lnTo>
                    <a:pt x="407604" y="656879"/>
                  </a:lnTo>
                  <a:lnTo>
                    <a:pt x="454314" y="648105"/>
                  </a:lnTo>
                  <a:lnTo>
                    <a:pt x="498605" y="633962"/>
                  </a:lnTo>
                  <a:lnTo>
                    <a:pt x="540049" y="614843"/>
                  </a:lnTo>
                  <a:lnTo>
                    <a:pt x="578218" y="591142"/>
                  </a:lnTo>
                  <a:lnTo>
                    <a:pt x="612686" y="563251"/>
                  </a:lnTo>
                  <a:lnTo>
                    <a:pt x="643023" y="531564"/>
                  </a:lnTo>
                  <a:lnTo>
                    <a:pt x="668804" y="496474"/>
                  </a:lnTo>
                  <a:lnTo>
                    <a:pt x="689600" y="458373"/>
                  </a:lnTo>
                  <a:lnTo>
                    <a:pt x="704984" y="417657"/>
                  </a:lnTo>
                  <a:lnTo>
                    <a:pt x="714527" y="374716"/>
                  </a:lnTo>
                  <a:lnTo>
                    <a:pt x="717804" y="329946"/>
                  </a:lnTo>
                  <a:lnTo>
                    <a:pt x="714527" y="285175"/>
                  </a:lnTo>
                  <a:lnTo>
                    <a:pt x="704984" y="242234"/>
                  </a:lnTo>
                  <a:lnTo>
                    <a:pt x="689600" y="201518"/>
                  </a:lnTo>
                  <a:lnTo>
                    <a:pt x="668804" y="163417"/>
                  </a:lnTo>
                  <a:lnTo>
                    <a:pt x="643023" y="128327"/>
                  </a:lnTo>
                  <a:lnTo>
                    <a:pt x="612686" y="96640"/>
                  </a:lnTo>
                  <a:lnTo>
                    <a:pt x="578218" y="68749"/>
                  </a:lnTo>
                  <a:lnTo>
                    <a:pt x="540049" y="45048"/>
                  </a:lnTo>
                  <a:lnTo>
                    <a:pt x="498605" y="25929"/>
                  </a:lnTo>
                  <a:lnTo>
                    <a:pt x="454314" y="11786"/>
                  </a:lnTo>
                  <a:lnTo>
                    <a:pt x="407604" y="3012"/>
                  </a:lnTo>
                  <a:lnTo>
                    <a:pt x="3589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78" name="Google Shape;178;p3"/>
            <p:cNvSpPr/>
            <p:nvPr/>
          </p:nvSpPr>
          <p:spPr>
            <a:xfrm>
              <a:off x="82677" y="1258443"/>
              <a:ext cx="718185" cy="660400"/>
            </a:xfrm>
            <a:custGeom>
              <a:rect b="b" l="l" r="r" t="t"/>
              <a:pathLst>
                <a:path extrusionOk="0" h="660400" w="718185">
                  <a:moveTo>
                    <a:pt x="0" y="329946"/>
                  </a:moveTo>
                  <a:lnTo>
                    <a:pt x="3276" y="285175"/>
                  </a:lnTo>
                  <a:lnTo>
                    <a:pt x="12819" y="242234"/>
                  </a:lnTo>
                  <a:lnTo>
                    <a:pt x="28203" y="201518"/>
                  </a:lnTo>
                  <a:lnTo>
                    <a:pt x="48999" y="163417"/>
                  </a:lnTo>
                  <a:lnTo>
                    <a:pt x="74780" y="128327"/>
                  </a:lnTo>
                  <a:lnTo>
                    <a:pt x="105117" y="96640"/>
                  </a:lnTo>
                  <a:lnTo>
                    <a:pt x="139585" y="68749"/>
                  </a:lnTo>
                  <a:lnTo>
                    <a:pt x="177754" y="45048"/>
                  </a:lnTo>
                  <a:lnTo>
                    <a:pt x="219198" y="25929"/>
                  </a:lnTo>
                  <a:lnTo>
                    <a:pt x="263489" y="11786"/>
                  </a:lnTo>
                  <a:lnTo>
                    <a:pt x="310199" y="3012"/>
                  </a:lnTo>
                  <a:lnTo>
                    <a:pt x="358902" y="0"/>
                  </a:lnTo>
                  <a:lnTo>
                    <a:pt x="407604" y="3012"/>
                  </a:lnTo>
                  <a:lnTo>
                    <a:pt x="454314" y="11786"/>
                  </a:lnTo>
                  <a:lnTo>
                    <a:pt x="498605" y="25929"/>
                  </a:lnTo>
                  <a:lnTo>
                    <a:pt x="540049" y="45048"/>
                  </a:lnTo>
                  <a:lnTo>
                    <a:pt x="578218" y="68749"/>
                  </a:lnTo>
                  <a:lnTo>
                    <a:pt x="612686" y="96640"/>
                  </a:lnTo>
                  <a:lnTo>
                    <a:pt x="643023" y="128327"/>
                  </a:lnTo>
                  <a:lnTo>
                    <a:pt x="668804" y="163417"/>
                  </a:lnTo>
                  <a:lnTo>
                    <a:pt x="689600" y="201518"/>
                  </a:lnTo>
                  <a:lnTo>
                    <a:pt x="704984" y="242234"/>
                  </a:lnTo>
                  <a:lnTo>
                    <a:pt x="714527" y="285175"/>
                  </a:lnTo>
                  <a:lnTo>
                    <a:pt x="717804" y="329946"/>
                  </a:lnTo>
                  <a:lnTo>
                    <a:pt x="714527" y="374716"/>
                  </a:lnTo>
                  <a:lnTo>
                    <a:pt x="704984" y="417657"/>
                  </a:lnTo>
                  <a:lnTo>
                    <a:pt x="689600" y="458373"/>
                  </a:lnTo>
                  <a:lnTo>
                    <a:pt x="668804" y="496474"/>
                  </a:lnTo>
                  <a:lnTo>
                    <a:pt x="643023" y="531564"/>
                  </a:lnTo>
                  <a:lnTo>
                    <a:pt x="612686" y="563251"/>
                  </a:lnTo>
                  <a:lnTo>
                    <a:pt x="578218" y="591142"/>
                  </a:lnTo>
                  <a:lnTo>
                    <a:pt x="540049" y="614843"/>
                  </a:lnTo>
                  <a:lnTo>
                    <a:pt x="498605" y="633962"/>
                  </a:lnTo>
                  <a:lnTo>
                    <a:pt x="454314" y="648105"/>
                  </a:lnTo>
                  <a:lnTo>
                    <a:pt x="407604" y="656879"/>
                  </a:lnTo>
                  <a:lnTo>
                    <a:pt x="358902" y="659892"/>
                  </a:lnTo>
                  <a:lnTo>
                    <a:pt x="310199" y="656879"/>
                  </a:lnTo>
                  <a:lnTo>
                    <a:pt x="263489" y="648105"/>
                  </a:lnTo>
                  <a:lnTo>
                    <a:pt x="219198" y="633962"/>
                  </a:lnTo>
                  <a:lnTo>
                    <a:pt x="177754" y="614843"/>
                  </a:lnTo>
                  <a:lnTo>
                    <a:pt x="139585" y="591142"/>
                  </a:lnTo>
                  <a:lnTo>
                    <a:pt x="105117" y="563251"/>
                  </a:lnTo>
                  <a:lnTo>
                    <a:pt x="74780" y="531564"/>
                  </a:lnTo>
                  <a:lnTo>
                    <a:pt x="48999" y="496474"/>
                  </a:lnTo>
                  <a:lnTo>
                    <a:pt x="28203" y="458373"/>
                  </a:lnTo>
                  <a:lnTo>
                    <a:pt x="12819" y="417657"/>
                  </a:lnTo>
                  <a:lnTo>
                    <a:pt x="3276"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79" name="Google Shape;179;p3"/>
          <p:cNvSpPr txBox="1"/>
          <p:nvPr/>
        </p:nvSpPr>
        <p:spPr>
          <a:xfrm>
            <a:off x="299237" y="1237902"/>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7A547C"/>
                </a:solidFill>
                <a:latin typeface="Calibri"/>
                <a:ea typeface="Calibri"/>
                <a:cs typeface="Calibri"/>
                <a:sym typeface="Calibri"/>
              </a:rPr>
              <a:t>1</a:t>
            </a:r>
            <a:endParaRPr sz="4000">
              <a:latin typeface="Calibri"/>
              <a:ea typeface="Calibri"/>
              <a:cs typeface="Calibri"/>
              <a:sym typeface="Calibri"/>
            </a:endParaRPr>
          </a:p>
        </p:txBody>
      </p:sp>
      <p:sp>
        <p:nvSpPr>
          <p:cNvPr id="180" name="Google Shape;180;p3"/>
          <p:cNvSpPr txBox="1"/>
          <p:nvPr/>
        </p:nvSpPr>
        <p:spPr>
          <a:xfrm>
            <a:off x="9047290" y="1154271"/>
            <a:ext cx="2651760" cy="130937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n-US" sz="2000">
                <a:solidFill>
                  <a:srgbClr val="FFFFFF"/>
                </a:solidFill>
                <a:latin typeface="Calibri"/>
                <a:ea typeface="Calibri"/>
                <a:cs typeface="Calibri"/>
                <a:sym typeface="Calibri"/>
              </a:rPr>
              <a:t>Análisis DAFO</a:t>
            </a:r>
            <a:endParaRPr sz="2000">
              <a:latin typeface="Calibri"/>
              <a:ea typeface="Calibri"/>
              <a:cs typeface="Calibri"/>
              <a:sym typeface="Calibri"/>
            </a:endParaRPr>
          </a:p>
          <a:p>
            <a:pPr indent="0" lvl="0" marL="12700" marR="5080" rtl="0" algn="l">
              <a:lnSpc>
                <a:spcPct val="100000"/>
              </a:lnSpc>
              <a:spcBef>
                <a:spcPts val="30"/>
              </a:spcBef>
              <a:spcAft>
                <a:spcPts val="0"/>
              </a:spcAft>
              <a:buNone/>
            </a:pPr>
            <a:r>
              <a:rPr lang="en-US" sz="1600">
                <a:solidFill>
                  <a:srgbClr val="FFFFFF"/>
                </a:solidFill>
                <a:latin typeface="Calibri"/>
                <a:ea typeface="Calibri"/>
                <a:cs typeface="Calibri"/>
                <a:sym typeface="Calibri"/>
              </a:rPr>
              <a:t>Analizar puntos fuertes,  oportunidades y amenazas para  revisar y reforzar una</a:t>
            </a:r>
            <a:endParaRPr sz="1600">
              <a:latin typeface="Calibri"/>
              <a:ea typeface="Calibri"/>
              <a:cs typeface="Calibri"/>
              <a:sym typeface="Calibri"/>
            </a:endParaRPr>
          </a:p>
          <a:p>
            <a:pPr indent="0" lvl="0" marL="12700" marR="0" rtl="0" algn="l">
              <a:lnSpc>
                <a:spcPct val="100000"/>
              </a:lnSpc>
              <a:spcBef>
                <a:spcPts val="0"/>
              </a:spcBef>
              <a:spcAft>
                <a:spcPts val="0"/>
              </a:spcAft>
              <a:buNone/>
            </a:pPr>
            <a:r>
              <a:rPr lang="en-US" sz="1600">
                <a:solidFill>
                  <a:srgbClr val="FFFFFF"/>
                </a:solidFill>
                <a:latin typeface="Calibri"/>
                <a:ea typeface="Calibri"/>
                <a:cs typeface="Calibri"/>
                <a:sym typeface="Calibri"/>
              </a:rPr>
              <a:t>región turística.</a:t>
            </a:r>
            <a:endParaRPr sz="1600">
              <a:latin typeface="Calibri"/>
              <a:ea typeface="Calibri"/>
              <a:cs typeface="Calibri"/>
              <a:sym typeface="Calibri"/>
            </a:endParaRPr>
          </a:p>
        </p:txBody>
      </p:sp>
      <p:sp>
        <p:nvSpPr>
          <p:cNvPr id="181" name="Google Shape;181;p3"/>
          <p:cNvSpPr txBox="1"/>
          <p:nvPr/>
        </p:nvSpPr>
        <p:spPr>
          <a:xfrm>
            <a:off x="889905" y="2684654"/>
            <a:ext cx="2832100" cy="1308735"/>
          </a:xfrm>
          <a:prstGeom prst="rect">
            <a:avLst/>
          </a:prstGeom>
          <a:noFill/>
          <a:ln>
            <a:noFill/>
          </a:ln>
        </p:spPr>
        <p:txBody>
          <a:bodyPr anchorCtr="0" anchor="t" bIns="0" lIns="0" spcFirstLastPara="1" rIns="0" wrap="square" tIns="11425">
            <a:spAutoFit/>
          </a:bodyPr>
          <a:lstStyle/>
          <a:p>
            <a:pPr indent="0" lvl="0" marL="12700" marR="5080" rtl="0" algn="l">
              <a:lnSpc>
                <a:spcPct val="100299"/>
              </a:lnSpc>
              <a:spcBef>
                <a:spcPts val="0"/>
              </a:spcBef>
              <a:spcAft>
                <a:spcPts val="0"/>
              </a:spcAft>
              <a:buNone/>
            </a:pPr>
            <a:r>
              <a:rPr b="1" lang="en-US" sz="2000">
                <a:solidFill>
                  <a:srgbClr val="FFFFFF"/>
                </a:solidFill>
                <a:latin typeface="Calibri"/>
                <a:ea typeface="Calibri"/>
                <a:cs typeface="Calibri"/>
                <a:sym typeface="Calibri"/>
              </a:rPr>
              <a:t>Auditoría regional de crisis  </a:t>
            </a:r>
            <a:r>
              <a:rPr lang="en-US" sz="1600">
                <a:solidFill>
                  <a:srgbClr val="FFFFFF"/>
                </a:solidFill>
                <a:latin typeface="Calibri"/>
                <a:ea typeface="Calibri"/>
                <a:cs typeface="Calibri"/>
                <a:sym typeface="Calibri"/>
              </a:rPr>
              <a:t>Auditoría de las carencias y  necesidades regionales para  aplicar las Prioridades y Acciones  de Riesgo y DAFO</a:t>
            </a:r>
            <a:endParaRPr sz="1600">
              <a:latin typeface="Calibri"/>
              <a:ea typeface="Calibri"/>
              <a:cs typeface="Calibri"/>
              <a:sym typeface="Calibri"/>
            </a:endParaRPr>
          </a:p>
        </p:txBody>
      </p:sp>
      <p:sp>
        <p:nvSpPr>
          <p:cNvPr id="182" name="Google Shape;182;p3"/>
          <p:cNvSpPr txBox="1"/>
          <p:nvPr/>
        </p:nvSpPr>
        <p:spPr>
          <a:xfrm>
            <a:off x="887249" y="1154271"/>
            <a:ext cx="3001010" cy="1370330"/>
          </a:xfrm>
          <a:prstGeom prst="rect">
            <a:avLst/>
          </a:prstGeom>
          <a:noFill/>
          <a:ln>
            <a:noFill/>
          </a:ln>
        </p:spPr>
        <p:txBody>
          <a:bodyPr anchorCtr="0" anchor="t" bIns="0" lIns="0" spcFirstLastPara="1" rIns="0" wrap="square" tIns="11425">
            <a:spAutoFit/>
          </a:bodyPr>
          <a:lstStyle/>
          <a:p>
            <a:pPr indent="57150" lvl="0" marL="12700" marR="5080" rtl="0" algn="l">
              <a:lnSpc>
                <a:spcPct val="100299"/>
              </a:lnSpc>
              <a:spcBef>
                <a:spcPts val="0"/>
              </a:spcBef>
              <a:spcAft>
                <a:spcPts val="0"/>
              </a:spcAft>
              <a:buNone/>
            </a:pPr>
            <a:r>
              <a:rPr b="1" lang="en-US" sz="2000">
                <a:solidFill>
                  <a:srgbClr val="FFFFFF"/>
                </a:solidFill>
                <a:latin typeface="Calibri"/>
                <a:ea typeface="Calibri"/>
                <a:cs typeface="Calibri"/>
                <a:sym typeface="Calibri"/>
              </a:rPr>
              <a:t>Equipo Regional de  Gestión de Crisis  </a:t>
            </a:r>
            <a:r>
              <a:rPr b="1" lang="en-US" sz="1600">
                <a:solidFill>
                  <a:srgbClr val="FFFFFF"/>
                </a:solidFill>
                <a:latin typeface="Calibri"/>
                <a:ea typeface="Calibri"/>
                <a:cs typeface="Calibri"/>
                <a:sym typeface="Calibri"/>
              </a:rPr>
              <a:t>Turísticas</a:t>
            </a:r>
            <a:r>
              <a:rPr lang="en-US" sz="1600">
                <a:solidFill>
                  <a:srgbClr val="FFFFFF"/>
                </a:solidFill>
                <a:latin typeface="Calibri"/>
                <a:ea typeface="Calibri"/>
                <a:cs typeface="Calibri"/>
                <a:sym typeface="Calibri"/>
              </a:rPr>
              <a:t>(TCMT) Crear para una  respuestacolaborada y coordinada a  una crisis</a:t>
            </a:r>
            <a:endParaRPr sz="1600">
              <a:latin typeface="Calibri"/>
              <a:ea typeface="Calibri"/>
              <a:cs typeface="Calibri"/>
              <a:sym typeface="Calibri"/>
            </a:endParaRPr>
          </a:p>
        </p:txBody>
      </p:sp>
      <p:sp>
        <p:nvSpPr>
          <p:cNvPr id="183" name="Google Shape;183;p3"/>
          <p:cNvSpPr txBox="1"/>
          <p:nvPr/>
        </p:nvSpPr>
        <p:spPr>
          <a:xfrm>
            <a:off x="4740390" y="2636764"/>
            <a:ext cx="3315970" cy="1308735"/>
          </a:xfrm>
          <a:prstGeom prst="rect">
            <a:avLst/>
          </a:prstGeom>
          <a:noFill/>
          <a:ln>
            <a:noFill/>
          </a:ln>
        </p:spPr>
        <p:txBody>
          <a:bodyPr anchorCtr="0" anchor="t" bIns="0" lIns="0" spcFirstLastPara="1" rIns="0" wrap="square" tIns="11425">
            <a:spAutoFit/>
          </a:bodyPr>
          <a:lstStyle/>
          <a:p>
            <a:pPr indent="0" lvl="0" marL="12700" marR="5080" rtl="0" algn="l">
              <a:lnSpc>
                <a:spcPct val="100299"/>
              </a:lnSpc>
              <a:spcBef>
                <a:spcPts val="0"/>
              </a:spcBef>
              <a:spcAft>
                <a:spcPts val="0"/>
              </a:spcAft>
              <a:buNone/>
            </a:pPr>
            <a:r>
              <a:rPr b="1" lang="en-US" sz="2000">
                <a:solidFill>
                  <a:srgbClr val="FFFFFF"/>
                </a:solidFill>
                <a:latin typeface="Calibri"/>
                <a:ea typeface="Calibri"/>
                <a:cs typeface="Calibri"/>
                <a:sym typeface="Calibri"/>
              </a:rPr>
              <a:t>Estrategia de gestión de crisis  </a:t>
            </a:r>
            <a:r>
              <a:rPr lang="en-US" sz="1600">
                <a:solidFill>
                  <a:srgbClr val="FFFFFF"/>
                </a:solidFill>
                <a:latin typeface="Calibri"/>
                <a:ea typeface="Calibri"/>
                <a:cs typeface="Calibri"/>
                <a:sym typeface="Calibri"/>
              </a:rPr>
              <a:t>Desarrollar un CMS para que una región  turística pueda seguir un plan a largo  plazo para mitigar y prevenir el impacto  de una crisis</a:t>
            </a:r>
            <a:endParaRPr sz="1600">
              <a:latin typeface="Calibri"/>
              <a:ea typeface="Calibri"/>
              <a:cs typeface="Calibri"/>
              <a:sym typeface="Calibri"/>
            </a:endParaRPr>
          </a:p>
        </p:txBody>
      </p:sp>
      <p:sp>
        <p:nvSpPr>
          <p:cNvPr id="184" name="Google Shape;184;p3"/>
          <p:cNvSpPr txBox="1"/>
          <p:nvPr/>
        </p:nvSpPr>
        <p:spPr>
          <a:xfrm>
            <a:off x="9030559" y="2636764"/>
            <a:ext cx="3031490" cy="1308735"/>
          </a:xfrm>
          <a:prstGeom prst="rect">
            <a:avLst/>
          </a:prstGeom>
          <a:noFill/>
          <a:ln>
            <a:noFill/>
          </a:ln>
        </p:spPr>
        <p:txBody>
          <a:bodyPr anchorCtr="0" anchor="t" bIns="0" lIns="0" spcFirstLastPara="1" rIns="0" wrap="square" tIns="11425">
            <a:spAutoFit/>
          </a:bodyPr>
          <a:lstStyle/>
          <a:p>
            <a:pPr indent="0" lvl="0" marL="12700" marR="5080" rtl="0" algn="l">
              <a:lnSpc>
                <a:spcPct val="100299"/>
              </a:lnSpc>
              <a:spcBef>
                <a:spcPts val="0"/>
              </a:spcBef>
              <a:spcAft>
                <a:spcPts val="0"/>
              </a:spcAft>
              <a:buNone/>
            </a:pPr>
            <a:r>
              <a:rPr b="1" lang="en-US" sz="2000">
                <a:solidFill>
                  <a:srgbClr val="FFFFFF"/>
                </a:solidFill>
                <a:latin typeface="Calibri"/>
                <a:ea typeface="Calibri"/>
                <a:cs typeface="Calibri"/>
                <a:sym typeface="Calibri"/>
              </a:rPr>
              <a:t>Plan de gestión de crisis  </a:t>
            </a:r>
            <a:r>
              <a:rPr lang="en-US" sz="1600">
                <a:solidFill>
                  <a:srgbClr val="FFFFFF"/>
                </a:solidFill>
                <a:latin typeface="Calibri"/>
                <a:ea typeface="Calibri"/>
                <a:cs typeface="Calibri"/>
                <a:sym typeface="Calibri"/>
              </a:rPr>
              <a:t>Desarrollar un CMP para que una  región turística pueda seguir un plan  a corto plazo para responder y  recuperarse de una crisis</a:t>
            </a:r>
            <a:endParaRPr sz="1600">
              <a:latin typeface="Calibri"/>
              <a:ea typeface="Calibri"/>
              <a:cs typeface="Calibri"/>
              <a:sym typeface="Calibri"/>
            </a:endParaRPr>
          </a:p>
        </p:txBody>
      </p:sp>
      <p:sp>
        <p:nvSpPr>
          <p:cNvPr id="185" name="Google Shape;185;p3"/>
          <p:cNvSpPr txBox="1"/>
          <p:nvPr/>
        </p:nvSpPr>
        <p:spPr>
          <a:xfrm>
            <a:off x="966182" y="4184880"/>
            <a:ext cx="2787015" cy="2543810"/>
          </a:xfrm>
          <a:prstGeom prst="rect">
            <a:avLst/>
          </a:prstGeom>
          <a:noFill/>
          <a:ln>
            <a:noFill/>
          </a:ln>
        </p:spPr>
        <p:txBody>
          <a:bodyPr anchorCtr="0" anchor="t" bIns="0" lIns="0" spcFirstLastPara="1" rIns="0" wrap="square" tIns="12050">
            <a:spAutoFit/>
          </a:bodyPr>
          <a:lstStyle/>
          <a:p>
            <a:pPr indent="0" lvl="0" marL="12700" marR="518794" rtl="0" algn="l">
              <a:lnSpc>
                <a:spcPct val="100000"/>
              </a:lnSpc>
              <a:spcBef>
                <a:spcPts val="0"/>
              </a:spcBef>
              <a:spcAft>
                <a:spcPts val="0"/>
              </a:spcAft>
              <a:buNone/>
            </a:pPr>
            <a:r>
              <a:rPr b="1" lang="en-US" sz="2000">
                <a:solidFill>
                  <a:srgbClr val="FFFFFF"/>
                </a:solidFill>
                <a:latin typeface="Calibri"/>
                <a:ea typeface="Calibri"/>
                <a:cs typeface="Calibri"/>
                <a:sym typeface="Calibri"/>
              </a:rPr>
              <a:t>Activación de una  respuesta a una crisis  regional</a:t>
            </a:r>
            <a:endParaRPr sz="2000">
              <a:latin typeface="Calibri"/>
              <a:ea typeface="Calibri"/>
              <a:cs typeface="Calibri"/>
              <a:sym typeface="Calibri"/>
            </a:endParaRPr>
          </a:p>
          <a:p>
            <a:pPr indent="0" lvl="0" marL="12700" marR="5080" rtl="0" algn="l">
              <a:lnSpc>
                <a:spcPct val="100000"/>
              </a:lnSpc>
              <a:spcBef>
                <a:spcPts val="35"/>
              </a:spcBef>
              <a:spcAft>
                <a:spcPts val="0"/>
              </a:spcAft>
              <a:buNone/>
            </a:pPr>
            <a:r>
              <a:rPr lang="en-US" sz="1500">
                <a:solidFill>
                  <a:srgbClr val="FFFFFF"/>
                </a:solidFill>
                <a:latin typeface="Calibri"/>
                <a:ea typeface="Calibri"/>
                <a:cs typeface="Calibri"/>
                <a:sym typeface="Calibri"/>
              </a:rPr>
              <a:t>Medidas de activación de respuesta  a crisis, protocolos, sistemas de  comunicación e intercambio de  información con las partes  interesadas internas de la industria  para garantizar una</a:t>
            </a:r>
            <a:endParaRPr sz="1500">
              <a:latin typeface="Calibri"/>
              <a:ea typeface="Calibri"/>
              <a:cs typeface="Calibri"/>
              <a:sym typeface="Calibri"/>
            </a:endParaRPr>
          </a:p>
          <a:p>
            <a:pPr indent="0" lvl="0" marL="12700" marR="0" rtl="0" algn="l">
              <a:lnSpc>
                <a:spcPct val="100000"/>
              </a:lnSpc>
              <a:spcBef>
                <a:spcPts val="0"/>
              </a:spcBef>
              <a:spcAft>
                <a:spcPts val="0"/>
              </a:spcAft>
              <a:buNone/>
            </a:pPr>
            <a:r>
              <a:rPr lang="en-US" sz="1500">
                <a:solidFill>
                  <a:srgbClr val="FFFFFF"/>
                </a:solidFill>
                <a:latin typeface="Calibri"/>
                <a:ea typeface="Calibri"/>
                <a:cs typeface="Calibri"/>
                <a:sym typeface="Calibri"/>
              </a:rPr>
              <a:t>respuesta alineada.</a:t>
            </a:r>
            <a:endParaRPr sz="1500">
              <a:latin typeface="Calibri"/>
              <a:ea typeface="Calibri"/>
              <a:cs typeface="Calibri"/>
              <a:sym typeface="Calibri"/>
            </a:endParaRPr>
          </a:p>
        </p:txBody>
      </p:sp>
      <p:sp>
        <p:nvSpPr>
          <p:cNvPr id="186" name="Google Shape;186;p3"/>
          <p:cNvSpPr txBox="1"/>
          <p:nvPr/>
        </p:nvSpPr>
        <p:spPr>
          <a:xfrm>
            <a:off x="4875281" y="4135806"/>
            <a:ext cx="2968625" cy="2649855"/>
          </a:xfrm>
          <a:prstGeom prst="rect">
            <a:avLst/>
          </a:prstGeom>
          <a:noFill/>
          <a:ln>
            <a:noFill/>
          </a:ln>
        </p:spPr>
        <p:txBody>
          <a:bodyPr anchorCtr="0" anchor="t" bIns="0" lIns="0" spcFirstLastPara="1" rIns="0" wrap="square" tIns="12050">
            <a:spAutoFit/>
          </a:bodyPr>
          <a:lstStyle/>
          <a:p>
            <a:pPr indent="0" lvl="0" marL="12700" marR="5080" rtl="0" algn="l">
              <a:lnSpc>
                <a:spcPct val="100099"/>
              </a:lnSpc>
              <a:spcBef>
                <a:spcPts val="0"/>
              </a:spcBef>
              <a:spcAft>
                <a:spcPts val="0"/>
              </a:spcAft>
              <a:buNone/>
            </a:pPr>
            <a:r>
              <a:rPr b="1" lang="en-US" sz="2000">
                <a:solidFill>
                  <a:srgbClr val="FFFFFF"/>
                </a:solidFill>
                <a:latin typeface="Calibri"/>
                <a:ea typeface="Calibri"/>
                <a:cs typeface="Calibri"/>
                <a:sym typeface="Calibri"/>
              </a:rPr>
              <a:t>Comunicación externa con  RRPP, medios de  comunicación y marketing  </a:t>
            </a:r>
            <a:r>
              <a:rPr lang="en-US" sz="1600">
                <a:solidFill>
                  <a:srgbClr val="FFFFFF"/>
                </a:solidFill>
                <a:latin typeface="Calibri"/>
                <a:ea typeface="Calibri"/>
                <a:cs typeface="Calibri"/>
                <a:sym typeface="Calibri"/>
              </a:rPr>
              <a:t>turístico Enfoques regionales de  respuesta y comunicación con  diferentes partes interesadas  externas. Cómo se aborda cada uno  de ellos de forma diferente en  términos de mensajería, enfoque</a:t>
            </a:r>
            <a:endParaRPr sz="1600">
              <a:latin typeface="Calibri"/>
              <a:ea typeface="Calibri"/>
              <a:cs typeface="Calibri"/>
              <a:sym typeface="Calibri"/>
            </a:endParaRPr>
          </a:p>
          <a:p>
            <a:pPr indent="0" lvl="0" marL="12700" marR="0" rtl="0" algn="l">
              <a:lnSpc>
                <a:spcPct val="100000"/>
              </a:lnSpc>
              <a:spcBef>
                <a:spcPts val="0"/>
              </a:spcBef>
              <a:spcAft>
                <a:spcPts val="0"/>
              </a:spcAft>
              <a:buNone/>
            </a:pPr>
            <a:r>
              <a:rPr lang="en-US" sz="1600">
                <a:solidFill>
                  <a:srgbClr val="FFFFFF"/>
                </a:solidFill>
                <a:latin typeface="Calibri"/>
                <a:ea typeface="Calibri"/>
                <a:cs typeface="Calibri"/>
                <a:sym typeface="Calibri"/>
              </a:rPr>
              <a:t>y calendario.</a:t>
            </a:r>
            <a:endParaRPr sz="1600">
              <a:latin typeface="Calibri"/>
              <a:ea typeface="Calibri"/>
              <a:cs typeface="Calibri"/>
              <a:sym typeface="Calibri"/>
            </a:endParaRPr>
          </a:p>
        </p:txBody>
      </p:sp>
      <p:sp>
        <p:nvSpPr>
          <p:cNvPr id="187" name="Google Shape;187;p3"/>
          <p:cNvSpPr txBox="1"/>
          <p:nvPr/>
        </p:nvSpPr>
        <p:spPr>
          <a:xfrm>
            <a:off x="9108187" y="4138715"/>
            <a:ext cx="2830830" cy="2588895"/>
          </a:xfrm>
          <a:prstGeom prst="rect">
            <a:avLst/>
          </a:prstGeom>
          <a:noFill/>
          <a:ln>
            <a:noFill/>
          </a:ln>
        </p:spPr>
        <p:txBody>
          <a:bodyPr anchorCtr="0" anchor="t" bIns="0" lIns="0" spcFirstLastPara="1" rIns="0" wrap="square" tIns="12050">
            <a:spAutoFit/>
          </a:bodyPr>
          <a:lstStyle/>
          <a:p>
            <a:pPr indent="0" lvl="0" marL="12700" marR="5080" rtl="0" algn="l">
              <a:lnSpc>
                <a:spcPct val="100099"/>
              </a:lnSpc>
              <a:spcBef>
                <a:spcPts val="0"/>
              </a:spcBef>
              <a:spcAft>
                <a:spcPts val="0"/>
              </a:spcAft>
              <a:buNone/>
            </a:pPr>
            <a:r>
              <a:rPr b="1" lang="en-US" sz="2000">
                <a:solidFill>
                  <a:srgbClr val="FFFFFF"/>
                </a:solidFill>
                <a:latin typeface="Calibri"/>
                <a:ea typeface="Calibri"/>
                <a:cs typeface="Calibri"/>
                <a:sym typeface="Calibri"/>
              </a:rPr>
              <a:t>Reconstrucción,  recuperación y res </a:t>
            </a:r>
            <a:r>
              <a:rPr lang="en-US" sz="1600">
                <a:solidFill>
                  <a:srgbClr val="FFFFFF"/>
                </a:solidFill>
                <a:latin typeface="Calibri"/>
                <a:ea typeface="Calibri"/>
                <a:cs typeface="Calibri"/>
                <a:sym typeface="Calibri"/>
              </a:rPr>
              <a:t>iliencia  Reconstruir las regiones turísticas  a una "nueva normalidad"  utilizando enfoques de  continuidad empresarial y  resiliencia, descubriendo la  necesidad de priorizar el cambio y  adaptándose a la "nueva  normalidad".</a:t>
            </a:r>
            <a:endParaRPr sz="1600">
              <a:latin typeface="Calibri"/>
              <a:ea typeface="Calibri"/>
              <a:cs typeface="Calibri"/>
              <a:sym typeface="Calibri"/>
            </a:endParaRPr>
          </a:p>
        </p:txBody>
      </p:sp>
      <p:sp>
        <p:nvSpPr>
          <p:cNvPr id="188" name="Google Shape;188;p3"/>
          <p:cNvSpPr txBox="1"/>
          <p:nvPr>
            <p:ph type="title"/>
          </p:nvPr>
        </p:nvSpPr>
        <p:spPr>
          <a:xfrm>
            <a:off x="135137" y="-84593"/>
            <a:ext cx="11921724" cy="1459865"/>
          </a:xfrm>
          <a:prstGeom prst="rect">
            <a:avLst/>
          </a:prstGeom>
          <a:noFill/>
          <a:ln>
            <a:noFill/>
          </a:ln>
        </p:spPr>
        <p:txBody>
          <a:bodyPr anchorCtr="0" anchor="t" bIns="0" lIns="0" spcFirstLastPara="1" rIns="0" wrap="square" tIns="282075">
            <a:spAutoFit/>
          </a:bodyPr>
          <a:lstStyle/>
          <a:p>
            <a:pPr indent="0" lvl="0" marL="0" rtl="0" algn="ctr">
              <a:lnSpc>
                <a:spcPct val="100000"/>
              </a:lnSpc>
              <a:spcBef>
                <a:spcPts val="0"/>
              </a:spcBef>
              <a:spcAft>
                <a:spcPts val="0"/>
              </a:spcAft>
              <a:buNone/>
            </a:pPr>
            <a:r>
              <a:rPr b="1" lang="en-US" sz="2400">
                <a:solidFill>
                  <a:srgbClr val="086D6E"/>
                </a:solidFill>
                <a:latin typeface="Calibri"/>
                <a:ea typeface="Calibri"/>
                <a:cs typeface="Calibri"/>
                <a:sym typeface="Calibri"/>
              </a:rPr>
              <a:t>Hoja de ruta del turismo regional para gestionar una crisis</a:t>
            </a:r>
            <a:endParaRPr sz="2400">
              <a:latin typeface="Calibri"/>
              <a:ea typeface="Calibri"/>
              <a:cs typeface="Calibri"/>
              <a:sym typeface="Calibri"/>
            </a:endParaRPr>
          </a:p>
          <a:p>
            <a:pPr indent="0" lvl="0" marL="0" rtl="0" algn="ctr">
              <a:lnSpc>
                <a:spcPct val="100000"/>
              </a:lnSpc>
              <a:spcBef>
                <a:spcPts val="25"/>
              </a:spcBef>
              <a:spcAft>
                <a:spcPts val="0"/>
              </a:spcAft>
              <a:buNone/>
            </a:pPr>
            <a:r>
              <a:rPr i="1" lang="en-US" sz="2000">
                <a:solidFill>
                  <a:srgbClr val="086D6E"/>
                </a:solidFill>
                <a:latin typeface="Calibri"/>
                <a:ea typeface="Calibri"/>
                <a:cs typeface="Calibri"/>
                <a:sym typeface="Calibri"/>
              </a:rPr>
              <a:t>(Preparar, Prevenir, Mitigar, Planificar, Responder, Recuperar y Reconstruir)</a:t>
            </a:r>
            <a:endParaRPr sz="2000">
              <a:latin typeface="Calibri"/>
              <a:ea typeface="Calibri"/>
              <a:cs typeface="Calibri"/>
              <a:sym typeface="Calibri"/>
            </a:endParaRPr>
          </a:p>
        </p:txBody>
      </p:sp>
      <p:grpSp>
        <p:nvGrpSpPr>
          <p:cNvPr id="189" name="Google Shape;189;p3"/>
          <p:cNvGrpSpPr/>
          <p:nvPr/>
        </p:nvGrpSpPr>
        <p:grpSpPr>
          <a:xfrm>
            <a:off x="4014596" y="1239393"/>
            <a:ext cx="718820" cy="660400"/>
            <a:chOff x="4014596" y="1239393"/>
            <a:chExt cx="718820" cy="660400"/>
          </a:xfrm>
        </p:grpSpPr>
        <p:sp>
          <p:nvSpPr>
            <p:cNvPr id="190" name="Google Shape;190;p3"/>
            <p:cNvSpPr/>
            <p:nvPr/>
          </p:nvSpPr>
          <p:spPr>
            <a:xfrm>
              <a:off x="4014596" y="1239393"/>
              <a:ext cx="718820" cy="660400"/>
            </a:xfrm>
            <a:custGeom>
              <a:rect b="b" l="l" r="r" t="t"/>
              <a:pathLst>
                <a:path extrusionOk="0" h="660400" w="718820">
                  <a:moveTo>
                    <a:pt x="359283" y="0"/>
                  </a:moveTo>
                  <a:lnTo>
                    <a:pt x="310530" y="3012"/>
                  </a:lnTo>
                  <a:lnTo>
                    <a:pt x="263771" y="11786"/>
                  </a:lnTo>
                  <a:lnTo>
                    <a:pt x="219434" y="25929"/>
                  </a:lnTo>
                  <a:lnTo>
                    <a:pt x="177946" y="45048"/>
                  </a:lnTo>
                  <a:lnTo>
                    <a:pt x="139736" y="68749"/>
                  </a:lnTo>
                  <a:lnTo>
                    <a:pt x="105232" y="96640"/>
                  </a:lnTo>
                  <a:lnTo>
                    <a:pt x="74861" y="128327"/>
                  </a:lnTo>
                  <a:lnTo>
                    <a:pt x="49053" y="163417"/>
                  </a:lnTo>
                  <a:lnTo>
                    <a:pt x="28234" y="201518"/>
                  </a:lnTo>
                  <a:lnTo>
                    <a:pt x="12834" y="242234"/>
                  </a:lnTo>
                  <a:lnTo>
                    <a:pt x="3279" y="285175"/>
                  </a:lnTo>
                  <a:lnTo>
                    <a:pt x="0" y="329946"/>
                  </a:lnTo>
                  <a:lnTo>
                    <a:pt x="3279" y="374716"/>
                  </a:lnTo>
                  <a:lnTo>
                    <a:pt x="12834" y="417657"/>
                  </a:lnTo>
                  <a:lnTo>
                    <a:pt x="28234" y="458373"/>
                  </a:lnTo>
                  <a:lnTo>
                    <a:pt x="49053" y="496474"/>
                  </a:lnTo>
                  <a:lnTo>
                    <a:pt x="74861" y="531564"/>
                  </a:lnTo>
                  <a:lnTo>
                    <a:pt x="105232" y="563251"/>
                  </a:lnTo>
                  <a:lnTo>
                    <a:pt x="139736" y="591142"/>
                  </a:lnTo>
                  <a:lnTo>
                    <a:pt x="177946" y="614843"/>
                  </a:lnTo>
                  <a:lnTo>
                    <a:pt x="219434" y="633962"/>
                  </a:lnTo>
                  <a:lnTo>
                    <a:pt x="263771" y="648105"/>
                  </a:lnTo>
                  <a:lnTo>
                    <a:pt x="310530" y="656879"/>
                  </a:lnTo>
                  <a:lnTo>
                    <a:pt x="359283" y="659892"/>
                  </a:lnTo>
                  <a:lnTo>
                    <a:pt x="408035" y="656879"/>
                  </a:lnTo>
                  <a:lnTo>
                    <a:pt x="454794" y="648105"/>
                  </a:lnTo>
                  <a:lnTo>
                    <a:pt x="499131" y="633962"/>
                  </a:lnTo>
                  <a:lnTo>
                    <a:pt x="540619" y="614843"/>
                  </a:lnTo>
                  <a:lnTo>
                    <a:pt x="578829" y="591142"/>
                  </a:lnTo>
                  <a:lnTo>
                    <a:pt x="613333" y="563251"/>
                  </a:lnTo>
                  <a:lnTo>
                    <a:pt x="643704" y="531564"/>
                  </a:lnTo>
                  <a:lnTo>
                    <a:pt x="669512" y="496474"/>
                  </a:lnTo>
                  <a:lnTo>
                    <a:pt x="690331" y="458373"/>
                  </a:lnTo>
                  <a:lnTo>
                    <a:pt x="705731" y="417657"/>
                  </a:lnTo>
                  <a:lnTo>
                    <a:pt x="715286" y="374716"/>
                  </a:lnTo>
                  <a:lnTo>
                    <a:pt x="718566" y="329946"/>
                  </a:lnTo>
                  <a:lnTo>
                    <a:pt x="715286" y="285175"/>
                  </a:lnTo>
                  <a:lnTo>
                    <a:pt x="705731" y="242234"/>
                  </a:lnTo>
                  <a:lnTo>
                    <a:pt x="690331" y="201518"/>
                  </a:lnTo>
                  <a:lnTo>
                    <a:pt x="669512" y="163417"/>
                  </a:lnTo>
                  <a:lnTo>
                    <a:pt x="643704" y="128327"/>
                  </a:lnTo>
                  <a:lnTo>
                    <a:pt x="613333" y="96640"/>
                  </a:lnTo>
                  <a:lnTo>
                    <a:pt x="578829" y="68749"/>
                  </a:lnTo>
                  <a:lnTo>
                    <a:pt x="540619" y="45048"/>
                  </a:lnTo>
                  <a:lnTo>
                    <a:pt x="499131" y="25929"/>
                  </a:lnTo>
                  <a:lnTo>
                    <a:pt x="454794" y="11786"/>
                  </a:lnTo>
                  <a:lnTo>
                    <a:pt x="408035" y="3012"/>
                  </a:lnTo>
                  <a:lnTo>
                    <a:pt x="35928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1" name="Google Shape;191;p3"/>
            <p:cNvSpPr/>
            <p:nvPr/>
          </p:nvSpPr>
          <p:spPr>
            <a:xfrm>
              <a:off x="4014596" y="1239393"/>
              <a:ext cx="718820" cy="660400"/>
            </a:xfrm>
            <a:custGeom>
              <a:rect b="b" l="l" r="r" t="t"/>
              <a:pathLst>
                <a:path extrusionOk="0" h="660400" w="718820">
                  <a:moveTo>
                    <a:pt x="0" y="329946"/>
                  </a:moveTo>
                  <a:lnTo>
                    <a:pt x="3279" y="285175"/>
                  </a:lnTo>
                  <a:lnTo>
                    <a:pt x="12834" y="242234"/>
                  </a:lnTo>
                  <a:lnTo>
                    <a:pt x="28234" y="201518"/>
                  </a:lnTo>
                  <a:lnTo>
                    <a:pt x="49053" y="163417"/>
                  </a:lnTo>
                  <a:lnTo>
                    <a:pt x="74861" y="128327"/>
                  </a:lnTo>
                  <a:lnTo>
                    <a:pt x="105232" y="96640"/>
                  </a:lnTo>
                  <a:lnTo>
                    <a:pt x="139736" y="68749"/>
                  </a:lnTo>
                  <a:lnTo>
                    <a:pt x="177946" y="45048"/>
                  </a:lnTo>
                  <a:lnTo>
                    <a:pt x="219434" y="25929"/>
                  </a:lnTo>
                  <a:lnTo>
                    <a:pt x="263771" y="11786"/>
                  </a:lnTo>
                  <a:lnTo>
                    <a:pt x="310530" y="3012"/>
                  </a:lnTo>
                  <a:lnTo>
                    <a:pt x="359283" y="0"/>
                  </a:lnTo>
                  <a:lnTo>
                    <a:pt x="408035" y="3012"/>
                  </a:lnTo>
                  <a:lnTo>
                    <a:pt x="454794" y="11786"/>
                  </a:lnTo>
                  <a:lnTo>
                    <a:pt x="499131" y="25929"/>
                  </a:lnTo>
                  <a:lnTo>
                    <a:pt x="540619" y="45048"/>
                  </a:lnTo>
                  <a:lnTo>
                    <a:pt x="578829" y="68749"/>
                  </a:lnTo>
                  <a:lnTo>
                    <a:pt x="613333" y="96640"/>
                  </a:lnTo>
                  <a:lnTo>
                    <a:pt x="643704" y="128327"/>
                  </a:lnTo>
                  <a:lnTo>
                    <a:pt x="669512" y="163417"/>
                  </a:lnTo>
                  <a:lnTo>
                    <a:pt x="690331" y="201518"/>
                  </a:lnTo>
                  <a:lnTo>
                    <a:pt x="705731" y="242234"/>
                  </a:lnTo>
                  <a:lnTo>
                    <a:pt x="715286" y="285175"/>
                  </a:lnTo>
                  <a:lnTo>
                    <a:pt x="718566" y="329946"/>
                  </a:lnTo>
                  <a:lnTo>
                    <a:pt x="715286" y="374716"/>
                  </a:lnTo>
                  <a:lnTo>
                    <a:pt x="705731" y="417657"/>
                  </a:lnTo>
                  <a:lnTo>
                    <a:pt x="690331" y="458373"/>
                  </a:lnTo>
                  <a:lnTo>
                    <a:pt x="669512" y="496474"/>
                  </a:lnTo>
                  <a:lnTo>
                    <a:pt x="643704" y="531564"/>
                  </a:lnTo>
                  <a:lnTo>
                    <a:pt x="613333" y="563251"/>
                  </a:lnTo>
                  <a:lnTo>
                    <a:pt x="578829" y="591142"/>
                  </a:lnTo>
                  <a:lnTo>
                    <a:pt x="540619" y="614843"/>
                  </a:lnTo>
                  <a:lnTo>
                    <a:pt x="499131" y="633962"/>
                  </a:lnTo>
                  <a:lnTo>
                    <a:pt x="454794" y="648105"/>
                  </a:lnTo>
                  <a:lnTo>
                    <a:pt x="408035" y="656879"/>
                  </a:lnTo>
                  <a:lnTo>
                    <a:pt x="359283" y="659892"/>
                  </a:lnTo>
                  <a:lnTo>
                    <a:pt x="310530" y="656879"/>
                  </a:lnTo>
                  <a:lnTo>
                    <a:pt x="263771" y="648105"/>
                  </a:lnTo>
                  <a:lnTo>
                    <a:pt x="219434" y="633962"/>
                  </a:lnTo>
                  <a:lnTo>
                    <a:pt x="177946" y="614843"/>
                  </a:lnTo>
                  <a:lnTo>
                    <a:pt x="139736" y="591142"/>
                  </a:lnTo>
                  <a:lnTo>
                    <a:pt x="105232" y="563251"/>
                  </a:lnTo>
                  <a:lnTo>
                    <a:pt x="74861" y="531564"/>
                  </a:lnTo>
                  <a:lnTo>
                    <a:pt x="49053" y="496474"/>
                  </a:lnTo>
                  <a:lnTo>
                    <a:pt x="28234" y="458373"/>
                  </a:lnTo>
                  <a:lnTo>
                    <a:pt x="12834" y="417657"/>
                  </a:lnTo>
                  <a:lnTo>
                    <a:pt x="3279"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92" name="Google Shape;192;p3"/>
          <p:cNvSpPr txBox="1"/>
          <p:nvPr/>
        </p:nvSpPr>
        <p:spPr>
          <a:xfrm>
            <a:off x="4231659" y="1218604"/>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7A547C"/>
                </a:solidFill>
                <a:latin typeface="Calibri"/>
                <a:ea typeface="Calibri"/>
                <a:cs typeface="Calibri"/>
                <a:sym typeface="Calibri"/>
              </a:rPr>
              <a:t>2</a:t>
            </a:r>
            <a:endParaRPr sz="4000">
              <a:latin typeface="Calibri"/>
              <a:ea typeface="Calibri"/>
              <a:cs typeface="Calibri"/>
              <a:sym typeface="Calibri"/>
            </a:endParaRPr>
          </a:p>
        </p:txBody>
      </p:sp>
      <p:grpSp>
        <p:nvGrpSpPr>
          <p:cNvPr id="193" name="Google Shape;193;p3"/>
          <p:cNvGrpSpPr/>
          <p:nvPr/>
        </p:nvGrpSpPr>
        <p:grpSpPr>
          <a:xfrm>
            <a:off x="8233790" y="1255394"/>
            <a:ext cx="718820" cy="660400"/>
            <a:chOff x="8233790" y="1255394"/>
            <a:chExt cx="718820" cy="660400"/>
          </a:xfrm>
        </p:grpSpPr>
        <p:sp>
          <p:nvSpPr>
            <p:cNvPr id="194" name="Google Shape;194;p3"/>
            <p:cNvSpPr/>
            <p:nvPr/>
          </p:nvSpPr>
          <p:spPr>
            <a:xfrm>
              <a:off x="8233790" y="1255394"/>
              <a:ext cx="718820" cy="660400"/>
            </a:xfrm>
            <a:custGeom>
              <a:rect b="b" l="l" r="r" t="t"/>
              <a:pathLst>
                <a:path extrusionOk="0" h="660400" w="718820">
                  <a:moveTo>
                    <a:pt x="359283" y="0"/>
                  </a:moveTo>
                  <a:lnTo>
                    <a:pt x="310530" y="3012"/>
                  </a:lnTo>
                  <a:lnTo>
                    <a:pt x="263771" y="11786"/>
                  </a:lnTo>
                  <a:lnTo>
                    <a:pt x="219434" y="25929"/>
                  </a:lnTo>
                  <a:lnTo>
                    <a:pt x="177946" y="45048"/>
                  </a:lnTo>
                  <a:lnTo>
                    <a:pt x="139736" y="68749"/>
                  </a:lnTo>
                  <a:lnTo>
                    <a:pt x="105232" y="96640"/>
                  </a:lnTo>
                  <a:lnTo>
                    <a:pt x="74861" y="128327"/>
                  </a:lnTo>
                  <a:lnTo>
                    <a:pt x="49053" y="163417"/>
                  </a:lnTo>
                  <a:lnTo>
                    <a:pt x="28234" y="201518"/>
                  </a:lnTo>
                  <a:lnTo>
                    <a:pt x="12834" y="242234"/>
                  </a:lnTo>
                  <a:lnTo>
                    <a:pt x="3279" y="285175"/>
                  </a:lnTo>
                  <a:lnTo>
                    <a:pt x="0" y="329946"/>
                  </a:lnTo>
                  <a:lnTo>
                    <a:pt x="3279" y="374716"/>
                  </a:lnTo>
                  <a:lnTo>
                    <a:pt x="12834" y="417657"/>
                  </a:lnTo>
                  <a:lnTo>
                    <a:pt x="28234" y="458373"/>
                  </a:lnTo>
                  <a:lnTo>
                    <a:pt x="49053" y="496474"/>
                  </a:lnTo>
                  <a:lnTo>
                    <a:pt x="74861" y="531564"/>
                  </a:lnTo>
                  <a:lnTo>
                    <a:pt x="105232" y="563251"/>
                  </a:lnTo>
                  <a:lnTo>
                    <a:pt x="139736" y="591142"/>
                  </a:lnTo>
                  <a:lnTo>
                    <a:pt x="177946" y="614843"/>
                  </a:lnTo>
                  <a:lnTo>
                    <a:pt x="219434" y="633962"/>
                  </a:lnTo>
                  <a:lnTo>
                    <a:pt x="263771" y="648105"/>
                  </a:lnTo>
                  <a:lnTo>
                    <a:pt x="310530" y="656879"/>
                  </a:lnTo>
                  <a:lnTo>
                    <a:pt x="359283" y="659892"/>
                  </a:lnTo>
                  <a:lnTo>
                    <a:pt x="408035" y="656879"/>
                  </a:lnTo>
                  <a:lnTo>
                    <a:pt x="454794" y="648105"/>
                  </a:lnTo>
                  <a:lnTo>
                    <a:pt x="499131" y="633962"/>
                  </a:lnTo>
                  <a:lnTo>
                    <a:pt x="540619" y="614843"/>
                  </a:lnTo>
                  <a:lnTo>
                    <a:pt x="578829" y="591142"/>
                  </a:lnTo>
                  <a:lnTo>
                    <a:pt x="613333" y="563251"/>
                  </a:lnTo>
                  <a:lnTo>
                    <a:pt x="643704" y="531564"/>
                  </a:lnTo>
                  <a:lnTo>
                    <a:pt x="669512" y="496474"/>
                  </a:lnTo>
                  <a:lnTo>
                    <a:pt x="690331" y="458373"/>
                  </a:lnTo>
                  <a:lnTo>
                    <a:pt x="705731" y="417657"/>
                  </a:lnTo>
                  <a:lnTo>
                    <a:pt x="715286" y="374716"/>
                  </a:lnTo>
                  <a:lnTo>
                    <a:pt x="718566" y="329946"/>
                  </a:lnTo>
                  <a:lnTo>
                    <a:pt x="715286" y="285175"/>
                  </a:lnTo>
                  <a:lnTo>
                    <a:pt x="705731" y="242234"/>
                  </a:lnTo>
                  <a:lnTo>
                    <a:pt x="690331" y="201518"/>
                  </a:lnTo>
                  <a:lnTo>
                    <a:pt x="669512" y="163417"/>
                  </a:lnTo>
                  <a:lnTo>
                    <a:pt x="643704" y="128327"/>
                  </a:lnTo>
                  <a:lnTo>
                    <a:pt x="613333" y="96640"/>
                  </a:lnTo>
                  <a:lnTo>
                    <a:pt x="578829" y="68749"/>
                  </a:lnTo>
                  <a:lnTo>
                    <a:pt x="540619" y="45048"/>
                  </a:lnTo>
                  <a:lnTo>
                    <a:pt x="499131" y="25929"/>
                  </a:lnTo>
                  <a:lnTo>
                    <a:pt x="454794" y="11786"/>
                  </a:lnTo>
                  <a:lnTo>
                    <a:pt x="408035" y="3012"/>
                  </a:lnTo>
                  <a:lnTo>
                    <a:pt x="35928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5" name="Google Shape;195;p3"/>
            <p:cNvSpPr/>
            <p:nvPr/>
          </p:nvSpPr>
          <p:spPr>
            <a:xfrm>
              <a:off x="8233790" y="1255394"/>
              <a:ext cx="718820" cy="660400"/>
            </a:xfrm>
            <a:custGeom>
              <a:rect b="b" l="l" r="r" t="t"/>
              <a:pathLst>
                <a:path extrusionOk="0" h="660400" w="718820">
                  <a:moveTo>
                    <a:pt x="0" y="329946"/>
                  </a:moveTo>
                  <a:lnTo>
                    <a:pt x="3279" y="285175"/>
                  </a:lnTo>
                  <a:lnTo>
                    <a:pt x="12834" y="242234"/>
                  </a:lnTo>
                  <a:lnTo>
                    <a:pt x="28234" y="201518"/>
                  </a:lnTo>
                  <a:lnTo>
                    <a:pt x="49053" y="163417"/>
                  </a:lnTo>
                  <a:lnTo>
                    <a:pt x="74861" y="128327"/>
                  </a:lnTo>
                  <a:lnTo>
                    <a:pt x="105232" y="96640"/>
                  </a:lnTo>
                  <a:lnTo>
                    <a:pt x="139736" y="68749"/>
                  </a:lnTo>
                  <a:lnTo>
                    <a:pt x="177946" y="45048"/>
                  </a:lnTo>
                  <a:lnTo>
                    <a:pt x="219434" y="25929"/>
                  </a:lnTo>
                  <a:lnTo>
                    <a:pt x="263771" y="11786"/>
                  </a:lnTo>
                  <a:lnTo>
                    <a:pt x="310530" y="3012"/>
                  </a:lnTo>
                  <a:lnTo>
                    <a:pt x="359283" y="0"/>
                  </a:lnTo>
                  <a:lnTo>
                    <a:pt x="408035" y="3012"/>
                  </a:lnTo>
                  <a:lnTo>
                    <a:pt x="454794" y="11786"/>
                  </a:lnTo>
                  <a:lnTo>
                    <a:pt x="499131" y="25929"/>
                  </a:lnTo>
                  <a:lnTo>
                    <a:pt x="540619" y="45048"/>
                  </a:lnTo>
                  <a:lnTo>
                    <a:pt x="578829" y="68749"/>
                  </a:lnTo>
                  <a:lnTo>
                    <a:pt x="613333" y="96640"/>
                  </a:lnTo>
                  <a:lnTo>
                    <a:pt x="643704" y="128327"/>
                  </a:lnTo>
                  <a:lnTo>
                    <a:pt x="669512" y="163417"/>
                  </a:lnTo>
                  <a:lnTo>
                    <a:pt x="690331" y="201518"/>
                  </a:lnTo>
                  <a:lnTo>
                    <a:pt x="705731" y="242234"/>
                  </a:lnTo>
                  <a:lnTo>
                    <a:pt x="715286" y="285175"/>
                  </a:lnTo>
                  <a:lnTo>
                    <a:pt x="718566" y="329946"/>
                  </a:lnTo>
                  <a:lnTo>
                    <a:pt x="715286" y="374716"/>
                  </a:lnTo>
                  <a:lnTo>
                    <a:pt x="705731" y="417657"/>
                  </a:lnTo>
                  <a:lnTo>
                    <a:pt x="690331" y="458373"/>
                  </a:lnTo>
                  <a:lnTo>
                    <a:pt x="669512" y="496474"/>
                  </a:lnTo>
                  <a:lnTo>
                    <a:pt x="643704" y="531564"/>
                  </a:lnTo>
                  <a:lnTo>
                    <a:pt x="613333" y="563251"/>
                  </a:lnTo>
                  <a:lnTo>
                    <a:pt x="578829" y="591142"/>
                  </a:lnTo>
                  <a:lnTo>
                    <a:pt x="540619" y="614843"/>
                  </a:lnTo>
                  <a:lnTo>
                    <a:pt x="499131" y="633962"/>
                  </a:lnTo>
                  <a:lnTo>
                    <a:pt x="454794" y="648105"/>
                  </a:lnTo>
                  <a:lnTo>
                    <a:pt x="408035" y="656879"/>
                  </a:lnTo>
                  <a:lnTo>
                    <a:pt x="359283" y="659892"/>
                  </a:lnTo>
                  <a:lnTo>
                    <a:pt x="310530" y="656879"/>
                  </a:lnTo>
                  <a:lnTo>
                    <a:pt x="263771" y="648105"/>
                  </a:lnTo>
                  <a:lnTo>
                    <a:pt x="219434" y="633962"/>
                  </a:lnTo>
                  <a:lnTo>
                    <a:pt x="177946" y="614843"/>
                  </a:lnTo>
                  <a:lnTo>
                    <a:pt x="139736" y="591142"/>
                  </a:lnTo>
                  <a:lnTo>
                    <a:pt x="105232" y="563251"/>
                  </a:lnTo>
                  <a:lnTo>
                    <a:pt x="74861" y="531564"/>
                  </a:lnTo>
                  <a:lnTo>
                    <a:pt x="49053" y="496474"/>
                  </a:lnTo>
                  <a:lnTo>
                    <a:pt x="28234" y="458373"/>
                  </a:lnTo>
                  <a:lnTo>
                    <a:pt x="12834" y="417657"/>
                  </a:lnTo>
                  <a:lnTo>
                    <a:pt x="3279"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96" name="Google Shape;196;p3"/>
          <p:cNvSpPr txBox="1"/>
          <p:nvPr/>
        </p:nvSpPr>
        <p:spPr>
          <a:xfrm>
            <a:off x="8450812" y="1234393"/>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7A547C"/>
                </a:solidFill>
                <a:latin typeface="Calibri"/>
                <a:ea typeface="Calibri"/>
                <a:cs typeface="Calibri"/>
                <a:sym typeface="Calibri"/>
              </a:rPr>
              <a:t>3</a:t>
            </a:r>
            <a:endParaRPr sz="4000">
              <a:latin typeface="Calibri"/>
              <a:ea typeface="Calibri"/>
              <a:cs typeface="Calibri"/>
              <a:sym typeface="Calibri"/>
            </a:endParaRPr>
          </a:p>
        </p:txBody>
      </p:sp>
      <p:grpSp>
        <p:nvGrpSpPr>
          <p:cNvPr id="197" name="Google Shape;197;p3"/>
          <p:cNvGrpSpPr/>
          <p:nvPr/>
        </p:nvGrpSpPr>
        <p:grpSpPr>
          <a:xfrm>
            <a:off x="110109" y="2668143"/>
            <a:ext cx="718820" cy="660400"/>
            <a:chOff x="110109" y="2668143"/>
            <a:chExt cx="718820" cy="660400"/>
          </a:xfrm>
        </p:grpSpPr>
        <p:sp>
          <p:nvSpPr>
            <p:cNvPr id="198" name="Google Shape;198;p3"/>
            <p:cNvSpPr/>
            <p:nvPr/>
          </p:nvSpPr>
          <p:spPr>
            <a:xfrm>
              <a:off x="110109" y="2668143"/>
              <a:ext cx="718820" cy="660400"/>
            </a:xfrm>
            <a:custGeom>
              <a:rect b="b" l="l" r="r" t="t"/>
              <a:pathLst>
                <a:path extrusionOk="0" h="660400" w="718819">
                  <a:moveTo>
                    <a:pt x="359283" y="0"/>
                  </a:moveTo>
                  <a:lnTo>
                    <a:pt x="310530" y="3012"/>
                  </a:lnTo>
                  <a:lnTo>
                    <a:pt x="263771" y="11786"/>
                  </a:lnTo>
                  <a:lnTo>
                    <a:pt x="219434" y="25929"/>
                  </a:lnTo>
                  <a:lnTo>
                    <a:pt x="177946" y="45048"/>
                  </a:lnTo>
                  <a:lnTo>
                    <a:pt x="139736" y="68749"/>
                  </a:lnTo>
                  <a:lnTo>
                    <a:pt x="105232" y="96640"/>
                  </a:lnTo>
                  <a:lnTo>
                    <a:pt x="74861" y="128327"/>
                  </a:lnTo>
                  <a:lnTo>
                    <a:pt x="49053" y="163417"/>
                  </a:lnTo>
                  <a:lnTo>
                    <a:pt x="28234" y="201518"/>
                  </a:lnTo>
                  <a:lnTo>
                    <a:pt x="12834" y="242234"/>
                  </a:lnTo>
                  <a:lnTo>
                    <a:pt x="3279" y="285175"/>
                  </a:lnTo>
                  <a:lnTo>
                    <a:pt x="0" y="329946"/>
                  </a:lnTo>
                  <a:lnTo>
                    <a:pt x="3279" y="374716"/>
                  </a:lnTo>
                  <a:lnTo>
                    <a:pt x="12834" y="417657"/>
                  </a:lnTo>
                  <a:lnTo>
                    <a:pt x="28234" y="458373"/>
                  </a:lnTo>
                  <a:lnTo>
                    <a:pt x="49053" y="496474"/>
                  </a:lnTo>
                  <a:lnTo>
                    <a:pt x="74861" y="531564"/>
                  </a:lnTo>
                  <a:lnTo>
                    <a:pt x="105232" y="563251"/>
                  </a:lnTo>
                  <a:lnTo>
                    <a:pt x="139736" y="591142"/>
                  </a:lnTo>
                  <a:lnTo>
                    <a:pt x="177946" y="614843"/>
                  </a:lnTo>
                  <a:lnTo>
                    <a:pt x="219434" y="633962"/>
                  </a:lnTo>
                  <a:lnTo>
                    <a:pt x="263771" y="648105"/>
                  </a:lnTo>
                  <a:lnTo>
                    <a:pt x="310530" y="656879"/>
                  </a:lnTo>
                  <a:lnTo>
                    <a:pt x="359283" y="659892"/>
                  </a:lnTo>
                  <a:lnTo>
                    <a:pt x="408035" y="656879"/>
                  </a:lnTo>
                  <a:lnTo>
                    <a:pt x="454794" y="648105"/>
                  </a:lnTo>
                  <a:lnTo>
                    <a:pt x="499131" y="633962"/>
                  </a:lnTo>
                  <a:lnTo>
                    <a:pt x="540619" y="614843"/>
                  </a:lnTo>
                  <a:lnTo>
                    <a:pt x="578829" y="591142"/>
                  </a:lnTo>
                  <a:lnTo>
                    <a:pt x="613333" y="563251"/>
                  </a:lnTo>
                  <a:lnTo>
                    <a:pt x="643704" y="531564"/>
                  </a:lnTo>
                  <a:lnTo>
                    <a:pt x="669512" y="496474"/>
                  </a:lnTo>
                  <a:lnTo>
                    <a:pt x="690331" y="458373"/>
                  </a:lnTo>
                  <a:lnTo>
                    <a:pt x="705731" y="417657"/>
                  </a:lnTo>
                  <a:lnTo>
                    <a:pt x="715286" y="374716"/>
                  </a:lnTo>
                  <a:lnTo>
                    <a:pt x="718566" y="329946"/>
                  </a:lnTo>
                  <a:lnTo>
                    <a:pt x="715286" y="285175"/>
                  </a:lnTo>
                  <a:lnTo>
                    <a:pt x="705731" y="242234"/>
                  </a:lnTo>
                  <a:lnTo>
                    <a:pt x="690331" y="201518"/>
                  </a:lnTo>
                  <a:lnTo>
                    <a:pt x="669512" y="163417"/>
                  </a:lnTo>
                  <a:lnTo>
                    <a:pt x="643704" y="128327"/>
                  </a:lnTo>
                  <a:lnTo>
                    <a:pt x="613333" y="96640"/>
                  </a:lnTo>
                  <a:lnTo>
                    <a:pt x="578829" y="68749"/>
                  </a:lnTo>
                  <a:lnTo>
                    <a:pt x="540619" y="45048"/>
                  </a:lnTo>
                  <a:lnTo>
                    <a:pt x="499131" y="25929"/>
                  </a:lnTo>
                  <a:lnTo>
                    <a:pt x="454794" y="11786"/>
                  </a:lnTo>
                  <a:lnTo>
                    <a:pt x="408035" y="3012"/>
                  </a:lnTo>
                  <a:lnTo>
                    <a:pt x="35928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9" name="Google Shape;199;p3"/>
            <p:cNvSpPr/>
            <p:nvPr/>
          </p:nvSpPr>
          <p:spPr>
            <a:xfrm>
              <a:off x="110109" y="2668143"/>
              <a:ext cx="718820" cy="660400"/>
            </a:xfrm>
            <a:custGeom>
              <a:rect b="b" l="l" r="r" t="t"/>
              <a:pathLst>
                <a:path extrusionOk="0" h="660400" w="718819">
                  <a:moveTo>
                    <a:pt x="0" y="329946"/>
                  </a:moveTo>
                  <a:lnTo>
                    <a:pt x="3279" y="285175"/>
                  </a:lnTo>
                  <a:lnTo>
                    <a:pt x="12834" y="242234"/>
                  </a:lnTo>
                  <a:lnTo>
                    <a:pt x="28234" y="201518"/>
                  </a:lnTo>
                  <a:lnTo>
                    <a:pt x="49053" y="163417"/>
                  </a:lnTo>
                  <a:lnTo>
                    <a:pt x="74861" y="128327"/>
                  </a:lnTo>
                  <a:lnTo>
                    <a:pt x="105232" y="96640"/>
                  </a:lnTo>
                  <a:lnTo>
                    <a:pt x="139736" y="68749"/>
                  </a:lnTo>
                  <a:lnTo>
                    <a:pt x="177946" y="45048"/>
                  </a:lnTo>
                  <a:lnTo>
                    <a:pt x="219434" y="25929"/>
                  </a:lnTo>
                  <a:lnTo>
                    <a:pt x="263771" y="11786"/>
                  </a:lnTo>
                  <a:lnTo>
                    <a:pt x="310530" y="3012"/>
                  </a:lnTo>
                  <a:lnTo>
                    <a:pt x="359283" y="0"/>
                  </a:lnTo>
                  <a:lnTo>
                    <a:pt x="408035" y="3012"/>
                  </a:lnTo>
                  <a:lnTo>
                    <a:pt x="454794" y="11786"/>
                  </a:lnTo>
                  <a:lnTo>
                    <a:pt x="499131" y="25929"/>
                  </a:lnTo>
                  <a:lnTo>
                    <a:pt x="540619" y="45048"/>
                  </a:lnTo>
                  <a:lnTo>
                    <a:pt x="578829" y="68749"/>
                  </a:lnTo>
                  <a:lnTo>
                    <a:pt x="613333" y="96640"/>
                  </a:lnTo>
                  <a:lnTo>
                    <a:pt x="643704" y="128327"/>
                  </a:lnTo>
                  <a:lnTo>
                    <a:pt x="669512" y="163417"/>
                  </a:lnTo>
                  <a:lnTo>
                    <a:pt x="690331" y="201518"/>
                  </a:lnTo>
                  <a:lnTo>
                    <a:pt x="705731" y="242234"/>
                  </a:lnTo>
                  <a:lnTo>
                    <a:pt x="715286" y="285175"/>
                  </a:lnTo>
                  <a:lnTo>
                    <a:pt x="718566" y="329946"/>
                  </a:lnTo>
                  <a:lnTo>
                    <a:pt x="715286" y="374716"/>
                  </a:lnTo>
                  <a:lnTo>
                    <a:pt x="705731" y="417657"/>
                  </a:lnTo>
                  <a:lnTo>
                    <a:pt x="690331" y="458373"/>
                  </a:lnTo>
                  <a:lnTo>
                    <a:pt x="669512" y="496474"/>
                  </a:lnTo>
                  <a:lnTo>
                    <a:pt x="643704" y="531564"/>
                  </a:lnTo>
                  <a:lnTo>
                    <a:pt x="613333" y="563251"/>
                  </a:lnTo>
                  <a:lnTo>
                    <a:pt x="578829" y="591142"/>
                  </a:lnTo>
                  <a:lnTo>
                    <a:pt x="540619" y="614843"/>
                  </a:lnTo>
                  <a:lnTo>
                    <a:pt x="499131" y="633962"/>
                  </a:lnTo>
                  <a:lnTo>
                    <a:pt x="454794" y="648105"/>
                  </a:lnTo>
                  <a:lnTo>
                    <a:pt x="408035" y="656879"/>
                  </a:lnTo>
                  <a:lnTo>
                    <a:pt x="359283" y="659892"/>
                  </a:lnTo>
                  <a:lnTo>
                    <a:pt x="310530" y="656879"/>
                  </a:lnTo>
                  <a:lnTo>
                    <a:pt x="263771" y="648105"/>
                  </a:lnTo>
                  <a:lnTo>
                    <a:pt x="219434" y="633962"/>
                  </a:lnTo>
                  <a:lnTo>
                    <a:pt x="177946" y="614843"/>
                  </a:lnTo>
                  <a:lnTo>
                    <a:pt x="139736" y="591142"/>
                  </a:lnTo>
                  <a:lnTo>
                    <a:pt x="105232" y="563251"/>
                  </a:lnTo>
                  <a:lnTo>
                    <a:pt x="74861" y="531564"/>
                  </a:lnTo>
                  <a:lnTo>
                    <a:pt x="49053" y="496474"/>
                  </a:lnTo>
                  <a:lnTo>
                    <a:pt x="28234" y="458373"/>
                  </a:lnTo>
                  <a:lnTo>
                    <a:pt x="12834" y="417657"/>
                  </a:lnTo>
                  <a:lnTo>
                    <a:pt x="3279"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00" name="Google Shape;200;p3"/>
          <p:cNvSpPr txBox="1"/>
          <p:nvPr/>
        </p:nvSpPr>
        <p:spPr>
          <a:xfrm>
            <a:off x="326970" y="2647371"/>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7A547C"/>
                </a:solidFill>
                <a:latin typeface="Calibri"/>
                <a:ea typeface="Calibri"/>
                <a:cs typeface="Calibri"/>
                <a:sym typeface="Calibri"/>
              </a:rPr>
              <a:t>4</a:t>
            </a:r>
            <a:endParaRPr sz="4000">
              <a:latin typeface="Calibri"/>
              <a:ea typeface="Calibri"/>
              <a:cs typeface="Calibri"/>
              <a:sym typeface="Calibri"/>
            </a:endParaRPr>
          </a:p>
        </p:txBody>
      </p:sp>
      <p:grpSp>
        <p:nvGrpSpPr>
          <p:cNvPr id="201" name="Google Shape;201;p3"/>
          <p:cNvGrpSpPr/>
          <p:nvPr/>
        </p:nvGrpSpPr>
        <p:grpSpPr>
          <a:xfrm>
            <a:off x="3975734" y="2695575"/>
            <a:ext cx="718185" cy="660400"/>
            <a:chOff x="3975734" y="2695575"/>
            <a:chExt cx="718185" cy="660400"/>
          </a:xfrm>
        </p:grpSpPr>
        <p:sp>
          <p:nvSpPr>
            <p:cNvPr id="202" name="Google Shape;202;p3"/>
            <p:cNvSpPr/>
            <p:nvPr/>
          </p:nvSpPr>
          <p:spPr>
            <a:xfrm>
              <a:off x="3975734" y="2695575"/>
              <a:ext cx="718185" cy="660400"/>
            </a:xfrm>
            <a:custGeom>
              <a:rect b="b" l="l" r="r" t="t"/>
              <a:pathLst>
                <a:path extrusionOk="0" h="660400" w="718185">
                  <a:moveTo>
                    <a:pt x="358902" y="0"/>
                  </a:moveTo>
                  <a:lnTo>
                    <a:pt x="310199" y="3012"/>
                  </a:lnTo>
                  <a:lnTo>
                    <a:pt x="263489" y="11786"/>
                  </a:lnTo>
                  <a:lnTo>
                    <a:pt x="219198" y="25929"/>
                  </a:lnTo>
                  <a:lnTo>
                    <a:pt x="177754" y="45048"/>
                  </a:lnTo>
                  <a:lnTo>
                    <a:pt x="139585" y="68749"/>
                  </a:lnTo>
                  <a:lnTo>
                    <a:pt x="105117" y="96640"/>
                  </a:lnTo>
                  <a:lnTo>
                    <a:pt x="74780" y="128327"/>
                  </a:lnTo>
                  <a:lnTo>
                    <a:pt x="48999" y="163417"/>
                  </a:lnTo>
                  <a:lnTo>
                    <a:pt x="28203" y="201518"/>
                  </a:lnTo>
                  <a:lnTo>
                    <a:pt x="12819" y="242234"/>
                  </a:lnTo>
                  <a:lnTo>
                    <a:pt x="3276" y="285175"/>
                  </a:lnTo>
                  <a:lnTo>
                    <a:pt x="0" y="329946"/>
                  </a:lnTo>
                  <a:lnTo>
                    <a:pt x="3276" y="374716"/>
                  </a:lnTo>
                  <a:lnTo>
                    <a:pt x="12819" y="417657"/>
                  </a:lnTo>
                  <a:lnTo>
                    <a:pt x="28203" y="458373"/>
                  </a:lnTo>
                  <a:lnTo>
                    <a:pt x="48999" y="496474"/>
                  </a:lnTo>
                  <a:lnTo>
                    <a:pt x="74780" y="531564"/>
                  </a:lnTo>
                  <a:lnTo>
                    <a:pt x="105117" y="563251"/>
                  </a:lnTo>
                  <a:lnTo>
                    <a:pt x="139585" y="591142"/>
                  </a:lnTo>
                  <a:lnTo>
                    <a:pt x="177754" y="614843"/>
                  </a:lnTo>
                  <a:lnTo>
                    <a:pt x="219198" y="633962"/>
                  </a:lnTo>
                  <a:lnTo>
                    <a:pt x="263489" y="648105"/>
                  </a:lnTo>
                  <a:lnTo>
                    <a:pt x="310199" y="656879"/>
                  </a:lnTo>
                  <a:lnTo>
                    <a:pt x="358902" y="659892"/>
                  </a:lnTo>
                  <a:lnTo>
                    <a:pt x="407604" y="656879"/>
                  </a:lnTo>
                  <a:lnTo>
                    <a:pt x="454314" y="648105"/>
                  </a:lnTo>
                  <a:lnTo>
                    <a:pt x="498605" y="633962"/>
                  </a:lnTo>
                  <a:lnTo>
                    <a:pt x="540049" y="614843"/>
                  </a:lnTo>
                  <a:lnTo>
                    <a:pt x="578218" y="591142"/>
                  </a:lnTo>
                  <a:lnTo>
                    <a:pt x="612686" y="563251"/>
                  </a:lnTo>
                  <a:lnTo>
                    <a:pt x="643023" y="531564"/>
                  </a:lnTo>
                  <a:lnTo>
                    <a:pt x="668804" y="496474"/>
                  </a:lnTo>
                  <a:lnTo>
                    <a:pt x="689600" y="458373"/>
                  </a:lnTo>
                  <a:lnTo>
                    <a:pt x="704984" y="417657"/>
                  </a:lnTo>
                  <a:lnTo>
                    <a:pt x="714527" y="374716"/>
                  </a:lnTo>
                  <a:lnTo>
                    <a:pt x="717804" y="329946"/>
                  </a:lnTo>
                  <a:lnTo>
                    <a:pt x="714527" y="285175"/>
                  </a:lnTo>
                  <a:lnTo>
                    <a:pt x="704984" y="242234"/>
                  </a:lnTo>
                  <a:lnTo>
                    <a:pt x="689600" y="201518"/>
                  </a:lnTo>
                  <a:lnTo>
                    <a:pt x="668804" y="163417"/>
                  </a:lnTo>
                  <a:lnTo>
                    <a:pt x="643023" y="128327"/>
                  </a:lnTo>
                  <a:lnTo>
                    <a:pt x="612686" y="96640"/>
                  </a:lnTo>
                  <a:lnTo>
                    <a:pt x="578218" y="68749"/>
                  </a:lnTo>
                  <a:lnTo>
                    <a:pt x="540049" y="45048"/>
                  </a:lnTo>
                  <a:lnTo>
                    <a:pt x="498605" y="25929"/>
                  </a:lnTo>
                  <a:lnTo>
                    <a:pt x="454314" y="11786"/>
                  </a:lnTo>
                  <a:lnTo>
                    <a:pt x="407604" y="3012"/>
                  </a:lnTo>
                  <a:lnTo>
                    <a:pt x="3589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3" name="Google Shape;203;p3"/>
            <p:cNvSpPr/>
            <p:nvPr/>
          </p:nvSpPr>
          <p:spPr>
            <a:xfrm>
              <a:off x="3975734" y="2695575"/>
              <a:ext cx="718185" cy="660400"/>
            </a:xfrm>
            <a:custGeom>
              <a:rect b="b" l="l" r="r" t="t"/>
              <a:pathLst>
                <a:path extrusionOk="0" h="660400" w="718185">
                  <a:moveTo>
                    <a:pt x="0" y="329946"/>
                  </a:moveTo>
                  <a:lnTo>
                    <a:pt x="3276" y="285175"/>
                  </a:lnTo>
                  <a:lnTo>
                    <a:pt x="12819" y="242234"/>
                  </a:lnTo>
                  <a:lnTo>
                    <a:pt x="28203" y="201518"/>
                  </a:lnTo>
                  <a:lnTo>
                    <a:pt x="48999" y="163417"/>
                  </a:lnTo>
                  <a:lnTo>
                    <a:pt x="74780" y="128327"/>
                  </a:lnTo>
                  <a:lnTo>
                    <a:pt x="105117" y="96640"/>
                  </a:lnTo>
                  <a:lnTo>
                    <a:pt x="139585" y="68749"/>
                  </a:lnTo>
                  <a:lnTo>
                    <a:pt x="177754" y="45048"/>
                  </a:lnTo>
                  <a:lnTo>
                    <a:pt x="219198" y="25929"/>
                  </a:lnTo>
                  <a:lnTo>
                    <a:pt x="263489" y="11786"/>
                  </a:lnTo>
                  <a:lnTo>
                    <a:pt x="310199" y="3012"/>
                  </a:lnTo>
                  <a:lnTo>
                    <a:pt x="358902" y="0"/>
                  </a:lnTo>
                  <a:lnTo>
                    <a:pt x="407604" y="3012"/>
                  </a:lnTo>
                  <a:lnTo>
                    <a:pt x="454314" y="11786"/>
                  </a:lnTo>
                  <a:lnTo>
                    <a:pt x="498605" y="25929"/>
                  </a:lnTo>
                  <a:lnTo>
                    <a:pt x="540049" y="45048"/>
                  </a:lnTo>
                  <a:lnTo>
                    <a:pt x="578218" y="68749"/>
                  </a:lnTo>
                  <a:lnTo>
                    <a:pt x="612686" y="96640"/>
                  </a:lnTo>
                  <a:lnTo>
                    <a:pt x="643023" y="128327"/>
                  </a:lnTo>
                  <a:lnTo>
                    <a:pt x="668804" y="163417"/>
                  </a:lnTo>
                  <a:lnTo>
                    <a:pt x="689600" y="201518"/>
                  </a:lnTo>
                  <a:lnTo>
                    <a:pt x="704984" y="242234"/>
                  </a:lnTo>
                  <a:lnTo>
                    <a:pt x="714527" y="285175"/>
                  </a:lnTo>
                  <a:lnTo>
                    <a:pt x="717804" y="329946"/>
                  </a:lnTo>
                  <a:lnTo>
                    <a:pt x="714527" y="374716"/>
                  </a:lnTo>
                  <a:lnTo>
                    <a:pt x="704984" y="417657"/>
                  </a:lnTo>
                  <a:lnTo>
                    <a:pt x="689600" y="458373"/>
                  </a:lnTo>
                  <a:lnTo>
                    <a:pt x="668804" y="496474"/>
                  </a:lnTo>
                  <a:lnTo>
                    <a:pt x="643023" y="531564"/>
                  </a:lnTo>
                  <a:lnTo>
                    <a:pt x="612686" y="563251"/>
                  </a:lnTo>
                  <a:lnTo>
                    <a:pt x="578218" y="591142"/>
                  </a:lnTo>
                  <a:lnTo>
                    <a:pt x="540049" y="614843"/>
                  </a:lnTo>
                  <a:lnTo>
                    <a:pt x="498605" y="633962"/>
                  </a:lnTo>
                  <a:lnTo>
                    <a:pt x="454314" y="648105"/>
                  </a:lnTo>
                  <a:lnTo>
                    <a:pt x="407604" y="656879"/>
                  </a:lnTo>
                  <a:lnTo>
                    <a:pt x="358902" y="659892"/>
                  </a:lnTo>
                  <a:lnTo>
                    <a:pt x="310199" y="656879"/>
                  </a:lnTo>
                  <a:lnTo>
                    <a:pt x="263489" y="648105"/>
                  </a:lnTo>
                  <a:lnTo>
                    <a:pt x="219198" y="633962"/>
                  </a:lnTo>
                  <a:lnTo>
                    <a:pt x="177754" y="614843"/>
                  </a:lnTo>
                  <a:lnTo>
                    <a:pt x="139585" y="591142"/>
                  </a:lnTo>
                  <a:lnTo>
                    <a:pt x="105117" y="563251"/>
                  </a:lnTo>
                  <a:lnTo>
                    <a:pt x="74780" y="531564"/>
                  </a:lnTo>
                  <a:lnTo>
                    <a:pt x="48999" y="496474"/>
                  </a:lnTo>
                  <a:lnTo>
                    <a:pt x="28203" y="458373"/>
                  </a:lnTo>
                  <a:lnTo>
                    <a:pt x="12819" y="417657"/>
                  </a:lnTo>
                  <a:lnTo>
                    <a:pt x="3276"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04" name="Google Shape;204;p3"/>
          <p:cNvSpPr txBox="1"/>
          <p:nvPr/>
        </p:nvSpPr>
        <p:spPr>
          <a:xfrm>
            <a:off x="4192436" y="2674999"/>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F77B55"/>
                </a:solidFill>
                <a:latin typeface="Calibri"/>
                <a:ea typeface="Calibri"/>
                <a:cs typeface="Calibri"/>
                <a:sym typeface="Calibri"/>
              </a:rPr>
              <a:t>5</a:t>
            </a:r>
            <a:endParaRPr sz="4000">
              <a:latin typeface="Calibri"/>
              <a:ea typeface="Calibri"/>
              <a:cs typeface="Calibri"/>
              <a:sym typeface="Calibri"/>
            </a:endParaRPr>
          </a:p>
        </p:txBody>
      </p:sp>
      <p:grpSp>
        <p:nvGrpSpPr>
          <p:cNvPr id="205" name="Google Shape;205;p3"/>
          <p:cNvGrpSpPr/>
          <p:nvPr/>
        </p:nvGrpSpPr>
        <p:grpSpPr>
          <a:xfrm>
            <a:off x="8249793" y="2695575"/>
            <a:ext cx="718820" cy="660400"/>
            <a:chOff x="8249793" y="2695575"/>
            <a:chExt cx="718820" cy="660400"/>
          </a:xfrm>
        </p:grpSpPr>
        <p:sp>
          <p:nvSpPr>
            <p:cNvPr id="206" name="Google Shape;206;p3"/>
            <p:cNvSpPr/>
            <p:nvPr/>
          </p:nvSpPr>
          <p:spPr>
            <a:xfrm>
              <a:off x="8249793" y="2695575"/>
              <a:ext cx="718820" cy="660400"/>
            </a:xfrm>
            <a:custGeom>
              <a:rect b="b" l="l" r="r" t="t"/>
              <a:pathLst>
                <a:path extrusionOk="0" h="660400" w="718820">
                  <a:moveTo>
                    <a:pt x="359283" y="0"/>
                  </a:moveTo>
                  <a:lnTo>
                    <a:pt x="310530" y="3012"/>
                  </a:lnTo>
                  <a:lnTo>
                    <a:pt x="263771" y="11786"/>
                  </a:lnTo>
                  <a:lnTo>
                    <a:pt x="219434" y="25929"/>
                  </a:lnTo>
                  <a:lnTo>
                    <a:pt x="177946" y="45048"/>
                  </a:lnTo>
                  <a:lnTo>
                    <a:pt x="139736" y="68749"/>
                  </a:lnTo>
                  <a:lnTo>
                    <a:pt x="105232" y="96640"/>
                  </a:lnTo>
                  <a:lnTo>
                    <a:pt x="74861" y="128327"/>
                  </a:lnTo>
                  <a:lnTo>
                    <a:pt x="49053" y="163417"/>
                  </a:lnTo>
                  <a:lnTo>
                    <a:pt x="28234" y="201518"/>
                  </a:lnTo>
                  <a:lnTo>
                    <a:pt x="12834" y="242234"/>
                  </a:lnTo>
                  <a:lnTo>
                    <a:pt x="3279" y="285175"/>
                  </a:lnTo>
                  <a:lnTo>
                    <a:pt x="0" y="329946"/>
                  </a:lnTo>
                  <a:lnTo>
                    <a:pt x="3279" y="374716"/>
                  </a:lnTo>
                  <a:lnTo>
                    <a:pt x="12834" y="417657"/>
                  </a:lnTo>
                  <a:lnTo>
                    <a:pt x="28234" y="458373"/>
                  </a:lnTo>
                  <a:lnTo>
                    <a:pt x="49053" y="496474"/>
                  </a:lnTo>
                  <a:lnTo>
                    <a:pt x="74861" y="531564"/>
                  </a:lnTo>
                  <a:lnTo>
                    <a:pt x="105232" y="563251"/>
                  </a:lnTo>
                  <a:lnTo>
                    <a:pt x="139736" y="591142"/>
                  </a:lnTo>
                  <a:lnTo>
                    <a:pt x="177946" y="614843"/>
                  </a:lnTo>
                  <a:lnTo>
                    <a:pt x="219434" y="633962"/>
                  </a:lnTo>
                  <a:lnTo>
                    <a:pt x="263771" y="648105"/>
                  </a:lnTo>
                  <a:lnTo>
                    <a:pt x="310530" y="656879"/>
                  </a:lnTo>
                  <a:lnTo>
                    <a:pt x="359283" y="659892"/>
                  </a:lnTo>
                  <a:lnTo>
                    <a:pt x="408035" y="656879"/>
                  </a:lnTo>
                  <a:lnTo>
                    <a:pt x="454794" y="648105"/>
                  </a:lnTo>
                  <a:lnTo>
                    <a:pt x="499131" y="633962"/>
                  </a:lnTo>
                  <a:lnTo>
                    <a:pt x="540619" y="614843"/>
                  </a:lnTo>
                  <a:lnTo>
                    <a:pt x="578829" y="591142"/>
                  </a:lnTo>
                  <a:lnTo>
                    <a:pt x="613333" y="563251"/>
                  </a:lnTo>
                  <a:lnTo>
                    <a:pt x="643704" y="531564"/>
                  </a:lnTo>
                  <a:lnTo>
                    <a:pt x="669512" y="496474"/>
                  </a:lnTo>
                  <a:lnTo>
                    <a:pt x="690331" y="458373"/>
                  </a:lnTo>
                  <a:lnTo>
                    <a:pt x="705731" y="417657"/>
                  </a:lnTo>
                  <a:lnTo>
                    <a:pt x="715286" y="374716"/>
                  </a:lnTo>
                  <a:lnTo>
                    <a:pt x="718566" y="329946"/>
                  </a:lnTo>
                  <a:lnTo>
                    <a:pt x="715286" y="285175"/>
                  </a:lnTo>
                  <a:lnTo>
                    <a:pt x="705731" y="242234"/>
                  </a:lnTo>
                  <a:lnTo>
                    <a:pt x="690331" y="201518"/>
                  </a:lnTo>
                  <a:lnTo>
                    <a:pt x="669512" y="163417"/>
                  </a:lnTo>
                  <a:lnTo>
                    <a:pt x="643704" y="128327"/>
                  </a:lnTo>
                  <a:lnTo>
                    <a:pt x="613333" y="96640"/>
                  </a:lnTo>
                  <a:lnTo>
                    <a:pt x="578829" y="68749"/>
                  </a:lnTo>
                  <a:lnTo>
                    <a:pt x="540619" y="45048"/>
                  </a:lnTo>
                  <a:lnTo>
                    <a:pt x="499131" y="25929"/>
                  </a:lnTo>
                  <a:lnTo>
                    <a:pt x="454794" y="11786"/>
                  </a:lnTo>
                  <a:lnTo>
                    <a:pt x="408035" y="3012"/>
                  </a:lnTo>
                  <a:lnTo>
                    <a:pt x="35928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7" name="Google Shape;207;p3"/>
            <p:cNvSpPr/>
            <p:nvPr/>
          </p:nvSpPr>
          <p:spPr>
            <a:xfrm>
              <a:off x="8249793" y="2695575"/>
              <a:ext cx="718820" cy="660400"/>
            </a:xfrm>
            <a:custGeom>
              <a:rect b="b" l="l" r="r" t="t"/>
              <a:pathLst>
                <a:path extrusionOk="0" h="660400" w="718820">
                  <a:moveTo>
                    <a:pt x="0" y="329946"/>
                  </a:moveTo>
                  <a:lnTo>
                    <a:pt x="3279" y="285175"/>
                  </a:lnTo>
                  <a:lnTo>
                    <a:pt x="12834" y="242234"/>
                  </a:lnTo>
                  <a:lnTo>
                    <a:pt x="28234" y="201518"/>
                  </a:lnTo>
                  <a:lnTo>
                    <a:pt x="49053" y="163417"/>
                  </a:lnTo>
                  <a:lnTo>
                    <a:pt x="74861" y="128327"/>
                  </a:lnTo>
                  <a:lnTo>
                    <a:pt x="105232" y="96640"/>
                  </a:lnTo>
                  <a:lnTo>
                    <a:pt x="139736" y="68749"/>
                  </a:lnTo>
                  <a:lnTo>
                    <a:pt x="177946" y="45048"/>
                  </a:lnTo>
                  <a:lnTo>
                    <a:pt x="219434" y="25929"/>
                  </a:lnTo>
                  <a:lnTo>
                    <a:pt x="263771" y="11786"/>
                  </a:lnTo>
                  <a:lnTo>
                    <a:pt x="310530" y="3012"/>
                  </a:lnTo>
                  <a:lnTo>
                    <a:pt x="359283" y="0"/>
                  </a:lnTo>
                  <a:lnTo>
                    <a:pt x="408035" y="3012"/>
                  </a:lnTo>
                  <a:lnTo>
                    <a:pt x="454794" y="11786"/>
                  </a:lnTo>
                  <a:lnTo>
                    <a:pt x="499131" y="25929"/>
                  </a:lnTo>
                  <a:lnTo>
                    <a:pt x="540619" y="45048"/>
                  </a:lnTo>
                  <a:lnTo>
                    <a:pt x="578829" y="68749"/>
                  </a:lnTo>
                  <a:lnTo>
                    <a:pt x="613333" y="96640"/>
                  </a:lnTo>
                  <a:lnTo>
                    <a:pt x="643704" y="128327"/>
                  </a:lnTo>
                  <a:lnTo>
                    <a:pt x="669512" y="163417"/>
                  </a:lnTo>
                  <a:lnTo>
                    <a:pt x="690331" y="201518"/>
                  </a:lnTo>
                  <a:lnTo>
                    <a:pt x="705731" y="242234"/>
                  </a:lnTo>
                  <a:lnTo>
                    <a:pt x="715286" y="285175"/>
                  </a:lnTo>
                  <a:lnTo>
                    <a:pt x="718566" y="329946"/>
                  </a:lnTo>
                  <a:lnTo>
                    <a:pt x="715286" y="374716"/>
                  </a:lnTo>
                  <a:lnTo>
                    <a:pt x="705731" y="417657"/>
                  </a:lnTo>
                  <a:lnTo>
                    <a:pt x="690331" y="458373"/>
                  </a:lnTo>
                  <a:lnTo>
                    <a:pt x="669512" y="496474"/>
                  </a:lnTo>
                  <a:lnTo>
                    <a:pt x="643704" y="531564"/>
                  </a:lnTo>
                  <a:lnTo>
                    <a:pt x="613333" y="563251"/>
                  </a:lnTo>
                  <a:lnTo>
                    <a:pt x="578829" y="591142"/>
                  </a:lnTo>
                  <a:lnTo>
                    <a:pt x="540619" y="614843"/>
                  </a:lnTo>
                  <a:lnTo>
                    <a:pt x="499131" y="633962"/>
                  </a:lnTo>
                  <a:lnTo>
                    <a:pt x="454794" y="648105"/>
                  </a:lnTo>
                  <a:lnTo>
                    <a:pt x="408035" y="656879"/>
                  </a:lnTo>
                  <a:lnTo>
                    <a:pt x="359283" y="659892"/>
                  </a:lnTo>
                  <a:lnTo>
                    <a:pt x="310530" y="656879"/>
                  </a:lnTo>
                  <a:lnTo>
                    <a:pt x="263771" y="648105"/>
                  </a:lnTo>
                  <a:lnTo>
                    <a:pt x="219434" y="633962"/>
                  </a:lnTo>
                  <a:lnTo>
                    <a:pt x="177946" y="614843"/>
                  </a:lnTo>
                  <a:lnTo>
                    <a:pt x="139736" y="591142"/>
                  </a:lnTo>
                  <a:lnTo>
                    <a:pt x="105232" y="563251"/>
                  </a:lnTo>
                  <a:lnTo>
                    <a:pt x="74861" y="531564"/>
                  </a:lnTo>
                  <a:lnTo>
                    <a:pt x="49053" y="496474"/>
                  </a:lnTo>
                  <a:lnTo>
                    <a:pt x="28234" y="458373"/>
                  </a:lnTo>
                  <a:lnTo>
                    <a:pt x="12834" y="417657"/>
                  </a:lnTo>
                  <a:lnTo>
                    <a:pt x="3279"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08" name="Google Shape;208;p3"/>
          <p:cNvSpPr txBox="1"/>
          <p:nvPr/>
        </p:nvSpPr>
        <p:spPr>
          <a:xfrm>
            <a:off x="8466708" y="2674999"/>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F77B55"/>
                </a:solidFill>
                <a:latin typeface="Calibri"/>
                <a:ea typeface="Calibri"/>
                <a:cs typeface="Calibri"/>
                <a:sym typeface="Calibri"/>
              </a:rPr>
              <a:t>6</a:t>
            </a:r>
            <a:endParaRPr sz="4000">
              <a:latin typeface="Calibri"/>
              <a:ea typeface="Calibri"/>
              <a:cs typeface="Calibri"/>
              <a:sym typeface="Calibri"/>
            </a:endParaRPr>
          </a:p>
        </p:txBody>
      </p:sp>
      <p:grpSp>
        <p:nvGrpSpPr>
          <p:cNvPr id="209" name="Google Shape;209;p3"/>
          <p:cNvGrpSpPr/>
          <p:nvPr/>
        </p:nvGrpSpPr>
        <p:grpSpPr>
          <a:xfrm>
            <a:off x="118491" y="4405502"/>
            <a:ext cx="718820" cy="660400"/>
            <a:chOff x="118491" y="4405502"/>
            <a:chExt cx="718820" cy="660400"/>
          </a:xfrm>
        </p:grpSpPr>
        <p:sp>
          <p:nvSpPr>
            <p:cNvPr id="210" name="Google Shape;210;p3"/>
            <p:cNvSpPr/>
            <p:nvPr/>
          </p:nvSpPr>
          <p:spPr>
            <a:xfrm>
              <a:off x="118491" y="4405502"/>
              <a:ext cx="718820" cy="660400"/>
            </a:xfrm>
            <a:custGeom>
              <a:rect b="b" l="l" r="r" t="t"/>
              <a:pathLst>
                <a:path extrusionOk="0" h="660400" w="718819">
                  <a:moveTo>
                    <a:pt x="359283" y="0"/>
                  </a:moveTo>
                  <a:lnTo>
                    <a:pt x="310530" y="3012"/>
                  </a:lnTo>
                  <a:lnTo>
                    <a:pt x="263771" y="11786"/>
                  </a:lnTo>
                  <a:lnTo>
                    <a:pt x="219434" y="25929"/>
                  </a:lnTo>
                  <a:lnTo>
                    <a:pt x="177946" y="45048"/>
                  </a:lnTo>
                  <a:lnTo>
                    <a:pt x="139736" y="68749"/>
                  </a:lnTo>
                  <a:lnTo>
                    <a:pt x="105232" y="96640"/>
                  </a:lnTo>
                  <a:lnTo>
                    <a:pt x="74861" y="128327"/>
                  </a:lnTo>
                  <a:lnTo>
                    <a:pt x="49053" y="163417"/>
                  </a:lnTo>
                  <a:lnTo>
                    <a:pt x="28234" y="201518"/>
                  </a:lnTo>
                  <a:lnTo>
                    <a:pt x="12834" y="242234"/>
                  </a:lnTo>
                  <a:lnTo>
                    <a:pt x="3279" y="285175"/>
                  </a:lnTo>
                  <a:lnTo>
                    <a:pt x="0" y="329946"/>
                  </a:lnTo>
                  <a:lnTo>
                    <a:pt x="3279" y="374716"/>
                  </a:lnTo>
                  <a:lnTo>
                    <a:pt x="12834" y="417657"/>
                  </a:lnTo>
                  <a:lnTo>
                    <a:pt x="28234" y="458373"/>
                  </a:lnTo>
                  <a:lnTo>
                    <a:pt x="49053" y="496474"/>
                  </a:lnTo>
                  <a:lnTo>
                    <a:pt x="74861" y="531564"/>
                  </a:lnTo>
                  <a:lnTo>
                    <a:pt x="105232" y="563251"/>
                  </a:lnTo>
                  <a:lnTo>
                    <a:pt x="139736" y="591142"/>
                  </a:lnTo>
                  <a:lnTo>
                    <a:pt x="177946" y="614843"/>
                  </a:lnTo>
                  <a:lnTo>
                    <a:pt x="219434" y="633962"/>
                  </a:lnTo>
                  <a:lnTo>
                    <a:pt x="263771" y="648105"/>
                  </a:lnTo>
                  <a:lnTo>
                    <a:pt x="310530" y="656879"/>
                  </a:lnTo>
                  <a:lnTo>
                    <a:pt x="359283" y="659892"/>
                  </a:lnTo>
                  <a:lnTo>
                    <a:pt x="408035" y="656879"/>
                  </a:lnTo>
                  <a:lnTo>
                    <a:pt x="454794" y="648105"/>
                  </a:lnTo>
                  <a:lnTo>
                    <a:pt x="499131" y="633962"/>
                  </a:lnTo>
                  <a:lnTo>
                    <a:pt x="540619" y="614843"/>
                  </a:lnTo>
                  <a:lnTo>
                    <a:pt x="578829" y="591142"/>
                  </a:lnTo>
                  <a:lnTo>
                    <a:pt x="613333" y="563251"/>
                  </a:lnTo>
                  <a:lnTo>
                    <a:pt x="643704" y="531564"/>
                  </a:lnTo>
                  <a:lnTo>
                    <a:pt x="669512" y="496474"/>
                  </a:lnTo>
                  <a:lnTo>
                    <a:pt x="690331" y="458373"/>
                  </a:lnTo>
                  <a:lnTo>
                    <a:pt x="705731" y="417657"/>
                  </a:lnTo>
                  <a:lnTo>
                    <a:pt x="715286" y="374716"/>
                  </a:lnTo>
                  <a:lnTo>
                    <a:pt x="718566" y="329946"/>
                  </a:lnTo>
                  <a:lnTo>
                    <a:pt x="715286" y="285175"/>
                  </a:lnTo>
                  <a:lnTo>
                    <a:pt x="705731" y="242234"/>
                  </a:lnTo>
                  <a:lnTo>
                    <a:pt x="690331" y="201518"/>
                  </a:lnTo>
                  <a:lnTo>
                    <a:pt x="669512" y="163417"/>
                  </a:lnTo>
                  <a:lnTo>
                    <a:pt x="643704" y="128327"/>
                  </a:lnTo>
                  <a:lnTo>
                    <a:pt x="613333" y="96640"/>
                  </a:lnTo>
                  <a:lnTo>
                    <a:pt x="578829" y="68749"/>
                  </a:lnTo>
                  <a:lnTo>
                    <a:pt x="540619" y="45048"/>
                  </a:lnTo>
                  <a:lnTo>
                    <a:pt x="499131" y="25929"/>
                  </a:lnTo>
                  <a:lnTo>
                    <a:pt x="454794" y="11786"/>
                  </a:lnTo>
                  <a:lnTo>
                    <a:pt x="408035" y="3012"/>
                  </a:lnTo>
                  <a:lnTo>
                    <a:pt x="35928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1" name="Google Shape;211;p3"/>
            <p:cNvSpPr/>
            <p:nvPr/>
          </p:nvSpPr>
          <p:spPr>
            <a:xfrm>
              <a:off x="118491" y="4405502"/>
              <a:ext cx="718820" cy="660400"/>
            </a:xfrm>
            <a:custGeom>
              <a:rect b="b" l="l" r="r" t="t"/>
              <a:pathLst>
                <a:path extrusionOk="0" h="660400" w="718819">
                  <a:moveTo>
                    <a:pt x="0" y="329946"/>
                  </a:moveTo>
                  <a:lnTo>
                    <a:pt x="3279" y="285175"/>
                  </a:lnTo>
                  <a:lnTo>
                    <a:pt x="12834" y="242234"/>
                  </a:lnTo>
                  <a:lnTo>
                    <a:pt x="28234" y="201518"/>
                  </a:lnTo>
                  <a:lnTo>
                    <a:pt x="49053" y="163417"/>
                  </a:lnTo>
                  <a:lnTo>
                    <a:pt x="74861" y="128327"/>
                  </a:lnTo>
                  <a:lnTo>
                    <a:pt x="105232" y="96640"/>
                  </a:lnTo>
                  <a:lnTo>
                    <a:pt x="139736" y="68749"/>
                  </a:lnTo>
                  <a:lnTo>
                    <a:pt x="177946" y="45048"/>
                  </a:lnTo>
                  <a:lnTo>
                    <a:pt x="219434" y="25929"/>
                  </a:lnTo>
                  <a:lnTo>
                    <a:pt x="263771" y="11786"/>
                  </a:lnTo>
                  <a:lnTo>
                    <a:pt x="310530" y="3012"/>
                  </a:lnTo>
                  <a:lnTo>
                    <a:pt x="359283" y="0"/>
                  </a:lnTo>
                  <a:lnTo>
                    <a:pt x="408035" y="3012"/>
                  </a:lnTo>
                  <a:lnTo>
                    <a:pt x="454794" y="11786"/>
                  </a:lnTo>
                  <a:lnTo>
                    <a:pt x="499131" y="25929"/>
                  </a:lnTo>
                  <a:lnTo>
                    <a:pt x="540619" y="45048"/>
                  </a:lnTo>
                  <a:lnTo>
                    <a:pt x="578829" y="68749"/>
                  </a:lnTo>
                  <a:lnTo>
                    <a:pt x="613333" y="96640"/>
                  </a:lnTo>
                  <a:lnTo>
                    <a:pt x="643704" y="128327"/>
                  </a:lnTo>
                  <a:lnTo>
                    <a:pt x="669512" y="163417"/>
                  </a:lnTo>
                  <a:lnTo>
                    <a:pt x="690331" y="201518"/>
                  </a:lnTo>
                  <a:lnTo>
                    <a:pt x="705731" y="242234"/>
                  </a:lnTo>
                  <a:lnTo>
                    <a:pt x="715286" y="285175"/>
                  </a:lnTo>
                  <a:lnTo>
                    <a:pt x="718566" y="329946"/>
                  </a:lnTo>
                  <a:lnTo>
                    <a:pt x="715286" y="374716"/>
                  </a:lnTo>
                  <a:lnTo>
                    <a:pt x="705731" y="417657"/>
                  </a:lnTo>
                  <a:lnTo>
                    <a:pt x="690331" y="458373"/>
                  </a:lnTo>
                  <a:lnTo>
                    <a:pt x="669512" y="496474"/>
                  </a:lnTo>
                  <a:lnTo>
                    <a:pt x="643704" y="531564"/>
                  </a:lnTo>
                  <a:lnTo>
                    <a:pt x="613333" y="563251"/>
                  </a:lnTo>
                  <a:lnTo>
                    <a:pt x="578829" y="591142"/>
                  </a:lnTo>
                  <a:lnTo>
                    <a:pt x="540619" y="614843"/>
                  </a:lnTo>
                  <a:lnTo>
                    <a:pt x="499131" y="633962"/>
                  </a:lnTo>
                  <a:lnTo>
                    <a:pt x="454794" y="648105"/>
                  </a:lnTo>
                  <a:lnTo>
                    <a:pt x="408035" y="656879"/>
                  </a:lnTo>
                  <a:lnTo>
                    <a:pt x="359283" y="659892"/>
                  </a:lnTo>
                  <a:lnTo>
                    <a:pt x="310530" y="656879"/>
                  </a:lnTo>
                  <a:lnTo>
                    <a:pt x="263771" y="648105"/>
                  </a:lnTo>
                  <a:lnTo>
                    <a:pt x="219434" y="633962"/>
                  </a:lnTo>
                  <a:lnTo>
                    <a:pt x="177946" y="614843"/>
                  </a:lnTo>
                  <a:lnTo>
                    <a:pt x="139736" y="591142"/>
                  </a:lnTo>
                  <a:lnTo>
                    <a:pt x="105232" y="563251"/>
                  </a:lnTo>
                  <a:lnTo>
                    <a:pt x="74861" y="531564"/>
                  </a:lnTo>
                  <a:lnTo>
                    <a:pt x="49053" y="496474"/>
                  </a:lnTo>
                  <a:lnTo>
                    <a:pt x="28234" y="458373"/>
                  </a:lnTo>
                  <a:lnTo>
                    <a:pt x="12834" y="417657"/>
                  </a:lnTo>
                  <a:lnTo>
                    <a:pt x="3279"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12" name="Google Shape;212;p3"/>
          <p:cNvSpPr txBox="1"/>
          <p:nvPr/>
        </p:nvSpPr>
        <p:spPr>
          <a:xfrm>
            <a:off x="335657" y="4384586"/>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3AA091"/>
                </a:solidFill>
                <a:latin typeface="Calibri"/>
                <a:ea typeface="Calibri"/>
                <a:cs typeface="Calibri"/>
                <a:sym typeface="Calibri"/>
              </a:rPr>
              <a:t>7</a:t>
            </a:r>
            <a:endParaRPr sz="4000">
              <a:latin typeface="Calibri"/>
              <a:ea typeface="Calibri"/>
              <a:cs typeface="Calibri"/>
              <a:sym typeface="Calibri"/>
            </a:endParaRPr>
          </a:p>
        </p:txBody>
      </p:sp>
      <p:grpSp>
        <p:nvGrpSpPr>
          <p:cNvPr id="213" name="Google Shape;213;p3"/>
          <p:cNvGrpSpPr/>
          <p:nvPr/>
        </p:nvGrpSpPr>
        <p:grpSpPr>
          <a:xfrm>
            <a:off x="4046601" y="4342257"/>
            <a:ext cx="718820" cy="660400"/>
            <a:chOff x="4046601" y="4342257"/>
            <a:chExt cx="718820" cy="660400"/>
          </a:xfrm>
        </p:grpSpPr>
        <p:sp>
          <p:nvSpPr>
            <p:cNvPr id="214" name="Google Shape;214;p3"/>
            <p:cNvSpPr/>
            <p:nvPr/>
          </p:nvSpPr>
          <p:spPr>
            <a:xfrm>
              <a:off x="4046601" y="4342257"/>
              <a:ext cx="718820" cy="660400"/>
            </a:xfrm>
            <a:custGeom>
              <a:rect b="b" l="l" r="r" t="t"/>
              <a:pathLst>
                <a:path extrusionOk="0" h="660400" w="718820">
                  <a:moveTo>
                    <a:pt x="359283" y="0"/>
                  </a:moveTo>
                  <a:lnTo>
                    <a:pt x="310530" y="3012"/>
                  </a:lnTo>
                  <a:lnTo>
                    <a:pt x="263771" y="11786"/>
                  </a:lnTo>
                  <a:lnTo>
                    <a:pt x="219434" y="25929"/>
                  </a:lnTo>
                  <a:lnTo>
                    <a:pt x="177946" y="45048"/>
                  </a:lnTo>
                  <a:lnTo>
                    <a:pt x="139736" y="68749"/>
                  </a:lnTo>
                  <a:lnTo>
                    <a:pt x="105232" y="96640"/>
                  </a:lnTo>
                  <a:lnTo>
                    <a:pt x="74861" y="128327"/>
                  </a:lnTo>
                  <a:lnTo>
                    <a:pt x="49053" y="163417"/>
                  </a:lnTo>
                  <a:lnTo>
                    <a:pt x="28234" y="201518"/>
                  </a:lnTo>
                  <a:lnTo>
                    <a:pt x="12834" y="242234"/>
                  </a:lnTo>
                  <a:lnTo>
                    <a:pt x="3279" y="285175"/>
                  </a:lnTo>
                  <a:lnTo>
                    <a:pt x="0" y="329946"/>
                  </a:lnTo>
                  <a:lnTo>
                    <a:pt x="3279" y="374716"/>
                  </a:lnTo>
                  <a:lnTo>
                    <a:pt x="12834" y="417657"/>
                  </a:lnTo>
                  <a:lnTo>
                    <a:pt x="28234" y="458373"/>
                  </a:lnTo>
                  <a:lnTo>
                    <a:pt x="49053" y="496474"/>
                  </a:lnTo>
                  <a:lnTo>
                    <a:pt x="74861" y="531564"/>
                  </a:lnTo>
                  <a:lnTo>
                    <a:pt x="105232" y="563251"/>
                  </a:lnTo>
                  <a:lnTo>
                    <a:pt x="139736" y="591142"/>
                  </a:lnTo>
                  <a:lnTo>
                    <a:pt x="177946" y="614843"/>
                  </a:lnTo>
                  <a:lnTo>
                    <a:pt x="219434" y="633962"/>
                  </a:lnTo>
                  <a:lnTo>
                    <a:pt x="263771" y="648105"/>
                  </a:lnTo>
                  <a:lnTo>
                    <a:pt x="310530" y="656879"/>
                  </a:lnTo>
                  <a:lnTo>
                    <a:pt x="359283" y="659892"/>
                  </a:lnTo>
                  <a:lnTo>
                    <a:pt x="408035" y="656879"/>
                  </a:lnTo>
                  <a:lnTo>
                    <a:pt x="454794" y="648105"/>
                  </a:lnTo>
                  <a:lnTo>
                    <a:pt x="499131" y="633962"/>
                  </a:lnTo>
                  <a:lnTo>
                    <a:pt x="540619" y="614843"/>
                  </a:lnTo>
                  <a:lnTo>
                    <a:pt x="578829" y="591142"/>
                  </a:lnTo>
                  <a:lnTo>
                    <a:pt x="613333" y="563251"/>
                  </a:lnTo>
                  <a:lnTo>
                    <a:pt x="643704" y="531564"/>
                  </a:lnTo>
                  <a:lnTo>
                    <a:pt x="669512" y="496474"/>
                  </a:lnTo>
                  <a:lnTo>
                    <a:pt x="690331" y="458373"/>
                  </a:lnTo>
                  <a:lnTo>
                    <a:pt x="705731" y="417657"/>
                  </a:lnTo>
                  <a:lnTo>
                    <a:pt x="715286" y="374716"/>
                  </a:lnTo>
                  <a:lnTo>
                    <a:pt x="718566" y="329946"/>
                  </a:lnTo>
                  <a:lnTo>
                    <a:pt x="715286" y="285175"/>
                  </a:lnTo>
                  <a:lnTo>
                    <a:pt x="705731" y="242234"/>
                  </a:lnTo>
                  <a:lnTo>
                    <a:pt x="690331" y="201518"/>
                  </a:lnTo>
                  <a:lnTo>
                    <a:pt x="669512" y="163417"/>
                  </a:lnTo>
                  <a:lnTo>
                    <a:pt x="643704" y="128327"/>
                  </a:lnTo>
                  <a:lnTo>
                    <a:pt x="613333" y="96640"/>
                  </a:lnTo>
                  <a:lnTo>
                    <a:pt x="578829" y="68749"/>
                  </a:lnTo>
                  <a:lnTo>
                    <a:pt x="540619" y="45048"/>
                  </a:lnTo>
                  <a:lnTo>
                    <a:pt x="499131" y="25929"/>
                  </a:lnTo>
                  <a:lnTo>
                    <a:pt x="454794" y="11786"/>
                  </a:lnTo>
                  <a:lnTo>
                    <a:pt x="408035" y="3012"/>
                  </a:lnTo>
                  <a:lnTo>
                    <a:pt x="35928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5" name="Google Shape;215;p3"/>
            <p:cNvSpPr/>
            <p:nvPr/>
          </p:nvSpPr>
          <p:spPr>
            <a:xfrm>
              <a:off x="4046601" y="4342257"/>
              <a:ext cx="718820" cy="660400"/>
            </a:xfrm>
            <a:custGeom>
              <a:rect b="b" l="l" r="r" t="t"/>
              <a:pathLst>
                <a:path extrusionOk="0" h="660400" w="718820">
                  <a:moveTo>
                    <a:pt x="0" y="329946"/>
                  </a:moveTo>
                  <a:lnTo>
                    <a:pt x="3279" y="285175"/>
                  </a:lnTo>
                  <a:lnTo>
                    <a:pt x="12834" y="242234"/>
                  </a:lnTo>
                  <a:lnTo>
                    <a:pt x="28234" y="201518"/>
                  </a:lnTo>
                  <a:lnTo>
                    <a:pt x="49053" y="163417"/>
                  </a:lnTo>
                  <a:lnTo>
                    <a:pt x="74861" y="128327"/>
                  </a:lnTo>
                  <a:lnTo>
                    <a:pt x="105232" y="96640"/>
                  </a:lnTo>
                  <a:lnTo>
                    <a:pt x="139736" y="68749"/>
                  </a:lnTo>
                  <a:lnTo>
                    <a:pt x="177946" y="45048"/>
                  </a:lnTo>
                  <a:lnTo>
                    <a:pt x="219434" y="25929"/>
                  </a:lnTo>
                  <a:lnTo>
                    <a:pt x="263771" y="11786"/>
                  </a:lnTo>
                  <a:lnTo>
                    <a:pt x="310530" y="3012"/>
                  </a:lnTo>
                  <a:lnTo>
                    <a:pt x="359283" y="0"/>
                  </a:lnTo>
                  <a:lnTo>
                    <a:pt x="408035" y="3012"/>
                  </a:lnTo>
                  <a:lnTo>
                    <a:pt x="454794" y="11786"/>
                  </a:lnTo>
                  <a:lnTo>
                    <a:pt x="499131" y="25929"/>
                  </a:lnTo>
                  <a:lnTo>
                    <a:pt x="540619" y="45048"/>
                  </a:lnTo>
                  <a:lnTo>
                    <a:pt x="578829" y="68749"/>
                  </a:lnTo>
                  <a:lnTo>
                    <a:pt x="613333" y="96640"/>
                  </a:lnTo>
                  <a:lnTo>
                    <a:pt x="643704" y="128327"/>
                  </a:lnTo>
                  <a:lnTo>
                    <a:pt x="669512" y="163417"/>
                  </a:lnTo>
                  <a:lnTo>
                    <a:pt x="690331" y="201518"/>
                  </a:lnTo>
                  <a:lnTo>
                    <a:pt x="705731" y="242234"/>
                  </a:lnTo>
                  <a:lnTo>
                    <a:pt x="715286" y="285175"/>
                  </a:lnTo>
                  <a:lnTo>
                    <a:pt x="718566" y="329946"/>
                  </a:lnTo>
                  <a:lnTo>
                    <a:pt x="715286" y="374716"/>
                  </a:lnTo>
                  <a:lnTo>
                    <a:pt x="705731" y="417657"/>
                  </a:lnTo>
                  <a:lnTo>
                    <a:pt x="690331" y="458373"/>
                  </a:lnTo>
                  <a:lnTo>
                    <a:pt x="669512" y="496474"/>
                  </a:lnTo>
                  <a:lnTo>
                    <a:pt x="643704" y="531564"/>
                  </a:lnTo>
                  <a:lnTo>
                    <a:pt x="613333" y="563251"/>
                  </a:lnTo>
                  <a:lnTo>
                    <a:pt x="578829" y="591142"/>
                  </a:lnTo>
                  <a:lnTo>
                    <a:pt x="540619" y="614843"/>
                  </a:lnTo>
                  <a:lnTo>
                    <a:pt x="499131" y="633962"/>
                  </a:lnTo>
                  <a:lnTo>
                    <a:pt x="454794" y="648105"/>
                  </a:lnTo>
                  <a:lnTo>
                    <a:pt x="408035" y="656879"/>
                  </a:lnTo>
                  <a:lnTo>
                    <a:pt x="359283" y="659892"/>
                  </a:lnTo>
                  <a:lnTo>
                    <a:pt x="310530" y="656879"/>
                  </a:lnTo>
                  <a:lnTo>
                    <a:pt x="263771" y="648105"/>
                  </a:lnTo>
                  <a:lnTo>
                    <a:pt x="219434" y="633962"/>
                  </a:lnTo>
                  <a:lnTo>
                    <a:pt x="177946" y="614843"/>
                  </a:lnTo>
                  <a:lnTo>
                    <a:pt x="139736" y="591142"/>
                  </a:lnTo>
                  <a:lnTo>
                    <a:pt x="105232" y="563251"/>
                  </a:lnTo>
                  <a:lnTo>
                    <a:pt x="74861" y="531564"/>
                  </a:lnTo>
                  <a:lnTo>
                    <a:pt x="49053" y="496474"/>
                  </a:lnTo>
                  <a:lnTo>
                    <a:pt x="28234" y="458373"/>
                  </a:lnTo>
                  <a:lnTo>
                    <a:pt x="12834" y="417657"/>
                  </a:lnTo>
                  <a:lnTo>
                    <a:pt x="3279" y="374716"/>
                  </a:lnTo>
                  <a:lnTo>
                    <a:pt x="0" y="329946"/>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16" name="Google Shape;216;p3"/>
          <p:cNvSpPr txBox="1"/>
          <p:nvPr/>
        </p:nvSpPr>
        <p:spPr>
          <a:xfrm>
            <a:off x="4263802" y="4321693"/>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3AA091"/>
                </a:solidFill>
                <a:latin typeface="Calibri"/>
                <a:ea typeface="Calibri"/>
                <a:cs typeface="Calibri"/>
                <a:sym typeface="Calibri"/>
              </a:rPr>
              <a:t>8</a:t>
            </a:r>
            <a:endParaRPr sz="4000">
              <a:latin typeface="Calibri"/>
              <a:ea typeface="Calibri"/>
              <a:cs typeface="Calibri"/>
              <a:sym typeface="Calibri"/>
            </a:endParaRPr>
          </a:p>
        </p:txBody>
      </p:sp>
      <p:grpSp>
        <p:nvGrpSpPr>
          <p:cNvPr id="217" name="Google Shape;217;p3"/>
          <p:cNvGrpSpPr/>
          <p:nvPr/>
        </p:nvGrpSpPr>
        <p:grpSpPr>
          <a:xfrm>
            <a:off x="8301608" y="4388738"/>
            <a:ext cx="718185" cy="660400"/>
            <a:chOff x="8301608" y="4388738"/>
            <a:chExt cx="718185" cy="660400"/>
          </a:xfrm>
        </p:grpSpPr>
        <p:sp>
          <p:nvSpPr>
            <p:cNvPr id="218" name="Google Shape;218;p3"/>
            <p:cNvSpPr/>
            <p:nvPr/>
          </p:nvSpPr>
          <p:spPr>
            <a:xfrm>
              <a:off x="8301608" y="4388738"/>
              <a:ext cx="718185" cy="660400"/>
            </a:xfrm>
            <a:custGeom>
              <a:rect b="b" l="l" r="r" t="t"/>
              <a:pathLst>
                <a:path extrusionOk="0" h="660400" w="718184">
                  <a:moveTo>
                    <a:pt x="358902" y="0"/>
                  </a:moveTo>
                  <a:lnTo>
                    <a:pt x="310199" y="3012"/>
                  </a:lnTo>
                  <a:lnTo>
                    <a:pt x="263489" y="11786"/>
                  </a:lnTo>
                  <a:lnTo>
                    <a:pt x="219198" y="25929"/>
                  </a:lnTo>
                  <a:lnTo>
                    <a:pt x="177754" y="45048"/>
                  </a:lnTo>
                  <a:lnTo>
                    <a:pt x="139585" y="68749"/>
                  </a:lnTo>
                  <a:lnTo>
                    <a:pt x="105117" y="96640"/>
                  </a:lnTo>
                  <a:lnTo>
                    <a:pt x="74780" y="128327"/>
                  </a:lnTo>
                  <a:lnTo>
                    <a:pt x="48999" y="163417"/>
                  </a:lnTo>
                  <a:lnTo>
                    <a:pt x="28203" y="201518"/>
                  </a:lnTo>
                  <a:lnTo>
                    <a:pt x="12819" y="242234"/>
                  </a:lnTo>
                  <a:lnTo>
                    <a:pt x="3276" y="285175"/>
                  </a:lnTo>
                  <a:lnTo>
                    <a:pt x="0" y="329945"/>
                  </a:lnTo>
                  <a:lnTo>
                    <a:pt x="3276" y="374716"/>
                  </a:lnTo>
                  <a:lnTo>
                    <a:pt x="12819" y="417657"/>
                  </a:lnTo>
                  <a:lnTo>
                    <a:pt x="28203" y="458373"/>
                  </a:lnTo>
                  <a:lnTo>
                    <a:pt x="48999" y="496474"/>
                  </a:lnTo>
                  <a:lnTo>
                    <a:pt x="74780" y="531564"/>
                  </a:lnTo>
                  <a:lnTo>
                    <a:pt x="105117" y="563251"/>
                  </a:lnTo>
                  <a:lnTo>
                    <a:pt x="139585" y="591142"/>
                  </a:lnTo>
                  <a:lnTo>
                    <a:pt x="177754" y="614843"/>
                  </a:lnTo>
                  <a:lnTo>
                    <a:pt x="219198" y="633962"/>
                  </a:lnTo>
                  <a:lnTo>
                    <a:pt x="263489" y="648105"/>
                  </a:lnTo>
                  <a:lnTo>
                    <a:pt x="310199" y="656879"/>
                  </a:lnTo>
                  <a:lnTo>
                    <a:pt x="358902" y="659891"/>
                  </a:lnTo>
                  <a:lnTo>
                    <a:pt x="407604" y="656879"/>
                  </a:lnTo>
                  <a:lnTo>
                    <a:pt x="454314" y="648105"/>
                  </a:lnTo>
                  <a:lnTo>
                    <a:pt x="498605" y="633962"/>
                  </a:lnTo>
                  <a:lnTo>
                    <a:pt x="540049" y="614843"/>
                  </a:lnTo>
                  <a:lnTo>
                    <a:pt x="578218" y="591142"/>
                  </a:lnTo>
                  <a:lnTo>
                    <a:pt x="612686" y="563251"/>
                  </a:lnTo>
                  <a:lnTo>
                    <a:pt x="643023" y="531564"/>
                  </a:lnTo>
                  <a:lnTo>
                    <a:pt x="668804" y="496474"/>
                  </a:lnTo>
                  <a:lnTo>
                    <a:pt x="689600" y="458373"/>
                  </a:lnTo>
                  <a:lnTo>
                    <a:pt x="704984" y="417657"/>
                  </a:lnTo>
                  <a:lnTo>
                    <a:pt x="714527" y="374716"/>
                  </a:lnTo>
                  <a:lnTo>
                    <a:pt x="717804" y="329945"/>
                  </a:lnTo>
                  <a:lnTo>
                    <a:pt x="714527" y="285175"/>
                  </a:lnTo>
                  <a:lnTo>
                    <a:pt x="704984" y="242234"/>
                  </a:lnTo>
                  <a:lnTo>
                    <a:pt x="689600" y="201518"/>
                  </a:lnTo>
                  <a:lnTo>
                    <a:pt x="668804" y="163417"/>
                  </a:lnTo>
                  <a:lnTo>
                    <a:pt x="643023" y="128327"/>
                  </a:lnTo>
                  <a:lnTo>
                    <a:pt x="612686" y="96640"/>
                  </a:lnTo>
                  <a:lnTo>
                    <a:pt x="578218" y="68749"/>
                  </a:lnTo>
                  <a:lnTo>
                    <a:pt x="540049" y="45048"/>
                  </a:lnTo>
                  <a:lnTo>
                    <a:pt x="498605" y="25929"/>
                  </a:lnTo>
                  <a:lnTo>
                    <a:pt x="454314" y="11786"/>
                  </a:lnTo>
                  <a:lnTo>
                    <a:pt x="407604" y="3012"/>
                  </a:lnTo>
                  <a:lnTo>
                    <a:pt x="3589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19" name="Google Shape;219;p3"/>
            <p:cNvSpPr/>
            <p:nvPr/>
          </p:nvSpPr>
          <p:spPr>
            <a:xfrm>
              <a:off x="8301608" y="4388738"/>
              <a:ext cx="718185" cy="660400"/>
            </a:xfrm>
            <a:custGeom>
              <a:rect b="b" l="l" r="r" t="t"/>
              <a:pathLst>
                <a:path extrusionOk="0" h="660400" w="718184">
                  <a:moveTo>
                    <a:pt x="0" y="329945"/>
                  </a:moveTo>
                  <a:lnTo>
                    <a:pt x="3276" y="285175"/>
                  </a:lnTo>
                  <a:lnTo>
                    <a:pt x="12819" y="242234"/>
                  </a:lnTo>
                  <a:lnTo>
                    <a:pt x="28203" y="201518"/>
                  </a:lnTo>
                  <a:lnTo>
                    <a:pt x="48999" y="163417"/>
                  </a:lnTo>
                  <a:lnTo>
                    <a:pt x="74780" y="128327"/>
                  </a:lnTo>
                  <a:lnTo>
                    <a:pt x="105117" y="96640"/>
                  </a:lnTo>
                  <a:lnTo>
                    <a:pt x="139585" y="68749"/>
                  </a:lnTo>
                  <a:lnTo>
                    <a:pt x="177754" y="45048"/>
                  </a:lnTo>
                  <a:lnTo>
                    <a:pt x="219198" y="25929"/>
                  </a:lnTo>
                  <a:lnTo>
                    <a:pt x="263489" y="11786"/>
                  </a:lnTo>
                  <a:lnTo>
                    <a:pt x="310199" y="3012"/>
                  </a:lnTo>
                  <a:lnTo>
                    <a:pt x="358902" y="0"/>
                  </a:lnTo>
                  <a:lnTo>
                    <a:pt x="407604" y="3012"/>
                  </a:lnTo>
                  <a:lnTo>
                    <a:pt x="454314" y="11786"/>
                  </a:lnTo>
                  <a:lnTo>
                    <a:pt x="498605" y="25929"/>
                  </a:lnTo>
                  <a:lnTo>
                    <a:pt x="540049" y="45048"/>
                  </a:lnTo>
                  <a:lnTo>
                    <a:pt x="578218" y="68749"/>
                  </a:lnTo>
                  <a:lnTo>
                    <a:pt x="612686" y="96640"/>
                  </a:lnTo>
                  <a:lnTo>
                    <a:pt x="643023" y="128327"/>
                  </a:lnTo>
                  <a:lnTo>
                    <a:pt x="668804" y="163417"/>
                  </a:lnTo>
                  <a:lnTo>
                    <a:pt x="689600" y="201518"/>
                  </a:lnTo>
                  <a:lnTo>
                    <a:pt x="704984" y="242234"/>
                  </a:lnTo>
                  <a:lnTo>
                    <a:pt x="714527" y="285175"/>
                  </a:lnTo>
                  <a:lnTo>
                    <a:pt x="717804" y="329945"/>
                  </a:lnTo>
                  <a:lnTo>
                    <a:pt x="714527" y="374716"/>
                  </a:lnTo>
                  <a:lnTo>
                    <a:pt x="704984" y="417657"/>
                  </a:lnTo>
                  <a:lnTo>
                    <a:pt x="689600" y="458373"/>
                  </a:lnTo>
                  <a:lnTo>
                    <a:pt x="668804" y="496474"/>
                  </a:lnTo>
                  <a:lnTo>
                    <a:pt x="643023" y="531564"/>
                  </a:lnTo>
                  <a:lnTo>
                    <a:pt x="612686" y="563251"/>
                  </a:lnTo>
                  <a:lnTo>
                    <a:pt x="578218" y="591142"/>
                  </a:lnTo>
                  <a:lnTo>
                    <a:pt x="540049" y="614843"/>
                  </a:lnTo>
                  <a:lnTo>
                    <a:pt x="498605" y="633962"/>
                  </a:lnTo>
                  <a:lnTo>
                    <a:pt x="454314" y="648105"/>
                  </a:lnTo>
                  <a:lnTo>
                    <a:pt x="407604" y="656879"/>
                  </a:lnTo>
                  <a:lnTo>
                    <a:pt x="358902" y="659891"/>
                  </a:lnTo>
                  <a:lnTo>
                    <a:pt x="310199" y="656879"/>
                  </a:lnTo>
                  <a:lnTo>
                    <a:pt x="263489" y="648105"/>
                  </a:lnTo>
                  <a:lnTo>
                    <a:pt x="219198" y="633962"/>
                  </a:lnTo>
                  <a:lnTo>
                    <a:pt x="177754" y="614843"/>
                  </a:lnTo>
                  <a:lnTo>
                    <a:pt x="139585" y="591142"/>
                  </a:lnTo>
                  <a:lnTo>
                    <a:pt x="105117" y="563251"/>
                  </a:lnTo>
                  <a:lnTo>
                    <a:pt x="74780" y="531564"/>
                  </a:lnTo>
                  <a:lnTo>
                    <a:pt x="48999" y="496474"/>
                  </a:lnTo>
                  <a:lnTo>
                    <a:pt x="28203" y="458373"/>
                  </a:lnTo>
                  <a:lnTo>
                    <a:pt x="12819" y="417657"/>
                  </a:lnTo>
                  <a:lnTo>
                    <a:pt x="3276" y="374716"/>
                  </a:lnTo>
                  <a:lnTo>
                    <a:pt x="0" y="329945"/>
                  </a:lnTo>
                  <a:close/>
                </a:path>
              </a:pathLst>
            </a:custGeom>
            <a:noFill/>
            <a:ln cap="flat" cmpd="sng" w="1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20" name="Google Shape;220;p3"/>
          <p:cNvSpPr txBox="1"/>
          <p:nvPr/>
        </p:nvSpPr>
        <p:spPr>
          <a:xfrm>
            <a:off x="8518390" y="4367841"/>
            <a:ext cx="283210" cy="6356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4000">
                <a:solidFill>
                  <a:srgbClr val="3AA091"/>
                </a:solidFill>
                <a:latin typeface="Calibri"/>
                <a:ea typeface="Calibri"/>
                <a:cs typeface="Calibri"/>
                <a:sym typeface="Calibri"/>
              </a:rPr>
              <a:t>9</a:t>
            </a:r>
            <a:endParaRPr sz="40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5" name="Shape 635"/>
        <p:cNvGrpSpPr/>
        <p:nvPr/>
      </p:nvGrpSpPr>
      <p:grpSpPr>
        <a:xfrm>
          <a:off x="0" y="0"/>
          <a:ext cx="0" cy="0"/>
          <a:chOff x="0" y="0"/>
          <a:chExt cx="0" cy="0"/>
        </a:xfrm>
      </p:grpSpPr>
      <p:grpSp>
        <p:nvGrpSpPr>
          <p:cNvPr id="636" name="Google Shape;636;p30"/>
          <p:cNvGrpSpPr/>
          <p:nvPr/>
        </p:nvGrpSpPr>
        <p:grpSpPr>
          <a:xfrm>
            <a:off x="1038605" y="0"/>
            <a:ext cx="11119701" cy="6858000"/>
            <a:chOff x="1038605" y="0"/>
            <a:chExt cx="11119701" cy="6858000"/>
          </a:xfrm>
        </p:grpSpPr>
        <p:pic>
          <p:nvPicPr>
            <p:cNvPr id="637" name="Google Shape;637;p30"/>
            <p:cNvPicPr preferRelativeResize="0"/>
            <p:nvPr/>
          </p:nvPicPr>
          <p:blipFill rotWithShape="1">
            <a:blip r:embed="rId3">
              <a:alphaModFix/>
            </a:blip>
            <a:srcRect b="0" l="0" r="0" t="0"/>
            <a:stretch/>
          </p:blipFill>
          <p:spPr>
            <a:xfrm>
              <a:off x="6939667" y="1523"/>
              <a:ext cx="5218639" cy="5503213"/>
            </a:xfrm>
            <a:prstGeom prst="rect">
              <a:avLst/>
            </a:prstGeom>
            <a:noFill/>
            <a:ln>
              <a:noFill/>
            </a:ln>
          </p:spPr>
        </p:pic>
        <p:sp>
          <p:nvSpPr>
            <p:cNvPr id="638" name="Google Shape;638;p30"/>
            <p:cNvSpPr/>
            <p:nvPr/>
          </p:nvSpPr>
          <p:spPr>
            <a:xfrm>
              <a:off x="1038605" y="0"/>
              <a:ext cx="6216650" cy="6858000"/>
            </a:xfrm>
            <a:custGeom>
              <a:rect b="b" l="l" r="r" t="t"/>
              <a:pathLst>
                <a:path extrusionOk="0" h="6858000" w="6216650">
                  <a:moveTo>
                    <a:pt x="6216383" y="0"/>
                  </a:moveTo>
                  <a:lnTo>
                    <a:pt x="0" y="0"/>
                  </a:lnTo>
                  <a:lnTo>
                    <a:pt x="0" y="6858000"/>
                  </a:lnTo>
                  <a:lnTo>
                    <a:pt x="6216383" y="6858000"/>
                  </a:lnTo>
                  <a:lnTo>
                    <a:pt x="6216383"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639" name="Google Shape;639;p30"/>
          <p:cNvGrpSpPr/>
          <p:nvPr/>
        </p:nvGrpSpPr>
        <p:grpSpPr>
          <a:xfrm>
            <a:off x="595122" y="4128033"/>
            <a:ext cx="308871" cy="2311691"/>
            <a:chOff x="595122" y="4128033"/>
            <a:chExt cx="308871" cy="2311691"/>
          </a:xfrm>
        </p:grpSpPr>
        <p:pic>
          <p:nvPicPr>
            <p:cNvPr id="640" name="Google Shape;640;p30"/>
            <p:cNvPicPr preferRelativeResize="0"/>
            <p:nvPr/>
          </p:nvPicPr>
          <p:blipFill rotWithShape="1">
            <a:blip r:embed="rId4">
              <a:alphaModFix/>
            </a:blip>
            <a:srcRect b="0" l="0" r="0" t="0"/>
            <a:stretch/>
          </p:blipFill>
          <p:spPr>
            <a:xfrm>
              <a:off x="595122" y="6236286"/>
              <a:ext cx="308871" cy="203438"/>
            </a:xfrm>
            <a:prstGeom prst="rect">
              <a:avLst/>
            </a:prstGeom>
            <a:noFill/>
            <a:ln>
              <a:noFill/>
            </a:ln>
          </p:spPr>
        </p:pic>
        <p:pic>
          <p:nvPicPr>
            <p:cNvPr id="641" name="Google Shape;641;p30"/>
            <p:cNvPicPr preferRelativeResize="0"/>
            <p:nvPr/>
          </p:nvPicPr>
          <p:blipFill rotWithShape="1">
            <a:blip r:embed="rId5">
              <a:alphaModFix/>
            </a:blip>
            <a:srcRect b="0" l="0" r="0" t="0"/>
            <a:stretch/>
          </p:blipFill>
          <p:spPr>
            <a:xfrm>
              <a:off x="633852" y="4863083"/>
              <a:ext cx="226667" cy="1361693"/>
            </a:xfrm>
            <a:prstGeom prst="rect">
              <a:avLst/>
            </a:prstGeom>
            <a:noFill/>
            <a:ln>
              <a:noFill/>
            </a:ln>
          </p:spPr>
        </p:pic>
        <p:pic>
          <p:nvPicPr>
            <p:cNvPr id="642" name="Google Shape;642;p30"/>
            <p:cNvPicPr preferRelativeResize="0"/>
            <p:nvPr/>
          </p:nvPicPr>
          <p:blipFill rotWithShape="1">
            <a:blip r:embed="rId6">
              <a:alphaModFix/>
            </a:blip>
            <a:srcRect b="0" l="0" r="0" t="0"/>
            <a:stretch/>
          </p:blipFill>
          <p:spPr>
            <a:xfrm>
              <a:off x="672846" y="4128033"/>
              <a:ext cx="203232" cy="744193"/>
            </a:xfrm>
            <a:prstGeom prst="rect">
              <a:avLst/>
            </a:prstGeom>
            <a:noFill/>
            <a:ln>
              <a:noFill/>
            </a:ln>
          </p:spPr>
        </p:pic>
      </p:grpSp>
      <p:grpSp>
        <p:nvGrpSpPr>
          <p:cNvPr id="643" name="Google Shape;643;p30"/>
          <p:cNvGrpSpPr/>
          <p:nvPr/>
        </p:nvGrpSpPr>
        <p:grpSpPr>
          <a:xfrm>
            <a:off x="48386" y="69725"/>
            <a:ext cx="2019300" cy="695960"/>
            <a:chOff x="48386" y="69725"/>
            <a:chExt cx="2019300" cy="695960"/>
          </a:xfrm>
        </p:grpSpPr>
        <p:sp>
          <p:nvSpPr>
            <p:cNvPr id="644" name="Google Shape;644;p30"/>
            <p:cNvSpPr/>
            <p:nvPr/>
          </p:nvSpPr>
          <p:spPr>
            <a:xfrm>
              <a:off x="48386" y="69725"/>
              <a:ext cx="2019300" cy="695960"/>
            </a:xfrm>
            <a:custGeom>
              <a:rect b="b" l="l" r="r" t="t"/>
              <a:pathLst>
                <a:path extrusionOk="0" h="695960" w="2019300">
                  <a:moveTo>
                    <a:pt x="1903349" y="0"/>
                  </a:moveTo>
                  <a:lnTo>
                    <a:pt x="115951" y="0"/>
                  </a:lnTo>
                  <a:lnTo>
                    <a:pt x="70819" y="9112"/>
                  </a:lnTo>
                  <a:lnTo>
                    <a:pt x="33962" y="33962"/>
                  </a:lnTo>
                  <a:lnTo>
                    <a:pt x="9112" y="70819"/>
                  </a:lnTo>
                  <a:lnTo>
                    <a:pt x="0" y="115950"/>
                  </a:lnTo>
                  <a:lnTo>
                    <a:pt x="0" y="579755"/>
                  </a:lnTo>
                  <a:lnTo>
                    <a:pt x="9112" y="624886"/>
                  </a:lnTo>
                  <a:lnTo>
                    <a:pt x="33962" y="661743"/>
                  </a:lnTo>
                  <a:lnTo>
                    <a:pt x="70819" y="686593"/>
                  </a:lnTo>
                  <a:lnTo>
                    <a:pt x="115951" y="695705"/>
                  </a:lnTo>
                  <a:lnTo>
                    <a:pt x="1903349" y="695705"/>
                  </a:lnTo>
                  <a:lnTo>
                    <a:pt x="1948480" y="686593"/>
                  </a:lnTo>
                  <a:lnTo>
                    <a:pt x="1985337" y="661743"/>
                  </a:lnTo>
                  <a:lnTo>
                    <a:pt x="2010187" y="624886"/>
                  </a:lnTo>
                  <a:lnTo>
                    <a:pt x="2019300" y="579755"/>
                  </a:lnTo>
                  <a:lnTo>
                    <a:pt x="2019300" y="115950"/>
                  </a:lnTo>
                  <a:lnTo>
                    <a:pt x="2010187" y="70819"/>
                  </a:lnTo>
                  <a:lnTo>
                    <a:pt x="1985337" y="33962"/>
                  </a:lnTo>
                  <a:lnTo>
                    <a:pt x="1948480" y="9112"/>
                  </a:lnTo>
                  <a:lnTo>
                    <a:pt x="1903349"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5" name="Google Shape;645;p30"/>
            <p:cNvSpPr/>
            <p:nvPr/>
          </p:nvSpPr>
          <p:spPr>
            <a:xfrm>
              <a:off x="48386" y="69725"/>
              <a:ext cx="2019300" cy="695960"/>
            </a:xfrm>
            <a:custGeom>
              <a:rect b="b" l="l" r="r" t="t"/>
              <a:pathLst>
                <a:path extrusionOk="0" h="695960" w="2019300">
                  <a:moveTo>
                    <a:pt x="0" y="115950"/>
                  </a:moveTo>
                  <a:lnTo>
                    <a:pt x="9112" y="70819"/>
                  </a:lnTo>
                  <a:lnTo>
                    <a:pt x="33962" y="33962"/>
                  </a:lnTo>
                  <a:lnTo>
                    <a:pt x="70819" y="9112"/>
                  </a:lnTo>
                  <a:lnTo>
                    <a:pt x="115951" y="0"/>
                  </a:lnTo>
                  <a:lnTo>
                    <a:pt x="1903349" y="0"/>
                  </a:lnTo>
                  <a:lnTo>
                    <a:pt x="1948480" y="9112"/>
                  </a:lnTo>
                  <a:lnTo>
                    <a:pt x="1985337" y="33962"/>
                  </a:lnTo>
                  <a:lnTo>
                    <a:pt x="2010187" y="70819"/>
                  </a:lnTo>
                  <a:lnTo>
                    <a:pt x="2019300" y="115950"/>
                  </a:lnTo>
                  <a:lnTo>
                    <a:pt x="2019300" y="579755"/>
                  </a:lnTo>
                  <a:lnTo>
                    <a:pt x="2010187" y="624886"/>
                  </a:lnTo>
                  <a:lnTo>
                    <a:pt x="1985337" y="661743"/>
                  </a:lnTo>
                  <a:lnTo>
                    <a:pt x="1948480" y="686593"/>
                  </a:lnTo>
                  <a:lnTo>
                    <a:pt x="1903349" y="695705"/>
                  </a:lnTo>
                  <a:lnTo>
                    <a:pt x="115951" y="695705"/>
                  </a:lnTo>
                  <a:lnTo>
                    <a:pt x="70819" y="686593"/>
                  </a:lnTo>
                  <a:lnTo>
                    <a:pt x="33962" y="661743"/>
                  </a:lnTo>
                  <a:lnTo>
                    <a:pt x="9112" y="624886"/>
                  </a:lnTo>
                  <a:lnTo>
                    <a:pt x="0" y="579755"/>
                  </a:lnTo>
                  <a:lnTo>
                    <a:pt x="0" y="115950"/>
                  </a:lnTo>
                  <a:close/>
                </a:path>
              </a:pathLst>
            </a:custGeom>
            <a:noFill/>
            <a:ln cap="flat" cmpd="sng" w="12950">
              <a:solidFill>
                <a:srgbClr val="044E4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46" name="Google Shape;646;p30"/>
          <p:cNvSpPr txBox="1"/>
          <p:nvPr/>
        </p:nvSpPr>
        <p:spPr>
          <a:xfrm>
            <a:off x="250253" y="101141"/>
            <a:ext cx="670560"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600">
                <a:solidFill>
                  <a:srgbClr val="FFFFFF"/>
                </a:solidFill>
                <a:latin typeface="Calibri"/>
                <a:ea typeface="Calibri"/>
                <a:cs typeface="Calibri"/>
                <a:sym typeface="Calibri"/>
              </a:rPr>
              <a:t>Mu</a:t>
            </a:r>
            <a:endParaRPr sz="3600">
              <a:latin typeface="Calibri"/>
              <a:ea typeface="Calibri"/>
              <a:cs typeface="Calibri"/>
              <a:sym typeface="Calibri"/>
            </a:endParaRPr>
          </a:p>
        </p:txBody>
      </p:sp>
      <p:graphicFrame>
        <p:nvGraphicFramePr>
          <p:cNvPr id="647" name="Google Shape;647;p30"/>
          <p:cNvGraphicFramePr/>
          <p:nvPr/>
        </p:nvGraphicFramePr>
        <p:xfrm>
          <a:off x="1038605" y="3175"/>
          <a:ext cx="3000000" cy="3000000"/>
        </p:xfrm>
        <a:graphic>
          <a:graphicData uri="http://schemas.openxmlformats.org/drawingml/2006/table">
            <a:tbl>
              <a:tblPr bandRow="1" firstRow="1">
                <a:noFill/>
                <a:tableStyleId>{80238A98-2532-44EA-81E4-94804C563CF3}</a:tableStyleId>
              </a:tblPr>
              <a:tblGrid>
                <a:gridCol w="6216650"/>
                <a:gridCol w="311775"/>
                <a:gridCol w="2285375"/>
                <a:gridCol w="2338075"/>
              </a:tblGrid>
              <a:tr h="2635675">
                <a:tc>
                  <a:txBody>
                    <a:bodyPr/>
                    <a:lstStyle/>
                    <a:p>
                      <a:pPr indent="0" lvl="0" marL="0" marR="0" rtl="0" algn="l">
                        <a:lnSpc>
                          <a:spcPct val="100000"/>
                        </a:lnSpc>
                        <a:spcBef>
                          <a:spcPts val="0"/>
                        </a:spcBef>
                        <a:spcAft>
                          <a:spcPts val="0"/>
                        </a:spcAft>
                        <a:buNone/>
                      </a:pPr>
                      <a:r>
                        <a:rPr b="1" lang="en-US" sz="3600" u="none" cap="none" strike="noStrike">
                          <a:solidFill>
                            <a:srgbClr val="FFFFFF"/>
                          </a:solidFill>
                          <a:latin typeface="Calibri"/>
                          <a:ea typeface="Calibri"/>
                          <a:cs typeface="Calibri"/>
                          <a:sym typeface="Calibri"/>
                        </a:rPr>
                        <a:t>estra	</a:t>
                      </a:r>
                      <a:r>
                        <a:rPr b="1" lang="en-US" sz="2500" u="none" cap="none" strike="noStrike">
                          <a:solidFill>
                            <a:srgbClr val="FFFFFF"/>
                          </a:solidFill>
                          <a:latin typeface="Calibri"/>
                          <a:ea typeface="Calibri"/>
                          <a:cs typeface="Calibri"/>
                          <a:sym typeface="Calibri"/>
                        </a:rPr>
                        <a:t>Análisis DAFO</a:t>
                      </a:r>
                      <a:endParaRPr sz="2500" u="none" cap="none" strike="noStrike">
                        <a:latin typeface="Calibri"/>
                        <a:ea typeface="Calibri"/>
                        <a:cs typeface="Calibri"/>
                        <a:sym typeface="Calibri"/>
                      </a:endParaRPr>
                    </a:p>
                    <a:p>
                      <a:pPr indent="-361950" lvl="0" marL="517525" marR="37465" rtl="0" algn="l">
                        <a:lnSpc>
                          <a:spcPct val="100000"/>
                        </a:lnSpc>
                        <a:spcBef>
                          <a:spcPts val="1015"/>
                        </a:spcBef>
                        <a:spcAft>
                          <a:spcPts val="0"/>
                        </a:spcAft>
                        <a:buNone/>
                      </a:pPr>
                      <a:r>
                        <a:rPr b="1" lang="en-US" sz="2000" u="none" cap="none" strike="noStrike">
                          <a:solidFill>
                            <a:srgbClr val="FFFFFF"/>
                          </a:solidFill>
                          <a:latin typeface="Calibri"/>
                          <a:ea typeface="Calibri"/>
                          <a:cs typeface="Calibri"/>
                          <a:sym typeface="Calibri"/>
                        </a:rPr>
                        <a:t>En primer lugar, la región debe comprender	</a:t>
                      </a:r>
                      <a:r>
                        <a:rPr b="1" baseline="-25000" lang="en-US" sz="3000" u="none" cap="none" strike="noStrike">
                          <a:solidFill>
                            <a:srgbClr val="FFFFFF"/>
                          </a:solidFill>
                          <a:latin typeface="Calibri"/>
                          <a:ea typeface="Calibri"/>
                          <a:cs typeface="Calibri"/>
                          <a:sym typeface="Calibri"/>
                        </a:rPr>
                        <a:t>Interno  </a:t>
                      </a:r>
                      <a:r>
                        <a:rPr b="1" lang="en-US" sz="2000" u="none" cap="none" strike="noStrike">
                          <a:solidFill>
                            <a:srgbClr val="FFFFFF"/>
                          </a:solidFill>
                          <a:latin typeface="Calibri"/>
                          <a:ea typeface="Calibri"/>
                          <a:cs typeface="Calibri"/>
                          <a:sym typeface="Calibri"/>
                        </a:rPr>
                        <a:t>el panorama regional en su conjunto	</a:t>
                      </a:r>
                      <a:r>
                        <a:rPr baseline="-25000" i="1" lang="en-US" sz="2400" u="none" cap="none" strike="noStrike">
                          <a:solidFill>
                            <a:srgbClr val="FFFFFF"/>
                          </a:solidFill>
                          <a:latin typeface="Calibri"/>
                          <a:ea typeface="Calibri"/>
                          <a:cs typeface="Calibri"/>
                          <a:sym typeface="Calibri"/>
                        </a:rPr>
                        <a:t>(Ejemplos)</a:t>
                      </a:r>
                      <a:endParaRPr baseline="-25000" sz="2400" u="none" cap="none" strike="noStrike">
                        <a:latin typeface="Calibri"/>
                        <a:ea typeface="Calibri"/>
                        <a:cs typeface="Calibri"/>
                        <a:sym typeface="Calibri"/>
                      </a:endParaRPr>
                    </a:p>
                    <a:p>
                      <a:pPr indent="0" lvl="0" marL="1031875" marR="0" rtl="0" algn="l">
                        <a:lnSpc>
                          <a:spcPct val="100000"/>
                        </a:lnSpc>
                        <a:spcBef>
                          <a:spcPts val="0"/>
                        </a:spcBef>
                        <a:spcAft>
                          <a:spcPts val="0"/>
                        </a:spcAft>
                        <a:buNone/>
                      </a:pPr>
                      <a:r>
                        <a:rPr b="1" lang="en-US" sz="2000" u="none" cap="none" strike="noStrike">
                          <a:solidFill>
                            <a:srgbClr val="FFFFFF"/>
                          </a:solidFill>
                          <a:latin typeface="Calibri"/>
                          <a:ea typeface="Calibri"/>
                          <a:cs typeface="Calibri"/>
                          <a:sym typeface="Calibri"/>
                        </a:rPr>
                        <a:t>mediante un análisis DAFO</a:t>
                      </a:r>
                      <a:endParaRPr sz="2000" u="none" cap="none" strike="noStrike">
                        <a:latin typeface="Calibri"/>
                        <a:ea typeface="Calibri"/>
                        <a:cs typeface="Calibri"/>
                        <a:sym typeface="Calibri"/>
                      </a:endParaRPr>
                    </a:p>
                    <a:p>
                      <a:pPr indent="0" lvl="0" marL="198755" marR="1108075" rtl="0" algn="l">
                        <a:lnSpc>
                          <a:spcPct val="100000"/>
                        </a:lnSpc>
                        <a:spcBef>
                          <a:spcPts val="1714"/>
                        </a:spcBef>
                        <a:spcAft>
                          <a:spcPts val="0"/>
                        </a:spcAft>
                        <a:buNone/>
                      </a:pPr>
                      <a:r>
                        <a:rPr lang="en-US" sz="1600" u="none" cap="none" strike="noStrike">
                          <a:solidFill>
                            <a:srgbClr val="FFFFFF"/>
                          </a:solidFill>
                          <a:latin typeface="Calibri"/>
                          <a:ea typeface="Calibri"/>
                          <a:cs typeface="Calibri"/>
                          <a:sym typeface="Calibri"/>
                        </a:rPr>
                        <a:t>Realizar un análisis de situación o DAFO es una herramienta  sencilla que permitirá a una región comprender su  capacidad para hacer frente a una crisis.</a:t>
                      </a:r>
                      <a:endParaRPr sz="1600" u="none" cap="none" strike="noStrike">
                        <a:latin typeface="Calibri"/>
                        <a:ea typeface="Calibri"/>
                        <a:cs typeface="Calibri"/>
                        <a:sym typeface="Calibri"/>
                      </a:endParaRPr>
                    </a:p>
                  </a:txBody>
                  <a:tcPr marT="110500" marB="0" marR="0" marL="0">
                    <a:solidFill>
                      <a:srgbClr val="F27954"/>
                    </a:solidFill>
                  </a:tcPr>
                </a:tc>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txBody>
                  <a:tcPr marT="0" marB="0" marR="0" marL="0">
                    <a:lnR cap="flat" cmpd="sng" w="12700">
                      <a:solidFill>
                        <a:srgbClr val="FFFFFF"/>
                      </a:solidFill>
                      <a:prstDash val="solid"/>
                      <a:round/>
                      <a:headEnd len="sm" w="sm" type="none"/>
                      <a:tailEnd len="sm" w="sm" type="none"/>
                    </a:lnR>
                    <a:solidFill>
                      <a:srgbClr val="086D6E"/>
                    </a:solidFill>
                  </a:tcPr>
                </a:tc>
                <a:tc>
                  <a:txBody>
                    <a:bodyPr/>
                    <a:lstStyle/>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en-US" sz="2000" u="none" cap="none" strike="noStrike">
                          <a:solidFill>
                            <a:srgbClr val="FFFFFF"/>
                          </a:solidFill>
                          <a:latin typeface="Calibri"/>
                          <a:ea typeface="Calibri"/>
                          <a:cs typeface="Calibri"/>
                          <a:sym typeface="Calibri"/>
                        </a:rPr>
                        <a:t>Puntos fuertes</a:t>
                      </a:r>
                      <a:endParaRPr sz="2000" u="none" cap="none" strike="noStrike">
                        <a:latin typeface="Calibri"/>
                        <a:ea typeface="Calibri"/>
                        <a:cs typeface="Calibri"/>
                        <a:sym typeface="Calibri"/>
                      </a:endParaRPr>
                    </a:p>
                    <a:p>
                      <a:pPr indent="0" lvl="0" marL="198755" marR="191770" rtl="0" algn="ctr">
                        <a:lnSpc>
                          <a:spcPct val="100000"/>
                        </a:lnSpc>
                        <a:spcBef>
                          <a:spcPts val="1714"/>
                        </a:spcBef>
                        <a:spcAft>
                          <a:spcPts val="0"/>
                        </a:spcAft>
                        <a:buNone/>
                      </a:pPr>
                      <a:r>
                        <a:rPr b="1" lang="en-US" sz="1400" u="none" cap="none" strike="noStrike">
                          <a:solidFill>
                            <a:srgbClr val="FFFFFF"/>
                          </a:solidFill>
                          <a:latin typeface="Calibri"/>
                          <a:ea typeface="Calibri"/>
                          <a:cs typeface="Calibri"/>
                          <a:sym typeface="Calibri"/>
                        </a:rPr>
                        <a:t>Progreso tecnológico </a:t>
                      </a:r>
                      <a:r>
                        <a:rPr lang="en-US" sz="1400" u="none" cap="none" strike="noStrike">
                          <a:solidFill>
                            <a:srgbClr val="FFFFFF"/>
                          </a:solidFill>
                          <a:latin typeface="Calibri"/>
                          <a:ea typeface="Calibri"/>
                          <a:cs typeface="Calibri"/>
                          <a:sym typeface="Calibri"/>
                        </a:rPr>
                        <a:t>(por  ejemplo, alcance del  mercado, accesibilidad y  comercio electrónico)</a:t>
                      </a:r>
                      <a:endParaRPr sz="1400" u="none" cap="none" strike="noStrike">
                        <a:latin typeface="Calibri"/>
                        <a:ea typeface="Calibri"/>
                        <a:cs typeface="Calibri"/>
                        <a:sym typeface="Calibri"/>
                      </a:endParaRPr>
                    </a:p>
                    <a:p>
                      <a:pPr indent="0" lvl="0" marL="106045" marR="98425" rtl="0" algn="ctr">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Una relación sólida </a:t>
                      </a:r>
                      <a:r>
                        <a:rPr lang="en-US" sz="1400" u="none" cap="none" strike="noStrike">
                          <a:solidFill>
                            <a:srgbClr val="FFFFFF"/>
                          </a:solidFill>
                          <a:latin typeface="Calibri"/>
                          <a:ea typeface="Calibri"/>
                          <a:cs typeface="Calibri"/>
                          <a:sym typeface="Calibri"/>
                        </a:rPr>
                        <a:t>entre las  empresas turísticas y la  administración local</a:t>
                      </a:r>
                      <a:endParaRPr sz="1400" u="none" cap="none" strike="noStrike">
                        <a:latin typeface="Calibri"/>
                        <a:ea typeface="Calibri"/>
                        <a:cs typeface="Calibri"/>
                        <a:sym typeface="Calibri"/>
                      </a:endParaRPr>
                    </a:p>
                  </a:txBody>
                  <a:tcPr marT="19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086D6E"/>
                    </a:solidFill>
                  </a:tcPr>
                </a:tc>
                <a:tc>
                  <a:txBody>
                    <a:bodyPr/>
                    <a:lstStyle/>
                    <a:p>
                      <a:pPr indent="0" lvl="0" marL="0" marR="0" rtl="0" algn="l">
                        <a:lnSpc>
                          <a:spcPct val="100000"/>
                        </a:lnSpc>
                        <a:spcBef>
                          <a:spcPts val="0"/>
                        </a:spcBef>
                        <a:spcAft>
                          <a:spcPts val="0"/>
                        </a:spcAft>
                        <a:buNone/>
                      </a:pPr>
                      <a:r>
                        <a:t/>
                      </a:r>
                      <a:endParaRPr sz="2000" u="none" cap="none" strike="noStrike">
                        <a:latin typeface="Times New Roman"/>
                        <a:ea typeface="Times New Roman"/>
                        <a:cs typeface="Times New Roman"/>
                        <a:sym typeface="Times New Roman"/>
                      </a:endParaRPr>
                    </a:p>
                    <a:p>
                      <a:pPr indent="0" lvl="0" marL="1905" marR="0" rtl="0" algn="ctr">
                        <a:lnSpc>
                          <a:spcPct val="100000"/>
                        </a:lnSpc>
                        <a:spcBef>
                          <a:spcPts val="0"/>
                        </a:spcBef>
                        <a:spcAft>
                          <a:spcPts val="0"/>
                        </a:spcAft>
                        <a:buNone/>
                      </a:pPr>
                      <a:r>
                        <a:rPr b="1" lang="en-US" sz="2000" u="none" cap="none" strike="noStrike">
                          <a:solidFill>
                            <a:srgbClr val="FFFFFF"/>
                          </a:solidFill>
                          <a:latin typeface="Calibri"/>
                          <a:ea typeface="Calibri"/>
                          <a:cs typeface="Calibri"/>
                          <a:sym typeface="Calibri"/>
                        </a:rPr>
                        <a:t>Puntos débiles</a:t>
                      </a:r>
                      <a:endParaRPr sz="2000" u="none" cap="none" strike="noStrike">
                        <a:latin typeface="Calibri"/>
                        <a:ea typeface="Calibri"/>
                        <a:cs typeface="Calibri"/>
                        <a:sym typeface="Calibri"/>
                      </a:endParaRPr>
                    </a:p>
                    <a:p>
                      <a:pPr indent="0" lvl="0" marL="1905" marR="0" rtl="0" algn="ctr">
                        <a:lnSpc>
                          <a:spcPct val="100000"/>
                        </a:lnSpc>
                        <a:spcBef>
                          <a:spcPts val="1714"/>
                        </a:spcBef>
                        <a:spcAft>
                          <a:spcPts val="0"/>
                        </a:spcAft>
                        <a:buNone/>
                      </a:pPr>
                      <a:r>
                        <a:rPr lang="en-US" sz="1400" u="none" cap="none" strike="noStrike">
                          <a:solidFill>
                            <a:srgbClr val="FFFFFF"/>
                          </a:solidFill>
                          <a:latin typeface="Calibri"/>
                          <a:ea typeface="Calibri"/>
                          <a:cs typeface="Calibri"/>
                          <a:sym typeface="Calibri"/>
                        </a:rPr>
                        <a:t>Pobre </a:t>
                      </a:r>
                      <a:r>
                        <a:rPr b="1" lang="en-US" sz="1400" u="none" cap="none" strike="noStrike">
                          <a:solidFill>
                            <a:srgbClr val="FFFFFF"/>
                          </a:solidFill>
                          <a:latin typeface="Calibri"/>
                          <a:ea typeface="Calibri"/>
                          <a:cs typeface="Calibri"/>
                          <a:sym typeface="Calibri"/>
                        </a:rPr>
                        <a:t>Medidas de seguridad</a:t>
                      </a:r>
                      <a:endParaRPr sz="1400" u="none" cap="none" strike="noStrike">
                        <a:latin typeface="Calibri"/>
                        <a:ea typeface="Calibri"/>
                        <a:cs typeface="Calibri"/>
                        <a:sym typeface="Calibri"/>
                      </a:endParaRPr>
                    </a:p>
                    <a:p>
                      <a:pPr indent="0" lvl="0" marL="1905" marR="0" rtl="0" algn="ctr">
                        <a:lnSpc>
                          <a:spcPct val="100000"/>
                        </a:lnSpc>
                        <a:spcBef>
                          <a:spcPts val="0"/>
                        </a:spcBef>
                        <a:spcAft>
                          <a:spcPts val="0"/>
                        </a:spcAft>
                        <a:buNone/>
                      </a:pPr>
                      <a:r>
                        <a:rPr lang="en-US" sz="1400" u="none" cap="none" strike="noStrike">
                          <a:solidFill>
                            <a:srgbClr val="FFFFFF"/>
                          </a:solidFill>
                          <a:latin typeface="Calibri"/>
                          <a:ea typeface="Calibri"/>
                          <a:cs typeface="Calibri"/>
                          <a:sym typeface="Calibri"/>
                        </a:rPr>
                        <a:t>en vigor.</a:t>
                      </a:r>
                      <a:endParaRPr sz="1400" u="none" cap="none" strike="noStrike">
                        <a:latin typeface="Calibri"/>
                        <a:ea typeface="Calibri"/>
                        <a:cs typeface="Calibri"/>
                        <a:sym typeface="Calibri"/>
                      </a:endParaRPr>
                    </a:p>
                    <a:p>
                      <a:pPr indent="0" lvl="0" marL="95250" marR="85090" rtl="0" algn="ctr">
                        <a:lnSpc>
                          <a:spcPct val="100000"/>
                        </a:lnSpc>
                        <a:spcBef>
                          <a:spcPts val="0"/>
                        </a:spcBef>
                        <a:spcAft>
                          <a:spcPts val="0"/>
                        </a:spcAft>
                        <a:buNone/>
                      </a:pPr>
                      <a:r>
                        <a:rPr lang="en-US" sz="1400" u="none" cap="none" strike="noStrike">
                          <a:solidFill>
                            <a:srgbClr val="FFFFFF"/>
                          </a:solidFill>
                          <a:latin typeface="Calibri"/>
                          <a:ea typeface="Calibri"/>
                          <a:cs typeface="Calibri"/>
                          <a:sym typeface="Calibri"/>
                        </a:rPr>
                        <a:t>Limitado </a:t>
                      </a:r>
                      <a:r>
                        <a:rPr b="1" lang="en-US" sz="1400" u="none" cap="none" strike="noStrike">
                          <a:solidFill>
                            <a:srgbClr val="FFFFFF"/>
                          </a:solidFill>
                          <a:latin typeface="Calibri"/>
                          <a:ea typeface="Calibri"/>
                          <a:cs typeface="Calibri"/>
                          <a:sym typeface="Calibri"/>
                        </a:rPr>
                        <a:t>experiencia en crisis  </a:t>
                      </a:r>
                      <a:r>
                        <a:rPr lang="en-US" sz="1400" u="none" cap="none" strike="noStrike">
                          <a:solidFill>
                            <a:srgbClr val="FFFFFF"/>
                          </a:solidFill>
                          <a:latin typeface="Calibri"/>
                          <a:ea typeface="Calibri"/>
                          <a:cs typeface="Calibri"/>
                          <a:sym typeface="Calibri"/>
                        </a:rPr>
                        <a:t>No </a:t>
                      </a:r>
                      <a:r>
                        <a:rPr b="1" lang="en-US" sz="1400" u="none" cap="none" strike="noStrike">
                          <a:solidFill>
                            <a:srgbClr val="FFFFFF"/>
                          </a:solidFill>
                          <a:latin typeface="Calibri"/>
                          <a:ea typeface="Calibri"/>
                          <a:cs typeface="Calibri"/>
                          <a:sym typeface="Calibri"/>
                        </a:rPr>
                        <a:t>Centro de Gestión de  Crisis</a:t>
                      </a:r>
                      <a:endParaRPr sz="1400" u="none" cap="none" strike="noStrike">
                        <a:latin typeface="Calibri"/>
                        <a:ea typeface="Calibri"/>
                        <a:cs typeface="Calibri"/>
                        <a:sym typeface="Calibri"/>
                      </a:endParaRPr>
                    </a:p>
                    <a:p>
                      <a:pPr indent="-1270" lvl="0" marL="95885" marR="85725" rtl="0" algn="ctr">
                        <a:lnSpc>
                          <a:spcPct val="100000"/>
                        </a:lnSpc>
                        <a:spcBef>
                          <a:spcPts val="5"/>
                        </a:spcBef>
                        <a:spcAft>
                          <a:spcPts val="0"/>
                        </a:spcAft>
                        <a:buNone/>
                      </a:pPr>
                      <a:r>
                        <a:rPr lang="en-US" sz="1400" u="none" cap="none" strike="noStrike">
                          <a:solidFill>
                            <a:srgbClr val="FFFFFF"/>
                          </a:solidFill>
                          <a:latin typeface="Calibri"/>
                          <a:ea typeface="Calibri"/>
                          <a:cs typeface="Calibri"/>
                          <a:sym typeface="Calibri"/>
                        </a:rPr>
                        <a:t>Propensa a inundaciones  importantes en algunas zonas</a:t>
                      </a:r>
                      <a:endParaRPr sz="1400" u="none" cap="none" strike="noStrike">
                        <a:latin typeface="Calibri"/>
                        <a:ea typeface="Calibri"/>
                        <a:cs typeface="Calibri"/>
                        <a:sym typeface="Calibri"/>
                      </a:endParaRPr>
                    </a:p>
                  </a:txBody>
                  <a:tcPr marT="1900" marB="0" marR="0" marL="0">
                    <a:lnL cap="flat" cmpd="sng" w="12700">
                      <a:solidFill>
                        <a:srgbClr val="FFFFFF"/>
                      </a:solidFill>
                      <a:prstDash val="solid"/>
                      <a:round/>
                      <a:headEnd len="sm" w="sm" type="none"/>
                      <a:tailEnd len="sm" w="sm" type="none"/>
                    </a:lnL>
                    <a:solidFill>
                      <a:srgbClr val="086D6E"/>
                    </a:solidFill>
                  </a:tcPr>
                </a:tc>
              </a:tr>
              <a:tr h="4023350">
                <a:tc>
                  <a:txBody>
                    <a:bodyPr/>
                    <a:lstStyle/>
                    <a:p>
                      <a:pPr indent="0" lvl="0" marL="0" marR="0" rtl="0" algn="l">
                        <a:lnSpc>
                          <a:spcPct val="100000"/>
                        </a:lnSpc>
                        <a:spcBef>
                          <a:spcPts val="0"/>
                        </a:spcBef>
                        <a:spcAft>
                          <a:spcPts val="0"/>
                        </a:spcAft>
                        <a:buNone/>
                      </a:pPr>
                      <a:r>
                        <a:t/>
                      </a:r>
                      <a:endParaRPr sz="1850" u="none" cap="none" strike="noStrike">
                        <a:latin typeface="Times New Roman"/>
                        <a:ea typeface="Times New Roman"/>
                        <a:cs typeface="Times New Roman"/>
                        <a:sym typeface="Times New Roman"/>
                      </a:endParaRPr>
                    </a:p>
                    <a:p>
                      <a:pPr indent="0" lvl="0" marL="198755" marR="1231265" rtl="0" algn="l">
                        <a:lnSpc>
                          <a:spcPct val="100000"/>
                        </a:lnSpc>
                        <a:spcBef>
                          <a:spcPts val="5"/>
                        </a:spcBef>
                        <a:spcAft>
                          <a:spcPts val="0"/>
                        </a:spcAft>
                        <a:buNone/>
                      </a:pPr>
                      <a:r>
                        <a:rPr lang="en-US" sz="1600" u="none" cap="none" strike="noStrike">
                          <a:solidFill>
                            <a:srgbClr val="FFFFFF"/>
                          </a:solidFill>
                          <a:latin typeface="Calibri"/>
                          <a:ea typeface="Calibri"/>
                          <a:cs typeface="Calibri"/>
                          <a:sym typeface="Calibri"/>
                        </a:rPr>
                        <a:t>Analiza los problemas internos y externos identificando y  analizando los puntos fuertes, los puntos débiles, las  oportunidades y las amenazas en relación con una posible  crisis.</a:t>
                      </a:r>
                      <a:endParaRPr sz="1600" u="none" cap="none" strike="noStrike">
                        <a:latin typeface="Calibri"/>
                        <a:ea typeface="Calibri"/>
                        <a:cs typeface="Calibri"/>
                        <a:sym typeface="Calibri"/>
                      </a:endParaRPr>
                    </a:p>
                    <a:p>
                      <a:pPr indent="0" lvl="0" marL="0" marR="0" rtl="0" algn="l">
                        <a:lnSpc>
                          <a:spcPct val="100000"/>
                        </a:lnSpc>
                        <a:spcBef>
                          <a:spcPts val="25"/>
                        </a:spcBef>
                        <a:spcAft>
                          <a:spcPts val="0"/>
                        </a:spcAft>
                        <a:buNone/>
                      </a:pPr>
                      <a:r>
                        <a:t/>
                      </a:r>
                      <a:endParaRPr sz="1300" u="none" cap="none" strike="noStrike">
                        <a:latin typeface="Times New Roman"/>
                        <a:ea typeface="Times New Roman"/>
                        <a:cs typeface="Times New Roman"/>
                        <a:sym typeface="Times New Roman"/>
                      </a:endParaRPr>
                    </a:p>
                    <a:p>
                      <a:pPr indent="-286385" lvl="0" marL="484505" marR="0" rtl="0" algn="l">
                        <a:lnSpc>
                          <a:spcPct val="78666"/>
                        </a:lnSpc>
                        <a:spcBef>
                          <a:spcPts val="0"/>
                        </a:spcBef>
                        <a:spcAft>
                          <a:spcPts val="0"/>
                        </a:spcAft>
                        <a:buClr>
                          <a:srgbClr val="FFFFFF"/>
                        </a:buClr>
                        <a:buSzPts val="1600"/>
                        <a:buFont typeface="Arial"/>
                        <a:buChar char="•"/>
                      </a:pPr>
                      <a:r>
                        <a:rPr lang="en-US" sz="1600" u="none" cap="none" strike="noStrike">
                          <a:solidFill>
                            <a:srgbClr val="FFFFFF"/>
                          </a:solidFill>
                          <a:latin typeface="Calibri"/>
                          <a:ea typeface="Calibri"/>
                          <a:cs typeface="Calibri"/>
                          <a:sym typeface="Calibri"/>
                        </a:rPr>
                        <a:t>Los</a:t>
                      </a:r>
                      <a:r>
                        <a:rPr b="1" lang="en-US" sz="1600" u="none" cap="none" strike="noStrike">
                          <a:solidFill>
                            <a:srgbClr val="FFFFFF"/>
                          </a:solidFill>
                          <a:latin typeface="Calibri"/>
                          <a:ea typeface="Calibri"/>
                          <a:cs typeface="Calibri"/>
                          <a:sym typeface="Calibri"/>
                        </a:rPr>
                        <a:t>puntos fuertes y débiles </a:t>
                      </a:r>
                      <a:r>
                        <a:rPr lang="en-US" sz="1600" u="none" cap="none" strike="noStrike">
                          <a:solidFill>
                            <a:srgbClr val="FFFFFF"/>
                          </a:solidFill>
                          <a:latin typeface="Calibri"/>
                          <a:ea typeface="Calibri"/>
                          <a:cs typeface="Calibri"/>
                          <a:sym typeface="Calibri"/>
                        </a:rPr>
                        <a:t>suelen aplicarse a la gestión	</a:t>
                      </a:r>
                      <a:r>
                        <a:rPr b="1" baseline="-25000" lang="en-US" sz="3000" u="none" cap="none" strike="noStrike">
                          <a:solidFill>
                            <a:srgbClr val="086D6E"/>
                          </a:solidFill>
                          <a:latin typeface="Calibri"/>
                          <a:ea typeface="Calibri"/>
                          <a:cs typeface="Calibri"/>
                          <a:sym typeface="Calibri"/>
                        </a:rPr>
                        <a:t>Exterior</a:t>
                      </a:r>
                      <a:endParaRPr baseline="-25000" sz="3000" u="none" cap="none" strike="noStrike">
                        <a:latin typeface="Calibri"/>
                        <a:ea typeface="Calibri"/>
                        <a:cs typeface="Calibri"/>
                        <a:sym typeface="Calibri"/>
                      </a:endParaRPr>
                    </a:p>
                    <a:p>
                      <a:pPr indent="0" lvl="0" marL="484505" marR="0" rtl="0" algn="l">
                        <a:lnSpc>
                          <a:spcPct val="92187"/>
                        </a:lnSpc>
                        <a:spcBef>
                          <a:spcPts val="0"/>
                        </a:spcBef>
                        <a:spcAft>
                          <a:spcPts val="0"/>
                        </a:spcAft>
                        <a:buNone/>
                      </a:pPr>
                      <a:r>
                        <a:rPr lang="en-US" sz="1600" u="none" cap="none" strike="noStrike">
                          <a:solidFill>
                            <a:srgbClr val="FFFFFF"/>
                          </a:solidFill>
                          <a:latin typeface="Calibri"/>
                          <a:ea typeface="Calibri"/>
                          <a:cs typeface="Calibri"/>
                          <a:sym typeface="Calibri"/>
                        </a:rPr>
                        <a:t>interna o a la propia región</a:t>
                      </a:r>
                      <a:endParaRPr sz="1600" u="none" cap="none" strike="noStrike">
                        <a:latin typeface="Calibri"/>
                        <a:ea typeface="Calibri"/>
                        <a:cs typeface="Calibri"/>
                        <a:sym typeface="Calibri"/>
                      </a:endParaRPr>
                    </a:p>
                    <a:p>
                      <a:pPr indent="0" lvl="0" marL="5306695" marR="0" rtl="0" algn="l">
                        <a:lnSpc>
                          <a:spcPct val="94687"/>
                        </a:lnSpc>
                        <a:spcBef>
                          <a:spcPts val="0"/>
                        </a:spcBef>
                        <a:spcAft>
                          <a:spcPts val="0"/>
                        </a:spcAft>
                        <a:buNone/>
                      </a:pPr>
                      <a:r>
                        <a:rPr i="1" lang="en-US" sz="1600" u="none" cap="none" strike="noStrike">
                          <a:solidFill>
                            <a:srgbClr val="086D6E"/>
                          </a:solidFill>
                          <a:latin typeface="Calibri"/>
                          <a:ea typeface="Calibri"/>
                          <a:cs typeface="Calibri"/>
                          <a:sym typeface="Calibri"/>
                        </a:rPr>
                        <a:t>(Ejemplos)</a:t>
                      </a:r>
                      <a:endParaRPr sz="1600" u="none" cap="none" strike="noStrike">
                        <a:latin typeface="Calibri"/>
                        <a:ea typeface="Calibri"/>
                        <a:cs typeface="Calibri"/>
                        <a:sym typeface="Calibri"/>
                      </a:endParaRPr>
                    </a:p>
                    <a:p>
                      <a:pPr indent="-285750" lvl="0" marL="484505" marR="1198880" rtl="0" algn="l">
                        <a:lnSpc>
                          <a:spcPct val="100000"/>
                        </a:lnSpc>
                        <a:spcBef>
                          <a:spcPts val="810"/>
                        </a:spcBef>
                        <a:spcAft>
                          <a:spcPts val="0"/>
                        </a:spcAft>
                        <a:buClr>
                          <a:srgbClr val="FFFFFF"/>
                        </a:buClr>
                        <a:buSzPts val="1600"/>
                        <a:buFont typeface="Arial"/>
                        <a:buChar char="•"/>
                      </a:pPr>
                      <a:r>
                        <a:rPr lang="en-US" sz="1600" u="none" cap="none" strike="noStrike">
                          <a:solidFill>
                            <a:srgbClr val="FFFFFF"/>
                          </a:solidFill>
                          <a:latin typeface="Calibri"/>
                          <a:ea typeface="Calibri"/>
                          <a:cs typeface="Calibri"/>
                          <a:sym typeface="Calibri"/>
                        </a:rPr>
                        <a:t>Las</a:t>
                      </a:r>
                      <a:r>
                        <a:rPr b="1" lang="en-US" sz="1600" u="none" cap="none" strike="noStrike">
                          <a:solidFill>
                            <a:srgbClr val="FFFFFF"/>
                          </a:solidFill>
                          <a:latin typeface="Calibri"/>
                          <a:ea typeface="Calibri"/>
                          <a:cs typeface="Calibri"/>
                          <a:sym typeface="Calibri"/>
                        </a:rPr>
                        <a:t>oportunidades y amenazas </a:t>
                      </a:r>
                      <a:r>
                        <a:rPr lang="en-US" sz="1600" u="none" cap="none" strike="noStrike">
                          <a:solidFill>
                            <a:srgbClr val="FFFFFF"/>
                          </a:solidFill>
                          <a:latin typeface="Calibri"/>
                          <a:ea typeface="Calibri"/>
                          <a:cs typeface="Calibri"/>
                          <a:sym typeface="Calibri"/>
                        </a:rPr>
                        <a:t>se refieren a cuestiones  externas que normalmente no están bajo el control  directo de una región</a:t>
                      </a:r>
                      <a:endParaRPr sz="1600" u="none" cap="none" strike="noStrike">
                        <a:latin typeface="Calibri"/>
                        <a:ea typeface="Calibri"/>
                        <a:cs typeface="Calibri"/>
                        <a:sym typeface="Calibri"/>
                      </a:endParaRPr>
                    </a:p>
                    <a:p>
                      <a:pPr indent="0" lvl="0" marL="0" marR="0" rtl="0" algn="l">
                        <a:lnSpc>
                          <a:spcPct val="100000"/>
                        </a:lnSpc>
                        <a:spcBef>
                          <a:spcPts val="20"/>
                        </a:spcBef>
                        <a:spcAft>
                          <a:spcPts val="0"/>
                        </a:spcAft>
                        <a:buNone/>
                      </a:pPr>
                      <a:r>
                        <a:t/>
                      </a:r>
                      <a:endParaRPr sz="1650" u="none" cap="none" strike="noStrike">
                        <a:latin typeface="Times New Roman"/>
                        <a:ea typeface="Times New Roman"/>
                        <a:cs typeface="Times New Roman"/>
                        <a:sym typeface="Times New Roman"/>
                      </a:endParaRPr>
                    </a:p>
                    <a:p>
                      <a:pPr indent="0" lvl="0" marL="198755" marR="1125220" rtl="0" algn="l">
                        <a:lnSpc>
                          <a:spcPct val="100000"/>
                        </a:lnSpc>
                        <a:spcBef>
                          <a:spcPts val="0"/>
                        </a:spcBef>
                        <a:spcAft>
                          <a:spcPts val="0"/>
                        </a:spcAft>
                        <a:buNone/>
                      </a:pPr>
                      <a:r>
                        <a:rPr lang="en-US" sz="1600" u="none" cap="none" strike="noStrike">
                          <a:solidFill>
                            <a:srgbClr val="FFFFFF"/>
                          </a:solidFill>
                          <a:latin typeface="Calibri"/>
                          <a:ea typeface="Calibri"/>
                          <a:cs typeface="Calibri"/>
                          <a:sym typeface="Calibri"/>
                        </a:rPr>
                        <a:t>En cada uno de los cuatro epígrafes puede haber a menudo  varios puntos. Este análisis carece de valor a menos que se  lleve a cabo de forma muy abierta y honesta.</a:t>
                      </a:r>
                      <a:endParaRPr sz="1600" u="none" cap="none" strike="noStrike">
                        <a:latin typeface="Calibri"/>
                        <a:ea typeface="Calibri"/>
                        <a:cs typeface="Calibri"/>
                        <a:sym typeface="Calibri"/>
                      </a:endParaRPr>
                    </a:p>
                  </a:txBody>
                  <a:tcPr marT="1900" marB="0" marR="0" marL="0">
                    <a:solidFill>
                      <a:srgbClr val="F27954"/>
                    </a:solidFill>
                  </a:tcPr>
                </a:tc>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txBody>
                  <a:tcPr marT="0" marB="0" marR="0" marL="0">
                    <a:lnR cap="flat" cmpd="sng" w="12700">
                      <a:solidFill>
                        <a:srgbClr val="FFFFFF"/>
                      </a:solidFill>
                      <a:prstDash val="solid"/>
                      <a:round/>
                      <a:headEnd len="sm" w="sm" type="none"/>
                      <a:tailEnd len="sm" w="sm" type="none"/>
                    </a:lnR>
                    <a:solidFill>
                      <a:srgbClr val="CCD4D5"/>
                    </a:solidFill>
                  </a:tcPr>
                </a:tc>
                <a:tc>
                  <a:txBody>
                    <a:bodyPr/>
                    <a:lstStyle/>
                    <a:p>
                      <a:pPr indent="0" lvl="0" marL="58419" marR="0" rtl="0" algn="l">
                        <a:lnSpc>
                          <a:spcPct val="100000"/>
                        </a:lnSpc>
                        <a:spcBef>
                          <a:spcPts val="0"/>
                        </a:spcBef>
                        <a:spcAft>
                          <a:spcPts val="0"/>
                        </a:spcAft>
                        <a:buNone/>
                      </a:pPr>
                      <a:r>
                        <a:rPr b="1" lang="en-US" sz="2000" u="none" cap="none" strike="noStrike">
                          <a:solidFill>
                            <a:srgbClr val="086D6E"/>
                          </a:solidFill>
                          <a:latin typeface="Calibri"/>
                          <a:ea typeface="Calibri"/>
                          <a:cs typeface="Calibri"/>
                          <a:sym typeface="Calibri"/>
                        </a:rPr>
                        <a:t>Oportunidades</a:t>
                      </a:r>
                      <a:endParaRPr sz="2000" u="none" cap="none" strike="noStrike">
                        <a:latin typeface="Calibri"/>
                        <a:ea typeface="Calibri"/>
                        <a:cs typeface="Calibri"/>
                        <a:sym typeface="Calibri"/>
                      </a:endParaRPr>
                    </a:p>
                    <a:p>
                      <a:pPr indent="0" lvl="0" marL="58419" marR="361315" rtl="0" algn="l">
                        <a:lnSpc>
                          <a:spcPct val="100000"/>
                        </a:lnSpc>
                        <a:spcBef>
                          <a:spcPts val="35"/>
                        </a:spcBef>
                        <a:spcAft>
                          <a:spcPts val="0"/>
                        </a:spcAft>
                        <a:buNone/>
                      </a:pPr>
                      <a:r>
                        <a:rPr lang="en-US" sz="1400" u="none" cap="none" strike="noStrike">
                          <a:solidFill>
                            <a:srgbClr val="086D6E"/>
                          </a:solidFill>
                          <a:latin typeface="Calibri"/>
                          <a:ea typeface="Calibri"/>
                          <a:cs typeface="Calibri"/>
                          <a:sym typeface="Calibri"/>
                        </a:rPr>
                        <a:t>Desarrollar un turismo  </a:t>
                      </a:r>
                      <a:r>
                        <a:rPr b="1" lang="en-US" sz="1400" u="none" cap="none" strike="noStrike">
                          <a:solidFill>
                            <a:srgbClr val="086D6E"/>
                          </a:solidFill>
                          <a:latin typeface="Calibri"/>
                          <a:ea typeface="Calibri"/>
                          <a:cs typeface="Calibri"/>
                          <a:sym typeface="Calibri"/>
                        </a:rPr>
                        <a:t>cartografía de llanuras  aluviales </a:t>
                      </a:r>
                      <a:r>
                        <a:rPr lang="en-US" sz="1400" u="none" cap="none" strike="noStrike">
                          <a:solidFill>
                            <a:srgbClr val="086D6E"/>
                          </a:solidFill>
                          <a:latin typeface="Calibri"/>
                          <a:ea typeface="Calibri"/>
                          <a:cs typeface="Calibri"/>
                          <a:sym typeface="Calibri"/>
                        </a:rPr>
                        <a:t>y ver cómo se  puede gestionar o mitigar</a:t>
                      </a:r>
                      <a:endParaRPr sz="1400" u="none" cap="none" strike="noStrike">
                        <a:latin typeface="Calibri"/>
                        <a:ea typeface="Calibri"/>
                        <a:cs typeface="Calibri"/>
                        <a:sym typeface="Calibri"/>
                      </a:endParaRPr>
                    </a:p>
                    <a:p>
                      <a:pPr indent="0" lvl="0" marL="0" marR="0" rtl="0" algn="l">
                        <a:lnSpc>
                          <a:spcPct val="100000"/>
                        </a:lnSpc>
                        <a:spcBef>
                          <a:spcPts val="15"/>
                        </a:spcBef>
                        <a:spcAft>
                          <a:spcPts val="0"/>
                        </a:spcAft>
                        <a:buNone/>
                      </a:pPr>
                      <a:r>
                        <a:t/>
                      </a:r>
                      <a:endParaRPr sz="1450" u="none" cap="none" strike="noStrike">
                        <a:latin typeface="Times New Roman"/>
                        <a:ea typeface="Times New Roman"/>
                        <a:cs typeface="Times New Roman"/>
                        <a:sym typeface="Times New Roman"/>
                      </a:endParaRPr>
                    </a:p>
                    <a:p>
                      <a:pPr indent="0" lvl="0" marL="58419" marR="182245" rtl="0" algn="l">
                        <a:lnSpc>
                          <a:spcPct val="100000"/>
                        </a:lnSpc>
                        <a:spcBef>
                          <a:spcPts val="0"/>
                        </a:spcBef>
                        <a:spcAft>
                          <a:spcPts val="0"/>
                        </a:spcAft>
                        <a:buNone/>
                      </a:pPr>
                      <a:r>
                        <a:rPr lang="en-US" sz="1400" u="none" cap="none" strike="noStrike">
                          <a:solidFill>
                            <a:srgbClr val="086D6E"/>
                          </a:solidFill>
                          <a:latin typeface="Calibri"/>
                          <a:ea typeface="Calibri"/>
                          <a:cs typeface="Calibri"/>
                          <a:sym typeface="Calibri"/>
                        </a:rPr>
                        <a:t>Establecer un </a:t>
                      </a:r>
                      <a:r>
                        <a:rPr b="1" lang="en-US" sz="1400" u="none" cap="none" strike="noStrike">
                          <a:solidFill>
                            <a:srgbClr val="086D6E"/>
                          </a:solidFill>
                          <a:latin typeface="Calibri"/>
                          <a:ea typeface="Calibri"/>
                          <a:cs typeface="Calibri"/>
                          <a:sym typeface="Calibri"/>
                        </a:rPr>
                        <a:t>Equipo y  Centro de Gestión de Crisis  </a:t>
                      </a:r>
                      <a:r>
                        <a:rPr lang="en-US" sz="1400" u="none" cap="none" strike="noStrike">
                          <a:solidFill>
                            <a:srgbClr val="086D6E"/>
                          </a:solidFill>
                          <a:latin typeface="Calibri"/>
                          <a:ea typeface="Calibri"/>
                          <a:cs typeface="Calibri"/>
                          <a:sym typeface="Calibri"/>
                        </a:rPr>
                        <a:t>para desarrollar  competencias, adquirir  conocimientos y alcanzar un  objetivo común para  responder a una crisis</a:t>
                      </a:r>
                      <a:endParaRPr sz="1400" u="none" cap="none" strike="noStrike">
                        <a:latin typeface="Calibri"/>
                        <a:ea typeface="Calibri"/>
                        <a:cs typeface="Calibri"/>
                        <a:sym typeface="Calibri"/>
                      </a:endParaRPr>
                    </a:p>
                    <a:p>
                      <a:pPr indent="0" lvl="0" marL="0" marR="0" rtl="0" algn="l">
                        <a:lnSpc>
                          <a:spcPct val="100000"/>
                        </a:lnSpc>
                        <a:spcBef>
                          <a:spcPts val="15"/>
                        </a:spcBef>
                        <a:spcAft>
                          <a:spcPts val="0"/>
                        </a:spcAft>
                        <a:buNone/>
                      </a:pPr>
                      <a:r>
                        <a:t/>
                      </a:r>
                      <a:endParaRPr sz="1450" u="none" cap="none" strike="noStrike">
                        <a:latin typeface="Times New Roman"/>
                        <a:ea typeface="Times New Roman"/>
                        <a:cs typeface="Times New Roman"/>
                        <a:sym typeface="Times New Roman"/>
                      </a:endParaRPr>
                    </a:p>
                    <a:p>
                      <a:pPr indent="0" lvl="0" marL="58419" marR="59055" rtl="0" algn="l">
                        <a:lnSpc>
                          <a:spcPct val="100000"/>
                        </a:lnSpc>
                        <a:spcBef>
                          <a:spcPts val="0"/>
                        </a:spcBef>
                        <a:spcAft>
                          <a:spcPts val="0"/>
                        </a:spcAft>
                        <a:buNone/>
                      </a:pPr>
                      <a:r>
                        <a:rPr lang="en-US" sz="1400" u="none" cap="none" strike="noStrike">
                          <a:solidFill>
                            <a:srgbClr val="086D6E"/>
                          </a:solidFill>
                          <a:latin typeface="Calibri"/>
                          <a:ea typeface="Calibri"/>
                          <a:cs typeface="Calibri"/>
                          <a:sym typeface="Calibri"/>
                        </a:rPr>
                        <a:t>Reforzar la capacidad regional  analizando los recursos  existentes en caso de crisis  mediante </a:t>
                      </a:r>
                      <a:r>
                        <a:rPr b="1" lang="en-US" sz="1400" u="none" cap="none" strike="noStrike">
                          <a:solidFill>
                            <a:srgbClr val="086D6E"/>
                          </a:solidFill>
                          <a:latin typeface="Calibri"/>
                          <a:ea typeface="Calibri"/>
                          <a:cs typeface="Calibri"/>
                          <a:sym typeface="Calibri"/>
                        </a:rPr>
                        <a:t>Auditar </a:t>
                      </a:r>
                      <a:r>
                        <a:rPr lang="en-US" sz="1400" u="none" cap="none" strike="noStrike">
                          <a:solidFill>
                            <a:srgbClr val="086D6E"/>
                          </a:solidFill>
                          <a:latin typeface="Calibri"/>
                          <a:ea typeface="Calibri"/>
                          <a:cs typeface="Calibri"/>
                          <a:sym typeface="Calibri"/>
                        </a:rPr>
                        <a:t>la región</a:t>
                      </a:r>
                      <a:endParaRPr sz="1400" u="none" cap="none" strike="noStrike">
                        <a:latin typeface="Calibri"/>
                        <a:ea typeface="Calibri"/>
                        <a:cs typeface="Calibri"/>
                        <a:sym typeface="Calibri"/>
                      </a:endParaRPr>
                    </a:p>
                  </a:txBody>
                  <a:tcPr marT="292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solidFill>
                      <a:srgbClr val="CCD4D5"/>
                    </a:solidFill>
                  </a:tcPr>
                </a:tc>
                <a:tc>
                  <a:txBody>
                    <a:bodyPr/>
                    <a:lstStyle/>
                    <a:p>
                      <a:pPr indent="0" lvl="0" marL="58419" marR="0" rtl="0" algn="l">
                        <a:lnSpc>
                          <a:spcPct val="113500"/>
                        </a:lnSpc>
                        <a:spcBef>
                          <a:spcPts val="0"/>
                        </a:spcBef>
                        <a:spcAft>
                          <a:spcPts val="0"/>
                        </a:spcAft>
                        <a:buNone/>
                      </a:pPr>
                      <a:r>
                        <a:rPr b="1" lang="en-US" sz="2000" u="none" cap="none" strike="noStrike">
                          <a:solidFill>
                            <a:srgbClr val="086D6E"/>
                          </a:solidFill>
                          <a:latin typeface="Calibri"/>
                          <a:ea typeface="Calibri"/>
                          <a:cs typeface="Calibri"/>
                          <a:sym typeface="Calibri"/>
                        </a:rPr>
                        <a:t>Amenazas</a:t>
                      </a:r>
                      <a:endParaRPr sz="2000" u="none" cap="none" strike="noStrike">
                        <a:latin typeface="Calibri"/>
                        <a:ea typeface="Calibri"/>
                        <a:cs typeface="Calibri"/>
                        <a:sym typeface="Calibri"/>
                      </a:endParaRPr>
                    </a:p>
                    <a:p>
                      <a:pPr indent="0" lvl="0" marL="58419" marR="109220" rtl="0" algn="l">
                        <a:lnSpc>
                          <a:spcPct val="100000"/>
                        </a:lnSpc>
                        <a:spcBef>
                          <a:spcPts val="635"/>
                        </a:spcBef>
                        <a:spcAft>
                          <a:spcPts val="0"/>
                        </a:spcAft>
                        <a:buNone/>
                      </a:pPr>
                      <a:r>
                        <a:rPr lang="en-US" sz="1400" u="none" cap="none" strike="noStrike">
                          <a:solidFill>
                            <a:srgbClr val="086D6E"/>
                          </a:solidFill>
                          <a:latin typeface="Calibri"/>
                          <a:ea typeface="Calibri"/>
                          <a:cs typeface="Calibri"/>
                          <a:sym typeface="Calibri"/>
                        </a:rPr>
                        <a:t>No </a:t>
                      </a:r>
                      <a:r>
                        <a:rPr b="1" lang="en-US" sz="1400" u="none" cap="none" strike="noStrike">
                          <a:solidFill>
                            <a:srgbClr val="086D6E"/>
                          </a:solidFill>
                          <a:latin typeface="Calibri"/>
                          <a:ea typeface="Calibri"/>
                          <a:cs typeface="Calibri"/>
                          <a:sym typeface="Calibri"/>
                        </a:rPr>
                        <a:t>Planes de gestión de crisis  </a:t>
                      </a:r>
                      <a:r>
                        <a:rPr lang="en-US" sz="1400" u="none" cap="none" strike="noStrike">
                          <a:solidFill>
                            <a:srgbClr val="086D6E"/>
                          </a:solidFill>
                          <a:latin typeface="Calibri"/>
                          <a:ea typeface="Calibri"/>
                          <a:cs typeface="Calibri"/>
                          <a:sym typeface="Calibri"/>
                        </a:rPr>
                        <a:t>para hacer frente, por  ejemplo, a fallos de las  infraestructuras, daños  medioambientales</a:t>
                      </a:r>
                      <a:endParaRPr sz="1400" u="none" cap="none" strike="noStrike">
                        <a:latin typeface="Calibri"/>
                        <a:ea typeface="Calibri"/>
                        <a:cs typeface="Calibri"/>
                        <a:sym typeface="Calibri"/>
                      </a:endParaRPr>
                    </a:p>
                    <a:p>
                      <a:pPr indent="0" lvl="0" marL="58419" marR="92710" rtl="0" algn="l">
                        <a:lnSpc>
                          <a:spcPct val="100000"/>
                        </a:lnSpc>
                        <a:spcBef>
                          <a:spcPts val="1200"/>
                        </a:spcBef>
                        <a:spcAft>
                          <a:spcPts val="0"/>
                        </a:spcAft>
                        <a:buNone/>
                      </a:pPr>
                      <a:r>
                        <a:rPr b="1" lang="en-US" sz="1400" u="none" cap="none" strike="noStrike">
                          <a:solidFill>
                            <a:srgbClr val="086D6E"/>
                          </a:solidFill>
                          <a:latin typeface="Calibri"/>
                          <a:ea typeface="Calibri"/>
                          <a:cs typeface="Calibri"/>
                          <a:sym typeface="Calibri"/>
                        </a:rPr>
                        <a:t>Actitudes y comportamientos  de negación </a:t>
                      </a:r>
                      <a:r>
                        <a:rPr lang="en-US" sz="1400" u="none" cap="none" strike="noStrike">
                          <a:solidFill>
                            <a:srgbClr val="086D6E"/>
                          </a:solidFill>
                          <a:latin typeface="Calibri"/>
                          <a:ea typeface="Calibri"/>
                          <a:cs typeface="Calibri"/>
                          <a:sym typeface="Calibri"/>
                        </a:rPr>
                        <a:t>ante posibles  crisis - no comprensión de las  posibles amenazas</a:t>
                      </a:r>
                      <a:endParaRPr sz="1400" u="none" cap="none" strike="noStrike">
                        <a:latin typeface="Calibri"/>
                        <a:ea typeface="Calibri"/>
                        <a:cs typeface="Calibri"/>
                        <a:sym typeface="Calibri"/>
                      </a:endParaRPr>
                    </a:p>
                    <a:p>
                      <a:pPr indent="0" lvl="0" marL="58419" marR="50800" rtl="0" algn="l">
                        <a:lnSpc>
                          <a:spcPct val="100000"/>
                        </a:lnSpc>
                        <a:spcBef>
                          <a:spcPts val="590"/>
                        </a:spcBef>
                        <a:spcAft>
                          <a:spcPts val="0"/>
                        </a:spcAft>
                        <a:buNone/>
                      </a:pPr>
                      <a:r>
                        <a:rPr b="1" lang="en-US" sz="1400" u="none" cap="none" strike="noStrike">
                          <a:solidFill>
                            <a:srgbClr val="086D6E"/>
                          </a:solidFill>
                          <a:latin typeface="Calibri"/>
                          <a:ea typeface="Calibri"/>
                          <a:cs typeface="Calibri"/>
                          <a:sym typeface="Calibri"/>
                        </a:rPr>
                        <a:t>No existe un plan o política de  respaldo para </a:t>
                      </a:r>
                      <a:r>
                        <a:rPr lang="en-US" sz="1400" u="none" cap="none" strike="noStrike">
                          <a:solidFill>
                            <a:srgbClr val="086D6E"/>
                          </a:solidFill>
                          <a:latin typeface="Calibri"/>
                          <a:ea typeface="Calibri"/>
                          <a:cs typeface="Calibri"/>
                          <a:sym typeface="Calibri"/>
                        </a:rPr>
                        <a:t>p. ej.,  hacinamiento, cierres de larga  duración, aumento de la  delincuencia o posibles  problemas de seguridad, p.  ej., terrorismo</a:t>
                      </a:r>
                      <a:endParaRPr sz="1400" u="none" cap="none" strike="noStrike">
                        <a:latin typeface="Calibri"/>
                        <a:ea typeface="Calibri"/>
                        <a:cs typeface="Calibri"/>
                        <a:sym typeface="Calibri"/>
                      </a:endParaRPr>
                    </a:p>
                  </a:txBody>
                  <a:tcPr marT="0" marB="0" marR="0" marL="0">
                    <a:lnL cap="flat" cmpd="sng" w="12700">
                      <a:solidFill>
                        <a:srgbClr val="FFFFFF"/>
                      </a:solidFill>
                      <a:prstDash val="solid"/>
                      <a:round/>
                      <a:headEnd len="sm" w="sm" type="none"/>
                      <a:tailEnd len="sm" w="sm" type="none"/>
                    </a:lnL>
                    <a:solidFill>
                      <a:srgbClr val="CCD4D5"/>
                    </a:solidFill>
                  </a:tcPr>
                </a:tc>
              </a:tr>
              <a:tr h="301175">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txBody>
                  <a:tcPr marT="0" marB="0" marR="0" marL="0">
                    <a:lnR cap="flat" cmpd="sng" w="12700">
                      <a:solidFill>
                        <a:srgbClr val="FFFFFF"/>
                      </a:solidFill>
                      <a:prstDash val="solid"/>
                      <a:round/>
                      <a:headEnd len="sm" w="sm" type="none"/>
                      <a:tailEnd len="sm" w="sm" type="none"/>
                    </a:lnR>
                  </a:tcPr>
                </a:tc>
                <a:tc>
                  <a:txBody>
                    <a:bodyPr/>
                    <a:lstStyle/>
                    <a:p>
                      <a:pPr indent="0" lvl="0" marL="58419" marR="0" rtl="0" algn="l">
                        <a:lnSpc>
                          <a:spcPct val="113500"/>
                        </a:lnSpc>
                        <a:spcBef>
                          <a:spcPts val="0"/>
                        </a:spcBef>
                        <a:spcAft>
                          <a:spcPts val="0"/>
                        </a:spcAft>
                        <a:buNone/>
                      </a:pPr>
                      <a:r>
                        <a:rPr b="1" lang="en-US" sz="2000" u="none" cap="none" strike="noStrike">
                          <a:solidFill>
                            <a:srgbClr val="F27954"/>
                          </a:solidFill>
                          <a:latin typeface="Calibri"/>
                          <a:ea typeface="Calibri"/>
                          <a:cs typeface="Calibri"/>
                          <a:sym typeface="Calibri"/>
                        </a:rPr>
                        <a:t>Positivo</a:t>
                      </a:r>
                      <a:endParaRPr sz="2000" u="none" cap="none" strike="noStrike">
                        <a:latin typeface="Calibri"/>
                        <a:ea typeface="Calibri"/>
                        <a:cs typeface="Calibri"/>
                        <a:sym typeface="Calibri"/>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tcPr>
                </a:tc>
                <a:tc>
                  <a:txBody>
                    <a:bodyPr/>
                    <a:lstStyle/>
                    <a:p>
                      <a:pPr indent="0" lvl="0" marL="58419" marR="0" rtl="0" algn="l">
                        <a:lnSpc>
                          <a:spcPct val="113500"/>
                        </a:lnSpc>
                        <a:spcBef>
                          <a:spcPts val="0"/>
                        </a:spcBef>
                        <a:spcAft>
                          <a:spcPts val="0"/>
                        </a:spcAft>
                        <a:buNone/>
                      </a:pPr>
                      <a:r>
                        <a:rPr b="1" lang="en-US" sz="2000" u="none" cap="none" strike="noStrike">
                          <a:solidFill>
                            <a:srgbClr val="F27954"/>
                          </a:solidFill>
                          <a:latin typeface="Calibri"/>
                          <a:ea typeface="Calibri"/>
                          <a:cs typeface="Calibri"/>
                          <a:sym typeface="Calibri"/>
                        </a:rPr>
                        <a:t>Negativo</a:t>
                      </a:r>
                      <a:endParaRPr sz="2000" u="none" cap="none" strike="noStrike">
                        <a:latin typeface="Calibri"/>
                        <a:ea typeface="Calibri"/>
                        <a:cs typeface="Calibri"/>
                        <a:sym typeface="Calibri"/>
                      </a:endParaRPr>
                    </a:p>
                  </a:txBody>
                  <a:tcPr marT="0" marB="0" marR="0" marL="0">
                    <a:lnL cap="flat" cmpd="sng" w="12700">
                      <a:solidFill>
                        <a:srgbClr val="FFFFFF"/>
                      </a:solidFill>
                      <a:prstDash val="solid"/>
                      <a:round/>
                      <a:headEnd len="sm" w="sm" type="none"/>
                      <a:tailEnd len="sm" w="sm" type="none"/>
                    </a:lnL>
                  </a:tcPr>
                </a:tc>
              </a:tr>
            </a:tbl>
          </a:graphicData>
        </a:graphic>
      </p:graphicFrame>
      <p:grpSp>
        <p:nvGrpSpPr>
          <p:cNvPr id="648" name="Google Shape;648;p30"/>
          <p:cNvGrpSpPr/>
          <p:nvPr/>
        </p:nvGrpSpPr>
        <p:grpSpPr>
          <a:xfrm>
            <a:off x="6280150" y="0"/>
            <a:ext cx="5911850" cy="6858418"/>
            <a:chOff x="6280150" y="0"/>
            <a:chExt cx="5911850" cy="6858418"/>
          </a:xfrm>
        </p:grpSpPr>
        <p:sp>
          <p:nvSpPr>
            <p:cNvPr id="649" name="Google Shape;649;p30"/>
            <p:cNvSpPr/>
            <p:nvPr/>
          </p:nvSpPr>
          <p:spPr>
            <a:xfrm>
              <a:off x="6286500" y="0"/>
              <a:ext cx="5905500" cy="2620010"/>
            </a:xfrm>
            <a:custGeom>
              <a:rect b="b" l="l" r="r" t="t"/>
              <a:pathLst>
                <a:path extrusionOk="0" h="2620010" w="5905500">
                  <a:moveTo>
                    <a:pt x="5905500" y="0"/>
                  </a:moveTo>
                  <a:lnTo>
                    <a:pt x="3564648" y="0"/>
                  </a:lnTo>
                  <a:lnTo>
                    <a:pt x="1279753" y="0"/>
                  </a:lnTo>
                  <a:lnTo>
                    <a:pt x="0" y="0"/>
                  </a:lnTo>
                  <a:lnTo>
                    <a:pt x="0" y="2619794"/>
                  </a:lnTo>
                  <a:lnTo>
                    <a:pt x="1279753" y="2619794"/>
                  </a:lnTo>
                  <a:lnTo>
                    <a:pt x="3564648" y="2619794"/>
                  </a:lnTo>
                  <a:lnTo>
                    <a:pt x="5905500" y="2619794"/>
                  </a:lnTo>
                  <a:lnTo>
                    <a:pt x="59055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0" name="Google Shape;650;p30"/>
            <p:cNvSpPr/>
            <p:nvPr/>
          </p:nvSpPr>
          <p:spPr>
            <a:xfrm>
              <a:off x="6286500" y="2657893"/>
              <a:ext cx="5905500" cy="4004945"/>
            </a:xfrm>
            <a:custGeom>
              <a:rect b="b" l="l" r="r" t="t"/>
              <a:pathLst>
                <a:path extrusionOk="0" h="4004945" w="5905500">
                  <a:moveTo>
                    <a:pt x="3564636" y="0"/>
                  </a:moveTo>
                  <a:lnTo>
                    <a:pt x="1279753" y="0"/>
                  </a:lnTo>
                  <a:lnTo>
                    <a:pt x="0" y="0"/>
                  </a:lnTo>
                  <a:lnTo>
                    <a:pt x="0" y="4004322"/>
                  </a:lnTo>
                  <a:lnTo>
                    <a:pt x="1279753" y="4004322"/>
                  </a:lnTo>
                  <a:lnTo>
                    <a:pt x="3564636" y="4004322"/>
                  </a:lnTo>
                  <a:lnTo>
                    <a:pt x="3564636" y="0"/>
                  </a:lnTo>
                  <a:close/>
                </a:path>
                <a:path extrusionOk="0" h="4004945" w="5905500">
                  <a:moveTo>
                    <a:pt x="5905500" y="0"/>
                  </a:moveTo>
                  <a:lnTo>
                    <a:pt x="3564648" y="0"/>
                  </a:lnTo>
                  <a:lnTo>
                    <a:pt x="3564648" y="4004322"/>
                  </a:lnTo>
                  <a:lnTo>
                    <a:pt x="5905500" y="4004322"/>
                  </a:lnTo>
                  <a:lnTo>
                    <a:pt x="5905500" y="0"/>
                  </a:lnTo>
                  <a:close/>
                </a:path>
              </a:pathLst>
            </a:custGeom>
            <a:solidFill>
              <a:srgbClr val="CCD4D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1" name="Google Shape;651;p30"/>
            <p:cNvSpPr/>
            <p:nvPr/>
          </p:nvSpPr>
          <p:spPr>
            <a:xfrm>
              <a:off x="6286500" y="6662203"/>
              <a:ext cx="1280160" cy="196215"/>
            </a:xfrm>
            <a:custGeom>
              <a:rect b="b" l="l" r="r" t="t"/>
              <a:pathLst>
                <a:path extrusionOk="0" h="196215" w="1280159">
                  <a:moveTo>
                    <a:pt x="1279753" y="0"/>
                  </a:moveTo>
                  <a:lnTo>
                    <a:pt x="0" y="0"/>
                  </a:lnTo>
                  <a:lnTo>
                    <a:pt x="0" y="195795"/>
                  </a:lnTo>
                  <a:lnTo>
                    <a:pt x="1279753" y="195795"/>
                  </a:lnTo>
                  <a:lnTo>
                    <a:pt x="1279753"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2" name="Google Shape;652;p30"/>
            <p:cNvSpPr/>
            <p:nvPr/>
          </p:nvSpPr>
          <p:spPr>
            <a:xfrm>
              <a:off x="6280150" y="0"/>
              <a:ext cx="5911850" cy="6858000"/>
            </a:xfrm>
            <a:custGeom>
              <a:rect b="b" l="l" r="r" t="t"/>
              <a:pathLst>
                <a:path extrusionOk="0" h="6858000" w="5911850">
                  <a:moveTo>
                    <a:pt x="5911850" y="0"/>
                  </a:moveTo>
                  <a:lnTo>
                    <a:pt x="5905487" y="0"/>
                  </a:lnTo>
                  <a:lnTo>
                    <a:pt x="5905487" y="6362"/>
                  </a:lnTo>
                  <a:lnTo>
                    <a:pt x="5905487" y="2619794"/>
                  </a:lnTo>
                  <a:lnTo>
                    <a:pt x="5905487" y="2657894"/>
                  </a:lnTo>
                  <a:lnTo>
                    <a:pt x="5905487" y="6655854"/>
                  </a:lnTo>
                  <a:lnTo>
                    <a:pt x="12700" y="6655854"/>
                  </a:lnTo>
                  <a:lnTo>
                    <a:pt x="12700" y="2657894"/>
                  </a:lnTo>
                  <a:lnTo>
                    <a:pt x="5905487" y="2657894"/>
                  </a:lnTo>
                  <a:lnTo>
                    <a:pt x="5905487" y="2619794"/>
                  </a:lnTo>
                  <a:lnTo>
                    <a:pt x="12700" y="2619794"/>
                  </a:lnTo>
                  <a:lnTo>
                    <a:pt x="12700" y="6362"/>
                  </a:lnTo>
                  <a:lnTo>
                    <a:pt x="5905487" y="6362"/>
                  </a:lnTo>
                  <a:lnTo>
                    <a:pt x="5905487" y="0"/>
                  </a:lnTo>
                  <a:lnTo>
                    <a:pt x="12700" y="0"/>
                  </a:lnTo>
                  <a:lnTo>
                    <a:pt x="0" y="0"/>
                  </a:lnTo>
                  <a:lnTo>
                    <a:pt x="0" y="6362"/>
                  </a:lnTo>
                  <a:lnTo>
                    <a:pt x="0" y="6858000"/>
                  </a:lnTo>
                  <a:lnTo>
                    <a:pt x="12700" y="6858000"/>
                  </a:lnTo>
                  <a:lnTo>
                    <a:pt x="12700" y="6668554"/>
                  </a:lnTo>
                  <a:lnTo>
                    <a:pt x="5905487" y="6668554"/>
                  </a:lnTo>
                  <a:lnTo>
                    <a:pt x="5905487" y="6858000"/>
                  </a:lnTo>
                  <a:lnTo>
                    <a:pt x="5911850" y="6858000"/>
                  </a:lnTo>
                  <a:lnTo>
                    <a:pt x="5911850" y="6362"/>
                  </a:lnTo>
                  <a:lnTo>
                    <a:pt x="59118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6" name="Shape 656"/>
        <p:cNvGrpSpPr/>
        <p:nvPr/>
      </p:nvGrpSpPr>
      <p:grpSpPr>
        <a:xfrm>
          <a:off x="0" y="0"/>
          <a:ext cx="0" cy="0"/>
          <a:chOff x="0" y="0"/>
          <a:chExt cx="0" cy="0"/>
        </a:xfrm>
      </p:grpSpPr>
      <p:grpSp>
        <p:nvGrpSpPr>
          <p:cNvPr id="657" name="Google Shape;657;p31"/>
          <p:cNvGrpSpPr/>
          <p:nvPr/>
        </p:nvGrpSpPr>
        <p:grpSpPr>
          <a:xfrm>
            <a:off x="241554" y="1523"/>
            <a:ext cx="11914097" cy="6658077"/>
            <a:chOff x="241554" y="1523"/>
            <a:chExt cx="11914097" cy="6658077"/>
          </a:xfrm>
        </p:grpSpPr>
        <p:sp>
          <p:nvSpPr>
            <p:cNvPr id="658" name="Google Shape;658;p31"/>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659" name="Google Shape;659;p31"/>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660" name="Google Shape;660;p31"/>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661" name="Google Shape;661;p31"/>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662" name="Google Shape;662;p31"/>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663" name="Google Shape;663;p31"/>
          <p:cNvSpPr txBox="1"/>
          <p:nvPr/>
        </p:nvSpPr>
        <p:spPr>
          <a:xfrm>
            <a:off x="908702" y="1146130"/>
            <a:ext cx="8735695" cy="4718685"/>
          </a:xfrm>
          <a:prstGeom prst="rect">
            <a:avLst/>
          </a:prstGeom>
          <a:noFill/>
          <a:ln>
            <a:noFill/>
          </a:ln>
        </p:spPr>
        <p:txBody>
          <a:bodyPr anchorCtr="0" anchor="t" bIns="0" lIns="0" spcFirstLastPara="1" rIns="0" wrap="square" tIns="12700">
            <a:spAutoFit/>
          </a:bodyPr>
          <a:lstStyle/>
          <a:p>
            <a:pPr indent="0" lvl="0" marL="12700" marR="5080" rtl="0" algn="l">
              <a:lnSpc>
                <a:spcPct val="110000"/>
              </a:lnSpc>
              <a:spcBef>
                <a:spcPts val="0"/>
              </a:spcBef>
              <a:spcAft>
                <a:spcPts val="0"/>
              </a:spcAft>
              <a:buNone/>
            </a:pPr>
            <a:r>
              <a:rPr i="1" lang="en-US" sz="2000">
                <a:solidFill>
                  <a:srgbClr val="FFFFFF"/>
                </a:solidFill>
                <a:latin typeface="Calibri"/>
                <a:ea typeface="Calibri"/>
                <a:cs typeface="Calibri"/>
                <a:sym typeface="Calibri"/>
              </a:rPr>
              <a:t>Aunque los turistas son libres de evitar los destinos asociados al riesgo, las  consecuencias de los acontecimientos desastrosos en los destinos turísticos son  ineludibles y pueden ser profundas. El terrorismo dirigido contra el turismo puede  considerarse una catástrofe para un destino y los acontecimientos subsiguientes  pueden crear una grave crisis turística. Este artículo sostiene que los destinos  turísticos, especialmente los vulnerables a la violencia por motivos políticos</a:t>
            </a:r>
            <a:r>
              <a:rPr b="1" i="1" lang="en-US" sz="2000">
                <a:solidFill>
                  <a:srgbClr val="FFFFFF"/>
                </a:solidFill>
                <a:latin typeface="Calibri"/>
                <a:ea typeface="Calibri"/>
                <a:cs typeface="Calibri"/>
                <a:sym typeface="Calibri"/>
              </a:rPr>
              <a:t>deberían  incorporar la planificación de la gestión de crisis en sus estrategias generales de  desarrollo sostenible y marketing/gestión para proteger y reconstruir su imagen </a:t>
            </a:r>
            <a:r>
              <a:rPr i="1" lang="en-US" sz="2000">
                <a:solidFill>
                  <a:srgbClr val="FFFFFF"/>
                </a:solidFill>
                <a:latin typeface="Calibri"/>
                <a:ea typeface="Calibri"/>
                <a:cs typeface="Calibri"/>
                <a:sym typeface="Calibri"/>
              </a:rPr>
              <a:t>de  seguridad/atractivo, tranquilizar a los visitantes potenciales sobre la seguridad de la  zona, restablecer la funcionalidad/atractivo de la zona y ayudar a los miembros de la  industria local de viajes y turismo en su recuperación económica. Las  recomendaciones incluyen disponer de una estrategia y un plan de gestión de crisis,  crear un grupo de trabajo de gestión de crisis turísticas, elaborar una guía de gestión  de crisis y colaborar con las fuerzas del orden.</a:t>
            </a:r>
            <a:endParaRPr sz="2000">
              <a:latin typeface="Calibri"/>
              <a:ea typeface="Calibri"/>
              <a:cs typeface="Calibri"/>
              <a:sym typeface="Calibri"/>
            </a:endParaRPr>
          </a:p>
        </p:txBody>
      </p:sp>
      <p:grpSp>
        <p:nvGrpSpPr>
          <p:cNvPr id="664" name="Google Shape;664;p31"/>
          <p:cNvGrpSpPr/>
          <p:nvPr/>
        </p:nvGrpSpPr>
        <p:grpSpPr>
          <a:xfrm>
            <a:off x="9945310" y="1255779"/>
            <a:ext cx="1866450" cy="3818721"/>
            <a:chOff x="9945310" y="1255779"/>
            <a:chExt cx="1866450" cy="3818721"/>
          </a:xfrm>
        </p:grpSpPr>
        <p:pic>
          <p:nvPicPr>
            <p:cNvPr id="665" name="Google Shape;665;p31"/>
            <p:cNvPicPr preferRelativeResize="0"/>
            <p:nvPr/>
          </p:nvPicPr>
          <p:blipFill rotWithShape="1">
            <a:blip r:embed="rId7">
              <a:alphaModFix/>
            </a:blip>
            <a:srcRect b="0" l="0" r="0" t="0"/>
            <a:stretch/>
          </p:blipFill>
          <p:spPr>
            <a:xfrm>
              <a:off x="9945310" y="1255779"/>
              <a:ext cx="1866450" cy="1526129"/>
            </a:xfrm>
            <a:prstGeom prst="rect">
              <a:avLst/>
            </a:prstGeom>
            <a:noFill/>
            <a:ln>
              <a:noFill/>
            </a:ln>
          </p:spPr>
        </p:pic>
        <p:sp>
          <p:nvSpPr>
            <p:cNvPr id="666" name="Google Shape;666;p31"/>
            <p:cNvSpPr/>
            <p:nvPr/>
          </p:nvSpPr>
          <p:spPr>
            <a:xfrm>
              <a:off x="10206761" y="3447630"/>
              <a:ext cx="1261110" cy="1626870"/>
            </a:xfrm>
            <a:custGeom>
              <a:rect b="b" l="l" r="r" t="t"/>
              <a:pathLst>
                <a:path extrusionOk="0" h="1626870" w="1261109">
                  <a:moveTo>
                    <a:pt x="508444" y="589534"/>
                  </a:moveTo>
                  <a:lnTo>
                    <a:pt x="244043" y="589534"/>
                  </a:lnTo>
                  <a:lnTo>
                    <a:pt x="244043" y="670877"/>
                  </a:lnTo>
                  <a:lnTo>
                    <a:pt x="508444" y="670877"/>
                  </a:lnTo>
                  <a:lnTo>
                    <a:pt x="508444" y="589534"/>
                  </a:lnTo>
                  <a:close/>
                </a:path>
                <a:path extrusionOk="0" h="1626870" w="1261109">
                  <a:moveTo>
                    <a:pt x="1016863" y="1240066"/>
                  </a:moveTo>
                  <a:lnTo>
                    <a:pt x="244043" y="1240066"/>
                  </a:lnTo>
                  <a:lnTo>
                    <a:pt x="244043" y="1321384"/>
                  </a:lnTo>
                  <a:lnTo>
                    <a:pt x="1016863" y="1321384"/>
                  </a:lnTo>
                  <a:lnTo>
                    <a:pt x="1016863" y="1240066"/>
                  </a:lnTo>
                  <a:close/>
                </a:path>
                <a:path extrusionOk="0" h="1626870" w="1261109">
                  <a:moveTo>
                    <a:pt x="1016863" y="1077429"/>
                  </a:moveTo>
                  <a:lnTo>
                    <a:pt x="244043" y="1077429"/>
                  </a:lnTo>
                  <a:lnTo>
                    <a:pt x="244043" y="1158748"/>
                  </a:lnTo>
                  <a:lnTo>
                    <a:pt x="1016863" y="1158748"/>
                  </a:lnTo>
                  <a:lnTo>
                    <a:pt x="1016863" y="1077429"/>
                  </a:lnTo>
                  <a:close/>
                </a:path>
                <a:path extrusionOk="0" h="1626870" w="1261109">
                  <a:moveTo>
                    <a:pt x="1016863" y="914806"/>
                  </a:moveTo>
                  <a:lnTo>
                    <a:pt x="244043" y="914806"/>
                  </a:lnTo>
                  <a:lnTo>
                    <a:pt x="244043" y="996111"/>
                  </a:lnTo>
                  <a:lnTo>
                    <a:pt x="1016863" y="996111"/>
                  </a:lnTo>
                  <a:lnTo>
                    <a:pt x="1016863" y="914806"/>
                  </a:lnTo>
                  <a:close/>
                </a:path>
                <a:path extrusionOk="0" h="1626870" w="1261109">
                  <a:moveTo>
                    <a:pt x="1016863" y="752170"/>
                  </a:moveTo>
                  <a:lnTo>
                    <a:pt x="244043" y="752170"/>
                  </a:lnTo>
                  <a:lnTo>
                    <a:pt x="244043" y="833488"/>
                  </a:lnTo>
                  <a:lnTo>
                    <a:pt x="1016863" y="833488"/>
                  </a:lnTo>
                  <a:lnTo>
                    <a:pt x="1016863" y="752170"/>
                  </a:lnTo>
                  <a:close/>
                </a:path>
                <a:path extrusionOk="0" h="1626870" w="1261109">
                  <a:moveTo>
                    <a:pt x="1260894" y="447217"/>
                  </a:moveTo>
                  <a:lnTo>
                    <a:pt x="1237805" y="426910"/>
                  </a:lnTo>
                  <a:lnTo>
                    <a:pt x="1138872" y="339890"/>
                  </a:lnTo>
                  <a:lnTo>
                    <a:pt x="1138872" y="548881"/>
                  </a:lnTo>
                  <a:lnTo>
                    <a:pt x="1138872" y="1504340"/>
                  </a:lnTo>
                  <a:lnTo>
                    <a:pt x="122021" y="1504340"/>
                  </a:lnTo>
                  <a:lnTo>
                    <a:pt x="122021" y="121970"/>
                  </a:lnTo>
                  <a:lnTo>
                    <a:pt x="630453" y="121970"/>
                  </a:lnTo>
                  <a:lnTo>
                    <a:pt x="630453" y="548881"/>
                  </a:lnTo>
                  <a:lnTo>
                    <a:pt x="1138872" y="548881"/>
                  </a:lnTo>
                  <a:lnTo>
                    <a:pt x="1138872" y="339890"/>
                  </a:lnTo>
                  <a:lnTo>
                    <a:pt x="1006678" y="223608"/>
                  </a:lnTo>
                  <a:lnTo>
                    <a:pt x="1006678" y="426910"/>
                  </a:lnTo>
                  <a:lnTo>
                    <a:pt x="752475" y="426910"/>
                  </a:lnTo>
                  <a:lnTo>
                    <a:pt x="752475" y="172770"/>
                  </a:lnTo>
                  <a:lnTo>
                    <a:pt x="1006678" y="426910"/>
                  </a:lnTo>
                  <a:lnTo>
                    <a:pt x="1006678" y="223608"/>
                  </a:lnTo>
                  <a:lnTo>
                    <a:pt x="948893" y="172770"/>
                  </a:lnTo>
                  <a:lnTo>
                    <a:pt x="891133" y="121970"/>
                  </a:lnTo>
                  <a:lnTo>
                    <a:pt x="752475" y="0"/>
                  </a:lnTo>
                  <a:lnTo>
                    <a:pt x="0" y="0"/>
                  </a:lnTo>
                  <a:lnTo>
                    <a:pt x="0" y="1626323"/>
                  </a:lnTo>
                  <a:lnTo>
                    <a:pt x="1260894" y="1626323"/>
                  </a:lnTo>
                  <a:lnTo>
                    <a:pt x="1260894" y="1504340"/>
                  </a:lnTo>
                  <a:lnTo>
                    <a:pt x="1260894" y="44721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67" name="Google Shape;667;p31"/>
          <p:cNvSpPr txBox="1"/>
          <p:nvPr/>
        </p:nvSpPr>
        <p:spPr>
          <a:xfrm>
            <a:off x="10126226" y="5213140"/>
            <a:ext cx="1477645" cy="574040"/>
          </a:xfrm>
          <a:prstGeom prst="rect">
            <a:avLst/>
          </a:prstGeom>
          <a:noFill/>
          <a:ln>
            <a:noFill/>
          </a:ln>
        </p:spPr>
        <p:txBody>
          <a:bodyPr anchorCtr="0" anchor="t" bIns="0" lIns="0" spcFirstLastPara="1" rIns="0" wrap="square" tIns="12700">
            <a:spAutoFit/>
          </a:bodyPr>
          <a:lstStyle/>
          <a:p>
            <a:pPr indent="-124460" lvl="0" marL="136525" marR="508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8">
                  <a:extLst>
                    <a:ext uri="{A12FA001-AC4F-418D-AE19-62706E023703}">
                      <ahyp:hlinkClr val="tx"/>
                    </a:ext>
                  </a:extLst>
                </a:hlinkClick>
              </a:rPr>
              <a:t>Leer artículo de  investigación</a:t>
            </a:r>
            <a:endParaRPr sz="1800">
              <a:latin typeface="Calibri"/>
              <a:ea typeface="Calibri"/>
              <a:cs typeface="Calibri"/>
              <a:sym typeface="Calibri"/>
            </a:endParaRPr>
          </a:p>
        </p:txBody>
      </p:sp>
      <p:sp>
        <p:nvSpPr>
          <p:cNvPr id="668" name="Google Shape;668;p31"/>
          <p:cNvSpPr txBox="1"/>
          <p:nvPr>
            <p:ph type="title"/>
          </p:nvPr>
        </p:nvSpPr>
        <p:spPr>
          <a:xfrm>
            <a:off x="908702" y="544982"/>
            <a:ext cx="831024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400"/>
              <a:t>Este estudio subraya la importancia de planificar la gestión de crisis</a:t>
            </a:r>
            <a:endParaRPr sz="2400"/>
          </a:p>
        </p:txBody>
      </p:sp>
      <p:grpSp>
        <p:nvGrpSpPr>
          <p:cNvPr id="669" name="Google Shape;669;p31"/>
          <p:cNvGrpSpPr/>
          <p:nvPr/>
        </p:nvGrpSpPr>
        <p:grpSpPr>
          <a:xfrm>
            <a:off x="9629028" y="5227361"/>
            <a:ext cx="482600" cy="788945"/>
            <a:chOff x="9629028" y="5227361"/>
            <a:chExt cx="482600" cy="788945"/>
          </a:xfrm>
        </p:grpSpPr>
        <p:pic>
          <p:nvPicPr>
            <p:cNvPr id="670" name="Google Shape;670;p31"/>
            <p:cNvPicPr preferRelativeResize="0"/>
            <p:nvPr/>
          </p:nvPicPr>
          <p:blipFill rotWithShape="1">
            <a:blip r:embed="rId9">
              <a:alphaModFix/>
            </a:blip>
            <a:srcRect b="0" l="0" r="0" t="0"/>
            <a:stretch/>
          </p:blipFill>
          <p:spPr>
            <a:xfrm>
              <a:off x="9665513" y="5227361"/>
              <a:ext cx="252649" cy="233231"/>
            </a:xfrm>
            <a:prstGeom prst="rect">
              <a:avLst/>
            </a:prstGeom>
            <a:noFill/>
            <a:ln>
              <a:noFill/>
            </a:ln>
          </p:spPr>
        </p:pic>
        <p:sp>
          <p:nvSpPr>
            <p:cNvPr id="671" name="Google Shape;671;p31"/>
            <p:cNvSpPr/>
            <p:nvPr/>
          </p:nvSpPr>
          <p:spPr>
            <a:xfrm>
              <a:off x="9629028" y="531082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6" y="26327"/>
                  </a:lnTo>
                  <a:lnTo>
                    <a:pt x="132527" y="12625"/>
                  </a:lnTo>
                  <a:lnTo>
                    <a:pt x="146235" y="3387"/>
                  </a:lnTo>
                  <a:lnTo>
                    <a:pt x="163024" y="0"/>
                  </a:lnTo>
                  <a:lnTo>
                    <a:pt x="179813" y="3387"/>
                  </a:lnTo>
                  <a:lnTo>
                    <a:pt x="193521" y="12625"/>
                  </a:lnTo>
                  <a:lnTo>
                    <a:pt x="202763"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40" y="235054"/>
                  </a:lnTo>
                  <a:lnTo>
                    <a:pt x="380772" y="246142"/>
                  </a:lnTo>
                  <a:lnTo>
                    <a:pt x="391845" y="262580"/>
                  </a:lnTo>
                  <a:lnTo>
                    <a:pt x="395895" y="282703"/>
                  </a:lnTo>
                  <a:lnTo>
                    <a:pt x="395657" y="287554"/>
                  </a:lnTo>
                  <a:lnTo>
                    <a:pt x="403312" y="281785"/>
                  </a:lnTo>
                  <a:lnTo>
                    <a:pt x="411826" y="277558"/>
                  </a:lnTo>
                  <a:lnTo>
                    <a:pt x="420971" y="274960"/>
                  </a:lnTo>
                  <a:lnTo>
                    <a:pt x="430519" y="274080"/>
                  </a:lnTo>
                  <a:lnTo>
                    <a:pt x="450631" y="278164"/>
                  </a:lnTo>
                  <a:lnTo>
                    <a:pt x="467048"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32"/>
          <p:cNvSpPr txBox="1"/>
          <p:nvPr/>
        </p:nvSpPr>
        <p:spPr>
          <a:xfrm>
            <a:off x="5855919" y="169537"/>
            <a:ext cx="5994400" cy="6325235"/>
          </a:xfrm>
          <a:prstGeom prst="rect">
            <a:avLst/>
          </a:prstGeom>
          <a:noFill/>
          <a:ln>
            <a:noFill/>
          </a:ln>
        </p:spPr>
        <p:txBody>
          <a:bodyPr anchorCtr="0" anchor="t" bIns="0" lIns="0" spcFirstLastPara="1" rIns="0" wrap="square" tIns="46975">
            <a:spAutoFit/>
          </a:bodyPr>
          <a:lstStyle/>
          <a:p>
            <a:pPr indent="0" lvl="0" marL="12700" marR="5080" rtl="0" algn="l">
              <a:lnSpc>
                <a:spcPct val="108000"/>
              </a:lnSpc>
              <a:spcBef>
                <a:spcPts val="0"/>
              </a:spcBef>
              <a:spcAft>
                <a:spcPts val="0"/>
              </a:spcAft>
              <a:buNone/>
            </a:pPr>
            <a:r>
              <a:rPr lang="en-US" sz="2000">
                <a:solidFill>
                  <a:srgbClr val="455264"/>
                </a:solidFill>
                <a:latin typeface="Calibri"/>
                <a:ea typeface="Calibri"/>
                <a:cs typeface="Calibri"/>
                <a:sym typeface="Calibri"/>
              </a:rPr>
              <a:t>El Gestor de la CMU es esencial para desarrollar el  posterior </a:t>
            </a:r>
            <a:r>
              <a:rPr b="1" lang="en-US" sz="2000">
                <a:solidFill>
                  <a:srgbClr val="F27954"/>
                </a:solidFill>
                <a:latin typeface="Calibri"/>
                <a:ea typeface="Calibri"/>
                <a:cs typeface="Calibri"/>
                <a:sym typeface="Calibri"/>
              </a:rPr>
              <a:t>Plan de Gestión de Crisis (CMP). </a:t>
            </a:r>
            <a:r>
              <a:rPr lang="en-US" sz="2000">
                <a:solidFill>
                  <a:srgbClr val="455264"/>
                </a:solidFill>
                <a:latin typeface="Calibri"/>
                <a:ea typeface="Calibri"/>
                <a:cs typeface="Calibri"/>
                <a:sym typeface="Calibri"/>
              </a:rPr>
              <a:t>Al fin y al cabo,  ellos gestionarán el plan.</a:t>
            </a:r>
            <a:endParaRPr sz="2000">
              <a:latin typeface="Calibri"/>
              <a:ea typeface="Calibri"/>
              <a:cs typeface="Calibri"/>
              <a:sym typeface="Calibri"/>
            </a:endParaRPr>
          </a:p>
          <a:p>
            <a:pPr indent="0" lvl="0" marL="12700" marR="335280" rtl="0" algn="l">
              <a:lnSpc>
                <a:spcPct val="108000"/>
              </a:lnSpc>
              <a:spcBef>
                <a:spcPts val="1000"/>
              </a:spcBef>
              <a:spcAft>
                <a:spcPts val="0"/>
              </a:spcAft>
              <a:buNone/>
            </a:pPr>
            <a:r>
              <a:rPr lang="en-US" sz="2000">
                <a:solidFill>
                  <a:srgbClr val="455264"/>
                </a:solidFill>
                <a:latin typeface="Calibri"/>
                <a:ea typeface="Calibri"/>
                <a:cs typeface="Calibri"/>
                <a:sym typeface="Calibri"/>
              </a:rPr>
              <a:t>Pueden ayudar a </a:t>
            </a:r>
            <a:r>
              <a:rPr b="1" lang="en-US" sz="2000">
                <a:solidFill>
                  <a:srgbClr val="F27954"/>
                </a:solidFill>
                <a:latin typeface="Calibri"/>
                <a:ea typeface="Calibri"/>
                <a:cs typeface="Calibri"/>
                <a:sym typeface="Calibri"/>
              </a:rPr>
              <a:t>ambos documentos (CMS y CMP)  pueden alinearse </a:t>
            </a:r>
            <a:r>
              <a:rPr lang="en-US" sz="2000">
                <a:solidFill>
                  <a:srgbClr val="455264"/>
                </a:solidFill>
                <a:latin typeface="Calibri"/>
                <a:ea typeface="Calibri"/>
                <a:cs typeface="Calibri"/>
                <a:sym typeface="Calibri"/>
              </a:rPr>
              <a:t>y encajar el uno en el otro. Ayudan a  alinear las prioridades y objetivos de la CMS para que  encajen y apoyen las operaciones, acciones,  procedimientos y tácticas del CMP.</a:t>
            </a:r>
            <a:endParaRPr sz="2000">
              <a:latin typeface="Calibri"/>
              <a:ea typeface="Calibri"/>
              <a:cs typeface="Calibri"/>
              <a:sym typeface="Calibri"/>
            </a:endParaRPr>
          </a:p>
          <a:p>
            <a:pPr indent="0" lvl="0" marL="12700" marR="38100" rtl="0" algn="l">
              <a:lnSpc>
                <a:spcPct val="108000"/>
              </a:lnSpc>
              <a:spcBef>
                <a:spcPts val="994"/>
              </a:spcBef>
              <a:spcAft>
                <a:spcPts val="0"/>
              </a:spcAft>
              <a:buNone/>
            </a:pPr>
            <a:r>
              <a:rPr lang="en-US" sz="2000">
                <a:solidFill>
                  <a:srgbClr val="455264"/>
                </a:solidFill>
                <a:latin typeface="Calibri"/>
                <a:ea typeface="Calibri"/>
                <a:cs typeface="Calibri"/>
                <a:sym typeface="Calibri"/>
              </a:rPr>
              <a:t>En función de los objetivos estratégicos de la CMS, el  Director y el equipo de la CMU </a:t>
            </a:r>
            <a:r>
              <a:rPr b="1" lang="en-US" sz="2000">
                <a:solidFill>
                  <a:srgbClr val="F27954"/>
                </a:solidFill>
                <a:latin typeface="Calibri"/>
                <a:ea typeface="Calibri"/>
                <a:cs typeface="Calibri"/>
                <a:sym typeface="Calibri"/>
              </a:rPr>
              <a:t>a menudo participarán en  la asistencia a la CMS en alguna fase o nivel.</a:t>
            </a:r>
            <a:endParaRPr sz="2000">
              <a:latin typeface="Calibri"/>
              <a:ea typeface="Calibri"/>
              <a:cs typeface="Calibri"/>
              <a:sym typeface="Calibri"/>
            </a:endParaRPr>
          </a:p>
          <a:p>
            <a:pPr indent="0" lvl="0" marL="12700" marR="13334" rtl="0" algn="l">
              <a:lnSpc>
                <a:spcPct val="108000"/>
              </a:lnSpc>
              <a:spcBef>
                <a:spcPts val="1005"/>
              </a:spcBef>
              <a:spcAft>
                <a:spcPts val="0"/>
              </a:spcAft>
              <a:buNone/>
            </a:pPr>
            <a:r>
              <a:rPr lang="en-US" sz="2000">
                <a:solidFill>
                  <a:srgbClr val="455264"/>
                </a:solidFill>
                <a:latin typeface="Calibri"/>
                <a:ea typeface="Calibri"/>
                <a:cs typeface="Calibri"/>
                <a:sym typeface="Calibri"/>
              </a:rPr>
              <a:t>La participación del director de la UGC ayuda al equipo de  la CMS a </a:t>
            </a:r>
            <a:r>
              <a:rPr b="1" lang="en-US" sz="2000">
                <a:solidFill>
                  <a:srgbClr val="F27954"/>
                </a:solidFill>
                <a:latin typeface="Calibri"/>
                <a:ea typeface="Calibri"/>
                <a:cs typeface="Calibri"/>
                <a:sym typeface="Calibri"/>
              </a:rPr>
              <a:t>entender lo que necesita la CMU</a:t>
            </a:r>
            <a:r>
              <a:rPr lang="en-US" sz="2000">
                <a:solidFill>
                  <a:srgbClr val="455264"/>
                </a:solidFill>
                <a:latin typeface="Calibri"/>
                <a:ea typeface="Calibri"/>
                <a:cs typeface="Calibri"/>
                <a:sym typeface="Calibri"/>
              </a:rPr>
              <a:t>en términos de  recursos y apoyo. El directivo puede planificar y preparar  con el equipo la consecución de estos objetivos con  carácter prioritario.</a:t>
            </a:r>
            <a:endParaRPr sz="2000">
              <a:latin typeface="Calibri"/>
              <a:ea typeface="Calibri"/>
              <a:cs typeface="Calibri"/>
              <a:sym typeface="Calibri"/>
            </a:endParaRPr>
          </a:p>
          <a:p>
            <a:pPr indent="0" lvl="0" marL="12700" marR="346710" rtl="0" algn="l">
              <a:lnSpc>
                <a:spcPct val="108000"/>
              </a:lnSpc>
              <a:spcBef>
                <a:spcPts val="1000"/>
              </a:spcBef>
              <a:spcAft>
                <a:spcPts val="0"/>
              </a:spcAft>
              <a:buNone/>
            </a:pPr>
            <a:r>
              <a:rPr lang="en-US" sz="2000">
                <a:solidFill>
                  <a:srgbClr val="455264"/>
                </a:solidFill>
                <a:latin typeface="Calibri"/>
                <a:ea typeface="Calibri"/>
                <a:cs typeface="Calibri"/>
                <a:sym typeface="Calibri"/>
              </a:rPr>
              <a:t>Otros </a:t>
            </a:r>
            <a:r>
              <a:rPr b="1" lang="en-US" sz="2000">
                <a:solidFill>
                  <a:srgbClr val="F27954"/>
                </a:solidFill>
                <a:latin typeface="Calibri"/>
                <a:ea typeface="Calibri"/>
                <a:cs typeface="Calibri"/>
                <a:sym typeface="Calibri"/>
              </a:rPr>
              <a:t>expertos y planificadores turísticos pertinentes  </a:t>
            </a:r>
            <a:r>
              <a:rPr lang="en-US" sz="2000">
                <a:solidFill>
                  <a:srgbClr val="455264"/>
                </a:solidFill>
                <a:latin typeface="Calibri"/>
                <a:ea typeface="Calibri"/>
                <a:cs typeface="Calibri"/>
                <a:sym typeface="Calibri"/>
              </a:rPr>
              <a:t>deberían participar en el desarrollo de la estrategia  cuando ésta afecte a sus estrategias; porejemplo,  colaborar con los planificadores del territorio para  conocer su cartografía y planificación.</a:t>
            </a:r>
            <a:endParaRPr sz="2000">
              <a:latin typeface="Calibri"/>
              <a:ea typeface="Calibri"/>
              <a:cs typeface="Calibri"/>
              <a:sym typeface="Calibri"/>
            </a:endParaRPr>
          </a:p>
        </p:txBody>
      </p:sp>
      <p:sp>
        <p:nvSpPr>
          <p:cNvPr id="677" name="Google Shape;677;p32"/>
          <p:cNvSpPr txBox="1"/>
          <p:nvPr>
            <p:ph type="title"/>
          </p:nvPr>
        </p:nvSpPr>
        <p:spPr>
          <a:xfrm>
            <a:off x="553868" y="362237"/>
            <a:ext cx="1590040" cy="7270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600">
                <a:solidFill>
                  <a:srgbClr val="F27954"/>
                </a:solidFill>
                <a:latin typeface="Calibri"/>
                <a:ea typeface="Calibri"/>
                <a:cs typeface="Calibri"/>
                <a:sym typeface="Calibri"/>
              </a:rPr>
              <a:t>Paso 2</a:t>
            </a:r>
            <a:endParaRPr sz="4600">
              <a:latin typeface="Calibri"/>
              <a:ea typeface="Calibri"/>
              <a:cs typeface="Calibri"/>
              <a:sym typeface="Calibri"/>
            </a:endParaRPr>
          </a:p>
        </p:txBody>
      </p:sp>
      <p:sp>
        <p:nvSpPr>
          <p:cNvPr id="678" name="Google Shape;678;p32"/>
          <p:cNvSpPr txBox="1"/>
          <p:nvPr/>
        </p:nvSpPr>
        <p:spPr>
          <a:xfrm>
            <a:off x="380" y="1481708"/>
            <a:ext cx="5302250" cy="1925955"/>
          </a:xfrm>
          <a:prstGeom prst="rect">
            <a:avLst/>
          </a:prstGeom>
          <a:solidFill>
            <a:srgbClr val="086D6E"/>
          </a:solidFill>
          <a:ln cap="flat" cmpd="sng" w="12950">
            <a:solidFill>
              <a:srgbClr val="044E4F"/>
            </a:solidFill>
            <a:prstDash val="solid"/>
            <a:round/>
            <a:headEnd len="sm" w="sm" type="none"/>
            <a:tailEnd len="sm" w="sm" type="none"/>
          </a:ln>
        </p:spPr>
        <p:txBody>
          <a:bodyPr anchorCtr="0" anchor="t" bIns="0" lIns="0" spcFirstLastPara="1" rIns="0" wrap="square" tIns="259075">
            <a:spAutoFit/>
          </a:bodyPr>
          <a:lstStyle/>
          <a:p>
            <a:pPr indent="0" lvl="0" marL="565785" marR="299720" rtl="0" algn="l">
              <a:lnSpc>
                <a:spcPct val="108055"/>
              </a:lnSpc>
              <a:spcBef>
                <a:spcPts val="0"/>
              </a:spcBef>
              <a:spcAft>
                <a:spcPts val="0"/>
              </a:spcAft>
              <a:buNone/>
            </a:pPr>
            <a:r>
              <a:rPr lang="en-US" sz="3600">
                <a:solidFill>
                  <a:srgbClr val="FFFFFF"/>
                </a:solidFill>
                <a:latin typeface="Calibri"/>
                <a:ea typeface="Calibri"/>
                <a:cs typeface="Calibri"/>
                <a:sym typeface="Calibri"/>
              </a:rPr>
              <a:t>Formar un Centro de  Gestión de Crisis con un  Director y un Equipo</a:t>
            </a:r>
            <a:endParaRPr sz="3600">
              <a:latin typeface="Calibri"/>
              <a:ea typeface="Calibri"/>
              <a:cs typeface="Calibri"/>
              <a:sym typeface="Calibri"/>
            </a:endParaRPr>
          </a:p>
        </p:txBody>
      </p:sp>
      <p:sp>
        <p:nvSpPr>
          <p:cNvPr id="679" name="Google Shape;679;p32"/>
          <p:cNvSpPr txBox="1"/>
          <p:nvPr/>
        </p:nvSpPr>
        <p:spPr>
          <a:xfrm>
            <a:off x="553868" y="3673888"/>
            <a:ext cx="4478020" cy="1870075"/>
          </a:xfrm>
          <a:prstGeom prst="rect">
            <a:avLst/>
          </a:prstGeom>
          <a:noFill/>
          <a:ln>
            <a:noFill/>
          </a:ln>
        </p:spPr>
        <p:txBody>
          <a:bodyPr anchorCtr="0" anchor="t" bIns="0" lIns="0" spcFirstLastPara="1" rIns="0" wrap="square" tIns="50150">
            <a:spAutoFit/>
          </a:bodyPr>
          <a:lstStyle/>
          <a:p>
            <a:pPr indent="-635" lvl="0" marL="12700" marR="5080" rtl="0" algn="l">
              <a:lnSpc>
                <a:spcPct val="108181"/>
              </a:lnSpc>
              <a:spcBef>
                <a:spcPts val="0"/>
              </a:spcBef>
              <a:spcAft>
                <a:spcPts val="0"/>
              </a:spcAft>
              <a:buNone/>
            </a:pPr>
            <a:r>
              <a:rPr i="1" lang="en-US" sz="2200">
                <a:solidFill>
                  <a:srgbClr val="F27954"/>
                </a:solidFill>
                <a:latin typeface="Calibri"/>
                <a:ea typeface="Calibri"/>
                <a:cs typeface="Calibri"/>
                <a:sym typeface="Calibri"/>
              </a:rPr>
              <a:t>Un responsableregional de la  estrategia de crisis necesita el apoyo de  un responsableregional del Centro  deGestión de Crisis para ejecutar y  aplicar las prioridades y  objetivosestratégicos .</a:t>
            </a:r>
            <a:endParaRPr sz="2200">
              <a:latin typeface="Calibri"/>
              <a:ea typeface="Calibri"/>
              <a:cs typeface="Calibri"/>
              <a:sym typeface="Calibri"/>
            </a:endParaRPr>
          </a:p>
        </p:txBody>
      </p:sp>
      <p:sp>
        <p:nvSpPr>
          <p:cNvPr id="680" name="Google Shape;680;p32"/>
          <p:cNvSpPr txBox="1"/>
          <p:nvPr/>
        </p:nvSpPr>
        <p:spPr>
          <a:xfrm>
            <a:off x="5231765" y="661671"/>
            <a:ext cx="257175"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600">
                <a:solidFill>
                  <a:srgbClr val="FFFFFF"/>
                </a:solidFill>
                <a:latin typeface="Calibri"/>
                <a:ea typeface="Calibri"/>
                <a:cs typeface="Calibri"/>
                <a:sym typeface="Calibri"/>
              </a:rPr>
              <a:t>1</a:t>
            </a:r>
            <a:endParaRPr sz="3600">
              <a:latin typeface="Calibri"/>
              <a:ea typeface="Calibri"/>
              <a:cs typeface="Calibri"/>
              <a:sym typeface="Calibri"/>
            </a:endParaRPr>
          </a:p>
        </p:txBody>
      </p:sp>
      <p:pic>
        <p:nvPicPr>
          <p:cNvPr id="681" name="Google Shape;681;p32"/>
          <p:cNvPicPr preferRelativeResize="0"/>
          <p:nvPr/>
        </p:nvPicPr>
        <p:blipFill rotWithShape="1">
          <a:blip r:embed="rId3">
            <a:alphaModFix/>
          </a:blip>
          <a:srcRect b="0" l="0" r="0" t="0"/>
          <a:stretch/>
        </p:blipFill>
        <p:spPr>
          <a:xfrm>
            <a:off x="3277906" y="4982194"/>
            <a:ext cx="1553499" cy="1018540"/>
          </a:xfrm>
          <a:prstGeom prst="rect">
            <a:avLst/>
          </a:prstGeom>
          <a:noFill/>
          <a:ln>
            <a:noFill/>
          </a:ln>
        </p:spPr>
      </p:pic>
      <p:sp>
        <p:nvSpPr>
          <p:cNvPr id="682" name="Google Shape;682;p32"/>
          <p:cNvSpPr txBox="1"/>
          <p:nvPr/>
        </p:nvSpPr>
        <p:spPr>
          <a:xfrm>
            <a:off x="362711" y="6063234"/>
            <a:ext cx="4741545" cy="646430"/>
          </a:xfrm>
          <a:prstGeom prst="rect">
            <a:avLst/>
          </a:prstGeom>
          <a:solidFill>
            <a:srgbClr val="086D6E"/>
          </a:solidFill>
          <a:ln>
            <a:noFill/>
          </a:ln>
        </p:spPr>
        <p:txBody>
          <a:bodyPr anchorCtr="0" anchor="t" bIns="0" lIns="0" spcFirstLastPara="1" rIns="0" wrap="square" tIns="30475">
            <a:spAutoFit/>
          </a:bodyPr>
          <a:lstStyle/>
          <a:p>
            <a:pPr indent="-1346835" lvl="0" marL="1476375" marR="122554" rtl="0" algn="l">
              <a:lnSpc>
                <a:spcPct val="100000"/>
              </a:lnSpc>
              <a:spcBef>
                <a:spcPts val="0"/>
              </a:spcBef>
              <a:spcAft>
                <a:spcPts val="0"/>
              </a:spcAft>
              <a:buNone/>
            </a:pPr>
            <a:r>
              <a:rPr b="1" lang="en-US" sz="1800">
                <a:solidFill>
                  <a:srgbClr val="FFFFFF"/>
                </a:solidFill>
                <a:latin typeface="Calibri"/>
                <a:ea typeface="Calibri"/>
                <a:cs typeface="Calibri"/>
                <a:sym typeface="Calibri"/>
              </a:rPr>
              <a:t>Véase el Módulo 2 Cómo crear un equipo eficaz  de gestión de crisis</a:t>
            </a:r>
            <a:endParaRPr sz="1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6" name="Shape 686"/>
        <p:cNvGrpSpPr/>
        <p:nvPr/>
      </p:nvGrpSpPr>
      <p:grpSpPr>
        <a:xfrm>
          <a:off x="0" y="0"/>
          <a:ext cx="0" cy="0"/>
          <a:chOff x="0" y="0"/>
          <a:chExt cx="0" cy="0"/>
        </a:xfrm>
      </p:grpSpPr>
      <p:grpSp>
        <p:nvGrpSpPr>
          <p:cNvPr id="687" name="Google Shape;687;p33"/>
          <p:cNvGrpSpPr/>
          <p:nvPr/>
        </p:nvGrpSpPr>
        <p:grpSpPr>
          <a:xfrm>
            <a:off x="241554" y="0"/>
            <a:ext cx="11696700" cy="6047994"/>
            <a:chOff x="241554" y="0"/>
            <a:chExt cx="11696700" cy="6047994"/>
          </a:xfrm>
        </p:grpSpPr>
        <p:sp>
          <p:nvSpPr>
            <p:cNvPr id="688" name="Google Shape;688;p33"/>
            <p:cNvSpPr/>
            <p:nvPr/>
          </p:nvSpPr>
          <p:spPr>
            <a:xfrm>
              <a:off x="241554" y="367284"/>
              <a:ext cx="11696700" cy="5680710"/>
            </a:xfrm>
            <a:custGeom>
              <a:rect b="b" l="l" r="r" t="t"/>
              <a:pathLst>
                <a:path extrusionOk="0" h="5680710" w="11696700">
                  <a:moveTo>
                    <a:pt x="11696700" y="0"/>
                  </a:moveTo>
                  <a:lnTo>
                    <a:pt x="0" y="0"/>
                  </a:lnTo>
                  <a:lnTo>
                    <a:pt x="0" y="5680710"/>
                  </a:lnTo>
                  <a:lnTo>
                    <a:pt x="11696700" y="5680710"/>
                  </a:lnTo>
                  <a:lnTo>
                    <a:pt x="11696700"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689" name="Google Shape;689;p33"/>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grpSp>
        <p:nvGrpSpPr>
          <p:cNvPr id="690" name="Google Shape;690;p33"/>
          <p:cNvGrpSpPr/>
          <p:nvPr/>
        </p:nvGrpSpPr>
        <p:grpSpPr>
          <a:xfrm>
            <a:off x="310108" y="6178055"/>
            <a:ext cx="3112991" cy="348957"/>
            <a:chOff x="310108" y="6178055"/>
            <a:chExt cx="3112991" cy="348957"/>
          </a:xfrm>
        </p:grpSpPr>
        <p:pic>
          <p:nvPicPr>
            <p:cNvPr id="691" name="Google Shape;691;p33"/>
            <p:cNvPicPr preferRelativeResize="0"/>
            <p:nvPr/>
          </p:nvPicPr>
          <p:blipFill rotWithShape="1">
            <a:blip r:embed="rId4">
              <a:alphaModFix/>
            </a:blip>
            <a:srcRect b="0" l="0" r="0" t="0"/>
            <a:stretch/>
          </p:blipFill>
          <p:spPr>
            <a:xfrm>
              <a:off x="310108" y="6178055"/>
              <a:ext cx="273189" cy="348957"/>
            </a:xfrm>
            <a:prstGeom prst="rect">
              <a:avLst/>
            </a:prstGeom>
            <a:noFill/>
            <a:ln>
              <a:noFill/>
            </a:ln>
          </p:spPr>
        </p:pic>
        <p:pic>
          <p:nvPicPr>
            <p:cNvPr id="692" name="Google Shape;692;p33"/>
            <p:cNvPicPr preferRelativeResize="0"/>
            <p:nvPr/>
          </p:nvPicPr>
          <p:blipFill rotWithShape="1">
            <a:blip r:embed="rId5">
              <a:alphaModFix/>
            </a:blip>
            <a:srcRect b="0" l="0" r="0" t="0"/>
            <a:stretch/>
          </p:blipFill>
          <p:spPr>
            <a:xfrm>
              <a:off x="598931" y="6196577"/>
              <a:ext cx="1834667" cy="274037"/>
            </a:xfrm>
            <a:prstGeom prst="rect">
              <a:avLst/>
            </a:prstGeom>
            <a:noFill/>
            <a:ln>
              <a:noFill/>
            </a:ln>
          </p:spPr>
        </p:pic>
        <p:pic>
          <p:nvPicPr>
            <p:cNvPr id="693" name="Google Shape;693;p33"/>
            <p:cNvPicPr preferRelativeResize="0"/>
            <p:nvPr/>
          </p:nvPicPr>
          <p:blipFill rotWithShape="1">
            <a:blip r:embed="rId6">
              <a:alphaModFix/>
            </a:blip>
            <a:srcRect b="0" l="0" r="0" t="0"/>
            <a:stretch/>
          </p:blipFill>
          <p:spPr>
            <a:xfrm>
              <a:off x="2421635" y="6245351"/>
              <a:ext cx="1001464" cy="248651"/>
            </a:xfrm>
            <a:prstGeom prst="rect">
              <a:avLst/>
            </a:prstGeom>
            <a:noFill/>
            <a:ln>
              <a:noFill/>
            </a:ln>
          </p:spPr>
        </p:pic>
      </p:grpSp>
      <p:sp>
        <p:nvSpPr>
          <p:cNvPr id="694" name="Google Shape;694;p33"/>
          <p:cNvSpPr txBox="1"/>
          <p:nvPr/>
        </p:nvSpPr>
        <p:spPr>
          <a:xfrm>
            <a:off x="919342" y="1193266"/>
            <a:ext cx="4184650" cy="3900804"/>
          </a:xfrm>
          <a:prstGeom prst="rect">
            <a:avLst/>
          </a:prstGeom>
          <a:noFill/>
          <a:ln>
            <a:noFill/>
          </a:ln>
        </p:spPr>
        <p:txBody>
          <a:bodyPr anchorCtr="0" anchor="t" bIns="0" lIns="0" spcFirstLastPara="1" rIns="0" wrap="square" tIns="12700">
            <a:spAutoFit/>
          </a:bodyPr>
          <a:lstStyle/>
          <a:p>
            <a:pPr indent="0" lvl="0" marL="12700" marR="5080" rtl="0" algn="ctr">
              <a:lnSpc>
                <a:spcPct val="100099"/>
              </a:lnSpc>
              <a:spcBef>
                <a:spcPts val="0"/>
              </a:spcBef>
              <a:spcAft>
                <a:spcPts val="0"/>
              </a:spcAft>
              <a:buNone/>
            </a:pPr>
            <a:r>
              <a:rPr i="1" lang="en-US" sz="2200">
                <a:solidFill>
                  <a:srgbClr val="FFFFFF"/>
                </a:solidFill>
                <a:latin typeface="Calibri"/>
                <a:ea typeface="Calibri"/>
                <a:cs typeface="Calibri"/>
                <a:sym typeface="Calibri"/>
              </a:rPr>
              <a:t>"Aunque una región esté en crisis, no  se trata sólo de la región. Se trata de  las víctimas de la crisis, los turistas,  los visitantes, las partes interesadas,  la comunidad y los empleados. Si  cuidas de ellos, estarás cuidando de  la empresa o la región. Si te olvidas  de ellos y piensas sólo en las  empresas, la región y sus ejecutivos,  podrías perderlo todo" </a:t>
            </a:r>
            <a:r>
              <a:rPr i="1" lang="en-US" sz="1700">
                <a:solidFill>
                  <a:srgbClr val="FFFFFF"/>
                </a:solidFill>
                <a:latin typeface="Calibri"/>
                <a:ea typeface="Calibri"/>
                <a:cs typeface="Calibri"/>
                <a:sym typeface="Calibri"/>
              </a:rPr>
              <a:t>Dave Thompson,  experto en comunicación de crisis y formador  de medios de comunicación en </a:t>
            </a:r>
            <a:r>
              <a:rPr i="1" lang="en-US" sz="1700" u="sng">
                <a:solidFill>
                  <a:srgbClr val="FFFFFF"/>
                </a:solidFill>
                <a:latin typeface="Calibri"/>
                <a:ea typeface="Calibri"/>
                <a:cs typeface="Calibri"/>
                <a:sym typeface="Calibri"/>
                <a:hlinkClick r:id="rId7">
                  <a:extLst>
                    <a:ext uri="{A12FA001-AC4F-418D-AE19-62706E023703}">
                      <ahyp:hlinkClr val="tx"/>
                    </a:ext>
                  </a:extLst>
                </a:hlinkClick>
              </a:rPr>
              <a:t>C3 Collective</a:t>
            </a:r>
            <a:r>
              <a:rPr i="1" lang="en-US" sz="1700">
                <a:solidFill>
                  <a:srgbClr val="FFFFFF"/>
                </a:solidFill>
                <a:latin typeface="Calibri"/>
                <a:ea typeface="Calibri"/>
                <a:cs typeface="Calibri"/>
                <a:sym typeface="Calibri"/>
              </a:rPr>
              <a:t>,</a:t>
            </a:r>
            <a:endParaRPr sz="1700">
              <a:latin typeface="Calibri"/>
              <a:ea typeface="Calibri"/>
              <a:cs typeface="Calibri"/>
              <a:sym typeface="Calibri"/>
            </a:endParaRPr>
          </a:p>
        </p:txBody>
      </p:sp>
      <p:pic>
        <p:nvPicPr>
          <p:cNvPr id="695" name="Google Shape;695;p33"/>
          <p:cNvPicPr preferRelativeResize="0"/>
          <p:nvPr/>
        </p:nvPicPr>
        <p:blipFill rotWithShape="1">
          <a:blip r:embed="rId8">
            <a:alphaModFix/>
          </a:blip>
          <a:srcRect b="0" l="0" r="0" t="0"/>
          <a:stretch/>
        </p:blipFill>
        <p:spPr>
          <a:xfrm>
            <a:off x="5957315" y="56"/>
            <a:ext cx="5396179" cy="5543518"/>
          </a:xfrm>
          <a:prstGeom prst="rect">
            <a:avLst/>
          </a:prstGeom>
          <a:noFill/>
          <a:ln>
            <a:noFill/>
          </a:ln>
        </p:spPr>
      </p:pic>
      <p:grpSp>
        <p:nvGrpSpPr>
          <p:cNvPr id="696" name="Google Shape;696;p33"/>
          <p:cNvGrpSpPr/>
          <p:nvPr/>
        </p:nvGrpSpPr>
        <p:grpSpPr>
          <a:xfrm>
            <a:off x="5182757" y="5193072"/>
            <a:ext cx="482600" cy="788945"/>
            <a:chOff x="5182757" y="5193072"/>
            <a:chExt cx="482600" cy="788945"/>
          </a:xfrm>
        </p:grpSpPr>
        <p:pic>
          <p:nvPicPr>
            <p:cNvPr id="697" name="Google Shape;697;p33"/>
            <p:cNvPicPr preferRelativeResize="0"/>
            <p:nvPr/>
          </p:nvPicPr>
          <p:blipFill rotWithShape="1">
            <a:blip r:embed="rId9">
              <a:alphaModFix/>
            </a:blip>
            <a:srcRect b="0" l="0" r="0" t="0"/>
            <a:stretch/>
          </p:blipFill>
          <p:spPr>
            <a:xfrm>
              <a:off x="5219242" y="5193072"/>
              <a:ext cx="252649" cy="233231"/>
            </a:xfrm>
            <a:prstGeom prst="rect">
              <a:avLst/>
            </a:prstGeom>
            <a:noFill/>
            <a:ln>
              <a:noFill/>
            </a:ln>
          </p:spPr>
        </p:pic>
        <p:sp>
          <p:nvSpPr>
            <p:cNvPr id="698" name="Google Shape;698;p33"/>
            <p:cNvSpPr/>
            <p:nvPr/>
          </p:nvSpPr>
          <p:spPr>
            <a:xfrm>
              <a:off x="5182757" y="5276532"/>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27"/>
                  </a:lnTo>
                  <a:lnTo>
                    <a:pt x="132531" y="12625"/>
                  </a:lnTo>
                  <a:lnTo>
                    <a:pt x="146239" y="3387"/>
                  </a:lnTo>
                  <a:lnTo>
                    <a:pt x="163024" y="0"/>
                  </a:lnTo>
                  <a:lnTo>
                    <a:pt x="179813" y="3387"/>
                  </a:lnTo>
                  <a:lnTo>
                    <a:pt x="193521" y="12625"/>
                  </a:lnTo>
                  <a:lnTo>
                    <a:pt x="202763"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0"/>
                  </a:lnTo>
                  <a:lnTo>
                    <a:pt x="380769" y="246139"/>
                  </a:lnTo>
                  <a:lnTo>
                    <a:pt x="391843" y="262578"/>
                  </a:lnTo>
                  <a:lnTo>
                    <a:pt x="395895" y="282703"/>
                  </a:lnTo>
                  <a:lnTo>
                    <a:pt x="395657" y="287554"/>
                  </a:lnTo>
                  <a:lnTo>
                    <a:pt x="403312" y="281785"/>
                  </a:lnTo>
                  <a:lnTo>
                    <a:pt x="411825" y="277558"/>
                  </a:lnTo>
                  <a:lnTo>
                    <a:pt x="420967" y="274960"/>
                  </a:lnTo>
                  <a:lnTo>
                    <a:pt x="430509" y="274080"/>
                  </a:lnTo>
                  <a:lnTo>
                    <a:pt x="450627" y="278164"/>
                  </a:lnTo>
                  <a:lnTo>
                    <a:pt x="467047"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34"/>
          <p:cNvSpPr txBox="1"/>
          <p:nvPr/>
        </p:nvSpPr>
        <p:spPr>
          <a:xfrm>
            <a:off x="5569386" y="2265978"/>
            <a:ext cx="6362700" cy="38836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1800">
                <a:solidFill>
                  <a:srgbClr val="F27954"/>
                </a:solidFill>
                <a:latin typeface="Calibri"/>
                <a:ea typeface="Calibri"/>
                <a:cs typeface="Calibri"/>
                <a:sym typeface="Calibri"/>
              </a:rPr>
              <a:t>Objetivo 1 </a:t>
            </a:r>
            <a:r>
              <a:rPr lang="en-US" sz="1800">
                <a:solidFill>
                  <a:srgbClr val="F27954"/>
                </a:solidFill>
                <a:latin typeface="Calibri"/>
                <a:ea typeface="Calibri"/>
                <a:cs typeface="Calibri"/>
                <a:sym typeface="Calibri"/>
              </a:rPr>
              <a:t>Mantener la continuidad de las actividades. </a:t>
            </a:r>
            <a:r>
              <a:rPr lang="en-US" sz="1800">
                <a:solidFill>
                  <a:srgbClr val="455264"/>
                </a:solidFill>
                <a:latin typeface="Calibri"/>
                <a:ea typeface="Calibri"/>
                <a:cs typeface="Calibri"/>
                <a:sym typeface="Calibri"/>
              </a:rPr>
              <a:t>Una región  debe decidir cómo puede mantener la actividad normal de los  profesionales, por ejemplo, cómo puede minimizar los retrasos para  los visitantes y mantener las reservas, las operaciones y los ingresos.  Debe estudiar cómo alcanzar estos objetivos en diferentes  escenarios si existen, por ejemplo,</a:t>
            </a:r>
            <a:endParaRPr sz="1800">
              <a:latin typeface="Calibri"/>
              <a:ea typeface="Calibri"/>
              <a:cs typeface="Calibri"/>
              <a:sym typeface="Calibri"/>
            </a:endParaRPr>
          </a:p>
          <a:p>
            <a:pPr indent="-342900" lvl="0" marL="355600" marR="46609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una disminución de un trimestre en el número de visitantes  debido a </a:t>
            </a:r>
            <a:r>
              <a:rPr i="1" lang="en-US" sz="1800">
                <a:solidFill>
                  <a:srgbClr val="F27954"/>
                </a:solidFill>
                <a:latin typeface="Calibri"/>
                <a:ea typeface="Calibri"/>
                <a:cs typeface="Calibri"/>
                <a:sym typeface="Calibri"/>
              </a:rPr>
              <a:t>(por ejemplo, una erupción volcánica)</a:t>
            </a:r>
            <a:endParaRPr sz="1800">
              <a:latin typeface="Calibri"/>
              <a:ea typeface="Calibri"/>
              <a:cs typeface="Calibri"/>
              <a:sym typeface="Calibri"/>
            </a:endParaRPr>
          </a:p>
          <a:p>
            <a:pPr indent="-342900" lvl="0" marL="355600" marR="13843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una reducción del número de personas autorizadas a acceder a  un restaurante o atracción debido a </a:t>
            </a:r>
            <a:r>
              <a:rPr i="1" lang="en-US" sz="1800">
                <a:solidFill>
                  <a:srgbClr val="F27954"/>
                </a:solidFill>
                <a:latin typeface="Calibri"/>
                <a:ea typeface="Calibri"/>
                <a:cs typeface="Calibri"/>
                <a:sym typeface="Calibri"/>
              </a:rPr>
              <a:t>(por ejemplo, un virus)</a:t>
            </a:r>
            <a:endParaRPr sz="1800">
              <a:latin typeface="Calibri"/>
              <a:ea typeface="Calibri"/>
              <a:cs typeface="Calibri"/>
              <a:sym typeface="Calibri"/>
            </a:endParaRPr>
          </a:p>
          <a:p>
            <a:pPr indent="0" lvl="0" marL="12700" marR="84455" rtl="0" algn="l">
              <a:lnSpc>
                <a:spcPct val="107722"/>
              </a:lnSpc>
              <a:spcBef>
                <a:spcPts val="1035"/>
              </a:spcBef>
              <a:spcAft>
                <a:spcPts val="0"/>
              </a:spcAft>
              <a:buNone/>
            </a:pPr>
            <a:r>
              <a:rPr b="1" lang="en-US" sz="1800">
                <a:solidFill>
                  <a:srgbClr val="F27954"/>
                </a:solidFill>
                <a:latin typeface="Calibri"/>
                <a:ea typeface="Calibri"/>
                <a:cs typeface="Calibri"/>
                <a:sym typeface="Calibri"/>
              </a:rPr>
              <a:t>Objetivo 3 </a:t>
            </a:r>
            <a:r>
              <a:rPr lang="en-US" sz="1800">
                <a:solidFill>
                  <a:srgbClr val="F27954"/>
                </a:solidFill>
                <a:latin typeface="Calibri"/>
                <a:ea typeface="Calibri"/>
                <a:cs typeface="Calibri"/>
                <a:sym typeface="Calibri"/>
              </a:rPr>
              <a:t>Garantizar la gestión de las consultas de crisis</a:t>
            </a:r>
            <a:r>
              <a:rPr b="1" lang="en-US" sz="1800">
                <a:solidFill>
                  <a:srgbClr val="F27954"/>
                </a:solidFill>
                <a:latin typeface="Calibri"/>
                <a:ea typeface="Calibri"/>
                <a:cs typeface="Calibri"/>
                <a:sym typeface="Calibri"/>
              </a:rPr>
              <a:t>. </a:t>
            </a:r>
            <a:r>
              <a:rPr lang="en-US" sz="1800">
                <a:solidFill>
                  <a:srgbClr val="455264"/>
                </a:solidFill>
                <a:latin typeface="Calibri"/>
                <a:ea typeface="Calibri"/>
                <a:cs typeface="Calibri"/>
                <a:sym typeface="Calibri"/>
              </a:rPr>
              <a:t>Elabore  diferentes planes de contingencia, por ejemplo, identifique de  dónde pueden desviarse los recursos de personal para gestionar las  abrumadoras consultas de crisis de los clientes.</a:t>
            </a:r>
            <a:endParaRPr sz="1800">
              <a:latin typeface="Calibri"/>
              <a:ea typeface="Calibri"/>
              <a:cs typeface="Calibri"/>
              <a:sym typeface="Calibri"/>
            </a:endParaRPr>
          </a:p>
        </p:txBody>
      </p:sp>
      <p:sp>
        <p:nvSpPr>
          <p:cNvPr id="704" name="Google Shape;704;p34"/>
          <p:cNvSpPr txBox="1"/>
          <p:nvPr>
            <p:ph type="title"/>
          </p:nvPr>
        </p:nvSpPr>
        <p:spPr>
          <a:xfrm>
            <a:off x="450607" y="413475"/>
            <a:ext cx="1590040" cy="7270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600">
                <a:solidFill>
                  <a:srgbClr val="F27954"/>
                </a:solidFill>
                <a:latin typeface="Calibri"/>
                <a:ea typeface="Calibri"/>
                <a:cs typeface="Calibri"/>
                <a:sym typeface="Calibri"/>
              </a:rPr>
              <a:t>Paso 3</a:t>
            </a:r>
            <a:endParaRPr sz="4600">
              <a:latin typeface="Calibri"/>
              <a:ea typeface="Calibri"/>
              <a:cs typeface="Calibri"/>
              <a:sym typeface="Calibri"/>
            </a:endParaRPr>
          </a:p>
        </p:txBody>
      </p:sp>
      <p:sp>
        <p:nvSpPr>
          <p:cNvPr id="705" name="Google Shape;705;p34"/>
          <p:cNvSpPr txBox="1"/>
          <p:nvPr/>
        </p:nvSpPr>
        <p:spPr>
          <a:xfrm>
            <a:off x="380" y="1481708"/>
            <a:ext cx="5302250" cy="1271905"/>
          </a:xfrm>
          <a:prstGeom prst="rect">
            <a:avLst/>
          </a:prstGeom>
          <a:solidFill>
            <a:srgbClr val="086D6E"/>
          </a:solidFill>
          <a:ln cap="flat" cmpd="sng" w="12950">
            <a:solidFill>
              <a:srgbClr val="044E4F"/>
            </a:solidFill>
            <a:prstDash val="solid"/>
            <a:round/>
            <a:headEnd len="sm" w="sm" type="none"/>
            <a:tailEnd len="sm" w="sm" type="none"/>
          </a:ln>
        </p:spPr>
        <p:txBody>
          <a:bodyPr anchorCtr="0" anchor="t" bIns="0" lIns="0" spcFirstLastPara="1" rIns="0" wrap="square" tIns="185400">
            <a:spAutoFit/>
          </a:bodyPr>
          <a:lstStyle/>
          <a:p>
            <a:pPr indent="461645" lvl="0" marL="645160" marR="424815" rtl="0" algn="l">
              <a:lnSpc>
                <a:spcPct val="108124"/>
              </a:lnSpc>
              <a:spcBef>
                <a:spcPts val="0"/>
              </a:spcBef>
              <a:spcAft>
                <a:spcPts val="0"/>
              </a:spcAft>
              <a:buNone/>
            </a:pPr>
            <a:r>
              <a:rPr lang="en-US" sz="3200">
                <a:solidFill>
                  <a:srgbClr val="FFFFFF"/>
                </a:solidFill>
                <a:latin typeface="Calibri"/>
                <a:ea typeface="Calibri"/>
                <a:cs typeface="Calibri"/>
                <a:sym typeface="Calibri"/>
              </a:rPr>
              <a:t>Establecer objetivos  estratégicos y prioridades</a:t>
            </a:r>
            <a:endParaRPr sz="3200">
              <a:latin typeface="Calibri"/>
              <a:ea typeface="Calibri"/>
              <a:cs typeface="Calibri"/>
              <a:sym typeface="Calibri"/>
            </a:endParaRPr>
          </a:p>
        </p:txBody>
      </p:sp>
      <p:sp>
        <p:nvSpPr>
          <p:cNvPr id="706" name="Google Shape;706;p34"/>
          <p:cNvSpPr txBox="1"/>
          <p:nvPr/>
        </p:nvSpPr>
        <p:spPr>
          <a:xfrm>
            <a:off x="5231765" y="620058"/>
            <a:ext cx="6584315" cy="1397000"/>
          </a:xfrm>
          <a:prstGeom prst="rect">
            <a:avLst/>
          </a:prstGeom>
          <a:noFill/>
          <a:ln>
            <a:noFill/>
          </a:ln>
        </p:spPr>
        <p:txBody>
          <a:bodyPr anchorCtr="0" anchor="t" bIns="0" lIns="0" spcFirstLastPara="1" rIns="0" wrap="square" tIns="12700">
            <a:spAutoFit/>
          </a:bodyPr>
          <a:lstStyle/>
          <a:p>
            <a:pPr indent="0" lvl="0" marL="349885" marR="0" rtl="0" algn="l">
              <a:lnSpc>
                <a:spcPct val="70000"/>
              </a:lnSpc>
              <a:spcBef>
                <a:spcPts val="0"/>
              </a:spcBef>
              <a:spcAft>
                <a:spcPts val="0"/>
              </a:spcAft>
              <a:buNone/>
            </a:pPr>
            <a:r>
              <a:rPr b="1" lang="en-US" sz="1800">
                <a:solidFill>
                  <a:srgbClr val="F27954"/>
                </a:solidFill>
                <a:latin typeface="Calibri"/>
                <a:ea typeface="Calibri"/>
                <a:cs typeface="Calibri"/>
                <a:sym typeface="Calibri"/>
              </a:rPr>
              <a:t>Objetivo 1 </a:t>
            </a:r>
            <a:r>
              <a:rPr lang="en-US" sz="1800">
                <a:solidFill>
                  <a:srgbClr val="F27954"/>
                </a:solidFill>
                <a:latin typeface="Calibri"/>
                <a:ea typeface="Calibri"/>
                <a:cs typeface="Calibri"/>
                <a:sym typeface="Calibri"/>
              </a:rPr>
              <a:t>Garantizar la salud y la seguridad de todos. </a:t>
            </a:r>
            <a:r>
              <a:rPr lang="en-US" sz="1800">
                <a:solidFill>
                  <a:srgbClr val="455264"/>
                </a:solidFill>
                <a:latin typeface="Calibri"/>
                <a:ea typeface="Calibri"/>
                <a:cs typeface="Calibri"/>
                <a:sym typeface="Calibri"/>
              </a:rPr>
              <a:t>Aunque una</a:t>
            </a:r>
            <a:endParaRPr sz="1800">
              <a:latin typeface="Calibri"/>
              <a:ea typeface="Calibri"/>
              <a:cs typeface="Calibri"/>
              <a:sym typeface="Calibri"/>
            </a:endParaRPr>
          </a:p>
          <a:p>
            <a:pPr indent="0" lvl="0" marL="12700" marR="0" rtl="0" algn="l">
              <a:lnSpc>
                <a:spcPct val="90000"/>
              </a:lnSpc>
              <a:spcBef>
                <a:spcPts val="0"/>
              </a:spcBef>
              <a:spcAft>
                <a:spcPts val="0"/>
              </a:spcAft>
              <a:buNone/>
            </a:pPr>
            <a:r>
              <a:rPr lang="en-US" sz="3600">
                <a:solidFill>
                  <a:srgbClr val="FFFFFF"/>
                </a:solidFill>
                <a:latin typeface="Calibri"/>
                <a:ea typeface="Calibri"/>
                <a:cs typeface="Calibri"/>
                <a:sym typeface="Calibri"/>
              </a:rPr>
              <a:t>1 </a:t>
            </a:r>
            <a:r>
              <a:rPr lang="en-US" sz="1800">
                <a:solidFill>
                  <a:srgbClr val="455264"/>
                </a:solidFill>
                <a:latin typeface="Calibri"/>
                <a:ea typeface="Calibri"/>
                <a:cs typeface="Calibri"/>
                <a:sym typeface="Calibri"/>
              </a:rPr>
              <a:t>región no puede predecir los tipos de crisis a los que puede</a:t>
            </a:r>
            <a:endParaRPr sz="1800">
              <a:latin typeface="Calibri"/>
              <a:ea typeface="Calibri"/>
              <a:cs typeface="Calibri"/>
              <a:sym typeface="Calibri"/>
            </a:endParaRPr>
          </a:p>
          <a:p>
            <a:pPr indent="0" lvl="0" marL="349885" marR="0" rtl="0" algn="l">
              <a:lnSpc>
                <a:spcPct val="110000"/>
              </a:lnSpc>
              <a:spcBef>
                <a:spcPts val="0"/>
              </a:spcBef>
              <a:spcAft>
                <a:spcPts val="0"/>
              </a:spcAft>
              <a:buNone/>
            </a:pPr>
            <a:r>
              <a:rPr lang="en-US" sz="1800">
                <a:solidFill>
                  <a:srgbClr val="455264"/>
                </a:solidFill>
                <a:latin typeface="Calibri"/>
                <a:ea typeface="Calibri"/>
                <a:cs typeface="Calibri"/>
                <a:sym typeface="Calibri"/>
              </a:rPr>
              <a:t>enfrentarse, es importante que las partes interesadas regionales se</a:t>
            </a:r>
            <a:endParaRPr sz="1800">
              <a:latin typeface="Calibri"/>
              <a:ea typeface="Calibri"/>
              <a:cs typeface="Calibri"/>
              <a:sym typeface="Calibri"/>
            </a:endParaRPr>
          </a:p>
          <a:p>
            <a:pPr indent="0" lvl="0" marL="349885" marR="53339" rtl="0" algn="l">
              <a:lnSpc>
                <a:spcPct val="100000"/>
              </a:lnSpc>
              <a:spcBef>
                <a:spcPts val="0"/>
              </a:spcBef>
              <a:spcAft>
                <a:spcPts val="0"/>
              </a:spcAft>
              <a:buNone/>
            </a:pPr>
            <a:r>
              <a:rPr lang="en-US" sz="1800">
                <a:solidFill>
                  <a:srgbClr val="455264"/>
                </a:solidFill>
                <a:latin typeface="Calibri"/>
                <a:ea typeface="Calibri"/>
                <a:cs typeface="Calibri"/>
                <a:sym typeface="Calibri"/>
              </a:rPr>
              <a:t>pongan de acuerdo sobre los resultados más importantes y de alto  nivel, como mantener la seguridad y la salud de todo el mundo</a:t>
            </a:r>
            <a:endParaRPr sz="1800">
              <a:latin typeface="Calibri"/>
              <a:ea typeface="Calibri"/>
              <a:cs typeface="Calibri"/>
              <a:sym typeface="Calibri"/>
            </a:endParaRPr>
          </a:p>
        </p:txBody>
      </p:sp>
      <p:sp>
        <p:nvSpPr>
          <p:cNvPr id="707" name="Google Shape;707;p34"/>
          <p:cNvSpPr txBox="1"/>
          <p:nvPr/>
        </p:nvSpPr>
        <p:spPr>
          <a:xfrm>
            <a:off x="450607" y="2989797"/>
            <a:ext cx="4363085" cy="2044700"/>
          </a:xfrm>
          <a:prstGeom prst="rect">
            <a:avLst/>
          </a:prstGeom>
          <a:noFill/>
          <a:ln>
            <a:noFill/>
          </a:ln>
        </p:spPr>
        <p:txBody>
          <a:bodyPr anchorCtr="0" anchor="t" bIns="0" lIns="0" spcFirstLastPara="1" rIns="0" wrap="square" tIns="53975">
            <a:spAutoFit/>
          </a:bodyPr>
          <a:lstStyle/>
          <a:p>
            <a:pPr indent="0" lvl="0" marL="12700" marR="5080" rtl="0" algn="l">
              <a:lnSpc>
                <a:spcPct val="107916"/>
              </a:lnSpc>
              <a:spcBef>
                <a:spcPts val="0"/>
              </a:spcBef>
              <a:spcAft>
                <a:spcPts val="0"/>
              </a:spcAft>
              <a:buNone/>
            </a:pPr>
            <a:r>
              <a:rPr i="1" lang="en-US" sz="2400">
                <a:solidFill>
                  <a:srgbClr val="F27954"/>
                </a:solidFill>
                <a:latin typeface="Calibri"/>
                <a:ea typeface="Calibri"/>
                <a:cs typeface="Calibri"/>
                <a:sym typeface="Calibri"/>
              </a:rPr>
              <a:t>céntrate en unas pocas metas y  objetivos, y evita la tentación de  fijarte como meta un impacto cero:  eso es poco realista".</a:t>
            </a:r>
            <a:endParaRPr sz="2400">
              <a:latin typeface="Calibri"/>
              <a:ea typeface="Calibri"/>
              <a:cs typeface="Calibri"/>
              <a:sym typeface="Calibri"/>
            </a:endParaRPr>
          </a:p>
          <a:p>
            <a:pPr indent="0" lvl="0" marL="12700" marR="40005" rtl="0" algn="l">
              <a:lnSpc>
                <a:spcPct val="108124"/>
              </a:lnSpc>
              <a:spcBef>
                <a:spcPts val="1775"/>
              </a:spcBef>
              <a:spcAft>
                <a:spcPts val="0"/>
              </a:spcAft>
              <a:buNone/>
            </a:pPr>
            <a:r>
              <a:rPr i="1" lang="en-US" sz="1600">
                <a:solidFill>
                  <a:srgbClr val="4C4C4C"/>
                </a:solidFill>
                <a:latin typeface="Calibri"/>
                <a:ea typeface="Calibri"/>
                <a:cs typeface="Calibri"/>
                <a:sym typeface="Calibri"/>
              </a:rPr>
              <a:t>Dave Thompson, experto en comunicación de crisis y  formador de medios en </a:t>
            </a:r>
            <a:r>
              <a:rPr i="1" lang="en-US" sz="1600" u="sng">
                <a:solidFill>
                  <a:srgbClr val="4C4C4C"/>
                </a:solidFill>
                <a:latin typeface="Calibri"/>
                <a:ea typeface="Calibri"/>
                <a:cs typeface="Calibri"/>
                <a:sym typeface="Calibri"/>
                <a:hlinkClick r:id="rId3">
                  <a:extLst>
                    <a:ext uri="{A12FA001-AC4F-418D-AE19-62706E023703}">
                      <ahyp:hlinkClr val="tx"/>
                    </a:ext>
                  </a:extLst>
                </a:hlinkClick>
              </a:rPr>
              <a:t>C3 Collective</a:t>
            </a:r>
            <a:endParaRPr sz="1600">
              <a:latin typeface="Calibri"/>
              <a:ea typeface="Calibri"/>
              <a:cs typeface="Calibri"/>
              <a:sym typeface="Calibri"/>
            </a:endParaRPr>
          </a:p>
        </p:txBody>
      </p:sp>
      <p:grpSp>
        <p:nvGrpSpPr>
          <p:cNvPr id="708" name="Google Shape;708;p34"/>
          <p:cNvGrpSpPr/>
          <p:nvPr/>
        </p:nvGrpSpPr>
        <p:grpSpPr>
          <a:xfrm>
            <a:off x="855726" y="5301407"/>
            <a:ext cx="3108960" cy="1270000"/>
            <a:chOff x="855726" y="5301407"/>
            <a:chExt cx="3108960" cy="1270000"/>
          </a:xfrm>
        </p:grpSpPr>
        <p:sp>
          <p:nvSpPr>
            <p:cNvPr id="709" name="Google Shape;709;p34"/>
            <p:cNvSpPr/>
            <p:nvPr/>
          </p:nvSpPr>
          <p:spPr>
            <a:xfrm>
              <a:off x="1084856" y="5301407"/>
              <a:ext cx="2647950" cy="1270000"/>
            </a:xfrm>
            <a:custGeom>
              <a:rect b="b" l="l" r="r" t="t"/>
              <a:pathLst>
                <a:path extrusionOk="0" h="1270000" w="2647950">
                  <a:moveTo>
                    <a:pt x="1628073" y="12700"/>
                  </a:moveTo>
                  <a:lnTo>
                    <a:pt x="1339241" y="12700"/>
                  </a:lnTo>
                  <a:lnTo>
                    <a:pt x="1104112" y="76200"/>
                  </a:lnTo>
                  <a:lnTo>
                    <a:pt x="1015530" y="127000"/>
                  </a:lnTo>
                  <a:lnTo>
                    <a:pt x="972586" y="152400"/>
                  </a:lnTo>
                  <a:lnTo>
                    <a:pt x="931951" y="177800"/>
                  </a:lnTo>
                  <a:lnTo>
                    <a:pt x="894681" y="215900"/>
                  </a:lnTo>
                  <a:lnTo>
                    <a:pt x="861834" y="254000"/>
                  </a:lnTo>
                  <a:lnTo>
                    <a:pt x="829969" y="292100"/>
                  </a:lnTo>
                  <a:lnTo>
                    <a:pt x="803302" y="330200"/>
                  </a:lnTo>
                  <a:lnTo>
                    <a:pt x="781392" y="368300"/>
                  </a:lnTo>
                  <a:lnTo>
                    <a:pt x="763798" y="419100"/>
                  </a:lnTo>
                  <a:lnTo>
                    <a:pt x="750078" y="457200"/>
                  </a:lnTo>
                  <a:lnTo>
                    <a:pt x="739792" y="508000"/>
                  </a:lnTo>
                  <a:lnTo>
                    <a:pt x="732497" y="546100"/>
                  </a:lnTo>
                  <a:lnTo>
                    <a:pt x="727753" y="596900"/>
                  </a:lnTo>
                  <a:lnTo>
                    <a:pt x="725119" y="647700"/>
                  </a:lnTo>
                  <a:lnTo>
                    <a:pt x="714272" y="698500"/>
                  </a:lnTo>
                  <a:lnTo>
                    <a:pt x="688987" y="736600"/>
                  </a:lnTo>
                  <a:lnTo>
                    <a:pt x="652349" y="774700"/>
                  </a:lnTo>
                  <a:lnTo>
                    <a:pt x="607441" y="812800"/>
                  </a:lnTo>
                  <a:lnTo>
                    <a:pt x="588437" y="812800"/>
                  </a:lnTo>
                  <a:lnTo>
                    <a:pt x="556131" y="838200"/>
                  </a:lnTo>
                  <a:lnTo>
                    <a:pt x="513318" y="850900"/>
                  </a:lnTo>
                  <a:lnTo>
                    <a:pt x="462791" y="876300"/>
                  </a:lnTo>
                  <a:lnTo>
                    <a:pt x="407341" y="889000"/>
                  </a:lnTo>
                  <a:lnTo>
                    <a:pt x="292849" y="939800"/>
                  </a:lnTo>
                  <a:lnTo>
                    <a:pt x="239392" y="952500"/>
                  </a:lnTo>
                  <a:lnTo>
                    <a:pt x="192187" y="977900"/>
                  </a:lnTo>
                  <a:lnTo>
                    <a:pt x="154025" y="990600"/>
                  </a:lnTo>
                  <a:lnTo>
                    <a:pt x="138423" y="1003300"/>
                  </a:lnTo>
                  <a:lnTo>
                    <a:pt x="122656" y="1003300"/>
                  </a:lnTo>
                  <a:lnTo>
                    <a:pt x="106566" y="1016000"/>
                  </a:lnTo>
                  <a:lnTo>
                    <a:pt x="89992" y="1016000"/>
                  </a:lnTo>
                  <a:lnTo>
                    <a:pt x="48915" y="1041400"/>
                  </a:lnTo>
                  <a:lnTo>
                    <a:pt x="19683" y="1066800"/>
                  </a:lnTo>
                  <a:lnTo>
                    <a:pt x="3108" y="1104900"/>
                  </a:lnTo>
                  <a:lnTo>
                    <a:pt x="0" y="1143000"/>
                  </a:lnTo>
                  <a:lnTo>
                    <a:pt x="6599" y="1181100"/>
                  </a:lnTo>
                  <a:lnTo>
                    <a:pt x="21632" y="1206500"/>
                  </a:lnTo>
                  <a:lnTo>
                    <a:pt x="45750" y="1244600"/>
                  </a:lnTo>
                  <a:lnTo>
                    <a:pt x="79603" y="1257300"/>
                  </a:lnTo>
                  <a:lnTo>
                    <a:pt x="120438" y="1270000"/>
                  </a:lnTo>
                  <a:lnTo>
                    <a:pt x="204694" y="1270000"/>
                  </a:lnTo>
                  <a:lnTo>
                    <a:pt x="247472" y="1257300"/>
                  </a:lnTo>
                  <a:lnTo>
                    <a:pt x="297280" y="1244600"/>
                  </a:lnTo>
                  <a:lnTo>
                    <a:pt x="119418" y="1244600"/>
                  </a:lnTo>
                  <a:lnTo>
                    <a:pt x="114223" y="1231900"/>
                  </a:lnTo>
                  <a:lnTo>
                    <a:pt x="94751" y="1231900"/>
                  </a:lnTo>
                  <a:lnTo>
                    <a:pt x="88265" y="1219200"/>
                  </a:lnTo>
                  <a:lnTo>
                    <a:pt x="66955" y="1206500"/>
                  </a:lnTo>
                  <a:lnTo>
                    <a:pt x="50190" y="1181100"/>
                  </a:lnTo>
                  <a:lnTo>
                    <a:pt x="38615" y="1168400"/>
                  </a:lnTo>
                  <a:lnTo>
                    <a:pt x="32880" y="1130300"/>
                  </a:lnTo>
                  <a:lnTo>
                    <a:pt x="32880" y="1117600"/>
                  </a:lnTo>
                  <a:lnTo>
                    <a:pt x="46731" y="1079500"/>
                  </a:lnTo>
                  <a:lnTo>
                    <a:pt x="86537" y="1054100"/>
                  </a:lnTo>
                  <a:lnTo>
                    <a:pt x="119558" y="1041400"/>
                  </a:lnTo>
                  <a:lnTo>
                    <a:pt x="168048" y="1016000"/>
                  </a:lnTo>
                  <a:lnTo>
                    <a:pt x="227093" y="990600"/>
                  </a:lnTo>
                  <a:lnTo>
                    <a:pt x="418417" y="914400"/>
                  </a:lnTo>
                  <a:lnTo>
                    <a:pt x="470541" y="901700"/>
                  </a:lnTo>
                  <a:lnTo>
                    <a:pt x="508648" y="876300"/>
                  </a:lnTo>
                  <a:lnTo>
                    <a:pt x="527824" y="876300"/>
                  </a:lnTo>
                  <a:lnTo>
                    <a:pt x="578015" y="850900"/>
                  </a:lnTo>
                  <a:lnTo>
                    <a:pt x="625606" y="838200"/>
                  </a:lnTo>
                  <a:lnTo>
                    <a:pt x="668004" y="800100"/>
                  </a:lnTo>
                  <a:lnTo>
                    <a:pt x="702614" y="774700"/>
                  </a:lnTo>
                  <a:lnTo>
                    <a:pt x="708267" y="762000"/>
                  </a:lnTo>
                  <a:lnTo>
                    <a:pt x="715381" y="749300"/>
                  </a:lnTo>
                  <a:lnTo>
                    <a:pt x="724767" y="749300"/>
                  </a:lnTo>
                  <a:lnTo>
                    <a:pt x="737235" y="736600"/>
                  </a:lnTo>
                  <a:lnTo>
                    <a:pt x="782218" y="736600"/>
                  </a:lnTo>
                  <a:lnTo>
                    <a:pt x="773676" y="685800"/>
                  </a:lnTo>
                  <a:lnTo>
                    <a:pt x="770972" y="635000"/>
                  </a:lnTo>
                  <a:lnTo>
                    <a:pt x="773460" y="584200"/>
                  </a:lnTo>
                  <a:lnTo>
                    <a:pt x="780491" y="533400"/>
                  </a:lnTo>
                  <a:lnTo>
                    <a:pt x="790007" y="482600"/>
                  </a:lnTo>
                  <a:lnTo>
                    <a:pt x="802580" y="444500"/>
                  </a:lnTo>
                  <a:lnTo>
                    <a:pt x="818725" y="393700"/>
                  </a:lnTo>
                  <a:lnTo>
                    <a:pt x="838957" y="342900"/>
                  </a:lnTo>
                  <a:lnTo>
                    <a:pt x="863791" y="304800"/>
                  </a:lnTo>
                  <a:lnTo>
                    <a:pt x="893741" y="266700"/>
                  </a:lnTo>
                  <a:lnTo>
                    <a:pt x="929322" y="228600"/>
                  </a:lnTo>
                  <a:lnTo>
                    <a:pt x="972734" y="190500"/>
                  </a:lnTo>
                  <a:lnTo>
                    <a:pt x="1017694" y="165100"/>
                  </a:lnTo>
                  <a:lnTo>
                    <a:pt x="1064005" y="139700"/>
                  </a:lnTo>
                  <a:lnTo>
                    <a:pt x="1111470" y="114300"/>
                  </a:lnTo>
                  <a:lnTo>
                    <a:pt x="1159893" y="88900"/>
                  </a:lnTo>
                  <a:lnTo>
                    <a:pt x="1359224" y="38100"/>
                  </a:lnTo>
                  <a:lnTo>
                    <a:pt x="1734866" y="38100"/>
                  </a:lnTo>
                  <a:lnTo>
                    <a:pt x="1628073" y="12700"/>
                  </a:lnTo>
                  <a:close/>
                </a:path>
                <a:path extrusionOk="0" h="1270000" w="2647950">
                  <a:moveTo>
                    <a:pt x="785685" y="1066800"/>
                  </a:moveTo>
                  <a:lnTo>
                    <a:pt x="678848" y="1066800"/>
                  </a:lnTo>
                  <a:lnTo>
                    <a:pt x="669734" y="1079500"/>
                  </a:lnTo>
                  <a:lnTo>
                    <a:pt x="643775" y="1079500"/>
                  </a:lnTo>
                  <a:lnTo>
                    <a:pt x="637288" y="1092200"/>
                  </a:lnTo>
                  <a:lnTo>
                    <a:pt x="611328" y="1092200"/>
                  </a:lnTo>
                  <a:lnTo>
                    <a:pt x="598346" y="1104900"/>
                  </a:lnTo>
                  <a:lnTo>
                    <a:pt x="591858" y="1104900"/>
                  </a:lnTo>
                  <a:lnTo>
                    <a:pt x="576257" y="1117600"/>
                  </a:lnTo>
                  <a:lnTo>
                    <a:pt x="544403" y="1117600"/>
                  </a:lnTo>
                  <a:lnTo>
                    <a:pt x="527824" y="1130300"/>
                  </a:lnTo>
                  <a:lnTo>
                    <a:pt x="518473" y="1130300"/>
                  </a:lnTo>
                  <a:lnTo>
                    <a:pt x="499108" y="1143000"/>
                  </a:lnTo>
                  <a:lnTo>
                    <a:pt x="480400" y="1143000"/>
                  </a:lnTo>
                  <a:lnTo>
                    <a:pt x="461044" y="1155700"/>
                  </a:lnTo>
                  <a:lnTo>
                    <a:pt x="451688" y="1155700"/>
                  </a:lnTo>
                  <a:lnTo>
                    <a:pt x="428620" y="1168400"/>
                  </a:lnTo>
                  <a:lnTo>
                    <a:pt x="406039" y="1181100"/>
                  </a:lnTo>
                  <a:lnTo>
                    <a:pt x="383785" y="1181100"/>
                  </a:lnTo>
                  <a:lnTo>
                    <a:pt x="325706" y="1206500"/>
                  </a:lnTo>
                  <a:lnTo>
                    <a:pt x="287931" y="1219200"/>
                  </a:lnTo>
                  <a:lnTo>
                    <a:pt x="248531" y="1231900"/>
                  </a:lnTo>
                  <a:lnTo>
                    <a:pt x="207670" y="1244600"/>
                  </a:lnTo>
                  <a:lnTo>
                    <a:pt x="297280" y="1244600"/>
                  </a:lnTo>
                  <a:lnTo>
                    <a:pt x="347414" y="1231900"/>
                  </a:lnTo>
                  <a:lnTo>
                    <a:pt x="396901" y="1206500"/>
                  </a:lnTo>
                  <a:lnTo>
                    <a:pt x="444766" y="1193800"/>
                  </a:lnTo>
                  <a:lnTo>
                    <a:pt x="493709" y="1168400"/>
                  </a:lnTo>
                  <a:lnTo>
                    <a:pt x="591478" y="1143000"/>
                  </a:lnTo>
                  <a:lnTo>
                    <a:pt x="640242" y="1117600"/>
                  </a:lnTo>
                  <a:lnTo>
                    <a:pt x="737376" y="1092200"/>
                  </a:lnTo>
                  <a:lnTo>
                    <a:pt x="785685" y="1066800"/>
                  </a:lnTo>
                  <a:close/>
                </a:path>
                <a:path extrusionOk="0" h="1270000" w="2647950">
                  <a:moveTo>
                    <a:pt x="1050467" y="1079500"/>
                  </a:moveTo>
                  <a:lnTo>
                    <a:pt x="980803" y="1079500"/>
                  </a:lnTo>
                  <a:lnTo>
                    <a:pt x="994702" y="1092200"/>
                  </a:lnTo>
                  <a:lnTo>
                    <a:pt x="1008926" y="1104900"/>
                  </a:lnTo>
                  <a:lnTo>
                    <a:pt x="1051142" y="1117600"/>
                  </a:lnTo>
                  <a:lnTo>
                    <a:pt x="1094559" y="1143000"/>
                  </a:lnTo>
                  <a:lnTo>
                    <a:pt x="1138937" y="1155700"/>
                  </a:lnTo>
                  <a:lnTo>
                    <a:pt x="1184036" y="1181100"/>
                  </a:lnTo>
                  <a:lnTo>
                    <a:pt x="1275435" y="1206500"/>
                  </a:lnTo>
                  <a:lnTo>
                    <a:pt x="1312044" y="1219200"/>
                  </a:lnTo>
                  <a:lnTo>
                    <a:pt x="1351168" y="1219200"/>
                  </a:lnTo>
                  <a:lnTo>
                    <a:pt x="1392501" y="1231900"/>
                  </a:lnTo>
                  <a:lnTo>
                    <a:pt x="1573849" y="1231900"/>
                  </a:lnTo>
                  <a:lnTo>
                    <a:pt x="1669913" y="1206500"/>
                  </a:lnTo>
                  <a:lnTo>
                    <a:pt x="1433881" y="1206500"/>
                  </a:lnTo>
                  <a:lnTo>
                    <a:pt x="1389993" y="1193800"/>
                  </a:lnTo>
                  <a:lnTo>
                    <a:pt x="1329093" y="1193800"/>
                  </a:lnTo>
                  <a:lnTo>
                    <a:pt x="1322158" y="1181100"/>
                  </a:lnTo>
                  <a:lnTo>
                    <a:pt x="1289278" y="1181100"/>
                  </a:lnTo>
                  <a:lnTo>
                    <a:pt x="1272627" y="1168400"/>
                  </a:lnTo>
                  <a:lnTo>
                    <a:pt x="1254671" y="1168400"/>
                  </a:lnTo>
                  <a:lnTo>
                    <a:pt x="1239100" y="1155700"/>
                  </a:lnTo>
                  <a:lnTo>
                    <a:pt x="1207947" y="1155700"/>
                  </a:lnTo>
                  <a:lnTo>
                    <a:pt x="1201026" y="1143000"/>
                  </a:lnTo>
                  <a:lnTo>
                    <a:pt x="1169873" y="1143000"/>
                  </a:lnTo>
                  <a:lnTo>
                    <a:pt x="1164678" y="1130300"/>
                  </a:lnTo>
                  <a:lnTo>
                    <a:pt x="1138720" y="1130300"/>
                  </a:lnTo>
                  <a:lnTo>
                    <a:pt x="1114501" y="1117600"/>
                  </a:lnTo>
                  <a:lnTo>
                    <a:pt x="1105839" y="1104900"/>
                  </a:lnTo>
                  <a:lnTo>
                    <a:pt x="1097785" y="1104900"/>
                  </a:lnTo>
                  <a:lnTo>
                    <a:pt x="1081020" y="1092200"/>
                  </a:lnTo>
                  <a:lnTo>
                    <a:pt x="1059116" y="1092200"/>
                  </a:lnTo>
                  <a:lnTo>
                    <a:pt x="1050467" y="1079500"/>
                  </a:lnTo>
                  <a:close/>
                </a:path>
                <a:path extrusionOk="0" h="1270000" w="2647950">
                  <a:moveTo>
                    <a:pt x="2030725" y="241300"/>
                  </a:moveTo>
                  <a:lnTo>
                    <a:pt x="1959854" y="241300"/>
                  </a:lnTo>
                  <a:lnTo>
                    <a:pt x="1948846" y="254000"/>
                  </a:lnTo>
                  <a:lnTo>
                    <a:pt x="1945953" y="279400"/>
                  </a:lnTo>
                  <a:lnTo>
                    <a:pt x="1950364" y="292100"/>
                  </a:lnTo>
                  <a:lnTo>
                    <a:pt x="1959966" y="317500"/>
                  </a:lnTo>
                  <a:lnTo>
                    <a:pt x="1972648" y="330200"/>
                  </a:lnTo>
                  <a:lnTo>
                    <a:pt x="1987599" y="342900"/>
                  </a:lnTo>
                  <a:lnTo>
                    <a:pt x="2004009" y="368300"/>
                  </a:lnTo>
                  <a:lnTo>
                    <a:pt x="2132429" y="368300"/>
                  </a:lnTo>
                  <a:lnTo>
                    <a:pt x="2142464" y="381000"/>
                  </a:lnTo>
                  <a:lnTo>
                    <a:pt x="2158224" y="419100"/>
                  </a:lnTo>
                  <a:lnTo>
                    <a:pt x="2169931" y="444500"/>
                  </a:lnTo>
                  <a:lnTo>
                    <a:pt x="2178719" y="482600"/>
                  </a:lnTo>
                  <a:lnTo>
                    <a:pt x="2185720" y="508000"/>
                  </a:lnTo>
                  <a:lnTo>
                    <a:pt x="2191755" y="533400"/>
                  </a:lnTo>
                  <a:lnTo>
                    <a:pt x="2196326" y="571500"/>
                  </a:lnTo>
                  <a:lnTo>
                    <a:pt x="2198624" y="596900"/>
                  </a:lnTo>
                  <a:lnTo>
                    <a:pt x="2197836" y="622300"/>
                  </a:lnTo>
                  <a:lnTo>
                    <a:pt x="2197242" y="647700"/>
                  </a:lnTo>
                  <a:lnTo>
                    <a:pt x="2195676" y="673100"/>
                  </a:lnTo>
                  <a:lnTo>
                    <a:pt x="2193459" y="685800"/>
                  </a:lnTo>
                  <a:lnTo>
                    <a:pt x="2190915" y="711200"/>
                  </a:lnTo>
                  <a:lnTo>
                    <a:pt x="2187448" y="736600"/>
                  </a:lnTo>
                  <a:lnTo>
                    <a:pt x="2185720" y="736600"/>
                  </a:lnTo>
                  <a:lnTo>
                    <a:pt x="2182266" y="762000"/>
                  </a:lnTo>
                  <a:lnTo>
                    <a:pt x="2180526" y="762000"/>
                  </a:lnTo>
                  <a:lnTo>
                    <a:pt x="2180526" y="774700"/>
                  </a:lnTo>
                  <a:lnTo>
                    <a:pt x="2177072" y="774700"/>
                  </a:lnTo>
                  <a:lnTo>
                    <a:pt x="2177072" y="787400"/>
                  </a:lnTo>
                  <a:lnTo>
                    <a:pt x="2173605" y="787400"/>
                  </a:lnTo>
                  <a:lnTo>
                    <a:pt x="2173605" y="800100"/>
                  </a:lnTo>
                  <a:lnTo>
                    <a:pt x="2170150" y="800100"/>
                  </a:lnTo>
                  <a:lnTo>
                    <a:pt x="2170150" y="812800"/>
                  </a:lnTo>
                  <a:lnTo>
                    <a:pt x="2166683" y="812800"/>
                  </a:lnTo>
                  <a:lnTo>
                    <a:pt x="2163229" y="825500"/>
                  </a:lnTo>
                  <a:lnTo>
                    <a:pt x="2161489" y="825500"/>
                  </a:lnTo>
                  <a:lnTo>
                    <a:pt x="2158034" y="838200"/>
                  </a:lnTo>
                  <a:lnTo>
                    <a:pt x="2152840" y="838200"/>
                  </a:lnTo>
                  <a:lnTo>
                    <a:pt x="2152840" y="850900"/>
                  </a:lnTo>
                  <a:lnTo>
                    <a:pt x="2149386" y="850900"/>
                  </a:lnTo>
                  <a:lnTo>
                    <a:pt x="2147646" y="863600"/>
                  </a:lnTo>
                  <a:lnTo>
                    <a:pt x="2142464" y="863600"/>
                  </a:lnTo>
                  <a:lnTo>
                    <a:pt x="2142464" y="876300"/>
                  </a:lnTo>
                  <a:lnTo>
                    <a:pt x="2137270" y="876300"/>
                  </a:lnTo>
                  <a:lnTo>
                    <a:pt x="2135543" y="889000"/>
                  </a:lnTo>
                  <a:lnTo>
                    <a:pt x="2126881" y="889000"/>
                  </a:lnTo>
                  <a:lnTo>
                    <a:pt x="2126881" y="901700"/>
                  </a:lnTo>
                  <a:lnTo>
                    <a:pt x="2119960" y="901700"/>
                  </a:lnTo>
                  <a:lnTo>
                    <a:pt x="2101845" y="939800"/>
                  </a:lnTo>
                  <a:lnTo>
                    <a:pt x="2081456" y="965200"/>
                  </a:lnTo>
                  <a:lnTo>
                    <a:pt x="2059120" y="990600"/>
                  </a:lnTo>
                  <a:lnTo>
                    <a:pt x="2035162" y="1003300"/>
                  </a:lnTo>
                  <a:lnTo>
                    <a:pt x="2014397" y="1028700"/>
                  </a:lnTo>
                  <a:lnTo>
                    <a:pt x="2009179" y="1028700"/>
                  </a:lnTo>
                  <a:lnTo>
                    <a:pt x="2003798" y="1041400"/>
                  </a:lnTo>
                  <a:lnTo>
                    <a:pt x="1991893" y="1041400"/>
                  </a:lnTo>
                  <a:lnTo>
                    <a:pt x="1980215" y="1054100"/>
                  </a:lnTo>
                  <a:lnTo>
                    <a:pt x="1968536" y="1054100"/>
                  </a:lnTo>
                  <a:lnTo>
                    <a:pt x="1945170" y="1079500"/>
                  </a:lnTo>
                  <a:lnTo>
                    <a:pt x="1933193" y="1079500"/>
                  </a:lnTo>
                  <a:lnTo>
                    <a:pt x="1920727" y="1092200"/>
                  </a:lnTo>
                  <a:lnTo>
                    <a:pt x="1907935" y="1092200"/>
                  </a:lnTo>
                  <a:lnTo>
                    <a:pt x="1894979" y="1104900"/>
                  </a:lnTo>
                  <a:lnTo>
                    <a:pt x="1850595" y="1117600"/>
                  </a:lnTo>
                  <a:lnTo>
                    <a:pt x="1804881" y="1143000"/>
                  </a:lnTo>
                  <a:lnTo>
                    <a:pt x="1663090" y="1181100"/>
                  </a:lnTo>
                  <a:lnTo>
                    <a:pt x="1635404" y="1181100"/>
                  </a:lnTo>
                  <a:lnTo>
                    <a:pt x="1582282" y="1193800"/>
                  </a:lnTo>
                  <a:lnTo>
                    <a:pt x="1530603" y="1193800"/>
                  </a:lnTo>
                  <a:lnTo>
                    <a:pt x="1480943" y="1206500"/>
                  </a:lnTo>
                  <a:lnTo>
                    <a:pt x="1669913" y="1206500"/>
                  </a:lnTo>
                  <a:lnTo>
                    <a:pt x="1860447" y="1155700"/>
                  </a:lnTo>
                  <a:lnTo>
                    <a:pt x="1906010" y="1130300"/>
                  </a:lnTo>
                  <a:lnTo>
                    <a:pt x="1950130" y="1104900"/>
                  </a:lnTo>
                  <a:lnTo>
                    <a:pt x="1992506" y="1079500"/>
                  </a:lnTo>
                  <a:lnTo>
                    <a:pt x="2032832" y="1054100"/>
                  </a:lnTo>
                  <a:lnTo>
                    <a:pt x="2070803" y="1016000"/>
                  </a:lnTo>
                  <a:lnTo>
                    <a:pt x="2106117" y="990600"/>
                  </a:lnTo>
                  <a:lnTo>
                    <a:pt x="2145681" y="990600"/>
                  </a:lnTo>
                  <a:lnTo>
                    <a:pt x="2152840" y="952500"/>
                  </a:lnTo>
                  <a:lnTo>
                    <a:pt x="2161058" y="914400"/>
                  </a:lnTo>
                  <a:lnTo>
                    <a:pt x="2171874" y="876300"/>
                  </a:lnTo>
                  <a:lnTo>
                    <a:pt x="2183990" y="850900"/>
                  </a:lnTo>
                  <a:lnTo>
                    <a:pt x="2196109" y="812800"/>
                  </a:lnTo>
                  <a:lnTo>
                    <a:pt x="2211440" y="762000"/>
                  </a:lnTo>
                  <a:lnTo>
                    <a:pt x="2222391" y="711200"/>
                  </a:lnTo>
                  <a:lnTo>
                    <a:pt x="2228961" y="660400"/>
                  </a:lnTo>
                  <a:lnTo>
                    <a:pt x="2231151" y="609600"/>
                  </a:lnTo>
                  <a:lnTo>
                    <a:pt x="2228961" y="571500"/>
                  </a:lnTo>
                  <a:lnTo>
                    <a:pt x="2222391" y="520700"/>
                  </a:lnTo>
                  <a:lnTo>
                    <a:pt x="2211440" y="469900"/>
                  </a:lnTo>
                  <a:lnTo>
                    <a:pt x="2196109" y="419100"/>
                  </a:lnTo>
                  <a:lnTo>
                    <a:pt x="2188749" y="406400"/>
                  </a:lnTo>
                  <a:lnTo>
                    <a:pt x="2180094" y="381000"/>
                  </a:lnTo>
                  <a:lnTo>
                    <a:pt x="2161489" y="355600"/>
                  </a:lnTo>
                  <a:lnTo>
                    <a:pt x="2152679" y="342900"/>
                  </a:lnTo>
                  <a:lnTo>
                    <a:pt x="2047031" y="342900"/>
                  </a:lnTo>
                  <a:lnTo>
                    <a:pt x="2015907" y="330200"/>
                  </a:lnTo>
                  <a:lnTo>
                    <a:pt x="1993544" y="304800"/>
                  </a:lnTo>
                  <a:lnTo>
                    <a:pt x="1984971" y="279400"/>
                  </a:lnTo>
                  <a:lnTo>
                    <a:pt x="1987081" y="266700"/>
                  </a:lnTo>
                  <a:lnTo>
                    <a:pt x="1992760" y="266700"/>
                  </a:lnTo>
                  <a:lnTo>
                    <a:pt x="2001034" y="254000"/>
                  </a:lnTo>
                  <a:lnTo>
                    <a:pt x="2010930" y="254000"/>
                  </a:lnTo>
                  <a:lnTo>
                    <a:pt x="2030725" y="241300"/>
                  </a:lnTo>
                  <a:close/>
                </a:path>
                <a:path extrusionOk="0" h="1270000" w="2647950">
                  <a:moveTo>
                    <a:pt x="2387768" y="787400"/>
                  </a:moveTo>
                  <a:lnTo>
                    <a:pt x="2351042" y="787400"/>
                  </a:lnTo>
                  <a:lnTo>
                    <a:pt x="2335845" y="800100"/>
                  </a:lnTo>
                  <a:lnTo>
                    <a:pt x="2304864" y="863600"/>
                  </a:lnTo>
                  <a:lnTo>
                    <a:pt x="2297780" y="901700"/>
                  </a:lnTo>
                  <a:lnTo>
                    <a:pt x="2292642" y="939800"/>
                  </a:lnTo>
                  <a:lnTo>
                    <a:pt x="2287828" y="977900"/>
                  </a:lnTo>
                  <a:lnTo>
                    <a:pt x="2284501" y="1016000"/>
                  </a:lnTo>
                  <a:lnTo>
                    <a:pt x="2281986" y="1041400"/>
                  </a:lnTo>
                  <a:lnTo>
                    <a:pt x="2277440" y="1092200"/>
                  </a:lnTo>
                  <a:lnTo>
                    <a:pt x="2269894" y="1130300"/>
                  </a:lnTo>
                  <a:lnTo>
                    <a:pt x="2244566" y="1168400"/>
                  </a:lnTo>
                  <a:lnTo>
                    <a:pt x="2229316" y="1181100"/>
                  </a:lnTo>
                  <a:lnTo>
                    <a:pt x="2087300" y="1181100"/>
                  </a:lnTo>
                  <a:lnTo>
                    <a:pt x="2098142" y="1193800"/>
                  </a:lnTo>
                  <a:lnTo>
                    <a:pt x="2113038" y="1193800"/>
                  </a:lnTo>
                  <a:lnTo>
                    <a:pt x="2135106" y="1206500"/>
                  </a:lnTo>
                  <a:lnTo>
                    <a:pt x="2231476" y="1206500"/>
                  </a:lnTo>
                  <a:lnTo>
                    <a:pt x="2262300" y="1193800"/>
                  </a:lnTo>
                  <a:lnTo>
                    <a:pt x="2285987" y="1168400"/>
                  </a:lnTo>
                  <a:lnTo>
                    <a:pt x="2294750" y="1143000"/>
                  </a:lnTo>
                  <a:lnTo>
                    <a:pt x="2301508" y="1092200"/>
                  </a:lnTo>
                  <a:lnTo>
                    <a:pt x="2315677" y="990600"/>
                  </a:lnTo>
                  <a:lnTo>
                    <a:pt x="2322436" y="939800"/>
                  </a:lnTo>
                  <a:lnTo>
                    <a:pt x="2330875" y="889000"/>
                  </a:lnTo>
                  <a:lnTo>
                    <a:pt x="2343200" y="838200"/>
                  </a:lnTo>
                  <a:lnTo>
                    <a:pt x="2344940" y="825500"/>
                  </a:lnTo>
                  <a:lnTo>
                    <a:pt x="2422817" y="825500"/>
                  </a:lnTo>
                  <a:lnTo>
                    <a:pt x="2413945" y="812800"/>
                  </a:lnTo>
                  <a:lnTo>
                    <a:pt x="2402479" y="800100"/>
                  </a:lnTo>
                  <a:lnTo>
                    <a:pt x="2387768" y="787400"/>
                  </a:lnTo>
                  <a:close/>
                </a:path>
                <a:path extrusionOk="0" h="1270000" w="2647950">
                  <a:moveTo>
                    <a:pt x="1734866" y="38100"/>
                  </a:moveTo>
                  <a:lnTo>
                    <a:pt x="1606330" y="38100"/>
                  </a:lnTo>
                  <a:lnTo>
                    <a:pt x="1699483" y="63500"/>
                  </a:lnTo>
                  <a:lnTo>
                    <a:pt x="1744053" y="63500"/>
                  </a:lnTo>
                  <a:lnTo>
                    <a:pt x="1787025" y="76200"/>
                  </a:lnTo>
                  <a:lnTo>
                    <a:pt x="1828199" y="88900"/>
                  </a:lnTo>
                  <a:lnTo>
                    <a:pt x="1867381" y="101600"/>
                  </a:lnTo>
                  <a:lnTo>
                    <a:pt x="1904374" y="114300"/>
                  </a:lnTo>
                  <a:lnTo>
                    <a:pt x="1938980" y="139700"/>
                  </a:lnTo>
                  <a:lnTo>
                    <a:pt x="1971003" y="152400"/>
                  </a:lnTo>
                  <a:lnTo>
                    <a:pt x="2000246" y="165100"/>
                  </a:lnTo>
                  <a:lnTo>
                    <a:pt x="2026513" y="177800"/>
                  </a:lnTo>
                  <a:lnTo>
                    <a:pt x="2042490" y="190500"/>
                  </a:lnTo>
                  <a:lnTo>
                    <a:pt x="2051818" y="203200"/>
                  </a:lnTo>
                  <a:lnTo>
                    <a:pt x="2051088" y="203200"/>
                  </a:lnTo>
                  <a:lnTo>
                    <a:pt x="2036889" y="215900"/>
                  </a:lnTo>
                  <a:lnTo>
                    <a:pt x="2124938" y="215900"/>
                  </a:lnTo>
                  <a:lnTo>
                    <a:pt x="2153277" y="228600"/>
                  </a:lnTo>
                  <a:lnTo>
                    <a:pt x="2175774" y="241300"/>
                  </a:lnTo>
                  <a:lnTo>
                    <a:pt x="2189187" y="266700"/>
                  </a:lnTo>
                  <a:lnTo>
                    <a:pt x="2200031" y="292100"/>
                  </a:lnTo>
                  <a:lnTo>
                    <a:pt x="2213630" y="330200"/>
                  </a:lnTo>
                  <a:lnTo>
                    <a:pt x="2228851" y="355600"/>
                  </a:lnTo>
                  <a:lnTo>
                    <a:pt x="2244559" y="393700"/>
                  </a:lnTo>
                  <a:lnTo>
                    <a:pt x="2253080" y="406400"/>
                  </a:lnTo>
                  <a:lnTo>
                    <a:pt x="2263382" y="406400"/>
                  </a:lnTo>
                  <a:lnTo>
                    <a:pt x="2275954" y="419100"/>
                  </a:lnTo>
                  <a:lnTo>
                    <a:pt x="2291283" y="431800"/>
                  </a:lnTo>
                  <a:lnTo>
                    <a:pt x="2325710" y="444500"/>
                  </a:lnTo>
                  <a:lnTo>
                    <a:pt x="2358998" y="457200"/>
                  </a:lnTo>
                  <a:lnTo>
                    <a:pt x="2391311" y="469900"/>
                  </a:lnTo>
                  <a:lnTo>
                    <a:pt x="2422817" y="482600"/>
                  </a:lnTo>
                  <a:lnTo>
                    <a:pt x="2463170" y="520700"/>
                  </a:lnTo>
                  <a:lnTo>
                    <a:pt x="2493973" y="546100"/>
                  </a:lnTo>
                  <a:lnTo>
                    <a:pt x="2516885" y="584200"/>
                  </a:lnTo>
                  <a:lnTo>
                    <a:pt x="2533566" y="622300"/>
                  </a:lnTo>
                  <a:lnTo>
                    <a:pt x="2545676" y="660400"/>
                  </a:lnTo>
                  <a:lnTo>
                    <a:pt x="2555414" y="711200"/>
                  </a:lnTo>
                  <a:lnTo>
                    <a:pt x="2562553" y="762000"/>
                  </a:lnTo>
                  <a:lnTo>
                    <a:pt x="2569042" y="812800"/>
                  </a:lnTo>
                  <a:lnTo>
                    <a:pt x="2576830" y="863600"/>
                  </a:lnTo>
                  <a:lnTo>
                    <a:pt x="2585161" y="901700"/>
                  </a:lnTo>
                  <a:lnTo>
                    <a:pt x="2603119" y="1003300"/>
                  </a:lnTo>
                  <a:lnTo>
                    <a:pt x="2611450" y="1054100"/>
                  </a:lnTo>
                  <a:lnTo>
                    <a:pt x="2613771" y="1066800"/>
                  </a:lnTo>
                  <a:lnTo>
                    <a:pt x="2617770" y="1092200"/>
                  </a:lnTo>
                  <a:lnTo>
                    <a:pt x="2620098" y="1117600"/>
                  </a:lnTo>
                  <a:lnTo>
                    <a:pt x="2620206" y="1143000"/>
                  </a:lnTo>
                  <a:lnTo>
                    <a:pt x="2609281" y="1168400"/>
                  </a:lnTo>
                  <a:lnTo>
                    <a:pt x="2586026" y="1181100"/>
                  </a:lnTo>
                  <a:lnTo>
                    <a:pt x="2460967" y="1181100"/>
                  </a:lnTo>
                  <a:lnTo>
                    <a:pt x="2464996" y="1193800"/>
                  </a:lnTo>
                  <a:lnTo>
                    <a:pt x="2471297" y="1206500"/>
                  </a:lnTo>
                  <a:lnTo>
                    <a:pt x="2578569" y="1206500"/>
                  </a:lnTo>
                  <a:lnTo>
                    <a:pt x="2612503" y="1193800"/>
                  </a:lnTo>
                  <a:lnTo>
                    <a:pt x="2634594" y="1181100"/>
                  </a:lnTo>
                  <a:lnTo>
                    <a:pt x="2645976" y="1155700"/>
                  </a:lnTo>
                  <a:lnTo>
                    <a:pt x="2647784" y="1130300"/>
                  </a:lnTo>
                  <a:lnTo>
                    <a:pt x="2643322" y="1092200"/>
                  </a:lnTo>
                  <a:lnTo>
                    <a:pt x="2638050" y="1054100"/>
                  </a:lnTo>
                  <a:lnTo>
                    <a:pt x="2632454" y="1028700"/>
                  </a:lnTo>
                  <a:lnTo>
                    <a:pt x="2627020" y="990600"/>
                  </a:lnTo>
                  <a:lnTo>
                    <a:pt x="2618719" y="939800"/>
                  </a:lnTo>
                  <a:lnTo>
                    <a:pt x="2608632" y="901700"/>
                  </a:lnTo>
                  <a:lnTo>
                    <a:pt x="2599518" y="850900"/>
                  </a:lnTo>
                  <a:lnTo>
                    <a:pt x="2594140" y="800100"/>
                  </a:lnTo>
                  <a:lnTo>
                    <a:pt x="2588865" y="749300"/>
                  </a:lnTo>
                  <a:lnTo>
                    <a:pt x="2580509" y="698500"/>
                  </a:lnTo>
                  <a:lnTo>
                    <a:pt x="2568586" y="647700"/>
                  </a:lnTo>
                  <a:lnTo>
                    <a:pt x="2552611" y="596900"/>
                  </a:lnTo>
                  <a:lnTo>
                    <a:pt x="2532866" y="558800"/>
                  </a:lnTo>
                  <a:lnTo>
                    <a:pt x="2505014" y="520700"/>
                  </a:lnTo>
                  <a:lnTo>
                    <a:pt x="2469375" y="482600"/>
                  </a:lnTo>
                  <a:lnTo>
                    <a:pt x="2426271" y="457200"/>
                  </a:lnTo>
                  <a:lnTo>
                    <a:pt x="2367864" y="431800"/>
                  </a:lnTo>
                  <a:lnTo>
                    <a:pt x="2306866" y="406400"/>
                  </a:lnTo>
                  <a:lnTo>
                    <a:pt x="2292561" y="393700"/>
                  </a:lnTo>
                  <a:lnTo>
                    <a:pt x="2280688" y="381000"/>
                  </a:lnTo>
                  <a:lnTo>
                    <a:pt x="2271086" y="381000"/>
                  </a:lnTo>
                  <a:lnTo>
                    <a:pt x="2263597" y="368300"/>
                  </a:lnTo>
                  <a:lnTo>
                    <a:pt x="2236992" y="317500"/>
                  </a:lnTo>
                  <a:lnTo>
                    <a:pt x="2225390" y="292100"/>
                  </a:lnTo>
                  <a:lnTo>
                    <a:pt x="2216873" y="266700"/>
                  </a:lnTo>
                  <a:lnTo>
                    <a:pt x="2204113" y="241300"/>
                  </a:lnTo>
                  <a:lnTo>
                    <a:pt x="2180967" y="215900"/>
                  </a:lnTo>
                  <a:lnTo>
                    <a:pt x="2150683" y="203200"/>
                  </a:lnTo>
                  <a:lnTo>
                    <a:pt x="2116505" y="190500"/>
                  </a:lnTo>
                  <a:lnTo>
                    <a:pt x="2079020" y="190500"/>
                  </a:lnTo>
                  <a:lnTo>
                    <a:pt x="2069769" y="177800"/>
                  </a:lnTo>
                  <a:lnTo>
                    <a:pt x="2033080" y="152400"/>
                  </a:lnTo>
                  <a:lnTo>
                    <a:pt x="1991120" y="127000"/>
                  </a:lnTo>
                  <a:lnTo>
                    <a:pt x="1944821" y="101600"/>
                  </a:lnTo>
                  <a:lnTo>
                    <a:pt x="1895115" y="88900"/>
                  </a:lnTo>
                  <a:lnTo>
                    <a:pt x="1842932" y="63500"/>
                  </a:lnTo>
                  <a:lnTo>
                    <a:pt x="1734866" y="38100"/>
                  </a:lnTo>
                  <a:close/>
                </a:path>
                <a:path extrusionOk="0" h="1270000" w="2647950">
                  <a:moveTo>
                    <a:pt x="2145681" y="990600"/>
                  </a:moveTo>
                  <a:lnTo>
                    <a:pt x="2106117" y="990600"/>
                  </a:lnTo>
                  <a:lnTo>
                    <a:pt x="2105548" y="1003300"/>
                  </a:lnTo>
                  <a:lnTo>
                    <a:pt x="2104167" y="1016000"/>
                  </a:lnTo>
                  <a:lnTo>
                    <a:pt x="2102463" y="1028700"/>
                  </a:lnTo>
                  <a:lnTo>
                    <a:pt x="2100922" y="1041400"/>
                  </a:lnTo>
                  <a:lnTo>
                    <a:pt x="2094488" y="1066800"/>
                  </a:lnTo>
                  <a:lnTo>
                    <a:pt x="2087081" y="1092200"/>
                  </a:lnTo>
                  <a:lnTo>
                    <a:pt x="2080972" y="1130300"/>
                  </a:lnTo>
                  <a:lnTo>
                    <a:pt x="2078431" y="1155700"/>
                  </a:lnTo>
                  <a:lnTo>
                    <a:pt x="2080675" y="1181100"/>
                  </a:lnTo>
                  <a:lnTo>
                    <a:pt x="2167820" y="1181100"/>
                  </a:lnTo>
                  <a:lnTo>
                    <a:pt x="2154567" y="1168400"/>
                  </a:lnTo>
                  <a:lnTo>
                    <a:pt x="2122122" y="1168400"/>
                  </a:lnTo>
                  <a:lnTo>
                    <a:pt x="2117580" y="1155700"/>
                  </a:lnTo>
                  <a:lnTo>
                    <a:pt x="2118233" y="1130300"/>
                  </a:lnTo>
                  <a:lnTo>
                    <a:pt x="2124856" y="1092200"/>
                  </a:lnTo>
                  <a:lnTo>
                    <a:pt x="2133588" y="1041400"/>
                  </a:lnTo>
                  <a:lnTo>
                    <a:pt x="2143295" y="1003300"/>
                  </a:lnTo>
                  <a:lnTo>
                    <a:pt x="2145681" y="990600"/>
                  </a:lnTo>
                  <a:close/>
                </a:path>
                <a:path extrusionOk="0" h="1270000" w="2647950">
                  <a:moveTo>
                    <a:pt x="2422817" y="825500"/>
                  </a:moveTo>
                  <a:lnTo>
                    <a:pt x="2384581" y="825500"/>
                  </a:lnTo>
                  <a:lnTo>
                    <a:pt x="2389936" y="838200"/>
                  </a:lnTo>
                  <a:lnTo>
                    <a:pt x="2403969" y="876300"/>
                  </a:lnTo>
                  <a:lnTo>
                    <a:pt x="2415244" y="927100"/>
                  </a:lnTo>
                  <a:lnTo>
                    <a:pt x="2424248" y="965200"/>
                  </a:lnTo>
                  <a:lnTo>
                    <a:pt x="2431465" y="1016000"/>
                  </a:lnTo>
                  <a:lnTo>
                    <a:pt x="2436250" y="1054100"/>
                  </a:lnTo>
                  <a:lnTo>
                    <a:pt x="2439901" y="1092200"/>
                  </a:lnTo>
                  <a:lnTo>
                    <a:pt x="2445824" y="1130300"/>
                  </a:lnTo>
                  <a:lnTo>
                    <a:pt x="2457424" y="1181100"/>
                  </a:lnTo>
                  <a:lnTo>
                    <a:pt x="2521374" y="1181100"/>
                  </a:lnTo>
                  <a:lnTo>
                    <a:pt x="2503501" y="1168400"/>
                  </a:lnTo>
                  <a:lnTo>
                    <a:pt x="2492442" y="1155700"/>
                  </a:lnTo>
                  <a:lnTo>
                    <a:pt x="2485110" y="1143000"/>
                  </a:lnTo>
                  <a:lnTo>
                    <a:pt x="2478947" y="1104900"/>
                  </a:lnTo>
                  <a:lnTo>
                    <a:pt x="2473432" y="1066800"/>
                  </a:lnTo>
                  <a:lnTo>
                    <a:pt x="2468565" y="1041400"/>
                  </a:lnTo>
                  <a:lnTo>
                    <a:pt x="2464346" y="1003300"/>
                  </a:lnTo>
                  <a:lnTo>
                    <a:pt x="2458587" y="952500"/>
                  </a:lnTo>
                  <a:lnTo>
                    <a:pt x="2452015" y="914400"/>
                  </a:lnTo>
                  <a:lnTo>
                    <a:pt x="2441227" y="876300"/>
                  </a:lnTo>
                  <a:lnTo>
                    <a:pt x="2422817" y="825500"/>
                  </a:lnTo>
                  <a:close/>
                </a:path>
                <a:path extrusionOk="0" h="1270000" w="2647950">
                  <a:moveTo>
                    <a:pt x="1003744" y="1054100"/>
                  </a:moveTo>
                  <a:lnTo>
                    <a:pt x="940625" y="1054100"/>
                  </a:lnTo>
                  <a:lnTo>
                    <a:pt x="955281" y="1066800"/>
                  </a:lnTo>
                  <a:lnTo>
                    <a:pt x="967554" y="1079500"/>
                  </a:lnTo>
                  <a:lnTo>
                    <a:pt x="1042406" y="1079500"/>
                  </a:lnTo>
                  <a:lnTo>
                    <a:pt x="1025641" y="1066800"/>
                  </a:lnTo>
                  <a:lnTo>
                    <a:pt x="1017587" y="1066800"/>
                  </a:lnTo>
                  <a:lnTo>
                    <a:pt x="1003744" y="1054100"/>
                  </a:lnTo>
                  <a:close/>
                </a:path>
                <a:path extrusionOk="0" h="1270000" w="2647950">
                  <a:moveTo>
                    <a:pt x="993355" y="1041400"/>
                  </a:moveTo>
                  <a:lnTo>
                    <a:pt x="759942" y="1041400"/>
                  </a:lnTo>
                  <a:lnTo>
                    <a:pt x="707809" y="1066800"/>
                  </a:lnTo>
                  <a:lnTo>
                    <a:pt x="810914" y="1066800"/>
                  </a:lnTo>
                  <a:lnTo>
                    <a:pt x="836955" y="1054100"/>
                  </a:lnTo>
                  <a:lnTo>
                    <a:pt x="1003744" y="1054100"/>
                  </a:lnTo>
                  <a:lnTo>
                    <a:pt x="993355" y="1041400"/>
                  </a:lnTo>
                  <a:close/>
                </a:path>
                <a:path extrusionOk="0" h="1270000" w="2647950">
                  <a:moveTo>
                    <a:pt x="972591" y="1028700"/>
                  </a:moveTo>
                  <a:lnTo>
                    <a:pt x="813371" y="1028700"/>
                  </a:lnTo>
                  <a:lnTo>
                    <a:pt x="786415" y="1041400"/>
                  </a:lnTo>
                  <a:lnTo>
                    <a:pt x="979512" y="1041400"/>
                  </a:lnTo>
                  <a:lnTo>
                    <a:pt x="972591" y="1028700"/>
                  </a:lnTo>
                  <a:close/>
                </a:path>
                <a:path extrusionOk="0" h="1270000" w="2647950">
                  <a:moveTo>
                    <a:pt x="960478" y="1016000"/>
                  </a:moveTo>
                  <a:lnTo>
                    <a:pt x="854748" y="1016000"/>
                  </a:lnTo>
                  <a:lnTo>
                    <a:pt x="841063" y="1028700"/>
                  </a:lnTo>
                  <a:lnTo>
                    <a:pt x="965669" y="1028700"/>
                  </a:lnTo>
                  <a:lnTo>
                    <a:pt x="960478" y="1016000"/>
                  </a:lnTo>
                  <a:close/>
                </a:path>
                <a:path extrusionOk="0" h="1270000" w="2647950">
                  <a:moveTo>
                    <a:pt x="939728" y="1003300"/>
                  </a:moveTo>
                  <a:lnTo>
                    <a:pt x="877404" y="1003300"/>
                  </a:lnTo>
                  <a:lnTo>
                    <a:pt x="880872" y="1016000"/>
                  </a:lnTo>
                  <a:lnTo>
                    <a:pt x="944892" y="1016000"/>
                  </a:lnTo>
                  <a:lnTo>
                    <a:pt x="939728" y="1003300"/>
                  </a:lnTo>
                  <a:close/>
                </a:path>
                <a:path extrusionOk="0" h="1270000" w="2647950">
                  <a:moveTo>
                    <a:pt x="783958" y="736600"/>
                  </a:moveTo>
                  <a:lnTo>
                    <a:pt x="737235" y="736600"/>
                  </a:lnTo>
                  <a:lnTo>
                    <a:pt x="750374" y="787400"/>
                  </a:lnTo>
                  <a:lnTo>
                    <a:pt x="768380" y="825500"/>
                  </a:lnTo>
                  <a:lnTo>
                    <a:pt x="790279" y="876300"/>
                  </a:lnTo>
                  <a:lnTo>
                    <a:pt x="815098" y="914400"/>
                  </a:lnTo>
                  <a:lnTo>
                    <a:pt x="829376" y="939800"/>
                  </a:lnTo>
                  <a:lnTo>
                    <a:pt x="857932" y="977900"/>
                  </a:lnTo>
                  <a:lnTo>
                    <a:pt x="872210" y="1003300"/>
                  </a:lnTo>
                  <a:lnTo>
                    <a:pt x="930047" y="1003300"/>
                  </a:lnTo>
                  <a:lnTo>
                    <a:pt x="925855" y="990600"/>
                  </a:lnTo>
                  <a:lnTo>
                    <a:pt x="920936" y="990600"/>
                  </a:lnTo>
                  <a:lnTo>
                    <a:pt x="911750" y="977900"/>
                  </a:lnTo>
                  <a:lnTo>
                    <a:pt x="906830" y="977900"/>
                  </a:lnTo>
                  <a:lnTo>
                    <a:pt x="901936" y="965200"/>
                  </a:lnTo>
                  <a:lnTo>
                    <a:pt x="893443" y="965200"/>
                  </a:lnTo>
                  <a:lnTo>
                    <a:pt x="889520" y="952500"/>
                  </a:lnTo>
                  <a:lnTo>
                    <a:pt x="879165" y="939800"/>
                  </a:lnTo>
                  <a:lnTo>
                    <a:pt x="868972" y="927100"/>
                  </a:lnTo>
                  <a:lnTo>
                    <a:pt x="859102" y="914400"/>
                  </a:lnTo>
                  <a:lnTo>
                    <a:pt x="849718" y="901700"/>
                  </a:lnTo>
                  <a:lnTo>
                    <a:pt x="844527" y="901700"/>
                  </a:lnTo>
                  <a:lnTo>
                    <a:pt x="834145" y="876300"/>
                  </a:lnTo>
                  <a:lnTo>
                    <a:pt x="828954" y="876300"/>
                  </a:lnTo>
                  <a:lnTo>
                    <a:pt x="824060" y="863600"/>
                  </a:lnTo>
                  <a:lnTo>
                    <a:pt x="819651" y="850900"/>
                  </a:lnTo>
                  <a:lnTo>
                    <a:pt x="815567" y="850900"/>
                  </a:lnTo>
                  <a:lnTo>
                    <a:pt x="809045" y="825500"/>
                  </a:lnTo>
                  <a:lnTo>
                    <a:pt x="803854" y="812800"/>
                  </a:lnTo>
                  <a:lnTo>
                    <a:pt x="801255" y="812800"/>
                  </a:lnTo>
                  <a:lnTo>
                    <a:pt x="799528" y="800100"/>
                  </a:lnTo>
                  <a:lnTo>
                    <a:pt x="796074" y="800100"/>
                  </a:lnTo>
                  <a:lnTo>
                    <a:pt x="794334" y="787400"/>
                  </a:lnTo>
                  <a:lnTo>
                    <a:pt x="792607" y="787400"/>
                  </a:lnTo>
                  <a:lnTo>
                    <a:pt x="790879" y="774700"/>
                  </a:lnTo>
                  <a:lnTo>
                    <a:pt x="787412" y="774700"/>
                  </a:lnTo>
                  <a:lnTo>
                    <a:pt x="787412" y="762000"/>
                  </a:lnTo>
                  <a:lnTo>
                    <a:pt x="785685" y="762000"/>
                  </a:lnTo>
                  <a:lnTo>
                    <a:pt x="785685" y="749300"/>
                  </a:lnTo>
                  <a:lnTo>
                    <a:pt x="783958" y="749300"/>
                  </a:lnTo>
                  <a:lnTo>
                    <a:pt x="783958" y="736600"/>
                  </a:lnTo>
                  <a:close/>
                </a:path>
                <a:path extrusionOk="0" h="1270000" w="2647950">
                  <a:moveTo>
                    <a:pt x="2066470" y="368300"/>
                  </a:moveTo>
                  <a:lnTo>
                    <a:pt x="2016289" y="368300"/>
                  </a:lnTo>
                  <a:lnTo>
                    <a:pt x="2029540" y="381000"/>
                  </a:lnTo>
                  <a:lnTo>
                    <a:pt x="2057654" y="381000"/>
                  </a:lnTo>
                  <a:lnTo>
                    <a:pt x="2066470" y="368300"/>
                  </a:lnTo>
                  <a:close/>
                </a:path>
                <a:path extrusionOk="0" h="1270000" w="2647950">
                  <a:moveTo>
                    <a:pt x="2141596" y="330200"/>
                  </a:moveTo>
                  <a:lnTo>
                    <a:pt x="2095950" y="330200"/>
                  </a:lnTo>
                  <a:lnTo>
                    <a:pt x="2088676" y="342900"/>
                  </a:lnTo>
                  <a:lnTo>
                    <a:pt x="2152679" y="342900"/>
                  </a:lnTo>
                  <a:lnTo>
                    <a:pt x="2141596" y="330200"/>
                  </a:lnTo>
                  <a:close/>
                </a:path>
                <a:path extrusionOk="0" h="1270000" w="2647950">
                  <a:moveTo>
                    <a:pt x="2072263" y="228600"/>
                  </a:moveTo>
                  <a:lnTo>
                    <a:pt x="1993332" y="228600"/>
                  </a:lnTo>
                  <a:lnTo>
                    <a:pt x="1979790" y="241300"/>
                  </a:lnTo>
                  <a:lnTo>
                    <a:pt x="2051170" y="241300"/>
                  </a:lnTo>
                  <a:lnTo>
                    <a:pt x="2072263" y="228600"/>
                  </a:lnTo>
                  <a:close/>
                </a:path>
                <a:path extrusionOk="0" h="1270000" w="2647950">
                  <a:moveTo>
                    <a:pt x="2124938" y="215900"/>
                  </a:moveTo>
                  <a:lnTo>
                    <a:pt x="2022368" y="215900"/>
                  </a:lnTo>
                  <a:lnTo>
                    <a:pt x="2007687" y="228600"/>
                  </a:lnTo>
                  <a:lnTo>
                    <a:pt x="2094001" y="228600"/>
                  </a:lnTo>
                  <a:lnTo>
                    <a:pt x="2124938" y="215900"/>
                  </a:lnTo>
                  <a:close/>
                </a:path>
                <a:path extrusionOk="0" h="1270000" w="2647950">
                  <a:moveTo>
                    <a:pt x="1530006" y="0"/>
                  </a:moveTo>
                  <a:lnTo>
                    <a:pt x="1486573" y="0"/>
                  </a:lnTo>
                  <a:lnTo>
                    <a:pt x="1437272" y="12700"/>
                  </a:lnTo>
                  <a:lnTo>
                    <a:pt x="1577483" y="12700"/>
                  </a:lnTo>
                  <a:lnTo>
                    <a:pt x="1530006"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0" name="Google Shape;710;p34"/>
            <p:cNvSpPr/>
            <p:nvPr/>
          </p:nvSpPr>
          <p:spPr>
            <a:xfrm>
              <a:off x="3693416" y="5667425"/>
              <a:ext cx="116839" cy="260985"/>
            </a:xfrm>
            <a:custGeom>
              <a:rect b="b" l="l" r="r" t="t"/>
              <a:pathLst>
                <a:path extrusionOk="0" h="260985" w="116839">
                  <a:moveTo>
                    <a:pt x="13792" y="0"/>
                  </a:moveTo>
                  <a:lnTo>
                    <a:pt x="5168" y="2908"/>
                  </a:lnTo>
                  <a:lnTo>
                    <a:pt x="0" y="10198"/>
                  </a:lnTo>
                  <a:lnTo>
                    <a:pt x="0" y="16027"/>
                  </a:lnTo>
                  <a:lnTo>
                    <a:pt x="1727" y="21869"/>
                  </a:lnTo>
                  <a:lnTo>
                    <a:pt x="8623" y="26238"/>
                  </a:lnTo>
                  <a:lnTo>
                    <a:pt x="17384" y="31750"/>
                  </a:lnTo>
                  <a:lnTo>
                    <a:pt x="25660" y="37536"/>
                  </a:lnTo>
                  <a:lnTo>
                    <a:pt x="68539" y="89488"/>
                  </a:lnTo>
                  <a:lnTo>
                    <a:pt x="83873" y="130281"/>
                  </a:lnTo>
                  <a:lnTo>
                    <a:pt x="89182" y="172986"/>
                  </a:lnTo>
                  <a:lnTo>
                    <a:pt x="86245" y="217195"/>
                  </a:lnTo>
                  <a:lnTo>
                    <a:pt x="83737" y="227924"/>
                  </a:lnTo>
                  <a:lnTo>
                    <a:pt x="80422" y="238517"/>
                  </a:lnTo>
                  <a:lnTo>
                    <a:pt x="78726" y="249383"/>
                  </a:lnTo>
                  <a:lnTo>
                    <a:pt x="81076" y="260934"/>
                  </a:lnTo>
                  <a:lnTo>
                    <a:pt x="92342" y="253235"/>
                  </a:lnTo>
                  <a:lnTo>
                    <a:pt x="98756" y="248543"/>
                  </a:lnTo>
                  <a:lnTo>
                    <a:pt x="101934" y="244944"/>
                  </a:lnTo>
                  <a:lnTo>
                    <a:pt x="103492" y="240525"/>
                  </a:lnTo>
                  <a:lnTo>
                    <a:pt x="115498" y="191705"/>
                  </a:lnTo>
                  <a:lnTo>
                    <a:pt x="116327" y="144916"/>
                  </a:lnTo>
                  <a:lnTo>
                    <a:pt x="105979" y="100087"/>
                  </a:lnTo>
                  <a:lnTo>
                    <a:pt x="84454" y="57147"/>
                  </a:lnTo>
                  <a:lnTo>
                    <a:pt x="51752" y="16027"/>
                  </a:lnTo>
                  <a:lnTo>
                    <a:pt x="22428" y="1460"/>
                  </a:lnTo>
                  <a:lnTo>
                    <a:pt x="13792"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11" name="Google Shape;711;p34"/>
            <p:cNvPicPr preferRelativeResize="0"/>
            <p:nvPr/>
          </p:nvPicPr>
          <p:blipFill rotWithShape="1">
            <a:blip r:embed="rId4">
              <a:alphaModFix/>
            </a:blip>
            <a:srcRect b="0" l="0" r="0" t="0"/>
            <a:stretch/>
          </p:blipFill>
          <p:spPr>
            <a:xfrm>
              <a:off x="933882" y="6221057"/>
              <a:ext cx="144688" cy="204127"/>
            </a:xfrm>
            <a:prstGeom prst="rect">
              <a:avLst/>
            </a:prstGeom>
            <a:noFill/>
            <a:ln>
              <a:noFill/>
            </a:ln>
          </p:spPr>
        </p:pic>
        <p:sp>
          <p:nvSpPr>
            <p:cNvPr id="712" name="Google Shape;712;p34"/>
            <p:cNvSpPr/>
            <p:nvPr/>
          </p:nvSpPr>
          <p:spPr>
            <a:xfrm>
              <a:off x="855726" y="6474015"/>
              <a:ext cx="3108960" cy="82550"/>
            </a:xfrm>
            <a:custGeom>
              <a:rect b="b" l="l" r="r" t="t"/>
              <a:pathLst>
                <a:path extrusionOk="0" h="82550" w="3108960">
                  <a:moveTo>
                    <a:pt x="195834" y="66992"/>
                  </a:moveTo>
                  <a:lnTo>
                    <a:pt x="179120" y="57226"/>
                  </a:lnTo>
                  <a:lnTo>
                    <a:pt x="162255" y="48412"/>
                  </a:lnTo>
                  <a:lnTo>
                    <a:pt x="144399" y="42024"/>
                  </a:lnTo>
                  <a:lnTo>
                    <a:pt x="124777" y="39560"/>
                  </a:lnTo>
                  <a:lnTo>
                    <a:pt x="6934" y="39560"/>
                  </a:lnTo>
                  <a:lnTo>
                    <a:pt x="0" y="42443"/>
                  </a:lnTo>
                  <a:lnTo>
                    <a:pt x="0" y="59778"/>
                  </a:lnTo>
                  <a:lnTo>
                    <a:pt x="6934" y="64109"/>
                  </a:lnTo>
                  <a:lnTo>
                    <a:pt x="61544" y="63957"/>
                  </a:lnTo>
                  <a:lnTo>
                    <a:pt x="105930" y="65011"/>
                  </a:lnTo>
                  <a:lnTo>
                    <a:pt x="150634" y="66344"/>
                  </a:lnTo>
                  <a:lnTo>
                    <a:pt x="195834" y="66992"/>
                  </a:lnTo>
                  <a:close/>
                </a:path>
                <a:path extrusionOk="0" h="82550" w="3108960">
                  <a:moveTo>
                    <a:pt x="873023" y="77749"/>
                  </a:moveTo>
                  <a:lnTo>
                    <a:pt x="862850" y="68097"/>
                  </a:lnTo>
                  <a:lnTo>
                    <a:pt x="845197" y="58445"/>
                  </a:lnTo>
                  <a:lnTo>
                    <a:pt x="824458" y="54063"/>
                  </a:lnTo>
                  <a:lnTo>
                    <a:pt x="645718" y="54063"/>
                  </a:lnTo>
                  <a:lnTo>
                    <a:pt x="634466" y="53467"/>
                  </a:lnTo>
                  <a:lnTo>
                    <a:pt x="623379" y="53695"/>
                  </a:lnTo>
                  <a:lnTo>
                    <a:pt x="615213" y="57797"/>
                  </a:lnTo>
                  <a:lnTo>
                    <a:pt x="612749" y="68834"/>
                  </a:lnTo>
                  <a:lnTo>
                    <a:pt x="617220" y="78371"/>
                  </a:lnTo>
                  <a:lnTo>
                    <a:pt x="626414" y="81940"/>
                  </a:lnTo>
                  <a:lnTo>
                    <a:pt x="637882" y="81927"/>
                  </a:lnTo>
                  <a:lnTo>
                    <a:pt x="649185" y="80657"/>
                  </a:lnTo>
                  <a:lnTo>
                    <a:pt x="704875" y="78181"/>
                  </a:lnTo>
                  <a:lnTo>
                    <a:pt x="760247" y="78625"/>
                  </a:lnTo>
                  <a:lnTo>
                    <a:pt x="871308" y="82130"/>
                  </a:lnTo>
                  <a:lnTo>
                    <a:pt x="873023" y="77749"/>
                  </a:lnTo>
                  <a:close/>
                </a:path>
                <a:path extrusionOk="0" h="82550" w="3108960">
                  <a:moveTo>
                    <a:pt x="3108947" y="15125"/>
                  </a:moveTo>
                  <a:lnTo>
                    <a:pt x="3099371" y="6400"/>
                  </a:lnTo>
                  <a:lnTo>
                    <a:pt x="3089287" y="1676"/>
                  </a:lnTo>
                  <a:lnTo>
                    <a:pt x="3079546" y="0"/>
                  </a:lnTo>
                  <a:lnTo>
                    <a:pt x="3070923" y="393"/>
                  </a:lnTo>
                  <a:lnTo>
                    <a:pt x="3036214" y="1727"/>
                  </a:lnTo>
                  <a:lnTo>
                    <a:pt x="2968091" y="4953"/>
                  </a:lnTo>
                  <a:lnTo>
                    <a:pt x="2934360" y="6286"/>
                  </a:lnTo>
                  <a:lnTo>
                    <a:pt x="2927451" y="6286"/>
                  </a:lnTo>
                  <a:lnTo>
                    <a:pt x="2922257" y="10706"/>
                  </a:lnTo>
                  <a:lnTo>
                    <a:pt x="2922257" y="25438"/>
                  </a:lnTo>
                  <a:lnTo>
                    <a:pt x="2939542" y="28384"/>
                  </a:lnTo>
                  <a:lnTo>
                    <a:pt x="2981083" y="28384"/>
                  </a:lnTo>
                  <a:lnTo>
                    <a:pt x="3022955" y="25069"/>
                  </a:lnTo>
                  <a:lnTo>
                    <a:pt x="3108947" y="15125"/>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3" name="Google Shape;713;p34"/>
            <p:cNvSpPr/>
            <p:nvPr/>
          </p:nvSpPr>
          <p:spPr>
            <a:xfrm>
              <a:off x="2050542" y="5805679"/>
              <a:ext cx="10160" cy="89535"/>
            </a:xfrm>
            <a:custGeom>
              <a:rect b="b" l="l" r="r" t="t"/>
              <a:pathLst>
                <a:path extrusionOk="0" h="89535" w="10160">
                  <a:moveTo>
                    <a:pt x="9906" y="0"/>
                  </a:moveTo>
                  <a:lnTo>
                    <a:pt x="5572" y="21103"/>
                  </a:lnTo>
                  <a:lnTo>
                    <a:pt x="2476" y="42751"/>
                  </a:lnTo>
                  <a:lnTo>
                    <a:pt x="619" y="64947"/>
                  </a:lnTo>
                  <a:lnTo>
                    <a:pt x="0" y="89153"/>
                  </a:lnTo>
                  <a:lnTo>
                    <a:pt x="619" y="66385"/>
                  </a:lnTo>
                  <a:lnTo>
                    <a:pt x="2476" y="44029"/>
                  </a:lnTo>
                  <a:lnTo>
                    <a:pt x="5572" y="21947"/>
                  </a:lnTo>
                  <a:lnTo>
                    <a:pt x="990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4" name="Google Shape;714;p34"/>
            <p:cNvSpPr/>
            <p:nvPr/>
          </p:nvSpPr>
          <p:spPr>
            <a:xfrm>
              <a:off x="2050542" y="5805679"/>
              <a:ext cx="10160" cy="89535"/>
            </a:xfrm>
            <a:custGeom>
              <a:rect b="b" l="l" r="r" t="t"/>
              <a:pathLst>
                <a:path extrusionOk="0" h="89535" w="10160">
                  <a:moveTo>
                    <a:pt x="9906" y="0"/>
                  </a:moveTo>
                  <a:lnTo>
                    <a:pt x="5572" y="21103"/>
                  </a:lnTo>
                  <a:lnTo>
                    <a:pt x="2476" y="42751"/>
                  </a:lnTo>
                  <a:lnTo>
                    <a:pt x="619" y="64947"/>
                  </a:lnTo>
                  <a:lnTo>
                    <a:pt x="0" y="89153"/>
                  </a:lnTo>
                  <a:lnTo>
                    <a:pt x="619" y="66385"/>
                  </a:lnTo>
                  <a:lnTo>
                    <a:pt x="2476" y="44029"/>
                  </a:lnTo>
                  <a:lnTo>
                    <a:pt x="5572" y="21947"/>
                  </a:lnTo>
                  <a:lnTo>
                    <a:pt x="9906"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5" name="Google Shape;715;p34"/>
            <p:cNvSpPr/>
            <p:nvPr/>
          </p:nvSpPr>
          <p:spPr>
            <a:xfrm>
              <a:off x="2085287" y="5494019"/>
              <a:ext cx="942975" cy="795020"/>
            </a:xfrm>
            <a:custGeom>
              <a:rect b="b" l="l" r="r" t="t"/>
              <a:pathLst>
                <a:path extrusionOk="0" h="795020" w="942975">
                  <a:moveTo>
                    <a:pt x="525832" y="793673"/>
                  </a:moveTo>
                  <a:lnTo>
                    <a:pt x="463539" y="793673"/>
                  </a:lnTo>
                  <a:lnTo>
                    <a:pt x="480085" y="794495"/>
                  </a:lnTo>
                  <a:lnTo>
                    <a:pt x="495985" y="794769"/>
                  </a:lnTo>
                  <a:lnTo>
                    <a:pt x="511236" y="794495"/>
                  </a:lnTo>
                  <a:lnTo>
                    <a:pt x="525832" y="793673"/>
                  </a:lnTo>
                  <a:close/>
                </a:path>
                <a:path extrusionOk="0" h="795020" w="942975">
                  <a:moveTo>
                    <a:pt x="596787" y="784936"/>
                  </a:moveTo>
                  <a:lnTo>
                    <a:pt x="382208" y="784936"/>
                  </a:lnTo>
                  <a:lnTo>
                    <a:pt x="414866" y="789122"/>
                  </a:lnTo>
                  <a:lnTo>
                    <a:pt x="430628" y="790874"/>
                  </a:lnTo>
                  <a:lnTo>
                    <a:pt x="446228" y="792213"/>
                  </a:lnTo>
                  <a:lnTo>
                    <a:pt x="451423" y="792213"/>
                  </a:lnTo>
                  <a:lnTo>
                    <a:pt x="458344" y="793673"/>
                  </a:lnTo>
                  <a:lnTo>
                    <a:pt x="548336" y="793673"/>
                  </a:lnTo>
                  <a:lnTo>
                    <a:pt x="553531" y="792213"/>
                  </a:lnTo>
                  <a:lnTo>
                    <a:pt x="564587" y="791102"/>
                  </a:lnTo>
                  <a:lnTo>
                    <a:pt x="574510" y="789852"/>
                  </a:lnTo>
                  <a:lnTo>
                    <a:pt x="583458" y="788328"/>
                  </a:lnTo>
                  <a:lnTo>
                    <a:pt x="591593" y="786396"/>
                  </a:lnTo>
                  <a:lnTo>
                    <a:pt x="595060" y="786396"/>
                  </a:lnTo>
                  <a:lnTo>
                    <a:pt x="596787" y="784936"/>
                  </a:lnTo>
                  <a:close/>
                </a:path>
                <a:path extrusionOk="0" h="795020" w="942975">
                  <a:moveTo>
                    <a:pt x="511989" y="1460"/>
                  </a:moveTo>
                  <a:lnTo>
                    <a:pt x="408154" y="1460"/>
                  </a:lnTo>
                  <a:lnTo>
                    <a:pt x="404699" y="2908"/>
                  </a:lnTo>
                  <a:lnTo>
                    <a:pt x="392584" y="2908"/>
                  </a:lnTo>
                  <a:lnTo>
                    <a:pt x="390856" y="4368"/>
                  </a:lnTo>
                  <a:lnTo>
                    <a:pt x="387389" y="4368"/>
                  </a:lnTo>
                  <a:lnTo>
                    <a:pt x="385662" y="5829"/>
                  </a:lnTo>
                  <a:lnTo>
                    <a:pt x="382208" y="5829"/>
                  </a:lnTo>
                  <a:lnTo>
                    <a:pt x="380468" y="7277"/>
                  </a:lnTo>
                  <a:lnTo>
                    <a:pt x="373546" y="7277"/>
                  </a:lnTo>
                  <a:lnTo>
                    <a:pt x="371819" y="8737"/>
                  </a:lnTo>
                  <a:lnTo>
                    <a:pt x="368352" y="8737"/>
                  </a:lnTo>
                  <a:lnTo>
                    <a:pt x="366625" y="10198"/>
                  </a:lnTo>
                  <a:lnTo>
                    <a:pt x="361431" y="10198"/>
                  </a:lnTo>
                  <a:lnTo>
                    <a:pt x="359703" y="11645"/>
                  </a:lnTo>
                  <a:lnTo>
                    <a:pt x="356236" y="11645"/>
                  </a:lnTo>
                  <a:lnTo>
                    <a:pt x="352782" y="13106"/>
                  </a:lnTo>
                  <a:lnTo>
                    <a:pt x="349315" y="13106"/>
                  </a:lnTo>
                  <a:lnTo>
                    <a:pt x="347588" y="14566"/>
                  </a:lnTo>
                  <a:lnTo>
                    <a:pt x="342393" y="14566"/>
                  </a:lnTo>
                  <a:lnTo>
                    <a:pt x="338939" y="16014"/>
                  </a:lnTo>
                  <a:lnTo>
                    <a:pt x="335472" y="16014"/>
                  </a:lnTo>
                  <a:lnTo>
                    <a:pt x="333745" y="17475"/>
                  </a:lnTo>
                  <a:lnTo>
                    <a:pt x="328550" y="17475"/>
                  </a:lnTo>
                  <a:lnTo>
                    <a:pt x="325096" y="18935"/>
                  </a:lnTo>
                  <a:lnTo>
                    <a:pt x="321629" y="18935"/>
                  </a:lnTo>
                  <a:lnTo>
                    <a:pt x="318174" y="20383"/>
                  </a:lnTo>
                  <a:lnTo>
                    <a:pt x="314707" y="20383"/>
                  </a:lnTo>
                  <a:lnTo>
                    <a:pt x="312980" y="21843"/>
                  </a:lnTo>
                  <a:lnTo>
                    <a:pt x="307786" y="21843"/>
                  </a:lnTo>
                  <a:lnTo>
                    <a:pt x="304331" y="23304"/>
                  </a:lnTo>
                  <a:lnTo>
                    <a:pt x="300864" y="23304"/>
                  </a:lnTo>
                  <a:lnTo>
                    <a:pt x="299137" y="24752"/>
                  </a:lnTo>
                  <a:lnTo>
                    <a:pt x="297397" y="24752"/>
                  </a:lnTo>
                  <a:lnTo>
                    <a:pt x="293943" y="26212"/>
                  </a:lnTo>
                  <a:lnTo>
                    <a:pt x="292216" y="26212"/>
                  </a:lnTo>
                  <a:lnTo>
                    <a:pt x="288748" y="27673"/>
                  </a:lnTo>
                  <a:lnTo>
                    <a:pt x="287021" y="27673"/>
                  </a:lnTo>
                  <a:lnTo>
                    <a:pt x="285294" y="29121"/>
                  </a:lnTo>
                  <a:lnTo>
                    <a:pt x="283554" y="29121"/>
                  </a:lnTo>
                  <a:lnTo>
                    <a:pt x="280100" y="30581"/>
                  </a:lnTo>
                  <a:lnTo>
                    <a:pt x="274905" y="32042"/>
                  </a:lnTo>
                  <a:lnTo>
                    <a:pt x="271451" y="33489"/>
                  </a:lnTo>
                  <a:lnTo>
                    <a:pt x="209510" y="60314"/>
                  </a:lnTo>
                  <a:lnTo>
                    <a:pt x="157021" y="91049"/>
                  </a:lnTo>
                  <a:lnTo>
                    <a:pt x="113338" y="125102"/>
                  </a:lnTo>
                  <a:lnTo>
                    <a:pt x="77817" y="161877"/>
                  </a:lnTo>
                  <a:lnTo>
                    <a:pt x="49814" y="200781"/>
                  </a:lnTo>
                  <a:lnTo>
                    <a:pt x="28684" y="241220"/>
                  </a:lnTo>
                  <a:lnTo>
                    <a:pt x="13782" y="282600"/>
                  </a:lnTo>
                  <a:lnTo>
                    <a:pt x="4463" y="324327"/>
                  </a:lnTo>
                  <a:lnTo>
                    <a:pt x="84" y="365806"/>
                  </a:lnTo>
                  <a:lnTo>
                    <a:pt x="0" y="406445"/>
                  </a:lnTo>
                  <a:lnTo>
                    <a:pt x="3565" y="445648"/>
                  </a:lnTo>
                  <a:lnTo>
                    <a:pt x="19067" y="517372"/>
                  </a:lnTo>
                  <a:lnTo>
                    <a:pt x="41433" y="576227"/>
                  </a:lnTo>
                  <a:lnTo>
                    <a:pt x="65508" y="617461"/>
                  </a:lnTo>
                  <a:lnTo>
                    <a:pt x="99090" y="654323"/>
                  </a:lnTo>
                  <a:lnTo>
                    <a:pt x="136893" y="686269"/>
                  </a:lnTo>
                  <a:lnTo>
                    <a:pt x="177942" y="713301"/>
                  </a:lnTo>
                  <a:lnTo>
                    <a:pt x="221261" y="735418"/>
                  </a:lnTo>
                  <a:lnTo>
                    <a:pt x="228182" y="738339"/>
                  </a:lnTo>
                  <a:lnTo>
                    <a:pt x="233376" y="741248"/>
                  </a:lnTo>
                  <a:lnTo>
                    <a:pt x="240298" y="744156"/>
                  </a:lnTo>
                  <a:lnTo>
                    <a:pt x="257142" y="750460"/>
                  </a:lnTo>
                  <a:lnTo>
                    <a:pt x="306059" y="767460"/>
                  </a:lnTo>
                  <a:lnTo>
                    <a:pt x="312980" y="768921"/>
                  </a:lnTo>
                  <a:lnTo>
                    <a:pt x="318174" y="770369"/>
                  </a:lnTo>
                  <a:lnTo>
                    <a:pt x="325096" y="773290"/>
                  </a:lnTo>
                  <a:lnTo>
                    <a:pt x="363170" y="782027"/>
                  </a:lnTo>
                  <a:lnTo>
                    <a:pt x="370092" y="783475"/>
                  </a:lnTo>
                  <a:lnTo>
                    <a:pt x="375274" y="784936"/>
                  </a:lnTo>
                  <a:lnTo>
                    <a:pt x="600254" y="784936"/>
                  </a:lnTo>
                  <a:lnTo>
                    <a:pt x="601981" y="783475"/>
                  </a:lnTo>
                  <a:lnTo>
                    <a:pt x="605448" y="783475"/>
                  </a:lnTo>
                  <a:lnTo>
                    <a:pt x="607176" y="782027"/>
                  </a:lnTo>
                  <a:lnTo>
                    <a:pt x="615824" y="782027"/>
                  </a:lnTo>
                  <a:lnTo>
                    <a:pt x="617551" y="780567"/>
                  </a:lnTo>
                  <a:lnTo>
                    <a:pt x="619291" y="780567"/>
                  </a:lnTo>
                  <a:lnTo>
                    <a:pt x="622746" y="779106"/>
                  </a:lnTo>
                  <a:lnTo>
                    <a:pt x="626213" y="779106"/>
                  </a:lnTo>
                  <a:lnTo>
                    <a:pt x="629667" y="777659"/>
                  </a:lnTo>
                  <a:lnTo>
                    <a:pt x="631407" y="777659"/>
                  </a:lnTo>
                  <a:lnTo>
                    <a:pt x="633134" y="776198"/>
                  </a:lnTo>
                  <a:lnTo>
                    <a:pt x="638329" y="776198"/>
                  </a:lnTo>
                  <a:lnTo>
                    <a:pt x="640056" y="774738"/>
                  </a:lnTo>
                  <a:lnTo>
                    <a:pt x="641783" y="774738"/>
                  </a:lnTo>
                  <a:lnTo>
                    <a:pt x="648541" y="772328"/>
                  </a:lnTo>
                  <a:lnTo>
                    <a:pt x="662711" y="766962"/>
                  </a:lnTo>
                  <a:lnTo>
                    <a:pt x="669469" y="764552"/>
                  </a:lnTo>
                  <a:lnTo>
                    <a:pt x="671209" y="763092"/>
                  </a:lnTo>
                  <a:lnTo>
                    <a:pt x="672936" y="763092"/>
                  </a:lnTo>
                  <a:lnTo>
                    <a:pt x="676391" y="760183"/>
                  </a:lnTo>
                  <a:lnTo>
                    <a:pt x="678130" y="760183"/>
                  </a:lnTo>
                  <a:lnTo>
                    <a:pt x="679858" y="758723"/>
                  </a:lnTo>
                  <a:lnTo>
                    <a:pt x="685052" y="755815"/>
                  </a:lnTo>
                  <a:lnTo>
                    <a:pt x="691973" y="749985"/>
                  </a:lnTo>
                  <a:lnTo>
                    <a:pt x="684778" y="744571"/>
                  </a:lnTo>
                  <a:lnTo>
                    <a:pt x="672987" y="734828"/>
                  </a:lnTo>
                  <a:lnTo>
                    <a:pt x="667742" y="731050"/>
                  </a:lnTo>
                  <a:lnTo>
                    <a:pt x="645871" y="712282"/>
                  </a:lnTo>
                  <a:lnTo>
                    <a:pt x="634219" y="691191"/>
                  </a:lnTo>
                  <a:lnTo>
                    <a:pt x="631975" y="668185"/>
                  </a:lnTo>
                  <a:lnTo>
                    <a:pt x="638329" y="643674"/>
                  </a:lnTo>
                  <a:lnTo>
                    <a:pt x="672936" y="605450"/>
                  </a:lnTo>
                  <a:lnTo>
                    <a:pt x="728308" y="591248"/>
                  </a:lnTo>
                  <a:lnTo>
                    <a:pt x="781953" y="589800"/>
                  </a:lnTo>
                  <a:lnTo>
                    <a:pt x="813053" y="587840"/>
                  </a:lnTo>
                  <a:lnTo>
                    <a:pt x="873948" y="577915"/>
                  </a:lnTo>
                  <a:lnTo>
                    <a:pt x="910807" y="566105"/>
                  </a:lnTo>
                  <a:lnTo>
                    <a:pt x="936631" y="535182"/>
                  </a:lnTo>
                  <a:lnTo>
                    <a:pt x="942900" y="515518"/>
                  </a:lnTo>
                  <a:lnTo>
                    <a:pt x="887398" y="509460"/>
                  </a:lnTo>
                  <a:lnTo>
                    <a:pt x="835587" y="498435"/>
                  </a:lnTo>
                  <a:lnTo>
                    <a:pt x="834461" y="498043"/>
                  </a:lnTo>
                  <a:lnTo>
                    <a:pt x="127814" y="498043"/>
                  </a:lnTo>
                  <a:lnTo>
                    <a:pt x="121917" y="496407"/>
                  </a:lnTo>
                  <a:lnTo>
                    <a:pt x="87414" y="442343"/>
                  </a:lnTo>
                  <a:lnTo>
                    <a:pt x="72732" y="388506"/>
                  </a:lnTo>
                  <a:lnTo>
                    <a:pt x="70921" y="354603"/>
                  </a:lnTo>
                  <a:lnTo>
                    <a:pt x="72030" y="320699"/>
                  </a:lnTo>
                  <a:lnTo>
                    <a:pt x="88608" y="245991"/>
                  </a:lnTo>
                  <a:lnTo>
                    <a:pt x="109668" y="205225"/>
                  </a:lnTo>
                  <a:lnTo>
                    <a:pt x="137678" y="168067"/>
                  </a:lnTo>
                  <a:lnTo>
                    <a:pt x="171244" y="135079"/>
                  </a:lnTo>
                  <a:lnTo>
                    <a:pt x="208970" y="106826"/>
                  </a:lnTo>
                  <a:lnTo>
                    <a:pt x="249458" y="83871"/>
                  </a:lnTo>
                  <a:lnTo>
                    <a:pt x="291315" y="66777"/>
                  </a:lnTo>
                  <a:lnTo>
                    <a:pt x="333143" y="56107"/>
                  </a:lnTo>
                  <a:lnTo>
                    <a:pt x="373546" y="52425"/>
                  </a:lnTo>
                  <a:lnTo>
                    <a:pt x="722749" y="52425"/>
                  </a:lnTo>
                  <a:lnTo>
                    <a:pt x="701165" y="42880"/>
                  </a:lnTo>
                  <a:lnTo>
                    <a:pt x="653164" y="26304"/>
                  </a:lnTo>
                  <a:lnTo>
                    <a:pt x="605414" y="14062"/>
                  </a:lnTo>
                  <a:lnTo>
                    <a:pt x="558245" y="5875"/>
                  </a:lnTo>
                  <a:lnTo>
                    <a:pt x="511989" y="1460"/>
                  </a:lnTo>
                  <a:close/>
                </a:path>
                <a:path extrusionOk="0" h="795020" w="942975">
                  <a:moveTo>
                    <a:pt x="722749" y="52425"/>
                  </a:moveTo>
                  <a:lnTo>
                    <a:pt x="373546" y="52425"/>
                  </a:lnTo>
                  <a:lnTo>
                    <a:pt x="387231" y="53653"/>
                  </a:lnTo>
                  <a:lnTo>
                    <a:pt x="392153" y="56792"/>
                  </a:lnTo>
                  <a:lnTo>
                    <a:pt x="388639" y="61024"/>
                  </a:lnTo>
                  <a:lnTo>
                    <a:pt x="325114" y="85806"/>
                  </a:lnTo>
                  <a:lnTo>
                    <a:pt x="279957" y="112437"/>
                  </a:lnTo>
                  <a:lnTo>
                    <a:pt x="241168" y="144432"/>
                  </a:lnTo>
                  <a:lnTo>
                    <a:pt x="208571" y="180579"/>
                  </a:lnTo>
                  <a:lnTo>
                    <a:pt x="181693" y="219997"/>
                  </a:lnTo>
                  <a:lnTo>
                    <a:pt x="160259" y="261585"/>
                  </a:lnTo>
                  <a:lnTo>
                    <a:pt x="143945" y="304294"/>
                  </a:lnTo>
                  <a:lnTo>
                    <a:pt x="132427" y="347079"/>
                  </a:lnTo>
                  <a:lnTo>
                    <a:pt x="125378" y="388893"/>
                  </a:lnTo>
                  <a:lnTo>
                    <a:pt x="122477" y="428690"/>
                  </a:lnTo>
                  <a:lnTo>
                    <a:pt x="123397" y="465422"/>
                  </a:lnTo>
                  <a:lnTo>
                    <a:pt x="127814" y="498043"/>
                  </a:lnTo>
                  <a:lnTo>
                    <a:pt x="834461" y="498043"/>
                  </a:lnTo>
                  <a:lnTo>
                    <a:pt x="788197" y="481933"/>
                  </a:lnTo>
                  <a:lnTo>
                    <a:pt x="745952" y="459445"/>
                  </a:lnTo>
                  <a:lnTo>
                    <a:pt x="709581" y="430461"/>
                  </a:lnTo>
                  <a:lnTo>
                    <a:pt x="679810" y="394471"/>
                  </a:lnTo>
                  <a:lnTo>
                    <a:pt x="657366" y="350964"/>
                  </a:lnTo>
                  <a:lnTo>
                    <a:pt x="644076" y="304462"/>
                  </a:lnTo>
                  <a:lnTo>
                    <a:pt x="642167" y="260863"/>
                  </a:lnTo>
                  <a:lnTo>
                    <a:pt x="650733" y="219862"/>
                  </a:lnTo>
                  <a:lnTo>
                    <a:pt x="668865" y="181154"/>
                  </a:lnTo>
                  <a:lnTo>
                    <a:pt x="695709" y="144377"/>
                  </a:lnTo>
                  <a:lnTo>
                    <a:pt x="730195" y="109392"/>
                  </a:lnTo>
                  <a:lnTo>
                    <a:pt x="771577" y="75730"/>
                  </a:lnTo>
                  <a:lnTo>
                    <a:pt x="769850" y="74269"/>
                  </a:lnTo>
                  <a:lnTo>
                    <a:pt x="768110" y="74269"/>
                  </a:lnTo>
                  <a:lnTo>
                    <a:pt x="766383" y="72809"/>
                  </a:lnTo>
                  <a:lnTo>
                    <a:pt x="761188" y="69900"/>
                  </a:lnTo>
                  <a:lnTo>
                    <a:pt x="754267" y="66992"/>
                  </a:lnTo>
                  <a:lnTo>
                    <a:pt x="749085" y="64071"/>
                  </a:lnTo>
                  <a:lnTo>
                    <a:pt x="722749" y="52425"/>
                  </a:lnTo>
                  <a:close/>
                </a:path>
                <a:path extrusionOk="0" h="795020" w="942975">
                  <a:moveTo>
                    <a:pt x="472187" y="0"/>
                  </a:moveTo>
                  <a:lnTo>
                    <a:pt x="423737" y="0"/>
                  </a:lnTo>
                  <a:lnTo>
                    <a:pt x="420270" y="1460"/>
                  </a:lnTo>
                  <a:lnTo>
                    <a:pt x="479109" y="1460"/>
                  </a:lnTo>
                  <a:lnTo>
                    <a:pt x="47218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6" name="Google Shape;716;p34"/>
            <p:cNvSpPr/>
            <p:nvPr/>
          </p:nvSpPr>
          <p:spPr>
            <a:xfrm>
              <a:off x="2085287" y="5494019"/>
              <a:ext cx="942975" cy="795020"/>
            </a:xfrm>
            <a:custGeom>
              <a:rect b="b" l="l" r="r" t="t"/>
              <a:pathLst>
                <a:path extrusionOk="0" h="795020" w="942975">
                  <a:moveTo>
                    <a:pt x="525832" y="793673"/>
                  </a:moveTo>
                  <a:lnTo>
                    <a:pt x="463539" y="793673"/>
                  </a:lnTo>
                  <a:lnTo>
                    <a:pt x="480085" y="794495"/>
                  </a:lnTo>
                  <a:lnTo>
                    <a:pt x="495985" y="794769"/>
                  </a:lnTo>
                  <a:lnTo>
                    <a:pt x="511236" y="794495"/>
                  </a:lnTo>
                  <a:lnTo>
                    <a:pt x="525832" y="793673"/>
                  </a:lnTo>
                  <a:close/>
                </a:path>
                <a:path extrusionOk="0" h="795020" w="942975">
                  <a:moveTo>
                    <a:pt x="596787" y="784936"/>
                  </a:moveTo>
                  <a:lnTo>
                    <a:pt x="382208" y="784936"/>
                  </a:lnTo>
                  <a:lnTo>
                    <a:pt x="414866" y="789122"/>
                  </a:lnTo>
                  <a:lnTo>
                    <a:pt x="430628" y="790874"/>
                  </a:lnTo>
                  <a:lnTo>
                    <a:pt x="446228" y="792213"/>
                  </a:lnTo>
                  <a:lnTo>
                    <a:pt x="451423" y="792213"/>
                  </a:lnTo>
                  <a:lnTo>
                    <a:pt x="458344" y="793673"/>
                  </a:lnTo>
                  <a:lnTo>
                    <a:pt x="548336" y="793673"/>
                  </a:lnTo>
                  <a:lnTo>
                    <a:pt x="553531" y="792213"/>
                  </a:lnTo>
                  <a:lnTo>
                    <a:pt x="564587" y="791102"/>
                  </a:lnTo>
                  <a:lnTo>
                    <a:pt x="574510" y="789852"/>
                  </a:lnTo>
                  <a:lnTo>
                    <a:pt x="583458" y="788328"/>
                  </a:lnTo>
                  <a:lnTo>
                    <a:pt x="591593" y="786396"/>
                  </a:lnTo>
                  <a:lnTo>
                    <a:pt x="595060" y="786396"/>
                  </a:lnTo>
                  <a:lnTo>
                    <a:pt x="596787" y="784936"/>
                  </a:lnTo>
                  <a:close/>
                </a:path>
                <a:path extrusionOk="0" h="795020" w="942975">
                  <a:moveTo>
                    <a:pt x="511989" y="1460"/>
                  </a:moveTo>
                  <a:lnTo>
                    <a:pt x="408154" y="1460"/>
                  </a:lnTo>
                  <a:lnTo>
                    <a:pt x="404699" y="2908"/>
                  </a:lnTo>
                  <a:lnTo>
                    <a:pt x="392584" y="2908"/>
                  </a:lnTo>
                  <a:lnTo>
                    <a:pt x="390856" y="4368"/>
                  </a:lnTo>
                  <a:lnTo>
                    <a:pt x="387389" y="4368"/>
                  </a:lnTo>
                  <a:lnTo>
                    <a:pt x="385662" y="5829"/>
                  </a:lnTo>
                  <a:lnTo>
                    <a:pt x="382208" y="5829"/>
                  </a:lnTo>
                  <a:lnTo>
                    <a:pt x="380468" y="7277"/>
                  </a:lnTo>
                  <a:lnTo>
                    <a:pt x="373546" y="7277"/>
                  </a:lnTo>
                  <a:lnTo>
                    <a:pt x="371819" y="8737"/>
                  </a:lnTo>
                  <a:lnTo>
                    <a:pt x="368352" y="8737"/>
                  </a:lnTo>
                  <a:lnTo>
                    <a:pt x="366625" y="10198"/>
                  </a:lnTo>
                  <a:lnTo>
                    <a:pt x="361431" y="10198"/>
                  </a:lnTo>
                  <a:lnTo>
                    <a:pt x="359703" y="11645"/>
                  </a:lnTo>
                  <a:lnTo>
                    <a:pt x="356236" y="11645"/>
                  </a:lnTo>
                  <a:lnTo>
                    <a:pt x="352782" y="13106"/>
                  </a:lnTo>
                  <a:lnTo>
                    <a:pt x="349315" y="13106"/>
                  </a:lnTo>
                  <a:lnTo>
                    <a:pt x="347588" y="14566"/>
                  </a:lnTo>
                  <a:lnTo>
                    <a:pt x="342393" y="14566"/>
                  </a:lnTo>
                  <a:lnTo>
                    <a:pt x="338939" y="16014"/>
                  </a:lnTo>
                  <a:lnTo>
                    <a:pt x="335472" y="16014"/>
                  </a:lnTo>
                  <a:lnTo>
                    <a:pt x="333745" y="17475"/>
                  </a:lnTo>
                  <a:lnTo>
                    <a:pt x="328550" y="17475"/>
                  </a:lnTo>
                  <a:lnTo>
                    <a:pt x="325096" y="18935"/>
                  </a:lnTo>
                  <a:lnTo>
                    <a:pt x="321629" y="18935"/>
                  </a:lnTo>
                  <a:lnTo>
                    <a:pt x="318174" y="20383"/>
                  </a:lnTo>
                  <a:lnTo>
                    <a:pt x="314707" y="20383"/>
                  </a:lnTo>
                  <a:lnTo>
                    <a:pt x="312980" y="21843"/>
                  </a:lnTo>
                  <a:lnTo>
                    <a:pt x="307786" y="21843"/>
                  </a:lnTo>
                  <a:lnTo>
                    <a:pt x="304331" y="23304"/>
                  </a:lnTo>
                  <a:lnTo>
                    <a:pt x="300864" y="23304"/>
                  </a:lnTo>
                  <a:lnTo>
                    <a:pt x="299137" y="24752"/>
                  </a:lnTo>
                  <a:lnTo>
                    <a:pt x="297397" y="24752"/>
                  </a:lnTo>
                  <a:lnTo>
                    <a:pt x="293943" y="26212"/>
                  </a:lnTo>
                  <a:lnTo>
                    <a:pt x="292216" y="26212"/>
                  </a:lnTo>
                  <a:lnTo>
                    <a:pt x="288748" y="27673"/>
                  </a:lnTo>
                  <a:lnTo>
                    <a:pt x="287021" y="27673"/>
                  </a:lnTo>
                  <a:lnTo>
                    <a:pt x="285294" y="29121"/>
                  </a:lnTo>
                  <a:lnTo>
                    <a:pt x="283554" y="29121"/>
                  </a:lnTo>
                  <a:lnTo>
                    <a:pt x="280100" y="30581"/>
                  </a:lnTo>
                  <a:lnTo>
                    <a:pt x="274905" y="32042"/>
                  </a:lnTo>
                  <a:lnTo>
                    <a:pt x="271451" y="33489"/>
                  </a:lnTo>
                  <a:lnTo>
                    <a:pt x="209510" y="60314"/>
                  </a:lnTo>
                  <a:lnTo>
                    <a:pt x="157021" y="91049"/>
                  </a:lnTo>
                  <a:lnTo>
                    <a:pt x="113338" y="125102"/>
                  </a:lnTo>
                  <a:lnTo>
                    <a:pt x="77817" y="161877"/>
                  </a:lnTo>
                  <a:lnTo>
                    <a:pt x="49814" y="200781"/>
                  </a:lnTo>
                  <a:lnTo>
                    <a:pt x="28684" y="241220"/>
                  </a:lnTo>
                  <a:lnTo>
                    <a:pt x="13782" y="282600"/>
                  </a:lnTo>
                  <a:lnTo>
                    <a:pt x="4463" y="324327"/>
                  </a:lnTo>
                  <a:lnTo>
                    <a:pt x="84" y="365806"/>
                  </a:lnTo>
                  <a:lnTo>
                    <a:pt x="0" y="406445"/>
                  </a:lnTo>
                  <a:lnTo>
                    <a:pt x="3565" y="445648"/>
                  </a:lnTo>
                  <a:lnTo>
                    <a:pt x="19067" y="517372"/>
                  </a:lnTo>
                  <a:lnTo>
                    <a:pt x="41433" y="576227"/>
                  </a:lnTo>
                  <a:lnTo>
                    <a:pt x="65508" y="617461"/>
                  </a:lnTo>
                  <a:lnTo>
                    <a:pt x="99090" y="654323"/>
                  </a:lnTo>
                  <a:lnTo>
                    <a:pt x="136893" y="686269"/>
                  </a:lnTo>
                  <a:lnTo>
                    <a:pt x="177942" y="713301"/>
                  </a:lnTo>
                  <a:lnTo>
                    <a:pt x="221261" y="735418"/>
                  </a:lnTo>
                  <a:lnTo>
                    <a:pt x="228182" y="738339"/>
                  </a:lnTo>
                  <a:lnTo>
                    <a:pt x="233376" y="741248"/>
                  </a:lnTo>
                  <a:lnTo>
                    <a:pt x="240298" y="744156"/>
                  </a:lnTo>
                  <a:lnTo>
                    <a:pt x="257142" y="750460"/>
                  </a:lnTo>
                  <a:lnTo>
                    <a:pt x="306059" y="767460"/>
                  </a:lnTo>
                  <a:lnTo>
                    <a:pt x="312980" y="768921"/>
                  </a:lnTo>
                  <a:lnTo>
                    <a:pt x="318174" y="770369"/>
                  </a:lnTo>
                  <a:lnTo>
                    <a:pt x="325096" y="773290"/>
                  </a:lnTo>
                  <a:lnTo>
                    <a:pt x="363170" y="782027"/>
                  </a:lnTo>
                  <a:lnTo>
                    <a:pt x="370092" y="783475"/>
                  </a:lnTo>
                  <a:lnTo>
                    <a:pt x="375274" y="784936"/>
                  </a:lnTo>
                  <a:lnTo>
                    <a:pt x="600254" y="784936"/>
                  </a:lnTo>
                  <a:lnTo>
                    <a:pt x="601981" y="783475"/>
                  </a:lnTo>
                  <a:lnTo>
                    <a:pt x="605448" y="783475"/>
                  </a:lnTo>
                  <a:lnTo>
                    <a:pt x="607176" y="782027"/>
                  </a:lnTo>
                  <a:lnTo>
                    <a:pt x="615824" y="782027"/>
                  </a:lnTo>
                  <a:lnTo>
                    <a:pt x="617551" y="780567"/>
                  </a:lnTo>
                  <a:lnTo>
                    <a:pt x="619291" y="780567"/>
                  </a:lnTo>
                  <a:lnTo>
                    <a:pt x="622746" y="779106"/>
                  </a:lnTo>
                  <a:lnTo>
                    <a:pt x="626213" y="779106"/>
                  </a:lnTo>
                  <a:lnTo>
                    <a:pt x="629667" y="777659"/>
                  </a:lnTo>
                  <a:lnTo>
                    <a:pt x="631407" y="777659"/>
                  </a:lnTo>
                  <a:lnTo>
                    <a:pt x="633134" y="776198"/>
                  </a:lnTo>
                  <a:lnTo>
                    <a:pt x="638329" y="776198"/>
                  </a:lnTo>
                  <a:lnTo>
                    <a:pt x="640056" y="774738"/>
                  </a:lnTo>
                  <a:lnTo>
                    <a:pt x="641783" y="774738"/>
                  </a:lnTo>
                  <a:lnTo>
                    <a:pt x="648541" y="772328"/>
                  </a:lnTo>
                  <a:lnTo>
                    <a:pt x="662711" y="766962"/>
                  </a:lnTo>
                  <a:lnTo>
                    <a:pt x="669469" y="764552"/>
                  </a:lnTo>
                  <a:lnTo>
                    <a:pt x="671209" y="763092"/>
                  </a:lnTo>
                  <a:lnTo>
                    <a:pt x="672936" y="763092"/>
                  </a:lnTo>
                  <a:lnTo>
                    <a:pt x="676391" y="760183"/>
                  </a:lnTo>
                  <a:lnTo>
                    <a:pt x="678130" y="760183"/>
                  </a:lnTo>
                  <a:lnTo>
                    <a:pt x="679858" y="758723"/>
                  </a:lnTo>
                  <a:lnTo>
                    <a:pt x="685052" y="755815"/>
                  </a:lnTo>
                  <a:lnTo>
                    <a:pt x="691973" y="749985"/>
                  </a:lnTo>
                  <a:lnTo>
                    <a:pt x="684778" y="744571"/>
                  </a:lnTo>
                  <a:lnTo>
                    <a:pt x="672987" y="734828"/>
                  </a:lnTo>
                  <a:lnTo>
                    <a:pt x="667742" y="731050"/>
                  </a:lnTo>
                  <a:lnTo>
                    <a:pt x="645871" y="712282"/>
                  </a:lnTo>
                  <a:lnTo>
                    <a:pt x="634219" y="691191"/>
                  </a:lnTo>
                  <a:lnTo>
                    <a:pt x="631975" y="668185"/>
                  </a:lnTo>
                  <a:lnTo>
                    <a:pt x="638329" y="643674"/>
                  </a:lnTo>
                  <a:lnTo>
                    <a:pt x="672936" y="605450"/>
                  </a:lnTo>
                  <a:lnTo>
                    <a:pt x="728308" y="591248"/>
                  </a:lnTo>
                  <a:lnTo>
                    <a:pt x="781953" y="589800"/>
                  </a:lnTo>
                  <a:lnTo>
                    <a:pt x="813053" y="587840"/>
                  </a:lnTo>
                  <a:lnTo>
                    <a:pt x="873948" y="577915"/>
                  </a:lnTo>
                  <a:lnTo>
                    <a:pt x="910807" y="566105"/>
                  </a:lnTo>
                  <a:lnTo>
                    <a:pt x="936631" y="535182"/>
                  </a:lnTo>
                  <a:lnTo>
                    <a:pt x="942900" y="515518"/>
                  </a:lnTo>
                  <a:lnTo>
                    <a:pt x="887398" y="509460"/>
                  </a:lnTo>
                  <a:lnTo>
                    <a:pt x="835587" y="498435"/>
                  </a:lnTo>
                  <a:lnTo>
                    <a:pt x="834461" y="498043"/>
                  </a:lnTo>
                  <a:lnTo>
                    <a:pt x="127814" y="498043"/>
                  </a:lnTo>
                  <a:lnTo>
                    <a:pt x="121917" y="496407"/>
                  </a:lnTo>
                  <a:lnTo>
                    <a:pt x="87414" y="442343"/>
                  </a:lnTo>
                  <a:lnTo>
                    <a:pt x="72732" y="388506"/>
                  </a:lnTo>
                  <a:lnTo>
                    <a:pt x="70921" y="354603"/>
                  </a:lnTo>
                  <a:lnTo>
                    <a:pt x="72030" y="320699"/>
                  </a:lnTo>
                  <a:lnTo>
                    <a:pt x="88608" y="245991"/>
                  </a:lnTo>
                  <a:lnTo>
                    <a:pt x="109668" y="205225"/>
                  </a:lnTo>
                  <a:lnTo>
                    <a:pt x="137678" y="168067"/>
                  </a:lnTo>
                  <a:lnTo>
                    <a:pt x="171244" y="135079"/>
                  </a:lnTo>
                  <a:lnTo>
                    <a:pt x="208970" y="106826"/>
                  </a:lnTo>
                  <a:lnTo>
                    <a:pt x="249458" y="83871"/>
                  </a:lnTo>
                  <a:lnTo>
                    <a:pt x="291315" y="66777"/>
                  </a:lnTo>
                  <a:lnTo>
                    <a:pt x="333143" y="56107"/>
                  </a:lnTo>
                  <a:lnTo>
                    <a:pt x="373546" y="52425"/>
                  </a:lnTo>
                  <a:lnTo>
                    <a:pt x="722749" y="52425"/>
                  </a:lnTo>
                  <a:lnTo>
                    <a:pt x="701165" y="42880"/>
                  </a:lnTo>
                  <a:lnTo>
                    <a:pt x="653164" y="26304"/>
                  </a:lnTo>
                  <a:lnTo>
                    <a:pt x="605414" y="14062"/>
                  </a:lnTo>
                  <a:lnTo>
                    <a:pt x="558245" y="5875"/>
                  </a:lnTo>
                  <a:lnTo>
                    <a:pt x="511989" y="1460"/>
                  </a:lnTo>
                  <a:close/>
                </a:path>
                <a:path extrusionOk="0" h="795020" w="942975">
                  <a:moveTo>
                    <a:pt x="722749" y="52425"/>
                  </a:moveTo>
                  <a:lnTo>
                    <a:pt x="373546" y="52425"/>
                  </a:lnTo>
                  <a:lnTo>
                    <a:pt x="387231" y="53653"/>
                  </a:lnTo>
                  <a:lnTo>
                    <a:pt x="392153" y="56792"/>
                  </a:lnTo>
                  <a:lnTo>
                    <a:pt x="388639" y="61024"/>
                  </a:lnTo>
                  <a:lnTo>
                    <a:pt x="325114" y="85806"/>
                  </a:lnTo>
                  <a:lnTo>
                    <a:pt x="279957" y="112437"/>
                  </a:lnTo>
                  <a:lnTo>
                    <a:pt x="241168" y="144432"/>
                  </a:lnTo>
                  <a:lnTo>
                    <a:pt x="208571" y="180579"/>
                  </a:lnTo>
                  <a:lnTo>
                    <a:pt x="181693" y="219997"/>
                  </a:lnTo>
                  <a:lnTo>
                    <a:pt x="160259" y="261585"/>
                  </a:lnTo>
                  <a:lnTo>
                    <a:pt x="143945" y="304294"/>
                  </a:lnTo>
                  <a:lnTo>
                    <a:pt x="132427" y="347079"/>
                  </a:lnTo>
                  <a:lnTo>
                    <a:pt x="125378" y="388893"/>
                  </a:lnTo>
                  <a:lnTo>
                    <a:pt x="122477" y="428690"/>
                  </a:lnTo>
                  <a:lnTo>
                    <a:pt x="123397" y="465422"/>
                  </a:lnTo>
                  <a:lnTo>
                    <a:pt x="127814" y="498043"/>
                  </a:lnTo>
                  <a:lnTo>
                    <a:pt x="834461" y="498043"/>
                  </a:lnTo>
                  <a:lnTo>
                    <a:pt x="788197" y="481933"/>
                  </a:lnTo>
                  <a:lnTo>
                    <a:pt x="745952" y="459445"/>
                  </a:lnTo>
                  <a:lnTo>
                    <a:pt x="709581" y="430461"/>
                  </a:lnTo>
                  <a:lnTo>
                    <a:pt x="679810" y="394471"/>
                  </a:lnTo>
                  <a:lnTo>
                    <a:pt x="657366" y="350964"/>
                  </a:lnTo>
                  <a:lnTo>
                    <a:pt x="644076" y="304462"/>
                  </a:lnTo>
                  <a:lnTo>
                    <a:pt x="642167" y="260863"/>
                  </a:lnTo>
                  <a:lnTo>
                    <a:pt x="650733" y="219862"/>
                  </a:lnTo>
                  <a:lnTo>
                    <a:pt x="668865" y="181154"/>
                  </a:lnTo>
                  <a:lnTo>
                    <a:pt x="695709" y="144377"/>
                  </a:lnTo>
                  <a:lnTo>
                    <a:pt x="730195" y="109392"/>
                  </a:lnTo>
                  <a:lnTo>
                    <a:pt x="771577" y="75730"/>
                  </a:lnTo>
                  <a:lnTo>
                    <a:pt x="769850" y="74269"/>
                  </a:lnTo>
                  <a:lnTo>
                    <a:pt x="768110" y="74269"/>
                  </a:lnTo>
                  <a:lnTo>
                    <a:pt x="766383" y="72809"/>
                  </a:lnTo>
                  <a:lnTo>
                    <a:pt x="761188" y="69900"/>
                  </a:lnTo>
                  <a:lnTo>
                    <a:pt x="754267" y="66992"/>
                  </a:lnTo>
                  <a:lnTo>
                    <a:pt x="749085" y="64071"/>
                  </a:lnTo>
                  <a:lnTo>
                    <a:pt x="722749" y="52425"/>
                  </a:lnTo>
                  <a:close/>
                </a:path>
                <a:path extrusionOk="0" h="795020" w="942975">
                  <a:moveTo>
                    <a:pt x="472187" y="0"/>
                  </a:moveTo>
                  <a:lnTo>
                    <a:pt x="423737" y="0"/>
                  </a:lnTo>
                  <a:lnTo>
                    <a:pt x="420270" y="1460"/>
                  </a:lnTo>
                  <a:lnTo>
                    <a:pt x="479109" y="1460"/>
                  </a:lnTo>
                  <a:lnTo>
                    <a:pt x="472187"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17" name="Google Shape;717;p34"/>
            <p:cNvPicPr preferRelativeResize="0"/>
            <p:nvPr/>
          </p:nvPicPr>
          <p:blipFill rotWithShape="1">
            <a:blip r:embed="rId5">
              <a:alphaModFix/>
            </a:blip>
            <a:srcRect b="0" l="0" r="0" t="0"/>
            <a:stretch/>
          </p:blipFill>
          <p:spPr>
            <a:xfrm>
              <a:off x="2744875" y="6098287"/>
              <a:ext cx="235302" cy="125483"/>
            </a:xfrm>
            <a:prstGeom prst="rect">
              <a:avLst/>
            </a:prstGeom>
            <a:noFill/>
            <a:ln>
              <a:noFill/>
            </a:ln>
          </p:spPr>
        </p:pic>
        <p:sp>
          <p:nvSpPr>
            <p:cNvPr id="718" name="Google Shape;718;p34"/>
            <p:cNvSpPr/>
            <p:nvPr/>
          </p:nvSpPr>
          <p:spPr>
            <a:xfrm>
              <a:off x="2521459" y="5466587"/>
              <a:ext cx="38100" cy="1905"/>
            </a:xfrm>
            <a:custGeom>
              <a:rect b="b" l="l" r="r" t="t"/>
              <a:pathLst>
                <a:path extrusionOk="0" h="1904" w="38100">
                  <a:moveTo>
                    <a:pt x="38100" y="0"/>
                  </a:moveTo>
                  <a:lnTo>
                    <a:pt x="28733" y="23"/>
                  </a:lnTo>
                  <a:lnTo>
                    <a:pt x="19045" y="190"/>
                  </a:lnTo>
                  <a:lnTo>
                    <a:pt x="9358" y="642"/>
                  </a:lnTo>
                  <a:lnTo>
                    <a:pt x="0" y="1524"/>
                  </a:lnTo>
                  <a:lnTo>
                    <a:pt x="9358" y="1285"/>
                  </a:lnTo>
                  <a:lnTo>
                    <a:pt x="28733" y="238"/>
                  </a:lnTo>
                  <a:lnTo>
                    <a:pt x="381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19" name="Google Shape;719;p34"/>
            <p:cNvSpPr/>
            <p:nvPr/>
          </p:nvSpPr>
          <p:spPr>
            <a:xfrm>
              <a:off x="2521459" y="5466587"/>
              <a:ext cx="38100" cy="1905"/>
            </a:xfrm>
            <a:custGeom>
              <a:rect b="b" l="l" r="r" t="t"/>
              <a:pathLst>
                <a:path extrusionOk="0" h="1904" w="38100">
                  <a:moveTo>
                    <a:pt x="38100" y="0"/>
                  </a:moveTo>
                  <a:lnTo>
                    <a:pt x="28733" y="23"/>
                  </a:lnTo>
                  <a:lnTo>
                    <a:pt x="19045" y="190"/>
                  </a:lnTo>
                  <a:lnTo>
                    <a:pt x="9358" y="642"/>
                  </a:lnTo>
                  <a:lnTo>
                    <a:pt x="0" y="1524"/>
                  </a:lnTo>
                  <a:lnTo>
                    <a:pt x="9358" y="1285"/>
                  </a:lnTo>
                  <a:lnTo>
                    <a:pt x="28733" y="238"/>
                  </a:lnTo>
                  <a:lnTo>
                    <a:pt x="38100"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0" name="Google Shape;720;p34"/>
            <p:cNvSpPr/>
            <p:nvPr/>
          </p:nvSpPr>
          <p:spPr>
            <a:xfrm>
              <a:off x="2759313" y="5590080"/>
              <a:ext cx="288290" cy="386715"/>
            </a:xfrm>
            <a:custGeom>
              <a:rect b="b" l="l" r="r" t="t"/>
              <a:pathLst>
                <a:path extrusionOk="0" h="386714" w="288289">
                  <a:moveTo>
                    <a:pt x="120627" y="0"/>
                  </a:moveTo>
                  <a:lnTo>
                    <a:pt x="66813" y="36218"/>
                  </a:lnTo>
                  <a:lnTo>
                    <a:pt x="22027" y="92910"/>
                  </a:lnTo>
                  <a:lnTo>
                    <a:pt x="6761" y="128531"/>
                  </a:lnTo>
                  <a:lnTo>
                    <a:pt x="0" y="170088"/>
                  </a:lnTo>
                  <a:lnTo>
                    <a:pt x="4555" y="218398"/>
                  </a:lnTo>
                  <a:lnTo>
                    <a:pt x="23243" y="274274"/>
                  </a:lnTo>
                  <a:lnTo>
                    <a:pt x="55820" y="309568"/>
                  </a:lnTo>
                  <a:lnTo>
                    <a:pt x="93297" y="338426"/>
                  </a:lnTo>
                  <a:lnTo>
                    <a:pt x="135590" y="360708"/>
                  </a:lnTo>
                  <a:lnTo>
                    <a:pt x="182616" y="376277"/>
                  </a:lnTo>
                  <a:lnTo>
                    <a:pt x="234292" y="384992"/>
                  </a:lnTo>
                  <a:lnTo>
                    <a:pt x="250025" y="386271"/>
                  </a:lnTo>
                  <a:lnTo>
                    <a:pt x="261543" y="385361"/>
                  </a:lnTo>
                  <a:lnTo>
                    <a:pt x="281361" y="347937"/>
                  </a:lnTo>
                  <a:lnTo>
                    <a:pt x="287249" y="306782"/>
                  </a:lnTo>
                  <a:lnTo>
                    <a:pt x="287924" y="294670"/>
                  </a:lnTo>
                  <a:lnTo>
                    <a:pt x="284953" y="264214"/>
                  </a:lnTo>
                  <a:lnTo>
                    <a:pt x="279709" y="226930"/>
                  </a:lnTo>
                  <a:lnTo>
                    <a:pt x="269923" y="185276"/>
                  </a:lnTo>
                  <a:lnTo>
                    <a:pt x="253329" y="141711"/>
                  </a:lnTo>
                  <a:lnTo>
                    <a:pt x="249862" y="135882"/>
                  </a:lnTo>
                  <a:lnTo>
                    <a:pt x="248135" y="130065"/>
                  </a:lnTo>
                  <a:lnTo>
                    <a:pt x="228378" y="95322"/>
                  </a:lnTo>
                  <a:lnTo>
                    <a:pt x="216994" y="80522"/>
                  </a:lnTo>
                  <a:lnTo>
                    <a:pt x="213540" y="74706"/>
                  </a:lnTo>
                  <a:lnTo>
                    <a:pt x="208346" y="68877"/>
                  </a:lnTo>
                  <a:lnTo>
                    <a:pt x="206619" y="65956"/>
                  </a:lnTo>
                  <a:lnTo>
                    <a:pt x="203151" y="63047"/>
                  </a:lnTo>
                  <a:lnTo>
                    <a:pt x="175148" y="36372"/>
                  </a:lnTo>
                  <a:lnTo>
                    <a:pt x="165090" y="29545"/>
                  </a:lnTo>
                  <a:lnTo>
                    <a:pt x="130495" y="411"/>
                  </a:lnTo>
                  <a:lnTo>
                    <a:pt x="12062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1" name="Google Shape;721;p34"/>
            <p:cNvSpPr/>
            <p:nvPr/>
          </p:nvSpPr>
          <p:spPr>
            <a:xfrm>
              <a:off x="2759313" y="5590080"/>
              <a:ext cx="288290" cy="386715"/>
            </a:xfrm>
            <a:custGeom>
              <a:rect b="b" l="l" r="r" t="t"/>
              <a:pathLst>
                <a:path extrusionOk="0" h="386714" w="288289">
                  <a:moveTo>
                    <a:pt x="120627" y="0"/>
                  </a:moveTo>
                  <a:lnTo>
                    <a:pt x="66813" y="36218"/>
                  </a:lnTo>
                  <a:lnTo>
                    <a:pt x="22027" y="92910"/>
                  </a:lnTo>
                  <a:lnTo>
                    <a:pt x="6761" y="128531"/>
                  </a:lnTo>
                  <a:lnTo>
                    <a:pt x="0" y="170088"/>
                  </a:lnTo>
                  <a:lnTo>
                    <a:pt x="4555" y="218398"/>
                  </a:lnTo>
                  <a:lnTo>
                    <a:pt x="23243" y="274274"/>
                  </a:lnTo>
                  <a:lnTo>
                    <a:pt x="55820" y="309568"/>
                  </a:lnTo>
                  <a:lnTo>
                    <a:pt x="93297" y="338426"/>
                  </a:lnTo>
                  <a:lnTo>
                    <a:pt x="135590" y="360708"/>
                  </a:lnTo>
                  <a:lnTo>
                    <a:pt x="182616" y="376277"/>
                  </a:lnTo>
                  <a:lnTo>
                    <a:pt x="234292" y="384992"/>
                  </a:lnTo>
                  <a:lnTo>
                    <a:pt x="250025" y="386271"/>
                  </a:lnTo>
                  <a:lnTo>
                    <a:pt x="261543" y="385361"/>
                  </a:lnTo>
                  <a:lnTo>
                    <a:pt x="281361" y="347937"/>
                  </a:lnTo>
                  <a:lnTo>
                    <a:pt x="287249" y="306782"/>
                  </a:lnTo>
                  <a:lnTo>
                    <a:pt x="287924" y="294670"/>
                  </a:lnTo>
                  <a:lnTo>
                    <a:pt x="284953" y="264214"/>
                  </a:lnTo>
                  <a:lnTo>
                    <a:pt x="279709" y="226930"/>
                  </a:lnTo>
                  <a:lnTo>
                    <a:pt x="269923" y="185276"/>
                  </a:lnTo>
                  <a:lnTo>
                    <a:pt x="253329" y="141711"/>
                  </a:lnTo>
                  <a:lnTo>
                    <a:pt x="249862" y="135882"/>
                  </a:lnTo>
                  <a:lnTo>
                    <a:pt x="248135" y="130065"/>
                  </a:lnTo>
                  <a:lnTo>
                    <a:pt x="228378" y="95322"/>
                  </a:lnTo>
                  <a:lnTo>
                    <a:pt x="216994" y="80522"/>
                  </a:lnTo>
                  <a:lnTo>
                    <a:pt x="213540" y="74706"/>
                  </a:lnTo>
                  <a:lnTo>
                    <a:pt x="208346" y="68877"/>
                  </a:lnTo>
                  <a:lnTo>
                    <a:pt x="206619" y="65956"/>
                  </a:lnTo>
                  <a:lnTo>
                    <a:pt x="203151" y="63047"/>
                  </a:lnTo>
                  <a:lnTo>
                    <a:pt x="175148" y="36372"/>
                  </a:lnTo>
                  <a:lnTo>
                    <a:pt x="165090" y="29545"/>
                  </a:lnTo>
                  <a:lnTo>
                    <a:pt x="130495" y="411"/>
                  </a:lnTo>
                  <a:lnTo>
                    <a:pt x="120627"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2" name="Google Shape;722;p34"/>
            <p:cNvSpPr/>
            <p:nvPr/>
          </p:nvSpPr>
          <p:spPr>
            <a:xfrm>
              <a:off x="2923033" y="5622035"/>
              <a:ext cx="36195" cy="30480"/>
            </a:xfrm>
            <a:custGeom>
              <a:rect b="b" l="l" r="r" t="t"/>
              <a:pathLst>
                <a:path extrusionOk="0" h="30479" w="36194">
                  <a:moveTo>
                    <a:pt x="0" y="0"/>
                  </a:moveTo>
                  <a:lnTo>
                    <a:pt x="9910" y="7619"/>
                  </a:lnTo>
                  <a:lnTo>
                    <a:pt x="19183" y="15239"/>
                  </a:lnTo>
                  <a:lnTo>
                    <a:pt x="27817" y="22859"/>
                  </a:lnTo>
                  <a:lnTo>
                    <a:pt x="35813" y="30479"/>
                  </a:lnTo>
                  <a:lnTo>
                    <a:pt x="27817" y="22045"/>
                  </a:lnTo>
                  <a:lnTo>
                    <a:pt x="19183" y="14154"/>
                  </a:lnTo>
                  <a:lnTo>
                    <a:pt x="9910" y="6805"/>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3" name="Google Shape;723;p34"/>
            <p:cNvSpPr/>
            <p:nvPr/>
          </p:nvSpPr>
          <p:spPr>
            <a:xfrm>
              <a:off x="2923033" y="5622035"/>
              <a:ext cx="36195" cy="30480"/>
            </a:xfrm>
            <a:custGeom>
              <a:rect b="b" l="l" r="r" t="t"/>
              <a:pathLst>
                <a:path extrusionOk="0" h="30479" w="36194">
                  <a:moveTo>
                    <a:pt x="0" y="0"/>
                  </a:moveTo>
                  <a:lnTo>
                    <a:pt x="9910" y="7619"/>
                  </a:lnTo>
                  <a:lnTo>
                    <a:pt x="19183" y="15239"/>
                  </a:lnTo>
                  <a:lnTo>
                    <a:pt x="27817" y="22859"/>
                  </a:lnTo>
                  <a:lnTo>
                    <a:pt x="35813" y="30479"/>
                  </a:lnTo>
                  <a:lnTo>
                    <a:pt x="27817" y="22045"/>
                  </a:lnTo>
                  <a:lnTo>
                    <a:pt x="19183" y="14154"/>
                  </a:lnTo>
                  <a:lnTo>
                    <a:pt x="9910" y="6805"/>
                  </a:lnTo>
                  <a:lnTo>
                    <a:pt x="0"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4" name="Google Shape;724;p34"/>
            <p:cNvSpPr/>
            <p:nvPr/>
          </p:nvSpPr>
          <p:spPr>
            <a:xfrm>
              <a:off x="2712138" y="6046472"/>
              <a:ext cx="299720" cy="205104"/>
            </a:xfrm>
            <a:custGeom>
              <a:rect b="b" l="l" r="r" t="t"/>
              <a:pathLst>
                <a:path extrusionOk="0" h="205104" w="299719">
                  <a:moveTo>
                    <a:pt x="299281" y="0"/>
                  </a:moveTo>
                  <a:lnTo>
                    <a:pt x="241579" y="24483"/>
                  </a:lnTo>
                  <a:lnTo>
                    <a:pt x="181031" y="34389"/>
                  </a:lnTo>
                  <a:lnTo>
                    <a:pt x="136824" y="36980"/>
                  </a:lnTo>
                  <a:lnTo>
                    <a:pt x="109605" y="37161"/>
                  </a:lnTo>
                  <a:lnTo>
                    <a:pt x="96322" y="37795"/>
                  </a:lnTo>
                  <a:lnTo>
                    <a:pt x="40819" y="51971"/>
                  </a:lnTo>
                  <a:lnTo>
                    <a:pt x="6127" y="90131"/>
                  </a:lnTo>
                  <a:lnTo>
                    <a:pt x="0" y="114595"/>
                  </a:lnTo>
                  <a:lnTo>
                    <a:pt x="2655" y="137558"/>
                  </a:lnTo>
                  <a:lnTo>
                    <a:pt x="14419" y="158613"/>
                  </a:lnTo>
                  <a:lnTo>
                    <a:pt x="35616" y="177355"/>
                  </a:lnTo>
                  <a:lnTo>
                    <a:pt x="41850" y="181740"/>
                  </a:lnTo>
                  <a:lnTo>
                    <a:pt x="53665" y="191053"/>
                  </a:lnTo>
                  <a:lnTo>
                    <a:pt x="59899" y="196253"/>
                  </a:lnTo>
                  <a:lnTo>
                    <a:pt x="52965" y="202069"/>
                  </a:lnTo>
                  <a:lnTo>
                    <a:pt x="47758" y="204978"/>
                  </a:lnTo>
                  <a:lnTo>
                    <a:pt x="68468" y="198618"/>
                  </a:lnTo>
                  <a:lnTo>
                    <a:pt x="96330" y="186807"/>
                  </a:lnTo>
                  <a:lnTo>
                    <a:pt x="122890" y="173906"/>
                  </a:lnTo>
                  <a:lnTo>
                    <a:pt x="139693" y="164274"/>
                  </a:lnTo>
                  <a:lnTo>
                    <a:pt x="136226" y="165722"/>
                  </a:lnTo>
                  <a:lnTo>
                    <a:pt x="134486" y="167182"/>
                  </a:lnTo>
                  <a:lnTo>
                    <a:pt x="131019" y="168630"/>
                  </a:lnTo>
                  <a:lnTo>
                    <a:pt x="106653" y="175604"/>
                  </a:lnTo>
                  <a:lnTo>
                    <a:pt x="80498" y="173175"/>
                  </a:lnTo>
                  <a:lnTo>
                    <a:pt x="56620" y="162295"/>
                  </a:lnTo>
                  <a:lnTo>
                    <a:pt x="39084" y="143916"/>
                  </a:lnTo>
                  <a:lnTo>
                    <a:pt x="31711" y="123135"/>
                  </a:lnTo>
                  <a:lnTo>
                    <a:pt x="34748" y="101944"/>
                  </a:lnTo>
                  <a:lnTo>
                    <a:pt x="66846" y="69773"/>
                  </a:lnTo>
                  <a:lnTo>
                    <a:pt x="143460" y="60214"/>
                  </a:lnTo>
                  <a:lnTo>
                    <a:pt x="185878" y="57238"/>
                  </a:lnTo>
                  <a:lnTo>
                    <a:pt x="228622" y="52901"/>
                  </a:lnTo>
                  <a:lnTo>
                    <a:pt x="271532" y="46520"/>
                  </a:lnTo>
                  <a:lnTo>
                    <a:pt x="296382" y="7606"/>
                  </a:lnTo>
                  <a:lnTo>
                    <a:pt x="299281"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5" name="Google Shape;725;p34"/>
            <p:cNvSpPr/>
            <p:nvPr/>
          </p:nvSpPr>
          <p:spPr>
            <a:xfrm>
              <a:off x="2712138" y="6046472"/>
              <a:ext cx="299720" cy="205104"/>
            </a:xfrm>
            <a:custGeom>
              <a:rect b="b" l="l" r="r" t="t"/>
              <a:pathLst>
                <a:path extrusionOk="0" h="205104" w="299719">
                  <a:moveTo>
                    <a:pt x="299281" y="0"/>
                  </a:moveTo>
                  <a:lnTo>
                    <a:pt x="241579" y="24483"/>
                  </a:lnTo>
                  <a:lnTo>
                    <a:pt x="181031" y="34389"/>
                  </a:lnTo>
                  <a:lnTo>
                    <a:pt x="136824" y="36980"/>
                  </a:lnTo>
                  <a:lnTo>
                    <a:pt x="109605" y="37161"/>
                  </a:lnTo>
                  <a:lnTo>
                    <a:pt x="96322" y="37795"/>
                  </a:lnTo>
                  <a:lnTo>
                    <a:pt x="40819" y="51971"/>
                  </a:lnTo>
                  <a:lnTo>
                    <a:pt x="6127" y="90131"/>
                  </a:lnTo>
                  <a:lnTo>
                    <a:pt x="0" y="114595"/>
                  </a:lnTo>
                  <a:lnTo>
                    <a:pt x="2655" y="137558"/>
                  </a:lnTo>
                  <a:lnTo>
                    <a:pt x="14419" y="158613"/>
                  </a:lnTo>
                  <a:lnTo>
                    <a:pt x="35616" y="177355"/>
                  </a:lnTo>
                  <a:lnTo>
                    <a:pt x="41850" y="181740"/>
                  </a:lnTo>
                  <a:lnTo>
                    <a:pt x="53665" y="191053"/>
                  </a:lnTo>
                  <a:lnTo>
                    <a:pt x="59899" y="196253"/>
                  </a:lnTo>
                  <a:lnTo>
                    <a:pt x="52965" y="202069"/>
                  </a:lnTo>
                  <a:lnTo>
                    <a:pt x="47758" y="204978"/>
                  </a:lnTo>
                  <a:lnTo>
                    <a:pt x="68468" y="198618"/>
                  </a:lnTo>
                  <a:lnTo>
                    <a:pt x="96330" y="186807"/>
                  </a:lnTo>
                  <a:lnTo>
                    <a:pt x="122890" y="173906"/>
                  </a:lnTo>
                  <a:lnTo>
                    <a:pt x="139693" y="164274"/>
                  </a:lnTo>
                  <a:lnTo>
                    <a:pt x="136226" y="165722"/>
                  </a:lnTo>
                  <a:lnTo>
                    <a:pt x="134486" y="167182"/>
                  </a:lnTo>
                  <a:lnTo>
                    <a:pt x="131019" y="168630"/>
                  </a:lnTo>
                  <a:lnTo>
                    <a:pt x="106653" y="175604"/>
                  </a:lnTo>
                  <a:lnTo>
                    <a:pt x="80498" y="173175"/>
                  </a:lnTo>
                  <a:lnTo>
                    <a:pt x="56620" y="162295"/>
                  </a:lnTo>
                  <a:lnTo>
                    <a:pt x="39084" y="143916"/>
                  </a:lnTo>
                  <a:lnTo>
                    <a:pt x="31711" y="123135"/>
                  </a:lnTo>
                  <a:lnTo>
                    <a:pt x="34748" y="101944"/>
                  </a:lnTo>
                  <a:lnTo>
                    <a:pt x="66846" y="69773"/>
                  </a:lnTo>
                  <a:lnTo>
                    <a:pt x="143460" y="60214"/>
                  </a:lnTo>
                  <a:lnTo>
                    <a:pt x="185878" y="57238"/>
                  </a:lnTo>
                  <a:lnTo>
                    <a:pt x="228622" y="52901"/>
                  </a:lnTo>
                  <a:lnTo>
                    <a:pt x="271532" y="46520"/>
                  </a:lnTo>
                  <a:lnTo>
                    <a:pt x="296382" y="7606"/>
                  </a:lnTo>
                  <a:lnTo>
                    <a:pt x="299281"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6" name="Google Shape;726;p34"/>
            <p:cNvSpPr/>
            <p:nvPr/>
          </p:nvSpPr>
          <p:spPr>
            <a:xfrm>
              <a:off x="2898649" y="6179057"/>
              <a:ext cx="1905" cy="1270"/>
            </a:xfrm>
            <a:custGeom>
              <a:rect b="b" l="l" r="r" t="t"/>
              <a:pathLst>
                <a:path extrusionOk="0" h="1270" w="1905">
                  <a:moveTo>
                    <a:pt x="1524" y="0"/>
                  </a:moveTo>
                  <a:lnTo>
                    <a:pt x="0" y="0"/>
                  </a:lnTo>
                  <a:lnTo>
                    <a:pt x="0" y="761"/>
                  </a:lnTo>
                  <a:lnTo>
                    <a:pt x="1524" y="761"/>
                  </a:lnTo>
                  <a:lnTo>
                    <a:pt x="152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7" name="Google Shape;727;p34"/>
            <p:cNvSpPr/>
            <p:nvPr/>
          </p:nvSpPr>
          <p:spPr>
            <a:xfrm>
              <a:off x="2898649" y="6179057"/>
              <a:ext cx="1905" cy="1270"/>
            </a:xfrm>
            <a:custGeom>
              <a:rect b="b" l="l" r="r" t="t"/>
              <a:pathLst>
                <a:path extrusionOk="0" h="1270" w="1905">
                  <a:moveTo>
                    <a:pt x="1524" y="0"/>
                  </a:moveTo>
                  <a:lnTo>
                    <a:pt x="0" y="0"/>
                  </a:lnTo>
                  <a:lnTo>
                    <a:pt x="0" y="761"/>
                  </a:lnTo>
                  <a:lnTo>
                    <a:pt x="1524" y="761"/>
                  </a:lnTo>
                  <a:lnTo>
                    <a:pt x="1524"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8" name="Google Shape;728;p34"/>
            <p:cNvSpPr/>
            <p:nvPr/>
          </p:nvSpPr>
          <p:spPr>
            <a:xfrm>
              <a:off x="2676907" y="6278879"/>
              <a:ext cx="5715" cy="1905"/>
            </a:xfrm>
            <a:custGeom>
              <a:rect b="b" l="l" r="r" t="t"/>
              <a:pathLst>
                <a:path extrusionOk="0" h="1904" w="5714">
                  <a:moveTo>
                    <a:pt x="5333" y="0"/>
                  </a:moveTo>
                  <a:lnTo>
                    <a:pt x="1777" y="0"/>
                  </a:lnTo>
                  <a:lnTo>
                    <a:pt x="0" y="1524"/>
                  </a:lnTo>
                  <a:lnTo>
                    <a:pt x="3555" y="1524"/>
                  </a:lnTo>
                  <a:lnTo>
                    <a:pt x="5333"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9" name="Google Shape;729;p34"/>
            <p:cNvSpPr/>
            <p:nvPr/>
          </p:nvSpPr>
          <p:spPr>
            <a:xfrm>
              <a:off x="2676907" y="6278879"/>
              <a:ext cx="5715" cy="1905"/>
            </a:xfrm>
            <a:custGeom>
              <a:rect b="b" l="l" r="r" t="t"/>
              <a:pathLst>
                <a:path extrusionOk="0" h="1904" w="5714">
                  <a:moveTo>
                    <a:pt x="5333" y="0"/>
                  </a:moveTo>
                  <a:lnTo>
                    <a:pt x="1777" y="0"/>
                  </a:lnTo>
                  <a:lnTo>
                    <a:pt x="0" y="1524"/>
                  </a:lnTo>
                  <a:lnTo>
                    <a:pt x="3555" y="1524"/>
                  </a:lnTo>
                  <a:lnTo>
                    <a:pt x="5333"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0" name="Google Shape;730;p34"/>
            <p:cNvSpPr/>
            <p:nvPr/>
          </p:nvSpPr>
          <p:spPr>
            <a:xfrm>
              <a:off x="2417254" y="5508497"/>
              <a:ext cx="3810" cy="1905"/>
            </a:xfrm>
            <a:custGeom>
              <a:rect b="b" l="l" r="r" t="t"/>
              <a:pathLst>
                <a:path extrusionOk="0" h="1904" w="3810">
                  <a:moveTo>
                    <a:pt x="3429" y="0"/>
                  </a:moveTo>
                  <a:lnTo>
                    <a:pt x="1714" y="0"/>
                  </a:lnTo>
                  <a:lnTo>
                    <a:pt x="0" y="1523"/>
                  </a:lnTo>
                  <a:lnTo>
                    <a:pt x="3429"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1" name="Google Shape;731;p34"/>
            <p:cNvSpPr/>
            <p:nvPr/>
          </p:nvSpPr>
          <p:spPr>
            <a:xfrm>
              <a:off x="2417254" y="5508497"/>
              <a:ext cx="3810" cy="1905"/>
            </a:xfrm>
            <a:custGeom>
              <a:rect b="b" l="l" r="r" t="t"/>
              <a:pathLst>
                <a:path extrusionOk="0" h="1904" w="3810">
                  <a:moveTo>
                    <a:pt x="3429" y="0"/>
                  </a:moveTo>
                  <a:lnTo>
                    <a:pt x="1714" y="0"/>
                  </a:lnTo>
                  <a:lnTo>
                    <a:pt x="0" y="1523"/>
                  </a:lnTo>
                  <a:lnTo>
                    <a:pt x="3429"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2" name="Google Shape;732;p34"/>
            <p:cNvSpPr/>
            <p:nvPr/>
          </p:nvSpPr>
          <p:spPr>
            <a:xfrm>
              <a:off x="2388108" y="5516117"/>
              <a:ext cx="5715" cy="1905"/>
            </a:xfrm>
            <a:custGeom>
              <a:rect b="b" l="l" r="r" t="t"/>
              <a:pathLst>
                <a:path extrusionOk="0" h="1904" w="5714">
                  <a:moveTo>
                    <a:pt x="5143" y="0"/>
                  </a:moveTo>
                  <a:lnTo>
                    <a:pt x="3429" y="0"/>
                  </a:lnTo>
                  <a:lnTo>
                    <a:pt x="0" y="1524"/>
                  </a:lnTo>
                  <a:lnTo>
                    <a:pt x="1714" y="1524"/>
                  </a:lnTo>
                  <a:lnTo>
                    <a:pt x="5143"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3" name="Google Shape;733;p34"/>
            <p:cNvSpPr/>
            <p:nvPr/>
          </p:nvSpPr>
          <p:spPr>
            <a:xfrm>
              <a:off x="2388108" y="5516117"/>
              <a:ext cx="5715" cy="1905"/>
            </a:xfrm>
            <a:custGeom>
              <a:rect b="b" l="l" r="r" t="t"/>
              <a:pathLst>
                <a:path extrusionOk="0" h="1904" w="5714">
                  <a:moveTo>
                    <a:pt x="5143" y="0"/>
                  </a:moveTo>
                  <a:lnTo>
                    <a:pt x="3429" y="0"/>
                  </a:lnTo>
                  <a:lnTo>
                    <a:pt x="0" y="1524"/>
                  </a:lnTo>
                  <a:lnTo>
                    <a:pt x="1714" y="1524"/>
                  </a:lnTo>
                  <a:lnTo>
                    <a:pt x="5143"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4" name="Google Shape;734;p34"/>
            <p:cNvSpPr/>
            <p:nvPr/>
          </p:nvSpPr>
          <p:spPr>
            <a:xfrm>
              <a:off x="2401824" y="5511545"/>
              <a:ext cx="6985" cy="1905"/>
            </a:xfrm>
            <a:custGeom>
              <a:rect b="b" l="l" r="r" t="t"/>
              <a:pathLst>
                <a:path extrusionOk="0" h="1904" w="6985">
                  <a:moveTo>
                    <a:pt x="6858" y="0"/>
                  </a:moveTo>
                  <a:lnTo>
                    <a:pt x="5143" y="0"/>
                  </a:lnTo>
                  <a:lnTo>
                    <a:pt x="1714" y="1523"/>
                  </a:lnTo>
                  <a:lnTo>
                    <a:pt x="0" y="1523"/>
                  </a:lnTo>
                  <a:lnTo>
                    <a:pt x="5143" y="1523"/>
                  </a:lnTo>
                  <a:lnTo>
                    <a:pt x="6858"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5" name="Google Shape;735;p34"/>
            <p:cNvSpPr/>
            <p:nvPr/>
          </p:nvSpPr>
          <p:spPr>
            <a:xfrm>
              <a:off x="2401824" y="5511545"/>
              <a:ext cx="6985" cy="1905"/>
            </a:xfrm>
            <a:custGeom>
              <a:rect b="b" l="l" r="r" t="t"/>
              <a:pathLst>
                <a:path extrusionOk="0" h="1904" w="6985">
                  <a:moveTo>
                    <a:pt x="6858" y="0"/>
                  </a:moveTo>
                  <a:lnTo>
                    <a:pt x="5143" y="0"/>
                  </a:lnTo>
                  <a:lnTo>
                    <a:pt x="1714" y="1523"/>
                  </a:lnTo>
                  <a:lnTo>
                    <a:pt x="0" y="1523"/>
                  </a:lnTo>
                  <a:lnTo>
                    <a:pt x="5143" y="1523"/>
                  </a:lnTo>
                  <a:lnTo>
                    <a:pt x="6858"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6" name="Google Shape;736;p34"/>
            <p:cNvSpPr/>
            <p:nvPr/>
          </p:nvSpPr>
          <p:spPr>
            <a:xfrm>
              <a:off x="2375916" y="5520310"/>
              <a:ext cx="3810" cy="1270"/>
            </a:xfrm>
            <a:custGeom>
              <a:rect b="b" l="l" r="r" t="t"/>
              <a:pathLst>
                <a:path extrusionOk="0" h="1270" w="3810">
                  <a:moveTo>
                    <a:pt x="3352" y="0"/>
                  </a:moveTo>
                  <a:lnTo>
                    <a:pt x="1676" y="0"/>
                  </a:lnTo>
                  <a:lnTo>
                    <a:pt x="0" y="1143"/>
                  </a:lnTo>
                  <a:lnTo>
                    <a:pt x="3352"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7" name="Google Shape;737;p34"/>
            <p:cNvSpPr/>
            <p:nvPr/>
          </p:nvSpPr>
          <p:spPr>
            <a:xfrm>
              <a:off x="2375916" y="5520310"/>
              <a:ext cx="3810" cy="1270"/>
            </a:xfrm>
            <a:custGeom>
              <a:rect b="b" l="l" r="r" t="t"/>
              <a:pathLst>
                <a:path extrusionOk="0" h="1270" w="3810">
                  <a:moveTo>
                    <a:pt x="3352" y="0"/>
                  </a:moveTo>
                  <a:lnTo>
                    <a:pt x="1676" y="0"/>
                  </a:lnTo>
                  <a:lnTo>
                    <a:pt x="0" y="1143"/>
                  </a:lnTo>
                  <a:lnTo>
                    <a:pt x="3352"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8" name="Google Shape;738;p34"/>
            <p:cNvSpPr/>
            <p:nvPr/>
          </p:nvSpPr>
          <p:spPr>
            <a:xfrm>
              <a:off x="2830830" y="5556503"/>
              <a:ext cx="17780" cy="9525"/>
            </a:xfrm>
            <a:custGeom>
              <a:rect b="b" l="l" r="r" t="t"/>
              <a:pathLst>
                <a:path extrusionOk="0" h="9525" w="17780">
                  <a:moveTo>
                    <a:pt x="0" y="0"/>
                  </a:moveTo>
                  <a:lnTo>
                    <a:pt x="5257" y="3048"/>
                  </a:lnTo>
                  <a:lnTo>
                    <a:pt x="12268" y="6096"/>
                  </a:lnTo>
                  <a:lnTo>
                    <a:pt x="17526" y="9144"/>
                  </a:lnTo>
                  <a:lnTo>
                    <a:pt x="10515" y="4572"/>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9" name="Google Shape;739;p34"/>
            <p:cNvSpPr/>
            <p:nvPr/>
          </p:nvSpPr>
          <p:spPr>
            <a:xfrm>
              <a:off x="2830830" y="5556503"/>
              <a:ext cx="17780" cy="9525"/>
            </a:xfrm>
            <a:custGeom>
              <a:rect b="b" l="l" r="r" t="t"/>
              <a:pathLst>
                <a:path extrusionOk="0" h="9525" w="17780">
                  <a:moveTo>
                    <a:pt x="0" y="0"/>
                  </a:moveTo>
                  <a:lnTo>
                    <a:pt x="5257" y="3048"/>
                  </a:lnTo>
                  <a:lnTo>
                    <a:pt x="12268" y="6096"/>
                  </a:lnTo>
                  <a:lnTo>
                    <a:pt x="17526" y="9144"/>
                  </a:lnTo>
                  <a:lnTo>
                    <a:pt x="10515" y="4572"/>
                  </a:lnTo>
                  <a:lnTo>
                    <a:pt x="0"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0" name="Google Shape;740;p34"/>
            <p:cNvSpPr/>
            <p:nvPr/>
          </p:nvSpPr>
          <p:spPr>
            <a:xfrm>
              <a:off x="2471166" y="5498591"/>
              <a:ext cx="5715" cy="1905"/>
            </a:xfrm>
            <a:custGeom>
              <a:rect b="b" l="l" r="r" t="t"/>
              <a:pathLst>
                <a:path extrusionOk="0" h="1904" w="5714">
                  <a:moveTo>
                    <a:pt x="5334" y="0"/>
                  </a:moveTo>
                  <a:lnTo>
                    <a:pt x="1778" y="0"/>
                  </a:lnTo>
                  <a:lnTo>
                    <a:pt x="0" y="1524"/>
                  </a:lnTo>
                  <a:lnTo>
                    <a:pt x="3556" y="1524"/>
                  </a:lnTo>
                  <a:lnTo>
                    <a:pt x="533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1" name="Google Shape;741;p34"/>
            <p:cNvSpPr/>
            <p:nvPr/>
          </p:nvSpPr>
          <p:spPr>
            <a:xfrm>
              <a:off x="2471166" y="5498591"/>
              <a:ext cx="5715" cy="1905"/>
            </a:xfrm>
            <a:custGeom>
              <a:rect b="b" l="l" r="r" t="t"/>
              <a:pathLst>
                <a:path extrusionOk="0" h="1904" w="5714">
                  <a:moveTo>
                    <a:pt x="5334" y="0"/>
                  </a:moveTo>
                  <a:lnTo>
                    <a:pt x="1778" y="0"/>
                  </a:lnTo>
                  <a:lnTo>
                    <a:pt x="0" y="1524"/>
                  </a:lnTo>
                  <a:lnTo>
                    <a:pt x="3556" y="1524"/>
                  </a:lnTo>
                  <a:lnTo>
                    <a:pt x="5334"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2" name="Google Shape;742;p34"/>
            <p:cNvSpPr/>
            <p:nvPr/>
          </p:nvSpPr>
          <p:spPr>
            <a:xfrm>
              <a:off x="2955799" y="6126479"/>
              <a:ext cx="1905" cy="3175"/>
            </a:xfrm>
            <a:custGeom>
              <a:rect b="b" l="l" r="r" t="t"/>
              <a:pathLst>
                <a:path extrusionOk="0" h="3175" w="1905">
                  <a:moveTo>
                    <a:pt x="1524" y="0"/>
                  </a:moveTo>
                  <a:lnTo>
                    <a:pt x="0" y="1524"/>
                  </a:lnTo>
                  <a:lnTo>
                    <a:pt x="0" y="3048"/>
                  </a:lnTo>
                  <a:lnTo>
                    <a:pt x="1524" y="1524"/>
                  </a:lnTo>
                  <a:lnTo>
                    <a:pt x="152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3" name="Google Shape;743;p34"/>
            <p:cNvSpPr/>
            <p:nvPr/>
          </p:nvSpPr>
          <p:spPr>
            <a:xfrm>
              <a:off x="2955799" y="6126479"/>
              <a:ext cx="1905" cy="3175"/>
            </a:xfrm>
            <a:custGeom>
              <a:rect b="b" l="l" r="r" t="t"/>
              <a:pathLst>
                <a:path extrusionOk="0" h="3175" w="1905">
                  <a:moveTo>
                    <a:pt x="1524" y="0"/>
                  </a:moveTo>
                  <a:lnTo>
                    <a:pt x="0" y="1524"/>
                  </a:lnTo>
                  <a:lnTo>
                    <a:pt x="0" y="3048"/>
                  </a:lnTo>
                  <a:lnTo>
                    <a:pt x="1524" y="1524"/>
                  </a:lnTo>
                  <a:lnTo>
                    <a:pt x="1524"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4" name="Google Shape;744;p34"/>
            <p:cNvSpPr/>
            <p:nvPr/>
          </p:nvSpPr>
          <p:spPr>
            <a:xfrm>
              <a:off x="2939798" y="6142481"/>
              <a:ext cx="3810" cy="3175"/>
            </a:xfrm>
            <a:custGeom>
              <a:rect b="b" l="l" r="r" t="t"/>
              <a:pathLst>
                <a:path extrusionOk="0" h="3175" w="3810">
                  <a:moveTo>
                    <a:pt x="3810" y="0"/>
                  </a:moveTo>
                  <a:lnTo>
                    <a:pt x="1905" y="0"/>
                  </a:lnTo>
                  <a:lnTo>
                    <a:pt x="0" y="1524"/>
                  </a:lnTo>
                  <a:lnTo>
                    <a:pt x="0" y="3048"/>
                  </a:lnTo>
                  <a:lnTo>
                    <a:pt x="1905" y="3048"/>
                  </a:lnTo>
                  <a:lnTo>
                    <a:pt x="1905" y="1524"/>
                  </a:lnTo>
                  <a:lnTo>
                    <a:pt x="381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5" name="Google Shape;745;p34"/>
            <p:cNvSpPr/>
            <p:nvPr/>
          </p:nvSpPr>
          <p:spPr>
            <a:xfrm>
              <a:off x="2939798" y="6142481"/>
              <a:ext cx="3810" cy="3175"/>
            </a:xfrm>
            <a:custGeom>
              <a:rect b="b" l="l" r="r" t="t"/>
              <a:pathLst>
                <a:path extrusionOk="0" h="3175" w="3810">
                  <a:moveTo>
                    <a:pt x="3810" y="0"/>
                  </a:moveTo>
                  <a:lnTo>
                    <a:pt x="1905" y="0"/>
                  </a:lnTo>
                  <a:lnTo>
                    <a:pt x="0" y="1524"/>
                  </a:lnTo>
                  <a:lnTo>
                    <a:pt x="0" y="3048"/>
                  </a:lnTo>
                  <a:lnTo>
                    <a:pt x="1905" y="3048"/>
                  </a:lnTo>
                  <a:lnTo>
                    <a:pt x="1905" y="1524"/>
                  </a:lnTo>
                  <a:lnTo>
                    <a:pt x="3810"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6" name="Google Shape;746;p34"/>
            <p:cNvSpPr/>
            <p:nvPr/>
          </p:nvSpPr>
          <p:spPr>
            <a:xfrm>
              <a:off x="2916175" y="6165341"/>
              <a:ext cx="3175" cy="3175"/>
            </a:xfrm>
            <a:custGeom>
              <a:rect b="b" l="l" r="r" t="t"/>
              <a:pathLst>
                <a:path extrusionOk="0" h="3175" w="3175">
                  <a:moveTo>
                    <a:pt x="3048" y="0"/>
                  </a:moveTo>
                  <a:lnTo>
                    <a:pt x="1524" y="0"/>
                  </a:lnTo>
                  <a:lnTo>
                    <a:pt x="0" y="1524"/>
                  </a:lnTo>
                  <a:lnTo>
                    <a:pt x="0" y="3048"/>
                  </a:lnTo>
                  <a:lnTo>
                    <a:pt x="3048"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7" name="Google Shape;747;p34"/>
            <p:cNvSpPr/>
            <p:nvPr/>
          </p:nvSpPr>
          <p:spPr>
            <a:xfrm>
              <a:off x="2916175" y="6165341"/>
              <a:ext cx="3175" cy="3175"/>
            </a:xfrm>
            <a:custGeom>
              <a:rect b="b" l="l" r="r" t="t"/>
              <a:pathLst>
                <a:path extrusionOk="0" h="3175" w="3175">
                  <a:moveTo>
                    <a:pt x="3048" y="0"/>
                  </a:moveTo>
                  <a:lnTo>
                    <a:pt x="1524" y="0"/>
                  </a:lnTo>
                  <a:lnTo>
                    <a:pt x="0" y="1524"/>
                  </a:lnTo>
                  <a:lnTo>
                    <a:pt x="0" y="3048"/>
                  </a:lnTo>
                  <a:lnTo>
                    <a:pt x="3048"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8" name="Google Shape;748;p34"/>
            <p:cNvSpPr/>
            <p:nvPr/>
          </p:nvSpPr>
          <p:spPr>
            <a:xfrm>
              <a:off x="2962658" y="6117335"/>
              <a:ext cx="1905" cy="3175"/>
            </a:xfrm>
            <a:custGeom>
              <a:rect b="b" l="l" r="r" t="t"/>
              <a:pathLst>
                <a:path extrusionOk="0" h="3175" w="1905">
                  <a:moveTo>
                    <a:pt x="1905" y="0"/>
                  </a:moveTo>
                  <a:lnTo>
                    <a:pt x="0" y="1523"/>
                  </a:lnTo>
                  <a:lnTo>
                    <a:pt x="0" y="3047"/>
                  </a:lnTo>
                  <a:lnTo>
                    <a:pt x="1905" y="1523"/>
                  </a:lnTo>
                  <a:lnTo>
                    <a:pt x="190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9" name="Google Shape;749;p34"/>
            <p:cNvSpPr/>
            <p:nvPr/>
          </p:nvSpPr>
          <p:spPr>
            <a:xfrm>
              <a:off x="2962658" y="6117335"/>
              <a:ext cx="1905" cy="3175"/>
            </a:xfrm>
            <a:custGeom>
              <a:rect b="b" l="l" r="r" t="t"/>
              <a:pathLst>
                <a:path extrusionOk="0" h="3175" w="1905">
                  <a:moveTo>
                    <a:pt x="1905" y="0"/>
                  </a:moveTo>
                  <a:lnTo>
                    <a:pt x="0" y="1523"/>
                  </a:lnTo>
                  <a:lnTo>
                    <a:pt x="0" y="3047"/>
                  </a:lnTo>
                  <a:lnTo>
                    <a:pt x="1905" y="1523"/>
                  </a:lnTo>
                  <a:lnTo>
                    <a:pt x="1905"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0" name="Google Shape;750;p34"/>
            <p:cNvSpPr/>
            <p:nvPr/>
          </p:nvSpPr>
          <p:spPr>
            <a:xfrm>
              <a:off x="2931415" y="6150863"/>
              <a:ext cx="1905" cy="1905"/>
            </a:xfrm>
            <a:custGeom>
              <a:rect b="b" l="l" r="r" t="t"/>
              <a:pathLst>
                <a:path extrusionOk="0" h="1904" w="1905">
                  <a:moveTo>
                    <a:pt x="1905" y="0"/>
                  </a:moveTo>
                  <a:lnTo>
                    <a:pt x="0" y="1524"/>
                  </a:lnTo>
                  <a:lnTo>
                    <a:pt x="1905" y="1524"/>
                  </a:lnTo>
                  <a:lnTo>
                    <a:pt x="190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1" name="Google Shape;751;p34"/>
            <p:cNvSpPr/>
            <p:nvPr/>
          </p:nvSpPr>
          <p:spPr>
            <a:xfrm>
              <a:off x="2931415" y="6150863"/>
              <a:ext cx="1905" cy="1905"/>
            </a:xfrm>
            <a:custGeom>
              <a:rect b="b" l="l" r="r" t="t"/>
              <a:pathLst>
                <a:path extrusionOk="0" h="1904" w="1905">
                  <a:moveTo>
                    <a:pt x="1905" y="0"/>
                  </a:moveTo>
                  <a:lnTo>
                    <a:pt x="0" y="1524"/>
                  </a:lnTo>
                  <a:lnTo>
                    <a:pt x="1905" y="1524"/>
                  </a:lnTo>
                  <a:lnTo>
                    <a:pt x="1905"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2" name="Google Shape;752;p34"/>
            <p:cNvSpPr/>
            <p:nvPr/>
          </p:nvSpPr>
          <p:spPr>
            <a:xfrm>
              <a:off x="2923033" y="6156959"/>
              <a:ext cx="3175" cy="3175"/>
            </a:xfrm>
            <a:custGeom>
              <a:rect b="b" l="l" r="r" t="t"/>
              <a:pathLst>
                <a:path extrusionOk="0" h="3175" w="3175">
                  <a:moveTo>
                    <a:pt x="3048" y="0"/>
                  </a:moveTo>
                  <a:lnTo>
                    <a:pt x="0" y="3047"/>
                  </a:lnTo>
                  <a:lnTo>
                    <a:pt x="1524" y="3047"/>
                  </a:lnTo>
                  <a:lnTo>
                    <a:pt x="3048" y="1523"/>
                  </a:lnTo>
                  <a:lnTo>
                    <a:pt x="3048"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3" name="Google Shape;753;p34"/>
            <p:cNvSpPr/>
            <p:nvPr/>
          </p:nvSpPr>
          <p:spPr>
            <a:xfrm>
              <a:off x="2923033" y="6156959"/>
              <a:ext cx="3175" cy="3175"/>
            </a:xfrm>
            <a:custGeom>
              <a:rect b="b" l="l" r="r" t="t"/>
              <a:pathLst>
                <a:path extrusionOk="0" h="3175" w="3175">
                  <a:moveTo>
                    <a:pt x="3048" y="0"/>
                  </a:moveTo>
                  <a:lnTo>
                    <a:pt x="0" y="3047"/>
                  </a:lnTo>
                  <a:lnTo>
                    <a:pt x="1524" y="3047"/>
                  </a:lnTo>
                  <a:lnTo>
                    <a:pt x="3048" y="1523"/>
                  </a:lnTo>
                  <a:lnTo>
                    <a:pt x="3048"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4" name="Google Shape;754;p34"/>
            <p:cNvSpPr/>
            <p:nvPr/>
          </p:nvSpPr>
          <p:spPr>
            <a:xfrm>
              <a:off x="2969514" y="6105905"/>
              <a:ext cx="3810" cy="5080"/>
            </a:xfrm>
            <a:custGeom>
              <a:rect b="b" l="l" r="r" t="t"/>
              <a:pathLst>
                <a:path extrusionOk="0" h="5079" w="3810">
                  <a:moveTo>
                    <a:pt x="3810" y="0"/>
                  </a:moveTo>
                  <a:lnTo>
                    <a:pt x="1905" y="1524"/>
                  </a:lnTo>
                  <a:lnTo>
                    <a:pt x="0" y="4572"/>
                  </a:lnTo>
                  <a:lnTo>
                    <a:pt x="1905" y="3048"/>
                  </a:lnTo>
                  <a:lnTo>
                    <a:pt x="381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5" name="Google Shape;755;p34"/>
            <p:cNvSpPr/>
            <p:nvPr/>
          </p:nvSpPr>
          <p:spPr>
            <a:xfrm>
              <a:off x="2969514" y="6105905"/>
              <a:ext cx="3810" cy="5080"/>
            </a:xfrm>
            <a:custGeom>
              <a:rect b="b" l="l" r="r" t="t"/>
              <a:pathLst>
                <a:path extrusionOk="0" h="5079" w="3810">
                  <a:moveTo>
                    <a:pt x="3810" y="0"/>
                  </a:moveTo>
                  <a:lnTo>
                    <a:pt x="1905" y="1524"/>
                  </a:lnTo>
                  <a:lnTo>
                    <a:pt x="0" y="4572"/>
                  </a:lnTo>
                  <a:lnTo>
                    <a:pt x="1905" y="3048"/>
                  </a:lnTo>
                  <a:lnTo>
                    <a:pt x="3810"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6" name="Google Shape;756;p34"/>
            <p:cNvSpPr/>
            <p:nvPr/>
          </p:nvSpPr>
          <p:spPr>
            <a:xfrm>
              <a:off x="2948941" y="6133337"/>
              <a:ext cx="1905" cy="3175"/>
            </a:xfrm>
            <a:custGeom>
              <a:rect b="b" l="l" r="r" t="t"/>
              <a:pathLst>
                <a:path extrusionOk="0" h="3175" w="1905">
                  <a:moveTo>
                    <a:pt x="1524" y="0"/>
                  </a:moveTo>
                  <a:lnTo>
                    <a:pt x="0" y="1524"/>
                  </a:lnTo>
                  <a:lnTo>
                    <a:pt x="0" y="3048"/>
                  </a:lnTo>
                  <a:lnTo>
                    <a:pt x="1524" y="1524"/>
                  </a:lnTo>
                  <a:lnTo>
                    <a:pt x="152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7" name="Google Shape;757;p34"/>
            <p:cNvSpPr/>
            <p:nvPr/>
          </p:nvSpPr>
          <p:spPr>
            <a:xfrm>
              <a:off x="2948941" y="6133337"/>
              <a:ext cx="1905" cy="3175"/>
            </a:xfrm>
            <a:custGeom>
              <a:rect b="b" l="l" r="r" t="t"/>
              <a:pathLst>
                <a:path extrusionOk="0" h="3175" w="1905">
                  <a:moveTo>
                    <a:pt x="1524" y="0"/>
                  </a:moveTo>
                  <a:lnTo>
                    <a:pt x="0" y="1524"/>
                  </a:lnTo>
                  <a:lnTo>
                    <a:pt x="0" y="3048"/>
                  </a:lnTo>
                  <a:lnTo>
                    <a:pt x="1524" y="1524"/>
                  </a:lnTo>
                  <a:lnTo>
                    <a:pt x="1524"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8" name="Google Shape;758;p34"/>
            <p:cNvSpPr/>
            <p:nvPr/>
          </p:nvSpPr>
          <p:spPr>
            <a:xfrm>
              <a:off x="2723234" y="5570222"/>
              <a:ext cx="312420" cy="438150"/>
            </a:xfrm>
            <a:custGeom>
              <a:rect b="b" l="l" r="r" t="t"/>
              <a:pathLst>
                <a:path extrusionOk="0" h="438150" w="312419">
                  <a:moveTo>
                    <a:pt x="128538" y="0"/>
                  </a:moveTo>
                  <a:lnTo>
                    <a:pt x="87286" y="33033"/>
                  </a:lnTo>
                  <a:lnTo>
                    <a:pt x="52989" y="67493"/>
                  </a:lnTo>
                  <a:lnTo>
                    <a:pt x="26464" y="103736"/>
                  </a:lnTo>
                  <a:lnTo>
                    <a:pt x="8529" y="142117"/>
                  </a:lnTo>
                  <a:lnTo>
                    <a:pt x="0" y="182994"/>
                  </a:lnTo>
                  <a:lnTo>
                    <a:pt x="1694" y="226723"/>
                  </a:lnTo>
                  <a:lnTo>
                    <a:pt x="14429" y="273659"/>
                  </a:lnTo>
                  <a:lnTo>
                    <a:pt x="36943" y="317146"/>
                  </a:lnTo>
                  <a:lnTo>
                    <a:pt x="66899" y="353121"/>
                  </a:lnTo>
                  <a:lnTo>
                    <a:pt x="103479" y="382094"/>
                  </a:lnTo>
                  <a:lnTo>
                    <a:pt x="145867" y="404574"/>
                  </a:lnTo>
                  <a:lnTo>
                    <a:pt x="193245" y="421070"/>
                  </a:lnTo>
                  <a:lnTo>
                    <a:pt x="244798" y="432092"/>
                  </a:lnTo>
                  <a:lnTo>
                    <a:pt x="299709" y="438150"/>
                  </a:lnTo>
                  <a:lnTo>
                    <a:pt x="303300" y="427255"/>
                  </a:lnTo>
                  <a:lnTo>
                    <a:pt x="311812" y="395935"/>
                  </a:lnTo>
                  <a:lnTo>
                    <a:pt x="305813" y="402029"/>
                  </a:lnTo>
                  <a:lnTo>
                    <a:pt x="297548" y="405395"/>
                  </a:lnTo>
                  <a:lnTo>
                    <a:pt x="286043" y="406577"/>
                  </a:lnTo>
                  <a:lnTo>
                    <a:pt x="270321" y="406120"/>
                  </a:lnTo>
                  <a:lnTo>
                    <a:pt x="218006" y="397269"/>
                  </a:lnTo>
                  <a:lnTo>
                    <a:pt x="170922" y="381432"/>
                  </a:lnTo>
                  <a:lnTo>
                    <a:pt x="128903" y="358958"/>
                  </a:lnTo>
                  <a:lnTo>
                    <a:pt x="91780" y="330195"/>
                  </a:lnTo>
                  <a:lnTo>
                    <a:pt x="59387" y="295490"/>
                  </a:lnTo>
                  <a:lnTo>
                    <a:pt x="40711" y="239655"/>
                  </a:lnTo>
                  <a:lnTo>
                    <a:pt x="36159" y="191383"/>
                  </a:lnTo>
                  <a:lnTo>
                    <a:pt x="42918" y="149858"/>
                  </a:lnTo>
                  <a:lnTo>
                    <a:pt x="58175" y="114266"/>
                  </a:lnTo>
                  <a:lnTo>
                    <a:pt x="102935" y="57620"/>
                  </a:lnTo>
                  <a:lnTo>
                    <a:pt x="136887" y="27200"/>
                  </a:lnTo>
                  <a:lnTo>
                    <a:pt x="155743" y="22646"/>
                  </a:lnTo>
                  <a:lnTo>
                    <a:pt x="164847" y="24739"/>
                  </a:lnTo>
                  <a:lnTo>
                    <a:pt x="146693" y="11826"/>
                  </a:lnTo>
                  <a:lnTo>
                    <a:pt x="137615" y="5708"/>
                  </a:lnTo>
                  <a:lnTo>
                    <a:pt x="128538"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9" name="Google Shape;759;p34"/>
            <p:cNvSpPr/>
            <p:nvPr/>
          </p:nvSpPr>
          <p:spPr>
            <a:xfrm>
              <a:off x="2723234" y="5570222"/>
              <a:ext cx="312420" cy="438150"/>
            </a:xfrm>
            <a:custGeom>
              <a:rect b="b" l="l" r="r" t="t"/>
              <a:pathLst>
                <a:path extrusionOk="0" h="438150" w="312419">
                  <a:moveTo>
                    <a:pt x="128538" y="0"/>
                  </a:moveTo>
                  <a:lnTo>
                    <a:pt x="87286" y="33033"/>
                  </a:lnTo>
                  <a:lnTo>
                    <a:pt x="52989" y="67493"/>
                  </a:lnTo>
                  <a:lnTo>
                    <a:pt x="26464" y="103736"/>
                  </a:lnTo>
                  <a:lnTo>
                    <a:pt x="8529" y="142117"/>
                  </a:lnTo>
                  <a:lnTo>
                    <a:pt x="0" y="182994"/>
                  </a:lnTo>
                  <a:lnTo>
                    <a:pt x="1694" y="226723"/>
                  </a:lnTo>
                  <a:lnTo>
                    <a:pt x="14429" y="273659"/>
                  </a:lnTo>
                  <a:lnTo>
                    <a:pt x="36943" y="317146"/>
                  </a:lnTo>
                  <a:lnTo>
                    <a:pt x="66899" y="353121"/>
                  </a:lnTo>
                  <a:lnTo>
                    <a:pt x="103479" y="382094"/>
                  </a:lnTo>
                  <a:lnTo>
                    <a:pt x="145867" y="404574"/>
                  </a:lnTo>
                  <a:lnTo>
                    <a:pt x="193245" y="421070"/>
                  </a:lnTo>
                  <a:lnTo>
                    <a:pt x="244798" y="432092"/>
                  </a:lnTo>
                  <a:lnTo>
                    <a:pt x="299709" y="438150"/>
                  </a:lnTo>
                  <a:lnTo>
                    <a:pt x="303300" y="427255"/>
                  </a:lnTo>
                  <a:lnTo>
                    <a:pt x="311812" y="395935"/>
                  </a:lnTo>
                  <a:lnTo>
                    <a:pt x="305813" y="402029"/>
                  </a:lnTo>
                  <a:lnTo>
                    <a:pt x="297548" y="405395"/>
                  </a:lnTo>
                  <a:lnTo>
                    <a:pt x="286043" y="406577"/>
                  </a:lnTo>
                  <a:lnTo>
                    <a:pt x="270321" y="406120"/>
                  </a:lnTo>
                  <a:lnTo>
                    <a:pt x="218006" y="397269"/>
                  </a:lnTo>
                  <a:lnTo>
                    <a:pt x="170922" y="381432"/>
                  </a:lnTo>
                  <a:lnTo>
                    <a:pt x="128903" y="358958"/>
                  </a:lnTo>
                  <a:lnTo>
                    <a:pt x="91780" y="330195"/>
                  </a:lnTo>
                  <a:lnTo>
                    <a:pt x="59387" y="295490"/>
                  </a:lnTo>
                  <a:lnTo>
                    <a:pt x="40711" y="239655"/>
                  </a:lnTo>
                  <a:lnTo>
                    <a:pt x="36159" y="191383"/>
                  </a:lnTo>
                  <a:lnTo>
                    <a:pt x="42918" y="149858"/>
                  </a:lnTo>
                  <a:lnTo>
                    <a:pt x="58175" y="114266"/>
                  </a:lnTo>
                  <a:lnTo>
                    <a:pt x="102935" y="57620"/>
                  </a:lnTo>
                  <a:lnTo>
                    <a:pt x="136887" y="27200"/>
                  </a:lnTo>
                  <a:lnTo>
                    <a:pt x="155743" y="22646"/>
                  </a:lnTo>
                  <a:lnTo>
                    <a:pt x="164847" y="24739"/>
                  </a:lnTo>
                  <a:lnTo>
                    <a:pt x="146693" y="11826"/>
                  </a:lnTo>
                  <a:lnTo>
                    <a:pt x="137615" y="5708"/>
                  </a:lnTo>
                  <a:lnTo>
                    <a:pt x="128538"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0" name="Google Shape;760;p34"/>
            <p:cNvSpPr/>
            <p:nvPr/>
          </p:nvSpPr>
          <p:spPr>
            <a:xfrm>
              <a:off x="2907031" y="6171437"/>
              <a:ext cx="3810" cy="3175"/>
            </a:xfrm>
            <a:custGeom>
              <a:rect b="b" l="l" r="r" t="t"/>
              <a:pathLst>
                <a:path extrusionOk="0" h="3175" w="3810">
                  <a:moveTo>
                    <a:pt x="3810" y="0"/>
                  </a:moveTo>
                  <a:lnTo>
                    <a:pt x="0" y="3048"/>
                  </a:lnTo>
                  <a:lnTo>
                    <a:pt x="381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1" name="Google Shape;761;p34"/>
            <p:cNvSpPr/>
            <p:nvPr/>
          </p:nvSpPr>
          <p:spPr>
            <a:xfrm>
              <a:off x="2907031" y="6171437"/>
              <a:ext cx="3810" cy="3175"/>
            </a:xfrm>
            <a:custGeom>
              <a:rect b="b" l="l" r="r" t="t"/>
              <a:pathLst>
                <a:path extrusionOk="0" h="3175" w="3810">
                  <a:moveTo>
                    <a:pt x="3810" y="0"/>
                  </a:moveTo>
                  <a:lnTo>
                    <a:pt x="0" y="3048"/>
                  </a:lnTo>
                  <a:lnTo>
                    <a:pt x="3810" y="0"/>
                  </a:lnTo>
                  <a:close/>
                </a:path>
              </a:pathLst>
            </a:custGeom>
            <a:solidFill>
              <a:srgbClr val="FFFFFF">
                <a:alpha val="4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2" name="Google Shape;762;p34"/>
            <p:cNvSpPr/>
            <p:nvPr/>
          </p:nvSpPr>
          <p:spPr>
            <a:xfrm>
              <a:off x="2050616" y="5459732"/>
              <a:ext cx="1024890" cy="857250"/>
            </a:xfrm>
            <a:custGeom>
              <a:rect b="b" l="l" r="r" t="t"/>
              <a:pathLst>
                <a:path extrusionOk="0" h="857250" w="1024889">
                  <a:moveTo>
                    <a:pt x="508903" y="0"/>
                  </a:moveTo>
                  <a:lnTo>
                    <a:pt x="473253" y="0"/>
                  </a:lnTo>
                  <a:lnTo>
                    <a:pt x="463894" y="1269"/>
                  </a:lnTo>
                  <a:lnTo>
                    <a:pt x="427917" y="3809"/>
                  </a:lnTo>
                  <a:lnTo>
                    <a:pt x="359212" y="15239"/>
                  </a:lnTo>
                  <a:lnTo>
                    <a:pt x="283377" y="39369"/>
                  </a:lnTo>
                  <a:lnTo>
                    <a:pt x="240201" y="58419"/>
                  </a:lnTo>
                  <a:lnTo>
                    <a:pt x="198389" y="81279"/>
                  </a:lnTo>
                  <a:lnTo>
                    <a:pt x="158727" y="107949"/>
                  </a:lnTo>
                  <a:lnTo>
                    <a:pt x="122002" y="135889"/>
                  </a:lnTo>
                  <a:lnTo>
                    <a:pt x="89003" y="167639"/>
                  </a:lnTo>
                  <a:lnTo>
                    <a:pt x="60517" y="200659"/>
                  </a:lnTo>
                  <a:lnTo>
                    <a:pt x="53595" y="214629"/>
                  </a:lnTo>
                  <a:lnTo>
                    <a:pt x="53595" y="215899"/>
                  </a:lnTo>
                  <a:lnTo>
                    <a:pt x="51868" y="215899"/>
                  </a:lnTo>
                  <a:lnTo>
                    <a:pt x="51868" y="218439"/>
                  </a:lnTo>
                  <a:lnTo>
                    <a:pt x="50128" y="219709"/>
                  </a:lnTo>
                  <a:lnTo>
                    <a:pt x="50128" y="220979"/>
                  </a:lnTo>
                  <a:lnTo>
                    <a:pt x="46674" y="227329"/>
                  </a:lnTo>
                  <a:lnTo>
                    <a:pt x="46674" y="228599"/>
                  </a:lnTo>
                  <a:lnTo>
                    <a:pt x="43207" y="237489"/>
                  </a:lnTo>
                  <a:lnTo>
                    <a:pt x="39740" y="240029"/>
                  </a:lnTo>
                  <a:lnTo>
                    <a:pt x="36285" y="246379"/>
                  </a:lnTo>
                  <a:lnTo>
                    <a:pt x="34545" y="251459"/>
                  </a:lnTo>
                  <a:lnTo>
                    <a:pt x="31091" y="257809"/>
                  </a:lnTo>
                  <a:lnTo>
                    <a:pt x="17235" y="295909"/>
                  </a:lnTo>
                  <a:lnTo>
                    <a:pt x="15508" y="302259"/>
                  </a:lnTo>
                  <a:lnTo>
                    <a:pt x="12041" y="311149"/>
                  </a:lnTo>
                  <a:lnTo>
                    <a:pt x="10314" y="318769"/>
                  </a:lnTo>
                  <a:lnTo>
                    <a:pt x="8587" y="323849"/>
                  </a:lnTo>
                  <a:lnTo>
                    <a:pt x="8587" y="326389"/>
                  </a:lnTo>
                  <a:lnTo>
                    <a:pt x="6847" y="330199"/>
                  </a:lnTo>
                  <a:lnTo>
                    <a:pt x="6847" y="334009"/>
                  </a:lnTo>
                  <a:lnTo>
                    <a:pt x="5120" y="335279"/>
                  </a:lnTo>
                  <a:lnTo>
                    <a:pt x="5120" y="337819"/>
                  </a:lnTo>
                  <a:lnTo>
                    <a:pt x="3579" y="364489"/>
                  </a:lnTo>
                  <a:lnTo>
                    <a:pt x="1875" y="389889"/>
                  </a:lnTo>
                  <a:lnTo>
                    <a:pt x="494" y="412749"/>
                  </a:lnTo>
                  <a:lnTo>
                    <a:pt x="115" y="427989"/>
                  </a:lnTo>
                  <a:lnTo>
                    <a:pt x="0" y="439419"/>
                  </a:lnTo>
                  <a:lnTo>
                    <a:pt x="222" y="450849"/>
                  </a:lnTo>
                  <a:lnTo>
                    <a:pt x="1006" y="467359"/>
                  </a:lnTo>
                  <a:lnTo>
                    <a:pt x="2117" y="482599"/>
                  </a:lnTo>
                  <a:lnTo>
                    <a:pt x="3392" y="497839"/>
                  </a:lnTo>
                  <a:lnTo>
                    <a:pt x="3392" y="502919"/>
                  </a:lnTo>
                  <a:lnTo>
                    <a:pt x="5120" y="506729"/>
                  </a:lnTo>
                  <a:lnTo>
                    <a:pt x="5120" y="509269"/>
                  </a:lnTo>
                  <a:lnTo>
                    <a:pt x="17562" y="558799"/>
                  </a:lnTo>
                  <a:lnTo>
                    <a:pt x="37147" y="605789"/>
                  </a:lnTo>
                  <a:lnTo>
                    <a:pt x="64522" y="651509"/>
                  </a:lnTo>
                  <a:lnTo>
                    <a:pt x="100331" y="694689"/>
                  </a:lnTo>
                  <a:lnTo>
                    <a:pt x="103799" y="697229"/>
                  </a:lnTo>
                  <a:lnTo>
                    <a:pt x="107266" y="702309"/>
                  </a:lnTo>
                  <a:lnTo>
                    <a:pt x="110720" y="704849"/>
                  </a:lnTo>
                  <a:lnTo>
                    <a:pt x="118538" y="712469"/>
                  </a:lnTo>
                  <a:lnTo>
                    <a:pt x="126519" y="720089"/>
                  </a:lnTo>
                  <a:lnTo>
                    <a:pt x="134823" y="727709"/>
                  </a:lnTo>
                  <a:lnTo>
                    <a:pt x="143613" y="734059"/>
                  </a:lnTo>
                  <a:lnTo>
                    <a:pt x="155624" y="744219"/>
                  </a:lnTo>
                  <a:lnTo>
                    <a:pt x="168284" y="753109"/>
                  </a:lnTo>
                  <a:lnTo>
                    <a:pt x="181595" y="761999"/>
                  </a:lnTo>
                  <a:lnTo>
                    <a:pt x="195556" y="770889"/>
                  </a:lnTo>
                  <a:lnTo>
                    <a:pt x="203076" y="774699"/>
                  </a:lnTo>
                  <a:lnTo>
                    <a:pt x="210269" y="778509"/>
                  </a:lnTo>
                  <a:lnTo>
                    <a:pt x="217462" y="783589"/>
                  </a:lnTo>
                  <a:lnTo>
                    <a:pt x="224982" y="786129"/>
                  </a:lnTo>
                  <a:lnTo>
                    <a:pt x="235371" y="792479"/>
                  </a:lnTo>
                  <a:lnTo>
                    <a:pt x="240565" y="793749"/>
                  </a:lnTo>
                  <a:lnTo>
                    <a:pt x="269834" y="806449"/>
                  </a:lnTo>
                  <a:lnTo>
                    <a:pt x="300728" y="817879"/>
                  </a:lnTo>
                  <a:lnTo>
                    <a:pt x="368682" y="836929"/>
                  </a:lnTo>
                  <a:lnTo>
                    <a:pt x="411312" y="847089"/>
                  </a:lnTo>
                  <a:lnTo>
                    <a:pt x="463030" y="855979"/>
                  </a:lnTo>
                  <a:lnTo>
                    <a:pt x="478607" y="857249"/>
                  </a:lnTo>
                  <a:lnTo>
                    <a:pt x="538988" y="857249"/>
                  </a:lnTo>
                  <a:lnTo>
                    <a:pt x="562573" y="854709"/>
                  </a:lnTo>
                  <a:lnTo>
                    <a:pt x="571235" y="854709"/>
                  </a:lnTo>
                  <a:lnTo>
                    <a:pt x="574702" y="853439"/>
                  </a:lnTo>
                  <a:lnTo>
                    <a:pt x="579896" y="853439"/>
                  </a:lnTo>
                  <a:lnTo>
                    <a:pt x="585078" y="852169"/>
                  </a:lnTo>
                  <a:lnTo>
                    <a:pt x="592012" y="852169"/>
                  </a:lnTo>
                  <a:lnTo>
                    <a:pt x="597206" y="850899"/>
                  </a:lnTo>
                  <a:lnTo>
                    <a:pt x="600661" y="850899"/>
                  </a:lnTo>
                  <a:lnTo>
                    <a:pt x="604128" y="849629"/>
                  </a:lnTo>
                  <a:lnTo>
                    <a:pt x="609322" y="849629"/>
                  </a:lnTo>
                  <a:lnTo>
                    <a:pt x="644378" y="842009"/>
                  </a:lnTo>
                  <a:lnTo>
                    <a:pt x="687925" y="830579"/>
                  </a:lnTo>
                  <a:lnTo>
                    <a:pt x="703373" y="825499"/>
                  </a:lnTo>
                  <a:lnTo>
                    <a:pt x="482944" y="825499"/>
                  </a:lnTo>
                  <a:lnTo>
                    <a:pt x="477750" y="824229"/>
                  </a:lnTo>
                  <a:lnTo>
                    <a:pt x="446368" y="821689"/>
                  </a:lnTo>
                  <a:lnTo>
                    <a:pt x="413691" y="816609"/>
                  </a:lnTo>
                  <a:lnTo>
                    <a:pt x="406770" y="815339"/>
                  </a:lnTo>
                  <a:lnTo>
                    <a:pt x="401575" y="815339"/>
                  </a:lnTo>
                  <a:lnTo>
                    <a:pt x="394641" y="814069"/>
                  </a:lnTo>
                  <a:lnTo>
                    <a:pt x="385284" y="811529"/>
                  </a:lnTo>
                  <a:lnTo>
                    <a:pt x="365918" y="807719"/>
                  </a:lnTo>
                  <a:lnTo>
                    <a:pt x="356554" y="805179"/>
                  </a:lnTo>
                  <a:lnTo>
                    <a:pt x="349632" y="803909"/>
                  </a:lnTo>
                  <a:lnTo>
                    <a:pt x="344438" y="802639"/>
                  </a:lnTo>
                  <a:lnTo>
                    <a:pt x="337517" y="800099"/>
                  </a:lnTo>
                  <a:lnTo>
                    <a:pt x="320665" y="795019"/>
                  </a:lnTo>
                  <a:lnTo>
                    <a:pt x="287610" y="782319"/>
                  </a:lnTo>
                  <a:lnTo>
                    <a:pt x="271731" y="775969"/>
                  </a:lnTo>
                  <a:lnTo>
                    <a:pt x="264809" y="773429"/>
                  </a:lnTo>
                  <a:lnTo>
                    <a:pt x="259615" y="770889"/>
                  </a:lnTo>
                  <a:lnTo>
                    <a:pt x="252681" y="767079"/>
                  </a:lnTo>
                  <a:lnTo>
                    <a:pt x="209595" y="744219"/>
                  </a:lnTo>
                  <a:lnTo>
                    <a:pt x="168940" y="717549"/>
                  </a:lnTo>
                  <a:lnTo>
                    <a:pt x="131205" y="685799"/>
                  </a:lnTo>
                  <a:lnTo>
                    <a:pt x="96877" y="648969"/>
                  </a:lnTo>
                  <a:lnTo>
                    <a:pt x="72793" y="608329"/>
                  </a:lnTo>
                  <a:lnTo>
                    <a:pt x="50417" y="548639"/>
                  </a:lnTo>
                  <a:lnTo>
                    <a:pt x="34908" y="477519"/>
                  </a:lnTo>
                  <a:lnTo>
                    <a:pt x="31455" y="439419"/>
                  </a:lnTo>
                  <a:lnTo>
                    <a:pt x="31424" y="397509"/>
                  </a:lnTo>
                  <a:lnTo>
                    <a:pt x="35805" y="355599"/>
                  </a:lnTo>
                  <a:lnTo>
                    <a:pt x="45126" y="313689"/>
                  </a:lnTo>
                  <a:lnTo>
                    <a:pt x="60034" y="273049"/>
                  </a:lnTo>
                  <a:lnTo>
                    <a:pt x="81172" y="232409"/>
                  </a:lnTo>
                  <a:lnTo>
                    <a:pt x="109186" y="193039"/>
                  </a:lnTo>
                  <a:lnTo>
                    <a:pt x="144721" y="157479"/>
                  </a:lnTo>
                  <a:lnTo>
                    <a:pt x="188421" y="123189"/>
                  </a:lnTo>
                  <a:lnTo>
                    <a:pt x="240931" y="92709"/>
                  </a:lnTo>
                  <a:lnTo>
                    <a:pt x="302896" y="66039"/>
                  </a:lnTo>
                  <a:lnTo>
                    <a:pt x="306351" y="63499"/>
                  </a:lnTo>
                  <a:lnTo>
                    <a:pt x="311545" y="62229"/>
                  </a:lnTo>
                  <a:lnTo>
                    <a:pt x="315012" y="60959"/>
                  </a:lnTo>
                  <a:lnTo>
                    <a:pt x="316739" y="60959"/>
                  </a:lnTo>
                  <a:lnTo>
                    <a:pt x="318467" y="59689"/>
                  </a:lnTo>
                  <a:lnTo>
                    <a:pt x="320207" y="59689"/>
                  </a:lnTo>
                  <a:lnTo>
                    <a:pt x="323661" y="58419"/>
                  </a:lnTo>
                  <a:lnTo>
                    <a:pt x="325401" y="58419"/>
                  </a:lnTo>
                  <a:lnTo>
                    <a:pt x="328855" y="57149"/>
                  </a:lnTo>
                  <a:lnTo>
                    <a:pt x="330595" y="57149"/>
                  </a:lnTo>
                  <a:lnTo>
                    <a:pt x="332322" y="54609"/>
                  </a:lnTo>
                  <a:lnTo>
                    <a:pt x="335789" y="54609"/>
                  </a:lnTo>
                  <a:lnTo>
                    <a:pt x="339244" y="53339"/>
                  </a:lnTo>
                  <a:lnTo>
                    <a:pt x="342711" y="53339"/>
                  </a:lnTo>
                  <a:lnTo>
                    <a:pt x="344438" y="52069"/>
                  </a:lnTo>
                  <a:lnTo>
                    <a:pt x="349632" y="52069"/>
                  </a:lnTo>
                  <a:lnTo>
                    <a:pt x="353100" y="50799"/>
                  </a:lnTo>
                  <a:lnTo>
                    <a:pt x="356554" y="50799"/>
                  </a:lnTo>
                  <a:lnTo>
                    <a:pt x="360021" y="49529"/>
                  </a:lnTo>
                  <a:lnTo>
                    <a:pt x="363488" y="49529"/>
                  </a:lnTo>
                  <a:lnTo>
                    <a:pt x="365215" y="48259"/>
                  </a:lnTo>
                  <a:lnTo>
                    <a:pt x="370410" y="48259"/>
                  </a:lnTo>
                  <a:lnTo>
                    <a:pt x="373877" y="46989"/>
                  </a:lnTo>
                  <a:lnTo>
                    <a:pt x="377331" y="46989"/>
                  </a:lnTo>
                  <a:lnTo>
                    <a:pt x="379071" y="44449"/>
                  </a:lnTo>
                  <a:lnTo>
                    <a:pt x="384265" y="44449"/>
                  </a:lnTo>
                  <a:lnTo>
                    <a:pt x="387720" y="43179"/>
                  </a:lnTo>
                  <a:lnTo>
                    <a:pt x="391187" y="43179"/>
                  </a:lnTo>
                  <a:lnTo>
                    <a:pt x="392914" y="41909"/>
                  </a:lnTo>
                  <a:lnTo>
                    <a:pt x="398108" y="41909"/>
                  </a:lnTo>
                  <a:lnTo>
                    <a:pt x="399836" y="40639"/>
                  </a:lnTo>
                  <a:lnTo>
                    <a:pt x="406770" y="40639"/>
                  </a:lnTo>
                  <a:lnTo>
                    <a:pt x="408497" y="39369"/>
                  </a:lnTo>
                  <a:lnTo>
                    <a:pt x="411964" y="39369"/>
                  </a:lnTo>
                  <a:lnTo>
                    <a:pt x="413691" y="38099"/>
                  </a:lnTo>
                  <a:lnTo>
                    <a:pt x="420613" y="38099"/>
                  </a:lnTo>
                  <a:lnTo>
                    <a:pt x="422353" y="36829"/>
                  </a:lnTo>
                  <a:lnTo>
                    <a:pt x="425807" y="36829"/>
                  </a:lnTo>
                  <a:lnTo>
                    <a:pt x="427534" y="34289"/>
                  </a:lnTo>
                  <a:lnTo>
                    <a:pt x="443117" y="34289"/>
                  </a:lnTo>
                  <a:lnTo>
                    <a:pt x="446584" y="33019"/>
                  </a:lnTo>
                  <a:lnTo>
                    <a:pt x="458700" y="33019"/>
                  </a:lnTo>
                  <a:lnTo>
                    <a:pt x="462167" y="31749"/>
                  </a:lnTo>
                  <a:lnTo>
                    <a:pt x="710263" y="31749"/>
                  </a:lnTo>
                  <a:lnTo>
                    <a:pt x="695663" y="26669"/>
                  </a:lnTo>
                  <a:lnTo>
                    <a:pt x="648131" y="13969"/>
                  </a:lnTo>
                  <a:lnTo>
                    <a:pt x="600903" y="6349"/>
                  </a:lnTo>
                  <a:lnTo>
                    <a:pt x="554365" y="1269"/>
                  </a:lnTo>
                  <a:lnTo>
                    <a:pt x="508903" y="0"/>
                  </a:lnTo>
                  <a:close/>
                </a:path>
                <a:path extrusionOk="0" h="857250" w="1024889">
                  <a:moveTo>
                    <a:pt x="710263" y="31749"/>
                  </a:moveTo>
                  <a:lnTo>
                    <a:pt x="510643" y="31749"/>
                  </a:lnTo>
                  <a:lnTo>
                    <a:pt x="517565" y="34289"/>
                  </a:lnTo>
                  <a:lnTo>
                    <a:pt x="543536" y="34289"/>
                  </a:lnTo>
                  <a:lnTo>
                    <a:pt x="589809" y="39369"/>
                  </a:lnTo>
                  <a:lnTo>
                    <a:pt x="636995" y="46989"/>
                  </a:lnTo>
                  <a:lnTo>
                    <a:pt x="684762" y="59689"/>
                  </a:lnTo>
                  <a:lnTo>
                    <a:pt x="732778" y="76199"/>
                  </a:lnTo>
                  <a:lnTo>
                    <a:pt x="780709" y="97789"/>
                  </a:lnTo>
                  <a:lnTo>
                    <a:pt x="785903" y="99059"/>
                  </a:lnTo>
                  <a:lnTo>
                    <a:pt x="791097" y="101599"/>
                  </a:lnTo>
                  <a:lnTo>
                    <a:pt x="799759" y="107949"/>
                  </a:lnTo>
                  <a:lnTo>
                    <a:pt x="801486" y="107949"/>
                  </a:lnTo>
                  <a:lnTo>
                    <a:pt x="803213" y="109219"/>
                  </a:lnTo>
                  <a:lnTo>
                    <a:pt x="811573" y="114299"/>
                  </a:lnTo>
                  <a:lnTo>
                    <a:pt x="820745" y="120649"/>
                  </a:lnTo>
                  <a:lnTo>
                    <a:pt x="830241" y="126999"/>
                  </a:lnTo>
                  <a:lnTo>
                    <a:pt x="839573" y="133349"/>
                  </a:lnTo>
                  <a:lnTo>
                    <a:pt x="850828" y="142239"/>
                  </a:lnTo>
                  <a:lnTo>
                    <a:pt x="860785" y="149859"/>
                  </a:lnTo>
                  <a:lnTo>
                    <a:pt x="868795" y="157479"/>
                  </a:lnTo>
                  <a:lnTo>
                    <a:pt x="874206" y="162559"/>
                  </a:lnTo>
                  <a:lnTo>
                    <a:pt x="884264" y="170179"/>
                  </a:lnTo>
                  <a:lnTo>
                    <a:pt x="893675" y="177799"/>
                  </a:lnTo>
                  <a:lnTo>
                    <a:pt x="902438" y="185419"/>
                  </a:lnTo>
                  <a:lnTo>
                    <a:pt x="910553" y="193039"/>
                  </a:lnTo>
                  <a:lnTo>
                    <a:pt x="914020" y="196849"/>
                  </a:lnTo>
                  <a:lnTo>
                    <a:pt x="917475" y="201929"/>
                  </a:lnTo>
                  <a:lnTo>
                    <a:pt x="927863" y="214629"/>
                  </a:lnTo>
                  <a:lnTo>
                    <a:pt x="931331" y="219709"/>
                  </a:lnTo>
                  <a:lnTo>
                    <a:pt x="937528" y="228599"/>
                  </a:lnTo>
                  <a:lnTo>
                    <a:pt x="943235" y="237489"/>
                  </a:lnTo>
                  <a:lnTo>
                    <a:pt x="948617" y="246379"/>
                  </a:lnTo>
                  <a:lnTo>
                    <a:pt x="953835" y="256539"/>
                  </a:lnTo>
                  <a:lnTo>
                    <a:pt x="960756" y="267969"/>
                  </a:lnTo>
                  <a:lnTo>
                    <a:pt x="962496" y="275589"/>
                  </a:lnTo>
                  <a:lnTo>
                    <a:pt x="978370" y="318769"/>
                  </a:lnTo>
                  <a:lnTo>
                    <a:pt x="988241" y="360679"/>
                  </a:lnTo>
                  <a:lnTo>
                    <a:pt x="993895" y="397509"/>
                  </a:lnTo>
                  <a:lnTo>
                    <a:pt x="997117" y="427989"/>
                  </a:lnTo>
                  <a:lnTo>
                    <a:pt x="997413" y="439419"/>
                  </a:lnTo>
                  <a:lnTo>
                    <a:pt x="995602" y="457199"/>
                  </a:lnTo>
                  <a:lnTo>
                    <a:pt x="985001" y="507999"/>
                  </a:lnTo>
                  <a:lnTo>
                    <a:pt x="972885" y="549909"/>
                  </a:lnTo>
                  <a:lnTo>
                    <a:pt x="969988" y="560069"/>
                  </a:lnTo>
                  <a:lnTo>
                    <a:pt x="966605" y="570229"/>
                  </a:lnTo>
                  <a:lnTo>
                    <a:pt x="962898" y="580389"/>
                  </a:lnTo>
                  <a:lnTo>
                    <a:pt x="959029" y="589279"/>
                  </a:lnTo>
                  <a:lnTo>
                    <a:pt x="956132" y="596899"/>
                  </a:lnTo>
                  <a:lnTo>
                    <a:pt x="952751" y="604519"/>
                  </a:lnTo>
                  <a:lnTo>
                    <a:pt x="949048" y="612139"/>
                  </a:lnTo>
                  <a:lnTo>
                    <a:pt x="945186" y="618489"/>
                  </a:lnTo>
                  <a:lnTo>
                    <a:pt x="941719" y="624839"/>
                  </a:lnTo>
                  <a:lnTo>
                    <a:pt x="931331" y="636269"/>
                  </a:lnTo>
                  <a:lnTo>
                    <a:pt x="927863" y="642619"/>
                  </a:lnTo>
                  <a:lnTo>
                    <a:pt x="924409" y="645159"/>
                  </a:lnTo>
                  <a:lnTo>
                    <a:pt x="924409" y="646429"/>
                  </a:lnTo>
                  <a:lnTo>
                    <a:pt x="922669" y="646429"/>
                  </a:lnTo>
                  <a:lnTo>
                    <a:pt x="922669" y="647699"/>
                  </a:lnTo>
                  <a:lnTo>
                    <a:pt x="920942" y="648969"/>
                  </a:lnTo>
                  <a:lnTo>
                    <a:pt x="919215" y="652779"/>
                  </a:lnTo>
                  <a:lnTo>
                    <a:pt x="919215" y="654049"/>
                  </a:lnTo>
                  <a:lnTo>
                    <a:pt x="917475" y="655319"/>
                  </a:lnTo>
                  <a:lnTo>
                    <a:pt x="917475" y="656589"/>
                  </a:lnTo>
                  <a:lnTo>
                    <a:pt x="914020" y="659129"/>
                  </a:lnTo>
                  <a:lnTo>
                    <a:pt x="914020" y="661669"/>
                  </a:lnTo>
                  <a:lnTo>
                    <a:pt x="910553" y="664209"/>
                  </a:lnTo>
                  <a:lnTo>
                    <a:pt x="910553" y="665479"/>
                  </a:lnTo>
                  <a:lnTo>
                    <a:pt x="907099" y="668019"/>
                  </a:lnTo>
                  <a:lnTo>
                    <a:pt x="907099" y="670559"/>
                  </a:lnTo>
                  <a:lnTo>
                    <a:pt x="903632" y="673099"/>
                  </a:lnTo>
                  <a:lnTo>
                    <a:pt x="903632" y="674369"/>
                  </a:lnTo>
                  <a:lnTo>
                    <a:pt x="900165" y="676909"/>
                  </a:lnTo>
                  <a:lnTo>
                    <a:pt x="900165" y="678179"/>
                  </a:lnTo>
                  <a:lnTo>
                    <a:pt x="894970" y="683259"/>
                  </a:lnTo>
                  <a:lnTo>
                    <a:pt x="894970" y="684529"/>
                  </a:lnTo>
                  <a:lnTo>
                    <a:pt x="893243" y="685799"/>
                  </a:lnTo>
                  <a:lnTo>
                    <a:pt x="893243" y="687069"/>
                  </a:lnTo>
                  <a:lnTo>
                    <a:pt x="891516" y="687069"/>
                  </a:lnTo>
                  <a:lnTo>
                    <a:pt x="851689" y="721359"/>
                  </a:lnTo>
                  <a:lnTo>
                    <a:pt x="849962" y="721359"/>
                  </a:lnTo>
                  <a:lnTo>
                    <a:pt x="849962" y="722629"/>
                  </a:lnTo>
                  <a:lnTo>
                    <a:pt x="848234" y="722629"/>
                  </a:lnTo>
                  <a:lnTo>
                    <a:pt x="844767" y="725169"/>
                  </a:lnTo>
                  <a:lnTo>
                    <a:pt x="841300" y="726439"/>
                  </a:lnTo>
                  <a:lnTo>
                    <a:pt x="837846" y="730249"/>
                  </a:lnTo>
                  <a:lnTo>
                    <a:pt x="834379" y="731519"/>
                  </a:lnTo>
                  <a:lnTo>
                    <a:pt x="829184" y="735329"/>
                  </a:lnTo>
                  <a:lnTo>
                    <a:pt x="825730" y="736599"/>
                  </a:lnTo>
                  <a:lnTo>
                    <a:pt x="822263" y="740409"/>
                  </a:lnTo>
                  <a:lnTo>
                    <a:pt x="818796" y="741679"/>
                  </a:lnTo>
                  <a:lnTo>
                    <a:pt x="817069" y="742949"/>
                  </a:lnTo>
                  <a:lnTo>
                    <a:pt x="813602" y="744219"/>
                  </a:lnTo>
                  <a:lnTo>
                    <a:pt x="811874" y="744219"/>
                  </a:lnTo>
                  <a:lnTo>
                    <a:pt x="808407" y="745489"/>
                  </a:lnTo>
                  <a:lnTo>
                    <a:pt x="803213" y="750569"/>
                  </a:lnTo>
                  <a:lnTo>
                    <a:pt x="786444" y="760729"/>
                  </a:lnTo>
                  <a:lnTo>
                    <a:pt x="759936" y="773429"/>
                  </a:lnTo>
                  <a:lnTo>
                    <a:pt x="732131" y="784859"/>
                  </a:lnTo>
                  <a:lnTo>
                    <a:pt x="711468" y="791209"/>
                  </a:lnTo>
                  <a:lnTo>
                    <a:pt x="709728" y="792479"/>
                  </a:lnTo>
                  <a:lnTo>
                    <a:pt x="708001" y="792479"/>
                  </a:lnTo>
                  <a:lnTo>
                    <a:pt x="704534" y="795019"/>
                  </a:lnTo>
                  <a:lnTo>
                    <a:pt x="702807" y="795019"/>
                  </a:lnTo>
                  <a:lnTo>
                    <a:pt x="673381" y="806449"/>
                  </a:lnTo>
                  <a:lnTo>
                    <a:pt x="671641" y="806449"/>
                  </a:lnTo>
                  <a:lnTo>
                    <a:pt x="669914" y="807719"/>
                  </a:lnTo>
                  <a:lnTo>
                    <a:pt x="664719" y="807719"/>
                  </a:lnTo>
                  <a:lnTo>
                    <a:pt x="662992" y="810259"/>
                  </a:lnTo>
                  <a:lnTo>
                    <a:pt x="661252" y="810259"/>
                  </a:lnTo>
                  <a:lnTo>
                    <a:pt x="657798" y="811529"/>
                  </a:lnTo>
                  <a:lnTo>
                    <a:pt x="654331" y="811529"/>
                  </a:lnTo>
                  <a:lnTo>
                    <a:pt x="650864" y="812799"/>
                  </a:lnTo>
                  <a:lnTo>
                    <a:pt x="647409" y="812799"/>
                  </a:lnTo>
                  <a:lnTo>
                    <a:pt x="645682" y="814069"/>
                  </a:lnTo>
                  <a:lnTo>
                    <a:pt x="637021" y="814069"/>
                  </a:lnTo>
                  <a:lnTo>
                    <a:pt x="635294" y="815339"/>
                  </a:lnTo>
                  <a:lnTo>
                    <a:pt x="631826" y="815339"/>
                  </a:lnTo>
                  <a:lnTo>
                    <a:pt x="630099" y="816609"/>
                  </a:lnTo>
                  <a:lnTo>
                    <a:pt x="624905" y="816609"/>
                  </a:lnTo>
                  <a:lnTo>
                    <a:pt x="623165" y="819149"/>
                  </a:lnTo>
                  <a:lnTo>
                    <a:pt x="614785" y="820419"/>
                  </a:lnTo>
                  <a:lnTo>
                    <a:pt x="605426" y="821689"/>
                  </a:lnTo>
                  <a:lnTo>
                    <a:pt x="585078" y="824229"/>
                  </a:lnTo>
                  <a:lnTo>
                    <a:pt x="576429" y="824229"/>
                  </a:lnTo>
                  <a:lnTo>
                    <a:pt x="571235" y="825499"/>
                  </a:lnTo>
                  <a:lnTo>
                    <a:pt x="703373" y="825499"/>
                  </a:lnTo>
                  <a:lnTo>
                    <a:pt x="718820" y="820419"/>
                  </a:lnTo>
                  <a:lnTo>
                    <a:pt x="778981" y="795019"/>
                  </a:lnTo>
                  <a:lnTo>
                    <a:pt x="782448" y="793749"/>
                  </a:lnTo>
                  <a:lnTo>
                    <a:pt x="787643" y="792479"/>
                  </a:lnTo>
                  <a:lnTo>
                    <a:pt x="792837" y="787399"/>
                  </a:lnTo>
                  <a:lnTo>
                    <a:pt x="794564" y="787399"/>
                  </a:lnTo>
                  <a:lnTo>
                    <a:pt x="796291" y="786129"/>
                  </a:lnTo>
                  <a:lnTo>
                    <a:pt x="805109" y="782319"/>
                  </a:lnTo>
                  <a:lnTo>
                    <a:pt x="813603" y="777239"/>
                  </a:lnTo>
                  <a:lnTo>
                    <a:pt x="822100" y="770889"/>
                  </a:lnTo>
                  <a:lnTo>
                    <a:pt x="830924" y="764539"/>
                  </a:lnTo>
                  <a:lnTo>
                    <a:pt x="836386" y="760729"/>
                  </a:lnTo>
                  <a:lnTo>
                    <a:pt x="847960" y="753109"/>
                  </a:lnTo>
                  <a:lnTo>
                    <a:pt x="853429" y="748029"/>
                  </a:lnTo>
                  <a:lnTo>
                    <a:pt x="869012" y="735329"/>
                  </a:lnTo>
                  <a:lnTo>
                    <a:pt x="887833" y="721359"/>
                  </a:lnTo>
                  <a:lnTo>
                    <a:pt x="905359" y="707389"/>
                  </a:lnTo>
                  <a:lnTo>
                    <a:pt x="936525" y="676909"/>
                  </a:lnTo>
                  <a:lnTo>
                    <a:pt x="976503" y="624839"/>
                  </a:lnTo>
                  <a:lnTo>
                    <a:pt x="995383" y="588009"/>
                  </a:lnTo>
                  <a:lnTo>
                    <a:pt x="1009072" y="548639"/>
                  </a:lnTo>
                  <a:lnTo>
                    <a:pt x="1017894" y="507999"/>
                  </a:lnTo>
                  <a:lnTo>
                    <a:pt x="1023493" y="462279"/>
                  </a:lnTo>
                  <a:lnTo>
                    <a:pt x="1024815" y="445769"/>
                  </a:lnTo>
                  <a:lnTo>
                    <a:pt x="1024694" y="389889"/>
                  </a:lnTo>
                  <a:lnTo>
                    <a:pt x="1019621" y="347979"/>
                  </a:lnTo>
                  <a:lnTo>
                    <a:pt x="1012699" y="321309"/>
                  </a:lnTo>
                  <a:lnTo>
                    <a:pt x="1012699" y="317499"/>
                  </a:lnTo>
                  <a:lnTo>
                    <a:pt x="1010972" y="311149"/>
                  </a:lnTo>
                  <a:lnTo>
                    <a:pt x="1007022" y="299719"/>
                  </a:lnTo>
                  <a:lnTo>
                    <a:pt x="1002747" y="287019"/>
                  </a:lnTo>
                  <a:lnTo>
                    <a:pt x="997822" y="274319"/>
                  </a:lnTo>
                  <a:lnTo>
                    <a:pt x="991922" y="261619"/>
                  </a:lnTo>
                  <a:lnTo>
                    <a:pt x="985001" y="247649"/>
                  </a:lnTo>
                  <a:lnTo>
                    <a:pt x="979806" y="240029"/>
                  </a:lnTo>
                  <a:lnTo>
                    <a:pt x="979806" y="238759"/>
                  </a:lnTo>
                  <a:lnTo>
                    <a:pt x="978079" y="237489"/>
                  </a:lnTo>
                  <a:lnTo>
                    <a:pt x="978079" y="234949"/>
                  </a:lnTo>
                  <a:lnTo>
                    <a:pt x="976339" y="234949"/>
                  </a:lnTo>
                  <a:lnTo>
                    <a:pt x="976339" y="232409"/>
                  </a:lnTo>
                  <a:lnTo>
                    <a:pt x="974612" y="231139"/>
                  </a:lnTo>
                  <a:lnTo>
                    <a:pt x="974612" y="229869"/>
                  </a:lnTo>
                  <a:lnTo>
                    <a:pt x="972885" y="228599"/>
                  </a:lnTo>
                  <a:lnTo>
                    <a:pt x="972885" y="227329"/>
                  </a:lnTo>
                  <a:lnTo>
                    <a:pt x="971145" y="226059"/>
                  </a:lnTo>
                  <a:lnTo>
                    <a:pt x="971145" y="224789"/>
                  </a:lnTo>
                  <a:lnTo>
                    <a:pt x="969418" y="222249"/>
                  </a:lnTo>
                  <a:lnTo>
                    <a:pt x="969418" y="220979"/>
                  </a:lnTo>
                  <a:lnTo>
                    <a:pt x="967691" y="220979"/>
                  </a:lnTo>
                  <a:lnTo>
                    <a:pt x="965951" y="219709"/>
                  </a:lnTo>
                  <a:lnTo>
                    <a:pt x="965951" y="218439"/>
                  </a:lnTo>
                  <a:lnTo>
                    <a:pt x="964224" y="217169"/>
                  </a:lnTo>
                  <a:lnTo>
                    <a:pt x="964224" y="215899"/>
                  </a:lnTo>
                  <a:lnTo>
                    <a:pt x="962496" y="215899"/>
                  </a:lnTo>
                  <a:lnTo>
                    <a:pt x="960756" y="214629"/>
                  </a:lnTo>
                  <a:lnTo>
                    <a:pt x="960756" y="212089"/>
                  </a:lnTo>
                  <a:lnTo>
                    <a:pt x="959029" y="210819"/>
                  </a:lnTo>
                  <a:lnTo>
                    <a:pt x="959029" y="209549"/>
                  </a:lnTo>
                  <a:lnTo>
                    <a:pt x="957302" y="209549"/>
                  </a:lnTo>
                  <a:lnTo>
                    <a:pt x="955562" y="208279"/>
                  </a:lnTo>
                  <a:lnTo>
                    <a:pt x="955562" y="207009"/>
                  </a:lnTo>
                  <a:lnTo>
                    <a:pt x="953835" y="205739"/>
                  </a:lnTo>
                  <a:lnTo>
                    <a:pt x="953835" y="203199"/>
                  </a:lnTo>
                  <a:lnTo>
                    <a:pt x="952108" y="203199"/>
                  </a:lnTo>
                  <a:lnTo>
                    <a:pt x="950368" y="201929"/>
                  </a:lnTo>
                  <a:lnTo>
                    <a:pt x="950368" y="200659"/>
                  </a:lnTo>
                  <a:lnTo>
                    <a:pt x="948641" y="199389"/>
                  </a:lnTo>
                  <a:lnTo>
                    <a:pt x="948641" y="198119"/>
                  </a:lnTo>
                  <a:lnTo>
                    <a:pt x="946913" y="198119"/>
                  </a:lnTo>
                  <a:lnTo>
                    <a:pt x="941719" y="190499"/>
                  </a:lnTo>
                  <a:lnTo>
                    <a:pt x="938252" y="186689"/>
                  </a:lnTo>
                  <a:lnTo>
                    <a:pt x="938252" y="185419"/>
                  </a:lnTo>
                  <a:lnTo>
                    <a:pt x="936525" y="185419"/>
                  </a:lnTo>
                  <a:lnTo>
                    <a:pt x="934798" y="182879"/>
                  </a:lnTo>
                  <a:lnTo>
                    <a:pt x="934798" y="181609"/>
                  </a:lnTo>
                  <a:lnTo>
                    <a:pt x="931331" y="179069"/>
                  </a:lnTo>
                  <a:lnTo>
                    <a:pt x="931331" y="177799"/>
                  </a:lnTo>
                  <a:lnTo>
                    <a:pt x="929603" y="177799"/>
                  </a:lnTo>
                  <a:lnTo>
                    <a:pt x="929603" y="172719"/>
                  </a:lnTo>
                  <a:lnTo>
                    <a:pt x="927863" y="172719"/>
                  </a:lnTo>
                  <a:lnTo>
                    <a:pt x="927863" y="171449"/>
                  </a:lnTo>
                  <a:lnTo>
                    <a:pt x="926136" y="170179"/>
                  </a:lnTo>
                  <a:lnTo>
                    <a:pt x="926136" y="168909"/>
                  </a:lnTo>
                  <a:lnTo>
                    <a:pt x="924409" y="168909"/>
                  </a:lnTo>
                  <a:lnTo>
                    <a:pt x="924409" y="167639"/>
                  </a:lnTo>
                  <a:lnTo>
                    <a:pt x="922669" y="167639"/>
                  </a:lnTo>
                  <a:lnTo>
                    <a:pt x="922669" y="166369"/>
                  </a:lnTo>
                  <a:lnTo>
                    <a:pt x="919215" y="162559"/>
                  </a:lnTo>
                  <a:lnTo>
                    <a:pt x="919215" y="161289"/>
                  </a:lnTo>
                  <a:lnTo>
                    <a:pt x="917475" y="161289"/>
                  </a:lnTo>
                  <a:lnTo>
                    <a:pt x="917475" y="160019"/>
                  </a:lnTo>
                  <a:lnTo>
                    <a:pt x="914020" y="157479"/>
                  </a:lnTo>
                  <a:lnTo>
                    <a:pt x="914020" y="156209"/>
                  </a:lnTo>
                  <a:lnTo>
                    <a:pt x="912281" y="156209"/>
                  </a:lnTo>
                  <a:lnTo>
                    <a:pt x="912281" y="153669"/>
                  </a:lnTo>
                  <a:lnTo>
                    <a:pt x="908826" y="151129"/>
                  </a:lnTo>
                  <a:lnTo>
                    <a:pt x="908826" y="149859"/>
                  </a:lnTo>
                  <a:lnTo>
                    <a:pt x="907099" y="149859"/>
                  </a:lnTo>
                  <a:lnTo>
                    <a:pt x="907099" y="148589"/>
                  </a:lnTo>
                  <a:lnTo>
                    <a:pt x="905359" y="147319"/>
                  </a:lnTo>
                  <a:lnTo>
                    <a:pt x="905359" y="146049"/>
                  </a:lnTo>
                  <a:lnTo>
                    <a:pt x="903632" y="146049"/>
                  </a:lnTo>
                  <a:lnTo>
                    <a:pt x="900165" y="142239"/>
                  </a:lnTo>
                  <a:lnTo>
                    <a:pt x="900165" y="140969"/>
                  </a:lnTo>
                  <a:lnTo>
                    <a:pt x="896710" y="138429"/>
                  </a:lnTo>
                  <a:lnTo>
                    <a:pt x="896710" y="137159"/>
                  </a:lnTo>
                  <a:lnTo>
                    <a:pt x="894970" y="137159"/>
                  </a:lnTo>
                  <a:lnTo>
                    <a:pt x="894970" y="135889"/>
                  </a:lnTo>
                  <a:lnTo>
                    <a:pt x="881127" y="123189"/>
                  </a:lnTo>
                  <a:lnTo>
                    <a:pt x="836232" y="91439"/>
                  </a:lnTo>
                  <a:lnTo>
                    <a:pt x="790099" y="64769"/>
                  </a:lnTo>
                  <a:lnTo>
                    <a:pt x="743114" y="43179"/>
                  </a:lnTo>
                  <a:lnTo>
                    <a:pt x="710263" y="3174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3" name="Google Shape;763;p34"/>
            <p:cNvSpPr/>
            <p:nvPr/>
          </p:nvSpPr>
          <p:spPr>
            <a:xfrm>
              <a:off x="2158001" y="5546597"/>
              <a:ext cx="320040" cy="446405"/>
            </a:xfrm>
            <a:custGeom>
              <a:rect b="b" l="l" r="r" t="t"/>
              <a:pathLst>
                <a:path extrusionOk="0" h="446404" w="320039">
                  <a:moveTo>
                    <a:pt x="302687" y="0"/>
                  </a:moveTo>
                  <a:lnTo>
                    <a:pt x="261820" y="3684"/>
                  </a:lnTo>
                  <a:lnTo>
                    <a:pt x="219742" y="14360"/>
                  </a:lnTo>
                  <a:lnTo>
                    <a:pt x="177806" y="31464"/>
                  </a:lnTo>
                  <a:lnTo>
                    <a:pt x="137366" y="54434"/>
                  </a:lnTo>
                  <a:lnTo>
                    <a:pt x="99776" y="82704"/>
                  </a:lnTo>
                  <a:lnTo>
                    <a:pt x="66388" y="115711"/>
                  </a:lnTo>
                  <a:lnTo>
                    <a:pt x="38555" y="152891"/>
                  </a:lnTo>
                  <a:lnTo>
                    <a:pt x="17633" y="193680"/>
                  </a:lnTo>
                  <a:lnTo>
                    <a:pt x="4973" y="237515"/>
                  </a:lnTo>
                  <a:lnTo>
                    <a:pt x="0" y="302366"/>
                  </a:lnTo>
                  <a:lnTo>
                    <a:pt x="1814" y="336290"/>
                  </a:lnTo>
                  <a:lnTo>
                    <a:pt x="16498" y="390161"/>
                  </a:lnTo>
                  <a:lnTo>
                    <a:pt x="51004" y="444260"/>
                  </a:lnTo>
                  <a:lnTo>
                    <a:pt x="56903" y="445896"/>
                  </a:lnTo>
                  <a:lnTo>
                    <a:pt x="52486" y="413255"/>
                  </a:lnTo>
                  <a:lnTo>
                    <a:pt x="51567" y="376500"/>
                  </a:lnTo>
                  <a:lnTo>
                    <a:pt x="54470" y="336679"/>
                  </a:lnTo>
                  <a:lnTo>
                    <a:pt x="61521" y="294838"/>
                  </a:lnTo>
                  <a:lnTo>
                    <a:pt x="73042" y="252027"/>
                  </a:lnTo>
                  <a:lnTo>
                    <a:pt x="89360" y="209291"/>
                  </a:lnTo>
                  <a:lnTo>
                    <a:pt x="110798" y="167678"/>
                  </a:lnTo>
                  <a:lnTo>
                    <a:pt x="137681" y="128236"/>
                  </a:lnTo>
                  <a:lnTo>
                    <a:pt x="170334" y="92011"/>
                  </a:lnTo>
                  <a:lnTo>
                    <a:pt x="209080" y="60052"/>
                  </a:lnTo>
                  <a:lnTo>
                    <a:pt x="254245" y="33405"/>
                  </a:lnTo>
                  <a:lnTo>
                    <a:pt x="306154" y="13119"/>
                  </a:lnTo>
                  <a:lnTo>
                    <a:pt x="316808" y="8610"/>
                  </a:lnTo>
                  <a:lnTo>
                    <a:pt x="319998" y="4373"/>
                  </a:lnTo>
                  <a:lnTo>
                    <a:pt x="315399" y="1230"/>
                  </a:lnTo>
                  <a:lnTo>
                    <a:pt x="30268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7" name="Shape 767"/>
        <p:cNvGrpSpPr/>
        <p:nvPr/>
      </p:nvGrpSpPr>
      <p:grpSpPr>
        <a:xfrm>
          <a:off x="0" y="0"/>
          <a:ext cx="0" cy="0"/>
          <a:chOff x="0" y="0"/>
          <a:chExt cx="0" cy="0"/>
        </a:xfrm>
      </p:grpSpPr>
      <p:grpSp>
        <p:nvGrpSpPr>
          <p:cNvPr id="768" name="Google Shape;768;p35"/>
          <p:cNvGrpSpPr/>
          <p:nvPr/>
        </p:nvGrpSpPr>
        <p:grpSpPr>
          <a:xfrm>
            <a:off x="0" y="0"/>
            <a:ext cx="12192000" cy="6468336"/>
            <a:chOff x="0" y="0"/>
            <a:chExt cx="12192000" cy="6468336"/>
          </a:xfrm>
        </p:grpSpPr>
        <p:sp>
          <p:nvSpPr>
            <p:cNvPr id="769" name="Google Shape;769;p35"/>
            <p:cNvSpPr/>
            <p:nvPr/>
          </p:nvSpPr>
          <p:spPr>
            <a:xfrm>
              <a:off x="0" y="0"/>
              <a:ext cx="12192000" cy="2508250"/>
            </a:xfrm>
            <a:custGeom>
              <a:rect b="b" l="l" r="r" t="t"/>
              <a:pathLst>
                <a:path extrusionOk="0" h="2508250" w="12192000">
                  <a:moveTo>
                    <a:pt x="12192000" y="0"/>
                  </a:moveTo>
                  <a:lnTo>
                    <a:pt x="0" y="0"/>
                  </a:lnTo>
                  <a:lnTo>
                    <a:pt x="0" y="2507741"/>
                  </a:lnTo>
                  <a:lnTo>
                    <a:pt x="12192000" y="2507741"/>
                  </a:lnTo>
                  <a:lnTo>
                    <a:pt x="121920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70" name="Google Shape;770;p35"/>
            <p:cNvPicPr preferRelativeResize="0"/>
            <p:nvPr/>
          </p:nvPicPr>
          <p:blipFill rotWithShape="1">
            <a:blip r:embed="rId3">
              <a:alphaModFix/>
            </a:blip>
            <a:srcRect b="0" l="0" r="0" t="0"/>
            <a:stretch/>
          </p:blipFill>
          <p:spPr>
            <a:xfrm>
              <a:off x="5487199" y="1030224"/>
              <a:ext cx="6701246" cy="5377809"/>
            </a:xfrm>
            <a:prstGeom prst="rect">
              <a:avLst/>
            </a:prstGeom>
            <a:noFill/>
            <a:ln>
              <a:noFill/>
            </a:ln>
          </p:spPr>
        </p:pic>
        <p:pic>
          <p:nvPicPr>
            <p:cNvPr id="771" name="Google Shape;771;p35"/>
            <p:cNvPicPr preferRelativeResize="0"/>
            <p:nvPr/>
          </p:nvPicPr>
          <p:blipFill rotWithShape="1">
            <a:blip r:embed="rId4">
              <a:alphaModFix/>
            </a:blip>
            <a:srcRect b="0" l="0" r="0" t="0"/>
            <a:stretch/>
          </p:blipFill>
          <p:spPr>
            <a:xfrm>
              <a:off x="399262" y="6120088"/>
              <a:ext cx="273194" cy="348248"/>
            </a:xfrm>
            <a:prstGeom prst="rect">
              <a:avLst/>
            </a:prstGeom>
            <a:noFill/>
            <a:ln>
              <a:noFill/>
            </a:ln>
          </p:spPr>
        </p:pic>
        <p:pic>
          <p:nvPicPr>
            <p:cNvPr id="772" name="Google Shape;772;p35"/>
            <p:cNvPicPr preferRelativeResize="0"/>
            <p:nvPr/>
          </p:nvPicPr>
          <p:blipFill rotWithShape="1">
            <a:blip r:embed="rId5">
              <a:alphaModFix/>
            </a:blip>
            <a:srcRect b="0" l="0" r="0" t="0"/>
            <a:stretch/>
          </p:blipFill>
          <p:spPr>
            <a:xfrm>
              <a:off x="688086" y="6138650"/>
              <a:ext cx="1833904" cy="273328"/>
            </a:xfrm>
            <a:prstGeom prst="rect">
              <a:avLst/>
            </a:prstGeom>
            <a:noFill/>
            <a:ln>
              <a:noFill/>
            </a:ln>
          </p:spPr>
        </p:pic>
        <p:pic>
          <p:nvPicPr>
            <p:cNvPr id="773" name="Google Shape;773;p35"/>
            <p:cNvPicPr preferRelativeResize="0"/>
            <p:nvPr/>
          </p:nvPicPr>
          <p:blipFill rotWithShape="1">
            <a:blip r:embed="rId6">
              <a:alphaModFix/>
            </a:blip>
            <a:srcRect b="0" l="0" r="0" t="0"/>
            <a:stretch/>
          </p:blipFill>
          <p:spPr>
            <a:xfrm>
              <a:off x="2510027" y="6186678"/>
              <a:ext cx="1002207" cy="248651"/>
            </a:xfrm>
            <a:prstGeom prst="rect">
              <a:avLst/>
            </a:prstGeom>
            <a:noFill/>
            <a:ln>
              <a:noFill/>
            </a:ln>
          </p:spPr>
        </p:pic>
      </p:grpSp>
      <p:sp>
        <p:nvSpPr>
          <p:cNvPr id="774" name="Google Shape;774;p35"/>
          <p:cNvSpPr txBox="1"/>
          <p:nvPr/>
        </p:nvSpPr>
        <p:spPr>
          <a:xfrm>
            <a:off x="443364" y="184658"/>
            <a:ext cx="5706745" cy="2137410"/>
          </a:xfrm>
          <a:prstGeom prst="rect">
            <a:avLst/>
          </a:prstGeom>
          <a:noFill/>
          <a:ln>
            <a:noFill/>
          </a:ln>
        </p:spPr>
        <p:txBody>
          <a:bodyPr anchorCtr="0" anchor="t" bIns="0" lIns="0" spcFirstLastPara="1" rIns="0" wrap="square" tIns="69850">
            <a:spAutoFit/>
          </a:bodyPr>
          <a:lstStyle/>
          <a:p>
            <a:pPr indent="0" lvl="0" marL="12700" marR="41275" rtl="0" algn="l">
              <a:lnSpc>
                <a:spcPct val="107878"/>
              </a:lnSpc>
              <a:spcBef>
                <a:spcPts val="0"/>
              </a:spcBef>
              <a:spcAft>
                <a:spcPts val="0"/>
              </a:spcAft>
              <a:buNone/>
            </a:pPr>
            <a:r>
              <a:rPr b="1" lang="en-US" sz="3300">
                <a:solidFill>
                  <a:srgbClr val="FFFFFF"/>
                </a:solidFill>
                <a:latin typeface="Calibri"/>
                <a:ea typeface="Calibri"/>
                <a:cs typeface="Calibri"/>
                <a:sym typeface="Calibri"/>
              </a:rPr>
              <a:t>Prioridad Evitar inundaciones en  Carrick on Shannon</a:t>
            </a:r>
            <a:endParaRPr sz="3300">
              <a:latin typeface="Calibri"/>
              <a:ea typeface="Calibri"/>
              <a:cs typeface="Calibri"/>
              <a:sym typeface="Calibri"/>
            </a:endParaRPr>
          </a:p>
          <a:p>
            <a:pPr indent="0" lvl="0" marL="12700" marR="5080" rtl="0" algn="l">
              <a:lnSpc>
                <a:spcPct val="107857"/>
              </a:lnSpc>
              <a:spcBef>
                <a:spcPts val="30"/>
              </a:spcBef>
              <a:spcAft>
                <a:spcPts val="0"/>
              </a:spcAft>
              <a:buNone/>
            </a:pPr>
            <a:r>
              <a:rPr i="1" lang="en-US" sz="2800">
                <a:solidFill>
                  <a:srgbClr val="FFFFFF"/>
                </a:solidFill>
                <a:latin typeface="Calibri"/>
                <a:ea typeface="Calibri"/>
                <a:cs typeface="Calibri"/>
                <a:sym typeface="Calibri"/>
              </a:rPr>
              <a:t>Carrick on Shannon, la capital marítima  de Irlanda, ha sido clasificada como  zona de grave riesgo de inundación.</a:t>
            </a:r>
            <a:endParaRPr sz="2800">
              <a:latin typeface="Calibri"/>
              <a:ea typeface="Calibri"/>
              <a:cs typeface="Calibri"/>
              <a:sym typeface="Calibri"/>
            </a:endParaRPr>
          </a:p>
        </p:txBody>
      </p:sp>
      <p:sp>
        <p:nvSpPr>
          <p:cNvPr id="775" name="Google Shape;775;p35"/>
          <p:cNvSpPr/>
          <p:nvPr/>
        </p:nvSpPr>
        <p:spPr>
          <a:xfrm>
            <a:off x="226313" y="2533650"/>
            <a:ext cx="6316980" cy="4324350"/>
          </a:xfrm>
          <a:custGeom>
            <a:rect b="b" l="l" r="r" t="t"/>
            <a:pathLst>
              <a:path extrusionOk="0" h="4324350" w="6316980">
                <a:moveTo>
                  <a:pt x="6316980" y="0"/>
                </a:moveTo>
                <a:lnTo>
                  <a:pt x="0" y="0"/>
                </a:lnTo>
                <a:lnTo>
                  <a:pt x="0" y="4324350"/>
                </a:lnTo>
                <a:lnTo>
                  <a:pt x="6316980" y="4324350"/>
                </a:lnTo>
                <a:lnTo>
                  <a:pt x="631698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6" name="Google Shape;776;p35"/>
          <p:cNvSpPr txBox="1"/>
          <p:nvPr/>
        </p:nvSpPr>
        <p:spPr>
          <a:xfrm>
            <a:off x="304515" y="2667487"/>
            <a:ext cx="6050280" cy="2021205"/>
          </a:xfrm>
          <a:prstGeom prst="rect">
            <a:avLst/>
          </a:prstGeom>
          <a:noFill/>
          <a:ln>
            <a:noFill/>
          </a:ln>
        </p:spPr>
        <p:txBody>
          <a:bodyPr anchorCtr="0" anchor="t" bIns="0" lIns="0" spcFirstLastPara="1" rIns="0" wrap="square" tIns="12700">
            <a:spAutoFit/>
          </a:bodyPr>
          <a:lstStyle/>
          <a:p>
            <a:pPr indent="0" lvl="0" marL="12700" marR="5080" rtl="0" algn="l">
              <a:lnSpc>
                <a:spcPct val="110000"/>
              </a:lnSpc>
              <a:spcBef>
                <a:spcPts val="0"/>
              </a:spcBef>
              <a:spcAft>
                <a:spcPts val="0"/>
              </a:spcAft>
              <a:buNone/>
            </a:pPr>
            <a:r>
              <a:rPr lang="en-US" sz="1700">
                <a:solidFill>
                  <a:srgbClr val="4C4C4C"/>
                </a:solidFill>
                <a:latin typeface="Calibri"/>
                <a:ea typeface="Calibri"/>
                <a:cs typeface="Calibri"/>
                <a:sym typeface="Calibri"/>
              </a:rPr>
              <a:t>Año tras año Carrick on Shannon (parte de la región turística  deLeitrim , al noroeste de Irlanda) y la </a:t>
            </a:r>
            <a:r>
              <a:rPr b="1" lang="en-US" sz="1700">
                <a:solidFill>
                  <a:srgbClr val="086D6E"/>
                </a:solidFill>
                <a:latin typeface="Calibri"/>
                <a:ea typeface="Calibri"/>
                <a:cs typeface="Calibri"/>
                <a:sym typeface="Calibri"/>
              </a:rPr>
              <a:t>capital marítima de Irlanda </a:t>
            </a:r>
            <a:r>
              <a:rPr lang="en-US" sz="1700">
                <a:solidFill>
                  <a:srgbClr val="4C4C4C"/>
                </a:solidFill>
                <a:latin typeface="Calibri"/>
                <a:ea typeface="Calibri"/>
                <a:cs typeface="Calibri"/>
                <a:sym typeface="Calibri"/>
              </a:rPr>
              <a:t>se  </a:t>
            </a:r>
            <a:r>
              <a:rPr lang="en-US" sz="1700" u="sng">
                <a:solidFill>
                  <a:srgbClr val="4C4C4C"/>
                </a:solidFill>
                <a:latin typeface="Calibri"/>
                <a:ea typeface="Calibri"/>
                <a:cs typeface="Calibri"/>
                <a:sym typeface="Calibri"/>
                <a:hlinkClick r:id="rId7">
                  <a:extLst>
                    <a:ext uri="{A12FA001-AC4F-418D-AE19-62706E023703}">
                      <ahyp:hlinkClr val="tx"/>
                    </a:ext>
                  </a:extLst>
                </a:hlinkClick>
              </a:rPr>
              <a:t>ha visto afectada por graves inundaciones. Un año, durante casi 40  días y 40 noches , lagente no pudo visitar Carrick on Shannon, ni </a:t>
            </a:r>
            <a:r>
              <a:rPr lang="en-US" sz="1700">
                <a:solidFill>
                  <a:srgbClr val="4C4C4C"/>
                </a:solidFill>
                <a:latin typeface="Calibri"/>
                <a:ea typeface="Calibri"/>
                <a:cs typeface="Calibri"/>
                <a:sym typeface="Calibri"/>
              </a:rPr>
              <a:t> acceder a los negocios turísticos, ni aparcar, ni circular por las  carreteras...mientras las aguas de la crecida del Shannon subían y  subían.</a:t>
            </a:r>
            <a:endParaRPr sz="1700">
              <a:latin typeface="Calibri"/>
              <a:ea typeface="Calibri"/>
              <a:cs typeface="Calibri"/>
              <a:sym typeface="Calibri"/>
            </a:endParaRPr>
          </a:p>
        </p:txBody>
      </p:sp>
      <p:sp>
        <p:nvSpPr>
          <p:cNvPr id="777" name="Google Shape;777;p35"/>
          <p:cNvSpPr txBox="1"/>
          <p:nvPr/>
        </p:nvSpPr>
        <p:spPr>
          <a:xfrm>
            <a:off x="304776" y="4947656"/>
            <a:ext cx="6096635" cy="1736089"/>
          </a:xfrm>
          <a:prstGeom prst="rect">
            <a:avLst/>
          </a:prstGeom>
          <a:noFill/>
          <a:ln>
            <a:noFill/>
          </a:ln>
        </p:spPr>
        <p:txBody>
          <a:bodyPr anchorCtr="0" anchor="t" bIns="0" lIns="0" spcFirstLastPara="1" rIns="0" wrap="square" tIns="12700">
            <a:spAutoFit/>
          </a:bodyPr>
          <a:lstStyle/>
          <a:p>
            <a:pPr indent="0" lvl="0" marL="12700" marR="5080" rtl="0" algn="l">
              <a:lnSpc>
                <a:spcPct val="110000"/>
              </a:lnSpc>
              <a:spcBef>
                <a:spcPts val="0"/>
              </a:spcBef>
              <a:spcAft>
                <a:spcPts val="0"/>
              </a:spcAft>
              <a:buNone/>
            </a:pPr>
            <a:r>
              <a:rPr lang="en-US" sz="1700">
                <a:solidFill>
                  <a:srgbClr val="4C4C4C"/>
                </a:solidFill>
                <a:latin typeface="Calibri"/>
                <a:ea typeface="Calibri"/>
                <a:cs typeface="Calibri"/>
                <a:sym typeface="Calibri"/>
              </a:rPr>
              <a:t>Carrick ha pasado recientemente a una categoría de riesgo grave. Se  han elaborado planes para resolver el problema, pero mientras tanto,</a:t>
            </a:r>
            <a:endParaRPr sz="1700">
              <a:latin typeface="Calibri"/>
              <a:ea typeface="Calibri"/>
              <a:cs typeface="Calibri"/>
              <a:sym typeface="Calibri"/>
            </a:endParaRPr>
          </a:p>
          <a:p>
            <a:pPr indent="0" lvl="0" marL="12700" marR="103504" rtl="0" algn="l">
              <a:lnSpc>
                <a:spcPct val="110000"/>
              </a:lnSpc>
              <a:spcBef>
                <a:spcPts val="0"/>
              </a:spcBef>
              <a:spcAft>
                <a:spcPts val="0"/>
              </a:spcAft>
              <a:buNone/>
            </a:pPr>
            <a:r>
              <a:rPr lang="en-US" sz="1700">
                <a:solidFill>
                  <a:srgbClr val="4C4C4C"/>
                </a:solidFill>
                <a:latin typeface="Calibri"/>
                <a:ea typeface="Calibri"/>
                <a:cs typeface="Calibri"/>
                <a:sym typeface="Calibri"/>
              </a:rPr>
              <a:t>¿cómo pueden la región y las partes interesadas en el turismo  abordar los problemas de las inundaciones cuando surgen de forma  inesperada? Más adelante este tema demostrará cómo abordar esta  prioridad en el marco de una Estrategia de Gestión de Crisis.</a:t>
            </a:r>
            <a:endParaRPr sz="1700">
              <a:latin typeface="Calibri"/>
              <a:ea typeface="Calibri"/>
              <a:cs typeface="Calibri"/>
              <a:sym typeface="Calibri"/>
            </a:endParaRPr>
          </a:p>
        </p:txBody>
      </p:sp>
      <p:grpSp>
        <p:nvGrpSpPr>
          <p:cNvPr id="778" name="Google Shape;778;p35"/>
          <p:cNvGrpSpPr/>
          <p:nvPr/>
        </p:nvGrpSpPr>
        <p:grpSpPr>
          <a:xfrm>
            <a:off x="6543293" y="1733550"/>
            <a:ext cx="5648960" cy="4607940"/>
            <a:chOff x="6543293" y="1733550"/>
            <a:chExt cx="5648960" cy="4607940"/>
          </a:xfrm>
        </p:grpSpPr>
        <p:pic>
          <p:nvPicPr>
            <p:cNvPr id="779" name="Google Shape;779;p35"/>
            <p:cNvPicPr preferRelativeResize="0"/>
            <p:nvPr/>
          </p:nvPicPr>
          <p:blipFill rotWithShape="1">
            <a:blip r:embed="rId8">
              <a:alphaModFix/>
            </a:blip>
            <a:srcRect b="0" l="0" r="0" t="0"/>
            <a:stretch/>
          </p:blipFill>
          <p:spPr>
            <a:xfrm>
              <a:off x="7061453" y="1733550"/>
              <a:ext cx="5130546" cy="2933699"/>
            </a:xfrm>
            <a:prstGeom prst="rect">
              <a:avLst/>
            </a:prstGeom>
            <a:noFill/>
            <a:ln>
              <a:noFill/>
            </a:ln>
          </p:spPr>
        </p:pic>
        <p:sp>
          <p:nvSpPr>
            <p:cNvPr id="780" name="Google Shape;780;p35"/>
            <p:cNvSpPr/>
            <p:nvPr/>
          </p:nvSpPr>
          <p:spPr>
            <a:xfrm>
              <a:off x="6543293" y="5972555"/>
              <a:ext cx="5648960" cy="368935"/>
            </a:xfrm>
            <a:custGeom>
              <a:rect b="b" l="l" r="r" t="t"/>
              <a:pathLst>
                <a:path extrusionOk="0" h="368935" w="5648959">
                  <a:moveTo>
                    <a:pt x="5648706" y="0"/>
                  </a:moveTo>
                  <a:lnTo>
                    <a:pt x="0" y="0"/>
                  </a:lnTo>
                  <a:lnTo>
                    <a:pt x="0" y="368808"/>
                  </a:lnTo>
                  <a:lnTo>
                    <a:pt x="5648706" y="368808"/>
                  </a:lnTo>
                  <a:lnTo>
                    <a:pt x="5648706"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81" name="Google Shape;781;p35"/>
          <p:cNvSpPr txBox="1"/>
          <p:nvPr/>
        </p:nvSpPr>
        <p:spPr>
          <a:xfrm>
            <a:off x="7089424" y="5990716"/>
            <a:ext cx="45573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9">
                  <a:extLst>
                    <a:ext uri="{A12FA001-AC4F-418D-AE19-62706E023703}">
                      <ahyp:hlinkClr val="tx"/>
                    </a:ext>
                  </a:extLst>
                </a:hlinkClick>
              </a:rPr>
              <a:t>https://www.youtube.com/watch?v=I1tTuy-1okY</a:t>
            </a:r>
            <a:endParaRPr sz="1800">
              <a:latin typeface="Calibri"/>
              <a:ea typeface="Calibri"/>
              <a:cs typeface="Calibri"/>
              <a:sym typeface="Calibri"/>
            </a:endParaRPr>
          </a:p>
        </p:txBody>
      </p:sp>
      <p:sp>
        <p:nvSpPr>
          <p:cNvPr id="782" name="Google Shape;782;p35"/>
          <p:cNvSpPr/>
          <p:nvPr/>
        </p:nvSpPr>
        <p:spPr>
          <a:xfrm>
            <a:off x="6223253" y="14477"/>
            <a:ext cx="5969000" cy="1354455"/>
          </a:xfrm>
          <a:custGeom>
            <a:rect b="b" l="l" r="r" t="t"/>
            <a:pathLst>
              <a:path extrusionOk="0" h="1354455" w="5969000">
                <a:moveTo>
                  <a:pt x="5968746" y="0"/>
                </a:moveTo>
                <a:lnTo>
                  <a:pt x="0" y="0"/>
                </a:lnTo>
                <a:lnTo>
                  <a:pt x="0" y="1354074"/>
                </a:lnTo>
                <a:lnTo>
                  <a:pt x="5968746" y="1354074"/>
                </a:lnTo>
                <a:lnTo>
                  <a:pt x="5968746"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3" name="Google Shape;783;p35"/>
          <p:cNvSpPr txBox="1"/>
          <p:nvPr>
            <p:ph type="title"/>
          </p:nvPr>
        </p:nvSpPr>
        <p:spPr>
          <a:xfrm>
            <a:off x="135137" y="-84593"/>
            <a:ext cx="11921724" cy="1459865"/>
          </a:xfrm>
          <a:prstGeom prst="rect">
            <a:avLst/>
          </a:prstGeom>
          <a:noFill/>
          <a:ln>
            <a:noFill/>
          </a:ln>
        </p:spPr>
        <p:txBody>
          <a:bodyPr anchorCtr="0" anchor="t" bIns="0" lIns="0" spcFirstLastPara="1" rIns="0" wrap="square" tIns="78725">
            <a:spAutoFit/>
          </a:bodyPr>
          <a:lstStyle/>
          <a:p>
            <a:pPr indent="0" lvl="0" marL="6221730" rtl="0" algn="ctr">
              <a:lnSpc>
                <a:spcPct val="100000"/>
              </a:lnSpc>
              <a:spcBef>
                <a:spcPts val="0"/>
              </a:spcBef>
              <a:spcAft>
                <a:spcPts val="0"/>
              </a:spcAft>
              <a:buNone/>
            </a:pPr>
            <a:r>
              <a:rPr b="1" lang="en-US" sz="4000" u="sng">
                <a:solidFill>
                  <a:schemeClr val="hlink"/>
                </a:solidFill>
                <a:latin typeface="Tahoma"/>
                <a:ea typeface="Tahoma"/>
                <a:cs typeface="Tahoma"/>
                <a:sym typeface="Tahoma"/>
                <a:hlinkClick r:id="rId10"/>
              </a:rPr>
              <a:t>Estudio de caso</a:t>
            </a:r>
            <a:endParaRPr sz="4000">
              <a:latin typeface="Tahoma"/>
              <a:ea typeface="Tahoma"/>
              <a:cs typeface="Tahoma"/>
              <a:sym typeface="Tahoma"/>
            </a:endParaRPr>
          </a:p>
          <a:p>
            <a:pPr indent="0" lvl="0" marL="6221730" rtl="0" algn="ctr">
              <a:lnSpc>
                <a:spcPct val="100000"/>
              </a:lnSpc>
              <a:spcBef>
                <a:spcPts val="290"/>
              </a:spcBef>
              <a:spcAft>
                <a:spcPts val="0"/>
              </a:spcAft>
              <a:buNone/>
            </a:pPr>
            <a:r>
              <a:rPr lang="en-US" sz="2200" u="sng">
                <a:solidFill>
                  <a:schemeClr val="hlink"/>
                </a:solidFill>
                <a:hlinkClick r:id="rId11"/>
              </a:rPr>
              <a:t>Carrick on Shannon Prioridad por inundaciones</a:t>
            </a:r>
            <a:endParaRPr sz="2200"/>
          </a:p>
        </p:txBody>
      </p:sp>
      <p:grpSp>
        <p:nvGrpSpPr>
          <p:cNvPr id="784" name="Google Shape;784;p35"/>
          <p:cNvGrpSpPr/>
          <p:nvPr/>
        </p:nvGrpSpPr>
        <p:grpSpPr>
          <a:xfrm>
            <a:off x="9414145" y="160530"/>
            <a:ext cx="2266996" cy="3444046"/>
            <a:chOff x="9414145" y="160530"/>
            <a:chExt cx="2266996" cy="3444046"/>
          </a:xfrm>
        </p:grpSpPr>
        <p:pic>
          <p:nvPicPr>
            <p:cNvPr id="785" name="Google Shape;785;p35"/>
            <p:cNvPicPr preferRelativeResize="0"/>
            <p:nvPr/>
          </p:nvPicPr>
          <p:blipFill rotWithShape="1">
            <a:blip r:embed="rId12">
              <a:alphaModFix/>
            </a:blip>
            <a:srcRect b="0" l="0" r="0" t="0"/>
            <a:stretch/>
          </p:blipFill>
          <p:spPr>
            <a:xfrm>
              <a:off x="11482519" y="541436"/>
              <a:ext cx="173067" cy="159957"/>
            </a:xfrm>
            <a:prstGeom prst="rect">
              <a:avLst/>
            </a:prstGeom>
            <a:noFill/>
            <a:ln>
              <a:noFill/>
            </a:ln>
          </p:spPr>
        </p:pic>
        <p:sp>
          <p:nvSpPr>
            <p:cNvPr id="786" name="Google Shape;786;p35"/>
            <p:cNvSpPr/>
            <p:nvPr/>
          </p:nvSpPr>
          <p:spPr>
            <a:xfrm>
              <a:off x="11350306" y="160530"/>
              <a:ext cx="330835" cy="483870"/>
            </a:xfrm>
            <a:custGeom>
              <a:rect b="b" l="l" r="r" t="t"/>
              <a:pathLst>
                <a:path extrusionOk="0" h="483870" w="330834">
                  <a:moveTo>
                    <a:pt x="47264" y="0"/>
                  </a:moveTo>
                  <a:lnTo>
                    <a:pt x="218574" y="0"/>
                  </a:lnTo>
                  <a:lnTo>
                    <a:pt x="218574" y="44598"/>
                  </a:lnTo>
                  <a:lnTo>
                    <a:pt x="289360" y="99077"/>
                  </a:lnTo>
                  <a:lnTo>
                    <a:pt x="293193" y="105090"/>
                  </a:lnTo>
                  <a:lnTo>
                    <a:pt x="330154" y="271470"/>
                  </a:lnTo>
                  <a:lnTo>
                    <a:pt x="330272" y="283022"/>
                  </a:lnTo>
                  <a:lnTo>
                    <a:pt x="326161" y="293399"/>
                  </a:lnTo>
                  <a:lnTo>
                    <a:pt x="318508" y="301520"/>
                  </a:lnTo>
                  <a:lnTo>
                    <a:pt x="308004" y="306304"/>
                  </a:lnTo>
                  <a:lnTo>
                    <a:pt x="296276" y="306677"/>
                  </a:lnTo>
                  <a:lnTo>
                    <a:pt x="285685" y="302660"/>
                  </a:lnTo>
                  <a:lnTo>
                    <a:pt x="277372" y="294963"/>
                  </a:lnTo>
                  <a:lnTo>
                    <a:pt x="272480" y="284292"/>
                  </a:lnTo>
                  <a:lnTo>
                    <a:pt x="248214" y="175052"/>
                  </a:lnTo>
                  <a:lnTo>
                    <a:pt x="248142" y="454058"/>
                  </a:lnTo>
                  <a:lnTo>
                    <a:pt x="245820" y="465565"/>
                  </a:lnTo>
                  <a:lnTo>
                    <a:pt x="239488" y="474963"/>
                  </a:lnTo>
                  <a:lnTo>
                    <a:pt x="230098" y="481300"/>
                  </a:lnTo>
                  <a:lnTo>
                    <a:pt x="218600" y="483624"/>
                  </a:lnTo>
                  <a:lnTo>
                    <a:pt x="207103" y="481300"/>
                  </a:lnTo>
                  <a:lnTo>
                    <a:pt x="197712" y="474963"/>
                  </a:lnTo>
                  <a:lnTo>
                    <a:pt x="191380" y="465565"/>
                  </a:lnTo>
                  <a:lnTo>
                    <a:pt x="189058" y="454058"/>
                  </a:lnTo>
                  <a:lnTo>
                    <a:pt x="189058" y="307474"/>
                  </a:lnTo>
                  <a:lnTo>
                    <a:pt x="187023" y="319372"/>
                  </a:lnTo>
                  <a:lnTo>
                    <a:pt x="181314" y="329642"/>
                  </a:lnTo>
                  <a:lnTo>
                    <a:pt x="172568" y="337486"/>
                  </a:lnTo>
                  <a:lnTo>
                    <a:pt x="161423" y="342105"/>
                  </a:lnTo>
                  <a:lnTo>
                    <a:pt x="147357" y="342423"/>
                  </a:lnTo>
                  <a:lnTo>
                    <a:pt x="134699" y="337490"/>
                  </a:lnTo>
                  <a:lnTo>
                    <a:pt x="124813" y="328167"/>
                  </a:lnTo>
                  <a:lnTo>
                    <a:pt x="119062" y="315316"/>
                  </a:lnTo>
                  <a:lnTo>
                    <a:pt x="113726" y="319543"/>
                  </a:lnTo>
                  <a:lnTo>
                    <a:pt x="107736" y="322648"/>
                  </a:lnTo>
                  <a:lnTo>
                    <a:pt x="101266" y="324561"/>
                  </a:lnTo>
                  <a:lnTo>
                    <a:pt x="94490" y="325211"/>
                  </a:lnTo>
                  <a:lnTo>
                    <a:pt x="80702" y="322419"/>
                  </a:lnTo>
                  <a:lnTo>
                    <a:pt x="69445" y="314814"/>
                  </a:lnTo>
                  <a:lnTo>
                    <a:pt x="61859" y="303539"/>
                  </a:lnTo>
                  <a:lnTo>
                    <a:pt x="59084" y="289737"/>
                  </a:lnTo>
                  <a:lnTo>
                    <a:pt x="59247" y="286410"/>
                  </a:lnTo>
                  <a:lnTo>
                    <a:pt x="54003" y="290366"/>
                  </a:lnTo>
                  <a:lnTo>
                    <a:pt x="48172" y="293265"/>
                  </a:lnTo>
                  <a:lnTo>
                    <a:pt x="41910" y="295044"/>
                  </a:lnTo>
                  <a:lnTo>
                    <a:pt x="35373" y="295645"/>
                  </a:lnTo>
                  <a:lnTo>
                    <a:pt x="21592" y="292846"/>
                  </a:lnTo>
                  <a:lnTo>
                    <a:pt x="10345" y="285241"/>
                  </a:lnTo>
                  <a:lnTo>
                    <a:pt x="2768" y="273971"/>
                  </a:lnTo>
                  <a:lnTo>
                    <a:pt x="0" y="260177"/>
                  </a:lnTo>
                  <a:lnTo>
                    <a:pt x="0" y="153740"/>
                  </a:lnTo>
                  <a:lnTo>
                    <a:pt x="7385" y="106866"/>
                  </a:lnTo>
                  <a:lnTo>
                    <a:pt x="23632" y="77705"/>
                  </a:lnTo>
                  <a:lnTo>
                    <a:pt x="39879" y="55518"/>
                  </a:lnTo>
                  <a:lnTo>
                    <a:pt x="47264" y="29566"/>
                  </a:lnTo>
                  <a:lnTo>
                    <a:pt x="4726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787" name="Google Shape;787;p35"/>
            <p:cNvPicPr preferRelativeResize="0"/>
            <p:nvPr/>
          </p:nvPicPr>
          <p:blipFill rotWithShape="1">
            <a:blip r:embed="rId13">
              <a:alphaModFix/>
            </a:blip>
            <a:srcRect b="0" l="0" r="0" t="0"/>
            <a:stretch/>
          </p:blipFill>
          <p:spPr>
            <a:xfrm>
              <a:off x="9450630" y="2815631"/>
              <a:ext cx="252649" cy="233231"/>
            </a:xfrm>
            <a:prstGeom prst="rect">
              <a:avLst/>
            </a:prstGeom>
            <a:noFill/>
            <a:ln>
              <a:noFill/>
            </a:ln>
          </p:spPr>
        </p:pic>
        <p:sp>
          <p:nvSpPr>
            <p:cNvPr id="788" name="Google Shape;788;p35"/>
            <p:cNvSpPr/>
            <p:nvPr/>
          </p:nvSpPr>
          <p:spPr>
            <a:xfrm>
              <a:off x="9414145" y="289909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13" y="3388"/>
                  </a:lnTo>
                  <a:lnTo>
                    <a:pt x="193521" y="12628"/>
                  </a:lnTo>
                  <a:lnTo>
                    <a:pt x="202763"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40" y="235054"/>
                  </a:lnTo>
                  <a:lnTo>
                    <a:pt x="380772" y="246142"/>
                  </a:lnTo>
                  <a:lnTo>
                    <a:pt x="391845" y="262580"/>
                  </a:lnTo>
                  <a:lnTo>
                    <a:pt x="395895" y="282703"/>
                  </a:lnTo>
                  <a:lnTo>
                    <a:pt x="395657" y="287554"/>
                  </a:lnTo>
                  <a:lnTo>
                    <a:pt x="403312" y="281785"/>
                  </a:lnTo>
                  <a:lnTo>
                    <a:pt x="411826" y="277559"/>
                  </a:lnTo>
                  <a:lnTo>
                    <a:pt x="420971" y="274964"/>
                  </a:lnTo>
                  <a:lnTo>
                    <a:pt x="430519" y="274089"/>
                  </a:lnTo>
                  <a:lnTo>
                    <a:pt x="450631" y="278169"/>
                  </a:lnTo>
                  <a:lnTo>
                    <a:pt x="467048"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36"/>
          <p:cNvSpPr txBox="1"/>
          <p:nvPr/>
        </p:nvSpPr>
        <p:spPr>
          <a:xfrm>
            <a:off x="5936615" y="169537"/>
            <a:ext cx="5881370" cy="6324600"/>
          </a:xfrm>
          <a:prstGeom prst="rect">
            <a:avLst/>
          </a:prstGeom>
          <a:noFill/>
          <a:ln>
            <a:noFill/>
          </a:ln>
        </p:spPr>
        <p:txBody>
          <a:bodyPr anchorCtr="0" anchor="t" bIns="0" lIns="0" spcFirstLastPara="1" rIns="0" wrap="square" tIns="46975">
            <a:spAutoFit/>
          </a:bodyPr>
          <a:lstStyle/>
          <a:p>
            <a:pPr indent="0" lvl="0" marL="12700" marR="20955" rtl="0" algn="just">
              <a:lnSpc>
                <a:spcPct val="108000"/>
              </a:lnSpc>
              <a:spcBef>
                <a:spcPts val="0"/>
              </a:spcBef>
              <a:spcAft>
                <a:spcPts val="0"/>
              </a:spcAft>
              <a:buNone/>
            </a:pPr>
            <a:r>
              <a:rPr b="1" lang="en-US" sz="2000">
                <a:solidFill>
                  <a:srgbClr val="F27954"/>
                </a:solidFill>
                <a:latin typeface="Calibri"/>
                <a:ea typeface="Calibri"/>
                <a:cs typeface="Calibri"/>
                <a:sym typeface="Calibri"/>
              </a:rPr>
              <a:t>Un CMS de éxito debe realizar un seguimiento y control  de las métricas de su estrategia relacionada con la crisis  para poder medir su rendimiento.</a:t>
            </a:r>
            <a:endParaRPr sz="2000">
              <a:latin typeface="Calibri"/>
              <a:ea typeface="Calibri"/>
              <a:cs typeface="Calibri"/>
              <a:sym typeface="Calibri"/>
            </a:endParaRPr>
          </a:p>
          <a:p>
            <a:pPr indent="-342900" lvl="0" marL="355600" marR="5080" rtl="0" algn="l">
              <a:lnSpc>
                <a:spcPct val="108000"/>
              </a:lnSpc>
              <a:spcBef>
                <a:spcPts val="1000"/>
              </a:spcBef>
              <a:spcAft>
                <a:spcPts val="0"/>
              </a:spcAft>
              <a:buClr>
                <a:srgbClr val="F27954"/>
              </a:buClr>
              <a:buSzPts val="2000"/>
              <a:buFont typeface="Noto Sans Symbols"/>
              <a:buChar char="❖"/>
            </a:pPr>
            <a:r>
              <a:rPr lang="en-US" sz="2000">
                <a:solidFill>
                  <a:srgbClr val="455264"/>
                </a:solidFill>
                <a:latin typeface="Calibri"/>
                <a:ea typeface="Calibri"/>
                <a:cs typeface="Calibri"/>
                <a:sym typeface="Calibri"/>
              </a:rPr>
              <a:t>Estos parámetros deben </a:t>
            </a:r>
            <a:r>
              <a:rPr b="1" lang="en-US" sz="2000">
                <a:solidFill>
                  <a:srgbClr val="F27954"/>
                </a:solidFill>
                <a:latin typeface="Calibri"/>
                <a:ea typeface="Calibri"/>
                <a:cs typeface="Calibri"/>
                <a:sym typeface="Calibri"/>
              </a:rPr>
              <a:t>por prioridad de impacto de  la crisis.</a:t>
            </a:r>
            <a:endParaRPr sz="2000">
              <a:latin typeface="Calibri"/>
              <a:ea typeface="Calibri"/>
              <a:cs typeface="Calibri"/>
              <a:sym typeface="Calibri"/>
            </a:endParaRPr>
          </a:p>
          <a:p>
            <a:pPr indent="-342900" lvl="0" marL="354965" marR="20320" rtl="0" algn="l">
              <a:lnSpc>
                <a:spcPct val="108000"/>
              </a:lnSpc>
              <a:spcBef>
                <a:spcPts val="994"/>
              </a:spcBef>
              <a:spcAft>
                <a:spcPts val="0"/>
              </a:spcAft>
              <a:buClr>
                <a:srgbClr val="F27954"/>
              </a:buClr>
              <a:buSzPts val="2000"/>
              <a:buFont typeface="Noto Sans Symbols"/>
              <a:buChar char="❖"/>
            </a:pPr>
            <a:r>
              <a:rPr lang="en-US" sz="2000">
                <a:solidFill>
                  <a:srgbClr val="455264"/>
                </a:solidFill>
                <a:latin typeface="Calibri"/>
                <a:ea typeface="Calibri"/>
                <a:cs typeface="Calibri"/>
                <a:sym typeface="Calibri"/>
              </a:rPr>
              <a:t>Deben ser </a:t>
            </a:r>
            <a:r>
              <a:rPr b="1" lang="en-US" sz="2000">
                <a:solidFill>
                  <a:srgbClr val="F27954"/>
                </a:solidFill>
                <a:latin typeface="Calibri"/>
                <a:ea typeface="Calibri"/>
                <a:cs typeface="Calibri"/>
                <a:sym typeface="Calibri"/>
              </a:rPr>
              <a:t>comunicados periódicamente </a:t>
            </a:r>
            <a:r>
              <a:rPr lang="en-US" sz="2000">
                <a:solidFill>
                  <a:srgbClr val="455264"/>
                </a:solidFill>
                <a:latin typeface="Calibri"/>
                <a:ea typeface="Calibri"/>
                <a:cs typeface="Calibri"/>
                <a:sym typeface="Calibri"/>
              </a:rPr>
              <a:t>para  proporcionar un cuadro de mando simplificado de las  tendencias de los datos que permita a la región  mantenerse informada y centrada en el progreso de  las prioridades.</a:t>
            </a:r>
            <a:endParaRPr sz="2000">
              <a:latin typeface="Calibri"/>
              <a:ea typeface="Calibri"/>
              <a:cs typeface="Calibri"/>
              <a:sym typeface="Calibri"/>
            </a:endParaRPr>
          </a:p>
          <a:p>
            <a:pPr indent="-342900" lvl="0" marL="355600" marR="159385" rtl="0" algn="l">
              <a:lnSpc>
                <a:spcPct val="108000"/>
              </a:lnSpc>
              <a:spcBef>
                <a:spcPts val="1005"/>
              </a:spcBef>
              <a:spcAft>
                <a:spcPts val="0"/>
              </a:spcAft>
              <a:buClr>
                <a:srgbClr val="F27954"/>
              </a:buClr>
              <a:buSzPts val="2000"/>
              <a:buFont typeface="Noto Sans Symbols"/>
              <a:buChar char="❖"/>
            </a:pPr>
            <a:r>
              <a:rPr lang="en-US" sz="2000">
                <a:solidFill>
                  <a:srgbClr val="455264"/>
                </a:solidFill>
                <a:latin typeface="Calibri"/>
                <a:ea typeface="Calibri"/>
                <a:cs typeface="Calibri"/>
                <a:sym typeface="Calibri"/>
              </a:rPr>
              <a:t>Indicadores y KPI regionales de crisis </a:t>
            </a:r>
            <a:r>
              <a:rPr b="1" lang="en-US" sz="2000">
                <a:solidFill>
                  <a:srgbClr val="F27954"/>
                </a:solidFill>
                <a:latin typeface="Calibri"/>
                <a:ea typeface="Calibri"/>
                <a:cs typeface="Calibri"/>
                <a:sym typeface="Calibri"/>
              </a:rPr>
              <a:t>tipos deben  elegirse cuidadosamente </a:t>
            </a:r>
            <a:r>
              <a:rPr lang="en-US" sz="2000">
                <a:solidFill>
                  <a:srgbClr val="455264"/>
                </a:solidFill>
                <a:latin typeface="Calibri"/>
                <a:ea typeface="Calibri"/>
                <a:cs typeface="Calibri"/>
                <a:sym typeface="Calibri"/>
              </a:rPr>
              <a:t>y proporcionar </a:t>
            </a:r>
            <a:r>
              <a:rPr b="1" lang="en-US" sz="2000">
                <a:solidFill>
                  <a:srgbClr val="F27954"/>
                </a:solidFill>
                <a:latin typeface="Calibri"/>
                <a:ea typeface="Calibri"/>
                <a:cs typeface="Calibri"/>
                <a:sym typeface="Calibri"/>
              </a:rPr>
              <a:t>resultados  cualitativos y cuantitativos </a:t>
            </a:r>
            <a:r>
              <a:rPr lang="en-US" sz="2000">
                <a:solidFill>
                  <a:srgbClr val="455264"/>
                </a:solidFill>
                <a:latin typeface="Calibri"/>
                <a:ea typeface="Calibri"/>
                <a:cs typeface="Calibri"/>
                <a:sym typeface="Calibri"/>
              </a:rPr>
              <a:t>cualitativos y  cuantitativos que muestren si una estrategia ha  tenido éxito o debe modificarse. Los datos suelen  aportar la solución si los KPI no funcionan.</a:t>
            </a:r>
            <a:endParaRPr sz="2000">
              <a:latin typeface="Calibri"/>
              <a:ea typeface="Calibri"/>
              <a:cs typeface="Calibri"/>
              <a:sym typeface="Calibri"/>
            </a:endParaRPr>
          </a:p>
          <a:p>
            <a:pPr indent="-342900" lvl="0" marL="355600" marR="11430" rtl="0" algn="l">
              <a:lnSpc>
                <a:spcPct val="108000"/>
              </a:lnSpc>
              <a:spcBef>
                <a:spcPts val="1000"/>
              </a:spcBef>
              <a:spcAft>
                <a:spcPts val="0"/>
              </a:spcAft>
              <a:buClr>
                <a:srgbClr val="F27954"/>
              </a:buClr>
              <a:buSzPts val="2000"/>
              <a:buFont typeface="Noto Sans Symbols"/>
              <a:buChar char="❖"/>
            </a:pPr>
            <a:r>
              <a:rPr lang="en-US" sz="2000">
                <a:solidFill>
                  <a:srgbClr val="455264"/>
                </a:solidFill>
                <a:latin typeface="Calibri"/>
                <a:ea typeface="Calibri"/>
                <a:cs typeface="Calibri"/>
                <a:sym typeface="Calibri"/>
              </a:rPr>
              <a:t>Una región debe responder lo antes posible para  mejorar el rendimiento de la estrategia. Si las  métricas son </a:t>
            </a:r>
            <a:r>
              <a:rPr b="1" lang="en-US" sz="2000">
                <a:solidFill>
                  <a:srgbClr val="F27954"/>
                </a:solidFill>
                <a:latin typeface="Calibri"/>
                <a:ea typeface="Calibri"/>
                <a:cs typeface="Calibri"/>
                <a:sym typeface="Calibri"/>
              </a:rPr>
              <a:t>negativas, recurrentes, graves o de fácil  solución </a:t>
            </a:r>
            <a:r>
              <a:rPr lang="en-US" sz="2000">
                <a:solidFill>
                  <a:srgbClr val="455264"/>
                </a:solidFill>
                <a:latin typeface="Calibri"/>
                <a:ea typeface="Calibri"/>
                <a:cs typeface="Calibri"/>
                <a:sym typeface="Calibri"/>
              </a:rPr>
              <a:t>deben atenderse y resolverse lo antes  posible.</a:t>
            </a:r>
            <a:endParaRPr sz="2000">
              <a:latin typeface="Calibri"/>
              <a:ea typeface="Calibri"/>
              <a:cs typeface="Calibri"/>
              <a:sym typeface="Calibri"/>
            </a:endParaRPr>
          </a:p>
        </p:txBody>
      </p:sp>
      <p:sp>
        <p:nvSpPr>
          <p:cNvPr id="794" name="Google Shape;794;p36"/>
          <p:cNvSpPr txBox="1"/>
          <p:nvPr>
            <p:ph type="title"/>
          </p:nvPr>
        </p:nvSpPr>
        <p:spPr>
          <a:xfrm>
            <a:off x="307340" y="165765"/>
            <a:ext cx="1656714" cy="7569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800">
                <a:solidFill>
                  <a:srgbClr val="F27954"/>
                </a:solidFill>
                <a:latin typeface="Calibri"/>
                <a:ea typeface="Calibri"/>
                <a:cs typeface="Calibri"/>
                <a:sym typeface="Calibri"/>
              </a:rPr>
              <a:t>Paso 4</a:t>
            </a:r>
            <a:endParaRPr sz="4800">
              <a:latin typeface="Calibri"/>
              <a:ea typeface="Calibri"/>
              <a:cs typeface="Calibri"/>
              <a:sym typeface="Calibri"/>
            </a:endParaRPr>
          </a:p>
        </p:txBody>
      </p:sp>
      <p:sp>
        <p:nvSpPr>
          <p:cNvPr id="795" name="Google Shape;795;p36"/>
          <p:cNvSpPr txBox="1"/>
          <p:nvPr/>
        </p:nvSpPr>
        <p:spPr>
          <a:xfrm>
            <a:off x="380" y="1634108"/>
            <a:ext cx="5302250" cy="1934845"/>
          </a:xfrm>
          <a:prstGeom prst="rect">
            <a:avLst/>
          </a:prstGeom>
          <a:solidFill>
            <a:srgbClr val="086D6E"/>
          </a:solidFill>
          <a:ln cap="flat" cmpd="sng" w="12950">
            <a:solidFill>
              <a:srgbClr val="044E4F"/>
            </a:solidFill>
            <a:prstDash val="solid"/>
            <a:round/>
            <a:headEnd len="sm" w="sm" type="none"/>
            <a:tailEnd len="sm" w="sm" type="none"/>
          </a:ln>
        </p:spPr>
        <p:txBody>
          <a:bodyPr anchorCtr="0" anchor="t" bIns="0" lIns="0" spcFirstLastPara="1" rIns="0" wrap="square" tIns="3800">
            <a:spAutoFit/>
          </a:bodyPr>
          <a:lstStyle/>
          <a:p>
            <a:pPr indent="0" lvl="0" marL="0" marR="0" rtl="0" algn="l">
              <a:lnSpc>
                <a:spcPct val="100000"/>
              </a:lnSpc>
              <a:spcBef>
                <a:spcPts val="0"/>
              </a:spcBef>
              <a:spcAft>
                <a:spcPts val="0"/>
              </a:spcAft>
              <a:buNone/>
            </a:pPr>
            <a:r>
              <a:t/>
            </a:r>
            <a:endParaRPr sz="3550">
              <a:latin typeface="Times New Roman"/>
              <a:ea typeface="Times New Roman"/>
              <a:cs typeface="Times New Roman"/>
              <a:sym typeface="Times New Roman"/>
            </a:endParaRPr>
          </a:p>
          <a:p>
            <a:pPr indent="0" lvl="0" marL="319405" marR="185420" rtl="0" algn="l">
              <a:lnSpc>
                <a:spcPct val="100000"/>
              </a:lnSpc>
              <a:spcBef>
                <a:spcPts val="0"/>
              </a:spcBef>
              <a:spcAft>
                <a:spcPts val="0"/>
              </a:spcAft>
              <a:buNone/>
            </a:pPr>
            <a:r>
              <a:rPr lang="en-US" sz="3300">
                <a:solidFill>
                  <a:srgbClr val="FFFFFF"/>
                </a:solidFill>
                <a:latin typeface="Calibri"/>
                <a:ea typeface="Calibri"/>
                <a:cs typeface="Calibri"/>
                <a:sym typeface="Calibri"/>
              </a:rPr>
              <a:t>Seguimiento y control del  rendimiento de la estrategia</a:t>
            </a:r>
            <a:endParaRPr sz="3300">
              <a:latin typeface="Calibri"/>
              <a:ea typeface="Calibri"/>
              <a:cs typeface="Calibri"/>
              <a:sym typeface="Calibri"/>
            </a:endParaRPr>
          </a:p>
        </p:txBody>
      </p:sp>
      <p:sp>
        <p:nvSpPr>
          <p:cNvPr id="796" name="Google Shape;796;p36"/>
          <p:cNvSpPr txBox="1"/>
          <p:nvPr/>
        </p:nvSpPr>
        <p:spPr>
          <a:xfrm>
            <a:off x="307340" y="4166265"/>
            <a:ext cx="4550410" cy="2463165"/>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i="1" lang="en-US" sz="2000">
                <a:solidFill>
                  <a:srgbClr val="F27954"/>
                </a:solidFill>
                <a:latin typeface="Calibri"/>
                <a:ea typeface="Calibri"/>
                <a:cs typeface="Calibri"/>
                <a:sym typeface="Calibri"/>
              </a:rPr>
              <a:t>Los KPI, (Indicadores Clave de Rendimiento)  datos, y, métricas son </a:t>
            </a:r>
            <a:r>
              <a:rPr b="1" i="1" lang="en-US" sz="2000">
                <a:solidFill>
                  <a:srgbClr val="F27954"/>
                </a:solidFill>
                <a:latin typeface="Calibri"/>
                <a:ea typeface="Calibri"/>
                <a:cs typeface="Calibri"/>
                <a:sym typeface="Calibri"/>
              </a:rPr>
              <a:t>medibles en valor y  demuestran la eficacia de una región en la  consecución de sus objetivos de gestión de  crisis. </a:t>
            </a:r>
            <a:r>
              <a:rPr i="1" lang="en-US" sz="2000">
                <a:solidFill>
                  <a:srgbClr val="F27954"/>
                </a:solidFill>
                <a:latin typeface="Calibri"/>
                <a:ea typeface="Calibri"/>
                <a:cs typeface="Calibri"/>
                <a:sym typeface="Calibri"/>
              </a:rPr>
              <a:t>Permiten a una región </a:t>
            </a:r>
            <a:r>
              <a:rPr b="1" i="1" lang="en-US" sz="2000">
                <a:solidFill>
                  <a:srgbClr val="F27954"/>
                </a:solidFill>
                <a:latin typeface="Calibri"/>
                <a:ea typeface="Calibri"/>
                <a:cs typeface="Calibri"/>
                <a:sym typeface="Calibri"/>
              </a:rPr>
              <a:t>comparar sus  resultados con los anteriores </a:t>
            </a:r>
            <a:r>
              <a:rPr i="1" lang="en-US" sz="2000">
                <a:solidFill>
                  <a:srgbClr val="F27954"/>
                </a:solidFill>
                <a:latin typeface="Calibri"/>
                <a:ea typeface="Calibri"/>
                <a:cs typeface="Calibri"/>
                <a:sym typeface="Calibri"/>
              </a:rPr>
              <a:t>e ilustrar  claramente si está </a:t>
            </a:r>
            <a:r>
              <a:rPr b="1" i="1" lang="en-US" sz="2000">
                <a:solidFill>
                  <a:srgbClr val="F27954"/>
                </a:solidFill>
                <a:latin typeface="Calibri"/>
                <a:ea typeface="Calibri"/>
                <a:cs typeface="Calibri"/>
                <a:sym typeface="Calibri"/>
              </a:rPr>
              <a:t>alcanzando sus objetivos  de gestión de crisis.</a:t>
            </a:r>
            <a:endParaRPr sz="2000">
              <a:latin typeface="Calibri"/>
              <a:ea typeface="Calibri"/>
              <a:cs typeface="Calibri"/>
              <a:sym typeface="Calibri"/>
            </a:endParaRPr>
          </a:p>
        </p:txBody>
      </p:sp>
      <p:sp>
        <p:nvSpPr>
          <p:cNvPr id="797" name="Google Shape;797;p36"/>
          <p:cNvSpPr txBox="1"/>
          <p:nvPr/>
        </p:nvSpPr>
        <p:spPr>
          <a:xfrm>
            <a:off x="5231765" y="661671"/>
            <a:ext cx="257175"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600">
                <a:solidFill>
                  <a:srgbClr val="FFFFFF"/>
                </a:solidFill>
                <a:latin typeface="Calibri"/>
                <a:ea typeface="Calibri"/>
                <a:cs typeface="Calibri"/>
                <a:sym typeface="Calibri"/>
              </a:rPr>
              <a:t>1</a:t>
            </a:r>
            <a:endParaRPr sz="3600">
              <a:latin typeface="Calibri"/>
              <a:ea typeface="Calibri"/>
              <a:cs typeface="Calibri"/>
              <a:sym typeface="Calibri"/>
            </a:endParaRPr>
          </a:p>
        </p:txBody>
      </p:sp>
      <p:sp>
        <p:nvSpPr>
          <p:cNvPr id="798" name="Google Shape;798;p36"/>
          <p:cNvSpPr/>
          <p:nvPr/>
        </p:nvSpPr>
        <p:spPr>
          <a:xfrm>
            <a:off x="5029060" y="334250"/>
            <a:ext cx="664210" cy="455930"/>
          </a:xfrm>
          <a:custGeom>
            <a:rect b="b" l="l" r="r" t="t"/>
            <a:pathLst>
              <a:path extrusionOk="0" h="455930" w="664210">
                <a:moveTo>
                  <a:pt x="272770" y="227901"/>
                </a:moveTo>
                <a:lnTo>
                  <a:pt x="101777" y="0"/>
                </a:lnTo>
                <a:lnTo>
                  <a:pt x="0" y="0"/>
                </a:lnTo>
                <a:lnTo>
                  <a:pt x="170992" y="227901"/>
                </a:lnTo>
                <a:lnTo>
                  <a:pt x="0" y="455815"/>
                </a:lnTo>
                <a:lnTo>
                  <a:pt x="101777" y="455815"/>
                </a:lnTo>
                <a:lnTo>
                  <a:pt x="272770" y="227901"/>
                </a:lnTo>
                <a:close/>
              </a:path>
              <a:path extrusionOk="0" h="455930" w="664210">
                <a:moveTo>
                  <a:pt x="468198" y="227901"/>
                </a:moveTo>
                <a:lnTo>
                  <a:pt x="297192" y="0"/>
                </a:lnTo>
                <a:lnTo>
                  <a:pt x="195414" y="0"/>
                </a:lnTo>
                <a:lnTo>
                  <a:pt x="366420" y="227901"/>
                </a:lnTo>
                <a:lnTo>
                  <a:pt x="195414" y="455815"/>
                </a:lnTo>
                <a:lnTo>
                  <a:pt x="297192" y="455815"/>
                </a:lnTo>
                <a:lnTo>
                  <a:pt x="468198" y="227901"/>
                </a:lnTo>
                <a:close/>
              </a:path>
              <a:path extrusionOk="0" h="455930" w="664210">
                <a:moveTo>
                  <a:pt x="663625" y="227901"/>
                </a:moveTo>
                <a:lnTo>
                  <a:pt x="492633" y="0"/>
                </a:lnTo>
                <a:lnTo>
                  <a:pt x="390842" y="0"/>
                </a:lnTo>
                <a:lnTo>
                  <a:pt x="561835" y="227901"/>
                </a:lnTo>
                <a:lnTo>
                  <a:pt x="390842" y="455815"/>
                </a:lnTo>
                <a:lnTo>
                  <a:pt x="492633" y="455815"/>
                </a:lnTo>
                <a:lnTo>
                  <a:pt x="663625"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2" name="Shape 802"/>
        <p:cNvGrpSpPr/>
        <p:nvPr/>
      </p:nvGrpSpPr>
      <p:grpSpPr>
        <a:xfrm>
          <a:off x="0" y="0"/>
          <a:ext cx="0" cy="0"/>
          <a:chOff x="0" y="0"/>
          <a:chExt cx="0" cy="0"/>
        </a:xfrm>
      </p:grpSpPr>
      <p:graphicFrame>
        <p:nvGraphicFramePr>
          <p:cNvPr id="803" name="Google Shape;803;p37"/>
          <p:cNvGraphicFramePr/>
          <p:nvPr/>
        </p:nvGraphicFramePr>
        <p:xfrm>
          <a:off x="5340858" y="0"/>
          <a:ext cx="3000000" cy="3000000"/>
        </p:xfrm>
        <a:graphic>
          <a:graphicData uri="http://schemas.openxmlformats.org/drawingml/2006/table">
            <a:tbl>
              <a:tblPr bandRow="1" firstRow="1">
                <a:noFill/>
                <a:tableStyleId>{80238A98-2532-44EA-81E4-94804C563CF3}</a:tableStyleId>
              </a:tblPr>
              <a:tblGrid>
                <a:gridCol w="6568450"/>
              </a:tblGrid>
              <a:tr h="733050">
                <a:tc>
                  <a:txBody>
                    <a:bodyPr/>
                    <a:lstStyle/>
                    <a:p>
                      <a:pPr indent="0" lvl="0" marL="29844" marR="0" rtl="0" algn="l">
                        <a:lnSpc>
                          <a:spcPct val="100000"/>
                        </a:lnSpc>
                        <a:spcBef>
                          <a:spcPts val="0"/>
                        </a:spcBef>
                        <a:spcAft>
                          <a:spcPts val="0"/>
                        </a:spcAft>
                        <a:buNone/>
                      </a:pPr>
                      <a:r>
                        <a:rPr b="1" lang="en-US" sz="2400" u="none" cap="none" strike="noStrike">
                          <a:solidFill>
                            <a:srgbClr val="086D6E"/>
                          </a:solidFill>
                          <a:latin typeface="Calibri"/>
                          <a:ea typeface="Calibri"/>
                          <a:cs typeface="Calibri"/>
                          <a:sym typeface="Calibri"/>
                        </a:rPr>
                        <a:t>de rendimiento de la estrategia de gestión de crisis</a:t>
                      </a:r>
                      <a:endParaRPr sz="2400" u="none" cap="none" strike="noStrike">
                        <a:latin typeface="Calibri"/>
                        <a:ea typeface="Calibri"/>
                        <a:cs typeface="Calibri"/>
                        <a:sym typeface="Calibri"/>
                      </a:endParaRPr>
                    </a:p>
                  </a:txBody>
                  <a:tcPr marT="193675" marB="0" marR="0" marL="0">
                    <a:lnL cap="flat" cmpd="sng" w="19050">
                      <a:solidFill>
                        <a:srgbClr val="F27954"/>
                      </a:solidFill>
                      <a:prstDash val="solid"/>
                      <a:round/>
                      <a:headEnd len="sm" w="sm" type="none"/>
                      <a:tailEnd len="sm" w="sm" type="none"/>
                    </a:lnL>
                  </a:tcPr>
                </a:tc>
              </a:tr>
              <a:tr h="2318775">
                <a:tc>
                  <a:txBody>
                    <a:bodyPr/>
                    <a:lstStyle/>
                    <a:p>
                      <a:pPr indent="0" lvl="0" marL="0" marR="0" rtl="0" algn="l">
                        <a:lnSpc>
                          <a:spcPct val="100000"/>
                        </a:lnSpc>
                        <a:spcBef>
                          <a:spcPts val="0"/>
                        </a:spcBef>
                        <a:spcAft>
                          <a:spcPts val="0"/>
                        </a:spcAft>
                        <a:buNone/>
                      </a:pPr>
                      <a:r>
                        <a:t/>
                      </a:r>
                      <a:endParaRPr sz="2900" u="none" cap="none" strike="noStrike">
                        <a:latin typeface="Times New Roman"/>
                        <a:ea typeface="Times New Roman"/>
                        <a:cs typeface="Times New Roman"/>
                        <a:sym typeface="Times New Roman"/>
                      </a:endParaRPr>
                    </a:p>
                    <a:p>
                      <a:pPr indent="0" lvl="0" marL="726440" marR="0" rtl="0" algn="l">
                        <a:lnSpc>
                          <a:spcPct val="100000"/>
                        </a:lnSpc>
                        <a:spcBef>
                          <a:spcPts val="0"/>
                        </a:spcBef>
                        <a:spcAft>
                          <a:spcPts val="0"/>
                        </a:spcAft>
                        <a:buNone/>
                      </a:pPr>
                      <a:r>
                        <a:rPr b="1" lang="en-US" sz="2000" u="none" cap="none" strike="noStrike">
                          <a:solidFill>
                            <a:srgbClr val="FFFFFF"/>
                          </a:solidFill>
                          <a:latin typeface="Calibri"/>
                          <a:ea typeface="Calibri"/>
                          <a:cs typeface="Calibri"/>
                          <a:sym typeface="Calibri"/>
                        </a:rPr>
                        <a:t>Medir los resultados de la comunicación de crisis</a:t>
                      </a:r>
                      <a:endParaRPr sz="2000" u="none" cap="none" strike="noStrike">
                        <a:latin typeface="Calibri"/>
                        <a:ea typeface="Calibri"/>
                        <a:cs typeface="Calibri"/>
                        <a:sym typeface="Calibri"/>
                      </a:endParaRPr>
                    </a:p>
                    <a:p>
                      <a:pPr indent="-343535" lvl="0" marL="457200" marR="0" rtl="0" algn="l">
                        <a:lnSpc>
                          <a:spcPct val="100000"/>
                        </a:lnSpc>
                        <a:spcBef>
                          <a:spcPts val="1225"/>
                        </a:spcBef>
                        <a:spcAft>
                          <a:spcPts val="0"/>
                        </a:spcAft>
                        <a:buClr>
                          <a:srgbClr val="FFFFFF"/>
                        </a:buClr>
                        <a:buSzPts val="1600"/>
                        <a:buFont typeface="Arial"/>
                        <a:buChar char="•"/>
                      </a:pPr>
                      <a:r>
                        <a:rPr lang="en-US" sz="1600" u="none" cap="none" strike="noStrike">
                          <a:solidFill>
                            <a:srgbClr val="FFFFFF"/>
                          </a:solidFill>
                          <a:latin typeface="Calibri"/>
                          <a:ea typeface="Calibri"/>
                          <a:cs typeface="Calibri"/>
                          <a:sym typeface="Calibri"/>
                        </a:rPr>
                        <a:t>número de consultas recibidas (aumento o disminución)</a:t>
                      </a:r>
                      <a:endParaRPr sz="1600" u="none" cap="none" strike="noStrike">
                        <a:latin typeface="Calibri"/>
                        <a:ea typeface="Calibri"/>
                        <a:cs typeface="Calibri"/>
                        <a:sym typeface="Calibri"/>
                      </a:endParaRPr>
                    </a:p>
                    <a:p>
                      <a:pPr indent="-343535" lvl="0" marL="457200" marR="0" rtl="0" algn="l">
                        <a:lnSpc>
                          <a:spcPct val="100000"/>
                        </a:lnSpc>
                        <a:spcBef>
                          <a:spcPts val="0"/>
                        </a:spcBef>
                        <a:spcAft>
                          <a:spcPts val="0"/>
                        </a:spcAft>
                        <a:buClr>
                          <a:srgbClr val="FFFFFF"/>
                        </a:buClr>
                        <a:buSzPts val="1600"/>
                        <a:buFont typeface="Arial"/>
                        <a:buChar char="•"/>
                      </a:pPr>
                      <a:r>
                        <a:rPr lang="en-US" sz="1600" u="none" cap="none" strike="noStrike">
                          <a:solidFill>
                            <a:srgbClr val="FFFFFF"/>
                          </a:solidFill>
                          <a:latin typeface="Calibri"/>
                          <a:ea typeface="Calibri"/>
                          <a:cs typeface="Calibri"/>
                          <a:sym typeface="Calibri"/>
                        </a:rPr>
                        <a:t>tipo de consultas recibidas (si son sencillas o complicadas)</a:t>
                      </a:r>
                      <a:endParaRPr sz="1600" u="none" cap="none" strike="noStrike">
                        <a:latin typeface="Calibri"/>
                        <a:ea typeface="Calibri"/>
                        <a:cs typeface="Calibri"/>
                        <a:sym typeface="Calibri"/>
                      </a:endParaRPr>
                    </a:p>
                    <a:p>
                      <a:pPr indent="-342900" lvl="0" marL="457200" marR="265430" rtl="0" algn="l">
                        <a:lnSpc>
                          <a:spcPct val="100000"/>
                        </a:lnSpc>
                        <a:spcBef>
                          <a:spcPts val="0"/>
                        </a:spcBef>
                        <a:spcAft>
                          <a:spcPts val="0"/>
                        </a:spcAft>
                        <a:buClr>
                          <a:srgbClr val="FFFFFF"/>
                        </a:buClr>
                        <a:buSzPts val="1600"/>
                        <a:buFont typeface="Arial"/>
                        <a:buChar char="•"/>
                      </a:pPr>
                      <a:r>
                        <a:rPr lang="en-US" sz="1600" u="none" cap="none" strike="noStrike">
                          <a:solidFill>
                            <a:srgbClr val="FFFFFF"/>
                          </a:solidFill>
                          <a:latin typeface="Calibri"/>
                          <a:ea typeface="Calibri"/>
                          <a:cs typeface="Calibri"/>
                          <a:sym typeface="Calibri"/>
                        </a:rPr>
                        <a:t>formato de las consultas (cómo llegan, por ejemplo, a través de la línea  telefónica de crisis, por correo electrónico o en persona)</a:t>
                      </a:r>
                      <a:endParaRPr sz="1600" u="none" cap="none" strike="noStrike">
                        <a:latin typeface="Calibri"/>
                        <a:ea typeface="Calibri"/>
                        <a:cs typeface="Calibri"/>
                        <a:sym typeface="Calibri"/>
                      </a:endParaRPr>
                    </a:p>
                  </a:txBody>
                  <a:tcPr marT="3175" marB="0" marR="0" marL="0">
                    <a:lnL cap="flat" cmpd="sng" w="19050">
                      <a:solidFill>
                        <a:srgbClr val="F27954"/>
                      </a:solidFill>
                      <a:prstDash val="solid"/>
                      <a:round/>
                      <a:headEnd len="sm" w="sm" type="none"/>
                      <a:tailEnd len="sm" w="sm" type="none"/>
                    </a:lnL>
                    <a:solidFill>
                      <a:srgbClr val="624464"/>
                    </a:solidFill>
                  </a:tcPr>
                </a:tc>
              </a:tr>
              <a:tr h="102875">
                <a:tc>
                  <a:txBody>
                    <a:bodyPr/>
                    <a:lstStyle/>
                    <a:p>
                      <a:pPr indent="0" lvl="0" marL="0" marR="0" rtl="0" algn="l">
                        <a:lnSpc>
                          <a:spcPct val="100000"/>
                        </a:lnSpc>
                        <a:spcBef>
                          <a:spcPts val="0"/>
                        </a:spcBef>
                        <a:spcAft>
                          <a:spcPts val="0"/>
                        </a:spcAft>
                        <a:buNone/>
                      </a:pPr>
                      <a:r>
                        <a:t/>
                      </a:r>
                      <a:endParaRPr sz="500" u="none" cap="none" strike="noStrike">
                        <a:latin typeface="Times New Roman"/>
                        <a:ea typeface="Times New Roman"/>
                        <a:cs typeface="Times New Roman"/>
                        <a:sym typeface="Times New Roman"/>
                      </a:endParaRPr>
                    </a:p>
                  </a:txBody>
                  <a:tcPr marT="0" marB="0" marR="0" marL="0">
                    <a:lnL cap="flat" cmpd="sng" w="19050">
                      <a:solidFill>
                        <a:srgbClr val="F27954"/>
                      </a:solidFill>
                      <a:prstDash val="solid"/>
                      <a:round/>
                      <a:headEnd len="sm" w="sm" type="none"/>
                      <a:tailEnd len="sm" w="sm" type="none"/>
                    </a:lnL>
                  </a:tcPr>
                </a:tc>
              </a:tr>
              <a:tr h="3627125">
                <a:tc>
                  <a:txBody>
                    <a:bodyPr/>
                    <a:lstStyle/>
                    <a:p>
                      <a:pPr indent="0" lvl="0" marL="271145" marR="0" rtl="0" algn="l">
                        <a:lnSpc>
                          <a:spcPct val="119500"/>
                        </a:lnSpc>
                        <a:spcBef>
                          <a:spcPts val="0"/>
                        </a:spcBef>
                        <a:spcAft>
                          <a:spcPts val="0"/>
                        </a:spcAft>
                        <a:buNone/>
                      </a:pPr>
                      <a:r>
                        <a:rPr b="1" lang="en-US" sz="2000" u="none" cap="none" strike="noStrike">
                          <a:solidFill>
                            <a:srgbClr val="FFFFFF"/>
                          </a:solidFill>
                          <a:latin typeface="Calibri"/>
                          <a:ea typeface="Calibri"/>
                          <a:cs typeface="Calibri"/>
                          <a:sym typeface="Calibri"/>
                        </a:rPr>
                        <a:t>Medir el rendimiento de la continuidad de las actividades</a:t>
                      </a:r>
                      <a:endParaRPr sz="2000" u="none" cap="none" strike="noStrike">
                        <a:latin typeface="Calibri"/>
                        <a:ea typeface="Calibri"/>
                        <a:cs typeface="Calibri"/>
                        <a:sym typeface="Calibri"/>
                      </a:endParaRPr>
                    </a:p>
                    <a:p>
                      <a:pPr indent="0" lvl="0" marL="0" marR="0" rtl="0" algn="l">
                        <a:lnSpc>
                          <a:spcPct val="100000"/>
                        </a:lnSpc>
                        <a:spcBef>
                          <a:spcPts val="45"/>
                        </a:spcBef>
                        <a:spcAft>
                          <a:spcPts val="0"/>
                        </a:spcAft>
                        <a:buNone/>
                      </a:pPr>
                      <a:r>
                        <a:t/>
                      </a:r>
                      <a:endParaRPr sz="1850" u="none" cap="none" strike="noStrike">
                        <a:latin typeface="Times New Roman"/>
                        <a:ea typeface="Times New Roman"/>
                        <a:cs typeface="Times New Roman"/>
                        <a:sym typeface="Times New Roman"/>
                      </a:endParaRPr>
                    </a:p>
                    <a:p>
                      <a:pPr indent="-343535" lvl="0" marL="457200" marR="0" rtl="0" algn="l">
                        <a:lnSpc>
                          <a:spcPct val="100000"/>
                        </a:lnSpc>
                        <a:spcBef>
                          <a:spcPts val="0"/>
                        </a:spcBef>
                        <a:spcAft>
                          <a:spcPts val="0"/>
                        </a:spcAft>
                        <a:buClr>
                          <a:srgbClr val="FFFFFF"/>
                        </a:buClr>
                        <a:buSzPts val="1800"/>
                        <a:buFont typeface="Arial"/>
                        <a:buChar char="•"/>
                      </a:pPr>
                      <a:r>
                        <a:rPr lang="en-US" sz="1800" u="none" cap="none" strike="noStrike">
                          <a:solidFill>
                            <a:srgbClr val="FFFFFF"/>
                          </a:solidFill>
                          <a:latin typeface="Calibri"/>
                          <a:ea typeface="Calibri"/>
                          <a:cs typeface="Calibri"/>
                          <a:sym typeface="Calibri"/>
                        </a:rPr>
                        <a:t>número de reservas (frente al número de anulaciones)</a:t>
                      </a:r>
                      <a:endParaRPr sz="1800" u="none" cap="none" strike="noStrike">
                        <a:latin typeface="Calibri"/>
                        <a:ea typeface="Calibri"/>
                        <a:cs typeface="Calibri"/>
                        <a:sym typeface="Calibri"/>
                      </a:endParaRPr>
                    </a:p>
                    <a:p>
                      <a:pPr indent="-342900" lvl="0" marL="457200" marR="854075" rtl="0" algn="l">
                        <a:lnSpc>
                          <a:spcPct val="100000"/>
                        </a:lnSpc>
                        <a:spcBef>
                          <a:spcPts val="0"/>
                        </a:spcBef>
                        <a:spcAft>
                          <a:spcPts val="0"/>
                        </a:spcAft>
                        <a:buClr>
                          <a:srgbClr val="FFFFFF"/>
                        </a:buClr>
                        <a:buSzPts val="1800"/>
                        <a:buFont typeface="Arial"/>
                        <a:buChar char="•"/>
                      </a:pPr>
                      <a:r>
                        <a:rPr lang="en-US" sz="1800" u="none" cap="none" strike="noStrike">
                          <a:solidFill>
                            <a:srgbClr val="FFFFFF"/>
                          </a:solidFill>
                          <a:latin typeface="Calibri"/>
                          <a:ea typeface="Calibri"/>
                          <a:cs typeface="Calibri"/>
                          <a:sym typeface="Calibri"/>
                        </a:rPr>
                        <a:t>duración de la estancia (más o menos larga/horas, días o  semanas)</a:t>
                      </a:r>
                      <a:endParaRPr sz="1800" u="none" cap="none" strike="noStrike">
                        <a:latin typeface="Calibri"/>
                        <a:ea typeface="Calibri"/>
                        <a:cs typeface="Calibri"/>
                        <a:sym typeface="Calibri"/>
                      </a:endParaRPr>
                    </a:p>
                    <a:p>
                      <a:pPr indent="-343535" lvl="0" marL="457200" marR="0" rtl="0" algn="l">
                        <a:lnSpc>
                          <a:spcPct val="100000"/>
                        </a:lnSpc>
                        <a:spcBef>
                          <a:spcPts val="0"/>
                        </a:spcBef>
                        <a:spcAft>
                          <a:spcPts val="0"/>
                        </a:spcAft>
                        <a:buClr>
                          <a:srgbClr val="FFFFFF"/>
                        </a:buClr>
                        <a:buSzPts val="1800"/>
                        <a:buFont typeface="Arial"/>
                        <a:buChar char="•"/>
                      </a:pPr>
                      <a:r>
                        <a:rPr lang="en-US" sz="1800" u="none" cap="none" strike="noStrike">
                          <a:solidFill>
                            <a:srgbClr val="FFFFFF"/>
                          </a:solidFill>
                          <a:latin typeface="Calibri"/>
                          <a:ea typeface="Calibri"/>
                          <a:cs typeface="Calibri"/>
                          <a:sym typeface="Calibri"/>
                        </a:rPr>
                        <a:t>número de visitas (aumento o disminución)</a:t>
                      </a:r>
                      <a:endParaRPr sz="1800" u="none" cap="none" strike="noStrike">
                        <a:latin typeface="Calibri"/>
                        <a:ea typeface="Calibri"/>
                        <a:cs typeface="Calibri"/>
                        <a:sym typeface="Calibri"/>
                      </a:endParaRPr>
                    </a:p>
                    <a:p>
                      <a:pPr indent="-342900" lvl="0" marL="457200" marR="1052195" rtl="0" algn="l">
                        <a:lnSpc>
                          <a:spcPct val="100000"/>
                        </a:lnSpc>
                        <a:spcBef>
                          <a:spcPts val="0"/>
                        </a:spcBef>
                        <a:spcAft>
                          <a:spcPts val="0"/>
                        </a:spcAft>
                        <a:buClr>
                          <a:srgbClr val="FFFFFF"/>
                        </a:buClr>
                        <a:buSzPts val="1800"/>
                        <a:buFont typeface="Arial"/>
                        <a:buChar char="•"/>
                      </a:pPr>
                      <a:r>
                        <a:rPr lang="en-US" sz="1800" u="none" cap="none" strike="noStrike">
                          <a:solidFill>
                            <a:srgbClr val="FFFFFF"/>
                          </a:solidFill>
                          <a:latin typeface="Calibri"/>
                          <a:ea typeface="Calibri"/>
                          <a:cs typeface="Calibri"/>
                          <a:sym typeface="Calibri"/>
                        </a:rPr>
                        <a:t>número de coches que llegan a la región (aumento o  disminución) (por ejemplo, consultar con gasolineras y  aparcamientos)</a:t>
                      </a:r>
                      <a:endParaRPr sz="1800" u="none" cap="none" strike="noStrike">
                        <a:latin typeface="Calibri"/>
                        <a:ea typeface="Calibri"/>
                        <a:cs typeface="Calibri"/>
                        <a:sym typeface="Calibri"/>
                      </a:endParaRPr>
                    </a:p>
                    <a:p>
                      <a:pPr indent="-342900" lvl="0" marL="457200" marR="410209" rtl="0" algn="l">
                        <a:lnSpc>
                          <a:spcPct val="100000"/>
                        </a:lnSpc>
                        <a:spcBef>
                          <a:spcPts val="0"/>
                        </a:spcBef>
                        <a:spcAft>
                          <a:spcPts val="0"/>
                        </a:spcAft>
                        <a:buClr>
                          <a:srgbClr val="FFFFFF"/>
                        </a:buClr>
                        <a:buSzPts val="1800"/>
                        <a:buFont typeface="Arial"/>
                        <a:buChar char="•"/>
                      </a:pPr>
                      <a:r>
                        <a:rPr lang="en-US" sz="1800" u="none" cap="none" strike="noStrike">
                          <a:solidFill>
                            <a:srgbClr val="FFFFFF"/>
                          </a:solidFill>
                          <a:latin typeface="Calibri"/>
                          <a:ea typeface="Calibri"/>
                          <a:cs typeface="Calibri"/>
                          <a:sym typeface="Calibri"/>
                        </a:rPr>
                        <a:t>de dónde proceden (nacional o internacional, ha cambiado el  mercado)</a:t>
                      </a:r>
                      <a:endParaRPr sz="1800" u="none" cap="none" strike="noStrike">
                        <a:latin typeface="Calibri"/>
                        <a:ea typeface="Calibri"/>
                        <a:cs typeface="Calibri"/>
                        <a:sym typeface="Calibri"/>
                      </a:endParaRPr>
                    </a:p>
                    <a:p>
                      <a:pPr indent="-342900" lvl="0" marL="457200" marR="240029" rtl="0" algn="l">
                        <a:lnSpc>
                          <a:spcPct val="100000"/>
                        </a:lnSpc>
                        <a:spcBef>
                          <a:spcPts val="0"/>
                        </a:spcBef>
                        <a:spcAft>
                          <a:spcPts val="0"/>
                        </a:spcAft>
                        <a:buClr>
                          <a:srgbClr val="FFFFFF"/>
                        </a:buClr>
                        <a:buSzPts val="1800"/>
                        <a:buFont typeface="Arial"/>
                        <a:buChar char="•"/>
                      </a:pPr>
                      <a:r>
                        <a:rPr lang="en-US" sz="1800" u="none" cap="none" strike="noStrike">
                          <a:solidFill>
                            <a:srgbClr val="FFFFFF"/>
                          </a:solidFill>
                          <a:latin typeface="Calibri"/>
                          <a:ea typeface="Calibri"/>
                          <a:cs typeface="Calibri"/>
                          <a:sym typeface="Calibri"/>
                        </a:rPr>
                        <a:t>propósito de la visita (turistas nacionales, frente a VFR, frente a  visitantes internacionales)</a:t>
                      </a:r>
                      <a:endParaRPr sz="1800" u="none" cap="none" strike="noStrike">
                        <a:latin typeface="Calibri"/>
                        <a:ea typeface="Calibri"/>
                        <a:cs typeface="Calibri"/>
                        <a:sym typeface="Calibri"/>
                      </a:endParaRPr>
                    </a:p>
                  </a:txBody>
                  <a:tcPr marT="0" marB="0" marR="0" marL="0">
                    <a:lnL cap="flat" cmpd="sng" w="19050">
                      <a:solidFill>
                        <a:srgbClr val="F27954"/>
                      </a:solidFill>
                      <a:prstDash val="solid"/>
                      <a:round/>
                      <a:headEnd len="sm" w="sm" type="none"/>
                      <a:tailEnd len="sm" w="sm" type="none"/>
                    </a:lnL>
                    <a:solidFill>
                      <a:srgbClr val="004D86"/>
                    </a:solidFill>
                  </a:tcPr>
                </a:tc>
              </a:tr>
            </a:tbl>
          </a:graphicData>
        </a:graphic>
      </p:graphicFrame>
      <p:sp>
        <p:nvSpPr>
          <p:cNvPr id="804" name="Google Shape;804;p37"/>
          <p:cNvSpPr/>
          <p:nvPr/>
        </p:nvSpPr>
        <p:spPr>
          <a:xfrm>
            <a:off x="76200" y="712469"/>
            <a:ext cx="5227320" cy="3215640"/>
          </a:xfrm>
          <a:custGeom>
            <a:rect b="b" l="l" r="r" t="t"/>
            <a:pathLst>
              <a:path extrusionOk="0" h="3215640" w="5227320">
                <a:moveTo>
                  <a:pt x="5227320" y="0"/>
                </a:moveTo>
                <a:lnTo>
                  <a:pt x="0" y="0"/>
                </a:lnTo>
                <a:lnTo>
                  <a:pt x="0" y="3215640"/>
                </a:lnTo>
                <a:lnTo>
                  <a:pt x="5227320" y="3215640"/>
                </a:lnTo>
                <a:lnTo>
                  <a:pt x="522732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5" name="Google Shape;805;p37"/>
          <p:cNvSpPr txBox="1"/>
          <p:nvPr/>
        </p:nvSpPr>
        <p:spPr>
          <a:xfrm>
            <a:off x="154939" y="950987"/>
            <a:ext cx="4994910" cy="2571750"/>
          </a:xfrm>
          <a:prstGeom prst="rect">
            <a:avLst/>
          </a:prstGeom>
          <a:noFill/>
          <a:ln>
            <a:noFill/>
          </a:ln>
        </p:spPr>
        <p:txBody>
          <a:bodyPr anchorCtr="0" anchor="t" bIns="0" lIns="0" spcFirstLastPara="1" rIns="0" wrap="square" tIns="148575">
            <a:spAutoFit/>
          </a:bodyPr>
          <a:lstStyle/>
          <a:p>
            <a:pPr indent="0" lvl="0" marL="1059180" marR="0" rtl="0" algn="l">
              <a:lnSpc>
                <a:spcPct val="100000"/>
              </a:lnSpc>
              <a:spcBef>
                <a:spcPts val="0"/>
              </a:spcBef>
              <a:spcAft>
                <a:spcPts val="0"/>
              </a:spcAft>
              <a:buNone/>
            </a:pPr>
            <a:r>
              <a:rPr b="1" lang="en-US" sz="2000">
                <a:solidFill>
                  <a:srgbClr val="FFFFFF"/>
                </a:solidFill>
                <a:latin typeface="Calibri"/>
                <a:ea typeface="Calibri"/>
                <a:cs typeface="Calibri"/>
                <a:sym typeface="Calibri"/>
              </a:rPr>
              <a:t>Medir el impacto de la crisis</a:t>
            </a:r>
            <a:endParaRPr sz="2000">
              <a:latin typeface="Calibri"/>
              <a:ea typeface="Calibri"/>
              <a:cs typeface="Calibri"/>
              <a:sym typeface="Calibri"/>
            </a:endParaRPr>
          </a:p>
          <a:p>
            <a:pPr indent="-342900" lvl="0" marL="354965" marR="927735" rtl="0" algn="l">
              <a:lnSpc>
                <a:spcPct val="100000"/>
              </a:lnSpc>
              <a:spcBef>
                <a:spcPts val="1185"/>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número de empresas o personas  afectadas </a:t>
            </a:r>
            <a:r>
              <a:rPr lang="en-US" sz="1800">
                <a:solidFill>
                  <a:srgbClr val="FFFFFF"/>
                </a:solidFill>
                <a:latin typeface="Calibri"/>
                <a:ea typeface="Calibri"/>
                <a:cs typeface="Calibri"/>
                <a:sym typeface="Calibri"/>
              </a:rPr>
              <a:t>(aumento o disminución)</a:t>
            </a:r>
            <a:endParaRPr sz="1800">
              <a:latin typeface="Calibri"/>
              <a:ea typeface="Calibri"/>
              <a:cs typeface="Calibri"/>
              <a:sym typeface="Calibri"/>
            </a:endParaRPr>
          </a:p>
          <a:p>
            <a:pPr indent="-342900" lvl="0" marL="354965" marR="0" rtl="0" algn="l">
              <a:lnSpc>
                <a:spcPct val="100000"/>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magnitud del impacto </a:t>
            </a:r>
            <a:r>
              <a:rPr lang="en-US" sz="1800">
                <a:solidFill>
                  <a:srgbClr val="FFFFFF"/>
                </a:solidFill>
                <a:latin typeface="Calibri"/>
                <a:ea typeface="Calibri"/>
                <a:cs typeface="Calibri"/>
                <a:sym typeface="Calibri"/>
              </a:rPr>
              <a:t>(superficie afectada)</a:t>
            </a:r>
            <a:endParaRPr sz="1800">
              <a:latin typeface="Calibri"/>
              <a:ea typeface="Calibri"/>
              <a:cs typeface="Calibri"/>
              <a:sym typeface="Calibri"/>
            </a:endParaRPr>
          </a:p>
          <a:p>
            <a:pPr indent="-342900" lvl="0" marL="354965" marR="0" rtl="0" algn="l">
              <a:lnSpc>
                <a:spcPct val="100000"/>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tipo de impacto </a:t>
            </a:r>
            <a:r>
              <a:rPr lang="en-US" sz="1800">
                <a:solidFill>
                  <a:srgbClr val="FFFFFF"/>
                </a:solidFill>
                <a:latin typeface="Calibri"/>
                <a:ea typeface="Calibri"/>
                <a:cs typeface="Calibri"/>
                <a:sym typeface="Calibri"/>
              </a:rPr>
              <a:t>(si es recurrente/serio/nuevo)</a:t>
            </a:r>
            <a:endParaRPr sz="1800">
              <a:latin typeface="Calibri"/>
              <a:ea typeface="Calibri"/>
              <a:cs typeface="Calibri"/>
              <a:sym typeface="Calibri"/>
            </a:endParaRPr>
          </a:p>
          <a:p>
            <a:pPr indent="-343535" lvl="0" marL="355600" marR="867410" rtl="0" algn="l">
              <a:lnSpc>
                <a:spcPct val="103181"/>
              </a:lnSpc>
              <a:spcBef>
                <a:spcPts val="385"/>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nivel de impacto </a:t>
            </a:r>
            <a:r>
              <a:rPr lang="en-US" sz="1800">
                <a:solidFill>
                  <a:srgbClr val="FFFFFF"/>
                </a:solidFill>
                <a:latin typeface="Calibri"/>
                <a:ea typeface="Calibri"/>
                <a:cs typeface="Calibri"/>
                <a:sym typeface="Calibri"/>
              </a:rPr>
              <a:t>(cantidad de daños,  contaminación)</a:t>
            </a:r>
            <a:endParaRPr sz="1800">
              <a:latin typeface="Calibri"/>
              <a:ea typeface="Calibri"/>
              <a:cs typeface="Calibri"/>
              <a:sym typeface="Calibri"/>
            </a:endParaRPr>
          </a:p>
        </p:txBody>
      </p:sp>
      <p:sp>
        <p:nvSpPr>
          <p:cNvPr id="806" name="Google Shape;806;p37"/>
          <p:cNvSpPr txBox="1"/>
          <p:nvPr>
            <p:ph type="title"/>
          </p:nvPr>
        </p:nvSpPr>
        <p:spPr>
          <a:xfrm>
            <a:off x="388747" y="181393"/>
            <a:ext cx="4930140"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086D6E"/>
                </a:solidFill>
                <a:latin typeface="Calibri"/>
                <a:ea typeface="Calibri"/>
                <a:cs typeface="Calibri"/>
                <a:sym typeface="Calibri"/>
              </a:rPr>
              <a:t>Indicadores cualitativos y cuantitativos</a:t>
            </a:r>
            <a:endParaRPr sz="2400">
              <a:latin typeface="Calibri"/>
              <a:ea typeface="Calibri"/>
              <a:cs typeface="Calibri"/>
              <a:sym typeface="Calibri"/>
            </a:endParaRPr>
          </a:p>
        </p:txBody>
      </p:sp>
      <p:sp>
        <p:nvSpPr>
          <p:cNvPr id="807" name="Google Shape;807;p37"/>
          <p:cNvSpPr/>
          <p:nvPr/>
        </p:nvSpPr>
        <p:spPr>
          <a:xfrm>
            <a:off x="76200" y="4023359"/>
            <a:ext cx="5227320" cy="2758440"/>
          </a:xfrm>
          <a:custGeom>
            <a:rect b="b" l="l" r="r" t="t"/>
            <a:pathLst>
              <a:path extrusionOk="0" h="2758440" w="5227320">
                <a:moveTo>
                  <a:pt x="5227320" y="0"/>
                </a:moveTo>
                <a:lnTo>
                  <a:pt x="0" y="0"/>
                </a:lnTo>
                <a:lnTo>
                  <a:pt x="0" y="2758440"/>
                </a:lnTo>
                <a:lnTo>
                  <a:pt x="5227320" y="2758440"/>
                </a:lnTo>
                <a:lnTo>
                  <a:pt x="5227320"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8" name="Google Shape;808;p37"/>
          <p:cNvSpPr txBox="1"/>
          <p:nvPr/>
        </p:nvSpPr>
        <p:spPr>
          <a:xfrm>
            <a:off x="154939" y="4276751"/>
            <a:ext cx="4846955" cy="2218055"/>
          </a:xfrm>
          <a:prstGeom prst="rect">
            <a:avLst/>
          </a:prstGeom>
          <a:noFill/>
          <a:ln>
            <a:noFill/>
          </a:ln>
        </p:spPr>
        <p:txBody>
          <a:bodyPr anchorCtr="0" anchor="t" bIns="0" lIns="0" spcFirstLastPara="1" rIns="0" wrap="square" tIns="12050">
            <a:spAutoFit/>
          </a:bodyPr>
          <a:lstStyle/>
          <a:p>
            <a:pPr indent="0" lvl="0" marL="422275" marR="0" rtl="0" algn="l">
              <a:lnSpc>
                <a:spcPct val="119750"/>
              </a:lnSpc>
              <a:spcBef>
                <a:spcPts val="0"/>
              </a:spcBef>
              <a:spcAft>
                <a:spcPts val="0"/>
              </a:spcAft>
              <a:buNone/>
            </a:pPr>
            <a:r>
              <a:rPr b="1" lang="en-US" sz="2000">
                <a:solidFill>
                  <a:srgbClr val="FFFFFF"/>
                </a:solidFill>
                <a:latin typeface="Calibri"/>
                <a:ea typeface="Calibri"/>
                <a:cs typeface="Calibri"/>
                <a:sym typeface="Calibri"/>
              </a:rPr>
              <a:t>Medir la satisfacción de la crisis turística</a:t>
            </a:r>
            <a:endParaRPr sz="2000">
              <a:latin typeface="Calibri"/>
              <a:ea typeface="Calibri"/>
              <a:cs typeface="Calibri"/>
              <a:sym typeface="Calibri"/>
            </a:endParaRPr>
          </a:p>
          <a:p>
            <a:pPr indent="-342900" lvl="0" marL="354965" marR="0" rtl="0" algn="l">
              <a:lnSpc>
                <a:spcPct val="119772"/>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número de reclamaciones de clientes</a:t>
            </a:r>
            <a:endParaRPr sz="2200">
              <a:latin typeface="Calibri"/>
              <a:ea typeface="Calibri"/>
              <a:cs typeface="Calibri"/>
              <a:sym typeface="Calibri"/>
            </a:endParaRPr>
          </a:p>
          <a:p>
            <a:pPr indent="0" lvl="0" marL="355600" marR="0" rtl="0" algn="l">
              <a:lnSpc>
                <a:spcPct val="119166"/>
              </a:lnSpc>
              <a:spcBef>
                <a:spcPts val="30"/>
              </a:spcBef>
              <a:spcAft>
                <a:spcPts val="0"/>
              </a:spcAft>
              <a:buNone/>
            </a:pPr>
            <a:r>
              <a:rPr lang="en-US" sz="1800">
                <a:solidFill>
                  <a:srgbClr val="FFFFFF"/>
                </a:solidFill>
                <a:latin typeface="Calibri"/>
                <a:ea typeface="Calibri"/>
                <a:cs typeface="Calibri"/>
                <a:sym typeface="Calibri"/>
              </a:rPr>
              <a:t>(aumento o disminución)</a:t>
            </a:r>
            <a:endParaRPr sz="1800">
              <a:latin typeface="Calibri"/>
              <a:ea typeface="Calibri"/>
              <a:cs typeface="Calibri"/>
              <a:sym typeface="Calibri"/>
            </a:endParaRPr>
          </a:p>
          <a:p>
            <a:pPr indent="-342900" lvl="0" marL="355600" marR="5080" rtl="0" algn="l">
              <a:lnSpc>
                <a:spcPct val="103181"/>
              </a:lnSpc>
              <a:spcBef>
                <a:spcPts val="37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naturaleza de las quejas </a:t>
            </a:r>
            <a:r>
              <a:rPr i="1" lang="en-US" sz="1800">
                <a:solidFill>
                  <a:srgbClr val="FFFFFF"/>
                </a:solidFill>
                <a:latin typeface="Calibri"/>
                <a:ea typeface="Calibri"/>
                <a:cs typeface="Calibri"/>
                <a:sym typeface="Calibri"/>
              </a:rPr>
              <a:t>(de qué se trata, si  es grave o no)</a:t>
            </a:r>
            <a:endParaRPr sz="1800">
              <a:latin typeface="Calibri"/>
              <a:ea typeface="Calibri"/>
              <a:cs typeface="Calibri"/>
              <a:sym typeface="Calibri"/>
            </a:endParaRPr>
          </a:p>
          <a:p>
            <a:pPr indent="-342900" lvl="0" marL="354965" marR="0" rtl="0" algn="l">
              <a:lnSpc>
                <a:spcPct val="114318"/>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tipo de queja </a:t>
            </a:r>
            <a:r>
              <a:rPr lang="en-US" sz="1800">
                <a:solidFill>
                  <a:srgbClr val="FFFFFF"/>
                </a:solidFill>
                <a:latin typeface="Calibri"/>
                <a:ea typeface="Calibri"/>
                <a:cs typeface="Calibri"/>
                <a:sym typeface="Calibri"/>
              </a:rPr>
              <a:t>(si es recurrente/grave)</a:t>
            </a:r>
            <a:endParaRPr sz="1800">
              <a:latin typeface="Calibri"/>
              <a:ea typeface="Calibri"/>
              <a:cs typeface="Calibri"/>
              <a:sym typeface="Calibri"/>
            </a:endParaRPr>
          </a:p>
          <a:p>
            <a:pPr indent="-342900" lvl="0" marL="354965" marR="0" rtl="0" algn="l">
              <a:lnSpc>
                <a:spcPct val="100000"/>
              </a:lnSpc>
              <a:spcBef>
                <a:spcPts val="0"/>
              </a:spcBef>
              <a:spcAft>
                <a:spcPts val="0"/>
              </a:spcAft>
              <a:buClr>
                <a:srgbClr val="FFFFFF"/>
              </a:buClr>
              <a:buSzPts val="2200"/>
              <a:buFont typeface="Arial"/>
              <a:buChar char="•"/>
            </a:pPr>
            <a:r>
              <a:rPr lang="en-US" sz="2200">
                <a:solidFill>
                  <a:srgbClr val="FFFFFF"/>
                </a:solidFill>
                <a:latin typeface="Calibri"/>
                <a:ea typeface="Calibri"/>
                <a:cs typeface="Calibri"/>
                <a:sym typeface="Calibri"/>
              </a:rPr>
              <a:t>nivel de satisfacción </a:t>
            </a:r>
            <a:r>
              <a:rPr lang="en-US" sz="1800">
                <a:solidFill>
                  <a:srgbClr val="FFFFFF"/>
                </a:solidFill>
                <a:latin typeface="Calibri"/>
                <a:ea typeface="Calibri"/>
                <a:cs typeface="Calibri"/>
                <a:sym typeface="Calibri"/>
              </a:rPr>
              <a:t>(si es alto o bajo)</a:t>
            </a:r>
            <a:endParaRPr sz="18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2" name="Shape 812"/>
        <p:cNvGrpSpPr/>
        <p:nvPr/>
      </p:nvGrpSpPr>
      <p:grpSpPr>
        <a:xfrm>
          <a:off x="0" y="0"/>
          <a:ext cx="0" cy="0"/>
          <a:chOff x="0" y="0"/>
          <a:chExt cx="0" cy="0"/>
        </a:xfrm>
      </p:grpSpPr>
      <p:sp>
        <p:nvSpPr>
          <p:cNvPr id="813" name="Google Shape;813;p38"/>
          <p:cNvSpPr/>
          <p:nvPr/>
        </p:nvSpPr>
        <p:spPr>
          <a:xfrm>
            <a:off x="5340858" y="0"/>
            <a:ext cx="13335" cy="6828155"/>
          </a:xfrm>
          <a:custGeom>
            <a:rect b="b" l="l" r="r" t="t"/>
            <a:pathLst>
              <a:path extrusionOk="0" h="6828155" w="13335">
                <a:moveTo>
                  <a:pt x="0" y="6828027"/>
                </a:moveTo>
                <a:lnTo>
                  <a:pt x="12953" y="6828027"/>
                </a:lnTo>
                <a:lnTo>
                  <a:pt x="12953" y="0"/>
                </a:lnTo>
                <a:lnTo>
                  <a:pt x="0" y="0"/>
                </a:lnTo>
                <a:lnTo>
                  <a:pt x="0" y="682802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14" name="Google Shape;814;p38"/>
          <p:cNvSpPr txBox="1"/>
          <p:nvPr>
            <p:ph type="title"/>
          </p:nvPr>
        </p:nvSpPr>
        <p:spPr>
          <a:xfrm>
            <a:off x="226631" y="173611"/>
            <a:ext cx="11722100" cy="964565"/>
          </a:xfrm>
          <a:prstGeom prst="rect">
            <a:avLst/>
          </a:prstGeom>
          <a:noFill/>
          <a:ln>
            <a:noFill/>
          </a:ln>
        </p:spPr>
        <p:txBody>
          <a:bodyPr anchorCtr="0" anchor="t" bIns="0" lIns="0" spcFirstLastPara="1" rIns="0" wrap="square" tIns="50150">
            <a:spAutoFit/>
          </a:bodyPr>
          <a:lstStyle/>
          <a:p>
            <a:pPr indent="-1904" lvl="0" marL="12065" marR="5080" rtl="0" algn="ctr">
              <a:lnSpc>
                <a:spcPct val="108181"/>
              </a:lnSpc>
              <a:spcBef>
                <a:spcPts val="0"/>
              </a:spcBef>
              <a:spcAft>
                <a:spcPts val="0"/>
              </a:spcAft>
              <a:buNone/>
            </a:pPr>
            <a:r>
              <a:rPr lang="en-US" sz="2200">
                <a:solidFill>
                  <a:srgbClr val="455264"/>
                </a:solidFill>
              </a:rPr>
              <a:t>Esta plantilla muestra cómo las regiones pueden registrar los objetivos seleccionados en un CMS y  añadir cualquier información relacionada. Los KPI hacen un seguimiento del crecimiento de los ingresos  regionales, el crecimiento de los visitantes y el crecimiento del AOV)</a:t>
            </a:r>
            <a:endParaRPr sz="2200"/>
          </a:p>
        </p:txBody>
      </p:sp>
      <p:grpSp>
        <p:nvGrpSpPr>
          <p:cNvPr id="815" name="Google Shape;815;p38"/>
          <p:cNvGrpSpPr/>
          <p:nvPr/>
        </p:nvGrpSpPr>
        <p:grpSpPr>
          <a:xfrm>
            <a:off x="0" y="1243583"/>
            <a:ext cx="8422386" cy="5330951"/>
            <a:chOff x="0" y="1243583"/>
            <a:chExt cx="8422386" cy="5330951"/>
          </a:xfrm>
        </p:grpSpPr>
        <p:pic>
          <p:nvPicPr>
            <p:cNvPr id="816" name="Google Shape;816;p38"/>
            <p:cNvPicPr preferRelativeResize="0"/>
            <p:nvPr/>
          </p:nvPicPr>
          <p:blipFill rotWithShape="1">
            <a:blip r:embed="rId3">
              <a:alphaModFix/>
            </a:blip>
            <a:srcRect b="0" l="0" r="0" t="0"/>
            <a:stretch/>
          </p:blipFill>
          <p:spPr>
            <a:xfrm>
              <a:off x="0" y="1243583"/>
              <a:ext cx="8422386" cy="5330951"/>
            </a:xfrm>
            <a:prstGeom prst="rect">
              <a:avLst/>
            </a:prstGeom>
            <a:noFill/>
            <a:ln>
              <a:noFill/>
            </a:ln>
          </p:spPr>
        </p:pic>
        <p:pic>
          <p:nvPicPr>
            <p:cNvPr id="817" name="Google Shape;817;p38"/>
            <p:cNvPicPr preferRelativeResize="0"/>
            <p:nvPr/>
          </p:nvPicPr>
          <p:blipFill rotWithShape="1">
            <a:blip r:embed="rId4">
              <a:alphaModFix/>
            </a:blip>
            <a:srcRect b="0" l="0" r="0" t="0"/>
            <a:stretch/>
          </p:blipFill>
          <p:spPr>
            <a:xfrm>
              <a:off x="162306" y="1437893"/>
              <a:ext cx="7867649" cy="4744211"/>
            </a:xfrm>
            <a:prstGeom prst="rect">
              <a:avLst/>
            </a:prstGeom>
            <a:noFill/>
            <a:ln>
              <a:noFill/>
            </a:ln>
          </p:spPr>
        </p:pic>
      </p:grpSp>
      <p:sp>
        <p:nvSpPr>
          <p:cNvPr id="818" name="Google Shape;818;p38"/>
          <p:cNvSpPr txBox="1"/>
          <p:nvPr/>
        </p:nvSpPr>
        <p:spPr>
          <a:xfrm>
            <a:off x="8658383" y="1455170"/>
            <a:ext cx="2894965" cy="4596765"/>
          </a:xfrm>
          <a:prstGeom prst="rect">
            <a:avLst/>
          </a:prstGeom>
          <a:noFill/>
          <a:ln>
            <a:noFill/>
          </a:ln>
        </p:spPr>
        <p:txBody>
          <a:bodyPr anchorCtr="0" anchor="t" bIns="0" lIns="0" spcFirstLastPara="1" rIns="0" wrap="square" tIns="12050">
            <a:spAutoFit/>
          </a:bodyPr>
          <a:lstStyle/>
          <a:p>
            <a:pPr indent="0" lvl="0" marL="12700" marR="5080" rtl="0" algn="ctr">
              <a:lnSpc>
                <a:spcPct val="100000"/>
              </a:lnSpc>
              <a:spcBef>
                <a:spcPts val="0"/>
              </a:spcBef>
              <a:spcAft>
                <a:spcPts val="0"/>
              </a:spcAft>
              <a:buNone/>
            </a:pPr>
            <a:r>
              <a:rPr lang="en-US" sz="2000">
                <a:solidFill>
                  <a:srgbClr val="4C4C4C"/>
                </a:solidFill>
                <a:latin typeface="Calibri"/>
                <a:ea typeface="Calibri"/>
                <a:cs typeface="Calibri"/>
                <a:sym typeface="Calibri"/>
              </a:rPr>
              <a:t>E</a:t>
            </a:r>
            <a:r>
              <a:rPr lang="en-US" sz="2000" u="sng">
                <a:solidFill>
                  <a:srgbClr val="4C4C4C"/>
                </a:solidFill>
                <a:latin typeface="Calibri"/>
                <a:ea typeface="Calibri"/>
                <a:cs typeface="Calibri"/>
                <a:sym typeface="Calibri"/>
                <a:hlinkClick r:id="rId5">
                  <a:extLst>
                    <a:ext uri="{A12FA001-AC4F-418D-AE19-62706E023703}">
                      <ahyp:hlinkClr val="tx"/>
                    </a:ext>
                  </a:extLst>
                </a:hlinkClick>
              </a:rPr>
              <a:t>cha un vistazo </a:t>
            </a:r>
            <a:r>
              <a:rPr lang="en-US" sz="2000" u="sng">
                <a:solidFill>
                  <a:srgbClr val="F27954"/>
                </a:solidFill>
                <a:latin typeface="Calibri"/>
                <a:ea typeface="Calibri"/>
                <a:cs typeface="Calibri"/>
                <a:sym typeface="Calibri"/>
                <a:hlinkClick r:id="rId6">
                  <a:extLst>
                    <a:ext uri="{A12FA001-AC4F-418D-AE19-62706E023703}">
                      <ahyp:hlinkClr val="tx"/>
                    </a:ext>
                  </a:extLst>
                </a:hlinkClick>
              </a:rPr>
              <a:t>Plantillas de  Smartsheet </a:t>
            </a:r>
            <a:r>
              <a:rPr lang="en-US" sz="2000" u="sng">
                <a:solidFill>
                  <a:srgbClr val="4C4C4C"/>
                </a:solidFill>
                <a:latin typeface="Calibri"/>
                <a:ea typeface="Calibri"/>
                <a:cs typeface="Calibri"/>
                <a:sym typeface="Calibri"/>
                <a:hlinkClick r:id="rId7">
                  <a:extLst>
                    <a:ext uri="{A12FA001-AC4F-418D-AE19-62706E023703}">
                      <ahyp:hlinkClr val="tx"/>
                    </a:ext>
                  </a:extLst>
                </a:hlinkClick>
              </a:rPr>
              <a:t>para encontrar </a:t>
            </a:r>
            <a:r>
              <a:rPr lang="en-US" sz="2000">
                <a:solidFill>
                  <a:srgbClr val="4C4C4C"/>
                </a:solidFill>
                <a:latin typeface="Calibri"/>
                <a:ea typeface="Calibri"/>
                <a:cs typeface="Calibri"/>
                <a:sym typeface="Calibri"/>
              </a:rPr>
              <a:t> esta plantilla y muchas  otras plantillas de  seguimiento de ventas.</a:t>
            </a:r>
            <a:endParaRPr sz="2000">
              <a:latin typeface="Calibri"/>
              <a:ea typeface="Calibri"/>
              <a:cs typeface="Calibri"/>
              <a:sym typeface="Calibri"/>
            </a:endParaRPr>
          </a:p>
          <a:p>
            <a:pPr indent="634" lvl="0" marL="13970" marR="7620" rtl="0" algn="ctr">
              <a:lnSpc>
                <a:spcPct val="120000"/>
              </a:lnSpc>
              <a:spcBef>
                <a:spcPts val="80"/>
              </a:spcBef>
              <a:spcAft>
                <a:spcPts val="0"/>
              </a:spcAft>
              <a:buNone/>
            </a:pPr>
            <a:r>
              <a:rPr lang="en-US" sz="2000">
                <a:solidFill>
                  <a:srgbClr val="4C4C4C"/>
                </a:solidFill>
                <a:latin typeface="Calibri"/>
                <a:ea typeface="Calibri"/>
                <a:cs typeface="Calibri"/>
                <a:sym typeface="Calibri"/>
              </a:rPr>
              <a:t>Aprenda a seleccionar y  aplicar los indicadores clave  de rendimiento en una  estrategia. Sugiere  diferentes herramientas  digitales que pueden  utilizarse para mostrar e  informar de los datos  cualitativos y cuantitativos  pertinentes de los KPI.</a:t>
            </a:r>
            <a:endParaRPr sz="2000">
              <a:latin typeface="Calibri"/>
              <a:ea typeface="Calibri"/>
              <a:cs typeface="Calibri"/>
              <a:sym typeface="Calibri"/>
            </a:endParaRPr>
          </a:p>
        </p:txBody>
      </p:sp>
      <p:grpSp>
        <p:nvGrpSpPr>
          <p:cNvPr id="819" name="Google Shape;819;p38"/>
          <p:cNvGrpSpPr/>
          <p:nvPr/>
        </p:nvGrpSpPr>
        <p:grpSpPr>
          <a:xfrm>
            <a:off x="8243712" y="1969050"/>
            <a:ext cx="482600" cy="788944"/>
            <a:chOff x="8243712" y="1969050"/>
            <a:chExt cx="482600" cy="788944"/>
          </a:xfrm>
        </p:grpSpPr>
        <p:pic>
          <p:nvPicPr>
            <p:cNvPr id="820" name="Google Shape;820;p38"/>
            <p:cNvPicPr preferRelativeResize="0"/>
            <p:nvPr/>
          </p:nvPicPr>
          <p:blipFill rotWithShape="1">
            <a:blip r:embed="rId8">
              <a:alphaModFix/>
            </a:blip>
            <a:srcRect b="0" l="0" r="0" t="0"/>
            <a:stretch/>
          </p:blipFill>
          <p:spPr>
            <a:xfrm>
              <a:off x="8280196" y="1969050"/>
              <a:ext cx="252649" cy="233231"/>
            </a:xfrm>
            <a:prstGeom prst="rect">
              <a:avLst/>
            </a:prstGeom>
            <a:noFill/>
            <a:ln>
              <a:noFill/>
            </a:ln>
          </p:spPr>
        </p:pic>
        <p:sp>
          <p:nvSpPr>
            <p:cNvPr id="821" name="Google Shape;821;p38"/>
            <p:cNvSpPr/>
            <p:nvPr/>
          </p:nvSpPr>
          <p:spPr>
            <a:xfrm>
              <a:off x="8243712" y="2052509"/>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13" y="3388"/>
                  </a:lnTo>
                  <a:lnTo>
                    <a:pt x="193521" y="12628"/>
                  </a:lnTo>
                  <a:lnTo>
                    <a:pt x="202763"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4"/>
                  </a:lnTo>
                  <a:lnTo>
                    <a:pt x="380769" y="246142"/>
                  </a:lnTo>
                  <a:lnTo>
                    <a:pt x="391843" y="262580"/>
                  </a:lnTo>
                  <a:lnTo>
                    <a:pt x="395895" y="282703"/>
                  </a:lnTo>
                  <a:lnTo>
                    <a:pt x="395657" y="287554"/>
                  </a:lnTo>
                  <a:lnTo>
                    <a:pt x="403312" y="281785"/>
                  </a:lnTo>
                  <a:lnTo>
                    <a:pt x="411825" y="277559"/>
                  </a:lnTo>
                  <a:lnTo>
                    <a:pt x="420967" y="274964"/>
                  </a:lnTo>
                  <a:lnTo>
                    <a:pt x="430509" y="274089"/>
                  </a:lnTo>
                  <a:lnTo>
                    <a:pt x="450627" y="278169"/>
                  </a:lnTo>
                  <a:lnTo>
                    <a:pt x="467047"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5" name="Shape 825"/>
        <p:cNvGrpSpPr/>
        <p:nvPr/>
      </p:nvGrpSpPr>
      <p:grpSpPr>
        <a:xfrm>
          <a:off x="0" y="0"/>
          <a:ext cx="0" cy="0"/>
          <a:chOff x="0" y="0"/>
          <a:chExt cx="0" cy="0"/>
        </a:xfrm>
      </p:grpSpPr>
      <p:grpSp>
        <p:nvGrpSpPr>
          <p:cNvPr id="826" name="Google Shape;826;p39"/>
          <p:cNvGrpSpPr/>
          <p:nvPr/>
        </p:nvGrpSpPr>
        <p:grpSpPr>
          <a:xfrm>
            <a:off x="0" y="0"/>
            <a:ext cx="12192000" cy="6468336"/>
            <a:chOff x="0" y="0"/>
            <a:chExt cx="12192000" cy="6468336"/>
          </a:xfrm>
        </p:grpSpPr>
        <p:sp>
          <p:nvSpPr>
            <p:cNvPr id="827" name="Google Shape;827;p39"/>
            <p:cNvSpPr/>
            <p:nvPr/>
          </p:nvSpPr>
          <p:spPr>
            <a:xfrm>
              <a:off x="0" y="0"/>
              <a:ext cx="12192000" cy="2508250"/>
            </a:xfrm>
            <a:custGeom>
              <a:rect b="b" l="l" r="r" t="t"/>
              <a:pathLst>
                <a:path extrusionOk="0" h="2508250" w="12192000">
                  <a:moveTo>
                    <a:pt x="12192000" y="0"/>
                  </a:moveTo>
                  <a:lnTo>
                    <a:pt x="0" y="0"/>
                  </a:lnTo>
                  <a:lnTo>
                    <a:pt x="0" y="2507741"/>
                  </a:lnTo>
                  <a:lnTo>
                    <a:pt x="12192000" y="2507741"/>
                  </a:lnTo>
                  <a:lnTo>
                    <a:pt x="121920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828" name="Google Shape;828;p39"/>
            <p:cNvPicPr preferRelativeResize="0"/>
            <p:nvPr/>
          </p:nvPicPr>
          <p:blipFill rotWithShape="1">
            <a:blip r:embed="rId3">
              <a:alphaModFix/>
            </a:blip>
            <a:srcRect b="0" l="0" r="0" t="0"/>
            <a:stretch/>
          </p:blipFill>
          <p:spPr>
            <a:xfrm>
              <a:off x="5487199" y="1030224"/>
              <a:ext cx="6701246" cy="5377809"/>
            </a:xfrm>
            <a:prstGeom prst="rect">
              <a:avLst/>
            </a:prstGeom>
            <a:noFill/>
            <a:ln>
              <a:noFill/>
            </a:ln>
          </p:spPr>
        </p:pic>
        <p:pic>
          <p:nvPicPr>
            <p:cNvPr id="829" name="Google Shape;829;p39"/>
            <p:cNvPicPr preferRelativeResize="0"/>
            <p:nvPr/>
          </p:nvPicPr>
          <p:blipFill rotWithShape="1">
            <a:blip r:embed="rId4">
              <a:alphaModFix/>
            </a:blip>
            <a:srcRect b="0" l="0" r="0" t="0"/>
            <a:stretch/>
          </p:blipFill>
          <p:spPr>
            <a:xfrm>
              <a:off x="399262" y="6120088"/>
              <a:ext cx="273194" cy="348248"/>
            </a:xfrm>
            <a:prstGeom prst="rect">
              <a:avLst/>
            </a:prstGeom>
            <a:noFill/>
            <a:ln>
              <a:noFill/>
            </a:ln>
          </p:spPr>
        </p:pic>
        <p:pic>
          <p:nvPicPr>
            <p:cNvPr id="830" name="Google Shape;830;p39"/>
            <p:cNvPicPr preferRelativeResize="0"/>
            <p:nvPr/>
          </p:nvPicPr>
          <p:blipFill rotWithShape="1">
            <a:blip r:embed="rId5">
              <a:alphaModFix/>
            </a:blip>
            <a:srcRect b="0" l="0" r="0" t="0"/>
            <a:stretch/>
          </p:blipFill>
          <p:spPr>
            <a:xfrm>
              <a:off x="688086" y="6138650"/>
              <a:ext cx="1833904" cy="273328"/>
            </a:xfrm>
            <a:prstGeom prst="rect">
              <a:avLst/>
            </a:prstGeom>
            <a:noFill/>
            <a:ln>
              <a:noFill/>
            </a:ln>
          </p:spPr>
        </p:pic>
        <p:pic>
          <p:nvPicPr>
            <p:cNvPr id="831" name="Google Shape;831;p39"/>
            <p:cNvPicPr preferRelativeResize="0"/>
            <p:nvPr/>
          </p:nvPicPr>
          <p:blipFill rotWithShape="1">
            <a:blip r:embed="rId6">
              <a:alphaModFix/>
            </a:blip>
            <a:srcRect b="0" l="0" r="0" t="0"/>
            <a:stretch/>
          </p:blipFill>
          <p:spPr>
            <a:xfrm>
              <a:off x="2510027" y="6186678"/>
              <a:ext cx="1002207" cy="248651"/>
            </a:xfrm>
            <a:prstGeom prst="rect">
              <a:avLst/>
            </a:prstGeom>
            <a:noFill/>
            <a:ln>
              <a:noFill/>
            </a:ln>
          </p:spPr>
        </p:pic>
      </p:grpSp>
      <p:sp>
        <p:nvSpPr>
          <p:cNvPr id="832" name="Google Shape;832;p39"/>
          <p:cNvSpPr txBox="1"/>
          <p:nvPr/>
        </p:nvSpPr>
        <p:spPr>
          <a:xfrm>
            <a:off x="393066" y="482349"/>
            <a:ext cx="4714875" cy="1452245"/>
          </a:xfrm>
          <a:prstGeom prst="rect">
            <a:avLst/>
          </a:prstGeom>
          <a:noFill/>
          <a:ln>
            <a:noFill/>
          </a:ln>
        </p:spPr>
        <p:txBody>
          <a:bodyPr anchorCtr="0" anchor="t" bIns="0" lIns="0" spcFirstLastPara="1" rIns="0" wrap="square" tIns="118100">
            <a:spAutoFit/>
          </a:bodyPr>
          <a:lstStyle/>
          <a:p>
            <a:pPr indent="0" lvl="0" marL="12700" marR="5080" rtl="0" algn="l">
              <a:lnSpc>
                <a:spcPct val="96111"/>
              </a:lnSpc>
              <a:spcBef>
                <a:spcPts val="0"/>
              </a:spcBef>
              <a:spcAft>
                <a:spcPts val="0"/>
              </a:spcAft>
              <a:buNone/>
            </a:pPr>
            <a:r>
              <a:rPr lang="en-US" sz="3600">
                <a:solidFill>
                  <a:srgbClr val="FFFFFF"/>
                </a:solidFill>
                <a:latin typeface="Calibri"/>
                <a:ea typeface="Calibri"/>
                <a:cs typeface="Calibri"/>
                <a:sym typeface="Calibri"/>
              </a:rPr>
              <a:t>Suiza vigila y gestiona sus  riesgos y catástrofes  naturales</a:t>
            </a:r>
            <a:endParaRPr sz="3600">
              <a:latin typeface="Calibri"/>
              <a:ea typeface="Calibri"/>
              <a:cs typeface="Calibri"/>
              <a:sym typeface="Calibri"/>
            </a:endParaRPr>
          </a:p>
        </p:txBody>
      </p:sp>
      <p:sp>
        <p:nvSpPr>
          <p:cNvPr id="833" name="Google Shape;833;p39"/>
          <p:cNvSpPr/>
          <p:nvPr/>
        </p:nvSpPr>
        <p:spPr>
          <a:xfrm>
            <a:off x="228600" y="2552700"/>
            <a:ext cx="5774690" cy="4239260"/>
          </a:xfrm>
          <a:custGeom>
            <a:rect b="b" l="l" r="r" t="t"/>
            <a:pathLst>
              <a:path extrusionOk="0" h="4239259" w="5774690">
                <a:moveTo>
                  <a:pt x="5774436" y="0"/>
                </a:moveTo>
                <a:lnTo>
                  <a:pt x="0" y="0"/>
                </a:lnTo>
                <a:lnTo>
                  <a:pt x="0" y="4239006"/>
                </a:lnTo>
                <a:lnTo>
                  <a:pt x="5774436" y="4239006"/>
                </a:lnTo>
                <a:lnTo>
                  <a:pt x="57744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34" name="Google Shape;834;p39"/>
          <p:cNvSpPr txBox="1"/>
          <p:nvPr/>
        </p:nvSpPr>
        <p:spPr>
          <a:xfrm>
            <a:off x="307338" y="2702496"/>
            <a:ext cx="5349875" cy="157988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lang="en-US" sz="1700">
                <a:solidFill>
                  <a:srgbClr val="4C4C4C"/>
                </a:solidFill>
                <a:latin typeface="Calibri"/>
                <a:ea typeface="Calibri"/>
                <a:cs typeface="Calibri"/>
                <a:sym typeface="Calibri"/>
              </a:rPr>
              <a:t>En Suiza, riesgos naturales como avalanchas, corrimientos de  tierras, desprendimientos de rocas, flujos de escombros,  inundaciones e incendios forestales pueden causar daños  considerables. A través de sus investigaciones y servicios,  contribuyen a proteger a las personas de tales peligros.  </a:t>
            </a:r>
            <a:r>
              <a:rPr lang="en-US" sz="1700" u="sng">
                <a:solidFill>
                  <a:srgbClr val="4C4C4C"/>
                </a:solidFill>
                <a:latin typeface="Calibri"/>
                <a:ea typeface="Calibri"/>
                <a:cs typeface="Calibri"/>
                <a:sym typeface="Calibri"/>
                <a:hlinkClick r:id="rId7">
                  <a:extLst>
                    <a:ext uri="{A12FA001-AC4F-418D-AE19-62706E023703}">
                      <ahyp:hlinkClr val="tx"/>
                    </a:ext>
                  </a:extLst>
                </a:hlinkClick>
              </a:rPr>
              <a:t>(Fuente)</a:t>
            </a:r>
            <a:endParaRPr sz="1700">
              <a:latin typeface="Calibri"/>
              <a:ea typeface="Calibri"/>
              <a:cs typeface="Calibri"/>
              <a:sym typeface="Calibri"/>
            </a:endParaRPr>
          </a:p>
        </p:txBody>
      </p:sp>
      <p:sp>
        <p:nvSpPr>
          <p:cNvPr id="835" name="Google Shape;835;p39"/>
          <p:cNvSpPr txBox="1"/>
          <p:nvPr/>
        </p:nvSpPr>
        <p:spPr>
          <a:xfrm>
            <a:off x="307237" y="4516056"/>
            <a:ext cx="5582920" cy="2097405"/>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b="1" lang="en-US" sz="1700" u="sng">
                <a:solidFill>
                  <a:srgbClr val="79527B"/>
                </a:solidFill>
                <a:latin typeface="Calibri"/>
                <a:ea typeface="Calibri"/>
                <a:cs typeface="Calibri"/>
                <a:sym typeface="Calibri"/>
                <a:hlinkClick r:id="rId8">
                  <a:extLst>
                    <a:ext uri="{A12FA001-AC4F-418D-AE19-62706E023703}">
                      <ahyp:hlinkClr val="tx"/>
                    </a:ext>
                  </a:extLst>
                </a:hlinkClick>
              </a:rPr>
              <a:t>Desde hace 50 años, el Instituto Federal Suizo de Investigación  Forestal, de la Nieve y del Paisaje WSL recopila información </a:t>
            </a:r>
            <a:r>
              <a:rPr b="1" lang="en-US" sz="1700">
                <a:solidFill>
                  <a:srgbClr val="79527B"/>
                </a:solidFill>
                <a:latin typeface="Calibri"/>
                <a:ea typeface="Calibri"/>
                <a:cs typeface="Calibri"/>
                <a:sym typeface="Calibri"/>
              </a:rPr>
              <a:t> </a:t>
            </a:r>
            <a:r>
              <a:rPr lang="en-US" sz="1700">
                <a:solidFill>
                  <a:srgbClr val="4C4C4C"/>
                </a:solidFill>
                <a:latin typeface="Calibri"/>
                <a:ea typeface="Calibri"/>
                <a:cs typeface="Calibri"/>
                <a:sym typeface="Calibri"/>
              </a:rPr>
              <a:t>sobre los daños causados por fenómenos meteorológicos  extremos. Desde entonces, ha registrado </a:t>
            </a:r>
            <a:r>
              <a:rPr b="1" lang="en-US" sz="1700">
                <a:solidFill>
                  <a:srgbClr val="79527B"/>
                </a:solidFill>
                <a:latin typeface="Calibri"/>
                <a:ea typeface="Calibri"/>
                <a:cs typeface="Calibri"/>
                <a:sym typeface="Calibri"/>
              </a:rPr>
              <a:t>27.000 fenómenos  meteorológicos graves </a:t>
            </a:r>
            <a:r>
              <a:rPr lang="en-US" sz="1700">
                <a:solidFill>
                  <a:srgbClr val="4C4C4C"/>
                </a:solidFill>
                <a:latin typeface="Calibri"/>
                <a:ea typeface="Calibri"/>
                <a:cs typeface="Calibri"/>
                <a:sym typeface="Calibri"/>
              </a:rPr>
              <a:t>con unos </a:t>
            </a:r>
            <a:r>
              <a:rPr b="1" lang="en-US" sz="1700">
                <a:solidFill>
                  <a:srgbClr val="79527B"/>
                </a:solidFill>
                <a:latin typeface="Calibri"/>
                <a:ea typeface="Calibri"/>
                <a:cs typeface="Calibri"/>
                <a:sym typeface="Calibri"/>
              </a:rPr>
              <a:t>estimados en unos 15.000  millones de </a:t>
            </a:r>
            <a:r>
              <a:rPr lang="en-US" sz="1700">
                <a:solidFill>
                  <a:srgbClr val="4C4C4C"/>
                </a:solidFill>
                <a:latin typeface="Calibri"/>
                <a:ea typeface="Calibri"/>
                <a:cs typeface="Calibri"/>
                <a:sym typeface="Calibri"/>
              </a:rPr>
              <a:t>Francos suizos. Los mayores daños, con diferencia,  los causan las inundaciones, de las que apenas se ha librado  ningún municipio.</a:t>
            </a:r>
            <a:endParaRPr sz="1700">
              <a:latin typeface="Calibri"/>
              <a:ea typeface="Calibri"/>
              <a:cs typeface="Calibri"/>
              <a:sym typeface="Calibri"/>
            </a:endParaRPr>
          </a:p>
        </p:txBody>
      </p:sp>
      <p:grpSp>
        <p:nvGrpSpPr>
          <p:cNvPr id="836" name="Google Shape;836;p39"/>
          <p:cNvGrpSpPr/>
          <p:nvPr/>
        </p:nvGrpSpPr>
        <p:grpSpPr>
          <a:xfrm>
            <a:off x="6819900" y="1828800"/>
            <a:ext cx="5372100" cy="4415790"/>
            <a:chOff x="6819900" y="1828800"/>
            <a:chExt cx="5372100" cy="4415790"/>
          </a:xfrm>
        </p:grpSpPr>
        <p:pic>
          <p:nvPicPr>
            <p:cNvPr id="837" name="Google Shape;837;p39"/>
            <p:cNvPicPr preferRelativeResize="0"/>
            <p:nvPr/>
          </p:nvPicPr>
          <p:blipFill rotWithShape="1">
            <a:blip r:embed="rId9">
              <a:alphaModFix/>
            </a:blip>
            <a:srcRect b="0" l="0" r="0" t="0"/>
            <a:stretch/>
          </p:blipFill>
          <p:spPr>
            <a:xfrm>
              <a:off x="7061454" y="1828800"/>
              <a:ext cx="5130546" cy="2940557"/>
            </a:xfrm>
            <a:prstGeom prst="rect">
              <a:avLst/>
            </a:prstGeom>
            <a:noFill/>
            <a:ln>
              <a:noFill/>
            </a:ln>
          </p:spPr>
        </p:pic>
        <p:sp>
          <p:nvSpPr>
            <p:cNvPr id="838" name="Google Shape;838;p39"/>
            <p:cNvSpPr/>
            <p:nvPr/>
          </p:nvSpPr>
          <p:spPr>
            <a:xfrm>
              <a:off x="6819900" y="5875020"/>
              <a:ext cx="5276850" cy="369570"/>
            </a:xfrm>
            <a:custGeom>
              <a:rect b="b" l="l" r="r" t="t"/>
              <a:pathLst>
                <a:path extrusionOk="0" h="369570" w="5276850">
                  <a:moveTo>
                    <a:pt x="5276850" y="0"/>
                  </a:moveTo>
                  <a:lnTo>
                    <a:pt x="0" y="0"/>
                  </a:lnTo>
                  <a:lnTo>
                    <a:pt x="0" y="369569"/>
                  </a:lnTo>
                  <a:lnTo>
                    <a:pt x="5276850" y="369569"/>
                  </a:lnTo>
                  <a:lnTo>
                    <a:pt x="527685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839" name="Google Shape;839;p39"/>
          <p:cNvSpPr txBox="1"/>
          <p:nvPr/>
        </p:nvSpPr>
        <p:spPr>
          <a:xfrm>
            <a:off x="7365650" y="5893781"/>
            <a:ext cx="418465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10">
                  <a:extLst>
                    <a:ext uri="{A12FA001-AC4F-418D-AE19-62706E023703}">
                      <ahyp:hlinkClr val="tx"/>
                    </a:ext>
                  </a:extLst>
                </a:hlinkClick>
              </a:rPr>
              <a:t>https://www.wsl.ch/en/natural-hazards.html</a:t>
            </a:r>
            <a:endParaRPr sz="1800">
              <a:latin typeface="Calibri"/>
              <a:ea typeface="Calibri"/>
              <a:cs typeface="Calibri"/>
              <a:sym typeface="Calibri"/>
            </a:endParaRPr>
          </a:p>
        </p:txBody>
      </p:sp>
      <p:sp>
        <p:nvSpPr>
          <p:cNvPr id="840" name="Google Shape;840;p39"/>
          <p:cNvSpPr/>
          <p:nvPr/>
        </p:nvSpPr>
        <p:spPr>
          <a:xfrm>
            <a:off x="6819900" y="14477"/>
            <a:ext cx="5372100" cy="1816100"/>
          </a:xfrm>
          <a:custGeom>
            <a:rect b="b" l="l" r="r" t="t"/>
            <a:pathLst>
              <a:path extrusionOk="0" h="1816100" w="5372100">
                <a:moveTo>
                  <a:pt x="5372100" y="0"/>
                </a:moveTo>
                <a:lnTo>
                  <a:pt x="0" y="0"/>
                </a:lnTo>
                <a:lnTo>
                  <a:pt x="0" y="1815846"/>
                </a:lnTo>
                <a:lnTo>
                  <a:pt x="5372100" y="1815846"/>
                </a:lnTo>
                <a:lnTo>
                  <a:pt x="53721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41" name="Google Shape;841;p39"/>
          <p:cNvSpPr txBox="1"/>
          <p:nvPr>
            <p:ph type="title"/>
          </p:nvPr>
        </p:nvSpPr>
        <p:spPr>
          <a:xfrm>
            <a:off x="6942708" y="0"/>
            <a:ext cx="5125720" cy="1459865"/>
          </a:xfrm>
          <a:prstGeom prst="rect">
            <a:avLst/>
          </a:prstGeom>
          <a:noFill/>
          <a:ln>
            <a:noFill/>
          </a:ln>
        </p:spPr>
        <p:txBody>
          <a:bodyPr anchorCtr="0" anchor="t" bIns="0" lIns="0" spcFirstLastPara="1" rIns="0" wrap="square" tIns="70475">
            <a:spAutoFit/>
          </a:bodyPr>
          <a:lstStyle/>
          <a:p>
            <a:pPr indent="0" lvl="0" marL="0" rtl="0" algn="ctr">
              <a:lnSpc>
                <a:spcPct val="100000"/>
              </a:lnSpc>
              <a:spcBef>
                <a:spcPts val="0"/>
              </a:spcBef>
              <a:spcAft>
                <a:spcPts val="0"/>
              </a:spcAft>
              <a:buNone/>
            </a:pPr>
            <a:r>
              <a:rPr b="1" lang="en-US" sz="4000" u="sng">
                <a:solidFill>
                  <a:schemeClr val="hlink"/>
                </a:solidFill>
                <a:latin typeface="Tahoma"/>
                <a:ea typeface="Tahoma"/>
                <a:cs typeface="Tahoma"/>
                <a:sym typeface="Tahoma"/>
                <a:hlinkClick r:id="rId11"/>
              </a:rPr>
              <a:t>Estudio de caso</a:t>
            </a:r>
            <a:endParaRPr sz="4000">
              <a:latin typeface="Tahoma"/>
              <a:ea typeface="Tahoma"/>
              <a:cs typeface="Tahoma"/>
              <a:sym typeface="Tahoma"/>
            </a:endParaRPr>
          </a:p>
          <a:p>
            <a:pPr indent="0" lvl="0" marL="12700" marR="5080" rtl="0" algn="ctr">
              <a:lnSpc>
                <a:spcPct val="100000"/>
              </a:lnSpc>
              <a:spcBef>
                <a:spcPts val="275"/>
              </a:spcBef>
              <a:spcAft>
                <a:spcPts val="0"/>
              </a:spcAft>
              <a:buNone/>
            </a:pPr>
            <a:r>
              <a:rPr lang="en-US" sz="2400" u="sng">
                <a:solidFill>
                  <a:schemeClr val="hlink"/>
                </a:solidFill>
                <a:hlinkClick r:id="rId12"/>
              </a:rPr>
              <a:t>Suiza supervisa sus estrategias de gestión  de crisis y reducción de riesgos</a:t>
            </a:r>
            <a:endParaRPr sz="2400"/>
          </a:p>
        </p:txBody>
      </p:sp>
      <p:grpSp>
        <p:nvGrpSpPr>
          <p:cNvPr id="842" name="Google Shape;842;p39"/>
          <p:cNvGrpSpPr/>
          <p:nvPr/>
        </p:nvGrpSpPr>
        <p:grpSpPr>
          <a:xfrm>
            <a:off x="11610228" y="5934498"/>
            <a:ext cx="482600" cy="788945"/>
            <a:chOff x="11610228" y="5934498"/>
            <a:chExt cx="482600" cy="788945"/>
          </a:xfrm>
        </p:grpSpPr>
        <p:pic>
          <p:nvPicPr>
            <p:cNvPr id="843" name="Google Shape;843;p39"/>
            <p:cNvPicPr preferRelativeResize="0"/>
            <p:nvPr/>
          </p:nvPicPr>
          <p:blipFill rotWithShape="1">
            <a:blip r:embed="rId13">
              <a:alphaModFix/>
            </a:blip>
            <a:srcRect b="0" l="0" r="0" t="0"/>
            <a:stretch/>
          </p:blipFill>
          <p:spPr>
            <a:xfrm>
              <a:off x="11646713" y="5934498"/>
              <a:ext cx="252653" cy="233231"/>
            </a:xfrm>
            <a:prstGeom prst="rect">
              <a:avLst/>
            </a:prstGeom>
            <a:noFill/>
            <a:ln>
              <a:noFill/>
            </a:ln>
          </p:spPr>
        </p:pic>
        <p:sp>
          <p:nvSpPr>
            <p:cNvPr id="844" name="Google Shape;844;p39"/>
            <p:cNvSpPr/>
            <p:nvPr/>
          </p:nvSpPr>
          <p:spPr>
            <a:xfrm>
              <a:off x="11610228" y="6017958"/>
              <a:ext cx="482600" cy="705485"/>
            </a:xfrm>
            <a:custGeom>
              <a:rect b="b" l="l" r="r" t="t"/>
              <a:pathLst>
                <a:path extrusionOk="0" h="705484"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27"/>
                  </a:lnTo>
                  <a:lnTo>
                    <a:pt x="132531" y="12625"/>
                  </a:lnTo>
                  <a:lnTo>
                    <a:pt x="146239" y="3387"/>
                  </a:lnTo>
                  <a:lnTo>
                    <a:pt x="163024" y="0"/>
                  </a:lnTo>
                  <a:lnTo>
                    <a:pt x="179809" y="3387"/>
                  </a:lnTo>
                  <a:lnTo>
                    <a:pt x="193518" y="12625"/>
                  </a:lnTo>
                  <a:lnTo>
                    <a:pt x="202761"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39"/>
                  </a:lnTo>
                  <a:lnTo>
                    <a:pt x="324870" y="234712"/>
                  </a:lnTo>
                  <a:lnTo>
                    <a:pt x="334315" y="231925"/>
                  </a:lnTo>
                  <a:lnTo>
                    <a:pt x="344208" y="230979"/>
                  </a:lnTo>
                  <a:lnTo>
                    <a:pt x="364335" y="235050"/>
                  </a:lnTo>
                  <a:lnTo>
                    <a:pt x="380769" y="246139"/>
                  </a:lnTo>
                  <a:lnTo>
                    <a:pt x="391843" y="262578"/>
                  </a:lnTo>
                  <a:lnTo>
                    <a:pt x="395895" y="282703"/>
                  </a:lnTo>
                  <a:lnTo>
                    <a:pt x="395657" y="287554"/>
                  </a:lnTo>
                  <a:lnTo>
                    <a:pt x="403312" y="281785"/>
                  </a:lnTo>
                  <a:lnTo>
                    <a:pt x="411825" y="277558"/>
                  </a:lnTo>
                  <a:lnTo>
                    <a:pt x="420967" y="274960"/>
                  </a:lnTo>
                  <a:lnTo>
                    <a:pt x="430509" y="274080"/>
                  </a:lnTo>
                  <a:lnTo>
                    <a:pt x="450627" y="278160"/>
                  </a:lnTo>
                  <a:lnTo>
                    <a:pt x="467047" y="289250"/>
                  </a:lnTo>
                  <a:lnTo>
                    <a:pt x="478108" y="305686"/>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4" name="Shape 224"/>
        <p:cNvGrpSpPr/>
        <p:nvPr/>
      </p:nvGrpSpPr>
      <p:grpSpPr>
        <a:xfrm>
          <a:off x="0" y="0"/>
          <a:ext cx="0" cy="0"/>
          <a:chOff x="0" y="0"/>
          <a:chExt cx="0" cy="0"/>
        </a:xfrm>
      </p:grpSpPr>
      <p:sp>
        <p:nvSpPr>
          <p:cNvPr id="225" name="Google Shape;225;p4"/>
          <p:cNvSpPr/>
          <p:nvPr/>
        </p:nvSpPr>
        <p:spPr>
          <a:xfrm>
            <a:off x="6374129" y="5937884"/>
            <a:ext cx="353060" cy="0"/>
          </a:xfrm>
          <a:custGeom>
            <a:rect b="b" l="l" r="r" t="t"/>
            <a:pathLst>
              <a:path extrusionOk="0" h="120000" w="353059">
                <a:moveTo>
                  <a:pt x="0" y="0"/>
                </a:moveTo>
                <a:lnTo>
                  <a:pt x="352831" y="0"/>
                </a:lnTo>
              </a:path>
            </a:pathLst>
          </a:custGeom>
          <a:noFill/>
          <a:ln cap="flat" cmpd="sng" w="19050">
            <a:solidFill>
              <a:srgbClr val="81D1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226" name="Google Shape;226;p4"/>
          <p:cNvGrpSpPr/>
          <p:nvPr/>
        </p:nvGrpSpPr>
        <p:grpSpPr>
          <a:xfrm>
            <a:off x="6374129" y="249174"/>
            <a:ext cx="1068578" cy="771525"/>
            <a:chOff x="6374129" y="249174"/>
            <a:chExt cx="1068578" cy="771525"/>
          </a:xfrm>
        </p:grpSpPr>
        <p:sp>
          <p:nvSpPr>
            <p:cNvPr id="227" name="Google Shape;227;p4"/>
            <p:cNvSpPr/>
            <p:nvPr/>
          </p:nvSpPr>
          <p:spPr>
            <a:xfrm>
              <a:off x="6670547" y="249174"/>
              <a:ext cx="772160" cy="771525"/>
            </a:xfrm>
            <a:custGeom>
              <a:rect b="b" l="l" r="r" t="t"/>
              <a:pathLst>
                <a:path extrusionOk="0" h="771525" w="772159">
                  <a:moveTo>
                    <a:pt x="385953" y="0"/>
                  </a:moveTo>
                  <a:lnTo>
                    <a:pt x="337539" y="3004"/>
                  </a:lnTo>
                  <a:lnTo>
                    <a:pt x="290921" y="11776"/>
                  </a:lnTo>
                  <a:lnTo>
                    <a:pt x="246458" y="25953"/>
                  </a:lnTo>
                  <a:lnTo>
                    <a:pt x="204514" y="45176"/>
                  </a:lnTo>
                  <a:lnTo>
                    <a:pt x="165449" y="69082"/>
                  </a:lnTo>
                  <a:lnTo>
                    <a:pt x="129625" y="97311"/>
                  </a:lnTo>
                  <a:lnTo>
                    <a:pt x="97405" y="129500"/>
                  </a:lnTo>
                  <a:lnTo>
                    <a:pt x="69149" y="165288"/>
                  </a:lnTo>
                  <a:lnTo>
                    <a:pt x="45220" y="204314"/>
                  </a:lnTo>
                  <a:lnTo>
                    <a:pt x="25978" y="246217"/>
                  </a:lnTo>
                  <a:lnTo>
                    <a:pt x="11787" y="290635"/>
                  </a:lnTo>
                  <a:lnTo>
                    <a:pt x="3007" y="337207"/>
                  </a:lnTo>
                  <a:lnTo>
                    <a:pt x="0" y="385572"/>
                  </a:lnTo>
                  <a:lnTo>
                    <a:pt x="3007" y="433936"/>
                  </a:lnTo>
                  <a:lnTo>
                    <a:pt x="11787" y="480508"/>
                  </a:lnTo>
                  <a:lnTo>
                    <a:pt x="25978" y="524926"/>
                  </a:lnTo>
                  <a:lnTo>
                    <a:pt x="45220" y="566829"/>
                  </a:lnTo>
                  <a:lnTo>
                    <a:pt x="69149" y="605855"/>
                  </a:lnTo>
                  <a:lnTo>
                    <a:pt x="97405" y="641643"/>
                  </a:lnTo>
                  <a:lnTo>
                    <a:pt x="129625" y="673832"/>
                  </a:lnTo>
                  <a:lnTo>
                    <a:pt x="165449" y="702061"/>
                  </a:lnTo>
                  <a:lnTo>
                    <a:pt x="204514" y="725967"/>
                  </a:lnTo>
                  <a:lnTo>
                    <a:pt x="246458" y="745190"/>
                  </a:lnTo>
                  <a:lnTo>
                    <a:pt x="290921" y="759367"/>
                  </a:lnTo>
                  <a:lnTo>
                    <a:pt x="337539" y="768139"/>
                  </a:lnTo>
                  <a:lnTo>
                    <a:pt x="385953" y="771144"/>
                  </a:lnTo>
                  <a:lnTo>
                    <a:pt x="434366" y="768139"/>
                  </a:lnTo>
                  <a:lnTo>
                    <a:pt x="480984" y="759367"/>
                  </a:lnTo>
                  <a:lnTo>
                    <a:pt x="525447" y="745190"/>
                  </a:lnTo>
                  <a:lnTo>
                    <a:pt x="567391" y="725967"/>
                  </a:lnTo>
                  <a:lnTo>
                    <a:pt x="606456" y="702061"/>
                  </a:lnTo>
                  <a:lnTo>
                    <a:pt x="642280" y="673832"/>
                  </a:lnTo>
                  <a:lnTo>
                    <a:pt x="674500" y="641643"/>
                  </a:lnTo>
                  <a:lnTo>
                    <a:pt x="702756" y="605855"/>
                  </a:lnTo>
                  <a:lnTo>
                    <a:pt x="726685" y="566829"/>
                  </a:lnTo>
                  <a:lnTo>
                    <a:pt x="745927" y="524926"/>
                  </a:lnTo>
                  <a:lnTo>
                    <a:pt x="760118" y="480508"/>
                  </a:lnTo>
                  <a:lnTo>
                    <a:pt x="768898" y="433936"/>
                  </a:lnTo>
                  <a:lnTo>
                    <a:pt x="771906" y="385572"/>
                  </a:lnTo>
                  <a:lnTo>
                    <a:pt x="768898" y="337207"/>
                  </a:lnTo>
                  <a:lnTo>
                    <a:pt x="760118" y="290635"/>
                  </a:lnTo>
                  <a:lnTo>
                    <a:pt x="745927" y="246217"/>
                  </a:lnTo>
                  <a:lnTo>
                    <a:pt x="726685" y="204314"/>
                  </a:lnTo>
                  <a:lnTo>
                    <a:pt x="702756" y="165288"/>
                  </a:lnTo>
                  <a:lnTo>
                    <a:pt x="674500" y="129500"/>
                  </a:lnTo>
                  <a:lnTo>
                    <a:pt x="642280" y="97311"/>
                  </a:lnTo>
                  <a:lnTo>
                    <a:pt x="606456" y="69082"/>
                  </a:lnTo>
                  <a:lnTo>
                    <a:pt x="567391" y="45176"/>
                  </a:lnTo>
                  <a:lnTo>
                    <a:pt x="525447" y="25953"/>
                  </a:lnTo>
                  <a:lnTo>
                    <a:pt x="480984" y="11776"/>
                  </a:lnTo>
                  <a:lnTo>
                    <a:pt x="434366" y="3004"/>
                  </a:lnTo>
                  <a:lnTo>
                    <a:pt x="385953"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8" name="Google Shape;228;p4"/>
            <p:cNvSpPr/>
            <p:nvPr/>
          </p:nvSpPr>
          <p:spPr>
            <a:xfrm>
              <a:off x="6374129" y="610743"/>
              <a:ext cx="297815" cy="0"/>
            </a:xfrm>
            <a:custGeom>
              <a:rect b="b" l="l" r="r" t="t"/>
              <a:pathLst>
                <a:path extrusionOk="0" h="120000" w="297815">
                  <a:moveTo>
                    <a:pt x="0" y="0"/>
                  </a:moveTo>
                  <a:lnTo>
                    <a:pt x="297205" y="0"/>
                  </a:lnTo>
                </a:path>
              </a:pathLst>
            </a:custGeom>
            <a:noFill/>
            <a:ln cap="flat" cmpd="sng" w="19050">
              <a:solidFill>
                <a:srgbClr val="81D1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229" name="Google Shape;229;p4"/>
          <p:cNvGrpSpPr/>
          <p:nvPr/>
        </p:nvGrpSpPr>
        <p:grpSpPr>
          <a:xfrm>
            <a:off x="6374129" y="1323594"/>
            <a:ext cx="1068578" cy="772160"/>
            <a:chOff x="6374129" y="1323594"/>
            <a:chExt cx="1068578" cy="772160"/>
          </a:xfrm>
        </p:grpSpPr>
        <p:sp>
          <p:nvSpPr>
            <p:cNvPr id="230" name="Google Shape;230;p4"/>
            <p:cNvSpPr/>
            <p:nvPr/>
          </p:nvSpPr>
          <p:spPr>
            <a:xfrm>
              <a:off x="6670547" y="1323594"/>
              <a:ext cx="772160" cy="772160"/>
            </a:xfrm>
            <a:custGeom>
              <a:rect b="b" l="l" r="r" t="t"/>
              <a:pathLst>
                <a:path extrusionOk="0" h="772160" w="772159">
                  <a:moveTo>
                    <a:pt x="385953" y="0"/>
                  </a:moveTo>
                  <a:lnTo>
                    <a:pt x="337539" y="3007"/>
                  </a:lnTo>
                  <a:lnTo>
                    <a:pt x="290921" y="11787"/>
                  </a:lnTo>
                  <a:lnTo>
                    <a:pt x="246458" y="25978"/>
                  </a:lnTo>
                  <a:lnTo>
                    <a:pt x="204514" y="45220"/>
                  </a:lnTo>
                  <a:lnTo>
                    <a:pt x="165449" y="69149"/>
                  </a:lnTo>
                  <a:lnTo>
                    <a:pt x="129625" y="97405"/>
                  </a:lnTo>
                  <a:lnTo>
                    <a:pt x="97405" y="129625"/>
                  </a:lnTo>
                  <a:lnTo>
                    <a:pt x="69149" y="165449"/>
                  </a:lnTo>
                  <a:lnTo>
                    <a:pt x="45220" y="204514"/>
                  </a:lnTo>
                  <a:lnTo>
                    <a:pt x="25978" y="246458"/>
                  </a:lnTo>
                  <a:lnTo>
                    <a:pt x="11787" y="290921"/>
                  </a:lnTo>
                  <a:lnTo>
                    <a:pt x="3007" y="337539"/>
                  </a:lnTo>
                  <a:lnTo>
                    <a:pt x="0" y="385952"/>
                  </a:lnTo>
                  <a:lnTo>
                    <a:pt x="3007" y="434366"/>
                  </a:lnTo>
                  <a:lnTo>
                    <a:pt x="11787" y="480984"/>
                  </a:lnTo>
                  <a:lnTo>
                    <a:pt x="25978" y="525447"/>
                  </a:lnTo>
                  <a:lnTo>
                    <a:pt x="45220" y="567391"/>
                  </a:lnTo>
                  <a:lnTo>
                    <a:pt x="69149" y="606456"/>
                  </a:lnTo>
                  <a:lnTo>
                    <a:pt x="97405" y="642280"/>
                  </a:lnTo>
                  <a:lnTo>
                    <a:pt x="129625" y="674500"/>
                  </a:lnTo>
                  <a:lnTo>
                    <a:pt x="165449" y="702756"/>
                  </a:lnTo>
                  <a:lnTo>
                    <a:pt x="204514" y="726685"/>
                  </a:lnTo>
                  <a:lnTo>
                    <a:pt x="246458" y="745927"/>
                  </a:lnTo>
                  <a:lnTo>
                    <a:pt x="290921" y="760118"/>
                  </a:lnTo>
                  <a:lnTo>
                    <a:pt x="337539" y="768898"/>
                  </a:lnTo>
                  <a:lnTo>
                    <a:pt x="385953" y="771905"/>
                  </a:lnTo>
                  <a:lnTo>
                    <a:pt x="434366" y="768898"/>
                  </a:lnTo>
                  <a:lnTo>
                    <a:pt x="480984" y="760118"/>
                  </a:lnTo>
                  <a:lnTo>
                    <a:pt x="525447" y="745927"/>
                  </a:lnTo>
                  <a:lnTo>
                    <a:pt x="567391" y="726685"/>
                  </a:lnTo>
                  <a:lnTo>
                    <a:pt x="606456" y="702756"/>
                  </a:lnTo>
                  <a:lnTo>
                    <a:pt x="642280" y="674500"/>
                  </a:lnTo>
                  <a:lnTo>
                    <a:pt x="674500" y="642280"/>
                  </a:lnTo>
                  <a:lnTo>
                    <a:pt x="702756" y="606456"/>
                  </a:lnTo>
                  <a:lnTo>
                    <a:pt x="726685" y="567391"/>
                  </a:lnTo>
                  <a:lnTo>
                    <a:pt x="745927" y="525447"/>
                  </a:lnTo>
                  <a:lnTo>
                    <a:pt x="760118" y="480984"/>
                  </a:lnTo>
                  <a:lnTo>
                    <a:pt x="768898" y="434366"/>
                  </a:lnTo>
                  <a:lnTo>
                    <a:pt x="771906" y="385952"/>
                  </a:lnTo>
                  <a:lnTo>
                    <a:pt x="768898" y="337539"/>
                  </a:lnTo>
                  <a:lnTo>
                    <a:pt x="760118" y="290921"/>
                  </a:lnTo>
                  <a:lnTo>
                    <a:pt x="745927" y="246458"/>
                  </a:lnTo>
                  <a:lnTo>
                    <a:pt x="726685" y="204514"/>
                  </a:lnTo>
                  <a:lnTo>
                    <a:pt x="702756" y="165449"/>
                  </a:lnTo>
                  <a:lnTo>
                    <a:pt x="674500" y="129625"/>
                  </a:lnTo>
                  <a:lnTo>
                    <a:pt x="642280" y="97405"/>
                  </a:lnTo>
                  <a:lnTo>
                    <a:pt x="606456" y="69149"/>
                  </a:lnTo>
                  <a:lnTo>
                    <a:pt x="567391" y="45220"/>
                  </a:lnTo>
                  <a:lnTo>
                    <a:pt x="525447" y="25978"/>
                  </a:lnTo>
                  <a:lnTo>
                    <a:pt x="480984" y="11787"/>
                  </a:lnTo>
                  <a:lnTo>
                    <a:pt x="434366" y="3007"/>
                  </a:lnTo>
                  <a:lnTo>
                    <a:pt x="385953"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1" name="Google Shape;231;p4"/>
            <p:cNvSpPr/>
            <p:nvPr/>
          </p:nvSpPr>
          <p:spPr>
            <a:xfrm>
              <a:off x="6374129" y="1685925"/>
              <a:ext cx="297815" cy="0"/>
            </a:xfrm>
            <a:custGeom>
              <a:rect b="b" l="l" r="r" t="t"/>
              <a:pathLst>
                <a:path extrusionOk="0" h="120000" w="297815">
                  <a:moveTo>
                    <a:pt x="0" y="0"/>
                  </a:moveTo>
                  <a:lnTo>
                    <a:pt x="297205" y="0"/>
                  </a:lnTo>
                </a:path>
              </a:pathLst>
            </a:custGeom>
            <a:noFill/>
            <a:ln cap="flat" cmpd="sng" w="19050">
              <a:solidFill>
                <a:srgbClr val="81D1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232" name="Google Shape;232;p4"/>
          <p:cNvGrpSpPr/>
          <p:nvPr/>
        </p:nvGrpSpPr>
        <p:grpSpPr>
          <a:xfrm>
            <a:off x="6374129" y="2383535"/>
            <a:ext cx="1068578" cy="771525"/>
            <a:chOff x="6374129" y="2383535"/>
            <a:chExt cx="1068578" cy="771525"/>
          </a:xfrm>
        </p:grpSpPr>
        <p:sp>
          <p:nvSpPr>
            <p:cNvPr id="233" name="Google Shape;233;p4"/>
            <p:cNvSpPr/>
            <p:nvPr/>
          </p:nvSpPr>
          <p:spPr>
            <a:xfrm>
              <a:off x="6670547" y="2383535"/>
              <a:ext cx="772160" cy="771525"/>
            </a:xfrm>
            <a:custGeom>
              <a:rect b="b" l="l" r="r" t="t"/>
              <a:pathLst>
                <a:path extrusionOk="0" h="771525" w="772159">
                  <a:moveTo>
                    <a:pt x="385953" y="0"/>
                  </a:moveTo>
                  <a:lnTo>
                    <a:pt x="337539" y="3004"/>
                  </a:lnTo>
                  <a:lnTo>
                    <a:pt x="290921" y="11776"/>
                  </a:lnTo>
                  <a:lnTo>
                    <a:pt x="246458" y="25953"/>
                  </a:lnTo>
                  <a:lnTo>
                    <a:pt x="204514" y="45176"/>
                  </a:lnTo>
                  <a:lnTo>
                    <a:pt x="165449" y="69082"/>
                  </a:lnTo>
                  <a:lnTo>
                    <a:pt x="129625" y="97311"/>
                  </a:lnTo>
                  <a:lnTo>
                    <a:pt x="97405" y="129500"/>
                  </a:lnTo>
                  <a:lnTo>
                    <a:pt x="69149" y="165288"/>
                  </a:lnTo>
                  <a:lnTo>
                    <a:pt x="45220" y="204314"/>
                  </a:lnTo>
                  <a:lnTo>
                    <a:pt x="25978" y="246217"/>
                  </a:lnTo>
                  <a:lnTo>
                    <a:pt x="11787" y="290635"/>
                  </a:lnTo>
                  <a:lnTo>
                    <a:pt x="3007" y="337207"/>
                  </a:lnTo>
                  <a:lnTo>
                    <a:pt x="0" y="385572"/>
                  </a:lnTo>
                  <a:lnTo>
                    <a:pt x="3007" y="433936"/>
                  </a:lnTo>
                  <a:lnTo>
                    <a:pt x="11787" y="480508"/>
                  </a:lnTo>
                  <a:lnTo>
                    <a:pt x="25978" y="524926"/>
                  </a:lnTo>
                  <a:lnTo>
                    <a:pt x="45220" y="566829"/>
                  </a:lnTo>
                  <a:lnTo>
                    <a:pt x="69149" y="605855"/>
                  </a:lnTo>
                  <a:lnTo>
                    <a:pt x="97405" y="641643"/>
                  </a:lnTo>
                  <a:lnTo>
                    <a:pt x="129625" y="673832"/>
                  </a:lnTo>
                  <a:lnTo>
                    <a:pt x="165449" y="702061"/>
                  </a:lnTo>
                  <a:lnTo>
                    <a:pt x="204514" y="725967"/>
                  </a:lnTo>
                  <a:lnTo>
                    <a:pt x="246458" y="745190"/>
                  </a:lnTo>
                  <a:lnTo>
                    <a:pt x="290921" y="759367"/>
                  </a:lnTo>
                  <a:lnTo>
                    <a:pt x="337539" y="768139"/>
                  </a:lnTo>
                  <a:lnTo>
                    <a:pt x="385953" y="771144"/>
                  </a:lnTo>
                  <a:lnTo>
                    <a:pt x="434366" y="768139"/>
                  </a:lnTo>
                  <a:lnTo>
                    <a:pt x="480984" y="759367"/>
                  </a:lnTo>
                  <a:lnTo>
                    <a:pt x="525447" y="745190"/>
                  </a:lnTo>
                  <a:lnTo>
                    <a:pt x="567391" y="725967"/>
                  </a:lnTo>
                  <a:lnTo>
                    <a:pt x="606456" y="702061"/>
                  </a:lnTo>
                  <a:lnTo>
                    <a:pt x="642280" y="673832"/>
                  </a:lnTo>
                  <a:lnTo>
                    <a:pt x="674500" y="641643"/>
                  </a:lnTo>
                  <a:lnTo>
                    <a:pt x="702756" y="605855"/>
                  </a:lnTo>
                  <a:lnTo>
                    <a:pt x="726685" y="566829"/>
                  </a:lnTo>
                  <a:lnTo>
                    <a:pt x="745927" y="524926"/>
                  </a:lnTo>
                  <a:lnTo>
                    <a:pt x="760118" y="480508"/>
                  </a:lnTo>
                  <a:lnTo>
                    <a:pt x="768898" y="433936"/>
                  </a:lnTo>
                  <a:lnTo>
                    <a:pt x="771906" y="385572"/>
                  </a:lnTo>
                  <a:lnTo>
                    <a:pt x="768898" y="337207"/>
                  </a:lnTo>
                  <a:lnTo>
                    <a:pt x="760118" y="290635"/>
                  </a:lnTo>
                  <a:lnTo>
                    <a:pt x="745927" y="246217"/>
                  </a:lnTo>
                  <a:lnTo>
                    <a:pt x="726685" y="204314"/>
                  </a:lnTo>
                  <a:lnTo>
                    <a:pt x="702756" y="165288"/>
                  </a:lnTo>
                  <a:lnTo>
                    <a:pt x="674500" y="129500"/>
                  </a:lnTo>
                  <a:lnTo>
                    <a:pt x="642280" y="97311"/>
                  </a:lnTo>
                  <a:lnTo>
                    <a:pt x="606456" y="69082"/>
                  </a:lnTo>
                  <a:lnTo>
                    <a:pt x="567391" y="45176"/>
                  </a:lnTo>
                  <a:lnTo>
                    <a:pt x="525447" y="25953"/>
                  </a:lnTo>
                  <a:lnTo>
                    <a:pt x="480984" y="11776"/>
                  </a:lnTo>
                  <a:lnTo>
                    <a:pt x="434366" y="3004"/>
                  </a:lnTo>
                  <a:lnTo>
                    <a:pt x="385953"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4" name="Google Shape;234;p4"/>
            <p:cNvSpPr/>
            <p:nvPr/>
          </p:nvSpPr>
          <p:spPr>
            <a:xfrm>
              <a:off x="6374129" y="2745104"/>
              <a:ext cx="297815" cy="0"/>
            </a:xfrm>
            <a:custGeom>
              <a:rect b="b" l="l" r="r" t="t"/>
              <a:pathLst>
                <a:path extrusionOk="0" h="120000" w="297815">
                  <a:moveTo>
                    <a:pt x="0" y="0"/>
                  </a:moveTo>
                  <a:lnTo>
                    <a:pt x="297205" y="0"/>
                  </a:lnTo>
                </a:path>
              </a:pathLst>
            </a:custGeom>
            <a:noFill/>
            <a:ln cap="flat" cmpd="sng" w="19050">
              <a:solidFill>
                <a:srgbClr val="81D1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235" name="Google Shape;235;p4"/>
          <p:cNvGrpSpPr/>
          <p:nvPr/>
        </p:nvGrpSpPr>
        <p:grpSpPr>
          <a:xfrm>
            <a:off x="6374129" y="3441953"/>
            <a:ext cx="1054227" cy="771525"/>
            <a:chOff x="6374129" y="3441953"/>
            <a:chExt cx="1054227" cy="771525"/>
          </a:xfrm>
        </p:grpSpPr>
        <p:sp>
          <p:nvSpPr>
            <p:cNvPr id="236" name="Google Shape;236;p4"/>
            <p:cNvSpPr/>
            <p:nvPr/>
          </p:nvSpPr>
          <p:spPr>
            <a:xfrm>
              <a:off x="6656831" y="3441953"/>
              <a:ext cx="771525" cy="771525"/>
            </a:xfrm>
            <a:custGeom>
              <a:rect b="b" l="l" r="r" t="t"/>
              <a:pathLst>
                <a:path extrusionOk="0" h="771525" w="771525">
                  <a:moveTo>
                    <a:pt x="385572" y="0"/>
                  </a:moveTo>
                  <a:lnTo>
                    <a:pt x="337207" y="3004"/>
                  </a:lnTo>
                  <a:lnTo>
                    <a:pt x="290635" y="11776"/>
                  </a:lnTo>
                  <a:lnTo>
                    <a:pt x="246217" y="25953"/>
                  </a:lnTo>
                  <a:lnTo>
                    <a:pt x="204314" y="45176"/>
                  </a:lnTo>
                  <a:lnTo>
                    <a:pt x="165288" y="69082"/>
                  </a:lnTo>
                  <a:lnTo>
                    <a:pt x="129500" y="97311"/>
                  </a:lnTo>
                  <a:lnTo>
                    <a:pt x="97311" y="129500"/>
                  </a:lnTo>
                  <a:lnTo>
                    <a:pt x="69082" y="165288"/>
                  </a:lnTo>
                  <a:lnTo>
                    <a:pt x="45176" y="204314"/>
                  </a:lnTo>
                  <a:lnTo>
                    <a:pt x="25953" y="246217"/>
                  </a:lnTo>
                  <a:lnTo>
                    <a:pt x="11776" y="290635"/>
                  </a:lnTo>
                  <a:lnTo>
                    <a:pt x="3004" y="337207"/>
                  </a:lnTo>
                  <a:lnTo>
                    <a:pt x="0" y="385572"/>
                  </a:lnTo>
                  <a:lnTo>
                    <a:pt x="3004" y="433936"/>
                  </a:lnTo>
                  <a:lnTo>
                    <a:pt x="11776" y="480508"/>
                  </a:lnTo>
                  <a:lnTo>
                    <a:pt x="25953" y="524926"/>
                  </a:lnTo>
                  <a:lnTo>
                    <a:pt x="45176" y="566829"/>
                  </a:lnTo>
                  <a:lnTo>
                    <a:pt x="69082" y="605855"/>
                  </a:lnTo>
                  <a:lnTo>
                    <a:pt x="97311" y="641643"/>
                  </a:lnTo>
                  <a:lnTo>
                    <a:pt x="129500" y="673832"/>
                  </a:lnTo>
                  <a:lnTo>
                    <a:pt x="165288" y="702061"/>
                  </a:lnTo>
                  <a:lnTo>
                    <a:pt x="204314" y="725967"/>
                  </a:lnTo>
                  <a:lnTo>
                    <a:pt x="246217" y="745190"/>
                  </a:lnTo>
                  <a:lnTo>
                    <a:pt x="290635" y="759367"/>
                  </a:lnTo>
                  <a:lnTo>
                    <a:pt x="337207" y="768139"/>
                  </a:lnTo>
                  <a:lnTo>
                    <a:pt x="385572" y="771144"/>
                  </a:lnTo>
                  <a:lnTo>
                    <a:pt x="433936" y="768139"/>
                  </a:lnTo>
                  <a:lnTo>
                    <a:pt x="480508" y="759367"/>
                  </a:lnTo>
                  <a:lnTo>
                    <a:pt x="524926" y="745190"/>
                  </a:lnTo>
                  <a:lnTo>
                    <a:pt x="566829" y="725967"/>
                  </a:lnTo>
                  <a:lnTo>
                    <a:pt x="605855" y="702061"/>
                  </a:lnTo>
                  <a:lnTo>
                    <a:pt x="641643" y="673832"/>
                  </a:lnTo>
                  <a:lnTo>
                    <a:pt x="673832" y="641643"/>
                  </a:lnTo>
                  <a:lnTo>
                    <a:pt x="702061" y="605855"/>
                  </a:lnTo>
                  <a:lnTo>
                    <a:pt x="725967" y="566829"/>
                  </a:lnTo>
                  <a:lnTo>
                    <a:pt x="745190" y="524926"/>
                  </a:lnTo>
                  <a:lnTo>
                    <a:pt x="759367" y="480508"/>
                  </a:lnTo>
                  <a:lnTo>
                    <a:pt x="768139" y="433936"/>
                  </a:lnTo>
                  <a:lnTo>
                    <a:pt x="771144" y="385572"/>
                  </a:lnTo>
                  <a:lnTo>
                    <a:pt x="768139" y="337207"/>
                  </a:lnTo>
                  <a:lnTo>
                    <a:pt x="759367" y="290635"/>
                  </a:lnTo>
                  <a:lnTo>
                    <a:pt x="745190" y="246217"/>
                  </a:lnTo>
                  <a:lnTo>
                    <a:pt x="725967" y="204314"/>
                  </a:lnTo>
                  <a:lnTo>
                    <a:pt x="702061" y="165288"/>
                  </a:lnTo>
                  <a:lnTo>
                    <a:pt x="673832" y="129500"/>
                  </a:lnTo>
                  <a:lnTo>
                    <a:pt x="641643" y="97311"/>
                  </a:lnTo>
                  <a:lnTo>
                    <a:pt x="605855" y="69082"/>
                  </a:lnTo>
                  <a:lnTo>
                    <a:pt x="566829" y="45176"/>
                  </a:lnTo>
                  <a:lnTo>
                    <a:pt x="524926" y="25953"/>
                  </a:lnTo>
                  <a:lnTo>
                    <a:pt x="480508" y="11776"/>
                  </a:lnTo>
                  <a:lnTo>
                    <a:pt x="433936" y="3004"/>
                  </a:lnTo>
                  <a:lnTo>
                    <a:pt x="385572"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37" name="Google Shape;237;p4"/>
            <p:cNvSpPr/>
            <p:nvPr/>
          </p:nvSpPr>
          <p:spPr>
            <a:xfrm>
              <a:off x="6374129" y="3803522"/>
              <a:ext cx="283845" cy="0"/>
            </a:xfrm>
            <a:custGeom>
              <a:rect b="b" l="l" r="r" t="t"/>
              <a:pathLst>
                <a:path extrusionOk="0" h="120000" w="283845">
                  <a:moveTo>
                    <a:pt x="0" y="0"/>
                  </a:moveTo>
                  <a:lnTo>
                    <a:pt x="283489" y="0"/>
                  </a:lnTo>
                </a:path>
              </a:pathLst>
            </a:custGeom>
            <a:noFill/>
            <a:ln cap="flat" cmpd="sng" w="19050">
              <a:solidFill>
                <a:srgbClr val="81D1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238" name="Google Shape;238;p4"/>
          <p:cNvGrpSpPr/>
          <p:nvPr/>
        </p:nvGrpSpPr>
        <p:grpSpPr>
          <a:xfrm>
            <a:off x="6374129" y="4518659"/>
            <a:ext cx="1068578" cy="772160"/>
            <a:chOff x="6374129" y="4518659"/>
            <a:chExt cx="1068578" cy="772160"/>
          </a:xfrm>
        </p:grpSpPr>
        <p:sp>
          <p:nvSpPr>
            <p:cNvPr id="239" name="Google Shape;239;p4"/>
            <p:cNvSpPr/>
            <p:nvPr/>
          </p:nvSpPr>
          <p:spPr>
            <a:xfrm>
              <a:off x="6670547" y="4518659"/>
              <a:ext cx="772160" cy="772160"/>
            </a:xfrm>
            <a:custGeom>
              <a:rect b="b" l="l" r="r" t="t"/>
              <a:pathLst>
                <a:path extrusionOk="0" h="772160" w="772159">
                  <a:moveTo>
                    <a:pt x="385953" y="0"/>
                  </a:moveTo>
                  <a:lnTo>
                    <a:pt x="337539" y="3007"/>
                  </a:lnTo>
                  <a:lnTo>
                    <a:pt x="290921" y="11787"/>
                  </a:lnTo>
                  <a:lnTo>
                    <a:pt x="246458" y="25978"/>
                  </a:lnTo>
                  <a:lnTo>
                    <a:pt x="204514" y="45220"/>
                  </a:lnTo>
                  <a:lnTo>
                    <a:pt x="165449" y="69149"/>
                  </a:lnTo>
                  <a:lnTo>
                    <a:pt x="129625" y="97405"/>
                  </a:lnTo>
                  <a:lnTo>
                    <a:pt x="97405" y="129625"/>
                  </a:lnTo>
                  <a:lnTo>
                    <a:pt x="69149" y="165449"/>
                  </a:lnTo>
                  <a:lnTo>
                    <a:pt x="45220" y="204514"/>
                  </a:lnTo>
                  <a:lnTo>
                    <a:pt x="25978" y="246458"/>
                  </a:lnTo>
                  <a:lnTo>
                    <a:pt x="11787" y="290921"/>
                  </a:lnTo>
                  <a:lnTo>
                    <a:pt x="3007" y="337539"/>
                  </a:lnTo>
                  <a:lnTo>
                    <a:pt x="0" y="385952"/>
                  </a:lnTo>
                  <a:lnTo>
                    <a:pt x="3007" y="434366"/>
                  </a:lnTo>
                  <a:lnTo>
                    <a:pt x="11787" y="480984"/>
                  </a:lnTo>
                  <a:lnTo>
                    <a:pt x="25978" y="525447"/>
                  </a:lnTo>
                  <a:lnTo>
                    <a:pt x="45220" y="567391"/>
                  </a:lnTo>
                  <a:lnTo>
                    <a:pt x="69149" y="606456"/>
                  </a:lnTo>
                  <a:lnTo>
                    <a:pt x="97405" y="642280"/>
                  </a:lnTo>
                  <a:lnTo>
                    <a:pt x="129625" y="674500"/>
                  </a:lnTo>
                  <a:lnTo>
                    <a:pt x="165449" y="702756"/>
                  </a:lnTo>
                  <a:lnTo>
                    <a:pt x="204514" y="726685"/>
                  </a:lnTo>
                  <a:lnTo>
                    <a:pt x="246458" y="745927"/>
                  </a:lnTo>
                  <a:lnTo>
                    <a:pt x="290921" y="760118"/>
                  </a:lnTo>
                  <a:lnTo>
                    <a:pt x="337539" y="768898"/>
                  </a:lnTo>
                  <a:lnTo>
                    <a:pt x="385953" y="771905"/>
                  </a:lnTo>
                  <a:lnTo>
                    <a:pt x="434366" y="768898"/>
                  </a:lnTo>
                  <a:lnTo>
                    <a:pt x="480984" y="760118"/>
                  </a:lnTo>
                  <a:lnTo>
                    <a:pt x="525447" y="745927"/>
                  </a:lnTo>
                  <a:lnTo>
                    <a:pt x="567391" y="726685"/>
                  </a:lnTo>
                  <a:lnTo>
                    <a:pt x="606456" y="702756"/>
                  </a:lnTo>
                  <a:lnTo>
                    <a:pt x="642280" y="674500"/>
                  </a:lnTo>
                  <a:lnTo>
                    <a:pt x="674500" y="642280"/>
                  </a:lnTo>
                  <a:lnTo>
                    <a:pt x="702756" y="606456"/>
                  </a:lnTo>
                  <a:lnTo>
                    <a:pt x="726685" y="567391"/>
                  </a:lnTo>
                  <a:lnTo>
                    <a:pt x="745927" y="525447"/>
                  </a:lnTo>
                  <a:lnTo>
                    <a:pt x="760118" y="480984"/>
                  </a:lnTo>
                  <a:lnTo>
                    <a:pt x="768898" y="434366"/>
                  </a:lnTo>
                  <a:lnTo>
                    <a:pt x="771906" y="385952"/>
                  </a:lnTo>
                  <a:lnTo>
                    <a:pt x="768898" y="337539"/>
                  </a:lnTo>
                  <a:lnTo>
                    <a:pt x="760118" y="290921"/>
                  </a:lnTo>
                  <a:lnTo>
                    <a:pt x="745927" y="246458"/>
                  </a:lnTo>
                  <a:lnTo>
                    <a:pt x="726685" y="204514"/>
                  </a:lnTo>
                  <a:lnTo>
                    <a:pt x="702756" y="165449"/>
                  </a:lnTo>
                  <a:lnTo>
                    <a:pt x="674500" y="129625"/>
                  </a:lnTo>
                  <a:lnTo>
                    <a:pt x="642280" y="97405"/>
                  </a:lnTo>
                  <a:lnTo>
                    <a:pt x="606456" y="69149"/>
                  </a:lnTo>
                  <a:lnTo>
                    <a:pt x="567391" y="45220"/>
                  </a:lnTo>
                  <a:lnTo>
                    <a:pt x="525447" y="25978"/>
                  </a:lnTo>
                  <a:lnTo>
                    <a:pt x="480984" y="11787"/>
                  </a:lnTo>
                  <a:lnTo>
                    <a:pt x="434366" y="3007"/>
                  </a:lnTo>
                  <a:lnTo>
                    <a:pt x="385953"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0" name="Google Shape;240;p4"/>
            <p:cNvSpPr/>
            <p:nvPr/>
          </p:nvSpPr>
          <p:spPr>
            <a:xfrm>
              <a:off x="6374129" y="4880990"/>
              <a:ext cx="297815" cy="0"/>
            </a:xfrm>
            <a:custGeom>
              <a:rect b="b" l="l" r="r" t="t"/>
              <a:pathLst>
                <a:path extrusionOk="0" h="120000" w="297815">
                  <a:moveTo>
                    <a:pt x="0" y="0"/>
                  </a:moveTo>
                  <a:lnTo>
                    <a:pt x="297205" y="0"/>
                  </a:lnTo>
                </a:path>
              </a:pathLst>
            </a:custGeom>
            <a:noFill/>
            <a:ln cap="flat" cmpd="sng" w="19050">
              <a:solidFill>
                <a:srgbClr val="81D1C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241" name="Google Shape;241;p4"/>
          <p:cNvGrpSpPr/>
          <p:nvPr/>
        </p:nvGrpSpPr>
        <p:grpSpPr>
          <a:xfrm>
            <a:off x="522040" y="3024760"/>
            <a:ext cx="382288" cy="3411764"/>
            <a:chOff x="522040" y="3024760"/>
            <a:chExt cx="382288" cy="3411764"/>
          </a:xfrm>
        </p:grpSpPr>
        <p:pic>
          <p:nvPicPr>
            <p:cNvPr id="242" name="Google Shape;242;p4"/>
            <p:cNvPicPr preferRelativeResize="0"/>
            <p:nvPr/>
          </p:nvPicPr>
          <p:blipFill rotWithShape="1">
            <a:blip r:embed="rId3">
              <a:alphaModFix/>
            </a:blip>
            <a:srcRect b="0" l="0" r="0" t="0"/>
            <a:stretch/>
          </p:blipFill>
          <p:spPr>
            <a:xfrm>
              <a:off x="522040" y="6137176"/>
              <a:ext cx="382288" cy="299348"/>
            </a:xfrm>
            <a:prstGeom prst="rect">
              <a:avLst/>
            </a:prstGeom>
            <a:noFill/>
            <a:ln>
              <a:noFill/>
            </a:ln>
          </p:spPr>
        </p:pic>
        <p:pic>
          <p:nvPicPr>
            <p:cNvPr id="243" name="Google Shape;243;p4"/>
            <p:cNvPicPr preferRelativeResize="0"/>
            <p:nvPr/>
          </p:nvPicPr>
          <p:blipFill rotWithShape="1">
            <a:blip r:embed="rId4">
              <a:alphaModFix/>
            </a:blip>
            <a:srcRect b="0" l="0" r="0" t="0"/>
            <a:stretch/>
          </p:blipFill>
          <p:spPr>
            <a:xfrm>
              <a:off x="541738" y="4109496"/>
              <a:ext cx="302636" cy="2010124"/>
            </a:xfrm>
            <a:prstGeom prst="rect">
              <a:avLst/>
            </a:prstGeom>
            <a:noFill/>
            <a:ln>
              <a:noFill/>
            </a:ln>
          </p:spPr>
        </p:pic>
        <p:pic>
          <p:nvPicPr>
            <p:cNvPr id="244" name="Google Shape;244;p4"/>
            <p:cNvPicPr preferRelativeResize="0"/>
            <p:nvPr/>
          </p:nvPicPr>
          <p:blipFill rotWithShape="1">
            <a:blip r:embed="rId5">
              <a:alphaModFix/>
            </a:blip>
            <a:srcRect b="0" l="0" r="0" t="0"/>
            <a:stretch/>
          </p:blipFill>
          <p:spPr>
            <a:xfrm>
              <a:off x="595122" y="3024760"/>
              <a:ext cx="272516" cy="1097658"/>
            </a:xfrm>
            <a:prstGeom prst="rect">
              <a:avLst/>
            </a:prstGeom>
            <a:noFill/>
            <a:ln>
              <a:noFill/>
            </a:ln>
          </p:spPr>
        </p:pic>
      </p:grpSp>
      <p:sp>
        <p:nvSpPr>
          <p:cNvPr id="245" name="Google Shape;245;p4"/>
          <p:cNvSpPr/>
          <p:nvPr/>
        </p:nvSpPr>
        <p:spPr>
          <a:xfrm>
            <a:off x="956310" y="0"/>
            <a:ext cx="5417820" cy="6858000"/>
          </a:xfrm>
          <a:custGeom>
            <a:rect b="b" l="l" r="r" t="t"/>
            <a:pathLst>
              <a:path extrusionOk="0" h="6858000" w="5417820">
                <a:moveTo>
                  <a:pt x="5417820" y="0"/>
                </a:moveTo>
                <a:lnTo>
                  <a:pt x="0" y="0"/>
                </a:lnTo>
                <a:lnTo>
                  <a:pt x="0" y="6858000"/>
                </a:lnTo>
                <a:lnTo>
                  <a:pt x="5417820" y="6858000"/>
                </a:lnTo>
                <a:lnTo>
                  <a:pt x="5417820"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6" name="Google Shape;246;p4"/>
          <p:cNvSpPr/>
          <p:nvPr/>
        </p:nvSpPr>
        <p:spPr>
          <a:xfrm>
            <a:off x="6726173" y="5576315"/>
            <a:ext cx="772160" cy="771525"/>
          </a:xfrm>
          <a:custGeom>
            <a:rect b="b" l="l" r="r" t="t"/>
            <a:pathLst>
              <a:path extrusionOk="0" h="771525" w="772159">
                <a:moveTo>
                  <a:pt x="385953" y="0"/>
                </a:moveTo>
                <a:lnTo>
                  <a:pt x="337539" y="3004"/>
                </a:lnTo>
                <a:lnTo>
                  <a:pt x="290921" y="11776"/>
                </a:lnTo>
                <a:lnTo>
                  <a:pt x="246458" y="25953"/>
                </a:lnTo>
                <a:lnTo>
                  <a:pt x="204514" y="45176"/>
                </a:lnTo>
                <a:lnTo>
                  <a:pt x="165449" y="69082"/>
                </a:lnTo>
                <a:lnTo>
                  <a:pt x="129625" y="97311"/>
                </a:lnTo>
                <a:lnTo>
                  <a:pt x="97405" y="129500"/>
                </a:lnTo>
                <a:lnTo>
                  <a:pt x="69149" y="165288"/>
                </a:lnTo>
                <a:lnTo>
                  <a:pt x="45220" y="204314"/>
                </a:lnTo>
                <a:lnTo>
                  <a:pt x="25978" y="246217"/>
                </a:lnTo>
                <a:lnTo>
                  <a:pt x="11787" y="290635"/>
                </a:lnTo>
                <a:lnTo>
                  <a:pt x="3007" y="337207"/>
                </a:lnTo>
                <a:lnTo>
                  <a:pt x="0" y="385572"/>
                </a:lnTo>
                <a:lnTo>
                  <a:pt x="3007" y="433936"/>
                </a:lnTo>
                <a:lnTo>
                  <a:pt x="11787" y="480508"/>
                </a:lnTo>
                <a:lnTo>
                  <a:pt x="25978" y="524926"/>
                </a:lnTo>
                <a:lnTo>
                  <a:pt x="45220" y="566829"/>
                </a:lnTo>
                <a:lnTo>
                  <a:pt x="69149" y="605855"/>
                </a:lnTo>
                <a:lnTo>
                  <a:pt x="97405" y="641643"/>
                </a:lnTo>
                <a:lnTo>
                  <a:pt x="129625" y="673832"/>
                </a:lnTo>
                <a:lnTo>
                  <a:pt x="165449" y="702061"/>
                </a:lnTo>
                <a:lnTo>
                  <a:pt x="204514" y="725967"/>
                </a:lnTo>
                <a:lnTo>
                  <a:pt x="246458" y="745190"/>
                </a:lnTo>
                <a:lnTo>
                  <a:pt x="290921" y="759367"/>
                </a:lnTo>
                <a:lnTo>
                  <a:pt x="337539" y="768139"/>
                </a:lnTo>
                <a:lnTo>
                  <a:pt x="385953" y="771144"/>
                </a:lnTo>
                <a:lnTo>
                  <a:pt x="434366" y="768139"/>
                </a:lnTo>
                <a:lnTo>
                  <a:pt x="480984" y="759367"/>
                </a:lnTo>
                <a:lnTo>
                  <a:pt x="525447" y="745190"/>
                </a:lnTo>
                <a:lnTo>
                  <a:pt x="567391" y="725967"/>
                </a:lnTo>
                <a:lnTo>
                  <a:pt x="606456" y="702061"/>
                </a:lnTo>
                <a:lnTo>
                  <a:pt x="642280" y="673832"/>
                </a:lnTo>
                <a:lnTo>
                  <a:pt x="674500" y="641643"/>
                </a:lnTo>
                <a:lnTo>
                  <a:pt x="702756" y="605855"/>
                </a:lnTo>
                <a:lnTo>
                  <a:pt x="726685" y="566829"/>
                </a:lnTo>
                <a:lnTo>
                  <a:pt x="745927" y="524926"/>
                </a:lnTo>
                <a:lnTo>
                  <a:pt x="760118" y="480508"/>
                </a:lnTo>
                <a:lnTo>
                  <a:pt x="768898" y="433936"/>
                </a:lnTo>
                <a:lnTo>
                  <a:pt x="771906" y="385572"/>
                </a:lnTo>
                <a:lnTo>
                  <a:pt x="768898" y="337207"/>
                </a:lnTo>
                <a:lnTo>
                  <a:pt x="760118" y="290635"/>
                </a:lnTo>
                <a:lnTo>
                  <a:pt x="745927" y="246217"/>
                </a:lnTo>
                <a:lnTo>
                  <a:pt x="726685" y="204314"/>
                </a:lnTo>
                <a:lnTo>
                  <a:pt x="702756" y="165288"/>
                </a:lnTo>
                <a:lnTo>
                  <a:pt x="674500" y="129500"/>
                </a:lnTo>
                <a:lnTo>
                  <a:pt x="642280" y="97311"/>
                </a:lnTo>
                <a:lnTo>
                  <a:pt x="606456" y="69082"/>
                </a:lnTo>
                <a:lnTo>
                  <a:pt x="567391" y="45176"/>
                </a:lnTo>
                <a:lnTo>
                  <a:pt x="525447" y="25953"/>
                </a:lnTo>
                <a:lnTo>
                  <a:pt x="480984" y="11776"/>
                </a:lnTo>
                <a:lnTo>
                  <a:pt x="434366" y="3004"/>
                </a:lnTo>
                <a:lnTo>
                  <a:pt x="385953"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7" name="Google Shape;247;p4"/>
          <p:cNvSpPr txBox="1"/>
          <p:nvPr/>
        </p:nvSpPr>
        <p:spPr>
          <a:xfrm>
            <a:off x="6974513" y="390094"/>
            <a:ext cx="18034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solidFill>
                  <a:srgbClr val="FFFFFF"/>
                </a:solidFill>
                <a:latin typeface="Calibri"/>
                <a:ea typeface="Calibri"/>
                <a:cs typeface="Calibri"/>
                <a:sym typeface="Calibri"/>
              </a:rPr>
              <a:t>1</a:t>
            </a:r>
            <a:endParaRPr sz="2400">
              <a:latin typeface="Calibri"/>
              <a:ea typeface="Calibri"/>
              <a:cs typeface="Calibri"/>
              <a:sym typeface="Calibri"/>
            </a:endParaRPr>
          </a:p>
        </p:txBody>
      </p:sp>
      <p:sp>
        <p:nvSpPr>
          <p:cNvPr id="248" name="Google Shape;248;p4"/>
          <p:cNvSpPr txBox="1"/>
          <p:nvPr/>
        </p:nvSpPr>
        <p:spPr>
          <a:xfrm>
            <a:off x="7617698" y="326763"/>
            <a:ext cx="4199255" cy="63500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b="1" lang="en-US" sz="2000">
                <a:solidFill>
                  <a:srgbClr val="595A59"/>
                </a:solidFill>
                <a:latin typeface="Calibri"/>
                <a:ea typeface="Calibri"/>
                <a:cs typeface="Calibri"/>
                <a:sym typeface="Calibri"/>
              </a:rPr>
              <a:t>Introducción a la Estrategia de Crisis del  Turismo Regional</a:t>
            </a:r>
            <a:endParaRPr sz="2000">
              <a:latin typeface="Calibri"/>
              <a:ea typeface="Calibri"/>
              <a:cs typeface="Calibri"/>
              <a:sym typeface="Calibri"/>
            </a:endParaRPr>
          </a:p>
        </p:txBody>
      </p:sp>
      <p:sp>
        <p:nvSpPr>
          <p:cNvPr id="249" name="Google Shape;249;p4"/>
          <p:cNvSpPr txBox="1"/>
          <p:nvPr/>
        </p:nvSpPr>
        <p:spPr>
          <a:xfrm>
            <a:off x="6961527" y="2487908"/>
            <a:ext cx="206375"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Calibri"/>
                <a:ea typeface="Calibri"/>
                <a:cs typeface="Calibri"/>
                <a:sym typeface="Calibri"/>
              </a:rPr>
              <a:t>3</a:t>
            </a:r>
            <a:endParaRPr sz="2800">
              <a:latin typeface="Calibri"/>
              <a:ea typeface="Calibri"/>
              <a:cs typeface="Calibri"/>
              <a:sym typeface="Calibri"/>
            </a:endParaRPr>
          </a:p>
        </p:txBody>
      </p:sp>
      <p:sp>
        <p:nvSpPr>
          <p:cNvPr id="250" name="Google Shape;250;p4"/>
          <p:cNvSpPr txBox="1"/>
          <p:nvPr/>
        </p:nvSpPr>
        <p:spPr>
          <a:xfrm>
            <a:off x="6961527" y="4623395"/>
            <a:ext cx="206375"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Calibri"/>
                <a:ea typeface="Calibri"/>
                <a:cs typeface="Calibri"/>
                <a:sym typeface="Calibri"/>
              </a:rPr>
              <a:t>5</a:t>
            </a:r>
            <a:endParaRPr sz="2800">
              <a:latin typeface="Calibri"/>
              <a:ea typeface="Calibri"/>
              <a:cs typeface="Calibri"/>
              <a:sym typeface="Calibri"/>
            </a:endParaRPr>
          </a:p>
        </p:txBody>
      </p:sp>
      <p:sp>
        <p:nvSpPr>
          <p:cNvPr id="251" name="Google Shape;251;p4"/>
          <p:cNvSpPr txBox="1"/>
          <p:nvPr>
            <p:ph type="title"/>
          </p:nvPr>
        </p:nvSpPr>
        <p:spPr>
          <a:xfrm>
            <a:off x="3054916" y="150205"/>
            <a:ext cx="1044575" cy="51308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3200">
                <a:latin typeface="Calibri"/>
                <a:ea typeface="Calibri"/>
                <a:cs typeface="Calibri"/>
                <a:sym typeface="Calibri"/>
              </a:rPr>
              <a:t>Índice</a:t>
            </a:r>
            <a:endParaRPr sz="3200">
              <a:latin typeface="Calibri"/>
              <a:ea typeface="Calibri"/>
              <a:cs typeface="Calibri"/>
              <a:sym typeface="Calibri"/>
            </a:endParaRPr>
          </a:p>
        </p:txBody>
      </p:sp>
      <p:sp>
        <p:nvSpPr>
          <p:cNvPr id="252" name="Google Shape;252;p4"/>
          <p:cNvSpPr txBox="1"/>
          <p:nvPr/>
        </p:nvSpPr>
        <p:spPr>
          <a:xfrm>
            <a:off x="6960658" y="1474953"/>
            <a:ext cx="180340"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400">
                <a:solidFill>
                  <a:srgbClr val="FFFFFF"/>
                </a:solidFill>
                <a:latin typeface="Calibri"/>
                <a:ea typeface="Calibri"/>
                <a:cs typeface="Calibri"/>
                <a:sym typeface="Calibri"/>
              </a:rPr>
              <a:t>2</a:t>
            </a:r>
            <a:endParaRPr sz="2400">
              <a:latin typeface="Calibri"/>
              <a:ea typeface="Calibri"/>
              <a:cs typeface="Calibri"/>
              <a:sym typeface="Calibri"/>
            </a:endParaRPr>
          </a:p>
        </p:txBody>
      </p:sp>
      <p:sp>
        <p:nvSpPr>
          <p:cNvPr id="253" name="Google Shape;253;p4"/>
          <p:cNvSpPr txBox="1"/>
          <p:nvPr/>
        </p:nvSpPr>
        <p:spPr>
          <a:xfrm>
            <a:off x="1199328" y="681559"/>
            <a:ext cx="4954905" cy="5845810"/>
          </a:xfrm>
          <a:prstGeom prst="rect">
            <a:avLst/>
          </a:prstGeom>
          <a:noFill/>
          <a:ln>
            <a:noFill/>
          </a:ln>
        </p:spPr>
        <p:txBody>
          <a:bodyPr anchorCtr="0" anchor="t" bIns="0" lIns="0" spcFirstLastPara="1" rIns="0" wrap="square" tIns="12700">
            <a:spAutoFit/>
          </a:bodyPr>
          <a:lstStyle/>
          <a:p>
            <a:pPr indent="-1793239" lvl="0" marL="1818639" marR="218440" rtl="0" algn="l">
              <a:lnSpc>
                <a:spcPct val="100000"/>
              </a:lnSpc>
              <a:spcBef>
                <a:spcPts val="0"/>
              </a:spcBef>
              <a:spcAft>
                <a:spcPts val="0"/>
              </a:spcAft>
              <a:buNone/>
            </a:pPr>
            <a:r>
              <a:rPr lang="en-US" sz="2400">
                <a:solidFill>
                  <a:srgbClr val="FFFFFF"/>
                </a:solidFill>
                <a:latin typeface="Calibri"/>
                <a:ea typeface="Calibri"/>
                <a:cs typeface="Calibri"/>
                <a:sym typeface="Calibri"/>
              </a:rPr>
              <a:t>Estrategia regional de gestión de crisis  turísticas</a:t>
            </a:r>
            <a:endParaRPr sz="2400">
              <a:latin typeface="Calibri"/>
              <a:ea typeface="Calibri"/>
              <a:cs typeface="Calibri"/>
              <a:sym typeface="Calibri"/>
            </a:endParaRPr>
          </a:p>
          <a:p>
            <a:pPr indent="0" lvl="0" marL="12700" marR="5080" rtl="0" algn="l">
              <a:lnSpc>
                <a:spcPct val="100000"/>
              </a:lnSpc>
              <a:spcBef>
                <a:spcPts val="1185"/>
              </a:spcBef>
              <a:spcAft>
                <a:spcPts val="0"/>
              </a:spcAft>
              <a:buNone/>
            </a:pPr>
            <a:r>
              <a:rPr lang="en-US" sz="1800">
                <a:solidFill>
                  <a:srgbClr val="FFFFFF"/>
                </a:solidFill>
                <a:latin typeface="Calibri"/>
                <a:ea typeface="Calibri"/>
                <a:cs typeface="Calibri"/>
                <a:sym typeface="Calibri"/>
              </a:rPr>
              <a:t>Las regiones deben crear una estrategia de gestión  de crisis para poder planificar y prepararse para una  crisis con una perspectiva estratégica a largo plazo. El  sector turístico es especialmente vulnerable a los  efectos, a menudo inevitables, de catástrofes y  acontecimientos naturales o provocados por el  hombre, lo que hace especialmente crucial la puesta  en marcha de las actividades necesarias para mitigar  o prevenir los impactos de las crisis. La falta de un  esfuerzo planificado y coordinado puede retrasar  considerablemente el restablecimiento de la  capacidad de una región o ciudad para atraer  visitantes y generar actividad económica. Se requiere  un enfoque estructurado de la gestión de crisis para  que una región pueda responder rápida y  eficazmente a los acontecimientos de crisis y  garantizar que se minimicen sus impactos en la  industria turística.</a:t>
            </a:r>
            <a:endParaRPr sz="1800">
              <a:latin typeface="Calibri"/>
              <a:ea typeface="Calibri"/>
              <a:cs typeface="Calibri"/>
              <a:sym typeface="Calibri"/>
            </a:endParaRPr>
          </a:p>
        </p:txBody>
      </p:sp>
      <p:sp>
        <p:nvSpPr>
          <p:cNvPr id="254" name="Google Shape;254;p4"/>
          <p:cNvSpPr txBox="1"/>
          <p:nvPr/>
        </p:nvSpPr>
        <p:spPr>
          <a:xfrm>
            <a:off x="7038172" y="5704850"/>
            <a:ext cx="206375" cy="4527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FFFFF"/>
                </a:solidFill>
                <a:latin typeface="Calibri"/>
                <a:ea typeface="Calibri"/>
                <a:cs typeface="Calibri"/>
                <a:sym typeface="Calibri"/>
              </a:rPr>
              <a:t>6</a:t>
            </a:r>
            <a:endParaRPr sz="2800">
              <a:latin typeface="Calibri"/>
              <a:ea typeface="Calibri"/>
              <a:cs typeface="Calibri"/>
              <a:sym typeface="Calibri"/>
            </a:endParaRPr>
          </a:p>
        </p:txBody>
      </p:sp>
      <p:sp>
        <p:nvSpPr>
          <p:cNvPr id="255" name="Google Shape;255;p4"/>
          <p:cNvSpPr txBox="1"/>
          <p:nvPr/>
        </p:nvSpPr>
        <p:spPr>
          <a:xfrm>
            <a:off x="6947673" y="1401377"/>
            <a:ext cx="4907915" cy="5018405"/>
          </a:xfrm>
          <a:prstGeom prst="rect">
            <a:avLst/>
          </a:prstGeom>
          <a:noFill/>
          <a:ln>
            <a:noFill/>
          </a:ln>
        </p:spPr>
        <p:txBody>
          <a:bodyPr anchorCtr="0" anchor="t" bIns="0" lIns="0" spcFirstLastPara="1" rIns="0" wrap="square" tIns="12050">
            <a:spAutoFit/>
          </a:bodyPr>
          <a:lstStyle/>
          <a:p>
            <a:pPr indent="0" lvl="0" marL="682625" marR="777875" rtl="0" algn="l">
              <a:lnSpc>
                <a:spcPct val="100000"/>
              </a:lnSpc>
              <a:spcBef>
                <a:spcPts val="0"/>
              </a:spcBef>
              <a:spcAft>
                <a:spcPts val="0"/>
              </a:spcAft>
              <a:buNone/>
            </a:pPr>
            <a:r>
              <a:rPr b="1" lang="en-US" sz="2000">
                <a:solidFill>
                  <a:srgbClr val="595A59"/>
                </a:solidFill>
                <a:latin typeface="Calibri"/>
                <a:ea typeface="Calibri"/>
                <a:cs typeface="Calibri"/>
                <a:sym typeface="Calibri"/>
              </a:rPr>
              <a:t>La importancia de una estrategia  regional de gestión de crisis</a:t>
            </a:r>
            <a:endParaRPr sz="2000">
              <a:latin typeface="Calibri"/>
              <a:ea typeface="Calibri"/>
              <a:cs typeface="Calibri"/>
              <a:sym typeface="Calibri"/>
            </a:endParaRPr>
          </a:p>
          <a:p>
            <a:pPr indent="0" lvl="0" marL="0" marR="0" rtl="0" algn="l">
              <a:lnSpc>
                <a:spcPct val="100000"/>
              </a:lnSpc>
              <a:spcBef>
                <a:spcPts val="40"/>
              </a:spcBef>
              <a:spcAft>
                <a:spcPts val="0"/>
              </a:spcAft>
              <a:buNone/>
            </a:pPr>
            <a:r>
              <a:t/>
            </a:r>
            <a:endParaRPr sz="2750">
              <a:latin typeface="Calibri"/>
              <a:ea typeface="Calibri"/>
              <a:cs typeface="Calibri"/>
              <a:sym typeface="Calibri"/>
            </a:endParaRPr>
          </a:p>
          <a:p>
            <a:pPr indent="0" lvl="0" marL="654685" marR="5080" rtl="0" algn="l">
              <a:lnSpc>
                <a:spcPct val="100000"/>
              </a:lnSpc>
              <a:spcBef>
                <a:spcPts val="0"/>
              </a:spcBef>
              <a:spcAft>
                <a:spcPts val="0"/>
              </a:spcAft>
              <a:buNone/>
            </a:pPr>
            <a:r>
              <a:rPr b="1" lang="en-US" sz="2000">
                <a:solidFill>
                  <a:srgbClr val="595A59"/>
                </a:solidFill>
                <a:latin typeface="Calibri"/>
                <a:ea typeface="Calibri"/>
                <a:cs typeface="Calibri"/>
                <a:sym typeface="Calibri"/>
              </a:rPr>
              <a:t>Cómo elaborar una sólida estrategia de  gestión de crisis para el turismo regional</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000">
              <a:latin typeface="Calibri"/>
              <a:ea typeface="Calibri"/>
              <a:cs typeface="Calibri"/>
              <a:sym typeface="Calibri"/>
            </a:endParaRPr>
          </a:p>
          <a:p>
            <a:pPr indent="-670560" lvl="0" marL="682625" marR="0" rtl="0" algn="l">
              <a:lnSpc>
                <a:spcPct val="100000"/>
              </a:lnSpc>
              <a:spcBef>
                <a:spcPts val="1520"/>
              </a:spcBef>
              <a:spcAft>
                <a:spcPts val="0"/>
              </a:spcAft>
              <a:buNone/>
            </a:pPr>
            <a:r>
              <a:rPr b="1" lang="en-US" sz="2800">
                <a:solidFill>
                  <a:srgbClr val="FFFFFF"/>
                </a:solidFill>
                <a:latin typeface="Calibri"/>
                <a:ea typeface="Calibri"/>
                <a:cs typeface="Calibri"/>
                <a:sym typeface="Calibri"/>
              </a:rPr>
              <a:t>4	</a:t>
            </a:r>
            <a:r>
              <a:rPr b="1" lang="en-US" sz="2000">
                <a:solidFill>
                  <a:srgbClr val="595A59"/>
                </a:solidFill>
                <a:latin typeface="Calibri"/>
                <a:ea typeface="Calibri"/>
                <a:cs typeface="Calibri"/>
                <a:sym typeface="Calibri"/>
              </a:rPr>
              <a:t>La estrategia de gestión de crisis influye</a:t>
            </a:r>
            <a:endParaRPr sz="2000">
              <a:latin typeface="Calibri"/>
              <a:ea typeface="Calibri"/>
              <a:cs typeface="Calibri"/>
              <a:sym typeface="Calibri"/>
            </a:endParaRPr>
          </a:p>
          <a:p>
            <a:pPr indent="0" lvl="0" marL="0" marR="0" rtl="0" algn="l">
              <a:lnSpc>
                <a:spcPct val="100000"/>
              </a:lnSpc>
              <a:spcBef>
                <a:spcPts val="40"/>
              </a:spcBef>
              <a:spcAft>
                <a:spcPts val="0"/>
              </a:spcAft>
              <a:buNone/>
            </a:pPr>
            <a:r>
              <a:t/>
            </a:r>
            <a:endParaRPr sz="3800">
              <a:latin typeface="Calibri"/>
              <a:ea typeface="Calibri"/>
              <a:cs typeface="Calibri"/>
              <a:sym typeface="Calibri"/>
            </a:endParaRPr>
          </a:p>
          <a:p>
            <a:pPr indent="0" lvl="0" marL="682625" marR="29209" rtl="0" algn="l">
              <a:lnSpc>
                <a:spcPct val="100000"/>
              </a:lnSpc>
              <a:spcBef>
                <a:spcPts val="0"/>
              </a:spcBef>
              <a:spcAft>
                <a:spcPts val="0"/>
              </a:spcAft>
              <a:buNone/>
            </a:pPr>
            <a:r>
              <a:rPr b="1" lang="en-US" sz="2000">
                <a:solidFill>
                  <a:srgbClr val="595A59"/>
                </a:solidFill>
                <a:latin typeface="Calibri"/>
                <a:ea typeface="Calibri"/>
                <a:cs typeface="Calibri"/>
                <a:sym typeface="Calibri"/>
              </a:rPr>
              <a:t>Una estrategia de gestión sólida se basa  en hechos, cifras y datos</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1900">
              <a:latin typeface="Calibri"/>
              <a:ea typeface="Calibri"/>
              <a:cs typeface="Calibri"/>
              <a:sym typeface="Calibri"/>
            </a:endParaRPr>
          </a:p>
          <a:p>
            <a:pPr indent="0" lvl="0" marL="682625" marR="132715" rtl="0" algn="l">
              <a:lnSpc>
                <a:spcPct val="100000"/>
              </a:lnSpc>
              <a:spcBef>
                <a:spcPts val="0"/>
              </a:spcBef>
              <a:spcAft>
                <a:spcPts val="0"/>
              </a:spcAft>
              <a:buNone/>
            </a:pPr>
            <a:r>
              <a:rPr b="1" lang="en-US" sz="2000">
                <a:solidFill>
                  <a:srgbClr val="595A59"/>
                </a:solidFill>
                <a:latin typeface="Calibri"/>
                <a:ea typeface="Calibri"/>
                <a:cs typeface="Calibri"/>
                <a:sym typeface="Calibri"/>
              </a:rPr>
              <a:t>Casos prácticos Regiones turísticas que  utilizan Big Data y tecnología para  ayudar a gestionar las crisis</a:t>
            </a:r>
            <a:endParaRPr sz="20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8" name="Shape 848"/>
        <p:cNvGrpSpPr/>
        <p:nvPr/>
      </p:nvGrpSpPr>
      <p:grpSpPr>
        <a:xfrm>
          <a:off x="0" y="0"/>
          <a:ext cx="0" cy="0"/>
          <a:chOff x="0" y="0"/>
          <a:chExt cx="0" cy="0"/>
        </a:xfrm>
      </p:grpSpPr>
      <p:pic>
        <p:nvPicPr>
          <p:cNvPr id="849" name="Google Shape;849;p40"/>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850" name="Google Shape;850;p40"/>
          <p:cNvGrpSpPr/>
          <p:nvPr/>
        </p:nvGrpSpPr>
        <p:grpSpPr>
          <a:xfrm>
            <a:off x="848080" y="6217679"/>
            <a:ext cx="3112985" cy="348957"/>
            <a:chOff x="848080" y="6217679"/>
            <a:chExt cx="3112985" cy="348957"/>
          </a:xfrm>
        </p:grpSpPr>
        <p:pic>
          <p:nvPicPr>
            <p:cNvPr id="851" name="Google Shape;851;p40"/>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852" name="Google Shape;852;p40"/>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853" name="Google Shape;853;p40"/>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pic>
        <p:nvPicPr>
          <p:cNvPr id="854" name="Google Shape;854;p40"/>
          <p:cNvPicPr preferRelativeResize="0"/>
          <p:nvPr/>
        </p:nvPicPr>
        <p:blipFill rotWithShape="1">
          <a:blip r:embed="rId7">
            <a:alphaModFix/>
          </a:blip>
          <a:srcRect b="0" l="0" r="0" t="0"/>
          <a:stretch/>
        </p:blipFill>
        <p:spPr>
          <a:xfrm>
            <a:off x="6796278" y="0"/>
            <a:ext cx="5395721" cy="6843763"/>
          </a:xfrm>
          <a:prstGeom prst="rect">
            <a:avLst/>
          </a:prstGeom>
          <a:noFill/>
          <a:ln>
            <a:noFill/>
          </a:ln>
        </p:spPr>
      </p:pic>
      <p:sp>
        <p:nvSpPr>
          <p:cNvPr id="855" name="Google Shape;855;p40"/>
          <p:cNvSpPr/>
          <p:nvPr/>
        </p:nvSpPr>
        <p:spPr>
          <a:xfrm>
            <a:off x="285750" y="257556"/>
            <a:ext cx="6372860" cy="6372225"/>
          </a:xfrm>
          <a:custGeom>
            <a:rect b="b" l="l" r="r" t="t"/>
            <a:pathLst>
              <a:path extrusionOk="0" h="6372225" w="6372859">
                <a:moveTo>
                  <a:pt x="6372606" y="0"/>
                </a:moveTo>
                <a:lnTo>
                  <a:pt x="0" y="0"/>
                </a:lnTo>
                <a:lnTo>
                  <a:pt x="0" y="6371844"/>
                </a:lnTo>
                <a:lnTo>
                  <a:pt x="6372606" y="6371844"/>
                </a:lnTo>
                <a:lnTo>
                  <a:pt x="637260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56" name="Google Shape;856;p40"/>
          <p:cNvSpPr txBox="1"/>
          <p:nvPr/>
        </p:nvSpPr>
        <p:spPr>
          <a:xfrm>
            <a:off x="364491" y="275718"/>
            <a:ext cx="6163310" cy="5786120"/>
          </a:xfrm>
          <a:prstGeom prst="rect">
            <a:avLst/>
          </a:prstGeom>
          <a:noFill/>
          <a:ln>
            <a:noFill/>
          </a:ln>
        </p:spPr>
        <p:txBody>
          <a:bodyPr anchorCtr="0" anchor="t" bIns="0" lIns="0" spcFirstLastPara="1" rIns="0" wrap="square" tIns="12700">
            <a:spAutoFit/>
          </a:bodyPr>
          <a:lstStyle/>
          <a:p>
            <a:pPr indent="0" lvl="0" marL="12700" marR="109220" rtl="0" algn="l">
              <a:lnSpc>
                <a:spcPct val="100000"/>
              </a:lnSpc>
              <a:spcBef>
                <a:spcPts val="0"/>
              </a:spcBef>
              <a:spcAft>
                <a:spcPts val="0"/>
              </a:spcAft>
              <a:buNone/>
            </a:pPr>
            <a:r>
              <a:rPr b="1" lang="en-US" sz="1800">
                <a:solidFill>
                  <a:srgbClr val="086D6E"/>
                </a:solidFill>
                <a:latin typeface="Calibri"/>
                <a:ea typeface="Calibri"/>
                <a:cs typeface="Calibri"/>
                <a:sym typeface="Calibri"/>
              </a:rPr>
              <a:t>En Suiza mueren 23 personas </a:t>
            </a:r>
            <a:r>
              <a:rPr b="1" i="1" lang="en-US" sz="1800">
                <a:solidFill>
                  <a:srgbClr val="086D6E"/>
                </a:solidFill>
                <a:latin typeface="Calibri"/>
                <a:ea typeface="Calibri"/>
                <a:cs typeface="Calibri"/>
                <a:sym typeface="Calibri"/>
              </a:rPr>
              <a:t>(KPI) </a:t>
            </a:r>
            <a:r>
              <a:rPr b="1" lang="en-US" sz="1800">
                <a:solidFill>
                  <a:srgbClr val="086D6E"/>
                </a:solidFill>
                <a:latin typeface="Calibri"/>
                <a:ea typeface="Calibri"/>
                <a:cs typeface="Calibri"/>
                <a:sym typeface="Calibri"/>
              </a:rPr>
              <a:t>sólo las </a:t>
            </a:r>
            <a:r>
              <a:rPr b="1" lang="en-US" sz="1800" u="sng">
                <a:solidFill>
                  <a:srgbClr val="086D6E"/>
                </a:solidFill>
                <a:latin typeface="Calibri"/>
                <a:ea typeface="Calibri"/>
                <a:cs typeface="Calibri"/>
                <a:sym typeface="Calibri"/>
                <a:hlinkClick r:id="rId8">
                  <a:extLst>
                    <a:ext uri="{A12FA001-AC4F-418D-AE19-62706E023703}">
                      <ahyp:hlinkClr val="tx"/>
                    </a:ext>
                  </a:extLst>
                </a:hlinkClick>
              </a:rPr>
              <a:t>avalanchas </a:t>
            </a:r>
            <a:r>
              <a:rPr b="1" lang="en-US" sz="1800">
                <a:solidFill>
                  <a:srgbClr val="086D6E"/>
                </a:solidFill>
                <a:latin typeface="Calibri"/>
                <a:ea typeface="Calibri"/>
                <a:cs typeface="Calibri"/>
                <a:sym typeface="Calibri"/>
              </a:rPr>
              <a:t>provocan  una media anual, las inundaciones y los movimientos en masa  causan daños por un valor medio de 300 millones de francos  suizos al año </a:t>
            </a:r>
            <a:r>
              <a:rPr b="1" i="1" lang="en-US" sz="1800">
                <a:solidFill>
                  <a:srgbClr val="086D6E"/>
                </a:solidFill>
                <a:latin typeface="Calibri"/>
                <a:ea typeface="Calibri"/>
                <a:cs typeface="Calibri"/>
                <a:sym typeface="Calibri"/>
              </a:rPr>
              <a:t>(KPI) </a:t>
            </a:r>
            <a:r>
              <a:rPr lang="en-US" sz="1800">
                <a:solidFill>
                  <a:srgbClr val="4C4C4C"/>
                </a:solidFill>
                <a:latin typeface="Calibri"/>
                <a:ea typeface="Calibri"/>
                <a:cs typeface="Calibri"/>
                <a:sym typeface="Calibri"/>
              </a:rPr>
              <a:t>Como la población sigue creciendo, cada vez  </a:t>
            </a:r>
            <a:r>
              <a:rPr lang="en-US" sz="1800" u="sng">
                <a:solidFill>
                  <a:srgbClr val="4C4C4C"/>
                </a:solidFill>
                <a:latin typeface="Calibri"/>
                <a:ea typeface="Calibri"/>
                <a:cs typeface="Calibri"/>
                <a:sym typeface="Calibri"/>
                <a:hlinkClick r:id="rId9">
                  <a:extLst>
                    <a:ext uri="{A12FA001-AC4F-418D-AE19-62706E023703}">
                      <ahyp:hlinkClr val="tx"/>
                    </a:ext>
                  </a:extLst>
                </a:hlinkClick>
              </a:rPr>
              <a:t>hay más edificios situados en zonas de riesgo. Cuando los  glaciares se derriten y </a:t>
            </a:r>
            <a:r>
              <a:rPr lang="en-US" sz="1800" u="sng">
                <a:solidFill>
                  <a:srgbClr val="4C4C4C"/>
                </a:solidFill>
                <a:latin typeface="Calibri"/>
                <a:ea typeface="Calibri"/>
                <a:cs typeface="Calibri"/>
                <a:sym typeface="Calibri"/>
                <a:hlinkClick r:id="rId10">
                  <a:extLst>
                    <a:ext uri="{A12FA001-AC4F-418D-AE19-62706E023703}">
                      <ahyp:hlinkClr val="tx"/>
                    </a:ext>
                  </a:extLst>
                </a:hlinkClick>
              </a:rPr>
              <a:t>el permafrost </a:t>
            </a:r>
            <a:r>
              <a:rPr lang="en-US" sz="1800" u="sng">
                <a:solidFill>
                  <a:srgbClr val="4C4C4C"/>
                </a:solidFill>
                <a:latin typeface="Calibri"/>
                <a:ea typeface="Calibri"/>
                <a:cs typeface="Calibri"/>
                <a:sym typeface="Calibri"/>
                <a:hlinkClick r:id="rId11">
                  <a:extLst>
                    <a:ext uri="{A12FA001-AC4F-418D-AE19-62706E023703}">
                      <ahyp:hlinkClr val="tx"/>
                    </a:ext>
                  </a:extLst>
                </a:hlinkClick>
              </a:rPr>
              <a:t>se descongela como </a:t>
            </a:r>
            <a:r>
              <a:rPr lang="en-US" sz="1800">
                <a:solidFill>
                  <a:srgbClr val="4C4C4C"/>
                </a:solidFill>
                <a:latin typeface="Calibri"/>
                <a:ea typeface="Calibri"/>
                <a:cs typeface="Calibri"/>
                <a:sym typeface="Calibri"/>
              </a:rPr>
              <a:t> consecuencia del </a:t>
            </a:r>
            <a:r>
              <a:rPr lang="en-US" sz="1800" u="sng">
                <a:solidFill>
                  <a:srgbClr val="4C4C4C"/>
                </a:solidFill>
                <a:latin typeface="Calibri"/>
                <a:ea typeface="Calibri"/>
                <a:cs typeface="Calibri"/>
                <a:sym typeface="Calibri"/>
                <a:hlinkClick r:id="rId12">
                  <a:extLst>
                    <a:ext uri="{A12FA001-AC4F-418D-AE19-62706E023703}">
                      <ahyp:hlinkClr val="tx"/>
                    </a:ext>
                  </a:extLst>
                </a:hlinkClick>
              </a:rPr>
              <a:t>cambio climático</a:t>
            </a:r>
            <a:r>
              <a:rPr lang="en-US" sz="1800">
                <a:solidFill>
                  <a:srgbClr val="4C4C4C"/>
                </a:solidFill>
                <a:latin typeface="Calibri"/>
                <a:ea typeface="Calibri"/>
                <a:cs typeface="Calibri"/>
                <a:sym typeface="Calibri"/>
              </a:rPr>
              <a:t>, esto amenaza con poner en  movimiento enormes cantidades de suelo, roca y pedregal.</a:t>
            </a:r>
            <a:endParaRPr sz="1800">
              <a:latin typeface="Calibri"/>
              <a:ea typeface="Calibri"/>
              <a:cs typeface="Calibri"/>
              <a:sym typeface="Calibri"/>
            </a:endParaRPr>
          </a:p>
          <a:p>
            <a:pPr indent="0" lvl="0" marL="12700" marR="124460" rtl="0" algn="l">
              <a:lnSpc>
                <a:spcPct val="100000"/>
              </a:lnSpc>
              <a:spcBef>
                <a:spcPts val="0"/>
              </a:spcBef>
              <a:spcAft>
                <a:spcPts val="0"/>
              </a:spcAft>
              <a:buNone/>
            </a:pPr>
            <a:r>
              <a:rPr b="1" lang="en-US" sz="1800">
                <a:solidFill>
                  <a:srgbClr val="086D6E"/>
                </a:solidFill>
                <a:latin typeface="Calibri"/>
                <a:ea typeface="Calibri"/>
                <a:cs typeface="Calibri"/>
                <a:sym typeface="Calibri"/>
              </a:rPr>
              <a:t>Suiza estudia cómo surgen y se desarrollan los distintos peligros  naturales y cómo puede protegerse la población </a:t>
            </a:r>
            <a:r>
              <a:rPr lang="en-US" sz="1800">
                <a:solidFill>
                  <a:srgbClr val="4C4C4C"/>
                </a:solidFill>
                <a:latin typeface="Calibri"/>
                <a:ea typeface="Calibri"/>
                <a:cs typeface="Calibri"/>
                <a:sym typeface="Calibri"/>
              </a:rPr>
              <a:t>por ejemplo,  mediante la ordenación del territorio, previsiones fiables o  medidas técnicas de protección </a:t>
            </a:r>
            <a:r>
              <a:rPr b="1" i="1" lang="en-US" sz="1800">
                <a:solidFill>
                  <a:srgbClr val="086D6E"/>
                </a:solidFill>
                <a:latin typeface="Calibri"/>
                <a:ea typeface="Calibri"/>
                <a:cs typeface="Calibri"/>
                <a:sym typeface="Calibri"/>
              </a:rPr>
              <a:t>(KPI)</a:t>
            </a:r>
            <a:r>
              <a:rPr lang="en-US" sz="1800">
                <a:solidFill>
                  <a:srgbClr val="4C4C4C"/>
                </a:solidFill>
                <a:latin typeface="Calibri"/>
                <a:ea typeface="Calibri"/>
                <a:cs typeface="Calibri"/>
                <a:sym typeface="Calibri"/>
              </a:rPr>
              <a:t>. De este modo, sientan las  bases científicas para el análisis de riesgos y para evaluar si las  medidas de protección y los sistemas de alerta son eficaces y  económicos.</a:t>
            </a:r>
            <a:endParaRPr sz="1800">
              <a:latin typeface="Calibri"/>
              <a:ea typeface="Calibri"/>
              <a:cs typeface="Calibri"/>
              <a:sym typeface="Calibri"/>
            </a:endParaRPr>
          </a:p>
          <a:p>
            <a:pPr indent="0" lvl="0" marL="12700" marR="5080" rtl="0" algn="l">
              <a:lnSpc>
                <a:spcPct val="100000"/>
              </a:lnSpc>
              <a:spcBef>
                <a:spcPts val="0"/>
              </a:spcBef>
              <a:spcAft>
                <a:spcPts val="0"/>
              </a:spcAft>
              <a:buNone/>
            </a:pPr>
            <a:r>
              <a:rPr b="1" lang="en-US" sz="1800">
                <a:solidFill>
                  <a:srgbClr val="086D6E"/>
                </a:solidFill>
                <a:latin typeface="Calibri"/>
                <a:ea typeface="Calibri"/>
                <a:cs typeface="Calibri"/>
                <a:sym typeface="Calibri"/>
              </a:rPr>
              <a:t>Además de la investigación científica y de ingeniería, esto  requiere un </a:t>
            </a:r>
            <a:r>
              <a:rPr b="1" lang="en-US" sz="1800" u="sng">
                <a:solidFill>
                  <a:srgbClr val="086D6E"/>
                </a:solidFill>
                <a:latin typeface="Calibri"/>
                <a:ea typeface="Calibri"/>
                <a:cs typeface="Calibri"/>
                <a:sym typeface="Calibri"/>
                <a:hlinkClick r:id="rId13">
                  <a:extLst>
                    <a:ext uri="{A12FA001-AC4F-418D-AE19-62706E023703}">
                      <ahyp:hlinkClr val="tx"/>
                    </a:ext>
                  </a:extLst>
                </a:hlinkClick>
              </a:rPr>
              <a:t>análisis económico y</a:t>
            </a:r>
            <a:r>
              <a:rPr b="1" lang="en-US" sz="1800">
                <a:solidFill>
                  <a:srgbClr val="086D6E"/>
                </a:solidFill>
                <a:latin typeface="Calibri"/>
                <a:ea typeface="Calibri"/>
                <a:cs typeface="Calibri"/>
                <a:sym typeface="Calibri"/>
              </a:rPr>
              <a:t>social, y una estrecha  cooperación entre los distintos agentes. </a:t>
            </a:r>
            <a:r>
              <a:rPr lang="en-US" sz="1800">
                <a:solidFill>
                  <a:srgbClr val="4C4C4C"/>
                </a:solidFill>
                <a:latin typeface="Calibri"/>
                <a:ea typeface="Calibri"/>
                <a:cs typeface="Calibri"/>
                <a:sym typeface="Calibri"/>
              </a:rPr>
              <a:t>Al fin y al cabo, hacer  frente a los peligros naturales plantea a la política, el gobierno y la  </a:t>
            </a:r>
            <a:r>
              <a:rPr lang="en-US" sz="1800" u="sng">
                <a:solidFill>
                  <a:srgbClr val="4C4C4C"/>
                </a:solidFill>
                <a:latin typeface="Calibri"/>
                <a:ea typeface="Calibri"/>
                <a:cs typeface="Calibri"/>
                <a:sym typeface="Calibri"/>
                <a:hlinkClick r:id="rId14">
                  <a:extLst>
                    <a:ext uri="{A12FA001-AC4F-418D-AE19-62706E023703}">
                      <ahyp:hlinkClr val="tx"/>
                    </a:ext>
                  </a:extLst>
                </a:hlinkClick>
              </a:rPr>
              <a:t>sociedad el reto de encontrar estrategias de reducción de  riesgosampliamente aceptadas y económicamente viable</a:t>
            </a:r>
            <a:r>
              <a:rPr lang="en-US" sz="1800">
                <a:solidFill>
                  <a:srgbClr val="4C4C4C"/>
                </a:solidFill>
                <a:latin typeface="Calibri"/>
                <a:ea typeface="Calibri"/>
                <a:cs typeface="Calibri"/>
                <a:sym typeface="Calibri"/>
              </a:rPr>
              <a:t>s.</a:t>
            </a:r>
            <a:endParaRPr sz="1800">
              <a:latin typeface="Calibri"/>
              <a:ea typeface="Calibri"/>
              <a:cs typeface="Calibri"/>
              <a:sym typeface="Calibri"/>
            </a:endParaRPr>
          </a:p>
        </p:txBody>
      </p:sp>
      <p:sp>
        <p:nvSpPr>
          <p:cNvPr id="857" name="Google Shape;857;p40"/>
          <p:cNvSpPr/>
          <p:nvPr/>
        </p:nvSpPr>
        <p:spPr>
          <a:xfrm>
            <a:off x="6796278" y="0"/>
            <a:ext cx="5396230" cy="1811655"/>
          </a:xfrm>
          <a:custGeom>
            <a:rect b="b" l="l" r="r" t="t"/>
            <a:pathLst>
              <a:path extrusionOk="0" h="1811655" w="5396230">
                <a:moveTo>
                  <a:pt x="5395722" y="0"/>
                </a:moveTo>
                <a:lnTo>
                  <a:pt x="0" y="0"/>
                </a:lnTo>
                <a:lnTo>
                  <a:pt x="0" y="1811274"/>
                </a:lnTo>
                <a:lnTo>
                  <a:pt x="5395722" y="1811274"/>
                </a:lnTo>
                <a:lnTo>
                  <a:pt x="5395722"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58" name="Google Shape;858;p40"/>
          <p:cNvSpPr txBox="1"/>
          <p:nvPr>
            <p:ph type="title"/>
          </p:nvPr>
        </p:nvSpPr>
        <p:spPr>
          <a:xfrm>
            <a:off x="6931142" y="0"/>
            <a:ext cx="5125720" cy="1459865"/>
          </a:xfrm>
          <a:prstGeom prst="rect">
            <a:avLst/>
          </a:prstGeom>
          <a:noFill/>
          <a:ln>
            <a:noFill/>
          </a:ln>
        </p:spPr>
        <p:txBody>
          <a:bodyPr anchorCtr="0" anchor="t" bIns="0" lIns="0" spcFirstLastPara="1" rIns="0" wrap="square" tIns="70475">
            <a:spAutoFit/>
          </a:bodyPr>
          <a:lstStyle/>
          <a:p>
            <a:pPr indent="0" lvl="0" marL="0" rtl="0" algn="ctr">
              <a:lnSpc>
                <a:spcPct val="100000"/>
              </a:lnSpc>
              <a:spcBef>
                <a:spcPts val="0"/>
              </a:spcBef>
              <a:spcAft>
                <a:spcPts val="0"/>
              </a:spcAft>
              <a:buNone/>
            </a:pPr>
            <a:r>
              <a:rPr b="1" lang="en-US" sz="4000" u="sng">
                <a:solidFill>
                  <a:schemeClr val="hlink"/>
                </a:solidFill>
                <a:latin typeface="Tahoma"/>
                <a:ea typeface="Tahoma"/>
                <a:cs typeface="Tahoma"/>
                <a:sym typeface="Tahoma"/>
                <a:hlinkClick r:id="rId15"/>
              </a:rPr>
              <a:t>Estudio de caso</a:t>
            </a:r>
            <a:endParaRPr sz="4000">
              <a:latin typeface="Tahoma"/>
              <a:ea typeface="Tahoma"/>
              <a:cs typeface="Tahoma"/>
              <a:sym typeface="Tahoma"/>
            </a:endParaRPr>
          </a:p>
          <a:p>
            <a:pPr indent="0" lvl="0" marL="12700" marR="5080" rtl="0" algn="ctr">
              <a:lnSpc>
                <a:spcPct val="100000"/>
              </a:lnSpc>
              <a:spcBef>
                <a:spcPts val="275"/>
              </a:spcBef>
              <a:spcAft>
                <a:spcPts val="0"/>
              </a:spcAft>
              <a:buNone/>
            </a:pPr>
            <a:r>
              <a:rPr lang="en-US" sz="2400" u="sng">
                <a:solidFill>
                  <a:schemeClr val="hlink"/>
                </a:solidFill>
                <a:hlinkClick r:id="rId16"/>
              </a:rPr>
              <a:t>Suiza supervisa sus estrategias de gestión  de crisis y reducción de riesgos</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2" name="Shape 862"/>
        <p:cNvGrpSpPr/>
        <p:nvPr/>
      </p:nvGrpSpPr>
      <p:grpSpPr>
        <a:xfrm>
          <a:off x="0" y="0"/>
          <a:ext cx="0" cy="0"/>
          <a:chOff x="0" y="0"/>
          <a:chExt cx="0" cy="0"/>
        </a:xfrm>
      </p:grpSpPr>
      <p:sp>
        <p:nvSpPr>
          <p:cNvPr id="863" name="Google Shape;863;p41"/>
          <p:cNvSpPr txBox="1"/>
          <p:nvPr/>
        </p:nvSpPr>
        <p:spPr>
          <a:xfrm>
            <a:off x="383540" y="3380865"/>
            <a:ext cx="5426710" cy="1902460"/>
          </a:xfrm>
          <a:prstGeom prst="rect">
            <a:avLst/>
          </a:prstGeom>
          <a:noFill/>
          <a:ln>
            <a:noFill/>
          </a:ln>
        </p:spPr>
        <p:txBody>
          <a:bodyPr anchorCtr="0" anchor="t" bIns="0" lIns="0" spcFirstLastPara="1" rIns="0" wrap="square" tIns="11425">
            <a:spAutoFit/>
          </a:bodyPr>
          <a:lstStyle/>
          <a:p>
            <a:pPr indent="-285750" lvl="0" marL="297815" marR="546735" rtl="0" algn="l">
              <a:lnSpc>
                <a:spcPct val="100299"/>
              </a:lnSpc>
              <a:spcBef>
                <a:spcPts val="0"/>
              </a:spcBef>
              <a:spcAft>
                <a:spcPts val="0"/>
              </a:spcAft>
              <a:buClr>
                <a:srgbClr val="79527B"/>
              </a:buClr>
              <a:buSzPts val="1800"/>
              <a:buFont typeface="Arial"/>
              <a:buChar char="•"/>
            </a:pPr>
            <a:r>
              <a:rPr b="1" lang="en-US" sz="1800">
                <a:solidFill>
                  <a:srgbClr val="79527B"/>
                </a:solidFill>
                <a:latin typeface="Calibri"/>
                <a:ea typeface="Calibri"/>
                <a:cs typeface="Calibri"/>
                <a:sym typeface="Calibri"/>
              </a:rPr>
              <a:t>En</a:t>
            </a:r>
            <a:r>
              <a:rPr b="1" lang="en-US" sz="1800" u="sng">
                <a:solidFill>
                  <a:srgbClr val="79527B"/>
                </a:solidFill>
                <a:latin typeface="Calibri"/>
                <a:ea typeface="Calibri"/>
                <a:cs typeface="Calibri"/>
                <a:sym typeface="Calibri"/>
                <a:hlinkClick r:id="rId3">
                  <a:extLst>
                    <a:ext uri="{A12FA001-AC4F-418D-AE19-62706E023703}">
                      <ahyp:hlinkClr val="tx"/>
                    </a:ext>
                  </a:extLst>
                </a:hlinkClick>
              </a:rPr>
              <a:t> </a:t>
            </a:r>
            <a:r>
              <a:rPr b="1" lang="en-US" sz="1500" u="sng">
                <a:solidFill>
                  <a:srgbClr val="79527B"/>
                </a:solidFill>
                <a:latin typeface="Calibri"/>
                <a:ea typeface="Calibri"/>
                <a:cs typeface="Calibri"/>
                <a:sym typeface="Calibri"/>
                <a:hlinkClick r:id="rId4">
                  <a:extLst>
                    <a:ext uri="{A12FA001-AC4F-418D-AE19-62706E023703}">
                      <ahyp:hlinkClr val="tx"/>
                    </a:ext>
                  </a:extLst>
                </a:hlinkClick>
              </a:rPr>
              <a:t>Illgraben (VS)</a:t>
            </a:r>
            <a:r>
              <a:rPr b="1" lang="en-US" sz="1500">
                <a:solidFill>
                  <a:srgbClr val="79527B"/>
                </a:solidFill>
                <a:latin typeface="Calibri"/>
                <a:ea typeface="Calibri"/>
                <a:cs typeface="Calibri"/>
                <a:sym typeface="Calibri"/>
              </a:rPr>
              <a:t>, </a:t>
            </a:r>
            <a:r>
              <a:rPr lang="en-US" sz="1500">
                <a:solidFill>
                  <a:srgbClr val="4C4C4C"/>
                </a:solidFill>
                <a:latin typeface="Calibri"/>
                <a:ea typeface="Calibri"/>
                <a:cs typeface="Calibri"/>
                <a:sym typeface="Calibri"/>
              </a:rPr>
              <a:t>observa avalanchas, flujos de detritos,  desprendimientos de rocas y corrimientos de tierras que se  producen de forma natural con diversos instrumentos de  medición.</a:t>
            </a:r>
            <a:endParaRPr sz="1500">
              <a:latin typeface="Calibri"/>
              <a:ea typeface="Calibri"/>
              <a:cs typeface="Calibri"/>
              <a:sym typeface="Calibri"/>
            </a:endParaRPr>
          </a:p>
          <a:p>
            <a:pPr indent="-285750" lvl="0" marL="298450" marR="0" rtl="0" algn="l">
              <a:lnSpc>
                <a:spcPct val="100000"/>
              </a:lnSpc>
              <a:spcBef>
                <a:spcPts val="0"/>
              </a:spcBef>
              <a:spcAft>
                <a:spcPts val="0"/>
              </a:spcAft>
              <a:buClr>
                <a:srgbClr val="79527B"/>
              </a:buClr>
              <a:buSzPts val="1500"/>
              <a:buFont typeface="Arial"/>
              <a:buChar char="•"/>
            </a:pPr>
            <a:r>
              <a:rPr b="1" lang="en-US" sz="1500" u="sng">
                <a:solidFill>
                  <a:srgbClr val="79527B"/>
                </a:solidFill>
                <a:latin typeface="Calibri"/>
                <a:ea typeface="Calibri"/>
                <a:cs typeface="Calibri"/>
                <a:sym typeface="Calibri"/>
                <a:hlinkClick r:id="rId5">
                  <a:extLst>
                    <a:ext uri="{A12FA001-AC4F-418D-AE19-62706E023703}">
                      <ahyp:hlinkClr val="tx"/>
                    </a:ext>
                  </a:extLst>
                </a:hlinkClick>
              </a:rPr>
              <a:t>En Cadenazzo (TI) </a:t>
            </a:r>
            <a:r>
              <a:rPr lang="en-US" sz="1500" u="sng">
                <a:solidFill>
                  <a:srgbClr val="4C4C4C"/>
                </a:solidFill>
                <a:latin typeface="Calibri"/>
                <a:ea typeface="Calibri"/>
                <a:cs typeface="Calibri"/>
                <a:sym typeface="Calibri"/>
                <a:hlinkClick r:id="rId6">
                  <a:extLst>
                    <a:ext uri="{A12FA001-AC4F-418D-AE19-62706E023703}">
                      <ahyp:hlinkClr val="tx"/>
                    </a:ext>
                  </a:extLst>
                </a:hlinkClick>
              </a:rPr>
              <a:t>registra y analiza</a:t>
            </a:r>
            <a:r>
              <a:rPr lang="en-US" sz="1500" u="sng">
                <a:solidFill>
                  <a:srgbClr val="79527B"/>
                </a:solidFill>
                <a:latin typeface="Calibri"/>
                <a:ea typeface="Calibri"/>
                <a:cs typeface="Calibri"/>
                <a:sym typeface="Calibri"/>
                <a:hlinkClick r:id="rId7">
                  <a:extLst>
                    <a:ext uri="{A12FA001-AC4F-418D-AE19-62706E023703}">
                      <ahyp:hlinkClr val="tx"/>
                    </a:ext>
                  </a:extLst>
                </a:hlinkClick>
              </a:rPr>
              <a:t> </a:t>
            </a:r>
            <a:r>
              <a:rPr b="1" lang="en-US" sz="1500" u="sng">
                <a:solidFill>
                  <a:srgbClr val="79527B"/>
                </a:solidFill>
                <a:latin typeface="Calibri"/>
                <a:ea typeface="Calibri"/>
                <a:cs typeface="Calibri"/>
                <a:sym typeface="Calibri"/>
                <a:hlinkClick r:id="rId8">
                  <a:extLst>
                    <a:ext uri="{A12FA001-AC4F-418D-AE19-62706E023703}">
                      <ahyp:hlinkClr val="tx"/>
                    </a:ext>
                  </a:extLst>
                </a:hlinkClick>
              </a:rPr>
              <a:t>incendios</a:t>
            </a:r>
            <a:endParaRPr sz="1500">
              <a:latin typeface="Calibri"/>
              <a:ea typeface="Calibri"/>
              <a:cs typeface="Calibri"/>
              <a:sym typeface="Calibri"/>
            </a:endParaRPr>
          </a:p>
          <a:p>
            <a:pPr indent="0" lvl="0" marL="297815" marR="5080" rtl="0" algn="l">
              <a:lnSpc>
                <a:spcPct val="100000"/>
              </a:lnSpc>
              <a:spcBef>
                <a:spcPts val="0"/>
              </a:spcBef>
              <a:spcAft>
                <a:spcPts val="0"/>
              </a:spcAft>
              <a:buNone/>
            </a:pPr>
            <a:r>
              <a:rPr b="1" lang="en-US" sz="1500" u="sng">
                <a:solidFill>
                  <a:srgbClr val="79527B"/>
                </a:solidFill>
                <a:latin typeface="Calibri"/>
                <a:ea typeface="Calibri"/>
                <a:cs typeface="Calibri"/>
                <a:sym typeface="Calibri"/>
                <a:hlinkClick r:id="rId9">
                  <a:extLst>
                    <a:ext uri="{A12FA001-AC4F-418D-AE19-62706E023703}">
                      <ahyp:hlinkClr val="tx"/>
                    </a:ext>
                  </a:extLst>
                </a:hlinkClick>
              </a:rPr>
              <a:t>forestales </a:t>
            </a:r>
            <a:r>
              <a:rPr lang="en-US" sz="1500" u="sng">
                <a:solidFill>
                  <a:srgbClr val="4C4C4C"/>
                </a:solidFill>
                <a:latin typeface="Calibri"/>
                <a:ea typeface="Calibri"/>
                <a:cs typeface="Calibri"/>
                <a:sym typeface="Calibri"/>
                <a:hlinkClick r:id="rId10">
                  <a:extLst>
                    <a:ext uri="{A12FA001-AC4F-418D-AE19-62706E023703}">
                      <ahyp:hlinkClr val="tx"/>
                    </a:ext>
                  </a:extLst>
                </a:hlinkClick>
              </a:rPr>
              <a:t>forestales, desarrolla métodos y c</a:t>
            </a:r>
            <a:r>
              <a:rPr lang="en-US" sz="1500">
                <a:solidFill>
                  <a:srgbClr val="4C4C4C"/>
                </a:solidFill>
                <a:latin typeface="Calibri"/>
                <a:ea typeface="Calibri"/>
                <a:cs typeface="Calibri"/>
                <a:sym typeface="Calibri"/>
              </a:rPr>
              <a:t>onceptos para evaluar  el riesgo de incendio forestal y determina sus consecuencias para  ecosistemas como los </a:t>
            </a:r>
            <a:r>
              <a:rPr b="1" lang="en-US" sz="1500" u="sng">
                <a:solidFill>
                  <a:srgbClr val="79527B"/>
                </a:solidFill>
                <a:latin typeface="Calibri"/>
                <a:ea typeface="Calibri"/>
                <a:cs typeface="Calibri"/>
                <a:sym typeface="Calibri"/>
                <a:hlinkClick r:id="rId11">
                  <a:extLst>
                    <a:ext uri="{A12FA001-AC4F-418D-AE19-62706E023703}">
                      <ahyp:hlinkClr val="tx"/>
                    </a:ext>
                  </a:extLst>
                </a:hlinkClick>
              </a:rPr>
              <a:t>bosques de protección</a:t>
            </a:r>
            <a:r>
              <a:rPr b="1" lang="en-US" sz="1500">
                <a:solidFill>
                  <a:srgbClr val="79527B"/>
                </a:solidFill>
                <a:latin typeface="Calibri"/>
                <a:ea typeface="Calibri"/>
                <a:cs typeface="Calibri"/>
                <a:sym typeface="Calibri"/>
              </a:rPr>
              <a:t>.</a:t>
            </a:r>
            <a:endParaRPr sz="1500">
              <a:latin typeface="Calibri"/>
              <a:ea typeface="Calibri"/>
              <a:cs typeface="Calibri"/>
              <a:sym typeface="Calibri"/>
            </a:endParaRPr>
          </a:p>
        </p:txBody>
      </p:sp>
      <p:sp>
        <p:nvSpPr>
          <p:cNvPr id="864" name="Google Shape;864;p41"/>
          <p:cNvSpPr txBox="1"/>
          <p:nvPr/>
        </p:nvSpPr>
        <p:spPr>
          <a:xfrm>
            <a:off x="383540" y="5486271"/>
            <a:ext cx="5367655" cy="983615"/>
          </a:xfrm>
          <a:prstGeom prst="rect">
            <a:avLst/>
          </a:prstGeom>
          <a:noFill/>
          <a:ln>
            <a:noFill/>
          </a:ln>
        </p:spPr>
        <p:txBody>
          <a:bodyPr anchorCtr="0" anchor="t" bIns="0" lIns="0" spcFirstLastPara="1" rIns="0" wrap="square" tIns="13325">
            <a:spAutoFit/>
          </a:bodyPr>
          <a:lstStyle/>
          <a:p>
            <a:pPr indent="0" lvl="0" marL="12700" marR="5080" rtl="0" algn="l">
              <a:lnSpc>
                <a:spcPct val="99700"/>
              </a:lnSpc>
              <a:spcBef>
                <a:spcPts val="0"/>
              </a:spcBef>
              <a:spcAft>
                <a:spcPts val="0"/>
              </a:spcAft>
              <a:buNone/>
            </a:pPr>
            <a:r>
              <a:rPr lang="en-US" sz="1500">
                <a:solidFill>
                  <a:srgbClr val="4C4C4C"/>
                </a:solidFill>
                <a:latin typeface="Calibri"/>
                <a:ea typeface="Calibri"/>
                <a:cs typeface="Calibri"/>
                <a:sym typeface="Calibri"/>
              </a:rPr>
              <a:t>Los </a:t>
            </a:r>
            <a:r>
              <a:rPr b="1" lang="en-US" sz="1500">
                <a:solidFill>
                  <a:srgbClr val="7A547C"/>
                </a:solidFill>
                <a:latin typeface="Calibri"/>
                <a:ea typeface="Calibri"/>
                <a:cs typeface="Calibri"/>
                <a:sym typeface="Calibri"/>
              </a:rPr>
              <a:t>datos de medición </a:t>
            </a:r>
            <a:r>
              <a:rPr lang="en-US" sz="1500">
                <a:solidFill>
                  <a:srgbClr val="4C4C4C"/>
                </a:solidFill>
                <a:latin typeface="Calibri"/>
                <a:ea typeface="Calibri"/>
                <a:cs typeface="Calibri"/>
                <a:sym typeface="Calibri"/>
              </a:rPr>
              <a:t>permiten simular los procesos en su interior  </a:t>
            </a:r>
            <a:r>
              <a:rPr lang="en-US" sz="1500" u="sng">
                <a:solidFill>
                  <a:srgbClr val="4C4C4C"/>
                </a:solidFill>
                <a:latin typeface="Calibri"/>
                <a:ea typeface="Calibri"/>
                <a:cs typeface="Calibri"/>
                <a:sym typeface="Calibri"/>
                <a:hlinkClick r:id="rId12">
                  <a:extLst>
                    <a:ext uri="{A12FA001-AC4F-418D-AE19-62706E023703}">
                      <ahyp:hlinkClr val="tx"/>
                    </a:ext>
                  </a:extLst>
                </a:hlinkClick>
              </a:rPr>
              <a:t>en modelos informáticos cada vez más precisos </a:t>
            </a:r>
            <a:r>
              <a:rPr b="1" lang="en-US" sz="1500" u="sng">
                <a:solidFill>
                  <a:srgbClr val="79527B"/>
                </a:solidFill>
                <a:latin typeface="Calibri"/>
                <a:ea typeface="Calibri"/>
                <a:cs typeface="Calibri"/>
                <a:sym typeface="Calibri"/>
                <a:hlinkClick r:id="rId13">
                  <a:extLst>
                    <a:ext uri="{A12FA001-AC4F-418D-AE19-62706E023703}">
                      <ahyp:hlinkClr val="tx"/>
                    </a:ext>
                  </a:extLst>
                </a:hlinkClick>
              </a:rPr>
              <a:t>modelos  computacionales. </a:t>
            </a:r>
            <a:r>
              <a:rPr lang="en-US" sz="1500" u="sng">
                <a:solidFill>
                  <a:srgbClr val="4C4C4C"/>
                </a:solidFill>
                <a:latin typeface="Calibri"/>
                <a:ea typeface="Calibri"/>
                <a:cs typeface="Calibri"/>
                <a:sym typeface="Calibri"/>
                <a:hlinkClick r:id="rId14">
                  <a:extLst>
                    <a:ext uri="{A12FA001-AC4F-418D-AE19-62706E023703}">
                      <ahyp:hlinkClr val="tx"/>
                    </a:ext>
                  </a:extLst>
                </a:hlinkClick>
              </a:rPr>
              <a:t>Esto es útil para desarrollar medidas </a:t>
            </a:r>
            <a:r>
              <a:rPr lang="en-US" sz="1500">
                <a:solidFill>
                  <a:srgbClr val="4C4C4C"/>
                </a:solidFill>
                <a:latin typeface="Calibri"/>
                <a:ea typeface="Calibri"/>
                <a:cs typeface="Calibri"/>
                <a:sym typeface="Calibri"/>
              </a:rPr>
              <a:t>de protección  </a:t>
            </a:r>
            <a:r>
              <a:rPr lang="en-US" sz="1800">
                <a:solidFill>
                  <a:srgbClr val="4C4C4C"/>
                </a:solidFill>
                <a:latin typeface="Calibri"/>
                <a:ea typeface="Calibri"/>
                <a:cs typeface="Calibri"/>
                <a:sym typeface="Calibri"/>
              </a:rPr>
              <a:t>y mapas de peligros.</a:t>
            </a:r>
            <a:endParaRPr sz="1800">
              <a:latin typeface="Calibri"/>
              <a:ea typeface="Calibri"/>
              <a:cs typeface="Calibri"/>
              <a:sym typeface="Calibri"/>
            </a:endParaRPr>
          </a:p>
        </p:txBody>
      </p:sp>
      <p:sp>
        <p:nvSpPr>
          <p:cNvPr id="865" name="Google Shape;865;p41"/>
          <p:cNvSpPr txBox="1"/>
          <p:nvPr/>
        </p:nvSpPr>
        <p:spPr>
          <a:xfrm>
            <a:off x="0" y="869441"/>
            <a:ext cx="6113780" cy="2468880"/>
          </a:xfrm>
          <a:prstGeom prst="rect">
            <a:avLst/>
          </a:prstGeom>
          <a:solidFill>
            <a:srgbClr val="79527B"/>
          </a:solidFill>
          <a:ln>
            <a:noFill/>
          </a:ln>
        </p:spPr>
        <p:txBody>
          <a:bodyPr anchorCtr="0" anchor="t" bIns="0" lIns="0" spcFirstLastPara="1" rIns="0" wrap="square" tIns="341625">
            <a:spAutoFit/>
          </a:bodyPr>
          <a:lstStyle/>
          <a:p>
            <a:pPr indent="0" lvl="0" marL="105410" marR="0" rtl="0" algn="ctr">
              <a:lnSpc>
                <a:spcPct val="100000"/>
              </a:lnSpc>
              <a:spcBef>
                <a:spcPts val="0"/>
              </a:spcBef>
              <a:spcAft>
                <a:spcPts val="0"/>
              </a:spcAft>
              <a:buNone/>
            </a:pPr>
            <a:r>
              <a:rPr lang="en-US" sz="3600">
                <a:solidFill>
                  <a:srgbClr val="FFFFFF"/>
                </a:solidFill>
                <a:latin typeface="Calibri"/>
                <a:ea typeface="Calibri"/>
                <a:cs typeface="Calibri"/>
                <a:sym typeface="Calibri"/>
              </a:rPr>
              <a:t>Observación y simulación</a:t>
            </a:r>
            <a:endParaRPr sz="3600">
              <a:latin typeface="Calibri"/>
              <a:ea typeface="Calibri"/>
              <a:cs typeface="Calibri"/>
              <a:sym typeface="Calibri"/>
            </a:endParaRPr>
          </a:p>
        </p:txBody>
      </p:sp>
      <p:sp>
        <p:nvSpPr>
          <p:cNvPr id="866" name="Google Shape;866;p41"/>
          <p:cNvSpPr txBox="1"/>
          <p:nvPr/>
        </p:nvSpPr>
        <p:spPr>
          <a:xfrm>
            <a:off x="6113526" y="869441"/>
            <a:ext cx="6078855" cy="2468880"/>
          </a:xfrm>
          <a:prstGeom prst="rect">
            <a:avLst/>
          </a:prstGeom>
          <a:solidFill>
            <a:srgbClr val="F27954"/>
          </a:solidFill>
          <a:ln>
            <a:noFill/>
          </a:ln>
        </p:spPr>
        <p:txBody>
          <a:bodyPr anchorCtr="0" anchor="t" bIns="0" lIns="0" spcFirstLastPara="1" rIns="0" wrap="square" tIns="4425">
            <a:spAutoFit/>
          </a:bodyPr>
          <a:lstStyle/>
          <a:p>
            <a:pPr indent="0" lvl="0" marL="0" marR="0" rtl="0" algn="l">
              <a:lnSpc>
                <a:spcPct val="100000"/>
              </a:lnSpc>
              <a:spcBef>
                <a:spcPts val="0"/>
              </a:spcBef>
              <a:spcAft>
                <a:spcPts val="0"/>
              </a:spcAft>
              <a:buNone/>
            </a:pPr>
            <a:r>
              <a:t/>
            </a:r>
            <a:endParaRPr sz="3800">
              <a:latin typeface="Times New Roman"/>
              <a:ea typeface="Times New Roman"/>
              <a:cs typeface="Times New Roman"/>
              <a:sym typeface="Times New Roman"/>
            </a:endParaRPr>
          </a:p>
          <a:p>
            <a:pPr indent="0" lvl="0" marL="669925" marR="0" rtl="0" algn="l">
              <a:lnSpc>
                <a:spcPct val="100000"/>
              </a:lnSpc>
              <a:spcBef>
                <a:spcPts val="0"/>
              </a:spcBef>
              <a:spcAft>
                <a:spcPts val="0"/>
              </a:spcAft>
              <a:buNone/>
            </a:pPr>
            <a:r>
              <a:rPr lang="en-US" sz="3600">
                <a:solidFill>
                  <a:srgbClr val="FFFFFF"/>
                </a:solidFill>
                <a:latin typeface="Calibri"/>
                <a:ea typeface="Calibri"/>
                <a:cs typeface="Calibri"/>
                <a:sym typeface="Calibri"/>
              </a:rPr>
              <a:t>Prevenidos e informados</a:t>
            </a:r>
            <a:endParaRPr sz="3600">
              <a:latin typeface="Calibri"/>
              <a:ea typeface="Calibri"/>
              <a:cs typeface="Calibri"/>
              <a:sym typeface="Calibri"/>
            </a:endParaRPr>
          </a:p>
        </p:txBody>
      </p:sp>
      <p:sp>
        <p:nvSpPr>
          <p:cNvPr id="867" name="Google Shape;867;p41"/>
          <p:cNvSpPr txBox="1"/>
          <p:nvPr/>
        </p:nvSpPr>
        <p:spPr>
          <a:xfrm>
            <a:off x="6241415" y="3403155"/>
            <a:ext cx="5628005" cy="3262629"/>
          </a:xfrm>
          <a:prstGeom prst="rect">
            <a:avLst/>
          </a:prstGeom>
          <a:noFill/>
          <a:ln>
            <a:noFill/>
          </a:ln>
        </p:spPr>
        <p:txBody>
          <a:bodyPr anchorCtr="0" anchor="t" bIns="0" lIns="0" spcFirstLastPara="1" rIns="0" wrap="square" tIns="43800">
            <a:spAutoFit/>
          </a:bodyPr>
          <a:lstStyle/>
          <a:p>
            <a:pPr indent="-285750" lvl="0" marL="298450" marR="5080" rtl="0" algn="l">
              <a:lnSpc>
                <a:spcPct val="107722"/>
              </a:lnSpc>
              <a:spcBef>
                <a:spcPts val="0"/>
              </a:spcBef>
              <a:spcAft>
                <a:spcPts val="0"/>
              </a:spcAft>
              <a:buClr>
                <a:srgbClr val="4C4C4C"/>
              </a:buClr>
              <a:buSzPts val="1800"/>
              <a:buFont typeface="Arial"/>
              <a:buChar char="•"/>
            </a:pPr>
            <a:r>
              <a:rPr lang="en-US" sz="1800">
                <a:solidFill>
                  <a:srgbClr val="4C4C4C"/>
                </a:solidFill>
                <a:latin typeface="Calibri"/>
                <a:ea typeface="Calibri"/>
                <a:cs typeface="Calibri"/>
                <a:sym typeface="Calibri"/>
              </a:rPr>
              <a:t>Cuando se trata de sistemas de alerta y prevención, éstos  desempeñan un papel importante tanto a nivel nacional  como</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15">
                  <a:extLst>
                    <a:ext uri="{A12FA001-AC4F-418D-AE19-62706E023703}">
                      <ahyp:hlinkClr val="tx"/>
                    </a:ext>
                  </a:extLst>
                </a:hlinkClick>
              </a:rPr>
              <a:t>internacional</a:t>
            </a:r>
            <a:r>
              <a:rPr b="1" lang="en-US" sz="1800">
                <a:solidFill>
                  <a:srgbClr val="F27954"/>
                </a:solidFill>
                <a:latin typeface="Calibri"/>
                <a:ea typeface="Calibri"/>
                <a:cs typeface="Calibri"/>
                <a:sym typeface="Calibri"/>
              </a:rPr>
              <a:t>: </a:t>
            </a:r>
            <a:r>
              <a:rPr lang="en-US" sz="1800">
                <a:solidFill>
                  <a:srgbClr val="4C4C4C"/>
                </a:solidFill>
                <a:latin typeface="Calibri"/>
                <a:ea typeface="Calibri"/>
                <a:cs typeface="Calibri"/>
                <a:sym typeface="Calibri"/>
              </a:rPr>
              <a:t>en invierno, el servicio de alerta de  aludes del Instituto de Investigación de Nieve y  Avalanchas SLF publica el conocido</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16">
                  <a:extLst>
                    <a:ext uri="{A12FA001-AC4F-418D-AE19-62706E023703}">
                      <ahyp:hlinkClr val="tx"/>
                    </a:ext>
                  </a:extLst>
                </a:hlinkClick>
              </a:rPr>
              <a:t>boletín de aludes </a:t>
            </a:r>
            <a:r>
              <a:rPr lang="en-US" sz="1800">
                <a:solidFill>
                  <a:srgbClr val="4C4C4C"/>
                </a:solidFill>
                <a:latin typeface="Calibri"/>
                <a:ea typeface="Calibri"/>
                <a:cs typeface="Calibri"/>
                <a:sym typeface="Calibri"/>
              </a:rPr>
              <a:t>dos  veces al día.</a:t>
            </a:r>
            <a:endParaRPr sz="1800">
              <a:latin typeface="Calibri"/>
              <a:ea typeface="Calibri"/>
              <a:cs typeface="Calibri"/>
              <a:sym typeface="Calibri"/>
            </a:endParaRPr>
          </a:p>
          <a:p>
            <a:pPr indent="-285750" lvl="0" marL="298450" marR="224154" rtl="0" algn="l">
              <a:lnSpc>
                <a:spcPct val="107722"/>
              </a:lnSpc>
              <a:spcBef>
                <a:spcPts val="25"/>
              </a:spcBef>
              <a:spcAft>
                <a:spcPts val="0"/>
              </a:spcAft>
              <a:buClr>
                <a:srgbClr val="4C4C4C"/>
              </a:buClr>
              <a:buSzPts val="1800"/>
              <a:buFont typeface="Arial"/>
              <a:buChar char="•"/>
            </a:pPr>
            <a:r>
              <a:rPr lang="en-US" sz="1800">
                <a:solidFill>
                  <a:srgbClr val="4C4C4C"/>
                </a:solidFill>
                <a:latin typeface="Calibri"/>
                <a:ea typeface="Calibri"/>
                <a:cs typeface="Calibri"/>
                <a:sym typeface="Calibri"/>
              </a:rPr>
              <a:t>Sus hidrólogos se encargan de advertir al público sobre  casos de</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17">
                  <a:extLst>
                    <a:ext uri="{A12FA001-AC4F-418D-AE19-62706E023703}">
                      <ahyp:hlinkClr val="tx"/>
                    </a:ext>
                  </a:extLst>
                </a:hlinkClick>
              </a:rPr>
              <a:t>inundaciones </a:t>
            </a:r>
            <a:r>
              <a:rPr lang="en-US" sz="1800">
                <a:solidFill>
                  <a:srgbClr val="4C4C4C"/>
                </a:solidFill>
                <a:latin typeface="Calibri"/>
                <a:ea typeface="Calibri"/>
                <a:cs typeface="Calibri"/>
                <a:sym typeface="Calibri"/>
              </a:rPr>
              <a:t>y</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18">
                  <a:extLst>
                    <a:ext uri="{A12FA001-AC4F-418D-AE19-62706E023703}">
                      <ahyp:hlinkClr val="tx"/>
                    </a:ext>
                  </a:extLst>
                </a:hlinkClick>
              </a:rPr>
              <a:t>graves sequías</a:t>
            </a:r>
            <a:r>
              <a:rPr lang="en-US" sz="1800">
                <a:solidFill>
                  <a:srgbClr val="4C4C4C"/>
                </a:solidFill>
                <a:latin typeface="Calibri"/>
                <a:ea typeface="Calibri"/>
                <a:cs typeface="Calibri"/>
                <a:sym typeface="Calibri"/>
              </a:rPr>
              <a:t>.</a:t>
            </a:r>
            <a:endParaRPr sz="1800">
              <a:latin typeface="Calibri"/>
              <a:ea typeface="Calibri"/>
              <a:cs typeface="Calibri"/>
              <a:sym typeface="Calibri"/>
            </a:endParaRPr>
          </a:p>
          <a:p>
            <a:pPr indent="-285750" lvl="0" marL="298450" marR="328930" rtl="0" algn="l">
              <a:lnSpc>
                <a:spcPct val="107722"/>
              </a:lnSpc>
              <a:spcBef>
                <a:spcPts val="10"/>
              </a:spcBef>
              <a:spcAft>
                <a:spcPts val="0"/>
              </a:spcAft>
              <a:buClr>
                <a:srgbClr val="4C4C4C"/>
              </a:buClr>
              <a:buSzPts val="1800"/>
              <a:buFont typeface="Arial"/>
              <a:buChar char="•"/>
            </a:pPr>
            <a:r>
              <a:rPr lang="en-US" sz="1800">
                <a:solidFill>
                  <a:srgbClr val="4C4C4C"/>
                </a:solidFill>
                <a:latin typeface="Calibri"/>
                <a:ea typeface="Calibri"/>
                <a:cs typeface="Calibri"/>
                <a:sym typeface="Calibri"/>
              </a:rPr>
              <a:t>Ponen a disposición del público datos y conclusiones  en</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19">
                  <a:extLst>
                    <a:ext uri="{A12FA001-AC4F-418D-AE19-62706E023703}">
                      <ahyp:hlinkClr val="tx"/>
                    </a:ext>
                  </a:extLst>
                </a:hlinkClick>
              </a:rPr>
              <a:t>plataformas de Internet </a:t>
            </a:r>
            <a:r>
              <a:rPr lang="en-US" sz="1800">
                <a:solidFill>
                  <a:srgbClr val="4C4C4C"/>
                </a:solidFill>
                <a:latin typeface="Calibri"/>
                <a:ea typeface="Calibri"/>
                <a:cs typeface="Calibri"/>
                <a:sym typeface="Calibri"/>
              </a:rPr>
              <a:t>y como</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20">
                  <a:extLst>
                    <a:ext uri="{A12FA001-AC4F-418D-AE19-62706E023703}">
                      <ahyp:hlinkClr val="tx"/>
                    </a:ext>
                  </a:extLst>
                </a:hlinkClick>
              </a:rPr>
              <a:t>aplicaciones</a:t>
            </a:r>
            <a:r>
              <a:rPr b="1" lang="en-US" sz="1800">
                <a:solidFill>
                  <a:srgbClr val="F27954"/>
                </a:solidFill>
                <a:latin typeface="Calibri"/>
                <a:ea typeface="Calibri"/>
                <a:cs typeface="Calibri"/>
                <a:sym typeface="Calibri"/>
              </a:rPr>
              <a:t>, </a:t>
            </a:r>
            <a:r>
              <a:rPr lang="en-US" sz="1800">
                <a:solidFill>
                  <a:srgbClr val="4C4C4C"/>
                </a:solidFill>
                <a:latin typeface="Calibri"/>
                <a:ea typeface="Calibri"/>
                <a:cs typeface="Calibri"/>
                <a:sym typeface="Calibri"/>
              </a:rPr>
              <a:t>para</a:t>
            </a:r>
            <a:endParaRPr sz="1800">
              <a:latin typeface="Calibri"/>
              <a:ea typeface="Calibri"/>
              <a:cs typeface="Calibri"/>
              <a:sym typeface="Calibri"/>
            </a:endParaRPr>
          </a:p>
          <a:p>
            <a:pPr indent="0" lvl="0" marL="298450" marR="71120" rtl="0" algn="l">
              <a:lnSpc>
                <a:spcPct val="107722"/>
              </a:lnSpc>
              <a:spcBef>
                <a:spcPts val="5"/>
              </a:spcBef>
              <a:spcAft>
                <a:spcPts val="0"/>
              </a:spcAft>
              <a:buNone/>
            </a:pPr>
            <a:r>
              <a:rPr lang="en-US" sz="1800">
                <a:solidFill>
                  <a:srgbClr val="4C4C4C"/>
                </a:solidFill>
                <a:latin typeface="Calibri"/>
                <a:ea typeface="Calibri"/>
                <a:cs typeface="Calibri"/>
                <a:sym typeface="Calibri"/>
              </a:rPr>
              <a:t>que los gestores de crisis puedan acceder rápidamente a  la información en caso de emergencia.</a:t>
            </a:r>
            <a:endParaRPr sz="1800">
              <a:latin typeface="Calibri"/>
              <a:ea typeface="Calibri"/>
              <a:cs typeface="Calibri"/>
              <a:sym typeface="Calibri"/>
            </a:endParaRPr>
          </a:p>
          <a:p>
            <a:pPr indent="-285750" lvl="0" marL="298450" marR="0" rtl="0" algn="l">
              <a:lnSpc>
                <a:spcPct val="106666"/>
              </a:lnSpc>
              <a:spcBef>
                <a:spcPts val="0"/>
              </a:spcBef>
              <a:spcAft>
                <a:spcPts val="0"/>
              </a:spcAft>
              <a:buClr>
                <a:srgbClr val="4C4C4C"/>
              </a:buClr>
              <a:buSzPts val="1800"/>
              <a:buFont typeface="Arial"/>
              <a:buChar char="•"/>
            </a:pPr>
            <a:r>
              <a:rPr lang="en-US" sz="1800">
                <a:solidFill>
                  <a:srgbClr val="4C4C4C"/>
                </a:solidFill>
                <a:latin typeface="Calibri"/>
                <a:ea typeface="Calibri"/>
                <a:cs typeface="Calibri"/>
                <a:sym typeface="Calibri"/>
              </a:rPr>
              <a:t>También publican</a:t>
            </a:r>
            <a:r>
              <a:rPr lang="en-US" sz="1800">
                <a:solidFill>
                  <a:srgbClr val="F27954"/>
                </a:solidFill>
                <a:latin typeface="Calibri"/>
                <a:ea typeface="Calibri"/>
                <a:cs typeface="Calibri"/>
                <a:sym typeface="Calibri"/>
              </a:rPr>
              <a:t> </a:t>
            </a:r>
            <a:r>
              <a:rPr b="1" lang="en-US" sz="1800" u="sng">
                <a:solidFill>
                  <a:srgbClr val="F27954"/>
                </a:solidFill>
                <a:latin typeface="Calibri"/>
                <a:ea typeface="Calibri"/>
                <a:cs typeface="Calibri"/>
                <a:sym typeface="Calibri"/>
                <a:hlinkClick r:id="rId21">
                  <a:extLst>
                    <a:ext uri="{A12FA001-AC4F-418D-AE19-62706E023703}">
                      <ahyp:hlinkClr val="tx"/>
                    </a:ext>
                  </a:extLst>
                </a:hlinkClick>
              </a:rPr>
              <a:t>prospectos y folletos</a:t>
            </a:r>
            <a:r>
              <a:rPr lang="en-US" sz="1800">
                <a:solidFill>
                  <a:srgbClr val="4C4C4C"/>
                </a:solidFill>
                <a:latin typeface="Calibri"/>
                <a:ea typeface="Calibri"/>
                <a:cs typeface="Calibri"/>
                <a:sym typeface="Calibri"/>
              </a:rPr>
              <a:t>.</a:t>
            </a:r>
            <a:endParaRPr sz="1800">
              <a:latin typeface="Calibri"/>
              <a:ea typeface="Calibri"/>
              <a:cs typeface="Calibri"/>
              <a:sym typeface="Calibri"/>
            </a:endParaRPr>
          </a:p>
        </p:txBody>
      </p:sp>
      <p:sp>
        <p:nvSpPr>
          <p:cNvPr id="868" name="Google Shape;868;p41"/>
          <p:cNvSpPr txBox="1"/>
          <p:nvPr>
            <p:ph type="title"/>
          </p:nvPr>
        </p:nvSpPr>
        <p:spPr>
          <a:xfrm>
            <a:off x="0" y="286511"/>
            <a:ext cx="12192000" cy="582930"/>
          </a:xfrm>
          <a:prstGeom prst="rect">
            <a:avLst/>
          </a:prstGeom>
          <a:solidFill>
            <a:srgbClr val="086D6E"/>
          </a:solidFill>
          <a:ln>
            <a:noFill/>
          </a:ln>
        </p:spPr>
        <p:txBody>
          <a:bodyPr anchorCtr="0" anchor="t" bIns="0" lIns="0" spcFirstLastPara="1" rIns="0" wrap="square" tIns="0">
            <a:spAutoFit/>
          </a:bodyPr>
          <a:lstStyle/>
          <a:p>
            <a:pPr indent="0" lvl="0" marL="260350" rtl="0" algn="l">
              <a:lnSpc>
                <a:spcPct val="99545"/>
              </a:lnSpc>
              <a:spcBef>
                <a:spcPts val="0"/>
              </a:spcBef>
              <a:spcAft>
                <a:spcPts val="0"/>
              </a:spcAft>
              <a:buNone/>
            </a:pPr>
            <a:r>
              <a:rPr lang="en-US" sz="2200"/>
              <a:t>Estrategia de supervisión de herramientas digitales, datos, sistemas y programas informáticos Prioridad</a:t>
            </a:r>
            <a:endParaRPr sz="2200"/>
          </a:p>
        </p:txBody>
      </p:sp>
      <p:grpSp>
        <p:nvGrpSpPr>
          <p:cNvPr id="869" name="Google Shape;869;p41"/>
          <p:cNvGrpSpPr/>
          <p:nvPr/>
        </p:nvGrpSpPr>
        <p:grpSpPr>
          <a:xfrm>
            <a:off x="11479838" y="5229962"/>
            <a:ext cx="281305" cy="459460"/>
            <a:chOff x="11479838" y="5229962"/>
            <a:chExt cx="281305" cy="459460"/>
          </a:xfrm>
        </p:grpSpPr>
        <p:pic>
          <p:nvPicPr>
            <p:cNvPr id="870" name="Google Shape;870;p41"/>
            <p:cNvPicPr preferRelativeResize="0"/>
            <p:nvPr/>
          </p:nvPicPr>
          <p:blipFill rotWithShape="1">
            <a:blip r:embed="rId22">
              <a:alphaModFix/>
            </a:blip>
            <a:srcRect b="0" l="0" r="0" t="0"/>
            <a:stretch/>
          </p:blipFill>
          <p:spPr>
            <a:xfrm>
              <a:off x="11501089" y="5229962"/>
              <a:ext cx="147168" cy="135857"/>
            </a:xfrm>
            <a:prstGeom prst="rect">
              <a:avLst/>
            </a:prstGeom>
            <a:noFill/>
            <a:ln>
              <a:noFill/>
            </a:ln>
          </p:spPr>
        </p:pic>
        <p:sp>
          <p:nvSpPr>
            <p:cNvPr id="871" name="Google Shape;871;p41"/>
            <p:cNvSpPr/>
            <p:nvPr/>
          </p:nvSpPr>
          <p:spPr>
            <a:xfrm>
              <a:off x="11479838" y="5278577"/>
              <a:ext cx="281305" cy="410845"/>
            </a:xfrm>
            <a:custGeom>
              <a:rect b="b" l="l" r="r" t="t"/>
              <a:pathLst>
                <a:path extrusionOk="0" h="410845" w="281304">
                  <a:moveTo>
                    <a:pt x="240660" y="410757"/>
                  </a:moveTo>
                  <a:lnTo>
                    <a:pt x="94984" y="410757"/>
                  </a:lnTo>
                  <a:lnTo>
                    <a:pt x="94984" y="372879"/>
                  </a:lnTo>
                  <a:lnTo>
                    <a:pt x="34790" y="326608"/>
                  </a:lnTo>
                  <a:lnTo>
                    <a:pt x="31530" y="321501"/>
                  </a:lnTo>
                  <a:lnTo>
                    <a:pt x="100" y="180189"/>
                  </a:lnTo>
                  <a:lnTo>
                    <a:pt x="0" y="170378"/>
                  </a:lnTo>
                  <a:lnTo>
                    <a:pt x="3496" y="161564"/>
                  </a:lnTo>
                  <a:lnTo>
                    <a:pt x="10003" y="154666"/>
                  </a:lnTo>
                  <a:lnTo>
                    <a:pt x="18936" y="150603"/>
                  </a:lnTo>
                  <a:lnTo>
                    <a:pt x="28907" y="150287"/>
                  </a:lnTo>
                  <a:lnTo>
                    <a:pt x="37913" y="153698"/>
                  </a:lnTo>
                  <a:lnTo>
                    <a:pt x="44983" y="160236"/>
                  </a:lnTo>
                  <a:lnTo>
                    <a:pt x="49144" y="169298"/>
                  </a:lnTo>
                  <a:lnTo>
                    <a:pt x="69779" y="262080"/>
                  </a:lnTo>
                  <a:lnTo>
                    <a:pt x="69840" y="25111"/>
                  </a:lnTo>
                  <a:lnTo>
                    <a:pt x="71814" y="15338"/>
                  </a:lnTo>
                  <a:lnTo>
                    <a:pt x="77197" y="7356"/>
                  </a:lnTo>
                  <a:lnTo>
                    <a:pt x="85182" y="1973"/>
                  </a:lnTo>
                  <a:lnTo>
                    <a:pt x="94961" y="0"/>
                  </a:lnTo>
                  <a:lnTo>
                    <a:pt x="104739" y="1973"/>
                  </a:lnTo>
                  <a:lnTo>
                    <a:pt x="112724" y="7356"/>
                  </a:lnTo>
                  <a:lnTo>
                    <a:pt x="118108" y="15338"/>
                  </a:lnTo>
                  <a:lnTo>
                    <a:pt x="120083" y="25111"/>
                  </a:lnTo>
                  <a:lnTo>
                    <a:pt x="120083" y="149610"/>
                  </a:lnTo>
                  <a:lnTo>
                    <a:pt x="121813" y="139505"/>
                  </a:lnTo>
                  <a:lnTo>
                    <a:pt x="126669" y="130781"/>
                  </a:lnTo>
                  <a:lnTo>
                    <a:pt x="134106" y="124119"/>
                  </a:lnTo>
                  <a:lnTo>
                    <a:pt x="143583" y="120196"/>
                  </a:lnTo>
                  <a:lnTo>
                    <a:pt x="155544" y="119926"/>
                  </a:lnTo>
                  <a:lnTo>
                    <a:pt x="166306" y="124116"/>
                  </a:lnTo>
                  <a:lnTo>
                    <a:pt x="174713" y="132034"/>
                  </a:lnTo>
                  <a:lnTo>
                    <a:pt x="179605" y="142949"/>
                  </a:lnTo>
                  <a:lnTo>
                    <a:pt x="185219" y="137553"/>
                  </a:lnTo>
                  <a:lnTo>
                    <a:pt x="192710" y="134539"/>
                  </a:lnTo>
                  <a:lnTo>
                    <a:pt x="200501" y="134545"/>
                  </a:lnTo>
                  <a:lnTo>
                    <a:pt x="212225" y="136919"/>
                  </a:lnTo>
                  <a:lnTo>
                    <a:pt x="221798" y="143378"/>
                  </a:lnTo>
                  <a:lnTo>
                    <a:pt x="228249" y="152953"/>
                  </a:lnTo>
                  <a:lnTo>
                    <a:pt x="230609" y="164675"/>
                  </a:lnTo>
                  <a:lnTo>
                    <a:pt x="230470" y="167500"/>
                  </a:lnTo>
                  <a:lnTo>
                    <a:pt x="236023" y="162443"/>
                  </a:lnTo>
                  <a:lnTo>
                    <a:pt x="243264" y="159646"/>
                  </a:lnTo>
                  <a:lnTo>
                    <a:pt x="250772" y="159657"/>
                  </a:lnTo>
                  <a:lnTo>
                    <a:pt x="262490" y="162034"/>
                  </a:lnTo>
                  <a:lnTo>
                    <a:pt x="272055" y="168493"/>
                  </a:lnTo>
                  <a:lnTo>
                    <a:pt x="278498" y="178065"/>
                  </a:lnTo>
                  <a:lnTo>
                    <a:pt x="280852" y="189781"/>
                  </a:lnTo>
                  <a:lnTo>
                    <a:pt x="280852" y="280181"/>
                  </a:lnTo>
                  <a:lnTo>
                    <a:pt x="274572" y="319992"/>
                  </a:lnTo>
                  <a:lnTo>
                    <a:pt x="260756" y="344759"/>
                  </a:lnTo>
                  <a:lnTo>
                    <a:pt x="246940" y="363604"/>
                  </a:lnTo>
                  <a:lnTo>
                    <a:pt x="240660" y="385646"/>
                  </a:lnTo>
                  <a:lnTo>
                    <a:pt x="240660" y="41075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872" name="Google Shape;872;p41"/>
          <p:cNvGrpSpPr/>
          <p:nvPr/>
        </p:nvGrpSpPr>
        <p:grpSpPr>
          <a:xfrm>
            <a:off x="4242083" y="5102243"/>
            <a:ext cx="283845" cy="463688"/>
            <a:chOff x="4242083" y="5102243"/>
            <a:chExt cx="283845" cy="463688"/>
          </a:xfrm>
        </p:grpSpPr>
        <p:pic>
          <p:nvPicPr>
            <p:cNvPr id="873" name="Google Shape;873;p41"/>
            <p:cNvPicPr preferRelativeResize="0"/>
            <p:nvPr/>
          </p:nvPicPr>
          <p:blipFill rotWithShape="1">
            <a:blip r:embed="rId23">
              <a:alphaModFix/>
            </a:blip>
            <a:srcRect b="0" l="0" r="0" t="0"/>
            <a:stretch/>
          </p:blipFill>
          <p:spPr>
            <a:xfrm>
              <a:off x="4263548" y="5102243"/>
              <a:ext cx="148642" cy="137023"/>
            </a:xfrm>
            <a:prstGeom prst="rect">
              <a:avLst/>
            </a:prstGeom>
            <a:noFill/>
            <a:ln>
              <a:noFill/>
            </a:ln>
          </p:spPr>
        </p:pic>
        <p:sp>
          <p:nvSpPr>
            <p:cNvPr id="874" name="Google Shape;874;p41"/>
            <p:cNvSpPr/>
            <p:nvPr/>
          </p:nvSpPr>
          <p:spPr>
            <a:xfrm>
              <a:off x="4242083" y="5151276"/>
              <a:ext cx="283845" cy="414655"/>
            </a:xfrm>
            <a:custGeom>
              <a:rect b="b" l="l" r="r" t="t"/>
              <a:pathLst>
                <a:path extrusionOk="0" h="414654" w="283845">
                  <a:moveTo>
                    <a:pt x="243070" y="414283"/>
                  </a:moveTo>
                  <a:lnTo>
                    <a:pt x="95935" y="414283"/>
                  </a:lnTo>
                  <a:lnTo>
                    <a:pt x="95935" y="376080"/>
                  </a:lnTo>
                  <a:lnTo>
                    <a:pt x="35138" y="329411"/>
                  </a:lnTo>
                  <a:lnTo>
                    <a:pt x="31846" y="324261"/>
                  </a:lnTo>
                  <a:lnTo>
                    <a:pt x="101" y="181736"/>
                  </a:lnTo>
                  <a:lnTo>
                    <a:pt x="0" y="171840"/>
                  </a:lnTo>
                  <a:lnTo>
                    <a:pt x="3531" y="162951"/>
                  </a:lnTo>
                  <a:lnTo>
                    <a:pt x="10104" y="155994"/>
                  </a:lnTo>
                  <a:lnTo>
                    <a:pt x="19126" y="151896"/>
                  </a:lnTo>
                  <a:lnTo>
                    <a:pt x="29198" y="151577"/>
                  </a:lnTo>
                  <a:lnTo>
                    <a:pt x="38295" y="155017"/>
                  </a:lnTo>
                  <a:lnTo>
                    <a:pt x="45434" y="161611"/>
                  </a:lnTo>
                  <a:lnTo>
                    <a:pt x="49636" y="170752"/>
                  </a:lnTo>
                  <a:lnTo>
                    <a:pt x="70478" y="264329"/>
                  </a:lnTo>
                  <a:lnTo>
                    <a:pt x="70539" y="25327"/>
                  </a:lnTo>
                  <a:lnTo>
                    <a:pt x="72534" y="15470"/>
                  </a:lnTo>
                  <a:lnTo>
                    <a:pt x="77972" y="7419"/>
                  </a:lnTo>
                  <a:lnTo>
                    <a:pt x="86037" y="1990"/>
                  </a:lnTo>
                  <a:lnTo>
                    <a:pt x="95912" y="0"/>
                  </a:lnTo>
                  <a:lnTo>
                    <a:pt x="105790" y="1990"/>
                  </a:lnTo>
                  <a:lnTo>
                    <a:pt x="113855" y="7419"/>
                  </a:lnTo>
                  <a:lnTo>
                    <a:pt x="119292" y="15470"/>
                  </a:lnTo>
                  <a:lnTo>
                    <a:pt x="121285" y="25327"/>
                  </a:lnTo>
                  <a:lnTo>
                    <a:pt x="121285" y="150894"/>
                  </a:lnTo>
                  <a:lnTo>
                    <a:pt x="123033" y="140702"/>
                  </a:lnTo>
                  <a:lnTo>
                    <a:pt x="127937" y="131904"/>
                  </a:lnTo>
                  <a:lnTo>
                    <a:pt x="135449" y="125185"/>
                  </a:lnTo>
                  <a:lnTo>
                    <a:pt x="145021" y="121228"/>
                  </a:lnTo>
                  <a:lnTo>
                    <a:pt x="157102" y="120956"/>
                  </a:lnTo>
                  <a:lnTo>
                    <a:pt x="167974" y="125182"/>
                  </a:lnTo>
                  <a:lnTo>
                    <a:pt x="176465" y="133168"/>
                  </a:lnTo>
                  <a:lnTo>
                    <a:pt x="181404" y="144176"/>
                  </a:lnTo>
                  <a:lnTo>
                    <a:pt x="187074" y="138734"/>
                  </a:lnTo>
                  <a:lnTo>
                    <a:pt x="194640" y="135694"/>
                  </a:lnTo>
                  <a:lnTo>
                    <a:pt x="202509" y="135700"/>
                  </a:lnTo>
                  <a:lnTo>
                    <a:pt x="214351" y="138094"/>
                  </a:lnTo>
                  <a:lnTo>
                    <a:pt x="224019" y="144608"/>
                  </a:lnTo>
                  <a:lnTo>
                    <a:pt x="230534" y="154265"/>
                  </a:lnTo>
                  <a:lnTo>
                    <a:pt x="232918" y="166088"/>
                  </a:lnTo>
                  <a:lnTo>
                    <a:pt x="232778" y="168938"/>
                  </a:lnTo>
                  <a:lnTo>
                    <a:pt x="238387" y="163838"/>
                  </a:lnTo>
                  <a:lnTo>
                    <a:pt x="245700" y="161016"/>
                  </a:lnTo>
                  <a:lnTo>
                    <a:pt x="253283" y="161027"/>
                  </a:lnTo>
                  <a:lnTo>
                    <a:pt x="265119" y="163424"/>
                  </a:lnTo>
                  <a:lnTo>
                    <a:pt x="274779" y="169939"/>
                  </a:lnTo>
                  <a:lnTo>
                    <a:pt x="281287" y="179594"/>
                  </a:lnTo>
                  <a:lnTo>
                    <a:pt x="283664" y="191410"/>
                  </a:lnTo>
                  <a:lnTo>
                    <a:pt x="283664" y="282586"/>
                  </a:lnTo>
                  <a:lnTo>
                    <a:pt x="277321" y="322739"/>
                  </a:lnTo>
                  <a:lnTo>
                    <a:pt x="263367" y="347719"/>
                  </a:lnTo>
                  <a:lnTo>
                    <a:pt x="249413" y="366725"/>
                  </a:lnTo>
                  <a:lnTo>
                    <a:pt x="243070" y="388956"/>
                  </a:lnTo>
                  <a:lnTo>
                    <a:pt x="243070" y="414283"/>
                  </a:lnTo>
                  <a:close/>
                </a:path>
              </a:pathLst>
            </a:custGeom>
            <a:solidFill>
              <a:srgbClr val="7A54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42"/>
          <p:cNvSpPr txBox="1"/>
          <p:nvPr>
            <p:ph type="title"/>
          </p:nvPr>
        </p:nvSpPr>
        <p:spPr>
          <a:xfrm>
            <a:off x="553868" y="309658"/>
            <a:ext cx="1590040" cy="7270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600">
                <a:solidFill>
                  <a:srgbClr val="F27954"/>
                </a:solidFill>
                <a:latin typeface="Calibri"/>
                <a:ea typeface="Calibri"/>
                <a:cs typeface="Calibri"/>
                <a:sym typeface="Calibri"/>
              </a:rPr>
              <a:t>Paso 5</a:t>
            </a:r>
            <a:endParaRPr sz="4600">
              <a:latin typeface="Calibri"/>
              <a:ea typeface="Calibri"/>
              <a:cs typeface="Calibri"/>
              <a:sym typeface="Calibri"/>
            </a:endParaRPr>
          </a:p>
        </p:txBody>
      </p:sp>
      <p:sp>
        <p:nvSpPr>
          <p:cNvPr id="880" name="Google Shape;880;p42"/>
          <p:cNvSpPr txBox="1"/>
          <p:nvPr/>
        </p:nvSpPr>
        <p:spPr>
          <a:xfrm>
            <a:off x="380" y="1218057"/>
            <a:ext cx="5302250" cy="1934845"/>
          </a:xfrm>
          <a:prstGeom prst="rect">
            <a:avLst/>
          </a:prstGeom>
          <a:solidFill>
            <a:srgbClr val="086D6E"/>
          </a:solidFill>
          <a:ln cap="flat" cmpd="sng" w="12950">
            <a:solidFill>
              <a:srgbClr val="044E4F"/>
            </a:solidFill>
            <a:prstDash val="solid"/>
            <a:round/>
            <a:headEnd len="sm" w="sm" type="none"/>
            <a:tailEnd len="sm" w="sm" type="none"/>
          </a:ln>
        </p:spPr>
        <p:txBody>
          <a:bodyPr anchorCtr="0" anchor="t" bIns="0" lIns="0" spcFirstLastPara="1" rIns="0" wrap="square" tIns="350500">
            <a:spAutoFit/>
          </a:bodyPr>
          <a:lstStyle/>
          <a:p>
            <a:pPr indent="0" lvl="0" marL="565785" marR="386080" rtl="0" algn="l">
              <a:lnSpc>
                <a:spcPct val="80000"/>
              </a:lnSpc>
              <a:spcBef>
                <a:spcPts val="0"/>
              </a:spcBef>
              <a:spcAft>
                <a:spcPts val="0"/>
              </a:spcAft>
              <a:buNone/>
            </a:pPr>
            <a:r>
              <a:rPr lang="en-US" sz="3600">
                <a:solidFill>
                  <a:srgbClr val="FFFFFF"/>
                </a:solidFill>
                <a:latin typeface="Calibri"/>
                <a:ea typeface="Calibri"/>
                <a:cs typeface="Calibri"/>
                <a:sym typeface="Calibri"/>
              </a:rPr>
              <a:t>Establecer acciones  estratégicas prioritarias</a:t>
            </a:r>
            <a:endParaRPr sz="3600">
              <a:latin typeface="Calibri"/>
              <a:ea typeface="Calibri"/>
              <a:cs typeface="Calibri"/>
              <a:sym typeface="Calibri"/>
            </a:endParaRPr>
          </a:p>
        </p:txBody>
      </p:sp>
      <p:sp>
        <p:nvSpPr>
          <p:cNvPr id="881" name="Google Shape;881;p42"/>
          <p:cNvSpPr txBox="1"/>
          <p:nvPr/>
        </p:nvSpPr>
        <p:spPr>
          <a:xfrm>
            <a:off x="553868" y="3291364"/>
            <a:ext cx="4305935" cy="2506980"/>
          </a:xfrm>
          <a:prstGeom prst="rect">
            <a:avLst/>
          </a:prstGeom>
          <a:noFill/>
          <a:ln>
            <a:noFill/>
          </a:ln>
        </p:spPr>
        <p:txBody>
          <a:bodyPr anchorCtr="0" anchor="t" bIns="0" lIns="0" spcFirstLastPara="1" rIns="0" wrap="square" tIns="80000">
            <a:spAutoFit/>
          </a:bodyPr>
          <a:lstStyle/>
          <a:p>
            <a:pPr indent="0" lvl="0" marL="12700" marR="5080" rtl="0" algn="l">
              <a:lnSpc>
                <a:spcPct val="80000"/>
              </a:lnSpc>
              <a:spcBef>
                <a:spcPts val="0"/>
              </a:spcBef>
              <a:spcAft>
                <a:spcPts val="0"/>
              </a:spcAft>
              <a:buNone/>
            </a:pPr>
            <a:r>
              <a:rPr i="1" lang="en-US" sz="2200">
                <a:solidFill>
                  <a:srgbClr val="F27954"/>
                </a:solidFill>
                <a:latin typeface="Calibri"/>
                <a:ea typeface="Calibri"/>
                <a:cs typeface="Calibri"/>
                <a:sym typeface="Calibri"/>
              </a:rPr>
              <a:t>La región ha identificado sus  prioridades (carencias y puntos  débiles), objetivos (oportunidades y  soluciones) e indicadores clave de  rendimiento (KPI). Ahora, el Equipo de  Gestión de Crisis del Turismo debe  realizar el trabajo y las acciones  necesarias para que estas prioridades  se hagan realidad.</a:t>
            </a:r>
            <a:endParaRPr sz="2200">
              <a:latin typeface="Calibri"/>
              <a:ea typeface="Calibri"/>
              <a:cs typeface="Calibri"/>
              <a:sym typeface="Calibri"/>
            </a:endParaRPr>
          </a:p>
        </p:txBody>
      </p:sp>
      <p:sp>
        <p:nvSpPr>
          <p:cNvPr id="882" name="Google Shape;882;p42"/>
          <p:cNvSpPr txBox="1"/>
          <p:nvPr/>
        </p:nvSpPr>
        <p:spPr>
          <a:xfrm>
            <a:off x="5748628" y="668293"/>
            <a:ext cx="3228340" cy="2698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600">
                <a:solidFill>
                  <a:srgbClr val="086D6E"/>
                </a:solidFill>
                <a:latin typeface="Calibri"/>
                <a:ea typeface="Calibri"/>
                <a:cs typeface="Calibri"/>
                <a:sym typeface="Calibri"/>
              </a:rPr>
              <a:t>Las prioridades estratégicas deben ser</a:t>
            </a:r>
            <a:endParaRPr sz="1600">
              <a:latin typeface="Calibri"/>
              <a:ea typeface="Calibri"/>
              <a:cs typeface="Calibri"/>
              <a:sym typeface="Calibri"/>
            </a:endParaRPr>
          </a:p>
        </p:txBody>
      </p:sp>
      <p:sp>
        <p:nvSpPr>
          <p:cNvPr id="883" name="Google Shape;883;p42"/>
          <p:cNvSpPr txBox="1"/>
          <p:nvPr/>
        </p:nvSpPr>
        <p:spPr>
          <a:xfrm>
            <a:off x="5748504" y="912132"/>
            <a:ext cx="6160135" cy="4902835"/>
          </a:xfrm>
          <a:prstGeom prst="rect">
            <a:avLst/>
          </a:prstGeom>
          <a:noFill/>
          <a:ln>
            <a:noFill/>
          </a:ln>
        </p:spPr>
        <p:txBody>
          <a:bodyPr anchorCtr="0" anchor="t" bIns="0" lIns="0" spcFirstLastPara="1" rIns="0" wrap="square" tIns="12700">
            <a:spAutoFit/>
          </a:bodyPr>
          <a:lstStyle/>
          <a:p>
            <a:pPr indent="-342900" lvl="0" marL="355600" marR="321310" rtl="0" algn="l">
              <a:lnSpc>
                <a:spcPct val="100000"/>
              </a:lnSpc>
              <a:spcBef>
                <a:spcPts val="0"/>
              </a:spcBef>
              <a:spcAft>
                <a:spcPts val="0"/>
              </a:spcAft>
              <a:buClr>
                <a:srgbClr val="4C4C4C"/>
              </a:buClr>
              <a:buSzPts val="1600"/>
              <a:buFont typeface="Noto Sans Symbols"/>
              <a:buChar char="❖"/>
            </a:pPr>
            <a:r>
              <a:rPr lang="en-US" sz="1600">
                <a:solidFill>
                  <a:srgbClr val="4C4C4C"/>
                </a:solidFill>
                <a:latin typeface="Calibri"/>
                <a:ea typeface="Calibri"/>
                <a:cs typeface="Calibri"/>
                <a:sym typeface="Calibri"/>
              </a:rPr>
              <a:t>desglosado en una </a:t>
            </a:r>
            <a:r>
              <a:rPr b="1" lang="en-US" sz="1600">
                <a:solidFill>
                  <a:srgbClr val="F27954"/>
                </a:solidFill>
                <a:latin typeface="Calibri"/>
                <a:ea typeface="Calibri"/>
                <a:cs typeface="Calibri"/>
                <a:sym typeface="Calibri"/>
              </a:rPr>
              <a:t>serie de acciones manejables </a:t>
            </a:r>
            <a:r>
              <a:rPr lang="en-US" sz="1600">
                <a:solidFill>
                  <a:srgbClr val="4C4C4C"/>
                </a:solidFill>
                <a:latin typeface="Calibri"/>
                <a:ea typeface="Calibri"/>
                <a:cs typeface="Calibri"/>
                <a:sym typeface="Calibri"/>
              </a:rPr>
              <a:t>para que puedan  realizarse de forma realista</a:t>
            </a:r>
            <a:endParaRPr sz="1600">
              <a:latin typeface="Calibri"/>
              <a:ea typeface="Calibri"/>
              <a:cs typeface="Calibri"/>
              <a:sym typeface="Calibri"/>
            </a:endParaRPr>
          </a:p>
          <a:p>
            <a:pPr indent="-342900" lvl="0" marL="355600" marR="73660" rtl="0" algn="l">
              <a:lnSpc>
                <a:spcPct val="100000"/>
              </a:lnSpc>
              <a:spcBef>
                <a:spcPts val="0"/>
              </a:spcBef>
              <a:spcAft>
                <a:spcPts val="0"/>
              </a:spcAft>
              <a:buClr>
                <a:srgbClr val="4C4C4C"/>
              </a:buClr>
              <a:buSzPts val="1600"/>
              <a:buFont typeface="Noto Sans Symbols"/>
              <a:buChar char="❖"/>
            </a:pPr>
            <a:r>
              <a:rPr lang="en-US" sz="1600">
                <a:solidFill>
                  <a:srgbClr val="4C4C4C"/>
                </a:solidFill>
                <a:latin typeface="Calibri"/>
                <a:ea typeface="Calibri"/>
                <a:cs typeface="Calibri"/>
                <a:sym typeface="Calibri"/>
              </a:rPr>
              <a:t>asignado a una </a:t>
            </a:r>
            <a:r>
              <a:rPr b="1" lang="en-US" sz="1600">
                <a:solidFill>
                  <a:srgbClr val="F27954"/>
                </a:solidFill>
                <a:latin typeface="Calibri"/>
                <a:ea typeface="Calibri"/>
                <a:cs typeface="Calibri"/>
                <a:sym typeface="Calibri"/>
              </a:rPr>
              <a:t>persona competente </a:t>
            </a:r>
            <a:r>
              <a:rPr lang="en-US" sz="1600">
                <a:solidFill>
                  <a:srgbClr val="4C4C4C"/>
                </a:solidFill>
                <a:latin typeface="Calibri"/>
                <a:ea typeface="Calibri"/>
                <a:cs typeface="Calibri"/>
                <a:sym typeface="Calibri"/>
              </a:rPr>
              <a:t>que se encargará de gestionar la  prioridad,</a:t>
            </a:r>
            <a:endParaRPr sz="1600">
              <a:latin typeface="Calibri"/>
              <a:ea typeface="Calibri"/>
              <a:cs typeface="Calibri"/>
              <a:sym typeface="Calibri"/>
            </a:endParaRPr>
          </a:p>
          <a:p>
            <a:pPr indent="-342900" lvl="0" marL="355600" marR="58419" rtl="0" algn="l">
              <a:lnSpc>
                <a:spcPct val="100000"/>
              </a:lnSpc>
              <a:spcBef>
                <a:spcPts val="0"/>
              </a:spcBef>
              <a:spcAft>
                <a:spcPts val="0"/>
              </a:spcAft>
              <a:buClr>
                <a:srgbClr val="4C4C4C"/>
              </a:buClr>
              <a:buSzPts val="1600"/>
              <a:buFont typeface="Noto Sans Symbols"/>
              <a:buChar char="❖"/>
            </a:pPr>
            <a:r>
              <a:rPr lang="en-US" sz="1600">
                <a:solidFill>
                  <a:srgbClr val="4C4C4C"/>
                </a:solidFill>
                <a:latin typeface="Calibri"/>
                <a:ea typeface="Calibri"/>
                <a:cs typeface="Calibri"/>
                <a:sym typeface="Calibri"/>
              </a:rPr>
              <a:t>con </a:t>
            </a:r>
            <a:r>
              <a:rPr b="1" lang="en-US" sz="1600">
                <a:solidFill>
                  <a:srgbClr val="F27954"/>
                </a:solidFill>
                <a:latin typeface="Calibri"/>
                <a:ea typeface="Calibri"/>
                <a:cs typeface="Calibri"/>
                <a:sym typeface="Calibri"/>
              </a:rPr>
              <a:t>plazos realistas </a:t>
            </a:r>
            <a:r>
              <a:rPr i="1" lang="en-US" sz="1600">
                <a:solidFill>
                  <a:srgbClr val="4C4C4C"/>
                </a:solidFill>
                <a:latin typeface="Calibri"/>
                <a:ea typeface="Calibri"/>
                <a:cs typeface="Calibri"/>
                <a:sym typeface="Calibri"/>
              </a:rPr>
              <a:t>(normalmente más de 6 meses)</a:t>
            </a:r>
            <a:r>
              <a:rPr lang="en-US" sz="1600">
                <a:solidFill>
                  <a:srgbClr val="4C4C4C"/>
                </a:solidFill>
                <a:latin typeface="Calibri"/>
                <a:ea typeface="Calibri"/>
                <a:cs typeface="Calibri"/>
                <a:sym typeface="Calibri"/>
              </a:rPr>
              <a:t>. Normalmente, el  gestor de la CMU se ocupa de acciones a corto plazo, y son</a:t>
            </a:r>
            <a:endParaRPr sz="1600">
              <a:latin typeface="Calibri"/>
              <a:ea typeface="Calibri"/>
              <a:cs typeface="Calibri"/>
              <a:sym typeface="Calibri"/>
            </a:endParaRPr>
          </a:p>
          <a:p>
            <a:pPr indent="-343535" lvl="0" marL="355600" marR="0" rtl="0" algn="l">
              <a:lnSpc>
                <a:spcPct val="100000"/>
              </a:lnSpc>
              <a:spcBef>
                <a:spcPts val="0"/>
              </a:spcBef>
              <a:spcAft>
                <a:spcPts val="0"/>
              </a:spcAft>
              <a:buClr>
                <a:srgbClr val="4C4C4C"/>
              </a:buClr>
              <a:buSzPts val="1600"/>
              <a:buFont typeface="Noto Sans Symbols"/>
              <a:buChar char="❖"/>
            </a:pPr>
            <a:r>
              <a:rPr lang="en-US" sz="1600">
                <a:solidFill>
                  <a:srgbClr val="4C4C4C"/>
                </a:solidFill>
                <a:latin typeface="Calibri"/>
                <a:ea typeface="Calibri"/>
                <a:cs typeface="Calibri"/>
                <a:sym typeface="Calibri"/>
              </a:rPr>
              <a:t>medidos y controlados en función de </a:t>
            </a:r>
            <a:r>
              <a:rPr b="1" lang="en-US" sz="1600">
                <a:solidFill>
                  <a:srgbClr val="F27954"/>
                </a:solidFill>
                <a:latin typeface="Calibri"/>
                <a:ea typeface="Calibri"/>
                <a:cs typeface="Calibri"/>
                <a:sym typeface="Calibri"/>
              </a:rPr>
              <a:t>kPI adecuados y alcanzables</a:t>
            </a:r>
            <a:endParaRPr sz="1600">
              <a:latin typeface="Calibri"/>
              <a:ea typeface="Calibri"/>
              <a:cs typeface="Calibri"/>
              <a:sym typeface="Calibri"/>
            </a:endParaRPr>
          </a:p>
          <a:p>
            <a:pPr indent="0" lvl="0" marL="0" marR="0" rtl="0" algn="l">
              <a:lnSpc>
                <a:spcPct val="100000"/>
              </a:lnSpc>
              <a:spcBef>
                <a:spcPts val="25"/>
              </a:spcBef>
              <a:spcAft>
                <a:spcPts val="0"/>
              </a:spcAft>
              <a:buNone/>
            </a:pPr>
            <a:r>
              <a:t/>
            </a:r>
            <a:endParaRPr sz="1550">
              <a:latin typeface="Calibri"/>
              <a:ea typeface="Calibri"/>
              <a:cs typeface="Calibri"/>
              <a:sym typeface="Calibri"/>
            </a:endParaRPr>
          </a:p>
          <a:p>
            <a:pPr indent="0" lvl="0" marL="12700" marR="0" rtl="0" algn="just">
              <a:lnSpc>
                <a:spcPct val="100000"/>
              </a:lnSpc>
              <a:spcBef>
                <a:spcPts val="5"/>
              </a:spcBef>
              <a:spcAft>
                <a:spcPts val="0"/>
              </a:spcAft>
              <a:buNone/>
            </a:pPr>
            <a:r>
              <a:rPr b="1" lang="en-US" sz="1600">
                <a:solidFill>
                  <a:srgbClr val="086D6E"/>
                </a:solidFill>
                <a:latin typeface="Calibri"/>
                <a:ea typeface="Calibri"/>
                <a:cs typeface="Calibri"/>
                <a:sym typeface="Calibri"/>
              </a:rPr>
              <a:t>Ejemplo de estrategia con acciones</a:t>
            </a:r>
            <a:endParaRPr sz="1600">
              <a:latin typeface="Calibri"/>
              <a:ea typeface="Calibri"/>
              <a:cs typeface="Calibri"/>
              <a:sym typeface="Calibri"/>
            </a:endParaRPr>
          </a:p>
          <a:p>
            <a:pPr indent="-457200" lvl="0" marL="469900" marR="590550" rtl="0" algn="just">
              <a:lnSpc>
                <a:spcPct val="100000"/>
              </a:lnSpc>
              <a:spcBef>
                <a:spcPts val="0"/>
              </a:spcBef>
              <a:spcAft>
                <a:spcPts val="0"/>
              </a:spcAft>
              <a:buNone/>
            </a:pPr>
            <a:r>
              <a:rPr b="1" lang="en-US" sz="1600">
                <a:solidFill>
                  <a:srgbClr val="F27954"/>
                </a:solidFill>
                <a:latin typeface="Calibri"/>
                <a:ea typeface="Calibri"/>
                <a:cs typeface="Calibri"/>
                <a:sym typeface="Calibri"/>
              </a:rPr>
              <a:t>1. Estrategia de </a:t>
            </a:r>
            <a:r>
              <a:rPr lang="en-US" sz="1600">
                <a:solidFill>
                  <a:srgbClr val="F27954"/>
                </a:solidFill>
                <a:latin typeface="Calibri"/>
                <a:ea typeface="Calibri"/>
                <a:cs typeface="Calibri"/>
                <a:sym typeface="Calibri"/>
              </a:rPr>
              <a:t>apoyo a la continuidad de la actividad durante y  después de una crisis para minimizar el impacto operativo y la  rentabilidad</a:t>
            </a:r>
            <a:endParaRPr sz="1600">
              <a:latin typeface="Calibri"/>
              <a:ea typeface="Calibri"/>
              <a:cs typeface="Calibri"/>
              <a:sym typeface="Calibri"/>
            </a:endParaRPr>
          </a:p>
          <a:p>
            <a:pPr indent="0" lvl="0" marL="0" marR="0" rtl="0" algn="l">
              <a:lnSpc>
                <a:spcPct val="100000"/>
              </a:lnSpc>
              <a:spcBef>
                <a:spcPts val="25"/>
              </a:spcBef>
              <a:spcAft>
                <a:spcPts val="0"/>
              </a:spcAft>
              <a:buNone/>
            </a:pPr>
            <a:r>
              <a:t/>
            </a:r>
            <a:endParaRPr sz="1550">
              <a:latin typeface="Calibri"/>
              <a:ea typeface="Calibri"/>
              <a:cs typeface="Calibri"/>
              <a:sym typeface="Calibri"/>
            </a:endParaRPr>
          </a:p>
          <a:p>
            <a:pPr indent="-457200" lvl="0" marL="469265" marR="5080" rtl="0" algn="l">
              <a:lnSpc>
                <a:spcPct val="100000"/>
              </a:lnSpc>
              <a:spcBef>
                <a:spcPts val="0"/>
              </a:spcBef>
              <a:spcAft>
                <a:spcPts val="0"/>
              </a:spcAft>
              <a:buClr>
                <a:srgbClr val="F27954"/>
              </a:buClr>
              <a:buSzPts val="1600"/>
              <a:buFont typeface="Arial"/>
              <a:buChar char="•"/>
            </a:pPr>
            <a:r>
              <a:rPr b="1" lang="en-US" sz="1600">
                <a:solidFill>
                  <a:srgbClr val="F27954"/>
                </a:solidFill>
                <a:latin typeface="Calibri"/>
                <a:ea typeface="Calibri"/>
                <a:cs typeface="Calibri"/>
                <a:sym typeface="Calibri"/>
              </a:rPr>
              <a:t>Acciones </a:t>
            </a:r>
            <a:r>
              <a:rPr lang="en-US" sz="1600">
                <a:solidFill>
                  <a:srgbClr val="455264"/>
                </a:solidFill>
                <a:latin typeface="Calibri"/>
                <a:ea typeface="Calibri"/>
                <a:cs typeface="Calibri"/>
                <a:sym typeface="Calibri"/>
              </a:rPr>
              <a:t>aumentar o constituir </a:t>
            </a:r>
            <a:r>
              <a:rPr lang="en-US" sz="1600">
                <a:solidFill>
                  <a:srgbClr val="F27954"/>
                </a:solidFill>
                <a:latin typeface="Calibri"/>
                <a:ea typeface="Calibri"/>
                <a:cs typeface="Calibri"/>
                <a:sym typeface="Calibri"/>
              </a:rPr>
              <a:t>reservas de efectivo para  emergencias</a:t>
            </a:r>
            <a:r>
              <a:rPr lang="en-US" sz="1600">
                <a:solidFill>
                  <a:srgbClr val="455264"/>
                </a:solidFill>
                <a:latin typeface="Calibri"/>
                <a:ea typeface="Calibri"/>
                <a:cs typeface="Calibri"/>
                <a:sym typeface="Calibri"/>
              </a:rPr>
              <a:t>trabajar con el apoyo de la industria para que las  empresas puedan acceder a los fondos de prevención y recuperación  de crisis empresariales </a:t>
            </a:r>
            <a:r>
              <a:rPr lang="en-US" sz="1600">
                <a:solidFill>
                  <a:srgbClr val="F27954"/>
                </a:solidFill>
                <a:latin typeface="Calibri"/>
                <a:ea typeface="Calibri"/>
                <a:cs typeface="Calibri"/>
                <a:sym typeface="Calibri"/>
              </a:rPr>
              <a:t>a los fondos de prevención y recuperación de  crisis empresariales. </a:t>
            </a:r>
            <a:r>
              <a:rPr lang="en-US" sz="1600">
                <a:solidFill>
                  <a:srgbClr val="455264"/>
                </a:solidFill>
                <a:latin typeface="Calibri"/>
                <a:ea typeface="Calibri"/>
                <a:cs typeface="Calibri"/>
                <a:sym typeface="Calibri"/>
              </a:rPr>
              <a:t>Desarrollar y aplicar una política de </a:t>
            </a:r>
            <a:r>
              <a:rPr lang="en-US" sz="1600">
                <a:solidFill>
                  <a:srgbClr val="F27954"/>
                </a:solidFill>
                <a:latin typeface="Calibri"/>
                <a:ea typeface="Calibri"/>
                <a:cs typeface="Calibri"/>
                <a:sym typeface="Calibri"/>
              </a:rPr>
              <a:t>de crisis  </a:t>
            </a:r>
            <a:r>
              <a:rPr lang="en-US" sz="1600">
                <a:solidFill>
                  <a:srgbClr val="455264"/>
                </a:solidFill>
                <a:latin typeface="Calibri"/>
                <a:ea typeface="Calibri"/>
                <a:cs typeface="Calibri"/>
                <a:sym typeface="Calibri"/>
              </a:rPr>
              <a:t>para que las empresas puedan generar confianza en las reservas de  los clientes.</a:t>
            </a:r>
            <a:endParaRPr sz="16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7" name="Shape 887"/>
        <p:cNvGrpSpPr/>
        <p:nvPr/>
      </p:nvGrpSpPr>
      <p:grpSpPr>
        <a:xfrm>
          <a:off x="0" y="0"/>
          <a:ext cx="0" cy="0"/>
          <a:chOff x="0" y="0"/>
          <a:chExt cx="0" cy="0"/>
        </a:xfrm>
      </p:grpSpPr>
      <p:sp>
        <p:nvSpPr>
          <p:cNvPr id="888" name="Google Shape;888;p43"/>
          <p:cNvSpPr/>
          <p:nvPr/>
        </p:nvSpPr>
        <p:spPr>
          <a:xfrm>
            <a:off x="5340858" y="0"/>
            <a:ext cx="13335" cy="6828155"/>
          </a:xfrm>
          <a:custGeom>
            <a:rect b="b" l="l" r="r" t="t"/>
            <a:pathLst>
              <a:path extrusionOk="0" h="6828155" w="13335">
                <a:moveTo>
                  <a:pt x="0" y="6828027"/>
                </a:moveTo>
                <a:lnTo>
                  <a:pt x="12953" y="6828027"/>
                </a:lnTo>
                <a:lnTo>
                  <a:pt x="12953" y="0"/>
                </a:lnTo>
                <a:lnTo>
                  <a:pt x="0" y="0"/>
                </a:lnTo>
                <a:lnTo>
                  <a:pt x="0" y="682802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89" name="Google Shape;889;p43"/>
          <p:cNvSpPr txBox="1"/>
          <p:nvPr/>
        </p:nvSpPr>
        <p:spPr>
          <a:xfrm>
            <a:off x="173989" y="340488"/>
            <a:ext cx="4968240" cy="1854200"/>
          </a:xfrm>
          <a:prstGeom prst="rect">
            <a:avLst/>
          </a:prstGeom>
          <a:noFill/>
          <a:ln>
            <a:noFill/>
          </a:ln>
        </p:spPr>
        <p:txBody>
          <a:bodyPr anchorCtr="0" anchor="t" bIns="0" lIns="0" spcFirstLastPara="1" rIns="0" wrap="square" tIns="12050">
            <a:spAutoFit/>
          </a:bodyPr>
          <a:lstStyle/>
          <a:p>
            <a:pPr indent="-457200" lvl="0" marL="469265" marR="5080" rtl="0" algn="l">
              <a:lnSpc>
                <a:spcPct val="100000"/>
              </a:lnSpc>
              <a:spcBef>
                <a:spcPts val="0"/>
              </a:spcBef>
              <a:spcAft>
                <a:spcPts val="0"/>
              </a:spcAft>
              <a:buNone/>
            </a:pPr>
            <a:r>
              <a:rPr b="1" lang="en-US" sz="2000">
                <a:solidFill>
                  <a:srgbClr val="086D6E"/>
                </a:solidFill>
                <a:latin typeface="Calibri"/>
                <a:ea typeface="Calibri"/>
                <a:cs typeface="Calibri"/>
                <a:sym typeface="Calibri"/>
              </a:rPr>
              <a:t>2.	Estrategia </a:t>
            </a:r>
            <a:r>
              <a:rPr lang="en-US" sz="2000">
                <a:solidFill>
                  <a:srgbClr val="086D6E"/>
                </a:solidFill>
                <a:latin typeface="Calibri"/>
                <a:ea typeface="Calibri"/>
                <a:cs typeface="Calibri"/>
                <a:sym typeface="Calibri"/>
              </a:rPr>
              <a:t>desarrollar la formación de las  partes interesadas en materia de crisis para  todos los acontecimientos probables y  potencialmente catastróficos, de modo  que, si se producen, pueda responder a  ellos un equipo de respuesta a crisis</a:t>
            </a:r>
            <a:endParaRPr sz="2000">
              <a:latin typeface="Calibri"/>
              <a:ea typeface="Calibri"/>
              <a:cs typeface="Calibri"/>
              <a:sym typeface="Calibri"/>
            </a:endParaRPr>
          </a:p>
        </p:txBody>
      </p:sp>
      <p:sp>
        <p:nvSpPr>
          <p:cNvPr id="890" name="Google Shape;890;p43"/>
          <p:cNvSpPr txBox="1"/>
          <p:nvPr/>
        </p:nvSpPr>
        <p:spPr>
          <a:xfrm>
            <a:off x="173989" y="2474088"/>
            <a:ext cx="4632325" cy="1854200"/>
          </a:xfrm>
          <a:prstGeom prst="rect">
            <a:avLst/>
          </a:prstGeom>
          <a:noFill/>
          <a:ln>
            <a:noFill/>
          </a:ln>
        </p:spPr>
        <p:txBody>
          <a:bodyPr anchorCtr="0" anchor="t" bIns="0" lIns="0" spcFirstLastPara="1" rIns="0" wrap="square" tIns="12050">
            <a:spAutoFit/>
          </a:bodyPr>
          <a:lstStyle/>
          <a:p>
            <a:pPr indent="-457200" lvl="0" marL="469265" marR="5080" rtl="0" algn="l">
              <a:lnSpc>
                <a:spcPct val="100000"/>
              </a:lnSpc>
              <a:spcBef>
                <a:spcPts val="0"/>
              </a:spcBef>
              <a:spcAft>
                <a:spcPts val="0"/>
              </a:spcAft>
              <a:buClr>
                <a:srgbClr val="086D6E"/>
              </a:buClr>
              <a:buSzPts val="2000"/>
              <a:buFont typeface="Arial"/>
              <a:buChar char="•"/>
            </a:pPr>
            <a:r>
              <a:rPr b="1" lang="en-US" sz="2000">
                <a:solidFill>
                  <a:srgbClr val="086D6E"/>
                </a:solidFill>
                <a:latin typeface="Calibri"/>
                <a:ea typeface="Calibri"/>
                <a:cs typeface="Calibri"/>
                <a:sym typeface="Calibri"/>
              </a:rPr>
              <a:t>Acciones </a:t>
            </a:r>
            <a:r>
              <a:rPr lang="en-US" sz="2000">
                <a:solidFill>
                  <a:srgbClr val="455264"/>
                </a:solidFill>
                <a:latin typeface="Calibri"/>
                <a:ea typeface="Calibri"/>
                <a:cs typeface="Calibri"/>
                <a:sym typeface="Calibri"/>
              </a:rPr>
              <a:t>crear un </a:t>
            </a:r>
            <a:r>
              <a:rPr lang="en-US" sz="2000">
                <a:solidFill>
                  <a:srgbClr val="086D6E"/>
                </a:solidFill>
                <a:latin typeface="Calibri"/>
                <a:ea typeface="Calibri"/>
                <a:cs typeface="Calibri"/>
                <a:sym typeface="Calibri"/>
              </a:rPr>
              <a:t>equipo de  formación</a:t>
            </a:r>
            <a:r>
              <a:rPr lang="en-US" sz="2000">
                <a:solidFill>
                  <a:srgbClr val="455264"/>
                </a:solidFill>
                <a:latin typeface="Calibri"/>
                <a:ea typeface="Calibri"/>
                <a:cs typeface="Calibri"/>
                <a:sym typeface="Calibri"/>
              </a:rPr>
              <a:t>realizar un </a:t>
            </a:r>
            <a:r>
              <a:rPr lang="en-US" sz="2000">
                <a:solidFill>
                  <a:srgbClr val="086D6E"/>
                </a:solidFill>
                <a:latin typeface="Calibri"/>
                <a:ea typeface="Calibri"/>
                <a:cs typeface="Calibri"/>
                <a:sym typeface="Calibri"/>
              </a:rPr>
              <a:t>análisis de las  necesidades de formación</a:t>
            </a:r>
            <a:r>
              <a:rPr lang="en-US" sz="2000">
                <a:solidFill>
                  <a:srgbClr val="455264"/>
                </a:solidFill>
                <a:latin typeface="Calibri"/>
                <a:ea typeface="Calibri"/>
                <a:cs typeface="Calibri"/>
                <a:sym typeface="Calibri"/>
              </a:rPr>
              <a:t>establecer un  calendario </a:t>
            </a:r>
            <a:r>
              <a:rPr lang="en-US" sz="2000">
                <a:solidFill>
                  <a:srgbClr val="086D6E"/>
                </a:solidFill>
                <a:latin typeface="Calibri"/>
                <a:ea typeface="Calibri"/>
                <a:cs typeface="Calibri"/>
                <a:sym typeface="Calibri"/>
              </a:rPr>
              <a:t>formación</a:t>
            </a:r>
            <a:r>
              <a:rPr lang="en-US" sz="2000">
                <a:solidFill>
                  <a:srgbClr val="455264"/>
                </a:solidFill>
                <a:latin typeface="Calibri"/>
                <a:ea typeface="Calibri"/>
                <a:cs typeface="Calibri"/>
                <a:sym typeface="Calibri"/>
              </a:rPr>
              <a:t>evaluar y priorizar  </a:t>
            </a:r>
            <a:r>
              <a:rPr lang="en-US" sz="2000">
                <a:solidFill>
                  <a:srgbClr val="086D6E"/>
                </a:solidFill>
                <a:latin typeface="Calibri"/>
                <a:ea typeface="Calibri"/>
                <a:cs typeface="Calibri"/>
                <a:sym typeface="Calibri"/>
              </a:rPr>
              <a:t>quién necesita qué formación en primer  lugar</a:t>
            </a:r>
            <a:r>
              <a:rPr lang="en-US" sz="2000">
                <a:solidFill>
                  <a:srgbClr val="455264"/>
                </a:solidFill>
                <a:latin typeface="Calibri"/>
                <a:ea typeface="Calibri"/>
                <a:cs typeface="Calibri"/>
                <a:sym typeface="Calibri"/>
              </a:rPr>
              <a:t>, </a:t>
            </a:r>
            <a:r>
              <a:rPr lang="en-US" sz="2000">
                <a:solidFill>
                  <a:srgbClr val="086D6E"/>
                </a:solidFill>
                <a:latin typeface="Calibri"/>
                <a:ea typeface="Calibri"/>
                <a:cs typeface="Calibri"/>
                <a:sym typeface="Calibri"/>
              </a:rPr>
              <a:t>actualizar y reciclar </a:t>
            </a:r>
            <a:r>
              <a:rPr lang="en-US" sz="2000">
                <a:solidFill>
                  <a:srgbClr val="455264"/>
                </a:solidFill>
                <a:latin typeface="Calibri"/>
                <a:ea typeface="Calibri"/>
                <a:cs typeface="Calibri"/>
                <a:sym typeface="Calibri"/>
              </a:rPr>
              <a:t>si es necesario</a:t>
            </a:r>
            <a:endParaRPr sz="2000">
              <a:latin typeface="Calibri"/>
              <a:ea typeface="Calibri"/>
              <a:cs typeface="Calibri"/>
              <a:sym typeface="Calibri"/>
            </a:endParaRPr>
          </a:p>
        </p:txBody>
      </p:sp>
      <p:sp>
        <p:nvSpPr>
          <p:cNvPr id="891" name="Google Shape;891;p43"/>
          <p:cNvSpPr txBox="1"/>
          <p:nvPr/>
        </p:nvSpPr>
        <p:spPr>
          <a:xfrm>
            <a:off x="5469888" y="152651"/>
            <a:ext cx="6200775" cy="1732280"/>
          </a:xfrm>
          <a:prstGeom prst="rect">
            <a:avLst/>
          </a:prstGeom>
          <a:noFill/>
          <a:ln>
            <a:noFill/>
          </a:ln>
        </p:spPr>
        <p:txBody>
          <a:bodyPr anchorCtr="0" anchor="t" bIns="0" lIns="0" spcFirstLastPara="1" rIns="0" wrap="square" tIns="12700">
            <a:spAutoFit/>
          </a:bodyPr>
          <a:lstStyle/>
          <a:p>
            <a:pPr indent="-457200" lvl="0" marL="469900" marR="5080" rtl="0" algn="l">
              <a:lnSpc>
                <a:spcPct val="100000"/>
              </a:lnSpc>
              <a:spcBef>
                <a:spcPts val="0"/>
              </a:spcBef>
              <a:spcAft>
                <a:spcPts val="0"/>
              </a:spcAft>
              <a:buNone/>
            </a:pPr>
            <a:r>
              <a:rPr b="1" lang="en-US" sz="1600">
                <a:solidFill>
                  <a:srgbClr val="7A547C"/>
                </a:solidFill>
                <a:latin typeface="Calibri"/>
                <a:ea typeface="Calibri"/>
                <a:cs typeface="Calibri"/>
                <a:sym typeface="Calibri"/>
              </a:rPr>
              <a:t>1.	Estrategia </a:t>
            </a:r>
            <a:r>
              <a:rPr lang="en-US" sz="1600">
                <a:solidFill>
                  <a:srgbClr val="7A547C"/>
                </a:solidFill>
                <a:latin typeface="Calibri"/>
                <a:ea typeface="Calibri"/>
                <a:cs typeface="Calibri"/>
                <a:sym typeface="Calibri"/>
              </a:rPr>
              <a:t>Desarrollar un Sistema Regional de Cartografía de Crisis  Turísticas específico para que pueda utilizarse como herramienta de  apoyo y orientación a los planificadores regionales, los encargados de  responder a las crisis, las partes interesadas, los guías y los visitantes.  </a:t>
            </a:r>
            <a:r>
              <a:rPr i="1" lang="en-US" sz="1600">
                <a:solidFill>
                  <a:srgbClr val="455264"/>
                </a:solidFill>
                <a:latin typeface="Calibri"/>
                <a:ea typeface="Calibri"/>
                <a:cs typeface="Calibri"/>
                <a:sym typeface="Calibri"/>
              </a:rPr>
              <a:t>(incluya todos los posibles mapas de crisis de zonas propensas a  inundaciones, zonas montañosas propensas a desprendimientos,  ubicaciones fluviales con fuertes corrientes de agua, etc.).</a:t>
            </a:r>
            <a:endParaRPr sz="1600">
              <a:latin typeface="Calibri"/>
              <a:ea typeface="Calibri"/>
              <a:cs typeface="Calibri"/>
              <a:sym typeface="Calibri"/>
            </a:endParaRPr>
          </a:p>
        </p:txBody>
      </p:sp>
      <p:sp>
        <p:nvSpPr>
          <p:cNvPr id="892" name="Google Shape;892;p43"/>
          <p:cNvSpPr/>
          <p:nvPr/>
        </p:nvSpPr>
        <p:spPr>
          <a:xfrm>
            <a:off x="7058406" y="2586227"/>
            <a:ext cx="46990" cy="13335"/>
          </a:xfrm>
          <a:custGeom>
            <a:rect b="b" l="l" r="r" t="t"/>
            <a:pathLst>
              <a:path extrusionOk="0" h="13335" w="46990">
                <a:moveTo>
                  <a:pt x="46481" y="0"/>
                </a:moveTo>
                <a:lnTo>
                  <a:pt x="0" y="0"/>
                </a:lnTo>
                <a:lnTo>
                  <a:pt x="0" y="12953"/>
                </a:lnTo>
                <a:lnTo>
                  <a:pt x="46481" y="12953"/>
                </a:lnTo>
                <a:lnTo>
                  <a:pt x="46481" y="0"/>
                </a:lnTo>
                <a:close/>
              </a:path>
            </a:pathLst>
          </a:custGeom>
          <a:solidFill>
            <a:srgbClr val="87A6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93" name="Google Shape;893;p43"/>
          <p:cNvSpPr txBox="1"/>
          <p:nvPr/>
        </p:nvSpPr>
        <p:spPr>
          <a:xfrm>
            <a:off x="5469888" y="2103371"/>
            <a:ext cx="6400800" cy="1489075"/>
          </a:xfrm>
          <a:prstGeom prst="rect">
            <a:avLst/>
          </a:prstGeom>
          <a:noFill/>
          <a:ln>
            <a:noFill/>
          </a:ln>
        </p:spPr>
        <p:txBody>
          <a:bodyPr anchorCtr="0" anchor="t" bIns="0" lIns="0" spcFirstLastPara="1" rIns="0" wrap="square" tIns="12700">
            <a:spAutoFit/>
          </a:bodyPr>
          <a:lstStyle/>
          <a:p>
            <a:pPr indent="-457200" lvl="0" marL="469265" marR="5080" rtl="0" algn="l">
              <a:lnSpc>
                <a:spcPct val="100000"/>
              </a:lnSpc>
              <a:spcBef>
                <a:spcPts val="0"/>
              </a:spcBef>
              <a:spcAft>
                <a:spcPts val="0"/>
              </a:spcAft>
              <a:buClr>
                <a:srgbClr val="EA1D76"/>
              </a:buClr>
              <a:buSzPts val="1600"/>
              <a:buFont typeface="Arial"/>
              <a:buChar char="•"/>
            </a:pPr>
            <a:r>
              <a:rPr b="1" lang="en-US" sz="1600">
                <a:solidFill>
                  <a:srgbClr val="7A547C"/>
                </a:solidFill>
                <a:latin typeface="Calibri"/>
                <a:ea typeface="Calibri"/>
                <a:cs typeface="Calibri"/>
                <a:sym typeface="Calibri"/>
              </a:rPr>
              <a:t>Acciones </a:t>
            </a:r>
            <a:r>
              <a:rPr lang="en-US" sz="1600">
                <a:solidFill>
                  <a:srgbClr val="455264"/>
                </a:solidFill>
                <a:latin typeface="Calibri"/>
                <a:ea typeface="Calibri"/>
                <a:cs typeface="Calibri"/>
                <a:sym typeface="Calibri"/>
              </a:rPr>
              <a:t>contacto </a:t>
            </a:r>
            <a:r>
              <a:rPr lang="en-US" sz="1600">
                <a:solidFill>
                  <a:srgbClr val="7A547C"/>
                </a:solidFill>
                <a:latin typeface="Calibri"/>
                <a:ea typeface="Calibri"/>
                <a:cs typeface="Calibri"/>
                <a:sym typeface="Calibri"/>
              </a:rPr>
              <a:t>planificadores nacionales y locales </a:t>
            </a:r>
            <a:r>
              <a:rPr lang="en-US" sz="1600">
                <a:solidFill>
                  <a:srgbClr val="455264"/>
                </a:solidFill>
                <a:latin typeface="Calibri"/>
                <a:ea typeface="Calibri"/>
                <a:cs typeface="Calibri"/>
                <a:sym typeface="Calibri"/>
              </a:rPr>
              <a:t>para que  proporcionen</a:t>
            </a:r>
            <a:r>
              <a:rPr lang="en-US" sz="1600">
                <a:solidFill>
                  <a:srgbClr val="7A547C"/>
                </a:solidFill>
                <a:latin typeface="Calibri"/>
                <a:ea typeface="Calibri"/>
                <a:cs typeface="Calibri"/>
                <a:sym typeface="Calibri"/>
              </a:rPr>
              <a:t> </a:t>
            </a:r>
            <a:r>
              <a:rPr lang="en-US" sz="1600" u="sng">
                <a:solidFill>
                  <a:srgbClr val="7A547C"/>
                </a:solidFill>
                <a:latin typeface="Calibri"/>
                <a:ea typeface="Calibri"/>
                <a:cs typeface="Calibri"/>
                <a:sym typeface="Calibri"/>
                <a:hlinkClick r:id="rId3">
                  <a:extLst>
                    <a:ext uri="{A12FA001-AC4F-418D-AE19-62706E023703}">
                      <ahyp:hlinkClr val="tx"/>
                    </a:ext>
                  </a:extLst>
                </a:hlinkClick>
              </a:rPr>
              <a:t>inundaciones</a:t>
            </a:r>
            <a:r>
              <a:rPr lang="en-US" sz="1600">
                <a:solidFill>
                  <a:srgbClr val="7A547C"/>
                </a:solidFill>
                <a:latin typeface="Calibri"/>
                <a:ea typeface="Calibri"/>
                <a:cs typeface="Calibri"/>
                <a:sym typeface="Calibri"/>
              </a:rPr>
              <a:t>, </a:t>
            </a:r>
            <a:r>
              <a:rPr lang="en-US" sz="1600">
                <a:solidFill>
                  <a:srgbClr val="455264"/>
                </a:solidFill>
                <a:latin typeface="Calibri"/>
                <a:ea typeface="Calibri"/>
                <a:cs typeface="Calibri"/>
                <a:sym typeface="Calibri"/>
              </a:rPr>
              <a:t>deslizamientos de tierras y ríos. Recopilar y  </a:t>
            </a:r>
            <a:r>
              <a:rPr lang="en-US" sz="1600">
                <a:solidFill>
                  <a:srgbClr val="7A547C"/>
                </a:solidFill>
                <a:latin typeface="Calibri"/>
                <a:ea typeface="Calibri"/>
                <a:cs typeface="Calibri"/>
                <a:sym typeface="Calibri"/>
              </a:rPr>
              <a:t>analizar los datos </a:t>
            </a:r>
            <a:r>
              <a:rPr lang="en-US" sz="1600">
                <a:solidFill>
                  <a:srgbClr val="455264"/>
                </a:solidFill>
                <a:latin typeface="Calibri"/>
                <a:ea typeface="Calibri"/>
                <a:cs typeface="Calibri"/>
                <a:sym typeface="Calibri"/>
              </a:rPr>
              <a:t>cuándo y dónde es probable que se produzcan  inundaciones de crisis, elaborar un </a:t>
            </a:r>
            <a:r>
              <a:rPr lang="en-US" sz="1600">
                <a:solidFill>
                  <a:srgbClr val="7A547C"/>
                </a:solidFill>
                <a:latin typeface="Calibri"/>
                <a:ea typeface="Calibri"/>
                <a:cs typeface="Calibri"/>
                <a:sym typeface="Calibri"/>
              </a:rPr>
              <a:t>mapa de diseño fácil de usar </a:t>
            </a:r>
            <a:r>
              <a:rPr lang="en-US" sz="1600">
                <a:solidFill>
                  <a:srgbClr val="455264"/>
                </a:solidFill>
                <a:latin typeface="Calibri"/>
                <a:ea typeface="Calibri"/>
                <a:cs typeface="Calibri"/>
                <a:sym typeface="Calibri"/>
              </a:rPr>
              <a:t>que  pueda descargarse o imprimirse, y </a:t>
            </a:r>
            <a:r>
              <a:rPr lang="en-US" sz="1600">
                <a:solidFill>
                  <a:srgbClr val="7A547C"/>
                </a:solidFill>
                <a:latin typeface="Calibri"/>
                <a:ea typeface="Calibri"/>
                <a:cs typeface="Calibri"/>
                <a:sym typeface="Calibri"/>
              </a:rPr>
              <a:t>cargar </a:t>
            </a:r>
            <a:r>
              <a:rPr lang="en-US" sz="1600">
                <a:solidFill>
                  <a:srgbClr val="455264"/>
                </a:solidFill>
                <a:latin typeface="Calibri"/>
                <a:ea typeface="Calibri"/>
                <a:cs typeface="Calibri"/>
                <a:sym typeface="Calibri"/>
              </a:rPr>
              <a:t>al sistema </a:t>
            </a:r>
            <a:r>
              <a:rPr lang="en-US" sz="1600">
                <a:solidFill>
                  <a:srgbClr val="7A547C"/>
                </a:solidFill>
                <a:latin typeface="Calibri"/>
                <a:ea typeface="Calibri"/>
                <a:cs typeface="Calibri"/>
                <a:sym typeface="Calibri"/>
              </a:rPr>
              <a:t>regional regional de  información sobre crisis</a:t>
            </a:r>
            <a:endParaRPr sz="1600">
              <a:latin typeface="Calibri"/>
              <a:ea typeface="Calibri"/>
              <a:cs typeface="Calibri"/>
              <a:sym typeface="Calibri"/>
            </a:endParaRPr>
          </a:p>
        </p:txBody>
      </p:sp>
      <p:sp>
        <p:nvSpPr>
          <p:cNvPr id="894" name="Google Shape;894;p43"/>
          <p:cNvSpPr txBox="1"/>
          <p:nvPr/>
        </p:nvSpPr>
        <p:spPr>
          <a:xfrm>
            <a:off x="5469888" y="3810251"/>
            <a:ext cx="6454775" cy="2464435"/>
          </a:xfrm>
          <a:prstGeom prst="rect">
            <a:avLst/>
          </a:prstGeom>
          <a:noFill/>
          <a:ln>
            <a:noFill/>
          </a:ln>
        </p:spPr>
        <p:txBody>
          <a:bodyPr anchorCtr="0" anchor="t" bIns="0" lIns="0" spcFirstLastPara="1" rIns="0" wrap="square" tIns="12700">
            <a:spAutoFit/>
          </a:bodyPr>
          <a:lstStyle/>
          <a:p>
            <a:pPr indent="-457200" lvl="0" marL="469900" marR="5080" rtl="0" algn="l">
              <a:lnSpc>
                <a:spcPct val="100000"/>
              </a:lnSpc>
              <a:spcBef>
                <a:spcPts val="0"/>
              </a:spcBef>
              <a:spcAft>
                <a:spcPts val="0"/>
              </a:spcAft>
              <a:buClr>
                <a:srgbClr val="EA1D76"/>
              </a:buClr>
              <a:buSzPts val="1600"/>
              <a:buFont typeface="Arial"/>
              <a:buChar char="•"/>
            </a:pPr>
            <a:r>
              <a:rPr b="1" lang="en-US" sz="1600">
                <a:solidFill>
                  <a:srgbClr val="0070C0"/>
                </a:solidFill>
                <a:latin typeface="Calibri"/>
                <a:ea typeface="Calibri"/>
                <a:cs typeface="Calibri"/>
                <a:sym typeface="Calibri"/>
              </a:rPr>
              <a:t>Estrategia </a:t>
            </a:r>
            <a:r>
              <a:rPr lang="en-US" sz="1600">
                <a:solidFill>
                  <a:srgbClr val="0070C0"/>
                </a:solidFill>
                <a:latin typeface="Calibri"/>
                <a:ea typeface="Calibri"/>
                <a:cs typeface="Calibri"/>
                <a:sym typeface="Calibri"/>
              </a:rPr>
              <a:t>crear un sitio web específico de información sobre crisis para  que todas las partes interesadas, visitantes y turistas estén informados  en caso de crisis. Saben qué hacer, adónde ir, a quién llamar, etc. en caso  de crisis.</a:t>
            </a:r>
            <a:endParaRPr sz="1600">
              <a:latin typeface="Calibri"/>
              <a:ea typeface="Calibri"/>
              <a:cs typeface="Calibri"/>
              <a:sym typeface="Calibri"/>
            </a:endParaRPr>
          </a:p>
          <a:p>
            <a:pPr indent="-457200" lvl="0" marL="469265" marR="13970" rtl="0" algn="l">
              <a:lnSpc>
                <a:spcPct val="100000"/>
              </a:lnSpc>
              <a:spcBef>
                <a:spcPts val="0"/>
              </a:spcBef>
              <a:spcAft>
                <a:spcPts val="0"/>
              </a:spcAft>
              <a:buClr>
                <a:srgbClr val="EA1D76"/>
              </a:buClr>
              <a:buSzPts val="1600"/>
              <a:buFont typeface="Arial"/>
              <a:buChar char="•"/>
            </a:pPr>
            <a:r>
              <a:rPr b="1" lang="en-US" sz="1600">
                <a:solidFill>
                  <a:srgbClr val="0070C0"/>
                </a:solidFill>
                <a:latin typeface="Calibri"/>
                <a:ea typeface="Calibri"/>
                <a:cs typeface="Calibri"/>
                <a:sym typeface="Calibri"/>
              </a:rPr>
              <a:t>Acciones </a:t>
            </a:r>
            <a:r>
              <a:rPr lang="en-US" sz="1600">
                <a:solidFill>
                  <a:srgbClr val="0070C0"/>
                </a:solidFill>
                <a:latin typeface="Calibri"/>
                <a:ea typeface="Calibri"/>
                <a:cs typeface="Calibri"/>
                <a:sym typeface="Calibri"/>
              </a:rPr>
              <a:t>contratar a un desarrollador de sitios web</a:t>
            </a:r>
            <a:r>
              <a:rPr lang="en-US" sz="1600">
                <a:solidFill>
                  <a:srgbClr val="455264"/>
                </a:solidFill>
                <a:latin typeface="Calibri"/>
                <a:ea typeface="Calibri"/>
                <a:cs typeface="Calibri"/>
                <a:sym typeface="Calibri"/>
              </a:rPr>
              <a:t>proporcionarles toda  la información </a:t>
            </a:r>
            <a:r>
              <a:rPr lang="en-US" sz="1600">
                <a:solidFill>
                  <a:srgbClr val="0070C0"/>
                </a:solidFill>
                <a:latin typeface="Calibri"/>
                <a:ea typeface="Calibri"/>
                <a:cs typeface="Calibri"/>
                <a:sym typeface="Calibri"/>
              </a:rPr>
              <a:t>información relacionada con la crisis </a:t>
            </a:r>
            <a:r>
              <a:rPr lang="en-US" sz="1600">
                <a:solidFill>
                  <a:srgbClr val="455264"/>
                </a:solidFill>
                <a:latin typeface="Calibri"/>
                <a:ea typeface="Calibri"/>
                <a:cs typeface="Calibri"/>
                <a:sym typeface="Calibri"/>
              </a:rPr>
              <a:t>todas las partes  interesadas, visitantes y turistas para que sepan de posibles catástrofes  y cómo responder, añadir una </a:t>
            </a:r>
            <a:r>
              <a:rPr lang="en-US" sz="1600">
                <a:solidFill>
                  <a:srgbClr val="0070C0"/>
                </a:solidFill>
                <a:latin typeface="Calibri"/>
                <a:ea typeface="Calibri"/>
                <a:cs typeface="Calibri"/>
                <a:sym typeface="Calibri"/>
              </a:rPr>
              <a:t>lista de contactos de emergencia </a:t>
            </a:r>
            <a:r>
              <a:rPr lang="en-US" sz="1600">
                <a:solidFill>
                  <a:srgbClr val="455264"/>
                </a:solidFill>
                <a:latin typeface="Calibri"/>
                <a:ea typeface="Calibri"/>
                <a:cs typeface="Calibri"/>
                <a:sym typeface="Calibri"/>
              </a:rPr>
              <a:t>de  emergencia, </a:t>
            </a:r>
            <a:r>
              <a:rPr lang="en-US" sz="1600">
                <a:solidFill>
                  <a:srgbClr val="0070C0"/>
                </a:solidFill>
                <a:latin typeface="Calibri"/>
                <a:ea typeface="Calibri"/>
                <a:cs typeface="Calibri"/>
                <a:sym typeface="Calibri"/>
              </a:rPr>
              <a:t>responder a todas las consultas </a:t>
            </a:r>
            <a:r>
              <a:rPr lang="en-US" sz="1600">
                <a:solidFill>
                  <a:srgbClr val="455264"/>
                </a:solidFill>
                <a:latin typeface="Calibri"/>
                <a:ea typeface="Calibri"/>
                <a:cs typeface="Calibri"/>
                <a:sym typeface="Calibri"/>
              </a:rPr>
              <a:t>rápidamente y </a:t>
            </a:r>
            <a:r>
              <a:rPr lang="en-US" sz="1600">
                <a:solidFill>
                  <a:srgbClr val="0070C0"/>
                </a:solidFill>
                <a:latin typeface="Calibri"/>
                <a:ea typeface="Calibri"/>
                <a:cs typeface="Calibri"/>
                <a:sym typeface="Calibri"/>
              </a:rPr>
              <a:t>actualizarla  periódicamente, </a:t>
            </a:r>
            <a:r>
              <a:rPr lang="en-US" sz="1600">
                <a:solidFill>
                  <a:srgbClr val="455264"/>
                </a:solidFill>
                <a:latin typeface="Calibri"/>
                <a:ea typeface="Calibri"/>
                <a:cs typeface="Calibri"/>
                <a:sym typeface="Calibri"/>
              </a:rPr>
              <a:t>especialmente durante una crisis</a:t>
            </a:r>
            <a:endParaRPr sz="1600">
              <a:latin typeface="Calibri"/>
              <a:ea typeface="Calibri"/>
              <a:cs typeface="Calibri"/>
              <a:sym typeface="Calibri"/>
            </a:endParaRPr>
          </a:p>
        </p:txBody>
      </p:sp>
      <p:pic>
        <p:nvPicPr>
          <p:cNvPr id="895" name="Google Shape;895;p43"/>
          <p:cNvPicPr preferRelativeResize="0"/>
          <p:nvPr/>
        </p:nvPicPr>
        <p:blipFill rotWithShape="1">
          <a:blip r:embed="rId4">
            <a:alphaModFix/>
          </a:blip>
          <a:srcRect b="0" l="0" r="0" t="0"/>
          <a:stretch/>
        </p:blipFill>
        <p:spPr>
          <a:xfrm>
            <a:off x="778760" y="4509008"/>
            <a:ext cx="3138495" cy="2025902"/>
          </a:xfrm>
          <a:prstGeom prst="rect">
            <a:avLst/>
          </a:prstGeom>
          <a:noFill/>
          <a:ln>
            <a:noFill/>
          </a:ln>
        </p:spPr>
      </p:pic>
      <p:grpSp>
        <p:nvGrpSpPr>
          <p:cNvPr id="896" name="Google Shape;896;p43"/>
          <p:cNvGrpSpPr/>
          <p:nvPr/>
        </p:nvGrpSpPr>
        <p:grpSpPr>
          <a:xfrm>
            <a:off x="5395355" y="2534454"/>
            <a:ext cx="482600" cy="788945"/>
            <a:chOff x="5395355" y="2534454"/>
            <a:chExt cx="482600" cy="788945"/>
          </a:xfrm>
        </p:grpSpPr>
        <p:pic>
          <p:nvPicPr>
            <p:cNvPr id="897" name="Google Shape;897;p43"/>
            <p:cNvPicPr preferRelativeResize="0"/>
            <p:nvPr/>
          </p:nvPicPr>
          <p:blipFill rotWithShape="1">
            <a:blip r:embed="rId5">
              <a:alphaModFix/>
            </a:blip>
            <a:srcRect b="0" l="0" r="0" t="0"/>
            <a:stretch/>
          </p:blipFill>
          <p:spPr>
            <a:xfrm>
              <a:off x="5431840" y="2534454"/>
              <a:ext cx="252649" cy="233231"/>
            </a:xfrm>
            <a:prstGeom prst="rect">
              <a:avLst/>
            </a:prstGeom>
            <a:noFill/>
            <a:ln>
              <a:noFill/>
            </a:ln>
          </p:spPr>
        </p:pic>
        <p:sp>
          <p:nvSpPr>
            <p:cNvPr id="898" name="Google Shape;898;p43"/>
            <p:cNvSpPr/>
            <p:nvPr/>
          </p:nvSpPr>
          <p:spPr>
            <a:xfrm>
              <a:off x="5395355" y="2617914"/>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13" y="3388"/>
                  </a:lnTo>
                  <a:lnTo>
                    <a:pt x="193521" y="12628"/>
                  </a:lnTo>
                  <a:lnTo>
                    <a:pt x="202763"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4"/>
                  </a:lnTo>
                  <a:lnTo>
                    <a:pt x="380769" y="246142"/>
                  </a:lnTo>
                  <a:lnTo>
                    <a:pt x="391843" y="262580"/>
                  </a:lnTo>
                  <a:lnTo>
                    <a:pt x="395895" y="282703"/>
                  </a:lnTo>
                  <a:lnTo>
                    <a:pt x="395657" y="287554"/>
                  </a:lnTo>
                  <a:lnTo>
                    <a:pt x="403312" y="281785"/>
                  </a:lnTo>
                  <a:lnTo>
                    <a:pt x="411825" y="277559"/>
                  </a:lnTo>
                  <a:lnTo>
                    <a:pt x="420967" y="274964"/>
                  </a:lnTo>
                  <a:lnTo>
                    <a:pt x="430509" y="274089"/>
                  </a:lnTo>
                  <a:lnTo>
                    <a:pt x="450627" y="278169"/>
                  </a:lnTo>
                  <a:lnTo>
                    <a:pt x="467047"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7A54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2" name="Shape 902"/>
        <p:cNvGrpSpPr/>
        <p:nvPr/>
      </p:nvGrpSpPr>
      <p:grpSpPr>
        <a:xfrm>
          <a:off x="0" y="0"/>
          <a:ext cx="0" cy="0"/>
          <a:chOff x="0" y="0"/>
          <a:chExt cx="0" cy="0"/>
        </a:xfrm>
      </p:grpSpPr>
      <p:grpSp>
        <p:nvGrpSpPr>
          <p:cNvPr id="903" name="Google Shape;903;p44"/>
          <p:cNvGrpSpPr/>
          <p:nvPr/>
        </p:nvGrpSpPr>
        <p:grpSpPr>
          <a:xfrm>
            <a:off x="241554" y="1523"/>
            <a:ext cx="11914097" cy="6658077"/>
            <a:chOff x="241554" y="1523"/>
            <a:chExt cx="11914097" cy="6658077"/>
          </a:xfrm>
        </p:grpSpPr>
        <p:sp>
          <p:nvSpPr>
            <p:cNvPr id="904" name="Google Shape;904;p44"/>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05" name="Google Shape;905;p44"/>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906" name="Google Shape;906;p44"/>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907" name="Google Shape;907;p44"/>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908" name="Google Shape;908;p44"/>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pic>
          <p:nvPicPr>
            <p:cNvPr id="909" name="Google Shape;909;p44"/>
            <p:cNvPicPr preferRelativeResize="0"/>
            <p:nvPr/>
          </p:nvPicPr>
          <p:blipFill rotWithShape="1">
            <a:blip r:embed="rId7">
              <a:alphaModFix/>
            </a:blip>
            <a:srcRect b="0" l="0" r="0" t="0"/>
            <a:stretch/>
          </p:blipFill>
          <p:spPr>
            <a:xfrm>
              <a:off x="9945310" y="1255779"/>
              <a:ext cx="1866450" cy="1526129"/>
            </a:xfrm>
            <a:prstGeom prst="rect">
              <a:avLst/>
            </a:prstGeom>
            <a:noFill/>
            <a:ln>
              <a:noFill/>
            </a:ln>
          </p:spPr>
        </p:pic>
        <p:sp>
          <p:nvSpPr>
            <p:cNvPr id="910" name="Google Shape;910;p44"/>
            <p:cNvSpPr/>
            <p:nvPr/>
          </p:nvSpPr>
          <p:spPr>
            <a:xfrm>
              <a:off x="10138918" y="3447630"/>
              <a:ext cx="1451610" cy="2048510"/>
            </a:xfrm>
            <a:custGeom>
              <a:rect b="b" l="l" r="r" t="t"/>
              <a:pathLst>
                <a:path extrusionOk="0" h="2048510" w="1451609">
                  <a:moveTo>
                    <a:pt x="576287" y="589534"/>
                  </a:moveTo>
                  <a:lnTo>
                    <a:pt x="311886" y="589534"/>
                  </a:lnTo>
                  <a:lnTo>
                    <a:pt x="311886" y="670877"/>
                  </a:lnTo>
                  <a:lnTo>
                    <a:pt x="576287" y="670877"/>
                  </a:lnTo>
                  <a:lnTo>
                    <a:pt x="576287" y="589534"/>
                  </a:lnTo>
                  <a:close/>
                </a:path>
                <a:path extrusionOk="0" h="2048510" w="1451609">
                  <a:moveTo>
                    <a:pt x="1084707" y="1240066"/>
                  </a:moveTo>
                  <a:lnTo>
                    <a:pt x="311886" y="1240066"/>
                  </a:lnTo>
                  <a:lnTo>
                    <a:pt x="311886" y="1321384"/>
                  </a:lnTo>
                  <a:lnTo>
                    <a:pt x="1084707" y="1321384"/>
                  </a:lnTo>
                  <a:lnTo>
                    <a:pt x="1084707" y="1240066"/>
                  </a:lnTo>
                  <a:close/>
                </a:path>
                <a:path extrusionOk="0" h="2048510" w="1451609">
                  <a:moveTo>
                    <a:pt x="1084707" y="1077429"/>
                  </a:moveTo>
                  <a:lnTo>
                    <a:pt x="311886" y="1077429"/>
                  </a:lnTo>
                  <a:lnTo>
                    <a:pt x="311886" y="1158748"/>
                  </a:lnTo>
                  <a:lnTo>
                    <a:pt x="1084707" y="1158748"/>
                  </a:lnTo>
                  <a:lnTo>
                    <a:pt x="1084707" y="1077429"/>
                  </a:lnTo>
                  <a:close/>
                </a:path>
                <a:path extrusionOk="0" h="2048510" w="1451609">
                  <a:moveTo>
                    <a:pt x="1084707" y="914806"/>
                  </a:moveTo>
                  <a:lnTo>
                    <a:pt x="311886" y="914806"/>
                  </a:lnTo>
                  <a:lnTo>
                    <a:pt x="311886" y="996111"/>
                  </a:lnTo>
                  <a:lnTo>
                    <a:pt x="1084707" y="996111"/>
                  </a:lnTo>
                  <a:lnTo>
                    <a:pt x="1084707" y="914806"/>
                  </a:lnTo>
                  <a:close/>
                </a:path>
                <a:path extrusionOk="0" h="2048510" w="1451609">
                  <a:moveTo>
                    <a:pt x="1084707" y="752170"/>
                  </a:moveTo>
                  <a:lnTo>
                    <a:pt x="311886" y="752170"/>
                  </a:lnTo>
                  <a:lnTo>
                    <a:pt x="311886" y="833488"/>
                  </a:lnTo>
                  <a:lnTo>
                    <a:pt x="1084707" y="833488"/>
                  </a:lnTo>
                  <a:lnTo>
                    <a:pt x="1084707" y="752170"/>
                  </a:lnTo>
                  <a:close/>
                </a:path>
                <a:path extrusionOk="0" h="2048510" w="1451609">
                  <a:moveTo>
                    <a:pt x="1328737" y="447217"/>
                  </a:moveTo>
                  <a:lnTo>
                    <a:pt x="1305648" y="426910"/>
                  </a:lnTo>
                  <a:lnTo>
                    <a:pt x="1206715" y="339890"/>
                  </a:lnTo>
                  <a:lnTo>
                    <a:pt x="1206715" y="548881"/>
                  </a:lnTo>
                  <a:lnTo>
                    <a:pt x="1206715" y="1504340"/>
                  </a:lnTo>
                  <a:lnTo>
                    <a:pt x="189865" y="1504340"/>
                  </a:lnTo>
                  <a:lnTo>
                    <a:pt x="189865" y="121970"/>
                  </a:lnTo>
                  <a:lnTo>
                    <a:pt x="698296" y="121970"/>
                  </a:lnTo>
                  <a:lnTo>
                    <a:pt x="698296" y="548881"/>
                  </a:lnTo>
                  <a:lnTo>
                    <a:pt x="1206715" y="548881"/>
                  </a:lnTo>
                  <a:lnTo>
                    <a:pt x="1206715" y="339890"/>
                  </a:lnTo>
                  <a:lnTo>
                    <a:pt x="1074521" y="223608"/>
                  </a:lnTo>
                  <a:lnTo>
                    <a:pt x="1074521" y="426910"/>
                  </a:lnTo>
                  <a:lnTo>
                    <a:pt x="820318" y="426910"/>
                  </a:lnTo>
                  <a:lnTo>
                    <a:pt x="820318" y="172770"/>
                  </a:lnTo>
                  <a:lnTo>
                    <a:pt x="1074521" y="426910"/>
                  </a:lnTo>
                  <a:lnTo>
                    <a:pt x="1074521" y="223608"/>
                  </a:lnTo>
                  <a:lnTo>
                    <a:pt x="1016736" y="172770"/>
                  </a:lnTo>
                  <a:lnTo>
                    <a:pt x="958977" y="121970"/>
                  </a:lnTo>
                  <a:lnTo>
                    <a:pt x="820318" y="0"/>
                  </a:lnTo>
                  <a:lnTo>
                    <a:pt x="67843" y="0"/>
                  </a:lnTo>
                  <a:lnTo>
                    <a:pt x="67843" y="1626323"/>
                  </a:lnTo>
                  <a:lnTo>
                    <a:pt x="1328737" y="1626323"/>
                  </a:lnTo>
                  <a:lnTo>
                    <a:pt x="1328737" y="1504340"/>
                  </a:lnTo>
                  <a:lnTo>
                    <a:pt x="1328737" y="447217"/>
                  </a:lnTo>
                  <a:close/>
                </a:path>
                <a:path extrusionOk="0" h="2048510" w="1451609">
                  <a:moveTo>
                    <a:pt x="1451610" y="2032723"/>
                  </a:moveTo>
                  <a:lnTo>
                    <a:pt x="0" y="2032723"/>
                  </a:lnTo>
                  <a:lnTo>
                    <a:pt x="0" y="2047963"/>
                  </a:lnTo>
                  <a:lnTo>
                    <a:pt x="1451610" y="2047963"/>
                  </a:lnTo>
                  <a:lnTo>
                    <a:pt x="1451610" y="20327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911" name="Google Shape;911;p44"/>
          <p:cNvSpPr txBox="1"/>
          <p:nvPr/>
        </p:nvSpPr>
        <p:spPr>
          <a:xfrm>
            <a:off x="933912" y="1404128"/>
            <a:ext cx="10669905" cy="4383405"/>
          </a:xfrm>
          <a:prstGeom prst="rect">
            <a:avLst/>
          </a:prstGeom>
          <a:noFill/>
          <a:ln>
            <a:noFill/>
          </a:ln>
        </p:spPr>
        <p:txBody>
          <a:bodyPr anchorCtr="0" anchor="t" bIns="0" lIns="0" spcFirstLastPara="1" rIns="0" wrap="square" tIns="12050">
            <a:spAutoFit/>
          </a:bodyPr>
          <a:lstStyle/>
          <a:p>
            <a:pPr indent="0" lvl="0" marL="12700" marR="1728470" rtl="0" algn="just">
              <a:lnSpc>
                <a:spcPct val="100000"/>
              </a:lnSpc>
              <a:spcBef>
                <a:spcPts val="0"/>
              </a:spcBef>
              <a:spcAft>
                <a:spcPts val="0"/>
              </a:spcAft>
              <a:buNone/>
            </a:pPr>
            <a:r>
              <a:rPr lang="en-US" sz="1700">
                <a:solidFill>
                  <a:srgbClr val="FFFFFF"/>
                </a:solidFill>
                <a:latin typeface="Calibri"/>
                <a:ea typeface="Calibri"/>
                <a:cs typeface="Calibri"/>
                <a:sym typeface="Calibri"/>
              </a:rPr>
              <a:t>Local level District Council señaló que </a:t>
            </a:r>
            <a:r>
              <a:rPr b="1" i="1" lang="en-US" sz="1700">
                <a:solidFill>
                  <a:srgbClr val="FFFFFF"/>
                </a:solidFill>
                <a:latin typeface="Calibri"/>
                <a:ea typeface="Calibri"/>
                <a:cs typeface="Calibri"/>
                <a:sym typeface="Calibri"/>
              </a:rPr>
              <a:t>"había algo archivado del anterior brote de fiebre aftosa, pero  no mucho... sólo corría el rumor de que había uno (un plan de catástrofes) por ahí"</a:t>
            </a:r>
            <a:endParaRPr sz="1700">
              <a:latin typeface="Calibri"/>
              <a:ea typeface="Calibri"/>
              <a:cs typeface="Calibri"/>
              <a:sym typeface="Calibri"/>
            </a:endParaRPr>
          </a:p>
          <a:p>
            <a:pPr indent="0" lvl="0" marL="12700" marR="2259330" rtl="0" algn="just">
              <a:lnSpc>
                <a:spcPct val="119941"/>
              </a:lnSpc>
              <a:spcBef>
                <a:spcPts val="70"/>
              </a:spcBef>
              <a:spcAft>
                <a:spcPts val="0"/>
              </a:spcAft>
              <a:buNone/>
            </a:pPr>
            <a:r>
              <a:rPr lang="en-US" sz="1700">
                <a:solidFill>
                  <a:srgbClr val="FFFFFF"/>
                </a:solidFill>
                <a:latin typeface="Calibri"/>
                <a:ea typeface="Calibri"/>
                <a:cs typeface="Calibri"/>
                <a:sym typeface="Calibri"/>
              </a:rPr>
              <a:t>Aunque había una relativa a la fiebre aftosa, se examinó por última vez brevemente después del  el brote de 1967. Además, de los representantes de la industria entrevistados, ninguno tenía en  marcha un plan de crisis para su propia empresa antes del brote.</a:t>
            </a:r>
            <a:endParaRPr sz="1700">
              <a:latin typeface="Calibri"/>
              <a:ea typeface="Calibri"/>
              <a:cs typeface="Calibri"/>
              <a:sym typeface="Calibri"/>
            </a:endParaRPr>
          </a:p>
          <a:p>
            <a:pPr indent="0" lvl="0" marL="0" marR="0" rtl="0" algn="l">
              <a:lnSpc>
                <a:spcPct val="100000"/>
              </a:lnSpc>
              <a:spcBef>
                <a:spcPts val="15"/>
              </a:spcBef>
              <a:spcAft>
                <a:spcPts val="0"/>
              </a:spcAft>
              <a:buNone/>
            </a:pPr>
            <a:r>
              <a:t/>
            </a:r>
            <a:endParaRPr sz="1600">
              <a:latin typeface="Calibri"/>
              <a:ea typeface="Calibri"/>
              <a:cs typeface="Calibri"/>
              <a:sym typeface="Calibri"/>
            </a:endParaRPr>
          </a:p>
          <a:p>
            <a:pPr indent="0" lvl="0" marL="12700" marR="1937385" rtl="0" algn="l">
              <a:lnSpc>
                <a:spcPct val="100000"/>
              </a:lnSpc>
              <a:spcBef>
                <a:spcPts val="0"/>
              </a:spcBef>
              <a:spcAft>
                <a:spcPts val="0"/>
              </a:spcAft>
              <a:buNone/>
            </a:pPr>
            <a:r>
              <a:rPr lang="en-US" sz="1700">
                <a:solidFill>
                  <a:srgbClr val="FFFFFF"/>
                </a:solidFill>
                <a:latin typeface="Calibri"/>
                <a:ea typeface="Calibri"/>
                <a:cs typeface="Calibri"/>
                <a:sym typeface="Calibri"/>
              </a:rPr>
              <a:t>Quizás lo más sorprendente es que la industria turística parecía haber aprendido poco de su  experiencia a nivel local. Según un representante, </a:t>
            </a:r>
            <a:r>
              <a:rPr b="1" i="1" lang="en-US" sz="1700">
                <a:solidFill>
                  <a:srgbClr val="FFFFFF"/>
                </a:solidFill>
                <a:latin typeface="Calibri"/>
                <a:ea typeface="Calibri"/>
                <a:cs typeface="Calibri"/>
                <a:sym typeface="Calibri"/>
              </a:rPr>
              <a:t>"no sé si la gente tendría (un plan) en el futuro  porque creo que la gente sentía que ya había pasado una vez y no podía volver a pasar" </a:t>
            </a:r>
            <a:r>
              <a:rPr lang="en-US" sz="1700">
                <a:solidFill>
                  <a:srgbClr val="FFFFFF"/>
                </a:solidFill>
                <a:latin typeface="Calibri"/>
                <a:ea typeface="Calibri"/>
                <a:cs typeface="Calibri"/>
                <a:sym typeface="Calibri"/>
              </a:rPr>
              <a:t>Sólo dos  personas manifestaron su interés por desarrollar un plan de gestión de crisis en el futuro, porque  consideran que las crisis son poco frecuentes y que poco se puede hacer para modificar sus efectos.</a:t>
            </a:r>
            <a:endParaRPr sz="1700">
              <a:latin typeface="Calibri"/>
              <a:ea typeface="Calibri"/>
              <a:cs typeface="Calibri"/>
              <a:sym typeface="Calibri"/>
            </a:endParaRPr>
          </a:p>
          <a:p>
            <a:pPr indent="0" lvl="0" marL="0" marR="0" rtl="0" algn="l">
              <a:lnSpc>
                <a:spcPct val="100000"/>
              </a:lnSpc>
              <a:spcBef>
                <a:spcPts val="25"/>
              </a:spcBef>
              <a:spcAft>
                <a:spcPts val="0"/>
              </a:spcAft>
              <a:buNone/>
            </a:pPr>
            <a:r>
              <a:t/>
            </a:r>
            <a:endParaRPr sz="1650">
              <a:latin typeface="Calibri"/>
              <a:ea typeface="Calibri"/>
              <a:cs typeface="Calibri"/>
              <a:sym typeface="Calibri"/>
            </a:endParaRPr>
          </a:p>
          <a:p>
            <a:pPr indent="0" lvl="0" marL="12700" marR="1971675" rtl="0" algn="l">
              <a:lnSpc>
                <a:spcPct val="100000"/>
              </a:lnSpc>
              <a:spcBef>
                <a:spcPts val="0"/>
              </a:spcBef>
              <a:spcAft>
                <a:spcPts val="0"/>
              </a:spcAft>
              <a:buNone/>
            </a:pPr>
            <a:r>
              <a:rPr b="1" i="1" lang="en-US" sz="1700">
                <a:solidFill>
                  <a:srgbClr val="FFFFFF"/>
                </a:solidFill>
                <a:latin typeface="Calibri"/>
                <a:ea typeface="Calibri"/>
                <a:cs typeface="Calibri"/>
                <a:sym typeface="Calibri"/>
              </a:rPr>
              <a:t>La teoría de la gestión de crisis sugiere que los planes establecidos pueden limitar la gravedad de  las crisis y catástrofes mediante la planificación proactiva de contingencias</a:t>
            </a:r>
            <a:endParaRPr sz="1700">
              <a:latin typeface="Calibri"/>
              <a:ea typeface="Calibri"/>
              <a:cs typeface="Calibri"/>
              <a:sym typeface="Calibri"/>
            </a:endParaRPr>
          </a:p>
          <a:p>
            <a:pPr indent="0" lvl="0" marL="12700" marR="0" rtl="0" algn="just">
              <a:lnSpc>
                <a:spcPct val="102294"/>
              </a:lnSpc>
              <a:spcBef>
                <a:spcPts val="0"/>
              </a:spcBef>
              <a:spcAft>
                <a:spcPts val="0"/>
              </a:spcAft>
              <a:buNone/>
            </a:pPr>
            <a:r>
              <a:rPr lang="en-US" sz="1700">
                <a:solidFill>
                  <a:srgbClr val="FFFFFF"/>
                </a:solidFill>
                <a:latin typeface="Calibri"/>
                <a:ea typeface="Calibri"/>
                <a:cs typeface="Calibri"/>
                <a:sym typeface="Calibri"/>
              </a:rPr>
              <a:t>(Kash y Darling, 1998; Heath, 1998)</a:t>
            </a:r>
            <a:endParaRPr sz="1700">
              <a:latin typeface="Calibri"/>
              <a:ea typeface="Calibri"/>
              <a:cs typeface="Calibri"/>
              <a:sym typeface="Calibri"/>
            </a:endParaRPr>
          </a:p>
          <a:p>
            <a:pPr indent="0" lvl="0" marL="9192260" marR="0" rtl="0" algn="ctr">
              <a:lnSpc>
                <a:spcPct val="103333"/>
              </a:lnSpc>
              <a:spcBef>
                <a:spcPts val="0"/>
              </a:spcBef>
              <a:spcAft>
                <a:spcPts val="0"/>
              </a:spcAft>
              <a:buNone/>
            </a:pPr>
            <a:r>
              <a:rPr lang="en-US" sz="1800" u="sng">
                <a:solidFill>
                  <a:srgbClr val="FFFFFF"/>
                </a:solidFill>
                <a:latin typeface="Calibri"/>
                <a:ea typeface="Calibri"/>
                <a:cs typeface="Calibri"/>
                <a:sym typeface="Calibri"/>
                <a:hlinkClick r:id="rId8">
                  <a:extLst>
                    <a:ext uri="{A12FA001-AC4F-418D-AE19-62706E023703}">
                      <ahyp:hlinkClr val="tx"/>
                    </a:ext>
                  </a:extLst>
                </a:hlinkClick>
              </a:rPr>
              <a:t>Leer artículo de</a:t>
            </a:r>
            <a:endParaRPr sz="1800">
              <a:latin typeface="Calibri"/>
              <a:ea typeface="Calibri"/>
              <a:cs typeface="Calibri"/>
              <a:sym typeface="Calibri"/>
            </a:endParaRPr>
          </a:p>
          <a:p>
            <a:pPr indent="0" lvl="0" marL="9190355" marR="0" rtl="0" algn="ctr">
              <a:lnSpc>
                <a:spcPct val="100000"/>
              </a:lnSpc>
              <a:spcBef>
                <a:spcPts val="0"/>
              </a:spcBef>
              <a:spcAft>
                <a:spcPts val="0"/>
              </a:spcAft>
              <a:buNone/>
            </a:pPr>
            <a:r>
              <a:rPr lang="en-US" sz="1800" u="sng">
                <a:solidFill>
                  <a:srgbClr val="FFFFFF"/>
                </a:solidFill>
                <a:latin typeface="Calibri"/>
                <a:ea typeface="Calibri"/>
                <a:cs typeface="Calibri"/>
                <a:sym typeface="Calibri"/>
                <a:hlinkClick r:id="rId9">
                  <a:extLst>
                    <a:ext uri="{A12FA001-AC4F-418D-AE19-62706E023703}">
                      <ahyp:hlinkClr val="tx"/>
                    </a:ext>
                  </a:extLst>
                </a:hlinkClick>
              </a:rPr>
              <a:t>investigación</a:t>
            </a:r>
            <a:endParaRPr sz="1800">
              <a:latin typeface="Calibri"/>
              <a:ea typeface="Calibri"/>
              <a:cs typeface="Calibri"/>
              <a:sym typeface="Calibri"/>
            </a:endParaRPr>
          </a:p>
        </p:txBody>
      </p:sp>
      <p:sp>
        <p:nvSpPr>
          <p:cNvPr id="912" name="Google Shape;912;p44"/>
          <p:cNvSpPr txBox="1"/>
          <p:nvPr>
            <p:ph type="title"/>
          </p:nvPr>
        </p:nvSpPr>
        <p:spPr>
          <a:xfrm>
            <a:off x="135137" y="-84593"/>
            <a:ext cx="11921724" cy="1459865"/>
          </a:xfrm>
          <a:prstGeom prst="rect">
            <a:avLst/>
          </a:prstGeom>
          <a:noFill/>
          <a:ln>
            <a:noFill/>
          </a:ln>
        </p:spPr>
        <p:txBody>
          <a:bodyPr anchorCtr="0" anchor="t" bIns="0" lIns="0" spcFirstLastPara="1" rIns="0" wrap="square" tIns="546800">
            <a:spAutoFit/>
          </a:bodyPr>
          <a:lstStyle/>
          <a:p>
            <a:pPr indent="0" lvl="0" marL="786130" marR="5080" rtl="0" algn="l">
              <a:lnSpc>
                <a:spcPct val="100000"/>
              </a:lnSpc>
              <a:spcBef>
                <a:spcPts val="0"/>
              </a:spcBef>
              <a:spcAft>
                <a:spcPts val="0"/>
              </a:spcAft>
              <a:buNone/>
            </a:pPr>
            <a:r>
              <a:rPr lang="en-US" sz="2000"/>
              <a:t>Estudio sobre la fiebre aftosa en el Reino Unido: la planificación proactiva de contingencias también es  beneficiosa</a:t>
            </a:r>
            <a:endParaRPr sz="2000"/>
          </a:p>
        </p:txBody>
      </p:sp>
      <p:pic>
        <p:nvPicPr>
          <p:cNvPr id="913" name="Google Shape;913;p44"/>
          <p:cNvPicPr preferRelativeResize="0"/>
          <p:nvPr/>
        </p:nvPicPr>
        <p:blipFill rotWithShape="1">
          <a:blip r:embed="rId10">
            <a:alphaModFix/>
          </a:blip>
          <a:srcRect b="0" l="0" r="0" t="0"/>
          <a:stretch/>
        </p:blipFill>
        <p:spPr>
          <a:xfrm>
            <a:off x="9798101" y="5227361"/>
            <a:ext cx="252653" cy="233231"/>
          </a:xfrm>
          <a:prstGeom prst="rect">
            <a:avLst/>
          </a:prstGeom>
          <a:noFill/>
          <a:ln>
            <a:noFill/>
          </a:ln>
        </p:spPr>
      </p:pic>
      <p:sp>
        <p:nvSpPr>
          <p:cNvPr id="914" name="Google Shape;914;p44"/>
          <p:cNvSpPr/>
          <p:nvPr/>
        </p:nvSpPr>
        <p:spPr>
          <a:xfrm>
            <a:off x="9761616" y="531082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27"/>
                </a:lnTo>
                <a:lnTo>
                  <a:pt x="132531" y="12625"/>
                </a:lnTo>
                <a:lnTo>
                  <a:pt x="146239" y="3387"/>
                </a:lnTo>
                <a:lnTo>
                  <a:pt x="163024" y="0"/>
                </a:lnTo>
                <a:lnTo>
                  <a:pt x="179809" y="3387"/>
                </a:lnTo>
                <a:lnTo>
                  <a:pt x="193518" y="12625"/>
                </a:lnTo>
                <a:lnTo>
                  <a:pt x="202761"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4"/>
                </a:lnTo>
                <a:lnTo>
                  <a:pt x="380769" y="246142"/>
                </a:lnTo>
                <a:lnTo>
                  <a:pt x="391843" y="262580"/>
                </a:lnTo>
                <a:lnTo>
                  <a:pt x="395895" y="282703"/>
                </a:lnTo>
                <a:lnTo>
                  <a:pt x="395657" y="287554"/>
                </a:lnTo>
                <a:lnTo>
                  <a:pt x="403312" y="281785"/>
                </a:lnTo>
                <a:lnTo>
                  <a:pt x="411825" y="277558"/>
                </a:lnTo>
                <a:lnTo>
                  <a:pt x="420967" y="274960"/>
                </a:lnTo>
                <a:lnTo>
                  <a:pt x="430509" y="274080"/>
                </a:lnTo>
                <a:lnTo>
                  <a:pt x="450627" y="278164"/>
                </a:lnTo>
                <a:lnTo>
                  <a:pt x="467047"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8" name="Shape 918"/>
        <p:cNvGrpSpPr/>
        <p:nvPr/>
      </p:nvGrpSpPr>
      <p:grpSpPr>
        <a:xfrm>
          <a:off x="0" y="0"/>
          <a:ext cx="0" cy="0"/>
          <a:chOff x="0" y="0"/>
          <a:chExt cx="0" cy="0"/>
        </a:xfrm>
      </p:grpSpPr>
      <p:grpSp>
        <p:nvGrpSpPr>
          <p:cNvPr id="919" name="Google Shape;919;p45"/>
          <p:cNvGrpSpPr/>
          <p:nvPr/>
        </p:nvGrpSpPr>
        <p:grpSpPr>
          <a:xfrm>
            <a:off x="399262" y="6120088"/>
            <a:ext cx="3112972" cy="348248"/>
            <a:chOff x="399262" y="6120088"/>
            <a:chExt cx="3112972" cy="348248"/>
          </a:xfrm>
        </p:grpSpPr>
        <p:pic>
          <p:nvPicPr>
            <p:cNvPr id="920" name="Google Shape;920;p45"/>
            <p:cNvPicPr preferRelativeResize="0"/>
            <p:nvPr/>
          </p:nvPicPr>
          <p:blipFill rotWithShape="1">
            <a:blip r:embed="rId3">
              <a:alphaModFix/>
            </a:blip>
            <a:srcRect b="0" l="0" r="0" t="0"/>
            <a:stretch/>
          </p:blipFill>
          <p:spPr>
            <a:xfrm>
              <a:off x="399262" y="6120088"/>
              <a:ext cx="273194" cy="348248"/>
            </a:xfrm>
            <a:prstGeom prst="rect">
              <a:avLst/>
            </a:prstGeom>
            <a:noFill/>
            <a:ln>
              <a:noFill/>
            </a:ln>
          </p:spPr>
        </p:pic>
        <p:pic>
          <p:nvPicPr>
            <p:cNvPr id="921" name="Google Shape;921;p45"/>
            <p:cNvPicPr preferRelativeResize="0"/>
            <p:nvPr/>
          </p:nvPicPr>
          <p:blipFill rotWithShape="1">
            <a:blip r:embed="rId4">
              <a:alphaModFix/>
            </a:blip>
            <a:srcRect b="0" l="0" r="0" t="0"/>
            <a:stretch/>
          </p:blipFill>
          <p:spPr>
            <a:xfrm>
              <a:off x="688086" y="6138650"/>
              <a:ext cx="1833904" cy="273328"/>
            </a:xfrm>
            <a:prstGeom prst="rect">
              <a:avLst/>
            </a:prstGeom>
            <a:noFill/>
            <a:ln>
              <a:noFill/>
            </a:ln>
          </p:spPr>
        </p:pic>
        <p:pic>
          <p:nvPicPr>
            <p:cNvPr id="922" name="Google Shape;922;p45"/>
            <p:cNvPicPr preferRelativeResize="0"/>
            <p:nvPr/>
          </p:nvPicPr>
          <p:blipFill rotWithShape="1">
            <a:blip r:embed="rId5">
              <a:alphaModFix/>
            </a:blip>
            <a:srcRect b="0" l="0" r="0" t="0"/>
            <a:stretch/>
          </p:blipFill>
          <p:spPr>
            <a:xfrm>
              <a:off x="2510027" y="6186678"/>
              <a:ext cx="1002207" cy="248651"/>
            </a:xfrm>
            <a:prstGeom prst="rect">
              <a:avLst/>
            </a:prstGeom>
            <a:noFill/>
            <a:ln>
              <a:noFill/>
            </a:ln>
          </p:spPr>
        </p:pic>
      </p:grpSp>
      <p:grpSp>
        <p:nvGrpSpPr>
          <p:cNvPr id="923" name="Google Shape;923;p45"/>
          <p:cNvGrpSpPr/>
          <p:nvPr/>
        </p:nvGrpSpPr>
        <p:grpSpPr>
          <a:xfrm>
            <a:off x="0" y="952500"/>
            <a:ext cx="12191998" cy="5902995"/>
            <a:chOff x="0" y="952500"/>
            <a:chExt cx="12191998" cy="5902995"/>
          </a:xfrm>
        </p:grpSpPr>
        <p:pic>
          <p:nvPicPr>
            <p:cNvPr id="924" name="Google Shape;924;p45"/>
            <p:cNvPicPr preferRelativeResize="0"/>
            <p:nvPr/>
          </p:nvPicPr>
          <p:blipFill rotWithShape="1">
            <a:blip r:embed="rId6">
              <a:alphaModFix/>
            </a:blip>
            <a:srcRect b="0" l="0" r="0" t="0"/>
            <a:stretch/>
          </p:blipFill>
          <p:spPr>
            <a:xfrm>
              <a:off x="7913944" y="5825858"/>
              <a:ext cx="4275642" cy="1029637"/>
            </a:xfrm>
            <a:prstGeom prst="rect">
              <a:avLst/>
            </a:prstGeom>
            <a:noFill/>
            <a:ln>
              <a:noFill/>
            </a:ln>
          </p:spPr>
        </p:pic>
        <p:pic>
          <p:nvPicPr>
            <p:cNvPr id="925" name="Google Shape;925;p45"/>
            <p:cNvPicPr preferRelativeResize="0"/>
            <p:nvPr/>
          </p:nvPicPr>
          <p:blipFill rotWithShape="1">
            <a:blip r:embed="rId7">
              <a:alphaModFix/>
            </a:blip>
            <a:srcRect b="0" l="0" r="0" t="0"/>
            <a:stretch/>
          </p:blipFill>
          <p:spPr>
            <a:xfrm>
              <a:off x="0" y="952500"/>
              <a:ext cx="12191998" cy="4952999"/>
            </a:xfrm>
            <a:prstGeom prst="rect">
              <a:avLst/>
            </a:prstGeom>
            <a:noFill/>
            <a:ln>
              <a:noFill/>
            </a:ln>
          </p:spPr>
        </p:pic>
      </p:grpSp>
      <p:sp>
        <p:nvSpPr>
          <p:cNvPr id="926" name="Google Shape;926;p45"/>
          <p:cNvSpPr/>
          <p:nvPr/>
        </p:nvSpPr>
        <p:spPr>
          <a:xfrm>
            <a:off x="0" y="286511"/>
            <a:ext cx="12192000" cy="582930"/>
          </a:xfrm>
          <a:custGeom>
            <a:rect b="b" l="l" r="r" t="t"/>
            <a:pathLst>
              <a:path extrusionOk="0" h="582930" w="12192000">
                <a:moveTo>
                  <a:pt x="12192000" y="0"/>
                </a:moveTo>
                <a:lnTo>
                  <a:pt x="0" y="0"/>
                </a:lnTo>
                <a:lnTo>
                  <a:pt x="0" y="582930"/>
                </a:lnTo>
                <a:lnTo>
                  <a:pt x="12192000" y="582930"/>
                </a:lnTo>
                <a:lnTo>
                  <a:pt x="121920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27" name="Google Shape;927;p45"/>
          <p:cNvSpPr txBox="1"/>
          <p:nvPr>
            <p:ph type="title"/>
          </p:nvPr>
        </p:nvSpPr>
        <p:spPr>
          <a:xfrm>
            <a:off x="482504" y="254347"/>
            <a:ext cx="11230610"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800"/>
              <a:t>Noticias sobre avalanchas y estrategia de información sobre la nieve Prioridad</a:t>
            </a:r>
            <a:endParaRPr sz="2800"/>
          </a:p>
        </p:txBody>
      </p:sp>
      <p:sp>
        <p:nvSpPr>
          <p:cNvPr id="928" name="Google Shape;928;p45"/>
          <p:cNvSpPr/>
          <p:nvPr/>
        </p:nvSpPr>
        <p:spPr>
          <a:xfrm>
            <a:off x="5471693" y="2609862"/>
            <a:ext cx="836930" cy="1372870"/>
          </a:xfrm>
          <a:custGeom>
            <a:rect b="b" l="l" r="r" t="t"/>
            <a:pathLst>
              <a:path extrusionOk="0" h="1372870" w="836929">
                <a:moveTo>
                  <a:pt x="505777" y="223240"/>
                </a:moveTo>
                <a:lnTo>
                  <a:pt x="501650" y="180301"/>
                </a:lnTo>
                <a:lnTo>
                  <a:pt x="489000" y="138290"/>
                </a:lnTo>
                <a:lnTo>
                  <a:pt x="467601" y="98450"/>
                </a:lnTo>
                <a:lnTo>
                  <a:pt x="438696" y="63690"/>
                </a:lnTo>
                <a:lnTo>
                  <a:pt x="404482" y="36220"/>
                </a:lnTo>
                <a:lnTo>
                  <a:pt x="366217" y="16294"/>
                </a:lnTo>
                <a:lnTo>
                  <a:pt x="325132" y="4140"/>
                </a:lnTo>
                <a:lnTo>
                  <a:pt x="282498" y="0"/>
                </a:lnTo>
                <a:lnTo>
                  <a:pt x="239534" y="4127"/>
                </a:lnTo>
                <a:lnTo>
                  <a:pt x="197510" y="16764"/>
                </a:lnTo>
                <a:lnTo>
                  <a:pt x="157657" y="38138"/>
                </a:lnTo>
                <a:lnTo>
                  <a:pt x="122872" y="67043"/>
                </a:lnTo>
                <a:lnTo>
                  <a:pt x="95402" y="101257"/>
                </a:lnTo>
                <a:lnTo>
                  <a:pt x="75463" y="139509"/>
                </a:lnTo>
                <a:lnTo>
                  <a:pt x="63296" y="180568"/>
                </a:lnTo>
                <a:lnTo>
                  <a:pt x="59169" y="223202"/>
                </a:lnTo>
                <a:lnTo>
                  <a:pt x="63296" y="266141"/>
                </a:lnTo>
                <a:lnTo>
                  <a:pt x="75933" y="308152"/>
                </a:lnTo>
                <a:lnTo>
                  <a:pt x="97332" y="347992"/>
                </a:lnTo>
                <a:lnTo>
                  <a:pt x="124904" y="381368"/>
                </a:lnTo>
                <a:lnTo>
                  <a:pt x="158394" y="408787"/>
                </a:lnTo>
                <a:lnTo>
                  <a:pt x="158394" y="319366"/>
                </a:lnTo>
                <a:lnTo>
                  <a:pt x="134239" y="275272"/>
                </a:lnTo>
                <a:lnTo>
                  <a:pt x="125361" y="227545"/>
                </a:lnTo>
                <a:lnTo>
                  <a:pt x="131330" y="179832"/>
                </a:lnTo>
                <a:lnTo>
                  <a:pt x="151701" y="135763"/>
                </a:lnTo>
                <a:lnTo>
                  <a:pt x="185991" y="98971"/>
                </a:lnTo>
                <a:lnTo>
                  <a:pt x="230098" y="74815"/>
                </a:lnTo>
                <a:lnTo>
                  <a:pt x="277837" y="65951"/>
                </a:lnTo>
                <a:lnTo>
                  <a:pt x="325577" y="71920"/>
                </a:lnTo>
                <a:lnTo>
                  <a:pt x="369658" y="92265"/>
                </a:lnTo>
                <a:lnTo>
                  <a:pt x="406476" y="126530"/>
                </a:lnTo>
                <a:lnTo>
                  <a:pt x="431177" y="172288"/>
                </a:lnTo>
                <a:lnTo>
                  <a:pt x="439559" y="222288"/>
                </a:lnTo>
                <a:lnTo>
                  <a:pt x="431609" y="272351"/>
                </a:lnTo>
                <a:lnTo>
                  <a:pt x="407289" y="318312"/>
                </a:lnTo>
                <a:lnTo>
                  <a:pt x="407289" y="408292"/>
                </a:lnTo>
                <a:lnTo>
                  <a:pt x="442061" y="379387"/>
                </a:lnTo>
                <a:lnTo>
                  <a:pt x="469544" y="345173"/>
                </a:lnTo>
                <a:lnTo>
                  <a:pt x="489483" y="306920"/>
                </a:lnTo>
                <a:lnTo>
                  <a:pt x="501637" y="265861"/>
                </a:lnTo>
                <a:lnTo>
                  <a:pt x="505777" y="223240"/>
                </a:lnTo>
                <a:close/>
              </a:path>
              <a:path extrusionOk="0" h="1372870" w="836929">
                <a:moveTo>
                  <a:pt x="836523" y="714197"/>
                </a:moveTo>
                <a:lnTo>
                  <a:pt x="829513" y="679297"/>
                </a:lnTo>
                <a:lnTo>
                  <a:pt x="810323" y="650786"/>
                </a:lnTo>
                <a:lnTo>
                  <a:pt x="781837" y="631545"/>
                </a:lnTo>
                <a:lnTo>
                  <a:pt x="746925" y="624459"/>
                </a:lnTo>
                <a:lnTo>
                  <a:pt x="730377" y="625983"/>
                </a:lnTo>
                <a:lnTo>
                  <a:pt x="714514" y="630491"/>
                </a:lnTo>
                <a:lnTo>
                  <a:pt x="699744" y="637832"/>
                </a:lnTo>
                <a:lnTo>
                  <a:pt x="686460" y="647839"/>
                </a:lnTo>
                <a:lnTo>
                  <a:pt x="686879" y="639419"/>
                </a:lnTo>
                <a:lnTo>
                  <a:pt x="679843" y="604507"/>
                </a:lnTo>
                <a:lnTo>
                  <a:pt x="660628" y="575983"/>
                </a:lnTo>
                <a:lnTo>
                  <a:pt x="632117" y="556755"/>
                </a:lnTo>
                <a:lnTo>
                  <a:pt x="597192" y="549681"/>
                </a:lnTo>
                <a:lnTo>
                  <a:pt x="580034" y="551319"/>
                </a:lnTo>
                <a:lnTo>
                  <a:pt x="563638" y="556158"/>
                </a:lnTo>
                <a:lnTo>
                  <a:pt x="548474" y="564019"/>
                </a:lnTo>
                <a:lnTo>
                  <a:pt x="534962" y="574713"/>
                </a:lnTo>
                <a:lnTo>
                  <a:pt x="520395" y="542201"/>
                </a:lnTo>
                <a:lnTo>
                  <a:pt x="495350" y="518617"/>
                </a:lnTo>
                <a:lnTo>
                  <a:pt x="463296" y="506133"/>
                </a:lnTo>
                <a:lnTo>
                  <a:pt x="427659" y="506945"/>
                </a:lnTo>
                <a:lnTo>
                  <a:pt x="399440" y="518629"/>
                </a:lnTo>
                <a:lnTo>
                  <a:pt x="377278" y="538467"/>
                </a:lnTo>
                <a:lnTo>
                  <a:pt x="362826" y="564451"/>
                </a:lnTo>
                <a:lnTo>
                  <a:pt x="357670" y="594550"/>
                </a:lnTo>
                <a:lnTo>
                  <a:pt x="357670" y="223723"/>
                </a:lnTo>
                <a:lnTo>
                  <a:pt x="351790" y="194614"/>
                </a:lnTo>
                <a:lnTo>
                  <a:pt x="335749" y="170840"/>
                </a:lnTo>
                <a:lnTo>
                  <a:pt x="311962" y="154813"/>
                </a:lnTo>
                <a:lnTo>
                  <a:pt x="282841" y="148932"/>
                </a:lnTo>
                <a:lnTo>
                  <a:pt x="253720" y="154813"/>
                </a:lnTo>
                <a:lnTo>
                  <a:pt x="229933" y="170840"/>
                </a:lnTo>
                <a:lnTo>
                  <a:pt x="213893" y="194614"/>
                </a:lnTo>
                <a:lnTo>
                  <a:pt x="208013" y="223723"/>
                </a:lnTo>
                <a:lnTo>
                  <a:pt x="208013" y="929551"/>
                </a:lnTo>
                <a:lnTo>
                  <a:pt x="207835" y="929551"/>
                </a:lnTo>
                <a:lnTo>
                  <a:pt x="146367" y="653199"/>
                </a:lnTo>
                <a:lnTo>
                  <a:pt x="133985" y="626198"/>
                </a:lnTo>
                <a:lnTo>
                  <a:pt x="112928" y="606729"/>
                </a:lnTo>
                <a:lnTo>
                  <a:pt x="86106" y="596569"/>
                </a:lnTo>
                <a:lnTo>
                  <a:pt x="56400" y="597509"/>
                </a:lnTo>
                <a:lnTo>
                  <a:pt x="29794" y="609612"/>
                </a:lnTo>
                <a:lnTo>
                  <a:pt x="10414" y="630161"/>
                </a:lnTo>
                <a:lnTo>
                  <a:pt x="0" y="656412"/>
                </a:lnTo>
                <a:lnTo>
                  <a:pt x="292" y="685634"/>
                </a:lnTo>
                <a:lnTo>
                  <a:pt x="90093" y="1089444"/>
                </a:lnTo>
                <a:lnTo>
                  <a:pt x="107899" y="1123607"/>
                </a:lnTo>
                <a:lnTo>
                  <a:pt x="282905" y="1259573"/>
                </a:lnTo>
                <a:lnTo>
                  <a:pt x="282905" y="1372387"/>
                </a:lnTo>
                <a:lnTo>
                  <a:pt x="716813" y="1372387"/>
                </a:lnTo>
                <a:lnTo>
                  <a:pt x="716813" y="1297597"/>
                </a:lnTo>
                <a:lnTo>
                  <a:pt x="721956" y="1261884"/>
                </a:lnTo>
                <a:lnTo>
                  <a:pt x="735520" y="1231938"/>
                </a:lnTo>
                <a:lnTo>
                  <a:pt x="754684" y="1204379"/>
                </a:lnTo>
                <a:lnTo>
                  <a:pt x="776668" y="1175816"/>
                </a:lnTo>
                <a:lnTo>
                  <a:pt x="798652" y="1142834"/>
                </a:lnTo>
                <a:lnTo>
                  <a:pt x="817816" y="1102042"/>
                </a:lnTo>
                <a:lnTo>
                  <a:pt x="831380" y="1050048"/>
                </a:lnTo>
                <a:lnTo>
                  <a:pt x="836523" y="983462"/>
                </a:lnTo>
                <a:lnTo>
                  <a:pt x="836523" y="71419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2" name="Shape 932"/>
        <p:cNvGrpSpPr/>
        <p:nvPr/>
      </p:nvGrpSpPr>
      <p:grpSpPr>
        <a:xfrm>
          <a:off x="0" y="0"/>
          <a:ext cx="0" cy="0"/>
          <a:chOff x="0" y="0"/>
          <a:chExt cx="0" cy="0"/>
        </a:xfrm>
      </p:grpSpPr>
      <p:grpSp>
        <p:nvGrpSpPr>
          <p:cNvPr id="933" name="Google Shape;933;p46"/>
          <p:cNvGrpSpPr/>
          <p:nvPr/>
        </p:nvGrpSpPr>
        <p:grpSpPr>
          <a:xfrm>
            <a:off x="399262" y="6120088"/>
            <a:ext cx="3112972" cy="348248"/>
            <a:chOff x="399262" y="6120088"/>
            <a:chExt cx="3112972" cy="348248"/>
          </a:xfrm>
        </p:grpSpPr>
        <p:pic>
          <p:nvPicPr>
            <p:cNvPr id="934" name="Google Shape;934;p46"/>
            <p:cNvPicPr preferRelativeResize="0"/>
            <p:nvPr/>
          </p:nvPicPr>
          <p:blipFill rotWithShape="1">
            <a:blip r:embed="rId3">
              <a:alphaModFix/>
            </a:blip>
            <a:srcRect b="0" l="0" r="0" t="0"/>
            <a:stretch/>
          </p:blipFill>
          <p:spPr>
            <a:xfrm>
              <a:off x="399262" y="6120088"/>
              <a:ext cx="273194" cy="348248"/>
            </a:xfrm>
            <a:prstGeom prst="rect">
              <a:avLst/>
            </a:prstGeom>
            <a:noFill/>
            <a:ln>
              <a:noFill/>
            </a:ln>
          </p:spPr>
        </p:pic>
        <p:pic>
          <p:nvPicPr>
            <p:cNvPr id="935" name="Google Shape;935;p46"/>
            <p:cNvPicPr preferRelativeResize="0"/>
            <p:nvPr/>
          </p:nvPicPr>
          <p:blipFill rotWithShape="1">
            <a:blip r:embed="rId4">
              <a:alphaModFix/>
            </a:blip>
            <a:srcRect b="0" l="0" r="0" t="0"/>
            <a:stretch/>
          </p:blipFill>
          <p:spPr>
            <a:xfrm>
              <a:off x="688086" y="6138650"/>
              <a:ext cx="1833904" cy="273328"/>
            </a:xfrm>
            <a:prstGeom prst="rect">
              <a:avLst/>
            </a:prstGeom>
            <a:noFill/>
            <a:ln>
              <a:noFill/>
            </a:ln>
          </p:spPr>
        </p:pic>
        <p:pic>
          <p:nvPicPr>
            <p:cNvPr id="936" name="Google Shape;936;p46"/>
            <p:cNvPicPr preferRelativeResize="0"/>
            <p:nvPr/>
          </p:nvPicPr>
          <p:blipFill rotWithShape="1">
            <a:blip r:embed="rId5">
              <a:alphaModFix/>
            </a:blip>
            <a:srcRect b="0" l="0" r="0" t="0"/>
            <a:stretch/>
          </p:blipFill>
          <p:spPr>
            <a:xfrm>
              <a:off x="2510027" y="6186678"/>
              <a:ext cx="1002207" cy="248651"/>
            </a:xfrm>
            <a:prstGeom prst="rect">
              <a:avLst/>
            </a:prstGeom>
            <a:noFill/>
            <a:ln>
              <a:noFill/>
            </a:ln>
          </p:spPr>
        </p:pic>
      </p:grpSp>
      <p:pic>
        <p:nvPicPr>
          <p:cNvPr id="937" name="Google Shape;937;p46"/>
          <p:cNvPicPr preferRelativeResize="0"/>
          <p:nvPr/>
        </p:nvPicPr>
        <p:blipFill rotWithShape="1">
          <a:blip r:embed="rId6">
            <a:alphaModFix/>
          </a:blip>
          <a:srcRect b="0" l="0" r="0" t="0"/>
          <a:stretch/>
        </p:blipFill>
        <p:spPr>
          <a:xfrm>
            <a:off x="7913944" y="5825858"/>
            <a:ext cx="4275642" cy="1029637"/>
          </a:xfrm>
          <a:prstGeom prst="rect">
            <a:avLst/>
          </a:prstGeom>
          <a:noFill/>
          <a:ln>
            <a:noFill/>
          </a:ln>
        </p:spPr>
      </p:pic>
      <p:sp>
        <p:nvSpPr>
          <p:cNvPr id="938" name="Google Shape;938;p46"/>
          <p:cNvSpPr/>
          <p:nvPr/>
        </p:nvSpPr>
        <p:spPr>
          <a:xfrm>
            <a:off x="0" y="286511"/>
            <a:ext cx="12192000" cy="582930"/>
          </a:xfrm>
          <a:custGeom>
            <a:rect b="b" l="l" r="r" t="t"/>
            <a:pathLst>
              <a:path extrusionOk="0" h="582930" w="12192000">
                <a:moveTo>
                  <a:pt x="12192000" y="0"/>
                </a:moveTo>
                <a:lnTo>
                  <a:pt x="0" y="0"/>
                </a:lnTo>
                <a:lnTo>
                  <a:pt x="0" y="582930"/>
                </a:lnTo>
                <a:lnTo>
                  <a:pt x="12192000" y="582930"/>
                </a:lnTo>
                <a:lnTo>
                  <a:pt x="121920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39" name="Google Shape;939;p46"/>
          <p:cNvSpPr txBox="1"/>
          <p:nvPr>
            <p:ph type="title"/>
          </p:nvPr>
        </p:nvSpPr>
        <p:spPr>
          <a:xfrm>
            <a:off x="2916332" y="254347"/>
            <a:ext cx="6360160"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800"/>
              <a:t>Estrategia de información de crisis Prioridad</a:t>
            </a:r>
            <a:endParaRPr sz="2800"/>
          </a:p>
        </p:txBody>
      </p:sp>
      <p:pic>
        <p:nvPicPr>
          <p:cNvPr id="940" name="Google Shape;940;p46"/>
          <p:cNvPicPr preferRelativeResize="0"/>
          <p:nvPr/>
        </p:nvPicPr>
        <p:blipFill rotWithShape="1">
          <a:blip r:embed="rId7">
            <a:alphaModFix/>
          </a:blip>
          <a:srcRect b="0" l="0" r="0" t="0"/>
          <a:stretch/>
        </p:blipFill>
        <p:spPr>
          <a:xfrm>
            <a:off x="2212848" y="953644"/>
            <a:ext cx="7454645" cy="3273992"/>
          </a:xfrm>
          <a:prstGeom prst="rect">
            <a:avLst/>
          </a:prstGeom>
          <a:noFill/>
          <a:ln>
            <a:noFill/>
          </a:ln>
        </p:spPr>
      </p:pic>
      <p:sp>
        <p:nvSpPr>
          <p:cNvPr id="941" name="Google Shape;941;p46"/>
          <p:cNvSpPr txBox="1"/>
          <p:nvPr/>
        </p:nvSpPr>
        <p:spPr>
          <a:xfrm>
            <a:off x="2212848" y="965453"/>
            <a:ext cx="4610100" cy="368935"/>
          </a:xfrm>
          <a:prstGeom prst="rect">
            <a:avLst/>
          </a:prstGeom>
          <a:solidFill>
            <a:srgbClr val="086D6E"/>
          </a:solidFill>
          <a:ln>
            <a:noFill/>
          </a:ln>
        </p:spPr>
        <p:txBody>
          <a:bodyPr anchorCtr="0" anchor="t" bIns="0" lIns="0" spcFirstLastPara="1" rIns="0" wrap="square" tIns="30475">
            <a:spAutoFit/>
          </a:bodyPr>
          <a:lstStyle/>
          <a:p>
            <a:pPr indent="0" lvl="0" marL="0" marR="0" rtl="0" algn="ctr">
              <a:lnSpc>
                <a:spcPct val="100000"/>
              </a:lnSpc>
              <a:spcBef>
                <a:spcPts val="0"/>
              </a:spcBef>
              <a:spcAft>
                <a:spcPts val="0"/>
              </a:spcAft>
              <a:buNone/>
            </a:pPr>
            <a:r>
              <a:rPr lang="en-US" sz="1800" u="sng">
                <a:solidFill>
                  <a:srgbClr val="FFFFFF"/>
                </a:solidFill>
                <a:latin typeface="Calibri"/>
                <a:ea typeface="Calibri"/>
                <a:cs typeface="Calibri"/>
                <a:sym typeface="Calibri"/>
                <a:hlinkClick r:id="rId8">
                  <a:extLst>
                    <a:ext uri="{A12FA001-AC4F-418D-AE19-62706E023703}">
                      <ahyp:hlinkClr val="tx"/>
                    </a:ext>
                  </a:extLst>
                </a:hlinkClick>
              </a:rPr>
              <a:t>https://www.slf.ch/en/index.html</a:t>
            </a:r>
            <a:endParaRPr sz="1800">
              <a:latin typeface="Calibri"/>
              <a:ea typeface="Calibri"/>
              <a:cs typeface="Calibri"/>
              <a:sym typeface="Calibri"/>
            </a:endParaRPr>
          </a:p>
        </p:txBody>
      </p:sp>
      <p:graphicFrame>
        <p:nvGraphicFramePr>
          <p:cNvPr id="942" name="Google Shape;942;p46"/>
          <p:cNvGraphicFramePr/>
          <p:nvPr/>
        </p:nvGraphicFramePr>
        <p:xfrm>
          <a:off x="233602" y="4372471"/>
          <a:ext cx="3000000" cy="3000000"/>
        </p:xfrm>
        <a:graphic>
          <a:graphicData uri="http://schemas.openxmlformats.org/drawingml/2006/table">
            <a:tbl>
              <a:tblPr bandRow="1" firstRow="1">
                <a:noFill/>
                <a:tableStyleId>{80238A98-2532-44EA-81E4-94804C563CF3}</a:tableStyleId>
              </a:tblPr>
              <a:tblGrid>
                <a:gridCol w="11711950"/>
              </a:tblGrid>
              <a:tr h="408950">
                <a:tc>
                  <a:txBody>
                    <a:bodyPr/>
                    <a:lstStyle/>
                    <a:p>
                      <a:pPr indent="0" lvl="0" marL="91440" marR="0" rtl="0" algn="l">
                        <a:lnSpc>
                          <a:spcPct val="100000"/>
                        </a:lnSpc>
                        <a:spcBef>
                          <a:spcPts val="0"/>
                        </a:spcBef>
                        <a:spcAft>
                          <a:spcPts val="0"/>
                        </a:spcAft>
                        <a:buNone/>
                      </a:pPr>
                      <a:r>
                        <a:rPr b="1" lang="en-US" sz="2000" u="none" cap="none" strike="noStrike">
                          <a:solidFill>
                            <a:srgbClr val="FFFFFF"/>
                          </a:solidFill>
                          <a:latin typeface="Calibri"/>
                          <a:ea typeface="Calibri"/>
                          <a:cs typeface="Calibri"/>
                          <a:sym typeface="Calibri"/>
                        </a:rPr>
                        <a:t>Instituto Federal Suizo de Investigación Forestal, de la Nieve y del Paisaje WSL Recursos</a:t>
                      </a:r>
                      <a:endParaRPr sz="2000" u="none" cap="none" strike="noStrike">
                        <a:latin typeface="Calibri"/>
                        <a:ea typeface="Calibri"/>
                        <a:cs typeface="Calibri"/>
                        <a:sym typeface="Calibri"/>
                      </a:endParaRPr>
                    </a:p>
                  </a:txBody>
                  <a:tcPr marT="35550" marB="0" marR="0" marL="0">
                    <a:solidFill>
                      <a:srgbClr val="086D6E"/>
                    </a:solidFill>
                  </a:tcPr>
                </a:tc>
              </a:tr>
              <a:tr h="2005325">
                <a:tc>
                  <a:txBody>
                    <a:bodyPr/>
                    <a:lstStyle/>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9">
                            <a:extLst>
                              <a:ext uri="{A12FA001-AC4F-418D-AE19-62706E023703}">
                                <ahyp:hlinkClr val="tx"/>
                              </a:ext>
                            </a:extLst>
                          </a:hlinkClick>
                        </a:rPr>
                        <a:t>Conocimiento y prevención de aludes, e-learning y planificación de viajes</a:t>
                      </a:r>
                      <a:endParaRPr sz="1800" u="none" cap="none" strike="noStrike">
                        <a:latin typeface="Calibri"/>
                        <a:ea typeface="Calibri"/>
                        <a:cs typeface="Calibri"/>
                        <a:sym typeface="Calibri"/>
                      </a:endParaRPr>
                    </a:p>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10">
                            <a:extLst>
                              <a:ext uri="{A12FA001-AC4F-418D-AE19-62706E023703}">
                                <ahyp:hlinkClr val="tx"/>
                              </a:ext>
                            </a:extLst>
                          </a:hlinkClick>
                        </a:rPr>
                        <a:t>Acceso a datos de vigilancia e investigación medioambiental</a:t>
                      </a:r>
                      <a:endParaRPr sz="1800" u="none" cap="none" strike="noStrike">
                        <a:latin typeface="Calibri"/>
                        <a:ea typeface="Calibri"/>
                        <a:cs typeface="Calibri"/>
                        <a:sym typeface="Calibri"/>
                      </a:endParaRPr>
                    </a:p>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11">
                            <a:extLst>
                              <a:ext uri="{A12FA001-AC4F-418D-AE19-62706E023703}">
                                <ahyp:hlinkClr val="tx"/>
                              </a:ext>
                            </a:extLst>
                          </a:hlinkClick>
                        </a:rPr>
                        <a:t>Advertencias de las autoridades federales suizas sobre riesgos naturales</a:t>
                      </a:r>
                      <a:endParaRPr sz="1800" u="none" cap="none" strike="noStrike">
                        <a:latin typeface="Calibri"/>
                        <a:ea typeface="Calibri"/>
                        <a:cs typeface="Calibri"/>
                        <a:sym typeface="Calibri"/>
                      </a:endParaRPr>
                    </a:p>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12">
                            <a:extLst>
                              <a:ext uri="{A12FA001-AC4F-418D-AE19-62706E023703}">
                                <ahyp:hlinkClr val="tx"/>
                              </a:ext>
                            </a:extLst>
                          </a:hlinkClick>
                        </a:rPr>
                        <a:t>Instituto Federal Suizo de Investigación Forestal, de la Nieve y del Paisaje WSL, al que pertenece la SLF</a:t>
                      </a:r>
                      <a:endParaRPr sz="1800" u="none" cap="none" strike="noStrike">
                        <a:latin typeface="Calibri"/>
                        <a:ea typeface="Calibri"/>
                        <a:cs typeface="Calibri"/>
                        <a:sym typeface="Calibri"/>
                      </a:endParaRPr>
                    </a:p>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13">
                            <a:extLst>
                              <a:ext uri="{A12FA001-AC4F-418D-AE19-62706E023703}">
                                <ahyp:hlinkClr val="tx"/>
                              </a:ext>
                            </a:extLst>
                          </a:hlinkClick>
                        </a:rPr>
                        <a:t>Programa de investigación Cambio climático y movimientos de masas alpinos</a:t>
                      </a:r>
                      <a:endParaRPr sz="1800" u="none" cap="none" strike="noStrike">
                        <a:latin typeface="Calibri"/>
                        <a:ea typeface="Calibri"/>
                        <a:cs typeface="Calibri"/>
                        <a:sym typeface="Calibri"/>
                      </a:endParaRPr>
                    </a:p>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14">
                            <a:extLst>
                              <a:ext uri="{A12FA001-AC4F-418D-AE19-62706E023703}">
                                <ahyp:hlinkClr val="tx"/>
                              </a:ext>
                            </a:extLst>
                          </a:hlinkClick>
                        </a:rPr>
                        <a:t>Centro de investigación sobre el cambio climático, los fenómenos extremos y los riesgos naturales en las regiones alpinas</a:t>
                      </a:r>
                      <a:endParaRPr sz="1800" u="none" cap="none" strike="noStrike">
                        <a:latin typeface="Calibri"/>
                        <a:ea typeface="Calibri"/>
                        <a:cs typeface="Calibri"/>
                        <a:sym typeface="Calibri"/>
                      </a:endParaRPr>
                    </a:p>
                    <a:p>
                      <a:pPr indent="-285750" lvl="0" marL="377190" marR="0" rtl="0" algn="l">
                        <a:lnSpc>
                          <a:spcPct val="100000"/>
                        </a:lnSpc>
                        <a:spcBef>
                          <a:spcPts val="0"/>
                        </a:spcBef>
                        <a:spcAft>
                          <a:spcPts val="0"/>
                        </a:spcAft>
                        <a:buClr>
                          <a:srgbClr val="086D6E"/>
                        </a:buClr>
                        <a:buSzPts val="1800"/>
                        <a:buFont typeface="Arial"/>
                        <a:buChar char="•"/>
                      </a:pPr>
                      <a:r>
                        <a:rPr lang="en-US" sz="1800" u="sng" cap="none" strike="noStrike">
                          <a:solidFill>
                            <a:srgbClr val="086D6E"/>
                          </a:solidFill>
                          <a:latin typeface="Calibri"/>
                          <a:ea typeface="Calibri"/>
                          <a:cs typeface="Calibri"/>
                          <a:sym typeface="Calibri"/>
                          <a:hlinkClick r:id="rId15">
                            <a:extLst>
                              <a:ext uri="{A12FA001-AC4F-418D-AE19-62706E023703}">
                                <ahyp:hlinkClr val="tx"/>
                              </a:ext>
                            </a:extLst>
                          </a:hlinkClick>
                        </a:rPr>
                        <a:t>Medios de comunicación</a:t>
                      </a:r>
                      <a:endParaRPr sz="1800" u="none" cap="none" strike="noStrike">
                        <a:latin typeface="Calibri"/>
                        <a:ea typeface="Calibri"/>
                        <a:cs typeface="Calibri"/>
                        <a:sym typeface="Calibri"/>
                      </a:endParaRPr>
                    </a:p>
                  </a:txBody>
                  <a:tcPr marT="2477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r>
            </a:tbl>
          </a:graphicData>
        </a:graphic>
      </p:graphicFrame>
      <p:grpSp>
        <p:nvGrpSpPr>
          <p:cNvPr id="943" name="Google Shape;943;p46"/>
          <p:cNvGrpSpPr/>
          <p:nvPr/>
        </p:nvGrpSpPr>
        <p:grpSpPr>
          <a:xfrm>
            <a:off x="239953" y="4775060"/>
            <a:ext cx="11712575" cy="2011680"/>
            <a:chOff x="239953" y="4775060"/>
            <a:chExt cx="11712575" cy="2011680"/>
          </a:xfrm>
        </p:grpSpPr>
        <p:sp>
          <p:nvSpPr>
            <p:cNvPr id="944" name="Google Shape;944;p46"/>
            <p:cNvSpPr/>
            <p:nvPr/>
          </p:nvSpPr>
          <p:spPr>
            <a:xfrm>
              <a:off x="239953" y="4775060"/>
              <a:ext cx="11712575" cy="2011680"/>
            </a:xfrm>
            <a:custGeom>
              <a:rect b="b" l="l" r="r" t="t"/>
              <a:pathLst>
                <a:path extrusionOk="0" h="2011679" w="11712575">
                  <a:moveTo>
                    <a:pt x="11712092" y="0"/>
                  </a:moveTo>
                  <a:lnTo>
                    <a:pt x="0" y="0"/>
                  </a:lnTo>
                  <a:lnTo>
                    <a:pt x="0" y="2011679"/>
                  </a:lnTo>
                  <a:lnTo>
                    <a:pt x="11712092" y="2011679"/>
                  </a:lnTo>
                  <a:lnTo>
                    <a:pt x="1171209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45" name="Google Shape;945;p46"/>
            <p:cNvSpPr/>
            <p:nvPr/>
          </p:nvSpPr>
          <p:spPr>
            <a:xfrm>
              <a:off x="617142" y="5883771"/>
              <a:ext cx="9435465" cy="15240"/>
            </a:xfrm>
            <a:custGeom>
              <a:rect b="b" l="l" r="r" t="t"/>
              <a:pathLst>
                <a:path extrusionOk="0" h="15239" w="9435465">
                  <a:moveTo>
                    <a:pt x="9435084" y="0"/>
                  </a:moveTo>
                  <a:lnTo>
                    <a:pt x="0" y="0"/>
                  </a:lnTo>
                  <a:lnTo>
                    <a:pt x="0" y="15239"/>
                  </a:lnTo>
                  <a:lnTo>
                    <a:pt x="9435084" y="15239"/>
                  </a:lnTo>
                  <a:lnTo>
                    <a:pt x="9435084"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pic>
        <p:nvPicPr>
          <p:cNvPr id="946" name="Google Shape;946;p46"/>
          <p:cNvPicPr preferRelativeResize="0"/>
          <p:nvPr/>
        </p:nvPicPr>
        <p:blipFill rotWithShape="1">
          <a:blip r:embed="rId16">
            <a:alphaModFix/>
          </a:blip>
          <a:srcRect b="0" l="0" r="0" t="0"/>
          <a:stretch/>
        </p:blipFill>
        <p:spPr>
          <a:xfrm>
            <a:off x="9665513" y="5227361"/>
            <a:ext cx="252649" cy="233231"/>
          </a:xfrm>
          <a:prstGeom prst="rect">
            <a:avLst/>
          </a:prstGeom>
          <a:noFill/>
          <a:ln>
            <a:noFill/>
          </a:ln>
        </p:spPr>
      </p:pic>
      <p:sp>
        <p:nvSpPr>
          <p:cNvPr id="947" name="Google Shape;947;p46"/>
          <p:cNvSpPr/>
          <p:nvPr/>
        </p:nvSpPr>
        <p:spPr>
          <a:xfrm>
            <a:off x="9629028" y="531082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6" y="26327"/>
                </a:lnTo>
                <a:lnTo>
                  <a:pt x="132527" y="12625"/>
                </a:lnTo>
                <a:lnTo>
                  <a:pt x="146235" y="3387"/>
                </a:lnTo>
                <a:lnTo>
                  <a:pt x="163024" y="0"/>
                </a:lnTo>
                <a:lnTo>
                  <a:pt x="179813" y="3387"/>
                </a:lnTo>
                <a:lnTo>
                  <a:pt x="193521" y="12625"/>
                </a:lnTo>
                <a:lnTo>
                  <a:pt x="202763"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40" y="235054"/>
                </a:lnTo>
                <a:lnTo>
                  <a:pt x="380772" y="246142"/>
                </a:lnTo>
                <a:lnTo>
                  <a:pt x="391845" y="262580"/>
                </a:lnTo>
                <a:lnTo>
                  <a:pt x="395895" y="282703"/>
                </a:lnTo>
                <a:lnTo>
                  <a:pt x="395657" y="287554"/>
                </a:lnTo>
                <a:lnTo>
                  <a:pt x="403312" y="281785"/>
                </a:lnTo>
                <a:lnTo>
                  <a:pt x="411826" y="277558"/>
                </a:lnTo>
                <a:lnTo>
                  <a:pt x="420971" y="274960"/>
                </a:lnTo>
                <a:lnTo>
                  <a:pt x="430519" y="274080"/>
                </a:lnTo>
                <a:lnTo>
                  <a:pt x="450631" y="278164"/>
                </a:lnTo>
                <a:lnTo>
                  <a:pt x="467048"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948" name="Google Shape;948;p46"/>
          <p:cNvGrpSpPr/>
          <p:nvPr/>
        </p:nvGrpSpPr>
        <p:grpSpPr>
          <a:xfrm>
            <a:off x="10061847" y="2001816"/>
            <a:ext cx="482600" cy="788944"/>
            <a:chOff x="10061847" y="2001816"/>
            <a:chExt cx="482600" cy="788944"/>
          </a:xfrm>
        </p:grpSpPr>
        <p:pic>
          <p:nvPicPr>
            <p:cNvPr id="949" name="Google Shape;949;p46"/>
            <p:cNvPicPr preferRelativeResize="0"/>
            <p:nvPr/>
          </p:nvPicPr>
          <p:blipFill rotWithShape="1">
            <a:blip r:embed="rId17">
              <a:alphaModFix/>
            </a:blip>
            <a:srcRect b="0" l="0" r="0" t="0"/>
            <a:stretch/>
          </p:blipFill>
          <p:spPr>
            <a:xfrm>
              <a:off x="10098330" y="2001816"/>
              <a:ext cx="252653" cy="233231"/>
            </a:xfrm>
            <a:prstGeom prst="rect">
              <a:avLst/>
            </a:prstGeom>
            <a:noFill/>
            <a:ln>
              <a:noFill/>
            </a:ln>
          </p:spPr>
        </p:pic>
        <p:sp>
          <p:nvSpPr>
            <p:cNvPr id="950" name="Google Shape;950;p46"/>
            <p:cNvSpPr/>
            <p:nvPr/>
          </p:nvSpPr>
          <p:spPr>
            <a:xfrm>
              <a:off x="10061847" y="2085275"/>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09" y="3388"/>
                  </a:lnTo>
                  <a:lnTo>
                    <a:pt x="193518" y="12628"/>
                  </a:lnTo>
                  <a:lnTo>
                    <a:pt x="202761"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4"/>
                  </a:lnTo>
                  <a:lnTo>
                    <a:pt x="380769" y="246142"/>
                  </a:lnTo>
                  <a:lnTo>
                    <a:pt x="391843" y="262580"/>
                  </a:lnTo>
                  <a:lnTo>
                    <a:pt x="395895" y="282703"/>
                  </a:lnTo>
                  <a:lnTo>
                    <a:pt x="395657" y="287554"/>
                  </a:lnTo>
                  <a:lnTo>
                    <a:pt x="403312" y="281785"/>
                  </a:lnTo>
                  <a:lnTo>
                    <a:pt x="411825" y="277559"/>
                  </a:lnTo>
                  <a:lnTo>
                    <a:pt x="420967" y="274964"/>
                  </a:lnTo>
                  <a:lnTo>
                    <a:pt x="430509" y="274089"/>
                  </a:lnTo>
                  <a:lnTo>
                    <a:pt x="450627" y="278169"/>
                  </a:lnTo>
                  <a:lnTo>
                    <a:pt x="467047"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4" name="Shape 954"/>
        <p:cNvGrpSpPr/>
        <p:nvPr/>
      </p:nvGrpSpPr>
      <p:grpSpPr>
        <a:xfrm>
          <a:off x="0" y="0"/>
          <a:ext cx="0" cy="0"/>
          <a:chOff x="0" y="0"/>
          <a:chExt cx="0" cy="0"/>
        </a:xfrm>
      </p:grpSpPr>
      <p:grpSp>
        <p:nvGrpSpPr>
          <p:cNvPr id="955" name="Google Shape;955;p47"/>
          <p:cNvGrpSpPr/>
          <p:nvPr/>
        </p:nvGrpSpPr>
        <p:grpSpPr>
          <a:xfrm>
            <a:off x="399262" y="6120088"/>
            <a:ext cx="3112972" cy="348248"/>
            <a:chOff x="399262" y="6120088"/>
            <a:chExt cx="3112972" cy="348248"/>
          </a:xfrm>
        </p:grpSpPr>
        <p:pic>
          <p:nvPicPr>
            <p:cNvPr id="956" name="Google Shape;956;p47"/>
            <p:cNvPicPr preferRelativeResize="0"/>
            <p:nvPr/>
          </p:nvPicPr>
          <p:blipFill rotWithShape="1">
            <a:blip r:embed="rId3">
              <a:alphaModFix/>
            </a:blip>
            <a:srcRect b="0" l="0" r="0" t="0"/>
            <a:stretch/>
          </p:blipFill>
          <p:spPr>
            <a:xfrm>
              <a:off x="399262" y="6120088"/>
              <a:ext cx="273194" cy="348248"/>
            </a:xfrm>
            <a:prstGeom prst="rect">
              <a:avLst/>
            </a:prstGeom>
            <a:noFill/>
            <a:ln>
              <a:noFill/>
            </a:ln>
          </p:spPr>
        </p:pic>
        <p:pic>
          <p:nvPicPr>
            <p:cNvPr id="957" name="Google Shape;957;p47"/>
            <p:cNvPicPr preferRelativeResize="0"/>
            <p:nvPr/>
          </p:nvPicPr>
          <p:blipFill rotWithShape="1">
            <a:blip r:embed="rId4">
              <a:alphaModFix/>
            </a:blip>
            <a:srcRect b="0" l="0" r="0" t="0"/>
            <a:stretch/>
          </p:blipFill>
          <p:spPr>
            <a:xfrm>
              <a:off x="688086" y="6138650"/>
              <a:ext cx="1833904" cy="273328"/>
            </a:xfrm>
            <a:prstGeom prst="rect">
              <a:avLst/>
            </a:prstGeom>
            <a:noFill/>
            <a:ln>
              <a:noFill/>
            </a:ln>
          </p:spPr>
        </p:pic>
        <p:pic>
          <p:nvPicPr>
            <p:cNvPr id="958" name="Google Shape;958;p47"/>
            <p:cNvPicPr preferRelativeResize="0"/>
            <p:nvPr/>
          </p:nvPicPr>
          <p:blipFill rotWithShape="1">
            <a:blip r:embed="rId5">
              <a:alphaModFix/>
            </a:blip>
            <a:srcRect b="0" l="0" r="0" t="0"/>
            <a:stretch/>
          </p:blipFill>
          <p:spPr>
            <a:xfrm>
              <a:off x="2510027" y="6186678"/>
              <a:ext cx="1002207" cy="248651"/>
            </a:xfrm>
            <a:prstGeom prst="rect">
              <a:avLst/>
            </a:prstGeom>
            <a:noFill/>
            <a:ln>
              <a:noFill/>
            </a:ln>
          </p:spPr>
        </p:pic>
      </p:grpSp>
      <p:grpSp>
        <p:nvGrpSpPr>
          <p:cNvPr id="959" name="Google Shape;959;p47"/>
          <p:cNvGrpSpPr/>
          <p:nvPr/>
        </p:nvGrpSpPr>
        <p:grpSpPr>
          <a:xfrm>
            <a:off x="2609850" y="3781044"/>
            <a:ext cx="9579736" cy="3074451"/>
            <a:chOff x="2609850" y="3781044"/>
            <a:chExt cx="9579736" cy="3074451"/>
          </a:xfrm>
        </p:grpSpPr>
        <p:pic>
          <p:nvPicPr>
            <p:cNvPr id="960" name="Google Shape;960;p47"/>
            <p:cNvPicPr preferRelativeResize="0"/>
            <p:nvPr/>
          </p:nvPicPr>
          <p:blipFill rotWithShape="1">
            <a:blip r:embed="rId6">
              <a:alphaModFix/>
            </a:blip>
            <a:srcRect b="0" l="0" r="0" t="0"/>
            <a:stretch/>
          </p:blipFill>
          <p:spPr>
            <a:xfrm>
              <a:off x="7913944" y="5825858"/>
              <a:ext cx="4275642" cy="1029637"/>
            </a:xfrm>
            <a:prstGeom prst="rect">
              <a:avLst/>
            </a:prstGeom>
            <a:noFill/>
            <a:ln>
              <a:noFill/>
            </a:ln>
          </p:spPr>
        </p:pic>
        <p:pic>
          <p:nvPicPr>
            <p:cNvPr id="961" name="Google Shape;961;p47"/>
            <p:cNvPicPr preferRelativeResize="0"/>
            <p:nvPr/>
          </p:nvPicPr>
          <p:blipFill rotWithShape="1">
            <a:blip r:embed="rId7">
              <a:alphaModFix/>
            </a:blip>
            <a:srcRect b="0" l="0" r="0" t="0"/>
            <a:stretch/>
          </p:blipFill>
          <p:spPr>
            <a:xfrm>
              <a:off x="2609850" y="3781044"/>
              <a:ext cx="7277100" cy="2987801"/>
            </a:xfrm>
            <a:prstGeom prst="rect">
              <a:avLst/>
            </a:prstGeom>
            <a:noFill/>
            <a:ln>
              <a:noFill/>
            </a:ln>
          </p:spPr>
        </p:pic>
      </p:grpSp>
      <p:sp>
        <p:nvSpPr>
          <p:cNvPr id="962" name="Google Shape;962;p47"/>
          <p:cNvSpPr/>
          <p:nvPr/>
        </p:nvSpPr>
        <p:spPr>
          <a:xfrm>
            <a:off x="390143" y="6095"/>
            <a:ext cx="11470640" cy="582930"/>
          </a:xfrm>
          <a:custGeom>
            <a:rect b="b" l="l" r="r" t="t"/>
            <a:pathLst>
              <a:path extrusionOk="0" h="582930" w="11470640">
                <a:moveTo>
                  <a:pt x="11470398" y="0"/>
                </a:moveTo>
                <a:lnTo>
                  <a:pt x="0" y="0"/>
                </a:lnTo>
                <a:lnTo>
                  <a:pt x="0" y="582929"/>
                </a:lnTo>
                <a:lnTo>
                  <a:pt x="11470398" y="582929"/>
                </a:lnTo>
                <a:lnTo>
                  <a:pt x="11470398"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63" name="Google Shape;963;p47"/>
          <p:cNvSpPr txBox="1"/>
          <p:nvPr>
            <p:ph type="title"/>
          </p:nvPr>
        </p:nvSpPr>
        <p:spPr>
          <a:xfrm>
            <a:off x="2387588" y="0"/>
            <a:ext cx="7475220"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u="sng">
                <a:solidFill>
                  <a:schemeClr val="hlink"/>
                </a:solidFill>
                <a:hlinkClick r:id="rId8"/>
              </a:rPr>
              <a:t>Regiones de Suiza - Conozca sus peligros</a:t>
            </a:r>
            <a:endParaRPr sz="3600"/>
          </a:p>
        </p:txBody>
      </p:sp>
      <p:pic>
        <p:nvPicPr>
          <p:cNvPr id="964" name="Google Shape;964;p47"/>
          <p:cNvPicPr preferRelativeResize="0"/>
          <p:nvPr/>
        </p:nvPicPr>
        <p:blipFill rotWithShape="1">
          <a:blip r:embed="rId9">
            <a:alphaModFix/>
          </a:blip>
          <a:srcRect b="0" l="0" r="0" t="0"/>
          <a:stretch/>
        </p:blipFill>
        <p:spPr>
          <a:xfrm>
            <a:off x="2719578" y="720090"/>
            <a:ext cx="6810755" cy="3024441"/>
          </a:xfrm>
          <a:prstGeom prst="rect">
            <a:avLst/>
          </a:prstGeom>
          <a:noFill/>
          <a:ln>
            <a:noFill/>
          </a:ln>
        </p:spPr>
      </p:pic>
      <p:grpSp>
        <p:nvGrpSpPr>
          <p:cNvPr id="965" name="Google Shape;965;p47"/>
          <p:cNvGrpSpPr/>
          <p:nvPr/>
        </p:nvGrpSpPr>
        <p:grpSpPr>
          <a:xfrm>
            <a:off x="10880995" y="191304"/>
            <a:ext cx="482600" cy="788945"/>
            <a:chOff x="10880995" y="191304"/>
            <a:chExt cx="482600" cy="788945"/>
          </a:xfrm>
        </p:grpSpPr>
        <p:pic>
          <p:nvPicPr>
            <p:cNvPr id="966" name="Google Shape;966;p47"/>
            <p:cNvPicPr preferRelativeResize="0"/>
            <p:nvPr/>
          </p:nvPicPr>
          <p:blipFill rotWithShape="1">
            <a:blip r:embed="rId10">
              <a:alphaModFix/>
            </a:blip>
            <a:srcRect b="0" l="0" r="0" t="0"/>
            <a:stretch/>
          </p:blipFill>
          <p:spPr>
            <a:xfrm>
              <a:off x="10917480" y="191304"/>
              <a:ext cx="252653" cy="233231"/>
            </a:xfrm>
            <a:prstGeom prst="rect">
              <a:avLst/>
            </a:prstGeom>
            <a:noFill/>
            <a:ln>
              <a:noFill/>
            </a:ln>
          </p:spPr>
        </p:pic>
        <p:sp>
          <p:nvSpPr>
            <p:cNvPr id="967" name="Google Shape;967;p47"/>
            <p:cNvSpPr/>
            <p:nvPr/>
          </p:nvSpPr>
          <p:spPr>
            <a:xfrm>
              <a:off x="10880995" y="274764"/>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7" y="26331"/>
                  </a:lnTo>
                  <a:lnTo>
                    <a:pt x="132531" y="12628"/>
                  </a:lnTo>
                  <a:lnTo>
                    <a:pt x="146239" y="3388"/>
                  </a:lnTo>
                  <a:lnTo>
                    <a:pt x="163024" y="0"/>
                  </a:lnTo>
                  <a:lnTo>
                    <a:pt x="179809" y="3388"/>
                  </a:lnTo>
                  <a:lnTo>
                    <a:pt x="193518" y="12628"/>
                  </a:lnTo>
                  <a:lnTo>
                    <a:pt x="202761" y="26331"/>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35" y="235050"/>
                  </a:lnTo>
                  <a:lnTo>
                    <a:pt x="380769" y="246139"/>
                  </a:lnTo>
                  <a:lnTo>
                    <a:pt x="391843" y="262578"/>
                  </a:lnTo>
                  <a:lnTo>
                    <a:pt x="395895" y="282703"/>
                  </a:lnTo>
                  <a:lnTo>
                    <a:pt x="395657" y="287554"/>
                  </a:lnTo>
                  <a:lnTo>
                    <a:pt x="403312" y="281785"/>
                  </a:lnTo>
                  <a:lnTo>
                    <a:pt x="411825" y="277559"/>
                  </a:lnTo>
                  <a:lnTo>
                    <a:pt x="420967" y="274964"/>
                  </a:lnTo>
                  <a:lnTo>
                    <a:pt x="430509" y="274089"/>
                  </a:lnTo>
                  <a:lnTo>
                    <a:pt x="450627" y="278169"/>
                  </a:lnTo>
                  <a:lnTo>
                    <a:pt x="467047" y="289258"/>
                  </a:lnTo>
                  <a:lnTo>
                    <a:pt x="478108" y="305691"/>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71" name="Shape 971"/>
        <p:cNvGrpSpPr/>
        <p:nvPr/>
      </p:nvGrpSpPr>
      <p:grpSpPr>
        <a:xfrm>
          <a:off x="0" y="0"/>
          <a:ext cx="0" cy="0"/>
          <a:chOff x="0" y="0"/>
          <a:chExt cx="0" cy="0"/>
        </a:xfrm>
      </p:grpSpPr>
      <p:grpSp>
        <p:nvGrpSpPr>
          <p:cNvPr id="972" name="Google Shape;972;p48"/>
          <p:cNvGrpSpPr/>
          <p:nvPr/>
        </p:nvGrpSpPr>
        <p:grpSpPr>
          <a:xfrm>
            <a:off x="14859" y="0"/>
            <a:ext cx="5339334" cy="6828155"/>
            <a:chOff x="14859" y="0"/>
            <a:chExt cx="5339334" cy="6828155"/>
          </a:xfrm>
        </p:grpSpPr>
        <p:sp>
          <p:nvSpPr>
            <p:cNvPr id="973" name="Google Shape;973;p48"/>
            <p:cNvSpPr/>
            <p:nvPr/>
          </p:nvSpPr>
          <p:spPr>
            <a:xfrm>
              <a:off x="5340858" y="0"/>
              <a:ext cx="13335" cy="6828155"/>
            </a:xfrm>
            <a:custGeom>
              <a:rect b="b" l="l" r="r" t="t"/>
              <a:pathLst>
                <a:path extrusionOk="0" h="6828155" w="13335">
                  <a:moveTo>
                    <a:pt x="0" y="6828027"/>
                  </a:moveTo>
                  <a:lnTo>
                    <a:pt x="12953" y="6828027"/>
                  </a:lnTo>
                  <a:lnTo>
                    <a:pt x="12953" y="0"/>
                  </a:lnTo>
                  <a:lnTo>
                    <a:pt x="0" y="0"/>
                  </a:lnTo>
                  <a:lnTo>
                    <a:pt x="0" y="6828027"/>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4" name="Google Shape;974;p48"/>
            <p:cNvSpPr/>
            <p:nvPr/>
          </p:nvSpPr>
          <p:spPr>
            <a:xfrm>
              <a:off x="14859" y="1141095"/>
              <a:ext cx="5302250" cy="1934845"/>
            </a:xfrm>
            <a:custGeom>
              <a:rect b="b" l="l" r="r" t="t"/>
              <a:pathLst>
                <a:path extrusionOk="0" h="1934845" w="5302250">
                  <a:moveTo>
                    <a:pt x="5301996" y="0"/>
                  </a:moveTo>
                  <a:lnTo>
                    <a:pt x="0" y="0"/>
                  </a:lnTo>
                  <a:lnTo>
                    <a:pt x="0" y="1934718"/>
                  </a:lnTo>
                  <a:lnTo>
                    <a:pt x="5301996" y="1934718"/>
                  </a:lnTo>
                  <a:lnTo>
                    <a:pt x="5301996"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5" name="Google Shape;975;p48"/>
            <p:cNvSpPr/>
            <p:nvPr/>
          </p:nvSpPr>
          <p:spPr>
            <a:xfrm>
              <a:off x="14859" y="1141095"/>
              <a:ext cx="5302250" cy="1934845"/>
            </a:xfrm>
            <a:custGeom>
              <a:rect b="b" l="l" r="r" t="t"/>
              <a:pathLst>
                <a:path extrusionOk="0" h="1934845" w="5302250">
                  <a:moveTo>
                    <a:pt x="0" y="0"/>
                  </a:moveTo>
                  <a:lnTo>
                    <a:pt x="5301996" y="0"/>
                  </a:lnTo>
                  <a:lnTo>
                    <a:pt x="5301996" y="1934718"/>
                  </a:lnTo>
                  <a:lnTo>
                    <a:pt x="0" y="1934718"/>
                  </a:lnTo>
                  <a:lnTo>
                    <a:pt x="0" y="0"/>
                  </a:lnTo>
                  <a:close/>
                </a:path>
              </a:pathLst>
            </a:custGeom>
            <a:noFill/>
            <a:ln cap="flat" cmpd="sng" w="12950">
              <a:solidFill>
                <a:srgbClr val="044E4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976" name="Google Shape;976;p48"/>
          <p:cNvSpPr txBox="1"/>
          <p:nvPr/>
        </p:nvSpPr>
        <p:spPr>
          <a:xfrm>
            <a:off x="5507979" y="272732"/>
            <a:ext cx="6240780" cy="517525"/>
          </a:xfrm>
          <a:prstGeom prst="rect">
            <a:avLst/>
          </a:prstGeom>
          <a:noFill/>
          <a:ln>
            <a:noFill/>
          </a:ln>
        </p:spPr>
        <p:txBody>
          <a:bodyPr anchorCtr="0" anchor="t" bIns="0" lIns="0" spcFirstLastPara="1" rIns="0" wrap="square" tIns="41275">
            <a:spAutoFit/>
          </a:bodyPr>
          <a:lstStyle/>
          <a:p>
            <a:pPr indent="0" lvl="0" marL="12700" marR="5080" rtl="0" algn="l">
              <a:lnSpc>
                <a:spcPct val="108176"/>
              </a:lnSpc>
              <a:spcBef>
                <a:spcPts val="0"/>
              </a:spcBef>
              <a:spcAft>
                <a:spcPts val="0"/>
              </a:spcAft>
              <a:buNone/>
            </a:pPr>
            <a:r>
              <a:rPr lang="en-US" sz="1700">
                <a:solidFill>
                  <a:srgbClr val="455264"/>
                </a:solidFill>
                <a:latin typeface="Calibri"/>
                <a:ea typeface="Calibri"/>
                <a:cs typeface="Calibri"/>
                <a:sym typeface="Calibri"/>
              </a:rPr>
              <a:t>Independientemente de las funciones, es importante que todos actúen  con ética y compasión.</a:t>
            </a:r>
            <a:endParaRPr sz="1700">
              <a:latin typeface="Calibri"/>
              <a:ea typeface="Calibri"/>
              <a:cs typeface="Calibri"/>
              <a:sym typeface="Calibri"/>
            </a:endParaRPr>
          </a:p>
        </p:txBody>
      </p:sp>
      <p:sp>
        <p:nvSpPr>
          <p:cNvPr id="977" name="Google Shape;977;p48"/>
          <p:cNvSpPr txBox="1"/>
          <p:nvPr>
            <p:ph type="title"/>
          </p:nvPr>
        </p:nvSpPr>
        <p:spPr>
          <a:xfrm>
            <a:off x="520744" y="281221"/>
            <a:ext cx="1590040" cy="7270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600">
                <a:solidFill>
                  <a:srgbClr val="F27954"/>
                </a:solidFill>
                <a:latin typeface="Calibri"/>
                <a:ea typeface="Calibri"/>
                <a:cs typeface="Calibri"/>
                <a:sym typeface="Calibri"/>
              </a:rPr>
              <a:t>Paso 6</a:t>
            </a:r>
            <a:endParaRPr sz="4600">
              <a:latin typeface="Calibri"/>
              <a:ea typeface="Calibri"/>
              <a:cs typeface="Calibri"/>
              <a:sym typeface="Calibri"/>
            </a:endParaRPr>
          </a:p>
        </p:txBody>
      </p:sp>
      <p:sp>
        <p:nvSpPr>
          <p:cNvPr id="978" name="Google Shape;978;p48"/>
          <p:cNvSpPr txBox="1"/>
          <p:nvPr/>
        </p:nvSpPr>
        <p:spPr>
          <a:xfrm>
            <a:off x="520744" y="1240579"/>
            <a:ext cx="4448810" cy="1732914"/>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800">
                <a:solidFill>
                  <a:srgbClr val="FFFFFF"/>
                </a:solidFill>
                <a:latin typeface="Calibri"/>
                <a:ea typeface="Calibri"/>
                <a:cs typeface="Calibri"/>
                <a:sym typeface="Calibri"/>
              </a:rPr>
              <a:t>Asegúrese de que las personas  adecuadas se ocupan de las  prioridades delicadas durante  una crisis</a:t>
            </a:r>
            <a:endParaRPr sz="2800">
              <a:latin typeface="Calibri"/>
              <a:ea typeface="Calibri"/>
              <a:cs typeface="Calibri"/>
              <a:sym typeface="Calibri"/>
            </a:endParaRPr>
          </a:p>
        </p:txBody>
      </p:sp>
      <p:sp>
        <p:nvSpPr>
          <p:cNvPr id="979" name="Google Shape;979;p48"/>
          <p:cNvSpPr txBox="1"/>
          <p:nvPr/>
        </p:nvSpPr>
        <p:spPr>
          <a:xfrm>
            <a:off x="520744" y="3531151"/>
            <a:ext cx="4503420" cy="237299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i="1" lang="en-US" sz="2200">
                <a:solidFill>
                  <a:srgbClr val="F27954"/>
                </a:solidFill>
                <a:latin typeface="Calibri"/>
                <a:ea typeface="Calibri"/>
                <a:cs typeface="Calibri"/>
                <a:sym typeface="Calibri"/>
              </a:rPr>
              <a:t>El Comité Directivo de Gestión de Crisis  se ocupa de las prioridades estratégicas  sensibles. El Director del Centro de  Gestión de Crisis se encarga del  funcionamientode la CMU y colabora  en las prioridades estratégicas y la  respuesta operativa a una crisis.</a:t>
            </a:r>
            <a:endParaRPr sz="2200">
              <a:latin typeface="Calibri"/>
              <a:ea typeface="Calibri"/>
              <a:cs typeface="Calibri"/>
              <a:sym typeface="Calibri"/>
            </a:endParaRPr>
          </a:p>
        </p:txBody>
      </p:sp>
      <p:sp>
        <p:nvSpPr>
          <p:cNvPr id="980" name="Google Shape;980;p48"/>
          <p:cNvSpPr txBox="1"/>
          <p:nvPr/>
        </p:nvSpPr>
        <p:spPr>
          <a:xfrm>
            <a:off x="5231765" y="624776"/>
            <a:ext cx="6645909" cy="5485130"/>
          </a:xfrm>
          <a:prstGeom prst="rect">
            <a:avLst/>
          </a:prstGeom>
          <a:noFill/>
          <a:ln>
            <a:noFill/>
          </a:ln>
        </p:spPr>
        <p:txBody>
          <a:bodyPr anchorCtr="0" anchor="t" bIns="0" lIns="0" spcFirstLastPara="1" rIns="0" wrap="square" tIns="145400">
            <a:spAutoFit/>
          </a:bodyPr>
          <a:lstStyle/>
          <a:p>
            <a:pPr indent="-619125" lvl="0" marL="631190" marR="492125" rtl="0" algn="l">
              <a:lnSpc>
                <a:spcPct val="75800"/>
              </a:lnSpc>
              <a:spcBef>
                <a:spcPts val="0"/>
              </a:spcBef>
              <a:spcAft>
                <a:spcPts val="0"/>
              </a:spcAft>
              <a:buNone/>
            </a:pPr>
            <a:r>
              <a:rPr baseline="-25000" lang="en-US" sz="5400">
                <a:solidFill>
                  <a:srgbClr val="FFFFFF"/>
                </a:solidFill>
                <a:latin typeface="Calibri"/>
                <a:ea typeface="Calibri"/>
                <a:cs typeface="Calibri"/>
                <a:sym typeface="Calibri"/>
              </a:rPr>
              <a:t>1 </a:t>
            </a:r>
            <a:r>
              <a:rPr lang="en-US" sz="1700">
                <a:solidFill>
                  <a:srgbClr val="EA1D76"/>
                </a:solidFill>
                <a:latin typeface="Arial"/>
                <a:ea typeface="Arial"/>
                <a:cs typeface="Arial"/>
                <a:sym typeface="Arial"/>
              </a:rPr>
              <a:t>•	</a:t>
            </a:r>
            <a:r>
              <a:rPr lang="en-US" sz="1700">
                <a:solidFill>
                  <a:srgbClr val="455264"/>
                </a:solidFill>
                <a:latin typeface="Calibri"/>
                <a:ea typeface="Calibri"/>
                <a:cs typeface="Calibri"/>
                <a:sym typeface="Calibri"/>
              </a:rPr>
              <a:t>Supervisar y gestionar los acontecimientos de crisis que tengan  </a:t>
            </a:r>
            <a:r>
              <a:rPr lang="en-US" sz="1700">
                <a:solidFill>
                  <a:srgbClr val="F27954"/>
                </a:solidFill>
                <a:latin typeface="Calibri"/>
                <a:ea typeface="Calibri"/>
                <a:cs typeface="Calibri"/>
                <a:sym typeface="Calibri"/>
              </a:rPr>
              <a:t>implicaciones de alto nivel </a:t>
            </a:r>
            <a:r>
              <a:rPr lang="en-US" sz="1700">
                <a:solidFill>
                  <a:srgbClr val="455264"/>
                </a:solidFill>
                <a:latin typeface="Calibri"/>
                <a:ea typeface="Calibri"/>
                <a:cs typeface="Calibri"/>
                <a:sym typeface="Calibri"/>
              </a:rPr>
              <a:t>o </a:t>
            </a:r>
            <a:r>
              <a:rPr lang="en-US" sz="1700">
                <a:solidFill>
                  <a:srgbClr val="F27954"/>
                </a:solidFill>
                <a:latin typeface="Calibri"/>
                <a:ea typeface="Calibri"/>
                <a:cs typeface="Calibri"/>
                <a:sym typeface="Calibri"/>
              </a:rPr>
              <a:t>gran impacto </a:t>
            </a:r>
            <a:r>
              <a:rPr lang="en-US" sz="1700">
                <a:solidFill>
                  <a:srgbClr val="455264"/>
                </a:solidFill>
                <a:latin typeface="Calibri"/>
                <a:ea typeface="Calibri"/>
                <a:cs typeface="Calibri"/>
                <a:sym typeface="Calibri"/>
              </a:rPr>
              <a:t>en la región</a:t>
            </a:r>
            <a:endParaRPr sz="1700">
              <a:latin typeface="Calibri"/>
              <a:ea typeface="Calibri"/>
              <a:cs typeface="Calibri"/>
              <a:sym typeface="Calibri"/>
            </a:endParaRPr>
          </a:p>
          <a:p>
            <a:pPr indent="-342900" lvl="0" marL="631190" marR="73660" rtl="0" algn="l">
              <a:lnSpc>
                <a:spcPct val="108176"/>
              </a:lnSpc>
              <a:spcBef>
                <a:spcPts val="1025"/>
              </a:spcBef>
              <a:spcAft>
                <a:spcPts val="0"/>
              </a:spcAft>
              <a:buClr>
                <a:srgbClr val="EA1D76"/>
              </a:buClr>
              <a:buSzPts val="1700"/>
              <a:buFont typeface="Arial"/>
              <a:buChar char="•"/>
            </a:pPr>
            <a:r>
              <a:rPr lang="en-US" sz="1700">
                <a:solidFill>
                  <a:srgbClr val="455264"/>
                </a:solidFill>
                <a:latin typeface="Calibri"/>
                <a:ea typeface="Calibri"/>
                <a:cs typeface="Calibri"/>
                <a:sym typeface="Calibri"/>
              </a:rPr>
              <a:t>Planificar y aplicar </a:t>
            </a:r>
            <a:r>
              <a:rPr lang="en-US" sz="1700">
                <a:solidFill>
                  <a:srgbClr val="F27954"/>
                </a:solidFill>
                <a:latin typeface="Calibri"/>
                <a:ea typeface="Calibri"/>
                <a:cs typeface="Calibri"/>
                <a:sym typeface="Calibri"/>
              </a:rPr>
              <a:t>mecanismos financieros, tecnológicos, políticos y  técnicos </a:t>
            </a:r>
            <a:r>
              <a:rPr lang="en-US" sz="1700">
                <a:solidFill>
                  <a:srgbClr val="455264"/>
                </a:solidFill>
                <a:latin typeface="Calibri"/>
                <a:ea typeface="Calibri"/>
                <a:cs typeface="Calibri"/>
                <a:sym typeface="Calibri"/>
              </a:rPr>
              <a:t>que puedanlimitar, por ejemplo, los daños financieros y  generar necesidades extraordinarias de efectivo.</a:t>
            </a:r>
            <a:endParaRPr sz="1700">
              <a:latin typeface="Calibri"/>
              <a:ea typeface="Calibri"/>
              <a:cs typeface="Calibri"/>
              <a:sym typeface="Calibri"/>
            </a:endParaRPr>
          </a:p>
          <a:p>
            <a:pPr indent="-342900" lvl="0" marL="631190" marR="106045" rtl="0" algn="l">
              <a:lnSpc>
                <a:spcPct val="108176"/>
              </a:lnSpc>
              <a:spcBef>
                <a:spcPts val="985"/>
              </a:spcBef>
              <a:spcAft>
                <a:spcPts val="0"/>
              </a:spcAft>
              <a:buClr>
                <a:srgbClr val="EA1D76"/>
              </a:buClr>
              <a:buSzPts val="1700"/>
              <a:buFont typeface="Arial"/>
              <a:buChar char="•"/>
            </a:pPr>
            <a:r>
              <a:rPr lang="en-US" sz="1700">
                <a:solidFill>
                  <a:srgbClr val="455264"/>
                </a:solidFill>
                <a:latin typeface="Calibri"/>
                <a:ea typeface="Calibri"/>
                <a:cs typeface="Calibri"/>
                <a:sym typeface="Calibri"/>
              </a:rPr>
              <a:t>Despejar cualquier </a:t>
            </a:r>
            <a:r>
              <a:rPr lang="en-US" sz="1700">
                <a:solidFill>
                  <a:srgbClr val="F27954"/>
                </a:solidFill>
                <a:latin typeface="Calibri"/>
                <a:ea typeface="Calibri"/>
                <a:cs typeface="Calibri"/>
                <a:sym typeface="Calibri"/>
              </a:rPr>
              <a:t>obstáculos de alto nivel </a:t>
            </a:r>
            <a:r>
              <a:rPr lang="en-US" sz="1700">
                <a:solidFill>
                  <a:srgbClr val="455264"/>
                </a:solidFill>
                <a:latin typeface="Calibri"/>
                <a:ea typeface="Calibri"/>
                <a:cs typeface="Calibri"/>
                <a:sym typeface="Calibri"/>
              </a:rPr>
              <a:t>a los que se enfrenta el  equipo de crisis, por ejemplo, conseguir el edificio del Centro de  Gestión de Crisis, programas de formación o financiar la  infraestructura de prevención de crisis. Recuerde que el Director de  la CMU colabora en las acciones de nivel inferior necesarias para  hacer realidad estas prioridades.</a:t>
            </a:r>
            <a:endParaRPr sz="1700">
              <a:latin typeface="Calibri"/>
              <a:ea typeface="Calibri"/>
              <a:cs typeface="Calibri"/>
              <a:sym typeface="Calibri"/>
            </a:endParaRPr>
          </a:p>
          <a:p>
            <a:pPr indent="-342900" lvl="0" marL="631190" marR="18415" rtl="0" algn="l">
              <a:lnSpc>
                <a:spcPct val="108176"/>
              </a:lnSpc>
              <a:spcBef>
                <a:spcPts val="975"/>
              </a:spcBef>
              <a:spcAft>
                <a:spcPts val="0"/>
              </a:spcAft>
              <a:buClr>
                <a:srgbClr val="EA1D76"/>
              </a:buClr>
              <a:buSzPts val="1700"/>
              <a:buFont typeface="Arial"/>
              <a:buChar char="•"/>
            </a:pPr>
            <a:r>
              <a:rPr lang="en-US" sz="1700">
                <a:solidFill>
                  <a:srgbClr val="F27954"/>
                </a:solidFill>
                <a:latin typeface="Calibri"/>
                <a:ea typeface="Calibri"/>
                <a:cs typeface="Calibri"/>
                <a:sym typeface="Calibri"/>
              </a:rPr>
              <a:t>Proteger la reputación de la región </a:t>
            </a:r>
            <a:r>
              <a:rPr lang="en-US" sz="1700">
                <a:solidFill>
                  <a:srgbClr val="455264"/>
                </a:solidFill>
                <a:latin typeface="Calibri"/>
                <a:ea typeface="Calibri"/>
                <a:cs typeface="Calibri"/>
                <a:sym typeface="Calibri"/>
              </a:rPr>
              <a:t>dirigiendo campañas estratégicas  de marketing y planes de comunicación con diversos equipos.  También son los portavoces regionales.</a:t>
            </a:r>
            <a:endParaRPr sz="1700">
              <a:latin typeface="Calibri"/>
              <a:ea typeface="Calibri"/>
              <a:cs typeface="Calibri"/>
              <a:sym typeface="Calibri"/>
            </a:endParaRPr>
          </a:p>
          <a:p>
            <a:pPr indent="-343535" lvl="0" marL="631190" marR="0" rtl="0" algn="l">
              <a:lnSpc>
                <a:spcPct val="100000"/>
              </a:lnSpc>
              <a:spcBef>
                <a:spcPts val="765"/>
              </a:spcBef>
              <a:spcAft>
                <a:spcPts val="0"/>
              </a:spcAft>
              <a:buClr>
                <a:srgbClr val="EA1D76"/>
              </a:buClr>
              <a:buSzPts val="1700"/>
              <a:buFont typeface="Arial"/>
              <a:buChar char="•"/>
            </a:pPr>
            <a:r>
              <a:rPr lang="en-US" sz="1700">
                <a:solidFill>
                  <a:srgbClr val="455264"/>
                </a:solidFill>
                <a:latin typeface="Calibri"/>
                <a:ea typeface="Calibri"/>
                <a:cs typeface="Calibri"/>
                <a:sym typeface="Calibri"/>
              </a:rPr>
              <a:t>Evalúe </a:t>
            </a:r>
            <a:r>
              <a:rPr lang="en-US" sz="1700">
                <a:solidFill>
                  <a:srgbClr val="F27954"/>
                </a:solidFill>
                <a:latin typeface="Calibri"/>
                <a:ea typeface="Calibri"/>
                <a:cs typeface="Calibri"/>
                <a:sym typeface="Calibri"/>
              </a:rPr>
              <a:t>los planes de contingencia y de continuidad de la actividad</a:t>
            </a:r>
            <a:r>
              <a:rPr lang="en-US" sz="1700">
                <a:solidFill>
                  <a:srgbClr val="455264"/>
                </a:solidFill>
                <a:latin typeface="Calibri"/>
                <a:ea typeface="Calibri"/>
                <a:cs typeface="Calibri"/>
                <a:sym typeface="Calibri"/>
              </a:rPr>
              <a:t>.</a:t>
            </a:r>
            <a:endParaRPr sz="1700">
              <a:latin typeface="Calibri"/>
              <a:ea typeface="Calibri"/>
              <a:cs typeface="Calibri"/>
              <a:sym typeface="Calibri"/>
            </a:endParaRPr>
          </a:p>
          <a:p>
            <a:pPr indent="-342900" lvl="0" marL="631190" marR="5080" rtl="0" algn="l">
              <a:lnSpc>
                <a:spcPct val="108176"/>
              </a:lnSpc>
              <a:spcBef>
                <a:spcPts val="1019"/>
              </a:spcBef>
              <a:spcAft>
                <a:spcPts val="0"/>
              </a:spcAft>
              <a:buClr>
                <a:srgbClr val="EA1D76"/>
              </a:buClr>
              <a:buSzPts val="1700"/>
              <a:buFont typeface="Arial"/>
              <a:buChar char="•"/>
            </a:pPr>
            <a:r>
              <a:rPr lang="en-US" sz="1700">
                <a:solidFill>
                  <a:srgbClr val="F27954"/>
                </a:solidFill>
                <a:latin typeface="Calibri"/>
                <a:ea typeface="Calibri"/>
                <a:cs typeface="Calibri"/>
                <a:sym typeface="Calibri"/>
              </a:rPr>
              <a:t>Proporcionar liderazgo </a:t>
            </a:r>
            <a:r>
              <a:rPr lang="en-US" sz="1700">
                <a:solidFill>
                  <a:srgbClr val="455264"/>
                </a:solidFill>
                <a:latin typeface="Calibri"/>
                <a:ea typeface="Calibri"/>
                <a:cs typeface="Calibri"/>
                <a:sym typeface="Calibri"/>
              </a:rPr>
              <a:t>al establecer un curso de acción estratégico o  </a:t>
            </a:r>
            <a:r>
              <a:rPr lang="en-US" sz="1700">
                <a:solidFill>
                  <a:srgbClr val="F27954"/>
                </a:solidFill>
                <a:latin typeface="Calibri"/>
                <a:ea typeface="Calibri"/>
                <a:cs typeface="Calibri"/>
                <a:sym typeface="Calibri"/>
              </a:rPr>
              <a:t>tomar decisiones difíciles e inesperadas</a:t>
            </a:r>
            <a:r>
              <a:rPr lang="en-US" sz="1700">
                <a:solidFill>
                  <a:srgbClr val="455264"/>
                </a:solidFill>
                <a:latin typeface="Calibri"/>
                <a:ea typeface="Calibri"/>
                <a:cs typeface="Calibri"/>
                <a:sym typeface="Calibri"/>
              </a:rPr>
              <a:t>.</a:t>
            </a:r>
            <a:endParaRPr sz="1700">
              <a:latin typeface="Calibri"/>
              <a:ea typeface="Calibri"/>
              <a:cs typeface="Calibri"/>
              <a:sym typeface="Calibri"/>
            </a:endParaRPr>
          </a:p>
          <a:p>
            <a:pPr indent="-342900" lvl="0" marL="631190" marR="104139" rtl="0" algn="l">
              <a:lnSpc>
                <a:spcPct val="108176"/>
              </a:lnSpc>
              <a:spcBef>
                <a:spcPts val="995"/>
              </a:spcBef>
              <a:spcAft>
                <a:spcPts val="0"/>
              </a:spcAft>
              <a:buClr>
                <a:srgbClr val="EA1D76"/>
              </a:buClr>
              <a:buSzPts val="1700"/>
              <a:buFont typeface="Arial"/>
              <a:buChar char="•"/>
            </a:pPr>
            <a:r>
              <a:rPr lang="en-US" sz="1700">
                <a:solidFill>
                  <a:srgbClr val="F27954"/>
                </a:solidFill>
                <a:latin typeface="Calibri"/>
                <a:ea typeface="Calibri"/>
                <a:cs typeface="Calibri"/>
                <a:sym typeface="Calibri"/>
              </a:rPr>
              <a:t>Se comunica con las principales partes interesadas </a:t>
            </a:r>
            <a:r>
              <a:rPr lang="en-US" sz="1700">
                <a:solidFill>
                  <a:srgbClr val="455264"/>
                </a:solidFill>
                <a:latin typeface="Calibri"/>
                <a:ea typeface="Calibri"/>
                <a:cs typeface="Calibri"/>
                <a:sym typeface="Calibri"/>
              </a:rPr>
              <a:t>(industria,  medios de comunicación, relaciones públicas y turistas, si procede).</a:t>
            </a:r>
            <a:endParaRPr sz="1700">
              <a:latin typeface="Calibri"/>
              <a:ea typeface="Calibri"/>
              <a:cs typeface="Calibri"/>
              <a:sym typeface="Calibri"/>
            </a:endParaRPr>
          </a:p>
        </p:txBody>
      </p:sp>
      <p:sp>
        <p:nvSpPr>
          <p:cNvPr id="981" name="Google Shape;981;p48"/>
          <p:cNvSpPr txBox="1"/>
          <p:nvPr/>
        </p:nvSpPr>
        <p:spPr>
          <a:xfrm>
            <a:off x="362711" y="6063234"/>
            <a:ext cx="4741545" cy="646430"/>
          </a:xfrm>
          <a:prstGeom prst="rect">
            <a:avLst/>
          </a:prstGeom>
          <a:solidFill>
            <a:srgbClr val="086D6E"/>
          </a:solidFill>
          <a:ln>
            <a:noFill/>
          </a:ln>
        </p:spPr>
        <p:txBody>
          <a:bodyPr anchorCtr="0" anchor="t" bIns="0" lIns="0" spcFirstLastPara="1" rIns="0" wrap="square" tIns="30475">
            <a:spAutoFit/>
          </a:bodyPr>
          <a:lstStyle/>
          <a:p>
            <a:pPr indent="162559" lvl="0" marL="305435" marR="296545" rtl="0" algn="l">
              <a:lnSpc>
                <a:spcPct val="100000"/>
              </a:lnSpc>
              <a:spcBef>
                <a:spcPts val="0"/>
              </a:spcBef>
              <a:spcAft>
                <a:spcPts val="0"/>
              </a:spcAft>
              <a:buNone/>
            </a:pPr>
            <a:r>
              <a:rPr b="1" lang="en-US" sz="1800">
                <a:solidFill>
                  <a:srgbClr val="FFFFFF"/>
                </a:solidFill>
                <a:latin typeface="Calibri"/>
                <a:ea typeface="Calibri"/>
                <a:cs typeface="Calibri"/>
                <a:sym typeface="Calibri"/>
              </a:rPr>
              <a:t>Para más información sobre las distintas  funciones de la Unidad de Gestión de Crisis,</a:t>
            </a:r>
            <a:endParaRPr sz="1800">
              <a:latin typeface="Calibri"/>
              <a:ea typeface="Calibri"/>
              <a:cs typeface="Calibri"/>
              <a:sym typeface="Calibri"/>
            </a:endParaRPr>
          </a:p>
        </p:txBody>
      </p:sp>
      <p:sp>
        <p:nvSpPr>
          <p:cNvPr id="982" name="Google Shape;982;p48"/>
          <p:cNvSpPr txBox="1"/>
          <p:nvPr/>
        </p:nvSpPr>
        <p:spPr>
          <a:xfrm>
            <a:off x="1864494" y="6630034"/>
            <a:ext cx="173736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FFFFF"/>
                </a:solidFill>
                <a:latin typeface="Calibri"/>
                <a:ea typeface="Calibri"/>
                <a:cs typeface="Calibri"/>
                <a:sym typeface="Calibri"/>
              </a:rPr>
              <a:t>véase el módulo 2</a:t>
            </a:r>
            <a:endParaRPr sz="18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49"/>
          <p:cNvSpPr txBox="1"/>
          <p:nvPr/>
        </p:nvSpPr>
        <p:spPr>
          <a:xfrm>
            <a:off x="5691246" y="628982"/>
            <a:ext cx="6014085" cy="793750"/>
          </a:xfrm>
          <a:prstGeom prst="rect">
            <a:avLst/>
          </a:prstGeom>
          <a:noFill/>
          <a:ln>
            <a:noFill/>
          </a:ln>
        </p:spPr>
        <p:txBody>
          <a:bodyPr anchorCtr="0" anchor="t" bIns="0" lIns="0" spcFirstLastPara="1" rIns="0" wrap="square" tIns="43800">
            <a:spAutoFit/>
          </a:bodyPr>
          <a:lstStyle/>
          <a:p>
            <a:pPr indent="0" lvl="0" marL="12700" marR="5080" rtl="0" algn="l">
              <a:lnSpc>
                <a:spcPct val="107722"/>
              </a:lnSpc>
              <a:spcBef>
                <a:spcPts val="0"/>
              </a:spcBef>
              <a:spcAft>
                <a:spcPts val="0"/>
              </a:spcAft>
              <a:buNone/>
            </a:pPr>
            <a:r>
              <a:rPr lang="en-US" sz="1800">
                <a:solidFill>
                  <a:srgbClr val="455264"/>
                </a:solidFill>
                <a:latin typeface="Calibri"/>
                <a:ea typeface="Calibri"/>
                <a:cs typeface="Calibri"/>
                <a:sym typeface="Calibri"/>
              </a:rPr>
              <a:t>El Grupo de Dirección, el Equipo y el Director de la CMU deben  revisar periódicamente la estrategia antes, durante y después de  una crisis.</a:t>
            </a:r>
            <a:endParaRPr sz="1800">
              <a:latin typeface="Calibri"/>
              <a:ea typeface="Calibri"/>
              <a:cs typeface="Calibri"/>
              <a:sym typeface="Calibri"/>
            </a:endParaRPr>
          </a:p>
        </p:txBody>
      </p:sp>
      <p:sp>
        <p:nvSpPr>
          <p:cNvPr id="988" name="Google Shape;988;p49"/>
          <p:cNvSpPr txBox="1"/>
          <p:nvPr/>
        </p:nvSpPr>
        <p:spPr>
          <a:xfrm>
            <a:off x="5691246" y="1616534"/>
            <a:ext cx="6254115" cy="4520565"/>
          </a:xfrm>
          <a:prstGeom prst="rect">
            <a:avLst/>
          </a:prstGeom>
          <a:noFill/>
          <a:ln>
            <a:noFill/>
          </a:ln>
        </p:spPr>
        <p:txBody>
          <a:bodyPr anchorCtr="0" anchor="t" bIns="0" lIns="0" spcFirstLastPara="1" rIns="0" wrap="square" tIns="43800">
            <a:spAutoFit/>
          </a:bodyPr>
          <a:lstStyle/>
          <a:p>
            <a:pPr indent="0" lvl="0" marL="12700" marR="5080" rtl="0" algn="l">
              <a:lnSpc>
                <a:spcPct val="107722"/>
              </a:lnSpc>
              <a:spcBef>
                <a:spcPts val="0"/>
              </a:spcBef>
              <a:spcAft>
                <a:spcPts val="0"/>
              </a:spcAft>
              <a:buNone/>
            </a:pPr>
            <a:r>
              <a:rPr b="1" lang="en-US" sz="1800">
                <a:solidFill>
                  <a:srgbClr val="F27954"/>
                </a:solidFill>
                <a:latin typeface="Calibri"/>
                <a:ea typeface="Calibri"/>
                <a:cs typeface="Calibri"/>
                <a:sym typeface="Calibri"/>
              </a:rPr>
              <a:t>Es necesario establecer mecanismos de revisión. </a:t>
            </a:r>
            <a:r>
              <a:rPr lang="en-US" sz="1800">
                <a:solidFill>
                  <a:srgbClr val="455264"/>
                </a:solidFill>
                <a:latin typeface="Calibri"/>
                <a:ea typeface="Calibri"/>
                <a:cs typeface="Calibri"/>
                <a:sym typeface="Calibri"/>
              </a:rPr>
              <a:t>Llevar a cabo una  revisión detallada tras la crisis para evaluar los resultados debería  ser una parte clave de su desarrollo. Ejemplos de mecanismos son  las encuestas, los debates, los talleres informes de quejas e  investigaciones y reuniones con los principales responsables de las  crisis.</a:t>
            </a:r>
            <a:endParaRPr sz="1800">
              <a:latin typeface="Calibri"/>
              <a:ea typeface="Calibri"/>
              <a:cs typeface="Calibri"/>
              <a:sym typeface="Calibri"/>
            </a:endParaRPr>
          </a:p>
          <a:p>
            <a:pPr indent="0" lvl="0" marL="0" marR="0" rtl="0" algn="l">
              <a:lnSpc>
                <a:spcPct val="100000"/>
              </a:lnSpc>
              <a:spcBef>
                <a:spcPts val="10"/>
              </a:spcBef>
              <a:spcAft>
                <a:spcPts val="0"/>
              </a:spcAft>
              <a:buNone/>
            </a:pPr>
            <a:r>
              <a:t/>
            </a:r>
            <a:endParaRPr sz="1400">
              <a:latin typeface="Calibri"/>
              <a:ea typeface="Calibri"/>
              <a:cs typeface="Calibri"/>
              <a:sym typeface="Calibri"/>
            </a:endParaRPr>
          </a:p>
          <a:p>
            <a:pPr indent="0" lvl="0" marL="12700" marR="0" rtl="0" algn="l">
              <a:lnSpc>
                <a:spcPct val="100000"/>
              </a:lnSpc>
              <a:spcBef>
                <a:spcPts val="5"/>
              </a:spcBef>
              <a:spcAft>
                <a:spcPts val="0"/>
              </a:spcAft>
              <a:buNone/>
            </a:pPr>
            <a:r>
              <a:rPr b="1" lang="en-US" sz="1800">
                <a:solidFill>
                  <a:srgbClr val="F27954"/>
                </a:solidFill>
                <a:latin typeface="Calibri"/>
                <a:ea typeface="Calibri"/>
                <a:cs typeface="Calibri"/>
                <a:sym typeface="Calibri"/>
              </a:rPr>
              <a:t>Debe establecerse una lista de preguntas importantes</a:t>
            </a:r>
            <a:endParaRPr sz="1800">
              <a:latin typeface="Calibri"/>
              <a:ea typeface="Calibri"/>
              <a:cs typeface="Calibri"/>
              <a:sym typeface="Calibri"/>
            </a:endParaRPr>
          </a:p>
          <a:p>
            <a:pPr indent="-342900" lvl="0" marL="355600" marR="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¿Podría la región haber previsto la crisis que se avecinaba?</a:t>
            </a:r>
            <a:endParaRPr sz="1800">
              <a:latin typeface="Calibri"/>
              <a:ea typeface="Calibri"/>
              <a:cs typeface="Calibri"/>
              <a:sym typeface="Calibri"/>
            </a:endParaRPr>
          </a:p>
          <a:p>
            <a:pPr indent="-342900" lvl="0" marL="355600" marR="948689"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¿Qué indicadores tempranos se pasaron por alto o se  ignoraron?</a:t>
            </a:r>
            <a:endParaRPr sz="1800">
              <a:latin typeface="Calibri"/>
              <a:ea typeface="Calibri"/>
              <a:cs typeface="Calibri"/>
              <a:sym typeface="Calibri"/>
            </a:endParaRPr>
          </a:p>
          <a:p>
            <a:pPr indent="-342900" lvl="0" marL="355600" marR="12446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¿En qué medida han funcionado bien la estrategia y el plan de  gestión de crisis y el equipo de gestión de crisis?</a:t>
            </a:r>
            <a:endParaRPr sz="1800">
              <a:latin typeface="Calibri"/>
              <a:ea typeface="Calibri"/>
              <a:cs typeface="Calibri"/>
              <a:sym typeface="Calibri"/>
            </a:endParaRPr>
          </a:p>
          <a:p>
            <a:pPr indent="-342900" lvl="0" marL="355600" marR="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¿Respondió eficazmente la región a la crisis?</a:t>
            </a:r>
            <a:endParaRPr sz="1800">
              <a:latin typeface="Calibri"/>
              <a:ea typeface="Calibri"/>
              <a:cs typeface="Calibri"/>
              <a:sym typeface="Calibri"/>
            </a:endParaRPr>
          </a:p>
          <a:p>
            <a:pPr indent="-342900" lvl="0" marL="355600" marR="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¿Qué ha ido bien y qué hay que mejorar?</a:t>
            </a:r>
            <a:endParaRPr sz="1800">
              <a:latin typeface="Calibri"/>
              <a:ea typeface="Calibri"/>
              <a:cs typeface="Calibri"/>
              <a:sym typeface="Calibri"/>
            </a:endParaRPr>
          </a:p>
          <a:p>
            <a:pPr indent="-342900" lvl="0" marL="355600" marR="0" rtl="0" algn="l">
              <a:lnSpc>
                <a:spcPct val="100000"/>
              </a:lnSpc>
              <a:spcBef>
                <a:spcPts val="0"/>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¿Fue la comunicación clara y coherente?</a:t>
            </a:r>
            <a:endParaRPr sz="1800">
              <a:latin typeface="Calibri"/>
              <a:ea typeface="Calibri"/>
              <a:cs typeface="Calibri"/>
              <a:sym typeface="Calibri"/>
            </a:endParaRPr>
          </a:p>
          <a:p>
            <a:pPr indent="-342900" lvl="0" marL="355600" marR="0" rtl="0" algn="l">
              <a:lnSpc>
                <a:spcPct val="100000"/>
              </a:lnSpc>
              <a:spcBef>
                <a:spcPts val="185"/>
              </a:spcBef>
              <a:spcAft>
                <a:spcPts val="0"/>
              </a:spcAft>
              <a:buClr>
                <a:srgbClr val="EA1D76"/>
              </a:buClr>
              <a:buSzPts val="1800"/>
              <a:buFont typeface="Arial"/>
              <a:buChar char="•"/>
            </a:pPr>
            <a:r>
              <a:rPr lang="en-US" sz="1800">
                <a:solidFill>
                  <a:srgbClr val="455264"/>
                </a:solidFill>
                <a:latin typeface="Calibri"/>
                <a:ea typeface="Calibri"/>
                <a:cs typeface="Calibri"/>
                <a:sym typeface="Calibri"/>
              </a:rPr>
              <a:t>¿Se han visto afectadas la reputación o la imagen de la región?</a:t>
            </a:r>
            <a:endParaRPr sz="1800">
              <a:latin typeface="Calibri"/>
              <a:ea typeface="Calibri"/>
              <a:cs typeface="Calibri"/>
              <a:sym typeface="Calibri"/>
            </a:endParaRPr>
          </a:p>
        </p:txBody>
      </p:sp>
      <p:sp>
        <p:nvSpPr>
          <p:cNvPr id="989" name="Google Shape;989;p49"/>
          <p:cNvSpPr txBox="1"/>
          <p:nvPr>
            <p:ph type="title"/>
          </p:nvPr>
        </p:nvSpPr>
        <p:spPr>
          <a:xfrm>
            <a:off x="553868" y="552938"/>
            <a:ext cx="1590040" cy="7270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600">
                <a:solidFill>
                  <a:srgbClr val="F27954"/>
                </a:solidFill>
                <a:latin typeface="Calibri"/>
                <a:ea typeface="Calibri"/>
                <a:cs typeface="Calibri"/>
                <a:sym typeface="Calibri"/>
              </a:rPr>
              <a:t>Paso 7</a:t>
            </a:r>
            <a:endParaRPr sz="4600">
              <a:latin typeface="Calibri"/>
              <a:ea typeface="Calibri"/>
              <a:cs typeface="Calibri"/>
              <a:sym typeface="Calibri"/>
            </a:endParaRPr>
          </a:p>
        </p:txBody>
      </p:sp>
      <p:sp>
        <p:nvSpPr>
          <p:cNvPr id="990" name="Google Shape;990;p49"/>
          <p:cNvSpPr txBox="1"/>
          <p:nvPr/>
        </p:nvSpPr>
        <p:spPr>
          <a:xfrm>
            <a:off x="380" y="1434464"/>
            <a:ext cx="5302250" cy="1934210"/>
          </a:xfrm>
          <a:prstGeom prst="rect">
            <a:avLst/>
          </a:prstGeom>
          <a:solidFill>
            <a:srgbClr val="086D6E"/>
          </a:solidFill>
          <a:ln cap="flat" cmpd="sng" w="12950">
            <a:solidFill>
              <a:srgbClr val="044E4F"/>
            </a:solidFill>
            <a:prstDash val="solid"/>
            <a:round/>
            <a:headEnd len="sm" w="sm" type="none"/>
            <a:tailEnd len="sm" w="sm" type="none"/>
          </a:ln>
        </p:spPr>
        <p:txBody>
          <a:bodyPr anchorCtr="0" anchor="t" bIns="0" lIns="0" spcFirstLastPara="1" rIns="0" wrap="square" tIns="304150">
            <a:spAutoFit/>
          </a:bodyPr>
          <a:lstStyle/>
          <a:p>
            <a:pPr indent="0" lvl="0" marL="565785" marR="306705" rtl="0" algn="l">
              <a:lnSpc>
                <a:spcPct val="80000"/>
              </a:lnSpc>
              <a:spcBef>
                <a:spcPts val="0"/>
              </a:spcBef>
              <a:spcAft>
                <a:spcPts val="0"/>
              </a:spcAft>
              <a:buNone/>
            </a:pPr>
            <a:r>
              <a:rPr lang="en-US" sz="3600">
                <a:solidFill>
                  <a:srgbClr val="FFFFFF"/>
                </a:solidFill>
                <a:latin typeface="Calibri"/>
                <a:ea typeface="Calibri"/>
                <a:cs typeface="Calibri"/>
                <a:sym typeface="Calibri"/>
              </a:rPr>
              <a:t>Revisar la estrategia de  gestión de crisis y el  plan de gestión de crisis</a:t>
            </a:r>
            <a:endParaRPr sz="3600">
              <a:latin typeface="Calibri"/>
              <a:ea typeface="Calibri"/>
              <a:cs typeface="Calibri"/>
              <a:sym typeface="Calibri"/>
            </a:endParaRPr>
          </a:p>
        </p:txBody>
      </p:sp>
      <p:sp>
        <p:nvSpPr>
          <p:cNvPr id="991" name="Google Shape;991;p49"/>
          <p:cNvSpPr txBox="1"/>
          <p:nvPr/>
        </p:nvSpPr>
        <p:spPr>
          <a:xfrm>
            <a:off x="553868" y="3415010"/>
            <a:ext cx="4479925" cy="2732405"/>
          </a:xfrm>
          <a:prstGeom prst="rect">
            <a:avLst/>
          </a:prstGeom>
          <a:noFill/>
          <a:ln>
            <a:noFill/>
          </a:ln>
        </p:spPr>
        <p:txBody>
          <a:bodyPr anchorCtr="0" anchor="t" bIns="0" lIns="0" spcFirstLastPara="1" rIns="0" wrap="square" tIns="85725">
            <a:spAutoFit/>
          </a:bodyPr>
          <a:lstStyle/>
          <a:p>
            <a:pPr indent="0" lvl="0" marL="12700" marR="5080" rtl="0" algn="l">
              <a:lnSpc>
                <a:spcPct val="80000"/>
              </a:lnSpc>
              <a:spcBef>
                <a:spcPts val="0"/>
              </a:spcBef>
              <a:spcAft>
                <a:spcPts val="0"/>
              </a:spcAft>
              <a:buNone/>
            </a:pPr>
            <a:r>
              <a:rPr i="1" lang="en-US" sz="2400">
                <a:solidFill>
                  <a:srgbClr val="F27954"/>
                </a:solidFill>
                <a:latin typeface="Calibri"/>
                <a:ea typeface="Calibri"/>
                <a:cs typeface="Calibri"/>
                <a:sym typeface="Calibri"/>
              </a:rPr>
              <a:t>Los líderes y el apoyo de la CMS  deben actualizar constantemente su  Estrategia de Gestión de Crisis, sus  prioridades y objetivos, y su CMP  para optimizar la preparación  regional, especialmente después de  una crisis. Un proceso de revisión y  evaluación debe formar parte del  CMS.</a:t>
            </a:r>
            <a:endParaRPr sz="2400">
              <a:latin typeface="Calibri"/>
              <a:ea typeface="Calibri"/>
              <a:cs typeface="Calibri"/>
              <a:sym typeface="Calibri"/>
            </a:endParaRPr>
          </a:p>
        </p:txBody>
      </p:sp>
      <p:sp>
        <p:nvSpPr>
          <p:cNvPr id="992" name="Google Shape;992;p49"/>
          <p:cNvSpPr txBox="1"/>
          <p:nvPr/>
        </p:nvSpPr>
        <p:spPr>
          <a:xfrm>
            <a:off x="5231765" y="661671"/>
            <a:ext cx="257175"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3600">
                <a:solidFill>
                  <a:srgbClr val="FFFFFF"/>
                </a:solidFill>
                <a:latin typeface="Calibri"/>
                <a:ea typeface="Calibri"/>
                <a:cs typeface="Calibri"/>
                <a:sym typeface="Calibri"/>
              </a:rPr>
              <a:t>1</a:t>
            </a:r>
            <a:endParaRPr sz="3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9" name="Shape 259"/>
        <p:cNvGrpSpPr/>
        <p:nvPr/>
      </p:nvGrpSpPr>
      <p:grpSpPr>
        <a:xfrm>
          <a:off x="0" y="0"/>
          <a:ext cx="0" cy="0"/>
          <a:chOff x="0" y="0"/>
          <a:chExt cx="0" cy="0"/>
        </a:xfrm>
      </p:grpSpPr>
      <p:pic>
        <p:nvPicPr>
          <p:cNvPr id="260" name="Google Shape;260;p5"/>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261" name="Google Shape;261;p5"/>
          <p:cNvGrpSpPr/>
          <p:nvPr/>
        </p:nvGrpSpPr>
        <p:grpSpPr>
          <a:xfrm>
            <a:off x="848080" y="6217679"/>
            <a:ext cx="3112985" cy="348957"/>
            <a:chOff x="848080" y="6217679"/>
            <a:chExt cx="3112985" cy="348957"/>
          </a:xfrm>
        </p:grpSpPr>
        <p:pic>
          <p:nvPicPr>
            <p:cNvPr id="262" name="Google Shape;262;p5"/>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263" name="Google Shape;263;p5"/>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264" name="Google Shape;264;p5"/>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sp>
        <p:nvSpPr>
          <p:cNvPr id="265" name="Google Shape;265;p5"/>
          <p:cNvSpPr txBox="1"/>
          <p:nvPr>
            <p:ph type="title"/>
          </p:nvPr>
        </p:nvSpPr>
        <p:spPr>
          <a:xfrm>
            <a:off x="668442" y="352792"/>
            <a:ext cx="4427855" cy="51308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200">
                <a:solidFill>
                  <a:srgbClr val="3AA091"/>
                </a:solidFill>
              </a:rPr>
              <a:t>Resultados del aprendizaje</a:t>
            </a:r>
            <a:endParaRPr sz="3200"/>
          </a:p>
        </p:txBody>
      </p:sp>
      <p:sp>
        <p:nvSpPr>
          <p:cNvPr id="266" name="Google Shape;266;p5"/>
          <p:cNvSpPr txBox="1"/>
          <p:nvPr/>
        </p:nvSpPr>
        <p:spPr>
          <a:xfrm>
            <a:off x="509046" y="1015499"/>
            <a:ext cx="5219065" cy="5092065"/>
          </a:xfrm>
          <a:prstGeom prst="rect">
            <a:avLst/>
          </a:prstGeom>
          <a:noFill/>
          <a:ln>
            <a:noFill/>
          </a:ln>
        </p:spPr>
        <p:txBody>
          <a:bodyPr anchorCtr="0" anchor="t" bIns="0" lIns="0" spcFirstLastPara="1" rIns="0" wrap="square" tIns="45075">
            <a:spAutoFit/>
          </a:bodyPr>
          <a:lstStyle/>
          <a:p>
            <a:pPr indent="-342900" lvl="0" marL="354965" marR="200660" rtl="0" algn="l">
              <a:lnSpc>
                <a:spcPct val="90400"/>
              </a:lnSpc>
              <a:spcBef>
                <a:spcPts val="0"/>
              </a:spcBef>
              <a:spcAft>
                <a:spcPts val="0"/>
              </a:spcAft>
              <a:buClr>
                <a:srgbClr val="3AA091"/>
              </a:buClr>
              <a:buSzPts val="2200"/>
              <a:buFont typeface="Noto Sans Symbols"/>
              <a:buChar char="❖"/>
            </a:pPr>
            <a:r>
              <a:rPr b="1" lang="en-US" sz="2200">
                <a:solidFill>
                  <a:srgbClr val="3AA091"/>
                </a:solidFill>
                <a:latin typeface="Calibri"/>
                <a:ea typeface="Calibri"/>
                <a:cs typeface="Calibri"/>
                <a:sym typeface="Calibri"/>
              </a:rPr>
              <a:t>Conozca </a:t>
            </a:r>
            <a:r>
              <a:rPr lang="en-US" sz="1900">
                <a:solidFill>
                  <a:srgbClr val="4C4C4C"/>
                </a:solidFill>
                <a:latin typeface="Calibri"/>
                <a:ea typeface="Calibri"/>
                <a:cs typeface="Calibri"/>
                <a:sym typeface="Calibri"/>
              </a:rPr>
              <a:t>cómo una región puede planificar a  largo plazo posibles crisis o peligros aplicando  determinadas medidas y enfoques a largo plazo  para mitigar una crisis y prepararse para ella</a:t>
            </a:r>
            <a:endParaRPr sz="1900">
              <a:latin typeface="Calibri"/>
              <a:ea typeface="Calibri"/>
              <a:cs typeface="Calibri"/>
              <a:sym typeface="Calibri"/>
            </a:endParaRPr>
          </a:p>
          <a:p>
            <a:pPr indent="-342900" lvl="0" marL="354965" marR="156210" rtl="0" algn="l">
              <a:lnSpc>
                <a:spcPct val="90300"/>
              </a:lnSpc>
              <a:spcBef>
                <a:spcPts val="570"/>
              </a:spcBef>
              <a:spcAft>
                <a:spcPts val="0"/>
              </a:spcAft>
              <a:buClr>
                <a:srgbClr val="F27954"/>
              </a:buClr>
              <a:buSzPts val="2200"/>
              <a:buFont typeface="Noto Sans Symbols"/>
              <a:buChar char="❖"/>
            </a:pPr>
            <a:r>
              <a:rPr b="1" lang="en-US" sz="2200">
                <a:solidFill>
                  <a:srgbClr val="F27954"/>
                </a:solidFill>
                <a:latin typeface="Calibri"/>
                <a:ea typeface="Calibri"/>
                <a:cs typeface="Calibri"/>
                <a:sym typeface="Calibri"/>
              </a:rPr>
              <a:t>Comprender </a:t>
            </a:r>
            <a:r>
              <a:rPr lang="en-US" sz="1900">
                <a:solidFill>
                  <a:srgbClr val="4C4C4C"/>
                </a:solidFill>
                <a:latin typeface="Calibri"/>
                <a:ea typeface="Calibri"/>
                <a:cs typeface="Calibri"/>
                <a:sym typeface="Calibri"/>
              </a:rPr>
              <a:t>cómo actúa el CMS como marco  de apoyo al Plan de Respuesta a la Gestión de  Crisis. Cómo minimiza la confusión entre las  partes interesadas y garantiza que la región está  preparada para responder a una crisis</a:t>
            </a:r>
            <a:endParaRPr sz="1900">
              <a:latin typeface="Calibri"/>
              <a:ea typeface="Calibri"/>
              <a:cs typeface="Calibri"/>
              <a:sym typeface="Calibri"/>
            </a:endParaRPr>
          </a:p>
          <a:p>
            <a:pPr indent="-342900" lvl="0" marL="354965" marR="48895" rtl="0" algn="l">
              <a:lnSpc>
                <a:spcPct val="90400"/>
              </a:lnSpc>
              <a:spcBef>
                <a:spcPts val="575"/>
              </a:spcBef>
              <a:spcAft>
                <a:spcPts val="0"/>
              </a:spcAft>
              <a:buClr>
                <a:srgbClr val="916395"/>
              </a:buClr>
              <a:buSzPts val="2200"/>
              <a:buFont typeface="Noto Sans Symbols"/>
              <a:buChar char="❖"/>
            </a:pPr>
            <a:r>
              <a:rPr b="1" lang="en-US" sz="2200">
                <a:solidFill>
                  <a:srgbClr val="916395"/>
                </a:solidFill>
                <a:latin typeface="Calibri"/>
                <a:ea typeface="Calibri"/>
                <a:cs typeface="Calibri"/>
                <a:sym typeface="Calibri"/>
              </a:rPr>
              <a:t>Conozca </a:t>
            </a:r>
            <a:r>
              <a:rPr lang="en-US" sz="1900">
                <a:solidFill>
                  <a:srgbClr val="4C4C4C"/>
                </a:solidFill>
                <a:latin typeface="Calibri"/>
                <a:ea typeface="Calibri"/>
                <a:cs typeface="Calibri"/>
                <a:sym typeface="Calibri"/>
              </a:rPr>
              <a:t>cómo puede ser beneficioso pero, en  última instancia, la toma de decisiones detrás del  CMS la dirigen los responsables regionales  (Grupo Director de Crisis)</a:t>
            </a:r>
            <a:endParaRPr sz="1900">
              <a:latin typeface="Calibri"/>
              <a:ea typeface="Calibri"/>
              <a:cs typeface="Calibri"/>
              <a:sym typeface="Calibri"/>
            </a:endParaRPr>
          </a:p>
          <a:p>
            <a:pPr indent="-342900" lvl="0" marL="355600" marR="5080" rtl="0" algn="l">
              <a:lnSpc>
                <a:spcPct val="90400"/>
              </a:lnSpc>
              <a:spcBef>
                <a:spcPts val="570"/>
              </a:spcBef>
              <a:spcAft>
                <a:spcPts val="0"/>
              </a:spcAft>
              <a:buClr>
                <a:srgbClr val="002060"/>
              </a:buClr>
              <a:buSzPts val="2200"/>
              <a:buFont typeface="Noto Sans Symbols"/>
              <a:buChar char="❖"/>
            </a:pPr>
            <a:r>
              <a:rPr b="1" lang="en-US" sz="2200">
                <a:solidFill>
                  <a:srgbClr val="002060"/>
                </a:solidFill>
                <a:latin typeface="Calibri"/>
                <a:ea typeface="Calibri"/>
                <a:cs typeface="Calibri"/>
                <a:sym typeface="Calibri"/>
              </a:rPr>
              <a:t>Tomar conciencia </a:t>
            </a:r>
            <a:r>
              <a:rPr lang="en-US" sz="1800">
                <a:solidFill>
                  <a:srgbClr val="4C4C4C"/>
                </a:solidFill>
                <a:latin typeface="Calibri"/>
                <a:ea typeface="Calibri"/>
                <a:cs typeface="Calibri"/>
                <a:sym typeface="Calibri"/>
              </a:rPr>
              <a:t>de que el Equipo de Gestión  de Crisis, el Centro y el Gestor tienen un papel  importante que desempeñar en la forma en que se  aplicará y conducirá al desarrollo final del CMP (Plan  de Respuesta a la Gestión de Crisis)</a:t>
            </a:r>
            <a:endParaRPr sz="1800">
              <a:latin typeface="Calibri"/>
              <a:ea typeface="Calibri"/>
              <a:cs typeface="Calibri"/>
              <a:sym typeface="Calibri"/>
            </a:endParaRPr>
          </a:p>
        </p:txBody>
      </p:sp>
      <p:pic>
        <p:nvPicPr>
          <p:cNvPr id="267" name="Google Shape;267;p5"/>
          <p:cNvPicPr preferRelativeResize="0"/>
          <p:nvPr/>
        </p:nvPicPr>
        <p:blipFill rotWithShape="1">
          <a:blip r:embed="rId7">
            <a:alphaModFix/>
          </a:blip>
          <a:srcRect b="0" l="0" r="0" t="0"/>
          <a:stretch/>
        </p:blipFill>
        <p:spPr>
          <a:xfrm>
            <a:off x="5957315" y="0"/>
            <a:ext cx="5395721"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6" name="Shape 996"/>
        <p:cNvGrpSpPr/>
        <p:nvPr/>
      </p:nvGrpSpPr>
      <p:grpSpPr>
        <a:xfrm>
          <a:off x="0" y="0"/>
          <a:ext cx="0" cy="0"/>
          <a:chOff x="0" y="0"/>
          <a:chExt cx="0" cy="0"/>
        </a:xfrm>
      </p:grpSpPr>
      <p:grpSp>
        <p:nvGrpSpPr>
          <p:cNvPr id="997" name="Google Shape;997;p50"/>
          <p:cNvGrpSpPr/>
          <p:nvPr/>
        </p:nvGrpSpPr>
        <p:grpSpPr>
          <a:xfrm>
            <a:off x="241554" y="367284"/>
            <a:ext cx="11696700" cy="6159728"/>
            <a:chOff x="241554" y="367284"/>
            <a:chExt cx="11696700" cy="6159728"/>
          </a:xfrm>
        </p:grpSpPr>
        <p:sp>
          <p:nvSpPr>
            <p:cNvPr id="998" name="Google Shape;998;p50"/>
            <p:cNvSpPr/>
            <p:nvPr/>
          </p:nvSpPr>
          <p:spPr>
            <a:xfrm>
              <a:off x="241554" y="367284"/>
              <a:ext cx="11696700" cy="5783580"/>
            </a:xfrm>
            <a:custGeom>
              <a:rect b="b" l="l" r="r" t="t"/>
              <a:pathLst>
                <a:path extrusionOk="0" h="5783580" w="11696700">
                  <a:moveTo>
                    <a:pt x="11696700" y="0"/>
                  </a:moveTo>
                  <a:lnTo>
                    <a:pt x="0" y="0"/>
                  </a:lnTo>
                  <a:lnTo>
                    <a:pt x="0" y="5783580"/>
                  </a:lnTo>
                  <a:lnTo>
                    <a:pt x="11696700" y="5783580"/>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99" name="Google Shape;999;p50"/>
            <p:cNvPicPr preferRelativeResize="0"/>
            <p:nvPr/>
          </p:nvPicPr>
          <p:blipFill rotWithShape="1">
            <a:blip r:embed="rId3">
              <a:alphaModFix/>
            </a:blip>
            <a:srcRect b="0" l="0" r="0" t="0"/>
            <a:stretch/>
          </p:blipFill>
          <p:spPr>
            <a:xfrm>
              <a:off x="300202" y="6178055"/>
              <a:ext cx="273194" cy="348957"/>
            </a:xfrm>
            <a:prstGeom prst="rect">
              <a:avLst/>
            </a:prstGeom>
            <a:noFill/>
            <a:ln>
              <a:noFill/>
            </a:ln>
          </p:spPr>
        </p:pic>
        <p:pic>
          <p:nvPicPr>
            <p:cNvPr id="1000" name="Google Shape;1000;p50"/>
            <p:cNvPicPr preferRelativeResize="0"/>
            <p:nvPr/>
          </p:nvPicPr>
          <p:blipFill rotWithShape="1">
            <a:blip r:embed="rId4">
              <a:alphaModFix/>
            </a:blip>
            <a:srcRect b="0" l="0" r="0" t="0"/>
            <a:stretch/>
          </p:blipFill>
          <p:spPr>
            <a:xfrm>
              <a:off x="589026" y="6196577"/>
              <a:ext cx="1834667" cy="274037"/>
            </a:xfrm>
            <a:prstGeom prst="rect">
              <a:avLst/>
            </a:prstGeom>
            <a:noFill/>
            <a:ln>
              <a:noFill/>
            </a:ln>
          </p:spPr>
        </p:pic>
        <p:pic>
          <p:nvPicPr>
            <p:cNvPr id="1001" name="Google Shape;1001;p50"/>
            <p:cNvPicPr preferRelativeResize="0"/>
            <p:nvPr/>
          </p:nvPicPr>
          <p:blipFill rotWithShape="1">
            <a:blip r:embed="rId5">
              <a:alphaModFix/>
            </a:blip>
            <a:srcRect b="0" l="0" r="0" t="0"/>
            <a:stretch/>
          </p:blipFill>
          <p:spPr>
            <a:xfrm>
              <a:off x="2411730" y="6245351"/>
              <a:ext cx="1001458" cy="248651"/>
            </a:xfrm>
            <a:prstGeom prst="rect">
              <a:avLst/>
            </a:prstGeom>
            <a:noFill/>
            <a:ln>
              <a:noFill/>
            </a:ln>
          </p:spPr>
        </p:pic>
      </p:grpSp>
      <p:sp>
        <p:nvSpPr>
          <p:cNvPr id="1002" name="Google Shape;1002;p50"/>
          <p:cNvSpPr txBox="1"/>
          <p:nvPr/>
        </p:nvSpPr>
        <p:spPr>
          <a:xfrm>
            <a:off x="544427" y="1264704"/>
            <a:ext cx="4959985" cy="4049395"/>
          </a:xfrm>
          <a:prstGeom prst="rect">
            <a:avLst/>
          </a:prstGeom>
          <a:noFill/>
          <a:ln>
            <a:noFill/>
          </a:ln>
        </p:spPr>
        <p:txBody>
          <a:bodyPr anchorCtr="0" anchor="t" bIns="0" lIns="0" spcFirstLastPara="1" rIns="0" wrap="square" tIns="12700">
            <a:spAutoFit/>
          </a:bodyPr>
          <a:lstStyle/>
          <a:p>
            <a:pPr indent="0" lvl="0" marL="36195" marR="29844" rtl="0" algn="ctr">
              <a:lnSpc>
                <a:spcPct val="100000"/>
              </a:lnSpc>
              <a:spcBef>
                <a:spcPts val="0"/>
              </a:spcBef>
              <a:spcAft>
                <a:spcPts val="0"/>
              </a:spcAft>
              <a:buNone/>
            </a:pPr>
            <a:r>
              <a:rPr lang="en-US" sz="2200">
                <a:solidFill>
                  <a:srgbClr val="FFFFFF"/>
                </a:solidFill>
                <a:latin typeface="Calibri"/>
                <a:ea typeface="Calibri"/>
                <a:cs typeface="Calibri"/>
                <a:sym typeface="Calibri"/>
              </a:rPr>
              <a:t>Revisar y actualizar la Estrategia de Gestión  de Crisis hará que una región sea más  resistente.</a:t>
            </a:r>
            <a:endParaRPr sz="2200">
              <a:latin typeface="Calibri"/>
              <a:ea typeface="Calibri"/>
              <a:cs typeface="Calibri"/>
              <a:sym typeface="Calibri"/>
            </a:endParaRPr>
          </a:p>
          <a:p>
            <a:pPr indent="-1269" lvl="0" marL="12065" marR="5080" rtl="0" algn="ctr">
              <a:lnSpc>
                <a:spcPct val="100000"/>
              </a:lnSpc>
              <a:spcBef>
                <a:spcPts val="0"/>
              </a:spcBef>
              <a:spcAft>
                <a:spcPts val="0"/>
              </a:spcAft>
              <a:buNone/>
            </a:pPr>
            <a:r>
              <a:rPr lang="en-US" sz="2200">
                <a:solidFill>
                  <a:srgbClr val="FFFFFF"/>
                </a:solidFill>
                <a:latin typeface="Calibri"/>
                <a:ea typeface="Calibri"/>
                <a:cs typeface="Calibri"/>
                <a:sym typeface="Calibri"/>
              </a:rPr>
              <a:t>Las lecciones aprendidas tras una crisis  pueden significar la necesidad de cambios  en la formación de las partes interesadas o  del personal, el sitio web de crisis, los  procedimientos de respuesta a las crisis, los  recursos u operaciones y el cumplimiento,  por ejemplo, de los seguros.</a:t>
            </a:r>
            <a:endParaRPr sz="2200">
              <a:latin typeface="Calibri"/>
              <a:ea typeface="Calibri"/>
              <a:cs typeface="Calibri"/>
              <a:sym typeface="Calibri"/>
            </a:endParaRPr>
          </a:p>
          <a:p>
            <a:pPr indent="0" lvl="0" marL="106045" marR="97790" rtl="0" algn="ctr">
              <a:lnSpc>
                <a:spcPct val="100000"/>
              </a:lnSpc>
              <a:spcBef>
                <a:spcPts val="0"/>
              </a:spcBef>
              <a:spcAft>
                <a:spcPts val="0"/>
              </a:spcAft>
              <a:buNone/>
            </a:pPr>
            <a:r>
              <a:rPr lang="en-US" sz="2200">
                <a:solidFill>
                  <a:srgbClr val="FFFFFF"/>
                </a:solidFill>
                <a:latin typeface="Calibri"/>
                <a:ea typeface="Calibri"/>
                <a:cs typeface="Calibri"/>
                <a:sym typeface="Calibri"/>
              </a:rPr>
              <a:t>Delegue la aplicación de estos cambios en  el miembro competente del equipo.</a:t>
            </a:r>
            <a:endParaRPr sz="2200">
              <a:latin typeface="Calibri"/>
              <a:ea typeface="Calibri"/>
              <a:cs typeface="Calibri"/>
              <a:sym typeface="Calibri"/>
            </a:endParaRPr>
          </a:p>
        </p:txBody>
      </p:sp>
      <p:pic>
        <p:nvPicPr>
          <p:cNvPr id="1003" name="Google Shape;1003;p50"/>
          <p:cNvPicPr preferRelativeResize="0"/>
          <p:nvPr/>
        </p:nvPicPr>
        <p:blipFill rotWithShape="1">
          <a:blip r:embed="rId6">
            <a:alphaModFix/>
          </a:blip>
          <a:srcRect b="0" l="0" r="0" t="0"/>
          <a:stretch/>
        </p:blipFill>
        <p:spPr>
          <a:xfrm>
            <a:off x="5957315" y="0"/>
            <a:ext cx="5395721"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07" name="Shape 1007"/>
        <p:cNvGrpSpPr/>
        <p:nvPr/>
      </p:nvGrpSpPr>
      <p:grpSpPr>
        <a:xfrm>
          <a:off x="0" y="0"/>
          <a:ext cx="0" cy="0"/>
          <a:chOff x="0" y="0"/>
          <a:chExt cx="0" cy="0"/>
        </a:xfrm>
      </p:grpSpPr>
      <p:grpSp>
        <p:nvGrpSpPr>
          <p:cNvPr id="1008" name="Google Shape;1008;p51"/>
          <p:cNvGrpSpPr/>
          <p:nvPr/>
        </p:nvGrpSpPr>
        <p:grpSpPr>
          <a:xfrm>
            <a:off x="241554" y="1523"/>
            <a:ext cx="11914097" cy="6658077"/>
            <a:chOff x="241554" y="1523"/>
            <a:chExt cx="11914097" cy="6658077"/>
          </a:xfrm>
        </p:grpSpPr>
        <p:sp>
          <p:nvSpPr>
            <p:cNvPr id="1009" name="Google Shape;1009;p51"/>
            <p:cNvSpPr/>
            <p:nvPr/>
          </p:nvSpPr>
          <p:spPr>
            <a:xfrm>
              <a:off x="241554" y="228599"/>
              <a:ext cx="11696700" cy="6055360"/>
            </a:xfrm>
            <a:custGeom>
              <a:rect b="b" l="l" r="r" t="t"/>
              <a:pathLst>
                <a:path extrusionOk="0" h="6055360" w="11696700">
                  <a:moveTo>
                    <a:pt x="11696700" y="0"/>
                  </a:moveTo>
                  <a:lnTo>
                    <a:pt x="0" y="0"/>
                  </a:lnTo>
                  <a:lnTo>
                    <a:pt x="0" y="6054852"/>
                  </a:lnTo>
                  <a:lnTo>
                    <a:pt x="11696700" y="6054852"/>
                  </a:lnTo>
                  <a:lnTo>
                    <a:pt x="1169670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010" name="Google Shape;1010;p51"/>
            <p:cNvPicPr preferRelativeResize="0"/>
            <p:nvPr/>
          </p:nvPicPr>
          <p:blipFill rotWithShape="1">
            <a:blip r:embed="rId3">
              <a:alphaModFix/>
            </a:blip>
            <a:srcRect b="0" l="0" r="0" t="0"/>
            <a:stretch/>
          </p:blipFill>
          <p:spPr>
            <a:xfrm>
              <a:off x="310108" y="6310643"/>
              <a:ext cx="273189" cy="348957"/>
            </a:xfrm>
            <a:prstGeom prst="rect">
              <a:avLst/>
            </a:prstGeom>
            <a:noFill/>
            <a:ln>
              <a:noFill/>
            </a:ln>
          </p:spPr>
        </p:pic>
        <p:pic>
          <p:nvPicPr>
            <p:cNvPr id="1011" name="Google Shape;1011;p51"/>
            <p:cNvPicPr preferRelativeResize="0"/>
            <p:nvPr/>
          </p:nvPicPr>
          <p:blipFill rotWithShape="1">
            <a:blip r:embed="rId4">
              <a:alphaModFix/>
            </a:blip>
            <a:srcRect b="0" l="0" r="0" t="0"/>
            <a:stretch/>
          </p:blipFill>
          <p:spPr>
            <a:xfrm>
              <a:off x="598931" y="6329149"/>
              <a:ext cx="1834667" cy="273328"/>
            </a:xfrm>
            <a:prstGeom prst="rect">
              <a:avLst/>
            </a:prstGeom>
            <a:noFill/>
            <a:ln>
              <a:noFill/>
            </a:ln>
          </p:spPr>
        </p:pic>
        <p:pic>
          <p:nvPicPr>
            <p:cNvPr id="1012" name="Google Shape;1012;p51"/>
            <p:cNvPicPr preferRelativeResize="0"/>
            <p:nvPr/>
          </p:nvPicPr>
          <p:blipFill rotWithShape="1">
            <a:blip r:embed="rId5">
              <a:alphaModFix/>
            </a:blip>
            <a:srcRect b="0" l="0" r="0" t="0"/>
            <a:stretch/>
          </p:blipFill>
          <p:spPr>
            <a:xfrm>
              <a:off x="2421636" y="6377939"/>
              <a:ext cx="1001458" cy="247878"/>
            </a:xfrm>
            <a:prstGeom prst="rect">
              <a:avLst/>
            </a:prstGeom>
            <a:noFill/>
            <a:ln>
              <a:noFill/>
            </a:ln>
          </p:spPr>
        </p:pic>
        <p:pic>
          <p:nvPicPr>
            <p:cNvPr id="1013" name="Google Shape;1013;p51"/>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1014" name="Google Shape;1014;p51"/>
          <p:cNvSpPr txBox="1"/>
          <p:nvPr/>
        </p:nvSpPr>
        <p:spPr>
          <a:xfrm>
            <a:off x="813455" y="1466462"/>
            <a:ext cx="8597900" cy="3549015"/>
          </a:xfrm>
          <a:prstGeom prst="rect">
            <a:avLst/>
          </a:prstGeom>
          <a:noFill/>
          <a:ln>
            <a:noFill/>
          </a:ln>
        </p:spPr>
        <p:txBody>
          <a:bodyPr anchorCtr="0" anchor="t" bIns="0" lIns="0" spcFirstLastPara="1" rIns="0" wrap="square" tIns="41275">
            <a:spAutoFit/>
          </a:bodyPr>
          <a:lstStyle/>
          <a:p>
            <a:pPr indent="0" lvl="0" marL="12700" marR="723900" rtl="0" algn="l">
              <a:lnSpc>
                <a:spcPct val="108176"/>
              </a:lnSpc>
              <a:spcBef>
                <a:spcPts val="0"/>
              </a:spcBef>
              <a:spcAft>
                <a:spcPts val="0"/>
              </a:spcAft>
              <a:buNone/>
            </a:pPr>
            <a:r>
              <a:rPr lang="en-US" sz="1700">
                <a:solidFill>
                  <a:srgbClr val="FFFFFF"/>
                </a:solidFill>
                <a:latin typeface="Calibri"/>
                <a:ea typeface="Calibri"/>
                <a:cs typeface="Calibri"/>
                <a:sym typeface="Calibri"/>
              </a:rPr>
              <a:t>Este estudio expone lo que la alta dirección debe tener en cuenta a la hora de gestionar la  percepción del turista y la seguridad del destino.</a:t>
            </a:r>
            <a:endParaRPr sz="1700">
              <a:latin typeface="Calibri"/>
              <a:ea typeface="Calibri"/>
              <a:cs typeface="Calibri"/>
              <a:sym typeface="Calibri"/>
            </a:endParaRPr>
          </a:p>
          <a:p>
            <a:pPr indent="0" lvl="0" marL="0" marR="0" rtl="0" algn="l">
              <a:lnSpc>
                <a:spcPct val="100000"/>
              </a:lnSpc>
              <a:spcBef>
                <a:spcPts val="55"/>
              </a:spcBef>
              <a:spcAft>
                <a:spcPts val="0"/>
              </a:spcAft>
              <a:buNone/>
            </a:pPr>
            <a:r>
              <a:t/>
            </a:r>
            <a:endParaRPr sz="1450">
              <a:latin typeface="Calibri"/>
              <a:ea typeface="Calibri"/>
              <a:cs typeface="Calibri"/>
              <a:sym typeface="Calibri"/>
            </a:endParaRPr>
          </a:p>
          <a:p>
            <a:pPr indent="0" lvl="0" marL="12700" marR="5080" rtl="0" algn="l">
              <a:lnSpc>
                <a:spcPct val="108176"/>
              </a:lnSpc>
              <a:spcBef>
                <a:spcPts val="5"/>
              </a:spcBef>
              <a:spcAft>
                <a:spcPts val="0"/>
              </a:spcAft>
              <a:buNone/>
            </a:pPr>
            <a:r>
              <a:rPr lang="en-US" sz="1700">
                <a:solidFill>
                  <a:srgbClr val="FFFFFF"/>
                </a:solidFill>
                <a:latin typeface="Calibri"/>
                <a:ea typeface="Calibri"/>
                <a:cs typeface="Calibri"/>
                <a:sym typeface="Calibri"/>
              </a:rPr>
              <a:t>En concreto, los autores propusieron que las percepciones de los turistas sobre la seguridad de los  destinos encarnan un constructo de orden superior que contiene cinco subdimensiones: la  seguridad percibida de</a:t>
            </a:r>
            <a:endParaRPr sz="1700">
              <a:latin typeface="Calibri"/>
              <a:ea typeface="Calibri"/>
              <a:cs typeface="Calibri"/>
              <a:sym typeface="Calibri"/>
            </a:endParaRPr>
          </a:p>
          <a:p>
            <a:pPr indent="-457200" lvl="0" marL="469900" marR="0" rtl="0" algn="l">
              <a:lnSpc>
                <a:spcPct val="100000"/>
              </a:lnSpc>
              <a:spcBef>
                <a:spcPts val="0"/>
              </a:spcBef>
              <a:spcAft>
                <a:spcPts val="0"/>
              </a:spcAft>
              <a:buClr>
                <a:srgbClr val="FFFFFF"/>
              </a:buClr>
              <a:buSzPts val="1700"/>
              <a:buFont typeface="Calibri"/>
              <a:buAutoNum type="arabicParenR"/>
            </a:pPr>
            <a:r>
              <a:rPr lang="en-US" sz="1700">
                <a:solidFill>
                  <a:srgbClr val="FFFFFF"/>
                </a:solidFill>
                <a:latin typeface="Calibri"/>
                <a:ea typeface="Calibri"/>
                <a:cs typeface="Calibri"/>
                <a:sym typeface="Calibri"/>
              </a:rPr>
              <a:t>elementos humanos,</a:t>
            </a:r>
            <a:endParaRPr sz="1700">
              <a:latin typeface="Calibri"/>
              <a:ea typeface="Calibri"/>
              <a:cs typeface="Calibri"/>
              <a:sym typeface="Calibri"/>
            </a:endParaRPr>
          </a:p>
          <a:p>
            <a:pPr indent="-457200" lvl="0" marL="469900" marR="0" rtl="0" algn="l">
              <a:lnSpc>
                <a:spcPct val="107941"/>
              </a:lnSpc>
              <a:spcBef>
                <a:spcPts val="0"/>
              </a:spcBef>
              <a:spcAft>
                <a:spcPts val="0"/>
              </a:spcAft>
              <a:buClr>
                <a:srgbClr val="FFFFFF"/>
              </a:buClr>
              <a:buSzPts val="1700"/>
              <a:buFont typeface="Calibri"/>
              <a:buAutoNum type="arabicParenR"/>
            </a:pPr>
            <a:r>
              <a:rPr lang="en-US" sz="1700">
                <a:solidFill>
                  <a:srgbClr val="FFFFFF"/>
                </a:solidFill>
                <a:latin typeface="Calibri"/>
                <a:ea typeface="Calibri"/>
                <a:cs typeface="Calibri"/>
                <a:sym typeface="Calibri"/>
              </a:rPr>
              <a:t>instalaciones y elementos de equipamiento,</a:t>
            </a:r>
            <a:endParaRPr sz="1700">
              <a:latin typeface="Calibri"/>
              <a:ea typeface="Calibri"/>
              <a:cs typeface="Calibri"/>
              <a:sym typeface="Calibri"/>
            </a:endParaRPr>
          </a:p>
          <a:p>
            <a:pPr indent="-457200" lvl="0" marL="469900" marR="0" rtl="0" algn="l">
              <a:lnSpc>
                <a:spcPct val="107941"/>
              </a:lnSpc>
              <a:spcBef>
                <a:spcPts val="0"/>
              </a:spcBef>
              <a:spcAft>
                <a:spcPts val="0"/>
              </a:spcAft>
              <a:buClr>
                <a:srgbClr val="FFFFFF"/>
              </a:buClr>
              <a:buSzPts val="1700"/>
              <a:buFont typeface="Calibri"/>
              <a:buAutoNum type="arabicParenR"/>
            </a:pPr>
            <a:r>
              <a:rPr lang="en-US" sz="1700">
                <a:solidFill>
                  <a:srgbClr val="FFFFFF"/>
                </a:solidFill>
                <a:latin typeface="Calibri"/>
                <a:ea typeface="Calibri"/>
                <a:cs typeface="Calibri"/>
                <a:sym typeface="Calibri"/>
              </a:rPr>
              <a:t>el entorno natural,</a:t>
            </a:r>
            <a:endParaRPr sz="1700">
              <a:latin typeface="Calibri"/>
              <a:ea typeface="Calibri"/>
              <a:cs typeface="Calibri"/>
              <a:sym typeface="Calibri"/>
            </a:endParaRPr>
          </a:p>
          <a:p>
            <a:pPr indent="-457200" lvl="0" marL="469900" marR="0" rtl="0" algn="l">
              <a:lnSpc>
                <a:spcPct val="107941"/>
              </a:lnSpc>
              <a:spcBef>
                <a:spcPts val="0"/>
              </a:spcBef>
              <a:spcAft>
                <a:spcPts val="0"/>
              </a:spcAft>
              <a:buClr>
                <a:srgbClr val="FFFFFF"/>
              </a:buClr>
              <a:buSzPts val="1700"/>
              <a:buFont typeface="Calibri"/>
              <a:buAutoNum type="arabicParenR"/>
            </a:pPr>
            <a:r>
              <a:rPr lang="en-US" sz="1700">
                <a:solidFill>
                  <a:srgbClr val="FFFFFF"/>
                </a:solidFill>
                <a:latin typeface="Calibri"/>
                <a:ea typeface="Calibri"/>
                <a:cs typeface="Calibri"/>
                <a:sym typeface="Calibri"/>
              </a:rPr>
              <a:t>el entorno social, y</a:t>
            </a:r>
            <a:endParaRPr sz="1700">
              <a:latin typeface="Calibri"/>
              <a:ea typeface="Calibri"/>
              <a:cs typeface="Calibri"/>
              <a:sym typeface="Calibri"/>
            </a:endParaRPr>
          </a:p>
          <a:p>
            <a:pPr indent="-457200" lvl="0" marL="469900" marR="0" rtl="0" algn="l">
              <a:lnSpc>
                <a:spcPct val="114058"/>
              </a:lnSpc>
              <a:spcBef>
                <a:spcPts val="0"/>
              </a:spcBef>
              <a:spcAft>
                <a:spcPts val="0"/>
              </a:spcAft>
              <a:buClr>
                <a:srgbClr val="FFFFFF"/>
              </a:buClr>
              <a:buSzPts val="1700"/>
              <a:buFont typeface="Calibri"/>
              <a:buAutoNum type="arabicParenR"/>
            </a:pPr>
            <a:r>
              <a:rPr lang="en-US" sz="1700">
                <a:solidFill>
                  <a:srgbClr val="FFFFFF"/>
                </a:solidFill>
                <a:latin typeface="Calibri"/>
                <a:ea typeface="Calibri"/>
                <a:cs typeface="Calibri"/>
                <a:sym typeface="Calibri"/>
              </a:rPr>
              <a:t>elementos de gestión.</a:t>
            </a:r>
            <a:endParaRPr sz="1700">
              <a:latin typeface="Calibri"/>
              <a:ea typeface="Calibri"/>
              <a:cs typeface="Calibri"/>
              <a:sym typeface="Calibri"/>
            </a:endParaRPr>
          </a:p>
          <a:p>
            <a:pPr indent="0" lvl="0" marL="0" marR="0" rtl="0" algn="l">
              <a:lnSpc>
                <a:spcPct val="100000"/>
              </a:lnSpc>
              <a:spcBef>
                <a:spcPts val="25"/>
              </a:spcBef>
              <a:spcAft>
                <a:spcPts val="0"/>
              </a:spcAft>
              <a:buNone/>
            </a:pPr>
            <a:r>
              <a:t/>
            </a:r>
            <a:endParaRPr sz="1500">
              <a:latin typeface="Calibri"/>
              <a:ea typeface="Calibri"/>
              <a:cs typeface="Calibri"/>
              <a:sym typeface="Calibri"/>
            </a:endParaRPr>
          </a:p>
          <a:p>
            <a:pPr indent="0" lvl="0" marL="12700" marR="210820" rtl="0" algn="l">
              <a:lnSpc>
                <a:spcPct val="108176"/>
              </a:lnSpc>
              <a:spcBef>
                <a:spcPts val="5"/>
              </a:spcBef>
              <a:spcAft>
                <a:spcPts val="0"/>
              </a:spcAft>
              <a:buNone/>
            </a:pPr>
            <a:r>
              <a:rPr lang="en-US" sz="1700">
                <a:solidFill>
                  <a:srgbClr val="FFFFFF"/>
                </a:solidFill>
                <a:latin typeface="Calibri"/>
                <a:ea typeface="Calibri"/>
                <a:cs typeface="Calibri"/>
                <a:sym typeface="Calibri"/>
              </a:rPr>
              <a:t>Estas subdimensiones se extrajeron de la teoría de los sistemas de seguridad y las 4M (material,  método, máquina, hombre) del sistema de accidentes. </a:t>
            </a:r>
            <a:r>
              <a:rPr lang="en-US" sz="1700" u="sng">
                <a:solidFill>
                  <a:srgbClr val="FFFFFF"/>
                </a:solidFill>
                <a:latin typeface="Calibri"/>
                <a:ea typeface="Calibri"/>
                <a:cs typeface="Calibri"/>
                <a:sym typeface="Calibri"/>
                <a:hlinkClick r:id="rId7">
                  <a:extLst>
                    <a:ext uri="{A12FA001-AC4F-418D-AE19-62706E023703}">
                      <ahyp:hlinkClr val="tx"/>
                    </a:ext>
                  </a:extLst>
                </a:hlinkClick>
              </a:rPr>
              <a:t>Yen, Tsaur y Tsai (2021) </a:t>
            </a:r>
            <a:r>
              <a:rPr lang="en-US" sz="1700">
                <a:solidFill>
                  <a:srgbClr val="FFFFFF"/>
                </a:solidFill>
                <a:latin typeface="Calibri"/>
                <a:ea typeface="Calibri"/>
                <a:cs typeface="Calibri"/>
                <a:sym typeface="Calibri"/>
              </a:rPr>
              <a:t>adoptaron un  enfoque similar al elaborar una escala para evaluar el clima de seguridad en los destinos.</a:t>
            </a:r>
            <a:endParaRPr sz="1700">
              <a:latin typeface="Calibri"/>
              <a:ea typeface="Calibri"/>
              <a:cs typeface="Calibri"/>
              <a:sym typeface="Calibri"/>
            </a:endParaRPr>
          </a:p>
        </p:txBody>
      </p:sp>
      <p:sp>
        <p:nvSpPr>
          <p:cNvPr id="1015" name="Google Shape;1015;p51"/>
          <p:cNvSpPr txBox="1"/>
          <p:nvPr/>
        </p:nvSpPr>
        <p:spPr>
          <a:xfrm>
            <a:off x="813539" y="5197254"/>
            <a:ext cx="8576310" cy="750570"/>
          </a:xfrm>
          <a:prstGeom prst="rect">
            <a:avLst/>
          </a:prstGeom>
          <a:noFill/>
          <a:ln>
            <a:noFill/>
          </a:ln>
        </p:spPr>
        <p:txBody>
          <a:bodyPr anchorCtr="0" anchor="t" bIns="0" lIns="0" spcFirstLastPara="1" rIns="0" wrap="square" tIns="41275">
            <a:spAutoFit/>
          </a:bodyPr>
          <a:lstStyle/>
          <a:p>
            <a:pPr indent="0" lvl="0" marL="12700" marR="5080" rtl="0" algn="l">
              <a:lnSpc>
                <a:spcPct val="108176"/>
              </a:lnSpc>
              <a:spcBef>
                <a:spcPts val="0"/>
              </a:spcBef>
              <a:spcAft>
                <a:spcPts val="0"/>
              </a:spcAft>
              <a:buNone/>
            </a:pPr>
            <a:r>
              <a:rPr lang="en-US" sz="1700">
                <a:solidFill>
                  <a:srgbClr val="FFFFFF"/>
                </a:solidFill>
                <a:latin typeface="Calibri"/>
                <a:ea typeface="Calibri"/>
                <a:cs typeface="Calibri"/>
                <a:sym typeface="Calibri"/>
              </a:rPr>
              <a:t>Su escala incluye siete dimensiones: normas de seguridad, gestión de la seguridad, actividades y  equipamiento, recursos de seguridad, infraestructura y medio ambiente, riesgos para la seguridad  en los viajes e interacción entre turistas y residentes.</a:t>
            </a:r>
            <a:endParaRPr sz="1700">
              <a:latin typeface="Calibri"/>
              <a:ea typeface="Calibri"/>
              <a:cs typeface="Calibri"/>
              <a:sym typeface="Calibri"/>
            </a:endParaRPr>
          </a:p>
        </p:txBody>
      </p:sp>
      <p:sp>
        <p:nvSpPr>
          <p:cNvPr id="1016" name="Google Shape;1016;p51"/>
          <p:cNvSpPr txBox="1"/>
          <p:nvPr>
            <p:ph type="title"/>
          </p:nvPr>
        </p:nvSpPr>
        <p:spPr>
          <a:xfrm>
            <a:off x="135137" y="-84593"/>
            <a:ext cx="11921724" cy="1459865"/>
          </a:xfrm>
          <a:prstGeom prst="rect">
            <a:avLst/>
          </a:prstGeom>
          <a:noFill/>
          <a:ln>
            <a:noFill/>
          </a:ln>
        </p:spPr>
        <p:txBody>
          <a:bodyPr anchorCtr="0" anchor="t" bIns="0" lIns="0" spcFirstLastPara="1" rIns="0" wrap="square" tIns="551375">
            <a:spAutoFit/>
          </a:bodyPr>
          <a:lstStyle/>
          <a:p>
            <a:pPr indent="0" lvl="0" marL="690880" marR="5080" rtl="0" algn="l">
              <a:lnSpc>
                <a:spcPct val="80000"/>
              </a:lnSpc>
              <a:spcBef>
                <a:spcPts val="0"/>
              </a:spcBef>
              <a:spcAft>
                <a:spcPts val="0"/>
              </a:spcAft>
              <a:buNone/>
            </a:pPr>
            <a:r>
              <a:rPr lang="en-US"/>
              <a:t>Sentimiento de seguridad hacia los destinos turísticos: Una  perspectiva constructivista social</a:t>
            </a:r>
            <a:endParaRPr/>
          </a:p>
        </p:txBody>
      </p:sp>
      <p:grpSp>
        <p:nvGrpSpPr>
          <p:cNvPr id="1017" name="Google Shape;1017;p51"/>
          <p:cNvGrpSpPr/>
          <p:nvPr/>
        </p:nvGrpSpPr>
        <p:grpSpPr>
          <a:xfrm>
            <a:off x="9945310" y="1255779"/>
            <a:ext cx="1866450" cy="3818721"/>
            <a:chOff x="9945310" y="1255779"/>
            <a:chExt cx="1866450" cy="3818721"/>
          </a:xfrm>
        </p:grpSpPr>
        <p:pic>
          <p:nvPicPr>
            <p:cNvPr id="1018" name="Google Shape;1018;p51"/>
            <p:cNvPicPr preferRelativeResize="0"/>
            <p:nvPr/>
          </p:nvPicPr>
          <p:blipFill rotWithShape="1">
            <a:blip r:embed="rId8">
              <a:alphaModFix/>
            </a:blip>
            <a:srcRect b="0" l="0" r="0" t="0"/>
            <a:stretch/>
          </p:blipFill>
          <p:spPr>
            <a:xfrm>
              <a:off x="9945310" y="1255779"/>
              <a:ext cx="1866450" cy="1526129"/>
            </a:xfrm>
            <a:prstGeom prst="rect">
              <a:avLst/>
            </a:prstGeom>
            <a:noFill/>
            <a:ln>
              <a:noFill/>
            </a:ln>
          </p:spPr>
        </p:pic>
        <p:sp>
          <p:nvSpPr>
            <p:cNvPr id="1019" name="Google Shape;1019;p51"/>
            <p:cNvSpPr/>
            <p:nvPr/>
          </p:nvSpPr>
          <p:spPr>
            <a:xfrm>
              <a:off x="10206761" y="3447630"/>
              <a:ext cx="1261110" cy="1626870"/>
            </a:xfrm>
            <a:custGeom>
              <a:rect b="b" l="l" r="r" t="t"/>
              <a:pathLst>
                <a:path extrusionOk="0" h="1626870" w="1261109">
                  <a:moveTo>
                    <a:pt x="508444" y="589534"/>
                  </a:moveTo>
                  <a:lnTo>
                    <a:pt x="244043" y="589534"/>
                  </a:lnTo>
                  <a:lnTo>
                    <a:pt x="244043" y="670877"/>
                  </a:lnTo>
                  <a:lnTo>
                    <a:pt x="508444" y="670877"/>
                  </a:lnTo>
                  <a:lnTo>
                    <a:pt x="508444" y="589534"/>
                  </a:lnTo>
                  <a:close/>
                </a:path>
                <a:path extrusionOk="0" h="1626870" w="1261109">
                  <a:moveTo>
                    <a:pt x="1016863" y="1240066"/>
                  </a:moveTo>
                  <a:lnTo>
                    <a:pt x="244043" y="1240066"/>
                  </a:lnTo>
                  <a:lnTo>
                    <a:pt x="244043" y="1321384"/>
                  </a:lnTo>
                  <a:lnTo>
                    <a:pt x="1016863" y="1321384"/>
                  </a:lnTo>
                  <a:lnTo>
                    <a:pt x="1016863" y="1240066"/>
                  </a:lnTo>
                  <a:close/>
                </a:path>
                <a:path extrusionOk="0" h="1626870" w="1261109">
                  <a:moveTo>
                    <a:pt x="1016863" y="1077429"/>
                  </a:moveTo>
                  <a:lnTo>
                    <a:pt x="244043" y="1077429"/>
                  </a:lnTo>
                  <a:lnTo>
                    <a:pt x="244043" y="1158748"/>
                  </a:lnTo>
                  <a:lnTo>
                    <a:pt x="1016863" y="1158748"/>
                  </a:lnTo>
                  <a:lnTo>
                    <a:pt x="1016863" y="1077429"/>
                  </a:lnTo>
                  <a:close/>
                </a:path>
                <a:path extrusionOk="0" h="1626870" w="1261109">
                  <a:moveTo>
                    <a:pt x="1016863" y="914806"/>
                  </a:moveTo>
                  <a:lnTo>
                    <a:pt x="244043" y="914806"/>
                  </a:lnTo>
                  <a:lnTo>
                    <a:pt x="244043" y="996111"/>
                  </a:lnTo>
                  <a:lnTo>
                    <a:pt x="1016863" y="996111"/>
                  </a:lnTo>
                  <a:lnTo>
                    <a:pt x="1016863" y="914806"/>
                  </a:lnTo>
                  <a:close/>
                </a:path>
                <a:path extrusionOk="0" h="1626870" w="1261109">
                  <a:moveTo>
                    <a:pt x="1016863" y="752170"/>
                  </a:moveTo>
                  <a:lnTo>
                    <a:pt x="244043" y="752170"/>
                  </a:lnTo>
                  <a:lnTo>
                    <a:pt x="244043" y="833488"/>
                  </a:lnTo>
                  <a:lnTo>
                    <a:pt x="1016863" y="833488"/>
                  </a:lnTo>
                  <a:lnTo>
                    <a:pt x="1016863" y="752170"/>
                  </a:lnTo>
                  <a:close/>
                </a:path>
                <a:path extrusionOk="0" h="1626870" w="1261109">
                  <a:moveTo>
                    <a:pt x="1260894" y="447217"/>
                  </a:moveTo>
                  <a:lnTo>
                    <a:pt x="1237805" y="426910"/>
                  </a:lnTo>
                  <a:lnTo>
                    <a:pt x="1138872" y="339890"/>
                  </a:lnTo>
                  <a:lnTo>
                    <a:pt x="1138872" y="548881"/>
                  </a:lnTo>
                  <a:lnTo>
                    <a:pt x="1138872" y="1504340"/>
                  </a:lnTo>
                  <a:lnTo>
                    <a:pt x="122021" y="1504340"/>
                  </a:lnTo>
                  <a:lnTo>
                    <a:pt x="122021" y="121970"/>
                  </a:lnTo>
                  <a:lnTo>
                    <a:pt x="630453" y="121970"/>
                  </a:lnTo>
                  <a:lnTo>
                    <a:pt x="630453" y="548881"/>
                  </a:lnTo>
                  <a:lnTo>
                    <a:pt x="1138872" y="548881"/>
                  </a:lnTo>
                  <a:lnTo>
                    <a:pt x="1138872" y="339890"/>
                  </a:lnTo>
                  <a:lnTo>
                    <a:pt x="1006678" y="223608"/>
                  </a:lnTo>
                  <a:lnTo>
                    <a:pt x="1006678" y="426910"/>
                  </a:lnTo>
                  <a:lnTo>
                    <a:pt x="752475" y="426910"/>
                  </a:lnTo>
                  <a:lnTo>
                    <a:pt x="752475" y="172770"/>
                  </a:lnTo>
                  <a:lnTo>
                    <a:pt x="1006678" y="426910"/>
                  </a:lnTo>
                  <a:lnTo>
                    <a:pt x="1006678" y="223608"/>
                  </a:lnTo>
                  <a:lnTo>
                    <a:pt x="948893" y="172770"/>
                  </a:lnTo>
                  <a:lnTo>
                    <a:pt x="891133" y="121970"/>
                  </a:lnTo>
                  <a:lnTo>
                    <a:pt x="752475" y="0"/>
                  </a:lnTo>
                  <a:lnTo>
                    <a:pt x="0" y="0"/>
                  </a:lnTo>
                  <a:lnTo>
                    <a:pt x="0" y="1626323"/>
                  </a:lnTo>
                  <a:lnTo>
                    <a:pt x="1260894" y="1626323"/>
                  </a:lnTo>
                  <a:lnTo>
                    <a:pt x="1260894" y="1504340"/>
                  </a:lnTo>
                  <a:lnTo>
                    <a:pt x="1260894" y="44721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020" name="Google Shape;1020;p51"/>
          <p:cNvSpPr txBox="1"/>
          <p:nvPr/>
        </p:nvSpPr>
        <p:spPr>
          <a:xfrm>
            <a:off x="10126226" y="5213140"/>
            <a:ext cx="1477645" cy="574040"/>
          </a:xfrm>
          <a:prstGeom prst="rect">
            <a:avLst/>
          </a:prstGeom>
          <a:noFill/>
          <a:ln>
            <a:noFill/>
          </a:ln>
        </p:spPr>
        <p:txBody>
          <a:bodyPr anchorCtr="0" anchor="t" bIns="0" lIns="0" spcFirstLastPara="1" rIns="0" wrap="square" tIns="12700">
            <a:spAutoFit/>
          </a:bodyPr>
          <a:lstStyle/>
          <a:p>
            <a:pPr indent="-124460" lvl="0" marL="136525" marR="508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9">
                  <a:extLst>
                    <a:ext uri="{A12FA001-AC4F-418D-AE19-62706E023703}">
                      <ahyp:hlinkClr val="tx"/>
                    </a:ext>
                  </a:extLst>
                </a:hlinkClick>
              </a:rPr>
              <a:t>Leer artículo de  investigación</a:t>
            </a:r>
            <a:endParaRPr sz="1800">
              <a:latin typeface="Calibri"/>
              <a:ea typeface="Calibri"/>
              <a:cs typeface="Calibri"/>
              <a:sym typeface="Calibri"/>
            </a:endParaRPr>
          </a:p>
        </p:txBody>
      </p:sp>
      <p:grpSp>
        <p:nvGrpSpPr>
          <p:cNvPr id="1021" name="Google Shape;1021;p51"/>
          <p:cNvGrpSpPr/>
          <p:nvPr/>
        </p:nvGrpSpPr>
        <p:grpSpPr>
          <a:xfrm>
            <a:off x="9629028" y="5227361"/>
            <a:ext cx="482600" cy="788945"/>
            <a:chOff x="9629028" y="5227361"/>
            <a:chExt cx="482600" cy="788945"/>
          </a:xfrm>
        </p:grpSpPr>
        <p:pic>
          <p:nvPicPr>
            <p:cNvPr id="1022" name="Google Shape;1022;p51"/>
            <p:cNvPicPr preferRelativeResize="0"/>
            <p:nvPr/>
          </p:nvPicPr>
          <p:blipFill rotWithShape="1">
            <a:blip r:embed="rId10">
              <a:alphaModFix/>
            </a:blip>
            <a:srcRect b="0" l="0" r="0" t="0"/>
            <a:stretch/>
          </p:blipFill>
          <p:spPr>
            <a:xfrm>
              <a:off x="9665513" y="5227361"/>
              <a:ext cx="252649" cy="233231"/>
            </a:xfrm>
            <a:prstGeom prst="rect">
              <a:avLst/>
            </a:prstGeom>
            <a:noFill/>
            <a:ln>
              <a:noFill/>
            </a:ln>
          </p:spPr>
        </p:pic>
        <p:sp>
          <p:nvSpPr>
            <p:cNvPr id="1023" name="Google Shape;1023;p51"/>
            <p:cNvSpPr/>
            <p:nvPr/>
          </p:nvSpPr>
          <p:spPr>
            <a:xfrm>
              <a:off x="9629028" y="5310821"/>
              <a:ext cx="482600" cy="705485"/>
            </a:xfrm>
            <a:custGeom>
              <a:rect b="b" l="l" r="r" t="t"/>
              <a:pathLst>
                <a:path extrusionOk="0" h="705485" w="482600">
                  <a:moveTo>
                    <a:pt x="413150" y="705163"/>
                  </a:moveTo>
                  <a:lnTo>
                    <a:pt x="163062" y="705163"/>
                  </a:lnTo>
                  <a:lnTo>
                    <a:pt x="163062" y="640136"/>
                  </a:lnTo>
                  <a:lnTo>
                    <a:pt x="67733" y="566856"/>
                  </a:lnTo>
                  <a:lnTo>
                    <a:pt x="173" y="309338"/>
                  </a:lnTo>
                  <a:lnTo>
                    <a:pt x="0" y="292494"/>
                  </a:lnTo>
                  <a:lnTo>
                    <a:pt x="6002" y="277364"/>
                  </a:lnTo>
                  <a:lnTo>
                    <a:pt x="17174" y="265522"/>
                  </a:lnTo>
                  <a:lnTo>
                    <a:pt x="32508" y="258547"/>
                  </a:lnTo>
                  <a:lnTo>
                    <a:pt x="49629" y="258003"/>
                  </a:lnTo>
                  <a:lnTo>
                    <a:pt x="65091" y="263859"/>
                  </a:lnTo>
                  <a:lnTo>
                    <a:pt x="77226" y="275083"/>
                  </a:lnTo>
                  <a:lnTo>
                    <a:pt x="84368" y="290641"/>
                  </a:lnTo>
                  <a:lnTo>
                    <a:pt x="119792" y="449923"/>
                  </a:lnTo>
                  <a:lnTo>
                    <a:pt x="119897" y="43110"/>
                  </a:lnTo>
                  <a:lnTo>
                    <a:pt x="123286" y="26327"/>
                  </a:lnTo>
                  <a:lnTo>
                    <a:pt x="132527" y="12625"/>
                  </a:lnTo>
                  <a:lnTo>
                    <a:pt x="146235" y="3387"/>
                  </a:lnTo>
                  <a:lnTo>
                    <a:pt x="163024" y="0"/>
                  </a:lnTo>
                  <a:lnTo>
                    <a:pt x="179813" y="3387"/>
                  </a:lnTo>
                  <a:lnTo>
                    <a:pt x="193521" y="12625"/>
                  </a:lnTo>
                  <a:lnTo>
                    <a:pt x="202763" y="26327"/>
                  </a:lnTo>
                  <a:lnTo>
                    <a:pt x="206151" y="43110"/>
                  </a:lnTo>
                  <a:lnTo>
                    <a:pt x="206151" y="256841"/>
                  </a:lnTo>
                  <a:lnTo>
                    <a:pt x="209122" y="239493"/>
                  </a:lnTo>
                  <a:lnTo>
                    <a:pt x="217457" y="224518"/>
                  </a:lnTo>
                  <a:lnTo>
                    <a:pt x="230225" y="213080"/>
                  </a:lnTo>
                  <a:lnTo>
                    <a:pt x="246495" y="206346"/>
                  </a:lnTo>
                  <a:lnTo>
                    <a:pt x="267029" y="205883"/>
                  </a:lnTo>
                  <a:lnTo>
                    <a:pt x="285508" y="213076"/>
                  </a:lnTo>
                  <a:lnTo>
                    <a:pt x="299941" y="226669"/>
                  </a:lnTo>
                  <a:lnTo>
                    <a:pt x="308335" y="245406"/>
                  </a:lnTo>
                  <a:lnTo>
                    <a:pt x="316125" y="239243"/>
                  </a:lnTo>
                  <a:lnTo>
                    <a:pt x="324870" y="234715"/>
                  </a:lnTo>
                  <a:lnTo>
                    <a:pt x="334315" y="231926"/>
                  </a:lnTo>
                  <a:lnTo>
                    <a:pt x="344208" y="230979"/>
                  </a:lnTo>
                  <a:lnTo>
                    <a:pt x="364340" y="235054"/>
                  </a:lnTo>
                  <a:lnTo>
                    <a:pt x="380772" y="246142"/>
                  </a:lnTo>
                  <a:lnTo>
                    <a:pt x="391845" y="262580"/>
                  </a:lnTo>
                  <a:lnTo>
                    <a:pt x="395895" y="282703"/>
                  </a:lnTo>
                  <a:lnTo>
                    <a:pt x="395657" y="287554"/>
                  </a:lnTo>
                  <a:lnTo>
                    <a:pt x="403312" y="281785"/>
                  </a:lnTo>
                  <a:lnTo>
                    <a:pt x="411826" y="277558"/>
                  </a:lnTo>
                  <a:lnTo>
                    <a:pt x="420971" y="274960"/>
                  </a:lnTo>
                  <a:lnTo>
                    <a:pt x="430519" y="274080"/>
                  </a:lnTo>
                  <a:lnTo>
                    <a:pt x="450631" y="278164"/>
                  </a:lnTo>
                  <a:lnTo>
                    <a:pt x="467048" y="289254"/>
                  </a:lnTo>
                  <a:lnTo>
                    <a:pt x="478108" y="305687"/>
                  </a:lnTo>
                  <a:lnTo>
                    <a:pt x="482149" y="325804"/>
                  </a:lnTo>
                  <a:lnTo>
                    <a:pt x="482149" y="480997"/>
                  </a:lnTo>
                  <a:lnTo>
                    <a:pt x="474973" y="538241"/>
                  </a:lnTo>
                  <a:lnTo>
                    <a:pt x="457862" y="576951"/>
                  </a:lnTo>
                  <a:lnTo>
                    <a:pt x="437438" y="605145"/>
                  </a:lnTo>
                  <a:lnTo>
                    <a:pt x="420326" y="630840"/>
                  </a:lnTo>
                  <a:lnTo>
                    <a:pt x="413150" y="662053"/>
                  </a:lnTo>
                  <a:lnTo>
                    <a:pt x="413150" y="70516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graphicFrame>
        <p:nvGraphicFramePr>
          <p:cNvPr id="1028" name="Google Shape;1028;p52"/>
          <p:cNvGraphicFramePr/>
          <p:nvPr/>
        </p:nvGraphicFramePr>
        <p:xfrm>
          <a:off x="0" y="3175"/>
          <a:ext cx="3000000" cy="3000000"/>
        </p:xfrm>
        <a:graphic>
          <a:graphicData uri="http://schemas.openxmlformats.org/drawingml/2006/table">
            <a:tbl>
              <a:tblPr bandRow="1" firstRow="1">
                <a:noFill/>
                <a:tableStyleId>{80238A98-2532-44EA-81E4-94804C563CF3}</a:tableStyleId>
              </a:tblPr>
              <a:tblGrid>
                <a:gridCol w="1273175"/>
                <a:gridCol w="1943100"/>
                <a:gridCol w="3924300"/>
                <a:gridCol w="1333500"/>
                <a:gridCol w="1279525"/>
                <a:gridCol w="2432050"/>
              </a:tblGrid>
              <a:tr h="780075">
                <a:tc gridSpan="4">
                  <a:txBody>
                    <a:bodyPr/>
                    <a:lstStyle/>
                    <a:p>
                      <a:pPr indent="0" lvl="0" marL="1297305" marR="0" rtl="0" algn="l">
                        <a:lnSpc>
                          <a:spcPct val="100000"/>
                        </a:lnSpc>
                        <a:spcBef>
                          <a:spcPts val="0"/>
                        </a:spcBef>
                        <a:spcAft>
                          <a:spcPts val="0"/>
                        </a:spcAft>
                        <a:buNone/>
                      </a:pPr>
                      <a:r>
                        <a:rPr lang="en-US" sz="2400" u="none" cap="none" strike="noStrike">
                          <a:solidFill>
                            <a:srgbClr val="FFFFFF"/>
                          </a:solidFill>
                          <a:latin typeface="Calibri"/>
                          <a:ea typeface="Calibri"/>
                          <a:cs typeface="Calibri"/>
                          <a:sym typeface="Calibri"/>
                        </a:rPr>
                        <a:t>Estrategia regional de gestión de crisis turísticas (ejemplo)</a:t>
                      </a:r>
                      <a:endParaRPr sz="2400" u="none" cap="none" strike="noStrike">
                        <a:latin typeface="Calibri"/>
                        <a:ea typeface="Calibri"/>
                        <a:cs typeface="Calibri"/>
                        <a:sym typeface="Calibri"/>
                      </a:endParaRPr>
                    </a:p>
                  </a:txBody>
                  <a:tcPr marT="185425" marB="0" marR="0" marL="0">
                    <a:solidFill>
                      <a:srgbClr val="086D6E"/>
                    </a:solidFill>
                  </a:tcPr>
                </a:tc>
                <a:tc hMerge="1"/>
                <a:tc hMerge="1"/>
                <a:tc hMerge="1"/>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B cap="flat" cmpd="sng" w="12700">
                      <a:solidFill>
                        <a:srgbClr val="086D6E"/>
                      </a:solidFill>
                      <a:prstDash val="solid"/>
                      <a:round/>
                      <a:headEnd len="sm" w="sm" type="none"/>
                      <a:tailEnd len="sm" w="sm" type="none"/>
                    </a:lnB>
                    <a:solidFill>
                      <a:srgbClr val="086D6E"/>
                    </a:solidFill>
                  </a:tcPr>
                </a:tc>
                <a:tc>
                  <a:txBody>
                    <a:bodyPr/>
                    <a:lstStyle/>
                    <a:p>
                      <a:pPr indent="0" lvl="0" marL="91440" marR="17399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Aprobado por </a:t>
                      </a:r>
                      <a:r>
                        <a:rPr lang="en-US" sz="1400" u="none" cap="none" strike="noStrike">
                          <a:solidFill>
                            <a:srgbClr val="FFFFFF"/>
                          </a:solidFill>
                          <a:latin typeface="Calibri"/>
                          <a:ea typeface="Calibri"/>
                          <a:cs typeface="Calibri"/>
                          <a:sym typeface="Calibri"/>
                        </a:rPr>
                        <a:t>Dermot  Johnston Director Regional de  Crisis de Turismo de Leitrim</a:t>
                      </a:r>
                      <a:endParaRPr sz="1400" u="none" cap="none" strike="noStrike">
                        <a:latin typeface="Calibri"/>
                        <a:ea typeface="Calibri"/>
                        <a:cs typeface="Calibri"/>
                        <a:sym typeface="Calibri"/>
                      </a:endParaRPr>
                    </a:p>
                  </a:txBody>
                  <a:tcPr marT="56525" marB="0" marR="0" marL="0">
                    <a:solidFill>
                      <a:srgbClr val="086D6E"/>
                    </a:solidFill>
                  </a:tcPr>
                </a:tc>
              </a:tr>
              <a:tr h="474800">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R cap="flat" cmpd="sng" w="12700">
                      <a:solidFill>
                        <a:srgbClr val="086D6E"/>
                      </a:solidFill>
                      <a:prstDash val="solid"/>
                      <a:round/>
                      <a:headEnd len="sm" w="sm" type="none"/>
                      <a:tailEnd len="sm" w="sm" type="none"/>
                    </a:lnR>
                    <a:solidFill>
                      <a:srgbClr val="086D6E"/>
                    </a:solidFill>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2700">
                      <a:solidFill>
                        <a:srgbClr val="086D6E"/>
                      </a:solidFill>
                      <a:prstDash val="solid"/>
                      <a:round/>
                      <a:headEnd len="sm" w="sm" type="none"/>
                      <a:tailEnd len="sm" w="sm" type="none"/>
                    </a:lnL>
                    <a:lnT cap="flat" cmpd="sng" w="12700">
                      <a:solidFill>
                        <a:srgbClr val="086D6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T cap="flat" cmpd="sng" w="12700">
                      <a:solidFill>
                        <a:srgbClr val="086D6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T cap="flat" cmpd="sng" w="12700">
                      <a:solidFill>
                        <a:srgbClr val="086D6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T cap="flat" cmpd="sng" w="12700">
                      <a:solidFill>
                        <a:srgbClr val="086D6E"/>
                      </a:solidFill>
                      <a:prstDash val="solid"/>
                      <a:round/>
                      <a:headEnd len="sm" w="sm" type="none"/>
                      <a:tailEnd len="sm" w="sm" type="none"/>
                    </a:lnT>
                  </a:tcPr>
                </a:tc>
                <a:tc>
                  <a:txBody>
                    <a:bodyPr/>
                    <a:lstStyle/>
                    <a:p>
                      <a:pPr indent="0" lvl="0" marL="91440" marR="15240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Fecha de evaluación </a:t>
                      </a:r>
                      <a:r>
                        <a:rPr lang="en-US" sz="1400" u="none" cap="none" strike="noStrike">
                          <a:solidFill>
                            <a:srgbClr val="FFFFFF"/>
                          </a:solidFill>
                          <a:latin typeface="Calibri"/>
                          <a:ea typeface="Calibri"/>
                          <a:cs typeface="Calibri"/>
                          <a:sym typeface="Calibri"/>
                        </a:rPr>
                        <a:t>3 de julio  de 2020</a:t>
                      </a:r>
                      <a:endParaRPr sz="1400" u="none" cap="none" strike="noStrike">
                        <a:latin typeface="Calibri"/>
                        <a:ea typeface="Calibri"/>
                        <a:cs typeface="Calibri"/>
                        <a:sym typeface="Calibri"/>
                      </a:endParaRPr>
                    </a:p>
                  </a:txBody>
                  <a:tcPr marT="33650" marB="0" marR="0" marL="0">
                    <a:solidFill>
                      <a:srgbClr val="086D6E"/>
                    </a:solidFill>
                  </a:tcPr>
                </a:tc>
              </a:tr>
              <a:tr h="637825">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p>
                      <a:pPr indent="0" lvl="0" marL="88265" marR="0" rtl="0" algn="l">
                        <a:lnSpc>
                          <a:spcPct val="100000"/>
                        </a:lnSpc>
                        <a:spcBef>
                          <a:spcPts val="1160"/>
                        </a:spcBef>
                        <a:spcAft>
                          <a:spcPts val="0"/>
                        </a:spcAft>
                        <a:buNone/>
                      </a:pPr>
                      <a:r>
                        <a:rPr b="1" lang="en-US" sz="1600" u="none" cap="none" strike="noStrike">
                          <a:solidFill>
                            <a:srgbClr val="FFFFFF"/>
                          </a:solidFill>
                          <a:latin typeface="Calibri"/>
                          <a:ea typeface="Calibri"/>
                          <a:cs typeface="Calibri"/>
                          <a:sym typeface="Calibri"/>
                        </a:rPr>
                        <a:t>Prioridad</a:t>
                      </a:r>
                      <a:endParaRPr sz="1600" u="none" cap="none" strike="noStrike">
                        <a:latin typeface="Calibri"/>
                        <a:ea typeface="Calibri"/>
                        <a:cs typeface="Calibri"/>
                        <a:sym typeface="Calibri"/>
                      </a:endParaRPr>
                    </a:p>
                  </a:txBody>
                  <a:tcPr marT="0" marB="0" marR="0" marL="0">
                    <a:lnR cap="flat" cmpd="sng" w="12700">
                      <a:solidFill>
                        <a:srgbClr val="086D6E"/>
                      </a:solidFill>
                      <a:prstDash val="solid"/>
                      <a:round/>
                      <a:headEnd len="sm" w="sm" type="none"/>
                      <a:tailEnd len="sm" w="sm" type="none"/>
                    </a:lnR>
                    <a:solidFill>
                      <a:srgbClr val="086D6E"/>
                    </a:solidFill>
                  </a:tcPr>
                </a:tc>
                <a:tc gridSpan="4" rowSpan="2">
                  <a:txBody>
                    <a:bodyPr/>
                    <a:lstStyle/>
                    <a:p>
                      <a:pPr indent="0" lvl="0" marL="90805" marR="0" rtl="0" algn="l">
                        <a:lnSpc>
                          <a:spcPct val="97500"/>
                        </a:lnSpc>
                        <a:spcBef>
                          <a:spcPts val="0"/>
                        </a:spcBef>
                        <a:spcAft>
                          <a:spcPts val="0"/>
                        </a:spcAft>
                        <a:buNone/>
                      </a:pPr>
                      <a:r>
                        <a:rPr b="1" lang="en-US" sz="1600" u="none" cap="none" strike="noStrike">
                          <a:solidFill>
                            <a:srgbClr val="086D6E"/>
                          </a:solidFill>
                          <a:latin typeface="Calibri"/>
                          <a:ea typeface="Calibri"/>
                          <a:cs typeface="Calibri"/>
                          <a:sym typeface="Calibri"/>
                        </a:rPr>
                        <a:t>Descripción de la crisis </a:t>
                      </a:r>
                      <a:r>
                        <a:rPr lang="en-US" sz="1400" u="sng" cap="none" strike="noStrike">
                          <a:solidFill>
                            <a:srgbClr val="4C4C4C"/>
                          </a:solidFill>
                          <a:latin typeface="Calibri"/>
                          <a:ea typeface="Calibri"/>
                          <a:cs typeface="Calibri"/>
                          <a:sym typeface="Calibri"/>
                          <a:hlinkClick r:id="rId3">
                            <a:extLst>
                              <a:ext uri="{A12FA001-AC4F-418D-AE19-62706E023703}">
                                <ahyp:hlinkClr val="tx"/>
                              </a:ext>
                            </a:extLst>
                          </a:hlinkClick>
                        </a:rPr>
                        <a:t>Carrick on Shannon </a:t>
                      </a:r>
                      <a:r>
                        <a:rPr lang="en-US" sz="1400" u="none" cap="none" strike="noStrike">
                          <a:solidFill>
                            <a:srgbClr val="4C4C4C"/>
                          </a:solidFill>
                          <a:latin typeface="Calibri"/>
                          <a:ea typeface="Calibri"/>
                          <a:cs typeface="Calibri"/>
                          <a:sym typeface="Calibri"/>
                        </a:rPr>
                        <a:t>es conocida como la "</a:t>
                      </a:r>
                      <a:r>
                        <a:rPr lang="en-US" sz="1400" u="sng" cap="none" strike="noStrike">
                          <a:solidFill>
                            <a:srgbClr val="4C4C4C"/>
                          </a:solidFill>
                          <a:latin typeface="Calibri"/>
                          <a:ea typeface="Calibri"/>
                          <a:cs typeface="Calibri"/>
                          <a:sym typeface="Calibri"/>
                          <a:hlinkClick r:id="rId4">
                            <a:extLst>
                              <a:ext uri="{A12FA001-AC4F-418D-AE19-62706E023703}">
                                <ahyp:hlinkClr val="tx"/>
                              </a:ext>
                            </a:extLst>
                          </a:hlinkClick>
                        </a:rPr>
                        <a:t>capital marítima </a:t>
                      </a:r>
                      <a:r>
                        <a:rPr lang="en-US" sz="1400" u="none" cap="none" strike="noStrike">
                          <a:solidFill>
                            <a:srgbClr val="4C4C4C"/>
                          </a:solidFill>
                          <a:latin typeface="Calibri"/>
                          <a:ea typeface="Calibri"/>
                          <a:cs typeface="Calibri"/>
                          <a:sym typeface="Calibri"/>
                        </a:rPr>
                        <a:t>de Irlanda". Una popular</a:t>
                      </a:r>
                      <a:endParaRPr sz="1400" u="none" cap="none" strike="noStrike">
                        <a:latin typeface="Calibri"/>
                        <a:ea typeface="Calibri"/>
                        <a:cs typeface="Calibri"/>
                        <a:sym typeface="Calibri"/>
                      </a:endParaRPr>
                    </a:p>
                    <a:p>
                      <a:pPr indent="0" lvl="0" marL="90805" marR="240029" rtl="0" algn="l">
                        <a:lnSpc>
                          <a:spcPct val="100000"/>
                        </a:lnSpc>
                        <a:spcBef>
                          <a:spcPts val="5"/>
                        </a:spcBef>
                        <a:spcAft>
                          <a:spcPts val="0"/>
                        </a:spcAft>
                        <a:buNone/>
                      </a:pPr>
                      <a:r>
                        <a:rPr lang="en-US" sz="1400" u="none" cap="none" strike="noStrike">
                          <a:solidFill>
                            <a:srgbClr val="4C4C4C"/>
                          </a:solidFill>
                          <a:latin typeface="Calibri"/>
                          <a:ea typeface="Calibri"/>
                          <a:cs typeface="Calibri"/>
                          <a:sym typeface="Calibri"/>
                        </a:rPr>
                        <a:t>ciudad marítima, de cruceros y paraíso del pescador con paseos marítimos, una regata anual y un carnaval anual.  Cada año se producen grandes inundaciones que a menudo llevan a las empresas turísticas más de 6 meses de  recuperación. La gente insiste en que se necesita una solución cuanto antes. Ha pasado a la categoría de riesgo  grave. </a:t>
                      </a:r>
                      <a:r>
                        <a:rPr lang="en-US" sz="1400" u="sng" cap="none" strike="noStrike">
                          <a:solidFill>
                            <a:srgbClr val="4C4C4C"/>
                          </a:solidFill>
                          <a:latin typeface="Calibri"/>
                          <a:ea typeface="Calibri"/>
                          <a:cs typeface="Calibri"/>
                          <a:sym typeface="Calibri"/>
                          <a:hlinkClick r:id="rId5">
                            <a:extLst>
                              <a:ext uri="{A12FA001-AC4F-418D-AE19-62706E023703}">
                                <ahyp:hlinkClr val="tx"/>
                              </a:ext>
                            </a:extLst>
                          </a:hlinkClick>
                        </a:rPr>
                        <a:t>Leer</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B cap="flat" cmpd="sng" w="12700">
                      <a:solidFill>
                        <a:srgbClr val="FFFFFF"/>
                      </a:solidFill>
                      <a:prstDash val="solid"/>
                      <a:round/>
                      <a:headEnd len="sm" w="sm" type="none"/>
                      <a:tailEnd len="sm" w="sm" type="none"/>
                    </a:lnB>
                  </a:tcPr>
                </a:tc>
                <a:tc rowSpan="2" hMerge="1"/>
                <a:tc rowSpan="2" hMerge="1"/>
                <a:tc rowSpan="2" hMerge="1"/>
                <a:tc>
                  <a:txBody>
                    <a:bodyPr/>
                    <a:lstStyle/>
                    <a:p>
                      <a:pPr indent="0" lvl="0" marL="91440" marR="19367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Fecha de actualización 3 </a:t>
                      </a:r>
                      <a:r>
                        <a:rPr lang="en-US" sz="1400" u="none" cap="none" strike="noStrike">
                          <a:solidFill>
                            <a:srgbClr val="FFFFFF"/>
                          </a:solidFill>
                          <a:latin typeface="Calibri"/>
                          <a:ea typeface="Calibri"/>
                          <a:cs typeface="Calibri"/>
                          <a:sym typeface="Calibri"/>
                        </a:rPr>
                        <a:t>Julio  2022</a:t>
                      </a:r>
                      <a:endParaRPr sz="1400" u="none" cap="none" strike="noStrike">
                        <a:latin typeface="Calibri"/>
                        <a:ea typeface="Calibri"/>
                        <a:cs typeface="Calibri"/>
                        <a:sym typeface="Calibri"/>
                      </a:endParaRPr>
                    </a:p>
                  </a:txBody>
                  <a:tcPr marT="77475" marB="0" marR="0" marL="0">
                    <a:solidFill>
                      <a:srgbClr val="086D6E"/>
                    </a:solidFill>
                  </a:tcPr>
                </a:tc>
              </a:tr>
              <a:tr h="86857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solidFill>
                      <a:srgbClr val="086D6E"/>
                    </a:solidFill>
                  </a:tcPr>
                </a:tc>
                <a:tc gridSpan="4" vMerge="1"/>
                <a:tc hMerge="1" vMerge="1"/>
                <a:tc hMerge="1" vMerge="1"/>
                <a:tc hMerge="1" vMerge="1"/>
                <a:tc>
                  <a:txBody>
                    <a:bodyPr/>
                    <a:lstStyle/>
                    <a:p>
                      <a:pPr indent="0" lvl="0" marL="91440" marR="0" rtl="0" algn="l">
                        <a:lnSpc>
                          <a:spcPct val="96428"/>
                        </a:lnSpc>
                        <a:spcBef>
                          <a:spcPts val="0"/>
                        </a:spcBef>
                        <a:spcAft>
                          <a:spcPts val="0"/>
                        </a:spcAft>
                        <a:buNone/>
                      </a:pPr>
                      <a:r>
                        <a:rPr b="1" i="1" lang="en-US" sz="1400" u="none" cap="none" strike="noStrike">
                          <a:solidFill>
                            <a:srgbClr val="FFFFFF"/>
                          </a:solidFill>
                          <a:latin typeface="Calibri"/>
                          <a:ea typeface="Calibri"/>
                          <a:cs typeface="Calibri"/>
                          <a:sym typeface="Calibri"/>
                        </a:rPr>
                        <a:t>Persona responsable</a:t>
                      </a:r>
                      <a:endParaRPr sz="1400" u="none" cap="none" strike="noStrike">
                        <a:latin typeface="Calibri"/>
                        <a:ea typeface="Calibri"/>
                        <a:cs typeface="Calibri"/>
                        <a:sym typeface="Calibri"/>
                      </a:endParaRPr>
                    </a:p>
                    <a:p>
                      <a:pPr indent="0" lvl="0" marL="91440" marR="426084" rtl="0" algn="l">
                        <a:lnSpc>
                          <a:spcPct val="100000"/>
                        </a:lnSpc>
                        <a:spcBef>
                          <a:spcPts val="0"/>
                        </a:spcBef>
                        <a:spcAft>
                          <a:spcPts val="0"/>
                        </a:spcAft>
                        <a:buNone/>
                      </a:pPr>
                      <a:r>
                        <a:rPr i="1" lang="en-US" sz="1400" u="none" cap="none" strike="noStrike">
                          <a:solidFill>
                            <a:srgbClr val="FFFFFF"/>
                          </a:solidFill>
                          <a:latin typeface="Calibri"/>
                          <a:ea typeface="Calibri"/>
                          <a:cs typeface="Calibri"/>
                          <a:sym typeface="Calibri"/>
                        </a:rPr>
                        <a:t>Planificador de  infraestructuras de Leitrim  (Tony Hughes)</a:t>
                      </a:r>
                      <a:endParaRPr sz="1400" u="none" cap="none" strike="noStrike">
                        <a:latin typeface="Calibri"/>
                        <a:ea typeface="Calibri"/>
                        <a:cs typeface="Calibri"/>
                        <a:sym typeface="Calibri"/>
                      </a:endParaRPr>
                    </a:p>
                  </a:txBody>
                  <a:tcPr marT="0" marB="0" marR="0" marL="0">
                    <a:lnB cap="flat" cmpd="sng" w="12700">
                      <a:solidFill>
                        <a:srgbClr val="086D6E"/>
                      </a:solidFill>
                      <a:prstDash val="solid"/>
                      <a:round/>
                      <a:headEnd len="sm" w="sm" type="none"/>
                      <a:tailEnd len="sm" w="sm" type="none"/>
                    </a:lnB>
                    <a:solidFill>
                      <a:srgbClr val="086D6E"/>
                    </a:solidFill>
                  </a:tcPr>
                </a:tc>
              </a:tr>
              <a:tr h="1697050">
                <a:tc>
                  <a:txBody>
                    <a:bodyPr/>
                    <a:lstStyle/>
                    <a:p>
                      <a:pPr indent="0" lvl="0" marL="88265" marR="252729" rtl="0" algn="l">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Estado de  prioridad</a:t>
                      </a:r>
                      <a:endParaRPr sz="1800" u="none" cap="none" strike="noStrike">
                        <a:latin typeface="Calibri"/>
                        <a:ea typeface="Calibri"/>
                        <a:cs typeface="Calibri"/>
                        <a:sym typeface="Calibri"/>
                      </a:endParaRPr>
                    </a:p>
                    <a:p>
                      <a:pPr indent="0" lvl="0" marL="88265" marR="93345" rtl="0" algn="l">
                        <a:lnSpc>
                          <a:spcPct val="99700"/>
                        </a:lnSpc>
                        <a:spcBef>
                          <a:spcPts val="40"/>
                        </a:spcBef>
                        <a:spcAft>
                          <a:spcPts val="0"/>
                        </a:spcAft>
                        <a:buNone/>
                      </a:pPr>
                      <a:r>
                        <a:rPr lang="en-US" sz="1200" u="none" cap="none" strike="noStrike">
                          <a:solidFill>
                            <a:srgbClr val="FFFFFF"/>
                          </a:solidFill>
                          <a:latin typeface="Calibri"/>
                          <a:ea typeface="Calibri"/>
                          <a:cs typeface="Calibri"/>
                          <a:sym typeface="Calibri"/>
                        </a:rPr>
                        <a:t>(Extrema, Alta,  Media, Baja, Muy  baja)  </a:t>
                      </a:r>
                      <a:r>
                        <a:rPr lang="en-US" sz="1400" u="none" cap="none" strike="noStrike">
                          <a:solidFill>
                            <a:srgbClr val="FFFFFF"/>
                          </a:solidFill>
                          <a:latin typeface="Calibri"/>
                          <a:ea typeface="Calibri"/>
                          <a:cs typeface="Calibri"/>
                          <a:sym typeface="Calibri"/>
                        </a:rPr>
                        <a:t>Descripción</a:t>
                      </a:r>
                      <a:endParaRPr sz="1400" u="none" cap="none" strike="noStrike">
                        <a:latin typeface="Calibri"/>
                        <a:ea typeface="Calibri"/>
                        <a:cs typeface="Calibri"/>
                        <a:sym typeface="Calibri"/>
                      </a:endParaRPr>
                    </a:p>
                  </a:txBody>
                  <a:tcPr marT="178425" marB="0" marR="0" marL="0">
                    <a:lnR cap="flat" cmpd="sng" w="12700">
                      <a:solidFill>
                        <a:srgbClr val="086D6E"/>
                      </a:solidFill>
                      <a:prstDash val="solid"/>
                      <a:round/>
                      <a:headEnd len="sm" w="sm" type="none"/>
                      <a:tailEnd len="sm" w="sm" type="none"/>
                    </a:lnR>
                    <a:solidFill>
                      <a:srgbClr val="086D6E"/>
                    </a:solidFill>
                  </a:tcPr>
                </a:tc>
                <a:tc gridSpan="2">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10"/>
                        </a:spcBef>
                        <a:spcAft>
                          <a:spcPts val="0"/>
                        </a:spcAft>
                        <a:buNone/>
                      </a:pPr>
                      <a:r>
                        <a:t/>
                      </a:r>
                      <a:endParaRPr sz="15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Estado de alta prioridad</a:t>
                      </a:r>
                      <a:endParaRPr sz="1800" u="none" cap="none" strike="noStrike">
                        <a:latin typeface="Calibri"/>
                        <a:ea typeface="Calibri"/>
                        <a:cs typeface="Calibri"/>
                        <a:sym typeface="Calibri"/>
                      </a:endParaRPr>
                    </a:p>
                    <a:p>
                      <a:pPr indent="0" lvl="0" marL="91440" marR="0" rtl="0" algn="l">
                        <a:lnSpc>
                          <a:spcPct val="100000"/>
                        </a:lnSpc>
                        <a:spcBef>
                          <a:spcPts val="25"/>
                        </a:spcBef>
                        <a:spcAft>
                          <a:spcPts val="0"/>
                        </a:spcAft>
                        <a:buNone/>
                      </a:pPr>
                      <a:r>
                        <a:rPr lang="en-US" sz="1400" u="none" cap="none" strike="noStrike">
                          <a:solidFill>
                            <a:srgbClr val="FFFFFF"/>
                          </a:solidFill>
                          <a:latin typeface="Calibri"/>
                          <a:ea typeface="Calibri"/>
                          <a:cs typeface="Calibri"/>
                          <a:sym typeface="Calibri"/>
                        </a:rPr>
                        <a:t>Inundación de la ciudad de Carrick on Shannon y alrededores</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FFFFFF"/>
                      </a:solidFill>
                      <a:prstDash val="solid"/>
                      <a:round/>
                      <a:headEnd len="sm" w="sm" type="none"/>
                      <a:tailEnd len="sm" w="sm" type="none"/>
                    </a:lnT>
                    <a:solidFill>
                      <a:srgbClr val="FF5353"/>
                    </a:solidFill>
                  </a:tcPr>
                </a:tc>
                <a:tc hMerge="1"/>
                <a:tc gridSpan="2">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0805" marR="984250" rtl="0" algn="just">
                        <a:lnSpc>
                          <a:spcPct val="100000"/>
                        </a:lnSpc>
                        <a:spcBef>
                          <a:spcPts val="1135"/>
                        </a:spcBef>
                        <a:spcAft>
                          <a:spcPts val="0"/>
                        </a:spcAft>
                        <a:buNone/>
                      </a:pPr>
                      <a:r>
                        <a:rPr b="1" lang="en-US" sz="1400" u="none" cap="none" strike="noStrike">
                          <a:solidFill>
                            <a:srgbClr val="086D6E"/>
                          </a:solidFill>
                          <a:latin typeface="Calibri"/>
                          <a:ea typeface="Calibri"/>
                          <a:cs typeface="Calibri"/>
                          <a:sym typeface="Calibri"/>
                        </a:rPr>
                        <a:t>Grupo responsable 1  (Primario/Interno)</a:t>
                      </a:r>
                      <a:endParaRPr sz="1400" u="none" cap="none" strike="noStrike">
                        <a:latin typeface="Calibri"/>
                        <a:ea typeface="Calibri"/>
                        <a:cs typeface="Calibri"/>
                        <a:sym typeface="Calibri"/>
                      </a:endParaRPr>
                    </a:p>
                    <a:p>
                      <a:pPr indent="-228600" lvl="0" marL="320040" marR="313690" rtl="0" algn="just">
                        <a:lnSpc>
                          <a:spcPct val="100000"/>
                        </a:lnSpc>
                        <a:spcBef>
                          <a:spcPts val="15"/>
                        </a:spcBef>
                        <a:spcAft>
                          <a:spcPts val="0"/>
                        </a:spcAft>
                        <a:buNone/>
                      </a:pPr>
                      <a:r>
                        <a:rPr lang="en-US" sz="1200" u="none" cap="none" strike="noStrike">
                          <a:solidFill>
                            <a:srgbClr val="4C4C4C"/>
                          </a:solidFill>
                          <a:latin typeface="Calibri"/>
                          <a:ea typeface="Calibri"/>
                          <a:cs typeface="Calibri"/>
                          <a:sym typeface="Calibri"/>
                        </a:rPr>
                        <a:t>1. Grupo de Dirección y Unidad de  Gestión de la Crisis del Turismo  Regional</a:t>
                      </a:r>
                      <a:endParaRPr sz="12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hMerge="1"/>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p>
                      <a:pPr indent="0" lvl="0" marL="91440" marR="0" rtl="0" algn="l">
                        <a:lnSpc>
                          <a:spcPct val="100000"/>
                        </a:lnSpc>
                        <a:spcBef>
                          <a:spcPts val="5"/>
                        </a:spcBef>
                        <a:spcAft>
                          <a:spcPts val="0"/>
                        </a:spcAft>
                        <a:buNone/>
                      </a:pPr>
                      <a:r>
                        <a:rPr b="1" lang="en-US" sz="1400" u="none" cap="none" strike="noStrike">
                          <a:solidFill>
                            <a:srgbClr val="086D6E"/>
                          </a:solidFill>
                          <a:latin typeface="Calibri"/>
                          <a:ea typeface="Calibri"/>
                          <a:cs typeface="Calibri"/>
                          <a:sym typeface="Calibri"/>
                        </a:rPr>
                        <a:t>Grupo responsable 2 (externo)</a:t>
                      </a:r>
                      <a:endParaRPr sz="1400" u="none" cap="none" strike="noStrike">
                        <a:latin typeface="Calibri"/>
                        <a:ea typeface="Calibri"/>
                        <a:cs typeface="Calibri"/>
                        <a:sym typeface="Calibri"/>
                      </a:endParaRPr>
                    </a:p>
                    <a:p>
                      <a:pPr indent="-228600" lvl="0" marL="320040" marR="175895" rtl="0" algn="l">
                        <a:lnSpc>
                          <a:spcPct val="100000"/>
                        </a:lnSpc>
                        <a:spcBef>
                          <a:spcPts val="10"/>
                        </a:spcBef>
                        <a:spcAft>
                          <a:spcPts val="0"/>
                        </a:spcAft>
                        <a:buClr>
                          <a:srgbClr val="4C4C4C"/>
                        </a:buClr>
                        <a:buSzPts val="1200"/>
                        <a:buFont typeface="Calibri"/>
                        <a:buAutoNum type="arabicPeriod"/>
                      </a:pPr>
                      <a:r>
                        <a:rPr i="1" lang="en-US" sz="1200" u="sng" cap="none" strike="noStrike">
                          <a:solidFill>
                            <a:srgbClr val="4C4C4C"/>
                          </a:solidFill>
                          <a:latin typeface="Calibri"/>
                          <a:ea typeface="Calibri"/>
                          <a:cs typeface="Calibri"/>
                          <a:sym typeface="Calibri"/>
                          <a:hlinkClick r:id="rId6">
                            <a:extLst>
                              <a:ext uri="{A12FA001-AC4F-418D-AE19-62706E023703}">
                                <ahyp:hlinkClr val="tx"/>
                              </a:ext>
                            </a:extLst>
                          </a:hlinkClick>
                        </a:rPr>
                        <a:t>Cuerpo de Bomberos de Carrick  on Shannon</a:t>
                      </a:r>
                      <a:endParaRPr sz="1200" u="none" cap="none" strike="noStrike">
                        <a:latin typeface="Calibri"/>
                        <a:ea typeface="Calibri"/>
                        <a:cs typeface="Calibri"/>
                        <a:sym typeface="Calibri"/>
                      </a:endParaRPr>
                    </a:p>
                    <a:p>
                      <a:pPr indent="-228600" lvl="0" marL="320040" marR="99060" rtl="0" algn="l">
                        <a:lnSpc>
                          <a:spcPct val="100000"/>
                        </a:lnSpc>
                        <a:spcBef>
                          <a:spcPts val="0"/>
                        </a:spcBef>
                        <a:spcAft>
                          <a:spcPts val="0"/>
                        </a:spcAft>
                        <a:buClr>
                          <a:srgbClr val="4C4C4C"/>
                        </a:buClr>
                        <a:buSzPts val="1200"/>
                        <a:buFont typeface="Calibri"/>
                        <a:buAutoNum type="arabicPeriod"/>
                      </a:pPr>
                      <a:r>
                        <a:rPr i="1" lang="en-US" sz="1200" u="sng" cap="none" strike="noStrike">
                          <a:solidFill>
                            <a:srgbClr val="4C4C4C"/>
                          </a:solidFill>
                          <a:latin typeface="Calibri"/>
                          <a:ea typeface="Calibri"/>
                          <a:cs typeface="Calibri"/>
                          <a:sym typeface="Calibri"/>
                        </a:rPr>
                        <a:t>Grupo de trabajo de </a:t>
                      </a:r>
                      <a:r>
                        <a:rPr i="1" lang="en-US" sz="1200" u="none" cap="none" strike="noStrike">
                          <a:solidFill>
                            <a:srgbClr val="4C4C4C"/>
                          </a:solidFill>
                          <a:latin typeface="Calibri"/>
                          <a:ea typeface="Calibri"/>
                          <a:cs typeface="Calibri"/>
                          <a:sym typeface="Calibri"/>
                        </a:rPr>
                        <a:t> </a:t>
                      </a:r>
                      <a:r>
                        <a:rPr i="1" lang="en-US" sz="1200" u="sng" cap="none" strike="noStrike">
                          <a:solidFill>
                            <a:srgbClr val="4C4C4C"/>
                          </a:solidFill>
                          <a:latin typeface="Calibri"/>
                          <a:ea typeface="Calibri"/>
                          <a:cs typeface="Calibri"/>
                          <a:sym typeface="Calibri"/>
                        </a:rPr>
                        <a:t>coordinación de la Agencia </a:t>
                      </a:r>
                      <a:r>
                        <a:rPr i="1" lang="en-US" sz="1200" u="none" cap="none" strike="noStrike">
                          <a:solidFill>
                            <a:srgbClr val="4C4C4C"/>
                          </a:solidFill>
                          <a:latin typeface="Calibri"/>
                          <a:ea typeface="Calibri"/>
                          <a:cs typeface="Calibri"/>
                          <a:sym typeface="Calibri"/>
                        </a:rPr>
                        <a:t> </a:t>
                      </a:r>
                      <a:r>
                        <a:rPr i="1" lang="en-US" sz="1200" u="sng" cap="none" strike="noStrike">
                          <a:solidFill>
                            <a:srgbClr val="4C4C4C"/>
                          </a:solidFill>
                          <a:latin typeface="Calibri"/>
                          <a:ea typeface="Calibri"/>
                          <a:cs typeface="Calibri"/>
                          <a:sym typeface="Calibri"/>
                        </a:rPr>
                        <a:t>Estatal de Riesgos de Inundación </a:t>
                      </a:r>
                      <a:r>
                        <a:rPr i="1" lang="en-US" sz="1200" u="none" cap="none" strike="noStrike">
                          <a:solidFill>
                            <a:srgbClr val="4C4C4C"/>
                          </a:solidFill>
                          <a:latin typeface="Calibri"/>
                          <a:ea typeface="Calibri"/>
                          <a:cs typeface="Calibri"/>
                          <a:sym typeface="Calibri"/>
                        </a:rPr>
                        <a:t> </a:t>
                      </a:r>
                      <a:r>
                        <a:rPr i="1" lang="en-US" sz="1200" u="sng" cap="none" strike="noStrike">
                          <a:solidFill>
                            <a:srgbClr val="4C4C4C"/>
                          </a:solidFill>
                          <a:latin typeface="Calibri"/>
                          <a:ea typeface="Calibri"/>
                          <a:cs typeface="Calibri"/>
                          <a:sym typeface="Calibri"/>
                        </a:rPr>
                        <a:t>de Shannon</a:t>
                      </a:r>
                      <a:endParaRPr sz="1200" u="none" cap="none" strike="noStrike">
                        <a:latin typeface="Calibri"/>
                        <a:ea typeface="Calibri"/>
                        <a:cs typeface="Calibri"/>
                        <a:sym typeface="Calibri"/>
                      </a:endParaRPr>
                    </a:p>
                  </a:txBody>
                  <a:tcPr marT="57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r>
              <a:tr h="944875">
                <a:tc>
                  <a:txBody>
                    <a:bodyPr/>
                    <a:lstStyle/>
                    <a:p>
                      <a:pPr indent="0" lvl="0" marL="0" marR="0" rtl="0" algn="l">
                        <a:lnSpc>
                          <a:spcPct val="100000"/>
                        </a:lnSpc>
                        <a:spcBef>
                          <a:spcPts val="0"/>
                        </a:spcBef>
                        <a:spcAft>
                          <a:spcPts val="0"/>
                        </a:spcAft>
                        <a:buNone/>
                      </a:pPr>
                      <a:r>
                        <a:t/>
                      </a:r>
                      <a:endParaRPr sz="1550" u="none" cap="none" strike="noStrike">
                        <a:latin typeface="Times New Roman"/>
                        <a:ea typeface="Times New Roman"/>
                        <a:cs typeface="Times New Roman"/>
                        <a:sym typeface="Times New Roman"/>
                      </a:endParaRPr>
                    </a:p>
                    <a:p>
                      <a:pPr indent="0" lvl="0" marL="88265" marR="0" rtl="0" algn="l">
                        <a:lnSpc>
                          <a:spcPct val="100000"/>
                        </a:lnSpc>
                        <a:spcBef>
                          <a:spcPts val="0"/>
                        </a:spcBef>
                        <a:spcAft>
                          <a:spcPts val="0"/>
                        </a:spcAft>
                        <a:buNone/>
                      </a:pPr>
                      <a:r>
                        <a:rPr b="1" lang="en-US" sz="1600" u="none" cap="none" strike="noStrike">
                          <a:solidFill>
                            <a:srgbClr val="FFFFFF"/>
                          </a:solidFill>
                          <a:latin typeface="Calibri"/>
                          <a:ea typeface="Calibri"/>
                          <a:cs typeface="Calibri"/>
                          <a:sym typeface="Calibri"/>
                        </a:rPr>
                        <a:t>Estrategia</a:t>
                      </a:r>
                      <a:endParaRPr sz="1600" u="none" cap="none" strike="noStrike">
                        <a:latin typeface="Calibri"/>
                        <a:ea typeface="Calibri"/>
                        <a:cs typeface="Calibri"/>
                        <a:sym typeface="Calibri"/>
                      </a:endParaRPr>
                    </a:p>
                    <a:p>
                      <a:pPr indent="0" lvl="0" marL="88265" marR="0" rtl="0" algn="l">
                        <a:lnSpc>
                          <a:spcPct val="100000"/>
                        </a:lnSpc>
                        <a:spcBef>
                          <a:spcPts val="10"/>
                        </a:spcBef>
                        <a:spcAft>
                          <a:spcPts val="0"/>
                        </a:spcAft>
                        <a:buNone/>
                      </a:pPr>
                      <a:r>
                        <a:rPr i="1" lang="en-US" sz="1400" u="none" cap="none" strike="noStrike">
                          <a:solidFill>
                            <a:srgbClr val="FFFFFF"/>
                          </a:solidFill>
                          <a:latin typeface="Calibri"/>
                          <a:ea typeface="Calibri"/>
                          <a:cs typeface="Calibri"/>
                          <a:sym typeface="Calibri"/>
                        </a:rPr>
                        <a:t>Oportunidades</a:t>
                      </a:r>
                      <a:endParaRPr sz="1400" u="none" cap="none" strike="noStrike">
                        <a:latin typeface="Calibri"/>
                        <a:ea typeface="Calibri"/>
                        <a:cs typeface="Calibri"/>
                        <a:sym typeface="Calibri"/>
                      </a:endParaRPr>
                    </a:p>
                  </a:txBody>
                  <a:tcPr marT="4450" marB="0" marR="0" marL="0">
                    <a:lnB cap="flat" cmpd="sng" w="12700">
                      <a:solidFill>
                        <a:srgbClr val="086D6E"/>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413384"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Problemas, riesgos,  crisis o </a:t>
                      </a:r>
                      <a:r>
                        <a:rPr i="1" lang="en-US" sz="1400" u="none" cap="none" strike="noStrike">
                          <a:solidFill>
                            <a:srgbClr val="FFFFFF"/>
                          </a:solidFill>
                          <a:latin typeface="Calibri"/>
                          <a:ea typeface="Calibri"/>
                          <a:cs typeface="Calibri"/>
                          <a:sym typeface="Calibri"/>
                        </a:rPr>
                        <a:t>Amenazas</a:t>
                      </a:r>
                      <a:endParaRPr sz="1400" u="none" cap="none" strike="noStrike">
                        <a:latin typeface="Calibri"/>
                        <a:ea typeface="Calibri"/>
                        <a:cs typeface="Calibri"/>
                        <a:sym typeface="Calibri"/>
                      </a:endParaRPr>
                    </a:p>
                  </a:txBody>
                  <a:tcPr marT="6350" marB="0" marR="0" marL="0">
                    <a:lnB cap="flat" cmpd="sng" w="12700">
                      <a:solidFill>
                        <a:srgbClr val="086D6E"/>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Soluciones recomendadas</a:t>
                      </a:r>
                      <a:endParaRPr sz="1400" u="none" cap="none" strike="noStrike">
                        <a:latin typeface="Calibri"/>
                        <a:ea typeface="Calibri"/>
                        <a:cs typeface="Calibri"/>
                        <a:sym typeface="Calibri"/>
                      </a:endParaRPr>
                    </a:p>
                    <a:p>
                      <a:pPr indent="0" lvl="0" marL="91440" marR="0" rtl="0" algn="l">
                        <a:lnSpc>
                          <a:spcPct val="100000"/>
                        </a:lnSpc>
                        <a:spcBef>
                          <a:spcPts val="0"/>
                        </a:spcBef>
                        <a:spcAft>
                          <a:spcPts val="0"/>
                        </a:spcAft>
                        <a:buNone/>
                      </a:pPr>
                      <a:r>
                        <a:rPr i="1" lang="en-US" sz="1400" u="none" cap="none" strike="noStrike">
                          <a:solidFill>
                            <a:srgbClr val="FFFFFF"/>
                          </a:solidFill>
                          <a:latin typeface="Calibri"/>
                          <a:ea typeface="Calibri"/>
                          <a:cs typeface="Calibri"/>
                          <a:sym typeface="Calibri"/>
                        </a:rPr>
                        <a:t>Prioridades/Objetivos</a:t>
                      </a:r>
                      <a:endParaRPr sz="1400" u="none" cap="none" strike="noStrike">
                        <a:latin typeface="Calibri"/>
                        <a:ea typeface="Calibri"/>
                        <a:cs typeface="Calibri"/>
                        <a:sym typeface="Calibri"/>
                      </a:endParaRPr>
                    </a:p>
                  </a:txBody>
                  <a:tcPr marT="6350" marB="0" marR="0" marL="0">
                    <a:lnB cap="flat" cmpd="sng" w="12700">
                      <a:solidFill>
                        <a:srgbClr val="086D6E"/>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Actualizaciones</a:t>
                      </a:r>
                      <a:endParaRPr sz="1400" u="none" cap="none" strike="noStrike">
                        <a:latin typeface="Calibri"/>
                        <a:ea typeface="Calibri"/>
                        <a:cs typeface="Calibri"/>
                        <a:sym typeface="Calibri"/>
                      </a:endParaRPr>
                    </a:p>
                    <a:p>
                      <a:pPr indent="0" lvl="0" marL="91440" marR="0" rtl="0" algn="l">
                        <a:lnSpc>
                          <a:spcPct val="100000"/>
                        </a:lnSpc>
                        <a:spcBef>
                          <a:spcPts val="0"/>
                        </a:spcBef>
                        <a:spcAft>
                          <a:spcPts val="0"/>
                        </a:spcAft>
                        <a:buNone/>
                      </a:pPr>
                      <a:r>
                        <a:rPr i="1" lang="en-US" sz="1400" u="none" cap="none" strike="noStrike">
                          <a:solidFill>
                            <a:srgbClr val="FFFFFF"/>
                          </a:solidFill>
                          <a:latin typeface="Calibri"/>
                          <a:ea typeface="Calibri"/>
                          <a:cs typeface="Calibri"/>
                          <a:sym typeface="Calibri"/>
                        </a:rPr>
                        <a:t>Estado</a:t>
                      </a:r>
                      <a:endParaRPr sz="1400" u="none" cap="none" strike="noStrike">
                        <a:latin typeface="Calibri"/>
                        <a:ea typeface="Calibri"/>
                        <a:cs typeface="Calibri"/>
                        <a:sym typeface="Calibri"/>
                      </a:endParaRPr>
                    </a:p>
                  </a:txBody>
                  <a:tcPr marT="6350" marB="0" marR="0" marL="0">
                    <a:lnB cap="flat" cmpd="sng" w="12700">
                      <a:solidFill>
                        <a:srgbClr val="086D6E"/>
                      </a:solidFill>
                      <a:prstDash val="solid"/>
                      <a:round/>
                      <a:headEnd len="sm" w="sm" type="none"/>
                      <a:tailEnd len="sm" w="sm" type="none"/>
                    </a:lnB>
                    <a:solidFill>
                      <a:srgbClr val="086D6E"/>
                    </a:solidFill>
                  </a:tcPr>
                </a:tc>
                <a:tc>
                  <a:txBody>
                    <a:bodyPr/>
                    <a:lstStyle/>
                    <a:p>
                      <a:pPr indent="0" lvl="0" marL="91440" marR="26606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Indicadores  clave de  rendimiento  </a:t>
                      </a:r>
                      <a:r>
                        <a:rPr i="1" lang="en-US" sz="1400" u="none" cap="none" strike="noStrike">
                          <a:solidFill>
                            <a:srgbClr val="FFFFFF"/>
                          </a:solidFill>
                          <a:latin typeface="Calibri"/>
                          <a:ea typeface="Calibri"/>
                          <a:cs typeface="Calibri"/>
                          <a:sym typeface="Calibri"/>
                        </a:rPr>
                        <a:t>Medición</a:t>
                      </a:r>
                      <a:endParaRPr sz="1400" u="none" cap="none" strike="noStrike">
                        <a:latin typeface="Calibri"/>
                        <a:ea typeface="Calibri"/>
                        <a:cs typeface="Calibri"/>
                        <a:sym typeface="Calibri"/>
                      </a:endParaRPr>
                    </a:p>
                  </a:txBody>
                  <a:tcPr marT="33650" marB="0" marR="0" marL="0">
                    <a:lnB cap="flat" cmpd="sng" w="12700">
                      <a:solidFill>
                        <a:srgbClr val="086D6E"/>
                      </a:solidFill>
                      <a:prstDash val="solid"/>
                      <a:round/>
                      <a:headEnd len="sm" w="sm" type="none"/>
                      <a:tailEnd len="sm" w="sm" type="none"/>
                    </a:lnB>
                    <a:solidFill>
                      <a:srgbClr val="086D6E"/>
                    </a:solidFill>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115633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Seguimiento y  consideraciones</a:t>
                      </a:r>
                      <a:endParaRPr sz="1400" u="none" cap="none" strike="noStrike">
                        <a:latin typeface="Calibri"/>
                        <a:ea typeface="Calibri"/>
                        <a:cs typeface="Calibri"/>
                        <a:sym typeface="Calibri"/>
                      </a:endParaRPr>
                    </a:p>
                  </a:txBody>
                  <a:tcPr marT="6350" marB="0" marR="0" marL="0">
                    <a:lnB cap="flat" cmpd="sng" w="12700">
                      <a:solidFill>
                        <a:srgbClr val="086D6E"/>
                      </a:solidFill>
                      <a:prstDash val="solid"/>
                      <a:round/>
                      <a:headEnd len="sm" w="sm" type="none"/>
                      <a:tailEnd len="sm" w="sm" type="none"/>
                    </a:lnB>
                    <a:solidFill>
                      <a:srgbClr val="086D6E"/>
                    </a:solidFill>
                  </a:tcPr>
                </a:tc>
              </a:tr>
              <a:tr h="783250">
                <a:tc>
                  <a:txBody>
                    <a:bodyPr/>
                    <a:lstStyle/>
                    <a:p>
                      <a:pPr indent="0" lvl="0" marL="0" marR="0" rtl="0" algn="l">
                        <a:lnSpc>
                          <a:spcPct val="100000"/>
                        </a:lnSpc>
                        <a:spcBef>
                          <a:spcPts val="0"/>
                        </a:spcBef>
                        <a:spcAft>
                          <a:spcPts val="0"/>
                        </a:spcAft>
                        <a:buNone/>
                      </a:pPr>
                      <a:r>
                        <a:t/>
                      </a:r>
                      <a:endParaRPr sz="1850" u="none" cap="none" strike="noStrike">
                        <a:latin typeface="Times New Roman"/>
                        <a:ea typeface="Times New Roman"/>
                        <a:cs typeface="Times New Roman"/>
                        <a:sym typeface="Times New Roman"/>
                      </a:endParaRPr>
                    </a:p>
                    <a:p>
                      <a:pPr indent="0" lvl="0" marL="88265" marR="0" rtl="0" algn="l">
                        <a:lnSpc>
                          <a:spcPct val="100000"/>
                        </a:lnSpc>
                        <a:spcBef>
                          <a:spcPts val="0"/>
                        </a:spcBef>
                        <a:spcAft>
                          <a:spcPts val="0"/>
                        </a:spcAft>
                        <a:buNone/>
                      </a:pPr>
                      <a:r>
                        <a:rPr b="1" lang="en-US" sz="1400" u="none" cap="none" strike="noStrike">
                          <a:solidFill>
                            <a:srgbClr val="086D6E"/>
                          </a:solidFill>
                          <a:latin typeface="Calibri"/>
                          <a:ea typeface="Calibri"/>
                          <a:cs typeface="Calibri"/>
                          <a:sym typeface="Calibri"/>
                        </a:rPr>
                        <a:t>Estrategia 1</a:t>
                      </a:r>
                      <a:endParaRPr sz="1400" u="none" cap="none" strike="noStrike">
                        <a:latin typeface="Calibri"/>
                        <a:ea typeface="Calibri"/>
                        <a:cs typeface="Calibri"/>
                        <a:sym typeface="Calibri"/>
                      </a:endParaRPr>
                    </a:p>
                  </a:txBody>
                  <a:tcPr marT="317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91440" marR="862330" rtl="0" algn="l">
                        <a:lnSpc>
                          <a:spcPct val="100000"/>
                        </a:lnSpc>
                        <a:spcBef>
                          <a:spcPts val="5"/>
                        </a:spcBef>
                        <a:spcAft>
                          <a:spcPts val="0"/>
                        </a:spcAft>
                        <a:buNone/>
                      </a:pPr>
                      <a:r>
                        <a:rPr i="1" lang="en-US" sz="1400" u="none" cap="none" strike="noStrike">
                          <a:solidFill>
                            <a:srgbClr val="4C4C4C"/>
                          </a:solidFill>
                          <a:latin typeface="Calibri"/>
                          <a:ea typeface="Calibri"/>
                          <a:cs typeface="Calibri"/>
                          <a:sym typeface="Calibri"/>
                        </a:rPr>
                        <a:t>Carreteras  intransitables</a:t>
                      </a:r>
                      <a:endParaRPr sz="1400" u="none" cap="none" strike="noStrike">
                        <a:latin typeface="Calibri"/>
                        <a:ea typeface="Calibri"/>
                        <a:cs typeface="Calibri"/>
                        <a:sym typeface="Calibri"/>
                      </a:endParaRPr>
                    </a:p>
                  </a:txBody>
                  <a:tcPr marT="57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8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1.	Desvíos de carreteras intransitables</a:t>
                      </a:r>
                      <a:endParaRPr sz="1400" u="none" cap="none" strike="noStrike">
                        <a:latin typeface="Calibri"/>
                        <a:ea typeface="Calibri"/>
                        <a:cs typeface="Calibri"/>
                        <a:sym typeface="Calibri"/>
                      </a:endParaRPr>
                    </a:p>
                  </a:txBody>
                  <a:tcPr marT="317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8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Listo</a:t>
                      </a:r>
                      <a:endParaRPr sz="1400" u="none" cap="none" strike="noStrike">
                        <a:latin typeface="Calibri"/>
                        <a:ea typeface="Calibri"/>
                        <a:cs typeface="Calibri"/>
                        <a:sym typeface="Calibri"/>
                      </a:endParaRPr>
                    </a:p>
                  </a:txBody>
                  <a:tcPr marT="317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149225"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Número de  interrupciones  del tráfico</a:t>
                      </a:r>
                      <a:endParaRPr sz="1400" u="none" cap="none" strike="noStrike">
                        <a:latin typeface="Calibri"/>
                        <a:ea typeface="Calibri"/>
                        <a:cs typeface="Calibri"/>
                        <a:sym typeface="Calibri"/>
                      </a:endParaRPr>
                    </a:p>
                  </a:txBody>
                  <a:tcPr marT="603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rowSpan="2">
                  <a:txBody>
                    <a:bodyPr/>
                    <a:lstStyle/>
                    <a:p>
                      <a:pPr indent="-342900" lvl="0" marL="434340" marR="269240" rtl="0" algn="l">
                        <a:lnSpc>
                          <a:spcPct val="100000"/>
                        </a:lnSpc>
                        <a:spcBef>
                          <a:spcPts val="0"/>
                        </a:spcBef>
                        <a:spcAft>
                          <a:spcPts val="0"/>
                        </a:spcAft>
                        <a:buClr>
                          <a:srgbClr val="4C4C4C"/>
                        </a:buClr>
                        <a:buSzPts val="1400"/>
                        <a:buFont typeface="Calibri"/>
                        <a:buAutoNum type="arabicPeriod"/>
                      </a:pPr>
                      <a:r>
                        <a:rPr i="1" lang="en-US" sz="1400" u="none" cap="none" strike="noStrike">
                          <a:solidFill>
                            <a:srgbClr val="4C4C4C"/>
                          </a:solidFill>
                          <a:latin typeface="Calibri"/>
                          <a:ea typeface="Calibri"/>
                          <a:cs typeface="Calibri"/>
                          <a:sym typeface="Calibri"/>
                        </a:rPr>
                        <a:t>Informe formal de la  evolución interanual del  problema (estadísticas,  frecuencia y  precipitaciones)</a:t>
                      </a:r>
                      <a:endParaRPr sz="1400" u="none" cap="none" strike="noStrike">
                        <a:latin typeface="Calibri"/>
                        <a:ea typeface="Calibri"/>
                        <a:cs typeface="Calibri"/>
                        <a:sym typeface="Calibri"/>
                      </a:endParaRPr>
                    </a:p>
                    <a:p>
                      <a:pPr indent="-342900" lvl="0" marL="434340" marR="664210" rtl="0" algn="l">
                        <a:lnSpc>
                          <a:spcPct val="120000"/>
                        </a:lnSpc>
                        <a:spcBef>
                          <a:spcPts val="0"/>
                        </a:spcBef>
                        <a:spcAft>
                          <a:spcPts val="0"/>
                        </a:spcAft>
                        <a:buClr>
                          <a:srgbClr val="4C4C4C"/>
                        </a:buClr>
                        <a:buSzPts val="1400"/>
                        <a:buFont typeface="Calibri"/>
                        <a:buAutoNum type="arabicPeriod"/>
                      </a:pPr>
                      <a:r>
                        <a:rPr i="1" lang="en-US" sz="1400" u="none" cap="none" strike="noStrike">
                          <a:solidFill>
                            <a:srgbClr val="4C4C4C"/>
                          </a:solidFill>
                          <a:latin typeface="Calibri"/>
                          <a:ea typeface="Calibri"/>
                          <a:cs typeface="Calibri"/>
                          <a:sym typeface="Calibri"/>
                        </a:rPr>
                        <a:t>Últimos mapas de  inundaciones para</a:t>
                      </a:r>
                      <a:endParaRPr sz="1400" u="none" cap="none" strike="noStrike">
                        <a:latin typeface="Calibri"/>
                        <a:ea typeface="Calibri"/>
                        <a:cs typeface="Calibri"/>
                        <a:sym typeface="Calibri"/>
                      </a:endParaRPr>
                    </a:p>
                  </a:txBody>
                  <a:tcPr marT="34300"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r>
              <a:tr h="7531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19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Sanitarios inaccesibles y</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gridSpan="2">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342900" lvl="0" marL="433705" marR="1656714" rtl="0" algn="l">
                        <a:lnSpc>
                          <a:spcPct val="100000"/>
                        </a:lnSpc>
                        <a:spcBef>
                          <a:spcPts val="5"/>
                        </a:spcBef>
                        <a:spcAft>
                          <a:spcPts val="0"/>
                        </a:spcAft>
                        <a:buNone/>
                      </a:pPr>
                      <a:r>
                        <a:rPr i="1" lang="en-US" sz="1400" u="none" cap="none" strike="noStrike">
                          <a:solidFill>
                            <a:srgbClr val="4C4C4C"/>
                          </a:solidFill>
                          <a:latin typeface="Calibri"/>
                          <a:ea typeface="Calibri"/>
                          <a:cs typeface="Calibri"/>
                          <a:sym typeface="Calibri"/>
                        </a:rPr>
                        <a:t>1.	Portaloos disponibles e instalados donde las  fosas sépticas están comprometidas. Se</a:t>
                      </a:r>
                      <a:endParaRPr sz="1400" u="none" cap="none" strike="noStrike">
                        <a:latin typeface="Calibri"/>
                        <a:ea typeface="Calibri"/>
                        <a:cs typeface="Calibri"/>
                        <a:sym typeface="Calibri"/>
                      </a:endParaRPr>
                    </a:p>
                  </a:txBody>
                  <a:tcPr marT="44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hMerge="1"/>
                <a:tc>
                  <a:txBody>
                    <a:bodyPr/>
                    <a:lstStyle/>
                    <a:p>
                      <a:pPr indent="0" lvl="0" marL="0" marR="0" rtl="0" algn="l">
                        <a:lnSpc>
                          <a:spcPct val="100000"/>
                        </a:lnSpc>
                        <a:spcBef>
                          <a:spcPts val="0"/>
                        </a:spcBef>
                        <a:spcAft>
                          <a:spcPts val="0"/>
                        </a:spcAft>
                        <a:buNone/>
                      </a:pPr>
                      <a:r>
                        <a:t/>
                      </a:r>
                      <a:endParaRPr sz="1900" u="none" cap="none" strike="noStrike">
                        <a:latin typeface="Times New Roman"/>
                        <a:ea typeface="Times New Roman"/>
                        <a:cs typeface="Times New Roman"/>
                        <a:sym typeface="Times New Roman"/>
                      </a:endParaRPr>
                    </a:p>
                    <a:p>
                      <a:pPr indent="0" lvl="0" marL="91440" marR="241934" rtl="0" algn="l">
                        <a:lnSpc>
                          <a:spcPct val="100000"/>
                        </a:lnSpc>
                        <a:spcBef>
                          <a:spcPts val="5"/>
                        </a:spcBef>
                        <a:spcAft>
                          <a:spcPts val="0"/>
                        </a:spcAft>
                        <a:buNone/>
                      </a:pPr>
                      <a:r>
                        <a:rPr i="1" lang="en-US" sz="1400" u="none" cap="none" strike="noStrike">
                          <a:solidFill>
                            <a:srgbClr val="4C4C4C"/>
                          </a:solidFill>
                          <a:latin typeface="Calibri"/>
                          <a:ea typeface="Calibri"/>
                          <a:cs typeface="Calibri"/>
                          <a:sym typeface="Calibri"/>
                        </a:rPr>
                        <a:t>Quejas sobre  los aseos</a:t>
                      </a:r>
                      <a:endParaRPr sz="1400" u="none" cap="none" strike="noStrike">
                        <a:latin typeface="Calibri"/>
                        <a:ea typeface="Calibri"/>
                        <a:cs typeface="Calibri"/>
                        <a:sym typeface="Calibri"/>
                      </a:endParaRPr>
                    </a:p>
                  </a:txBody>
                  <a:tcPr marT="44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vMerge="1"/>
              </a:tr>
            </a:tbl>
          </a:graphicData>
        </a:graphic>
      </p:graphicFrame>
      <p:sp>
        <p:nvSpPr>
          <p:cNvPr id="1029" name="Google Shape;1029;p52"/>
          <p:cNvSpPr/>
          <p:nvPr/>
        </p:nvSpPr>
        <p:spPr>
          <a:xfrm>
            <a:off x="0" y="5406402"/>
            <a:ext cx="3219450" cy="783590"/>
          </a:xfrm>
          <a:custGeom>
            <a:rect b="b" l="l" r="r" t="t"/>
            <a:pathLst>
              <a:path extrusionOk="0" h="783589" w="3219450">
                <a:moveTo>
                  <a:pt x="3219450" y="0"/>
                </a:moveTo>
                <a:lnTo>
                  <a:pt x="1276350" y="0"/>
                </a:lnTo>
                <a:lnTo>
                  <a:pt x="0" y="0"/>
                </a:lnTo>
                <a:lnTo>
                  <a:pt x="0" y="783247"/>
                </a:lnTo>
                <a:lnTo>
                  <a:pt x="1276350" y="783247"/>
                </a:lnTo>
                <a:lnTo>
                  <a:pt x="3219450" y="783259"/>
                </a:lnTo>
                <a:lnTo>
                  <a:pt x="32194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0" name="Google Shape;1030;p52"/>
          <p:cNvSpPr/>
          <p:nvPr/>
        </p:nvSpPr>
        <p:spPr>
          <a:xfrm>
            <a:off x="7143750" y="5406402"/>
            <a:ext cx="5048885" cy="1451610"/>
          </a:xfrm>
          <a:custGeom>
            <a:rect b="b" l="l" r="r" t="t"/>
            <a:pathLst>
              <a:path extrusionOk="0" h="1451609" w="5048884">
                <a:moveTo>
                  <a:pt x="5048262" y="0"/>
                </a:moveTo>
                <a:lnTo>
                  <a:pt x="2609850" y="0"/>
                </a:lnTo>
                <a:lnTo>
                  <a:pt x="1333500" y="0"/>
                </a:lnTo>
                <a:lnTo>
                  <a:pt x="0" y="0"/>
                </a:lnTo>
                <a:lnTo>
                  <a:pt x="0" y="783259"/>
                </a:lnTo>
                <a:lnTo>
                  <a:pt x="1333500" y="783259"/>
                </a:lnTo>
                <a:lnTo>
                  <a:pt x="2609850" y="783259"/>
                </a:lnTo>
                <a:lnTo>
                  <a:pt x="2609850" y="1451597"/>
                </a:lnTo>
                <a:lnTo>
                  <a:pt x="5048262" y="1451597"/>
                </a:lnTo>
                <a:lnTo>
                  <a:pt x="504826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31" name="Google Shape;1031;p52"/>
          <p:cNvSpPr/>
          <p:nvPr/>
        </p:nvSpPr>
        <p:spPr>
          <a:xfrm>
            <a:off x="0" y="6189649"/>
            <a:ext cx="9753600" cy="668655"/>
          </a:xfrm>
          <a:custGeom>
            <a:rect b="b" l="l" r="r" t="t"/>
            <a:pathLst>
              <a:path extrusionOk="0" h="668654" w="9753600">
                <a:moveTo>
                  <a:pt x="9753587" y="0"/>
                </a:moveTo>
                <a:lnTo>
                  <a:pt x="9753587" y="0"/>
                </a:lnTo>
                <a:lnTo>
                  <a:pt x="0" y="0"/>
                </a:lnTo>
                <a:lnTo>
                  <a:pt x="0" y="668350"/>
                </a:lnTo>
                <a:lnTo>
                  <a:pt x="9753587" y="668350"/>
                </a:lnTo>
                <a:lnTo>
                  <a:pt x="975358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graphicFrame>
        <p:nvGraphicFramePr>
          <p:cNvPr id="1036" name="Google Shape;1036;p53"/>
          <p:cNvGraphicFramePr/>
          <p:nvPr/>
        </p:nvGraphicFramePr>
        <p:xfrm>
          <a:off x="-6350" y="774700"/>
          <a:ext cx="3000000" cy="3000000"/>
        </p:xfrm>
        <a:graphic>
          <a:graphicData uri="http://schemas.openxmlformats.org/drawingml/2006/table">
            <a:tbl>
              <a:tblPr bandRow="1" firstRow="1">
                <a:noFill/>
                <a:tableStyleId>{80238A98-2532-44EA-81E4-94804C563CF3}</a:tableStyleId>
              </a:tblPr>
              <a:tblGrid>
                <a:gridCol w="1104900"/>
                <a:gridCol w="2114550"/>
                <a:gridCol w="3924300"/>
                <a:gridCol w="1333500"/>
                <a:gridCol w="1276350"/>
                <a:gridCol w="2438400"/>
              </a:tblGrid>
              <a:tr h="73787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solidFill>
                      <a:srgbClr val="086D6E"/>
                    </a:solidFill>
                  </a:tcPr>
                </a:tc>
                <a:tc gridSpan="3">
                  <a:txBody>
                    <a:bodyPr/>
                    <a:lstStyle/>
                    <a:p>
                      <a:pPr indent="0" lvl="0" marL="195580" marR="0" rtl="0" algn="l">
                        <a:lnSpc>
                          <a:spcPct val="100000"/>
                        </a:lnSpc>
                        <a:spcBef>
                          <a:spcPts val="0"/>
                        </a:spcBef>
                        <a:spcAft>
                          <a:spcPts val="0"/>
                        </a:spcAft>
                        <a:buNone/>
                      </a:pPr>
                      <a:r>
                        <a:rPr lang="en-US" sz="2400" u="none" cap="none" strike="noStrike">
                          <a:solidFill>
                            <a:srgbClr val="FFFFFF"/>
                          </a:solidFill>
                          <a:latin typeface="Calibri"/>
                          <a:ea typeface="Calibri"/>
                          <a:cs typeface="Calibri"/>
                          <a:sym typeface="Calibri"/>
                        </a:rPr>
                        <a:t>Estrategia regional de gestión de crisis turísticas (ejemplo)</a:t>
                      </a:r>
                      <a:endParaRPr sz="2400" u="none" cap="none" strike="noStrike">
                        <a:latin typeface="Calibri"/>
                        <a:ea typeface="Calibri"/>
                        <a:cs typeface="Calibri"/>
                        <a:sym typeface="Calibri"/>
                      </a:endParaRPr>
                    </a:p>
                  </a:txBody>
                  <a:tcPr marT="168900" marB="0" marR="0" marL="0">
                    <a:lnB cap="flat" cmpd="sng" w="38100">
                      <a:solidFill>
                        <a:srgbClr val="FFFFFF"/>
                      </a:solidFill>
                      <a:prstDash val="solid"/>
                      <a:round/>
                      <a:headEnd len="sm" w="sm" type="none"/>
                      <a:tailEnd len="sm" w="sm" type="none"/>
                    </a:lnB>
                    <a:solidFill>
                      <a:srgbClr val="086D6E"/>
                    </a:solidFill>
                  </a:tcPr>
                </a:tc>
                <a:tc hMerge="1"/>
                <a:tc hMerge="1"/>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solidFill>
                      <a:srgbClr val="086D6E"/>
                    </a:solidFill>
                  </a:tcPr>
                </a:tc>
                <a:tc>
                  <a:txBody>
                    <a:bodyPr/>
                    <a:lstStyle/>
                    <a:p>
                      <a:pPr indent="0" lvl="0" marL="91440" marR="17716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Aprobado por </a:t>
                      </a:r>
                      <a:r>
                        <a:rPr lang="en-US" sz="1400" u="none" cap="none" strike="noStrike">
                          <a:solidFill>
                            <a:srgbClr val="FFFFFF"/>
                          </a:solidFill>
                          <a:latin typeface="Calibri"/>
                          <a:ea typeface="Calibri"/>
                          <a:cs typeface="Calibri"/>
                          <a:sym typeface="Calibri"/>
                        </a:rPr>
                        <a:t>Dermot  Johnston Director Regional de  Crisis de Turismo de Leitrim</a:t>
                      </a:r>
                      <a:endParaRPr sz="1400" u="none" cap="none" strike="noStrike">
                        <a:latin typeface="Calibri"/>
                        <a:ea typeface="Calibri"/>
                        <a:cs typeface="Calibri"/>
                        <a:sym typeface="Calibri"/>
                      </a:endParaRPr>
                    </a:p>
                  </a:txBody>
                  <a:tcPr marT="40000" marB="0" marR="0" marL="0">
                    <a:solidFill>
                      <a:srgbClr val="086D6E"/>
                    </a:solidFill>
                  </a:tcPr>
                </a:tc>
              </a:tr>
              <a:tr h="731525">
                <a:tc>
                  <a:txBody>
                    <a:bodyPr/>
                    <a:lstStyle/>
                    <a:p>
                      <a:pPr indent="0" lvl="0" marL="0" marR="0" rtl="0" algn="l">
                        <a:lnSpc>
                          <a:spcPct val="100000"/>
                        </a:lnSpc>
                        <a:spcBef>
                          <a:spcPts val="0"/>
                        </a:spcBef>
                        <a:spcAft>
                          <a:spcPts val="0"/>
                        </a:spcAft>
                        <a:buNone/>
                      </a:pPr>
                      <a:r>
                        <a:t/>
                      </a:r>
                      <a:endParaRPr sz="15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600" u="none" cap="none" strike="noStrike">
                          <a:solidFill>
                            <a:srgbClr val="FFFFFF"/>
                          </a:solidFill>
                          <a:latin typeface="Calibri"/>
                          <a:ea typeface="Calibri"/>
                          <a:cs typeface="Calibri"/>
                          <a:sym typeface="Calibri"/>
                        </a:rPr>
                        <a:t>Estrategia</a:t>
                      </a:r>
                      <a:endParaRPr sz="1600" u="none" cap="none" strike="noStrike">
                        <a:latin typeface="Calibri"/>
                        <a:ea typeface="Calibri"/>
                        <a:cs typeface="Calibri"/>
                        <a:sym typeface="Calibri"/>
                      </a:endParaRPr>
                    </a:p>
                  </a:txBody>
                  <a:tcPr marT="44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solidFill>
                      <a:srgbClr val="0D9390"/>
                    </a:solidFill>
                  </a:tcPr>
                </a:tc>
                <a:tc>
                  <a:txBody>
                    <a:bodyPr/>
                    <a:lstStyle/>
                    <a:p>
                      <a:pPr indent="0" lvl="0" marL="91440" marR="25336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Problemas, amenazas,  crisis o vulnerabilidades</a:t>
                      </a:r>
                      <a:endParaRPr sz="1400" u="none" cap="none" strike="noStrike">
                        <a:latin typeface="Calibri"/>
                        <a:ea typeface="Calibri"/>
                        <a:cs typeface="Calibri"/>
                        <a:sym typeface="Calibri"/>
                      </a:endParaRPr>
                    </a:p>
                  </a:txBody>
                  <a:tcPr marT="1403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D9390"/>
                    </a:solidFill>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Soluciones recomendadas</a:t>
                      </a:r>
                      <a:endParaRPr sz="1400" u="none" cap="none" strike="noStrike">
                        <a:latin typeface="Calibri"/>
                        <a:ea typeface="Calibri"/>
                        <a:cs typeface="Calibri"/>
                        <a:sym typeface="Calibri"/>
                      </a:endParaRPr>
                    </a:p>
                  </a:txBody>
                  <a:tcPr marT="63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solidFill>
                      <a:srgbClr val="0D9390"/>
                    </a:solidFill>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Actualizaciones</a:t>
                      </a:r>
                      <a:endParaRPr sz="1400" u="none" cap="none" strike="noStrike">
                        <a:latin typeface="Calibri"/>
                        <a:ea typeface="Calibri"/>
                        <a:cs typeface="Calibri"/>
                        <a:sym typeface="Calibri"/>
                      </a:endParaRPr>
                    </a:p>
                  </a:txBody>
                  <a:tcPr marT="63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solidFill>
                      <a:srgbClr val="0D9390"/>
                    </a:solidFill>
                  </a:tcPr>
                </a:tc>
                <a:tc>
                  <a:txBody>
                    <a:bodyPr/>
                    <a:lstStyle/>
                    <a:p>
                      <a:pPr indent="0" lvl="0" marL="91440" marR="266700"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Indicadores  clave de  rendimiento</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solidFill>
                      <a:srgbClr val="0D9390"/>
                    </a:solidFill>
                  </a:tcPr>
                </a:tc>
                <a:tc>
                  <a:txBody>
                    <a:bodyPr/>
                    <a:lstStyle/>
                    <a:p>
                      <a:pPr indent="0" lvl="0" marL="91440" marR="116014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Seguimiento y  consideraciones</a:t>
                      </a:r>
                      <a:endParaRPr sz="1400" u="none" cap="none" strike="noStrike">
                        <a:latin typeface="Calibri"/>
                        <a:ea typeface="Calibri"/>
                        <a:cs typeface="Calibri"/>
                        <a:sym typeface="Calibri"/>
                      </a:endParaRPr>
                    </a:p>
                  </a:txBody>
                  <a:tcPr marT="1403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solidFill>
                      <a:srgbClr val="0D9390"/>
                    </a:solidFill>
                  </a:tcPr>
                </a:tc>
              </a:tr>
              <a:tr h="731525">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lang="en-US" sz="1400" u="none" cap="none" strike="noStrike">
                          <a:solidFill>
                            <a:srgbClr val="086D6E"/>
                          </a:solidFill>
                          <a:latin typeface="Calibri"/>
                          <a:ea typeface="Calibri"/>
                          <a:cs typeface="Calibri"/>
                          <a:sym typeface="Calibri"/>
                        </a:rPr>
                        <a:t>Estrategia 3</a:t>
                      </a:r>
                      <a:endParaRPr sz="1400" u="none" cap="none" strike="noStrike">
                        <a:latin typeface="Calibri"/>
                        <a:ea typeface="Calibri"/>
                        <a:cs typeface="Calibri"/>
                        <a:sym typeface="Calibri"/>
                      </a:endParaRPr>
                    </a:p>
                  </a:txBody>
                  <a:tcPr marT="63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821055"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Ríos peligrosos e  inundaciones</a:t>
                      </a:r>
                      <a:endParaRPr sz="1400" u="none" cap="none" strike="noStrike">
                        <a:latin typeface="Calibri"/>
                        <a:ea typeface="Calibri"/>
                        <a:cs typeface="Calibri"/>
                        <a:sym typeface="Calibri"/>
                      </a:endParaRPr>
                    </a:p>
                  </a:txBody>
                  <a:tcPr marT="1403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342900" lvl="0" marL="433705" marR="180340"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1.	Los aros salvavidas se fijarán a postes a lo  largo de las carreteras cuando las condiciones  sean peligrosas</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136525"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Suministro de  aros salvavidas</a:t>
                      </a:r>
                      <a:endParaRPr sz="1400" u="none" cap="none" strike="noStrike">
                        <a:latin typeface="Calibri"/>
                        <a:ea typeface="Calibri"/>
                        <a:cs typeface="Calibri"/>
                        <a:sym typeface="Calibri"/>
                      </a:endParaRPr>
                    </a:p>
                  </a:txBody>
                  <a:tcPr marT="1403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377825"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Número de  rescates  acuáticos</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rowSpan="3">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r>
              <a:tr h="94487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0" rtl="0" algn="l">
                        <a:lnSpc>
                          <a:spcPct val="100000"/>
                        </a:lnSpc>
                        <a:spcBef>
                          <a:spcPts val="1175"/>
                        </a:spcBef>
                        <a:spcAft>
                          <a:spcPts val="0"/>
                        </a:spcAft>
                        <a:buNone/>
                      </a:pPr>
                      <a:r>
                        <a:rPr b="1" lang="en-US" sz="1400" u="none" cap="none" strike="noStrike">
                          <a:solidFill>
                            <a:srgbClr val="086D6E"/>
                          </a:solidFill>
                          <a:latin typeface="Calibri"/>
                          <a:ea typeface="Calibri"/>
                          <a:cs typeface="Calibri"/>
                          <a:sym typeface="Calibri"/>
                        </a:rPr>
                        <a:t>Estrategia 4</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85090"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Apoyar la continuidad de  las empresas turísticas  mediante una campaña de  marketing estratégico</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50" u="none" cap="none" strike="noStrike">
                        <a:latin typeface="Times New Roman"/>
                        <a:ea typeface="Times New Roman"/>
                        <a:cs typeface="Times New Roman"/>
                        <a:sym typeface="Times New Roman"/>
                      </a:endParaRPr>
                    </a:p>
                    <a:p>
                      <a:pPr indent="-342900" lvl="0" marL="433705" marR="137795"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1.	Realice una campaña promocional posterior al  acto</a:t>
                      </a:r>
                      <a:endParaRPr sz="1400" u="none" cap="none" strike="noStrike">
                        <a:latin typeface="Calibri"/>
                        <a:ea typeface="Calibri"/>
                        <a:cs typeface="Calibri"/>
                        <a:sym typeface="Calibri"/>
                      </a:endParaRPr>
                    </a:p>
                  </a:txBody>
                  <a:tcPr marT="63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0" rtl="0" algn="l">
                        <a:lnSpc>
                          <a:spcPct val="100000"/>
                        </a:lnSpc>
                        <a:spcBef>
                          <a:spcPts val="1180"/>
                        </a:spcBef>
                        <a:spcAft>
                          <a:spcPts val="0"/>
                        </a:spcAft>
                        <a:buNone/>
                      </a:pPr>
                      <a:r>
                        <a:rPr i="1" lang="en-US" sz="1400" u="none" cap="none" strike="noStrike">
                          <a:solidFill>
                            <a:srgbClr val="4C4C4C"/>
                          </a:solidFill>
                          <a:latin typeface="Calibri"/>
                          <a:ea typeface="Calibri"/>
                          <a:cs typeface="Calibri"/>
                          <a:sym typeface="Calibri"/>
                        </a:rPr>
                        <a:t>En desarrollo</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193040"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Número o  porcentaje de  reservas</a:t>
                      </a:r>
                      <a:endParaRPr sz="1400" u="none" cap="none" strike="noStrike">
                        <a:latin typeface="Calibri"/>
                        <a:ea typeface="Calibri"/>
                        <a:cs typeface="Calibri"/>
                        <a:sym typeface="Calibri"/>
                      </a:endParaRPr>
                    </a:p>
                  </a:txBody>
                  <a:tcPr marT="14032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vMerge="1"/>
              </a:tr>
              <a:tr h="1158250">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0" rtl="0" algn="l">
                        <a:lnSpc>
                          <a:spcPct val="100000"/>
                        </a:lnSpc>
                        <a:spcBef>
                          <a:spcPts val="1180"/>
                        </a:spcBef>
                        <a:spcAft>
                          <a:spcPts val="0"/>
                        </a:spcAft>
                        <a:buNone/>
                      </a:pPr>
                      <a:r>
                        <a:rPr b="1" lang="en-US" sz="1400" u="none" cap="none" strike="noStrike">
                          <a:solidFill>
                            <a:srgbClr val="086D6E"/>
                          </a:solidFill>
                          <a:latin typeface="Calibri"/>
                          <a:ea typeface="Calibri"/>
                          <a:cs typeface="Calibri"/>
                          <a:sym typeface="Calibri"/>
                        </a:rPr>
                        <a:t>Estrategia 5</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212725" rtl="0" algn="l">
                        <a:lnSpc>
                          <a:spcPct val="100000"/>
                        </a:lnSpc>
                        <a:spcBef>
                          <a:spcPts val="0"/>
                        </a:spcBef>
                        <a:spcAft>
                          <a:spcPts val="0"/>
                        </a:spcAft>
                        <a:buNone/>
                      </a:pPr>
                      <a:r>
                        <a:rPr i="1" lang="en-US" sz="1400" u="none" cap="none" strike="noStrike">
                          <a:solidFill>
                            <a:srgbClr val="4C4C4C"/>
                          </a:solidFill>
                          <a:latin typeface="Calibri"/>
                          <a:ea typeface="Calibri"/>
                          <a:cs typeface="Calibri"/>
                          <a:sym typeface="Calibri"/>
                        </a:rPr>
                        <a:t>Apoyar la continuidad de  las empresas turísticas  protegiendo sus  instalaciones</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342900" lvl="0" marL="433705" marR="290195" rtl="0" algn="l">
                        <a:lnSpc>
                          <a:spcPct val="100000"/>
                        </a:lnSpc>
                        <a:spcBef>
                          <a:spcPts val="1180"/>
                        </a:spcBef>
                        <a:spcAft>
                          <a:spcPts val="0"/>
                        </a:spcAft>
                        <a:buNone/>
                      </a:pPr>
                      <a:r>
                        <a:rPr i="1" lang="en-US" sz="1400" u="none" cap="none" strike="noStrike">
                          <a:solidFill>
                            <a:srgbClr val="4C4C4C"/>
                          </a:solidFill>
                          <a:latin typeface="Calibri"/>
                          <a:ea typeface="Calibri"/>
                          <a:cs typeface="Calibri"/>
                          <a:sym typeface="Calibri"/>
                        </a:rPr>
                        <a:t>1.	Que las empresas se preparen con bombas y  sacos de arena</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99060" rtl="0" algn="l">
                        <a:lnSpc>
                          <a:spcPct val="100000"/>
                        </a:lnSpc>
                        <a:spcBef>
                          <a:spcPts val="1180"/>
                        </a:spcBef>
                        <a:spcAft>
                          <a:spcPts val="0"/>
                        </a:spcAft>
                        <a:buNone/>
                      </a:pPr>
                      <a:r>
                        <a:rPr i="1" lang="en-US" sz="1400" u="none" cap="none" strike="noStrike">
                          <a:solidFill>
                            <a:srgbClr val="4C4C4C"/>
                          </a:solidFill>
                          <a:latin typeface="Calibri"/>
                          <a:ea typeface="Calibri"/>
                          <a:cs typeface="Calibri"/>
                          <a:sym typeface="Calibri"/>
                        </a:rPr>
                        <a:t>Bombas y sacos  de arena</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318770" rtl="0" algn="l">
                        <a:lnSpc>
                          <a:spcPct val="100000"/>
                        </a:lnSpc>
                        <a:spcBef>
                          <a:spcPts val="1180"/>
                        </a:spcBef>
                        <a:spcAft>
                          <a:spcPts val="0"/>
                        </a:spcAft>
                        <a:buNone/>
                      </a:pPr>
                      <a:r>
                        <a:rPr i="1" lang="en-US" sz="1400" u="none" cap="none" strike="noStrike">
                          <a:solidFill>
                            <a:srgbClr val="4C4C4C"/>
                          </a:solidFill>
                          <a:latin typeface="Calibri"/>
                          <a:ea typeface="Calibri"/>
                          <a:cs typeface="Calibri"/>
                          <a:sym typeface="Calibri"/>
                        </a:rPr>
                        <a:t>Nº o % de  anulaciones</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vMerge="1"/>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graphicFrame>
        <p:nvGraphicFramePr>
          <p:cNvPr id="1041" name="Google Shape;1041;p54"/>
          <p:cNvGraphicFramePr/>
          <p:nvPr/>
        </p:nvGraphicFramePr>
        <p:xfrm>
          <a:off x="0" y="3175"/>
          <a:ext cx="3000000" cy="3000000"/>
        </p:xfrm>
        <a:graphic>
          <a:graphicData uri="http://schemas.openxmlformats.org/drawingml/2006/table">
            <a:tbl>
              <a:tblPr bandRow="1" firstRow="1">
                <a:noFill/>
                <a:tableStyleId>{80238A98-2532-44EA-81E4-94804C563CF3}</a:tableStyleId>
              </a:tblPr>
              <a:tblGrid>
                <a:gridCol w="1581775"/>
                <a:gridCol w="1758325"/>
                <a:gridCol w="5286375"/>
                <a:gridCol w="3559175"/>
              </a:tblGrid>
              <a:tr h="614850">
                <a:tc gridSpan="3">
                  <a:txBody>
                    <a:bodyPr/>
                    <a:lstStyle/>
                    <a:p>
                      <a:pPr indent="0" lvl="0" marL="734695" marR="0" rtl="0" algn="l">
                        <a:lnSpc>
                          <a:spcPct val="100000"/>
                        </a:lnSpc>
                        <a:spcBef>
                          <a:spcPts val="0"/>
                        </a:spcBef>
                        <a:spcAft>
                          <a:spcPts val="0"/>
                        </a:spcAft>
                        <a:buNone/>
                      </a:pPr>
                      <a:r>
                        <a:rPr lang="en-US" sz="2400" u="none" cap="none" strike="noStrike">
                          <a:solidFill>
                            <a:srgbClr val="FFFFFF"/>
                          </a:solidFill>
                          <a:latin typeface="Calibri"/>
                          <a:ea typeface="Calibri"/>
                          <a:cs typeface="Calibri"/>
                          <a:sym typeface="Calibri"/>
                        </a:rPr>
                        <a:t>Estrategia regional de gestión de crisis turísticas (ejemplo)</a:t>
                      </a:r>
                      <a:endParaRPr sz="2400" u="none" cap="none" strike="noStrike">
                        <a:latin typeface="Calibri"/>
                        <a:ea typeface="Calibri"/>
                        <a:cs typeface="Calibri"/>
                        <a:sym typeface="Calibri"/>
                      </a:endParaRPr>
                    </a:p>
                  </a:txBody>
                  <a:tcPr marT="111125" marB="0" marR="0" marL="0">
                    <a:solidFill>
                      <a:srgbClr val="086D6E"/>
                    </a:solidFill>
                  </a:tcPr>
                </a:tc>
                <a:tc hMerge="1"/>
                <a:tc hMerge="1"/>
                <a:tc>
                  <a:txBody>
                    <a:bodyPr/>
                    <a:lstStyle/>
                    <a:p>
                      <a:pPr indent="0" lvl="0" marL="91440" marR="520065" rtl="0" algn="l">
                        <a:lnSpc>
                          <a:spcPct val="100000"/>
                        </a:lnSpc>
                        <a:spcBef>
                          <a:spcPts val="0"/>
                        </a:spcBef>
                        <a:spcAft>
                          <a:spcPts val="0"/>
                        </a:spcAft>
                        <a:buNone/>
                      </a:pPr>
                      <a:r>
                        <a:rPr b="1" lang="en-US" sz="1400" u="none" cap="none" strike="noStrike">
                          <a:solidFill>
                            <a:srgbClr val="FFFFFF"/>
                          </a:solidFill>
                          <a:latin typeface="Calibri"/>
                          <a:ea typeface="Calibri"/>
                          <a:cs typeface="Calibri"/>
                          <a:sym typeface="Calibri"/>
                        </a:rPr>
                        <a:t>Aprobado por </a:t>
                      </a:r>
                      <a:r>
                        <a:rPr lang="en-US" sz="1400" u="none" cap="none" strike="noStrike">
                          <a:solidFill>
                            <a:srgbClr val="FFFFFF"/>
                          </a:solidFill>
                          <a:latin typeface="Calibri"/>
                          <a:ea typeface="Calibri"/>
                          <a:cs typeface="Calibri"/>
                          <a:sym typeface="Calibri"/>
                        </a:rPr>
                        <a:t>Dermot Johnston Director  Regional de Crisis de Turismo de Leitrim</a:t>
                      </a:r>
                      <a:endParaRPr sz="1400" u="none" cap="none" strike="noStrike">
                        <a:latin typeface="Calibri"/>
                        <a:ea typeface="Calibri"/>
                        <a:cs typeface="Calibri"/>
                        <a:sym typeface="Calibri"/>
                      </a:endParaRPr>
                    </a:p>
                  </a:txBody>
                  <a:tcPr marT="88275" marB="0" marR="0" marL="0">
                    <a:solidFill>
                      <a:srgbClr val="086D6E"/>
                    </a:solidFill>
                  </a:tcPr>
                </a:tc>
              </a:tr>
              <a:tr h="564325">
                <a:tc>
                  <a:txBody>
                    <a:bodyPr/>
                    <a:lstStyle/>
                    <a:p>
                      <a:pPr indent="0" lvl="0" marL="88265"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Nombre</a:t>
                      </a:r>
                      <a:endParaRPr sz="1800" u="none" cap="none" strike="noStrike">
                        <a:latin typeface="Calibri"/>
                        <a:ea typeface="Calibri"/>
                        <a:cs typeface="Calibri"/>
                        <a:sym typeface="Calibri"/>
                      </a:endParaRPr>
                    </a:p>
                  </a:txBody>
                  <a:tcPr marT="130175" marB="0" marR="0" marL="0">
                    <a:solidFill>
                      <a:srgbClr val="086D6E"/>
                    </a:solidFill>
                  </a:tcPr>
                </a:tc>
                <a:tc>
                  <a:txBody>
                    <a:bodyPr/>
                    <a:lstStyle/>
                    <a:p>
                      <a:pPr indent="0" lvl="0" marL="91440"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Papel</a:t>
                      </a:r>
                      <a:endParaRPr sz="1800" u="none" cap="none" strike="noStrike">
                        <a:latin typeface="Calibri"/>
                        <a:ea typeface="Calibri"/>
                        <a:cs typeface="Calibri"/>
                        <a:sym typeface="Calibri"/>
                      </a:endParaRPr>
                    </a:p>
                  </a:txBody>
                  <a:tcPr marT="130175" marB="0" marR="0" marL="0">
                    <a:solidFill>
                      <a:srgbClr val="086D6E"/>
                    </a:solidFill>
                  </a:tcPr>
                </a:tc>
                <a:tc>
                  <a:txBody>
                    <a:bodyPr/>
                    <a:lstStyle/>
                    <a:p>
                      <a:pPr indent="0" lvl="0" marL="91440"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Responsabilidades (Ejemplos)</a:t>
                      </a:r>
                      <a:endParaRPr sz="1800" u="none" cap="none" strike="noStrike">
                        <a:latin typeface="Calibri"/>
                        <a:ea typeface="Calibri"/>
                        <a:cs typeface="Calibri"/>
                        <a:sym typeface="Calibri"/>
                      </a:endParaRPr>
                    </a:p>
                  </a:txBody>
                  <a:tcPr marT="130175" marB="0" marR="0" marL="0">
                    <a:solidFill>
                      <a:srgbClr val="086D6E"/>
                    </a:solidFill>
                  </a:tcPr>
                </a:tc>
                <a:tc>
                  <a:txBody>
                    <a:bodyPr/>
                    <a:lstStyle/>
                    <a:p>
                      <a:pPr indent="0" lvl="0" marL="91440"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Datos de contacto</a:t>
                      </a:r>
                      <a:endParaRPr sz="1800" u="none" cap="none" strike="noStrike">
                        <a:latin typeface="Calibri"/>
                        <a:ea typeface="Calibri"/>
                        <a:cs typeface="Calibri"/>
                        <a:sym typeface="Calibri"/>
                      </a:endParaRPr>
                    </a:p>
                  </a:txBody>
                  <a:tcPr marT="130175" marB="0" marR="0" marL="0">
                    <a:solidFill>
                      <a:srgbClr val="086D6E"/>
                    </a:solidFill>
                  </a:tcPr>
                </a:tc>
              </a:tr>
              <a:tr h="15786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2500" u="none" cap="none" strike="noStrike">
                        <a:latin typeface="Times New Roman"/>
                        <a:ea typeface="Times New Roman"/>
                        <a:cs typeface="Times New Roman"/>
                        <a:sym typeface="Times New Roman"/>
                      </a:endParaRPr>
                    </a:p>
                    <a:p>
                      <a:pPr indent="0" lvl="0" marL="88265" marR="0"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Tony Hughes</a:t>
                      </a:r>
                      <a:endParaRPr sz="1800" u="none" cap="none" strike="noStrike">
                        <a:latin typeface="Calibri"/>
                        <a:ea typeface="Calibri"/>
                        <a:cs typeface="Calibri"/>
                        <a:sym typeface="Calibri"/>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10"/>
                        </a:spcBef>
                        <a:spcAft>
                          <a:spcPts val="0"/>
                        </a:spcAft>
                        <a:buNone/>
                      </a:pPr>
                      <a:r>
                        <a:t/>
                      </a:r>
                      <a:endParaRPr sz="1700" u="none" cap="none" strike="noStrike">
                        <a:latin typeface="Times New Roman"/>
                        <a:ea typeface="Times New Roman"/>
                        <a:cs typeface="Times New Roman"/>
                        <a:sym typeface="Times New Roman"/>
                      </a:endParaRPr>
                    </a:p>
                    <a:p>
                      <a:pPr indent="0" lvl="0" marL="91440" marR="290830" rtl="0" algn="l">
                        <a:lnSpc>
                          <a:spcPct val="100000"/>
                        </a:lnSpc>
                        <a:spcBef>
                          <a:spcPts val="0"/>
                        </a:spcBef>
                        <a:spcAft>
                          <a:spcPts val="0"/>
                        </a:spcAft>
                        <a:buNone/>
                      </a:pPr>
                      <a:r>
                        <a:rPr lang="en-US" sz="1400" u="none" cap="none" strike="noStrike">
                          <a:solidFill>
                            <a:srgbClr val="4C4C4C"/>
                          </a:solidFill>
                          <a:latin typeface="Calibri"/>
                          <a:ea typeface="Calibri"/>
                          <a:cs typeface="Calibri"/>
                          <a:sym typeface="Calibri"/>
                        </a:rPr>
                        <a:t>Planificador de  infraestructuras de  Leitrim</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c>
                  <a:txBody>
                    <a:bodyPr/>
                    <a:lstStyle/>
                    <a:p>
                      <a:pPr indent="-342900" lvl="0" marL="433705" marR="229234" rtl="0" algn="l">
                        <a:lnSpc>
                          <a:spcPct val="100000"/>
                        </a:lnSpc>
                        <a:spcBef>
                          <a:spcPts val="0"/>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Asistir a todas las reuniones comunitarias relacionadas con la  crisis de las inundaciones para representar al Grupo Regional de  Gestión de Crisis del Turismo</a:t>
                      </a:r>
                      <a:endParaRPr sz="1400" u="none" cap="none" strike="noStrike">
                        <a:latin typeface="Calibri"/>
                        <a:ea typeface="Calibri"/>
                        <a:cs typeface="Calibri"/>
                        <a:sym typeface="Calibri"/>
                      </a:endParaRPr>
                    </a:p>
                    <a:p>
                      <a:pPr indent="-342900" lvl="0" marL="433705" marR="721360" rtl="0" algn="l">
                        <a:lnSpc>
                          <a:spcPct val="100000"/>
                        </a:lnSpc>
                        <a:spcBef>
                          <a:spcPts val="5"/>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Manténgase al día de artículos, medios de comunicación,  noticias, estadísticas, soluciones, financiación, anuncios</a:t>
                      </a:r>
                      <a:endParaRPr sz="1400" u="none" cap="none" strike="noStrike">
                        <a:latin typeface="Calibri"/>
                        <a:ea typeface="Calibri"/>
                        <a:cs typeface="Calibri"/>
                        <a:sym typeface="Calibri"/>
                      </a:endParaRPr>
                    </a:p>
                    <a:p>
                      <a:pPr indent="-342900" lvl="0" marL="433705" marR="0" rtl="0" algn="l">
                        <a:lnSpc>
                          <a:spcPct val="100000"/>
                        </a:lnSpc>
                        <a:spcBef>
                          <a:spcPts val="0"/>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Informe al Equipo de Gestión de Crisis y a la Unidad</a:t>
                      </a:r>
                      <a:endParaRPr sz="1400" u="none" cap="none" strike="noStrike">
                        <a:latin typeface="Calibri"/>
                        <a:ea typeface="Calibri"/>
                        <a:cs typeface="Calibri"/>
                        <a:sym typeface="Calibri"/>
                      </a:endParaRPr>
                    </a:p>
                    <a:p>
                      <a:pPr indent="-342900" lvl="0" marL="433705" marR="0" rtl="0" algn="l">
                        <a:lnSpc>
                          <a:spcPct val="100000"/>
                        </a:lnSpc>
                        <a:spcBef>
                          <a:spcPts val="0"/>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Trabajar con la dirección y el equipo de tráfico y carreteras</a:t>
                      </a:r>
                      <a:endParaRPr sz="1400" u="none" cap="none" strike="noStrike">
                        <a:latin typeface="Calibri"/>
                        <a:ea typeface="Calibri"/>
                        <a:cs typeface="Calibri"/>
                        <a:sym typeface="Calibri"/>
                      </a:endParaRPr>
                    </a:p>
                  </a:txBody>
                  <a:tcPr marT="2730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c>
                  <a:txBody>
                    <a:bodyPr/>
                    <a:lstStyle/>
                    <a:p>
                      <a:pPr indent="0" lvl="0" marL="90805" marR="0" rtl="0" algn="l">
                        <a:lnSpc>
                          <a:spcPct val="120000"/>
                        </a:lnSpc>
                        <a:spcBef>
                          <a:spcPts val="0"/>
                        </a:spcBef>
                        <a:spcAft>
                          <a:spcPts val="0"/>
                        </a:spcAft>
                        <a:buNone/>
                      </a:pPr>
                      <a:r>
                        <a:rPr lang="en-US" sz="1400" u="none" cap="none" strike="noStrike">
                          <a:solidFill>
                            <a:srgbClr val="4C4C4C"/>
                          </a:solidFill>
                          <a:latin typeface="Calibri"/>
                          <a:ea typeface="Calibri"/>
                          <a:cs typeface="Calibri"/>
                          <a:sym typeface="Calibri"/>
                        </a:rPr>
                        <a:t>Turismo de Leitrim</a:t>
                      </a:r>
                      <a:endParaRPr sz="1400" u="none" cap="none" strike="noStrike">
                        <a:latin typeface="Calibri"/>
                        <a:ea typeface="Calibri"/>
                        <a:cs typeface="Calibri"/>
                        <a:sym typeface="Calibri"/>
                      </a:endParaRPr>
                    </a:p>
                    <a:p>
                      <a:pPr indent="0" lvl="0" marL="90805" marR="281305" rtl="0" algn="l">
                        <a:lnSpc>
                          <a:spcPct val="120000"/>
                        </a:lnSpc>
                        <a:spcBef>
                          <a:spcPts val="55"/>
                        </a:spcBef>
                        <a:spcAft>
                          <a:spcPts val="0"/>
                        </a:spcAft>
                        <a:buNone/>
                      </a:pPr>
                      <a:r>
                        <a:rPr lang="en-US" sz="1400" u="sng" cap="none" strike="noStrike">
                          <a:solidFill>
                            <a:srgbClr val="086D6E"/>
                          </a:solidFill>
                          <a:latin typeface="Calibri"/>
                          <a:ea typeface="Calibri"/>
                          <a:cs typeface="Calibri"/>
                          <a:sym typeface="Calibri"/>
                          <a:hlinkClick r:id="rId3">
                            <a:extLst>
                              <a:ext uri="{A12FA001-AC4F-418D-AE19-62706E023703}">
                                <ahyp:hlinkClr val="tx"/>
                              </a:ext>
                            </a:extLst>
                          </a:hlinkClick>
                        </a:rPr>
                        <a:t>Dirección</a:t>
                      </a:r>
                      <a:r>
                        <a:rPr lang="en-US" sz="1400" u="none" cap="none" strike="noStrike">
                          <a:solidFill>
                            <a:srgbClr val="086D6E"/>
                          </a:solidFill>
                          <a:latin typeface="Calibri"/>
                          <a:ea typeface="Calibri"/>
                          <a:cs typeface="Calibri"/>
                          <a:sym typeface="Calibri"/>
                        </a:rPr>
                        <a:t>: </a:t>
                      </a:r>
                      <a:r>
                        <a:rPr lang="en-US" sz="1400" u="none" cap="none" strike="noStrike">
                          <a:solidFill>
                            <a:srgbClr val="4C4C4C"/>
                          </a:solidFill>
                          <a:latin typeface="Calibri"/>
                          <a:ea typeface="Calibri"/>
                          <a:cs typeface="Calibri"/>
                          <a:sym typeface="Calibri"/>
                        </a:rPr>
                        <a:t>The Old Barrel Store, The Quays,  Townparks, Carrick-On-Shannon, Co. Leitrim  </a:t>
                      </a:r>
                      <a:r>
                        <a:rPr lang="en-US" sz="1400" u="sng" cap="none" strike="noStrike">
                          <a:solidFill>
                            <a:srgbClr val="086D6E"/>
                          </a:solidFill>
                          <a:latin typeface="Calibri"/>
                          <a:ea typeface="Calibri"/>
                          <a:cs typeface="Calibri"/>
                          <a:sym typeface="Calibri"/>
                          <a:hlinkClick r:id="rId4">
                            <a:extLst>
                              <a:ext uri="{A12FA001-AC4F-418D-AE19-62706E023703}">
                                <ahyp:hlinkClr val="tx"/>
                              </a:ext>
                            </a:extLst>
                          </a:hlinkClick>
                        </a:rPr>
                        <a:t>Teléfono</a:t>
                      </a:r>
                      <a:r>
                        <a:rPr lang="en-US" sz="1400" u="none" cap="none" strike="noStrike">
                          <a:solidFill>
                            <a:srgbClr val="086D6E"/>
                          </a:solidFill>
                          <a:latin typeface="Calibri"/>
                          <a:ea typeface="Calibri"/>
                          <a:cs typeface="Calibri"/>
                          <a:sym typeface="Calibri"/>
                        </a:rPr>
                        <a:t>: </a:t>
                      </a:r>
                      <a:r>
                        <a:rPr lang="en-US" sz="1400" u="sng" cap="none" strike="noStrike">
                          <a:solidFill>
                            <a:srgbClr val="4C4C4C"/>
                          </a:solidFill>
                          <a:latin typeface="Calibri"/>
                          <a:ea typeface="Calibri"/>
                          <a:cs typeface="Calibri"/>
                          <a:sym typeface="Calibri"/>
                          <a:hlinkClick r:id="rId5">
                            <a:extLst>
                              <a:ext uri="{A12FA001-AC4F-418D-AE19-62706E023703}">
                                <ahyp:hlinkClr val="tx"/>
                              </a:ext>
                            </a:extLst>
                          </a:hlinkClick>
                        </a:rPr>
                        <a:t>(071) 962 0170</a:t>
                      </a:r>
                      <a:endParaRPr sz="1400" u="none" cap="none" strike="noStrike">
                        <a:latin typeface="Calibri"/>
                        <a:ea typeface="Calibri"/>
                        <a:cs typeface="Calibri"/>
                        <a:sym typeface="Calibri"/>
                      </a:endParaRPr>
                    </a:p>
                    <a:p>
                      <a:pPr indent="0" lvl="0" marL="91440" marR="1215390" rtl="0" algn="l">
                        <a:lnSpc>
                          <a:spcPct val="120000"/>
                        </a:lnSpc>
                        <a:spcBef>
                          <a:spcPts val="0"/>
                        </a:spcBef>
                        <a:spcAft>
                          <a:spcPts val="0"/>
                        </a:spcAft>
                        <a:buNone/>
                      </a:pPr>
                      <a:r>
                        <a:rPr lang="en-US" sz="1400" u="none" cap="none" strike="noStrike">
                          <a:solidFill>
                            <a:srgbClr val="086D6E"/>
                          </a:solidFill>
                          <a:latin typeface="Calibri"/>
                          <a:ea typeface="Calibri"/>
                          <a:cs typeface="Calibri"/>
                          <a:sym typeface="Calibri"/>
                        </a:rPr>
                        <a:t>Correo electrónico  </a:t>
                      </a:r>
                      <a:r>
                        <a:rPr lang="en-US" sz="1400" u="sng" cap="none" strike="noStrike">
                          <a:solidFill>
                            <a:srgbClr val="4C4C4C"/>
                          </a:solidFill>
                          <a:latin typeface="Calibri"/>
                          <a:ea typeface="Calibri"/>
                          <a:cs typeface="Calibri"/>
                          <a:sym typeface="Calibri"/>
                          <a:hlinkClick r:id="rId6">
                            <a:extLst>
                              <a:ext uri="{A12FA001-AC4F-418D-AE19-62706E023703}">
                                <ahyp:hlinkClr val="tx"/>
                              </a:ext>
                            </a:extLst>
                          </a:hlinkClick>
                        </a:rPr>
                        <a:t>tony.hughes@leitrimtourism.ie</a:t>
                      </a:r>
                      <a:endParaRPr sz="1400" u="none" cap="none" strike="noStrike">
                        <a:latin typeface="Calibri"/>
                        <a:ea typeface="Calibri"/>
                        <a:cs typeface="Calibri"/>
                        <a:sym typeface="Calibri"/>
                      </a:endParaRPr>
                    </a:p>
                  </a:txBody>
                  <a:tcPr marT="1346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r>
              <a:tr h="158495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55"/>
                        </a:spcBef>
                        <a:spcAft>
                          <a:spcPts val="0"/>
                        </a:spcAft>
                        <a:buNone/>
                      </a:pPr>
                      <a:r>
                        <a:t/>
                      </a:r>
                      <a:endParaRPr sz="1600" u="none" cap="none" strike="noStrike">
                        <a:latin typeface="Times New Roman"/>
                        <a:ea typeface="Times New Roman"/>
                        <a:cs typeface="Times New Roman"/>
                        <a:sym typeface="Times New Roman"/>
                      </a:endParaRPr>
                    </a:p>
                    <a:p>
                      <a:pPr indent="0" lvl="0" marL="88265" marR="683260"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Brendan  Higgins</a:t>
                      </a:r>
                      <a:endParaRPr sz="1800" u="none" cap="none" strike="noStrike">
                        <a:latin typeface="Calibri"/>
                        <a:ea typeface="Calibri"/>
                        <a:cs typeface="Calibri"/>
                        <a:sym typeface="Calibri"/>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127635" rtl="0" algn="l">
                        <a:lnSpc>
                          <a:spcPct val="100000"/>
                        </a:lnSpc>
                        <a:spcBef>
                          <a:spcPts val="1245"/>
                        </a:spcBef>
                        <a:spcAft>
                          <a:spcPts val="0"/>
                        </a:spcAft>
                        <a:buNone/>
                      </a:pPr>
                      <a:r>
                        <a:rPr lang="en-US" sz="1400" u="none" cap="none" strike="noStrike">
                          <a:solidFill>
                            <a:srgbClr val="4C4C4C"/>
                          </a:solidFill>
                          <a:latin typeface="Calibri"/>
                          <a:ea typeface="Calibri"/>
                          <a:cs typeface="Calibri"/>
                          <a:sym typeface="Calibri"/>
                        </a:rPr>
                        <a:t>Centro de Gestión de  Crisis de Leitrim</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342900" lvl="0" marL="433705" marR="313690" rtl="0" algn="l">
                        <a:lnSpc>
                          <a:spcPct val="100000"/>
                        </a:lnSpc>
                        <a:spcBef>
                          <a:spcPts val="0"/>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Preparar una lista de contactos de respuesta de emergencia en  caso de inundaciones provocadas por crisis</a:t>
                      </a:r>
                      <a:endParaRPr sz="1400" u="none" cap="none" strike="noStrike">
                        <a:latin typeface="Calibri"/>
                        <a:ea typeface="Calibri"/>
                        <a:cs typeface="Calibri"/>
                        <a:sym typeface="Calibri"/>
                      </a:endParaRPr>
                    </a:p>
                    <a:p>
                      <a:pPr indent="-342900" lvl="0" marL="433705" marR="510540" rtl="0" algn="l">
                        <a:lnSpc>
                          <a:spcPct val="100000"/>
                        </a:lnSpc>
                        <a:spcBef>
                          <a:spcPts val="5"/>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Preparar las operaciones de respuesta ante inundaciones, el  procedimiento y la lista de tareas</a:t>
                      </a:r>
                      <a:endParaRPr sz="1400" u="none" cap="none" strike="noStrike">
                        <a:latin typeface="Calibri"/>
                        <a:ea typeface="Calibri"/>
                        <a:cs typeface="Calibri"/>
                        <a:sym typeface="Calibri"/>
                      </a:endParaRPr>
                    </a:p>
                    <a:p>
                      <a:pPr indent="-342900" lvl="0" marL="433705" marR="118110" rtl="0" algn="l">
                        <a:lnSpc>
                          <a:spcPct val="100000"/>
                        </a:lnSpc>
                        <a:spcBef>
                          <a:spcPts val="0"/>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Organizar la formación de los habitantes de las zonas inundadas y  publicar la información en el sitio web</a:t>
                      </a:r>
                      <a:endParaRPr sz="1400" u="none" cap="none" strike="noStrike">
                        <a:latin typeface="Calibri"/>
                        <a:ea typeface="Calibri"/>
                        <a:cs typeface="Calibri"/>
                        <a:sym typeface="Calibri"/>
                      </a:endParaRPr>
                    </a:p>
                    <a:p>
                      <a:pPr indent="-342900" lvl="0" marL="433705" marR="0" rtl="0" algn="l">
                        <a:lnSpc>
                          <a:spcPct val="100000"/>
                        </a:lnSpc>
                        <a:spcBef>
                          <a:spcPts val="0"/>
                        </a:spcBef>
                        <a:spcAft>
                          <a:spcPts val="0"/>
                        </a:spcAft>
                        <a:buClr>
                          <a:srgbClr val="4C4C4C"/>
                        </a:buClr>
                        <a:buSzPts val="1400"/>
                        <a:buFont typeface="Calibri"/>
                        <a:buAutoNum type="arabicPeriod"/>
                      </a:pPr>
                      <a:r>
                        <a:rPr lang="en-US" sz="1400" u="none" cap="none" strike="noStrike">
                          <a:solidFill>
                            <a:srgbClr val="4C4C4C"/>
                          </a:solidFill>
                          <a:latin typeface="Calibri"/>
                          <a:ea typeface="Calibri"/>
                          <a:cs typeface="Calibri"/>
                          <a:sym typeface="Calibri"/>
                        </a:rPr>
                        <a:t>Trabajar con la dirección y el equipo de tráfico y carreteras</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r>
              <a:tr h="551625">
                <a:tc>
                  <a:txBody>
                    <a:bodyPr/>
                    <a:lstStyle/>
                    <a:p>
                      <a:pPr indent="0" lvl="0" marL="88265" marR="0"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xxx</a:t>
                      </a:r>
                      <a:endParaRPr sz="1800" u="none" cap="none" strike="noStrike">
                        <a:latin typeface="Calibri"/>
                        <a:ea typeface="Calibri"/>
                        <a:cs typeface="Calibri"/>
                        <a:sym typeface="Calibri"/>
                      </a:endParaRPr>
                    </a:p>
                  </a:txBody>
                  <a:tcPr marT="12382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lang="en-US" sz="1400" u="none" cap="none" strike="noStrike">
                          <a:solidFill>
                            <a:srgbClr val="4C4C4C"/>
                          </a:solidFill>
                          <a:latin typeface="Calibri"/>
                          <a:ea typeface="Calibri"/>
                          <a:cs typeface="Calibri"/>
                          <a:sym typeface="Calibri"/>
                        </a:rPr>
                        <a:t>xxx</a:t>
                      </a:r>
                      <a:endParaRPr sz="1400" u="none" cap="none" strike="noStrike">
                        <a:latin typeface="Calibri"/>
                        <a:ea typeface="Calibri"/>
                        <a:cs typeface="Calibri"/>
                        <a:sym typeface="Calibri"/>
                      </a:endParaRPr>
                    </a:p>
                  </a:txBody>
                  <a:tcPr marT="15747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lang="en-US" sz="1400" u="none" cap="none" strike="noStrike">
                          <a:solidFill>
                            <a:srgbClr val="4C4C4C"/>
                          </a:solidFill>
                          <a:latin typeface="Calibri"/>
                          <a:ea typeface="Calibri"/>
                          <a:cs typeface="Calibri"/>
                          <a:sym typeface="Calibri"/>
                        </a:rPr>
                        <a:t>xxx</a:t>
                      </a:r>
                      <a:endParaRPr sz="1400" u="none" cap="none" strike="noStrike">
                        <a:latin typeface="Calibri"/>
                        <a:ea typeface="Calibri"/>
                        <a:cs typeface="Calibri"/>
                        <a:sym typeface="Calibri"/>
                      </a:endParaRPr>
                    </a:p>
                  </a:txBody>
                  <a:tcPr marT="157475"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lang="en-US" sz="1400" u="none" cap="none" strike="noStrike">
                          <a:solidFill>
                            <a:srgbClr val="4C4C4C"/>
                          </a:solidFill>
                          <a:latin typeface="Calibri"/>
                          <a:ea typeface="Calibri"/>
                          <a:cs typeface="Calibri"/>
                          <a:sym typeface="Calibri"/>
                        </a:rPr>
                        <a:t>xxx</a:t>
                      </a:r>
                      <a:endParaRPr sz="1400" u="none" cap="none" strike="noStrike">
                        <a:latin typeface="Calibri"/>
                        <a:ea typeface="Calibri"/>
                        <a:cs typeface="Calibri"/>
                        <a:sym typeface="Calibri"/>
                      </a:endParaRPr>
                    </a:p>
                  </a:txBody>
                  <a:tcPr marT="15747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r>
              <a:tr h="19631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20"/>
                        </a:spcBef>
                        <a:spcAft>
                          <a:spcPts val="0"/>
                        </a:spcAft>
                        <a:buNone/>
                      </a:pPr>
                      <a:r>
                        <a:t/>
                      </a:r>
                      <a:endParaRPr sz="2150" u="none" cap="none" strike="noStrike">
                        <a:latin typeface="Times New Roman"/>
                        <a:ea typeface="Times New Roman"/>
                        <a:cs typeface="Times New Roman"/>
                        <a:sym typeface="Times New Roman"/>
                      </a:endParaRPr>
                    </a:p>
                    <a:p>
                      <a:pPr indent="0" lvl="0" marL="88265" marR="439419"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Recursos,  políticas,  referencias</a:t>
                      </a:r>
                      <a:endParaRPr sz="1800" u="none" cap="none" strike="noStrike">
                        <a:latin typeface="Calibri"/>
                        <a:ea typeface="Calibri"/>
                        <a:cs typeface="Calibri"/>
                        <a:sym typeface="Calibri"/>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a:txBody>
                    <a:bodyPr/>
                    <a:lstStyle/>
                    <a:p>
                      <a:pPr indent="0" lvl="0" marL="91440" marR="136525" rtl="0" algn="l">
                        <a:lnSpc>
                          <a:spcPct val="100000"/>
                        </a:lnSpc>
                        <a:spcBef>
                          <a:spcPts val="0"/>
                        </a:spcBef>
                        <a:spcAft>
                          <a:spcPts val="0"/>
                        </a:spcAft>
                        <a:buNone/>
                      </a:pPr>
                      <a:r>
                        <a:rPr b="1" lang="en-US" sz="1400" u="none" cap="none" strike="noStrike">
                          <a:solidFill>
                            <a:srgbClr val="086D6E"/>
                          </a:solidFill>
                          <a:latin typeface="Calibri"/>
                          <a:ea typeface="Calibri"/>
                          <a:cs typeface="Calibri"/>
                          <a:sym typeface="Calibri"/>
                        </a:rPr>
                        <a:t>Medios de  comunicación,  relaciones públicas y  artículos</a:t>
                      </a:r>
                      <a:endParaRPr sz="1400" u="none" cap="none" strike="noStrike">
                        <a:latin typeface="Calibri"/>
                        <a:ea typeface="Calibri"/>
                        <a:cs typeface="Calibri"/>
                        <a:sym typeface="Calibri"/>
                      </a:endParaRPr>
                    </a:p>
                    <a:p>
                      <a:pPr indent="0" lvl="0" marL="91440" marR="97790" rtl="0" algn="l">
                        <a:lnSpc>
                          <a:spcPct val="100000"/>
                        </a:lnSpc>
                        <a:spcBef>
                          <a:spcPts val="0"/>
                        </a:spcBef>
                        <a:spcAft>
                          <a:spcPts val="0"/>
                        </a:spcAft>
                        <a:buNone/>
                      </a:pPr>
                      <a:r>
                        <a:rPr i="1" lang="en-US" sz="1400" u="sng" cap="none" strike="noStrike">
                          <a:solidFill>
                            <a:srgbClr val="086D6E"/>
                          </a:solidFill>
                          <a:latin typeface="Calibri"/>
                          <a:ea typeface="Calibri"/>
                          <a:cs typeface="Calibri"/>
                          <a:sym typeface="Calibri"/>
                          <a:hlinkClick r:id="rId7">
                            <a:extLst>
                              <a:ext uri="{A12FA001-AC4F-418D-AE19-62706E023703}">
                                <ahyp:hlinkClr val="tx"/>
                              </a:ext>
                            </a:extLst>
                          </a:hlinkClick>
                        </a:rPr>
                        <a:t>p. ej,</a:t>
                      </a:r>
                      <a:r>
                        <a:rPr i="1" lang="en-US" sz="1400" u="sng" cap="none" strike="noStrike">
                          <a:solidFill>
                            <a:srgbClr val="4C4C4C"/>
                          </a:solidFill>
                          <a:latin typeface="Calibri"/>
                          <a:ea typeface="Calibri"/>
                          <a:cs typeface="Calibri"/>
                          <a:sym typeface="Calibri"/>
                          <a:hlinkClick r:id="rId8">
                            <a:extLst>
                              <a:ext uri="{A12FA001-AC4F-418D-AE19-62706E023703}">
                                <ahyp:hlinkClr val="tx"/>
                              </a:ext>
                            </a:extLst>
                          </a:hlinkClick>
                        </a:rPr>
                        <a:t> Inundaciones de  Shannon: La  población local,  dividida sobre cómo  afrontar la crisis</a:t>
                      </a:r>
                      <a:endParaRPr sz="1400" u="none" cap="none" strike="noStrike">
                        <a:latin typeface="Calibri"/>
                        <a:ea typeface="Calibri"/>
                        <a:cs typeface="Calibri"/>
                        <a:sym typeface="Calibri"/>
                      </a:endParaRPr>
                    </a:p>
                  </a:txBody>
                  <a:tcPr marT="3365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0" rtl="0" algn="l">
                        <a:lnSpc>
                          <a:spcPct val="100000"/>
                        </a:lnSpc>
                        <a:spcBef>
                          <a:spcPts val="1245"/>
                        </a:spcBef>
                        <a:spcAft>
                          <a:spcPts val="0"/>
                        </a:spcAft>
                        <a:buNone/>
                      </a:pPr>
                      <a:r>
                        <a:rPr b="1" lang="en-US" sz="1400" u="none" cap="none" strike="noStrike">
                          <a:solidFill>
                            <a:srgbClr val="086D6E"/>
                          </a:solidFill>
                          <a:latin typeface="Calibri"/>
                          <a:ea typeface="Calibri"/>
                          <a:cs typeface="Calibri"/>
                          <a:sym typeface="Calibri"/>
                        </a:rPr>
                        <a:t>Estrategias de respuesta del Gobierno e informes</a:t>
                      </a:r>
                      <a:endParaRPr sz="1400" u="none" cap="none" strike="noStrike">
                        <a:latin typeface="Calibri"/>
                        <a:ea typeface="Calibri"/>
                        <a:cs typeface="Calibri"/>
                        <a:sym typeface="Calibri"/>
                      </a:endParaRPr>
                    </a:p>
                    <a:p>
                      <a:pPr indent="0" lvl="0" marL="91440" marR="104775" rtl="0" algn="l">
                        <a:lnSpc>
                          <a:spcPct val="100000"/>
                        </a:lnSpc>
                        <a:spcBef>
                          <a:spcPts val="0"/>
                        </a:spcBef>
                        <a:spcAft>
                          <a:spcPts val="0"/>
                        </a:spcAft>
                        <a:buNone/>
                      </a:pPr>
                      <a:r>
                        <a:rPr i="1" lang="en-US" sz="1400" u="sng" cap="none" strike="noStrike">
                          <a:solidFill>
                            <a:srgbClr val="086D6E"/>
                          </a:solidFill>
                          <a:latin typeface="Calibri"/>
                          <a:ea typeface="Calibri"/>
                          <a:cs typeface="Calibri"/>
                          <a:sym typeface="Calibri"/>
                          <a:hlinkClick r:id="rId9">
                            <a:extLst>
                              <a:ext uri="{A12FA001-AC4F-418D-AE19-62706E023703}">
                                <ahyp:hlinkClr val="tx"/>
                              </a:ext>
                            </a:extLst>
                          </a:hlinkClick>
                        </a:rPr>
                        <a:t>por ejemplo </a:t>
                      </a:r>
                      <a:r>
                        <a:rPr i="1" lang="en-US" sz="1400" u="sng" cap="none" strike="noStrike">
                          <a:solidFill>
                            <a:srgbClr val="4C4C4C"/>
                          </a:solidFill>
                          <a:latin typeface="Calibri"/>
                          <a:ea typeface="Calibri"/>
                          <a:cs typeface="Calibri"/>
                          <a:sym typeface="Calibri"/>
                          <a:hlinkClick r:id="rId10">
                            <a:extLst>
                              <a:ext uri="{A12FA001-AC4F-418D-AE19-62706E023703}">
                                <ahyp:hlinkClr val="tx"/>
                              </a:ext>
                            </a:extLst>
                          </a:hlinkClick>
                        </a:rPr>
                        <a:t>Leitrim County Council para poner en marcha un plan de 9  millones de euros que propone una barrera de muros de 1,5 km para  vencer las inundaciones.</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91440" marR="197485" rtl="0" algn="l">
                        <a:lnSpc>
                          <a:spcPct val="100000"/>
                        </a:lnSpc>
                        <a:spcBef>
                          <a:spcPts val="1245"/>
                        </a:spcBef>
                        <a:spcAft>
                          <a:spcPts val="0"/>
                        </a:spcAft>
                        <a:buNone/>
                      </a:pPr>
                      <a:r>
                        <a:rPr b="1" lang="en-US" sz="1400" u="none" cap="none" strike="noStrike">
                          <a:solidFill>
                            <a:srgbClr val="086D6E"/>
                          </a:solidFill>
                          <a:latin typeface="Calibri"/>
                          <a:ea typeface="Calibri"/>
                          <a:cs typeface="Calibri"/>
                          <a:sym typeface="Calibri"/>
                        </a:rPr>
                        <a:t>Otras personas, partes interesadas, grupos y  redes</a:t>
                      </a:r>
                      <a:endParaRPr sz="1400" u="none" cap="none" strike="noStrike">
                        <a:latin typeface="Calibri"/>
                        <a:ea typeface="Calibri"/>
                        <a:cs typeface="Calibri"/>
                        <a:sym typeface="Calibri"/>
                      </a:endParaRPr>
                    </a:p>
                    <a:p>
                      <a:pPr indent="-634" lvl="0" marL="91440" marR="194945" rtl="0" algn="l">
                        <a:lnSpc>
                          <a:spcPct val="100000"/>
                        </a:lnSpc>
                        <a:spcBef>
                          <a:spcPts val="5"/>
                        </a:spcBef>
                        <a:spcAft>
                          <a:spcPts val="0"/>
                        </a:spcAft>
                        <a:buNone/>
                      </a:pPr>
                      <a:r>
                        <a:rPr i="1" lang="en-US" sz="1400" u="sng" cap="none" strike="noStrike">
                          <a:solidFill>
                            <a:srgbClr val="086D6E"/>
                          </a:solidFill>
                          <a:latin typeface="Calibri"/>
                          <a:ea typeface="Calibri"/>
                          <a:cs typeface="Calibri"/>
                          <a:sym typeface="Calibri"/>
                          <a:hlinkClick r:id="rId11">
                            <a:extLst>
                              <a:ext uri="{A12FA001-AC4F-418D-AE19-62706E023703}">
                                <ahyp:hlinkClr val="tx"/>
                              </a:ext>
                            </a:extLst>
                          </a:hlinkClick>
                        </a:rPr>
                        <a:t>p. ej,</a:t>
                      </a:r>
                      <a:r>
                        <a:rPr i="1" lang="en-US" sz="1400" u="sng" cap="none" strike="noStrike">
                          <a:solidFill>
                            <a:srgbClr val="4C4C4C"/>
                          </a:solidFill>
                          <a:latin typeface="Calibri"/>
                          <a:ea typeface="Calibri"/>
                          <a:cs typeface="Calibri"/>
                          <a:sym typeface="Calibri"/>
                          <a:hlinkClick r:id="rId12">
                            <a:extLst>
                              <a:ext uri="{A12FA001-AC4F-418D-AE19-62706E023703}">
                                <ahyp:hlinkClr val="tx"/>
                              </a:ext>
                            </a:extLst>
                          </a:hlinkClick>
                        </a:rPr>
                        <a:t> Grupo de Coordinación de la Agencia de  la Etapa de Riesgo de Inundación de Shannon</a:t>
                      </a:r>
                      <a:endParaRPr sz="1400" u="none" cap="none" strike="noStrike">
                        <a:latin typeface="Calibri"/>
                        <a:ea typeface="Calibri"/>
                        <a:cs typeface="Calibri"/>
                        <a:sym typeface="Calibri"/>
                      </a:endParaRPr>
                    </a:p>
                  </a:txBody>
                  <a:tcPr marT="0"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r>
            </a:tbl>
          </a:graphicData>
        </a:graphic>
      </p:graphicFrame>
      <p:sp>
        <p:nvSpPr>
          <p:cNvPr id="1042" name="Google Shape;1042;p54"/>
          <p:cNvSpPr/>
          <p:nvPr/>
        </p:nvSpPr>
        <p:spPr>
          <a:xfrm>
            <a:off x="0" y="4897526"/>
            <a:ext cx="12192000" cy="1960880"/>
          </a:xfrm>
          <a:custGeom>
            <a:rect b="b" l="l" r="r" t="t"/>
            <a:pathLst>
              <a:path extrusionOk="0" h="1960879" w="12192000">
                <a:moveTo>
                  <a:pt x="12192000" y="0"/>
                </a:moveTo>
                <a:lnTo>
                  <a:pt x="8629650" y="0"/>
                </a:lnTo>
                <a:lnTo>
                  <a:pt x="3343275" y="0"/>
                </a:lnTo>
                <a:lnTo>
                  <a:pt x="1585074" y="0"/>
                </a:lnTo>
                <a:lnTo>
                  <a:pt x="0" y="0"/>
                </a:lnTo>
                <a:lnTo>
                  <a:pt x="0" y="1960473"/>
                </a:lnTo>
                <a:lnTo>
                  <a:pt x="1585074" y="1960473"/>
                </a:lnTo>
                <a:lnTo>
                  <a:pt x="3343275" y="1960473"/>
                </a:lnTo>
                <a:lnTo>
                  <a:pt x="8629650" y="1960473"/>
                </a:lnTo>
                <a:lnTo>
                  <a:pt x="12192000" y="1960473"/>
                </a:lnTo>
                <a:lnTo>
                  <a:pt x="121920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55"/>
          <p:cNvSpPr txBox="1"/>
          <p:nvPr>
            <p:ph type="title"/>
          </p:nvPr>
        </p:nvSpPr>
        <p:spPr>
          <a:xfrm>
            <a:off x="6499236" y="1652272"/>
            <a:ext cx="4951730" cy="112268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3600"/>
              <a:t>4.	La estrategia de gestión  de crisis influye</a:t>
            </a:r>
            <a:endParaRPr sz="3600"/>
          </a:p>
        </p:txBody>
      </p:sp>
      <p:pic>
        <p:nvPicPr>
          <p:cNvPr id="1048" name="Google Shape;1048;p55"/>
          <p:cNvPicPr preferRelativeResize="0"/>
          <p:nvPr/>
        </p:nvPicPr>
        <p:blipFill rotWithShape="1">
          <a:blip r:embed="rId3">
            <a:alphaModFix/>
          </a:blip>
          <a:srcRect b="0" l="0" r="0" t="0"/>
          <a:stretch/>
        </p:blipFill>
        <p:spPr>
          <a:xfrm>
            <a:off x="241554" y="228600"/>
            <a:ext cx="11696699" cy="576376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52" name="Shape 1052"/>
        <p:cNvGrpSpPr/>
        <p:nvPr/>
      </p:nvGrpSpPr>
      <p:grpSpPr>
        <a:xfrm>
          <a:off x="0" y="0"/>
          <a:ext cx="0" cy="0"/>
          <a:chOff x="0" y="0"/>
          <a:chExt cx="0" cy="0"/>
        </a:xfrm>
      </p:grpSpPr>
      <p:pic>
        <p:nvPicPr>
          <p:cNvPr id="1053" name="Google Shape;1053;p56"/>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1054" name="Google Shape;1054;p56"/>
          <p:cNvGrpSpPr/>
          <p:nvPr/>
        </p:nvGrpSpPr>
        <p:grpSpPr>
          <a:xfrm>
            <a:off x="848080" y="6217679"/>
            <a:ext cx="3112985" cy="348957"/>
            <a:chOff x="848080" y="6217679"/>
            <a:chExt cx="3112985" cy="348957"/>
          </a:xfrm>
        </p:grpSpPr>
        <p:pic>
          <p:nvPicPr>
            <p:cNvPr id="1055" name="Google Shape;1055;p56"/>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1056" name="Google Shape;1056;p56"/>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1057" name="Google Shape;1057;p56"/>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pic>
        <p:nvPicPr>
          <p:cNvPr id="1058" name="Google Shape;1058;p56"/>
          <p:cNvPicPr preferRelativeResize="0"/>
          <p:nvPr/>
        </p:nvPicPr>
        <p:blipFill rotWithShape="1">
          <a:blip r:embed="rId7">
            <a:alphaModFix/>
          </a:blip>
          <a:srcRect b="0" l="0" r="0" t="0"/>
          <a:stretch/>
        </p:blipFill>
        <p:spPr>
          <a:xfrm>
            <a:off x="6796278" y="0"/>
            <a:ext cx="5395721" cy="6858000"/>
          </a:xfrm>
          <a:prstGeom prst="rect">
            <a:avLst/>
          </a:prstGeom>
          <a:noFill/>
          <a:ln>
            <a:noFill/>
          </a:ln>
        </p:spPr>
      </p:pic>
      <p:sp>
        <p:nvSpPr>
          <p:cNvPr id="1059" name="Google Shape;1059;p56"/>
          <p:cNvSpPr txBox="1"/>
          <p:nvPr>
            <p:ph type="title"/>
          </p:nvPr>
        </p:nvSpPr>
        <p:spPr>
          <a:xfrm>
            <a:off x="402081" y="219308"/>
            <a:ext cx="5274310" cy="879475"/>
          </a:xfrm>
          <a:prstGeom prst="rect">
            <a:avLst/>
          </a:prstGeom>
          <a:noFill/>
          <a:ln>
            <a:noFill/>
          </a:ln>
        </p:spPr>
        <p:txBody>
          <a:bodyPr anchorCtr="0" anchor="t" bIns="0" lIns="0" spcFirstLastPara="1" rIns="0" wrap="square" tIns="12700">
            <a:spAutoFit/>
          </a:bodyPr>
          <a:lstStyle/>
          <a:p>
            <a:pPr indent="-666750" lvl="0" marL="678815" marR="5080" rtl="0" algn="l">
              <a:lnSpc>
                <a:spcPct val="100000"/>
              </a:lnSpc>
              <a:spcBef>
                <a:spcPts val="0"/>
              </a:spcBef>
              <a:spcAft>
                <a:spcPts val="0"/>
              </a:spcAft>
              <a:buNone/>
            </a:pPr>
            <a:r>
              <a:rPr lang="en-US" sz="2800">
                <a:solidFill>
                  <a:srgbClr val="F27954"/>
                </a:solidFill>
              </a:rPr>
              <a:t>La gestión regional de crisis requiere  una mentalidad estratégica</a:t>
            </a:r>
            <a:endParaRPr sz="2800"/>
          </a:p>
        </p:txBody>
      </p:sp>
      <p:sp>
        <p:nvSpPr>
          <p:cNvPr id="1060" name="Google Shape;1060;p56"/>
          <p:cNvSpPr/>
          <p:nvPr/>
        </p:nvSpPr>
        <p:spPr>
          <a:xfrm>
            <a:off x="200405" y="1117091"/>
            <a:ext cx="6334125" cy="5553710"/>
          </a:xfrm>
          <a:custGeom>
            <a:rect b="b" l="l" r="r" t="t"/>
            <a:pathLst>
              <a:path extrusionOk="0" h="5553709" w="6334125">
                <a:moveTo>
                  <a:pt x="6333744" y="0"/>
                </a:moveTo>
                <a:lnTo>
                  <a:pt x="0" y="0"/>
                </a:lnTo>
                <a:lnTo>
                  <a:pt x="0" y="5553456"/>
                </a:lnTo>
                <a:lnTo>
                  <a:pt x="6333744" y="5553456"/>
                </a:lnTo>
                <a:lnTo>
                  <a:pt x="633374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61" name="Google Shape;1061;p56"/>
          <p:cNvSpPr txBox="1"/>
          <p:nvPr/>
        </p:nvSpPr>
        <p:spPr>
          <a:xfrm>
            <a:off x="278765" y="1109400"/>
            <a:ext cx="6100445" cy="5510530"/>
          </a:xfrm>
          <a:prstGeom prst="rect">
            <a:avLst/>
          </a:prstGeom>
          <a:noFill/>
          <a:ln>
            <a:noFill/>
          </a:ln>
        </p:spPr>
        <p:txBody>
          <a:bodyPr anchorCtr="0" anchor="t" bIns="0" lIns="0" spcFirstLastPara="1" rIns="0" wrap="square" tIns="12700">
            <a:spAutoFit/>
          </a:bodyPr>
          <a:lstStyle/>
          <a:p>
            <a:pPr indent="0" lvl="0" marL="12700" marR="154940" rtl="0" algn="l">
              <a:lnSpc>
                <a:spcPct val="120000"/>
              </a:lnSpc>
              <a:spcBef>
                <a:spcPts val="0"/>
              </a:spcBef>
              <a:spcAft>
                <a:spcPts val="0"/>
              </a:spcAft>
              <a:buNone/>
            </a:pPr>
            <a:r>
              <a:rPr lang="en-US" sz="2000">
                <a:solidFill>
                  <a:srgbClr val="455264"/>
                </a:solidFill>
                <a:latin typeface="Calibri"/>
                <a:ea typeface="Calibri"/>
                <a:cs typeface="Calibri"/>
                <a:sym typeface="Calibri"/>
              </a:rPr>
              <a:t>Según </a:t>
            </a:r>
            <a:r>
              <a:rPr i="1" lang="en-US" sz="2000">
                <a:solidFill>
                  <a:srgbClr val="455264"/>
                </a:solidFill>
                <a:latin typeface="Calibri"/>
                <a:ea typeface="Calibri"/>
                <a:cs typeface="Calibri"/>
                <a:sym typeface="Calibri"/>
              </a:rPr>
              <a:t>Gestión de crisis: Liderar en el nuevo panorama  estratégico</a:t>
            </a:r>
            <a:r>
              <a:rPr lang="en-US" sz="2000">
                <a:solidFill>
                  <a:srgbClr val="455264"/>
                </a:solidFill>
                <a:latin typeface="Calibri"/>
                <a:ea typeface="Calibri"/>
                <a:cs typeface="Calibri"/>
                <a:sym typeface="Calibri"/>
              </a:rPr>
              <a:t>según un libro del profesor de Gestión William  Rick Crandall y dos colegas, para crear una estrategia de  gestión de crisis se requiere una mentalidad estratégica,  que incluye </a:t>
            </a:r>
            <a:r>
              <a:rPr b="1" lang="en-US" sz="2000">
                <a:solidFill>
                  <a:srgbClr val="79527B"/>
                </a:solidFill>
                <a:latin typeface="Calibri"/>
                <a:ea typeface="Calibri"/>
                <a:cs typeface="Calibri"/>
                <a:sym typeface="Calibri"/>
              </a:rPr>
              <a:t>cuatro atributos principales:</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750">
              <a:latin typeface="Calibri"/>
              <a:ea typeface="Calibri"/>
              <a:cs typeface="Calibri"/>
              <a:sym typeface="Calibri"/>
            </a:endParaRPr>
          </a:p>
          <a:p>
            <a:pPr indent="-343535" lvl="0" marL="355600" marR="0" rtl="0" algn="l">
              <a:lnSpc>
                <a:spcPct val="100000"/>
              </a:lnSpc>
              <a:spcBef>
                <a:spcPts val="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La </a:t>
            </a:r>
            <a:r>
              <a:rPr b="1" lang="en-US" sz="2000">
                <a:solidFill>
                  <a:srgbClr val="79527B"/>
                </a:solidFill>
                <a:latin typeface="Calibri"/>
                <a:ea typeface="Calibri"/>
                <a:cs typeface="Calibri"/>
                <a:sym typeface="Calibri"/>
              </a:rPr>
              <a:t>capacidad para realizar un análisis DAFO exhaustivo</a:t>
            </a:r>
            <a:endParaRPr sz="2000">
              <a:latin typeface="Calibri"/>
              <a:ea typeface="Calibri"/>
              <a:cs typeface="Calibri"/>
              <a:sym typeface="Calibri"/>
            </a:endParaRPr>
          </a:p>
          <a:p>
            <a:pPr indent="0" lvl="0" marL="355600" marR="0" rtl="0" algn="l">
              <a:lnSpc>
                <a:spcPct val="100000"/>
              </a:lnSpc>
              <a:spcBef>
                <a:spcPts val="480"/>
              </a:spcBef>
              <a:spcAft>
                <a:spcPts val="0"/>
              </a:spcAft>
              <a:buNone/>
            </a:pPr>
            <a:r>
              <a:rPr lang="en-US" sz="2000">
                <a:solidFill>
                  <a:srgbClr val="455264"/>
                </a:solidFill>
                <a:latin typeface="Calibri"/>
                <a:ea typeface="Calibri"/>
                <a:cs typeface="Calibri"/>
                <a:sym typeface="Calibri"/>
              </a:rPr>
              <a:t>de fortalezas, debilidades, amenazas y oportunidades</a:t>
            </a:r>
            <a:endParaRPr sz="2000">
              <a:latin typeface="Calibri"/>
              <a:ea typeface="Calibri"/>
              <a:cs typeface="Calibri"/>
              <a:sym typeface="Calibri"/>
            </a:endParaRPr>
          </a:p>
          <a:p>
            <a:pPr indent="-342900" lvl="0" marL="355600" marR="45085" rtl="0" algn="l">
              <a:lnSpc>
                <a:spcPct val="120000"/>
              </a:lnSpc>
              <a:spcBef>
                <a:spcPts val="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La capacidad de </a:t>
            </a:r>
            <a:r>
              <a:rPr b="1" lang="en-US" sz="2000">
                <a:solidFill>
                  <a:srgbClr val="79527B"/>
                </a:solidFill>
                <a:latin typeface="Calibri"/>
                <a:ea typeface="Calibri"/>
                <a:cs typeface="Calibri"/>
                <a:sym typeface="Calibri"/>
              </a:rPr>
              <a:t>pensar a largo plazo</a:t>
            </a:r>
            <a:r>
              <a:rPr lang="en-US" sz="2000">
                <a:solidFill>
                  <a:srgbClr val="455264"/>
                </a:solidFill>
                <a:latin typeface="Calibri"/>
                <a:ea typeface="Calibri"/>
                <a:cs typeface="Calibri"/>
                <a:sym typeface="Calibri"/>
              </a:rPr>
              <a:t>a veces muchos  años en el futuro, teniendo en cuenta al mismo tiempo  el conocimiento del pasado y el presente de una región</a:t>
            </a:r>
            <a:endParaRPr sz="2000">
              <a:latin typeface="Calibri"/>
              <a:ea typeface="Calibri"/>
              <a:cs typeface="Calibri"/>
              <a:sym typeface="Calibri"/>
            </a:endParaRPr>
          </a:p>
          <a:p>
            <a:pPr indent="-342900" lvl="0" marL="355600" marR="5080" rtl="0" algn="l">
              <a:lnSpc>
                <a:spcPct val="120000"/>
              </a:lnSpc>
              <a:spcBef>
                <a:spcPts val="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La </a:t>
            </a:r>
            <a:r>
              <a:rPr b="1" lang="en-US" sz="2000">
                <a:solidFill>
                  <a:srgbClr val="79527B"/>
                </a:solidFill>
                <a:latin typeface="Calibri"/>
                <a:ea typeface="Calibri"/>
                <a:cs typeface="Calibri"/>
                <a:sym typeface="Calibri"/>
              </a:rPr>
              <a:t>capacidad de ser oportunista </a:t>
            </a:r>
            <a:r>
              <a:rPr lang="en-US" sz="2000">
                <a:solidFill>
                  <a:srgbClr val="455264"/>
                </a:solidFill>
                <a:latin typeface="Calibri"/>
                <a:ea typeface="Calibri"/>
                <a:cs typeface="Calibri"/>
                <a:sym typeface="Calibri"/>
              </a:rPr>
              <a:t>y aprovechar las  circunstancias favorables, evitando al mismo tiempo los  escollos internos o externos</a:t>
            </a:r>
            <a:endParaRPr sz="2000">
              <a:latin typeface="Calibri"/>
              <a:ea typeface="Calibri"/>
              <a:cs typeface="Calibri"/>
              <a:sym typeface="Calibri"/>
            </a:endParaRPr>
          </a:p>
          <a:p>
            <a:pPr indent="-343535" lvl="0" marL="355600" marR="0" rtl="0" algn="l">
              <a:lnSpc>
                <a:spcPct val="100000"/>
              </a:lnSpc>
              <a:spcBef>
                <a:spcPts val="480"/>
              </a:spcBef>
              <a:spcAft>
                <a:spcPts val="0"/>
              </a:spcAft>
              <a:buClr>
                <a:srgbClr val="455264"/>
              </a:buClr>
              <a:buSzPts val="2000"/>
              <a:buFont typeface="Arial"/>
              <a:buChar char="•"/>
            </a:pPr>
            <a:r>
              <a:rPr lang="en-US" sz="2000">
                <a:solidFill>
                  <a:srgbClr val="455264"/>
                </a:solidFill>
                <a:latin typeface="Calibri"/>
                <a:ea typeface="Calibri"/>
                <a:cs typeface="Calibri"/>
                <a:sym typeface="Calibri"/>
              </a:rPr>
              <a:t>La </a:t>
            </a:r>
            <a:r>
              <a:rPr b="1" lang="en-US" sz="2000">
                <a:solidFill>
                  <a:srgbClr val="79527B"/>
                </a:solidFill>
                <a:latin typeface="Calibri"/>
                <a:ea typeface="Calibri"/>
                <a:cs typeface="Calibri"/>
                <a:sym typeface="Calibri"/>
              </a:rPr>
              <a:t>voluntad de tomar decisiones difíciles</a:t>
            </a:r>
            <a:endParaRPr sz="20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graphicFrame>
        <p:nvGraphicFramePr>
          <p:cNvPr id="1066" name="Google Shape;1066;p57"/>
          <p:cNvGraphicFramePr/>
          <p:nvPr/>
        </p:nvGraphicFramePr>
        <p:xfrm>
          <a:off x="0" y="0"/>
          <a:ext cx="3000000" cy="3000000"/>
        </p:xfrm>
        <a:graphic>
          <a:graphicData uri="http://schemas.openxmlformats.org/drawingml/2006/table">
            <a:tbl>
              <a:tblPr bandRow="1" firstRow="1">
                <a:noFill/>
                <a:tableStyleId>{80238A98-2532-44EA-81E4-94804C563CF3}</a:tableStyleId>
              </a:tblPr>
              <a:tblGrid>
                <a:gridCol w="3355975"/>
                <a:gridCol w="8829050"/>
              </a:tblGrid>
              <a:tr h="592150">
                <a:tc gridSpan="2">
                  <a:txBody>
                    <a:bodyPr/>
                    <a:lstStyle/>
                    <a:p>
                      <a:pPr indent="0" lvl="0" marL="0" marR="0" rtl="0" algn="ctr">
                        <a:lnSpc>
                          <a:spcPct val="100000"/>
                        </a:lnSpc>
                        <a:spcBef>
                          <a:spcPts val="0"/>
                        </a:spcBef>
                        <a:spcAft>
                          <a:spcPts val="0"/>
                        </a:spcAft>
                        <a:buNone/>
                      </a:pPr>
                      <a:r>
                        <a:rPr lang="en-US" sz="2400" u="none" cap="none" strike="noStrike">
                          <a:solidFill>
                            <a:srgbClr val="FFFFFF"/>
                          </a:solidFill>
                          <a:latin typeface="Calibri"/>
                          <a:ea typeface="Calibri"/>
                          <a:cs typeface="Calibri"/>
                          <a:sym typeface="Calibri"/>
                        </a:rPr>
                        <a:t>Influencias que configuran una estrategia de gestión de crisis</a:t>
                      </a:r>
                      <a:endParaRPr sz="2400" u="none" cap="none" strike="noStrike">
                        <a:latin typeface="Calibri"/>
                        <a:ea typeface="Calibri"/>
                        <a:cs typeface="Calibri"/>
                        <a:sym typeface="Calibri"/>
                      </a:endParaRPr>
                    </a:p>
                  </a:txBody>
                  <a:tcPr marT="90175" marB="0" marR="0" marL="0">
                    <a:solidFill>
                      <a:srgbClr val="086D6E"/>
                    </a:solidFill>
                  </a:tcPr>
                </a:tc>
                <a:tc hMerge="1"/>
              </a:tr>
              <a:tr h="1731000">
                <a:tc>
                  <a:txBody>
                    <a:bodyPr/>
                    <a:lstStyle/>
                    <a:p>
                      <a:pPr indent="0" lvl="0" marL="87630" marR="349250" rtl="0" algn="l">
                        <a:lnSpc>
                          <a:spcPct val="100000"/>
                        </a:lnSpc>
                        <a:spcBef>
                          <a:spcPts val="0"/>
                        </a:spcBef>
                        <a:spcAft>
                          <a:spcPts val="0"/>
                        </a:spcAft>
                        <a:buNone/>
                      </a:pPr>
                      <a:r>
                        <a:rPr b="1" lang="en-US" sz="1800" u="none" cap="none" strike="noStrike">
                          <a:solidFill>
                            <a:srgbClr val="F27954"/>
                          </a:solidFill>
                          <a:latin typeface="Calibri"/>
                          <a:ea typeface="Calibri"/>
                          <a:cs typeface="Calibri"/>
                          <a:sym typeface="Calibri"/>
                        </a:rPr>
                        <a:t>Liderazgo competente en  situaciones de crisis. </a:t>
                      </a:r>
                      <a:r>
                        <a:rPr lang="en-US" sz="1800" u="none" cap="none" strike="noStrike">
                          <a:solidFill>
                            <a:srgbClr val="4C4C4C"/>
                          </a:solidFill>
                          <a:latin typeface="Calibri"/>
                          <a:ea typeface="Calibri"/>
                          <a:cs typeface="Calibri"/>
                          <a:sym typeface="Calibri"/>
                        </a:rPr>
                        <a:t>Un CMS  necesita un líder de crisis  estratégico competente que  pueda proporcionar dirección y  gestión,</a:t>
                      </a:r>
                      <a:endParaRPr sz="1800" u="none" cap="none" strike="noStrike">
                        <a:latin typeface="Calibri"/>
                        <a:ea typeface="Calibri"/>
                        <a:cs typeface="Calibri"/>
                        <a:sym typeface="Calibri"/>
                      </a:endParaRPr>
                    </a:p>
                  </a:txBody>
                  <a:tcPr marT="2477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c>
                  <a:txBody>
                    <a:bodyPr/>
                    <a:lstStyle/>
                    <a:p>
                      <a:pPr indent="-634" lvl="0" marL="91440" marR="530860" rtl="0" algn="l">
                        <a:lnSpc>
                          <a:spcPct val="100000"/>
                        </a:lnSpc>
                        <a:spcBef>
                          <a:spcPts val="0"/>
                        </a:spcBef>
                        <a:spcAft>
                          <a:spcPts val="0"/>
                        </a:spcAft>
                        <a:buNone/>
                      </a:pPr>
                      <a:r>
                        <a:rPr lang="en-US" sz="1800" u="none" cap="none" strike="noStrike">
                          <a:solidFill>
                            <a:srgbClr val="4C4C4C"/>
                          </a:solidFill>
                          <a:latin typeface="Calibri"/>
                          <a:ea typeface="Calibri"/>
                          <a:cs typeface="Calibri"/>
                          <a:sym typeface="Calibri"/>
                        </a:rPr>
                        <a:t>Lasregiones turísticas deben tener un líder con capacidad deliderazgo durante una crisis  turística, de lo contrario, el CMS no funcionará.</a:t>
                      </a:r>
                      <a:endParaRPr sz="1800" u="none" cap="none" strike="noStrike">
                        <a:latin typeface="Calibri"/>
                        <a:ea typeface="Calibri"/>
                        <a:cs typeface="Calibri"/>
                        <a:sym typeface="Calibri"/>
                      </a:endParaRPr>
                    </a:p>
                    <a:p>
                      <a:pPr indent="0" lvl="0" marL="91440" marR="9842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Por ejemplo </a:t>
                      </a:r>
                      <a:r>
                        <a:rPr lang="en-US" sz="1800" u="none" cap="none" strike="noStrike">
                          <a:solidFill>
                            <a:srgbClr val="4C4C4C"/>
                          </a:solidFill>
                          <a:latin typeface="Calibri"/>
                          <a:ea typeface="Calibri"/>
                          <a:cs typeface="Calibri"/>
                          <a:sym typeface="Calibri"/>
                        </a:rPr>
                        <a:t>un gestor regional de crisis debe tener muchas aptitudes y habilidades, ser  competente y estar seguro de sí mismo en una crisis; tener conocimientos y experiencia; ser  capaz de tomar decisiones estratégicas a menudo con rapidez; colaborar, supervisar, aplicar y  evaluar eficazmente</a:t>
                      </a:r>
                      <a:endParaRPr sz="1800" u="none" cap="none" strike="noStrike">
                        <a:latin typeface="Calibri"/>
                        <a:ea typeface="Calibri"/>
                        <a:cs typeface="Calibri"/>
                        <a:sym typeface="Calibri"/>
                      </a:endParaRPr>
                    </a:p>
                  </a:txBody>
                  <a:tcPr marT="2477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r>
              <a:tr h="146305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88265" marR="347345" rtl="0" algn="l">
                        <a:lnSpc>
                          <a:spcPct val="100000"/>
                        </a:lnSpc>
                        <a:spcBef>
                          <a:spcPts val="1415"/>
                        </a:spcBef>
                        <a:spcAft>
                          <a:spcPts val="0"/>
                        </a:spcAft>
                        <a:buNone/>
                      </a:pPr>
                      <a:r>
                        <a:rPr b="1" lang="en-US" sz="1800" u="none" cap="none" strike="noStrike">
                          <a:solidFill>
                            <a:srgbClr val="F27954"/>
                          </a:solidFill>
                          <a:latin typeface="Calibri"/>
                          <a:ea typeface="Calibri"/>
                          <a:cs typeface="Calibri"/>
                          <a:sym typeface="Calibri"/>
                        </a:rPr>
                        <a:t>Cultural influencias </a:t>
                      </a:r>
                      <a:r>
                        <a:rPr lang="en-US" sz="1800" u="none" cap="none" strike="noStrike">
                          <a:solidFill>
                            <a:srgbClr val="4C4C4C"/>
                          </a:solidFill>
                          <a:latin typeface="Calibri"/>
                          <a:ea typeface="Calibri"/>
                          <a:cs typeface="Calibri"/>
                          <a:sym typeface="Calibri"/>
                        </a:rPr>
                        <a:t>pueden ser  tanto internas como externas</a:t>
                      </a:r>
                      <a:endParaRPr sz="1800" u="none" cap="none" strike="noStrike">
                        <a:latin typeface="Calibri"/>
                        <a:ea typeface="Calibri"/>
                        <a:cs typeface="Calibri"/>
                        <a:sym typeface="Calibri"/>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16573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Ejemplos </a:t>
                      </a:r>
                      <a:r>
                        <a:rPr lang="en-US" sz="1800" u="none" cap="none" strike="noStrike">
                          <a:solidFill>
                            <a:srgbClr val="4C4C4C"/>
                          </a:solidFill>
                          <a:latin typeface="Calibri"/>
                          <a:ea typeface="Calibri"/>
                          <a:cs typeface="Calibri"/>
                          <a:sym typeface="Calibri"/>
                        </a:rPr>
                        <a:t>de influencias culturales regionales son "La norma regional", por ejemplo, la  democracia, el estilo de comunicación, la igualdad, la ética, la identidad, los principios y los  valoresidentidad, principios y valores. Las opiniones, preocupaciones, sugerencias y  necesidades cambiantes de las partes interesadas deben tenerse en cuenta en un SGC. (</a:t>
                      </a:r>
                      <a:r>
                        <a:rPr lang="en-US" sz="1800" u="sng" cap="none" strike="noStrike">
                          <a:solidFill>
                            <a:srgbClr val="F27954"/>
                          </a:solidFill>
                          <a:latin typeface="Calibri"/>
                          <a:ea typeface="Calibri"/>
                          <a:cs typeface="Calibri"/>
                          <a:sym typeface="Calibri"/>
                          <a:hlinkClick r:id="rId3">
                            <a:extLst>
                              <a:ext uri="{A12FA001-AC4F-418D-AE19-62706E023703}">
                                <ahyp:hlinkClr val="tx"/>
                              </a:ext>
                            </a:extLst>
                          </a:hlinkClick>
                        </a:rPr>
                        <a:t>Leer </a:t>
                      </a:r>
                      <a:r>
                        <a:rPr lang="en-US" sz="1800" u="none" cap="none" strike="noStrike">
                          <a:solidFill>
                            <a:srgbClr val="F27954"/>
                          </a:solidFill>
                          <a:latin typeface="Calibri"/>
                          <a:ea typeface="Calibri"/>
                          <a:cs typeface="Calibri"/>
                          <a:sym typeface="Calibri"/>
                        </a:rPr>
                        <a:t> más</a:t>
                      </a:r>
                      <a:r>
                        <a:rPr lang="en-US" sz="1800" u="none" cap="none" strike="noStrike">
                          <a:solidFill>
                            <a:srgbClr val="4C4C4C"/>
                          </a:solidFill>
                          <a:latin typeface="Calibri"/>
                          <a:ea typeface="Calibri"/>
                          <a:cs typeface="Calibri"/>
                          <a:sym typeface="Calibri"/>
                        </a:rPr>
                        <a:t>)</a:t>
                      </a:r>
                      <a:endParaRPr sz="1800" u="none" cap="none" strike="noStrike">
                        <a:latin typeface="Calibri"/>
                        <a:ea typeface="Calibri"/>
                        <a:cs typeface="Calibri"/>
                        <a:sym typeface="Calibri"/>
                      </a:endParaRPr>
                    </a:p>
                  </a:txBody>
                  <a:tcPr marT="311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r>
              <a:tr h="2560325">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88265" marR="101600" rtl="0" algn="l">
                        <a:lnSpc>
                          <a:spcPct val="100000"/>
                        </a:lnSpc>
                        <a:spcBef>
                          <a:spcPts val="1415"/>
                        </a:spcBef>
                        <a:spcAft>
                          <a:spcPts val="0"/>
                        </a:spcAft>
                        <a:buNone/>
                      </a:pPr>
                      <a:r>
                        <a:rPr b="1" lang="en-US" sz="1800" u="none" cap="none" strike="noStrike">
                          <a:solidFill>
                            <a:srgbClr val="F27954"/>
                          </a:solidFill>
                          <a:latin typeface="Calibri"/>
                          <a:ea typeface="Calibri"/>
                          <a:cs typeface="Calibri"/>
                          <a:sym typeface="Calibri"/>
                        </a:rPr>
                        <a:t>Propiedad regional. </a:t>
                      </a:r>
                      <a:r>
                        <a:rPr lang="en-US" sz="1800" u="none" cap="none" strike="noStrike">
                          <a:solidFill>
                            <a:srgbClr val="4C4C4C"/>
                          </a:solidFill>
                          <a:latin typeface="Calibri"/>
                          <a:ea typeface="Calibri"/>
                          <a:cs typeface="Calibri"/>
                          <a:sym typeface="Calibri"/>
                        </a:rPr>
                        <a:t>El turismo  regional es el que se concentra en  una región y es propiedad, está  dirigido y gestionado por quienes  la visitan, viven, invierten o  trabajan en ella.</a:t>
                      </a:r>
                      <a:endParaRPr sz="1800" u="none" cap="none" strike="noStrike">
                        <a:latin typeface="Calibri"/>
                        <a:ea typeface="Calibri"/>
                        <a:cs typeface="Calibri"/>
                        <a:sym typeface="Calibri"/>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99695" rtl="0" algn="l">
                        <a:lnSpc>
                          <a:spcPct val="100000"/>
                        </a:lnSpc>
                        <a:spcBef>
                          <a:spcPts val="0"/>
                        </a:spcBef>
                        <a:spcAft>
                          <a:spcPts val="0"/>
                        </a:spcAft>
                        <a:buNone/>
                      </a:pPr>
                      <a:r>
                        <a:rPr lang="en-US" sz="1800" u="none" cap="none" strike="noStrike">
                          <a:solidFill>
                            <a:srgbClr val="4C4C4C"/>
                          </a:solidFill>
                          <a:latin typeface="Calibri"/>
                          <a:ea typeface="Calibri"/>
                          <a:cs typeface="Calibri"/>
                          <a:sym typeface="Calibri"/>
                        </a:rPr>
                        <a:t>Una región está formada por todas sus partes interesadas, empresas, comunidades y  habitantes. Esencialmente son "dueños" de la región, ya sea legalmente por ser propietarios  de un bien, por formar parte de ella, por vivir o trabajar en ella, etc. Por lo tanto, los  habitantes de la región influyen en las decisiones, la gestión, la inversión, el uso de los bienes  y la propiedad de los mismos</a:t>
                      </a:r>
                      <a:r>
                        <a:rPr lang="en-US" sz="1800" u="none" cap="none" strike="noStrike">
                          <a:solidFill>
                            <a:srgbClr val="F27954"/>
                          </a:solidFill>
                          <a:latin typeface="Calibri"/>
                          <a:ea typeface="Calibri"/>
                          <a:cs typeface="Calibri"/>
                          <a:sym typeface="Calibri"/>
                        </a:rPr>
                        <a:t>. </a:t>
                      </a:r>
                      <a:r>
                        <a:rPr lang="en-US" sz="1800" u="sng" cap="none" strike="noStrike">
                          <a:solidFill>
                            <a:srgbClr val="F27954"/>
                          </a:solidFill>
                          <a:latin typeface="Calibri"/>
                          <a:ea typeface="Calibri"/>
                          <a:cs typeface="Calibri"/>
                          <a:sym typeface="Calibri"/>
                        </a:rPr>
                        <a:t>(Leer</a:t>
                      </a:r>
                      <a:r>
                        <a:rPr lang="en-US" sz="1800" u="none" cap="none" strike="noStrike">
                          <a:solidFill>
                            <a:srgbClr val="F27954"/>
                          </a:solidFill>
                          <a:latin typeface="Calibri"/>
                          <a:ea typeface="Calibri"/>
                          <a:cs typeface="Calibri"/>
                          <a:sym typeface="Calibri"/>
                        </a:rPr>
                        <a:t> más)</a:t>
                      </a:r>
                      <a:endParaRPr sz="1800" u="none" cap="none" strike="noStrike">
                        <a:latin typeface="Calibri"/>
                        <a:ea typeface="Calibri"/>
                        <a:cs typeface="Calibri"/>
                        <a:sym typeface="Calibri"/>
                      </a:endParaRPr>
                    </a:p>
                    <a:p>
                      <a:pPr indent="0" lvl="0" marL="91440" marR="11493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Ejemplos de apropiación regional </a:t>
                      </a:r>
                      <a:r>
                        <a:rPr lang="en-US" sz="1800" u="none" cap="none" strike="noStrike">
                          <a:solidFill>
                            <a:srgbClr val="4C4C4C"/>
                          </a:solidFill>
                          <a:latin typeface="Calibri"/>
                          <a:ea typeface="Calibri"/>
                          <a:cs typeface="Calibri"/>
                          <a:sym typeface="Calibri"/>
                        </a:rPr>
                        <a:t>conciencia de crisis, reconocimiento, aceptación;  compromiso de participar, mitigar y gestionar una crisis; responsabilidad aceptada por su  propia parte; adhesión a una gobernanza, normas y directrices eficaces; informan, orientan y  educan a los demás. Esto es fundamental.</a:t>
                      </a:r>
                      <a:endParaRPr sz="1800" u="none" cap="none" strike="noStrike">
                        <a:latin typeface="Calibri"/>
                        <a:ea typeface="Calibri"/>
                        <a:cs typeface="Calibri"/>
                        <a:sym typeface="Calibri"/>
                      </a:endParaRPr>
                    </a:p>
                  </a:txBody>
                  <a:tcPr marT="311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r>
              <a:tr h="591300">
                <a:tc>
                  <a:txBody>
                    <a:bodyPr/>
                    <a:lstStyle/>
                    <a:p>
                      <a:pPr indent="0" lvl="0" marL="88265" marR="0" rtl="0" algn="l">
                        <a:lnSpc>
                          <a:spcPct val="100000"/>
                        </a:lnSpc>
                        <a:spcBef>
                          <a:spcPts val="0"/>
                        </a:spcBef>
                        <a:spcAft>
                          <a:spcPts val="0"/>
                        </a:spcAft>
                        <a:buNone/>
                      </a:pPr>
                      <a:r>
                        <a:rPr b="1" lang="en-US" sz="1800" u="none" cap="none" strike="noStrike">
                          <a:solidFill>
                            <a:srgbClr val="F27954"/>
                          </a:solidFill>
                          <a:latin typeface="Calibri"/>
                          <a:ea typeface="Calibri"/>
                          <a:cs typeface="Calibri"/>
                          <a:sym typeface="Calibri"/>
                        </a:rPr>
                        <a:t>Condiciones medioambientales,</a:t>
                      </a:r>
                      <a:endParaRPr sz="1800" u="none" cap="none" strike="noStrike">
                        <a:latin typeface="Calibri"/>
                        <a:ea typeface="Calibri"/>
                        <a:cs typeface="Calibri"/>
                        <a:sym typeface="Calibri"/>
                      </a:endParaRPr>
                    </a:p>
                  </a:txBody>
                  <a:tcPr marT="16827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a:txBody>
                    <a:bodyPr/>
                    <a:lstStyle/>
                    <a:p>
                      <a:pPr indent="0" lvl="0" marL="90805" marR="60642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Ejemplo, </a:t>
                      </a:r>
                      <a:r>
                        <a:rPr lang="en-US" sz="1800" u="none" cap="none" strike="noStrike">
                          <a:solidFill>
                            <a:srgbClr val="4C4C4C"/>
                          </a:solidFill>
                          <a:latin typeface="Calibri"/>
                          <a:ea typeface="Calibri"/>
                          <a:cs typeface="Calibri"/>
                          <a:sym typeface="Calibri"/>
                        </a:rPr>
                        <a:t>la tecnología ha hecho más cómodala recogida, el tratamiento y la difusión de  información sobre crisis medioambientales y de comportamiento. Durante la COVID, las</a:t>
                      </a:r>
                      <a:endParaRPr sz="1800" u="none" cap="none" strike="noStrike">
                        <a:latin typeface="Calibri"/>
                        <a:ea typeface="Calibri"/>
                        <a:cs typeface="Calibri"/>
                        <a:sym typeface="Calibri"/>
                      </a:endParaRPr>
                    </a:p>
                  </a:txBody>
                  <a:tcPr marT="29850"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r>
            </a:tbl>
          </a:graphicData>
        </a:graphic>
      </p:graphicFrame>
      <p:sp>
        <p:nvSpPr>
          <p:cNvPr id="1067" name="Google Shape;1067;p57"/>
          <p:cNvSpPr/>
          <p:nvPr/>
        </p:nvSpPr>
        <p:spPr>
          <a:xfrm>
            <a:off x="0" y="3786187"/>
            <a:ext cx="12192000" cy="3072130"/>
          </a:xfrm>
          <a:custGeom>
            <a:rect b="b" l="l" r="r" t="t"/>
            <a:pathLst>
              <a:path extrusionOk="0" h="3072129" w="12192000">
                <a:moveTo>
                  <a:pt x="12192000" y="0"/>
                </a:moveTo>
                <a:lnTo>
                  <a:pt x="3359378" y="0"/>
                </a:lnTo>
                <a:lnTo>
                  <a:pt x="0" y="0"/>
                </a:lnTo>
                <a:lnTo>
                  <a:pt x="0" y="2560320"/>
                </a:lnTo>
                <a:lnTo>
                  <a:pt x="0" y="3071812"/>
                </a:lnTo>
                <a:lnTo>
                  <a:pt x="3359378" y="3071812"/>
                </a:lnTo>
                <a:lnTo>
                  <a:pt x="12192000" y="3071812"/>
                </a:lnTo>
                <a:lnTo>
                  <a:pt x="12192000" y="2560320"/>
                </a:lnTo>
                <a:lnTo>
                  <a:pt x="121920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068" name="Google Shape;1068;p57"/>
          <p:cNvPicPr preferRelativeResize="0"/>
          <p:nvPr/>
        </p:nvPicPr>
        <p:blipFill rotWithShape="1">
          <a:blip r:embed="rId4">
            <a:alphaModFix/>
          </a:blip>
          <a:srcRect b="0" l="0" r="0" t="0"/>
          <a:stretch/>
        </p:blipFill>
        <p:spPr>
          <a:xfrm>
            <a:off x="11462019" y="2611630"/>
            <a:ext cx="146957" cy="135468"/>
          </a:xfrm>
          <a:prstGeom prst="rect">
            <a:avLst/>
          </a:prstGeom>
          <a:noFill/>
          <a:ln>
            <a:noFill/>
          </a:ln>
        </p:spPr>
      </p:pic>
      <p:sp>
        <p:nvSpPr>
          <p:cNvPr id="1069" name="Google Shape;1069;p57"/>
          <p:cNvSpPr/>
          <p:nvPr/>
        </p:nvSpPr>
        <p:spPr>
          <a:xfrm>
            <a:off x="11440798" y="2660107"/>
            <a:ext cx="280670" cy="410209"/>
          </a:xfrm>
          <a:custGeom>
            <a:rect b="b" l="l" r="r" t="t"/>
            <a:pathLst>
              <a:path extrusionOk="0" h="410210" w="280670">
                <a:moveTo>
                  <a:pt x="240315" y="409582"/>
                </a:moveTo>
                <a:lnTo>
                  <a:pt x="94848" y="409582"/>
                </a:lnTo>
                <a:lnTo>
                  <a:pt x="94848" y="371812"/>
                </a:lnTo>
                <a:lnTo>
                  <a:pt x="34740" y="325673"/>
                </a:lnTo>
                <a:lnTo>
                  <a:pt x="31485" y="320581"/>
                </a:lnTo>
                <a:lnTo>
                  <a:pt x="100" y="179673"/>
                </a:lnTo>
                <a:lnTo>
                  <a:pt x="0" y="169890"/>
                </a:lnTo>
                <a:lnTo>
                  <a:pt x="3491" y="161102"/>
                </a:lnTo>
                <a:lnTo>
                  <a:pt x="9989" y="154224"/>
                </a:lnTo>
                <a:lnTo>
                  <a:pt x="18909" y="150172"/>
                </a:lnTo>
                <a:lnTo>
                  <a:pt x="28865" y="149857"/>
                </a:lnTo>
                <a:lnTo>
                  <a:pt x="37859" y="153258"/>
                </a:lnTo>
                <a:lnTo>
                  <a:pt x="44919" y="159777"/>
                </a:lnTo>
                <a:lnTo>
                  <a:pt x="49074" y="168814"/>
                </a:lnTo>
                <a:lnTo>
                  <a:pt x="69679" y="261330"/>
                </a:lnTo>
                <a:lnTo>
                  <a:pt x="69740" y="25039"/>
                </a:lnTo>
                <a:lnTo>
                  <a:pt x="71711" y="15294"/>
                </a:lnTo>
                <a:lnTo>
                  <a:pt x="77086" y="7335"/>
                </a:lnTo>
                <a:lnTo>
                  <a:pt x="85060" y="1968"/>
                </a:lnTo>
                <a:lnTo>
                  <a:pt x="94825" y="0"/>
                </a:lnTo>
                <a:lnTo>
                  <a:pt x="104589" y="1968"/>
                </a:lnTo>
                <a:lnTo>
                  <a:pt x="112563" y="7335"/>
                </a:lnTo>
                <a:lnTo>
                  <a:pt x="117939" y="15294"/>
                </a:lnTo>
                <a:lnTo>
                  <a:pt x="119911" y="25039"/>
                </a:lnTo>
                <a:lnTo>
                  <a:pt x="119911" y="149182"/>
                </a:lnTo>
                <a:lnTo>
                  <a:pt x="121639" y="139105"/>
                </a:lnTo>
                <a:lnTo>
                  <a:pt x="126487" y="130407"/>
                </a:lnTo>
                <a:lnTo>
                  <a:pt x="133914" y="123764"/>
                </a:lnTo>
                <a:lnTo>
                  <a:pt x="143378" y="119852"/>
                </a:lnTo>
                <a:lnTo>
                  <a:pt x="155321" y="119583"/>
                </a:lnTo>
                <a:lnTo>
                  <a:pt x="166068" y="123761"/>
                </a:lnTo>
                <a:lnTo>
                  <a:pt x="174463" y="131657"/>
                </a:lnTo>
                <a:lnTo>
                  <a:pt x="179348" y="142540"/>
                </a:lnTo>
                <a:lnTo>
                  <a:pt x="184954" y="137160"/>
                </a:lnTo>
                <a:lnTo>
                  <a:pt x="192434" y="134154"/>
                </a:lnTo>
                <a:lnTo>
                  <a:pt x="200214" y="134160"/>
                </a:lnTo>
                <a:lnTo>
                  <a:pt x="211922" y="136525"/>
                </a:lnTo>
                <a:lnTo>
                  <a:pt x="221480" y="142965"/>
                </a:lnTo>
                <a:lnTo>
                  <a:pt x="227922" y="152514"/>
                </a:lnTo>
                <a:lnTo>
                  <a:pt x="230279" y="164203"/>
                </a:lnTo>
                <a:lnTo>
                  <a:pt x="230140" y="167021"/>
                </a:lnTo>
                <a:lnTo>
                  <a:pt x="235685" y="161978"/>
                </a:lnTo>
                <a:lnTo>
                  <a:pt x="242916" y="159189"/>
                </a:lnTo>
                <a:lnTo>
                  <a:pt x="250413" y="159200"/>
                </a:lnTo>
                <a:lnTo>
                  <a:pt x="262115" y="161570"/>
                </a:lnTo>
                <a:lnTo>
                  <a:pt x="271665" y="168011"/>
                </a:lnTo>
                <a:lnTo>
                  <a:pt x="278099" y="177556"/>
                </a:lnTo>
                <a:lnTo>
                  <a:pt x="280450" y="189238"/>
                </a:lnTo>
                <a:lnTo>
                  <a:pt x="280450" y="279379"/>
                </a:lnTo>
                <a:lnTo>
                  <a:pt x="274179" y="319076"/>
                </a:lnTo>
                <a:lnTo>
                  <a:pt x="260383" y="343773"/>
                </a:lnTo>
                <a:lnTo>
                  <a:pt x="246586" y="362563"/>
                </a:lnTo>
                <a:lnTo>
                  <a:pt x="240315" y="384542"/>
                </a:lnTo>
                <a:lnTo>
                  <a:pt x="240315" y="409582"/>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070" name="Google Shape;1070;p57"/>
          <p:cNvPicPr preferRelativeResize="0"/>
          <p:nvPr/>
        </p:nvPicPr>
        <p:blipFill rotWithShape="1">
          <a:blip r:embed="rId5">
            <a:alphaModFix/>
          </a:blip>
          <a:srcRect b="0" l="0" r="0" t="0"/>
          <a:stretch/>
        </p:blipFill>
        <p:spPr>
          <a:xfrm>
            <a:off x="9494496" y="3778488"/>
            <a:ext cx="115378" cy="106508"/>
          </a:xfrm>
          <a:prstGeom prst="rect">
            <a:avLst/>
          </a:prstGeom>
          <a:noFill/>
          <a:ln>
            <a:noFill/>
          </a:ln>
        </p:spPr>
      </p:pic>
      <p:sp>
        <p:nvSpPr>
          <p:cNvPr id="1071" name="Google Shape;1071;p57"/>
          <p:cNvSpPr/>
          <p:nvPr/>
        </p:nvSpPr>
        <p:spPr>
          <a:xfrm>
            <a:off x="9477835" y="3816601"/>
            <a:ext cx="220345" cy="322580"/>
          </a:xfrm>
          <a:custGeom>
            <a:rect b="b" l="l" r="r" t="t"/>
            <a:pathLst>
              <a:path extrusionOk="0" h="322579" w="220345">
                <a:moveTo>
                  <a:pt x="188672" y="322024"/>
                </a:moveTo>
                <a:lnTo>
                  <a:pt x="74465" y="322024"/>
                </a:lnTo>
                <a:lnTo>
                  <a:pt x="74465" y="292328"/>
                </a:lnTo>
                <a:lnTo>
                  <a:pt x="27274" y="256053"/>
                </a:lnTo>
                <a:lnTo>
                  <a:pt x="24719" y="252049"/>
                </a:lnTo>
                <a:lnTo>
                  <a:pt x="79" y="141264"/>
                </a:lnTo>
                <a:lnTo>
                  <a:pt x="0" y="133572"/>
                </a:lnTo>
                <a:lnTo>
                  <a:pt x="2741" y="126662"/>
                </a:lnTo>
                <a:lnTo>
                  <a:pt x="7842" y="121255"/>
                </a:lnTo>
                <a:lnTo>
                  <a:pt x="14845" y="118069"/>
                </a:lnTo>
                <a:lnTo>
                  <a:pt x="22662" y="117821"/>
                </a:lnTo>
                <a:lnTo>
                  <a:pt x="29723" y="120496"/>
                </a:lnTo>
                <a:lnTo>
                  <a:pt x="35266" y="125621"/>
                </a:lnTo>
                <a:lnTo>
                  <a:pt x="38528" y="132726"/>
                </a:lnTo>
                <a:lnTo>
                  <a:pt x="54705" y="205464"/>
                </a:lnTo>
                <a:lnTo>
                  <a:pt x="54753" y="19687"/>
                </a:lnTo>
                <a:lnTo>
                  <a:pt x="56300" y="12024"/>
                </a:lnTo>
                <a:lnTo>
                  <a:pt x="60520" y="5767"/>
                </a:lnTo>
                <a:lnTo>
                  <a:pt x="66780" y="1547"/>
                </a:lnTo>
                <a:lnTo>
                  <a:pt x="74447" y="0"/>
                </a:lnTo>
                <a:lnTo>
                  <a:pt x="82112" y="1547"/>
                </a:lnTo>
                <a:lnTo>
                  <a:pt x="88373" y="5767"/>
                </a:lnTo>
                <a:lnTo>
                  <a:pt x="92594" y="12024"/>
                </a:lnTo>
                <a:lnTo>
                  <a:pt x="94142" y="19687"/>
                </a:lnTo>
                <a:lnTo>
                  <a:pt x="94142" y="117291"/>
                </a:lnTo>
                <a:lnTo>
                  <a:pt x="95499" y="109368"/>
                </a:lnTo>
                <a:lnTo>
                  <a:pt x="99305" y="102530"/>
                </a:lnTo>
                <a:lnTo>
                  <a:pt x="105136" y="97306"/>
                </a:lnTo>
                <a:lnTo>
                  <a:pt x="112566" y="94231"/>
                </a:lnTo>
                <a:lnTo>
                  <a:pt x="121943" y="94019"/>
                </a:lnTo>
                <a:lnTo>
                  <a:pt x="130382" y="97304"/>
                </a:lnTo>
                <a:lnTo>
                  <a:pt x="136973" y="103512"/>
                </a:lnTo>
                <a:lnTo>
                  <a:pt x="140806" y="112068"/>
                </a:lnTo>
                <a:lnTo>
                  <a:pt x="145207" y="107839"/>
                </a:lnTo>
                <a:lnTo>
                  <a:pt x="151080" y="105476"/>
                </a:lnTo>
                <a:lnTo>
                  <a:pt x="157192" y="105480"/>
                </a:lnTo>
                <a:lnTo>
                  <a:pt x="166383" y="107339"/>
                </a:lnTo>
                <a:lnTo>
                  <a:pt x="173886" y="112403"/>
                </a:lnTo>
                <a:lnTo>
                  <a:pt x="178942" y="119911"/>
                </a:lnTo>
                <a:lnTo>
                  <a:pt x="180792" y="129101"/>
                </a:lnTo>
                <a:lnTo>
                  <a:pt x="180683" y="131316"/>
                </a:lnTo>
                <a:lnTo>
                  <a:pt x="185036" y="127352"/>
                </a:lnTo>
                <a:lnTo>
                  <a:pt x="190713" y="125158"/>
                </a:lnTo>
                <a:lnTo>
                  <a:pt x="196599" y="125167"/>
                </a:lnTo>
                <a:lnTo>
                  <a:pt x="205786" y="127030"/>
                </a:lnTo>
                <a:lnTo>
                  <a:pt x="213284" y="132094"/>
                </a:lnTo>
                <a:lnTo>
                  <a:pt x="218336" y="139599"/>
                </a:lnTo>
                <a:lnTo>
                  <a:pt x="220181" y="148784"/>
                </a:lnTo>
                <a:lnTo>
                  <a:pt x="220181" y="219655"/>
                </a:lnTo>
                <a:lnTo>
                  <a:pt x="215258" y="250866"/>
                </a:lnTo>
                <a:lnTo>
                  <a:pt x="204426" y="270283"/>
                </a:lnTo>
                <a:lnTo>
                  <a:pt x="193595" y="285057"/>
                </a:lnTo>
                <a:lnTo>
                  <a:pt x="188672" y="302337"/>
                </a:lnTo>
                <a:lnTo>
                  <a:pt x="188672" y="32202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072" name="Google Shape;1072;p57"/>
          <p:cNvPicPr preferRelativeResize="0"/>
          <p:nvPr/>
        </p:nvPicPr>
        <p:blipFill rotWithShape="1">
          <a:blip r:embed="rId6">
            <a:alphaModFix/>
          </a:blip>
          <a:srcRect b="0" l="0" r="0" t="0"/>
          <a:stretch/>
        </p:blipFill>
        <p:spPr>
          <a:xfrm>
            <a:off x="11352020" y="6346266"/>
            <a:ext cx="108219" cy="99900"/>
          </a:xfrm>
          <a:prstGeom prst="rect">
            <a:avLst/>
          </a:prstGeom>
          <a:noFill/>
          <a:ln>
            <a:noFill/>
          </a:ln>
        </p:spPr>
      </p:pic>
      <p:sp>
        <p:nvSpPr>
          <p:cNvPr id="1073" name="Google Shape;1073;p57"/>
          <p:cNvSpPr/>
          <p:nvPr/>
        </p:nvSpPr>
        <p:spPr>
          <a:xfrm>
            <a:off x="11336392" y="6382015"/>
            <a:ext cx="207010" cy="302260"/>
          </a:xfrm>
          <a:custGeom>
            <a:rect b="b" l="l" r="r" t="t"/>
            <a:pathLst>
              <a:path extrusionOk="0" h="302259" w="207009">
                <a:moveTo>
                  <a:pt x="176966" y="302045"/>
                </a:moveTo>
                <a:lnTo>
                  <a:pt x="69845" y="302045"/>
                </a:lnTo>
                <a:lnTo>
                  <a:pt x="69845" y="274191"/>
                </a:lnTo>
                <a:lnTo>
                  <a:pt x="25582" y="240166"/>
                </a:lnTo>
                <a:lnTo>
                  <a:pt x="23185" y="236411"/>
                </a:lnTo>
                <a:lnTo>
                  <a:pt x="74" y="132499"/>
                </a:lnTo>
                <a:lnTo>
                  <a:pt x="0" y="125285"/>
                </a:lnTo>
                <a:lnTo>
                  <a:pt x="2571" y="118804"/>
                </a:lnTo>
                <a:lnTo>
                  <a:pt x="7356" y="113732"/>
                </a:lnTo>
                <a:lnTo>
                  <a:pt x="13924" y="110744"/>
                </a:lnTo>
                <a:lnTo>
                  <a:pt x="21256" y="110511"/>
                </a:lnTo>
                <a:lnTo>
                  <a:pt x="27879" y="113019"/>
                </a:lnTo>
                <a:lnTo>
                  <a:pt x="33078" y="117827"/>
                </a:lnTo>
                <a:lnTo>
                  <a:pt x="36137" y="124491"/>
                </a:lnTo>
                <a:lnTo>
                  <a:pt x="51311" y="192717"/>
                </a:lnTo>
                <a:lnTo>
                  <a:pt x="51356" y="18465"/>
                </a:lnTo>
                <a:lnTo>
                  <a:pt x="52807" y="11277"/>
                </a:lnTo>
                <a:lnTo>
                  <a:pt x="56765" y="5407"/>
                </a:lnTo>
                <a:lnTo>
                  <a:pt x="62637" y="1450"/>
                </a:lnTo>
                <a:lnTo>
                  <a:pt x="69828" y="0"/>
                </a:lnTo>
                <a:lnTo>
                  <a:pt x="77018" y="1450"/>
                </a:lnTo>
                <a:lnTo>
                  <a:pt x="82890" y="5407"/>
                </a:lnTo>
                <a:lnTo>
                  <a:pt x="86849" y="11277"/>
                </a:lnTo>
                <a:lnTo>
                  <a:pt x="88301" y="18465"/>
                </a:lnTo>
                <a:lnTo>
                  <a:pt x="88301" y="110013"/>
                </a:lnTo>
                <a:lnTo>
                  <a:pt x="89574" y="102583"/>
                </a:lnTo>
                <a:lnTo>
                  <a:pt x="93144" y="96168"/>
                </a:lnTo>
                <a:lnTo>
                  <a:pt x="98613" y="91269"/>
                </a:lnTo>
                <a:lnTo>
                  <a:pt x="105582" y="88384"/>
                </a:lnTo>
                <a:lnTo>
                  <a:pt x="114377" y="88186"/>
                </a:lnTo>
                <a:lnTo>
                  <a:pt x="122292" y="91267"/>
                </a:lnTo>
                <a:lnTo>
                  <a:pt x="128474" y="97090"/>
                </a:lnTo>
                <a:lnTo>
                  <a:pt x="132070" y="105115"/>
                </a:lnTo>
                <a:lnTo>
                  <a:pt x="136198" y="101148"/>
                </a:lnTo>
                <a:lnTo>
                  <a:pt x="141706" y="98932"/>
                </a:lnTo>
                <a:lnTo>
                  <a:pt x="147439" y="98936"/>
                </a:lnTo>
                <a:lnTo>
                  <a:pt x="156060" y="100681"/>
                </a:lnTo>
                <a:lnTo>
                  <a:pt x="163098" y="105431"/>
                </a:lnTo>
                <a:lnTo>
                  <a:pt x="167840" y="112471"/>
                </a:lnTo>
                <a:lnTo>
                  <a:pt x="169575" y="121091"/>
                </a:lnTo>
                <a:lnTo>
                  <a:pt x="169473" y="123169"/>
                </a:lnTo>
                <a:lnTo>
                  <a:pt x="173556" y="119450"/>
                </a:lnTo>
                <a:lnTo>
                  <a:pt x="178881" y="117393"/>
                </a:lnTo>
                <a:lnTo>
                  <a:pt x="184401" y="117397"/>
                </a:lnTo>
                <a:lnTo>
                  <a:pt x="193018" y="119147"/>
                </a:lnTo>
                <a:lnTo>
                  <a:pt x="200051" y="123897"/>
                </a:lnTo>
                <a:lnTo>
                  <a:pt x="204789" y="130936"/>
                </a:lnTo>
                <a:lnTo>
                  <a:pt x="206520" y="139553"/>
                </a:lnTo>
                <a:lnTo>
                  <a:pt x="206520" y="206027"/>
                </a:lnTo>
                <a:lnTo>
                  <a:pt x="201902" y="235302"/>
                </a:lnTo>
                <a:lnTo>
                  <a:pt x="191743" y="253514"/>
                </a:lnTo>
                <a:lnTo>
                  <a:pt x="181584" y="267371"/>
                </a:lnTo>
                <a:lnTo>
                  <a:pt x="176966" y="283579"/>
                </a:lnTo>
                <a:lnTo>
                  <a:pt x="176966" y="302045"/>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graphicFrame>
        <p:nvGraphicFramePr>
          <p:cNvPr id="1078" name="Google Shape;1078;p58"/>
          <p:cNvGraphicFramePr/>
          <p:nvPr/>
        </p:nvGraphicFramePr>
        <p:xfrm>
          <a:off x="0" y="0"/>
          <a:ext cx="3000000" cy="3000000"/>
        </p:xfrm>
        <a:graphic>
          <a:graphicData uri="http://schemas.openxmlformats.org/drawingml/2006/table">
            <a:tbl>
              <a:tblPr bandRow="1" firstRow="1">
                <a:noFill/>
                <a:tableStyleId>{80238A98-2532-44EA-81E4-94804C563CF3}</a:tableStyleId>
              </a:tblPr>
              <a:tblGrid>
                <a:gridCol w="3355975"/>
                <a:gridCol w="8829050"/>
              </a:tblGrid>
              <a:tr h="494025">
                <a:tc gridSpan="2">
                  <a:txBody>
                    <a:bodyPr/>
                    <a:lstStyle/>
                    <a:p>
                      <a:pPr indent="0" lvl="0" marL="0" marR="0" rtl="0" algn="ctr">
                        <a:lnSpc>
                          <a:spcPct val="117499"/>
                        </a:lnSpc>
                        <a:spcBef>
                          <a:spcPts val="0"/>
                        </a:spcBef>
                        <a:spcAft>
                          <a:spcPts val="0"/>
                        </a:spcAft>
                        <a:buNone/>
                      </a:pPr>
                      <a:r>
                        <a:rPr lang="en-US" sz="2400" u="none" cap="none" strike="noStrike">
                          <a:solidFill>
                            <a:srgbClr val="FFFFFF"/>
                          </a:solidFill>
                          <a:latin typeface="Calibri"/>
                          <a:ea typeface="Calibri"/>
                          <a:cs typeface="Calibri"/>
                          <a:sym typeface="Calibri"/>
                        </a:rPr>
                        <a:t>Influencias que configuran una estrategia de gestión de crisis</a:t>
                      </a:r>
                      <a:endParaRPr sz="2400" u="none" cap="none" strike="noStrike">
                        <a:latin typeface="Calibri"/>
                        <a:ea typeface="Calibri"/>
                        <a:cs typeface="Calibri"/>
                        <a:sym typeface="Calibri"/>
                      </a:endParaRPr>
                    </a:p>
                  </a:txBody>
                  <a:tcPr marT="0" marB="0" marR="0" marL="0">
                    <a:solidFill>
                      <a:srgbClr val="086D6E"/>
                    </a:solidFill>
                  </a:tcPr>
                </a:tc>
                <a:tc hMerge="1"/>
              </a:tr>
              <a:tr h="2005325">
                <a:tc>
                  <a:txBody>
                    <a:bodyPr/>
                    <a:lstStyle/>
                    <a:p>
                      <a:pPr indent="0" lvl="0" marL="87630" marR="134620" rtl="0" algn="l">
                        <a:lnSpc>
                          <a:spcPct val="100000"/>
                        </a:lnSpc>
                        <a:spcBef>
                          <a:spcPts val="0"/>
                        </a:spcBef>
                        <a:spcAft>
                          <a:spcPts val="0"/>
                        </a:spcAft>
                        <a:buNone/>
                      </a:pPr>
                      <a:r>
                        <a:rPr b="1" lang="en-US" sz="1800" u="none" cap="none" strike="noStrike">
                          <a:solidFill>
                            <a:srgbClr val="F27954"/>
                          </a:solidFill>
                          <a:latin typeface="Calibri"/>
                          <a:ea typeface="Calibri"/>
                          <a:cs typeface="Calibri"/>
                          <a:sym typeface="Calibri"/>
                        </a:rPr>
                        <a:t>Autonomía regional. </a:t>
                      </a:r>
                      <a:r>
                        <a:rPr lang="en-US" sz="1800" u="none" cap="none" strike="noStrike">
                          <a:solidFill>
                            <a:srgbClr val="4C4C4C"/>
                          </a:solidFill>
                          <a:latin typeface="Calibri"/>
                          <a:ea typeface="Calibri"/>
                          <a:cs typeface="Calibri"/>
                          <a:sym typeface="Calibri"/>
                        </a:rPr>
                        <a:t>Cuando la  gestión de crisis es óptima es  cuando un CMS y un CMP forman  parte de la norma de cómo una  región se gestiona a sí misma y  hace las cosas.</a:t>
                      </a:r>
                      <a:endParaRPr sz="1800" u="none" cap="none" strike="noStrike">
                        <a:latin typeface="Calibri"/>
                        <a:ea typeface="Calibri"/>
                        <a:cs typeface="Calibri"/>
                        <a:sym typeface="Calibri"/>
                      </a:endParaRPr>
                    </a:p>
                  </a:txBody>
                  <a:tcPr marT="16192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c>
                  <a:txBody>
                    <a:bodyPr/>
                    <a:lstStyle/>
                    <a:p>
                      <a:pPr indent="0" lvl="0" marL="90805" marR="394970" rtl="0" algn="l">
                        <a:lnSpc>
                          <a:spcPct val="100000"/>
                        </a:lnSpc>
                        <a:spcBef>
                          <a:spcPts val="0"/>
                        </a:spcBef>
                        <a:spcAft>
                          <a:spcPts val="0"/>
                        </a:spcAft>
                        <a:buNone/>
                      </a:pPr>
                      <a:r>
                        <a:rPr lang="en-US" sz="1800" u="none" cap="none" strike="noStrike">
                          <a:solidFill>
                            <a:srgbClr val="4C4C4C"/>
                          </a:solidFill>
                          <a:latin typeface="Calibri"/>
                          <a:ea typeface="Calibri"/>
                          <a:cs typeface="Calibri"/>
                          <a:sym typeface="Calibri"/>
                        </a:rPr>
                        <a:t>El CMS y el CMP son la base de la supervivencia de una región. Sin autonomía, no serán lo  mejor que pueden ser ni estarán a la altura de sus objetivos.</a:t>
                      </a:r>
                      <a:endParaRPr sz="1800" u="none" cap="none" strike="noStrike">
                        <a:latin typeface="Calibri"/>
                        <a:ea typeface="Calibri"/>
                        <a:cs typeface="Calibri"/>
                        <a:sym typeface="Calibri"/>
                      </a:endParaRPr>
                    </a:p>
                    <a:p>
                      <a:pPr indent="0" lvl="0" marL="90805" marR="27114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Por ejemplo </a:t>
                      </a:r>
                      <a:r>
                        <a:rPr lang="en-US" sz="1800" u="none" cap="none" strike="noStrike">
                          <a:solidFill>
                            <a:srgbClr val="4C4C4C"/>
                          </a:solidFill>
                          <a:latin typeface="Calibri"/>
                          <a:ea typeface="Calibri"/>
                          <a:cs typeface="Calibri"/>
                          <a:sym typeface="Calibri"/>
                        </a:rPr>
                        <a:t>los procesos y procedimientos automáticos llevados a cabo como norma, por  ejemplo, la evaluación, revisión y modificación dinámicas, proporcionan un CMS robusto.  Debe revisarse continuamente, actualizarse con regularidad, modificarse, ser objeto de  informes, tener en cuenta las lecciones aprendidas y comunicarse para que la región pueda  prepararse y reaccionar.</a:t>
                      </a:r>
                      <a:endParaRPr sz="1800" u="none" cap="none" strike="noStrike">
                        <a:latin typeface="Calibri"/>
                        <a:ea typeface="Calibri"/>
                        <a:cs typeface="Calibri"/>
                        <a:sym typeface="Calibri"/>
                      </a:endParaRPr>
                    </a:p>
                  </a:txBody>
                  <a:tcPr marT="2477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B cap="flat" cmpd="sng" w="12700">
                      <a:solidFill>
                        <a:srgbClr val="086D6E"/>
                      </a:solidFill>
                      <a:prstDash val="solid"/>
                      <a:round/>
                      <a:headEnd len="sm" w="sm" type="none"/>
                      <a:tailEnd len="sm" w="sm" type="none"/>
                    </a:lnB>
                  </a:tcPr>
                </a:tc>
              </a:tr>
              <a:tr h="1188725">
                <a:tc>
                  <a:txBody>
                    <a:bodyPr/>
                    <a:lstStyle/>
                    <a:p>
                      <a:pPr indent="0" lvl="0" marL="87630" marR="349885" rtl="0" algn="l">
                        <a:lnSpc>
                          <a:spcPct val="100000"/>
                        </a:lnSpc>
                        <a:spcBef>
                          <a:spcPts val="0"/>
                        </a:spcBef>
                        <a:spcAft>
                          <a:spcPts val="0"/>
                        </a:spcAft>
                        <a:buNone/>
                      </a:pPr>
                      <a:r>
                        <a:rPr b="1" lang="en-US" sz="1800" u="none" cap="none" strike="noStrike">
                          <a:solidFill>
                            <a:srgbClr val="F27954"/>
                          </a:solidFill>
                          <a:latin typeface="Calibri"/>
                          <a:ea typeface="Calibri"/>
                          <a:cs typeface="Calibri"/>
                          <a:sym typeface="Calibri"/>
                        </a:rPr>
                        <a:t>Reglamento. </a:t>
                      </a:r>
                      <a:r>
                        <a:rPr lang="en-US" sz="1800" u="none" cap="none" strike="noStrike">
                          <a:solidFill>
                            <a:srgbClr val="4C4C4C"/>
                          </a:solidFill>
                          <a:latin typeface="Calibri"/>
                          <a:ea typeface="Calibri"/>
                          <a:cs typeface="Calibri"/>
                          <a:sym typeface="Calibri"/>
                        </a:rPr>
                        <a:t>Las regiones  turísticas están sujetas a  normativas turísticas y jurídicas  específicas</a:t>
                      </a:r>
                      <a:endParaRPr sz="1800" u="none" cap="none" strike="noStrike">
                        <a:latin typeface="Calibri"/>
                        <a:ea typeface="Calibri"/>
                        <a:cs typeface="Calibri"/>
                        <a:sym typeface="Calibri"/>
                      </a:endParaRPr>
                    </a:p>
                  </a:txBody>
                  <a:tcPr marT="3112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123189"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Ejemplos </a:t>
                      </a:r>
                      <a:r>
                        <a:rPr lang="en-US" sz="1800" u="none" cap="none" strike="noStrike">
                          <a:solidFill>
                            <a:srgbClr val="4C4C4C"/>
                          </a:solidFill>
                          <a:latin typeface="Calibri"/>
                          <a:ea typeface="Calibri"/>
                          <a:cs typeface="Calibri"/>
                          <a:sym typeface="Calibri"/>
                        </a:rPr>
                        <a:t>de regulación regional son las limitaciones, por ejemplo, en materia de seguros  (Responsabilidad Civil), ordenación del territorio, cualificaciones (por ejemplo, para guías e  instructores), certificaciones (por ejemplo, alimentos y bebidas), cumplimiento (por ejemplo,  salud y seguridad) y normativa fiscal (</a:t>
                      </a:r>
                      <a:r>
                        <a:rPr lang="en-US" sz="1800" u="sng" cap="none" strike="noStrike">
                          <a:solidFill>
                            <a:srgbClr val="F27954"/>
                          </a:solidFill>
                          <a:latin typeface="Calibri"/>
                          <a:ea typeface="Calibri"/>
                          <a:cs typeface="Calibri"/>
                          <a:sym typeface="Calibri"/>
                          <a:hlinkClick r:id="rId3">
                            <a:extLst>
                              <a:ext uri="{A12FA001-AC4F-418D-AE19-62706E023703}">
                                <ahyp:hlinkClr val="tx"/>
                              </a:ext>
                            </a:extLst>
                          </a:hlinkClick>
                        </a:rPr>
                        <a:t>Lea</a:t>
                      </a:r>
                      <a:r>
                        <a:rPr lang="en-US" sz="1800" u="none" cap="none" strike="noStrike">
                          <a:solidFill>
                            <a:srgbClr val="4C4C4C"/>
                          </a:solidFill>
                          <a:latin typeface="Calibri"/>
                          <a:ea typeface="Calibri"/>
                          <a:cs typeface="Calibri"/>
                          <a:sym typeface="Calibri"/>
                        </a:rPr>
                        <a:t>)</a:t>
                      </a:r>
                      <a:endParaRPr sz="1800" u="none" cap="none" strike="noStrike">
                        <a:latin typeface="Calibri"/>
                        <a:ea typeface="Calibri"/>
                        <a:cs typeface="Calibri"/>
                        <a:sym typeface="Calibri"/>
                      </a:endParaRPr>
                    </a:p>
                  </a:txBody>
                  <a:tcPr marT="311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r>
              <a:tr h="1188725">
                <a:tc>
                  <a:txBody>
                    <a:bodyPr/>
                    <a:lstStyle/>
                    <a:p>
                      <a:pPr indent="0" lvl="0" marL="87630" marR="187325" rtl="0" algn="l">
                        <a:lnSpc>
                          <a:spcPct val="100000"/>
                        </a:lnSpc>
                        <a:spcBef>
                          <a:spcPts val="0"/>
                        </a:spcBef>
                        <a:spcAft>
                          <a:spcPts val="0"/>
                        </a:spcAft>
                        <a:buNone/>
                      </a:pPr>
                      <a:r>
                        <a:rPr b="1" lang="en-US" sz="1800" u="none" cap="none" strike="noStrike">
                          <a:solidFill>
                            <a:srgbClr val="F27954"/>
                          </a:solidFill>
                          <a:latin typeface="Calibri"/>
                          <a:ea typeface="Calibri"/>
                          <a:cs typeface="Calibri"/>
                          <a:sym typeface="Calibri"/>
                        </a:rPr>
                        <a:t>Conductual. </a:t>
                      </a:r>
                      <a:r>
                        <a:rPr lang="en-US" sz="1800" u="none" cap="none" strike="noStrike">
                          <a:solidFill>
                            <a:srgbClr val="4C4C4C"/>
                          </a:solidFill>
                          <a:latin typeface="Calibri"/>
                          <a:ea typeface="Calibri"/>
                          <a:cs typeface="Calibri"/>
                          <a:sym typeface="Calibri"/>
                        </a:rPr>
                        <a:t>Estas influencias  suelen incluir comportamientos  sociales, humanos, económicos y  políticos.</a:t>
                      </a:r>
                      <a:endParaRPr sz="1800" u="none" cap="none" strike="noStrike">
                        <a:latin typeface="Calibri"/>
                        <a:ea typeface="Calibri"/>
                        <a:cs typeface="Calibri"/>
                        <a:sym typeface="Calibri"/>
                      </a:endParaRPr>
                    </a:p>
                  </a:txBody>
                  <a:tcPr marT="31125"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c>
                  <a:txBody>
                    <a:bodyPr/>
                    <a:lstStyle/>
                    <a:p>
                      <a:pPr indent="0" lvl="0" marL="90805" marR="12382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Por ejemplo </a:t>
                      </a:r>
                      <a:r>
                        <a:rPr lang="en-US" sz="1800" u="none" cap="none" strike="noStrike">
                          <a:solidFill>
                            <a:srgbClr val="4C4C4C"/>
                          </a:solidFill>
                          <a:latin typeface="Calibri"/>
                          <a:ea typeface="Calibri"/>
                          <a:cs typeface="Calibri"/>
                          <a:sym typeface="Calibri"/>
                        </a:rPr>
                        <a:t>las formas en que turistas y visitantes interactúan en la región. Si los turistas se  preocupan por su entorno, se comportarán de forma respetuosa en los entornos  medioambientales. Si un grupo ecologista está descontento, puede protestar por la forma en  que una región gestiona su medio ambiente para que cambien sus planteamientos.</a:t>
                      </a:r>
                      <a:endParaRPr sz="1800" u="none" cap="none" strike="noStrike">
                        <a:latin typeface="Calibri"/>
                        <a:ea typeface="Calibri"/>
                        <a:cs typeface="Calibri"/>
                        <a:sym typeface="Calibri"/>
                      </a:endParaRPr>
                    </a:p>
                  </a:txBody>
                  <a:tcPr marT="311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lnB cap="flat" cmpd="sng" w="12700">
                      <a:solidFill>
                        <a:srgbClr val="086D6E"/>
                      </a:solidFill>
                      <a:prstDash val="solid"/>
                      <a:round/>
                      <a:headEnd len="sm" w="sm" type="none"/>
                      <a:tailEnd len="sm" w="sm" type="none"/>
                    </a:lnB>
                  </a:tcPr>
                </a:tc>
              </a:tr>
              <a:tr h="19812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0" marR="0" rtl="0" algn="l">
                        <a:lnSpc>
                          <a:spcPct val="100000"/>
                        </a:lnSpc>
                        <a:spcBef>
                          <a:spcPts val="20"/>
                        </a:spcBef>
                        <a:spcAft>
                          <a:spcPts val="0"/>
                        </a:spcAft>
                        <a:buNone/>
                      </a:pPr>
                      <a:r>
                        <a:t/>
                      </a:r>
                      <a:endParaRPr sz="2150" u="none" cap="none" strike="noStrike">
                        <a:latin typeface="Times New Roman"/>
                        <a:ea typeface="Times New Roman"/>
                        <a:cs typeface="Times New Roman"/>
                        <a:sym typeface="Times New Roman"/>
                      </a:endParaRPr>
                    </a:p>
                    <a:p>
                      <a:pPr indent="0" lvl="0" marL="87630" marR="760095" rtl="0" algn="l">
                        <a:lnSpc>
                          <a:spcPct val="100000"/>
                        </a:lnSpc>
                        <a:spcBef>
                          <a:spcPts val="0"/>
                        </a:spcBef>
                        <a:spcAft>
                          <a:spcPts val="0"/>
                        </a:spcAft>
                        <a:buNone/>
                      </a:pPr>
                      <a:r>
                        <a:rPr b="1" lang="en-US" sz="1800" u="none" cap="none" strike="noStrike">
                          <a:solidFill>
                            <a:srgbClr val="F27954"/>
                          </a:solidFill>
                          <a:latin typeface="Calibri"/>
                          <a:ea typeface="Calibri"/>
                          <a:cs typeface="Calibri"/>
                          <a:sym typeface="Calibri"/>
                        </a:rPr>
                        <a:t>Financiera. </a:t>
                      </a:r>
                      <a:r>
                        <a:rPr lang="en-US" sz="1800" u="none" cap="none" strike="noStrike">
                          <a:solidFill>
                            <a:srgbClr val="4C4C4C"/>
                          </a:solidFill>
                          <a:latin typeface="Calibri"/>
                          <a:ea typeface="Calibri"/>
                          <a:cs typeface="Calibri"/>
                          <a:sym typeface="Calibri"/>
                        </a:rPr>
                        <a:t>Incluye ayudas  monetarias y monetarias  tangibles.</a:t>
                      </a:r>
                      <a:endParaRPr sz="1800" u="none" cap="none" strike="noStrike">
                        <a:latin typeface="Calibri"/>
                        <a:ea typeface="Calibri"/>
                        <a:cs typeface="Calibri"/>
                        <a:sym typeface="Calibri"/>
                      </a:endParaRPr>
                    </a:p>
                  </a:txBody>
                  <a:tcPr marT="0" marB="0" marR="0" marL="0">
                    <a:lnL cap="flat" cmpd="sng" w="9525">
                      <a:solidFill>
                        <a:srgbClr val="086D6E"/>
                      </a:solidFill>
                      <a:prstDash val="solid"/>
                      <a:round/>
                      <a:headEnd len="sm" w="sm" type="none"/>
                      <a:tailEnd len="sm" w="sm" type="none"/>
                    </a:lnL>
                    <a:lnR cap="flat" cmpd="sng" w="12700">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c>
                  <a:txBody>
                    <a:bodyPr/>
                    <a:lstStyle/>
                    <a:p>
                      <a:pPr indent="0" lvl="0" marL="90805" marR="142240"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Ejemplos </a:t>
                      </a:r>
                      <a:r>
                        <a:rPr lang="en-US" sz="1800" u="none" cap="none" strike="noStrike">
                          <a:solidFill>
                            <a:srgbClr val="4C4C4C"/>
                          </a:solidFill>
                          <a:latin typeface="Calibri"/>
                          <a:ea typeface="Calibri"/>
                          <a:cs typeface="Calibri"/>
                          <a:sym typeface="Calibri"/>
                        </a:rPr>
                        <a:t>de ayuda monetaria recibida del gobierno son las subvenciones, los préstamos de  capital, las inversiones, el apoyo de los gobiernos locales, etc. Por ejemplo, la financiación de  la recuperación.</a:t>
                      </a:r>
                      <a:endParaRPr sz="1800" u="none" cap="none" strike="noStrike">
                        <a:latin typeface="Calibri"/>
                        <a:ea typeface="Calibri"/>
                        <a:cs typeface="Calibri"/>
                        <a:sym typeface="Calibri"/>
                      </a:endParaRPr>
                    </a:p>
                    <a:p>
                      <a:pPr indent="0" lvl="0" marL="90805" marR="207645" rtl="0" algn="l">
                        <a:lnSpc>
                          <a:spcPct val="100000"/>
                        </a:lnSpc>
                        <a:spcBef>
                          <a:spcPts val="0"/>
                        </a:spcBef>
                        <a:spcAft>
                          <a:spcPts val="0"/>
                        </a:spcAft>
                        <a:buNone/>
                      </a:pPr>
                      <a:r>
                        <a:rPr b="1" lang="en-US" sz="1800" u="none" cap="none" strike="noStrike">
                          <a:solidFill>
                            <a:srgbClr val="086D6E"/>
                          </a:solidFill>
                          <a:latin typeface="Calibri"/>
                          <a:ea typeface="Calibri"/>
                          <a:cs typeface="Calibri"/>
                          <a:sym typeface="Calibri"/>
                        </a:rPr>
                        <a:t>Ejemplos </a:t>
                      </a:r>
                      <a:r>
                        <a:rPr lang="en-US" sz="1800" u="none" cap="none" strike="noStrike">
                          <a:solidFill>
                            <a:srgbClr val="4C4C4C"/>
                          </a:solidFill>
                          <a:latin typeface="Calibri"/>
                          <a:ea typeface="Calibri"/>
                          <a:cs typeface="Calibri"/>
                          <a:sym typeface="Calibri"/>
                        </a:rPr>
                        <a:t>de apoyo financiero tangible, por ejemplo, inversión en el desarrollo de nuevas  infraestructuras, mantenimiento o restauración de infraestructuras más antiguas, y  prestación de servicios e instalaciones, por ejemplo, aparcamientos, aseos o barreras contra  inundaciones.</a:t>
                      </a:r>
                      <a:endParaRPr sz="1800" u="none" cap="none" strike="noStrike">
                        <a:latin typeface="Calibri"/>
                        <a:ea typeface="Calibri"/>
                        <a:cs typeface="Calibri"/>
                        <a:sym typeface="Calibri"/>
                      </a:endParaRPr>
                    </a:p>
                  </a:txBody>
                  <a:tcPr marT="31125" marB="0" marR="0" marL="0">
                    <a:lnL cap="flat" cmpd="sng" w="12700">
                      <a:solidFill>
                        <a:srgbClr val="086D6E"/>
                      </a:solidFill>
                      <a:prstDash val="solid"/>
                      <a:round/>
                      <a:headEnd len="sm" w="sm" type="none"/>
                      <a:tailEnd len="sm" w="sm" type="none"/>
                    </a:lnL>
                    <a:lnR cap="flat" cmpd="sng" w="9525">
                      <a:solidFill>
                        <a:srgbClr val="086D6E"/>
                      </a:solidFill>
                      <a:prstDash val="solid"/>
                      <a:round/>
                      <a:headEnd len="sm" w="sm" type="none"/>
                      <a:tailEnd len="sm" w="sm" type="none"/>
                    </a:lnR>
                    <a:lnT cap="flat" cmpd="sng" w="12700">
                      <a:solidFill>
                        <a:srgbClr val="086D6E"/>
                      </a:solidFill>
                      <a:prstDash val="solid"/>
                      <a:round/>
                      <a:headEnd len="sm" w="sm" type="none"/>
                      <a:tailEnd len="sm" w="sm" type="none"/>
                    </a:lnT>
                  </a:tcPr>
                </a:tc>
              </a:tr>
            </a:tbl>
          </a:graphicData>
        </a:graphic>
      </p:graphicFrame>
      <p:sp>
        <p:nvSpPr>
          <p:cNvPr id="1079" name="Google Shape;1079;p58"/>
          <p:cNvSpPr/>
          <p:nvPr/>
        </p:nvSpPr>
        <p:spPr>
          <a:xfrm>
            <a:off x="0" y="4876800"/>
            <a:ext cx="12192000" cy="1981200"/>
          </a:xfrm>
          <a:custGeom>
            <a:rect b="b" l="l" r="r" t="t"/>
            <a:pathLst>
              <a:path extrusionOk="0" h="1981200" w="12192000">
                <a:moveTo>
                  <a:pt x="12192000" y="0"/>
                </a:moveTo>
                <a:lnTo>
                  <a:pt x="3359378" y="0"/>
                </a:lnTo>
                <a:lnTo>
                  <a:pt x="0" y="0"/>
                </a:lnTo>
                <a:lnTo>
                  <a:pt x="0" y="1981200"/>
                </a:lnTo>
                <a:lnTo>
                  <a:pt x="3359378" y="1981200"/>
                </a:lnTo>
                <a:lnTo>
                  <a:pt x="12192000" y="1981200"/>
                </a:lnTo>
                <a:lnTo>
                  <a:pt x="121920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080" name="Google Shape;1080;p58"/>
          <p:cNvPicPr preferRelativeResize="0"/>
          <p:nvPr/>
        </p:nvPicPr>
        <p:blipFill rotWithShape="1">
          <a:blip r:embed="rId4">
            <a:alphaModFix/>
          </a:blip>
          <a:srcRect b="0" l="0" r="0" t="0"/>
          <a:stretch/>
        </p:blipFill>
        <p:spPr>
          <a:xfrm>
            <a:off x="10417593" y="2749841"/>
            <a:ext cx="105693" cy="97764"/>
          </a:xfrm>
          <a:prstGeom prst="rect">
            <a:avLst/>
          </a:prstGeom>
          <a:noFill/>
          <a:ln>
            <a:noFill/>
          </a:ln>
        </p:spPr>
      </p:pic>
      <p:sp>
        <p:nvSpPr>
          <p:cNvPr id="1081" name="Google Shape;1081;p58"/>
          <p:cNvSpPr/>
          <p:nvPr/>
        </p:nvSpPr>
        <p:spPr>
          <a:xfrm>
            <a:off x="10402328" y="2784827"/>
            <a:ext cx="201930" cy="295910"/>
          </a:xfrm>
          <a:custGeom>
            <a:rect b="b" l="l" r="r" t="t"/>
            <a:pathLst>
              <a:path extrusionOk="0" h="295910" w="201929">
                <a:moveTo>
                  <a:pt x="172834" y="295581"/>
                </a:moveTo>
                <a:lnTo>
                  <a:pt x="68214" y="295581"/>
                </a:lnTo>
                <a:lnTo>
                  <a:pt x="68214" y="268323"/>
                </a:lnTo>
                <a:lnTo>
                  <a:pt x="24985" y="235026"/>
                </a:lnTo>
                <a:lnTo>
                  <a:pt x="22644" y="231352"/>
                </a:lnTo>
                <a:lnTo>
                  <a:pt x="72" y="129664"/>
                </a:lnTo>
                <a:lnTo>
                  <a:pt x="0" y="122604"/>
                </a:lnTo>
                <a:lnTo>
                  <a:pt x="2511" y="116261"/>
                </a:lnTo>
                <a:lnTo>
                  <a:pt x="7184" y="111298"/>
                </a:lnTo>
                <a:lnTo>
                  <a:pt x="13599" y="108374"/>
                </a:lnTo>
                <a:lnTo>
                  <a:pt x="20760" y="108146"/>
                </a:lnTo>
                <a:lnTo>
                  <a:pt x="27228" y="110601"/>
                </a:lnTo>
                <a:lnTo>
                  <a:pt x="32305" y="115305"/>
                </a:lnTo>
                <a:lnTo>
                  <a:pt x="35294" y="121827"/>
                </a:lnTo>
                <a:lnTo>
                  <a:pt x="50113" y="188592"/>
                </a:lnTo>
                <a:lnTo>
                  <a:pt x="50157" y="18070"/>
                </a:lnTo>
                <a:lnTo>
                  <a:pt x="51574" y="11037"/>
                </a:lnTo>
                <a:lnTo>
                  <a:pt x="55440" y="5293"/>
                </a:lnTo>
                <a:lnTo>
                  <a:pt x="61175" y="1420"/>
                </a:lnTo>
                <a:lnTo>
                  <a:pt x="68198" y="0"/>
                </a:lnTo>
                <a:lnTo>
                  <a:pt x="75220" y="1420"/>
                </a:lnTo>
                <a:lnTo>
                  <a:pt x="80955" y="5293"/>
                </a:lnTo>
                <a:lnTo>
                  <a:pt x="84822" y="11037"/>
                </a:lnTo>
                <a:lnTo>
                  <a:pt x="86240" y="18070"/>
                </a:lnTo>
                <a:lnTo>
                  <a:pt x="86240" y="107659"/>
                </a:lnTo>
                <a:lnTo>
                  <a:pt x="87483" y="100387"/>
                </a:lnTo>
                <a:lnTo>
                  <a:pt x="90969" y="94110"/>
                </a:lnTo>
                <a:lnTo>
                  <a:pt x="96311" y="89316"/>
                </a:lnTo>
                <a:lnTo>
                  <a:pt x="103117" y="86493"/>
                </a:lnTo>
                <a:lnTo>
                  <a:pt x="111707" y="86299"/>
                </a:lnTo>
                <a:lnTo>
                  <a:pt x="119437" y="89314"/>
                </a:lnTo>
                <a:lnTo>
                  <a:pt x="125475" y="95012"/>
                </a:lnTo>
                <a:lnTo>
                  <a:pt x="128987" y="102866"/>
                </a:lnTo>
                <a:lnTo>
                  <a:pt x="133018" y="98983"/>
                </a:lnTo>
                <a:lnTo>
                  <a:pt x="138398" y="96814"/>
                </a:lnTo>
                <a:lnTo>
                  <a:pt x="143997" y="96818"/>
                </a:lnTo>
                <a:lnTo>
                  <a:pt x="152417" y="98525"/>
                </a:lnTo>
                <a:lnTo>
                  <a:pt x="159290" y="103173"/>
                </a:lnTo>
                <a:lnTo>
                  <a:pt x="163922" y="110064"/>
                </a:lnTo>
                <a:lnTo>
                  <a:pt x="165616" y="118500"/>
                </a:lnTo>
                <a:lnTo>
                  <a:pt x="165516" y="120533"/>
                </a:lnTo>
                <a:lnTo>
                  <a:pt x="169504" y="116894"/>
                </a:lnTo>
                <a:lnTo>
                  <a:pt x="174704" y="114881"/>
                </a:lnTo>
                <a:lnTo>
                  <a:pt x="180096" y="114889"/>
                </a:lnTo>
                <a:lnTo>
                  <a:pt x="188512" y="116599"/>
                </a:lnTo>
                <a:lnTo>
                  <a:pt x="195381" y="121247"/>
                </a:lnTo>
                <a:lnTo>
                  <a:pt x="200008" y="128135"/>
                </a:lnTo>
                <a:lnTo>
                  <a:pt x="201699" y="136566"/>
                </a:lnTo>
                <a:lnTo>
                  <a:pt x="201699" y="201618"/>
                </a:lnTo>
                <a:lnTo>
                  <a:pt x="197189" y="230266"/>
                </a:lnTo>
                <a:lnTo>
                  <a:pt x="187267" y="248088"/>
                </a:lnTo>
                <a:lnTo>
                  <a:pt x="177344" y="261649"/>
                </a:lnTo>
                <a:lnTo>
                  <a:pt x="172834" y="277510"/>
                </a:lnTo>
                <a:lnTo>
                  <a:pt x="172834" y="29558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5" name="Shape 1085"/>
        <p:cNvGrpSpPr/>
        <p:nvPr/>
      </p:nvGrpSpPr>
      <p:grpSpPr>
        <a:xfrm>
          <a:off x="0" y="0"/>
          <a:ext cx="0" cy="0"/>
          <a:chOff x="0" y="0"/>
          <a:chExt cx="0" cy="0"/>
        </a:xfrm>
      </p:grpSpPr>
      <p:sp>
        <p:nvSpPr>
          <p:cNvPr id="1086" name="Google Shape;1086;p59"/>
          <p:cNvSpPr/>
          <p:nvPr/>
        </p:nvSpPr>
        <p:spPr>
          <a:xfrm>
            <a:off x="6197346" y="986027"/>
            <a:ext cx="5995035" cy="2425700"/>
          </a:xfrm>
          <a:custGeom>
            <a:rect b="b" l="l" r="r" t="t"/>
            <a:pathLst>
              <a:path extrusionOk="0" h="2425700" w="5995034">
                <a:moveTo>
                  <a:pt x="5994654" y="0"/>
                </a:moveTo>
                <a:lnTo>
                  <a:pt x="0" y="0"/>
                </a:lnTo>
                <a:lnTo>
                  <a:pt x="0" y="2425446"/>
                </a:lnTo>
                <a:lnTo>
                  <a:pt x="5994654" y="2425446"/>
                </a:lnTo>
                <a:lnTo>
                  <a:pt x="5994654"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087" name="Google Shape;1087;p59"/>
          <p:cNvGrpSpPr/>
          <p:nvPr/>
        </p:nvGrpSpPr>
        <p:grpSpPr>
          <a:xfrm>
            <a:off x="310108" y="6178055"/>
            <a:ext cx="3112991" cy="348957"/>
            <a:chOff x="310108" y="6178055"/>
            <a:chExt cx="3112991" cy="348957"/>
          </a:xfrm>
        </p:grpSpPr>
        <p:pic>
          <p:nvPicPr>
            <p:cNvPr id="1088" name="Google Shape;1088;p59"/>
            <p:cNvPicPr preferRelativeResize="0"/>
            <p:nvPr/>
          </p:nvPicPr>
          <p:blipFill rotWithShape="1">
            <a:blip r:embed="rId3">
              <a:alphaModFix/>
            </a:blip>
            <a:srcRect b="0" l="0" r="0" t="0"/>
            <a:stretch/>
          </p:blipFill>
          <p:spPr>
            <a:xfrm>
              <a:off x="310108" y="6178055"/>
              <a:ext cx="273189" cy="348957"/>
            </a:xfrm>
            <a:prstGeom prst="rect">
              <a:avLst/>
            </a:prstGeom>
            <a:noFill/>
            <a:ln>
              <a:noFill/>
            </a:ln>
          </p:spPr>
        </p:pic>
        <p:pic>
          <p:nvPicPr>
            <p:cNvPr id="1089" name="Google Shape;1089;p59"/>
            <p:cNvPicPr preferRelativeResize="0"/>
            <p:nvPr/>
          </p:nvPicPr>
          <p:blipFill rotWithShape="1">
            <a:blip r:embed="rId4">
              <a:alphaModFix/>
            </a:blip>
            <a:srcRect b="0" l="0" r="0" t="0"/>
            <a:stretch/>
          </p:blipFill>
          <p:spPr>
            <a:xfrm>
              <a:off x="598931" y="6196577"/>
              <a:ext cx="1834667" cy="274037"/>
            </a:xfrm>
            <a:prstGeom prst="rect">
              <a:avLst/>
            </a:prstGeom>
            <a:noFill/>
            <a:ln>
              <a:noFill/>
            </a:ln>
          </p:spPr>
        </p:pic>
        <p:pic>
          <p:nvPicPr>
            <p:cNvPr id="1090" name="Google Shape;1090;p59"/>
            <p:cNvPicPr preferRelativeResize="0"/>
            <p:nvPr/>
          </p:nvPicPr>
          <p:blipFill rotWithShape="1">
            <a:blip r:embed="rId5">
              <a:alphaModFix/>
            </a:blip>
            <a:srcRect b="0" l="0" r="0" t="0"/>
            <a:stretch/>
          </p:blipFill>
          <p:spPr>
            <a:xfrm>
              <a:off x="2421635" y="6245351"/>
              <a:ext cx="1001464" cy="248651"/>
            </a:xfrm>
            <a:prstGeom prst="rect">
              <a:avLst/>
            </a:prstGeom>
            <a:noFill/>
            <a:ln>
              <a:noFill/>
            </a:ln>
          </p:spPr>
        </p:pic>
      </p:grpSp>
      <p:sp>
        <p:nvSpPr>
          <p:cNvPr id="1091" name="Google Shape;1091;p59"/>
          <p:cNvSpPr txBox="1"/>
          <p:nvPr>
            <p:ph type="title"/>
          </p:nvPr>
        </p:nvSpPr>
        <p:spPr>
          <a:xfrm>
            <a:off x="6522329" y="1434457"/>
            <a:ext cx="4552315" cy="148844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None/>
            </a:pPr>
            <a:r>
              <a:rPr lang="en-US" sz="3200"/>
              <a:t>5. Una buena estrategia de  gestión de crisis se basa en  hechos, cifras y datos</a:t>
            </a:r>
            <a:endParaRPr sz="3200"/>
          </a:p>
        </p:txBody>
      </p:sp>
      <p:pic>
        <p:nvPicPr>
          <p:cNvPr id="1092" name="Google Shape;1092;p59"/>
          <p:cNvPicPr preferRelativeResize="0"/>
          <p:nvPr/>
        </p:nvPicPr>
        <p:blipFill rotWithShape="1">
          <a:blip r:embed="rId6">
            <a:alphaModFix/>
          </a:blip>
          <a:srcRect b="0" l="0" r="0" t="0"/>
          <a:stretch/>
        </p:blipFill>
        <p:spPr>
          <a:xfrm>
            <a:off x="241554" y="228600"/>
            <a:ext cx="11696699" cy="57637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6"/>
          <p:cNvPicPr preferRelativeResize="0"/>
          <p:nvPr/>
        </p:nvPicPr>
        <p:blipFill rotWithShape="1">
          <a:blip r:embed="rId3">
            <a:alphaModFix/>
          </a:blip>
          <a:srcRect b="0" l="0" r="0" t="0"/>
          <a:stretch/>
        </p:blipFill>
        <p:spPr>
          <a:xfrm>
            <a:off x="241554" y="228600"/>
            <a:ext cx="11696699" cy="5763768"/>
          </a:xfrm>
          <a:prstGeom prst="rect">
            <a:avLst/>
          </a:prstGeom>
          <a:noFill/>
          <a:ln>
            <a:noFill/>
          </a:ln>
        </p:spPr>
      </p:pic>
      <p:sp>
        <p:nvSpPr>
          <p:cNvPr id="273" name="Google Shape;273;p6"/>
          <p:cNvSpPr txBox="1"/>
          <p:nvPr>
            <p:ph type="title"/>
          </p:nvPr>
        </p:nvSpPr>
        <p:spPr>
          <a:xfrm>
            <a:off x="6588881" y="1400280"/>
            <a:ext cx="5397500" cy="14884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200"/>
              <a:t>1.	Introducción a la</a:t>
            </a:r>
            <a:endParaRPr sz="3200"/>
          </a:p>
          <a:p>
            <a:pPr indent="0" lvl="0" marL="12700" marR="5080" rtl="0" algn="l">
              <a:lnSpc>
                <a:spcPct val="100000"/>
              </a:lnSpc>
              <a:spcBef>
                <a:spcPts val="0"/>
              </a:spcBef>
              <a:spcAft>
                <a:spcPts val="0"/>
              </a:spcAft>
              <a:buNone/>
            </a:pPr>
            <a:r>
              <a:rPr lang="en-US" sz="3200"/>
              <a:t>Estrategia regional de gestión de  crisis turísticas</a:t>
            </a:r>
            <a:endParaRPr sz="32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96" name="Shape 1096"/>
        <p:cNvGrpSpPr/>
        <p:nvPr/>
      </p:nvGrpSpPr>
      <p:grpSpPr>
        <a:xfrm>
          <a:off x="0" y="0"/>
          <a:ext cx="0" cy="0"/>
          <a:chOff x="0" y="0"/>
          <a:chExt cx="0" cy="0"/>
        </a:xfrm>
      </p:grpSpPr>
      <p:sp>
        <p:nvSpPr>
          <p:cNvPr id="1097" name="Google Shape;1097;p60"/>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098" name="Google Shape;1098;p60"/>
          <p:cNvGrpSpPr/>
          <p:nvPr/>
        </p:nvGrpSpPr>
        <p:grpSpPr>
          <a:xfrm>
            <a:off x="7696136" y="5904944"/>
            <a:ext cx="4194968" cy="953055"/>
            <a:chOff x="7696136" y="5904944"/>
            <a:chExt cx="4194968" cy="953055"/>
          </a:xfrm>
        </p:grpSpPr>
        <p:pic>
          <p:nvPicPr>
            <p:cNvPr id="1099" name="Google Shape;1099;p60"/>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1100" name="Google Shape;1100;p60"/>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1101" name="Google Shape;1101;p60"/>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1102" name="Google Shape;1102;p60"/>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1103" name="Google Shape;1103;p60"/>
          <p:cNvSpPr txBox="1"/>
          <p:nvPr/>
        </p:nvSpPr>
        <p:spPr>
          <a:xfrm>
            <a:off x="632361" y="1443865"/>
            <a:ext cx="5174615" cy="4719320"/>
          </a:xfrm>
          <a:prstGeom prst="rect">
            <a:avLst/>
          </a:prstGeom>
          <a:noFill/>
          <a:ln>
            <a:noFill/>
          </a:ln>
        </p:spPr>
        <p:txBody>
          <a:bodyPr anchorCtr="0" anchor="t" bIns="0" lIns="0" spcFirstLastPara="1" rIns="0" wrap="square" tIns="42525">
            <a:spAutoFit/>
          </a:bodyPr>
          <a:lstStyle/>
          <a:p>
            <a:pPr indent="0" lvl="0" marL="12700" marR="5080" rtl="0" algn="l">
              <a:lnSpc>
                <a:spcPct val="90000"/>
              </a:lnSpc>
              <a:spcBef>
                <a:spcPts val="0"/>
              </a:spcBef>
              <a:spcAft>
                <a:spcPts val="0"/>
              </a:spcAft>
              <a:buNone/>
            </a:pPr>
            <a:r>
              <a:rPr b="1" lang="en-US" sz="2000">
                <a:solidFill>
                  <a:srgbClr val="FFFFFF"/>
                </a:solidFill>
                <a:latin typeface="Calibri"/>
                <a:ea typeface="Calibri"/>
                <a:cs typeface="Calibri"/>
                <a:sym typeface="Calibri"/>
              </a:rPr>
              <a:t>¿Qué son los macrodatos? </a:t>
            </a:r>
            <a:r>
              <a:rPr lang="en-US" sz="2000">
                <a:solidFill>
                  <a:srgbClr val="FFFFFF"/>
                </a:solidFill>
                <a:latin typeface="Calibri"/>
                <a:ea typeface="Calibri"/>
                <a:cs typeface="Calibri"/>
                <a:sym typeface="Calibri"/>
              </a:rPr>
              <a:t>Big data es un  enfoque para extraer, procesar y visualizar  sistemáticamente grandes conjuntos de datos. En  el sector turístico, los macrodatos se generan  cada vez que, por ejemplo, los consumidores  realizan búsquedas y reservas de viajes en línea  utilizando plataformas digitales como los sistemas  de reservas regionales y mundiales de las  agencias de viajes en línea. Una vez que los  turistas empiezan a viajar, se pueden recopilar  grandes datos sobre los hábitos de viaje. </a:t>
            </a:r>
            <a:r>
              <a:rPr lang="en-US" sz="2000" u="sng">
                <a:solidFill>
                  <a:srgbClr val="FFFFFF"/>
                </a:solidFill>
                <a:latin typeface="Calibri"/>
                <a:ea typeface="Calibri"/>
                <a:cs typeface="Calibri"/>
                <a:sym typeface="Calibri"/>
              </a:rPr>
              <a:t>(Fuente</a:t>
            </a:r>
            <a:r>
              <a:rPr lang="en-US" sz="2000">
                <a:solidFill>
                  <a:srgbClr val="FFFFFF"/>
                </a:solidFill>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55"/>
              </a:spcBef>
              <a:spcAft>
                <a:spcPts val="0"/>
              </a:spcAft>
              <a:buNone/>
            </a:pPr>
            <a:r>
              <a:t/>
            </a:r>
            <a:endParaRPr sz="1750">
              <a:latin typeface="Calibri"/>
              <a:ea typeface="Calibri"/>
              <a:cs typeface="Calibri"/>
              <a:sym typeface="Calibri"/>
            </a:endParaRPr>
          </a:p>
          <a:p>
            <a:pPr indent="0" lvl="0" marL="12700" marR="255904" rtl="0" algn="l">
              <a:lnSpc>
                <a:spcPct val="108000"/>
              </a:lnSpc>
              <a:spcBef>
                <a:spcPts val="0"/>
              </a:spcBef>
              <a:spcAft>
                <a:spcPts val="0"/>
              </a:spcAft>
              <a:buNone/>
            </a:pPr>
            <a:r>
              <a:rPr b="1" lang="en-US" sz="2000">
                <a:solidFill>
                  <a:srgbClr val="FFFFFF"/>
                </a:solidFill>
                <a:latin typeface="Calibri"/>
                <a:ea typeface="Calibri"/>
                <a:cs typeface="Calibri"/>
                <a:sym typeface="Calibri"/>
              </a:rPr>
              <a:t>Los macrodatosforman parte del futuro de la  industria. </a:t>
            </a:r>
            <a:r>
              <a:rPr lang="en-US" sz="2000">
                <a:solidFill>
                  <a:srgbClr val="FFFFFF"/>
                </a:solidFill>
                <a:latin typeface="Calibri"/>
                <a:ea typeface="Calibri"/>
                <a:cs typeface="Calibri"/>
                <a:sym typeface="Calibri"/>
              </a:rPr>
              <a:t>Los datos pueden ayudar a la CMS de  muchas maneras, sobre todo porque pueden  </a:t>
            </a:r>
            <a:r>
              <a:rPr lang="en-US" sz="2000" u="sng">
                <a:solidFill>
                  <a:srgbClr val="FFFFFF"/>
                </a:solidFill>
                <a:latin typeface="Calibri"/>
                <a:ea typeface="Calibri"/>
                <a:cs typeface="Calibri"/>
                <a:sym typeface="Calibri"/>
                <a:hlinkClick r:id="rId7">
                  <a:extLst>
                    <a:ext uri="{A12FA001-AC4F-418D-AE19-62706E023703}">
                      <ahyp:hlinkClr val="tx"/>
                    </a:ext>
                  </a:extLst>
                </a:hlinkClick>
              </a:rPr>
              <a:t>proporcionar análisis descriptivos, predictivos y  prescriptivos.</a:t>
            </a:r>
            <a:endParaRPr sz="2000">
              <a:latin typeface="Calibri"/>
              <a:ea typeface="Calibri"/>
              <a:cs typeface="Calibri"/>
              <a:sym typeface="Calibri"/>
            </a:endParaRPr>
          </a:p>
        </p:txBody>
      </p:sp>
      <p:sp>
        <p:nvSpPr>
          <p:cNvPr id="1104" name="Google Shape;1104;p60"/>
          <p:cNvSpPr txBox="1"/>
          <p:nvPr>
            <p:ph type="title"/>
          </p:nvPr>
        </p:nvSpPr>
        <p:spPr>
          <a:xfrm>
            <a:off x="525813" y="270384"/>
            <a:ext cx="5572125" cy="981075"/>
          </a:xfrm>
          <a:prstGeom prst="rect">
            <a:avLst/>
          </a:prstGeom>
          <a:noFill/>
          <a:ln>
            <a:noFill/>
          </a:ln>
        </p:spPr>
        <p:txBody>
          <a:bodyPr anchorCtr="0" anchor="t" bIns="0" lIns="0" spcFirstLastPara="1" rIns="0" wrap="square" tIns="69850">
            <a:spAutoFit/>
          </a:bodyPr>
          <a:lstStyle/>
          <a:p>
            <a:pPr indent="-276860" lvl="0" marL="288925" marR="5080" rtl="0" algn="l">
              <a:lnSpc>
                <a:spcPct val="107878"/>
              </a:lnSpc>
              <a:spcBef>
                <a:spcPts val="0"/>
              </a:spcBef>
              <a:spcAft>
                <a:spcPts val="0"/>
              </a:spcAft>
              <a:buNone/>
            </a:pPr>
            <a:r>
              <a:rPr lang="en-US"/>
              <a:t>Los macrodatos dan forma a una  estrategia de gestión de crisis</a:t>
            </a:r>
            <a:endParaRPr/>
          </a:p>
        </p:txBody>
      </p:sp>
      <p:pic>
        <p:nvPicPr>
          <p:cNvPr id="1105" name="Google Shape;1105;p60"/>
          <p:cNvPicPr preferRelativeResize="0"/>
          <p:nvPr/>
        </p:nvPicPr>
        <p:blipFill rotWithShape="1">
          <a:blip r:embed="rId8">
            <a:alphaModFix/>
          </a:blip>
          <a:srcRect b="0" l="0" r="0" t="0"/>
          <a:stretch/>
        </p:blipFill>
        <p:spPr>
          <a:xfrm>
            <a:off x="6392418" y="228600"/>
            <a:ext cx="5564885" cy="5448173"/>
          </a:xfrm>
          <a:prstGeom prst="rect">
            <a:avLst/>
          </a:prstGeom>
          <a:noFill/>
          <a:ln>
            <a:noFill/>
          </a:ln>
        </p:spPr>
      </p:pic>
      <p:grpSp>
        <p:nvGrpSpPr>
          <p:cNvPr id="1106" name="Google Shape;1106;p60"/>
          <p:cNvGrpSpPr/>
          <p:nvPr/>
        </p:nvGrpSpPr>
        <p:grpSpPr>
          <a:xfrm>
            <a:off x="3800916" y="6063014"/>
            <a:ext cx="320040" cy="522651"/>
            <a:chOff x="3800916" y="6063014"/>
            <a:chExt cx="320040" cy="522651"/>
          </a:xfrm>
        </p:grpSpPr>
        <p:pic>
          <p:nvPicPr>
            <p:cNvPr id="1107" name="Google Shape;1107;p60"/>
            <p:cNvPicPr preferRelativeResize="0"/>
            <p:nvPr/>
          </p:nvPicPr>
          <p:blipFill rotWithShape="1">
            <a:blip r:embed="rId9">
              <a:alphaModFix/>
            </a:blip>
            <a:srcRect b="0" l="0" r="0" t="0"/>
            <a:stretch/>
          </p:blipFill>
          <p:spPr>
            <a:xfrm>
              <a:off x="3825117" y="6063014"/>
              <a:ext cx="167590" cy="154515"/>
            </a:xfrm>
            <a:prstGeom prst="rect">
              <a:avLst/>
            </a:prstGeom>
            <a:noFill/>
            <a:ln>
              <a:noFill/>
            </a:ln>
          </p:spPr>
        </p:pic>
        <p:sp>
          <p:nvSpPr>
            <p:cNvPr id="1108" name="Google Shape;1108;p60"/>
            <p:cNvSpPr/>
            <p:nvPr/>
          </p:nvSpPr>
          <p:spPr>
            <a:xfrm>
              <a:off x="3800916" y="6118306"/>
              <a:ext cx="320040" cy="467359"/>
            </a:xfrm>
            <a:custGeom>
              <a:rect b="b" l="l" r="r" t="t"/>
              <a:pathLst>
                <a:path extrusionOk="0" h="467359" w="320039">
                  <a:moveTo>
                    <a:pt x="274056" y="467171"/>
                  </a:moveTo>
                  <a:lnTo>
                    <a:pt x="108164" y="467171"/>
                  </a:lnTo>
                  <a:lnTo>
                    <a:pt x="108164" y="424090"/>
                  </a:lnTo>
                  <a:lnTo>
                    <a:pt x="39617" y="371464"/>
                  </a:lnTo>
                  <a:lnTo>
                    <a:pt x="35905" y="365656"/>
                  </a:lnTo>
                  <a:lnTo>
                    <a:pt x="114" y="204936"/>
                  </a:lnTo>
                  <a:lnTo>
                    <a:pt x="0" y="193777"/>
                  </a:lnTo>
                  <a:lnTo>
                    <a:pt x="3981" y="183753"/>
                  </a:lnTo>
                  <a:lnTo>
                    <a:pt x="11392" y="175908"/>
                  </a:lnTo>
                  <a:lnTo>
                    <a:pt x="21564" y="171287"/>
                  </a:lnTo>
                  <a:lnTo>
                    <a:pt x="32921" y="170927"/>
                  </a:lnTo>
                  <a:lnTo>
                    <a:pt x="43177" y="174807"/>
                  </a:lnTo>
                  <a:lnTo>
                    <a:pt x="51226" y="182242"/>
                  </a:lnTo>
                  <a:lnTo>
                    <a:pt x="55964" y="192550"/>
                  </a:lnTo>
                  <a:lnTo>
                    <a:pt x="79462" y="298074"/>
                  </a:lnTo>
                  <a:lnTo>
                    <a:pt x="79532" y="28560"/>
                  </a:lnTo>
                  <a:lnTo>
                    <a:pt x="81780" y="17442"/>
                  </a:lnTo>
                  <a:lnTo>
                    <a:pt x="87912" y="8364"/>
                  </a:lnTo>
                  <a:lnTo>
                    <a:pt x="97005" y="2244"/>
                  </a:lnTo>
                  <a:lnTo>
                    <a:pt x="108139" y="0"/>
                  </a:lnTo>
                  <a:lnTo>
                    <a:pt x="119276" y="2244"/>
                  </a:lnTo>
                  <a:lnTo>
                    <a:pt x="128369" y="8364"/>
                  </a:lnTo>
                  <a:lnTo>
                    <a:pt x="134499" y="17442"/>
                  </a:lnTo>
                  <a:lnTo>
                    <a:pt x="136747" y="28560"/>
                  </a:lnTo>
                  <a:lnTo>
                    <a:pt x="136747" y="170157"/>
                  </a:lnTo>
                  <a:lnTo>
                    <a:pt x="138718" y="158664"/>
                  </a:lnTo>
                  <a:lnTo>
                    <a:pt x="144247" y="148743"/>
                  </a:lnTo>
                  <a:lnTo>
                    <a:pt x="152716" y="141166"/>
                  </a:lnTo>
                  <a:lnTo>
                    <a:pt x="163508" y="136704"/>
                  </a:lnTo>
                  <a:lnTo>
                    <a:pt x="177129" y="136397"/>
                  </a:lnTo>
                  <a:lnTo>
                    <a:pt x="189387" y="141162"/>
                  </a:lnTo>
                  <a:lnTo>
                    <a:pt x="198960" y="150168"/>
                  </a:lnTo>
                  <a:lnTo>
                    <a:pt x="204529" y="162581"/>
                  </a:lnTo>
                  <a:lnTo>
                    <a:pt x="209696" y="158498"/>
                  </a:lnTo>
                  <a:lnTo>
                    <a:pt x="215497" y="155499"/>
                  </a:lnTo>
                  <a:lnTo>
                    <a:pt x="221762" y="153651"/>
                  </a:lnTo>
                  <a:lnTo>
                    <a:pt x="228324" y="153023"/>
                  </a:lnTo>
                  <a:lnTo>
                    <a:pt x="241676" y="155723"/>
                  </a:lnTo>
                  <a:lnTo>
                    <a:pt x="252576" y="163069"/>
                  </a:lnTo>
                  <a:lnTo>
                    <a:pt x="259923" y="173959"/>
                  </a:lnTo>
                  <a:lnTo>
                    <a:pt x="262610" y="187291"/>
                  </a:lnTo>
                  <a:lnTo>
                    <a:pt x="262452" y="190504"/>
                  </a:lnTo>
                  <a:lnTo>
                    <a:pt x="268776" y="184753"/>
                  </a:lnTo>
                  <a:lnTo>
                    <a:pt x="277022" y="181571"/>
                  </a:lnTo>
                  <a:lnTo>
                    <a:pt x="285571" y="181578"/>
                  </a:lnTo>
                  <a:lnTo>
                    <a:pt x="298916" y="184284"/>
                  </a:lnTo>
                  <a:lnTo>
                    <a:pt x="309808" y="191630"/>
                  </a:lnTo>
                  <a:lnTo>
                    <a:pt x="317145" y="202518"/>
                  </a:lnTo>
                  <a:lnTo>
                    <a:pt x="319826" y="215845"/>
                  </a:lnTo>
                  <a:lnTo>
                    <a:pt x="319826" y="318661"/>
                  </a:lnTo>
                  <a:lnTo>
                    <a:pt x="312674" y="363939"/>
                  </a:lnTo>
                  <a:lnTo>
                    <a:pt x="296941" y="392108"/>
                  </a:lnTo>
                  <a:lnTo>
                    <a:pt x="281207" y="413541"/>
                  </a:lnTo>
                  <a:lnTo>
                    <a:pt x="274056" y="438610"/>
                  </a:lnTo>
                  <a:lnTo>
                    <a:pt x="274056" y="467171"/>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12" name="Shape 1112"/>
        <p:cNvGrpSpPr/>
        <p:nvPr/>
      </p:nvGrpSpPr>
      <p:grpSpPr>
        <a:xfrm>
          <a:off x="0" y="0"/>
          <a:ext cx="0" cy="0"/>
          <a:chOff x="0" y="0"/>
          <a:chExt cx="0" cy="0"/>
        </a:xfrm>
      </p:grpSpPr>
      <p:sp>
        <p:nvSpPr>
          <p:cNvPr id="1113" name="Google Shape;1113;p61"/>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114" name="Google Shape;1114;p61"/>
          <p:cNvGrpSpPr/>
          <p:nvPr/>
        </p:nvGrpSpPr>
        <p:grpSpPr>
          <a:xfrm>
            <a:off x="7696136" y="5904944"/>
            <a:ext cx="4194968" cy="953055"/>
            <a:chOff x="7696136" y="5904944"/>
            <a:chExt cx="4194968" cy="953055"/>
          </a:xfrm>
        </p:grpSpPr>
        <p:pic>
          <p:nvPicPr>
            <p:cNvPr id="1115" name="Google Shape;1115;p61"/>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1116" name="Google Shape;1116;p61"/>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1117" name="Google Shape;1117;p61"/>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1118" name="Google Shape;1118;p61"/>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1119" name="Google Shape;1119;p61"/>
          <p:cNvSpPr txBox="1"/>
          <p:nvPr/>
        </p:nvSpPr>
        <p:spPr>
          <a:xfrm>
            <a:off x="497841" y="1222848"/>
            <a:ext cx="5706110" cy="4851400"/>
          </a:xfrm>
          <a:prstGeom prst="rect">
            <a:avLst/>
          </a:prstGeom>
          <a:noFill/>
          <a:ln>
            <a:noFill/>
          </a:ln>
        </p:spPr>
        <p:txBody>
          <a:bodyPr anchorCtr="0" anchor="t" bIns="0" lIns="0" spcFirstLastPara="1" rIns="0" wrap="square" tIns="41275">
            <a:spAutoFit/>
          </a:bodyPr>
          <a:lstStyle/>
          <a:p>
            <a:pPr indent="0" lvl="0" marL="12700" marR="168275" rtl="0" algn="l">
              <a:lnSpc>
                <a:spcPct val="108176"/>
              </a:lnSpc>
              <a:spcBef>
                <a:spcPts val="0"/>
              </a:spcBef>
              <a:spcAft>
                <a:spcPts val="0"/>
              </a:spcAft>
              <a:buNone/>
            </a:pPr>
            <a:r>
              <a:rPr lang="en-US" sz="1700">
                <a:solidFill>
                  <a:srgbClr val="FFFFFF"/>
                </a:solidFill>
                <a:latin typeface="Calibri"/>
                <a:ea typeface="Calibri"/>
                <a:cs typeface="Calibri"/>
                <a:sym typeface="Calibri"/>
              </a:rPr>
              <a:t>Regiones turísticas Los datos deben almacenarse, gestionarse y  comunicarse</a:t>
            </a:r>
            <a:endParaRPr sz="1700">
              <a:latin typeface="Calibri"/>
              <a:ea typeface="Calibri"/>
              <a:cs typeface="Calibri"/>
              <a:sym typeface="Calibri"/>
            </a:endParaRPr>
          </a:p>
          <a:p>
            <a:pPr indent="0" lvl="0" marL="0" marR="0" rtl="0" algn="l">
              <a:lnSpc>
                <a:spcPct val="100000"/>
              </a:lnSpc>
              <a:spcBef>
                <a:spcPts val="55"/>
              </a:spcBef>
              <a:spcAft>
                <a:spcPts val="0"/>
              </a:spcAft>
              <a:buNone/>
            </a:pPr>
            <a:r>
              <a:t/>
            </a:r>
            <a:endParaRPr sz="1400">
              <a:latin typeface="Calibri"/>
              <a:ea typeface="Calibri"/>
              <a:cs typeface="Calibri"/>
              <a:sym typeface="Calibri"/>
            </a:endParaRPr>
          </a:p>
          <a:p>
            <a:pPr indent="-635" lvl="0" marL="12700" marR="10160" rtl="0" algn="l">
              <a:lnSpc>
                <a:spcPct val="90300"/>
              </a:lnSpc>
              <a:spcBef>
                <a:spcPts val="0"/>
              </a:spcBef>
              <a:spcAft>
                <a:spcPts val="0"/>
              </a:spcAft>
              <a:buNone/>
            </a:pPr>
            <a:r>
              <a:rPr b="1" lang="en-US" sz="2200">
                <a:solidFill>
                  <a:srgbClr val="FFFFFF"/>
                </a:solidFill>
                <a:latin typeface="Calibri"/>
                <a:ea typeface="Calibri"/>
                <a:cs typeface="Calibri"/>
                <a:sym typeface="Calibri"/>
              </a:rPr>
              <a:t>Base de datos de crisis del turismo regional </a:t>
            </a:r>
            <a:r>
              <a:rPr lang="en-US" sz="1700">
                <a:solidFill>
                  <a:srgbClr val="FFFFFF"/>
                </a:solidFill>
                <a:latin typeface="Calibri"/>
                <a:ea typeface="Calibri"/>
                <a:cs typeface="Calibri"/>
                <a:sym typeface="Calibri"/>
              </a:rPr>
              <a:t>para  localizar todos los datos e información importantes, con la  información pertinente y los datos de contacto de las principales  partes interesadas del sector, todo el equipo de gestión de crisis,  los servicios de emergencia y otros contactos regionales públicos  y privados, con el apoyo de una Base de Datos que albergue  todas las políticas, procedimientos, registros, informes,  operaciones de crisis y apoyo relacionados con la crisis</a:t>
            </a:r>
            <a:endParaRPr sz="1700">
              <a:latin typeface="Calibri"/>
              <a:ea typeface="Calibri"/>
              <a:cs typeface="Calibri"/>
              <a:sym typeface="Calibri"/>
            </a:endParaRPr>
          </a:p>
          <a:p>
            <a:pPr indent="0" lvl="0" marL="0" marR="0" rtl="0" algn="l">
              <a:lnSpc>
                <a:spcPct val="100000"/>
              </a:lnSpc>
              <a:spcBef>
                <a:spcPts val="15"/>
              </a:spcBef>
              <a:spcAft>
                <a:spcPts val="0"/>
              </a:spcAft>
              <a:buNone/>
            </a:pPr>
            <a:r>
              <a:t/>
            </a:r>
            <a:endParaRPr sz="1450">
              <a:latin typeface="Calibri"/>
              <a:ea typeface="Calibri"/>
              <a:cs typeface="Calibri"/>
              <a:sym typeface="Calibri"/>
            </a:endParaRPr>
          </a:p>
          <a:p>
            <a:pPr indent="-635" lvl="0" marL="12700" marR="5080" rtl="0" algn="l">
              <a:lnSpc>
                <a:spcPct val="90700"/>
              </a:lnSpc>
              <a:spcBef>
                <a:spcPts val="5"/>
              </a:spcBef>
              <a:spcAft>
                <a:spcPts val="0"/>
              </a:spcAft>
              <a:buNone/>
            </a:pPr>
            <a:r>
              <a:rPr b="1" lang="en-US" sz="2200">
                <a:solidFill>
                  <a:srgbClr val="FFFFFF"/>
                </a:solidFill>
                <a:latin typeface="Calibri"/>
                <a:ea typeface="Calibri"/>
                <a:cs typeface="Calibri"/>
                <a:sym typeface="Calibri"/>
              </a:rPr>
              <a:t>Sistema de recogida y gestión de datos </a:t>
            </a:r>
            <a:r>
              <a:rPr lang="en-US" sz="1700">
                <a:solidFill>
                  <a:srgbClr val="FFFFFF"/>
                </a:solidFill>
                <a:latin typeface="Calibri"/>
                <a:ea typeface="Calibri"/>
                <a:cs typeface="Calibri"/>
                <a:sym typeface="Calibri"/>
              </a:rPr>
              <a:t>para  garantizar que todos los datos de crisis pertinentes se depuren y  comuniquen oportuna y adecuadamente. La limpieza consiste en  eliminar la información duplicada, poco fiable o irrelevante</a:t>
            </a:r>
            <a:endParaRPr sz="1700">
              <a:latin typeface="Calibri"/>
              <a:ea typeface="Calibri"/>
              <a:cs typeface="Calibri"/>
              <a:sym typeface="Calibri"/>
            </a:endParaRPr>
          </a:p>
          <a:p>
            <a:pPr indent="0" lvl="0" marL="12700" marR="107950" rtl="0" algn="l">
              <a:lnSpc>
                <a:spcPct val="108176"/>
              </a:lnSpc>
              <a:spcBef>
                <a:spcPts val="20"/>
              </a:spcBef>
              <a:spcAft>
                <a:spcPts val="0"/>
              </a:spcAft>
              <a:buNone/>
            </a:pPr>
            <a:r>
              <a:rPr lang="en-US" sz="1700">
                <a:solidFill>
                  <a:srgbClr val="FFFFFF"/>
                </a:solidFill>
                <a:latin typeface="Calibri"/>
                <a:ea typeface="Calibri"/>
                <a:cs typeface="Calibri"/>
                <a:sym typeface="Calibri"/>
              </a:rPr>
              <a:t>En su lugar, se prioriza la información importante y se presenta  en una versión sinóptica y otra detallada, de múltiples maneras,  por ejemplo, comparaciones realizadas, análisis cualitativos y  cuantitativos efectuados, etc</a:t>
            </a:r>
            <a:endParaRPr sz="1700">
              <a:latin typeface="Calibri"/>
              <a:ea typeface="Calibri"/>
              <a:cs typeface="Calibri"/>
              <a:sym typeface="Calibri"/>
            </a:endParaRPr>
          </a:p>
        </p:txBody>
      </p:sp>
      <p:sp>
        <p:nvSpPr>
          <p:cNvPr id="1120" name="Google Shape;1120;p61"/>
          <p:cNvSpPr txBox="1"/>
          <p:nvPr>
            <p:ph type="title"/>
          </p:nvPr>
        </p:nvSpPr>
        <p:spPr>
          <a:xfrm>
            <a:off x="660455" y="137034"/>
            <a:ext cx="5150485" cy="981075"/>
          </a:xfrm>
          <a:prstGeom prst="rect">
            <a:avLst/>
          </a:prstGeom>
          <a:noFill/>
          <a:ln>
            <a:noFill/>
          </a:ln>
        </p:spPr>
        <p:txBody>
          <a:bodyPr anchorCtr="0" anchor="t" bIns="0" lIns="0" spcFirstLastPara="1" rIns="0" wrap="square" tIns="69850">
            <a:spAutoFit/>
          </a:bodyPr>
          <a:lstStyle/>
          <a:p>
            <a:pPr indent="-246379" lvl="0" marL="258445" marR="5080" rtl="0" algn="l">
              <a:lnSpc>
                <a:spcPct val="107878"/>
              </a:lnSpc>
              <a:spcBef>
                <a:spcPts val="0"/>
              </a:spcBef>
              <a:spcAft>
                <a:spcPts val="0"/>
              </a:spcAft>
              <a:buNone/>
            </a:pPr>
            <a:r>
              <a:rPr lang="en-US"/>
              <a:t>Los macrodatos necesitan una  ubicación y gestión seguras</a:t>
            </a:r>
            <a:endParaRPr/>
          </a:p>
        </p:txBody>
      </p:sp>
      <p:pic>
        <p:nvPicPr>
          <p:cNvPr id="1121" name="Google Shape;1121;p61"/>
          <p:cNvPicPr preferRelativeResize="0"/>
          <p:nvPr/>
        </p:nvPicPr>
        <p:blipFill rotWithShape="1">
          <a:blip r:embed="rId7">
            <a:alphaModFix/>
          </a:blip>
          <a:srcRect b="0" l="0" r="0" t="0"/>
          <a:stretch/>
        </p:blipFill>
        <p:spPr>
          <a:xfrm>
            <a:off x="6392418" y="228600"/>
            <a:ext cx="5564885" cy="54484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25" name="Shape 1125"/>
        <p:cNvGrpSpPr/>
        <p:nvPr/>
      </p:nvGrpSpPr>
      <p:grpSpPr>
        <a:xfrm>
          <a:off x="0" y="0"/>
          <a:ext cx="0" cy="0"/>
          <a:chOff x="0" y="0"/>
          <a:chExt cx="0" cy="0"/>
        </a:xfrm>
      </p:grpSpPr>
      <p:sp>
        <p:nvSpPr>
          <p:cNvPr id="1126" name="Google Shape;1126;p62"/>
          <p:cNvSpPr/>
          <p:nvPr/>
        </p:nvSpPr>
        <p:spPr>
          <a:xfrm>
            <a:off x="3184398" y="1773935"/>
            <a:ext cx="1521460" cy="2214880"/>
          </a:xfrm>
          <a:custGeom>
            <a:rect b="b" l="l" r="r" t="t"/>
            <a:pathLst>
              <a:path extrusionOk="0" h="2214879" w="1521460">
                <a:moveTo>
                  <a:pt x="1520952" y="757555"/>
                </a:moveTo>
                <a:lnTo>
                  <a:pt x="1519440" y="709523"/>
                </a:lnTo>
                <a:lnTo>
                  <a:pt x="1515008" y="662292"/>
                </a:lnTo>
                <a:lnTo>
                  <a:pt x="1507718" y="615975"/>
                </a:lnTo>
                <a:lnTo>
                  <a:pt x="1497672" y="570636"/>
                </a:lnTo>
                <a:lnTo>
                  <a:pt x="1484960" y="526364"/>
                </a:lnTo>
                <a:lnTo>
                  <a:pt x="1469656" y="483273"/>
                </a:lnTo>
                <a:lnTo>
                  <a:pt x="1451864" y="441413"/>
                </a:lnTo>
                <a:lnTo>
                  <a:pt x="1431671" y="400900"/>
                </a:lnTo>
                <a:lnTo>
                  <a:pt x="1410779" y="364629"/>
                </a:lnTo>
                <a:lnTo>
                  <a:pt x="1384414" y="324231"/>
                </a:lnTo>
                <a:lnTo>
                  <a:pt x="1357553" y="288251"/>
                </a:lnTo>
                <a:lnTo>
                  <a:pt x="1328623" y="253961"/>
                </a:lnTo>
                <a:lnTo>
                  <a:pt x="1297749" y="221449"/>
                </a:lnTo>
                <a:lnTo>
                  <a:pt x="1265008" y="190792"/>
                </a:lnTo>
                <a:lnTo>
                  <a:pt x="1230490" y="162077"/>
                </a:lnTo>
                <a:lnTo>
                  <a:pt x="1194269" y="135407"/>
                </a:lnTo>
                <a:lnTo>
                  <a:pt x="1156462" y="110871"/>
                </a:lnTo>
                <a:lnTo>
                  <a:pt x="1117130" y="88531"/>
                </a:lnTo>
                <a:lnTo>
                  <a:pt x="1076375" y="68503"/>
                </a:lnTo>
                <a:lnTo>
                  <a:pt x="1034300" y="50850"/>
                </a:lnTo>
                <a:lnTo>
                  <a:pt x="990968" y="35687"/>
                </a:lnTo>
                <a:lnTo>
                  <a:pt x="946492" y="23075"/>
                </a:lnTo>
                <a:lnTo>
                  <a:pt x="900950" y="13119"/>
                </a:lnTo>
                <a:lnTo>
                  <a:pt x="854417" y="5892"/>
                </a:lnTo>
                <a:lnTo>
                  <a:pt x="807008" y="1498"/>
                </a:lnTo>
                <a:lnTo>
                  <a:pt x="758812" y="12"/>
                </a:lnTo>
                <a:lnTo>
                  <a:pt x="758494" y="25"/>
                </a:lnTo>
                <a:lnTo>
                  <a:pt x="757809" y="0"/>
                </a:lnTo>
                <a:lnTo>
                  <a:pt x="744804" y="457"/>
                </a:lnTo>
                <a:lnTo>
                  <a:pt x="710793" y="1498"/>
                </a:lnTo>
                <a:lnTo>
                  <a:pt x="663575" y="5892"/>
                </a:lnTo>
                <a:lnTo>
                  <a:pt x="617232" y="13119"/>
                </a:lnTo>
                <a:lnTo>
                  <a:pt x="571881" y="23075"/>
                </a:lnTo>
                <a:lnTo>
                  <a:pt x="527583" y="35687"/>
                </a:lnTo>
                <a:lnTo>
                  <a:pt x="484441" y="50850"/>
                </a:lnTo>
                <a:lnTo>
                  <a:pt x="442544" y="68503"/>
                </a:lnTo>
                <a:lnTo>
                  <a:pt x="401967" y="88531"/>
                </a:lnTo>
                <a:lnTo>
                  <a:pt x="362813" y="110871"/>
                </a:lnTo>
                <a:lnTo>
                  <a:pt x="325170" y="135407"/>
                </a:lnTo>
                <a:lnTo>
                  <a:pt x="289115" y="162077"/>
                </a:lnTo>
                <a:lnTo>
                  <a:pt x="254749" y="190792"/>
                </a:lnTo>
                <a:lnTo>
                  <a:pt x="222148" y="221449"/>
                </a:lnTo>
                <a:lnTo>
                  <a:pt x="191414" y="253961"/>
                </a:lnTo>
                <a:lnTo>
                  <a:pt x="162623" y="288251"/>
                </a:lnTo>
                <a:lnTo>
                  <a:pt x="135877" y="324231"/>
                </a:lnTo>
                <a:lnTo>
                  <a:pt x="111252" y="361810"/>
                </a:lnTo>
                <a:lnTo>
                  <a:pt x="88849" y="400900"/>
                </a:lnTo>
                <a:lnTo>
                  <a:pt x="68745" y="441413"/>
                </a:lnTo>
                <a:lnTo>
                  <a:pt x="51041" y="483273"/>
                </a:lnTo>
                <a:lnTo>
                  <a:pt x="35814" y="526364"/>
                </a:lnTo>
                <a:lnTo>
                  <a:pt x="23152" y="570636"/>
                </a:lnTo>
                <a:lnTo>
                  <a:pt x="13157" y="615975"/>
                </a:lnTo>
                <a:lnTo>
                  <a:pt x="5905" y="662292"/>
                </a:lnTo>
                <a:lnTo>
                  <a:pt x="1485" y="709523"/>
                </a:lnTo>
                <a:lnTo>
                  <a:pt x="0" y="757555"/>
                </a:lnTo>
                <a:lnTo>
                  <a:pt x="1460" y="805218"/>
                </a:lnTo>
                <a:lnTo>
                  <a:pt x="5791" y="852081"/>
                </a:lnTo>
                <a:lnTo>
                  <a:pt x="12903" y="898067"/>
                </a:lnTo>
                <a:lnTo>
                  <a:pt x="22707" y="943089"/>
                </a:lnTo>
                <a:lnTo>
                  <a:pt x="35128" y="987069"/>
                </a:lnTo>
                <a:lnTo>
                  <a:pt x="50076" y="1029919"/>
                </a:lnTo>
                <a:lnTo>
                  <a:pt x="67462" y="1071562"/>
                </a:lnTo>
                <a:lnTo>
                  <a:pt x="87198" y="1111897"/>
                </a:lnTo>
                <a:lnTo>
                  <a:pt x="109207" y="1150848"/>
                </a:lnTo>
                <a:lnTo>
                  <a:pt x="133400" y="1188339"/>
                </a:lnTo>
                <a:lnTo>
                  <a:pt x="159677" y="1224280"/>
                </a:lnTo>
                <a:lnTo>
                  <a:pt x="187972" y="1258582"/>
                </a:lnTo>
                <a:lnTo>
                  <a:pt x="218198" y="1291170"/>
                </a:lnTo>
                <a:lnTo>
                  <a:pt x="250253" y="1321955"/>
                </a:lnTo>
                <a:lnTo>
                  <a:pt x="284060" y="1350848"/>
                </a:lnTo>
                <a:lnTo>
                  <a:pt x="319544" y="1377772"/>
                </a:lnTo>
                <a:lnTo>
                  <a:pt x="356603" y="1402638"/>
                </a:lnTo>
                <a:lnTo>
                  <a:pt x="395160" y="1425371"/>
                </a:lnTo>
                <a:lnTo>
                  <a:pt x="435127" y="1445882"/>
                </a:lnTo>
                <a:lnTo>
                  <a:pt x="476415" y="1464081"/>
                </a:lnTo>
                <a:lnTo>
                  <a:pt x="518947" y="1479880"/>
                </a:lnTo>
                <a:lnTo>
                  <a:pt x="562622" y="1493215"/>
                </a:lnTo>
                <a:lnTo>
                  <a:pt x="607377" y="1503984"/>
                </a:lnTo>
                <a:lnTo>
                  <a:pt x="653097" y="1512112"/>
                </a:lnTo>
                <a:lnTo>
                  <a:pt x="699731" y="1517510"/>
                </a:lnTo>
                <a:lnTo>
                  <a:pt x="747166" y="1520101"/>
                </a:lnTo>
                <a:lnTo>
                  <a:pt x="747166" y="2124468"/>
                </a:lnTo>
                <a:lnTo>
                  <a:pt x="734237" y="2131022"/>
                </a:lnTo>
                <a:lnTo>
                  <a:pt x="723646" y="2140712"/>
                </a:lnTo>
                <a:lnTo>
                  <a:pt x="716495" y="2153501"/>
                </a:lnTo>
                <a:lnTo>
                  <a:pt x="713879" y="2169426"/>
                </a:lnTo>
                <a:lnTo>
                  <a:pt x="717613" y="2185581"/>
                </a:lnTo>
                <a:lnTo>
                  <a:pt x="727608" y="2200021"/>
                </a:lnTo>
                <a:lnTo>
                  <a:pt x="741959" y="2210397"/>
                </a:lnTo>
                <a:lnTo>
                  <a:pt x="758812" y="2214384"/>
                </a:lnTo>
                <a:lnTo>
                  <a:pt x="778281" y="2210397"/>
                </a:lnTo>
                <a:lnTo>
                  <a:pt x="793546" y="2200021"/>
                </a:lnTo>
                <a:lnTo>
                  <a:pt x="803503" y="2185581"/>
                </a:lnTo>
                <a:lnTo>
                  <a:pt x="807072" y="2169426"/>
                </a:lnTo>
                <a:lnTo>
                  <a:pt x="804697" y="2153501"/>
                </a:lnTo>
                <a:lnTo>
                  <a:pt x="798118" y="2140712"/>
                </a:lnTo>
                <a:lnTo>
                  <a:pt x="788111" y="2131022"/>
                </a:lnTo>
                <a:lnTo>
                  <a:pt x="775449" y="2124468"/>
                </a:lnTo>
                <a:lnTo>
                  <a:pt x="775449" y="1520101"/>
                </a:lnTo>
                <a:lnTo>
                  <a:pt x="822693" y="1517510"/>
                </a:lnTo>
                <a:lnTo>
                  <a:pt x="869149" y="1512112"/>
                </a:lnTo>
                <a:lnTo>
                  <a:pt x="914717" y="1503984"/>
                </a:lnTo>
                <a:lnTo>
                  <a:pt x="959319" y="1493215"/>
                </a:lnTo>
                <a:lnTo>
                  <a:pt x="1002868" y="1479880"/>
                </a:lnTo>
                <a:lnTo>
                  <a:pt x="1045286" y="1464081"/>
                </a:lnTo>
                <a:lnTo>
                  <a:pt x="1086459" y="1445882"/>
                </a:lnTo>
                <a:lnTo>
                  <a:pt x="1126324" y="1425371"/>
                </a:lnTo>
                <a:lnTo>
                  <a:pt x="1164805" y="1402638"/>
                </a:lnTo>
                <a:lnTo>
                  <a:pt x="1201788" y="1377772"/>
                </a:lnTo>
                <a:lnTo>
                  <a:pt x="1237195" y="1350848"/>
                </a:lnTo>
                <a:lnTo>
                  <a:pt x="1270939" y="1321955"/>
                </a:lnTo>
                <a:lnTo>
                  <a:pt x="1302956" y="1291170"/>
                </a:lnTo>
                <a:lnTo>
                  <a:pt x="1333131" y="1258582"/>
                </a:lnTo>
                <a:lnTo>
                  <a:pt x="1361389" y="1224280"/>
                </a:lnTo>
                <a:lnTo>
                  <a:pt x="1387640" y="1188339"/>
                </a:lnTo>
                <a:lnTo>
                  <a:pt x="1410970" y="1152144"/>
                </a:lnTo>
                <a:lnTo>
                  <a:pt x="1433791" y="1111897"/>
                </a:lnTo>
                <a:lnTo>
                  <a:pt x="1453515" y="1071562"/>
                </a:lnTo>
                <a:lnTo>
                  <a:pt x="1470888" y="1029919"/>
                </a:lnTo>
                <a:lnTo>
                  <a:pt x="1485823" y="987069"/>
                </a:lnTo>
                <a:lnTo>
                  <a:pt x="1498231" y="943089"/>
                </a:lnTo>
                <a:lnTo>
                  <a:pt x="1508036" y="898067"/>
                </a:lnTo>
                <a:lnTo>
                  <a:pt x="1515148" y="852081"/>
                </a:lnTo>
                <a:lnTo>
                  <a:pt x="1519478" y="805218"/>
                </a:lnTo>
                <a:lnTo>
                  <a:pt x="1520952" y="757555"/>
                </a:lnTo>
                <a:close/>
              </a:path>
            </a:pathLst>
          </a:custGeom>
          <a:solidFill>
            <a:srgbClr val="91639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27" name="Google Shape;1127;p62"/>
          <p:cNvSpPr/>
          <p:nvPr/>
        </p:nvSpPr>
        <p:spPr>
          <a:xfrm>
            <a:off x="5348478" y="1773935"/>
            <a:ext cx="1519555" cy="2214880"/>
          </a:xfrm>
          <a:custGeom>
            <a:rect b="b" l="l" r="r" t="t"/>
            <a:pathLst>
              <a:path extrusionOk="0" h="2214879" w="1519554">
                <a:moveTo>
                  <a:pt x="1519428" y="757555"/>
                </a:moveTo>
                <a:lnTo>
                  <a:pt x="1517929" y="709523"/>
                </a:lnTo>
                <a:lnTo>
                  <a:pt x="1513484" y="662292"/>
                </a:lnTo>
                <a:lnTo>
                  <a:pt x="1506207" y="615975"/>
                </a:lnTo>
                <a:lnTo>
                  <a:pt x="1496148" y="570636"/>
                </a:lnTo>
                <a:lnTo>
                  <a:pt x="1483436" y="526364"/>
                </a:lnTo>
                <a:lnTo>
                  <a:pt x="1468132" y="483273"/>
                </a:lnTo>
                <a:lnTo>
                  <a:pt x="1450340" y="441413"/>
                </a:lnTo>
                <a:lnTo>
                  <a:pt x="1430134" y="400900"/>
                </a:lnTo>
                <a:lnTo>
                  <a:pt x="1409242" y="364629"/>
                </a:lnTo>
                <a:lnTo>
                  <a:pt x="1407629" y="361810"/>
                </a:lnTo>
                <a:lnTo>
                  <a:pt x="1382890" y="324231"/>
                </a:lnTo>
                <a:lnTo>
                  <a:pt x="1356017" y="288251"/>
                </a:lnTo>
                <a:lnTo>
                  <a:pt x="1327086" y="253961"/>
                </a:lnTo>
                <a:lnTo>
                  <a:pt x="1296212" y="221449"/>
                </a:lnTo>
                <a:lnTo>
                  <a:pt x="1263459" y="190792"/>
                </a:lnTo>
                <a:lnTo>
                  <a:pt x="1228940" y="162077"/>
                </a:lnTo>
                <a:lnTo>
                  <a:pt x="1192720" y="135407"/>
                </a:lnTo>
                <a:lnTo>
                  <a:pt x="1154899" y="110871"/>
                </a:lnTo>
                <a:lnTo>
                  <a:pt x="1115568" y="88531"/>
                </a:lnTo>
                <a:lnTo>
                  <a:pt x="1074813" y="68503"/>
                </a:lnTo>
                <a:lnTo>
                  <a:pt x="1032725" y="50850"/>
                </a:lnTo>
                <a:lnTo>
                  <a:pt x="989406" y="35687"/>
                </a:lnTo>
                <a:lnTo>
                  <a:pt x="944918" y="23075"/>
                </a:lnTo>
                <a:lnTo>
                  <a:pt x="899363" y="13119"/>
                </a:lnTo>
                <a:lnTo>
                  <a:pt x="852843" y="5892"/>
                </a:lnTo>
                <a:lnTo>
                  <a:pt x="805421" y="1498"/>
                </a:lnTo>
                <a:lnTo>
                  <a:pt x="757212" y="12"/>
                </a:lnTo>
                <a:lnTo>
                  <a:pt x="756666" y="0"/>
                </a:lnTo>
                <a:lnTo>
                  <a:pt x="747115" y="330"/>
                </a:lnTo>
                <a:lnTo>
                  <a:pt x="709193" y="1498"/>
                </a:lnTo>
                <a:lnTo>
                  <a:pt x="662000" y="5892"/>
                </a:lnTo>
                <a:lnTo>
                  <a:pt x="615696" y="13119"/>
                </a:lnTo>
                <a:lnTo>
                  <a:pt x="570369" y="23075"/>
                </a:lnTo>
                <a:lnTo>
                  <a:pt x="526135" y="35687"/>
                </a:lnTo>
                <a:lnTo>
                  <a:pt x="483044" y="50850"/>
                </a:lnTo>
                <a:lnTo>
                  <a:pt x="441210" y="68503"/>
                </a:lnTo>
                <a:lnTo>
                  <a:pt x="400723" y="88531"/>
                </a:lnTo>
                <a:lnTo>
                  <a:pt x="361645" y="110871"/>
                </a:lnTo>
                <a:lnTo>
                  <a:pt x="324078" y="135407"/>
                </a:lnTo>
                <a:lnTo>
                  <a:pt x="288124" y="162077"/>
                </a:lnTo>
                <a:lnTo>
                  <a:pt x="253847" y="190792"/>
                </a:lnTo>
                <a:lnTo>
                  <a:pt x="221335" y="221449"/>
                </a:lnTo>
                <a:lnTo>
                  <a:pt x="190690" y="253961"/>
                </a:lnTo>
                <a:lnTo>
                  <a:pt x="162001" y="288251"/>
                </a:lnTo>
                <a:lnTo>
                  <a:pt x="135343" y="324231"/>
                </a:lnTo>
                <a:lnTo>
                  <a:pt x="110807" y="361810"/>
                </a:lnTo>
                <a:lnTo>
                  <a:pt x="88480" y="400900"/>
                </a:lnTo>
                <a:lnTo>
                  <a:pt x="68465" y="441413"/>
                </a:lnTo>
                <a:lnTo>
                  <a:pt x="50825" y="483273"/>
                </a:lnTo>
                <a:lnTo>
                  <a:pt x="35661" y="526364"/>
                </a:lnTo>
                <a:lnTo>
                  <a:pt x="23050" y="570636"/>
                </a:lnTo>
                <a:lnTo>
                  <a:pt x="13093" y="615975"/>
                </a:lnTo>
                <a:lnTo>
                  <a:pt x="5880" y="662292"/>
                </a:lnTo>
                <a:lnTo>
                  <a:pt x="1485" y="709523"/>
                </a:lnTo>
                <a:lnTo>
                  <a:pt x="0" y="757555"/>
                </a:lnTo>
                <a:lnTo>
                  <a:pt x="1460" y="805218"/>
                </a:lnTo>
                <a:lnTo>
                  <a:pt x="5765" y="852081"/>
                </a:lnTo>
                <a:lnTo>
                  <a:pt x="12839" y="898067"/>
                </a:lnTo>
                <a:lnTo>
                  <a:pt x="22593" y="943089"/>
                </a:lnTo>
                <a:lnTo>
                  <a:pt x="34950" y="987069"/>
                </a:lnTo>
                <a:lnTo>
                  <a:pt x="49822" y="1029919"/>
                </a:lnTo>
                <a:lnTo>
                  <a:pt x="67106" y="1071562"/>
                </a:lnTo>
                <a:lnTo>
                  <a:pt x="86741" y="1111897"/>
                </a:lnTo>
                <a:lnTo>
                  <a:pt x="108623" y="1150848"/>
                </a:lnTo>
                <a:lnTo>
                  <a:pt x="132676" y="1188339"/>
                </a:lnTo>
                <a:lnTo>
                  <a:pt x="158800" y="1224280"/>
                </a:lnTo>
                <a:lnTo>
                  <a:pt x="186931" y="1258582"/>
                </a:lnTo>
                <a:lnTo>
                  <a:pt x="216966" y="1291170"/>
                </a:lnTo>
                <a:lnTo>
                  <a:pt x="248831" y="1321955"/>
                </a:lnTo>
                <a:lnTo>
                  <a:pt x="282435" y="1350848"/>
                </a:lnTo>
                <a:lnTo>
                  <a:pt x="317690" y="1377772"/>
                </a:lnTo>
                <a:lnTo>
                  <a:pt x="354507" y="1402638"/>
                </a:lnTo>
                <a:lnTo>
                  <a:pt x="392811" y="1425371"/>
                </a:lnTo>
                <a:lnTo>
                  <a:pt x="432498" y="1445882"/>
                </a:lnTo>
                <a:lnTo>
                  <a:pt x="473506" y="1464081"/>
                </a:lnTo>
                <a:lnTo>
                  <a:pt x="515734" y="1479880"/>
                </a:lnTo>
                <a:lnTo>
                  <a:pt x="559104" y="1493215"/>
                </a:lnTo>
                <a:lnTo>
                  <a:pt x="603529" y="1503984"/>
                </a:lnTo>
                <a:lnTo>
                  <a:pt x="648906" y="1512112"/>
                </a:lnTo>
                <a:lnTo>
                  <a:pt x="695172" y="1517510"/>
                </a:lnTo>
                <a:lnTo>
                  <a:pt x="742238" y="1520101"/>
                </a:lnTo>
                <a:lnTo>
                  <a:pt x="742238" y="2124468"/>
                </a:lnTo>
                <a:lnTo>
                  <a:pt x="730084" y="2131022"/>
                </a:lnTo>
                <a:lnTo>
                  <a:pt x="721220" y="2140712"/>
                </a:lnTo>
                <a:lnTo>
                  <a:pt x="715784" y="2153501"/>
                </a:lnTo>
                <a:lnTo>
                  <a:pt x="713943" y="2169426"/>
                </a:lnTo>
                <a:lnTo>
                  <a:pt x="717423" y="2185581"/>
                </a:lnTo>
                <a:lnTo>
                  <a:pt x="726833" y="2200021"/>
                </a:lnTo>
                <a:lnTo>
                  <a:pt x="740613" y="2210397"/>
                </a:lnTo>
                <a:lnTo>
                  <a:pt x="757212" y="2214384"/>
                </a:lnTo>
                <a:lnTo>
                  <a:pt x="775982" y="2210397"/>
                </a:lnTo>
                <a:lnTo>
                  <a:pt x="791324" y="2200021"/>
                </a:lnTo>
                <a:lnTo>
                  <a:pt x="801674" y="2185581"/>
                </a:lnTo>
                <a:lnTo>
                  <a:pt x="805472" y="2169426"/>
                </a:lnTo>
                <a:lnTo>
                  <a:pt x="803109" y="2153501"/>
                </a:lnTo>
                <a:lnTo>
                  <a:pt x="796531" y="2140712"/>
                </a:lnTo>
                <a:lnTo>
                  <a:pt x="786511" y="2131022"/>
                </a:lnTo>
                <a:lnTo>
                  <a:pt x="773849" y="2124468"/>
                </a:lnTo>
                <a:lnTo>
                  <a:pt x="773849" y="1520101"/>
                </a:lnTo>
                <a:lnTo>
                  <a:pt x="821105" y="1517510"/>
                </a:lnTo>
                <a:lnTo>
                  <a:pt x="867562" y="1512112"/>
                </a:lnTo>
                <a:lnTo>
                  <a:pt x="913130" y="1503984"/>
                </a:lnTo>
                <a:lnTo>
                  <a:pt x="957745" y="1493215"/>
                </a:lnTo>
                <a:lnTo>
                  <a:pt x="1001293" y="1479880"/>
                </a:lnTo>
                <a:lnTo>
                  <a:pt x="1043711" y="1464081"/>
                </a:lnTo>
                <a:lnTo>
                  <a:pt x="1084897" y="1445882"/>
                </a:lnTo>
                <a:lnTo>
                  <a:pt x="1124775" y="1425371"/>
                </a:lnTo>
                <a:lnTo>
                  <a:pt x="1163243" y="1402638"/>
                </a:lnTo>
                <a:lnTo>
                  <a:pt x="1200226" y="1377772"/>
                </a:lnTo>
                <a:lnTo>
                  <a:pt x="1235646" y="1350848"/>
                </a:lnTo>
                <a:lnTo>
                  <a:pt x="1269403" y="1321955"/>
                </a:lnTo>
                <a:lnTo>
                  <a:pt x="1301407" y="1291170"/>
                </a:lnTo>
                <a:lnTo>
                  <a:pt x="1331582" y="1258582"/>
                </a:lnTo>
                <a:lnTo>
                  <a:pt x="1359852" y="1224280"/>
                </a:lnTo>
                <a:lnTo>
                  <a:pt x="1386103" y="1188339"/>
                </a:lnTo>
                <a:lnTo>
                  <a:pt x="1409433" y="1152144"/>
                </a:lnTo>
                <a:lnTo>
                  <a:pt x="1410271" y="1150848"/>
                </a:lnTo>
                <a:lnTo>
                  <a:pt x="1432255" y="1111897"/>
                </a:lnTo>
                <a:lnTo>
                  <a:pt x="1451978" y="1071562"/>
                </a:lnTo>
                <a:lnTo>
                  <a:pt x="1469351" y="1029919"/>
                </a:lnTo>
                <a:lnTo>
                  <a:pt x="1484299" y="987069"/>
                </a:lnTo>
                <a:lnTo>
                  <a:pt x="1496707" y="943089"/>
                </a:lnTo>
                <a:lnTo>
                  <a:pt x="1506524" y="898067"/>
                </a:lnTo>
                <a:lnTo>
                  <a:pt x="1513636" y="852081"/>
                </a:lnTo>
                <a:lnTo>
                  <a:pt x="1517967" y="805218"/>
                </a:lnTo>
                <a:lnTo>
                  <a:pt x="1519428" y="757555"/>
                </a:lnTo>
                <a:close/>
              </a:path>
            </a:pathLst>
          </a:custGeom>
          <a:solidFill>
            <a:srgbClr val="76C0B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28" name="Google Shape;1128;p62"/>
          <p:cNvSpPr/>
          <p:nvPr/>
        </p:nvSpPr>
        <p:spPr>
          <a:xfrm>
            <a:off x="1019556" y="1773935"/>
            <a:ext cx="1522095" cy="2214880"/>
          </a:xfrm>
          <a:custGeom>
            <a:rect b="b" l="l" r="r" t="t"/>
            <a:pathLst>
              <a:path extrusionOk="0" h="2214879" w="1522095">
                <a:moveTo>
                  <a:pt x="1521714" y="757555"/>
                </a:moveTo>
                <a:lnTo>
                  <a:pt x="1520215" y="709523"/>
                </a:lnTo>
                <a:lnTo>
                  <a:pt x="1515795" y="662292"/>
                </a:lnTo>
                <a:lnTo>
                  <a:pt x="1508493" y="615772"/>
                </a:lnTo>
                <a:lnTo>
                  <a:pt x="1498536" y="570636"/>
                </a:lnTo>
                <a:lnTo>
                  <a:pt x="1485874" y="526364"/>
                </a:lnTo>
                <a:lnTo>
                  <a:pt x="1470634" y="483273"/>
                </a:lnTo>
                <a:lnTo>
                  <a:pt x="1452918" y="441413"/>
                </a:lnTo>
                <a:lnTo>
                  <a:pt x="1432814" y="400900"/>
                </a:lnTo>
                <a:lnTo>
                  <a:pt x="1412011" y="364629"/>
                </a:lnTo>
                <a:lnTo>
                  <a:pt x="1410398" y="361810"/>
                </a:lnTo>
                <a:lnTo>
                  <a:pt x="1385760" y="324231"/>
                </a:lnTo>
                <a:lnTo>
                  <a:pt x="1359001" y="288251"/>
                </a:lnTo>
                <a:lnTo>
                  <a:pt x="1330198" y="253961"/>
                </a:lnTo>
                <a:lnTo>
                  <a:pt x="1299451" y="221449"/>
                </a:lnTo>
                <a:lnTo>
                  <a:pt x="1266837" y="190792"/>
                </a:lnTo>
                <a:lnTo>
                  <a:pt x="1232446" y="162077"/>
                </a:lnTo>
                <a:lnTo>
                  <a:pt x="1196378" y="135407"/>
                </a:lnTo>
                <a:lnTo>
                  <a:pt x="1158709" y="110871"/>
                </a:lnTo>
                <a:lnTo>
                  <a:pt x="1119530" y="88531"/>
                </a:lnTo>
                <a:lnTo>
                  <a:pt x="1078941" y="68503"/>
                </a:lnTo>
                <a:lnTo>
                  <a:pt x="1037018" y="50850"/>
                </a:lnTo>
                <a:lnTo>
                  <a:pt x="993851" y="35687"/>
                </a:lnTo>
                <a:lnTo>
                  <a:pt x="949540" y="23075"/>
                </a:lnTo>
                <a:lnTo>
                  <a:pt x="904151" y="13119"/>
                </a:lnTo>
                <a:lnTo>
                  <a:pt x="857796" y="5892"/>
                </a:lnTo>
                <a:lnTo>
                  <a:pt x="810552" y="1498"/>
                </a:lnTo>
                <a:lnTo>
                  <a:pt x="764857" y="88"/>
                </a:lnTo>
                <a:lnTo>
                  <a:pt x="762520" y="12"/>
                </a:lnTo>
                <a:lnTo>
                  <a:pt x="762381" y="0"/>
                </a:lnTo>
                <a:lnTo>
                  <a:pt x="756500" y="203"/>
                </a:lnTo>
                <a:lnTo>
                  <a:pt x="714463" y="1498"/>
                </a:lnTo>
                <a:lnTo>
                  <a:pt x="667181" y="5892"/>
                </a:lnTo>
                <a:lnTo>
                  <a:pt x="620750" y="13119"/>
                </a:lnTo>
                <a:lnTo>
                  <a:pt x="575284" y="23075"/>
                </a:lnTo>
                <a:lnTo>
                  <a:pt x="530860" y="35687"/>
                </a:lnTo>
                <a:lnTo>
                  <a:pt x="487565" y="50850"/>
                </a:lnTo>
                <a:lnTo>
                  <a:pt x="445490" y="68503"/>
                </a:lnTo>
                <a:lnTo>
                  <a:pt x="404749" y="88531"/>
                </a:lnTo>
                <a:lnTo>
                  <a:pt x="365404" y="110871"/>
                </a:lnTo>
                <a:lnTo>
                  <a:pt x="327558" y="135407"/>
                </a:lnTo>
                <a:lnTo>
                  <a:pt x="291299" y="162077"/>
                </a:lnTo>
                <a:lnTo>
                  <a:pt x="256730" y="190792"/>
                </a:lnTo>
                <a:lnTo>
                  <a:pt x="223926" y="221449"/>
                </a:lnTo>
                <a:lnTo>
                  <a:pt x="192976" y="253961"/>
                </a:lnTo>
                <a:lnTo>
                  <a:pt x="163982" y="288251"/>
                </a:lnTo>
                <a:lnTo>
                  <a:pt x="137045" y="324231"/>
                </a:lnTo>
                <a:lnTo>
                  <a:pt x="112229" y="361810"/>
                </a:lnTo>
                <a:lnTo>
                  <a:pt x="89649" y="400900"/>
                </a:lnTo>
                <a:lnTo>
                  <a:pt x="69380" y="441413"/>
                </a:lnTo>
                <a:lnTo>
                  <a:pt x="51511" y="483273"/>
                </a:lnTo>
                <a:lnTo>
                  <a:pt x="36156" y="526364"/>
                </a:lnTo>
                <a:lnTo>
                  <a:pt x="23380" y="570636"/>
                </a:lnTo>
                <a:lnTo>
                  <a:pt x="13284" y="615975"/>
                </a:lnTo>
                <a:lnTo>
                  <a:pt x="5956" y="662292"/>
                </a:lnTo>
                <a:lnTo>
                  <a:pt x="1498" y="709523"/>
                </a:lnTo>
                <a:lnTo>
                  <a:pt x="0" y="757555"/>
                </a:lnTo>
                <a:lnTo>
                  <a:pt x="1460" y="805218"/>
                </a:lnTo>
                <a:lnTo>
                  <a:pt x="5791" y="852081"/>
                </a:lnTo>
                <a:lnTo>
                  <a:pt x="12903" y="898067"/>
                </a:lnTo>
                <a:lnTo>
                  <a:pt x="22720" y="943089"/>
                </a:lnTo>
                <a:lnTo>
                  <a:pt x="35140" y="987069"/>
                </a:lnTo>
                <a:lnTo>
                  <a:pt x="50088" y="1029919"/>
                </a:lnTo>
                <a:lnTo>
                  <a:pt x="67462" y="1071562"/>
                </a:lnTo>
                <a:lnTo>
                  <a:pt x="87198" y="1111897"/>
                </a:lnTo>
                <a:lnTo>
                  <a:pt x="109194" y="1150848"/>
                </a:lnTo>
                <a:lnTo>
                  <a:pt x="133362" y="1188339"/>
                </a:lnTo>
                <a:lnTo>
                  <a:pt x="159639" y="1224280"/>
                </a:lnTo>
                <a:lnTo>
                  <a:pt x="187909" y="1258582"/>
                </a:lnTo>
                <a:lnTo>
                  <a:pt x="218097" y="1291170"/>
                </a:lnTo>
                <a:lnTo>
                  <a:pt x="250113" y="1321955"/>
                </a:lnTo>
                <a:lnTo>
                  <a:pt x="283883" y="1350848"/>
                </a:lnTo>
                <a:lnTo>
                  <a:pt x="319316" y="1377772"/>
                </a:lnTo>
                <a:lnTo>
                  <a:pt x="356311" y="1402638"/>
                </a:lnTo>
                <a:lnTo>
                  <a:pt x="394804" y="1425371"/>
                </a:lnTo>
                <a:lnTo>
                  <a:pt x="434695" y="1445882"/>
                </a:lnTo>
                <a:lnTo>
                  <a:pt x="475894" y="1464081"/>
                </a:lnTo>
                <a:lnTo>
                  <a:pt x="518325" y="1479880"/>
                </a:lnTo>
                <a:lnTo>
                  <a:pt x="561898" y="1493215"/>
                </a:lnTo>
                <a:lnTo>
                  <a:pt x="606526" y="1503984"/>
                </a:lnTo>
                <a:lnTo>
                  <a:pt x="652119" y="1512112"/>
                </a:lnTo>
                <a:lnTo>
                  <a:pt x="698588" y="1517510"/>
                </a:lnTo>
                <a:lnTo>
                  <a:pt x="745871" y="1520101"/>
                </a:lnTo>
                <a:lnTo>
                  <a:pt x="745871" y="2124468"/>
                </a:lnTo>
                <a:lnTo>
                  <a:pt x="733894" y="2131022"/>
                </a:lnTo>
                <a:lnTo>
                  <a:pt x="723798" y="2140712"/>
                </a:lnTo>
                <a:lnTo>
                  <a:pt x="716826" y="2153501"/>
                </a:lnTo>
                <a:lnTo>
                  <a:pt x="714235" y="2169426"/>
                </a:lnTo>
                <a:lnTo>
                  <a:pt x="717791" y="2185581"/>
                </a:lnTo>
                <a:lnTo>
                  <a:pt x="727760" y="2200021"/>
                </a:lnTo>
                <a:lnTo>
                  <a:pt x="743026" y="2210397"/>
                </a:lnTo>
                <a:lnTo>
                  <a:pt x="762520" y="2214384"/>
                </a:lnTo>
                <a:lnTo>
                  <a:pt x="780072" y="2210397"/>
                </a:lnTo>
                <a:lnTo>
                  <a:pt x="794359" y="2200021"/>
                </a:lnTo>
                <a:lnTo>
                  <a:pt x="803960" y="2185581"/>
                </a:lnTo>
                <a:lnTo>
                  <a:pt x="807478" y="2169426"/>
                </a:lnTo>
                <a:lnTo>
                  <a:pt x="804875" y="2153501"/>
                </a:lnTo>
                <a:lnTo>
                  <a:pt x="797902" y="2140712"/>
                </a:lnTo>
                <a:lnTo>
                  <a:pt x="787806" y="2131022"/>
                </a:lnTo>
                <a:lnTo>
                  <a:pt x="775843" y="2124468"/>
                </a:lnTo>
                <a:lnTo>
                  <a:pt x="775843" y="1520101"/>
                </a:lnTo>
                <a:lnTo>
                  <a:pt x="823112" y="1517510"/>
                </a:lnTo>
                <a:lnTo>
                  <a:pt x="869581" y="1512112"/>
                </a:lnTo>
                <a:lnTo>
                  <a:pt x="915174" y="1503984"/>
                </a:lnTo>
                <a:lnTo>
                  <a:pt x="959802" y="1493215"/>
                </a:lnTo>
                <a:lnTo>
                  <a:pt x="1003376" y="1479880"/>
                </a:lnTo>
                <a:lnTo>
                  <a:pt x="1045806" y="1464081"/>
                </a:lnTo>
                <a:lnTo>
                  <a:pt x="1087005" y="1445882"/>
                </a:lnTo>
                <a:lnTo>
                  <a:pt x="1126896" y="1425371"/>
                </a:lnTo>
                <a:lnTo>
                  <a:pt x="1165390" y="1402638"/>
                </a:lnTo>
                <a:lnTo>
                  <a:pt x="1202385" y="1377772"/>
                </a:lnTo>
                <a:lnTo>
                  <a:pt x="1237818" y="1350848"/>
                </a:lnTo>
                <a:lnTo>
                  <a:pt x="1271587" y="1321955"/>
                </a:lnTo>
                <a:lnTo>
                  <a:pt x="1303604" y="1291170"/>
                </a:lnTo>
                <a:lnTo>
                  <a:pt x="1333792" y="1258582"/>
                </a:lnTo>
                <a:lnTo>
                  <a:pt x="1362062" y="1224280"/>
                </a:lnTo>
                <a:lnTo>
                  <a:pt x="1388338" y="1188339"/>
                </a:lnTo>
                <a:lnTo>
                  <a:pt x="1411681" y="1152144"/>
                </a:lnTo>
                <a:lnTo>
                  <a:pt x="1434503" y="1111897"/>
                </a:lnTo>
                <a:lnTo>
                  <a:pt x="1454238" y="1071562"/>
                </a:lnTo>
                <a:lnTo>
                  <a:pt x="1471625" y="1029919"/>
                </a:lnTo>
                <a:lnTo>
                  <a:pt x="1486560" y="987069"/>
                </a:lnTo>
                <a:lnTo>
                  <a:pt x="1498981" y="943089"/>
                </a:lnTo>
                <a:lnTo>
                  <a:pt x="1508798" y="898067"/>
                </a:lnTo>
                <a:lnTo>
                  <a:pt x="1515910" y="852081"/>
                </a:lnTo>
                <a:lnTo>
                  <a:pt x="1520240" y="805218"/>
                </a:lnTo>
                <a:lnTo>
                  <a:pt x="1521714" y="757555"/>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29" name="Google Shape;1129;p62"/>
          <p:cNvSpPr/>
          <p:nvPr/>
        </p:nvSpPr>
        <p:spPr>
          <a:xfrm>
            <a:off x="9675112" y="1773941"/>
            <a:ext cx="1518920" cy="2214880"/>
          </a:xfrm>
          <a:custGeom>
            <a:rect b="b" l="l" r="r" t="t"/>
            <a:pathLst>
              <a:path extrusionOk="0" h="2214879" w="1518920">
                <a:moveTo>
                  <a:pt x="757669" y="0"/>
                </a:moveTo>
                <a:lnTo>
                  <a:pt x="709626" y="1485"/>
                </a:lnTo>
                <a:lnTo>
                  <a:pt x="662396" y="5882"/>
                </a:lnTo>
                <a:lnTo>
                  <a:pt x="616064" y="13105"/>
                </a:lnTo>
                <a:lnTo>
                  <a:pt x="570720" y="23064"/>
                </a:lnTo>
                <a:lnTo>
                  <a:pt x="526449" y="35673"/>
                </a:lnTo>
                <a:lnTo>
                  <a:pt x="483341" y="50844"/>
                </a:lnTo>
                <a:lnTo>
                  <a:pt x="441482" y="68490"/>
                </a:lnTo>
                <a:lnTo>
                  <a:pt x="400961" y="88523"/>
                </a:lnTo>
                <a:lnTo>
                  <a:pt x="361864" y="110856"/>
                </a:lnTo>
                <a:lnTo>
                  <a:pt x="324279" y="135401"/>
                </a:lnTo>
                <a:lnTo>
                  <a:pt x="288293" y="162070"/>
                </a:lnTo>
                <a:lnTo>
                  <a:pt x="253995" y="190776"/>
                </a:lnTo>
                <a:lnTo>
                  <a:pt x="221472" y="221432"/>
                </a:lnTo>
                <a:lnTo>
                  <a:pt x="190810" y="253950"/>
                </a:lnTo>
                <a:lnTo>
                  <a:pt x="162099" y="288242"/>
                </a:lnTo>
                <a:lnTo>
                  <a:pt x="135425" y="324221"/>
                </a:lnTo>
                <a:lnTo>
                  <a:pt x="110876" y="361800"/>
                </a:lnTo>
                <a:lnTo>
                  <a:pt x="88539" y="400890"/>
                </a:lnTo>
                <a:lnTo>
                  <a:pt x="68503" y="441405"/>
                </a:lnTo>
                <a:lnTo>
                  <a:pt x="50854" y="483257"/>
                </a:lnTo>
                <a:lnTo>
                  <a:pt x="35680" y="526359"/>
                </a:lnTo>
                <a:lnTo>
                  <a:pt x="23068" y="570622"/>
                </a:lnTo>
                <a:lnTo>
                  <a:pt x="13107" y="615959"/>
                </a:lnTo>
                <a:lnTo>
                  <a:pt x="5883" y="662283"/>
                </a:lnTo>
                <a:lnTo>
                  <a:pt x="1485" y="709507"/>
                </a:lnTo>
                <a:lnTo>
                  <a:pt x="0" y="757542"/>
                </a:lnTo>
                <a:lnTo>
                  <a:pt x="1456" y="805201"/>
                </a:lnTo>
                <a:lnTo>
                  <a:pt x="5768" y="852067"/>
                </a:lnTo>
                <a:lnTo>
                  <a:pt x="12851" y="898055"/>
                </a:lnTo>
                <a:lnTo>
                  <a:pt x="22620" y="943081"/>
                </a:lnTo>
                <a:lnTo>
                  <a:pt x="34989" y="987061"/>
                </a:lnTo>
                <a:lnTo>
                  <a:pt x="49872" y="1029911"/>
                </a:lnTo>
                <a:lnTo>
                  <a:pt x="67185" y="1071547"/>
                </a:lnTo>
                <a:lnTo>
                  <a:pt x="86843" y="1111885"/>
                </a:lnTo>
                <a:lnTo>
                  <a:pt x="108759" y="1150841"/>
                </a:lnTo>
                <a:lnTo>
                  <a:pt x="132850" y="1188330"/>
                </a:lnTo>
                <a:lnTo>
                  <a:pt x="159029" y="1224269"/>
                </a:lnTo>
                <a:lnTo>
                  <a:pt x="187211" y="1258573"/>
                </a:lnTo>
                <a:lnTo>
                  <a:pt x="217311" y="1291158"/>
                </a:lnTo>
                <a:lnTo>
                  <a:pt x="249244" y="1321940"/>
                </a:lnTo>
                <a:lnTo>
                  <a:pt x="282924" y="1350835"/>
                </a:lnTo>
                <a:lnTo>
                  <a:pt x="318266" y="1377759"/>
                </a:lnTo>
                <a:lnTo>
                  <a:pt x="355185" y="1402628"/>
                </a:lnTo>
                <a:lnTo>
                  <a:pt x="393596" y="1425358"/>
                </a:lnTo>
                <a:lnTo>
                  <a:pt x="433413" y="1445864"/>
                </a:lnTo>
                <a:lnTo>
                  <a:pt x="474551" y="1464063"/>
                </a:lnTo>
                <a:lnTo>
                  <a:pt x="516925" y="1479870"/>
                </a:lnTo>
                <a:lnTo>
                  <a:pt x="560449" y="1493202"/>
                </a:lnTo>
                <a:lnTo>
                  <a:pt x="605039" y="1503973"/>
                </a:lnTo>
                <a:lnTo>
                  <a:pt x="650609" y="1512101"/>
                </a:lnTo>
                <a:lnTo>
                  <a:pt x="697073" y="1517501"/>
                </a:lnTo>
                <a:lnTo>
                  <a:pt x="744346" y="1520088"/>
                </a:lnTo>
                <a:lnTo>
                  <a:pt x="744346" y="2124455"/>
                </a:lnTo>
                <a:lnTo>
                  <a:pt x="731677" y="2131016"/>
                </a:lnTo>
                <a:lnTo>
                  <a:pt x="721661" y="2140696"/>
                </a:lnTo>
                <a:lnTo>
                  <a:pt x="715079" y="2153495"/>
                </a:lnTo>
                <a:lnTo>
                  <a:pt x="712711" y="2169414"/>
                </a:lnTo>
                <a:lnTo>
                  <a:pt x="716457" y="2185568"/>
                </a:lnTo>
                <a:lnTo>
                  <a:pt x="726446" y="2200008"/>
                </a:lnTo>
                <a:lnTo>
                  <a:pt x="740807" y="2210390"/>
                </a:lnTo>
                <a:lnTo>
                  <a:pt x="757669" y="2214372"/>
                </a:lnTo>
                <a:lnTo>
                  <a:pt x="776194" y="2210390"/>
                </a:lnTo>
                <a:lnTo>
                  <a:pt x="790971" y="2200008"/>
                </a:lnTo>
                <a:lnTo>
                  <a:pt x="800753" y="2185568"/>
                </a:lnTo>
                <a:lnTo>
                  <a:pt x="804290" y="2169414"/>
                </a:lnTo>
                <a:lnTo>
                  <a:pt x="802183" y="2153495"/>
                </a:lnTo>
                <a:lnTo>
                  <a:pt x="796172" y="2140696"/>
                </a:lnTo>
                <a:lnTo>
                  <a:pt x="786728" y="2131016"/>
                </a:lnTo>
                <a:lnTo>
                  <a:pt x="774318" y="2124455"/>
                </a:lnTo>
                <a:lnTo>
                  <a:pt x="774318" y="1520088"/>
                </a:lnTo>
                <a:lnTo>
                  <a:pt x="821593" y="1517501"/>
                </a:lnTo>
                <a:lnTo>
                  <a:pt x="868059" y="1512101"/>
                </a:lnTo>
                <a:lnTo>
                  <a:pt x="913629" y="1503973"/>
                </a:lnTo>
                <a:lnTo>
                  <a:pt x="958220" y="1493202"/>
                </a:lnTo>
                <a:lnTo>
                  <a:pt x="1001745" y="1479870"/>
                </a:lnTo>
                <a:lnTo>
                  <a:pt x="1044119" y="1464063"/>
                </a:lnTo>
                <a:lnTo>
                  <a:pt x="1085257" y="1445864"/>
                </a:lnTo>
                <a:lnTo>
                  <a:pt x="1125075" y="1425358"/>
                </a:lnTo>
                <a:lnTo>
                  <a:pt x="1163485" y="1402628"/>
                </a:lnTo>
                <a:lnTo>
                  <a:pt x="1200405" y="1377759"/>
                </a:lnTo>
                <a:lnTo>
                  <a:pt x="1235747" y="1350835"/>
                </a:lnTo>
                <a:lnTo>
                  <a:pt x="1269427" y="1321940"/>
                </a:lnTo>
                <a:lnTo>
                  <a:pt x="1301359" y="1291158"/>
                </a:lnTo>
                <a:lnTo>
                  <a:pt x="1331459" y="1258573"/>
                </a:lnTo>
                <a:lnTo>
                  <a:pt x="1359640" y="1224269"/>
                </a:lnTo>
                <a:lnTo>
                  <a:pt x="1385819" y="1188330"/>
                </a:lnTo>
                <a:lnTo>
                  <a:pt x="1409080" y="1152131"/>
                </a:lnTo>
                <a:lnTo>
                  <a:pt x="757669" y="1152131"/>
                </a:lnTo>
                <a:lnTo>
                  <a:pt x="708812" y="1149087"/>
                </a:lnTo>
                <a:lnTo>
                  <a:pt x="661643" y="1140191"/>
                </a:lnTo>
                <a:lnTo>
                  <a:pt x="616547" y="1125798"/>
                </a:lnTo>
                <a:lnTo>
                  <a:pt x="573911" y="1106262"/>
                </a:lnTo>
                <a:lnTo>
                  <a:pt x="534122" y="1081938"/>
                </a:lnTo>
                <a:lnTo>
                  <a:pt x="497566" y="1053181"/>
                </a:lnTo>
                <a:lnTo>
                  <a:pt x="464630" y="1020346"/>
                </a:lnTo>
                <a:lnTo>
                  <a:pt x="435701" y="983786"/>
                </a:lnTo>
                <a:lnTo>
                  <a:pt x="411164" y="943858"/>
                </a:lnTo>
                <a:lnTo>
                  <a:pt x="391407" y="900914"/>
                </a:lnTo>
                <a:lnTo>
                  <a:pt x="376816" y="855311"/>
                </a:lnTo>
                <a:lnTo>
                  <a:pt x="367779" y="807402"/>
                </a:lnTo>
                <a:lnTo>
                  <a:pt x="364680" y="757542"/>
                </a:lnTo>
                <a:lnTo>
                  <a:pt x="367779" y="708364"/>
                </a:lnTo>
                <a:lnTo>
                  <a:pt x="376816" y="660979"/>
                </a:lnTo>
                <a:lnTo>
                  <a:pt x="391407" y="615757"/>
                </a:lnTo>
                <a:lnTo>
                  <a:pt x="411164" y="573074"/>
                </a:lnTo>
                <a:lnTo>
                  <a:pt x="435701" y="533300"/>
                </a:lnTo>
                <a:lnTo>
                  <a:pt x="464630" y="496810"/>
                </a:lnTo>
                <a:lnTo>
                  <a:pt x="497566" y="463975"/>
                </a:lnTo>
                <a:lnTo>
                  <a:pt x="534122" y="435169"/>
                </a:lnTo>
                <a:lnTo>
                  <a:pt x="573911" y="410764"/>
                </a:lnTo>
                <a:lnTo>
                  <a:pt x="616547" y="391134"/>
                </a:lnTo>
                <a:lnTo>
                  <a:pt x="661643" y="376650"/>
                </a:lnTo>
                <a:lnTo>
                  <a:pt x="708812" y="367687"/>
                </a:lnTo>
                <a:lnTo>
                  <a:pt x="757669" y="364616"/>
                </a:lnTo>
                <a:lnTo>
                  <a:pt x="1408877" y="364616"/>
                </a:lnTo>
                <a:lnTo>
                  <a:pt x="1407260" y="361800"/>
                </a:lnTo>
                <a:lnTo>
                  <a:pt x="1382596" y="324221"/>
                </a:lnTo>
                <a:lnTo>
                  <a:pt x="1355798" y="288242"/>
                </a:lnTo>
                <a:lnTo>
                  <a:pt x="1326955" y="253950"/>
                </a:lnTo>
                <a:lnTo>
                  <a:pt x="1296154" y="221432"/>
                </a:lnTo>
                <a:lnTo>
                  <a:pt x="1263483" y="190776"/>
                </a:lnTo>
                <a:lnTo>
                  <a:pt x="1229030" y="162070"/>
                </a:lnTo>
                <a:lnTo>
                  <a:pt x="1192884" y="135401"/>
                </a:lnTo>
                <a:lnTo>
                  <a:pt x="1155133" y="110856"/>
                </a:lnTo>
                <a:lnTo>
                  <a:pt x="1115864" y="88523"/>
                </a:lnTo>
                <a:lnTo>
                  <a:pt x="1075166" y="68490"/>
                </a:lnTo>
                <a:lnTo>
                  <a:pt x="1033128" y="50844"/>
                </a:lnTo>
                <a:lnTo>
                  <a:pt x="989836" y="35673"/>
                </a:lnTo>
                <a:lnTo>
                  <a:pt x="945380" y="23064"/>
                </a:lnTo>
                <a:lnTo>
                  <a:pt x="899847" y="13105"/>
                </a:lnTo>
                <a:lnTo>
                  <a:pt x="853325" y="5882"/>
                </a:lnTo>
                <a:lnTo>
                  <a:pt x="805903" y="1485"/>
                </a:lnTo>
                <a:lnTo>
                  <a:pt x="757669" y="0"/>
                </a:lnTo>
                <a:close/>
              </a:path>
              <a:path extrusionOk="0" h="2214879" w="1518920">
                <a:moveTo>
                  <a:pt x="1408877" y="364616"/>
                </a:moveTo>
                <a:lnTo>
                  <a:pt x="757669" y="364616"/>
                </a:lnTo>
                <a:lnTo>
                  <a:pt x="807210" y="367687"/>
                </a:lnTo>
                <a:lnTo>
                  <a:pt x="854904" y="376650"/>
                </a:lnTo>
                <a:lnTo>
                  <a:pt x="900384" y="391134"/>
                </a:lnTo>
                <a:lnTo>
                  <a:pt x="943280" y="410764"/>
                </a:lnTo>
                <a:lnTo>
                  <a:pt x="983224" y="435169"/>
                </a:lnTo>
                <a:lnTo>
                  <a:pt x="1019848" y="463975"/>
                </a:lnTo>
                <a:lnTo>
                  <a:pt x="1052784" y="496810"/>
                </a:lnTo>
                <a:lnTo>
                  <a:pt x="1081664" y="533300"/>
                </a:lnTo>
                <a:lnTo>
                  <a:pt x="1106118" y="573074"/>
                </a:lnTo>
                <a:lnTo>
                  <a:pt x="1125780" y="615757"/>
                </a:lnTo>
                <a:lnTo>
                  <a:pt x="1140280" y="660979"/>
                </a:lnTo>
                <a:lnTo>
                  <a:pt x="1149249" y="708364"/>
                </a:lnTo>
                <a:lnTo>
                  <a:pt x="1152321" y="757542"/>
                </a:lnTo>
                <a:lnTo>
                  <a:pt x="1149669" y="803901"/>
                </a:lnTo>
                <a:lnTo>
                  <a:pt x="1141908" y="848599"/>
                </a:lnTo>
                <a:lnTo>
                  <a:pt x="1129334" y="891354"/>
                </a:lnTo>
                <a:lnTo>
                  <a:pt x="1112241" y="931880"/>
                </a:lnTo>
                <a:lnTo>
                  <a:pt x="1090925" y="969895"/>
                </a:lnTo>
                <a:lnTo>
                  <a:pt x="1065680" y="1005113"/>
                </a:lnTo>
                <a:lnTo>
                  <a:pt x="1036801" y="1037251"/>
                </a:lnTo>
                <a:lnTo>
                  <a:pt x="1004582" y="1066026"/>
                </a:lnTo>
                <a:lnTo>
                  <a:pt x="969320" y="1091153"/>
                </a:lnTo>
                <a:lnTo>
                  <a:pt x="931309" y="1112348"/>
                </a:lnTo>
                <a:lnTo>
                  <a:pt x="890843" y="1129327"/>
                </a:lnTo>
                <a:lnTo>
                  <a:pt x="848218" y="1141806"/>
                </a:lnTo>
                <a:lnTo>
                  <a:pt x="803728" y="1149502"/>
                </a:lnTo>
                <a:lnTo>
                  <a:pt x="757669" y="1152131"/>
                </a:lnTo>
                <a:lnTo>
                  <a:pt x="1409080" y="1152131"/>
                </a:lnTo>
                <a:lnTo>
                  <a:pt x="1431825" y="1111885"/>
                </a:lnTo>
                <a:lnTo>
                  <a:pt x="1451482" y="1071547"/>
                </a:lnTo>
                <a:lnTo>
                  <a:pt x="1468794" y="1029911"/>
                </a:lnTo>
                <a:lnTo>
                  <a:pt x="1483678" y="987061"/>
                </a:lnTo>
                <a:lnTo>
                  <a:pt x="1496046" y="943081"/>
                </a:lnTo>
                <a:lnTo>
                  <a:pt x="1505814" y="898055"/>
                </a:lnTo>
                <a:lnTo>
                  <a:pt x="1512897" y="852067"/>
                </a:lnTo>
                <a:lnTo>
                  <a:pt x="1517209" y="805201"/>
                </a:lnTo>
                <a:lnTo>
                  <a:pt x="1518665" y="757542"/>
                </a:lnTo>
                <a:lnTo>
                  <a:pt x="1517173" y="709507"/>
                </a:lnTo>
                <a:lnTo>
                  <a:pt x="1512753" y="662283"/>
                </a:lnTo>
                <a:lnTo>
                  <a:pt x="1505494" y="615959"/>
                </a:lnTo>
                <a:lnTo>
                  <a:pt x="1495485" y="570622"/>
                </a:lnTo>
                <a:lnTo>
                  <a:pt x="1482813" y="526359"/>
                </a:lnTo>
                <a:lnTo>
                  <a:pt x="1467566" y="483257"/>
                </a:lnTo>
                <a:lnTo>
                  <a:pt x="1449833" y="441405"/>
                </a:lnTo>
                <a:lnTo>
                  <a:pt x="1429701" y="400890"/>
                </a:lnTo>
                <a:lnTo>
                  <a:pt x="1408877" y="364616"/>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30" name="Google Shape;1130;p62"/>
          <p:cNvSpPr/>
          <p:nvPr/>
        </p:nvSpPr>
        <p:spPr>
          <a:xfrm>
            <a:off x="7511034" y="1773935"/>
            <a:ext cx="1522095" cy="2214880"/>
          </a:xfrm>
          <a:custGeom>
            <a:rect b="b" l="l" r="r" t="t"/>
            <a:pathLst>
              <a:path extrusionOk="0" h="2214879" w="1522095">
                <a:moveTo>
                  <a:pt x="1521714" y="757555"/>
                </a:moveTo>
                <a:lnTo>
                  <a:pt x="1520215" y="709523"/>
                </a:lnTo>
                <a:lnTo>
                  <a:pt x="1515795" y="662292"/>
                </a:lnTo>
                <a:lnTo>
                  <a:pt x="1508544" y="615975"/>
                </a:lnTo>
                <a:lnTo>
                  <a:pt x="1498536" y="570636"/>
                </a:lnTo>
                <a:lnTo>
                  <a:pt x="1485861" y="526364"/>
                </a:lnTo>
                <a:lnTo>
                  <a:pt x="1470621" y="483273"/>
                </a:lnTo>
                <a:lnTo>
                  <a:pt x="1452892" y="441413"/>
                </a:lnTo>
                <a:lnTo>
                  <a:pt x="1432763" y="400900"/>
                </a:lnTo>
                <a:lnTo>
                  <a:pt x="1411935" y="364629"/>
                </a:lnTo>
                <a:lnTo>
                  <a:pt x="1410322" y="361810"/>
                </a:lnTo>
                <a:lnTo>
                  <a:pt x="1385658" y="324231"/>
                </a:lnTo>
                <a:lnTo>
                  <a:pt x="1358874" y="288251"/>
                </a:lnTo>
                <a:lnTo>
                  <a:pt x="1330032" y="253961"/>
                </a:lnTo>
                <a:lnTo>
                  <a:pt x="1299235" y="221449"/>
                </a:lnTo>
                <a:lnTo>
                  <a:pt x="1266571" y="190792"/>
                </a:lnTo>
                <a:lnTo>
                  <a:pt x="1232128" y="162077"/>
                </a:lnTo>
                <a:lnTo>
                  <a:pt x="1195984" y="135407"/>
                </a:lnTo>
                <a:lnTo>
                  <a:pt x="1158240" y="110871"/>
                </a:lnTo>
                <a:lnTo>
                  <a:pt x="1118984" y="88531"/>
                </a:lnTo>
                <a:lnTo>
                  <a:pt x="1078293" y="68503"/>
                </a:lnTo>
                <a:lnTo>
                  <a:pt x="1036256" y="50850"/>
                </a:lnTo>
                <a:lnTo>
                  <a:pt x="992974" y="35687"/>
                </a:lnTo>
                <a:lnTo>
                  <a:pt x="948524" y="23075"/>
                </a:lnTo>
                <a:lnTo>
                  <a:pt x="903008" y="13119"/>
                </a:lnTo>
                <a:lnTo>
                  <a:pt x="856488" y="5892"/>
                </a:lnTo>
                <a:lnTo>
                  <a:pt x="809078" y="1498"/>
                </a:lnTo>
                <a:lnTo>
                  <a:pt x="760857" y="12"/>
                </a:lnTo>
                <a:lnTo>
                  <a:pt x="760260" y="38"/>
                </a:lnTo>
                <a:lnTo>
                  <a:pt x="759345" y="0"/>
                </a:lnTo>
                <a:lnTo>
                  <a:pt x="740473" y="647"/>
                </a:lnTo>
                <a:lnTo>
                  <a:pt x="712800" y="1498"/>
                </a:lnTo>
                <a:lnTo>
                  <a:pt x="711314" y="1638"/>
                </a:lnTo>
                <a:lnTo>
                  <a:pt x="710514" y="1663"/>
                </a:lnTo>
                <a:lnTo>
                  <a:pt x="705256" y="2209"/>
                </a:lnTo>
                <a:lnTo>
                  <a:pt x="665543" y="5892"/>
                </a:lnTo>
                <a:lnTo>
                  <a:pt x="619150" y="13119"/>
                </a:lnTo>
                <a:lnTo>
                  <a:pt x="573722" y="23075"/>
                </a:lnTo>
                <a:lnTo>
                  <a:pt x="529348" y="35687"/>
                </a:lnTo>
                <a:lnTo>
                  <a:pt x="486117" y="50850"/>
                </a:lnTo>
                <a:lnTo>
                  <a:pt x="444131" y="68503"/>
                </a:lnTo>
                <a:lnTo>
                  <a:pt x="403453" y="88531"/>
                </a:lnTo>
                <a:lnTo>
                  <a:pt x="364197" y="110871"/>
                </a:lnTo>
                <a:lnTo>
                  <a:pt x="326440" y="135407"/>
                </a:lnTo>
                <a:lnTo>
                  <a:pt x="290283" y="162077"/>
                </a:lnTo>
                <a:lnTo>
                  <a:pt x="255803" y="190792"/>
                </a:lnTo>
                <a:lnTo>
                  <a:pt x="223088" y="221449"/>
                </a:lnTo>
                <a:lnTo>
                  <a:pt x="192239" y="253961"/>
                </a:lnTo>
                <a:lnTo>
                  <a:pt x="163347" y="288251"/>
                </a:lnTo>
                <a:lnTo>
                  <a:pt x="136486" y="324231"/>
                </a:lnTo>
                <a:lnTo>
                  <a:pt x="111772" y="361810"/>
                </a:lnTo>
                <a:lnTo>
                  <a:pt x="89268" y="400900"/>
                </a:lnTo>
                <a:lnTo>
                  <a:pt x="69075" y="441413"/>
                </a:lnTo>
                <a:lnTo>
                  <a:pt x="51282" y="483273"/>
                </a:lnTo>
                <a:lnTo>
                  <a:pt x="35991" y="526364"/>
                </a:lnTo>
                <a:lnTo>
                  <a:pt x="23266" y="570636"/>
                </a:lnTo>
                <a:lnTo>
                  <a:pt x="13220" y="615975"/>
                </a:lnTo>
                <a:lnTo>
                  <a:pt x="5930" y="662292"/>
                </a:lnTo>
                <a:lnTo>
                  <a:pt x="1498" y="709523"/>
                </a:lnTo>
                <a:lnTo>
                  <a:pt x="0" y="757555"/>
                </a:lnTo>
                <a:lnTo>
                  <a:pt x="1460" y="805218"/>
                </a:lnTo>
                <a:lnTo>
                  <a:pt x="5791" y="852081"/>
                </a:lnTo>
                <a:lnTo>
                  <a:pt x="12903" y="898067"/>
                </a:lnTo>
                <a:lnTo>
                  <a:pt x="22720" y="943089"/>
                </a:lnTo>
                <a:lnTo>
                  <a:pt x="35140" y="987069"/>
                </a:lnTo>
                <a:lnTo>
                  <a:pt x="50076" y="1029919"/>
                </a:lnTo>
                <a:lnTo>
                  <a:pt x="67462" y="1071562"/>
                </a:lnTo>
                <a:lnTo>
                  <a:pt x="87198" y="1111897"/>
                </a:lnTo>
                <a:lnTo>
                  <a:pt x="109194" y="1150848"/>
                </a:lnTo>
                <a:lnTo>
                  <a:pt x="133362" y="1188339"/>
                </a:lnTo>
                <a:lnTo>
                  <a:pt x="159639" y="1224280"/>
                </a:lnTo>
                <a:lnTo>
                  <a:pt x="187909" y="1258582"/>
                </a:lnTo>
                <a:lnTo>
                  <a:pt x="218097" y="1291170"/>
                </a:lnTo>
                <a:lnTo>
                  <a:pt x="250113" y="1321955"/>
                </a:lnTo>
                <a:lnTo>
                  <a:pt x="283883" y="1350848"/>
                </a:lnTo>
                <a:lnTo>
                  <a:pt x="319316" y="1377772"/>
                </a:lnTo>
                <a:lnTo>
                  <a:pt x="356311" y="1402638"/>
                </a:lnTo>
                <a:lnTo>
                  <a:pt x="394804" y="1425371"/>
                </a:lnTo>
                <a:lnTo>
                  <a:pt x="434695" y="1445882"/>
                </a:lnTo>
                <a:lnTo>
                  <a:pt x="475894" y="1464081"/>
                </a:lnTo>
                <a:lnTo>
                  <a:pt x="518325" y="1479880"/>
                </a:lnTo>
                <a:lnTo>
                  <a:pt x="561898" y="1493215"/>
                </a:lnTo>
                <a:lnTo>
                  <a:pt x="606526" y="1503984"/>
                </a:lnTo>
                <a:lnTo>
                  <a:pt x="652119" y="1512112"/>
                </a:lnTo>
                <a:lnTo>
                  <a:pt x="698588" y="1517510"/>
                </a:lnTo>
                <a:lnTo>
                  <a:pt x="745871" y="1520101"/>
                </a:lnTo>
                <a:lnTo>
                  <a:pt x="745871" y="2124468"/>
                </a:lnTo>
                <a:lnTo>
                  <a:pt x="733196" y="2131022"/>
                </a:lnTo>
                <a:lnTo>
                  <a:pt x="723176" y="2140712"/>
                </a:lnTo>
                <a:lnTo>
                  <a:pt x="716597" y="2153501"/>
                </a:lnTo>
                <a:lnTo>
                  <a:pt x="714235" y="2169426"/>
                </a:lnTo>
                <a:lnTo>
                  <a:pt x="717765" y="2185581"/>
                </a:lnTo>
                <a:lnTo>
                  <a:pt x="727557" y="2200021"/>
                </a:lnTo>
                <a:lnTo>
                  <a:pt x="742327" y="2210397"/>
                </a:lnTo>
                <a:lnTo>
                  <a:pt x="760857" y="2214384"/>
                </a:lnTo>
                <a:lnTo>
                  <a:pt x="778408" y="2210397"/>
                </a:lnTo>
                <a:lnTo>
                  <a:pt x="792695" y="2200021"/>
                </a:lnTo>
                <a:lnTo>
                  <a:pt x="802297" y="2185581"/>
                </a:lnTo>
                <a:lnTo>
                  <a:pt x="805815" y="2169426"/>
                </a:lnTo>
                <a:lnTo>
                  <a:pt x="803706" y="2153501"/>
                </a:lnTo>
                <a:lnTo>
                  <a:pt x="797687" y="2140712"/>
                </a:lnTo>
                <a:lnTo>
                  <a:pt x="788250" y="2131022"/>
                </a:lnTo>
                <a:lnTo>
                  <a:pt x="775843" y="2124468"/>
                </a:lnTo>
                <a:lnTo>
                  <a:pt x="775843" y="1520101"/>
                </a:lnTo>
                <a:lnTo>
                  <a:pt x="823112" y="1517510"/>
                </a:lnTo>
                <a:lnTo>
                  <a:pt x="869581" y="1512112"/>
                </a:lnTo>
                <a:lnTo>
                  <a:pt x="915174" y="1503984"/>
                </a:lnTo>
                <a:lnTo>
                  <a:pt x="959802" y="1493215"/>
                </a:lnTo>
                <a:lnTo>
                  <a:pt x="1003376" y="1479880"/>
                </a:lnTo>
                <a:lnTo>
                  <a:pt x="1045806" y="1464081"/>
                </a:lnTo>
                <a:lnTo>
                  <a:pt x="1087005" y="1445882"/>
                </a:lnTo>
                <a:lnTo>
                  <a:pt x="1126896" y="1425371"/>
                </a:lnTo>
                <a:lnTo>
                  <a:pt x="1165390" y="1402638"/>
                </a:lnTo>
                <a:lnTo>
                  <a:pt x="1202385" y="1377772"/>
                </a:lnTo>
                <a:lnTo>
                  <a:pt x="1237818" y="1350848"/>
                </a:lnTo>
                <a:lnTo>
                  <a:pt x="1271587" y="1321955"/>
                </a:lnTo>
                <a:lnTo>
                  <a:pt x="1303604" y="1291170"/>
                </a:lnTo>
                <a:lnTo>
                  <a:pt x="1333792" y="1258582"/>
                </a:lnTo>
                <a:lnTo>
                  <a:pt x="1362062" y="1224280"/>
                </a:lnTo>
                <a:lnTo>
                  <a:pt x="1388338" y="1188339"/>
                </a:lnTo>
                <a:lnTo>
                  <a:pt x="1411681" y="1152144"/>
                </a:lnTo>
                <a:lnTo>
                  <a:pt x="1434503" y="1111897"/>
                </a:lnTo>
                <a:lnTo>
                  <a:pt x="1454238" y="1071562"/>
                </a:lnTo>
                <a:lnTo>
                  <a:pt x="1471625" y="1029919"/>
                </a:lnTo>
                <a:lnTo>
                  <a:pt x="1486560" y="987069"/>
                </a:lnTo>
                <a:lnTo>
                  <a:pt x="1498981" y="943089"/>
                </a:lnTo>
                <a:lnTo>
                  <a:pt x="1508798" y="898067"/>
                </a:lnTo>
                <a:lnTo>
                  <a:pt x="1515910" y="852081"/>
                </a:lnTo>
                <a:lnTo>
                  <a:pt x="1520240" y="805218"/>
                </a:lnTo>
                <a:lnTo>
                  <a:pt x="1521714" y="757555"/>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31" name="Google Shape;1131;p62"/>
          <p:cNvSpPr/>
          <p:nvPr/>
        </p:nvSpPr>
        <p:spPr>
          <a:xfrm>
            <a:off x="9714743" y="1773935"/>
            <a:ext cx="1430655" cy="1433830"/>
          </a:xfrm>
          <a:custGeom>
            <a:rect b="b" l="l" r="r" t="t"/>
            <a:pathLst>
              <a:path extrusionOk="0" h="1433830" w="1430654">
                <a:moveTo>
                  <a:pt x="712101" y="0"/>
                </a:moveTo>
                <a:lnTo>
                  <a:pt x="663272" y="1654"/>
                </a:lnTo>
                <a:lnTo>
                  <a:pt x="615338" y="6548"/>
                </a:lnTo>
                <a:lnTo>
                  <a:pt x="568402" y="14571"/>
                </a:lnTo>
                <a:lnTo>
                  <a:pt x="522572" y="25617"/>
                </a:lnTo>
                <a:lnTo>
                  <a:pt x="477952" y="39577"/>
                </a:lnTo>
                <a:lnTo>
                  <a:pt x="434647" y="56344"/>
                </a:lnTo>
                <a:lnTo>
                  <a:pt x="392762" y="75809"/>
                </a:lnTo>
                <a:lnTo>
                  <a:pt x="352403" y="97866"/>
                </a:lnTo>
                <a:lnTo>
                  <a:pt x="313675" y="122406"/>
                </a:lnTo>
                <a:lnTo>
                  <a:pt x="276682" y="149321"/>
                </a:lnTo>
                <a:lnTo>
                  <a:pt x="241532" y="178504"/>
                </a:lnTo>
                <a:lnTo>
                  <a:pt x="208327" y="209846"/>
                </a:lnTo>
                <a:lnTo>
                  <a:pt x="177174" y="243240"/>
                </a:lnTo>
                <a:lnTo>
                  <a:pt x="148179" y="278579"/>
                </a:lnTo>
                <a:lnTo>
                  <a:pt x="121445" y="315753"/>
                </a:lnTo>
                <a:lnTo>
                  <a:pt x="97079" y="354655"/>
                </a:lnTo>
                <a:lnTo>
                  <a:pt x="75185" y="395178"/>
                </a:lnTo>
                <a:lnTo>
                  <a:pt x="55869" y="437213"/>
                </a:lnTo>
                <a:lnTo>
                  <a:pt x="39236" y="480653"/>
                </a:lnTo>
                <a:lnTo>
                  <a:pt x="25392" y="525390"/>
                </a:lnTo>
                <a:lnTo>
                  <a:pt x="14440" y="571316"/>
                </a:lnTo>
                <a:lnTo>
                  <a:pt x="6488" y="618323"/>
                </a:lnTo>
                <a:lnTo>
                  <a:pt x="1639" y="666303"/>
                </a:lnTo>
                <a:lnTo>
                  <a:pt x="0" y="715149"/>
                </a:lnTo>
                <a:lnTo>
                  <a:pt x="1639" y="764706"/>
                </a:lnTo>
                <a:lnTo>
                  <a:pt x="6488" y="813308"/>
                </a:lnTo>
                <a:lnTo>
                  <a:pt x="14440" y="860852"/>
                </a:lnTo>
                <a:lnTo>
                  <a:pt x="25392" y="907236"/>
                </a:lnTo>
                <a:lnTo>
                  <a:pt x="39236" y="952357"/>
                </a:lnTo>
                <a:lnTo>
                  <a:pt x="55869" y="996113"/>
                </a:lnTo>
                <a:lnTo>
                  <a:pt x="75185" y="1038402"/>
                </a:lnTo>
                <a:lnTo>
                  <a:pt x="97079" y="1079119"/>
                </a:lnTo>
                <a:lnTo>
                  <a:pt x="121445" y="1118164"/>
                </a:lnTo>
                <a:lnTo>
                  <a:pt x="148179" y="1155434"/>
                </a:lnTo>
                <a:lnTo>
                  <a:pt x="177174" y="1190825"/>
                </a:lnTo>
                <a:lnTo>
                  <a:pt x="208327" y="1224235"/>
                </a:lnTo>
                <a:lnTo>
                  <a:pt x="241532" y="1255562"/>
                </a:lnTo>
                <a:lnTo>
                  <a:pt x="276682" y="1284703"/>
                </a:lnTo>
                <a:lnTo>
                  <a:pt x="313675" y="1311556"/>
                </a:lnTo>
                <a:lnTo>
                  <a:pt x="352403" y="1336017"/>
                </a:lnTo>
                <a:lnTo>
                  <a:pt x="392762" y="1357985"/>
                </a:lnTo>
                <a:lnTo>
                  <a:pt x="434647" y="1377357"/>
                </a:lnTo>
                <a:lnTo>
                  <a:pt x="477952" y="1394030"/>
                </a:lnTo>
                <a:lnTo>
                  <a:pt x="522572" y="1407901"/>
                </a:lnTo>
                <a:lnTo>
                  <a:pt x="568402" y="1418869"/>
                </a:lnTo>
                <a:lnTo>
                  <a:pt x="615338" y="1426830"/>
                </a:lnTo>
                <a:lnTo>
                  <a:pt x="663272" y="1431681"/>
                </a:lnTo>
                <a:lnTo>
                  <a:pt x="712101" y="1433322"/>
                </a:lnTo>
                <a:lnTo>
                  <a:pt x="759022" y="1431809"/>
                </a:lnTo>
                <a:lnTo>
                  <a:pt x="805176" y="1427334"/>
                </a:lnTo>
                <a:lnTo>
                  <a:pt x="850465" y="1419985"/>
                </a:lnTo>
                <a:lnTo>
                  <a:pt x="894792" y="1409854"/>
                </a:lnTo>
                <a:lnTo>
                  <a:pt x="938060" y="1397032"/>
                </a:lnTo>
                <a:lnTo>
                  <a:pt x="980169" y="1381608"/>
                </a:lnTo>
                <a:lnTo>
                  <a:pt x="1021023" y="1363675"/>
                </a:lnTo>
                <a:lnTo>
                  <a:pt x="1060524" y="1343323"/>
                </a:lnTo>
                <a:lnTo>
                  <a:pt x="1098574" y="1320643"/>
                </a:lnTo>
                <a:lnTo>
                  <a:pt x="1135075" y="1295725"/>
                </a:lnTo>
                <a:lnTo>
                  <a:pt x="1169930" y="1268660"/>
                </a:lnTo>
                <a:lnTo>
                  <a:pt x="1203040" y="1239538"/>
                </a:lnTo>
                <a:lnTo>
                  <a:pt x="1234308" y="1208452"/>
                </a:lnTo>
                <a:lnTo>
                  <a:pt x="1263637" y="1175491"/>
                </a:lnTo>
                <a:lnTo>
                  <a:pt x="1290928" y="1140746"/>
                </a:lnTo>
                <a:lnTo>
                  <a:pt x="1316084" y="1104307"/>
                </a:lnTo>
                <a:lnTo>
                  <a:pt x="1339007" y="1066267"/>
                </a:lnTo>
                <a:lnTo>
                  <a:pt x="1359599" y="1026715"/>
                </a:lnTo>
                <a:lnTo>
                  <a:pt x="1377763" y="985742"/>
                </a:lnTo>
                <a:lnTo>
                  <a:pt x="1393401" y="943439"/>
                </a:lnTo>
                <a:lnTo>
                  <a:pt x="1406414" y="899896"/>
                </a:lnTo>
                <a:lnTo>
                  <a:pt x="1416706" y="855206"/>
                </a:lnTo>
                <a:lnTo>
                  <a:pt x="1424178" y="809457"/>
                </a:lnTo>
                <a:lnTo>
                  <a:pt x="1428733" y="762741"/>
                </a:lnTo>
                <a:lnTo>
                  <a:pt x="1430274" y="715149"/>
                </a:lnTo>
                <a:lnTo>
                  <a:pt x="1428603" y="666303"/>
                </a:lnTo>
                <a:lnTo>
                  <a:pt x="1423666" y="618323"/>
                </a:lnTo>
                <a:lnTo>
                  <a:pt x="1415572" y="571316"/>
                </a:lnTo>
                <a:lnTo>
                  <a:pt x="1404432" y="525390"/>
                </a:lnTo>
                <a:lnTo>
                  <a:pt x="1390356" y="480653"/>
                </a:lnTo>
                <a:lnTo>
                  <a:pt x="1373455" y="437213"/>
                </a:lnTo>
                <a:lnTo>
                  <a:pt x="1353840" y="395178"/>
                </a:lnTo>
                <a:lnTo>
                  <a:pt x="1331620" y="354655"/>
                </a:lnTo>
                <a:lnTo>
                  <a:pt x="1306907" y="315753"/>
                </a:lnTo>
                <a:lnTo>
                  <a:pt x="1279811" y="278579"/>
                </a:lnTo>
                <a:lnTo>
                  <a:pt x="1250442" y="243240"/>
                </a:lnTo>
                <a:lnTo>
                  <a:pt x="1218911" y="209846"/>
                </a:lnTo>
                <a:lnTo>
                  <a:pt x="1185328" y="178504"/>
                </a:lnTo>
                <a:lnTo>
                  <a:pt x="1149803" y="149321"/>
                </a:lnTo>
                <a:lnTo>
                  <a:pt x="1112449" y="122406"/>
                </a:lnTo>
                <a:lnTo>
                  <a:pt x="1073373" y="97866"/>
                </a:lnTo>
                <a:lnTo>
                  <a:pt x="1032688" y="75809"/>
                </a:lnTo>
                <a:lnTo>
                  <a:pt x="990504" y="56344"/>
                </a:lnTo>
                <a:lnTo>
                  <a:pt x="946931" y="39577"/>
                </a:lnTo>
                <a:lnTo>
                  <a:pt x="902080" y="25617"/>
                </a:lnTo>
                <a:lnTo>
                  <a:pt x="856061" y="14571"/>
                </a:lnTo>
                <a:lnTo>
                  <a:pt x="808984" y="6548"/>
                </a:lnTo>
                <a:lnTo>
                  <a:pt x="760961" y="1654"/>
                </a:lnTo>
                <a:lnTo>
                  <a:pt x="712101"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132" name="Google Shape;1132;p62"/>
          <p:cNvPicPr preferRelativeResize="0"/>
          <p:nvPr/>
        </p:nvPicPr>
        <p:blipFill rotWithShape="1">
          <a:blip r:embed="rId3">
            <a:alphaModFix/>
          </a:blip>
          <a:srcRect b="0" l="0" r="0" t="0"/>
          <a:stretch/>
        </p:blipFill>
        <p:spPr>
          <a:xfrm>
            <a:off x="3711638" y="5895039"/>
            <a:ext cx="4194970" cy="954007"/>
          </a:xfrm>
          <a:prstGeom prst="rect">
            <a:avLst/>
          </a:prstGeom>
          <a:noFill/>
          <a:ln>
            <a:noFill/>
          </a:ln>
        </p:spPr>
      </p:pic>
      <p:sp>
        <p:nvSpPr>
          <p:cNvPr id="1133" name="Google Shape;1133;p62"/>
          <p:cNvSpPr txBox="1"/>
          <p:nvPr/>
        </p:nvSpPr>
        <p:spPr>
          <a:xfrm>
            <a:off x="745587" y="4237131"/>
            <a:ext cx="2105025" cy="1918335"/>
          </a:xfrm>
          <a:prstGeom prst="rect">
            <a:avLst/>
          </a:prstGeom>
          <a:noFill/>
          <a:ln>
            <a:noFill/>
          </a:ln>
        </p:spPr>
        <p:txBody>
          <a:bodyPr anchorCtr="0" anchor="t" bIns="0" lIns="0" spcFirstLastPara="1" rIns="0" wrap="square" tIns="12050">
            <a:spAutoFit/>
          </a:bodyPr>
          <a:lstStyle/>
          <a:p>
            <a:pPr indent="0" lvl="0" marL="88265" marR="81280" rtl="0" algn="ctr">
              <a:lnSpc>
                <a:spcPct val="100000"/>
              </a:lnSpc>
              <a:spcBef>
                <a:spcPts val="0"/>
              </a:spcBef>
              <a:spcAft>
                <a:spcPts val="0"/>
              </a:spcAft>
              <a:buNone/>
            </a:pPr>
            <a:r>
              <a:rPr b="1" lang="en-US" sz="2000">
                <a:solidFill>
                  <a:srgbClr val="086D6E"/>
                </a:solidFill>
                <a:latin typeface="Calibri"/>
                <a:ea typeface="Calibri"/>
                <a:cs typeface="Calibri"/>
                <a:sym typeface="Calibri"/>
              </a:rPr>
              <a:t>Información sobre  el destino o la  región</a:t>
            </a:r>
            <a:endParaRPr sz="2000">
              <a:latin typeface="Calibri"/>
              <a:ea typeface="Calibri"/>
              <a:cs typeface="Calibri"/>
              <a:sym typeface="Calibri"/>
            </a:endParaRPr>
          </a:p>
          <a:p>
            <a:pPr indent="0" lvl="0" marL="12065" marR="5080" rtl="0" algn="ctr">
              <a:lnSpc>
                <a:spcPct val="100000"/>
              </a:lnSpc>
              <a:spcBef>
                <a:spcPts val="30"/>
              </a:spcBef>
              <a:spcAft>
                <a:spcPts val="0"/>
              </a:spcAft>
              <a:buNone/>
            </a:pPr>
            <a:r>
              <a:rPr lang="en-US" sz="1600">
                <a:solidFill>
                  <a:srgbClr val="242424"/>
                </a:solidFill>
                <a:latin typeface="Calibri"/>
                <a:ea typeface="Calibri"/>
                <a:cs typeface="Calibri"/>
                <a:sym typeface="Calibri"/>
              </a:rPr>
              <a:t>Lugares que visitar, zonas  propensas a accidentes  registradas, normas y  reglamentos, etc,</a:t>
            </a:r>
            <a:endParaRPr sz="1600">
              <a:latin typeface="Calibri"/>
              <a:ea typeface="Calibri"/>
              <a:cs typeface="Calibri"/>
              <a:sym typeface="Calibri"/>
            </a:endParaRPr>
          </a:p>
        </p:txBody>
      </p:sp>
      <p:sp>
        <p:nvSpPr>
          <p:cNvPr id="1134" name="Google Shape;1134;p62"/>
          <p:cNvSpPr txBox="1"/>
          <p:nvPr/>
        </p:nvSpPr>
        <p:spPr>
          <a:xfrm>
            <a:off x="3043366" y="4237131"/>
            <a:ext cx="1856105" cy="2345055"/>
          </a:xfrm>
          <a:prstGeom prst="rect">
            <a:avLst/>
          </a:prstGeom>
          <a:noFill/>
          <a:ln>
            <a:noFill/>
          </a:ln>
        </p:spPr>
        <p:txBody>
          <a:bodyPr anchorCtr="0" anchor="t" bIns="0" lIns="0" spcFirstLastPara="1" rIns="0" wrap="square" tIns="12050">
            <a:spAutoFit/>
          </a:bodyPr>
          <a:lstStyle/>
          <a:p>
            <a:pPr indent="0" lvl="0" marL="12065" marR="5080" rtl="0" algn="ctr">
              <a:lnSpc>
                <a:spcPct val="100099"/>
              </a:lnSpc>
              <a:spcBef>
                <a:spcPts val="0"/>
              </a:spcBef>
              <a:spcAft>
                <a:spcPts val="0"/>
              </a:spcAft>
              <a:buNone/>
            </a:pPr>
            <a:r>
              <a:rPr b="1" lang="en-US" sz="2000">
                <a:solidFill>
                  <a:srgbClr val="086D6E"/>
                </a:solidFill>
                <a:latin typeface="Calibri"/>
                <a:ea typeface="Calibri"/>
                <a:cs typeface="Calibri"/>
                <a:sym typeface="Calibri"/>
              </a:rPr>
              <a:t>Datos de hoteles  y restaurantes  </a:t>
            </a:r>
            <a:r>
              <a:rPr lang="en-US" sz="1600">
                <a:solidFill>
                  <a:srgbClr val="4C4C4C"/>
                </a:solidFill>
                <a:latin typeface="Calibri"/>
                <a:ea typeface="Calibri"/>
                <a:cs typeface="Calibri"/>
                <a:sym typeface="Calibri"/>
              </a:rPr>
              <a:t>Opiniones y  valoraciones de los  clientes, precios,  detalles del servicio,  número de  noches/duración de la  estancia, etc,</a:t>
            </a:r>
            <a:endParaRPr sz="1600">
              <a:latin typeface="Calibri"/>
              <a:ea typeface="Calibri"/>
              <a:cs typeface="Calibri"/>
              <a:sym typeface="Calibri"/>
            </a:endParaRPr>
          </a:p>
        </p:txBody>
      </p:sp>
      <p:sp>
        <p:nvSpPr>
          <p:cNvPr id="1135" name="Google Shape;1135;p62"/>
          <p:cNvSpPr/>
          <p:nvPr/>
        </p:nvSpPr>
        <p:spPr>
          <a:xfrm>
            <a:off x="5060441" y="4219955"/>
            <a:ext cx="2060575" cy="2428875"/>
          </a:xfrm>
          <a:custGeom>
            <a:rect b="b" l="l" r="r" t="t"/>
            <a:pathLst>
              <a:path extrusionOk="0" h="2428875" w="2060575">
                <a:moveTo>
                  <a:pt x="2060448" y="0"/>
                </a:moveTo>
                <a:lnTo>
                  <a:pt x="0" y="0"/>
                </a:lnTo>
                <a:lnTo>
                  <a:pt x="0" y="2428494"/>
                </a:lnTo>
                <a:lnTo>
                  <a:pt x="2060448" y="2428494"/>
                </a:lnTo>
                <a:lnTo>
                  <a:pt x="206044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36" name="Google Shape;1136;p62"/>
          <p:cNvSpPr txBox="1"/>
          <p:nvPr/>
        </p:nvSpPr>
        <p:spPr>
          <a:xfrm>
            <a:off x="5144287" y="4237130"/>
            <a:ext cx="1892935" cy="2314575"/>
          </a:xfrm>
          <a:prstGeom prst="rect">
            <a:avLst/>
          </a:prstGeom>
          <a:noFill/>
          <a:ln>
            <a:noFill/>
          </a:ln>
        </p:spPr>
        <p:txBody>
          <a:bodyPr anchorCtr="0" anchor="t" bIns="0" lIns="0" spcFirstLastPara="1" rIns="0" wrap="square" tIns="11425">
            <a:spAutoFit/>
          </a:bodyPr>
          <a:lstStyle/>
          <a:p>
            <a:pPr indent="0" lvl="0" marL="248284" marR="241300" rtl="0" algn="ctr">
              <a:lnSpc>
                <a:spcPct val="100499"/>
              </a:lnSpc>
              <a:spcBef>
                <a:spcPts val="0"/>
              </a:spcBef>
              <a:spcAft>
                <a:spcPts val="0"/>
              </a:spcAft>
              <a:buNone/>
            </a:pPr>
            <a:r>
              <a:rPr b="1" lang="en-US" sz="1900">
                <a:solidFill>
                  <a:srgbClr val="086D6E"/>
                </a:solidFill>
                <a:latin typeface="Calibri"/>
                <a:ea typeface="Calibri"/>
                <a:cs typeface="Calibri"/>
                <a:sym typeface="Calibri"/>
              </a:rPr>
              <a:t>Datos de  transporte  </a:t>
            </a:r>
            <a:r>
              <a:rPr lang="en-US" sz="1600">
                <a:solidFill>
                  <a:srgbClr val="4C4C4C"/>
                </a:solidFill>
                <a:latin typeface="Calibri"/>
                <a:ea typeface="Calibri"/>
                <a:cs typeface="Calibri"/>
                <a:sym typeface="Calibri"/>
              </a:rPr>
              <a:t>Billetes de avión,</a:t>
            </a:r>
            <a:endParaRPr sz="1600">
              <a:latin typeface="Calibri"/>
              <a:ea typeface="Calibri"/>
              <a:cs typeface="Calibri"/>
              <a:sym typeface="Calibri"/>
            </a:endParaRPr>
          </a:p>
          <a:p>
            <a:pPr indent="0" lvl="0" marL="12700" marR="5080" rtl="0" algn="ctr">
              <a:lnSpc>
                <a:spcPct val="100000"/>
              </a:lnSpc>
              <a:spcBef>
                <a:spcPts val="0"/>
              </a:spcBef>
              <a:spcAft>
                <a:spcPts val="0"/>
              </a:spcAft>
              <a:buNone/>
            </a:pPr>
            <a:r>
              <a:rPr lang="en-US" sz="1600">
                <a:solidFill>
                  <a:srgbClr val="4C4C4C"/>
                </a:solidFill>
                <a:latin typeface="Calibri"/>
                <a:ea typeface="Calibri"/>
                <a:cs typeface="Calibri"/>
                <a:sym typeface="Calibri"/>
              </a:rPr>
              <a:t>transportes populares,  mapas de rutas, datos  de tráfico, número de  coches que echan  gasolina, uso de  aparcamientos.</a:t>
            </a:r>
            <a:endParaRPr sz="1600">
              <a:latin typeface="Calibri"/>
              <a:ea typeface="Calibri"/>
              <a:cs typeface="Calibri"/>
              <a:sym typeface="Calibri"/>
            </a:endParaRPr>
          </a:p>
        </p:txBody>
      </p:sp>
      <p:sp>
        <p:nvSpPr>
          <p:cNvPr id="1137" name="Google Shape;1137;p62"/>
          <p:cNvSpPr txBox="1"/>
          <p:nvPr/>
        </p:nvSpPr>
        <p:spPr>
          <a:xfrm>
            <a:off x="7383336" y="4836133"/>
            <a:ext cx="1891664" cy="1586865"/>
          </a:xfrm>
          <a:prstGeom prst="rect">
            <a:avLst/>
          </a:prstGeom>
          <a:noFill/>
          <a:ln>
            <a:noFill/>
          </a:ln>
        </p:spPr>
        <p:txBody>
          <a:bodyPr anchorCtr="0" anchor="t" bIns="0" lIns="0" spcFirstLastPara="1" rIns="0" wrap="square" tIns="40000">
            <a:spAutoFit/>
          </a:bodyPr>
          <a:lstStyle/>
          <a:p>
            <a:pPr indent="-635" lvl="0" marL="12700" marR="5080" rtl="0" algn="ctr">
              <a:lnSpc>
                <a:spcPct val="108124"/>
              </a:lnSpc>
              <a:spcBef>
                <a:spcPts val="0"/>
              </a:spcBef>
              <a:spcAft>
                <a:spcPts val="0"/>
              </a:spcAft>
              <a:buNone/>
            </a:pPr>
            <a:r>
              <a:rPr lang="en-US" sz="1600">
                <a:solidFill>
                  <a:srgbClr val="4C4C4C"/>
                </a:solidFill>
                <a:latin typeface="Calibri"/>
                <a:ea typeface="Calibri"/>
                <a:cs typeface="Calibri"/>
                <a:sym typeface="Calibri"/>
              </a:rPr>
              <a:t>motivo de la visita,  lugares visitados, lugar  de origen, edad,  búsqueda en Internet,  visitas a sitios web,  origen del pasaporte,  etc,</a:t>
            </a:r>
            <a:endParaRPr sz="1600">
              <a:latin typeface="Calibri"/>
              <a:ea typeface="Calibri"/>
              <a:cs typeface="Calibri"/>
              <a:sym typeface="Calibri"/>
            </a:endParaRPr>
          </a:p>
        </p:txBody>
      </p:sp>
      <p:sp>
        <p:nvSpPr>
          <p:cNvPr id="1138" name="Google Shape;1138;p62"/>
          <p:cNvSpPr txBox="1"/>
          <p:nvPr/>
        </p:nvSpPr>
        <p:spPr>
          <a:xfrm>
            <a:off x="7358871" y="4207085"/>
            <a:ext cx="3870325" cy="3302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n-US" sz="2000">
                <a:solidFill>
                  <a:srgbClr val="086D6E"/>
                </a:solidFill>
                <a:latin typeface="Calibri"/>
                <a:ea typeface="Calibri"/>
                <a:cs typeface="Calibri"/>
                <a:sym typeface="Calibri"/>
              </a:rPr>
              <a:t>Datos turísticos	Datos sociales</a:t>
            </a:r>
            <a:endParaRPr sz="2000">
              <a:latin typeface="Calibri"/>
              <a:ea typeface="Calibri"/>
              <a:cs typeface="Calibri"/>
              <a:sym typeface="Calibri"/>
            </a:endParaRPr>
          </a:p>
        </p:txBody>
      </p:sp>
      <p:sp>
        <p:nvSpPr>
          <p:cNvPr id="1139" name="Google Shape;1139;p62"/>
          <p:cNvSpPr txBox="1"/>
          <p:nvPr/>
        </p:nvSpPr>
        <p:spPr>
          <a:xfrm>
            <a:off x="7073883" y="4617041"/>
            <a:ext cx="4580890" cy="2698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a:solidFill>
                  <a:srgbClr val="4C4C4C"/>
                </a:solidFill>
                <a:latin typeface="Calibri"/>
                <a:ea typeface="Calibri"/>
                <a:cs typeface="Calibri"/>
                <a:sym typeface="Calibri"/>
              </a:rPr>
              <a:t>Entrada y salida de turistas,Publicaciones de los viajeros</a:t>
            </a:r>
            <a:endParaRPr sz="1600">
              <a:latin typeface="Calibri"/>
              <a:ea typeface="Calibri"/>
              <a:cs typeface="Calibri"/>
              <a:sym typeface="Calibri"/>
            </a:endParaRPr>
          </a:p>
        </p:txBody>
      </p:sp>
      <p:sp>
        <p:nvSpPr>
          <p:cNvPr id="1140" name="Google Shape;1140;p62"/>
          <p:cNvSpPr txBox="1"/>
          <p:nvPr/>
        </p:nvSpPr>
        <p:spPr>
          <a:xfrm>
            <a:off x="9568057" y="4836568"/>
            <a:ext cx="2038985" cy="1806575"/>
          </a:xfrm>
          <a:prstGeom prst="rect">
            <a:avLst/>
          </a:prstGeom>
          <a:noFill/>
          <a:ln>
            <a:noFill/>
          </a:ln>
        </p:spPr>
        <p:txBody>
          <a:bodyPr anchorCtr="0" anchor="t" bIns="0" lIns="0" spcFirstLastPara="1" rIns="0" wrap="square" tIns="40000">
            <a:spAutoFit/>
          </a:bodyPr>
          <a:lstStyle/>
          <a:p>
            <a:pPr indent="0" lvl="0" marL="12700" marR="5080" rtl="0" algn="ctr">
              <a:lnSpc>
                <a:spcPct val="108124"/>
              </a:lnSpc>
              <a:spcBef>
                <a:spcPts val="0"/>
              </a:spcBef>
              <a:spcAft>
                <a:spcPts val="0"/>
              </a:spcAft>
              <a:buNone/>
            </a:pPr>
            <a:r>
              <a:rPr lang="en-US" sz="1600">
                <a:solidFill>
                  <a:srgbClr val="4C4C4C"/>
                </a:solidFill>
                <a:latin typeface="Calibri"/>
                <a:ea typeface="Calibri"/>
                <a:cs typeface="Calibri"/>
                <a:sym typeface="Calibri"/>
              </a:rPr>
              <a:t>en las redes sociales con  geoetiquetas, etiquetas  de marca,  preocupaciones,  satisfacción, opiniones,  quejas, hashtags  relacionados con los  viajes, etc,</a:t>
            </a:r>
            <a:endParaRPr sz="1600">
              <a:latin typeface="Calibri"/>
              <a:ea typeface="Calibri"/>
              <a:cs typeface="Calibri"/>
              <a:sym typeface="Calibri"/>
            </a:endParaRPr>
          </a:p>
        </p:txBody>
      </p:sp>
      <p:sp>
        <p:nvSpPr>
          <p:cNvPr id="1141" name="Google Shape;1141;p62"/>
          <p:cNvSpPr txBox="1"/>
          <p:nvPr>
            <p:ph type="title"/>
          </p:nvPr>
        </p:nvSpPr>
        <p:spPr>
          <a:xfrm>
            <a:off x="2527061" y="187054"/>
            <a:ext cx="7125334"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rgbClr val="086D6E"/>
                </a:solidFill>
              </a:rPr>
              <a:t>Ejemplos de datos turísticosregionales</a:t>
            </a:r>
            <a:endParaRPr sz="3600"/>
          </a:p>
        </p:txBody>
      </p:sp>
      <p:sp>
        <p:nvSpPr>
          <p:cNvPr id="1142" name="Google Shape;1142;p62"/>
          <p:cNvSpPr/>
          <p:nvPr/>
        </p:nvSpPr>
        <p:spPr>
          <a:xfrm>
            <a:off x="3572307" y="2171763"/>
            <a:ext cx="801370" cy="686435"/>
          </a:xfrm>
          <a:custGeom>
            <a:rect b="b" l="l" r="r" t="t"/>
            <a:pathLst>
              <a:path extrusionOk="0" h="686435" w="801370">
                <a:moveTo>
                  <a:pt x="686358" y="403085"/>
                </a:moveTo>
                <a:lnTo>
                  <a:pt x="629170" y="348780"/>
                </a:lnTo>
                <a:lnTo>
                  <a:pt x="629170" y="447865"/>
                </a:lnTo>
                <a:lnTo>
                  <a:pt x="629170" y="562216"/>
                </a:lnTo>
                <a:lnTo>
                  <a:pt x="514769" y="562216"/>
                </a:lnTo>
                <a:lnTo>
                  <a:pt x="514769" y="447865"/>
                </a:lnTo>
                <a:lnTo>
                  <a:pt x="629170" y="447865"/>
                </a:lnTo>
                <a:lnTo>
                  <a:pt x="629170" y="348780"/>
                </a:lnTo>
                <a:lnTo>
                  <a:pt x="400380" y="131495"/>
                </a:lnTo>
                <a:lnTo>
                  <a:pt x="285978" y="240144"/>
                </a:lnTo>
                <a:lnTo>
                  <a:pt x="285978" y="447865"/>
                </a:lnTo>
                <a:lnTo>
                  <a:pt x="285978" y="562216"/>
                </a:lnTo>
                <a:lnTo>
                  <a:pt x="171589" y="562216"/>
                </a:lnTo>
                <a:lnTo>
                  <a:pt x="171589" y="447865"/>
                </a:lnTo>
                <a:lnTo>
                  <a:pt x="285978" y="447865"/>
                </a:lnTo>
                <a:lnTo>
                  <a:pt x="285978" y="240144"/>
                </a:lnTo>
                <a:lnTo>
                  <a:pt x="114388" y="403085"/>
                </a:lnTo>
                <a:lnTo>
                  <a:pt x="114388" y="686104"/>
                </a:lnTo>
                <a:lnTo>
                  <a:pt x="343179" y="686104"/>
                </a:lnTo>
                <a:lnTo>
                  <a:pt x="343179" y="562216"/>
                </a:lnTo>
                <a:lnTo>
                  <a:pt x="343179" y="447865"/>
                </a:lnTo>
                <a:lnTo>
                  <a:pt x="457568" y="447865"/>
                </a:lnTo>
                <a:lnTo>
                  <a:pt x="457568" y="686104"/>
                </a:lnTo>
                <a:lnTo>
                  <a:pt x="686358" y="686104"/>
                </a:lnTo>
                <a:lnTo>
                  <a:pt x="686358" y="562216"/>
                </a:lnTo>
                <a:lnTo>
                  <a:pt x="686358" y="447865"/>
                </a:lnTo>
                <a:lnTo>
                  <a:pt x="686358" y="403085"/>
                </a:lnTo>
                <a:close/>
              </a:path>
              <a:path extrusionOk="0" h="686435" w="801370">
                <a:moveTo>
                  <a:pt x="800760" y="381165"/>
                </a:moveTo>
                <a:lnTo>
                  <a:pt x="629158" y="217258"/>
                </a:lnTo>
                <a:lnTo>
                  <a:pt x="629158" y="57162"/>
                </a:lnTo>
                <a:lnTo>
                  <a:pt x="552894" y="57162"/>
                </a:lnTo>
                <a:lnTo>
                  <a:pt x="552894" y="144830"/>
                </a:lnTo>
                <a:lnTo>
                  <a:pt x="400367" y="0"/>
                </a:lnTo>
                <a:lnTo>
                  <a:pt x="0" y="381165"/>
                </a:lnTo>
                <a:lnTo>
                  <a:pt x="42900" y="417372"/>
                </a:lnTo>
                <a:lnTo>
                  <a:pt x="400367" y="78130"/>
                </a:lnTo>
                <a:lnTo>
                  <a:pt x="757859" y="417372"/>
                </a:lnTo>
                <a:lnTo>
                  <a:pt x="800760" y="38116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43" name="Google Shape;1143;p62"/>
          <p:cNvSpPr/>
          <p:nvPr/>
        </p:nvSpPr>
        <p:spPr>
          <a:xfrm>
            <a:off x="1417370" y="2205037"/>
            <a:ext cx="763270" cy="619760"/>
          </a:xfrm>
          <a:custGeom>
            <a:rect b="b" l="l" r="r" t="t"/>
            <a:pathLst>
              <a:path extrusionOk="0" h="619760" w="763269">
                <a:moveTo>
                  <a:pt x="672084" y="97269"/>
                </a:moveTo>
                <a:lnTo>
                  <a:pt x="664362" y="59690"/>
                </a:lnTo>
                <a:lnTo>
                  <a:pt x="661377" y="55346"/>
                </a:lnTo>
                <a:lnTo>
                  <a:pt x="643280" y="28968"/>
                </a:lnTo>
                <a:lnTo>
                  <a:pt x="614883" y="10045"/>
                </a:lnTo>
                <a:lnTo>
                  <a:pt x="614883" y="97269"/>
                </a:lnTo>
                <a:lnTo>
                  <a:pt x="614019" y="105638"/>
                </a:lnTo>
                <a:lnTo>
                  <a:pt x="588314" y="136702"/>
                </a:lnTo>
                <a:lnTo>
                  <a:pt x="571982" y="140157"/>
                </a:lnTo>
                <a:lnTo>
                  <a:pt x="555790" y="136804"/>
                </a:lnTo>
                <a:lnTo>
                  <a:pt x="542556" y="127647"/>
                </a:lnTo>
                <a:lnTo>
                  <a:pt x="533781" y="114020"/>
                </a:lnTo>
                <a:lnTo>
                  <a:pt x="530987" y="97269"/>
                </a:lnTo>
                <a:lnTo>
                  <a:pt x="534327" y="81064"/>
                </a:lnTo>
                <a:lnTo>
                  <a:pt x="543382" y="67729"/>
                </a:lnTo>
                <a:lnTo>
                  <a:pt x="556729" y="58674"/>
                </a:lnTo>
                <a:lnTo>
                  <a:pt x="572935" y="55346"/>
                </a:lnTo>
                <a:lnTo>
                  <a:pt x="589140" y="58674"/>
                </a:lnTo>
                <a:lnTo>
                  <a:pt x="602488" y="67729"/>
                </a:lnTo>
                <a:lnTo>
                  <a:pt x="611543" y="81064"/>
                </a:lnTo>
                <a:lnTo>
                  <a:pt x="614883" y="97269"/>
                </a:lnTo>
                <a:lnTo>
                  <a:pt x="614883" y="10045"/>
                </a:lnTo>
                <a:lnTo>
                  <a:pt x="611949" y="8077"/>
                </a:lnTo>
                <a:lnTo>
                  <a:pt x="573481" y="0"/>
                </a:lnTo>
                <a:lnTo>
                  <a:pt x="530987" y="7696"/>
                </a:lnTo>
                <a:lnTo>
                  <a:pt x="492252" y="36906"/>
                </a:lnTo>
                <a:lnTo>
                  <a:pt x="472008" y="91198"/>
                </a:lnTo>
                <a:lnTo>
                  <a:pt x="472998" y="112090"/>
                </a:lnTo>
                <a:lnTo>
                  <a:pt x="478561" y="132511"/>
                </a:lnTo>
                <a:lnTo>
                  <a:pt x="524319" y="231635"/>
                </a:lnTo>
                <a:lnTo>
                  <a:pt x="554824" y="294525"/>
                </a:lnTo>
                <a:lnTo>
                  <a:pt x="557682" y="301193"/>
                </a:lnTo>
                <a:lnTo>
                  <a:pt x="564362" y="305003"/>
                </a:lnTo>
                <a:lnTo>
                  <a:pt x="579615" y="305003"/>
                </a:lnTo>
                <a:lnTo>
                  <a:pt x="586282" y="301193"/>
                </a:lnTo>
                <a:lnTo>
                  <a:pt x="589140" y="294525"/>
                </a:lnTo>
                <a:lnTo>
                  <a:pt x="619645" y="231635"/>
                </a:lnTo>
                <a:lnTo>
                  <a:pt x="662292" y="140157"/>
                </a:lnTo>
                <a:lnTo>
                  <a:pt x="671703" y="106540"/>
                </a:lnTo>
                <a:lnTo>
                  <a:pt x="672084" y="97269"/>
                </a:lnTo>
                <a:close/>
              </a:path>
              <a:path extrusionOk="0" h="619760" w="763269">
                <a:moveTo>
                  <a:pt x="762647" y="181127"/>
                </a:moveTo>
                <a:lnTo>
                  <a:pt x="699719" y="149682"/>
                </a:lnTo>
                <a:lnTo>
                  <a:pt x="675894" y="201142"/>
                </a:lnTo>
                <a:lnTo>
                  <a:pt x="705446" y="216382"/>
                </a:lnTo>
                <a:lnTo>
                  <a:pt x="705446" y="527037"/>
                </a:lnTo>
                <a:lnTo>
                  <a:pt x="699719" y="524179"/>
                </a:lnTo>
                <a:lnTo>
                  <a:pt x="591045" y="469861"/>
                </a:lnTo>
                <a:lnTo>
                  <a:pt x="591045" y="343128"/>
                </a:lnTo>
                <a:lnTo>
                  <a:pt x="552919" y="343128"/>
                </a:lnTo>
                <a:lnTo>
                  <a:pt x="552919" y="469861"/>
                </a:lnTo>
                <a:lnTo>
                  <a:pt x="400392" y="546100"/>
                </a:lnTo>
                <a:lnTo>
                  <a:pt x="400392" y="235445"/>
                </a:lnTo>
                <a:lnTo>
                  <a:pt x="468071" y="201142"/>
                </a:lnTo>
                <a:lnTo>
                  <a:pt x="458800" y="181127"/>
                </a:lnTo>
                <a:lnTo>
                  <a:pt x="444246" y="149682"/>
                </a:lnTo>
                <a:lnTo>
                  <a:pt x="381330" y="181127"/>
                </a:lnTo>
                <a:lnTo>
                  <a:pt x="362254" y="171602"/>
                </a:lnTo>
                <a:lnTo>
                  <a:pt x="362254" y="235445"/>
                </a:lnTo>
                <a:lnTo>
                  <a:pt x="362254" y="546100"/>
                </a:lnTo>
                <a:lnTo>
                  <a:pt x="318401" y="524179"/>
                </a:lnTo>
                <a:lnTo>
                  <a:pt x="209727" y="469861"/>
                </a:lnTo>
                <a:lnTo>
                  <a:pt x="209727" y="159207"/>
                </a:lnTo>
                <a:lnTo>
                  <a:pt x="362254" y="235445"/>
                </a:lnTo>
                <a:lnTo>
                  <a:pt x="362254" y="171602"/>
                </a:lnTo>
                <a:lnTo>
                  <a:pt x="337477" y="159207"/>
                </a:lnTo>
                <a:lnTo>
                  <a:pt x="190665" y="85839"/>
                </a:lnTo>
                <a:lnTo>
                  <a:pt x="171602" y="95377"/>
                </a:lnTo>
                <a:lnTo>
                  <a:pt x="171602" y="159207"/>
                </a:lnTo>
                <a:lnTo>
                  <a:pt x="171602" y="469861"/>
                </a:lnTo>
                <a:lnTo>
                  <a:pt x="57200" y="527037"/>
                </a:lnTo>
                <a:lnTo>
                  <a:pt x="57200" y="216382"/>
                </a:lnTo>
                <a:lnTo>
                  <a:pt x="171602" y="159207"/>
                </a:lnTo>
                <a:lnTo>
                  <a:pt x="171602" y="95377"/>
                </a:lnTo>
                <a:lnTo>
                  <a:pt x="0" y="181127"/>
                </a:lnTo>
                <a:lnTo>
                  <a:pt x="0" y="619467"/>
                </a:lnTo>
                <a:lnTo>
                  <a:pt x="184950" y="527037"/>
                </a:lnTo>
                <a:lnTo>
                  <a:pt x="190665" y="524179"/>
                </a:lnTo>
                <a:lnTo>
                  <a:pt x="381330" y="619467"/>
                </a:lnTo>
                <a:lnTo>
                  <a:pt x="528129" y="546100"/>
                </a:lnTo>
                <a:lnTo>
                  <a:pt x="571982" y="524179"/>
                </a:lnTo>
                <a:lnTo>
                  <a:pt x="762647" y="619467"/>
                </a:lnTo>
                <a:lnTo>
                  <a:pt x="762647" y="527037"/>
                </a:lnTo>
                <a:lnTo>
                  <a:pt x="762647" y="18112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44" name="Google Shape;1144;p62"/>
          <p:cNvSpPr/>
          <p:nvPr/>
        </p:nvSpPr>
        <p:spPr>
          <a:xfrm>
            <a:off x="5772261" y="2219396"/>
            <a:ext cx="648335" cy="591185"/>
          </a:xfrm>
          <a:custGeom>
            <a:rect b="b" l="l" r="r" t="t"/>
            <a:pathLst>
              <a:path extrusionOk="0" h="591185" w="648335">
                <a:moveTo>
                  <a:pt x="400384" y="57175"/>
                </a:moveTo>
                <a:lnTo>
                  <a:pt x="247856" y="57175"/>
                </a:lnTo>
                <a:lnTo>
                  <a:pt x="247856" y="38116"/>
                </a:lnTo>
                <a:lnTo>
                  <a:pt x="250865" y="23316"/>
                </a:lnTo>
                <a:lnTo>
                  <a:pt x="259058" y="11196"/>
                </a:lnTo>
                <a:lnTo>
                  <a:pt x="271182" y="3007"/>
                </a:lnTo>
                <a:lnTo>
                  <a:pt x="285988" y="0"/>
                </a:lnTo>
                <a:lnTo>
                  <a:pt x="362252" y="0"/>
                </a:lnTo>
                <a:lnTo>
                  <a:pt x="377058" y="3007"/>
                </a:lnTo>
                <a:lnTo>
                  <a:pt x="389183" y="11196"/>
                </a:lnTo>
                <a:lnTo>
                  <a:pt x="397375" y="23316"/>
                </a:lnTo>
                <a:lnTo>
                  <a:pt x="400384" y="38116"/>
                </a:lnTo>
                <a:lnTo>
                  <a:pt x="400384" y="57175"/>
                </a:lnTo>
                <a:close/>
              </a:path>
              <a:path extrusionOk="0" h="591185" w="648335">
                <a:moveTo>
                  <a:pt x="610109" y="485991"/>
                </a:moveTo>
                <a:lnTo>
                  <a:pt x="38131" y="485991"/>
                </a:lnTo>
                <a:lnTo>
                  <a:pt x="23325" y="482983"/>
                </a:lnTo>
                <a:lnTo>
                  <a:pt x="11201" y="474794"/>
                </a:lnTo>
                <a:lnTo>
                  <a:pt x="3008" y="462674"/>
                </a:lnTo>
                <a:lnTo>
                  <a:pt x="0" y="447874"/>
                </a:lnTo>
                <a:lnTo>
                  <a:pt x="0" y="295406"/>
                </a:lnTo>
                <a:lnTo>
                  <a:pt x="4513" y="273206"/>
                </a:lnTo>
                <a:lnTo>
                  <a:pt x="16801" y="255026"/>
                </a:lnTo>
                <a:lnTo>
                  <a:pt x="34988" y="242742"/>
                </a:lnTo>
                <a:lnTo>
                  <a:pt x="57197" y="238231"/>
                </a:lnTo>
                <a:lnTo>
                  <a:pt x="119161" y="92433"/>
                </a:lnTo>
                <a:lnTo>
                  <a:pt x="127756" y="77678"/>
                </a:lnTo>
                <a:lnTo>
                  <a:pt x="140015" y="66585"/>
                </a:lnTo>
                <a:lnTo>
                  <a:pt x="154955" y="59602"/>
                </a:lnTo>
                <a:lnTo>
                  <a:pt x="171593" y="57175"/>
                </a:lnTo>
                <a:lnTo>
                  <a:pt x="476647" y="57175"/>
                </a:lnTo>
                <a:lnTo>
                  <a:pt x="520484" y="77678"/>
                </a:lnTo>
                <a:lnTo>
                  <a:pt x="530294" y="95292"/>
                </a:lnTo>
                <a:lnTo>
                  <a:pt x="163013" y="95292"/>
                </a:lnTo>
                <a:lnTo>
                  <a:pt x="156340" y="100057"/>
                </a:lnTo>
                <a:lnTo>
                  <a:pt x="153480" y="106727"/>
                </a:lnTo>
                <a:lnTo>
                  <a:pt x="98189" y="238231"/>
                </a:lnTo>
                <a:lnTo>
                  <a:pt x="591043" y="238231"/>
                </a:lnTo>
                <a:lnTo>
                  <a:pt x="613252" y="242742"/>
                </a:lnTo>
                <a:lnTo>
                  <a:pt x="631439" y="255026"/>
                </a:lnTo>
                <a:lnTo>
                  <a:pt x="643727" y="273206"/>
                </a:lnTo>
                <a:lnTo>
                  <a:pt x="648241" y="295406"/>
                </a:lnTo>
                <a:lnTo>
                  <a:pt x="76263" y="295406"/>
                </a:lnTo>
                <a:lnTo>
                  <a:pt x="68860" y="296910"/>
                </a:lnTo>
                <a:lnTo>
                  <a:pt x="62798" y="301004"/>
                </a:lnTo>
                <a:lnTo>
                  <a:pt x="58702" y="307064"/>
                </a:lnTo>
                <a:lnTo>
                  <a:pt x="57197" y="314465"/>
                </a:lnTo>
                <a:lnTo>
                  <a:pt x="57197" y="333523"/>
                </a:lnTo>
                <a:lnTo>
                  <a:pt x="58702" y="340923"/>
                </a:lnTo>
                <a:lnTo>
                  <a:pt x="62798" y="346983"/>
                </a:lnTo>
                <a:lnTo>
                  <a:pt x="68860" y="351078"/>
                </a:lnTo>
                <a:lnTo>
                  <a:pt x="76263" y="352581"/>
                </a:lnTo>
                <a:lnTo>
                  <a:pt x="648241" y="352581"/>
                </a:lnTo>
                <a:lnTo>
                  <a:pt x="648241" y="447874"/>
                </a:lnTo>
                <a:lnTo>
                  <a:pt x="645232" y="462674"/>
                </a:lnTo>
                <a:lnTo>
                  <a:pt x="637039" y="474794"/>
                </a:lnTo>
                <a:lnTo>
                  <a:pt x="624915" y="482983"/>
                </a:lnTo>
                <a:lnTo>
                  <a:pt x="610109" y="485991"/>
                </a:lnTo>
                <a:close/>
              </a:path>
              <a:path extrusionOk="0" h="591185" w="648335">
                <a:moveTo>
                  <a:pt x="591043" y="238231"/>
                </a:moveTo>
                <a:lnTo>
                  <a:pt x="550051" y="238231"/>
                </a:lnTo>
                <a:lnTo>
                  <a:pt x="492853" y="106727"/>
                </a:lnTo>
                <a:lnTo>
                  <a:pt x="489994" y="100057"/>
                </a:lnTo>
                <a:lnTo>
                  <a:pt x="483321" y="95292"/>
                </a:lnTo>
                <a:lnTo>
                  <a:pt x="530294" y="95292"/>
                </a:lnTo>
                <a:lnTo>
                  <a:pt x="591043" y="238231"/>
                </a:lnTo>
                <a:close/>
              </a:path>
              <a:path extrusionOk="0" h="591185" w="648335">
                <a:moveTo>
                  <a:pt x="514779" y="352581"/>
                </a:moveTo>
                <a:lnTo>
                  <a:pt x="133461" y="352581"/>
                </a:lnTo>
                <a:lnTo>
                  <a:pt x="140864" y="351078"/>
                </a:lnTo>
                <a:lnTo>
                  <a:pt x="146926" y="346983"/>
                </a:lnTo>
                <a:lnTo>
                  <a:pt x="151022" y="340923"/>
                </a:lnTo>
                <a:lnTo>
                  <a:pt x="152527" y="333523"/>
                </a:lnTo>
                <a:lnTo>
                  <a:pt x="152527" y="314465"/>
                </a:lnTo>
                <a:lnTo>
                  <a:pt x="151022" y="307064"/>
                </a:lnTo>
                <a:lnTo>
                  <a:pt x="146926" y="301004"/>
                </a:lnTo>
                <a:lnTo>
                  <a:pt x="140864" y="296910"/>
                </a:lnTo>
                <a:lnTo>
                  <a:pt x="133461" y="295406"/>
                </a:lnTo>
                <a:lnTo>
                  <a:pt x="514779" y="295406"/>
                </a:lnTo>
                <a:lnTo>
                  <a:pt x="507376" y="296910"/>
                </a:lnTo>
                <a:lnTo>
                  <a:pt x="501314" y="301004"/>
                </a:lnTo>
                <a:lnTo>
                  <a:pt x="497218" y="307064"/>
                </a:lnTo>
                <a:lnTo>
                  <a:pt x="495713" y="314465"/>
                </a:lnTo>
                <a:lnTo>
                  <a:pt x="495713" y="333523"/>
                </a:lnTo>
                <a:lnTo>
                  <a:pt x="497218" y="340923"/>
                </a:lnTo>
                <a:lnTo>
                  <a:pt x="501314" y="346983"/>
                </a:lnTo>
                <a:lnTo>
                  <a:pt x="507376" y="351078"/>
                </a:lnTo>
                <a:lnTo>
                  <a:pt x="514779" y="352581"/>
                </a:lnTo>
                <a:close/>
              </a:path>
              <a:path extrusionOk="0" h="591185" w="648335">
                <a:moveTo>
                  <a:pt x="648241" y="352581"/>
                </a:moveTo>
                <a:lnTo>
                  <a:pt x="571977" y="352581"/>
                </a:lnTo>
                <a:lnTo>
                  <a:pt x="579380" y="351078"/>
                </a:lnTo>
                <a:lnTo>
                  <a:pt x="585442" y="346983"/>
                </a:lnTo>
                <a:lnTo>
                  <a:pt x="589539" y="340923"/>
                </a:lnTo>
                <a:lnTo>
                  <a:pt x="591043" y="333523"/>
                </a:lnTo>
                <a:lnTo>
                  <a:pt x="591043" y="314465"/>
                </a:lnTo>
                <a:lnTo>
                  <a:pt x="589539" y="307064"/>
                </a:lnTo>
                <a:lnTo>
                  <a:pt x="585442" y="301004"/>
                </a:lnTo>
                <a:lnTo>
                  <a:pt x="579380" y="296910"/>
                </a:lnTo>
                <a:lnTo>
                  <a:pt x="571977" y="295406"/>
                </a:lnTo>
                <a:lnTo>
                  <a:pt x="648241" y="295406"/>
                </a:lnTo>
                <a:lnTo>
                  <a:pt x="648241" y="352581"/>
                </a:lnTo>
                <a:close/>
              </a:path>
              <a:path extrusionOk="0" h="591185" w="648335">
                <a:moveTo>
                  <a:pt x="114395" y="590813"/>
                </a:moveTo>
                <a:lnTo>
                  <a:pt x="95329" y="590813"/>
                </a:lnTo>
                <a:lnTo>
                  <a:pt x="80523" y="587805"/>
                </a:lnTo>
                <a:lnTo>
                  <a:pt x="68398" y="579616"/>
                </a:lnTo>
                <a:lnTo>
                  <a:pt x="60206" y="567496"/>
                </a:lnTo>
                <a:lnTo>
                  <a:pt x="57197" y="552696"/>
                </a:lnTo>
                <a:lnTo>
                  <a:pt x="57197" y="485991"/>
                </a:lnTo>
                <a:lnTo>
                  <a:pt x="152527" y="485991"/>
                </a:lnTo>
                <a:lnTo>
                  <a:pt x="152527" y="552696"/>
                </a:lnTo>
                <a:lnTo>
                  <a:pt x="149518" y="567496"/>
                </a:lnTo>
                <a:lnTo>
                  <a:pt x="141326" y="579616"/>
                </a:lnTo>
                <a:lnTo>
                  <a:pt x="129201" y="587805"/>
                </a:lnTo>
                <a:lnTo>
                  <a:pt x="114395" y="590813"/>
                </a:lnTo>
                <a:close/>
              </a:path>
              <a:path extrusionOk="0" h="591185" w="648335">
                <a:moveTo>
                  <a:pt x="552911" y="590813"/>
                </a:moveTo>
                <a:lnTo>
                  <a:pt x="533845" y="590813"/>
                </a:lnTo>
                <a:lnTo>
                  <a:pt x="519039" y="587805"/>
                </a:lnTo>
                <a:lnTo>
                  <a:pt x="506915" y="579616"/>
                </a:lnTo>
                <a:lnTo>
                  <a:pt x="498722" y="567496"/>
                </a:lnTo>
                <a:lnTo>
                  <a:pt x="495713" y="552696"/>
                </a:lnTo>
                <a:lnTo>
                  <a:pt x="495713" y="485991"/>
                </a:lnTo>
                <a:lnTo>
                  <a:pt x="591043" y="485991"/>
                </a:lnTo>
                <a:lnTo>
                  <a:pt x="591043" y="552696"/>
                </a:lnTo>
                <a:lnTo>
                  <a:pt x="588034" y="567496"/>
                </a:lnTo>
                <a:lnTo>
                  <a:pt x="579842" y="579616"/>
                </a:lnTo>
                <a:lnTo>
                  <a:pt x="567717" y="587805"/>
                </a:lnTo>
                <a:lnTo>
                  <a:pt x="552911" y="59081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45" name="Google Shape;1145;p62"/>
          <p:cNvSpPr/>
          <p:nvPr/>
        </p:nvSpPr>
        <p:spPr>
          <a:xfrm>
            <a:off x="8028525" y="2094486"/>
            <a:ext cx="450215" cy="823594"/>
          </a:xfrm>
          <a:custGeom>
            <a:rect b="b" l="l" r="r" t="t"/>
            <a:pathLst>
              <a:path extrusionOk="0" h="823594" w="450215">
                <a:moveTo>
                  <a:pt x="179060" y="219903"/>
                </a:moveTo>
                <a:lnTo>
                  <a:pt x="127900" y="219903"/>
                </a:lnTo>
                <a:lnTo>
                  <a:pt x="127900" y="66482"/>
                </a:lnTo>
                <a:lnTo>
                  <a:pt x="133147" y="40618"/>
                </a:lnTo>
                <a:lnTo>
                  <a:pt x="147402" y="19494"/>
                </a:lnTo>
                <a:lnTo>
                  <a:pt x="168534" y="5244"/>
                </a:lnTo>
                <a:lnTo>
                  <a:pt x="194408" y="0"/>
                </a:lnTo>
                <a:lnTo>
                  <a:pt x="255801" y="0"/>
                </a:lnTo>
                <a:lnTo>
                  <a:pt x="281675" y="5244"/>
                </a:lnTo>
                <a:lnTo>
                  <a:pt x="302807" y="19494"/>
                </a:lnTo>
                <a:lnTo>
                  <a:pt x="317062" y="40618"/>
                </a:lnTo>
                <a:lnTo>
                  <a:pt x="319197" y="51140"/>
                </a:lnTo>
                <a:lnTo>
                  <a:pt x="185936" y="51140"/>
                </a:lnTo>
                <a:lnTo>
                  <a:pt x="179060" y="58013"/>
                </a:lnTo>
                <a:lnTo>
                  <a:pt x="179060" y="219903"/>
                </a:lnTo>
                <a:close/>
              </a:path>
              <a:path extrusionOk="0" h="823594" w="450215">
                <a:moveTo>
                  <a:pt x="322309" y="219903"/>
                </a:moveTo>
                <a:lnTo>
                  <a:pt x="271149" y="219903"/>
                </a:lnTo>
                <a:lnTo>
                  <a:pt x="271149" y="58013"/>
                </a:lnTo>
                <a:lnTo>
                  <a:pt x="264273" y="51140"/>
                </a:lnTo>
                <a:lnTo>
                  <a:pt x="319197" y="51140"/>
                </a:lnTo>
                <a:lnTo>
                  <a:pt x="322309" y="66482"/>
                </a:lnTo>
                <a:lnTo>
                  <a:pt x="322309" y="219903"/>
                </a:lnTo>
                <a:close/>
              </a:path>
              <a:path extrusionOk="0" h="823594" w="450215">
                <a:moveTo>
                  <a:pt x="409281" y="772217"/>
                </a:moveTo>
                <a:lnTo>
                  <a:pt x="40928" y="772217"/>
                </a:lnTo>
                <a:lnTo>
                  <a:pt x="24997" y="769002"/>
                </a:lnTo>
                <a:lnTo>
                  <a:pt x="11988" y="760234"/>
                </a:lnTo>
                <a:lnTo>
                  <a:pt x="3216" y="747230"/>
                </a:lnTo>
                <a:lnTo>
                  <a:pt x="0" y="731305"/>
                </a:lnTo>
                <a:lnTo>
                  <a:pt x="16" y="260733"/>
                </a:lnTo>
                <a:lnTo>
                  <a:pt x="3216" y="244891"/>
                </a:lnTo>
                <a:lnTo>
                  <a:pt x="11988" y="231886"/>
                </a:lnTo>
                <a:lnTo>
                  <a:pt x="24997" y="223118"/>
                </a:lnTo>
                <a:lnTo>
                  <a:pt x="40928" y="219903"/>
                </a:lnTo>
                <a:lnTo>
                  <a:pt x="342456" y="219903"/>
                </a:lnTo>
                <a:lnTo>
                  <a:pt x="342456" y="260733"/>
                </a:lnTo>
                <a:lnTo>
                  <a:pt x="306961" y="260733"/>
                </a:lnTo>
                <a:lnTo>
                  <a:pt x="306961" y="322050"/>
                </a:lnTo>
                <a:lnTo>
                  <a:pt x="157307" y="322050"/>
                </a:lnTo>
                <a:lnTo>
                  <a:pt x="151301" y="322470"/>
                </a:lnTo>
                <a:lnTo>
                  <a:pt x="148456" y="325732"/>
                </a:lnTo>
                <a:lnTo>
                  <a:pt x="148712" y="329506"/>
                </a:lnTo>
                <a:lnTo>
                  <a:pt x="150032" y="353195"/>
                </a:lnTo>
                <a:lnTo>
                  <a:pt x="150226" y="356171"/>
                </a:lnTo>
                <a:lnTo>
                  <a:pt x="148477" y="358922"/>
                </a:lnTo>
                <a:lnTo>
                  <a:pt x="124227" y="368414"/>
                </a:lnTo>
                <a:lnTo>
                  <a:pt x="122375" y="369171"/>
                </a:lnTo>
                <a:lnTo>
                  <a:pt x="120932" y="370674"/>
                </a:lnTo>
                <a:lnTo>
                  <a:pt x="118967" y="376208"/>
                </a:lnTo>
                <a:lnTo>
                  <a:pt x="120871" y="380207"/>
                </a:lnTo>
                <a:lnTo>
                  <a:pt x="124523" y="381506"/>
                </a:lnTo>
                <a:lnTo>
                  <a:pt x="148794" y="390414"/>
                </a:lnTo>
                <a:lnTo>
                  <a:pt x="154391" y="422796"/>
                </a:lnTo>
                <a:lnTo>
                  <a:pt x="155527" y="424771"/>
                </a:lnTo>
                <a:lnTo>
                  <a:pt x="160489" y="428074"/>
                </a:lnTo>
                <a:lnTo>
                  <a:pt x="450209" y="428074"/>
                </a:lnTo>
                <a:lnTo>
                  <a:pt x="450209" y="493022"/>
                </a:lnTo>
                <a:lnTo>
                  <a:pt x="103875" y="493022"/>
                </a:lnTo>
                <a:lnTo>
                  <a:pt x="70933" y="514847"/>
                </a:lnTo>
                <a:lnTo>
                  <a:pt x="68124" y="528759"/>
                </a:lnTo>
                <a:lnTo>
                  <a:pt x="70948" y="542692"/>
                </a:lnTo>
                <a:lnTo>
                  <a:pt x="78611" y="554042"/>
                </a:lnTo>
                <a:lnTo>
                  <a:pt x="89975" y="561691"/>
                </a:lnTo>
                <a:lnTo>
                  <a:pt x="103875" y="564496"/>
                </a:lnTo>
                <a:lnTo>
                  <a:pt x="235156" y="564496"/>
                </a:lnTo>
                <a:lnTo>
                  <a:pt x="248065" y="626580"/>
                </a:lnTo>
                <a:lnTo>
                  <a:pt x="253099" y="629884"/>
                </a:lnTo>
                <a:lnTo>
                  <a:pt x="450209" y="629884"/>
                </a:lnTo>
                <a:lnTo>
                  <a:pt x="450209" y="731305"/>
                </a:lnTo>
                <a:lnTo>
                  <a:pt x="446993" y="747230"/>
                </a:lnTo>
                <a:lnTo>
                  <a:pt x="438221" y="760234"/>
                </a:lnTo>
                <a:lnTo>
                  <a:pt x="425212" y="769002"/>
                </a:lnTo>
                <a:lnTo>
                  <a:pt x="409281" y="772217"/>
                </a:lnTo>
                <a:close/>
              </a:path>
              <a:path extrusionOk="0" h="823594" w="450215">
                <a:moveTo>
                  <a:pt x="450209" y="393780"/>
                </a:moveTo>
                <a:lnTo>
                  <a:pt x="395662" y="393780"/>
                </a:lnTo>
                <a:lnTo>
                  <a:pt x="395662" y="260733"/>
                </a:lnTo>
                <a:lnTo>
                  <a:pt x="360167" y="260733"/>
                </a:lnTo>
                <a:lnTo>
                  <a:pt x="360167" y="219903"/>
                </a:lnTo>
                <a:lnTo>
                  <a:pt x="409281" y="219903"/>
                </a:lnTo>
                <a:lnTo>
                  <a:pt x="425212" y="223118"/>
                </a:lnTo>
                <a:lnTo>
                  <a:pt x="438221" y="231886"/>
                </a:lnTo>
                <a:lnTo>
                  <a:pt x="446993" y="244891"/>
                </a:lnTo>
                <a:lnTo>
                  <a:pt x="450193" y="260733"/>
                </a:lnTo>
                <a:lnTo>
                  <a:pt x="450209" y="393780"/>
                </a:lnTo>
                <a:close/>
              </a:path>
              <a:path extrusionOk="0" h="823594" w="450215">
                <a:moveTo>
                  <a:pt x="181025" y="346168"/>
                </a:moveTo>
                <a:lnTo>
                  <a:pt x="177873" y="345339"/>
                </a:lnTo>
                <a:lnTo>
                  <a:pt x="160878" y="324750"/>
                </a:lnTo>
                <a:lnTo>
                  <a:pt x="159476" y="323001"/>
                </a:lnTo>
                <a:lnTo>
                  <a:pt x="157307" y="322050"/>
                </a:lnTo>
                <a:lnTo>
                  <a:pt x="306961" y="322050"/>
                </a:lnTo>
                <a:lnTo>
                  <a:pt x="306961" y="335336"/>
                </a:lnTo>
                <a:lnTo>
                  <a:pt x="208907" y="335336"/>
                </a:lnTo>
                <a:lnTo>
                  <a:pt x="205275" y="336687"/>
                </a:lnTo>
                <a:lnTo>
                  <a:pt x="181025" y="346168"/>
                </a:lnTo>
                <a:close/>
              </a:path>
              <a:path extrusionOk="0" h="823594" w="450215">
                <a:moveTo>
                  <a:pt x="450209" y="407260"/>
                </a:moveTo>
                <a:lnTo>
                  <a:pt x="214596" y="407260"/>
                </a:lnTo>
                <a:lnTo>
                  <a:pt x="217594" y="406022"/>
                </a:lnTo>
                <a:lnTo>
                  <a:pt x="220669" y="401103"/>
                </a:lnTo>
                <a:lnTo>
                  <a:pt x="220675" y="399967"/>
                </a:lnTo>
                <a:lnTo>
                  <a:pt x="220520" y="397728"/>
                </a:lnTo>
                <a:lnTo>
                  <a:pt x="218617" y="395436"/>
                </a:lnTo>
                <a:lnTo>
                  <a:pt x="201734" y="373692"/>
                </a:lnTo>
                <a:lnTo>
                  <a:pt x="201448" y="370756"/>
                </a:lnTo>
                <a:lnTo>
                  <a:pt x="202686" y="368301"/>
                </a:lnTo>
                <a:lnTo>
                  <a:pt x="214862" y="344756"/>
                </a:lnTo>
                <a:lnTo>
                  <a:pt x="214995" y="342680"/>
                </a:lnTo>
                <a:lnTo>
                  <a:pt x="212949" y="337188"/>
                </a:lnTo>
                <a:lnTo>
                  <a:pt x="208907" y="335336"/>
                </a:lnTo>
                <a:lnTo>
                  <a:pt x="306961" y="335336"/>
                </a:lnTo>
                <a:lnTo>
                  <a:pt x="306961" y="393780"/>
                </a:lnTo>
                <a:lnTo>
                  <a:pt x="450209" y="393780"/>
                </a:lnTo>
                <a:lnTo>
                  <a:pt x="450209" y="407260"/>
                </a:lnTo>
                <a:close/>
              </a:path>
              <a:path extrusionOk="0" h="823594" w="450215">
                <a:moveTo>
                  <a:pt x="450209" y="428074"/>
                </a:moveTo>
                <a:lnTo>
                  <a:pt x="160489" y="428074"/>
                </a:lnTo>
                <a:lnTo>
                  <a:pt x="164766" y="427215"/>
                </a:lnTo>
                <a:lnTo>
                  <a:pt x="166874" y="424055"/>
                </a:lnTo>
                <a:lnTo>
                  <a:pt x="182048" y="401103"/>
                </a:lnTo>
                <a:lnTo>
                  <a:pt x="184964" y="399967"/>
                </a:lnTo>
                <a:lnTo>
                  <a:pt x="214596" y="407260"/>
                </a:lnTo>
                <a:lnTo>
                  <a:pt x="450209" y="407260"/>
                </a:lnTo>
                <a:lnTo>
                  <a:pt x="450209" y="428074"/>
                </a:lnTo>
                <a:close/>
              </a:path>
              <a:path extrusionOk="0" h="823594" w="450215">
                <a:moveTo>
                  <a:pt x="235156" y="564496"/>
                </a:moveTo>
                <a:lnTo>
                  <a:pt x="103875" y="564496"/>
                </a:lnTo>
                <a:lnTo>
                  <a:pt x="117790" y="561688"/>
                </a:lnTo>
                <a:lnTo>
                  <a:pt x="129152" y="554030"/>
                </a:lnTo>
                <a:lnTo>
                  <a:pt x="136811" y="542671"/>
                </a:lnTo>
                <a:lnTo>
                  <a:pt x="139626" y="528759"/>
                </a:lnTo>
                <a:lnTo>
                  <a:pt x="136817" y="514847"/>
                </a:lnTo>
                <a:lnTo>
                  <a:pt x="129156" y="503488"/>
                </a:lnTo>
                <a:lnTo>
                  <a:pt x="117792" y="495830"/>
                </a:lnTo>
                <a:lnTo>
                  <a:pt x="103875" y="493022"/>
                </a:lnTo>
                <a:lnTo>
                  <a:pt x="450209" y="493022"/>
                </a:lnTo>
                <a:lnTo>
                  <a:pt x="450209" y="526703"/>
                </a:lnTo>
                <a:lnTo>
                  <a:pt x="320293" y="526703"/>
                </a:lnTo>
                <a:lnTo>
                  <a:pt x="235326" y="544388"/>
                </a:lnTo>
                <a:lnTo>
                  <a:pt x="232021" y="549420"/>
                </a:lnTo>
                <a:lnTo>
                  <a:pt x="235156" y="564496"/>
                </a:lnTo>
                <a:close/>
              </a:path>
              <a:path extrusionOk="0" h="823594" w="450215">
                <a:moveTo>
                  <a:pt x="450209" y="629884"/>
                </a:moveTo>
                <a:lnTo>
                  <a:pt x="253099" y="629884"/>
                </a:lnTo>
                <a:lnTo>
                  <a:pt x="338087" y="612220"/>
                </a:lnTo>
                <a:lnTo>
                  <a:pt x="341381" y="607167"/>
                </a:lnTo>
                <a:lnTo>
                  <a:pt x="325327" y="530007"/>
                </a:lnTo>
                <a:lnTo>
                  <a:pt x="320293" y="526703"/>
                </a:lnTo>
                <a:lnTo>
                  <a:pt x="450209" y="526703"/>
                </a:lnTo>
                <a:lnTo>
                  <a:pt x="450209" y="629884"/>
                </a:lnTo>
                <a:close/>
              </a:path>
              <a:path extrusionOk="0" h="823594" w="450215">
                <a:moveTo>
                  <a:pt x="112552" y="823358"/>
                </a:moveTo>
                <a:lnTo>
                  <a:pt x="100603" y="820947"/>
                </a:lnTo>
                <a:lnTo>
                  <a:pt x="90846" y="814371"/>
                </a:lnTo>
                <a:lnTo>
                  <a:pt x="84268" y="804618"/>
                </a:lnTo>
                <a:lnTo>
                  <a:pt x="81856" y="792674"/>
                </a:lnTo>
                <a:lnTo>
                  <a:pt x="81856" y="772217"/>
                </a:lnTo>
                <a:lnTo>
                  <a:pt x="143248" y="772217"/>
                </a:lnTo>
                <a:lnTo>
                  <a:pt x="143248" y="792674"/>
                </a:lnTo>
                <a:lnTo>
                  <a:pt x="140836" y="804618"/>
                </a:lnTo>
                <a:lnTo>
                  <a:pt x="134258" y="814371"/>
                </a:lnTo>
                <a:lnTo>
                  <a:pt x="124501" y="820947"/>
                </a:lnTo>
                <a:lnTo>
                  <a:pt x="112552" y="823358"/>
                </a:lnTo>
                <a:close/>
              </a:path>
              <a:path extrusionOk="0" h="823594" w="450215">
                <a:moveTo>
                  <a:pt x="337657" y="823358"/>
                </a:moveTo>
                <a:lnTo>
                  <a:pt x="325708" y="820947"/>
                </a:lnTo>
                <a:lnTo>
                  <a:pt x="315951" y="814371"/>
                </a:lnTo>
                <a:lnTo>
                  <a:pt x="309373" y="804618"/>
                </a:lnTo>
                <a:lnTo>
                  <a:pt x="306961" y="792674"/>
                </a:lnTo>
                <a:lnTo>
                  <a:pt x="306961" y="772217"/>
                </a:lnTo>
                <a:lnTo>
                  <a:pt x="368353" y="772217"/>
                </a:lnTo>
                <a:lnTo>
                  <a:pt x="368353" y="792674"/>
                </a:lnTo>
                <a:lnTo>
                  <a:pt x="365941" y="804618"/>
                </a:lnTo>
                <a:lnTo>
                  <a:pt x="359363" y="814371"/>
                </a:lnTo>
                <a:lnTo>
                  <a:pt x="349606" y="820947"/>
                </a:lnTo>
                <a:lnTo>
                  <a:pt x="337657" y="82335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46" name="Google Shape;1146;p62"/>
          <p:cNvSpPr/>
          <p:nvPr/>
        </p:nvSpPr>
        <p:spPr>
          <a:xfrm>
            <a:off x="10052129" y="2172117"/>
            <a:ext cx="720725" cy="673735"/>
          </a:xfrm>
          <a:custGeom>
            <a:rect b="b" l="l" r="r" t="t"/>
            <a:pathLst>
              <a:path extrusionOk="0" h="673735" w="720725">
                <a:moveTo>
                  <a:pt x="337562" y="317052"/>
                </a:moveTo>
                <a:lnTo>
                  <a:pt x="259267" y="317052"/>
                </a:lnTo>
                <a:lnTo>
                  <a:pt x="274974" y="295711"/>
                </a:lnTo>
                <a:lnTo>
                  <a:pt x="294759" y="278555"/>
                </a:lnTo>
                <a:lnTo>
                  <a:pt x="317818" y="266139"/>
                </a:lnTo>
                <a:lnTo>
                  <a:pt x="343348" y="259019"/>
                </a:lnTo>
                <a:lnTo>
                  <a:pt x="343348" y="149242"/>
                </a:lnTo>
                <a:lnTo>
                  <a:pt x="308488" y="129333"/>
                </a:lnTo>
                <a:lnTo>
                  <a:pt x="288572" y="94487"/>
                </a:lnTo>
                <a:lnTo>
                  <a:pt x="286956" y="64258"/>
                </a:lnTo>
                <a:lnTo>
                  <a:pt x="296720" y="36712"/>
                </a:lnTo>
                <a:lnTo>
                  <a:pt x="316104" y="14836"/>
                </a:lnTo>
                <a:lnTo>
                  <a:pt x="343348" y="1615"/>
                </a:lnTo>
                <a:lnTo>
                  <a:pt x="373589" y="0"/>
                </a:lnTo>
                <a:lnTo>
                  <a:pt x="401145" y="9760"/>
                </a:lnTo>
                <a:lnTo>
                  <a:pt x="423030" y="29137"/>
                </a:lnTo>
                <a:lnTo>
                  <a:pt x="436256" y="56370"/>
                </a:lnTo>
                <a:lnTo>
                  <a:pt x="437872" y="86599"/>
                </a:lnTo>
                <a:lnTo>
                  <a:pt x="428108" y="114145"/>
                </a:lnTo>
                <a:lnTo>
                  <a:pt x="408724" y="136021"/>
                </a:lnTo>
                <a:lnTo>
                  <a:pt x="381480" y="149242"/>
                </a:lnTo>
                <a:lnTo>
                  <a:pt x="381480" y="259114"/>
                </a:lnTo>
                <a:lnTo>
                  <a:pt x="407220" y="266293"/>
                </a:lnTo>
                <a:lnTo>
                  <a:pt x="430440" y="278848"/>
                </a:lnTo>
                <a:lnTo>
                  <a:pt x="450320" y="296211"/>
                </a:lnTo>
                <a:lnTo>
                  <a:pt x="456400" y="304569"/>
                </a:lnTo>
                <a:lnTo>
                  <a:pt x="362986" y="304569"/>
                </a:lnTo>
                <a:lnTo>
                  <a:pt x="349999" y="307190"/>
                </a:lnTo>
                <a:lnTo>
                  <a:pt x="339393" y="314337"/>
                </a:lnTo>
                <a:lnTo>
                  <a:pt x="337562" y="317052"/>
                </a:lnTo>
                <a:close/>
              </a:path>
              <a:path extrusionOk="0" h="673735" w="720725">
                <a:moveTo>
                  <a:pt x="85209" y="338749"/>
                </a:moveTo>
                <a:lnTo>
                  <a:pt x="34346" y="325880"/>
                </a:lnTo>
                <a:lnTo>
                  <a:pt x="470" y="276492"/>
                </a:lnTo>
                <a:lnTo>
                  <a:pt x="0" y="244897"/>
                </a:lnTo>
                <a:lnTo>
                  <a:pt x="11832" y="215598"/>
                </a:lnTo>
                <a:lnTo>
                  <a:pt x="33241" y="193862"/>
                </a:lnTo>
                <a:lnTo>
                  <a:pt x="61242" y="181736"/>
                </a:lnTo>
                <a:lnTo>
                  <a:pt x="92851" y="181270"/>
                </a:lnTo>
                <a:lnTo>
                  <a:pt x="122159" y="193093"/>
                </a:lnTo>
                <a:lnTo>
                  <a:pt x="143902" y="214494"/>
                </a:lnTo>
                <a:lnTo>
                  <a:pt x="156032" y="242483"/>
                </a:lnTo>
                <a:lnTo>
                  <a:pt x="156502" y="274075"/>
                </a:lnTo>
                <a:lnTo>
                  <a:pt x="240811" y="309333"/>
                </a:lnTo>
                <a:lnTo>
                  <a:pt x="140296" y="309333"/>
                </a:lnTo>
                <a:lnTo>
                  <a:pt x="124624" y="324158"/>
                </a:lnTo>
                <a:lnTo>
                  <a:pt x="105896" y="334099"/>
                </a:lnTo>
                <a:lnTo>
                  <a:pt x="85209" y="338749"/>
                </a:lnTo>
                <a:close/>
              </a:path>
              <a:path extrusionOk="0" h="673735" w="720725">
                <a:moveTo>
                  <a:pt x="565823" y="317814"/>
                </a:moveTo>
                <a:lnTo>
                  <a:pt x="466037" y="317814"/>
                </a:lnTo>
                <a:lnTo>
                  <a:pt x="568421" y="275028"/>
                </a:lnTo>
                <a:lnTo>
                  <a:pt x="569255" y="249909"/>
                </a:lnTo>
                <a:lnTo>
                  <a:pt x="577866" y="226953"/>
                </a:lnTo>
                <a:lnTo>
                  <a:pt x="593273" y="207878"/>
                </a:lnTo>
                <a:lnTo>
                  <a:pt x="614494" y="194401"/>
                </a:lnTo>
                <a:lnTo>
                  <a:pt x="644346" y="188271"/>
                </a:lnTo>
                <a:lnTo>
                  <a:pt x="673229" y="193866"/>
                </a:lnTo>
                <a:lnTo>
                  <a:pt x="697904" y="209880"/>
                </a:lnTo>
                <a:lnTo>
                  <a:pt x="715133" y="235005"/>
                </a:lnTo>
                <a:lnTo>
                  <a:pt x="720725" y="264781"/>
                </a:lnTo>
                <a:lnTo>
                  <a:pt x="714834" y="293456"/>
                </a:lnTo>
                <a:lnTo>
                  <a:pt x="703770" y="310286"/>
                </a:lnTo>
                <a:lnTo>
                  <a:pt x="584151" y="310286"/>
                </a:lnTo>
                <a:lnTo>
                  <a:pt x="565823" y="317814"/>
                </a:lnTo>
                <a:close/>
              </a:path>
              <a:path extrusionOk="0" h="673735" w="720725">
                <a:moveTo>
                  <a:pt x="481582" y="371273"/>
                </a:moveTo>
                <a:lnTo>
                  <a:pt x="362986" y="371273"/>
                </a:lnTo>
                <a:lnTo>
                  <a:pt x="375973" y="368652"/>
                </a:lnTo>
                <a:lnTo>
                  <a:pt x="386579" y="361505"/>
                </a:lnTo>
                <a:lnTo>
                  <a:pt x="393729" y="350903"/>
                </a:lnTo>
                <a:lnTo>
                  <a:pt x="396184" y="338749"/>
                </a:lnTo>
                <a:lnTo>
                  <a:pt x="396307" y="337702"/>
                </a:lnTo>
                <a:lnTo>
                  <a:pt x="393729" y="324939"/>
                </a:lnTo>
                <a:lnTo>
                  <a:pt x="386579" y="314337"/>
                </a:lnTo>
                <a:lnTo>
                  <a:pt x="375973" y="307190"/>
                </a:lnTo>
                <a:lnTo>
                  <a:pt x="362986" y="304569"/>
                </a:lnTo>
                <a:lnTo>
                  <a:pt x="456400" y="304569"/>
                </a:lnTo>
                <a:lnTo>
                  <a:pt x="466037" y="317814"/>
                </a:lnTo>
                <a:lnTo>
                  <a:pt x="565823" y="317814"/>
                </a:lnTo>
                <a:lnTo>
                  <a:pt x="479288" y="353358"/>
                </a:lnTo>
                <a:lnTo>
                  <a:pt x="480823" y="360982"/>
                </a:lnTo>
                <a:lnTo>
                  <a:pt x="481577" y="368652"/>
                </a:lnTo>
                <a:lnTo>
                  <a:pt x="481582" y="371273"/>
                </a:lnTo>
                <a:close/>
              </a:path>
              <a:path extrusionOk="0" h="673735" w="720725">
                <a:moveTo>
                  <a:pt x="238486" y="530412"/>
                </a:moveTo>
                <a:lnTo>
                  <a:pt x="185101" y="530412"/>
                </a:lnTo>
                <a:lnTo>
                  <a:pt x="266989" y="447507"/>
                </a:lnTo>
                <a:lnTo>
                  <a:pt x="254038" y="425822"/>
                </a:lnTo>
                <a:lnTo>
                  <a:pt x="246038" y="402159"/>
                </a:lnTo>
                <a:lnTo>
                  <a:pt x="243371" y="379045"/>
                </a:lnTo>
                <a:lnTo>
                  <a:pt x="243257" y="376514"/>
                </a:lnTo>
                <a:lnTo>
                  <a:pt x="245635" y="352215"/>
                </a:lnTo>
                <a:lnTo>
                  <a:pt x="140296" y="309333"/>
                </a:lnTo>
                <a:lnTo>
                  <a:pt x="240811" y="309333"/>
                </a:lnTo>
                <a:lnTo>
                  <a:pt x="259267" y="317052"/>
                </a:lnTo>
                <a:lnTo>
                  <a:pt x="337562" y="317052"/>
                </a:lnTo>
                <a:lnTo>
                  <a:pt x="332243" y="324939"/>
                </a:lnTo>
                <a:lnTo>
                  <a:pt x="329621" y="337921"/>
                </a:lnTo>
                <a:lnTo>
                  <a:pt x="332243" y="350903"/>
                </a:lnTo>
                <a:lnTo>
                  <a:pt x="339393" y="361505"/>
                </a:lnTo>
                <a:lnTo>
                  <a:pt x="349999" y="368652"/>
                </a:lnTo>
                <a:lnTo>
                  <a:pt x="362986" y="371273"/>
                </a:lnTo>
                <a:lnTo>
                  <a:pt x="481582" y="371273"/>
                </a:lnTo>
                <a:lnTo>
                  <a:pt x="481508" y="377346"/>
                </a:lnTo>
                <a:lnTo>
                  <a:pt x="481398" y="378706"/>
                </a:lnTo>
                <a:lnTo>
                  <a:pt x="363081" y="378706"/>
                </a:lnTo>
                <a:lnTo>
                  <a:pt x="356103" y="379045"/>
                </a:lnTo>
                <a:lnTo>
                  <a:pt x="318558" y="389385"/>
                </a:lnTo>
                <a:lnTo>
                  <a:pt x="296255" y="437978"/>
                </a:lnTo>
                <a:lnTo>
                  <a:pt x="463965" y="437978"/>
                </a:lnTo>
                <a:lnTo>
                  <a:pt x="457458" y="448174"/>
                </a:lnTo>
                <a:lnTo>
                  <a:pt x="483403" y="474380"/>
                </a:lnTo>
                <a:lnTo>
                  <a:pt x="294539" y="474380"/>
                </a:lnTo>
                <a:lnTo>
                  <a:pt x="238486" y="530412"/>
                </a:lnTo>
                <a:close/>
              </a:path>
              <a:path extrusionOk="0" h="673735" w="720725">
                <a:moveTo>
                  <a:pt x="649171" y="340557"/>
                </a:moveTo>
                <a:lnTo>
                  <a:pt x="624744" y="337901"/>
                </a:lnTo>
                <a:lnTo>
                  <a:pt x="602423" y="327632"/>
                </a:lnTo>
                <a:lnTo>
                  <a:pt x="584151" y="310286"/>
                </a:lnTo>
                <a:lnTo>
                  <a:pt x="703770" y="310286"/>
                </a:lnTo>
                <a:lnTo>
                  <a:pt x="698750" y="317921"/>
                </a:lnTo>
                <a:lnTo>
                  <a:pt x="673760" y="335062"/>
                </a:lnTo>
                <a:lnTo>
                  <a:pt x="649171" y="340557"/>
                </a:lnTo>
                <a:close/>
              </a:path>
              <a:path extrusionOk="0" h="673735" w="720725">
                <a:moveTo>
                  <a:pt x="463965" y="437978"/>
                </a:moveTo>
                <a:lnTo>
                  <a:pt x="429717" y="437978"/>
                </a:lnTo>
                <a:lnTo>
                  <a:pt x="429783" y="406837"/>
                </a:lnTo>
                <a:lnTo>
                  <a:pt x="427333" y="401948"/>
                </a:lnTo>
                <a:lnTo>
                  <a:pt x="390632" y="382804"/>
                </a:lnTo>
                <a:lnTo>
                  <a:pt x="363081" y="378706"/>
                </a:lnTo>
                <a:lnTo>
                  <a:pt x="481398" y="378706"/>
                </a:lnTo>
                <a:lnTo>
                  <a:pt x="480013" y="395732"/>
                </a:lnTo>
                <a:lnTo>
                  <a:pt x="475390" y="414321"/>
                </a:lnTo>
                <a:lnTo>
                  <a:pt x="467831" y="431921"/>
                </a:lnTo>
                <a:lnTo>
                  <a:pt x="463965" y="437978"/>
                </a:lnTo>
                <a:close/>
              </a:path>
              <a:path extrusionOk="0" h="673735" w="720725">
                <a:moveTo>
                  <a:pt x="362414" y="495635"/>
                </a:moveTo>
                <a:lnTo>
                  <a:pt x="327228" y="490321"/>
                </a:lnTo>
                <a:lnTo>
                  <a:pt x="294539" y="474380"/>
                </a:lnTo>
                <a:lnTo>
                  <a:pt x="430289" y="474380"/>
                </a:lnTo>
                <a:lnTo>
                  <a:pt x="397600" y="490321"/>
                </a:lnTo>
                <a:lnTo>
                  <a:pt x="362414" y="495635"/>
                </a:lnTo>
                <a:close/>
              </a:path>
              <a:path extrusionOk="0" h="673735" w="720725">
                <a:moveTo>
                  <a:pt x="578255" y="673155"/>
                </a:moveTo>
                <a:lnTo>
                  <a:pt x="549594" y="667388"/>
                </a:lnTo>
                <a:lnTo>
                  <a:pt x="524474" y="650480"/>
                </a:lnTo>
                <a:lnTo>
                  <a:pt x="509992" y="629557"/>
                </a:lnTo>
                <a:lnTo>
                  <a:pt x="503097" y="605706"/>
                </a:lnTo>
                <a:lnTo>
                  <a:pt x="504031" y="580895"/>
                </a:lnTo>
                <a:lnTo>
                  <a:pt x="513035" y="557094"/>
                </a:lnTo>
                <a:lnTo>
                  <a:pt x="430289" y="474380"/>
                </a:lnTo>
                <a:lnTo>
                  <a:pt x="483403" y="474380"/>
                </a:lnTo>
                <a:lnTo>
                  <a:pt x="539822" y="531365"/>
                </a:lnTo>
                <a:lnTo>
                  <a:pt x="616348" y="531365"/>
                </a:lnTo>
                <a:lnTo>
                  <a:pt x="633017" y="543362"/>
                </a:lnTo>
                <a:lnTo>
                  <a:pt x="649607" y="568688"/>
                </a:lnTo>
                <a:lnTo>
                  <a:pt x="655008" y="597412"/>
                </a:lnTo>
                <a:lnTo>
                  <a:pt x="649239" y="626064"/>
                </a:lnTo>
                <a:lnTo>
                  <a:pt x="632321" y="651176"/>
                </a:lnTo>
                <a:lnTo>
                  <a:pt x="606987" y="667759"/>
                </a:lnTo>
                <a:lnTo>
                  <a:pt x="578255" y="673155"/>
                </a:lnTo>
                <a:close/>
              </a:path>
              <a:path extrusionOk="0" h="673735" w="720725">
                <a:moveTo>
                  <a:pt x="135882" y="671538"/>
                </a:moveTo>
                <a:lnTo>
                  <a:pt x="107293" y="661553"/>
                </a:lnTo>
                <a:lnTo>
                  <a:pt x="84818" y="641262"/>
                </a:lnTo>
                <a:lnTo>
                  <a:pt x="72305" y="614848"/>
                </a:lnTo>
                <a:lnTo>
                  <a:pt x="70612" y="585672"/>
                </a:lnTo>
                <a:lnTo>
                  <a:pt x="80601" y="557094"/>
                </a:lnTo>
                <a:lnTo>
                  <a:pt x="100900" y="534628"/>
                </a:lnTo>
                <a:lnTo>
                  <a:pt x="127324" y="522119"/>
                </a:lnTo>
                <a:lnTo>
                  <a:pt x="156512" y="520427"/>
                </a:lnTo>
                <a:lnTo>
                  <a:pt x="185101" y="530412"/>
                </a:lnTo>
                <a:lnTo>
                  <a:pt x="238486" y="530412"/>
                </a:lnTo>
                <a:lnTo>
                  <a:pt x="211793" y="557094"/>
                </a:lnTo>
                <a:lnTo>
                  <a:pt x="219794" y="575990"/>
                </a:lnTo>
                <a:lnTo>
                  <a:pt x="222461" y="595982"/>
                </a:lnTo>
                <a:lnTo>
                  <a:pt x="219794" y="615975"/>
                </a:lnTo>
                <a:lnTo>
                  <a:pt x="211793" y="634871"/>
                </a:lnTo>
                <a:lnTo>
                  <a:pt x="191494" y="657337"/>
                </a:lnTo>
                <a:lnTo>
                  <a:pt x="165070" y="669846"/>
                </a:lnTo>
                <a:lnTo>
                  <a:pt x="135882" y="671538"/>
                </a:lnTo>
                <a:close/>
              </a:path>
              <a:path extrusionOk="0" h="673735" w="720725">
                <a:moveTo>
                  <a:pt x="616348" y="531365"/>
                </a:moveTo>
                <a:lnTo>
                  <a:pt x="539822" y="531365"/>
                </a:lnTo>
                <a:lnTo>
                  <a:pt x="563635" y="522192"/>
                </a:lnTo>
                <a:lnTo>
                  <a:pt x="588489" y="521311"/>
                </a:lnTo>
                <a:lnTo>
                  <a:pt x="612308" y="528457"/>
                </a:lnTo>
                <a:lnTo>
                  <a:pt x="616348" y="53136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50" name="Shape 1150"/>
        <p:cNvGrpSpPr/>
        <p:nvPr/>
      </p:nvGrpSpPr>
      <p:grpSpPr>
        <a:xfrm>
          <a:off x="0" y="0"/>
          <a:ext cx="0" cy="0"/>
          <a:chOff x="0" y="0"/>
          <a:chExt cx="0" cy="0"/>
        </a:xfrm>
      </p:grpSpPr>
      <p:grpSp>
        <p:nvGrpSpPr>
          <p:cNvPr id="1151" name="Google Shape;1151;p63"/>
          <p:cNvGrpSpPr/>
          <p:nvPr/>
        </p:nvGrpSpPr>
        <p:grpSpPr>
          <a:xfrm>
            <a:off x="0" y="890016"/>
            <a:ext cx="12192635" cy="5968365"/>
            <a:chOff x="0" y="890016"/>
            <a:chExt cx="12192635" cy="5968365"/>
          </a:xfrm>
        </p:grpSpPr>
        <p:sp>
          <p:nvSpPr>
            <p:cNvPr id="1152" name="Google Shape;1152;p63"/>
            <p:cNvSpPr/>
            <p:nvPr/>
          </p:nvSpPr>
          <p:spPr>
            <a:xfrm>
              <a:off x="0" y="3747516"/>
              <a:ext cx="6113780" cy="3110865"/>
            </a:xfrm>
            <a:custGeom>
              <a:rect b="b" l="l" r="r" t="t"/>
              <a:pathLst>
                <a:path extrusionOk="0" h="3110865" w="6113780">
                  <a:moveTo>
                    <a:pt x="6113526" y="0"/>
                  </a:moveTo>
                  <a:lnTo>
                    <a:pt x="0" y="0"/>
                  </a:lnTo>
                  <a:lnTo>
                    <a:pt x="0" y="3110483"/>
                  </a:lnTo>
                  <a:lnTo>
                    <a:pt x="6113526" y="3110483"/>
                  </a:lnTo>
                  <a:lnTo>
                    <a:pt x="611352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53" name="Google Shape;1153;p63"/>
            <p:cNvSpPr/>
            <p:nvPr/>
          </p:nvSpPr>
          <p:spPr>
            <a:xfrm>
              <a:off x="6096000" y="3745979"/>
              <a:ext cx="6096635" cy="3110865"/>
            </a:xfrm>
            <a:custGeom>
              <a:rect b="b" l="l" r="r" t="t"/>
              <a:pathLst>
                <a:path extrusionOk="0" h="3110865" w="6096634">
                  <a:moveTo>
                    <a:pt x="6096012" y="0"/>
                  </a:moveTo>
                  <a:lnTo>
                    <a:pt x="0" y="0"/>
                  </a:lnTo>
                  <a:lnTo>
                    <a:pt x="0" y="3110496"/>
                  </a:lnTo>
                  <a:lnTo>
                    <a:pt x="6096012" y="3110496"/>
                  </a:lnTo>
                  <a:lnTo>
                    <a:pt x="6096012"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54" name="Google Shape;1154;p63"/>
            <p:cNvSpPr/>
            <p:nvPr/>
          </p:nvSpPr>
          <p:spPr>
            <a:xfrm>
              <a:off x="2803398" y="890016"/>
              <a:ext cx="6571615" cy="2856230"/>
            </a:xfrm>
            <a:custGeom>
              <a:rect b="b" l="l" r="r" t="t"/>
              <a:pathLst>
                <a:path extrusionOk="0" h="2856229" w="6571615">
                  <a:moveTo>
                    <a:pt x="6571488" y="0"/>
                  </a:moveTo>
                  <a:lnTo>
                    <a:pt x="0" y="0"/>
                  </a:lnTo>
                  <a:lnTo>
                    <a:pt x="0" y="2855976"/>
                  </a:lnTo>
                  <a:lnTo>
                    <a:pt x="6571488" y="2855976"/>
                  </a:lnTo>
                  <a:lnTo>
                    <a:pt x="6571488"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155" name="Google Shape;1155;p63"/>
          <p:cNvSpPr txBox="1"/>
          <p:nvPr/>
        </p:nvSpPr>
        <p:spPr>
          <a:xfrm>
            <a:off x="6318630" y="3919852"/>
            <a:ext cx="5651500" cy="4984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100">
                <a:solidFill>
                  <a:srgbClr val="FFFFFF"/>
                </a:solidFill>
                <a:latin typeface="Calibri"/>
                <a:ea typeface="Calibri"/>
                <a:cs typeface="Calibri"/>
                <a:sym typeface="Calibri"/>
              </a:rPr>
              <a:t>Datos del dispositivo </a:t>
            </a:r>
            <a:r>
              <a:rPr lang="en-US" sz="3100">
                <a:solidFill>
                  <a:srgbClr val="FFFFFF"/>
                </a:solidFill>
                <a:latin typeface="Calibri"/>
                <a:ea typeface="Calibri"/>
                <a:cs typeface="Calibri"/>
                <a:sym typeface="Calibri"/>
              </a:rPr>
              <a:t>(Dispositivos)</a:t>
            </a:r>
            <a:endParaRPr sz="3100">
              <a:latin typeface="Calibri"/>
              <a:ea typeface="Calibri"/>
              <a:cs typeface="Calibri"/>
              <a:sym typeface="Calibri"/>
            </a:endParaRPr>
          </a:p>
        </p:txBody>
      </p:sp>
      <p:sp>
        <p:nvSpPr>
          <p:cNvPr id="1156" name="Google Shape;1156;p63"/>
          <p:cNvSpPr txBox="1"/>
          <p:nvPr/>
        </p:nvSpPr>
        <p:spPr>
          <a:xfrm>
            <a:off x="673219" y="3902238"/>
            <a:ext cx="4730750" cy="2282825"/>
          </a:xfrm>
          <a:prstGeom prst="rect">
            <a:avLst/>
          </a:prstGeom>
          <a:noFill/>
          <a:ln>
            <a:noFill/>
          </a:ln>
        </p:spPr>
        <p:txBody>
          <a:bodyPr anchorCtr="0" anchor="t" bIns="0" lIns="0" spcFirstLastPara="1" rIns="0" wrap="square" tIns="12700">
            <a:spAutoFit/>
          </a:bodyPr>
          <a:lstStyle/>
          <a:p>
            <a:pPr indent="0" lvl="0" marL="635" marR="0" rtl="0" algn="ctr">
              <a:lnSpc>
                <a:spcPct val="100000"/>
              </a:lnSpc>
              <a:spcBef>
                <a:spcPts val="0"/>
              </a:spcBef>
              <a:spcAft>
                <a:spcPts val="0"/>
              </a:spcAft>
              <a:buNone/>
            </a:pPr>
            <a:r>
              <a:rPr b="1" lang="en-US" sz="3600">
                <a:solidFill>
                  <a:srgbClr val="FFFFFF"/>
                </a:solidFill>
                <a:latin typeface="Calibri"/>
                <a:ea typeface="Calibri"/>
                <a:cs typeface="Calibri"/>
                <a:sym typeface="Calibri"/>
              </a:rPr>
              <a:t>Datos UGC </a:t>
            </a:r>
            <a:r>
              <a:rPr lang="en-US" sz="3600">
                <a:solidFill>
                  <a:srgbClr val="FFFFFF"/>
                </a:solidFill>
                <a:latin typeface="Calibri"/>
                <a:ea typeface="Calibri"/>
                <a:cs typeface="Calibri"/>
                <a:sym typeface="Calibri"/>
              </a:rPr>
              <a:t>(Usuarios)</a:t>
            </a:r>
            <a:endParaRPr sz="3600">
              <a:latin typeface="Calibri"/>
              <a:ea typeface="Calibri"/>
              <a:cs typeface="Calibri"/>
              <a:sym typeface="Calibri"/>
            </a:endParaRPr>
          </a:p>
          <a:p>
            <a:pPr indent="0" lvl="0" marL="12065" marR="5080" rtl="0" algn="ctr">
              <a:lnSpc>
                <a:spcPct val="108176"/>
              </a:lnSpc>
              <a:spcBef>
                <a:spcPts val="2460"/>
              </a:spcBef>
              <a:spcAft>
                <a:spcPts val="0"/>
              </a:spcAft>
              <a:buNone/>
            </a:pPr>
            <a:r>
              <a:rPr lang="en-US" sz="1700">
                <a:solidFill>
                  <a:srgbClr val="FFFFFF"/>
                </a:solidFill>
                <a:latin typeface="Calibri"/>
                <a:ea typeface="Calibri"/>
                <a:cs typeface="Calibri"/>
                <a:sym typeface="Calibri"/>
              </a:rPr>
              <a:t>por ejemplo, textos, respuestas a cuestionarios, redes  sociales y datos fotográficos.</a:t>
            </a:r>
            <a:endParaRPr sz="1700">
              <a:latin typeface="Calibri"/>
              <a:ea typeface="Calibri"/>
              <a:cs typeface="Calibri"/>
              <a:sym typeface="Calibri"/>
            </a:endParaRPr>
          </a:p>
          <a:p>
            <a:pPr indent="0" lvl="0" marL="48895" marR="0" rtl="0" algn="ctr">
              <a:lnSpc>
                <a:spcPct val="100000"/>
              </a:lnSpc>
              <a:spcBef>
                <a:spcPts val="0"/>
              </a:spcBef>
              <a:spcAft>
                <a:spcPts val="0"/>
              </a:spcAft>
              <a:buNone/>
            </a:pPr>
            <a:r>
              <a:rPr lang="en-US" sz="1700">
                <a:solidFill>
                  <a:srgbClr val="FFFFFF"/>
                </a:solidFill>
                <a:latin typeface="Calibri"/>
                <a:ea typeface="Calibri"/>
                <a:cs typeface="Calibri"/>
                <a:sym typeface="Calibri"/>
              </a:rPr>
              <a:t>Oos datos textuales en línea, como blogs,</a:t>
            </a:r>
            <a:endParaRPr sz="1700">
              <a:latin typeface="Calibri"/>
              <a:ea typeface="Calibri"/>
              <a:cs typeface="Calibri"/>
              <a:sym typeface="Calibri"/>
            </a:endParaRPr>
          </a:p>
          <a:p>
            <a:pPr indent="0" lvl="0" marL="16510" marR="8255" rtl="0" algn="ctr">
              <a:lnSpc>
                <a:spcPct val="108176"/>
              </a:lnSpc>
              <a:spcBef>
                <a:spcPts val="130"/>
              </a:spcBef>
              <a:spcAft>
                <a:spcPts val="0"/>
              </a:spcAft>
              <a:buNone/>
            </a:pPr>
            <a:r>
              <a:rPr lang="en-US" sz="1700">
                <a:solidFill>
                  <a:srgbClr val="FFFFFF"/>
                </a:solidFill>
                <a:latin typeface="Calibri"/>
                <a:ea typeface="Calibri"/>
                <a:cs typeface="Calibri"/>
                <a:sym typeface="Calibri"/>
              </a:rPr>
              <a:t>publicaciones en redes sociales, comentarios, reseñas  y datos de imágenes de alimentos, restaurantes y  destinos etiquetados geográficamente.</a:t>
            </a:r>
            <a:endParaRPr sz="1700">
              <a:latin typeface="Calibri"/>
              <a:ea typeface="Calibri"/>
              <a:cs typeface="Calibri"/>
              <a:sym typeface="Calibri"/>
            </a:endParaRPr>
          </a:p>
        </p:txBody>
      </p:sp>
      <p:sp>
        <p:nvSpPr>
          <p:cNvPr id="1157" name="Google Shape;1157;p63"/>
          <p:cNvSpPr txBox="1"/>
          <p:nvPr/>
        </p:nvSpPr>
        <p:spPr>
          <a:xfrm>
            <a:off x="6669177" y="4760174"/>
            <a:ext cx="4999355" cy="1760855"/>
          </a:xfrm>
          <a:prstGeom prst="rect">
            <a:avLst/>
          </a:prstGeom>
          <a:noFill/>
          <a:ln>
            <a:noFill/>
          </a:ln>
        </p:spPr>
        <p:txBody>
          <a:bodyPr anchorCtr="0" anchor="t" bIns="0" lIns="0" spcFirstLastPara="1" rIns="0" wrap="square" tIns="12700">
            <a:spAutoFit/>
          </a:bodyPr>
          <a:lstStyle/>
          <a:p>
            <a:pPr indent="95885" lvl="0" marL="12700" marR="5080" rtl="0" algn="l">
              <a:lnSpc>
                <a:spcPct val="100000"/>
              </a:lnSpc>
              <a:spcBef>
                <a:spcPts val="0"/>
              </a:spcBef>
              <a:spcAft>
                <a:spcPts val="0"/>
              </a:spcAft>
              <a:buNone/>
            </a:pPr>
            <a:r>
              <a:rPr lang="en-US" sz="1700">
                <a:solidFill>
                  <a:srgbClr val="FFFFFF"/>
                </a:solidFill>
                <a:latin typeface="Calibri"/>
                <a:ea typeface="Calibri"/>
                <a:cs typeface="Calibri"/>
                <a:sym typeface="Calibri"/>
              </a:rPr>
              <a:t>e.</a:t>
            </a:r>
            <a:r>
              <a:rPr lang="en-US" sz="1800">
                <a:solidFill>
                  <a:srgbClr val="FFFFFF"/>
                </a:solidFill>
                <a:latin typeface="Calibri"/>
                <a:ea typeface="Calibri"/>
                <a:cs typeface="Calibri"/>
                <a:sym typeface="Calibri"/>
              </a:rPr>
              <a:t>p. ej., datos GPS, datos de itinerancia móvil, datos  Bluetooth, cámaras CTV en lugares turísticos, hoteles,  restaurantes, datos GPS de vehículos y móviles, datos</a:t>
            </a:r>
            <a:endParaRPr sz="1800">
              <a:latin typeface="Calibri"/>
              <a:ea typeface="Calibri"/>
              <a:cs typeface="Calibri"/>
              <a:sym typeface="Calibri"/>
            </a:endParaRPr>
          </a:p>
          <a:p>
            <a:pPr indent="0" lvl="0" marL="513715" marR="506730" rtl="0" algn="ctr">
              <a:lnSpc>
                <a:spcPct val="120000"/>
              </a:lnSpc>
              <a:spcBef>
                <a:spcPts val="65"/>
              </a:spcBef>
              <a:spcAft>
                <a:spcPts val="0"/>
              </a:spcAft>
              <a:buNone/>
            </a:pPr>
            <a:r>
              <a:rPr lang="en-US" sz="1800">
                <a:solidFill>
                  <a:srgbClr val="FFFFFF"/>
                </a:solidFill>
                <a:latin typeface="Calibri"/>
                <a:ea typeface="Calibri"/>
                <a:cs typeface="Calibri"/>
                <a:sym typeface="Calibri"/>
              </a:rPr>
              <a:t>meteorológicos, etc. </a:t>
            </a:r>
            <a:r>
              <a:rPr lang="en-US" sz="2000">
                <a:solidFill>
                  <a:srgbClr val="FFFFFF"/>
                </a:solidFill>
                <a:latin typeface="Calibri"/>
                <a:ea typeface="Calibri"/>
                <a:cs typeface="Calibri"/>
                <a:sym typeface="Calibri"/>
              </a:rPr>
              <a:t>teléfono (consultas,  señalización de móviles, llamadas de  emergencia, etc.)</a:t>
            </a:r>
            <a:endParaRPr sz="2000">
              <a:latin typeface="Calibri"/>
              <a:ea typeface="Calibri"/>
              <a:cs typeface="Calibri"/>
              <a:sym typeface="Calibri"/>
            </a:endParaRPr>
          </a:p>
        </p:txBody>
      </p:sp>
      <p:sp>
        <p:nvSpPr>
          <p:cNvPr id="1158" name="Google Shape;1158;p63"/>
          <p:cNvSpPr txBox="1"/>
          <p:nvPr/>
        </p:nvSpPr>
        <p:spPr>
          <a:xfrm>
            <a:off x="3031394" y="1097782"/>
            <a:ext cx="6127115" cy="21977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300">
                <a:solidFill>
                  <a:srgbClr val="FFFFFF"/>
                </a:solidFill>
                <a:latin typeface="Calibri"/>
                <a:ea typeface="Calibri"/>
                <a:cs typeface="Calibri"/>
                <a:sym typeface="Calibri"/>
              </a:rPr>
              <a:t>Datos de transacción </a:t>
            </a:r>
            <a:r>
              <a:rPr lang="en-US" sz="3300">
                <a:solidFill>
                  <a:srgbClr val="FFFFFF"/>
                </a:solidFill>
                <a:latin typeface="Calibri"/>
                <a:ea typeface="Calibri"/>
                <a:cs typeface="Calibri"/>
                <a:sym typeface="Calibri"/>
              </a:rPr>
              <a:t>(Operaciones)</a:t>
            </a:r>
            <a:endParaRPr sz="3300">
              <a:latin typeface="Calibri"/>
              <a:ea typeface="Calibri"/>
              <a:cs typeface="Calibri"/>
              <a:sym typeface="Calibri"/>
            </a:endParaRPr>
          </a:p>
          <a:p>
            <a:pPr indent="-1269" lvl="0" marL="62230" marR="148590" rtl="0" algn="ctr">
              <a:lnSpc>
                <a:spcPct val="100000"/>
              </a:lnSpc>
              <a:spcBef>
                <a:spcPts val="1739"/>
              </a:spcBef>
              <a:spcAft>
                <a:spcPts val="0"/>
              </a:spcAft>
              <a:buNone/>
            </a:pPr>
            <a:r>
              <a:rPr lang="en-US" sz="1900">
                <a:solidFill>
                  <a:srgbClr val="FFFFFF"/>
                </a:solidFill>
                <a:latin typeface="Calibri"/>
                <a:ea typeface="Calibri"/>
                <a:cs typeface="Calibri"/>
                <a:sym typeface="Calibri"/>
              </a:rPr>
              <a:t>por ejemplo, datos de búsquedas en Internet, visitas a  páginas web, datos de reservas en línea, tipo de reserva,  experiencias y atracciones adquiridas, cuánto se gastó,  cuántas personas, cuándo se hizo la reserva, parejas frente a  grupos frente a familias, y para cuándo exactamente..</a:t>
            </a:r>
            <a:endParaRPr sz="1900">
              <a:latin typeface="Calibri"/>
              <a:ea typeface="Calibri"/>
              <a:cs typeface="Calibri"/>
              <a:sym typeface="Calibri"/>
            </a:endParaRPr>
          </a:p>
        </p:txBody>
      </p:sp>
      <p:sp>
        <p:nvSpPr>
          <p:cNvPr id="1159" name="Google Shape;1159;p63"/>
          <p:cNvSpPr txBox="1"/>
          <p:nvPr>
            <p:ph type="title"/>
          </p:nvPr>
        </p:nvSpPr>
        <p:spPr>
          <a:xfrm>
            <a:off x="2588815" y="187054"/>
            <a:ext cx="7003415"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rgbClr val="79527B"/>
                </a:solidFill>
              </a:rPr>
              <a:t>Fuentes de datos turísticos regionales</a:t>
            </a:r>
            <a:endParaRPr sz="36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63" name="Shape 1163"/>
        <p:cNvGrpSpPr/>
        <p:nvPr/>
      </p:nvGrpSpPr>
      <p:grpSpPr>
        <a:xfrm>
          <a:off x="0" y="0"/>
          <a:ext cx="0" cy="0"/>
          <a:chOff x="0" y="0"/>
          <a:chExt cx="0" cy="0"/>
        </a:xfrm>
      </p:grpSpPr>
      <p:pic>
        <p:nvPicPr>
          <p:cNvPr id="1164" name="Google Shape;1164;p64"/>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1165" name="Google Shape;1165;p64"/>
          <p:cNvGrpSpPr/>
          <p:nvPr/>
        </p:nvGrpSpPr>
        <p:grpSpPr>
          <a:xfrm>
            <a:off x="848080" y="6217679"/>
            <a:ext cx="3112985" cy="348957"/>
            <a:chOff x="848080" y="6217679"/>
            <a:chExt cx="3112985" cy="348957"/>
          </a:xfrm>
        </p:grpSpPr>
        <p:pic>
          <p:nvPicPr>
            <p:cNvPr id="1166" name="Google Shape;1166;p64"/>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1167" name="Google Shape;1167;p64"/>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1168" name="Google Shape;1168;p64"/>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pic>
        <p:nvPicPr>
          <p:cNvPr id="1169" name="Google Shape;1169;p64"/>
          <p:cNvPicPr preferRelativeResize="0"/>
          <p:nvPr/>
        </p:nvPicPr>
        <p:blipFill rotWithShape="1">
          <a:blip r:embed="rId7">
            <a:alphaModFix/>
          </a:blip>
          <a:srcRect b="0" l="0" r="0" t="0"/>
          <a:stretch/>
        </p:blipFill>
        <p:spPr>
          <a:xfrm>
            <a:off x="5957315" y="0"/>
            <a:ext cx="5395720" cy="6858000"/>
          </a:xfrm>
          <a:prstGeom prst="rect">
            <a:avLst/>
          </a:prstGeom>
          <a:noFill/>
          <a:ln>
            <a:noFill/>
          </a:ln>
        </p:spPr>
      </p:pic>
      <p:sp>
        <p:nvSpPr>
          <p:cNvPr id="1170" name="Google Shape;1170;p64"/>
          <p:cNvSpPr txBox="1"/>
          <p:nvPr>
            <p:ph type="title"/>
          </p:nvPr>
        </p:nvSpPr>
        <p:spPr>
          <a:xfrm>
            <a:off x="178776" y="72644"/>
            <a:ext cx="5596890" cy="543560"/>
          </a:xfrm>
          <a:prstGeom prst="rect">
            <a:avLst/>
          </a:prstGeom>
          <a:noFill/>
          <a:ln>
            <a:noFill/>
          </a:ln>
        </p:spPr>
        <p:txBody>
          <a:bodyPr anchorCtr="0" anchor="t" bIns="0" lIns="0" spcFirstLastPara="1" rIns="0" wrap="square" tIns="103500">
            <a:spAutoFit/>
          </a:bodyPr>
          <a:lstStyle/>
          <a:p>
            <a:pPr indent="-2372995" lvl="0" marL="2385060" marR="5080" rtl="0" algn="l">
              <a:lnSpc>
                <a:spcPct val="70000"/>
              </a:lnSpc>
              <a:spcBef>
                <a:spcPts val="0"/>
              </a:spcBef>
              <a:spcAft>
                <a:spcPts val="0"/>
              </a:spcAft>
              <a:buNone/>
            </a:pPr>
            <a:r>
              <a:rPr lang="en-US" sz="2000">
                <a:solidFill>
                  <a:srgbClr val="086D6E"/>
                </a:solidFill>
              </a:rPr>
              <a:t>Los macrodatos dan forma a una estrategia de gestión  de crisis</a:t>
            </a:r>
            <a:endParaRPr sz="2000"/>
          </a:p>
        </p:txBody>
      </p:sp>
      <p:sp>
        <p:nvSpPr>
          <p:cNvPr id="1171" name="Google Shape;1171;p64"/>
          <p:cNvSpPr/>
          <p:nvPr/>
        </p:nvSpPr>
        <p:spPr>
          <a:xfrm>
            <a:off x="105155" y="1178052"/>
            <a:ext cx="5772150" cy="5680075"/>
          </a:xfrm>
          <a:custGeom>
            <a:rect b="b" l="l" r="r" t="t"/>
            <a:pathLst>
              <a:path extrusionOk="0" h="5680075" w="5772150">
                <a:moveTo>
                  <a:pt x="5772150" y="0"/>
                </a:moveTo>
                <a:lnTo>
                  <a:pt x="0" y="0"/>
                </a:lnTo>
                <a:lnTo>
                  <a:pt x="0" y="5679948"/>
                </a:lnTo>
                <a:lnTo>
                  <a:pt x="5772150" y="5679948"/>
                </a:lnTo>
                <a:lnTo>
                  <a:pt x="57721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72" name="Google Shape;1172;p64"/>
          <p:cNvSpPr txBox="1"/>
          <p:nvPr/>
        </p:nvSpPr>
        <p:spPr>
          <a:xfrm>
            <a:off x="183431" y="626571"/>
            <a:ext cx="5608955" cy="5648325"/>
          </a:xfrm>
          <a:prstGeom prst="rect">
            <a:avLst/>
          </a:prstGeom>
          <a:noFill/>
          <a:ln>
            <a:noFill/>
          </a:ln>
        </p:spPr>
        <p:txBody>
          <a:bodyPr anchorCtr="0" anchor="t" bIns="0" lIns="0" spcFirstLastPara="1" rIns="0" wrap="square" tIns="12050">
            <a:spAutoFit/>
          </a:bodyPr>
          <a:lstStyle/>
          <a:p>
            <a:pPr indent="0" lvl="0" marL="224790" marR="0" rtl="0" algn="l">
              <a:lnSpc>
                <a:spcPct val="100000"/>
              </a:lnSpc>
              <a:spcBef>
                <a:spcPts val="0"/>
              </a:spcBef>
              <a:spcAft>
                <a:spcPts val="0"/>
              </a:spcAft>
              <a:buNone/>
            </a:pPr>
            <a:r>
              <a:rPr lang="en-US" sz="2000">
                <a:solidFill>
                  <a:srgbClr val="F27954"/>
                </a:solidFill>
                <a:latin typeface="Calibri"/>
                <a:ea typeface="Calibri"/>
                <a:cs typeface="Calibri"/>
                <a:sym typeface="Calibri"/>
              </a:rPr>
              <a:t>Principales beneficios de Big Data para una región</a:t>
            </a:r>
            <a:endParaRPr sz="2000">
              <a:latin typeface="Calibri"/>
              <a:ea typeface="Calibri"/>
              <a:cs typeface="Calibri"/>
              <a:sym typeface="Calibri"/>
            </a:endParaRPr>
          </a:p>
          <a:p>
            <a:pPr indent="0" lvl="0" marL="0" marR="0" rtl="0" algn="l">
              <a:lnSpc>
                <a:spcPct val="100000"/>
              </a:lnSpc>
              <a:spcBef>
                <a:spcPts val="30"/>
              </a:spcBef>
              <a:spcAft>
                <a:spcPts val="0"/>
              </a:spcAft>
              <a:buNone/>
            </a:pPr>
            <a:r>
              <a:t/>
            </a:r>
            <a:endParaRPr sz="1700">
              <a:latin typeface="Calibri"/>
              <a:ea typeface="Calibri"/>
              <a:cs typeface="Calibri"/>
              <a:sym typeface="Calibri"/>
            </a:endParaRPr>
          </a:p>
          <a:p>
            <a:pPr indent="0" lvl="0" marL="12700" marR="5080" rtl="0" algn="l">
              <a:lnSpc>
                <a:spcPct val="80300"/>
              </a:lnSpc>
              <a:spcBef>
                <a:spcPts val="0"/>
              </a:spcBef>
              <a:spcAft>
                <a:spcPts val="0"/>
              </a:spcAft>
              <a:buNone/>
            </a:pPr>
            <a:r>
              <a:rPr b="1" lang="en-US" sz="2200">
                <a:solidFill>
                  <a:srgbClr val="086D6E"/>
                </a:solidFill>
                <a:latin typeface="Calibri"/>
                <a:ea typeface="Calibri"/>
                <a:cs typeface="Calibri"/>
                <a:sym typeface="Calibri"/>
              </a:rPr>
              <a:t>Gestión de ingresos. </a:t>
            </a:r>
            <a:r>
              <a:rPr lang="en-US" sz="1700">
                <a:solidFill>
                  <a:srgbClr val="4C4C4C"/>
                </a:solidFill>
                <a:latin typeface="Calibri"/>
                <a:ea typeface="Calibri"/>
                <a:cs typeface="Calibri"/>
                <a:sym typeface="Calibri"/>
              </a:rPr>
              <a:t>Optimice los costes con mayor  precisión, prediga los ingresos y evalúe las tendencias y  pérdidas a corto y largo plazo. Los datos permiten a las regiones  prever la demanda, y los datos ayudan a determinar las tasas  de ocupación, los precios, las tendencias de las reservas, la  duración de la estancia y los acontecimientos que se producen  cuando las reservas son altas o bajas durante una crisis. (</a:t>
            </a:r>
            <a:r>
              <a:rPr lang="en-US" sz="1700" u="sng">
                <a:solidFill>
                  <a:srgbClr val="F27954"/>
                </a:solidFill>
                <a:latin typeface="Calibri"/>
                <a:ea typeface="Calibri"/>
                <a:cs typeface="Calibri"/>
                <a:sym typeface="Calibri"/>
                <a:hlinkClick r:id="rId8">
                  <a:extLst>
                    <a:ext uri="{A12FA001-AC4F-418D-AE19-62706E023703}">
                      <ahyp:hlinkClr val="tx"/>
                    </a:ext>
                  </a:extLst>
                </a:hlinkClick>
              </a:rPr>
              <a:t>Leer</a:t>
            </a:r>
            <a:r>
              <a:rPr lang="en-US" sz="1700">
                <a:solidFill>
                  <a:srgbClr val="4C4C4C"/>
                </a:solidFill>
                <a:latin typeface="Calibri"/>
                <a:ea typeface="Calibri"/>
                <a:cs typeface="Calibri"/>
                <a:sym typeface="Calibri"/>
              </a:rPr>
              <a:t>)</a:t>
            </a:r>
            <a:endParaRPr sz="1700">
              <a:latin typeface="Calibri"/>
              <a:ea typeface="Calibri"/>
              <a:cs typeface="Calibri"/>
              <a:sym typeface="Calibri"/>
            </a:endParaRPr>
          </a:p>
          <a:p>
            <a:pPr indent="0" lvl="0" marL="12700" marR="11430" rtl="0" algn="l">
              <a:lnSpc>
                <a:spcPct val="80500"/>
              </a:lnSpc>
              <a:spcBef>
                <a:spcPts val="1170"/>
              </a:spcBef>
              <a:spcAft>
                <a:spcPts val="0"/>
              </a:spcAft>
              <a:buNone/>
            </a:pPr>
            <a:r>
              <a:rPr b="1" lang="en-US" sz="2200">
                <a:solidFill>
                  <a:srgbClr val="086D6E"/>
                </a:solidFill>
                <a:latin typeface="Calibri"/>
                <a:ea typeface="Calibri"/>
                <a:cs typeface="Calibri"/>
                <a:sym typeface="Calibri"/>
              </a:rPr>
              <a:t>Gestión estacional </a:t>
            </a:r>
            <a:r>
              <a:rPr lang="en-US" sz="1700">
                <a:solidFill>
                  <a:srgbClr val="4C4C4C"/>
                </a:solidFill>
                <a:latin typeface="Calibri"/>
                <a:ea typeface="Calibri"/>
                <a:cs typeface="Calibri"/>
                <a:sym typeface="Calibri"/>
              </a:rPr>
              <a:t>determina la eficacia de una estrategia  y una campaña de marketing de crisis durante la temporada de  inundaciones y optimiza las previsiones a largo plazo. Actúe a  tiempo, por ejemplo, traslade una visita o proporcione un  nuevo formato. (</a:t>
            </a:r>
            <a:r>
              <a:rPr lang="en-US" sz="1700" u="sng">
                <a:solidFill>
                  <a:srgbClr val="F27954"/>
                </a:solidFill>
                <a:latin typeface="Calibri"/>
                <a:ea typeface="Calibri"/>
                <a:cs typeface="Calibri"/>
                <a:sym typeface="Calibri"/>
                <a:hlinkClick r:id="rId9">
                  <a:extLst>
                    <a:ext uri="{A12FA001-AC4F-418D-AE19-62706E023703}">
                      <ahyp:hlinkClr val="tx"/>
                    </a:ext>
                  </a:extLst>
                </a:hlinkClick>
              </a:rPr>
              <a:t>Leer</a:t>
            </a:r>
            <a:r>
              <a:rPr lang="en-US" sz="1700">
                <a:solidFill>
                  <a:srgbClr val="4C4C4C"/>
                </a:solidFill>
                <a:latin typeface="Calibri"/>
                <a:ea typeface="Calibri"/>
                <a:cs typeface="Calibri"/>
                <a:sym typeface="Calibri"/>
              </a:rPr>
              <a:t>)</a:t>
            </a:r>
            <a:endParaRPr sz="1700">
              <a:latin typeface="Calibri"/>
              <a:ea typeface="Calibri"/>
              <a:cs typeface="Calibri"/>
              <a:sym typeface="Calibri"/>
            </a:endParaRPr>
          </a:p>
          <a:p>
            <a:pPr indent="0" lvl="0" marL="12700" marR="30480" rtl="0" algn="l">
              <a:lnSpc>
                <a:spcPct val="80200"/>
              </a:lnSpc>
              <a:spcBef>
                <a:spcPts val="1175"/>
              </a:spcBef>
              <a:spcAft>
                <a:spcPts val="0"/>
              </a:spcAft>
              <a:buNone/>
            </a:pPr>
            <a:r>
              <a:rPr b="1" lang="en-US" sz="2200">
                <a:solidFill>
                  <a:srgbClr val="086D6E"/>
                </a:solidFill>
                <a:latin typeface="Calibri"/>
                <a:ea typeface="Calibri"/>
                <a:cs typeface="Calibri"/>
                <a:sym typeface="Calibri"/>
              </a:rPr>
              <a:t>Optimización de los ingresos. </a:t>
            </a:r>
            <a:r>
              <a:rPr lang="en-US" sz="1700">
                <a:solidFill>
                  <a:srgbClr val="4C4C4C"/>
                </a:solidFill>
                <a:latin typeface="Calibri"/>
                <a:ea typeface="Calibri"/>
                <a:cs typeface="Calibri"/>
                <a:sym typeface="Calibri"/>
              </a:rPr>
              <a:t>Basándose en la  satisfacción de los clientes actuales y futuros, las regiones  pueden ser más estratégicas y gestionar las expectativas. Para  evitar el exceso de turismo durante la temporada alta, una  región puede aplicar un </a:t>
            </a:r>
            <a:r>
              <a:rPr lang="en-US" sz="1700">
                <a:solidFill>
                  <a:srgbClr val="086D6E"/>
                </a:solidFill>
                <a:latin typeface="Calibri"/>
                <a:ea typeface="Calibri"/>
                <a:cs typeface="Calibri"/>
                <a:sym typeface="Calibri"/>
              </a:rPr>
              <a:t>procedimiento de tarificación </a:t>
            </a:r>
            <a:r>
              <a:rPr lang="en-US" sz="1700">
                <a:solidFill>
                  <a:srgbClr val="4C4C4C"/>
                </a:solidFill>
                <a:latin typeface="Calibri"/>
                <a:ea typeface="Calibri"/>
                <a:cs typeface="Calibri"/>
                <a:sym typeface="Calibri"/>
              </a:rPr>
              <a:t>por  ejemplo, limitar el número de atracciones pero aumentar los  precios en función de la demanda para asegurarse de que no se  produzcan pérdidas. También pueden planificar disponer de los  servicios y el personal adecuados con los ingresos adicionales  generados aumentando la satisfacción de los clientes.</a:t>
            </a:r>
            <a:endParaRPr sz="1700">
              <a:latin typeface="Calibri"/>
              <a:ea typeface="Calibri"/>
              <a:cs typeface="Calibri"/>
              <a:sym typeface="Calibri"/>
            </a:endParaRPr>
          </a:p>
        </p:txBody>
      </p:sp>
      <p:grpSp>
        <p:nvGrpSpPr>
          <p:cNvPr id="1173" name="Google Shape;1173;p64"/>
          <p:cNvGrpSpPr/>
          <p:nvPr/>
        </p:nvGrpSpPr>
        <p:grpSpPr>
          <a:xfrm>
            <a:off x="2199415" y="2590968"/>
            <a:ext cx="3670734" cy="1563221"/>
            <a:chOff x="2199415" y="2590968"/>
            <a:chExt cx="3670734" cy="1563221"/>
          </a:xfrm>
        </p:grpSpPr>
        <p:pic>
          <p:nvPicPr>
            <p:cNvPr id="1174" name="Google Shape;1174;p64"/>
            <p:cNvPicPr preferRelativeResize="0"/>
            <p:nvPr/>
          </p:nvPicPr>
          <p:blipFill rotWithShape="1">
            <a:blip r:embed="rId10">
              <a:alphaModFix/>
            </a:blip>
            <a:srcRect b="0" l="0" r="0" t="0"/>
            <a:stretch/>
          </p:blipFill>
          <p:spPr>
            <a:xfrm>
              <a:off x="5691099" y="2590968"/>
              <a:ext cx="101272" cy="93294"/>
            </a:xfrm>
            <a:prstGeom prst="rect">
              <a:avLst/>
            </a:prstGeom>
            <a:noFill/>
            <a:ln>
              <a:noFill/>
            </a:ln>
          </p:spPr>
        </p:pic>
        <p:sp>
          <p:nvSpPr>
            <p:cNvPr id="1175" name="Google Shape;1175;p64"/>
            <p:cNvSpPr/>
            <p:nvPr/>
          </p:nvSpPr>
          <p:spPr>
            <a:xfrm>
              <a:off x="5676474" y="2624353"/>
              <a:ext cx="193675" cy="282575"/>
            </a:xfrm>
            <a:custGeom>
              <a:rect b="b" l="l" r="r" t="t"/>
              <a:pathLst>
                <a:path extrusionOk="0" h="282575" w="193675">
                  <a:moveTo>
                    <a:pt x="165604" y="282065"/>
                  </a:moveTo>
                  <a:lnTo>
                    <a:pt x="65360" y="282065"/>
                  </a:lnTo>
                  <a:lnTo>
                    <a:pt x="65360" y="256054"/>
                  </a:lnTo>
                  <a:lnTo>
                    <a:pt x="23939" y="224280"/>
                  </a:lnTo>
                  <a:lnTo>
                    <a:pt x="21696" y="220773"/>
                  </a:lnTo>
                  <a:lnTo>
                    <a:pt x="69" y="123735"/>
                  </a:lnTo>
                  <a:lnTo>
                    <a:pt x="0" y="116997"/>
                  </a:lnTo>
                  <a:lnTo>
                    <a:pt x="2405" y="110945"/>
                  </a:lnTo>
                  <a:lnTo>
                    <a:pt x="6884" y="106209"/>
                  </a:lnTo>
                  <a:lnTo>
                    <a:pt x="13030" y="103418"/>
                  </a:lnTo>
                  <a:lnTo>
                    <a:pt x="19893" y="103201"/>
                  </a:lnTo>
                  <a:lnTo>
                    <a:pt x="26090" y="105543"/>
                  </a:lnTo>
                  <a:lnTo>
                    <a:pt x="30954" y="110033"/>
                  </a:lnTo>
                  <a:lnTo>
                    <a:pt x="33817" y="116256"/>
                  </a:lnTo>
                  <a:lnTo>
                    <a:pt x="48016" y="179969"/>
                  </a:lnTo>
                  <a:lnTo>
                    <a:pt x="48058" y="17244"/>
                  </a:lnTo>
                  <a:lnTo>
                    <a:pt x="48058" y="7718"/>
                  </a:lnTo>
                  <a:lnTo>
                    <a:pt x="55800" y="0"/>
                  </a:lnTo>
                  <a:lnTo>
                    <a:pt x="74890" y="0"/>
                  </a:lnTo>
                  <a:lnTo>
                    <a:pt x="82632" y="7718"/>
                  </a:lnTo>
                  <a:lnTo>
                    <a:pt x="82632" y="102736"/>
                  </a:lnTo>
                  <a:lnTo>
                    <a:pt x="83823" y="95797"/>
                  </a:lnTo>
                  <a:lnTo>
                    <a:pt x="87164" y="89807"/>
                  </a:lnTo>
                  <a:lnTo>
                    <a:pt x="92282" y="85232"/>
                  </a:lnTo>
                  <a:lnTo>
                    <a:pt x="98803" y="82538"/>
                  </a:lnTo>
                  <a:lnTo>
                    <a:pt x="107034" y="82353"/>
                  </a:lnTo>
                  <a:lnTo>
                    <a:pt x="114441" y="85230"/>
                  </a:lnTo>
                  <a:lnTo>
                    <a:pt x="120226" y="90667"/>
                  </a:lnTo>
                  <a:lnTo>
                    <a:pt x="123591" y="98162"/>
                  </a:lnTo>
                  <a:lnTo>
                    <a:pt x="127454" y="94453"/>
                  </a:lnTo>
                  <a:lnTo>
                    <a:pt x="132609" y="92387"/>
                  </a:lnTo>
                  <a:lnTo>
                    <a:pt x="137970" y="92391"/>
                  </a:lnTo>
                  <a:lnTo>
                    <a:pt x="146038" y="94020"/>
                  </a:lnTo>
                  <a:lnTo>
                    <a:pt x="152625" y="98455"/>
                  </a:lnTo>
                  <a:lnTo>
                    <a:pt x="157064" y="105031"/>
                  </a:lnTo>
                  <a:lnTo>
                    <a:pt x="158688" y="113081"/>
                  </a:lnTo>
                  <a:lnTo>
                    <a:pt x="158592" y="115021"/>
                  </a:lnTo>
                  <a:lnTo>
                    <a:pt x="162413" y="111549"/>
                  </a:lnTo>
                  <a:lnTo>
                    <a:pt x="167396" y="109628"/>
                  </a:lnTo>
                  <a:lnTo>
                    <a:pt x="172562" y="109632"/>
                  </a:lnTo>
                  <a:lnTo>
                    <a:pt x="180626" y="111264"/>
                  </a:lnTo>
                  <a:lnTo>
                    <a:pt x="187208" y="115701"/>
                  </a:lnTo>
                  <a:lnTo>
                    <a:pt x="191641" y="122276"/>
                  </a:lnTo>
                  <a:lnTo>
                    <a:pt x="193261" y="130321"/>
                  </a:lnTo>
                  <a:lnTo>
                    <a:pt x="193261" y="192399"/>
                  </a:lnTo>
                  <a:lnTo>
                    <a:pt x="188940" y="219737"/>
                  </a:lnTo>
                  <a:lnTo>
                    <a:pt x="179433" y="236744"/>
                  </a:lnTo>
                  <a:lnTo>
                    <a:pt x="169925" y="249685"/>
                  </a:lnTo>
                  <a:lnTo>
                    <a:pt x="165604" y="264821"/>
                  </a:lnTo>
                  <a:lnTo>
                    <a:pt x="165604" y="282065"/>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176" name="Google Shape;1176;p64"/>
            <p:cNvPicPr preferRelativeResize="0"/>
            <p:nvPr/>
          </p:nvPicPr>
          <p:blipFill rotWithShape="1">
            <a:blip r:embed="rId11">
              <a:alphaModFix/>
            </a:blip>
            <a:srcRect b="0" l="0" r="0" t="0"/>
            <a:stretch/>
          </p:blipFill>
          <p:spPr>
            <a:xfrm>
              <a:off x="2199415" y="3879486"/>
              <a:ext cx="169153" cy="274703"/>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80" name="Shape 1180"/>
        <p:cNvGrpSpPr/>
        <p:nvPr/>
      </p:nvGrpSpPr>
      <p:grpSpPr>
        <a:xfrm>
          <a:off x="0" y="0"/>
          <a:ext cx="0" cy="0"/>
          <a:chOff x="0" y="0"/>
          <a:chExt cx="0" cy="0"/>
        </a:xfrm>
      </p:grpSpPr>
      <p:pic>
        <p:nvPicPr>
          <p:cNvPr id="1181" name="Google Shape;1181;p65"/>
          <p:cNvPicPr preferRelativeResize="0"/>
          <p:nvPr/>
        </p:nvPicPr>
        <p:blipFill rotWithShape="1">
          <a:blip r:embed="rId3">
            <a:alphaModFix/>
          </a:blip>
          <a:srcRect b="0" l="0" r="0" t="0"/>
          <a:stretch/>
        </p:blipFill>
        <p:spPr>
          <a:xfrm>
            <a:off x="1853184" y="0"/>
            <a:ext cx="4472939" cy="2130551"/>
          </a:xfrm>
          <a:prstGeom prst="rect">
            <a:avLst/>
          </a:prstGeom>
          <a:noFill/>
          <a:ln>
            <a:noFill/>
          </a:ln>
        </p:spPr>
      </p:pic>
      <p:grpSp>
        <p:nvGrpSpPr>
          <p:cNvPr id="1182" name="Google Shape;1182;p65"/>
          <p:cNvGrpSpPr/>
          <p:nvPr/>
        </p:nvGrpSpPr>
        <p:grpSpPr>
          <a:xfrm>
            <a:off x="848080" y="6217679"/>
            <a:ext cx="3112985" cy="348957"/>
            <a:chOff x="848080" y="6217679"/>
            <a:chExt cx="3112985" cy="348957"/>
          </a:xfrm>
        </p:grpSpPr>
        <p:pic>
          <p:nvPicPr>
            <p:cNvPr id="1183" name="Google Shape;1183;p65"/>
            <p:cNvPicPr preferRelativeResize="0"/>
            <p:nvPr/>
          </p:nvPicPr>
          <p:blipFill rotWithShape="1">
            <a:blip r:embed="rId4">
              <a:alphaModFix/>
            </a:blip>
            <a:srcRect b="0" l="0" r="0" t="0"/>
            <a:stretch/>
          </p:blipFill>
          <p:spPr>
            <a:xfrm>
              <a:off x="848080" y="6217679"/>
              <a:ext cx="273194" cy="348957"/>
            </a:xfrm>
            <a:prstGeom prst="rect">
              <a:avLst/>
            </a:prstGeom>
            <a:noFill/>
            <a:ln>
              <a:noFill/>
            </a:ln>
          </p:spPr>
        </p:pic>
        <p:pic>
          <p:nvPicPr>
            <p:cNvPr id="1184" name="Google Shape;1184;p65"/>
            <p:cNvPicPr preferRelativeResize="0"/>
            <p:nvPr/>
          </p:nvPicPr>
          <p:blipFill rotWithShape="1">
            <a:blip r:embed="rId5">
              <a:alphaModFix/>
            </a:blip>
            <a:srcRect b="0" l="0" r="0" t="0"/>
            <a:stretch/>
          </p:blipFill>
          <p:spPr>
            <a:xfrm>
              <a:off x="1136904" y="6236201"/>
              <a:ext cx="1834667" cy="274037"/>
            </a:xfrm>
            <a:prstGeom prst="rect">
              <a:avLst/>
            </a:prstGeom>
            <a:noFill/>
            <a:ln>
              <a:noFill/>
            </a:ln>
          </p:spPr>
        </p:pic>
        <p:pic>
          <p:nvPicPr>
            <p:cNvPr id="1185" name="Google Shape;1185;p65"/>
            <p:cNvPicPr preferRelativeResize="0"/>
            <p:nvPr/>
          </p:nvPicPr>
          <p:blipFill rotWithShape="1">
            <a:blip r:embed="rId6">
              <a:alphaModFix/>
            </a:blip>
            <a:srcRect b="0" l="0" r="0" t="0"/>
            <a:stretch/>
          </p:blipFill>
          <p:spPr>
            <a:xfrm>
              <a:off x="2959607" y="6284975"/>
              <a:ext cx="1001458" cy="248651"/>
            </a:xfrm>
            <a:prstGeom prst="rect">
              <a:avLst/>
            </a:prstGeom>
            <a:noFill/>
            <a:ln>
              <a:noFill/>
            </a:ln>
          </p:spPr>
        </p:pic>
      </p:grpSp>
      <p:pic>
        <p:nvPicPr>
          <p:cNvPr id="1186" name="Google Shape;1186;p65"/>
          <p:cNvPicPr preferRelativeResize="0"/>
          <p:nvPr/>
        </p:nvPicPr>
        <p:blipFill rotWithShape="1">
          <a:blip r:embed="rId7">
            <a:alphaModFix/>
          </a:blip>
          <a:srcRect b="0" l="0" r="0" t="0"/>
          <a:stretch/>
        </p:blipFill>
        <p:spPr>
          <a:xfrm>
            <a:off x="5957315" y="0"/>
            <a:ext cx="5395720" cy="6858000"/>
          </a:xfrm>
          <a:prstGeom prst="rect">
            <a:avLst/>
          </a:prstGeom>
          <a:noFill/>
          <a:ln>
            <a:noFill/>
          </a:ln>
        </p:spPr>
      </p:pic>
      <p:sp>
        <p:nvSpPr>
          <p:cNvPr id="1187" name="Google Shape;1187;p65"/>
          <p:cNvSpPr txBox="1"/>
          <p:nvPr>
            <p:ph type="title"/>
          </p:nvPr>
        </p:nvSpPr>
        <p:spPr>
          <a:xfrm>
            <a:off x="506457" y="49022"/>
            <a:ext cx="4989830" cy="1066800"/>
          </a:xfrm>
          <a:prstGeom prst="rect">
            <a:avLst/>
          </a:prstGeom>
          <a:noFill/>
          <a:ln>
            <a:noFill/>
          </a:ln>
        </p:spPr>
        <p:txBody>
          <a:bodyPr anchorCtr="0" anchor="t" bIns="0" lIns="0" spcFirstLastPara="1" rIns="0" wrap="square" tIns="127000">
            <a:spAutoFit/>
          </a:bodyPr>
          <a:lstStyle/>
          <a:p>
            <a:pPr indent="0" lvl="0" marL="393065" marR="385445" rtl="0" algn="ctr">
              <a:lnSpc>
                <a:spcPct val="70000"/>
              </a:lnSpc>
              <a:spcBef>
                <a:spcPts val="0"/>
              </a:spcBef>
              <a:spcAft>
                <a:spcPts val="0"/>
              </a:spcAft>
              <a:buNone/>
            </a:pPr>
            <a:r>
              <a:rPr lang="en-US" sz="2500">
                <a:solidFill>
                  <a:srgbClr val="086D6E"/>
                </a:solidFill>
              </a:rPr>
              <a:t>Los macrodatos dan forma a una  estrategia de gestión de crisis</a:t>
            </a:r>
            <a:endParaRPr sz="2500"/>
          </a:p>
          <a:p>
            <a:pPr indent="0" lvl="0" marL="0" rtl="0" algn="ctr">
              <a:lnSpc>
                <a:spcPct val="100000"/>
              </a:lnSpc>
              <a:spcBef>
                <a:spcPts val="95"/>
              </a:spcBef>
              <a:spcAft>
                <a:spcPts val="0"/>
              </a:spcAft>
              <a:buNone/>
            </a:pPr>
            <a:r>
              <a:rPr lang="en-US" sz="2500">
                <a:solidFill>
                  <a:srgbClr val="F27954"/>
                </a:solidFill>
              </a:rPr>
              <a:t>Principales ventajas de los macrodatos</a:t>
            </a:r>
            <a:endParaRPr sz="2500"/>
          </a:p>
        </p:txBody>
      </p:sp>
      <p:sp>
        <p:nvSpPr>
          <p:cNvPr id="1188" name="Google Shape;1188;p65"/>
          <p:cNvSpPr/>
          <p:nvPr/>
        </p:nvSpPr>
        <p:spPr>
          <a:xfrm>
            <a:off x="213359" y="1178052"/>
            <a:ext cx="5577840" cy="5680075"/>
          </a:xfrm>
          <a:custGeom>
            <a:rect b="b" l="l" r="r" t="t"/>
            <a:pathLst>
              <a:path extrusionOk="0" h="5680075" w="5577840">
                <a:moveTo>
                  <a:pt x="5577840" y="0"/>
                </a:moveTo>
                <a:lnTo>
                  <a:pt x="0" y="0"/>
                </a:lnTo>
                <a:lnTo>
                  <a:pt x="0" y="5679948"/>
                </a:lnTo>
                <a:lnTo>
                  <a:pt x="5577840" y="5679948"/>
                </a:lnTo>
                <a:lnTo>
                  <a:pt x="557784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89" name="Google Shape;1189;p65"/>
          <p:cNvSpPr txBox="1"/>
          <p:nvPr/>
        </p:nvSpPr>
        <p:spPr>
          <a:xfrm>
            <a:off x="291772" y="1154362"/>
            <a:ext cx="5349240" cy="5224780"/>
          </a:xfrm>
          <a:prstGeom prst="rect">
            <a:avLst/>
          </a:prstGeom>
          <a:noFill/>
          <a:ln>
            <a:noFill/>
          </a:ln>
        </p:spPr>
        <p:txBody>
          <a:bodyPr anchorCtr="0" anchor="t" bIns="0" lIns="0" spcFirstLastPara="1" rIns="0" wrap="square" tIns="48250">
            <a:spAutoFit/>
          </a:bodyPr>
          <a:lstStyle/>
          <a:p>
            <a:pPr indent="0" lvl="0" marL="12700" marR="50165" rtl="0" algn="l">
              <a:lnSpc>
                <a:spcPct val="90200"/>
              </a:lnSpc>
              <a:spcBef>
                <a:spcPts val="0"/>
              </a:spcBef>
              <a:spcAft>
                <a:spcPts val="0"/>
              </a:spcAft>
              <a:buNone/>
            </a:pPr>
            <a:r>
              <a:rPr b="1" lang="en-US" sz="2400">
                <a:solidFill>
                  <a:srgbClr val="086D6E"/>
                </a:solidFill>
                <a:latin typeface="Calibri"/>
                <a:ea typeface="Calibri"/>
                <a:cs typeface="Calibri"/>
                <a:sym typeface="Calibri"/>
              </a:rPr>
              <a:t>Mejora de la reputación. </a:t>
            </a:r>
            <a:r>
              <a:rPr lang="en-US" sz="1800">
                <a:solidFill>
                  <a:srgbClr val="4C4C4C"/>
                </a:solidFill>
                <a:latin typeface="Calibri"/>
                <a:ea typeface="Calibri"/>
                <a:cs typeface="Calibri"/>
                <a:sym typeface="Calibri"/>
              </a:rPr>
              <a:t>Las regiones pueden  utilizar las herramientas de las redes sociales para  controlar las críticas y la reputación. Por ejemplo, las  regiones pueden utilizar un software de gestión de la  reputación para buscar cualquier mención introduciendo  el nombre de la región en la herramienta. Pueden  abordar cualquier conversación negativa, las  herramientas evalúan el tono de voz y las palabras  utilizadas en una reseña, lo que puede ayudar a una  región a evaluar la opinión media sobre un tema  </a:t>
            </a:r>
            <a:r>
              <a:rPr lang="en-US" sz="1800" u="sng">
                <a:solidFill>
                  <a:srgbClr val="4C4C4C"/>
                </a:solidFill>
                <a:latin typeface="Calibri"/>
                <a:ea typeface="Calibri"/>
                <a:cs typeface="Calibri"/>
                <a:sym typeface="Calibri"/>
                <a:hlinkClick r:id="rId8">
                  <a:extLst>
                    <a:ext uri="{A12FA001-AC4F-418D-AE19-62706E023703}">
                      <ahyp:hlinkClr val="tx"/>
                    </a:ext>
                  </a:extLst>
                </a:hlinkClick>
              </a:rPr>
              <a:t>concreto. (</a:t>
            </a:r>
            <a:r>
              <a:rPr lang="en-US" sz="1800" u="sng">
                <a:solidFill>
                  <a:srgbClr val="F27954"/>
                </a:solidFill>
                <a:latin typeface="Calibri"/>
                <a:ea typeface="Calibri"/>
                <a:cs typeface="Calibri"/>
                <a:sym typeface="Calibri"/>
                <a:hlinkClick r:id="rId9">
                  <a:extLst>
                    <a:ext uri="{A12FA001-AC4F-418D-AE19-62706E023703}">
                      <ahyp:hlinkClr val="tx"/>
                    </a:ext>
                  </a:extLst>
                </a:hlinkClick>
              </a:rPr>
              <a:t>Leer</a:t>
            </a:r>
            <a:r>
              <a:rPr lang="en-US" sz="1800" u="sng">
                <a:solidFill>
                  <a:srgbClr val="4C4C4C"/>
                </a:solidFill>
                <a:latin typeface="Calibri"/>
                <a:ea typeface="Calibri"/>
                <a:cs typeface="Calibri"/>
                <a:sym typeface="Calibri"/>
                <a:hlinkClick r:id="rId10">
                  <a:extLst>
                    <a:ext uri="{A12FA001-AC4F-418D-AE19-62706E023703}">
                      <ahyp:hlinkClr val="tx"/>
                    </a:ext>
                  </a:extLst>
                </a:hlinkClick>
              </a:rPr>
              <a:t>) (</a:t>
            </a:r>
            <a:r>
              <a:rPr lang="en-US" sz="1800" u="sng">
                <a:solidFill>
                  <a:srgbClr val="F27954"/>
                </a:solidFill>
                <a:latin typeface="Calibri"/>
                <a:ea typeface="Calibri"/>
                <a:cs typeface="Calibri"/>
                <a:sym typeface="Calibri"/>
                <a:hlinkClick r:id="rId11">
                  <a:extLst>
                    <a:ext uri="{A12FA001-AC4F-418D-AE19-62706E023703}">
                      <ahyp:hlinkClr val="tx"/>
                    </a:ext>
                  </a:extLst>
                </a:hlinkClick>
              </a:rPr>
              <a:t>Herramientas de Google</a:t>
            </a:r>
            <a:r>
              <a:rPr lang="en-US" sz="1800" u="sng">
                <a:solidFill>
                  <a:srgbClr val="4C4C4C"/>
                </a:solidFill>
                <a:latin typeface="Calibri"/>
                <a:ea typeface="Calibri"/>
                <a:cs typeface="Calibri"/>
                <a:sym typeface="Calibri"/>
                <a:hlinkClick r:id="rId12">
                  <a:extLst>
                    <a:ext uri="{A12FA001-AC4F-418D-AE19-62706E023703}">
                      <ahyp:hlinkClr val="tx"/>
                    </a:ext>
                  </a:extLst>
                </a:hlinkClick>
              </a:rPr>
              <a:t>) (</a:t>
            </a:r>
            <a:r>
              <a:rPr lang="en-US" sz="1800" u="sng">
                <a:solidFill>
                  <a:srgbClr val="F27954"/>
                </a:solidFill>
                <a:latin typeface="Calibri"/>
                <a:ea typeface="Calibri"/>
                <a:cs typeface="Calibri"/>
                <a:sym typeface="Calibri"/>
                <a:hlinkClick r:id="rId13">
                  <a:extLst>
                    <a:ext uri="{A12FA001-AC4F-418D-AE19-62706E023703}">
                      <ahyp:hlinkClr val="tx"/>
                    </a:ext>
                  </a:extLst>
                </a:hlinkClick>
              </a:rPr>
              <a:t>El sistema de  alertas por correo electrónico de Google es gratuito</a:t>
            </a:r>
            <a:r>
              <a:rPr lang="en-US" sz="1800" u="sng">
                <a:solidFill>
                  <a:srgbClr val="4C4C4C"/>
                </a:solidFill>
                <a:latin typeface="Calibri"/>
                <a:ea typeface="Calibri"/>
                <a:cs typeface="Calibri"/>
                <a:sym typeface="Calibri"/>
                <a:hlinkClick r:id="rId14">
                  <a:extLst>
                    <a:ext uri="{A12FA001-AC4F-418D-AE19-62706E023703}">
                      <ahyp:hlinkClr val="tx"/>
                    </a:ext>
                  </a:extLst>
                </a:hlinkClick>
              </a:rPr>
              <a:t>)</a:t>
            </a:r>
            <a:endParaRPr sz="1800">
              <a:latin typeface="Calibri"/>
              <a:ea typeface="Calibri"/>
              <a:cs typeface="Calibri"/>
              <a:sym typeface="Calibri"/>
            </a:endParaRPr>
          </a:p>
          <a:p>
            <a:pPr indent="0" lvl="0" marL="0" marR="0" rtl="0" algn="l">
              <a:lnSpc>
                <a:spcPct val="100000"/>
              </a:lnSpc>
              <a:spcBef>
                <a:spcPts val="60"/>
              </a:spcBef>
              <a:spcAft>
                <a:spcPts val="0"/>
              </a:spcAft>
              <a:buNone/>
            </a:pPr>
            <a:r>
              <a:t/>
            </a:r>
            <a:endParaRPr sz="1850">
              <a:latin typeface="Calibri"/>
              <a:ea typeface="Calibri"/>
              <a:cs typeface="Calibri"/>
              <a:sym typeface="Calibri"/>
            </a:endParaRPr>
          </a:p>
          <a:p>
            <a:pPr indent="0" lvl="0" marL="12700" marR="5080" rtl="0" algn="l">
              <a:lnSpc>
                <a:spcPct val="90600"/>
              </a:lnSpc>
              <a:spcBef>
                <a:spcPts val="0"/>
              </a:spcBef>
              <a:spcAft>
                <a:spcPts val="0"/>
              </a:spcAft>
              <a:buNone/>
            </a:pPr>
            <a:r>
              <a:rPr b="1" lang="en-US" sz="2400">
                <a:solidFill>
                  <a:srgbClr val="086D6E"/>
                </a:solidFill>
                <a:latin typeface="Calibri"/>
                <a:ea typeface="Calibri"/>
                <a:cs typeface="Calibri"/>
                <a:sym typeface="Calibri"/>
              </a:rPr>
              <a:t>Marketing estratégico </a:t>
            </a:r>
            <a:r>
              <a:rPr lang="en-US" sz="1800">
                <a:solidFill>
                  <a:srgbClr val="4C4C4C"/>
                </a:solidFill>
                <a:latin typeface="Calibri"/>
                <a:ea typeface="Calibri"/>
                <a:cs typeface="Calibri"/>
                <a:sym typeface="Calibri"/>
              </a:rPr>
              <a:t>Las regiones pueden  controlar su imagen de marca y el impacto de la crisis.  Una región puede aprovechar las redes sociales, los blogs  y las plataformas de reseñas en línea para hacer un  seguimiento de los clientes y ver qué les preocupa.</a:t>
            </a:r>
            <a:endParaRPr sz="1800">
              <a:latin typeface="Calibri"/>
              <a:ea typeface="Calibri"/>
              <a:cs typeface="Calibri"/>
              <a:sym typeface="Calibri"/>
            </a:endParaRPr>
          </a:p>
          <a:p>
            <a:pPr indent="0" lvl="0" marL="12700" marR="196850" rtl="0" algn="l">
              <a:lnSpc>
                <a:spcPct val="107722"/>
              </a:lnSpc>
              <a:spcBef>
                <a:spcPts val="30"/>
              </a:spcBef>
              <a:spcAft>
                <a:spcPts val="0"/>
              </a:spcAft>
              <a:buNone/>
            </a:pPr>
            <a:r>
              <a:rPr lang="en-US" sz="1800">
                <a:solidFill>
                  <a:srgbClr val="4C4C4C"/>
                </a:solidFill>
                <a:latin typeface="Calibri"/>
                <a:ea typeface="Calibri"/>
                <a:cs typeface="Calibri"/>
                <a:sym typeface="Calibri"/>
              </a:rPr>
              <a:t>Pueden desarrollar campañas de marketing para influir,  informar y gestionar a los clientes. (</a:t>
            </a:r>
            <a:r>
              <a:rPr lang="en-US" sz="1800" u="sng">
                <a:solidFill>
                  <a:srgbClr val="F27954"/>
                </a:solidFill>
                <a:latin typeface="Calibri"/>
                <a:ea typeface="Calibri"/>
                <a:cs typeface="Calibri"/>
                <a:sym typeface="Calibri"/>
                <a:hlinkClick r:id="rId15">
                  <a:extLst>
                    <a:ext uri="{A12FA001-AC4F-418D-AE19-62706E023703}">
                      <ahyp:hlinkClr val="tx"/>
                    </a:ext>
                  </a:extLst>
                </a:hlinkClick>
              </a:rPr>
              <a:t>Leer</a:t>
            </a:r>
            <a:r>
              <a:rPr lang="en-US" sz="1800">
                <a:solidFill>
                  <a:srgbClr val="4C4C4C"/>
                </a:solidFill>
                <a:latin typeface="Calibri"/>
                <a:ea typeface="Calibri"/>
                <a:cs typeface="Calibri"/>
                <a:sym typeface="Calibri"/>
              </a:rPr>
              <a:t>)</a:t>
            </a:r>
            <a:endParaRPr sz="1800">
              <a:latin typeface="Calibri"/>
              <a:ea typeface="Calibri"/>
              <a:cs typeface="Calibri"/>
              <a:sym typeface="Calibri"/>
            </a:endParaRPr>
          </a:p>
        </p:txBody>
      </p:sp>
      <p:grpSp>
        <p:nvGrpSpPr>
          <p:cNvPr id="1190" name="Google Shape;1190;p65"/>
          <p:cNvGrpSpPr/>
          <p:nvPr/>
        </p:nvGrpSpPr>
        <p:grpSpPr>
          <a:xfrm>
            <a:off x="4091960" y="4059165"/>
            <a:ext cx="1500809" cy="2620205"/>
            <a:chOff x="4091960" y="4059165"/>
            <a:chExt cx="1500809" cy="2620205"/>
          </a:xfrm>
        </p:grpSpPr>
        <p:pic>
          <p:nvPicPr>
            <p:cNvPr id="1191" name="Google Shape;1191;p65"/>
            <p:cNvPicPr preferRelativeResize="0"/>
            <p:nvPr/>
          </p:nvPicPr>
          <p:blipFill rotWithShape="1">
            <a:blip r:embed="rId16">
              <a:alphaModFix/>
            </a:blip>
            <a:srcRect b="0" l="0" r="0" t="0"/>
            <a:stretch/>
          </p:blipFill>
          <p:spPr>
            <a:xfrm>
              <a:off x="5284025" y="4059165"/>
              <a:ext cx="174959" cy="161318"/>
            </a:xfrm>
            <a:prstGeom prst="rect">
              <a:avLst/>
            </a:prstGeom>
            <a:noFill/>
            <a:ln>
              <a:noFill/>
            </a:ln>
          </p:spPr>
        </p:pic>
        <p:sp>
          <p:nvSpPr>
            <p:cNvPr id="1192" name="Google Shape;1192;p65"/>
            <p:cNvSpPr/>
            <p:nvPr/>
          </p:nvSpPr>
          <p:spPr>
            <a:xfrm>
              <a:off x="5258759" y="4116891"/>
              <a:ext cx="334010" cy="488315"/>
            </a:xfrm>
            <a:custGeom>
              <a:rect b="b" l="l" r="r" t="t"/>
              <a:pathLst>
                <a:path extrusionOk="0" h="488314" w="334010">
                  <a:moveTo>
                    <a:pt x="286106" y="487738"/>
                  </a:moveTo>
                  <a:lnTo>
                    <a:pt x="112920" y="487738"/>
                  </a:lnTo>
                  <a:lnTo>
                    <a:pt x="112920" y="442760"/>
                  </a:lnTo>
                  <a:lnTo>
                    <a:pt x="41359" y="387817"/>
                  </a:lnTo>
                  <a:lnTo>
                    <a:pt x="37484" y="381754"/>
                  </a:lnTo>
                  <a:lnTo>
                    <a:pt x="119" y="213958"/>
                  </a:lnTo>
                  <a:lnTo>
                    <a:pt x="0" y="202308"/>
                  </a:lnTo>
                  <a:lnTo>
                    <a:pt x="4156" y="191843"/>
                  </a:lnTo>
                  <a:lnTo>
                    <a:pt x="11893" y="183653"/>
                  </a:lnTo>
                  <a:lnTo>
                    <a:pt x="22512" y="178828"/>
                  </a:lnTo>
                  <a:lnTo>
                    <a:pt x="34368" y="178452"/>
                  </a:lnTo>
                  <a:lnTo>
                    <a:pt x="45075" y="182503"/>
                  </a:lnTo>
                  <a:lnTo>
                    <a:pt x="53479" y="190266"/>
                  </a:lnTo>
                  <a:lnTo>
                    <a:pt x="58424" y="201027"/>
                  </a:lnTo>
                  <a:lnTo>
                    <a:pt x="82956" y="311196"/>
                  </a:lnTo>
                  <a:lnTo>
                    <a:pt x="83029" y="29817"/>
                  </a:lnTo>
                  <a:lnTo>
                    <a:pt x="85376" y="18212"/>
                  </a:lnTo>
                  <a:lnTo>
                    <a:pt x="91777" y="8734"/>
                  </a:lnTo>
                  <a:lnTo>
                    <a:pt x="101271" y="2343"/>
                  </a:lnTo>
                  <a:lnTo>
                    <a:pt x="112894" y="0"/>
                  </a:lnTo>
                  <a:lnTo>
                    <a:pt x="124520" y="2343"/>
                  </a:lnTo>
                  <a:lnTo>
                    <a:pt x="134013" y="8734"/>
                  </a:lnTo>
                  <a:lnTo>
                    <a:pt x="140413" y="18212"/>
                  </a:lnTo>
                  <a:lnTo>
                    <a:pt x="142760" y="29817"/>
                  </a:lnTo>
                  <a:lnTo>
                    <a:pt x="142760" y="177648"/>
                  </a:lnTo>
                  <a:lnTo>
                    <a:pt x="144817" y="165649"/>
                  </a:lnTo>
                  <a:lnTo>
                    <a:pt x="150589" y="155291"/>
                  </a:lnTo>
                  <a:lnTo>
                    <a:pt x="159431" y="147381"/>
                  </a:lnTo>
                  <a:lnTo>
                    <a:pt x="170697" y="142722"/>
                  </a:lnTo>
                  <a:lnTo>
                    <a:pt x="184918" y="142402"/>
                  </a:lnTo>
                  <a:lnTo>
                    <a:pt x="197714" y="147377"/>
                  </a:lnTo>
                  <a:lnTo>
                    <a:pt x="207709" y="156779"/>
                  </a:lnTo>
                  <a:lnTo>
                    <a:pt x="213522" y="169739"/>
                  </a:lnTo>
                  <a:lnTo>
                    <a:pt x="218917" y="165476"/>
                  </a:lnTo>
                  <a:lnTo>
                    <a:pt x="224972" y="162345"/>
                  </a:lnTo>
                  <a:lnTo>
                    <a:pt x="231513" y="160416"/>
                  </a:lnTo>
                  <a:lnTo>
                    <a:pt x="238364" y="159760"/>
                  </a:lnTo>
                  <a:lnTo>
                    <a:pt x="252302" y="162579"/>
                  </a:lnTo>
                  <a:lnTo>
                    <a:pt x="263682" y="170248"/>
                  </a:lnTo>
                  <a:lnTo>
                    <a:pt x="271351" y="181618"/>
                  </a:lnTo>
                  <a:lnTo>
                    <a:pt x="274157" y="195536"/>
                  </a:lnTo>
                  <a:lnTo>
                    <a:pt x="273992" y="198891"/>
                  </a:lnTo>
                  <a:lnTo>
                    <a:pt x="279293" y="194901"/>
                  </a:lnTo>
                  <a:lnTo>
                    <a:pt x="285188" y="191978"/>
                  </a:lnTo>
                  <a:lnTo>
                    <a:pt x="291519" y="190183"/>
                  </a:lnTo>
                  <a:lnTo>
                    <a:pt x="298128" y="189578"/>
                  </a:lnTo>
                  <a:lnTo>
                    <a:pt x="312059" y="192400"/>
                  </a:lnTo>
                  <a:lnTo>
                    <a:pt x="323430" y="200070"/>
                  </a:lnTo>
                  <a:lnTo>
                    <a:pt x="331089" y="211436"/>
                  </a:lnTo>
                  <a:lnTo>
                    <a:pt x="333888" y="225348"/>
                  </a:lnTo>
                  <a:lnTo>
                    <a:pt x="333888" y="332690"/>
                  </a:lnTo>
                  <a:lnTo>
                    <a:pt x="326422" y="379962"/>
                  </a:lnTo>
                  <a:lnTo>
                    <a:pt x="309997" y="409371"/>
                  </a:lnTo>
                  <a:lnTo>
                    <a:pt x="293572" y="431747"/>
                  </a:lnTo>
                  <a:lnTo>
                    <a:pt x="286106" y="457920"/>
                  </a:lnTo>
                  <a:lnTo>
                    <a:pt x="286106" y="487738"/>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193" name="Google Shape;1193;p65"/>
            <p:cNvPicPr preferRelativeResize="0"/>
            <p:nvPr/>
          </p:nvPicPr>
          <p:blipFill rotWithShape="1">
            <a:blip r:embed="rId16">
              <a:alphaModFix/>
            </a:blip>
            <a:srcRect b="0" l="0" r="0" t="0"/>
            <a:stretch/>
          </p:blipFill>
          <p:spPr>
            <a:xfrm>
              <a:off x="4117195" y="6133329"/>
              <a:ext cx="174749" cy="161318"/>
            </a:xfrm>
            <a:prstGeom prst="rect">
              <a:avLst/>
            </a:prstGeom>
            <a:noFill/>
            <a:ln>
              <a:noFill/>
            </a:ln>
          </p:spPr>
        </p:pic>
        <p:sp>
          <p:nvSpPr>
            <p:cNvPr id="1194" name="Google Shape;1194;p65"/>
            <p:cNvSpPr/>
            <p:nvPr/>
          </p:nvSpPr>
          <p:spPr>
            <a:xfrm>
              <a:off x="4091960" y="6191055"/>
              <a:ext cx="334010" cy="488315"/>
            </a:xfrm>
            <a:custGeom>
              <a:rect b="b" l="l" r="r" t="t"/>
              <a:pathLst>
                <a:path extrusionOk="0" h="488315" w="334010">
                  <a:moveTo>
                    <a:pt x="285762" y="487738"/>
                  </a:moveTo>
                  <a:lnTo>
                    <a:pt x="112785" y="487738"/>
                  </a:lnTo>
                  <a:lnTo>
                    <a:pt x="112785" y="442760"/>
                  </a:lnTo>
                  <a:lnTo>
                    <a:pt x="41310" y="387817"/>
                  </a:lnTo>
                  <a:lnTo>
                    <a:pt x="37439" y="381754"/>
                  </a:lnTo>
                  <a:lnTo>
                    <a:pt x="119" y="213958"/>
                  </a:lnTo>
                  <a:lnTo>
                    <a:pt x="0" y="202308"/>
                  </a:lnTo>
                  <a:lnTo>
                    <a:pt x="4151" y="191843"/>
                  </a:lnTo>
                  <a:lnTo>
                    <a:pt x="11878" y="183653"/>
                  </a:lnTo>
                  <a:lnTo>
                    <a:pt x="22485" y="178828"/>
                  </a:lnTo>
                  <a:lnTo>
                    <a:pt x="34327" y="178452"/>
                  </a:lnTo>
                  <a:lnTo>
                    <a:pt x="45021" y="182503"/>
                  </a:lnTo>
                  <a:lnTo>
                    <a:pt x="53414" y="190266"/>
                  </a:lnTo>
                  <a:lnTo>
                    <a:pt x="58354" y="201027"/>
                  </a:lnTo>
                  <a:lnTo>
                    <a:pt x="82856" y="311196"/>
                  </a:lnTo>
                  <a:lnTo>
                    <a:pt x="82929" y="29817"/>
                  </a:lnTo>
                  <a:lnTo>
                    <a:pt x="85273" y="18210"/>
                  </a:lnTo>
                  <a:lnTo>
                    <a:pt x="91667" y="8732"/>
                  </a:lnTo>
                  <a:lnTo>
                    <a:pt x="101149" y="2342"/>
                  </a:lnTo>
                  <a:lnTo>
                    <a:pt x="112758" y="0"/>
                  </a:lnTo>
                  <a:lnTo>
                    <a:pt x="124370" y="2342"/>
                  </a:lnTo>
                  <a:lnTo>
                    <a:pt x="133852" y="8732"/>
                  </a:lnTo>
                  <a:lnTo>
                    <a:pt x="140244" y="18210"/>
                  </a:lnTo>
                  <a:lnTo>
                    <a:pt x="142588" y="29817"/>
                  </a:lnTo>
                  <a:lnTo>
                    <a:pt x="142588" y="177648"/>
                  </a:lnTo>
                  <a:lnTo>
                    <a:pt x="144643" y="165649"/>
                  </a:lnTo>
                  <a:lnTo>
                    <a:pt x="150408" y="155291"/>
                  </a:lnTo>
                  <a:lnTo>
                    <a:pt x="159239" y="147381"/>
                  </a:lnTo>
                  <a:lnTo>
                    <a:pt x="170492" y="142722"/>
                  </a:lnTo>
                  <a:lnTo>
                    <a:pt x="184695" y="142402"/>
                  </a:lnTo>
                  <a:lnTo>
                    <a:pt x="197476" y="147377"/>
                  </a:lnTo>
                  <a:lnTo>
                    <a:pt x="207459" y="156779"/>
                  </a:lnTo>
                  <a:lnTo>
                    <a:pt x="213265" y="169739"/>
                  </a:lnTo>
                  <a:lnTo>
                    <a:pt x="218653" y="165473"/>
                  </a:lnTo>
                  <a:lnTo>
                    <a:pt x="224702" y="162342"/>
                  </a:lnTo>
                  <a:lnTo>
                    <a:pt x="231235" y="160415"/>
                  </a:lnTo>
                  <a:lnTo>
                    <a:pt x="238077" y="159760"/>
                  </a:lnTo>
                  <a:lnTo>
                    <a:pt x="251999" y="162576"/>
                  </a:lnTo>
                  <a:lnTo>
                    <a:pt x="263365" y="170246"/>
                  </a:lnTo>
                  <a:lnTo>
                    <a:pt x="271025" y="181617"/>
                  </a:lnTo>
                  <a:lnTo>
                    <a:pt x="273827" y="195536"/>
                  </a:lnTo>
                  <a:lnTo>
                    <a:pt x="273663" y="198891"/>
                  </a:lnTo>
                  <a:lnTo>
                    <a:pt x="278957" y="194901"/>
                  </a:lnTo>
                  <a:lnTo>
                    <a:pt x="284845" y="191977"/>
                  </a:lnTo>
                  <a:lnTo>
                    <a:pt x="291169" y="190181"/>
                  </a:lnTo>
                  <a:lnTo>
                    <a:pt x="297769" y="189572"/>
                  </a:lnTo>
                  <a:lnTo>
                    <a:pt x="311684" y="192394"/>
                  </a:lnTo>
                  <a:lnTo>
                    <a:pt x="323041" y="200064"/>
                  </a:lnTo>
                  <a:lnTo>
                    <a:pt x="330691" y="211433"/>
                  </a:lnTo>
                  <a:lnTo>
                    <a:pt x="333487" y="225348"/>
                  </a:lnTo>
                  <a:lnTo>
                    <a:pt x="333487" y="332690"/>
                  </a:lnTo>
                  <a:lnTo>
                    <a:pt x="326030" y="379962"/>
                  </a:lnTo>
                  <a:lnTo>
                    <a:pt x="309624" y="409371"/>
                  </a:lnTo>
                  <a:lnTo>
                    <a:pt x="293219" y="431747"/>
                  </a:lnTo>
                  <a:lnTo>
                    <a:pt x="285762" y="457920"/>
                  </a:lnTo>
                  <a:lnTo>
                    <a:pt x="285762" y="487738"/>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66"/>
          <p:cNvSpPr txBox="1"/>
          <p:nvPr>
            <p:ph type="ctrTitle"/>
          </p:nvPr>
        </p:nvSpPr>
        <p:spPr>
          <a:xfrm>
            <a:off x="2276464" y="1233737"/>
            <a:ext cx="7639070" cy="574039"/>
          </a:xfrm>
          <a:prstGeom prst="rect">
            <a:avLst/>
          </a:prstGeom>
          <a:noFill/>
          <a:ln>
            <a:noFill/>
          </a:ln>
        </p:spPr>
        <p:txBody>
          <a:bodyPr anchorCtr="0" anchor="t" bIns="0" lIns="0" spcFirstLastPara="1" rIns="0" wrap="square" tIns="12700">
            <a:spAutoFit/>
          </a:bodyPr>
          <a:lstStyle/>
          <a:p>
            <a:pPr indent="0" lvl="0" marL="4235450" rtl="0" algn="l">
              <a:lnSpc>
                <a:spcPct val="100000"/>
              </a:lnSpc>
              <a:spcBef>
                <a:spcPts val="0"/>
              </a:spcBef>
              <a:spcAft>
                <a:spcPts val="0"/>
              </a:spcAft>
              <a:buNone/>
            </a:pPr>
            <a:r>
              <a:rPr lang="en-US"/>
              <a:t>6.	Casos prácticos</a:t>
            </a:r>
            <a:endParaRPr/>
          </a:p>
        </p:txBody>
      </p:sp>
      <p:sp>
        <p:nvSpPr>
          <p:cNvPr id="1200" name="Google Shape;1200;p66"/>
          <p:cNvSpPr txBox="1"/>
          <p:nvPr/>
        </p:nvSpPr>
        <p:spPr>
          <a:xfrm>
            <a:off x="6499235" y="1976882"/>
            <a:ext cx="4625975" cy="1049655"/>
          </a:xfrm>
          <a:prstGeom prst="rect">
            <a:avLst/>
          </a:prstGeom>
          <a:noFill/>
          <a:ln>
            <a:noFill/>
          </a:ln>
        </p:spPr>
        <p:txBody>
          <a:bodyPr anchorCtr="0" anchor="t" bIns="0" lIns="0" spcFirstLastPara="1" rIns="0" wrap="square" tIns="53975">
            <a:spAutoFit/>
          </a:bodyPr>
          <a:lstStyle/>
          <a:p>
            <a:pPr indent="0" lvl="0" marL="12700" marR="5080" rtl="0" algn="l">
              <a:lnSpc>
                <a:spcPct val="107916"/>
              </a:lnSpc>
              <a:spcBef>
                <a:spcPts val="0"/>
              </a:spcBef>
              <a:spcAft>
                <a:spcPts val="0"/>
              </a:spcAft>
              <a:buNone/>
            </a:pPr>
            <a:r>
              <a:rPr i="1" lang="en-US" sz="2400">
                <a:solidFill>
                  <a:srgbClr val="FFFFFF"/>
                </a:solidFill>
                <a:latin typeface="Calibri"/>
                <a:ea typeface="Calibri"/>
                <a:cs typeface="Calibri"/>
                <a:sym typeface="Calibri"/>
              </a:rPr>
              <a:t>Regiones turísticas utilizan Big Data y  tecnología para gestionar una crisis  regional</a:t>
            </a:r>
            <a:endParaRPr sz="2400">
              <a:latin typeface="Calibri"/>
              <a:ea typeface="Calibri"/>
              <a:cs typeface="Calibri"/>
              <a:sym typeface="Calibri"/>
            </a:endParaRPr>
          </a:p>
        </p:txBody>
      </p:sp>
      <p:pic>
        <p:nvPicPr>
          <p:cNvPr id="1201" name="Google Shape;1201;p66"/>
          <p:cNvPicPr preferRelativeResize="0"/>
          <p:nvPr/>
        </p:nvPicPr>
        <p:blipFill rotWithShape="1">
          <a:blip r:embed="rId3">
            <a:alphaModFix/>
          </a:blip>
          <a:srcRect b="0" l="0" r="0" t="0"/>
          <a:stretch/>
        </p:blipFill>
        <p:spPr>
          <a:xfrm>
            <a:off x="241554" y="228600"/>
            <a:ext cx="11696699" cy="576376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05" name="Shape 1205"/>
        <p:cNvGrpSpPr/>
        <p:nvPr/>
      </p:nvGrpSpPr>
      <p:grpSpPr>
        <a:xfrm>
          <a:off x="0" y="0"/>
          <a:ext cx="0" cy="0"/>
          <a:chOff x="0" y="0"/>
          <a:chExt cx="0" cy="0"/>
        </a:xfrm>
      </p:grpSpPr>
      <p:grpSp>
        <p:nvGrpSpPr>
          <p:cNvPr id="1206" name="Google Shape;1206;p67"/>
          <p:cNvGrpSpPr/>
          <p:nvPr/>
        </p:nvGrpSpPr>
        <p:grpSpPr>
          <a:xfrm>
            <a:off x="399262" y="6120088"/>
            <a:ext cx="3112972" cy="348248"/>
            <a:chOff x="399262" y="6120088"/>
            <a:chExt cx="3112972" cy="348248"/>
          </a:xfrm>
        </p:grpSpPr>
        <p:pic>
          <p:nvPicPr>
            <p:cNvPr id="1207" name="Google Shape;1207;p67"/>
            <p:cNvPicPr preferRelativeResize="0"/>
            <p:nvPr/>
          </p:nvPicPr>
          <p:blipFill rotWithShape="1">
            <a:blip r:embed="rId3">
              <a:alphaModFix/>
            </a:blip>
            <a:srcRect b="0" l="0" r="0" t="0"/>
            <a:stretch/>
          </p:blipFill>
          <p:spPr>
            <a:xfrm>
              <a:off x="399262" y="6120088"/>
              <a:ext cx="273194" cy="348248"/>
            </a:xfrm>
            <a:prstGeom prst="rect">
              <a:avLst/>
            </a:prstGeom>
            <a:noFill/>
            <a:ln>
              <a:noFill/>
            </a:ln>
          </p:spPr>
        </p:pic>
        <p:pic>
          <p:nvPicPr>
            <p:cNvPr id="1208" name="Google Shape;1208;p67"/>
            <p:cNvPicPr preferRelativeResize="0"/>
            <p:nvPr/>
          </p:nvPicPr>
          <p:blipFill rotWithShape="1">
            <a:blip r:embed="rId4">
              <a:alphaModFix/>
            </a:blip>
            <a:srcRect b="0" l="0" r="0" t="0"/>
            <a:stretch/>
          </p:blipFill>
          <p:spPr>
            <a:xfrm>
              <a:off x="688086" y="6138650"/>
              <a:ext cx="1833904" cy="273328"/>
            </a:xfrm>
            <a:prstGeom prst="rect">
              <a:avLst/>
            </a:prstGeom>
            <a:noFill/>
            <a:ln>
              <a:noFill/>
            </a:ln>
          </p:spPr>
        </p:pic>
        <p:pic>
          <p:nvPicPr>
            <p:cNvPr id="1209" name="Google Shape;1209;p67"/>
            <p:cNvPicPr preferRelativeResize="0"/>
            <p:nvPr/>
          </p:nvPicPr>
          <p:blipFill rotWithShape="1">
            <a:blip r:embed="rId5">
              <a:alphaModFix/>
            </a:blip>
            <a:srcRect b="0" l="0" r="0" t="0"/>
            <a:stretch/>
          </p:blipFill>
          <p:spPr>
            <a:xfrm>
              <a:off x="2510027" y="6186678"/>
              <a:ext cx="1002207" cy="248651"/>
            </a:xfrm>
            <a:prstGeom prst="rect">
              <a:avLst/>
            </a:prstGeom>
            <a:noFill/>
            <a:ln>
              <a:noFill/>
            </a:ln>
          </p:spPr>
        </p:pic>
      </p:grpSp>
      <p:pic>
        <p:nvPicPr>
          <p:cNvPr id="1210" name="Google Shape;1210;p67"/>
          <p:cNvPicPr preferRelativeResize="0"/>
          <p:nvPr/>
        </p:nvPicPr>
        <p:blipFill rotWithShape="1">
          <a:blip r:embed="rId6">
            <a:alphaModFix/>
          </a:blip>
          <a:srcRect b="0" l="0" r="0" t="0"/>
          <a:stretch/>
        </p:blipFill>
        <p:spPr>
          <a:xfrm>
            <a:off x="7913944" y="5825858"/>
            <a:ext cx="4275642" cy="1029637"/>
          </a:xfrm>
          <a:prstGeom prst="rect">
            <a:avLst/>
          </a:prstGeom>
          <a:noFill/>
          <a:ln>
            <a:noFill/>
          </a:ln>
        </p:spPr>
      </p:pic>
      <p:grpSp>
        <p:nvGrpSpPr>
          <p:cNvPr id="1211" name="Google Shape;1211;p67"/>
          <p:cNvGrpSpPr/>
          <p:nvPr/>
        </p:nvGrpSpPr>
        <p:grpSpPr>
          <a:xfrm>
            <a:off x="127000" y="256793"/>
            <a:ext cx="11728450" cy="6601781"/>
            <a:chOff x="127000" y="256793"/>
            <a:chExt cx="11728450" cy="6601781"/>
          </a:xfrm>
        </p:grpSpPr>
        <p:sp>
          <p:nvSpPr>
            <p:cNvPr id="1212" name="Google Shape;1212;p67"/>
            <p:cNvSpPr/>
            <p:nvPr/>
          </p:nvSpPr>
          <p:spPr>
            <a:xfrm>
              <a:off x="133350" y="263144"/>
              <a:ext cx="11715750" cy="586105"/>
            </a:xfrm>
            <a:custGeom>
              <a:rect b="b" l="l" r="r" t="t"/>
              <a:pathLst>
                <a:path extrusionOk="0" h="586105" w="11715750">
                  <a:moveTo>
                    <a:pt x="11715750" y="0"/>
                  </a:moveTo>
                  <a:lnTo>
                    <a:pt x="0" y="0"/>
                  </a:lnTo>
                  <a:lnTo>
                    <a:pt x="0" y="585787"/>
                  </a:lnTo>
                  <a:lnTo>
                    <a:pt x="11715750" y="585787"/>
                  </a:lnTo>
                  <a:lnTo>
                    <a:pt x="1171575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13" name="Google Shape;1213;p67"/>
            <p:cNvSpPr/>
            <p:nvPr/>
          </p:nvSpPr>
          <p:spPr>
            <a:xfrm>
              <a:off x="133350" y="848931"/>
              <a:ext cx="11715750" cy="6009640"/>
            </a:xfrm>
            <a:custGeom>
              <a:rect b="b" l="l" r="r" t="t"/>
              <a:pathLst>
                <a:path extrusionOk="0" h="6009640" w="11715750">
                  <a:moveTo>
                    <a:pt x="11715750" y="0"/>
                  </a:moveTo>
                  <a:lnTo>
                    <a:pt x="2233307" y="0"/>
                  </a:lnTo>
                  <a:lnTo>
                    <a:pt x="0" y="0"/>
                  </a:lnTo>
                  <a:lnTo>
                    <a:pt x="0" y="6009068"/>
                  </a:lnTo>
                  <a:lnTo>
                    <a:pt x="2233307" y="6009068"/>
                  </a:lnTo>
                  <a:lnTo>
                    <a:pt x="11715750" y="6009068"/>
                  </a:lnTo>
                  <a:lnTo>
                    <a:pt x="117157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14" name="Google Shape;1214;p67"/>
            <p:cNvSpPr/>
            <p:nvPr/>
          </p:nvSpPr>
          <p:spPr>
            <a:xfrm>
              <a:off x="2360315" y="842584"/>
              <a:ext cx="12700" cy="6015990"/>
            </a:xfrm>
            <a:custGeom>
              <a:rect b="b" l="l" r="r" t="t"/>
              <a:pathLst>
                <a:path extrusionOk="0" h="6015990" w="12700">
                  <a:moveTo>
                    <a:pt x="12700" y="0"/>
                  </a:moveTo>
                  <a:lnTo>
                    <a:pt x="0" y="0"/>
                  </a:lnTo>
                  <a:lnTo>
                    <a:pt x="0" y="6015415"/>
                  </a:lnTo>
                  <a:lnTo>
                    <a:pt x="12700" y="6015415"/>
                  </a:lnTo>
                  <a:lnTo>
                    <a:pt x="127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15" name="Google Shape;1215;p67"/>
            <p:cNvSpPr/>
            <p:nvPr/>
          </p:nvSpPr>
          <p:spPr>
            <a:xfrm>
              <a:off x="127000" y="848934"/>
              <a:ext cx="11728450" cy="0"/>
            </a:xfrm>
            <a:custGeom>
              <a:rect b="b" l="l" r="r" t="t"/>
              <a:pathLst>
                <a:path extrusionOk="0" h="120000" w="11728450">
                  <a:moveTo>
                    <a:pt x="0" y="0"/>
                  </a:moveTo>
                  <a:lnTo>
                    <a:pt x="11728450" y="0"/>
                  </a:lnTo>
                </a:path>
              </a:pathLst>
            </a:custGeom>
            <a:noFill/>
            <a:ln cap="flat" cmpd="sng" w="12700">
              <a:solidFill>
                <a:srgbClr val="086D6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16" name="Google Shape;1216;p67"/>
            <p:cNvSpPr/>
            <p:nvPr/>
          </p:nvSpPr>
          <p:spPr>
            <a:xfrm>
              <a:off x="127000" y="256793"/>
              <a:ext cx="11728450" cy="6601459"/>
            </a:xfrm>
            <a:custGeom>
              <a:rect b="b" l="l" r="r" t="t"/>
              <a:pathLst>
                <a:path extrusionOk="0" h="6601459" w="11728450">
                  <a:moveTo>
                    <a:pt x="12700" y="0"/>
                  </a:moveTo>
                  <a:lnTo>
                    <a:pt x="0" y="0"/>
                  </a:lnTo>
                  <a:lnTo>
                    <a:pt x="0" y="6601206"/>
                  </a:lnTo>
                  <a:lnTo>
                    <a:pt x="12700" y="6601206"/>
                  </a:lnTo>
                  <a:lnTo>
                    <a:pt x="12700" y="0"/>
                  </a:lnTo>
                  <a:close/>
                </a:path>
                <a:path extrusionOk="0" h="6601459" w="11728450">
                  <a:moveTo>
                    <a:pt x="11728450" y="0"/>
                  </a:moveTo>
                  <a:lnTo>
                    <a:pt x="11715750" y="0"/>
                  </a:lnTo>
                  <a:lnTo>
                    <a:pt x="11715750" y="6601206"/>
                  </a:lnTo>
                  <a:lnTo>
                    <a:pt x="11728450" y="6601206"/>
                  </a:lnTo>
                  <a:lnTo>
                    <a:pt x="1172845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17" name="Google Shape;1217;p67"/>
            <p:cNvSpPr/>
            <p:nvPr/>
          </p:nvSpPr>
          <p:spPr>
            <a:xfrm>
              <a:off x="127000" y="263141"/>
              <a:ext cx="11728450" cy="0"/>
            </a:xfrm>
            <a:custGeom>
              <a:rect b="b" l="l" r="r" t="t"/>
              <a:pathLst>
                <a:path extrusionOk="0" h="120000" w="11728450">
                  <a:moveTo>
                    <a:pt x="0" y="0"/>
                  </a:moveTo>
                  <a:lnTo>
                    <a:pt x="11728450" y="0"/>
                  </a:lnTo>
                </a:path>
              </a:pathLst>
            </a:custGeom>
            <a:noFill/>
            <a:ln cap="flat" cmpd="sng" w="12700">
              <a:solidFill>
                <a:srgbClr val="086D6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218" name="Google Shape;1218;p67"/>
          <p:cNvSpPr txBox="1"/>
          <p:nvPr>
            <p:ph type="title"/>
          </p:nvPr>
        </p:nvSpPr>
        <p:spPr>
          <a:xfrm>
            <a:off x="1432813" y="374332"/>
            <a:ext cx="9651365" cy="3613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200">
                <a:latin typeface="Calibri"/>
                <a:ea typeface="Calibri"/>
                <a:cs typeface="Calibri"/>
                <a:sym typeface="Calibri"/>
              </a:rPr>
              <a:t>Cómo las regionesturísticas han utilizado Big Data para gestionar una crisis regional</a:t>
            </a:r>
            <a:endParaRPr sz="2200">
              <a:latin typeface="Calibri"/>
              <a:ea typeface="Calibri"/>
              <a:cs typeface="Calibri"/>
              <a:sym typeface="Calibri"/>
            </a:endParaRPr>
          </a:p>
        </p:txBody>
      </p:sp>
      <p:sp>
        <p:nvSpPr>
          <p:cNvPr id="1219" name="Google Shape;1219;p67"/>
          <p:cNvSpPr txBox="1"/>
          <p:nvPr/>
        </p:nvSpPr>
        <p:spPr>
          <a:xfrm>
            <a:off x="212090" y="852997"/>
            <a:ext cx="2007870" cy="1838325"/>
          </a:xfrm>
          <a:prstGeom prst="rect">
            <a:avLst/>
          </a:prstGeom>
          <a:noFill/>
          <a:ln>
            <a:noFill/>
          </a:ln>
        </p:spPr>
        <p:txBody>
          <a:bodyPr anchorCtr="0" anchor="t" bIns="0" lIns="0" spcFirstLastPara="1" rIns="0" wrap="square" tIns="12700">
            <a:spAutoFit/>
          </a:bodyPr>
          <a:lstStyle/>
          <a:p>
            <a:pPr indent="0" lvl="0" marL="12700" marR="413384" rtl="0" algn="l">
              <a:lnSpc>
                <a:spcPct val="100000"/>
              </a:lnSpc>
              <a:spcBef>
                <a:spcPts val="0"/>
              </a:spcBef>
              <a:spcAft>
                <a:spcPts val="0"/>
              </a:spcAft>
              <a:buNone/>
            </a:pPr>
            <a:r>
              <a:rPr b="1" lang="en-US" sz="3600">
                <a:solidFill>
                  <a:srgbClr val="F27954"/>
                </a:solidFill>
                <a:latin typeface="Calibri"/>
                <a:ea typeface="Calibri"/>
                <a:cs typeface="Calibri"/>
                <a:sym typeface="Calibri"/>
              </a:rPr>
              <a:t>Grandes  datos</a:t>
            </a:r>
            <a:endParaRPr sz="3600">
              <a:latin typeface="Calibri"/>
              <a:ea typeface="Calibri"/>
              <a:cs typeface="Calibri"/>
              <a:sym typeface="Calibri"/>
            </a:endParaRPr>
          </a:p>
          <a:p>
            <a:pPr indent="0" lvl="0" marL="12700" marR="5080" rtl="0" algn="l">
              <a:lnSpc>
                <a:spcPct val="100000"/>
              </a:lnSpc>
              <a:spcBef>
                <a:spcPts val="1315"/>
              </a:spcBef>
              <a:spcAft>
                <a:spcPts val="0"/>
              </a:spcAft>
              <a:buNone/>
            </a:pPr>
            <a:r>
              <a:rPr lang="en-US" sz="1800">
                <a:solidFill>
                  <a:srgbClr val="4C4C4C"/>
                </a:solidFill>
                <a:latin typeface="Calibri"/>
                <a:ea typeface="Calibri"/>
                <a:cs typeface="Calibri"/>
                <a:sym typeface="Calibri"/>
              </a:rPr>
              <a:t>Ejemplos de crisis del  turismo regional</a:t>
            </a:r>
            <a:endParaRPr sz="1800">
              <a:latin typeface="Calibri"/>
              <a:ea typeface="Calibri"/>
              <a:cs typeface="Calibri"/>
              <a:sym typeface="Calibri"/>
            </a:endParaRPr>
          </a:p>
        </p:txBody>
      </p:sp>
      <p:sp>
        <p:nvSpPr>
          <p:cNvPr id="1220" name="Google Shape;1220;p67"/>
          <p:cNvSpPr txBox="1"/>
          <p:nvPr/>
        </p:nvSpPr>
        <p:spPr>
          <a:xfrm>
            <a:off x="212013" y="3671635"/>
            <a:ext cx="1929130" cy="84836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b="1" lang="en-US" sz="1800" u="sng">
                <a:solidFill>
                  <a:srgbClr val="F27954"/>
                </a:solidFill>
                <a:latin typeface="Calibri"/>
                <a:ea typeface="Calibri"/>
                <a:cs typeface="Calibri"/>
                <a:sym typeface="Calibri"/>
                <a:hlinkClick r:id="rId7">
                  <a:extLst>
                    <a:ext uri="{A12FA001-AC4F-418D-AE19-62706E023703}">
                      <ahyp:hlinkClr val="tx"/>
                    </a:ext>
                  </a:extLst>
                </a:hlinkClick>
              </a:rPr>
              <a:t>Leer </a:t>
            </a:r>
            <a:r>
              <a:rPr lang="en-US" sz="1800">
                <a:solidFill>
                  <a:srgbClr val="F27954"/>
                </a:solidFill>
                <a:latin typeface="Calibri"/>
                <a:ea typeface="Calibri"/>
                <a:cs typeface="Calibri"/>
                <a:sym typeface="Calibri"/>
              </a:rPr>
              <a:t>Analítica de Big  Data en el sector del  turismo y los viajes</a:t>
            </a:r>
            <a:endParaRPr sz="1800">
              <a:latin typeface="Calibri"/>
              <a:ea typeface="Calibri"/>
              <a:cs typeface="Calibri"/>
              <a:sym typeface="Calibri"/>
            </a:endParaRPr>
          </a:p>
        </p:txBody>
      </p:sp>
      <p:sp>
        <p:nvSpPr>
          <p:cNvPr id="1221" name="Google Shape;1221;p67"/>
          <p:cNvSpPr/>
          <p:nvPr/>
        </p:nvSpPr>
        <p:spPr>
          <a:xfrm>
            <a:off x="224790" y="5340921"/>
            <a:ext cx="408940" cy="15240"/>
          </a:xfrm>
          <a:custGeom>
            <a:rect b="b" l="l" r="r" t="t"/>
            <a:pathLst>
              <a:path extrusionOk="0" h="15239" w="408940">
                <a:moveTo>
                  <a:pt x="408431" y="0"/>
                </a:moveTo>
                <a:lnTo>
                  <a:pt x="0" y="0"/>
                </a:lnTo>
                <a:lnTo>
                  <a:pt x="0" y="15239"/>
                </a:lnTo>
                <a:lnTo>
                  <a:pt x="408431" y="15239"/>
                </a:lnTo>
                <a:lnTo>
                  <a:pt x="408431"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22" name="Google Shape;1222;p67"/>
          <p:cNvSpPr txBox="1"/>
          <p:nvPr/>
        </p:nvSpPr>
        <p:spPr>
          <a:xfrm>
            <a:off x="212090" y="5073715"/>
            <a:ext cx="1029969"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u="sng">
                <a:solidFill>
                  <a:srgbClr val="F27954"/>
                </a:solidFill>
                <a:latin typeface="Calibri"/>
                <a:ea typeface="Calibri"/>
                <a:cs typeface="Calibri"/>
                <a:sym typeface="Calibri"/>
                <a:hlinkClick r:id="rId8">
                  <a:extLst>
                    <a:ext uri="{A12FA001-AC4F-418D-AE19-62706E023703}">
                      <ahyp:hlinkClr val="tx"/>
                    </a:ext>
                  </a:extLst>
                </a:hlinkClick>
              </a:rPr>
              <a:t>Leer </a:t>
            </a:r>
            <a:r>
              <a:rPr lang="en-US" sz="1800">
                <a:solidFill>
                  <a:srgbClr val="F27954"/>
                </a:solidFill>
                <a:latin typeface="Calibri"/>
                <a:ea typeface="Calibri"/>
                <a:cs typeface="Calibri"/>
                <a:sym typeface="Calibri"/>
              </a:rPr>
              <a:t>Cómo</a:t>
            </a:r>
            <a:endParaRPr sz="1800">
              <a:latin typeface="Calibri"/>
              <a:ea typeface="Calibri"/>
              <a:cs typeface="Calibri"/>
              <a:sym typeface="Calibri"/>
            </a:endParaRPr>
          </a:p>
        </p:txBody>
      </p:sp>
      <p:sp>
        <p:nvSpPr>
          <p:cNvPr id="1223" name="Google Shape;1223;p67"/>
          <p:cNvSpPr txBox="1"/>
          <p:nvPr/>
        </p:nvSpPr>
        <p:spPr>
          <a:xfrm>
            <a:off x="212013" y="5348035"/>
            <a:ext cx="1804035" cy="112268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800">
                <a:solidFill>
                  <a:srgbClr val="F27954"/>
                </a:solidFill>
                <a:latin typeface="Calibri"/>
                <a:ea typeface="Calibri"/>
                <a:cs typeface="Calibri"/>
                <a:sym typeface="Calibri"/>
              </a:rPr>
              <a:t>aprovechar los  macrodatos para la  recuperación del  turismo</a:t>
            </a:r>
            <a:endParaRPr sz="1800">
              <a:latin typeface="Calibri"/>
              <a:ea typeface="Calibri"/>
              <a:cs typeface="Calibri"/>
              <a:sym typeface="Calibri"/>
            </a:endParaRPr>
          </a:p>
        </p:txBody>
      </p:sp>
      <p:sp>
        <p:nvSpPr>
          <p:cNvPr id="1224" name="Google Shape;1224;p67"/>
          <p:cNvSpPr txBox="1"/>
          <p:nvPr/>
        </p:nvSpPr>
        <p:spPr>
          <a:xfrm>
            <a:off x="2445405" y="1316543"/>
            <a:ext cx="9311640" cy="1366520"/>
          </a:xfrm>
          <a:prstGeom prst="rect">
            <a:avLst/>
          </a:prstGeom>
          <a:noFill/>
          <a:ln>
            <a:noFill/>
          </a:ln>
        </p:spPr>
        <p:txBody>
          <a:bodyPr anchorCtr="0" anchor="t" bIns="0" lIns="0" spcFirstLastPara="1" rIns="0" wrap="square" tIns="12700">
            <a:spAutoFit/>
          </a:bodyPr>
          <a:lstStyle/>
          <a:p>
            <a:pPr indent="0" lvl="0" marL="12700" marR="5080" rtl="0" algn="l">
              <a:lnSpc>
                <a:spcPct val="110000"/>
              </a:lnSpc>
              <a:spcBef>
                <a:spcPts val="0"/>
              </a:spcBef>
              <a:spcAft>
                <a:spcPts val="0"/>
              </a:spcAft>
              <a:buNone/>
            </a:pPr>
            <a:r>
              <a:rPr lang="en-US" sz="1600">
                <a:solidFill>
                  <a:srgbClr val="4C4C4C"/>
                </a:solidFill>
                <a:latin typeface="Calibri"/>
                <a:ea typeface="Calibri"/>
                <a:cs typeface="Calibri"/>
                <a:sym typeface="Calibri"/>
              </a:rPr>
              <a:t>Datos como big data, investigación de expertos/universidades académicas, información actualizada de  organizaciones nacionales y mundiales, y registros y aprendizaje de otros para optimizar las funciones regionales  de gestión de crisis. Debe ser limpia, cualitativa, cuantitativa, fiable y útil para la toma de decisiones. Información  sobre satisfacción, número de visitantes, duración de la estancia, frecuencia de la estancia, fines de semana  frente a días laborables, lugar de estancia y tipo de alojamiento.</a:t>
            </a:r>
            <a:endParaRPr sz="1600">
              <a:latin typeface="Calibri"/>
              <a:ea typeface="Calibri"/>
              <a:cs typeface="Calibri"/>
              <a:sym typeface="Calibri"/>
            </a:endParaRPr>
          </a:p>
        </p:txBody>
      </p:sp>
      <p:sp>
        <p:nvSpPr>
          <p:cNvPr id="1225" name="Google Shape;1225;p67"/>
          <p:cNvSpPr txBox="1"/>
          <p:nvPr/>
        </p:nvSpPr>
        <p:spPr>
          <a:xfrm>
            <a:off x="2445405" y="2925660"/>
            <a:ext cx="9166860" cy="1098550"/>
          </a:xfrm>
          <a:prstGeom prst="rect">
            <a:avLst/>
          </a:prstGeom>
          <a:noFill/>
          <a:ln>
            <a:noFill/>
          </a:ln>
        </p:spPr>
        <p:txBody>
          <a:bodyPr anchorCtr="0" anchor="t" bIns="0" lIns="0" spcFirstLastPara="1" rIns="0" wrap="square" tIns="12700">
            <a:spAutoFit/>
          </a:bodyPr>
          <a:lstStyle/>
          <a:p>
            <a:pPr indent="-342900" lvl="0" marL="354965" marR="5080" rtl="0" algn="l">
              <a:lnSpc>
                <a:spcPct val="110000"/>
              </a:lnSpc>
              <a:spcBef>
                <a:spcPts val="0"/>
              </a:spcBef>
              <a:spcAft>
                <a:spcPts val="0"/>
              </a:spcAft>
              <a:buNone/>
            </a:pPr>
            <a:r>
              <a:rPr lang="en-US" sz="1600">
                <a:solidFill>
                  <a:srgbClr val="4C4C4C"/>
                </a:solidFill>
                <a:latin typeface="Calibri"/>
                <a:ea typeface="Calibri"/>
                <a:cs typeface="Calibri"/>
                <a:sym typeface="Calibri"/>
              </a:rPr>
              <a:t>1.	KT identifica a los turistas que utilizan datos LTE aplicando sofisticados algoritmos mediante </a:t>
            </a:r>
            <a:r>
              <a:rPr b="1" lang="en-US" sz="1600">
                <a:solidFill>
                  <a:srgbClr val="086D6E"/>
                </a:solidFill>
                <a:latin typeface="Calibri"/>
                <a:ea typeface="Calibri"/>
                <a:cs typeface="Calibri"/>
                <a:sym typeface="Calibri"/>
              </a:rPr>
              <a:t>el seguimiento  de la señal LTE entre las estaciones base y los dispositivos móviles </a:t>
            </a:r>
            <a:r>
              <a:rPr lang="en-US" sz="1600">
                <a:solidFill>
                  <a:srgbClr val="4C4C4C"/>
                </a:solidFill>
                <a:latin typeface="Calibri"/>
                <a:ea typeface="Calibri"/>
                <a:cs typeface="Calibri"/>
                <a:sym typeface="Calibri"/>
              </a:rPr>
              <a:t>lo que les permite estimar los cambios  en la población turística cada 5 minutos. Distingue a los residentes de los turistas, incluidos los visitantes  extranjeros.</a:t>
            </a:r>
            <a:endParaRPr sz="1600">
              <a:latin typeface="Calibri"/>
              <a:ea typeface="Calibri"/>
              <a:cs typeface="Calibri"/>
              <a:sym typeface="Calibri"/>
            </a:endParaRPr>
          </a:p>
        </p:txBody>
      </p:sp>
      <p:sp>
        <p:nvSpPr>
          <p:cNvPr id="1226" name="Google Shape;1226;p67"/>
          <p:cNvSpPr txBox="1"/>
          <p:nvPr/>
        </p:nvSpPr>
        <p:spPr>
          <a:xfrm>
            <a:off x="2445405" y="4266626"/>
            <a:ext cx="8835390" cy="561975"/>
          </a:xfrm>
          <a:prstGeom prst="rect">
            <a:avLst/>
          </a:prstGeom>
          <a:noFill/>
          <a:ln>
            <a:noFill/>
          </a:ln>
        </p:spPr>
        <p:txBody>
          <a:bodyPr anchorCtr="0" anchor="t" bIns="0" lIns="0" spcFirstLastPara="1" rIns="0" wrap="square" tIns="12700">
            <a:spAutoFit/>
          </a:bodyPr>
          <a:lstStyle/>
          <a:p>
            <a:pPr indent="-342900" lvl="0" marL="354965" marR="5080" rtl="0" algn="l">
              <a:lnSpc>
                <a:spcPct val="110000"/>
              </a:lnSpc>
              <a:spcBef>
                <a:spcPts val="0"/>
              </a:spcBef>
              <a:spcAft>
                <a:spcPts val="0"/>
              </a:spcAft>
              <a:buNone/>
            </a:pPr>
            <a:r>
              <a:rPr lang="en-US" sz="1600">
                <a:solidFill>
                  <a:srgbClr val="4C4C4C"/>
                </a:solidFill>
                <a:latin typeface="Calibri"/>
                <a:ea typeface="Calibri"/>
                <a:cs typeface="Calibri"/>
                <a:sym typeface="Calibri"/>
              </a:rPr>
              <a:t>2.	También es posible que un </a:t>
            </a:r>
            <a:r>
              <a:rPr b="1" lang="en-US" sz="1600">
                <a:solidFill>
                  <a:srgbClr val="086D6E"/>
                </a:solidFill>
                <a:latin typeface="Calibri"/>
                <a:ea typeface="Calibri"/>
                <a:cs typeface="Calibri"/>
                <a:sym typeface="Calibri"/>
              </a:rPr>
              <a:t>pasaporte sanitario digital </a:t>
            </a:r>
            <a:r>
              <a:rPr lang="en-US" sz="1600">
                <a:solidFill>
                  <a:srgbClr val="4C4C4C"/>
                </a:solidFill>
                <a:latin typeface="Calibri"/>
                <a:ea typeface="Calibri"/>
                <a:cs typeface="Calibri"/>
                <a:sym typeface="Calibri"/>
              </a:rPr>
              <a:t>para entrar en lugares públicos como hospitales,  teatros o centros comerciales.</a:t>
            </a:r>
            <a:endParaRPr sz="1600">
              <a:latin typeface="Calibri"/>
              <a:ea typeface="Calibri"/>
              <a:cs typeface="Calibri"/>
              <a:sym typeface="Calibri"/>
            </a:endParaRPr>
          </a:p>
        </p:txBody>
      </p:sp>
      <p:sp>
        <p:nvSpPr>
          <p:cNvPr id="1227" name="Google Shape;1227;p67"/>
          <p:cNvSpPr txBox="1"/>
          <p:nvPr/>
        </p:nvSpPr>
        <p:spPr>
          <a:xfrm>
            <a:off x="2445405" y="5071286"/>
            <a:ext cx="9216390" cy="1367155"/>
          </a:xfrm>
          <a:prstGeom prst="rect">
            <a:avLst/>
          </a:prstGeom>
          <a:noFill/>
          <a:ln>
            <a:noFill/>
          </a:ln>
        </p:spPr>
        <p:txBody>
          <a:bodyPr anchorCtr="0" anchor="t" bIns="0" lIns="0" spcFirstLastPara="1" rIns="0" wrap="square" tIns="12700">
            <a:spAutoFit/>
          </a:bodyPr>
          <a:lstStyle/>
          <a:p>
            <a:pPr indent="-342900" lvl="0" marL="354965" marR="5080" rtl="0" algn="just">
              <a:lnSpc>
                <a:spcPct val="110000"/>
              </a:lnSpc>
              <a:spcBef>
                <a:spcPts val="0"/>
              </a:spcBef>
              <a:spcAft>
                <a:spcPts val="0"/>
              </a:spcAft>
              <a:buNone/>
            </a:pPr>
            <a:r>
              <a:rPr lang="en-US" sz="1600">
                <a:solidFill>
                  <a:srgbClr val="4C4C4C"/>
                </a:solidFill>
                <a:latin typeface="Calibri"/>
                <a:ea typeface="Calibri"/>
                <a:cs typeface="Calibri"/>
                <a:sym typeface="Calibri"/>
              </a:rPr>
              <a:t>3. El estudio cita dos modelos de recuperación de COVID-19 que se centran en los datos, ponen en marcha un  sistema de coordinación entre las partes interesadas de los sectores público y privado para hacer frente a la  crisis, e incluyen una </a:t>
            </a:r>
            <a:r>
              <a:rPr b="1" lang="en-US" sz="1600">
                <a:solidFill>
                  <a:srgbClr val="086D6E"/>
                </a:solidFill>
                <a:latin typeface="Calibri"/>
                <a:ea typeface="Calibri"/>
                <a:cs typeface="Calibri"/>
                <a:sym typeface="Calibri"/>
              </a:rPr>
              <a:t>de datos en tiempo real sobre la oferta y la demanda o el impacto del turismo en los  </a:t>
            </a:r>
            <a:r>
              <a:rPr b="1" lang="en-US" sz="1600" u="sng">
                <a:solidFill>
                  <a:srgbClr val="086D6E"/>
                </a:solidFill>
                <a:latin typeface="Calibri"/>
                <a:ea typeface="Calibri"/>
                <a:cs typeface="Calibri"/>
                <a:sym typeface="Calibri"/>
                <a:hlinkClick r:id="rId9">
                  <a:extLst>
                    <a:ext uri="{A12FA001-AC4F-418D-AE19-62706E023703}">
                      <ahyp:hlinkClr val="tx"/>
                    </a:ext>
                  </a:extLst>
                </a:hlinkClick>
              </a:rPr>
              <a:t>destinos </a:t>
            </a:r>
            <a:r>
              <a:rPr lang="en-US" sz="1600" u="sng">
                <a:solidFill>
                  <a:srgbClr val="4C4C4C"/>
                </a:solidFill>
                <a:latin typeface="Calibri"/>
                <a:ea typeface="Calibri"/>
                <a:cs typeface="Calibri"/>
                <a:sym typeface="Calibri"/>
                <a:hlinkClick r:id="rId10">
                  <a:extLst>
                    <a:ext uri="{A12FA001-AC4F-418D-AE19-62706E023703}">
                      <ahyp:hlinkClr val="tx"/>
                    </a:ext>
                  </a:extLst>
                </a:hlinkClick>
              </a:rPr>
              <a:t>del turismo en los destinos. </a:t>
            </a:r>
            <a:r>
              <a:rPr b="1" i="1" lang="en-US" sz="1600" u="sng">
                <a:solidFill>
                  <a:srgbClr val="086D6E"/>
                </a:solidFill>
                <a:latin typeface="Calibri"/>
                <a:ea typeface="Calibri"/>
                <a:cs typeface="Calibri"/>
                <a:sym typeface="Calibri"/>
                <a:hlinkClick r:id="rId11">
                  <a:extLst>
                    <a:ext uri="{A12FA001-AC4F-418D-AE19-62706E023703}">
                      <ahyp:hlinkClr val="tx"/>
                    </a:ext>
                  </a:extLst>
                </a:hlinkClick>
              </a:rPr>
              <a:t>Fuente</a:t>
            </a:r>
            <a:r>
              <a:rPr b="1" i="1" lang="en-US" sz="1600" u="sng">
                <a:solidFill>
                  <a:srgbClr val="4C4C4C"/>
                </a:solidFill>
                <a:latin typeface="Calibri"/>
                <a:ea typeface="Calibri"/>
                <a:cs typeface="Calibri"/>
                <a:sym typeface="Calibri"/>
                <a:hlinkClick r:id="rId12">
                  <a:extLst>
                    <a:ext uri="{A12FA001-AC4F-418D-AE19-62706E023703}">
                      <ahyp:hlinkClr val="tx"/>
                    </a:ext>
                  </a:extLst>
                </a:hlinkClick>
              </a:rPr>
              <a:t> </a:t>
            </a:r>
            <a:r>
              <a:rPr i="1" lang="en-US" sz="1600" u="sng">
                <a:solidFill>
                  <a:srgbClr val="4C4C4C"/>
                </a:solidFill>
                <a:latin typeface="Calibri"/>
                <a:ea typeface="Calibri"/>
                <a:cs typeface="Calibri"/>
                <a:sym typeface="Calibri"/>
                <a:hlinkClick r:id="rId13">
                  <a:extLst>
                    <a:ext uri="{A12FA001-AC4F-418D-AE19-62706E023703}">
                      <ahyp:hlinkClr val="tx"/>
                    </a:ext>
                  </a:extLst>
                </a:hlinkClick>
              </a:rPr>
              <a:t>Centro neurálgico del turismo de McKinsey &amp; Company( link is  external ) y Plan Marshall para el turismo(link is external) de EplerWood International</a:t>
            </a:r>
            <a:endParaRPr sz="1600">
              <a:latin typeface="Calibri"/>
              <a:ea typeface="Calibri"/>
              <a:cs typeface="Calibri"/>
              <a:sym typeface="Calibri"/>
            </a:endParaRPr>
          </a:p>
        </p:txBody>
      </p:sp>
      <p:sp>
        <p:nvSpPr>
          <p:cNvPr id="1228" name="Google Shape;1228;p67"/>
          <p:cNvSpPr/>
          <p:nvPr/>
        </p:nvSpPr>
        <p:spPr>
          <a:xfrm>
            <a:off x="474748" y="4953567"/>
            <a:ext cx="334010" cy="488315"/>
          </a:xfrm>
          <a:custGeom>
            <a:rect b="b" l="l" r="r" t="t"/>
            <a:pathLst>
              <a:path extrusionOk="0" h="488314" w="334009">
                <a:moveTo>
                  <a:pt x="285759" y="487738"/>
                </a:moveTo>
                <a:lnTo>
                  <a:pt x="112782" y="487738"/>
                </a:lnTo>
                <a:lnTo>
                  <a:pt x="112782" y="442760"/>
                </a:lnTo>
                <a:lnTo>
                  <a:pt x="41307" y="387817"/>
                </a:lnTo>
                <a:lnTo>
                  <a:pt x="37436" y="381754"/>
                </a:lnTo>
                <a:lnTo>
                  <a:pt x="116" y="213958"/>
                </a:lnTo>
                <a:lnTo>
                  <a:pt x="0" y="202308"/>
                </a:lnTo>
                <a:lnTo>
                  <a:pt x="4151" y="191843"/>
                </a:lnTo>
                <a:lnTo>
                  <a:pt x="11876" y="183653"/>
                </a:lnTo>
                <a:lnTo>
                  <a:pt x="22482" y="178828"/>
                </a:lnTo>
                <a:lnTo>
                  <a:pt x="34324" y="178452"/>
                </a:lnTo>
                <a:lnTo>
                  <a:pt x="45018" y="182503"/>
                </a:lnTo>
                <a:lnTo>
                  <a:pt x="53412" y="190266"/>
                </a:lnTo>
                <a:lnTo>
                  <a:pt x="58351" y="201027"/>
                </a:lnTo>
                <a:lnTo>
                  <a:pt x="82853" y="311196"/>
                </a:lnTo>
                <a:lnTo>
                  <a:pt x="82926" y="29817"/>
                </a:lnTo>
                <a:lnTo>
                  <a:pt x="85270" y="18212"/>
                </a:lnTo>
                <a:lnTo>
                  <a:pt x="91664" y="8734"/>
                </a:lnTo>
                <a:lnTo>
                  <a:pt x="101146" y="2343"/>
                </a:lnTo>
                <a:lnTo>
                  <a:pt x="112755" y="0"/>
                </a:lnTo>
                <a:lnTo>
                  <a:pt x="124368" y="2343"/>
                </a:lnTo>
                <a:lnTo>
                  <a:pt x="133849" y="8734"/>
                </a:lnTo>
                <a:lnTo>
                  <a:pt x="140241" y="18212"/>
                </a:lnTo>
                <a:lnTo>
                  <a:pt x="142585" y="29817"/>
                </a:lnTo>
                <a:lnTo>
                  <a:pt x="142585" y="177648"/>
                </a:lnTo>
                <a:lnTo>
                  <a:pt x="144640" y="165649"/>
                </a:lnTo>
                <a:lnTo>
                  <a:pt x="150405" y="155291"/>
                </a:lnTo>
                <a:lnTo>
                  <a:pt x="159236" y="147381"/>
                </a:lnTo>
                <a:lnTo>
                  <a:pt x="170489" y="142722"/>
                </a:lnTo>
                <a:lnTo>
                  <a:pt x="184692" y="142402"/>
                </a:lnTo>
                <a:lnTo>
                  <a:pt x="197474" y="147377"/>
                </a:lnTo>
                <a:lnTo>
                  <a:pt x="207456" y="156779"/>
                </a:lnTo>
                <a:lnTo>
                  <a:pt x="213262" y="169739"/>
                </a:lnTo>
                <a:lnTo>
                  <a:pt x="218650" y="165476"/>
                </a:lnTo>
                <a:lnTo>
                  <a:pt x="224699" y="162345"/>
                </a:lnTo>
                <a:lnTo>
                  <a:pt x="231232" y="160416"/>
                </a:lnTo>
                <a:lnTo>
                  <a:pt x="238074" y="159760"/>
                </a:lnTo>
                <a:lnTo>
                  <a:pt x="251999" y="162579"/>
                </a:lnTo>
                <a:lnTo>
                  <a:pt x="263365" y="170248"/>
                </a:lnTo>
                <a:lnTo>
                  <a:pt x="271023" y="181618"/>
                </a:lnTo>
                <a:lnTo>
                  <a:pt x="273825" y="195536"/>
                </a:lnTo>
                <a:lnTo>
                  <a:pt x="273660" y="198891"/>
                </a:lnTo>
                <a:lnTo>
                  <a:pt x="278955" y="194901"/>
                </a:lnTo>
                <a:lnTo>
                  <a:pt x="284843" y="191978"/>
                </a:lnTo>
                <a:lnTo>
                  <a:pt x="291169" y="190183"/>
                </a:lnTo>
                <a:lnTo>
                  <a:pt x="297773" y="189578"/>
                </a:lnTo>
                <a:lnTo>
                  <a:pt x="311684" y="192400"/>
                </a:lnTo>
                <a:lnTo>
                  <a:pt x="323039" y="200070"/>
                </a:lnTo>
                <a:lnTo>
                  <a:pt x="330688" y="211436"/>
                </a:lnTo>
                <a:lnTo>
                  <a:pt x="333484" y="225348"/>
                </a:lnTo>
                <a:lnTo>
                  <a:pt x="333484" y="332690"/>
                </a:lnTo>
                <a:lnTo>
                  <a:pt x="326027" y="379962"/>
                </a:lnTo>
                <a:lnTo>
                  <a:pt x="309621" y="409371"/>
                </a:lnTo>
                <a:lnTo>
                  <a:pt x="293216" y="431747"/>
                </a:lnTo>
                <a:lnTo>
                  <a:pt x="285759" y="457920"/>
                </a:lnTo>
                <a:lnTo>
                  <a:pt x="285759" y="487738"/>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229" name="Google Shape;1229;p67"/>
          <p:cNvGrpSpPr/>
          <p:nvPr/>
        </p:nvGrpSpPr>
        <p:grpSpPr>
          <a:xfrm>
            <a:off x="499981" y="4895841"/>
            <a:ext cx="1659981" cy="1962345"/>
            <a:chOff x="499981" y="4895841"/>
            <a:chExt cx="1659981" cy="1962345"/>
          </a:xfrm>
        </p:grpSpPr>
        <p:pic>
          <p:nvPicPr>
            <p:cNvPr id="1230" name="Google Shape;1230;p67"/>
            <p:cNvPicPr preferRelativeResize="0"/>
            <p:nvPr/>
          </p:nvPicPr>
          <p:blipFill rotWithShape="1">
            <a:blip r:embed="rId14">
              <a:alphaModFix/>
            </a:blip>
            <a:srcRect b="0" l="0" r="0" t="0"/>
            <a:stretch/>
          </p:blipFill>
          <p:spPr>
            <a:xfrm>
              <a:off x="499981" y="4895841"/>
              <a:ext cx="174752" cy="161318"/>
            </a:xfrm>
            <a:prstGeom prst="rect">
              <a:avLst/>
            </a:prstGeom>
            <a:noFill/>
            <a:ln>
              <a:noFill/>
            </a:ln>
          </p:spPr>
        </p:pic>
        <p:pic>
          <p:nvPicPr>
            <p:cNvPr id="1231" name="Google Shape;1231;p67"/>
            <p:cNvPicPr preferRelativeResize="0"/>
            <p:nvPr/>
          </p:nvPicPr>
          <p:blipFill rotWithShape="1">
            <a:blip r:embed="rId15">
              <a:alphaModFix/>
            </a:blip>
            <a:srcRect b="0" l="0" r="0" t="0"/>
            <a:stretch/>
          </p:blipFill>
          <p:spPr>
            <a:xfrm>
              <a:off x="1851215" y="6383265"/>
              <a:ext cx="174962" cy="161318"/>
            </a:xfrm>
            <a:prstGeom prst="rect">
              <a:avLst/>
            </a:prstGeom>
            <a:noFill/>
            <a:ln>
              <a:noFill/>
            </a:ln>
          </p:spPr>
        </p:pic>
        <p:sp>
          <p:nvSpPr>
            <p:cNvPr id="1232" name="Google Shape;1232;p67"/>
            <p:cNvSpPr/>
            <p:nvPr/>
          </p:nvSpPr>
          <p:spPr>
            <a:xfrm>
              <a:off x="1825952" y="6440991"/>
              <a:ext cx="334010" cy="417195"/>
            </a:xfrm>
            <a:custGeom>
              <a:rect b="b" l="l" r="r" t="t"/>
              <a:pathLst>
                <a:path extrusionOk="0" h="417195" w="334010">
                  <a:moveTo>
                    <a:pt x="333885" y="311196"/>
                  </a:moveTo>
                  <a:lnTo>
                    <a:pt x="83026" y="311196"/>
                  </a:lnTo>
                  <a:lnTo>
                    <a:pt x="83026" y="29817"/>
                  </a:lnTo>
                  <a:lnTo>
                    <a:pt x="85373" y="18210"/>
                  </a:lnTo>
                  <a:lnTo>
                    <a:pt x="91774" y="8732"/>
                  </a:lnTo>
                  <a:lnTo>
                    <a:pt x="101268" y="2342"/>
                  </a:lnTo>
                  <a:lnTo>
                    <a:pt x="112891" y="0"/>
                  </a:lnTo>
                  <a:lnTo>
                    <a:pt x="124518" y="2342"/>
                  </a:lnTo>
                  <a:lnTo>
                    <a:pt x="134010" y="8732"/>
                  </a:lnTo>
                  <a:lnTo>
                    <a:pt x="140410" y="18210"/>
                  </a:lnTo>
                  <a:lnTo>
                    <a:pt x="142757" y="29817"/>
                  </a:lnTo>
                  <a:lnTo>
                    <a:pt x="142757" y="177648"/>
                  </a:lnTo>
                  <a:lnTo>
                    <a:pt x="268673" y="177648"/>
                  </a:lnTo>
                  <a:lnTo>
                    <a:pt x="271350" y="181618"/>
                  </a:lnTo>
                  <a:lnTo>
                    <a:pt x="274154" y="195536"/>
                  </a:lnTo>
                  <a:lnTo>
                    <a:pt x="274088" y="197784"/>
                  </a:lnTo>
                  <a:lnTo>
                    <a:pt x="273989" y="198891"/>
                  </a:lnTo>
                  <a:lnTo>
                    <a:pt x="321685" y="198891"/>
                  </a:lnTo>
                  <a:lnTo>
                    <a:pt x="323428" y="200067"/>
                  </a:lnTo>
                  <a:lnTo>
                    <a:pt x="331087" y="211434"/>
                  </a:lnTo>
                  <a:lnTo>
                    <a:pt x="333885" y="225348"/>
                  </a:lnTo>
                  <a:lnTo>
                    <a:pt x="333885" y="311196"/>
                  </a:lnTo>
                  <a:close/>
                </a:path>
                <a:path extrusionOk="0" h="417195" w="334010">
                  <a:moveTo>
                    <a:pt x="268673" y="177648"/>
                  </a:moveTo>
                  <a:lnTo>
                    <a:pt x="142757" y="177648"/>
                  </a:lnTo>
                  <a:lnTo>
                    <a:pt x="144814" y="165649"/>
                  </a:lnTo>
                  <a:lnTo>
                    <a:pt x="150586" y="155291"/>
                  </a:lnTo>
                  <a:lnTo>
                    <a:pt x="159436" y="147377"/>
                  </a:lnTo>
                  <a:lnTo>
                    <a:pt x="170695" y="142722"/>
                  </a:lnTo>
                  <a:lnTo>
                    <a:pt x="184915" y="142402"/>
                  </a:lnTo>
                  <a:lnTo>
                    <a:pt x="197715" y="147381"/>
                  </a:lnTo>
                  <a:lnTo>
                    <a:pt x="207706" y="156779"/>
                  </a:lnTo>
                  <a:lnTo>
                    <a:pt x="213519" y="169739"/>
                  </a:lnTo>
                  <a:lnTo>
                    <a:pt x="262926" y="169739"/>
                  </a:lnTo>
                  <a:lnTo>
                    <a:pt x="263682" y="170248"/>
                  </a:lnTo>
                  <a:lnTo>
                    <a:pt x="268673" y="177648"/>
                  </a:lnTo>
                  <a:close/>
                </a:path>
                <a:path extrusionOk="0" h="417195" w="334010">
                  <a:moveTo>
                    <a:pt x="262926" y="169739"/>
                  </a:moveTo>
                  <a:lnTo>
                    <a:pt x="213519" y="169739"/>
                  </a:lnTo>
                  <a:lnTo>
                    <a:pt x="218914" y="165476"/>
                  </a:lnTo>
                  <a:lnTo>
                    <a:pt x="224969" y="162345"/>
                  </a:lnTo>
                  <a:lnTo>
                    <a:pt x="231510" y="160416"/>
                  </a:lnTo>
                  <a:lnTo>
                    <a:pt x="238361" y="159760"/>
                  </a:lnTo>
                  <a:lnTo>
                    <a:pt x="252302" y="162579"/>
                  </a:lnTo>
                  <a:lnTo>
                    <a:pt x="262926" y="169739"/>
                  </a:lnTo>
                  <a:close/>
                </a:path>
                <a:path extrusionOk="0" h="417195" w="334010">
                  <a:moveTo>
                    <a:pt x="304389" y="417008"/>
                  </a:moveTo>
                  <a:lnTo>
                    <a:pt x="79376" y="417008"/>
                  </a:lnTo>
                  <a:lnTo>
                    <a:pt x="41357" y="387817"/>
                  </a:lnTo>
                  <a:lnTo>
                    <a:pt x="37481" y="381754"/>
                  </a:lnTo>
                  <a:lnTo>
                    <a:pt x="117" y="213958"/>
                  </a:lnTo>
                  <a:lnTo>
                    <a:pt x="0" y="202308"/>
                  </a:lnTo>
                  <a:lnTo>
                    <a:pt x="4156" y="191843"/>
                  </a:lnTo>
                  <a:lnTo>
                    <a:pt x="11891" y="183653"/>
                  </a:lnTo>
                  <a:lnTo>
                    <a:pt x="22509" y="178828"/>
                  </a:lnTo>
                  <a:lnTo>
                    <a:pt x="34365" y="178452"/>
                  </a:lnTo>
                  <a:lnTo>
                    <a:pt x="45072" y="182503"/>
                  </a:lnTo>
                  <a:lnTo>
                    <a:pt x="53476" y="190266"/>
                  </a:lnTo>
                  <a:lnTo>
                    <a:pt x="58422" y="201027"/>
                  </a:lnTo>
                  <a:lnTo>
                    <a:pt x="82953" y="311196"/>
                  </a:lnTo>
                  <a:lnTo>
                    <a:pt x="333885" y="311196"/>
                  </a:lnTo>
                  <a:lnTo>
                    <a:pt x="333885" y="332690"/>
                  </a:lnTo>
                  <a:lnTo>
                    <a:pt x="326420" y="379962"/>
                  </a:lnTo>
                  <a:lnTo>
                    <a:pt x="309994" y="409371"/>
                  </a:lnTo>
                  <a:lnTo>
                    <a:pt x="304389" y="417008"/>
                  </a:lnTo>
                  <a:close/>
                </a:path>
                <a:path extrusionOk="0" h="417195" w="334010">
                  <a:moveTo>
                    <a:pt x="321685" y="198891"/>
                  </a:moveTo>
                  <a:lnTo>
                    <a:pt x="273989" y="198891"/>
                  </a:lnTo>
                  <a:lnTo>
                    <a:pt x="279291" y="194901"/>
                  </a:lnTo>
                  <a:lnTo>
                    <a:pt x="285187" y="191977"/>
                  </a:lnTo>
                  <a:lnTo>
                    <a:pt x="291519" y="190181"/>
                  </a:lnTo>
                  <a:lnTo>
                    <a:pt x="298131" y="189572"/>
                  </a:lnTo>
                  <a:lnTo>
                    <a:pt x="312059" y="192397"/>
                  </a:lnTo>
                  <a:lnTo>
                    <a:pt x="321685" y="19889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36" name="Shape 1236"/>
        <p:cNvGrpSpPr/>
        <p:nvPr/>
      </p:nvGrpSpPr>
      <p:grpSpPr>
        <a:xfrm>
          <a:off x="0" y="0"/>
          <a:ext cx="0" cy="0"/>
          <a:chOff x="0" y="0"/>
          <a:chExt cx="0" cy="0"/>
        </a:xfrm>
      </p:grpSpPr>
      <p:grpSp>
        <p:nvGrpSpPr>
          <p:cNvPr id="1237" name="Google Shape;1237;p68"/>
          <p:cNvGrpSpPr/>
          <p:nvPr/>
        </p:nvGrpSpPr>
        <p:grpSpPr>
          <a:xfrm>
            <a:off x="1038605" y="0"/>
            <a:ext cx="11119701" cy="6858000"/>
            <a:chOff x="1038605" y="0"/>
            <a:chExt cx="11119701" cy="6858000"/>
          </a:xfrm>
        </p:grpSpPr>
        <p:pic>
          <p:nvPicPr>
            <p:cNvPr id="1238" name="Google Shape;1238;p68"/>
            <p:cNvPicPr preferRelativeResize="0"/>
            <p:nvPr/>
          </p:nvPicPr>
          <p:blipFill rotWithShape="1">
            <a:blip r:embed="rId3">
              <a:alphaModFix/>
            </a:blip>
            <a:srcRect b="0" l="0" r="0" t="0"/>
            <a:stretch/>
          </p:blipFill>
          <p:spPr>
            <a:xfrm>
              <a:off x="6939667" y="1523"/>
              <a:ext cx="5218639" cy="5503213"/>
            </a:xfrm>
            <a:prstGeom prst="rect">
              <a:avLst/>
            </a:prstGeom>
            <a:noFill/>
            <a:ln>
              <a:noFill/>
            </a:ln>
          </p:spPr>
        </p:pic>
        <p:sp>
          <p:nvSpPr>
            <p:cNvPr id="1239" name="Google Shape;1239;p68"/>
            <p:cNvSpPr/>
            <p:nvPr/>
          </p:nvSpPr>
          <p:spPr>
            <a:xfrm>
              <a:off x="1038605" y="0"/>
              <a:ext cx="6216650" cy="6858000"/>
            </a:xfrm>
            <a:custGeom>
              <a:rect b="b" l="l" r="r" t="t"/>
              <a:pathLst>
                <a:path extrusionOk="0" h="6858000" w="6216650">
                  <a:moveTo>
                    <a:pt x="6216383" y="0"/>
                  </a:moveTo>
                  <a:lnTo>
                    <a:pt x="0" y="0"/>
                  </a:lnTo>
                  <a:lnTo>
                    <a:pt x="0" y="6858000"/>
                  </a:lnTo>
                  <a:lnTo>
                    <a:pt x="6216383" y="6858000"/>
                  </a:lnTo>
                  <a:lnTo>
                    <a:pt x="6216383"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240" name="Google Shape;1240;p68"/>
          <p:cNvGrpSpPr/>
          <p:nvPr/>
        </p:nvGrpSpPr>
        <p:grpSpPr>
          <a:xfrm>
            <a:off x="595122" y="4128033"/>
            <a:ext cx="308871" cy="2311691"/>
            <a:chOff x="595122" y="4128033"/>
            <a:chExt cx="308871" cy="2311691"/>
          </a:xfrm>
        </p:grpSpPr>
        <p:pic>
          <p:nvPicPr>
            <p:cNvPr id="1241" name="Google Shape;1241;p68"/>
            <p:cNvPicPr preferRelativeResize="0"/>
            <p:nvPr/>
          </p:nvPicPr>
          <p:blipFill rotWithShape="1">
            <a:blip r:embed="rId4">
              <a:alphaModFix/>
            </a:blip>
            <a:srcRect b="0" l="0" r="0" t="0"/>
            <a:stretch/>
          </p:blipFill>
          <p:spPr>
            <a:xfrm>
              <a:off x="595122" y="6236286"/>
              <a:ext cx="308871" cy="203438"/>
            </a:xfrm>
            <a:prstGeom prst="rect">
              <a:avLst/>
            </a:prstGeom>
            <a:noFill/>
            <a:ln>
              <a:noFill/>
            </a:ln>
          </p:spPr>
        </p:pic>
        <p:pic>
          <p:nvPicPr>
            <p:cNvPr id="1242" name="Google Shape;1242;p68"/>
            <p:cNvPicPr preferRelativeResize="0"/>
            <p:nvPr/>
          </p:nvPicPr>
          <p:blipFill rotWithShape="1">
            <a:blip r:embed="rId5">
              <a:alphaModFix/>
            </a:blip>
            <a:srcRect b="0" l="0" r="0" t="0"/>
            <a:stretch/>
          </p:blipFill>
          <p:spPr>
            <a:xfrm>
              <a:off x="633852" y="4863083"/>
              <a:ext cx="226667" cy="1361693"/>
            </a:xfrm>
            <a:prstGeom prst="rect">
              <a:avLst/>
            </a:prstGeom>
            <a:noFill/>
            <a:ln>
              <a:noFill/>
            </a:ln>
          </p:spPr>
        </p:pic>
        <p:pic>
          <p:nvPicPr>
            <p:cNvPr id="1243" name="Google Shape;1243;p68"/>
            <p:cNvPicPr preferRelativeResize="0"/>
            <p:nvPr/>
          </p:nvPicPr>
          <p:blipFill rotWithShape="1">
            <a:blip r:embed="rId6">
              <a:alphaModFix/>
            </a:blip>
            <a:srcRect b="0" l="0" r="0" t="0"/>
            <a:stretch/>
          </p:blipFill>
          <p:spPr>
            <a:xfrm>
              <a:off x="672846" y="4128033"/>
              <a:ext cx="203232" cy="744193"/>
            </a:xfrm>
            <a:prstGeom prst="rect">
              <a:avLst/>
            </a:prstGeom>
            <a:noFill/>
            <a:ln>
              <a:noFill/>
            </a:ln>
          </p:spPr>
        </p:pic>
      </p:grpSp>
      <p:pic>
        <p:nvPicPr>
          <p:cNvPr id="1244" name="Google Shape;1244;p68"/>
          <p:cNvPicPr preferRelativeResize="0"/>
          <p:nvPr/>
        </p:nvPicPr>
        <p:blipFill rotWithShape="1">
          <a:blip r:embed="rId7">
            <a:alphaModFix/>
          </a:blip>
          <a:srcRect b="0" l="0" r="0" t="0"/>
          <a:stretch/>
        </p:blipFill>
        <p:spPr>
          <a:xfrm>
            <a:off x="7298435" y="228600"/>
            <a:ext cx="4658868" cy="6363397"/>
          </a:xfrm>
          <a:prstGeom prst="rect">
            <a:avLst/>
          </a:prstGeom>
          <a:noFill/>
          <a:ln>
            <a:noFill/>
          </a:ln>
        </p:spPr>
      </p:pic>
      <p:sp>
        <p:nvSpPr>
          <p:cNvPr id="1245" name="Google Shape;1245;p68"/>
          <p:cNvSpPr txBox="1"/>
          <p:nvPr>
            <p:ph type="title"/>
          </p:nvPr>
        </p:nvSpPr>
        <p:spPr>
          <a:xfrm>
            <a:off x="1240789" y="114933"/>
            <a:ext cx="4478655" cy="87947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800">
                <a:latin typeface="Calibri"/>
                <a:ea typeface="Calibri"/>
                <a:cs typeface="Calibri"/>
                <a:sym typeface="Calibri"/>
              </a:rPr>
              <a:t>Suiza utiliza múltiples tipos de  tecnología</a:t>
            </a:r>
            <a:endParaRPr sz="2800">
              <a:latin typeface="Calibri"/>
              <a:ea typeface="Calibri"/>
              <a:cs typeface="Calibri"/>
              <a:sym typeface="Calibri"/>
            </a:endParaRPr>
          </a:p>
        </p:txBody>
      </p:sp>
      <p:sp>
        <p:nvSpPr>
          <p:cNvPr id="1246" name="Google Shape;1246;p68"/>
          <p:cNvSpPr/>
          <p:nvPr/>
        </p:nvSpPr>
        <p:spPr>
          <a:xfrm>
            <a:off x="1253489" y="1575433"/>
            <a:ext cx="5550535" cy="17145"/>
          </a:xfrm>
          <a:custGeom>
            <a:rect b="b" l="l" r="r" t="t"/>
            <a:pathLst>
              <a:path extrusionOk="0" h="17144" w="5550534">
                <a:moveTo>
                  <a:pt x="5550408" y="0"/>
                </a:moveTo>
                <a:lnTo>
                  <a:pt x="0" y="0"/>
                </a:lnTo>
                <a:lnTo>
                  <a:pt x="0" y="16764"/>
                </a:lnTo>
                <a:lnTo>
                  <a:pt x="5550408" y="16764"/>
                </a:lnTo>
                <a:lnTo>
                  <a:pt x="555040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47" name="Google Shape;1247;p68"/>
          <p:cNvSpPr txBox="1"/>
          <p:nvPr/>
        </p:nvSpPr>
        <p:spPr>
          <a:xfrm>
            <a:off x="1240789" y="975231"/>
            <a:ext cx="5798185" cy="63500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b="1" lang="en-US" sz="2000" u="sng">
                <a:solidFill>
                  <a:srgbClr val="FFFFFF"/>
                </a:solidFill>
                <a:latin typeface="Calibri"/>
                <a:ea typeface="Calibri"/>
                <a:cs typeface="Calibri"/>
                <a:sym typeface="Calibri"/>
                <a:hlinkClick r:id="rId8">
                  <a:extLst>
                    <a:ext uri="{A12FA001-AC4F-418D-AE19-62706E023703}">
                      <ahyp:hlinkClr val="tx"/>
                    </a:ext>
                  </a:extLst>
                </a:hlinkClick>
              </a:rPr>
              <a:t>Cartografía de la crisis suiza: </a:t>
            </a:r>
            <a:r>
              <a:rPr lang="en-US" sz="2000" u="sng">
                <a:solidFill>
                  <a:srgbClr val="FFFFFF"/>
                </a:solidFill>
                <a:latin typeface="Calibri"/>
                <a:ea typeface="Calibri"/>
                <a:cs typeface="Calibri"/>
                <a:sym typeface="Calibri"/>
                <a:hlinkClick r:id="rId9">
                  <a:extLst>
                    <a:ext uri="{A12FA001-AC4F-418D-AE19-62706E023703}">
                      <ahyp:hlinkClr val="tx"/>
                    </a:ext>
                  </a:extLst>
                </a:hlinkClick>
              </a:rPr>
              <a:t>Uso de datos geográficos y  medios sociales en la gestión de crisis y catástrofes en</a:t>
            </a:r>
            <a:endParaRPr sz="2000">
              <a:latin typeface="Calibri"/>
              <a:ea typeface="Calibri"/>
              <a:cs typeface="Calibri"/>
              <a:sym typeface="Calibri"/>
            </a:endParaRPr>
          </a:p>
        </p:txBody>
      </p:sp>
      <p:sp>
        <p:nvSpPr>
          <p:cNvPr id="1248" name="Google Shape;1248;p68"/>
          <p:cNvSpPr txBox="1"/>
          <p:nvPr/>
        </p:nvSpPr>
        <p:spPr>
          <a:xfrm>
            <a:off x="1240789" y="1408031"/>
            <a:ext cx="5760720" cy="5017770"/>
          </a:xfrm>
          <a:prstGeom prst="rect">
            <a:avLst/>
          </a:prstGeom>
          <a:noFill/>
          <a:ln>
            <a:noFill/>
          </a:ln>
        </p:spPr>
        <p:txBody>
          <a:bodyPr anchorCtr="0" anchor="t" bIns="0" lIns="0" spcFirstLastPara="1" rIns="0" wrap="square" tIns="189225">
            <a:spAutoFit/>
          </a:bodyPr>
          <a:lstStyle/>
          <a:p>
            <a:pPr indent="0" lvl="0" marL="12700" marR="0" rtl="0" algn="l">
              <a:lnSpc>
                <a:spcPct val="100000"/>
              </a:lnSpc>
              <a:spcBef>
                <a:spcPts val="0"/>
              </a:spcBef>
              <a:spcAft>
                <a:spcPts val="0"/>
              </a:spcAft>
              <a:buNone/>
            </a:pPr>
            <a:r>
              <a:rPr lang="en-US" sz="2000" u="sng">
                <a:solidFill>
                  <a:srgbClr val="FFFFFF"/>
                </a:solidFill>
                <a:latin typeface="Calibri"/>
                <a:ea typeface="Calibri"/>
                <a:cs typeface="Calibri"/>
                <a:sym typeface="Calibri"/>
                <a:hlinkClick r:id="rId10">
                  <a:extLst>
                    <a:ext uri="{A12FA001-AC4F-418D-AE19-62706E023703}">
                      <ahyp:hlinkClr val="tx"/>
                    </a:ext>
                  </a:extLst>
                </a:hlinkClick>
              </a:rPr>
              <a:t>Suiza</a:t>
            </a:r>
            <a:endParaRPr sz="2000">
              <a:latin typeface="Calibri"/>
              <a:ea typeface="Calibri"/>
              <a:cs typeface="Calibri"/>
              <a:sym typeface="Calibri"/>
            </a:endParaRPr>
          </a:p>
          <a:p>
            <a:pPr indent="0" lvl="0" marL="117475" marR="0" rtl="0" algn="l">
              <a:lnSpc>
                <a:spcPct val="100000"/>
              </a:lnSpc>
              <a:spcBef>
                <a:spcPts val="1250"/>
              </a:spcBef>
              <a:spcAft>
                <a:spcPts val="0"/>
              </a:spcAft>
              <a:buNone/>
            </a:pPr>
            <a:r>
              <a:rPr lang="en-US" sz="1800">
                <a:solidFill>
                  <a:srgbClr val="FFFFFF"/>
                </a:solidFill>
                <a:latin typeface="Calibri"/>
                <a:ea typeface="Calibri"/>
                <a:cs typeface="Calibri"/>
                <a:sym typeface="Calibri"/>
              </a:rPr>
              <a:t>Informe del taller sobre riesgo y resistencia</a:t>
            </a:r>
            <a:endParaRPr sz="1800">
              <a:latin typeface="Calibri"/>
              <a:ea typeface="Calibri"/>
              <a:cs typeface="Calibri"/>
              <a:sym typeface="Calibri"/>
            </a:endParaRPr>
          </a:p>
          <a:p>
            <a:pPr indent="0" lvl="0" marL="116839" marR="5080" rtl="0" algn="l">
              <a:lnSpc>
                <a:spcPct val="107722"/>
              </a:lnSpc>
              <a:spcBef>
                <a:spcPts val="1035"/>
              </a:spcBef>
              <a:spcAft>
                <a:spcPts val="0"/>
              </a:spcAft>
              <a:buNone/>
            </a:pPr>
            <a:r>
              <a:rPr lang="en-US" sz="1800">
                <a:solidFill>
                  <a:srgbClr val="FFFFFF"/>
                </a:solidFill>
                <a:latin typeface="Calibri"/>
                <a:ea typeface="Calibri"/>
                <a:cs typeface="Calibri"/>
                <a:sym typeface="Calibri"/>
              </a:rPr>
              <a:t>Los mapas precisos y oportunos son un recurso vital en la  gestión contemporánea de catástrofes y crisis. Los mapas  son esenciales para Suiza a la hora de identificar  vulnerabilidades, controlar los efectos de las catástrofes y  organizar contramedidas. Las recientes catástrofes han sido  testigo de una nueva generación de mapas en línea, creados  por agentes de la sociedad civil y basados en voluntarios  para recopilar, organizar, verificar, visualizar y compartir  información georreferenciada. Para abordar el fenómeno  emergente de la cartografía de crisis con especial atención al  contexto suizo, el Centro de Estudios de Seguridad (CSS) de  la ETH de Zúrich, la Oficina Federal Suiza de Protección Civil  (BABS) y el Instituto de Ingeniería Geomática de la  Universidad de Ciencias Aplicadas y Artes del Noroeste de  Suiza (FHNW) organizaron conjuntamente un taller de  expertos.</a:t>
            </a:r>
            <a:endParaRPr sz="1800">
              <a:latin typeface="Calibri"/>
              <a:ea typeface="Calibri"/>
              <a:cs typeface="Calibri"/>
              <a:sym typeface="Calibri"/>
            </a:endParaRPr>
          </a:p>
        </p:txBody>
      </p:sp>
      <p:sp>
        <p:nvSpPr>
          <p:cNvPr id="1249" name="Google Shape;1249;p68"/>
          <p:cNvSpPr/>
          <p:nvPr/>
        </p:nvSpPr>
        <p:spPr>
          <a:xfrm>
            <a:off x="180695" y="904150"/>
            <a:ext cx="659130" cy="850265"/>
          </a:xfrm>
          <a:custGeom>
            <a:rect b="b" l="l" r="r" t="t"/>
            <a:pathLst>
              <a:path extrusionOk="0" h="850264" w="659130">
                <a:moveTo>
                  <a:pt x="265734" y="308140"/>
                </a:moveTo>
                <a:lnTo>
                  <a:pt x="127546" y="308140"/>
                </a:lnTo>
                <a:lnTo>
                  <a:pt x="127546" y="350647"/>
                </a:lnTo>
                <a:lnTo>
                  <a:pt x="265734" y="350647"/>
                </a:lnTo>
                <a:lnTo>
                  <a:pt x="265734" y="308140"/>
                </a:lnTo>
                <a:close/>
              </a:path>
              <a:path extrusionOk="0" h="850264" w="659130">
                <a:moveTo>
                  <a:pt x="531456" y="648131"/>
                </a:moveTo>
                <a:lnTo>
                  <a:pt x="127546" y="648131"/>
                </a:lnTo>
                <a:lnTo>
                  <a:pt x="127546" y="690638"/>
                </a:lnTo>
                <a:lnTo>
                  <a:pt x="531456" y="690638"/>
                </a:lnTo>
                <a:lnTo>
                  <a:pt x="531456" y="648131"/>
                </a:lnTo>
                <a:close/>
              </a:path>
              <a:path extrusionOk="0" h="850264" w="659130">
                <a:moveTo>
                  <a:pt x="531456" y="563130"/>
                </a:moveTo>
                <a:lnTo>
                  <a:pt x="127546" y="563130"/>
                </a:lnTo>
                <a:lnTo>
                  <a:pt x="127546" y="605624"/>
                </a:lnTo>
                <a:lnTo>
                  <a:pt x="531456" y="605624"/>
                </a:lnTo>
                <a:lnTo>
                  <a:pt x="531456" y="563130"/>
                </a:lnTo>
                <a:close/>
              </a:path>
              <a:path extrusionOk="0" h="850264" w="659130">
                <a:moveTo>
                  <a:pt x="531456" y="478129"/>
                </a:moveTo>
                <a:lnTo>
                  <a:pt x="127546" y="478129"/>
                </a:lnTo>
                <a:lnTo>
                  <a:pt x="127546" y="520636"/>
                </a:lnTo>
                <a:lnTo>
                  <a:pt x="531456" y="520636"/>
                </a:lnTo>
                <a:lnTo>
                  <a:pt x="531456" y="478129"/>
                </a:lnTo>
                <a:close/>
              </a:path>
              <a:path extrusionOk="0" h="850264" w="659130">
                <a:moveTo>
                  <a:pt x="531456" y="393128"/>
                </a:moveTo>
                <a:lnTo>
                  <a:pt x="127546" y="393128"/>
                </a:lnTo>
                <a:lnTo>
                  <a:pt x="127546" y="435635"/>
                </a:lnTo>
                <a:lnTo>
                  <a:pt x="531456" y="435635"/>
                </a:lnTo>
                <a:lnTo>
                  <a:pt x="531456" y="393128"/>
                </a:lnTo>
                <a:close/>
              </a:path>
              <a:path extrusionOk="0" h="850264" w="659130">
                <a:moveTo>
                  <a:pt x="659015" y="233756"/>
                </a:moveTo>
                <a:lnTo>
                  <a:pt x="646925" y="223126"/>
                </a:lnTo>
                <a:lnTo>
                  <a:pt x="595236" y="177660"/>
                </a:lnTo>
                <a:lnTo>
                  <a:pt x="595236" y="286880"/>
                </a:lnTo>
                <a:lnTo>
                  <a:pt x="595236" y="786269"/>
                </a:lnTo>
                <a:lnTo>
                  <a:pt x="63766" y="786269"/>
                </a:lnTo>
                <a:lnTo>
                  <a:pt x="63766" y="63754"/>
                </a:lnTo>
                <a:lnTo>
                  <a:pt x="329501" y="63754"/>
                </a:lnTo>
                <a:lnTo>
                  <a:pt x="329501" y="286880"/>
                </a:lnTo>
                <a:lnTo>
                  <a:pt x="595236" y="286880"/>
                </a:lnTo>
                <a:lnTo>
                  <a:pt x="595236" y="177660"/>
                </a:lnTo>
                <a:lnTo>
                  <a:pt x="526148" y="116890"/>
                </a:lnTo>
                <a:lnTo>
                  <a:pt x="526148" y="223126"/>
                </a:lnTo>
                <a:lnTo>
                  <a:pt x="393280" y="223126"/>
                </a:lnTo>
                <a:lnTo>
                  <a:pt x="393280" y="90322"/>
                </a:lnTo>
                <a:lnTo>
                  <a:pt x="526148" y="223126"/>
                </a:lnTo>
                <a:lnTo>
                  <a:pt x="526148" y="116890"/>
                </a:lnTo>
                <a:lnTo>
                  <a:pt x="495947" y="90322"/>
                </a:lnTo>
                <a:lnTo>
                  <a:pt x="465747" y="63754"/>
                </a:lnTo>
                <a:lnTo>
                  <a:pt x="393280" y="0"/>
                </a:lnTo>
                <a:lnTo>
                  <a:pt x="0" y="0"/>
                </a:lnTo>
                <a:lnTo>
                  <a:pt x="0" y="850011"/>
                </a:lnTo>
                <a:lnTo>
                  <a:pt x="659015" y="850011"/>
                </a:lnTo>
                <a:lnTo>
                  <a:pt x="659015" y="786269"/>
                </a:lnTo>
                <a:lnTo>
                  <a:pt x="659015" y="233756"/>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250" name="Google Shape;1250;p68"/>
          <p:cNvPicPr preferRelativeResize="0"/>
          <p:nvPr/>
        </p:nvPicPr>
        <p:blipFill rotWithShape="1">
          <a:blip r:embed="rId11">
            <a:alphaModFix/>
          </a:blip>
          <a:srcRect b="0" l="0" r="0" t="0"/>
          <a:stretch/>
        </p:blipFill>
        <p:spPr>
          <a:xfrm>
            <a:off x="6499415" y="1370067"/>
            <a:ext cx="174959" cy="161318"/>
          </a:xfrm>
          <a:prstGeom prst="rect">
            <a:avLst/>
          </a:prstGeom>
          <a:noFill/>
          <a:ln>
            <a:noFill/>
          </a:ln>
        </p:spPr>
      </p:pic>
      <p:sp>
        <p:nvSpPr>
          <p:cNvPr id="1251" name="Google Shape;1251;p68"/>
          <p:cNvSpPr/>
          <p:nvPr/>
        </p:nvSpPr>
        <p:spPr>
          <a:xfrm>
            <a:off x="6474149" y="1427793"/>
            <a:ext cx="334010" cy="488315"/>
          </a:xfrm>
          <a:custGeom>
            <a:rect b="b" l="l" r="r" t="t"/>
            <a:pathLst>
              <a:path extrusionOk="0" h="488314" w="334009">
                <a:moveTo>
                  <a:pt x="286106" y="487738"/>
                </a:moveTo>
                <a:lnTo>
                  <a:pt x="112920" y="487738"/>
                </a:lnTo>
                <a:lnTo>
                  <a:pt x="112920" y="442760"/>
                </a:lnTo>
                <a:lnTo>
                  <a:pt x="41359" y="387817"/>
                </a:lnTo>
                <a:lnTo>
                  <a:pt x="37484" y="381754"/>
                </a:lnTo>
                <a:lnTo>
                  <a:pt x="119" y="213958"/>
                </a:lnTo>
                <a:lnTo>
                  <a:pt x="0" y="202308"/>
                </a:lnTo>
                <a:lnTo>
                  <a:pt x="4156" y="191843"/>
                </a:lnTo>
                <a:lnTo>
                  <a:pt x="11893" y="183653"/>
                </a:lnTo>
                <a:lnTo>
                  <a:pt x="22512" y="178828"/>
                </a:lnTo>
                <a:lnTo>
                  <a:pt x="34368" y="178452"/>
                </a:lnTo>
                <a:lnTo>
                  <a:pt x="45075" y="182503"/>
                </a:lnTo>
                <a:lnTo>
                  <a:pt x="53479" y="190266"/>
                </a:lnTo>
                <a:lnTo>
                  <a:pt x="58424" y="201027"/>
                </a:lnTo>
                <a:lnTo>
                  <a:pt x="82956" y="311196"/>
                </a:lnTo>
                <a:lnTo>
                  <a:pt x="83029" y="29817"/>
                </a:lnTo>
                <a:lnTo>
                  <a:pt x="85376" y="18212"/>
                </a:lnTo>
                <a:lnTo>
                  <a:pt x="91777" y="8734"/>
                </a:lnTo>
                <a:lnTo>
                  <a:pt x="101271" y="2343"/>
                </a:lnTo>
                <a:lnTo>
                  <a:pt x="112894" y="0"/>
                </a:lnTo>
                <a:lnTo>
                  <a:pt x="124520" y="2343"/>
                </a:lnTo>
                <a:lnTo>
                  <a:pt x="134013" y="8734"/>
                </a:lnTo>
                <a:lnTo>
                  <a:pt x="140413" y="18212"/>
                </a:lnTo>
                <a:lnTo>
                  <a:pt x="142760" y="29817"/>
                </a:lnTo>
                <a:lnTo>
                  <a:pt x="142760" y="177648"/>
                </a:lnTo>
                <a:lnTo>
                  <a:pt x="144817" y="165649"/>
                </a:lnTo>
                <a:lnTo>
                  <a:pt x="150589" y="155291"/>
                </a:lnTo>
                <a:lnTo>
                  <a:pt x="159431" y="147381"/>
                </a:lnTo>
                <a:lnTo>
                  <a:pt x="170697" y="142722"/>
                </a:lnTo>
                <a:lnTo>
                  <a:pt x="184918" y="142402"/>
                </a:lnTo>
                <a:lnTo>
                  <a:pt x="197714" y="147377"/>
                </a:lnTo>
                <a:lnTo>
                  <a:pt x="207709" y="156779"/>
                </a:lnTo>
                <a:lnTo>
                  <a:pt x="213522" y="169739"/>
                </a:lnTo>
                <a:lnTo>
                  <a:pt x="218917" y="165476"/>
                </a:lnTo>
                <a:lnTo>
                  <a:pt x="224972" y="162345"/>
                </a:lnTo>
                <a:lnTo>
                  <a:pt x="231513" y="160416"/>
                </a:lnTo>
                <a:lnTo>
                  <a:pt x="238364" y="159760"/>
                </a:lnTo>
                <a:lnTo>
                  <a:pt x="252302" y="162576"/>
                </a:lnTo>
                <a:lnTo>
                  <a:pt x="263682" y="170246"/>
                </a:lnTo>
                <a:lnTo>
                  <a:pt x="271351" y="181617"/>
                </a:lnTo>
                <a:lnTo>
                  <a:pt x="274157" y="195536"/>
                </a:lnTo>
                <a:lnTo>
                  <a:pt x="273992" y="198891"/>
                </a:lnTo>
                <a:lnTo>
                  <a:pt x="279293" y="194901"/>
                </a:lnTo>
                <a:lnTo>
                  <a:pt x="285188" y="191978"/>
                </a:lnTo>
                <a:lnTo>
                  <a:pt x="291519" y="190183"/>
                </a:lnTo>
                <a:lnTo>
                  <a:pt x="298128" y="189578"/>
                </a:lnTo>
                <a:lnTo>
                  <a:pt x="312059" y="192400"/>
                </a:lnTo>
                <a:lnTo>
                  <a:pt x="323430" y="200070"/>
                </a:lnTo>
                <a:lnTo>
                  <a:pt x="331089" y="211436"/>
                </a:lnTo>
                <a:lnTo>
                  <a:pt x="333888" y="225348"/>
                </a:lnTo>
                <a:lnTo>
                  <a:pt x="333888" y="332690"/>
                </a:lnTo>
                <a:lnTo>
                  <a:pt x="326422" y="379962"/>
                </a:lnTo>
                <a:lnTo>
                  <a:pt x="309997" y="409371"/>
                </a:lnTo>
                <a:lnTo>
                  <a:pt x="293572" y="431747"/>
                </a:lnTo>
                <a:lnTo>
                  <a:pt x="286106" y="457920"/>
                </a:lnTo>
                <a:lnTo>
                  <a:pt x="286106" y="48773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5" name="Shape 1255"/>
        <p:cNvGrpSpPr/>
        <p:nvPr/>
      </p:nvGrpSpPr>
      <p:grpSpPr>
        <a:xfrm>
          <a:off x="0" y="0"/>
          <a:ext cx="0" cy="0"/>
          <a:chOff x="0" y="0"/>
          <a:chExt cx="0" cy="0"/>
        </a:xfrm>
      </p:grpSpPr>
      <p:grpSp>
        <p:nvGrpSpPr>
          <p:cNvPr id="1256" name="Google Shape;1256;p69"/>
          <p:cNvGrpSpPr/>
          <p:nvPr/>
        </p:nvGrpSpPr>
        <p:grpSpPr>
          <a:xfrm>
            <a:off x="1038605" y="0"/>
            <a:ext cx="11119701" cy="6858000"/>
            <a:chOff x="1038605" y="0"/>
            <a:chExt cx="11119701" cy="6858000"/>
          </a:xfrm>
        </p:grpSpPr>
        <p:pic>
          <p:nvPicPr>
            <p:cNvPr id="1257" name="Google Shape;1257;p69"/>
            <p:cNvPicPr preferRelativeResize="0"/>
            <p:nvPr/>
          </p:nvPicPr>
          <p:blipFill rotWithShape="1">
            <a:blip r:embed="rId3">
              <a:alphaModFix/>
            </a:blip>
            <a:srcRect b="0" l="0" r="0" t="0"/>
            <a:stretch/>
          </p:blipFill>
          <p:spPr>
            <a:xfrm>
              <a:off x="6939667" y="1523"/>
              <a:ext cx="5218639" cy="5503213"/>
            </a:xfrm>
            <a:prstGeom prst="rect">
              <a:avLst/>
            </a:prstGeom>
            <a:noFill/>
            <a:ln>
              <a:noFill/>
            </a:ln>
          </p:spPr>
        </p:pic>
        <p:sp>
          <p:nvSpPr>
            <p:cNvPr id="1258" name="Google Shape;1258;p69"/>
            <p:cNvSpPr/>
            <p:nvPr/>
          </p:nvSpPr>
          <p:spPr>
            <a:xfrm>
              <a:off x="1038605" y="0"/>
              <a:ext cx="6216650" cy="6858000"/>
            </a:xfrm>
            <a:custGeom>
              <a:rect b="b" l="l" r="r" t="t"/>
              <a:pathLst>
                <a:path extrusionOk="0" h="6858000" w="6216650">
                  <a:moveTo>
                    <a:pt x="6216383" y="0"/>
                  </a:moveTo>
                  <a:lnTo>
                    <a:pt x="0" y="0"/>
                  </a:lnTo>
                  <a:lnTo>
                    <a:pt x="0" y="6858000"/>
                  </a:lnTo>
                  <a:lnTo>
                    <a:pt x="6216383" y="6858000"/>
                  </a:lnTo>
                  <a:lnTo>
                    <a:pt x="6216383"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259" name="Google Shape;1259;p69"/>
          <p:cNvGrpSpPr/>
          <p:nvPr/>
        </p:nvGrpSpPr>
        <p:grpSpPr>
          <a:xfrm>
            <a:off x="595122" y="4128033"/>
            <a:ext cx="308871" cy="2311691"/>
            <a:chOff x="595122" y="4128033"/>
            <a:chExt cx="308871" cy="2311691"/>
          </a:xfrm>
        </p:grpSpPr>
        <p:pic>
          <p:nvPicPr>
            <p:cNvPr id="1260" name="Google Shape;1260;p69"/>
            <p:cNvPicPr preferRelativeResize="0"/>
            <p:nvPr/>
          </p:nvPicPr>
          <p:blipFill rotWithShape="1">
            <a:blip r:embed="rId4">
              <a:alphaModFix/>
            </a:blip>
            <a:srcRect b="0" l="0" r="0" t="0"/>
            <a:stretch/>
          </p:blipFill>
          <p:spPr>
            <a:xfrm>
              <a:off x="595122" y="6236286"/>
              <a:ext cx="308871" cy="203438"/>
            </a:xfrm>
            <a:prstGeom prst="rect">
              <a:avLst/>
            </a:prstGeom>
            <a:noFill/>
            <a:ln>
              <a:noFill/>
            </a:ln>
          </p:spPr>
        </p:pic>
        <p:pic>
          <p:nvPicPr>
            <p:cNvPr id="1261" name="Google Shape;1261;p69"/>
            <p:cNvPicPr preferRelativeResize="0"/>
            <p:nvPr/>
          </p:nvPicPr>
          <p:blipFill rotWithShape="1">
            <a:blip r:embed="rId5">
              <a:alphaModFix/>
            </a:blip>
            <a:srcRect b="0" l="0" r="0" t="0"/>
            <a:stretch/>
          </p:blipFill>
          <p:spPr>
            <a:xfrm>
              <a:off x="633852" y="4863083"/>
              <a:ext cx="226667" cy="1361693"/>
            </a:xfrm>
            <a:prstGeom prst="rect">
              <a:avLst/>
            </a:prstGeom>
            <a:noFill/>
            <a:ln>
              <a:noFill/>
            </a:ln>
          </p:spPr>
        </p:pic>
        <p:pic>
          <p:nvPicPr>
            <p:cNvPr id="1262" name="Google Shape;1262;p69"/>
            <p:cNvPicPr preferRelativeResize="0"/>
            <p:nvPr/>
          </p:nvPicPr>
          <p:blipFill rotWithShape="1">
            <a:blip r:embed="rId6">
              <a:alphaModFix/>
            </a:blip>
            <a:srcRect b="0" l="0" r="0" t="0"/>
            <a:stretch/>
          </p:blipFill>
          <p:spPr>
            <a:xfrm>
              <a:off x="672846" y="4128033"/>
              <a:ext cx="203232" cy="744193"/>
            </a:xfrm>
            <a:prstGeom prst="rect">
              <a:avLst/>
            </a:prstGeom>
            <a:noFill/>
            <a:ln>
              <a:noFill/>
            </a:ln>
          </p:spPr>
        </p:pic>
      </p:grpSp>
      <p:pic>
        <p:nvPicPr>
          <p:cNvPr id="1263" name="Google Shape;1263;p69"/>
          <p:cNvPicPr preferRelativeResize="0"/>
          <p:nvPr/>
        </p:nvPicPr>
        <p:blipFill rotWithShape="1">
          <a:blip r:embed="rId7">
            <a:alphaModFix/>
          </a:blip>
          <a:srcRect b="0" l="0" r="0" t="0"/>
          <a:stretch/>
        </p:blipFill>
        <p:spPr>
          <a:xfrm>
            <a:off x="7298435" y="228600"/>
            <a:ext cx="4658868" cy="6363497"/>
          </a:xfrm>
          <a:prstGeom prst="rect">
            <a:avLst/>
          </a:prstGeom>
          <a:noFill/>
          <a:ln>
            <a:noFill/>
          </a:ln>
        </p:spPr>
      </p:pic>
      <p:sp>
        <p:nvSpPr>
          <p:cNvPr id="1264" name="Google Shape;1264;p69"/>
          <p:cNvSpPr txBox="1"/>
          <p:nvPr/>
        </p:nvSpPr>
        <p:spPr>
          <a:xfrm>
            <a:off x="1458314" y="903637"/>
            <a:ext cx="5455920" cy="5816600"/>
          </a:xfrm>
          <a:prstGeom prst="rect">
            <a:avLst/>
          </a:prstGeom>
          <a:noFill/>
          <a:ln>
            <a:noFill/>
          </a:ln>
        </p:spPr>
        <p:txBody>
          <a:bodyPr anchorCtr="0" anchor="t" bIns="0" lIns="0" spcFirstLastPara="1" rIns="0" wrap="square" tIns="12050">
            <a:spAutoFit/>
          </a:bodyPr>
          <a:lstStyle/>
          <a:p>
            <a:pPr indent="-342900" lvl="0" marL="355600" marR="123189" rtl="0" algn="l">
              <a:lnSpc>
                <a:spcPct val="100000"/>
              </a:lnSpc>
              <a:spcBef>
                <a:spcPts val="0"/>
              </a:spcBef>
              <a:spcAft>
                <a:spcPts val="0"/>
              </a:spcAft>
              <a:buClr>
                <a:srgbClr val="FFFFFF"/>
              </a:buClr>
              <a:buSzPts val="2000"/>
              <a:buFont typeface="Noto Sans Symbols"/>
              <a:buChar char="❑"/>
            </a:pPr>
            <a:r>
              <a:rPr b="1" lang="en-US" sz="2000">
                <a:solidFill>
                  <a:srgbClr val="FFFFFF"/>
                </a:solidFill>
                <a:latin typeface="Calibri"/>
                <a:ea typeface="Calibri"/>
                <a:cs typeface="Calibri"/>
                <a:sym typeface="Calibri"/>
              </a:rPr>
              <a:t>Considerar todos los factores de riesgo: </a:t>
            </a:r>
            <a:r>
              <a:rPr lang="en-US" sz="2000">
                <a:solidFill>
                  <a:srgbClr val="FFFFFF"/>
                </a:solidFill>
                <a:latin typeface="Calibri"/>
                <a:ea typeface="Calibri"/>
                <a:cs typeface="Calibri"/>
                <a:sym typeface="Calibri"/>
              </a:rPr>
              <a:t>peligro,  exposición, vulnerabilidad y capacidades</a:t>
            </a:r>
            <a:endParaRPr sz="2000">
              <a:latin typeface="Calibri"/>
              <a:ea typeface="Calibri"/>
              <a:cs typeface="Calibri"/>
              <a:sym typeface="Calibri"/>
            </a:endParaRPr>
          </a:p>
          <a:p>
            <a:pPr indent="-342900" lvl="0" marL="355600" marR="0" rtl="0" algn="l">
              <a:lnSpc>
                <a:spcPct val="100000"/>
              </a:lnSpc>
              <a:spcBef>
                <a:spcPts val="0"/>
              </a:spcBef>
              <a:spcAft>
                <a:spcPts val="0"/>
              </a:spcAft>
              <a:buClr>
                <a:srgbClr val="FFFFFF"/>
              </a:buClr>
              <a:buSzPts val="2000"/>
              <a:buFont typeface="Noto Sans Symbols"/>
              <a:buChar char="❑"/>
            </a:pPr>
            <a:r>
              <a:rPr lang="en-US" sz="2000">
                <a:solidFill>
                  <a:srgbClr val="FFFFFF"/>
                </a:solidFill>
                <a:latin typeface="Calibri"/>
                <a:ea typeface="Calibri"/>
                <a:cs typeface="Calibri"/>
                <a:sym typeface="Calibri"/>
              </a:rPr>
              <a:t>Identificar y analizar los peligros que tienen</a:t>
            </a:r>
            <a:endParaRPr sz="2000">
              <a:latin typeface="Calibri"/>
              <a:ea typeface="Calibri"/>
              <a:cs typeface="Calibri"/>
              <a:sym typeface="Calibri"/>
            </a:endParaRPr>
          </a:p>
          <a:p>
            <a:pPr indent="0" lvl="0" marL="355600" marR="0" rtl="0" algn="l">
              <a:lnSpc>
                <a:spcPct val="100000"/>
              </a:lnSpc>
              <a:spcBef>
                <a:spcPts val="0"/>
              </a:spcBef>
              <a:spcAft>
                <a:spcPts val="0"/>
              </a:spcAft>
              <a:buNone/>
            </a:pPr>
            <a:r>
              <a:rPr b="1" lang="en-US" sz="2000">
                <a:solidFill>
                  <a:srgbClr val="FFFFFF"/>
                </a:solidFill>
                <a:latin typeface="Calibri"/>
                <a:ea typeface="Calibri"/>
                <a:cs typeface="Calibri"/>
                <a:sym typeface="Calibri"/>
              </a:rPr>
              <a:t>distintos orígenes</a:t>
            </a:r>
            <a:endParaRPr sz="2000">
              <a:latin typeface="Calibri"/>
              <a:ea typeface="Calibri"/>
              <a:cs typeface="Calibri"/>
              <a:sym typeface="Calibri"/>
            </a:endParaRPr>
          </a:p>
          <a:p>
            <a:pPr indent="-342900" lvl="0" marL="355600" marR="385445" rtl="0" algn="l">
              <a:lnSpc>
                <a:spcPct val="100000"/>
              </a:lnSpc>
              <a:spcBef>
                <a:spcPts val="0"/>
              </a:spcBef>
              <a:spcAft>
                <a:spcPts val="0"/>
              </a:spcAft>
              <a:buClr>
                <a:srgbClr val="FFFFFF"/>
              </a:buClr>
              <a:buSzPts val="2000"/>
              <a:buFont typeface="Noto Sans Symbols"/>
              <a:buChar char="❑"/>
            </a:pPr>
            <a:r>
              <a:rPr lang="en-US" sz="2000">
                <a:solidFill>
                  <a:srgbClr val="FFFFFF"/>
                </a:solidFill>
                <a:latin typeface="Calibri"/>
                <a:ea typeface="Calibri"/>
                <a:cs typeface="Calibri"/>
                <a:sym typeface="Calibri"/>
              </a:rPr>
              <a:t>Tener en cuenta los riesgos de catástrofes </a:t>
            </a:r>
            <a:r>
              <a:rPr b="1" lang="en-US" sz="2000">
                <a:solidFill>
                  <a:srgbClr val="FFFFFF"/>
                </a:solidFill>
                <a:latin typeface="Calibri"/>
                <a:ea typeface="Calibri"/>
                <a:cs typeface="Calibri"/>
                <a:sym typeface="Calibri"/>
              </a:rPr>
              <a:t>a  pequeña </a:t>
            </a:r>
            <a:r>
              <a:rPr lang="en-US" sz="2000">
                <a:solidFill>
                  <a:srgbClr val="FFFFFF"/>
                </a:solidFill>
                <a:latin typeface="Calibri"/>
                <a:ea typeface="Calibri"/>
                <a:cs typeface="Calibri"/>
                <a:sym typeface="Calibri"/>
              </a:rPr>
              <a:t>y </a:t>
            </a:r>
            <a:r>
              <a:rPr b="1" lang="en-US" sz="2000">
                <a:solidFill>
                  <a:srgbClr val="FFFFFF"/>
                </a:solidFill>
                <a:latin typeface="Calibri"/>
                <a:ea typeface="Calibri"/>
                <a:cs typeface="Calibri"/>
                <a:sym typeface="Calibri"/>
              </a:rPr>
              <a:t>gran escala </a:t>
            </a:r>
            <a:r>
              <a:rPr lang="en-US" sz="2000">
                <a:solidFill>
                  <a:srgbClr val="FFFFFF"/>
                </a:solidFill>
                <a:latin typeface="Calibri"/>
                <a:ea typeface="Calibri"/>
                <a:cs typeface="Calibri"/>
                <a:sym typeface="Calibri"/>
              </a:rPr>
              <a:t>, así como las pérdidas  directas e indirectas</a:t>
            </a:r>
            <a:endParaRPr sz="2000">
              <a:latin typeface="Calibri"/>
              <a:ea typeface="Calibri"/>
              <a:cs typeface="Calibri"/>
              <a:sym typeface="Calibri"/>
            </a:endParaRPr>
          </a:p>
          <a:p>
            <a:pPr indent="-342900" lvl="0" marL="354965" marR="232409" rtl="0" algn="l">
              <a:lnSpc>
                <a:spcPct val="100000"/>
              </a:lnSpc>
              <a:spcBef>
                <a:spcPts val="0"/>
              </a:spcBef>
              <a:spcAft>
                <a:spcPts val="0"/>
              </a:spcAft>
              <a:buClr>
                <a:srgbClr val="FFFFFF"/>
              </a:buClr>
              <a:buSzPts val="2000"/>
              <a:buFont typeface="Noto Sans Symbols"/>
              <a:buChar char="❑"/>
            </a:pPr>
            <a:r>
              <a:rPr lang="en-US" sz="2000">
                <a:solidFill>
                  <a:srgbClr val="FFFFFF"/>
                </a:solidFill>
                <a:latin typeface="Calibri"/>
                <a:ea typeface="Calibri"/>
                <a:cs typeface="Calibri"/>
                <a:sym typeface="Calibri"/>
              </a:rPr>
              <a:t>Revalidar los riesgos periódicamente y basarlos  en escenarios, ya que </a:t>
            </a:r>
            <a:r>
              <a:rPr b="1" lang="en-US" sz="2000">
                <a:solidFill>
                  <a:srgbClr val="FFFFFF"/>
                </a:solidFill>
                <a:latin typeface="Calibri"/>
                <a:ea typeface="Calibri"/>
                <a:cs typeface="Calibri"/>
                <a:sym typeface="Calibri"/>
              </a:rPr>
              <a:t>los  cambios</a:t>
            </a:r>
            <a:r>
              <a:rPr lang="en-US" sz="2000">
                <a:solidFill>
                  <a:srgbClr val="FFFFFF"/>
                </a:solidFill>
                <a:latin typeface="Calibri"/>
                <a:ea typeface="Calibri"/>
                <a:cs typeface="Calibri"/>
                <a:sym typeface="Calibri"/>
              </a:rPr>
              <a:t>medioambientales, climáticos y de  desarrollo </a:t>
            </a:r>
            <a:r>
              <a:rPr b="1" lang="en-US" sz="2000">
                <a:solidFill>
                  <a:srgbClr val="FFFFFF"/>
                </a:solidFill>
                <a:latin typeface="Calibri"/>
                <a:ea typeface="Calibri"/>
                <a:cs typeface="Calibri"/>
                <a:sym typeface="Calibri"/>
              </a:rPr>
              <a:t>influyen en los patrones de riesgo</a:t>
            </a:r>
            <a:endParaRPr sz="2000">
              <a:latin typeface="Calibri"/>
              <a:ea typeface="Calibri"/>
              <a:cs typeface="Calibri"/>
              <a:sym typeface="Calibri"/>
            </a:endParaRPr>
          </a:p>
          <a:p>
            <a:pPr indent="-342900" lvl="0" marL="355600" marR="591185" rtl="0" algn="l">
              <a:lnSpc>
                <a:spcPct val="100000"/>
              </a:lnSpc>
              <a:spcBef>
                <a:spcPts val="0"/>
              </a:spcBef>
              <a:spcAft>
                <a:spcPts val="0"/>
              </a:spcAft>
              <a:buClr>
                <a:srgbClr val="FFFFFF"/>
              </a:buClr>
              <a:buSzPts val="2000"/>
              <a:buFont typeface="Noto Sans Symbols"/>
              <a:buChar char="❑"/>
            </a:pPr>
            <a:r>
              <a:rPr b="1" lang="en-US" sz="2000">
                <a:solidFill>
                  <a:srgbClr val="FFFFFF"/>
                </a:solidFill>
                <a:latin typeface="Calibri"/>
                <a:ea typeface="Calibri"/>
                <a:cs typeface="Calibri"/>
                <a:sym typeface="Calibri"/>
              </a:rPr>
              <a:t>Hacer que la información sobre riesgos sea  accesible </a:t>
            </a:r>
            <a:r>
              <a:rPr lang="en-US" sz="2000">
                <a:solidFill>
                  <a:srgbClr val="FFFFFF"/>
                </a:solidFill>
                <a:latin typeface="Calibri"/>
                <a:ea typeface="Calibri"/>
                <a:cs typeface="Calibri"/>
                <a:sym typeface="Calibri"/>
              </a:rPr>
              <a:t>y esté al alcance de todos</a:t>
            </a:r>
            <a:endParaRPr sz="2000">
              <a:latin typeface="Calibri"/>
              <a:ea typeface="Calibri"/>
              <a:cs typeface="Calibri"/>
              <a:sym typeface="Calibri"/>
            </a:endParaRPr>
          </a:p>
          <a:p>
            <a:pPr indent="-342900" lvl="0" marL="355600" marR="358775" rtl="0" algn="l">
              <a:lnSpc>
                <a:spcPct val="100000"/>
              </a:lnSpc>
              <a:spcBef>
                <a:spcPts val="0"/>
              </a:spcBef>
              <a:spcAft>
                <a:spcPts val="0"/>
              </a:spcAft>
              <a:buClr>
                <a:srgbClr val="FFFFFF"/>
              </a:buClr>
              <a:buSzPts val="2000"/>
              <a:buFont typeface="Noto Sans Symbols"/>
              <a:buChar char="❑"/>
            </a:pPr>
            <a:r>
              <a:rPr lang="en-US" sz="2000">
                <a:solidFill>
                  <a:srgbClr val="FFFFFF"/>
                </a:solidFill>
                <a:latin typeface="Calibri"/>
                <a:ea typeface="Calibri"/>
                <a:cs typeface="Calibri"/>
                <a:sym typeface="Calibri"/>
              </a:rPr>
              <a:t>Abogar por </a:t>
            </a:r>
            <a:r>
              <a:rPr b="1" lang="en-US" sz="2000">
                <a:solidFill>
                  <a:srgbClr val="FFFFFF"/>
                </a:solidFill>
                <a:latin typeface="Calibri"/>
                <a:ea typeface="Calibri"/>
                <a:cs typeface="Calibri"/>
                <a:sym typeface="Calibri"/>
              </a:rPr>
              <a:t>evitar o reducir </a:t>
            </a:r>
            <a:r>
              <a:rPr lang="en-US" sz="2000">
                <a:solidFill>
                  <a:srgbClr val="FFFFFF"/>
                </a:solidFill>
                <a:latin typeface="Calibri"/>
                <a:ea typeface="Calibri"/>
                <a:cs typeface="Calibri"/>
                <a:sym typeface="Calibri"/>
              </a:rPr>
              <a:t>la exposición a los  riesgos</a:t>
            </a:r>
            <a:endParaRPr sz="2000">
              <a:latin typeface="Calibri"/>
              <a:ea typeface="Calibri"/>
              <a:cs typeface="Calibri"/>
              <a:sym typeface="Calibri"/>
            </a:endParaRPr>
          </a:p>
          <a:p>
            <a:pPr indent="-342900" lvl="0" marL="354965" marR="5080" rtl="0" algn="l">
              <a:lnSpc>
                <a:spcPct val="100000"/>
              </a:lnSpc>
              <a:spcBef>
                <a:spcPts val="0"/>
              </a:spcBef>
              <a:spcAft>
                <a:spcPts val="0"/>
              </a:spcAft>
              <a:buClr>
                <a:srgbClr val="FFFFFF"/>
              </a:buClr>
              <a:buSzPts val="2000"/>
              <a:buFont typeface="Noto Sans Symbols"/>
              <a:buChar char="❑"/>
            </a:pPr>
            <a:r>
              <a:rPr lang="en-US" sz="2000">
                <a:solidFill>
                  <a:srgbClr val="FFFFFF"/>
                </a:solidFill>
                <a:latin typeface="Calibri"/>
                <a:ea typeface="Calibri"/>
                <a:cs typeface="Calibri"/>
                <a:sym typeface="Calibri"/>
              </a:rPr>
              <a:t>Reducir las </a:t>
            </a:r>
            <a:r>
              <a:rPr b="1" lang="en-US" sz="2000">
                <a:solidFill>
                  <a:srgbClr val="FFFFFF"/>
                </a:solidFill>
                <a:latin typeface="Calibri"/>
                <a:ea typeface="Calibri"/>
                <a:cs typeface="Calibri"/>
                <a:sym typeface="Calibri"/>
              </a:rPr>
              <a:t>causas profundas </a:t>
            </a:r>
            <a:r>
              <a:rPr lang="en-US" sz="2000">
                <a:solidFill>
                  <a:srgbClr val="FFFFFF"/>
                </a:solidFill>
                <a:latin typeface="Calibri"/>
                <a:ea typeface="Calibri"/>
                <a:cs typeface="Calibri"/>
                <a:sym typeface="Calibri"/>
              </a:rPr>
              <a:t>de la vulnerabilidad  y aumentar la resiliencia</a:t>
            </a:r>
            <a:endParaRPr sz="2000">
              <a:latin typeface="Calibri"/>
              <a:ea typeface="Calibri"/>
              <a:cs typeface="Calibri"/>
              <a:sym typeface="Calibri"/>
            </a:endParaRPr>
          </a:p>
          <a:p>
            <a:pPr indent="0" lvl="0" marL="0" marR="0" rtl="0" algn="l">
              <a:lnSpc>
                <a:spcPct val="100000"/>
              </a:lnSpc>
              <a:spcBef>
                <a:spcPts val="20"/>
              </a:spcBef>
              <a:spcAft>
                <a:spcPts val="0"/>
              </a:spcAft>
              <a:buNone/>
            </a:pPr>
            <a:r>
              <a:t/>
            </a:r>
            <a:endParaRPr sz="1950">
              <a:latin typeface="Calibri"/>
              <a:ea typeface="Calibri"/>
              <a:cs typeface="Calibri"/>
              <a:sym typeface="Calibri"/>
            </a:endParaRPr>
          </a:p>
          <a:p>
            <a:pPr indent="0" lvl="0" marL="12700" marR="0" rtl="0" algn="l">
              <a:lnSpc>
                <a:spcPct val="100000"/>
              </a:lnSpc>
              <a:spcBef>
                <a:spcPts val="0"/>
              </a:spcBef>
              <a:spcAft>
                <a:spcPts val="0"/>
              </a:spcAft>
              <a:buNone/>
            </a:pPr>
            <a:r>
              <a:rPr lang="en-US" sz="2000" u="sng">
                <a:solidFill>
                  <a:srgbClr val="FFFFFF"/>
                </a:solidFill>
                <a:latin typeface="Calibri"/>
                <a:ea typeface="Calibri"/>
                <a:cs typeface="Calibri"/>
                <a:sym typeface="Calibri"/>
                <a:hlinkClick r:id="rId8">
                  <a:extLst>
                    <a:ext uri="{A12FA001-AC4F-418D-AE19-62706E023703}">
                      <ahyp:hlinkClr val="tx"/>
                    </a:ext>
                  </a:extLst>
                </a:hlinkClick>
              </a:rPr>
              <a:t>Más información y lecturas</a:t>
            </a:r>
            <a:endParaRPr sz="2000">
              <a:latin typeface="Calibri"/>
              <a:ea typeface="Calibri"/>
              <a:cs typeface="Calibri"/>
              <a:sym typeface="Calibri"/>
            </a:endParaRPr>
          </a:p>
        </p:txBody>
      </p:sp>
      <p:sp>
        <p:nvSpPr>
          <p:cNvPr id="1265" name="Google Shape;1265;p69"/>
          <p:cNvSpPr txBox="1"/>
          <p:nvPr>
            <p:ph type="title"/>
          </p:nvPr>
        </p:nvSpPr>
        <p:spPr>
          <a:xfrm>
            <a:off x="1458314" y="209402"/>
            <a:ext cx="3037205"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t>Tenga en cuenta</a:t>
            </a:r>
            <a:endParaRPr sz="3600"/>
          </a:p>
        </p:txBody>
      </p:sp>
      <p:sp>
        <p:nvSpPr>
          <p:cNvPr id="1266" name="Google Shape;1266;p69"/>
          <p:cNvSpPr/>
          <p:nvPr/>
        </p:nvSpPr>
        <p:spPr>
          <a:xfrm>
            <a:off x="4752289" y="5996025"/>
            <a:ext cx="471805" cy="608330"/>
          </a:xfrm>
          <a:custGeom>
            <a:rect b="b" l="l" r="r" t="t"/>
            <a:pathLst>
              <a:path extrusionOk="0" h="608329" w="471804">
                <a:moveTo>
                  <a:pt x="190068" y="220383"/>
                </a:moveTo>
                <a:lnTo>
                  <a:pt x="91236" y="220383"/>
                </a:lnTo>
                <a:lnTo>
                  <a:pt x="91236" y="250786"/>
                </a:lnTo>
                <a:lnTo>
                  <a:pt x="190068" y="250786"/>
                </a:lnTo>
                <a:lnTo>
                  <a:pt x="190068" y="220383"/>
                </a:lnTo>
                <a:close/>
              </a:path>
              <a:path extrusionOk="0" h="608329" w="471804">
                <a:moveTo>
                  <a:pt x="380136" y="463562"/>
                </a:moveTo>
                <a:lnTo>
                  <a:pt x="91236" y="463562"/>
                </a:lnTo>
                <a:lnTo>
                  <a:pt x="91236" y="493966"/>
                </a:lnTo>
                <a:lnTo>
                  <a:pt x="380136" y="493966"/>
                </a:lnTo>
                <a:lnTo>
                  <a:pt x="380136" y="463562"/>
                </a:lnTo>
                <a:close/>
              </a:path>
              <a:path extrusionOk="0" h="608329" w="471804">
                <a:moveTo>
                  <a:pt x="380136" y="402767"/>
                </a:moveTo>
                <a:lnTo>
                  <a:pt x="91236" y="402767"/>
                </a:lnTo>
                <a:lnTo>
                  <a:pt x="91236" y="433171"/>
                </a:lnTo>
                <a:lnTo>
                  <a:pt x="380136" y="433171"/>
                </a:lnTo>
                <a:lnTo>
                  <a:pt x="380136" y="402767"/>
                </a:lnTo>
                <a:close/>
              </a:path>
              <a:path extrusionOk="0" h="608329" w="471804">
                <a:moveTo>
                  <a:pt x="380136" y="341985"/>
                </a:moveTo>
                <a:lnTo>
                  <a:pt x="91236" y="341985"/>
                </a:lnTo>
                <a:lnTo>
                  <a:pt x="91236" y="372376"/>
                </a:lnTo>
                <a:lnTo>
                  <a:pt x="380136" y="372376"/>
                </a:lnTo>
                <a:lnTo>
                  <a:pt x="380136" y="341985"/>
                </a:lnTo>
                <a:close/>
              </a:path>
              <a:path extrusionOk="0" h="608329" w="471804">
                <a:moveTo>
                  <a:pt x="380136" y="281178"/>
                </a:moveTo>
                <a:lnTo>
                  <a:pt x="91236" y="281178"/>
                </a:lnTo>
                <a:lnTo>
                  <a:pt x="91236" y="311581"/>
                </a:lnTo>
                <a:lnTo>
                  <a:pt x="380136" y="311581"/>
                </a:lnTo>
                <a:lnTo>
                  <a:pt x="380136" y="281178"/>
                </a:lnTo>
                <a:close/>
              </a:path>
              <a:path extrusionOk="0" h="608329" w="471804">
                <a:moveTo>
                  <a:pt x="471360" y="167182"/>
                </a:moveTo>
                <a:lnTo>
                  <a:pt x="462711" y="159588"/>
                </a:lnTo>
                <a:lnTo>
                  <a:pt x="425742" y="127076"/>
                </a:lnTo>
                <a:lnTo>
                  <a:pt x="425742" y="205193"/>
                </a:lnTo>
                <a:lnTo>
                  <a:pt x="425742" y="562368"/>
                </a:lnTo>
                <a:lnTo>
                  <a:pt x="45618" y="562368"/>
                </a:lnTo>
                <a:lnTo>
                  <a:pt x="45618" y="45593"/>
                </a:lnTo>
                <a:lnTo>
                  <a:pt x="235686" y="45593"/>
                </a:lnTo>
                <a:lnTo>
                  <a:pt x="235686" y="205193"/>
                </a:lnTo>
                <a:lnTo>
                  <a:pt x="425742" y="205193"/>
                </a:lnTo>
                <a:lnTo>
                  <a:pt x="425742" y="127076"/>
                </a:lnTo>
                <a:lnTo>
                  <a:pt x="376326" y="83604"/>
                </a:lnTo>
                <a:lnTo>
                  <a:pt x="376326" y="159588"/>
                </a:lnTo>
                <a:lnTo>
                  <a:pt x="281305" y="159588"/>
                </a:lnTo>
                <a:lnTo>
                  <a:pt x="281305" y="64592"/>
                </a:lnTo>
                <a:lnTo>
                  <a:pt x="376326" y="159588"/>
                </a:lnTo>
                <a:lnTo>
                  <a:pt x="376326" y="83604"/>
                </a:lnTo>
                <a:lnTo>
                  <a:pt x="354723" y="64592"/>
                </a:lnTo>
                <a:lnTo>
                  <a:pt x="333121" y="45593"/>
                </a:lnTo>
                <a:lnTo>
                  <a:pt x="281305" y="0"/>
                </a:lnTo>
                <a:lnTo>
                  <a:pt x="0" y="0"/>
                </a:lnTo>
                <a:lnTo>
                  <a:pt x="0" y="607961"/>
                </a:lnTo>
                <a:lnTo>
                  <a:pt x="471360" y="607961"/>
                </a:lnTo>
                <a:lnTo>
                  <a:pt x="471360" y="562368"/>
                </a:lnTo>
                <a:lnTo>
                  <a:pt x="471360" y="16718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1267" name="Google Shape;1267;p69"/>
          <p:cNvGrpSpPr/>
          <p:nvPr/>
        </p:nvGrpSpPr>
        <p:grpSpPr>
          <a:xfrm>
            <a:off x="5580323" y="6012220"/>
            <a:ext cx="334010" cy="546746"/>
            <a:chOff x="5580323" y="6012220"/>
            <a:chExt cx="334010" cy="546746"/>
          </a:xfrm>
        </p:grpSpPr>
        <p:pic>
          <p:nvPicPr>
            <p:cNvPr id="1268" name="Google Shape;1268;p69"/>
            <p:cNvPicPr preferRelativeResize="0"/>
            <p:nvPr/>
          </p:nvPicPr>
          <p:blipFill rotWithShape="1">
            <a:blip r:embed="rId9">
              <a:alphaModFix/>
            </a:blip>
            <a:srcRect b="0" l="0" r="0" t="0"/>
            <a:stretch/>
          </p:blipFill>
          <p:spPr>
            <a:xfrm>
              <a:off x="5605589" y="6012220"/>
              <a:ext cx="174959" cy="161512"/>
            </a:xfrm>
            <a:prstGeom prst="rect">
              <a:avLst/>
            </a:prstGeom>
            <a:noFill/>
            <a:ln>
              <a:noFill/>
            </a:ln>
          </p:spPr>
        </p:pic>
        <p:sp>
          <p:nvSpPr>
            <p:cNvPr id="1269" name="Google Shape;1269;p69"/>
            <p:cNvSpPr/>
            <p:nvPr/>
          </p:nvSpPr>
          <p:spPr>
            <a:xfrm>
              <a:off x="5580323" y="6070016"/>
              <a:ext cx="334010" cy="488950"/>
            </a:xfrm>
            <a:custGeom>
              <a:rect b="b" l="l" r="r" t="t"/>
              <a:pathLst>
                <a:path extrusionOk="0" h="488950" w="334010">
                  <a:moveTo>
                    <a:pt x="286106" y="488325"/>
                  </a:moveTo>
                  <a:lnTo>
                    <a:pt x="112920" y="488325"/>
                  </a:lnTo>
                  <a:lnTo>
                    <a:pt x="112920" y="443294"/>
                  </a:lnTo>
                  <a:lnTo>
                    <a:pt x="41359" y="388285"/>
                  </a:lnTo>
                  <a:lnTo>
                    <a:pt x="37484" y="382213"/>
                  </a:lnTo>
                  <a:lnTo>
                    <a:pt x="119" y="214216"/>
                  </a:lnTo>
                  <a:lnTo>
                    <a:pt x="0" y="202552"/>
                  </a:lnTo>
                  <a:lnTo>
                    <a:pt x="4156" y="192074"/>
                  </a:lnTo>
                  <a:lnTo>
                    <a:pt x="11893" y="183874"/>
                  </a:lnTo>
                  <a:lnTo>
                    <a:pt x="22512" y="179044"/>
                  </a:lnTo>
                  <a:lnTo>
                    <a:pt x="34368" y="178667"/>
                  </a:lnTo>
                  <a:lnTo>
                    <a:pt x="45075" y="182722"/>
                  </a:lnTo>
                  <a:lnTo>
                    <a:pt x="53479" y="190495"/>
                  </a:lnTo>
                  <a:lnTo>
                    <a:pt x="58424" y="201269"/>
                  </a:lnTo>
                  <a:lnTo>
                    <a:pt x="82956" y="311571"/>
                  </a:lnTo>
                  <a:lnTo>
                    <a:pt x="83029" y="29853"/>
                  </a:lnTo>
                  <a:lnTo>
                    <a:pt x="85376" y="18232"/>
                  </a:lnTo>
                  <a:lnTo>
                    <a:pt x="91777" y="8742"/>
                  </a:lnTo>
                  <a:lnTo>
                    <a:pt x="101271" y="2345"/>
                  </a:lnTo>
                  <a:lnTo>
                    <a:pt x="112894" y="0"/>
                  </a:lnTo>
                  <a:lnTo>
                    <a:pt x="124520" y="2345"/>
                  </a:lnTo>
                  <a:lnTo>
                    <a:pt x="134013" y="8742"/>
                  </a:lnTo>
                  <a:lnTo>
                    <a:pt x="140413" y="18232"/>
                  </a:lnTo>
                  <a:lnTo>
                    <a:pt x="142760" y="29853"/>
                  </a:lnTo>
                  <a:lnTo>
                    <a:pt x="142760" y="177862"/>
                  </a:lnTo>
                  <a:lnTo>
                    <a:pt x="144817" y="165849"/>
                  </a:lnTo>
                  <a:lnTo>
                    <a:pt x="150589" y="155479"/>
                  </a:lnTo>
                  <a:lnTo>
                    <a:pt x="159431" y="147558"/>
                  </a:lnTo>
                  <a:lnTo>
                    <a:pt x="170697" y="142894"/>
                  </a:lnTo>
                  <a:lnTo>
                    <a:pt x="184918" y="142574"/>
                  </a:lnTo>
                  <a:lnTo>
                    <a:pt x="197714" y="147555"/>
                  </a:lnTo>
                  <a:lnTo>
                    <a:pt x="207709" y="156968"/>
                  </a:lnTo>
                  <a:lnTo>
                    <a:pt x="213522" y="169944"/>
                  </a:lnTo>
                  <a:lnTo>
                    <a:pt x="218917" y="165676"/>
                  </a:lnTo>
                  <a:lnTo>
                    <a:pt x="224972" y="162540"/>
                  </a:lnTo>
                  <a:lnTo>
                    <a:pt x="231513" y="160609"/>
                  </a:lnTo>
                  <a:lnTo>
                    <a:pt x="238364" y="159953"/>
                  </a:lnTo>
                  <a:lnTo>
                    <a:pt x="252302" y="162775"/>
                  </a:lnTo>
                  <a:lnTo>
                    <a:pt x="263682" y="170453"/>
                  </a:lnTo>
                  <a:lnTo>
                    <a:pt x="271351" y="181836"/>
                  </a:lnTo>
                  <a:lnTo>
                    <a:pt x="274157" y="195772"/>
                  </a:lnTo>
                  <a:lnTo>
                    <a:pt x="273992" y="199131"/>
                  </a:lnTo>
                  <a:lnTo>
                    <a:pt x="279293" y="195136"/>
                  </a:lnTo>
                  <a:lnTo>
                    <a:pt x="285188" y="192209"/>
                  </a:lnTo>
                  <a:lnTo>
                    <a:pt x="291519" y="190410"/>
                  </a:lnTo>
                  <a:lnTo>
                    <a:pt x="298128" y="189800"/>
                  </a:lnTo>
                  <a:lnTo>
                    <a:pt x="312059" y="192628"/>
                  </a:lnTo>
                  <a:lnTo>
                    <a:pt x="323430" y="200308"/>
                  </a:lnTo>
                  <a:lnTo>
                    <a:pt x="331089" y="211688"/>
                  </a:lnTo>
                  <a:lnTo>
                    <a:pt x="333888" y="225619"/>
                  </a:lnTo>
                  <a:lnTo>
                    <a:pt x="333888" y="333091"/>
                  </a:lnTo>
                  <a:lnTo>
                    <a:pt x="326422" y="380420"/>
                  </a:lnTo>
                  <a:lnTo>
                    <a:pt x="309997" y="409864"/>
                  </a:lnTo>
                  <a:lnTo>
                    <a:pt x="293572" y="432267"/>
                  </a:lnTo>
                  <a:lnTo>
                    <a:pt x="286106" y="458472"/>
                  </a:lnTo>
                  <a:lnTo>
                    <a:pt x="286106" y="48832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7" name="Shape 277"/>
        <p:cNvGrpSpPr/>
        <p:nvPr/>
      </p:nvGrpSpPr>
      <p:grpSpPr>
        <a:xfrm>
          <a:off x="0" y="0"/>
          <a:ext cx="0" cy="0"/>
          <a:chOff x="0" y="0"/>
          <a:chExt cx="0" cy="0"/>
        </a:xfrm>
      </p:grpSpPr>
      <p:grpSp>
        <p:nvGrpSpPr>
          <p:cNvPr id="278" name="Google Shape;278;p7"/>
          <p:cNvGrpSpPr/>
          <p:nvPr/>
        </p:nvGrpSpPr>
        <p:grpSpPr>
          <a:xfrm>
            <a:off x="310108" y="6178055"/>
            <a:ext cx="3112991" cy="348957"/>
            <a:chOff x="310108" y="6178055"/>
            <a:chExt cx="3112991" cy="348957"/>
          </a:xfrm>
        </p:grpSpPr>
        <p:pic>
          <p:nvPicPr>
            <p:cNvPr id="279" name="Google Shape;279;p7"/>
            <p:cNvPicPr preferRelativeResize="0"/>
            <p:nvPr/>
          </p:nvPicPr>
          <p:blipFill rotWithShape="1">
            <a:blip r:embed="rId3">
              <a:alphaModFix/>
            </a:blip>
            <a:srcRect b="0" l="0" r="0" t="0"/>
            <a:stretch/>
          </p:blipFill>
          <p:spPr>
            <a:xfrm>
              <a:off x="310108" y="6178055"/>
              <a:ext cx="273189" cy="348957"/>
            </a:xfrm>
            <a:prstGeom prst="rect">
              <a:avLst/>
            </a:prstGeom>
            <a:noFill/>
            <a:ln>
              <a:noFill/>
            </a:ln>
          </p:spPr>
        </p:pic>
        <p:pic>
          <p:nvPicPr>
            <p:cNvPr id="280" name="Google Shape;280;p7"/>
            <p:cNvPicPr preferRelativeResize="0"/>
            <p:nvPr/>
          </p:nvPicPr>
          <p:blipFill rotWithShape="1">
            <a:blip r:embed="rId4">
              <a:alphaModFix/>
            </a:blip>
            <a:srcRect b="0" l="0" r="0" t="0"/>
            <a:stretch/>
          </p:blipFill>
          <p:spPr>
            <a:xfrm>
              <a:off x="598931" y="6196577"/>
              <a:ext cx="1834667" cy="274037"/>
            </a:xfrm>
            <a:prstGeom prst="rect">
              <a:avLst/>
            </a:prstGeom>
            <a:noFill/>
            <a:ln>
              <a:noFill/>
            </a:ln>
          </p:spPr>
        </p:pic>
        <p:pic>
          <p:nvPicPr>
            <p:cNvPr id="281" name="Google Shape;281;p7"/>
            <p:cNvPicPr preferRelativeResize="0"/>
            <p:nvPr/>
          </p:nvPicPr>
          <p:blipFill rotWithShape="1">
            <a:blip r:embed="rId5">
              <a:alphaModFix/>
            </a:blip>
            <a:srcRect b="0" l="0" r="0" t="0"/>
            <a:stretch/>
          </p:blipFill>
          <p:spPr>
            <a:xfrm>
              <a:off x="2421635" y="6245351"/>
              <a:ext cx="1001464" cy="248651"/>
            </a:xfrm>
            <a:prstGeom prst="rect">
              <a:avLst/>
            </a:prstGeom>
            <a:noFill/>
            <a:ln>
              <a:noFill/>
            </a:ln>
          </p:spPr>
        </p:pic>
      </p:grpSp>
      <p:grpSp>
        <p:nvGrpSpPr>
          <p:cNvPr id="282" name="Google Shape;282;p7"/>
          <p:cNvGrpSpPr/>
          <p:nvPr/>
        </p:nvGrpSpPr>
        <p:grpSpPr>
          <a:xfrm>
            <a:off x="241554" y="228600"/>
            <a:ext cx="11951335" cy="5763768"/>
            <a:chOff x="241554" y="228600"/>
            <a:chExt cx="11951335" cy="5763768"/>
          </a:xfrm>
        </p:grpSpPr>
        <p:pic>
          <p:nvPicPr>
            <p:cNvPr id="283" name="Google Shape;283;p7"/>
            <p:cNvPicPr preferRelativeResize="0"/>
            <p:nvPr/>
          </p:nvPicPr>
          <p:blipFill rotWithShape="1">
            <a:blip r:embed="rId6">
              <a:alphaModFix/>
            </a:blip>
            <a:srcRect b="0" l="0" r="0" t="0"/>
            <a:stretch/>
          </p:blipFill>
          <p:spPr>
            <a:xfrm>
              <a:off x="241554" y="228600"/>
              <a:ext cx="11696699" cy="5763768"/>
            </a:xfrm>
            <a:prstGeom prst="rect">
              <a:avLst/>
            </a:prstGeom>
            <a:noFill/>
            <a:ln>
              <a:noFill/>
            </a:ln>
          </p:spPr>
        </p:pic>
        <p:sp>
          <p:nvSpPr>
            <p:cNvPr id="284" name="Google Shape;284;p7"/>
            <p:cNvSpPr/>
            <p:nvPr/>
          </p:nvSpPr>
          <p:spPr>
            <a:xfrm>
              <a:off x="6194679" y="995552"/>
              <a:ext cx="5997575" cy="3667125"/>
            </a:xfrm>
            <a:custGeom>
              <a:rect b="b" l="l" r="r" t="t"/>
              <a:pathLst>
                <a:path extrusionOk="0" h="3667125" w="5997575">
                  <a:moveTo>
                    <a:pt x="5997321" y="0"/>
                  </a:moveTo>
                  <a:lnTo>
                    <a:pt x="0" y="0"/>
                  </a:lnTo>
                  <a:lnTo>
                    <a:pt x="0" y="3666744"/>
                  </a:lnTo>
                  <a:lnTo>
                    <a:pt x="5997321" y="3666744"/>
                  </a:lnTo>
                  <a:lnTo>
                    <a:pt x="5997321" y="0"/>
                  </a:lnTo>
                  <a:close/>
                </a:path>
              </a:pathLst>
            </a:custGeom>
            <a:solidFill>
              <a:srgbClr val="3AA0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5" name="Google Shape;285;p7"/>
            <p:cNvSpPr/>
            <p:nvPr/>
          </p:nvSpPr>
          <p:spPr>
            <a:xfrm>
              <a:off x="6194679" y="995552"/>
              <a:ext cx="5998210" cy="3667125"/>
            </a:xfrm>
            <a:custGeom>
              <a:rect b="b" l="l" r="r" t="t"/>
              <a:pathLst>
                <a:path extrusionOk="0" h="3667125" w="5998209">
                  <a:moveTo>
                    <a:pt x="0" y="0"/>
                  </a:moveTo>
                  <a:lnTo>
                    <a:pt x="5997702" y="0"/>
                  </a:lnTo>
                  <a:lnTo>
                    <a:pt x="5997702" y="3666744"/>
                  </a:lnTo>
                  <a:lnTo>
                    <a:pt x="0" y="3666744"/>
                  </a:lnTo>
                  <a:lnTo>
                    <a:pt x="0" y="0"/>
                  </a:lnTo>
                  <a:close/>
                </a:path>
              </a:pathLst>
            </a:custGeom>
            <a:noFill/>
            <a:ln cap="flat" cmpd="sng" w="12950">
              <a:solidFill>
                <a:srgbClr val="044E4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86" name="Google Shape;286;p7"/>
          <p:cNvSpPr txBox="1"/>
          <p:nvPr>
            <p:ph type="title"/>
          </p:nvPr>
        </p:nvSpPr>
        <p:spPr>
          <a:xfrm>
            <a:off x="6499235" y="1100559"/>
            <a:ext cx="5017770"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800">
                <a:latin typeface="Calibri"/>
                <a:ea typeface="Calibri"/>
                <a:cs typeface="Calibri"/>
                <a:sym typeface="Calibri"/>
              </a:rPr>
              <a:t>Cómo funciona la gestión de crisis</a:t>
            </a:r>
            <a:endParaRPr sz="2800">
              <a:latin typeface="Calibri"/>
              <a:ea typeface="Calibri"/>
              <a:cs typeface="Calibri"/>
              <a:sym typeface="Calibri"/>
            </a:endParaRPr>
          </a:p>
        </p:txBody>
      </p:sp>
      <p:sp>
        <p:nvSpPr>
          <p:cNvPr id="287" name="Google Shape;287;p7"/>
          <p:cNvSpPr txBox="1"/>
          <p:nvPr/>
        </p:nvSpPr>
        <p:spPr>
          <a:xfrm>
            <a:off x="6511933" y="1533488"/>
            <a:ext cx="5288280" cy="30435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2200">
                <a:solidFill>
                  <a:srgbClr val="FFFFFF"/>
                </a:solidFill>
                <a:latin typeface="Calibri"/>
                <a:ea typeface="Calibri"/>
                <a:cs typeface="Calibri"/>
                <a:sym typeface="Calibri"/>
              </a:rPr>
              <a:t>Cualquier crisis nunca se desarrolla  exactamente como se había previsto, pero con  el apoyo del proceso de gestión y planificación  de crisis, una región puede desarrollar  habilidades de respuesta a las crisis y una  mentalidad de mitigación de la preparación.</a:t>
            </a:r>
            <a:endParaRPr sz="2200">
              <a:latin typeface="Calibri"/>
              <a:ea typeface="Calibri"/>
              <a:cs typeface="Calibri"/>
              <a:sym typeface="Calibri"/>
            </a:endParaRPr>
          </a:p>
          <a:p>
            <a:pPr indent="0" lvl="0" marL="12700" marR="205740" rtl="0" algn="just">
              <a:lnSpc>
                <a:spcPct val="100000"/>
              </a:lnSpc>
              <a:spcBef>
                <a:spcPts val="0"/>
              </a:spcBef>
              <a:spcAft>
                <a:spcPts val="0"/>
              </a:spcAft>
              <a:buNone/>
            </a:pPr>
            <a:r>
              <a:rPr lang="en-US" sz="2200">
                <a:solidFill>
                  <a:srgbClr val="FFFFFF"/>
                </a:solidFill>
                <a:latin typeface="Calibri"/>
                <a:ea typeface="Calibri"/>
                <a:cs typeface="Calibri"/>
                <a:sym typeface="Calibri"/>
              </a:rPr>
              <a:t>Como resultado, las regiones y las empresas  pueden hacer frente a cualquier crisis que se  produzca con mayor eficacia.</a:t>
            </a:r>
            <a:endParaRPr sz="220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73" name="Shape 1273"/>
        <p:cNvGrpSpPr/>
        <p:nvPr/>
      </p:nvGrpSpPr>
      <p:grpSpPr>
        <a:xfrm>
          <a:off x="0" y="0"/>
          <a:ext cx="0" cy="0"/>
          <a:chOff x="0" y="0"/>
          <a:chExt cx="0" cy="0"/>
        </a:xfrm>
      </p:grpSpPr>
      <p:grpSp>
        <p:nvGrpSpPr>
          <p:cNvPr id="1274" name="Google Shape;1274;p70"/>
          <p:cNvGrpSpPr/>
          <p:nvPr/>
        </p:nvGrpSpPr>
        <p:grpSpPr>
          <a:xfrm>
            <a:off x="1038605" y="0"/>
            <a:ext cx="11119701" cy="6858000"/>
            <a:chOff x="1038605" y="0"/>
            <a:chExt cx="11119701" cy="6858000"/>
          </a:xfrm>
        </p:grpSpPr>
        <p:pic>
          <p:nvPicPr>
            <p:cNvPr id="1275" name="Google Shape;1275;p70"/>
            <p:cNvPicPr preferRelativeResize="0"/>
            <p:nvPr/>
          </p:nvPicPr>
          <p:blipFill rotWithShape="1">
            <a:blip r:embed="rId3">
              <a:alphaModFix/>
            </a:blip>
            <a:srcRect b="0" l="0" r="0" t="0"/>
            <a:stretch/>
          </p:blipFill>
          <p:spPr>
            <a:xfrm>
              <a:off x="6939667" y="1523"/>
              <a:ext cx="5218639" cy="5503213"/>
            </a:xfrm>
            <a:prstGeom prst="rect">
              <a:avLst/>
            </a:prstGeom>
            <a:noFill/>
            <a:ln>
              <a:noFill/>
            </a:ln>
          </p:spPr>
        </p:pic>
        <p:sp>
          <p:nvSpPr>
            <p:cNvPr id="1276" name="Google Shape;1276;p70"/>
            <p:cNvSpPr/>
            <p:nvPr/>
          </p:nvSpPr>
          <p:spPr>
            <a:xfrm>
              <a:off x="1038605" y="0"/>
              <a:ext cx="6216650" cy="6858000"/>
            </a:xfrm>
            <a:custGeom>
              <a:rect b="b" l="l" r="r" t="t"/>
              <a:pathLst>
                <a:path extrusionOk="0" h="6858000" w="6216650">
                  <a:moveTo>
                    <a:pt x="6216383" y="0"/>
                  </a:moveTo>
                  <a:lnTo>
                    <a:pt x="0" y="0"/>
                  </a:lnTo>
                  <a:lnTo>
                    <a:pt x="0" y="6858000"/>
                  </a:lnTo>
                  <a:lnTo>
                    <a:pt x="6216383" y="6858000"/>
                  </a:lnTo>
                  <a:lnTo>
                    <a:pt x="6216383"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277" name="Google Shape;1277;p70"/>
          <p:cNvGrpSpPr/>
          <p:nvPr/>
        </p:nvGrpSpPr>
        <p:grpSpPr>
          <a:xfrm>
            <a:off x="595122" y="4128033"/>
            <a:ext cx="308871" cy="2311691"/>
            <a:chOff x="595122" y="4128033"/>
            <a:chExt cx="308871" cy="2311691"/>
          </a:xfrm>
        </p:grpSpPr>
        <p:pic>
          <p:nvPicPr>
            <p:cNvPr id="1278" name="Google Shape;1278;p70"/>
            <p:cNvPicPr preferRelativeResize="0"/>
            <p:nvPr/>
          </p:nvPicPr>
          <p:blipFill rotWithShape="1">
            <a:blip r:embed="rId4">
              <a:alphaModFix/>
            </a:blip>
            <a:srcRect b="0" l="0" r="0" t="0"/>
            <a:stretch/>
          </p:blipFill>
          <p:spPr>
            <a:xfrm>
              <a:off x="595122" y="6236286"/>
              <a:ext cx="308871" cy="203438"/>
            </a:xfrm>
            <a:prstGeom prst="rect">
              <a:avLst/>
            </a:prstGeom>
            <a:noFill/>
            <a:ln>
              <a:noFill/>
            </a:ln>
          </p:spPr>
        </p:pic>
        <p:pic>
          <p:nvPicPr>
            <p:cNvPr id="1279" name="Google Shape;1279;p70"/>
            <p:cNvPicPr preferRelativeResize="0"/>
            <p:nvPr/>
          </p:nvPicPr>
          <p:blipFill rotWithShape="1">
            <a:blip r:embed="rId5">
              <a:alphaModFix/>
            </a:blip>
            <a:srcRect b="0" l="0" r="0" t="0"/>
            <a:stretch/>
          </p:blipFill>
          <p:spPr>
            <a:xfrm>
              <a:off x="633852" y="4863083"/>
              <a:ext cx="226667" cy="1361693"/>
            </a:xfrm>
            <a:prstGeom prst="rect">
              <a:avLst/>
            </a:prstGeom>
            <a:noFill/>
            <a:ln>
              <a:noFill/>
            </a:ln>
          </p:spPr>
        </p:pic>
        <p:pic>
          <p:nvPicPr>
            <p:cNvPr id="1280" name="Google Shape;1280;p70"/>
            <p:cNvPicPr preferRelativeResize="0"/>
            <p:nvPr/>
          </p:nvPicPr>
          <p:blipFill rotWithShape="1">
            <a:blip r:embed="rId6">
              <a:alphaModFix/>
            </a:blip>
            <a:srcRect b="0" l="0" r="0" t="0"/>
            <a:stretch/>
          </p:blipFill>
          <p:spPr>
            <a:xfrm>
              <a:off x="672846" y="4128033"/>
              <a:ext cx="203232" cy="744193"/>
            </a:xfrm>
            <a:prstGeom prst="rect">
              <a:avLst/>
            </a:prstGeom>
            <a:noFill/>
            <a:ln>
              <a:noFill/>
            </a:ln>
          </p:spPr>
        </p:pic>
      </p:grpSp>
      <p:sp>
        <p:nvSpPr>
          <p:cNvPr id="1281" name="Google Shape;1281;p70"/>
          <p:cNvSpPr txBox="1"/>
          <p:nvPr/>
        </p:nvSpPr>
        <p:spPr>
          <a:xfrm>
            <a:off x="1297939" y="883313"/>
            <a:ext cx="5701665" cy="5558155"/>
          </a:xfrm>
          <a:prstGeom prst="rect">
            <a:avLst/>
          </a:prstGeom>
          <a:noFill/>
          <a:ln>
            <a:noFill/>
          </a:ln>
        </p:spPr>
        <p:txBody>
          <a:bodyPr anchorCtr="0" anchor="t" bIns="0" lIns="0" spcFirstLastPara="1" rIns="0" wrap="square" tIns="12700">
            <a:spAutoFit/>
          </a:bodyPr>
          <a:lstStyle/>
          <a:p>
            <a:pPr indent="-342900" lvl="0" marL="354965" marR="5080" rtl="0" algn="l">
              <a:lnSpc>
                <a:spcPct val="110000"/>
              </a:lnSpc>
              <a:spcBef>
                <a:spcPts val="0"/>
              </a:spcBef>
              <a:spcAft>
                <a:spcPts val="0"/>
              </a:spcAft>
              <a:buClr>
                <a:srgbClr val="FFFFFF"/>
              </a:buClr>
              <a:buSzPts val="2200"/>
              <a:buFont typeface="Noto Sans Symbols"/>
              <a:buChar char="❑"/>
            </a:pPr>
            <a:r>
              <a:rPr lang="en-US" sz="2200">
                <a:solidFill>
                  <a:srgbClr val="FFFFFF"/>
                </a:solidFill>
                <a:latin typeface="Calibri"/>
                <a:ea typeface="Calibri"/>
                <a:cs typeface="Calibri"/>
                <a:sym typeface="Calibri"/>
              </a:rPr>
              <a:t>Reforzar </a:t>
            </a:r>
            <a:r>
              <a:rPr b="1" lang="en-US" sz="2200">
                <a:solidFill>
                  <a:srgbClr val="FFFFFF"/>
                </a:solidFill>
                <a:latin typeface="Calibri"/>
                <a:ea typeface="Calibri"/>
                <a:cs typeface="Calibri"/>
                <a:sym typeface="Calibri"/>
              </a:rPr>
              <a:t>la preparación a todos los niveles </a:t>
            </a:r>
            <a:r>
              <a:rPr lang="en-US" sz="2200">
                <a:solidFill>
                  <a:srgbClr val="FFFFFF"/>
                </a:solidFill>
                <a:latin typeface="Calibri"/>
                <a:ea typeface="Calibri"/>
                <a:cs typeface="Calibri"/>
                <a:sym typeface="Calibri"/>
              </a:rPr>
              <a:t>con  un enfoque multirriesgo</a:t>
            </a:r>
            <a:endParaRPr sz="2200">
              <a:latin typeface="Calibri"/>
              <a:ea typeface="Calibri"/>
              <a:cs typeface="Calibri"/>
              <a:sym typeface="Calibri"/>
            </a:endParaRPr>
          </a:p>
          <a:p>
            <a:pPr indent="-342900" lvl="0" marL="354965" marR="348615" rtl="0" algn="l">
              <a:lnSpc>
                <a:spcPct val="110000"/>
              </a:lnSpc>
              <a:spcBef>
                <a:spcPts val="0"/>
              </a:spcBef>
              <a:spcAft>
                <a:spcPts val="0"/>
              </a:spcAft>
              <a:buClr>
                <a:srgbClr val="FFFFFF"/>
              </a:buClr>
              <a:buSzPts val="2200"/>
              <a:buFont typeface="Noto Sans Symbols"/>
              <a:buChar char="❑"/>
            </a:pPr>
            <a:r>
              <a:rPr lang="en-US" sz="2200">
                <a:solidFill>
                  <a:srgbClr val="FFFFFF"/>
                </a:solidFill>
                <a:latin typeface="Calibri"/>
                <a:ea typeface="Calibri"/>
                <a:cs typeface="Calibri"/>
                <a:sym typeface="Calibri"/>
              </a:rPr>
              <a:t>Establecer </a:t>
            </a:r>
            <a:r>
              <a:rPr b="1" lang="en-US" sz="2200">
                <a:solidFill>
                  <a:srgbClr val="FFFFFF"/>
                </a:solidFill>
                <a:latin typeface="Calibri"/>
                <a:ea typeface="Calibri"/>
                <a:cs typeface="Calibri"/>
                <a:sym typeface="Calibri"/>
              </a:rPr>
              <a:t>sistemas </a:t>
            </a:r>
            <a:r>
              <a:rPr lang="en-US" sz="2200">
                <a:solidFill>
                  <a:srgbClr val="FFFFFF"/>
                </a:solidFill>
                <a:latin typeface="Calibri"/>
                <a:ea typeface="Calibri"/>
                <a:cs typeface="Calibri"/>
                <a:sym typeface="Calibri"/>
              </a:rPr>
              <a:t>y mecanismos de </a:t>
            </a:r>
            <a:r>
              <a:rPr b="1" lang="en-US" sz="2200">
                <a:solidFill>
                  <a:srgbClr val="FFFFFF"/>
                </a:solidFill>
                <a:latin typeface="Calibri"/>
                <a:ea typeface="Calibri"/>
                <a:cs typeface="Calibri"/>
                <a:sym typeface="Calibri"/>
              </a:rPr>
              <a:t>alerta  (temprana </a:t>
            </a:r>
            <a:r>
              <a:rPr lang="en-US" sz="2200">
                <a:solidFill>
                  <a:srgbClr val="FFFFFF"/>
                </a:solidFill>
                <a:latin typeface="Calibri"/>
                <a:ea typeface="Calibri"/>
                <a:cs typeface="Calibri"/>
                <a:sym typeface="Calibri"/>
              </a:rPr>
              <a:t>) accesibles que permitan una  respuesta eficaz e integradora</a:t>
            </a:r>
            <a:endParaRPr sz="2200">
              <a:latin typeface="Calibri"/>
              <a:ea typeface="Calibri"/>
              <a:cs typeface="Calibri"/>
              <a:sym typeface="Calibri"/>
            </a:endParaRPr>
          </a:p>
          <a:p>
            <a:pPr indent="-342900" lvl="0" marL="354965" marR="1303020" rtl="0" algn="l">
              <a:lnSpc>
                <a:spcPct val="110000"/>
              </a:lnSpc>
              <a:spcBef>
                <a:spcPts val="0"/>
              </a:spcBef>
              <a:spcAft>
                <a:spcPts val="0"/>
              </a:spcAft>
              <a:buClr>
                <a:srgbClr val="FFFFFF"/>
              </a:buClr>
              <a:buSzPts val="2200"/>
              <a:buFont typeface="Noto Sans Symbols"/>
              <a:buChar char="❑"/>
            </a:pPr>
            <a:r>
              <a:rPr lang="en-US" sz="2200">
                <a:solidFill>
                  <a:srgbClr val="FFFFFF"/>
                </a:solidFill>
                <a:latin typeface="Calibri"/>
                <a:ea typeface="Calibri"/>
                <a:cs typeface="Calibri"/>
                <a:sym typeface="Calibri"/>
              </a:rPr>
              <a:t>Reforzar la preparación </a:t>
            </a:r>
            <a:r>
              <a:rPr b="1" lang="en-US" sz="2200">
                <a:solidFill>
                  <a:srgbClr val="FFFFFF"/>
                </a:solidFill>
                <a:latin typeface="Calibri"/>
                <a:ea typeface="Calibri"/>
                <a:cs typeface="Calibri"/>
                <a:sym typeface="Calibri"/>
              </a:rPr>
              <a:t>individual e  institucional</a:t>
            </a:r>
            <a:endParaRPr sz="2200">
              <a:latin typeface="Calibri"/>
              <a:ea typeface="Calibri"/>
              <a:cs typeface="Calibri"/>
              <a:sym typeface="Calibri"/>
            </a:endParaRPr>
          </a:p>
          <a:p>
            <a:pPr indent="-342900" lvl="0" marL="354965" marR="502284" rtl="0" algn="l">
              <a:lnSpc>
                <a:spcPct val="110000"/>
              </a:lnSpc>
              <a:spcBef>
                <a:spcPts val="0"/>
              </a:spcBef>
              <a:spcAft>
                <a:spcPts val="0"/>
              </a:spcAft>
              <a:buClr>
                <a:srgbClr val="FFFFFF"/>
              </a:buClr>
              <a:buSzPts val="2200"/>
              <a:buFont typeface="Noto Sans Symbols"/>
              <a:buChar char="❑"/>
            </a:pPr>
            <a:r>
              <a:rPr lang="en-US" sz="2200">
                <a:solidFill>
                  <a:srgbClr val="FFFFFF"/>
                </a:solidFill>
                <a:latin typeface="Calibri"/>
                <a:ea typeface="Calibri"/>
                <a:cs typeface="Calibri"/>
                <a:sym typeface="Calibri"/>
              </a:rPr>
              <a:t>Promover mecanismos de transferencia de  riesgos y destacar el </a:t>
            </a:r>
            <a:r>
              <a:rPr b="1" lang="en-US" sz="2200">
                <a:solidFill>
                  <a:srgbClr val="FFFFFF"/>
                </a:solidFill>
                <a:latin typeface="Calibri"/>
                <a:ea typeface="Calibri"/>
                <a:cs typeface="Calibri"/>
                <a:sym typeface="Calibri"/>
              </a:rPr>
              <a:t>papel </a:t>
            </a:r>
            <a:r>
              <a:rPr lang="en-US" sz="2200">
                <a:solidFill>
                  <a:srgbClr val="FFFFFF"/>
                </a:solidFill>
                <a:latin typeface="Calibri"/>
                <a:ea typeface="Calibri"/>
                <a:cs typeface="Calibri"/>
                <a:sym typeface="Calibri"/>
              </a:rPr>
              <a:t>activo </a:t>
            </a:r>
            <a:r>
              <a:rPr b="1" lang="en-US" sz="2200">
                <a:solidFill>
                  <a:srgbClr val="FFFFFF"/>
                </a:solidFill>
                <a:latin typeface="Calibri"/>
                <a:ea typeface="Calibri"/>
                <a:cs typeface="Calibri"/>
                <a:sym typeface="Calibri"/>
              </a:rPr>
              <a:t>de los  seguros </a:t>
            </a:r>
            <a:r>
              <a:rPr lang="en-US" sz="2200">
                <a:solidFill>
                  <a:srgbClr val="FFFFFF"/>
                </a:solidFill>
                <a:latin typeface="Calibri"/>
                <a:ea typeface="Calibri"/>
                <a:cs typeface="Calibri"/>
                <a:sym typeface="Calibri"/>
              </a:rPr>
              <a:t>en la reducción de riesgos</a:t>
            </a:r>
            <a:endParaRPr sz="2200">
              <a:latin typeface="Calibri"/>
              <a:ea typeface="Calibri"/>
              <a:cs typeface="Calibri"/>
              <a:sym typeface="Calibri"/>
            </a:endParaRPr>
          </a:p>
          <a:p>
            <a:pPr indent="-342900" lvl="0" marL="354965" marR="15875" rtl="0" algn="l">
              <a:lnSpc>
                <a:spcPct val="110000"/>
              </a:lnSpc>
              <a:spcBef>
                <a:spcPts val="0"/>
              </a:spcBef>
              <a:spcAft>
                <a:spcPts val="0"/>
              </a:spcAft>
              <a:buClr>
                <a:srgbClr val="FFFFFF"/>
              </a:buClr>
              <a:buSzPts val="2200"/>
              <a:buFont typeface="Noto Sans Symbols"/>
              <a:buChar char="❑"/>
            </a:pPr>
            <a:r>
              <a:rPr b="1" lang="en-US" sz="2200">
                <a:solidFill>
                  <a:srgbClr val="FFFFFF"/>
                </a:solidFill>
                <a:latin typeface="Calibri"/>
                <a:ea typeface="Calibri"/>
                <a:cs typeface="Calibri"/>
                <a:sym typeface="Calibri"/>
              </a:rPr>
              <a:t>Apoyar acciones humanitarias anticipatorias </a:t>
            </a:r>
            <a:r>
              <a:rPr lang="en-US" sz="2200">
                <a:solidFill>
                  <a:srgbClr val="FFFFFF"/>
                </a:solidFill>
                <a:latin typeface="Calibri"/>
                <a:ea typeface="Calibri"/>
                <a:cs typeface="Calibri"/>
                <a:sym typeface="Calibri"/>
              </a:rPr>
              <a:t>y  promover marcos de protección inclusivos  para el </a:t>
            </a:r>
            <a:r>
              <a:rPr b="1" lang="en-US" sz="2200">
                <a:solidFill>
                  <a:srgbClr val="FFFFFF"/>
                </a:solidFill>
                <a:latin typeface="Calibri"/>
                <a:ea typeface="Calibri"/>
                <a:cs typeface="Calibri"/>
                <a:sym typeface="Calibri"/>
              </a:rPr>
              <a:t>cambio </a:t>
            </a:r>
            <a:r>
              <a:rPr lang="en-US" sz="2200">
                <a:solidFill>
                  <a:srgbClr val="FFFFFF"/>
                </a:solidFill>
                <a:latin typeface="Calibri"/>
                <a:ea typeface="Calibri"/>
                <a:cs typeface="Calibri"/>
                <a:sym typeface="Calibri"/>
              </a:rPr>
              <a:t>climático y los desplazamientos  forzosos </a:t>
            </a:r>
            <a:r>
              <a:rPr b="1" lang="en-US" sz="2200">
                <a:solidFill>
                  <a:srgbClr val="FFFFFF"/>
                </a:solidFill>
                <a:latin typeface="Calibri"/>
                <a:ea typeface="Calibri"/>
                <a:cs typeface="Calibri"/>
                <a:sym typeface="Calibri"/>
              </a:rPr>
              <a:t>relacionados con catástrofes</a:t>
            </a:r>
            <a:endParaRPr sz="2200">
              <a:latin typeface="Calibri"/>
              <a:ea typeface="Calibri"/>
              <a:cs typeface="Calibri"/>
              <a:sym typeface="Calibri"/>
            </a:endParaRPr>
          </a:p>
          <a:p>
            <a:pPr indent="0" lvl="0" marL="12700" marR="0" rtl="0" algn="l">
              <a:lnSpc>
                <a:spcPct val="100000"/>
              </a:lnSpc>
              <a:spcBef>
                <a:spcPts val="260"/>
              </a:spcBef>
              <a:spcAft>
                <a:spcPts val="0"/>
              </a:spcAft>
              <a:buNone/>
            </a:pPr>
            <a:r>
              <a:rPr lang="en-US" sz="2200" u="sng">
                <a:solidFill>
                  <a:srgbClr val="FFFFFF"/>
                </a:solidFill>
                <a:latin typeface="Calibri"/>
                <a:ea typeface="Calibri"/>
                <a:cs typeface="Calibri"/>
                <a:sym typeface="Calibri"/>
                <a:hlinkClick r:id="rId7">
                  <a:extLst>
                    <a:ext uri="{A12FA001-AC4F-418D-AE19-62706E023703}">
                      <ahyp:hlinkClr val="tx"/>
                    </a:ext>
                  </a:extLst>
                </a:hlinkClick>
              </a:rPr>
              <a:t>Más información y lecturas</a:t>
            </a:r>
            <a:endParaRPr sz="2200">
              <a:latin typeface="Calibri"/>
              <a:ea typeface="Calibri"/>
              <a:cs typeface="Calibri"/>
              <a:sym typeface="Calibri"/>
            </a:endParaRPr>
          </a:p>
        </p:txBody>
      </p:sp>
      <p:sp>
        <p:nvSpPr>
          <p:cNvPr id="1282" name="Google Shape;1282;p70"/>
          <p:cNvSpPr txBox="1"/>
          <p:nvPr>
            <p:ph type="title"/>
          </p:nvPr>
        </p:nvSpPr>
        <p:spPr>
          <a:xfrm>
            <a:off x="1458314" y="209402"/>
            <a:ext cx="3037205"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t>Tenga en cuenta</a:t>
            </a:r>
            <a:endParaRPr sz="3600"/>
          </a:p>
        </p:txBody>
      </p:sp>
      <p:sp>
        <p:nvSpPr>
          <p:cNvPr id="1283" name="Google Shape;1283;p70"/>
          <p:cNvSpPr/>
          <p:nvPr/>
        </p:nvSpPr>
        <p:spPr>
          <a:xfrm>
            <a:off x="4858575" y="6174320"/>
            <a:ext cx="400685" cy="516890"/>
          </a:xfrm>
          <a:custGeom>
            <a:rect b="b" l="l" r="r" t="t"/>
            <a:pathLst>
              <a:path extrusionOk="0" h="516890" w="400685">
                <a:moveTo>
                  <a:pt x="161455" y="187223"/>
                </a:moveTo>
                <a:lnTo>
                  <a:pt x="77495" y="187223"/>
                </a:lnTo>
                <a:lnTo>
                  <a:pt x="77495" y="213055"/>
                </a:lnTo>
                <a:lnTo>
                  <a:pt x="161455" y="213055"/>
                </a:lnTo>
                <a:lnTo>
                  <a:pt x="161455" y="187223"/>
                </a:lnTo>
                <a:close/>
              </a:path>
              <a:path extrusionOk="0" h="516890" w="400685">
                <a:moveTo>
                  <a:pt x="322922" y="393827"/>
                </a:moveTo>
                <a:lnTo>
                  <a:pt x="77495" y="393827"/>
                </a:lnTo>
                <a:lnTo>
                  <a:pt x="77495" y="419646"/>
                </a:lnTo>
                <a:lnTo>
                  <a:pt x="322922" y="419646"/>
                </a:lnTo>
                <a:lnTo>
                  <a:pt x="322922" y="393827"/>
                </a:lnTo>
                <a:close/>
              </a:path>
              <a:path extrusionOk="0" h="516890" w="400685">
                <a:moveTo>
                  <a:pt x="322922" y="342176"/>
                </a:moveTo>
                <a:lnTo>
                  <a:pt x="77495" y="342176"/>
                </a:lnTo>
                <a:lnTo>
                  <a:pt x="77495" y="367995"/>
                </a:lnTo>
                <a:lnTo>
                  <a:pt x="322922" y="367995"/>
                </a:lnTo>
                <a:lnTo>
                  <a:pt x="322922" y="342176"/>
                </a:lnTo>
                <a:close/>
              </a:path>
              <a:path extrusionOk="0" h="516890" w="400685">
                <a:moveTo>
                  <a:pt x="322922" y="290525"/>
                </a:moveTo>
                <a:lnTo>
                  <a:pt x="77495" y="290525"/>
                </a:lnTo>
                <a:lnTo>
                  <a:pt x="77495" y="316344"/>
                </a:lnTo>
                <a:lnTo>
                  <a:pt x="322922" y="316344"/>
                </a:lnTo>
                <a:lnTo>
                  <a:pt x="322922" y="290525"/>
                </a:lnTo>
                <a:close/>
              </a:path>
              <a:path extrusionOk="0" h="516890" w="400685">
                <a:moveTo>
                  <a:pt x="322922" y="238874"/>
                </a:moveTo>
                <a:lnTo>
                  <a:pt x="77495" y="238874"/>
                </a:lnTo>
                <a:lnTo>
                  <a:pt x="77495" y="264706"/>
                </a:lnTo>
                <a:lnTo>
                  <a:pt x="322922" y="264706"/>
                </a:lnTo>
                <a:lnTo>
                  <a:pt x="322922" y="238874"/>
                </a:lnTo>
                <a:close/>
              </a:path>
              <a:path extrusionOk="0" h="516890" w="400685">
                <a:moveTo>
                  <a:pt x="400431" y="142036"/>
                </a:moveTo>
                <a:lnTo>
                  <a:pt x="393090" y="135585"/>
                </a:lnTo>
                <a:lnTo>
                  <a:pt x="361683" y="107962"/>
                </a:lnTo>
                <a:lnTo>
                  <a:pt x="361683" y="174320"/>
                </a:lnTo>
                <a:lnTo>
                  <a:pt x="361683" y="477748"/>
                </a:lnTo>
                <a:lnTo>
                  <a:pt x="38747" y="477748"/>
                </a:lnTo>
                <a:lnTo>
                  <a:pt x="38747" y="38735"/>
                </a:lnTo>
                <a:lnTo>
                  <a:pt x="200215" y="38735"/>
                </a:lnTo>
                <a:lnTo>
                  <a:pt x="200215" y="174320"/>
                </a:lnTo>
                <a:lnTo>
                  <a:pt x="361683" y="174320"/>
                </a:lnTo>
                <a:lnTo>
                  <a:pt x="361683" y="107962"/>
                </a:lnTo>
                <a:lnTo>
                  <a:pt x="319697" y="71031"/>
                </a:lnTo>
                <a:lnTo>
                  <a:pt x="319697" y="135585"/>
                </a:lnTo>
                <a:lnTo>
                  <a:pt x="238963" y="135585"/>
                </a:lnTo>
                <a:lnTo>
                  <a:pt x="238963" y="54876"/>
                </a:lnTo>
                <a:lnTo>
                  <a:pt x="319697" y="135585"/>
                </a:lnTo>
                <a:lnTo>
                  <a:pt x="319697" y="71031"/>
                </a:lnTo>
                <a:lnTo>
                  <a:pt x="301345" y="54876"/>
                </a:lnTo>
                <a:lnTo>
                  <a:pt x="283006" y="38735"/>
                </a:lnTo>
                <a:lnTo>
                  <a:pt x="238963" y="0"/>
                </a:lnTo>
                <a:lnTo>
                  <a:pt x="0" y="0"/>
                </a:lnTo>
                <a:lnTo>
                  <a:pt x="0" y="516483"/>
                </a:lnTo>
                <a:lnTo>
                  <a:pt x="400431" y="516483"/>
                </a:lnTo>
                <a:lnTo>
                  <a:pt x="400431" y="477748"/>
                </a:lnTo>
                <a:lnTo>
                  <a:pt x="400431" y="14203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284" name="Google Shape;1284;p70"/>
          <p:cNvPicPr preferRelativeResize="0"/>
          <p:nvPr/>
        </p:nvPicPr>
        <p:blipFill rotWithShape="1">
          <a:blip r:embed="rId8">
            <a:alphaModFix/>
          </a:blip>
          <a:srcRect b="0" l="0" r="0" t="0"/>
          <a:stretch/>
        </p:blipFill>
        <p:spPr>
          <a:xfrm>
            <a:off x="7298435" y="228600"/>
            <a:ext cx="4660163" cy="6362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8" name="Shape 1288"/>
        <p:cNvGrpSpPr/>
        <p:nvPr/>
      </p:nvGrpSpPr>
      <p:grpSpPr>
        <a:xfrm>
          <a:off x="0" y="0"/>
          <a:ext cx="0" cy="0"/>
          <a:chOff x="0" y="0"/>
          <a:chExt cx="0" cy="0"/>
        </a:xfrm>
      </p:grpSpPr>
      <p:grpSp>
        <p:nvGrpSpPr>
          <p:cNvPr id="1289" name="Google Shape;1289;p71"/>
          <p:cNvGrpSpPr/>
          <p:nvPr/>
        </p:nvGrpSpPr>
        <p:grpSpPr>
          <a:xfrm>
            <a:off x="1038605" y="0"/>
            <a:ext cx="11119701" cy="6858000"/>
            <a:chOff x="1038605" y="0"/>
            <a:chExt cx="11119701" cy="6858000"/>
          </a:xfrm>
        </p:grpSpPr>
        <p:pic>
          <p:nvPicPr>
            <p:cNvPr id="1290" name="Google Shape;1290;p71"/>
            <p:cNvPicPr preferRelativeResize="0"/>
            <p:nvPr/>
          </p:nvPicPr>
          <p:blipFill rotWithShape="1">
            <a:blip r:embed="rId3">
              <a:alphaModFix/>
            </a:blip>
            <a:srcRect b="0" l="0" r="0" t="0"/>
            <a:stretch/>
          </p:blipFill>
          <p:spPr>
            <a:xfrm>
              <a:off x="6939667" y="1523"/>
              <a:ext cx="5218639" cy="5503213"/>
            </a:xfrm>
            <a:prstGeom prst="rect">
              <a:avLst/>
            </a:prstGeom>
            <a:noFill/>
            <a:ln>
              <a:noFill/>
            </a:ln>
          </p:spPr>
        </p:pic>
        <p:sp>
          <p:nvSpPr>
            <p:cNvPr id="1291" name="Google Shape;1291;p71"/>
            <p:cNvSpPr/>
            <p:nvPr/>
          </p:nvSpPr>
          <p:spPr>
            <a:xfrm>
              <a:off x="1038605" y="0"/>
              <a:ext cx="6216650" cy="6858000"/>
            </a:xfrm>
            <a:custGeom>
              <a:rect b="b" l="l" r="r" t="t"/>
              <a:pathLst>
                <a:path extrusionOk="0" h="6858000" w="6216650">
                  <a:moveTo>
                    <a:pt x="6216383" y="0"/>
                  </a:moveTo>
                  <a:lnTo>
                    <a:pt x="0" y="0"/>
                  </a:lnTo>
                  <a:lnTo>
                    <a:pt x="0" y="6858000"/>
                  </a:lnTo>
                  <a:lnTo>
                    <a:pt x="6216383" y="6858000"/>
                  </a:lnTo>
                  <a:lnTo>
                    <a:pt x="6216383"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292" name="Google Shape;1292;p71"/>
          <p:cNvGrpSpPr/>
          <p:nvPr/>
        </p:nvGrpSpPr>
        <p:grpSpPr>
          <a:xfrm>
            <a:off x="595122" y="4128033"/>
            <a:ext cx="308871" cy="2311691"/>
            <a:chOff x="595122" y="4128033"/>
            <a:chExt cx="308871" cy="2311691"/>
          </a:xfrm>
        </p:grpSpPr>
        <p:pic>
          <p:nvPicPr>
            <p:cNvPr id="1293" name="Google Shape;1293;p71"/>
            <p:cNvPicPr preferRelativeResize="0"/>
            <p:nvPr/>
          </p:nvPicPr>
          <p:blipFill rotWithShape="1">
            <a:blip r:embed="rId4">
              <a:alphaModFix/>
            </a:blip>
            <a:srcRect b="0" l="0" r="0" t="0"/>
            <a:stretch/>
          </p:blipFill>
          <p:spPr>
            <a:xfrm>
              <a:off x="595122" y="6236286"/>
              <a:ext cx="308871" cy="203438"/>
            </a:xfrm>
            <a:prstGeom prst="rect">
              <a:avLst/>
            </a:prstGeom>
            <a:noFill/>
            <a:ln>
              <a:noFill/>
            </a:ln>
          </p:spPr>
        </p:pic>
        <p:pic>
          <p:nvPicPr>
            <p:cNvPr id="1294" name="Google Shape;1294;p71"/>
            <p:cNvPicPr preferRelativeResize="0"/>
            <p:nvPr/>
          </p:nvPicPr>
          <p:blipFill rotWithShape="1">
            <a:blip r:embed="rId5">
              <a:alphaModFix/>
            </a:blip>
            <a:srcRect b="0" l="0" r="0" t="0"/>
            <a:stretch/>
          </p:blipFill>
          <p:spPr>
            <a:xfrm>
              <a:off x="633852" y="4863083"/>
              <a:ext cx="226667" cy="1361693"/>
            </a:xfrm>
            <a:prstGeom prst="rect">
              <a:avLst/>
            </a:prstGeom>
            <a:noFill/>
            <a:ln>
              <a:noFill/>
            </a:ln>
          </p:spPr>
        </p:pic>
        <p:pic>
          <p:nvPicPr>
            <p:cNvPr id="1295" name="Google Shape;1295;p71"/>
            <p:cNvPicPr preferRelativeResize="0"/>
            <p:nvPr/>
          </p:nvPicPr>
          <p:blipFill rotWithShape="1">
            <a:blip r:embed="rId6">
              <a:alphaModFix/>
            </a:blip>
            <a:srcRect b="0" l="0" r="0" t="0"/>
            <a:stretch/>
          </p:blipFill>
          <p:spPr>
            <a:xfrm>
              <a:off x="672846" y="4128033"/>
              <a:ext cx="203232" cy="744193"/>
            </a:xfrm>
            <a:prstGeom prst="rect">
              <a:avLst/>
            </a:prstGeom>
            <a:noFill/>
            <a:ln>
              <a:noFill/>
            </a:ln>
          </p:spPr>
        </p:pic>
      </p:grpSp>
      <p:sp>
        <p:nvSpPr>
          <p:cNvPr id="1296" name="Google Shape;1296;p71"/>
          <p:cNvSpPr txBox="1"/>
          <p:nvPr/>
        </p:nvSpPr>
        <p:spPr>
          <a:xfrm>
            <a:off x="1458314" y="870872"/>
            <a:ext cx="5523230" cy="3098165"/>
          </a:xfrm>
          <a:prstGeom prst="rect">
            <a:avLst/>
          </a:prstGeom>
          <a:noFill/>
          <a:ln>
            <a:noFill/>
          </a:ln>
        </p:spPr>
        <p:txBody>
          <a:bodyPr anchorCtr="0" anchor="t" bIns="0" lIns="0" spcFirstLastPara="1" rIns="0" wrap="square" tIns="85725">
            <a:spAutoFit/>
          </a:bodyPr>
          <a:lstStyle/>
          <a:p>
            <a:pPr indent="-342900" lvl="0" marL="355600" marR="0" rtl="0" algn="l">
              <a:lnSpc>
                <a:spcPct val="100000"/>
              </a:lnSpc>
              <a:spcBef>
                <a:spcPts val="0"/>
              </a:spcBef>
              <a:spcAft>
                <a:spcPts val="0"/>
              </a:spcAft>
              <a:buClr>
                <a:srgbClr val="FFFFFF"/>
              </a:buClr>
              <a:buSzPts val="2400"/>
              <a:buFont typeface="Noto Sans Symbols"/>
              <a:buChar char="❑"/>
            </a:pPr>
            <a:r>
              <a:rPr lang="en-US" sz="2400">
                <a:solidFill>
                  <a:srgbClr val="FFFFFF"/>
                </a:solidFill>
                <a:latin typeface="Calibri"/>
                <a:ea typeface="Calibri"/>
                <a:cs typeface="Calibri"/>
                <a:sym typeface="Calibri"/>
              </a:rPr>
              <a:t>Aprender de los acontecimientos pasados</a:t>
            </a:r>
            <a:endParaRPr sz="2400">
              <a:latin typeface="Calibri"/>
              <a:ea typeface="Calibri"/>
              <a:cs typeface="Calibri"/>
              <a:sym typeface="Calibri"/>
            </a:endParaRPr>
          </a:p>
          <a:p>
            <a:pPr indent="-342900" lvl="0" marL="355600" marR="727075" rtl="0" algn="l">
              <a:lnSpc>
                <a:spcPct val="120000"/>
              </a:lnSpc>
              <a:spcBef>
                <a:spcPts val="0"/>
              </a:spcBef>
              <a:spcAft>
                <a:spcPts val="0"/>
              </a:spcAft>
              <a:buClr>
                <a:srgbClr val="FFFFFF"/>
              </a:buClr>
              <a:buSzPts val="2400"/>
              <a:buFont typeface="Noto Sans Symbols"/>
              <a:buChar char="❑"/>
            </a:pPr>
            <a:r>
              <a:rPr lang="en-US" sz="2400">
                <a:solidFill>
                  <a:srgbClr val="FFFFFF"/>
                </a:solidFill>
                <a:latin typeface="Calibri"/>
                <a:ea typeface="Calibri"/>
                <a:cs typeface="Calibri"/>
                <a:sym typeface="Calibri"/>
              </a:rPr>
              <a:t>Aprovechar la oportunidad para no  reproducir los riesgos y contribuir al  desarrollo sostenible a largo plazo</a:t>
            </a:r>
            <a:endParaRPr sz="2400">
              <a:latin typeface="Calibri"/>
              <a:ea typeface="Calibri"/>
              <a:cs typeface="Calibri"/>
              <a:sym typeface="Calibri"/>
            </a:endParaRPr>
          </a:p>
          <a:p>
            <a:pPr indent="-342900" lvl="0" marL="355600" marR="669290" rtl="0" algn="l">
              <a:lnSpc>
                <a:spcPct val="120000"/>
              </a:lnSpc>
              <a:spcBef>
                <a:spcPts val="0"/>
              </a:spcBef>
              <a:spcAft>
                <a:spcPts val="0"/>
              </a:spcAft>
              <a:buClr>
                <a:srgbClr val="FFFFFF"/>
              </a:buClr>
              <a:buSzPts val="2400"/>
              <a:buFont typeface="Noto Sans Symbols"/>
              <a:buChar char="❑"/>
            </a:pPr>
            <a:r>
              <a:rPr lang="en-US" sz="2400">
                <a:solidFill>
                  <a:srgbClr val="FFFFFF"/>
                </a:solidFill>
                <a:latin typeface="Calibri"/>
                <a:ea typeface="Calibri"/>
                <a:cs typeface="Calibri"/>
                <a:sym typeface="Calibri"/>
              </a:rPr>
              <a:t>Invertir en preparación y prevención  integradoras</a:t>
            </a:r>
            <a:endParaRPr sz="2400">
              <a:latin typeface="Calibri"/>
              <a:ea typeface="Calibri"/>
              <a:cs typeface="Calibri"/>
              <a:sym typeface="Calibri"/>
            </a:endParaRPr>
          </a:p>
          <a:p>
            <a:pPr indent="0" lvl="0" marL="12700" marR="0" rtl="0" algn="l">
              <a:lnSpc>
                <a:spcPct val="100000"/>
              </a:lnSpc>
              <a:spcBef>
                <a:spcPts val="575"/>
              </a:spcBef>
              <a:spcAft>
                <a:spcPts val="0"/>
              </a:spcAft>
              <a:buNone/>
            </a:pPr>
            <a:r>
              <a:rPr lang="en-US" sz="2400" u="sng">
                <a:solidFill>
                  <a:srgbClr val="FFFFFF"/>
                </a:solidFill>
                <a:latin typeface="Calibri"/>
                <a:ea typeface="Calibri"/>
                <a:cs typeface="Calibri"/>
                <a:sym typeface="Calibri"/>
                <a:hlinkClick r:id="rId7">
                  <a:extLst>
                    <a:ext uri="{A12FA001-AC4F-418D-AE19-62706E023703}">
                      <ahyp:hlinkClr val="tx"/>
                    </a:ext>
                  </a:extLst>
                </a:hlinkClick>
              </a:rPr>
              <a:t>Más información y lecturas</a:t>
            </a:r>
            <a:endParaRPr sz="2400">
              <a:latin typeface="Calibri"/>
              <a:ea typeface="Calibri"/>
              <a:cs typeface="Calibri"/>
              <a:sym typeface="Calibri"/>
            </a:endParaRPr>
          </a:p>
        </p:txBody>
      </p:sp>
      <p:sp>
        <p:nvSpPr>
          <p:cNvPr id="1297" name="Google Shape;1297;p71"/>
          <p:cNvSpPr txBox="1"/>
          <p:nvPr>
            <p:ph type="title"/>
          </p:nvPr>
        </p:nvSpPr>
        <p:spPr>
          <a:xfrm>
            <a:off x="1458314" y="209402"/>
            <a:ext cx="3037205"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t>Tenga en cuenta</a:t>
            </a:r>
            <a:endParaRPr sz="3600"/>
          </a:p>
        </p:txBody>
      </p:sp>
      <p:sp>
        <p:nvSpPr>
          <p:cNvPr id="1298" name="Google Shape;1298;p71"/>
          <p:cNvSpPr/>
          <p:nvPr/>
        </p:nvSpPr>
        <p:spPr>
          <a:xfrm>
            <a:off x="5487670" y="3256826"/>
            <a:ext cx="591185" cy="762635"/>
          </a:xfrm>
          <a:custGeom>
            <a:rect b="b" l="l" r="r" t="t"/>
            <a:pathLst>
              <a:path extrusionOk="0" h="762635" w="591185">
                <a:moveTo>
                  <a:pt x="238328" y="276352"/>
                </a:moveTo>
                <a:lnTo>
                  <a:pt x="114401" y="276352"/>
                </a:lnTo>
                <a:lnTo>
                  <a:pt x="114401" y="314464"/>
                </a:lnTo>
                <a:lnTo>
                  <a:pt x="238328" y="314464"/>
                </a:lnTo>
                <a:lnTo>
                  <a:pt x="238328" y="276352"/>
                </a:lnTo>
                <a:close/>
              </a:path>
              <a:path extrusionOk="0" h="762635" w="591185">
                <a:moveTo>
                  <a:pt x="476643" y="428815"/>
                </a:moveTo>
                <a:lnTo>
                  <a:pt x="114401" y="428815"/>
                </a:lnTo>
                <a:lnTo>
                  <a:pt x="114401" y="466940"/>
                </a:lnTo>
                <a:lnTo>
                  <a:pt x="476643" y="466940"/>
                </a:lnTo>
                <a:lnTo>
                  <a:pt x="476643" y="428815"/>
                </a:lnTo>
                <a:close/>
              </a:path>
              <a:path extrusionOk="0" h="762635" w="591185">
                <a:moveTo>
                  <a:pt x="476643" y="352590"/>
                </a:moveTo>
                <a:lnTo>
                  <a:pt x="114401" y="352590"/>
                </a:lnTo>
                <a:lnTo>
                  <a:pt x="114401" y="390702"/>
                </a:lnTo>
                <a:lnTo>
                  <a:pt x="476643" y="390702"/>
                </a:lnTo>
                <a:lnTo>
                  <a:pt x="476643" y="352590"/>
                </a:lnTo>
                <a:close/>
              </a:path>
              <a:path extrusionOk="0" h="762635" w="591185">
                <a:moveTo>
                  <a:pt x="476656" y="581291"/>
                </a:moveTo>
                <a:lnTo>
                  <a:pt x="114401" y="581291"/>
                </a:lnTo>
                <a:lnTo>
                  <a:pt x="114401" y="619404"/>
                </a:lnTo>
                <a:lnTo>
                  <a:pt x="476656" y="619404"/>
                </a:lnTo>
                <a:lnTo>
                  <a:pt x="476656" y="581291"/>
                </a:lnTo>
                <a:close/>
              </a:path>
              <a:path extrusionOk="0" h="762635" w="591185">
                <a:moveTo>
                  <a:pt x="476656" y="505053"/>
                </a:moveTo>
                <a:lnTo>
                  <a:pt x="114401" y="505053"/>
                </a:lnTo>
                <a:lnTo>
                  <a:pt x="114401" y="543166"/>
                </a:lnTo>
                <a:lnTo>
                  <a:pt x="476656" y="543166"/>
                </a:lnTo>
                <a:lnTo>
                  <a:pt x="476656" y="505053"/>
                </a:lnTo>
                <a:close/>
              </a:path>
              <a:path extrusionOk="0" h="762635" w="591185">
                <a:moveTo>
                  <a:pt x="591045" y="209638"/>
                </a:moveTo>
                <a:lnTo>
                  <a:pt x="580224" y="200113"/>
                </a:lnTo>
                <a:lnTo>
                  <a:pt x="533857" y="159334"/>
                </a:lnTo>
                <a:lnTo>
                  <a:pt x="533857" y="257289"/>
                </a:lnTo>
                <a:lnTo>
                  <a:pt x="533857" y="705167"/>
                </a:lnTo>
                <a:lnTo>
                  <a:pt x="57188" y="705167"/>
                </a:lnTo>
                <a:lnTo>
                  <a:pt x="57188" y="57175"/>
                </a:lnTo>
                <a:lnTo>
                  <a:pt x="295529" y="57175"/>
                </a:lnTo>
                <a:lnTo>
                  <a:pt x="295529" y="257289"/>
                </a:lnTo>
                <a:lnTo>
                  <a:pt x="533857" y="257289"/>
                </a:lnTo>
                <a:lnTo>
                  <a:pt x="533857" y="159334"/>
                </a:lnTo>
                <a:lnTo>
                  <a:pt x="471881" y="104825"/>
                </a:lnTo>
                <a:lnTo>
                  <a:pt x="471881" y="200113"/>
                </a:lnTo>
                <a:lnTo>
                  <a:pt x="352729" y="200113"/>
                </a:lnTo>
                <a:lnTo>
                  <a:pt x="352729" y="80987"/>
                </a:lnTo>
                <a:lnTo>
                  <a:pt x="471881" y="200113"/>
                </a:lnTo>
                <a:lnTo>
                  <a:pt x="471881" y="104825"/>
                </a:lnTo>
                <a:lnTo>
                  <a:pt x="444792" y="80987"/>
                </a:lnTo>
                <a:lnTo>
                  <a:pt x="417728" y="57175"/>
                </a:lnTo>
                <a:lnTo>
                  <a:pt x="352729" y="0"/>
                </a:lnTo>
                <a:lnTo>
                  <a:pt x="0" y="0"/>
                </a:lnTo>
                <a:lnTo>
                  <a:pt x="0" y="762342"/>
                </a:lnTo>
                <a:lnTo>
                  <a:pt x="591045" y="762342"/>
                </a:lnTo>
                <a:lnTo>
                  <a:pt x="591045" y="705167"/>
                </a:lnTo>
                <a:lnTo>
                  <a:pt x="591045" y="20963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299" name="Google Shape;1299;p71"/>
          <p:cNvPicPr preferRelativeResize="0"/>
          <p:nvPr/>
        </p:nvPicPr>
        <p:blipFill rotWithShape="1">
          <a:blip r:embed="rId8">
            <a:alphaModFix/>
          </a:blip>
          <a:srcRect b="0" l="0" r="0" t="0"/>
          <a:stretch/>
        </p:blipFill>
        <p:spPr>
          <a:xfrm>
            <a:off x="7298435" y="228600"/>
            <a:ext cx="4658868" cy="636446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grpSp>
        <p:nvGrpSpPr>
          <p:cNvPr id="1304" name="Google Shape;1304;p72"/>
          <p:cNvGrpSpPr/>
          <p:nvPr/>
        </p:nvGrpSpPr>
        <p:grpSpPr>
          <a:xfrm>
            <a:off x="2350846" y="159257"/>
            <a:ext cx="2838501" cy="2230105"/>
            <a:chOff x="2350846" y="159257"/>
            <a:chExt cx="2838501" cy="2230105"/>
          </a:xfrm>
        </p:grpSpPr>
        <p:pic>
          <p:nvPicPr>
            <p:cNvPr id="1305" name="Google Shape;1305;p72"/>
            <p:cNvPicPr preferRelativeResize="0"/>
            <p:nvPr/>
          </p:nvPicPr>
          <p:blipFill rotWithShape="1">
            <a:blip r:embed="rId3">
              <a:alphaModFix/>
            </a:blip>
            <a:srcRect b="0" l="0" r="0" t="0"/>
            <a:stretch/>
          </p:blipFill>
          <p:spPr>
            <a:xfrm>
              <a:off x="2350846" y="565899"/>
              <a:ext cx="2732528" cy="1823463"/>
            </a:xfrm>
            <a:prstGeom prst="rect">
              <a:avLst/>
            </a:prstGeom>
            <a:noFill/>
            <a:ln>
              <a:noFill/>
            </a:ln>
          </p:spPr>
        </p:pic>
        <p:sp>
          <p:nvSpPr>
            <p:cNvPr id="1306" name="Google Shape;1306;p72"/>
            <p:cNvSpPr/>
            <p:nvPr/>
          </p:nvSpPr>
          <p:spPr>
            <a:xfrm>
              <a:off x="2599182" y="422910"/>
              <a:ext cx="2590165" cy="1708785"/>
            </a:xfrm>
            <a:custGeom>
              <a:rect b="b" l="l" r="r" t="t"/>
              <a:pathLst>
                <a:path extrusionOk="0" h="1708785" w="2590165">
                  <a:moveTo>
                    <a:pt x="2484640" y="0"/>
                  </a:moveTo>
                  <a:lnTo>
                    <a:pt x="105397" y="0"/>
                  </a:lnTo>
                  <a:lnTo>
                    <a:pt x="64379" y="7923"/>
                  </a:lnTo>
                  <a:lnTo>
                    <a:pt x="30876" y="29532"/>
                  </a:lnTo>
                  <a:lnTo>
                    <a:pt x="8285" y="61588"/>
                  </a:lnTo>
                  <a:lnTo>
                    <a:pt x="0" y="100850"/>
                  </a:lnTo>
                  <a:lnTo>
                    <a:pt x="0" y="1607553"/>
                  </a:lnTo>
                  <a:lnTo>
                    <a:pt x="8279" y="1646805"/>
                  </a:lnTo>
                  <a:lnTo>
                    <a:pt x="30862" y="1678862"/>
                  </a:lnTo>
                  <a:lnTo>
                    <a:pt x="64363" y="1700477"/>
                  </a:lnTo>
                  <a:lnTo>
                    <a:pt x="105397" y="1708404"/>
                  </a:lnTo>
                  <a:lnTo>
                    <a:pt x="2484640" y="1708404"/>
                  </a:lnTo>
                  <a:lnTo>
                    <a:pt x="2525658" y="1700480"/>
                  </a:lnTo>
                  <a:lnTo>
                    <a:pt x="2559161" y="1678871"/>
                  </a:lnTo>
                  <a:lnTo>
                    <a:pt x="2581752" y="1646815"/>
                  </a:lnTo>
                  <a:lnTo>
                    <a:pt x="2590038" y="1607553"/>
                  </a:lnTo>
                  <a:lnTo>
                    <a:pt x="2590038" y="100850"/>
                  </a:lnTo>
                  <a:lnTo>
                    <a:pt x="2581752" y="61598"/>
                  </a:lnTo>
                  <a:lnTo>
                    <a:pt x="2559161" y="29541"/>
                  </a:lnTo>
                  <a:lnTo>
                    <a:pt x="2525658" y="7926"/>
                  </a:lnTo>
                  <a:lnTo>
                    <a:pt x="2484640"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07" name="Google Shape;1307;p72"/>
            <p:cNvSpPr/>
            <p:nvPr/>
          </p:nvSpPr>
          <p:spPr>
            <a:xfrm>
              <a:off x="2684524" y="504444"/>
              <a:ext cx="2419350" cy="1545590"/>
            </a:xfrm>
            <a:custGeom>
              <a:rect b="b" l="l" r="r" t="t"/>
              <a:pathLst>
                <a:path extrusionOk="0" h="1545589" w="2419350">
                  <a:moveTo>
                    <a:pt x="2325979" y="0"/>
                  </a:moveTo>
                  <a:lnTo>
                    <a:pt x="93370" y="0"/>
                  </a:lnTo>
                  <a:lnTo>
                    <a:pt x="57023" y="7022"/>
                  </a:lnTo>
                  <a:lnTo>
                    <a:pt x="27344" y="26173"/>
                  </a:lnTo>
                  <a:lnTo>
                    <a:pt x="7336" y="54580"/>
                  </a:lnTo>
                  <a:lnTo>
                    <a:pt x="0" y="89369"/>
                  </a:lnTo>
                  <a:lnTo>
                    <a:pt x="0" y="1455966"/>
                  </a:lnTo>
                  <a:lnTo>
                    <a:pt x="7336" y="1490755"/>
                  </a:lnTo>
                  <a:lnTo>
                    <a:pt x="27344" y="1519162"/>
                  </a:lnTo>
                  <a:lnTo>
                    <a:pt x="57023" y="1538313"/>
                  </a:lnTo>
                  <a:lnTo>
                    <a:pt x="93370" y="1545336"/>
                  </a:lnTo>
                  <a:lnTo>
                    <a:pt x="2325979" y="1545336"/>
                  </a:lnTo>
                  <a:lnTo>
                    <a:pt x="2362326" y="1538313"/>
                  </a:lnTo>
                  <a:lnTo>
                    <a:pt x="2392005" y="1519162"/>
                  </a:lnTo>
                  <a:lnTo>
                    <a:pt x="2412013" y="1490755"/>
                  </a:lnTo>
                  <a:lnTo>
                    <a:pt x="2419350" y="1455966"/>
                  </a:lnTo>
                  <a:lnTo>
                    <a:pt x="2419350" y="89369"/>
                  </a:lnTo>
                  <a:lnTo>
                    <a:pt x="2412013" y="54580"/>
                  </a:lnTo>
                  <a:lnTo>
                    <a:pt x="2392005" y="26173"/>
                  </a:lnTo>
                  <a:lnTo>
                    <a:pt x="2362326" y="7022"/>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08" name="Google Shape;1308;p72"/>
            <p:cNvSpPr/>
            <p:nvPr/>
          </p:nvSpPr>
          <p:spPr>
            <a:xfrm>
              <a:off x="2834640" y="309384"/>
              <a:ext cx="518159" cy="295275"/>
            </a:xfrm>
            <a:custGeom>
              <a:rect b="b" l="l" r="r" t="t"/>
              <a:pathLst>
                <a:path extrusionOk="0" h="295275" w="518160">
                  <a:moveTo>
                    <a:pt x="518160" y="147459"/>
                  </a:moveTo>
                  <a:lnTo>
                    <a:pt x="252222" y="0"/>
                  </a:lnTo>
                  <a:lnTo>
                    <a:pt x="252222" y="139458"/>
                  </a:lnTo>
                  <a:lnTo>
                    <a:pt x="0" y="0"/>
                  </a:lnTo>
                  <a:lnTo>
                    <a:pt x="0" y="294894"/>
                  </a:lnTo>
                  <a:lnTo>
                    <a:pt x="252222" y="155473"/>
                  </a:lnTo>
                  <a:lnTo>
                    <a:pt x="252222" y="294894"/>
                  </a:lnTo>
                  <a:lnTo>
                    <a:pt x="518160" y="147459"/>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09" name="Google Shape;1309;p72"/>
            <p:cNvSpPr/>
            <p:nvPr/>
          </p:nvSpPr>
          <p:spPr>
            <a:xfrm>
              <a:off x="3524244" y="198119"/>
              <a:ext cx="1461770" cy="519430"/>
            </a:xfrm>
            <a:custGeom>
              <a:rect b="b" l="l" r="r" t="t"/>
              <a:pathLst>
                <a:path extrusionOk="0" h="519430" w="1461770">
                  <a:moveTo>
                    <a:pt x="1190536" y="0"/>
                  </a:moveTo>
                  <a:lnTo>
                    <a:pt x="271017" y="0"/>
                  </a:lnTo>
                  <a:lnTo>
                    <a:pt x="222301" y="4179"/>
                  </a:lnTo>
                  <a:lnTo>
                    <a:pt x="176449" y="16231"/>
                  </a:lnTo>
                  <a:lnTo>
                    <a:pt x="134228" y="35421"/>
                  </a:lnTo>
                  <a:lnTo>
                    <a:pt x="96403" y="61018"/>
                  </a:lnTo>
                  <a:lnTo>
                    <a:pt x="63739" y="92289"/>
                  </a:lnTo>
                  <a:lnTo>
                    <a:pt x="37001" y="128501"/>
                  </a:lnTo>
                  <a:lnTo>
                    <a:pt x="16955" y="168922"/>
                  </a:lnTo>
                  <a:lnTo>
                    <a:pt x="4366" y="212819"/>
                  </a:lnTo>
                  <a:lnTo>
                    <a:pt x="0" y="259461"/>
                  </a:lnTo>
                  <a:lnTo>
                    <a:pt x="4366" y="306102"/>
                  </a:lnTo>
                  <a:lnTo>
                    <a:pt x="16955" y="349999"/>
                  </a:lnTo>
                  <a:lnTo>
                    <a:pt x="37001" y="390420"/>
                  </a:lnTo>
                  <a:lnTo>
                    <a:pt x="63739" y="426632"/>
                  </a:lnTo>
                  <a:lnTo>
                    <a:pt x="96403" y="457903"/>
                  </a:lnTo>
                  <a:lnTo>
                    <a:pt x="134228" y="483500"/>
                  </a:lnTo>
                  <a:lnTo>
                    <a:pt x="176449" y="502690"/>
                  </a:lnTo>
                  <a:lnTo>
                    <a:pt x="222301" y="514742"/>
                  </a:lnTo>
                  <a:lnTo>
                    <a:pt x="271017" y="518922"/>
                  </a:lnTo>
                  <a:lnTo>
                    <a:pt x="1190510" y="518922"/>
                  </a:lnTo>
                  <a:lnTo>
                    <a:pt x="1239226" y="514742"/>
                  </a:lnTo>
                  <a:lnTo>
                    <a:pt x="1285077" y="502690"/>
                  </a:lnTo>
                  <a:lnTo>
                    <a:pt x="1327296" y="483500"/>
                  </a:lnTo>
                  <a:lnTo>
                    <a:pt x="1365120" y="457903"/>
                  </a:lnTo>
                  <a:lnTo>
                    <a:pt x="1397782" y="426632"/>
                  </a:lnTo>
                  <a:lnTo>
                    <a:pt x="1424518" y="390420"/>
                  </a:lnTo>
                  <a:lnTo>
                    <a:pt x="1444562" y="349999"/>
                  </a:lnTo>
                  <a:lnTo>
                    <a:pt x="1457150" y="306102"/>
                  </a:lnTo>
                  <a:lnTo>
                    <a:pt x="1461516" y="259461"/>
                  </a:lnTo>
                  <a:lnTo>
                    <a:pt x="1457160" y="212819"/>
                  </a:lnTo>
                  <a:lnTo>
                    <a:pt x="1444578" y="168922"/>
                  </a:lnTo>
                  <a:lnTo>
                    <a:pt x="1424535" y="128501"/>
                  </a:lnTo>
                  <a:lnTo>
                    <a:pt x="1397800" y="92289"/>
                  </a:lnTo>
                  <a:lnTo>
                    <a:pt x="1365137" y="61018"/>
                  </a:lnTo>
                  <a:lnTo>
                    <a:pt x="1327312" y="35421"/>
                  </a:lnTo>
                  <a:lnTo>
                    <a:pt x="1285093" y="16231"/>
                  </a:lnTo>
                  <a:lnTo>
                    <a:pt x="1239246" y="4179"/>
                  </a:lnTo>
                  <a:lnTo>
                    <a:pt x="11905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0" name="Google Shape;1310;p72"/>
            <p:cNvSpPr/>
            <p:nvPr/>
          </p:nvSpPr>
          <p:spPr>
            <a:xfrm>
              <a:off x="3483866" y="159257"/>
              <a:ext cx="1542415" cy="596265"/>
            </a:xfrm>
            <a:custGeom>
              <a:rect b="b" l="l" r="r" t="t"/>
              <a:pathLst>
                <a:path extrusionOk="0" h="596265" w="1542414">
                  <a:moveTo>
                    <a:pt x="1230856" y="0"/>
                  </a:moveTo>
                  <a:lnTo>
                    <a:pt x="311439" y="0"/>
                  </a:lnTo>
                  <a:lnTo>
                    <a:pt x="260989" y="3906"/>
                  </a:lnTo>
                  <a:lnTo>
                    <a:pt x="213105" y="15214"/>
                  </a:lnTo>
                  <a:lnTo>
                    <a:pt x="168435" y="33305"/>
                  </a:lnTo>
                  <a:lnTo>
                    <a:pt x="127625" y="57560"/>
                  </a:lnTo>
                  <a:lnTo>
                    <a:pt x="91320" y="87363"/>
                  </a:lnTo>
                  <a:lnTo>
                    <a:pt x="60167" y="122094"/>
                  </a:lnTo>
                  <a:lnTo>
                    <a:pt x="34812" y="161135"/>
                  </a:lnTo>
                  <a:lnTo>
                    <a:pt x="15901" y="203869"/>
                  </a:lnTo>
                  <a:lnTo>
                    <a:pt x="4081" y="249677"/>
                  </a:lnTo>
                  <a:lnTo>
                    <a:pt x="0" y="297967"/>
                  </a:lnTo>
                  <a:lnTo>
                    <a:pt x="4081" y="346206"/>
                  </a:lnTo>
                  <a:lnTo>
                    <a:pt x="15901" y="392014"/>
                  </a:lnTo>
                  <a:lnTo>
                    <a:pt x="34812" y="434748"/>
                  </a:lnTo>
                  <a:lnTo>
                    <a:pt x="60167" y="473789"/>
                  </a:lnTo>
                  <a:lnTo>
                    <a:pt x="91320" y="508520"/>
                  </a:lnTo>
                  <a:lnTo>
                    <a:pt x="127625" y="538323"/>
                  </a:lnTo>
                  <a:lnTo>
                    <a:pt x="168435" y="562578"/>
                  </a:lnTo>
                  <a:lnTo>
                    <a:pt x="213105" y="580669"/>
                  </a:lnTo>
                  <a:lnTo>
                    <a:pt x="260989" y="591977"/>
                  </a:lnTo>
                  <a:lnTo>
                    <a:pt x="311439" y="595884"/>
                  </a:lnTo>
                  <a:lnTo>
                    <a:pt x="1230881" y="595884"/>
                  </a:lnTo>
                  <a:lnTo>
                    <a:pt x="1281328" y="591977"/>
                  </a:lnTo>
                  <a:lnTo>
                    <a:pt x="1329207" y="580669"/>
                  </a:lnTo>
                  <a:lnTo>
                    <a:pt x="1373872" y="562578"/>
                  </a:lnTo>
                  <a:lnTo>
                    <a:pt x="1414677" y="538323"/>
                  </a:lnTo>
                  <a:lnTo>
                    <a:pt x="1438772" y="518541"/>
                  </a:lnTo>
                  <a:lnTo>
                    <a:pt x="311439" y="518541"/>
                  </a:lnTo>
                  <a:lnTo>
                    <a:pt x="265030" y="514051"/>
                  </a:lnTo>
                  <a:lnTo>
                    <a:pt x="221778" y="501180"/>
                  </a:lnTo>
                  <a:lnTo>
                    <a:pt x="182618" y="480819"/>
                  </a:lnTo>
                  <a:lnTo>
                    <a:pt x="148484" y="453864"/>
                  </a:lnTo>
                  <a:lnTo>
                    <a:pt x="120310" y="421208"/>
                  </a:lnTo>
                  <a:lnTo>
                    <a:pt x="99029" y="383743"/>
                  </a:lnTo>
                  <a:lnTo>
                    <a:pt x="85576" y="342365"/>
                  </a:lnTo>
                  <a:lnTo>
                    <a:pt x="80886" y="297942"/>
                  </a:lnTo>
                  <a:lnTo>
                    <a:pt x="85576" y="253573"/>
                  </a:lnTo>
                  <a:lnTo>
                    <a:pt x="99029" y="212198"/>
                  </a:lnTo>
                  <a:lnTo>
                    <a:pt x="120310" y="174736"/>
                  </a:lnTo>
                  <a:lnTo>
                    <a:pt x="148484" y="142081"/>
                  </a:lnTo>
                  <a:lnTo>
                    <a:pt x="182618" y="115126"/>
                  </a:lnTo>
                  <a:lnTo>
                    <a:pt x="221778" y="94767"/>
                  </a:lnTo>
                  <a:lnTo>
                    <a:pt x="265030" y="81895"/>
                  </a:lnTo>
                  <a:lnTo>
                    <a:pt x="311439" y="77406"/>
                  </a:lnTo>
                  <a:lnTo>
                    <a:pt x="1438836" y="77406"/>
                  </a:lnTo>
                  <a:lnTo>
                    <a:pt x="1414661" y="57560"/>
                  </a:lnTo>
                  <a:lnTo>
                    <a:pt x="1373852" y="33305"/>
                  </a:lnTo>
                  <a:lnTo>
                    <a:pt x="1329184" y="15214"/>
                  </a:lnTo>
                  <a:lnTo>
                    <a:pt x="1281303" y="3906"/>
                  </a:lnTo>
                  <a:lnTo>
                    <a:pt x="1230856" y="0"/>
                  </a:lnTo>
                  <a:close/>
                </a:path>
                <a:path extrusionOk="0" h="596265" w="1542414">
                  <a:moveTo>
                    <a:pt x="1438836" y="77406"/>
                  </a:moveTo>
                  <a:lnTo>
                    <a:pt x="1230856" y="77406"/>
                  </a:lnTo>
                  <a:lnTo>
                    <a:pt x="1277262" y="81895"/>
                  </a:lnTo>
                  <a:lnTo>
                    <a:pt x="1320512" y="94767"/>
                  </a:lnTo>
                  <a:lnTo>
                    <a:pt x="1359672" y="115126"/>
                  </a:lnTo>
                  <a:lnTo>
                    <a:pt x="1393806" y="142081"/>
                  </a:lnTo>
                  <a:lnTo>
                    <a:pt x="1421982" y="174736"/>
                  </a:lnTo>
                  <a:lnTo>
                    <a:pt x="1443265" y="212198"/>
                  </a:lnTo>
                  <a:lnTo>
                    <a:pt x="1456719" y="253573"/>
                  </a:lnTo>
                  <a:lnTo>
                    <a:pt x="1461412" y="297967"/>
                  </a:lnTo>
                  <a:lnTo>
                    <a:pt x="1456719" y="342365"/>
                  </a:lnTo>
                  <a:lnTo>
                    <a:pt x="1443265" y="383743"/>
                  </a:lnTo>
                  <a:lnTo>
                    <a:pt x="1421982" y="421208"/>
                  </a:lnTo>
                  <a:lnTo>
                    <a:pt x="1393806" y="453864"/>
                  </a:lnTo>
                  <a:lnTo>
                    <a:pt x="1359672" y="480819"/>
                  </a:lnTo>
                  <a:lnTo>
                    <a:pt x="1320512" y="501180"/>
                  </a:lnTo>
                  <a:lnTo>
                    <a:pt x="1277262" y="514051"/>
                  </a:lnTo>
                  <a:lnTo>
                    <a:pt x="1230856" y="518541"/>
                  </a:lnTo>
                  <a:lnTo>
                    <a:pt x="1438772" y="518541"/>
                  </a:lnTo>
                  <a:lnTo>
                    <a:pt x="1482126" y="473789"/>
                  </a:lnTo>
                  <a:lnTo>
                    <a:pt x="1507477" y="434748"/>
                  </a:lnTo>
                  <a:lnTo>
                    <a:pt x="1526384" y="392014"/>
                  </a:lnTo>
                  <a:lnTo>
                    <a:pt x="1538202" y="346206"/>
                  </a:lnTo>
                  <a:lnTo>
                    <a:pt x="1542285" y="297942"/>
                  </a:lnTo>
                  <a:lnTo>
                    <a:pt x="1538202" y="249677"/>
                  </a:lnTo>
                  <a:lnTo>
                    <a:pt x="1526381" y="203869"/>
                  </a:lnTo>
                  <a:lnTo>
                    <a:pt x="1507471" y="161135"/>
                  </a:lnTo>
                  <a:lnTo>
                    <a:pt x="1482117" y="122094"/>
                  </a:lnTo>
                  <a:lnTo>
                    <a:pt x="1450964" y="87363"/>
                  </a:lnTo>
                  <a:lnTo>
                    <a:pt x="1438836" y="77406"/>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11" name="Google Shape;1311;p72"/>
          <p:cNvGrpSpPr/>
          <p:nvPr/>
        </p:nvGrpSpPr>
        <p:grpSpPr>
          <a:xfrm>
            <a:off x="5237037" y="159257"/>
            <a:ext cx="2837109" cy="2230105"/>
            <a:chOff x="5237037" y="159257"/>
            <a:chExt cx="2837109" cy="2230105"/>
          </a:xfrm>
        </p:grpSpPr>
        <p:pic>
          <p:nvPicPr>
            <p:cNvPr id="1312" name="Google Shape;1312;p72"/>
            <p:cNvPicPr preferRelativeResize="0"/>
            <p:nvPr/>
          </p:nvPicPr>
          <p:blipFill rotWithShape="1">
            <a:blip r:embed="rId4">
              <a:alphaModFix/>
            </a:blip>
            <a:srcRect b="0" l="0" r="0" t="0"/>
            <a:stretch/>
          </p:blipFill>
          <p:spPr>
            <a:xfrm>
              <a:off x="5237037" y="565899"/>
              <a:ext cx="2731755" cy="1823463"/>
            </a:xfrm>
            <a:prstGeom prst="rect">
              <a:avLst/>
            </a:prstGeom>
            <a:noFill/>
            <a:ln>
              <a:noFill/>
            </a:ln>
          </p:spPr>
        </p:pic>
        <p:sp>
          <p:nvSpPr>
            <p:cNvPr id="1313" name="Google Shape;1313;p72"/>
            <p:cNvSpPr/>
            <p:nvPr/>
          </p:nvSpPr>
          <p:spPr>
            <a:xfrm>
              <a:off x="5483346" y="422910"/>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98"/>
                  </a:lnTo>
                  <a:lnTo>
                    <a:pt x="2559910" y="29541"/>
                  </a:lnTo>
                  <a:lnTo>
                    <a:pt x="2526406" y="7926"/>
                  </a:lnTo>
                  <a:lnTo>
                    <a:pt x="2485377"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4" name="Google Shape;1314;p72"/>
            <p:cNvSpPr/>
            <p:nvPr/>
          </p:nvSpPr>
          <p:spPr>
            <a:xfrm>
              <a:off x="5568689" y="504444"/>
              <a:ext cx="2420620" cy="1545590"/>
            </a:xfrm>
            <a:custGeom>
              <a:rect b="b" l="l" r="r" t="t"/>
              <a:pathLst>
                <a:path extrusionOk="0" h="1545589" w="2420620">
                  <a:moveTo>
                    <a:pt x="2326716" y="0"/>
                  </a:moveTo>
                  <a:lnTo>
                    <a:pt x="93408" y="0"/>
                  </a:lnTo>
                  <a:lnTo>
                    <a:pt x="57049" y="7022"/>
                  </a:lnTo>
                  <a:lnTo>
                    <a:pt x="27358" y="26173"/>
                  </a:lnTo>
                  <a:lnTo>
                    <a:pt x="7340" y="54580"/>
                  </a:lnTo>
                  <a:lnTo>
                    <a:pt x="0" y="89369"/>
                  </a:lnTo>
                  <a:lnTo>
                    <a:pt x="0" y="1455966"/>
                  </a:lnTo>
                  <a:lnTo>
                    <a:pt x="7340" y="1490755"/>
                  </a:lnTo>
                  <a:lnTo>
                    <a:pt x="27358" y="1519162"/>
                  </a:lnTo>
                  <a:lnTo>
                    <a:pt x="57049" y="1538313"/>
                  </a:lnTo>
                  <a:lnTo>
                    <a:pt x="93408" y="1545336"/>
                  </a:lnTo>
                  <a:lnTo>
                    <a:pt x="2326716" y="1545336"/>
                  </a:lnTo>
                  <a:lnTo>
                    <a:pt x="2363074" y="1538313"/>
                  </a:lnTo>
                  <a:lnTo>
                    <a:pt x="2392765" y="1519162"/>
                  </a:lnTo>
                  <a:lnTo>
                    <a:pt x="2412784" y="1490755"/>
                  </a:lnTo>
                  <a:lnTo>
                    <a:pt x="2420124" y="1455966"/>
                  </a:lnTo>
                  <a:lnTo>
                    <a:pt x="2420124" y="89369"/>
                  </a:lnTo>
                  <a:lnTo>
                    <a:pt x="2412784" y="54580"/>
                  </a:lnTo>
                  <a:lnTo>
                    <a:pt x="2392765" y="26173"/>
                  </a:lnTo>
                  <a:lnTo>
                    <a:pt x="2363074" y="7022"/>
                  </a:lnTo>
                  <a:lnTo>
                    <a:pt x="23267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5" name="Google Shape;1315;p72"/>
            <p:cNvSpPr/>
            <p:nvPr/>
          </p:nvSpPr>
          <p:spPr>
            <a:xfrm>
              <a:off x="5719572" y="309384"/>
              <a:ext cx="518159" cy="295275"/>
            </a:xfrm>
            <a:custGeom>
              <a:rect b="b" l="l" r="r" t="t"/>
              <a:pathLst>
                <a:path extrusionOk="0" h="295275" w="518160">
                  <a:moveTo>
                    <a:pt x="518160" y="147459"/>
                  </a:moveTo>
                  <a:lnTo>
                    <a:pt x="251460" y="0"/>
                  </a:lnTo>
                  <a:lnTo>
                    <a:pt x="251460" y="139039"/>
                  </a:lnTo>
                  <a:lnTo>
                    <a:pt x="0" y="0"/>
                  </a:lnTo>
                  <a:lnTo>
                    <a:pt x="0" y="294894"/>
                  </a:lnTo>
                  <a:lnTo>
                    <a:pt x="251460" y="155892"/>
                  </a:lnTo>
                  <a:lnTo>
                    <a:pt x="251460" y="294894"/>
                  </a:lnTo>
                  <a:lnTo>
                    <a:pt x="518160" y="147459"/>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6" name="Google Shape;1316;p72"/>
            <p:cNvSpPr/>
            <p:nvPr/>
          </p:nvSpPr>
          <p:spPr>
            <a:xfrm>
              <a:off x="6408419" y="198119"/>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5" y="514742"/>
                  </a:lnTo>
                  <a:lnTo>
                    <a:pt x="1285741" y="502690"/>
                  </a:lnTo>
                  <a:lnTo>
                    <a:pt x="1327985" y="483500"/>
                  </a:lnTo>
                  <a:lnTo>
                    <a:pt x="1365829" y="457903"/>
                  </a:lnTo>
                  <a:lnTo>
                    <a:pt x="1398509" y="426632"/>
                  </a:lnTo>
                  <a:lnTo>
                    <a:pt x="1425260" y="390420"/>
                  </a:lnTo>
                  <a:lnTo>
                    <a:pt x="1445315" y="349999"/>
                  </a:lnTo>
                  <a:lnTo>
                    <a:pt x="1457909" y="306102"/>
                  </a:lnTo>
                  <a:lnTo>
                    <a:pt x="1462277" y="259461"/>
                  </a:lnTo>
                  <a:lnTo>
                    <a:pt x="1457909" y="212819"/>
                  </a:lnTo>
                  <a:lnTo>
                    <a:pt x="1445315" y="168922"/>
                  </a:lnTo>
                  <a:lnTo>
                    <a:pt x="1425260" y="128501"/>
                  </a:lnTo>
                  <a:lnTo>
                    <a:pt x="1398509" y="92289"/>
                  </a:lnTo>
                  <a:lnTo>
                    <a:pt x="1365829" y="61018"/>
                  </a:lnTo>
                  <a:lnTo>
                    <a:pt x="1327985" y="35421"/>
                  </a:lnTo>
                  <a:lnTo>
                    <a:pt x="1285741" y="16231"/>
                  </a:lnTo>
                  <a:lnTo>
                    <a:pt x="1239865"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17" name="Google Shape;1317;p72"/>
            <p:cNvSpPr/>
            <p:nvPr/>
          </p:nvSpPr>
          <p:spPr>
            <a:xfrm>
              <a:off x="6368041" y="159257"/>
              <a:ext cx="1543050" cy="596265"/>
            </a:xfrm>
            <a:custGeom>
              <a:rect b="b" l="l" r="r" t="t"/>
              <a:pathLst>
                <a:path extrusionOk="0" h="596265" w="1543050">
                  <a:moveTo>
                    <a:pt x="1231453" y="0"/>
                  </a:moveTo>
                  <a:lnTo>
                    <a:pt x="311579" y="0"/>
                  </a:lnTo>
                  <a:lnTo>
                    <a:pt x="261106" y="3906"/>
                  </a:lnTo>
                  <a:lnTo>
                    <a:pt x="213201" y="15214"/>
                  </a:lnTo>
                  <a:lnTo>
                    <a:pt x="168511" y="33305"/>
                  </a:lnTo>
                  <a:lnTo>
                    <a:pt x="127682" y="57560"/>
                  </a:lnTo>
                  <a:lnTo>
                    <a:pt x="91361" y="87363"/>
                  </a:lnTo>
                  <a:lnTo>
                    <a:pt x="60194" y="122094"/>
                  </a:lnTo>
                  <a:lnTo>
                    <a:pt x="34828" y="161135"/>
                  </a:lnTo>
                  <a:lnTo>
                    <a:pt x="15909" y="203869"/>
                  </a:lnTo>
                  <a:lnTo>
                    <a:pt x="4083" y="249677"/>
                  </a:lnTo>
                  <a:lnTo>
                    <a:pt x="0" y="297967"/>
                  </a:lnTo>
                  <a:lnTo>
                    <a:pt x="4083" y="346206"/>
                  </a:lnTo>
                  <a:lnTo>
                    <a:pt x="15909" y="392014"/>
                  </a:lnTo>
                  <a:lnTo>
                    <a:pt x="34828" y="434748"/>
                  </a:lnTo>
                  <a:lnTo>
                    <a:pt x="60194" y="473789"/>
                  </a:lnTo>
                  <a:lnTo>
                    <a:pt x="91361" y="508520"/>
                  </a:lnTo>
                  <a:lnTo>
                    <a:pt x="127682" y="538323"/>
                  </a:lnTo>
                  <a:lnTo>
                    <a:pt x="168511" y="562578"/>
                  </a:lnTo>
                  <a:lnTo>
                    <a:pt x="213201" y="580669"/>
                  </a:lnTo>
                  <a:lnTo>
                    <a:pt x="261106" y="591977"/>
                  </a:lnTo>
                  <a:lnTo>
                    <a:pt x="311579" y="595884"/>
                  </a:lnTo>
                  <a:lnTo>
                    <a:pt x="1231453" y="595884"/>
                  </a:lnTo>
                  <a:lnTo>
                    <a:pt x="1281926" y="591977"/>
                  </a:lnTo>
                  <a:lnTo>
                    <a:pt x="1329832" y="580669"/>
                  </a:lnTo>
                  <a:lnTo>
                    <a:pt x="1374524" y="562578"/>
                  </a:lnTo>
                  <a:lnTo>
                    <a:pt x="1415354" y="538323"/>
                  </a:lnTo>
                  <a:lnTo>
                    <a:pt x="1439465" y="518541"/>
                  </a:lnTo>
                  <a:lnTo>
                    <a:pt x="311579" y="518541"/>
                  </a:lnTo>
                  <a:lnTo>
                    <a:pt x="265150" y="514051"/>
                  </a:lnTo>
                  <a:lnTo>
                    <a:pt x="221878" y="501180"/>
                  </a:lnTo>
                  <a:lnTo>
                    <a:pt x="182699" y="480819"/>
                  </a:lnTo>
                  <a:lnTo>
                    <a:pt x="148548" y="453864"/>
                  </a:lnTo>
                  <a:lnTo>
                    <a:pt x="120358" y="421208"/>
                  </a:lnTo>
                  <a:lnTo>
                    <a:pt x="99065" y="383743"/>
                  </a:lnTo>
                  <a:lnTo>
                    <a:pt x="85604" y="342365"/>
                  </a:lnTo>
                  <a:lnTo>
                    <a:pt x="80912" y="297942"/>
                  </a:lnTo>
                  <a:lnTo>
                    <a:pt x="85604" y="253573"/>
                  </a:lnTo>
                  <a:lnTo>
                    <a:pt x="99065" y="212198"/>
                  </a:lnTo>
                  <a:lnTo>
                    <a:pt x="120358" y="174736"/>
                  </a:lnTo>
                  <a:lnTo>
                    <a:pt x="148548" y="142081"/>
                  </a:lnTo>
                  <a:lnTo>
                    <a:pt x="182699" y="115126"/>
                  </a:lnTo>
                  <a:lnTo>
                    <a:pt x="221878" y="94767"/>
                  </a:lnTo>
                  <a:lnTo>
                    <a:pt x="265150" y="81895"/>
                  </a:lnTo>
                  <a:lnTo>
                    <a:pt x="311579" y="77406"/>
                  </a:lnTo>
                  <a:lnTo>
                    <a:pt x="1439542" y="77406"/>
                  </a:lnTo>
                  <a:lnTo>
                    <a:pt x="1415354" y="57560"/>
                  </a:lnTo>
                  <a:lnTo>
                    <a:pt x="1374524" y="33305"/>
                  </a:lnTo>
                  <a:lnTo>
                    <a:pt x="1329832" y="15214"/>
                  </a:lnTo>
                  <a:lnTo>
                    <a:pt x="1281926" y="3906"/>
                  </a:lnTo>
                  <a:lnTo>
                    <a:pt x="1231453" y="0"/>
                  </a:lnTo>
                  <a:close/>
                </a:path>
                <a:path extrusionOk="0" h="596265" w="1543050">
                  <a:moveTo>
                    <a:pt x="1439542" y="77406"/>
                  </a:moveTo>
                  <a:lnTo>
                    <a:pt x="1231453" y="77406"/>
                  </a:lnTo>
                  <a:lnTo>
                    <a:pt x="1277882" y="81895"/>
                  </a:lnTo>
                  <a:lnTo>
                    <a:pt x="1321154" y="94767"/>
                  </a:lnTo>
                  <a:lnTo>
                    <a:pt x="1360333" y="115126"/>
                  </a:lnTo>
                  <a:lnTo>
                    <a:pt x="1394484" y="142081"/>
                  </a:lnTo>
                  <a:lnTo>
                    <a:pt x="1422674" y="174736"/>
                  </a:lnTo>
                  <a:lnTo>
                    <a:pt x="1443967" y="212198"/>
                  </a:lnTo>
                  <a:lnTo>
                    <a:pt x="1457428" y="253573"/>
                  </a:lnTo>
                  <a:lnTo>
                    <a:pt x="1462123" y="297967"/>
                  </a:lnTo>
                  <a:lnTo>
                    <a:pt x="1457428" y="342365"/>
                  </a:lnTo>
                  <a:lnTo>
                    <a:pt x="1443967" y="383743"/>
                  </a:lnTo>
                  <a:lnTo>
                    <a:pt x="1422674" y="421208"/>
                  </a:lnTo>
                  <a:lnTo>
                    <a:pt x="1394484" y="453864"/>
                  </a:lnTo>
                  <a:lnTo>
                    <a:pt x="1360333" y="480819"/>
                  </a:lnTo>
                  <a:lnTo>
                    <a:pt x="1321154" y="501180"/>
                  </a:lnTo>
                  <a:lnTo>
                    <a:pt x="1277882" y="514051"/>
                  </a:lnTo>
                  <a:lnTo>
                    <a:pt x="1231453" y="518541"/>
                  </a:lnTo>
                  <a:lnTo>
                    <a:pt x="1439465" y="518541"/>
                  </a:lnTo>
                  <a:lnTo>
                    <a:pt x="1482846" y="473789"/>
                  </a:lnTo>
                  <a:lnTo>
                    <a:pt x="1508214" y="434748"/>
                  </a:lnTo>
                  <a:lnTo>
                    <a:pt x="1527135" y="392014"/>
                  </a:lnTo>
                  <a:lnTo>
                    <a:pt x="1538961" y="346206"/>
                  </a:lnTo>
                  <a:lnTo>
                    <a:pt x="1543047" y="297942"/>
                  </a:lnTo>
                  <a:lnTo>
                    <a:pt x="1538961" y="249677"/>
                  </a:lnTo>
                  <a:lnTo>
                    <a:pt x="1527135" y="203869"/>
                  </a:lnTo>
                  <a:lnTo>
                    <a:pt x="1508214" y="161135"/>
                  </a:lnTo>
                  <a:lnTo>
                    <a:pt x="1482846" y="122094"/>
                  </a:lnTo>
                  <a:lnTo>
                    <a:pt x="1451677" y="87363"/>
                  </a:lnTo>
                  <a:lnTo>
                    <a:pt x="1439542" y="77406"/>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18" name="Google Shape;1318;p72"/>
          <p:cNvGrpSpPr/>
          <p:nvPr/>
        </p:nvGrpSpPr>
        <p:grpSpPr>
          <a:xfrm>
            <a:off x="8123237" y="159257"/>
            <a:ext cx="2835843" cy="2230105"/>
            <a:chOff x="8123237" y="159257"/>
            <a:chExt cx="2835843" cy="2230105"/>
          </a:xfrm>
        </p:grpSpPr>
        <p:pic>
          <p:nvPicPr>
            <p:cNvPr id="1319" name="Google Shape;1319;p72"/>
            <p:cNvPicPr preferRelativeResize="0"/>
            <p:nvPr/>
          </p:nvPicPr>
          <p:blipFill rotWithShape="1">
            <a:blip r:embed="rId5">
              <a:alphaModFix/>
            </a:blip>
            <a:srcRect b="0" l="0" r="0" t="0"/>
            <a:stretch/>
          </p:blipFill>
          <p:spPr>
            <a:xfrm>
              <a:off x="8123237" y="565899"/>
              <a:ext cx="2731000" cy="1823463"/>
            </a:xfrm>
            <a:prstGeom prst="rect">
              <a:avLst/>
            </a:prstGeom>
            <a:noFill/>
            <a:ln>
              <a:noFill/>
            </a:ln>
          </p:spPr>
        </p:pic>
        <p:sp>
          <p:nvSpPr>
            <p:cNvPr id="1320" name="Google Shape;1320;p72"/>
            <p:cNvSpPr/>
            <p:nvPr/>
          </p:nvSpPr>
          <p:spPr>
            <a:xfrm>
              <a:off x="8368280" y="422910"/>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98"/>
                  </a:lnTo>
                  <a:lnTo>
                    <a:pt x="2559910" y="29541"/>
                  </a:lnTo>
                  <a:lnTo>
                    <a:pt x="2526406" y="7926"/>
                  </a:lnTo>
                  <a:lnTo>
                    <a:pt x="2485377"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1" name="Google Shape;1321;p72"/>
            <p:cNvSpPr/>
            <p:nvPr/>
          </p:nvSpPr>
          <p:spPr>
            <a:xfrm>
              <a:off x="8453626" y="504444"/>
              <a:ext cx="2419350" cy="1545590"/>
            </a:xfrm>
            <a:custGeom>
              <a:rect b="b" l="l" r="r" t="t"/>
              <a:pathLst>
                <a:path extrusionOk="0" h="1545589" w="2419350">
                  <a:moveTo>
                    <a:pt x="2325979" y="0"/>
                  </a:moveTo>
                  <a:lnTo>
                    <a:pt x="93370" y="0"/>
                  </a:lnTo>
                  <a:lnTo>
                    <a:pt x="57023" y="7022"/>
                  </a:lnTo>
                  <a:lnTo>
                    <a:pt x="27344" y="26173"/>
                  </a:lnTo>
                  <a:lnTo>
                    <a:pt x="7336" y="54580"/>
                  </a:lnTo>
                  <a:lnTo>
                    <a:pt x="0" y="89369"/>
                  </a:lnTo>
                  <a:lnTo>
                    <a:pt x="0" y="1455966"/>
                  </a:lnTo>
                  <a:lnTo>
                    <a:pt x="7336" y="1490755"/>
                  </a:lnTo>
                  <a:lnTo>
                    <a:pt x="27344" y="1519162"/>
                  </a:lnTo>
                  <a:lnTo>
                    <a:pt x="57023" y="1538313"/>
                  </a:lnTo>
                  <a:lnTo>
                    <a:pt x="93370" y="1545336"/>
                  </a:lnTo>
                  <a:lnTo>
                    <a:pt x="2325979" y="1545336"/>
                  </a:lnTo>
                  <a:lnTo>
                    <a:pt x="2362326" y="1538313"/>
                  </a:lnTo>
                  <a:lnTo>
                    <a:pt x="2392005" y="1519162"/>
                  </a:lnTo>
                  <a:lnTo>
                    <a:pt x="2412013" y="1490755"/>
                  </a:lnTo>
                  <a:lnTo>
                    <a:pt x="2419350" y="1455966"/>
                  </a:lnTo>
                  <a:lnTo>
                    <a:pt x="2419350" y="89369"/>
                  </a:lnTo>
                  <a:lnTo>
                    <a:pt x="2412013" y="54580"/>
                  </a:lnTo>
                  <a:lnTo>
                    <a:pt x="2392005" y="26173"/>
                  </a:lnTo>
                  <a:lnTo>
                    <a:pt x="2362326" y="7022"/>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2" name="Google Shape;1322;p72"/>
            <p:cNvSpPr/>
            <p:nvPr/>
          </p:nvSpPr>
          <p:spPr>
            <a:xfrm>
              <a:off x="8604504" y="309384"/>
              <a:ext cx="518159" cy="295275"/>
            </a:xfrm>
            <a:custGeom>
              <a:rect b="b" l="l" r="r" t="t"/>
              <a:pathLst>
                <a:path extrusionOk="0" h="295275" w="518159">
                  <a:moveTo>
                    <a:pt x="518160" y="147459"/>
                  </a:moveTo>
                  <a:lnTo>
                    <a:pt x="251460" y="0"/>
                  </a:lnTo>
                  <a:lnTo>
                    <a:pt x="251460" y="139039"/>
                  </a:lnTo>
                  <a:lnTo>
                    <a:pt x="0" y="0"/>
                  </a:lnTo>
                  <a:lnTo>
                    <a:pt x="0" y="294894"/>
                  </a:lnTo>
                  <a:lnTo>
                    <a:pt x="251460" y="155892"/>
                  </a:lnTo>
                  <a:lnTo>
                    <a:pt x="251460" y="294894"/>
                  </a:lnTo>
                  <a:lnTo>
                    <a:pt x="518160" y="147459"/>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3" name="Google Shape;1323;p72"/>
            <p:cNvSpPr/>
            <p:nvPr/>
          </p:nvSpPr>
          <p:spPr>
            <a:xfrm>
              <a:off x="9293352" y="198119"/>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1" y="514742"/>
                  </a:lnTo>
                  <a:lnTo>
                    <a:pt x="1285736" y="502690"/>
                  </a:lnTo>
                  <a:lnTo>
                    <a:pt x="1327979" y="483500"/>
                  </a:lnTo>
                  <a:lnTo>
                    <a:pt x="1365824" y="457903"/>
                  </a:lnTo>
                  <a:lnTo>
                    <a:pt x="1398505" y="426632"/>
                  </a:lnTo>
                  <a:lnTo>
                    <a:pt x="1425257" y="390420"/>
                  </a:lnTo>
                  <a:lnTo>
                    <a:pt x="1445313" y="349999"/>
                  </a:lnTo>
                  <a:lnTo>
                    <a:pt x="1457909" y="306102"/>
                  </a:lnTo>
                  <a:lnTo>
                    <a:pt x="1462277" y="259461"/>
                  </a:lnTo>
                  <a:lnTo>
                    <a:pt x="1457901" y="212819"/>
                  </a:lnTo>
                  <a:lnTo>
                    <a:pt x="1445300" y="168922"/>
                  </a:lnTo>
                  <a:lnTo>
                    <a:pt x="1425240" y="128501"/>
                  </a:lnTo>
                  <a:lnTo>
                    <a:pt x="1398486" y="92289"/>
                  </a:lnTo>
                  <a:lnTo>
                    <a:pt x="1365805" y="61018"/>
                  </a:lnTo>
                  <a:lnTo>
                    <a:pt x="1327962" y="35421"/>
                  </a:lnTo>
                  <a:lnTo>
                    <a:pt x="1285723" y="16231"/>
                  </a:lnTo>
                  <a:lnTo>
                    <a:pt x="1239854"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4" name="Google Shape;1324;p72"/>
            <p:cNvSpPr/>
            <p:nvPr/>
          </p:nvSpPr>
          <p:spPr>
            <a:xfrm>
              <a:off x="9252971" y="159257"/>
              <a:ext cx="1543050" cy="596265"/>
            </a:xfrm>
            <a:custGeom>
              <a:rect b="b" l="l" r="r" t="t"/>
              <a:pathLst>
                <a:path extrusionOk="0" h="596265" w="1543050">
                  <a:moveTo>
                    <a:pt x="1231453" y="0"/>
                  </a:moveTo>
                  <a:lnTo>
                    <a:pt x="311579" y="0"/>
                  </a:lnTo>
                  <a:lnTo>
                    <a:pt x="261106" y="3906"/>
                  </a:lnTo>
                  <a:lnTo>
                    <a:pt x="213201" y="15214"/>
                  </a:lnTo>
                  <a:lnTo>
                    <a:pt x="168511" y="33305"/>
                  </a:lnTo>
                  <a:lnTo>
                    <a:pt x="127682" y="57560"/>
                  </a:lnTo>
                  <a:lnTo>
                    <a:pt x="91361" y="87363"/>
                  </a:lnTo>
                  <a:lnTo>
                    <a:pt x="60194" y="122094"/>
                  </a:lnTo>
                  <a:lnTo>
                    <a:pt x="34828" y="161135"/>
                  </a:lnTo>
                  <a:lnTo>
                    <a:pt x="15909" y="203869"/>
                  </a:lnTo>
                  <a:lnTo>
                    <a:pt x="4083" y="249677"/>
                  </a:lnTo>
                  <a:lnTo>
                    <a:pt x="0" y="297967"/>
                  </a:lnTo>
                  <a:lnTo>
                    <a:pt x="4083" y="346206"/>
                  </a:lnTo>
                  <a:lnTo>
                    <a:pt x="15909" y="392014"/>
                  </a:lnTo>
                  <a:lnTo>
                    <a:pt x="34828" y="434748"/>
                  </a:lnTo>
                  <a:lnTo>
                    <a:pt x="60194" y="473789"/>
                  </a:lnTo>
                  <a:lnTo>
                    <a:pt x="91361" y="508520"/>
                  </a:lnTo>
                  <a:lnTo>
                    <a:pt x="127682" y="538323"/>
                  </a:lnTo>
                  <a:lnTo>
                    <a:pt x="168511" y="562578"/>
                  </a:lnTo>
                  <a:lnTo>
                    <a:pt x="213201" y="580669"/>
                  </a:lnTo>
                  <a:lnTo>
                    <a:pt x="261106" y="591977"/>
                  </a:lnTo>
                  <a:lnTo>
                    <a:pt x="311579" y="595884"/>
                  </a:lnTo>
                  <a:lnTo>
                    <a:pt x="1231453" y="595884"/>
                  </a:lnTo>
                  <a:lnTo>
                    <a:pt x="1281926" y="591977"/>
                  </a:lnTo>
                  <a:lnTo>
                    <a:pt x="1329832" y="580669"/>
                  </a:lnTo>
                  <a:lnTo>
                    <a:pt x="1374524" y="562578"/>
                  </a:lnTo>
                  <a:lnTo>
                    <a:pt x="1415354" y="538323"/>
                  </a:lnTo>
                  <a:lnTo>
                    <a:pt x="1439465" y="518541"/>
                  </a:lnTo>
                  <a:lnTo>
                    <a:pt x="311554" y="518541"/>
                  </a:lnTo>
                  <a:lnTo>
                    <a:pt x="265125" y="514051"/>
                  </a:lnTo>
                  <a:lnTo>
                    <a:pt x="221853" y="501180"/>
                  </a:lnTo>
                  <a:lnTo>
                    <a:pt x="182674" y="480819"/>
                  </a:lnTo>
                  <a:lnTo>
                    <a:pt x="148522" y="453864"/>
                  </a:lnTo>
                  <a:lnTo>
                    <a:pt x="120333" y="421208"/>
                  </a:lnTo>
                  <a:lnTo>
                    <a:pt x="99040" y="383743"/>
                  </a:lnTo>
                  <a:lnTo>
                    <a:pt x="85578" y="342365"/>
                  </a:lnTo>
                  <a:lnTo>
                    <a:pt x="80886" y="297942"/>
                  </a:lnTo>
                  <a:lnTo>
                    <a:pt x="85578" y="253573"/>
                  </a:lnTo>
                  <a:lnTo>
                    <a:pt x="99040" y="212198"/>
                  </a:lnTo>
                  <a:lnTo>
                    <a:pt x="120333" y="174736"/>
                  </a:lnTo>
                  <a:lnTo>
                    <a:pt x="148522" y="142081"/>
                  </a:lnTo>
                  <a:lnTo>
                    <a:pt x="182674" y="115126"/>
                  </a:lnTo>
                  <a:lnTo>
                    <a:pt x="221853" y="94767"/>
                  </a:lnTo>
                  <a:lnTo>
                    <a:pt x="265125" y="81895"/>
                  </a:lnTo>
                  <a:lnTo>
                    <a:pt x="311554" y="77406"/>
                  </a:lnTo>
                  <a:lnTo>
                    <a:pt x="1439542" y="77406"/>
                  </a:lnTo>
                  <a:lnTo>
                    <a:pt x="1415354" y="57560"/>
                  </a:lnTo>
                  <a:lnTo>
                    <a:pt x="1374524" y="33305"/>
                  </a:lnTo>
                  <a:lnTo>
                    <a:pt x="1329832" y="15214"/>
                  </a:lnTo>
                  <a:lnTo>
                    <a:pt x="1281926" y="3906"/>
                  </a:lnTo>
                  <a:lnTo>
                    <a:pt x="1231453" y="0"/>
                  </a:lnTo>
                  <a:close/>
                </a:path>
                <a:path extrusionOk="0" h="596265" w="1543050">
                  <a:moveTo>
                    <a:pt x="1439542" y="77406"/>
                  </a:moveTo>
                  <a:lnTo>
                    <a:pt x="1231415" y="77406"/>
                  </a:lnTo>
                  <a:lnTo>
                    <a:pt x="1277848" y="81895"/>
                  </a:lnTo>
                  <a:lnTo>
                    <a:pt x="1321121" y="94767"/>
                  </a:lnTo>
                  <a:lnTo>
                    <a:pt x="1360300" y="115126"/>
                  </a:lnTo>
                  <a:lnTo>
                    <a:pt x="1394451" y="142081"/>
                  </a:lnTo>
                  <a:lnTo>
                    <a:pt x="1422639" y="174736"/>
                  </a:lnTo>
                  <a:lnTo>
                    <a:pt x="1443931" y="212198"/>
                  </a:lnTo>
                  <a:lnTo>
                    <a:pt x="1457391" y="253573"/>
                  </a:lnTo>
                  <a:lnTo>
                    <a:pt x="1462085" y="297967"/>
                  </a:lnTo>
                  <a:lnTo>
                    <a:pt x="1457391" y="342365"/>
                  </a:lnTo>
                  <a:lnTo>
                    <a:pt x="1443931" y="383743"/>
                  </a:lnTo>
                  <a:lnTo>
                    <a:pt x="1422639" y="421208"/>
                  </a:lnTo>
                  <a:lnTo>
                    <a:pt x="1394451" y="453864"/>
                  </a:lnTo>
                  <a:lnTo>
                    <a:pt x="1360300" y="480819"/>
                  </a:lnTo>
                  <a:lnTo>
                    <a:pt x="1321121" y="501180"/>
                  </a:lnTo>
                  <a:lnTo>
                    <a:pt x="1277848" y="514051"/>
                  </a:lnTo>
                  <a:lnTo>
                    <a:pt x="1231415" y="518541"/>
                  </a:lnTo>
                  <a:lnTo>
                    <a:pt x="1439465" y="518541"/>
                  </a:lnTo>
                  <a:lnTo>
                    <a:pt x="1482846" y="473789"/>
                  </a:lnTo>
                  <a:lnTo>
                    <a:pt x="1508214" y="434748"/>
                  </a:lnTo>
                  <a:lnTo>
                    <a:pt x="1527135" y="392014"/>
                  </a:lnTo>
                  <a:lnTo>
                    <a:pt x="1538961" y="346206"/>
                  </a:lnTo>
                  <a:lnTo>
                    <a:pt x="1543047" y="297942"/>
                  </a:lnTo>
                  <a:lnTo>
                    <a:pt x="1538961" y="249677"/>
                  </a:lnTo>
                  <a:lnTo>
                    <a:pt x="1527135" y="203869"/>
                  </a:lnTo>
                  <a:lnTo>
                    <a:pt x="1508214" y="161135"/>
                  </a:lnTo>
                  <a:lnTo>
                    <a:pt x="1482846" y="122094"/>
                  </a:lnTo>
                  <a:lnTo>
                    <a:pt x="1451677" y="87363"/>
                  </a:lnTo>
                  <a:lnTo>
                    <a:pt x="1439542" y="77406"/>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25" name="Google Shape;1325;p72"/>
          <p:cNvGrpSpPr/>
          <p:nvPr/>
        </p:nvGrpSpPr>
        <p:grpSpPr>
          <a:xfrm>
            <a:off x="2350846" y="2397251"/>
            <a:ext cx="2838501" cy="2231073"/>
            <a:chOff x="2350846" y="2397251"/>
            <a:chExt cx="2838501" cy="2231073"/>
          </a:xfrm>
        </p:grpSpPr>
        <p:pic>
          <p:nvPicPr>
            <p:cNvPr id="1326" name="Google Shape;1326;p72"/>
            <p:cNvPicPr preferRelativeResize="0"/>
            <p:nvPr/>
          </p:nvPicPr>
          <p:blipFill rotWithShape="1">
            <a:blip r:embed="rId6">
              <a:alphaModFix/>
            </a:blip>
            <a:srcRect b="0" l="0" r="0" t="0"/>
            <a:stretch/>
          </p:blipFill>
          <p:spPr>
            <a:xfrm>
              <a:off x="2350846" y="2804871"/>
              <a:ext cx="2732527" cy="1823453"/>
            </a:xfrm>
            <a:prstGeom prst="rect">
              <a:avLst/>
            </a:prstGeom>
            <a:noFill/>
            <a:ln>
              <a:noFill/>
            </a:ln>
          </p:spPr>
        </p:pic>
        <p:sp>
          <p:nvSpPr>
            <p:cNvPr id="1327" name="Google Shape;1327;p72"/>
            <p:cNvSpPr/>
            <p:nvPr/>
          </p:nvSpPr>
          <p:spPr>
            <a:xfrm>
              <a:off x="2599182" y="2660903"/>
              <a:ext cx="2590165" cy="1708785"/>
            </a:xfrm>
            <a:custGeom>
              <a:rect b="b" l="l" r="r" t="t"/>
              <a:pathLst>
                <a:path extrusionOk="0" h="1708785" w="2590165">
                  <a:moveTo>
                    <a:pt x="2484640" y="0"/>
                  </a:moveTo>
                  <a:lnTo>
                    <a:pt x="105397" y="0"/>
                  </a:lnTo>
                  <a:lnTo>
                    <a:pt x="64379" y="7923"/>
                  </a:lnTo>
                  <a:lnTo>
                    <a:pt x="30876" y="29532"/>
                  </a:lnTo>
                  <a:lnTo>
                    <a:pt x="8285" y="61588"/>
                  </a:lnTo>
                  <a:lnTo>
                    <a:pt x="0" y="100850"/>
                  </a:lnTo>
                  <a:lnTo>
                    <a:pt x="0" y="1607553"/>
                  </a:lnTo>
                  <a:lnTo>
                    <a:pt x="8279" y="1646805"/>
                  </a:lnTo>
                  <a:lnTo>
                    <a:pt x="30862" y="1678862"/>
                  </a:lnTo>
                  <a:lnTo>
                    <a:pt x="64363" y="1700477"/>
                  </a:lnTo>
                  <a:lnTo>
                    <a:pt x="105397" y="1708404"/>
                  </a:lnTo>
                  <a:lnTo>
                    <a:pt x="2484640" y="1708404"/>
                  </a:lnTo>
                  <a:lnTo>
                    <a:pt x="2525658" y="1700480"/>
                  </a:lnTo>
                  <a:lnTo>
                    <a:pt x="2559161" y="1678871"/>
                  </a:lnTo>
                  <a:lnTo>
                    <a:pt x="2581752" y="1646815"/>
                  </a:lnTo>
                  <a:lnTo>
                    <a:pt x="2590038" y="1607553"/>
                  </a:lnTo>
                  <a:lnTo>
                    <a:pt x="2590038" y="100850"/>
                  </a:lnTo>
                  <a:lnTo>
                    <a:pt x="2581752" y="61588"/>
                  </a:lnTo>
                  <a:lnTo>
                    <a:pt x="2559161" y="29532"/>
                  </a:lnTo>
                  <a:lnTo>
                    <a:pt x="2525658" y="7923"/>
                  </a:lnTo>
                  <a:lnTo>
                    <a:pt x="2484640"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8" name="Google Shape;1328;p72"/>
            <p:cNvSpPr/>
            <p:nvPr/>
          </p:nvSpPr>
          <p:spPr>
            <a:xfrm>
              <a:off x="2684524" y="2743199"/>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4"/>
                  </a:lnTo>
                  <a:lnTo>
                    <a:pt x="2325979" y="1544574"/>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29" name="Google Shape;1329;p72"/>
            <p:cNvSpPr/>
            <p:nvPr/>
          </p:nvSpPr>
          <p:spPr>
            <a:xfrm>
              <a:off x="2834640" y="2547365"/>
              <a:ext cx="518159" cy="295275"/>
            </a:xfrm>
            <a:custGeom>
              <a:rect b="b" l="l" r="r" t="t"/>
              <a:pathLst>
                <a:path extrusionOk="0" h="295275" w="518160">
                  <a:moveTo>
                    <a:pt x="518160" y="147434"/>
                  </a:moveTo>
                  <a:lnTo>
                    <a:pt x="252222" y="0"/>
                  </a:lnTo>
                  <a:lnTo>
                    <a:pt x="252222" y="139433"/>
                  </a:lnTo>
                  <a:lnTo>
                    <a:pt x="0" y="0"/>
                  </a:lnTo>
                  <a:lnTo>
                    <a:pt x="0" y="294894"/>
                  </a:lnTo>
                  <a:lnTo>
                    <a:pt x="252222" y="155448"/>
                  </a:lnTo>
                  <a:lnTo>
                    <a:pt x="252222" y="294894"/>
                  </a:lnTo>
                  <a:lnTo>
                    <a:pt x="518160" y="14743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0" name="Google Shape;1330;p72"/>
            <p:cNvSpPr/>
            <p:nvPr/>
          </p:nvSpPr>
          <p:spPr>
            <a:xfrm>
              <a:off x="3524244" y="2436113"/>
              <a:ext cx="1461770" cy="519430"/>
            </a:xfrm>
            <a:custGeom>
              <a:rect b="b" l="l" r="r" t="t"/>
              <a:pathLst>
                <a:path extrusionOk="0" h="519430" w="1461770">
                  <a:moveTo>
                    <a:pt x="1190536" y="0"/>
                  </a:moveTo>
                  <a:lnTo>
                    <a:pt x="271017" y="0"/>
                  </a:lnTo>
                  <a:lnTo>
                    <a:pt x="222301" y="4179"/>
                  </a:lnTo>
                  <a:lnTo>
                    <a:pt x="176449" y="16231"/>
                  </a:lnTo>
                  <a:lnTo>
                    <a:pt x="134228" y="35421"/>
                  </a:lnTo>
                  <a:lnTo>
                    <a:pt x="96403" y="61018"/>
                  </a:lnTo>
                  <a:lnTo>
                    <a:pt x="63739" y="92289"/>
                  </a:lnTo>
                  <a:lnTo>
                    <a:pt x="37001" y="128501"/>
                  </a:lnTo>
                  <a:lnTo>
                    <a:pt x="16955" y="168922"/>
                  </a:lnTo>
                  <a:lnTo>
                    <a:pt x="4366" y="212819"/>
                  </a:lnTo>
                  <a:lnTo>
                    <a:pt x="0" y="259461"/>
                  </a:lnTo>
                  <a:lnTo>
                    <a:pt x="4366" y="306102"/>
                  </a:lnTo>
                  <a:lnTo>
                    <a:pt x="16955" y="349999"/>
                  </a:lnTo>
                  <a:lnTo>
                    <a:pt x="37001" y="390420"/>
                  </a:lnTo>
                  <a:lnTo>
                    <a:pt x="63739" y="426632"/>
                  </a:lnTo>
                  <a:lnTo>
                    <a:pt x="96403" y="457903"/>
                  </a:lnTo>
                  <a:lnTo>
                    <a:pt x="134228" y="483500"/>
                  </a:lnTo>
                  <a:lnTo>
                    <a:pt x="176449" y="502690"/>
                  </a:lnTo>
                  <a:lnTo>
                    <a:pt x="222301" y="514742"/>
                  </a:lnTo>
                  <a:lnTo>
                    <a:pt x="271017" y="518922"/>
                  </a:lnTo>
                  <a:lnTo>
                    <a:pt x="1190510" y="518922"/>
                  </a:lnTo>
                  <a:lnTo>
                    <a:pt x="1239226" y="514742"/>
                  </a:lnTo>
                  <a:lnTo>
                    <a:pt x="1285077" y="502690"/>
                  </a:lnTo>
                  <a:lnTo>
                    <a:pt x="1327296" y="483500"/>
                  </a:lnTo>
                  <a:lnTo>
                    <a:pt x="1365120" y="457903"/>
                  </a:lnTo>
                  <a:lnTo>
                    <a:pt x="1397782" y="426632"/>
                  </a:lnTo>
                  <a:lnTo>
                    <a:pt x="1424518" y="390420"/>
                  </a:lnTo>
                  <a:lnTo>
                    <a:pt x="1444562" y="349999"/>
                  </a:lnTo>
                  <a:lnTo>
                    <a:pt x="1457150" y="306102"/>
                  </a:lnTo>
                  <a:lnTo>
                    <a:pt x="1461516" y="259461"/>
                  </a:lnTo>
                  <a:lnTo>
                    <a:pt x="1457160" y="212829"/>
                  </a:lnTo>
                  <a:lnTo>
                    <a:pt x="1444578" y="168937"/>
                  </a:lnTo>
                  <a:lnTo>
                    <a:pt x="1424535" y="128518"/>
                  </a:lnTo>
                  <a:lnTo>
                    <a:pt x="1397800" y="92304"/>
                  </a:lnTo>
                  <a:lnTo>
                    <a:pt x="1365137" y="61031"/>
                  </a:lnTo>
                  <a:lnTo>
                    <a:pt x="1327312" y="35430"/>
                  </a:lnTo>
                  <a:lnTo>
                    <a:pt x="1285093" y="16235"/>
                  </a:lnTo>
                  <a:lnTo>
                    <a:pt x="1239246" y="4181"/>
                  </a:lnTo>
                  <a:lnTo>
                    <a:pt x="11905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1" name="Google Shape;1331;p72"/>
            <p:cNvSpPr/>
            <p:nvPr/>
          </p:nvSpPr>
          <p:spPr>
            <a:xfrm>
              <a:off x="3483863" y="2397251"/>
              <a:ext cx="1542415" cy="596900"/>
            </a:xfrm>
            <a:custGeom>
              <a:rect b="b" l="l" r="r" t="t"/>
              <a:pathLst>
                <a:path extrusionOk="0" h="596900" w="1542414">
                  <a:moveTo>
                    <a:pt x="1230858" y="0"/>
                  </a:moveTo>
                  <a:lnTo>
                    <a:pt x="311442" y="0"/>
                  </a:lnTo>
                  <a:lnTo>
                    <a:pt x="260991" y="3911"/>
                  </a:lnTo>
                  <a:lnTo>
                    <a:pt x="213108" y="15234"/>
                  </a:lnTo>
                  <a:lnTo>
                    <a:pt x="168437" y="33349"/>
                  </a:lnTo>
                  <a:lnTo>
                    <a:pt x="127627" y="57636"/>
                  </a:lnTo>
                  <a:lnTo>
                    <a:pt x="91322" y="87477"/>
                  </a:lnTo>
                  <a:lnTo>
                    <a:pt x="60169" y="122253"/>
                  </a:lnTo>
                  <a:lnTo>
                    <a:pt x="34814" y="161344"/>
                  </a:lnTo>
                  <a:lnTo>
                    <a:pt x="15903" y="204133"/>
                  </a:lnTo>
                  <a:lnTo>
                    <a:pt x="4083" y="249998"/>
                  </a:lnTo>
                  <a:lnTo>
                    <a:pt x="0" y="298323"/>
                  </a:lnTo>
                  <a:lnTo>
                    <a:pt x="4083" y="346647"/>
                  </a:lnTo>
                  <a:lnTo>
                    <a:pt x="15903" y="392512"/>
                  </a:lnTo>
                  <a:lnTo>
                    <a:pt x="34814" y="435301"/>
                  </a:lnTo>
                  <a:lnTo>
                    <a:pt x="60169" y="474392"/>
                  </a:lnTo>
                  <a:lnTo>
                    <a:pt x="91322" y="509168"/>
                  </a:lnTo>
                  <a:lnTo>
                    <a:pt x="127627" y="539009"/>
                  </a:lnTo>
                  <a:lnTo>
                    <a:pt x="168437" y="563296"/>
                  </a:lnTo>
                  <a:lnTo>
                    <a:pt x="213108" y="581411"/>
                  </a:lnTo>
                  <a:lnTo>
                    <a:pt x="260991" y="592734"/>
                  </a:lnTo>
                  <a:lnTo>
                    <a:pt x="311442" y="596646"/>
                  </a:lnTo>
                  <a:lnTo>
                    <a:pt x="1230884" y="596646"/>
                  </a:lnTo>
                  <a:lnTo>
                    <a:pt x="1281330" y="592734"/>
                  </a:lnTo>
                  <a:lnTo>
                    <a:pt x="1329209" y="581411"/>
                  </a:lnTo>
                  <a:lnTo>
                    <a:pt x="1373874" y="563296"/>
                  </a:lnTo>
                  <a:lnTo>
                    <a:pt x="1414679" y="539009"/>
                  </a:lnTo>
                  <a:lnTo>
                    <a:pt x="1438806" y="519176"/>
                  </a:lnTo>
                  <a:lnTo>
                    <a:pt x="311442" y="519176"/>
                  </a:lnTo>
                  <a:lnTo>
                    <a:pt x="265032" y="514681"/>
                  </a:lnTo>
                  <a:lnTo>
                    <a:pt x="221780" y="501793"/>
                  </a:lnTo>
                  <a:lnTo>
                    <a:pt x="182620" y="481406"/>
                  </a:lnTo>
                  <a:lnTo>
                    <a:pt x="148486" y="454417"/>
                  </a:lnTo>
                  <a:lnTo>
                    <a:pt x="120312" y="421719"/>
                  </a:lnTo>
                  <a:lnTo>
                    <a:pt x="99031" y="384207"/>
                  </a:lnTo>
                  <a:lnTo>
                    <a:pt x="85578" y="342777"/>
                  </a:lnTo>
                  <a:lnTo>
                    <a:pt x="80886" y="298323"/>
                  </a:lnTo>
                  <a:lnTo>
                    <a:pt x="85578" y="253868"/>
                  </a:lnTo>
                  <a:lnTo>
                    <a:pt x="99031" y="212438"/>
                  </a:lnTo>
                  <a:lnTo>
                    <a:pt x="120312" y="174926"/>
                  </a:lnTo>
                  <a:lnTo>
                    <a:pt x="148486" y="142228"/>
                  </a:lnTo>
                  <a:lnTo>
                    <a:pt x="182620" y="115239"/>
                  </a:lnTo>
                  <a:lnTo>
                    <a:pt x="221780" y="94852"/>
                  </a:lnTo>
                  <a:lnTo>
                    <a:pt x="265032" y="81964"/>
                  </a:lnTo>
                  <a:lnTo>
                    <a:pt x="311442" y="77470"/>
                  </a:lnTo>
                  <a:lnTo>
                    <a:pt x="1438792" y="77470"/>
                  </a:lnTo>
                  <a:lnTo>
                    <a:pt x="1414663" y="57636"/>
                  </a:lnTo>
                  <a:lnTo>
                    <a:pt x="1373854" y="33349"/>
                  </a:lnTo>
                  <a:lnTo>
                    <a:pt x="1329186" y="15234"/>
                  </a:lnTo>
                  <a:lnTo>
                    <a:pt x="1281305" y="3911"/>
                  </a:lnTo>
                  <a:lnTo>
                    <a:pt x="1230858" y="0"/>
                  </a:lnTo>
                  <a:close/>
                </a:path>
                <a:path extrusionOk="0" h="596900" w="1542414">
                  <a:moveTo>
                    <a:pt x="1438792" y="77470"/>
                  </a:moveTo>
                  <a:lnTo>
                    <a:pt x="1230858" y="77470"/>
                  </a:lnTo>
                  <a:lnTo>
                    <a:pt x="1277264" y="81964"/>
                  </a:lnTo>
                  <a:lnTo>
                    <a:pt x="1320514" y="94852"/>
                  </a:lnTo>
                  <a:lnTo>
                    <a:pt x="1359674" y="115239"/>
                  </a:lnTo>
                  <a:lnTo>
                    <a:pt x="1393809" y="142228"/>
                  </a:lnTo>
                  <a:lnTo>
                    <a:pt x="1421984" y="174926"/>
                  </a:lnTo>
                  <a:lnTo>
                    <a:pt x="1443267" y="212438"/>
                  </a:lnTo>
                  <a:lnTo>
                    <a:pt x="1456721" y="253868"/>
                  </a:lnTo>
                  <a:lnTo>
                    <a:pt x="1461414" y="298323"/>
                  </a:lnTo>
                  <a:lnTo>
                    <a:pt x="1456721" y="342777"/>
                  </a:lnTo>
                  <a:lnTo>
                    <a:pt x="1443267" y="384207"/>
                  </a:lnTo>
                  <a:lnTo>
                    <a:pt x="1421984" y="421719"/>
                  </a:lnTo>
                  <a:lnTo>
                    <a:pt x="1393809" y="454417"/>
                  </a:lnTo>
                  <a:lnTo>
                    <a:pt x="1359674" y="481406"/>
                  </a:lnTo>
                  <a:lnTo>
                    <a:pt x="1320514" y="501793"/>
                  </a:lnTo>
                  <a:lnTo>
                    <a:pt x="1277264" y="514681"/>
                  </a:lnTo>
                  <a:lnTo>
                    <a:pt x="1230858" y="519176"/>
                  </a:lnTo>
                  <a:lnTo>
                    <a:pt x="1438806" y="519176"/>
                  </a:lnTo>
                  <a:lnTo>
                    <a:pt x="1482128" y="474392"/>
                  </a:lnTo>
                  <a:lnTo>
                    <a:pt x="1507479" y="435301"/>
                  </a:lnTo>
                  <a:lnTo>
                    <a:pt x="1526386" y="392512"/>
                  </a:lnTo>
                  <a:lnTo>
                    <a:pt x="1538205" y="346647"/>
                  </a:lnTo>
                  <a:lnTo>
                    <a:pt x="1542288" y="298323"/>
                  </a:lnTo>
                  <a:lnTo>
                    <a:pt x="1538204" y="249998"/>
                  </a:lnTo>
                  <a:lnTo>
                    <a:pt x="1526384" y="204133"/>
                  </a:lnTo>
                  <a:lnTo>
                    <a:pt x="1507473" y="161344"/>
                  </a:lnTo>
                  <a:lnTo>
                    <a:pt x="1482119" y="122253"/>
                  </a:lnTo>
                  <a:lnTo>
                    <a:pt x="1450967" y="87477"/>
                  </a:lnTo>
                  <a:lnTo>
                    <a:pt x="1438792" y="7747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32" name="Google Shape;1332;p72"/>
          <p:cNvGrpSpPr/>
          <p:nvPr/>
        </p:nvGrpSpPr>
        <p:grpSpPr>
          <a:xfrm>
            <a:off x="5237037" y="2397251"/>
            <a:ext cx="2837109" cy="2231085"/>
            <a:chOff x="5237037" y="2397251"/>
            <a:chExt cx="2837109" cy="2231085"/>
          </a:xfrm>
        </p:grpSpPr>
        <p:pic>
          <p:nvPicPr>
            <p:cNvPr id="1333" name="Google Shape;1333;p72"/>
            <p:cNvPicPr preferRelativeResize="0"/>
            <p:nvPr/>
          </p:nvPicPr>
          <p:blipFill rotWithShape="1">
            <a:blip r:embed="rId7">
              <a:alphaModFix/>
            </a:blip>
            <a:srcRect b="0" l="0" r="0" t="0"/>
            <a:stretch/>
          </p:blipFill>
          <p:spPr>
            <a:xfrm>
              <a:off x="5237037" y="2804871"/>
              <a:ext cx="2731755" cy="1823465"/>
            </a:xfrm>
            <a:prstGeom prst="rect">
              <a:avLst/>
            </a:prstGeom>
            <a:noFill/>
            <a:ln>
              <a:noFill/>
            </a:ln>
          </p:spPr>
        </p:pic>
        <p:sp>
          <p:nvSpPr>
            <p:cNvPr id="1334" name="Google Shape;1334;p72"/>
            <p:cNvSpPr/>
            <p:nvPr/>
          </p:nvSpPr>
          <p:spPr>
            <a:xfrm>
              <a:off x="5483346" y="2660903"/>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88"/>
                  </a:lnTo>
                  <a:lnTo>
                    <a:pt x="2559910" y="29532"/>
                  </a:lnTo>
                  <a:lnTo>
                    <a:pt x="2526406" y="7923"/>
                  </a:lnTo>
                  <a:lnTo>
                    <a:pt x="2485377"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5" name="Google Shape;1335;p72"/>
            <p:cNvSpPr/>
            <p:nvPr/>
          </p:nvSpPr>
          <p:spPr>
            <a:xfrm>
              <a:off x="5568689" y="2743199"/>
              <a:ext cx="2420620" cy="1544955"/>
            </a:xfrm>
            <a:custGeom>
              <a:rect b="b" l="l" r="r" t="t"/>
              <a:pathLst>
                <a:path extrusionOk="0" h="1544954" w="2420620">
                  <a:moveTo>
                    <a:pt x="2326716" y="0"/>
                  </a:moveTo>
                  <a:lnTo>
                    <a:pt x="93408" y="0"/>
                  </a:lnTo>
                  <a:lnTo>
                    <a:pt x="57049" y="7017"/>
                  </a:lnTo>
                  <a:lnTo>
                    <a:pt x="27358" y="26157"/>
                  </a:lnTo>
                  <a:lnTo>
                    <a:pt x="7340" y="54547"/>
                  </a:lnTo>
                  <a:lnTo>
                    <a:pt x="0" y="89319"/>
                  </a:lnTo>
                  <a:lnTo>
                    <a:pt x="0" y="1455254"/>
                  </a:lnTo>
                  <a:lnTo>
                    <a:pt x="7340" y="1490026"/>
                  </a:lnTo>
                  <a:lnTo>
                    <a:pt x="27358" y="1518416"/>
                  </a:lnTo>
                  <a:lnTo>
                    <a:pt x="57049" y="1537556"/>
                  </a:lnTo>
                  <a:lnTo>
                    <a:pt x="93408" y="1544574"/>
                  </a:lnTo>
                  <a:lnTo>
                    <a:pt x="2326716" y="1544574"/>
                  </a:lnTo>
                  <a:lnTo>
                    <a:pt x="2363074" y="1537556"/>
                  </a:lnTo>
                  <a:lnTo>
                    <a:pt x="2392765" y="1518416"/>
                  </a:lnTo>
                  <a:lnTo>
                    <a:pt x="2412784" y="1490026"/>
                  </a:lnTo>
                  <a:lnTo>
                    <a:pt x="2420124" y="1455254"/>
                  </a:lnTo>
                  <a:lnTo>
                    <a:pt x="2420124" y="89319"/>
                  </a:lnTo>
                  <a:lnTo>
                    <a:pt x="2412784" y="54547"/>
                  </a:lnTo>
                  <a:lnTo>
                    <a:pt x="2392765" y="26157"/>
                  </a:lnTo>
                  <a:lnTo>
                    <a:pt x="2363074" y="7017"/>
                  </a:lnTo>
                  <a:lnTo>
                    <a:pt x="23267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6" name="Google Shape;1336;p72"/>
            <p:cNvSpPr/>
            <p:nvPr/>
          </p:nvSpPr>
          <p:spPr>
            <a:xfrm>
              <a:off x="5719572" y="2547365"/>
              <a:ext cx="518159" cy="295275"/>
            </a:xfrm>
            <a:custGeom>
              <a:rect b="b" l="l" r="r" t="t"/>
              <a:pathLst>
                <a:path extrusionOk="0" h="295275" w="518160">
                  <a:moveTo>
                    <a:pt x="518160" y="147434"/>
                  </a:moveTo>
                  <a:lnTo>
                    <a:pt x="251460" y="0"/>
                  </a:lnTo>
                  <a:lnTo>
                    <a:pt x="251460" y="139014"/>
                  </a:lnTo>
                  <a:lnTo>
                    <a:pt x="0" y="0"/>
                  </a:lnTo>
                  <a:lnTo>
                    <a:pt x="0" y="294894"/>
                  </a:lnTo>
                  <a:lnTo>
                    <a:pt x="251460" y="155867"/>
                  </a:lnTo>
                  <a:lnTo>
                    <a:pt x="251460" y="294894"/>
                  </a:lnTo>
                  <a:lnTo>
                    <a:pt x="518160" y="14743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7" name="Google Shape;1337;p72"/>
            <p:cNvSpPr/>
            <p:nvPr/>
          </p:nvSpPr>
          <p:spPr>
            <a:xfrm>
              <a:off x="6408419" y="2436113"/>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5" y="514742"/>
                  </a:lnTo>
                  <a:lnTo>
                    <a:pt x="1285741" y="502690"/>
                  </a:lnTo>
                  <a:lnTo>
                    <a:pt x="1327985" y="483500"/>
                  </a:lnTo>
                  <a:lnTo>
                    <a:pt x="1365829" y="457903"/>
                  </a:lnTo>
                  <a:lnTo>
                    <a:pt x="1398509" y="426632"/>
                  </a:lnTo>
                  <a:lnTo>
                    <a:pt x="1425260" y="390420"/>
                  </a:lnTo>
                  <a:lnTo>
                    <a:pt x="1445315" y="349999"/>
                  </a:lnTo>
                  <a:lnTo>
                    <a:pt x="1457909" y="306102"/>
                  </a:lnTo>
                  <a:lnTo>
                    <a:pt x="1462277" y="259461"/>
                  </a:lnTo>
                  <a:lnTo>
                    <a:pt x="1457909" y="212829"/>
                  </a:lnTo>
                  <a:lnTo>
                    <a:pt x="1445315" y="168937"/>
                  </a:lnTo>
                  <a:lnTo>
                    <a:pt x="1425260" y="128518"/>
                  </a:lnTo>
                  <a:lnTo>
                    <a:pt x="1398509" y="92304"/>
                  </a:lnTo>
                  <a:lnTo>
                    <a:pt x="1365829" y="61031"/>
                  </a:lnTo>
                  <a:lnTo>
                    <a:pt x="1327985" y="35430"/>
                  </a:lnTo>
                  <a:lnTo>
                    <a:pt x="1285741" y="16235"/>
                  </a:lnTo>
                  <a:lnTo>
                    <a:pt x="1239865" y="4181"/>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38" name="Google Shape;1338;p72"/>
            <p:cNvSpPr/>
            <p:nvPr/>
          </p:nvSpPr>
          <p:spPr>
            <a:xfrm>
              <a:off x="6368039" y="2397251"/>
              <a:ext cx="1543050" cy="596900"/>
            </a:xfrm>
            <a:custGeom>
              <a:rect b="b" l="l" r="r" t="t"/>
              <a:pathLst>
                <a:path extrusionOk="0" h="596900" w="1543050">
                  <a:moveTo>
                    <a:pt x="1231455" y="0"/>
                  </a:moveTo>
                  <a:lnTo>
                    <a:pt x="311581" y="0"/>
                  </a:lnTo>
                  <a:lnTo>
                    <a:pt x="261108" y="3911"/>
                  </a:lnTo>
                  <a:lnTo>
                    <a:pt x="213203" y="15234"/>
                  </a:lnTo>
                  <a:lnTo>
                    <a:pt x="168513" y="33349"/>
                  </a:lnTo>
                  <a:lnTo>
                    <a:pt x="127684" y="57636"/>
                  </a:lnTo>
                  <a:lnTo>
                    <a:pt x="91363" y="87477"/>
                  </a:lnTo>
                  <a:lnTo>
                    <a:pt x="60196" y="122253"/>
                  </a:lnTo>
                  <a:lnTo>
                    <a:pt x="34830" y="161344"/>
                  </a:lnTo>
                  <a:lnTo>
                    <a:pt x="15911" y="204133"/>
                  </a:lnTo>
                  <a:lnTo>
                    <a:pt x="4085" y="249998"/>
                  </a:lnTo>
                  <a:lnTo>
                    <a:pt x="0" y="298323"/>
                  </a:lnTo>
                  <a:lnTo>
                    <a:pt x="4085" y="346647"/>
                  </a:lnTo>
                  <a:lnTo>
                    <a:pt x="15911" y="392512"/>
                  </a:lnTo>
                  <a:lnTo>
                    <a:pt x="34830" y="435301"/>
                  </a:lnTo>
                  <a:lnTo>
                    <a:pt x="60196" y="474392"/>
                  </a:lnTo>
                  <a:lnTo>
                    <a:pt x="91363" y="509168"/>
                  </a:lnTo>
                  <a:lnTo>
                    <a:pt x="127684" y="539009"/>
                  </a:lnTo>
                  <a:lnTo>
                    <a:pt x="168513" y="563296"/>
                  </a:lnTo>
                  <a:lnTo>
                    <a:pt x="213203" y="581411"/>
                  </a:lnTo>
                  <a:lnTo>
                    <a:pt x="261108" y="592734"/>
                  </a:lnTo>
                  <a:lnTo>
                    <a:pt x="311581" y="596646"/>
                  </a:lnTo>
                  <a:lnTo>
                    <a:pt x="1231455" y="596646"/>
                  </a:lnTo>
                  <a:lnTo>
                    <a:pt x="1281928" y="592734"/>
                  </a:lnTo>
                  <a:lnTo>
                    <a:pt x="1329834" y="581411"/>
                  </a:lnTo>
                  <a:lnTo>
                    <a:pt x="1374526" y="563296"/>
                  </a:lnTo>
                  <a:lnTo>
                    <a:pt x="1415356" y="539009"/>
                  </a:lnTo>
                  <a:lnTo>
                    <a:pt x="1439498" y="519176"/>
                  </a:lnTo>
                  <a:lnTo>
                    <a:pt x="311581" y="519176"/>
                  </a:lnTo>
                  <a:lnTo>
                    <a:pt x="265152" y="514681"/>
                  </a:lnTo>
                  <a:lnTo>
                    <a:pt x="221881" y="501793"/>
                  </a:lnTo>
                  <a:lnTo>
                    <a:pt x="182702" y="481406"/>
                  </a:lnTo>
                  <a:lnTo>
                    <a:pt x="148550" y="454417"/>
                  </a:lnTo>
                  <a:lnTo>
                    <a:pt x="120360" y="421719"/>
                  </a:lnTo>
                  <a:lnTo>
                    <a:pt x="99067" y="384207"/>
                  </a:lnTo>
                  <a:lnTo>
                    <a:pt x="85606" y="342777"/>
                  </a:lnTo>
                  <a:lnTo>
                    <a:pt x="80911" y="298323"/>
                  </a:lnTo>
                  <a:lnTo>
                    <a:pt x="85606" y="253868"/>
                  </a:lnTo>
                  <a:lnTo>
                    <a:pt x="99067" y="212438"/>
                  </a:lnTo>
                  <a:lnTo>
                    <a:pt x="120360" y="174926"/>
                  </a:lnTo>
                  <a:lnTo>
                    <a:pt x="148550" y="142228"/>
                  </a:lnTo>
                  <a:lnTo>
                    <a:pt x="182702" y="115239"/>
                  </a:lnTo>
                  <a:lnTo>
                    <a:pt x="221881" y="94852"/>
                  </a:lnTo>
                  <a:lnTo>
                    <a:pt x="265152" y="81964"/>
                  </a:lnTo>
                  <a:lnTo>
                    <a:pt x="311581" y="77470"/>
                  </a:lnTo>
                  <a:lnTo>
                    <a:pt x="1439498" y="77470"/>
                  </a:lnTo>
                  <a:lnTo>
                    <a:pt x="1415356" y="57636"/>
                  </a:lnTo>
                  <a:lnTo>
                    <a:pt x="1374526" y="33349"/>
                  </a:lnTo>
                  <a:lnTo>
                    <a:pt x="1329834" y="15234"/>
                  </a:lnTo>
                  <a:lnTo>
                    <a:pt x="1281928" y="3911"/>
                  </a:lnTo>
                  <a:lnTo>
                    <a:pt x="1231455" y="0"/>
                  </a:lnTo>
                  <a:close/>
                </a:path>
                <a:path extrusionOk="0" h="596900" w="1543050">
                  <a:moveTo>
                    <a:pt x="1439498" y="77470"/>
                  </a:moveTo>
                  <a:lnTo>
                    <a:pt x="1231455" y="77470"/>
                  </a:lnTo>
                  <a:lnTo>
                    <a:pt x="1277884" y="81964"/>
                  </a:lnTo>
                  <a:lnTo>
                    <a:pt x="1321156" y="94852"/>
                  </a:lnTo>
                  <a:lnTo>
                    <a:pt x="1360335" y="115239"/>
                  </a:lnTo>
                  <a:lnTo>
                    <a:pt x="1394486" y="142228"/>
                  </a:lnTo>
                  <a:lnTo>
                    <a:pt x="1422676" y="174926"/>
                  </a:lnTo>
                  <a:lnTo>
                    <a:pt x="1443969" y="212438"/>
                  </a:lnTo>
                  <a:lnTo>
                    <a:pt x="1457430" y="253868"/>
                  </a:lnTo>
                  <a:lnTo>
                    <a:pt x="1462125" y="298323"/>
                  </a:lnTo>
                  <a:lnTo>
                    <a:pt x="1457430" y="342777"/>
                  </a:lnTo>
                  <a:lnTo>
                    <a:pt x="1443969" y="384207"/>
                  </a:lnTo>
                  <a:lnTo>
                    <a:pt x="1422676" y="421719"/>
                  </a:lnTo>
                  <a:lnTo>
                    <a:pt x="1394486" y="454417"/>
                  </a:lnTo>
                  <a:lnTo>
                    <a:pt x="1360335" y="481406"/>
                  </a:lnTo>
                  <a:lnTo>
                    <a:pt x="1321156" y="501793"/>
                  </a:lnTo>
                  <a:lnTo>
                    <a:pt x="1277884" y="514681"/>
                  </a:lnTo>
                  <a:lnTo>
                    <a:pt x="1231455" y="519176"/>
                  </a:lnTo>
                  <a:lnTo>
                    <a:pt x="1439498" y="519176"/>
                  </a:lnTo>
                  <a:lnTo>
                    <a:pt x="1482848" y="474392"/>
                  </a:lnTo>
                  <a:lnTo>
                    <a:pt x="1508216" y="435301"/>
                  </a:lnTo>
                  <a:lnTo>
                    <a:pt x="1527137" y="392512"/>
                  </a:lnTo>
                  <a:lnTo>
                    <a:pt x="1538964" y="346647"/>
                  </a:lnTo>
                  <a:lnTo>
                    <a:pt x="1543050" y="298323"/>
                  </a:lnTo>
                  <a:lnTo>
                    <a:pt x="1538964" y="249998"/>
                  </a:lnTo>
                  <a:lnTo>
                    <a:pt x="1527137" y="204133"/>
                  </a:lnTo>
                  <a:lnTo>
                    <a:pt x="1508216" y="161344"/>
                  </a:lnTo>
                  <a:lnTo>
                    <a:pt x="1482848" y="122253"/>
                  </a:lnTo>
                  <a:lnTo>
                    <a:pt x="1451679" y="87477"/>
                  </a:lnTo>
                  <a:lnTo>
                    <a:pt x="1439498" y="7747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39" name="Google Shape;1339;p72"/>
          <p:cNvGrpSpPr/>
          <p:nvPr/>
        </p:nvGrpSpPr>
        <p:grpSpPr>
          <a:xfrm>
            <a:off x="8123237" y="2397251"/>
            <a:ext cx="2835843" cy="2231085"/>
            <a:chOff x="8123237" y="2397251"/>
            <a:chExt cx="2835843" cy="2231085"/>
          </a:xfrm>
        </p:grpSpPr>
        <p:pic>
          <p:nvPicPr>
            <p:cNvPr id="1340" name="Google Shape;1340;p72"/>
            <p:cNvPicPr preferRelativeResize="0"/>
            <p:nvPr/>
          </p:nvPicPr>
          <p:blipFill rotWithShape="1">
            <a:blip r:embed="rId8">
              <a:alphaModFix/>
            </a:blip>
            <a:srcRect b="0" l="0" r="0" t="0"/>
            <a:stretch/>
          </p:blipFill>
          <p:spPr>
            <a:xfrm>
              <a:off x="8123237" y="2804871"/>
              <a:ext cx="2731000" cy="1823465"/>
            </a:xfrm>
            <a:prstGeom prst="rect">
              <a:avLst/>
            </a:prstGeom>
            <a:noFill/>
            <a:ln>
              <a:noFill/>
            </a:ln>
          </p:spPr>
        </p:pic>
        <p:sp>
          <p:nvSpPr>
            <p:cNvPr id="1341" name="Google Shape;1341;p72"/>
            <p:cNvSpPr/>
            <p:nvPr/>
          </p:nvSpPr>
          <p:spPr>
            <a:xfrm>
              <a:off x="8368280" y="2660903"/>
              <a:ext cx="2590800" cy="1708785"/>
            </a:xfrm>
            <a:custGeom>
              <a:rect b="b" l="l" r="r" t="t"/>
              <a:pathLst>
                <a:path extrusionOk="0" h="1708785" w="2590800">
                  <a:moveTo>
                    <a:pt x="2485377" y="0"/>
                  </a:moveTo>
                  <a:lnTo>
                    <a:pt x="105435" y="0"/>
                  </a:lnTo>
                  <a:lnTo>
                    <a:pt x="64400" y="7923"/>
                  </a:lnTo>
                  <a:lnTo>
                    <a:pt x="30886" y="29532"/>
                  </a:lnTo>
                  <a:lnTo>
                    <a:pt x="8287" y="61588"/>
                  </a:lnTo>
                  <a:lnTo>
                    <a:pt x="0" y="100850"/>
                  </a:lnTo>
                  <a:lnTo>
                    <a:pt x="0" y="1607553"/>
                  </a:lnTo>
                  <a:lnTo>
                    <a:pt x="8283" y="1646805"/>
                  </a:lnTo>
                  <a:lnTo>
                    <a:pt x="30876" y="1678862"/>
                  </a:lnTo>
                  <a:lnTo>
                    <a:pt x="64390" y="1700477"/>
                  </a:lnTo>
                  <a:lnTo>
                    <a:pt x="105435" y="1708404"/>
                  </a:lnTo>
                  <a:lnTo>
                    <a:pt x="2485377" y="1708404"/>
                  </a:lnTo>
                  <a:lnTo>
                    <a:pt x="2526409" y="1700480"/>
                  </a:lnTo>
                  <a:lnTo>
                    <a:pt x="2559919" y="1678871"/>
                  </a:lnTo>
                  <a:lnTo>
                    <a:pt x="2582514" y="1646815"/>
                  </a:lnTo>
                  <a:lnTo>
                    <a:pt x="2590800" y="1607553"/>
                  </a:lnTo>
                  <a:lnTo>
                    <a:pt x="2590800" y="100850"/>
                  </a:lnTo>
                  <a:lnTo>
                    <a:pt x="2582503" y="61588"/>
                  </a:lnTo>
                  <a:lnTo>
                    <a:pt x="2559910" y="29532"/>
                  </a:lnTo>
                  <a:lnTo>
                    <a:pt x="2526406" y="7923"/>
                  </a:lnTo>
                  <a:lnTo>
                    <a:pt x="2485377" y="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2" name="Google Shape;1342;p72"/>
            <p:cNvSpPr/>
            <p:nvPr/>
          </p:nvSpPr>
          <p:spPr>
            <a:xfrm>
              <a:off x="8453626" y="2743199"/>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4"/>
                  </a:lnTo>
                  <a:lnTo>
                    <a:pt x="2325979" y="1544574"/>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3" name="Google Shape;1343;p72"/>
            <p:cNvSpPr/>
            <p:nvPr/>
          </p:nvSpPr>
          <p:spPr>
            <a:xfrm>
              <a:off x="8604504" y="2547365"/>
              <a:ext cx="518159" cy="295275"/>
            </a:xfrm>
            <a:custGeom>
              <a:rect b="b" l="l" r="r" t="t"/>
              <a:pathLst>
                <a:path extrusionOk="0" h="295275" w="518159">
                  <a:moveTo>
                    <a:pt x="518160" y="147434"/>
                  </a:moveTo>
                  <a:lnTo>
                    <a:pt x="251460" y="0"/>
                  </a:lnTo>
                  <a:lnTo>
                    <a:pt x="251460" y="139014"/>
                  </a:lnTo>
                  <a:lnTo>
                    <a:pt x="0" y="0"/>
                  </a:lnTo>
                  <a:lnTo>
                    <a:pt x="0" y="294894"/>
                  </a:lnTo>
                  <a:lnTo>
                    <a:pt x="251460" y="155867"/>
                  </a:lnTo>
                  <a:lnTo>
                    <a:pt x="251460" y="294894"/>
                  </a:lnTo>
                  <a:lnTo>
                    <a:pt x="518160" y="14743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4" name="Google Shape;1344;p72"/>
            <p:cNvSpPr/>
            <p:nvPr/>
          </p:nvSpPr>
          <p:spPr>
            <a:xfrm>
              <a:off x="9293352" y="2436113"/>
              <a:ext cx="1462405" cy="519430"/>
            </a:xfrm>
            <a:custGeom>
              <a:rect b="b" l="l" r="r" t="t"/>
              <a:pathLst>
                <a:path extrusionOk="0" h="519430"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1" y="514742"/>
                  </a:lnTo>
                  <a:lnTo>
                    <a:pt x="1285736" y="502690"/>
                  </a:lnTo>
                  <a:lnTo>
                    <a:pt x="1327979" y="483500"/>
                  </a:lnTo>
                  <a:lnTo>
                    <a:pt x="1365824" y="457903"/>
                  </a:lnTo>
                  <a:lnTo>
                    <a:pt x="1398505" y="426632"/>
                  </a:lnTo>
                  <a:lnTo>
                    <a:pt x="1425257" y="390420"/>
                  </a:lnTo>
                  <a:lnTo>
                    <a:pt x="1445313" y="349999"/>
                  </a:lnTo>
                  <a:lnTo>
                    <a:pt x="1457909" y="306102"/>
                  </a:lnTo>
                  <a:lnTo>
                    <a:pt x="1462277" y="259461"/>
                  </a:lnTo>
                  <a:lnTo>
                    <a:pt x="1457901" y="212829"/>
                  </a:lnTo>
                  <a:lnTo>
                    <a:pt x="1445300" y="168937"/>
                  </a:lnTo>
                  <a:lnTo>
                    <a:pt x="1425240" y="128518"/>
                  </a:lnTo>
                  <a:lnTo>
                    <a:pt x="1398486" y="92304"/>
                  </a:lnTo>
                  <a:lnTo>
                    <a:pt x="1365805" y="61031"/>
                  </a:lnTo>
                  <a:lnTo>
                    <a:pt x="1327962" y="35430"/>
                  </a:lnTo>
                  <a:lnTo>
                    <a:pt x="1285723" y="16235"/>
                  </a:lnTo>
                  <a:lnTo>
                    <a:pt x="1239854" y="4181"/>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5" name="Google Shape;1345;p72"/>
            <p:cNvSpPr/>
            <p:nvPr/>
          </p:nvSpPr>
          <p:spPr>
            <a:xfrm>
              <a:off x="9252969" y="2397251"/>
              <a:ext cx="1543050" cy="596900"/>
            </a:xfrm>
            <a:custGeom>
              <a:rect b="b" l="l" r="r" t="t"/>
              <a:pathLst>
                <a:path extrusionOk="0" h="596900" w="1543050">
                  <a:moveTo>
                    <a:pt x="1231455" y="0"/>
                  </a:moveTo>
                  <a:lnTo>
                    <a:pt x="311581" y="0"/>
                  </a:lnTo>
                  <a:lnTo>
                    <a:pt x="261108" y="3911"/>
                  </a:lnTo>
                  <a:lnTo>
                    <a:pt x="213203" y="15234"/>
                  </a:lnTo>
                  <a:lnTo>
                    <a:pt x="168513" y="33349"/>
                  </a:lnTo>
                  <a:lnTo>
                    <a:pt x="127684" y="57636"/>
                  </a:lnTo>
                  <a:lnTo>
                    <a:pt x="91363" y="87477"/>
                  </a:lnTo>
                  <a:lnTo>
                    <a:pt x="60196" y="122253"/>
                  </a:lnTo>
                  <a:lnTo>
                    <a:pt x="34830" y="161344"/>
                  </a:lnTo>
                  <a:lnTo>
                    <a:pt x="15911" y="204133"/>
                  </a:lnTo>
                  <a:lnTo>
                    <a:pt x="4085" y="249998"/>
                  </a:lnTo>
                  <a:lnTo>
                    <a:pt x="0" y="298323"/>
                  </a:lnTo>
                  <a:lnTo>
                    <a:pt x="4085" y="346647"/>
                  </a:lnTo>
                  <a:lnTo>
                    <a:pt x="15911" y="392512"/>
                  </a:lnTo>
                  <a:lnTo>
                    <a:pt x="34830" y="435301"/>
                  </a:lnTo>
                  <a:lnTo>
                    <a:pt x="60196" y="474392"/>
                  </a:lnTo>
                  <a:lnTo>
                    <a:pt x="91363" y="509168"/>
                  </a:lnTo>
                  <a:lnTo>
                    <a:pt x="127684" y="539009"/>
                  </a:lnTo>
                  <a:lnTo>
                    <a:pt x="168513" y="563296"/>
                  </a:lnTo>
                  <a:lnTo>
                    <a:pt x="213203" y="581411"/>
                  </a:lnTo>
                  <a:lnTo>
                    <a:pt x="261108" y="592734"/>
                  </a:lnTo>
                  <a:lnTo>
                    <a:pt x="311581" y="596646"/>
                  </a:lnTo>
                  <a:lnTo>
                    <a:pt x="1231455" y="596646"/>
                  </a:lnTo>
                  <a:lnTo>
                    <a:pt x="1281928" y="592734"/>
                  </a:lnTo>
                  <a:lnTo>
                    <a:pt x="1329834" y="581411"/>
                  </a:lnTo>
                  <a:lnTo>
                    <a:pt x="1374526" y="563296"/>
                  </a:lnTo>
                  <a:lnTo>
                    <a:pt x="1415356" y="539009"/>
                  </a:lnTo>
                  <a:lnTo>
                    <a:pt x="1439498" y="519176"/>
                  </a:lnTo>
                  <a:lnTo>
                    <a:pt x="311556" y="519176"/>
                  </a:lnTo>
                  <a:lnTo>
                    <a:pt x="265127" y="514681"/>
                  </a:lnTo>
                  <a:lnTo>
                    <a:pt x="221855" y="501793"/>
                  </a:lnTo>
                  <a:lnTo>
                    <a:pt x="182676" y="481406"/>
                  </a:lnTo>
                  <a:lnTo>
                    <a:pt x="148524" y="454417"/>
                  </a:lnTo>
                  <a:lnTo>
                    <a:pt x="120335" y="421719"/>
                  </a:lnTo>
                  <a:lnTo>
                    <a:pt x="99042" y="384207"/>
                  </a:lnTo>
                  <a:lnTo>
                    <a:pt x="85581" y="342777"/>
                  </a:lnTo>
                  <a:lnTo>
                    <a:pt x="80886" y="298323"/>
                  </a:lnTo>
                  <a:lnTo>
                    <a:pt x="85581" y="253868"/>
                  </a:lnTo>
                  <a:lnTo>
                    <a:pt x="99042" y="212438"/>
                  </a:lnTo>
                  <a:lnTo>
                    <a:pt x="120335" y="174926"/>
                  </a:lnTo>
                  <a:lnTo>
                    <a:pt x="148524" y="142228"/>
                  </a:lnTo>
                  <a:lnTo>
                    <a:pt x="182676" y="115239"/>
                  </a:lnTo>
                  <a:lnTo>
                    <a:pt x="221855" y="94852"/>
                  </a:lnTo>
                  <a:lnTo>
                    <a:pt x="265127" y="81964"/>
                  </a:lnTo>
                  <a:lnTo>
                    <a:pt x="311556" y="77470"/>
                  </a:lnTo>
                  <a:lnTo>
                    <a:pt x="1439498" y="77470"/>
                  </a:lnTo>
                  <a:lnTo>
                    <a:pt x="1415356" y="57636"/>
                  </a:lnTo>
                  <a:lnTo>
                    <a:pt x="1374526" y="33349"/>
                  </a:lnTo>
                  <a:lnTo>
                    <a:pt x="1329834" y="15234"/>
                  </a:lnTo>
                  <a:lnTo>
                    <a:pt x="1281928" y="3911"/>
                  </a:lnTo>
                  <a:lnTo>
                    <a:pt x="1231455" y="0"/>
                  </a:lnTo>
                  <a:close/>
                </a:path>
                <a:path extrusionOk="0" h="596900" w="1543050">
                  <a:moveTo>
                    <a:pt x="1439498" y="77470"/>
                  </a:moveTo>
                  <a:lnTo>
                    <a:pt x="1231417" y="77470"/>
                  </a:lnTo>
                  <a:lnTo>
                    <a:pt x="1277850" y="81964"/>
                  </a:lnTo>
                  <a:lnTo>
                    <a:pt x="1321123" y="94852"/>
                  </a:lnTo>
                  <a:lnTo>
                    <a:pt x="1360302" y="115239"/>
                  </a:lnTo>
                  <a:lnTo>
                    <a:pt x="1394453" y="142228"/>
                  </a:lnTo>
                  <a:lnTo>
                    <a:pt x="1422641" y="174926"/>
                  </a:lnTo>
                  <a:lnTo>
                    <a:pt x="1443933" y="212438"/>
                  </a:lnTo>
                  <a:lnTo>
                    <a:pt x="1457393" y="253868"/>
                  </a:lnTo>
                  <a:lnTo>
                    <a:pt x="1462087" y="298323"/>
                  </a:lnTo>
                  <a:lnTo>
                    <a:pt x="1457393" y="342777"/>
                  </a:lnTo>
                  <a:lnTo>
                    <a:pt x="1443933" y="384207"/>
                  </a:lnTo>
                  <a:lnTo>
                    <a:pt x="1422641" y="421719"/>
                  </a:lnTo>
                  <a:lnTo>
                    <a:pt x="1394453" y="454417"/>
                  </a:lnTo>
                  <a:lnTo>
                    <a:pt x="1360302" y="481406"/>
                  </a:lnTo>
                  <a:lnTo>
                    <a:pt x="1321123" y="501793"/>
                  </a:lnTo>
                  <a:lnTo>
                    <a:pt x="1277850" y="514681"/>
                  </a:lnTo>
                  <a:lnTo>
                    <a:pt x="1231417" y="519176"/>
                  </a:lnTo>
                  <a:lnTo>
                    <a:pt x="1439498" y="519176"/>
                  </a:lnTo>
                  <a:lnTo>
                    <a:pt x="1482848" y="474392"/>
                  </a:lnTo>
                  <a:lnTo>
                    <a:pt x="1508216" y="435301"/>
                  </a:lnTo>
                  <a:lnTo>
                    <a:pt x="1527137" y="392512"/>
                  </a:lnTo>
                  <a:lnTo>
                    <a:pt x="1538964" y="346647"/>
                  </a:lnTo>
                  <a:lnTo>
                    <a:pt x="1543050" y="298323"/>
                  </a:lnTo>
                  <a:lnTo>
                    <a:pt x="1538964" y="249998"/>
                  </a:lnTo>
                  <a:lnTo>
                    <a:pt x="1527137" y="204133"/>
                  </a:lnTo>
                  <a:lnTo>
                    <a:pt x="1508216" y="161344"/>
                  </a:lnTo>
                  <a:lnTo>
                    <a:pt x="1482848" y="122253"/>
                  </a:lnTo>
                  <a:lnTo>
                    <a:pt x="1451679" y="87477"/>
                  </a:lnTo>
                  <a:lnTo>
                    <a:pt x="1439498" y="77470"/>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46" name="Google Shape;1346;p72"/>
          <p:cNvGrpSpPr/>
          <p:nvPr/>
        </p:nvGrpSpPr>
        <p:grpSpPr>
          <a:xfrm>
            <a:off x="2350846" y="4635246"/>
            <a:ext cx="2838501" cy="2222753"/>
            <a:chOff x="2350846" y="4635246"/>
            <a:chExt cx="2838501" cy="2222753"/>
          </a:xfrm>
        </p:grpSpPr>
        <p:pic>
          <p:nvPicPr>
            <p:cNvPr id="1347" name="Google Shape;1347;p72"/>
            <p:cNvPicPr preferRelativeResize="0"/>
            <p:nvPr/>
          </p:nvPicPr>
          <p:blipFill rotWithShape="1">
            <a:blip r:embed="rId9">
              <a:alphaModFix/>
            </a:blip>
            <a:srcRect b="0" l="0" r="0" t="0"/>
            <a:stretch/>
          </p:blipFill>
          <p:spPr>
            <a:xfrm>
              <a:off x="2350846" y="5043844"/>
              <a:ext cx="2732527" cy="1814155"/>
            </a:xfrm>
            <a:prstGeom prst="rect">
              <a:avLst/>
            </a:prstGeom>
            <a:noFill/>
            <a:ln>
              <a:noFill/>
            </a:ln>
          </p:spPr>
        </p:pic>
        <p:sp>
          <p:nvSpPr>
            <p:cNvPr id="1348" name="Google Shape;1348;p72"/>
            <p:cNvSpPr/>
            <p:nvPr/>
          </p:nvSpPr>
          <p:spPr>
            <a:xfrm>
              <a:off x="2599182" y="4899660"/>
              <a:ext cx="2590165" cy="1708150"/>
            </a:xfrm>
            <a:custGeom>
              <a:rect b="b" l="l" r="r" t="t"/>
              <a:pathLst>
                <a:path extrusionOk="0" h="1708150" w="2590165">
                  <a:moveTo>
                    <a:pt x="2484640" y="0"/>
                  </a:moveTo>
                  <a:lnTo>
                    <a:pt x="105397" y="0"/>
                  </a:lnTo>
                  <a:lnTo>
                    <a:pt x="64379" y="7920"/>
                  </a:lnTo>
                  <a:lnTo>
                    <a:pt x="30876" y="29522"/>
                  </a:lnTo>
                  <a:lnTo>
                    <a:pt x="8285" y="61566"/>
                  </a:lnTo>
                  <a:lnTo>
                    <a:pt x="0" y="100812"/>
                  </a:lnTo>
                  <a:lnTo>
                    <a:pt x="0" y="1606829"/>
                  </a:lnTo>
                  <a:lnTo>
                    <a:pt x="8279" y="1646064"/>
                  </a:lnTo>
                  <a:lnTo>
                    <a:pt x="30862" y="1678109"/>
                  </a:lnTo>
                  <a:lnTo>
                    <a:pt x="64363" y="1699717"/>
                  </a:lnTo>
                  <a:lnTo>
                    <a:pt x="105397" y="1707642"/>
                  </a:lnTo>
                  <a:lnTo>
                    <a:pt x="2484640" y="1707642"/>
                  </a:lnTo>
                  <a:lnTo>
                    <a:pt x="2525658" y="1699723"/>
                  </a:lnTo>
                  <a:lnTo>
                    <a:pt x="2559161" y="1678124"/>
                  </a:lnTo>
                  <a:lnTo>
                    <a:pt x="2581752" y="1646080"/>
                  </a:lnTo>
                  <a:lnTo>
                    <a:pt x="2590038" y="1606829"/>
                  </a:lnTo>
                  <a:lnTo>
                    <a:pt x="2590038" y="100812"/>
                  </a:lnTo>
                  <a:lnTo>
                    <a:pt x="2581752" y="61577"/>
                  </a:lnTo>
                  <a:lnTo>
                    <a:pt x="2559161" y="29532"/>
                  </a:lnTo>
                  <a:lnTo>
                    <a:pt x="2525658" y="7924"/>
                  </a:lnTo>
                  <a:lnTo>
                    <a:pt x="2484640"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9" name="Google Shape;1349;p72"/>
            <p:cNvSpPr/>
            <p:nvPr/>
          </p:nvSpPr>
          <p:spPr>
            <a:xfrm>
              <a:off x="2684524" y="4981194"/>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3"/>
                  </a:lnTo>
                  <a:lnTo>
                    <a:pt x="2325979" y="1544573"/>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0" name="Google Shape;1350;p72"/>
            <p:cNvSpPr/>
            <p:nvPr/>
          </p:nvSpPr>
          <p:spPr>
            <a:xfrm>
              <a:off x="2834640" y="4786134"/>
              <a:ext cx="518159" cy="294640"/>
            </a:xfrm>
            <a:custGeom>
              <a:rect b="b" l="l" r="r" t="t"/>
              <a:pathLst>
                <a:path extrusionOk="0" h="294639" w="518160">
                  <a:moveTo>
                    <a:pt x="518160" y="147078"/>
                  </a:moveTo>
                  <a:lnTo>
                    <a:pt x="252222" y="0"/>
                  </a:lnTo>
                  <a:lnTo>
                    <a:pt x="252222" y="139103"/>
                  </a:lnTo>
                  <a:lnTo>
                    <a:pt x="0" y="0"/>
                  </a:lnTo>
                  <a:lnTo>
                    <a:pt x="0" y="294132"/>
                  </a:lnTo>
                  <a:lnTo>
                    <a:pt x="252222" y="155067"/>
                  </a:lnTo>
                  <a:lnTo>
                    <a:pt x="252222" y="294132"/>
                  </a:lnTo>
                  <a:lnTo>
                    <a:pt x="518160" y="14707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1" name="Google Shape;1351;p72"/>
            <p:cNvSpPr/>
            <p:nvPr/>
          </p:nvSpPr>
          <p:spPr>
            <a:xfrm>
              <a:off x="3524244" y="4674108"/>
              <a:ext cx="1461770" cy="519430"/>
            </a:xfrm>
            <a:custGeom>
              <a:rect b="b" l="l" r="r" t="t"/>
              <a:pathLst>
                <a:path extrusionOk="0" h="519429" w="1461770">
                  <a:moveTo>
                    <a:pt x="1190536" y="0"/>
                  </a:moveTo>
                  <a:lnTo>
                    <a:pt x="271017" y="0"/>
                  </a:lnTo>
                  <a:lnTo>
                    <a:pt x="222301" y="4179"/>
                  </a:lnTo>
                  <a:lnTo>
                    <a:pt x="176449" y="16231"/>
                  </a:lnTo>
                  <a:lnTo>
                    <a:pt x="134228" y="35421"/>
                  </a:lnTo>
                  <a:lnTo>
                    <a:pt x="96403" y="61018"/>
                  </a:lnTo>
                  <a:lnTo>
                    <a:pt x="63739" y="92289"/>
                  </a:lnTo>
                  <a:lnTo>
                    <a:pt x="37001" y="128501"/>
                  </a:lnTo>
                  <a:lnTo>
                    <a:pt x="16955" y="168922"/>
                  </a:lnTo>
                  <a:lnTo>
                    <a:pt x="4366" y="212819"/>
                  </a:lnTo>
                  <a:lnTo>
                    <a:pt x="0" y="259461"/>
                  </a:lnTo>
                  <a:lnTo>
                    <a:pt x="4366" y="306102"/>
                  </a:lnTo>
                  <a:lnTo>
                    <a:pt x="16955" y="349999"/>
                  </a:lnTo>
                  <a:lnTo>
                    <a:pt x="37001" y="390420"/>
                  </a:lnTo>
                  <a:lnTo>
                    <a:pt x="63739" y="426632"/>
                  </a:lnTo>
                  <a:lnTo>
                    <a:pt x="96403" y="457903"/>
                  </a:lnTo>
                  <a:lnTo>
                    <a:pt x="134228" y="483500"/>
                  </a:lnTo>
                  <a:lnTo>
                    <a:pt x="176449" y="502690"/>
                  </a:lnTo>
                  <a:lnTo>
                    <a:pt x="222301" y="514742"/>
                  </a:lnTo>
                  <a:lnTo>
                    <a:pt x="271017" y="518922"/>
                  </a:lnTo>
                  <a:lnTo>
                    <a:pt x="1190510" y="518922"/>
                  </a:lnTo>
                  <a:lnTo>
                    <a:pt x="1239226" y="514742"/>
                  </a:lnTo>
                  <a:lnTo>
                    <a:pt x="1285077" y="502690"/>
                  </a:lnTo>
                  <a:lnTo>
                    <a:pt x="1327296" y="483500"/>
                  </a:lnTo>
                  <a:lnTo>
                    <a:pt x="1365120" y="457903"/>
                  </a:lnTo>
                  <a:lnTo>
                    <a:pt x="1397782" y="426632"/>
                  </a:lnTo>
                  <a:lnTo>
                    <a:pt x="1424518" y="390420"/>
                  </a:lnTo>
                  <a:lnTo>
                    <a:pt x="1444562" y="349999"/>
                  </a:lnTo>
                  <a:lnTo>
                    <a:pt x="1457150" y="306102"/>
                  </a:lnTo>
                  <a:lnTo>
                    <a:pt x="1461516" y="259461"/>
                  </a:lnTo>
                  <a:lnTo>
                    <a:pt x="1457160" y="212819"/>
                  </a:lnTo>
                  <a:lnTo>
                    <a:pt x="1444578" y="168922"/>
                  </a:lnTo>
                  <a:lnTo>
                    <a:pt x="1424535" y="128501"/>
                  </a:lnTo>
                  <a:lnTo>
                    <a:pt x="1397800" y="92289"/>
                  </a:lnTo>
                  <a:lnTo>
                    <a:pt x="1365137" y="61018"/>
                  </a:lnTo>
                  <a:lnTo>
                    <a:pt x="1327312" y="35421"/>
                  </a:lnTo>
                  <a:lnTo>
                    <a:pt x="1285093" y="16231"/>
                  </a:lnTo>
                  <a:lnTo>
                    <a:pt x="1239246" y="4179"/>
                  </a:lnTo>
                  <a:lnTo>
                    <a:pt x="11905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2" name="Google Shape;1352;p72"/>
            <p:cNvSpPr/>
            <p:nvPr/>
          </p:nvSpPr>
          <p:spPr>
            <a:xfrm>
              <a:off x="3483866" y="4635246"/>
              <a:ext cx="1542415" cy="596900"/>
            </a:xfrm>
            <a:custGeom>
              <a:rect b="b" l="l" r="r" t="t"/>
              <a:pathLst>
                <a:path extrusionOk="0" h="596900" w="1542414">
                  <a:moveTo>
                    <a:pt x="1230856" y="0"/>
                  </a:moveTo>
                  <a:lnTo>
                    <a:pt x="311439" y="0"/>
                  </a:lnTo>
                  <a:lnTo>
                    <a:pt x="260989" y="3911"/>
                  </a:lnTo>
                  <a:lnTo>
                    <a:pt x="213105" y="15234"/>
                  </a:lnTo>
                  <a:lnTo>
                    <a:pt x="168435" y="33349"/>
                  </a:lnTo>
                  <a:lnTo>
                    <a:pt x="127625" y="57636"/>
                  </a:lnTo>
                  <a:lnTo>
                    <a:pt x="91320" y="87477"/>
                  </a:lnTo>
                  <a:lnTo>
                    <a:pt x="60167" y="122253"/>
                  </a:lnTo>
                  <a:lnTo>
                    <a:pt x="34812" y="161344"/>
                  </a:lnTo>
                  <a:lnTo>
                    <a:pt x="15901" y="204133"/>
                  </a:lnTo>
                  <a:lnTo>
                    <a:pt x="4081" y="249998"/>
                  </a:lnTo>
                  <a:lnTo>
                    <a:pt x="0" y="298348"/>
                  </a:lnTo>
                  <a:lnTo>
                    <a:pt x="4081" y="346647"/>
                  </a:lnTo>
                  <a:lnTo>
                    <a:pt x="15901" y="392512"/>
                  </a:lnTo>
                  <a:lnTo>
                    <a:pt x="34812" y="435301"/>
                  </a:lnTo>
                  <a:lnTo>
                    <a:pt x="60167" y="474392"/>
                  </a:lnTo>
                  <a:lnTo>
                    <a:pt x="91320" y="509168"/>
                  </a:lnTo>
                  <a:lnTo>
                    <a:pt x="127625" y="539009"/>
                  </a:lnTo>
                  <a:lnTo>
                    <a:pt x="168435" y="563296"/>
                  </a:lnTo>
                  <a:lnTo>
                    <a:pt x="213105" y="581411"/>
                  </a:lnTo>
                  <a:lnTo>
                    <a:pt x="260989" y="592734"/>
                  </a:lnTo>
                  <a:lnTo>
                    <a:pt x="311439" y="596645"/>
                  </a:lnTo>
                  <a:lnTo>
                    <a:pt x="1230881" y="596645"/>
                  </a:lnTo>
                  <a:lnTo>
                    <a:pt x="1281328" y="592734"/>
                  </a:lnTo>
                  <a:lnTo>
                    <a:pt x="1329207" y="581411"/>
                  </a:lnTo>
                  <a:lnTo>
                    <a:pt x="1373872" y="563296"/>
                  </a:lnTo>
                  <a:lnTo>
                    <a:pt x="1414677" y="539009"/>
                  </a:lnTo>
                  <a:lnTo>
                    <a:pt x="1438773" y="519201"/>
                  </a:lnTo>
                  <a:lnTo>
                    <a:pt x="311439" y="519201"/>
                  </a:lnTo>
                  <a:lnTo>
                    <a:pt x="265030" y="514706"/>
                  </a:lnTo>
                  <a:lnTo>
                    <a:pt x="221778" y="501818"/>
                  </a:lnTo>
                  <a:lnTo>
                    <a:pt x="182618" y="481432"/>
                  </a:lnTo>
                  <a:lnTo>
                    <a:pt x="148484" y="454442"/>
                  </a:lnTo>
                  <a:lnTo>
                    <a:pt x="120310" y="421744"/>
                  </a:lnTo>
                  <a:lnTo>
                    <a:pt x="99029" y="384232"/>
                  </a:lnTo>
                  <a:lnTo>
                    <a:pt x="85576" y="342802"/>
                  </a:lnTo>
                  <a:lnTo>
                    <a:pt x="80886" y="298322"/>
                  </a:lnTo>
                  <a:lnTo>
                    <a:pt x="85576" y="253898"/>
                  </a:lnTo>
                  <a:lnTo>
                    <a:pt x="99029" y="212471"/>
                  </a:lnTo>
                  <a:lnTo>
                    <a:pt x="120310" y="174961"/>
                  </a:lnTo>
                  <a:lnTo>
                    <a:pt x="148484" y="142265"/>
                  </a:lnTo>
                  <a:lnTo>
                    <a:pt x="182618" y="115276"/>
                  </a:lnTo>
                  <a:lnTo>
                    <a:pt x="221778" y="94890"/>
                  </a:lnTo>
                  <a:lnTo>
                    <a:pt x="265030" y="82002"/>
                  </a:lnTo>
                  <a:lnTo>
                    <a:pt x="311439" y="77508"/>
                  </a:lnTo>
                  <a:lnTo>
                    <a:pt x="1438836" y="77508"/>
                  </a:lnTo>
                  <a:lnTo>
                    <a:pt x="1414661" y="57636"/>
                  </a:lnTo>
                  <a:lnTo>
                    <a:pt x="1373852" y="33349"/>
                  </a:lnTo>
                  <a:lnTo>
                    <a:pt x="1329184" y="15234"/>
                  </a:lnTo>
                  <a:lnTo>
                    <a:pt x="1281303" y="3911"/>
                  </a:lnTo>
                  <a:lnTo>
                    <a:pt x="1230856" y="0"/>
                  </a:lnTo>
                  <a:close/>
                </a:path>
                <a:path extrusionOk="0" h="596900" w="1542414">
                  <a:moveTo>
                    <a:pt x="1438836" y="77508"/>
                  </a:moveTo>
                  <a:lnTo>
                    <a:pt x="1230856" y="77508"/>
                  </a:lnTo>
                  <a:lnTo>
                    <a:pt x="1277262" y="82002"/>
                  </a:lnTo>
                  <a:lnTo>
                    <a:pt x="1320512" y="94890"/>
                  </a:lnTo>
                  <a:lnTo>
                    <a:pt x="1359672" y="115276"/>
                  </a:lnTo>
                  <a:lnTo>
                    <a:pt x="1393806" y="142265"/>
                  </a:lnTo>
                  <a:lnTo>
                    <a:pt x="1421982" y="174961"/>
                  </a:lnTo>
                  <a:lnTo>
                    <a:pt x="1443265" y="212471"/>
                  </a:lnTo>
                  <a:lnTo>
                    <a:pt x="1456719" y="253898"/>
                  </a:lnTo>
                  <a:lnTo>
                    <a:pt x="1461412" y="298348"/>
                  </a:lnTo>
                  <a:lnTo>
                    <a:pt x="1456719" y="342802"/>
                  </a:lnTo>
                  <a:lnTo>
                    <a:pt x="1443265" y="384232"/>
                  </a:lnTo>
                  <a:lnTo>
                    <a:pt x="1421982" y="421744"/>
                  </a:lnTo>
                  <a:lnTo>
                    <a:pt x="1393806" y="454442"/>
                  </a:lnTo>
                  <a:lnTo>
                    <a:pt x="1359672" y="481432"/>
                  </a:lnTo>
                  <a:lnTo>
                    <a:pt x="1320512" y="501818"/>
                  </a:lnTo>
                  <a:lnTo>
                    <a:pt x="1277262" y="514706"/>
                  </a:lnTo>
                  <a:lnTo>
                    <a:pt x="1230856" y="519201"/>
                  </a:lnTo>
                  <a:lnTo>
                    <a:pt x="1438773" y="519201"/>
                  </a:lnTo>
                  <a:lnTo>
                    <a:pt x="1482126" y="474392"/>
                  </a:lnTo>
                  <a:lnTo>
                    <a:pt x="1507477" y="435301"/>
                  </a:lnTo>
                  <a:lnTo>
                    <a:pt x="1526384" y="392512"/>
                  </a:lnTo>
                  <a:lnTo>
                    <a:pt x="1538202" y="346647"/>
                  </a:lnTo>
                  <a:lnTo>
                    <a:pt x="1542285" y="298322"/>
                  </a:lnTo>
                  <a:lnTo>
                    <a:pt x="1538202" y="249998"/>
                  </a:lnTo>
                  <a:lnTo>
                    <a:pt x="1526381" y="204133"/>
                  </a:lnTo>
                  <a:lnTo>
                    <a:pt x="1507471" y="161344"/>
                  </a:lnTo>
                  <a:lnTo>
                    <a:pt x="1482117" y="122253"/>
                  </a:lnTo>
                  <a:lnTo>
                    <a:pt x="1450964" y="87477"/>
                  </a:lnTo>
                  <a:lnTo>
                    <a:pt x="1438836" y="7750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53" name="Google Shape;1353;p72"/>
          <p:cNvGrpSpPr/>
          <p:nvPr/>
        </p:nvGrpSpPr>
        <p:grpSpPr>
          <a:xfrm>
            <a:off x="5237037" y="4635246"/>
            <a:ext cx="2837109" cy="2222753"/>
            <a:chOff x="5237037" y="4635246"/>
            <a:chExt cx="2837109" cy="2222753"/>
          </a:xfrm>
        </p:grpSpPr>
        <p:pic>
          <p:nvPicPr>
            <p:cNvPr id="1354" name="Google Shape;1354;p72"/>
            <p:cNvPicPr preferRelativeResize="0"/>
            <p:nvPr/>
          </p:nvPicPr>
          <p:blipFill rotWithShape="1">
            <a:blip r:embed="rId10">
              <a:alphaModFix/>
            </a:blip>
            <a:srcRect b="0" l="0" r="0" t="0"/>
            <a:stretch/>
          </p:blipFill>
          <p:spPr>
            <a:xfrm>
              <a:off x="5237037" y="5043844"/>
              <a:ext cx="2731755" cy="1814155"/>
            </a:xfrm>
            <a:prstGeom prst="rect">
              <a:avLst/>
            </a:prstGeom>
            <a:noFill/>
            <a:ln>
              <a:noFill/>
            </a:ln>
          </p:spPr>
        </p:pic>
        <p:sp>
          <p:nvSpPr>
            <p:cNvPr id="1355" name="Google Shape;1355;p72"/>
            <p:cNvSpPr/>
            <p:nvPr/>
          </p:nvSpPr>
          <p:spPr>
            <a:xfrm>
              <a:off x="5483346" y="4899660"/>
              <a:ext cx="2590800" cy="1708150"/>
            </a:xfrm>
            <a:custGeom>
              <a:rect b="b" l="l" r="r" t="t"/>
              <a:pathLst>
                <a:path extrusionOk="0" h="1708150" w="2590800">
                  <a:moveTo>
                    <a:pt x="2485377" y="0"/>
                  </a:moveTo>
                  <a:lnTo>
                    <a:pt x="105435" y="0"/>
                  </a:lnTo>
                  <a:lnTo>
                    <a:pt x="64400" y="7920"/>
                  </a:lnTo>
                  <a:lnTo>
                    <a:pt x="30886" y="29522"/>
                  </a:lnTo>
                  <a:lnTo>
                    <a:pt x="8287" y="61566"/>
                  </a:lnTo>
                  <a:lnTo>
                    <a:pt x="0" y="100812"/>
                  </a:lnTo>
                  <a:lnTo>
                    <a:pt x="0" y="1606829"/>
                  </a:lnTo>
                  <a:lnTo>
                    <a:pt x="8283" y="1646064"/>
                  </a:lnTo>
                  <a:lnTo>
                    <a:pt x="30876" y="1678109"/>
                  </a:lnTo>
                  <a:lnTo>
                    <a:pt x="64390" y="1699717"/>
                  </a:lnTo>
                  <a:lnTo>
                    <a:pt x="105435" y="1707642"/>
                  </a:lnTo>
                  <a:lnTo>
                    <a:pt x="2485377" y="1707642"/>
                  </a:lnTo>
                  <a:lnTo>
                    <a:pt x="2526409" y="1699723"/>
                  </a:lnTo>
                  <a:lnTo>
                    <a:pt x="2559919" y="1678124"/>
                  </a:lnTo>
                  <a:lnTo>
                    <a:pt x="2582514" y="1646080"/>
                  </a:lnTo>
                  <a:lnTo>
                    <a:pt x="2590800" y="1606829"/>
                  </a:lnTo>
                  <a:lnTo>
                    <a:pt x="2590800" y="100812"/>
                  </a:lnTo>
                  <a:lnTo>
                    <a:pt x="2582503" y="61577"/>
                  </a:lnTo>
                  <a:lnTo>
                    <a:pt x="2559910" y="29532"/>
                  </a:lnTo>
                  <a:lnTo>
                    <a:pt x="2526406" y="7924"/>
                  </a:lnTo>
                  <a:lnTo>
                    <a:pt x="2485377"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6" name="Google Shape;1356;p72"/>
            <p:cNvSpPr/>
            <p:nvPr/>
          </p:nvSpPr>
          <p:spPr>
            <a:xfrm>
              <a:off x="5568689" y="4981194"/>
              <a:ext cx="2420620" cy="1544955"/>
            </a:xfrm>
            <a:custGeom>
              <a:rect b="b" l="l" r="r" t="t"/>
              <a:pathLst>
                <a:path extrusionOk="0" h="1544954" w="2420620">
                  <a:moveTo>
                    <a:pt x="2326716" y="0"/>
                  </a:moveTo>
                  <a:lnTo>
                    <a:pt x="93408" y="0"/>
                  </a:lnTo>
                  <a:lnTo>
                    <a:pt x="57049" y="7017"/>
                  </a:lnTo>
                  <a:lnTo>
                    <a:pt x="27358" y="26157"/>
                  </a:lnTo>
                  <a:lnTo>
                    <a:pt x="7340" y="54547"/>
                  </a:lnTo>
                  <a:lnTo>
                    <a:pt x="0" y="89319"/>
                  </a:lnTo>
                  <a:lnTo>
                    <a:pt x="0" y="1455254"/>
                  </a:lnTo>
                  <a:lnTo>
                    <a:pt x="7340" y="1490026"/>
                  </a:lnTo>
                  <a:lnTo>
                    <a:pt x="27358" y="1518416"/>
                  </a:lnTo>
                  <a:lnTo>
                    <a:pt x="57049" y="1537556"/>
                  </a:lnTo>
                  <a:lnTo>
                    <a:pt x="93408" y="1544573"/>
                  </a:lnTo>
                  <a:lnTo>
                    <a:pt x="2326716" y="1544573"/>
                  </a:lnTo>
                  <a:lnTo>
                    <a:pt x="2363074" y="1537556"/>
                  </a:lnTo>
                  <a:lnTo>
                    <a:pt x="2392765" y="1518416"/>
                  </a:lnTo>
                  <a:lnTo>
                    <a:pt x="2412784" y="1490026"/>
                  </a:lnTo>
                  <a:lnTo>
                    <a:pt x="2420124" y="1455254"/>
                  </a:lnTo>
                  <a:lnTo>
                    <a:pt x="2420124" y="89319"/>
                  </a:lnTo>
                  <a:lnTo>
                    <a:pt x="2412784" y="54547"/>
                  </a:lnTo>
                  <a:lnTo>
                    <a:pt x="2392765" y="26157"/>
                  </a:lnTo>
                  <a:lnTo>
                    <a:pt x="2363074" y="7017"/>
                  </a:lnTo>
                  <a:lnTo>
                    <a:pt x="232671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7" name="Google Shape;1357;p72"/>
            <p:cNvSpPr/>
            <p:nvPr/>
          </p:nvSpPr>
          <p:spPr>
            <a:xfrm>
              <a:off x="5719572" y="4786134"/>
              <a:ext cx="518159" cy="294640"/>
            </a:xfrm>
            <a:custGeom>
              <a:rect b="b" l="l" r="r" t="t"/>
              <a:pathLst>
                <a:path extrusionOk="0" h="294639" w="518160">
                  <a:moveTo>
                    <a:pt x="518160" y="147078"/>
                  </a:moveTo>
                  <a:lnTo>
                    <a:pt x="251460" y="0"/>
                  </a:lnTo>
                  <a:lnTo>
                    <a:pt x="251460" y="138684"/>
                  </a:lnTo>
                  <a:lnTo>
                    <a:pt x="0" y="0"/>
                  </a:lnTo>
                  <a:lnTo>
                    <a:pt x="0" y="294132"/>
                  </a:lnTo>
                  <a:lnTo>
                    <a:pt x="251460" y="155486"/>
                  </a:lnTo>
                  <a:lnTo>
                    <a:pt x="251460" y="294132"/>
                  </a:lnTo>
                  <a:lnTo>
                    <a:pt x="518160" y="14707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8" name="Google Shape;1358;p72"/>
            <p:cNvSpPr/>
            <p:nvPr/>
          </p:nvSpPr>
          <p:spPr>
            <a:xfrm>
              <a:off x="6408419" y="4674108"/>
              <a:ext cx="1462405" cy="519430"/>
            </a:xfrm>
            <a:custGeom>
              <a:rect b="b" l="l" r="r" t="t"/>
              <a:pathLst>
                <a:path extrusionOk="0" h="519429"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5" y="514742"/>
                  </a:lnTo>
                  <a:lnTo>
                    <a:pt x="1285741" y="502690"/>
                  </a:lnTo>
                  <a:lnTo>
                    <a:pt x="1327985" y="483500"/>
                  </a:lnTo>
                  <a:lnTo>
                    <a:pt x="1365829" y="457903"/>
                  </a:lnTo>
                  <a:lnTo>
                    <a:pt x="1398509" y="426632"/>
                  </a:lnTo>
                  <a:lnTo>
                    <a:pt x="1425260" y="390420"/>
                  </a:lnTo>
                  <a:lnTo>
                    <a:pt x="1445315" y="349999"/>
                  </a:lnTo>
                  <a:lnTo>
                    <a:pt x="1457909" y="306102"/>
                  </a:lnTo>
                  <a:lnTo>
                    <a:pt x="1462277" y="259461"/>
                  </a:lnTo>
                  <a:lnTo>
                    <a:pt x="1457909" y="212819"/>
                  </a:lnTo>
                  <a:lnTo>
                    <a:pt x="1445315" y="168922"/>
                  </a:lnTo>
                  <a:lnTo>
                    <a:pt x="1425260" y="128501"/>
                  </a:lnTo>
                  <a:lnTo>
                    <a:pt x="1398509" y="92289"/>
                  </a:lnTo>
                  <a:lnTo>
                    <a:pt x="1365829" y="61018"/>
                  </a:lnTo>
                  <a:lnTo>
                    <a:pt x="1327985" y="35421"/>
                  </a:lnTo>
                  <a:lnTo>
                    <a:pt x="1285741" y="16231"/>
                  </a:lnTo>
                  <a:lnTo>
                    <a:pt x="1239865"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59" name="Google Shape;1359;p72"/>
            <p:cNvSpPr/>
            <p:nvPr/>
          </p:nvSpPr>
          <p:spPr>
            <a:xfrm>
              <a:off x="6368041" y="4635246"/>
              <a:ext cx="1543050" cy="596900"/>
            </a:xfrm>
            <a:custGeom>
              <a:rect b="b" l="l" r="r" t="t"/>
              <a:pathLst>
                <a:path extrusionOk="0" h="596900" w="1543050">
                  <a:moveTo>
                    <a:pt x="1231453" y="0"/>
                  </a:moveTo>
                  <a:lnTo>
                    <a:pt x="311579" y="0"/>
                  </a:lnTo>
                  <a:lnTo>
                    <a:pt x="261106" y="3911"/>
                  </a:lnTo>
                  <a:lnTo>
                    <a:pt x="213201" y="15234"/>
                  </a:lnTo>
                  <a:lnTo>
                    <a:pt x="168511" y="33349"/>
                  </a:lnTo>
                  <a:lnTo>
                    <a:pt x="127682" y="57636"/>
                  </a:lnTo>
                  <a:lnTo>
                    <a:pt x="91361" y="87477"/>
                  </a:lnTo>
                  <a:lnTo>
                    <a:pt x="60194" y="122253"/>
                  </a:lnTo>
                  <a:lnTo>
                    <a:pt x="34828" y="161344"/>
                  </a:lnTo>
                  <a:lnTo>
                    <a:pt x="15909" y="204133"/>
                  </a:lnTo>
                  <a:lnTo>
                    <a:pt x="4083" y="249998"/>
                  </a:lnTo>
                  <a:lnTo>
                    <a:pt x="0" y="298348"/>
                  </a:lnTo>
                  <a:lnTo>
                    <a:pt x="4083" y="346647"/>
                  </a:lnTo>
                  <a:lnTo>
                    <a:pt x="15909" y="392512"/>
                  </a:lnTo>
                  <a:lnTo>
                    <a:pt x="34828" y="435301"/>
                  </a:lnTo>
                  <a:lnTo>
                    <a:pt x="60194" y="474392"/>
                  </a:lnTo>
                  <a:lnTo>
                    <a:pt x="91361" y="509168"/>
                  </a:lnTo>
                  <a:lnTo>
                    <a:pt x="127682" y="539009"/>
                  </a:lnTo>
                  <a:lnTo>
                    <a:pt x="168511" y="563296"/>
                  </a:lnTo>
                  <a:lnTo>
                    <a:pt x="213201" y="581411"/>
                  </a:lnTo>
                  <a:lnTo>
                    <a:pt x="261106" y="592734"/>
                  </a:lnTo>
                  <a:lnTo>
                    <a:pt x="311579" y="596645"/>
                  </a:lnTo>
                  <a:lnTo>
                    <a:pt x="1231453" y="596645"/>
                  </a:lnTo>
                  <a:lnTo>
                    <a:pt x="1281926" y="592734"/>
                  </a:lnTo>
                  <a:lnTo>
                    <a:pt x="1329832" y="581411"/>
                  </a:lnTo>
                  <a:lnTo>
                    <a:pt x="1374524" y="563296"/>
                  </a:lnTo>
                  <a:lnTo>
                    <a:pt x="1415354" y="539009"/>
                  </a:lnTo>
                  <a:lnTo>
                    <a:pt x="1439465" y="519201"/>
                  </a:lnTo>
                  <a:lnTo>
                    <a:pt x="311579" y="519201"/>
                  </a:lnTo>
                  <a:lnTo>
                    <a:pt x="265150" y="514706"/>
                  </a:lnTo>
                  <a:lnTo>
                    <a:pt x="221878" y="501818"/>
                  </a:lnTo>
                  <a:lnTo>
                    <a:pt x="182699" y="481432"/>
                  </a:lnTo>
                  <a:lnTo>
                    <a:pt x="148548" y="454442"/>
                  </a:lnTo>
                  <a:lnTo>
                    <a:pt x="120358" y="421744"/>
                  </a:lnTo>
                  <a:lnTo>
                    <a:pt x="99065" y="384232"/>
                  </a:lnTo>
                  <a:lnTo>
                    <a:pt x="85604" y="342802"/>
                  </a:lnTo>
                  <a:lnTo>
                    <a:pt x="80912" y="298322"/>
                  </a:lnTo>
                  <a:lnTo>
                    <a:pt x="85604" y="253898"/>
                  </a:lnTo>
                  <a:lnTo>
                    <a:pt x="99065" y="212471"/>
                  </a:lnTo>
                  <a:lnTo>
                    <a:pt x="120358" y="174961"/>
                  </a:lnTo>
                  <a:lnTo>
                    <a:pt x="148548" y="142265"/>
                  </a:lnTo>
                  <a:lnTo>
                    <a:pt x="182699" y="115276"/>
                  </a:lnTo>
                  <a:lnTo>
                    <a:pt x="221878" y="94890"/>
                  </a:lnTo>
                  <a:lnTo>
                    <a:pt x="265150" y="82002"/>
                  </a:lnTo>
                  <a:lnTo>
                    <a:pt x="311579" y="77508"/>
                  </a:lnTo>
                  <a:lnTo>
                    <a:pt x="1439542" y="77508"/>
                  </a:lnTo>
                  <a:lnTo>
                    <a:pt x="1415354" y="57636"/>
                  </a:lnTo>
                  <a:lnTo>
                    <a:pt x="1374524" y="33349"/>
                  </a:lnTo>
                  <a:lnTo>
                    <a:pt x="1329832" y="15234"/>
                  </a:lnTo>
                  <a:lnTo>
                    <a:pt x="1281926" y="3911"/>
                  </a:lnTo>
                  <a:lnTo>
                    <a:pt x="1231453" y="0"/>
                  </a:lnTo>
                  <a:close/>
                </a:path>
                <a:path extrusionOk="0" h="596900" w="1543050">
                  <a:moveTo>
                    <a:pt x="1439542" y="77508"/>
                  </a:moveTo>
                  <a:lnTo>
                    <a:pt x="1231453" y="77508"/>
                  </a:lnTo>
                  <a:lnTo>
                    <a:pt x="1277882" y="82002"/>
                  </a:lnTo>
                  <a:lnTo>
                    <a:pt x="1321154" y="94890"/>
                  </a:lnTo>
                  <a:lnTo>
                    <a:pt x="1360333" y="115276"/>
                  </a:lnTo>
                  <a:lnTo>
                    <a:pt x="1394484" y="142265"/>
                  </a:lnTo>
                  <a:lnTo>
                    <a:pt x="1422674" y="174961"/>
                  </a:lnTo>
                  <a:lnTo>
                    <a:pt x="1443967" y="212471"/>
                  </a:lnTo>
                  <a:lnTo>
                    <a:pt x="1457428" y="253898"/>
                  </a:lnTo>
                  <a:lnTo>
                    <a:pt x="1462123" y="298348"/>
                  </a:lnTo>
                  <a:lnTo>
                    <a:pt x="1457428" y="342802"/>
                  </a:lnTo>
                  <a:lnTo>
                    <a:pt x="1443967" y="384232"/>
                  </a:lnTo>
                  <a:lnTo>
                    <a:pt x="1422674" y="421744"/>
                  </a:lnTo>
                  <a:lnTo>
                    <a:pt x="1394484" y="454442"/>
                  </a:lnTo>
                  <a:lnTo>
                    <a:pt x="1360333" y="481432"/>
                  </a:lnTo>
                  <a:lnTo>
                    <a:pt x="1321154" y="501818"/>
                  </a:lnTo>
                  <a:lnTo>
                    <a:pt x="1277882" y="514706"/>
                  </a:lnTo>
                  <a:lnTo>
                    <a:pt x="1231453" y="519201"/>
                  </a:lnTo>
                  <a:lnTo>
                    <a:pt x="1439465" y="519201"/>
                  </a:lnTo>
                  <a:lnTo>
                    <a:pt x="1482846" y="474392"/>
                  </a:lnTo>
                  <a:lnTo>
                    <a:pt x="1508214" y="435301"/>
                  </a:lnTo>
                  <a:lnTo>
                    <a:pt x="1527135" y="392512"/>
                  </a:lnTo>
                  <a:lnTo>
                    <a:pt x="1538961" y="346647"/>
                  </a:lnTo>
                  <a:lnTo>
                    <a:pt x="1543047" y="298322"/>
                  </a:lnTo>
                  <a:lnTo>
                    <a:pt x="1538961" y="249998"/>
                  </a:lnTo>
                  <a:lnTo>
                    <a:pt x="1527135" y="204133"/>
                  </a:lnTo>
                  <a:lnTo>
                    <a:pt x="1508214" y="161344"/>
                  </a:lnTo>
                  <a:lnTo>
                    <a:pt x="1482846" y="122253"/>
                  </a:lnTo>
                  <a:lnTo>
                    <a:pt x="1451677" y="87477"/>
                  </a:lnTo>
                  <a:lnTo>
                    <a:pt x="1439542" y="7750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grpSp>
        <p:nvGrpSpPr>
          <p:cNvPr id="1360" name="Google Shape;1360;p72"/>
          <p:cNvGrpSpPr/>
          <p:nvPr/>
        </p:nvGrpSpPr>
        <p:grpSpPr>
          <a:xfrm>
            <a:off x="8123237" y="4635246"/>
            <a:ext cx="2835843" cy="2222753"/>
            <a:chOff x="8123237" y="4635246"/>
            <a:chExt cx="2835843" cy="2222753"/>
          </a:xfrm>
        </p:grpSpPr>
        <p:pic>
          <p:nvPicPr>
            <p:cNvPr id="1361" name="Google Shape;1361;p72"/>
            <p:cNvPicPr preferRelativeResize="0"/>
            <p:nvPr/>
          </p:nvPicPr>
          <p:blipFill rotWithShape="1">
            <a:blip r:embed="rId11">
              <a:alphaModFix/>
            </a:blip>
            <a:srcRect b="0" l="0" r="0" t="0"/>
            <a:stretch/>
          </p:blipFill>
          <p:spPr>
            <a:xfrm>
              <a:off x="8123237" y="5043844"/>
              <a:ext cx="2731000" cy="1814155"/>
            </a:xfrm>
            <a:prstGeom prst="rect">
              <a:avLst/>
            </a:prstGeom>
            <a:noFill/>
            <a:ln>
              <a:noFill/>
            </a:ln>
          </p:spPr>
        </p:pic>
        <p:sp>
          <p:nvSpPr>
            <p:cNvPr id="1362" name="Google Shape;1362;p72"/>
            <p:cNvSpPr/>
            <p:nvPr/>
          </p:nvSpPr>
          <p:spPr>
            <a:xfrm>
              <a:off x="8368280" y="4899660"/>
              <a:ext cx="2590800" cy="1708150"/>
            </a:xfrm>
            <a:custGeom>
              <a:rect b="b" l="l" r="r" t="t"/>
              <a:pathLst>
                <a:path extrusionOk="0" h="1708150" w="2590800">
                  <a:moveTo>
                    <a:pt x="2485377" y="0"/>
                  </a:moveTo>
                  <a:lnTo>
                    <a:pt x="105435" y="0"/>
                  </a:lnTo>
                  <a:lnTo>
                    <a:pt x="64400" y="7920"/>
                  </a:lnTo>
                  <a:lnTo>
                    <a:pt x="30886" y="29522"/>
                  </a:lnTo>
                  <a:lnTo>
                    <a:pt x="8287" y="61566"/>
                  </a:lnTo>
                  <a:lnTo>
                    <a:pt x="0" y="100812"/>
                  </a:lnTo>
                  <a:lnTo>
                    <a:pt x="0" y="1606829"/>
                  </a:lnTo>
                  <a:lnTo>
                    <a:pt x="8283" y="1646064"/>
                  </a:lnTo>
                  <a:lnTo>
                    <a:pt x="30876" y="1678109"/>
                  </a:lnTo>
                  <a:lnTo>
                    <a:pt x="64390" y="1699717"/>
                  </a:lnTo>
                  <a:lnTo>
                    <a:pt x="105435" y="1707642"/>
                  </a:lnTo>
                  <a:lnTo>
                    <a:pt x="2485377" y="1707642"/>
                  </a:lnTo>
                  <a:lnTo>
                    <a:pt x="2526409" y="1699723"/>
                  </a:lnTo>
                  <a:lnTo>
                    <a:pt x="2559919" y="1678124"/>
                  </a:lnTo>
                  <a:lnTo>
                    <a:pt x="2582514" y="1646080"/>
                  </a:lnTo>
                  <a:lnTo>
                    <a:pt x="2590800" y="1606829"/>
                  </a:lnTo>
                  <a:lnTo>
                    <a:pt x="2590800" y="100812"/>
                  </a:lnTo>
                  <a:lnTo>
                    <a:pt x="2582503" y="61577"/>
                  </a:lnTo>
                  <a:lnTo>
                    <a:pt x="2559910" y="29532"/>
                  </a:lnTo>
                  <a:lnTo>
                    <a:pt x="2526406" y="7924"/>
                  </a:lnTo>
                  <a:lnTo>
                    <a:pt x="2485377" y="0"/>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63" name="Google Shape;1363;p72"/>
            <p:cNvSpPr/>
            <p:nvPr/>
          </p:nvSpPr>
          <p:spPr>
            <a:xfrm>
              <a:off x="8453626" y="4981194"/>
              <a:ext cx="2419350" cy="1544955"/>
            </a:xfrm>
            <a:custGeom>
              <a:rect b="b" l="l" r="r" t="t"/>
              <a:pathLst>
                <a:path extrusionOk="0" h="1544954" w="2419350">
                  <a:moveTo>
                    <a:pt x="2325979" y="0"/>
                  </a:moveTo>
                  <a:lnTo>
                    <a:pt x="93370" y="0"/>
                  </a:lnTo>
                  <a:lnTo>
                    <a:pt x="57023" y="7017"/>
                  </a:lnTo>
                  <a:lnTo>
                    <a:pt x="27344" y="26157"/>
                  </a:lnTo>
                  <a:lnTo>
                    <a:pt x="7336" y="54547"/>
                  </a:lnTo>
                  <a:lnTo>
                    <a:pt x="0" y="89319"/>
                  </a:lnTo>
                  <a:lnTo>
                    <a:pt x="0" y="1455254"/>
                  </a:lnTo>
                  <a:lnTo>
                    <a:pt x="7336" y="1490026"/>
                  </a:lnTo>
                  <a:lnTo>
                    <a:pt x="27344" y="1518416"/>
                  </a:lnTo>
                  <a:lnTo>
                    <a:pt x="57023" y="1537556"/>
                  </a:lnTo>
                  <a:lnTo>
                    <a:pt x="93370" y="1544573"/>
                  </a:lnTo>
                  <a:lnTo>
                    <a:pt x="2325979" y="1544573"/>
                  </a:lnTo>
                  <a:lnTo>
                    <a:pt x="2362326" y="1537556"/>
                  </a:lnTo>
                  <a:lnTo>
                    <a:pt x="2392005" y="1518416"/>
                  </a:lnTo>
                  <a:lnTo>
                    <a:pt x="2412013" y="1490026"/>
                  </a:lnTo>
                  <a:lnTo>
                    <a:pt x="2419350" y="1455254"/>
                  </a:lnTo>
                  <a:lnTo>
                    <a:pt x="2419350" y="89319"/>
                  </a:lnTo>
                  <a:lnTo>
                    <a:pt x="2412013" y="54547"/>
                  </a:lnTo>
                  <a:lnTo>
                    <a:pt x="2392005" y="26157"/>
                  </a:lnTo>
                  <a:lnTo>
                    <a:pt x="2362326" y="7017"/>
                  </a:lnTo>
                  <a:lnTo>
                    <a:pt x="232597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64" name="Google Shape;1364;p72"/>
            <p:cNvSpPr/>
            <p:nvPr/>
          </p:nvSpPr>
          <p:spPr>
            <a:xfrm>
              <a:off x="8604504" y="4786134"/>
              <a:ext cx="518159" cy="294640"/>
            </a:xfrm>
            <a:custGeom>
              <a:rect b="b" l="l" r="r" t="t"/>
              <a:pathLst>
                <a:path extrusionOk="0" h="294639" w="518159">
                  <a:moveTo>
                    <a:pt x="518160" y="147078"/>
                  </a:moveTo>
                  <a:lnTo>
                    <a:pt x="251460" y="0"/>
                  </a:lnTo>
                  <a:lnTo>
                    <a:pt x="251460" y="138684"/>
                  </a:lnTo>
                  <a:lnTo>
                    <a:pt x="0" y="0"/>
                  </a:lnTo>
                  <a:lnTo>
                    <a:pt x="0" y="294132"/>
                  </a:lnTo>
                  <a:lnTo>
                    <a:pt x="251460" y="155486"/>
                  </a:lnTo>
                  <a:lnTo>
                    <a:pt x="251460" y="294132"/>
                  </a:lnTo>
                  <a:lnTo>
                    <a:pt x="518160" y="14707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65" name="Google Shape;1365;p72"/>
            <p:cNvSpPr/>
            <p:nvPr/>
          </p:nvSpPr>
          <p:spPr>
            <a:xfrm>
              <a:off x="9293352" y="4674108"/>
              <a:ext cx="1462405" cy="519430"/>
            </a:xfrm>
            <a:custGeom>
              <a:rect b="b" l="l" r="r" t="t"/>
              <a:pathLst>
                <a:path extrusionOk="0" h="519429" w="1462404">
                  <a:moveTo>
                    <a:pt x="1191120" y="0"/>
                  </a:moveTo>
                  <a:lnTo>
                    <a:pt x="271157" y="0"/>
                  </a:lnTo>
                  <a:lnTo>
                    <a:pt x="222412" y="4179"/>
                  </a:lnTo>
                  <a:lnTo>
                    <a:pt x="176536" y="16231"/>
                  </a:lnTo>
                  <a:lnTo>
                    <a:pt x="134292" y="35421"/>
                  </a:lnTo>
                  <a:lnTo>
                    <a:pt x="96448" y="61018"/>
                  </a:lnTo>
                  <a:lnTo>
                    <a:pt x="63768" y="92289"/>
                  </a:lnTo>
                  <a:lnTo>
                    <a:pt x="37017" y="128501"/>
                  </a:lnTo>
                  <a:lnTo>
                    <a:pt x="16962" y="168922"/>
                  </a:lnTo>
                  <a:lnTo>
                    <a:pt x="4368" y="212819"/>
                  </a:lnTo>
                  <a:lnTo>
                    <a:pt x="0" y="259461"/>
                  </a:lnTo>
                  <a:lnTo>
                    <a:pt x="4368" y="306102"/>
                  </a:lnTo>
                  <a:lnTo>
                    <a:pt x="16962" y="349999"/>
                  </a:lnTo>
                  <a:lnTo>
                    <a:pt x="37017" y="390420"/>
                  </a:lnTo>
                  <a:lnTo>
                    <a:pt x="63768" y="426632"/>
                  </a:lnTo>
                  <a:lnTo>
                    <a:pt x="96448" y="457903"/>
                  </a:lnTo>
                  <a:lnTo>
                    <a:pt x="134292" y="483500"/>
                  </a:lnTo>
                  <a:lnTo>
                    <a:pt x="176536" y="502690"/>
                  </a:lnTo>
                  <a:lnTo>
                    <a:pt x="222412" y="514742"/>
                  </a:lnTo>
                  <a:lnTo>
                    <a:pt x="271157" y="518922"/>
                  </a:lnTo>
                  <a:lnTo>
                    <a:pt x="1191120" y="518922"/>
                  </a:lnTo>
                  <a:lnTo>
                    <a:pt x="1239861" y="514742"/>
                  </a:lnTo>
                  <a:lnTo>
                    <a:pt x="1285736" y="502690"/>
                  </a:lnTo>
                  <a:lnTo>
                    <a:pt x="1327979" y="483500"/>
                  </a:lnTo>
                  <a:lnTo>
                    <a:pt x="1365824" y="457903"/>
                  </a:lnTo>
                  <a:lnTo>
                    <a:pt x="1398505" y="426632"/>
                  </a:lnTo>
                  <a:lnTo>
                    <a:pt x="1425257" y="390420"/>
                  </a:lnTo>
                  <a:lnTo>
                    <a:pt x="1445313" y="349999"/>
                  </a:lnTo>
                  <a:lnTo>
                    <a:pt x="1457909" y="306102"/>
                  </a:lnTo>
                  <a:lnTo>
                    <a:pt x="1462277" y="259461"/>
                  </a:lnTo>
                  <a:lnTo>
                    <a:pt x="1457901" y="212819"/>
                  </a:lnTo>
                  <a:lnTo>
                    <a:pt x="1445300" y="168922"/>
                  </a:lnTo>
                  <a:lnTo>
                    <a:pt x="1425240" y="128501"/>
                  </a:lnTo>
                  <a:lnTo>
                    <a:pt x="1398486" y="92289"/>
                  </a:lnTo>
                  <a:lnTo>
                    <a:pt x="1365805" y="61018"/>
                  </a:lnTo>
                  <a:lnTo>
                    <a:pt x="1327962" y="35421"/>
                  </a:lnTo>
                  <a:lnTo>
                    <a:pt x="1285723" y="16231"/>
                  </a:lnTo>
                  <a:lnTo>
                    <a:pt x="1239854" y="4179"/>
                  </a:lnTo>
                  <a:lnTo>
                    <a:pt x="11911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66" name="Google Shape;1366;p72"/>
            <p:cNvSpPr/>
            <p:nvPr/>
          </p:nvSpPr>
          <p:spPr>
            <a:xfrm>
              <a:off x="9252971" y="4635246"/>
              <a:ext cx="1543050" cy="596900"/>
            </a:xfrm>
            <a:custGeom>
              <a:rect b="b" l="l" r="r" t="t"/>
              <a:pathLst>
                <a:path extrusionOk="0" h="596900" w="1543050">
                  <a:moveTo>
                    <a:pt x="1231453" y="0"/>
                  </a:moveTo>
                  <a:lnTo>
                    <a:pt x="311579" y="0"/>
                  </a:lnTo>
                  <a:lnTo>
                    <a:pt x="261106" y="3911"/>
                  </a:lnTo>
                  <a:lnTo>
                    <a:pt x="213201" y="15234"/>
                  </a:lnTo>
                  <a:lnTo>
                    <a:pt x="168511" y="33349"/>
                  </a:lnTo>
                  <a:lnTo>
                    <a:pt x="127682" y="57636"/>
                  </a:lnTo>
                  <a:lnTo>
                    <a:pt x="91361" y="87477"/>
                  </a:lnTo>
                  <a:lnTo>
                    <a:pt x="60194" y="122253"/>
                  </a:lnTo>
                  <a:lnTo>
                    <a:pt x="34828" y="161344"/>
                  </a:lnTo>
                  <a:lnTo>
                    <a:pt x="15909" y="204133"/>
                  </a:lnTo>
                  <a:lnTo>
                    <a:pt x="4083" y="249998"/>
                  </a:lnTo>
                  <a:lnTo>
                    <a:pt x="0" y="298348"/>
                  </a:lnTo>
                  <a:lnTo>
                    <a:pt x="4083" y="346647"/>
                  </a:lnTo>
                  <a:lnTo>
                    <a:pt x="15909" y="392512"/>
                  </a:lnTo>
                  <a:lnTo>
                    <a:pt x="34828" y="435301"/>
                  </a:lnTo>
                  <a:lnTo>
                    <a:pt x="60194" y="474392"/>
                  </a:lnTo>
                  <a:lnTo>
                    <a:pt x="91361" y="509168"/>
                  </a:lnTo>
                  <a:lnTo>
                    <a:pt x="127682" y="539009"/>
                  </a:lnTo>
                  <a:lnTo>
                    <a:pt x="168511" y="563296"/>
                  </a:lnTo>
                  <a:lnTo>
                    <a:pt x="213201" y="581411"/>
                  </a:lnTo>
                  <a:lnTo>
                    <a:pt x="261106" y="592734"/>
                  </a:lnTo>
                  <a:lnTo>
                    <a:pt x="311579" y="596645"/>
                  </a:lnTo>
                  <a:lnTo>
                    <a:pt x="1231453" y="596645"/>
                  </a:lnTo>
                  <a:lnTo>
                    <a:pt x="1281926" y="592734"/>
                  </a:lnTo>
                  <a:lnTo>
                    <a:pt x="1329832" y="581411"/>
                  </a:lnTo>
                  <a:lnTo>
                    <a:pt x="1374524" y="563296"/>
                  </a:lnTo>
                  <a:lnTo>
                    <a:pt x="1415354" y="539009"/>
                  </a:lnTo>
                  <a:lnTo>
                    <a:pt x="1439465" y="519201"/>
                  </a:lnTo>
                  <a:lnTo>
                    <a:pt x="311554" y="519201"/>
                  </a:lnTo>
                  <a:lnTo>
                    <a:pt x="265125" y="514706"/>
                  </a:lnTo>
                  <a:lnTo>
                    <a:pt x="221853" y="501818"/>
                  </a:lnTo>
                  <a:lnTo>
                    <a:pt x="182674" y="481432"/>
                  </a:lnTo>
                  <a:lnTo>
                    <a:pt x="148522" y="454442"/>
                  </a:lnTo>
                  <a:lnTo>
                    <a:pt x="120333" y="421744"/>
                  </a:lnTo>
                  <a:lnTo>
                    <a:pt x="99040" y="384232"/>
                  </a:lnTo>
                  <a:lnTo>
                    <a:pt x="85578" y="342802"/>
                  </a:lnTo>
                  <a:lnTo>
                    <a:pt x="80886" y="298322"/>
                  </a:lnTo>
                  <a:lnTo>
                    <a:pt x="85578" y="253898"/>
                  </a:lnTo>
                  <a:lnTo>
                    <a:pt x="99040" y="212471"/>
                  </a:lnTo>
                  <a:lnTo>
                    <a:pt x="120333" y="174961"/>
                  </a:lnTo>
                  <a:lnTo>
                    <a:pt x="148522" y="142265"/>
                  </a:lnTo>
                  <a:lnTo>
                    <a:pt x="182674" y="115276"/>
                  </a:lnTo>
                  <a:lnTo>
                    <a:pt x="221853" y="94890"/>
                  </a:lnTo>
                  <a:lnTo>
                    <a:pt x="265125" y="82002"/>
                  </a:lnTo>
                  <a:lnTo>
                    <a:pt x="311554" y="77508"/>
                  </a:lnTo>
                  <a:lnTo>
                    <a:pt x="1439542" y="77508"/>
                  </a:lnTo>
                  <a:lnTo>
                    <a:pt x="1415354" y="57636"/>
                  </a:lnTo>
                  <a:lnTo>
                    <a:pt x="1374524" y="33349"/>
                  </a:lnTo>
                  <a:lnTo>
                    <a:pt x="1329832" y="15234"/>
                  </a:lnTo>
                  <a:lnTo>
                    <a:pt x="1281926" y="3911"/>
                  </a:lnTo>
                  <a:lnTo>
                    <a:pt x="1231453" y="0"/>
                  </a:lnTo>
                  <a:close/>
                </a:path>
                <a:path extrusionOk="0" h="596900" w="1543050">
                  <a:moveTo>
                    <a:pt x="1439542" y="77508"/>
                  </a:moveTo>
                  <a:lnTo>
                    <a:pt x="1231415" y="77508"/>
                  </a:lnTo>
                  <a:lnTo>
                    <a:pt x="1277848" y="82002"/>
                  </a:lnTo>
                  <a:lnTo>
                    <a:pt x="1321121" y="94890"/>
                  </a:lnTo>
                  <a:lnTo>
                    <a:pt x="1360300" y="115276"/>
                  </a:lnTo>
                  <a:lnTo>
                    <a:pt x="1394451" y="142265"/>
                  </a:lnTo>
                  <a:lnTo>
                    <a:pt x="1422639" y="174961"/>
                  </a:lnTo>
                  <a:lnTo>
                    <a:pt x="1443931" y="212471"/>
                  </a:lnTo>
                  <a:lnTo>
                    <a:pt x="1457391" y="253898"/>
                  </a:lnTo>
                  <a:lnTo>
                    <a:pt x="1462085" y="298348"/>
                  </a:lnTo>
                  <a:lnTo>
                    <a:pt x="1457391" y="342802"/>
                  </a:lnTo>
                  <a:lnTo>
                    <a:pt x="1443931" y="384232"/>
                  </a:lnTo>
                  <a:lnTo>
                    <a:pt x="1422639" y="421744"/>
                  </a:lnTo>
                  <a:lnTo>
                    <a:pt x="1394451" y="454442"/>
                  </a:lnTo>
                  <a:lnTo>
                    <a:pt x="1360300" y="481432"/>
                  </a:lnTo>
                  <a:lnTo>
                    <a:pt x="1321121" y="501818"/>
                  </a:lnTo>
                  <a:lnTo>
                    <a:pt x="1277848" y="514706"/>
                  </a:lnTo>
                  <a:lnTo>
                    <a:pt x="1231415" y="519201"/>
                  </a:lnTo>
                  <a:lnTo>
                    <a:pt x="1439465" y="519201"/>
                  </a:lnTo>
                  <a:lnTo>
                    <a:pt x="1482846" y="474392"/>
                  </a:lnTo>
                  <a:lnTo>
                    <a:pt x="1508214" y="435301"/>
                  </a:lnTo>
                  <a:lnTo>
                    <a:pt x="1527135" y="392512"/>
                  </a:lnTo>
                  <a:lnTo>
                    <a:pt x="1538961" y="346647"/>
                  </a:lnTo>
                  <a:lnTo>
                    <a:pt x="1543047" y="298322"/>
                  </a:lnTo>
                  <a:lnTo>
                    <a:pt x="1538961" y="249998"/>
                  </a:lnTo>
                  <a:lnTo>
                    <a:pt x="1527135" y="204133"/>
                  </a:lnTo>
                  <a:lnTo>
                    <a:pt x="1508214" y="161344"/>
                  </a:lnTo>
                  <a:lnTo>
                    <a:pt x="1482846" y="122253"/>
                  </a:lnTo>
                  <a:lnTo>
                    <a:pt x="1451677" y="87477"/>
                  </a:lnTo>
                  <a:lnTo>
                    <a:pt x="1439542" y="77508"/>
                  </a:lnTo>
                  <a:close/>
                </a:path>
              </a:pathLst>
            </a:custGeom>
            <a:solidFill>
              <a:srgbClr val="81D1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pic>
        <p:nvPicPr>
          <p:cNvPr id="1367" name="Google Shape;1367;p72"/>
          <p:cNvPicPr preferRelativeResize="0"/>
          <p:nvPr/>
        </p:nvPicPr>
        <p:blipFill rotWithShape="1">
          <a:blip r:embed="rId12">
            <a:alphaModFix/>
          </a:blip>
          <a:srcRect b="0" l="0" r="0" t="0"/>
          <a:stretch/>
        </p:blipFill>
        <p:spPr>
          <a:xfrm>
            <a:off x="11155286" y="35178"/>
            <a:ext cx="1029637" cy="4275641"/>
          </a:xfrm>
          <a:prstGeom prst="rect">
            <a:avLst/>
          </a:prstGeom>
          <a:noFill/>
          <a:ln>
            <a:noFill/>
          </a:ln>
        </p:spPr>
      </p:pic>
      <p:sp>
        <p:nvSpPr>
          <p:cNvPr id="1368" name="Google Shape;1368;p72"/>
          <p:cNvSpPr txBox="1"/>
          <p:nvPr/>
        </p:nvSpPr>
        <p:spPr>
          <a:xfrm>
            <a:off x="8576498" y="721554"/>
            <a:ext cx="2177415" cy="1320165"/>
          </a:xfrm>
          <a:prstGeom prst="rect">
            <a:avLst/>
          </a:prstGeom>
          <a:noFill/>
          <a:ln>
            <a:noFill/>
          </a:ln>
        </p:spPr>
        <p:txBody>
          <a:bodyPr anchorCtr="0" anchor="t" bIns="0" lIns="0" spcFirstLastPara="1" rIns="0" wrap="square" tIns="12050">
            <a:spAutoFit/>
          </a:bodyPr>
          <a:lstStyle/>
          <a:p>
            <a:pPr indent="0" lvl="0" marL="12700" marR="5080" rtl="0" algn="ctr">
              <a:lnSpc>
                <a:spcPct val="100000"/>
              </a:lnSpc>
              <a:spcBef>
                <a:spcPts val="0"/>
              </a:spcBef>
              <a:spcAft>
                <a:spcPts val="0"/>
              </a:spcAft>
              <a:buNone/>
            </a:pPr>
            <a:r>
              <a:rPr lang="en-US" sz="1700">
                <a:solidFill>
                  <a:srgbClr val="79527B"/>
                </a:solidFill>
                <a:latin typeface="Calibri"/>
                <a:ea typeface="Calibri"/>
                <a:cs typeface="Calibri"/>
                <a:sym typeface="Calibri"/>
              </a:rPr>
              <a:t>Realización de un  análisis DAFO regional  de la vulnerabilidad a las  crisis y una auditoría de  destinos</a:t>
            </a:r>
            <a:endParaRPr sz="1700">
              <a:latin typeface="Calibri"/>
              <a:ea typeface="Calibri"/>
              <a:cs typeface="Calibri"/>
              <a:sym typeface="Calibri"/>
            </a:endParaRPr>
          </a:p>
        </p:txBody>
      </p:sp>
      <p:sp>
        <p:nvSpPr>
          <p:cNvPr id="1369" name="Google Shape;1369;p72"/>
          <p:cNvSpPr txBox="1"/>
          <p:nvPr/>
        </p:nvSpPr>
        <p:spPr>
          <a:xfrm>
            <a:off x="642024" y="762476"/>
            <a:ext cx="1436370" cy="11328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n-US" sz="3200">
                <a:solidFill>
                  <a:srgbClr val="79527B"/>
                </a:solidFill>
                <a:latin typeface="Calibri"/>
                <a:ea typeface="Calibri"/>
                <a:cs typeface="Calibri"/>
                <a:sym typeface="Calibri"/>
              </a:rPr>
              <a:t>Fase 1</a:t>
            </a:r>
            <a:endParaRPr sz="3200">
              <a:latin typeface="Calibri"/>
              <a:ea typeface="Calibri"/>
              <a:cs typeface="Calibri"/>
              <a:sym typeface="Calibri"/>
            </a:endParaRPr>
          </a:p>
          <a:p>
            <a:pPr indent="0" lvl="0" marL="12700" marR="5080" rtl="0" algn="l">
              <a:lnSpc>
                <a:spcPct val="100000"/>
              </a:lnSpc>
              <a:spcBef>
                <a:spcPts val="80"/>
              </a:spcBef>
              <a:spcAft>
                <a:spcPts val="0"/>
              </a:spcAft>
              <a:buNone/>
            </a:pPr>
            <a:r>
              <a:rPr lang="en-US" sz="2000">
                <a:solidFill>
                  <a:srgbClr val="79527B"/>
                </a:solidFill>
                <a:latin typeface="Calibri"/>
                <a:ea typeface="Calibri"/>
                <a:cs typeface="Calibri"/>
                <a:sym typeface="Calibri"/>
              </a:rPr>
              <a:t>Preparación y  mitigación</a:t>
            </a:r>
            <a:endParaRPr sz="2000">
              <a:latin typeface="Calibri"/>
              <a:ea typeface="Calibri"/>
              <a:cs typeface="Calibri"/>
              <a:sym typeface="Calibri"/>
            </a:endParaRPr>
          </a:p>
        </p:txBody>
      </p:sp>
      <p:sp>
        <p:nvSpPr>
          <p:cNvPr id="1370" name="Google Shape;1370;p72"/>
          <p:cNvSpPr txBox="1"/>
          <p:nvPr/>
        </p:nvSpPr>
        <p:spPr>
          <a:xfrm>
            <a:off x="646038" y="2697346"/>
            <a:ext cx="1388745" cy="106870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800">
                <a:solidFill>
                  <a:srgbClr val="F27954"/>
                </a:solidFill>
                <a:latin typeface="Calibri"/>
                <a:ea typeface="Calibri"/>
                <a:cs typeface="Calibri"/>
                <a:sym typeface="Calibri"/>
              </a:rPr>
              <a:t>Fase 2</a:t>
            </a:r>
            <a:endParaRPr sz="2800">
              <a:latin typeface="Calibri"/>
              <a:ea typeface="Calibri"/>
              <a:cs typeface="Calibri"/>
              <a:sym typeface="Calibri"/>
            </a:endParaRPr>
          </a:p>
          <a:p>
            <a:pPr indent="0" lvl="0" marL="12700" marR="5080" rtl="0" algn="l">
              <a:lnSpc>
                <a:spcPct val="100000"/>
              </a:lnSpc>
              <a:spcBef>
                <a:spcPts val="50"/>
              </a:spcBef>
              <a:spcAft>
                <a:spcPts val="0"/>
              </a:spcAft>
              <a:buNone/>
            </a:pPr>
            <a:r>
              <a:rPr lang="en-US" sz="2000">
                <a:solidFill>
                  <a:srgbClr val="F27954"/>
                </a:solidFill>
                <a:latin typeface="Calibri"/>
                <a:ea typeface="Calibri"/>
                <a:cs typeface="Calibri"/>
                <a:sym typeface="Calibri"/>
              </a:rPr>
              <a:t>Planificación,  respuesta</a:t>
            </a:r>
            <a:endParaRPr sz="2000">
              <a:latin typeface="Calibri"/>
              <a:ea typeface="Calibri"/>
              <a:cs typeface="Calibri"/>
              <a:sym typeface="Calibri"/>
            </a:endParaRPr>
          </a:p>
        </p:txBody>
      </p:sp>
      <p:sp>
        <p:nvSpPr>
          <p:cNvPr id="1371" name="Google Shape;1371;p72"/>
          <p:cNvSpPr/>
          <p:nvPr/>
        </p:nvSpPr>
        <p:spPr>
          <a:xfrm>
            <a:off x="606551" y="4839461"/>
            <a:ext cx="1618615" cy="1508125"/>
          </a:xfrm>
          <a:custGeom>
            <a:rect b="b" l="l" r="r" t="t"/>
            <a:pathLst>
              <a:path extrusionOk="0" h="1508125" w="1618614">
                <a:moveTo>
                  <a:pt x="1618488" y="0"/>
                </a:moveTo>
                <a:lnTo>
                  <a:pt x="0" y="0"/>
                </a:lnTo>
                <a:lnTo>
                  <a:pt x="0" y="1507998"/>
                </a:lnTo>
                <a:lnTo>
                  <a:pt x="1618488" y="1507998"/>
                </a:lnTo>
                <a:lnTo>
                  <a:pt x="1618488"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72" name="Google Shape;1372;p72"/>
          <p:cNvSpPr txBox="1"/>
          <p:nvPr/>
        </p:nvSpPr>
        <p:spPr>
          <a:xfrm>
            <a:off x="684928" y="4846234"/>
            <a:ext cx="1423670" cy="1741805"/>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n-US" sz="3200">
                <a:solidFill>
                  <a:srgbClr val="44BAA9"/>
                </a:solidFill>
                <a:latin typeface="Calibri"/>
                <a:ea typeface="Calibri"/>
                <a:cs typeface="Calibri"/>
                <a:sym typeface="Calibri"/>
              </a:rPr>
              <a:t>Fase 3</a:t>
            </a:r>
            <a:endParaRPr sz="3200">
              <a:latin typeface="Calibri"/>
              <a:ea typeface="Calibri"/>
              <a:cs typeface="Calibri"/>
              <a:sym typeface="Calibri"/>
            </a:endParaRPr>
          </a:p>
          <a:p>
            <a:pPr indent="0" lvl="0" marL="12700" marR="0" rtl="0" algn="l">
              <a:lnSpc>
                <a:spcPct val="100000"/>
              </a:lnSpc>
              <a:spcBef>
                <a:spcPts val="80"/>
              </a:spcBef>
              <a:spcAft>
                <a:spcPts val="0"/>
              </a:spcAft>
              <a:buNone/>
            </a:pPr>
            <a:r>
              <a:rPr lang="en-US" sz="2000">
                <a:solidFill>
                  <a:srgbClr val="44BAA9"/>
                </a:solidFill>
                <a:latin typeface="Calibri"/>
                <a:ea typeface="Calibri"/>
                <a:cs typeface="Calibri"/>
                <a:sym typeface="Calibri"/>
              </a:rPr>
              <a:t>Recuperación</a:t>
            </a:r>
            <a:endParaRPr sz="2000">
              <a:latin typeface="Calibri"/>
              <a:ea typeface="Calibri"/>
              <a:cs typeface="Calibri"/>
              <a:sym typeface="Calibri"/>
            </a:endParaRPr>
          </a:p>
          <a:p>
            <a:pPr indent="0" lvl="0" marL="12700" marR="0" rtl="0" algn="l">
              <a:lnSpc>
                <a:spcPct val="100000"/>
              </a:lnSpc>
              <a:spcBef>
                <a:spcPts val="0"/>
              </a:spcBef>
              <a:spcAft>
                <a:spcPts val="0"/>
              </a:spcAft>
              <a:buNone/>
            </a:pPr>
            <a:r>
              <a:rPr lang="en-US" sz="2000">
                <a:solidFill>
                  <a:srgbClr val="44BAA9"/>
                </a:solidFill>
                <a:latin typeface="Calibri"/>
                <a:ea typeface="Calibri"/>
                <a:cs typeface="Calibri"/>
                <a:sym typeface="Calibri"/>
              </a:rPr>
              <a:t>,</a:t>
            </a:r>
            <a:endParaRPr sz="2000">
              <a:latin typeface="Calibri"/>
              <a:ea typeface="Calibri"/>
              <a:cs typeface="Calibri"/>
              <a:sym typeface="Calibri"/>
            </a:endParaRPr>
          </a:p>
          <a:p>
            <a:pPr indent="0" lvl="0" marL="12700" marR="8255" rtl="0" algn="l">
              <a:lnSpc>
                <a:spcPct val="100000"/>
              </a:lnSpc>
              <a:spcBef>
                <a:spcPts val="0"/>
              </a:spcBef>
              <a:spcAft>
                <a:spcPts val="0"/>
              </a:spcAft>
              <a:buNone/>
            </a:pPr>
            <a:r>
              <a:rPr lang="en-US" sz="2000">
                <a:solidFill>
                  <a:srgbClr val="44BAA9"/>
                </a:solidFill>
                <a:latin typeface="Calibri"/>
                <a:ea typeface="Calibri"/>
                <a:cs typeface="Calibri"/>
                <a:sym typeface="Calibri"/>
              </a:rPr>
              <a:t>reconstrucció  n, resistencia</a:t>
            </a:r>
            <a:endParaRPr sz="2000">
              <a:latin typeface="Calibri"/>
              <a:ea typeface="Calibri"/>
              <a:cs typeface="Calibri"/>
              <a:sym typeface="Calibri"/>
            </a:endParaRPr>
          </a:p>
        </p:txBody>
      </p:sp>
      <p:sp>
        <p:nvSpPr>
          <p:cNvPr id="1373" name="Google Shape;1373;p72"/>
          <p:cNvSpPr txBox="1"/>
          <p:nvPr/>
        </p:nvSpPr>
        <p:spPr>
          <a:xfrm>
            <a:off x="5835002" y="731629"/>
            <a:ext cx="1866900" cy="1320165"/>
          </a:xfrm>
          <a:prstGeom prst="rect">
            <a:avLst/>
          </a:prstGeom>
          <a:noFill/>
          <a:ln>
            <a:noFill/>
          </a:ln>
        </p:spPr>
        <p:txBody>
          <a:bodyPr anchorCtr="0" anchor="t" bIns="0" lIns="0" spcFirstLastPara="1" rIns="0" wrap="square" tIns="12050">
            <a:spAutoFit/>
          </a:bodyPr>
          <a:lstStyle/>
          <a:p>
            <a:pPr indent="-635" lvl="0" marL="12700" marR="5080" rtl="0" algn="ctr">
              <a:lnSpc>
                <a:spcPct val="100000"/>
              </a:lnSpc>
              <a:spcBef>
                <a:spcPts val="0"/>
              </a:spcBef>
              <a:spcAft>
                <a:spcPts val="0"/>
              </a:spcAft>
              <a:buNone/>
            </a:pPr>
            <a:r>
              <a:rPr lang="en-US" sz="1700">
                <a:solidFill>
                  <a:srgbClr val="79527B"/>
                </a:solidFill>
                <a:latin typeface="Calibri"/>
                <a:ea typeface="Calibri"/>
                <a:cs typeface="Calibri"/>
                <a:sym typeface="Calibri"/>
              </a:rPr>
              <a:t>Creación de una  asociación público-  privada regional y de  un equipo de gestión  de crisis</a:t>
            </a:r>
            <a:endParaRPr sz="1700">
              <a:latin typeface="Calibri"/>
              <a:ea typeface="Calibri"/>
              <a:cs typeface="Calibri"/>
              <a:sym typeface="Calibri"/>
            </a:endParaRPr>
          </a:p>
        </p:txBody>
      </p:sp>
      <p:sp>
        <p:nvSpPr>
          <p:cNvPr id="1374" name="Google Shape;1374;p72"/>
          <p:cNvSpPr txBox="1"/>
          <p:nvPr/>
        </p:nvSpPr>
        <p:spPr>
          <a:xfrm>
            <a:off x="2774554" y="2959252"/>
            <a:ext cx="2199005" cy="1320165"/>
          </a:xfrm>
          <a:prstGeom prst="rect">
            <a:avLst/>
          </a:prstGeom>
          <a:noFill/>
          <a:ln>
            <a:noFill/>
          </a:ln>
        </p:spPr>
        <p:txBody>
          <a:bodyPr anchorCtr="0" anchor="t" bIns="0" lIns="0" spcFirstLastPara="1" rIns="0" wrap="square" tIns="12050">
            <a:spAutoFit/>
          </a:bodyPr>
          <a:lstStyle/>
          <a:p>
            <a:pPr indent="-635" lvl="0" marL="12700" marR="5080" rtl="0" algn="ctr">
              <a:lnSpc>
                <a:spcPct val="100000"/>
              </a:lnSpc>
              <a:spcBef>
                <a:spcPts val="0"/>
              </a:spcBef>
              <a:spcAft>
                <a:spcPts val="0"/>
              </a:spcAft>
              <a:buNone/>
            </a:pPr>
            <a:r>
              <a:rPr lang="en-US" sz="1700">
                <a:solidFill>
                  <a:srgbClr val="F37C57"/>
                </a:solidFill>
                <a:latin typeface="Calibri"/>
                <a:ea typeface="Calibri"/>
                <a:cs typeface="Calibri"/>
                <a:sym typeface="Calibri"/>
              </a:rPr>
              <a:t>Desarrollar una  estrategia regional de  gestión de crisis  </a:t>
            </a:r>
            <a:r>
              <a:rPr i="1" lang="en-US" sz="1700">
                <a:solidFill>
                  <a:srgbClr val="F37C57"/>
                </a:solidFill>
                <a:latin typeface="Calibri"/>
                <a:ea typeface="Calibri"/>
                <a:cs typeface="Calibri"/>
                <a:sym typeface="Calibri"/>
              </a:rPr>
              <a:t>(planificación de la  mitigación a largo plazo)</a:t>
            </a:r>
            <a:endParaRPr sz="1700">
              <a:latin typeface="Calibri"/>
              <a:ea typeface="Calibri"/>
              <a:cs typeface="Calibri"/>
              <a:sym typeface="Calibri"/>
            </a:endParaRPr>
          </a:p>
        </p:txBody>
      </p:sp>
      <p:sp>
        <p:nvSpPr>
          <p:cNvPr id="1375" name="Google Shape;1375;p72"/>
          <p:cNvSpPr txBox="1"/>
          <p:nvPr/>
        </p:nvSpPr>
        <p:spPr>
          <a:xfrm>
            <a:off x="8721639" y="2970466"/>
            <a:ext cx="1911350" cy="1320165"/>
          </a:xfrm>
          <a:prstGeom prst="rect">
            <a:avLst/>
          </a:prstGeom>
          <a:noFill/>
          <a:ln>
            <a:noFill/>
          </a:ln>
        </p:spPr>
        <p:txBody>
          <a:bodyPr anchorCtr="0" anchor="t" bIns="0" lIns="0" spcFirstLastPara="1" rIns="0" wrap="square" tIns="12050">
            <a:spAutoFit/>
          </a:bodyPr>
          <a:lstStyle/>
          <a:p>
            <a:pPr indent="0" lvl="0" marL="12700" marR="5080" rtl="0" algn="ctr">
              <a:lnSpc>
                <a:spcPct val="100000"/>
              </a:lnSpc>
              <a:spcBef>
                <a:spcPts val="0"/>
              </a:spcBef>
              <a:spcAft>
                <a:spcPts val="0"/>
              </a:spcAft>
              <a:buNone/>
            </a:pPr>
            <a:r>
              <a:rPr lang="en-US" sz="1700">
                <a:solidFill>
                  <a:srgbClr val="F37C57"/>
                </a:solidFill>
                <a:latin typeface="Calibri"/>
                <a:ea typeface="Calibri"/>
                <a:cs typeface="Calibri"/>
                <a:sym typeface="Calibri"/>
              </a:rPr>
              <a:t>Activación de la  respuesta y  comunicación con la  industria para la  colaboración regional</a:t>
            </a:r>
            <a:endParaRPr sz="1700">
              <a:latin typeface="Calibri"/>
              <a:ea typeface="Calibri"/>
              <a:cs typeface="Calibri"/>
              <a:sym typeface="Calibri"/>
            </a:endParaRPr>
          </a:p>
        </p:txBody>
      </p:sp>
      <p:sp>
        <p:nvSpPr>
          <p:cNvPr id="1376" name="Google Shape;1376;p72"/>
          <p:cNvSpPr txBox="1"/>
          <p:nvPr/>
        </p:nvSpPr>
        <p:spPr>
          <a:xfrm>
            <a:off x="8541791" y="5201754"/>
            <a:ext cx="2242820" cy="1320165"/>
          </a:xfrm>
          <a:prstGeom prst="rect">
            <a:avLst/>
          </a:prstGeom>
          <a:noFill/>
          <a:ln>
            <a:noFill/>
          </a:ln>
        </p:spPr>
        <p:txBody>
          <a:bodyPr anchorCtr="0" anchor="t" bIns="0" lIns="0" spcFirstLastPara="1" rIns="0" wrap="square" tIns="12050">
            <a:spAutoFit/>
          </a:bodyPr>
          <a:lstStyle/>
          <a:p>
            <a:pPr indent="0" lvl="0" marL="12700" marR="5080" rtl="0" algn="ctr">
              <a:lnSpc>
                <a:spcPct val="100000"/>
              </a:lnSpc>
              <a:spcBef>
                <a:spcPts val="0"/>
              </a:spcBef>
              <a:spcAft>
                <a:spcPts val="0"/>
              </a:spcAft>
              <a:buNone/>
            </a:pPr>
            <a:r>
              <a:rPr lang="en-US" sz="1700">
                <a:solidFill>
                  <a:srgbClr val="3AA091"/>
                </a:solidFill>
                <a:latin typeface="Calibri"/>
                <a:ea typeface="Calibri"/>
                <a:cs typeface="Calibri"/>
                <a:sym typeface="Calibri"/>
              </a:rPr>
              <a:t>Recuperación,  reconstrucción y  resiliencia regionales:  hacia una "nueva norma"  tras la crisis</a:t>
            </a:r>
            <a:endParaRPr sz="1700">
              <a:latin typeface="Calibri"/>
              <a:ea typeface="Calibri"/>
              <a:cs typeface="Calibri"/>
              <a:sym typeface="Calibri"/>
            </a:endParaRPr>
          </a:p>
        </p:txBody>
      </p:sp>
      <p:sp>
        <p:nvSpPr>
          <p:cNvPr id="1377" name="Google Shape;1377;p72"/>
          <p:cNvSpPr txBox="1"/>
          <p:nvPr/>
        </p:nvSpPr>
        <p:spPr>
          <a:xfrm>
            <a:off x="2834504" y="795675"/>
            <a:ext cx="1967864" cy="1061720"/>
          </a:xfrm>
          <a:prstGeom prst="rect">
            <a:avLst/>
          </a:prstGeom>
          <a:noFill/>
          <a:ln>
            <a:noFill/>
          </a:ln>
        </p:spPr>
        <p:txBody>
          <a:bodyPr anchorCtr="0" anchor="t" bIns="0" lIns="0" spcFirstLastPara="1" rIns="0" wrap="square" tIns="12050">
            <a:spAutoFit/>
          </a:bodyPr>
          <a:lstStyle/>
          <a:p>
            <a:pPr indent="-1269" lvl="0" marL="12065" marR="5080" rtl="0" algn="ctr">
              <a:lnSpc>
                <a:spcPct val="100000"/>
              </a:lnSpc>
              <a:spcBef>
                <a:spcPts val="0"/>
              </a:spcBef>
              <a:spcAft>
                <a:spcPts val="0"/>
              </a:spcAft>
              <a:buNone/>
            </a:pPr>
            <a:r>
              <a:rPr lang="en-US" sz="1700">
                <a:solidFill>
                  <a:srgbClr val="79527B"/>
                </a:solidFill>
                <a:latin typeface="Calibri"/>
                <a:ea typeface="Calibri"/>
                <a:cs typeface="Calibri"/>
                <a:sym typeface="Calibri"/>
              </a:rPr>
              <a:t>Introducción a la  gestión del turismo  regional de crisis y sus  complejidades</a:t>
            </a:r>
            <a:endParaRPr sz="1700">
              <a:latin typeface="Calibri"/>
              <a:ea typeface="Calibri"/>
              <a:cs typeface="Calibri"/>
              <a:sym typeface="Calibri"/>
            </a:endParaRPr>
          </a:p>
        </p:txBody>
      </p:sp>
      <p:sp>
        <p:nvSpPr>
          <p:cNvPr id="1378" name="Google Shape;1378;p72"/>
          <p:cNvSpPr txBox="1"/>
          <p:nvPr/>
        </p:nvSpPr>
        <p:spPr>
          <a:xfrm>
            <a:off x="5798989" y="2943510"/>
            <a:ext cx="1990725" cy="1320165"/>
          </a:xfrm>
          <a:prstGeom prst="rect">
            <a:avLst/>
          </a:prstGeom>
          <a:noFill/>
          <a:ln>
            <a:noFill/>
          </a:ln>
        </p:spPr>
        <p:txBody>
          <a:bodyPr anchorCtr="0" anchor="t" bIns="0" lIns="0" spcFirstLastPara="1" rIns="0" wrap="square" tIns="12050">
            <a:spAutoFit/>
          </a:bodyPr>
          <a:lstStyle/>
          <a:p>
            <a:pPr indent="-635" lvl="0" marL="12700" marR="5080" rtl="0" algn="ctr">
              <a:lnSpc>
                <a:spcPct val="100000"/>
              </a:lnSpc>
              <a:spcBef>
                <a:spcPts val="0"/>
              </a:spcBef>
              <a:spcAft>
                <a:spcPts val="0"/>
              </a:spcAft>
              <a:buNone/>
            </a:pPr>
            <a:r>
              <a:rPr lang="en-US" sz="1700">
                <a:solidFill>
                  <a:srgbClr val="F37C57"/>
                </a:solidFill>
                <a:latin typeface="Calibri"/>
                <a:ea typeface="Calibri"/>
                <a:cs typeface="Calibri"/>
                <a:sym typeface="Calibri"/>
              </a:rPr>
              <a:t>Desarrollar un Plan  Regional de Respuesta  a la Gestión de Crisis  </a:t>
            </a:r>
            <a:r>
              <a:rPr i="1" lang="en-US" sz="1700">
                <a:solidFill>
                  <a:srgbClr val="F37C57"/>
                </a:solidFill>
                <a:latin typeface="Calibri"/>
                <a:ea typeface="Calibri"/>
                <a:cs typeface="Calibri"/>
                <a:sym typeface="Calibri"/>
              </a:rPr>
              <a:t>(Plan de Respuesta a  Corto Plazo)</a:t>
            </a:r>
            <a:endParaRPr sz="1700">
              <a:latin typeface="Calibri"/>
              <a:ea typeface="Calibri"/>
              <a:cs typeface="Calibri"/>
              <a:sym typeface="Calibri"/>
            </a:endParaRPr>
          </a:p>
        </p:txBody>
      </p:sp>
      <p:sp>
        <p:nvSpPr>
          <p:cNvPr id="1379" name="Google Shape;1379;p72"/>
          <p:cNvSpPr txBox="1"/>
          <p:nvPr/>
        </p:nvSpPr>
        <p:spPr>
          <a:xfrm>
            <a:off x="3019743" y="5348609"/>
            <a:ext cx="1683385" cy="802640"/>
          </a:xfrm>
          <a:prstGeom prst="rect">
            <a:avLst/>
          </a:prstGeom>
          <a:noFill/>
          <a:ln>
            <a:noFill/>
          </a:ln>
        </p:spPr>
        <p:txBody>
          <a:bodyPr anchorCtr="0" anchor="t" bIns="0" lIns="0" spcFirstLastPara="1" rIns="0" wrap="square" tIns="12050">
            <a:spAutoFit/>
          </a:bodyPr>
          <a:lstStyle/>
          <a:p>
            <a:pPr indent="-635" lvl="0" marL="12700" marR="5080" rtl="0" algn="ctr">
              <a:lnSpc>
                <a:spcPct val="100000"/>
              </a:lnSpc>
              <a:spcBef>
                <a:spcPts val="0"/>
              </a:spcBef>
              <a:spcAft>
                <a:spcPts val="0"/>
              </a:spcAft>
              <a:buNone/>
            </a:pPr>
            <a:r>
              <a:rPr lang="en-US" sz="1700">
                <a:solidFill>
                  <a:srgbClr val="3AA091"/>
                </a:solidFill>
                <a:latin typeface="Calibri"/>
                <a:ea typeface="Calibri"/>
                <a:cs typeface="Calibri"/>
                <a:sym typeface="Calibri"/>
              </a:rPr>
              <a:t>Estrategia de  comunicación y  relaciones públicas</a:t>
            </a:r>
            <a:endParaRPr sz="1700">
              <a:latin typeface="Calibri"/>
              <a:ea typeface="Calibri"/>
              <a:cs typeface="Calibri"/>
              <a:sym typeface="Calibri"/>
            </a:endParaRPr>
          </a:p>
        </p:txBody>
      </p:sp>
      <p:sp>
        <p:nvSpPr>
          <p:cNvPr id="1380" name="Google Shape;1380;p72"/>
          <p:cNvSpPr txBox="1"/>
          <p:nvPr/>
        </p:nvSpPr>
        <p:spPr>
          <a:xfrm>
            <a:off x="3796800" y="250781"/>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79527B"/>
                </a:solidFill>
                <a:latin typeface="Calibri"/>
                <a:ea typeface="Calibri"/>
                <a:cs typeface="Calibri"/>
                <a:sym typeface="Calibri"/>
              </a:rPr>
              <a:t>Módulo 1</a:t>
            </a:r>
            <a:endParaRPr sz="1800">
              <a:latin typeface="Calibri"/>
              <a:ea typeface="Calibri"/>
              <a:cs typeface="Calibri"/>
              <a:sym typeface="Calibri"/>
            </a:endParaRPr>
          </a:p>
        </p:txBody>
      </p:sp>
      <p:sp>
        <p:nvSpPr>
          <p:cNvPr id="1381" name="Google Shape;1381;p72"/>
          <p:cNvSpPr txBox="1"/>
          <p:nvPr/>
        </p:nvSpPr>
        <p:spPr>
          <a:xfrm>
            <a:off x="6580691" y="277528"/>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79527B"/>
                </a:solidFill>
                <a:latin typeface="Calibri"/>
                <a:ea typeface="Calibri"/>
                <a:cs typeface="Calibri"/>
                <a:sym typeface="Calibri"/>
              </a:rPr>
              <a:t>Módulo 2</a:t>
            </a:r>
            <a:endParaRPr sz="1800">
              <a:latin typeface="Calibri"/>
              <a:ea typeface="Calibri"/>
              <a:cs typeface="Calibri"/>
              <a:sym typeface="Calibri"/>
            </a:endParaRPr>
          </a:p>
        </p:txBody>
      </p:sp>
      <p:sp>
        <p:nvSpPr>
          <p:cNvPr id="1382" name="Google Shape;1382;p72"/>
          <p:cNvSpPr txBox="1"/>
          <p:nvPr/>
        </p:nvSpPr>
        <p:spPr>
          <a:xfrm>
            <a:off x="9518658" y="251696"/>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79527B"/>
                </a:solidFill>
                <a:latin typeface="Calibri"/>
                <a:ea typeface="Calibri"/>
                <a:cs typeface="Calibri"/>
                <a:sym typeface="Calibri"/>
              </a:rPr>
              <a:t>Módulo 3</a:t>
            </a:r>
            <a:endParaRPr sz="1800">
              <a:latin typeface="Calibri"/>
              <a:ea typeface="Calibri"/>
              <a:cs typeface="Calibri"/>
              <a:sym typeface="Calibri"/>
            </a:endParaRPr>
          </a:p>
        </p:txBody>
      </p:sp>
      <p:sp>
        <p:nvSpPr>
          <p:cNvPr id="1383" name="Google Shape;1383;p72"/>
          <p:cNvSpPr txBox="1"/>
          <p:nvPr/>
        </p:nvSpPr>
        <p:spPr>
          <a:xfrm>
            <a:off x="3779427" y="2524894"/>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27954"/>
                </a:solidFill>
                <a:latin typeface="Calibri"/>
                <a:ea typeface="Calibri"/>
                <a:cs typeface="Calibri"/>
                <a:sym typeface="Calibri"/>
              </a:rPr>
              <a:t>Módulo 4</a:t>
            </a:r>
            <a:endParaRPr sz="1800">
              <a:latin typeface="Calibri"/>
              <a:ea typeface="Calibri"/>
              <a:cs typeface="Calibri"/>
              <a:sym typeface="Calibri"/>
            </a:endParaRPr>
          </a:p>
        </p:txBody>
      </p:sp>
      <p:sp>
        <p:nvSpPr>
          <p:cNvPr id="1384" name="Google Shape;1384;p72"/>
          <p:cNvSpPr txBox="1"/>
          <p:nvPr/>
        </p:nvSpPr>
        <p:spPr>
          <a:xfrm>
            <a:off x="6618410" y="2508663"/>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27954"/>
                </a:solidFill>
                <a:latin typeface="Calibri"/>
                <a:ea typeface="Calibri"/>
                <a:cs typeface="Calibri"/>
                <a:sym typeface="Calibri"/>
              </a:rPr>
              <a:t>Módulo 5</a:t>
            </a:r>
            <a:endParaRPr sz="1800">
              <a:latin typeface="Calibri"/>
              <a:ea typeface="Calibri"/>
              <a:cs typeface="Calibri"/>
              <a:sym typeface="Calibri"/>
            </a:endParaRPr>
          </a:p>
        </p:txBody>
      </p:sp>
      <p:sp>
        <p:nvSpPr>
          <p:cNvPr id="1385" name="Google Shape;1385;p72"/>
          <p:cNvSpPr txBox="1"/>
          <p:nvPr/>
        </p:nvSpPr>
        <p:spPr>
          <a:xfrm>
            <a:off x="9445735" y="2514836"/>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F27954"/>
                </a:solidFill>
                <a:latin typeface="Calibri"/>
                <a:ea typeface="Calibri"/>
                <a:cs typeface="Calibri"/>
                <a:sym typeface="Calibri"/>
              </a:rPr>
              <a:t>Módulo 6</a:t>
            </a:r>
            <a:endParaRPr sz="1800">
              <a:latin typeface="Calibri"/>
              <a:ea typeface="Calibri"/>
              <a:cs typeface="Calibri"/>
              <a:sym typeface="Calibri"/>
            </a:endParaRPr>
          </a:p>
        </p:txBody>
      </p:sp>
      <p:sp>
        <p:nvSpPr>
          <p:cNvPr id="1386" name="Google Shape;1386;p72"/>
          <p:cNvSpPr txBox="1"/>
          <p:nvPr/>
        </p:nvSpPr>
        <p:spPr>
          <a:xfrm>
            <a:off x="3697816" y="4729741"/>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44BAA9"/>
                </a:solidFill>
                <a:latin typeface="Calibri"/>
                <a:ea typeface="Calibri"/>
                <a:cs typeface="Calibri"/>
                <a:sym typeface="Calibri"/>
              </a:rPr>
              <a:t>Módulo 7</a:t>
            </a:r>
            <a:endParaRPr sz="1800">
              <a:latin typeface="Calibri"/>
              <a:ea typeface="Calibri"/>
              <a:cs typeface="Calibri"/>
              <a:sym typeface="Calibri"/>
            </a:endParaRPr>
          </a:p>
        </p:txBody>
      </p:sp>
      <p:sp>
        <p:nvSpPr>
          <p:cNvPr id="1387" name="Google Shape;1387;p72"/>
          <p:cNvSpPr txBox="1"/>
          <p:nvPr/>
        </p:nvSpPr>
        <p:spPr>
          <a:xfrm>
            <a:off x="5738794" y="5385665"/>
            <a:ext cx="2059305" cy="802640"/>
          </a:xfrm>
          <a:prstGeom prst="rect">
            <a:avLst/>
          </a:prstGeom>
          <a:noFill/>
          <a:ln>
            <a:noFill/>
          </a:ln>
        </p:spPr>
        <p:txBody>
          <a:bodyPr anchorCtr="0" anchor="t" bIns="0" lIns="0" spcFirstLastPara="1" rIns="0" wrap="square" tIns="12050">
            <a:spAutoFit/>
          </a:bodyPr>
          <a:lstStyle/>
          <a:p>
            <a:pPr indent="60960" lvl="0" marL="12700" marR="5080" rtl="0" algn="just">
              <a:lnSpc>
                <a:spcPct val="100000"/>
              </a:lnSpc>
              <a:spcBef>
                <a:spcPts val="0"/>
              </a:spcBef>
              <a:spcAft>
                <a:spcPts val="0"/>
              </a:spcAft>
              <a:buNone/>
            </a:pPr>
            <a:r>
              <a:rPr lang="en-US" sz="1700">
                <a:solidFill>
                  <a:srgbClr val="3AA091"/>
                </a:solidFill>
                <a:latin typeface="Calibri"/>
                <a:ea typeface="Calibri"/>
                <a:cs typeface="Calibri"/>
                <a:sym typeface="Calibri"/>
              </a:rPr>
              <a:t>Marketing estratégico  regional de respuesta a  crisis y recuperación</a:t>
            </a:r>
            <a:endParaRPr sz="1700">
              <a:latin typeface="Calibri"/>
              <a:ea typeface="Calibri"/>
              <a:cs typeface="Calibri"/>
              <a:sym typeface="Calibri"/>
            </a:endParaRPr>
          </a:p>
        </p:txBody>
      </p:sp>
      <p:sp>
        <p:nvSpPr>
          <p:cNvPr id="1388" name="Google Shape;1388;p72"/>
          <p:cNvSpPr txBox="1"/>
          <p:nvPr/>
        </p:nvSpPr>
        <p:spPr>
          <a:xfrm>
            <a:off x="6580730" y="4756945"/>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44BAA9"/>
                </a:solidFill>
                <a:latin typeface="Calibri"/>
                <a:ea typeface="Calibri"/>
                <a:cs typeface="Calibri"/>
                <a:sym typeface="Calibri"/>
              </a:rPr>
              <a:t>Módulo 8</a:t>
            </a:r>
            <a:endParaRPr sz="1800">
              <a:latin typeface="Calibri"/>
              <a:ea typeface="Calibri"/>
              <a:cs typeface="Calibri"/>
              <a:sym typeface="Calibri"/>
            </a:endParaRPr>
          </a:p>
        </p:txBody>
      </p:sp>
      <p:sp>
        <p:nvSpPr>
          <p:cNvPr id="1389" name="Google Shape;1389;p72"/>
          <p:cNvSpPr txBox="1"/>
          <p:nvPr/>
        </p:nvSpPr>
        <p:spPr>
          <a:xfrm>
            <a:off x="9488065" y="4738885"/>
            <a:ext cx="93853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800">
                <a:solidFill>
                  <a:srgbClr val="44BAA9"/>
                </a:solidFill>
                <a:latin typeface="Calibri"/>
                <a:ea typeface="Calibri"/>
                <a:cs typeface="Calibri"/>
                <a:sym typeface="Calibri"/>
              </a:rPr>
              <a:t>Módulo 9</a:t>
            </a:r>
            <a:endParaRPr sz="18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3" name="Shape 1393"/>
        <p:cNvGrpSpPr/>
        <p:nvPr/>
      </p:nvGrpSpPr>
      <p:grpSpPr>
        <a:xfrm>
          <a:off x="0" y="0"/>
          <a:ext cx="0" cy="0"/>
          <a:chOff x="0" y="0"/>
          <a:chExt cx="0" cy="0"/>
        </a:xfrm>
      </p:grpSpPr>
      <p:pic>
        <p:nvPicPr>
          <p:cNvPr id="1394" name="Google Shape;1394;p73"/>
          <p:cNvPicPr preferRelativeResize="0"/>
          <p:nvPr/>
        </p:nvPicPr>
        <p:blipFill rotWithShape="1">
          <a:blip r:embed="rId3">
            <a:alphaModFix/>
          </a:blip>
          <a:srcRect b="0" l="0" r="0" t="0"/>
          <a:stretch/>
        </p:blipFill>
        <p:spPr>
          <a:xfrm>
            <a:off x="7284838" y="0"/>
            <a:ext cx="4904520" cy="6858000"/>
          </a:xfrm>
          <a:prstGeom prst="rect">
            <a:avLst/>
          </a:prstGeom>
          <a:noFill/>
          <a:ln>
            <a:noFill/>
          </a:ln>
        </p:spPr>
      </p:pic>
      <p:pic>
        <p:nvPicPr>
          <p:cNvPr id="1395" name="Google Shape;1395;p73"/>
          <p:cNvPicPr preferRelativeResize="0"/>
          <p:nvPr/>
        </p:nvPicPr>
        <p:blipFill rotWithShape="1">
          <a:blip r:embed="rId4">
            <a:alphaModFix/>
          </a:blip>
          <a:srcRect b="0" l="0" r="0" t="0"/>
          <a:stretch/>
        </p:blipFill>
        <p:spPr>
          <a:xfrm>
            <a:off x="804583" y="619299"/>
            <a:ext cx="4496749" cy="1710556"/>
          </a:xfrm>
          <a:prstGeom prst="rect">
            <a:avLst/>
          </a:prstGeom>
          <a:noFill/>
          <a:ln>
            <a:noFill/>
          </a:ln>
        </p:spPr>
      </p:pic>
      <p:grpSp>
        <p:nvGrpSpPr>
          <p:cNvPr id="1396" name="Google Shape;1396;p73"/>
          <p:cNvGrpSpPr/>
          <p:nvPr/>
        </p:nvGrpSpPr>
        <p:grpSpPr>
          <a:xfrm>
            <a:off x="380" y="2543937"/>
            <a:ext cx="12192127" cy="3972433"/>
            <a:chOff x="380" y="2543937"/>
            <a:chExt cx="12192127" cy="3972433"/>
          </a:xfrm>
        </p:grpSpPr>
        <p:sp>
          <p:nvSpPr>
            <p:cNvPr id="1397" name="Google Shape;1397;p73"/>
            <p:cNvSpPr/>
            <p:nvPr/>
          </p:nvSpPr>
          <p:spPr>
            <a:xfrm>
              <a:off x="9455657" y="5836920"/>
              <a:ext cx="2736850" cy="679450"/>
            </a:xfrm>
            <a:custGeom>
              <a:rect b="b" l="l" r="r" t="t"/>
              <a:pathLst>
                <a:path extrusionOk="0" h="679450" w="2736850">
                  <a:moveTo>
                    <a:pt x="2736342" y="0"/>
                  </a:moveTo>
                  <a:lnTo>
                    <a:pt x="0" y="0"/>
                  </a:lnTo>
                  <a:lnTo>
                    <a:pt x="0" y="678941"/>
                  </a:lnTo>
                  <a:lnTo>
                    <a:pt x="2736342" y="678941"/>
                  </a:lnTo>
                  <a:lnTo>
                    <a:pt x="273634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398" name="Google Shape;1398;p73"/>
            <p:cNvPicPr preferRelativeResize="0"/>
            <p:nvPr/>
          </p:nvPicPr>
          <p:blipFill rotWithShape="1">
            <a:blip r:embed="rId5">
              <a:alphaModFix/>
            </a:blip>
            <a:srcRect b="0" l="0" r="0" t="0"/>
            <a:stretch/>
          </p:blipFill>
          <p:spPr>
            <a:xfrm>
              <a:off x="9828275" y="5951220"/>
              <a:ext cx="1991867" cy="457199"/>
            </a:xfrm>
            <a:prstGeom prst="rect">
              <a:avLst/>
            </a:prstGeom>
            <a:noFill/>
            <a:ln>
              <a:noFill/>
            </a:ln>
          </p:spPr>
        </p:pic>
        <p:sp>
          <p:nvSpPr>
            <p:cNvPr id="1399" name="Google Shape;1399;p73"/>
            <p:cNvSpPr/>
            <p:nvPr/>
          </p:nvSpPr>
          <p:spPr>
            <a:xfrm>
              <a:off x="380" y="2543937"/>
              <a:ext cx="12192000" cy="3295650"/>
            </a:xfrm>
            <a:custGeom>
              <a:rect b="b" l="l" r="r" t="t"/>
              <a:pathLst>
                <a:path extrusionOk="0" h="3295650" w="12192000">
                  <a:moveTo>
                    <a:pt x="12191631" y="0"/>
                  </a:moveTo>
                  <a:lnTo>
                    <a:pt x="0" y="0"/>
                  </a:lnTo>
                  <a:lnTo>
                    <a:pt x="0" y="3295650"/>
                  </a:lnTo>
                  <a:lnTo>
                    <a:pt x="12191631" y="3295650"/>
                  </a:lnTo>
                  <a:lnTo>
                    <a:pt x="12191631" y="0"/>
                  </a:lnTo>
                  <a:close/>
                </a:path>
              </a:pathLst>
            </a:custGeom>
            <a:solidFill>
              <a:srgbClr val="7A54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400" name="Google Shape;1400;p73"/>
            <p:cNvSpPr/>
            <p:nvPr/>
          </p:nvSpPr>
          <p:spPr>
            <a:xfrm>
              <a:off x="380" y="2543937"/>
              <a:ext cx="12192000" cy="3295650"/>
            </a:xfrm>
            <a:custGeom>
              <a:rect b="b" l="l" r="r" t="t"/>
              <a:pathLst>
                <a:path extrusionOk="0" h="3295650" w="12192000">
                  <a:moveTo>
                    <a:pt x="0" y="0"/>
                  </a:moveTo>
                  <a:lnTo>
                    <a:pt x="12192000" y="0"/>
                  </a:lnTo>
                  <a:lnTo>
                    <a:pt x="12192000" y="3295650"/>
                  </a:lnTo>
                  <a:lnTo>
                    <a:pt x="0" y="3295650"/>
                  </a:lnTo>
                  <a:lnTo>
                    <a:pt x="0" y="0"/>
                  </a:lnTo>
                  <a:close/>
                </a:path>
              </a:pathLst>
            </a:custGeom>
            <a:noFill/>
            <a:ln cap="flat" cmpd="sng" w="12950">
              <a:solidFill>
                <a:srgbClr val="044E4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401" name="Google Shape;1401;p73"/>
          <p:cNvSpPr txBox="1"/>
          <p:nvPr/>
        </p:nvSpPr>
        <p:spPr>
          <a:xfrm>
            <a:off x="7802040" y="3274479"/>
            <a:ext cx="3701415" cy="14757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6">
                  <a:extLst>
                    <a:ext uri="{A12FA001-AC4F-418D-AE19-62706E023703}">
                      <ahyp:hlinkClr val="tx"/>
                    </a:ext>
                  </a:extLst>
                </a:hlinkClick>
              </a:rPr>
              <a:t>https://www.tourismrecovery.eu/</a:t>
            </a:r>
            <a:endParaRPr sz="1800">
              <a:latin typeface="Calibri"/>
              <a:ea typeface="Calibri"/>
              <a:cs typeface="Calibri"/>
              <a:sym typeface="Calibri"/>
            </a:endParaRPr>
          </a:p>
          <a:p>
            <a:pPr indent="0" lvl="0" marL="0" marR="0" rtl="0" algn="l">
              <a:lnSpc>
                <a:spcPct val="100000"/>
              </a:lnSpc>
              <a:spcBef>
                <a:spcPts val="30"/>
              </a:spcBef>
              <a:spcAft>
                <a:spcPts val="0"/>
              </a:spcAft>
              <a:buNone/>
            </a:pPr>
            <a:r>
              <a:t/>
            </a:r>
            <a:endParaRPr sz="2100">
              <a:latin typeface="Calibri"/>
              <a:ea typeface="Calibri"/>
              <a:cs typeface="Calibri"/>
              <a:sym typeface="Calibri"/>
            </a:endParaRPr>
          </a:p>
          <a:p>
            <a:pPr indent="0" lvl="0" marL="83185" marR="0" rtl="0" algn="l">
              <a:lnSpc>
                <a:spcPct val="100000"/>
              </a:lnSpc>
              <a:spcBef>
                <a:spcPts val="0"/>
              </a:spcBef>
              <a:spcAft>
                <a:spcPts val="0"/>
              </a:spcAft>
              <a:buNone/>
            </a:pPr>
            <a:r>
              <a:rPr lang="en-US" sz="1800" u="sng">
                <a:solidFill>
                  <a:srgbClr val="FFFFFF"/>
                </a:solidFill>
                <a:latin typeface="Calibri"/>
                <a:ea typeface="Calibri"/>
                <a:cs typeface="Calibri"/>
                <a:sym typeface="Calibri"/>
                <a:hlinkClick r:id="rId7">
                  <a:extLst>
                    <a:ext uri="{A12FA001-AC4F-418D-AE19-62706E023703}">
                      <ahyp:hlinkClr val="tx"/>
                    </a:ext>
                  </a:extLst>
                </a:hlinkClick>
              </a:rPr>
              <a:t>Facebook</a:t>
            </a:r>
            <a:endParaRPr sz="1800">
              <a:latin typeface="Calibri"/>
              <a:ea typeface="Calibri"/>
              <a:cs typeface="Calibri"/>
              <a:sym typeface="Calibri"/>
            </a:endParaRPr>
          </a:p>
          <a:p>
            <a:pPr indent="0" lvl="0" marL="0" marR="0" rtl="0" algn="l">
              <a:lnSpc>
                <a:spcPct val="100000"/>
              </a:lnSpc>
              <a:spcBef>
                <a:spcPts val="15"/>
              </a:spcBef>
              <a:spcAft>
                <a:spcPts val="0"/>
              </a:spcAft>
              <a:buNone/>
            </a:pPr>
            <a:r>
              <a:t/>
            </a:r>
            <a:endParaRPr sz="2200">
              <a:latin typeface="Calibri"/>
              <a:ea typeface="Calibri"/>
              <a:cs typeface="Calibri"/>
              <a:sym typeface="Calibri"/>
            </a:endParaRPr>
          </a:p>
          <a:p>
            <a:pPr indent="0" lvl="0" marL="83185" marR="0" rtl="0" algn="l">
              <a:lnSpc>
                <a:spcPct val="100000"/>
              </a:lnSpc>
              <a:spcBef>
                <a:spcPts val="0"/>
              </a:spcBef>
              <a:spcAft>
                <a:spcPts val="0"/>
              </a:spcAft>
              <a:buNone/>
            </a:pPr>
            <a:r>
              <a:rPr lang="en-US" sz="1500" u="sng">
                <a:solidFill>
                  <a:srgbClr val="FFFFFF"/>
                </a:solidFill>
                <a:latin typeface="Calibri"/>
                <a:ea typeface="Calibri"/>
                <a:cs typeface="Calibri"/>
                <a:sym typeface="Calibri"/>
                <a:hlinkClick r:id="rId8">
                  <a:extLst>
                    <a:ext uri="{A12FA001-AC4F-418D-AE19-62706E023703}">
                      <ahyp:hlinkClr val="tx"/>
                    </a:ext>
                  </a:extLst>
                </a:hlinkClick>
              </a:rPr>
              <a:t>Momentum, Irlanda Desarrollador de módulos</a:t>
            </a:r>
            <a:endParaRPr sz="1500">
              <a:latin typeface="Calibri"/>
              <a:ea typeface="Calibri"/>
              <a:cs typeface="Calibri"/>
              <a:sym typeface="Calibri"/>
            </a:endParaRPr>
          </a:p>
        </p:txBody>
      </p:sp>
      <p:sp>
        <p:nvSpPr>
          <p:cNvPr id="1402" name="Google Shape;1402;p73"/>
          <p:cNvSpPr txBox="1"/>
          <p:nvPr>
            <p:ph type="title"/>
          </p:nvPr>
        </p:nvSpPr>
        <p:spPr>
          <a:xfrm>
            <a:off x="383914" y="2647621"/>
            <a:ext cx="1665605"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800">
                <a:latin typeface="Calibri"/>
                <a:ea typeface="Calibri"/>
                <a:cs typeface="Calibri"/>
                <a:sym typeface="Calibri"/>
              </a:rPr>
              <a:t>Bien hecho</a:t>
            </a:r>
            <a:endParaRPr sz="2800">
              <a:latin typeface="Calibri"/>
              <a:ea typeface="Calibri"/>
              <a:cs typeface="Calibri"/>
              <a:sym typeface="Calibri"/>
            </a:endParaRPr>
          </a:p>
        </p:txBody>
      </p:sp>
      <p:sp>
        <p:nvSpPr>
          <p:cNvPr id="1403" name="Google Shape;1403;p73"/>
          <p:cNvSpPr txBox="1"/>
          <p:nvPr/>
        </p:nvSpPr>
        <p:spPr>
          <a:xfrm>
            <a:off x="383914" y="3078913"/>
            <a:ext cx="5521325" cy="23729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200">
                <a:solidFill>
                  <a:srgbClr val="FFFFFF"/>
                </a:solidFill>
                <a:latin typeface="Calibri"/>
                <a:ea typeface="Calibri"/>
                <a:cs typeface="Calibri"/>
                <a:sym typeface="Calibri"/>
              </a:rPr>
              <a:t>Ha terminado</a:t>
            </a:r>
            <a:endParaRPr sz="2200">
              <a:latin typeface="Calibri"/>
              <a:ea typeface="Calibri"/>
              <a:cs typeface="Calibri"/>
              <a:sym typeface="Calibri"/>
            </a:endParaRPr>
          </a:p>
          <a:p>
            <a:pPr indent="0" lvl="0" marL="12700" marR="5080" rtl="0" algn="l">
              <a:lnSpc>
                <a:spcPct val="100000"/>
              </a:lnSpc>
              <a:spcBef>
                <a:spcPts val="0"/>
              </a:spcBef>
              <a:spcAft>
                <a:spcPts val="0"/>
              </a:spcAft>
              <a:buNone/>
            </a:pPr>
            <a:r>
              <a:rPr b="1" lang="en-US" sz="2200">
                <a:solidFill>
                  <a:srgbClr val="FFFFFF"/>
                </a:solidFill>
                <a:latin typeface="Calibri"/>
                <a:ea typeface="Calibri"/>
                <a:cs typeface="Calibri"/>
                <a:sym typeface="Calibri"/>
              </a:rPr>
              <a:t>Módulo 4 </a:t>
            </a:r>
            <a:r>
              <a:rPr lang="en-US" sz="2200">
                <a:solidFill>
                  <a:srgbClr val="FFFFFF"/>
                </a:solidFill>
                <a:latin typeface="Calibri"/>
                <a:ea typeface="Calibri"/>
                <a:cs typeface="Calibri"/>
                <a:sym typeface="Calibri"/>
              </a:rPr>
              <a:t>Estrategia regional de gestión de crisis  (planificar, prevenir y mitigar)</a:t>
            </a:r>
            <a:endParaRPr sz="2200">
              <a:latin typeface="Calibri"/>
              <a:ea typeface="Calibri"/>
              <a:cs typeface="Calibri"/>
              <a:sym typeface="Calibri"/>
            </a:endParaRPr>
          </a:p>
          <a:p>
            <a:pPr indent="0" lvl="0" marL="0" marR="0" rtl="0" algn="l">
              <a:lnSpc>
                <a:spcPct val="100000"/>
              </a:lnSpc>
              <a:spcBef>
                <a:spcPts val="15"/>
              </a:spcBef>
              <a:spcAft>
                <a:spcPts val="0"/>
              </a:spcAft>
              <a:buNone/>
            </a:pPr>
            <a:r>
              <a:t/>
            </a:r>
            <a:endParaRPr sz="2150">
              <a:latin typeface="Calibri"/>
              <a:ea typeface="Calibri"/>
              <a:cs typeface="Calibri"/>
              <a:sym typeface="Calibri"/>
            </a:endParaRPr>
          </a:p>
          <a:p>
            <a:pPr indent="0" lvl="0" marL="12700" marR="0" rtl="0" algn="l">
              <a:lnSpc>
                <a:spcPct val="100000"/>
              </a:lnSpc>
              <a:spcBef>
                <a:spcPts val="0"/>
              </a:spcBef>
              <a:spcAft>
                <a:spcPts val="0"/>
              </a:spcAft>
              <a:buNone/>
            </a:pPr>
            <a:r>
              <a:rPr lang="en-US" sz="2200">
                <a:solidFill>
                  <a:srgbClr val="FFFFFF"/>
                </a:solidFill>
                <a:latin typeface="Calibri"/>
                <a:ea typeface="Calibri"/>
                <a:cs typeface="Calibri"/>
                <a:sym typeface="Calibri"/>
              </a:rPr>
              <a:t>Prepárese para</a:t>
            </a:r>
            <a:endParaRPr sz="2200">
              <a:latin typeface="Calibri"/>
              <a:ea typeface="Calibri"/>
              <a:cs typeface="Calibri"/>
              <a:sym typeface="Calibri"/>
            </a:endParaRPr>
          </a:p>
          <a:p>
            <a:pPr indent="0" lvl="0" marL="12700" marR="635635" rtl="0" algn="l">
              <a:lnSpc>
                <a:spcPct val="100000"/>
              </a:lnSpc>
              <a:spcBef>
                <a:spcPts val="0"/>
              </a:spcBef>
              <a:spcAft>
                <a:spcPts val="0"/>
              </a:spcAft>
              <a:buNone/>
            </a:pPr>
            <a:r>
              <a:rPr b="1" lang="en-US" sz="2200">
                <a:solidFill>
                  <a:srgbClr val="FFFFFF"/>
                </a:solidFill>
                <a:latin typeface="Calibri"/>
                <a:ea typeface="Calibri"/>
                <a:cs typeface="Calibri"/>
                <a:sym typeface="Calibri"/>
              </a:rPr>
              <a:t>Módulo 5 </a:t>
            </a:r>
            <a:r>
              <a:rPr lang="en-US" sz="2200">
                <a:solidFill>
                  <a:srgbClr val="FFFFFF"/>
                </a:solidFill>
                <a:latin typeface="Calibri"/>
                <a:ea typeface="Calibri"/>
                <a:cs typeface="Calibri"/>
                <a:sym typeface="Calibri"/>
              </a:rPr>
              <a:t>Plan regional de gestión de crisis  (respuesta y recuperación)</a:t>
            </a:r>
            <a:endParaRPr sz="2200">
              <a:latin typeface="Calibri"/>
              <a:ea typeface="Calibri"/>
              <a:cs typeface="Calibri"/>
              <a:sym typeface="Calibri"/>
            </a:endParaRPr>
          </a:p>
        </p:txBody>
      </p:sp>
      <p:pic>
        <p:nvPicPr>
          <p:cNvPr id="1404" name="Google Shape;1404;p73"/>
          <p:cNvPicPr preferRelativeResize="0"/>
          <p:nvPr/>
        </p:nvPicPr>
        <p:blipFill rotWithShape="1">
          <a:blip r:embed="rId9">
            <a:alphaModFix/>
          </a:blip>
          <a:srcRect b="0" l="0" r="0" t="0"/>
          <a:stretch/>
        </p:blipFill>
        <p:spPr>
          <a:xfrm>
            <a:off x="5657088" y="9144"/>
            <a:ext cx="3594353" cy="2522981"/>
          </a:xfrm>
          <a:prstGeom prst="rect">
            <a:avLst/>
          </a:prstGeom>
          <a:noFill/>
          <a:ln>
            <a:noFill/>
          </a:ln>
        </p:spPr>
      </p:pic>
      <p:sp>
        <p:nvSpPr>
          <p:cNvPr id="1405" name="Google Shape;1405;p73"/>
          <p:cNvSpPr txBox="1"/>
          <p:nvPr/>
        </p:nvSpPr>
        <p:spPr>
          <a:xfrm>
            <a:off x="780652" y="5983213"/>
            <a:ext cx="6432550" cy="528320"/>
          </a:xfrm>
          <a:prstGeom prst="rect">
            <a:avLst/>
          </a:prstGeom>
          <a:noFill/>
          <a:ln>
            <a:noFill/>
          </a:ln>
        </p:spPr>
        <p:txBody>
          <a:bodyPr anchorCtr="0" anchor="t" bIns="0" lIns="0" spcFirstLastPara="1" rIns="0" wrap="square" tIns="12050">
            <a:spAutoFit/>
          </a:bodyPr>
          <a:lstStyle/>
          <a:p>
            <a:pPr indent="-635" lvl="0" marL="12700" marR="5080" rtl="0" algn="just">
              <a:lnSpc>
                <a:spcPct val="100000"/>
              </a:lnSpc>
              <a:spcBef>
                <a:spcPts val="0"/>
              </a:spcBef>
              <a:spcAft>
                <a:spcPts val="0"/>
              </a:spcAft>
              <a:buNone/>
            </a:pPr>
            <a:r>
              <a:rPr lang="en-US" sz="1100">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sz="1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1" name="Shape 291"/>
        <p:cNvGrpSpPr/>
        <p:nvPr/>
      </p:nvGrpSpPr>
      <p:grpSpPr>
        <a:xfrm>
          <a:off x="0" y="0"/>
          <a:ext cx="0" cy="0"/>
          <a:chOff x="0" y="0"/>
          <a:chExt cx="0" cy="0"/>
        </a:xfrm>
      </p:grpSpPr>
      <p:grpSp>
        <p:nvGrpSpPr>
          <p:cNvPr id="292" name="Google Shape;292;p8"/>
          <p:cNvGrpSpPr/>
          <p:nvPr/>
        </p:nvGrpSpPr>
        <p:grpSpPr>
          <a:xfrm>
            <a:off x="241554" y="1523"/>
            <a:ext cx="11914097" cy="6712941"/>
            <a:chOff x="241554" y="1523"/>
            <a:chExt cx="11914097" cy="6712941"/>
          </a:xfrm>
        </p:grpSpPr>
        <p:sp>
          <p:nvSpPr>
            <p:cNvPr id="293" name="Google Shape;293;p8"/>
            <p:cNvSpPr/>
            <p:nvPr/>
          </p:nvSpPr>
          <p:spPr>
            <a:xfrm>
              <a:off x="241554" y="228599"/>
              <a:ext cx="11696700" cy="6104890"/>
            </a:xfrm>
            <a:custGeom>
              <a:rect b="b" l="l" r="r" t="t"/>
              <a:pathLst>
                <a:path extrusionOk="0" h="6104890" w="11696700">
                  <a:moveTo>
                    <a:pt x="11696700" y="0"/>
                  </a:moveTo>
                  <a:lnTo>
                    <a:pt x="0" y="0"/>
                  </a:lnTo>
                  <a:lnTo>
                    <a:pt x="0" y="6104382"/>
                  </a:lnTo>
                  <a:lnTo>
                    <a:pt x="11696700" y="6104382"/>
                  </a:lnTo>
                  <a:lnTo>
                    <a:pt x="11696700" y="0"/>
                  </a:lnTo>
                  <a:close/>
                </a:path>
              </a:pathLst>
            </a:custGeom>
            <a:solidFill>
              <a:srgbClr val="086D6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294" name="Google Shape;294;p8"/>
            <p:cNvPicPr preferRelativeResize="0"/>
            <p:nvPr/>
          </p:nvPicPr>
          <p:blipFill rotWithShape="1">
            <a:blip r:embed="rId3">
              <a:alphaModFix/>
            </a:blip>
            <a:srcRect b="0" l="0" r="0" t="0"/>
            <a:stretch/>
          </p:blipFill>
          <p:spPr>
            <a:xfrm>
              <a:off x="310108" y="6365507"/>
              <a:ext cx="273189" cy="348957"/>
            </a:xfrm>
            <a:prstGeom prst="rect">
              <a:avLst/>
            </a:prstGeom>
            <a:noFill/>
            <a:ln>
              <a:noFill/>
            </a:ln>
          </p:spPr>
        </p:pic>
        <p:pic>
          <p:nvPicPr>
            <p:cNvPr id="295" name="Google Shape;295;p8"/>
            <p:cNvPicPr preferRelativeResize="0"/>
            <p:nvPr/>
          </p:nvPicPr>
          <p:blipFill rotWithShape="1">
            <a:blip r:embed="rId4">
              <a:alphaModFix/>
            </a:blip>
            <a:srcRect b="0" l="0" r="0" t="0"/>
            <a:stretch/>
          </p:blipFill>
          <p:spPr>
            <a:xfrm>
              <a:off x="598931" y="6384029"/>
              <a:ext cx="1834667" cy="274037"/>
            </a:xfrm>
            <a:prstGeom prst="rect">
              <a:avLst/>
            </a:prstGeom>
            <a:noFill/>
            <a:ln>
              <a:noFill/>
            </a:ln>
          </p:spPr>
        </p:pic>
        <p:pic>
          <p:nvPicPr>
            <p:cNvPr id="296" name="Google Shape;296;p8"/>
            <p:cNvPicPr preferRelativeResize="0"/>
            <p:nvPr/>
          </p:nvPicPr>
          <p:blipFill rotWithShape="1">
            <a:blip r:embed="rId5">
              <a:alphaModFix/>
            </a:blip>
            <a:srcRect b="0" l="0" r="0" t="0"/>
            <a:stretch/>
          </p:blipFill>
          <p:spPr>
            <a:xfrm>
              <a:off x="2421636" y="6432803"/>
              <a:ext cx="1001458" cy="247878"/>
            </a:xfrm>
            <a:prstGeom prst="rect">
              <a:avLst/>
            </a:prstGeom>
            <a:noFill/>
            <a:ln>
              <a:noFill/>
            </a:ln>
          </p:spPr>
        </p:pic>
        <p:pic>
          <p:nvPicPr>
            <p:cNvPr id="297" name="Google Shape;297;p8"/>
            <p:cNvPicPr preferRelativeResize="0"/>
            <p:nvPr/>
          </p:nvPicPr>
          <p:blipFill rotWithShape="1">
            <a:blip r:embed="rId6">
              <a:alphaModFix/>
            </a:blip>
            <a:srcRect b="0" l="0" r="0" t="0"/>
            <a:stretch/>
          </p:blipFill>
          <p:spPr>
            <a:xfrm>
              <a:off x="10874735" y="1523"/>
              <a:ext cx="1280916" cy="5923330"/>
            </a:xfrm>
            <a:prstGeom prst="rect">
              <a:avLst/>
            </a:prstGeom>
            <a:noFill/>
            <a:ln>
              <a:noFill/>
            </a:ln>
          </p:spPr>
        </p:pic>
      </p:grpSp>
      <p:sp>
        <p:nvSpPr>
          <p:cNvPr id="298" name="Google Shape;298;p8"/>
          <p:cNvSpPr txBox="1"/>
          <p:nvPr/>
        </p:nvSpPr>
        <p:spPr>
          <a:xfrm>
            <a:off x="813454" y="1269640"/>
            <a:ext cx="10553700" cy="4665980"/>
          </a:xfrm>
          <a:prstGeom prst="rect">
            <a:avLst/>
          </a:prstGeom>
          <a:noFill/>
          <a:ln>
            <a:noFill/>
          </a:ln>
        </p:spPr>
        <p:txBody>
          <a:bodyPr anchorCtr="0" anchor="t" bIns="0" lIns="0" spcFirstLastPara="1" rIns="0" wrap="square" tIns="46975">
            <a:spAutoFit/>
          </a:bodyPr>
          <a:lstStyle/>
          <a:p>
            <a:pPr indent="0" lvl="0" marL="12700" marR="37465" rtl="0" algn="l">
              <a:lnSpc>
                <a:spcPct val="108000"/>
              </a:lnSpc>
              <a:spcBef>
                <a:spcPts val="0"/>
              </a:spcBef>
              <a:spcAft>
                <a:spcPts val="0"/>
              </a:spcAft>
              <a:buNone/>
            </a:pPr>
            <a:r>
              <a:rPr lang="en-US" sz="2000">
                <a:solidFill>
                  <a:srgbClr val="FFFFFF"/>
                </a:solidFill>
                <a:latin typeface="Calibri"/>
                <a:ea typeface="Calibri"/>
                <a:cs typeface="Calibri"/>
                <a:sym typeface="Calibri"/>
              </a:rPr>
              <a:t>El objetivo de este CMS es proporcionar a las regiones turísticas europeas un plan eficaz de gestión de  crisis a largo plazo que pueda aplicarse en caso de crisis relacionada con el turismo. Se centra en las  tres etapas principales de la gestión de crisis: planificación, ejecución y recuperación. Atiende a cada  prioridad global de crisis para ayudar a una región en condiciones de incertidumbre. Inevitablemente  apoya y se alinea con el Plan de Gestión de Crisis (Respuesta). Su objetivo es:</a:t>
            </a:r>
            <a:endParaRPr sz="2000">
              <a:latin typeface="Calibri"/>
              <a:ea typeface="Calibri"/>
              <a:cs typeface="Calibri"/>
              <a:sym typeface="Calibri"/>
            </a:endParaRPr>
          </a:p>
          <a:p>
            <a:pPr indent="0" lvl="0" marL="0" marR="0" rtl="0" algn="l">
              <a:lnSpc>
                <a:spcPct val="100000"/>
              </a:lnSpc>
              <a:spcBef>
                <a:spcPts val="35"/>
              </a:spcBef>
              <a:spcAft>
                <a:spcPts val="0"/>
              </a:spcAft>
              <a:buNone/>
            </a:pPr>
            <a:r>
              <a:t/>
            </a:r>
            <a:endParaRPr sz="1750">
              <a:latin typeface="Calibri"/>
              <a:ea typeface="Calibri"/>
              <a:cs typeface="Calibri"/>
              <a:sym typeface="Calibri"/>
            </a:endParaRPr>
          </a:p>
          <a:p>
            <a:pPr indent="-342900" lvl="0" marL="355600" marR="55244" rtl="0" algn="l">
              <a:lnSpc>
                <a:spcPct val="107722"/>
              </a:lnSpc>
              <a:spcBef>
                <a:spcPts val="0"/>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Elabore un marco que sirva de guía para el desarrollo del Plan de Gestión de Crisis, de modo que el Centro de  Gestión de Crisis disponga de la orientación necesaria para prepararse y responder a una crisis.</a:t>
            </a:r>
            <a:endParaRPr sz="1800">
              <a:latin typeface="Calibri"/>
              <a:ea typeface="Calibri"/>
              <a:cs typeface="Calibri"/>
              <a:sym typeface="Calibri"/>
            </a:endParaRPr>
          </a:p>
          <a:p>
            <a:pPr indent="-342900" lvl="0" marL="355600" marR="72390" rtl="0" algn="l">
              <a:lnSpc>
                <a:spcPct val="107722"/>
              </a:lnSpc>
              <a:spcBef>
                <a:spcPts val="10"/>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Reducir al mínimo </a:t>
            </a:r>
            <a:r>
              <a:rPr b="1" lang="en-US" sz="1800">
                <a:solidFill>
                  <a:srgbClr val="FFFFFF"/>
                </a:solidFill>
                <a:latin typeface="Calibri"/>
                <a:ea typeface="Calibri"/>
                <a:cs typeface="Calibri"/>
                <a:sym typeface="Calibri"/>
              </a:rPr>
              <a:t>la confusión entre las partes interesadas y los visitantes </a:t>
            </a:r>
            <a:r>
              <a:rPr lang="en-US" sz="1800">
                <a:solidFill>
                  <a:srgbClr val="FFFFFF"/>
                </a:solidFill>
                <a:latin typeface="Calibri"/>
                <a:ea typeface="Calibri"/>
                <a:cs typeface="Calibri"/>
                <a:sym typeface="Calibri"/>
              </a:rPr>
              <a:t>sobre el acontecimiento de crisis,  y apoyar su seguridad y tranquilidad</a:t>
            </a:r>
            <a:endParaRPr sz="1800">
              <a:latin typeface="Calibri"/>
              <a:ea typeface="Calibri"/>
              <a:cs typeface="Calibri"/>
              <a:sym typeface="Calibri"/>
            </a:endParaRPr>
          </a:p>
          <a:p>
            <a:pPr indent="-342900" lvl="0" marL="354965" marR="5080" rtl="0" algn="l">
              <a:lnSpc>
                <a:spcPct val="107722"/>
              </a:lnSpc>
              <a:spcBef>
                <a:spcPts val="5"/>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Aumentar la </a:t>
            </a:r>
            <a:r>
              <a:rPr b="1" lang="en-US" sz="1800">
                <a:solidFill>
                  <a:srgbClr val="FFFFFF"/>
                </a:solidFill>
                <a:latin typeface="Calibri"/>
                <a:ea typeface="Calibri"/>
                <a:cs typeface="Calibri"/>
                <a:sym typeface="Calibri"/>
              </a:rPr>
              <a:t>comprensión de las necesidades de la industria turística entre las partes interesadas </a:t>
            </a:r>
            <a:r>
              <a:rPr lang="en-US" sz="1800">
                <a:solidFill>
                  <a:srgbClr val="FFFFFF"/>
                </a:solidFill>
                <a:latin typeface="Calibri"/>
                <a:ea typeface="Calibri"/>
                <a:cs typeface="Calibri"/>
                <a:sym typeface="Calibri"/>
              </a:rPr>
              <a:t>que toman  decisiones en respuesta a la crisis, como los organismos de servicios de emergencia. A continuación,  encontrar formas de trabajar con esas necesidades, satisfacerlas, apoyarlas y dotarlas de recursos</a:t>
            </a:r>
            <a:endParaRPr sz="1800">
              <a:latin typeface="Calibri"/>
              <a:ea typeface="Calibri"/>
              <a:cs typeface="Calibri"/>
              <a:sym typeface="Calibri"/>
            </a:endParaRPr>
          </a:p>
          <a:p>
            <a:pPr indent="-342900" lvl="0" marL="355600" marR="0" rtl="0" algn="l">
              <a:lnSpc>
                <a:spcPct val="100777"/>
              </a:lnSpc>
              <a:spcBef>
                <a:spcPts val="0"/>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Minimizar la </a:t>
            </a:r>
            <a:r>
              <a:rPr b="1" lang="en-US" sz="1800">
                <a:solidFill>
                  <a:srgbClr val="FFFFFF"/>
                </a:solidFill>
                <a:latin typeface="Calibri"/>
                <a:ea typeface="Calibri"/>
                <a:cs typeface="Calibri"/>
                <a:sym typeface="Calibri"/>
              </a:rPr>
              <a:t>desinformación en los medios de comunicación</a:t>
            </a:r>
            <a:endParaRPr sz="1800">
              <a:latin typeface="Calibri"/>
              <a:ea typeface="Calibri"/>
              <a:cs typeface="Calibri"/>
              <a:sym typeface="Calibri"/>
            </a:endParaRPr>
          </a:p>
          <a:p>
            <a:pPr indent="-342900" lvl="0" marL="355600" marR="0" rtl="0" algn="l">
              <a:lnSpc>
                <a:spcPct val="108055"/>
              </a:lnSpc>
              <a:spcBef>
                <a:spcPts val="0"/>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Ayudar a la continuidad de la actividad para reducir las </a:t>
            </a:r>
            <a:r>
              <a:rPr b="1" lang="en-US" sz="1800">
                <a:solidFill>
                  <a:srgbClr val="FFFFFF"/>
                </a:solidFill>
                <a:latin typeface="Calibri"/>
                <a:ea typeface="Calibri"/>
                <a:cs typeface="Calibri"/>
                <a:sym typeface="Calibri"/>
              </a:rPr>
              <a:t>cancelaciones de reservas y las pérdidas de negocio</a:t>
            </a:r>
            <a:endParaRPr sz="1800">
              <a:latin typeface="Calibri"/>
              <a:ea typeface="Calibri"/>
              <a:cs typeface="Calibri"/>
              <a:sym typeface="Calibri"/>
            </a:endParaRPr>
          </a:p>
          <a:p>
            <a:pPr indent="-342900" lvl="0" marL="355600" marR="0" rtl="0" algn="l">
              <a:lnSpc>
                <a:spcPct val="108055"/>
              </a:lnSpc>
              <a:spcBef>
                <a:spcPts val="0"/>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Ayudar a proteger </a:t>
            </a:r>
            <a:r>
              <a:rPr b="1" lang="en-US" sz="1800">
                <a:solidFill>
                  <a:srgbClr val="FFFFFF"/>
                </a:solidFill>
                <a:latin typeface="Calibri"/>
                <a:ea typeface="Calibri"/>
                <a:cs typeface="Calibri"/>
                <a:sym typeface="Calibri"/>
              </a:rPr>
              <a:t>la marca/reputación de</a:t>
            </a:r>
            <a:r>
              <a:rPr lang="en-US" sz="1800">
                <a:solidFill>
                  <a:srgbClr val="FFFFFF"/>
                </a:solidFill>
                <a:latin typeface="Calibri"/>
                <a:ea typeface="Calibri"/>
                <a:cs typeface="Calibri"/>
                <a:sym typeface="Calibri"/>
              </a:rPr>
              <a:t>la región</a:t>
            </a:r>
            <a:endParaRPr sz="1800">
              <a:latin typeface="Calibri"/>
              <a:ea typeface="Calibri"/>
              <a:cs typeface="Calibri"/>
              <a:sym typeface="Calibri"/>
            </a:endParaRPr>
          </a:p>
          <a:p>
            <a:pPr indent="-343535" lvl="0" marL="355600" marR="715010" rtl="0" algn="l">
              <a:lnSpc>
                <a:spcPct val="107722"/>
              </a:lnSpc>
              <a:spcBef>
                <a:spcPts val="140"/>
              </a:spcBef>
              <a:spcAft>
                <a:spcPts val="0"/>
              </a:spcAft>
              <a:buClr>
                <a:srgbClr val="FFFFFF"/>
              </a:buClr>
              <a:buSzPts val="1800"/>
              <a:buFont typeface="Noto Sans Symbols"/>
              <a:buChar char="❖"/>
            </a:pPr>
            <a:r>
              <a:rPr lang="en-US" sz="1800">
                <a:solidFill>
                  <a:srgbClr val="FFFFFF"/>
                </a:solidFill>
                <a:latin typeface="Calibri"/>
                <a:ea typeface="Calibri"/>
                <a:cs typeface="Calibri"/>
                <a:sym typeface="Calibri"/>
              </a:rPr>
              <a:t>Aumentar la </a:t>
            </a:r>
            <a:r>
              <a:rPr b="1" lang="en-US" sz="1800">
                <a:solidFill>
                  <a:srgbClr val="FFFFFF"/>
                </a:solidFill>
                <a:latin typeface="Calibri"/>
                <a:ea typeface="Calibri"/>
                <a:cs typeface="Calibri"/>
                <a:sym typeface="Calibri"/>
              </a:rPr>
              <a:t>capacidad de resistencia de los operadores turísticos </a:t>
            </a:r>
            <a:r>
              <a:rPr lang="en-US" sz="1800">
                <a:solidFill>
                  <a:srgbClr val="FFFFFF"/>
                </a:solidFill>
                <a:latin typeface="Calibri"/>
                <a:ea typeface="Calibri"/>
                <a:cs typeface="Calibri"/>
                <a:sym typeface="Calibri"/>
              </a:rPr>
              <a:t>para gestionar con éxito su negocio  durante una crisis</a:t>
            </a:r>
            <a:endParaRPr sz="1800">
              <a:latin typeface="Calibri"/>
              <a:ea typeface="Calibri"/>
              <a:cs typeface="Calibri"/>
              <a:sym typeface="Calibri"/>
            </a:endParaRPr>
          </a:p>
        </p:txBody>
      </p:sp>
      <p:sp>
        <p:nvSpPr>
          <p:cNvPr id="299" name="Google Shape;299;p8"/>
          <p:cNvSpPr txBox="1"/>
          <p:nvPr>
            <p:ph type="title"/>
          </p:nvPr>
        </p:nvSpPr>
        <p:spPr>
          <a:xfrm>
            <a:off x="813454" y="441304"/>
            <a:ext cx="7239000"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600">
                <a:latin typeface="Calibri"/>
                <a:ea typeface="Calibri"/>
                <a:cs typeface="Calibri"/>
                <a:sym typeface="Calibri"/>
              </a:rPr>
              <a:t>Estrategia regional de gestión de crisis</a:t>
            </a:r>
            <a:endParaRPr sz="36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sp>
        <p:nvSpPr>
          <p:cNvPr id="304" name="Google Shape;304;p9"/>
          <p:cNvSpPr/>
          <p:nvPr/>
        </p:nvSpPr>
        <p:spPr>
          <a:xfrm>
            <a:off x="241554" y="0"/>
            <a:ext cx="6151245" cy="6858000"/>
          </a:xfrm>
          <a:custGeom>
            <a:rect b="b" l="l" r="r" t="t"/>
            <a:pathLst>
              <a:path extrusionOk="0" h="6858000" w="6151245">
                <a:moveTo>
                  <a:pt x="6150876" y="0"/>
                </a:moveTo>
                <a:lnTo>
                  <a:pt x="0" y="0"/>
                </a:lnTo>
                <a:lnTo>
                  <a:pt x="0" y="6858000"/>
                </a:lnTo>
                <a:lnTo>
                  <a:pt x="6150876" y="6858000"/>
                </a:lnTo>
                <a:lnTo>
                  <a:pt x="6150876" y="0"/>
                </a:lnTo>
                <a:close/>
              </a:path>
            </a:pathLst>
          </a:custGeom>
          <a:solidFill>
            <a:srgbClr val="7952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05" name="Google Shape;305;p9"/>
          <p:cNvGrpSpPr/>
          <p:nvPr/>
        </p:nvGrpSpPr>
        <p:grpSpPr>
          <a:xfrm>
            <a:off x="7696136" y="5904944"/>
            <a:ext cx="4194968" cy="953055"/>
            <a:chOff x="7696136" y="5904944"/>
            <a:chExt cx="4194968" cy="953055"/>
          </a:xfrm>
        </p:grpSpPr>
        <p:pic>
          <p:nvPicPr>
            <p:cNvPr id="306" name="Google Shape;306;p9"/>
            <p:cNvPicPr preferRelativeResize="0"/>
            <p:nvPr/>
          </p:nvPicPr>
          <p:blipFill rotWithShape="1">
            <a:blip r:embed="rId3">
              <a:alphaModFix/>
            </a:blip>
            <a:srcRect b="0" l="0" r="0" t="0"/>
            <a:stretch/>
          </p:blipFill>
          <p:spPr>
            <a:xfrm>
              <a:off x="7696136" y="5904944"/>
              <a:ext cx="4194968" cy="953055"/>
            </a:xfrm>
            <a:prstGeom prst="rect">
              <a:avLst/>
            </a:prstGeom>
            <a:noFill/>
            <a:ln>
              <a:noFill/>
            </a:ln>
          </p:spPr>
        </p:pic>
        <p:pic>
          <p:nvPicPr>
            <p:cNvPr id="307" name="Google Shape;307;p9"/>
            <p:cNvPicPr preferRelativeResize="0"/>
            <p:nvPr/>
          </p:nvPicPr>
          <p:blipFill rotWithShape="1">
            <a:blip r:embed="rId4">
              <a:alphaModFix/>
            </a:blip>
            <a:srcRect b="0" l="0" r="0" t="0"/>
            <a:stretch/>
          </p:blipFill>
          <p:spPr>
            <a:xfrm>
              <a:off x="8458174" y="6057900"/>
              <a:ext cx="273189" cy="376148"/>
            </a:xfrm>
            <a:prstGeom prst="rect">
              <a:avLst/>
            </a:prstGeom>
            <a:noFill/>
            <a:ln>
              <a:noFill/>
            </a:ln>
          </p:spPr>
        </p:pic>
        <p:pic>
          <p:nvPicPr>
            <p:cNvPr id="308" name="Google Shape;308;p9"/>
            <p:cNvPicPr preferRelativeResize="0"/>
            <p:nvPr/>
          </p:nvPicPr>
          <p:blipFill rotWithShape="1">
            <a:blip r:embed="rId5">
              <a:alphaModFix/>
            </a:blip>
            <a:srcRect b="0" l="0" r="0" t="0"/>
            <a:stretch/>
          </p:blipFill>
          <p:spPr>
            <a:xfrm>
              <a:off x="8746997" y="6097523"/>
              <a:ext cx="1833904" cy="298396"/>
            </a:xfrm>
            <a:prstGeom prst="rect">
              <a:avLst/>
            </a:prstGeom>
            <a:noFill/>
            <a:ln>
              <a:noFill/>
            </a:ln>
          </p:spPr>
        </p:pic>
        <p:pic>
          <p:nvPicPr>
            <p:cNvPr id="309" name="Google Shape;309;p9"/>
            <p:cNvPicPr preferRelativeResize="0"/>
            <p:nvPr/>
          </p:nvPicPr>
          <p:blipFill rotWithShape="1">
            <a:blip r:embed="rId6">
              <a:alphaModFix/>
            </a:blip>
            <a:srcRect b="0" l="0" r="0" t="0"/>
            <a:stretch/>
          </p:blipFill>
          <p:spPr>
            <a:xfrm>
              <a:off x="10568939" y="6152388"/>
              <a:ext cx="1002207" cy="247878"/>
            </a:xfrm>
            <a:prstGeom prst="rect">
              <a:avLst/>
            </a:prstGeom>
            <a:noFill/>
            <a:ln>
              <a:noFill/>
            </a:ln>
          </p:spPr>
        </p:pic>
      </p:grpSp>
      <p:sp>
        <p:nvSpPr>
          <p:cNvPr id="310" name="Google Shape;310;p9"/>
          <p:cNvSpPr txBox="1"/>
          <p:nvPr/>
        </p:nvSpPr>
        <p:spPr>
          <a:xfrm>
            <a:off x="774542" y="1349232"/>
            <a:ext cx="5067935" cy="4596765"/>
          </a:xfrm>
          <a:prstGeom prst="rect">
            <a:avLst/>
          </a:prstGeom>
          <a:noFill/>
          <a:ln>
            <a:noFill/>
          </a:ln>
        </p:spPr>
        <p:txBody>
          <a:bodyPr anchorCtr="0" anchor="t" bIns="0" lIns="0" spcFirstLastPara="1" rIns="0" wrap="square" tIns="12050">
            <a:spAutoFit/>
          </a:bodyPr>
          <a:lstStyle/>
          <a:p>
            <a:pPr indent="0" lvl="0" marL="12700" marR="151765" rtl="0" algn="l">
              <a:lnSpc>
                <a:spcPct val="100000"/>
              </a:lnSpc>
              <a:spcBef>
                <a:spcPts val="0"/>
              </a:spcBef>
              <a:spcAft>
                <a:spcPts val="0"/>
              </a:spcAft>
              <a:buNone/>
            </a:pPr>
            <a:r>
              <a:rPr b="1" lang="en-US" sz="2000">
                <a:solidFill>
                  <a:srgbClr val="FFFFFF"/>
                </a:solidFill>
                <a:latin typeface="Calibri"/>
                <a:ea typeface="Calibri"/>
                <a:cs typeface="Calibri"/>
                <a:sym typeface="Calibri"/>
              </a:rPr>
              <a:t>El objetivo de la Estrategia de Gestión de Crisis  </a:t>
            </a:r>
            <a:r>
              <a:rPr lang="en-US" sz="2000">
                <a:solidFill>
                  <a:srgbClr val="FFFFFF"/>
                </a:solidFill>
                <a:latin typeface="Calibri"/>
                <a:ea typeface="Calibri"/>
                <a:cs typeface="Calibri"/>
                <a:sym typeface="Calibri"/>
              </a:rPr>
              <a:t>es posicionar a una región o empresa de modo  que pueda maximizar su capacidad para resistir  una crisis.</a:t>
            </a:r>
            <a:endParaRPr sz="2000">
              <a:latin typeface="Calibri"/>
              <a:ea typeface="Calibri"/>
              <a:cs typeface="Calibri"/>
              <a:sym typeface="Calibri"/>
            </a:endParaRPr>
          </a:p>
          <a:p>
            <a:pPr indent="0" lvl="0" marL="12700" marR="213359" rtl="0" algn="l">
              <a:lnSpc>
                <a:spcPct val="100000"/>
              </a:lnSpc>
              <a:spcBef>
                <a:spcPts val="1200"/>
              </a:spcBef>
              <a:spcAft>
                <a:spcPts val="0"/>
              </a:spcAft>
              <a:buNone/>
            </a:pPr>
            <a:r>
              <a:rPr b="1" lang="en-US" sz="2000">
                <a:solidFill>
                  <a:srgbClr val="FFFFFF"/>
                </a:solidFill>
                <a:latin typeface="Calibri"/>
                <a:ea typeface="Calibri"/>
                <a:cs typeface="Calibri"/>
                <a:sym typeface="Calibri"/>
              </a:rPr>
              <a:t>Es el marco colectivo a LARGO PLAZO de las  decisiones y opciones que una región turística  necesita tomar y actuar para responder a una  crisis </a:t>
            </a:r>
            <a:r>
              <a:rPr lang="en-US" sz="2000">
                <a:solidFill>
                  <a:srgbClr val="FFFFFF"/>
                </a:solidFill>
                <a:latin typeface="Calibri"/>
                <a:ea typeface="Calibri"/>
                <a:cs typeface="Calibri"/>
                <a:sym typeface="Calibri"/>
              </a:rPr>
              <a:t>(o la percepción de una).</a:t>
            </a:r>
            <a:endParaRPr sz="2000">
              <a:latin typeface="Calibri"/>
              <a:ea typeface="Calibri"/>
              <a:cs typeface="Calibri"/>
              <a:sym typeface="Calibri"/>
            </a:endParaRPr>
          </a:p>
          <a:p>
            <a:pPr indent="0" lvl="0" marL="12700" marR="5080" rtl="0" algn="l">
              <a:lnSpc>
                <a:spcPct val="100000"/>
              </a:lnSpc>
              <a:spcBef>
                <a:spcPts val="1200"/>
              </a:spcBef>
              <a:spcAft>
                <a:spcPts val="0"/>
              </a:spcAft>
              <a:buNone/>
            </a:pPr>
            <a:r>
              <a:rPr b="1" lang="en-US" sz="2000">
                <a:solidFill>
                  <a:srgbClr val="FFFFFF"/>
                </a:solidFill>
                <a:latin typeface="Calibri"/>
                <a:ea typeface="Calibri"/>
                <a:cs typeface="Calibri"/>
                <a:sym typeface="Calibri"/>
              </a:rPr>
              <a:t>La Estrategia de Gestión de Crisis se sitúa al más  alto nivel </a:t>
            </a:r>
            <a:r>
              <a:rPr lang="en-US" sz="2000">
                <a:solidFill>
                  <a:srgbClr val="FFFFFF"/>
                </a:solidFill>
                <a:latin typeface="Calibri"/>
                <a:ea typeface="Calibri"/>
                <a:cs typeface="Calibri"/>
                <a:sym typeface="Calibri"/>
              </a:rPr>
              <a:t>de preparación, respuesta y  recuperación de crisis regionales. Representa la  </a:t>
            </a:r>
            <a:r>
              <a:rPr b="1" lang="en-US" sz="2000">
                <a:solidFill>
                  <a:srgbClr val="FFFFFF"/>
                </a:solidFill>
                <a:latin typeface="Calibri"/>
                <a:ea typeface="Calibri"/>
                <a:cs typeface="Calibri"/>
                <a:sym typeface="Calibri"/>
              </a:rPr>
              <a:t>visión amplia </a:t>
            </a:r>
            <a:r>
              <a:rPr lang="en-US" sz="2000">
                <a:solidFill>
                  <a:srgbClr val="FFFFFF"/>
                </a:solidFill>
                <a:latin typeface="Calibri"/>
                <a:ea typeface="Calibri"/>
                <a:cs typeface="Calibri"/>
                <a:sym typeface="Calibri"/>
              </a:rPr>
              <a:t>del enfoque regional. Por ello  incluye los </a:t>
            </a:r>
            <a:r>
              <a:rPr b="1" lang="en-US" sz="2000">
                <a:solidFill>
                  <a:srgbClr val="FFFFFF"/>
                </a:solidFill>
                <a:latin typeface="Calibri"/>
                <a:ea typeface="Calibri"/>
                <a:cs typeface="Calibri"/>
                <a:sym typeface="Calibri"/>
              </a:rPr>
              <a:t>valores, la visión y la misión  </a:t>
            </a:r>
            <a:r>
              <a:rPr lang="en-US" sz="2000">
                <a:solidFill>
                  <a:srgbClr val="FFFFFF"/>
                </a:solidFill>
                <a:latin typeface="Calibri"/>
                <a:ea typeface="Calibri"/>
                <a:cs typeface="Calibri"/>
                <a:sym typeface="Calibri"/>
              </a:rPr>
              <a:t>regionales para configurar su marco.</a:t>
            </a:r>
            <a:endParaRPr sz="2000">
              <a:latin typeface="Calibri"/>
              <a:ea typeface="Calibri"/>
              <a:cs typeface="Calibri"/>
              <a:sym typeface="Calibri"/>
            </a:endParaRPr>
          </a:p>
        </p:txBody>
      </p:sp>
      <p:sp>
        <p:nvSpPr>
          <p:cNvPr id="311" name="Google Shape;311;p9"/>
          <p:cNvSpPr txBox="1"/>
          <p:nvPr>
            <p:ph type="title"/>
          </p:nvPr>
        </p:nvSpPr>
        <p:spPr>
          <a:xfrm>
            <a:off x="751365" y="112919"/>
            <a:ext cx="5125085" cy="836930"/>
          </a:xfrm>
          <a:prstGeom prst="rect">
            <a:avLst/>
          </a:prstGeom>
          <a:noFill/>
          <a:ln>
            <a:noFill/>
          </a:ln>
        </p:spPr>
        <p:txBody>
          <a:bodyPr anchorCtr="0" anchor="t" bIns="0" lIns="0" spcFirstLastPara="1" rIns="0" wrap="square" tIns="61575">
            <a:spAutoFit/>
          </a:bodyPr>
          <a:lstStyle/>
          <a:p>
            <a:pPr indent="-1297940" lvl="0" marL="1310005" marR="5080" rtl="0" algn="l">
              <a:lnSpc>
                <a:spcPct val="107857"/>
              </a:lnSpc>
              <a:spcBef>
                <a:spcPts val="0"/>
              </a:spcBef>
              <a:spcAft>
                <a:spcPts val="0"/>
              </a:spcAft>
              <a:buNone/>
            </a:pPr>
            <a:r>
              <a:rPr b="1" lang="en-US" sz="2800">
                <a:latin typeface="Calibri"/>
                <a:ea typeface="Calibri"/>
                <a:cs typeface="Calibri"/>
                <a:sym typeface="Calibri"/>
              </a:rPr>
              <a:t>¿Qué es una estrategia regional de  gestión de crisis?</a:t>
            </a:r>
            <a:endParaRPr sz="2800">
              <a:latin typeface="Calibri"/>
              <a:ea typeface="Calibri"/>
              <a:cs typeface="Calibri"/>
              <a:sym typeface="Calibri"/>
            </a:endParaRPr>
          </a:p>
        </p:txBody>
      </p:sp>
      <p:pic>
        <p:nvPicPr>
          <p:cNvPr id="312" name="Google Shape;312;p9"/>
          <p:cNvPicPr preferRelativeResize="0"/>
          <p:nvPr/>
        </p:nvPicPr>
        <p:blipFill rotWithShape="1">
          <a:blip r:embed="rId7">
            <a:alphaModFix/>
          </a:blip>
          <a:srcRect b="0" l="0" r="0" t="0"/>
          <a:stretch/>
        </p:blipFill>
        <p:spPr>
          <a:xfrm>
            <a:off x="6392417" y="228600"/>
            <a:ext cx="5566191" cy="5447537"/>
          </a:xfrm>
          <a:prstGeom prst="rect">
            <a:avLst/>
          </a:prstGeom>
          <a:noFill/>
          <a:ln>
            <a:noFill/>
          </a:ln>
        </p:spPr>
      </p:pic>
      <p:sp>
        <p:nvSpPr>
          <p:cNvPr id="313" name="Google Shape;313;p9"/>
          <p:cNvSpPr/>
          <p:nvPr/>
        </p:nvSpPr>
        <p:spPr>
          <a:xfrm>
            <a:off x="92049" y="1494764"/>
            <a:ext cx="664210" cy="455930"/>
          </a:xfrm>
          <a:custGeom>
            <a:rect b="b" l="l" r="r" t="t"/>
            <a:pathLst>
              <a:path extrusionOk="0" h="455930" w="664210">
                <a:moveTo>
                  <a:pt x="272796" y="227914"/>
                </a:moveTo>
                <a:lnTo>
                  <a:pt x="101790" y="0"/>
                </a:lnTo>
                <a:lnTo>
                  <a:pt x="0" y="0"/>
                </a:lnTo>
                <a:lnTo>
                  <a:pt x="171005" y="227914"/>
                </a:lnTo>
                <a:lnTo>
                  <a:pt x="0" y="455828"/>
                </a:lnTo>
                <a:lnTo>
                  <a:pt x="101790" y="455828"/>
                </a:lnTo>
                <a:lnTo>
                  <a:pt x="272796" y="227914"/>
                </a:lnTo>
                <a:close/>
              </a:path>
              <a:path extrusionOk="0" h="455930" w="664210">
                <a:moveTo>
                  <a:pt x="468210" y="227914"/>
                </a:moveTo>
                <a:lnTo>
                  <a:pt x="297218" y="0"/>
                </a:lnTo>
                <a:lnTo>
                  <a:pt x="195427" y="0"/>
                </a:lnTo>
                <a:lnTo>
                  <a:pt x="366433" y="227914"/>
                </a:lnTo>
                <a:lnTo>
                  <a:pt x="195427" y="455828"/>
                </a:lnTo>
                <a:lnTo>
                  <a:pt x="297218" y="455828"/>
                </a:lnTo>
                <a:lnTo>
                  <a:pt x="468210" y="227914"/>
                </a:lnTo>
                <a:close/>
              </a:path>
              <a:path extrusionOk="0" h="455930" w="664210">
                <a:moveTo>
                  <a:pt x="663638" y="227914"/>
                </a:moveTo>
                <a:lnTo>
                  <a:pt x="492645" y="0"/>
                </a:lnTo>
                <a:lnTo>
                  <a:pt x="390855" y="0"/>
                </a:lnTo>
                <a:lnTo>
                  <a:pt x="561860" y="227914"/>
                </a:lnTo>
                <a:lnTo>
                  <a:pt x="390855" y="455828"/>
                </a:lnTo>
                <a:lnTo>
                  <a:pt x="492645" y="455828"/>
                </a:lnTo>
                <a:lnTo>
                  <a:pt x="663638" y="22791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4" name="Google Shape;314;p9"/>
          <p:cNvSpPr/>
          <p:nvPr/>
        </p:nvSpPr>
        <p:spPr>
          <a:xfrm>
            <a:off x="63093" y="2731503"/>
            <a:ext cx="664210" cy="455930"/>
          </a:xfrm>
          <a:custGeom>
            <a:rect b="b" l="l" r="r" t="t"/>
            <a:pathLst>
              <a:path extrusionOk="0" h="455930" w="664210">
                <a:moveTo>
                  <a:pt x="272783" y="227901"/>
                </a:moveTo>
                <a:lnTo>
                  <a:pt x="101790" y="0"/>
                </a:lnTo>
                <a:lnTo>
                  <a:pt x="0" y="0"/>
                </a:lnTo>
                <a:lnTo>
                  <a:pt x="171005" y="227901"/>
                </a:lnTo>
                <a:lnTo>
                  <a:pt x="0" y="455815"/>
                </a:lnTo>
                <a:lnTo>
                  <a:pt x="101790" y="455815"/>
                </a:lnTo>
                <a:lnTo>
                  <a:pt x="272783" y="227901"/>
                </a:lnTo>
                <a:close/>
              </a:path>
              <a:path extrusionOk="0" h="455930" w="664210">
                <a:moveTo>
                  <a:pt x="468210" y="227901"/>
                </a:moveTo>
                <a:lnTo>
                  <a:pt x="297218" y="0"/>
                </a:lnTo>
                <a:lnTo>
                  <a:pt x="195427" y="0"/>
                </a:lnTo>
                <a:lnTo>
                  <a:pt x="366433" y="227901"/>
                </a:lnTo>
                <a:lnTo>
                  <a:pt x="195427" y="455815"/>
                </a:lnTo>
                <a:lnTo>
                  <a:pt x="297218" y="455815"/>
                </a:lnTo>
                <a:lnTo>
                  <a:pt x="468210" y="227901"/>
                </a:lnTo>
                <a:close/>
              </a:path>
              <a:path extrusionOk="0" h="455930" w="664210">
                <a:moveTo>
                  <a:pt x="663638" y="227901"/>
                </a:moveTo>
                <a:lnTo>
                  <a:pt x="492633" y="0"/>
                </a:lnTo>
                <a:lnTo>
                  <a:pt x="390855" y="0"/>
                </a:lnTo>
                <a:lnTo>
                  <a:pt x="561860" y="227901"/>
                </a:lnTo>
                <a:lnTo>
                  <a:pt x="390855" y="455815"/>
                </a:lnTo>
                <a:lnTo>
                  <a:pt x="492633" y="455815"/>
                </a:lnTo>
                <a:lnTo>
                  <a:pt x="663638" y="227901"/>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5" name="Google Shape;315;p9"/>
          <p:cNvSpPr/>
          <p:nvPr/>
        </p:nvSpPr>
        <p:spPr>
          <a:xfrm>
            <a:off x="92049" y="4223486"/>
            <a:ext cx="664210" cy="455930"/>
          </a:xfrm>
          <a:custGeom>
            <a:rect b="b" l="l" r="r" t="t"/>
            <a:pathLst>
              <a:path extrusionOk="0" h="455929" w="664210">
                <a:moveTo>
                  <a:pt x="272796" y="227914"/>
                </a:moveTo>
                <a:lnTo>
                  <a:pt x="101790" y="0"/>
                </a:lnTo>
                <a:lnTo>
                  <a:pt x="0" y="0"/>
                </a:lnTo>
                <a:lnTo>
                  <a:pt x="171005" y="227914"/>
                </a:lnTo>
                <a:lnTo>
                  <a:pt x="0" y="455828"/>
                </a:lnTo>
                <a:lnTo>
                  <a:pt x="101790" y="455828"/>
                </a:lnTo>
                <a:lnTo>
                  <a:pt x="272796" y="227914"/>
                </a:lnTo>
                <a:close/>
              </a:path>
              <a:path extrusionOk="0" h="455929" w="664210">
                <a:moveTo>
                  <a:pt x="468210" y="227914"/>
                </a:moveTo>
                <a:lnTo>
                  <a:pt x="297218" y="0"/>
                </a:lnTo>
                <a:lnTo>
                  <a:pt x="195427" y="0"/>
                </a:lnTo>
                <a:lnTo>
                  <a:pt x="366433" y="227914"/>
                </a:lnTo>
                <a:lnTo>
                  <a:pt x="195427" y="455828"/>
                </a:lnTo>
                <a:lnTo>
                  <a:pt x="297218" y="455828"/>
                </a:lnTo>
                <a:lnTo>
                  <a:pt x="468210" y="227914"/>
                </a:lnTo>
                <a:close/>
              </a:path>
              <a:path extrusionOk="0" h="455929" w="664210">
                <a:moveTo>
                  <a:pt x="663638" y="227914"/>
                </a:moveTo>
                <a:lnTo>
                  <a:pt x="492645" y="0"/>
                </a:lnTo>
                <a:lnTo>
                  <a:pt x="390855" y="0"/>
                </a:lnTo>
                <a:lnTo>
                  <a:pt x="561860" y="227914"/>
                </a:lnTo>
                <a:lnTo>
                  <a:pt x="390855" y="455828"/>
                </a:lnTo>
                <a:lnTo>
                  <a:pt x="492645" y="455828"/>
                </a:lnTo>
                <a:lnTo>
                  <a:pt x="663638" y="227914"/>
                </a:lnTo>
                <a:close/>
              </a:path>
            </a:pathLst>
          </a:custGeom>
          <a:solidFill>
            <a:srgbClr val="F279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2023-04-19T14:28:34Z</dcterms:created>
  <dc:creator>Gillian Keane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2023-04-18T00:00:00Z</vt:filetime>
  </property>
  <property fmtid="{D5CDD505-2E9C-101B-9397-08002B2CF9AE}" pid="3" name="Creator">
    <vt:lpwstr>Acrobat PDFMaker 15 para PowerPoint</vt:lpwstr>
  </property>
  <property fmtid="{D5CDD505-2E9C-101B-9397-08002B2CF9AE}" pid="4" name="LastSaved">
    <vt:filetime>2023-04-19T00:00:00Z</vt:filetime>
  </property>
</Properties>
</file>