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12192000"/>
  <p:notesSz cx="6858000" cy="9144000"/>
  <p:embeddedFontLst>
    <p:embeddedFont>
      <p:font typeface="Montserrat"/>
      <p:regular r:id="rId61"/>
      <p:bold r:id="rId62"/>
      <p:italic r:id="rId63"/>
      <p:boldItalic r:id="rId64"/>
    </p:embeddedFont>
    <p:embeddedFont>
      <p:font typeface="Lato"/>
      <p:regular r:id="rId65"/>
      <p:bold r:id="rId66"/>
      <p:italic r:id="rId67"/>
      <p:boldItalic r:id="rId68"/>
    </p:embeddedFont>
    <p:embeddedFont>
      <p:font typeface="Montserrat Medium"/>
      <p:regular r:id="rId69"/>
      <p:bold r:id="rId70"/>
      <p:italic r:id="rId71"/>
      <p:boldItalic r:id="rId72"/>
    </p:embeddedFont>
    <p:embeddedFont>
      <p:font typeface="Montserrat Light"/>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7" roundtripDataSignature="AMtx7mj4BiRg1xuDs7SYoUpoKGlXG18E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312D22-559F-4ED8-B5B2-205163B28DE1}">
  <a:tblStyle styleId="{C0312D22-559F-4ED8-B5B2-205163B28DE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Light-regular.fntdata"/><Relationship Id="rId72" Type="http://schemas.openxmlformats.org/officeDocument/2006/relationships/font" Target="fonts/MontserratMedium-boldItalic.fntdata"/><Relationship Id="rId31" Type="http://schemas.openxmlformats.org/officeDocument/2006/relationships/slide" Target="slides/slide26.xml"/><Relationship Id="rId75" Type="http://schemas.openxmlformats.org/officeDocument/2006/relationships/font" Target="fonts/MontserratLight-italic.fntdata"/><Relationship Id="rId30" Type="http://schemas.openxmlformats.org/officeDocument/2006/relationships/slide" Target="slides/slide25.xml"/><Relationship Id="rId74" Type="http://schemas.openxmlformats.org/officeDocument/2006/relationships/font" Target="fonts/MontserratLight-bold.fntdata"/><Relationship Id="rId33" Type="http://schemas.openxmlformats.org/officeDocument/2006/relationships/slide" Target="slides/slide28.xml"/><Relationship Id="rId77" Type="http://customschemas.google.com/relationships/presentationmetadata" Target="metadata"/><Relationship Id="rId32" Type="http://schemas.openxmlformats.org/officeDocument/2006/relationships/slide" Target="slides/slide27.xml"/><Relationship Id="rId76" Type="http://schemas.openxmlformats.org/officeDocument/2006/relationships/font" Target="fonts/MontserratLight-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MontserratMedium-italic.fntdata"/><Relationship Id="rId70" Type="http://schemas.openxmlformats.org/officeDocument/2006/relationships/font" Target="fonts/MontserratMedium-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5.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7.xml"/><Relationship Id="rId66" Type="http://schemas.openxmlformats.org/officeDocument/2006/relationships/font" Target="fonts/Lato-bold.fntdata"/><Relationship Id="rId21" Type="http://schemas.openxmlformats.org/officeDocument/2006/relationships/slide" Target="slides/slide16.xml"/><Relationship Id="rId65" Type="http://schemas.openxmlformats.org/officeDocument/2006/relationships/font" Target="fonts/Lato-regular.fntdata"/><Relationship Id="rId24" Type="http://schemas.openxmlformats.org/officeDocument/2006/relationships/slide" Target="slides/slide19.xml"/><Relationship Id="rId68" Type="http://schemas.openxmlformats.org/officeDocument/2006/relationships/font" Target="fonts/Lato-boldItalic.fntdata"/><Relationship Id="rId23" Type="http://schemas.openxmlformats.org/officeDocument/2006/relationships/slide" Target="slides/slide18.xml"/><Relationship Id="rId67" Type="http://schemas.openxmlformats.org/officeDocument/2006/relationships/font" Target="fonts/Lato-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Medium-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7" name="Google Shape;109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4" name="Google Shape;13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2" name="Google Shape;13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1" name="Google Shape;13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8" name="Google Shape;13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4" name="Google Shape;134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3" name="Google Shape;13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0" name="Google Shape;138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6" name="Google Shape;13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3" name="Google Shape;139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0" name="Google Shape;140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7" name="Google Shape;1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8" name="Google Shape;140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5" name="Google Shape;14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2" name="Google Shape;142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1" name="Google Shape;143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8" name="Google Shape;14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7" name="Google Shape;144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5" name="Google Shape;145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3" name="Google Shape;146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9" name="Google Shape;152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4" name="Google Shape;153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4" name="Google Shape;111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9" name="Google Shape;153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7" name="Google Shape;154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5" name="Google Shape;155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2" name="Google Shape;156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7" name="Google Shape;156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4" name="Google Shape;157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0" name="Google Shape;158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6" name="Google Shape;158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3" name="Google Shape;159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8" name="Google Shape;159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6" name="Google Shape;124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1" name="Shape 1601"/>
        <p:cNvGrpSpPr/>
        <p:nvPr/>
      </p:nvGrpSpPr>
      <p:grpSpPr>
        <a:xfrm>
          <a:off x="0" y="0"/>
          <a:ext cx="0" cy="0"/>
          <a:chOff x="0" y="0"/>
          <a:chExt cx="0" cy="0"/>
        </a:xfrm>
      </p:grpSpPr>
      <p:sp>
        <p:nvSpPr>
          <p:cNvPr id="1602" name="Google Shape;160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3" name="Google Shape;160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8" name="Google Shape;160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5" name="Google Shape;161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2" name="Google Shape;162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0" name="Google Shape;163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8" name="Google Shape;163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5" name="Google Shape;164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0" name="Google Shape;165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8" name="Google Shape;165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6" name="Google Shape;166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0" name="Google Shape;12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1" name="Shape 1671"/>
        <p:cNvGrpSpPr/>
        <p:nvPr/>
      </p:nvGrpSpPr>
      <p:grpSpPr>
        <a:xfrm>
          <a:off x="0" y="0"/>
          <a:ext cx="0" cy="0"/>
          <a:chOff x="0" y="0"/>
          <a:chExt cx="0" cy="0"/>
        </a:xfrm>
      </p:grpSpPr>
      <p:sp>
        <p:nvSpPr>
          <p:cNvPr id="1672" name="Google Shape;167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3" name="Google Shape;167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8" name="Google Shape;167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4" name="Google Shape;168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9" name="Google Shape;168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6" name="Google Shape;169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8" name="Google Shape;182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2" name="Google Shape;128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5" name="Google Shape;129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2" name="Google Shape;130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7" name="Google Shape;130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A">
  <p:cSld name="COVER SLIDE A">
    <p:spTree>
      <p:nvGrpSpPr>
        <p:cNvPr id="15" name="Shape 15"/>
        <p:cNvGrpSpPr/>
        <p:nvPr/>
      </p:nvGrpSpPr>
      <p:grpSpPr>
        <a:xfrm>
          <a:off x="0" y="0"/>
          <a:ext cx="0" cy="0"/>
          <a:chOff x="0" y="0"/>
          <a:chExt cx="0" cy="0"/>
        </a:xfrm>
      </p:grpSpPr>
      <p:pic>
        <p:nvPicPr>
          <p:cNvPr descr="Background pattern&#10;&#10;Description automatically generated" id="16" name="Google Shape;16;p57"/>
          <p:cNvPicPr preferRelativeResize="0"/>
          <p:nvPr/>
        </p:nvPicPr>
        <p:blipFill rotWithShape="1">
          <a:blip r:embed="rId2">
            <a:alphaModFix/>
          </a:blip>
          <a:srcRect b="23492" l="-4379" r="4377" t="21334"/>
          <a:stretch/>
        </p:blipFill>
        <p:spPr>
          <a:xfrm>
            <a:off x="6913349" y="0"/>
            <a:ext cx="5278651" cy="3949990"/>
          </a:xfrm>
          <a:prstGeom prst="rect">
            <a:avLst/>
          </a:prstGeom>
          <a:noFill/>
          <a:ln>
            <a:noFill/>
          </a:ln>
        </p:spPr>
      </p:pic>
      <p:sp>
        <p:nvSpPr>
          <p:cNvPr id="17" name="Google Shape;17;p57"/>
          <p:cNvSpPr/>
          <p:nvPr/>
        </p:nvSpPr>
        <p:spPr>
          <a:xfrm>
            <a:off x="0" y="3321423"/>
            <a:ext cx="12192000" cy="3543835"/>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8" name="Google Shape;18;p57"/>
          <p:cNvSpPr txBox="1"/>
          <p:nvPr>
            <p:ph idx="1" type="body"/>
          </p:nvPr>
        </p:nvSpPr>
        <p:spPr>
          <a:xfrm>
            <a:off x="817349" y="460058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57"/>
          <p:cNvSpPr txBox="1"/>
          <p:nvPr>
            <p:ph idx="2" type="body"/>
          </p:nvPr>
        </p:nvSpPr>
        <p:spPr>
          <a:xfrm>
            <a:off x="817349" y="39820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20" name="Google Shape;20;p57"/>
          <p:cNvPicPr preferRelativeResize="0"/>
          <p:nvPr/>
        </p:nvPicPr>
        <p:blipFill rotWithShape="1">
          <a:blip r:embed="rId3">
            <a:alphaModFix/>
          </a:blip>
          <a:srcRect b="0" l="0" r="0" t="0"/>
          <a:stretch/>
        </p:blipFill>
        <p:spPr>
          <a:xfrm>
            <a:off x="572439" y="165981"/>
            <a:ext cx="5768471" cy="2536919"/>
          </a:xfrm>
          <a:prstGeom prst="rect">
            <a:avLst/>
          </a:prstGeom>
          <a:noFill/>
          <a:ln>
            <a:noFill/>
          </a:ln>
        </p:spPr>
      </p:pic>
      <p:sp>
        <p:nvSpPr>
          <p:cNvPr id="21" name="Google Shape;21;p57"/>
          <p:cNvSpPr/>
          <p:nvPr/>
        </p:nvSpPr>
        <p:spPr>
          <a:xfrm>
            <a:off x="701913" y="5958576"/>
            <a:ext cx="6589536"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grpSp>
        <p:nvGrpSpPr>
          <p:cNvPr id="22" name="Google Shape;22;p57"/>
          <p:cNvGrpSpPr/>
          <p:nvPr/>
        </p:nvGrpSpPr>
        <p:grpSpPr>
          <a:xfrm>
            <a:off x="9456007" y="5764605"/>
            <a:ext cx="2735993" cy="679345"/>
            <a:chOff x="0" y="0"/>
            <a:chExt cx="2301694" cy="571500"/>
          </a:xfrm>
        </p:grpSpPr>
        <p:sp>
          <p:nvSpPr>
            <p:cNvPr id="23" name="Google Shape;23;p5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p57"/>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Photo Slide - Purple">
  <p:cSld name="1_Text / Photo Slide - Purple">
    <p:spTree>
      <p:nvGrpSpPr>
        <p:cNvPr id="103" name="Shape 103"/>
        <p:cNvGrpSpPr/>
        <p:nvPr/>
      </p:nvGrpSpPr>
      <p:grpSpPr>
        <a:xfrm>
          <a:off x="0" y="0"/>
          <a:ext cx="0" cy="0"/>
          <a:chOff x="0" y="0"/>
          <a:chExt cx="0" cy="0"/>
        </a:xfrm>
      </p:grpSpPr>
      <p:sp>
        <p:nvSpPr>
          <p:cNvPr id="104" name="Google Shape;104;p66"/>
          <p:cNvSpPr/>
          <p:nvPr/>
        </p:nvSpPr>
        <p:spPr>
          <a:xfrm>
            <a:off x="241300" y="0"/>
            <a:ext cx="6151000" cy="68580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p66"/>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66"/>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6"/>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108" name="Google Shape;108;p66"/>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109" name="Google Shape;109;p66"/>
          <p:cNvGrpSpPr/>
          <p:nvPr/>
        </p:nvGrpSpPr>
        <p:grpSpPr>
          <a:xfrm>
            <a:off x="8448790" y="6057987"/>
            <a:ext cx="3144242" cy="374574"/>
            <a:chOff x="301128" y="6151084"/>
            <a:chExt cx="3144242" cy="374574"/>
          </a:xfrm>
        </p:grpSpPr>
        <p:pic>
          <p:nvPicPr>
            <p:cNvPr descr="Shape&#10;&#10;Description automatically generated with medium confidence" id="110" name="Google Shape;110;p6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1" name="Google Shape;111;p6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2" name="Google Shape;112;p6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Orange">
  <p:cSld name="Quote slide - Orange">
    <p:spTree>
      <p:nvGrpSpPr>
        <p:cNvPr id="113" name="Shape 113"/>
        <p:cNvGrpSpPr/>
        <p:nvPr/>
      </p:nvGrpSpPr>
      <p:grpSpPr>
        <a:xfrm>
          <a:off x="0" y="0"/>
          <a:ext cx="0" cy="0"/>
          <a:chOff x="0" y="0"/>
          <a:chExt cx="0" cy="0"/>
        </a:xfrm>
      </p:grpSpPr>
      <p:sp>
        <p:nvSpPr>
          <p:cNvPr id="114" name="Google Shape;114;p67"/>
          <p:cNvSpPr/>
          <p:nvPr/>
        </p:nvSpPr>
        <p:spPr>
          <a:xfrm>
            <a:off x="241300" y="367061"/>
            <a:ext cx="11696700" cy="5778935"/>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67"/>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67"/>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67"/>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67"/>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119" name="Google Shape;119;p67"/>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120" name="Google Shape;120;p67"/>
          <p:cNvGrpSpPr/>
          <p:nvPr/>
        </p:nvGrpSpPr>
        <p:grpSpPr>
          <a:xfrm>
            <a:off x="301128" y="6151084"/>
            <a:ext cx="3144242" cy="374574"/>
            <a:chOff x="301128" y="6151084"/>
            <a:chExt cx="3144242" cy="374574"/>
          </a:xfrm>
        </p:grpSpPr>
        <p:pic>
          <p:nvPicPr>
            <p:cNvPr descr="Shape&#10;&#10;Description automatically generated with medium confidence" id="121" name="Google Shape;121;p6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22" name="Google Shape;122;p6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23" name="Google Shape;123;p6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alendar graph">
  <p:cSld name="3_Calendar graph">
    <p:spTree>
      <p:nvGrpSpPr>
        <p:cNvPr id="124" name="Shape 124"/>
        <p:cNvGrpSpPr/>
        <p:nvPr/>
      </p:nvGrpSpPr>
      <p:grpSpPr>
        <a:xfrm>
          <a:off x="0" y="0"/>
          <a:ext cx="0" cy="0"/>
          <a:chOff x="0" y="0"/>
          <a:chExt cx="0" cy="0"/>
        </a:xfrm>
      </p:grpSpPr>
      <p:grpSp>
        <p:nvGrpSpPr>
          <p:cNvPr id="125" name="Google Shape;125;p68"/>
          <p:cNvGrpSpPr/>
          <p:nvPr/>
        </p:nvGrpSpPr>
        <p:grpSpPr>
          <a:xfrm>
            <a:off x="8201" y="1175336"/>
            <a:ext cx="12165015" cy="2721827"/>
            <a:chOff x="0" y="4738255"/>
            <a:chExt cx="21169744" cy="5292436"/>
          </a:xfrm>
        </p:grpSpPr>
        <p:sp>
          <p:nvSpPr>
            <p:cNvPr id="126" name="Google Shape;126;p68"/>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68"/>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p68"/>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68"/>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30" name="Google Shape;130;p68"/>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68"/>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68"/>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68"/>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68"/>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68"/>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68"/>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68"/>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68"/>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68"/>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68"/>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68"/>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68"/>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3" name="Google Shape;143;p68"/>
          <p:cNvGrpSpPr/>
          <p:nvPr/>
        </p:nvGrpSpPr>
        <p:grpSpPr>
          <a:xfrm>
            <a:off x="10764" y="3907382"/>
            <a:ext cx="12165015" cy="2950618"/>
            <a:chOff x="0" y="4738255"/>
            <a:chExt cx="21169744" cy="5292436"/>
          </a:xfrm>
        </p:grpSpPr>
        <p:sp>
          <p:nvSpPr>
            <p:cNvPr id="144" name="Google Shape;144;p68"/>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68"/>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 name="Google Shape;146;p68"/>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7" name="Google Shape;147;p68"/>
            <p:cNvSpPr/>
            <p:nvPr/>
          </p:nvSpPr>
          <p:spPr>
            <a:xfrm>
              <a:off x="15877308" y="4738255"/>
              <a:ext cx="5292436" cy="5292436"/>
            </a:xfrm>
            <a:prstGeom prst="rect">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48" name="Google Shape;148;p68"/>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68"/>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68"/>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68"/>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68"/>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8"/>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68"/>
          <p:cNvSpPr txBox="1"/>
          <p:nvPr>
            <p:ph idx="23" type="body"/>
          </p:nvPr>
        </p:nvSpPr>
        <p:spPr>
          <a:xfrm>
            <a:off x="9109405" y="466449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68"/>
          <p:cNvSpPr txBox="1"/>
          <p:nvPr>
            <p:ph idx="24" type="body"/>
          </p:nvPr>
        </p:nvSpPr>
        <p:spPr>
          <a:xfrm>
            <a:off x="9113688" y="403314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68"/>
          <p:cNvSpPr txBox="1"/>
          <p:nvPr>
            <p:ph idx="25" type="body"/>
          </p:nvPr>
        </p:nvSpPr>
        <p:spPr>
          <a:xfrm>
            <a:off x="9138701" y="5107337"/>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68"/>
          <p:cNvSpPr txBox="1"/>
          <p:nvPr>
            <p:ph idx="26"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68"/>
          <p:cNvSpPr txBox="1"/>
          <p:nvPr>
            <p:ph idx="27"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68"/>
          <p:cNvSpPr txBox="1"/>
          <p:nvPr>
            <p:ph idx="28"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Orange">
  <p:cSld name="Text Slide with Photo - Orange">
    <p:spTree>
      <p:nvGrpSpPr>
        <p:cNvPr id="160" name="Shape 160"/>
        <p:cNvGrpSpPr/>
        <p:nvPr/>
      </p:nvGrpSpPr>
      <p:grpSpPr>
        <a:xfrm>
          <a:off x="0" y="0"/>
          <a:ext cx="0" cy="0"/>
          <a:chOff x="0" y="0"/>
          <a:chExt cx="0" cy="0"/>
        </a:xfrm>
      </p:grpSpPr>
      <p:pic>
        <p:nvPicPr>
          <p:cNvPr descr="A black and white striped pattern&#10;&#10;Description automatically generated with medium confidence" id="161" name="Google Shape;161;p69"/>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162" name="Google Shape;162;p69"/>
          <p:cNvSpPr/>
          <p:nvPr/>
        </p:nvSpPr>
        <p:spPr>
          <a:xfrm flipH="1" rot="10800000">
            <a:off x="1038225" y="-4"/>
            <a:ext cx="6216471" cy="6892757"/>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63" name="Google Shape;163;p69"/>
          <p:cNvSpPr/>
          <p:nvPr>
            <p:ph idx="2" type="pic"/>
          </p:nvPr>
        </p:nvSpPr>
        <p:spPr>
          <a:xfrm>
            <a:off x="7298140" y="228600"/>
            <a:ext cx="4659043" cy="6362700"/>
          </a:xfrm>
          <a:prstGeom prst="rect">
            <a:avLst/>
          </a:prstGeom>
          <a:solidFill>
            <a:schemeClr val="lt1"/>
          </a:solidFill>
          <a:ln>
            <a:noFill/>
          </a:ln>
        </p:spPr>
      </p:sp>
      <p:sp>
        <p:nvSpPr>
          <p:cNvPr id="164" name="Google Shape;164;p69"/>
          <p:cNvSpPr txBox="1"/>
          <p:nvPr>
            <p:ph idx="1" type="body"/>
          </p:nvPr>
        </p:nvSpPr>
        <p:spPr>
          <a:xfrm>
            <a:off x="1802710" y="17732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69"/>
          <p:cNvSpPr txBox="1"/>
          <p:nvPr>
            <p:ph idx="3"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66" name="Google Shape;166;p69"/>
          <p:cNvGrpSpPr/>
          <p:nvPr/>
        </p:nvGrpSpPr>
        <p:grpSpPr>
          <a:xfrm rot="-5400000">
            <a:off x="-418181" y="5125361"/>
            <a:ext cx="2334324" cy="307260"/>
            <a:chOff x="301128" y="6151084"/>
            <a:chExt cx="3144242" cy="374574"/>
          </a:xfrm>
        </p:grpSpPr>
        <p:pic>
          <p:nvPicPr>
            <p:cNvPr descr="Shape&#10;&#10;Description automatically generated with medium confidence" id="167" name="Google Shape;167;p6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68" name="Google Shape;168;p6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69" name="Google Shape;169;p6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Purple">
  <p:cSld name="Text Slide with Photo - Purple">
    <p:spTree>
      <p:nvGrpSpPr>
        <p:cNvPr id="170" name="Shape 170"/>
        <p:cNvGrpSpPr/>
        <p:nvPr/>
      </p:nvGrpSpPr>
      <p:grpSpPr>
        <a:xfrm>
          <a:off x="0" y="0"/>
          <a:ext cx="0" cy="0"/>
          <a:chOff x="0" y="0"/>
          <a:chExt cx="0" cy="0"/>
        </a:xfrm>
      </p:grpSpPr>
      <p:sp>
        <p:nvSpPr>
          <p:cNvPr id="171" name="Google Shape;171;p70"/>
          <p:cNvSpPr/>
          <p:nvPr/>
        </p:nvSpPr>
        <p:spPr>
          <a:xfrm flipH="1" rot="10800000">
            <a:off x="962387" y="-4"/>
            <a:ext cx="6338119"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72" name="Google Shape;172;p70"/>
          <p:cNvSpPr/>
          <p:nvPr>
            <p:ph idx="2" type="pic"/>
          </p:nvPr>
        </p:nvSpPr>
        <p:spPr>
          <a:xfrm>
            <a:off x="7343950" y="228600"/>
            <a:ext cx="4613233" cy="6362700"/>
          </a:xfrm>
          <a:prstGeom prst="rect">
            <a:avLst/>
          </a:prstGeom>
          <a:solidFill>
            <a:schemeClr val="lt1"/>
          </a:solidFill>
          <a:ln>
            <a:noFill/>
          </a:ln>
        </p:spPr>
      </p:sp>
      <p:sp>
        <p:nvSpPr>
          <p:cNvPr id="173" name="Google Shape;173;p70"/>
          <p:cNvSpPr txBox="1"/>
          <p:nvPr>
            <p:ph idx="1" type="body"/>
          </p:nvPr>
        </p:nvSpPr>
        <p:spPr>
          <a:xfrm>
            <a:off x="1802710" y="17732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70"/>
          <p:cNvSpPr txBox="1"/>
          <p:nvPr>
            <p:ph idx="3"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5" name="Google Shape;175;p70"/>
          <p:cNvGrpSpPr/>
          <p:nvPr/>
        </p:nvGrpSpPr>
        <p:grpSpPr>
          <a:xfrm rot="-5400000">
            <a:off x="-418181" y="5125361"/>
            <a:ext cx="2334324" cy="307260"/>
            <a:chOff x="301128" y="6151084"/>
            <a:chExt cx="3144242" cy="374574"/>
          </a:xfrm>
        </p:grpSpPr>
        <p:pic>
          <p:nvPicPr>
            <p:cNvPr descr="Shape&#10;&#10;Description automatically generated with medium confidence" id="176" name="Google Shape;176;p7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77" name="Google Shape;177;p7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78" name="Google Shape;178;p7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179" name="Shape 179"/>
        <p:cNvGrpSpPr/>
        <p:nvPr/>
      </p:nvGrpSpPr>
      <p:grpSpPr>
        <a:xfrm>
          <a:off x="0" y="0"/>
          <a:ext cx="0" cy="0"/>
          <a:chOff x="0" y="0"/>
          <a:chExt cx="0" cy="0"/>
        </a:xfrm>
      </p:grpSpPr>
      <p:sp>
        <p:nvSpPr>
          <p:cNvPr id="180" name="Google Shape;180;p71"/>
          <p:cNvSpPr/>
          <p:nvPr>
            <p:ph idx="2" type="pic"/>
          </p:nvPr>
        </p:nvSpPr>
        <p:spPr>
          <a:xfrm>
            <a:off x="241300" y="228600"/>
            <a:ext cx="11696700" cy="5763986"/>
          </a:xfrm>
          <a:prstGeom prst="rect">
            <a:avLst/>
          </a:prstGeom>
          <a:noFill/>
          <a:ln>
            <a:noFill/>
          </a:ln>
        </p:spPr>
      </p:sp>
      <p:sp>
        <p:nvSpPr>
          <p:cNvPr id="181" name="Google Shape;181;p71"/>
          <p:cNvSpPr/>
          <p:nvPr/>
        </p:nvSpPr>
        <p:spPr>
          <a:xfrm>
            <a:off x="6197600" y="985864"/>
            <a:ext cx="5994400" cy="24257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71"/>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 name="Google Shape;183;p71"/>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71"/>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5" name="Google Shape;185;p71"/>
          <p:cNvGrpSpPr/>
          <p:nvPr/>
        </p:nvGrpSpPr>
        <p:grpSpPr>
          <a:xfrm>
            <a:off x="301128" y="6151084"/>
            <a:ext cx="3144242" cy="374574"/>
            <a:chOff x="301128" y="6151084"/>
            <a:chExt cx="3144242" cy="374574"/>
          </a:xfrm>
        </p:grpSpPr>
        <p:pic>
          <p:nvPicPr>
            <p:cNvPr descr="Shape&#10;&#10;Description automatically generated with medium confidence" id="186" name="Google Shape;186;p7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87" name="Google Shape;187;p7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88" name="Google Shape;188;p7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Purple">
  <p:cSld name="Text / Photo Slide - Purple">
    <p:spTree>
      <p:nvGrpSpPr>
        <p:cNvPr id="189" name="Shape 189"/>
        <p:cNvGrpSpPr/>
        <p:nvPr/>
      </p:nvGrpSpPr>
      <p:grpSpPr>
        <a:xfrm>
          <a:off x="0" y="0"/>
          <a:ext cx="0" cy="0"/>
          <a:chOff x="0" y="0"/>
          <a:chExt cx="0" cy="0"/>
        </a:xfrm>
      </p:grpSpPr>
      <p:sp>
        <p:nvSpPr>
          <p:cNvPr id="190" name="Google Shape;190;p72"/>
          <p:cNvSpPr/>
          <p:nvPr/>
        </p:nvSpPr>
        <p:spPr>
          <a:xfrm>
            <a:off x="241300" y="0"/>
            <a:ext cx="6151000" cy="68580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p72"/>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72"/>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72"/>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194" name="Google Shape;194;p72"/>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195" name="Google Shape;195;p72"/>
          <p:cNvGrpSpPr/>
          <p:nvPr/>
        </p:nvGrpSpPr>
        <p:grpSpPr>
          <a:xfrm>
            <a:off x="8448790" y="6057987"/>
            <a:ext cx="3144242" cy="374574"/>
            <a:chOff x="301128" y="6151084"/>
            <a:chExt cx="3144242" cy="374574"/>
          </a:xfrm>
        </p:grpSpPr>
        <p:pic>
          <p:nvPicPr>
            <p:cNvPr descr="Shape&#10;&#10;Description automatically generated with medium confidence" id="196" name="Google Shape;196;p7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97" name="Google Shape;197;p7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98" name="Google Shape;198;p7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Purple">
  <p:cSld name="Text box - Solid Purple">
    <p:spTree>
      <p:nvGrpSpPr>
        <p:cNvPr id="199" name="Shape 199"/>
        <p:cNvGrpSpPr/>
        <p:nvPr/>
      </p:nvGrpSpPr>
      <p:grpSpPr>
        <a:xfrm>
          <a:off x="0" y="0"/>
          <a:ext cx="0" cy="0"/>
          <a:chOff x="0" y="0"/>
          <a:chExt cx="0" cy="0"/>
        </a:xfrm>
      </p:grpSpPr>
      <p:sp>
        <p:nvSpPr>
          <p:cNvPr id="200" name="Google Shape;200;p73"/>
          <p:cNvSpPr/>
          <p:nvPr/>
        </p:nvSpPr>
        <p:spPr>
          <a:xfrm>
            <a:off x="241300" y="228600"/>
            <a:ext cx="11696700" cy="60548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01" name="Google Shape;201;p73"/>
          <p:cNvGrpSpPr/>
          <p:nvPr/>
        </p:nvGrpSpPr>
        <p:grpSpPr>
          <a:xfrm>
            <a:off x="301128" y="6283401"/>
            <a:ext cx="3144242" cy="374574"/>
            <a:chOff x="301128" y="6151084"/>
            <a:chExt cx="3144242" cy="374574"/>
          </a:xfrm>
        </p:grpSpPr>
        <p:pic>
          <p:nvPicPr>
            <p:cNvPr descr="Shape&#10;&#10;Description automatically generated with medium confidence" id="202" name="Google Shape;202;p7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03" name="Google Shape;203;p7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04" name="Google Shape;204;p7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205" name="Google Shape;205;p73"/>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73"/>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striped pattern&#10;&#10;Description automatically generated with medium confidence" id="207" name="Google Shape;207;p73"/>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Blue">
  <p:cSld name="Text box - Solid Blue">
    <p:spTree>
      <p:nvGrpSpPr>
        <p:cNvPr id="208" name="Shape 208"/>
        <p:cNvGrpSpPr/>
        <p:nvPr/>
      </p:nvGrpSpPr>
      <p:grpSpPr>
        <a:xfrm>
          <a:off x="0" y="0"/>
          <a:ext cx="0" cy="0"/>
          <a:chOff x="0" y="0"/>
          <a:chExt cx="0" cy="0"/>
        </a:xfrm>
      </p:grpSpPr>
      <p:sp>
        <p:nvSpPr>
          <p:cNvPr id="209" name="Google Shape;209;p74"/>
          <p:cNvSpPr/>
          <p:nvPr/>
        </p:nvSpPr>
        <p:spPr>
          <a:xfrm>
            <a:off x="241300" y="228600"/>
            <a:ext cx="11696700" cy="6104602"/>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74"/>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74"/>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12" name="Google Shape;212;p74"/>
          <p:cNvGrpSpPr/>
          <p:nvPr/>
        </p:nvGrpSpPr>
        <p:grpSpPr>
          <a:xfrm>
            <a:off x="301128" y="6338289"/>
            <a:ext cx="3144242" cy="374574"/>
            <a:chOff x="301128" y="6151084"/>
            <a:chExt cx="3144242" cy="374574"/>
          </a:xfrm>
        </p:grpSpPr>
        <p:pic>
          <p:nvPicPr>
            <p:cNvPr descr="Shape&#10;&#10;Description automatically generated with medium confidence" id="213" name="Google Shape;213;p7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14" name="Google Shape;214;p7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15" name="Google Shape;215;p7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16" name="Google Shape;216;p74"/>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217" name="Shape 217"/>
        <p:cNvGrpSpPr/>
        <p:nvPr/>
      </p:nvGrpSpPr>
      <p:grpSpPr>
        <a:xfrm>
          <a:off x="0" y="0"/>
          <a:ext cx="0" cy="0"/>
          <a:chOff x="0" y="0"/>
          <a:chExt cx="0" cy="0"/>
        </a:xfrm>
      </p:grpSpPr>
      <p:pic>
        <p:nvPicPr>
          <p:cNvPr descr="Background pattern&#10;&#10;Description automatically generated" id="218" name="Google Shape;218;p75"/>
          <p:cNvPicPr preferRelativeResize="0"/>
          <p:nvPr/>
        </p:nvPicPr>
        <p:blipFill rotWithShape="1">
          <a:blip r:embed="rId2">
            <a:alphaModFix/>
          </a:blip>
          <a:srcRect b="3452" l="-7970" r="16408" t="10416"/>
          <a:stretch/>
        </p:blipFill>
        <p:spPr>
          <a:xfrm>
            <a:off x="6816681" y="0"/>
            <a:ext cx="5375319" cy="6857999"/>
          </a:xfrm>
          <a:prstGeom prst="rect">
            <a:avLst/>
          </a:prstGeom>
          <a:noFill/>
          <a:ln>
            <a:noFill/>
          </a:ln>
        </p:spPr>
      </p:pic>
      <p:sp>
        <p:nvSpPr>
          <p:cNvPr id="219" name="Google Shape;219;p75"/>
          <p:cNvSpPr/>
          <p:nvPr/>
        </p:nvSpPr>
        <p:spPr>
          <a:xfrm flipH="1" rot="10800000">
            <a:off x="3843" y="2769245"/>
            <a:ext cx="12188157" cy="2832760"/>
          </a:xfrm>
          <a:prstGeom prst="rect">
            <a:avLst/>
          </a:prstGeom>
          <a:solidFill>
            <a:srgbClr val="79527B"/>
          </a:solidFill>
          <a:ln cap="flat" cmpd="sng" w="9525">
            <a:solidFill>
              <a:srgbClr val="BFCA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20" name="Google Shape;220;p75"/>
          <p:cNvSpPr/>
          <p:nvPr/>
        </p:nvSpPr>
        <p:spPr>
          <a:xfrm>
            <a:off x="7312226" y="3314699"/>
            <a:ext cx="229290" cy="200087"/>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221" name="Google Shape;221;p75"/>
          <p:cNvGrpSpPr/>
          <p:nvPr/>
        </p:nvGrpSpPr>
        <p:grpSpPr>
          <a:xfrm>
            <a:off x="7296026" y="4560883"/>
            <a:ext cx="233548" cy="233548"/>
            <a:chOff x="5941025" y="3634400"/>
            <a:chExt cx="467650" cy="467650"/>
          </a:xfrm>
        </p:grpSpPr>
        <p:sp>
          <p:nvSpPr>
            <p:cNvPr id="222" name="Google Shape;222;p75"/>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23" name="Google Shape;223;p75"/>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24" name="Google Shape;224;p75"/>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25" name="Google Shape;225;p75"/>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26" name="Google Shape;226;p75"/>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27" name="Google Shape;227;p75"/>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75"/>
          <p:cNvGrpSpPr/>
          <p:nvPr/>
        </p:nvGrpSpPr>
        <p:grpSpPr>
          <a:xfrm>
            <a:off x="7301260" y="3950821"/>
            <a:ext cx="232323" cy="156913"/>
            <a:chOff x="564675" y="1700625"/>
            <a:chExt cx="465200" cy="314200"/>
          </a:xfrm>
        </p:grpSpPr>
        <p:sp>
          <p:nvSpPr>
            <p:cNvPr id="229" name="Google Shape;229;p75"/>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30" name="Google Shape;230;p75"/>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31" name="Google Shape;231;p75"/>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75"/>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75"/>
          <p:cNvSpPr txBox="1"/>
          <p:nvPr>
            <p:ph idx="2" type="body"/>
          </p:nvPr>
        </p:nvSpPr>
        <p:spPr>
          <a:xfrm>
            <a:off x="7723301" y="3906329"/>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75"/>
          <p:cNvSpPr txBox="1"/>
          <p:nvPr>
            <p:ph idx="3" type="body"/>
          </p:nvPr>
        </p:nvSpPr>
        <p:spPr>
          <a:xfrm>
            <a:off x="7731465" y="4549892"/>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75"/>
          <p:cNvSpPr txBox="1"/>
          <p:nvPr>
            <p:ph idx="4" type="body"/>
          </p:nvPr>
        </p:nvSpPr>
        <p:spPr>
          <a:xfrm>
            <a:off x="967062" y="415426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75"/>
          <p:cNvSpPr txBox="1"/>
          <p:nvPr>
            <p:ph idx="5" type="body"/>
          </p:nvPr>
        </p:nvSpPr>
        <p:spPr>
          <a:xfrm>
            <a:off x="967062" y="3344692"/>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237" name="Google Shape;237;p75"/>
          <p:cNvPicPr preferRelativeResize="0"/>
          <p:nvPr/>
        </p:nvPicPr>
        <p:blipFill rotWithShape="1">
          <a:blip r:embed="rId3">
            <a:alphaModFix/>
          </a:blip>
          <a:srcRect b="0" l="0" r="0" t="0"/>
          <a:stretch/>
        </p:blipFill>
        <p:spPr>
          <a:xfrm>
            <a:off x="615586" y="473530"/>
            <a:ext cx="4899073" cy="2154566"/>
          </a:xfrm>
          <a:prstGeom prst="rect">
            <a:avLst/>
          </a:prstGeom>
          <a:noFill/>
          <a:ln>
            <a:noFill/>
          </a:ln>
        </p:spPr>
      </p:pic>
      <p:grpSp>
        <p:nvGrpSpPr>
          <p:cNvPr id="238" name="Google Shape;238;p75"/>
          <p:cNvGrpSpPr/>
          <p:nvPr/>
        </p:nvGrpSpPr>
        <p:grpSpPr>
          <a:xfrm>
            <a:off x="9456007" y="5836660"/>
            <a:ext cx="2735993" cy="679345"/>
            <a:chOff x="0" y="0"/>
            <a:chExt cx="2301694" cy="571500"/>
          </a:xfrm>
        </p:grpSpPr>
        <p:sp>
          <p:nvSpPr>
            <p:cNvPr id="239" name="Google Shape;239;p75"/>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0" name="Google Shape;240;p75"/>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25" name="Shape 25"/>
        <p:cNvGrpSpPr/>
        <p:nvPr/>
      </p:nvGrpSpPr>
      <p:grpSpPr>
        <a:xfrm>
          <a:off x="0" y="0"/>
          <a:ext cx="0" cy="0"/>
          <a:chOff x="0" y="0"/>
          <a:chExt cx="0" cy="0"/>
        </a:xfrm>
      </p:grpSpPr>
      <p:sp>
        <p:nvSpPr>
          <p:cNvPr id="26" name="Google Shape;26;p58"/>
          <p:cNvSpPr/>
          <p:nvPr/>
        </p:nvSpPr>
        <p:spPr>
          <a:xfrm>
            <a:off x="0" y="0"/>
            <a:ext cx="12192000" cy="5502729"/>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7" name="Google Shape;27;p58"/>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 name="Google Shape;28;p58"/>
          <p:cNvGrpSpPr/>
          <p:nvPr/>
        </p:nvGrpSpPr>
        <p:grpSpPr>
          <a:xfrm>
            <a:off x="8448790" y="6057987"/>
            <a:ext cx="3144242" cy="374574"/>
            <a:chOff x="301128" y="6151084"/>
            <a:chExt cx="3144242" cy="374574"/>
          </a:xfrm>
        </p:grpSpPr>
        <p:pic>
          <p:nvPicPr>
            <p:cNvPr descr="Shape&#10;&#10;Description automatically generated with medium confidence" id="29" name="Google Shape;29;p5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0" name="Google Shape;30;p5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1" name="Google Shape;31;p5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2" name="Google Shape;32;p58"/>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241" name="Shape 241"/>
        <p:cNvGrpSpPr/>
        <p:nvPr/>
      </p:nvGrpSpPr>
      <p:grpSpPr>
        <a:xfrm>
          <a:off x="0" y="0"/>
          <a:ext cx="0" cy="0"/>
          <a:chOff x="0" y="0"/>
          <a:chExt cx="0" cy="0"/>
        </a:xfrm>
      </p:grpSpPr>
      <p:sp>
        <p:nvSpPr>
          <p:cNvPr id="242" name="Google Shape;242;p76"/>
          <p:cNvSpPr/>
          <p:nvPr/>
        </p:nvSpPr>
        <p:spPr>
          <a:xfrm>
            <a:off x="0" y="0"/>
            <a:ext cx="12192000" cy="68580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76"/>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s-ES" sz="44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244" name="Google Shape;244;p76"/>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245" name="Google Shape;245;p76"/>
          <p:cNvSpPr/>
          <p:nvPr/>
        </p:nvSpPr>
        <p:spPr>
          <a:xfrm>
            <a:off x="424668" y="2883583"/>
            <a:ext cx="5845501"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s-ES" sz="2400" u="none" cap="none" strike="noStrike">
                <a:solidFill>
                  <a:schemeClr val="lt1"/>
                </a:solidFill>
                <a:latin typeface="Calibri"/>
                <a:ea typeface="Calibri"/>
                <a:cs typeface="Calibri"/>
                <a:sym typeface="Calibri"/>
              </a:rPr>
              <a:t>NAVIGATING TOURISM </a:t>
            </a:r>
            <a:r>
              <a:rPr b="0" i="0" lang="es-ES"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246" name="Google Shape;246;p76"/>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47" name="Google Shape;247;p76"/>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48" name="Google Shape;248;p76"/>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49" name="Google Shape;249;p76"/>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250" name="Shape 250"/>
        <p:cNvGrpSpPr/>
        <p:nvPr/>
      </p:nvGrpSpPr>
      <p:grpSpPr>
        <a:xfrm>
          <a:off x="0" y="0"/>
          <a:ext cx="0" cy="0"/>
          <a:chOff x="0" y="0"/>
          <a:chExt cx="0" cy="0"/>
        </a:xfrm>
      </p:grpSpPr>
      <p:sp>
        <p:nvSpPr>
          <p:cNvPr id="251" name="Google Shape;251;p77"/>
          <p:cNvSpPr/>
          <p:nvPr/>
        </p:nvSpPr>
        <p:spPr>
          <a:xfrm>
            <a:off x="0" y="-1"/>
            <a:ext cx="12192000" cy="6858001"/>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2" name="Google Shape;252;p77"/>
          <p:cNvSpPr/>
          <p:nvPr/>
        </p:nvSpPr>
        <p:spPr>
          <a:xfrm>
            <a:off x="586901" y="491138"/>
            <a:ext cx="4309564" cy="52629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ICONS WHICH CAN BE USED WITHIN THE </a:t>
            </a:r>
            <a:r>
              <a:rPr b="1" i="0" lang="es-ES" sz="36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s-ES"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s-ES"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253" name="Google Shape;253;p77"/>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54" name="Google Shape;254;p77"/>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255" name="Google Shape;255;p77"/>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
  <p:cSld name="COVER SLIDE B">
    <p:spTree>
      <p:nvGrpSpPr>
        <p:cNvPr id="256" name="Shape 256"/>
        <p:cNvGrpSpPr/>
        <p:nvPr/>
      </p:nvGrpSpPr>
      <p:grpSpPr>
        <a:xfrm>
          <a:off x="0" y="0"/>
          <a:ext cx="0" cy="0"/>
          <a:chOff x="0" y="0"/>
          <a:chExt cx="0" cy="0"/>
        </a:xfrm>
      </p:grpSpPr>
      <p:sp>
        <p:nvSpPr>
          <p:cNvPr id="257" name="Google Shape;257;p78"/>
          <p:cNvSpPr/>
          <p:nvPr/>
        </p:nvSpPr>
        <p:spPr>
          <a:xfrm>
            <a:off x="0" y="0"/>
            <a:ext cx="12192000" cy="2908010"/>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58" name="Google Shape;258;p78"/>
          <p:cNvSpPr txBox="1"/>
          <p:nvPr>
            <p:ph idx="1" type="body"/>
          </p:nvPr>
        </p:nvSpPr>
        <p:spPr>
          <a:xfrm>
            <a:off x="6451061" y="1523534"/>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78"/>
          <p:cNvSpPr txBox="1"/>
          <p:nvPr>
            <p:ph idx="2" type="body"/>
          </p:nvPr>
        </p:nvSpPr>
        <p:spPr>
          <a:xfrm>
            <a:off x="6451061" y="905011"/>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60" name="Google Shape;260;p78"/>
          <p:cNvPicPr preferRelativeResize="0"/>
          <p:nvPr/>
        </p:nvPicPr>
        <p:blipFill rotWithShape="1">
          <a:blip r:embed="rId2">
            <a:alphaModFix/>
          </a:blip>
          <a:srcRect b="23492" l="-4379" r="4377" t="21334"/>
          <a:stretch/>
        </p:blipFill>
        <p:spPr>
          <a:xfrm>
            <a:off x="6913349" y="2908010"/>
            <a:ext cx="5278651" cy="3949990"/>
          </a:xfrm>
          <a:prstGeom prst="rect">
            <a:avLst/>
          </a:prstGeom>
          <a:noFill/>
          <a:ln>
            <a:noFill/>
          </a:ln>
        </p:spPr>
      </p:pic>
      <p:pic>
        <p:nvPicPr>
          <p:cNvPr descr="A picture containing text&#10;&#10;Description automatically generated" id="261" name="Google Shape;261;p78"/>
          <p:cNvPicPr preferRelativeResize="0"/>
          <p:nvPr/>
        </p:nvPicPr>
        <p:blipFill rotWithShape="1">
          <a:blip r:embed="rId3">
            <a:alphaModFix/>
          </a:blip>
          <a:srcRect b="0" l="0" r="0" t="0"/>
          <a:stretch/>
        </p:blipFill>
        <p:spPr>
          <a:xfrm>
            <a:off x="327530" y="3210197"/>
            <a:ext cx="5491380" cy="2415057"/>
          </a:xfrm>
          <a:prstGeom prst="rect">
            <a:avLst/>
          </a:prstGeom>
          <a:noFill/>
          <a:ln>
            <a:noFill/>
          </a:ln>
        </p:spPr>
      </p:pic>
      <p:grpSp>
        <p:nvGrpSpPr>
          <p:cNvPr id="262" name="Google Shape;262;p78"/>
          <p:cNvGrpSpPr/>
          <p:nvPr/>
        </p:nvGrpSpPr>
        <p:grpSpPr>
          <a:xfrm>
            <a:off x="9456007" y="5836660"/>
            <a:ext cx="2735993" cy="679345"/>
            <a:chOff x="0" y="0"/>
            <a:chExt cx="2301694" cy="571500"/>
          </a:xfrm>
        </p:grpSpPr>
        <p:sp>
          <p:nvSpPr>
            <p:cNvPr id="263" name="Google Shape;263;p78"/>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4" name="Google Shape;264;p78"/>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65" name="Google Shape;265;p78"/>
          <p:cNvSpPr/>
          <p:nvPr/>
        </p:nvSpPr>
        <p:spPr>
          <a:xfrm>
            <a:off x="438668" y="5956440"/>
            <a:ext cx="6589536"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C">
  <p:cSld name="COVER SLIDE C">
    <p:spTree>
      <p:nvGrpSpPr>
        <p:cNvPr id="266" name="Shape 266"/>
        <p:cNvGrpSpPr/>
        <p:nvPr/>
      </p:nvGrpSpPr>
      <p:grpSpPr>
        <a:xfrm>
          <a:off x="0" y="0"/>
          <a:ext cx="0" cy="0"/>
          <a:chOff x="0" y="0"/>
          <a:chExt cx="0" cy="0"/>
        </a:xfrm>
      </p:grpSpPr>
      <p:sp>
        <p:nvSpPr>
          <p:cNvPr id="267" name="Google Shape;267;p79"/>
          <p:cNvSpPr/>
          <p:nvPr/>
        </p:nvSpPr>
        <p:spPr>
          <a:xfrm>
            <a:off x="1" y="3216492"/>
            <a:ext cx="7588332" cy="2448983"/>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pic>
        <p:nvPicPr>
          <p:cNvPr descr="A picture containing text&#10;&#10;Description automatically generated" id="268" name="Google Shape;268;p79"/>
          <p:cNvPicPr preferRelativeResize="0"/>
          <p:nvPr/>
        </p:nvPicPr>
        <p:blipFill rotWithShape="1">
          <a:blip r:embed="rId2">
            <a:alphaModFix/>
          </a:blip>
          <a:srcRect b="0" l="0" r="0" t="0"/>
          <a:stretch/>
        </p:blipFill>
        <p:spPr>
          <a:xfrm>
            <a:off x="458207" y="618245"/>
            <a:ext cx="5768471" cy="2536919"/>
          </a:xfrm>
          <a:prstGeom prst="rect">
            <a:avLst/>
          </a:prstGeom>
          <a:noFill/>
          <a:ln>
            <a:noFill/>
          </a:ln>
        </p:spPr>
      </p:pic>
      <p:sp>
        <p:nvSpPr>
          <p:cNvPr id="269" name="Google Shape;269;p79"/>
          <p:cNvSpPr txBox="1"/>
          <p:nvPr>
            <p:ph idx="1" type="body"/>
          </p:nvPr>
        </p:nvSpPr>
        <p:spPr>
          <a:xfrm>
            <a:off x="817349" y="433410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79"/>
          <p:cNvSpPr txBox="1"/>
          <p:nvPr>
            <p:ph idx="2" type="body"/>
          </p:nvPr>
        </p:nvSpPr>
        <p:spPr>
          <a:xfrm>
            <a:off x="817349" y="371558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71" name="Google Shape;271;p79"/>
          <p:cNvPicPr preferRelativeResize="0"/>
          <p:nvPr/>
        </p:nvPicPr>
        <p:blipFill rotWithShape="1">
          <a:blip r:embed="rId3">
            <a:alphaModFix/>
          </a:blip>
          <a:srcRect b="-6114" l="-9814" r="22817" t="19121"/>
          <a:stretch/>
        </p:blipFill>
        <p:spPr>
          <a:xfrm>
            <a:off x="7883236" y="0"/>
            <a:ext cx="4308763" cy="5844179"/>
          </a:xfrm>
          <a:prstGeom prst="rect">
            <a:avLst/>
          </a:prstGeom>
          <a:noFill/>
          <a:ln>
            <a:noFill/>
          </a:ln>
        </p:spPr>
      </p:pic>
      <p:grpSp>
        <p:nvGrpSpPr>
          <p:cNvPr id="272" name="Google Shape;272;p79"/>
          <p:cNvGrpSpPr/>
          <p:nvPr/>
        </p:nvGrpSpPr>
        <p:grpSpPr>
          <a:xfrm>
            <a:off x="9274983" y="5918985"/>
            <a:ext cx="2735993" cy="679345"/>
            <a:chOff x="0" y="0"/>
            <a:chExt cx="2301694" cy="571500"/>
          </a:xfrm>
        </p:grpSpPr>
        <p:sp>
          <p:nvSpPr>
            <p:cNvPr id="273" name="Google Shape;273;p7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4" name="Google Shape;274;p79"/>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75" name="Google Shape;275;p79"/>
          <p:cNvSpPr/>
          <p:nvPr/>
        </p:nvSpPr>
        <p:spPr>
          <a:xfrm>
            <a:off x="701913" y="5958576"/>
            <a:ext cx="6589536"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D">
  <p:cSld name="COVER SLIDE D">
    <p:spTree>
      <p:nvGrpSpPr>
        <p:cNvPr id="276" name="Shape 276"/>
        <p:cNvGrpSpPr/>
        <p:nvPr/>
      </p:nvGrpSpPr>
      <p:grpSpPr>
        <a:xfrm>
          <a:off x="0" y="0"/>
          <a:ext cx="0" cy="0"/>
          <a:chOff x="0" y="0"/>
          <a:chExt cx="0" cy="0"/>
        </a:xfrm>
      </p:grpSpPr>
      <p:pic>
        <p:nvPicPr>
          <p:cNvPr descr="A picture containing text&#10;&#10;Description automatically generated" id="277" name="Google Shape;277;p80"/>
          <p:cNvPicPr preferRelativeResize="0"/>
          <p:nvPr/>
        </p:nvPicPr>
        <p:blipFill rotWithShape="1">
          <a:blip r:embed="rId2">
            <a:alphaModFix/>
          </a:blip>
          <a:srcRect b="0" l="0" r="0" t="0"/>
          <a:stretch/>
        </p:blipFill>
        <p:spPr>
          <a:xfrm>
            <a:off x="327047" y="417257"/>
            <a:ext cx="5462697" cy="2402442"/>
          </a:xfrm>
          <a:prstGeom prst="rect">
            <a:avLst/>
          </a:prstGeom>
          <a:noFill/>
          <a:ln>
            <a:noFill/>
          </a:ln>
        </p:spPr>
      </p:pic>
      <p:pic>
        <p:nvPicPr>
          <p:cNvPr descr="Background pattern&#10;&#10;Description automatically generated" id="278" name="Google Shape;278;p80"/>
          <p:cNvPicPr preferRelativeResize="0"/>
          <p:nvPr/>
        </p:nvPicPr>
        <p:blipFill rotWithShape="1">
          <a:blip r:embed="rId3">
            <a:alphaModFix/>
          </a:blip>
          <a:srcRect b="14179" l="49462" r="-22518" t="8076"/>
          <a:stretch/>
        </p:blipFill>
        <p:spPr>
          <a:xfrm rot="-5400000">
            <a:off x="983099" y="1439326"/>
            <a:ext cx="4435575" cy="6401772"/>
          </a:xfrm>
          <a:prstGeom prst="rect">
            <a:avLst/>
          </a:prstGeom>
          <a:noFill/>
          <a:ln>
            <a:noFill/>
          </a:ln>
        </p:spPr>
      </p:pic>
      <p:sp>
        <p:nvSpPr>
          <p:cNvPr id="279" name="Google Shape;279;p80"/>
          <p:cNvSpPr/>
          <p:nvPr/>
        </p:nvSpPr>
        <p:spPr>
          <a:xfrm>
            <a:off x="6117759" y="0"/>
            <a:ext cx="6074241" cy="686525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grpSp>
        <p:nvGrpSpPr>
          <p:cNvPr id="280" name="Google Shape;280;p80"/>
          <p:cNvGrpSpPr/>
          <p:nvPr/>
        </p:nvGrpSpPr>
        <p:grpSpPr>
          <a:xfrm>
            <a:off x="0" y="5916805"/>
            <a:ext cx="2735993" cy="679345"/>
            <a:chOff x="0" y="0"/>
            <a:chExt cx="2301694" cy="571500"/>
          </a:xfrm>
        </p:grpSpPr>
        <p:sp>
          <p:nvSpPr>
            <p:cNvPr id="281" name="Google Shape;281;p80"/>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82" name="Google Shape;282;p80"/>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83" name="Google Shape;283;p80"/>
          <p:cNvSpPr txBox="1"/>
          <p:nvPr>
            <p:ph idx="1" type="body"/>
          </p:nvPr>
        </p:nvSpPr>
        <p:spPr>
          <a:xfrm>
            <a:off x="6586302" y="1494787"/>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80"/>
          <p:cNvSpPr txBox="1"/>
          <p:nvPr>
            <p:ph idx="2" type="body"/>
          </p:nvPr>
        </p:nvSpPr>
        <p:spPr>
          <a:xfrm>
            <a:off x="6586302" y="876264"/>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80"/>
          <p:cNvSpPr/>
          <p:nvPr/>
        </p:nvSpPr>
        <p:spPr>
          <a:xfrm>
            <a:off x="6519554" y="5700156"/>
            <a:ext cx="5300429" cy="78847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Cover Slide 2">
    <p:spTree>
      <p:nvGrpSpPr>
        <p:cNvPr id="286" name="Shape 28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verview/Content Slide">
  <p:cSld name="2_Overview/Content Slide">
    <p:spTree>
      <p:nvGrpSpPr>
        <p:cNvPr id="287" name="Shape 287"/>
        <p:cNvGrpSpPr/>
        <p:nvPr/>
      </p:nvGrpSpPr>
      <p:grpSpPr>
        <a:xfrm>
          <a:off x="0" y="0"/>
          <a:ext cx="0" cy="0"/>
          <a:chOff x="0" y="0"/>
          <a:chExt cx="0" cy="0"/>
        </a:xfrm>
      </p:grpSpPr>
      <p:sp>
        <p:nvSpPr>
          <p:cNvPr id="288" name="Google Shape;288;p82"/>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82"/>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0" name="Google Shape;290;p82"/>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91" name="Google Shape;291;p82"/>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82"/>
          <p:cNvSpPr/>
          <p:nvPr/>
        </p:nvSpPr>
        <p:spPr>
          <a:xfrm>
            <a:off x="6642832" y="206674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82"/>
          <p:cNvSpPr txBox="1"/>
          <p:nvPr>
            <p:ph idx="3" type="body"/>
          </p:nvPr>
        </p:nvSpPr>
        <p:spPr>
          <a:xfrm>
            <a:off x="6781160" y="212393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4" name="Google Shape;294;p82"/>
          <p:cNvCxnSpPr/>
          <p:nvPr/>
        </p:nvCxnSpPr>
        <p:spPr>
          <a:xfrm>
            <a:off x="6051115" y="245671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95" name="Google Shape;295;p82"/>
          <p:cNvSpPr txBox="1"/>
          <p:nvPr>
            <p:ph idx="4" type="body"/>
          </p:nvPr>
        </p:nvSpPr>
        <p:spPr>
          <a:xfrm>
            <a:off x="7511069" y="206674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82"/>
          <p:cNvSpPr/>
          <p:nvPr/>
        </p:nvSpPr>
        <p:spPr>
          <a:xfrm>
            <a:off x="6642832" y="312650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p82"/>
          <p:cNvSpPr txBox="1"/>
          <p:nvPr>
            <p:ph idx="5" type="body"/>
          </p:nvPr>
        </p:nvSpPr>
        <p:spPr>
          <a:xfrm>
            <a:off x="6781160" y="318369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8" name="Google Shape;298;p82"/>
          <p:cNvCxnSpPr/>
          <p:nvPr/>
        </p:nvCxnSpPr>
        <p:spPr>
          <a:xfrm>
            <a:off x="6051115" y="351647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99" name="Google Shape;299;p82"/>
          <p:cNvSpPr txBox="1"/>
          <p:nvPr>
            <p:ph idx="6" type="body"/>
          </p:nvPr>
        </p:nvSpPr>
        <p:spPr>
          <a:xfrm>
            <a:off x="7511069" y="312650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82"/>
          <p:cNvSpPr/>
          <p:nvPr/>
        </p:nvSpPr>
        <p:spPr>
          <a:xfrm>
            <a:off x="6628977" y="418469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1" name="Google Shape;301;p82"/>
          <p:cNvSpPr txBox="1"/>
          <p:nvPr>
            <p:ph idx="7" type="body"/>
          </p:nvPr>
        </p:nvSpPr>
        <p:spPr>
          <a:xfrm>
            <a:off x="6767305" y="424188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2" name="Google Shape;302;p82"/>
          <p:cNvCxnSpPr/>
          <p:nvPr/>
        </p:nvCxnSpPr>
        <p:spPr>
          <a:xfrm>
            <a:off x="6037260" y="457466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03" name="Google Shape;303;p82"/>
          <p:cNvSpPr txBox="1"/>
          <p:nvPr>
            <p:ph idx="8" type="body"/>
          </p:nvPr>
        </p:nvSpPr>
        <p:spPr>
          <a:xfrm>
            <a:off x="7497214" y="418469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82"/>
          <p:cNvSpPr/>
          <p:nvPr/>
        </p:nvSpPr>
        <p:spPr>
          <a:xfrm>
            <a:off x="6642832" y="5261992"/>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p82"/>
          <p:cNvSpPr txBox="1"/>
          <p:nvPr>
            <p:ph idx="9" type="body"/>
          </p:nvPr>
        </p:nvSpPr>
        <p:spPr>
          <a:xfrm>
            <a:off x="6781160" y="5319187"/>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6" name="Google Shape;306;p82"/>
          <p:cNvCxnSpPr/>
          <p:nvPr/>
        </p:nvCxnSpPr>
        <p:spPr>
          <a:xfrm>
            <a:off x="6051115" y="5651963"/>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07" name="Google Shape;307;p82"/>
          <p:cNvSpPr txBox="1"/>
          <p:nvPr>
            <p:ph idx="13" type="body"/>
          </p:nvPr>
        </p:nvSpPr>
        <p:spPr>
          <a:xfrm>
            <a:off x="7511069" y="5261992"/>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8" name="Google Shape;308;p82"/>
          <p:cNvGrpSpPr/>
          <p:nvPr/>
        </p:nvGrpSpPr>
        <p:grpSpPr>
          <a:xfrm rot="-5400000">
            <a:off x="-1025447" y="4518095"/>
            <a:ext cx="3445636" cy="410479"/>
            <a:chOff x="301128" y="6151084"/>
            <a:chExt cx="3144242" cy="374574"/>
          </a:xfrm>
        </p:grpSpPr>
        <p:pic>
          <p:nvPicPr>
            <p:cNvPr descr="Shape&#10;&#10;Description automatically generated with medium confidence" id="309" name="Google Shape;309;p8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10" name="Google Shape;310;p8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11" name="Google Shape;311;p8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312" name="Google Shape;312;p82"/>
          <p:cNvSpPr/>
          <p:nvPr/>
        </p:nvSpPr>
        <p:spPr>
          <a:xfrm flipH="1" rot="10800000">
            <a:off x="859167" y="-6"/>
            <a:ext cx="5455907"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13" name="Google Shape;313;p82"/>
          <p:cNvSpPr txBox="1"/>
          <p:nvPr>
            <p:ph idx="14"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82"/>
          <p:cNvSpPr txBox="1"/>
          <p:nvPr>
            <p:ph idx="15"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Purple">
  <p:cSld name="Quote slide - Purple">
    <p:spTree>
      <p:nvGrpSpPr>
        <p:cNvPr id="315" name="Shape 315"/>
        <p:cNvGrpSpPr/>
        <p:nvPr/>
      </p:nvGrpSpPr>
      <p:grpSpPr>
        <a:xfrm>
          <a:off x="0" y="0"/>
          <a:ext cx="0" cy="0"/>
          <a:chOff x="0" y="0"/>
          <a:chExt cx="0" cy="0"/>
        </a:xfrm>
      </p:grpSpPr>
      <p:sp>
        <p:nvSpPr>
          <p:cNvPr id="316" name="Google Shape;316;p83"/>
          <p:cNvSpPr/>
          <p:nvPr/>
        </p:nvSpPr>
        <p:spPr>
          <a:xfrm>
            <a:off x="241300" y="367062"/>
            <a:ext cx="11696700" cy="5784022"/>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7" name="Google Shape;317;p83"/>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83"/>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83"/>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83"/>
          <p:cNvSpPr/>
          <p:nvPr>
            <p:ph idx="4" type="pic"/>
          </p:nvPr>
        </p:nvSpPr>
        <p:spPr>
          <a:xfrm>
            <a:off x="5957047" y="0"/>
            <a:ext cx="5395869" cy="6858001"/>
          </a:xfrm>
          <a:prstGeom prst="rect">
            <a:avLst/>
          </a:prstGeom>
          <a:noFill/>
          <a:ln>
            <a:noFill/>
          </a:ln>
        </p:spPr>
      </p:sp>
      <p:grpSp>
        <p:nvGrpSpPr>
          <p:cNvPr id="321" name="Google Shape;321;p83"/>
          <p:cNvGrpSpPr/>
          <p:nvPr/>
        </p:nvGrpSpPr>
        <p:grpSpPr>
          <a:xfrm>
            <a:off x="291189" y="6151084"/>
            <a:ext cx="3144242" cy="374574"/>
            <a:chOff x="301128" y="6151084"/>
            <a:chExt cx="3144242" cy="374574"/>
          </a:xfrm>
        </p:grpSpPr>
        <p:pic>
          <p:nvPicPr>
            <p:cNvPr descr="Shape&#10;&#10;Description automatically generated with medium confidence" id="322" name="Google Shape;322;p8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23" name="Google Shape;323;p8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24" name="Google Shape;324;p8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Blue">
  <p:cSld name="Quote slide - Blue">
    <p:spTree>
      <p:nvGrpSpPr>
        <p:cNvPr id="325" name="Shape 325"/>
        <p:cNvGrpSpPr/>
        <p:nvPr/>
      </p:nvGrpSpPr>
      <p:grpSpPr>
        <a:xfrm>
          <a:off x="0" y="0"/>
          <a:ext cx="0" cy="0"/>
          <a:chOff x="0" y="0"/>
          <a:chExt cx="0" cy="0"/>
        </a:xfrm>
      </p:grpSpPr>
      <p:sp>
        <p:nvSpPr>
          <p:cNvPr id="326" name="Google Shape;326;p84"/>
          <p:cNvSpPr/>
          <p:nvPr/>
        </p:nvSpPr>
        <p:spPr>
          <a:xfrm>
            <a:off x="241300" y="367062"/>
            <a:ext cx="11696700" cy="568073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7" name="Google Shape;327;p84"/>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84"/>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84"/>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84"/>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331" name="Google Shape;331;p84"/>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332" name="Google Shape;332;p84"/>
          <p:cNvGrpSpPr/>
          <p:nvPr/>
        </p:nvGrpSpPr>
        <p:grpSpPr>
          <a:xfrm>
            <a:off x="301128" y="6151084"/>
            <a:ext cx="3144242" cy="374574"/>
            <a:chOff x="301128" y="6151084"/>
            <a:chExt cx="3144242" cy="374574"/>
          </a:xfrm>
        </p:grpSpPr>
        <p:pic>
          <p:nvPicPr>
            <p:cNvPr descr="Shape&#10;&#10;Description automatically generated with medium confidence" id="333" name="Google Shape;333;p8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34" name="Google Shape;334;p8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35" name="Google Shape;335;p8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Divider Slide - Purple">
    <p:spTree>
      <p:nvGrpSpPr>
        <p:cNvPr id="336" name="Shape 336"/>
        <p:cNvGrpSpPr/>
        <p:nvPr/>
      </p:nvGrpSpPr>
      <p:grpSpPr>
        <a:xfrm>
          <a:off x="0" y="0"/>
          <a:ext cx="0" cy="0"/>
          <a:chOff x="0" y="0"/>
          <a:chExt cx="0" cy="0"/>
        </a:xfrm>
      </p:grpSpPr>
      <p:sp>
        <p:nvSpPr>
          <p:cNvPr id="337" name="Google Shape;337;p85"/>
          <p:cNvSpPr/>
          <p:nvPr/>
        </p:nvSpPr>
        <p:spPr>
          <a:xfrm>
            <a:off x="0" y="0"/>
            <a:ext cx="12192000" cy="550272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38" name="Google Shape;338;p85"/>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9" name="Google Shape;339;p85"/>
          <p:cNvGrpSpPr/>
          <p:nvPr/>
        </p:nvGrpSpPr>
        <p:grpSpPr>
          <a:xfrm>
            <a:off x="8448790" y="6057987"/>
            <a:ext cx="3144242" cy="374574"/>
            <a:chOff x="301128" y="6151084"/>
            <a:chExt cx="3144242" cy="374574"/>
          </a:xfrm>
        </p:grpSpPr>
        <p:pic>
          <p:nvPicPr>
            <p:cNvPr descr="Shape&#10;&#10;Description automatically generated with medium confidence" id="340" name="Google Shape;340;p8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41" name="Google Shape;341;p8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42" name="Google Shape;342;p8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43" name="Google Shape;343;p85"/>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33" name="Shape 33"/>
        <p:cNvGrpSpPr/>
        <p:nvPr/>
      </p:nvGrpSpPr>
      <p:grpSpPr>
        <a:xfrm>
          <a:off x="0" y="0"/>
          <a:ext cx="0" cy="0"/>
          <a:chOff x="0" y="0"/>
          <a:chExt cx="0" cy="0"/>
        </a:xfrm>
      </p:grpSpPr>
      <p:sp>
        <p:nvSpPr>
          <p:cNvPr id="34" name="Google Shape;34;p59"/>
          <p:cNvSpPr txBox="1"/>
          <p:nvPr>
            <p:ph idx="1" type="body"/>
          </p:nvPr>
        </p:nvSpPr>
        <p:spPr>
          <a:xfrm>
            <a:off x="389965" y="1757011"/>
            <a:ext cx="11470341"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9"/>
          <p:cNvSpPr txBox="1"/>
          <p:nvPr>
            <p:ph idx="2" type="body"/>
          </p:nvPr>
        </p:nvSpPr>
        <p:spPr>
          <a:xfrm>
            <a:off x="389965" y="577971"/>
            <a:ext cx="1147034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6" name="Google Shape;36;p59"/>
          <p:cNvGrpSpPr/>
          <p:nvPr/>
        </p:nvGrpSpPr>
        <p:grpSpPr>
          <a:xfrm>
            <a:off x="389965" y="6092742"/>
            <a:ext cx="3144242" cy="374574"/>
            <a:chOff x="301128" y="6151084"/>
            <a:chExt cx="3144242" cy="374574"/>
          </a:xfrm>
        </p:grpSpPr>
        <p:pic>
          <p:nvPicPr>
            <p:cNvPr descr="Shape&#10;&#10;Description automatically generated with medium confidence" id="37" name="Google Shape;37;p5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8" name="Google Shape;38;p5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9" name="Google Shape;39;p5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Background pattern&#10;&#10;Description automatically generated" id="40" name="Google Shape;40;p59"/>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Purple">
  <p:cSld name="1_Divider Slide - Purple">
    <p:spTree>
      <p:nvGrpSpPr>
        <p:cNvPr id="344" name="Shape 344"/>
        <p:cNvGrpSpPr/>
        <p:nvPr/>
      </p:nvGrpSpPr>
      <p:grpSpPr>
        <a:xfrm>
          <a:off x="0" y="0"/>
          <a:ext cx="0" cy="0"/>
          <a:chOff x="0" y="0"/>
          <a:chExt cx="0" cy="0"/>
        </a:xfrm>
      </p:grpSpPr>
      <p:sp>
        <p:nvSpPr>
          <p:cNvPr id="345" name="Google Shape;345;p86"/>
          <p:cNvSpPr/>
          <p:nvPr/>
        </p:nvSpPr>
        <p:spPr>
          <a:xfrm>
            <a:off x="0" y="0"/>
            <a:ext cx="12192000" cy="6057987"/>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46" name="Google Shape;346;p86"/>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7" name="Google Shape;347;p86"/>
          <p:cNvGrpSpPr/>
          <p:nvPr/>
        </p:nvGrpSpPr>
        <p:grpSpPr>
          <a:xfrm>
            <a:off x="8448790" y="6057987"/>
            <a:ext cx="3144242" cy="374574"/>
            <a:chOff x="301128" y="6151084"/>
            <a:chExt cx="3144242" cy="374574"/>
          </a:xfrm>
        </p:grpSpPr>
        <p:pic>
          <p:nvPicPr>
            <p:cNvPr descr="Shape&#10;&#10;Description automatically generated with medium confidence" id="348" name="Google Shape;348;p8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49" name="Google Shape;349;p8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50" name="Google Shape;350;p8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51" name="Google Shape;351;p86"/>
          <p:cNvPicPr preferRelativeResize="0"/>
          <p:nvPr/>
        </p:nvPicPr>
        <p:blipFill rotWithShape="1">
          <a:blip r:embed="rId3">
            <a:alphaModFix/>
          </a:blip>
          <a:srcRect b="15673" l="-25172" r="18173" t="20705"/>
          <a:stretch/>
        </p:blipFill>
        <p:spPr>
          <a:xfrm>
            <a:off x="5266178" y="1226"/>
            <a:ext cx="6893229" cy="555604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Divider Slide - Orange">
    <p:spTree>
      <p:nvGrpSpPr>
        <p:cNvPr id="352" name="Shape 352"/>
        <p:cNvGrpSpPr/>
        <p:nvPr/>
      </p:nvGrpSpPr>
      <p:grpSpPr>
        <a:xfrm>
          <a:off x="0" y="0"/>
          <a:ext cx="0" cy="0"/>
          <a:chOff x="0" y="0"/>
          <a:chExt cx="0" cy="0"/>
        </a:xfrm>
      </p:grpSpPr>
      <p:sp>
        <p:nvSpPr>
          <p:cNvPr id="353" name="Google Shape;353;p87"/>
          <p:cNvSpPr/>
          <p:nvPr/>
        </p:nvSpPr>
        <p:spPr>
          <a:xfrm>
            <a:off x="0" y="0"/>
            <a:ext cx="12192000" cy="5502729"/>
          </a:xfrm>
          <a:prstGeom prst="rect">
            <a:avLst/>
          </a:prstGeom>
          <a:solidFill>
            <a:srgbClr val="F27954"/>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54" name="Google Shape;354;p87"/>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55" name="Google Shape;355;p87"/>
          <p:cNvGrpSpPr/>
          <p:nvPr/>
        </p:nvGrpSpPr>
        <p:grpSpPr>
          <a:xfrm>
            <a:off x="8448790" y="6057987"/>
            <a:ext cx="3144242" cy="374574"/>
            <a:chOff x="301128" y="6151084"/>
            <a:chExt cx="3144242" cy="374574"/>
          </a:xfrm>
        </p:grpSpPr>
        <p:pic>
          <p:nvPicPr>
            <p:cNvPr descr="Shape&#10;&#10;Description automatically generated with medium confidence" id="356" name="Google Shape;356;p8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57" name="Google Shape;357;p8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58" name="Google Shape;358;p8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59" name="Google Shape;359;p87"/>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Blue">
  <p:cSld name="Text Slide with Photo - Blue">
    <p:spTree>
      <p:nvGrpSpPr>
        <p:cNvPr id="360" name="Shape 360"/>
        <p:cNvGrpSpPr/>
        <p:nvPr/>
      </p:nvGrpSpPr>
      <p:grpSpPr>
        <a:xfrm>
          <a:off x="0" y="0"/>
          <a:ext cx="0" cy="0"/>
          <a:chOff x="0" y="0"/>
          <a:chExt cx="0" cy="0"/>
        </a:xfrm>
      </p:grpSpPr>
      <p:sp>
        <p:nvSpPr>
          <p:cNvPr id="361" name="Google Shape;361;p88"/>
          <p:cNvSpPr/>
          <p:nvPr/>
        </p:nvSpPr>
        <p:spPr>
          <a:xfrm flipH="1" rot="10800000">
            <a:off x="1057275" y="-4"/>
            <a:ext cx="6197421" cy="6892757"/>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2" name="Google Shape;362;p88"/>
          <p:cNvSpPr/>
          <p:nvPr>
            <p:ph idx="2" type="pic"/>
          </p:nvPr>
        </p:nvSpPr>
        <p:spPr>
          <a:xfrm>
            <a:off x="7298140" y="228600"/>
            <a:ext cx="4659043" cy="6362700"/>
          </a:xfrm>
          <a:prstGeom prst="rect">
            <a:avLst/>
          </a:prstGeom>
          <a:solidFill>
            <a:schemeClr val="lt1"/>
          </a:solidFill>
          <a:ln>
            <a:noFill/>
          </a:ln>
        </p:spPr>
      </p:sp>
      <p:sp>
        <p:nvSpPr>
          <p:cNvPr id="363" name="Google Shape;363;p88"/>
          <p:cNvSpPr txBox="1"/>
          <p:nvPr>
            <p:ph idx="1" type="body"/>
          </p:nvPr>
        </p:nvSpPr>
        <p:spPr>
          <a:xfrm>
            <a:off x="1802710" y="17732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88"/>
          <p:cNvSpPr txBox="1"/>
          <p:nvPr>
            <p:ph idx="3"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65" name="Google Shape;365;p88"/>
          <p:cNvGrpSpPr/>
          <p:nvPr/>
        </p:nvGrpSpPr>
        <p:grpSpPr>
          <a:xfrm rot="-5400000">
            <a:off x="-418181" y="5125361"/>
            <a:ext cx="2334324" cy="307260"/>
            <a:chOff x="301128" y="6151084"/>
            <a:chExt cx="3144242" cy="374574"/>
          </a:xfrm>
        </p:grpSpPr>
        <p:pic>
          <p:nvPicPr>
            <p:cNvPr descr="Shape&#10;&#10;Description automatically generated with medium confidence" id="366" name="Google Shape;366;p8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67" name="Google Shape;367;p8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68" name="Google Shape;368;p8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with Photo - Orange">
  <p:cSld name="1_Text Slide with Photo - Orange">
    <p:spTree>
      <p:nvGrpSpPr>
        <p:cNvPr id="369" name="Shape 369"/>
        <p:cNvGrpSpPr/>
        <p:nvPr/>
      </p:nvGrpSpPr>
      <p:grpSpPr>
        <a:xfrm>
          <a:off x="0" y="0"/>
          <a:ext cx="0" cy="0"/>
          <a:chOff x="0" y="0"/>
          <a:chExt cx="0" cy="0"/>
        </a:xfrm>
      </p:grpSpPr>
      <p:pic>
        <p:nvPicPr>
          <p:cNvPr descr="A black and white striped pattern&#10;&#10;Description automatically generated with medium confidence" id="370" name="Google Shape;370;p89"/>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371" name="Google Shape;371;p89"/>
          <p:cNvSpPr/>
          <p:nvPr/>
        </p:nvSpPr>
        <p:spPr>
          <a:xfrm flipH="1" rot="10800000">
            <a:off x="1038225" y="-4"/>
            <a:ext cx="6216471" cy="6892757"/>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72" name="Google Shape;372;p89"/>
          <p:cNvSpPr/>
          <p:nvPr>
            <p:ph idx="2" type="pic"/>
          </p:nvPr>
        </p:nvSpPr>
        <p:spPr>
          <a:xfrm>
            <a:off x="7298140" y="228600"/>
            <a:ext cx="4659043" cy="6362700"/>
          </a:xfrm>
          <a:prstGeom prst="rect">
            <a:avLst/>
          </a:prstGeom>
          <a:solidFill>
            <a:schemeClr val="lt1"/>
          </a:solidFill>
          <a:ln>
            <a:noFill/>
          </a:ln>
        </p:spPr>
      </p:sp>
      <p:sp>
        <p:nvSpPr>
          <p:cNvPr id="373" name="Google Shape;373;p89"/>
          <p:cNvSpPr txBox="1"/>
          <p:nvPr>
            <p:ph idx="1" type="body"/>
          </p:nvPr>
        </p:nvSpPr>
        <p:spPr>
          <a:xfrm>
            <a:off x="1802710" y="17732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89"/>
          <p:cNvSpPr txBox="1"/>
          <p:nvPr>
            <p:ph idx="3"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75" name="Google Shape;375;p89"/>
          <p:cNvGrpSpPr/>
          <p:nvPr/>
        </p:nvGrpSpPr>
        <p:grpSpPr>
          <a:xfrm rot="-5400000">
            <a:off x="-418181" y="5125361"/>
            <a:ext cx="2334324" cy="307260"/>
            <a:chOff x="301128" y="6151084"/>
            <a:chExt cx="3144242" cy="374574"/>
          </a:xfrm>
        </p:grpSpPr>
        <p:pic>
          <p:nvPicPr>
            <p:cNvPr descr="Shape&#10;&#10;Description automatically generated with medium confidence" id="376" name="Google Shape;376;p8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77" name="Google Shape;377;p8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78" name="Google Shape;378;p8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379" name="Shape 379"/>
        <p:cNvGrpSpPr/>
        <p:nvPr/>
      </p:nvGrpSpPr>
      <p:grpSpPr>
        <a:xfrm>
          <a:off x="0" y="0"/>
          <a:ext cx="0" cy="0"/>
          <a:chOff x="0" y="0"/>
          <a:chExt cx="0" cy="0"/>
        </a:xfrm>
      </p:grpSpPr>
      <p:sp>
        <p:nvSpPr>
          <p:cNvPr id="380" name="Google Shape;380;p90"/>
          <p:cNvSpPr/>
          <p:nvPr>
            <p:ph idx="2" type="pic"/>
          </p:nvPr>
        </p:nvSpPr>
        <p:spPr>
          <a:xfrm>
            <a:off x="247651" y="1278196"/>
            <a:ext cx="11696699" cy="4699000"/>
          </a:xfrm>
          <a:prstGeom prst="rect">
            <a:avLst/>
          </a:prstGeom>
          <a:solidFill>
            <a:schemeClr val="lt1"/>
          </a:solidFill>
          <a:ln>
            <a:noFill/>
          </a:ln>
        </p:spPr>
      </p:sp>
      <p:sp>
        <p:nvSpPr>
          <p:cNvPr id="381" name="Google Shape;381;p90"/>
          <p:cNvSpPr txBox="1"/>
          <p:nvPr/>
        </p:nvSpPr>
        <p:spPr>
          <a:xfrm>
            <a:off x="7619999" y="3435786"/>
            <a:ext cx="4019670" cy="773557"/>
          </a:xfrm>
          <a:prstGeom prst="rect">
            <a:avLst/>
          </a:prstGeom>
          <a:noFill/>
          <a:ln>
            <a:noFill/>
          </a:ln>
        </p:spPr>
        <p:txBody>
          <a:bodyPr anchorCtr="0" anchor="t" bIns="108700" lIns="217425" spcFirstLastPara="1" rIns="217425" wrap="square" tIns="108700">
            <a:spAutoFit/>
          </a:bodyPr>
          <a:lstStyle/>
          <a:p>
            <a:pPr indent="0" lvl="0" marL="0" marR="0" rtl="0" algn="ctr">
              <a:lnSpc>
                <a:spcPct val="100000"/>
              </a:lnSpc>
              <a:spcBef>
                <a:spcPts val="0"/>
              </a:spcBef>
              <a:spcAft>
                <a:spcPts val="0"/>
              </a:spcAft>
              <a:buClr>
                <a:schemeClr val="lt1"/>
              </a:buClr>
              <a:buSzPts val="1800"/>
              <a:buFont typeface="Arial"/>
              <a:buNone/>
            </a:pPr>
            <a:r>
              <a:rPr b="0" i="0" lang="es-ES" sz="1800" u="none" cap="none" strike="noStrike">
                <a:solidFill>
                  <a:schemeClr val="lt1"/>
                </a:solidFill>
                <a:latin typeface="Montserrat Light"/>
                <a:ea typeface="Montserrat Light"/>
                <a:cs typeface="Montserrat Light"/>
                <a:sym typeface="Montserrat Light"/>
              </a:rPr>
              <a:t>Refers to a good or service being offered by a company.</a:t>
            </a:r>
            <a:endParaRPr b="0" i="0" sz="1400" u="none" cap="none" strike="noStrike">
              <a:solidFill>
                <a:srgbClr val="000000"/>
              </a:solidFill>
              <a:latin typeface="Arial"/>
              <a:ea typeface="Arial"/>
              <a:cs typeface="Arial"/>
              <a:sym typeface="Arial"/>
            </a:endParaRPr>
          </a:p>
        </p:txBody>
      </p:sp>
      <p:sp>
        <p:nvSpPr>
          <p:cNvPr id="382" name="Google Shape;382;p90"/>
          <p:cNvSpPr/>
          <p:nvPr/>
        </p:nvSpPr>
        <p:spPr>
          <a:xfrm flipH="1">
            <a:off x="7277101" y="2776797"/>
            <a:ext cx="4914900" cy="147292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83" name="Google Shape;383;p90"/>
          <p:cNvSpPr txBox="1"/>
          <p:nvPr>
            <p:ph idx="1" type="body"/>
          </p:nvPr>
        </p:nvSpPr>
        <p:spPr>
          <a:xfrm>
            <a:off x="7277100" y="2783282"/>
            <a:ext cx="4667249" cy="146644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90"/>
          <p:cNvSpPr txBox="1"/>
          <p:nvPr>
            <p:ph idx="3" type="body"/>
          </p:nvPr>
        </p:nvSpPr>
        <p:spPr>
          <a:xfrm>
            <a:off x="437301" y="336277"/>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85" name="Google Shape;385;p90"/>
          <p:cNvGrpSpPr/>
          <p:nvPr/>
        </p:nvGrpSpPr>
        <p:grpSpPr>
          <a:xfrm>
            <a:off x="301128" y="6151084"/>
            <a:ext cx="3144242" cy="374574"/>
            <a:chOff x="301128" y="6151084"/>
            <a:chExt cx="3144242" cy="374574"/>
          </a:xfrm>
        </p:grpSpPr>
        <p:pic>
          <p:nvPicPr>
            <p:cNvPr descr="Shape&#10;&#10;Description automatically generated with medium confidence" id="386" name="Google Shape;386;p9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87" name="Google Shape;387;p9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88" name="Google Shape;388;p9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Slide 3">
  <p:cSld name="1_Photo Slide 3">
    <p:spTree>
      <p:nvGrpSpPr>
        <p:cNvPr id="389" name="Shape 389"/>
        <p:cNvGrpSpPr/>
        <p:nvPr/>
      </p:nvGrpSpPr>
      <p:grpSpPr>
        <a:xfrm>
          <a:off x="0" y="0"/>
          <a:ext cx="0" cy="0"/>
          <a:chOff x="0" y="0"/>
          <a:chExt cx="0" cy="0"/>
        </a:xfrm>
      </p:grpSpPr>
      <p:sp>
        <p:nvSpPr>
          <p:cNvPr id="390" name="Google Shape;390;p91"/>
          <p:cNvSpPr/>
          <p:nvPr>
            <p:ph idx="2" type="pic"/>
          </p:nvPr>
        </p:nvSpPr>
        <p:spPr>
          <a:xfrm>
            <a:off x="241300" y="228600"/>
            <a:ext cx="11696700" cy="5763986"/>
          </a:xfrm>
          <a:prstGeom prst="rect">
            <a:avLst/>
          </a:prstGeom>
          <a:noFill/>
          <a:ln>
            <a:noFill/>
          </a:ln>
        </p:spPr>
      </p:sp>
      <p:sp>
        <p:nvSpPr>
          <p:cNvPr id="391" name="Google Shape;391;p91"/>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2" name="Google Shape;392;p91"/>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3" name="Google Shape;393;p91"/>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91"/>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95" name="Google Shape;395;p91"/>
          <p:cNvGrpSpPr/>
          <p:nvPr/>
        </p:nvGrpSpPr>
        <p:grpSpPr>
          <a:xfrm>
            <a:off x="301128" y="6151084"/>
            <a:ext cx="3144242" cy="374574"/>
            <a:chOff x="301128" y="6151084"/>
            <a:chExt cx="3144242" cy="374574"/>
          </a:xfrm>
        </p:grpSpPr>
        <p:pic>
          <p:nvPicPr>
            <p:cNvPr descr="Shape&#10;&#10;Description automatically generated with medium confidence" id="396" name="Google Shape;396;p9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97" name="Google Shape;397;p9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98" name="Google Shape;398;p9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hoto Slide 3">
  <p:cSld name="4_Photo Slide 3">
    <p:spTree>
      <p:nvGrpSpPr>
        <p:cNvPr id="399" name="Shape 399"/>
        <p:cNvGrpSpPr/>
        <p:nvPr/>
      </p:nvGrpSpPr>
      <p:grpSpPr>
        <a:xfrm>
          <a:off x="0" y="0"/>
          <a:ext cx="0" cy="0"/>
          <a:chOff x="0" y="0"/>
          <a:chExt cx="0" cy="0"/>
        </a:xfrm>
      </p:grpSpPr>
      <p:sp>
        <p:nvSpPr>
          <p:cNvPr id="400" name="Google Shape;400;p92"/>
          <p:cNvSpPr/>
          <p:nvPr>
            <p:ph idx="2" type="pic"/>
          </p:nvPr>
        </p:nvSpPr>
        <p:spPr>
          <a:xfrm>
            <a:off x="241300" y="228600"/>
            <a:ext cx="11696700" cy="5763986"/>
          </a:xfrm>
          <a:prstGeom prst="rect">
            <a:avLst/>
          </a:prstGeom>
          <a:noFill/>
          <a:ln>
            <a:noFill/>
          </a:ln>
        </p:spPr>
      </p:sp>
      <p:sp>
        <p:nvSpPr>
          <p:cNvPr id="401" name="Google Shape;401;p92"/>
          <p:cNvSpPr/>
          <p:nvPr/>
        </p:nvSpPr>
        <p:spPr>
          <a:xfrm>
            <a:off x="6197600" y="985864"/>
            <a:ext cx="5994400" cy="24257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2" name="Google Shape;402;p92"/>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3" name="Google Shape;403;p92"/>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92"/>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05" name="Google Shape;405;p92"/>
          <p:cNvGrpSpPr/>
          <p:nvPr/>
        </p:nvGrpSpPr>
        <p:grpSpPr>
          <a:xfrm>
            <a:off x="301128" y="6151084"/>
            <a:ext cx="3144242" cy="374574"/>
            <a:chOff x="301128" y="6151084"/>
            <a:chExt cx="3144242" cy="374574"/>
          </a:xfrm>
        </p:grpSpPr>
        <p:pic>
          <p:nvPicPr>
            <p:cNvPr descr="Shape&#10;&#10;Description automatically generated with medium confidence" id="406" name="Google Shape;406;p9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07" name="Google Shape;407;p9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08" name="Google Shape;408;p9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Slide 3">
  <p:cSld name="3_Photo Slide 3">
    <p:spTree>
      <p:nvGrpSpPr>
        <p:cNvPr id="409" name="Shape 409"/>
        <p:cNvGrpSpPr/>
        <p:nvPr/>
      </p:nvGrpSpPr>
      <p:grpSpPr>
        <a:xfrm>
          <a:off x="0" y="0"/>
          <a:ext cx="0" cy="0"/>
          <a:chOff x="0" y="0"/>
          <a:chExt cx="0" cy="0"/>
        </a:xfrm>
      </p:grpSpPr>
      <p:sp>
        <p:nvSpPr>
          <p:cNvPr id="410" name="Google Shape;410;p93"/>
          <p:cNvSpPr/>
          <p:nvPr>
            <p:ph idx="2" type="pic"/>
          </p:nvPr>
        </p:nvSpPr>
        <p:spPr>
          <a:xfrm>
            <a:off x="241300" y="228600"/>
            <a:ext cx="11696700" cy="5763986"/>
          </a:xfrm>
          <a:prstGeom prst="rect">
            <a:avLst/>
          </a:prstGeom>
          <a:noFill/>
          <a:ln>
            <a:noFill/>
          </a:ln>
        </p:spPr>
      </p:sp>
      <p:sp>
        <p:nvSpPr>
          <p:cNvPr id="411" name="Google Shape;411;p93"/>
          <p:cNvSpPr/>
          <p:nvPr/>
        </p:nvSpPr>
        <p:spPr>
          <a:xfrm>
            <a:off x="6197600" y="985864"/>
            <a:ext cx="5994400" cy="2425700"/>
          </a:xfrm>
          <a:prstGeom prst="rect">
            <a:avLst/>
          </a:prstGeom>
          <a:solidFill>
            <a:srgbClr val="59C3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2" name="Google Shape;412;p93"/>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3" name="Google Shape;413;p93"/>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93"/>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15" name="Google Shape;415;p93"/>
          <p:cNvGrpSpPr/>
          <p:nvPr/>
        </p:nvGrpSpPr>
        <p:grpSpPr>
          <a:xfrm>
            <a:off x="301128" y="6151084"/>
            <a:ext cx="3144242" cy="374574"/>
            <a:chOff x="301128" y="6151084"/>
            <a:chExt cx="3144242" cy="374574"/>
          </a:xfrm>
        </p:grpSpPr>
        <p:pic>
          <p:nvPicPr>
            <p:cNvPr descr="Shape&#10;&#10;Description automatically generated with medium confidence" id="416" name="Google Shape;416;p9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17" name="Google Shape;417;p9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18" name="Google Shape;418;p9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Blue">
  <p:cSld name="Text / Photo Slide - Blue">
    <p:spTree>
      <p:nvGrpSpPr>
        <p:cNvPr id="419" name="Shape 419"/>
        <p:cNvGrpSpPr/>
        <p:nvPr/>
      </p:nvGrpSpPr>
      <p:grpSpPr>
        <a:xfrm>
          <a:off x="0" y="0"/>
          <a:ext cx="0" cy="0"/>
          <a:chOff x="0" y="0"/>
          <a:chExt cx="0" cy="0"/>
        </a:xfrm>
      </p:grpSpPr>
      <p:sp>
        <p:nvSpPr>
          <p:cNvPr id="420" name="Google Shape;420;p94"/>
          <p:cNvSpPr/>
          <p:nvPr/>
        </p:nvSpPr>
        <p:spPr>
          <a:xfrm>
            <a:off x="241300" y="0"/>
            <a:ext cx="6151000" cy="68580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1" name="Google Shape;421;p94"/>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94"/>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94"/>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424" name="Google Shape;424;p94"/>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425" name="Google Shape;425;p94"/>
          <p:cNvGrpSpPr/>
          <p:nvPr/>
        </p:nvGrpSpPr>
        <p:grpSpPr>
          <a:xfrm>
            <a:off x="8448790" y="6057987"/>
            <a:ext cx="3144242" cy="374574"/>
            <a:chOff x="301128" y="6151084"/>
            <a:chExt cx="3144242" cy="374574"/>
          </a:xfrm>
        </p:grpSpPr>
        <p:pic>
          <p:nvPicPr>
            <p:cNvPr descr="Shape&#10;&#10;Description automatically generated with medium confidence" id="426" name="Google Shape;426;p9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27" name="Google Shape;427;p9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28" name="Google Shape;428;p9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Orange">
  <p:cSld name="Text / Photo Slide - Orange">
    <p:spTree>
      <p:nvGrpSpPr>
        <p:cNvPr id="429" name="Shape 429"/>
        <p:cNvGrpSpPr/>
        <p:nvPr/>
      </p:nvGrpSpPr>
      <p:grpSpPr>
        <a:xfrm>
          <a:off x="0" y="0"/>
          <a:ext cx="0" cy="0"/>
          <a:chOff x="0" y="0"/>
          <a:chExt cx="0" cy="0"/>
        </a:xfrm>
      </p:grpSpPr>
      <p:sp>
        <p:nvSpPr>
          <p:cNvPr id="430" name="Google Shape;430;p95"/>
          <p:cNvSpPr/>
          <p:nvPr/>
        </p:nvSpPr>
        <p:spPr>
          <a:xfrm>
            <a:off x="241300" y="0"/>
            <a:ext cx="6151000" cy="68580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1" name="Google Shape;431;p95"/>
          <p:cNvSpPr txBox="1"/>
          <p:nvPr>
            <p:ph idx="1" type="body"/>
          </p:nvPr>
        </p:nvSpPr>
        <p:spPr>
          <a:xfrm>
            <a:off x="734715" y="1757011"/>
            <a:ext cx="4983180"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95"/>
          <p:cNvSpPr txBox="1"/>
          <p:nvPr>
            <p:ph idx="2"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95"/>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434" name="Google Shape;434;p95"/>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435" name="Google Shape;435;p95"/>
          <p:cNvGrpSpPr/>
          <p:nvPr/>
        </p:nvGrpSpPr>
        <p:grpSpPr>
          <a:xfrm>
            <a:off x="8448790" y="6057987"/>
            <a:ext cx="3144242" cy="374574"/>
            <a:chOff x="301128" y="6151084"/>
            <a:chExt cx="3144242" cy="374574"/>
          </a:xfrm>
        </p:grpSpPr>
        <p:pic>
          <p:nvPicPr>
            <p:cNvPr descr="Shape&#10;&#10;Description automatically generated with medium confidence" id="436" name="Google Shape;436;p9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37" name="Google Shape;437;p9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38" name="Google Shape;438;p9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41" name="Shape 41"/>
        <p:cNvGrpSpPr/>
        <p:nvPr/>
      </p:nvGrpSpPr>
      <p:grpSpPr>
        <a:xfrm>
          <a:off x="0" y="0"/>
          <a:ext cx="0" cy="0"/>
          <a:chOff x="0" y="0"/>
          <a:chExt cx="0" cy="0"/>
        </a:xfrm>
      </p:grpSpPr>
      <p:sp>
        <p:nvSpPr>
          <p:cNvPr id="42" name="Google Shape;42;p60"/>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60"/>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 name="Google Shape;44;p60"/>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5" name="Google Shape;45;p60"/>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6" name="Google Shape;46;p60"/>
          <p:cNvGrpSpPr/>
          <p:nvPr/>
        </p:nvGrpSpPr>
        <p:grpSpPr>
          <a:xfrm rot="-5400000">
            <a:off x="-1025447" y="4518095"/>
            <a:ext cx="3445636" cy="410479"/>
            <a:chOff x="301128" y="6151084"/>
            <a:chExt cx="3144242" cy="374574"/>
          </a:xfrm>
        </p:grpSpPr>
        <p:pic>
          <p:nvPicPr>
            <p:cNvPr descr="Shape&#10;&#10;Description automatically generated with medium confidence" id="47" name="Google Shape;47;p6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8" name="Google Shape;48;p6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9" name="Google Shape;49;p6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50" name="Google Shape;50;p60"/>
          <p:cNvSpPr/>
          <p:nvPr/>
        </p:nvSpPr>
        <p:spPr>
          <a:xfrm flipH="1" rot="10800000">
            <a:off x="859167" y="-6"/>
            <a:ext cx="5455907"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1" name="Google Shape;51;p60"/>
          <p:cNvSpPr txBox="1"/>
          <p:nvPr>
            <p:ph idx="3"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60"/>
          <p:cNvSpPr txBox="1"/>
          <p:nvPr>
            <p:ph idx="4"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Purple">
  <p:cSld name="Meet Our Team - Purple">
    <p:spTree>
      <p:nvGrpSpPr>
        <p:cNvPr id="439" name="Shape 439"/>
        <p:cNvGrpSpPr/>
        <p:nvPr/>
      </p:nvGrpSpPr>
      <p:grpSpPr>
        <a:xfrm>
          <a:off x="0" y="0"/>
          <a:ext cx="0" cy="0"/>
          <a:chOff x="0" y="0"/>
          <a:chExt cx="0" cy="0"/>
        </a:xfrm>
      </p:grpSpPr>
      <p:sp>
        <p:nvSpPr>
          <p:cNvPr id="440" name="Google Shape;440;p96"/>
          <p:cNvSpPr/>
          <p:nvPr/>
        </p:nvSpPr>
        <p:spPr>
          <a:xfrm>
            <a:off x="241300" y="228600"/>
            <a:ext cx="11696700" cy="27178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1" name="Google Shape;441;p96"/>
          <p:cNvSpPr/>
          <p:nvPr>
            <p:ph idx="2" type="pic"/>
          </p:nvPr>
        </p:nvSpPr>
        <p:spPr>
          <a:xfrm>
            <a:off x="1147385" y="2043172"/>
            <a:ext cx="1723877" cy="1723877"/>
          </a:xfrm>
          <a:prstGeom prst="ellipse">
            <a:avLst/>
          </a:prstGeom>
          <a:solidFill>
            <a:schemeClr val="lt1"/>
          </a:solidFill>
          <a:ln>
            <a:noFill/>
          </a:ln>
        </p:spPr>
      </p:sp>
      <p:sp>
        <p:nvSpPr>
          <p:cNvPr id="442" name="Google Shape;442;p96"/>
          <p:cNvSpPr/>
          <p:nvPr>
            <p:ph idx="3" type="pic"/>
          </p:nvPr>
        </p:nvSpPr>
        <p:spPr>
          <a:xfrm>
            <a:off x="3886593" y="2052565"/>
            <a:ext cx="1723877" cy="1723877"/>
          </a:xfrm>
          <a:prstGeom prst="ellipse">
            <a:avLst/>
          </a:prstGeom>
          <a:solidFill>
            <a:schemeClr val="lt1"/>
          </a:solidFill>
          <a:ln>
            <a:noFill/>
          </a:ln>
        </p:spPr>
      </p:sp>
      <p:sp>
        <p:nvSpPr>
          <p:cNvPr id="443" name="Google Shape;443;p96"/>
          <p:cNvSpPr/>
          <p:nvPr>
            <p:ph idx="4" type="pic"/>
          </p:nvPr>
        </p:nvSpPr>
        <p:spPr>
          <a:xfrm>
            <a:off x="6581530" y="2048263"/>
            <a:ext cx="1723877" cy="1723877"/>
          </a:xfrm>
          <a:prstGeom prst="ellipse">
            <a:avLst/>
          </a:prstGeom>
          <a:solidFill>
            <a:schemeClr val="lt1"/>
          </a:solidFill>
          <a:ln>
            <a:noFill/>
          </a:ln>
        </p:spPr>
      </p:sp>
      <p:sp>
        <p:nvSpPr>
          <p:cNvPr id="444" name="Google Shape;444;p96"/>
          <p:cNvSpPr/>
          <p:nvPr>
            <p:ph idx="5" type="pic"/>
          </p:nvPr>
        </p:nvSpPr>
        <p:spPr>
          <a:xfrm>
            <a:off x="9320738" y="2057654"/>
            <a:ext cx="1723877" cy="1723877"/>
          </a:xfrm>
          <a:prstGeom prst="ellipse">
            <a:avLst/>
          </a:prstGeom>
          <a:solidFill>
            <a:schemeClr val="lt1"/>
          </a:solidFill>
          <a:ln>
            <a:noFill/>
          </a:ln>
        </p:spPr>
      </p:sp>
      <p:sp>
        <p:nvSpPr>
          <p:cNvPr id="445" name="Google Shape;445;p96"/>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96"/>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96"/>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96"/>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96"/>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96"/>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96"/>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96"/>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53" name="Google Shape;453;p9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
        <p:nvSpPr>
          <p:cNvPr id="454" name="Google Shape;454;p96"/>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Orange">
  <p:cSld name="Meet Our Team - Orange">
    <p:spTree>
      <p:nvGrpSpPr>
        <p:cNvPr id="455" name="Shape 455"/>
        <p:cNvGrpSpPr/>
        <p:nvPr/>
      </p:nvGrpSpPr>
      <p:grpSpPr>
        <a:xfrm>
          <a:off x="0" y="0"/>
          <a:ext cx="0" cy="0"/>
          <a:chOff x="0" y="0"/>
          <a:chExt cx="0" cy="0"/>
        </a:xfrm>
      </p:grpSpPr>
      <p:sp>
        <p:nvSpPr>
          <p:cNvPr id="456" name="Google Shape;456;p97"/>
          <p:cNvSpPr/>
          <p:nvPr/>
        </p:nvSpPr>
        <p:spPr>
          <a:xfrm>
            <a:off x="241300" y="228600"/>
            <a:ext cx="11696700" cy="27178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7" name="Google Shape;457;p97"/>
          <p:cNvSpPr/>
          <p:nvPr>
            <p:ph idx="2" type="pic"/>
          </p:nvPr>
        </p:nvSpPr>
        <p:spPr>
          <a:xfrm>
            <a:off x="1147385" y="2043172"/>
            <a:ext cx="1723877" cy="1723877"/>
          </a:xfrm>
          <a:prstGeom prst="ellipse">
            <a:avLst/>
          </a:prstGeom>
          <a:solidFill>
            <a:schemeClr val="lt1"/>
          </a:solidFill>
          <a:ln>
            <a:noFill/>
          </a:ln>
        </p:spPr>
      </p:sp>
      <p:sp>
        <p:nvSpPr>
          <p:cNvPr id="458" name="Google Shape;458;p97"/>
          <p:cNvSpPr/>
          <p:nvPr>
            <p:ph idx="3" type="pic"/>
          </p:nvPr>
        </p:nvSpPr>
        <p:spPr>
          <a:xfrm>
            <a:off x="3886593" y="2052565"/>
            <a:ext cx="1723877" cy="1723877"/>
          </a:xfrm>
          <a:prstGeom prst="ellipse">
            <a:avLst/>
          </a:prstGeom>
          <a:solidFill>
            <a:schemeClr val="lt1"/>
          </a:solidFill>
          <a:ln>
            <a:noFill/>
          </a:ln>
        </p:spPr>
      </p:sp>
      <p:sp>
        <p:nvSpPr>
          <p:cNvPr id="459" name="Google Shape;459;p97"/>
          <p:cNvSpPr/>
          <p:nvPr>
            <p:ph idx="4" type="pic"/>
          </p:nvPr>
        </p:nvSpPr>
        <p:spPr>
          <a:xfrm>
            <a:off x="6581530" y="2048263"/>
            <a:ext cx="1723877" cy="1723877"/>
          </a:xfrm>
          <a:prstGeom prst="ellipse">
            <a:avLst/>
          </a:prstGeom>
          <a:solidFill>
            <a:schemeClr val="lt1"/>
          </a:solidFill>
          <a:ln>
            <a:noFill/>
          </a:ln>
        </p:spPr>
      </p:sp>
      <p:sp>
        <p:nvSpPr>
          <p:cNvPr id="460" name="Google Shape;460;p97"/>
          <p:cNvSpPr/>
          <p:nvPr>
            <p:ph idx="5" type="pic"/>
          </p:nvPr>
        </p:nvSpPr>
        <p:spPr>
          <a:xfrm>
            <a:off x="9320738" y="2057654"/>
            <a:ext cx="1723877" cy="1723877"/>
          </a:xfrm>
          <a:prstGeom prst="ellipse">
            <a:avLst/>
          </a:prstGeom>
          <a:solidFill>
            <a:schemeClr val="lt1"/>
          </a:solidFill>
          <a:ln>
            <a:noFill/>
          </a:ln>
        </p:spPr>
      </p:sp>
      <p:sp>
        <p:nvSpPr>
          <p:cNvPr id="461" name="Google Shape;461;p97"/>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97"/>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97"/>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 name="Google Shape;464;p97"/>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97"/>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 name="Google Shape;466;p97"/>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97"/>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97"/>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69" name="Google Shape;469;p9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70" name="Google Shape;470;p97"/>
          <p:cNvGrpSpPr/>
          <p:nvPr/>
        </p:nvGrpSpPr>
        <p:grpSpPr>
          <a:xfrm>
            <a:off x="4480947" y="6257070"/>
            <a:ext cx="3144242" cy="374574"/>
            <a:chOff x="301128" y="6151084"/>
            <a:chExt cx="3144242" cy="374574"/>
          </a:xfrm>
        </p:grpSpPr>
        <p:pic>
          <p:nvPicPr>
            <p:cNvPr descr="Shape&#10;&#10;Description automatically generated with medium confidence" id="471" name="Google Shape;471;p9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72" name="Google Shape;472;p9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73" name="Google Shape;473;p9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474" name="Google Shape;474;p97"/>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Orange">
  <p:cSld name="Text box - Solid Orange">
    <p:spTree>
      <p:nvGrpSpPr>
        <p:cNvPr id="475" name="Shape 475"/>
        <p:cNvGrpSpPr/>
        <p:nvPr/>
      </p:nvGrpSpPr>
      <p:grpSpPr>
        <a:xfrm>
          <a:off x="0" y="0"/>
          <a:ext cx="0" cy="0"/>
          <a:chOff x="0" y="0"/>
          <a:chExt cx="0" cy="0"/>
        </a:xfrm>
      </p:grpSpPr>
      <p:sp>
        <p:nvSpPr>
          <p:cNvPr id="476" name="Google Shape;476;p98"/>
          <p:cNvSpPr/>
          <p:nvPr/>
        </p:nvSpPr>
        <p:spPr>
          <a:xfrm>
            <a:off x="241300" y="228600"/>
            <a:ext cx="11696700" cy="569531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7" name="Google Shape;477;p98"/>
          <p:cNvSpPr txBox="1"/>
          <p:nvPr>
            <p:ph idx="1" type="body"/>
          </p:nvPr>
        </p:nvSpPr>
        <p:spPr>
          <a:xfrm>
            <a:off x="734714" y="1757011"/>
            <a:ext cx="1080810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98"/>
          <p:cNvSpPr txBox="1"/>
          <p:nvPr>
            <p:ph idx="2" type="body"/>
          </p:nvPr>
        </p:nvSpPr>
        <p:spPr>
          <a:xfrm>
            <a:off x="734714" y="642972"/>
            <a:ext cx="10808102"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9" name="Google Shape;479;p98"/>
          <p:cNvSpPr/>
          <p:nvPr/>
        </p:nvSpPr>
        <p:spPr>
          <a:xfrm>
            <a:off x="241300" y="228600"/>
            <a:ext cx="11696700" cy="598642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0" name="Google Shape;480;p98"/>
          <p:cNvSpPr txBox="1"/>
          <p:nvPr>
            <p:ph idx="3"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1" name="Google Shape;481;p98"/>
          <p:cNvSpPr txBox="1"/>
          <p:nvPr>
            <p:ph idx="4"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82" name="Google Shape;482;p98"/>
          <p:cNvGrpSpPr/>
          <p:nvPr/>
        </p:nvGrpSpPr>
        <p:grpSpPr>
          <a:xfrm>
            <a:off x="301128" y="6378251"/>
            <a:ext cx="3144242" cy="374574"/>
            <a:chOff x="301128" y="6151084"/>
            <a:chExt cx="3144242" cy="374574"/>
          </a:xfrm>
        </p:grpSpPr>
        <p:pic>
          <p:nvPicPr>
            <p:cNvPr descr="Shape&#10;&#10;Description automatically generated with medium confidence" id="483" name="Google Shape;483;p9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84" name="Google Shape;484;p9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85" name="Google Shape;485;p9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86" name="Google Shape;486;p98"/>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487" name="Shape 487"/>
        <p:cNvGrpSpPr/>
        <p:nvPr/>
      </p:nvGrpSpPr>
      <p:grpSpPr>
        <a:xfrm>
          <a:off x="0" y="0"/>
          <a:ext cx="0" cy="0"/>
          <a:chOff x="0" y="0"/>
          <a:chExt cx="0" cy="0"/>
        </a:xfrm>
      </p:grpSpPr>
      <p:sp>
        <p:nvSpPr>
          <p:cNvPr id="488" name="Google Shape;488;p99"/>
          <p:cNvSpPr/>
          <p:nvPr/>
        </p:nvSpPr>
        <p:spPr>
          <a:xfrm>
            <a:off x="0" y="0"/>
            <a:ext cx="12192000" cy="2508049"/>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9" name="Google Shape;489;p99"/>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0" name="Google Shape;490;p99"/>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491" name="Google Shape;491;p99"/>
          <p:cNvSpPr/>
          <p:nvPr>
            <p:ph idx="2" type="pic"/>
          </p:nvPr>
        </p:nvSpPr>
        <p:spPr>
          <a:xfrm>
            <a:off x="7061200" y="1203325"/>
            <a:ext cx="5130800" cy="3913188"/>
          </a:xfrm>
          <a:prstGeom prst="rect">
            <a:avLst/>
          </a:prstGeom>
          <a:solidFill>
            <a:schemeClr val="lt1"/>
          </a:solidFill>
          <a:ln>
            <a:noFill/>
          </a:ln>
        </p:spPr>
      </p:sp>
      <p:sp>
        <p:nvSpPr>
          <p:cNvPr id="492" name="Google Shape;492;p99"/>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93" name="Google Shape;493;p99"/>
          <p:cNvGrpSpPr/>
          <p:nvPr/>
        </p:nvGrpSpPr>
        <p:grpSpPr>
          <a:xfrm>
            <a:off x="389965" y="6092742"/>
            <a:ext cx="3144242" cy="374574"/>
            <a:chOff x="301128" y="6151084"/>
            <a:chExt cx="3144242" cy="374574"/>
          </a:xfrm>
        </p:grpSpPr>
        <p:pic>
          <p:nvPicPr>
            <p:cNvPr descr="Shape&#10;&#10;Description automatically generated with medium confidence" id="494" name="Google Shape;494;p9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95" name="Google Shape;495;p9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96" name="Google Shape;496;p9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ptop Slide">
  <p:cSld name="1_Laptop Slide">
    <p:spTree>
      <p:nvGrpSpPr>
        <p:cNvPr id="497" name="Shape 497"/>
        <p:cNvGrpSpPr/>
        <p:nvPr/>
      </p:nvGrpSpPr>
      <p:grpSpPr>
        <a:xfrm>
          <a:off x="0" y="0"/>
          <a:ext cx="0" cy="0"/>
          <a:chOff x="0" y="0"/>
          <a:chExt cx="0" cy="0"/>
        </a:xfrm>
      </p:grpSpPr>
      <p:sp>
        <p:nvSpPr>
          <p:cNvPr id="498" name="Google Shape;498;p100"/>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9" name="Google Shape;499;p100"/>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0" name="Google Shape;500;p100"/>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501" name="Google Shape;501;p100"/>
          <p:cNvSpPr/>
          <p:nvPr>
            <p:ph idx="2" type="pic"/>
          </p:nvPr>
        </p:nvSpPr>
        <p:spPr>
          <a:xfrm>
            <a:off x="7061200" y="1203325"/>
            <a:ext cx="5130800" cy="3913188"/>
          </a:xfrm>
          <a:prstGeom prst="rect">
            <a:avLst/>
          </a:prstGeom>
          <a:solidFill>
            <a:schemeClr val="lt1"/>
          </a:solidFill>
          <a:ln>
            <a:noFill/>
          </a:ln>
        </p:spPr>
      </p:sp>
      <p:sp>
        <p:nvSpPr>
          <p:cNvPr id="502" name="Google Shape;502;p100"/>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03" name="Google Shape;503;p100"/>
          <p:cNvGrpSpPr/>
          <p:nvPr/>
        </p:nvGrpSpPr>
        <p:grpSpPr>
          <a:xfrm>
            <a:off x="389965" y="6092742"/>
            <a:ext cx="3144242" cy="374574"/>
            <a:chOff x="301128" y="6151084"/>
            <a:chExt cx="3144242" cy="374574"/>
          </a:xfrm>
        </p:grpSpPr>
        <p:pic>
          <p:nvPicPr>
            <p:cNvPr descr="Shape&#10;&#10;Description automatically generated with medium confidence" id="504" name="Google Shape;504;p10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05" name="Google Shape;505;p10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06" name="Google Shape;506;p10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07" name="Shape 507"/>
        <p:cNvGrpSpPr/>
        <p:nvPr/>
      </p:nvGrpSpPr>
      <p:grpSpPr>
        <a:xfrm>
          <a:off x="0" y="0"/>
          <a:ext cx="0" cy="0"/>
          <a:chOff x="0" y="0"/>
          <a:chExt cx="0" cy="0"/>
        </a:xfrm>
      </p:grpSpPr>
      <p:sp>
        <p:nvSpPr>
          <p:cNvPr id="508" name="Google Shape;508;p101"/>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9" name="Google Shape;509;p101"/>
          <p:cNvSpPr txBox="1"/>
          <p:nvPr>
            <p:ph idx="1"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0" name="Google Shape;510;p101"/>
          <p:cNvGrpSpPr/>
          <p:nvPr/>
        </p:nvGrpSpPr>
        <p:grpSpPr>
          <a:xfrm>
            <a:off x="2530564" y="336687"/>
            <a:ext cx="9078210" cy="5854425"/>
            <a:chOff x="3152299" y="635855"/>
            <a:chExt cx="19296834" cy="12444290"/>
          </a:xfrm>
        </p:grpSpPr>
        <p:pic>
          <p:nvPicPr>
            <p:cNvPr descr="iPhone6_mockup_front_white.png" id="511" name="Google Shape;511;p101"/>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512" name="Google Shape;512;p101"/>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513" name="Google Shape;513;p101"/>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514" name="Google Shape;514;p101"/>
          <p:cNvSpPr/>
          <p:nvPr>
            <p:ph idx="2" type="pic"/>
          </p:nvPr>
        </p:nvSpPr>
        <p:spPr>
          <a:xfrm>
            <a:off x="8602116" y="1265033"/>
            <a:ext cx="2266512" cy="3978298"/>
          </a:xfrm>
          <a:prstGeom prst="rect">
            <a:avLst/>
          </a:prstGeom>
          <a:solidFill>
            <a:schemeClr val="lt1"/>
          </a:solidFill>
          <a:ln>
            <a:noFill/>
          </a:ln>
        </p:spPr>
      </p:sp>
      <p:sp>
        <p:nvSpPr>
          <p:cNvPr id="515" name="Google Shape;515;p101"/>
          <p:cNvSpPr txBox="1"/>
          <p:nvPr>
            <p:ph idx="3"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6" name="Google Shape;516;p101"/>
          <p:cNvGrpSpPr/>
          <p:nvPr/>
        </p:nvGrpSpPr>
        <p:grpSpPr>
          <a:xfrm>
            <a:off x="389965" y="6092742"/>
            <a:ext cx="3144242" cy="374574"/>
            <a:chOff x="301128" y="6151084"/>
            <a:chExt cx="3144242" cy="374574"/>
          </a:xfrm>
        </p:grpSpPr>
        <p:pic>
          <p:nvPicPr>
            <p:cNvPr descr="Shape&#10;&#10;Description automatically generated with medium confidence" id="517" name="Google Shape;517;p10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18" name="Google Shape;518;p10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19" name="Google Shape;519;p10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Green">
  <p:cSld name="Bullet Slide - Green">
    <p:spTree>
      <p:nvGrpSpPr>
        <p:cNvPr id="520" name="Shape 520"/>
        <p:cNvGrpSpPr/>
        <p:nvPr/>
      </p:nvGrpSpPr>
      <p:grpSpPr>
        <a:xfrm>
          <a:off x="0" y="0"/>
          <a:ext cx="0" cy="0"/>
          <a:chOff x="0" y="0"/>
          <a:chExt cx="0" cy="0"/>
        </a:xfrm>
      </p:grpSpPr>
      <p:sp>
        <p:nvSpPr>
          <p:cNvPr id="521" name="Google Shape;521;p102"/>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02"/>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3" name="Google Shape;523;p102"/>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524" name="Google Shape;524;p102"/>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102"/>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Blue">
  <p:cSld name="Bullet Slide - Blue">
    <p:spTree>
      <p:nvGrpSpPr>
        <p:cNvPr id="526" name="Shape 526"/>
        <p:cNvGrpSpPr/>
        <p:nvPr/>
      </p:nvGrpSpPr>
      <p:grpSpPr>
        <a:xfrm>
          <a:off x="0" y="0"/>
          <a:ext cx="0" cy="0"/>
          <a:chOff x="0" y="0"/>
          <a:chExt cx="0" cy="0"/>
        </a:xfrm>
      </p:grpSpPr>
      <p:sp>
        <p:nvSpPr>
          <p:cNvPr id="527" name="Google Shape;527;p103"/>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03"/>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1D1C5"/>
              </a:buClr>
              <a:buSzPts val="3600"/>
              <a:buNone/>
              <a:defRPr i="0" sz="3600">
                <a:solidFill>
                  <a:srgbClr val="81D1C5"/>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9" name="Google Shape;529;p103"/>
          <p:cNvCxnSpPr/>
          <p:nvPr/>
        </p:nvCxnSpPr>
        <p:spPr>
          <a:xfrm>
            <a:off x="5346936" y="-25722"/>
            <a:ext cx="0" cy="6853558"/>
          </a:xfrm>
          <a:prstGeom prst="straightConnector1">
            <a:avLst/>
          </a:prstGeom>
          <a:noFill/>
          <a:ln cap="flat" cmpd="sng" w="12700">
            <a:solidFill>
              <a:srgbClr val="81D1C5"/>
            </a:solidFill>
            <a:prstDash val="solid"/>
            <a:miter lim="800000"/>
            <a:headEnd len="sm" w="sm" type="none"/>
            <a:tailEnd len="sm" w="sm" type="none"/>
          </a:ln>
        </p:spPr>
      </p:cxnSp>
      <p:sp>
        <p:nvSpPr>
          <p:cNvPr id="530" name="Google Shape;530;p103"/>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1D1C5"/>
              </a:buClr>
              <a:buSzPts val="3600"/>
              <a:buNone/>
              <a:defRPr i="0" sz="3600">
                <a:solidFill>
                  <a:srgbClr val="81D1C5"/>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03"/>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Light Green">
  <p:cSld name="Bullet Slide - Light Green">
    <p:spTree>
      <p:nvGrpSpPr>
        <p:cNvPr id="532" name="Shape 532"/>
        <p:cNvGrpSpPr/>
        <p:nvPr/>
      </p:nvGrpSpPr>
      <p:grpSpPr>
        <a:xfrm>
          <a:off x="0" y="0"/>
          <a:ext cx="0" cy="0"/>
          <a:chOff x="0" y="0"/>
          <a:chExt cx="0" cy="0"/>
        </a:xfrm>
      </p:grpSpPr>
      <p:sp>
        <p:nvSpPr>
          <p:cNvPr id="533" name="Google Shape;533;p104"/>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4" name="Google Shape;534;p104"/>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7954"/>
              </a:buClr>
              <a:buSzPts val="3600"/>
              <a:buNone/>
              <a:defRPr i="0" sz="3600">
                <a:solidFill>
                  <a:srgbClr val="F27954"/>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35" name="Google Shape;535;p104"/>
          <p:cNvCxnSpPr/>
          <p:nvPr/>
        </p:nvCxnSpPr>
        <p:spPr>
          <a:xfrm>
            <a:off x="5346936" y="-25722"/>
            <a:ext cx="0" cy="6853558"/>
          </a:xfrm>
          <a:prstGeom prst="straightConnector1">
            <a:avLst/>
          </a:prstGeom>
          <a:noFill/>
          <a:ln cap="flat" cmpd="sng" w="12700">
            <a:solidFill>
              <a:srgbClr val="F27954"/>
            </a:solidFill>
            <a:prstDash val="solid"/>
            <a:miter lim="800000"/>
            <a:headEnd len="sm" w="sm" type="none"/>
            <a:tailEnd len="sm" w="sm" type="none"/>
          </a:ln>
        </p:spPr>
      </p:cxnSp>
      <p:sp>
        <p:nvSpPr>
          <p:cNvPr id="536" name="Google Shape;536;p104"/>
          <p:cNvSpPr txBox="1"/>
          <p:nvPr>
            <p:ph idx="3" type="body"/>
          </p:nvPr>
        </p:nvSpPr>
        <p:spPr>
          <a:xfrm>
            <a:off x="1103474" y="708094"/>
            <a:ext cx="3452394" cy="3433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7954"/>
              </a:buClr>
              <a:buSzPts val="3600"/>
              <a:buNone/>
              <a:defRPr i="0" sz="3600">
                <a:solidFill>
                  <a:srgbClr val="F27954"/>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104"/>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538" name="Shape 538"/>
        <p:cNvGrpSpPr/>
        <p:nvPr/>
      </p:nvGrpSpPr>
      <p:grpSpPr>
        <a:xfrm>
          <a:off x="0" y="0"/>
          <a:ext cx="0" cy="0"/>
          <a:chOff x="0" y="0"/>
          <a:chExt cx="0" cy="0"/>
        </a:xfrm>
      </p:grpSpPr>
      <p:sp>
        <p:nvSpPr>
          <p:cNvPr id="539" name="Google Shape;539;p105"/>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s-ES"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540" name="Google Shape;540;p105"/>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541" name="Google Shape;541;p105"/>
          <p:cNvSpPr/>
          <p:nvPr/>
        </p:nvSpPr>
        <p:spPr>
          <a:xfrm>
            <a:off x="2102383" y="2832249"/>
            <a:ext cx="1233055" cy="123305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42" name="Google Shape;542;p105"/>
          <p:cNvSpPr/>
          <p:nvPr/>
        </p:nvSpPr>
        <p:spPr>
          <a:xfrm>
            <a:off x="5969765" y="3362570"/>
            <a:ext cx="172412" cy="17241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43" name="Google Shape;543;p105"/>
          <p:cNvSpPr/>
          <p:nvPr/>
        </p:nvSpPr>
        <p:spPr>
          <a:xfrm>
            <a:off x="9383674" y="3362570"/>
            <a:ext cx="172412" cy="172412"/>
          </a:xfrm>
          <a:prstGeom prst="ellipse">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44" name="Google Shape;544;p105"/>
          <p:cNvSpPr/>
          <p:nvPr/>
        </p:nvSpPr>
        <p:spPr>
          <a:xfrm>
            <a:off x="4956904" y="3803693"/>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45" name="Google Shape;545;p105"/>
          <p:cNvSpPr/>
          <p:nvPr/>
        </p:nvSpPr>
        <p:spPr>
          <a:xfrm>
            <a:off x="8370812"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46" name="Google Shape;546;p105"/>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105"/>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105"/>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105"/>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105"/>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2000"/>
              <a:buNone/>
              <a:defRPr b="0" i="0" sz="20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105"/>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6C0B5"/>
              </a:buClr>
              <a:buSzPts val="2000"/>
              <a:buNone/>
              <a:defRPr b="0" i="0" sz="2000">
                <a:solidFill>
                  <a:srgbClr val="76C0B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52" name="Google Shape;552;p105"/>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553" name="Google Shape;553;p105"/>
          <p:cNvGrpSpPr/>
          <p:nvPr/>
        </p:nvGrpSpPr>
        <p:grpSpPr>
          <a:xfrm>
            <a:off x="389965" y="6092742"/>
            <a:ext cx="3144242" cy="374574"/>
            <a:chOff x="301128" y="6151084"/>
            <a:chExt cx="3144242" cy="374574"/>
          </a:xfrm>
        </p:grpSpPr>
        <p:pic>
          <p:nvPicPr>
            <p:cNvPr descr="Shape&#10;&#10;Description automatically generated with medium confidence" id="554" name="Google Shape;554;p10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55" name="Google Shape;555;p10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56" name="Google Shape;556;p10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verview/Content Slide">
  <p:cSld name="1_Overview/Content Slide">
    <p:spTree>
      <p:nvGrpSpPr>
        <p:cNvPr id="53" name="Shape 53"/>
        <p:cNvGrpSpPr/>
        <p:nvPr/>
      </p:nvGrpSpPr>
      <p:grpSpPr>
        <a:xfrm>
          <a:off x="0" y="0"/>
          <a:ext cx="0" cy="0"/>
          <a:chOff x="0" y="0"/>
          <a:chExt cx="0" cy="0"/>
        </a:xfrm>
      </p:grpSpPr>
      <p:sp>
        <p:nvSpPr>
          <p:cNvPr id="54" name="Google Shape;54;p61"/>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61"/>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6" name="Google Shape;56;p61"/>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57" name="Google Shape;57;p61"/>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61"/>
          <p:cNvSpPr/>
          <p:nvPr/>
        </p:nvSpPr>
        <p:spPr>
          <a:xfrm>
            <a:off x="6642832" y="206674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 name="Google Shape;59;p61"/>
          <p:cNvSpPr txBox="1"/>
          <p:nvPr>
            <p:ph idx="3" type="body"/>
          </p:nvPr>
        </p:nvSpPr>
        <p:spPr>
          <a:xfrm>
            <a:off x="6781160" y="212393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0" name="Google Shape;60;p61"/>
          <p:cNvCxnSpPr/>
          <p:nvPr/>
        </p:nvCxnSpPr>
        <p:spPr>
          <a:xfrm>
            <a:off x="6051115" y="245671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61" name="Google Shape;61;p61"/>
          <p:cNvSpPr txBox="1"/>
          <p:nvPr>
            <p:ph idx="4" type="body"/>
          </p:nvPr>
        </p:nvSpPr>
        <p:spPr>
          <a:xfrm>
            <a:off x="7511069" y="206674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2" name="Google Shape;62;p61"/>
          <p:cNvGrpSpPr/>
          <p:nvPr/>
        </p:nvGrpSpPr>
        <p:grpSpPr>
          <a:xfrm rot="-5400000">
            <a:off x="-1025447" y="4518095"/>
            <a:ext cx="3445636" cy="410479"/>
            <a:chOff x="301128" y="6151084"/>
            <a:chExt cx="3144242" cy="374574"/>
          </a:xfrm>
        </p:grpSpPr>
        <p:pic>
          <p:nvPicPr>
            <p:cNvPr descr="Shape&#10;&#10;Description automatically generated with medium confidence" id="63" name="Google Shape;63;p6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4" name="Google Shape;64;p6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5" name="Google Shape;65;p6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66" name="Google Shape;66;p61"/>
          <p:cNvSpPr/>
          <p:nvPr/>
        </p:nvSpPr>
        <p:spPr>
          <a:xfrm flipH="1" rot="10800000">
            <a:off x="859167" y="-6"/>
            <a:ext cx="5455907"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67" name="Google Shape;67;p61"/>
          <p:cNvSpPr txBox="1"/>
          <p:nvPr>
            <p:ph idx="5"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61"/>
          <p:cNvSpPr txBox="1"/>
          <p:nvPr>
            <p:ph idx="6"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557" name="Shape 557"/>
        <p:cNvGrpSpPr/>
        <p:nvPr/>
      </p:nvGrpSpPr>
      <p:grpSpPr>
        <a:xfrm>
          <a:off x="0" y="0"/>
          <a:ext cx="0" cy="0"/>
          <a:chOff x="0" y="0"/>
          <a:chExt cx="0" cy="0"/>
        </a:xfrm>
      </p:grpSpPr>
      <p:cxnSp>
        <p:nvCxnSpPr>
          <p:cNvPr id="558" name="Google Shape;558;p106"/>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559" name="Google Shape;559;p106"/>
          <p:cNvSpPr/>
          <p:nvPr/>
        </p:nvSpPr>
        <p:spPr>
          <a:xfrm>
            <a:off x="6040275" y="3362570"/>
            <a:ext cx="172412" cy="17241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60" name="Google Shape;560;p106"/>
          <p:cNvSpPr/>
          <p:nvPr/>
        </p:nvSpPr>
        <p:spPr>
          <a:xfrm>
            <a:off x="2626366" y="3362571"/>
            <a:ext cx="172412" cy="17241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61" name="Google Shape;561;p106"/>
          <p:cNvSpPr/>
          <p:nvPr/>
        </p:nvSpPr>
        <p:spPr>
          <a:xfrm>
            <a:off x="5027413"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62" name="Google Shape;562;p106"/>
          <p:cNvSpPr/>
          <p:nvPr/>
        </p:nvSpPr>
        <p:spPr>
          <a:xfrm>
            <a:off x="9393224" y="3362571"/>
            <a:ext cx="172412" cy="172412"/>
          </a:xfrm>
          <a:prstGeom prst="ellipse">
            <a:avLst/>
          </a:prstGeom>
          <a:solidFill>
            <a:srgbClr val="79527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63" name="Google Shape;563;p106"/>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p106"/>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106"/>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106"/>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106"/>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106"/>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69" name="Google Shape;569;p10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70" name="Google Shape;570;p106"/>
          <p:cNvGrpSpPr/>
          <p:nvPr/>
        </p:nvGrpSpPr>
        <p:grpSpPr>
          <a:xfrm>
            <a:off x="4480947" y="6257070"/>
            <a:ext cx="3144242" cy="374574"/>
            <a:chOff x="301128" y="6151084"/>
            <a:chExt cx="3144242" cy="374574"/>
          </a:xfrm>
        </p:grpSpPr>
        <p:pic>
          <p:nvPicPr>
            <p:cNvPr descr="Shape&#10;&#10;Description automatically generated with medium confidence" id="571" name="Google Shape;571;p10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72" name="Google Shape;572;p10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73" name="Google Shape;573;p10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574" name="Shape 574"/>
        <p:cNvGrpSpPr/>
        <p:nvPr/>
      </p:nvGrpSpPr>
      <p:grpSpPr>
        <a:xfrm>
          <a:off x="0" y="0"/>
          <a:ext cx="0" cy="0"/>
          <a:chOff x="0" y="0"/>
          <a:chExt cx="0" cy="0"/>
        </a:xfrm>
      </p:grpSpPr>
      <p:grpSp>
        <p:nvGrpSpPr>
          <p:cNvPr id="575" name="Google Shape;575;p107"/>
          <p:cNvGrpSpPr/>
          <p:nvPr/>
        </p:nvGrpSpPr>
        <p:grpSpPr>
          <a:xfrm flipH="1">
            <a:off x="-87112" y="2832249"/>
            <a:ext cx="10088030" cy="1233055"/>
            <a:chOff x="4201590" y="5664497"/>
            <a:chExt cx="20176060" cy="2466109"/>
          </a:xfrm>
        </p:grpSpPr>
        <p:cxnSp>
          <p:nvCxnSpPr>
            <p:cNvPr id="576" name="Google Shape;576;p107"/>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577" name="Google Shape;577;p107"/>
            <p:cNvSpPr/>
            <p:nvPr/>
          </p:nvSpPr>
          <p:spPr>
            <a:xfrm>
              <a:off x="4201590" y="5664497"/>
              <a:ext cx="2466109" cy="2466109"/>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78" name="Google Shape;578;p107"/>
            <p:cNvSpPr/>
            <p:nvPr/>
          </p:nvSpPr>
          <p:spPr>
            <a:xfrm>
              <a:off x="11936354" y="6725140"/>
              <a:ext cx="344824" cy="344824"/>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79" name="Google Shape;579;p107"/>
            <p:cNvSpPr/>
            <p:nvPr/>
          </p:nvSpPr>
          <p:spPr>
            <a:xfrm>
              <a:off x="18764171" y="6725140"/>
              <a:ext cx="344824" cy="34482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580" name="Google Shape;580;p107"/>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1" name="Google Shape;581;p107"/>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2" name="Google Shape;582;p107"/>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107"/>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107"/>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85" name="Google Shape;585;p107"/>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586" name="Google Shape;586;p107"/>
          <p:cNvGrpSpPr/>
          <p:nvPr/>
        </p:nvGrpSpPr>
        <p:grpSpPr>
          <a:xfrm>
            <a:off x="8448790" y="6057987"/>
            <a:ext cx="3144242" cy="374574"/>
            <a:chOff x="301128" y="6151084"/>
            <a:chExt cx="3144242" cy="374574"/>
          </a:xfrm>
        </p:grpSpPr>
        <p:pic>
          <p:nvPicPr>
            <p:cNvPr descr="Shape&#10;&#10;Description automatically generated with medium confidence" id="587" name="Google Shape;587;p10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88" name="Google Shape;588;p10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89" name="Google Shape;589;p10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text box">
  <p:cSld name="1_2 column text box">
    <p:spTree>
      <p:nvGrpSpPr>
        <p:cNvPr id="590" name="Shape 590"/>
        <p:cNvGrpSpPr/>
        <p:nvPr/>
      </p:nvGrpSpPr>
      <p:grpSpPr>
        <a:xfrm>
          <a:off x="0" y="0"/>
          <a:ext cx="0" cy="0"/>
          <a:chOff x="0" y="0"/>
          <a:chExt cx="0" cy="0"/>
        </a:xfrm>
      </p:grpSpPr>
      <p:sp>
        <p:nvSpPr>
          <p:cNvPr id="591" name="Google Shape;591;p108"/>
          <p:cNvSpPr/>
          <p:nvPr/>
        </p:nvSpPr>
        <p:spPr>
          <a:xfrm>
            <a:off x="0" y="3747522"/>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2" name="Google Shape;592;p108"/>
          <p:cNvSpPr/>
          <p:nvPr/>
        </p:nvSpPr>
        <p:spPr>
          <a:xfrm>
            <a:off x="6096000" y="3745749"/>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3" name="Google Shape;593;p108"/>
          <p:cNvSpPr txBox="1"/>
          <p:nvPr>
            <p:ph idx="1" type="body"/>
          </p:nvPr>
        </p:nvSpPr>
        <p:spPr>
          <a:xfrm>
            <a:off x="560244" y="399723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p108"/>
          <p:cNvSpPr txBox="1"/>
          <p:nvPr>
            <p:ph idx="2" type="body"/>
          </p:nvPr>
        </p:nvSpPr>
        <p:spPr>
          <a:xfrm>
            <a:off x="6565092" y="399732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5" name="Google Shape;595;p108"/>
          <p:cNvSpPr txBox="1"/>
          <p:nvPr>
            <p:ph idx="3" type="body"/>
          </p:nvPr>
        </p:nvSpPr>
        <p:spPr>
          <a:xfrm>
            <a:off x="560244"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6" name="Google Shape;596;p108"/>
          <p:cNvSpPr txBox="1"/>
          <p:nvPr>
            <p:ph idx="4" type="body"/>
          </p:nvPr>
        </p:nvSpPr>
        <p:spPr>
          <a:xfrm>
            <a:off x="6565092"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7" name="Google Shape;597;p108"/>
          <p:cNvSpPr/>
          <p:nvPr/>
        </p:nvSpPr>
        <p:spPr>
          <a:xfrm>
            <a:off x="2803491" y="890151"/>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8" name="Google Shape;598;p108"/>
          <p:cNvSpPr txBox="1"/>
          <p:nvPr>
            <p:ph idx="5" type="body"/>
          </p:nvPr>
        </p:nvSpPr>
        <p:spPr>
          <a:xfrm>
            <a:off x="3508290" y="114172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9" name="Google Shape;599;p108"/>
          <p:cNvSpPr txBox="1"/>
          <p:nvPr>
            <p:ph idx="6" type="body"/>
          </p:nvPr>
        </p:nvSpPr>
        <p:spPr>
          <a:xfrm>
            <a:off x="3508290" y="188603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2 column text box">
  <p:cSld name="2_2 column text box">
    <p:spTree>
      <p:nvGrpSpPr>
        <p:cNvPr id="600" name="Shape 600"/>
        <p:cNvGrpSpPr/>
        <p:nvPr/>
      </p:nvGrpSpPr>
      <p:grpSpPr>
        <a:xfrm>
          <a:off x="0" y="0"/>
          <a:ext cx="0" cy="0"/>
          <a:chOff x="0" y="0"/>
          <a:chExt cx="0" cy="0"/>
        </a:xfrm>
      </p:grpSpPr>
      <p:sp>
        <p:nvSpPr>
          <p:cNvPr id="601" name="Google Shape;601;p109"/>
          <p:cNvSpPr/>
          <p:nvPr/>
        </p:nvSpPr>
        <p:spPr>
          <a:xfrm>
            <a:off x="-17604" y="3188167"/>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2" name="Google Shape;602;p109"/>
          <p:cNvSpPr/>
          <p:nvPr/>
        </p:nvSpPr>
        <p:spPr>
          <a:xfrm>
            <a:off x="6078396" y="3186394"/>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3" name="Google Shape;603;p109"/>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p109"/>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5" name="Google Shape;605;p109"/>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109"/>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109"/>
          <p:cNvSpPr/>
          <p:nvPr/>
        </p:nvSpPr>
        <p:spPr>
          <a:xfrm>
            <a:off x="2785887" y="330796"/>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8" name="Google Shape;608;p109"/>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109"/>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2 column text box">
  <p:cSld name="3_2 column text box">
    <p:spTree>
      <p:nvGrpSpPr>
        <p:cNvPr id="610" name="Shape 610"/>
        <p:cNvGrpSpPr/>
        <p:nvPr/>
      </p:nvGrpSpPr>
      <p:grpSpPr>
        <a:xfrm>
          <a:off x="0" y="0"/>
          <a:ext cx="0" cy="0"/>
          <a:chOff x="0" y="0"/>
          <a:chExt cx="0" cy="0"/>
        </a:xfrm>
      </p:grpSpPr>
      <p:sp>
        <p:nvSpPr>
          <p:cNvPr id="611" name="Google Shape;611;p110"/>
          <p:cNvSpPr/>
          <p:nvPr/>
        </p:nvSpPr>
        <p:spPr>
          <a:xfrm>
            <a:off x="-26407" y="1314782"/>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2" name="Google Shape;612;p110"/>
          <p:cNvSpPr/>
          <p:nvPr/>
        </p:nvSpPr>
        <p:spPr>
          <a:xfrm>
            <a:off x="-35208" y="2538715"/>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3" name="Google Shape;613;p110"/>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110"/>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110"/>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110"/>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110"/>
          <p:cNvSpPr/>
          <p:nvPr/>
        </p:nvSpPr>
        <p:spPr>
          <a:xfrm>
            <a:off x="-17604" y="1"/>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8" name="Google Shape;618;p110"/>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p110"/>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110"/>
          <p:cNvSpPr/>
          <p:nvPr/>
        </p:nvSpPr>
        <p:spPr>
          <a:xfrm>
            <a:off x="-35210" y="5077429"/>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1" name="Google Shape;621;p110"/>
          <p:cNvSpPr txBox="1"/>
          <p:nvPr>
            <p:ph idx="7" type="body"/>
          </p:nvPr>
        </p:nvSpPr>
        <p:spPr>
          <a:xfrm>
            <a:off x="533837"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10"/>
          <p:cNvSpPr txBox="1"/>
          <p:nvPr>
            <p:ph idx="8" type="body"/>
          </p:nvPr>
        </p:nvSpPr>
        <p:spPr>
          <a:xfrm>
            <a:off x="6538685"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10"/>
          <p:cNvSpPr/>
          <p:nvPr/>
        </p:nvSpPr>
        <p:spPr>
          <a:xfrm>
            <a:off x="-26407" y="3762648"/>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4" name="Google Shape;624;p110"/>
          <p:cNvSpPr txBox="1"/>
          <p:nvPr>
            <p:ph idx="9" type="body"/>
          </p:nvPr>
        </p:nvSpPr>
        <p:spPr>
          <a:xfrm>
            <a:off x="3481883" y="434501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110"/>
          <p:cNvSpPr/>
          <p:nvPr/>
        </p:nvSpPr>
        <p:spPr>
          <a:xfrm>
            <a:off x="-35208" y="5630052"/>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626" name="Shape 626"/>
        <p:cNvGrpSpPr/>
        <p:nvPr/>
      </p:nvGrpSpPr>
      <p:grpSpPr>
        <a:xfrm>
          <a:off x="0" y="0"/>
          <a:ext cx="0" cy="0"/>
          <a:chOff x="0" y="0"/>
          <a:chExt cx="0" cy="0"/>
        </a:xfrm>
      </p:grpSpPr>
      <p:grpSp>
        <p:nvGrpSpPr>
          <p:cNvPr id="627" name="Google Shape;627;p111"/>
          <p:cNvGrpSpPr/>
          <p:nvPr/>
        </p:nvGrpSpPr>
        <p:grpSpPr>
          <a:xfrm>
            <a:off x="14068" y="1619337"/>
            <a:ext cx="12165015" cy="5228647"/>
            <a:chOff x="0" y="4738255"/>
            <a:chExt cx="21169744" cy="5292436"/>
          </a:xfrm>
        </p:grpSpPr>
        <p:sp>
          <p:nvSpPr>
            <p:cNvPr id="628" name="Google Shape;628;p111"/>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9" name="Google Shape;629;p111"/>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0" name="Google Shape;630;p111"/>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1" name="Google Shape;631;p111"/>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32" name="Google Shape;632;p111"/>
          <p:cNvSpPr txBox="1"/>
          <p:nvPr>
            <p:ph idx="1" type="body"/>
          </p:nvPr>
        </p:nvSpPr>
        <p:spPr>
          <a:xfrm>
            <a:off x="3055319" y="2707991"/>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111"/>
          <p:cNvSpPr txBox="1"/>
          <p:nvPr>
            <p:ph idx="2" type="body"/>
          </p:nvPr>
        </p:nvSpPr>
        <p:spPr>
          <a:xfrm>
            <a:off x="3059602" y="2076638"/>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111"/>
          <p:cNvSpPr txBox="1"/>
          <p:nvPr>
            <p:ph idx="3" type="body"/>
          </p:nvPr>
        </p:nvSpPr>
        <p:spPr>
          <a:xfrm>
            <a:off x="3083823" y="3566496"/>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5" name="Google Shape;635;p111"/>
          <p:cNvSpPr txBox="1"/>
          <p:nvPr>
            <p:ph idx="4" type="body"/>
          </p:nvPr>
        </p:nvSpPr>
        <p:spPr>
          <a:xfrm>
            <a:off x="-403" y="271108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111"/>
          <p:cNvSpPr txBox="1"/>
          <p:nvPr>
            <p:ph idx="5" type="body"/>
          </p:nvPr>
        </p:nvSpPr>
        <p:spPr>
          <a:xfrm>
            <a:off x="3880" y="207973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111"/>
          <p:cNvSpPr txBox="1"/>
          <p:nvPr>
            <p:ph idx="6" type="body"/>
          </p:nvPr>
        </p:nvSpPr>
        <p:spPr>
          <a:xfrm>
            <a:off x="28101" y="3569592"/>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111"/>
          <p:cNvSpPr txBox="1"/>
          <p:nvPr>
            <p:ph idx="7" type="body"/>
          </p:nvPr>
        </p:nvSpPr>
        <p:spPr>
          <a:xfrm>
            <a:off x="9125088" y="2694676"/>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111"/>
          <p:cNvSpPr txBox="1"/>
          <p:nvPr>
            <p:ph idx="8" type="body"/>
          </p:nvPr>
        </p:nvSpPr>
        <p:spPr>
          <a:xfrm>
            <a:off x="9129371" y="2063323"/>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111"/>
          <p:cNvSpPr txBox="1"/>
          <p:nvPr>
            <p:ph idx="9" type="body"/>
          </p:nvPr>
        </p:nvSpPr>
        <p:spPr>
          <a:xfrm>
            <a:off x="9153592" y="3553181"/>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111"/>
          <p:cNvSpPr txBox="1"/>
          <p:nvPr>
            <p:ph idx="13" type="body"/>
          </p:nvPr>
        </p:nvSpPr>
        <p:spPr>
          <a:xfrm>
            <a:off x="6069366" y="269777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111"/>
          <p:cNvSpPr txBox="1"/>
          <p:nvPr>
            <p:ph idx="14" type="body"/>
          </p:nvPr>
        </p:nvSpPr>
        <p:spPr>
          <a:xfrm>
            <a:off x="6073649" y="206641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11"/>
          <p:cNvSpPr txBox="1"/>
          <p:nvPr>
            <p:ph idx="15" type="body"/>
          </p:nvPr>
        </p:nvSpPr>
        <p:spPr>
          <a:xfrm>
            <a:off x="6097870" y="3556277"/>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11"/>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45" name="Google Shape;645;p11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alendar graph">
  <p:cSld name="2_Calendar graph">
    <p:spTree>
      <p:nvGrpSpPr>
        <p:cNvPr id="646" name="Shape 646"/>
        <p:cNvGrpSpPr/>
        <p:nvPr/>
      </p:nvGrpSpPr>
      <p:grpSpPr>
        <a:xfrm>
          <a:off x="0" y="0"/>
          <a:ext cx="0" cy="0"/>
          <a:chOff x="0" y="0"/>
          <a:chExt cx="0" cy="0"/>
        </a:xfrm>
      </p:grpSpPr>
      <p:grpSp>
        <p:nvGrpSpPr>
          <p:cNvPr id="647" name="Google Shape;647;p112"/>
          <p:cNvGrpSpPr/>
          <p:nvPr/>
        </p:nvGrpSpPr>
        <p:grpSpPr>
          <a:xfrm>
            <a:off x="10764" y="1467720"/>
            <a:ext cx="12181235" cy="4632645"/>
            <a:chOff x="0" y="4738255"/>
            <a:chExt cx="15877308" cy="5292436"/>
          </a:xfrm>
        </p:grpSpPr>
        <p:sp>
          <p:nvSpPr>
            <p:cNvPr id="648" name="Google Shape;648;p112"/>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9" name="Google Shape;649;p112"/>
            <p:cNvSpPr/>
            <p:nvPr/>
          </p:nvSpPr>
          <p:spPr>
            <a:xfrm>
              <a:off x="5292436"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0" name="Google Shape;650;p112"/>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51" name="Google Shape;651;p112"/>
          <p:cNvSpPr txBox="1"/>
          <p:nvPr>
            <p:ph idx="1" type="body"/>
          </p:nvPr>
        </p:nvSpPr>
        <p:spPr>
          <a:xfrm>
            <a:off x="4804220" y="255637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112"/>
          <p:cNvSpPr txBox="1"/>
          <p:nvPr>
            <p:ph idx="2" type="body"/>
          </p:nvPr>
        </p:nvSpPr>
        <p:spPr>
          <a:xfrm>
            <a:off x="4808503" y="192502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112"/>
          <p:cNvSpPr txBox="1"/>
          <p:nvPr>
            <p:ph idx="3" type="body"/>
          </p:nvPr>
        </p:nvSpPr>
        <p:spPr>
          <a:xfrm>
            <a:off x="4832724" y="3414879"/>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112"/>
          <p:cNvSpPr txBox="1"/>
          <p:nvPr>
            <p:ph idx="4" type="body"/>
          </p:nvPr>
        </p:nvSpPr>
        <p:spPr>
          <a:xfrm>
            <a:off x="1748498" y="255947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112"/>
          <p:cNvSpPr txBox="1"/>
          <p:nvPr>
            <p:ph idx="5" type="body"/>
          </p:nvPr>
        </p:nvSpPr>
        <p:spPr>
          <a:xfrm>
            <a:off x="1752781" y="192811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112"/>
          <p:cNvSpPr txBox="1"/>
          <p:nvPr>
            <p:ph idx="6" type="body"/>
          </p:nvPr>
        </p:nvSpPr>
        <p:spPr>
          <a:xfrm>
            <a:off x="1777002" y="3417975"/>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112"/>
          <p:cNvSpPr txBox="1"/>
          <p:nvPr>
            <p:ph idx="7" type="body"/>
          </p:nvPr>
        </p:nvSpPr>
        <p:spPr>
          <a:xfrm>
            <a:off x="7818267" y="254615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112"/>
          <p:cNvSpPr txBox="1"/>
          <p:nvPr>
            <p:ph idx="8" type="body"/>
          </p:nvPr>
        </p:nvSpPr>
        <p:spPr>
          <a:xfrm>
            <a:off x="7822550" y="191480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112"/>
          <p:cNvSpPr txBox="1"/>
          <p:nvPr>
            <p:ph idx="9" type="body"/>
          </p:nvPr>
        </p:nvSpPr>
        <p:spPr>
          <a:xfrm>
            <a:off x="7846771" y="3404660"/>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112"/>
          <p:cNvSpPr txBox="1"/>
          <p:nvPr>
            <p:ph idx="13"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61" name="Google Shape;661;p11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662" name="Google Shape;662;p112"/>
          <p:cNvGrpSpPr/>
          <p:nvPr/>
        </p:nvGrpSpPr>
        <p:grpSpPr>
          <a:xfrm>
            <a:off x="4480947" y="6257070"/>
            <a:ext cx="3144242" cy="374574"/>
            <a:chOff x="301128" y="6151084"/>
            <a:chExt cx="3144242" cy="374574"/>
          </a:xfrm>
        </p:grpSpPr>
        <p:pic>
          <p:nvPicPr>
            <p:cNvPr descr="Shape&#10;&#10;Description automatically generated with medium confidence" id="663" name="Google Shape;663;p11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64" name="Google Shape;664;p11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65" name="Google Shape;665;p11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alendar graph">
  <p:cSld name="1_Calendar graph">
    <p:spTree>
      <p:nvGrpSpPr>
        <p:cNvPr id="666" name="Shape 666"/>
        <p:cNvGrpSpPr/>
        <p:nvPr/>
      </p:nvGrpSpPr>
      <p:grpSpPr>
        <a:xfrm>
          <a:off x="0" y="0"/>
          <a:ext cx="0" cy="0"/>
          <a:chOff x="0" y="0"/>
          <a:chExt cx="0" cy="0"/>
        </a:xfrm>
      </p:grpSpPr>
      <p:grpSp>
        <p:nvGrpSpPr>
          <p:cNvPr id="667" name="Google Shape;667;p113"/>
          <p:cNvGrpSpPr/>
          <p:nvPr/>
        </p:nvGrpSpPr>
        <p:grpSpPr>
          <a:xfrm>
            <a:off x="8201" y="1175336"/>
            <a:ext cx="12165015" cy="2721827"/>
            <a:chOff x="0" y="4738255"/>
            <a:chExt cx="21169744" cy="5292436"/>
          </a:xfrm>
        </p:grpSpPr>
        <p:sp>
          <p:nvSpPr>
            <p:cNvPr id="668" name="Google Shape;668;p113"/>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113"/>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113"/>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1" name="Google Shape;671;p113"/>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72" name="Google Shape;672;p113"/>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3" name="Google Shape;673;p113"/>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113"/>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113"/>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113"/>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113"/>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113"/>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113"/>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113"/>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113"/>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113"/>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113"/>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4" name="Google Shape;684;p113"/>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85" name="Google Shape;685;p113"/>
          <p:cNvGrpSpPr/>
          <p:nvPr/>
        </p:nvGrpSpPr>
        <p:grpSpPr>
          <a:xfrm>
            <a:off x="10764" y="3907382"/>
            <a:ext cx="9799061" cy="2950618"/>
            <a:chOff x="0" y="4738255"/>
            <a:chExt cx="15877308" cy="5292436"/>
          </a:xfrm>
        </p:grpSpPr>
        <p:sp>
          <p:nvSpPr>
            <p:cNvPr id="686" name="Google Shape;686;p113"/>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7" name="Google Shape;687;p113"/>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8" name="Google Shape;688;p113"/>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89" name="Google Shape;689;p113"/>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0" name="Google Shape;690;p113"/>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1" name="Google Shape;691;p113"/>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p113"/>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p113"/>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4" name="Google Shape;694;p113"/>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113"/>
          <p:cNvSpPr txBox="1"/>
          <p:nvPr>
            <p:ph idx="23"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6" name="Google Shape;696;p113"/>
          <p:cNvSpPr txBox="1"/>
          <p:nvPr>
            <p:ph idx="24"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7" name="Google Shape;697;p113"/>
          <p:cNvSpPr txBox="1"/>
          <p:nvPr>
            <p:ph idx="25"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698" name="Shape 698"/>
        <p:cNvGrpSpPr/>
        <p:nvPr/>
      </p:nvGrpSpPr>
      <p:grpSpPr>
        <a:xfrm>
          <a:off x="0" y="0"/>
          <a:ext cx="0" cy="0"/>
          <a:chOff x="0" y="0"/>
          <a:chExt cx="0" cy="0"/>
        </a:xfrm>
      </p:grpSpPr>
      <p:sp>
        <p:nvSpPr>
          <p:cNvPr id="699" name="Google Shape;699;p114"/>
          <p:cNvSpPr/>
          <p:nvPr/>
        </p:nvSpPr>
        <p:spPr>
          <a:xfrm>
            <a:off x="2214760" y="1397635"/>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0" name="Google Shape;700;p114"/>
          <p:cNvSpPr/>
          <p:nvPr/>
        </p:nvSpPr>
        <p:spPr>
          <a:xfrm>
            <a:off x="2257859" y="1439070"/>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1" name="Google Shape;701;p114"/>
          <p:cNvSpPr/>
          <p:nvPr/>
        </p:nvSpPr>
        <p:spPr>
          <a:xfrm>
            <a:off x="5337787" y="1443935"/>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2" name="Google Shape;702;p114"/>
          <p:cNvSpPr/>
          <p:nvPr/>
        </p:nvSpPr>
        <p:spPr>
          <a:xfrm>
            <a:off x="5379220" y="1485370"/>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3" name="Google Shape;703;p114"/>
          <p:cNvSpPr/>
          <p:nvPr/>
        </p:nvSpPr>
        <p:spPr>
          <a:xfrm>
            <a:off x="8734778" y="1450185"/>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4" name="Google Shape;704;p114"/>
          <p:cNvSpPr/>
          <p:nvPr/>
        </p:nvSpPr>
        <p:spPr>
          <a:xfrm>
            <a:off x="8781896" y="1491620"/>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5" name="Google Shape;705;p114"/>
          <p:cNvSpPr txBox="1"/>
          <p:nvPr>
            <p:ph idx="1" type="body"/>
          </p:nvPr>
        </p:nvSpPr>
        <p:spPr>
          <a:xfrm>
            <a:off x="194565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6" name="Google Shape;706;p114"/>
          <p:cNvSpPr txBox="1"/>
          <p:nvPr>
            <p:ph idx="2" type="body"/>
          </p:nvPr>
        </p:nvSpPr>
        <p:spPr>
          <a:xfrm>
            <a:off x="5068119"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7" name="Google Shape;707;p114"/>
          <p:cNvSpPr txBox="1"/>
          <p:nvPr>
            <p:ph idx="3" type="body"/>
          </p:nvPr>
        </p:nvSpPr>
        <p:spPr>
          <a:xfrm>
            <a:off x="846847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8" name="Google Shape;708;p114"/>
          <p:cNvSpPr txBox="1"/>
          <p:nvPr>
            <p:ph idx="4" type="body"/>
          </p:nvPr>
        </p:nvSpPr>
        <p:spPr>
          <a:xfrm>
            <a:off x="10764" y="446202"/>
            <a:ext cx="12181236" cy="66995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09" name="Google Shape;709;p114"/>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10" name="Google Shape;710;p114"/>
          <p:cNvGrpSpPr/>
          <p:nvPr/>
        </p:nvGrpSpPr>
        <p:grpSpPr>
          <a:xfrm>
            <a:off x="4480947" y="6257070"/>
            <a:ext cx="3144242" cy="374574"/>
            <a:chOff x="301128" y="6151084"/>
            <a:chExt cx="3144242" cy="374574"/>
          </a:xfrm>
        </p:grpSpPr>
        <p:pic>
          <p:nvPicPr>
            <p:cNvPr descr="Shape&#10;&#10;Description automatically generated with medium confidence" id="711" name="Google Shape;711;p11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12" name="Google Shape;712;p11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13" name="Google Shape;713;p11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point icon graph">
  <p:cSld name="1_3 point icon graph">
    <p:spTree>
      <p:nvGrpSpPr>
        <p:cNvPr id="714" name="Shape 714"/>
        <p:cNvGrpSpPr/>
        <p:nvPr/>
      </p:nvGrpSpPr>
      <p:grpSpPr>
        <a:xfrm>
          <a:off x="0" y="0"/>
          <a:ext cx="0" cy="0"/>
          <a:chOff x="0" y="0"/>
          <a:chExt cx="0" cy="0"/>
        </a:xfrm>
      </p:grpSpPr>
      <p:sp>
        <p:nvSpPr>
          <p:cNvPr id="715" name="Google Shape;715;p115"/>
          <p:cNvSpPr/>
          <p:nvPr/>
        </p:nvSpPr>
        <p:spPr>
          <a:xfrm>
            <a:off x="1347985" y="999671"/>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6" name="Google Shape;716;p115"/>
          <p:cNvSpPr/>
          <p:nvPr/>
        </p:nvSpPr>
        <p:spPr>
          <a:xfrm>
            <a:off x="1391084" y="1041106"/>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7" name="Google Shape;717;p115"/>
          <p:cNvSpPr/>
          <p:nvPr/>
        </p:nvSpPr>
        <p:spPr>
          <a:xfrm>
            <a:off x="5337787" y="1045971"/>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8" name="Google Shape;718;p115"/>
          <p:cNvSpPr/>
          <p:nvPr/>
        </p:nvSpPr>
        <p:spPr>
          <a:xfrm>
            <a:off x="5379220" y="1087406"/>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19" name="Google Shape;719;p115"/>
          <p:cNvSpPr/>
          <p:nvPr/>
        </p:nvSpPr>
        <p:spPr>
          <a:xfrm>
            <a:off x="9278804" y="1042304"/>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0" name="Google Shape;720;p115"/>
          <p:cNvSpPr/>
          <p:nvPr/>
        </p:nvSpPr>
        <p:spPr>
          <a:xfrm>
            <a:off x="9325922" y="108373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1" name="Google Shape;721;p115"/>
          <p:cNvSpPr txBox="1"/>
          <p:nvPr>
            <p:ph idx="1" type="body"/>
          </p:nvPr>
        </p:nvSpPr>
        <p:spPr>
          <a:xfrm>
            <a:off x="1945657" y="3605541"/>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115"/>
          <p:cNvSpPr txBox="1"/>
          <p:nvPr>
            <p:ph idx="2" type="body"/>
          </p:nvPr>
        </p:nvSpPr>
        <p:spPr>
          <a:xfrm>
            <a:off x="5068119" y="3605541"/>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3" name="Google Shape;723;p115"/>
          <p:cNvSpPr txBox="1"/>
          <p:nvPr>
            <p:ph idx="3" type="body"/>
          </p:nvPr>
        </p:nvSpPr>
        <p:spPr>
          <a:xfrm>
            <a:off x="8468477" y="3605541"/>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115"/>
          <p:cNvSpPr txBox="1"/>
          <p:nvPr>
            <p:ph idx="4" type="body"/>
          </p:nvPr>
        </p:nvSpPr>
        <p:spPr>
          <a:xfrm>
            <a:off x="10764" y="446202"/>
            <a:ext cx="12181236" cy="66995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25" name="Google Shape;725;p11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26" name="Google Shape;726;p115"/>
          <p:cNvGrpSpPr/>
          <p:nvPr/>
        </p:nvGrpSpPr>
        <p:grpSpPr>
          <a:xfrm>
            <a:off x="4480947" y="6257070"/>
            <a:ext cx="3144242" cy="374574"/>
            <a:chOff x="301128" y="6151084"/>
            <a:chExt cx="3144242" cy="374574"/>
          </a:xfrm>
        </p:grpSpPr>
        <p:pic>
          <p:nvPicPr>
            <p:cNvPr descr="Shape&#10;&#10;Description automatically generated with medium confidence" id="727" name="Google Shape;727;p11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28" name="Google Shape;728;p11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29" name="Google Shape;729;p11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slide - Orange">
  <p:cSld name="1_Quote slide - Orange">
    <p:spTree>
      <p:nvGrpSpPr>
        <p:cNvPr id="69" name="Shape 69"/>
        <p:cNvGrpSpPr/>
        <p:nvPr/>
      </p:nvGrpSpPr>
      <p:grpSpPr>
        <a:xfrm>
          <a:off x="0" y="0"/>
          <a:ext cx="0" cy="0"/>
          <a:chOff x="0" y="0"/>
          <a:chExt cx="0" cy="0"/>
        </a:xfrm>
      </p:grpSpPr>
      <p:sp>
        <p:nvSpPr>
          <p:cNvPr id="70" name="Google Shape;70;p62"/>
          <p:cNvSpPr/>
          <p:nvPr>
            <p:ph idx="2" type="pic"/>
          </p:nvPr>
        </p:nvSpPr>
        <p:spPr>
          <a:xfrm>
            <a:off x="5957047" y="0"/>
            <a:ext cx="5395869" cy="6858001"/>
          </a:xfrm>
          <a:prstGeom prst="rect">
            <a:avLst/>
          </a:prstGeom>
          <a:noFill/>
          <a:ln>
            <a:noFill/>
          </a:ln>
        </p:spPr>
      </p:sp>
      <p:pic>
        <p:nvPicPr>
          <p:cNvPr descr="A black background with white dots&#10;&#10;Description automatically generated with low confidence" id="71" name="Google Shape;71;p62"/>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72" name="Google Shape;72;p62"/>
          <p:cNvGrpSpPr/>
          <p:nvPr/>
        </p:nvGrpSpPr>
        <p:grpSpPr>
          <a:xfrm>
            <a:off x="839084" y="6190727"/>
            <a:ext cx="3144242" cy="374574"/>
            <a:chOff x="301128" y="6151084"/>
            <a:chExt cx="3144242" cy="374574"/>
          </a:xfrm>
        </p:grpSpPr>
        <p:pic>
          <p:nvPicPr>
            <p:cNvPr descr="Shape&#10;&#10;Description automatically generated with medium confidence" id="73" name="Google Shape;73;p6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4" name="Google Shape;74;p6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5" name="Google Shape;75;p6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76" name="Google Shape;76;p62"/>
          <p:cNvSpPr txBox="1"/>
          <p:nvPr>
            <p:ph idx="1" type="body"/>
          </p:nvPr>
        </p:nvSpPr>
        <p:spPr>
          <a:xfrm>
            <a:off x="733139"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62"/>
          <p:cNvSpPr txBox="1"/>
          <p:nvPr>
            <p:ph idx="3" type="body"/>
          </p:nvPr>
        </p:nvSpPr>
        <p:spPr>
          <a:xfrm>
            <a:off x="775083" y="1427837"/>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730" name="Shape 730"/>
        <p:cNvGrpSpPr/>
        <p:nvPr/>
      </p:nvGrpSpPr>
      <p:grpSpPr>
        <a:xfrm>
          <a:off x="0" y="0"/>
          <a:ext cx="0" cy="0"/>
          <a:chOff x="0" y="0"/>
          <a:chExt cx="0" cy="0"/>
        </a:xfrm>
      </p:grpSpPr>
      <p:sp>
        <p:nvSpPr>
          <p:cNvPr id="731" name="Google Shape;731;p116"/>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2" name="Google Shape;732;p116"/>
          <p:cNvSpPr/>
          <p:nvPr/>
        </p:nvSpPr>
        <p:spPr>
          <a:xfrm>
            <a:off x="3227188" y="1773769"/>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3" name="Google Shape;733;p116"/>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4" name="Google Shape;734;p116"/>
          <p:cNvSpPr/>
          <p:nvPr/>
        </p:nvSpPr>
        <p:spPr>
          <a:xfrm>
            <a:off x="5389834" y="1773769"/>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5" name="Google Shape;735;p116"/>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6" name="Google Shape;736;p116"/>
          <p:cNvSpPr/>
          <p:nvPr/>
        </p:nvSpPr>
        <p:spPr>
          <a:xfrm>
            <a:off x="1066895" y="1773769"/>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7" name="Google Shape;737;p116"/>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8" name="Google Shape;738;p116"/>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9" name="Google Shape;739;p116"/>
          <p:cNvSpPr/>
          <p:nvPr/>
        </p:nvSpPr>
        <p:spPr>
          <a:xfrm>
            <a:off x="7558165"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0" name="Google Shape;740;p116"/>
          <p:cNvSpPr txBox="1"/>
          <p:nvPr>
            <p:ph idx="1" type="body"/>
          </p:nvPr>
        </p:nvSpPr>
        <p:spPr>
          <a:xfrm>
            <a:off x="74897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1" name="Google Shape;741;p116"/>
          <p:cNvSpPr txBox="1"/>
          <p:nvPr>
            <p:ph idx="2" type="body"/>
          </p:nvPr>
        </p:nvSpPr>
        <p:spPr>
          <a:xfrm>
            <a:off x="291498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2" name="Google Shape;742;p116"/>
          <p:cNvSpPr txBox="1"/>
          <p:nvPr>
            <p:ph idx="3" type="body"/>
          </p:nvPr>
        </p:nvSpPr>
        <p:spPr>
          <a:xfrm>
            <a:off x="507873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3" name="Google Shape;743;p116"/>
          <p:cNvSpPr txBox="1"/>
          <p:nvPr>
            <p:ph idx="4" type="body"/>
          </p:nvPr>
        </p:nvSpPr>
        <p:spPr>
          <a:xfrm>
            <a:off x="724474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4" name="Google Shape;744;p116"/>
          <p:cNvSpPr txBox="1"/>
          <p:nvPr>
            <p:ph idx="5" type="body"/>
          </p:nvPr>
        </p:nvSpPr>
        <p:spPr>
          <a:xfrm>
            <a:off x="9399324"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16"/>
          <p:cNvSpPr/>
          <p:nvPr/>
        </p:nvSpPr>
        <p:spPr>
          <a:xfrm>
            <a:off x="9714586"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46" name="Google Shape;746;p11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47" name="Google Shape;747;p11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748" name="Shape 748"/>
        <p:cNvGrpSpPr/>
        <p:nvPr/>
      </p:nvGrpSpPr>
      <p:grpSpPr>
        <a:xfrm>
          <a:off x="0" y="0"/>
          <a:ext cx="0" cy="0"/>
          <a:chOff x="0" y="0"/>
          <a:chExt cx="0" cy="0"/>
        </a:xfrm>
      </p:grpSpPr>
      <p:sp>
        <p:nvSpPr>
          <p:cNvPr id="749" name="Google Shape;749;p117"/>
          <p:cNvSpPr/>
          <p:nvPr/>
        </p:nvSpPr>
        <p:spPr>
          <a:xfrm>
            <a:off x="240391" y="2902370"/>
            <a:ext cx="2340880" cy="3197995"/>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0" name="Google Shape;750;p117"/>
          <p:cNvSpPr/>
          <p:nvPr/>
        </p:nvSpPr>
        <p:spPr>
          <a:xfrm>
            <a:off x="2719382" y="2902370"/>
            <a:ext cx="2174902" cy="3188489"/>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1" name="Google Shape;751;p117"/>
          <p:cNvSpPr/>
          <p:nvPr/>
        </p:nvSpPr>
        <p:spPr>
          <a:xfrm>
            <a:off x="5104293" y="2902370"/>
            <a:ext cx="2131270" cy="3188489"/>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2" name="Google Shape;752;p117"/>
          <p:cNvSpPr/>
          <p:nvPr/>
        </p:nvSpPr>
        <p:spPr>
          <a:xfrm>
            <a:off x="7366367" y="2902370"/>
            <a:ext cx="2244362" cy="3206449"/>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3" name="Google Shape;753;p117"/>
          <p:cNvSpPr/>
          <p:nvPr/>
        </p:nvSpPr>
        <p:spPr>
          <a:xfrm>
            <a:off x="9793758" y="2884410"/>
            <a:ext cx="2244362" cy="3206449"/>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4" name="Google Shape;754;p117"/>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117"/>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117"/>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p117"/>
          <p:cNvSpPr txBox="1"/>
          <p:nvPr>
            <p:ph idx="4" type="body"/>
          </p:nvPr>
        </p:nvSpPr>
        <p:spPr>
          <a:xfrm>
            <a:off x="5225351" y="474253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8" name="Google Shape;758;p117"/>
          <p:cNvSpPr txBox="1"/>
          <p:nvPr>
            <p:ph idx="5" type="body"/>
          </p:nvPr>
        </p:nvSpPr>
        <p:spPr>
          <a:xfrm>
            <a:off x="7543460" y="473628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p117"/>
          <p:cNvSpPr txBox="1"/>
          <p:nvPr>
            <p:ph idx="6"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60" name="Google Shape;760;p11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61" name="Google Shape;761;p117"/>
          <p:cNvGrpSpPr/>
          <p:nvPr/>
        </p:nvGrpSpPr>
        <p:grpSpPr>
          <a:xfrm>
            <a:off x="4480947" y="6257070"/>
            <a:ext cx="3144242" cy="374574"/>
            <a:chOff x="301128" y="6151084"/>
            <a:chExt cx="3144242" cy="374574"/>
          </a:xfrm>
        </p:grpSpPr>
        <p:pic>
          <p:nvPicPr>
            <p:cNvPr descr="Shape&#10;&#10;Description automatically generated with medium confidence" id="762" name="Google Shape;762;p11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63" name="Google Shape;763;p11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64" name="Google Shape;764;p11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B">
  <p:cSld name="1_5 point icon Graph B">
    <p:spTree>
      <p:nvGrpSpPr>
        <p:cNvPr id="765" name="Shape 765"/>
        <p:cNvGrpSpPr/>
        <p:nvPr/>
      </p:nvGrpSpPr>
      <p:grpSpPr>
        <a:xfrm>
          <a:off x="0" y="0"/>
          <a:ext cx="0" cy="0"/>
          <a:chOff x="0" y="0"/>
          <a:chExt cx="0" cy="0"/>
        </a:xfrm>
      </p:grpSpPr>
      <p:sp>
        <p:nvSpPr>
          <p:cNvPr id="766" name="Google Shape;766;p118"/>
          <p:cNvSpPr/>
          <p:nvPr/>
        </p:nvSpPr>
        <p:spPr>
          <a:xfrm>
            <a:off x="240390" y="2361364"/>
            <a:ext cx="2989824" cy="413709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7" name="Google Shape;767;p118"/>
          <p:cNvSpPr/>
          <p:nvPr/>
        </p:nvSpPr>
        <p:spPr>
          <a:xfrm>
            <a:off x="3420767" y="2361364"/>
            <a:ext cx="2880767" cy="413709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8" name="Google Shape;768;p118"/>
          <p:cNvSpPr/>
          <p:nvPr/>
        </p:nvSpPr>
        <p:spPr>
          <a:xfrm>
            <a:off x="6463085" y="2361363"/>
            <a:ext cx="2692241" cy="413709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9" name="Google Shape;769;p118"/>
          <p:cNvSpPr/>
          <p:nvPr/>
        </p:nvSpPr>
        <p:spPr>
          <a:xfrm>
            <a:off x="9345879" y="2361363"/>
            <a:ext cx="2692241" cy="4137091"/>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0" name="Google Shape;770;p118"/>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18"/>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118"/>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3" name="Google Shape;773;p118"/>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4" name="Google Shape;774;p118"/>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B">
  <p:cSld name="3_5 point icon Graph B">
    <p:spTree>
      <p:nvGrpSpPr>
        <p:cNvPr id="775" name="Shape 775"/>
        <p:cNvGrpSpPr/>
        <p:nvPr/>
      </p:nvGrpSpPr>
      <p:grpSpPr>
        <a:xfrm>
          <a:off x="0" y="0"/>
          <a:ext cx="0" cy="0"/>
          <a:chOff x="0" y="0"/>
          <a:chExt cx="0" cy="0"/>
        </a:xfrm>
      </p:grpSpPr>
      <p:sp>
        <p:nvSpPr>
          <p:cNvPr id="776" name="Google Shape;776;p119"/>
          <p:cNvSpPr/>
          <p:nvPr/>
        </p:nvSpPr>
        <p:spPr>
          <a:xfrm>
            <a:off x="240390" y="1349406"/>
            <a:ext cx="2796283" cy="514904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7" name="Google Shape;777;p119"/>
          <p:cNvSpPr/>
          <p:nvPr/>
        </p:nvSpPr>
        <p:spPr>
          <a:xfrm>
            <a:off x="3420768" y="1349407"/>
            <a:ext cx="2796282" cy="5149048"/>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8" name="Google Shape;778;p119"/>
          <p:cNvSpPr/>
          <p:nvPr/>
        </p:nvSpPr>
        <p:spPr>
          <a:xfrm>
            <a:off x="6571967" y="1349406"/>
            <a:ext cx="2583359" cy="514904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9" name="Google Shape;779;p119"/>
          <p:cNvSpPr/>
          <p:nvPr/>
        </p:nvSpPr>
        <p:spPr>
          <a:xfrm>
            <a:off x="9345879" y="1349406"/>
            <a:ext cx="2692241" cy="514904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0" name="Google Shape;780;p119"/>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119"/>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2" name="Google Shape;782;p119"/>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3" name="Google Shape;783;p119"/>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4" name="Google Shape;784;p119"/>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B">
  <p:cSld name="2_5 point icon Graph B">
    <p:spTree>
      <p:nvGrpSpPr>
        <p:cNvPr id="785" name="Shape 785"/>
        <p:cNvGrpSpPr/>
        <p:nvPr/>
      </p:nvGrpSpPr>
      <p:grpSpPr>
        <a:xfrm>
          <a:off x="0" y="0"/>
          <a:ext cx="0" cy="0"/>
          <a:chOff x="0" y="0"/>
          <a:chExt cx="0" cy="0"/>
        </a:xfrm>
      </p:grpSpPr>
      <p:sp>
        <p:nvSpPr>
          <p:cNvPr id="786" name="Google Shape;786;p120"/>
          <p:cNvSpPr/>
          <p:nvPr/>
        </p:nvSpPr>
        <p:spPr>
          <a:xfrm>
            <a:off x="240390" y="1846556"/>
            <a:ext cx="2796283" cy="465189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7" name="Google Shape;787;p120"/>
          <p:cNvSpPr/>
          <p:nvPr/>
        </p:nvSpPr>
        <p:spPr>
          <a:xfrm>
            <a:off x="3420768" y="1856063"/>
            <a:ext cx="2796282" cy="4642391"/>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8" name="Google Shape;788;p120"/>
          <p:cNvSpPr/>
          <p:nvPr/>
        </p:nvSpPr>
        <p:spPr>
          <a:xfrm>
            <a:off x="6571967" y="1846556"/>
            <a:ext cx="2583359" cy="465189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9" name="Google Shape;789;p120"/>
          <p:cNvSpPr/>
          <p:nvPr/>
        </p:nvSpPr>
        <p:spPr>
          <a:xfrm>
            <a:off x="9345879" y="1846556"/>
            <a:ext cx="2692241" cy="465189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0" name="Google Shape;790;p120"/>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1" name="Google Shape;791;p120"/>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120"/>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120"/>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120"/>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795" name="Shape 795"/>
        <p:cNvGrpSpPr/>
        <p:nvPr/>
      </p:nvGrpSpPr>
      <p:grpSpPr>
        <a:xfrm>
          <a:off x="0" y="0"/>
          <a:ext cx="0" cy="0"/>
          <a:chOff x="0" y="0"/>
          <a:chExt cx="0" cy="0"/>
        </a:xfrm>
      </p:grpSpPr>
      <p:grpSp>
        <p:nvGrpSpPr>
          <p:cNvPr id="796" name="Google Shape;796;p121"/>
          <p:cNvGrpSpPr/>
          <p:nvPr/>
        </p:nvGrpSpPr>
        <p:grpSpPr>
          <a:xfrm>
            <a:off x="1154562" y="1887157"/>
            <a:ext cx="9882876" cy="2798187"/>
            <a:chOff x="1875859" y="4907106"/>
            <a:chExt cx="20625932" cy="5839921"/>
          </a:xfrm>
        </p:grpSpPr>
        <p:sp>
          <p:nvSpPr>
            <p:cNvPr id="797" name="Google Shape;797;p121"/>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8" name="Google Shape;798;p121"/>
            <p:cNvSpPr/>
            <p:nvPr/>
          </p:nvSpPr>
          <p:spPr>
            <a:xfrm>
              <a:off x="5916227"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9" name="Google Shape;799;p121"/>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0" name="Google Shape;800;p121"/>
            <p:cNvSpPr/>
            <p:nvPr/>
          </p:nvSpPr>
          <p:spPr>
            <a:xfrm>
              <a:off x="13996964"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1" name="Google Shape;801;p121"/>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2" name="Google Shape;802;p121"/>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3" name="Google Shape;803;p121"/>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4" name="Google Shape;804;p121"/>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5" name="Google Shape;805;p121"/>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6" name="Google Shape;806;p121"/>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7" name="Google Shape;807;p121"/>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08" name="Google Shape;808;p121"/>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09" name="Google Shape;809;p121"/>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10" name="Google Shape;810;p121"/>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11" name="Google Shape;811;p121"/>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12" name="Google Shape;812;p121"/>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3" name="Google Shape;813;p121"/>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4" name="Google Shape;814;p121"/>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5" name="Google Shape;815;p121"/>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6" name="Google Shape;816;p121"/>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7" name="Google Shape;817;p121"/>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18" name="Google Shape;818;p12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19" name="Google Shape;819;p121"/>
          <p:cNvGrpSpPr/>
          <p:nvPr/>
        </p:nvGrpSpPr>
        <p:grpSpPr>
          <a:xfrm>
            <a:off x="4480947" y="6257070"/>
            <a:ext cx="3144242" cy="374574"/>
            <a:chOff x="301128" y="6151084"/>
            <a:chExt cx="3144242" cy="374574"/>
          </a:xfrm>
        </p:grpSpPr>
        <p:pic>
          <p:nvPicPr>
            <p:cNvPr descr="Shape&#10;&#10;Description automatically generated with medium confidence" id="820" name="Google Shape;820;p12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21" name="Google Shape;821;p12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22" name="Google Shape;822;p12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C">
  <p:cSld name="2_5 point icon Graph C">
    <p:spTree>
      <p:nvGrpSpPr>
        <p:cNvPr id="823" name="Shape 823"/>
        <p:cNvGrpSpPr/>
        <p:nvPr/>
      </p:nvGrpSpPr>
      <p:grpSpPr>
        <a:xfrm>
          <a:off x="0" y="0"/>
          <a:ext cx="0" cy="0"/>
          <a:chOff x="0" y="0"/>
          <a:chExt cx="0" cy="0"/>
        </a:xfrm>
      </p:grpSpPr>
      <p:grpSp>
        <p:nvGrpSpPr>
          <p:cNvPr id="824" name="Google Shape;824;p122"/>
          <p:cNvGrpSpPr/>
          <p:nvPr/>
        </p:nvGrpSpPr>
        <p:grpSpPr>
          <a:xfrm>
            <a:off x="1947279" y="1887157"/>
            <a:ext cx="9327612" cy="2798187"/>
            <a:chOff x="1875859" y="4907106"/>
            <a:chExt cx="19467076" cy="5839921"/>
          </a:xfrm>
        </p:grpSpPr>
        <p:sp>
          <p:nvSpPr>
            <p:cNvPr id="825" name="Google Shape;825;p122"/>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6" name="Google Shape;826;p122"/>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7" name="Google Shape;827;p122"/>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8" name="Google Shape;828;p122"/>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9" name="Google Shape;829;p122"/>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0" name="Google Shape;830;p122"/>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1" name="Google Shape;831;p122"/>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2" name="Google Shape;832;p122"/>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3" name="Google Shape;833;p122"/>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34" name="Google Shape;834;p122"/>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35" name="Google Shape;835;p122"/>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36" name="Google Shape;836;p122"/>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37" name="Google Shape;837;p122"/>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38" name="Google Shape;838;p122"/>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9" name="Google Shape;839;p122"/>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122"/>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122"/>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2" name="Google Shape;842;p122"/>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3" name="Google Shape;843;p122"/>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44" name="Google Shape;844;p12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45" name="Google Shape;845;p122"/>
          <p:cNvGrpSpPr/>
          <p:nvPr/>
        </p:nvGrpSpPr>
        <p:grpSpPr>
          <a:xfrm>
            <a:off x="4480947" y="6257070"/>
            <a:ext cx="3144242" cy="374574"/>
            <a:chOff x="301128" y="6151084"/>
            <a:chExt cx="3144242" cy="374574"/>
          </a:xfrm>
        </p:grpSpPr>
        <p:pic>
          <p:nvPicPr>
            <p:cNvPr descr="Shape&#10;&#10;Description automatically generated with medium confidence" id="846" name="Google Shape;846;p12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47" name="Google Shape;847;p12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48" name="Google Shape;848;p12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C">
  <p:cSld name="3_5 point icon Graph C">
    <p:spTree>
      <p:nvGrpSpPr>
        <p:cNvPr id="849" name="Shape 849"/>
        <p:cNvGrpSpPr/>
        <p:nvPr/>
      </p:nvGrpSpPr>
      <p:grpSpPr>
        <a:xfrm>
          <a:off x="0" y="0"/>
          <a:ext cx="0" cy="0"/>
          <a:chOff x="0" y="0"/>
          <a:chExt cx="0" cy="0"/>
        </a:xfrm>
      </p:grpSpPr>
      <p:grpSp>
        <p:nvGrpSpPr>
          <p:cNvPr id="850" name="Google Shape;850;p123"/>
          <p:cNvGrpSpPr/>
          <p:nvPr/>
        </p:nvGrpSpPr>
        <p:grpSpPr>
          <a:xfrm>
            <a:off x="1225117" y="1948195"/>
            <a:ext cx="11256886" cy="2798187"/>
            <a:chOff x="1875856" y="4907106"/>
            <a:chExt cx="19467079" cy="5839921"/>
          </a:xfrm>
        </p:grpSpPr>
        <p:sp>
          <p:nvSpPr>
            <p:cNvPr id="851" name="Google Shape;851;p123"/>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2" name="Google Shape;852;p123"/>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3" name="Google Shape;853;p123"/>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4" name="Google Shape;854;p123"/>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5" name="Google Shape;855;p123"/>
            <p:cNvSpPr/>
            <p:nvPr/>
          </p:nvSpPr>
          <p:spPr>
            <a:xfrm>
              <a:off x="1875856" y="4984003"/>
              <a:ext cx="4390332" cy="4554600"/>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6" name="Google Shape;856;p123"/>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7" name="Google Shape;857;p123"/>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8" name="Google Shape;858;p123"/>
            <p:cNvSpPr/>
            <p:nvPr/>
          </p:nvSpPr>
          <p:spPr>
            <a:xfrm>
              <a:off x="10030722" y="4984003"/>
              <a:ext cx="4316207" cy="4477703"/>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9" name="Google Shape;859;p123"/>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60" name="Google Shape;860;p123"/>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61" name="Google Shape;861;p123"/>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62" name="Google Shape;862;p123"/>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63" name="Google Shape;863;p123"/>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64" name="Google Shape;864;p123"/>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123"/>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6" name="Google Shape;866;p123"/>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7" name="Google Shape;867;p123"/>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8" name="Google Shape;868;p123"/>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9" name="Google Shape;869;p123"/>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70" name="Google Shape;870;p123"/>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C">
  <p:cSld name="1_5 point icon Graph C">
    <p:spTree>
      <p:nvGrpSpPr>
        <p:cNvPr id="871" name="Shape 871"/>
        <p:cNvGrpSpPr/>
        <p:nvPr/>
      </p:nvGrpSpPr>
      <p:grpSpPr>
        <a:xfrm>
          <a:off x="0" y="0"/>
          <a:ext cx="0" cy="0"/>
          <a:chOff x="0" y="0"/>
          <a:chExt cx="0" cy="0"/>
        </a:xfrm>
      </p:grpSpPr>
      <p:grpSp>
        <p:nvGrpSpPr>
          <p:cNvPr id="872" name="Google Shape;872;p124"/>
          <p:cNvGrpSpPr/>
          <p:nvPr/>
        </p:nvGrpSpPr>
        <p:grpSpPr>
          <a:xfrm>
            <a:off x="1154562" y="1887157"/>
            <a:ext cx="9882876" cy="2798187"/>
            <a:chOff x="1875859" y="4907106"/>
            <a:chExt cx="20625932" cy="5839921"/>
          </a:xfrm>
        </p:grpSpPr>
        <p:sp>
          <p:nvSpPr>
            <p:cNvPr id="873" name="Google Shape;873;p124"/>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74" name="Google Shape;874;p124"/>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75" name="Google Shape;875;p124"/>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76" name="Google Shape;876;p124"/>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77" name="Google Shape;877;p124"/>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78" name="Google Shape;878;p124"/>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79" name="Google Shape;879;p124"/>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0" name="Google Shape;880;p124"/>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81" name="Google Shape;881;p124"/>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82" name="Google Shape;882;p124"/>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83" name="Google Shape;883;p124"/>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84" name="Google Shape;884;p124"/>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85" name="Google Shape;885;p124"/>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86" name="Google Shape;886;p124"/>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124"/>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8" name="Google Shape;888;p124"/>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124"/>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0" name="Google Shape;890;p124"/>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1" name="Google Shape;891;p124"/>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92" name="Google Shape;892;p124"/>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93" name="Google Shape;893;p124"/>
          <p:cNvGrpSpPr/>
          <p:nvPr/>
        </p:nvGrpSpPr>
        <p:grpSpPr>
          <a:xfrm>
            <a:off x="4480947" y="6257070"/>
            <a:ext cx="3144242" cy="374574"/>
            <a:chOff x="301128" y="6151084"/>
            <a:chExt cx="3144242" cy="374574"/>
          </a:xfrm>
        </p:grpSpPr>
        <p:pic>
          <p:nvPicPr>
            <p:cNvPr descr="Shape&#10;&#10;Description automatically generated with medium confidence" id="894" name="Google Shape;894;p12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95" name="Google Shape;895;p12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96" name="Google Shape;896;p12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897" name="Shape 897"/>
        <p:cNvGrpSpPr/>
        <p:nvPr/>
      </p:nvGrpSpPr>
      <p:grpSpPr>
        <a:xfrm>
          <a:off x="0" y="0"/>
          <a:ext cx="0" cy="0"/>
          <a:chOff x="0" y="0"/>
          <a:chExt cx="0" cy="0"/>
        </a:xfrm>
      </p:grpSpPr>
      <p:grpSp>
        <p:nvGrpSpPr>
          <p:cNvPr id="898" name="Google Shape;898;p125"/>
          <p:cNvGrpSpPr/>
          <p:nvPr/>
        </p:nvGrpSpPr>
        <p:grpSpPr>
          <a:xfrm>
            <a:off x="958611" y="1840131"/>
            <a:ext cx="10383759" cy="2382415"/>
            <a:chOff x="2122935" y="4949396"/>
            <a:chExt cx="20123405" cy="5001613"/>
          </a:xfrm>
        </p:grpSpPr>
        <p:sp>
          <p:nvSpPr>
            <p:cNvPr id="899" name="Google Shape;899;p125"/>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00" name="Google Shape;900;p125"/>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01" name="Google Shape;901;p125"/>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02" name="Google Shape;902;p125"/>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03" name="Google Shape;903;p125"/>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904" name="Google Shape;904;p125"/>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905" name="Google Shape;905;p125"/>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6" name="Google Shape;906;p125"/>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7" name="Google Shape;907;p125"/>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8" name="Google Shape;908;p125"/>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9" name="Google Shape;909;p125"/>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0" name="Google Shape;910;p125"/>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1" name="Google Shape;911;p125"/>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2" name="Google Shape;912;p125"/>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3600"/>
              <a:buNone/>
              <a:defRPr b="1" i="0" sz="36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125"/>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14" name="Google Shape;914;p12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915" name="Google Shape;915;p125"/>
          <p:cNvGrpSpPr/>
          <p:nvPr/>
        </p:nvGrpSpPr>
        <p:grpSpPr>
          <a:xfrm>
            <a:off x="4480947" y="6257070"/>
            <a:ext cx="3144242" cy="374574"/>
            <a:chOff x="301128" y="6151084"/>
            <a:chExt cx="3144242" cy="374574"/>
          </a:xfrm>
        </p:grpSpPr>
        <p:pic>
          <p:nvPicPr>
            <p:cNvPr descr="Shape&#10;&#10;Description automatically generated with medium confidence" id="916" name="Google Shape;916;p12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17" name="Google Shape;917;p12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18" name="Google Shape;918;p12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Blue">
  <p:cSld name="1_Divider Slide - Blue">
    <p:spTree>
      <p:nvGrpSpPr>
        <p:cNvPr id="78" name="Shape 78"/>
        <p:cNvGrpSpPr/>
        <p:nvPr/>
      </p:nvGrpSpPr>
      <p:grpSpPr>
        <a:xfrm>
          <a:off x="0" y="0"/>
          <a:ext cx="0" cy="0"/>
          <a:chOff x="0" y="0"/>
          <a:chExt cx="0" cy="0"/>
        </a:xfrm>
      </p:grpSpPr>
      <p:sp>
        <p:nvSpPr>
          <p:cNvPr id="79" name="Google Shape;79;p63"/>
          <p:cNvSpPr/>
          <p:nvPr/>
        </p:nvSpPr>
        <p:spPr>
          <a:xfrm>
            <a:off x="0" y="0"/>
            <a:ext cx="12192000" cy="5502729"/>
          </a:xfrm>
          <a:prstGeom prst="rect">
            <a:avLst/>
          </a:prstGeom>
          <a:solidFill>
            <a:srgbClr val="086D6E"/>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80" name="Google Shape;80;p63"/>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1" name="Google Shape;81;p63"/>
          <p:cNvGrpSpPr/>
          <p:nvPr/>
        </p:nvGrpSpPr>
        <p:grpSpPr>
          <a:xfrm>
            <a:off x="8448790" y="6057987"/>
            <a:ext cx="3144242" cy="374574"/>
            <a:chOff x="301128" y="6151084"/>
            <a:chExt cx="3144242" cy="374574"/>
          </a:xfrm>
        </p:grpSpPr>
        <p:pic>
          <p:nvPicPr>
            <p:cNvPr descr="Shape&#10;&#10;Description automatically generated with medium confidence" id="82" name="Google Shape;82;p6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3" name="Google Shape;83;p6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4" name="Google Shape;84;p6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85" name="Google Shape;85;p63"/>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919" name="Shape 919"/>
        <p:cNvGrpSpPr/>
        <p:nvPr/>
      </p:nvGrpSpPr>
      <p:grpSpPr>
        <a:xfrm>
          <a:off x="0" y="0"/>
          <a:ext cx="0" cy="0"/>
          <a:chOff x="0" y="0"/>
          <a:chExt cx="0" cy="0"/>
        </a:xfrm>
      </p:grpSpPr>
      <p:grpSp>
        <p:nvGrpSpPr>
          <p:cNvPr id="920" name="Google Shape;920;p126"/>
          <p:cNvGrpSpPr/>
          <p:nvPr/>
        </p:nvGrpSpPr>
        <p:grpSpPr>
          <a:xfrm>
            <a:off x="2282521" y="1805252"/>
            <a:ext cx="7491958" cy="1805615"/>
            <a:chOff x="7490990" y="4949396"/>
            <a:chExt cx="14519185" cy="3790686"/>
          </a:xfrm>
        </p:grpSpPr>
        <p:sp>
          <p:nvSpPr>
            <p:cNvPr id="921" name="Google Shape;921;p126"/>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22" name="Google Shape;922;p126"/>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23" name="Google Shape;923;p126"/>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grpSp>
      <p:sp>
        <p:nvSpPr>
          <p:cNvPr id="924" name="Google Shape;924;p126"/>
          <p:cNvSpPr txBox="1"/>
          <p:nvPr>
            <p:ph idx="1" type="body"/>
          </p:nvPr>
        </p:nvSpPr>
        <p:spPr>
          <a:xfrm>
            <a:off x="2214217"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5" name="Google Shape;925;p126"/>
          <p:cNvSpPr txBox="1"/>
          <p:nvPr>
            <p:ph idx="2" type="body"/>
          </p:nvPr>
        </p:nvSpPr>
        <p:spPr>
          <a:xfrm>
            <a:off x="498153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6" name="Google Shape;926;p126"/>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7" name="Google Shape;927;p126"/>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8" name="Google Shape;928;p126"/>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9" name="Google Shape;929;p126"/>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0" name="Google Shape;930;p126"/>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31" name="Google Shape;931;p12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932" name="Google Shape;932;p126"/>
          <p:cNvGrpSpPr/>
          <p:nvPr/>
        </p:nvGrpSpPr>
        <p:grpSpPr>
          <a:xfrm>
            <a:off x="4480947" y="6257070"/>
            <a:ext cx="3144242" cy="374574"/>
            <a:chOff x="301128" y="6151084"/>
            <a:chExt cx="3144242" cy="374574"/>
          </a:xfrm>
        </p:grpSpPr>
        <p:pic>
          <p:nvPicPr>
            <p:cNvPr descr="Shape&#10;&#10;Description automatically generated with medium confidence" id="933" name="Google Shape;933;p12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34" name="Google Shape;934;p12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35" name="Google Shape;935;p12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936" name="Shape 936"/>
        <p:cNvGrpSpPr/>
        <p:nvPr/>
      </p:nvGrpSpPr>
      <p:grpSpPr>
        <a:xfrm>
          <a:off x="0" y="0"/>
          <a:ext cx="0" cy="0"/>
          <a:chOff x="0" y="0"/>
          <a:chExt cx="0" cy="0"/>
        </a:xfrm>
      </p:grpSpPr>
      <p:grpSp>
        <p:nvGrpSpPr>
          <p:cNvPr id="937" name="Google Shape;937;p127"/>
          <p:cNvGrpSpPr/>
          <p:nvPr/>
        </p:nvGrpSpPr>
        <p:grpSpPr>
          <a:xfrm flipH="1">
            <a:off x="8729578" y="863758"/>
            <a:ext cx="3462422" cy="4621568"/>
            <a:chOff x="1333421" y="1575267"/>
            <a:chExt cx="7926559" cy="10580207"/>
          </a:xfrm>
        </p:grpSpPr>
        <p:sp>
          <p:nvSpPr>
            <p:cNvPr id="938" name="Google Shape;938;p127"/>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39" name="Google Shape;939;p127"/>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0" name="Google Shape;940;p127"/>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1" name="Google Shape;941;p127"/>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4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2" name="Google Shape;942;p127"/>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43" name="Google Shape;943;p127"/>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44" name="Google Shape;944;p127"/>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45" name="Google Shape;945;p127"/>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46" name="Google Shape;946;p127"/>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47" name="Google Shape;947;p127"/>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48" name="Google Shape;948;p127"/>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49" name="Google Shape;949;p127"/>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50" name="Google Shape;950;p127"/>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51" name="Google Shape;951;p127"/>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952" name="Google Shape;952;p127"/>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53" name="Google Shape;953;p127"/>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954" name="Google Shape;954;p127"/>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5" name="Google Shape;955;p127"/>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6" name="Google Shape;956;p127"/>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7" name="Google Shape;957;p127"/>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8" name="Google Shape;958;p127"/>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9" name="Google Shape;959;p127"/>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0" name="Google Shape;960;p127"/>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1" name="Google Shape;961;p127"/>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2" name="Google Shape;962;p127"/>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3" name="Google Shape;963;p127"/>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64" name="Google Shape;964;p127"/>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5" name="Google Shape;965;p127"/>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6" name="Google Shape;966;p127"/>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7" name="Google Shape;967;p127"/>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8" name="Google Shape;968;p127"/>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9" name="Google Shape;969;p127"/>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0" name="Google Shape;970;p127"/>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1" name="Google Shape;971;p127"/>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2" name="Google Shape;972;p127"/>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3" name="Google Shape;973;p127"/>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974" name="Google Shape;974;p127"/>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5" name="Google Shape;975;p127"/>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6" name="Google Shape;976;p127"/>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7" name="Google Shape;977;p127"/>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8" name="Google Shape;978;p127"/>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79" name="Google Shape;979;p127"/>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80" name="Google Shape;980;p127"/>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81" name="Google Shape;981;p127"/>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82" name="Google Shape;982;p127"/>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83" name="Google Shape;983;p127"/>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84" name="Google Shape;984;p127"/>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85" name="Google Shape;985;p127"/>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86" name="Google Shape;986;p127"/>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87" name="Google Shape;987;p127"/>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88" name="Google Shape;988;p127"/>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89" name="Google Shape;989;p127"/>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90" name="Google Shape;990;p127"/>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91" name="Google Shape;991;p127"/>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92" name="Google Shape;992;p127"/>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993" name="Google Shape;993;p127"/>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94" name="Google Shape;994;p127"/>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995" name="Google Shape;995;p127"/>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6" name="Google Shape;996;p127"/>
          <p:cNvSpPr/>
          <p:nvPr/>
        </p:nvSpPr>
        <p:spPr>
          <a:xfrm>
            <a:off x="818862" y="1340326"/>
            <a:ext cx="792000" cy="21410"/>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97" name="Google Shape;997;p127"/>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8" name="Google Shape;998;p127"/>
          <p:cNvSpPr txBox="1"/>
          <p:nvPr>
            <p:ph idx="3" type="body"/>
          </p:nvPr>
        </p:nvSpPr>
        <p:spPr>
          <a:xfrm>
            <a:off x="5383587" y="2953714"/>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9" name="Google Shape;999;p127"/>
          <p:cNvSpPr txBox="1"/>
          <p:nvPr>
            <p:ph idx="4" type="body"/>
          </p:nvPr>
        </p:nvSpPr>
        <p:spPr>
          <a:xfrm>
            <a:off x="6505378" y="70699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0" name="Google Shape;1000;p127"/>
          <p:cNvSpPr txBox="1"/>
          <p:nvPr>
            <p:ph idx="5" type="body"/>
          </p:nvPr>
        </p:nvSpPr>
        <p:spPr>
          <a:xfrm>
            <a:off x="6667059" y="525270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1" name="Google Shape;1001;p127"/>
          <p:cNvSpPr txBox="1"/>
          <p:nvPr>
            <p:ph idx="6" type="body"/>
          </p:nvPr>
        </p:nvSpPr>
        <p:spPr>
          <a:xfrm>
            <a:off x="5731325" y="419881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2" name="Google Shape;1002;p127"/>
          <p:cNvSpPr txBox="1"/>
          <p:nvPr>
            <p:ph idx="7" type="body"/>
          </p:nvPr>
        </p:nvSpPr>
        <p:spPr>
          <a:xfrm>
            <a:off x="5779230" y="171132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03" name="Google Shape;1003;p127"/>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04" name="Google Shape;1004;p127"/>
          <p:cNvGrpSpPr/>
          <p:nvPr/>
        </p:nvGrpSpPr>
        <p:grpSpPr>
          <a:xfrm>
            <a:off x="389965" y="6092742"/>
            <a:ext cx="3144242" cy="374574"/>
            <a:chOff x="301128" y="6151084"/>
            <a:chExt cx="3144242" cy="374574"/>
          </a:xfrm>
        </p:grpSpPr>
        <p:pic>
          <p:nvPicPr>
            <p:cNvPr descr="Shape&#10;&#10;Description automatically generated with medium confidence" id="1005" name="Google Shape;1005;p12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06" name="Google Shape;1006;p12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07" name="Google Shape;1007;p12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1008" name="Shape 1008"/>
        <p:cNvGrpSpPr/>
        <p:nvPr/>
      </p:nvGrpSpPr>
      <p:grpSpPr>
        <a:xfrm>
          <a:off x="0" y="0"/>
          <a:ext cx="0" cy="0"/>
          <a:chOff x="0" y="0"/>
          <a:chExt cx="0" cy="0"/>
        </a:xfrm>
      </p:grpSpPr>
      <p:sp>
        <p:nvSpPr>
          <p:cNvPr id="1009" name="Google Shape;1009;p128"/>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28"/>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1" name="Google Shape;1011;p128"/>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2" name="Google Shape;1012;p128"/>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3" name="Google Shape;1013;p128"/>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4" name="Google Shape;1014;p128"/>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5" name="Google Shape;1015;p128"/>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6" name="Google Shape;1016;p128"/>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7" name="Google Shape;1017;p128"/>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8" name="Google Shape;1018;p128"/>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9" name="Google Shape;1019;p128"/>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0" name="Google Shape;1020;p128"/>
          <p:cNvSpPr txBox="1"/>
          <p:nvPr>
            <p:ph idx="2" type="body"/>
          </p:nvPr>
        </p:nvSpPr>
        <p:spPr>
          <a:xfrm>
            <a:off x="2505115" y="2803265"/>
            <a:ext cx="1740791" cy="6976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1" name="Google Shape;1021;p128"/>
          <p:cNvSpPr txBox="1"/>
          <p:nvPr>
            <p:ph idx="3" type="body"/>
          </p:nvPr>
        </p:nvSpPr>
        <p:spPr>
          <a:xfrm>
            <a:off x="4451914" y="3788978"/>
            <a:ext cx="1853076" cy="8394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2" name="Google Shape;1022;p128"/>
          <p:cNvSpPr txBox="1"/>
          <p:nvPr>
            <p:ph idx="4" type="body"/>
          </p:nvPr>
        </p:nvSpPr>
        <p:spPr>
          <a:xfrm>
            <a:off x="6950565" y="3500899"/>
            <a:ext cx="213096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3" name="Google Shape;1023;p128"/>
          <p:cNvSpPr txBox="1"/>
          <p:nvPr>
            <p:ph idx="5" type="body"/>
          </p:nvPr>
        </p:nvSpPr>
        <p:spPr>
          <a:xfrm>
            <a:off x="9067268" y="2446428"/>
            <a:ext cx="2333958"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4" name="Google Shape;1024;p128"/>
          <p:cNvSpPr txBox="1"/>
          <p:nvPr>
            <p:ph idx="6" type="body"/>
          </p:nvPr>
        </p:nvSpPr>
        <p:spPr>
          <a:xfrm>
            <a:off x="5645112" y="2214208"/>
            <a:ext cx="174079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5" name="Google Shape;1025;p128"/>
          <p:cNvSpPr txBox="1"/>
          <p:nvPr>
            <p:ph idx="7"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26" name="Google Shape;1026;p128"/>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27" name="Google Shape;1027;p128"/>
          <p:cNvGrpSpPr/>
          <p:nvPr/>
        </p:nvGrpSpPr>
        <p:grpSpPr>
          <a:xfrm>
            <a:off x="389965" y="6092742"/>
            <a:ext cx="3144242" cy="374574"/>
            <a:chOff x="301128" y="6151084"/>
            <a:chExt cx="3144242" cy="374574"/>
          </a:xfrm>
        </p:grpSpPr>
        <p:pic>
          <p:nvPicPr>
            <p:cNvPr descr="Shape&#10;&#10;Description automatically generated with medium confidence" id="1028" name="Google Shape;1028;p12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29" name="Google Shape;1029;p12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30" name="Google Shape;1030;p12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031" name="Google Shape;1031;p128"/>
          <p:cNvSpPr txBox="1"/>
          <p:nvPr>
            <p:ph idx="8"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2" name="Google Shape;1032;p128"/>
          <p:cNvSpPr txBox="1"/>
          <p:nvPr>
            <p:ph idx="9"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3" name="Google Shape;1033;p128"/>
          <p:cNvSpPr txBox="1"/>
          <p:nvPr>
            <p:ph idx="13"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4" name="Google Shape;1034;p128"/>
          <p:cNvSpPr txBox="1"/>
          <p:nvPr>
            <p:ph idx="14"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1035" name="Shape 1035"/>
        <p:cNvGrpSpPr/>
        <p:nvPr/>
      </p:nvGrpSpPr>
      <p:grpSpPr>
        <a:xfrm>
          <a:off x="0" y="0"/>
          <a:ext cx="0" cy="0"/>
          <a:chOff x="0" y="0"/>
          <a:chExt cx="0" cy="0"/>
        </a:xfrm>
      </p:grpSpPr>
      <p:sp>
        <p:nvSpPr>
          <p:cNvPr id="1036" name="Google Shape;1036;p129"/>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7" name="Google Shape;1037;p129"/>
          <p:cNvSpPr/>
          <p:nvPr/>
        </p:nvSpPr>
        <p:spPr>
          <a:xfrm>
            <a:off x="2089889" y="2141094"/>
            <a:ext cx="2664102" cy="2664102"/>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8" name="Google Shape;1038;p129"/>
          <p:cNvSpPr/>
          <p:nvPr/>
        </p:nvSpPr>
        <p:spPr>
          <a:xfrm>
            <a:off x="4385115" y="2141094"/>
            <a:ext cx="2664102" cy="266410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9" name="Google Shape;1039;p129"/>
          <p:cNvSpPr/>
          <p:nvPr/>
        </p:nvSpPr>
        <p:spPr>
          <a:xfrm>
            <a:off x="6680341" y="2141094"/>
            <a:ext cx="2664102" cy="266410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0" name="Google Shape;1040;p129"/>
          <p:cNvSpPr/>
          <p:nvPr/>
        </p:nvSpPr>
        <p:spPr>
          <a:xfrm>
            <a:off x="8975567" y="2141094"/>
            <a:ext cx="2664102" cy="266410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1" name="Google Shape;1041;p129"/>
          <p:cNvSpPr/>
          <p:nvPr/>
        </p:nvSpPr>
        <p:spPr>
          <a:xfrm>
            <a:off x="2458765" y="1698686"/>
            <a:ext cx="1268168" cy="1268168"/>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2" name="Google Shape;1042;p129"/>
          <p:cNvSpPr/>
          <p:nvPr/>
        </p:nvSpPr>
        <p:spPr>
          <a:xfrm>
            <a:off x="4753991" y="1698686"/>
            <a:ext cx="1268168" cy="1268168"/>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3" name="Google Shape;1043;p129"/>
          <p:cNvSpPr/>
          <p:nvPr/>
        </p:nvSpPr>
        <p:spPr>
          <a:xfrm>
            <a:off x="7049217" y="1698686"/>
            <a:ext cx="1268168" cy="1268168"/>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4" name="Google Shape;1044;p129"/>
          <p:cNvSpPr/>
          <p:nvPr/>
        </p:nvSpPr>
        <p:spPr>
          <a:xfrm>
            <a:off x="9344443" y="1698686"/>
            <a:ext cx="1268168" cy="1268168"/>
          </a:xfrm>
          <a:prstGeom prst="ellipse">
            <a:avLst/>
          </a:prstGeom>
          <a:solidFill>
            <a:srgbClr val="916395">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5" name="Google Shape;1045;p129"/>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6" name="Google Shape;1046;p129"/>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7" name="Google Shape;1047;p129"/>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8" name="Google Shape;1048;p129"/>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9" name="Google Shape;1049;p129"/>
          <p:cNvSpPr/>
          <p:nvPr/>
        </p:nvSpPr>
        <p:spPr>
          <a:xfrm>
            <a:off x="3435379" y="4279578"/>
            <a:ext cx="879736" cy="87973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0" name="Google Shape;1050;p129"/>
          <p:cNvSpPr/>
          <p:nvPr/>
        </p:nvSpPr>
        <p:spPr>
          <a:xfrm>
            <a:off x="5798873" y="4279578"/>
            <a:ext cx="879736" cy="879735"/>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1" name="Google Shape;1051;p129"/>
          <p:cNvSpPr/>
          <p:nvPr/>
        </p:nvSpPr>
        <p:spPr>
          <a:xfrm>
            <a:off x="8095831" y="4279578"/>
            <a:ext cx="879736" cy="879735"/>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2" name="Google Shape;1052;p129"/>
          <p:cNvSpPr/>
          <p:nvPr/>
        </p:nvSpPr>
        <p:spPr>
          <a:xfrm>
            <a:off x="10526240" y="4279578"/>
            <a:ext cx="879736" cy="879735"/>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3" name="Google Shape;1053;p129"/>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4800"/>
              <a:buNone/>
              <a:defRPr b="1" i="0" sz="48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4" name="Google Shape;1054;p129"/>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4800"/>
              <a:buNone/>
              <a:defRPr b="1" i="0" sz="48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5" name="Google Shape;1055;p129"/>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4800"/>
              <a:buNone/>
              <a:defRPr b="1" i="0" sz="48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6" name="Google Shape;1056;p129"/>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4800"/>
              <a:buNone/>
              <a:defRPr b="1" i="0" sz="48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7" name="Google Shape;1057;p129"/>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8" name="Google Shape;1058;p129"/>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9" name="Google Shape;1059;p129"/>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0" name="Google Shape;1060;p129"/>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61" name="Google Shape;1061;p129"/>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62" name="Google Shape;1062;p129"/>
          <p:cNvGrpSpPr/>
          <p:nvPr/>
        </p:nvGrpSpPr>
        <p:grpSpPr>
          <a:xfrm>
            <a:off x="389965" y="6092742"/>
            <a:ext cx="3144242" cy="374574"/>
            <a:chOff x="301128" y="6151084"/>
            <a:chExt cx="3144242" cy="374574"/>
          </a:xfrm>
        </p:grpSpPr>
        <p:pic>
          <p:nvPicPr>
            <p:cNvPr descr="Shape&#10;&#10;Description automatically generated with medium confidence" id="1063" name="Google Shape;1063;p12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64" name="Google Shape;1064;p12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65" name="Google Shape;1065;p12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1066" name="Shape 1066"/>
        <p:cNvGrpSpPr/>
        <p:nvPr/>
      </p:nvGrpSpPr>
      <p:grpSpPr>
        <a:xfrm>
          <a:off x="0" y="0"/>
          <a:ext cx="0" cy="0"/>
          <a:chOff x="0" y="0"/>
          <a:chExt cx="0" cy="0"/>
        </a:xfrm>
      </p:grpSpPr>
      <p:pic>
        <p:nvPicPr>
          <p:cNvPr descr="Background pattern&#10;&#10;Description automatically generated" id="1067" name="Google Shape;1067;p130"/>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sp>
        <p:nvSpPr>
          <p:cNvPr id="1068" name="Google Shape;1068;p130"/>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9" name="Google Shape;1069;p130"/>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0" name="Google Shape;1070;p130"/>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1" name="Google Shape;1071;p130"/>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2" name="Google Shape;1072;p130"/>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3" name="Google Shape;1073;p130"/>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4" name="Google Shape;1074;p130"/>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5" name="Google Shape;1075;p130"/>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6" name="Google Shape;1076;p130"/>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7" name="Google Shape;1077;p130"/>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8" name="Google Shape;1078;p130"/>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9" name="Google Shape;1079;p130"/>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0" name="Google Shape;1080;p130"/>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1" name="Google Shape;1081;p130"/>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2" name="Google Shape;1082;p130"/>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83" name="Google Shape;1083;p130"/>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84" name="Google Shape;1084;p130"/>
          <p:cNvSpPr txBox="1"/>
          <p:nvPr/>
        </p:nvSpPr>
        <p:spPr>
          <a:xfrm>
            <a:off x="10092535"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85" name="Google Shape;1085;p130"/>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86" name="Google Shape;1086;p130"/>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7" name="Google Shape;1087;p130"/>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8" name="Google Shape;1088;p130"/>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9" name="Google Shape;1089;p130"/>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0" name="Google Shape;1090;p130"/>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1091" name="Google Shape;1091;p130"/>
          <p:cNvGrpSpPr/>
          <p:nvPr/>
        </p:nvGrpSpPr>
        <p:grpSpPr>
          <a:xfrm>
            <a:off x="389965" y="6092742"/>
            <a:ext cx="3144242" cy="374574"/>
            <a:chOff x="301128" y="6151084"/>
            <a:chExt cx="3144242" cy="374574"/>
          </a:xfrm>
        </p:grpSpPr>
        <p:pic>
          <p:nvPicPr>
            <p:cNvPr descr="Shape&#10;&#10;Description automatically generated with medium confidence" id="1092" name="Google Shape;1092;p13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93" name="Google Shape;1093;p13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94" name="Google Shape;1094;p13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3">
  <p:cSld name="2_Photo Slide 3">
    <p:spTree>
      <p:nvGrpSpPr>
        <p:cNvPr id="86" name="Shape 86"/>
        <p:cNvGrpSpPr/>
        <p:nvPr/>
      </p:nvGrpSpPr>
      <p:grpSpPr>
        <a:xfrm>
          <a:off x="0" y="0"/>
          <a:ext cx="0" cy="0"/>
          <a:chOff x="0" y="0"/>
          <a:chExt cx="0" cy="0"/>
        </a:xfrm>
      </p:grpSpPr>
      <p:sp>
        <p:nvSpPr>
          <p:cNvPr id="87" name="Google Shape;87;p64"/>
          <p:cNvSpPr/>
          <p:nvPr>
            <p:ph idx="2" type="pic"/>
          </p:nvPr>
        </p:nvSpPr>
        <p:spPr>
          <a:xfrm>
            <a:off x="241300" y="228600"/>
            <a:ext cx="11696700" cy="5763986"/>
          </a:xfrm>
          <a:prstGeom prst="rect">
            <a:avLst/>
          </a:prstGeom>
          <a:noFill/>
          <a:ln>
            <a:noFill/>
          </a:ln>
        </p:spPr>
      </p:sp>
      <p:sp>
        <p:nvSpPr>
          <p:cNvPr id="88" name="Google Shape;88;p64"/>
          <p:cNvSpPr/>
          <p:nvPr/>
        </p:nvSpPr>
        <p:spPr>
          <a:xfrm>
            <a:off x="6197600" y="985864"/>
            <a:ext cx="5994400" cy="24257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64"/>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 name="Google Shape;90;p64"/>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64"/>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2" name="Google Shape;92;p64"/>
          <p:cNvGrpSpPr/>
          <p:nvPr/>
        </p:nvGrpSpPr>
        <p:grpSpPr>
          <a:xfrm>
            <a:off x="301128" y="6151084"/>
            <a:ext cx="3144242" cy="374574"/>
            <a:chOff x="301128" y="6151084"/>
            <a:chExt cx="3144242" cy="374574"/>
          </a:xfrm>
        </p:grpSpPr>
        <p:pic>
          <p:nvPicPr>
            <p:cNvPr descr="Shape&#10;&#10;Description automatically generated with medium confidence" id="93" name="Google Shape;93;p6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4" name="Google Shape;94;p6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5" name="Google Shape;95;p6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96" name="Shape 96"/>
        <p:cNvGrpSpPr/>
        <p:nvPr/>
      </p:nvGrpSpPr>
      <p:grpSpPr>
        <a:xfrm>
          <a:off x="0" y="0"/>
          <a:ext cx="0" cy="0"/>
          <a:chOff x="0" y="0"/>
          <a:chExt cx="0" cy="0"/>
        </a:xfrm>
      </p:grpSpPr>
      <p:sp>
        <p:nvSpPr>
          <p:cNvPr id="97" name="Google Shape;97;p65"/>
          <p:cNvSpPr/>
          <p:nvPr/>
        </p:nvSpPr>
        <p:spPr>
          <a:xfrm>
            <a:off x="0" y="482371"/>
            <a:ext cx="6113604" cy="285559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 name="Google Shape;98;p65"/>
          <p:cNvSpPr/>
          <p:nvPr/>
        </p:nvSpPr>
        <p:spPr>
          <a:xfrm>
            <a:off x="6113604" y="482371"/>
            <a:ext cx="6113604" cy="285559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65"/>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65"/>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65"/>
          <p:cNvSpPr txBox="1"/>
          <p:nvPr>
            <p:ph idx="3"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65"/>
          <p:cNvSpPr txBox="1"/>
          <p:nvPr>
            <p:ph idx="4" type="body"/>
          </p:nvPr>
        </p:nvSpPr>
        <p:spPr>
          <a:xfrm>
            <a:off x="6691452"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theme" Target="../theme/theme2.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s://www.investopedia.com/terms/s/swot.asp"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hyperlink" Target="https://www.smartsheet.com/content/crisis-management-team-roles" TargetMode="External"/><Relationship Id="rId4" Type="http://schemas.openxmlformats.org/officeDocument/2006/relationships/image" Target="../media/image26.png"/><Relationship Id="rId5" Type="http://schemas.openxmlformats.org/officeDocument/2006/relationships/hyperlink" Target="https://www.apec.org/docs/default-source/publications/2007/4/tourism-risk-management-an-authoritative-guide-to-managing-crisis-in-tourism-december-2006/toc/for-businesses-participants-workbook.pdf?sfvrsn=b4d8ba38_1" TargetMode="External"/><Relationship Id="rId6"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s://www.cnbc.com/2021/09/11/how-9/11-forever-changed-air-travel.html%23:~:text=Bush%20firm%C3%B3%20la%20Aviaci%C3%B3n%20y,sharp%20objects%20in%20the%20cabin." TargetMode="External"/><Relationship Id="rId4" Type="http://schemas.openxmlformats.org/officeDocument/2006/relationships/hyperlink" Target="https://www.reuters.com/article/us-indonesia-security-idUSTRE4A10NU20081102" TargetMode="External"/><Relationship Id="rId5" Type="http://schemas.openxmlformats.org/officeDocument/2006/relationships/image" Target="../media/image58.gif"/><Relationship Id="rId6" Type="http://schemas.openxmlformats.org/officeDocument/2006/relationships/hyperlink" Target="https://www.google.com/url?sa=i&amp;url=http://www.boston.com/news/nation/specials/sept_11_anniversary/gallery/changed_airline_security_policies/&amp;psig=AOvVaw0UeG_g2Fkk29WFKISubLl0&amp;ust=1673117524401000&amp;source=images&amp;cd=vfe&amp;ved=0CBEQjhxqFwoTCOia6s_Os_wCFQAAAAAdAAAAABAE" TargetMode="External"/><Relationship Id="rId7" Type="http://schemas.openxmlformats.org/officeDocument/2006/relationships/image" Target="../media/image4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hyperlink" Target="https://www.apec.org/docs/default-source/publications/2007/4/tourism-risk-management-an-authoritative-guide-to-managing-crisis-in-tourism-december-2006/toc/for-businesses-participants-workbook.pdf?sfvrsn=b4d8ba38_1" TargetMode="External"/><Relationship Id="rId4" Type="http://schemas.openxmlformats.org/officeDocument/2006/relationships/image" Target="../media/image37.png"/><Relationship Id="rId5" Type="http://schemas.openxmlformats.org/officeDocument/2006/relationships/hyperlink" Target="https://www.smartsheet.com/content/crisis-management-team-roles" TargetMode="External"/><Relationship Id="rId6" Type="http://schemas.openxmlformats.org/officeDocument/2006/relationships/image" Target="../media/image36.png"/><Relationship Id="rId7" Type="http://schemas.openxmlformats.org/officeDocument/2006/relationships/hyperlink" Target="https://www.apec.org/docs/default-source/publications/2007/4/tourism-risk-management-an-authoritative-guide-to-managing-crisis-in-tourism-december-2006/toc/for-businesses-participants-workbook.pdf?sfvrsn=b4d8ba38_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hyperlink" Target="https://www.sciencedirect.com/science/article/pii/S2212571X22000208%23bib19" TargetMode="External"/><Relationship Id="rId4" Type="http://schemas.openxmlformats.org/officeDocument/2006/relationships/hyperlink" Target="https://www.sciencedirect.com/science/article/pii/S2212571X22000208%23bib71" TargetMode="External"/><Relationship Id="rId5" Type="http://schemas.openxmlformats.org/officeDocument/2006/relationships/hyperlink" Target="https://www.sciencedirect.com/science/article/pii/S2212571X22000208" TargetMode="External"/><Relationship Id="rId6" Type="http://schemas.openxmlformats.org/officeDocument/2006/relationships/image" Target="../media/image35.png"/><Relationship Id="rId7" Type="http://schemas.openxmlformats.org/officeDocument/2006/relationships/hyperlink" Target="https://www.sciencedirect.com/science/article/pii/S2212571X22000208"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0.png"/><Relationship Id="rId11" Type="http://schemas.openxmlformats.org/officeDocument/2006/relationships/image" Target="../media/image22.png"/><Relationship Id="rId10" Type="http://schemas.openxmlformats.org/officeDocument/2006/relationships/image" Target="../media/image24.png"/><Relationship Id="rId1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6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www.failteireland.ie/FailteIreland/media/WebsiteStructure/Documents/2_Develop_Your_Business/1_StartGrow_Your_Business/Safety_Guide_for_Small_Tourism_Enterprises.pdf" TargetMode="External"/><Relationship Id="rId4" Type="http://schemas.openxmlformats.org/officeDocument/2006/relationships/hyperlink" Target="https://www.worksafebc.com/en/health-safety/industries/tourism-hospitality" TargetMode="External"/><Relationship Id="rId5" Type="http://schemas.openxmlformats.org/officeDocument/2006/relationships/hyperlink" Target="https://www.failteireland.ie/FailteIreland/media/WebsiteStructure/Documents/2_Develop_Your_Business/1_StartGrow_Your_Business/Safety_Guide_for_Small_Tourism_Enterprises.pdf" TargetMode="External"/><Relationship Id="rId6" Type="http://schemas.openxmlformats.org/officeDocument/2006/relationships/hyperlink" Target="https://www.cylex.ie/killarney/health+y+seguridad.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50.png"/><Relationship Id="rId4" Type="http://schemas.openxmlformats.org/officeDocument/2006/relationships/hyperlink" Target="https://icrtourism.com.au/wp-content/uploads/2013/11/2_Dont-Risk-It-for-RTOs.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5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6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0.png"/><Relationship Id="rId11" Type="http://schemas.openxmlformats.org/officeDocument/2006/relationships/image" Target="../media/image22.png"/><Relationship Id="rId10" Type="http://schemas.openxmlformats.org/officeDocument/2006/relationships/image" Target="../media/image24.png"/><Relationship Id="rId12"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hyperlink" Target="https://www.tourismrecovery.eu/" TargetMode="External"/><Relationship Id="rId4" Type="http://schemas.openxmlformats.org/officeDocument/2006/relationships/hyperlink" Target="https://momentumconsulting.ie/team/laura-magan/" TargetMode="External"/><Relationship Id="rId5" Type="http://schemas.openxmlformats.org/officeDocument/2006/relationships/hyperlink" Target="https://www.facebook.com/tourismcrisisrecovery" TargetMode="External"/><Relationship Id="rId6"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1"/>
          <p:cNvSpPr txBox="1"/>
          <p:nvPr>
            <p:ph idx="1" type="body"/>
          </p:nvPr>
        </p:nvSpPr>
        <p:spPr>
          <a:xfrm>
            <a:off x="817349" y="4507373"/>
            <a:ext cx="10669801" cy="69735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0" lang="es-ES" sz="3200"/>
              <a:t>Evaluación y análisis de la vulnerabilidad y preparación de las regiones ante las crisis</a:t>
            </a:r>
            <a:endParaRPr/>
          </a:p>
          <a:p>
            <a:pPr indent="0" lvl="0" marL="0" rtl="0" algn="l">
              <a:lnSpc>
                <a:spcPct val="100000"/>
              </a:lnSpc>
              <a:spcBef>
                <a:spcPts val="0"/>
              </a:spcBef>
              <a:spcAft>
                <a:spcPts val="0"/>
              </a:spcAft>
              <a:buClr>
                <a:schemeClr val="lt1"/>
              </a:buClr>
              <a:buSzPts val="2400"/>
              <a:buNone/>
            </a:pPr>
            <a:r>
              <a:t/>
            </a:r>
            <a:endParaRPr b="0" sz="2400"/>
          </a:p>
          <a:p>
            <a:pPr indent="0" lvl="0" marL="0" rtl="0" algn="l">
              <a:lnSpc>
                <a:spcPct val="100000"/>
              </a:lnSpc>
              <a:spcBef>
                <a:spcPts val="0"/>
              </a:spcBef>
              <a:spcAft>
                <a:spcPts val="0"/>
              </a:spcAft>
              <a:buClr>
                <a:schemeClr val="lt1"/>
              </a:buClr>
              <a:buSzPts val="2800"/>
              <a:buNone/>
            </a:pPr>
            <a:r>
              <a:t/>
            </a:r>
            <a:endParaRPr b="0" sz="2800"/>
          </a:p>
          <a:p>
            <a:pPr indent="0" lvl="0" marL="0" rtl="0" algn="l">
              <a:lnSpc>
                <a:spcPct val="90000"/>
              </a:lnSpc>
              <a:spcBef>
                <a:spcPts val="1000"/>
              </a:spcBef>
              <a:spcAft>
                <a:spcPts val="0"/>
              </a:spcAft>
              <a:buClr>
                <a:schemeClr val="lt1"/>
              </a:buClr>
              <a:buSzPts val="3200"/>
              <a:buNone/>
            </a:pPr>
            <a:r>
              <a:t/>
            </a:r>
            <a:endParaRPr sz="3200"/>
          </a:p>
        </p:txBody>
      </p:sp>
      <p:sp>
        <p:nvSpPr>
          <p:cNvPr id="1100" name="Google Shape;1100;p1"/>
          <p:cNvSpPr txBox="1"/>
          <p:nvPr>
            <p:ph idx="2" type="body"/>
          </p:nvPr>
        </p:nvSpPr>
        <p:spPr>
          <a:xfrm>
            <a:off x="817350" y="3633375"/>
            <a:ext cx="67143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None/>
            </a:pPr>
            <a:r>
              <a:rPr b="1" lang="es-ES" sz="6000"/>
              <a:t>Módulo 3 </a:t>
            </a:r>
            <a:r>
              <a:rPr lang="es-ES" sz="6000"/>
              <a:t>(Parte 2)</a:t>
            </a:r>
            <a:endParaRPr/>
          </a:p>
        </p:txBody>
      </p:sp>
      <p:sp>
        <p:nvSpPr>
          <p:cNvPr id="1101" name="Google Shape;1101;p1"/>
          <p:cNvSpPr txBox="1"/>
          <p:nvPr/>
        </p:nvSpPr>
        <p:spPr>
          <a:xfrm>
            <a:off x="817349" y="2201904"/>
            <a:ext cx="6257925"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Gestión Regional de Crisis Turísticas (RTCM)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Curso IES,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s-ES" sz="1800" u="none" cap="none" strike="noStrike">
                <a:solidFill>
                  <a:srgbClr val="7A547C"/>
                </a:solidFill>
                <a:latin typeface="Calibri"/>
                <a:ea typeface="Calibri"/>
                <a:cs typeface="Calibri"/>
                <a:sym typeface="Calibri"/>
              </a:rPr>
              <a:t>Desarrollado por Laura Magan (Momentum) </a:t>
            </a:r>
            <a:endParaRPr b="0" i="0" sz="1400" u="none" cap="none" strike="noStrike">
              <a:solidFill>
                <a:srgbClr val="000000"/>
              </a:solidFill>
              <a:latin typeface="Arial"/>
              <a:ea typeface="Arial"/>
              <a:cs typeface="Arial"/>
              <a:sym typeface="Arial"/>
            </a:endParaRPr>
          </a:p>
        </p:txBody>
      </p:sp>
      <p:pic>
        <p:nvPicPr>
          <p:cNvPr id="1102" name="Google Shape;1102;p1"/>
          <p:cNvPicPr preferRelativeResize="0"/>
          <p:nvPr/>
        </p:nvPicPr>
        <p:blipFill>
          <a:blip r:embed="rId3">
            <a:alphaModFix/>
          </a:blip>
          <a:stretch>
            <a:fillRect/>
          </a:stretch>
        </p:blipFill>
        <p:spPr>
          <a:xfrm>
            <a:off x="628650" y="5695950"/>
            <a:ext cx="6791325" cy="990600"/>
          </a:xfrm>
          <a:prstGeom prst="rect">
            <a:avLst/>
          </a:prstGeom>
          <a:noFill/>
          <a:ln>
            <a:noFill/>
          </a:ln>
        </p:spPr>
      </p:pic>
      <p:pic>
        <p:nvPicPr>
          <p:cNvPr id="1103" name="Google Shape;1103;p1"/>
          <p:cNvPicPr preferRelativeResize="0"/>
          <p:nvPr/>
        </p:nvPicPr>
        <p:blipFill>
          <a:blip r:embed="rId4">
            <a:alphaModFix/>
          </a:blip>
          <a:stretch>
            <a:fillRect/>
          </a:stretch>
        </p:blipFill>
        <p:spPr>
          <a:xfrm>
            <a:off x="638175" y="5546575"/>
            <a:ext cx="6600600" cy="1150425"/>
          </a:xfrm>
          <a:prstGeom prst="rect">
            <a:avLst/>
          </a:prstGeom>
          <a:noFill/>
          <a:ln>
            <a:noFill/>
          </a:ln>
        </p:spPr>
      </p:pic>
      <p:pic>
        <p:nvPicPr>
          <p:cNvPr id="1104" name="Google Shape;1104;p1"/>
          <p:cNvPicPr preferRelativeResize="0"/>
          <p:nvPr/>
        </p:nvPicPr>
        <p:blipFill>
          <a:blip r:embed="rId5">
            <a:alphaModFix/>
          </a:blip>
          <a:stretch>
            <a:fillRect/>
          </a:stretch>
        </p:blipFill>
        <p:spPr>
          <a:xfrm>
            <a:off x="9439275" y="5135825"/>
            <a:ext cx="2752724" cy="1722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0"/>
          <p:cNvSpPr txBox="1"/>
          <p:nvPr>
            <p:ph idx="1" type="body"/>
          </p:nvPr>
        </p:nvSpPr>
        <p:spPr>
          <a:xfrm>
            <a:off x="0" y="3347818"/>
            <a:ext cx="5781676" cy="342445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4D4D4D"/>
              </a:buClr>
              <a:buSzPts val="2000"/>
              <a:buNone/>
            </a:pPr>
            <a:r>
              <a:rPr lang="es-ES" sz="1800">
                <a:solidFill>
                  <a:srgbClr val="4D4D4D"/>
                </a:solidFill>
              </a:rPr>
              <a:t>La región </a:t>
            </a:r>
            <a:r>
              <a:rPr b="1" lang="es-ES" sz="1800">
                <a:solidFill>
                  <a:srgbClr val="7A547C"/>
                </a:solidFill>
              </a:rPr>
              <a:t>Análisis DAFO </a:t>
            </a:r>
            <a:r>
              <a:rPr lang="es-ES" sz="1800">
                <a:solidFill>
                  <a:srgbClr val="4D4D4D"/>
                </a:solidFill>
              </a:rPr>
              <a:t>es una técnica de planificación estratégica y gestión estratégica utilizada para ayudar a una región a identificar sus </a:t>
            </a:r>
            <a:r>
              <a:rPr b="1" lang="es-ES" sz="1800">
                <a:solidFill>
                  <a:srgbClr val="7A547C"/>
                </a:solidFill>
              </a:rPr>
              <a:t>Fortalezas, Oportunidades, Debilidades y Amenazas (DAFO) </a:t>
            </a:r>
            <a:r>
              <a:rPr lang="es-ES" sz="1800">
                <a:solidFill>
                  <a:srgbClr val="4D4D4D"/>
                </a:solidFill>
              </a:rPr>
              <a:t>relacionadas con diversas prioridades relacionadas con el turismo, por ejemplo, la atracción, la gestión de riesgos, la competencia, la sostenibilidad o la planificación. A veces se denomina evaluación de la situación o análisis de la situación. </a:t>
            </a:r>
            <a:r>
              <a:rPr b="1" lang="es-ES" sz="1800">
                <a:solidFill>
                  <a:srgbClr val="7A547C"/>
                </a:solidFill>
              </a:rPr>
              <a:t>Las principales áreas </a:t>
            </a:r>
            <a:r>
              <a:rPr lang="es-ES" sz="1800">
                <a:solidFill>
                  <a:srgbClr val="4D4D4D"/>
                </a:solidFill>
              </a:rPr>
              <a:t>a considerar son la política, la economía, la sociedad, la tecnología, la salud y el clima del destino. </a:t>
            </a:r>
            <a:r>
              <a:rPr lang="es-ES" sz="1800" u="sng">
                <a:solidFill>
                  <a:srgbClr val="4D4D4D"/>
                </a:solidFill>
                <a:hlinkClick r:id="rId3">
                  <a:extLst>
                    <a:ext uri="{A12FA001-AC4F-418D-AE19-62706E023703}">
                      <ahyp:hlinkClr val="tx"/>
                    </a:ext>
                  </a:extLst>
                </a:hlinkClick>
              </a:rPr>
              <a:t>(Fuente</a:t>
            </a:r>
            <a:r>
              <a:rPr lang="es-ES" sz="1800">
                <a:solidFill>
                  <a:srgbClr val="4D4D4D"/>
                </a:solidFill>
              </a:rPr>
              <a:t>)</a:t>
            </a:r>
            <a:endParaRPr sz="2200"/>
          </a:p>
        </p:txBody>
      </p:sp>
      <p:sp>
        <p:nvSpPr>
          <p:cNvPr id="1317" name="Google Shape;1317;p10"/>
          <p:cNvSpPr txBox="1"/>
          <p:nvPr>
            <p:ph idx="2" type="body"/>
          </p:nvPr>
        </p:nvSpPr>
        <p:spPr>
          <a:xfrm>
            <a:off x="633715" y="971551"/>
            <a:ext cx="4957908" cy="211617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ES"/>
              <a:t>Análisis DAFO regional</a:t>
            </a:r>
            <a:endParaRPr/>
          </a:p>
          <a:p>
            <a:pPr indent="0" lvl="0" marL="0" rtl="0" algn="ctr">
              <a:lnSpc>
                <a:spcPct val="90000"/>
              </a:lnSpc>
              <a:spcBef>
                <a:spcPts val="1000"/>
              </a:spcBef>
              <a:spcAft>
                <a:spcPts val="0"/>
              </a:spcAft>
              <a:buClr>
                <a:schemeClr val="lt1"/>
              </a:buClr>
              <a:buSzPts val="2800"/>
              <a:buNone/>
            </a:pPr>
            <a:r>
              <a:rPr i="1" lang="es-ES" sz="2800"/>
              <a:t>Planificación de alto nivel para el futuro</a:t>
            </a:r>
            <a:endParaRPr/>
          </a:p>
        </p:txBody>
      </p:sp>
      <p:sp>
        <p:nvSpPr>
          <p:cNvPr id="1318" name="Google Shape;1318;p10"/>
          <p:cNvSpPr txBox="1"/>
          <p:nvPr>
            <p:ph idx="3" type="body"/>
          </p:nvPr>
        </p:nvSpPr>
        <p:spPr>
          <a:xfrm>
            <a:off x="6335046" y="1000126"/>
            <a:ext cx="4957908" cy="172402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ES"/>
              <a:t>Auditoría regional de crisis</a:t>
            </a:r>
            <a:endParaRPr/>
          </a:p>
          <a:p>
            <a:pPr indent="0" lvl="0" marL="0" rtl="0" algn="ctr">
              <a:lnSpc>
                <a:spcPct val="90000"/>
              </a:lnSpc>
              <a:spcBef>
                <a:spcPts val="1000"/>
              </a:spcBef>
              <a:spcAft>
                <a:spcPts val="0"/>
              </a:spcAft>
              <a:buClr>
                <a:schemeClr val="lt1"/>
              </a:buClr>
              <a:buSzPts val="2800"/>
              <a:buNone/>
            </a:pPr>
            <a:r>
              <a:rPr i="1" lang="es-ES" sz="2800"/>
              <a:t>Planificación local para la acción inmediata</a:t>
            </a:r>
            <a:endParaRPr/>
          </a:p>
        </p:txBody>
      </p:sp>
      <p:sp>
        <p:nvSpPr>
          <p:cNvPr id="1319" name="Google Shape;1319;p10"/>
          <p:cNvSpPr txBox="1"/>
          <p:nvPr>
            <p:ph idx="4" type="body"/>
          </p:nvPr>
        </p:nvSpPr>
        <p:spPr>
          <a:xfrm>
            <a:off x="5953125" y="3424017"/>
            <a:ext cx="6086475" cy="334825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4D4D4D"/>
              </a:buClr>
              <a:buSzPts val="1900"/>
              <a:buNone/>
            </a:pPr>
            <a:r>
              <a:rPr b="0" i="0" lang="es-ES" sz="1700">
                <a:solidFill>
                  <a:srgbClr val="4D4D4D"/>
                </a:solidFill>
              </a:rPr>
              <a:t>El sitio </a:t>
            </a:r>
            <a:r>
              <a:rPr b="1" i="0" lang="es-ES" sz="1700">
                <a:solidFill>
                  <a:srgbClr val="F27954"/>
                </a:solidFill>
              </a:rPr>
              <a:t>Auditoría Regional de Crisis </a:t>
            </a:r>
            <a:r>
              <a:rPr b="0" i="0" lang="es-ES" sz="1700">
                <a:solidFill>
                  <a:srgbClr val="4D4D4D"/>
                </a:solidFill>
              </a:rPr>
              <a:t>va de la mano de la </a:t>
            </a:r>
            <a:r>
              <a:rPr b="1" i="0" lang="es-ES" sz="1700">
                <a:solidFill>
                  <a:srgbClr val="F27954"/>
                </a:solidFill>
              </a:rPr>
              <a:t>Matriz de Evaluación de Riesgos (RAM) </a:t>
            </a:r>
            <a:r>
              <a:rPr b="0" i="0" lang="es-ES" sz="1700">
                <a:solidFill>
                  <a:srgbClr val="4D4D4D"/>
                </a:solidFill>
              </a:rPr>
              <a:t>y </a:t>
            </a:r>
            <a:r>
              <a:rPr b="1" i="0" lang="es-ES" sz="1700">
                <a:solidFill>
                  <a:srgbClr val="F27954"/>
                </a:solidFill>
              </a:rPr>
              <a:t>DAFO </a:t>
            </a:r>
            <a:r>
              <a:rPr b="1" lang="es-ES" sz="1700">
                <a:solidFill>
                  <a:srgbClr val="F27954"/>
                </a:solidFill>
              </a:rPr>
              <a:t>Análisis DAFO</a:t>
            </a:r>
            <a:r>
              <a:rPr lang="es-ES" sz="1700">
                <a:solidFill>
                  <a:srgbClr val="4D4D4D"/>
                </a:solidFill>
              </a:rPr>
              <a:t>. La Auditoría es el Paso 3 y sólo puede llevarse a cabo después de que la RAM y el DAFO hayan proporcionado resultados. La Auditoría Regional de Crisis profundiza en el debate, la identificación y el examen de cómo pueden aplicarse los resultados de la RAM y el DAFO para mejorar </a:t>
            </a:r>
            <a:r>
              <a:rPr b="0" i="0" lang="es-ES" sz="1700">
                <a:solidFill>
                  <a:srgbClr val="4D4D4D"/>
                </a:solidFill>
              </a:rPr>
              <a:t>y garantizar la viabilidad a largo plazo de la región turística. Examina </a:t>
            </a:r>
            <a:r>
              <a:rPr lang="es-ES" sz="1700">
                <a:solidFill>
                  <a:srgbClr val="4D4D4D"/>
                </a:solidFill>
              </a:rPr>
              <a:t>con más detalle lo que falta y es necesario en cada fase de la crisis </a:t>
            </a:r>
            <a:r>
              <a:rPr i="1" lang="es-ES" sz="1700">
                <a:solidFill>
                  <a:srgbClr val="4D4D4D"/>
                </a:solidFill>
              </a:rPr>
              <a:t>(preparación, respuesta, recuperación), por ejemplo, </a:t>
            </a:r>
            <a:r>
              <a:rPr lang="es-ES" sz="1700">
                <a:solidFill>
                  <a:srgbClr val="4D4D4D"/>
                </a:solidFill>
              </a:rPr>
              <a:t>las </a:t>
            </a:r>
            <a:r>
              <a:rPr b="0" i="0" lang="es-ES" sz="1700">
                <a:solidFill>
                  <a:srgbClr val="4D4D4D"/>
                </a:solidFill>
              </a:rPr>
              <a:t>personas, las </a:t>
            </a:r>
            <a:r>
              <a:rPr lang="es-ES" sz="1700">
                <a:solidFill>
                  <a:srgbClr val="4D4D4D"/>
                </a:solidFill>
              </a:rPr>
              <a:t>estrategias de crisis, la </a:t>
            </a:r>
            <a:r>
              <a:rPr b="0" i="0" lang="es-ES" sz="1700">
                <a:solidFill>
                  <a:srgbClr val="4D4D4D"/>
                </a:solidFill>
              </a:rPr>
              <a:t>documentación, los procedimientos, la formación, los sistemas, etc.</a:t>
            </a:r>
            <a:endParaRPr sz="2200"/>
          </a:p>
          <a:p>
            <a:pPr indent="0" lvl="0" marL="0" rtl="0" algn="ctr">
              <a:lnSpc>
                <a:spcPct val="100000"/>
              </a:lnSpc>
              <a:spcBef>
                <a:spcPts val="0"/>
              </a:spcBef>
              <a:spcAft>
                <a:spcPts val="0"/>
              </a:spcAft>
              <a:buClr>
                <a:srgbClr val="000000"/>
              </a:buClr>
              <a:buSzPts val="1900"/>
              <a:buNone/>
            </a:pPr>
            <a:r>
              <a:t/>
            </a:r>
            <a:endParaRPr sz="1900">
              <a:solidFill>
                <a:srgbClr val="4D4D4D"/>
              </a:solidFill>
            </a:endParaRPr>
          </a:p>
          <a:p>
            <a:pPr indent="0" lvl="0" marL="0" rtl="0" algn="ctr">
              <a:lnSpc>
                <a:spcPct val="100000"/>
              </a:lnSpc>
              <a:spcBef>
                <a:spcPts val="0"/>
              </a:spcBef>
              <a:spcAft>
                <a:spcPts val="0"/>
              </a:spcAft>
              <a:buClr>
                <a:srgbClr val="000000"/>
              </a:buClr>
              <a:buSzPts val="1900"/>
              <a:buNone/>
            </a:pPr>
            <a:r>
              <a:t/>
            </a:r>
            <a:endParaRPr sz="1900">
              <a:solidFill>
                <a:srgbClr val="4D4D4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1"/>
          <p:cNvSpPr txBox="1"/>
          <p:nvPr>
            <p:ph idx="2" type="body"/>
          </p:nvPr>
        </p:nvSpPr>
        <p:spPr>
          <a:xfrm>
            <a:off x="353714" y="219075"/>
            <a:ext cx="5564883" cy="99659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1" lang="es-ES" sz="2400"/>
              <a:t>Análisis DAFO de puntos fuertes, puntos débiles, oportunidades y amenazas regionales</a:t>
            </a:r>
            <a:endParaRPr/>
          </a:p>
        </p:txBody>
      </p:sp>
      <p:sp>
        <p:nvSpPr>
          <p:cNvPr id="1325" name="Google Shape;1325;p11"/>
          <p:cNvSpPr txBox="1"/>
          <p:nvPr>
            <p:ph idx="1" type="body"/>
          </p:nvPr>
        </p:nvSpPr>
        <p:spPr>
          <a:xfrm>
            <a:off x="448450" y="1307363"/>
            <a:ext cx="5638800" cy="5062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El </a:t>
            </a:r>
            <a:r>
              <a:rPr b="1" lang="es-ES" sz="1900"/>
              <a:t>DAFO</a:t>
            </a:r>
            <a:r>
              <a:rPr lang="es-ES" sz="1900"/>
              <a:t> (Debilidades, Amenazas, Fortalezas y Oportunidades) es una herramienta útil en la gestión estratégica de crisis regionales. Se trata de un análisis que proporciona a las regiones una estructura para identificar los puntos fuertes y débiles internos y las oportunidades y amenazas externas. El análisis DAFO utilizado a la hora de elaborar planes y procedimientos para hacer frente a las crisis debe centrarse en: </a:t>
            </a:r>
            <a:endParaRPr sz="2300"/>
          </a:p>
          <a:p>
            <a:pPr indent="0" lvl="0" marL="0" rtl="0" algn="l">
              <a:lnSpc>
                <a:spcPct val="100000"/>
              </a:lnSpc>
              <a:spcBef>
                <a:spcPts val="0"/>
              </a:spcBef>
              <a:spcAft>
                <a:spcPts val="0"/>
              </a:spcAft>
              <a:buClr>
                <a:schemeClr val="lt1"/>
              </a:buClr>
              <a:buSzPts val="2000"/>
              <a:buNone/>
            </a:pPr>
            <a:r>
              <a:t/>
            </a:r>
            <a:endParaRPr sz="2000"/>
          </a:p>
          <a:p>
            <a:pPr indent="-330200" lvl="0" marL="342900" rtl="0" algn="l">
              <a:lnSpc>
                <a:spcPct val="100000"/>
              </a:lnSpc>
              <a:spcBef>
                <a:spcPts val="0"/>
              </a:spcBef>
              <a:spcAft>
                <a:spcPts val="0"/>
              </a:spcAft>
              <a:buClr>
                <a:schemeClr val="lt1"/>
              </a:buClr>
              <a:buSzPts val="1800"/>
              <a:buFont typeface="Noto Sans Symbols"/>
              <a:buChar char="❖"/>
            </a:pPr>
            <a:r>
              <a:rPr b="1" lang="es-ES" sz="1800"/>
              <a:t>puntos fuertes, </a:t>
            </a:r>
            <a:r>
              <a:rPr lang="es-ES" sz="1800"/>
              <a:t>incluidos los recursos de la industria y el apoyo disponible para hacer frente a una crisis; </a:t>
            </a:r>
            <a:endParaRPr sz="2200"/>
          </a:p>
          <a:p>
            <a:pPr indent="-330200" lvl="0" marL="342900" rtl="0" algn="l">
              <a:lnSpc>
                <a:spcPct val="100000"/>
              </a:lnSpc>
              <a:spcBef>
                <a:spcPts val="0"/>
              </a:spcBef>
              <a:spcAft>
                <a:spcPts val="0"/>
              </a:spcAft>
              <a:buClr>
                <a:schemeClr val="lt1"/>
              </a:buClr>
              <a:buSzPts val="1800"/>
              <a:buFont typeface="Noto Sans Symbols"/>
              <a:buChar char="❖"/>
            </a:pPr>
            <a:r>
              <a:rPr b="1" lang="es-ES" sz="1800"/>
              <a:t>debilidades</a:t>
            </a:r>
            <a:r>
              <a:rPr lang="es-ES" sz="1800"/>
              <a:t>, los factores que afectarán a la capacidad de hacer frente a una crisis y a sus consecuencias; </a:t>
            </a:r>
            <a:endParaRPr sz="2200"/>
          </a:p>
          <a:p>
            <a:pPr indent="-330200" lvl="0" marL="342900" rtl="0" algn="l">
              <a:lnSpc>
                <a:spcPct val="100000"/>
              </a:lnSpc>
              <a:spcBef>
                <a:spcPts val="0"/>
              </a:spcBef>
              <a:spcAft>
                <a:spcPts val="0"/>
              </a:spcAft>
              <a:buClr>
                <a:schemeClr val="lt1"/>
              </a:buClr>
              <a:buSzPts val="1800"/>
              <a:buFont typeface="Noto Sans Symbols"/>
              <a:buChar char="❖"/>
            </a:pPr>
            <a:r>
              <a:rPr b="1" lang="es-ES" sz="1800"/>
              <a:t>oportunidades </a:t>
            </a:r>
            <a:r>
              <a:rPr lang="es-ES" sz="1800"/>
              <a:t>para conseguir apoyo y reducir la vulnerabilidad ante una crisis; y </a:t>
            </a:r>
            <a:endParaRPr sz="2200"/>
          </a:p>
          <a:p>
            <a:pPr indent="-330200" lvl="0" marL="342900" rtl="0" algn="l">
              <a:lnSpc>
                <a:spcPct val="100000"/>
              </a:lnSpc>
              <a:spcBef>
                <a:spcPts val="0"/>
              </a:spcBef>
              <a:spcAft>
                <a:spcPts val="0"/>
              </a:spcAft>
              <a:buClr>
                <a:schemeClr val="lt1"/>
              </a:buClr>
              <a:buSzPts val="1800"/>
              <a:buFont typeface="Noto Sans Symbols"/>
              <a:buChar char="❖"/>
            </a:pPr>
            <a:r>
              <a:rPr b="1" lang="es-ES" sz="1800"/>
              <a:t>amenazas</a:t>
            </a:r>
            <a:r>
              <a:rPr lang="es-ES" sz="1800"/>
              <a:t> , incluidas las fuentes de riesgo para una empresa turística. </a:t>
            </a:r>
            <a:endParaRPr sz="2200"/>
          </a:p>
          <a:p>
            <a:pPr indent="0" lvl="0" marL="0" rtl="0" algn="l">
              <a:lnSpc>
                <a:spcPct val="100000"/>
              </a:lnSpc>
              <a:spcBef>
                <a:spcPts val="0"/>
              </a:spcBef>
              <a:spcAft>
                <a:spcPts val="0"/>
              </a:spcAft>
              <a:buClr>
                <a:schemeClr val="lt1"/>
              </a:buClr>
              <a:buSzPts val="2000"/>
              <a:buNone/>
            </a:pPr>
            <a:r>
              <a:t/>
            </a:r>
            <a:endParaRPr b="0" i="0" sz="1800"/>
          </a:p>
          <a:p>
            <a:pPr indent="0" lvl="0" marL="0" rtl="0" algn="l">
              <a:lnSpc>
                <a:spcPct val="100000"/>
              </a:lnSpc>
              <a:spcBef>
                <a:spcPts val="0"/>
              </a:spcBef>
              <a:spcAft>
                <a:spcPts val="0"/>
              </a:spcAft>
              <a:buClr>
                <a:schemeClr val="lt1"/>
              </a:buClr>
              <a:buSzPts val="2000"/>
              <a:buNone/>
            </a:pPr>
            <a:r>
              <a:t/>
            </a:r>
            <a:endParaRPr sz="1800"/>
          </a:p>
        </p:txBody>
      </p:sp>
      <p:pic>
        <p:nvPicPr>
          <p:cNvPr descr="Document with solid fill" id="1326" name="Google Shape;1326;p11">
            <a:hlinkClick r:id="rId3"/>
          </p:cNvPr>
          <p:cNvPicPr preferRelativeResize="0"/>
          <p:nvPr/>
        </p:nvPicPr>
        <p:blipFill rotWithShape="1">
          <a:blip r:embed="rId4">
            <a:alphaModFix/>
          </a:blip>
          <a:srcRect b="0" l="0" r="0" t="0"/>
          <a:stretch/>
        </p:blipFill>
        <p:spPr>
          <a:xfrm>
            <a:off x="6858224" y="6086476"/>
            <a:ext cx="628739" cy="752474"/>
          </a:xfrm>
          <a:prstGeom prst="rect">
            <a:avLst/>
          </a:prstGeom>
          <a:noFill/>
          <a:ln>
            <a:noFill/>
          </a:ln>
        </p:spPr>
      </p:pic>
      <p:sp>
        <p:nvSpPr>
          <p:cNvPr id="1327" name="Google Shape;1327;p11"/>
          <p:cNvSpPr txBox="1"/>
          <p:nvPr/>
        </p:nvSpPr>
        <p:spPr>
          <a:xfrm>
            <a:off x="7347082" y="6139547"/>
            <a:ext cx="4533901" cy="646331"/>
          </a:xfrm>
          <a:prstGeom prst="rect">
            <a:avLst/>
          </a:prstGeom>
          <a:solidFill>
            <a:srgbClr val="F2795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Cómo desarrollar una estrategia de gestión de riesgos para una organización turística</a:t>
            </a:r>
            <a:endParaRPr b="0" i="0" sz="1400" u="none" cap="none" strike="noStrike">
              <a:solidFill>
                <a:srgbClr val="000000"/>
              </a:solidFill>
              <a:latin typeface="Arial"/>
              <a:ea typeface="Arial"/>
              <a:cs typeface="Arial"/>
              <a:sym typeface="Arial"/>
            </a:endParaRPr>
          </a:p>
        </p:txBody>
      </p:sp>
      <p:pic>
        <p:nvPicPr>
          <p:cNvPr descr="A picture containing person, indoor, feet&#10;&#10;Description automatically generated" id="1328" name="Google Shape;1328;p11"/>
          <p:cNvPicPr preferRelativeResize="0"/>
          <p:nvPr>
            <p:ph idx="3" type="pic"/>
          </p:nvPr>
        </p:nvPicPr>
        <p:blipFill rotWithShape="1">
          <a:blip r:embed="rId6">
            <a:alphaModFix/>
          </a:blip>
          <a:srcRect b="17360" l="0" r="0" t="17361"/>
          <a:stretch/>
        </p:blipFill>
        <p:spPr>
          <a:xfrm>
            <a:off x="6392300" y="228600"/>
            <a:ext cx="5564883" cy="5447571"/>
          </a:xfrm>
          <a:prstGeom prst="rect">
            <a:avLst/>
          </a:prstGeom>
          <a:solidFill>
            <a:schemeClr val="lt1"/>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2"/>
          <p:cNvSpPr txBox="1"/>
          <p:nvPr>
            <p:ph idx="1" type="body"/>
          </p:nvPr>
        </p:nvSpPr>
        <p:spPr>
          <a:xfrm>
            <a:off x="466725" y="1143728"/>
            <a:ext cx="5715000" cy="544757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20000"/>
              </a:lnSpc>
              <a:spcBef>
                <a:spcPts val="0"/>
              </a:spcBef>
              <a:spcAft>
                <a:spcPts val="0"/>
              </a:spcAft>
              <a:buClr>
                <a:schemeClr val="lt1"/>
              </a:buClr>
              <a:buSzPct val="100000"/>
              <a:buNone/>
            </a:pPr>
            <a:r>
              <a:rPr lang="es-ES"/>
              <a:t>Una región evalúa la Evaluación de Riesgos y el Plan de Acción y, a continuación, lleva a cabo un análisis DAFO que tiene en cuenta lo siguiente: </a:t>
            </a:r>
            <a:endParaRPr/>
          </a:p>
          <a:p>
            <a:pPr indent="0" lvl="0" marL="0" rtl="0" algn="l">
              <a:lnSpc>
                <a:spcPct val="120000"/>
              </a:lnSpc>
              <a:spcBef>
                <a:spcPts val="0"/>
              </a:spcBef>
              <a:spcAft>
                <a:spcPts val="0"/>
              </a:spcAft>
              <a:buClr>
                <a:schemeClr val="lt1"/>
              </a:buClr>
              <a:buSzPct val="100000"/>
              <a:buNone/>
            </a:pPr>
            <a:r>
              <a:t/>
            </a:r>
            <a:endParaRPr/>
          </a:p>
          <a:p>
            <a:pPr indent="-342900" lvl="0" marL="342900" rtl="0" algn="l">
              <a:lnSpc>
                <a:spcPct val="120000"/>
              </a:lnSpc>
              <a:spcBef>
                <a:spcPts val="0"/>
              </a:spcBef>
              <a:spcAft>
                <a:spcPts val="0"/>
              </a:spcAft>
              <a:buClr>
                <a:schemeClr val="lt1"/>
              </a:buClr>
              <a:buSzPct val="100000"/>
              <a:buFont typeface="Noto Sans Symbols"/>
              <a:buChar char="❖"/>
            </a:pPr>
            <a:r>
              <a:rPr lang="es-ES"/>
              <a:t> </a:t>
            </a:r>
            <a:r>
              <a:rPr b="1" lang="es-ES"/>
              <a:t>Programas </a:t>
            </a:r>
            <a:r>
              <a:rPr lang="es-ES"/>
              <a:t>existentes de </a:t>
            </a:r>
            <a:r>
              <a:rPr b="1" lang="es-ES"/>
              <a:t>gestión </a:t>
            </a:r>
            <a:r>
              <a:rPr lang="es-ES"/>
              <a:t>y </a:t>
            </a:r>
            <a:r>
              <a:rPr b="1" lang="es-ES"/>
              <a:t>control de </a:t>
            </a:r>
            <a:r>
              <a:rPr lang="es-ES"/>
              <a:t>crisis</a:t>
            </a:r>
            <a:r>
              <a:rPr b="1" lang="es-ES"/>
              <a:t> </a:t>
            </a:r>
            <a:endParaRPr/>
          </a:p>
          <a:p>
            <a:pPr indent="-342900" lvl="0" marL="342900" rtl="0" algn="l">
              <a:lnSpc>
                <a:spcPct val="120000"/>
              </a:lnSpc>
              <a:spcBef>
                <a:spcPts val="0"/>
              </a:spcBef>
              <a:spcAft>
                <a:spcPts val="0"/>
              </a:spcAft>
              <a:buClr>
                <a:schemeClr val="lt1"/>
              </a:buClr>
              <a:buSzPct val="100000"/>
              <a:buFont typeface="Noto Sans Symbols"/>
              <a:buChar char="❖"/>
            </a:pPr>
            <a:r>
              <a:rPr b="1" lang="es-ES"/>
              <a:t>Peligros</a:t>
            </a:r>
            <a:r>
              <a:rPr lang="es-ES"/>
              <a:t> en la región e incidencias que pueden afectar a las visitas y/o a la percepción de la región. Esto podría incluir temores sobre la seguridad de un lugar. </a:t>
            </a:r>
            <a:endParaRPr/>
          </a:p>
          <a:p>
            <a:pPr indent="-342900" lvl="0" marL="342900" rtl="0" algn="l">
              <a:lnSpc>
                <a:spcPct val="120000"/>
              </a:lnSpc>
              <a:spcBef>
                <a:spcPts val="0"/>
              </a:spcBef>
              <a:spcAft>
                <a:spcPts val="0"/>
              </a:spcAft>
              <a:buClr>
                <a:schemeClr val="lt1"/>
              </a:buClr>
              <a:buSzPct val="100000"/>
              <a:buFont typeface="Noto Sans Symbols"/>
              <a:buChar char="❖"/>
            </a:pPr>
            <a:r>
              <a:rPr lang="es-ES"/>
              <a:t>Posibles </a:t>
            </a:r>
            <a:r>
              <a:rPr b="1" lang="es-ES"/>
              <a:t>crisis</a:t>
            </a:r>
            <a:r>
              <a:rPr lang="es-ES"/>
              <a:t> </a:t>
            </a:r>
            <a:r>
              <a:rPr b="1" lang="es-ES"/>
              <a:t>sociopolíticas, económicas, tecnológicas </a:t>
            </a:r>
            <a:r>
              <a:rPr lang="es-ES"/>
              <a:t>o </a:t>
            </a:r>
            <a:r>
              <a:rPr b="1" lang="es-ES"/>
              <a:t>medioambientales </a:t>
            </a:r>
            <a:endParaRPr/>
          </a:p>
          <a:p>
            <a:pPr indent="-342900" lvl="0" marL="342900" rtl="0" algn="l">
              <a:lnSpc>
                <a:spcPct val="120000"/>
              </a:lnSpc>
              <a:spcBef>
                <a:spcPts val="0"/>
              </a:spcBef>
              <a:spcAft>
                <a:spcPts val="0"/>
              </a:spcAft>
              <a:buClr>
                <a:schemeClr val="lt1"/>
              </a:buClr>
              <a:buSzPct val="100000"/>
              <a:buFont typeface="Noto Sans Symbols"/>
              <a:buChar char="❖"/>
            </a:pPr>
            <a:r>
              <a:rPr b="1" lang="es-ES"/>
              <a:t>Relaciones existentes con los medios de comunicación, el público y los servicios de emergencia.</a:t>
            </a:r>
            <a:r>
              <a:rPr lang="es-ES"/>
              <a:t> </a:t>
            </a:r>
            <a:endParaRPr/>
          </a:p>
        </p:txBody>
      </p:sp>
      <p:sp>
        <p:nvSpPr>
          <p:cNvPr id="1334" name="Google Shape;1334;p12"/>
          <p:cNvSpPr txBox="1"/>
          <p:nvPr>
            <p:ph idx="2" type="body"/>
          </p:nvPr>
        </p:nvSpPr>
        <p:spPr>
          <a:xfrm>
            <a:off x="333376" y="228600"/>
            <a:ext cx="5762624" cy="92991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110000"/>
              </a:lnSpc>
              <a:spcBef>
                <a:spcPts val="0"/>
              </a:spcBef>
              <a:spcAft>
                <a:spcPts val="0"/>
              </a:spcAft>
              <a:buClr>
                <a:schemeClr val="lt1"/>
              </a:buClr>
              <a:buSzPct val="100000"/>
              <a:buNone/>
            </a:pPr>
            <a:r>
              <a:rPr lang="es-ES"/>
              <a:t>El análisis DAFO regional tiene en cuenta</a:t>
            </a:r>
            <a:endParaRPr/>
          </a:p>
        </p:txBody>
      </p:sp>
      <p:pic>
        <p:nvPicPr>
          <p:cNvPr descr="A group of people sitting in a room watching a person on a television&#10;&#10;Description automatically generated with low confidence" id="1335" name="Google Shape;1335;p12"/>
          <p:cNvPicPr preferRelativeResize="0"/>
          <p:nvPr>
            <p:ph idx="3" type="pic"/>
          </p:nvPr>
        </p:nvPicPr>
        <p:blipFill rotWithShape="1">
          <a:blip r:embed="rId3">
            <a:alphaModFix/>
          </a:blip>
          <a:srcRect b="17541" l="0" r="0" t="17541"/>
          <a:stretch/>
        </p:blipFill>
        <p:spPr>
          <a:xfrm>
            <a:off x="6392300" y="228600"/>
            <a:ext cx="5564883" cy="5447571"/>
          </a:xfrm>
          <a:prstGeom prst="rect">
            <a:avLst/>
          </a:prstGeom>
          <a:solidFill>
            <a:schemeClr val="lt1"/>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3"/>
          <p:cNvSpPr txBox="1"/>
          <p:nvPr>
            <p:ph idx="2" type="body"/>
          </p:nvPr>
        </p:nvSpPr>
        <p:spPr>
          <a:xfrm>
            <a:off x="839084" y="1182012"/>
            <a:ext cx="4369392" cy="44939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b="0" i="0" lang="es-ES" sz="2800"/>
              <a:t>Una buena manera de empezar un análisis DAFO regional y una evaluación de la matriz de riesgos es mirar objetivamente y evaluar los errores del pasado, las deficiencias, las situaciones presentes y el estado actual, y planificar el crecimiento futuro. </a:t>
            </a:r>
            <a:endParaRPr/>
          </a:p>
          <a:p>
            <a:pPr indent="0" lvl="0" marL="0" rtl="0" algn="ctr">
              <a:lnSpc>
                <a:spcPct val="90000"/>
              </a:lnSpc>
              <a:spcBef>
                <a:spcPts val="1000"/>
              </a:spcBef>
              <a:spcAft>
                <a:spcPts val="0"/>
              </a:spcAft>
              <a:buClr>
                <a:schemeClr val="lt1"/>
              </a:buClr>
              <a:buSzPts val="2800"/>
              <a:buNone/>
            </a:pPr>
            <a:r>
              <a:t/>
            </a:r>
            <a:endParaRPr sz="2800"/>
          </a:p>
        </p:txBody>
      </p:sp>
      <p:pic>
        <p:nvPicPr>
          <p:cNvPr descr="A picture containing building&#10;&#10;Description automatically generated" id="1341" name="Google Shape;1341;p13"/>
          <p:cNvPicPr preferRelativeResize="0"/>
          <p:nvPr>
            <p:ph idx="4" type="pic"/>
          </p:nvPr>
        </p:nvPicPr>
        <p:blipFill rotWithShape="1">
          <a:blip r:embed="rId3">
            <a:alphaModFix/>
          </a:blip>
          <a:srcRect b="0" l="510" r="510" t="0"/>
          <a:stretch/>
        </p:blipFill>
        <p:spPr>
          <a:xfrm>
            <a:off x="5957047" y="0"/>
            <a:ext cx="5395869" cy="6858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4"/>
          <p:cNvSpPr txBox="1"/>
          <p:nvPr>
            <p:ph idx="1" type="body"/>
          </p:nvPr>
        </p:nvSpPr>
        <p:spPr>
          <a:xfrm>
            <a:off x="6118285" y="1700349"/>
            <a:ext cx="3024340" cy="571776"/>
          </a:xfrm>
          <a:prstGeom prst="rect">
            <a:avLst/>
          </a:prstGeom>
          <a:noFill/>
          <a:ln>
            <a:noFill/>
          </a:ln>
        </p:spPr>
        <p:txBody>
          <a:bodyPr anchorCtr="0" anchor="t" bIns="45700" lIns="91425" spcFirstLastPara="1" rIns="91425" wrap="square" tIns="45700">
            <a:noAutofit/>
          </a:bodyPr>
          <a:lstStyle/>
          <a:p>
            <a:pPr indent="0" lvl="0" marL="0" rtl="0" algn="ctr">
              <a:lnSpc>
                <a:spcPct val="120000"/>
              </a:lnSpc>
              <a:spcBef>
                <a:spcPts val="0"/>
              </a:spcBef>
              <a:spcAft>
                <a:spcPts val="0"/>
              </a:spcAft>
              <a:buClr>
                <a:schemeClr val="lt1"/>
              </a:buClr>
              <a:buSzPts val="2000"/>
              <a:buNone/>
            </a:pPr>
            <a:r>
              <a:rPr b="1" lang="es-ES" sz="2000"/>
              <a:t>Revisar la gestión de crisis existente</a:t>
            </a:r>
            <a:endParaRPr/>
          </a:p>
        </p:txBody>
      </p:sp>
      <p:sp>
        <p:nvSpPr>
          <p:cNvPr id="1347" name="Google Shape;1347;p14"/>
          <p:cNvSpPr txBox="1"/>
          <p:nvPr>
            <p:ph idx="2" type="body"/>
          </p:nvPr>
        </p:nvSpPr>
        <p:spPr>
          <a:xfrm>
            <a:off x="3041356" y="1193454"/>
            <a:ext cx="3049353"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lt1"/>
              </a:buClr>
              <a:buSzPct val="100000"/>
              <a:buNone/>
            </a:pPr>
            <a:r>
              <a:rPr lang="es-ES"/>
              <a:t>Paso 2 </a:t>
            </a:r>
            <a:endParaRPr/>
          </a:p>
        </p:txBody>
      </p:sp>
      <p:sp>
        <p:nvSpPr>
          <p:cNvPr id="1348" name="Google Shape;1348;p14"/>
          <p:cNvSpPr txBox="1"/>
          <p:nvPr>
            <p:ph idx="3" type="body"/>
          </p:nvPr>
        </p:nvSpPr>
        <p:spPr>
          <a:xfrm>
            <a:off x="6126366" y="2677696"/>
            <a:ext cx="3024300" cy="1483200"/>
          </a:xfrm>
          <a:prstGeom prst="rect">
            <a:avLst/>
          </a:prstGeom>
          <a:noFill/>
          <a:ln>
            <a:noFill/>
          </a:ln>
        </p:spPr>
        <p:txBody>
          <a:bodyPr anchorCtr="0" anchor="t" bIns="45700" lIns="91425" spcFirstLastPara="1" rIns="91425" wrap="square" tIns="45700">
            <a:noAutofit/>
          </a:bodyPr>
          <a:lstStyle/>
          <a:p>
            <a:pPr indent="0" lvl="0" marL="0" rtl="0" algn="ctr">
              <a:lnSpc>
                <a:spcPct val="110000"/>
              </a:lnSpc>
              <a:spcBef>
                <a:spcPts val="0"/>
              </a:spcBef>
              <a:spcAft>
                <a:spcPts val="0"/>
              </a:spcAft>
              <a:buClr>
                <a:schemeClr val="lt1"/>
              </a:buClr>
              <a:buSzPts val="1530"/>
              <a:buNone/>
            </a:pPr>
            <a:r>
              <a:rPr lang="es-ES" sz="1230"/>
              <a:t>Revisar las actividades, estrategias, estructuras, servicios, instalaciones y planes de gestión de crisis existentes, así como sus carencias o ausencias. </a:t>
            </a:r>
            <a:r>
              <a:rPr i="1" lang="es-ES" sz="1230"/>
              <a:t>Encontrará más información en la siguiente diapositiva.</a:t>
            </a:r>
            <a:endParaRPr sz="1740"/>
          </a:p>
        </p:txBody>
      </p:sp>
      <p:sp>
        <p:nvSpPr>
          <p:cNvPr id="1349" name="Google Shape;1349;p14"/>
          <p:cNvSpPr txBox="1"/>
          <p:nvPr>
            <p:ph idx="4" type="body"/>
          </p:nvPr>
        </p:nvSpPr>
        <p:spPr>
          <a:xfrm>
            <a:off x="3102051" y="1724074"/>
            <a:ext cx="3024340" cy="61824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000"/>
              <a:buNone/>
            </a:pPr>
            <a:r>
              <a:rPr b="1" lang="es-ES" sz="2000"/>
              <a:t>Consulte la matriz de evaluación de riesgos y el plan de acción</a:t>
            </a:r>
            <a:endParaRPr/>
          </a:p>
        </p:txBody>
      </p:sp>
      <p:sp>
        <p:nvSpPr>
          <p:cNvPr id="1350" name="Google Shape;1350;p14"/>
          <p:cNvSpPr txBox="1"/>
          <p:nvPr>
            <p:ph idx="5" type="body"/>
          </p:nvPr>
        </p:nvSpPr>
        <p:spPr>
          <a:xfrm>
            <a:off x="-12280" y="1191752"/>
            <a:ext cx="3049353"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lt1"/>
              </a:buClr>
              <a:buSzPct val="100000"/>
              <a:buNone/>
            </a:pPr>
            <a:r>
              <a:rPr lang="es-ES"/>
              <a:t>Primer paso</a:t>
            </a:r>
            <a:endParaRPr/>
          </a:p>
        </p:txBody>
      </p:sp>
      <p:sp>
        <p:nvSpPr>
          <p:cNvPr id="1351" name="Google Shape;1351;p14"/>
          <p:cNvSpPr txBox="1"/>
          <p:nvPr>
            <p:ph idx="6" type="body"/>
          </p:nvPr>
        </p:nvSpPr>
        <p:spPr>
          <a:xfrm>
            <a:off x="3069545" y="2677699"/>
            <a:ext cx="3024300" cy="15027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lang="es-ES" sz="1500"/>
              <a:t>Consulte la Matriz de Evaluación de Riesgos y el Plan de Acción para determinar las posibles crisis y riesgos regionales. </a:t>
            </a:r>
            <a:r>
              <a:rPr i="1" lang="es-ES" sz="1500"/>
              <a:t>Cubierto en la sección anterior.</a:t>
            </a:r>
            <a:endParaRPr sz="2100"/>
          </a:p>
          <a:p>
            <a:pPr indent="0" lvl="0" marL="0" rtl="0" algn="ctr">
              <a:lnSpc>
                <a:spcPct val="100000"/>
              </a:lnSpc>
              <a:spcBef>
                <a:spcPts val="0"/>
              </a:spcBef>
              <a:spcAft>
                <a:spcPts val="0"/>
              </a:spcAft>
              <a:buClr>
                <a:schemeClr val="lt1"/>
              </a:buClr>
              <a:buSzPts val="1800"/>
              <a:buNone/>
            </a:pPr>
            <a:r>
              <a:t/>
            </a:r>
            <a:endParaRPr sz="1500"/>
          </a:p>
        </p:txBody>
      </p:sp>
      <p:sp>
        <p:nvSpPr>
          <p:cNvPr id="1352" name="Google Shape;1352;p14"/>
          <p:cNvSpPr txBox="1"/>
          <p:nvPr>
            <p:ph idx="13" type="body"/>
          </p:nvPr>
        </p:nvSpPr>
        <p:spPr>
          <a:xfrm>
            <a:off x="12733" y="1742807"/>
            <a:ext cx="3024340" cy="685614"/>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lt1"/>
              </a:buClr>
              <a:buSzPts val="2000"/>
              <a:buNone/>
            </a:pPr>
            <a:r>
              <a:rPr b="1" lang="es-ES" sz="2000"/>
              <a:t>Definir el entorno regional de crisis</a:t>
            </a:r>
            <a:endParaRPr/>
          </a:p>
        </p:txBody>
      </p:sp>
      <p:sp>
        <p:nvSpPr>
          <p:cNvPr id="1353" name="Google Shape;1353;p14"/>
          <p:cNvSpPr txBox="1"/>
          <p:nvPr>
            <p:ph idx="14" type="body"/>
          </p:nvPr>
        </p:nvSpPr>
        <p:spPr>
          <a:xfrm>
            <a:off x="6093272" y="1160720"/>
            <a:ext cx="3049353"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lt1"/>
              </a:buClr>
              <a:buSzPct val="100000"/>
              <a:buNone/>
            </a:pPr>
            <a:r>
              <a:rPr lang="es-ES"/>
              <a:t>Paso 3 </a:t>
            </a:r>
            <a:endParaRPr/>
          </a:p>
        </p:txBody>
      </p:sp>
      <p:sp>
        <p:nvSpPr>
          <p:cNvPr id="1354" name="Google Shape;1354;p14"/>
          <p:cNvSpPr txBox="1"/>
          <p:nvPr>
            <p:ph idx="15" type="body"/>
          </p:nvPr>
        </p:nvSpPr>
        <p:spPr>
          <a:xfrm>
            <a:off x="12735" y="2578307"/>
            <a:ext cx="3024300" cy="1483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665"/>
              <a:buNone/>
            </a:pPr>
            <a:r>
              <a:rPr lang="es-ES" sz="1365"/>
              <a:t>Definir las Características Medioambientales Regionales, lo que es controlable e incontrolable. </a:t>
            </a:r>
            <a:r>
              <a:rPr i="1" lang="es-ES" sz="1365"/>
              <a:t>Encontrará más información en la siguiente diapositiva.</a:t>
            </a:r>
            <a:endParaRPr sz="1920"/>
          </a:p>
          <a:p>
            <a:pPr indent="0" lvl="0" marL="0" rtl="0" algn="ctr">
              <a:lnSpc>
                <a:spcPct val="100000"/>
              </a:lnSpc>
              <a:spcBef>
                <a:spcPts val="0"/>
              </a:spcBef>
              <a:spcAft>
                <a:spcPts val="0"/>
              </a:spcAft>
              <a:buClr>
                <a:schemeClr val="lt1"/>
              </a:buClr>
              <a:buSzPts val="1665"/>
              <a:buNone/>
            </a:pPr>
            <a:r>
              <a:t/>
            </a:r>
            <a:endParaRPr sz="1365"/>
          </a:p>
        </p:txBody>
      </p:sp>
      <p:sp>
        <p:nvSpPr>
          <p:cNvPr id="1355" name="Google Shape;1355;p14"/>
          <p:cNvSpPr txBox="1"/>
          <p:nvPr>
            <p:ph idx="16" type="body"/>
          </p:nvPr>
        </p:nvSpPr>
        <p:spPr>
          <a:xfrm>
            <a:off x="91" y="159009"/>
            <a:ext cx="12181236" cy="582221"/>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595A59"/>
              </a:buClr>
              <a:buSzPts val="3600"/>
              <a:buNone/>
            </a:pPr>
            <a:r>
              <a:rPr lang="es-ES"/>
              <a:t>Ejemplo de análisis DAFO paso a paso </a:t>
            </a:r>
            <a:endParaRPr/>
          </a:p>
        </p:txBody>
      </p:sp>
      <p:sp>
        <p:nvSpPr>
          <p:cNvPr id="1356" name="Google Shape;1356;p14"/>
          <p:cNvSpPr txBox="1"/>
          <p:nvPr/>
        </p:nvSpPr>
        <p:spPr>
          <a:xfrm>
            <a:off x="9092410" y="1252921"/>
            <a:ext cx="3049353" cy="582221"/>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chemeClr val="lt1"/>
              </a:buClr>
              <a:buSzPct val="100000"/>
              <a:buFont typeface="Arial"/>
              <a:buNone/>
            </a:pPr>
            <a:r>
              <a:rPr b="1" i="0" lang="es-ES" sz="4000" u="none" cap="none" strike="noStrike">
                <a:solidFill>
                  <a:schemeClr val="lt1"/>
                </a:solidFill>
                <a:latin typeface="Calibri"/>
                <a:ea typeface="Calibri"/>
                <a:cs typeface="Calibri"/>
                <a:sym typeface="Calibri"/>
              </a:rPr>
              <a:t>Paso 3</a:t>
            </a:r>
            <a:endParaRPr b="0" i="0" sz="1400" u="none" cap="none" strike="noStrike">
              <a:solidFill>
                <a:srgbClr val="000000"/>
              </a:solidFill>
              <a:latin typeface="Arial"/>
              <a:ea typeface="Arial"/>
              <a:cs typeface="Arial"/>
              <a:sym typeface="Arial"/>
            </a:endParaRPr>
          </a:p>
        </p:txBody>
      </p:sp>
      <p:sp>
        <p:nvSpPr>
          <p:cNvPr id="1357" name="Google Shape;1357;p14"/>
          <p:cNvSpPr txBox="1"/>
          <p:nvPr/>
        </p:nvSpPr>
        <p:spPr>
          <a:xfrm>
            <a:off x="9117422" y="1803976"/>
            <a:ext cx="3074577" cy="685614"/>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chemeClr val="lt1"/>
              </a:buClr>
              <a:buSzPts val="2000"/>
              <a:buFont typeface="Arial"/>
              <a:buNone/>
            </a:pPr>
            <a:r>
              <a:rPr b="1" i="0" lang="es-ES" sz="2000" u="none" cap="none" strike="noStrike">
                <a:solidFill>
                  <a:schemeClr val="lt1"/>
                </a:solidFill>
                <a:latin typeface="Calibri"/>
                <a:ea typeface="Calibri"/>
                <a:cs typeface="Calibri"/>
                <a:sym typeface="Calibri"/>
              </a:rPr>
              <a:t>Identificar los puntos fuertes regionales</a:t>
            </a:r>
            <a:endParaRPr b="0" i="0" sz="1400" u="none" cap="none" strike="noStrike">
              <a:solidFill>
                <a:srgbClr val="000000"/>
              </a:solidFill>
              <a:latin typeface="Arial"/>
              <a:ea typeface="Arial"/>
              <a:cs typeface="Arial"/>
              <a:sym typeface="Arial"/>
            </a:endParaRPr>
          </a:p>
        </p:txBody>
      </p:sp>
      <p:sp>
        <p:nvSpPr>
          <p:cNvPr id="1358" name="Google Shape;1358;p14"/>
          <p:cNvSpPr txBox="1"/>
          <p:nvPr/>
        </p:nvSpPr>
        <p:spPr>
          <a:xfrm>
            <a:off x="9090070" y="2614389"/>
            <a:ext cx="3024300" cy="1626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1395"/>
              <a:buFont typeface="Arial"/>
              <a:buNone/>
            </a:pPr>
            <a:r>
              <a:rPr b="1" i="0" lang="es-ES" sz="1095" u="none" cap="none" strike="noStrike">
                <a:solidFill>
                  <a:schemeClr val="lt1"/>
                </a:solidFill>
                <a:latin typeface="Calibri"/>
                <a:ea typeface="Calibri"/>
                <a:cs typeface="Calibri"/>
                <a:sym typeface="Calibri"/>
              </a:rPr>
              <a:t>Buena ubicación </a:t>
            </a:r>
            <a:r>
              <a:rPr b="0" i="0" lang="es-ES" sz="1095" u="none" cap="none" strike="noStrike">
                <a:solidFill>
                  <a:schemeClr val="lt1"/>
                </a:solidFill>
                <a:latin typeface="Calibri"/>
                <a:ea typeface="Calibri"/>
                <a:cs typeface="Calibri"/>
                <a:sym typeface="Calibri"/>
              </a:rPr>
              <a:t>(no propensa a terremotos ni volcanes ni a condiciones meteorológicas extremas) </a:t>
            </a:r>
            <a:r>
              <a:rPr b="1" i="0" lang="es-ES" sz="1095" u="none" cap="none" strike="noStrike">
                <a:solidFill>
                  <a:schemeClr val="lt1"/>
                </a:solidFill>
                <a:latin typeface="Calibri"/>
                <a:ea typeface="Calibri"/>
                <a:cs typeface="Calibri"/>
                <a:sym typeface="Calibri"/>
              </a:rPr>
              <a:t>Excelente conocimiento de las crisis locales</a:t>
            </a:r>
            <a:r>
              <a:rPr b="0" i="0" lang="es-ES" sz="1095" u="none" cap="none" strike="noStrike">
                <a:solidFill>
                  <a:schemeClr val="lt1"/>
                </a:solidFill>
                <a:latin typeface="Calibri"/>
                <a:ea typeface="Calibri"/>
                <a:cs typeface="Calibri"/>
                <a:sym typeface="Calibri"/>
              </a:rPr>
              <a:t> y de la red. De fácil acceso y cerca de aeropuertos y transportes públicos. Una relación sólida con los servicios de emergencia. </a:t>
            </a:r>
            <a:endParaRPr b="0" i="0" sz="785"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1395"/>
              <a:buFont typeface="Arial"/>
              <a:buNone/>
            </a:pPr>
            <a:r>
              <a:t/>
            </a:r>
            <a:endParaRPr b="0" i="0" sz="1095" u="none" cap="none" strike="noStrike">
              <a:solidFill>
                <a:schemeClr val="lt1"/>
              </a:solidFill>
              <a:latin typeface="Calibri"/>
              <a:ea typeface="Calibri"/>
              <a:cs typeface="Calibri"/>
              <a:sym typeface="Calibri"/>
            </a:endParaRPr>
          </a:p>
        </p:txBody>
      </p:sp>
      <p:sp>
        <p:nvSpPr>
          <p:cNvPr id="1359" name="Google Shape;1359;p14"/>
          <p:cNvSpPr txBox="1"/>
          <p:nvPr/>
        </p:nvSpPr>
        <p:spPr>
          <a:xfrm>
            <a:off x="-56045" y="4061507"/>
            <a:ext cx="3049353" cy="582221"/>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rgbClr val="4D4D4D"/>
              </a:buClr>
              <a:buSzPct val="100000"/>
              <a:buFont typeface="Arial"/>
              <a:buNone/>
            </a:pPr>
            <a:r>
              <a:rPr b="1" i="0" lang="es-ES" sz="4000" u="none" cap="none" strike="noStrike">
                <a:solidFill>
                  <a:srgbClr val="4D4D4D"/>
                </a:solidFill>
                <a:latin typeface="Calibri"/>
                <a:ea typeface="Calibri"/>
                <a:cs typeface="Calibri"/>
                <a:sym typeface="Calibri"/>
              </a:rPr>
              <a:t>Paso 4</a:t>
            </a:r>
            <a:endParaRPr b="0" i="0" sz="1400" u="none" cap="none" strike="noStrike">
              <a:solidFill>
                <a:srgbClr val="000000"/>
              </a:solidFill>
              <a:latin typeface="Arial"/>
              <a:ea typeface="Arial"/>
              <a:cs typeface="Arial"/>
              <a:sym typeface="Arial"/>
            </a:endParaRPr>
          </a:p>
        </p:txBody>
      </p:sp>
      <p:sp>
        <p:nvSpPr>
          <p:cNvPr id="1360" name="Google Shape;1360;p14"/>
          <p:cNvSpPr txBox="1"/>
          <p:nvPr/>
        </p:nvSpPr>
        <p:spPr>
          <a:xfrm>
            <a:off x="-31033" y="4612562"/>
            <a:ext cx="3193333" cy="685614"/>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Identificar las debilidades regionales</a:t>
            </a:r>
            <a:endParaRPr b="0" i="0" sz="1400" u="none" cap="none" strike="noStrike">
              <a:solidFill>
                <a:srgbClr val="000000"/>
              </a:solidFill>
              <a:latin typeface="Arial"/>
              <a:ea typeface="Arial"/>
              <a:cs typeface="Arial"/>
              <a:sym typeface="Arial"/>
            </a:endParaRPr>
          </a:p>
        </p:txBody>
      </p:sp>
      <p:sp>
        <p:nvSpPr>
          <p:cNvPr id="1361" name="Google Shape;1361;p14"/>
          <p:cNvSpPr txBox="1"/>
          <p:nvPr/>
        </p:nvSpPr>
        <p:spPr>
          <a:xfrm>
            <a:off x="-12280" y="5284736"/>
            <a:ext cx="3024340" cy="157326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D4D4D"/>
              </a:buClr>
              <a:buSzPts val="1530"/>
              <a:buFont typeface="Arial"/>
              <a:buNone/>
            </a:pPr>
            <a:r>
              <a:rPr b="0" i="0" lang="es-ES" sz="1230" u="none" cap="none" strike="noStrike">
                <a:solidFill>
                  <a:srgbClr val="4D4D4D"/>
                </a:solidFill>
                <a:latin typeface="Calibri"/>
                <a:ea typeface="Calibri"/>
                <a:cs typeface="Calibri"/>
                <a:sym typeface="Calibri"/>
              </a:rPr>
              <a:t>No existe un equipo o unidad de gestión de crisis. No hay sitio web ni centro de crisis al que acudir para la industria, los turistas o el público. Sin formación en gestión de crisis. No se comprenden las repercusiones ni cómo responder a determinados tipos de crisis.</a:t>
            </a:r>
            <a:endParaRPr b="0" i="0" sz="889"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1530"/>
              <a:buFont typeface="Arial"/>
              <a:buNone/>
            </a:pPr>
            <a:r>
              <a:t/>
            </a:r>
            <a:endParaRPr b="0" i="0" sz="1230" u="none" cap="none" strike="noStrike">
              <a:solidFill>
                <a:srgbClr val="4D4D4D"/>
              </a:solidFill>
              <a:latin typeface="Calibri"/>
              <a:ea typeface="Calibri"/>
              <a:cs typeface="Calibri"/>
              <a:sym typeface="Calibri"/>
            </a:endParaRPr>
          </a:p>
        </p:txBody>
      </p:sp>
      <p:sp>
        <p:nvSpPr>
          <p:cNvPr id="1362" name="Google Shape;1362;p14"/>
          <p:cNvSpPr txBox="1"/>
          <p:nvPr/>
        </p:nvSpPr>
        <p:spPr>
          <a:xfrm>
            <a:off x="2925280" y="4030341"/>
            <a:ext cx="3049353" cy="582221"/>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rgbClr val="4D4D4D"/>
              </a:buClr>
              <a:buSzPct val="100000"/>
              <a:buFont typeface="Arial"/>
              <a:buNone/>
            </a:pPr>
            <a:r>
              <a:rPr b="1" i="0" lang="es-ES" sz="4000" u="none" cap="none" strike="noStrike">
                <a:solidFill>
                  <a:srgbClr val="4D4D4D"/>
                </a:solidFill>
                <a:latin typeface="Calibri"/>
                <a:ea typeface="Calibri"/>
                <a:cs typeface="Calibri"/>
                <a:sym typeface="Calibri"/>
              </a:rPr>
              <a:t>Paso 5</a:t>
            </a:r>
            <a:endParaRPr b="0" i="0" sz="1400" u="none" cap="none" strike="noStrike">
              <a:solidFill>
                <a:srgbClr val="000000"/>
              </a:solidFill>
              <a:latin typeface="Arial"/>
              <a:ea typeface="Arial"/>
              <a:cs typeface="Arial"/>
              <a:sym typeface="Arial"/>
            </a:endParaRPr>
          </a:p>
        </p:txBody>
      </p:sp>
      <p:sp>
        <p:nvSpPr>
          <p:cNvPr id="1363" name="Google Shape;1363;p14"/>
          <p:cNvSpPr txBox="1"/>
          <p:nvPr/>
        </p:nvSpPr>
        <p:spPr>
          <a:xfrm>
            <a:off x="2950293" y="4581396"/>
            <a:ext cx="3024340" cy="685614"/>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Identificar oportunidades regionales</a:t>
            </a:r>
            <a:endParaRPr b="0" i="0" sz="1400" u="none" cap="none" strike="noStrike">
              <a:solidFill>
                <a:srgbClr val="000000"/>
              </a:solidFill>
              <a:latin typeface="Arial"/>
              <a:ea typeface="Arial"/>
              <a:cs typeface="Arial"/>
              <a:sym typeface="Arial"/>
            </a:endParaRPr>
          </a:p>
        </p:txBody>
      </p:sp>
      <p:sp>
        <p:nvSpPr>
          <p:cNvPr id="1364" name="Google Shape;1364;p14"/>
          <p:cNvSpPr txBox="1"/>
          <p:nvPr/>
        </p:nvSpPr>
        <p:spPr>
          <a:xfrm>
            <a:off x="3047615" y="5253570"/>
            <a:ext cx="3024340" cy="160442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D4D4D"/>
              </a:buClr>
              <a:buSzPts val="1395"/>
              <a:buFont typeface="Arial"/>
              <a:buNone/>
            </a:pPr>
            <a:r>
              <a:rPr b="0" i="0" lang="es-ES" sz="1095" u="none" cap="none" strike="noStrike">
                <a:solidFill>
                  <a:srgbClr val="4D4D4D"/>
                </a:solidFill>
                <a:latin typeface="Calibri"/>
                <a:ea typeface="Calibri"/>
                <a:cs typeface="Calibri"/>
                <a:sym typeface="Calibri"/>
              </a:rPr>
              <a:t>Desarrollar un equipo y un centro de gestión de crisis. Implantar infraestructuras y servicios de mitigación y prevención de crisis. Cree un sitio web específico para crisis, folletos promocionales sobre salud y seguridad y distribuya listas de contactos de emergencia. </a:t>
            </a:r>
            <a:endParaRPr b="0" i="0" sz="785"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1395"/>
              <a:buFont typeface="Arial"/>
              <a:buNone/>
            </a:pPr>
            <a:r>
              <a:t/>
            </a:r>
            <a:endParaRPr b="0" i="0" sz="1095" u="none" cap="none" strike="noStrike">
              <a:solidFill>
                <a:srgbClr val="4D4D4D"/>
              </a:solidFill>
              <a:latin typeface="Calibri"/>
              <a:ea typeface="Calibri"/>
              <a:cs typeface="Calibri"/>
              <a:sym typeface="Calibri"/>
            </a:endParaRPr>
          </a:p>
        </p:txBody>
      </p:sp>
      <p:sp>
        <p:nvSpPr>
          <p:cNvPr id="1365" name="Google Shape;1365;p14"/>
          <p:cNvSpPr txBox="1"/>
          <p:nvPr/>
        </p:nvSpPr>
        <p:spPr>
          <a:xfrm>
            <a:off x="6007667" y="4031644"/>
            <a:ext cx="3049353" cy="582221"/>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rgbClr val="4D4D4D"/>
              </a:buClr>
              <a:buSzPct val="100000"/>
              <a:buFont typeface="Arial"/>
              <a:buNone/>
            </a:pPr>
            <a:r>
              <a:rPr b="1" i="0" lang="es-ES" sz="4000" u="none" cap="none" strike="noStrike">
                <a:solidFill>
                  <a:srgbClr val="4D4D4D"/>
                </a:solidFill>
                <a:latin typeface="Calibri"/>
                <a:ea typeface="Calibri"/>
                <a:cs typeface="Calibri"/>
                <a:sym typeface="Calibri"/>
              </a:rPr>
              <a:t>Paso 6</a:t>
            </a:r>
            <a:endParaRPr b="0" i="0" sz="1400" u="none" cap="none" strike="noStrike">
              <a:solidFill>
                <a:srgbClr val="000000"/>
              </a:solidFill>
              <a:latin typeface="Arial"/>
              <a:ea typeface="Arial"/>
              <a:cs typeface="Arial"/>
              <a:sym typeface="Arial"/>
            </a:endParaRPr>
          </a:p>
        </p:txBody>
      </p:sp>
      <p:sp>
        <p:nvSpPr>
          <p:cNvPr id="1366" name="Google Shape;1366;p14"/>
          <p:cNvSpPr txBox="1"/>
          <p:nvPr/>
        </p:nvSpPr>
        <p:spPr>
          <a:xfrm>
            <a:off x="6032680" y="4582699"/>
            <a:ext cx="3024340" cy="685614"/>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Identificar las amenazas regionales</a:t>
            </a:r>
            <a:endParaRPr b="0" i="0" sz="1400" u="none" cap="none" strike="noStrike">
              <a:solidFill>
                <a:srgbClr val="000000"/>
              </a:solidFill>
              <a:latin typeface="Arial"/>
              <a:ea typeface="Arial"/>
              <a:cs typeface="Arial"/>
              <a:sym typeface="Arial"/>
            </a:endParaRPr>
          </a:p>
        </p:txBody>
      </p:sp>
      <p:sp>
        <p:nvSpPr>
          <p:cNvPr id="1367" name="Google Shape;1367;p14"/>
          <p:cNvSpPr txBox="1"/>
          <p:nvPr/>
        </p:nvSpPr>
        <p:spPr>
          <a:xfrm>
            <a:off x="6051432" y="5254873"/>
            <a:ext cx="3024340" cy="1603125"/>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4D4D4D"/>
              </a:buClr>
              <a:buSzPts val="1530"/>
              <a:buFont typeface="Arial"/>
              <a:buNone/>
            </a:pPr>
            <a:r>
              <a:rPr b="0" i="0" lang="es-ES" sz="1230" u="none" cap="none" strike="noStrike">
                <a:solidFill>
                  <a:srgbClr val="4D4D4D"/>
                </a:solidFill>
                <a:latin typeface="Calibri"/>
                <a:ea typeface="Calibri"/>
                <a:cs typeface="Calibri"/>
                <a:sym typeface="Calibri"/>
              </a:rPr>
              <a:t>Condiciones meteorológicas, inundaciones y movimientos de tierra imprevisibles. Lesiones o muertes imprevisibles.  Posible recesión o altos costes de inflación. Probabilidad de reducción o reorientación de la financiación para apoyar el desarrollo de infraestructuras regionales de crisis</a:t>
            </a:r>
            <a:endParaRPr b="0" i="0" sz="889"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530"/>
              <a:buFont typeface="Arial"/>
              <a:buNone/>
            </a:pPr>
            <a:r>
              <a:t/>
            </a:r>
            <a:endParaRPr b="0" i="0" sz="1230" u="none" cap="none" strike="noStrike">
              <a:solidFill>
                <a:srgbClr val="4D4D4D"/>
              </a:solidFill>
              <a:latin typeface="Calibri"/>
              <a:ea typeface="Calibri"/>
              <a:cs typeface="Calibri"/>
              <a:sym typeface="Calibri"/>
            </a:endParaRPr>
          </a:p>
        </p:txBody>
      </p:sp>
      <p:sp>
        <p:nvSpPr>
          <p:cNvPr id="1368" name="Google Shape;1368;p14"/>
          <p:cNvSpPr txBox="1"/>
          <p:nvPr/>
        </p:nvSpPr>
        <p:spPr>
          <a:xfrm>
            <a:off x="9117423" y="4031644"/>
            <a:ext cx="3049353" cy="582221"/>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rgbClr val="4D4D4D"/>
              </a:buClr>
              <a:buSzPct val="100000"/>
              <a:buFont typeface="Arial"/>
              <a:buNone/>
            </a:pPr>
            <a:r>
              <a:rPr b="1" i="0" lang="es-ES" sz="4000" u="none" cap="none" strike="noStrike">
                <a:solidFill>
                  <a:srgbClr val="4D4D4D"/>
                </a:solidFill>
                <a:latin typeface="Calibri"/>
                <a:ea typeface="Calibri"/>
                <a:cs typeface="Calibri"/>
                <a:sym typeface="Calibri"/>
              </a:rPr>
              <a:t>Paso 7</a:t>
            </a:r>
            <a:endParaRPr b="0" i="0" sz="1400" u="none" cap="none" strike="noStrike">
              <a:solidFill>
                <a:srgbClr val="000000"/>
              </a:solidFill>
              <a:latin typeface="Arial"/>
              <a:ea typeface="Arial"/>
              <a:cs typeface="Arial"/>
              <a:sym typeface="Arial"/>
            </a:endParaRPr>
          </a:p>
        </p:txBody>
      </p:sp>
      <p:sp>
        <p:nvSpPr>
          <p:cNvPr id="1369" name="Google Shape;1369;p14"/>
          <p:cNvSpPr txBox="1"/>
          <p:nvPr/>
        </p:nvSpPr>
        <p:spPr>
          <a:xfrm>
            <a:off x="9142436" y="4582699"/>
            <a:ext cx="3024340" cy="685614"/>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Preparar una estrategia de gestión de crisis.</a:t>
            </a:r>
            <a:endParaRPr b="0" i="0" sz="1400" u="none" cap="none" strike="noStrike">
              <a:solidFill>
                <a:srgbClr val="000000"/>
              </a:solidFill>
              <a:latin typeface="Arial"/>
              <a:ea typeface="Arial"/>
              <a:cs typeface="Arial"/>
              <a:sym typeface="Arial"/>
            </a:endParaRPr>
          </a:p>
        </p:txBody>
      </p:sp>
      <p:sp>
        <p:nvSpPr>
          <p:cNvPr id="1370" name="Google Shape;1370;p14"/>
          <p:cNvSpPr txBox="1"/>
          <p:nvPr/>
        </p:nvSpPr>
        <p:spPr>
          <a:xfrm>
            <a:off x="9161188" y="5254874"/>
            <a:ext cx="3024340" cy="1483196"/>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4D4D4D"/>
              </a:buClr>
              <a:buSzPts val="1388"/>
              <a:buFont typeface="Arial"/>
              <a:buNone/>
            </a:pPr>
            <a:r>
              <a:rPr b="0" i="0" lang="es-ES" sz="1087" u="none" cap="none" strike="noStrike">
                <a:solidFill>
                  <a:srgbClr val="4D4D4D"/>
                </a:solidFill>
                <a:latin typeface="Calibri"/>
                <a:ea typeface="Calibri"/>
                <a:cs typeface="Calibri"/>
                <a:sym typeface="Calibri"/>
              </a:rPr>
              <a:t>Desarrollar una estrategia de gestión de crisis que incluya las acciones de riesgo y las medidas de análisis DAFO necesarias en caso de crisis. Incluye el desarrollo de un Plan de Gestión de Crisis, la planificación de escenarios, la formación y los procedimientos de crisis.  </a:t>
            </a:r>
            <a:endParaRPr b="0" i="0" sz="995"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pic>
        <p:nvPicPr>
          <p:cNvPr descr="A picture containing outdoor, building, sky, person&#10;&#10;Description automatically generated" id="1375" name="Google Shape;1375;p15"/>
          <p:cNvPicPr preferRelativeResize="0"/>
          <p:nvPr>
            <p:ph idx="2" type="pic"/>
          </p:nvPr>
        </p:nvPicPr>
        <p:blipFill rotWithShape="1">
          <a:blip r:embed="rId3">
            <a:alphaModFix/>
          </a:blip>
          <a:srcRect b="0" l="25590" r="25590" t="0"/>
          <a:stretch/>
        </p:blipFill>
        <p:spPr>
          <a:xfrm>
            <a:off x="7298140" y="228600"/>
            <a:ext cx="4659043" cy="6362700"/>
          </a:xfrm>
          <a:prstGeom prst="rect">
            <a:avLst/>
          </a:prstGeom>
          <a:solidFill>
            <a:schemeClr val="lt1"/>
          </a:solidFill>
          <a:ln>
            <a:noFill/>
          </a:ln>
        </p:spPr>
      </p:pic>
      <p:sp>
        <p:nvSpPr>
          <p:cNvPr id="1376" name="Google Shape;1376;p15"/>
          <p:cNvSpPr txBox="1"/>
          <p:nvPr>
            <p:ph idx="1" type="body"/>
          </p:nvPr>
        </p:nvSpPr>
        <p:spPr>
          <a:xfrm>
            <a:off x="1047751" y="1257299"/>
            <a:ext cx="6048374" cy="560070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20000"/>
              </a:lnSpc>
              <a:spcBef>
                <a:spcPts val="0"/>
              </a:spcBef>
              <a:spcAft>
                <a:spcPts val="0"/>
              </a:spcAft>
              <a:buClr>
                <a:schemeClr val="lt1"/>
              </a:buClr>
              <a:buSzPct val="100000"/>
              <a:buNone/>
            </a:pPr>
            <a:r>
              <a:rPr lang="es-ES">
                <a:solidFill>
                  <a:schemeClr val="lt1"/>
                </a:solidFill>
              </a:rPr>
              <a:t>Aquí es donde la región define exactamente qué tipo de entorno es (acuático, alpino, rural, etc.), </a:t>
            </a:r>
            <a:endParaRPr/>
          </a:p>
          <a:p>
            <a:pPr indent="0" lvl="0" marL="0" rtl="0" algn="l">
              <a:lnSpc>
                <a:spcPct val="120000"/>
              </a:lnSpc>
              <a:spcBef>
                <a:spcPts val="0"/>
              </a:spcBef>
              <a:spcAft>
                <a:spcPts val="0"/>
              </a:spcAft>
              <a:buClr>
                <a:schemeClr val="lt1"/>
              </a:buClr>
              <a:buSzPct val="100000"/>
              <a:buNone/>
            </a:pPr>
            <a:r>
              <a:t/>
            </a:r>
            <a:endParaRPr>
              <a:solidFill>
                <a:schemeClr val="lt1"/>
              </a:solidFill>
            </a:endParaRPr>
          </a:p>
          <a:p>
            <a:pPr indent="-329588" lvl="0" marL="342900" rtl="0" algn="l">
              <a:lnSpc>
                <a:spcPct val="120000"/>
              </a:lnSpc>
              <a:spcBef>
                <a:spcPts val="0"/>
              </a:spcBef>
              <a:spcAft>
                <a:spcPts val="0"/>
              </a:spcAft>
              <a:buClr>
                <a:schemeClr val="lt1"/>
              </a:buClr>
              <a:buSzPct val="100000"/>
              <a:buFont typeface="Noto Sans Symbols"/>
              <a:buChar char="❖"/>
            </a:pPr>
            <a:r>
              <a:rPr b="1" lang="es-ES" sz="2153">
                <a:solidFill>
                  <a:schemeClr val="lt1"/>
                </a:solidFill>
                <a:latin typeface="Calibri"/>
                <a:ea typeface="Calibri"/>
                <a:cs typeface="Calibri"/>
                <a:sym typeface="Calibri"/>
              </a:rPr>
              <a:t>Analizar </a:t>
            </a:r>
            <a:r>
              <a:rPr b="1" lang="es-ES" sz="2153">
                <a:solidFill>
                  <a:schemeClr val="lt1"/>
                </a:solidFill>
              </a:rPr>
              <a:t>los patrones del agua, la tierra y el clima</a:t>
            </a:r>
            <a:endParaRPr sz="2153"/>
          </a:p>
          <a:p>
            <a:pPr indent="-329588" lvl="0" marL="342900" rtl="0" algn="l">
              <a:lnSpc>
                <a:spcPct val="120000"/>
              </a:lnSpc>
              <a:spcBef>
                <a:spcPts val="0"/>
              </a:spcBef>
              <a:spcAft>
                <a:spcPts val="0"/>
              </a:spcAft>
              <a:buClr>
                <a:schemeClr val="lt1"/>
              </a:buClr>
              <a:buSzPct val="100000"/>
              <a:buFont typeface="Noto Sans Symbols"/>
              <a:buChar char="❖"/>
            </a:pPr>
            <a:r>
              <a:rPr b="1" lang="es-ES" sz="2153">
                <a:solidFill>
                  <a:schemeClr val="lt1"/>
                </a:solidFill>
                <a:latin typeface="Calibri"/>
                <a:ea typeface="Calibri"/>
                <a:cs typeface="Calibri"/>
                <a:sym typeface="Calibri"/>
              </a:rPr>
              <a:t>Analizar </a:t>
            </a:r>
            <a:r>
              <a:rPr b="1" lang="es-ES" sz="2153">
                <a:solidFill>
                  <a:schemeClr val="lt1"/>
                </a:solidFill>
              </a:rPr>
              <a:t> </a:t>
            </a:r>
            <a:r>
              <a:rPr lang="es-ES" sz="2153">
                <a:solidFill>
                  <a:schemeClr val="lt1"/>
                </a:solidFill>
              </a:rPr>
              <a:t>los </a:t>
            </a:r>
            <a:r>
              <a:rPr b="1" lang="es-ES" sz="2153">
                <a:solidFill>
                  <a:schemeClr val="lt1"/>
                </a:solidFill>
              </a:rPr>
              <a:t>posibles riesgos y crisis incontrolables </a:t>
            </a:r>
            <a:r>
              <a:rPr lang="es-ES" sz="2153">
                <a:solidFill>
                  <a:schemeClr val="lt1"/>
                </a:solidFill>
              </a:rPr>
              <a:t>, por ejemplo, erupción de volcanes, terremotos, futura recesión económica, normativa del sector, normativa sobre viajes, accesibilidad de los visados, </a:t>
            </a:r>
            <a:endParaRPr sz="2153"/>
          </a:p>
          <a:p>
            <a:pPr indent="-329588" lvl="0" marL="342900" rtl="0" algn="l">
              <a:lnSpc>
                <a:spcPct val="120000"/>
              </a:lnSpc>
              <a:spcBef>
                <a:spcPts val="0"/>
              </a:spcBef>
              <a:spcAft>
                <a:spcPts val="0"/>
              </a:spcAft>
              <a:buClr>
                <a:schemeClr val="lt1"/>
              </a:buClr>
              <a:buSzPct val="100000"/>
              <a:buFont typeface="Noto Sans Symbols"/>
              <a:buChar char="❖"/>
            </a:pPr>
            <a:r>
              <a:rPr b="1" lang="es-ES" sz="2153">
                <a:solidFill>
                  <a:schemeClr val="lt1"/>
                </a:solidFill>
                <a:latin typeface="Calibri"/>
                <a:ea typeface="Calibri"/>
                <a:cs typeface="Calibri"/>
                <a:sym typeface="Calibri"/>
              </a:rPr>
              <a:t>Analizar </a:t>
            </a:r>
            <a:r>
              <a:rPr b="1" lang="es-ES" sz="2153">
                <a:solidFill>
                  <a:schemeClr val="lt1"/>
                </a:solidFill>
              </a:rPr>
              <a:t> </a:t>
            </a:r>
            <a:r>
              <a:rPr lang="es-ES" sz="2153">
                <a:solidFill>
                  <a:schemeClr val="lt1"/>
                </a:solidFill>
              </a:rPr>
              <a:t>los </a:t>
            </a:r>
            <a:r>
              <a:rPr b="1" lang="es-ES" sz="2153">
                <a:solidFill>
                  <a:schemeClr val="lt1"/>
                </a:solidFill>
              </a:rPr>
              <a:t>posibles riesgos y crisis controlables </a:t>
            </a:r>
            <a:r>
              <a:rPr lang="es-ES" sz="2153">
                <a:solidFill>
                  <a:schemeClr val="lt1"/>
                </a:solidFill>
              </a:rPr>
              <a:t>, por ejemplo, problemas de seguridad transfronterizos, índices de delincuencia, cantidad y uso de espacios verdes, competencia, estacionalidad, diversidad de culturas y personas, degradación del mar/silvicultura/costa, especies en peligro de extinción, calidad del ecosistema, vulnerabilidad a inundaciones e incendios forestales, emisiones a la atmósfera, contaminación acústica, normativa de planificación nacional/gubernamental, etc</a:t>
            </a:r>
            <a:endParaRPr sz="2153"/>
          </a:p>
          <a:p>
            <a:pPr indent="0" lvl="0" marL="0" rtl="0" algn="l">
              <a:lnSpc>
                <a:spcPct val="120000"/>
              </a:lnSpc>
              <a:spcBef>
                <a:spcPts val="0"/>
              </a:spcBef>
              <a:spcAft>
                <a:spcPts val="0"/>
              </a:spcAft>
              <a:buClr>
                <a:schemeClr val="lt1"/>
              </a:buClr>
              <a:buSzPct val="111455"/>
              <a:buNone/>
            </a:pPr>
            <a:r>
              <a:t/>
            </a:r>
            <a:endParaRPr sz="2153"/>
          </a:p>
        </p:txBody>
      </p:sp>
      <p:sp>
        <p:nvSpPr>
          <p:cNvPr id="1377" name="Google Shape;1377;p15"/>
          <p:cNvSpPr txBox="1"/>
          <p:nvPr>
            <p:ph idx="3" type="body"/>
          </p:nvPr>
        </p:nvSpPr>
        <p:spPr>
          <a:xfrm>
            <a:off x="1047750" y="228600"/>
            <a:ext cx="6250389" cy="949131"/>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1"/>
              </a:buClr>
              <a:buSzPct val="100000"/>
              <a:buNone/>
            </a:pPr>
            <a:r>
              <a:rPr b="1" lang="es-ES"/>
              <a:t>Paso 1 (Más detalles)</a:t>
            </a:r>
            <a:endParaRPr/>
          </a:p>
          <a:p>
            <a:pPr indent="0" lvl="0" marL="0" rtl="0" algn="l">
              <a:lnSpc>
                <a:spcPct val="90000"/>
              </a:lnSpc>
              <a:spcBef>
                <a:spcPts val="1000"/>
              </a:spcBef>
              <a:spcAft>
                <a:spcPts val="0"/>
              </a:spcAft>
              <a:buClr>
                <a:schemeClr val="lt1"/>
              </a:buClr>
              <a:buSzPct val="100000"/>
              <a:buNone/>
            </a:pPr>
            <a:r>
              <a:rPr lang="es-ES"/>
              <a:t>Definir el entorno regional de crisis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6"/>
          <p:cNvSpPr txBox="1"/>
          <p:nvPr>
            <p:ph idx="2" type="body"/>
          </p:nvPr>
        </p:nvSpPr>
        <p:spPr>
          <a:xfrm>
            <a:off x="123265" y="286860"/>
            <a:ext cx="11470341" cy="582221"/>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rgbClr val="79527B"/>
              </a:buClr>
              <a:buSzPct val="100000"/>
              <a:buNone/>
            </a:pPr>
            <a:r>
              <a:rPr b="1" lang="es-ES"/>
              <a:t>Paso 2 </a:t>
            </a:r>
            <a:r>
              <a:rPr lang="es-ES" sz="3300"/>
              <a:t>Cómo consultar la matriz de evaluación de riesgos y el plan de acción</a:t>
            </a:r>
            <a:endParaRPr/>
          </a:p>
        </p:txBody>
      </p:sp>
      <p:graphicFrame>
        <p:nvGraphicFramePr>
          <p:cNvPr id="1383" name="Google Shape;1383;p16"/>
          <p:cNvGraphicFramePr/>
          <p:nvPr/>
        </p:nvGraphicFramePr>
        <p:xfrm>
          <a:off x="389965" y="869081"/>
          <a:ext cx="3000000" cy="3000000"/>
        </p:xfrm>
        <a:graphic>
          <a:graphicData uri="http://schemas.openxmlformats.org/drawingml/2006/table">
            <a:tbl>
              <a:tblPr bandRow="1" firstRow="1">
                <a:noFill/>
                <a:tableStyleId>{C0312D22-559F-4ED8-B5B2-205163B28DE1}</a:tableStyleId>
              </a:tblPr>
              <a:tblGrid>
                <a:gridCol w="5582200"/>
                <a:gridCol w="5544750"/>
              </a:tblGrid>
              <a:tr h="370850">
                <a:tc>
                  <a:txBody>
                    <a:bodyPr/>
                    <a:lstStyle/>
                    <a:p>
                      <a:pPr indent="0" lvl="0" marL="0" marR="0" rtl="0" algn="l">
                        <a:lnSpc>
                          <a:spcPct val="100000"/>
                        </a:lnSpc>
                        <a:spcBef>
                          <a:spcPts val="0"/>
                        </a:spcBef>
                        <a:spcAft>
                          <a:spcPts val="0"/>
                        </a:spcAft>
                        <a:buClr>
                          <a:schemeClr val="dk1"/>
                        </a:buClr>
                        <a:buSzPts val="1800"/>
                        <a:buFont typeface="Calibri"/>
                        <a:buNone/>
                      </a:pPr>
                      <a:r>
                        <a:rPr lang="es-ES" sz="1800" u="none" cap="none" strike="noStrike"/>
                        <a:t>Fortalezas -Internas</a:t>
                      </a:r>
                      <a:endParaRPr sz="1400" u="none" cap="none" strike="noStrike"/>
                    </a:p>
                  </a:txBody>
                  <a:tcPr marT="45725" marB="45725" marR="91450" marL="91450">
                    <a:solidFill>
                      <a:srgbClr val="F37C57"/>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s-ES" sz="1800" u="none" cap="none" strike="noStrike"/>
                        <a:t>Debilidades - Internas</a:t>
                      </a:r>
                      <a:endParaRPr sz="1400" u="none" cap="none" strike="noStrike"/>
                    </a:p>
                  </a:txBody>
                  <a:tcPr marT="45725" marB="45725" marR="91450" marL="91450">
                    <a:solidFill>
                      <a:srgbClr val="F37C57"/>
                    </a:solidFill>
                  </a:tcPr>
                </a:tc>
              </a:tr>
              <a:tr h="370850">
                <a:tc>
                  <a:txBody>
                    <a:bodyPr/>
                    <a:lstStyle/>
                    <a:p>
                      <a:pPr indent="0" lvl="0" marL="0" marR="0" rtl="0" algn="l">
                        <a:lnSpc>
                          <a:spcPct val="100000"/>
                        </a:lnSpc>
                        <a:spcBef>
                          <a:spcPts val="0"/>
                        </a:spcBef>
                        <a:spcAft>
                          <a:spcPts val="0"/>
                        </a:spcAft>
                        <a:buClr>
                          <a:schemeClr val="dk1"/>
                        </a:buClr>
                        <a:buSzPts val="1800"/>
                        <a:buFont typeface="Calibri"/>
                        <a:buNone/>
                      </a:pPr>
                      <a:r>
                        <a:rPr lang="es-ES" sz="1800" u="none" cap="none" strike="noStrike"/>
                        <a:t>Revisión en la Evaluación de Riesgos y Plan de Acción para determinar si los puntos fuertes podrían convertirse en puntos débiles si la situación cambiara.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Deberían incluirse en la Evaluación de Riesgos y el Plan de Acción para convertir los puntos débiles en puntos fuertes o hacer que dejen de ser una debilidad para la región.</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chemeClr val="lt1"/>
                          </a:solidFill>
                        </a:rPr>
                        <a:t>Oportunidades internas y externas</a:t>
                      </a:r>
                      <a:endParaRPr sz="1400" u="none" cap="none" strike="noStrike"/>
                    </a:p>
                  </a:txBody>
                  <a:tcPr marT="45725" marB="45725" marR="91450" marL="91450">
                    <a:solidFill>
                      <a:srgbClr val="F37C57"/>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chemeClr val="lt1"/>
                          </a:solidFill>
                        </a:rPr>
                        <a:t>Amenazas - Externas</a:t>
                      </a:r>
                      <a:endParaRPr sz="1400" u="none" cap="none" strike="noStrike"/>
                    </a:p>
                  </a:txBody>
                  <a:tcPr marT="45725" marB="45725" marR="91450" marL="91450">
                    <a:solidFill>
                      <a:srgbClr val="F37C57"/>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Puede incluirse en la evaluación de riesgos y el plan de acción en función de la probabilidad de que se apliquen las oportunidades. Si se decide investigar la oportunidad, hay que discutir los riesgos y minimizarlos. Cuidado con la fiebre del entusiasmo - Sé analítico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Deben abordarse en la Evaluación de Riesgos y el Plan de Acción para ver cómo pueden controlarse, minimizarse o convertirse en una oportunidad las Amenazas.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pic>
        <p:nvPicPr>
          <p:cNvPr descr="A large bonfire at night&#10;&#10;Description automatically generated with medium confidence" id="1388" name="Google Shape;1388;p17"/>
          <p:cNvPicPr preferRelativeResize="0"/>
          <p:nvPr>
            <p:ph idx="2" type="pic"/>
          </p:nvPr>
        </p:nvPicPr>
        <p:blipFill rotWithShape="1">
          <a:blip r:embed="rId3">
            <a:alphaModFix/>
          </a:blip>
          <a:srcRect b="0" l="1663" r="1661" t="0"/>
          <a:stretch/>
        </p:blipFill>
        <p:spPr>
          <a:xfrm>
            <a:off x="7343950" y="228600"/>
            <a:ext cx="4613233" cy="6362700"/>
          </a:xfrm>
          <a:prstGeom prst="rect">
            <a:avLst/>
          </a:prstGeom>
          <a:solidFill>
            <a:schemeClr val="lt1"/>
          </a:solidFill>
          <a:ln>
            <a:noFill/>
          </a:ln>
        </p:spPr>
      </p:pic>
      <p:sp>
        <p:nvSpPr>
          <p:cNvPr id="1389" name="Google Shape;1389;p17"/>
          <p:cNvSpPr txBox="1"/>
          <p:nvPr>
            <p:ph idx="1" type="body"/>
          </p:nvPr>
        </p:nvSpPr>
        <p:spPr>
          <a:xfrm>
            <a:off x="1114426" y="1277940"/>
            <a:ext cx="6048374" cy="5580059"/>
          </a:xfrm>
          <a:prstGeom prst="rect">
            <a:avLst/>
          </a:prstGeom>
          <a:noFill/>
          <a:ln>
            <a:noFill/>
          </a:ln>
        </p:spPr>
        <p:txBody>
          <a:bodyPr anchorCtr="0" anchor="t" bIns="45700" lIns="91425" spcFirstLastPara="1" rIns="91425" wrap="square" tIns="45700">
            <a:noAutofit/>
          </a:bodyPr>
          <a:lstStyle/>
          <a:p>
            <a:pPr indent="-323850" lvl="0" marL="342900" rtl="0" algn="l">
              <a:lnSpc>
                <a:spcPct val="110000"/>
              </a:lnSpc>
              <a:spcBef>
                <a:spcPts val="0"/>
              </a:spcBef>
              <a:spcAft>
                <a:spcPts val="0"/>
              </a:spcAft>
              <a:buClr>
                <a:schemeClr val="lt1"/>
              </a:buClr>
              <a:buSzPts val="1740"/>
              <a:buFont typeface="Noto Sans Symbols"/>
              <a:buChar char="❖"/>
            </a:pPr>
            <a:r>
              <a:rPr b="1" lang="es-ES" sz="1740">
                <a:solidFill>
                  <a:schemeClr val="lt1"/>
                </a:solidFill>
                <a:latin typeface="Calibri"/>
                <a:ea typeface="Calibri"/>
                <a:cs typeface="Calibri"/>
                <a:sym typeface="Calibri"/>
              </a:rPr>
              <a:t>Analizar</a:t>
            </a:r>
            <a:r>
              <a:rPr lang="es-ES" sz="1740">
                <a:solidFill>
                  <a:schemeClr val="lt1"/>
                </a:solidFill>
              </a:rPr>
              <a:t> el </a:t>
            </a:r>
            <a:r>
              <a:rPr b="1" lang="es-ES" sz="1740">
                <a:solidFill>
                  <a:schemeClr val="lt1"/>
                </a:solidFill>
              </a:rPr>
              <a:t>alcance de los servicios de crisis, las instalaciones, </a:t>
            </a:r>
            <a:r>
              <a:rPr lang="es-ES" sz="1740">
                <a:solidFill>
                  <a:schemeClr val="lt1"/>
                </a:solidFill>
              </a:rPr>
              <a:t>las opciones de accesibilidad, los servicios sanitarios y de seguridad, los recursos, la </a:t>
            </a:r>
            <a:r>
              <a:rPr lang="es-ES" sz="1740">
                <a:solidFill>
                  <a:schemeClr val="lt1"/>
                </a:solidFill>
                <a:latin typeface="Calibri"/>
                <a:ea typeface="Calibri"/>
                <a:cs typeface="Calibri"/>
                <a:sym typeface="Calibri"/>
              </a:rPr>
              <a:t>unidad de inteligencia o emergencia, la formación existente en materia de crisis, la tecnología de crisis, el transporte público, las infraestructuras, </a:t>
            </a:r>
            <a:r>
              <a:rPr lang="es-ES" sz="1740">
                <a:solidFill>
                  <a:schemeClr val="lt1"/>
                </a:solidFill>
              </a:rPr>
              <a:t>la gestión de residuos y de la contaminación humana, las normas y protocolos sobre petróleo y productos químicos, la contaminación visual y las normas locales de construcción, etc.</a:t>
            </a:r>
            <a:endParaRPr sz="1740"/>
          </a:p>
          <a:p>
            <a:pPr indent="-323850" lvl="0" marL="342900" rtl="0" algn="l">
              <a:lnSpc>
                <a:spcPct val="110000"/>
              </a:lnSpc>
              <a:spcBef>
                <a:spcPts val="0"/>
              </a:spcBef>
              <a:spcAft>
                <a:spcPts val="0"/>
              </a:spcAft>
              <a:buClr>
                <a:schemeClr val="lt1"/>
              </a:buClr>
              <a:buSzPts val="1740"/>
              <a:buFont typeface="Noto Sans Symbols"/>
              <a:buChar char="❖"/>
            </a:pPr>
            <a:r>
              <a:rPr b="1" lang="es-ES" sz="1740">
                <a:solidFill>
                  <a:schemeClr val="lt1"/>
                </a:solidFill>
                <a:latin typeface="Calibri"/>
                <a:ea typeface="Calibri"/>
                <a:cs typeface="Calibri"/>
                <a:sym typeface="Calibri"/>
              </a:rPr>
              <a:t>Analizar los soportes de gestión de crisis existentes </a:t>
            </a:r>
            <a:r>
              <a:rPr lang="es-ES" sz="1740">
                <a:solidFill>
                  <a:schemeClr val="lt1"/>
                </a:solidFill>
                <a:latin typeface="Calibri"/>
                <a:ea typeface="Calibri"/>
                <a:cs typeface="Calibri"/>
                <a:sym typeface="Calibri"/>
              </a:rPr>
              <a:t>,</a:t>
            </a:r>
            <a:r>
              <a:rPr lang="es-ES" sz="1740">
                <a:solidFill>
                  <a:schemeClr val="lt1"/>
                </a:solidFill>
              </a:rPr>
              <a:t>por </a:t>
            </a:r>
            <a:r>
              <a:rPr lang="es-ES" sz="1740">
                <a:solidFill>
                  <a:schemeClr val="lt1"/>
                </a:solidFill>
                <a:latin typeface="Calibri"/>
                <a:ea typeface="Calibri"/>
                <a:cs typeface="Calibri"/>
                <a:sym typeface="Calibri"/>
              </a:rPr>
              <a:t>ejemplo, planes de gestión de crisis, planes de salud y seguridad, planes de evacuación, </a:t>
            </a:r>
            <a:r>
              <a:rPr lang="es-ES" sz="1740">
                <a:solidFill>
                  <a:schemeClr val="lt1"/>
                </a:solidFill>
              </a:rPr>
              <a:t> </a:t>
            </a:r>
            <a:r>
              <a:rPr lang="es-ES" sz="1740">
                <a:solidFill>
                  <a:schemeClr val="lt1"/>
                </a:solidFill>
                <a:latin typeface="Calibri"/>
                <a:ea typeface="Calibri"/>
                <a:cs typeface="Calibri"/>
                <a:sym typeface="Calibri"/>
              </a:rPr>
              <a:t>planes de comunicación de </a:t>
            </a:r>
            <a:r>
              <a:rPr lang="es-ES" sz="1740">
                <a:solidFill>
                  <a:schemeClr val="lt1"/>
                </a:solidFill>
              </a:rPr>
              <a:t>crisis </a:t>
            </a:r>
            <a:r>
              <a:rPr lang="es-ES" sz="1740">
                <a:solidFill>
                  <a:schemeClr val="lt1"/>
                </a:solidFill>
                <a:latin typeface="Calibri"/>
                <a:ea typeface="Calibri"/>
                <a:cs typeface="Calibri"/>
                <a:sym typeface="Calibri"/>
              </a:rPr>
              <a:t>y procedimientos</a:t>
            </a:r>
            <a:endParaRPr sz="1740"/>
          </a:p>
          <a:p>
            <a:pPr indent="-323850" lvl="0" marL="342900" rtl="0" algn="l">
              <a:lnSpc>
                <a:spcPct val="110000"/>
              </a:lnSpc>
              <a:spcBef>
                <a:spcPts val="0"/>
              </a:spcBef>
              <a:spcAft>
                <a:spcPts val="0"/>
              </a:spcAft>
              <a:buClr>
                <a:schemeClr val="lt1"/>
              </a:buClr>
              <a:buSzPts val="1740"/>
              <a:buFont typeface="Noto Sans Symbols"/>
              <a:buChar char="❖"/>
            </a:pPr>
            <a:r>
              <a:rPr b="1" lang="es-ES" sz="1740">
                <a:solidFill>
                  <a:schemeClr val="lt1"/>
                </a:solidFill>
                <a:latin typeface="Calibri"/>
                <a:ea typeface="Calibri"/>
                <a:cs typeface="Calibri"/>
                <a:sym typeface="Calibri"/>
              </a:rPr>
              <a:t>Analizar la calidad de la oferta turística regional en </a:t>
            </a:r>
            <a:r>
              <a:rPr lang="es-ES" sz="1740">
                <a:solidFill>
                  <a:schemeClr val="lt1"/>
                </a:solidFill>
                <a:latin typeface="Calibri"/>
                <a:ea typeface="Calibri"/>
                <a:cs typeface="Calibri"/>
                <a:sym typeface="Calibri"/>
              </a:rPr>
              <a:t>zonas recreativas (p. ej., senderos para bicicletas y paseos), calidad y diversidad del producto y la experiencia turística. El turismo de calidad es importante para mantener la reputación de la región.</a:t>
            </a:r>
            <a:endParaRPr sz="1740"/>
          </a:p>
          <a:p>
            <a:pPr indent="0" lvl="0" marL="0" rtl="0" algn="l">
              <a:lnSpc>
                <a:spcPct val="110000"/>
              </a:lnSpc>
              <a:spcBef>
                <a:spcPts val="0"/>
              </a:spcBef>
              <a:spcAft>
                <a:spcPts val="0"/>
              </a:spcAft>
              <a:buClr>
                <a:schemeClr val="lt1"/>
              </a:buClr>
              <a:buSzPts val="2040"/>
              <a:buNone/>
            </a:pPr>
            <a:r>
              <a:t/>
            </a:r>
            <a:endParaRPr sz="1740"/>
          </a:p>
        </p:txBody>
      </p:sp>
      <p:sp>
        <p:nvSpPr>
          <p:cNvPr id="1390" name="Google Shape;1390;p17"/>
          <p:cNvSpPr txBox="1"/>
          <p:nvPr>
            <p:ph idx="3" type="body"/>
          </p:nvPr>
        </p:nvSpPr>
        <p:spPr>
          <a:xfrm>
            <a:off x="1047750" y="228600"/>
            <a:ext cx="6250389" cy="949131"/>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b="1" lang="es-ES"/>
              <a:t>Paso 3 (Más detalles)</a:t>
            </a:r>
            <a:endParaRPr/>
          </a:p>
          <a:p>
            <a:pPr indent="0" lvl="0" marL="0" rtl="0" algn="l">
              <a:lnSpc>
                <a:spcPct val="90000"/>
              </a:lnSpc>
              <a:spcBef>
                <a:spcPts val="1000"/>
              </a:spcBef>
              <a:spcAft>
                <a:spcPts val="0"/>
              </a:spcAft>
              <a:buClr>
                <a:schemeClr val="lt1"/>
              </a:buClr>
              <a:buSzPct val="100000"/>
              <a:buNone/>
            </a:pPr>
            <a:r>
              <a:rPr lang="es-ES"/>
              <a:t>Revisar la gestión de crisis existente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pic>
        <p:nvPicPr>
          <p:cNvPr descr="A large bonfire at night&#10;&#10;Description automatically generated with medium confidence" id="1395" name="Google Shape;1395;p18"/>
          <p:cNvPicPr preferRelativeResize="0"/>
          <p:nvPr>
            <p:ph idx="2" type="pic"/>
          </p:nvPr>
        </p:nvPicPr>
        <p:blipFill rotWithShape="1">
          <a:blip r:embed="rId3">
            <a:alphaModFix/>
          </a:blip>
          <a:srcRect b="0" l="1663" r="1661" t="0"/>
          <a:stretch/>
        </p:blipFill>
        <p:spPr>
          <a:xfrm>
            <a:off x="7343950" y="228600"/>
            <a:ext cx="4613233" cy="6362700"/>
          </a:xfrm>
          <a:prstGeom prst="rect">
            <a:avLst/>
          </a:prstGeom>
          <a:solidFill>
            <a:schemeClr val="lt1"/>
          </a:solidFill>
          <a:ln>
            <a:noFill/>
          </a:ln>
        </p:spPr>
      </p:pic>
      <p:sp>
        <p:nvSpPr>
          <p:cNvPr id="1396" name="Google Shape;1396;p18"/>
          <p:cNvSpPr txBox="1"/>
          <p:nvPr>
            <p:ph idx="1" type="body"/>
          </p:nvPr>
        </p:nvSpPr>
        <p:spPr>
          <a:xfrm>
            <a:off x="1212160" y="1277940"/>
            <a:ext cx="5807765" cy="5580059"/>
          </a:xfrm>
          <a:prstGeom prst="rect">
            <a:avLst/>
          </a:prstGeom>
          <a:noFill/>
          <a:ln>
            <a:noFill/>
          </a:ln>
        </p:spPr>
        <p:txBody>
          <a:bodyPr anchorCtr="0" anchor="t" bIns="45700" lIns="91425" spcFirstLastPara="1" rIns="91425" wrap="square" tIns="45700">
            <a:noAutofit/>
          </a:bodyPr>
          <a:lstStyle/>
          <a:p>
            <a:pPr indent="-330200" lvl="0" marL="342900" rtl="0" algn="l">
              <a:lnSpc>
                <a:spcPct val="110000"/>
              </a:lnSpc>
              <a:spcBef>
                <a:spcPts val="0"/>
              </a:spcBef>
              <a:spcAft>
                <a:spcPts val="0"/>
              </a:spcAft>
              <a:buClr>
                <a:schemeClr val="lt1"/>
              </a:buClr>
              <a:buSzPts val="1840"/>
              <a:buFont typeface="Noto Sans Symbols"/>
              <a:buChar char="❖"/>
            </a:pPr>
            <a:r>
              <a:rPr b="1" lang="es-ES" sz="1840"/>
              <a:t>Analizar el apoyo gubernamental existente </a:t>
            </a:r>
            <a:r>
              <a:rPr lang="es-ES" sz="1840"/>
              <a:t>para el turismo de crisis a nivel regional, por ejemplo, financiación y formación</a:t>
            </a:r>
            <a:endParaRPr sz="1840"/>
          </a:p>
          <a:p>
            <a:pPr indent="-330200" lvl="0" marL="342900" rtl="0" algn="l">
              <a:lnSpc>
                <a:spcPct val="110000"/>
              </a:lnSpc>
              <a:spcBef>
                <a:spcPts val="0"/>
              </a:spcBef>
              <a:spcAft>
                <a:spcPts val="0"/>
              </a:spcAft>
              <a:buClr>
                <a:schemeClr val="lt1"/>
              </a:buClr>
              <a:buSzPts val="1840"/>
              <a:buFont typeface="Noto Sans Symbols"/>
              <a:buChar char="❖"/>
            </a:pPr>
            <a:r>
              <a:rPr b="1" lang="es-ES" sz="1840">
                <a:solidFill>
                  <a:schemeClr val="lt1"/>
                </a:solidFill>
                <a:latin typeface="Calibri"/>
                <a:ea typeface="Calibri"/>
                <a:cs typeface="Calibri"/>
                <a:sym typeface="Calibri"/>
              </a:rPr>
              <a:t>Analizar las personas implicadas en la gestión regional de crisis </a:t>
            </a:r>
            <a:r>
              <a:rPr lang="es-ES" sz="1840">
                <a:solidFill>
                  <a:schemeClr val="lt1"/>
                </a:solidFill>
                <a:latin typeface="Calibri"/>
                <a:ea typeface="Calibri"/>
                <a:cs typeface="Calibri"/>
                <a:sym typeface="Calibri"/>
              </a:rPr>
              <a:t>, por ejemplo, el turismo, las empresas y la comunidad, el equipo de gestión de crisis existente (si son accesibles). ¿Existen </a:t>
            </a:r>
            <a:r>
              <a:rPr lang="es-ES" sz="1840"/>
              <a:t>la </a:t>
            </a:r>
            <a:r>
              <a:rPr b="1" lang="es-ES" sz="1840"/>
              <a:t>implicación y colaboración</a:t>
            </a:r>
            <a:r>
              <a:rPr lang="es-ES" sz="1840"/>
              <a:t> de las partes interesadas a nivel regional (por ejemplo, equipos de gestión de crisis, grupos de consulta, servicios de emergencia o comités gubernamentales)</a:t>
            </a:r>
            <a:endParaRPr sz="1840"/>
          </a:p>
          <a:p>
            <a:pPr indent="-330200" lvl="0" marL="342900" rtl="0" algn="l">
              <a:lnSpc>
                <a:spcPct val="110000"/>
              </a:lnSpc>
              <a:spcBef>
                <a:spcPts val="0"/>
              </a:spcBef>
              <a:spcAft>
                <a:spcPts val="0"/>
              </a:spcAft>
              <a:buClr>
                <a:schemeClr val="lt1"/>
              </a:buClr>
              <a:buSzPts val="1840"/>
              <a:buFont typeface="Noto Sans Symbols"/>
              <a:buChar char="❖"/>
            </a:pPr>
            <a:r>
              <a:rPr lang="es-ES" sz="1840"/>
              <a:t> </a:t>
            </a:r>
            <a:r>
              <a:rPr b="1" lang="es-ES" sz="1840"/>
              <a:t>¿Existe ya un TCMT </a:t>
            </a:r>
            <a:r>
              <a:rPr lang="es-ES" sz="1840"/>
              <a:t>? En caso negativo, ¿por qué no?, ¿quién participará y cómo se dotará de recursos?</a:t>
            </a:r>
            <a:endParaRPr sz="1840"/>
          </a:p>
          <a:p>
            <a:pPr indent="-330200" lvl="0" marL="342900" rtl="0" algn="l">
              <a:lnSpc>
                <a:spcPct val="110000"/>
              </a:lnSpc>
              <a:spcBef>
                <a:spcPts val="0"/>
              </a:spcBef>
              <a:spcAft>
                <a:spcPts val="0"/>
              </a:spcAft>
              <a:buClr>
                <a:schemeClr val="lt1"/>
              </a:buClr>
              <a:buSzPts val="1840"/>
              <a:buFont typeface="Noto Sans Symbols"/>
              <a:buChar char="❖"/>
            </a:pPr>
            <a:r>
              <a:rPr b="1" lang="es-ES" sz="1840"/>
              <a:t>Analizar </a:t>
            </a:r>
            <a:r>
              <a:rPr lang="es-ES" sz="1840"/>
              <a:t>los informes </a:t>
            </a:r>
            <a:r>
              <a:rPr b="1" lang="es-ES" sz="1840"/>
              <a:t>ambientales, tecnológicos, políticos y sociales </a:t>
            </a:r>
            <a:r>
              <a:rPr lang="es-ES" sz="1840"/>
              <a:t>, las personas y los recursos </a:t>
            </a:r>
            <a:r>
              <a:rPr b="1" lang="es-ES" sz="1840"/>
              <a:t>existentes </a:t>
            </a:r>
            <a:r>
              <a:rPr lang="es-ES" sz="1840"/>
              <a:t>que podrían influir en la estrategia de gestión de crisis.</a:t>
            </a:r>
            <a:endParaRPr sz="1840"/>
          </a:p>
          <a:p>
            <a:pPr indent="0" lvl="0" marL="0" rtl="0" algn="l">
              <a:lnSpc>
                <a:spcPct val="110000"/>
              </a:lnSpc>
              <a:spcBef>
                <a:spcPts val="0"/>
              </a:spcBef>
              <a:spcAft>
                <a:spcPts val="0"/>
              </a:spcAft>
              <a:buClr>
                <a:schemeClr val="lt1"/>
              </a:buClr>
              <a:buSzPts val="2040"/>
              <a:buNone/>
            </a:pPr>
            <a:r>
              <a:t/>
            </a:r>
            <a:endParaRPr sz="1840"/>
          </a:p>
        </p:txBody>
      </p:sp>
      <p:sp>
        <p:nvSpPr>
          <p:cNvPr id="1397" name="Google Shape;1397;p18"/>
          <p:cNvSpPr txBox="1"/>
          <p:nvPr>
            <p:ph idx="3" type="body"/>
          </p:nvPr>
        </p:nvSpPr>
        <p:spPr>
          <a:xfrm>
            <a:off x="1047750" y="228600"/>
            <a:ext cx="6250389" cy="949131"/>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b="1" lang="es-ES"/>
              <a:t>Paso 3 (Más detalles)</a:t>
            </a:r>
            <a:endParaRPr/>
          </a:p>
          <a:p>
            <a:pPr indent="0" lvl="0" marL="0" rtl="0" algn="l">
              <a:lnSpc>
                <a:spcPct val="90000"/>
              </a:lnSpc>
              <a:spcBef>
                <a:spcPts val="1000"/>
              </a:spcBef>
              <a:spcAft>
                <a:spcPts val="0"/>
              </a:spcAft>
              <a:buClr>
                <a:schemeClr val="lt1"/>
              </a:buClr>
              <a:buSzPct val="100000"/>
              <a:buNone/>
            </a:pPr>
            <a:r>
              <a:rPr lang="es-ES"/>
              <a:t>Revisar la gestión de crisis existente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19"/>
          <p:cNvSpPr txBox="1"/>
          <p:nvPr>
            <p:ph idx="1" type="body"/>
          </p:nvPr>
        </p:nvSpPr>
        <p:spPr>
          <a:xfrm>
            <a:off x="1146035" y="2224884"/>
            <a:ext cx="5140465" cy="49037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665"/>
              <a:buNone/>
            </a:pPr>
            <a:r>
              <a:rPr lang="es-ES" sz="1465">
                <a:latin typeface="Calibri"/>
                <a:ea typeface="Calibri"/>
                <a:cs typeface="Calibri"/>
                <a:sym typeface="Calibri"/>
              </a:rPr>
              <a:t>Realizar un análisis de situación o DAFO es una herramienta sencilla que permitirá a una región comprender su capacidad para hacer frente a una crisis. </a:t>
            </a:r>
            <a:endParaRPr sz="2020"/>
          </a:p>
          <a:p>
            <a:pPr indent="0" lvl="0" marL="0" rtl="0" algn="l">
              <a:lnSpc>
                <a:spcPct val="100000"/>
              </a:lnSpc>
              <a:spcBef>
                <a:spcPts val="0"/>
              </a:spcBef>
              <a:spcAft>
                <a:spcPts val="0"/>
              </a:spcAft>
              <a:buClr>
                <a:schemeClr val="lt1"/>
              </a:buClr>
              <a:buSzPts val="1665"/>
              <a:buNone/>
            </a:pPr>
            <a:r>
              <a:t/>
            </a:r>
            <a:endParaRPr sz="1465">
              <a:latin typeface="Calibri"/>
              <a:ea typeface="Calibri"/>
              <a:cs typeface="Calibri"/>
              <a:sym typeface="Calibri"/>
            </a:endParaRPr>
          </a:p>
          <a:p>
            <a:pPr indent="0" lvl="0" marL="0" rtl="0" algn="l">
              <a:lnSpc>
                <a:spcPct val="100000"/>
              </a:lnSpc>
              <a:spcBef>
                <a:spcPts val="0"/>
              </a:spcBef>
              <a:spcAft>
                <a:spcPts val="0"/>
              </a:spcAft>
              <a:buClr>
                <a:schemeClr val="lt1"/>
              </a:buClr>
              <a:buSzPts val="1665"/>
              <a:buNone/>
            </a:pPr>
            <a:r>
              <a:rPr lang="es-ES" sz="1465">
                <a:latin typeface="Calibri"/>
                <a:ea typeface="Calibri"/>
                <a:cs typeface="Calibri"/>
                <a:sym typeface="Calibri"/>
              </a:rPr>
              <a:t>Analiza los problemas internos y externos identificando y analizando los puntos fuertes, los puntos débiles, las oportunidades y las amenazas en relación con una posible crisis. </a:t>
            </a:r>
            <a:endParaRPr sz="2020"/>
          </a:p>
          <a:p>
            <a:pPr indent="0" lvl="0" marL="0" rtl="0" algn="l">
              <a:lnSpc>
                <a:spcPct val="100000"/>
              </a:lnSpc>
              <a:spcBef>
                <a:spcPts val="0"/>
              </a:spcBef>
              <a:spcAft>
                <a:spcPts val="0"/>
              </a:spcAft>
              <a:buClr>
                <a:schemeClr val="lt1"/>
              </a:buClr>
              <a:buSzPts val="1665"/>
              <a:buNone/>
            </a:pPr>
            <a:r>
              <a:t/>
            </a:r>
            <a:endParaRPr sz="1465">
              <a:latin typeface="Calibri"/>
              <a:ea typeface="Calibri"/>
              <a:cs typeface="Calibri"/>
              <a:sym typeface="Calibri"/>
            </a:endParaRPr>
          </a:p>
          <a:p>
            <a:pPr indent="-273050" lvl="0" marL="285750" rtl="0" algn="l">
              <a:lnSpc>
                <a:spcPct val="100000"/>
              </a:lnSpc>
              <a:spcBef>
                <a:spcPts val="0"/>
              </a:spcBef>
              <a:spcAft>
                <a:spcPts val="0"/>
              </a:spcAft>
              <a:buClr>
                <a:schemeClr val="lt1"/>
              </a:buClr>
              <a:buSzPts val="1465"/>
              <a:buFont typeface="Arial"/>
              <a:buChar char="•"/>
            </a:pPr>
            <a:r>
              <a:rPr lang="es-ES" sz="1465">
                <a:latin typeface="Calibri"/>
                <a:ea typeface="Calibri"/>
                <a:cs typeface="Calibri"/>
                <a:sym typeface="Calibri"/>
              </a:rPr>
              <a:t>Los </a:t>
            </a:r>
            <a:r>
              <a:rPr b="1" lang="es-ES" sz="1465">
                <a:latin typeface="Calibri"/>
                <a:ea typeface="Calibri"/>
                <a:cs typeface="Calibri"/>
                <a:sym typeface="Calibri"/>
              </a:rPr>
              <a:t>puntos fuertes y débiles </a:t>
            </a:r>
            <a:r>
              <a:rPr lang="es-ES" sz="1465">
                <a:latin typeface="Calibri"/>
                <a:ea typeface="Calibri"/>
                <a:cs typeface="Calibri"/>
                <a:sym typeface="Calibri"/>
              </a:rPr>
              <a:t>suelen aplicarse a la gestión interna o a la propia región</a:t>
            </a:r>
            <a:endParaRPr sz="2020"/>
          </a:p>
          <a:p>
            <a:pPr indent="-180022" lvl="0" marL="285750" rtl="0" algn="l">
              <a:lnSpc>
                <a:spcPct val="100000"/>
              </a:lnSpc>
              <a:spcBef>
                <a:spcPts val="0"/>
              </a:spcBef>
              <a:spcAft>
                <a:spcPts val="0"/>
              </a:spcAft>
              <a:buClr>
                <a:schemeClr val="lt1"/>
              </a:buClr>
              <a:buSzPts val="1665"/>
              <a:buFont typeface="Arial"/>
              <a:buNone/>
            </a:pPr>
            <a:r>
              <a:t/>
            </a:r>
            <a:endParaRPr sz="1465">
              <a:latin typeface="Calibri"/>
              <a:ea typeface="Calibri"/>
              <a:cs typeface="Calibri"/>
              <a:sym typeface="Calibri"/>
            </a:endParaRPr>
          </a:p>
          <a:p>
            <a:pPr indent="-273050" lvl="0" marL="285750" rtl="0" algn="l">
              <a:lnSpc>
                <a:spcPct val="100000"/>
              </a:lnSpc>
              <a:spcBef>
                <a:spcPts val="0"/>
              </a:spcBef>
              <a:spcAft>
                <a:spcPts val="0"/>
              </a:spcAft>
              <a:buClr>
                <a:schemeClr val="lt1"/>
              </a:buClr>
              <a:buSzPts val="1465"/>
              <a:buFont typeface="Arial"/>
              <a:buChar char="•"/>
            </a:pPr>
            <a:r>
              <a:rPr lang="es-ES" sz="1465">
                <a:latin typeface="Calibri"/>
                <a:ea typeface="Calibri"/>
                <a:cs typeface="Calibri"/>
                <a:sym typeface="Calibri"/>
              </a:rPr>
              <a:t>Las </a:t>
            </a:r>
            <a:r>
              <a:rPr b="1" lang="es-ES" sz="1465">
                <a:latin typeface="Calibri"/>
                <a:ea typeface="Calibri"/>
                <a:cs typeface="Calibri"/>
                <a:sym typeface="Calibri"/>
              </a:rPr>
              <a:t>oportunidades y amenazas </a:t>
            </a:r>
            <a:r>
              <a:rPr lang="es-ES" sz="1465">
                <a:latin typeface="Calibri"/>
                <a:ea typeface="Calibri"/>
                <a:cs typeface="Calibri"/>
                <a:sym typeface="Calibri"/>
              </a:rPr>
              <a:t>se refieren a cuestiones externas que normalmente no están bajo el control directo de una región</a:t>
            </a:r>
            <a:endParaRPr sz="2020"/>
          </a:p>
          <a:p>
            <a:pPr indent="0" lvl="0" marL="0" rtl="0" algn="l">
              <a:lnSpc>
                <a:spcPct val="100000"/>
              </a:lnSpc>
              <a:spcBef>
                <a:spcPts val="0"/>
              </a:spcBef>
              <a:spcAft>
                <a:spcPts val="0"/>
              </a:spcAft>
              <a:buClr>
                <a:schemeClr val="lt1"/>
              </a:buClr>
              <a:buSzPts val="1665"/>
              <a:buNone/>
            </a:pPr>
            <a:r>
              <a:t/>
            </a:r>
            <a:endParaRPr sz="1465">
              <a:latin typeface="Calibri"/>
              <a:ea typeface="Calibri"/>
              <a:cs typeface="Calibri"/>
              <a:sym typeface="Calibri"/>
            </a:endParaRPr>
          </a:p>
          <a:p>
            <a:pPr indent="0" lvl="0" marL="0" rtl="0" algn="l">
              <a:lnSpc>
                <a:spcPct val="100000"/>
              </a:lnSpc>
              <a:spcBef>
                <a:spcPts val="0"/>
              </a:spcBef>
              <a:spcAft>
                <a:spcPts val="0"/>
              </a:spcAft>
              <a:buClr>
                <a:schemeClr val="lt1"/>
              </a:buClr>
              <a:buSzPts val="1665"/>
              <a:buNone/>
            </a:pPr>
            <a:r>
              <a:rPr lang="es-ES" sz="1465">
                <a:latin typeface="Calibri"/>
                <a:ea typeface="Calibri"/>
                <a:cs typeface="Calibri"/>
                <a:sym typeface="Calibri"/>
              </a:rPr>
              <a:t>En cada uno de los cuatro epígrafes puede haber a menudo varios puntos. Este análisis carece de valor a menos que se lleve a cabo de forma muy abierta y honesta. </a:t>
            </a:r>
            <a:endParaRPr sz="2020"/>
          </a:p>
          <a:p>
            <a:pPr indent="0" lvl="0" marL="0" rtl="0" algn="l">
              <a:lnSpc>
                <a:spcPct val="100000"/>
              </a:lnSpc>
              <a:spcBef>
                <a:spcPts val="0"/>
              </a:spcBef>
              <a:spcAft>
                <a:spcPts val="0"/>
              </a:spcAft>
              <a:buClr>
                <a:schemeClr val="lt1"/>
              </a:buClr>
              <a:buSzPts val="1665"/>
              <a:buNone/>
            </a:pPr>
            <a:r>
              <a:t/>
            </a:r>
            <a:endParaRPr sz="1465">
              <a:latin typeface="Calibri"/>
              <a:ea typeface="Calibri"/>
              <a:cs typeface="Calibri"/>
              <a:sym typeface="Calibri"/>
            </a:endParaRPr>
          </a:p>
          <a:p>
            <a:pPr indent="0" lvl="0" marL="0" rtl="0" algn="l">
              <a:lnSpc>
                <a:spcPct val="100000"/>
              </a:lnSpc>
              <a:spcBef>
                <a:spcPts val="0"/>
              </a:spcBef>
              <a:spcAft>
                <a:spcPts val="0"/>
              </a:spcAft>
              <a:buClr>
                <a:schemeClr val="lt1"/>
              </a:buClr>
              <a:buSzPts val="2220"/>
              <a:buNone/>
            </a:pPr>
            <a:r>
              <a:t/>
            </a:r>
            <a:endParaRPr sz="2020"/>
          </a:p>
        </p:txBody>
      </p:sp>
      <p:sp>
        <p:nvSpPr>
          <p:cNvPr id="1403" name="Google Shape;1403;p19"/>
          <p:cNvSpPr txBox="1"/>
          <p:nvPr>
            <p:ph idx="3" type="body"/>
          </p:nvPr>
        </p:nvSpPr>
        <p:spPr>
          <a:xfrm>
            <a:off x="1057275" y="85725"/>
            <a:ext cx="4848226" cy="20955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20000"/>
              </a:lnSpc>
              <a:spcBef>
                <a:spcPts val="0"/>
              </a:spcBef>
              <a:spcAft>
                <a:spcPts val="0"/>
              </a:spcAft>
              <a:buClr>
                <a:schemeClr val="lt1"/>
              </a:buClr>
              <a:buSzPct val="100000"/>
              <a:buNone/>
            </a:pPr>
            <a:r>
              <a:rPr b="1" lang="es-ES" sz="4600"/>
              <a:t>Análisis DAFO</a:t>
            </a:r>
            <a:endParaRPr/>
          </a:p>
          <a:p>
            <a:pPr indent="0" lvl="0" marL="0" rtl="0" algn="ctr">
              <a:lnSpc>
                <a:spcPct val="120000"/>
              </a:lnSpc>
              <a:spcBef>
                <a:spcPts val="0"/>
              </a:spcBef>
              <a:spcAft>
                <a:spcPts val="0"/>
              </a:spcAft>
              <a:buClr>
                <a:schemeClr val="lt1"/>
              </a:buClr>
              <a:buSzPct val="100000"/>
              <a:buNone/>
            </a:pPr>
            <a:r>
              <a:t/>
            </a:r>
            <a:endParaRPr b="1" sz="1800"/>
          </a:p>
          <a:p>
            <a:pPr indent="0" lvl="0" marL="0" rtl="0" algn="ctr">
              <a:lnSpc>
                <a:spcPct val="120000"/>
              </a:lnSpc>
              <a:spcBef>
                <a:spcPts val="0"/>
              </a:spcBef>
              <a:spcAft>
                <a:spcPts val="0"/>
              </a:spcAft>
              <a:buClr>
                <a:schemeClr val="lt1"/>
              </a:buClr>
              <a:buSzPct val="100000"/>
              <a:buNone/>
            </a:pPr>
            <a:r>
              <a:rPr b="1" lang="es-ES"/>
              <a:t>En primer lugar, la región debe comprender el panorama regional más amplio mediante un análisis DAFO</a:t>
            </a:r>
            <a:endParaRPr/>
          </a:p>
        </p:txBody>
      </p:sp>
      <p:sp>
        <p:nvSpPr>
          <p:cNvPr id="1404" name="Google Shape;1404;p19"/>
          <p:cNvSpPr/>
          <p:nvPr/>
        </p:nvSpPr>
        <p:spPr>
          <a:xfrm>
            <a:off x="47625" y="69455"/>
            <a:ext cx="2019300" cy="695325"/>
          </a:xfrm>
          <a:prstGeom prst="roundRect">
            <a:avLst>
              <a:gd fmla="val 16667" name="adj"/>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s-ES" sz="3600" u="none" cap="none" strike="noStrike">
                <a:solidFill>
                  <a:schemeClr val="lt1"/>
                </a:solidFill>
                <a:latin typeface="Calibri"/>
                <a:ea typeface="Calibri"/>
                <a:cs typeface="Calibri"/>
                <a:sym typeface="Calibri"/>
              </a:rPr>
              <a:t>Muestra </a:t>
            </a:r>
            <a:endParaRPr b="0" i="0" sz="1400" u="none" cap="none" strike="noStrike">
              <a:solidFill>
                <a:srgbClr val="000000"/>
              </a:solidFill>
              <a:latin typeface="Arial"/>
              <a:ea typeface="Arial"/>
              <a:cs typeface="Arial"/>
              <a:sym typeface="Arial"/>
            </a:endParaRPr>
          </a:p>
        </p:txBody>
      </p:sp>
      <p:graphicFrame>
        <p:nvGraphicFramePr>
          <p:cNvPr id="1405" name="Google Shape;1405;p19"/>
          <p:cNvGraphicFramePr/>
          <p:nvPr/>
        </p:nvGraphicFramePr>
        <p:xfrm>
          <a:off x="6286500" y="1"/>
          <a:ext cx="3000000" cy="3000000"/>
        </p:xfrm>
        <a:graphic>
          <a:graphicData uri="http://schemas.openxmlformats.org/drawingml/2006/table">
            <a:tbl>
              <a:tblPr bandRow="1" firstCol="1" firstRow="1">
                <a:noFill/>
                <a:tableStyleId>{C0312D22-559F-4ED8-B5B2-205163B28DE1}</a:tableStyleId>
              </a:tblPr>
              <a:tblGrid>
                <a:gridCol w="1279750"/>
                <a:gridCol w="2284875"/>
                <a:gridCol w="2340850"/>
              </a:tblGrid>
              <a:tr h="2638850">
                <a:tc>
                  <a:txBody>
                    <a:bodyPr/>
                    <a:lstStyle/>
                    <a:p>
                      <a:pPr indent="0" lvl="0" marL="0" marR="0" rtl="0" algn="l">
                        <a:lnSpc>
                          <a:spcPct val="100000"/>
                        </a:lnSpc>
                        <a:spcBef>
                          <a:spcPts val="0"/>
                        </a:spcBef>
                        <a:spcAft>
                          <a:spcPts val="0"/>
                        </a:spcAft>
                        <a:buClr>
                          <a:srgbClr val="000000"/>
                        </a:buClr>
                        <a:buSzPts val="2000"/>
                        <a:buFont typeface="Arial"/>
                        <a:buNone/>
                      </a:pPr>
                      <a:r>
                        <a:rPr lang="es-ES" sz="2000" u="none" cap="none" strike="noStrike"/>
                        <a:t>Interno</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rPr b="0" i="1" lang="es-ES" sz="1600" u="none" cap="none" strike="noStrike"/>
                        <a:t>(Ejemplos)</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Calibri"/>
                        <a:ea typeface="Calibri"/>
                        <a:cs typeface="Calibri"/>
                        <a:sym typeface="Calibri"/>
                      </a:endParaRPr>
                    </a:p>
                  </a:txBody>
                  <a:tcPr marT="0" marB="0" marR="58800" marL="58800" anchor="ctr"/>
                </a:tc>
                <a:tc>
                  <a:txBody>
                    <a:bodyPr/>
                    <a:lstStyle/>
                    <a:p>
                      <a:pPr indent="0" lvl="0" marL="0" marR="0" rtl="0" algn="ctr">
                        <a:lnSpc>
                          <a:spcPct val="100000"/>
                        </a:lnSpc>
                        <a:spcBef>
                          <a:spcPts val="0"/>
                        </a:spcBef>
                        <a:spcAft>
                          <a:spcPts val="0"/>
                        </a:spcAft>
                        <a:buClr>
                          <a:srgbClr val="000000"/>
                        </a:buClr>
                        <a:buSzPts val="2000"/>
                        <a:buFont typeface="Arial"/>
                        <a:buNone/>
                      </a:pPr>
                      <a:r>
                        <a:rPr lang="es-ES" sz="2000" u="none" cap="none" strike="noStrike"/>
                        <a:t>Puntos fuertes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lang="es-ES" sz="1400" u="none" cap="none" strike="noStrike">
                          <a:latin typeface="Calibri"/>
                          <a:ea typeface="Calibri"/>
                          <a:cs typeface="Calibri"/>
                          <a:sym typeface="Calibri"/>
                        </a:rPr>
                        <a:t>Progreso tecnológico </a:t>
                      </a:r>
                      <a:r>
                        <a:rPr b="0" lang="es-ES" sz="1400" u="none" cap="none" strike="noStrike">
                          <a:latin typeface="Calibri"/>
                          <a:ea typeface="Calibri"/>
                          <a:cs typeface="Calibri"/>
                          <a:sym typeface="Calibri"/>
                        </a:rPr>
                        <a:t>(por ejemplo, alcance del mercado, accesibilidad y comercio electrónico)</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es-ES" sz="1400" u="none" cap="none" strike="noStrike">
                          <a:latin typeface="Calibri"/>
                          <a:ea typeface="Calibri"/>
                          <a:cs typeface="Calibri"/>
                          <a:sym typeface="Calibri"/>
                        </a:rPr>
                        <a:t>Una relación sólida </a:t>
                      </a:r>
                      <a:r>
                        <a:rPr b="0" lang="es-ES" sz="1400" u="none" cap="none" strike="noStrike">
                          <a:latin typeface="Calibri"/>
                          <a:ea typeface="Calibri"/>
                          <a:cs typeface="Calibri"/>
                          <a:sym typeface="Calibri"/>
                        </a:rPr>
                        <a:t>entre las empresas turísticas y la administración local</a:t>
                      </a:r>
                      <a:endParaRPr sz="1400" u="none" cap="none" strike="noStrike"/>
                    </a:p>
                  </a:txBody>
                  <a:tcPr marT="0" marB="0" marR="58800" marL="58800" anchor="ctr"/>
                </a:tc>
                <a:tc>
                  <a:txBody>
                    <a:bodyPr/>
                    <a:lstStyle/>
                    <a:p>
                      <a:pPr indent="0" lvl="0" marL="0" marR="0" rtl="0" algn="ctr">
                        <a:lnSpc>
                          <a:spcPct val="100000"/>
                        </a:lnSpc>
                        <a:spcBef>
                          <a:spcPts val="0"/>
                        </a:spcBef>
                        <a:spcAft>
                          <a:spcPts val="0"/>
                        </a:spcAft>
                        <a:buClr>
                          <a:srgbClr val="000000"/>
                        </a:buClr>
                        <a:buSzPts val="2000"/>
                        <a:buFont typeface="Arial"/>
                        <a:buNone/>
                      </a:pPr>
                      <a:r>
                        <a:rPr lang="es-ES" sz="2000" u="none" cap="none" strike="noStrike"/>
                        <a:t>Puntos débiles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b="0" sz="1400" u="none" cap="none" strike="noStrike"/>
                    </a:p>
                    <a:p>
                      <a:pPr indent="0" lvl="0" marL="0" marR="0" rtl="0" algn="ctr">
                        <a:lnSpc>
                          <a:spcPct val="100000"/>
                        </a:lnSpc>
                        <a:spcBef>
                          <a:spcPts val="0"/>
                        </a:spcBef>
                        <a:spcAft>
                          <a:spcPts val="0"/>
                        </a:spcAft>
                        <a:buClr>
                          <a:srgbClr val="000000"/>
                        </a:buClr>
                        <a:buSzPts val="1400"/>
                        <a:buFont typeface="Arial"/>
                        <a:buNone/>
                      </a:pPr>
                      <a:r>
                        <a:rPr b="0" lang="es-ES" sz="1400" u="none" cap="none" strike="noStrike"/>
                        <a:t>Pobre </a:t>
                      </a:r>
                      <a:r>
                        <a:rPr b="1" lang="es-ES" sz="1400" u="none" cap="none" strike="noStrike"/>
                        <a:t>Medidas de seguridad </a:t>
                      </a:r>
                      <a:r>
                        <a:rPr b="0" lang="es-ES" sz="1400" u="none" cap="none" strike="noStrike"/>
                        <a:t>en vigor.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s-ES" sz="1400" u="none" cap="none" strike="noStrike"/>
                        <a:t>Limitado </a:t>
                      </a:r>
                      <a:r>
                        <a:rPr b="1" lang="es-ES" sz="1400" u="none" cap="none" strike="noStrike"/>
                        <a:t>experiencia en crisis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s-ES" sz="1400" u="none" cap="none" strike="noStrike"/>
                        <a:t>No </a:t>
                      </a:r>
                      <a:r>
                        <a:rPr b="1" lang="es-ES" sz="1400" u="none" cap="none" strike="noStrike"/>
                        <a:t>Centro de Gestión de Crisis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s-ES" sz="1400" u="none" cap="none" strike="noStrike"/>
                        <a:t>Propensa a inundaciones importantes en algunas zonas</a:t>
                      </a:r>
                      <a:endParaRPr sz="1400" u="none" cap="none" strike="noStrike"/>
                    </a:p>
                  </a:txBody>
                  <a:tcPr marT="0" marB="0" marR="58800" marL="58800" anchor="ctr"/>
                </a:tc>
              </a:tr>
              <a:tr h="3834075">
                <a:tc>
                  <a:txBody>
                    <a:bodyPr/>
                    <a:lstStyle/>
                    <a:p>
                      <a:pPr indent="0" lvl="0" marL="0" marR="0" rtl="0" algn="l">
                        <a:lnSpc>
                          <a:spcPct val="100000"/>
                        </a:lnSpc>
                        <a:spcBef>
                          <a:spcPts val="0"/>
                        </a:spcBef>
                        <a:spcAft>
                          <a:spcPts val="0"/>
                        </a:spcAft>
                        <a:buClr>
                          <a:srgbClr val="000000"/>
                        </a:buClr>
                        <a:buSzPts val="2000"/>
                        <a:buFont typeface="Arial"/>
                        <a:buNone/>
                      </a:pPr>
                      <a:r>
                        <a:rPr b="1" lang="es-ES" sz="2000" u="none" cap="none" strike="noStrike">
                          <a:solidFill>
                            <a:schemeClr val="dk1"/>
                          </a:solidFill>
                          <a:latin typeface="Calibri"/>
                          <a:ea typeface="Calibri"/>
                          <a:cs typeface="Calibri"/>
                          <a:sym typeface="Calibri"/>
                        </a:rPr>
                        <a:t>Exterior</a:t>
                      </a:r>
                      <a:endParaRPr sz="1400" u="none" cap="none" strike="noStrike"/>
                    </a:p>
                    <a:p>
                      <a:pPr indent="0" lvl="0" marL="0" marR="0" rtl="0" algn="l">
                        <a:lnSpc>
                          <a:spcPct val="100000"/>
                        </a:lnSpc>
                        <a:spcBef>
                          <a:spcPts val="0"/>
                        </a:spcBef>
                        <a:spcAft>
                          <a:spcPts val="0"/>
                        </a:spcAft>
                        <a:buClr>
                          <a:srgbClr val="086D6E"/>
                        </a:buClr>
                        <a:buSzPts val="1600"/>
                        <a:buFont typeface="Calibri"/>
                        <a:buNone/>
                      </a:pPr>
                      <a:r>
                        <a:rPr b="0" i="1" lang="es-ES" sz="1600" u="none" cap="none" strike="noStrike">
                          <a:solidFill>
                            <a:srgbClr val="086D6E"/>
                          </a:solidFill>
                        </a:rPr>
                        <a:t>(Ejemplos)</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b="1" sz="2000" u="none" cap="none" strike="noStrike">
                        <a:solidFill>
                          <a:schemeClr val="dk1"/>
                        </a:solidFill>
                        <a:latin typeface="Calibri"/>
                        <a:ea typeface="Calibri"/>
                        <a:cs typeface="Calibri"/>
                        <a:sym typeface="Calibri"/>
                      </a:endParaRPr>
                    </a:p>
                  </a:txBody>
                  <a:tcPr marT="0" marB="0" marR="58800" marL="58800" anchor="ctr">
                    <a:solidFill>
                      <a:srgbClr val="CCD4D5"/>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es-ES" sz="2000" u="none" cap="none" strike="noStrike"/>
                        <a:t>Oportunidades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b="0" lang="es-ES" sz="1400" u="none" cap="none" strike="noStrike"/>
                        <a:t>Desarrollar un turismo </a:t>
                      </a:r>
                      <a:r>
                        <a:rPr b="1" lang="es-ES" sz="1400" u="none" cap="none" strike="noStrike"/>
                        <a:t>cartografía de llanuras aluviales </a:t>
                      </a:r>
                      <a:r>
                        <a:rPr b="0" lang="es-ES" sz="1400" u="none" cap="none" strike="noStrike"/>
                        <a:t>y ver cómo se puede gestionar o mitigar</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b="0" sz="1400" u="none" cap="none" strike="noStrike"/>
                    </a:p>
                    <a:p>
                      <a:pPr indent="0" lvl="0" marL="0" marR="0" rtl="0" algn="l">
                        <a:lnSpc>
                          <a:spcPct val="100000"/>
                        </a:lnSpc>
                        <a:spcBef>
                          <a:spcPts val="0"/>
                        </a:spcBef>
                        <a:spcAft>
                          <a:spcPts val="0"/>
                        </a:spcAft>
                        <a:buClr>
                          <a:srgbClr val="000000"/>
                        </a:buClr>
                        <a:buSzPts val="1400"/>
                        <a:buFont typeface="Arial"/>
                        <a:buNone/>
                      </a:pPr>
                      <a:r>
                        <a:rPr b="0" lang="es-ES" sz="1400" u="none" cap="none" strike="noStrike"/>
                        <a:t>Establecer un </a:t>
                      </a:r>
                      <a:r>
                        <a:rPr b="1" lang="es-ES" sz="1400" u="none" cap="none" strike="noStrike"/>
                        <a:t>Equipo y Centro de Gestión de Crisis </a:t>
                      </a:r>
                      <a:r>
                        <a:rPr b="0" lang="es-ES" sz="1400" u="none" cap="none" strike="noStrike"/>
                        <a:t>para desarrollar competencias, adquirir conocimientos y alcanzar un objetivo común para responder a una crisis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b="0" sz="1400" u="none" cap="none" strike="noStrike"/>
                    </a:p>
                    <a:p>
                      <a:pPr indent="0" lvl="0" marL="0" marR="0" rtl="0" algn="l">
                        <a:lnSpc>
                          <a:spcPct val="100000"/>
                        </a:lnSpc>
                        <a:spcBef>
                          <a:spcPts val="0"/>
                        </a:spcBef>
                        <a:spcAft>
                          <a:spcPts val="0"/>
                        </a:spcAft>
                        <a:buClr>
                          <a:srgbClr val="000000"/>
                        </a:buClr>
                        <a:buSzPts val="1400"/>
                        <a:buFont typeface="Arial"/>
                        <a:buNone/>
                      </a:pPr>
                      <a:r>
                        <a:rPr b="0" lang="es-ES" sz="1400" u="none" cap="none" strike="noStrike"/>
                        <a:t>Reforzar la capacidad regional analizando los recursos existentes en caso de crisis mediante </a:t>
                      </a:r>
                      <a:r>
                        <a:rPr b="1" lang="es-ES" sz="1400" u="none" cap="none" strike="noStrike"/>
                        <a:t>Auditar </a:t>
                      </a:r>
                      <a:r>
                        <a:rPr b="0" lang="es-ES" sz="1400" u="none" cap="none" strike="noStrike"/>
                        <a:t>la región</a:t>
                      </a:r>
                      <a:endParaRPr sz="1400" u="none" cap="none" strike="noStrike"/>
                    </a:p>
                  </a:txBody>
                  <a:tcPr marT="0" marB="0" marR="58800" marL="58800" anchor="ctr"/>
                </a:tc>
                <a:tc>
                  <a:txBody>
                    <a:bodyPr/>
                    <a:lstStyle/>
                    <a:p>
                      <a:pPr indent="0" lvl="0" marL="0" marR="0" rtl="0" algn="l">
                        <a:lnSpc>
                          <a:spcPct val="100000"/>
                        </a:lnSpc>
                        <a:spcBef>
                          <a:spcPts val="0"/>
                        </a:spcBef>
                        <a:spcAft>
                          <a:spcPts val="0"/>
                        </a:spcAft>
                        <a:buClr>
                          <a:srgbClr val="000000"/>
                        </a:buClr>
                        <a:buSzPts val="2000"/>
                        <a:buFont typeface="Arial"/>
                        <a:buNone/>
                      </a:pPr>
                      <a:r>
                        <a:rPr b="1" lang="es-ES" sz="2000" u="none" cap="none" strike="noStrike"/>
                        <a:t>Amenazas </a:t>
                      </a:r>
                      <a:endParaRPr sz="1400" u="none" cap="none" strike="noStrike"/>
                    </a:p>
                    <a:p>
                      <a:pPr indent="0" lvl="0" marL="0" marR="0" rtl="0" algn="l">
                        <a:lnSpc>
                          <a:spcPct val="100000"/>
                        </a:lnSpc>
                        <a:spcBef>
                          <a:spcPts val="600"/>
                        </a:spcBef>
                        <a:spcAft>
                          <a:spcPts val="0"/>
                        </a:spcAft>
                        <a:buClr>
                          <a:srgbClr val="000000"/>
                        </a:buClr>
                        <a:buSzPts val="1400"/>
                        <a:buFont typeface="Arial"/>
                        <a:buNone/>
                      </a:pPr>
                      <a:r>
                        <a:rPr b="0" lang="es-ES" sz="1400" u="none" cap="none" strike="noStrike"/>
                        <a:t>No </a:t>
                      </a:r>
                      <a:r>
                        <a:rPr b="1" lang="es-ES" sz="1400" u="none" cap="none" strike="noStrike"/>
                        <a:t>Planes de gestión de crisis </a:t>
                      </a:r>
                      <a:r>
                        <a:rPr b="0" lang="es-ES" sz="1400" u="none" cap="none" strike="noStrike"/>
                        <a:t>para hacer frente, por ejemplo, a fallos de las infraestructuras, daños medioambientales</a:t>
                      </a:r>
                      <a:endParaRPr sz="1400" u="none" cap="none" strike="noStrike"/>
                    </a:p>
                    <a:p>
                      <a:pPr indent="0" lvl="0" marL="0" marR="0" rtl="0" algn="l">
                        <a:lnSpc>
                          <a:spcPct val="100000"/>
                        </a:lnSpc>
                        <a:spcBef>
                          <a:spcPts val="1200"/>
                        </a:spcBef>
                        <a:spcAft>
                          <a:spcPts val="0"/>
                        </a:spcAft>
                        <a:buClr>
                          <a:srgbClr val="000000"/>
                        </a:buClr>
                        <a:buSzPts val="1400"/>
                        <a:buFont typeface="Arial"/>
                        <a:buNone/>
                      </a:pPr>
                      <a:r>
                        <a:rPr b="1" lang="es-ES" sz="1400" u="none" cap="none" strike="noStrike"/>
                        <a:t>Actitudes y comportamientos de negación</a:t>
                      </a:r>
                      <a:r>
                        <a:rPr b="0" lang="es-ES" sz="1400" u="none" cap="none" strike="noStrike"/>
                        <a:t> ante posibles crisis - no comprensión de las posibles amenazas</a:t>
                      </a:r>
                      <a:endParaRPr sz="1400" u="none" cap="none" strike="noStrike"/>
                    </a:p>
                    <a:p>
                      <a:pPr indent="0" lvl="0" marL="0" marR="0" rtl="0" algn="l">
                        <a:lnSpc>
                          <a:spcPct val="100000"/>
                        </a:lnSpc>
                        <a:spcBef>
                          <a:spcPts val="600"/>
                        </a:spcBef>
                        <a:spcAft>
                          <a:spcPts val="0"/>
                        </a:spcAft>
                        <a:buClr>
                          <a:srgbClr val="000000"/>
                        </a:buClr>
                        <a:buSzPts val="1400"/>
                        <a:buFont typeface="Arial"/>
                        <a:buNone/>
                      </a:pPr>
                      <a:r>
                        <a:rPr b="1" lang="es-ES" sz="1400" u="none" cap="none" strike="noStrike"/>
                        <a:t>No existe un plan o política de respaldo para </a:t>
                      </a:r>
                      <a:r>
                        <a:rPr b="0" lang="es-ES" sz="1400" u="none" cap="none" strike="noStrike"/>
                        <a:t>p. ej., hacinamiento, cierres de larga duración, aumento de la delincuencia o posibles </a:t>
                      </a:r>
                      <a:r>
                        <a:rPr b="0" lang="es-ES" sz="1400" u="none" cap="none" strike="noStrike">
                          <a:solidFill>
                            <a:schemeClr val="dk1"/>
                          </a:solidFill>
                          <a:latin typeface="Calibri"/>
                          <a:ea typeface="Calibri"/>
                          <a:cs typeface="Calibri"/>
                          <a:sym typeface="Calibri"/>
                        </a:rPr>
                        <a:t>problemas de seguridad, p. ej., terrorismo </a:t>
                      </a:r>
                      <a:endParaRPr sz="1400" u="none" cap="none" strike="noStrike"/>
                    </a:p>
                  </a:txBody>
                  <a:tcPr marT="0" marB="0" marR="58800" marL="58800" anchor="ctr"/>
                </a:tc>
              </a:tr>
              <a:tr h="432900">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Calibri"/>
                        <a:ea typeface="Calibri"/>
                        <a:cs typeface="Calibri"/>
                        <a:sym typeface="Calibri"/>
                      </a:endParaRPr>
                    </a:p>
                  </a:txBody>
                  <a:tcPr marT="0" marB="0" marR="58800" marL="58800" anchor="ctr">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es-ES" sz="2000" u="none" cap="none" strike="noStrike">
                          <a:solidFill>
                            <a:srgbClr val="F27954"/>
                          </a:solidFill>
                          <a:latin typeface="Calibri"/>
                          <a:ea typeface="Calibri"/>
                          <a:cs typeface="Calibri"/>
                          <a:sym typeface="Calibri"/>
                        </a:rPr>
                        <a:t>Positivo</a:t>
                      </a:r>
                      <a:endParaRPr sz="1400" u="none" cap="none" strike="noStrike"/>
                    </a:p>
                  </a:txBody>
                  <a:tcPr marT="0" marB="0" marR="58800" marL="58800">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es-ES" sz="2000" u="none" cap="none" strike="noStrike">
                          <a:solidFill>
                            <a:srgbClr val="F27954"/>
                          </a:solidFill>
                          <a:latin typeface="Calibri"/>
                          <a:ea typeface="Calibri"/>
                          <a:cs typeface="Calibri"/>
                          <a:sym typeface="Calibri"/>
                        </a:rPr>
                        <a:t>Negativo </a:t>
                      </a:r>
                      <a:endParaRPr sz="1400" u="none" cap="none" strike="noStrike"/>
                    </a:p>
                  </a:txBody>
                  <a:tcPr marT="0" marB="0" marR="58800" marL="58800">
                    <a:solidFill>
                      <a:schemeClr val="lt1"/>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2"/>
          <p:cNvSpPr txBox="1"/>
          <p:nvPr/>
        </p:nvSpPr>
        <p:spPr>
          <a:xfrm>
            <a:off x="2617505" y="699777"/>
            <a:ext cx="6652871" cy="1114631"/>
          </a:xfrm>
          <a:prstGeom prst="rect">
            <a:avLst/>
          </a:prstGeom>
          <a:solidFill>
            <a:srgbClr val="7A547C"/>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Clr>
                <a:schemeClr val="lt1"/>
              </a:buClr>
              <a:buSzPts val="3200"/>
              <a:buFont typeface="Arial"/>
              <a:buNone/>
            </a:pPr>
            <a:r>
              <a:rPr b="1" i="0" lang="es-ES" sz="3200" u="none" cap="none" strike="noStrike">
                <a:solidFill>
                  <a:schemeClr val="lt1"/>
                </a:solidFill>
                <a:latin typeface="Calibri"/>
                <a:ea typeface="Calibri"/>
                <a:cs typeface="Calibri"/>
                <a:sym typeface="Calibri"/>
              </a:rPr>
              <a:t>Módulo 3 (Parte 1) </a:t>
            </a:r>
            <a:r>
              <a:rPr b="0" i="0" lang="es-ES" sz="3200" u="none" cap="none" strike="noStrike">
                <a:solidFill>
                  <a:schemeClr val="lt1"/>
                </a:solidFill>
                <a:latin typeface="Calibri"/>
                <a:ea typeface="Calibri"/>
                <a:cs typeface="Calibri"/>
                <a:sym typeface="Calibri"/>
              </a:rPr>
              <a:t>(Paso 1)</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chemeClr val="lt1"/>
              </a:buClr>
              <a:buSzPts val="2800"/>
              <a:buFont typeface="Arial"/>
              <a:buNone/>
            </a:pPr>
            <a:r>
              <a:rPr b="0" i="0" lang="es-ES" sz="2800" u="none" cap="none" strike="noStrike">
                <a:solidFill>
                  <a:schemeClr val="lt1"/>
                </a:solidFill>
                <a:latin typeface="Calibri"/>
                <a:ea typeface="Calibri"/>
                <a:cs typeface="Calibri"/>
                <a:sym typeface="Calibri"/>
              </a:rPr>
              <a:t>Evaluación regional de crisis y riesgos</a:t>
            </a:r>
            <a:endParaRPr b="0" i="0" sz="1400" u="none" cap="none" strike="noStrike">
              <a:solidFill>
                <a:srgbClr val="000000"/>
              </a:solidFill>
              <a:latin typeface="Arial"/>
              <a:ea typeface="Arial"/>
              <a:cs typeface="Arial"/>
              <a:sym typeface="Arial"/>
            </a:endParaRPr>
          </a:p>
        </p:txBody>
      </p:sp>
      <p:sp>
        <p:nvSpPr>
          <p:cNvPr id="1110" name="Google Shape;1110;p2"/>
          <p:cNvSpPr txBox="1"/>
          <p:nvPr/>
        </p:nvSpPr>
        <p:spPr>
          <a:xfrm>
            <a:off x="2617505" y="1923160"/>
            <a:ext cx="6652871" cy="1114632"/>
          </a:xfrm>
          <a:prstGeom prst="rect">
            <a:avLst/>
          </a:prstGeom>
          <a:solidFill>
            <a:srgbClr val="F37C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Arial"/>
              <a:buNone/>
            </a:pPr>
            <a:r>
              <a:rPr b="1" i="0" lang="es-ES" sz="3200" u="none" cap="none" strike="noStrike">
                <a:solidFill>
                  <a:schemeClr val="lt1"/>
                </a:solidFill>
                <a:latin typeface="Calibri"/>
                <a:ea typeface="Calibri"/>
                <a:cs typeface="Calibri"/>
                <a:sym typeface="Calibri"/>
              </a:rPr>
              <a:t>Módulo 3 (Parte 2) </a:t>
            </a:r>
            <a:r>
              <a:rPr b="0" i="0" lang="es-ES" sz="3200" u="none" cap="none" strike="noStrike">
                <a:solidFill>
                  <a:schemeClr val="lt1"/>
                </a:solidFill>
                <a:latin typeface="Calibri"/>
                <a:ea typeface="Calibri"/>
                <a:cs typeface="Calibri"/>
                <a:sym typeface="Calibri"/>
              </a:rPr>
              <a:t>(Paso 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800"/>
              <a:buFont typeface="Arial"/>
              <a:buNone/>
            </a:pPr>
            <a:r>
              <a:rPr b="0" i="0" lang="es-ES" sz="2800" u="none" cap="none" strike="noStrike">
                <a:solidFill>
                  <a:schemeClr val="lt1"/>
                </a:solidFill>
                <a:latin typeface="Calibri"/>
                <a:ea typeface="Calibri"/>
                <a:cs typeface="Calibri"/>
                <a:sym typeface="Calibri"/>
              </a:rPr>
              <a:t>Realizar un análisis DAFO regional</a:t>
            </a:r>
            <a:endParaRPr b="0" i="0" sz="1400" u="none" cap="none" strike="noStrike">
              <a:solidFill>
                <a:srgbClr val="000000"/>
              </a:solidFill>
              <a:latin typeface="Arial"/>
              <a:ea typeface="Arial"/>
              <a:cs typeface="Arial"/>
              <a:sym typeface="Arial"/>
            </a:endParaRPr>
          </a:p>
        </p:txBody>
      </p:sp>
      <p:sp>
        <p:nvSpPr>
          <p:cNvPr id="1111" name="Google Shape;1111;p2"/>
          <p:cNvSpPr txBox="1"/>
          <p:nvPr/>
        </p:nvSpPr>
        <p:spPr>
          <a:xfrm>
            <a:off x="2617505" y="3144990"/>
            <a:ext cx="6652871" cy="1203275"/>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Arial"/>
              <a:buNone/>
            </a:pPr>
            <a:r>
              <a:rPr b="1" i="0" lang="es-ES" sz="3200" u="none" cap="none" strike="noStrike">
                <a:solidFill>
                  <a:schemeClr val="lt1"/>
                </a:solidFill>
                <a:latin typeface="Calibri"/>
                <a:ea typeface="Calibri"/>
                <a:cs typeface="Calibri"/>
                <a:sym typeface="Calibri"/>
              </a:rPr>
              <a:t>Módulo 3 (Parte 2) </a:t>
            </a:r>
            <a:r>
              <a:rPr b="0" i="0" lang="es-ES" sz="3200" u="none" cap="none" strike="noStrike">
                <a:solidFill>
                  <a:schemeClr val="lt1"/>
                </a:solidFill>
                <a:latin typeface="Calibri"/>
                <a:ea typeface="Calibri"/>
                <a:cs typeface="Calibri"/>
                <a:sym typeface="Calibri"/>
              </a:rPr>
              <a:t>(Paso 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800"/>
              <a:buFont typeface="Arial"/>
              <a:buNone/>
            </a:pPr>
            <a:r>
              <a:rPr b="0" i="0" lang="es-ES" sz="2800" u="none" cap="none" strike="noStrike">
                <a:solidFill>
                  <a:schemeClr val="lt1"/>
                </a:solidFill>
                <a:latin typeface="Calibri"/>
                <a:ea typeface="Calibri"/>
                <a:cs typeface="Calibri"/>
                <a:sym typeface="Calibri"/>
              </a:rPr>
              <a:t>Realizar una auditoría regional de crisis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graphicFrame>
        <p:nvGraphicFramePr>
          <p:cNvPr id="1410" name="Google Shape;1410;p20"/>
          <p:cNvGraphicFramePr/>
          <p:nvPr/>
        </p:nvGraphicFramePr>
        <p:xfrm>
          <a:off x="171450" y="164303"/>
          <a:ext cx="3000000" cy="3000000"/>
        </p:xfrm>
        <a:graphic>
          <a:graphicData uri="http://schemas.openxmlformats.org/drawingml/2006/table">
            <a:tbl>
              <a:tblPr bandRow="1" firstRow="1">
                <a:noFill/>
                <a:tableStyleId>{C0312D22-559F-4ED8-B5B2-205163B28DE1}</a:tableStyleId>
              </a:tblPr>
              <a:tblGrid>
                <a:gridCol w="2695575"/>
                <a:gridCol w="9153525"/>
              </a:tblGrid>
              <a:tr h="585800">
                <a:tc gridSpan="2">
                  <a:txBody>
                    <a:bodyPr/>
                    <a:lstStyle/>
                    <a:p>
                      <a:pPr indent="0" lvl="0" marL="0" marR="0" rtl="0" algn="l">
                        <a:lnSpc>
                          <a:spcPct val="100000"/>
                        </a:lnSpc>
                        <a:spcBef>
                          <a:spcPts val="0"/>
                        </a:spcBef>
                        <a:spcAft>
                          <a:spcPts val="0"/>
                        </a:spcAft>
                        <a:buClr>
                          <a:schemeClr val="lt1"/>
                        </a:buClr>
                        <a:buSzPts val="2400"/>
                        <a:buFont typeface="Calibri"/>
                        <a:buNone/>
                      </a:pPr>
                      <a:r>
                        <a:rPr b="1" lang="es-ES" sz="2400" u="none" cap="none" strike="noStrike">
                          <a:solidFill>
                            <a:schemeClr val="lt1"/>
                          </a:solidFill>
                        </a:rPr>
                        <a:t>Cómo hacer un análisis DAFO regional </a:t>
                      </a:r>
                      <a:r>
                        <a:rPr b="0" lang="es-ES" sz="2400" u="none" cap="none" strike="noStrike">
                          <a:solidFill>
                            <a:schemeClr val="lt1"/>
                          </a:solidFill>
                          <a:latin typeface="Calibri"/>
                          <a:ea typeface="Calibri"/>
                          <a:cs typeface="Calibri"/>
                          <a:sym typeface="Calibri"/>
                        </a:rPr>
                        <a:t>Regional</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585800">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Identificar los riesgos y crisis regionales </a:t>
                      </a:r>
                      <a:r>
                        <a:rPr b="1" lang="es-ES" sz="1800" u="none" cap="none" strike="noStrike">
                          <a:solidFill>
                            <a:srgbClr val="F27954"/>
                          </a:solidFill>
                          <a:latin typeface="Calibri"/>
                          <a:ea typeface="Calibri"/>
                          <a:cs typeface="Calibri"/>
                          <a:sym typeface="Calibri"/>
                        </a:rPr>
                        <a:t>puntos fuertes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Identificar los </a:t>
                      </a:r>
                      <a:r>
                        <a:rPr b="1" lang="es-ES" sz="1800" u="none" cap="none" strike="noStrike">
                          <a:solidFill>
                            <a:srgbClr val="F27954"/>
                          </a:solidFill>
                          <a:latin typeface="Calibri"/>
                          <a:ea typeface="Calibri"/>
                          <a:cs typeface="Calibri"/>
                          <a:sym typeface="Calibri"/>
                        </a:rPr>
                        <a:t>puntos fuertes de la región</a:t>
                      </a:r>
                      <a:r>
                        <a:rPr b="0" lang="es-ES" sz="1800" u="none" cap="none" strike="noStrike">
                          <a:solidFill>
                            <a:srgbClr val="4D4D4D"/>
                          </a:solidFill>
                          <a:latin typeface="Calibri"/>
                          <a:ea typeface="Calibri"/>
                          <a:cs typeface="Calibri"/>
                          <a:sym typeface="Calibri"/>
                        </a:rPr>
                        <a:t> en una crisis concreta, incluidos los recursos y el apoyo disponibles para hacer frente a la crisis. </a:t>
                      </a:r>
                      <a:r>
                        <a:rPr b="0" i="1" lang="es-ES" sz="1800" u="none" cap="none" strike="noStrike">
                          <a:solidFill>
                            <a:srgbClr val="F27954"/>
                          </a:solidFill>
                          <a:latin typeface="Calibri"/>
                          <a:ea typeface="Calibri"/>
                          <a:cs typeface="Calibri"/>
                          <a:sym typeface="Calibri"/>
                        </a:rPr>
                        <a:t>por ejemplo, disponer ya de un plan de gestión de crisis, formación y un grupo de gestión.</a:t>
                      </a:r>
                      <a:r>
                        <a:rPr b="0" lang="es-ES" sz="1800" u="none" cap="none" strike="noStrike">
                          <a:solidFill>
                            <a:srgbClr val="4D4D4D"/>
                          </a:solidFill>
                          <a:latin typeface="Calibri"/>
                          <a:ea typeface="Calibri"/>
                          <a:cs typeface="Calibri"/>
                          <a:sym typeface="Calibri"/>
                        </a:rPr>
                        <a:t> </a:t>
                      </a:r>
                      <a:r>
                        <a:rPr b="0" i="1" lang="es-ES" sz="1800" u="none" cap="none" strike="noStrike">
                          <a:solidFill>
                            <a:srgbClr val="F27954"/>
                          </a:solidFill>
                          <a:latin typeface="Calibri"/>
                          <a:ea typeface="Calibri"/>
                          <a:cs typeface="Calibri"/>
                          <a:sym typeface="Calibri"/>
                        </a:rPr>
                        <a:t>Dispone de un sólido sistema de seguridad. Tiene una buena relación con los medios de comunicación y las relaciones públicas.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4D4D4D"/>
                        </a:buClr>
                        <a:buSzPts val="1800"/>
                        <a:buFont typeface="Calibri"/>
                        <a:buNone/>
                      </a:pPr>
                      <a:r>
                        <a:rPr b="0" lang="es-ES" sz="1800" u="none" cap="none" strike="noStrike">
                          <a:solidFill>
                            <a:srgbClr val="4D4D4D"/>
                          </a:solidFill>
                          <a:latin typeface="Calibri"/>
                          <a:ea typeface="Calibri"/>
                          <a:cs typeface="Calibri"/>
                          <a:sym typeface="Calibri"/>
                        </a:rPr>
                        <a:t>Identificar el riesgo regional y las  </a:t>
                      </a:r>
                      <a:r>
                        <a:rPr b="1" lang="es-ES" sz="1800" u="none" cap="none" strike="noStrike">
                          <a:solidFill>
                            <a:srgbClr val="F27954"/>
                          </a:solidFill>
                          <a:latin typeface="Calibri"/>
                          <a:ea typeface="Calibri"/>
                          <a:cs typeface="Calibri"/>
                          <a:sym typeface="Calibri"/>
                        </a:rPr>
                        <a:t>debilidades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0" sz="18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Identificar l</a:t>
                      </a:r>
                      <a:r>
                        <a:rPr lang="es-ES" sz="1800">
                          <a:solidFill>
                            <a:srgbClr val="4D4D4D"/>
                          </a:solidFill>
                        </a:rPr>
                        <a:t>a</a:t>
                      </a:r>
                      <a:r>
                        <a:rPr b="0" lang="es-ES" sz="1800" u="none" cap="none" strike="noStrike">
                          <a:solidFill>
                            <a:srgbClr val="4D4D4D"/>
                          </a:solidFill>
                          <a:latin typeface="Calibri"/>
                          <a:ea typeface="Calibri"/>
                          <a:cs typeface="Calibri"/>
                          <a:sym typeface="Calibri"/>
                        </a:rPr>
                        <a:t>s </a:t>
                      </a:r>
                      <a:r>
                        <a:rPr b="1" lang="es-ES" sz="1800" u="none" cap="none" strike="noStrike">
                          <a:solidFill>
                            <a:srgbClr val="F27954"/>
                          </a:solidFill>
                          <a:latin typeface="Calibri"/>
                          <a:ea typeface="Calibri"/>
                          <a:cs typeface="Calibri"/>
                          <a:sym typeface="Calibri"/>
                        </a:rPr>
                        <a:t>debilidades, </a:t>
                      </a:r>
                      <a:r>
                        <a:rPr b="0" lang="es-ES" sz="1800" u="none" cap="none" strike="noStrike">
                          <a:solidFill>
                            <a:srgbClr val="4D4D4D"/>
                          </a:solidFill>
                          <a:latin typeface="Calibri"/>
                          <a:ea typeface="Calibri"/>
                          <a:cs typeface="Calibri"/>
                          <a:sym typeface="Calibri"/>
                        </a:rPr>
                        <a:t>son los factores que afectarán a la capacidad de las empresas turísticas y de las regiones para hacer frente a una crisis y a sus consecuencias. </a:t>
                      </a:r>
                      <a:r>
                        <a:rPr b="0" i="1" lang="es-ES" sz="1800" u="none" cap="none" strike="noStrike">
                          <a:solidFill>
                            <a:srgbClr val="F27954"/>
                          </a:solidFill>
                          <a:latin typeface="Calibri"/>
                          <a:ea typeface="Calibri"/>
                          <a:cs typeface="Calibri"/>
                          <a:sym typeface="Calibri"/>
                        </a:rPr>
                        <a:t>por ejemplo, no existen procedimientos regionales de evacuación ni instalaciones seguras, no saben cómo gestionar grandes volúmenes de cancelaciones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4D4D4D"/>
                        </a:buClr>
                        <a:buSzPts val="1800"/>
                        <a:buFont typeface="Calibri"/>
                        <a:buNone/>
                      </a:pPr>
                      <a:r>
                        <a:rPr b="0" lang="es-ES" sz="1800" u="none" cap="none" strike="noStrike">
                          <a:solidFill>
                            <a:srgbClr val="4D4D4D"/>
                          </a:solidFill>
                          <a:latin typeface="Calibri"/>
                          <a:ea typeface="Calibri"/>
                          <a:cs typeface="Calibri"/>
                          <a:sym typeface="Calibri"/>
                        </a:rPr>
                        <a:t>Identificar el riesgo regional y las  </a:t>
                      </a:r>
                      <a:r>
                        <a:rPr b="1" lang="es-ES" sz="1800" u="none" cap="none" strike="noStrike">
                          <a:solidFill>
                            <a:srgbClr val="F27954"/>
                          </a:solidFill>
                          <a:latin typeface="Calibri"/>
                          <a:ea typeface="Calibri"/>
                          <a:cs typeface="Calibri"/>
                          <a:sym typeface="Calibri"/>
                        </a:rPr>
                        <a:t>oportunidades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0" sz="18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Identificar las </a:t>
                      </a:r>
                      <a:r>
                        <a:rPr b="1" lang="es-ES" sz="1800" u="none" cap="none" strike="noStrike">
                          <a:solidFill>
                            <a:srgbClr val="F27954"/>
                          </a:solidFill>
                          <a:latin typeface="Calibri"/>
                          <a:ea typeface="Calibri"/>
                          <a:cs typeface="Calibri"/>
                          <a:sym typeface="Calibri"/>
                        </a:rPr>
                        <a:t>oportunidades</a:t>
                      </a:r>
                      <a:r>
                        <a:rPr b="0" lang="es-ES" sz="1800" u="none" cap="none" strike="noStrike">
                          <a:solidFill>
                            <a:srgbClr val="4D4D4D"/>
                          </a:solidFill>
                          <a:latin typeface="Calibri"/>
                          <a:ea typeface="Calibri"/>
                          <a:cs typeface="Calibri"/>
                          <a:sym typeface="Calibri"/>
                        </a:rPr>
                        <a:t> para conseguir apoyo en caso de crisis.</a:t>
                      </a:r>
                      <a:r>
                        <a:rPr b="0" i="1" lang="es-ES" sz="1800" u="none" cap="none" strike="noStrike">
                          <a:solidFill>
                            <a:srgbClr val="F27954"/>
                          </a:solidFill>
                          <a:latin typeface="Calibri"/>
                          <a:ea typeface="Calibri"/>
                          <a:cs typeface="Calibri"/>
                          <a:sym typeface="Calibri"/>
                        </a:rPr>
                        <a:t> por ejemplo, formación en gestión de crisis para toda la región, formación en medios de comunicación para los portavoces clave, creación de un sitio web específico de apoyo a la gestión de crisis o de una página específica en el sitio web de la región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4D4D4D"/>
                        </a:buClr>
                        <a:buSzPts val="1800"/>
                        <a:buFont typeface="Calibri"/>
                        <a:buNone/>
                      </a:pPr>
                      <a:r>
                        <a:rPr b="0" lang="es-ES" sz="1800" u="none" cap="none" strike="noStrike">
                          <a:solidFill>
                            <a:srgbClr val="4D4D4D"/>
                          </a:solidFill>
                          <a:latin typeface="Calibri"/>
                          <a:ea typeface="Calibri"/>
                          <a:cs typeface="Calibri"/>
                          <a:sym typeface="Calibri"/>
                        </a:rPr>
                        <a:t>Identificar el riesgo regional y las  </a:t>
                      </a:r>
                      <a:r>
                        <a:rPr b="1" lang="es-ES" sz="1800" u="none" cap="none" strike="noStrike">
                          <a:solidFill>
                            <a:srgbClr val="F27954"/>
                          </a:solidFill>
                          <a:latin typeface="Calibri"/>
                          <a:ea typeface="Calibri"/>
                          <a:cs typeface="Calibri"/>
                          <a:sym typeface="Calibri"/>
                        </a:rPr>
                        <a:t>amenazas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0" sz="18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Identificar las </a:t>
                      </a:r>
                      <a:r>
                        <a:rPr b="1" lang="es-ES" sz="1800" u="none" cap="none" strike="noStrike">
                          <a:solidFill>
                            <a:srgbClr val="F27954"/>
                          </a:solidFill>
                          <a:latin typeface="Calibri"/>
                          <a:ea typeface="Calibri"/>
                          <a:cs typeface="Calibri"/>
                          <a:sym typeface="Calibri"/>
                        </a:rPr>
                        <a:t>amenazas, </a:t>
                      </a:r>
                      <a:r>
                        <a:rPr b="0" lang="es-ES" sz="1800" u="none" cap="none" strike="noStrike">
                          <a:solidFill>
                            <a:srgbClr val="4D4D4D"/>
                          </a:solidFill>
                          <a:latin typeface="Calibri"/>
                          <a:ea typeface="Calibri"/>
                          <a:cs typeface="Calibri"/>
                          <a:sym typeface="Calibri"/>
                        </a:rPr>
                        <a:t>incluidas las fuentes de riesgo. </a:t>
                      </a:r>
                      <a:r>
                        <a:rPr b="0" i="1" lang="es-ES" sz="1800" u="none" cap="none" strike="noStrike">
                          <a:solidFill>
                            <a:srgbClr val="F27954"/>
                          </a:solidFill>
                          <a:latin typeface="Calibri"/>
                          <a:ea typeface="Calibri"/>
                          <a:cs typeface="Calibri"/>
                          <a:sym typeface="Calibri"/>
                        </a:rPr>
                        <a:t>por ejemplo, las partes interesadas carecen de información o de una lista de procedimientos de crisis y transporte, o de contactos de emergencia, la región no ha tenido en cuenta todos los riesgos importantes que podrían producirse, por ejemplo, un atentado terrorista.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1411" name="Google Shape;1411;p20"/>
          <p:cNvSpPr/>
          <p:nvPr/>
        </p:nvSpPr>
        <p:spPr>
          <a:xfrm>
            <a:off x="171450" y="4407697"/>
            <a:ext cx="11739204" cy="2450304"/>
          </a:xfrm>
          <a:prstGeom prst="rect">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2" name="Google Shape;1412;p20"/>
          <p:cNvSpPr txBox="1"/>
          <p:nvPr>
            <p:ph idx="1" type="body"/>
          </p:nvPr>
        </p:nvSpPr>
        <p:spPr>
          <a:xfrm>
            <a:off x="633054" y="4524375"/>
            <a:ext cx="11106150" cy="2169322"/>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D4D4D"/>
              </a:buClr>
              <a:buSzPts val="2000"/>
              <a:buNone/>
            </a:pPr>
            <a:r>
              <a:rPr lang="es-ES" sz="2000">
                <a:solidFill>
                  <a:srgbClr val="4D4D4D"/>
                </a:solidFill>
              </a:rPr>
              <a:t>Otro añadido importante a un análisis DAFO es considerar las medidas de prevención y mitigación de crisis. ¿Dispone la región de los sistemas y procedimientos necesarios para proteger la salud y la seguridad de los visitantes y de los empleados de una empresa o región turística? </a:t>
            </a:r>
            <a:endParaRPr/>
          </a:p>
          <a:p>
            <a:pPr indent="0" lvl="0" marL="0" rtl="0" algn="l">
              <a:lnSpc>
                <a:spcPct val="90000"/>
              </a:lnSpc>
              <a:spcBef>
                <a:spcPts val="1000"/>
              </a:spcBef>
              <a:spcAft>
                <a:spcPts val="0"/>
              </a:spcAft>
              <a:buClr>
                <a:srgbClr val="4D4D4D"/>
              </a:buClr>
              <a:buSzPts val="2000"/>
              <a:buNone/>
            </a:pPr>
            <a:r>
              <a:rPr lang="es-ES" sz="2000">
                <a:solidFill>
                  <a:srgbClr val="4D4D4D"/>
                </a:solidFill>
              </a:rPr>
              <a:t>Muchos países han establecido requisitos para que se desarrollen y mantengan medidas de salud y seguridad en el trabajo, y las empresas turísticas deberían identificar los requisitos de salud y seguridad para proteger a los visitantes y al personal del sector turístico en consonancia con los requisitos legales nacionales. En la siguiente diapositiva se explica cómo pueden hacerlo las empresas y las regiones.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21"/>
          <p:cNvSpPr/>
          <p:nvPr/>
        </p:nvSpPr>
        <p:spPr>
          <a:xfrm>
            <a:off x="262296" y="1008072"/>
            <a:ext cx="11739204" cy="5488187"/>
          </a:xfrm>
          <a:prstGeom prst="rect">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8" name="Google Shape;1418;p21"/>
          <p:cNvSpPr txBox="1"/>
          <p:nvPr>
            <p:ph idx="3" type="body"/>
          </p:nvPr>
        </p:nvSpPr>
        <p:spPr>
          <a:xfrm>
            <a:off x="1581149" y="1133476"/>
            <a:ext cx="9039225" cy="51816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27954"/>
              </a:buClr>
              <a:buSzPts val="2400"/>
              <a:buNone/>
            </a:pPr>
            <a:r>
              <a:rPr b="1" lang="es-ES" sz="2300">
                <a:solidFill>
                  <a:srgbClr val="F27954"/>
                </a:solidFill>
              </a:rPr>
              <a:t>Riesgo turístico residual; </a:t>
            </a:r>
            <a:r>
              <a:rPr lang="es-ES" sz="2300">
                <a:solidFill>
                  <a:srgbClr val="4D4D4D"/>
                </a:solidFill>
              </a:rPr>
              <a:t>Independientemente de la eficacia de los procesos regionales de gestión de crisis, éstas pueden afectar a empresas o regiones.</a:t>
            </a:r>
            <a:r>
              <a:rPr i="1" lang="es-ES" sz="2300">
                <a:solidFill>
                  <a:srgbClr val="F27954"/>
                </a:solidFill>
              </a:rPr>
              <a:t> </a:t>
            </a:r>
            <a:endParaRPr sz="2300"/>
          </a:p>
          <a:p>
            <a:pPr indent="0" lvl="0" marL="0" rtl="0" algn="ctr">
              <a:lnSpc>
                <a:spcPct val="90000"/>
              </a:lnSpc>
              <a:spcBef>
                <a:spcPts val="1000"/>
              </a:spcBef>
              <a:spcAft>
                <a:spcPts val="0"/>
              </a:spcAft>
              <a:buClr>
                <a:srgbClr val="F27954"/>
              </a:buClr>
              <a:buSzPts val="2400"/>
              <a:buNone/>
            </a:pPr>
            <a:r>
              <a:rPr i="1" lang="es-ES" sz="2300">
                <a:solidFill>
                  <a:srgbClr val="F27954"/>
                </a:solidFill>
              </a:rPr>
              <a:t>El riesgo residual es la cantidad de riesgo o peligro asociado a un suceso después de que los riesgos se hayan reducido mediante controles de riesgo. </a:t>
            </a:r>
            <a:endParaRPr sz="2300"/>
          </a:p>
          <a:p>
            <a:pPr indent="0" lvl="0" marL="0" rtl="0" algn="ctr">
              <a:lnSpc>
                <a:spcPct val="90000"/>
              </a:lnSpc>
              <a:spcBef>
                <a:spcPts val="1000"/>
              </a:spcBef>
              <a:spcAft>
                <a:spcPts val="0"/>
              </a:spcAft>
              <a:buClr>
                <a:srgbClr val="4D4D4D"/>
              </a:buClr>
              <a:buSzPts val="2400"/>
              <a:buNone/>
            </a:pPr>
            <a:r>
              <a:rPr lang="es-ES" sz="2300">
                <a:solidFill>
                  <a:srgbClr val="4D4D4D"/>
                </a:solidFill>
              </a:rPr>
              <a:t> Es un reconocimiento del hecho de que las catástrofes y las crisis seguirán ocurriendo y que hay que tomar medidas para hacerles frente. El método aceptado para hacer frente al riesgo residual consiste en </a:t>
            </a:r>
            <a:r>
              <a:rPr b="1" lang="es-ES" sz="2300">
                <a:solidFill>
                  <a:srgbClr val="4D4D4D"/>
                </a:solidFill>
              </a:rPr>
              <a:t>aplicar estrategias de gestión holísticas de prevención/mitigación, preparación, respuesta y recuperación. </a:t>
            </a:r>
            <a:endParaRPr sz="2300"/>
          </a:p>
          <a:p>
            <a:pPr indent="0" lvl="0" marL="0" rtl="0" algn="ctr">
              <a:lnSpc>
                <a:spcPct val="90000"/>
              </a:lnSpc>
              <a:spcBef>
                <a:spcPts val="1000"/>
              </a:spcBef>
              <a:spcAft>
                <a:spcPts val="0"/>
              </a:spcAft>
              <a:buClr>
                <a:srgbClr val="4D4D4D"/>
              </a:buClr>
              <a:buSzPts val="2400"/>
              <a:buNone/>
            </a:pPr>
            <a:r>
              <a:rPr lang="es-ES" sz="2300">
                <a:solidFill>
                  <a:srgbClr val="4D4D4D"/>
                </a:solidFill>
              </a:rPr>
              <a:t>A pesar de la inevitabilidad de las catástrofes y las crisis, las empresas/regiones turísticas pueden minimizar los trastornos y facilitar la vuelta a la normalidad con la aplicación de estrategias de gestión eficientes y eficaces. </a:t>
            </a:r>
            <a:endParaRPr sz="2300"/>
          </a:p>
        </p:txBody>
      </p:sp>
      <p:sp>
        <p:nvSpPr>
          <p:cNvPr id="1419" name="Google Shape;1419;p21"/>
          <p:cNvSpPr txBox="1"/>
          <p:nvPr/>
        </p:nvSpPr>
        <p:spPr>
          <a:xfrm>
            <a:off x="262297" y="256177"/>
            <a:ext cx="553560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ES" sz="3600" u="none" cap="none" strike="noStrike">
                <a:solidFill>
                  <a:srgbClr val="F27954"/>
                </a:solidFill>
                <a:latin typeface="Calibri"/>
                <a:ea typeface="Calibri"/>
                <a:cs typeface="Calibri"/>
                <a:sym typeface="Calibri"/>
              </a:rPr>
              <a:t>Prevención/Mitigación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p22"/>
          <p:cNvSpPr txBox="1"/>
          <p:nvPr>
            <p:ph idx="1" type="body"/>
          </p:nvPr>
        </p:nvSpPr>
        <p:spPr>
          <a:xfrm>
            <a:off x="390524" y="338335"/>
            <a:ext cx="5705475" cy="731204"/>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F27954"/>
              </a:buClr>
              <a:buSzPct val="100000"/>
              <a:buNone/>
            </a:pPr>
            <a:r>
              <a:rPr b="1" lang="es-ES">
                <a:solidFill>
                  <a:srgbClr val="F27954"/>
                </a:solidFill>
              </a:rPr>
              <a:t>Ejemplos de riesgo turístico residual </a:t>
            </a:r>
            <a:endParaRPr/>
          </a:p>
        </p:txBody>
      </p:sp>
      <p:sp>
        <p:nvSpPr>
          <p:cNvPr id="1425" name="Google Shape;1425;p22"/>
          <p:cNvSpPr txBox="1"/>
          <p:nvPr>
            <p:ph idx="3" type="body"/>
          </p:nvPr>
        </p:nvSpPr>
        <p:spPr>
          <a:xfrm>
            <a:off x="390525" y="1069539"/>
            <a:ext cx="5491163" cy="543968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220"/>
              <a:buNone/>
            </a:pPr>
            <a:r>
              <a:rPr lang="es-ES" sz="2020">
                <a:solidFill>
                  <a:srgbClr val="4D4D4D"/>
                </a:solidFill>
              </a:rPr>
              <a:t>Tras los improbables </a:t>
            </a:r>
            <a:r>
              <a:rPr b="1" lang="es-ES" sz="2020">
                <a:solidFill>
                  <a:srgbClr val="F27954"/>
                </a:solidFill>
              </a:rPr>
              <a:t>Atentados del 11 de septiembre </a:t>
            </a:r>
            <a:r>
              <a:rPr lang="es-ES" sz="2020">
                <a:solidFill>
                  <a:srgbClr val="4D4D4D"/>
                </a:solidFill>
              </a:rPr>
              <a:t>existía un alto riesgo residual. La conmoción que supuso para toda la industria y el mundo hizo que todos los </a:t>
            </a:r>
            <a:r>
              <a:rPr b="1" lang="es-ES" sz="2020">
                <a:solidFill>
                  <a:srgbClr val="4D4D4D"/>
                </a:solidFill>
              </a:rPr>
              <a:t>aeropuertos del mundo aumentaran al máximo los controles de seguridad. </a:t>
            </a:r>
            <a:r>
              <a:rPr lang="es-ES" sz="2020">
                <a:solidFill>
                  <a:srgbClr val="4D4D4D"/>
                </a:solidFill>
              </a:rPr>
              <a:t>La seguridad, que antes era mínima, se revisó por completo con controles rigurosos, horarios de llegada más tempranos, cantidades limitadas de líquidos... y mucho más </a:t>
            </a:r>
            <a:r>
              <a:rPr lang="es-ES" sz="2020" u="sng">
                <a:solidFill>
                  <a:srgbClr val="F27954"/>
                </a:solidFill>
                <a:hlinkClick r:id="rId3">
                  <a:extLst>
                    <a:ext uri="{A12FA001-AC4F-418D-AE19-62706E023703}">
                      <ahyp:hlinkClr val="tx"/>
                    </a:ext>
                  </a:extLst>
                </a:hlinkClick>
              </a:rPr>
              <a:t>Leer</a:t>
            </a:r>
            <a:endParaRPr sz="2020"/>
          </a:p>
          <a:p>
            <a:pPr indent="0" lvl="0" marL="0" rtl="0" algn="l">
              <a:lnSpc>
                <a:spcPct val="90000"/>
              </a:lnSpc>
              <a:spcBef>
                <a:spcPts val="0"/>
              </a:spcBef>
              <a:spcAft>
                <a:spcPts val="0"/>
              </a:spcAft>
              <a:buClr>
                <a:schemeClr val="lt1"/>
              </a:buClr>
              <a:buSzPts val="2220"/>
              <a:buNone/>
            </a:pPr>
            <a:r>
              <a:t/>
            </a:r>
            <a:endParaRPr sz="2020">
              <a:solidFill>
                <a:srgbClr val="F27954"/>
              </a:solidFill>
            </a:endParaRPr>
          </a:p>
          <a:p>
            <a:pPr indent="0" lvl="0" marL="0" rtl="0" algn="l">
              <a:lnSpc>
                <a:spcPct val="90000"/>
              </a:lnSpc>
              <a:spcBef>
                <a:spcPts val="0"/>
              </a:spcBef>
              <a:spcAft>
                <a:spcPts val="0"/>
              </a:spcAft>
              <a:buClr>
                <a:srgbClr val="4D4D4D"/>
              </a:buClr>
              <a:buSzPts val="2220"/>
              <a:buNone/>
            </a:pPr>
            <a:r>
              <a:rPr lang="es-ES" sz="2020">
                <a:solidFill>
                  <a:srgbClr val="4D4D4D"/>
                </a:solidFill>
              </a:rPr>
              <a:t>Tras los </a:t>
            </a:r>
            <a:r>
              <a:rPr b="1" lang="es-ES" sz="2020">
                <a:solidFill>
                  <a:srgbClr val="F27954"/>
                </a:solidFill>
              </a:rPr>
              <a:t>Atentados de Bali </a:t>
            </a:r>
            <a:r>
              <a:rPr lang="es-ES" sz="2020">
                <a:solidFill>
                  <a:srgbClr val="4D4D4D"/>
                </a:solidFill>
              </a:rPr>
              <a:t>y sobre todo porque hubo más de uno en dos años diferentes. El atentado con coche bomba de 2002 hizo que los </a:t>
            </a:r>
            <a:r>
              <a:rPr b="1" lang="es-ES" sz="2020">
                <a:solidFill>
                  <a:srgbClr val="4D4D4D"/>
                </a:solidFill>
              </a:rPr>
              <a:t>hoteles contrataran personal de seguridad especializado en bombas para comprobar el transporte de sus huéspedes </a:t>
            </a:r>
            <a:r>
              <a:rPr lang="es-ES" sz="2020">
                <a:solidFill>
                  <a:srgbClr val="4D4D4D"/>
                </a:solidFill>
              </a:rPr>
              <a:t>, por ejemplo, coches, autobuses y otros medios de transporte, antes de que entraran por sus puertas. La policía hace lo mismo en los puertos y en la vía pública. </a:t>
            </a:r>
            <a:r>
              <a:rPr lang="es-ES" sz="2020" u="sng">
                <a:solidFill>
                  <a:srgbClr val="F27954"/>
                </a:solidFill>
                <a:hlinkClick r:id="rId4">
                  <a:extLst>
                    <a:ext uri="{A12FA001-AC4F-418D-AE19-62706E023703}">
                      <ahyp:hlinkClr val="tx"/>
                    </a:ext>
                  </a:extLst>
                </a:hlinkClick>
              </a:rPr>
              <a:t>Leer</a:t>
            </a:r>
            <a:endParaRPr sz="2020"/>
          </a:p>
        </p:txBody>
      </p:sp>
      <p:pic>
        <p:nvPicPr>
          <p:cNvPr descr="Airport security policy changes after the attacks of 9/11 - Boston.com" id="1426" name="Google Shape;1426;p22"/>
          <p:cNvPicPr preferRelativeResize="0"/>
          <p:nvPr/>
        </p:nvPicPr>
        <p:blipFill rotWithShape="1">
          <a:blip r:embed="rId5">
            <a:alphaModFix/>
          </a:blip>
          <a:srcRect b="0" l="0" r="0" t="0"/>
          <a:stretch/>
        </p:blipFill>
        <p:spPr>
          <a:xfrm>
            <a:off x="6310313" y="295275"/>
            <a:ext cx="5043487" cy="3742847"/>
          </a:xfrm>
          <a:prstGeom prst="rect">
            <a:avLst/>
          </a:prstGeom>
          <a:noFill/>
          <a:ln>
            <a:noFill/>
          </a:ln>
        </p:spPr>
      </p:pic>
      <p:sp>
        <p:nvSpPr>
          <p:cNvPr id="1427" name="Google Shape;1427;p22"/>
          <p:cNvSpPr txBox="1"/>
          <p:nvPr/>
        </p:nvSpPr>
        <p:spPr>
          <a:xfrm>
            <a:off x="6381750" y="4191000"/>
            <a:ext cx="2133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6">
                  <a:extLst>
                    <a:ext uri="{A12FA001-AC4F-418D-AE19-62706E023703}">
                      <ahyp:hlinkClr val="tx"/>
                    </a:ext>
                  </a:extLst>
                </a:hlinkClick>
              </a:rPr>
              <a:t>Fuente de la imagen</a:t>
            </a:r>
            <a:endParaRPr b="0" i="0" sz="1400" u="none" cap="none" strike="noStrike">
              <a:solidFill>
                <a:srgbClr val="000000"/>
              </a:solidFill>
              <a:latin typeface="Arial"/>
              <a:ea typeface="Arial"/>
              <a:cs typeface="Arial"/>
              <a:sym typeface="Arial"/>
            </a:endParaRPr>
          </a:p>
        </p:txBody>
      </p:sp>
      <p:pic>
        <p:nvPicPr>
          <p:cNvPr descr="Under-car Bomb Detector – Telhouse" id="1428" name="Google Shape;1428;p22"/>
          <p:cNvPicPr preferRelativeResize="0"/>
          <p:nvPr/>
        </p:nvPicPr>
        <p:blipFill rotWithShape="1">
          <a:blip r:embed="rId7">
            <a:alphaModFix/>
          </a:blip>
          <a:srcRect b="0" l="0" r="0" t="0"/>
          <a:stretch/>
        </p:blipFill>
        <p:spPr>
          <a:xfrm>
            <a:off x="8515350" y="4191000"/>
            <a:ext cx="2912317" cy="2162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pic>
        <p:nvPicPr>
          <p:cNvPr descr="A car parked in front of a building that is falling apart&#10;&#10;Description automatically generated with medium confidence" id="1433" name="Google Shape;1433;p23"/>
          <p:cNvPicPr preferRelativeResize="0"/>
          <p:nvPr>
            <p:ph idx="2" type="pic"/>
          </p:nvPr>
        </p:nvPicPr>
        <p:blipFill rotWithShape="1">
          <a:blip r:embed="rId3">
            <a:alphaModFix/>
          </a:blip>
          <a:srcRect b="13038" l="0" r="0" t="13038"/>
          <a:stretch/>
        </p:blipFill>
        <p:spPr>
          <a:xfrm>
            <a:off x="241300" y="228600"/>
            <a:ext cx="11696700" cy="5763986"/>
          </a:xfrm>
          <a:prstGeom prst="rect">
            <a:avLst/>
          </a:prstGeom>
          <a:noFill/>
          <a:ln>
            <a:noFill/>
          </a:ln>
        </p:spPr>
      </p:pic>
      <p:sp>
        <p:nvSpPr>
          <p:cNvPr id="1434" name="Google Shape;1434;p23"/>
          <p:cNvSpPr/>
          <p:nvPr/>
        </p:nvSpPr>
        <p:spPr>
          <a:xfrm>
            <a:off x="5519700" y="839750"/>
            <a:ext cx="6672300" cy="2624400"/>
          </a:xfrm>
          <a:prstGeom prst="rect">
            <a:avLst/>
          </a:prstGeom>
          <a:solidFill>
            <a:srgbClr val="7A54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23"/>
          <p:cNvSpPr txBox="1"/>
          <p:nvPr>
            <p:ph idx="1" type="body"/>
          </p:nvPr>
        </p:nvSpPr>
        <p:spPr>
          <a:xfrm>
            <a:off x="6420495" y="1095375"/>
            <a:ext cx="5113283" cy="217169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s-ES"/>
              <a:t>3.  Cómo realizar una auditoría regional de crisis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24"/>
          <p:cNvSpPr txBox="1"/>
          <p:nvPr>
            <p:ph idx="1" type="body"/>
          </p:nvPr>
        </p:nvSpPr>
        <p:spPr>
          <a:xfrm>
            <a:off x="361951" y="603382"/>
            <a:ext cx="5904757"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900"/>
              <a:buNone/>
            </a:pPr>
            <a:r>
              <a:rPr lang="es-ES" sz="1700"/>
              <a:t>Cuando una región ha llevado a cabo una Evaluación de Riesgos y un análisis DAFO, puede profundizar un poco más y realizar una Auditoría Regional de Crisis para determinar el siguiente nivel de lo que la región debe tener en cuenta y aplicar para responder a una crisis. Esta es la parte en la que la región comprende mejor y con más detalle lo que se necesita exactamente para que una región se prepare, responda y se recupere de una crisis. </a:t>
            </a:r>
            <a:r>
              <a:rPr b="1" lang="es-ES" sz="1700"/>
              <a:t>La Auditoría Regional de Crisis examina lo que la región necesita crear y aplicar teniendo en cuenta el cuándo, el cómo, el qué, el por qué y el quién.</a:t>
            </a:r>
            <a:endParaRPr sz="2200"/>
          </a:p>
          <a:p>
            <a:pPr indent="0" lvl="0" marL="0" rtl="0" algn="l">
              <a:lnSpc>
                <a:spcPct val="100000"/>
              </a:lnSpc>
              <a:spcBef>
                <a:spcPts val="0"/>
              </a:spcBef>
              <a:spcAft>
                <a:spcPts val="0"/>
              </a:spcAft>
              <a:buClr>
                <a:schemeClr val="lt1"/>
              </a:buClr>
              <a:buSzPts val="1900"/>
              <a:buNone/>
            </a:pPr>
            <a:r>
              <a:t/>
            </a:r>
            <a:endParaRPr sz="1700"/>
          </a:p>
          <a:p>
            <a:pPr indent="-444500" lvl="0" marL="457200" rtl="0" algn="l">
              <a:lnSpc>
                <a:spcPct val="100000"/>
              </a:lnSpc>
              <a:spcBef>
                <a:spcPts val="0"/>
              </a:spcBef>
              <a:spcAft>
                <a:spcPts val="0"/>
              </a:spcAft>
              <a:buClr>
                <a:schemeClr val="lt1"/>
              </a:buClr>
              <a:buSzPts val="1700"/>
              <a:buFont typeface="Calibri"/>
              <a:buAutoNum type="arabicPeriod"/>
            </a:pPr>
            <a:r>
              <a:rPr b="1" lang="es-ES" sz="1700"/>
              <a:t>Prepararse</a:t>
            </a:r>
            <a:r>
              <a:rPr lang="es-ES" sz="1700"/>
              <a:t> para una crisis, por ejemplo, operaciones, programas, sistemas, personas y procedimientos </a:t>
            </a:r>
            <a:endParaRPr sz="2200"/>
          </a:p>
          <a:p>
            <a:pPr indent="-444500" lvl="0" marL="457200" rtl="0" algn="l">
              <a:lnSpc>
                <a:spcPct val="100000"/>
              </a:lnSpc>
              <a:spcBef>
                <a:spcPts val="0"/>
              </a:spcBef>
              <a:spcAft>
                <a:spcPts val="0"/>
              </a:spcAft>
              <a:buClr>
                <a:schemeClr val="lt1"/>
              </a:buClr>
              <a:buSzPts val="1700"/>
              <a:buFont typeface="Calibri"/>
              <a:buAutoNum type="arabicPeriod"/>
            </a:pPr>
            <a:r>
              <a:rPr lang="es-ES" sz="1700"/>
              <a:t>Medidas de </a:t>
            </a:r>
            <a:r>
              <a:rPr b="1" lang="es-ES" sz="1700"/>
              <a:t>respuesta</a:t>
            </a:r>
            <a:r>
              <a:rPr lang="es-ES" sz="1700"/>
              <a:t> y continuidad de la actividad</a:t>
            </a:r>
            <a:endParaRPr sz="2200"/>
          </a:p>
          <a:p>
            <a:pPr indent="-444500" lvl="0" marL="457200" rtl="0" algn="l">
              <a:lnSpc>
                <a:spcPct val="100000"/>
              </a:lnSpc>
              <a:spcBef>
                <a:spcPts val="0"/>
              </a:spcBef>
              <a:spcAft>
                <a:spcPts val="0"/>
              </a:spcAft>
              <a:buClr>
                <a:schemeClr val="lt1"/>
              </a:buClr>
              <a:buSzPts val="1700"/>
              <a:buFont typeface="Calibri"/>
              <a:buAutoNum type="arabicPeriod"/>
            </a:pPr>
            <a:r>
              <a:rPr lang="es-ES" sz="1700"/>
              <a:t>Estrategias de </a:t>
            </a:r>
            <a:r>
              <a:rPr b="1" lang="es-ES" sz="1700"/>
              <a:t>recuperación </a:t>
            </a:r>
            <a:r>
              <a:rPr lang="es-ES" sz="1700"/>
              <a:t>y cómo reconstruir tras la crisis</a:t>
            </a:r>
            <a:endParaRPr sz="2200"/>
          </a:p>
          <a:p>
            <a:pPr indent="0" lvl="0" marL="0" rtl="0" algn="l">
              <a:lnSpc>
                <a:spcPct val="100000"/>
              </a:lnSpc>
              <a:spcBef>
                <a:spcPts val="0"/>
              </a:spcBef>
              <a:spcAft>
                <a:spcPts val="0"/>
              </a:spcAft>
              <a:buClr>
                <a:schemeClr val="lt1"/>
              </a:buClr>
              <a:buSzPts val="1900"/>
              <a:buNone/>
            </a:pPr>
            <a:r>
              <a:t/>
            </a:r>
            <a:endParaRPr sz="1700"/>
          </a:p>
          <a:p>
            <a:pPr indent="0" lvl="0" marL="0" rtl="0" algn="l">
              <a:lnSpc>
                <a:spcPct val="100000"/>
              </a:lnSpc>
              <a:spcBef>
                <a:spcPts val="0"/>
              </a:spcBef>
              <a:spcAft>
                <a:spcPts val="0"/>
              </a:spcAft>
              <a:buClr>
                <a:schemeClr val="lt1"/>
              </a:buClr>
              <a:buSzPts val="1900"/>
              <a:buNone/>
            </a:pPr>
            <a:r>
              <a:rPr lang="es-ES" sz="1700"/>
              <a:t>Se trata de una evaluación preliminar que debe revisarse periódicamente y utilizarse para facilitar el desarrollo de los planes y estrategias correspondientes, por ejemplo, la estrategia y el plan de gestión de crisis, la estrategia de respuesta, etc. </a:t>
            </a:r>
            <a:endParaRPr sz="2200"/>
          </a:p>
          <a:p>
            <a:pPr indent="0" lvl="0" marL="0" rtl="0" algn="l">
              <a:lnSpc>
                <a:spcPct val="100000"/>
              </a:lnSpc>
              <a:spcBef>
                <a:spcPts val="0"/>
              </a:spcBef>
              <a:spcAft>
                <a:spcPts val="0"/>
              </a:spcAft>
              <a:buClr>
                <a:schemeClr val="lt1"/>
              </a:buClr>
              <a:buSzPts val="1900"/>
              <a:buNone/>
            </a:pPr>
            <a:r>
              <a:t/>
            </a:r>
            <a:endParaRPr sz="1700"/>
          </a:p>
          <a:p>
            <a:pPr indent="-222250" lvl="0" marL="342900" rtl="0" algn="l">
              <a:lnSpc>
                <a:spcPct val="100000"/>
              </a:lnSpc>
              <a:spcBef>
                <a:spcPts val="0"/>
              </a:spcBef>
              <a:spcAft>
                <a:spcPts val="0"/>
              </a:spcAft>
              <a:buClr>
                <a:schemeClr val="lt1"/>
              </a:buClr>
              <a:buSzPts val="1900"/>
              <a:buFont typeface="Noto Sans Symbols"/>
              <a:buNone/>
            </a:pPr>
            <a:r>
              <a:t/>
            </a:r>
            <a:endParaRPr sz="1700"/>
          </a:p>
          <a:p>
            <a:pPr indent="-222250" lvl="0" marL="342900" rtl="0" algn="l">
              <a:lnSpc>
                <a:spcPct val="100000"/>
              </a:lnSpc>
              <a:spcBef>
                <a:spcPts val="0"/>
              </a:spcBef>
              <a:spcAft>
                <a:spcPts val="0"/>
              </a:spcAft>
              <a:buClr>
                <a:schemeClr val="lt1"/>
              </a:buClr>
              <a:buSzPts val="1900"/>
              <a:buFont typeface="Noto Sans Symbols"/>
              <a:buNone/>
            </a:pPr>
            <a:r>
              <a:t/>
            </a:r>
            <a:endParaRPr sz="1700"/>
          </a:p>
        </p:txBody>
      </p:sp>
      <p:sp>
        <p:nvSpPr>
          <p:cNvPr id="1441" name="Google Shape;1441;p24"/>
          <p:cNvSpPr txBox="1"/>
          <p:nvPr>
            <p:ph idx="2" type="body"/>
          </p:nvPr>
        </p:nvSpPr>
        <p:spPr>
          <a:xfrm>
            <a:off x="109225" y="56596"/>
            <a:ext cx="6157483" cy="1323975"/>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lt1"/>
              </a:buClr>
              <a:buSzPts val="2800"/>
              <a:buNone/>
            </a:pPr>
            <a:r>
              <a:rPr b="1" lang="es-ES" sz="2800"/>
              <a:t>Auditoría regional de crisis</a:t>
            </a:r>
            <a:endParaRPr/>
          </a:p>
          <a:p>
            <a:pPr indent="0" lvl="0" marL="0" rtl="0" algn="l">
              <a:lnSpc>
                <a:spcPct val="120000"/>
              </a:lnSpc>
              <a:spcBef>
                <a:spcPts val="0"/>
              </a:spcBef>
              <a:spcAft>
                <a:spcPts val="0"/>
              </a:spcAft>
              <a:buClr>
                <a:schemeClr val="lt1"/>
              </a:buClr>
              <a:buSzPts val="2800"/>
              <a:buNone/>
            </a:pPr>
            <a:r>
              <a:t/>
            </a:r>
            <a:endParaRPr b="1" sz="2800"/>
          </a:p>
        </p:txBody>
      </p:sp>
      <p:pic>
        <p:nvPicPr>
          <p:cNvPr id="1442" name="Google Shape;1442;p24">
            <a:hlinkClick r:id="rId3"/>
          </p:cNvPr>
          <p:cNvPicPr preferRelativeResize="0"/>
          <p:nvPr/>
        </p:nvPicPr>
        <p:blipFill rotWithShape="1">
          <a:blip r:embed="rId4">
            <a:alphaModFix/>
          </a:blip>
          <a:srcRect b="0" l="0" r="0" t="0"/>
          <a:stretch/>
        </p:blipFill>
        <p:spPr>
          <a:xfrm>
            <a:off x="6899178" y="580766"/>
            <a:ext cx="4664171" cy="4918435"/>
          </a:xfrm>
          <a:prstGeom prst="rect">
            <a:avLst/>
          </a:prstGeom>
          <a:noFill/>
          <a:ln>
            <a:noFill/>
          </a:ln>
          <a:effectLst>
            <a:outerShdw blurRad="292100" rotWithShape="0" algn="tl" dir="2700000" dist="139700">
              <a:srgbClr val="333333">
                <a:alpha val="64313"/>
              </a:srgbClr>
            </a:outerShdw>
          </a:effectLst>
        </p:spPr>
      </p:pic>
      <p:pic>
        <p:nvPicPr>
          <p:cNvPr descr="Document with solid fill" id="1443" name="Google Shape;1443;p24">
            <a:hlinkClick r:id="rId5"/>
          </p:cNvPr>
          <p:cNvPicPr preferRelativeResize="0"/>
          <p:nvPr/>
        </p:nvPicPr>
        <p:blipFill rotWithShape="1">
          <a:blip r:embed="rId6">
            <a:alphaModFix/>
          </a:blip>
          <a:srcRect b="0" l="0" r="0" t="0"/>
          <a:stretch/>
        </p:blipFill>
        <p:spPr>
          <a:xfrm>
            <a:off x="6705600" y="5550904"/>
            <a:ext cx="916165" cy="1009650"/>
          </a:xfrm>
          <a:prstGeom prst="rect">
            <a:avLst/>
          </a:prstGeom>
          <a:noFill/>
          <a:ln>
            <a:noFill/>
          </a:ln>
        </p:spPr>
      </p:pic>
      <p:sp>
        <p:nvSpPr>
          <p:cNvPr id="1444" name="Google Shape;1444;p24"/>
          <p:cNvSpPr txBox="1"/>
          <p:nvPr/>
        </p:nvSpPr>
        <p:spPr>
          <a:xfrm>
            <a:off x="7458633" y="6103354"/>
            <a:ext cx="4104716"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Desarrollar una estrategia de gestión de riesgos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25"/>
          <p:cNvSpPr txBox="1"/>
          <p:nvPr>
            <p:ph idx="1" type="body"/>
          </p:nvPr>
        </p:nvSpPr>
        <p:spPr>
          <a:xfrm>
            <a:off x="464441" y="904875"/>
            <a:ext cx="5774433"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t>La región debería empezar a priorizar los riesgos, acciones y soluciones identificados en la Matriz de Evaluación de Riesgos y tener en cuenta el Análisis DAFO para poder abordar aquellos riesgos que supongan el mayor nivel de riesgo. Para hacer frente a estos riesgos, el TCMT debe profundizar en lo que la región necesita o de lo que carece, realizando una Auditoría Regional de Crisis para debatir, explorar e identificar en detalle las personas, los conocimientos, la normativa, la documentación, las estrategias, la formación, etc. que se necesitan,  </a:t>
            </a:r>
            <a:endParaRPr sz="2200"/>
          </a:p>
          <a:p>
            <a:pPr indent="0" lvl="0" marL="0" rtl="0" algn="l">
              <a:lnSpc>
                <a:spcPct val="100000"/>
              </a:lnSpc>
              <a:spcBef>
                <a:spcPts val="0"/>
              </a:spcBef>
              <a:spcAft>
                <a:spcPts val="0"/>
              </a:spcAft>
              <a:buClr>
                <a:schemeClr val="lt1"/>
              </a:buClr>
              <a:buSzPts val="2000"/>
              <a:buNone/>
            </a:pPr>
            <a:r>
              <a:t/>
            </a:r>
            <a:endParaRPr sz="1800"/>
          </a:p>
          <a:p>
            <a:pPr indent="0" lvl="0" marL="0" rtl="0" algn="l">
              <a:lnSpc>
                <a:spcPct val="100000"/>
              </a:lnSpc>
              <a:spcBef>
                <a:spcPts val="0"/>
              </a:spcBef>
              <a:spcAft>
                <a:spcPts val="0"/>
              </a:spcAft>
              <a:buClr>
                <a:schemeClr val="lt1"/>
              </a:buClr>
              <a:buSzPts val="2000"/>
              <a:buNone/>
            </a:pPr>
            <a:r>
              <a:rPr lang="es-ES" sz="1800"/>
              <a:t>La Auditoría reduce aún más la exposición regional al riesgo decidiendo e introduciendo cambios en los procesos que deben incluirse en la Estrategia y el Plan de Gestión de Riesgos.</a:t>
            </a:r>
            <a:endParaRPr sz="2200"/>
          </a:p>
          <a:p>
            <a:pPr indent="0" lvl="0" marL="0" rtl="0" algn="l">
              <a:lnSpc>
                <a:spcPct val="100000"/>
              </a:lnSpc>
              <a:spcBef>
                <a:spcPts val="0"/>
              </a:spcBef>
              <a:spcAft>
                <a:spcPts val="0"/>
              </a:spcAft>
              <a:buClr>
                <a:schemeClr val="lt1"/>
              </a:buClr>
              <a:buSzPts val="2000"/>
              <a:buNone/>
            </a:pPr>
            <a:r>
              <a:t/>
            </a:r>
            <a:endParaRPr sz="1800"/>
          </a:p>
          <a:p>
            <a:pPr indent="0" lvl="0" marL="0" rtl="0" algn="l">
              <a:lnSpc>
                <a:spcPct val="100000"/>
              </a:lnSpc>
              <a:spcBef>
                <a:spcPts val="0"/>
              </a:spcBef>
              <a:spcAft>
                <a:spcPts val="0"/>
              </a:spcAft>
              <a:buClr>
                <a:schemeClr val="lt1"/>
              </a:buClr>
              <a:buSzPts val="2000"/>
              <a:buNone/>
            </a:pPr>
            <a:r>
              <a:rPr lang="es-ES" sz="1800"/>
              <a:t>Crea las acciones clave que deben llevarse a cabo para abordar y resolver los riesgos identificados. A partir de ahí, debe crearse un calendario detallado de las acciones a realizar y asignar responsabilidades. </a:t>
            </a:r>
            <a:endParaRPr sz="2200"/>
          </a:p>
          <a:p>
            <a:pPr indent="0" lvl="0" marL="0" rtl="0" algn="l">
              <a:lnSpc>
                <a:spcPct val="100000"/>
              </a:lnSpc>
              <a:spcBef>
                <a:spcPts val="0"/>
              </a:spcBef>
              <a:spcAft>
                <a:spcPts val="0"/>
              </a:spcAft>
              <a:buClr>
                <a:schemeClr val="lt1"/>
              </a:buClr>
              <a:buSzPts val="2000"/>
              <a:buNone/>
            </a:pPr>
            <a:r>
              <a:t/>
            </a:r>
            <a:endParaRPr sz="1800"/>
          </a:p>
        </p:txBody>
      </p:sp>
      <p:sp>
        <p:nvSpPr>
          <p:cNvPr id="1450" name="Google Shape;1450;p25"/>
          <p:cNvSpPr txBox="1"/>
          <p:nvPr>
            <p:ph idx="2" type="body"/>
          </p:nvPr>
        </p:nvSpPr>
        <p:spPr>
          <a:xfrm>
            <a:off x="200025" y="76200"/>
            <a:ext cx="6219825" cy="87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600"/>
              <a:buNone/>
            </a:pPr>
            <a:r>
              <a:rPr b="1" lang="es-ES" sz="2600"/>
              <a:t>La auditoría regional de crisis aborda los riesgos y los resultados DAFO</a:t>
            </a:r>
            <a:endParaRPr/>
          </a:p>
        </p:txBody>
      </p:sp>
      <p:sp>
        <p:nvSpPr>
          <p:cNvPr id="1451" name="Google Shape;1451;p25"/>
          <p:cNvSpPr/>
          <p:nvPr/>
        </p:nvSpPr>
        <p:spPr>
          <a:xfrm>
            <a:off x="6796281" y="1266825"/>
            <a:ext cx="4924425" cy="3748216"/>
          </a:xfrm>
          <a:prstGeom prst="flowChartAlternateProcess">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2" name="Google Shape;1452;p25"/>
          <p:cNvSpPr txBox="1"/>
          <p:nvPr/>
        </p:nvSpPr>
        <p:spPr>
          <a:xfrm>
            <a:off x="7091557" y="1570861"/>
            <a:ext cx="4333875" cy="35394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s-ES" sz="2800" u="none" cap="none" strike="noStrike">
                <a:solidFill>
                  <a:schemeClr val="lt1"/>
                </a:solidFill>
                <a:latin typeface="Calibri"/>
                <a:ea typeface="Calibri"/>
                <a:cs typeface="Calibri"/>
                <a:sym typeface="Calibri"/>
              </a:rPr>
              <a:t>La Auditoría Regional de Crisis examina lo que la región necesita crear y hacer para prepararse, responder y recuperarse de una crisis teniendo en cuenta el cuándo, el cómo, el qué, el por qué y el quién.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26"/>
          <p:cNvSpPr txBox="1"/>
          <p:nvPr>
            <p:ph idx="1" type="body"/>
          </p:nvPr>
        </p:nvSpPr>
        <p:spPr>
          <a:xfrm>
            <a:off x="464441" y="811700"/>
            <a:ext cx="5774433"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p:txBody>
      </p:sp>
      <p:sp>
        <p:nvSpPr>
          <p:cNvPr id="1458" name="Google Shape;1458;p26"/>
          <p:cNvSpPr txBox="1"/>
          <p:nvPr>
            <p:ph idx="2" type="body"/>
          </p:nvPr>
        </p:nvSpPr>
        <p:spPr>
          <a:xfrm>
            <a:off x="234818" y="123826"/>
            <a:ext cx="6130166" cy="686996"/>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lnSpc>
                <a:spcPct val="90000"/>
              </a:lnSpc>
              <a:spcBef>
                <a:spcPts val="0"/>
              </a:spcBef>
              <a:spcAft>
                <a:spcPts val="0"/>
              </a:spcAft>
              <a:buClr>
                <a:schemeClr val="lt1"/>
              </a:buClr>
              <a:buSzPct val="100000"/>
              <a:buNone/>
            </a:pPr>
            <a:r>
              <a:rPr b="1" lang="es-ES"/>
              <a:t>La auditoría ofrece una perspectiva preparada para la crisis </a:t>
            </a:r>
            <a:endParaRPr/>
          </a:p>
        </p:txBody>
      </p:sp>
      <p:sp>
        <p:nvSpPr>
          <p:cNvPr id="1459" name="Google Shape;1459;p26"/>
          <p:cNvSpPr txBox="1"/>
          <p:nvPr/>
        </p:nvSpPr>
        <p:spPr>
          <a:xfrm>
            <a:off x="590550" y="811700"/>
            <a:ext cx="5473500" cy="591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La Auditoría ofrece una buena perspectiva preparada para la crisis. </a:t>
            </a:r>
            <a:r>
              <a:rPr b="0" i="0" lang="es-ES" sz="1900" u="none" cap="none" strike="noStrike">
                <a:solidFill>
                  <a:schemeClr val="lt1"/>
                </a:solidFill>
                <a:latin typeface="Calibri"/>
                <a:ea typeface="Calibri"/>
                <a:cs typeface="Calibri"/>
                <a:sym typeface="Calibri"/>
              </a:rPr>
              <a:t>Es durante la Auditoría Regional de Crisis cuando el TCMT se da cuenta del trabajo que queda por hacer, de los recursos que hay que conseguir y de las personas clave que faltan.</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Llegar al fondo del riesgo y de la solución puede hacer que surjan más riesgos. </a:t>
            </a:r>
            <a:r>
              <a:rPr b="0" i="0" lang="es-ES" sz="1900" u="none" cap="none" strike="noStrike">
                <a:solidFill>
                  <a:schemeClr val="lt1"/>
                </a:solidFill>
                <a:latin typeface="Calibri"/>
                <a:ea typeface="Calibri"/>
                <a:cs typeface="Calibri"/>
                <a:sym typeface="Calibri"/>
              </a:rPr>
              <a:t>Es una buena práctica que durante este ejercicio el TCMT considere las acciones a emprender si introducen algún elemento de riesgo nuevo. En caso afirmativo, la región debería revisar de nuevo las medidas para estudiar cómo minimizar tales riesgos.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s-ES" sz="1900" u="none" cap="none" strike="noStrike">
                <a:solidFill>
                  <a:schemeClr val="lt1"/>
                </a:solidFill>
                <a:latin typeface="Calibri"/>
                <a:ea typeface="Calibri"/>
                <a:cs typeface="Calibri"/>
                <a:sym typeface="Calibri"/>
              </a:rPr>
              <a:t>Cuando un riesgo no pueda minimizarse mediante la influencia del Equipo de Gestión de Crisis Turísticas, éste deberá desarrollar procesos adicionales para gestionar la respuesta al riesgo y la recuperación del mismo</a:t>
            </a:r>
            <a:r>
              <a:rPr b="0" i="0" lang="es-ES" sz="1700" u="none" cap="none" strike="noStrike">
                <a:solidFill>
                  <a:schemeClr val="lt1"/>
                </a:solidFill>
                <a:latin typeface="Calibri"/>
                <a:ea typeface="Calibri"/>
                <a:cs typeface="Calibri"/>
                <a:sym typeface="Calibri"/>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pic>
        <p:nvPicPr>
          <p:cNvPr descr="A person sitting at a bar&#10;&#10;Description automatically generated with low confidence" id="1460" name="Google Shape;1460;p26"/>
          <p:cNvPicPr preferRelativeResize="0"/>
          <p:nvPr>
            <p:ph idx="3" type="pic"/>
          </p:nvPr>
        </p:nvPicPr>
        <p:blipFill rotWithShape="1">
          <a:blip r:embed="rId3">
            <a:alphaModFix/>
          </a:blip>
          <a:srcRect b="0" l="15958" r="15957" t="0"/>
          <a:stretch/>
        </p:blipFill>
        <p:spPr>
          <a:xfrm>
            <a:off x="6392300" y="228600"/>
            <a:ext cx="5564883" cy="5447571"/>
          </a:xfrm>
          <a:prstGeom prst="rect">
            <a:avLst/>
          </a:prstGeom>
          <a:solidFill>
            <a:schemeClr val="lt1"/>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27"/>
          <p:cNvSpPr txBox="1"/>
          <p:nvPr>
            <p:ph idx="1" type="body"/>
          </p:nvPr>
        </p:nvSpPr>
        <p:spPr>
          <a:xfrm>
            <a:off x="755267" y="1892420"/>
            <a:ext cx="8901204" cy="43031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20"/>
              <a:buNone/>
            </a:pPr>
            <a:r>
              <a:rPr b="0" i="0" lang="es-ES" sz="2020"/>
              <a:t>En el caso de los destinos para los que las percepciones relacionadas con la seguridad tienden a ser bajas, las OMD pueden considerar la posibilidad de reforzar las impresiones sobre la seguridad pública mediante la implementación de patrullas de seguridad pública, la instalación de dispositivos de seguridad y sistemas de alarma, y la oferta de programas de seguridad profesionales</a:t>
            </a:r>
            <a:r>
              <a:rPr b="0" i="0" lang="es-ES" sz="2020" u="sng" strike="noStrike">
                <a:solidFill>
                  <a:schemeClr val="hlink"/>
                </a:solidFill>
                <a:hlinkClick r:id="rId3"/>
              </a:rPr>
              <a:t>(Fennell, 2017</a:t>
            </a:r>
            <a:r>
              <a:rPr b="0" i="0" lang="es-ES" sz="2020"/>
              <a:t>).</a:t>
            </a:r>
            <a:endParaRPr sz="2020"/>
          </a:p>
          <a:p>
            <a:pPr indent="0" lvl="0" marL="0" rtl="0" algn="l">
              <a:lnSpc>
                <a:spcPct val="100000"/>
              </a:lnSpc>
              <a:spcBef>
                <a:spcPts val="0"/>
              </a:spcBef>
              <a:spcAft>
                <a:spcPts val="0"/>
              </a:spcAft>
              <a:buClr>
                <a:schemeClr val="lt1"/>
              </a:buClr>
              <a:buSzPts val="2220"/>
              <a:buNone/>
            </a:pPr>
            <a:r>
              <a:t/>
            </a:r>
            <a:endParaRPr sz="2020"/>
          </a:p>
          <a:p>
            <a:pPr indent="0" lvl="0" marL="0" rtl="0" algn="l">
              <a:lnSpc>
                <a:spcPct val="100000"/>
              </a:lnSpc>
              <a:spcBef>
                <a:spcPts val="0"/>
              </a:spcBef>
              <a:spcAft>
                <a:spcPts val="0"/>
              </a:spcAft>
              <a:buClr>
                <a:schemeClr val="lt1"/>
              </a:buClr>
              <a:buSzPts val="2220"/>
              <a:buNone/>
            </a:pPr>
            <a:r>
              <a:rPr b="0" i="0" lang="es-ES" sz="2020"/>
              <a:t>La gestión de las instalaciones y los equipos debe reforzarse mediante inspecciones de seguridad, mantenimiento y actualizaciones. Las zonas con escasa seguridad pública deben diseñar planes de rescate, y los gobiernos locales deben reaccionar con prontitud para resolver los problemas emergentes. Las informaciones oportunas de los medios de comunicación y la comunicación en las redes sociales pueden contribuir aún más a crear impresiones positivas sobre la seguridad del destino</a:t>
            </a:r>
            <a:r>
              <a:rPr b="0" i="0" lang="es-ES" sz="2020" u="sng" strike="noStrike">
                <a:solidFill>
                  <a:schemeClr val="hlink"/>
                </a:solidFill>
                <a:hlinkClick r:id="rId4"/>
              </a:rPr>
              <a:t>(Zou &amp; Zheng, 2012</a:t>
            </a:r>
            <a:r>
              <a:rPr b="0" i="0" lang="es-ES" sz="2020"/>
              <a:t>).</a:t>
            </a:r>
            <a:endParaRPr sz="2020"/>
          </a:p>
          <a:p>
            <a:pPr indent="0" lvl="0" marL="0" rtl="0" algn="l">
              <a:lnSpc>
                <a:spcPct val="100000"/>
              </a:lnSpc>
              <a:spcBef>
                <a:spcPts val="0"/>
              </a:spcBef>
              <a:spcAft>
                <a:spcPts val="0"/>
              </a:spcAft>
              <a:buClr>
                <a:schemeClr val="lt1"/>
              </a:buClr>
              <a:buSzPts val="2220"/>
              <a:buNone/>
            </a:pPr>
            <a:r>
              <a:t/>
            </a:r>
            <a:endParaRPr sz="2020"/>
          </a:p>
        </p:txBody>
      </p:sp>
      <p:sp>
        <p:nvSpPr>
          <p:cNvPr id="1466" name="Google Shape;1466;p27"/>
          <p:cNvSpPr txBox="1"/>
          <p:nvPr>
            <p:ph idx="2" type="body"/>
          </p:nvPr>
        </p:nvSpPr>
        <p:spPr>
          <a:xfrm>
            <a:off x="734714" y="642972"/>
            <a:ext cx="10596674" cy="113979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900"/>
              <a:buNone/>
            </a:pPr>
            <a:r>
              <a:rPr b="1" i="0" lang="es-ES" sz="3900"/>
              <a:t>Investigación: </a:t>
            </a:r>
            <a:r>
              <a:rPr lang="es-ES" sz="2400"/>
              <a:t>Gestión de la percepción de la seguridad del destino cuando es baja</a:t>
            </a:r>
            <a:endParaRPr/>
          </a:p>
          <a:p>
            <a:pPr indent="0" lvl="0" marL="0" rtl="0" algn="l">
              <a:lnSpc>
                <a:spcPct val="90000"/>
              </a:lnSpc>
              <a:spcBef>
                <a:spcPts val="1000"/>
              </a:spcBef>
              <a:spcAft>
                <a:spcPts val="0"/>
              </a:spcAft>
              <a:buClr>
                <a:schemeClr val="lt1"/>
              </a:buClr>
              <a:buSzPts val="3400"/>
              <a:buNone/>
            </a:pPr>
            <a:r>
              <a:t/>
            </a:r>
            <a:endParaRPr sz="3400"/>
          </a:p>
          <a:p>
            <a:pPr indent="0" lvl="0" marL="0" rtl="0" algn="l">
              <a:lnSpc>
                <a:spcPct val="90000"/>
              </a:lnSpc>
              <a:spcBef>
                <a:spcPts val="1000"/>
              </a:spcBef>
              <a:spcAft>
                <a:spcPts val="0"/>
              </a:spcAft>
              <a:buClr>
                <a:schemeClr val="lt1"/>
              </a:buClr>
              <a:buSzPts val="3600"/>
              <a:buNone/>
            </a:pPr>
            <a:r>
              <a:t/>
            </a:r>
            <a:endParaRPr/>
          </a:p>
        </p:txBody>
      </p:sp>
      <p:grpSp>
        <p:nvGrpSpPr>
          <p:cNvPr id="1467" name="Google Shape;1467;p27"/>
          <p:cNvGrpSpPr/>
          <p:nvPr/>
        </p:nvGrpSpPr>
        <p:grpSpPr>
          <a:xfrm>
            <a:off x="9945283" y="1255566"/>
            <a:ext cx="1866204" cy="1526432"/>
            <a:chOff x="7903196" y="4237101"/>
            <a:chExt cx="1261886" cy="1055032"/>
          </a:xfrm>
        </p:grpSpPr>
        <p:sp>
          <p:nvSpPr>
            <p:cNvPr id="1468" name="Google Shape;1468;p27"/>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9" name="Google Shape;1469;p27"/>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0" name="Google Shape;1470;p27"/>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1" name="Google Shape;1471;p27"/>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2" name="Google Shape;1472;p27"/>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3" name="Google Shape;1473;p27"/>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4" name="Google Shape;1474;p27"/>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5" name="Google Shape;1475;p27"/>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6" name="Google Shape;1476;p27"/>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7" name="Google Shape;1477;p27"/>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8" name="Google Shape;1478;p27"/>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9" name="Google Shape;1479;p27"/>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0" name="Google Shape;1480;p27"/>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1" name="Google Shape;1481;p27"/>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2" name="Google Shape;1482;p27"/>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3" name="Google Shape;1483;p27"/>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4" name="Google Shape;1484;p27"/>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5" name="Google Shape;1485;p27"/>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6" name="Google Shape;1486;p27"/>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7" name="Google Shape;1487;p27"/>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8" name="Google Shape;1488;p27"/>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9" name="Google Shape;1489;p27"/>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0" name="Google Shape;1490;p27"/>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1" name="Google Shape;1491;p27"/>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2" name="Google Shape;1492;p27"/>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3" name="Google Shape;1493;p27"/>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4" name="Google Shape;1494;p27"/>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5" name="Google Shape;1495;p27"/>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6" name="Google Shape;1496;p27"/>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7" name="Google Shape;1497;p27"/>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8" name="Google Shape;1498;p27"/>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9" name="Google Shape;1499;p27"/>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0" name="Google Shape;1500;p27"/>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1" name="Google Shape;1501;p27"/>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2" name="Google Shape;1502;p27"/>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3" name="Google Shape;1503;p27"/>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4" name="Google Shape;1504;p27"/>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5" name="Google Shape;1505;p27"/>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6" name="Google Shape;1506;p27"/>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7" name="Google Shape;1507;p27"/>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8" name="Google Shape;1508;p27"/>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9" name="Google Shape;1509;p27"/>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0" name="Google Shape;1510;p27"/>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1" name="Google Shape;1511;p27"/>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2" name="Google Shape;1512;p27"/>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3" name="Google Shape;1513;p27"/>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4" name="Google Shape;1514;p27"/>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5" name="Google Shape;1515;p27"/>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6" name="Google Shape;1516;p27"/>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7" name="Google Shape;1517;p27"/>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8" name="Google Shape;1518;p27"/>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9" name="Google Shape;1519;p27"/>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0" name="Google Shape;1520;p27"/>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1" name="Google Shape;1521;p27"/>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2" name="Google Shape;1522;p27"/>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3" name="Google Shape;1523;p27"/>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4" name="Google Shape;1524;p27"/>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525" name="Google Shape;1525;p27">
            <a:hlinkClick r:id="rId5"/>
          </p:cNvPr>
          <p:cNvPicPr preferRelativeResize="0"/>
          <p:nvPr/>
        </p:nvPicPr>
        <p:blipFill rotWithShape="1">
          <a:blip r:embed="rId6">
            <a:alphaModFix/>
          </a:blip>
          <a:srcRect b="0" l="0" r="0" t="0"/>
          <a:stretch/>
        </p:blipFill>
        <p:spPr>
          <a:xfrm>
            <a:off x="9860702" y="3284679"/>
            <a:ext cx="1950785" cy="1950785"/>
          </a:xfrm>
          <a:prstGeom prst="rect">
            <a:avLst/>
          </a:prstGeom>
          <a:noFill/>
          <a:ln>
            <a:noFill/>
          </a:ln>
        </p:spPr>
      </p:pic>
      <p:sp>
        <p:nvSpPr>
          <p:cNvPr id="1526" name="Google Shape;1526;p27"/>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graphicFrame>
        <p:nvGraphicFramePr>
          <p:cNvPr id="1531" name="Google Shape;1531;p28"/>
          <p:cNvGraphicFramePr/>
          <p:nvPr/>
        </p:nvGraphicFramePr>
        <p:xfrm>
          <a:off x="371474" y="78789"/>
          <a:ext cx="3000000" cy="3000000"/>
        </p:xfrm>
        <a:graphic>
          <a:graphicData uri="http://schemas.openxmlformats.org/drawingml/2006/table">
            <a:tbl>
              <a:tblPr bandRow="1" firstRow="1">
                <a:noFill/>
                <a:tableStyleId>{C0312D22-559F-4ED8-B5B2-205163B28DE1}</a:tableStyleId>
              </a:tblPr>
              <a:tblGrid>
                <a:gridCol w="1591875"/>
                <a:gridCol w="9533325"/>
              </a:tblGrid>
              <a:tr h="635300">
                <a:tc gridSpan="2">
                  <a:txBody>
                    <a:bodyPr/>
                    <a:lstStyle/>
                    <a:p>
                      <a:pPr indent="0" lvl="0" marL="0" marR="0" rtl="0" algn="l">
                        <a:lnSpc>
                          <a:spcPct val="100000"/>
                        </a:lnSpc>
                        <a:spcBef>
                          <a:spcPts val="0"/>
                        </a:spcBef>
                        <a:spcAft>
                          <a:spcPts val="0"/>
                        </a:spcAft>
                        <a:buClr>
                          <a:schemeClr val="lt1"/>
                        </a:buClr>
                        <a:buSzPts val="2800"/>
                        <a:buFont typeface="Calibri"/>
                        <a:buNone/>
                      </a:pPr>
                      <a:r>
                        <a:rPr b="1" lang="es-ES" sz="2600" u="none" cap="none" strike="noStrike">
                          <a:solidFill>
                            <a:schemeClr val="lt1"/>
                          </a:solidFill>
                        </a:rPr>
                        <a:t>Muestras </a:t>
                      </a:r>
                      <a:r>
                        <a:rPr b="1" lang="es-ES" sz="2200" u="none" cap="none" strike="noStrike">
                          <a:solidFill>
                            <a:schemeClr val="lt1"/>
                          </a:solidFill>
                        </a:rPr>
                        <a:t>- Integración del análisis de riesgos y DAFO en la auditoría regional de crisis </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481775">
                <a:tc gridSpan="2">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chemeClr val="lt1"/>
                          </a:solidFill>
                          <a:latin typeface="Calibri"/>
                          <a:ea typeface="Calibri"/>
                          <a:cs typeface="Calibri"/>
                          <a:sym typeface="Calibri"/>
                        </a:rPr>
                        <a:t>Muestra 1 - Recursos regionales en caso de crisis</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694175">
                <a:tc>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DAFO 1</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30200" lvl="0" marL="342900" marR="0" rtl="0" algn="l">
                        <a:lnSpc>
                          <a:spcPct val="100000"/>
                        </a:lnSpc>
                        <a:spcBef>
                          <a:spcPts val="0"/>
                        </a:spcBef>
                        <a:spcAft>
                          <a:spcPts val="0"/>
                        </a:spcAft>
                        <a:buClr>
                          <a:srgbClr val="F27954"/>
                        </a:buClr>
                        <a:buSzPts val="1600"/>
                        <a:buFont typeface="Arial"/>
                        <a:buChar char="•"/>
                      </a:pPr>
                      <a:r>
                        <a:rPr b="1" lang="es-ES" sz="1600" u="none" cap="none" strike="noStrike">
                          <a:solidFill>
                            <a:srgbClr val="F27954"/>
                          </a:solidFill>
                        </a:rPr>
                        <a:t>Amenaza</a:t>
                      </a:r>
                      <a:r>
                        <a:rPr b="0" lang="es-ES" sz="1600" u="none" cap="none" strike="noStrike"/>
                        <a:t> </a:t>
                      </a:r>
                      <a:r>
                        <a:rPr b="0" lang="es-ES" sz="1600" u="none" cap="none" strike="noStrike">
                          <a:solidFill>
                            <a:srgbClr val="4D4D4D"/>
                          </a:solidFill>
                        </a:rPr>
                        <a:t>Falta de recursos para prepararse, responder y recuperarse de una crisis regional</a:t>
                      </a:r>
                      <a:endParaRPr sz="1200" u="none" cap="none" strike="noStrike"/>
                    </a:p>
                    <a:p>
                      <a:pPr indent="-330200" lvl="0" marL="342900" marR="0" rtl="0" algn="l">
                        <a:lnSpc>
                          <a:spcPct val="100000"/>
                        </a:lnSpc>
                        <a:spcBef>
                          <a:spcPts val="0"/>
                        </a:spcBef>
                        <a:spcAft>
                          <a:spcPts val="0"/>
                        </a:spcAft>
                        <a:buClr>
                          <a:srgbClr val="F27954"/>
                        </a:buClr>
                        <a:buSzPts val="1600"/>
                        <a:buFont typeface="Arial"/>
                        <a:buChar char="•"/>
                      </a:pPr>
                      <a:r>
                        <a:rPr b="1" lang="es-ES" sz="1600" u="none" cap="none" strike="noStrike">
                          <a:solidFill>
                            <a:srgbClr val="F27954"/>
                          </a:solidFill>
                        </a:rPr>
                        <a:t>Oportunidad </a:t>
                      </a:r>
                      <a:r>
                        <a:rPr b="0" lang="es-ES" sz="1600" u="none" cap="none" strike="noStrike">
                          <a:solidFill>
                            <a:srgbClr val="4D4D4D"/>
                          </a:solidFill>
                        </a:rPr>
                        <a:t>para la región de transferir el riesgo colaborando y compartiéndolo con otras partes </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785200">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F27954"/>
                          </a:solidFill>
                          <a:latin typeface="Calibri"/>
                          <a:ea typeface="Calibri"/>
                          <a:cs typeface="Calibri"/>
                          <a:sym typeface="Calibri"/>
                        </a:rPr>
                        <a:t>Auditoría regional de crisis (TCMT)</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30200" lvl="0" marL="342900" marR="0" rtl="0" algn="l">
                        <a:lnSpc>
                          <a:spcPct val="100000"/>
                        </a:lnSpc>
                        <a:spcBef>
                          <a:spcPts val="0"/>
                        </a:spcBef>
                        <a:spcAft>
                          <a:spcPts val="0"/>
                        </a:spcAft>
                        <a:buClr>
                          <a:srgbClr val="F27954"/>
                        </a:buClr>
                        <a:buSzPts val="1600"/>
                        <a:buFont typeface="Noto Sans Symbols"/>
                        <a:buChar char="❖"/>
                      </a:pPr>
                      <a:r>
                        <a:rPr b="1" i="0" lang="es-ES" sz="1600" u="none" cap="none" strike="noStrike">
                          <a:solidFill>
                            <a:srgbClr val="F27954"/>
                          </a:solidFill>
                        </a:rPr>
                        <a:t>¿Cómo? </a:t>
                      </a:r>
                      <a:r>
                        <a:rPr i="1" lang="es-ES" sz="1600" u="none" cap="none" strike="noStrike">
                          <a:solidFill>
                            <a:srgbClr val="4D4D4D"/>
                          </a:solidFill>
                          <a:latin typeface="Calibri"/>
                          <a:ea typeface="Calibri"/>
                          <a:cs typeface="Calibri"/>
                          <a:sym typeface="Calibri"/>
                        </a:rPr>
                        <a:t>¿Qué recursos faltan y son necesarios?</a:t>
                      </a:r>
                      <a:endParaRPr sz="1200" u="none" cap="none" strike="noStrike"/>
                    </a:p>
                    <a:p>
                      <a:pPr indent="-330200" lvl="0" marL="342900" marR="0" rtl="0" algn="l">
                        <a:lnSpc>
                          <a:spcPct val="100000"/>
                        </a:lnSpc>
                        <a:spcBef>
                          <a:spcPts val="0"/>
                        </a:spcBef>
                        <a:spcAft>
                          <a:spcPts val="0"/>
                        </a:spcAft>
                        <a:buClr>
                          <a:srgbClr val="F27954"/>
                        </a:buClr>
                        <a:buSzPts val="1600"/>
                        <a:buFont typeface="Noto Sans Symbols"/>
                        <a:buChar char="❖"/>
                      </a:pPr>
                      <a:r>
                        <a:rPr b="1" i="0" lang="es-ES" sz="1600" u="none" cap="none" strike="noStrike">
                          <a:solidFill>
                            <a:srgbClr val="F27954"/>
                          </a:solidFill>
                        </a:rPr>
                        <a:t>¿A quién? </a:t>
                      </a:r>
                      <a:r>
                        <a:rPr i="1" lang="es-ES" sz="1600" u="none" cap="none" strike="noStrike">
                          <a:solidFill>
                            <a:srgbClr val="4D4D4D"/>
                          </a:solidFill>
                        </a:rPr>
                        <a:t>Discutir una región que sería el mejor ajuste estratégico </a:t>
                      </a:r>
                      <a:r>
                        <a:rPr i="1" lang="es-ES" sz="1600" u="none" cap="none" strike="noStrike">
                          <a:solidFill>
                            <a:srgbClr val="F27954"/>
                          </a:solidFill>
                        </a:rPr>
                        <a:t>por ejemplo, la región más cercana puede no tener la diversidad y la calidad de gestión de otra región cercana</a:t>
                      </a:r>
                      <a:endParaRPr sz="1200" u="none" cap="none" strike="noStrike"/>
                    </a:p>
                    <a:p>
                      <a:pPr indent="-330200" lvl="0" marL="342900" marR="0" rtl="0" algn="l">
                        <a:lnSpc>
                          <a:spcPct val="100000"/>
                        </a:lnSpc>
                        <a:spcBef>
                          <a:spcPts val="0"/>
                        </a:spcBef>
                        <a:spcAft>
                          <a:spcPts val="0"/>
                        </a:spcAft>
                        <a:buClr>
                          <a:srgbClr val="F27954"/>
                        </a:buClr>
                        <a:buSzPts val="1600"/>
                        <a:buFont typeface="Noto Sans Symbols"/>
                        <a:buChar char="❖"/>
                      </a:pPr>
                      <a:r>
                        <a:rPr b="1" i="0" lang="es-ES" sz="1600" u="none" cap="none" strike="noStrike">
                          <a:solidFill>
                            <a:srgbClr val="F27954"/>
                          </a:solidFill>
                        </a:rPr>
                        <a:t>¿Cómo? </a:t>
                      </a:r>
                      <a:r>
                        <a:rPr i="1" lang="es-ES" sz="1600" u="none" cap="none" strike="noStrike">
                          <a:solidFill>
                            <a:srgbClr val="4D4D4D"/>
                          </a:solidFill>
                        </a:rPr>
                        <a:t>¿Qué se necesita para acercarse a la región elegida? </a:t>
                      </a:r>
                      <a:r>
                        <a:rPr i="1" lang="es-ES" sz="1600" u="none" cap="none" strike="noStrike">
                          <a:solidFill>
                            <a:srgbClr val="F27954"/>
                          </a:solidFill>
                        </a:rPr>
                        <a:t>por ejemplo, invitar a colaborar, lista de a quién invitar, elaborar un borrador de propuesta de gestión interregional de crisis</a:t>
                      </a:r>
                      <a:endParaRPr sz="1200" u="none" cap="none" strike="noStrike"/>
                    </a:p>
                    <a:p>
                      <a:pPr indent="-330200" lvl="0" marL="342900" marR="0" rtl="0" algn="l">
                        <a:lnSpc>
                          <a:spcPct val="100000"/>
                        </a:lnSpc>
                        <a:spcBef>
                          <a:spcPts val="0"/>
                        </a:spcBef>
                        <a:spcAft>
                          <a:spcPts val="0"/>
                        </a:spcAft>
                        <a:buClr>
                          <a:srgbClr val="F27954"/>
                        </a:buClr>
                        <a:buSzPts val="1600"/>
                        <a:buFont typeface="Noto Sans Symbols"/>
                        <a:buChar char="❖"/>
                      </a:pPr>
                      <a:r>
                        <a:rPr b="1" i="0" lang="es-ES" sz="1600" u="none" cap="none" strike="noStrike">
                          <a:solidFill>
                            <a:srgbClr val="F27954"/>
                          </a:solidFill>
                        </a:rPr>
                        <a:t>¿Cómo? </a:t>
                      </a:r>
                      <a:r>
                        <a:rPr i="1" lang="es-ES" sz="1600" u="none" cap="none" strike="noStrike">
                          <a:solidFill>
                            <a:srgbClr val="4D4D4D"/>
                          </a:solidFill>
                        </a:rPr>
                        <a:t>¿Cómo pueden ayudarse mutuamente en caso de crisis? </a:t>
                      </a:r>
                      <a:r>
                        <a:rPr i="1" lang="es-ES" sz="1600" u="none" cap="none" strike="noStrike">
                          <a:solidFill>
                            <a:srgbClr val="F27954"/>
                          </a:solidFill>
                        </a:rPr>
                        <a:t>por ejemplo, cambiando las reservas o compartiendo un Centro de Gestión de Crisis</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25">
                <a:tc gridSpan="2">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chemeClr val="lt1"/>
                          </a:solidFill>
                          <a:latin typeface="Calibri"/>
                          <a:ea typeface="Calibri"/>
                          <a:cs typeface="Calibri"/>
                          <a:sym typeface="Calibri"/>
                        </a:rPr>
                        <a:t>Muestra 2 - Acceso del TCMT a los expertos en crisis</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647700">
                <a:tc>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DAFO 2</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30200" lvl="0" marL="342900" marR="0" rtl="0" algn="l">
                        <a:lnSpc>
                          <a:spcPct val="100000"/>
                        </a:lnSpc>
                        <a:spcBef>
                          <a:spcPts val="0"/>
                        </a:spcBef>
                        <a:spcAft>
                          <a:spcPts val="0"/>
                        </a:spcAft>
                        <a:buClr>
                          <a:srgbClr val="F27954"/>
                        </a:buClr>
                        <a:buSzPts val="1600"/>
                        <a:buFont typeface="Noto Sans Symbols"/>
                        <a:buChar char="❖"/>
                      </a:pPr>
                      <a:r>
                        <a:rPr b="1" lang="es-ES" sz="1600" u="none" cap="none" strike="noStrike">
                          <a:solidFill>
                            <a:srgbClr val="F27954"/>
                          </a:solidFill>
                        </a:rPr>
                        <a:t>Amenaza</a:t>
                      </a:r>
                      <a:r>
                        <a:rPr b="1" lang="es-ES" sz="1600" u="none" cap="none" strike="noStrike">
                          <a:solidFill>
                            <a:srgbClr val="4D4D4D"/>
                          </a:solidFill>
                        </a:rPr>
                        <a:t> </a:t>
                      </a:r>
                      <a:r>
                        <a:rPr b="0" lang="es-ES" sz="1600" u="none" cap="none" strike="noStrike">
                          <a:solidFill>
                            <a:srgbClr val="4D4D4D"/>
                          </a:solidFill>
                        </a:rPr>
                        <a:t>Falta de experiencia para hacer frente a una crisis o a una crisis de alto riesgo </a:t>
                      </a:r>
                      <a:endParaRPr sz="1200" u="none" cap="none" strike="noStrike"/>
                    </a:p>
                    <a:p>
                      <a:pPr indent="-330200" lvl="0" marL="342900" marR="0" rtl="0" algn="l">
                        <a:lnSpc>
                          <a:spcPct val="100000"/>
                        </a:lnSpc>
                        <a:spcBef>
                          <a:spcPts val="0"/>
                        </a:spcBef>
                        <a:spcAft>
                          <a:spcPts val="0"/>
                        </a:spcAft>
                        <a:buClr>
                          <a:srgbClr val="F27954"/>
                        </a:buClr>
                        <a:buSzPts val="1600"/>
                        <a:buFont typeface="Noto Sans Symbols"/>
                        <a:buChar char="❖"/>
                      </a:pPr>
                      <a:r>
                        <a:rPr b="1" lang="es-ES" sz="1600" u="none" cap="none" strike="noStrike">
                          <a:solidFill>
                            <a:srgbClr val="F27954"/>
                          </a:solidFill>
                        </a:rPr>
                        <a:t>Oportunidad</a:t>
                      </a:r>
                      <a:r>
                        <a:rPr b="1" lang="es-ES" sz="1600" u="none" cap="none" strike="noStrike">
                          <a:solidFill>
                            <a:srgbClr val="4D4D4D"/>
                          </a:solidFill>
                        </a:rPr>
                        <a:t> </a:t>
                      </a:r>
                      <a:r>
                        <a:rPr b="0" lang="es-ES" sz="1600" u="none" cap="none" strike="noStrike">
                          <a:solidFill>
                            <a:srgbClr val="4D4D4D"/>
                          </a:solidFill>
                        </a:rPr>
                        <a:t>de</a:t>
                      </a:r>
                      <a:r>
                        <a:rPr b="1" lang="es-ES" sz="1600" u="none" cap="none" strike="noStrike">
                          <a:solidFill>
                            <a:srgbClr val="4D4D4D"/>
                          </a:solidFill>
                        </a:rPr>
                        <a:t> </a:t>
                      </a:r>
                      <a:r>
                        <a:rPr lang="es-ES" sz="1600" u="none" cap="none" strike="noStrike">
                          <a:solidFill>
                            <a:srgbClr val="4D4D4D"/>
                          </a:solidFill>
                        </a:rPr>
                        <a:t>trabajar con posibles organizaciones o personas expertas externas </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586675">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F27954"/>
                          </a:solidFill>
                          <a:latin typeface="Calibri"/>
                          <a:ea typeface="Calibri"/>
                          <a:cs typeface="Calibri"/>
                          <a:sym typeface="Calibri"/>
                        </a:rPr>
                        <a:t>Auditoría regional de crisis (TCMT)</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30200" lvl="0" marL="342900" marR="0" rtl="0" algn="l">
                        <a:lnSpc>
                          <a:spcPct val="100000"/>
                        </a:lnSpc>
                        <a:spcBef>
                          <a:spcPts val="0"/>
                        </a:spcBef>
                        <a:spcAft>
                          <a:spcPts val="0"/>
                        </a:spcAft>
                        <a:buClr>
                          <a:srgbClr val="F27954"/>
                        </a:buClr>
                        <a:buSzPts val="1600"/>
                        <a:buFont typeface="Noto Sans Symbols"/>
                        <a:buChar char="❖"/>
                      </a:pPr>
                      <a:r>
                        <a:rPr b="1" lang="es-ES" sz="1600" u="none" cap="none" strike="noStrike">
                          <a:solidFill>
                            <a:srgbClr val="F27954"/>
                          </a:solidFill>
                        </a:rPr>
                        <a:t>¿dónde? </a:t>
                      </a:r>
                      <a:r>
                        <a:rPr b="0" lang="es-ES" sz="1600" u="none" cap="none" strike="noStrike">
                          <a:solidFill>
                            <a:srgbClr val="4D4D4D"/>
                          </a:solidFill>
                        </a:rPr>
                        <a:t>¿Existe ya acceso a expertos locales? </a:t>
                      </a:r>
                      <a:r>
                        <a:rPr i="1" lang="es-ES" sz="1600" u="none" cap="none" strike="noStrike">
                          <a:solidFill>
                            <a:srgbClr val="F27954"/>
                          </a:solidFill>
                        </a:rPr>
                        <a:t>p. ej., póngase en contacto con el gobierno local para ver si la región ya tiene acceso a expertos</a:t>
                      </a:r>
                      <a:endParaRPr sz="1200" u="none" cap="none" strike="noStrike"/>
                    </a:p>
                    <a:p>
                      <a:pPr indent="-330200" lvl="0" marL="342900" marR="0" rtl="0" algn="l">
                        <a:lnSpc>
                          <a:spcPct val="100000"/>
                        </a:lnSpc>
                        <a:spcBef>
                          <a:spcPts val="0"/>
                        </a:spcBef>
                        <a:spcAft>
                          <a:spcPts val="0"/>
                        </a:spcAft>
                        <a:buClr>
                          <a:srgbClr val="F27954"/>
                        </a:buClr>
                        <a:buSzPts val="1600"/>
                        <a:buFont typeface="Noto Sans Symbols"/>
                        <a:buChar char="❖"/>
                      </a:pPr>
                      <a:r>
                        <a:rPr b="1" lang="es-ES" sz="1600" u="none" cap="none" strike="noStrike">
                          <a:solidFill>
                            <a:srgbClr val="F27954"/>
                          </a:solidFill>
                        </a:rPr>
                        <a:t>¿Cómo? </a:t>
                      </a:r>
                      <a:r>
                        <a:rPr b="0" lang="es-ES" sz="1600" u="none" cap="none" strike="noStrike">
                          <a:solidFill>
                            <a:srgbClr val="4D4D4D"/>
                          </a:solidFill>
                        </a:rPr>
                        <a:t>Decidir qué expertos se necesitan.</a:t>
                      </a:r>
                      <a:r>
                        <a:rPr i="1" lang="es-ES" sz="1600" u="none" cap="none" strike="noStrike">
                          <a:solidFill>
                            <a:srgbClr val="F27954"/>
                          </a:solidFill>
                        </a:rPr>
                        <a:t> por ejemplo, expertos en inundaciones, en crisis o en ambas cosas</a:t>
                      </a:r>
                      <a:endParaRPr sz="1200" u="none" cap="none" strike="noStrike"/>
                    </a:p>
                    <a:p>
                      <a:pPr indent="-330200" lvl="0" marL="342900" marR="0" rtl="0" algn="l">
                        <a:lnSpc>
                          <a:spcPct val="100000"/>
                        </a:lnSpc>
                        <a:spcBef>
                          <a:spcPts val="0"/>
                        </a:spcBef>
                        <a:spcAft>
                          <a:spcPts val="0"/>
                        </a:spcAft>
                        <a:buClr>
                          <a:srgbClr val="F27954"/>
                        </a:buClr>
                        <a:buSzPts val="1600"/>
                        <a:buFont typeface="Noto Sans Symbols"/>
                        <a:buChar char="❖"/>
                      </a:pPr>
                      <a:r>
                        <a:rPr b="1" i="0" lang="es-ES" sz="1600" u="none" cap="none" strike="noStrike">
                          <a:solidFill>
                            <a:srgbClr val="F27954"/>
                          </a:solidFill>
                        </a:rPr>
                        <a:t>¿Cómo? </a:t>
                      </a:r>
                      <a:r>
                        <a:rPr b="0" lang="es-ES" sz="1600" u="none" cap="none" strike="noStrike">
                          <a:solidFill>
                            <a:srgbClr val="4D4D4D"/>
                          </a:solidFill>
                        </a:rPr>
                        <a:t>Si no hay expertos en la región, ¿cómo obtenerlos? </a:t>
                      </a:r>
                      <a:r>
                        <a:rPr i="1" lang="es-ES" sz="1600" u="none" cap="none" strike="noStrike">
                          <a:solidFill>
                            <a:srgbClr val="F27954"/>
                          </a:solidFill>
                        </a:rPr>
                        <a:t>p.</a:t>
                      </a:r>
                      <a:r>
                        <a:rPr i="1" lang="es-ES" sz="1600" u="none" cap="none" strike="noStrike">
                          <a:solidFill>
                            <a:srgbClr val="F27954"/>
                          </a:solidFill>
                          <a:latin typeface="Calibri"/>
                          <a:ea typeface="Calibri"/>
                          <a:cs typeface="Calibri"/>
                          <a:sym typeface="Calibri"/>
                        </a:rPr>
                        <a:t>ej., </a:t>
                      </a:r>
                      <a:r>
                        <a:rPr i="1" lang="es-ES" sz="1600" u="none" cap="none" strike="noStrike">
                          <a:solidFill>
                            <a:srgbClr val="F27954"/>
                          </a:solidFill>
                        </a:rPr>
                        <a:t>¿busca la región organizaciones y/o personas acreditadas, o existe una lista con apoyo de la industria nacional?</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graphicFrame>
        <p:nvGraphicFramePr>
          <p:cNvPr id="1536" name="Google Shape;1536;p29"/>
          <p:cNvGraphicFramePr/>
          <p:nvPr/>
        </p:nvGraphicFramePr>
        <p:xfrm>
          <a:off x="428624" y="631028"/>
          <a:ext cx="3000000" cy="3000000"/>
        </p:xfrm>
        <a:graphic>
          <a:graphicData uri="http://schemas.openxmlformats.org/drawingml/2006/table">
            <a:tbl>
              <a:tblPr bandRow="1" firstRow="1">
                <a:noFill/>
                <a:tableStyleId>{C0312D22-559F-4ED8-B5B2-205163B28DE1}</a:tableStyleId>
              </a:tblPr>
              <a:tblGrid>
                <a:gridCol w="1968100"/>
                <a:gridCol w="9366650"/>
              </a:tblGrid>
              <a:tr h="585800">
                <a:tc gridSpan="2">
                  <a:txBody>
                    <a:bodyPr/>
                    <a:lstStyle/>
                    <a:p>
                      <a:pPr indent="0" lvl="0" marL="0" marR="0" rtl="0" algn="l">
                        <a:lnSpc>
                          <a:spcPct val="100000"/>
                        </a:lnSpc>
                        <a:spcBef>
                          <a:spcPts val="0"/>
                        </a:spcBef>
                        <a:spcAft>
                          <a:spcPts val="0"/>
                        </a:spcAft>
                        <a:buClr>
                          <a:schemeClr val="lt1"/>
                        </a:buClr>
                        <a:buSzPts val="2800"/>
                        <a:buFont typeface="Calibri"/>
                        <a:buNone/>
                      </a:pPr>
                      <a:r>
                        <a:rPr b="1" lang="es-ES" sz="2800" u="none" cap="none" strike="noStrike">
                          <a:solidFill>
                            <a:schemeClr val="lt1"/>
                          </a:solidFill>
                        </a:rPr>
                        <a:t>Muestra </a:t>
                      </a:r>
                      <a:r>
                        <a:rPr b="1" lang="es-ES" sz="2400" u="none" cap="none" strike="noStrike">
                          <a:solidFill>
                            <a:schemeClr val="lt1"/>
                          </a:solidFill>
                        </a:rPr>
                        <a:t>- Integración del análisis de riesgos y DAFO en la auditoría regional de crisis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585800">
                <a:tc gridSpan="2">
                  <a:txBody>
                    <a:bodyPr/>
                    <a:lstStyle/>
                    <a:p>
                      <a:pPr indent="0" lvl="0" marL="0" marR="0" rtl="0" algn="l">
                        <a:lnSpc>
                          <a:spcPct val="100000"/>
                        </a:lnSpc>
                        <a:spcBef>
                          <a:spcPts val="0"/>
                        </a:spcBef>
                        <a:spcAft>
                          <a:spcPts val="0"/>
                        </a:spcAft>
                        <a:buClr>
                          <a:srgbClr val="000000"/>
                        </a:buClr>
                        <a:buSzPts val="2000"/>
                        <a:buFont typeface="Arial"/>
                        <a:buNone/>
                      </a:pPr>
                      <a:r>
                        <a:rPr b="1" lang="es-ES" sz="2000" u="none" cap="none" strike="noStrike">
                          <a:solidFill>
                            <a:schemeClr val="lt1"/>
                          </a:solidFill>
                          <a:latin typeface="Calibri"/>
                          <a:ea typeface="Calibri"/>
                          <a:cs typeface="Calibri"/>
                          <a:sym typeface="Calibri"/>
                        </a:rPr>
                        <a:t>Ejemplo 3 - Campañas regionales de marketing de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585800">
                <a:tc>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rPr>
                        <a:t>DAFO 3</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42900" lvl="0" marL="342900" marR="0" rtl="0" algn="l">
                        <a:lnSpc>
                          <a:spcPct val="100000"/>
                        </a:lnSpc>
                        <a:spcBef>
                          <a:spcPts val="0"/>
                        </a:spcBef>
                        <a:spcAft>
                          <a:spcPts val="0"/>
                        </a:spcAft>
                        <a:buClr>
                          <a:srgbClr val="F27954"/>
                        </a:buClr>
                        <a:buSzPts val="1800"/>
                        <a:buFont typeface="Noto Sans Symbols"/>
                        <a:buChar char="❖"/>
                      </a:pPr>
                      <a:r>
                        <a:rPr b="1" lang="es-ES" sz="1800" u="none" cap="none" strike="noStrike">
                          <a:solidFill>
                            <a:srgbClr val="F27954"/>
                          </a:solidFill>
                        </a:rPr>
                        <a:t>Amenaza</a:t>
                      </a:r>
                      <a:r>
                        <a:rPr b="1" lang="es-ES" sz="1800" u="none" cap="none" strike="noStrike">
                          <a:solidFill>
                            <a:srgbClr val="4D4D4D"/>
                          </a:solidFill>
                        </a:rPr>
                        <a:t> </a:t>
                      </a:r>
                      <a:r>
                        <a:rPr b="0" lang="es-ES" sz="1800" u="none" cap="none" strike="noStrike">
                          <a:solidFill>
                            <a:srgbClr val="4D4D4D"/>
                          </a:solidFill>
                        </a:rPr>
                        <a:t>Ausencia de campañas de marketing de crisis para gestionar la percepción de los visitantes</a:t>
                      </a:r>
                      <a:endParaRPr sz="1400" u="none" cap="none" strike="noStrike"/>
                    </a:p>
                    <a:p>
                      <a:pPr indent="-342900" lvl="0" marL="342900" marR="0" rtl="0" algn="l">
                        <a:lnSpc>
                          <a:spcPct val="100000"/>
                        </a:lnSpc>
                        <a:spcBef>
                          <a:spcPts val="0"/>
                        </a:spcBef>
                        <a:spcAft>
                          <a:spcPts val="0"/>
                        </a:spcAft>
                        <a:buClr>
                          <a:srgbClr val="F27954"/>
                        </a:buClr>
                        <a:buSzPts val="1800"/>
                        <a:buFont typeface="Noto Sans Symbols"/>
                        <a:buChar char="❖"/>
                      </a:pPr>
                      <a:r>
                        <a:rPr b="1" lang="es-ES" sz="1800" u="none" cap="none" strike="noStrike">
                          <a:solidFill>
                            <a:srgbClr val="F27954"/>
                          </a:solidFill>
                        </a:rPr>
                        <a:t>Oportunidad </a:t>
                      </a:r>
                      <a:r>
                        <a:rPr lang="es-ES" sz="1800" u="none" cap="none" strike="noStrike">
                          <a:solidFill>
                            <a:srgbClr val="4D4D4D"/>
                          </a:solidFill>
                          <a:latin typeface="Calibri"/>
                          <a:ea typeface="Calibri"/>
                          <a:cs typeface="Calibri"/>
                          <a:sym typeface="Calibri"/>
                        </a:rPr>
                        <a:t>a</a:t>
                      </a:r>
                      <a:r>
                        <a:rPr b="1" lang="es-ES" sz="1800" u="none" cap="none" strike="noStrike">
                          <a:solidFill>
                            <a:srgbClr val="F27954"/>
                          </a:solidFill>
                        </a:rPr>
                        <a:t> </a:t>
                      </a:r>
                      <a:r>
                        <a:rPr b="1" lang="es-ES" sz="1800" u="none" cap="none" strike="noStrike">
                          <a:solidFill>
                            <a:srgbClr val="4D4D4D"/>
                          </a:solidFill>
                          <a:latin typeface="Calibri"/>
                          <a:ea typeface="Calibri"/>
                          <a:cs typeface="Calibri"/>
                          <a:sym typeface="Calibri"/>
                        </a:rPr>
                        <a:t>c</a:t>
                      </a:r>
                      <a:r>
                        <a:rPr lang="es-ES" sz="1800" u="none" cap="none" strike="noStrike">
                          <a:solidFill>
                            <a:srgbClr val="4D4D4D"/>
                          </a:solidFill>
                          <a:latin typeface="Calibri"/>
                          <a:ea typeface="Calibri"/>
                          <a:cs typeface="Calibri"/>
                          <a:sym typeface="Calibri"/>
                        </a:rPr>
                        <a:t>rear y planificar campañas de marketing relacionadas con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F27954"/>
                        </a:buClr>
                        <a:buSzPts val="1800"/>
                        <a:buFont typeface="Calibri"/>
                        <a:buNone/>
                      </a:pPr>
                      <a:r>
                        <a:rPr b="0" lang="es-ES" sz="1800" u="none" cap="none" strike="noStrike">
                          <a:solidFill>
                            <a:srgbClr val="F27954"/>
                          </a:solidFill>
                          <a:latin typeface="Calibri"/>
                          <a:ea typeface="Calibri"/>
                          <a:cs typeface="Calibri"/>
                          <a:sym typeface="Calibri"/>
                        </a:rPr>
                        <a:t>Auditoría regional de crisis (TCMT)</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0" sz="1800" u="none" cap="none" strike="noStrike">
                        <a:solidFill>
                          <a:srgbClr val="4D4D4D"/>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42900" lvl="0" marL="342900" marR="0" rtl="0" algn="l">
                        <a:lnSpc>
                          <a:spcPct val="100000"/>
                        </a:lnSpc>
                        <a:spcBef>
                          <a:spcPts val="0"/>
                        </a:spcBef>
                        <a:spcAft>
                          <a:spcPts val="0"/>
                        </a:spcAft>
                        <a:buClr>
                          <a:srgbClr val="F27954"/>
                        </a:buClr>
                        <a:buSzPts val="1800"/>
                        <a:buFont typeface="Noto Sans Symbols"/>
                        <a:buChar char="❖"/>
                      </a:pPr>
                      <a:r>
                        <a:rPr b="1" lang="es-ES" sz="1800" u="none" cap="none" strike="noStrike">
                          <a:solidFill>
                            <a:srgbClr val="F27954"/>
                          </a:solidFill>
                        </a:rPr>
                        <a:t>¿Cómo? </a:t>
                      </a:r>
                      <a:r>
                        <a:rPr lang="es-ES" sz="1800" u="none" cap="none" strike="noStrike">
                          <a:solidFill>
                            <a:srgbClr val="4D4D4D"/>
                          </a:solidFill>
                          <a:latin typeface="Calibri"/>
                          <a:ea typeface="Calibri"/>
                          <a:cs typeface="Calibri"/>
                          <a:sym typeface="Calibri"/>
                        </a:rPr>
                        <a:t>¿Cuál debe ser el mensaje de marketing? ¿Qué percepción negativa potencial está gestionando? </a:t>
                      </a:r>
                      <a:r>
                        <a:rPr i="1" lang="es-ES" sz="1800" u="none" cap="none" strike="noStrike">
                          <a:solidFill>
                            <a:srgbClr val="F27954"/>
                          </a:solidFill>
                        </a:rPr>
                        <a:t>p. ej., Abierto de </a:t>
                      </a:r>
                      <a:r>
                        <a:rPr i="1" lang="es-ES" sz="1800" u="none" cap="none" strike="noStrike">
                          <a:solidFill>
                            <a:srgbClr val="F27954"/>
                          </a:solidFill>
                          <a:latin typeface="Calibri"/>
                          <a:ea typeface="Calibri"/>
                          <a:cs typeface="Calibri"/>
                          <a:sym typeface="Calibri"/>
                        </a:rPr>
                        <a:t>marzo a diciembre, ¡Esperamos verle! </a:t>
                      </a:r>
                      <a:endParaRPr sz="1400" u="none" cap="none" strike="noStrike"/>
                    </a:p>
                    <a:p>
                      <a:pPr indent="-342900" lvl="0" marL="342900" marR="0" rtl="0" algn="l">
                        <a:lnSpc>
                          <a:spcPct val="100000"/>
                        </a:lnSpc>
                        <a:spcBef>
                          <a:spcPts val="0"/>
                        </a:spcBef>
                        <a:spcAft>
                          <a:spcPts val="0"/>
                        </a:spcAft>
                        <a:buClr>
                          <a:srgbClr val="F27954"/>
                        </a:buClr>
                        <a:buSzPts val="1800"/>
                        <a:buFont typeface="Noto Sans Symbols"/>
                        <a:buChar char="❖"/>
                      </a:pPr>
                      <a:r>
                        <a:rPr b="1" lang="es-ES" sz="1800" u="none" cap="none" strike="noStrike">
                          <a:solidFill>
                            <a:srgbClr val="F27954"/>
                          </a:solidFill>
                        </a:rPr>
                        <a:t>¿Cuándo? ¿A quién? ¿Cómo? </a:t>
                      </a:r>
                      <a:r>
                        <a:rPr lang="es-ES" sz="1800" u="none" cap="none" strike="noStrike">
                          <a:solidFill>
                            <a:srgbClr val="4D4D4D"/>
                          </a:solidFill>
                          <a:latin typeface="Calibri"/>
                          <a:ea typeface="Calibri"/>
                          <a:cs typeface="Calibri"/>
                          <a:sym typeface="Calibri"/>
                        </a:rPr>
                        <a:t>¿Cuándo debe implantarse, a quién y cómo?</a:t>
                      </a:r>
                      <a:r>
                        <a:rPr b="1" lang="es-ES" sz="1800" u="none" cap="none" strike="noStrike">
                          <a:solidFill>
                            <a:srgbClr val="4D4D4D"/>
                          </a:solidFill>
                          <a:latin typeface="Calibri"/>
                          <a:ea typeface="Calibri"/>
                          <a:cs typeface="Calibri"/>
                          <a:sym typeface="Calibri"/>
                        </a:rPr>
                        <a:t> </a:t>
                      </a:r>
                      <a:r>
                        <a:rPr i="1" lang="es-ES" sz="1800" u="none" cap="none" strike="noStrike">
                          <a:solidFill>
                            <a:srgbClr val="F27954"/>
                          </a:solidFill>
                          <a:latin typeface="Calibri"/>
                          <a:ea typeface="Calibri"/>
                          <a:cs typeface="Calibri"/>
                          <a:sym typeface="Calibri"/>
                        </a:rPr>
                        <a:t>por ejemplo, lanzar periódicamente un vídeo promocional antes de la temporada de inundaciones, cuando es menos probable que se produzcan crisis, en los principales mercados destinatarios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grpSp>
        <p:nvGrpSpPr>
          <p:cNvPr id="1116" name="Google Shape;1116;p3"/>
          <p:cNvGrpSpPr/>
          <p:nvPr/>
        </p:nvGrpSpPr>
        <p:grpSpPr>
          <a:xfrm>
            <a:off x="2352167" y="159190"/>
            <a:ext cx="8606548" cy="6707528"/>
            <a:chOff x="1822329" y="95015"/>
            <a:chExt cx="6297495" cy="5129301"/>
          </a:xfrm>
        </p:grpSpPr>
        <p:grpSp>
          <p:nvGrpSpPr>
            <p:cNvPr id="1117" name="Google Shape;1117;p3"/>
            <p:cNvGrpSpPr/>
            <p:nvPr/>
          </p:nvGrpSpPr>
          <p:grpSpPr>
            <a:xfrm>
              <a:off x="1822329" y="95015"/>
              <a:ext cx="6297495" cy="1706278"/>
              <a:chOff x="1822329" y="95015"/>
              <a:chExt cx="6297495" cy="1706278"/>
            </a:xfrm>
          </p:grpSpPr>
          <p:grpSp>
            <p:nvGrpSpPr>
              <p:cNvPr id="1118" name="Google Shape;1118;p3"/>
              <p:cNvGrpSpPr/>
              <p:nvPr/>
            </p:nvGrpSpPr>
            <p:grpSpPr>
              <a:xfrm>
                <a:off x="1822329" y="95015"/>
                <a:ext cx="2075870" cy="1706278"/>
                <a:chOff x="1822329" y="95015"/>
                <a:chExt cx="2075870" cy="1706278"/>
              </a:xfrm>
            </p:grpSpPr>
            <p:pic>
              <p:nvPicPr>
                <p:cNvPr id="1119" name="Google Shape;1119;p3"/>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1120" name="Google Shape;1120;p3"/>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1" name="Google Shape;1121;p3"/>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22" name="Google Shape;1122;p3"/>
                <p:cNvGrpSpPr/>
                <p:nvPr/>
              </p:nvGrpSpPr>
              <p:grpSpPr>
                <a:xfrm>
                  <a:off x="2175539" y="209916"/>
                  <a:ext cx="379155" cy="225161"/>
                  <a:chOff x="2175539" y="209916"/>
                  <a:chExt cx="379155" cy="225161"/>
                </a:xfrm>
              </p:grpSpPr>
              <p:sp>
                <p:nvSpPr>
                  <p:cNvPr id="1123" name="Google Shape;1123;p3"/>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4" name="Google Shape;1124;p3"/>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5" name="Google Shape;1125;p3"/>
                <p:cNvGrpSpPr/>
                <p:nvPr/>
              </p:nvGrpSpPr>
              <p:grpSpPr>
                <a:xfrm>
                  <a:off x="2650135" y="95015"/>
                  <a:ext cx="1129009" cy="455900"/>
                  <a:chOff x="2650135" y="95015"/>
                  <a:chExt cx="1129009" cy="455900"/>
                </a:xfrm>
              </p:grpSpPr>
              <p:sp>
                <p:nvSpPr>
                  <p:cNvPr id="1126" name="Google Shape;1126;p3"/>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7" name="Google Shape;1127;p3"/>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128" name="Google Shape;1128;p3"/>
              <p:cNvGrpSpPr/>
              <p:nvPr/>
            </p:nvGrpSpPr>
            <p:grpSpPr>
              <a:xfrm>
                <a:off x="3933496" y="95015"/>
                <a:ext cx="2075526" cy="1706278"/>
                <a:chOff x="3933496" y="95015"/>
                <a:chExt cx="2075526" cy="1706278"/>
              </a:xfrm>
            </p:grpSpPr>
            <p:pic>
              <p:nvPicPr>
                <p:cNvPr id="1129" name="Google Shape;1129;p3"/>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1130" name="Google Shape;1130;p3"/>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1" name="Google Shape;1131;p3"/>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32" name="Google Shape;1132;p3"/>
                <p:cNvGrpSpPr/>
                <p:nvPr/>
              </p:nvGrpSpPr>
              <p:grpSpPr>
                <a:xfrm>
                  <a:off x="4286340" y="209916"/>
                  <a:ext cx="379178" cy="225161"/>
                  <a:chOff x="4286340" y="209916"/>
                  <a:chExt cx="379178" cy="225161"/>
                </a:xfrm>
              </p:grpSpPr>
              <p:sp>
                <p:nvSpPr>
                  <p:cNvPr id="1133" name="Google Shape;1133;p3"/>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4" name="Google Shape;1134;p3"/>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5" name="Google Shape;1135;p3"/>
                <p:cNvGrpSpPr/>
                <p:nvPr/>
              </p:nvGrpSpPr>
              <p:grpSpPr>
                <a:xfrm>
                  <a:off x="4760959" y="95015"/>
                  <a:ext cx="1129009" cy="455900"/>
                  <a:chOff x="4760959" y="95015"/>
                  <a:chExt cx="1129009" cy="455900"/>
                </a:xfrm>
              </p:grpSpPr>
              <p:sp>
                <p:nvSpPr>
                  <p:cNvPr id="1136" name="Google Shape;1136;p3"/>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7" name="Google Shape;1137;p3"/>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138" name="Google Shape;1138;p3"/>
              <p:cNvGrpSpPr/>
              <p:nvPr/>
            </p:nvGrpSpPr>
            <p:grpSpPr>
              <a:xfrm>
                <a:off x="6044114" y="95015"/>
                <a:ext cx="2075710" cy="1706278"/>
                <a:chOff x="6044114" y="95015"/>
                <a:chExt cx="2075710" cy="1706278"/>
              </a:xfrm>
            </p:grpSpPr>
            <p:pic>
              <p:nvPicPr>
                <p:cNvPr id="1139" name="Google Shape;1139;p3"/>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1140" name="Google Shape;1140;p3"/>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1" name="Google Shape;1141;p3"/>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42" name="Google Shape;1142;p3"/>
                <p:cNvGrpSpPr/>
                <p:nvPr/>
              </p:nvGrpSpPr>
              <p:grpSpPr>
                <a:xfrm>
                  <a:off x="6397140" y="209916"/>
                  <a:ext cx="379179" cy="225161"/>
                  <a:chOff x="6397140" y="209916"/>
                  <a:chExt cx="379179" cy="225161"/>
                </a:xfrm>
              </p:grpSpPr>
              <p:sp>
                <p:nvSpPr>
                  <p:cNvPr id="1143" name="Google Shape;1143;p3"/>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4" name="Google Shape;1144;p3"/>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5" name="Google Shape;1145;p3"/>
                <p:cNvGrpSpPr/>
                <p:nvPr/>
              </p:nvGrpSpPr>
              <p:grpSpPr>
                <a:xfrm>
                  <a:off x="6871783" y="95015"/>
                  <a:ext cx="1129009" cy="455900"/>
                  <a:chOff x="6871783" y="95015"/>
                  <a:chExt cx="1129009" cy="455900"/>
                </a:xfrm>
              </p:grpSpPr>
              <p:sp>
                <p:nvSpPr>
                  <p:cNvPr id="1146" name="Google Shape;1146;p3"/>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7" name="Google Shape;1147;p3"/>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48" name="Google Shape;1148;p3"/>
            <p:cNvGrpSpPr/>
            <p:nvPr/>
          </p:nvGrpSpPr>
          <p:grpSpPr>
            <a:xfrm>
              <a:off x="1822329" y="1806595"/>
              <a:ext cx="6297495" cy="1706209"/>
              <a:chOff x="1822329" y="1806595"/>
              <a:chExt cx="6297495" cy="1706209"/>
            </a:xfrm>
          </p:grpSpPr>
          <p:grpSp>
            <p:nvGrpSpPr>
              <p:cNvPr id="1149" name="Google Shape;1149;p3"/>
              <p:cNvGrpSpPr/>
              <p:nvPr/>
            </p:nvGrpSpPr>
            <p:grpSpPr>
              <a:xfrm>
                <a:off x="1822329" y="1806595"/>
                <a:ext cx="2075870" cy="1706209"/>
                <a:chOff x="1822329" y="1806595"/>
                <a:chExt cx="2075870" cy="1706209"/>
              </a:xfrm>
            </p:grpSpPr>
            <p:pic>
              <p:nvPicPr>
                <p:cNvPr id="1150" name="Google Shape;1150;p3"/>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1151" name="Google Shape;1151;p3"/>
                <p:cNvGrpSpPr/>
                <p:nvPr/>
              </p:nvGrpSpPr>
              <p:grpSpPr>
                <a:xfrm>
                  <a:off x="2002808" y="1806595"/>
                  <a:ext cx="1895391" cy="1508018"/>
                  <a:chOff x="2002808" y="1806595"/>
                  <a:chExt cx="1895391" cy="1508018"/>
                </a:xfrm>
              </p:grpSpPr>
              <p:grpSp>
                <p:nvGrpSpPr>
                  <p:cNvPr id="1152" name="Google Shape;1152;p3"/>
                  <p:cNvGrpSpPr/>
                  <p:nvPr/>
                </p:nvGrpSpPr>
                <p:grpSpPr>
                  <a:xfrm>
                    <a:off x="2002808" y="2008283"/>
                    <a:ext cx="1895391" cy="1306330"/>
                    <a:chOff x="2002808" y="2008283"/>
                    <a:chExt cx="1895391" cy="1306330"/>
                  </a:xfrm>
                </p:grpSpPr>
                <p:sp>
                  <p:nvSpPr>
                    <p:cNvPr id="1153" name="Google Shape;1153;p3"/>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4" name="Google Shape;1154;p3"/>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5" name="Google Shape;1155;p3"/>
                  <p:cNvGrpSpPr/>
                  <p:nvPr/>
                </p:nvGrpSpPr>
                <p:grpSpPr>
                  <a:xfrm>
                    <a:off x="2175539" y="1921496"/>
                    <a:ext cx="379155" cy="225161"/>
                    <a:chOff x="2175539" y="1921496"/>
                    <a:chExt cx="379155" cy="225161"/>
                  </a:xfrm>
                </p:grpSpPr>
                <p:sp>
                  <p:nvSpPr>
                    <p:cNvPr id="1156" name="Google Shape;1156;p3"/>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7" name="Google Shape;1157;p3"/>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8" name="Google Shape;1158;p3"/>
                  <p:cNvGrpSpPr/>
                  <p:nvPr/>
                </p:nvGrpSpPr>
                <p:grpSpPr>
                  <a:xfrm>
                    <a:off x="2650135" y="1806595"/>
                    <a:ext cx="1129009" cy="455900"/>
                    <a:chOff x="2650135" y="1806595"/>
                    <a:chExt cx="1129009" cy="455900"/>
                  </a:xfrm>
                </p:grpSpPr>
                <p:sp>
                  <p:nvSpPr>
                    <p:cNvPr id="1159" name="Google Shape;1159;p3"/>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0" name="Google Shape;1160;p3"/>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61" name="Google Shape;1161;p3"/>
              <p:cNvGrpSpPr/>
              <p:nvPr/>
            </p:nvGrpSpPr>
            <p:grpSpPr>
              <a:xfrm>
                <a:off x="3933496" y="1806595"/>
                <a:ext cx="2075526" cy="1706209"/>
                <a:chOff x="3933496" y="1806595"/>
                <a:chExt cx="2075526" cy="1706209"/>
              </a:xfrm>
            </p:grpSpPr>
            <p:pic>
              <p:nvPicPr>
                <p:cNvPr id="1162" name="Google Shape;1162;p3"/>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1163" name="Google Shape;1163;p3"/>
                <p:cNvGrpSpPr/>
                <p:nvPr/>
              </p:nvGrpSpPr>
              <p:grpSpPr>
                <a:xfrm>
                  <a:off x="4113632" y="1806595"/>
                  <a:ext cx="1895390" cy="1508018"/>
                  <a:chOff x="4113632" y="1806595"/>
                  <a:chExt cx="1895390" cy="1508018"/>
                </a:xfrm>
              </p:grpSpPr>
              <p:grpSp>
                <p:nvGrpSpPr>
                  <p:cNvPr id="1164" name="Google Shape;1164;p3"/>
                  <p:cNvGrpSpPr/>
                  <p:nvPr/>
                </p:nvGrpSpPr>
                <p:grpSpPr>
                  <a:xfrm>
                    <a:off x="4113632" y="2008283"/>
                    <a:ext cx="1895390" cy="1306330"/>
                    <a:chOff x="4113632" y="2008283"/>
                    <a:chExt cx="1895390" cy="1306330"/>
                  </a:xfrm>
                </p:grpSpPr>
                <p:sp>
                  <p:nvSpPr>
                    <p:cNvPr id="1165" name="Google Shape;1165;p3"/>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6" name="Google Shape;1166;p3"/>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7" name="Google Shape;1167;p3"/>
                  <p:cNvGrpSpPr/>
                  <p:nvPr/>
                </p:nvGrpSpPr>
                <p:grpSpPr>
                  <a:xfrm>
                    <a:off x="4286340" y="1921496"/>
                    <a:ext cx="379178" cy="225161"/>
                    <a:chOff x="4286340" y="1921496"/>
                    <a:chExt cx="379178" cy="225161"/>
                  </a:xfrm>
                </p:grpSpPr>
                <p:sp>
                  <p:nvSpPr>
                    <p:cNvPr id="1168" name="Google Shape;1168;p3"/>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9" name="Google Shape;1169;p3"/>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0" name="Google Shape;1170;p3"/>
                  <p:cNvGrpSpPr/>
                  <p:nvPr/>
                </p:nvGrpSpPr>
                <p:grpSpPr>
                  <a:xfrm>
                    <a:off x="4760959" y="1806595"/>
                    <a:ext cx="1129009" cy="455900"/>
                    <a:chOff x="4760959" y="1806595"/>
                    <a:chExt cx="1129009" cy="455900"/>
                  </a:xfrm>
                </p:grpSpPr>
                <p:sp>
                  <p:nvSpPr>
                    <p:cNvPr id="1171" name="Google Shape;1171;p3"/>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2" name="Google Shape;1172;p3"/>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73" name="Google Shape;1173;p3"/>
              <p:cNvGrpSpPr/>
              <p:nvPr/>
            </p:nvGrpSpPr>
            <p:grpSpPr>
              <a:xfrm>
                <a:off x="6044114" y="1806595"/>
                <a:ext cx="2075710" cy="1706209"/>
                <a:chOff x="6044114" y="1806595"/>
                <a:chExt cx="2075710" cy="1706209"/>
              </a:xfrm>
            </p:grpSpPr>
            <p:pic>
              <p:nvPicPr>
                <p:cNvPr id="1174" name="Google Shape;1174;p3"/>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1175" name="Google Shape;1175;p3"/>
                <p:cNvGrpSpPr/>
                <p:nvPr/>
              </p:nvGrpSpPr>
              <p:grpSpPr>
                <a:xfrm>
                  <a:off x="6224433" y="1806595"/>
                  <a:ext cx="1895391" cy="1508018"/>
                  <a:chOff x="6224433" y="1806595"/>
                  <a:chExt cx="1895391" cy="1508018"/>
                </a:xfrm>
              </p:grpSpPr>
              <p:grpSp>
                <p:nvGrpSpPr>
                  <p:cNvPr id="1176" name="Google Shape;1176;p3"/>
                  <p:cNvGrpSpPr/>
                  <p:nvPr/>
                </p:nvGrpSpPr>
                <p:grpSpPr>
                  <a:xfrm>
                    <a:off x="6224433" y="2008283"/>
                    <a:ext cx="1895391" cy="1306330"/>
                    <a:chOff x="6224433" y="2008283"/>
                    <a:chExt cx="1895391" cy="1306330"/>
                  </a:xfrm>
                </p:grpSpPr>
                <p:sp>
                  <p:nvSpPr>
                    <p:cNvPr id="1177" name="Google Shape;1177;p3"/>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8" name="Google Shape;1178;p3"/>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9" name="Google Shape;1179;p3"/>
                  <p:cNvGrpSpPr/>
                  <p:nvPr/>
                </p:nvGrpSpPr>
                <p:grpSpPr>
                  <a:xfrm>
                    <a:off x="6397140" y="1921496"/>
                    <a:ext cx="379179" cy="225161"/>
                    <a:chOff x="6397140" y="1921496"/>
                    <a:chExt cx="379179" cy="225161"/>
                  </a:xfrm>
                </p:grpSpPr>
                <p:sp>
                  <p:nvSpPr>
                    <p:cNvPr id="1180" name="Google Shape;1180;p3"/>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1" name="Google Shape;1181;p3"/>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2" name="Google Shape;1182;p3"/>
                  <p:cNvGrpSpPr/>
                  <p:nvPr/>
                </p:nvGrpSpPr>
                <p:grpSpPr>
                  <a:xfrm>
                    <a:off x="6871783" y="1806595"/>
                    <a:ext cx="1129009" cy="455900"/>
                    <a:chOff x="6871783" y="1806595"/>
                    <a:chExt cx="1129009" cy="455900"/>
                  </a:xfrm>
                </p:grpSpPr>
                <p:sp>
                  <p:nvSpPr>
                    <p:cNvPr id="1183" name="Google Shape;1183;p3"/>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4" name="Google Shape;1184;p3"/>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1185" name="Google Shape;1185;p3"/>
            <p:cNvGrpSpPr/>
            <p:nvPr/>
          </p:nvGrpSpPr>
          <p:grpSpPr>
            <a:xfrm>
              <a:off x="1822329" y="3518152"/>
              <a:ext cx="6297495" cy="1706164"/>
              <a:chOff x="1822329" y="3518152"/>
              <a:chExt cx="6297495" cy="1706164"/>
            </a:xfrm>
          </p:grpSpPr>
          <p:grpSp>
            <p:nvGrpSpPr>
              <p:cNvPr id="1186" name="Google Shape;1186;p3"/>
              <p:cNvGrpSpPr/>
              <p:nvPr/>
            </p:nvGrpSpPr>
            <p:grpSpPr>
              <a:xfrm>
                <a:off x="1822329" y="3518152"/>
                <a:ext cx="2075870" cy="1706164"/>
                <a:chOff x="1822329" y="3518152"/>
                <a:chExt cx="2075870" cy="1706164"/>
              </a:xfrm>
            </p:grpSpPr>
            <p:pic>
              <p:nvPicPr>
                <p:cNvPr id="1187" name="Google Shape;1187;p3"/>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1188" name="Google Shape;1188;p3"/>
                <p:cNvGrpSpPr/>
                <p:nvPr/>
              </p:nvGrpSpPr>
              <p:grpSpPr>
                <a:xfrm>
                  <a:off x="2002808" y="3518152"/>
                  <a:ext cx="1895391" cy="1508018"/>
                  <a:chOff x="2002808" y="3518152"/>
                  <a:chExt cx="1895391" cy="1508018"/>
                </a:xfrm>
              </p:grpSpPr>
              <p:grpSp>
                <p:nvGrpSpPr>
                  <p:cNvPr id="1189" name="Google Shape;1189;p3"/>
                  <p:cNvGrpSpPr/>
                  <p:nvPr/>
                </p:nvGrpSpPr>
                <p:grpSpPr>
                  <a:xfrm>
                    <a:off x="2002808" y="3719840"/>
                    <a:ext cx="1895391" cy="1306330"/>
                    <a:chOff x="2002808" y="3719840"/>
                    <a:chExt cx="1895391" cy="1306330"/>
                  </a:xfrm>
                </p:grpSpPr>
                <p:sp>
                  <p:nvSpPr>
                    <p:cNvPr id="1190" name="Google Shape;1190;p3"/>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1" name="Google Shape;1191;p3"/>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2" name="Google Shape;1192;p3"/>
                  <p:cNvGrpSpPr/>
                  <p:nvPr/>
                </p:nvGrpSpPr>
                <p:grpSpPr>
                  <a:xfrm>
                    <a:off x="2175539" y="3633053"/>
                    <a:ext cx="379155" cy="225161"/>
                    <a:chOff x="2175539" y="3633053"/>
                    <a:chExt cx="379155" cy="225161"/>
                  </a:xfrm>
                </p:grpSpPr>
                <p:sp>
                  <p:nvSpPr>
                    <p:cNvPr id="1193" name="Google Shape;1193;p3"/>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4" name="Google Shape;1194;p3"/>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5" name="Google Shape;1195;p3"/>
                  <p:cNvGrpSpPr/>
                  <p:nvPr/>
                </p:nvGrpSpPr>
                <p:grpSpPr>
                  <a:xfrm>
                    <a:off x="2650135" y="3518152"/>
                    <a:ext cx="1129009" cy="455900"/>
                    <a:chOff x="2650135" y="3518152"/>
                    <a:chExt cx="1129009" cy="455900"/>
                  </a:xfrm>
                </p:grpSpPr>
                <p:sp>
                  <p:nvSpPr>
                    <p:cNvPr id="1196" name="Google Shape;1196;p3"/>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7" name="Google Shape;1197;p3"/>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98" name="Google Shape;1198;p3"/>
              <p:cNvGrpSpPr/>
              <p:nvPr/>
            </p:nvGrpSpPr>
            <p:grpSpPr>
              <a:xfrm>
                <a:off x="3933496" y="3518152"/>
                <a:ext cx="2075526" cy="1706164"/>
                <a:chOff x="3933496" y="3518152"/>
                <a:chExt cx="2075526" cy="1706164"/>
              </a:xfrm>
            </p:grpSpPr>
            <p:pic>
              <p:nvPicPr>
                <p:cNvPr id="1199" name="Google Shape;1199;p3"/>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1200" name="Google Shape;1200;p3"/>
                <p:cNvGrpSpPr/>
                <p:nvPr/>
              </p:nvGrpSpPr>
              <p:grpSpPr>
                <a:xfrm>
                  <a:off x="4113632" y="3518152"/>
                  <a:ext cx="1895390" cy="1508018"/>
                  <a:chOff x="4113632" y="3518152"/>
                  <a:chExt cx="1895390" cy="1508018"/>
                </a:xfrm>
              </p:grpSpPr>
              <p:grpSp>
                <p:nvGrpSpPr>
                  <p:cNvPr id="1201" name="Google Shape;1201;p3"/>
                  <p:cNvGrpSpPr/>
                  <p:nvPr/>
                </p:nvGrpSpPr>
                <p:grpSpPr>
                  <a:xfrm>
                    <a:off x="4113632" y="3719840"/>
                    <a:ext cx="1895390" cy="1306330"/>
                    <a:chOff x="4113632" y="3719840"/>
                    <a:chExt cx="1895390" cy="1306330"/>
                  </a:xfrm>
                </p:grpSpPr>
                <p:sp>
                  <p:nvSpPr>
                    <p:cNvPr id="1202" name="Google Shape;1202;p3"/>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3" name="Google Shape;1203;p3"/>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4" name="Google Shape;1204;p3"/>
                  <p:cNvGrpSpPr/>
                  <p:nvPr/>
                </p:nvGrpSpPr>
                <p:grpSpPr>
                  <a:xfrm>
                    <a:off x="4286340" y="3633053"/>
                    <a:ext cx="379178" cy="225161"/>
                    <a:chOff x="4286340" y="3633053"/>
                    <a:chExt cx="379178" cy="225161"/>
                  </a:xfrm>
                </p:grpSpPr>
                <p:sp>
                  <p:nvSpPr>
                    <p:cNvPr id="1205" name="Google Shape;1205;p3"/>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6" name="Google Shape;1206;p3"/>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7" name="Google Shape;1207;p3"/>
                  <p:cNvGrpSpPr/>
                  <p:nvPr/>
                </p:nvGrpSpPr>
                <p:grpSpPr>
                  <a:xfrm>
                    <a:off x="4760959" y="3518152"/>
                    <a:ext cx="1129009" cy="455900"/>
                    <a:chOff x="4760959" y="3518152"/>
                    <a:chExt cx="1129009" cy="455900"/>
                  </a:xfrm>
                </p:grpSpPr>
                <p:sp>
                  <p:nvSpPr>
                    <p:cNvPr id="1208" name="Google Shape;1208;p3"/>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9" name="Google Shape;1209;p3"/>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210" name="Google Shape;1210;p3"/>
              <p:cNvGrpSpPr/>
              <p:nvPr/>
            </p:nvGrpSpPr>
            <p:grpSpPr>
              <a:xfrm>
                <a:off x="6044114" y="3518152"/>
                <a:ext cx="2075710" cy="1706164"/>
                <a:chOff x="6044114" y="3518152"/>
                <a:chExt cx="2075710" cy="1706164"/>
              </a:xfrm>
            </p:grpSpPr>
            <p:pic>
              <p:nvPicPr>
                <p:cNvPr id="1211" name="Google Shape;1211;p3"/>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1212" name="Google Shape;1212;p3"/>
                <p:cNvGrpSpPr/>
                <p:nvPr/>
              </p:nvGrpSpPr>
              <p:grpSpPr>
                <a:xfrm>
                  <a:off x="6224433" y="3518152"/>
                  <a:ext cx="1895391" cy="1508018"/>
                  <a:chOff x="6224433" y="3518152"/>
                  <a:chExt cx="1895391" cy="1508018"/>
                </a:xfrm>
              </p:grpSpPr>
              <p:grpSp>
                <p:nvGrpSpPr>
                  <p:cNvPr id="1213" name="Google Shape;1213;p3"/>
                  <p:cNvGrpSpPr/>
                  <p:nvPr/>
                </p:nvGrpSpPr>
                <p:grpSpPr>
                  <a:xfrm>
                    <a:off x="6224433" y="3719840"/>
                    <a:ext cx="1895391" cy="1306330"/>
                    <a:chOff x="6224433" y="3719840"/>
                    <a:chExt cx="1895391" cy="1306330"/>
                  </a:xfrm>
                </p:grpSpPr>
                <p:sp>
                  <p:nvSpPr>
                    <p:cNvPr id="1214" name="Google Shape;1214;p3"/>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5" name="Google Shape;1215;p3"/>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16" name="Google Shape;1216;p3"/>
                  <p:cNvGrpSpPr/>
                  <p:nvPr/>
                </p:nvGrpSpPr>
                <p:grpSpPr>
                  <a:xfrm>
                    <a:off x="6397140" y="3633053"/>
                    <a:ext cx="379179" cy="225161"/>
                    <a:chOff x="6397140" y="3633053"/>
                    <a:chExt cx="379179" cy="225161"/>
                  </a:xfrm>
                </p:grpSpPr>
                <p:sp>
                  <p:nvSpPr>
                    <p:cNvPr id="1217" name="Google Shape;1217;p3"/>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8" name="Google Shape;1218;p3"/>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19" name="Google Shape;1219;p3"/>
                  <p:cNvGrpSpPr/>
                  <p:nvPr/>
                </p:nvGrpSpPr>
                <p:grpSpPr>
                  <a:xfrm>
                    <a:off x="6871783" y="3518152"/>
                    <a:ext cx="1129009" cy="455900"/>
                    <a:chOff x="6871783" y="3518152"/>
                    <a:chExt cx="1129009" cy="455900"/>
                  </a:xfrm>
                </p:grpSpPr>
                <p:sp>
                  <p:nvSpPr>
                    <p:cNvPr id="1220" name="Google Shape;1220;p3"/>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1" name="Google Shape;1221;p3"/>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1222" name="Google Shape;1222;p3"/>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1223" name="Google Shape;1223;p3"/>
          <p:cNvSpPr txBox="1"/>
          <p:nvPr/>
        </p:nvSpPr>
        <p:spPr>
          <a:xfrm>
            <a:off x="8499821" y="837810"/>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1224" name="Google Shape;1224;p3"/>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1225" name="Google Shape;1225;p3"/>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1226" name="Google Shape;1226;p3"/>
          <p:cNvSpPr txBox="1"/>
          <p:nvPr/>
        </p:nvSpPr>
        <p:spPr>
          <a:xfrm>
            <a:off x="606189" y="4839123"/>
            <a:ext cx="1618749" cy="150810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1227" name="Google Shape;1227;p3"/>
          <p:cNvSpPr txBox="1"/>
          <p:nvPr/>
        </p:nvSpPr>
        <p:spPr>
          <a:xfrm>
            <a:off x="5717155" y="777922"/>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1228" name="Google Shape;1228;p3"/>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1229" name="Google Shape;1229;p3"/>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1230" name="Google Shape;1230;p3"/>
          <p:cNvSpPr txBox="1"/>
          <p:nvPr/>
        </p:nvSpPr>
        <p:spPr>
          <a:xfrm>
            <a:off x="8456229" y="5231762"/>
            <a:ext cx="2414700" cy="140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s-ES" sz="17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200" u="none" cap="none" strike="noStrike">
              <a:solidFill>
                <a:srgbClr val="000000"/>
              </a:solidFill>
              <a:latin typeface="Arial"/>
              <a:ea typeface="Arial"/>
              <a:cs typeface="Arial"/>
              <a:sym typeface="Arial"/>
            </a:endParaRPr>
          </a:p>
        </p:txBody>
      </p:sp>
      <p:sp>
        <p:nvSpPr>
          <p:cNvPr id="1231" name="Google Shape;1231;p3"/>
          <p:cNvSpPr txBox="1"/>
          <p:nvPr/>
        </p:nvSpPr>
        <p:spPr>
          <a:xfrm>
            <a:off x="2820535" y="777931"/>
            <a:ext cx="2243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Introducción a la gestión del turismo regional de crisis y sus complejidades</a:t>
            </a:r>
            <a:endParaRPr b="0" i="0" sz="1200" u="none" cap="none" strike="noStrike">
              <a:solidFill>
                <a:srgbClr val="000000"/>
              </a:solidFill>
              <a:latin typeface="Arial"/>
              <a:ea typeface="Arial"/>
              <a:cs typeface="Arial"/>
              <a:sym typeface="Arial"/>
            </a:endParaRPr>
          </a:p>
        </p:txBody>
      </p:sp>
      <p:sp>
        <p:nvSpPr>
          <p:cNvPr id="1232" name="Google Shape;1232;p3"/>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Corto Plazo)</a:t>
            </a:r>
            <a:endParaRPr b="0" i="0" sz="1200" u="none" cap="none" strike="noStrike">
              <a:solidFill>
                <a:srgbClr val="000000"/>
              </a:solidFill>
              <a:latin typeface="Arial"/>
              <a:ea typeface="Arial"/>
              <a:cs typeface="Arial"/>
              <a:sym typeface="Arial"/>
            </a:endParaRPr>
          </a:p>
        </p:txBody>
      </p:sp>
      <p:sp>
        <p:nvSpPr>
          <p:cNvPr id="1233" name="Google Shape;1233;p3"/>
          <p:cNvSpPr txBox="1"/>
          <p:nvPr/>
        </p:nvSpPr>
        <p:spPr>
          <a:xfrm>
            <a:off x="2696985" y="5331565"/>
            <a:ext cx="23295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3AA091"/>
                </a:solidFill>
                <a:latin typeface="Calibri"/>
                <a:ea typeface="Calibri"/>
                <a:cs typeface="Calibri"/>
                <a:sym typeface="Calibri"/>
              </a:rPr>
              <a:t>Estrategia de comunicación y relaciones públicas</a:t>
            </a:r>
            <a:endParaRPr b="0" i="0" sz="1200" u="none" cap="none" strike="noStrike">
              <a:solidFill>
                <a:srgbClr val="000000"/>
              </a:solidFill>
              <a:latin typeface="Arial"/>
              <a:ea typeface="Arial"/>
              <a:cs typeface="Arial"/>
              <a:sym typeface="Arial"/>
            </a:endParaRPr>
          </a:p>
        </p:txBody>
      </p:sp>
      <p:sp>
        <p:nvSpPr>
          <p:cNvPr id="1234" name="Google Shape;1234;p3"/>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1235" name="Google Shape;1235;p3"/>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1236" name="Google Shape;1236;p3"/>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1237" name="Google Shape;1237;p3"/>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1238" name="Google Shape;1238;p3"/>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1239" name="Google Shape;1239;p3"/>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1240" name="Google Shape;1240;p3"/>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1241" name="Google Shape;1241;p3"/>
          <p:cNvSpPr txBox="1"/>
          <p:nvPr/>
        </p:nvSpPr>
        <p:spPr>
          <a:xfrm>
            <a:off x="5568959" y="5366361"/>
            <a:ext cx="24000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3AA091"/>
                </a:solidFill>
                <a:latin typeface="Calibri"/>
                <a:ea typeface="Calibri"/>
                <a:cs typeface="Calibri"/>
                <a:sym typeface="Calibri"/>
              </a:rPr>
              <a:t>Marketing estratégico regional de respuesta a crisis y recuperación</a:t>
            </a:r>
            <a:endParaRPr b="0" i="0" sz="1200" u="none" cap="none" strike="noStrike">
              <a:solidFill>
                <a:srgbClr val="000000"/>
              </a:solidFill>
              <a:latin typeface="Arial"/>
              <a:ea typeface="Arial"/>
              <a:cs typeface="Arial"/>
              <a:sym typeface="Arial"/>
            </a:endParaRPr>
          </a:p>
        </p:txBody>
      </p:sp>
      <p:sp>
        <p:nvSpPr>
          <p:cNvPr id="1242" name="Google Shape;1242;p3"/>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1243" name="Google Shape;1243;p3"/>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p30"/>
          <p:cNvSpPr txBox="1"/>
          <p:nvPr>
            <p:ph idx="1" type="body"/>
          </p:nvPr>
        </p:nvSpPr>
        <p:spPr>
          <a:xfrm>
            <a:off x="464441" y="811700"/>
            <a:ext cx="5774433"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p:txBody>
      </p:sp>
      <p:sp>
        <p:nvSpPr>
          <p:cNvPr id="1542" name="Google Shape;1542;p30"/>
          <p:cNvSpPr txBox="1"/>
          <p:nvPr>
            <p:ph idx="2" type="body"/>
          </p:nvPr>
        </p:nvSpPr>
        <p:spPr>
          <a:xfrm>
            <a:off x="234818" y="3273"/>
            <a:ext cx="6130166" cy="933449"/>
          </a:xfrm>
          <a:prstGeom prst="rect">
            <a:avLst/>
          </a:prstGeom>
          <a:noFill/>
          <a:ln>
            <a:noFill/>
          </a:ln>
        </p:spPr>
        <p:txBody>
          <a:bodyPr anchorCtr="0" anchor="ctr" bIns="45700" lIns="91425" spcFirstLastPara="1" rIns="91425" wrap="square" tIns="45700">
            <a:normAutofit fontScale="55000" lnSpcReduction="20000"/>
          </a:bodyPr>
          <a:lstStyle/>
          <a:p>
            <a:pPr indent="0" lvl="0" marL="0" rtl="0" algn="ctr">
              <a:lnSpc>
                <a:spcPct val="120000"/>
              </a:lnSpc>
              <a:spcBef>
                <a:spcPts val="0"/>
              </a:spcBef>
              <a:spcAft>
                <a:spcPts val="0"/>
              </a:spcAft>
              <a:buClr>
                <a:schemeClr val="lt1"/>
              </a:buClr>
              <a:buSzPct val="100000"/>
              <a:buNone/>
            </a:pPr>
            <a:r>
              <a:rPr b="1" lang="es-ES"/>
              <a:t>Auditoría regional de crisis aplicada a cada etapa de una crisis</a:t>
            </a:r>
            <a:endParaRPr/>
          </a:p>
          <a:p>
            <a:pPr indent="0" lvl="0" marL="0" rtl="0" algn="ctr">
              <a:lnSpc>
                <a:spcPct val="120000"/>
              </a:lnSpc>
              <a:spcBef>
                <a:spcPts val="0"/>
              </a:spcBef>
              <a:spcAft>
                <a:spcPts val="0"/>
              </a:spcAft>
              <a:buClr>
                <a:schemeClr val="lt1"/>
              </a:buClr>
              <a:buSzPct val="100000"/>
              <a:buNone/>
            </a:pPr>
            <a:r>
              <a:rPr i="1" lang="es-ES"/>
              <a:t>Preparación</a:t>
            </a:r>
            <a:r>
              <a:rPr b="1" lang="es-ES"/>
              <a:t> </a:t>
            </a:r>
            <a:r>
              <a:rPr i="1" lang="es-ES"/>
              <a:t>Escenario</a:t>
            </a:r>
            <a:endParaRPr/>
          </a:p>
        </p:txBody>
      </p:sp>
      <p:sp>
        <p:nvSpPr>
          <p:cNvPr id="1543" name="Google Shape;1543;p30"/>
          <p:cNvSpPr txBox="1"/>
          <p:nvPr/>
        </p:nvSpPr>
        <p:spPr>
          <a:xfrm>
            <a:off x="338330" y="936722"/>
            <a:ext cx="5900400" cy="5649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s-ES" sz="1900" u="none" cap="none" strike="noStrike">
                <a:solidFill>
                  <a:schemeClr val="lt1"/>
                </a:solidFill>
                <a:latin typeface="Calibri"/>
                <a:ea typeface="Calibri"/>
                <a:cs typeface="Calibri"/>
                <a:sym typeface="Calibri"/>
              </a:rPr>
              <a:t>En la siguiente sección se explica cómo una región puede utilizar una Auditoría Regional de Crisis en la Fase de Preparación de una crisis. Recuerde que esta lista es sólo una muestra, otras auditorías pueden ser editadas, ampliadas o eliminadas.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a:p>
            <a:pPr indent="-450850" lvl="0" marL="457200" marR="0" rtl="0" algn="l">
              <a:lnSpc>
                <a:spcPct val="100000"/>
              </a:lnSpc>
              <a:spcBef>
                <a:spcPts val="0"/>
              </a:spcBef>
              <a:spcAft>
                <a:spcPts val="0"/>
              </a:spcAft>
              <a:buClr>
                <a:schemeClr val="lt1"/>
              </a:buClr>
              <a:buSzPts val="1900"/>
              <a:buFont typeface="Calibri"/>
              <a:buAutoNum type="arabicPeriod"/>
            </a:pPr>
            <a:r>
              <a:rPr b="0" i="0" lang="es-ES" sz="1900" u="none" cap="none" strike="noStrike">
                <a:solidFill>
                  <a:schemeClr val="lt1"/>
                </a:solidFill>
                <a:latin typeface="Calibri"/>
                <a:ea typeface="Calibri"/>
                <a:cs typeface="Calibri"/>
                <a:sym typeface="Calibri"/>
              </a:rPr>
              <a:t>Identificar las carencias de la gestión regional de crisis </a:t>
            </a:r>
            <a:r>
              <a:rPr b="1" i="0" lang="es-ES" sz="1900" u="none" cap="none" strike="noStrike">
                <a:solidFill>
                  <a:schemeClr val="lt1"/>
                </a:solidFill>
                <a:latin typeface="Calibri"/>
                <a:ea typeface="Calibri"/>
                <a:cs typeface="Calibri"/>
                <a:sym typeface="Calibri"/>
              </a:rPr>
              <a:t>Infraestructura, planes, procedimientos</a:t>
            </a:r>
            <a:r>
              <a:rPr b="0" i="0" lang="es-ES" sz="1900" u="none" cap="none" strike="noStrike">
                <a:solidFill>
                  <a:schemeClr val="lt1"/>
                </a:solidFill>
                <a:latin typeface="Calibri"/>
                <a:ea typeface="Calibri"/>
                <a:cs typeface="Calibri"/>
                <a:sym typeface="Calibri"/>
              </a:rPr>
              <a:t>..</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1900"/>
              <a:buFont typeface="Calibri"/>
              <a:buAutoNum type="arabicPeriod"/>
            </a:pPr>
            <a:r>
              <a:rPr b="0" i="0" lang="es-ES" sz="1900" u="none" cap="none" strike="noStrike">
                <a:solidFill>
                  <a:schemeClr val="lt1"/>
                </a:solidFill>
                <a:latin typeface="Calibri"/>
                <a:ea typeface="Calibri"/>
                <a:cs typeface="Calibri"/>
                <a:sym typeface="Calibri"/>
              </a:rPr>
              <a:t>Identificar los impactos regionales </a:t>
            </a:r>
            <a:r>
              <a:rPr b="1" i="0" lang="es-ES" sz="1900" u="none" cap="none" strike="noStrike">
                <a:solidFill>
                  <a:schemeClr val="lt1"/>
                </a:solidFill>
                <a:latin typeface="Calibri"/>
                <a:ea typeface="Calibri"/>
                <a:cs typeface="Calibri"/>
                <a:sym typeface="Calibri"/>
              </a:rPr>
              <a:t>Impactos</a:t>
            </a:r>
            <a:r>
              <a:rPr b="0" i="0" lang="es-ES" sz="1900" u="none" cap="none" strike="noStrike">
                <a:solidFill>
                  <a:schemeClr val="lt1"/>
                </a:solidFill>
                <a:latin typeface="Calibri"/>
                <a:ea typeface="Calibri"/>
                <a:cs typeface="Calibri"/>
                <a:sym typeface="Calibri"/>
              </a:rPr>
              <a:t> &amp; Mejorar la estructura de apoyo en caso de crisis </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1900"/>
              <a:buFont typeface="Calibri"/>
              <a:buAutoNum type="arabicPeriod"/>
            </a:pPr>
            <a:r>
              <a:rPr b="0" i="0" lang="es-ES" sz="1900" u="none" cap="none" strike="noStrike">
                <a:solidFill>
                  <a:schemeClr val="lt1"/>
                </a:solidFill>
                <a:latin typeface="Calibri"/>
                <a:ea typeface="Calibri"/>
                <a:cs typeface="Calibri"/>
                <a:sym typeface="Calibri"/>
              </a:rPr>
              <a:t>Identificar </a:t>
            </a:r>
            <a:r>
              <a:rPr b="1" i="0" lang="es-ES" sz="1900" u="none" cap="none" strike="noStrike">
                <a:solidFill>
                  <a:schemeClr val="lt1"/>
                </a:solidFill>
                <a:latin typeface="Calibri"/>
                <a:ea typeface="Calibri"/>
                <a:cs typeface="Calibri"/>
                <a:sym typeface="Calibri"/>
              </a:rPr>
              <a:t>Los agentes regionales y turísticos que faltan </a:t>
            </a:r>
            <a:r>
              <a:rPr b="0" i="0" lang="es-ES" sz="1900" u="none" cap="none" strike="noStrike">
                <a:solidFill>
                  <a:schemeClr val="lt1"/>
                </a:solidFill>
                <a:latin typeface="Calibri"/>
                <a:ea typeface="Calibri"/>
                <a:cs typeface="Calibri"/>
                <a:sym typeface="Calibri"/>
              </a:rPr>
              <a:t>Vulnerables a una crisis regional </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1900"/>
              <a:buFont typeface="Calibri"/>
              <a:buAutoNum type="arabicPeriod"/>
            </a:pPr>
            <a:r>
              <a:rPr b="0" i="0" lang="es-ES" sz="1900" u="none" cap="none" strike="noStrike">
                <a:solidFill>
                  <a:schemeClr val="lt1"/>
                </a:solidFill>
                <a:latin typeface="Calibri"/>
                <a:ea typeface="Calibri"/>
                <a:cs typeface="Calibri"/>
                <a:sym typeface="Calibri"/>
              </a:rPr>
              <a:t>Debatir cómo potenciar la participación de las partes interesadas regionales </a:t>
            </a:r>
            <a:r>
              <a:rPr b="1" i="0" lang="es-ES" sz="1900" u="none" cap="none" strike="noStrike">
                <a:solidFill>
                  <a:schemeClr val="lt1"/>
                </a:solidFill>
                <a:latin typeface="Calibri"/>
                <a:ea typeface="Calibri"/>
                <a:cs typeface="Calibri"/>
                <a:sym typeface="Calibri"/>
              </a:rPr>
              <a:t>Regionales </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1900"/>
              <a:buFont typeface="Calibri"/>
              <a:buAutoNum type="arabicPeriod"/>
            </a:pPr>
            <a:r>
              <a:rPr b="0" i="0" lang="es-ES" sz="1900" u="none" cap="none" strike="noStrike">
                <a:solidFill>
                  <a:schemeClr val="lt1"/>
                </a:solidFill>
                <a:latin typeface="Calibri"/>
                <a:ea typeface="Calibri"/>
                <a:cs typeface="Calibri"/>
                <a:sym typeface="Calibri"/>
              </a:rPr>
              <a:t>Revisar el Equipo de Gestión de Crisis del Turismo </a:t>
            </a:r>
            <a:r>
              <a:rPr b="1" i="0" lang="es-ES" sz="1900" u="none" cap="none" strike="noStrike">
                <a:solidFill>
                  <a:schemeClr val="lt1"/>
                </a:solidFill>
                <a:latin typeface="Calibri"/>
                <a:ea typeface="Calibri"/>
                <a:cs typeface="Calibri"/>
                <a:sym typeface="Calibri"/>
              </a:rPr>
              <a:t>(TCMT)</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1900"/>
              <a:buFont typeface="Calibri"/>
              <a:buAutoNum type="arabicPeriod"/>
            </a:pPr>
            <a:r>
              <a:rPr b="0" i="0" lang="es-ES" sz="1900" u="none" cap="none" strike="noStrike">
                <a:solidFill>
                  <a:schemeClr val="lt1"/>
                </a:solidFill>
                <a:latin typeface="Calibri"/>
                <a:ea typeface="Calibri"/>
                <a:cs typeface="Calibri"/>
                <a:sym typeface="Calibri"/>
              </a:rPr>
              <a:t>Identifique las </a:t>
            </a:r>
            <a:r>
              <a:rPr b="1" i="0" lang="es-ES" sz="1900" u="none" cap="none" strike="noStrike">
                <a:solidFill>
                  <a:schemeClr val="lt1"/>
                </a:solidFill>
                <a:latin typeface="Calibri"/>
                <a:ea typeface="Calibri"/>
                <a:cs typeface="Calibri"/>
                <a:sym typeface="Calibri"/>
              </a:rPr>
              <a:t>Medidas de salud y seguridad </a:t>
            </a:r>
            <a:r>
              <a:rPr b="0" i="0" lang="es-ES" sz="1900" u="none" cap="none" strike="noStrike">
                <a:solidFill>
                  <a:schemeClr val="lt1"/>
                </a:solidFill>
                <a:latin typeface="Calibri"/>
                <a:ea typeface="Calibri"/>
                <a:cs typeface="Calibri"/>
                <a:sym typeface="Calibri"/>
              </a:rPr>
              <a:t>que deben aplicarse</a:t>
            </a:r>
            <a:endParaRPr b="0" i="0" sz="1300" u="none" cap="none" strike="noStrike">
              <a:solidFill>
                <a:srgbClr val="000000"/>
              </a:solidFill>
              <a:latin typeface="Arial"/>
              <a:ea typeface="Arial"/>
              <a:cs typeface="Arial"/>
              <a:sym typeface="Arial"/>
            </a:endParaRPr>
          </a:p>
          <a:p>
            <a:pPr indent="-450850" lvl="0" marL="457200" marR="0" rtl="0" algn="l">
              <a:lnSpc>
                <a:spcPct val="100000"/>
              </a:lnSpc>
              <a:spcBef>
                <a:spcPts val="0"/>
              </a:spcBef>
              <a:spcAft>
                <a:spcPts val="0"/>
              </a:spcAft>
              <a:buClr>
                <a:schemeClr val="lt1"/>
              </a:buClr>
              <a:buSzPts val="1900"/>
              <a:buFont typeface="Calibri"/>
              <a:buAutoNum type="arabicPeriod"/>
            </a:pPr>
            <a:r>
              <a:rPr b="0" i="0" lang="es-ES" sz="1900" u="none" cap="none" strike="noStrike">
                <a:solidFill>
                  <a:schemeClr val="lt1"/>
                </a:solidFill>
                <a:latin typeface="Calibri"/>
                <a:ea typeface="Calibri"/>
                <a:cs typeface="Calibri"/>
                <a:sym typeface="Calibri"/>
              </a:rPr>
              <a:t>Gestión de crisis y respuesta </a:t>
            </a:r>
            <a:r>
              <a:rPr b="1" i="0" lang="es-ES" sz="1900" u="none" cap="none" strike="noStrike">
                <a:solidFill>
                  <a:schemeClr val="lt1"/>
                </a:solidFill>
                <a:latin typeface="Calibri"/>
                <a:ea typeface="Calibri"/>
                <a:cs typeface="Calibri"/>
                <a:sym typeface="Calibri"/>
              </a:rPr>
              <a:t>Formación</a:t>
            </a:r>
            <a:endParaRPr b="0" i="0" sz="1300" u="none" cap="none" strike="noStrike">
              <a:solidFill>
                <a:srgbClr val="000000"/>
              </a:solidFill>
              <a:latin typeface="Arial"/>
              <a:ea typeface="Arial"/>
              <a:cs typeface="Arial"/>
              <a:sym typeface="Arial"/>
            </a:endParaRPr>
          </a:p>
        </p:txBody>
      </p:sp>
      <p:pic>
        <p:nvPicPr>
          <p:cNvPr descr="A group of people sitting around a table playing chess&#10;&#10;Description automatically generated" id="1544" name="Google Shape;1544;p30"/>
          <p:cNvPicPr preferRelativeResize="0"/>
          <p:nvPr>
            <p:ph idx="3" type="pic"/>
          </p:nvPr>
        </p:nvPicPr>
        <p:blipFill rotWithShape="1">
          <a:blip r:embed="rId3">
            <a:alphaModFix/>
          </a:blip>
          <a:srcRect b="0" l="11700" r="11698" t="0"/>
          <a:stretch/>
        </p:blipFill>
        <p:spPr>
          <a:xfrm>
            <a:off x="6392300" y="228600"/>
            <a:ext cx="5564883" cy="5447571"/>
          </a:xfrm>
          <a:prstGeom prst="rect">
            <a:avLst/>
          </a:prstGeom>
          <a:solidFill>
            <a:schemeClr val="lt1"/>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pic>
        <p:nvPicPr>
          <p:cNvPr descr="A room with tables and chairs&#10;&#10;Description automatically generated with medium confidence" id="1549" name="Google Shape;1549;p31"/>
          <p:cNvPicPr preferRelativeResize="0"/>
          <p:nvPr>
            <p:ph idx="2" type="pic"/>
          </p:nvPr>
        </p:nvPicPr>
        <p:blipFill rotWithShape="1">
          <a:blip r:embed="rId3">
            <a:alphaModFix/>
          </a:blip>
          <a:srcRect b="17146" l="0" r="0" t="17146"/>
          <a:stretch/>
        </p:blipFill>
        <p:spPr>
          <a:xfrm>
            <a:off x="241300" y="228600"/>
            <a:ext cx="11696700" cy="5763986"/>
          </a:xfrm>
          <a:prstGeom prst="rect">
            <a:avLst/>
          </a:prstGeom>
          <a:noFill/>
          <a:ln>
            <a:noFill/>
          </a:ln>
        </p:spPr>
      </p:pic>
      <p:sp>
        <p:nvSpPr>
          <p:cNvPr id="1550" name="Google Shape;1550;p31"/>
          <p:cNvSpPr/>
          <p:nvPr/>
        </p:nvSpPr>
        <p:spPr>
          <a:xfrm>
            <a:off x="6027000" y="997200"/>
            <a:ext cx="6165000" cy="2536800"/>
          </a:xfrm>
          <a:prstGeom prst="rect">
            <a:avLst/>
          </a:prstGeom>
          <a:solidFill>
            <a:srgbClr val="91639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31"/>
          <p:cNvSpPr txBox="1"/>
          <p:nvPr>
            <p:ph idx="1" type="body"/>
          </p:nvPr>
        </p:nvSpPr>
        <p:spPr>
          <a:xfrm>
            <a:off x="6420495" y="1215034"/>
            <a:ext cx="51999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s-ES"/>
              <a:t>4.  Ejemplo de ejercicio regional de auditoría de crisis</a:t>
            </a:r>
            <a:endParaRPr/>
          </a:p>
        </p:txBody>
      </p:sp>
      <p:sp>
        <p:nvSpPr>
          <p:cNvPr id="1552" name="Google Shape;1552;p31"/>
          <p:cNvSpPr txBox="1"/>
          <p:nvPr>
            <p:ph idx="3" type="body"/>
          </p:nvPr>
        </p:nvSpPr>
        <p:spPr>
          <a:xfrm>
            <a:off x="6420495" y="2556426"/>
            <a:ext cx="5029200" cy="85170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None/>
            </a:pPr>
            <a:r>
              <a:rPr i="1" lang="es-ES"/>
              <a:t>Fase de preparación y mitigación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32"/>
          <p:cNvSpPr/>
          <p:nvPr/>
        </p:nvSpPr>
        <p:spPr>
          <a:xfrm>
            <a:off x="262296" y="819150"/>
            <a:ext cx="11739204" cy="5677109"/>
          </a:xfrm>
          <a:prstGeom prst="rect">
            <a:avLst/>
          </a:prstGeom>
          <a:solidFill>
            <a:srgbClr val="916395"/>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8" name="Google Shape;1558;p32"/>
          <p:cNvSpPr txBox="1"/>
          <p:nvPr>
            <p:ph idx="3" type="body"/>
          </p:nvPr>
        </p:nvSpPr>
        <p:spPr>
          <a:xfrm>
            <a:off x="542925" y="1038226"/>
            <a:ext cx="11106150" cy="512445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D4D4D"/>
              </a:buClr>
              <a:buSzPts val="2200"/>
              <a:buNone/>
            </a:pPr>
            <a:r>
              <a:rPr lang="es-ES" sz="2200">
                <a:solidFill>
                  <a:srgbClr val="4D4D4D"/>
                </a:solidFill>
              </a:rPr>
              <a:t>La </a:t>
            </a:r>
            <a:r>
              <a:rPr b="1" lang="es-ES" sz="2200">
                <a:solidFill>
                  <a:srgbClr val="4D4D4D"/>
                </a:solidFill>
              </a:rPr>
              <a:t>Preparación Regional para la Auditoría de Crisis incluye el desarrollo de planes y programas, sistemas y procedimientos, formación y pruebas </a:t>
            </a:r>
            <a:r>
              <a:rPr lang="es-ES" sz="2200">
                <a:solidFill>
                  <a:srgbClr val="4D4D4D"/>
                </a:solidFill>
              </a:rPr>
              <a:t>para garantizar que, cuando se produzcan las crisis, los recursos (personal y equipos) puedan movilizarse y desplegarse de la mejor manera posible para reducir los efectos de la crisis y facilitar la vuelta a la normalidad. </a:t>
            </a:r>
            <a:endParaRPr/>
          </a:p>
          <a:p>
            <a:pPr indent="0" lvl="0" marL="0" rtl="0" algn="l">
              <a:lnSpc>
                <a:spcPct val="90000"/>
              </a:lnSpc>
              <a:spcBef>
                <a:spcPts val="1000"/>
              </a:spcBef>
              <a:spcAft>
                <a:spcPts val="0"/>
              </a:spcAft>
              <a:buClr>
                <a:srgbClr val="4D4D4D"/>
              </a:buClr>
              <a:buSzPts val="2200"/>
              <a:buNone/>
            </a:pPr>
            <a:r>
              <a:rPr lang="es-ES" sz="2200">
                <a:solidFill>
                  <a:srgbClr val="4D4D4D"/>
                </a:solidFill>
              </a:rPr>
              <a:t>Como se explica en el Módulo 2, una parte clave de la preparación ante las crisis para las empresas/organizaciones relacionadas con el turismo es el establecimiento de </a:t>
            </a:r>
            <a:r>
              <a:rPr b="1" lang="es-ES" sz="2200">
                <a:solidFill>
                  <a:srgbClr val="4D4D4D"/>
                </a:solidFill>
              </a:rPr>
              <a:t>redes y enlaces con otras empresas/organizaciones </a:t>
            </a:r>
            <a:r>
              <a:rPr lang="es-ES" sz="2200">
                <a:solidFill>
                  <a:srgbClr val="4D4D4D"/>
                </a:solidFill>
              </a:rPr>
              <a:t>y con las organizaciones relevantes de la industria, el gobierno y las agencias comunitarias. </a:t>
            </a:r>
            <a:endParaRPr/>
          </a:p>
          <a:p>
            <a:pPr indent="0" lvl="0" marL="0" rtl="0" algn="l">
              <a:lnSpc>
                <a:spcPct val="90000"/>
              </a:lnSpc>
              <a:spcBef>
                <a:spcPts val="1000"/>
              </a:spcBef>
              <a:spcAft>
                <a:spcPts val="0"/>
              </a:spcAft>
              <a:buClr>
                <a:srgbClr val="4D4D4D"/>
              </a:buClr>
              <a:buSzPts val="2200"/>
              <a:buNone/>
            </a:pPr>
            <a:r>
              <a:rPr lang="es-ES" sz="2200">
                <a:solidFill>
                  <a:srgbClr val="4D4D4D"/>
                </a:solidFill>
              </a:rPr>
              <a:t>Una región desarrolla y mantiene relaciones de trabajo eficaces con aquellos organismos con los que puede cooperar durante una crisis, y que pueden proporcionar asesoramiento y asistencia durante la respuesta a la crisis y la recuperación. </a:t>
            </a:r>
            <a:endParaRPr/>
          </a:p>
          <a:p>
            <a:pPr indent="0" lvl="0" marL="0" rtl="0" algn="l">
              <a:lnSpc>
                <a:spcPct val="90000"/>
              </a:lnSpc>
              <a:spcBef>
                <a:spcPts val="1000"/>
              </a:spcBef>
              <a:spcAft>
                <a:spcPts val="0"/>
              </a:spcAft>
              <a:buClr>
                <a:srgbClr val="4D4D4D"/>
              </a:buClr>
              <a:buSzPts val="2200"/>
              <a:buNone/>
            </a:pPr>
            <a:r>
              <a:rPr b="1" lang="es-ES" sz="2200">
                <a:solidFill>
                  <a:srgbClr val="4D4D4D"/>
                </a:solidFill>
              </a:rPr>
              <a:t>El primer paso en la preparación es la creación de un Equipo de Gestión de Crisis Turísticas (TCMT) Módulo 2. </a:t>
            </a:r>
            <a:r>
              <a:rPr lang="es-ES" sz="2200">
                <a:solidFill>
                  <a:srgbClr val="4D4D4D"/>
                </a:solidFill>
              </a:rPr>
              <a:t>Es importante evaluar si la región dispone de personal o recursos suficientes para lograrlo. En caso contrario, el TCMT podría completarse con representantes de fuera de la región interesados en el bienestar de la protección del turismo en la región.</a:t>
            </a:r>
            <a:endParaRPr/>
          </a:p>
        </p:txBody>
      </p:sp>
      <p:sp>
        <p:nvSpPr>
          <p:cNvPr id="1559" name="Google Shape;1559;p32"/>
          <p:cNvSpPr txBox="1"/>
          <p:nvPr/>
        </p:nvSpPr>
        <p:spPr>
          <a:xfrm>
            <a:off x="262297" y="124837"/>
            <a:ext cx="11862900" cy="477000"/>
          </a:xfrm>
          <a:prstGeom prst="rect">
            <a:avLst/>
          </a:prstGeom>
          <a:solidFill>
            <a:srgbClr val="7A547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s-ES" sz="2500" u="none" cap="none" strike="noStrike">
                <a:solidFill>
                  <a:schemeClr val="lt1"/>
                </a:solidFill>
                <a:latin typeface="Calibri"/>
                <a:ea typeface="Calibri"/>
                <a:cs typeface="Calibri"/>
                <a:sym typeface="Calibri"/>
              </a:rPr>
              <a:t>Parte 1 </a:t>
            </a:r>
            <a:r>
              <a:rPr b="0" i="0" lang="es-ES" sz="2500" u="none" cap="none" strike="noStrike">
                <a:solidFill>
                  <a:schemeClr val="lt1"/>
                </a:solidFill>
                <a:latin typeface="Calibri"/>
                <a:ea typeface="Calibri"/>
                <a:cs typeface="Calibri"/>
                <a:sym typeface="Calibri"/>
              </a:rPr>
              <a:t>Ejemplo de auditoría regional de crisis - </a:t>
            </a:r>
            <a:r>
              <a:rPr b="1" i="0" lang="es-ES" sz="2500" u="none" cap="none" strike="noStrike">
                <a:solidFill>
                  <a:schemeClr val="lt1"/>
                </a:solidFill>
                <a:latin typeface="Calibri"/>
                <a:ea typeface="Calibri"/>
                <a:cs typeface="Calibri"/>
                <a:sym typeface="Calibri"/>
              </a:rPr>
              <a:t>Fase de preparación y mitigación</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graphicFrame>
        <p:nvGraphicFramePr>
          <p:cNvPr id="1564" name="Google Shape;1564;p33"/>
          <p:cNvGraphicFramePr/>
          <p:nvPr/>
        </p:nvGraphicFramePr>
        <p:xfrm>
          <a:off x="543839" y="423383"/>
          <a:ext cx="3000000" cy="3000000"/>
        </p:xfrm>
        <a:graphic>
          <a:graphicData uri="http://schemas.openxmlformats.org/drawingml/2006/table">
            <a:tbl>
              <a:tblPr bandRow="1" firstRow="1">
                <a:noFill/>
                <a:tableStyleId>{C0312D22-559F-4ED8-B5B2-205163B28DE1}</a:tableStyleId>
              </a:tblPr>
              <a:tblGrid>
                <a:gridCol w="3059675"/>
                <a:gridCol w="8044650"/>
              </a:tblGrid>
              <a:tr h="942225">
                <a:tc gridSpan="2">
                  <a:txBody>
                    <a:bodyPr/>
                    <a:lstStyle/>
                    <a:p>
                      <a:pPr indent="-457200" lvl="0" marL="457200" marR="0" rtl="0" algn="l">
                        <a:lnSpc>
                          <a:spcPct val="100000"/>
                        </a:lnSpc>
                        <a:spcBef>
                          <a:spcPts val="0"/>
                        </a:spcBef>
                        <a:spcAft>
                          <a:spcPts val="0"/>
                        </a:spcAft>
                        <a:buClr>
                          <a:schemeClr val="lt1"/>
                        </a:buClr>
                        <a:buSzPts val="2400"/>
                        <a:buFont typeface="Calibri"/>
                        <a:buAutoNum type="arabicPeriod"/>
                      </a:pPr>
                      <a:r>
                        <a:rPr b="0" lang="es-ES" sz="2400" u="none" cap="none" strike="noStrike">
                          <a:solidFill>
                            <a:schemeClr val="lt1"/>
                          </a:solidFill>
                          <a:latin typeface="Calibri"/>
                          <a:ea typeface="Calibri"/>
                          <a:cs typeface="Calibri"/>
                          <a:sym typeface="Calibri"/>
                        </a:rPr>
                        <a:t>Identificar las carencias de las infraestructuras, planes y procedimientos regionales de gestión de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hMerge="1"/>
              </a:tr>
              <a:tr h="1360975">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Identificar las infraestructuras de crisis </a:t>
                      </a:r>
                      <a:r>
                        <a:rPr b="1" lang="es-ES" sz="1800" u="none" cap="none" strike="noStrike">
                          <a:solidFill>
                            <a:srgbClr val="086D6E"/>
                          </a:solidFill>
                          <a:latin typeface="Calibri"/>
                          <a:ea typeface="Calibri"/>
                          <a:cs typeface="Calibri"/>
                          <a:sym typeface="Calibri"/>
                        </a:rPr>
                        <a:t>de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Identificar si la infraestructura existente necesita </a:t>
                      </a:r>
                      <a:r>
                        <a:rPr b="0" lang="es-ES" sz="1800" u="none" cap="none" strike="noStrike">
                          <a:solidFill>
                            <a:srgbClr val="086D6E"/>
                          </a:solidFill>
                          <a:latin typeface="Calibri"/>
                          <a:ea typeface="Calibri"/>
                          <a:cs typeface="Calibri"/>
                          <a:sym typeface="Calibri"/>
                        </a:rPr>
                        <a:t>reparaciones, mantenimiento o sustitución</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Identificar infraestructuras peligrosas que puedan </a:t>
                      </a:r>
                      <a:r>
                        <a:rPr b="0" lang="es-ES" sz="1800" u="none" cap="none" strike="noStrike">
                          <a:solidFill>
                            <a:srgbClr val="086D6E"/>
                          </a:solidFill>
                          <a:latin typeface="Calibri"/>
                          <a:ea typeface="Calibri"/>
                          <a:cs typeface="Calibri"/>
                          <a:sym typeface="Calibri"/>
                        </a:rPr>
                        <a:t>causar riesgos o lesiones </a:t>
                      </a:r>
                      <a:r>
                        <a:rPr b="0" lang="es-ES" sz="1800" u="none" cap="none" strike="noStrike">
                          <a:solidFill>
                            <a:srgbClr val="4D4D4D"/>
                          </a:solidFill>
                          <a:latin typeface="Calibri"/>
                          <a:ea typeface="Calibri"/>
                          <a:cs typeface="Calibri"/>
                          <a:sym typeface="Calibri"/>
                        </a:rPr>
                        <a:t>por ejemplo, aceras rotas, carreteras que necesitan reparación, edificios que podrían derrumbarse</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Determinar qué infraestructuras faltan </a:t>
                      </a:r>
                      <a:r>
                        <a:rPr b="0" lang="es-ES" sz="1800" u="none" cap="none" strike="noStrike">
                          <a:solidFill>
                            <a:srgbClr val="086D6E"/>
                          </a:solidFill>
                          <a:latin typeface="Calibri"/>
                          <a:ea typeface="Calibri"/>
                          <a:cs typeface="Calibri"/>
                          <a:sym typeface="Calibri"/>
                        </a:rPr>
                        <a:t>falta</a:t>
                      </a:r>
                      <a:r>
                        <a:rPr b="0" lang="es-ES" sz="1800" u="none" cap="none" strike="noStrike">
                          <a:solidFill>
                            <a:srgbClr val="4D4D4D"/>
                          </a:solidFill>
                          <a:latin typeface="Calibri"/>
                          <a:ea typeface="Calibri"/>
                          <a:cs typeface="Calibri"/>
                          <a:sym typeface="Calibri"/>
                        </a:rPr>
                        <a:t> por ejemplo, barreras contra inundaciones, barreras contra corrimientos de tierras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60975">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Establecer si existen </a:t>
                      </a:r>
                      <a:r>
                        <a:rPr b="1" lang="es-ES" sz="1800" u="none" cap="none" strike="noStrike">
                          <a:solidFill>
                            <a:srgbClr val="086D6E"/>
                          </a:solidFill>
                          <a:latin typeface="Calibri"/>
                          <a:ea typeface="Calibri"/>
                          <a:cs typeface="Calibri"/>
                          <a:sym typeface="Calibri"/>
                        </a:rPr>
                        <a:t>Regionales u otros planes o procedimientos de gestión de crisis </a:t>
                      </a:r>
                      <a:r>
                        <a:rPr b="0" lang="es-ES" sz="1800" u="none" cap="none" strike="noStrike">
                          <a:solidFill>
                            <a:srgbClr val="4D4D4D"/>
                          </a:solidFill>
                          <a:latin typeface="Calibri"/>
                          <a:ea typeface="Calibri"/>
                          <a:cs typeface="Calibri"/>
                          <a:sym typeface="Calibri"/>
                        </a:rPr>
                        <a:t>en vigor.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Identificar, investigar y evaluar si existen </a:t>
                      </a:r>
                      <a:r>
                        <a:rPr b="0" lang="es-ES" sz="1800" u="none" cap="none" strike="noStrike">
                          <a:solidFill>
                            <a:srgbClr val="086D6E"/>
                          </a:solidFill>
                          <a:latin typeface="Calibri"/>
                          <a:ea typeface="Calibri"/>
                          <a:cs typeface="Calibri"/>
                          <a:sym typeface="Calibri"/>
                        </a:rPr>
                        <a:t>legislación, políticas, planes o acuerdos de gestión </a:t>
                      </a:r>
                      <a:r>
                        <a:rPr b="0" lang="es-ES" sz="1800" u="none" cap="none" strike="noStrike">
                          <a:solidFill>
                            <a:srgbClr val="4D4D4D"/>
                          </a:solidFill>
                          <a:latin typeface="Calibri"/>
                          <a:ea typeface="Calibri"/>
                          <a:cs typeface="Calibri"/>
                          <a:sym typeface="Calibri"/>
                        </a:rPr>
                        <a:t>que estén en vigor y sean relevantes para un proceso de gestión de riesgos o crisis en el turismo regional. </a:t>
                      </a:r>
                      <a:endParaRPr sz="1400" u="none" cap="none" strike="noStrike"/>
                    </a:p>
                    <a:p>
                      <a:pPr indent="0" lvl="0" marL="0" marR="0" rtl="0" algn="l">
                        <a:lnSpc>
                          <a:spcPct val="100000"/>
                        </a:lnSpc>
                        <a:spcBef>
                          <a:spcPts val="0"/>
                        </a:spcBef>
                        <a:spcAft>
                          <a:spcPts val="0"/>
                        </a:spcAft>
                        <a:buClr>
                          <a:srgbClr val="086D6E"/>
                        </a:buClr>
                        <a:buSzPts val="1800"/>
                        <a:buFont typeface="Arial"/>
                        <a:buNone/>
                      </a:pPr>
                      <a:r>
                        <a:rPr b="1" i="1" lang="es-ES" sz="1800" u="none" cap="none" strike="noStrike">
                          <a:solidFill>
                            <a:srgbClr val="086D6E"/>
                          </a:solidFill>
                          <a:latin typeface="Calibri"/>
                          <a:ea typeface="Calibri"/>
                          <a:cs typeface="Calibri"/>
                          <a:sym typeface="Calibri"/>
                        </a:rPr>
                        <a:t>Nota: </a:t>
                      </a:r>
                      <a:r>
                        <a:rPr b="0" i="1" lang="es-ES" sz="1800" u="none" cap="none" strike="noStrike">
                          <a:solidFill>
                            <a:srgbClr val="086D6E"/>
                          </a:solidFill>
                          <a:latin typeface="Calibri"/>
                          <a:ea typeface="Calibri"/>
                          <a:cs typeface="Calibri"/>
                          <a:sym typeface="Calibri"/>
                        </a:rPr>
                        <a:t>Si no, tal vez haya algunos disponibles en una región similar a los que una región pueda acceder.</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75050">
                <a:tc>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rgbClr val="086D6E"/>
                          </a:solidFill>
                          <a:latin typeface="Calibri"/>
                          <a:ea typeface="Calibri"/>
                          <a:cs typeface="Calibri"/>
                          <a:sym typeface="Calibri"/>
                        </a:rPr>
                        <a:t>Si una región no está segura, debe desarrollar un escenario de crisis </a:t>
                      </a:r>
                      <a:r>
                        <a:rPr b="0" lang="es-ES" sz="1800" u="none" cap="none" strike="noStrike">
                          <a:solidFill>
                            <a:srgbClr val="4D4D4D"/>
                          </a:solidFill>
                          <a:latin typeface="Calibri"/>
                          <a:ea typeface="Calibri"/>
                          <a:cs typeface="Calibri"/>
                          <a:sym typeface="Calibri"/>
                        </a:rPr>
                        <a:t>investigando e identificando cómo podría producirse el riesgo, peligro o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Identifique las fuentes de riesgo o peligros que podrían provocar una crisis en la empresa/región </a:t>
                      </a:r>
                      <a:r>
                        <a:rPr b="0" i="1" lang="es-ES" sz="1800" u="none" cap="none" strike="noStrike">
                          <a:solidFill>
                            <a:srgbClr val="086D6E"/>
                          </a:solidFill>
                          <a:latin typeface="Calibri"/>
                          <a:ea typeface="Calibri"/>
                          <a:cs typeface="Calibri"/>
                          <a:sym typeface="Calibri"/>
                        </a:rPr>
                        <a:t>por ejemplo, ¿podría romperse una presa local y provocar una inundación?</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¿Qué posibilidades hay de que esto ocurra? </a:t>
                      </a:r>
                      <a:r>
                        <a:rPr b="0" i="1" lang="es-ES" sz="1800" u="none" cap="none" strike="noStrike">
                          <a:solidFill>
                            <a:srgbClr val="086D6E"/>
                          </a:solidFill>
                          <a:latin typeface="Calibri"/>
                          <a:ea typeface="Calibri"/>
                          <a:cs typeface="Calibri"/>
                          <a:sym typeface="Calibri"/>
                        </a:rPr>
                        <a:t>por ejemplo, ¿hay que reparar la presa local o la región necesita una nueva presa más grande?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34"/>
          <p:cNvSpPr txBox="1"/>
          <p:nvPr>
            <p:ph idx="1" type="body"/>
          </p:nvPr>
        </p:nvSpPr>
        <p:spPr>
          <a:xfrm>
            <a:off x="506115" y="1114424"/>
            <a:ext cx="5564882" cy="55530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Arial"/>
              <a:buNone/>
            </a:pPr>
            <a:r>
              <a:rPr lang="es-ES" sz="1800"/>
              <a:t>El TCMT debe auditar que dispone de los documentos, procedimientos y planes de crisis esenciales para apoyar el Plan de Gestión de Crisis del turismo. Estos documentos deben:</a:t>
            </a:r>
            <a:endParaRPr sz="2200"/>
          </a:p>
          <a:p>
            <a:pPr indent="0" lvl="0" marL="0" marR="0" rtl="0" algn="l">
              <a:lnSpc>
                <a:spcPct val="100000"/>
              </a:lnSpc>
              <a:spcBef>
                <a:spcPts val="0"/>
              </a:spcBef>
              <a:spcAft>
                <a:spcPts val="0"/>
              </a:spcAft>
              <a:buClr>
                <a:schemeClr val="lt1"/>
              </a:buClr>
              <a:buSzPts val="2000"/>
              <a:buFont typeface="Arial"/>
              <a:buNone/>
            </a:pPr>
            <a:r>
              <a:t/>
            </a:r>
            <a:endParaRPr b="0" sz="1800">
              <a:solidFill>
                <a:srgbClr val="4D4D4D"/>
              </a:solidFill>
            </a:endParaRPr>
          </a:p>
          <a:p>
            <a:pPr indent="-444500" lvl="0" marL="457200" rtl="0" algn="l">
              <a:lnSpc>
                <a:spcPct val="100000"/>
              </a:lnSpc>
              <a:spcBef>
                <a:spcPts val="0"/>
              </a:spcBef>
              <a:spcAft>
                <a:spcPts val="0"/>
              </a:spcAft>
              <a:buClr>
                <a:schemeClr val="lt1"/>
              </a:buClr>
              <a:buSzPts val="1800"/>
              <a:buFont typeface="Noto Sans Symbols"/>
              <a:buChar char="❖"/>
            </a:pPr>
            <a:r>
              <a:rPr lang="es-ES" sz="1800">
                <a:latin typeface="Calibri"/>
                <a:ea typeface="Calibri"/>
                <a:cs typeface="Calibri"/>
                <a:sym typeface="Calibri"/>
              </a:rPr>
              <a:t>describe los procedimientos de activación de crisis </a:t>
            </a:r>
            <a:endParaRPr sz="2200"/>
          </a:p>
          <a:p>
            <a:pPr indent="-444500" lvl="0" marL="457200" rtl="0" algn="l">
              <a:lnSpc>
                <a:spcPct val="100000"/>
              </a:lnSpc>
              <a:spcBef>
                <a:spcPts val="0"/>
              </a:spcBef>
              <a:spcAft>
                <a:spcPts val="0"/>
              </a:spcAft>
              <a:buClr>
                <a:schemeClr val="lt1"/>
              </a:buClr>
              <a:buSzPts val="1800"/>
              <a:buFont typeface="Noto Sans Symbols"/>
              <a:buChar char="❖"/>
            </a:pPr>
            <a:r>
              <a:rPr lang="es-ES" sz="1800">
                <a:latin typeface="Calibri"/>
                <a:ea typeface="Calibri"/>
                <a:cs typeface="Calibri"/>
                <a:sym typeface="Calibri"/>
              </a:rPr>
              <a:t>asignar funciones y responsabilidades a las tareas y acciones</a:t>
            </a:r>
            <a:endParaRPr sz="2200"/>
          </a:p>
          <a:p>
            <a:pPr indent="-444500" lvl="0" marL="457200" rtl="0" algn="l">
              <a:lnSpc>
                <a:spcPct val="100000"/>
              </a:lnSpc>
              <a:spcBef>
                <a:spcPts val="0"/>
              </a:spcBef>
              <a:spcAft>
                <a:spcPts val="0"/>
              </a:spcAft>
              <a:buClr>
                <a:schemeClr val="lt1"/>
              </a:buClr>
              <a:buSzPts val="1800"/>
              <a:buFont typeface="Noto Sans Symbols"/>
              <a:buChar char="❖"/>
            </a:pPr>
            <a:r>
              <a:rPr lang="es-ES" sz="1800">
                <a:latin typeface="Calibri"/>
                <a:ea typeface="Calibri"/>
                <a:cs typeface="Calibri"/>
                <a:sym typeface="Calibri"/>
              </a:rPr>
              <a:t>identificar los mecanismos de control y coordinación</a:t>
            </a:r>
            <a:endParaRPr sz="2200"/>
          </a:p>
          <a:p>
            <a:pPr indent="-444500" lvl="0" marL="457200" rtl="0" algn="l">
              <a:lnSpc>
                <a:spcPct val="100000"/>
              </a:lnSpc>
              <a:spcBef>
                <a:spcPts val="0"/>
              </a:spcBef>
              <a:spcAft>
                <a:spcPts val="0"/>
              </a:spcAft>
              <a:buClr>
                <a:schemeClr val="lt1"/>
              </a:buClr>
              <a:buSzPts val="1800"/>
              <a:buFont typeface="Noto Sans Symbols"/>
              <a:buChar char="❖"/>
            </a:pPr>
            <a:r>
              <a:rPr lang="es-ES" sz="1800">
                <a:latin typeface="Calibri"/>
                <a:ea typeface="Calibri"/>
                <a:cs typeface="Calibri"/>
                <a:sym typeface="Calibri"/>
              </a:rPr>
              <a:t>Incluye procedimientos operativos normalizados </a:t>
            </a:r>
            <a:endParaRPr sz="2200"/>
          </a:p>
          <a:p>
            <a:pPr indent="-444500" lvl="0" marL="457200" rtl="0" algn="l">
              <a:lnSpc>
                <a:spcPct val="100000"/>
              </a:lnSpc>
              <a:spcBef>
                <a:spcPts val="0"/>
              </a:spcBef>
              <a:spcAft>
                <a:spcPts val="0"/>
              </a:spcAft>
              <a:buClr>
                <a:schemeClr val="lt1"/>
              </a:buClr>
              <a:buSzPts val="1800"/>
              <a:buFont typeface="Noto Sans Symbols"/>
              <a:buChar char="❖"/>
            </a:pPr>
            <a:r>
              <a:rPr lang="es-ES" sz="1800">
                <a:latin typeface="Calibri"/>
                <a:ea typeface="Calibri"/>
                <a:cs typeface="Calibri"/>
                <a:sym typeface="Calibri"/>
              </a:rPr>
              <a:t>identificar los requisitos de gestión de la información </a:t>
            </a:r>
            <a:endParaRPr sz="2200"/>
          </a:p>
          <a:p>
            <a:pPr indent="-444500" lvl="0" marL="457200" rtl="0" algn="l">
              <a:lnSpc>
                <a:spcPct val="100000"/>
              </a:lnSpc>
              <a:spcBef>
                <a:spcPts val="0"/>
              </a:spcBef>
              <a:spcAft>
                <a:spcPts val="0"/>
              </a:spcAft>
              <a:buClr>
                <a:schemeClr val="lt1"/>
              </a:buClr>
              <a:buSzPts val="1800"/>
              <a:buFont typeface="Noto Sans Symbols"/>
              <a:buChar char="❖"/>
            </a:pPr>
            <a:r>
              <a:rPr lang="es-ES" sz="1800">
                <a:latin typeface="Calibri"/>
                <a:ea typeface="Calibri"/>
                <a:cs typeface="Calibri"/>
                <a:sym typeface="Calibri"/>
              </a:rPr>
              <a:t>establecer métodos y planes de comunicación</a:t>
            </a:r>
            <a:endParaRPr sz="2200"/>
          </a:p>
          <a:p>
            <a:pPr indent="-444500" lvl="0" marL="457200" rtl="0" algn="l">
              <a:lnSpc>
                <a:spcPct val="100000"/>
              </a:lnSpc>
              <a:spcBef>
                <a:spcPts val="0"/>
              </a:spcBef>
              <a:spcAft>
                <a:spcPts val="0"/>
              </a:spcAft>
              <a:buClr>
                <a:schemeClr val="lt1"/>
              </a:buClr>
              <a:buSzPts val="1800"/>
              <a:buFont typeface="Noto Sans Symbols"/>
              <a:buChar char="❖"/>
            </a:pPr>
            <a:r>
              <a:rPr lang="es-ES" sz="1800">
                <a:latin typeface="Calibri"/>
                <a:ea typeface="Calibri"/>
                <a:cs typeface="Calibri"/>
                <a:sym typeface="Calibri"/>
              </a:rPr>
              <a:t>describe las disposiciones en materia de relaciones públicas y gestión de los medios de comunicación </a:t>
            </a:r>
            <a:endParaRPr sz="2200"/>
          </a:p>
          <a:p>
            <a:pPr indent="-444500" lvl="0" marL="457200" rtl="0" algn="l">
              <a:lnSpc>
                <a:spcPct val="100000"/>
              </a:lnSpc>
              <a:spcBef>
                <a:spcPts val="0"/>
              </a:spcBef>
              <a:spcAft>
                <a:spcPts val="0"/>
              </a:spcAft>
              <a:buClr>
                <a:schemeClr val="lt1"/>
              </a:buClr>
              <a:buSzPts val="1800"/>
              <a:buFont typeface="Noto Sans Symbols"/>
              <a:buChar char="❖"/>
            </a:pPr>
            <a:r>
              <a:rPr lang="es-ES" sz="1800">
                <a:latin typeface="Calibri"/>
                <a:ea typeface="Calibri"/>
                <a:cs typeface="Calibri"/>
                <a:sym typeface="Calibri"/>
              </a:rPr>
              <a:t>incluye medidas de respuesta, recuperación y continuidad de la actividad y respalda</a:t>
            </a:r>
            <a:endParaRPr sz="2200"/>
          </a:p>
          <a:p>
            <a:pPr indent="0" lvl="2" marL="0" marR="0" rtl="0" algn="l">
              <a:lnSpc>
                <a:spcPct val="100000"/>
              </a:lnSpc>
              <a:spcBef>
                <a:spcPts val="0"/>
              </a:spcBef>
              <a:spcAft>
                <a:spcPts val="0"/>
              </a:spcAft>
              <a:buClr>
                <a:schemeClr val="lt1"/>
              </a:buClr>
              <a:buSzPts val="2000"/>
              <a:buFont typeface="Arial"/>
              <a:buNone/>
            </a:pPr>
            <a:r>
              <a:t/>
            </a:r>
            <a:endParaRPr sz="1800">
              <a:latin typeface="Calibri"/>
              <a:ea typeface="Calibri"/>
              <a:cs typeface="Calibri"/>
              <a:sym typeface="Calibri"/>
            </a:endParaRPr>
          </a:p>
          <a:p>
            <a:pPr indent="0" lvl="0" marL="0" rtl="0" algn="l">
              <a:lnSpc>
                <a:spcPct val="100000"/>
              </a:lnSpc>
              <a:spcBef>
                <a:spcPts val="0"/>
              </a:spcBef>
              <a:spcAft>
                <a:spcPts val="0"/>
              </a:spcAft>
              <a:buClr>
                <a:schemeClr val="lt1"/>
              </a:buClr>
              <a:buSzPts val="2000"/>
              <a:buNone/>
            </a:pPr>
            <a:r>
              <a:t/>
            </a:r>
            <a:endParaRPr sz="1800"/>
          </a:p>
        </p:txBody>
      </p:sp>
      <p:sp>
        <p:nvSpPr>
          <p:cNvPr id="1570" name="Google Shape;1570;p34"/>
          <p:cNvSpPr txBox="1"/>
          <p:nvPr>
            <p:ph idx="2" type="body"/>
          </p:nvPr>
        </p:nvSpPr>
        <p:spPr>
          <a:xfrm>
            <a:off x="246128" y="79731"/>
            <a:ext cx="6157483" cy="920393"/>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110000"/>
              </a:lnSpc>
              <a:spcBef>
                <a:spcPts val="0"/>
              </a:spcBef>
              <a:spcAft>
                <a:spcPts val="0"/>
              </a:spcAft>
              <a:buClr>
                <a:schemeClr val="lt1"/>
              </a:buClr>
              <a:buSzPct val="100000"/>
              <a:buNone/>
            </a:pPr>
            <a:r>
              <a:rPr lang="es-ES" sz="2800"/>
              <a:t>Lista de control de la auditoría regional de crisis para apoyar la</a:t>
            </a:r>
            <a:endParaRPr/>
          </a:p>
          <a:p>
            <a:pPr indent="0" lvl="0" marL="0" rtl="0" algn="ctr">
              <a:lnSpc>
                <a:spcPct val="110000"/>
              </a:lnSpc>
              <a:spcBef>
                <a:spcPts val="0"/>
              </a:spcBef>
              <a:spcAft>
                <a:spcPts val="0"/>
              </a:spcAft>
              <a:buClr>
                <a:schemeClr val="lt1"/>
              </a:buClr>
              <a:buSzPct val="100000"/>
              <a:buNone/>
            </a:pPr>
            <a:r>
              <a:rPr lang="es-ES" sz="2800"/>
              <a:t>Plan de gestión de crisis</a:t>
            </a:r>
            <a:endParaRPr/>
          </a:p>
        </p:txBody>
      </p:sp>
      <p:pic>
        <p:nvPicPr>
          <p:cNvPr descr="A picture containing text, building, outdoor&#10;&#10;Description automatically generated" id="1571" name="Google Shape;1571;p34"/>
          <p:cNvPicPr preferRelativeResize="0"/>
          <p:nvPr>
            <p:ph idx="3" type="pic"/>
          </p:nvPr>
        </p:nvPicPr>
        <p:blipFill rotWithShape="1">
          <a:blip r:embed="rId3">
            <a:alphaModFix/>
          </a:blip>
          <a:srcRect b="0" l="15958" r="15957" t="0"/>
          <a:stretch/>
        </p:blipFill>
        <p:spPr>
          <a:xfrm>
            <a:off x="6392300" y="228600"/>
            <a:ext cx="5564883" cy="5447571"/>
          </a:xfrm>
          <a:prstGeom prst="rect">
            <a:avLst/>
          </a:prstGeom>
          <a:solidFill>
            <a:schemeClr val="lt1"/>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35"/>
          <p:cNvSpPr txBox="1"/>
          <p:nvPr>
            <p:ph idx="2" type="body"/>
          </p:nvPr>
        </p:nvSpPr>
        <p:spPr>
          <a:xfrm>
            <a:off x="389965" y="95046"/>
            <a:ext cx="11470341" cy="582221"/>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rgbClr val="79527B"/>
              </a:buClr>
              <a:buSzPts val="2800"/>
              <a:buNone/>
            </a:pPr>
            <a:r>
              <a:rPr lang="es-ES" sz="2800"/>
              <a:t>Ejemplo de infraestructura de auditoría para productos y experiencias</a:t>
            </a:r>
            <a:endParaRPr/>
          </a:p>
        </p:txBody>
      </p:sp>
      <p:graphicFrame>
        <p:nvGraphicFramePr>
          <p:cNvPr id="1577" name="Google Shape;1577;p35"/>
          <p:cNvGraphicFramePr/>
          <p:nvPr/>
        </p:nvGraphicFramePr>
        <p:xfrm>
          <a:off x="1" y="677267"/>
          <a:ext cx="3000000" cy="3000000"/>
        </p:xfrm>
        <a:graphic>
          <a:graphicData uri="http://schemas.openxmlformats.org/drawingml/2006/table">
            <a:tbl>
              <a:tblPr bandRow="1" firstRow="1">
                <a:noFill/>
                <a:tableStyleId>{C0312D22-559F-4ED8-B5B2-205163B28DE1}</a:tableStyleId>
              </a:tblPr>
              <a:tblGrid>
                <a:gridCol w="1408775"/>
                <a:gridCol w="2459025"/>
                <a:gridCol w="2974425"/>
                <a:gridCol w="5349775"/>
              </a:tblGrid>
              <a:tr h="896750">
                <a:tc>
                  <a:txBody>
                    <a:bodyPr/>
                    <a:lstStyle/>
                    <a:p>
                      <a:pPr indent="0" lvl="0" marL="0" marR="0" rtl="0" algn="ctr">
                        <a:lnSpc>
                          <a:spcPct val="100000"/>
                        </a:lnSpc>
                        <a:spcBef>
                          <a:spcPts val="0"/>
                        </a:spcBef>
                        <a:spcAft>
                          <a:spcPts val="0"/>
                        </a:spcAft>
                        <a:buClr>
                          <a:schemeClr val="dk1"/>
                        </a:buClr>
                        <a:buSzPts val="1800"/>
                        <a:buFont typeface="Calibri"/>
                        <a:buNone/>
                      </a:pPr>
                      <a:r>
                        <a:rPr lang="es-ES" sz="1500" u="none" cap="none" strike="noStrike"/>
                        <a:t>Prioridad a la crisis</a:t>
                      </a:r>
                      <a:endParaRPr sz="11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s-ES" sz="1300" u="none" cap="none" strike="noStrike"/>
                        <a:t>Elementos de auditoría; </a:t>
                      </a:r>
                      <a:r>
                        <a:rPr b="0" lang="es-ES" sz="1300" u="none" cap="none" strike="noStrike"/>
                        <a:t>la posible crisis de infraestructuras, instalaciones y servicios</a:t>
                      </a:r>
                      <a:endParaRPr sz="11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s-ES" sz="1300" u="none" cap="none" strike="noStrike"/>
                        <a:t>Actividades de auditoría </a:t>
                      </a:r>
                      <a:endParaRPr sz="11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s-ES" sz="1300" u="none" cap="none" strike="noStrike"/>
                        <a:t>Soluciones/Acciones</a:t>
                      </a:r>
                      <a:endParaRPr sz="1100" u="none" cap="none" strike="noStrike"/>
                    </a:p>
                  </a:txBody>
                  <a:tcPr marT="45725" marB="45725" marR="91450" marL="91450" anchor="ctr"/>
                </a:tc>
              </a:tr>
              <a:tr h="5265125">
                <a:tc>
                  <a:txBody>
                    <a:bodyPr/>
                    <a:lstStyle/>
                    <a:p>
                      <a:pPr indent="0" lvl="0" marL="0" marR="0" rtl="0" algn="l">
                        <a:lnSpc>
                          <a:spcPct val="100000"/>
                        </a:lnSpc>
                        <a:spcBef>
                          <a:spcPts val="0"/>
                        </a:spcBef>
                        <a:spcAft>
                          <a:spcPts val="0"/>
                        </a:spcAft>
                        <a:buClr>
                          <a:schemeClr val="dk1"/>
                        </a:buClr>
                        <a:buSzPts val="1800"/>
                        <a:buFont typeface="Calibri"/>
                        <a:buNone/>
                      </a:pPr>
                      <a:r>
                        <a:rPr b="1" lang="es-ES" sz="1500" u="none" cap="none" strike="noStrike"/>
                        <a:t>Deficiencias del producto o de la experiencia</a:t>
                      </a:r>
                      <a:endParaRPr sz="1100" u="none" cap="none" strike="noStrike"/>
                    </a:p>
                  </a:txBody>
                  <a:tcPr marT="45725" marB="45725" marR="91450" marL="91450" anchor="ctr"/>
                </a:tc>
                <a:tc>
                  <a:txBody>
                    <a:bodyPr/>
                    <a:lstStyle/>
                    <a:p>
                      <a:pPr indent="-266700" lvl="0" marL="285750" marR="0" rtl="0" algn="l">
                        <a:lnSpc>
                          <a:spcPct val="100000"/>
                        </a:lnSpc>
                        <a:spcBef>
                          <a:spcPts val="0"/>
                        </a:spcBef>
                        <a:spcAft>
                          <a:spcPts val="0"/>
                        </a:spcAft>
                        <a:buClr>
                          <a:schemeClr val="dk1"/>
                        </a:buClr>
                        <a:buSzPts val="1500"/>
                        <a:buFont typeface="Arial"/>
                        <a:buChar char="•"/>
                      </a:pPr>
                      <a:r>
                        <a:rPr lang="es-ES" sz="1500" u="none" cap="none" strike="noStrike"/>
                        <a:t>Fallos en el diseño de edificios e ingeniería, averías mecánicas, por ejemplo, en el transporte o las atracciones</a:t>
                      </a:r>
                      <a:endParaRPr sz="1100" u="none" cap="none" strike="noStrike"/>
                    </a:p>
                    <a:p>
                      <a:pPr indent="0" lvl="0" marL="0" marR="0" rtl="0" algn="l">
                        <a:lnSpc>
                          <a:spcPct val="100000"/>
                        </a:lnSpc>
                        <a:spcBef>
                          <a:spcPts val="0"/>
                        </a:spcBef>
                        <a:spcAft>
                          <a:spcPts val="0"/>
                        </a:spcAft>
                        <a:buClr>
                          <a:schemeClr val="dk1"/>
                        </a:buClr>
                        <a:buSzPts val="1800"/>
                        <a:buFont typeface="Arial"/>
                        <a:buNone/>
                      </a:pPr>
                      <a:r>
                        <a:t/>
                      </a:r>
                      <a:endParaRPr sz="1500" u="none" cap="none" strike="noStrike"/>
                    </a:p>
                    <a:p>
                      <a:pPr indent="-266700" lvl="0" marL="285750" marR="0" rtl="0" algn="l">
                        <a:lnSpc>
                          <a:spcPct val="100000"/>
                        </a:lnSpc>
                        <a:spcBef>
                          <a:spcPts val="0"/>
                        </a:spcBef>
                        <a:spcAft>
                          <a:spcPts val="0"/>
                        </a:spcAft>
                        <a:buClr>
                          <a:schemeClr val="dk1"/>
                        </a:buClr>
                        <a:buSzPts val="1500"/>
                        <a:buFont typeface="Arial"/>
                        <a:buChar char="•"/>
                      </a:pPr>
                      <a:r>
                        <a:rPr lang="es-ES" sz="1500" u="none" cap="none" strike="noStrike"/>
                        <a:t>¿Existe una falta de instalaciones o servicios dedicados a los turistas que provoque trastornos o aglomeraciones?</a:t>
                      </a:r>
                      <a:endParaRPr sz="1100" u="none" cap="none" strike="noStrike"/>
                    </a:p>
                    <a:p>
                      <a:pPr indent="-171450" lvl="0" marL="285750" marR="0" rtl="0" algn="l">
                        <a:lnSpc>
                          <a:spcPct val="100000"/>
                        </a:lnSpc>
                        <a:spcBef>
                          <a:spcPts val="0"/>
                        </a:spcBef>
                        <a:spcAft>
                          <a:spcPts val="0"/>
                        </a:spcAft>
                        <a:buClr>
                          <a:schemeClr val="dk1"/>
                        </a:buClr>
                        <a:buSzPts val="1800"/>
                        <a:buFont typeface="Arial"/>
                        <a:buNone/>
                      </a:pPr>
                      <a:r>
                        <a:t/>
                      </a:r>
                      <a:endParaRPr sz="1500" u="none" cap="none" strike="noStrike"/>
                    </a:p>
                    <a:p>
                      <a:pPr indent="-266700" lvl="0" marL="285750" marR="0" rtl="0" algn="l">
                        <a:lnSpc>
                          <a:spcPct val="100000"/>
                        </a:lnSpc>
                        <a:spcBef>
                          <a:spcPts val="0"/>
                        </a:spcBef>
                        <a:spcAft>
                          <a:spcPts val="0"/>
                        </a:spcAft>
                        <a:buClr>
                          <a:schemeClr val="dk1"/>
                        </a:buClr>
                        <a:buSzPts val="1500"/>
                        <a:buFont typeface="Arial"/>
                        <a:buChar char="•"/>
                      </a:pPr>
                      <a:r>
                        <a:rPr lang="es-ES" sz="1500" u="none" cap="none" strike="noStrike"/>
                        <a:t>¿Existe una barrera lingüística de bajo nivel en caso de crisis que frustre a los turistas? </a:t>
                      </a:r>
                      <a:endParaRPr sz="1100" u="none" cap="none" strike="noStrike"/>
                    </a:p>
                  </a:txBody>
                  <a:tcPr marT="45725" marB="45725" marR="91450" marL="91450"/>
                </a:tc>
                <a:tc>
                  <a:txBody>
                    <a:bodyPr/>
                    <a:lstStyle/>
                    <a:p>
                      <a:pPr indent="-266700" lvl="0" marL="285750" marR="0" rtl="0" algn="l">
                        <a:lnSpc>
                          <a:spcPct val="100000"/>
                        </a:lnSpc>
                        <a:spcBef>
                          <a:spcPts val="0"/>
                        </a:spcBef>
                        <a:spcAft>
                          <a:spcPts val="0"/>
                        </a:spcAft>
                        <a:buClr>
                          <a:schemeClr val="dk1"/>
                        </a:buClr>
                        <a:buSzPts val="1500"/>
                        <a:buFont typeface="Arial"/>
                        <a:buChar char="•"/>
                      </a:pPr>
                      <a:r>
                        <a:rPr lang="es-ES" sz="1500" u="none" cap="none" strike="noStrike"/>
                        <a:t>Compruebe que cada atracción, servicio, etc., cuenta con un </a:t>
                      </a:r>
                      <a:r>
                        <a:rPr b="1" lang="es-ES" sz="1500" u="none" cap="none" strike="noStrike"/>
                        <a:t>control de salud y seguridad</a:t>
                      </a:r>
                      <a:r>
                        <a:rPr lang="es-ES" sz="1500" u="none" cap="none" strike="noStrike"/>
                        <a:t>. Que un experto las ha evaluado para detectar posibles averías </a:t>
                      </a:r>
                      <a:endParaRPr sz="1100" u="none" cap="none" strike="noStrike"/>
                    </a:p>
                    <a:p>
                      <a:pPr indent="0" lvl="0" marL="0" marR="0" rtl="0" algn="l">
                        <a:lnSpc>
                          <a:spcPct val="100000"/>
                        </a:lnSpc>
                        <a:spcBef>
                          <a:spcPts val="0"/>
                        </a:spcBef>
                        <a:spcAft>
                          <a:spcPts val="0"/>
                        </a:spcAft>
                        <a:buClr>
                          <a:schemeClr val="dk1"/>
                        </a:buClr>
                        <a:buSzPts val="1800"/>
                        <a:buFont typeface="Arial"/>
                        <a:buNone/>
                      </a:pPr>
                      <a:r>
                        <a:t/>
                      </a:r>
                      <a:endParaRPr sz="1500" u="none" cap="none" strike="noStrike"/>
                    </a:p>
                    <a:p>
                      <a:pPr indent="-266700" lvl="0" marL="285750" marR="0" rtl="0" algn="l">
                        <a:lnSpc>
                          <a:spcPct val="100000"/>
                        </a:lnSpc>
                        <a:spcBef>
                          <a:spcPts val="0"/>
                        </a:spcBef>
                        <a:spcAft>
                          <a:spcPts val="0"/>
                        </a:spcAft>
                        <a:buClr>
                          <a:schemeClr val="dk1"/>
                        </a:buClr>
                        <a:buSzPts val="1500"/>
                        <a:buFont typeface="Arial"/>
                        <a:buChar char="•"/>
                      </a:pPr>
                      <a:r>
                        <a:rPr lang="es-ES" sz="1500" u="none" cap="none" strike="noStrike"/>
                        <a:t>Comprobar si el personal y los representantes del destino son capaces de </a:t>
                      </a:r>
                      <a:r>
                        <a:rPr b="1" lang="es-ES" sz="1500" u="none" cap="none" strike="noStrike"/>
                        <a:t>comunicar una posible crisis </a:t>
                      </a:r>
                      <a:r>
                        <a:rPr lang="es-ES" sz="1500" u="none" cap="none" strike="noStrike"/>
                        <a:t>a los turistas de forma diferente</a:t>
                      </a:r>
                      <a:endParaRPr sz="1100" u="none" cap="none" strike="noStrike"/>
                    </a:p>
                    <a:p>
                      <a:pPr indent="0" lvl="0" marL="0" marR="0" rtl="0" algn="l">
                        <a:lnSpc>
                          <a:spcPct val="100000"/>
                        </a:lnSpc>
                        <a:spcBef>
                          <a:spcPts val="0"/>
                        </a:spcBef>
                        <a:spcAft>
                          <a:spcPts val="0"/>
                        </a:spcAft>
                        <a:buClr>
                          <a:schemeClr val="dk1"/>
                        </a:buClr>
                        <a:buSzPts val="1800"/>
                        <a:buFont typeface="Arial"/>
                        <a:buNone/>
                      </a:pPr>
                      <a:r>
                        <a:t/>
                      </a:r>
                      <a:endParaRPr sz="1500" u="none" cap="none" strike="noStrike"/>
                    </a:p>
                    <a:p>
                      <a:pPr indent="-266700" lvl="0" marL="285750" marR="0" rtl="0" algn="l">
                        <a:lnSpc>
                          <a:spcPct val="100000"/>
                        </a:lnSpc>
                        <a:spcBef>
                          <a:spcPts val="0"/>
                        </a:spcBef>
                        <a:spcAft>
                          <a:spcPts val="0"/>
                        </a:spcAft>
                        <a:buClr>
                          <a:schemeClr val="dk1"/>
                        </a:buClr>
                        <a:buSzPts val="1500"/>
                        <a:buFont typeface="Arial"/>
                        <a:buChar char="•"/>
                      </a:pPr>
                      <a:r>
                        <a:rPr lang="es-ES" sz="1500" u="none" cap="none" strike="noStrike"/>
                        <a:t>Comprobar que los visitantes disponen de las </a:t>
                      </a:r>
                      <a:r>
                        <a:rPr b="1" lang="es-ES" sz="1500" u="none" cap="none" strike="noStrike"/>
                        <a:t>instalaciones y los servicios de apoyo que necesitan para evitar problemas </a:t>
                      </a:r>
                      <a:r>
                        <a:rPr lang="es-ES" sz="1500" u="none" cap="none" strike="noStrike"/>
                        <a:t>, por ejemplo, aparcamiento suficiente</a:t>
                      </a:r>
                      <a:endParaRPr sz="1100" u="none" cap="none" strike="noStrike"/>
                    </a:p>
                  </a:txBody>
                  <a:tcPr marT="45725" marB="45725" marR="91450" marL="91450"/>
                </a:tc>
                <a:tc>
                  <a:txBody>
                    <a:bodyPr/>
                    <a:lstStyle/>
                    <a:p>
                      <a:pPr indent="-266700" lvl="0" marL="285750" marR="0" rtl="0" algn="l">
                        <a:lnSpc>
                          <a:spcPct val="100000"/>
                        </a:lnSpc>
                        <a:spcBef>
                          <a:spcPts val="0"/>
                        </a:spcBef>
                        <a:spcAft>
                          <a:spcPts val="0"/>
                        </a:spcAft>
                        <a:buClr>
                          <a:schemeClr val="dk1"/>
                        </a:buClr>
                        <a:buSzPts val="1500"/>
                        <a:buFont typeface="Arial"/>
                        <a:buChar char="•"/>
                      </a:pPr>
                      <a:r>
                        <a:rPr b="1" lang="es-ES" sz="1500" u="none" cap="none" strike="noStrike"/>
                        <a:t>Consiga que un experto compruebe, mantenga e informe de la seguridad de las atracciones. </a:t>
                      </a:r>
                      <a:r>
                        <a:rPr b="0" lang="es-ES" sz="1500" u="none" cap="none" strike="noStrike"/>
                        <a:t>Registro de averías y reparaciones. </a:t>
                      </a:r>
                      <a:endParaRPr sz="1100" u="none" cap="none" strike="noStrike"/>
                    </a:p>
                    <a:p>
                      <a:pPr indent="-266700" lvl="0" marL="285750" marR="0" rtl="0" algn="l">
                        <a:lnSpc>
                          <a:spcPct val="100000"/>
                        </a:lnSpc>
                        <a:spcBef>
                          <a:spcPts val="1200"/>
                        </a:spcBef>
                        <a:spcAft>
                          <a:spcPts val="0"/>
                        </a:spcAft>
                        <a:buClr>
                          <a:schemeClr val="dk1"/>
                        </a:buClr>
                        <a:buSzPts val="1500"/>
                        <a:buFont typeface="Arial"/>
                        <a:buChar char="•"/>
                      </a:pPr>
                      <a:r>
                        <a:rPr b="1" lang="es-ES" sz="1500" u="none" cap="none" strike="noStrike"/>
                        <a:t>Asegúrese de que los turistas tengan acceso a información sobre la crisis en distintos idiomas. </a:t>
                      </a:r>
                      <a:r>
                        <a:rPr lang="es-ES" sz="1500" u="none" cap="none" strike="noStrike"/>
                        <a:t>Procure que haya un miembro del personal que hable una lengua común (por ejemplo, inglés) o que tenga acceso a traductores de idiomas, un quiosco de información sobre crisis turísticas.</a:t>
                      </a:r>
                      <a:endParaRPr sz="1100" u="none" cap="none" strike="noStrike"/>
                    </a:p>
                    <a:p>
                      <a:pPr indent="-266700" lvl="0" marL="285750" marR="0" rtl="0" algn="l">
                        <a:lnSpc>
                          <a:spcPct val="100000"/>
                        </a:lnSpc>
                        <a:spcBef>
                          <a:spcPts val="1200"/>
                        </a:spcBef>
                        <a:spcAft>
                          <a:spcPts val="0"/>
                        </a:spcAft>
                        <a:buClr>
                          <a:schemeClr val="dk1"/>
                        </a:buClr>
                        <a:buSzPts val="1500"/>
                        <a:buFont typeface="Arial"/>
                        <a:buChar char="•"/>
                      </a:pPr>
                      <a:r>
                        <a:rPr b="1" lang="es-ES" sz="1500" u="none" cap="none" strike="noStrike"/>
                        <a:t>Realizar una auditoría de la capacidad de los servicios e instalaciones frente a la demanda y el número de visitantes previsto.</a:t>
                      </a:r>
                      <a:r>
                        <a:rPr lang="es-ES" sz="1500" u="none" cap="none" strike="noStrike"/>
                        <a:t> Proporcionar lo necesario, evaluar periódicamente la funcionalidad de los sitios (por ejemplo, los aparcamientos), realizar encuestas de satisfacción y comprobar las opiniones de los clientes de las empresas. Desarrollar un plan de instalaciones y servicios para empezar por lo que hay que abordar primero. </a:t>
                      </a:r>
                      <a:endParaRPr sz="1100" u="none" cap="none" strike="noStrike"/>
                    </a:p>
                  </a:txBody>
                  <a:tcPr marT="45725" marB="45725" marR="91450" marL="91450"/>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graphicFrame>
        <p:nvGraphicFramePr>
          <p:cNvPr id="1582" name="Google Shape;1582;p36"/>
          <p:cNvGraphicFramePr/>
          <p:nvPr/>
        </p:nvGraphicFramePr>
        <p:xfrm>
          <a:off x="239953" y="223832"/>
          <a:ext cx="3000000" cy="3000000"/>
        </p:xfrm>
        <a:graphic>
          <a:graphicData uri="http://schemas.openxmlformats.org/drawingml/2006/table">
            <a:tbl>
              <a:tblPr bandRow="1" firstRow="1">
                <a:noFill/>
                <a:tableStyleId>{C0312D22-559F-4ED8-B5B2-205163B28DE1}</a:tableStyleId>
              </a:tblPr>
              <a:tblGrid>
                <a:gridCol w="3604150"/>
                <a:gridCol w="7966900"/>
              </a:tblGrid>
              <a:tr h="491475">
                <a:tc gridSpan="2">
                  <a:txBody>
                    <a:bodyPr/>
                    <a:lstStyle/>
                    <a:p>
                      <a:pPr indent="-425450" lvl="0" marL="457200" marR="0" rtl="0" algn="l">
                        <a:lnSpc>
                          <a:spcPct val="100000"/>
                        </a:lnSpc>
                        <a:spcBef>
                          <a:spcPts val="0"/>
                        </a:spcBef>
                        <a:spcAft>
                          <a:spcPts val="0"/>
                        </a:spcAft>
                        <a:buClr>
                          <a:schemeClr val="lt1"/>
                        </a:buClr>
                        <a:buSzPts val="1700"/>
                        <a:buFont typeface="Calibri"/>
                        <a:buAutoNum type="arabicPeriod" startAt="2"/>
                      </a:pPr>
                      <a:r>
                        <a:rPr b="0" lang="es-ES" sz="1700" u="none" cap="none" strike="noStrike">
                          <a:solidFill>
                            <a:schemeClr val="lt1"/>
                          </a:solidFill>
                        </a:rPr>
                        <a:t>Identificar las repercusiones regionales y reforzar la estructura de apoyo en caso de crisis</a:t>
                      </a:r>
                      <a:endParaRPr sz="9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86D6E"/>
                    </a:solidFill>
                  </a:tcPr>
                </a:tc>
                <a:tc hMerge="1"/>
              </a:tr>
              <a:tr h="1508775">
                <a:tc>
                  <a:txBody>
                    <a:bodyPr/>
                    <a:lstStyle/>
                    <a:p>
                      <a:pPr indent="0" lvl="0" marL="0" marR="0" rtl="0" algn="l">
                        <a:lnSpc>
                          <a:spcPct val="100000"/>
                        </a:lnSpc>
                        <a:spcBef>
                          <a:spcPts val="0"/>
                        </a:spcBef>
                        <a:spcAft>
                          <a:spcPts val="0"/>
                        </a:spcAft>
                        <a:buClr>
                          <a:srgbClr val="000000"/>
                        </a:buClr>
                        <a:buSzPts val="1300"/>
                        <a:buFont typeface="Arial"/>
                        <a:buNone/>
                      </a:pPr>
                      <a:r>
                        <a:rPr b="0" lang="es-ES" sz="1300" u="none" cap="none" strike="noStrike">
                          <a:solidFill>
                            <a:srgbClr val="4D4D4D"/>
                          </a:solidFill>
                          <a:latin typeface="Calibri"/>
                          <a:ea typeface="Calibri"/>
                          <a:cs typeface="Calibri"/>
                          <a:sym typeface="Calibri"/>
                        </a:rPr>
                        <a:t>Identificar los riesgos o crisis regionales construyendo un </a:t>
                      </a:r>
                      <a:r>
                        <a:rPr b="1" lang="es-ES" sz="1300" u="none" cap="none" strike="noStrike">
                          <a:solidFill>
                            <a:srgbClr val="0070C0"/>
                          </a:solidFill>
                        </a:rPr>
                        <a:t>Escenario de Crisis Regional </a:t>
                      </a:r>
                      <a:r>
                        <a:rPr b="0" lang="es-ES" sz="1300" u="none" cap="none" strike="noStrike">
                          <a:solidFill>
                            <a:srgbClr val="4D4D4D"/>
                          </a:solidFill>
                          <a:latin typeface="Calibri"/>
                          <a:ea typeface="Calibri"/>
                          <a:cs typeface="Calibri"/>
                          <a:sym typeface="Calibri"/>
                        </a:rPr>
                        <a:t>en torno a una crisis probable o improbable</a:t>
                      </a:r>
                      <a:endParaRPr sz="900" u="none" cap="none" strike="noStrike"/>
                    </a:p>
                    <a:p>
                      <a:pPr indent="0" lvl="0" marL="0" marR="0" rtl="0" algn="l">
                        <a:lnSpc>
                          <a:spcPct val="100000"/>
                        </a:lnSpc>
                        <a:spcBef>
                          <a:spcPts val="0"/>
                        </a:spcBef>
                        <a:spcAft>
                          <a:spcPts val="0"/>
                        </a:spcAft>
                        <a:buClr>
                          <a:srgbClr val="000000"/>
                        </a:buClr>
                        <a:buSzPts val="1300"/>
                        <a:buFont typeface="Arial"/>
                        <a:buNone/>
                      </a:pPr>
                      <a:r>
                        <a:rPr b="0" i="1" lang="es-ES" sz="1300" u="none" cap="none" strike="noStrike">
                          <a:solidFill>
                            <a:srgbClr val="4D4D4D"/>
                          </a:solidFill>
                          <a:latin typeface="Calibri"/>
                          <a:ea typeface="Calibri"/>
                          <a:cs typeface="Calibri"/>
                          <a:sym typeface="Calibri"/>
                        </a:rPr>
                        <a:t>Ahora imagina </a:t>
                      </a:r>
                      <a:r>
                        <a:rPr b="0" i="1" lang="es-ES" sz="1300" u="none" cap="none" strike="noStrike">
                          <a:solidFill>
                            <a:srgbClr val="4D4D4D"/>
                          </a:solidFill>
                        </a:rPr>
                        <a:t>que la región está activa en uno de los escenarios de crisis que has elegido.</a:t>
                      </a:r>
                      <a:endParaRPr sz="9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11150" lvl="0" marL="342900" marR="0" rtl="0" algn="l">
                        <a:lnSpc>
                          <a:spcPct val="100000"/>
                        </a:lnSpc>
                        <a:spcBef>
                          <a:spcPts val="0"/>
                        </a:spcBef>
                        <a:spcAft>
                          <a:spcPts val="0"/>
                        </a:spcAft>
                        <a:buClr>
                          <a:srgbClr val="4D4D4D"/>
                        </a:buClr>
                        <a:buSzPts val="1300"/>
                        <a:buFont typeface="Noto Sans Symbols"/>
                        <a:buChar char="❖"/>
                      </a:pPr>
                      <a:r>
                        <a:rPr b="0" lang="es-ES" sz="1300" u="none" cap="none" strike="noStrike">
                          <a:solidFill>
                            <a:srgbClr val="4D4D4D"/>
                          </a:solidFill>
                        </a:rPr>
                        <a:t>¿Cómo podría </a:t>
                      </a:r>
                      <a:r>
                        <a:rPr lang="es-ES" sz="1300">
                          <a:solidFill>
                            <a:srgbClr val="4D4D4D"/>
                          </a:solidFill>
                        </a:rPr>
                        <a:t>el turismo</a:t>
                      </a:r>
                      <a:r>
                        <a:rPr b="0" lang="es-ES" sz="1300" u="none" cap="none" strike="noStrike">
                          <a:solidFill>
                            <a:srgbClr val="0070C0"/>
                          </a:solidFill>
                        </a:rPr>
                        <a:t>/región </a:t>
                      </a:r>
                      <a:r>
                        <a:rPr b="0" lang="es-ES" sz="1300" u="none" cap="none" strike="noStrike">
                          <a:solidFill>
                            <a:srgbClr val="4D4D4D"/>
                          </a:solidFill>
                        </a:rPr>
                        <a:t>se vería afectada si se produjera una crisis probable o no? </a:t>
                      </a:r>
                      <a:endParaRPr sz="900" u="none" cap="none" strike="noStrike"/>
                    </a:p>
                    <a:p>
                      <a:pPr indent="-311150" lvl="0" marL="342900" marR="0" rtl="0" algn="l">
                        <a:lnSpc>
                          <a:spcPct val="100000"/>
                        </a:lnSpc>
                        <a:spcBef>
                          <a:spcPts val="0"/>
                        </a:spcBef>
                        <a:spcAft>
                          <a:spcPts val="0"/>
                        </a:spcAft>
                        <a:buClr>
                          <a:srgbClr val="4D4D4D"/>
                        </a:buClr>
                        <a:buSzPts val="1300"/>
                        <a:buFont typeface="Noto Sans Symbols"/>
                        <a:buChar char="❖"/>
                      </a:pPr>
                      <a:r>
                        <a:rPr b="0" lang="es-ES" sz="1300" u="none" cap="none" strike="noStrike">
                          <a:solidFill>
                            <a:srgbClr val="4D4D4D"/>
                          </a:solidFill>
                        </a:rPr>
                        <a:t>Lo que </a:t>
                      </a:r>
                      <a:r>
                        <a:rPr b="0" lang="es-ES" sz="1300" u="none" cap="none" strike="noStrike">
                          <a:solidFill>
                            <a:srgbClr val="0070C0"/>
                          </a:solidFill>
                        </a:rPr>
                        <a:t>empresas turísticas </a:t>
                      </a:r>
                      <a:r>
                        <a:rPr b="0" lang="es-ES" sz="1300" u="none" cap="none" strike="noStrike">
                          <a:solidFill>
                            <a:srgbClr val="4D4D4D"/>
                          </a:solidFill>
                        </a:rPr>
                        <a:t>¿se verían afectadas en la región y cómo? </a:t>
                      </a:r>
                      <a:endParaRPr sz="900" u="none" cap="none" strike="noStrike"/>
                    </a:p>
                    <a:p>
                      <a:pPr indent="-311150" lvl="0" marL="342900" marR="0" rtl="0" algn="l">
                        <a:lnSpc>
                          <a:spcPct val="100000"/>
                        </a:lnSpc>
                        <a:spcBef>
                          <a:spcPts val="0"/>
                        </a:spcBef>
                        <a:spcAft>
                          <a:spcPts val="0"/>
                        </a:spcAft>
                        <a:buClr>
                          <a:srgbClr val="4D4D4D"/>
                        </a:buClr>
                        <a:buSzPts val="1300"/>
                        <a:buFont typeface="Noto Sans Symbols"/>
                        <a:buChar char="❖"/>
                      </a:pPr>
                      <a:r>
                        <a:rPr b="0" lang="es-ES" sz="1300" u="none" cap="none" strike="noStrike">
                          <a:solidFill>
                            <a:srgbClr val="4D4D4D"/>
                          </a:solidFill>
                        </a:rPr>
                        <a:t>Qué </a:t>
                      </a:r>
                      <a:r>
                        <a:rPr b="0" lang="es-ES" sz="1300" u="none" cap="none" strike="noStrike">
                          <a:solidFill>
                            <a:srgbClr val="0070C0"/>
                          </a:solidFill>
                        </a:rPr>
                        <a:t>otros negocios </a:t>
                      </a:r>
                      <a:r>
                        <a:rPr b="0" lang="es-ES" sz="1300" u="none" cap="none" strike="noStrike">
                          <a:solidFill>
                            <a:srgbClr val="4D4D4D"/>
                          </a:solidFill>
                          <a:latin typeface="Calibri"/>
                          <a:ea typeface="Calibri"/>
                          <a:cs typeface="Calibri"/>
                          <a:sym typeface="Calibri"/>
                        </a:rPr>
                        <a:t>(no turísticas </a:t>
                      </a:r>
                      <a:r>
                        <a:rPr b="0" lang="es-ES" sz="1300" u="none" cap="none" strike="noStrike">
                          <a:solidFill>
                            <a:srgbClr val="4D4D4D"/>
                          </a:solidFill>
                        </a:rPr>
                        <a:t>) que podrían afectar a la región turística? </a:t>
                      </a:r>
                      <a:endParaRPr sz="9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04200">
                <a:tc>
                  <a:txBody>
                    <a:bodyPr/>
                    <a:lstStyle/>
                    <a:p>
                      <a:pPr indent="0" lvl="0" marL="0" marR="0" rtl="0" algn="l">
                        <a:lnSpc>
                          <a:spcPct val="100000"/>
                        </a:lnSpc>
                        <a:spcBef>
                          <a:spcPts val="0"/>
                        </a:spcBef>
                        <a:spcAft>
                          <a:spcPts val="0"/>
                        </a:spcAft>
                        <a:buClr>
                          <a:srgbClr val="000000"/>
                        </a:buClr>
                        <a:buSzPts val="1300"/>
                        <a:buFont typeface="Arial"/>
                        <a:buNone/>
                      </a:pPr>
                      <a:r>
                        <a:rPr b="0" lang="es-ES" sz="1300" u="none" cap="none" strike="noStrike">
                          <a:solidFill>
                            <a:srgbClr val="4D4D4D"/>
                          </a:solidFill>
                          <a:latin typeface="Calibri"/>
                          <a:ea typeface="Calibri"/>
                          <a:cs typeface="Calibri"/>
                          <a:sym typeface="Calibri"/>
                        </a:rPr>
                        <a:t>Identificar la estructura regional de </a:t>
                      </a:r>
                      <a:r>
                        <a:rPr b="1" lang="es-ES" sz="1300" u="none" cap="none" strike="noStrike">
                          <a:solidFill>
                            <a:srgbClr val="0070C0"/>
                          </a:solidFill>
                          <a:latin typeface="Calibri"/>
                          <a:ea typeface="Calibri"/>
                          <a:cs typeface="Calibri"/>
                          <a:sym typeface="Calibri"/>
                        </a:rPr>
                        <a:t>estructura de apoyo a la protección y la seguridad </a:t>
                      </a:r>
                      <a:r>
                        <a:rPr b="0" i="1" lang="es-ES" sz="1300" u="none" cap="none" strike="noStrike">
                          <a:solidFill>
                            <a:srgbClr val="4D4D4D"/>
                          </a:solidFill>
                          <a:latin typeface="Calibri"/>
                          <a:ea typeface="Calibri"/>
                          <a:cs typeface="Calibri"/>
                          <a:sym typeface="Calibri"/>
                        </a:rPr>
                        <a:t>(por ejemplo, servicios de emergencia, policía)</a:t>
                      </a:r>
                      <a:endParaRPr sz="9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11150" lvl="0" marL="342900" marR="0" rtl="0" algn="l">
                        <a:lnSpc>
                          <a:spcPct val="100000"/>
                        </a:lnSpc>
                        <a:spcBef>
                          <a:spcPts val="0"/>
                        </a:spcBef>
                        <a:spcAft>
                          <a:spcPts val="0"/>
                        </a:spcAft>
                        <a:buClr>
                          <a:srgbClr val="4D4D4D"/>
                        </a:buClr>
                        <a:buSzPts val="1300"/>
                        <a:buFont typeface="Noto Sans Symbols"/>
                        <a:buChar char="❖"/>
                      </a:pPr>
                      <a:r>
                        <a:rPr b="0" lang="es-ES" sz="1300" u="none" cap="none" strike="noStrike">
                          <a:solidFill>
                            <a:srgbClr val="4D4D4D"/>
                          </a:solidFill>
                          <a:latin typeface="Calibri"/>
                          <a:ea typeface="Calibri"/>
                          <a:cs typeface="Calibri"/>
                          <a:sym typeface="Calibri"/>
                        </a:rPr>
                        <a:t>¿Qué empresas, organizaciones y organismos gubernamentales podrían ayudar a </a:t>
                      </a:r>
                      <a:r>
                        <a:rPr b="0" lang="es-ES" sz="1300" u="none" cap="none" strike="noStrike">
                          <a:solidFill>
                            <a:srgbClr val="0070C0"/>
                          </a:solidFill>
                          <a:latin typeface="Calibri"/>
                          <a:ea typeface="Calibri"/>
                          <a:cs typeface="Calibri"/>
                          <a:sym typeface="Calibri"/>
                        </a:rPr>
                        <a:t>proteger y apoyar </a:t>
                      </a:r>
                      <a:r>
                        <a:rPr b="0" lang="es-ES" sz="1300" u="none" cap="none" strike="noStrike">
                          <a:solidFill>
                            <a:srgbClr val="4D4D4D"/>
                          </a:solidFill>
                          <a:latin typeface="Calibri"/>
                          <a:ea typeface="Calibri"/>
                          <a:cs typeface="Calibri"/>
                          <a:sym typeface="Calibri"/>
                        </a:rPr>
                        <a:t>las empresas turísticas/la región? </a:t>
                      </a:r>
                      <a:endParaRPr sz="900" u="none" cap="none" strike="noStrike"/>
                    </a:p>
                    <a:p>
                      <a:pPr indent="-311150" lvl="0" marL="342900" marR="0" rtl="0" algn="l">
                        <a:lnSpc>
                          <a:spcPct val="100000"/>
                        </a:lnSpc>
                        <a:spcBef>
                          <a:spcPts val="0"/>
                        </a:spcBef>
                        <a:spcAft>
                          <a:spcPts val="0"/>
                        </a:spcAft>
                        <a:buClr>
                          <a:srgbClr val="4D4D4D"/>
                        </a:buClr>
                        <a:buSzPts val="1300"/>
                        <a:buFont typeface="Noto Sans Symbols"/>
                        <a:buChar char="❖"/>
                      </a:pPr>
                      <a:r>
                        <a:rPr b="0" lang="es-ES" sz="1300" u="none" cap="none" strike="noStrike">
                          <a:solidFill>
                            <a:srgbClr val="4D4D4D"/>
                          </a:solidFill>
                          <a:latin typeface="Calibri"/>
                          <a:ea typeface="Calibri"/>
                          <a:cs typeface="Calibri"/>
                          <a:sym typeface="Calibri"/>
                        </a:rPr>
                        <a:t>¿Cómo puede su apoyo </a:t>
                      </a:r>
                      <a:r>
                        <a:rPr b="0" lang="es-ES" sz="1300" u="none" cap="none" strike="noStrike">
                          <a:solidFill>
                            <a:srgbClr val="0070C0"/>
                          </a:solidFill>
                          <a:latin typeface="Calibri"/>
                          <a:ea typeface="Calibri"/>
                          <a:cs typeface="Calibri"/>
                          <a:sym typeface="Calibri"/>
                        </a:rPr>
                        <a:t>utilizado o beneficioso </a:t>
                      </a:r>
                      <a:r>
                        <a:rPr b="0" lang="es-ES" sz="1300" u="none" cap="none" strike="noStrike">
                          <a:solidFill>
                            <a:srgbClr val="4D4D4D"/>
                          </a:solidFill>
                          <a:latin typeface="Calibri"/>
                          <a:ea typeface="Calibri"/>
                          <a:cs typeface="Calibri"/>
                          <a:sym typeface="Calibri"/>
                        </a:rPr>
                        <a:t>a la crisis? </a:t>
                      </a:r>
                      <a:endParaRPr sz="900" u="none" cap="none" strike="noStrike"/>
                    </a:p>
                    <a:p>
                      <a:pPr indent="0" lvl="0" marL="0" marR="0" rtl="0" algn="l">
                        <a:lnSpc>
                          <a:spcPct val="100000"/>
                        </a:lnSpc>
                        <a:spcBef>
                          <a:spcPts val="0"/>
                        </a:spcBef>
                        <a:spcAft>
                          <a:spcPts val="0"/>
                        </a:spcAft>
                        <a:buClr>
                          <a:srgbClr val="0070C0"/>
                        </a:buClr>
                        <a:buSzPts val="1800"/>
                        <a:buFont typeface="Calibri"/>
                        <a:buNone/>
                      </a:pPr>
                      <a:r>
                        <a:rPr b="1" i="1" lang="es-ES" sz="1300" u="none" cap="none" strike="noStrike">
                          <a:solidFill>
                            <a:srgbClr val="0070C0"/>
                          </a:solidFill>
                          <a:latin typeface="Calibri"/>
                          <a:ea typeface="Calibri"/>
                          <a:cs typeface="Calibri"/>
                          <a:sym typeface="Calibri"/>
                        </a:rPr>
                        <a:t>Nota: </a:t>
                      </a:r>
                      <a:r>
                        <a:rPr b="0" i="1" lang="es-ES" sz="1300" u="none" cap="none" strike="noStrike">
                          <a:solidFill>
                            <a:srgbClr val="0070C0"/>
                          </a:solidFill>
                          <a:latin typeface="Calibri"/>
                          <a:ea typeface="Calibri"/>
                          <a:cs typeface="Calibri"/>
                          <a:sym typeface="Calibri"/>
                        </a:rPr>
                        <a:t>Recuerde que una región también debe tener en cuenta un acontecimiento improbable, por lo que es posible que tenga que considerar cómo puede actualizar su apoyo para ayudar a gestionar este evento</a:t>
                      </a:r>
                      <a:endParaRPr sz="9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1583" name="Google Shape;1583;p36"/>
          <p:cNvGraphicFramePr/>
          <p:nvPr/>
        </p:nvGraphicFramePr>
        <p:xfrm>
          <a:off x="239953" y="3628295"/>
          <a:ext cx="3000000" cy="3000000"/>
        </p:xfrm>
        <a:graphic>
          <a:graphicData uri="http://schemas.openxmlformats.org/drawingml/2006/table">
            <a:tbl>
              <a:tblPr bandRow="1" firstRow="1">
                <a:noFill/>
                <a:tableStyleId>{C0312D22-559F-4ED8-B5B2-205163B28DE1}</a:tableStyleId>
              </a:tblPr>
              <a:tblGrid>
                <a:gridCol w="3604150"/>
                <a:gridCol w="7966900"/>
              </a:tblGrid>
              <a:tr h="585800">
                <a:tc gridSpan="2">
                  <a:txBody>
                    <a:bodyPr/>
                    <a:lstStyle/>
                    <a:p>
                      <a:pPr indent="-457200" lvl="0" marL="457200" marR="0" rtl="0" algn="l">
                        <a:lnSpc>
                          <a:spcPct val="100000"/>
                        </a:lnSpc>
                        <a:spcBef>
                          <a:spcPts val="0"/>
                        </a:spcBef>
                        <a:spcAft>
                          <a:spcPts val="0"/>
                        </a:spcAft>
                        <a:buClr>
                          <a:schemeClr val="lt1"/>
                        </a:buClr>
                        <a:buSzPts val="2200"/>
                        <a:buFont typeface="Calibri"/>
                        <a:buAutoNum type="arabicPeriod" startAt="3"/>
                      </a:pPr>
                      <a:r>
                        <a:rPr b="0" lang="es-ES" sz="2200" u="none" cap="none" strike="noStrike">
                          <a:solidFill>
                            <a:schemeClr val="lt1"/>
                          </a:solidFill>
                          <a:latin typeface="Calibri"/>
                          <a:ea typeface="Calibri"/>
                          <a:cs typeface="Calibri"/>
                          <a:sym typeface="Calibri"/>
                        </a:rPr>
                        <a:t>Identificar a los agentes regionales y turísticos que faltan y que son vulnerables a una crisis regional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585800">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Identificar a los </a:t>
                      </a:r>
                      <a:r>
                        <a:rPr b="1" lang="es-ES" sz="1800" u="none" cap="none" strike="noStrike">
                          <a:solidFill>
                            <a:srgbClr val="086D6E"/>
                          </a:solidFill>
                          <a:latin typeface="Calibri"/>
                          <a:ea typeface="Calibri"/>
                          <a:cs typeface="Calibri"/>
                          <a:sym typeface="Calibri"/>
                        </a:rPr>
                        <a:t>Partes interesadas regionales y partes interesadas del turismo </a:t>
                      </a:r>
                      <a:r>
                        <a:rPr b="0" lang="es-ES" sz="1800" u="none" cap="none" strike="noStrike">
                          <a:solidFill>
                            <a:srgbClr val="4D4D4D"/>
                          </a:solidFill>
                          <a:latin typeface="Calibri"/>
                          <a:ea typeface="Calibri"/>
                          <a:cs typeface="Calibri"/>
                          <a:sym typeface="Calibri"/>
                        </a:rPr>
                        <a:t>y decidir quién debe formar parte del equipo y la unidad regionales de gestión de crisis del turismo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¿Quiénes son los </a:t>
                      </a:r>
                      <a:r>
                        <a:rPr b="0" lang="es-ES" sz="1800" u="none" cap="none" strike="noStrike">
                          <a:solidFill>
                            <a:srgbClr val="086D6E"/>
                          </a:solidFill>
                          <a:latin typeface="Calibri"/>
                          <a:ea typeface="Calibri"/>
                          <a:cs typeface="Calibri"/>
                          <a:sym typeface="Calibri"/>
                        </a:rPr>
                        <a:t>agentes del turismo </a:t>
                      </a:r>
                      <a:r>
                        <a:rPr b="0" lang="es-ES" sz="1800" u="none" cap="none" strike="noStrike">
                          <a:solidFill>
                            <a:srgbClr val="4D4D4D"/>
                          </a:solidFill>
                          <a:latin typeface="Calibri"/>
                          <a:ea typeface="Calibri"/>
                          <a:cs typeface="Calibri"/>
                          <a:sym typeface="Calibri"/>
                        </a:rPr>
                        <a:t>en peligro a causa de la crisis?</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¿Quiénes son las </a:t>
                      </a:r>
                      <a:r>
                        <a:rPr b="0" lang="es-ES" sz="1800" u="none" cap="none" strike="noStrike">
                          <a:solidFill>
                            <a:srgbClr val="086D6E"/>
                          </a:solidFill>
                          <a:latin typeface="Calibri"/>
                          <a:ea typeface="Calibri"/>
                          <a:cs typeface="Calibri"/>
                          <a:sym typeface="Calibri"/>
                        </a:rPr>
                        <a:t>otras partes interesadas </a:t>
                      </a:r>
                      <a:r>
                        <a:rPr b="0" lang="es-ES" sz="1800" u="none" cap="none" strike="noStrike">
                          <a:solidFill>
                            <a:srgbClr val="4D4D4D"/>
                          </a:solidFill>
                          <a:latin typeface="Calibri"/>
                          <a:ea typeface="Calibri"/>
                          <a:cs typeface="Calibri"/>
                          <a:sym typeface="Calibri"/>
                        </a:rPr>
                        <a:t>socios y organizaciones que deben participar en el proceso de gestión de riesgos turísticos y en la unidad de gestión de crisis?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b="1" i="1" lang="es-ES" sz="1800" u="none" cap="none" strike="noStrike">
                          <a:solidFill>
                            <a:srgbClr val="086D6E"/>
                          </a:solidFill>
                          <a:latin typeface="Calibri"/>
                          <a:ea typeface="Calibri"/>
                          <a:cs typeface="Calibri"/>
                          <a:sym typeface="Calibri"/>
                        </a:rPr>
                        <a:t>Nota: </a:t>
                      </a:r>
                      <a:r>
                        <a:rPr b="0" i="1" lang="es-ES" sz="1800" u="none" cap="none" strike="noStrike">
                          <a:solidFill>
                            <a:srgbClr val="086D6E"/>
                          </a:solidFill>
                          <a:latin typeface="Calibri"/>
                          <a:ea typeface="Calibri"/>
                          <a:cs typeface="Calibri"/>
                          <a:sym typeface="Calibri"/>
                        </a:rPr>
                        <a:t>Tener en cuenta no sólo a las empresas turísticas, sino también a particulares, grupos, organismos privados, organizaciones, organismos de apoyo y organismos gubernamentales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37"/>
          <p:cNvSpPr txBox="1"/>
          <p:nvPr>
            <p:ph idx="1" type="body"/>
          </p:nvPr>
        </p:nvSpPr>
        <p:spPr>
          <a:xfrm>
            <a:off x="363877" y="929918"/>
            <a:ext cx="5798797"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lang="es-ES" sz="2100"/>
              <a:t>El Equipo de Gestión de Crisis Turísticas (explicado en el Módulo 2) es un grupo representativo más pequeño del grupo general más amplio de partes interesadas regionales. Suele estar formado por una persona que representa a </a:t>
            </a:r>
            <a:r>
              <a:rPr b="0" lang="es-ES" sz="2100">
                <a:latin typeface="Calibri"/>
                <a:ea typeface="Calibri"/>
                <a:cs typeface="Calibri"/>
                <a:sym typeface="Calibri"/>
              </a:rPr>
              <a:t>cada grupo de interesados. Se les suele votar o decidir en función de su experiencia. Son de nivel superior y a menudo expertos en la materia. Su trabajo no consiste en dirigir u operar el Centro de Gestión de Crisis, sino en gestionarlo aportando dirección estratégica, experiencia, habilidades, conocimientos, apoyo, orientación y asesoramiento para que puedan supervisar el progreso de la crisis regional. Centran su tiempo y energía en compartir y asegurarse de tomar decisiones estratégicas rápidas cuando una región está en crisis. En esencia, dirigen la gestión global de la crisis regional. </a:t>
            </a:r>
            <a:endParaRPr sz="2300"/>
          </a:p>
          <a:p>
            <a:pPr indent="0" lvl="0" marL="0" rtl="0" algn="l">
              <a:lnSpc>
                <a:spcPct val="100000"/>
              </a:lnSpc>
              <a:spcBef>
                <a:spcPts val="0"/>
              </a:spcBef>
              <a:spcAft>
                <a:spcPts val="0"/>
              </a:spcAft>
              <a:buClr>
                <a:schemeClr val="lt1"/>
              </a:buClr>
              <a:buSzPts val="2200"/>
              <a:buNone/>
            </a:pPr>
            <a:r>
              <a:t/>
            </a:r>
            <a:endParaRPr b="1" sz="2100"/>
          </a:p>
        </p:txBody>
      </p:sp>
      <p:sp>
        <p:nvSpPr>
          <p:cNvPr id="1589" name="Google Shape;1589;p37"/>
          <p:cNvSpPr txBox="1"/>
          <p:nvPr>
            <p:ph idx="2" type="body"/>
          </p:nvPr>
        </p:nvSpPr>
        <p:spPr>
          <a:xfrm>
            <a:off x="323850" y="228600"/>
            <a:ext cx="5981700" cy="582221"/>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lt1"/>
              </a:buClr>
              <a:buSzPct val="100000"/>
              <a:buNone/>
            </a:pPr>
            <a:r>
              <a:rPr lang="es-ES"/>
              <a:t>Equipo de Gestión de Crisis del Turismo (TCMT)</a:t>
            </a:r>
            <a:endParaRPr/>
          </a:p>
        </p:txBody>
      </p:sp>
      <p:pic>
        <p:nvPicPr>
          <p:cNvPr descr="A group of men sitting around a table looking at a computer&#10;&#10;Description automatically generated" id="1590" name="Google Shape;1590;p37"/>
          <p:cNvPicPr preferRelativeResize="0"/>
          <p:nvPr/>
        </p:nvPicPr>
        <p:blipFill rotWithShape="1">
          <a:blip r:embed="rId3">
            <a:alphaModFix/>
          </a:blip>
          <a:srcRect b="0" l="4114" r="2995" t="0"/>
          <a:stretch/>
        </p:blipFill>
        <p:spPr>
          <a:xfrm>
            <a:off x="6393202" y="1466849"/>
            <a:ext cx="5798797" cy="416595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graphicFrame>
        <p:nvGraphicFramePr>
          <p:cNvPr id="1595" name="Google Shape;1595;p38"/>
          <p:cNvGraphicFramePr/>
          <p:nvPr/>
        </p:nvGraphicFramePr>
        <p:xfrm>
          <a:off x="180974" y="145727"/>
          <a:ext cx="3000000" cy="3000000"/>
        </p:xfrm>
        <a:graphic>
          <a:graphicData uri="http://schemas.openxmlformats.org/drawingml/2006/table">
            <a:tbl>
              <a:tblPr bandRow="1" firstRow="1">
                <a:noFill/>
                <a:tableStyleId>{C0312D22-559F-4ED8-B5B2-205163B28DE1}</a:tableStyleId>
              </a:tblPr>
              <a:tblGrid>
                <a:gridCol w="3194375"/>
                <a:gridCol w="8521375"/>
              </a:tblGrid>
              <a:tr h="585800">
                <a:tc gridSpan="2">
                  <a:txBody>
                    <a:bodyPr/>
                    <a:lstStyle/>
                    <a:p>
                      <a:pPr indent="-444500" lvl="0" marL="457200" marR="0" rtl="0" algn="l">
                        <a:lnSpc>
                          <a:spcPct val="100000"/>
                        </a:lnSpc>
                        <a:spcBef>
                          <a:spcPts val="0"/>
                        </a:spcBef>
                        <a:spcAft>
                          <a:spcPts val="0"/>
                        </a:spcAft>
                        <a:buClr>
                          <a:schemeClr val="lt1"/>
                        </a:buClr>
                        <a:buSzPts val="2000"/>
                        <a:buFont typeface="Calibri"/>
                        <a:buAutoNum type="arabicPeriod" startAt="4"/>
                      </a:pPr>
                      <a:r>
                        <a:rPr b="0" lang="es-ES" sz="2000" u="none" cap="none" strike="noStrike">
                          <a:solidFill>
                            <a:schemeClr val="lt1"/>
                          </a:solidFill>
                          <a:latin typeface="Calibri"/>
                          <a:ea typeface="Calibri"/>
                          <a:cs typeface="Calibri"/>
                          <a:sym typeface="Calibri"/>
                        </a:rPr>
                        <a:t>Debatir cómo aumentar la implicación de las partes interesadas regionales </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2060"/>
                    </a:solidFill>
                  </a:tcPr>
                </a:tc>
                <a:tc hMerge="1"/>
              </a:tr>
              <a:tr h="585800">
                <a:tc>
                  <a:txBody>
                    <a:bodyPr/>
                    <a:lstStyle/>
                    <a:p>
                      <a:pPr indent="0" lvl="0" marL="0" marR="0" rtl="0" algn="l">
                        <a:lnSpc>
                          <a:spcPct val="100000"/>
                        </a:lnSpc>
                        <a:spcBef>
                          <a:spcPts val="0"/>
                        </a:spcBef>
                        <a:spcAft>
                          <a:spcPts val="0"/>
                        </a:spcAft>
                        <a:buClr>
                          <a:srgbClr val="000000"/>
                        </a:buClr>
                        <a:buSzPts val="1600"/>
                        <a:buFont typeface="Arial"/>
                        <a:buNone/>
                      </a:pPr>
                      <a:r>
                        <a:rPr b="0" lang="es-ES" sz="1600" u="none" cap="none" strike="noStrike">
                          <a:solidFill>
                            <a:srgbClr val="4D4D4D"/>
                          </a:solidFill>
                          <a:latin typeface="Calibri"/>
                          <a:ea typeface="Calibri"/>
                          <a:cs typeface="Calibri"/>
                          <a:sym typeface="Calibri"/>
                        </a:rPr>
                        <a:t>Promover </a:t>
                      </a:r>
                      <a:r>
                        <a:rPr b="1" lang="es-ES" sz="1600" u="none" cap="none" strike="noStrike">
                          <a:solidFill>
                            <a:srgbClr val="086D6E"/>
                          </a:solidFill>
                          <a:latin typeface="Calibri"/>
                          <a:ea typeface="Calibri"/>
                          <a:cs typeface="Calibri"/>
                          <a:sym typeface="Calibri"/>
                        </a:rPr>
                        <a:t>la implicación de las partes interesadas regionales</a:t>
                      </a:r>
                      <a:r>
                        <a:rPr b="0" lang="es-ES" sz="1600" u="none" cap="none" strike="noStrike">
                          <a:solidFill>
                            <a:srgbClr val="4D4D4D"/>
                          </a:solidFill>
                          <a:latin typeface="Calibri"/>
                          <a:ea typeface="Calibri"/>
                          <a:cs typeface="Calibri"/>
                          <a:sym typeface="Calibri"/>
                        </a:rPr>
                        <a:t> mediante la colaboración y la consulta y formar un </a:t>
                      </a:r>
                      <a:r>
                        <a:rPr b="1" lang="es-ES" sz="1600" u="none" cap="none" strike="noStrike">
                          <a:solidFill>
                            <a:srgbClr val="086D6E"/>
                          </a:solidFill>
                          <a:latin typeface="Calibri"/>
                          <a:ea typeface="Calibri"/>
                          <a:cs typeface="Calibri"/>
                          <a:sym typeface="Calibri"/>
                        </a:rPr>
                        <a:t>Grupo de Gestión de Crisis</a:t>
                      </a:r>
                      <a:r>
                        <a:rPr b="0" lang="es-ES" sz="1600" u="none" cap="none" strike="noStrike">
                          <a:solidFill>
                            <a:srgbClr val="4D4D4D"/>
                          </a:solidFill>
                          <a:latin typeface="Calibri"/>
                          <a:ea typeface="Calibri"/>
                          <a:cs typeface="Calibri"/>
                          <a:sym typeface="Calibri"/>
                        </a:rPr>
                        <a:t> y </a:t>
                      </a:r>
                      <a:r>
                        <a:rPr b="1" lang="es-ES" sz="1600" u="none" cap="none" strike="noStrike">
                          <a:solidFill>
                            <a:srgbClr val="086D6E"/>
                          </a:solidFill>
                          <a:latin typeface="Calibri"/>
                          <a:ea typeface="Calibri"/>
                          <a:cs typeface="Calibri"/>
                          <a:sym typeface="Calibri"/>
                        </a:rPr>
                        <a:t>Centro de Gestión de Crisis</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73050" lvl="0" marL="285750" marR="0" rtl="0" algn="l">
                        <a:lnSpc>
                          <a:spcPct val="100000"/>
                        </a:lnSpc>
                        <a:spcBef>
                          <a:spcPts val="0"/>
                        </a:spcBef>
                        <a:spcAft>
                          <a:spcPts val="0"/>
                        </a:spcAft>
                        <a:buClr>
                          <a:srgbClr val="4D4D4D"/>
                        </a:buClr>
                        <a:buSzPts val="1600"/>
                        <a:buFont typeface="Noto Sans Symbols"/>
                        <a:buChar char="❖"/>
                      </a:pPr>
                      <a:r>
                        <a:rPr b="0" lang="es-ES" sz="1600" u="none" cap="none" strike="noStrike">
                          <a:solidFill>
                            <a:srgbClr val="4D4D4D"/>
                          </a:solidFill>
                          <a:latin typeface="Calibri"/>
                          <a:ea typeface="Calibri"/>
                          <a:cs typeface="Calibri"/>
                          <a:sym typeface="Calibri"/>
                        </a:rPr>
                        <a:t>¿Cómo puede la región promover </a:t>
                      </a:r>
                      <a:r>
                        <a:rPr b="0" lang="es-ES" sz="1600" u="none" cap="none" strike="noStrike">
                          <a:solidFill>
                            <a:srgbClr val="086D6E"/>
                          </a:solidFill>
                          <a:latin typeface="Calibri"/>
                          <a:ea typeface="Calibri"/>
                          <a:cs typeface="Calibri"/>
                          <a:sym typeface="Calibri"/>
                        </a:rPr>
                        <a:t>la comprensión y el compromiso </a:t>
                      </a:r>
                      <a:r>
                        <a:rPr b="0" lang="es-ES" sz="1600" u="none" cap="none" strike="noStrike">
                          <a:solidFill>
                            <a:srgbClr val="4D4D4D"/>
                          </a:solidFill>
                          <a:latin typeface="Calibri"/>
                          <a:ea typeface="Calibri"/>
                          <a:cs typeface="Calibri"/>
                          <a:sym typeface="Calibri"/>
                        </a:rPr>
                        <a:t>con el riesgo turístico regional y desarrollar una estrategia y un plan de gestión de crisis a nivel gubernamental y comunitario? </a:t>
                      </a:r>
                      <a:r>
                        <a:rPr b="0" i="1" lang="es-ES" sz="1600" u="none" cap="none" strike="noStrike">
                          <a:solidFill>
                            <a:srgbClr val="086D6E"/>
                          </a:solidFill>
                          <a:latin typeface="Calibri"/>
                          <a:ea typeface="Calibri"/>
                          <a:cs typeface="Calibri"/>
                          <a:sym typeface="Calibri"/>
                        </a:rPr>
                        <a:t>por ejemplo, reuniones municipales regionales, consultas con representantes de cada grupo interesado, por ejemplo, una persona que represente al sector hotelero.</a:t>
                      </a:r>
                      <a:endParaRPr sz="1200" u="none" cap="none" strike="noStrike"/>
                    </a:p>
                    <a:p>
                      <a:pPr indent="-273050" lvl="0" marL="285750" marR="0" rtl="0" algn="l">
                        <a:lnSpc>
                          <a:spcPct val="100000"/>
                        </a:lnSpc>
                        <a:spcBef>
                          <a:spcPts val="0"/>
                        </a:spcBef>
                        <a:spcAft>
                          <a:spcPts val="0"/>
                        </a:spcAft>
                        <a:buClr>
                          <a:srgbClr val="4D4D4D"/>
                        </a:buClr>
                        <a:buSzPts val="1600"/>
                        <a:buFont typeface="Noto Sans Symbols"/>
                        <a:buChar char="❖"/>
                      </a:pPr>
                      <a:r>
                        <a:rPr b="0" lang="es-ES" sz="1600" u="none" cap="none" strike="noStrike">
                          <a:solidFill>
                            <a:srgbClr val="4D4D4D"/>
                          </a:solidFill>
                          <a:latin typeface="Calibri"/>
                          <a:ea typeface="Calibri"/>
                          <a:cs typeface="Calibri"/>
                          <a:sym typeface="Calibri"/>
                        </a:rPr>
                        <a:t>A partir del colectivo más amplio, decida qué personas van a representar a cada grupo de partes interesadas para formar un </a:t>
                      </a:r>
                      <a:r>
                        <a:rPr b="0" lang="es-ES" sz="1600" u="none" cap="none" strike="noStrike">
                          <a:solidFill>
                            <a:srgbClr val="086D6E"/>
                          </a:solidFill>
                          <a:latin typeface="Calibri"/>
                          <a:ea typeface="Calibri"/>
                          <a:cs typeface="Calibri"/>
                          <a:sym typeface="Calibri"/>
                        </a:rPr>
                        <a:t>Equipo de Gestión de Crisis Turísticas (TCMT). </a:t>
                      </a:r>
                      <a:r>
                        <a:rPr b="0" lang="es-ES" sz="1600" u="none" cap="none" strike="noStrike">
                          <a:solidFill>
                            <a:srgbClr val="4D4D4D"/>
                          </a:solidFill>
                          <a:latin typeface="Calibri"/>
                          <a:ea typeface="Calibri"/>
                          <a:cs typeface="Calibri"/>
                          <a:sym typeface="Calibri"/>
                        </a:rPr>
                        <a:t>Un representante de este grupo informará a las partes interesadas de la región. </a:t>
                      </a:r>
                      <a:endParaRPr sz="1200" u="none" cap="none" strike="noStrike"/>
                    </a:p>
                    <a:p>
                      <a:pPr indent="-273050" lvl="0" marL="285750" marR="0" rtl="0" algn="l">
                        <a:lnSpc>
                          <a:spcPct val="100000"/>
                        </a:lnSpc>
                        <a:spcBef>
                          <a:spcPts val="0"/>
                        </a:spcBef>
                        <a:spcAft>
                          <a:spcPts val="0"/>
                        </a:spcAft>
                        <a:buClr>
                          <a:srgbClr val="4D4D4D"/>
                        </a:buClr>
                        <a:buSzPts val="1600"/>
                        <a:buFont typeface="Noto Sans Symbols"/>
                        <a:buChar char="❖"/>
                      </a:pPr>
                      <a:r>
                        <a:rPr b="0" lang="es-ES" sz="1600" u="none" cap="none" strike="noStrike">
                          <a:solidFill>
                            <a:srgbClr val="4D4D4D"/>
                          </a:solidFill>
                          <a:latin typeface="Calibri"/>
                          <a:ea typeface="Calibri"/>
                          <a:cs typeface="Calibri"/>
                          <a:sym typeface="Calibri"/>
                        </a:rPr>
                        <a:t>A continuación, decida qué personas van a formar parte de la </a:t>
                      </a:r>
                      <a:r>
                        <a:rPr b="0" lang="es-ES" sz="1600" u="none" cap="none" strike="noStrike">
                          <a:solidFill>
                            <a:srgbClr val="086D6E"/>
                          </a:solidFill>
                          <a:latin typeface="Calibri"/>
                          <a:ea typeface="Calibri"/>
                          <a:cs typeface="Calibri"/>
                          <a:sym typeface="Calibri"/>
                        </a:rPr>
                        <a:t>Unidad de Gestión de Crisis</a:t>
                      </a:r>
                      <a:endParaRPr sz="1200" u="none" cap="none" strike="noStrike"/>
                    </a:p>
                    <a:p>
                      <a:pPr indent="-273050" lvl="0" marL="285750" marR="0" rtl="0" algn="l">
                        <a:lnSpc>
                          <a:spcPct val="100000"/>
                        </a:lnSpc>
                        <a:spcBef>
                          <a:spcPts val="0"/>
                        </a:spcBef>
                        <a:spcAft>
                          <a:spcPts val="0"/>
                        </a:spcAft>
                        <a:buClr>
                          <a:srgbClr val="4D4D4D"/>
                        </a:buClr>
                        <a:buSzPts val="1600"/>
                        <a:buFont typeface="Noto Sans Symbols"/>
                        <a:buChar char="❖"/>
                      </a:pPr>
                      <a:r>
                        <a:rPr b="0" lang="es-ES" sz="1600" u="none" cap="none" strike="noStrike">
                          <a:solidFill>
                            <a:srgbClr val="4D4D4D"/>
                          </a:solidFill>
                          <a:latin typeface="Calibri"/>
                          <a:ea typeface="Calibri"/>
                          <a:cs typeface="Calibri"/>
                          <a:sym typeface="Calibri"/>
                        </a:rPr>
                        <a:t>A continuación, decida quién va a ser el </a:t>
                      </a:r>
                      <a:r>
                        <a:rPr b="0" lang="es-ES" sz="1600" u="none" cap="none" strike="noStrike">
                          <a:solidFill>
                            <a:srgbClr val="086D6E"/>
                          </a:solidFill>
                          <a:latin typeface="Calibri"/>
                          <a:ea typeface="Calibri"/>
                          <a:cs typeface="Calibri"/>
                          <a:sym typeface="Calibri"/>
                        </a:rPr>
                        <a:t>Director del Centro de Gestión de Crisis*</a:t>
                      </a:r>
                      <a:r>
                        <a:rPr b="0" lang="es-ES" sz="1600" u="none" cap="none" strike="noStrike">
                          <a:solidFill>
                            <a:srgbClr val="4D4D4D"/>
                          </a:solidFill>
                          <a:latin typeface="Calibri"/>
                          <a:ea typeface="Calibri"/>
                          <a:cs typeface="Calibri"/>
                          <a:sym typeface="Calibri"/>
                        </a:rPr>
                        <a:t>. </a:t>
                      </a:r>
                      <a:endParaRPr sz="1200" u="none" cap="none" strike="noStrike"/>
                    </a:p>
                    <a:p>
                      <a:pPr indent="0" lvl="0" marL="0" marR="0" rtl="0" algn="l">
                        <a:lnSpc>
                          <a:spcPct val="100000"/>
                        </a:lnSpc>
                        <a:spcBef>
                          <a:spcPts val="0"/>
                        </a:spcBef>
                        <a:spcAft>
                          <a:spcPts val="0"/>
                        </a:spcAft>
                        <a:buClr>
                          <a:schemeClr val="dk1"/>
                        </a:buClr>
                        <a:buSzPts val="1800"/>
                        <a:buFont typeface="Noto Sans Symbols"/>
                        <a:buNone/>
                      </a:pPr>
                      <a:r>
                        <a:t/>
                      </a:r>
                      <a:endParaRPr b="1" i="0" sz="1600" u="none" cap="none" strike="noStrike">
                        <a:solidFill>
                          <a:srgbClr val="086D6E"/>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800"/>
                        <a:buFont typeface="Noto Sans Symbols"/>
                        <a:buNone/>
                      </a:pPr>
                      <a:r>
                        <a:rPr b="1" i="1" lang="es-ES" sz="1600" u="none" cap="none" strike="noStrike">
                          <a:solidFill>
                            <a:srgbClr val="086D6E"/>
                          </a:solidFill>
                          <a:latin typeface="Calibri"/>
                          <a:ea typeface="Calibri"/>
                          <a:cs typeface="Calibri"/>
                          <a:sym typeface="Calibri"/>
                        </a:rPr>
                        <a:t>Nota: </a:t>
                      </a:r>
                      <a:r>
                        <a:rPr b="0" i="1" lang="es-ES" sz="1600" u="none" cap="none" strike="noStrike">
                          <a:solidFill>
                            <a:srgbClr val="086D6E"/>
                          </a:solidFill>
                          <a:latin typeface="Calibri"/>
                          <a:ea typeface="Calibri"/>
                          <a:cs typeface="Calibri"/>
                          <a:sym typeface="Calibri"/>
                        </a:rPr>
                        <a:t>Más información sobre </a:t>
                      </a:r>
                      <a:r>
                        <a:rPr b="0" i="1" lang="es-ES" sz="1600" u="none" cap="none" strike="noStrike">
                          <a:solidFill>
                            <a:schemeClr val="dk1"/>
                          </a:solidFill>
                          <a:latin typeface="Calibri"/>
                          <a:ea typeface="Calibri"/>
                          <a:cs typeface="Calibri"/>
                          <a:sym typeface="Calibri"/>
                        </a:rPr>
                        <a:t>El equipo de gestión de crisis en el módulo 2 </a:t>
                      </a:r>
                      <a:endParaRPr sz="1200" u="none" cap="none" strike="noStrike"/>
                    </a:p>
                    <a:p>
                      <a:pPr indent="0" lvl="0" marL="0" marR="0" rtl="0" algn="l">
                        <a:lnSpc>
                          <a:spcPct val="100000"/>
                        </a:lnSpc>
                        <a:spcBef>
                          <a:spcPts val="0"/>
                        </a:spcBef>
                        <a:spcAft>
                          <a:spcPts val="0"/>
                        </a:spcAft>
                        <a:buClr>
                          <a:schemeClr val="dk1"/>
                        </a:buClr>
                        <a:buSzPts val="1800"/>
                        <a:buFont typeface="Noto Sans Symbols"/>
                        <a:buNone/>
                      </a:pPr>
                      <a:r>
                        <a:rPr b="0" i="1" lang="es-ES" sz="1600" u="none" cap="none" strike="noStrike">
                          <a:solidFill>
                            <a:schemeClr val="dk1"/>
                          </a:solidFill>
                          <a:latin typeface="Calibri"/>
                          <a:ea typeface="Calibri"/>
                          <a:cs typeface="Calibri"/>
                          <a:sym typeface="Calibri"/>
                        </a:rPr>
                        <a:t>El Director del Centro de Gestión de Crisis es el punto de contacto y mantiene un contacto regular con el Comité Directivo y el Equipo de Gestión de Crisis. </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gridSpan="2">
                  <a:txBody>
                    <a:bodyPr/>
                    <a:lstStyle/>
                    <a:p>
                      <a:pPr indent="-444500" lvl="0" marL="457200" marR="0" rtl="0" algn="l">
                        <a:lnSpc>
                          <a:spcPct val="100000"/>
                        </a:lnSpc>
                        <a:spcBef>
                          <a:spcPts val="0"/>
                        </a:spcBef>
                        <a:spcAft>
                          <a:spcPts val="0"/>
                        </a:spcAft>
                        <a:buClr>
                          <a:schemeClr val="lt1"/>
                        </a:buClr>
                        <a:buSzPts val="2000"/>
                        <a:buFont typeface="Calibri"/>
                        <a:buAutoNum type="arabicPeriod" startAt="5"/>
                      </a:pPr>
                      <a:r>
                        <a:rPr b="0" lang="es-ES" sz="2000" u="none" cap="none" strike="noStrike">
                          <a:solidFill>
                            <a:schemeClr val="lt1"/>
                          </a:solidFill>
                        </a:rPr>
                        <a:t>Revisión del Equipo de Gestión de Crisis del Turismo (TCMT)</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585800">
                <a:tc>
                  <a:txBody>
                    <a:bodyPr/>
                    <a:lstStyle/>
                    <a:p>
                      <a:pPr indent="0" lvl="0" marL="0" marR="0" rtl="0" algn="l">
                        <a:lnSpc>
                          <a:spcPct val="100000"/>
                        </a:lnSpc>
                        <a:spcBef>
                          <a:spcPts val="0"/>
                        </a:spcBef>
                        <a:spcAft>
                          <a:spcPts val="0"/>
                        </a:spcAft>
                        <a:buClr>
                          <a:srgbClr val="000000"/>
                        </a:buClr>
                        <a:buSzPts val="1600"/>
                        <a:buFont typeface="Arial"/>
                        <a:buNone/>
                      </a:pPr>
                      <a:r>
                        <a:rPr b="0" lang="es-ES" sz="1600" u="none" cap="none" strike="noStrike">
                          <a:solidFill>
                            <a:srgbClr val="4D4D4D"/>
                          </a:solidFill>
                        </a:rPr>
                        <a:t>Considere </a:t>
                      </a:r>
                      <a:r>
                        <a:rPr b="1" lang="es-ES" sz="1600" u="none" cap="none" strike="noStrike">
                          <a:solidFill>
                            <a:srgbClr val="7A547C"/>
                          </a:solidFill>
                        </a:rPr>
                        <a:t>quién más se necesita</a:t>
                      </a:r>
                      <a:r>
                        <a:rPr b="0" lang="es-ES" sz="1600" u="none" cap="none" strike="noStrike">
                          <a:solidFill>
                            <a:srgbClr val="4D4D4D"/>
                          </a:solidFill>
                        </a:rPr>
                        <a:t> en el Equipo de Gestión de Crisis (TCMT)</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73050" lvl="0" marL="285750" marR="0" rtl="0" algn="l">
                        <a:lnSpc>
                          <a:spcPct val="100000"/>
                        </a:lnSpc>
                        <a:spcBef>
                          <a:spcPts val="0"/>
                        </a:spcBef>
                        <a:spcAft>
                          <a:spcPts val="0"/>
                        </a:spcAft>
                        <a:buClr>
                          <a:srgbClr val="4D4D4D"/>
                        </a:buClr>
                        <a:buSzPts val="1600"/>
                        <a:buFont typeface="Noto Sans Symbols"/>
                        <a:buChar char="❖"/>
                      </a:pPr>
                      <a:r>
                        <a:rPr b="0" lang="es-ES" sz="1600" u="none" cap="none" strike="noStrike">
                          <a:solidFill>
                            <a:srgbClr val="4D4D4D"/>
                          </a:solidFill>
                          <a:latin typeface="Calibri"/>
                          <a:ea typeface="Calibri"/>
                          <a:cs typeface="Calibri"/>
                          <a:sym typeface="Calibri"/>
                        </a:rPr>
                        <a:t>¿Quién más podría estar representado en el comité de planificación de crisis o en el Equipo de gestión de crisis? </a:t>
                      </a:r>
                      <a:r>
                        <a:rPr i="1" lang="es-ES" sz="1600">
                          <a:solidFill>
                            <a:srgbClr val="7A547C"/>
                          </a:solidFill>
                        </a:rPr>
                        <a:t>Por</a:t>
                      </a:r>
                      <a:r>
                        <a:rPr b="0" i="1" lang="es-ES" sz="1600" u="none" cap="none" strike="noStrike">
                          <a:solidFill>
                            <a:srgbClr val="7A547C"/>
                          </a:solidFill>
                          <a:latin typeface="Calibri"/>
                          <a:ea typeface="Calibri"/>
                          <a:cs typeface="Calibri"/>
                          <a:sym typeface="Calibri"/>
                        </a:rPr>
                        <a:t> ejemplo, ¿tiene un representante de cada área clave del sistema regional social, económico, medioambiental y turístico?</a:t>
                      </a:r>
                      <a:endParaRPr sz="1200" u="none" cap="none" strike="noStrike"/>
                    </a:p>
                    <a:p>
                      <a:pPr indent="-273050" lvl="0" marL="285750" marR="0" rtl="0" algn="l">
                        <a:lnSpc>
                          <a:spcPct val="100000"/>
                        </a:lnSpc>
                        <a:spcBef>
                          <a:spcPts val="0"/>
                        </a:spcBef>
                        <a:spcAft>
                          <a:spcPts val="0"/>
                        </a:spcAft>
                        <a:buClr>
                          <a:srgbClr val="7A547C"/>
                        </a:buClr>
                        <a:buSzPts val="1600"/>
                        <a:buFont typeface="Noto Sans Symbols"/>
                        <a:buChar char="❖"/>
                      </a:pPr>
                      <a:r>
                        <a:rPr b="0" i="1" lang="es-ES" sz="1600" u="none" cap="none" strike="noStrike">
                          <a:solidFill>
                            <a:srgbClr val="7A547C"/>
                          </a:solidFill>
                          <a:latin typeface="Calibri"/>
                          <a:ea typeface="Calibri"/>
                          <a:cs typeface="Calibri"/>
                          <a:sym typeface="Calibri"/>
                        </a:rPr>
                        <a:t>¿Qué puede aportar al proceso de planificación? ¿Alguien experto en planificación, sostenibilidad medioambiental, respuesta a emergencias, meteorología y crisis? (Véase el Módulo 2 para una lista completa de las personas que una región debe tener como parte de su TCMT)</a:t>
                      </a:r>
                      <a:endParaRPr sz="12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graphicFrame>
        <p:nvGraphicFramePr>
          <p:cNvPr id="1600" name="Google Shape;1600;p39"/>
          <p:cNvGraphicFramePr/>
          <p:nvPr/>
        </p:nvGraphicFramePr>
        <p:xfrm>
          <a:off x="266700" y="357665"/>
          <a:ext cx="3000000" cy="3000000"/>
        </p:xfrm>
        <a:graphic>
          <a:graphicData uri="http://schemas.openxmlformats.org/drawingml/2006/table">
            <a:tbl>
              <a:tblPr bandRow="1" firstRow="1">
                <a:noFill/>
                <a:tableStyleId>{C0312D22-559F-4ED8-B5B2-205163B28DE1}</a:tableStyleId>
              </a:tblPr>
              <a:tblGrid>
                <a:gridCol w="3257550"/>
                <a:gridCol w="8481650"/>
              </a:tblGrid>
              <a:tr h="585800">
                <a:tc gridSpan="2">
                  <a:txBody>
                    <a:bodyPr/>
                    <a:lstStyle/>
                    <a:p>
                      <a:pPr indent="-457200" lvl="0" marL="457200" marR="0" rtl="0" algn="l">
                        <a:lnSpc>
                          <a:spcPct val="100000"/>
                        </a:lnSpc>
                        <a:spcBef>
                          <a:spcPts val="0"/>
                        </a:spcBef>
                        <a:spcAft>
                          <a:spcPts val="0"/>
                        </a:spcAft>
                        <a:buClr>
                          <a:schemeClr val="lt1"/>
                        </a:buClr>
                        <a:buSzPts val="2400"/>
                        <a:buFont typeface="Calibri"/>
                        <a:buAutoNum type="arabicPeriod" startAt="6"/>
                      </a:pPr>
                      <a:r>
                        <a:rPr b="0" lang="es-ES" sz="2400" u="none" cap="none" strike="noStrike">
                          <a:solidFill>
                            <a:schemeClr val="lt1"/>
                          </a:solidFill>
                        </a:rPr>
                        <a:t>Determinar las medidas de salud y seguridad que deben aplicarse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hMerge="1"/>
              </a:tr>
              <a:tr h="585800">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Resumir las </a:t>
                      </a:r>
                      <a:r>
                        <a:rPr b="1" lang="es-ES" sz="1800" u="none" cap="none" strike="noStrike">
                          <a:solidFill>
                            <a:srgbClr val="F27954"/>
                          </a:solidFill>
                          <a:latin typeface="Calibri"/>
                          <a:ea typeface="Calibri"/>
                          <a:cs typeface="Calibri"/>
                          <a:sym typeface="Calibri"/>
                        </a:rPr>
                        <a:t>Leyes sobre salud y seguridad en el trabajo </a:t>
                      </a:r>
                      <a:r>
                        <a:rPr b="0" lang="es-ES" sz="1800" u="none" cap="none" strike="noStrike">
                          <a:solidFill>
                            <a:srgbClr val="4D4D4D"/>
                          </a:solidFill>
                          <a:latin typeface="Calibri"/>
                          <a:ea typeface="Calibri"/>
                          <a:cs typeface="Calibri"/>
                          <a:sym typeface="Calibri"/>
                        </a:rPr>
                        <a:t>pertinentes de una empresa y una región turísticas.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0" sz="1800" u="none" cap="none" strike="noStrike">
                        <a:solidFill>
                          <a:srgbClr val="4D4D4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s-ES" sz="1800" u="none" cap="none" strike="noStrike">
                          <a:solidFill>
                            <a:srgbClr val="F27954"/>
                          </a:solidFill>
                          <a:latin typeface="Calibri"/>
                          <a:ea typeface="Calibri"/>
                          <a:cs typeface="Calibri"/>
                          <a:sym typeface="Calibri"/>
                        </a:rPr>
                        <a:t>Para este ejercicio, puede elegir una empresa turística como ejemplo en la región. Por ejemplo, un hotel, un restaurante o un proveedor de actividades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Debatir o considerar si las leyes de salud y seguridad en el trabajo son adecuadas en las empresas turísticas para garantizar la continuidad de las operaciones empresariales y la seguridad de los visitantes de la región. En caso negativo, ¿qué medidas pueden adoptarse para mejorarla? </a:t>
                      </a:r>
                      <a:r>
                        <a:rPr b="0" i="1" lang="es-ES" sz="1800" u="none" cap="none" strike="noStrike">
                          <a:solidFill>
                            <a:srgbClr val="F27954"/>
                          </a:solidFill>
                          <a:latin typeface="Calibri"/>
                          <a:ea typeface="Calibri"/>
                          <a:cs typeface="Calibri"/>
                          <a:sym typeface="Calibri"/>
                        </a:rPr>
                        <a:t>Lea Salud y </a:t>
                      </a:r>
                      <a:r>
                        <a:rPr b="0" i="1" lang="es-ES" sz="1800" u="sng" cap="none" strike="noStrike">
                          <a:solidFill>
                            <a:srgbClr val="F27954"/>
                          </a:solidFill>
                          <a:latin typeface="Calibri"/>
                          <a:ea typeface="Calibri"/>
                          <a:cs typeface="Calibri"/>
                          <a:sym typeface="Calibri"/>
                          <a:hlinkClick r:id="rId3">
                            <a:extLst>
                              <a:ext uri="{A12FA001-AC4F-418D-AE19-62706E023703}">
                                <ahyp:hlinkClr val="tx"/>
                              </a:ext>
                            </a:extLst>
                          </a:hlinkClick>
                        </a:rPr>
                        <a:t>seguridad</a:t>
                      </a:r>
                      <a:r>
                        <a:rPr b="0" i="1" lang="es-ES" sz="1800" u="none" cap="none" strike="noStrike">
                          <a:solidFill>
                            <a:srgbClr val="F27954"/>
                          </a:solidFill>
                          <a:latin typeface="Calibri"/>
                          <a:ea typeface="Calibri"/>
                          <a:cs typeface="Calibri"/>
                          <a:sym typeface="Calibri"/>
                        </a:rPr>
                        <a:t>en </a:t>
                      </a:r>
                      <a:r>
                        <a:rPr b="0" i="1" lang="es-ES" sz="1800" u="sng" cap="none" strike="noStrike">
                          <a:solidFill>
                            <a:srgbClr val="F27954"/>
                          </a:solidFill>
                          <a:latin typeface="Calibri"/>
                          <a:ea typeface="Calibri"/>
                          <a:cs typeface="Calibri"/>
                          <a:sym typeface="Calibri"/>
                          <a:hlinkClick r:id="rId4">
                            <a:extLst>
                              <a:ext uri="{A12FA001-AC4F-418D-AE19-62706E023703}">
                                <ahyp:hlinkClr val="tx"/>
                              </a:ext>
                            </a:extLst>
                          </a:hlinkClick>
                        </a:rPr>
                        <a:t>el trabajo para empresas tur</a:t>
                      </a:r>
                      <a:r>
                        <a:rPr b="0" i="1" lang="es-ES" sz="1800" u="none" cap="none" strike="noStrike">
                          <a:solidFill>
                            <a:srgbClr val="F27954"/>
                          </a:solidFill>
                          <a:latin typeface="Calibri"/>
                          <a:ea typeface="Calibri"/>
                          <a:cs typeface="Calibri"/>
                          <a:sym typeface="Calibri"/>
                        </a:rPr>
                        <a:t>ísticas y </a:t>
                      </a:r>
                      <a:r>
                        <a:rPr b="0" i="1" lang="es-ES" sz="1800" u="sng" cap="none" strike="noStrike">
                          <a:solidFill>
                            <a:srgbClr val="F27954"/>
                          </a:solidFill>
                          <a:latin typeface="Calibri"/>
                          <a:ea typeface="Calibri"/>
                          <a:cs typeface="Calibri"/>
                          <a:sym typeface="Calibri"/>
                          <a:hlinkClick r:id="rId5">
                            <a:extLst>
                              <a:ext uri="{A12FA001-AC4F-418D-AE19-62706E023703}">
                                <ahyp:hlinkClr val="tx"/>
                              </a:ext>
                            </a:extLst>
                          </a:hlinkClick>
                        </a:rPr>
                        <a:t>Guía de salud y seguridad para pequeñas empresas turísticas Irlanda</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A continuación, evalúe si la región cuenta con leyes de salud y seguridad. En caso negativo, ¿qué medidas pueden adoptarse para mejorarla? </a:t>
                      </a:r>
                      <a:r>
                        <a:rPr b="0" i="1" lang="es-ES" sz="1800" u="none" cap="none" strike="noStrike">
                          <a:solidFill>
                            <a:srgbClr val="F27954"/>
                          </a:solidFill>
                          <a:latin typeface="Calibri"/>
                          <a:ea typeface="Calibri"/>
                          <a:cs typeface="Calibri"/>
                          <a:sym typeface="Calibri"/>
                        </a:rPr>
                        <a:t>Lea cómo el </a:t>
                      </a:r>
                      <a:r>
                        <a:rPr b="0" i="1" lang="es-ES" sz="1800" u="sng" cap="none" strike="noStrike">
                          <a:solidFill>
                            <a:srgbClr val="F27954"/>
                          </a:solidFill>
                          <a:latin typeface="Calibri"/>
                          <a:ea typeface="Calibri"/>
                          <a:cs typeface="Calibri"/>
                          <a:sym typeface="Calibri"/>
                          <a:hlinkClick r:id="rId6">
                            <a:extLst>
                              <a:ext uri="{A12FA001-AC4F-418D-AE19-62706E023703}">
                                <ahyp:hlinkClr val="tx"/>
                              </a:ext>
                            </a:extLst>
                          </a:hlinkClick>
                        </a:rPr>
                        <a:t>Departamento de Salud y Seguridad de Killarney (Irlanda</a:t>
                      </a:r>
                      <a:r>
                        <a:rPr b="0" i="1" lang="es-ES" sz="1800" u="none" cap="none" strike="noStrike">
                          <a:solidFill>
                            <a:srgbClr val="F27954"/>
                          </a:solidFill>
                          <a:latin typeface="Calibri"/>
                          <a:ea typeface="Calibri"/>
                          <a:cs typeface="Calibri"/>
                          <a:sym typeface="Calibri"/>
                        </a:rPr>
                        <a:t> ) se asegura de que se cumplen las leyes en materia de salud y seguridad.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Identifique</a:t>
                      </a:r>
                      <a:r>
                        <a:rPr b="1" lang="es-ES" sz="1800" u="none" cap="none" strike="noStrike">
                          <a:solidFill>
                            <a:srgbClr val="F27954"/>
                          </a:solidFill>
                          <a:latin typeface="Calibri"/>
                          <a:ea typeface="Calibri"/>
                          <a:cs typeface="Calibri"/>
                          <a:sym typeface="Calibri"/>
                        </a:rPr>
                        <a:t> Procedimientos operativos normalizados o planes de emergencia</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F27954"/>
                        </a:solidFill>
                        <a:latin typeface="Calibri"/>
                        <a:ea typeface="Calibri"/>
                        <a:cs typeface="Calibri"/>
                        <a:sym typeface="Calibri"/>
                      </a:endParaRPr>
                    </a:p>
                    <a:p>
                      <a:pPr indent="0" lvl="0" marL="0" marR="0" rtl="0" algn="l">
                        <a:lnSpc>
                          <a:spcPct val="100000"/>
                        </a:lnSpc>
                        <a:spcBef>
                          <a:spcPts val="0"/>
                        </a:spcBef>
                        <a:spcAft>
                          <a:spcPts val="0"/>
                        </a:spcAft>
                        <a:buClr>
                          <a:srgbClr val="F27954"/>
                        </a:buClr>
                        <a:buSzPts val="1800"/>
                        <a:buFont typeface="Calibri"/>
                        <a:buNone/>
                      </a:pPr>
                      <a:r>
                        <a:rPr b="0" i="1" lang="es-ES" sz="1800" u="none" cap="none" strike="noStrike">
                          <a:solidFill>
                            <a:srgbClr val="F27954"/>
                          </a:solidFill>
                          <a:latin typeface="Calibri"/>
                          <a:ea typeface="Calibri"/>
                          <a:cs typeface="Calibri"/>
                          <a:sym typeface="Calibri"/>
                        </a:rPr>
                        <a:t>Para este ejercicio, siga trabajando en el mismo negocio turístico que en el ejercicio anterior.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F27954"/>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Describa los </a:t>
                      </a:r>
                      <a:r>
                        <a:rPr b="1" lang="es-ES" sz="1800" u="none" cap="none" strike="noStrike">
                          <a:solidFill>
                            <a:srgbClr val="F27954"/>
                          </a:solidFill>
                          <a:latin typeface="Calibri"/>
                          <a:ea typeface="Calibri"/>
                          <a:cs typeface="Calibri"/>
                          <a:sym typeface="Calibri"/>
                        </a:rPr>
                        <a:t>Procedimiento</a:t>
                      </a:r>
                      <a:r>
                        <a:rPr b="1" lang="es-ES" sz="1800">
                          <a:solidFill>
                            <a:srgbClr val="F27954"/>
                          </a:solidFill>
                        </a:rPr>
                        <a:t>s</a:t>
                      </a:r>
                      <a:r>
                        <a:rPr b="1" lang="es-ES" sz="1800" u="none" cap="none" strike="noStrike">
                          <a:solidFill>
                            <a:srgbClr val="F27954"/>
                          </a:solidFill>
                          <a:latin typeface="Calibri"/>
                          <a:ea typeface="Calibri"/>
                          <a:cs typeface="Calibri"/>
                          <a:sym typeface="Calibri"/>
                        </a:rPr>
                        <a:t> operativo</a:t>
                      </a:r>
                      <a:r>
                        <a:rPr b="1" lang="es-ES" sz="1800">
                          <a:solidFill>
                            <a:srgbClr val="F27954"/>
                          </a:solidFill>
                        </a:rPr>
                        <a:t>s </a:t>
                      </a:r>
                      <a:r>
                        <a:rPr b="1" lang="es-ES" sz="1800" u="none" cap="none" strike="noStrike">
                          <a:solidFill>
                            <a:srgbClr val="F27954"/>
                          </a:solidFill>
                          <a:latin typeface="Calibri"/>
                          <a:ea typeface="Calibri"/>
                          <a:cs typeface="Calibri"/>
                          <a:sym typeface="Calibri"/>
                        </a:rPr>
                        <a:t>estándar </a:t>
                      </a:r>
                      <a:r>
                        <a:rPr b="0" lang="es-ES" sz="1800" u="none" cap="none" strike="noStrike">
                          <a:solidFill>
                            <a:srgbClr val="4D4D4D"/>
                          </a:solidFill>
                          <a:latin typeface="Calibri"/>
                          <a:ea typeface="Calibri"/>
                          <a:cs typeface="Calibri"/>
                          <a:sym typeface="Calibri"/>
                        </a:rPr>
                        <a:t>o </a:t>
                      </a:r>
                      <a:r>
                        <a:rPr b="1" lang="es-ES" sz="1800" u="none" cap="none" strike="noStrike">
                          <a:solidFill>
                            <a:srgbClr val="F27954"/>
                          </a:solidFill>
                          <a:latin typeface="Calibri"/>
                          <a:ea typeface="Calibri"/>
                          <a:cs typeface="Calibri"/>
                          <a:sym typeface="Calibri"/>
                        </a:rPr>
                        <a:t>Planes de emergencia</a:t>
                      </a:r>
                      <a:r>
                        <a:rPr b="0" lang="es-ES" sz="1800" u="none" cap="none" strike="noStrike">
                          <a:solidFill>
                            <a:srgbClr val="4D4D4D"/>
                          </a:solidFill>
                          <a:latin typeface="Calibri"/>
                          <a:ea typeface="Calibri"/>
                          <a:cs typeface="Calibri"/>
                          <a:sym typeface="Calibri"/>
                        </a:rPr>
                        <a:t>.</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¿Garantiza la empresa su continuidad y protege a los visitantes? ¿Son adecuados los planes de emergencia? ¿Puede mejorar sus procedimientos?</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¿Dispone la empresa de una </a:t>
                      </a:r>
                      <a:r>
                        <a:rPr b="1" lang="es-ES" sz="1800" u="none" cap="none" strike="noStrike">
                          <a:solidFill>
                            <a:srgbClr val="F27954"/>
                          </a:solidFill>
                          <a:latin typeface="Calibri"/>
                          <a:ea typeface="Calibri"/>
                          <a:cs typeface="Calibri"/>
                          <a:sym typeface="Calibri"/>
                        </a:rPr>
                        <a:t>Declaración de seguridad</a:t>
                      </a:r>
                      <a:r>
                        <a:rPr b="0" lang="es-ES" sz="1800" u="none" cap="none" strike="noStrike">
                          <a:solidFill>
                            <a:srgbClr val="4D4D4D"/>
                          </a:solidFill>
                          <a:latin typeface="Calibri"/>
                          <a:ea typeface="Calibri"/>
                          <a:cs typeface="Calibri"/>
                          <a:sym typeface="Calibri"/>
                        </a:rPr>
                        <a:t>? Si no es así, ¿qué aspecto podría tener? </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¿Dispone la empresa o región de un </a:t>
                      </a:r>
                      <a:r>
                        <a:rPr b="1" lang="es-ES" sz="1800" u="none" cap="none" strike="noStrike">
                          <a:solidFill>
                            <a:srgbClr val="F27954"/>
                          </a:solidFill>
                          <a:latin typeface="Calibri"/>
                          <a:ea typeface="Calibri"/>
                          <a:cs typeface="Calibri"/>
                          <a:sym typeface="Calibri"/>
                        </a:rPr>
                        <a:t>Formulario de evaluación de riesgos </a:t>
                      </a:r>
                      <a:r>
                        <a:rPr b="0" lang="es-ES" sz="1800" u="none" cap="none" strike="noStrike">
                          <a:solidFill>
                            <a:srgbClr val="4D4D4D"/>
                          </a:solidFill>
                          <a:latin typeface="Calibri"/>
                          <a:ea typeface="Calibri"/>
                          <a:cs typeface="Calibri"/>
                          <a:sym typeface="Calibri"/>
                        </a:rPr>
                        <a:t>si no es así, ¿qué aspecto podría tener?</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graphicFrame>
        <p:nvGraphicFramePr>
          <p:cNvPr id="1248" name="Google Shape;1248;p4"/>
          <p:cNvGraphicFramePr/>
          <p:nvPr/>
        </p:nvGraphicFramePr>
        <p:xfrm>
          <a:off x="30956" y="1163949"/>
          <a:ext cx="3000000" cy="3000000"/>
        </p:xfrm>
        <a:graphic>
          <a:graphicData uri="http://schemas.openxmlformats.org/drawingml/2006/table">
            <a:tbl>
              <a:tblPr bandRow="1" firstRow="1">
                <a:noFill/>
                <a:tableStyleId>{C0312D22-559F-4ED8-B5B2-205163B28DE1}</a:tableStyleId>
              </a:tblPr>
              <a:tblGrid>
                <a:gridCol w="3857625"/>
                <a:gridCol w="4314825"/>
                <a:gridCol w="4019550"/>
              </a:tblGrid>
              <a:tr h="1369725">
                <a:tc>
                  <a:txBody>
                    <a:bodyPr/>
                    <a:lstStyle/>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r>
              <a:tr h="1624550">
                <a:tc>
                  <a:txBody>
                    <a:bodyPr/>
                    <a:lstStyle/>
                    <a:p>
                      <a:pPr indent="0" lvl="0" marL="0" marR="0" rtl="0" algn="l">
                        <a:lnSpc>
                          <a:spcPct val="100000"/>
                        </a:lnSpc>
                        <a:spcBef>
                          <a:spcPts val="0"/>
                        </a:spcBef>
                        <a:spcAft>
                          <a:spcPts val="0"/>
                        </a:spcAft>
                        <a:buClr>
                          <a:srgbClr val="000000"/>
                        </a:buClr>
                        <a:buSzPts val="1600"/>
                        <a:buFont typeface="Arial"/>
                        <a:buNone/>
                      </a:pPr>
                      <a:r>
                        <a:t/>
                      </a:r>
                      <a:endParaRPr i="1" sz="16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c>
                  <a:txBody>
                    <a:bodyPr/>
                    <a:lstStyle/>
                    <a:p>
                      <a:pPr indent="0" lvl="0" marL="0" marR="0" rtl="0" algn="l">
                        <a:lnSpc>
                          <a:spcPct val="100000"/>
                        </a:lnSpc>
                        <a:spcBef>
                          <a:spcPts val="0"/>
                        </a:spcBef>
                        <a:spcAft>
                          <a:spcPts val="0"/>
                        </a:spcAft>
                        <a:buClr>
                          <a:srgbClr val="FF5353"/>
                        </a:buClr>
                        <a:buSzPts val="3200"/>
                        <a:buFont typeface="Calibri"/>
                        <a:buNone/>
                      </a:pPr>
                      <a:r>
                        <a:rPr b="1" lang="es-ES" sz="3200" u="none" cap="none" strike="noStrike">
                          <a:solidFill>
                            <a:srgbClr val="FF5353"/>
                          </a:solidFill>
                          <a:latin typeface="Calibri"/>
                          <a:ea typeface="Calibri"/>
                          <a:cs typeface="Calibri"/>
                          <a:sym typeface="Calibri"/>
                        </a:rPr>
                        <a:t> </a:t>
                      </a:r>
                      <a:endParaRPr sz="1400" u="none" cap="none" strike="noStrike"/>
                    </a:p>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r>
              <a:tr h="26438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r>
            </a:tbl>
          </a:graphicData>
        </a:graphic>
      </p:graphicFrame>
      <p:sp>
        <p:nvSpPr>
          <p:cNvPr id="1249" name="Google Shape;1249;p4"/>
          <p:cNvSpPr txBox="1"/>
          <p:nvPr/>
        </p:nvSpPr>
        <p:spPr>
          <a:xfrm>
            <a:off x="4803893" y="1202638"/>
            <a:ext cx="3390900" cy="1046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chemeClr val="lt1"/>
                </a:solidFill>
                <a:latin typeface="Calibri"/>
                <a:ea typeface="Calibri"/>
                <a:cs typeface="Calibri"/>
                <a:sym typeface="Calibri"/>
              </a:rPr>
              <a:t>Análisis regional de riesgos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chemeClr val="lt1"/>
                </a:solidFill>
                <a:latin typeface="Calibri"/>
                <a:ea typeface="Calibri"/>
                <a:cs typeface="Calibri"/>
                <a:sym typeface="Calibri"/>
              </a:rPr>
              <a:t>Evaluar la crisis más probable a la que se enfrentará una región y las acciones prioritarias para mitigar el riesgo.</a:t>
            </a:r>
            <a:endParaRPr b="0" i="0" sz="1100" u="none" cap="none" strike="noStrike">
              <a:solidFill>
                <a:srgbClr val="000000"/>
              </a:solidFill>
              <a:latin typeface="Arial"/>
              <a:ea typeface="Arial"/>
              <a:cs typeface="Arial"/>
              <a:sym typeface="Arial"/>
            </a:endParaRPr>
          </a:p>
        </p:txBody>
      </p:sp>
      <p:sp>
        <p:nvSpPr>
          <p:cNvPr id="1250" name="Google Shape;1250;p4"/>
          <p:cNvSpPr/>
          <p:nvPr/>
        </p:nvSpPr>
        <p:spPr>
          <a:xfrm>
            <a:off x="81950" y="125816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251" name="Google Shape;1251;p4"/>
          <p:cNvSpPr txBox="1"/>
          <p:nvPr/>
        </p:nvSpPr>
        <p:spPr>
          <a:xfrm>
            <a:off x="8951820" y="1188669"/>
            <a:ext cx="3505200" cy="127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Calibri"/>
              <a:buNone/>
            </a:pPr>
            <a:r>
              <a:rPr b="1" i="0" lang="es-ES" sz="1700" u="none" cap="none" strike="noStrike">
                <a:solidFill>
                  <a:schemeClr val="lt1"/>
                </a:solidFill>
                <a:latin typeface="Calibri"/>
                <a:ea typeface="Calibri"/>
                <a:cs typeface="Calibri"/>
                <a:sym typeface="Calibri"/>
              </a:rPr>
              <a:t>Análisis DAFO</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Calibri"/>
              <a:buNone/>
            </a:pPr>
            <a:r>
              <a:rPr b="0" i="0" lang="es-ES" sz="1500" u="none" cap="none" strike="noStrike">
                <a:solidFill>
                  <a:schemeClr val="lt1"/>
                </a:solidFill>
                <a:latin typeface="Calibri"/>
                <a:ea typeface="Calibri"/>
                <a:cs typeface="Calibri"/>
                <a:sym typeface="Calibri"/>
              </a:rPr>
              <a:t>Analizar</a:t>
            </a:r>
            <a:r>
              <a:rPr b="1" i="0" lang="es-ES" sz="1500" u="none" cap="none" strike="noStrike">
                <a:solidFill>
                  <a:schemeClr val="lt1"/>
                </a:solidFill>
                <a:latin typeface="Calibri"/>
                <a:ea typeface="Calibri"/>
                <a:cs typeface="Calibri"/>
                <a:sym typeface="Calibri"/>
              </a:rPr>
              <a:t> </a:t>
            </a:r>
            <a:r>
              <a:rPr b="0" i="0" lang="es-ES" sz="1500" u="none" cap="none" strike="noStrike">
                <a:solidFill>
                  <a:schemeClr val="lt1"/>
                </a:solidFill>
                <a:latin typeface="Calibri"/>
                <a:ea typeface="Calibri"/>
                <a:cs typeface="Calibri"/>
                <a:sym typeface="Calibri"/>
              </a:rPr>
              <a:t>puntos fuertes, oportunidades y amenazas para revisar y reforzar una región turística.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p:txBody>
      </p:sp>
      <p:sp>
        <p:nvSpPr>
          <p:cNvPr id="1252" name="Google Shape;1252;p4"/>
          <p:cNvSpPr txBox="1"/>
          <p:nvPr/>
        </p:nvSpPr>
        <p:spPr>
          <a:xfrm>
            <a:off x="811165" y="2667636"/>
            <a:ext cx="3045600" cy="127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chemeClr val="lt1"/>
                </a:solidFill>
                <a:latin typeface="Calibri"/>
                <a:ea typeface="Calibri"/>
                <a:cs typeface="Calibri"/>
                <a:sym typeface="Calibri"/>
              </a:rPr>
              <a:t>Auditoría regional de crisis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chemeClr val="lt1"/>
                </a:solidFill>
                <a:latin typeface="Calibri"/>
                <a:ea typeface="Calibri"/>
                <a:cs typeface="Calibri"/>
                <a:sym typeface="Calibri"/>
              </a:rPr>
              <a:t>Auditoría de las carencias y necesidades regionales para aplicar las Prioridades y Acciones de Riesgo y DAFO</a:t>
            </a:r>
            <a:endParaRPr b="0" i="0" sz="1100" u="none" cap="none" strike="noStrike">
              <a:solidFill>
                <a:srgbClr val="000000"/>
              </a:solidFill>
              <a:latin typeface="Arial"/>
              <a:ea typeface="Arial"/>
              <a:cs typeface="Arial"/>
              <a:sym typeface="Arial"/>
            </a:endParaRPr>
          </a:p>
        </p:txBody>
      </p:sp>
      <p:sp>
        <p:nvSpPr>
          <p:cNvPr id="1253" name="Google Shape;1253;p4"/>
          <p:cNvSpPr txBox="1"/>
          <p:nvPr/>
        </p:nvSpPr>
        <p:spPr>
          <a:xfrm>
            <a:off x="800244" y="1157891"/>
            <a:ext cx="3174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chemeClr val="lt1"/>
                </a:solidFill>
                <a:latin typeface="Calibri"/>
                <a:ea typeface="Calibri"/>
                <a:cs typeface="Calibri"/>
                <a:sym typeface="Calibri"/>
              </a:rPr>
              <a:t> Equipo Regional  de Gestión de Crisis Turísticas</a:t>
            </a:r>
            <a:r>
              <a:rPr b="0" i="0" lang="es-ES" sz="1700" u="none" cap="none" strike="noStrike">
                <a:solidFill>
                  <a:schemeClr val="lt1"/>
                </a:solidFill>
                <a:latin typeface="Calibri"/>
                <a:ea typeface="Calibri"/>
                <a:cs typeface="Calibri"/>
                <a:sym typeface="Calibri"/>
              </a:rPr>
              <a:t>(TCMT) </a:t>
            </a:r>
            <a:r>
              <a:rPr b="0" i="0" lang="es-ES" sz="1500" u="none" cap="none" strike="noStrike">
                <a:solidFill>
                  <a:schemeClr val="lt1"/>
                </a:solidFill>
                <a:latin typeface="Calibri"/>
                <a:ea typeface="Calibri"/>
                <a:cs typeface="Calibri"/>
                <a:sym typeface="Calibri"/>
              </a:rPr>
              <a:t>Crear para</a:t>
            </a:r>
            <a:r>
              <a:rPr b="1" i="0" lang="es-ES" sz="1700" u="none" cap="none" strike="noStrike">
                <a:solidFill>
                  <a:schemeClr val="lt1"/>
                </a:solidFill>
                <a:latin typeface="Calibri"/>
                <a:ea typeface="Calibri"/>
                <a:cs typeface="Calibri"/>
                <a:sym typeface="Calibri"/>
              </a:rPr>
              <a:t> </a:t>
            </a:r>
            <a:r>
              <a:rPr b="0" i="0" lang="es-ES" sz="1500" u="none" cap="none" strike="noStrike">
                <a:solidFill>
                  <a:schemeClr val="lt1"/>
                </a:solidFill>
                <a:latin typeface="Calibri"/>
                <a:ea typeface="Calibri"/>
                <a:cs typeface="Calibri"/>
                <a:sym typeface="Calibri"/>
              </a:rPr>
              <a:t>una respuesta colaborada y coordinada a una crisis</a:t>
            </a:r>
            <a:endParaRPr b="0" i="0" sz="1100" u="none" cap="none" strike="noStrike">
              <a:solidFill>
                <a:srgbClr val="000000"/>
              </a:solidFill>
              <a:latin typeface="Arial"/>
              <a:ea typeface="Arial"/>
              <a:cs typeface="Arial"/>
              <a:sym typeface="Arial"/>
            </a:endParaRPr>
          </a:p>
        </p:txBody>
      </p:sp>
      <p:sp>
        <p:nvSpPr>
          <p:cNvPr id="1254" name="Google Shape;1254;p4"/>
          <p:cNvSpPr txBox="1"/>
          <p:nvPr/>
        </p:nvSpPr>
        <p:spPr>
          <a:xfrm>
            <a:off x="4693443" y="2601215"/>
            <a:ext cx="3571800" cy="127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chemeClr val="lt1"/>
                </a:solidFill>
                <a:latin typeface="Calibri"/>
                <a:ea typeface="Calibri"/>
                <a:cs typeface="Calibri"/>
                <a:sym typeface="Calibri"/>
              </a:rPr>
              <a:t>Estrategia de gestión de crisis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chemeClr val="lt1"/>
                </a:solidFill>
                <a:latin typeface="Calibri"/>
                <a:ea typeface="Calibri"/>
                <a:cs typeface="Calibri"/>
                <a:sym typeface="Calibri"/>
              </a:rPr>
              <a:t>Desarrollar un CMS para que una región turística pueda seguir un plan a largo plazo para mitigar y prevenir el impacto de una crisis</a:t>
            </a:r>
            <a:endParaRPr b="0" i="0" sz="1100" u="none" cap="none" strike="noStrike">
              <a:solidFill>
                <a:srgbClr val="000000"/>
              </a:solidFill>
              <a:latin typeface="Arial"/>
              <a:ea typeface="Arial"/>
              <a:cs typeface="Arial"/>
              <a:sym typeface="Arial"/>
            </a:endParaRPr>
          </a:p>
        </p:txBody>
      </p:sp>
      <p:sp>
        <p:nvSpPr>
          <p:cNvPr id="1255" name="Google Shape;1255;p4"/>
          <p:cNvSpPr txBox="1"/>
          <p:nvPr/>
        </p:nvSpPr>
        <p:spPr>
          <a:xfrm>
            <a:off x="8951820" y="2619746"/>
            <a:ext cx="3302100" cy="150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chemeClr val="lt1"/>
                </a:solidFill>
                <a:latin typeface="Calibri"/>
                <a:ea typeface="Calibri"/>
                <a:cs typeface="Calibri"/>
                <a:sym typeface="Calibri"/>
              </a:rPr>
              <a:t>Plan de gestión de crisis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chemeClr val="lt1"/>
                </a:solidFill>
                <a:latin typeface="Calibri"/>
                <a:ea typeface="Calibri"/>
                <a:cs typeface="Calibri"/>
                <a:sym typeface="Calibri"/>
              </a:rPr>
              <a:t>Desarrollar un CMP para que una región turística pueda seguir un plan a corto plazo para responder y recuperarse de una crisis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p:txBody>
      </p:sp>
      <p:sp>
        <p:nvSpPr>
          <p:cNvPr id="1256" name="Google Shape;1256;p4"/>
          <p:cNvSpPr txBox="1"/>
          <p:nvPr/>
        </p:nvSpPr>
        <p:spPr>
          <a:xfrm>
            <a:off x="842825" y="4311926"/>
            <a:ext cx="3045600" cy="2232000"/>
          </a:xfrm>
          <a:prstGeom prst="rect">
            <a:avLst/>
          </a:prstGeom>
          <a:solidFill>
            <a:srgbClr val="3AA09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chemeClr val="lt1"/>
                </a:solidFill>
                <a:latin typeface="Calibri"/>
                <a:ea typeface="Calibri"/>
                <a:cs typeface="Calibri"/>
                <a:sym typeface="Calibri"/>
              </a:rPr>
              <a:t>Activación de una respuesta a una crisis regional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chemeClr val="lt1"/>
                </a:solidFill>
                <a:latin typeface="Calibri"/>
                <a:ea typeface="Calibri"/>
                <a:cs typeface="Calibri"/>
                <a:sym typeface="Calibri"/>
              </a:rPr>
              <a:t>Medidas de activación de respuesta a crisis, protocolos, sistemas de comunicación e intercambio de información con las partes interesadas internas de la industria para garantizar una respuesta alineada.</a:t>
            </a:r>
            <a:endParaRPr b="0" i="0" sz="1100" u="none" cap="none" strike="noStrike">
              <a:solidFill>
                <a:srgbClr val="000000"/>
              </a:solidFill>
              <a:latin typeface="Arial"/>
              <a:ea typeface="Arial"/>
              <a:cs typeface="Arial"/>
              <a:sym typeface="Arial"/>
            </a:endParaRPr>
          </a:p>
        </p:txBody>
      </p:sp>
      <p:sp>
        <p:nvSpPr>
          <p:cNvPr id="1257" name="Google Shape;1257;p4"/>
          <p:cNvSpPr txBox="1"/>
          <p:nvPr/>
        </p:nvSpPr>
        <p:spPr>
          <a:xfrm>
            <a:off x="4815588" y="4296538"/>
            <a:ext cx="33021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chemeClr val="lt1"/>
                </a:solidFill>
                <a:latin typeface="Calibri"/>
                <a:ea typeface="Calibri"/>
                <a:cs typeface="Calibri"/>
                <a:sym typeface="Calibri"/>
              </a:rPr>
              <a:t>Comunicación externa con RRPP, medios de comunicación y marketing </a:t>
            </a:r>
            <a:r>
              <a:rPr b="0" i="0" lang="es-ES" sz="1500" u="none" cap="none" strike="noStrike">
                <a:solidFill>
                  <a:schemeClr val="lt1"/>
                </a:solidFill>
                <a:latin typeface="Calibri"/>
                <a:ea typeface="Calibri"/>
                <a:cs typeface="Calibri"/>
                <a:sym typeface="Calibri"/>
              </a:rPr>
              <a:t>turístico Enfoques regionales de respuesta y comunicación con diferentes partes interesadas externas. Cómo se aborda cada uno de ellos de forma diferente en términos de mensajería, enfoque y calendario.</a:t>
            </a:r>
            <a:endParaRPr b="0" i="0" sz="1100" u="none" cap="none" strike="noStrike">
              <a:solidFill>
                <a:srgbClr val="000000"/>
              </a:solidFill>
              <a:latin typeface="Arial"/>
              <a:ea typeface="Arial"/>
              <a:cs typeface="Arial"/>
              <a:sym typeface="Arial"/>
            </a:endParaRPr>
          </a:p>
        </p:txBody>
      </p:sp>
      <p:sp>
        <p:nvSpPr>
          <p:cNvPr id="1258" name="Google Shape;1258;p4"/>
          <p:cNvSpPr txBox="1"/>
          <p:nvPr/>
        </p:nvSpPr>
        <p:spPr>
          <a:xfrm>
            <a:off x="9044825" y="4298668"/>
            <a:ext cx="3080700" cy="200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chemeClr val="lt1"/>
                </a:solidFill>
                <a:latin typeface="Calibri"/>
                <a:ea typeface="Calibri"/>
                <a:cs typeface="Calibri"/>
                <a:sym typeface="Calibri"/>
              </a:rPr>
              <a:t>Reconstrucción, recuperación y res </a:t>
            </a:r>
            <a:r>
              <a:rPr b="0" i="0" lang="es-ES" sz="1500" u="none" cap="none" strike="noStrike">
                <a:solidFill>
                  <a:schemeClr val="lt1"/>
                </a:solidFill>
                <a:latin typeface="Calibri"/>
                <a:ea typeface="Calibri"/>
                <a:cs typeface="Calibri"/>
                <a:sym typeface="Calibri"/>
              </a:rPr>
              <a:t>iliencia Reconstruir las regiones turísticas a una "nueva normalidad" utilizando enfoques de continuidad empresarial y resiliencia, descubriendo la necesidad de priorizar el cambio y adaptándose a la "nueva normalidad".</a:t>
            </a:r>
            <a:endParaRPr b="0" i="0" sz="1100" u="none" cap="none" strike="noStrike">
              <a:solidFill>
                <a:srgbClr val="000000"/>
              </a:solidFill>
              <a:latin typeface="Arial"/>
              <a:ea typeface="Arial"/>
              <a:cs typeface="Arial"/>
              <a:sym typeface="Arial"/>
            </a:endParaRPr>
          </a:p>
        </p:txBody>
      </p:sp>
      <p:sp>
        <p:nvSpPr>
          <p:cNvPr id="1259" name="Google Shape;1259;p4"/>
          <p:cNvSpPr txBox="1"/>
          <p:nvPr/>
        </p:nvSpPr>
        <p:spPr>
          <a:xfrm>
            <a:off x="0" y="171587"/>
            <a:ext cx="12192000"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086D6E"/>
                </a:solidFill>
                <a:latin typeface="Calibri"/>
                <a:ea typeface="Calibri"/>
                <a:cs typeface="Calibri"/>
                <a:sym typeface="Calibri"/>
              </a:rPr>
              <a:t>Hoja de ruta del turismo regional para gestionar una crisis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1" lang="es-ES" sz="2000" u="none" cap="none" strike="noStrike">
                <a:solidFill>
                  <a:srgbClr val="086D6E"/>
                </a:solidFill>
                <a:latin typeface="Calibri"/>
                <a:ea typeface="Calibri"/>
                <a:cs typeface="Calibri"/>
                <a:sym typeface="Calibri"/>
              </a:rPr>
              <a:t>(Preparar, Prevenir, Mitigar, Planificar, Responder, Recuperar y Reconstruir)</a:t>
            </a:r>
            <a:endParaRPr b="0" i="0" sz="1400" u="none" cap="none" strike="noStrike">
              <a:solidFill>
                <a:srgbClr val="000000"/>
              </a:solidFill>
              <a:latin typeface="Arial"/>
              <a:ea typeface="Arial"/>
              <a:cs typeface="Arial"/>
              <a:sym typeface="Arial"/>
            </a:endParaRPr>
          </a:p>
        </p:txBody>
      </p:sp>
      <p:sp>
        <p:nvSpPr>
          <p:cNvPr id="1260" name="Google Shape;1260;p4"/>
          <p:cNvSpPr/>
          <p:nvPr/>
        </p:nvSpPr>
        <p:spPr>
          <a:xfrm>
            <a:off x="4014372" y="1238868"/>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61" name="Google Shape;1261;p4"/>
          <p:cNvSpPr/>
          <p:nvPr/>
        </p:nvSpPr>
        <p:spPr>
          <a:xfrm>
            <a:off x="8233526" y="12546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62" name="Google Shape;1262;p4"/>
          <p:cNvSpPr/>
          <p:nvPr/>
        </p:nvSpPr>
        <p:spPr>
          <a:xfrm>
            <a:off x="109683" y="266763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263" name="Google Shape;1263;p4"/>
          <p:cNvSpPr/>
          <p:nvPr/>
        </p:nvSpPr>
        <p:spPr>
          <a:xfrm>
            <a:off x="3975149"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264" name="Google Shape;1264;p4"/>
          <p:cNvSpPr/>
          <p:nvPr/>
        </p:nvSpPr>
        <p:spPr>
          <a:xfrm>
            <a:off x="8249422"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265" name="Google Shape;1265;p4"/>
          <p:cNvSpPr/>
          <p:nvPr/>
        </p:nvSpPr>
        <p:spPr>
          <a:xfrm>
            <a:off x="118370" y="4404850"/>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266" name="Google Shape;1266;p4"/>
          <p:cNvSpPr/>
          <p:nvPr/>
        </p:nvSpPr>
        <p:spPr>
          <a:xfrm>
            <a:off x="4046515" y="43419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267" name="Google Shape;1267;p4"/>
          <p:cNvSpPr/>
          <p:nvPr/>
        </p:nvSpPr>
        <p:spPr>
          <a:xfrm>
            <a:off x="8301103" y="4388105"/>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graphicFrame>
        <p:nvGraphicFramePr>
          <p:cNvPr id="1605" name="Google Shape;1605;p40"/>
          <p:cNvGraphicFramePr/>
          <p:nvPr/>
        </p:nvGraphicFramePr>
        <p:xfrm>
          <a:off x="352425" y="463198"/>
          <a:ext cx="3000000" cy="3000000"/>
        </p:xfrm>
        <a:graphic>
          <a:graphicData uri="http://schemas.openxmlformats.org/drawingml/2006/table">
            <a:tbl>
              <a:tblPr bandRow="1" firstRow="1">
                <a:noFill/>
                <a:tableStyleId>{C0312D22-559F-4ED8-B5B2-205163B28DE1}</a:tableStyleId>
              </a:tblPr>
              <a:tblGrid>
                <a:gridCol w="2326650"/>
                <a:gridCol w="9360525"/>
              </a:tblGrid>
              <a:tr h="585800">
                <a:tc gridSpan="2">
                  <a:txBody>
                    <a:bodyPr/>
                    <a:lstStyle/>
                    <a:p>
                      <a:pPr indent="-457200" lvl="0" marL="457200" marR="0" rtl="0" algn="l">
                        <a:lnSpc>
                          <a:spcPct val="100000"/>
                        </a:lnSpc>
                        <a:spcBef>
                          <a:spcPts val="0"/>
                        </a:spcBef>
                        <a:spcAft>
                          <a:spcPts val="0"/>
                        </a:spcAft>
                        <a:buClr>
                          <a:schemeClr val="lt1"/>
                        </a:buClr>
                        <a:buSzPts val="2400"/>
                        <a:buFont typeface="Calibri"/>
                        <a:buAutoNum type="arabicPeriod" startAt="7"/>
                      </a:pPr>
                      <a:r>
                        <a:rPr b="0" lang="es-ES" sz="2400" u="none" cap="none" strike="noStrike">
                          <a:solidFill>
                            <a:schemeClr val="lt1"/>
                          </a:solidFill>
                        </a:rPr>
                        <a:t>Revisar la formación en gestión y respuesta a las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hMerge="1"/>
              </a:tr>
              <a:tr h="585800">
                <a:tc>
                  <a:txBody>
                    <a:bodyPr/>
                    <a:lstStyle/>
                    <a:p>
                      <a:pPr indent="0" lvl="0" marL="0" marR="0" rtl="0" algn="l">
                        <a:lnSpc>
                          <a:spcPct val="100000"/>
                        </a:lnSpc>
                        <a:spcBef>
                          <a:spcPts val="0"/>
                        </a:spcBef>
                        <a:spcAft>
                          <a:spcPts val="0"/>
                        </a:spcAft>
                        <a:buClr>
                          <a:srgbClr val="000000"/>
                        </a:buClr>
                        <a:buSzPts val="1800"/>
                        <a:buFont typeface="Arial"/>
                        <a:buNone/>
                      </a:pPr>
                      <a:r>
                        <a:rPr b="0" lang="es-ES" sz="1800" u="none" cap="none" strike="noStrike">
                          <a:solidFill>
                            <a:srgbClr val="4D4D4D"/>
                          </a:solidFill>
                          <a:latin typeface="Calibri"/>
                          <a:ea typeface="Calibri"/>
                          <a:cs typeface="Calibri"/>
                          <a:sym typeface="Calibri"/>
                        </a:rPr>
                        <a:t>Documento </a:t>
                      </a:r>
                      <a:r>
                        <a:rPr b="1" lang="es-ES" sz="1800" u="none" cap="none" strike="noStrike">
                          <a:solidFill>
                            <a:srgbClr val="7A547C"/>
                          </a:solidFill>
                          <a:latin typeface="Calibri"/>
                          <a:ea typeface="Calibri"/>
                          <a:cs typeface="Calibri"/>
                          <a:sym typeface="Calibri"/>
                        </a:rPr>
                        <a:t>formación existente </a:t>
                      </a:r>
                      <a:r>
                        <a:rPr b="0" lang="es-ES" sz="1800" u="none" cap="none" strike="noStrike">
                          <a:solidFill>
                            <a:srgbClr val="4D4D4D"/>
                          </a:solidFill>
                          <a:latin typeface="Calibri"/>
                          <a:ea typeface="Calibri"/>
                          <a:cs typeface="Calibri"/>
                          <a:sym typeface="Calibri"/>
                        </a:rPr>
                        <a:t>qué se necesita y cómo y cuándo debe impartirse.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¿Qué formación necesita el personal de turismo regional? </a:t>
                      </a:r>
                      <a:r>
                        <a:rPr b="0" i="1" lang="es-ES" sz="1800" u="none" cap="none" strike="noStrike">
                          <a:solidFill>
                            <a:srgbClr val="7A547C"/>
                          </a:solidFill>
                          <a:latin typeface="Calibri"/>
                          <a:ea typeface="Calibri"/>
                          <a:cs typeface="Calibri"/>
                          <a:sym typeface="Calibri"/>
                        </a:rPr>
                        <a:t>por ejemplo, ¿están formados en procedimientos de evacuación, saben qué hacer cuando se produce una crisis?</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¿Dónde está disponible esta formación? </a:t>
                      </a:r>
                      <a:r>
                        <a:rPr b="0" i="1" lang="es-ES" sz="1800" u="none" cap="none" strike="noStrike">
                          <a:solidFill>
                            <a:srgbClr val="7A547C"/>
                          </a:solidFill>
                          <a:latin typeface="Calibri"/>
                          <a:ea typeface="Calibri"/>
                          <a:cs typeface="Calibri"/>
                          <a:sym typeface="Calibri"/>
                        </a:rPr>
                        <a:t>por ejemplo, talleres, demostraciones en directo, en línea, etc.</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¿Con qué frecuencia debe impartirse la formación? </a:t>
                      </a:r>
                      <a:r>
                        <a:rPr i="1" lang="es-ES" sz="1800">
                          <a:solidFill>
                            <a:srgbClr val="7A547C"/>
                          </a:solidFill>
                        </a:rPr>
                        <a:t>Por</a:t>
                      </a:r>
                      <a:r>
                        <a:rPr b="0" i="1" lang="es-ES" sz="1800" u="none" cap="none" strike="noStrike">
                          <a:solidFill>
                            <a:srgbClr val="7A547C"/>
                          </a:solidFill>
                          <a:latin typeface="Calibri"/>
                          <a:ea typeface="Calibri"/>
                          <a:cs typeface="Calibri"/>
                          <a:sym typeface="Calibri"/>
                        </a:rPr>
                        <a:t> ejemplo, los cursos de reciclaje deben impartirse cada seis (formación de emergencia) o doce meses (formación de procedimiento). La nueva formación debe impartirse a quien la necesite en cuanto esté disponible.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rgbClr val="7A547C"/>
                          </a:solidFill>
                          <a:latin typeface="Calibri"/>
                          <a:ea typeface="Calibri"/>
                          <a:cs typeface="Calibri"/>
                          <a:sym typeface="Calibri"/>
                        </a:rPr>
                        <a:t>Disponibilidad y accesibilidad de los ejercicios de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¿Qué organismos realizan habitualmente ejercicios de crisis y catástrofes en la región? </a:t>
                      </a:r>
                      <a:r>
                        <a:rPr b="0" i="1" lang="es-ES" sz="1800" u="none" cap="none" strike="noStrike">
                          <a:solidFill>
                            <a:srgbClr val="7A547C"/>
                          </a:solidFill>
                          <a:latin typeface="Calibri"/>
                          <a:ea typeface="Calibri"/>
                          <a:cs typeface="Calibri"/>
                          <a:sym typeface="Calibri"/>
                        </a:rPr>
                        <a:t>por ejemplo, puede que ya se disponga de formación y apoyo dirigidos por el gobierno regional.</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¿Cómo puede la gente organizarse para participar (como observador o como participante) en estos ejercicios o mantener información sobre sus actividades que pueda ser útil para la región? </a:t>
                      </a:r>
                      <a:r>
                        <a:rPr b="0" i="1" lang="es-ES" sz="1800" u="none" cap="none" strike="noStrike">
                          <a:solidFill>
                            <a:srgbClr val="7A547C"/>
                          </a:solidFill>
                          <a:latin typeface="Calibri"/>
                          <a:ea typeface="Calibri"/>
                          <a:cs typeface="Calibri"/>
                          <a:sym typeface="Calibri"/>
                        </a:rPr>
                        <a:t>por ejemplo, los ejercicios deberían estar disponibles, como mínimo, en línea, para que los participantes puedan acceder a ellos desde cualquier lugar y en cualquier momento</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¿Quién puede asesorar sobre el desarrollo y la realización de ejercicios de crisis adecuados? </a:t>
                      </a:r>
                      <a:r>
                        <a:rPr b="0" i="1" lang="es-ES" sz="1800" u="none" cap="none" strike="noStrike">
                          <a:solidFill>
                            <a:srgbClr val="7A547C"/>
                          </a:solidFill>
                          <a:latin typeface="Calibri"/>
                          <a:ea typeface="Calibri"/>
                          <a:cs typeface="Calibri"/>
                          <a:sym typeface="Calibri"/>
                        </a:rPr>
                        <a:t>por ejemplo, ¿tiene la región acceso a expertos que puedan realizar determinados ejercicios de crisis y formación? Si no es así, ¿dónde se pueden conseguir?</a:t>
                      </a:r>
                      <a:endParaRPr sz="1400" u="none" cap="none" strike="noStrike"/>
                    </a:p>
                    <a:p>
                      <a:pPr indent="-285750" lvl="0" marL="285750" marR="0" rtl="0" algn="l">
                        <a:lnSpc>
                          <a:spcPct val="100000"/>
                        </a:lnSpc>
                        <a:spcBef>
                          <a:spcPts val="0"/>
                        </a:spcBef>
                        <a:spcAft>
                          <a:spcPts val="0"/>
                        </a:spcAft>
                        <a:buClr>
                          <a:srgbClr val="4D4D4D"/>
                        </a:buClr>
                        <a:buSzPts val="1800"/>
                        <a:buFont typeface="Noto Sans Symbols"/>
                        <a:buChar char="❖"/>
                      </a:pPr>
                      <a:r>
                        <a:rPr b="0" lang="es-ES" sz="1800" u="none" cap="none" strike="noStrike">
                          <a:solidFill>
                            <a:srgbClr val="4D4D4D"/>
                          </a:solidFill>
                          <a:latin typeface="Calibri"/>
                          <a:ea typeface="Calibri"/>
                          <a:cs typeface="Calibri"/>
                          <a:sym typeface="Calibri"/>
                        </a:rPr>
                        <a:t>Aparte del personal, ¿a quién más se debe invitar a participar en los ejercicios informales? </a:t>
                      </a:r>
                      <a:r>
                        <a:rPr b="0" i="1" lang="es-ES" sz="1800" u="none" cap="none" strike="noStrike">
                          <a:solidFill>
                            <a:srgbClr val="7A547C"/>
                          </a:solidFill>
                          <a:latin typeface="Calibri"/>
                          <a:ea typeface="Calibri"/>
                          <a:cs typeface="Calibri"/>
                          <a:sym typeface="Calibri"/>
                        </a:rPr>
                        <a:t>Es conveniente que todas las personas interesadas o implicadas en la formación sobre crisis regionales la reciban.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pic>
        <p:nvPicPr>
          <p:cNvPr descr="A sign on a railing&#10;&#10;Description automatically generated with medium confidence" id="1610" name="Google Shape;1610;p41"/>
          <p:cNvPicPr preferRelativeResize="0"/>
          <p:nvPr>
            <p:ph idx="3" type="pic"/>
          </p:nvPr>
        </p:nvPicPr>
        <p:blipFill rotWithShape="1">
          <a:blip r:embed="rId3">
            <a:alphaModFix/>
          </a:blip>
          <a:srcRect b="17360" l="0" r="0" t="17361"/>
          <a:stretch/>
        </p:blipFill>
        <p:spPr>
          <a:xfrm>
            <a:off x="6392300" y="228600"/>
            <a:ext cx="5564883" cy="5447571"/>
          </a:xfrm>
          <a:prstGeom prst="rect">
            <a:avLst/>
          </a:prstGeom>
          <a:solidFill>
            <a:schemeClr val="lt1"/>
          </a:solidFill>
          <a:ln>
            <a:noFill/>
          </a:ln>
        </p:spPr>
      </p:pic>
      <p:sp>
        <p:nvSpPr>
          <p:cNvPr id="1611" name="Google Shape;1611;p41"/>
          <p:cNvSpPr txBox="1"/>
          <p:nvPr>
            <p:ph idx="1" type="body"/>
          </p:nvPr>
        </p:nvSpPr>
        <p:spPr>
          <a:xfrm>
            <a:off x="561975" y="496496"/>
            <a:ext cx="5619749" cy="398680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t>Es fundamental que una región ayude al sector turístico a ser adaptable y resistente ante una crisis, respalde la seguridad de los visitantes y proteja la reputación de la región como destino turístico. Los operadores turísticos, sobre todo las pequeñas y medianas empresas, necesitan;</a:t>
            </a:r>
            <a:endParaRPr sz="2200"/>
          </a:p>
          <a:p>
            <a:pPr indent="0" lvl="0" marL="0" rtl="0" algn="l">
              <a:lnSpc>
                <a:spcPct val="100000"/>
              </a:lnSpc>
              <a:spcBef>
                <a:spcPts val="0"/>
              </a:spcBef>
              <a:spcAft>
                <a:spcPts val="0"/>
              </a:spcAft>
              <a:buClr>
                <a:schemeClr val="lt1"/>
              </a:buClr>
              <a:buSzPts val="2000"/>
              <a:buNone/>
            </a:pPr>
            <a:r>
              <a:t/>
            </a:r>
            <a:endParaRPr sz="1800"/>
          </a:p>
          <a:p>
            <a:pPr indent="-330200" lvl="0" marL="342900" rtl="0" algn="l">
              <a:lnSpc>
                <a:spcPct val="100000"/>
              </a:lnSpc>
              <a:spcBef>
                <a:spcPts val="0"/>
              </a:spcBef>
              <a:spcAft>
                <a:spcPts val="0"/>
              </a:spcAft>
              <a:buClr>
                <a:schemeClr val="lt1"/>
              </a:buClr>
              <a:buSzPts val="1800"/>
              <a:buFont typeface="Noto Sans Symbols"/>
              <a:buChar char="❖"/>
            </a:pPr>
            <a:r>
              <a:rPr lang="es-ES" sz="1800"/>
              <a:t>Tener las habilidades necesarias para planificar, responder y recuperarse de una crisis a nivel empresarial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Conocen y comprenden las disposiciones y protocolos de gestión de crisis del Equipo de Gestión de Crisis del Turismo </a:t>
            </a:r>
            <a:endParaRPr sz="2200"/>
          </a:p>
          <a:p>
            <a:pPr indent="0" lvl="0" marL="0" rtl="0" algn="l">
              <a:lnSpc>
                <a:spcPct val="100000"/>
              </a:lnSpc>
              <a:spcBef>
                <a:spcPts val="0"/>
              </a:spcBef>
              <a:spcAft>
                <a:spcPts val="0"/>
              </a:spcAft>
              <a:buClr>
                <a:schemeClr val="lt1"/>
              </a:buClr>
              <a:buSzPts val="2000"/>
              <a:buNone/>
            </a:pPr>
            <a:r>
              <a:t/>
            </a:r>
            <a:endParaRPr sz="1800"/>
          </a:p>
          <a:p>
            <a:pPr indent="0" lvl="0" marL="0" rtl="0" algn="l">
              <a:lnSpc>
                <a:spcPct val="100000"/>
              </a:lnSpc>
              <a:spcBef>
                <a:spcPts val="0"/>
              </a:spcBef>
              <a:spcAft>
                <a:spcPts val="0"/>
              </a:spcAft>
              <a:buClr>
                <a:schemeClr val="lt1"/>
              </a:buClr>
              <a:buSzPts val="2200"/>
              <a:buNone/>
            </a:pPr>
            <a:r>
              <a:rPr b="1" lang="es-ES" sz="2000"/>
              <a:t>Hazlo;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Facilitar el acceso a talleres de gestión de crisis o formación similar</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Incluir consejos sobre gestión de crisis en el sitio web del TCMT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Enviar periódicamente artículos y estudios de casos sobre aspectos de la gestión de crisis</a:t>
            </a:r>
            <a:r>
              <a:rPr lang="es-ES" sz="1800" u="sng">
                <a:solidFill>
                  <a:schemeClr val="hlink"/>
                </a:solidFill>
                <a:hlinkClick r:id="rId4"/>
              </a:rPr>
              <a:t>(Fuente</a:t>
            </a:r>
            <a:r>
              <a:rPr lang="es-ES" sz="1800"/>
              <a:t>)</a:t>
            </a:r>
            <a:endParaRPr sz="2200"/>
          </a:p>
          <a:p>
            <a:pPr indent="0" lvl="0" marL="0" rtl="0" algn="l">
              <a:lnSpc>
                <a:spcPct val="100000"/>
              </a:lnSpc>
              <a:spcBef>
                <a:spcPts val="0"/>
              </a:spcBef>
              <a:spcAft>
                <a:spcPts val="0"/>
              </a:spcAft>
              <a:buClr>
                <a:schemeClr val="lt1"/>
              </a:buClr>
              <a:buSzPts val="2200"/>
              <a:buNone/>
            </a:pPr>
            <a:r>
              <a:t/>
            </a:r>
            <a:endParaRPr b="1" sz="2000"/>
          </a:p>
        </p:txBody>
      </p:sp>
      <p:sp>
        <p:nvSpPr>
          <p:cNvPr id="1612" name="Google Shape;1612;p41"/>
          <p:cNvSpPr txBox="1"/>
          <p:nvPr>
            <p:ph idx="2" type="body"/>
          </p:nvPr>
        </p:nvSpPr>
        <p:spPr>
          <a:xfrm>
            <a:off x="534450" y="93599"/>
            <a:ext cx="5674800" cy="402900"/>
          </a:xfrm>
          <a:prstGeom prst="rect">
            <a:avLst/>
          </a:prstGeom>
          <a:noFill/>
          <a:ln>
            <a:noFill/>
          </a:ln>
        </p:spPr>
        <p:txBody>
          <a:bodyPr anchorCtr="0" anchor="ctr" bIns="45700" lIns="91425" spcFirstLastPara="1" rIns="91425" wrap="square" tIns="45700">
            <a:normAutofit fontScale="55000"/>
          </a:bodyPr>
          <a:lstStyle/>
          <a:p>
            <a:pPr indent="0" lvl="0" marL="0" rtl="0" algn="ctr">
              <a:lnSpc>
                <a:spcPct val="120000"/>
              </a:lnSpc>
              <a:spcBef>
                <a:spcPts val="0"/>
              </a:spcBef>
              <a:spcAft>
                <a:spcPts val="0"/>
              </a:spcAft>
              <a:buClr>
                <a:schemeClr val="lt1"/>
              </a:buClr>
              <a:buSzPct val="100000"/>
              <a:buNone/>
            </a:pPr>
            <a:r>
              <a:rPr b="1" lang="es-ES"/>
              <a:t>Educar y preparar a los operadores para una crisis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pic>
        <p:nvPicPr>
          <p:cNvPr descr="A sign on a railing&#10;&#10;Description automatically generated with medium confidence" id="1617" name="Google Shape;1617;p42"/>
          <p:cNvPicPr preferRelativeResize="0"/>
          <p:nvPr>
            <p:ph idx="3" type="pic"/>
          </p:nvPr>
        </p:nvPicPr>
        <p:blipFill rotWithShape="1">
          <a:blip r:embed="rId3">
            <a:alphaModFix/>
          </a:blip>
          <a:srcRect b="17360" l="0" r="0" t="17361"/>
          <a:stretch/>
        </p:blipFill>
        <p:spPr>
          <a:xfrm>
            <a:off x="6392300" y="228600"/>
            <a:ext cx="5564883" cy="5447571"/>
          </a:xfrm>
          <a:prstGeom prst="rect">
            <a:avLst/>
          </a:prstGeom>
          <a:solidFill>
            <a:schemeClr val="lt1"/>
          </a:solidFill>
          <a:ln>
            <a:noFill/>
          </a:ln>
        </p:spPr>
      </p:pic>
      <p:sp>
        <p:nvSpPr>
          <p:cNvPr id="1618" name="Google Shape;1618;p42"/>
          <p:cNvSpPr txBox="1"/>
          <p:nvPr>
            <p:ph idx="1" type="body"/>
          </p:nvPr>
        </p:nvSpPr>
        <p:spPr>
          <a:xfrm>
            <a:off x="218050" y="582221"/>
            <a:ext cx="6116075" cy="3986801"/>
          </a:xfrm>
          <a:prstGeom prst="rect">
            <a:avLst/>
          </a:prstGeom>
          <a:noFill/>
          <a:ln>
            <a:noFill/>
          </a:ln>
        </p:spPr>
        <p:txBody>
          <a:bodyPr anchorCtr="0" anchor="t" bIns="45700" lIns="91425" spcFirstLastPara="1" rIns="91425" wrap="square" tIns="45700">
            <a:noAutofit/>
          </a:bodyPr>
          <a:lstStyle/>
          <a:p>
            <a:pPr indent="-330200" lvl="0" marL="342900" marR="0" rtl="0" algn="l">
              <a:lnSpc>
                <a:spcPct val="100000"/>
              </a:lnSpc>
              <a:spcBef>
                <a:spcPts val="0"/>
              </a:spcBef>
              <a:spcAft>
                <a:spcPts val="0"/>
              </a:spcAft>
              <a:buClr>
                <a:schemeClr val="lt1"/>
              </a:buClr>
              <a:buSzPts val="1800"/>
              <a:buFont typeface="Noto Sans Symbols"/>
              <a:buChar char="✔"/>
            </a:pPr>
            <a:r>
              <a:rPr lang="es-ES" sz="1800"/>
              <a:t>Crear un </a:t>
            </a:r>
            <a:r>
              <a:rPr b="1" lang="es-ES" sz="1800"/>
              <a:t>Grupo de Formación sobre Crisis </a:t>
            </a:r>
            <a:r>
              <a:rPr lang="es-ES" sz="1800"/>
              <a:t>Turísticas. Debe tener un gestor y personas que se centren en la formación especializada en crisis y la impartan. Impartir la formación a quienes primero la necesitan, normalmente los primeros intervinientes.</a:t>
            </a:r>
            <a:endParaRPr sz="2200"/>
          </a:p>
          <a:p>
            <a:pPr indent="-330200" lvl="0" marL="342900" rtl="0" algn="l">
              <a:lnSpc>
                <a:spcPct val="100000"/>
              </a:lnSpc>
              <a:spcBef>
                <a:spcPts val="600"/>
              </a:spcBef>
              <a:spcAft>
                <a:spcPts val="0"/>
              </a:spcAft>
              <a:buClr>
                <a:schemeClr val="lt1"/>
              </a:buClr>
              <a:buSzPts val="1800"/>
              <a:buFont typeface="Noto Sans Symbols"/>
              <a:buChar char="✔"/>
            </a:pPr>
            <a:r>
              <a:rPr lang="es-ES" sz="1800"/>
              <a:t>El grupo de formación en crisis lleva a cabo un </a:t>
            </a:r>
            <a:r>
              <a:rPr b="1" lang="es-ES" sz="1800"/>
              <a:t>Análisis de las Necesidades de Formación</a:t>
            </a:r>
            <a:r>
              <a:rPr lang="es-ES" sz="1800"/>
              <a:t> para determinar la formación en materia de preparación, respuesta y recuperación de crisis que necesita la región.</a:t>
            </a:r>
            <a:endParaRPr sz="2200"/>
          </a:p>
          <a:p>
            <a:pPr indent="-330200" lvl="0" marL="342900" rtl="0" algn="l">
              <a:lnSpc>
                <a:spcPct val="100000"/>
              </a:lnSpc>
              <a:spcBef>
                <a:spcPts val="600"/>
              </a:spcBef>
              <a:spcAft>
                <a:spcPts val="0"/>
              </a:spcAft>
              <a:buClr>
                <a:schemeClr val="lt1"/>
              </a:buClr>
              <a:buSzPts val="1800"/>
              <a:buFont typeface="Noto Sans Symbols"/>
              <a:buChar char="✔"/>
            </a:pPr>
            <a:r>
              <a:rPr lang="es-ES" sz="1800"/>
              <a:t>Establecer y organizar un calendario de formación publicado con sesiones de formación periódicas, incluida la formación inicial en situaciones de crisis para el nuevo personal</a:t>
            </a:r>
            <a:endParaRPr sz="2200"/>
          </a:p>
          <a:p>
            <a:pPr indent="-330200" lvl="0" marL="342900" rtl="0" algn="l">
              <a:lnSpc>
                <a:spcPct val="100000"/>
              </a:lnSpc>
              <a:spcBef>
                <a:spcPts val="600"/>
              </a:spcBef>
              <a:spcAft>
                <a:spcPts val="0"/>
              </a:spcAft>
              <a:buClr>
                <a:schemeClr val="lt1"/>
              </a:buClr>
              <a:buSzPts val="1800"/>
              <a:buFont typeface="Noto Sans Symbols"/>
              <a:buChar char="✔"/>
            </a:pPr>
            <a:r>
              <a:rPr lang="es-ES" sz="1800"/>
              <a:t>Elabore una lista de las personas que deben seguir y actualizar la formación.</a:t>
            </a:r>
            <a:endParaRPr sz="2200"/>
          </a:p>
          <a:p>
            <a:pPr indent="-330200" lvl="0" marL="342900" rtl="0" algn="l">
              <a:lnSpc>
                <a:spcPct val="100000"/>
              </a:lnSpc>
              <a:spcBef>
                <a:spcPts val="600"/>
              </a:spcBef>
              <a:spcAft>
                <a:spcPts val="0"/>
              </a:spcAft>
              <a:buClr>
                <a:schemeClr val="lt1"/>
              </a:buClr>
              <a:buSzPts val="1800"/>
              <a:buFont typeface="Noto Sans Symbols"/>
              <a:buChar char="✔"/>
            </a:pPr>
            <a:r>
              <a:rPr lang="es-ES" sz="1800"/>
              <a:t>Programe y realice periódicamente ejercicios de simulación en directo con las personas que deban participar para ponerlos a prueba. </a:t>
            </a:r>
            <a:endParaRPr sz="2200"/>
          </a:p>
          <a:p>
            <a:pPr indent="-330200" lvl="0" marL="342900" rtl="0" algn="l">
              <a:lnSpc>
                <a:spcPct val="100000"/>
              </a:lnSpc>
              <a:spcBef>
                <a:spcPts val="600"/>
              </a:spcBef>
              <a:spcAft>
                <a:spcPts val="0"/>
              </a:spcAft>
              <a:buClr>
                <a:schemeClr val="lt1"/>
              </a:buClr>
              <a:buSzPts val="1800"/>
              <a:buFont typeface="Noto Sans Symbols"/>
              <a:buChar char="✔"/>
            </a:pPr>
            <a:r>
              <a:rPr lang="es-ES" sz="1800"/>
              <a:t>Reunirse periódicamente con el TCMT para actualizar e informar sobre cómo se está desarrollando y aplicando la formación en materia de crisis. </a:t>
            </a:r>
            <a:endParaRPr sz="2200"/>
          </a:p>
          <a:p>
            <a:pPr indent="-203200" lvl="0" marL="342900" rtl="0" algn="l">
              <a:lnSpc>
                <a:spcPct val="100000"/>
              </a:lnSpc>
              <a:spcBef>
                <a:spcPts val="600"/>
              </a:spcBef>
              <a:spcAft>
                <a:spcPts val="0"/>
              </a:spcAft>
              <a:buClr>
                <a:schemeClr val="lt1"/>
              </a:buClr>
              <a:buSzPts val="2200"/>
              <a:buFont typeface="Noto Sans Symbols"/>
              <a:buNone/>
            </a:pPr>
            <a:r>
              <a:t/>
            </a:r>
            <a:endParaRPr b="1" sz="2000"/>
          </a:p>
        </p:txBody>
      </p:sp>
      <p:sp>
        <p:nvSpPr>
          <p:cNvPr id="1619" name="Google Shape;1619;p42"/>
          <p:cNvSpPr txBox="1"/>
          <p:nvPr>
            <p:ph idx="2" type="body"/>
          </p:nvPr>
        </p:nvSpPr>
        <p:spPr>
          <a:xfrm>
            <a:off x="276225" y="0"/>
            <a:ext cx="6057900" cy="582221"/>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ctr">
              <a:lnSpc>
                <a:spcPct val="120000"/>
              </a:lnSpc>
              <a:spcBef>
                <a:spcPts val="0"/>
              </a:spcBef>
              <a:spcAft>
                <a:spcPts val="0"/>
              </a:spcAft>
              <a:buClr>
                <a:schemeClr val="lt1"/>
              </a:buClr>
              <a:buSzPct val="100000"/>
              <a:buNone/>
            </a:pPr>
            <a:r>
              <a:rPr b="1" lang="es-ES"/>
              <a:t>Lista de control de la formación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3" name="Shape 1623"/>
        <p:cNvGrpSpPr/>
        <p:nvPr/>
      </p:nvGrpSpPr>
      <p:grpSpPr>
        <a:xfrm>
          <a:off x="0" y="0"/>
          <a:ext cx="0" cy="0"/>
          <a:chOff x="0" y="0"/>
          <a:chExt cx="0" cy="0"/>
        </a:xfrm>
      </p:grpSpPr>
      <p:pic>
        <p:nvPicPr>
          <p:cNvPr descr="A picture containing outdoor, ground, dirt, sandy&#10;&#10;Description automatically generated" id="1624" name="Google Shape;1624;p43"/>
          <p:cNvPicPr preferRelativeResize="0"/>
          <p:nvPr>
            <p:ph idx="2" type="pic"/>
          </p:nvPr>
        </p:nvPicPr>
        <p:blipFill rotWithShape="1">
          <a:blip r:embed="rId3">
            <a:alphaModFix/>
          </a:blip>
          <a:srcRect b="12941" l="0" r="0" t="12941"/>
          <a:stretch/>
        </p:blipFill>
        <p:spPr>
          <a:xfrm>
            <a:off x="241300" y="228600"/>
            <a:ext cx="11696700" cy="5763986"/>
          </a:xfrm>
          <a:prstGeom prst="rect">
            <a:avLst/>
          </a:prstGeom>
          <a:noFill/>
          <a:ln>
            <a:noFill/>
          </a:ln>
        </p:spPr>
      </p:pic>
      <p:sp>
        <p:nvSpPr>
          <p:cNvPr id="1625" name="Google Shape;1625;p43"/>
          <p:cNvSpPr/>
          <p:nvPr/>
        </p:nvSpPr>
        <p:spPr>
          <a:xfrm>
            <a:off x="6061975" y="822250"/>
            <a:ext cx="6129900" cy="2641800"/>
          </a:xfrm>
          <a:prstGeom prst="rect">
            <a:avLst/>
          </a:prstGeom>
          <a:solidFill>
            <a:srgbClr val="F77B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43"/>
          <p:cNvSpPr txBox="1"/>
          <p:nvPr>
            <p:ph idx="1" type="body"/>
          </p:nvPr>
        </p:nvSpPr>
        <p:spPr>
          <a:xfrm>
            <a:off x="6420495" y="1328734"/>
            <a:ext cx="5200005"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s-ES"/>
              <a:t>5.  Ejemplo de ejercicio regional de auditoría de crisis</a:t>
            </a:r>
            <a:endParaRPr/>
          </a:p>
        </p:txBody>
      </p:sp>
      <p:sp>
        <p:nvSpPr>
          <p:cNvPr id="1627" name="Google Shape;1627;p43"/>
          <p:cNvSpPr txBox="1"/>
          <p:nvPr>
            <p:ph idx="3" type="body"/>
          </p:nvPr>
        </p:nvSpPr>
        <p:spPr>
          <a:xfrm>
            <a:off x="6420495" y="2547701"/>
            <a:ext cx="5029200" cy="85170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None/>
            </a:pPr>
            <a:r>
              <a:rPr i="1" lang="es-ES"/>
              <a:t>Etapas de respuesta y recuperación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pic>
        <p:nvPicPr>
          <p:cNvPr descr="A group of people in a classroom&#10;&#10;Description automatically generated with medium confidence" id="1632" name="Google Shape;1632;p44"/>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1633" name="Google Shape;1633;p44"/>
          <p:cNvSpPr txBox="1"/>
          <p:nvPr>
            <p:ph idx="1" type="body"/>
          </p:nvPr>
        </p:nvSpPr>
        <p:spPr>
          <a:xfrm>
            <a:off x="1197866" y="936722"/>
            <a:ext cx="5774433"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p:txBody>
      </p:sp>
      <p:sp>
        <p:nvSpPr>
          <p:cNvPr id="1634" name="Google Shape;1634;p44"/>
          <p:cNvSpPr txBox="1"/>
          <p:nvPr>
            <p:ph idx="3" type="body"/>
          </p:nvPr>
        </p:nvSpPr>
        <p:spPr>
          <a:xfrm>
            <a:off x="968243" y="128295"/>
            <a:ext cx="6130166" cy="933449"/>
          </a:xfrm>
          <a:prstGeom prst="rect">
            <a:avLst/>
          </a:prstGeom>
          <a:noFill/>
          <a:ln>
            <a:noFill/>
          </a:ln>
        </p:spPr>
        <p:txBody>
          <a:bodyPr anchorCtr="0" anchor="ctr" bIns="45700" lIns="91425" spcFirstLastPara="1" rIns="91425" wrap="square" tIns="45700">
            <a:normAutofit fontScale="55000" lnSpcReduction="20000"/>
          </a:bodyPr>
          <a:lstStyle/>
          <a:p>
            <a:pPr indent="0" lvl="0" marL="0" rtl="0" algn="ctr">
              <a:lnSpc>
                <a:spcPct val="120000"/>
              </a:lnSpc>
              <a:spcBef>
                <a:spcPts val="0"/>
              </a:spcBef>
              <a:spcAft>
                <a:spcPts val="0"/>
              </a:spcAft>
              <a:buClr>
                <a:schemeClr val="lt1"/>
              </a:buClr>
              <a:buSzPct val="100000"/>
              <a:buNone/>
            </a:pPr>
            <a:r>
              <a:rPr b="1" lang="es-ES"/>
              <a:t>Auditoría regional de crisis aplicada a cada etapa de una crisis</a:t>
            </a:r>
            <a:endParaRPr/>
          </a:p>
          <a:p>
            <a:pPr indent="0" lvl="0" marL="0" rtl="0" algn="ctr">
              <a:lnSpc>
                <a:spcPct val="120000"/>
              </a:lnSpc>
              <a:spcBef>
                <a:spcPts val="0"/>
              </a:spcBef>
              <a:spcAft>
                <a:spcPts val="0"/>
              </a:spcAft>
              <a:buClr>
                <a:schemeClr val="lt1"/>
              </a:buClr>
              <a:buSzPct val="100000"/>
              <a:buNone/>
            </a:pPr>
            <a:r>
              <a:rPr i="1" lang="es-ES" sz="3700"/>
              <a:t>Etapas de respuesta y recuperación</a:t>
            </a:r>
            <a:endParaRPr/>
          </a:p>
        </p:txBody>
      </p:sp>
      <p:sp>
        <p:nvSpPr>
          <p:cNvPr id="1635" name="Google Shape;1635;p44"/>
          <p:cNvSpPr txBox="1"/>
          <p:nvPr/>
        </p:nvSpPr>
        <p:spPr>
          <a:xfrm>
            <a:off x="1466850" y="1061744"/>
            <a:ext cx="5505448" cy="54476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En la siguiente sección se explica cómo puede utilizar una región una Auditoría Regional de Crisis en la Fase de Respuesta a una crisis. Recuerde que esta lista es sólo una muestra, otras auditorías pueden ser editadas, ampliadas o eliminadas.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chemeClr val="lt1"/>
                </a:solidFill>
                <a:latin typeface="Calibri"/>
                <a:ea typeface="Calibri"/>
                <a:cs typeface="Calibri"/>
                <a:sym typeface="Calibri"/>
              </a:rPr>
              <a:t>Fase de respuesta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000"/>
              <a:buFont typeface="Calibri"/>
              <a:buAutoNum type="arabicPeriod"/>
            </a:pPr>
            <a:r>
              <a:rPr b="0" i="0" lang="es-ES" sz="2000" u="none" cap="none" strike="noStrike">
                <a:solidFill>
                  <a:schemeClr val="lt1"/>
                </a:solidFill>
                <a:latin typeface="Calibri"/>
                <a:ea typeface="Calibri"/>
                <a:cs typeface="Calibri"/>
                <a:sym typeface="Calibri"/>
              </a:rPr>
              <a:t>Evaluar la activación de crisis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000"/>
              <a:buFont typeface="Calibri"/>
              <a:buAutoNum type="arabicPeriod"/>
            </a:pPr>
            <a:r>
              <a:rPr b="0" i="0" lang="es-ES" sz="2000" u="none" cap="none" strike="noStrike">
                <a:solidFill>
                  <a:schemeClr val="lt1"/>
                </a:solidFill>
                <a:latin typeface="Calibri"/>
                <a:ea typeface="Calibri"/>
                <a:cs typeface="Calibri"/>
                <a:sym typeface="Calibri"/>
              </a:rPr>
              <a:t>Determinar quién debe ser alertado y cuándo en función del tipo de crisis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000"/>
              <a:buFont typeface="Calibri"/>
              <a:buAutoNum type="arabicPeriod"/>
            </a:pPr>
            <a:r>
              <a:rPr b="0" i="0" lang="es-ES" sz="2000" u="none" cap="none" strike="noStrike">
                <a:solidFill>
                  <a:schemeClr val="lt1"/>
                </a:solidFill>
                <a:latin typeface="Calibri"/>
                <a:ea typeface="Calibri"/>
                <a:cs typeface="Calibri"/>
                <a:sym typeface="Calibri"/>
              </a:rPr>
              <a:t>Aplicar medidas de continuidad de la actividad</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2000"/>
              <a:buFont typeface="Calibri"/>
              <a:buNone/>
            </a:pPr>
            <a:r>
              <a:t/>
            </a:r>
            <a:endParaRPr b="0" i="0" sz="2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chemeClr val="lt1"/>
                </a:solidFill>
                <a:latin typeface="Calibri"/>
                <a:ea typeface="Calibri"/>
                <a:cs typeface="Calibri"/>
                <a:sym typeface="Calibri"/>
              </a:rPr>
              <a:t>Etapa de recuperación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000"/>
              <a:buFont typeface="Calibri"/>
              <a:buAutoNum type="arabicPeriod"/>
            </a:pPr>
            <a:r>
              <a:rPr b="0" i="0" lang="es-ES" sz="2000" u="none" cap="none" strike="noStrike">
                <a:solidFill>
                  <a:schemeClr val="lt1"/>
                </a:solidFill>
                <a:latin typeface="Calibri"/>
                <a:ea typeface="Calibri"/>
                <a:cs typeface="Calibri"/>
                <a:sym typeface="Calibri"/>
              </a:rPr>
              <a:t>Supervisar y abordar el apoyo, las percepciones y la confianza en la recuperación regional</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000"/>
              <a:buFont typeface="Calibri"/>
              <a:buAutoNum type="arabicPeriod"/>
            </a:pPr>
            <a:r>
              <a:rPr b="0" i="0" lang="es-ES" sz="2000" u="none" cap="none" strike="noStrike">
                <a:solidFill>
                  <a:schemeClr val="lt1"/>
                </a:solidFill>
                <a:latin typeface="Calibri"/>
                <a:ea typeface="Calibri"/>
                <a:cs typeface="Calibri"/>
                <a:sym typeface="Calibri"/>
              </a:rPr>
              <a:t>Evaluar y revisar la gestión regional de crisis para futuras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
        <p:nvSpPr>
          <p:cNvPr id="1640" name="Google Shape;1640;p45"/>
          <p:cNvSpPr/>
          <p:nvPr/>
        </p:nvSpPr>
        <p:spPr>
          <a:xfrm>
            <a:off x="262296" y="1008072"/>
            <a:ext cx="11739204" cy="5488187"/>
          </a:xfrm>
          <a:prstGeom prst="rect">
            <a:avLst/>
          </a:prstGeom>
          <a:solidFill>
            <a:srgbClr val="F27954"/>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1" name="Google Shape;1641;p45"/>
          <p:cNvSpPr txBox="1"/>
          <p:nvPr>
            <p:ph idx="3" type="body"/>
          </p:nvPr>
        </p:nvSpPr>
        <p:spPr>
          <a:xfrm>
            <a:off x="542925" y="1314450"/>
            <a:ext cx="11106150" cy="4848225"/>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D4D4D"/>
              </a:buClr>
              <a:buSzPts val="2200"/>
              <a:buNone/>
            </a:pPr>
            <a:r>
              <a:rPr b="1" lang="es-ES" sz="2200">
                <a:solidFill>
                  <a:srgbClr val="4D4D4D"/>
                </a:solidFill>
              </a:rPr>
              <a:t>La estrategia y el plan de gestión de crisis </a:t>
            </a:r>
            <a:r>
              <a:rPr lang="es-ES" sz="2200">
                <a:solidFill>
                  <a:srgbClr val="4D4D4D"/>
                </a:solidFill>
              </a:rPr>
              <a:t>(módulos 4 y 5) incluyen las medidas que deben tomarse antes, durante e inmediatamente después del impacto de una crisis para minimizar sus efectos y gestionar las consecuencias. Las tareas dependerán de la naturaleza y el alcance de la crisis. </a:t>
            </a:r>
            <a:endParaRPr/>
          </a:p>
          <a:p>
            <a:pPr indent="0" lvl="0" marL="0" rtl="0" algn="l">
              <a:lnSpc>
                <a:spcPct val="90000"/>
              </a:lnSpc>
              <a:spcBef>
                <a:spcPts val="1000"/>
              </a:spcBef>
              <a:spcAft>
                <a:spcPts val="0"/>
              </a:spcAft>
              <a:buClr>
                <a:srgbClr val="4D4D4D"/>
              </a:buClr>
              <a:buSzPts val="2200"/>
              <a:buNone/>
            </a:pPr>
            <a:r>
              <a:rPr lang="es-ES" sz="2200">
                <a:solidFill>
                  <a:srgbClr val="4D4D4D"/>
                </a:solidFill>
              </a:rPr>
              <a:t>En una crisis empresarial o regional, es necesario identificar </a:t>
            </a:r>
            <a:r>
              <a:rPr b="1" lang="es-ES" sz="2200">
                <a:solidFill>
                  <a:srgbClr val="4D4D4D"/>
                </a:solidFill>
              </a:rPr>
              <a:t>los objetivos y estrategias de continuidad de la actividad y gestionar la aplicación de la Estrategia de Gestión de Crisis</a:t>
            </a:r>
            <a:r>
              <a:rPr lang="es-ES" sz="2200">
                <a:solidFill>
                  <a:srgbClr val="4D4D4D"/>
                </a:solidFill>
              </a:rPr>
              <a:t>. </a:t>
            </a:r>
            <a:endParaRPr/>
          </a:p>
          <a:p>
            <a:pPr indent="0" lvl="0" marL="0" rtl="0" algn="l">
              <a:lnSpc>
                <a:spcPct val="90000"/>
              </a:lnSpc>
              <a:spcBef>
                <a:spcPts val="1000"/>
              </a:spcBef>
              <a:spcAft>
                <a:spcPts val="0"/>
              </a:spcAft>
              <a:buClr>
                <a:srgbClr val="4D4D4D"/>
              </a:buClr>
              <a:buSzPts val="2200"/>
              <a:buNone/>
            </a:pPr>
            <a:r>
              <a:rPr lang="es-ES" sz="2200">
                <a:solidFill>
                  <a:srgbClr val="4D4D4D"/>
                </a:solidFill>
              </a:rPr>
              <a:t>Para mantener la confianza de los visitantes, es importante que </a:t>
            </a:r>
            <a:r>
              <a:rPr b="1" lang="es-ES" sz="2200">
                <a:solidFill>
                  <a:srgbClr val="4D4D4D"/>
                </a:solidFill>
              </a:rPr>
              <a:t>no se descuiden las operaciones y servicios normales de la empresa, sino que se continúen </a:t>
            </a:r>
            <a:r>
              <a:rPr lang="es-ES" sz="2200">
                <a:solidFill>
                  <a:srgbClr val="4D4D4D"/>
                </a:solidFill>
              </a:rPr>
              <a:t>con la menor interrupción posible. Una gestión eficaz de la respuesta a las crisis turísticas depende de un personal formado y experimentado, con capacidad y flexibilidad para reaccionar ante cualquier situación que presente la crisis. Dependiendo de la naturaleza de la crisis, una región necesitará establecer y mantener la comunicación con los principales líderes de la industria, el gobierno y la comunidad. </a:t>
            </a:r>
            <a:endParaRPr/>
          </a:p>
        </p:txBody>
      </p:sp>
      <p:sp>
        <p:nvSpPr>
          <p:cNvPr id="1642" name="Google Shape;1642;p45"/>
          <p:cNvSpPr txBox="1"/>
          <p:nvPr/>
        </p:nvSpPr>
        <p:spPr>
          <a:xfrm>
            <a:off x="262296" y="256177"/>
            <a:ext cx="11586804" cy="584775"/>
          </a:xfrm>
          <a:prstGeom prst="rect">
            <a:avLst/>
          </a:prstGeom>
          <a:solidFill>
            <a:srgbClr val="F37C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Parte 2 </a:t>
            </a:r>
            <a:r>
              <a:rPr b="0" i="0" lang="es-ES" sz="3200" u="none" cap="none" strike="noStrike">
                <a:solidFill>
                  <a:schemeClr val="lt1"/>
                </a:solidFill>
                <a:latin typeface="Calibri"/>
                <a:ea typeface="Calibri"/>
                <a:cs typeface="Calibri"/>
                <a:sym typeface="Calibri"/>
              </a:rPr>
              <a:t>Ejemplo de auditoría regional de crisis - </a:t>
            </a:r>
            <a:r>
              <a:rPr b="1" i="0" lang="es-ES" sz="3200" u="none" cap="none" strike="noStrike">
                <a:solidFill>
                  <a:schemeClr val="lt1"/>
                </a:solidFill>
                <a:latin typeface="Calibri"/>
                <a:ea typeface="Calibri"/>
                <a:cs typeface="Calibri"/>
                <a:sym typeface="Calibri"/>
              </a:rPr>
              <a:t>Fase de respuesta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graphicFrame>
        <p:nvGraphicFramePr>
          <p:cNvPr id="1647" name="Google Shape;1647;p46"/>
          <p:cNvGraphicFramePr/>
          <p:nvPr/>
        </p:nvGraphicFramePr>
        <p:xfrm>
          <a:off x="231112" y="118583"/>
          <a:ext cx="3000000" cy="3000000"/>
        </p:xfrm>
        <a:graphic>
          <a:graphicData uri="http://schemas.openxmlformats.org/drawingml/2006/table">
            <a:tbl>
              <a:tblPr bandRow="1" firstRow="1">
                <a:noFill/>
                <a:tableStyleId>{C0312D22-559F-4ED8-B5B2-205163B28DE1}</a:tableStyleId>
              </a:tblPr>
              <a:tblGrid>
                <a:gridCol w="3283625"/>
                <a:gridCol w="8425975"/>
              </a:tblGrid>
              <a:tr h="585800">
                <a:tc gridSpan="2">
                  <a:txBody>
                    <a:bodyPr/>
                    <a:lstStyle/>
                    <a:p>
                      <a:pPr indent="-438150" lvl="0" marL="457200" marR="0" rtl="0" algn="l">
                        <a:lnSpc>
                          <a:spcPct val="100000"/>
                        </a:lnSpc>
                        <a:spcBef>
                          <a:spcPts val="0"/>
                        </a:spcBef>
                        <a:spcAft>
                          <a:spcPts val="0"/>
                        </a:spcAft>
                        <a:buClr>
                          <a:schemeClr val="lt1"/>
                        </a:buClr>
                        <a:buSzPts val="2100"/>
                        <a:buFont typeface="Calibri"/>
                        <a:buAutoNum type="arabicPeriod"/>
                      </a:pPr>
                      <a:r>
                        <a:rPr b="1" lang="es-ES" sz="2100" u="none" cap="none" strike="noStrike">
                          <a:solidFill>
                            <a:schemeClr val="lt1"/>
                          </a:solidFill>
                        </a:rPr>
                        <a:t>Evaluar las soluciones de activación de crisis y continuidad de la actividad</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hMerge="1"/>
              </a:tr>
              <a:tr h="585800">
                <a:tc>
                  <a:txBody>
                    <a:bodyPr/>
                    <a:lstStyle/>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rPr>
                        <a:t>Identifique </a:t>
                      </a:r>
                      <a:r>
                        <a:rPr b="1" lang="es-ES" sz="1500" u="none" cap="none" strike="noStrike">
                          <a:solidFill>
                            <a:srgbClr val="7A547C"/>
                          </a:solidFill>
                        </a:rPr>
                        <a:t>quién debe participar y ser alertado </a:t>
                      </a:r>
                      <a:r>
                        <a:rPr b="0" lang="es-ES" sz="1500" u="none" cap="none" strike="noStrike">
                          <a:solidFill>
                            <a:srgbClr val="4D4D4D"/>
                          </a:solidFill>
                        </a:rPr>
                        <a:t>para las diferentes crisis regionales.</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66700" lvl="0" marL="285750" marR="0" rtl="0" algn="l">
                        <a:lnSpc>
                          <a:spcPct val="100000"/>
                        </a:lnSpc>
                        <a:spcBef>
                          <a:spcPts val="0"/>
                        </a:spcBef>
                        <a:spcAft>
                          <a:spcPts val="0"/>
                        </a:spcAft>
                        <a:buClr>
                          <a:srgbClr val="4D4D4D"/>
                        </a:buClr>
                        <a:buSzPts val="1500"/>
                        <a:buFont typeface="Noto Sans Symbols"/>
                        <a:buChar char="❖"/>
                      </a:pPr>
                      <a:r>
                        <a:rPr b="0" lang="es-ES" sz="1500" u="none" cap="none" strike="noStrike">
                          <a:solidFill>
                            <a:srgbClr val="4D4D4D"/>
                          </a:solidFill>
                          <a:latin typeface="Calibri"/>
                          <a:ea typeface="Calibri"/>
                          <a:cs typeface="Calibri"/>
                          <a:sym typeface="Calibri"/>
                        </a:rPr>
                        <a:t>¿Quiénes son los </a:t>
                      </a:r>
                      <a:r>
                        <a:rPr b="1" lang="es-ES" sz="1500" u="none" cap="none" strike="noStrike">
                          <a:solidFill>
                            <a:srgbClr val="4D4D4D"/>
                          </a:solidFill>
                          <a:latin typeface="Calibri"/>
                          <a:ea typeface="Calibri"/>
                          <a:cs typeface="Calibri"/>
                          <a:sym typeface="Calibri"/>
                        </a:rPr>
                        <a:t>líderes clave de la industria, el gobierno, los servicios y la comunidad en crisis </a:t>
                      </a:r>
                      <a:r>
                        <a:rPr b="0" lang="es-ES" sz="1500" u="none" cap="none" strike="noStrike">
                          <a:solidFill>
                            <a:srgbClr val="4D4D4D"/>
                          </a:solidFill>
                          <a:latin typeface="Calibri"/>
                          <a:ea typeface="Calibri"/>
                          <a:cs typeface="Calibri"/>
                          <a:sym typeface="Calibri"/>
                        </a:rPr>
                        <a:t>que deben ser alertados para los distintos tipos de crisis? </a:t>
                      </a:r>
                      <a:r>
                        <a:rPr b="0" i="1" lang="es-ES" sz="1500" u="none" cap="none" strike="noStrike">
                          <a:solidFill>
                            <a:srgbClr val="7A547C"/>
                          </a:solidFill>
                          <a:latin typeface="Calibri"/>
                          <a:ea typeface="Calibri"/>
                          <a:cs typeface="Calibri"/>
                          <a:sym typeface="Calibri"/>
                        </a:rPr>
                        <a:t>por ejemplo, incendios, inundaciones, corrimientos de tierras, enfermedades, atentados terroristas, una misión de rescate en montaña, mar o río</a:t>
                      </a:r>
                      <a:endParaRPr sz="1100" u="none" cap="none" strike="noStrike"/>
                    </a:p>
                    <a:p>
                      <a:pPr indent="0" lvl="0" marL="0" marR="0" rtl="0" algn="l">
                        <a:lnSpc>
                          <a:spcPct val="100000"/>
                        </a:lnSpc>
                        <a:spcBef>
                          <a:spcPts val="0"/>
                        </a:spcBef>
                        <a:spcAft>
                          <a:spcPts val="0"/>
                        </a:spcAft>
                        <a:buClr>
                          <a:srgbClr val="000000"/>
                        </a:buClr>
                        <a:buSzPts val="1500"/>
                        <a:buFont typeface="Arial"/>
                        <a:buNone/>
                      </a:pPr>
                      <a:r>
                        <a:rPr b="1" i="1" lang="es-ES" sz="1500" u="none" cap="none" strike="noStrike">
                          <a:solidFill>
                            <a:srgbClr val="7A547C"/>
                          </a:solidFill>
                          <a:latin typeface="Calibri"/>
                          <a:ea typeface="Calibri"/>
                          <a:cs typeface="Calibri"/>
                          <a:sym typeface="Calibri"/>
                        </a:rPr>
                        <a:t>Nota: </a:t>
                      </a:r>
                      <a:r>
                        <a:rPr b="0" i="1" lang="es-ES" sz="1500" u="none" cap="none" strike="noStrike">
                          <a:solidFill>
                            <a:srgbClr val="7A547C"/>
                          </a:solidFill>
                        </a:rPr>
                        <a:t>No será necesario que participen todas las partes interesadas y expertos regionales, por ejemplo, si una crisis es un rescate de rafting en el agua no implicará la intervención de los servicios de bomberos ni la activación completa del TCMT.</a:t>
                      </a:r>
                      <a:endParaRPr sz="1100" u="none" cap="none" strike="noStrike"/>
                    </a:p>
                    <a:p>
                      <a:pPr indent="0" lvl="0" marL="0" marR="0" rtl="0" algn="l">
                        <a:lnSpc>
                          <a:spcPct val="100000"/>
                        </a:lnSpc>
                        <a:spcBef>
                          <a:spcPts val="0"/>
                        </a:spcBef>
                        <a:spcAft>
                          <a:spcPts val="0"/>
                        </a:spcAft>
                        <a:buClr>
                          <a:srgbClr val="000000"/>
                        </a:buClr>
                        <a:buSzPts val="1500"/>
                        <a:buFont typeface="Arial"/>
                        <a:buNone/>
                      </a:pPr>
                      <a:r>
                        <a:rPr b="0" i="1" lang="es-ES" sz="1500" u="none" cap="none" strike="noStrike">
                          <a:solidFill>
                            <a:srgbClr val="7A547C"/>
                          </a:solidFill>
                          <a:latin typeface="Calibri"/>
                          <a:ea typeface="Calibri"/>
                          <a:cs typeface="Calibri"/>
                          <a:sym typeface="Calibri"/>
                        </a:rPr>
                        <a:t>A menos que el riesgo o la crisis sean catastróficos o graves, es poco probable que sea necesario activar el TCMT al completo, pero como mínimo se deberá alertar al Director del Centro de Gestión de Crisis Turísticas. En caso necesario, alertarán al Grupo Directivo y al Equipo de Crisis.</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latin typeface="Calibri"/>
                          <a:ea typeface="Calibri"/>
                          <a:cs typeface="Calibri"/>
                          <a:sym typeface="Calibri"/>
                        </a:rPr>
                        <a:t>Decidir dónde </a:t>
                      </a:r>
                      <a:r>
                        <a:rPr b="1" lang="es-ES" sz="1500">
                          <a:solidFill>
                            <a:srgbClr val="7A547C"/>
                          </a:solidFill>
                        </a:rPr>
                        <a:t>Centro </a:t>
                      </a:r>
                      <a:r>
                        <a:rPr b="1" lang="es-ES" sz="1500" u="none" cap="none" strike="noStrike">
                          <a:solidFill>
                            <a:srgbClr val="7A547C"/>
                          </a:solidFill>
                          <a:latin typeface="Calibri"/>
                          <a:ea typeface="Calibri"/>
                          <a:cs typeface="Calibri"/>
                          <a:sym typeface="Calibri"/>
                        </a:rPr>
                        <a:t>de Gestión de Crisis Turísticas </a:t>
                      </a:r>
                      <a:r>
                        <a:rPr b="0" lang="es-ES" sz="1500" u="none" cap="none" strike="noStrike">
                          <a:solidFill>
                            <a:srgbClr val="4D4D4D"/>
                          </a:solidFill>
                          <a:latin typeface="Calibri"/>
                          <a:ea typeface="Calibri"/>
                          <a:cs typeface="Calibri"/>
                          <a:sym typeface="Calibri"/>
                        </a:rPr>
                        <a:t>durante una crisis. Considerar opciones secundarias y terciarias en otras ubicaciones en caso de que la ubicación principal se vea afectada por la crisis. </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66700" lvl="0" marL="285750" marR="0" rtl="0" algn="l">
                        <a:lnSpc>
                          <a:spcPct val="100000"/>
                        </a:lnSpc>
                        <a:spcBef>
                          <a:spcPts val="0"/>
                        </a:spcBef>
                        <a:spcAft>
                          <a:spcPts val="0"/>
                        </a:spcAft>
                        <a:buClr>
                          <a:srgbClr val="4D4D4D"/>
                        </a:buClr>
                        <a:buSzPts val="1500"/>
                        <a:buFont typeface="Noto Sans Symbols"/>
                        <a:buChar char="❖"/>
                      </a:pPr>
                      <a:r>
                        <a:rPr b="0" lang="es-ES" sz="1500" u="none" cap="none" strike="noStrike">
                          <a:solidFill>
                            <a:srgbClr val="4D4D4D"/>
                          </a:solidFill>
                          <a:latin typeface="Calibri"/>
                          <a:ea typeface="Calibri"/>
                          <a:cs typeface="Calibri"/>
                          <a:sym typeface="Calibri"/>
                        </a:rPr>
                        <a:t>¿Qué sala o instalación puede utilizarse como Centro de Gestión de Crisis Turísticas? </a:t>
                      </a:r>
                      <a:endParaRPr sz="1100" u="none" cap="none" strike="noStrike"/>
                    </a:p>
                    <a:p>
                      <a:pPr indent="-266700" lvl="0" marL="285750" marR="0" rtl="0" algn="l">
                        <a:lnSpc>
                          <a:spcPct val="100000"/>
                        </a:lnSpc>
                        <a:spcBef>
                          <a:spcPts val="0"/>
                        </a:spcBef>
                        <a:spcAft>
                          <a:spcPts val="0"/>
                        </a:spcAft>
                        <a:buClr>
                          <a:srgbClr val="4D4D4D"/>
                        </a:buClr>
                        <a:buSzPts val="1500"/>
                        <a:buFont typeface="Noto Sans Symbols"/>
                        <a:buChar char="❖"/>
                      </a:pPr>
                      <a:r>
                        <a:rPr b="0" lang="es-ES" sz="1500" u="none" cap="none" strike="noStrike">
                          <a:solidFill>
                            <a:srgbClr val="4D4D4D"/>
                          </a:solidFill>
                          <a:latin typeface="Calibri"/>
                          <a:ea typeface="Calibri"/>
                          <a:cs typeface="Calibri"/>
                          <a:sym typeface="Calibri"/>
                        </a:rPr>
                        <a:t>¿De qué recursos dispone y a cuáles necesitará acceder? </a:t>
                      </a:r>
                      <a:endParaRPr sz="1100" u="none" cap="none" strike="noStrike"/>
                    </a:p>
                    <a:p>
                      <a:pPr indent="-266700" lvl="0" marL="285750" marR="0" rtl="0" algn="l">
                        <a:lnSpc>
                          <a:spcPct val="100000"/>
                        </a:lnSpc>
                        <a:spcBef>
                          <a:spcPts val="0"/>
                        </a:spcBef>
                        <a:spcAft>
                          <a:spcPts val="0"/>
                        </a:spcAft>
                        <a:buClr>
                          <a:srgbClr val="4D4D4D"/>
                        </a:buClr>
                        <a:buSzPts val="1500"/>
                        <a:buFont typeface="Noto Sans Symbols"/>
                        <a:buChar char="❖"/>
                      </a:pPr>
                      <a:r>
                        <a:rPr b="0" lang="es-ES" sz="1500" u="none" cap="none" strike="noStrike">
                          <a:solidFill>
                            <a:srgbClr val="4D4D4D"/>
                          </a:solidFill>
                          <a:latin typeface="Calibri"/>
                          <a:ea typeface="Calibri"/>
                          <a:cs typeface="Calibri"/>
                          <a:sym typeface="Calibri"/>
                        </a:rPr>
                        <a:t>Enumere las posibles fuentes de asistencia disponibles para una región en caso de que no pueda establecer un Centro de Gestión de Crisis Turísticas, por ejemplo, un centro comunitario, una escuela, una biblioteca pública</a:t>
                      </a:r>
                      <a:endParaRPr sz="1100" u="none" cap="none" strike="noStrike"/>
                    </a:p>
                    <a:p>
                      <a:pPr indent="0" lvl="0" marL="0" marR="0" rtl="0" algn="l">
                        <a:lnSpc>
                          <a:spcPct val="100000"/>
                        </a:lnSpc>
                        <a:spcBef>
                          <a:spcPts val="0"/>
                        </a:spcBef>
                        <a:spcAft>
                          <a:spcPts val="0"/>
                        </a:spcAft>
                        <a:buClr>
                          <a:srgbClr val="4D4D4D"/>
                        </a:buClr>
                        <a:buSzPts val="1800"/>
                        <a:buFont typeface="Noto Sans Symbols"/>
                        <a:buNone/>
                      </a:pPr>
                      <a:r>
                        <a:rPr b="1" lang="es-ES" sz="1500" u="none" cap="none" strike="noStrike">
                          <a:solidFill>
                            <a:srgbClr val="4D4D4D"/>
                          </a:solidFill>
                          <a:latin typeface="Calibri"/>
                          <a:ea typeface="Calibri"/>
                          <a:cs typeface="Calibri"/>
                          <a:sym typeface="Calibri"/>
                        </a:rPr>
                        <a:t>Nota: </a:t>
                      </a:r>
                      <a:r>
                        <a:rPr b="0" i="1" lang="es-ES" sz="1500" u="none" cap="none" strike="noStrike">
                          <a:solidFill>
                            <a:srgbClr val="7A547C"/>
                          </a:solidFill>
                          <a:latin typeface="Calibri"/>
                          <a:ea typeface="Calibri"/>
                          <a:cs typeface="Calibri"/>
                          <a:sym typeface="Calibri"/>
                        </a:rPr>
                        <a:t>Si es posible, disponga de un lugar dedicado al TCMC, que esté listo para activarse en cualquier momento con todos los recursos, documentación, tecnología y apoyos necesarios.</a:t>
                      </a:r>
                      <a:endParaRPr sz="1100" u="none" cap="none" strike="noStrike"/>
                    </a:p>
                    <a:p>
                      <a:pPr indent="0" lvl="0" marL="0" marR="0" rtl="0" algn="l">
                        <a:lnSpc>
                          <a:spcPct val="100000"/>
                        </a:lnSpc>
                        <a:spcBef>
                          <a:spcPts val="0"/>
                        </a:spcBef>
                        <a:spcAft>
                          <a:spcPts val="0"/>
                        </a:spcAft>
                        <a:buClr>
                          <a:srgbClr val="7A547C"/>
                        </a:buClr>
                        <a:buSzPts val="1800"/>
                        <a:buFont typeface="Noto Sans Symbols"/>
                        <a:buNone/>
                      </a:pPr>
                      <a:r>
                        <a:rPr b="0" i="1" lang="es-ES" sz="1500" u="none" cap="none" strike="noStrike">
                          <a:solidFill>
                            <a:srgbClr val="7A547C"/>
                          </a:solidFill>
                          <a:latin typeface="Calibri"/>
                          <a:ea typeface="Calibri"/>
                          <a:cs typeface="Calibri"/>
                          <a:sym typeface="Calibri"/>
                        </a:rPr>
                        <a:t>Es posible que las regiones pequeñas no dispongan de los recursos necesarios para establecer su propio Centro de Gestión de Crisis. Puede que merezca la pena investigar si alguna empresa u organización local dispone de una habitación libre para alquilar. </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latin typeface="Calibri"/>
                          <a:ea typeface="Calibri"/>
                          <a:cs typeface="Calibri"/>
                          <a:sym typeface="Calibri"/>
                        </a:rPr>
                        <a:t>Evaluar cómo puede garantizar la región </a:t>
                      </a:r>
                      <a:r>
                        <a:rPr b="1" lang="es-ES" sz="1500" u="none" cap="none" strike="noStrike">
                          <a:solidFill>
                            <a:srgbClr val="7A547C"/>
                          </a:solidFill>
                          <a:latin typeface="Calibri"/>
                          <a:ea typeface="Calibri"/>
                          <a:cs typeface="Calibri"/>
                          <a:sym typeface="Calibri"/>
                        </a:rPr>
                        <a:t>Continuidad de las actividades </a:t>
                      </a:r>
                      <a:r>
                        <a:rPr b="0" lang="es-ES" sz="1500" u="none" cap="none" strike="noStrike">
                          <a:solidFill>
                            <a:srgbClr val="4D4D4D"/>
                          </a:solidFill>
                          <a:latin typeface="Calibri"/>
                          <a:ea typeface="Calibri"/>
                          <a:cs typeface="Calibri"/>
                          <a:sym typeface="Calibri"/>
                        </a:rPr>
                        <a:t>como consideración primordial y reducir al mínimo el impacto</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b="0" lang="es-ES" sz="1500" u="none" cap="none" strike="noStrike">
                          <a:solidFill>
                            <a:srgbClr val="4D4D4D"/>
                          </a:solidFill>
                          <a:latin typeface="Calibri"/>
                          <a:ea typeface="Calibri"/>
                          <a:cs typeface="Calibri"/>
                          <a:sym typeface="Calibri"/>
                        </a:rPr>
                        <a:t>¿Cómo puede la región optimizar la continuidad de su actividad?</a:t>
                      </a:r>
                      <a:endParaRPr sz="1100" u="none" cap="none" strike="noStrike"/>
                    </a:p>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latin typeface="Calibri"/>
                          <a:ea typeface="Calibri"/>
                          <a:cs typeface="Calibri"/>
                          <a:sym typeface="Calibri"/>
                        </a:rPr>
                        <a:t>¿Cuáles pueden ser los principales problemas de continuidad de la actividad en la región en caso de crisis?</a:t>
                      </a:r>
                      <a:endParaRPr sz="1100" u="none" cap="none" strike="noStrike"/>
                    </a:p>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latin typeface="Calibri"/>
                          <a:ea typeface="Calibri"/>
                          <a:cs typeface="Calibri"/>
                          <a:sym typeface="Calibri"/>
                        </a:rPr>
                        <a:t>¿Qué medidas pueden adoptarse?</a:t>
                      </a:r>
                      <a:endParaRPr sz="1100" u="none" cap="none" strike="noStrike"/>
                    </a:p>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latin typeface="Calibri"/>
                          <a:ea typeface="Calibri"/>
                          <a:cs typeface="Calibri"/>
                          <a:sym typeface="Calibri"/>
                        </a:rPr>
                        <a:t>¿Hay algún apoyo, directriz o experto que pueda ayudar a la continuidad de la empresa? </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pic>
        <p:nvPicPr>
          <p:cNvPr descr="A picture containing person&#10;&#10;Description automatically generated" id="1652" name="Google Shape;1652;p47"/>
          <p:cNvPicPr preferRelativeResize="0"/>
          <p:nvPr>
            <p:ph idx="2" type="pic"/>
          </p:nvPr>
        </p:nvPicPr>
        <p:blipFill rotWithShape="1">
          <a:blip r:embed="rId3">
            <a:alphaModFix/>
          </a:blip>
          <a:srcRect b="4487" l="0" r="0" t="4487"/>
          <a:stretch/>
        </p:blipFill>
        <p:spPr>
          <a:xfrm>
            <a:off x="7298140" y="228600"/>
            <a:ext cx="4659043" cy="6362700"/>
          </a:xfrm>
          <a:prstGeom prst="rect">
            <a:avLst/>
          </a:prstGeom>
          <a:solidFill>
            <a:schemeClr val="lt1"/>
          </a:solidFill>
          <a:ln>
            <a:noFill/>
          </a:ln>
        </p:spPr>
      </p:pic>
      <p:sp>
        <p:nvSpPr>
          <p:cNvPr id="1653" name="Google Shape;1653;p47"/>
          <p:cNvSpPr txBox="1"/>
          <p:nvPr>
            <p:ph idx="1" type="body"/>
          </p:nvPr>
        </p:nvSpPr>
        <p:spPr>
          <a:xfrm>
            <a:off x="1197866" y="936722"/>
            <a:ext cx="5774433"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p:txBody>
      </p:sp>
      <p:sp>
        <p:nvSpPr>
          <p:cNvPr id="1654" name="Google Shape;1654;p47"/>
          <p:cNvSpPr txBox="1"/>
          <p:nvPr>
            <p:ph idx="3" type="body"/>
          </p:nvPr>
        </p:nvSpPr>
        <p:spPr>
          <a:xfrm>
            <a:off x="968242" y="3273"/>
            <a:ext cx="6329897" cy="1473102"/>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lnSpc>
                <a:spcPct val="120000"/>
              </a:lnSpc>
              <a:spcBef>
                <a:spcPts val="0"/>
              </a:spcBef>
              <a:spcAft>
                <a:spcPts val="0"/>
              </a:spcAft>
              <a:buClr>
                <a:schemeClr val="lt1"/>
              </a:buClr>
              <a:buSzPct val="100000"/>
              <a:buNone/>
            </a:pPr>
            <a:r>
              <a:rPr b="1" lang="es-ES" sz="5100"/>
              <a:t>Continuidad de las actividades</a:t>
            </a:r>
            <a:endParaRPr/>
          </a:p>
          <a:p>
            <a:pPr indent="0" lvl="0" marL="0" rtl="0" algn="ctr">
              <a:lnSpc>
                <a:spcPct val="120000"/>
              </a:lnSpc>
              <a:spcBef>
                <a:spcPts val="0"/>
              </a:spcBef>
              <a:spcAft>
                <a:spcPts val="0"/>
              </a:spcAft>
              <a:buClr>
                <a:schemeClr val="lt1"/>
              </a:buClr>
              <a:buSzPct val="100000"/>
              <a:buNone/>
            </a:pPr>
            <a:r>
              <a:rPr i="1" lang="es-ES" sz="3400"/>
              <a:t>Animar a los operadores a tener una política de cancelación</a:t>
            </a:r>
            <a:endParaRPr/>
          </a:p>
        </p:txBody>
      </p:sp>
      <p:sp>
        <p:nvSpPr>
          <p:cNvPr id="1655" name="Google Shape;1655;p47"/>
          <p:cNvSpPr txBox="1"/>
          <p:nvPr/>
        </p:nvSpPr>
        <p:spPr>
          <a:xfrm>
            <a:off x="1328226" y="1663894"/>
            <a:ext cx="5410200" cy="449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es-ES" sz="2200" u="none" cap="none" strike="noStrike">
                <a:solidFill>
                  <a:schemeClr val="lt1"/>
                </a:solidFill>
                <a:latin typeface="Calibri"/>
                <a:ea typeface="Calibri"/>
                <a:cs typeface="Calibri"/>
                <a:sym typeface="Calibri"/>
              </a:rPr>
              <a:t>En caso de crisis, las empresas turísticas pueden verse obligadas a cerrar o puede cerrarse el acceso a sus negocios, por ejemplo mediante el cierre de carreteras. En tales casos, las empresas están legalmente obligadas a devolver los depósitos de las reservas que se produzcan durante ese periodo. A veces, aunque los comercios y las vías de acceso estén abiertos, los clientes querrán cancelar su reserva. Esto puede deberse a la percepción de que la región será menos atractiva o insegura para visitar después de una crisis.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sp>
        <p:nvSpPr>
          <p:cNvPr id="1660" name="Google Shape;1660;p48"/>
          <p:cNvSpPr txBox="1"/>
          <p:nvPr>
            <p:ph idx="1" type="body"/>
          </p:nvPr>
        </p:nvSpPr>
        <p:spPr>
          <a:xfrm>
            <a:off x="1197866" y="936722"/>
            <a:ext cx="5774433"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p:txBody>
      </p:sp>
      <p:sp>
        <p:nvSpPr>
          <p:cNvPr id="1661" name="Google Shape;1661;p48"/>
          <p:cNvSpPr txBox="1"/>
          <p:nvPr>
            <p:ph idx="3" type="body"/>
          </p:nvPr>
        </p:nvSpPr>
        <p:spPr>
          <a:xfrm>
            <a:off x="968242" y="3273"/>
            <a:ext cx="6329897" cy="1339752"/>
          </a:xfrm>
          <a:prstGeom prst="rect">
            <a:avLst/>
          </a:prstGeom>
          <a:noFill/>
          <a:ln>
            <a:noFill/>
          </a:ln>
        </p:spPr>
        <p:txBody>
          <a:bodyPr anchorCtr="0" anchor="ctr" bIns="45700" lIns="91425" spcFirstLastPara="1" rIns="91425" wrap="square" tIns="45700">
            <a:normAutofit fontScale="62500" lnSpcReduction="20000"/>
          </a:bodyPr>
          <a:lstStyle/>
          <a:p>
            <a:pPr indent="0" lvl="0" marL="0" rtl="0" algn="ctr">
              <a:lnSpc>
                <a:spcPct val="120000"/>
              </a:lnSpc>
              <a:spcBef>
                <a:spcPts val="0"/>
              </a:spcBef>
              <a:spcAft>
                <a:spcPts val="0"/>
              </a:spcAft>
              <a:buClr>
                <a:schemeClr val="lt1"/>
              </a:buClr>
              <a:buSzPct val="100000"/>
              <a:buNone/>
            </a:pPr>
            <a:r>
              <a:rPr b="1" lang="es-ES" sz="5100"/>
              <a:t>Continuidad de las actividades</a:t>
            </a:r>
            <a:endParaRPr/>
          </a:p>
          <a:p>
            <a:pPr indent="0" lvl="0" marL="0" rtl="0" algn="ctr">
              <a:lnSpc>
                <a:spcPct val="120000"/>
              </a:lnSpc>
              <a:spcBef>
                <a:spcPts val="0"/>
              </a:spcBef>
              <a:spcAft>
                <a:spcPts val="0"/>
              </a:spcAft>
              <a:buClr>
                <a:schemeClr val="lt1"/>
              </a:buClr>
              <a:buSzPct val="100000"/>
              <a:buNone/>
            </a:pPr>
            <a:r>
              <a:rPr i="1" lang="es-ES"/>
              <a:t>Animar a los operadores a tener una política de cancelación</a:t>
            </a:r>
            <a:endParaRPr/>
          </a:p>
        </p:txBody>
      </p:sp>
      <p:sp>
        <p:nvSpPr>
          <p:cNvPr id="1662" name="Google Shape;1662;p48"/>
          <p:cNvSpPr txBox="1"/>
          <p:nvPr/>
        </p:nvSpPr>
        <p:spPr>
          <a:xfrm>
            <a:off x="1479683" y="958989"/>
            <a:ext cx="5492700" cy="5541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s-ES" sz="2200" u="none" cap="none" strike="noStrike">
                <a:solidFill>
                  <a:schemeClr val="lt1"/>
                </a:solidFill>
                <a:latin typeface="Calibri"/>
                <a:ea typeface="Calibri"/>
                <a:cs typeface="Calibri"/>
                <a:sym typeface="Calibri"/>
              </a:rPr>
              <a:t>La forma en que las empresas gestionan sus cancelaciones puede influir en la percepción y la satisfacción de los visitantes con una empresa y, en consecuencia, con una región. Es importante, por tanto, que el Equipo de Gestión de Crisis Turísticas anime a las empresas a tener una política de cancelación que establezca claramente las condiciones de reembolso de un depósito y que se comunique a los clientes en el momento de la reserva. Así es mucho más fácil gestionar las cancelaciones, mantener la buena fe con el cliente y conservar una imagen positiva de la región en caso de que se produzca una situación de crisis. </a:t>
            </a:r>
            <a:endParaRPr b="0" i="0" sz="1200" u="none" cap="none" strike="noStrike">
              <a:solidFill>
                <a:srgbClr val="000000"/>
              </a:solidFill>
              <a:latin typeface="Arial"/>
              <a:ea typeface="Arial"/>
              <a:cs typeface="Arial"/>
              <a:sym typeface="Arial"/>
            </a:endParaRPr>
          </a:p>
        </p:txBody>
      </p:sp>
      <p:pic>
        <p:nvPicPr>
          <p:cNvPr descr="A high angle view of people sitting in a room&#10;&#10;Description automatically generated with low confidence" id="1663" name="Google Shape;1663;p48"/>
          <p:cNvPicPr preferRelativeResize="0"/>
          <p:nvPr>
            <p:ph idx="2" type="pic"/>
          </p:nvPr>
        </p:nvPicPr>
        <p:blipFill rotWithShape="1">
          <a:blip r:embed="rId3">
            <a:alphaModFix/>
          </a:blip>
          <a:srcRect b="0" l="1181" r="1179" t="0"/>
          <a:stretch/>
        </p:blipFill>
        <p:spPr>
          <a:xfrm>
            <a:off x="7298140" y="228600"/>
            <a:ext cx="4659043" cy="6362700"/>
          </a:xfrm>
          <a:prstGeom prst="rect">
            <a:avLst/>
          </a:prstGeom>
          <a:solidFill>
            <a:schemeClr val="lt1"/>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49"/>
          <p:cNvSpPr/>
          <p:nvPr/>
        </p:nvSpPr>
        <p:spPr>
          <a:xfrm>
            <a:off x="262296" y="1008072"/>
            <a:ext cx="11739204" cy="5488187"/>
          </a:xfrm>
          <a:prstGeom prst="rect">
            <a:avLst/>
          </a:prstGeom>
          <a:solidFill>
            <a:srgbClr val="086D6E"/>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9" name="Google Shape;1669;p49"/>
          <p:cNvSpPr txBox="1"/>
          <p:nvPr>
            <p:ph idx="3" type="body"/>
          </p:nvPr>
        </p:nvSpPr>
        <p:spPr>
          <a:xfrm>
            <a:off x="542925" y="1314450"/>
            <a:ext cx="11106150" cy="4848225"/>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D4D4D"/>
              </a:buClr>
              <a:buSzPts val="2400"/>
              <a:buNone/>
            </a:pPr>
            <a:r>
              <a:rPr lang="es-ES">
                <a:solidFill>
                  <a:srgbClr val="4D4D4D"/>
                </a:solidFill>
              </a:rPr>
              <a:t>La recuperación consiste en la restauración y rehabilitación de las actividades y capacidades de una región turística a medida que vuelve a la normalidad. </a:t>
            </a:r>
            <a:endParaRPr/>
          </a:p>
          <a:p>
            <a:pPr indent="0" lvl="0" marL="0" rtl="0" algn="l">
              <a:lnSpc>
                <a:spcPct val="90000"/>
              </a:lnSpc>
              <a:spcBef>
                <a:spcPts val="1000"/>
              </a:spcBef>
              <a:spcAft>
                <a:spcPts val="0"/>
              </a:spcAft>
              <a:buClr>
                <a:srgbClr val="4D4D4D"/>
              </a:buClr>
              <a:buSzPts val="2400"/>
              <a:buNone/>
            </a:pPr>
            <a:r>
              <a:rPr b="1" lang="es-ES">
                <a:solidFill>
                  <a:srgbClr val="4D4D4D"/>
                </a:solidFill>
              </a:rPr>
              <a:t>La continuidad de la actividad comienza con la respuesta a una crisis, pero debe reforzarse y apoyarse aún más durante la fase de recuperación: </a:t>
            </a:r>
            <a:endParaRPr/>
          </a:p>
          <a:p>
            <a:pPr indent="-342900" lvl="0" marL="342900" rtl="0" algn="l">
              <a:lnSpc>
                <a:spcPct val="90000"/>
              </a:lnSpc>
              <a:spcBef>
                <a:spcPts val="1000"/>
              </a:spcBef>
              <a:spcAft>
                <a:spcPts val="0"/>
              </a:spcAft>
              <a:buClr>
                <a:srgbClr val="4D4D4D"/>
              </a:buClr>
              <a:buSzPts val="2400"/>
              <a:buFont typeface="Noto Sans Symbols"/>
              <a:buChar char="❖"/>
            </a:pPr>
            <a:r>
              <a:rPr lang="es-ES">
                <a:solidFill>
                  <a:srgbClr val="4D4D4D"/>
                </a:solidFill>
              </a:rPr>
              <a:t>aprovechar la primera oportunidad para identificar y resolver los problemas que perturben las operaciones y los negocios turísticos; </a:t>
            </a:r>
            <a:endParaRPr/>
          </a:p>
          <a:p>
            <a:pPr indent="-342900" lvl="0" marL="342900" rtl="0" algn="l">
              <a:lnSpc>
                <a:spcPct val="90000"/>
              </a:lnSpc>
              <a:spcBef>
                <a:spcPts val="1000"/>
              </a:spcBef>
              <a:spcAft>
                <a:spcPts val="0"/>
              </a:spcAft>
              <a:buClr>
                <a:srgbClr val="4D4D4D"/>
              </a:buClr>
              <a:buSzPts val="2400"/>
              <a:buFont typeface="Noto Sans Symbols"/>
              <a:buChar char="❖"/>
            </a:pPr>
            <a:r>
              <a:rPr lang="es-ES">
                <a:solidFill>
                  <a:srgbClr val="4D4D4D"/>
                </a:solidFill>
              </a:rPr>
              <a:t>determinar las estrategias y los recursos necesarios para restablecer la normalidad </a:t>
            </a:r>
            <a:endParaRPr/>
          </a:p>
          <a:p>
            <a:pPr indent="-342900" lvl="0" marL="342900" rtl="0" algn="l">
              <a:lnSpc>
                <a:spcPct val="90000"/>
              </a:lnSpc>
              <a:spcBef>
                <a:spcPts val="1000"/>
              </a:spcBef>
              <a:spcAft>
                <a:spcPts val="0"/>
              </a:spcAft>
              <a:buClr>
                <a:srgbClr val="4D4D4D"/>
              </a:buClr>
              <a:buSzPts val="2400"/>
              <a:buFont typeface="Noto Sans Symbols"/>
              <a:buChar char="❖"/>
            </a:pPr>
            <a:r>
              <a:rPr lang="es-ES">
                <a:solidFill>
                  <a:srgbClr val="4D4D4D"/>
                </a:solidFill>
              </a:rPr>
              <a:t>conseguir la cooperación y ayuda de otros para los procesos de respuesta y recuperación de la crisis turística. </a:t>
            </a:r>
            <a:endParaRPr/>
          </a:p>
          <a:p>
            <a:pPr indent="0" lvl="0" marL="0" rtl="0" algn="l">
              <a:lnSpc>
                <a:spcPct val="90000"/>
              </a:lnSpc>
              <a:spcBef>
                <a:spcPts val="1000"/>
              </a:spcBef>
              <a:spcAft>
                <a:spcPts val="0"/>
              </a:spcAft>
              <a:buClr>
                <a:srgbClr val="4D4D4D"/>
              </a:buClr>
              <a:buSzPts val="2400"/>
              <a:buNone/>
            </a:pPr>
            <a:r>
              <a:rPr lang="es-ES">
                <a:solidFill>
                  <a:srgbClr val="4D4D4D"/>
                </a:solidFill>
              </a:rPr>
              <a:t>No cabe duda de que lo mejor para la economía local es que las empresas turísticas reciban ayuda para restablecer las actividades empresariales a los niveles anteriores a la crisis. </a:t>
            </a:r>
            <a:endParaRPr/>
          </a:p>
        </p:txBody>
      </p:sp>
      <p:sp>
        <p:nvSpPr>
          <p:cNvPr id="1670" name="Google Shape;1670;p49"/>
          <p:cNvSpPr txBox="1"/>
          <p:nvPr/>
        </p:nvSpPr>
        <p:spPr>
          <a:xfrm>
            <a:off x="262296" y="256177"/>
            <a:ext cx="11577300" cy="523200"/>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chemeClr val="lt1"/>
                </a:solidFill>
                <a:latin typeface="Calibri"/>
                <a:ea typeface="Calibri"/>
                <a:cs typeface="Calibri"/>
                <a:sym typeface="Calibri"/>
              </a:rPr>
              <a:t>Parte 3 </a:t>
            </a:r>
            <a:r>
              <a:rPr b="0" i="0" lang="es-ES" sz="2800" u="none" cap="none" strike="noStrike">
                <a:solidFill>
                  <a:schemeClr val="lt1"/>
                </a:solidFill>
                <a:latin typeface="Calibri"/>
                <a:ea typeface="Calibri"/>
                <a:cs typeface="Calibri"/>
                <a:sym typeface="Calibri"/>
              </a:rPr>
              <a:t>Ejemplo de auditoría regional de crisis - </a:t>
            </a:r>
            <a:r>
              <a:rPr b="1" i="0" lang="es-ES" sz="2800" u="none" cap="none" strike="noStrike">
                <a:solidFill>
                  <a:schemeClr val="lt1"/>
                </a:solidFill>
                <a:latin typeface="Calibri"/>
                <a:ea typeface="Calibri"/>
                <a:cs typeface="Calibri"/>
                <a:sym typeface="Calibri"/>
              </a:rPr>
              <a:t>Fase de recuperación</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5"/>
          <p:cNvSpPr/>
          <p:nvPr/>
        </p:nvSpPr>
        <p:spPr>
          <a:xfrm>
            <a:off x="6096605" y="0"/>
            <a:ext cx="6096001" cy="822373"/>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3" name="Google Shape;1273;p5"/>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s-ES" sz="2400"/>
              <a:t>1</a:t>
            </a:r>
            <a:endParaRPr/>
          </a:p>
        </p:txBody>
      </p:sp>
      <p:sp>
        <p:nvSpPr>
          <p:cNvPr id="1274" name="Google Shape;1274;p5"/>
          <p:cNvSpPr txBox="1"/>
          <p:nvPr>
            <p:ph idx="4294967295" type="body"/>
          </p:nvPr>
        </p:nvSpPr>
        <p:spPr>
          <a:xfrm>
            <a:off x="7430538" y="996029"/>
            <a:ext cx="4465067" cy="167097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4D4D4D"/>
              </a:buClr>
              <a:buSzPts val="2000"/>
              <a:buNone/>
            </a:pPr>
            <a:r>
              <a:rPr b="1" lang="es-ES" sz="2000">
                <a:solidFill>
                  <a:srgbClr val="4D4D4D"/>
                </a:solidFill>
              </a:rPr>
              <a:t>Cómo realizar una evaluación regional de crisis y riesgos</a:t>
            </a:r>
            <a:endParaRPr/>
          </a:p>
          <a:p>
            <a:pPr indent="0" lvl="0" marL="0" rtl="0" algn="l">
              <a:lnSpc>
                <a:spcPct val="100000"/>
              </a:lnSpc>
              <a:spcBef>
                <a:spcPts val="0"/>
              </a:spcBef>
              <a:spcAft>
                <a:spcPts val="0"/>
              </a:spcAft>
              <a:buClr>
                <a:schemeClr val="dk1"/>
              </a:buClr>
              <a:buSzPts val="2000"/>
              <a:buNone/>
            </a:pPr>
            <a:r>
              <a:t/>
            </a:r>
            <a:endParaRPr b="1" sz="2000"/>
          </a:p>
          <a:p>
            <a:pPr indent="0" lvl="0" marL="0" rtl="0" algn="l">
              <a:lnSpc>
                <a:spcPct val="100000"/>
              </a:lnSpc>
              <a:spcBef>
                <a:spcPts val="0"/>
              </a:spcBef>
              <a:spcAft>
                <a:spcPts val="0"/>
              </a:spcAft>
              <a:buClr>
                <a:srgbClr val="4D4D4D"/>
              </a:buClr>
              <a:buSzPts val="1800"/>
              <a:buNone/>
            </a:pPr>
            <a:r>
              <a:rPr i="1" lang="es-ES" sz="1800">
                <a:solidFill>
                  <a:srgbClr val="4D4D4D"/>
                </a:solidFill>
              </a:rPr>
              <a:t>Con un ejemplo de ejercicio de evaluación y plan de acción</a:t>
            </a:r>
            <a:endParaRPr/>
          </a:p>
          <a:p>
            <a:pPr indent="0" lvl="0" marL="0" rtl="0" algn="l">
              <a:lnSpc>
                <a:spcPct val="100000"/>
              </a:lnSpc>
              <a:spcBef>
                <a:spcPts val="0"/>
              </a:spcBef>
              <a:spcAft>
                <a:spcPts val="0"/>
              </a:spcAft>
              <a:buClr>
                <a:schemeClr val="dk1"/>
              </a:buClr>
              <a:buSzPts val="1800"/>
              <a:buNone/>
            </a:pPr>
            <a:r>
              <a:t/>
            </a:r>
            <a:endParaRPr sz="1800"/>
          </a:p>
        </p:txBody>
      </p:sp>
      <p:sp>
        <p:nvSpPr>
          <p:cNvPr id="1275" name="Google Shape;1275;p5"/>
          <p:cNvSpPr txBox="1"/>
          <p:nvPr>
            <p:ph idx="3" type="body"/>
          </p:nvPr>
        </p:nvSpPr>
        <p:spPr>
          <a:xfrm>
            <a:off x="1114426" y="1600522"/>
            <a:ext cx="4982180" cy="5065617"/>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lt1"/>
              </a:buClr>
              <a:buSzPts val="2000"/>
              <a:buNone/>
            </a:pPr>
            <a:r>
              <a:rPr lang="es-ES" sz="1900"/>
              <a:t>Ahora que se ha creado un Equipo de Gestión de Crisis Turísticas (TCMT), la región puede evaluar su vulnerabilidad. Este módulo utiliza la Matriz de Crisis y Evaluación de Riesgos para identificar la vulnerabilidad de una región a experimentar diferentes tipos de crisis potenciales y la probabilidad de que se produzcan. Repasa los impactos de una crisis en caso de que se produzca teniendo en cuenta los niveles de efectos, por ejemplo, negativo, catastrófico y de bajo nivel. Este ejercicio es importante para que las regiones puedan centrarse en el tipo de crisis, el nivel y los impactos potenciales que pueden producirse y se producirán y, a continuación, priorizar las acciones y prioridades que deben ponerse en marcha para planificar, preparar y mitigar los impactos potenciales de cada riesgo, peligro o crisis potencial.</a:t>
            </a:r>
            <a:endParaRPr sz="23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p:txBody>
      </p:sp>
      <p:sp>
        <p:nvSpPr>
          <p:cNvPr id="1276" name="Google Shape;1276;p5"/>
          <p:cNvSpPr txBox="1"/>
          <p:nvPr>
            <p:ph idx="4" type="body"/>
          </p:nvPr>
        </p:nvSpPr>
        <p:spPr>
          <a:xfrm>
            <a:off x="1295400" y="191861"/>
            <a:ext cx="4800599" cy="60363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b="1" lang="es-ES" sz="3200"/>
              <a:t>Índice</a:t>
            </a:r>
            <a:endParaRPr/>
          </a:p>
        </p:txBody>
      </p:sp>
      <p:sp>
        <p:nvSpPr>
          <p:cNvPr id="1277" name="Google Shape;1277;p5"/>
          <p:cNvSpPr txBox="1"/>
          <p:nvPr/>
        </p:nvSpPr>
        <p:spPr>
          <a:xfrm>
            <a:off x="6758197" y="2115955"/>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78" name="Google Shape;1278;p5"/>
          <p:cNvSpPr txBox="1"/>
          <p:nvPr/>
        </p:nvSpPr>
        <p:spPr>
          <a:xfrm>
            <a:off x="1009893" y="668257"/>
            <a:ext cx="4746014" cy="361933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Módulo 3 (Parte 1) </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chemeClr val="lt1"/>
              </a:buClr>
              <a:buSzPts val="2000"/>
              <a:buFont typeface="Arial"/>
              <a:buNone/>
            </a:pPr>
            <a:r>
              <a:rPr b="0" i="0" lang="es-ES" sz="2000" u="none" cap="none" strike="noStrike">
                <a:solidFill>
                  <a:schemeClr val="lt1"/>
                </a:solidFill>
                <a:latin typeface="Calibri"/>
                <a:ea typeface="Calibri"/>
                <a:cs typeface="Calibri"/>
                <a:sym typeface="Calibri"/>
              </a:rPr>
              <a:t>Evaluación regional de crisis y riesgos</a:t>
            </a:r>
            <a:endParaRPr b="0" i="0" sz="1400" u="none" cap="none" strike="noStrike">
              <a:solidFill>
                <a:srgbClr val="000000"/>
              </a:solidFill>
              <a:latin typeface="Arial"/>
              <a:ea typeface="Arial"/>
              <a:cs typeface="Arial"/>
              <a:sym typeface="Arial"/>
            </a:endParaRPr>
          </a:p>
        </p:txBody>
      </p:sp>
      <p:sp>
        <p:nvSpPr>
          <p:cNvPr id="1279" name="Google Shape;1279;p5"/>
          <p:cNvSpPr txBox="1"/>
          <p:nvPr/>
        </p:nvSpPr>
        <p:spPr>
          <a:xfrm>
            <a:off x="7701569" y="156325"/>
            <a:ext cx="327123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Parte 1 </a:t>
            </a:r>
            <a:r>
              <a:rPr b="0" i="0" lang="es-ES" sz="2800" u="none" cap="none" strike="noStrike">
                <a:solidFill>
                  <a:schemeClr val="lt1"/>
                </a:solidFill>
                <a:latin typeface="Calibri"/>
                <a:ea typeface="Calibri"/>
                <a:cs typeface="Calibri"/>
                <a:sym typeface="Calibri"/>
              </a:rPr>
              <a:t>Secciones 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4" name="Shape 1674"/>
        <p:cNvGrpSpPr/>
        <p:nvPr/>
      </p:nvGrpSpPr>
      <p:grpSpPr>
        <a:xfrm>
          <a:off x="0" y="0"/>
          <a:ext cx="0" cy="0"/>
          <a:chOff x="0" y="0"/>
          <a:chExt cx="0" cy="0"/>
        </a:xfrm>
      </p:grpSpPr>
      <p:graphicFrame>
        <p:nvGraphicFramePr>
          <p:cNvPr id="1675" name="Google Shape;1675;p50"/>
          <p:cNvGraphicFramePr/>
          <p:nvPr/>
        </p:nvGraphicFramePr>
        <p:xfrm>
          <a:off x="231112" y="392903"/>
          <a:ext cx="3000000" cy="3000000"/>
        </p:xfrm>
        <a:graphic>
          <a:graphicData uri="http://schemas.openxmlformats.org/drawingml/2006/table">
            <a:tbl>
              <a:tblPr bandRow="1" firstRow="1">
                <a:noFill/>
                <a:tableStyleId>{C0312D22-559F-4ED8-B5B2-205163B28DE1}</a:tableStyleId>
              </a:tblPr>
              <a:tblGrid>
                <a:gridCol w="2578775"/>
                <a:gridCol w="9130825"/>
              </a:tblGrid>
              <a:tr h="585800">
                <a:tc gridSpan="2">
                  <a:txBody>
                    <a:bodyPr/>
                    <a:lstStyle/>
                    <a:p>
                      <a:pPr indent="-438150" lvl="0" marL="457200" marR="0" rtl="0" algn="l">
                        <a:lnSpc>
                          <a:spcPct val="100000"/>
                        </a:lnSpc>
                        <a:spcBef>
                          <a:spcPts val="0"/>
                        </a:spcBef>
                        <a:spcAft>
                          <a:spcPts val="0"/>
                        </a:spcAft>
                        <a:buClr>
                          <a:schemeClr val="dk1"/>
                        </a:buClr>
                        <a:buSzPts val="2100"/>
                        <a:buFont typeface="Calibri"/>
                        <a:buAutoNum type="arabicPeriod"/>
                      </a:pPr>
                      <a:r>
                        <a:rPr b="0" lang="es-ES" sz="2100" u="none" cap="none" strike="noStrike"/>
                        <a:t>Supervisar y abordar el apoyo, las percepciones y la confianza en la recuperación regional</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r>
              <a:tr h="585800">
                <a:tc>
                  <a:txBody>
                    <a:bodyPr/>
                    <a:lstStyle/>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rPr>
                        <a:t>Supervisar y abordar el grado en que la región </a:t>
                      </a:r>
                      <a:r>
                        <a:rPr b="1" lang="es-ES" sz="1500" u="none" cap="none" strike="noStrike">
                          <a:solidFill>
                            <a:srgbClr val="F27954"/>
                          </a:solidFill>
                        </a:rPr>
                        <a:t>responde a las medidas de </a:t>
                      </a:r>
                      <a:r>
                        <a:rPr b="0" lang="es-ES" sz="1500" u="none" cap="none" strike="noStrike">
                          <a:solidFill>
                            <a:srgbClr val="4D4D4D"/>
                          </a:solidFill>
                        </a:rPr>
                        <a:t>y continuidad de las actividades</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rPr>
                        <a:t>¿Cuál es el nivel de apoyo existente por parte de la industria, la comunidad y el gobierno en relación con la recuperación de crisis y la continuidad empresarial? </a:t>
                      </a:r>
                      <a:r>
                        <a:rPr i="1" lang="es-ES" sz="1500" u="none" cap="none" strike="noStrike">
                          <a:solidFill>
                            <a:srgbClr val="F27954"/>
                          </a:solidFill>
                        </a:rPr>
                        <a:t>por ejemplo, ¿están aplicando las directrices y medidas de continuidad prescritas (por ejemplo, las Directrices COVID extendidas a los restaurantes)?</a:t>
                      </a:r>
                      <a:endParaRPr sz="1100" u="none" cap="none" strike="noStrike"/>
                    </a:p>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rPr>
                        <a:t>¿Qué medidas puede adoptar una región para aumentar la concienciación sobre la contribución fundamental de las empresas/organizaciones a la viabilidad económica de la comunidad? </a:t>
                      </a:r>
                      <a:r>
                        <a:rPr lang="es-ES" sz="1500" u="none" cap="none" strike="noStrike"/>
                        <a:t>p</a:t>
                      </a:r>
                      <a:r>
                        <a:rPr i="1" lang="es-ES" sz="1500" u="none" cap="none" strike="noStrike">
                          <a:solidFill>
                            <a:srgbClr val="F27954"/>
                          </a:solidFill>
                        </a:rPr>
                        <a:t>. ej., informar sobre hechos y cifras de recuperación, como el aumento de las reservas de </a:t>
                      </a:r>
                      <a:r>
                        <a:rPr lang="es-ES" sz="1500" u="none" cap="none" strike="noStrike"/>
                        <a:t>visitantes</a:t>
                      </a:r>
                      <a:r>
                        <a:rPr i="1" lang="es-ES" sz="1500" u="none" cap="none" strike="noStrike">
                          <a:solidFill>
                            <a:srgbClr val="F27954"/>
                          </a:solidFill>
                        </a:rPr>
                        <a:t> </a:t>
                      </a:r>
                      <a:endParaRPr sz="1100" u="none" cap="none" strike="noStrike"/>
                    </a:p>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rPr>
                        <a:t>¿Qué líderes comunitarios y gubernamentales deben participar en el proceso de recuperación de la crisis turística? </a:t>
                      </a:r>
                      <a:r>
                        <a:rPr i="1" lang="es-ES" sz="1500" u="none" cap="none" strike="noStrike">
                          <a:solidFill>
                            <a:srgbClr val="F27954"/>
                          </a:solidFill>
                        </a:rPr>
                        <a:t>por ejemplo, representantes gubernamentales de apoyo a la recuperación de empresas turísticas, servicios de recuperación de crisis, expertos en evaluación</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latin typeface="Calibri"/>
                          <a:ea typeface="Calibri"/>
                          <a:cs typeface="Calibri"/>
                          <a:sym typeface="Calibri"/>
                        </a:rPr>
                        <a:t>Supervisar y abordar </a:t>
                      </a:r>
                      <a:r>
                        <a:rPr b="1" lang="es-ES" sz="1500" u="none" cap="none" strike="noStrike">
                          <a:solidFill>
                            <a:srgbClr val="F27954"/>
                          </a:solidFill>
                          <a:latin typeface="Calibri"/>
                          <a:ea typeface="Calibri"/>
                          <a:cs typeface="Calibri"/>
                          <a:sym typeface="Calibri"/>
                        </a:rPr>
                        <a:t>las percepciones de la comunidad y los visitantes.</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latin typeface="Calibri"/>
                          <a:ea typeface="Calibri"/>
                          <a:cs typeface="Calibri"/>
                          <a:sym typeface="Calibri"/>
                        </a:rPr>
                        <a:t>¿Cuál será la mejor manera de que la región y el TCMT supervisen la percepción de la crisis por parte de la comunidad y los visitantes? </a:t>
                      </a:r>
                      <a:r>
                        <a:rPr lang="es-ES" sz="1500" u="none" cap="none" strike="noStrike">
                          <a:solidFill>
                            <a:srgbClr val="F27954"/>
                          </a:solidFill>
                        </a:rPr>
                        <a:t>por </a:t>
                      </a:r>
                      <a:r>
                        <a:rPr i="1" lang="es-ES" sz="1500" u="none" cap="none" strike="noStrike">
                          <a:solidFill>
                            <a:srgbClr val="F27954"/>
                          </a:solidFill>
                        </a:rPr>
                        <a:t>ejemplo, distribuyendo encuestas de satisfacción sobre la recuperación, supervisando las consultas y quejas, controlando las redes sociales y las conversaciones en línea</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500"/>
                        <a:buFont typeface="Arial"/>
                        <a:buNone/>
                      </a:pPr>
                      <a:r>
                        <a:rPr b="1" lang="es-ES" sz="1500" u="none" cap="none" strike="noStrike">
                          <a:solidFill>
                            <a:srgbClr val="F27954"/>
                          </a:solidFill>
                          <a:latin typeface="Calibri"/>
                          <a:ea typeface="Calibri"/>
                          <a:cs typeface="Calibri"/>
                          <a:sym typeface="Calibri"/>
                        </a:rPr>
                        <a:t>Aumentar la confianza </a:t>
                      </a:r>
                      <a:r>
                        <a:rPr b="0" lang="es-ES" sz="1500" u="none" cap="none" strike="noStrike">
                          <a:solidFill>
                            <a:srgbClr val="4D4D4D"/>
                          </a:solidFill>
                          <a:latin typeface="Calibri"/>
                          <a:ea typeface="Calibri"/>
                          <a:cs typeface="Calibri"/>
                          <a:sym typeface="Calibri"/>
                        </a:rPr>
                        <a:t>y obtener apoyo externo </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rPr>
                        <a:t>¿Qué medidas puede adoptar una región para recuperar la confianza de los visitantes? </a:t>
                      </a:r>
                      <a:r>
                        <a:rPr i="1" lang="es-ES" sz="1500" u="none" cap="none" strike="noStrike">
                          <a:solidFill>
                            <a:srgbClr val="F27954"/>
                          </a:solidFill>
                        </a:rPr>
                        <a:t>por ejemplo, enviar una campaña de marketing específica "open for business" que destaque las atracciones emblemáticas de la región y sus bellos paisajes para demostrar que merece la pena visitarla. Si es posible, añada una campaña promocional "agradeciendo a los visitantes su costumbre".</a:t>
                      </a:r>
                      <a:endParaRPr sz="1100" u="none" cap="none" strike="noStrike"/>
                    </a:p>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rPr>
                        <a:t>¿Qué apoyo puede obtenerse dentro de la industria, a nivel nacional e internacional, para lograrlo? </a:t>
                      </a:r>
                      <a:r>
                        <a:rPr i="1" lang="es-ES" sz="1500" u="none" cap="none" strike="noStrike">
                          <a:solidFill>
                            <a:srgbClr val="F27954"/>
                          </a:solidFill>
                        </a:rPr>
                        <a:t>por ejemplo, ¿dispone la organización nacional de apoyo a la industria de medidas como financiación, formación y paquetes de recuperación de crisis? </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51"/>
          <p:cNvSpPr txBox="1"/>
          <p:nvPr>
            <p:ph idx="1" type="body"/>
          </p:nvPr>
        </p:nvSpPr>
        <p:spPr>
          <a:xfrm>
            <a:off x="734714" y="1495148"/>
            <a:ext cx="9862529" cy="410555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lt1"/>
              </a:buClr>
              <a:buSzPct val="100000"/>
              <a:buNone/>
            </a:pPr>
            <a:r>
              <a:rPr lang="es-ES"/>
              <a:t>Los turistas post COVID tenían nuevos motivos y preferencias. Como resultado, un "nuevo turista" llegó al mercado gracias a COVID-19. Eran muy diferentes a los turistas regionales existentes, querían hacerlo;</a:t>
            </a:r>
            <a:endParaRPr/>
          </a:p>
          <a:p>
            <a:pPr indent="0" lvl="0" marL="0" rtl="0" algn="l">
              <a:lnSpc>
                <a:spcPct val="120000"/>
              </a:lnSpc>
              <a:spcBef>
                <a:spcPts val="0"/>
              </a:spcBef>
              <a:spcAft>
                <a:spcPts val="0"/>
              </a:spcAft>
              <a:buClr>
                <a:schemeClr val="lt1"/>
              </a:buClr>
              <a:buSzPct val="100000"/>
              <a:buNone/>
            </a:pPr>
            <a:r>
              <a:t/>
            </a:r>
            <a:endParaRPr/>
          </a:p>
          <a:p>
            <a:pPr indent="-331470" lvl="0" marL="342900" rtl="0" algn="l">
              <a:lnSpc>
                <a:spcPct val="120000"/>
              </a:lnSpc>
              <a:spcBef>
                <a:spcPts val="0"/>
              </a:spcBef>
              <a:spcAft>
                <a:spcPts val="0"/>
              </a:spcAft>
              <a:buClr>
                <a:schemeClr val="lt1"/>
              </a:buClr>
              <a:buSzPct val="100000"/>
              <a:buFont typeface="Noto Sans Symbols"/>
              <a:buChar char="❖"/>
            </a:pPr>
            <a:r>
              <a:rPr lang="es-ES"/>
              <a:t>Evitar la exposición a multitudes</a:t>
            </a:r>
            <a:endParaRPr/>
          </a:p>
          <a:p>
            <a:pPr indent="-331470" lvl="0" marL="342900" rtl="0" algn="l">
              <a:lnSpc>
                <a:spcPct val="120000"/>
              </a:lnSpc>
              <a:spcBef>
                <a:spcPts val="0"/>
              </a:spcBef>
              <a:spcAft>
                <a:spcPts val="0"/>
              </a:spcAft>
              <a:buClr>
                <a:schemeClr val="lt1"/>
              </a:buClr>
              <a:buSzPct val="100000"/>
              <a:buFont typeface="Noto Sans Symbols"/>
              <a:buChar char="❖"/>
            </a:pPr>
            <a:r>
              <a:rPr lang="es-ES"/>
              <a:t>Se prefieren los viajes independientes/en pareja a los viajes en grupo</a:t>
            </a:r>
            <a:endParaRPr/>
          </a:p>
          <a:p>
            <a:pPr indent="-331470" lvl="0" marL="342900" rtl="0" algn="l">
              <a:lnSpc>
                <a:spcPct val="120000"/>
              </a:lnSpc>
              <a:spcBef>
                <a:spcPts val="0"/>
              </a:spcBef>
              <a:spcAft>
                <a:spcPts val="0"/>
              </a:spcAft>
              <a:buClr>
                <a:schemeClr val="lt1"/>
              </a:buClr>
              <a:buSzPct val="100000"/>
              <a:buFont typeface="Noto Sans Symbols"/>
              <a:buChar char="❖"/>
            </a:pPr>
            <a:r>
              <a:rPr lang="es-ES"/>
              <a:t>Necesidad de que se les garantice que están a salvo con medidas de seguridad y restricciones sanitarias elevadas (según proceda)</a:t>
            </a:r>
            <a:endParaRPr/>
          </a:p>
          <a:p>
            <a:pPr indent="-331470" lvl="0" marL="342900" rtl="0" algn="l">
              <a:lnSpc>
                <a:spcPct val="120000"/>
              </a:lnSpc>
              <a:spcBef>
                <a:spcPts val="0"/>
              </a:spcBef>
              <a:spcAft>
                <a:spcPts val="0"/>
              </a:spcAft>
              <a:buClr>
                <a:schemeClr val="lt1"/>
              </a:buClr>
              <a:buSzPct val="100000"/>
              <a:buFont typeface="Noto Sans Symbols"/>
              <a:buChar char="❖"/>
            </a:pPr>
            <a:r>
              <a:rPr lang="es-ES"/>
              <a:t>La calidad sigue siendo primordial y quieren quedarse más tiempo</a:t>
            </a:r>
            <a:endParaRPr/>
          </a:p>
          <a:p>
            <a:pPr indent="-331470" lvl="0" marL="342900" rtl="0" algn="l">
              <a:lnSpc>
                <a:spcPct val="120000"/>
              </a:lnSpc>
              <a:spcBef>
                <a:spcPts val="0"/>
              </a:spcBef>
              <a:spcAft>
                <a:spcPts val="0"/>
              </a:spcAft>
              <a:buClr>
                <a:schemeClr val="lt1"/>
              </a:buClr>
              <a:buSzPct val="100000"/>
              <a:buFont typeface="Noto Sans Symbols"/>
              <a:buChar char="❖"/>
            </a:pPr>
            <a:r>
              <a:rPr lang="es-ES"/>
              <a:t>Disfrutar de experiencias más lentas y profundas para "evadirse" y saborear el destino</a:t>
            </a:r>
            <a:endParaRPr/>
          </a:p>
          <a:p>
            <a:pPr indent="-331470" lvl="0" marL="342900" rtl="0" algn="l">
              <a:lnSpc>
                <a:spcPct val="120000"/>
              </a:lnSpc>
              <a:spcBef>
                <a:spcPts val="0"/>
              </a:spcBef>
              <a:spcAft>
                <a:spcPts val="0"/>
              </a:spcAft>
              <a:buClr>
                <a:schemeClr val="lt1"/>
              </a:buClr>
              <a:buSzPct val="100000"/>
              <a:buFont typeface="Noto Sans Symbols"/>
              <a:buChar char="❖"/>
            </a:pPr>
            <a:r>
              <a:rPr lang="es-ES"/>
              <a:t>Quieren nuevos tipos de experiencias en actividades al aire libre y espacios abiertos: se necesita más inversión y desarrollo de productos </a:t>
            </a:r>
            <a:endParaRPr/>
          </a:p>
          <a:p>
            <a:pPr indent="-331470" lvl="0" marL="342900" rtl="0" algn="l">
              <a:lnSpc>
                <a:spcPct val="120000"/>
              </a:lnSpc>
              <a:spcBef>
                <a:spcPts val="0"/>
              </a:spcBef>
              <a:spcAft>
                <a:spcPts val="0"/>
              </a:spcAft>
              <a:buClr>
                <a:schemeClr val="lt1"/>
              </a:buClr>
              <a:buSzPct val="100000"/>
              <a:buFont typeface="Noto Sans Symbols"/>
              <a:buChar char="❖"/>
            </a:pPr>
            <a:r>
              <a:rPr lang="es-ES"/>
              <a:t>Quieren destinos verdes, limpios y sostenibles</a:t>
            </a:r>
            <a:endParaRPr/>
          </a:p>
        </p:txBody>
      </p:sp>
      <p:sp>
        <p:nvSpPr>
          <p:cNvPr id="1681" name="Google Shape;1681;p51"/>
          <p:cNvSpPr txBox="1"/>
          <p:nvPr>
            <p:ph idx="2" type="body"/>
          </p:nvPr>
        </p:nvSpPr>
        <p:spPr>
          <a:xfrm>
            <a:off x="734714" y="457201"/>
            <a:ext cx="9862529" cy="91086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s-ES"/>
              <a:t>Evaluar los mercados regionales tras la crisis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graphicFrame>
        <p:nvGraphicFramePr>
          <p:cNvPr id="1686" name="Google Shape;1686;p52"/>
          <p:cNvGraphicFramePr/>
          <p:nvPr/>
        </p:nvGraphicFramePr>
        <p:xfrm>
          <a:off x="231112" y="164303"/>
          <a:ext cx="3000000" cy="3000000"/>
        </p:xfrm>
        <a:graphic>
          <a:graphicData uri="http://schemas.openxmlformats.org/drawingml/2006/table">
            <a:tbl>
              <a:tblPr bandRow="1" firstRow="1">
                <a:noFill/>
                <a:tableStyleId>{C0312D22-559F-4ED8-B5B2-205163B28DE1}</a:tableStyleId>
              </a:tblPr>
              <a:tblGrid>
                <a:gridCol w="2578775"/>
                <a:gridCol w="9130825"/>
              </a:tblGrid>
              <a:tr h="585800">
                <a:tc gridSpan="2">
                  <a:txBody>
                    <a:bodyPr/>
                    <a:lstStyle/>
                    <a:p>
                      <a:pPr indent="-438150" lvl="0" marL="457200" marR="0" rtl="0" algn="l">
                        <a:lnSpc>
                          <a:spcPct val="100000"/>
                        </a:lnSpc>
                        <a:spcBef>
                          <a:spcPts val="0"/>
                        </a:spcBef>
                        <a:spcAft>
                          <a:spcPts val="0"/>
                        </a:spcAft>
                        <a:buClr>
                          <a:schemeClr val="dk1"/>
                        </a:buClr>
                        <a:buSzPts val="2100"/>
                        <a:buFont typeface="Calibri"/>
                        <a:buAutoNum type="arabicPeriod" startAt="2"/>
                      </a:pPr>
                      <a:r>
                        <a:rPr b="0" lang="es-ES" sz="2100" u="none" cap="none" strike="noStrike"/>
                        <a:t>Evaluar y revisar la gestión regional de crisis para futuras crisis</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7C57"/>
                    </a:solidFill>
                  </a:tcPr>
                </a:tc>
                <a:tc hMerge="1"/>
              </a:tr>
              <a:tr h="585800">
                <a:tc>
                  <a:txBody>
                    <a:bodyPr/>
                    <a:lstStyle/>
                    <a:p>
                      <a:pPr indent="0" lvl="0" marL="0" marR="0" rtl="0" algn="l">
                        <a:lnSpc>
                          <a:spcPct val="100000"/>
                        </a:lnSpc>
                        <a:spcBef>
                          <a:spcPts val="0"/>
                        </a:spcBef>
                        <a:spcAft>
                          <a:spcPts val="0"/>
                        </a:spcAft>
                        <a:buClr>
                          <a:srgbClr val="000000"/>
                        </a:buClr>
                        <a:buSzPts val="1500"/>
                        <a:buFont typeface="Arial"/>
                        <a:buNone/>
                      </a:pPr>
                      <a:r>
                        <a:rPr b="0" lang="es-ES" sz="1500" u="none" cap="none" strike="noStrike">
                          <a:solidFill>
                            <a:srgbClr val="4D4D4D"/>
                          </a:solidFill>
                          <a:latin typeface="Calibri"/>
                          <a:ea typeface="Calibri"/>
                          <a:cs typeface="Calibri"/>
                          <a:sym typeface="Calibri"/>
                        </a:rPr>
                        <a:t>Evaluar y revisar el CMS con el </a:t>
                      </a:r>
                      <a:r>
                        <a:rPr b="1" lang="es-ES" sz="1500" u="none" cap="none" strike="noStrike">
                          <a:solidFill>
                            <a:srgbClr val="0070C0"/>
                          </a:solidFill>
                          <a:latin typeface="Calibri"/>
                          <a:ea typeface="Calibri"/>
                          <a:cs typeface="Calibri"/>
                          <a:sym typeface="Calibri"/>
                        </a:rPr>
                        <a:t>equipo de respuesta a la crisis y las partes interesadas</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rPr>
                        <a:t>Identificar las tareas que deberá emprender una región para revisar y actualizar la estrategia de gestión de riesgos turísticos. </a:t>
                      </a:r>
                      <a:r>
                        <a:rPr i="1" lang="es-ES" sz="1500" u="none" cap="none" strike="noStrike">
                          <a:solidFill>
                            <a:srgbClr val="0070C0"/>
                          </a:solidFill>
                        </a:rPr>
                        <a:t>por ejemplo, consultar y obtener información de las personas directa e indirectamente implicadas en la crisis (por ejemplo, organizaciones de la industria y la comunidad y organismos gubernamentales, equipos adecuados de respuesta a la crisis e instructores) </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4D4D4D"/>
                        </a:buClr>
                        <a:buSzPts val="1800"/>
                        <a:buFont typeface="Calibri"/>
                        <a:buNone/>
                      </a:pPr>
                      <a:r>
                        <a:rPr b="0" lang="es-ES" sz="1500" u="none" cap="none" strike="noStrike">
                          <a:solidFill>
                            <a:srgbClr val="4D4D4D"/>
                          </a:solidFill>
                          <a:latin typeface="Calibri"/>
                          <a:ea typeface="Calibri"/>
                          <a:cs typeface="Calibri"/>
                          <a:sym typeface="Calibri"/>
                        </a:rPr>
                        <a:t>Evaluar y </a:t>
                      </a:r>
                      <a:r>
                        <a:rPr b="1" lang="es-ES" sz="1500" u="none" cap="none" strike="noStrike">
                          <a:solidFill>
                            <a:srgbClr val="0070C0"/>
                          </a:solidFill>
                          <a:latin typeface="Calibri"/>
                          <a:ea typeface="Calibri"/>
                          <a:cs typeface="Calibri"/>
                          <a:sym typeface="Calibri"/>
                        </a:rPr>
                        <a:t>revisar los impactos de la crisis </a:t>
                      </a:r>
                      <a:r>
                        <a:rPr b="0" lang="es-ES" sz="1500" u="none" cap="none" strike="noStrike">
                          <a:solidFill>
                            <a:srgbClr val="4D4D4D"/>
                          </a:solidFill>
                          <a:latin typeface="Calibri"/>
                          <a:ea typeface="Calibri"/>
                          <a:cs typeface="Calibri"/>
                          <a:sym typeface="Calibri"/>
                        </a:rPr>
                        <a:t>y </a:t>
                      </a:r>
                      <a:r>
                        <a:rPr b="1" lang="es-ES" sz="1500" u="none" cap="none" strike="noStrike">
                          <a:solidFill>
                            <a:srgbClr val="0070C0"/>
                          </a:solidFill>
                          <a:latin typeface="Calibri"/>
                          <a:ea typeface="Calibri"/>
                          <a:cs typeface="Calibri"/>
                          <a:sym typeface="Calibri"/>
                        </a:rPr>
                        <a:t>impactos actuales</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66700" lvl="0" marL="285750" marR="0" rtl="0" algn="l">
                        <a:lnSpc>
                          <a:spcPct val="100000"/>
                        </a:lnSpc>
                        <a:spcBef>
                          <a:spcPts val="0"/>
                        </a:spcBef>
                        <a:spcAft>
                          <a:spcPts val="0"/>
                        </a:spcAft>
                        <a:buClr>
                          <a:srgbClr val="4D4D4D"/>
                        </a:buClr>
                        <a:buSzPts val="1500"/>
                        <a:buFont typeface="Noto Sans Symbols"/>
                        <a:buChar char="❖"/>
                      </a:pPr>
                      <a:r>
                        <a:rPr b="0" lang="es-ES" sz="1500" u="none" cap="none" strike="noStrike">
                          <a:solidFill>
                            <a:srgbClr val="4D4D4D"/>
                          </a:solidFill>
                          <a:latin typeface="Calibri"/>
                          <a:ea typeface="Calibri"/>
                          <a:cs typeface="Calibri"/>
                          <a:sym typeface="Calibri"/>
                        </a:rPr>
                        <a:t>Establecer un comité de recuperación para llevar a cabo una serie de estrategias y tareas de recuperación. </a:t>
                      </a:r>
                      <a:r>
                        <a:rPr lang="es-ES" sz="1500" u="none" cap="none" strike="noStrike">
                          <a:solidFill>
                            <a:srgbClr val="4D4D4D"/>
                          </a:solidFill>
                        </a:rPr>
                        <a:t>Conseguir que el comité de recuperación valore, revise, evalúe e informe </a:t>
                      </a:r>
                      <a:r>
                        <a:rPr i="1" lang="es-ES" sz="1500" u="none" cap="none" strike="noStrike">
                          <a:solidFill>
                            <a:srgbClr val="0070C0"/>
                          </a:solidFill>
                        </a:rPr>
                        <a:t>por ejemplo, realice un análisis sobre la; </a:t>
                      </a:r>
                      <a:endParaRPr sz="1100" u="none" cap="none" strike="noStrike"/>
                    </a:p>
                    <a:p>
                      <a:pPr indent="-266700" lvl="0" marL="285750" marR="0" rtl="0" algn="l">
                        <a:lnSpc>
                          <a:spcPct val="100000"/>
                        </a:lnSpc>
                        <a:spcBef>
                          <a:spcPts val="0"/>
                        </a:spcBef>
                        <a:spcAft>
                          <a:spcPts val="0"/>
                        </a:spcAft>
                        <a:buClr>
                          <a:srgbClr val="0070C0"/>
                        </a:buClr>
                        <a:buSzPts val="1500"/>
                        <a:buFont typeface="Arial"/>
                        <a:buChar char="•"/>
                      </a:pPr>
                      <a:r>
                        <a:rPr i="1" lang="es-ES" sz="1500" u="none" cap="none" strike="noStrike">
                          <a:solidFill>
                            <a:srgbClr val="0070C0"/>
                          </a:solidFill>
                        </a:rPr>
                        <a:t>efectos residuales en la región y sus empresas/organizaciones </a:t>
                      </a:r>
                      <a:endParaRPr sz="1100" u="none" cap="none" strike="noStrike"/>
                    </a:p>
                    <a:p>
                      <a:pPr indent="-266700" lvl="0" marL="285750" marR="0" rtl="0" algn="l">
                        <a:lnSpc>
                          <a:spcPct val="100000"/>
                        </a:lnSpc>
                        <a:spcBef>
                          <a:spcPts val="0"/>
                        </a:spcBef>
                        <a:spcAft>
                          <a:spcPts val="0"/>
                        </a:spcAft>
                        <a:buClr>
                          <a:srgbClr val="0070C0"/>
                        </a:buClr>
                        <a:buSzPts val="1500"/>
                        <a:buFont typeface="Arial"/>
                        <a:buChar char="•"/>
                      </a:pPr>
                      <a:r>
                        <a:rPr i="1" lang="es-ES" sz="1500" u="none" cap="none" strike="noStrike">
                          <a:solidFill>
                            <a:srgbClr val="0070C0"/>
                          </a:solidFill>
                        </a:rPr>
                        <a:t>daños existentes por la crisis </a:t>
                      </a:r>
                      <a:endParaRPr sz="1100" u="none" cap="none" strike="noStrike"/>
                    </a:p>
                    <a:p>
                      <a:pPr indent="-266700" lvl="0" marL="285750" marR="0" rtl="0" algn="l">
                        <a:lnSpc>
                          <a:spcPct val="100000"/>
                        </a:lnSpc>
                        <a:spcBef>
                          <a:spcPts val="0"/>
                        </a:spcBef>
                        <a:spcAft>
                          <a:spcPts val="0"/>
                        </a:spcAft>
                        <a:buClr>
                          <a:srgbClr val="0070C0"/>
                        </a:buClr>
                        <a:buSzPts val="1500"/>
                        <a:buFont typeface="Arial"/>
                        <a:buChar char="•"/>
                      </a:pPr>
                      <a:r>
                        <a:rPr i="1" lang="es-ES" sz="1500" u="none" cap="none" strike="noStrike">
                          <a:solidFill>
                            <a:srgbClr val="0070C0"/>
                          </a:solidFill>
                        </a:rPr>
                        <a:t>daños previstos a largo plazo</a:t>
                      </a:r>
                      <a:endParaRPr sz="1100" u="none" cap="none" strike="noStrike"/>
                    </a:p>
                    <a:p>
                      <a:pPr indent="-266700" lvl="0" marL="285750" marR="0" rtl="0" algn="l">
                        <a:lnSpc>
                          <a:spcPct val="100000"/>
                        </a:lnSpc>
                        <a:spcBef>
                          <a:spcPts val="0"/>
                        </a:spcBef>
                        <a:spcAft>
                          <a:spcPts val="0"/>
                        </a:spcAft>
                        <a:buClr>
                          <a:srgbClr val="0070C0"/>
                        </a:buClr>
                        <a:buSzPts val="1500"/>
                        <a:buFont typeface="Arial"/>
                        <a:buChar char="•"/>
                      </a:pPr>
                      <a:r>
                        <a:rPr i="1" lang="es-ES" sz="1500" u="none" cap="none" strike="noStrike">
                          <a:solidFill>
                            <a:srgbClr val="0070C0"/>
                          </a:solidFill>
                        </a:rPr>
                        <a:t>causas de la interrupción continuada de los servicios </a:t>
                      </a:r>
                      <a:endParaRPr sz="1100" u="none" cap="none" strike="noStrike"/>
                    </a:p>
                    <a:p>
                      <a:pPr indent="-266700" lvl="0" marL="285750" marR="0" rtl="0" algn="l">
                        <a:lnSpc>
                          <a:spcPct val="100000"/>
                        </a:lnSpc>
                        <a:spcBef>
                          <a:spcPts val="0"/>
                        </a:spcBef>
                        <a:spcAft>
                          <a:spcPts val="0"/>
                        </a:spcAft>
                        <a:buClr>
                          <a:srgbClr val="0070C0"/>
                        </a:buClr>
                        <a:buSzPts val="1500"/>
                        <a:buFont typeface="Arial"/>
                        <a:buChar char="•"/>
                      </a:pPr>
                      <a:r>
                        <a:rPr i="1" lang="es-ES" sz="1500" u="none" cap="none" strike="noStrike">
                          <a:solidFill>
                            <a:srgbClr val="0070C0"/>
                          </a:solidFill>
                        </a:rPr>
                        <a:t>consecuencias de la crisis </a:t>
                      </a:r>
                      <a:endParaRPr sz="1100" u="none" cap="none" strike="noStrike"/>
                    </a:p>
                    <a:p>
                      <a:pPr indent="-266700" lvl="0" marL="285750" marR="0" rtl="0" algn="l">
                        <a:lnSpc>
                          <a:spcPct val="100000"/>
                        </a:lnSpc>
                        <a:spcBef>
                          <a:spcPts val="0"/>
                        </a:spcBef>
                        <a:spcAft>
                          <a:spcPts val="0"/>
                        </a:spcAft>
                        <a:buClr>
                          <a:srgbClr val="0070C0"/>
                        </a:buClr>
                        <a:buSzPts val="1500"/>
                        <a:buFont typeface="Arial"/>
                        <a:buChar char="•"/>
                      </a:pPr>
                      <a:r>
                        <a:rPr i="1" lang="es-ES" sz="1500" u="none" cap="none" strike="noStrike">
                          <a:solidFill>
                            <a:srgbClr val="0070C0"/>
                          </a:solidFill>
                        </a:rPr>
                        <a:t>determinar el personal, el equipo y las medidas necesarias</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4D4D4D"/>
                        </a:buClr>
                        <a:buSzPts val="1800"/>
                        <a:buFont typeface="Calibri"/>
                        <a:buNone/>
                      </a:pPr>
                      <a:r>
                        <a:rPr b="0" lang="es-ES" sz="1500" u="none" cap="none" strike="noStrike">
                          <a:solidFill>
                            <a:srgbClr val="4D4D4D"/>
                          </a:solidFill>
                          <a:latin typeface="Calibri"/>
                          <a:ea typeface="Calibri"/>
                          <a:cs typeface="Calibri"/>
                          <a:sym typeface="Calibri"/>
                        </a:rPr>
                        <a:t>Compartir y colaborar para que todos </a:t>
                      </a:r>
                      <a:r>
                        <a:rPr b="1" lang="es-ES" sz="1500" u="none" cap="none" strike="noStrike">
                          <a:solidFill>
                            <a:srgbClr val="0070C0"/>
                          </a:solidFill>
                          <a:latin typeface="Calibri"/>
                          <a:ea typeface="Calibri"/>
                          <a:cs typeface="Calibri"/>
                          <a:sym typeface="Calibri"/>
                        </a:rPr>
                        <a:t>aprendan</a:t>
                      </a:r>
                      <a:r>
                        <a:rPr b="0" lang="es-ES" sz="1500" u="none" cap="none" strike="noStrike">
                          <a:solidFill>
                            <a:srgbClr val="0070C0"/>
                          </a:solidFill>
                          <a:latin typeface="Calibri"/>
                          <a:ea typeface="Calibri"/>
                          <a:cs typeface="Calibri"/>
                          <a:sym typeface="Calibri"/>
                        </a:rPr>
                        <a:t> </a:t>
                      </a:r>
                      <a:r>
                        <a:rPr b="1" lang="es-ES" sz="1500" u="none" cap="none" strike="noStrike">
                          <a:solidFill>
                            <a:srgbClr val="0070C0"/>
                          </a:solidFill>
                          <a:latin typeface="Calibri"/>
                          <a:ea typeface="Calibri"/>
                          <a:cs typeface="Calibri"/>
                          <a:sym typeface="Calibri"/>
                        </a:rPr>
                        <a:t>de la crisis </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rPr>
                        <a:t>Identificar cómo una región puede compartir conocimientos y lecciones con otras empresas/organizaciones turísticas, agencias, partes interesadas de los servicios de emergencia, </a:t>
                      </a:r>
                      <a:r>
                        <a:rPr i="1" lang="es-ES" sz="1500" u="none" cap="none" strike="noStrike">
                          <a:solidFill>
                            <a:srgbClr val="0070C0"/>
                          </a:solidFill>
                        </a:rPr>
                        <a:t>etc., por ejemplo, asistir a reuniones de gestión de catástrofes de varios organismos o revisar y compartir la información de sus informes</a:t>
                      </a:r>
                      <a:endParaRPr sz="1100" u="none" cap="none" strike="noStrike"/>
                    </a:p>
                    <a:p>
                      <a:pPr indent="-266700" lvl="0" marL="285750" marR="0" rtl="0" algn="l">
                        <a:lnSpc>
                          <a:spcPct val="100000"/>
                        </a:lnSpc>
                        <a:spcBef>
                          <a:spcPts val="0"/>
                        </a:spcBef>
                        <a:spcAft>
                          <a:spcPts val="0"/>
                        </a:spcAft>
                        <a:buClr>
                          <a:srgbClr val="4D4D4D"/>
                        </a:buClr>
                        <a:buSzPts val="1500"/>
                        <a:buFont typeface="Noto Sans Symbols"/>
                        <a:buChar char="❖"/>
                      </a:pPr>
                      <a:r>
                        <a:rPr lang="es-ES" sz="1500" u="none" cap="none" strike="noStrike">
                          <a:solidFill>
                            <a:srgbClr val="4D4D4D"/>
                          </a:solidFill>
                        </a:rPr>
                        <a:t>Identificar cómo una región puede recopilar aprendizajes importantes de la crisis </a:t>
                      </a:r>
                      <a:r>
                        <a:rPr i="1" lang="es-ES" sz="1500" u="none" cap="none" strike="noStrike">
                          <a:solidFill>
                            <a:srgbClr val="0070C0"/>
                          </a:solidFill>
                        </a:rPr>
                        <a:t>por ejemplo, establecer un enlace con otras empresas u organizaciones locales, otras regiones, líderes comunitarios, organismos gubernamentales y líderes comunitarios. Establecer una relación de trabajo eficaz de recuperación con los medios de comunicación para que puedan actualizar e informar de sus hallazgos. </a:t>
                      </a:r>
                      <a:endParaRPr sz="11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53"/>
          <p:cNvSpPr txBox="1"/>
          <p:nvPr>
            <p:ph idx="1" type="body"/>
          </p:nvPr>
        </p:nvSpPr>
        <p:spPr>
          <a:xfrm>
            <a:off x="368339" y="1232291"/>
            <a:ext cx="5790458"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800" u="none" strike="noStrike"/>
              <a:t>Tras elaborar una lista de objetivos de riesgo, evaluar los escenarios de crisis más probables, realizar un análisis DAFO y llevar a cabo una auditoría regional de crisis, una región puede proceder a redactar una estrategia y un plan de gestión de crisis más eficaces. </a:t>
            </a:r>
            <a:endParaRPr sz="2200"/>
          </a:p>
          <a:p>
            <a:pPr indent="0" lvl="0" marL="0" rtl="0" algn="l">
              <a:lnSpc>
                <a:spcPct val="100000"/>
              </a:lnSpc>
              <a:spcBef>
                <a:spcPts val="0"/>
              </a:spcBef>
              <a:spcAft>
                <a:spcPts val="0"/>
              </a:spcAft>
              <a:buClr>
                <a:schemeClr val="lt1"/>
              </a:buClr>
              <a:buSzPts val="2000"/>
              <a:buNone/>
            </a:pPr>
            <a:r>
              <a:t/>
            </a:r>
            <a:endParaRPr sz="1800"/>
          </a:p>
          <a:p>
            <a:pPr indent="0" lvl="0" marL="0" rtl="0" algn="l">
              <a:lnSpc>
                <a:spcPct val="100000"/>
              </a:lnSpc>
              <a:spcBef>
                <a:spcPts val="0"/>
              </a:spcBef>
              <a:spcAft>
                <a:spcPts val="0"/>
              </a:spcAft>
              <a:buClr>
                <a:schemeClr val="lt1"/>
              </a:buClr>
              <a:buSzPts val="2000"/>
              <a:buNone/>
            </a:pPr>
            <a:r>
              <a:rPr b="0" i="0" lang="es-ES" sz="1800" u="none" strike="noStrike"/>
              <a:t>El objetivo principal del Análisis DAFO y la Matriz de Riesgos es elaborar una lista de crisis potenciales y clasificarlas por orden de probabilidad de ocurrencia y costes asociados para hacer frente al impacto. La evaluación de riesgos informa a los responsables regionales sobre cómo elaborar nuevas Estrategias y Planes de Gestión de Crisis (o reevaluar los antiguos) tras la conclusión de una crisis.</a:t>
            </a:r>
            <a:endParaRPr sz="2200"/>
          </a:p>
          <a:p>
            <a:pPr indent="0" lvl="0" marL="0" rtl="0" algn="l">
              <a:lnSpc>
                <a:spcPct val="100000"/>
              </a:lnSpc>
              <a:spcBef>
                <a:spcPts val="0"/>
              </a:spcBef>
              <a:spcAft>
                <a:spcPts val="0"/>
              </a:spcAft>
              <a:buClr>
                <a:schemeClr val="lt1"/>
              </a:buClr>
              <a:buSzPts val="2000"/>
              <a:buNone/>
            </a:pPr>
            <a:r>
              <a:t/>
            </a:r>
            <a:endParaRPr b="0" i="0" sz="1800" u="none" strike="noStrike"/>
          </a:p>
          <a:p>
            <a:pPr indent="0" lvl="0" marL="0" rtl="0" algn="l">
              <a:lnSpc>
                <a:spcPct val="100000"/>
              </a:lnSpc>
              <a:spcBef>
                <a:spcPts val="0"/>
              </a:spcBef>
              <a:spcAft>
                <a:spcPts val="0"/>
              </a:spcAft>
              <a:buClr>
                <a:schemeClr val="lt1"/>
              </a:buClr>
              <a:buSzPts val="2000"/>
              <a:buNone/>
            </a:pPr>
            <a:r>
              <a:rPr b="0" i="0" lang="es-ES" sz="1800" u="none" strike="noStrike"/>
              <a:t>El propio plan debe ser lo bastante flexible para adaptarse a múltiples situaciones. Piense en cómo una crisis puede provocar otra crisis o cómo una crisis puede mantenerse estable o agravarse.</a:t>
            </a:r>
            <a:endParaRPr sz="2200"/>
          </a:p>
          <a:p>
            <a:pPr indent="0" lvl="0" marL="0" rtl="0" algn="l">
              <a:lnSpc>
                <a:spcPct val="100000"/>
              </a:lnSpc>
              <a:spcBef>
                <a:spcPts val="0"/>
              </a:spcBef>
              <a:spcAft>
                <a:spcPts val="0"/>
              </a:spcAft>
              <a:buClr>
                <a:schemeClr val="lt1"/>
              </a:buClr>
              <a:buSzPts val="2000"/>
              <a:buNone/>
            </a:pPr>
            <a:r>
              <a:t/>
            </a:r>
            <a:endParaRPr b="0" i="0" sz="1800" u="none" strike="noStrike"/>
          </a:p>
          <a:p>
            <a:pPr indent="0" lvl="0" marL="0" rtl="0" algn="l">
              <a:lnSpc>
                <a:spcPct val="100000"/>
              </a:lnSpc>
              <a:spcBef>
                <a:spcPts val="0"/>
              </a:spcBef>
              <a:spcAft>
                <a:spcPts val="0"/>
              </a:spcAft>
              <a:buClr>
                <a:schemeClr val="lt1"/>
              </a:buClr>
              <a:buSzPts val="2000"/>
              <a:buNone/>
            </a:pPr>
            <a:r>
              <a:t/>
            </a:r>
            <a:endParaRPr b="0" i="0" sz="1800" u="none" strike="noStrike"/>
          </a:p>
        </p:txBody>
      </p:sp>
      <p:sp>
        <p:nvSpPr>
          <p:cNvPr id="1692" name="Google Shape;1692;p53"/>
          <p:cNvSpPr txBox="1"/>
          <p:nvPr>
            <p:ph idx="2" type="body"/>
          </p:nvPr>
        </p:nvSpPr>
        <p:spPr>
          <a:xfrm>
            <a:off x="449973" y="380446"/>
            <a:ext cx="5361286" cy="1323975"/>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lt1"/>
              </a:buClr>
              <a:buSzPts val="3600"/>
              <a:buNone/>
            </a:pPr>
            <a:r>
              <a:rPr b="1" lang="es-ES"/>
              <a:t>Conclusión</a:t>
            </a:r>
            <a:endParaRPr/>
          </a:p>
        </p:txBody>
      </p:sp>
      <p:pic>
        <p:nvPicPr>
          <p:cNvPr descr="A picture containing outdoor&#10;&#10;Description automatically generated" id="1693" name="Google Shape;1693;p53"/>
          <p:cNvPicPr preferRelativeResize="0"/>
          <p:nvPr>
            <p:ph idx="3" type="pic"/>
          </p:nvPr>
        </p:nvPicPr>
        <p:blipFill rotWithShape="1">
          <a:blip r:embed="rId3">
            <a:alphaModFix/>
          </a:blip>
          <a:srcRect b="17357" l="0" r="0" t="17358"/>
          <a:stretch/>
        </p:blipFill>
        <p:spPr>
          <a:xfrm>
            <a:off x="6392300" y="228600"/>
            <a:ext cx="5564883" cy="5447571"/>
          </a:xfrm>
          <a:prstGeom prst="rect">
            <a:avLst/>
          </a:prstGeom>
          <a:solidFill>
            <a:schemeClr val="lt1"/>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grpSp>
        <p:nvGrpSpPr>
          <p:cNvPr id="1698" name="Google Shape;1698;p54"/>
          <p:cNvGrpSpPr/>
          <p:nvPr/>
        </p:nvGrpSpPr>
        <p:grpSpPr>
          <a:xfrm>
            <a:off x="2352167" y="159190"/>
            <a:ext cx="8606548" cy="6707528"/>
            <a:chOff x="1822329" y="95015"/>
            <a:chExt cx="6297495" cy="5129301"/>
          </a:xfrm>
        </p:grpSpPr>
        <p:grpSp>
          <p:nvGrpSpPr>
            <p:cNvPr id="1699" name="Google Shape;1699;p54"/>
            <p:cNvGrpSpPr/>
            <p:nvPr/>
          </p:nvGrpSpPr>
          <p:grpSpPr>
            <a:xfrm>
              <a:off x="1822329" y="95015"/>
              <a:ext cx="6297495" cy="1706278"/>
              <a:chOff x="1822329" y="95015"/>
              <a:chExt cx="6297495" cy="1706278"/>
            </a:xfrm>
          </p:grpSpPr>
          <p:grpSp>
            <p:nvGrpSpPr>
              <p:cNvPr id="1700" name="Google Shape;1700;p54"/>
              <p:cNvGrpSpPr/>
              <p:nvPr/>
            </p:nvGrpSpPr>
            <p:grpSpPr>
              <a:xfrm>
                <a:off x="1822329" y="95015"/>
                <a:ext cx="2075870" cy="1706278"/>
                <a:chOff x="1822329" y="95015"/>
                <a:chExt cx="2075870" cy="1706278"/>
              </a:xfrm>
            </p:grpSpPr>
            <p:pic>
              <p:nvPicPr>
                <p:cNvPr id="1701" name="Google Shape;1701;p54"/>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1702" name="Google Shape;1702;p54"/>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3" name="Google Shape;1703;p54"/>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04" name="Google Shape;1704;p54"/>
                <p:cNvGrpSpPr/>
                <p:nvPr/>
              </p:nvGrpSpPr>
              <p:grpSpPr>
                <a:xfrm>
                  <a:off x="2175539" y="209916"/>
                  <a:ext cx="379155" cy="225161"/>
                  <a:chOff x="2175539" y="209916"/>
                  <a:chExt cx="379155" cy="225161"/>
                </a:xfrm>
              </p:grpSpPr>
              <p:sp>
                <p:nvSpPr>
                  <p:cNvPr id="1705" name="Google Shape;1705;p54"/>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6" name="Google Shape;1706;p54"/>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07" name="Google Shape;1707;p54"/>
                <p:cNvGrpSpPr/>
                <p:nvPr/>
              </p:nvGrpSpPr>
              <p:grpSpPr>
                <a:xfrm>
                  <a:off x="2650135" y="95015"/>
                  <a:ext cx="1129009" cy="455900"/>
                  <a:chOff x="2650135" y="95015"/>
                  <a:chExt cx="1129009" cy="455900"/>
                </a:xfrm>
              </p:grpSpPr>
              <p:sp>
                <p:nvSpPr>
                  <p:cNvPr id="1708" name="Google Shape;1708;p54"/>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9" name="Google Shape;1709;p54"/>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710" name="Google Shape;1710;p54"/>
              <p:cNvGrpSpPr/>
              <p:nvPr/>
            </p:nvGrpSpPr>
            <p:grpSpPr>
              <a:xfrm>
                <a:off x="3933496" y="95015"/>
                <a:ext cx="2075526" cy="1706278"/>
                <a:chOff x="3933496" y="95015"/>
                <a:chExt cx="2075526" cy="1706278"/>
              </a:xfrm>
            </p:grpSpPr>
            <p:pic>
              <p:nvPicPr>
                <p:cNvPr id="1711" name="Google Shape;1711;p54"/>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1712" name="Google Shape;1712;p54"/>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3" name="Google Shape;1713;p54"/>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14" name="Google Shape;1714;p54"/>
                <p:cNvGrpSpPr/>
                <p:nvPr/>
              </p:nvGrpSpPr>
              <p:grpSpPr>
                <a:xfrm>
                  <a:off x="4286340" y="209916"/>
                  <a:ext cx="379178" cy="225161"/>
                  <a:chOff x="4286340" y="209916"/>
                  <a:chExt cx="379178" cy="225161"/>
                </a:xfrm>
              </p:grpSpPr>
              <p:sp>
                <p:nvSpPr>
                  <p:cNvPr id="1715" name="Google Shape;1715;p54"/>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6" name="Google Shape;1716;p54"/>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17" name="Google Shape;1717;p54"/>
                <p:cNvGrpSpPr/>
                <p:nvPr/>
              </p:nvGrpSpPr>
              <p:grpSpPr>
                <a:xfrm>
                  <a:off x="4760959" y="95015"/>
                  <a:ext cx="1129009" cy="455900"/>
                  <a:chOff x="4760959" y="95015"/>
                  <a:chExt cx="1129009" cy="455900"/>
                </a:xfrm>
              </p:grpSpPr>
              <p:sp>
                <p:nvSpPr>
                  <p:cNvPr id="1718" name="Google Shape;1718;p54"/>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9" name="Google Shape;1719;p54"/>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720" name="Google Shape;1720;p54"/>
              <p:cNvGrpSpPr/>
              <p:nvPr/>
            </p:nvGrpSpPr>
            <p:grpSpPr>
              <a:xfrm>
                <a:off x="6044114" y="95015"/>
                <a:ext cx="2075710" cy="1706278"/>
                <a:chOff x="6044114" y="95015"/>
                <a:chExt cx="2075710" cy="1706278"/>
              </a:xfrm>
            </p:grpSpPr>
            <p:pic>
              <p:nvPicPr>
                <p:cNvPr id="1721" name="Google Shape;1721;p54"/>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1722" name="Google Shape;1722;p54"/>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3" name="Google Shape;1723;p54"/>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24" name="Google Shape;1724;p54"/>
                <p:cNvGrpSpPr/>
                <p:nvPr/>
              </p:nvGrpSpPr>
              <p:grpSpPr>
                <a:xfrm>
                  <a:off x="6397140" y="209916"/>
                  <a:ext cx="379179" cy="225161"/>
                  <a:chOff x="6397140" y="209916"/>
                  <a:chExt cx="379179" cy="225161"/>
                </a:xfrm>
              </p:grpSpPr>
              <p:sp>
                <p:nvSpPr>
                  <p:cNvPr id="1725" name="Google Shape;1725;p54"/>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6" name="Google Shape;1726;p54"/>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27" name="Google Shape;1727;p54"/>
                <p:cNvGrpSpPr/>
                <p:nvPr/>
              </p:nvGrpSpPr>
              <p:grpSpPr>
                <a:xfrm>
                  <a:off x="6871783" y="95015"/>
                  <a:ext cx="1129009" cy="455900"/>
                  <a:chOff x="6871783" y="95015"/>
                  <a:chExt cx="1129009" cy="455900"/>
                </a:xfrm>
              </p:grpSpPr>
              <p:sp>
                <p:nvSpPr>
                  <p:cNvPr id="1728" name="Google Shape;1728;p54"/>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9" name="Google Shape;1729;p54"/>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730" name="Google Shape;1730;p54"/>
            <p:cNvGrpSpPr/>
            <p:nvPr/>
          </p:nvGrpSpPr>
          <p:grpSpPr>
            <a:xfrm>
              <a:off x="1822329" y="1806595"/>
              <a:ext cx="6297495" cy="1706209"/>
              <a:chOff x="1822329" y="1806595"/>
              <a:chExt cx="6297495" cy="1706209"/>
            </a:xfrm>
          </p:grpSpPr>
          <p:grpSp>
            <p:nvGrpSpPr>
              <p:cNvPr id="1731" name="Google Shape;1731;p54"/>
              <p:cNvGrpSpPr/>
              <p:nvPr/>
            </p:nvGrpSpPr>
            <p:grpSpPr>
              <a:xfrm>
                <a:off x="1822329" y="1806595"/>
                <a:ext cx="2075870" cy="1706209"/>
                <a:chOff x="1822329" y="1806595"/>
                <a:chExt cx="2075870" cy="1706209"/>
              </a:xfrm>
            </p:grpSpPr>
            <p:pic>
              <p:nvPicPr>
                <p:cNvPr id="1732" name="Google Shape;1732;p54"/>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1733" name="Google Shape;1733;p54"/>
                <p:cNvGrpSpPr/>
                <p:nvPr/>
              </p:nvGrpSpPr>
              <p:grpSpPr>
                <a:xfrm>
                  <a:off x="2002808" y="1806595"/>
                  <a:ext cx="1895391" cy="1508018"/>
                  <a:chOff x="2002808" y="1806595"/>
                  <a:chExt cx="1895391" cy="1508018"/>
                </a:xfrm>
              </p:grpSpPr>
              <p:grpSp>
                <p:nvGrpSpPr>
                  <p:cNvPr id="1734" name="Google Shape;1734;p54"/>
                  <p:cNvGrpSpPr/>
                  <p:nvPr/>
                </p:nvGrpSpPr>
                <p:grpSpPr>
                  <a:xfrm>
                    <a:off x="2002808" y="2008283"/>
                    <a:ext cx="1895391" cy="1306330"/>
                    <a:chOff x="2002808" y="2008283"/>
                    <a:chExt cx="1895391" cy="1306330"/>
                  </a:xfrm>
                </p:grpSpPr>
                <p:sp>
                  <p:nvSpPr>
                    <p:cNvPr id="1735" name="Google Shape;1735;p54"/>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6" name="Google Shape;1736;p54"/>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37" name="Google Shape;1737;p54"/>
                  <p:cNvGrpSpPr/>
                  <p:nvPr/>
                </p:nvGrpSpPr>
                <p:grpSpPr>
                  <a:xfrm>
                    <a:off x="2175539" y="1921496"/>
                    <a:ext cx="379155" cy="225161"/>
                    <a:chOff x="2175539" y="1921496"/>
                    <a:chExt cx="379155" cy="225161"/>
                  </a:xfrm>
                </p:grpSpPr>
                <p:sp>
                  <p:nvSpPr>
                    <p:cNvPr id="1738" name="Google Shape;1738;p54"/>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9" name="Google Shape;1739;p54"/>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40" name="Google Shape;1740;p54"/>
                  <p:cNvGrpSpPr/>
                  <p:nvPr/>
                </p:nvGrpSpPr>
                <p:grpSpPr>
                  <a:xfrm>
                    <a:off x="2650135" y="1806595"/>
                    <a:ext cx="1129009" cy="455900"/>
                    <a:chOff x="2650135" y="1806595"/>
                    <a:chExt cx="1129009" cy="455900"/>
                  </a:xfrm>
                </p:grpSpPr>
                <p:sp>
                  <p:nvSpPr>
                    <p:cNvPr id="1741" name="Google Shape;1741;p54"/>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2" name="Google Shape;1742;p54"/>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743" name="Google Shape;1743;p54"/>
              <p:cNvGrpSpPr/>
              <p:nvPr/>
            </p:nvGrpSpPr>
            <p:grpSpPr>
              <a:xfrm>
                <a:off x="3933496" y="1806595"/>
                <a:ext cx="2075526" cy="1706209"/>
                <a:chOff x="3933496" y="1806595"/>
                <a:chExt cx="2075526" cy="1706209"/>
              </a:xfrm>
            </p:grpSpPr>
            <p:pic>
              <p:nvPicPr>
                <p:cNvPr id="1744" name="Google Shape;1744;p54"/>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1745" name="Google Shape;1745;p54"/>
                <p:cNvGrpSpPr/>
                <p:nvPr/>
              </p:nvGrpSpPr>
              <p:grpSpPr>
                <a:xfrm>
                  <a:off x="4113632" y="1806595"/>
                  <a:ext cx="1895390" cy="1508018"/>
                  <a:chOff x="4113632" y="1806595"/>
                  <a:chExt cx="1895390" cy="1508018"/>
                </a:xfrm>
              </p:grpSpPr>
              <p:grpSp>
                <p:nvGrpSpPr>
                  <p:cNvPr id="1746" name="Google Shape;1746;p54"/>
                  <p:cNvGrpSpPr/>
                  <p:nvPr/>
                </p:nvGrpSpPr>
                <p:grpSpPr>
                  <a:xfrm>
                    <a:off x="4113632" y="2008283"/>
                    <a:ext cx="1895390" cy="1306330"/>
                    <a:chOff x="4113632" y="2008283"/>
                    <a:chExt cx="1895390" cy="1306330"/>
                  </a:xfrm>
                </p:grpSpPr>
                <p:sp>
                  <p:nvSpPr>
                    <p:cNvPr id="1747" name="Google Shape;1747;p54"/>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8" name="Google Shape;1748;p54"/>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49" name="Google Shape;1749;p54"/>
                  <p:cNvGrpSpPr/>
                  <p:nvPr/>
                </p:nvGrpSpPr>
                <p:grpSpPr>
                  <a:xfrm>
                    <a:off x="4286340" y="1921496"/>
                    <a:ext cx="379178" cy="225161"/>
                    <a:chOff x="4286340" y="1921496"/>
                    <a:chExt cx="379178" cy="225161"/>
                  </a:xfrm>
                </p:grpSpPr>
                <p:sp>
                  <p:nvSpPr>
                    <p:cNvPr id="1750" name="Google Shape;1750;p54"/>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1" name="Google Shape;1751;p54"/>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52" name="Google Shape;1752;p54"/>
                  <p:cNvGrpSpPr/>
                  <p:nvPr/>
                </p:nvGrpSpPr>
                <p:grpSpPr>
                  <a:xfrm>
                    <a:off x="4760959" y="1806595"/>
                    <a:ext cx="1129009" cy="455900"/>
                    <a:chOff x="4760959" y="1806595"/>
                    <a:chExt cx="1129009" cy="455900"/>
                  </a:xfrm>
                </p:grpSpPr>
                <p:sp>
                  <p:nvSpPr>
                    <p:cNvPr id="1753" name="Google Shape;1753;p54"/>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4" name="Google Shape;1754;p54"/>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755" name="Google Shape;1755;p54"/>
              <p:cNvGrpSpPr/>
              <p:nvPr/>
            </p:nvGrpSpPr>
            <p:grpSpPr>
              <a:xfrm>
                <a:off x="6044114" y="1806595"/>
                <a:ext cx="2075710" cy="1706209"/>
                <a:chOff x="6044114" y="1806595"/>
                <a:chExt cx="2075710" cy="1706209"/>
              </a:xfrm>
            </p:grpSpPr>
            <p:pic>
              <p:nvPicPr>
                <p:cNvPr id="1756" name="Google Shape;1756;p54"/>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1757" name="Google Shape;1757;p54"/>
                <p:cNvGrpSpPr/>
                <p:nvPr/>
              </p:nvGrpSpPr>
              <p:grpSpPr>
                <a:xfrm>
                  <a:off x="6224433" y="1806595"/>
                  <a:ext cx="1895391" cy="1508018"/>
                  <a:chOff x="6224433" y="1806595"/>
                  <a:chExt cx="1895391" cy="1508018"/>
                </a:xfrm>
              </p:grpSpPr>
              <p:grpSp>
                <p:nvGrpSpPr>
                  <p:cNvPr id="1758" name="Google Shape;1758;p54"/>
                  <p:cNvGrpSpPr/>
                  <p:nvPr/>
                </p:nvGrpSpPr>
                <p:grpSpPr>
                  <a:xfrm>
                    <a:off x="6224433" y="2008283"/>
                    <a:ext cx="1895391" cy="1306330"/>
                    <a:chOff x="6224433" y="2008283"/>
                    <a:chExt cx="1895391" cy="1306330"/>
                  </a:xfrm>
                </p:grpSpPr>
                <p:sp>
                  <p:nvSpPr>
                    <p:cNvPr id="1759" name="Google Shape;1759;p54"/>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0" name="Google Shape;1760;p54"/>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61" name="Google Shape;1761;p54"/>
                  <p:cNvGrpSpPr/>
                  <p:nvPr/>
                </p:nvGrpSpPr>
                <p:grpSpPr>
                  <a:xfrm>
                    <a:off x="6397140" y="1921496"/>
                    <a:ext cx="379179" cy="225161"/>
                    <a:chOff x="6397140" y="1921496"/>
                    <a:chExt cx="379179" cy="225161"/>
                  </a:xfrm>
                </p:grpSpPr>
                <p:sp>
                  <p:nvSpPr>
                    <p:cNvPr id="1762" name="Google Shape;1762;p54"/>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3" name="Google Shape;1763;p54"/>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64" name="Google Shape;1764;p54"/>
                  <p:cNvGrpSpPr/>
                  <p:nvPr/>
                </p:nvGrpSpPr>
                <p:grpSpPr>
                  <a:xfrm>
                    <a:off x="6871783" y="1806595"/>
                    <a:ext cx="1129009" cy="455900"/>
                    <a:chOff x="6871783" y="1806595"/>
                    <a:chExt cx="1129009" cy="455900"/>
                  </a:xfrm>
                </p:grpSpPr>
                <p:sp>
                  <p:nvSpPr>
                    <p:cNvPr id="1765" name="Google Shape;1765;p54"/>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6" name="Google Shape;1766;p54"/>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1767" name="Google Shape;1767;p54"/>
            <p:cNvGrpSpPr/>
            <p:nvPr/>
          </p:nvGrpSpPr>
          <p:grpSpPr>
            <a:xfrm>
              <a:off x="1822329" y="3518152"/>
              <a:ext cx="6297495" cy="1706164"/>
              <a:chOff x="1822329" y="3518152"/>
              <a:chExt cx="6297495" cy="1706164"/>
            </a:xfrm>
          </p:grpSpPr>
          <p:grpSp>
            <p:nvGrpSpPr>
              <p:cNvPr id="1768" name="Google Shape;1768;p54"/>
              <p:cNvGrpSpPr/>
              <p:nvPr/>
            </p:nvGrpSpPr>
            <p:grpSpPr>
              <a:xfrm>
                <a:off x="1822329" y="3518152"/>
                <a:ext cx="2075870" cy="1706164"/>
                <a:chOff x="1822329" y="3518152"/>
                <a:chExt cx="2075870" cy="1706164"/>
              </a:xfrm>
            </p:grpSpPr>
            <p:pic>
              <p:nvPicPr>
                <p:cNvPr id="1769" name="Google Shape;1769;p54"/>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1770" name="Google Shape;1770;p54"/>
                <p:cNvGrpSpPr/>
                <p:nvPr/>
              </p:nvGrpSpPr>
              <p:grpSpPr>
                <a:xfrm>
                  <a:off x="2002808" y="3518152"/>
                  <a:ext cx="1895391" cy="1508018"/>
                  <a:chOff x="2002808" y="3518152"/>
                  <a:chExt cx="1895391" cy="1508018"/>
                </a:xfrm>
              </p:grpSpPr>
              <p:grpSp>
                <p:nvGrpSpPr>
                  <p:cNvPr id="1771" name="Google Shape;1771;p54"/>
                  <p:cNvGrpSpPr/>
                  <p:nvPr/>
                </p:nvGrpSpPr>
                <p:grpSpPr>
                  <a:xfrm>
                    <a:off x="2002808" y="3719840"/>
                    <a:ext cx="1895391" cy="1306330"/>
                    <a:chOff x="2002808" y="3719840"/>
                    <a:chExt cx="1895391" cy="1306330"/>
                  </a:xfrm>
                </p:grpSpPr>
                <p:sp>
                  <p:nvSpPr>
                    <p:cNvPr id="1772" name="Google Shape;1772;p54"/>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3" name="Google Shape;1773;p54"/>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74" name="Google Shape;1774;p54"/>
                  <p:cNvGrpSpPr/>
                  <p:nvPr/>
                </p:nvGrpSpPr>
                <p:grpSpPr>
                  <a:xfrm>
                    <a:off x="2175539" y="3633053"/>
                    <a:ext cx="379155" cy="225161"/>
                    <a:chOff x="2175539" y="3633053"/>
                    <a:chExt cx="379155" cy="225161"/>
                  </a:xfrm>
                </p:grpSpPr>
                <p:sp>
                  <p:nvSpPr>
                    <p:cNvPr id="1775" name="Google Shape;1775;p54"/>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6" name="Google Shape;1776;p54"/>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77" name="Google Shape;1777;p54"/>
                  <p:cNvGrpSpPr/>
                  <p:nvPr/>
                </p:nvGrpSpPr>
                <p:grpSpPr>
                  <a:xfrm>
                    <a:off x="2650135" y="3518152"/>
                    <a:ext cx="1129009" cy="455900"/>
                    <a:chOff x="2650135" y="3518152"/>
                    <a:chExt cx="1129009" cy="455900"/>
                  </a:xfrm>
                </p:grpSpPr>
                <p:sp>
                  <p:nvSpPr>
                    <p:cNvPr id="1778" name="Google Shape;1778;p54"/>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9" name="Google Shape;1779;p54"/>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780" name="Google Shape;1780;p54"/>
              <p:cNvGrpSpPr/>
              <p:nvPr/>
            </p:nvGrpSpPr>
            <p:grpSpPr>
              <a:xfrm>
                <a:off x="3933496" y="3518152"/>
                <a:ext cx="2075526" cy="1706164"/>
                <a:chOff x="3933496" y="3518152"/>
                <a:chExt cx="2075526" cy="1706164"/>
              </a:xfrm>
            </p:grpSpPr>
            <p:pic>
              <p:nvPicPr>
                <p:cNvPr id="1781" name="Google Shape;1781;p54"/>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1782" name="Google Shape;1782;p54"/>
                <p:cNvGrpSpPr/>
                <p:nvPr/>
              </p:nvGrpSpPr>
              <p:grpSpPr>
                <a:xfrm>
                  <a:off x="4113632" y="3518152"/>
                  <a:ext cx="1895390" cy="1508018"/>
                  <a:chOff x="4113632" y="3518152"/>
                  <a:chExt cx="1895390" cy="1508018"/>
                </a:xfrm>
              </p:grpSpPr>
              <p:grpSp>
                <p:nvGrpSpPr>
                  <p:cNvPr id="1783" name="Google Shape;1783;p54"/>
                  <p:cNvGrpSpPr/>
                  <p:nvPr/>
                </p:nvGrpSpPr>
                <p:grpSpPr>
                  <a:xfrm>
                    <a:off x="4113632" y="3719840"/>
                    <a:ext cx="1895390" cy="1306330"/>
                    <a:chOff x="4113632" y="3719840"/>
                    <a:chExt cx="1895390" cy="1306330"/>
                  </a:xfrm>
                </p:grpSpPr>
                <p:sp>
                  <p:nvSpPr>
                    <p:cNvPr id="1784" name="Google Shape;1784;p54"/>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5" name="Google Shape;1785;p54"/>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86" name="Google Shape;1786;p54"/>
                  <p:cNvGrpSpPr/>
                  <p:nvPr/>
                </p:nvGrpSpPr>
                <p:grpSpPr>
                  <a:xfrm>
                    <a:off x="4286340" y="3633053"/>
                    <a:ext cx="379178" cy="225161"/>
                    <a:chOff x="4286340" y="3633053"/>
                    <a:chExt cx="379178" cy="225161"/>
                  </a:xfrm>
                </p:grpSpPr>
                <p:sp>
                  <p:nvSpPr>
                    <p:cNvPr id="1787" name="Google Shape;1787;p54"/>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8" name="Google Shape;1788;p54"/>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89" name="Google Shape;1789;p54"/>
                  <p:cNvGrpSpPr/>
                  <p:nvPr/>
                </p:nvGrpSpPr>
                <p:grpSpPr>
                  <a:xfrm>
                    <a:off x="4760959" y="3518152"/>
                    <a:ext cx="1129009" cy="455900"/>
                    <a:chOff x="4760959" y="3518152"/>
                    <a:chExt cx="1129009" cy="455900"/>
                  </a:xfrm>
                </p:grpSpPr>
                <p:sp>
                  <p:nvSpPr>
                    <p:cNvPr id="1790" name="Google Shape;1790;p54"/>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1" name="Google Shape;1791;p54"/>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792" name="Google Shape;1792;p54"/>
              <p:cNvGrpSpPr/>
              <p:nvPr/>
            </p:nvGrpSpPr>
            <p:grpSpPr>
              <a:xfrm>
                <a:off x="6044114" y="3518152"/>
                <a:ext cx="2075710" cy="1706164"/>
                <a:chOff x="6044114" y="3518152"/>
                <a:chExt cx="2075710" cy="1706164"/>
              </a:xfrm>
            </p:grpSpPr>
            <p:pic>
              <p:nvPicPr>
                <p:cNvPr id="1793" name="Google Shape;1793;p54"/>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1794" name="Google Shape;1794;p54"/>
                <p:cNvGrpSpPr/>
                <p:nvPr/>
              </p:nvGrpSpPr>
              <p:grpSpPr>
                <a:xfrm>
                  <a:off x="6224433" y="3518152"/>
                  <a:ext cx="1895391" cy="1508018"/>
                  <a:chOff x="6224433" y="3518152"/>
                  <a:chExt cx="1895391" cy="1508018"/>
                </a:xfrm>
              </p:grpSpPr>
              <p:grpSp>
                <p:nvGrpSpPr>
                  <p:cNvPr id="1795" name="Google Shape;1795;p54"/>
                  <p:cNvGrpSpPr/>
                  <p:nvPr/>
                </p:nvGrpSpPr>
                <p:grpSpPr>
                  <a:xfrm>
                    <a:off x="6224433" y="3719840"/>
                    <a:ext cx="1895391" cy="1306330"/>
                    <a:chOff x="6224433" y="3719840"/>
                    <a:chExt cx="1895391" cy="1306330"/>
                  </a:xfrm>
                </p:grpSpPr>
                <p:sp>
                  <p:nvSpPr>
                    <p:cNvPr id="1796" name="Google Shape;1796;p54"/>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7" name="Google Shape;1797;p54"/>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98" name="Google Shape;1798;p54"/>
                  <p:cNvGrpSpPr/>
                  <p:nvPr/>
                </p:nvGrpSpPr>
                <p:grpSpPr>
                  <a:xfrm>
                    <a:off x="6397140" y="3633053"/>
                    <a:ext cx="379179" cy="225161"/>
                    <a:chOff x="6397140" y="3633053"/>
                    <a:chExt cx="379179" cy="225161"/>
                  </a:xfrm>
                </p:grpSpPr>
                <p:sp>
                  <p:nvSpPr>
                    <p:cNvPr id="1799" name="Google Shape;1799;p54"/>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0" name="Google Shape;1800;p54"/>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01" name="Google Shape;1801;p54"/>
                  <p:cNvGrpSpPr/>
                  <p:nvPr/>
                </p:nvGrpSpPr>
                <p:grpSpPr>
                  <a:xfrm>
                    <a:off x="6871783" y="3518152"/>
                    <a:ext cx="1129009" cy="455900"/>
                    <a:chOff x="6871783" y="3518152"/>
                    <a:chExt cx="1129009" cy="455900"/>
                  </a:xfrm>
                </p:grpSpPr>
                <p:sp>
                  <p:nvSpPr>
                    <p:cNvPr id="1802" name="Google Shape;1802;p54"/>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3" name="Google Shape;1803;p54"/>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1804" name="Google Shape;1804;p54"/>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1805" name="Google Shape;1805;p54"/>
          <p:cNvSpPr txBox="1"/>
          <p:nvPr/>
        </p:nvSpPr>
        <p:spPr>
          <a:xfrm>
            <a:off x="8499821" y="837810"/>
            <a:ext cx="2368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0" lang="es-ES" sz="15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100" u="none" cap="none" strike="noStrike">
              <a:solidFill>
                <a:srgbClr val="000000"/>
              </a:solidFill>
              <a:latin typeface="Arial"/>
              <a:ea typeface="Arial"/>
              <a:cs typeface="Arial"/>
              <a:sym typeface="Arial"/>
            </a:endParaRPr>
          </a:p>
        </p:txBody>
      </p:sp>
      <p:sp>
        <p:nvSpPr>
          <p:cNvPr id="1806" name="Google Shape;1806;p54"/>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1807" name="Google Shape;1807;p54"/>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1808" name="Google Shape;1808;p54"/>
          <p:cNvSpPr txBox="1"/>
          <p:nvPr/>
        </p:nvSpPr>
        <p:spPr>
          <a:xfrm>
            <a:off x="606189" y="4839123"/>
            <a:ext cx="1618800" cy="1385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s-ES" sz="3000" u="none" cap="none" strike="noStrike">
                <a:solidFill>
                  <a:srgbClr val="44BAA9"/>
                </a:solidFill>
                <a:latin typeface="Calibri"/>
                <a:ea typeface="Calibri"/>
                <a:cs typeface="Calibri"/>
                <a:sym typeface="Calibri"/>
              </a:rPr>
              <a:t>Fase 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44BAA9"/>
                </a:solidFill>
                <a:latin typeface="Calibri"/>
                <a:ea typeface="Calibri"/>
                <a:cs typeface="Calibri"/>
                <a:sym typeface="Calibri"/>
              </a:rPr>
              <a:t>Recuperación, reconstrucción, resistencia</a:t>
            </a:r>
            <a:endParaRPr b="0" i="0" sz="1200" u="none" cap="none" strike="noStrike">
              <a:solidFill>
                <a:srgbClr val="000000"/>
              </a:solidFill>
              <a:latin typeface="Arial"/>
              <a:ea typeface="Arial"/>
              <a:cs typeface="Arial"/>
              <a:sym typeface="Arial"/>
            </a:endParaRPr>
          </a:p>
        </p:txBody>
      </p:sp>
      <p:sp>
        <p:nvSpPr>
          <p:cNvPr id="1809" name="Google Shape;1809;p54"/>
          <p:cNvSpPr txBox="1"/>
          <p:nvPr/>
        </p:nvSpPr>
        <p:spPr>
          <a:xfrm>
            <a:off x="5606580" y="821497"/>
            <a:ext cx="2238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0" lang="es-ES" sz="15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100" u="none" cap="none" strike="noStrike">
              <a:solidFill>
                <a:srgbClr val="000000"/>
              </a:solidFill>
              <a:latin typeface="Arial"/>
              <a:ea typeface="Arial"/>
              <a:cs typeface="Arial"/>
              <a:sym typeface="Arial"/>
            </a:endParaRPr>
          </a:p>
        </p:txBody>
      </p:sp>
      <p:sp>
        <p:nvSpPr>
          <p:cNvPr id="1810" name="Google Shape;1810;p54"/>
          <p:cNvSpPr txBox="1"/>
          <p:nvPr/>
        </p:nvSpPr>
        <p:spPr>
          <a:xfrm>
            <a:off x="2757709" y="3008200"/>
            <a:ext cx="22380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0" lang="es-ES" sz="1500" u="none" cap="none" strike="noStrike">
                <a:solidFill>
                  <a:srgbClr val="F37C57"/>
                </a:solidFill>
                <a:latin typeface="Calibri"/>
                <a:ea typeface="Calibri"/>
                <a:cs typeface="Calibri"/>
                <a:sym typeface="Calibri"/>
              </a:rPr>
              <a:t>Desarrollar una estrategia regional de gestión de crisis </a:t>
            </a:r>
            <a:r>
              <a:rPr b="0" i="1" lang="es-ES" sz="1500" u="none" cap="none" strike="noStrike">
                <a:solidFill>
                  <a:srgbClr val="F37C57"/>
                </a:solidFill>
                <a:latin typeface="Calibri"/>
                <a:ea typeface="Calibri"/>
                <a:cs typeface="Calibri"/>
                <a:sym typeface="Calibri"/>
              </a:rPr>
              <a:t>(planificación de la mitigación a largo plazo)</a:t>
            </a:r>
            <a:endParaRPr b="0" i="0" sz="1100" u="none" cap="none" strike="noStrike">
              <a:solidFill>
                <a:srgbClr val="000000"/>
              </a:solidFill>
              <a:latin typeface="Arial"/>
              <a:ea typeface="Arial"/>
              <a:cs typeface="Arial"/>
              <a:sym typeface="Arial"/>
            </a:endParaRPr>
          </a:p>
        </p:txBody>
      </p:sp>
      <p:sp>
        <p:nvSpPr>
          <p:cNvPr id="1811" name="Google Shape;1811;p54"/>
          <p:cNvSpPr txBox="1"/>
          <p:nvPr/>
        </p:nvSpPr>
        <p:spPr>
          <a:xfrm>
            <a:off x="8509929" y="2985988"/>
            <a:ext cx="2307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0" lang="es-ES" sz="15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100" u="none" cap="none" strike="noStrike">
              <a:solidFill>
                <a:srgbClr val="000000"/>
              </a:solidFill>
              <a:latin typeface="Arial"/>
              <a:ea typeface="Arial"/>
              <a:cs typeface="Arial"/>
              <a:sym typeface="Arial"/>
            </a:endParaRPr>
          </a:p>
        </p:txBody>
      </p:sp>
      <p:sp>
        <p:nvSpPr>
          <p:cNvPr id="1812" name="Google Shape;1812;p54"/>
          <p:cNvSpPr txBox="1"/>
          <p:nvPr/>
        </p:nvSpPr>
        <p:spPr>
          <a:xfrm>
            <a:off x="8456229" y="5231762"/>
            <a:ext cx="241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100" u="none" cap="none" strike="noStrike">
              <a:solidFill>
                <a:srgbClr val="000000"/>
              </a:solidFill>
              <a:latin typeface="Arial"/>
              <a:ea typeface="Arial"/>
              <a:cs typeface="Arial"/>
              <a:sym typeface="Arial"/>
            </a:endParaRPr>
          </a:p>
        </p:txBody>
      </p:sp>
      <p:sp>
        <p:nvSpPr>
          <p:cNvPr id="1813" name="Google Shape;1813;p54"/>
          <p:cNvSpPr txBox="1"/>
          <p:nvPr/>
        </p:nvSpPr>
        <p:spPr>
          <a:xfrm>
            <a:off x="2696985" y="777931"/>
            <a:ext cx="224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0" lang="es-ES" sz="1500" u="none" cap="none" strike="noStrike">
                <a:solidFill>
                  <a:srgbClr val="79527B"/>
                </a:solidFill>
                <a:latin typeface="Calibri"/>
                <a:ea typeface="Calibri"/>
                <a:cs typeface="Calibri"/>
                <a:sym typeface="Calibri"/>
              </a:rPr>
              <a:t>Introducción a la gestión del turismo regional de crisis y sus complejidades</a:t>
            </a:r>
            <a:endParaRPr b="0" i="0" sz="1100" u="none" cap="none" strike="noStrike">
              <a:solidFill>
                <a:srgbClr val="000000"/>
              </a:solidFill>
              <a:latin typeface="Arial"/>
              <a:ea typeface="Arial"/>
              <a:cs typeface="Arial"/>
              <a:sym typeface="Arial"/>
            </a:endParaRPr>
          </a:p>
        </p:txBody>
      </p:sp>
      <p:sp>
        <p:nvSpPr>
          <p:cNvPr id="1814" name="Google Shape;1814;p54"/>
          <p:cNvSpPr txBox="1"/>
          <p:nvPr/>
        </p:nvSpPr>
        <p:spPr>
          <a:xfrm>
            <a:off x="5719842" y="3000513"/>
            <a:ext cx="2233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0" lang="es-ES" sz="1500" u="none" cap="none" strike="noStrike">
                <a:solidFill>
                  <a:srgbClr val="F37C57"/>
                </a:solidFill>
                <a:latin typeface="Calibri"/>
                <a:ea typeface="Calibri"/>
                <a:cs typeface="Calibri"/>
                <a:sym typeface="Calibri"/>
              </a:rPr>
              <a:t>Desarrollar un Plan Regional de Respuesta a la Gestión de Crisis </a:t>
            </a:r>
            <a:r>
              <a:rPr b="0" i="1" lang="es-ES" sz="1500" u="none" cap="none" strike="noStrike">
                <a:solidFill>
                  <a:srgbClr val="F37C57"/>
                </a:solidFill>
                <a:latin typeface="Calibri"/>
                <a:ea typeface="Calibri"/>
                <a:cs typeface="Calibri"/>
                <a:sym typeface="Calibri"/>
              </a:rPr>
              <a:t>(Plan de Respuesta a Corto Plazo)</a:t>
            </a:r>
            <a:endParaRPr b="0" i="0" sz="1100" u="none" cap="none" strike="noStrike">
              <a:solidFill>
                <a:srgbClr val="000000"/>
              </a:solidFill>
              <a:latin typeface="Arial"/>
              <a:ea typeface="Arial"/>
              <a:cs typeface="Arial"/>
              <a:sym typeface="Arial"/>
            </a:endParaRPr>
          </a:p>
        </p:txBody>
      </p:sp>
      <p:sp>
        <p:nvSpPr>
          <p:cNvPr id="1815" name="Google Shape;1815;p54"/>
          <p:cNvSpPr txBox="1"/>
          <p:nvPr/>
        </p:nvSpPr>
        <p:spPr>
          <a:xfrm>
            <a:off x="2696985" y="5331565"/>
            <a:ext cx="2329500" cy="87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s-ES" sz="1700" u="none" cap="none" strike="noStrike">
                <a:solidFill>
                  <a:srgbClr val="3AA091"/>
                </a:solidFill>
                <a:latin typeface="Calibri"/>
                <a:ea typeface="Calibri"/>
                <a:cs typeface="Calibri"/>
                <a:sym typeface="Calibri"/>
              </a:rPr>
              <a:t>Estrategia de comunicación y relaciones públicas</a:t>
            </a:r>
            <a:endParaRPr b="0" i="0" sz="1100" u="none" cap="none" strike="noStrike">
              <a:solidFill>
                <a:srgbClr val="000000"/>
              </a:solidFill>
              <a:latin typeface="Arial"/>
              <a:ea typeface="Arial"/>
              <a:cs typeface="Arial"/>
              <a:sym typeface="Arial"/>
            </a:endParaRPr>
          </a:p>
        </p:txBody>
      </p:sp>
      <p:sp>
        <p:nvSpPr>
          <p:cNvPr id="1816" name="Google Shape;1816;p54"/>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1817" name="Google Shape;1817;p54"/>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1818" name="Google Shape;1818;p54"/>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1819" name="Google Shape;1819;p54"/>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1820" name="Google Shape;1820;p54"/>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1821" name="Google Shape;1821;p54"/>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1822" name="Google Shape;1822;p54"/>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1823" name="Google Shape;1823;p54"/>
          <p:cNvSpPr txBox="1"/>
          <p:nvPr/>
        </p:nvSpPr>
        <p:spPr>
          <a:xfrm>
            <a:off x="5568959" y="5366361"/>
            <a:ext cx="2400000" cy="87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s-ES" sz="1700" u="none" cap="none" strike="noStrike">
                <a:solidFill>
                  <a:srgbClr val="3AA091"/>
                </a:solidFill>
                <a:latin typeface="Calibri"/>
                <a:ea typeface="Calibri"/>
                <a:cs typeface="Calibri"/>
                <a:sym typeface="Calibri"/>
              </a:rPr>
              <a:t>Marketing estratégico regional de respuesta a crisis y recuperación</a:t>
            </a:r>
            <a:endParaRPr b="0" i="0" sz="1100" u="none" cap="none" strike="noStrike">
              <a:solidFill>
                <a:srgbClr val="000000"/>
              </a:solidFill>
              <a:latin typeface="Arial"/>
              <a:ea typeface="Arial"/>
              <a:cs typeface="Arial"/>
              <a:sym typeface="Arial"/>
            </a:endParaRPr>
          </a:p>
        </p:txBody>
      </p:sp>
      <p:sp>
        <p:nvSpPr>
          <p:cNvPr id="1824" name="Google Shape;1824;p54"/>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1825" name="Google Shape;1825;p54"/>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55"/>
          <p:cNvSpPr/>
          <p:nvPr/>
        </p:nvSpPr>
        <p:spPr>
          <a:xfrm>
            <a:off x="0" y="2532130"/>
            <a:ext cx="12192000" cy="3295650"/>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1" name="Google Shape;1831;p55"/>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1800"/>
              <a:buNone/>
            </a:pPr>
            <a:r>
              <a:rPr lang="es-ES" sz="1800" u="sng">
                <a:solidFill>
                  <a:schemeClr val="hlink"/>
                </a:solidFill>
                <a:hlinkClick r:id="rId3"/>
              </a:rPr>
              <a:t>https://www.tourismrecovery.eu/</a:t>
            </a:r>
            <a:r>
              <a:rPr lang="es-ES" sz="1800"/>
              <a:t> </a:t>
            </a:r>
            <a:endParaRPr/>
          </a:p>
        </p:txBody>
      </p:sp>
      <p:sp>
        <p:nvSpPr>
          <p:cNvPr id="1832" name="Google Shape;1832;p55"/>
          <p:cNvSpPr txBox="1"/>
          <p:nvPr>
            <p:ph idx="2" type="body"/>
          </p:nvPr>
        </p:nvSpPr>
        <p:spPr>
          <a:xfrm>
            <a:off x="7794217" y="4515939"/>
            <a:ext cx="4075054" cy="361924"/>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None/>
            </a:pPr>
            <a:r>
              <a:rPr lang="es-ES" sz="1800" u="sng">
                <a:solidFill>
                  <a:schemeClr val="hlink"/>
                </a:solidFill>
                <a:hlinkClick r:id="rId4"/>
              </a:rPr>
              <a:t>Momentum, Irlanda Desarrollador de módulos</a:t>
            </a:r>
            <a:endParaRPr/>
          </a:p>
        </p:txBody>
      </p:sp>
      <p:sp>
        <p:nvSpPr>
          <p:cNvPr id="1833" name="Google Shape;1833;p55"/>
          <p:cNvSpPr txBox="1"/>
          <p:nvPr>
            <p:ph idx="3" type="body"/>
          </p:nvPr>
        </p:nvSpPr>
        <p:spPr>
          <a:xfrm>
            <a:off x="7794217" y="3887349"/>
            <a:ext cx="3770253" cy="36192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1800"/>
              <a:buNone/>
            </a:pPr>
            <a:r>
              <a:rPr lang="es-ES" sz="1800" u="sng">
                <a:solidFill>
                  <a:schemeClr val="hlink"/>
                </a:solidFill>
                <a:hlinkClick r:id="rId5"/>
              </a:rPr>
              <a:t>Facebook</a:t>
            </a:r>
            <a:endParaRPr/>
          </a:p>
        </p:txBody>
      </p:sp>
      <p:sp>
        <p:nvSpPr>
          <p:cNvPr id="1834" name="Google Shape;1834;p55"/>
          <p:cNvSpPr txBox="1"/>
          <p:nvPr>
            <p:ph idx="5" type="body"/>
          </p:nvPr>
        </p:nvSpPr>
        <p:spPr>
          <a:xfrm>
            <a:off x="319961" y="2543175"/>
            <a:ext cx="6968720" cy="3415401"/>
          </a:xfrm>
          <a:prstGeom prst="rect">
            <a:avLst/>
          </a:prstGeom>
          <a:noFill/>
          <a:ln>
            <a:noFill/>
          </a:ln>
        </p:spPr>
        <p:txBody>
          <a:bodyPr anchorCtr="0" anchor="ctr" bIns="45700" lIns="91425" spcFirstLastPara="1" rIns="91425" wrap="square" tIns="45700">
            <a:normAutofit fontScale="25000" lnSpcReduction="20000"/>
          </a:bodyPr>
          <a:lstStyle/>
          <a:p>
            <a:pPr indent="0" lvl="0" marL="0" rtl="0" algn="l">
              <a:lnSpc>
                <a:spcPct val="120000"/>
              </a:lnSpc>
              <a:spcBef>
                <a:spcPts val="0"/>
              </a:spcBef>
              <a:spcAft>
                <a:spcPts val="0"/>
              </a:spcAft>
              <a:buClr>
                <a:schemeClr val="lt1"/>
              </a:buClr>
              <a:buSzPct val="100000"/>
              <a:buNone/>
            </a:pPr>
            <a:r>
              <a:rPr b="1" lang="es-ES" sz="11000"/>
              <a:t>Bien hecho</a:t>
            </a:r>
            <a:endParaRPr/>
          </a:p>
          <a:p>
            <a:pPr indent="0" lvl="0" marL="0" rtl="0" algn="l">
              <a:lnSpc>
                <a:spcPct val="120000"/>
              </a:lnSpc>
              <a:spcBef>
                <a:spcPts val="0"/>
              </a:spcBef>
              <a:spcAft>
                <a:spcPts val="0"/>
              </a:spcAft>
              <a:buClr>
                <a:schemeClr val="lt1"/>
              </a:buClr>
              <a:buSzPct val="100000"/>
              <a:buNone/>
            </a:pPr>
            <a:r>
              <a:rPr lang="es-ES" sz="8800"/>
              <a:t>Ha terminado </a:t>
            </a:r>
            <a:endParaRPr/>
          </a:p>
          <a:p>
            <a:pPr indent="0" lvl="0" marL="0" rtl="0" algn="l">
              <a:lnSpc>
                <a:spcPct val="120000"/>
              </a:lnSpc>
              <a:spcBef>
                <a:spcPts val="0"/>
              </a:spcBef>
              <a:spcAft>
                <a:spcPts val="0"/>
              </a:spcAft>
              <a:buClr>
                <a:schemeClr val="lt1"/>
              </a:buClr>
              <a:buSzPct val="100000"/>
              <a:buNone/>
            </a:pPr>
            <a:r>
              <a:rPr b="1" lang="es-ES" sz="8800"/>
              <a:t>Módulo 3 </a:t>
            </a:r>
            <a:r>
              <a:rPr lang="es-ES" sz="8800"/>
              <a:t>(Parte 2) Realización de un análisis DAFO regional y una auditoría regional de crisis</a:t>
            </a:r>
            <a:endParaRPr/>
          </a:p>
          <a:p>
            <a:pPr indent="0" lvl="0" marL="0" rtl="0" algn="l">
              <a:lnSpc>
                <a:spcPct val="120000"/>
              </a:lnSpc>
              <a:spcBef>
                <a:spcPts val="0"/>
              </a:spcBef>
              <a:spcAft>
                <a:spcPts val="0"/>
              </a:spcAft>
              <a:buClr>
                <a:schemeClr val="lt1"/>
              </a:buClr>
              <a:buSzPct val="100000"/>
              <a:buNone/>
            </a:pPr>
            <a:r>
              <a:rPr lang="es-ES" sz="8800"/>
              <a:t> </a:t>
            </a:r>
            <a:endParaRPr/>
          </a:p>
          <a:p>
            <a:pPr indent="0" lvl="0" marL="0" rtl="0" algn="l">
              <a:lnSpc>
                <a:spcPct val="120000"/>
              </a:lnSpc>
              <a:spcBef>
                <a:spcPts val="0"/>
              </a:spcBef>
              <a:spcAft>
                <a:spcPts val="0"/>
              </a:spcAft>
              <a:buClr>
                <a:schemeClr val="lt1"/>
              </a:buClr>
              <a:buSzPct val="100000"/>
              <a:buNone/>
            </a:pPr>
            <a:r>
              <a:rPr lang="es-ES" sz="8800"/>
              <a:t>Prepárese para </a:t>
            </a:r>
            <a:endParaRPr/>
          </a:p>
          <a:p>
            <a:pPr indent="0" lvl="0" marL="0" rtl="0" algn="l">
              <a:lnSpc>
                <a:spcPct val="120000"/>
              </a:lnSpc>
              <a:spcBef>
                <a:spcPts val="0"/>
              </a:spcBef>
              <a:spcAft>
                <a:spcPts val="0"/>
              </a:spcAft>
              <a:buClr>
                <a:schemeClr val="lt1"/>
              </a:buClr>
              <a:buSzPct val="100000"/>
              <a:buNone/>
            </a:pPr>
            <a:r>
              <a:rPr b="1" lang="es-ES" sz="8800"/>
              <a:t>Módulo 4 </a:t>
            </a:r>
            <a:r>
              <a:rPr lang="es-ES" sz="8800"/>
              <a:t>- Estrategia regional de gestión de crisis (preparación y mitigación a largo plazo)</a:t>
            </a:r>
            <a:endParaRPr/>
          </a:p>
          <a:p>
            <a:pPr indent="0" lvl="0" marL="0" rtl="0" algn="l">
              <a:lnSpc>
                <a:spcPct val="120000"/>
              </a:lnSpc>
              <a:spcBef>
                <a:spcPts val="0"/>
              </a:spcBef>
              <a:spcAft>
                <a:spcPts val="0"/>
              </a:spcAft>
              <a:buClr>
                <a:schemeClr val="lt1"/>
              </a:buClr>
              <a:buSzPct val="100000"/>
              <a:buNone/>
            </a:pPr>
            <a:r>
              <a:t/>
            </a:r>
            <a:endParaRPr sz="7400"/>
          </a:p>
          <a:p>
            <a:pPr indent="0" lvl="0" marL="0" rtl="0" algn="l">
              <a:lnSpc>
                <a:spcPct val="120000"/>
              </a:lnSpc>
              <a:spcBef>
                <a:spcPts val="0"/>
              </a:spcBef>
              <a:spcAft>
                <a:spcPts val="0"/>
              </a:spcAft>
              <a:buClr>
                <a:schemeClr val="lt1"/>
              </a:buClr>
              <a:buSzPct val="100000"/>
              <a:buNone/>
            </a:pPr>
            <a:r>
              <a:t/>
            </a:r>
            <a:endParaRPr sz="7400"/>
          </a:p>
        </p:txBody>
      </p:sp>
      <p:pic>
        <p:nvPicPr>
          <p:cNvPr descr="Well Done Images – Browse 33,622 Stock Photos, Vectors, and Video | Adobe  Stock" id="1835" name="Google Shape;1835;p55"/>
          <p:cNvPicPr preferRelativeResize="0"/>
          <p:nvPr/>
        </p:nvPicPr>
        <p:blipFill rotWithShape="1">
          <a:blip r:embed="rId6">
            <a:alphaModFix/>
          </a:blip>
          <a:srcRect b="0" l="0" r="0" t="0"/>
          <a:stretch/>
        </p:blipFill>
        <p:spPr>
          <a:xfrm>
            <a:off x="5656729" y="9430"/>
            <a:ext cx="3594847" cy="2522700"/>
          </a:xfrm>
          <a:prstGeom prst="rect">
            <a:avLst/>
          </a:prstGeom>
          <a:noFill/>
          <a:ln>
            <a:noFill/>
          </a:ln>
        </p:spPr>
      </p:pic>
      <p:sp>
        <p:nvSpPr>
          <p:cNvPr id="1836" name="Google Shape;1836;p55"/>
          <p:cNvSpPr/>
          <p:nvPr/>
        </p:nvSpPr>
        <p:spPr>
          <a:xfrm>
            <a:off x="701913" y="5958576"/>
            <a:ext cx="6589536" cy="6001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Este programa ha sido financiado con el apoyo de la Comisión Europea. El autor es el único responsable de esta publicación (comunicación)  y la Comisión no se hace responsable del uso que pueda hacerse de la información contenida en la misma 2020-1-UK01-KA203-079083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6"/>
          <p:cNvSpPr/>
          <p:nvPr/>
        </p:nvSpPr>
        <p:spPr>
          <a:xfrm>
            <a:off x="6096605" y="0"/>
            <a:ext cx="6096001" cy="822373"/>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5" name="Google Shape;1285;p6"/>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s-ES" sz="2400"/>
              <a:t>2</a:t>
            </a:r>
            <a:endParaRPr/>
          </a:p>
        </p:txBody>
      </p:sp>
      <p:sp>
        <p:nvSpPr>
          <p:cNvPr id="1286" name="Google Shape;1286;p6"/>
          <p:cNvSpPr txBox="1"/>
          <p:nvPr>
            <p:ph idx="4" type="body"/>
          </p:nvPr>
        </p:nvSpPr>
        <p:spPr>
          <a:xfrm>
            <a:off x="7497213" y="970010"/>
            <a:ext cx="4694787"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Cómo realizar un análisis DAFO regional</a:t>
            </a:r>
            <a:endParaRPr/>
          </a:p>
        </p:txBody>
      </p:sp>
      <p:sp>
        <p:nvSpPr>
          <p:cNvPr id="1287" name="Google Shape;1287;p6"/>
          <p:cNvSpPr txBox="1"/>
          <p:nvPr>
            <p:ph idx="4294967295" type="body"/>
          </p:nvPr>
        </p:nvSpPr>
        <p:spPr>
          <a:xfrm>
            <a:off x="7497213" y="2194204"/>
            <a:ext cx="4465067" cy="301597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595A59"/>
              </a:buClr>
              <a:buSzPts val="2000"/>
              <a:buNone/>
            </a:pPr>
            <a:r>
              <a:rPr b="1" lang="es-ES" sz="2000">
                <a:solidFill>
                  <a:srgbClr val="595A59"/>
                </a:solidFill>
              </a:rPr>
              <a:t>Cómo realizar una auditoría regional de crisis</a:t>
            </a:r>
            <a:endParaRPr/>
          </a:p>
          <a:p>
            <a:pPr indent="0" lvl="0" marL="0" rtl="0" algn="l">
              <a:lnSpc>
                <a:spcPct val="100000"/>
              </a:lnSpc>
              <a:spcBef>
                <a:spcPts val="0"/>
              </a:spcBef>
              <a:spcAft>
                <a:spcPts val="0"/>
              </a:spcAft>
              <a:buClr>
                <a:srgbClr val="4D4D4D"/>
              </a:buClr>
              <a:buSzPts val="1800"/>
              <a:buNone/>
            </a:pPr>
            <a:r>
              <a:rPr i="1" lang="es-ES" sz="1800">
                <a:solidFill>
                  <a:srgbClr val="4D4D4D"/>
                </a:solidFill>
              </a:rPr>
              <a:t>Etapas de la crisis: preparación, mitigación, respuesta y recuperación</a:t>
            </a:r>
            <a:endParaRPr/>
          </a:p>
          <a:p>
            <a:pPr indent="0" lvl="0" marL="0" rtl="0" algn="l">
              <a:lnSpc>
                <a:spcPct val="100000"/>
              </a:lnSpc>
              <a:spcBef>
                <a:spcPts val="0"/>
              </a:spcBef>
              <a:spcAft>
                <a:spcPts val="0"/>
              </a:spcAft>
              <a:buClr>
                <a:schemeClr val="dk1"/>
              </a:buClr>
              <a:buSzPts val="1800"/>
              <a:buNone/>
            </a:pPr>
            <a:r>
              <a:t/>
            </a:r>
            <a:endParaRPr i="1" sz="1800">
              <a:solidFill>
                <a:srgbClr val="4D4D4D"/>
              </a:solidFill>
            </a:endParaRPr>
          </a:p>
          <a:p>
            <a:pPr indent="-228600" lvl="0" marL="228600" rtl="0" algn="l">
              <a:lnSpc>
                <a:spcPct val="100000"/>
              </a:lnSpc>
              <a:spcBef>
                <a:spcPts val="0"/>
              </a:spcBef>
              <a:spcAft>
                <a:spcPts val="0"/>
              </a:spcAft>
              <a:buClr>
                <a:srgbClr val="4D4D4D"/>
              </a:buClr>
              <a:buSzPts val="1800"/>
              <a:buChar char="•"/>
            </a:pPr>
            <a:r>
              <a:rPr i="1" lang="es-ES" sz="1800">
                <a:solidFill>
                  <a:srgbClr val="4D4D4D"/>
                </a:solidFill>
              </a:rPr>
              <a:t>Con un ejercicio de auditoría de muestra en las fases de preparación y mitigación</a:t>
            </a:r>
            <a:endParaRPr/>
          </a:p>
          <a:p>
            <a:pPr indent="-228600" lvl="0" marL="228600" rtl="0" algn="l">
              <a:lnSpc>
                <a:spcPct val="100000"/>
              </a:lnSpc>
              <a:spcBef>
                <a:spcPts val="0"/>
              </a:spcBef>
              <a:spcAft>
                <a:spcPts val="0"/>
              </a:spcAft>
              <a:buClr>
                <a:srgbClr val="4D4D4D"/>
              </a:buClr>
              <a:buSzPts val="1800"/>
              <a:buChar char="•"/>
            </a:pPr>
            <a:r>
              <a:rPr i="1" lang="es-ES" sz="1800">
                <a:solidFill>
                  <a:srgbClr val="4D4D4D"/>
                </a:solidFill>
              </a:rPr>
              <a:t>Ejemplo de ejercicio de auditoría en las fases de respuesta y recuperación</a:t>
            </a:r>
            <a:endParaRPr/>
          </a:p>
          <a:p>
            <a:pPr indent="-101600" lvl="0" marL="228600" rtl="0" algn="l">
              <a:lnSpc>
                <a:spcPct val="100000"/>
              </a:lnSpc>
              <a:spcBef>
                <a:spcPts val="0"/>
              </a:spcBef>
              <a:spcAft>
                <a:spcPts val="0"/>
              </a:spcAft>
              <a:buClr>
                <a:schemeClr val="dk1"/>
              </a:buClr>
              <a:buSzPts val="2000"/>
              <a:buNone/>
            </a:pPr>
            <a:r>
              <a:t/>
            </a:r>
            <a:endParaRPr sz="2000"/>
          </a:p>
        </p:txBody>
      </p:sp>
      <p:sp>
        <p:nvSpPr>
          <p:cNvPr id="1288" name="Google Shape;1288;p6"/>
          <p:cNvSpPr txBox="1"/>
          <p:nvPr>
            <p:ph idx="5" type="body"/>
          </p:nvPr>
        </p:nvSpPr>
        <p:spPr>
          <a:xfrm>
            <a:off x="1262345" y="1754785"/>
            <a:ext cx="4746014" cy="5065617"/>
          </a:xfrm>
          <a:prstGeom prst="rect">
            <a:avLst/>
          </a:prstGeom>
          <a:noFill/>
          <a:ln>
            <a:noFill/>
          </a:ln>
        </p:spPr>
        <p:txBody>
          <a:bodyPr anchorCtr="0" anchor="t" bIns="45700" lIns="91425" spcFirstLastPara="1" rIns="91425" wrap="square" tIns="45700">
            <a:normAutofit fontScale="77500" lnSpcReduction="10000"/>
          </a:bodyPr>
          <a:lstStyle/>
          <a:p>
            <a:pPr indent="0" lvl="0" marL="0" rtl="0" algn="l">
              <a:lnSpc>
                <a:spcPct val="120000"/>
              </a:lnSpc>
              <a:spcBef>
                <a:spcPts val="0"/>
              </a:spcBef>
              <a:spcAft>
                <a:spcPts val="0"/>
              </a:spcAft>
              <a:buClr>
                <a:schemeClr val="lt1"/>
              </a:buClr>
              <a:buSzPct val="106896"/>
              <a:buNone/>
            </a:pPr>
            <a:r>
              <a:rPr lang="es-ES" sz="1870"/>
              <a:t>Es importante que las regiones también evalúen y analicen todos los puntos fuertes, puntos débiles, oportunidades y amenazas potenciales que puedan afectar a la región o mejorarla. La Auditoría Regional de Crisis ayuda a las regiones a determinar qué recursos tienen y no tienen y necesitan tener para aplicar las prioridades identificadas en el Análisis DAFO y la Evaluación Regional de Crisis. A continuación, las regiones pueden priorizar el tiempo y los recursos necesarios para planificar y gestionar cada riesgo en caso de que se produzca. El ejercicio final de Auditoría entra en mucho más detalle, cubriendo el cómo, el qué, el quién y el cuándo. Ayuda a la región a tomar decisiones con conocimiento de causa y a establecer prioridades para apoyar la Estrategia de Gestión de Crisis y el Plan de Respuesta a la Gestión de Crisis. No se trata de una serie de ejercicios aislados, sino que deben realizarse con regularidad y actualizarse para que la región mantenga al día su capacidad de gestión de crisis.</a:t>
            </a:r>
            <a:endParaRPr sz="2270"/>
          </a:p>
          <a:p>
            <a:pPr indent="0" lvl="0" marL="0" rtl="0" algn="l">
              <a:lnSpc>
                <a:spcPct val="120000"/>
              </a:lnSpc>
              <a:spcBef>
                <a:spcPts val="0"/>
              </a:spcBef>
              <a:spcAft>
                <a:spcPts val="0"/>
              </a:spcAft>
              <a:buClr>
                <a:schemeClr val="lt1"/>
              </a:buClr>
              <a:buSzPct val="100000"/>
              <a:buNone/>
            </a:pPr>
            <a:r>
              <a:t/>
            </a:r>
            <a:endParaRPr sz="2000"/>
          </a:p>
          <a:p>
            <a:pPr indent="0" lvl="0" marL="0" rtl="0" algn="l">
              <a:lnSpc>
                <a:spcPct val="100000"/>
              </a:lnSpc>
              <a:spcBef>
                <a:spcPts val="0"/>
              </a:spcBef>
              <a:spcAft>
                <a:spcPts val="0"/>
              </a:spcAft>
              <a:buClr>
                <a:schemeClr val="lt1"/>
              </a:buClr>
              <a:buSzPct val="100000"/>
              <a:buNone/>
            </a:pPr>
            <a:r>
              <a:t/>
            </a:r>
            <a:endParaRPr sz="2000"/>
          </a:p>
        </p:txBody>
      </p:sp>
      <p:sp>
        <p:nvSpPr>
          <p:cNvPr id="1289" name="Google Shape;1289;p6"/>
          <p:cNvSpPr txBox="1"/>
          <p:nvPr>
            <p:ph idx="6" type="body"/>
          </p:nvPr>
        </p:nvSpPr>
        <p:spPr>
          <a:xfrm>
            <a:off x="1295400" y="191861"/>
            <a:ext cx="4800599" cy="60363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b="1" lang="es-ES" sz="3200"/>
              <a:t>Índice</a:t>
            </a:r>
            <a:endParaRPr/>
          </a:p>
        </p:txBody>
      </p:sp>
      <p:sp>
        <p:nvSpPr>
          <p:cNvPr id="1290" name="Google Shape;1290;p6"/>
          <p:cNvSpPr txBox="1"/>
          <p:nvPr/>
        </p:nvSpPr>
        <p:spPr>
          <a:xfrm>
            <a:off x="6758197" y="2115955"/>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91" name="Google Shape;1291;p6"/>
          <p:cNvSpPr txBox="1"/>
          <p:nvPr/>
        </p:nvSpPr>
        <p:spPr>
          <a:xfrm>
            <a:off x="1009893" y="668257"/>
            <a:ext cx="4746014" cy="361933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Módulo 3 (Parte 2)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000"/>
              <a:buFont typeface="Arial"/>
              <a:buNone/>
            </a:pPr>
            <a:r>
              <a:rPr b="0" i="0" lang="es-ES" sz="2000" u="none" cap="none" strike="noStrike">
                <a:solidFill>
                  <a:schemeClr val="lt1"/>
                </a:solidFill>
                <a:latin typeface="Calibri"/>
                <a:ea typeface="Calibri"/>
                <a:cs typeface="Calibri"/>
                <a:sym typeface="Calibri"/>
              </a:rPr>
              <a:t>Realizar un análisis DAFO regional y una auditoría regional de crisis</a:t>
            </a:r>
            <a:endParaRPr b="0" i="0" sz="1400" u="none" cap="none" strike="noStrike">
              <a:solidFill>
                <a:srgbClr val="000000"/>
              </a:solidFill>
              <a:latin typeface="Arial"/>
              <a:ea typeface="Arial"/>
              <a:cs typeface="Arial"/>
              <a:sym typeface="Arial"/>
            </a:endParaRPr>
          </a:p>
        </p:txBody>
      </p:sp>
      <p:sp>
        <p:nvSpPr>
          <p:cNvPr id="1292" name="Google Shape;1292;p6"/>
          <p:cNvSpPr txBox="1"/>
          <p:nvPr/>
        </p:nvSpPr>
        <p:spPr>
          <a:xfrm>
            <a:off x="7682519" y="184324"/>
            <a:ext cx="327123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Parte 2 </a:t>
            </a:r>
            <a:r>
              <a:rPr b="0" i="0" lang="es-ES" sz="2800" u="none" cap="none" strike="noStrike">
                <a:solidFill>
                  <a:schemeClr val="lt1"/>
                </a:solidFill>
                <a:latin typeface="Calibri"/>
                <a:ea typeface="Calibri"/>
                <a:cs typeface="Calibri"/>
                <a:sym typeface="Calibri"/>
              </a:rPr>
              <a:t>Secciones 2 - 3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7"/>
          <p:cNvSpPr txBox="1"/>
          <p:nvPr>
            <p:ph idx="1" type="body"/>
          </p:nvPr>
        </p:nvSpPr>
        <p:spPr>
          <a:xfrm>
            <a:off x="370624" y="152975"/>
            <a:ext cx="5520600" cy="5823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3AA091"/>
              </a:buClr>
              <a:buSzPts val="3600"/>
              <a:buNone/>
            </a:pPr>
            <a:r>
              <a:rPr lang="es-ES">
                <a:solidFill>
                  <a:srgbClr val="3AA091"/>
                </a:solidFill>
              </a:rPr>
              <a:t>Resultados del aprendizaje</a:t>
            </a:r>
            <a:endParaRPr/>
          </a:p>
        </p:txBody>
      </p:sp>
      <p:sp>
        <p:nvSpPr>
          <p:cNvPr id="1298" name="Google Shape;1298;p7"/>
          <p:cNvSpPr txBox="1"/>
          <p:nvPr>
            <p:ph idx="3" type="body"/>
          </p:nvPr>
        </p:nvSpPr>
        <p:spPr>
          <a:xfrm>
            <a:off x="238126" y="739665"/>
            <a:ext cx="6200774" cy="6032610"/>
          </a:xfrm>
          <a:prstGeom prst="rect">
            <a:avLst/>
          </a:prstGeom>
          <a:solidFill>
            <a:schemeClr val="lt1"/>
          </a:solid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rgbClr val="3AA091"/>
              </a:buClr>
              <a:buSzPts val="1800"/>
              <a:buFont typeface="Noto Sans Symbols"/>
              <a:buChar char="❖"/>
            </a:pPr>
            <a:r>
              <a:rPr b="1" lang="es-ES" sz="1800">
                <a:solidFill>
                  <a:srgbClr val="3AA091"/>
                </a:solidFill>
              </a:rPr>
              <a:t>Aprenda en </a:t>
            </a:r>
            <a:r>
              <a:rPr lang="es-ES" sz="1800">
                <a:solidFill>
                  <a:srgbClr val="4D4D4D"/>
                </a:solidFill>
              </a:rPr>
              <a:t>cómo llevar a cabo un análisis regional de crisis y riesgos para comprender qué crisis potenciales debe gestionar, preparar y planificar una región. Es imposible planificar y prepararse para todas las crisis. Esta tarea reduce la lista para que las regiones puedan centrarse en las crisis más probables y de mayor impacto</a:t>
            </a:r>
            <a:endParaRPr sz="2200"/>
          </a:p>
          <a:p>
            <a:pPr indent="-330200" lvl="0" marL="342900" rtl="0" algn="l">
              <a:lnSpc>
                <a:spcPct val="100000"/>
              </a:lnSpc>
              <a:spcBef>
                <a:spcPts val="600"/>
              </a:spcBef>
              <a:spcAft>
                <a:spcPts val="0"/>
              </a:spcAft>
              <a:buClr>
                <a:srgbClr val="F27954"/>
              </a:buClr>
              <a:buSzPts val="1800"/>
              <a:buFont typeface="Noto Sans Symbols"/>
              <a:buChar char="❖"/>
            </a:pPr>
            <a:r>
              <a:rPr b="1" lang="es-ES" sz="1800">
                <a:solidFill>
                  <a:srgbClr val="F27954"/>
                </a:solidFill>
              </a:rPr>
              <a:t>Descubra</a:t>
            </a:r>
            <a:r>
              <a:rPr lang="es-ES" sz="1800"/>
              <a:t> </a:t>
            </a:r>
            <a:r>
              <a:rPr lang="es-ES" sz="1800">
                <a:solidFill>
                  <a:srgbClr val="4D4D4D"/>
                </a:solidFill>
              </a:rPr>
              <a:t>y evaluar las Fortalezas, Debilidades, Oportunidades y Amenazas a las que se enfrenta una región para poder planificar a largo plazo. Como resultado, aprenda cómo una región puede situarse estratégicamente en una posición más fuerte para superar futuras crisis y amenazas y aprovechar las oportunidades potenciales. </a:t>
            </a:r>
            <a:endParaRPr sz="2200"/>
          </a:p>
          <a:p>
            <a:pPr indent="-330200" lvl="0" marL="342900" rtl="0" algn="l">
              <a:lnSpc>
                <a:spcPct val="100000"/>
              </a:lnSpc>
              <a:spcBef>
                <a:spcPts val="600"/>
              </a:spcBef>
              <a:spcAft>
                <a:spcPts val="0"/>
              </a:spcAft>
              <a:buClr>
                <a:srgbClr val="916395"/>
              </a:buClr>
              <a:buSzPts val="1800"/>
              <a:buFont typeface="Noto Sans Symbols"/>
              <a:buChar char="❖"/>
            </a:pPr>
            <a:r>
              <a:rPr b="1" lang="es-ES" sz="1800">
                <a:solidFill>
                  <a:srgbClr val="916395"/>
                </a:solidFill>
              </a:rPr>
              <a:t>Profundizar </a:t>
            </a:r>
            <a:r>
              <a:rPr lang="es-ES" sz="1800">
                <a:solidFill>
                  <a:srgbClr val="4D4D4D"/>
                </a:solidFill>
              </a:rPr>
              <a:t>para comprender cómo una región puede auditar su grado de preparación y qué necesita aplicar y considerar en términos de quién, cuándo, cómo, qué y dónde. Aquí es donde el alumno llega al detalle de cómo una región puede actuar y aplicar las prioridades necesarias para dar cabida a cada prioridad identificada en cada etapa de crisis. </a:t>
            </a:r>
            <a:endParaRPr sz="2200"/>
          </a:p>
          <a:p>
            <a:pPr indent="-215900" lvl="0" marL="342900" rtl="0" algn="l">
              <a:lnSpc>
                <a:spcPct val="100000"/>
              </a:lnSpc>
              <a:spcBef>
                <a:spcPts val="600"/>
              </a:spcBef>
              <a:spcAft>
                <a:spcPts val="0"/>
              </a:spcAft>
              <a:buClr>
                <a:schemeClr val="lt1"/>
              </a:buClr>
              <a:buSzPts val="2000"/>
              <a:buFont typeface="Noto Sans Symbols"/>
              <a:buNone/>
            </a:pPr>
            <a:r>
              <a:t/>
            </a:r>
            <a:endParaRPr sz="1800"/>
          </a:p>
        </p:txBody>
      </p:sp>
      <p:pic>
        <p:nvPicPr>
          <p:cNvPr descr="A picture containing person, indoor&#10;&#10;Description automatically generated" id="1299" name="Google Shape;1299;p7"/>
          <p:cNvPicPr preferRelativeResize="0"/>
          <p:nvPr>
            <p:ph idx="2" type="pic"/>
          </p:nvPr>
        </p:nvPicPr>
        <p:blipFill rotWithShape="1">
          <a:blip r:embed="rId3">
            <a:alphaModFix/>
          </a:blip>
          <a:srcRect b="7571" l="0" r="0" t="7571"/>
          <a:stretch/>
        </p:blipFill>
        <p:spPr>
          <a:xfrm>
            <a:off x="6796131" y="0"/>
            <a:ext cx="5395869" cy="6858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8"/>
          <p:cNvSpPr txBox="1"/>
          <p:nvPr>
            <p:ph idx="1" type="body"/>
          </p:nvPr>
        </p:nvSpPr>
        <p:spPr>
          <a:xfrm>
            <a:off x="666708" y="371475"/>
            <a:ext cx="6591342" cy="4533900"/>
          </a:xfrm>
          <a:prstGeom prst="rect">
            <a:avLst/>
          </a:prstGeom>
          <a:noFill/>
          <a:ln>
            <a:noFill/>
          </a:ln>
        </p:spPr>
        <p:txBody>
          <a:bodyPr anchorCtr="0" anchor="t" bIns="45700" lIns="91425" spcFirstLastPara="1" rIns="91425" wrap="square" tIns="45700">
            <a:normAutofit fontScale="77500"/>
          </a:bodyPr>
          <a:lstStyle/>
          <a:p>
            <a:pPr indent="0" lvl="0" marL="0" rtl="0" algn="l">
              <a:lnSpc>
                <a:spcPct val="120000"/>
              </a:lnSpc>
              <a:spcBef>
                <a:spcPts val="0"/>
              </a:spcBef>
              <a:spcAft>
                <a:spcPts val="0"/>
              </a:spcAft>
              <a:buClr>
                <a:schemeClr val="lt1"/>
              </a:buClr>
              <a:buSzPct val="107184"/>
              <a:buNone/>
            </a:pPr>
            <a:r>
              <a:rPr b="1" lang="es-ES" sz="7183"/>
              <a:t>Módulo 3 </a:t>
            </a:r>
            <a:r>
              <a:rPr lang="es-ES" sz="6383"/>
              <a:t>(Parte 2 y 3)</a:t>
            </a:r>
            <a:endParaRPr sz="4283"/>
          </a:p>
          <a:p>
            <a:pPr indent="0" lvl="0" marL="0" rtl="0" algn="l">
              <a:lnSpc>
                <a:spcPct val="120000"/>
              </a:lnSpc>
              <a:spcBef>
                <a:spcPts val="300"/>
              </a:spcBef>
              <a:spcAft>
                <a:spcPts val="0"/>
              </a:spcAft>
              <a:buClr>
                <a:schemeClr val="lt1"/>
              </a:buClr>
              <a:buSzPct val="100000"/>
              <a:buNone/>
            </a:pPr>
            <a:r>
              <a:t/>
            </a:r>
            <a:endParaRPr/>
          </a:p>
          <a:p>
            <a:pPr indent="-685831" lvl="0" marL="685800" rtl="0" algn="l">
              <a:lnSpc>
                <a:spcPct val="120000"/>
              </a:lnSpc>
              <a:spcBef>
                <a:spcPts val="300"/>
              </a:spcBef>
              <a:spcAft>
                <a:spcPts val="0"/>
              </a:spcAft>
              <a:buClr>
                <a:schemeClr val="lt1"/>
              </a:buClr>
              <a:buSzPct val="100000"/>
              <a:buFont typeface="Noto Sans Symbols"/>
              <a:buChar char="❖"/>
            </a:pPr>
            <a:r>
              <a:rPr b="1" lang="es-ES" sz="4100"/>
              <a:t>Parte 2 </a:t>
            </a:r>
            <a:r>
              <a:rPr lang="es-ES" sz="4100"/>
              <a:t>Realizar un análisis DAFO regional</a:t>
            </a:r>
            <a:endParaRPr/>
          </a:p>
          <a:p>
            <a:pPr indent="-685831" lvl="0" marL="685800" rtl="0" algn="l">
              <a:lnSpc>
                <a:spcPct val="120000"/>
              </a:lnSpc>
              <a:spcBef>
                <a:spcPts val="300"/>
              </a:spcBef>
              <a:spcAft>
                <a:spcPts val="0"/>
              </a:spcAft>
              <a:buClr>
                <a:schemeClr val="lt1"/>
              </a:buClr>
              <a:buSzPct val="100000"/>
              <a:buFont typeface="Noto Sans Symbols"/>
              <a:buChar char="❖"/>
            </a:pPr>
            <a:r>
              <a:rPr b="1" lang="es-ES" sz="4100"/>
              <a:t>Parte 3 </a:t>
            </a:r>
            <a:r>
              <a:rPr lang="es-ES" sz="4100"/>
              <a:t>Realización de una auditoría regional de crisis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pic>
        <p:nvPicPr>
          <p:cNvPr descr="A picture containing text&#10;&#10;Description automatically generated" id="1309" name="Google Shape;1309;p9"/>
          <p:cNvPicPr preferRelativeResize="0"/>
          <p:nvPr>
            <p:ph idx="2" type="pic"/>
          </p:nvPr>
        </p:nvPicPr>
        <p:blipFill rotWithShape="1">
          <a:blip r:embed="rId3">
            <a:alphaModFix/>
          </a:blip>
          <a:srcRect b="13038" l="0" r="0" t="13038"/>
          <a:stretch/>
        </p:blipFill>
        <p:spPr>
          <a:xfrm>
            <a:off x="241300" y="228600"/>
            <a:ext cx="11696700" cy="5763986"/>
          </a:xfrm>
          <a:prstGeom prst="rect">
            <a:avLst/>
          </a:prstGeom>
          <a:noFill/>
          <a:ln>
            <a:noFill/>
          </a:ln>
        </p:spPr>
      </p:pic>
      <p:sp>
        <p:nvSpPr>
          <p:cNvPr id="1310" name="Google Shape;1310;p9"/>
          <p:cNvSpPr/>
          <p:nvPr/>
        </p:nvSpPr>
        <p:spPr>
          <a:xfrm>
            <a:off x="5974500" y="1005950"/>
            <a:ext cx="6217500" cy="2598000"/>
          </a:xfrm>
          <a:prstGeom prst="rect">
            <a:avLst/>
          </a:prstGeom>
          <a:solidFill>
            <a:srgbClr val="F37C5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9"/>
          <p:cNvSpPr txBox="1"/>
          <p:nvPr/>
        </p:nvSpPr>
        <p:spPr>
          <a:xfrm>
            <a:off x="6420495" y="1076325"/>
            <a:ext cx="5428605" cy="225742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3000"/>
              <a:buFont typeface="Arial"/>
              <a:buNone/>
            </a:pPr>
            <a:r>
              <a:rPr b="0" i="0" lang="es-ES" sz="3000" u="none" cap="none" strike="noStrike">
                <a:solidFill>
                  <a:schemeClr val="lt1"/>
                </a:solidFill>
                <a:latin typeface="Calibri"/>
                <a:ea typeface="Calibri"/>
                <a:cs typeface="Calibri"/>
                <a:sym typeface="Calibri"/>
              </a:rPr>
              <a:t>2.  </a:t>
            </a:r>
            <a:r>
              <a:rPr b="0" i="0" lang="es-ES" sz="3600" u="none" cap="none" strike="noStrike">
                <a:solidFill>
                  <a:schemeClr val="lt1"/>
                </a:solidFill>
                <a:latin typeface="Calibri"/>
                <a:ea typeface="Calibri"/>
                <a:cs typeface="Calibri"/>
                <a:sym typeface="Calibri"/>
              </a:rPr>
              <a:t>Cómo realizar un análisis DAFO regional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