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56" r:id="rId2"/>
    <p:sldId id="257" r:id="rId3"/>
    <p:sldId id="258" r:id="rId4"/>
    <p:sldId id="259"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jH+p0MggeOYb+1+aJ06OiRvba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0" d="100"/>
          <a:sy n="80" d="100"/>
        </p:scale>
        <p:origin x="2832" y="-6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5.fntdata"/><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9.fntdata"/><Relationship Id="rId23" Type="http://customschemas.google.com/relationships/presentationmetadata" Target="metadata"/><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 name="Google Shape;242;p27: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Cover Slide">
  <p:cSld name="1_Cover Slide">
    <p:spTree>
      <p:nvGrpSpPr>
        <p:cNvPr id="1" name="Shape 13"/>
        <p:cNvGrpSpPr/>
        <p:nvPr/>
      </p:nvGrpSpPr>
      <p:grpSpPr>
        <a:xfrm>
          <a:off x="0" y="0"/>
          <a:ext cx="0" cy="0"/>
          <a:chOff x="0" y="0"/>
          <a:chExt cx="0" cy="0"/>
        </a:xfrm>
      </p:grpSpPr>
      <p:sp>
        <p:nvSpPr>
          <p:cNvPr id="14" name="Google Shape;14;p56"/>
          <p:cNvSpPr/>
          <p:nvPr/>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15" name="Google Shape;15;p56"/>
          <p:cNvGrpSpPr/>
          <p:nvPr/>
        </p:nvGrpSpPr>
        <p:grpSpPr>
          <a:xfrm>
            <a:off x="-365782" y="6649016"/>
            <a:ext cx="3283975" cy="4350830"/>
            <a:chOff x="-1820104" y="3170636"/>
            <a:chExt cx="611013" cy="826752"/>
          </a:xfrm>
        </p:grpSpPr>
        <p:grpSp>
          <p:nvGrpSpPr>
            <p:cNvPr id="16" name="Google Shape;16;p56"/>
            <p:cNvGrpSpPr/>
            <p:nvPr/>
          </p:nvGrpSpPr>
          <p:grpSpPr>
            <a:xfrm>
              <a:off x="-1706961" y="3664189"/>
              <a:ext cx="488540" cy="333199"/>
              <a:chOff x="1938476" y="5009957"/>
              <a:chExt cx="697325" cy="475596"/>
            </a:xfrm>
          </p:grpSpPr>
          <p:sp>
            <p:nvSpPr>
              <p:cNvPr id="17" name="Google Shape;17;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8" name="Google Shape;18;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9" name="Google Shape;19;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0" name="Google Shape;20;p56"/>
            <p:cNvGrpSpPr/>
            <p:nvPr/>
          </p:nvGrpSpPr>
          <p:grpSpPr>
            <a:xfrm>
              <a:off x="-1820104" y="3499918"/>
              <a:ext cx="610345" cy="327212"/>
              <a:chOff x="1776980" y="4775482"/>
              <a:chExt cx="871185" cy="467051"/>
            </a:xfrm>
          </p:grpSpPr>
          <p:sp>
            <p:nvSpPr>
              <p:cNvPr id="21" name="Google Shape;21;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 name="Google Shape;22;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3" name="Google Shape;23;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4" name="Google Shape;24;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5" name="Google Shape;25;p56"/>
            <p:cNvGrpSpPr/>
            <p:nvPr/>
          </p:nvGrpSpPr>
          <p:grpSpPr>
            <a:xfrm>
              <a:off x="-1818327" y="3170636"/>
              <a:ext cx="609236" cy="421725"/>
              <a:chOff x="1779516" y="4305477"/>
              <a:chExt cx="869601" cy="601956"/>
            </a:xfrm>
          </p:grpSpPr>
          <p:sp>
            <p:nvSpPr>
              <p:cNvPr id="26" name="Google Shape;26;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7" name="Google Shape;27;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8" name="Google Shape;28;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9" name="Google Shape;29;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0" name="Google Shape;30;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1" name="Google Shape;31;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32" name="Google Shape;32;p56"/>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 name="Google Shape;33;p56"/>
          <p:cNvSpPr/>
          <p:nvPr/>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4" name="Google Shape;34;p56"/>
          <p:cNvSpPr txBox="1">
            <a:spLocks noGrp="1"/>
          </p:cNvSpPr>
          <p:nvPr>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5" name="Google Shape;35;p56"/>
          <p:cNvSpPr txBox="1">
            <a:spLocks noGrp="1"/>
          </p:cNvSpPr>
          <p:nvPr>
            <p:ph type="body" idx="3"/>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6" name="Google Shape;36;p56"/>
          <p:cNvSpPr txBox="1">
            <a:spLocks noGrp="1"/>
          </p:cNvSpPr>
          <p:nvPr>
            <p:ph type="body" idx="4"/>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7" name="Google Shape;37;p56"/>
          <p:cNvSpPr>
            <a:spLocks noGrp="1"/>
          </p:cNvSpPr>
          <p:nvPr>
            <p:ph type="pic" idx="5"/>
          </p:nvPr>
        </p:nvSpPr>
        <p:spPr>
          <a:xfrm>
            <a:off x="-8145" y="0"/>
            <a:ext cx="7567819" cy="2667192"/>
          </a:xfrm>
          <a:prstGeom prst="rect">
            <a:avLst/>
          </a:prstGeom>
          <a:solidFill>
            <a:srgbClr val="BFBFBF"/>
          </a:solidFill>
          <a:ln>
            <a:noFill/>
          </a:ln>
        </p:spPr>
      </p:sp>
      <p:grpSp>
        <p:nvGrpSpPr>
          <p:cNvPr id="38" name="Google Shape;38;p56"/>
          <p:cNvGrpSpPr/>
          <p:nvPr/>
        </p:nvGrpSpPr>
        <p:grpSpPr>
          <a:xfrm>
            <a:off x="4586552" y="9914793"/>
            <a:ext cx="2732358" cy="324961"/>
            <a:chOff x="463403" y="8636776"/>
            <a:chExt cx="2959811" cy="359509"/>
          </a:xfrm>
        </p:grpSpPr>
        <p:grpSp>
          <p:nvGrpSpPr>
            <p:cNvPr id="39" name="Google Shape;39;p56"/>
            <p:cNvGrpSpPr/>
            <p:nvPr/>
          </p:nvGrpSpPr>
          <p:grpSpPr>
            <a:xfrm>
              <a:off x="463403" y="8691062"/>
              <a:ext cx="986079" cy="214792"/>
              <a:chOff x="7942326" y="4900231"/>
              <a:chExt cx="744246" cy="162115"/>
            </a:xfrm>
          </p:grpSpPr>
          <p:sp>
            <p:nvSpPr>
              <p:cNvPr id="40" name="Google Shape;40;p56"/>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1" name="Google Shape;41;p56"/>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2" name="Google Shape;42;p56"/>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3" name="Google Shape;43;p56"/>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4" name="Google Shape;44;p56"/>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5" name="Google Shape;45;p56"/>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6" name="Google Shape;46;p56"/>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7" name="Google Shape;47;p56"/>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8" name="Google Shape;48;p56"/>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9" name="Google Shape;49;p56"/>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0" name="Google Shape;50;p56"/>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1" name="Google Shape;51;p56"/>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2" name="Google Shape;52;p56"/>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3" name="Google Shape;53;p56"/>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4" name="Google Shape;54;p56"/>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5" name="Google Shape;55;p56"/>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6" name="Google Shape;56;p56"/>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7" name="Google Shape;57;p56"/>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8" name="Google Shape;58;p56"/>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9" name="Google Shape;59;p56"/>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0" name="Google Shape;60;p56"/>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1" name="Google Shape;61;p56"/>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2" name="Google Shape;62;p56"/>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3" name="Google Shape;63;p56"/>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4" name="Google Shape;64;p56"/>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65" name="Google Shape;65;p56"/>
              <p:cNvGrpSpPr/>
              <p:nvPr/>
            </p:nvGrpSpPr>
            <p:grpSpPr>
              <a:xfrm>
                <a:off x="8206877" y="4909375"/>
                <a:ext cx="365840" cy="45339"/>
                <a:chOff x="8206877" y="4909375"/>
                <a:chExt cx="365840" cy="45339"/>
              </a:xfrm>
            </p:grpSpPr>
            <p:sp>
              <p:nvSpPr>
                <p:cNvPr id="66" name="Google Shape;66;p56"/>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7" name="Google Shape;67;p56"/>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8" name="Google Shape;68;p56"/>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9" name="Google Shape;69;p56"/>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0" name="Google Shape;70;p56"/>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1" name="Google Shape;71;p56"/>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2" name="Google Shape;72;p56"/>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3" name="Google Shape;73;p56"/>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4" name="Google Shape;74;p56"/>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5" name="Google Shape;75;p56"/>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6" name="Google Shape;76;p56"/>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7" name="Google Shape;77;p56"/>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8" name="Google Shape;78;p56"/>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9" name="Google Shape;79;p56"/>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80" name="Google Shape;80;p56"/>
              <p:cNvGrpSpPr/>
              <p:nvPr/>
            </p:nvGrpSpPr>
            <p:grpSpPr>
              <a:xfrm>
                <a:off x="8208210" y="4964049"/>
                <a:ext cx="478362" cy="44671"/>
                <a:chOff x="8208210" y="4964049"/>
                <a:chExt cx="478362" cy="44671"/>
              </a:xfrm>
            </p:grpSpPr>
            <p:sp>
              <p:nvSpPr>
                <p:cNvPr id="81" name="Google Shape;81;p56"/>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2" name="Google Shape;82;p56"/>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3" name="Google Shape;83;p56"/>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4" name="Google Shape;84;p56"/>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5" name="Google Shape;85;p56"/>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6" name="Google Shape;86;p56"/>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7" name="Google Shape;87;p56"/>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8" name="Google Shape;88;p56"/>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9" name="Google Shape;89;p56"/>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0" name="Google Shape;90;p56"/>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1" name="Google Shape;91;p56"/>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2" name="Google Shape;92;p56"/>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3" name="Google Shape;93;p56"/>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4" name="Google Shape;94;p56"/>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5" name="Google Shape;95;p56"/>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6" name="Google Shape;96;p56"/>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7" name="Google Shape;97;p56"/>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98" name="Google Shape;98;p56"/>
              <p:cNvGrpSpPr/>
              <p:nvPr/>
            </p:nvGrpSpPr>
            <p:grpSpPr>
              <a:xfrm>
                <a:off x="8206020" y="5017579"/>
                <a:ext cx="478077" cy="44767"/>
                <a:chOff x="8206020" y="5017579"/>
                <a:chExt cx="478077" cy="44767"/>
              </a:xfrm>
            </p:grpSpPr>
            <p:sp>
              <p:nvSpPr>
                <p:cNvPr id="99" name="Google Shape;99;p56"/>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0" name="Google Shape;100;p56"/>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1" name="Google Shape;101;p56"/>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2" name="Google Shape;102;p56"/>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3" name="Google Shape;103;p56"/>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4" name="Google Shape;104;p56"/>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5" name="Google Shape;105;p56"/>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6" name="Google Shape;106;p56"/>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7" name="Google Shape;107;p56"/>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8" name="Google Shape;108;p56"/>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9" name="Google Shape;109;p56"/>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0" name="Google Shape;110;p56"/>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1" name="Google Shape;111;p56"/>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2" name="Google Shape;112;p56"/>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3" name="Google Shape;113;p56"/>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4" name="Google Shape;114;p56"/>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5" name="Google Shape;115;p56"/>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6" name="Google Shape;116;p56"/>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117" name="Google Shape;117;p56"/>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378"/>
                <a:buFont typeface="Arial"/>
                <a:buNone/>
              </a:pPr>
              <a:r>
                <a:rPr lang="en-US" sz="378" b="0" i="0" u="none" strike="noStrike" cap="non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sz="1400" b="0" i="0" u="none" strike="noStrike" cap="none">
                <a:solidFill>
                  <a:srgbClr val="000000"/>
                </a:solidFill>
                <a:latin typeface="Arial"/>
                <a:ea typeface="Arial"/>
                <a:cs typeface="Arial"/>
                <a:sym typeface="Arial"/>
              </a:endParaRPr>
            </a:p>
          </p:txBody>
        </p:sp>
      </p:grpSp>
      <p:grpSp>
        <p:nvGrpSpPr>
          <p:cNvPr id="118" name="Google Shape;118;p56"/>
          <p:cNvGrpSpPr/>
          <p:nvPr/>
        </p:nvGrpSpPr>
        <p:grpSpPr>
          <a:xfrm>
            <a:off x="4695780" y="2930663"/>
            <a:ext cx="2152946" cy="784845"/>
            <a:chOff x="1776980" y="4305477"/>
            <a:chExt cx="3230805" cy="1202858"/>
          </a:xfrm>
        </p:grpSpPr>
        <p:grpSp>
          <p:nvGrpSpPr>
            <p:cNvPr id="119" name="Google Shape;119;p56"/>
            <p:cNvGrpSpPr/>
            <p:nvPr/>
          </p:nvGrpSpPr>
          <p:grpSpPr>
            <a:xfrm>
              <a:off x="1938476" y="5009957"/>
              <a:ext cx="697325" cy="475596"/>
              <a:chOff x="1938476" y="5009957"/>
              <a:chExt cx="697325" cy="475596"/>
            </a:xfrm>
          </p:grpSpPr>
          <p:sp>
            <p:nvSpPr>
              <p:cNvPr id="120" name="Google Shape;120;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1" name="Google Shape;121;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2" name="Google Shape;122;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3" name="Google Shape;123;p56"/>
            <p:cNvGrpSpPr/>
            <p:nvPr/>
          </p:nvGrpSpPr>
          <p:grpSpPr>
            <a:xfrm>
              <a:off x="1776980" y="4775482"/>
              <a:ext cx="871185" cy="467051"/>
              <a:chOff x="1776980" y="4775482"/>
              <a:chExt cx="871185" cy="467051"/>
            </a:xfrm>
          </p:grpSpPr>
          <p:sp>
            <p:nvSpPr>
              <p:cNvPr id="124" name="Google Shape;124;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5" name="Google Shape;125;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6" name="Google Shape;126;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7" name="Google Shape;127;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8" name="Google Shape;128;p56"/>
            <p:cNvGrpSpPr/>
            <p:nvPr/>
          </p:nvGrpSpPr>
          <p:grpSpPr>
            <a:xfrm>
              <a:off x="1779516" y="4305477"/>
              <a:ext cx="869601" cy="601956"/>
              <a:chOff x="1779516" y="4305477"/>
              <a:chExt cx="869601" cy="601956"/>
            </a:xfrm>
          </p:grpSpPr>
          <p:sp>
            <p:nvSpPr>
              <p:cNvPr id="129" name="Google Shape;129;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0" name="Google Shape;130;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1" name="Google Shape;131;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2" name="Google Shape;132;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3" name="Google Shape;133;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4" name="Google Shape;134;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35" name="Google Shape;135;p56"/>
            <p:cNvGrpSpPr/>
            <p:nvPr/>
          </p:nvGrpSpPr>
          <p:grpSpPr>
            <a:xfrm>
              <a:off x="3139872" y="4874208"/>
              <a:ext cx="1611123" cy="319912"/>
              <a:chOff x="3139872" y="4874208"/>
              <a:chExt cx="1611123" cy="319912"/>
            </a:xfrm>
          </p:grpSpPr>
          <p:sp>
            <p:nvSpPr>
              <p:cNvPr id="136" name="Google Shape;136;p56"/>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7" name="Google Shape;137;p56"/>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8" name="Google Shape;138;p56"/>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9" name="Google Shape;139;p56"/>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0" name="Google Shape;140;p56"/>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1" name="Google Shape;141;p56"/>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2" name="Google Shape;142;p56"/>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43" name="Google Shape;143;p56"/>
            <p:cNvGrpSpPr/>
            <p:nvPr/>
          </p:nvGrpSpPr>
          <p:grpSpPr>
            <a:xfrm>
              <a:off x="2804142" y="4492592"/>
              <a:ext cx="2203643" cy="429081"/>
              <a:chOff x="2804142" y="4492592"/>
              <a:chExt cx="2203643" cy="429081"/>
            </a:xfrm>
          </p:grpSpPr>
          <p:sp>
            <p:nvSpPr>
              <p:cNvPr id="144" name="Google Shape;144;p56"/>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5" name="Google Shape;145;p56"/>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6" name="Google Shape;146;p56"/>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7" name="Google Shape;147;p56"/>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8" name="Google Shape;148;p56"/>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9" name="Google Shape;149;p56"/>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0" name="Google Shape;150;p56"/>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1" name="Google Shape;151;p56"/>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2" name="Google Shape;152;p56"/>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3" name="Google Shape;153;p56"/>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54" name="Google Shape;154;p56"/>
            <p:cNvGrpSpPr/>
            <p:nvPr/>
          </p:nvGrpSpPr>
          <p:grpSpPr>
            <a:xfrm>
              <a:off x="3037156" y="5293796"/>
              <a:ext cx="1840332" cy="214539"/>
              <a:chOff x="3037156" y="5293796"/>
              <a:chExt cx="1840332" cy="214539"/>
            </a:xfrm>
          </p:grpSpPr>
          <p:sp>
            <p:nvSpPr>
              <p:cNvPr id="155" name="Google Shape;155;p56"/>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6" name="Google Shape;156;p56"/>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7" name="Google Shape;157;p56"/>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8" name="Google Shape;158;p56"/>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9" name="Google Shape;159;p56"/>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0" name="Google Shape;160;p56"/>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1" name="Google Shape;161;p56"/>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2" name="Google Shape;162;p56"/>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3" name="Google Shape;163;p56"/>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4" name="Google Shape;164;p56"/>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5" name="Google Shape;165;p56"/>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6" name="Google Shape;166;p56"/>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7" name="Google Shape;167;p56"/>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8" name="Google Shape;168;p56"/>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69" name="Google Shape;169;p56"/>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0" name="Google Shape;170;p56"/>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1" name="Google Shape;171;p56"/>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72" name="Google Shape;172;p56"/>
          <p:cNvSpPr/>
          <p:nvPr/>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3" name="Google Shape;173;p56"/>
          <p:cNvSpPr/>
          <p:nvPr/>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4" name="Google Shape;174;p56"/>
          <p:cNvSpPr/>
          <p:nvPr/>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5" name="Google Shape;175;p56"/>
          <p:cNvSpPr/>
          <p:nvPr/>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27"/>
              <a:buFont typeface="Arial"/>
              <a:buNone/>
            </a:pPr>
            <a:r>
              <a:rPr lang="en-US" sz="1727" b="0" i="0" u="none" strike="noStrike" cap="none">
                <a:solidFill>
                  <a:schemeClr val="lt1"/>
                </a:solidFill>
                <a:latin typeface="Calibri"/>
                <a:ea typeface="Calibri"/>
                <a:cs typeface="Calibri"/>
                <a:sym typeface="Calibri"/>
              </a:rPr>
              <a:t>www.</a:t>
            </a:r>
            <a:r>
              <a:rPr lang="en-US" sz="1727" b="1" i="0" u="none" strike="noStrike" cap="none">
                <a:solidFill>
                  <a:schemeClr val="lt1"/>
                </a:solidFill>
                <a:latin typeface="Calibri"/>
                <a:ea typeface="Calibri"/>
                <a:cs typeface="Calibri"/>
                <a:sym typeface="Calibri"/>
              </a:rPr>
              <a:t>tourismrecovery</a:t>
            </a:r>
            <a:r>
              <a:rPr lang="en-US" sz="1727" b="0" i="0" u="none" strike="noStrike" cap="none">
                <a:solidFill>
                  <a:schemeClr val="lt1"/>
                </a:solidFill>
                <a:latin typeface="Calibri"/>
                <a:ea typeface="Calibri"/>
                <a:cs typeface="Calibri"/>
                <a:sym typeface="Calibri"/>
              </a:rPr>
              <a:t>.eu</a:t>
            </a:r>
            <a:endParaRPr sz="1727"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176"/>
        <p:cNvGrpSpPr/>
        <p:nvPr/>
      </p:nvGrpSpPr>
      <p:grpSpPr>
        <a:xfrm>
          <a:off x="0" y="0"/>
          <a:ext cx="0" cy="0"/>
          <a:chOff x="0" y="0"/>
          <a:chExt cx="0" cy="0"/>
        </a:xfrm>
      </p:grpSpPr>
      <p:grpSp>
        <p:nvGrpSpPr>
          <p:cNvPr id="177" name="Google Shape;177;p52"/>
          <p:cNvGrpSpPr/>
          <p:nvPr/>
        </p:nvGrpSpPr>
        <p:grpSpPr>
          <a:xfrm rot="5400000">
            <a:off x="-1566071" y="1575892"/>
            <a:ext cx="10691815" cy="7559675"/>
            <a:chOff x="-3" y="-1544"/>
            <a:chExt cx="12192003" cy="6859544"/>
          </a:xfrm>
        </p:grpSpPr>
        <p:sp>
          <p:nvSpPr>
            <p:cNvPr id="178" name="Google Shape;178;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9" name="Google Shape;179;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0" name="Google Shape;180;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81" name="Google Shape;181;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2" name="Google Shape;182;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3" name="Google Shape;183;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4" name="Google Shape;184;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5" name="Google Shape;185;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6" name="Google Shape;186;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187" name="Google Shape;187;p52"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188" name="Google Shape;188;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189"/>
        <p:cNvGrpSpPr/>
        <p:nvPr/>
      </p:nvGrpSpPr>
      <p:grpSpPr>
        <a:xfrm>
          <a:off x="0" y="0"/>
          <a:ext cx="0" cy="0"/>
          <a:chOff x="0" y="0"/>
          <a:chExt cx="0" cy="0"/>
        </a:xfrm>
      </p:grpSpPr>
      <p:grpSp>
        <p:nvGrpSpPr>
          <p:cNvPr id="190" name="Google Shape;190;p55"/>
          <p:cNvGrpSpPr/>
          <p:nvPr/>
        </p:nvGrpSpPr>
        <p:grpSpPr>
          <a:xfrm rot="5400000">
            <a:off x="-1566071" y="1575892"/>
            <a:ext cx="10691815" cy="7559675"/>
            <a:chOff x="-3" y="-1544"/>
            <a:chExt cx="12192003" cy="6859544"/>
          </a:xfrm>
        </p:grpSpPr>
        <p:sp>
          <p:nvSpPr>
            <p:cNvPr id="191" name="Google Shape;191;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2" name="Google Shape;192;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3" name="Google Shape;193;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94" name="Google Shape;194;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5" name="Google Shape;195;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6" name="Google Shape;196;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7" name="Google Shape;197;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8" name="Google Shape;198;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9" name="Google Shape;199;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200" name="Google Shape;200;p55"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201" name="Google Shape;201;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2"/>
          <p:cNvSpPr txBox="1">
            <a:spLocks noGrp="1"/>
          </p:cNvSpPr>
          <p:nvPr>
            <p:ph type="body" idx="1"/>
          </p:nvPr>
        </p:nvSpPr>
        <p:spPr>
          <a:xfrm>
            <a:off x="4520575" y="4377899"/>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11" b="1">
                <a:solidFill>
                  <a:srgbClr val="79527B"/>
                </a:solidFill>
              </a:rPr>
              <a:t>Initial Situation</a:t>
            </a:r>
            <a:endParaRPr sz="1511" b="1">
              <a:solidFill>
                <a:srgbClr val="79527B"/>
              </a:solidFill>
            </a:endParaRPr>
          </a:p>
        </p:txBody>
      </p:sp>
      <p:sp>
        <p:nvSpPr>
          <p:cNvPr id="207" name="Google Shape;207;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n-US" dirty="0"/>
              <a:t>Topic:</a:t>
            </a:r>
            <a:endParaRPr dirty="0"/>
          </a:p>
          <a:p>
            <a:pPr marL="0" lvl="0" indent="0" algn="l" rtl="0">
              <a:lnSpc>
                <a:spcPct val="127750"/>
              </a:lnSpc>
              <a:spcBef>
                <a:spcPts val="0"/>
              </a:spcBef>
              <a:spcAft>
                <a:spcPts val="0"/>
              </a:spcAft>
              <a:buClr>
                <a:schemeClr val="lt1"/>
              </a:buClr>
              <a:buSzPts val="1200"/>
              <a:buNone/>
            </a:pPr>
            <a:r>
              <a:rPr lang="en-US" dirty="0"/>
              <a:t>Stakeholder Management</a:t>
            </a: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n-US" dirty="0"/>
              <a:t>Type of business: </a:t>
            </a:r>
            <a:endParaRPr dirty="0"/>
          </a:p>
          <a:p>
            <a:pPr marL="0" lvl="0" indent="0" algn="l" rtl="0">
              <a:lnSpc>
                <a:spcPct val="127750"/>
              </a:lnSpc>
              <a:spcBef>
                <a:spcPts val="0"/>
              </a:spcBef>
              <a:spcAft>
                <a:spcPts val="0"/>
              </a:spcAft>
              <a:buClr>
                <a:schemeClr val="lt1"/>
              </a:buClr>
              <a:buSzPts val="1200"/>
              <a:buNone/>
            </a:pPr>
            <a:r>
              <a:rPr lang="en-US" dirty="0"/>
              <a:t>Multi-agency</a:t>
            </a:r>
            <a:endParaRPr dirty="0"/>
          </a:p>
        </p:txBody>
      </p:sp>
      <p:sp>
        <p:nvSpPr>
          <p:cNvPr id="208" name="Google Shape;208;p22"/>
          <p:cNvSpPr txBox="1">
            <a:spLocks noGrp="1"/>
          </p:cNvSpPr>
          <p:nvPr>
            <p:ph type="body" idx="4"/>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600"/>
              <a:t>Case Study</a:t>
            </a:r>
            <a:endParaRPr sz="1600"/>
          </a:p>
        </p:txBody>
      </p:sp>
      <p:sp>
        <p:nvSpPr>
          <p:cNvPr id="209" name="Google Shape;209;p22"/>
          <p:cNvSpPr txBox="1"/>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Module: 6</a:t>
            </a:r>
            <a:endParaRPr dirty="0"/>
          </a:p>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Adaptive Leadership</a:t>
            </a:r>
            <a:endParaRPr dirty="0"/>
          </a:p>
        </p:txBody>
      </p:sp>
      <p:cxnSp>
        <p:nvCxnSpPr>
          <p:cNvPr id="210" name="Google Shape;210;p22"/>
          <p:cNvCxnSpPr/>
          <p:nvPr/>
        </p:nvCxnSpPr>
        <p:spPr>
          <a:xfrm rot="10800000">
            <a:off x="4504732"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1" name="Google Shape;211;p22"/>
          <p:cNvSpPr txBox="1"/>
          <p:nvPr/>
        </p:nvSpPr>
        <p:spPr>
          <a:xfrm>
            <a:off x="4481662" y="5003967"/>
            <a:ext cx="2736261" cy="3238834"/>
          </a:xfrm>
          <a:prstGeom prst="rect">
            <a:avLst/>
          </a:prstGeom>
          <a:noFill/>
          <a:ln>
            <a:noFill/>
          </a:ln>
        </p:spPr>
        <p:txBody>
          <a:bodyPr spcFirstLastPara="1" wrap="square" lIns="91425" tIns="45700" rIns="91425" bIns="45700" anchor="t" anchorCtr="0">
            <a:noAutofit/>
          </a:bodyPr>
          <a:lstStyle/>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Tourism is worth more than £12 billion to the economy of Scotland, supports 15,000 businesses and 230,000 jobs. For every £50,000 spent by visitors in Scotland, a new job is created in Scotland and tourism currently accounts for 8.5% of jobs. </a:t>
            </a:r>
            <a:endParaRPr dirty="0"/>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But in 2020 Scottish tourism was facing up to its biggest challenge ever with Coronavirus impacting the entire industry. It was expected, in 2020-21, that the recovery would take some time and many businesses would require significant support to restart their operations.</a:t>
            </a:r>
            <a:endParaRPr dirty="0"/>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The recovery of this crucial £11 billion industry was seen as requiring a high-level, multi-agency approach, working with tourism stakeholders to help those affected to survive and thrive. </a:t>
            </a:r>
            <a:endParaRPr dirty="0"/>
          </a:p>
        </p:txBody>
      </p:sp>
      <p:pic>
        <p:nvPicPr>
          <p:cNvPr id="212" name="Google Shape;212;p22" descr="A sign on a building&#10;&#10;Description automatically generated with medium confidence"/>
          <p:cNvPicPr preferRelativeResize="0">
            <a:picLocks noGrp="1"/>
          </p:cNvPicPr>
          <p:nvPr>
            <p:ph type="pic" idx="5"/>
          </p:nvPr>
        </p:nvPicPr>
        <p:blipFill rotWithShape="1">
          <a:blip r:embed="rId3">
            <a:alphaModFix/>
          </a:blip>
          <a:srcRect t="23568" b="23567"/>
          <a:stretch/>
        </p:blipFill>
        <p:spPr>
          <a:xfrm>
            <a:off x="-8145" y="0"/>
            <a:ext cx="7567819" cy="2667192"/>
          </a:xfrm>
          <a:prstGeom prst="rect">
            <a:avLst/>
          </a:prstGeom>
          <a:solidFill>
            <a:srgbClr val="BFBFBF"/>
          </a:solid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a:t>Special challenges and problems faced by the company</a:t>
            </a:r>
            <a:endParaRPr/>
          </a:p>
        </p:txBody>
      </p:sp>
      <p:cxnSp>
        <p:nvCxnSpPr>
          <p:cNvPr id="218" name="Google Shape;218;p23"/>
          <p:cNvCxnSpPr/>
          <p:nvPr/>
        </p:nvCxnSpPr>
        <p:spPr>
          <a:xfrm rot="10800000">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219" name="Google Shape;219;p23"/>
          <p:cNvGrpSpPr/>
          <p:nvPr/>
        </p:nvGrpSpPr>
        <p:grpSpPr>
          <a:xfrm>
            <a:off x="338188" y="5737216"/>
            <a:ext cx="476957" cy="550775"/>
            <a:chOff x="8823055" y="3850915"/>
            <a:chExt cx="751563" cy="867883"/>
          </a:xfrm>
        </p:grpSpPr>
        <p:sp>
          <p:nvSpPr>
            <p:cNvPr id="220" name="Google Shape;220;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1" name="Google Shape;221;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2" name="Google Shape;222;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3" name="Google Shape;223;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4" name="Google Shape;224;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5" name="Google Shape;225;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6" name="Google Shape;226;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7" name="Google Shape;227;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8" name="Google Shape;228;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229" name="Google Shape;229;p23"/>
          <p:cNvSpPr txBox="1"/>
          <p:nvPr/>
        </p:nvSpPr>
        <p:spPr>
          <a:xfrm>
            <a:off x="928041" y="6365685"/>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Why is it so important to ensure that stakeholders receive proactive and timely communications in times of crisis?  What are the implications of failing to communicate effectively?  </a:t>
            </a:r>
            <a:endParaRPr dirty="0"/>
          </a:p>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What are the most effective ways of communicating with stakeholders in today’s tourism industry?  How critical is it to initiate two-way communication?</a:t>
            </a:r>
            <a:endParaRPr dirty="0"/>
          </a:p>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What are the most important messages that need to be conveyed?</a:t>
            </a:r>
            <a:endParaRPr dirty="0"/>
          </a:p>
        </p:txBody>
      </p:sp>
      <p:sp>
        <p:nvSpPr>
          <p:cNvPr id="230" name="Google Shape;230;p23"/>
          <p:cNvSpPr txBox="1"/>
          <p:nvPr/>
        </p:nvSpPr>
        <p:spPr>
          <a:xfrm>
            <a:off x="940735" y="5391412"/>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r>
              <a:rPr lang="en-US" sz="1511" b="1" i="0" u="none" strike="noStrike" cap="none">
                <a:solidFill>
                  <a:srgbClr val="79527B"/>
                </a:solidFill>
                <a:latin typeface="Calibri"/>
                <a:ea typeface="Calibri"/>
                <a:cs typeface="Calibri"/>
                <a:sym typeface="Calibri"/>
              </a:rPr>
              <a:t>Group Discussion</a:t>
            </a:r>
            <a:endParaRPr/>
          </a:p>
        </p:txBody>
      </p:sp>
      <p:cxnSp>
        <p:nvCxnSpPr>
          <p:cNvPr id="231" name="Google Shape;231;p23"/>
          <p:cNvCxnSpPr/>
          <p:nvPr/>
        </p:nvCxnSpPr>
        <p:spPr>
          <a:xfrm rot="10800000">
            <a:off x="928041" y="5818067"/>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32" name="Google Shape;232;p23"/>
          <p:cNvSpPr txBox="1"/>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The pandemic had an unprecedented impact on the tourism and hospitality sector in 2020. An event unthinkable in 2019 resulted in the need for an extraordinary response on the part of Scottish tourism businesses. </a:t>
            </a:r>
            <a:endParaRPr dirty="0"/>
          </a:p>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An industry survey undertaken in late 2020 suggested that from nearly 3,000 responses, a fifth of businesses still in operation at that time had no cash reserves left and 50% only had cash to last the next three to six months. And, with 18% of businesses stating they did not qualify for any financial support, it was proving a significant challenge for the industry.  The financial hit for businesses was extreme in 2020, with 58% saying they had lost up to £50,000 but around 6% lost more than £1 million.   </a:t>
            </a:r>
            <a:endParaRPr dirty="0"/>
          </a:p>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The hit on jobs was of grave concern for those who support this industry, with three quarters of businesses (who employ staff) reducing their staff numbers and 35% making staff redundant. The government furlough scheme was of great help, with 69% of businesses employing staff using the scheme but two-thirds stated they hadn’t taken on staff they would normally employ throughout the year.</a:t>
            </a:r>
            <a:endParaRPr dirty="0"/>
          </a:p>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It was recognized that the key to building trust with stakeholders was to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be transparent and keep communication channels open,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giving them an outlet to voice concerns, complaints and ask questions,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keeping them up-to-date with the latest developments and government regulations,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keeping communications timely and relevant, and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enabling an empathetic and honest approach that would reassure stakeholders.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dirty="0"/>
              <a:t>Approach</a:t>
            </a:r>
            <a:endParaRPr dirty="0"/>
          </a:p>
        </p:txBody>
      </p:sp>
      <p:sp>
        <p:nvSpPr>
          <p:cNvPr id="238" name="Google Shape;238;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r>
              <a:rPr lang="en-US" sz="1200" dirty="0"/>
              <a:t>Consisting of </a:t>
            </a:r>
            <a:r>
              <a:rPr lang="en-US" sz="1200" dirty="0" err="1"/>
              <a:t>organisations</a:t>
            </a:r>
            <a:r>
              <a:rPr lang="en-US" sz="1200" dirty="0"/>
              <a:t> such as the Scottish Tourism Alliance, VisitScotland and the regional enterprise agencies, the Scottish Tourism Emergency Response Group (STERG) was established to help tourism businesses to recover from this unprecedented situation, working collaboratively to make the best use of budgets and their own employee’s time.  The group had one goal – to help the tourism industry return to being the economic and social powerhouse it once was.</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The remit of the group included:</a:t>
            </a:r>
            <a:endParaRPr dirty="0"/>
          </a:p>
          <a:p>
            <a:pPr marL="0" lvl="0" indent="0" algn="just" rtl="0">
              <a:lnSpc>
                <a:spcPct val="102200"/>
              </a:lnSpc>
              <a:spcBef>
                <a:spcPts val="600"/>
              </a:spcBef>
              <a:spcAft>
                <a:spcPts val="0"/>
              </a:spcAft>
              <a:buClr>
                <a:srgbClr val="79527B"/>
              </a:buClr>
              <a:buSzPts val="1500"/>
              <a:buNone/>
            </a:pPr>
            <a:r>
              <a:rPr lang="en-US" sz="1200" dirty="0"/>
              <a:t>• Providing a forum for a consistent and comprehensive pan-Scotland analysis of the implications of the COVID-19 pandemic on tourism</a:t>
            </a:r>
            <a:endParaRPr dirty="0"/>
          </a:p>
          <a:p>
            <a:pPr marL="0" lvl="0" indent="0" algn="just" rtl="0">
              <a:lnSpc>
                <a:spcPct val="102200"/>
              </a:lnSpc>
              <a:spcBef>
                <a:spcPts val="600"/>
              </a:spcBef>
              <a:spcAft>
                <a:spcPts val="0"/>
              </a:spcAft>
              <a:buClr>
                <a:srgbClr val="79527B"/>
              </a:buClr>
              <a:buSzPts val="1500"/>
              <a:buNone/>
            </a:pPr>
            <a:r>
              <a:rPr lang="en-US" sz="1200" dirty="0"/>
              <a:t>• Acting as the one-stop-shop communications channel for the Scottish tourism industry</a:t>
            </a:r>
            <a:endParaRPr dirty="0"/>
          </a:p>
          <a:p>
            <a:pPr marL="0" lvl="0" indent="0" algn="just" rtl="0">
              <a:lnSpc>
                <a:spcPct val="102200"/>
              </a:lnSpc>
              <a:spcBef>
                <a:spcPts val="600"/>
              </a:spcBef>
              <a:spcAft>
                <a:spcPts val="0"/>
              </a:spcAft>
              <a:buClr>
                <a:srgbClr val="79527B"/>
              </a:buClr>
              <a:buSzPts val="1500"/>
              <a:buNone/>
            </a:pPr>
            <a:r>
              <a:rPr lang="en-US" sz="1200" dirty="0"/>
              <a:t>• Ensuring close working between relevant </a:t>
            </a:r>
            <a:r>
              <a:rPr lang="en-US" sz="1200" dirty="0" err="1"/>
              <a:t>organisations</a:t>
            </a:r>
            <a:r>
              <a:rPr lang="en-US" sz="1200" dirty="0"/>
              <a:t> and agencies</a:t>
            </a:r>
            <a:endParaRPr dirty="0"/>
          </a:p>
          <a:p>
            <a:pPr marL="0" lvl="0" indent="0" algn="just" rtl="0">
              <a:lnSpc>
                <a:spcPct val="102200"/>
              </a:lnSpc>
              <a:spcBef>
                <a:spcPts val="600"/>
              </a:spcBef>
              <a:spcAft>
                <a:spcPts val="0"/>
              </a:spcAft>
              <a:buClr>
                <a:srgbClr val="79527B"/>
              </a:buClr>
              <a:buSzPts val="1500"/>
              <a:buNone/>
            </a:pPr>
            <a:r>
              <a:rPr lang="en-US" sz="1200" dirty="0"/>
              <a:t>• Gathering, sharing, facilitating, interpreting and disseminating information to tourism stakeholders as it becomes available</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As an early action, STERG undertook the aforementioned COVID-19 Industry impact survey, launched in November 2020.   The research aimed to track the ongoing impact of COVID-19 on Scottish tourism businesses and provide STERG with insightful information about current and future industry support needs.</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The Scottish Government asked STERG to produce a five-year recovery plan for industry. This plan was seen as critical to supporting the case for tourism recovery and instrumental to securing the necessary future funding. It was intended that this plan would outline a significant request for additional resources that would go far beyond the funds that were intended to address immediate business survival.</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The National Action Plan developed was aligned to the priorities outlined in the national tourism strategy and was intended to be a living document, updated on an ongoing and evolving in line with scientific evidence and government advice.  Communication with industry stakeholders was vital and key actions included:</a:t>
            </a:r>
            <a:endParaRPr dirty="0"/>
          </a:p>
          <a:p>
            <a:pPr marL="0" lvl="0" indent="0" algn="just" rtl="0">
              <a:lnSpc>
                <a:spcPct val="102200"/>
              </a:lnSpc>
              <a:spcBef>
                <a:spcPts val="600"/>
              </a:spcBef>
              <a:spcAft>
                <a:spcPts val="0"/>
              </a:spcAft>
              <a:buClr>
                <a:srgbClr val="79527B"/>
              </a:buClr>
              <a:buSzPts val="1500"/>
              <a:buNone/>
            </a:pPr>
            <a:r>
              <a:rPr lang="en-US" sz="1200" dirty="0"/>
              <a:t>• Providing industry with appropriate signposting, information and intelligence on emerging issues and priorities based on data and ongoing assessment of need.</a:t>
            </a:r>
            <a:endParaRPr dirty="0"/>
          </a:p>
          <a:p>
            <a:pPr marL="0" lvl="0" indent="0" algn="just" rtl="0">
              <a:lnSpc>
                <a:spcPct val="102200"/>
              </a:lnSpc>
              <a:spcBef>
                <a:spcPts val="600"/>
              </a:spcBef>
              <a:spcAft>
                <a:spcPts val="0"/>
              </a:spcAft>
              <a:buClr>
                <a:srgbClr val="79527B"/>
              </a:buClr>
              <a:buSzPts val="1500"/>
              <a:buNone/>
            </a:pPr>
            <a:r>
              <a:rPr lang="en-US" sz="1200" dirty="0"/>
              <a:t>• Facilitating the sector’s recovery by working closely with representatives of the Scottish tourism industry and Scottish Government.</a:t>
            </a:r>
            <a:endParaRPr dirty="0"/>
          </a:p>
          <a:p>
            <a:pPr marL="0" lvl="0" indent="0" algn="just" rtl="0">
              <a:lnSpc>
                <a:spcPct val="102200"/>
              </a:lnSpc>
              <a:spcBef>
                <a:spcPts val="600"/>
              </a:spcBef>
              <a:spcAft>
                <a:spcPts val="0"/>
              </a:spcAft>
              <a:buClr>
                <a:srgbClr val="79527B"/>
              </a:buClr>
              <a:buSzPts val="1500"/>
              <a:buNone/>
            </a:pPr>
            <a:r>
              <a:rPr lang="en-US" sz="1200" dirty="0"/>
              <a:t>• Representing industry views directly to Scottish Government and UK Government.</a:t>
            </a:r>
            <a:endParaRPr dirty="0"/>
          </a:p>
          <a:p>
            <a:pPr marL="0" lvl="0" indent="0" algn="just" rtl="0">
              <a:lnSpc>
                <a:spcPct val="102200"/>
              </a:lnSpc>
              <a:spcBef>
                <a:spcPts val="600"/>
              </a:spcBef>
              <a:spcAft>
                <a:spcPts val="0"/>
              </a:spcAft>
              <a:buClr>
                <a:srgbClr val="79527B"/>
              </a:buClr>
              <a:buSzPts val="1500"/>
              <a:buNone/>
            </a:pPr>
            <a:r>
              <a:rPr lang="en-US" sz="1200" dirty="0"/>
              <a:t>• Establishing a Recovery Task Force to advise the Scottish Government on tourism recovery plans.</a:t>
            </a:r>
            <a:endParaRPr dirty="0"/>
          </a:p>
          <a:p>
            <a:pPr marL="0" lvl="0" indent="0" algn="just" rtl="0">
              <a:lnSpc>
                <a:spcPct val="102200"/>
              </a:lnSpc>
              <a:spcBef>
                <a:spcPts val="600"/>
              </a:spcBef>
              <a:spcAft>
                <a:spcPts val="0"/>
              </a:spcAft>
              <a:buClr>
                <a:srgbClr val="79527B"/>
              </a:buClr>
              <a:buSzPts val="1500"/>
              <a:buNone/>
            </a:pPr>
            <a:r>
              <a:rPr lang="en-US" sz="1200" dirty="0"/>
              <a:t>• Creating the Scottish Tourism Observatory, a resource for Scotland’s tourism industry to make necessary, relevant and valuable data, analysis and insight easily accessible.</a:t>
            </a:r>
            <a:endParaRPr dirty="0"/>
          </a:p>
          <a:p>
            <a:pPr marL="0" lvl="0" indent="0" algn="just" rtl="0">
              <a:lnSpc>
                <a:spcPct val="102200"/>
              </a:lnSpc>
              <a:spcBef>
                <a:spcPts val="600"/>
              </a:spcBef>
              <a:spcAft>
                <a:spcPts val="0"/>
              </a:spcAft>
              <a:buClr>
                <a:srgbClr val="79527B"/>
              </a:buClr>
              <a:buSzPts val="1500"/>
              <a:buNone/>
            </a:pPr>
            <a:r>
              <a:rPr lang="en-US" sz="1200" dirty="0"/>
              <a:t>• Providing tailored business advice to help industry adapt to new Covid regulations, market conditions, visitor mix and expectations.</a:t>
            </a:r>
            <a:endParaRPr dirty="0"/>
          </a:p>
          <a:p>
            <a:pPr marL="0" lvl="0" indent="0" algn="just" rtl="0">
              <a:lnSpc>
                <a:spcPct val="102200"/>
              </a:lnSpc>
              <a:spcBef>
                <a:spcPts val="0"/>
              </a:spcBef>
              <a:spcAft>
                <a:spcPts val="0"/>
              </a:spcAft>
              <a:buClr>
                <a:srgbClr val="79527B"/>
              </a:buClr>
              <a:buSzPts val="1500"/>
              <a:buNone/>
            </a:pPr>
            <a:endParaRPr sz="1200" dirty="0"/>
          </a:p>
        </p:txBody>
      </p:sp>
      <p:cxnSp>
        <p:nvCxnSpPr>
          <p:cNvPr id="239" name="Google Shape;239;p26"/>
          <p:cNvCxnSpPr/>
          <p:nvPr/>
        </p:nvCxnSpPr>
        <p:spPr>
          <a:xfrm rot="10800000">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7"/>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endParaRPr sz="1200" dirty="0"/>
          </a:p>
          <a:p>
            <a:pPr marL="0" indent="0">
              <a:lnSpc>
                <a:spcPct val="102200"/>
              </a:lnSpc>
              <a:spcBef>
                <a:spcPts val="600"/>
              </a:spcBef>
              <a:buClr>
                <a:srgbClr val="79527B"/>
              </a:buClr>
              <a:buSzPts val="1500"/>
            </a:pPr>
            <a:r>
              <a:rPr lang="en-GB" sz="1200" dirty="0"/>
              <a:t>• Providing insights and resources to support businesses to innovate and rebuild tourism based on a more responsible future.</a:t>
            </a:r>
          </a:p>
          <a:p>
            <a:pPr marL="0" lvl="0" indent="0" algn="just" rtl="0">
              <a:lnSpc>
                <a:spcPct val="102200"/>
              </a:lnSpc>
              <a:spcBef>
                <a:spcPts val="600"/>
              </a:spcBef>
              <a:spcAft>
                <a:spcPts val="0"/>
              </a:spcAft>
              <a:buClr>
                <a:srgbClr val="79527B"/>
              </a:buClr>
              <a:buSzPts val="1500"/>
              <a:buNone/>
            </a:pPr>
            <a:r>
              <a:rPr lang="en-US" sz="1200" dirty="0"/>
              <a:t>• Community &amp; destination consultation &amp; inclusion, for enhanced awareness of community concerns around reopening and recovery to ensure plans take account of potential local pressure points.</a:t>
            </a:r>
            <a:endParaRPr dirty="0"/>
          </a:p>
          <a:p>
            <a:pPr marL="0" lvl="0" indent="0" algn="just" rtl="0">
              <a:lnSpc>
                <a:spcPct val="102200"/>
              </a:lnSpc>
              <a:spcBef>
                <a:spcPts val="600"/>
              </a:spcBef>
              <a:spcAft>
                <a:spcPts val="0"/>
              </a:spcAft>
              <a:buClr>
                <a:srgbClr val="79527B"/>
              </a:buClr>
              <a:buSzPts val="1500"/>
              <a:buNone/>
            </a:pPr>
            <a:r>
              <a:rPr lang="en-US" sz="1200" dirty="0"/>
              <a:t>• Contacting all funded and supported events to provide advice and guidance on implications of COVID-19.</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Another way that STERG supported tourism stakeholders was through the development of a Scenario Planning Toolkit, developed as a practical guide for tourism businesses in Scotland. It was intended to assist in contributing to strategic thinking and planning during the time when the future appeared to be complex and uncertain. It created five scenarios on how Scottish tourism might evolve over the next 18 to 24 months. It was suggested that businesses read and consider each scenario independently and think about the implications on their customers, product, staff and suppliers - should this scenario develop, the business would have a strategic response ready. </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The group also regularly published Scottish Government COVID-19 guidance and information on issues such as:</a:t>
            </a:r>
            <a:endParaRPr dirty="0"/>
          </a:p>
          <a:p>
            <a:pPr marL="0" lvl="0" indent="0" algn="just" rtl="0">
              <a:lnSpc>
                <a:spcPct val="102200"/>
              </a:lnSpc>
              <a:spcBef>
                <a:spcPts val="600"/>
              </a:spcBef>
              <a:spcAft>
                <a:spcPts val="0"/>
              </a:spcAft>
              <a:buClr>
                <a:srgbClr val="79527B"/>
              </a:buClr>
              <a:buSzPts val="1500"/>
              <a:buNone/>
            </a:pPr>
            <a:r>
              <a:rPr lang="en-US" sz="1200" dirty="0"/>
              <a:t>• Coronavirus (COVID-19): general guidance for safer workplaces</a:t>
            </a:r>
            <a:endParaRPr dirty="0"/>
          </a:p>
          <a:p>
            <a:pPr marL="0" lvl="0" indent="0" algn="just" rtl="0">
              <a:lnSpc>
                <a:spcPct val="102200"/>
              </a:lnSpc>
              <a:spcBef>
                <a:spcPts val="600"/>
              </a:spcBef>
              <a:spcAft>
                <a:spcPts val="0"/>
              </a:spcAft>
              <a:buClr>
                <a:srgbClr val="79527B"/>
              </a:buClr>
              <a:buSzPts val="1500"/>
              <a:buNone/>
            </a:pPr>
            <a:r>
              <a:rPr lang="en-US" sz="1200" dirty="0"/>
              <a:t>• How to carry out a Workplace Risk Assessment</a:t>
            </a:r>
            <a:endParaRPr dirty="0"/>
          </a:p>
          <a:p>
            <a:pPr marL="0" lvl="0" indent="0" algn="just" rtl="0">
              <a:lnSpc>
                <a:spcPct val="102200"/>
              </a:lnSpc>
              <a:spcBef>
                <a:spcPts val="600"/>
              </a:spcBef>
              <a:spcAft>
                <a:spcPts val="0"/>
              </a:spcAft>
              <a:buClr>
                <a:srgbClr val="79527B"/>
              </a:buClr>
              <a:buSzPts val="1500"/>
              <a:buNone/>
            </a:pPr>
            <a:r>
              <a:rPr lang="en-US" sz="1200" dirty="0"/>
              <a:t>• Coronavirus (COVID-19): ventilation guidance</a:t>
            </a:r>
            <a:endParaRPr dirty="0"/>
          </a:p>
          <a:p>
            <a:pPr marL="0" lvl="0" indent="0" algn="just" rtl="0">
              <a:lnSpc>
                <a:spcPct val="102200"/>
              </a:lnSpc>
              <a:spcBef>
                <a:spcPts val="600"/>
              </a:spcBef>
              <a:spcAft>
                <a:spcPts val="0"/>
              </a:spcAft>
              <a:buClr>
                <a:srgbClr val="79527B"/>
              </a:buClr>
              <a:buSzPts val="1500"/>
              <a:buNone/>
            </a:pPr>
            <a:r>
              <a:rPr lang="en-US" sz="1200" dirty="0"/>
              <a:t>• COVID-19 information and guidance for non-health and care settings</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endParaRPr sz="1200" dirty="0"/>
          </a:p>
        </p:txBody>
      </p: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1150</Words>
  <Application>Microsoft Office PowerPoint</Application>
  <PresentationFormat>Benutzerdefiniert</PresentationFormat>
  <Paragraphs>66</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Poppins</vt:lpstr>
      <vt:lpstr>Montserrat</vt:lpstr>
      <vt:lpstr>Century Schoolbook</vt:lpstr>
      <vt:lpstr>Avenir</vt:lpstr>
      <vt:lpstr>Arial</vt:lpstr>
      <vt:lpstr>Calibri</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cp:revision>
  <dcterms:created xsi:type="dcterms:W3CDTF">2021-06-15T11:45:52Z</dcterms:created>
  <dcterms:modified xsi:type="dcterms:W3CDTF">2023-01-17T12:37:06Z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