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Lst>
  <p:notesMasterIdLst>
    <p:notesMasterId r:id="rId9"/>
  </p:notesMasterIdLst>
  <p:sldIdLst>
    <p:sldId id="277" r:id="rId4"/>
    <p:sldId id="278" r:id="rId5"/>
    <p:sldId id="281" r:id="rId6"/>
    <p:sldId id="282" r:id="rId7"/>
    <p:sldId id="283" r:id="rId8"/>
  </p:sldIdLst>
  <p:sldSz cx="7559675" cy="10691813"/>
  <p:notesSz cx="6858000" cy="9144000"/>
  <p:embeddedFontLst>
    <p:embeddedFont>
      <p:font typeface="Calibri" panose="020F0502020204030204" pitchFamily="34" charset="0"/>
      <p:regular r:id="rId10"/>
      <p:bold r:id="rId11"/>
      <p:italic r:id="rId12"/>
      <p:boldItalic r:id="rId13"/>
    </p:embeddedFont>
    <p:embeddedFont>
      <p:font typeface="Cambria Math" panose="02040503050406030204" pitchFamily="18" charset="0"/>
      <p:regular r:id="rId14"/>
    </p:embeddedFont>
    <p:embeddedFont>
      <p:font typeface="Century Schoolbook" panose="02040604050505020304" pitchFamily="18" charset="0"/>
      <p:regular r:id="rId15"/>
      <p:bold r:id="rId16"/>
      <p:italic r:id="rId17"/>
      <p:boldItalic r:id="rId18"/>
    </p:embeddedFont>
    <p:embeddedFont>
      <p:font typeface="Montserrat" panose="00000500000000000000" pitchFamily="2" charset="0"/>
      <p:regular r:id="rId19"/>
      <p:bold r:id="rId20"/>
      <p:italic r:id="rId21"/>
      <p:boldItalic r:id="rId22"/>
    </p:embeddedFont>
    <p:embeddedFont>
      <p:font typeface="Poppins" panose="000005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527B"/>
    <a:srgbClr val="F77C57"/>
    <a:srgbClr val="F9C1B0"/>
    <a:srgbClr val="C6B6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75" autoAdjust="0"/>
    <p:restoredTop sz="94660"/>
  </p:normalViewPr>
  <p:slideViewPr>
    <p:cSldViewPr snapToGrid="0">
      <p:cViewPr varScale="1">
        <p:scale>
          <a:sx n="67" d="100"/>
          <a:sy n="67" d="100"/>
        </p:scale>
        <p:origin x="369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font" Target="fonts/font17.fntdata"/><Relationship Id="rId3" Type="http://schemas.openxmlformats.org/officeDocument/2006/relationships/slideMaster" Target="slideMasters/slideMaster1.xml"/><Relationship Id="rId21" Type="http://schemas.openxmlformats.org/officeDocument/2006/relationships/font" Target="fonts/font12.fntdata"/><Relationship Id="rId63"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font" Target="fonts/font16.fntdata"/><Relationship Id="rId59"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7.fntdata"/><Relationship Id="rId20" Type="http://schemas.openxmlformats.org/officeDocument/2006/relationships/font" Target="fonts/font11.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font" Target="fonts/font2.fntdata"/><Relationship Id="rId24" Type="http://schemas.openxmlformats.org/officeDocument/2006/relationships/font" Target="fonts/font15.fntdata"/><Relationship Id="rId5" Type="http://schemas.openxmlformats.org/officeDocument/2006/relationships/slide" Target="slides/slide2.xml"/><Relationship Id="rId15" Type="http://schemas.openxmlformats.org/officeDocument/2006/relationships/font" Target="fonts/font6.fntdata"/><Relationship Id="rId23" Type="http://schemas.openxmlformats.org/officeDocument/2006/relationships/font" Target="fonts/font14.fntdata"/><Relationship Id="rId61" Type="http://schemas.openxmlformats.org/officeDocument/2006/relationships/viewProps" Target="viewProps.xml"/><Relationship Id="rId10" Type="http://schemas.openxmlformats.org/officeDocument/2006/relationships/font" Target="fonts/font1.fntdata"/><Relationship Id="rId19" Type="http://schemas.openxmlformats.org/officeDocument/2006/relationships/font" Target="fonts/font10.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78" b="0" i="0" u="none" strike="noStrik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dirty="0">
                <a:solidFill>
                  <a:srgbClr val="79527B"/>
                </a:solidFill>
              </a:rPr>
              <a:t>Initial Situation</a:t>
            </a:r>
            <a:endParaRPr sz="1511" b="1" dirty="0">
              <a:solidFill>
                <a:srgbClr val="79527B"/>
              </a:solidFill>
            </a:endParaRPr>
          </a:p>
        </p:txBody>
      </p:sp>
      <p:sp>
        <p:nvSpPr>
          <p:cNvPr id="1419" name="Google Shape;1419;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Topic:</a:t>
            </a:r>
          </a:p>
          <a:p>
            <a:pPr marL="0" lvl="0" indent="0" algn="l" rtl="0">
              <a:lnSpc>
                <a:spcPct val="127750"/>
              </a:lnSpc>
              <a:spcBef>
                <a:spcPts val="0"/>
              </a:spcBef>
              <a:spcAft>
                <a:spcPts val="0"/>
              </a:spcAft>
              <a:buClr>
                <a:schemeClr val="lt1"/>
              </a:buClr>
              <a:buSzPts val="1200"/>
              <a:buNone/>
            </a:pPr>
            <a:r>
              <a:rPr lang="de-DE" dirty="0"/>
              <a:t>Early </a:t>
            </a:r>
            <a:r>
              <a:rPr lang="de-DE" dirty="0" err="1"/>
              <a:t>Warning</a:t>
            </a:r>
            <a:r>
              <a:rPr lang="de-DE" dirty="0"/>
              <a:t> </a:t>
            </a:r>
            <a:r>
              <a:rPr lang="de-DE" dirty="0" err="1"/>
              <a:t>indicators</a:t>
            </a: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Type of </a:t>
            </a:r>
            <a:r>
              <a:rPr lang="de-DE" dirty="0" err="1"/>
              <a:t>business</a:t>
            </a:r>
            <a:r>
              <a:rPr lang="de-DE" dirty="0"/>
              <a:t>: </a:t>
            </a:r>
          </a:p>
          <a:p>
            <a:pPr marL="0" lvl="0" indent="0" algn="l" rtl="0">
              <a:lnSpc>
                <a:spcPct val="127750"/>
              </a:lnSpc>
              <a:spcBef>
                <a:spcPts val="0"/>
              </a:spcBef>
              <a:spcAft>
                <a:spcPts val="0"/>
              </a:spcAft>
              <a:buClr>
                <a:schemeClr val="lt1"/>
              </a:buClr>
              <a:buSzPts val="1200"/>
              <a:buNone/>
            </a:pPr>
            <a:r>
              <a:rPr lang="de-DE" dirty="0"/>
              <a:t>Tour </a:t>
            </a:r>
            <a:r>
              <a:rPr lang="de-DE" dirty="0" err="1"/>
              <a:t>provider</a:t>
            </a:r>
            <a:endParaRPr lang="de-DE" dirty="0"/>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a:t>Case Study</a:t>
            </a:r>
            <a:endParaRPr sz="1600" dirty="0"/>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Module</a:t>
            </a:r>
            <a:r>
              <a:rPr lang="en-US" b="1"/>
              <a:t>: 2 </a:t>
            </a:r>
          </a:p>
          <a:p>
            <a:pPr marL="0" indent="0">
              <a:spcBef>
                <a:spcPts val="0"/>
              </a:spcBef>
              <a:buSzPts val="1200"/>
            </a:pPr>
            <a:r>
              <a:rPr lang="en-US" b="1"/>
              <a:t>Precaution </a:t>
            </a:r>
            <a:r>
              <a:rPr lang="en-US" b="1" dirty="0"/>
              <a:t>&amp; avoidance of crisis</a:t>
            </a:r>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481662" y="5007725"/>
            <a:ext cx="2736261" cy="323883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US" sz="1200" b="0" dirty="0">
                <a:solidFill>
                  <a:srgbClr val="534B4F"/>
                </a:solidFill>
              </a:rPr>
              <a:t>The family business </a:t>
            </a:r>
            <a:r>
              <a:rPr lang="en-US" sz="1200" b="0" dirty="0" err="1">
                <a:solidFill>
                  <a:srgbClr val="534B4F"/>
                </a:solidFill>
              </a:rPr>
              <a:t>Sailinghearts</a:t>
            </a:r>
            <a:r>
              <a:rPr lang="en-US" sz="1200" b="0" dirty="0">
                <a:solidFill>
                  <a:srgbClr val="534B4F"/>
                </a:solidFill>
              </a:rPr>
              <a:t> rents out fully equipped houseboats for adventure holidays directly at Lion’s Sea and conducts guided sailing tours for small groups with its two sailing boats. Due to the corona pandemic and some external circumstances, they now want to assess how to proceed with their venture. </a:t>
            </a:r>
            <a:endParaRPr lang="en-GB" sz="1200" b="0" dirty="0">
              <a:solidFill>
                <a:srgbClr val="534B4F"/>
              </a:solidFill>
            </a:endParaRPr>
          </a:p>
        </p:txBody>
      </p:sp>
      <p:pic>
        <p:nvPicPr>
          <p:cNvPr id="6" name="Bildplatzhalter 5">
            <a:extLst>
              <a:ext uri="{FF2B5EF4-FFF2-40B4-BE49-F238E27FC236}">
                <a16:creationId xmlns:a16="http://schemas.microsoft.com/office/drawing/2014/main" id="{0704CBC8-99DB-2468-D57C-40CA46A9DC9F}"/>
              </a:ext>
            </a:extLst>
          </p:cNvPr>
          <p:cNvPicPr>
            <a:picLocks noGrp="1" noChangeAspect="1"/>
          </p:cNvPicPr>
          <p:nvPr>
            <p:ph type="pic" idx="9"/>
          </p:nvPr>
        </p:nvPicPr>
        <p:blipFill>
          <a:blip r:embed="rId3"/>
          <a:srcRect t="23568" b="23568"/>
          <a:stretch>
            <a:fillRect/>
          </a:stretch>
        </p:blipFill>
        <p:spPr/>
      </p:pic>
      <p:sp>
        <p:nvSpPr>
          <p:cNvPr id="7" name="Textfeld 6">
            <a:extLst>
              <a:ext uri="{FF2B5EF4-FFF2-40B4-BE49-F238E27FC236}">
                <a16:creationId xmlns:a16="http://schemas.microsoft.com/office/drawing/2014/main" id="{AB55B4BA-DB5E-16BA-2469-7683D9073B95}"/>
              </a:ext>
            </a:extLst>
          </p:cNvPr>
          <p:cNvSpPr txBox="1"/>
          <p:nvPr/>
        </p:nvSpPr>
        <p:spPr>
          <a:xfrm>
            <a:off x="6632196" y="2384784"/>
            <a:ext cx="965713" cy="246221"/>
          </a:xfrm>
          <a:prstGeom prst="rect">
            <a:avLst/>
          </a:prstGeom>
          <a:noFill/>
        </p:spPr>
        <p:txBody>
          <a:bodyPr wrap="square" rtlCol="0">
            <a:spAutoFit/>
          </a:bodyPr>
          <a:lstStyle/>
          <a:p>
            <a:r>
              <a:rPr lang="de-DE" sz="1000" dirty="0" err="1">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Photo</a:t>
            </a:r>
            <a:r>
              <a:rPr lang="de-DE" sz="1000" dirty="0">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 </a:t>
            </a:r>
            <a:r>
              <a:rPr lang="de-DE" sz="1000" dirty="0" err="1">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Pexels</a:t>
            </a:r>
            <a:endParaRPr lang="en-GB" sz="1000" dirty="0">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dirty="0"/>
              <a:t>Special challenges and problems faced by the company</a:t>
            </a:r>
            <a:endParaRPr dirty="0"/>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338188" y="573721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77601" y="5704090"/>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r>
              <a:rPr lang="en-US" sz="1200" b="0" dirty="0">
                <a:solidFill>
                  <a:srgbClr val="534B4F"/>
                </a:solidFill>
              </a:rPr>
              <a:t>Which measures and key figures do you know to </a:t>
            </a:r>
            <a:r>
              <a:rPr lang="en-US" sz="1200" b="0" dirty="0" err="1">
                <a:solidFill>
                  <a:srgbClr val="534B4F"/>
                </a:solidFill>
              </a:rPr>
              <a:t>analyse</a:t>
            </a:r>
            <a:r>
              <a:rPr lang="en-US" sz="1200" b="0" dirty="0">
                <a:solidFill>
                  <a:srgbClr val="534B4F"/>
                </a:solidFill>
              </a:rPr>
              <a:t> a company? Collect them in your group and make a common list.</a:t>
            </a:r>
          </a:p>
          <a:p>
            <a:pPr marL="0" indent="0">
              <a:lnSpc>
                <a:spcPct val="102200"/>
              </a:lnSpc>
              <a:buSzPts val="1500"/>
            </a:pPr>
            <a:endParaRPr lang="en-US" sz="1200" b="0" dirty="0">
              <a:solidFill>
                <a:srgbClr val="534B4F"/>
              </a:solidFill>
            </a:endParaRPr>
          </a:p>
          <a:p>
            <a:pPr marL="0" indent="0">
              <a:lnSpc>
                <a:spcPct val="102200"/>
              </a:lnSpc>
              <a:buSzPts val="1500"/>
            </a:pPr>
            <a:r>
              <a:rPr lang="en-US" sz="1200" b="0" dirty="0">
                <a:solidFill>
                  <a:srgbClr val="534B4F"/>
                </a:solidFill>
              </a:rPr>
              <a:t>Which measures would you recommend to the </a:t>
            </a:r>
            <a:r>
              <a:rPr lang="en-US" sz="1200" b="0" dirty="0" err="1">
                <a:solidFill>
                  <a:srgbClr val="534B4F"/>
                </a:solidFill>
              </a:rPr>
              <a:t>Keils</a:t>
            </a:r>
            <a:r>
              <a:rPr lang="en-US" sz="1200" b="0" dirty="0">
                <a:solidFill>
                  <a:srgbClr val="534B4F"/>
                </a:solidFill>
              </a:rPr>
              <a:t>?</a:t>
            </a: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77590" y="5387024"/>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dirty="0"/>
              <a:t>Group Discussion</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a:off x="928041" y="5801862"/>
            <a:ext cx="5941290" cy="16205"/>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80"/>
            <a:ext cx="5891730" cy="124199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US" sz="1200" b="0" dirty="0">
                <a:solidFill>
                  <a:srgbClr val="534B4F"/>
                </a:solidFill>
              </a:rPr>
              <a:t>The CEOs, Mr. and Mrs. Keil, have had a few tough months. The drought of the last summer periods caused the directly adjacent forest to repeatedly catch fire, and booked tours had to be canceled at short notice. They desperately needed the income, as this was the first summer since the outbreak of the Covid-19 pandemic in which business slowly started up again, and the staff had something to do after a period of lockdowns and restrictions. They had also invested in a second sailboat for the fleet before the pandemic, for which they had to take out a loan. </a:t>
            </a:r>
            <a:r>
              <a:rPr lang="en-US" sz="1200" dirty="0"/>
              <a:t>After this turbulent time, the </a:t>
            </a:r>
            <a:r>
              <a:rPr lang="en-US" sz="1200" dirty="0" err="1"/>
              <a:t>Keils</a:t>
            </a:r>
            <a:r>
              <a:rPr lang="en-US" sz="1200" dirty="0"/>
              <a:t> don't know if the company will last this way. A few years ago, they were still sure that they would revitalize the region with their offer and had the plan to acquire even more sailing boats and expand the workforce. Now they are not sure how the company is doing, and which measures make sense in perspective. Therefore, they would like to take a closer look at their company and consider which path would be best for them.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GB" dirty="0"/>
              <a:t>Approach</a:t>
            </a:r>
          </a:p>
        </p:txBody>
      </p:sp>
      <mc:AlternateContent xmlns:mc="http://schemas.openxmlformats.org/markup-compatibility/2006" xmlns:a14="http://schemas.microsoft.com/office/drawing/2010/main">
        <mc:Choice Requires="a14">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en-US" sz="1200" dirty="0"/>
                  <a:t>In order to check the profitability of the company after this turbulent time, the entrepreneurs decided to first carry out the Quick Check according to </a:t>
                </a:r>
                <a:r>
                  <a:rPr lang="en-US" sz="1200" dirty="0" err="1"/>
                  <a:t>Kralicek</a:t>
                </a:r>
                <a:r>
                  <a:rPr lang="en-US" sz="1200" dirty="0"/>
                  <a:t>. This method is a simple way to obtain a benchmark of the company's financial stability and earnings situation by means of 8 key figures - before taking further steps. The following key figures are necessary for this:</a:t>
                </a:r>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r>
                  <a:rPr lang="en-US" sz="1200" dirty="0"/>
                  <a:t>From the balance sheet: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Equity capital</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Debt capital</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Total capital (= equity plus debt)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Cash and cash equivalents</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0" lvl="0" indent="0" rtl="0">
                  <a:lnSpc>
                    <a:spcPct val="102200"/>
                  </a:lnSpc>
                  <a:spcBef>
                    <a:spcPts val="0"/>
                  </a:spcBef>
                  <a:spcAft>
                    <a:spcPts val="0"/>
                  </a:spcAft>
                  <a:buClr>
                    <a:srgbClr val="79527B"/>
                  </a:buClr>
                  <a:buSzPts val="1500"/>
                  <a:buNone/>
                </a:pPr>
                <a:r>
                  <a:rPr lang="en-US" sz="1200" dirty="0"/>
                  <a:t>From the profit and loss account: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Turnover</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Interest on borrowed capital (interest expenses)</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Earnings before taxes (EBT)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Cash flow before taxes (net profit + depreciation + provisions = gross cash flow)</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r>
                  <a:rPr lang="en-US" sz="1200" dirty="0"/>
                  <a:t>These key figures are now put in relation to each other to get an overview. </a:t>
                </a:r>
                <a:br>
                  <a:rPr lang="en-US" sz="1200" dirty="0"/>
                </a:br>
                <a:r>
                  <a:rPr lang="en-US" sz="1200" dirty="0">
                    <a:solidFill>
                      <a:srgbClr val="79527B"/>
                    </a:solidFill>
                  </a:rPr>
                  <a:t>On financial stability: absolute (measured by the balance sheet total) and relative (measured by the cash flow):</a:t>
                </a:r>
              </a:p>
              <a:p>
                <a:pPr marL="0" lvl="0" indent="0" rtl="0">
                  <a:lnSpc>
                    <a:spcPct val="102200"/>
                  </a:lnSpc>
                  <a:spcBef>
                    <a:spcPts val="0"/>
                  </a:spcBef>
                  <a:spcAft>
                    <a:spcPts val="0"/>
                  </a:spcAft>
                  <a:buClr>
                    <a:srgbClr val="79527B"/>
                  </a:buClr>
                  <a:buSzPts val="1500"/>
                  <a:buNone/>
                </a:pPr>
                <a:endParaRPr lang="en-US"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Equity ratio:	 </a:t>
                </a:r>
                <a14:m>
                  <m:oMath xmlns:m="http://schemas.openxmlformats.org/officeDocument/2006/math">
                    <m:f>
                      <m:fPr>
                        <m:ctrlPr>
                          <a:rPr lang="de-DE" sz="1200" i="1" smtClean="0">
                            <a:effectLst/>
                            <a:latin typeface="Cambria Math" panose="02040503050406030204" pitchFamily="18" charset="0"/>
                          </a:rPr>
                        </m:ctrlPr>
                      </m:fPr>
                      <m:num>
                        <m:r>
                          <m:rPr>
                            <m:sty m:val="p"/>
                          </m:rPr>
                          <a:rPr lang="de-DE" sz="1200" b="0" i="0" smtClean="0">
                            <a:effectLst/>
                            <a:latin typeface="Cambria Math" panose="02040503050406030204" pitchFamily="18" charset="0"/>
                          </a:rPr>
                          <m:t>e</m:t>
                        </m:r>
                        <m:r>
                          <m:rPr>
                            <m:sty m:val="p"/>
                          </m:rP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quity</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 </m:t>
                        </m:r>
                        <m:r>
                          <m:rPr>
                            <m:sty m:val="p"/>
                          </m:rP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capital</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𝑡𝑜𝑡𝑎𝑙</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 </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𝑐𝑎𝑝𝑖𝑡𝑎𝑙</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n-US"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171450" lvl="0" indent="-171450">
                  <a:lnSpc>
                    <a:spcPct val="102200"/>
                  </a:lnSpc>
                  <a:buClr>
                    <a:srgbClr val="79527B"/>
                  </a:buClr>
                  <a:buSzPts val="1500"/>
                  <a:buFont typeface="Arial" panose="020B0604020202020204" pitchFamily="34" charset="0"/>
                  <a:buChar char="•"/>
                </a:pPr>
                <a:r>
                  <a:rPr lang="en-US" sz="1200" dirty="0"/>
                  <a:t>Debt amortization period:	 </a:t>
                </a:r>
                <a14:m>
                  <m:oMath xmlns:m="http://schemas.openxmlformats.org/officeDocument/2006/math">
                    <m:f>
                      <m:fPr>
                        <m:ctrlPr>
                          <a:rPr lang="de-DE" sz="1200" i="1" smtClean="0">
                            <a:effectLst/>
                            <a:latin typeface="Cambria Math" panose="02040503050406030204" pitchFamily="18" charset="0"/>
                          </a:rPr>
                        </m:ctrlPr>
                      </m:fPr>
                      <m:num>
                        <m:r>
                          <m:rPr>
                            <m:sty m:val="p"/>
                          </m:rPr>
                          <a:rPr lang="de-DE" sz="1200" b="0" i="0" smtClean="0">
                            <a:effectLst/>
                            <a:latin typeface="Cambria Math" panose="02040503050406030204" pitchFamily="18" charset="0"/>
                          </a:rPr>
                          <m:t>debt</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 </m:t>
                        </m:r>
                        <m:r>
                          <m:rPr>
                            <m:sty m:val="p"/>
                          </m:rP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capital</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𝑐</m:t>
                        </m:r>
                        <m:r>
                          <a:rPr lang="de-DE" sz="1200" i="1">
                            <a:latin typeface="Cambria Math" panose="02040503050406030204" pitchFamily="18" charset="0"/>
                            <a:ea typeface="Calibri" panose="020F0502020204030204" pitchFamily="34" charset="0"/>
                            <a:cs typeface="Cambria Math" panose="02040503050406030204" pitchFamily="18" charset="0"/>
                          </a:rPr>
                          <m:t>𝑎𝑠h</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𝑎𝑛𝑑</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𝑐𝑎𝑠h</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𝑒𝑞𝑢𝑖𝑣𝑎𝑙𝑒𝑛𝑡𝑠</m:t>
                        </m:r>
                      </m:num>
                      <m:den>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𝑐𝑎𝑠h</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𝑓𝑙𝑜𝑤</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𝑏𝑒𝑓𝑜𝑟𝑒</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𝑡𝑎𝑥𝑒𝑠</m:t>
                        </m:r>
                      </m:den>
                    </m:f>
                  </m:oMath>
                </a14:m>
                <a:endParaRPr lang="en-US" sz="1200" dirty="0"/>
              </a:p>
              <a:p>
                <a:pPr marL="171450" lvl="0" indent="-171450">
                  <a:lnSpc>
                    <a:spcPct val="102200"/>
                  </a:lnSpc>
                  <a:buClr>
                    <a:srgbClr val="79527B"/>
                  </a:buClr>
                  <a:buSzPts val="1500"/>
                  <a:buFont typeface="Arial" panose="020B0604020202020204" pitchFamily="34" charset="0"/>
                  <a:buChar char="•"/>
                </a:pPr>
                <a:endParaRPr lang="en-US" sz="1200" dirty="0"/>
              </a:p>
              <a:p>
                <a:pPr marL="171450" lvl="0" indent="-171450">
                  <a:lnSpc>
                    <a:spcPct val="102200"/>
                  </a:lnSpc>
                  <a:buClr>
                    <a:srgbClr val="79527B"/>
                  </a:buClr>
                  <a:buSzPts val="1500"/>
                  <a:buFont typeface="Arial" panose="020B0604020202020204" pitchFamily="34" charset="0"/>
                  <a:buChar char="•"/>
                </a:pPr>
                <a:endParaRPr lang="en-US" sz="1200" dirty="0"/>
              </a:p>
              <a:p>
                <a:pPr marL="0" lvl="0" indent="0">
                  <a:lnSpc>
                    <a:spcPct val="102200"/>
                  </a:lnSpc>
                  <a:buClr>
                    <a:srgbClr val="79527B"/>
                  </a:buClr>
                  <a:buSzPts val="1500"/>
                </a:pPr>
                <a:r>
                  <a:rPr lang="en-US" sz="1200" dirty="0">
                    <a:solidFill>
                      <a:srgbClr val="79527B"/>
                    </a:solidFill>
                  </a:rPr>
                  <a:t>On the earnings situation: How profitable and efficient is your company?</a:t>
                </a:r>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a:p>
                <a:pPr marL="171450" indent="-171450">
                  <a:lnSpc>
                    <a:spcPct val="102200"/>
                  </a:lnSpc>
                  <a:buClr>
                    <a:srgbClr val="79527B"/>
                  </a:buClr>
                  <a:buSzPts val="1500"/>
                  <a:buFont typeface="Arial" panose="020B0604020202020204" pitchFamily="34" charset="0"/>
                  <a:buChar char="•"/>
                </a:pPr>
                <a:r>
                  <a:rPr lang="en-US" sz="1200" dirty="0"/>
                  <a:t>Return on assets:	</a:t>
                </a:r>
                <a14:m>
                  <m:oMath xmlns:m="http://schemas.openxmlformats.org/officeDocument/2006/math">
                    <m:f>
                      <m:fPr>
                        <m:ctrlPr>
                          <a:rPr lang="de-DE" sz="1200" i="1" smtClean="0">
                            <a:effectLst/>
                            <a:latin typeface="Cambria Math" panose="02040503050406030204" pitchFamily="18" charset="0"/>
                          </a:rPr>
                        </m:ctrlPr>
                      </m:fPr>
                      <m:num>
                        <m:r>
                          <m:rPr>
                            <m:sty m:val="p"/>
                          </m:rPr>
                          <a:rPr lang="de-DE" sz="1200" b="0" i="0" smtClean="0">
                            <a:latin typeface="Cambria Math" panose="02040503050406030204" pitchFamily="18" charset="0"/>
                          </a:rPr>
                          <m:t>earnings</m:t>
                        </m:r>
                        <m:r>
                          <a:rPr lang="de-DE" sz="1200" b="0" i="0" smtClean="0">
                            <a:latin typeface="Cambria Math" panose="02040503050406030204" pitchFamily="18" charset="0"/>
                          </a:rPr>
                          <m:t> </m:t>
                        </m:r>
                        <m:r>
                          <m:rPr>
                            <m:sty m:val="p"/>
                          </m:rPr>
                          <a:rPr lang="de-DE" sz="1200" b="0" i="0" smtClean="0">
                            <a:latin typeface="Cambria Math" panose="02040503050406030204" pitchFamily="18" charset="0"/>
                          </a:rPr>
                          <m:t>before</m:t>
                        </m:r>
                        <m:r>
                          <a:rPr lang="de-DE" sz="1200" b="0" i="0" smtClean="0">
                            <a:latin typeface="Cambria Math" panose="02040503050406030204" pitchFamily="18" charset="0"/>
                          </a:rPr>
                          <m:t> </m:t>
                        </m:r>
                        <m:r>
                          <m:rPr>
                            <m:sty m:val="p"/>
                          </m:rPr>
                          <a:rPr lang="de-DE" sz="1200" b="0" i="0" smtClean="0">
                            <a:latin typeface="Cambria Math" panose="02040503050406030204" pitchFamily="18" charset="0"/>
                          </a:rPr>
                          <m:t>taxes</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interest</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on</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borrowed</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capital</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𝑡𝑜𝑡𝑎𝑙</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 </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𝑐𝑎𝑝𝑖𝑡𝑎𝑙</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n-US" sz="1200" dirty="0"/>
              </a:p>
              <a:p>
                <a:pPr marL="171450" indent="-171450">
                  <a:lnSpc>
                    <a:spcPct val="102200"/>
                  </a:lnSpc>
                  <a:buClr>
                    <a:srgbClr val="79527B"/>
                  </a:buClr>
                  <a:buSzPts val="1500"/>
                  <a:buFont typeface="Arial" panose="020B0604020202020204" pitchFamily="34" charset="0"/>
                  <a:buChar char="•"/>
                </a:pPr>
                <a:endParaRPr lang="en-US" sz="1200" dirty="0"/>
              </a:p>
              <a:p>
                <a:pPr marL="171450" indent="-171450">
                  <a:lnSpc>
                    <a:spcPct val="102200"/>
                  </a:lnSpc>
                  <a:buClr>
                    <a:srgbClr val="79527B"/>
                  </a:buClr>
                  <a:buSzPts val="1500"/>
                  <a:buFont typeface="Arial" panose="020B0604020202020204" pitchFamily="34" charset="0"/>
                  <a:buChar char="•"/>
                </a:pPr>
                <a:r>
                  <a:rPr lang="en-US" sz="1200" dirty="0"/>
                  <a:t>Cash flow rate: 	</a:t>
                </a:r>
                <a14:m>
                  <m:oMath xmlns:m="http://schemas.openxmlformats.org/officeDocument/2006/math">
                    <m:f>
                      <m:fPr>
                        <m:ctrlPr>
                          <a:rPr lang="de-DE" sz="1200" i="1" smtClean="0">
                            <a:effectLst/>
                            <a:latin typeface="Cambria Math" panose="02040503050406030204" pitchFamily="18" charset="0"/>
                          </a:rPr>
                        </m:ctrlPr>
                      </m:fPr>
                      <m:num>
                        <m:r>
                          <a:rPr lang="de-DE" sz="1200" b="0" i="1" smtClean="0">
                            <a:effectLst/>
                            <a:latin typeface="Cambria Math" panose="02040503050406030204" pitchFamily="18" charset="0"/>
                          </a:rPr>
                          <m:t>𝑐𝑎𝑠h</m:t>
                        </m:r>
                        <m:r>
                          <a:rPr lang="de-DE" sz="1200" b="0" i="1" smtClean="0">
                            <a:effectLst/>
                            <a:latin typeface="Cambria Math" panose="02040503050406030204" pitchFamily="18" charset="0"/>
                          </a:rPr>
                          <m:t> </m:t>
                        </m:r>
                        <m:r>
                          <a:rPr lang="de-DE" sz="1200" b="0" i="1" smtClean="0">
                            <a:effectLst/>
                            <a:latin typeface="Cambria Math" panose="02040503050406030204" pitchFamily="18" charset="0"/>
                          </a:rPr>
                          <m:t>𝑓𝑙𝑜𝑤</m:t>
                        </m:r>
                        <m:r>
                          <a:rPr lang="de-DE" sz="1200" b="0" i="1" smtClean="0">
                            <a:effectLst/>
                            <a:latin typeface="Cambria Math" panose="02040503050406030204" pitchFamily="18" charset="0"/>
                          </a:rPr>
                          <m:t> </m:t>
                        </m:r>
                        <m:r>
                          <a:rPr lang="de-DE" sz="1200" b="0" i="1" smtClean="0">
                            <a:effectLst/>
                            <a:latin typeface="Cambria Math" panose="02040503050406030204" pitchFamily="18" charset="0"/>
                          </a:rPr>
                          <m:t>𝑏𝑒𝑓𝑜𝑟𝑒</m:t>
                        </m:r>
                        <m:r>
                          <a:rPr lang="de-DE" sz="1200" b="0" i="1" smtClean="0">
                            <a:effectLst/>
                            <a:latin typeface="Cambria Math" panose="02040503050406030204" pitchFamily="18" charset="0"/>
                          </a:rPr>
                          <m:t> </m:t>
                        </m:r>
                        <m:r>
                          <a:rPr lang="de-DE" sz="1200" b="0" i="1" smtClean="0">
                            <a:effectLst/>
                            <a:latin typeface="Cambria Math" panose="02040503050406030204" pitchFamily="18" charset="0"/>
                          </a:rPr>
                          <m:t>𝑡𝑎𝑥𝑒𝑠</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𝑡𝑢𝑟𝑛𝑜𝑣𝑒𝑟</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n-US" sz="1200" dirty="0"/>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p:txBody>
          </p:sp>
        </mc:Choice>
        <mc:Fallback xmlns="">
          <p:sp>
            <p:nvSpPr>
              <p:cNvPr id="1544" name="Google Shape;1544;p26"/>
              <p:cNvSpPr txBox="1">
                <a:spLocks noGrp="1" noRot="1" noChangeAspect="1" noMove="1" noResize="1" noEditPoints="1" noAdjustHandles="1" noChangeArrowheads="1" noChangeShapeType="1" noTextEdit="1"/>
              </p:cNvSpPr>
              <p:nvPr>
                <p:ph type="body" idx="2"/>
              </p:nvPr>
            </p:nvSpPr>
            <p:spPr>
              <a:xfrm>
                <a:off x="1024740" y="1448981"/>
                <a:ext cx="5866788" cy="8578420"/>
              </a:xfrm>
              <a:prstGeom prst="rect">
                <a:avLst/>
              </a:prstGeom>
              <a:blipFill>
                <a:blip r:embed="rId3"/>
                <a:stretch>
                  <a:fillRect l="-312" t="-71"/>
                </a:stretch>
              </a:blipFill>
              <a:ln>
                <a:noFill/>
              </a:ln>
            </p:spPr>
            <p:txBody>
              <a:bodyPr/>
              <a:lstStyle/>
              <a:p>
                <a:r>
                  <a:rPr lang="de-DE">
                    <a:noFill/>
                  </a:rPr>
                  <a:t> </a:t>
                </a:r>
              </a:p>
            </p:txBody>
          </p:sp>
        </mc:Fallback>
      </mc:AlternateContent>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B17C66A-6F40-FD32-79E0-883F89EC4475}"/>
              </a:ext>
            </a:extLst>
          </p:cNvPr>
          <p:cNvSpPr>
            <a:spLocks noGrp="1"/>
          </p:cNvSpPr>
          <p:nvPr>
            <p:ph type="body" idx="1"/>
          </p:nvPr>
        </p:nvSpPr>
        <p:spPr/>
        <p:txBody>
          <a:bodyPr/>
          <a:lstStyle/>
          <a:p>
            <a:r>
              <a:rPr lang="en-US" sz="1600" b="1" dirty="0"/>
              <a:t>The results are then compared with the following table:</a:t>
            </a:r>
          </a:p>
        </p:txBody>
      </p:sp>
      <p:sp>
        <p:nvSpPr>
          <p:cNvPr id="4" name="Textplatzhalter 3">
            <a:extLst>
              <a:ext uri="{FF2B5EF4-FFF2-40B4-BE49-F238E27FC236}">
                <a16:creationId xmlns:a16="http://schemas.microsoft.com/office/drawing/2014/main" id="{AE47C530-9073-02E7-1F57-A1747B66E239}"/>
              </a:ext>
            </a:extLst>
          </p:cNvPr>
          <p:cNvSpPr>
            <a:spLocks noGrp="1"/>
          </p:cNvSpPr>
          <p:nvPr>
            <p:ph type="body" idx="3"/>
          </p:nvPr>
        </p:nvSpPr>
        <p:spPr>
          <a:xfrm>
            <a:off x="876300" y="6874815"/>
            <a:ext cx="5991742" cy="482320"/>
          </a:xfrm>
        </p:spPr>
        <p:txBody>
          <a:bodyPr/>
          <a:lstStyle/>
          <a:p>
            <a:r>
              <a:rPr lang="en-US" dirty="0"/>
              <a:t>The following figures are available for the </a:t>
            </a:r>
            <a:r>
              <a:rPr lang="en-US" dirty="0" err="1"/>
              <a:t>Keils</a:t>
            </a:r>
            <a:r>
              <a:rPr lang="en-US" dirty="0"/>
              <a:t> and the </a:t>
            </a:r>
            <a:r>
              <a:rPr lang="en-US" dirty="0" err="1"/>
              <a:t>Sailinghearts</a:t>
            </a:r>
            <a:r>
              <a:rPr lang="en-US" dirty="0"/>
              <a:t> company:</a:t>
            </a:r>
          </a:p>
          <a:p>
            <a:endParaRPr lang="de-DE" dirty="0"/>
          </a:p>
        </p:txBody>
      </p:sp>
      <p:sp>
        <p:nvSpPr>
          <p:cNvPr id="5" name="Textplatzhalter 4">
            <a:extLst>
              <a:ext uri="{FF2B5EF4-FFF2-40B4-BE49-F238E27FC236}">
                <a16:creationId xmlns:a16="http://schemas.microsoft.com/office/drawing/2014/main" id="{A9C55CE0-8CC7-BE9F-2071-90FEA1E853E4}"/>
              </a:ext>
            </a:extLst>
          </p:cNvPr>
          <p:cNvSpPr>
            <a:spLocks noGrp="1"/>
          </p:cNvSpPr>
          <p:nvPr>
            <p:ph type="body" idx="4"/>
          </p:nvPr>
        </p:nvSpPr>
        <p:spPr>
          <a:xfrm>
            <a:off x="876300" y="6792465"/>
            <a:ext cx="6063980" cy="2539418"/>
          </a:xfrm>
        </p:spPr>
        <p:txBody>
          <a:bodyPr/>
          <a:lstStyle/>
          <a:p>
            <a:endParaRPr lang="en-US" dirty="0"/>
          </a:p>
          <a:p>
            <a:endParaRPr lang="en-US" dirty="0"/>
          </a:p>
        </p:txBody>
      </p:sp>
      <p:graphicFrame>
        <p:nvGraphicFramePr>
          <p:cNvPr id="6" name="Tabelle 5">
            <a:extLst>
              <a:ext uri="{FF2B5EF4-FFF2-40B4-BE49-F238E27FC236}">
                <a16:creationId xmlns:a16="http://schemas.microsoft.com/office/drawing/2014/main" id="{5DA09018-2F81-C62F-B54F-09A85A46FEDB}"/>
              </a:ext>
            </a:extLst>
          </p:cNvPr>
          <p:cNvGraphicFramePr>
            <a:graphicFrameLocks noGrp="1"/>
          </p:cNvGraphicFramePr>
          <p:nvPr>
            <p:extLst>
              <p:ext uri="{D42A27DB-BD31-4B8C-83A1-F6EECF244321}">
                <p14:modId xmlns:p14="http://schemas.microsoft.com/office/powerpoint/2010/main" val="745290946"/>
              </p:ext>
            </p:extLst>
          </p:nvPr>
        </p:nvGraphicFramePr>
        <p:xfrm>
          <a:off x="1113106" y="1133335"/>
          <a:ext cx="5662602" cy="5257799"/>
        </p:xfrm>
        <a:graphic>
          <a:graphicData uri="http://schemas.openxmlformats.org/drawingml/2006/table">
            <a:tbl>
              <a:tblPr/>
              <a:tblGrid>
                <a:gridCol w="1837570">
                  <a:extLst>
                    <a:ext uri="{9D8B030D-6E8A-4147-A177-3AD203B41FA5}">
                      <a16:colId xmlns:a16="http://schemas.microsoft.com/office/drawing/2014/main" val="1343801097"/>
                    </a:ext>
                  </a:extLst>
                </a:gridCol>
                <a:gridCol w="631096">
                  <a:extLst>
                    <a:ext uri="{9D8B030D-6E8A-4147-A177-3AD203B41FA5}">
                      <a16:colId xmlns:a16="http://schemas.microsoft.com/office/drawing/2014/main" val="3068599484"/>
                    </a:ext>
                  </a:extLst>
                </a:gridCol>
                <a:gridCol w="540285">
                  <a:extLst>
                    <a:ext uri="{9D8B030D-6E8A-4147-A177-3AD203B41FA5}">
                      <a16:colId xmlns:a16="http://schemas.microsoft.com/office/drawing/2014/main" val="4097035988"/>
                    </a:ext>
                  </a:extLst>
                </a:gridCol>
                <a:gridCol w="594019">
                  <a:extLst>
                    <a:ext uri="{9D8B030D-6E8A-4147-A177-3AD203B41FA5}">
                      <a16:colId xmlns:a16="http://schemas.microsoft.com/office/drawing/2014/main" val="932205697"/>
                    </a:ext>
                  </a:extLst>
                </a:gridCol>
                <a:gridCol w="549605">
                  <a:extLst>
                    <a:ext uri="{9D8B030D-6E8A-4147-A177-3AD203B41FA5}">
                      <a16:colId xmlns:a16="http://schemas.microsoft.com/office/drawing/2014/main" val="533427979"/>
                    </a:ext>
                  </a:extLst>
                </a:gridCol>
                <a:gridCol w="1510027">
                  <a:extLst>
                    <a:ext uri="{9D8B030D-6E8A-4147-A177-3AD203B41FA5}">
                      <a16:colId xmlns:a16="http://schemas.microsoft.com/office/drawing/2014/main" val="1292355235"/>
                    </a:ext>
                  </a:extLst>
                </a:gridCol>
              </a:tblGrid>
              <a:tr h="1060818">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Rating </a:t>
                      </a:r>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scale</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very</a:t>
                      </a:r>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good</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good</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medium</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bad</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Insolvency</a:t>
                      </a:r>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risk</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extLst>
                  <a:ext uri="{0D108BD9-81ED-4DB2-BD59-A6C34878D82A}">
                    <a16:rowId xmlns:a16="http://schemas.microsoft.com/office/drawing/2014/main" val="2293686504"/>
                  </a:ext>
                </a:extLst>
              </a:tr>
              <a:tr h="355514">
                <a:tc>
                  <a:txBody>
                    <a:bodyPr/>
                    <a:lstStyle/>
                    <a:p>
                      <a:pPr algn="ctr" fontAlgn="t"/>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(4)</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(5)</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extLst>
                  <a:ext uri="{0D108BD9-81ED-4DB2-BD59-A6C34878D82A}">
                    <a16:rowId xmlns:a16="http://schemas.microsoft.com/office/drawing/2014/main" val="628098140"/>
                  </a:ext>
                </a:extLst>
              </a:tr>
              <a:tr h="702906">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1. </a:t>
                      </a:r>
                      <a:r>
                        <a:rPr lang="en-US" sz="1400" dirty="0">
                          <a:latin typeface="Calibri" panose="020F0502020204030204" pitchFamily="34" charset="0"/>
                          <a:ea typeface="Calibri" panose="020F0502020204030204" pitchFamily="34" charset="0"/>
                          <a:cs typeface="Calibri" panose="020F0502020204030204" pitchFamily="34" charset="0"/>
                        </a:rPr>
                        <a:t>Equity ratio</a:t>
                      </a:r>
                      <a:r>
                        <a:rPr lang="de-DE" sz="1400" dirty="0">
                          <a:effectLst/>
                          <a:latin typeface="Calibri" panose="020F0502020204030204" pitchFamily="34" charset="0"/>
                          <a:ea typeface="Calibri" panose="020F0502020204030204" pitchFamily="34" charset="0"/>
                          <a:cs typeface="Calibri" panose="020F0502020204030204" pitchFamily="34" charset="0"/>
                        </a:rPr>
                        <a:t> in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20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negative</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5418270"/>
                  </a:ext>
                </a:extLst>
              </a:tr>
              <a:tr h="589546">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2. </a:t>
                      </a:r>
                      <a:r>
                        <a:rPr lang="en-US" sz="1400" dirty="0">
                          <a:latin typeface="Calibri" panose="020F0502020204030204" pitchFamily="34" charset="0"/>
                          <a:ea typeface="Calibri" panose="020F0502020204030204" pitchFamily="34" charset="0"/>
                          <a:cs typeface="Calibri" panose="020F0502020204030204" pitchFamily="34" charset="0"/>
                        </a:rPr>
                        <a:t>Debt amortization period in years</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3</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12</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4057186791"/>
                  </a:ext>
                </a:extLst>
              </a:tr>
              <a:tr h="323756">
                <a:tc gridSpan="6">
                  <a:txBody>
                    <a:bodyPr/>
                    <a:lstStyle/>
                    <a:p>
                      <a:pPr fontAlgn="t"/>
                      <a:r>
                        <a:rPr lang="en-US" sz="1400" b="1" dirty="0">
                          <a:effectLst/>
                          <a:latin typeface="Calibri" panose="020F0502020204030204" pitchFamily="34" charset="0"/>
                          <a:ea typeface="Calibri" panose="020F0502020204030204" pitchFamily="34" charset="0"/>
                          <a:cs typeface="Calibri" panose="020F0502020204030204" pitchFamily="34" charset="0"/>
                        </a:rPr>
                        <a:t>Financial stability: grade average of 1 and 2; ranging between 1 and 5</a:t>
                      </a:r>
                      <a:endParaRPr lang="de-DE" sz="1400" b="1"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lnL w="4233" cap="flat" cmpd="sng" algn="ctr">
                      <a:solidFill>
                        <a:srgbClr val="000000"/>
                      </a:solidFill>
                      <a:prstDash val="solid"/>
                      <a:round/>
                      <a:headEnd type="none" w="med" len="med"/>
                      <a:tailEnd type="none" w="med" len="med"/>
                    </a:lnL>
                    <a:lnT w="4233" cap="flat" cmpd="sng" algn="ctr">
                      <a:solidFill>
                        <a:srgbClr val="000000"/>
                      </a:solidFill>
                      <a:prstDash val="solid"/>
                      <a:round/>
                      <a:headEnd type="none" w="med" len="med"/>
                      <a:tailEnd type="none" w="med" len="med"/>
                    </a:lnT>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tc>
                <a:extLst>
                  <a:ext uri="{0D108BD9-81ED-4DB2-BD59-A6C34878D82A}">
                    <a16:rowId xmlns:a16="http://schemas.microsoft.com/office/drawing/2014/main" val="2835826813"/>
                  </a:ext>
                </a:extLst>
              </a:tr>
              <a:tr h="704521">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3. </a:t>
                      </a:r>
                      <a:r>
                        <a:rPr lang="en-US" sz="1400" dirty="0">
                          <a:latin typeface="Calibri" panose="020F0502020204030204" pitchFamily="34" charset="0"/>
                          <a:ea typeface="Calibri" panose="020F0502020204030204" pitchFamily="34" charset="0"/>
                          <a:cs typeface="Calibri" panose="020F0502020204030204" pitchFamily="34" charset="0"/>
                        </a:rPr>
                        <a:t>Return on assets</a:t>
                      </a:r>
                      <a:r>
                        <a:rPr lang="de-DE" sz="1400" dirty="0">
                          <a:effectLst/>
                          <a:latin typeface="Calibri" panose="020F0502020204030204" pitchFamily="34" charset="0"/>
                          <a:ea typeface="Calibri" panose="020F0502020204030204" pitchFamily="34" charset="0"/>
                          <a:cs typeface="Calibri" panose="020F0502020204030204" pitchFamily="34" charset="0"/>
                        </a:rPr>
                        <a:t> in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12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8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a:effectLst/>
                          <a:latin typeface="Calibri" panose="020F0502020204030204" pitchFamily="34" charset="0"/>
                          <a:ea typeface="Calibri" panose="020F0502020204030204" pitchFamily="34" charset="0"/>
                          <a:cs typeface="Calibri" panose="020F0502020204030204" pitchFamily="34" charset="0"/>
                        </a:rPr>
                        <a:t>&lt; 8 </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negative</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40941523"/>
                  </a:ext>
                </a:extLst>
              </a:tr>
              <a:tr h="702906">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4. </a:t>
                      </a:r>
                      <a:r>
                        <a:rPr lang="en-US" sz="1400" dirty="0">
                          <a:latin typeface="Calibri" panose="020F0502020204030204" pitchFamily="34" charset="0"/>
                          <a:ea typeface="Calibri" panose="020F0502020204030204" pitchFamily="34" charset="0"/>
                          <a:cs typeface="Calibri" panose="020F0502020204030204" pitchFamily="34" charset="0"/>
                        </a:rPr>
                        <a:t>Cash flow rate in %</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8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5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negative</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468612012"/>
                  </a:ext>
                </a:extLst>
              </a:tr>
              <a:tr h="323756">
                <a:tc gridSpan="6">
                  <a:txBody>
                    <a:bodyPr/>
                    <a:lstStyle/>
                    <a:p>
                      <a:pPr fontAlgn="t"/>
                      <a:r>
                        <a:rPr lang="en-US" sz="1400" b="1" dirty="0">
                          <a:effectLst/>
                          <a:latin typeface="Calibri" panose="020F0502020204030204" pitchFamily="34" charset="0"/>
                          <a:ea typeface="Calibri" panose="020F0502020204030204" pitchFamily="34" charset="0"/>
                          <a:cs typeface="Calibri" panose="020F0502020204030204" pitchFamily="34" charset="0"/>
                        </a:rPr>
                        <a:t>Earnings situation: grade average of 3 and 4; ranging between 1 and 5</a:t>
                      </a:r>
                      <a:endParaRPr lang="de-DE" sz="1400" b="1"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lnL w="4233" cap="flat" cmpd="sng" algn="ctr">
                      <a:solidFill>
                        <a:srgbClr val="000000"/>
                      </a:solidFill>
                      <a:prstDash val="solid"/>
                      <a:round/>
                      <a:headEnd type="none" w="med" len="med"/>
                      <a:tailEnd type="none" w="med" len="med"/>
                    </a:lnL>
                    <a:lnT w="4233" cap="flat" cmpd="sng" algn="ctr">
                      <a:solidFill>
                        <a:srgbClr val="000000"/>
                      </a:solidFill>
                      <a:prstDash val="solid"/>
                      <a:round/>
                      <a:headEnd type="none" w="med" len="med"/>
                      <a:tailEnd type="none" w="med" len="med"/>
                    </a:lnT>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tc>
                <a:extLst>
                  <a:ext uri="{0D108BD9-81ED-4DB2-BD59-A6C34878D82A}">
                    <a16:rowId xmlns:a16="http://schemas.microsoft.com/office/drawing/2014/main" val="706381796"/>
                  </a:ext>
                </a:extLst>
              </a:tr>
              <a:tr h="494076">
                <a:tc gridSpan="6">
                  <a:txBody>
                    <a:bodyPr/>
                    <a:lstStyle/>
                    <a:p>
                      <a:pPr fontAlgn="t"/>
                      <a:r>
                        <a:rPr lang="en-US"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Overall result: Grade average ranging between 1 and 5</a:t>
                      </a:r>
                      <a:endParaRPr lang="de-DE"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77C57"/>
                    </a:solidFill>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tc>
                <a:extLst>
                  <a:ext uri="{0D108BD9-81ED-4DB2-BD59-A6C34878D82A}">
                    <a16:rowId xmlns:a16="http://schemas.microsoft.com/office/drawing/2014/main" val="2854969155"/>
                  </a:ext>
                </a:extLst>
              </a:tr>
            </a:tbl>
          </a:graphicData>
        </a:graphic>
      </p:graphicFrame>
      <p:graphicFrame>
        <p:nvGraphicFramePr>
          <p:cNvPr id="7" name="Tabelle 7">
            <a:extLst>
              <a:ext uri="{FF2B5EF4-FFF2-40B4-BE49-F238E27FC236}">
                <a16:creationId xmlns:a16="http://schemas.microsoft.com/office/drawing/2014/main" id="{071A00F2-6FDA-42AF-5936-050AA4981171}"/>
              </a:ext>
            </a:extLst>
          </p:cNvPr>
          <p:cNvGraphicFramePr>
            <a:graphicFrameLocks noGrp="1"/>
          </p:cNvGraphicFramePr>
          <p:nvPr>
            <p:extLst>
              <p:ext uri="{D42A27DB-BD31-4B8C-83A1-F6EECF244321}">
                <p14:modId xmlns:p14="http://schemas.microsoft.com/office/powerpoint/2010/main" val="3789229802"/>
              </p:ext>
            </p:extLst>
          </p:nvPr>
        </p:nvGraphicFramePr>
        <p:xfrm>
          <a:off x="1220524" y="7274785"/>
          <a:ext cx="5375532" cy="3077721"/>
        </p:xfrm>
        <a:graphic>
          <a:graphicData uri="http://schemas.openxmlformats.org/drawingml/2006/table">
            <a:tbl>
              <a:tblPr firstRow="1" bandRow="1">
                <a:tableStyleId>{5940675A-B579-460E-94D1-54222C63F5DA}</a:tableStyleId>
              </a:tblPr>
              <a:tblGrid>
                <a:gridCol w="3554807">
                  <a:extLst>
                    <a:ext uri="{9D8B030D-6E8A-4147-A177-3AD203B41FA5}">
                      <a16:colId xmlns:a16="http://schemas.microsoft.com/office/drawing/2014/main" val="3672946606"/>
                    </a:ext>
                  </a:extLst>
                </a:gridCol>
                <a:gridCol w="1820725">
                  <a:extLst>
                    <a:ext uri="{9D8B030D-6E8A-4147-A177-3AD203B41FA5}">
                      <a16:colId xmlns:a16="http://schemas.microsoft.com/office/drawing/2014/main" val="3808870579"/>
                    </a:ext>
                  </a:extLst>
                </a:gridCol>
              </a:tblGrid>
              <a:tr h="341969">
                <a:tc>
                  <a: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Values from the financial statements 2021</a:t>
                      </a:r>
                      <a:endParaRPr lang="de-DE" dirty="0">
                        <a:solidFill>
                          <a:schemeClr val="bg1"/>
                        </a:solidFill>
                        <a:latin typeface="Calibri" panose="020F0502020204030204" pitchFamily="34" charset="0"/>
                        <a:ea typeface="Calibri" panose="020F0502020204030204" pitchFamily="34" charset="0"/>
                        <a:cs typeface="Calibri" panose="020F0502020204030204" pitchFamily="34" charset="0"/>
                      </a:endParaRPr>
                    </a:p>
                  </a:txBody>
                  <a:tcPr>
                    <a:solidFill>
                      <a:srgbClr val="79527B"/>
                    </a:solidFill>
                  </a:tcPr>
                </a:tc>
                <a:tc>
                  <a:txBody>
                    <a:bodyPr/>
                    <a:lstStyle/>
                    <a:p>
                      <a:r>
                        <a:rPr lang="de-DE" dirty="0">
                          <a:solidFill>
                            <a:schemeClr val="bg1"/>
                          </a:solidFill>
                          <a:latin typeface="Calibri" panose="020F0502020204030204" pitchFamily="34" charset="0"/>
                          <a:ea typeface="Calibri" panose="020F0502020204030204" pitchFamily="34" charset="0"/>
                          <a:cs typeface="Calibri" panose="020F0502020204030204" pitchFamily="34" charset="0"/>
                        </a:rPr>
                        <a:t>EUR</a:t>
                      </a:r>
                    </a:p>
                  </a:txBody>
                  <a:tcPr>
                    <a:solidFill>
                      <a:srgbClr val="79527B"/>
                    </a:solidFill>
                  </a:tcPr>
                </a:tc>
                <a:extLst>
                  <a:ext uri="{0D108BD9-81ED-4DB2-BD59-A6C34878D82A}">
                    <a16:rowId xmlns:a16="http://schemas.microsoft.com/office/drawing/2014/main" val="2411764818"/>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Cash and cash </a:t>
                      </a:r>
                      <a:r>
                        <a:rPr lang="de-DE" dirty="0" err="1">
                          <a:latin typeface="Calibri" panose="020F0502020204030204" pitchFamily="34" charset="0"/>
                          <a:ea typeface="Calibri" panose="020F0502020204030204" pitchFamily="34" charset="0"/>
                          <a:cs typeface="Calibri" panose="020F0502020204030204" pitchFamily="34" charset="0"/>
                        </a:rPr>
                        <a:t>equivalents</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27,600</a:t>
                      </a:r>
                    </a:p>
                  </a:txBody>
                  <a:tcPr/>
                </a:tc>
                <a:extLst>
                  <a:ext uri="{0D108BD9-81ED-4DB2-BD59-A6C34878D82A}">
                    <a16:rowId xmlns:a16="http://schemas.microsoft.com/office/drawing/2014/main" val="3188608671"/>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Equity </a:t>
                      </a:r>
                      <a:r>
                        <a:rPr lang="de-DE" dirty="0" err="1">
                          <a:latin typeface="Calibri" panose="020F0502020204030204" pitchFamily="34" charset="0"/>
                          <a:ea typeface="Calibri" panose="020F0502020204030204" pitchFamily="34" charset="0"/>
                          <a:cs typeface="Calibri" panose="020F0502020204030204" pitchFamily="34" charset="0"/>
                        </a:rPr>
                        <a:t>capital</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53,000</a:t>
                      </a:r>
                    </a:p>
                  </a:txBody>
                  <a:tcPr/>
                </a:tc>
                <a:extLst>
                  <a:ext uri="{0D108BD9-81ED-4DB2-BD59-A6C34878D82A}">
                    <a16:rowId xmlns:a16="http://schemas.microsoft.com/office/drawing/2014/main" val="1159127000"/>
                  </a:ext>
                </a:extLst>
              </a:tr>
              <a:tr h="341969">
                <a:tc>
                  <a:txBody>
                    <a:bodyPr/>
                    <a:lstStyle/>
                    <a:p>
                      <a:r>
                        <a:rPr lang="de-DE" dirty="0" err="1">
                          <a:latin typeface="Calibri" panose="020F0502020204030204" pitchFamily="34" charset="0"/>
                          <a:ea typeface="Calibri" panose="020F0502020204030204" pitchFamily="34" charset="0"/>
                          <a:cs typeface="Calibri" panose="020F0502020204030204" pitchFamily="34" charset="0"/>
                        </a:rPr>
                        <a:t>Debt</a:t>
                      </a:r>
                      <a:r>
                        <a:rPr lang="de-DE" dirty="0">
                          <a:latin typeface="Calibri" panose="020F0502020204030204" pitchFamily="34" charset="0"/>
                          <a:ea typeface="Calibri" panose="020F0502020204030204" pitchFamily="34" charset="0"/>
                          <a:cs typeface="Calibri" panose="020F0502020204030204" pitchFamily="34" charset="0"/>
                        </a:rPr>
                        <a:t> </a:t>
                      </a:r>
                      <a:r>
                        <a:rPr lang="de-DE" dirty="0" err="1">
                          <a:latin typeface="Calibri" panose="020F0502020204030204" pitchFamily="34" charset="0"/>
                          <a:ea typeface="Calibri" panose="020F0502020204030204" pitchFamily="34" charset="0"/>
                          <a:cs typeface="Calibri" panose="020F0502020204030204" pitchFamily="34" charset="0"/>
                        </a:rPr>
                        <a:t>capital</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1,160,000</a:t>
                      </a:r>
                    </a:p>
                  </a:txBody>
                  <a:tcPr/>
                </a:tc>
                <a:extLst>
                  <a:ext uri="{0D108BD9-81ED-4DB2-BD59-A6C34878D82A}">
                    <a16:rowId xmlns:a16="http://schemas.microsoft.com/office/drawing/2014/main" val="384627373"/>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Total </a:t>
                      </a:r>
                      <a:r>
                        <a:rPr lang="de-DE" dirty="0" err="1">
                          <a:latin typeface="Calibri" panose="020F0502020204030204" pitchFamily="34" charset="0"/>
                          <a:ea typeface="Calibri" panose="020F0502020204030204" pitchFamily="34" charset="0"/>
                          <a:cs typeface="Calibri" panose="020F0502020204030204" pitchFamily="34" charset="0"/>
                        </a:rPr>
                        <a:t>capital</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1,213,000</a:t>
                      </a:r>
                    </a:p>
                  </a:txBody>
                  <a:tcPr/>
                </a:tc>
                <a:extLst>
                  <a:ext uri="{0D108BD9-81ED-4DB2-BD59-A6C34878D82A}">
                    <a16:rowId xmlns:a16="http://schemas.microsoft.com/office/drawing/2014/main" val="1662727439"/>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Turnover</a:t>
                      </a: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15,000</a:t>
                      </a:r>
                    </a:p>
                  </a:txBody>
                  <a:tcPr/>
                </a:tc>
                <a:extLst>
                  <a:ext uri="{0D108BD9-81ED-4DB2-BD59-A6C34878D82A}">
                    <a16:rowId xmlns:a16="http://schemas.microsoft.com/office/drawing/2014/main" val="4009057216"/>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Interest on </a:t>
                      </a:r>
                      <a:r>
                        <a:rPr lang="de-DE" dirty="0" err="1">
                          <a:latin typeface="Calibri" panose="020F0502020204030204" pitchFamily="34" charset="0"/>
                          <a:ea typeface="Calibri" panose="020F0502020204030204" pitchFamily="34" charset="0"/>
                          <a:cs typeface="Calibri" panose="020F0502020204030204" pitchFamily="34" charset="0"/>
                        </a:rPr>
                        <a:t>borrowed</a:t>
                      </a:r>
                      <a:r>
                        <a:rPr lang="de-DE" dirty="0">
                          <a:latin typeface="Calibri" panose="020F0502020204030204" pitchFamily="34" charset="0"/>
                          <a:ea typeface="Calibri" panose="020F0502020204030204" pitchFamily="34" charset="0"/>
                          <a:cs typeface="Calibri" panose="020F0502020204030204" pitchFamily="34" charset="0"/>
                        </a:rPr>
                        <a:t> </a:t>
                      </a:r>
                      <a:r>
                        <a:rPr lang="de-DE" dirty="0" err="1">
                          <a:latin typeface="Calibri" panose="020F0502020204030204" pitchFamily="34" charset="0"/>
                          <a:ea typeface="Calibri" panose="020F0502020204030204" pitchFamily="34" charset="0"/>
                          <a:cs typeface="Calibri" panose="020F0502020204030204" pitchFamily="34" charset="0"/>
                        </a:rPr>
                        <a:t>capital</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23,200</a:t>
                      </a:r>
                    </a:p>
                  </a:txBody>
                  <a:tcPr/>
                </a:tc>
                <a:extLst>
                  <a:ext uri="{0D108BD9-81ED-4DB2-BD59-A6C34878D82A}">
                    <a16:rowId xmlns:a16="http://schemas.microsoft.com/office/drawing/2014/main" val="3540920948"/>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Cash </a:t>
                      </a:r>
                      <a:r>
                        <a:rPr lang="de-DE" dirty="0" err="1">
                          <a:latin typeface="Calibri" panose="020F0502020204030204" pitchFamily="34" charset="0"/>
                          <a:ea typeface="Calibri" panose="020F0502020204030204" pitchFamily="34" charset="0"/>
                          <a:cs typeface="Calibri" panose="020F0502020204030204" pitchFamily="34" charset="0"/>
                        </a:rPr>
                        <a:t>flow</a:t>
                      </a:r>
                      <a:r>
                        <a:rPr lang="de-DE" dirty="0">
                          <a:latin typeface="Calibri" panose="020F0502020204030204" pitchFamily="34" charset="0"/>
                          <a:ea typeface="Calibri" panose="020F0502020204030204" pitchFamily="34" charset="0"/>
                          <a:cs typeface="Calibri" panose="020F0502020204030204" pitchFamily="34" charset="0"/>
                        </a:rPr>
                        <a:t> </a:t>
                      </a:r>
                      <a:r>
                        <a:rPr lang="de-DE" dirty="0" err="1">
                          <a:latin typeface="Calibri" panose="020F0502020204030204" pitchFamily="34" charset="0"/>
                          <a:ea typeface="Calibri" panose="020F0502020204030204" pitchFamily="34" charset="0"/>
                          <a:cs typeface="Calibri" panose="020F0502020204030204" pitchFamily="34" charset="0"/>
                        </a:rPr>
                        <a:t>before</a:t>
                      </a:r>
                      <a:r>
                        <a:rPr lang="de-DE" dirty="0">
                          <a:latin typeface="Calibri" panose="020F0502020204030204" pitchFamily="34" charset="0"/>
                          <a:ea typeface="Calibri" panose="020F0502020204030204" pitchFamily="34" charset="0"/>
                          <a:cs typeface="Calibri" panose="020F0502020204030204" pitchFamily="34" charset="0"/>
                        </a:rPr>
                        <a:t> </a:t>
                      </a:r>
                      <a:r>
                        <a:rPr lang="de-DE" dirty="0" err="1">
                          <a:latin typeface="Calibri" panose="020F0502020204030204" pitchFamily="34" charset="0"/>
                          <a:ea typeface="Calibri" panose="020F0502020204030204" pitchFamily="34" charset="0"/>
                          <a:cs typeface="Calibri" panose="020F0502020204030204" pitchFamily="34" charset="0"/>
                        </a:rPr>
                        <a:t>taxes</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1,600</a:t>
                      </a:r>
                    </a:p>
                  </a:txBody>
                  <a:tcPr/>
                </a:tc>
                <a:extLst>
                  <a:ext uri="{0D108BD9-81ED-4DB2-BD59-A6C34878D82A}">
                    <a16:rowId xmlns:a16="http://schemas.microsoft.com/office/drawing/2014/main" val="920555677"/>
                  </a:ext>
                </a:extLst>
              </a:tr>
              <a:tr h="341969">
                <a:tc>
                  <a:txBody>
                    <a:bodyPr/>
                    <a:lstStyle/>
                    <a:p>
                      <a:r>
                        <a:rPr lang="en-US" sz="14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Earnings before taxes</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- 43,600</a:t>
                      </a:r>
                    </a:p>
                  </a:txBody>
                  <a:tcPr/>
                </a:tc>
                <a:extLst>
                  <a:ext uri="{0D108BD9-81ED-4DB2-BD59-A6C34878D82A}">
                    <a16:rowId xmlns:a16="http://schemas.microsoft.com/office/drawing/2014/main" val="3479319601"/>
                  </a:ext>
                </a:extLst>
              </a:tr>
            </a:tbl>
          </a:graphicData>
        </a:graphic>
      </p:graphicFrame>
    </p:spTree>
    <p:extLst>
      <p:ext uri="{BB962C8B-B14F-4D97-AF65-F5344CB8AC3E}">
        <p14:creationId xmlns:p14="http://schemas.microsoft.com/office/powerpoint/2010/main" val="322089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87EC344D-C845-F454-A740-B4A18DBDB2DA}"/>
              </a:ext>
            </a:extLst>
          </p:cNvPr>
          <p:cNvSpPr>
            <a:spLocks noGrp="1"/>
          </p:cNvSpPr>
          <p:nvPr>
            <p:ph type="body" idx="1"/>
          </p:nvPr>
        </p:nvSpPr>
        <p:spPr/>
        <p:txBody>
          <a:bodyPr/>
          <a:lstStyle/>
          <a:p>
            <a:r>
              <a:rPr lang="de-DE" dirty="0" err="1"/>
              <a:t>Results</a:t>
            </a:r>
            <a:r>
              <a:rPr lang="de-DE" dirty="0"/>
              <a:t> </a:t>
            </a:r>
            <a:r>
              <a:rPr lang="de-DE" dirty="0" err="1"/>
              <a:t>for</a:t>
            </a:r>
            <a:r>
              <a:rPr lang="de-DE" dirty="0"/>
              <a:t> </a:t>
            </a:r>
            <a:r>
              <a:rPr lang="de-DE" dirty="0" err="1"/>
              <a:t>Sailinghearts</a:t>
            </a:r>
            <a:endParaRPr lang="de-DE" dirty="0"/>
          </a:p>
        </p:txBody>
      </p:sp>
      <mc:AlternateContent xmlns:mc="http://schemas.openxmlformats.org/markup-compatibility/2006" xmlns:a14="http://schemas.microsoft.com/office/drawing/2010/main">
        <mc:Choice Requires="a14">
          <p:sp>
            <p:nvSpPr>
              <p:cNvPr id="3" name="Textplatzhalter 2">
                <a:extLst>
                  <a:ext uri="{FF2B5EF4-FFF2-40B4-BE49-F238E27FC236}">
                    <a16:creationId xmlns:a16="http://schemas.microsoft.com/office/drawing/2014/main" id="{446DDD13-0336-6022-38D4-CB092B03C1C6}"/>
                  </a:ext>
                </a:extLst>
              </p:cNvPr>
              <p:cNvSpPr>
                <a:spLocks noGrp="1"/>
              </p:cNvSpPr>
              <p:nvPr>
                <p:ph type="body" idx="2"/>
              </p:nvPr>
            </p:nvSpPr>
            <p:spPr/>
            <p:txBody>
              <a:bodyPr/>
              <a:lstStyle/>
              <a:p>
                <a:pPr>
                  <a:buFont typeface="Arial" panose="020B0604020202020204" pitchFamily="34" charset="0"/>
                  <a:buChar char="•"/>
                </a:pPr>
                <a:r>
                  <a:rPr lang="en-US" sz="1100" dirty="0"/>
                  <a:t>Equity ratio: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53</m:t>
                        </m:r>
                        <m:r>
                          <a:rPr lang="de-DE" sz="1100" b="0" i="1" smtClean="0">
                            <a:effectLst/>
                            <a:latin typeface="Cambria Math" panose="02040503050406030204" pitchFamily="18" charset="0"/>
                          </a:rPr>
                          <m:t>,000</m:t>
                        </m:r>
                      </m:num>
                      <m:den>
                        <m:r>
                          <a:rPr lang="de-DE" sz="1100" b="0" i="1" smtClean="0">
                            <a:effectLst/>
                            <a:latin typeface="Cambria Math" panose="02040503050406030204" pitchFamily="18" charset="0"/>
                            <a:ea typeface="Calibri" panose="020F0502020204030204" pitchFamily="34" charset="0"/>
                            <a:cs typeface="Times New Roman" panose="02020603050405020304" pitchFamily="18" charset="0"/>
                          </a:rPr>
                          <m:t>1,213,000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n-US" sz="1100" dirty="0"/>
                  <a:t> = 4.37% 		</a:t>
                </a:r>
                <a:r>
                  <a:rPr lang="en-US" sz="1100" b="1" dirty="0">
                    <a:solidFill>
                      <a:srgbClr val="79527B"/>
                    </a:solidFill>
                  </a:rPr>
                  <a:t>4</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n-US" sz="1100" dirty="0"/>
                  <a:t>Debt amortization period: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1,160,000</m:t>
                        </m:r>
                        <m:r>
                          <a:rPr lang="de-DE" sz="1100" b="0" i="0" smtClean="0">
                            <a:effectLst/>
                            <a:latin typeface="Cambria Math" panose="02040503050406030204" pitchFamily="18" charset="0"/>
                            <a:ea typeface="Calibri" panose="020F0502020204030204" pitchFamily="34" charset="0"/>
                            <a:cs typeface="Cambria Math" panose="02040503050406030204" pitchFamily="18" charset="0"/>
                          </a:rPr>
                          <m:t>−</m:t>
                        </m:r>
                        <m:r>
                          <a:rPr lang="de-DE" sz="1100" b="0" i="1" smtClean="0">
                            <a:effectLst/>
                            <a:latin typeface="Cambria Math" panose="02040503050406030204" pitchFamily="18" charset="0"/>
                            <a:ea typeface="Calibri" panose="020F0502020204030204" pitchFamily="34" charset="0"/>
                            <a:cs typeface="Cambria Math" panose="02040503050406030204" pitchFamily="18" charset="0"/>
                          </a:rPr>
                          <m:t>27,600</m:t>
                        </m:r>
                      </m:num>
                      <m:den>
                        <m:r>
                          <a:rPr lang="de-DE" sz="1100" b="0" i="1" smtClean="0">
                            <a:effectLst/>
                            <a:latin typeface="Cambria Math" panose="02040503050406030204" pitchFamily="18" charset="0"/>
                            <a:ea typeface="Calibri" panose="020F0502020204030204" pitchFamily="34" charset="0"/>
                            <a:cs typeface="Cambria Math" panose="02040503050406030204" pitchFamily="18" charset="0"/>
                          </a:rPr>
                          <m:t>1</m:t>
                        </m:r>
                        <m:r>
                          <a:rPr lang="de-DE" sz="1100" b="0" i="1" smtClean="0">
                            <a:latin typeface="Cambria Math" panose="02040503050406030204" pitchFamily="18" charset="0"/>
                            <a:ea typeface="Calibri" panose="020F0502020204030204" pitchFamily="34" charset="0"/>
                            <a:cs typeface="Cambria Math" panose="02040503050406030204" pitchFamily="18" charset="0"/>
                          </a:rPr>
                          <m:t>,600</m:t>
                        </m:r>
                      </m:den>
                    </m:f>
                  </m:oMath>
                </a14:m>
                <a:r>
                  <a:rPr lang="en-US" sz="1100" dirty="0"/>
                  <a:t> = 707.75		</a:t>
                </a:r>
                <a:r>
                  <a:rPr lang="en-US" sz="1100" b="1" dirty="0">
                    <a:solidFill>
                      <a:srgbClr val="79527B"/>
                    </a:solidFill>
                  </a:rPr>
                  <a:t>5</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n-US" sz="1100" dirty="0"/>
                  <a:t>Return on assets: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−43,600 +</m:t>
                        </m:r>
                        <m:r>
                          <a:rPr lang="de-DE" sz="1100" b="0" i="1" smtClean="0">
                            <a:effectLst/>
                            <a:latin typeface="Cambria Math" panose="02040503050406030204" pitchFamily="18" charset="0"/>
                          </a:rPr>
                          <m:t>23,200</m:t>
                        </m:r>
                      </m:num>
                      <m:den>
                        <m:r>
                          <a:rPr lang="de-DE" sz="1100" b="0" i="1" smtClean="0">
                            <a:effectLst/>
                            <a:latin typeface="Cambria Math" panose="02040503050406030204" pitchFamily="18" charset="0"/>
                          </a:rPr>
                          <m:t>1,213,000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n-US" sz="1100" dirty="0"/>
                  <a:t> = - 1,68% 		</a:t>
                </a:r>
                <a:r>
                  <a:rPr lang="en-US" sz="1100" b="1" dirty="0">
                    <a:solidFill>
                      <a:srgbClr val="79527B"/>
                    </a:solidFill>
                  </a:rPr>
                  <a:t>5</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n-US" sz="1100" dirty="0"/>
                  <a:t>Cash flow rate: 		</a:t>
                </a:r>
                <a14:m>
                  <m:oMath xmlns:m="http://schemas.openxmlformats.org/officeDocument/2006/math">
                    <m:f>
                      <m:fPr>
                        <m:ctrlPr>
                          <a:rPr lang="de-DE" sz="1100" i="1" smtClean="0">
                            <a:effectLst/>
                            <a:latin typeface="Cambria Math" panose="02040503050406030204" pitchFamily="18" charset="0"/>
                          </a:rPr>
                        </m:ctrlPr>
                      </m:fPr>
                      <m:num>
                        <m:r>
                          <a:rPr lang="de-DE" sz="1100" b="0" i="1" smtClean="0">
                            <a:effectLst/>
                            <a:latin typeface="Cambria Math" panose="02040503050406030204" pitchFamily="18" charset="0"/>
                          </a:rPr>
                          <m:t>1,600</m:t>
                        </m:r>
                      </m:num>
                      <m:den>
                        <m:r>
                          <a:rPr lang="de-DE" sz="1100" b="0" i="1" smtClean="0">
                            <a:effectLst/>
                            <a:latin typeface="Cambria Math" panose="02040503050406030204" pitchFamily="18" charset="0"/>
                            <a:ea typeface="Calibri" panose="020F0502020204030204" pitchFamily="34" charset="0"/>
                            <a:cs typeface="Times New Roman" panose="02020603050405020304" pitchFamily="18" charset="0"/>
                          </a:rPr>
                          <m:t>15,000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n-US" sz="1100" dirty="0"/>
                  <a:t> = 10.6		</a:t>
                </a:r>
                <a:r>
                  <a:rPr lang="en-US" sz="1100" b="1" dirty="0">
                    <a:solidFill>
                      <a:srgbClr val="79527B"/>
                    </a:solidFill>
                  </a:rPr>
                  <a:t>2</a:t>
                </a:r>
              </a:p>
              <a:p>
                <a:pPr marL="228600" indent="0"/>
                <a:endParaRPr lang="en-US" sz="1100" dirty="0"/>
              </a:p>
              <a:p>
                <a:pPr>
                  <a:buFont typeface="Arial" panose="020B0604020202020204" pitchFamily="34" charset="0"/>
                  <a:buChar char="•"/>
                </a:pPr>
                <a:endParaRPr lang="en-US" sz="1100" dirty="0"/>
              </a:p>
              <a:p>
                <a:pPr marL="171450" indent="-171450">
                  <a:lnSpc>
                    <a:spcPct val="102200"/>
                  </a:lnSpc>
                  <a:buClr>
                    <a:srgbClr val="79527B"/>
                  </a:buClr>
                  <a:buSzPts val="1500"/>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endParaRPr lang="de-DE" dirty="0"/>
              </a:p>
            </p:txBody>
          </p:sp>
        </mc:Choice>
        <mc:Fallback xmlns="">
          <p:sp>
            <p:nvSpPr>
              <p:cNvPr id="3" name="Textplatzhalter 2">
                <a:extLst>
                  <a:ext uri="{FF2B5EF4-FFF2-40B4-BE49-F238E27FC236}">
                    <a16:creationId xmlns:a16="http://schemas.microsoft.com/office/drawing/2014/main" id="{446DDD13-0336-6022-38D4-CB092B03C1C6}"/>
                  </a:ext>
                </a:extLst>
              </p:cNvPr>
              <p:cNvSpPr>
                <a:spLocks noGrp="1" noRot="1" noChangeAspect="1" noMove="1" noResize="1" noEditPoints="1" noAdjustHandles="1" noChangeArrowheads="1" noChangeShapeType="1" noTextEdit="1"/>
              </p:cNvSpPr>
              <p:nvPr>
                <p:ph type="body" idx="2"/>
              </p:nvPr>
            </p:nvSpPr>
            <p:spPr>
              <a:blipFill>
                <a:blip r:embed="rId2"/>
                <a:stretch>
                  <a:fillRect/>
                </a:stretch>
              </a:blipFill>
            </p:spPr>
            <p:txBody>
              <a:bodyPr/>
              <a:lstStyle/>
              <a:p>
                <a:r>
                  <a:rPr lang="de-DE">
                    <a:noFill/>
                  </a:rPr>
                  <a:t> </a:t>
                </a:r>
              </a:p>
            </p:txBody>
          </p:sp>
        </mc:Fallback>
      </mc:AlternateContent>
      <p:sp>
        <p:nvSpPr>
          <p:cNvPr id="4" name="Textplatzhalter 3">
            <a:extLst>
              <a:ext uri="{FF2B5EF4-FFF2-40B4-BE49-F238E27FC236}">
                <a16:creationId xmlns:a16="http://schemas.microsoft.com/office/drawing/2014/main" id="{FC733EBD-B975-AE5D-31BF-C4320A584931}"/>
              </a:ext>
            </a:extLst>
          </p:cNvPr>
          <p:cNvSpPr>
            <a:spLocks noGrp="1"/>
          </p:cNvSpPr>
          <p:nvPr>
            <p:ph type="body" idx="3"/>
          </p:nvPr>
        </p:nvSpPr>
        <p:spPr/>
        <p:txBody>
          <a:bodyPr/>
          <a:lstStyle/>
          <a:p>
            <a:r>
              <a:rPr lang="de-DE" dirty="0" err="1"/>
              <a:t>What</a:t>
            </a:r>
            <a:r>
              <a:rPr lang="de-DE" dirty="0"/>
              <a:t> </a:t>
            </a:r>
            <a:r>
              <a:rPr lang="de-DE" dirty="0" err="1"/>
              <a:t>does</a:t>
            </a:r>
            <a:r>
              <a:rPr lang="de-DE" dirty="0"/>
              <a:t> </a:t>
            </a:r>
            <a:r>
              <a:rPr lang="de-DE" dirty="0" err="1"/>
              <a:t>the</a:t>
            </a:r>
            <a:r>
              <a:rPr lang="de-DE" dirty="0"/>
              <a:t> </a:t>
            </a:r>
            <a:r>
              <a:rPr lang="de-DE" dirty="0" err="1"/>
              <a:t>result</a:t>
            </a:r>
            <a:r>
              <a:rPr lang="de-DE" dirty="0"/>
              <a:t> </a:t>
            </a:r>
            <a:r>
              <a:rPr lang="de-DE" dirty="0" err="1"/>
              <a:t>mean</a:t>
            </a:r>
            <a:r>
              <a:rPr lang="de-DE" dirty="0"/>
              <a:t>?</a:t>
            </a:r>
          </a:p>
        </p:txBody>
      </p:sp>
      <p:sp>
        <p:nvSpPr>
          <p:cNvPr id="5" name="Textplatzhalter 4">
            <a:extLst>
              <a:ext uri="{FF2B5EF4-FFF2-40B4-BE49-F238E27FC236}">
                <a16:creationId xmlns:a16="http://schemas.microsoft.com/office/drawing/2014/main" id="{22B42068-2B59-DCBF-5390-02970F40A428}"/>
              </a:ext>
            </a:extLst>
          </p:cNvPr>
          <p:cNvSpPr>
            <a:spLocks noGrp="1"/>
          </p:cNvSpPr>
          <p:nvPr>
            <p:ph type="body" idx="4"/>
          </p:nvPr>
        </p:nvSpPr>
        <p:spPr>
          <a:xfrm>
            <a:off x="733426" y="5355728"/>
            <a:ext cx="5877712" cy="3976155"/>
          </a:xfrm>
        </p:spPr>
        <p:txBody>
          <a:bodyPr/>
          <a:lstStyle/>
          <a:p>
            <a:r>
              <a:rPr lang="en-US" sz="1200" dirty="0"/>
              <a:t>The Quick Check shows that, based on the current figures, insolvency is currently a possible risk for the company. In addition, </a:t>
            </a:r>
            <a:r>
              <a:rPr lang="en-US" sz="1200" dirty="0" err="1"/>
              <a:t>Sailinghearts</a:t>
            </a:r>
            <a:r>
              <a:rPr lang="en-US" sz="1200" dirty="0"/>
              <a:t> can use the Quick Check to roughly estimate in which area there is a possible problem, such as here with financial stability, but also with earnings - especially return on assets. Since the Quick Check is a simplification, it should be seen as an entry point to a detailed analysis. For the </a:t>
            </a:r>
            <a:r>
              <a:rPr lang="en-US" sz="1200" dirty="0" err="1"/>
              <a:t>Keils</a:t>
            </a:r>
            <a:r>
              <a:rPr lang="en-US" sz="1200" dirty="0"/>
              <a:t>, this means that further research should be carried out, from which measures will be developed to save the company from possible insolvency. Here, a consultant can be of assistance. The Quick Check, however, only refers to a certain period - such as the year 2021 in this case - and only includes past values. It is advisable to also carry out the check for previous years and to compare the values and their development with each other. In doing so, the </a:t>
            </a:r>
            <a:r>
              <a:rPr lang="en-US" sz="1200" dirty="0" err="1"/>
              <a:t>Keils</a:t>
            </a:r>
            <a:r>
              <a:rPr lang="en-US" sz="1200" dirty="0"/>
              <a:t> should also check external causes for certain results, such as irregular payments, and include them in the analysis. </a:t>
            </a:r>
          </a:p>
          <a:p>
            <a:r>
              <a:rPr lang="en-US" sz="1200" dirty="0"/>
              <a:t>It is also advisable to carry out the quick check at smaller, regular intervals during the year. For this, the </a:t>
            </a:r>
            <a:r>
              <a:rPr lang="en-US" sz="1200" dirty="0" err="1"/>
              <a:t>Keils</a:t>
            </a:r>
            <a:r>
              <a:rPr lang="en-US" sz="1200" dirty="0"/>
              <a:t> should introduce a continuous accounting system. In this way, they can quickly assess whether their measures are having an effect.</a:t>
            </a:r>
          </a:p>
          <a:p>
            <a:r>
              <a:rPr lang="en-US" sz="1200" dirty="0"/>
              <a:t>Here, too, a consultant can be helpful in creating the necessary structures. </a:t>
            </a:r>
            <a:endParaRPr lang="de-DE" sz="1200" dirty="0"/>
          </a:p>
        </p:txBody>
      </p:sp>
      <p:graphicFrame>
        <p:nvGraphicFramePr>
          <p:cNvPr id="8" name="Tabelle 8">
            <a:extLst>
              <a:ext uri="{FF2B5EF4-FFF2-40B4-BE49-F238E27FC236}">
                <a16:creationId xmlns:a16="http://schemas.microsoft.com/office/drawing/2014/main" id="{2862B27E-4153-0DE6-0D51-15A5BD3F4217}"/>
              </a:ext>
            </a:extLst>
          </p:cNvPr>
          <p:cNvGraphicFramePr>
            <a:graphicFrameLocks noGrp="1"/>
          </p:cNvGraphicFramePr>
          <p:nvPr>
            <p:extLst>
              <p:ext uri="{D42A27DB-BD31-4B8C-83A1-F6EECF244321}">
                <p14:modId xmlns:p14="http://schemas.microsoft.com/office/powerpoint/2010/main" val="3824440159"/>
              </p:ext>
            </p:extLst>
          </p:nvPr>
        </p:nvGraphicFramePr>
        <p:xfrm>
          <a:off x="948537" y="2303903"/>
          <a:ext cx="5662600" cy="376038"/>
        </p:xfrm>
        <a:graphic>
          <a:graphicData uri="http://schemas.openxmlformats.org/drawingml/2006/table">
            <a:tbl>
              <a:tblPr firstRow="1" bandRow="1">
                <a:tableStyleId>{5C22544A-7EE6-4342-B048-85BDC9FD1C3A}</a:tableStyleId>
              </a:tblPr>
              <a:tblGrid>
                <a:gridCol w="5662600">
                  <a:extLst>
                    <a:ext uri="{9D8B030D-6E8A-4147-A177-3AD203B41FA5}">
                      <a16:colId xmlns:a16="http://schemas.microsoft.com/office/drawing/2014/main" val="3374943426"/>
                    </a:ext>
                  </a:extLst>
                </a:gridCol>
              </a:tblGrid>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Financial stability:  </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4.5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between</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bad</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and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insolvency</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risk</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a:t>
                      </a:r>
                    </a:p>
                  </a:txBody>
                  <a:tcPr>
                    <a:solidFill>
                      <a:schemeClr val="bg1">
                        <a:lumMod val="85000"/>
                      </a:schemeClr>
                    </a:solidFill>
                  </a:tcPr>
                </a:tc>
                <a:extLst>
                  <a:ext uri="{0D108BD9-81ED-4DB2-BD59-A6C34878D82A}">
                    <a16:rowId xmlns:a16="http://schemas.microsoft.com/office/drawing/2014/main" val="1686441009"/>
                  </a:ext>
                </a:extLst>
              </a:tr>
            </a:tbl>
          </a:graphicData>
        </a:graphic>
      </p:graphicFrame>
      <p:graphicFrame>
        <p:nvGraphicFramePr>
          <p:cNvPr id="9" name="Tabelle 8">
            <a:extLst>
              <a:ext uri="{FF2B5EF4-FFF2-40B4-BE49-F238E27FC236}">
                <a16:creationId xmlns:a16="http://schemas.microsoft.com/office/drawing/2014/main" id="{B501DE54-900E-0B87-2FE1-DE7281419210}"/>
              </a:ext>
            </a:extLst>
          </p:cNvPr>
          <p:cNvGraphicFramePr>
            <a:graphicFrameLocks noGrp="1"/>
          </p:cNvGraphicFramePr>
          <p:nvPr>
            <p:extLst>
              <p:ext uri="{D42A27DB-BD31-4B8C-83A1-F6EECF244321}">
                <p14:modId xmlns:p14="http://schemas.microsoft.com/office/powerpoint/2010/main" val="1188502756"/>
              </p:ext>
            </p:extLst>
          </p:nvPr>
        </p:nvGraphicFramePr>
        <p:xfrm>
          <a:off x="948537" y="3843902"/>
          <a:ext cx="5662600" cy="752076"/>
        </p:xfrm>
        <a:graphic>
          <a:graphicData uri="http://schemas.openxmlformats.org/drawingml/2006/table">
            <a:tbl>
              <a:tblPr firstRow="1" bandRow="1">
                <a:tableStyleId>{5C22544A-7EE6-4342-B048-85BDC9FD1C3A}</a:tableStyleId>
              </a:tblPr>
              <a:tblGrid>
                <a:gridCol w="5662600">
                  <a:extLst>
                    <a:ext uri="{9D8B030D-6E8A-4147-A177-3AD203B41FA5}">
                      <a16:colId xmlns:a16="http://schemas.microsoft.com/office/drawing/2014/main" val="3374943426"/>
                    </a:ext>
                  </a:extLst>
                </a:gridCol>
              </a:tblGrid>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Earnings situation:  </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3.5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between</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medium and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bad</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a:t>
                      </a:r>
                    </a:p>
                  </a:txBody>
                  <a:tcPr>
                    <a:solidFill>
                      <a:schemeClr val="bg1">
                        <a:lumMod val="85000"/>
                      </a:schemeClr>
                    </a:solidFill>
                  </a:tcPr>
                </a:tc>
                <a:extLst>
                  <a:ext uri="{0D108BD9-81ED-4DB2-BD59-A6C34878D82A}">
                    <a16:rowId xmlns:a16="http://schemas.microsoft.com/office/drawing/2014/main" val="1686441009"/>
                  </a:ext>
                </a:extLst>
              </a:tr>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u="none" strike="noStrike" cap="none" dirty="0">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rPr>
                        <a:t>Overall result:          4    (bad)</a:t>
                      </a:r>
                      <a:endParaRPr lang="de-DE" sz="1400" b="1" i="0" u="none" strike="noStrike" cap="none" dirty="0">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a:solidFill>
                      <a:srgbClr val="F77C57"/>
                    </a:solidFill>
                  </a:tcPr>
                </a:tc>
                <a:extLst>
                  <a:ext uri="{0D108BD9-81ED-4DB2-BD59-A6C34878D82A}">
                    <a16:rowId xmlns:a16="http://schemas.microsoft.com/office/drawing/2014/main" val="2849974970"/>
                  </a:ext>
                </a:extLst>
              </a:tr>
            </a:tbl>
          </a:graphicData>
        </a:graphic>
      </p:graphicFrame>
      <p:sp>
        <p:nvSpPr>
          <p:cNvPr id="10" name="Rechteck 9">
            <a:extLst>
              <a:ext uri="{FF2B5EF4-FFF2-40B4-BE49-F238E27FC236}">
                <a16:creationId xmlns:a16="http://schemas.microsoft.com/office/drawing/2014/main" id="{5FE866E3-DFF8-D1EF-8595-7261E6D5D2E9}"/>
              </a:ext>
            </a:extLst>
          </p:cNvPr>
          <p:cNvSpPr/>
          <p:nvPr/>
        </p:nvSpPr>
        <p:spPr>
          <a:xfrm>
            <a:off x="948537" y="4775967"/>
            <a:ext cx="5670537" cy="3976155"/>
          </a:xfrm>
          <a:prstGeom prst="rect">
            <a:avLst/>
          </a:prstGeom>
          <a:noFill/>
          <a:ln>
            <a:solidFill>
              <a:srgbClr val="7952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38890895"/>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F0E9AAC5B84A44865B8DD0F15B3FA8" ma:contentTypeVersion="9" ma:contentTypeDescription="Create a new document." ma:contentTypeScope="" ma:versionID="fb98787666b86821d5aa87dd81fc78c3">
  <xsd:schema xmlns:xsd="http://www.w3.org/2001/XMLSchema" xmlns:xs="http://www.w3.org/2001/XMLSchema" xmlns:p="http://schemas.microsoft.com/office/2006/metadata/properties" xmlns:ns2="9e3e50e4-ea8a-4a72-ab0c-a89c3f0ef413" targetNamespace="http://schemas.microsoft.com/office/2006/metadata/properties" ma:root="true" ma:fieldsID="ef49a8fe3f8872af6d7d7aa3ded7faa7" ns2:_="">
    <xsd:import namespace="9e3e50e4-ea8a-4a72-ab0c-a89c3f0ef41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3e50e4-ea8a-4a72-ab0c-a89c3f0ef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16EE13-1239-47A1-A90D-F398B4669D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3e50e4-ea8a-4a72-ab0c-a89c3f0ef4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9000CD-B736-4640-B635-7355D36E19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1076</Words>
  <Application>Microsoft Office PowerPoint</Application>
  <PresentationFormat>Benutzerdefiniert</PresentationFormat>
  <Paragraphs>139</Paragraphs>
  <Slides>5</Slides>
  <Notes>3</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5</vt:i4>
      </vt:variant>
    </vt:vector>
  </HeadingPairs>
  <TitlesOfParts>
    <vt:vector size="13" baseType="lpstr">
      <vt:lpstr>Calibri</vt:lpstr>
      <vt:lpstr>Cambria Math</vt:lpstr>
      <vt:lpstr>Poppins</vt:lpstr>
      <vt:lpstr>Avenir</vt:lpstr>
      <vt:lpstr>Century Schoolbook</vt:lpstr>
      <vt:lpstr>Montserrat</vt:lpstr>
      <vt:lpstr>Arial</vt:lpstr>
      <vt:lpstr>Office Theme</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32</cp:revision>
  <dcterms:created xsi:type="dcterms:W3CDTF">2021-06-15T11:45:52Z</dcterms:created>
  <dcterms:modified xsi:type="dcterms:W3CDTF">2023-01-13T09:26:15Z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