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1" r:id="rId4"/>
    <p:sldId id="282" r:id="rId5"/>
  </p:sldIdLst>
  <p:sldSz cx="7559675" cy="10691813"/>
  <p:notesSz cx="6797675" cy="9926638"/>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ÞGH" userId="S::gudrunthora@unak.is::080319e9-cba8-43d0-a339-cc9a7fd4f623" providerId="AD"/>
  <p188:author id="{5E07C8E4-5CD3-FBBE-B21D-5E7828DF1115}" name="Íris Hrund Halldórsdóttir - HA" initials="ÍHHH" userId="Íris Hrund Halldórsdóttir - H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31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6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0541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3918857" y="4354298"/>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00" b="1" dirty="0">
                <a:solidFill>
                  <a:srgbClr val="79527B"/>
                </a:solidFill>
                <a:latin typeface="Roboto" panose="02000000000000000000" pitchFamily="2" charset="0"/>
                <a:ea typeface="Roboto" panose="02000000000000000000" pitchFamily="2" charset="0"/>
              </a:rPr>
              <a:t>Initial Situation</a:t>
            </a:r>
            <a:endParaRPr sz="1500" b="1" dirty="0">
              <a:solidFill>
                <a:srgbClr val="79527B"/>
              </a:solidFill>
              <a:latin typeface="Roboto" panose="02000000000000000000" pitchFamily="2" charset="0"/>
              <a:ea typeface="Roboto" panose="02000000000000000000" pitchFamily="2" charset="0"/>
            </a:endParaRPr>
          </a:p>
        </p:txBody>
      </p:sp>
      <p:sp>
        <p:nvSpPr>
          <p:cNvPr id="1419" name="Google Shape;1419;p22"/>
          <p:cNvSpPr txBox="1">
            <a:spLocks noGrp="1"/>
          </p:cNvSpPr>
          <p:nvPr>
            <p:ph type="body" idx="2"/>
          </p:nvPr>
        </p:nvSpPr>
        <p:spPr>
          <a:xfrm>
            <a:off x="287452" y="4683083"/>
            <a:ext cx="2790561" cy="369206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de-DE" dirty="0"/>
              <a:t>Topic:</a:t>
            </a:r>
          </a:p>
          <a:p>
            <a:pPr marL="0" lvl="0" indent="0" algn="l" rtl="0">
              <a:lnSpc>
                <a:spcPct val="127750"/>
              </a:lnSpc>
              <a:spcBef>
                <a:spcPts val="0"/>
              </a:spcBef>
              <a:spcAft>
                <a:spcPts val="0"/>
              </a:spcAft>
              <a:buClr>
                <a:schemeClr val="lt1"/>
              </a:buClr>
              <a:buSzPts val="1200"/>
              <a:buNone/>
            </a:pPr>
            <a:r>
              <a:rPr lang="de-DE" dirty="0"/>
              <a:t>Adjustment of business model</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Type of </a:t>
            </a:r>
            <a:r>
              <a:rPr lang="de-DE" dirty="0" err="1"/>
              <a:t>business</a:t>
            </a:r>
            <a:r>
              <a:rPr lang="de-DE" dirty="0"/>
              <a:t>: </a:t>
            </a:r>
          </a:p>
          <a:p>
            <a:pPr marL="0" lvl="0" indent="0" algn="l" rtl="0">
              <a:lnSpc>
                <a:spcPct val="127750"/>
              </a:lnSpc>
              <a:spcBef>
                <a:spcPts val="0"/>
              </a:spcBef>
              <a:spcAft>
                <a:spcPts val="0"/>
              </a:spcAft>
              <a:buClr>
                <a:schemeClr val="lt1"/>
              </a:buClr>
              <a:buSzPts val="1200"/>
              <a:buNone/>
            </a:pPr>
            <a:r>
              <a:rPr lang="de-DE" dirty="0"/>
              <a:t>A family run heritage tourism enterprise</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Webpage: Cavesofhella.is </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a:t>Case Study</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 3</a:t>
            </a:r>
          </a:p>
          <a:p>
            <a:pPr marL="0" indent="0">
              <a:spcBef>
                <a:spcPts val="0"/>
              </a:spcBef>
              <a:buSzPts val="1200"/>
            </a:pPr>
            <a:r>
              <a:rPr lang="de-DE" b="1" dirty="0"/>
              <a:t>Coping </a:t>
            </a:r>
            <a:r>
              <a:rPr lang="de-DE" b="1" dirty="0" err="1"/>
              <a:t>with</a:t>
            </a:r>
            <a:r>
              <a:rPr lang="de-DE" b="1" dirty="0"/>
              <a:t> </a:t>
            </a:r>
            <a:r>
              <a:rPr lang="de-DE" b="1" dirty="0" err="1"/>
              <a:t>crises</a:t>
            </a:r>
            <a:endParaRPr lang="de-DE"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3918857" y="4833878"/>
            <a:ext cx="378545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3775764" y="4833878"/>
            <a:ext cx="3636963" cy="369204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just">
              <a:lnSpc>
                <a:spcPct val="102200"/>
              </a:lnSpc>
              <a:buClr>
                <a:srgbClr val="79527B"/>
              </a:buClr>
              <a:buSzPts val="1500"/>
            </a:pP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Caves of Hella is a family run heritage tourism enterprise which was launched shortly before the COVID-19 crisis hit. </a:t>
            </a:r>
          </a:p>
          <a:p>
            <a:pPr marL="0" indent="0" algn="just">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The enterprise is built around twelve man made caves of an unknown origin. For centuries, the caves had been used to keep livestock, hay, food, and even as an cold storage for food.  </a:t>
            </a:r>
          </a:p>
          <a:p>
            <a:pPr marL="0" indent="0" algn="just">
              <a:lnSpc>
                <a:spcPct val="102200"/>
              </a:lnSpc>
              <a:buClr>
                <a:srgbClr val="79527B"/>
              </a:buClr>
              <a:buSzPts val="1500"/>
            </a:pPr>
            <a:b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b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The main goal of the enterprise was to continue the restoration of the caves and opening it to the public.</a:t>
            </a:r>
          </a:p>
          <a:p>
            <a:pPr marL="0" indent="0" algn="just">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The main product is guided tours through the caves.   </a:t>
            </a:r>
          </a:p>
        </p:txBody>
      </p:sp>
      <p:pic>
        <p:nvPicPr>
          <p:cNvPr id="3" name="Picture 2">
            <a:extLst>
              <a:ext uri="{FF2B5EF4-FFF2-40B4-BE49-F238E27FC236}">
                <a16:creationId xmlns:a16="http://schemas.microsoft.com/office/drawing/2014/main" id="{CA924250-1A5E-035A-C825-84DA83C2CF56}"/>
              </a:ext>
            </a:extLst>
          </p:cNvPr>
          <p:cNvPicPr>
            <a:picLocks noChangeAspect="1"/>
          </p:cNvPicPr>
          <p:nvPr/>
        </p:nvPicPr>
        <p:blipFill>
          <a:blip r:embed="rId3"/>
          <a:stretch>
            <a:fillRect/>
          </a:stretch>
        </p:blipFill>
        <p:spPr>
          <a:xfrm>
            <a:off x="345336" y="7646821"/>
            <a:ext cx="2853963" cy="618359"/>
          </a:xfrm>
          <a:prstGeom prst="rect">
            <a:avLst/>
          </a:prstGeom>
        </p:spPr>
      </p:pic>
      <p:pic>
        <p:nvPicPr>
          <p:cNvPr id="9" name="Picture Placeholder 8">
            <a:extLst>
              <a:ext uri="{FF2B5EF4-FFF2-40B4-BE49-F238E27FC236}">
                <a16:creationId xmlns:a16="http://schemas.microsoft.com/office/drawing/2014/main" id="{7A50AA17-197F-0CC9-1086-403D92E0CF26}"/>
              </a:ext>
            </a:extLst>
          </p:cNvPr>
          <p:cNvPicPr>
            <a:picLocks noGrp="1" noChangeAspect="1"/>
          </p:cNvPicPr>
          <p:nvPr>
            <p:ph type="pic" idx="9"/>
          </p:nvPr>
        </p:nvPicPr>
        <p:blipFill>
          <a:blip r:embed="rId4"/>
          <a:srcRect t="12623" b="12623"/>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56"/>
        <p:cNvGrpSpPr/>
        <p:nvPr/>
      </p:nvGrpSpPr>
      <p:grpSpPr>
        <a:xfrm>
          <a:off x="0" y="0"/>
          <a:ext cx="0" cy="0"/>
          <a:chOff x="0" y="0"/>
          <a:chExt cx="0" cy="0"/>
        </a:xfrm>
      </p:grpSpPr>
      <p:sp>
        <p:nvSpPr>
          <p:cNvPr id="1460" name="Google Shape;1460;p23"/>
          <p:cNvSpPr txBox="1">
            <a:spLocks noGrp="1"/>
          </p:cNvSpPr>
          <p:nvPr>
            <p:ph type="body" idx="1"/>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sz="1600" dirty="0"/>
              <a:t>Special challenges and problems faced by the company</a:t>
            </a:r>
            <a:endParaRPr sz="1600"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238887" y="528670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6"/>
            <a:ext cx="5991741" cy="192886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What could they do?</a:t>
            </a:r>
          </a:p>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How can they adjust the business model ?</a:t>
            </a:r>
          </a:p>
          <a:p>
            <a:pPr marL="0" indent="0">
              <a:lnSpc>
                <a:spcPct val="102200"/>
              </a:lnSpc>
              <a:buClr>
                <a:srgbClr val="79527B"/>
              </a:buClr>
              <a:buSzPts val="1500"/>
            </a:pP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What can the company do in order to keep up sales?  </a:t>
            </a:r>
          </a:p>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Is it possible to keep up sales?</a:t>
            </a:r>
          </a:p>
          <a:p>
            <a:pPr marL="0" indent="0">
              <a:lnSpc>
                <a:spcPct val="102200"/>
              </a:lnSpc>
              <a:buClr>
                <a:srgbClr val="79527B"/>
              </a:buClr>
              <a:buSzPts val="1500"/>
            </a:pP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a:t>Group Discussion</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928041" y="5818067"/>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US" sz="1400" dirty="0">
                <a:latin typeface="Calibri" panose="020F0502020204030204" pitchFamily="34" charset="0"/>
                <a:ea typeface="Calibri" panose="020F0502020204030204" pitchFamily="34" charset="0"/>
                <a:cs typeface="Calibri" panose="020F0502020204030204" pitchFamily="34" charset="0"/>
              </a:rPr>
              <a:t>The product and the business had been in preparation for four years. The business model was centered around offering tours in English for foreign tourists. The content of the tours was all based on stories catered to foreign audience. Thus, all marketing material and product/service variety focused on that group​.</a:t>
            </a:r>
          </a:p>
          <a:p>
            <a:pPr marL="0" indent="0">
              <a:lnSpc>
                <a:spcPct val="102200"/>
              </a:lnSpc>
              <a:buClr>
                <a:srgbClr val="79527B"/>
              </a:buClr>
              <a:buSzPts val="1500"/>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n-US" sz="1400" dirty="0">
                <a:latin typeface="Calibri" panose="020F0502020204030204" pitchFamily="34" charset="0"/>
                <a:ea typeface="Calibri" panose="020F0502020204030204" pitchFamily="34" charset="0"/>
                <a:cs typeface="Calibri" panose="020F0502020204030204" pitchFamily="34" charset="0"/>
              </a:rPr>
              <a:t>The business had just been launched when the COVID-19 crisis hit, and the number of foreign tourists in the country plummeted dramatically</a:t>
            </a:r>
            <a:r>
              <a:rPr lang="en-US" sz="1400" b="0" dirty="0">
                <a:solidFill>
                  <a:srgbClr val="FF0000"/>
                </a:solidFill>
                <a:latin typeface="Calibri" panose="020F0502020204030204" pitchFamily="34" charset="0"/>
                <a:ea typeface="Calibri" panose="020F0502020204030204" pitchFamily="34" charset="0"/>
                <a:cs typeface="Calibri" panose="020F0502020204030204" pitchFamily="34" charset="0"/>
              </a:rPr>
              <a:t>. </a:t>
            </a:r>
          </a:p>
          <a:p>
            <a:pPr marL="0" indent="0">
              <a:lnSpc>
                <a:spcPct val="102200"/>
              </a:lnSpc>
              <a:buClr>
                <a:srgbClr val="79527B"/>
              </a:buClr>
              <a:buSzPts val="1500"/>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n-US" sz="1400" dirty="0">
                <a:latin typeface="Calibri" panose="020F0502020204030204" pitchFamily="34" charset="0"/>
                <a:ea typeface="Calibri" panose="020F0502020204030204" pitchFamily="34" charset="0"/>
                <a:cs typeface="Calibri" panose="020F0502020204030204" pitchFamily="34" charset="0"/>
              </a:rPr>
              <a:t>Therefore, Caves of Hella was faced with a complete disappearance of their target group. Approaching the summer of 2020, the company readjusted its business model in order to attract domestic tourists.</a:t>
            </a:r>
          </a:p>
          <a:p>
            <a:pPr marL="0" indent="0">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pic>
        <p:nvPicPr>
          <p:cNvPr id="20" name="Picture 19">
            <a:extLst>
              <a:ext uri="{FF2B5EF4-FFF2-40B4-BE49-F238E27FC236}">
                <a16:creationId xmlns:a16="http://schemas.microsoft.com/office/drawing/2014/main" id="{ED8A5A5A-0666-4774-1960-BB5DB37AB3DB}"/>
              </a:ext>
            </a:extLst>
          </p:cNvPr>
          <p:cNvPicPr>
            <a:picLocks noChangeAspect="1"/>
          </p:cNvPicPr>
          <p:nvPr/>
        </p:nvPicPr>
        <p:blipFill>
          <a:blip r:embed="rId4"/>
          <a:stretch>
            <a:fillRect/>
          </a:stretch>
        </p:blipFill>
        <p:spPr>
          <a:xfrm>
            <a:off x="4490787" y="7528280"/>
            <a:ext cx="1591359" cy="2418429"/>
          </a:xfrm>
          <a:prstGeom prst="rect">
            <a:avLst/>
          </a:prstGeom>
          <a:ln>
            <a:noFill/>
          </a:ln>
          <a:effectLst>
            <a:outerShdw blurRad="292100" dist="139700" dir="2700000" algn="tl" rotWithShape="0">
              <a:srgbClr val="333333">
                <a:alpha val="65000"/>
              </a:srgbClr>
            </a:outerShdw>
          </a:effectLst>
        </p:spPr>
      </p:pic>
    </p:spTree>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sz="1600" dirty="0"/>
              <a:t>Approach</a:t>
            </a:r>
            <a:endParaRPr lang="en-GB" dirty="0"/>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When tourism came to a complete stop due to COVID the owners had to adjust the structure “overnight” as one of the owners expressed. Their focus needed to go from global tourists to domestic tourists. They had to think fast, how they could attract new customers and what changes needed to be made to the product for the domestic market.</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In order to find out what the domestic market wanted they needed to act fast. But how could they amend their business model that had been four years in the making, for a new market group?</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They realized soon that they had to tell a different story than originally planned. Stories about elves and the hidden people were popular amongst foreign tourists but they were not that novel to Icelanders. To relate their tour to the domestic market they told stories about known domestic saga and historical persons. It was the same tour but with different content.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More focus was put on the storyteller. Effort was made to hire local, known, and exceptionally good storytellers in order to deliver top experience.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The new tour for domestic tourists was a success, and the attendance was very good in summer 2020. There were at least three tours each day during the summer and not one was canceled due to poor participation.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ctr"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 </a:t>
            </a:r>
            <a:r>
              <a:rPr lang="en-US" sz="1400" i="1" dirty="0">
                <a:latin typeface="Calibri" panose="020F0502020204030204" pitchFamily="34" charset="0"/>
                <a:ea typeface="Calibri" panose="020F0502020204030204" pitchFamily="34" charset="0"/>
                <a:cs typeface="Calibri" panose="020F0502020204030204" pitchFamily="34" charset="0"/>
              </a:rPr>
              <a:t>We started with this one tour, and I think there were about 200-300 people, so we just thought, “</a:t>
            </a:r>
            <a:r>
              <a:rPr lang="en-US" sz="1400" i="1" dirty="0" err="1">
                <a:latin typeface="Calibri" panose="020F0502020204030204" pitchFamily="34" charset="0"/>
                <a:ea typeface="Calibri" panose="020F0502020204030204" pitchFamily="34" charset="0"/>
                <a:cs typeface="Calibri" panose="020F0502020204030204" pitchFamily="34" charset="0"/>
              </a:rPr>
              <a:t>ohh</a:t>
            </a:r>
            <a:r>
              <a:rPr lang="en-US" sz="1400" i="1" dirty="0">
                <a:latin typeface="Calibri" panose="020F0502020204030204" pitchFamily="34" charset="0"/>
                <a:ea typeface="Calibri" panose="020F0502020204030204" pitchFamily="34" charset="0"/>
                <a:cs typeface="Calibri" panose="020F0502020204030204" pitchFamily="34" charset="0"/>
              </a:rPr>
              <a:t> shit”, we must increase the number of tours.</a:t>
            </a:r>
          </a:p>
          <a:p>
            <a:pPr marL="0" lvl="0" indent="0" algn="ctr" rtl="0">
              <a:lnSpc>
                <a:spcPct val="102200"/>
              </a:lnSpc>
              <a:spcBef>
                <a:spcPts val="0"/>
              </a:spcBef>
              <a:spcAft>
                <a:spcPts val="0"/>
              </a:spcAft>
              <a:buClr>
                <a:srgbClr val="79527B"/>
              </a:buClr>
              <a:buSzPts val="1500"/>
              <a:buNone/>
            </a:pPr>
            <a:r>
              <a:rPr lang="en-US" sz="1400" i="1" dirty="0">
                <a:latin typeface="Calibri" panose="020F0502020204030204" pitchFamily="34" charset="0"/>
                <a:ea typeface="Calibri" panose="020F0502020204030204" pitchFamily="34" charset="0"/>
                <a:cs typeface="Calibri" panose="020F0502020204030204" pitchFamily="34" charset="0"/>
              </a:rPr>
              <a:t>-One of the owners-</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b="1" dirty="0">
                <a:latin typeface="Calibri" panose="020F0502020204030204" pitchFamily="34" charset="0"/>
                <a:ea typeface="Calibri" panose="020F0502020204030204" pitchFamily="34" charset="0"/>
                <a:cs typeface="Calibri" panose="020F0502020204030204" pitchFamily="34" charset="0"/>
              </a:rPr>
              <a:t>The key to their success, one of the owners expressed; was to be in good contact with the new customers, listen extremely carefully to their wishes, needs and comments and amend the tour according to those reviews.</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4" name="Google Shape;1544;p26"/>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p:txBody>
      </p:sp>
      <p:pic>
        <p:nvPicPr>
          <p:cNvPr id="3" name="Picture 2">
            <a:extLst>
              <a:ext uri="{FF2B5EF4-FFF2-40B4-BE49-F238E27FC236}">
                <a16:creationId xmlns:a16="http://schemas.microsoft.com/office/drawing/2014/main" id="{B40E629E-26EE-A080-39D9-7B298AF02098}"/>
              </a:ext>
            </a:extLst>
          </p:cNvPr>
          <p:cNvPicPr>
            <a:picLocks noChangeAspect="1"/>
          </p:cNvPicPr>
          <p:nvPr/>
        </p:nvPicPr>
        <p:blipFill>
          <a:blip r:embed="rId3"/>
          <a:stretch>
            <a:fillRect/>
          </a:stretch>
        </p:blipFill>
        <p:spPr>
          <a:xfrm>
            <a:off x="668147" y="1583085"/>
            <a:ext cx="3294928" cy="229703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a:extLst>
              <a:ext uri="{FF2B5EF4-FFF2-40B4-BE49-F238E27FC236}">
                <a16:creationId xmlns:a16="http://schemas.microsoft.com/office/drawing/2014/main" id="{B2FFC297-807D-709D-7AE6-84793DF3D7D7}"/>
              </a:ext>
            </a:extLst>
          </p:cNvPr>
          <p:cNvPicPr>
            <a:picLocks noChangeAspect="1"/>
          </p:cNvPicPr>
          <p:nvPr/>
        </p:nvPicPr>
        <p:blipFill>
          <a:blip r:embed="rId4"/>
          <a:stretch>
            <a:fillRect/>
          </a:stretch>
        </p:blipFill>
        <p:spPr>
          <a:xfrm>
            <a:off x="2132373" y="4728038"/>
            <a:ext cx="4793673" cy="24855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79181176"/>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docProps/app.xml><?xml version="1.0" encoding="utf-8"?>
<Properties xmlns="http://schemas.openxmlformats.org/officeDocument/2006/extended-properties" xmlns:vt="http://schemas.openxmlformats.org/officeDocument/2006/docPropsVTypes">
  <Template/>
  <TotalTime>0</TotalTime>
  <Words>603</Words>
  <Application>Microsoft Office PowerPoint</Application>
  <PresentationFormat>Benutzerdefiniert</PresentationFormat>
  <Paragraphs>48</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Roboto</vt:lpstr>
      <vt:lpstr>Avenir</vt:lpstr>
      <vt:lpstr>Poppins</vt:lpstr>
      <vt:lpstr>Century Schoolbook</vt:lpstr>
      <vt:lpstr>Arial</vt:lpstr>
      <vt:lpstr>Calibri</vt:lpstr>
      <vt:lpstr>Montserrat</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34</cp:revision>
  <cp:lastPrinted>2022-06-27T14:16:36Z</cp:lastPrinted>
  <dcterms:created xsi:type="dcterms:W3CDTF">2021-06-15T11:45:52Z</dcterms:created>
  <dcterms:modified xsi:type="dcterms:W3CDTF">2023-01-17T13:33:20Z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