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56" r:id="rId2"/>
    <p:sldId id="257" r:id="rId3"/>
    <p:sldId id="258" r:id="rId4"/>
    <p:sldId id="259" r:id="rId5"/>
  </p:sldIdLst>
  <p:sldSz cx="7559675" cy="10691813"/>
  <p:notesSz cx="6858000" cy="9144000"/>
  <p:embeddedFontLst>
    <p:embeddedFont>
      <p:font typeface="Calibri" panose="020F0502020204030204" pitchFamily="34" charset="0"/>
      <p:regular r:id="rId7"/>
      <p:bold r:id="rId8"/>
      <p:italic r:id="rId9"/>
      <p:boldItalic r:id="rId10"/>
    </p:embeddedFont>
    <p:embeddedFont>
      <p:font typeface="Century Schoolbook" panose="02040604050505020304" pitchFamily="18" charset="0"/>
      <p:regular r:id="rId11"/>
      <p:bold r:id="rId12"/>
      <p:italic r:id="rId13"/>
      <p:boldItalic r:id="rId14"/>
    </p:embeddedFont>
    <p:embeddedFont>
      <p:font typeface="Montserrat" panose="00000500000000000000" pitchFamily="2" charset="0"/>
      <p:regular r:id="rId15"/>
      <p:bold r:id="rId16"/>
      <p:italic r:id="rId17"/>
      <p:boldItalic r:id="rId18"/>
    </p:embeddedFont>
    <p:embeddedFont>
      <p:font typeface="Poppins" panose="00000500000000000000" pitchFamily="2"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3" roundtripDataSignature="AMtx7miJpurxOuD7tQHoydia0+AXQJoz+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4B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312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15.fntdata"/><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9.fntdata"/><Relationship Id="rId23" Type="http://customschemas.google.com/relationships/presentationmetadata" Target="metadata"/><Relationship Id="rId10" Type="http://schemas.openxmlformats.org/officeDocument/2006/relationships/font" Target="fonts/font4.fntdata"/><Relationship Id="rId19"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4" name="Google Shape;204;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5" name="Google Shape;21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5" name="Google Shape;235;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2" name="Google Shape;242;p2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Cover Slide">
  <p:cSld name="1_Cover Slide">
    <p:spTree>
      <p:nvGrpSpPr>
        <p:cNvPr id="1" name="Shape 13"/>
        <p:cNvGrpSpPr/>
        <p:nvPr/>
      </p:nvGrpSpPr>
      <p:grpSpPr>
        <a:xfrm>
          <a:off x="0" y="0"/>
          <a:ext cx="0" cy="0"/>
          <a:chOff x="0" y="0"/>
          <a:chExt cx="0" cy="0"/>
        </a:xfrm>
      </p:grpSpPr>
      <p:sp>
        <p:nvSpPr>
          <p:cNvPr id="14" name="Google Shape;14;p56"/>
          <p:cNvSpPr/>
          <p:nvPr/>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nvGrpSpPr>
          <p:cNvPr id="15" name="Google Shape;15;p56"/>
          <p:cNvGrpSpPr/>
          <p:nvPr/>
        </p:nvGrpSpPr>
        <p:grpSpPr>
          <a:xfrm>
            <a:off x="-365782" y="6649016"/>
            <a:ext cx="3283975" cy="4350830"/>
            <a:chOff x="-1820104" y="3170636"/>
            <a:chExt cx="611013" cy="826752"/>
          </a:xfrm>
        </p:grpSpPr>
        <p:grpSp>
          <p:nvGrpSpPr>
            <p:cNvPr id="16" name="Google Shape;16;p56"/>
            <p:cNvGrpSpPr/>
            <p:nvPr/>
          </p:nvGrpSpPr>
          <p:grpSpPr>
            <a:xfrm>
              <a:off x="-1706961" y="3664189"/>
              <a:ext cx="488540" cy="333199"/>
              <a:chOff x="1938476" y="5009957"/>
              <a:chExt cx="697325" cy="475596"/>
            </a:xfrm>
          </p:grpSpPr>
          <p:sp>
            <p:nvSpPr>
              <p:cNvPr id="17" name="Google Shape;17;p56"/>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8" name="Google Shape;18;p56"/>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9" name="Google Shape;19;p56"/>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20" name="Google Shape;20;p56"/>
            <p:cNvGrpSpPr/>
            <p:nvPr/>
          </p:nvGrpSpPr>
          <p:grpSpPr>
            <a:xfrm>
              <a:off x="-1820104" y="3499918"/>
              <a:ext cx="610345" cy="327212"/>
              <a:chOff x="1776980" y="4775482"/>
              <a:chExt cx="871185" cy="467051"/>
            </a:xfrm>
          </p:grpSpPr>
          <p:sp>
            <p:nvSpPr>
              <p:cNvPr id="21" name="Google Shape;21;p56"/>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 name="Google Shape;22;p56"/>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3" name="Google Shape;23;p56"/>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4" name="Google Shape;24;p56"/>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25" name="Google Shape;25;p56"/>
            <p:cNvGrpSpPr/>
            <p:nvPr/>
          </p:nvGrpSpPr>
          <p:grpSpPr>
            <a:xfrm>
              <a:off x="-1818327" y="3170636"/>
              <a:ext cx="609236" cy="421725"/>
              <a:chOff x="1779516" y="4305477"/>
              <a:chExt cx="869601" cy="601956"/>
            </a:xfrm>
          </p:grpSpPr>
          <p:sp>
            <p:nvSpPr>
              <p:cNvPr id="26" name="Google Shape;26;p56"/>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7" name="Google Shape;27;p56"/>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8" name="Google Shape;28;p56"/>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9" name="Google Shape;29;p56"/>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0" name="Google Shape;30;p56"/>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1" name="Google Shape;31;p56"/>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sp>
        <p:nvSpPr>
          <p:cNvPr id="32" name="Google Shape;32;p56"/>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 name="Google Shape;33;p56"/>
          <p:cNvSpPr/>
          <p:nvPr/>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4" name="Google Shape;34;p56"/>
          <p:cNvSpPr txBox="1">
            <a:spLocks noGrp="1"/>
          </p:cNvSpPr>
          <p:nvPr>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5" name="Google Shape;35;p56"/>
          <p:cNvSpPr txBox="1">
            <a:spLocks noGrp="1"/>
          </p:cNvSpPr>
          <p:nvPr>
            <p:ph type="body" idx="3"/>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6" name="Google Shape;36;p56"/>
          <p:cNvSpPr txBox="1">
            <a:spLocks noGrp="1"/>
          </p:cNvSpPr>
          <p:nvPr>
            <p:ph type="body" idx="4"/>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7" name="Google Shape;37;p56"/>
          <p:cNvSpPr>
            <a:spLocks noGrp="1"/>
          </p:cNvSpPr>
          <p:nvPr>
            <p:ph type="pic" idx="5"/>
          </p:nvPr>
        </p:nvSpPr>
        <p:spPr>
          <a:xfrm>
            <a:off x="-8145" y="0"/>
            <a:ext cx="7567819" cy="2667192"/>
          </a:xfrm>
          <a:prstGeom prst="rect">
            <a:avLst/>
          </a:prstGeom>
          <a:solidFill>
            <a:srgbClr val="BFBFBF"/>
          </a:solidFill>
          <a:ln>
            <a:noFill/>
          </a:ln>
        </p:spPr>
      </p:sp>
      <p:grpSp>
        <p:nvGrpSpPr>
          <p:cNvPr id="38" name="Google Shape;38;p56"/>
          <p:cNvGrpSpPr/>
          <p:nvPr/>
        </p:nvGrpSpPr>
        <p:grpSpPr>
          <a:xfrm>
            <a:off x="4586552" y="9914793"/>
            <a:ext cx="2732358" cy="324961"/>
            <a:chOff x="463403" y="8636776"/>
            <a:chExt cx="2959811" cy="359509"/>
          </a:xfrm>
        </p:grpSpPr>
        <p:grpSp>
          <p:nvGrpSpPr>
            <p:cNvPr id="39" name="Google Shape;39;p56"/>
            <p:cNvGrpSpPr/>
            <p:nvPr/>
          </p:nvGrpSpPr>
          <p:grpSpPr>
            <a:xfrm>
              <a:off x="463403" y="8691062"/>
              <a:ext cx="986079" cy="214792"/>
              <a:chOff x="7942326" y="4900231"/>
              <a:chExt cx="744246" cy="162115"/>
            </a:xfrm>
          </p:grpSpPr>
          <p:sp>
            <p:nvSpPr>
              <p:cNvPr id="40" name="Google Shape;40;p56"/>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1" name="Google Shape;41;p56"/>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2" name="Google Shape;42;p56"/>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3" name="Google Shape;43;p56"/>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4" name="Google Shape;44;p56"/>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5" name="Google Shape;45;p56"/>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6" name="Google Shape;46;p56"/>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7" name="Google Shape;47;p56"/>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8" name="Google Shape;48;p56"/>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9" name="Google Shape;49;p56"/>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0" name="Google Shape;50;p56"/>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1" name="Google Shape;51;p56"/>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2" name="Google Shape;52;p56"/>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3" name="Google Shape;53;p56"/>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4" name="Google Shape;54;p56"/>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5" name="Google Shape;55;p56"/>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6" name="Google Shape;56;p56"/>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7" name="Google Shape;57;p56"/>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8" name="Google Shape;58;p56"/>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9" name="Google Shape;59;p56"/>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0" name="Google Shape;60;p56"/>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1" name="Google Shape;61;p56"/>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2" name="Google Shape;62;p56"/>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3" name="Google Shape;63;p56"/>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4" name="Google Shape;64;p56"/>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nvGrpSpPr>
              <p:cNvPr id="65" name="Google Shape;65;p56"/>
              <p:cNvGrpSpPr/>
              <p:nvPr/>
            </p:nvGrpSpPr>
            <p:grpSpPr>
              <a:xfrm>
                <a:off x="8206877" y="4909375"/>
                <a:ext cx="365840" cy="45339"/>
                <a:chOff x="8206877" y="4909375"/>
                <a:chExt cx="365840" cy="45339"/>
              </a:xfrm>
            </p:grpSpPr>
            <p:sp>
              <p:nvSpPr>
                <p:cNvPr id="66" name="Google Shape;66;p56"/>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7" name="Google Shape;67;p56"/>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8" name="Google Shape;68;p56"/>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9" name="Google Shape;69;p56"/>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0" name="Google Shape;70;p56"/>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1" name="Google Shape;71;p56"/>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2" name="Google Shape;72;p56"/>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3" name="Google Shape;73;p56"/>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4" name="Google Shape;74;p56"/>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5" name="Google Shape;75;p56"/>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6" name="Google Shape;76;p56"/>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7" name="Google Shape;77;p56"/>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8" name="Google Shape;78;p56"/>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9" name="Google Shape;79;p56"/>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80" name="Google Shape;80;p56"/>
              <p:cNvGrpSpPr/>
              <p:nvPr/>
            </p:nvGrpSpPr>
            <p:grpSpPr>
              <a:xfrm>
                <a:off x="8208210" y="4964049"/>
                <a:ext cx="478362" cy="44671"/>
                <a:chOff x="8208210" y="4964049"/>
                <a:chExt cx="478362" cy="44671"/>
              </a:xfrm>
            </p:grpSpPr>
            <p:sp>
              <p:nvSpPr>
                <p:cNvPr id="81" name="Google Shape;81;p56"/>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2" name="Google Shape;82;p56"/>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3" name="Google Shape;83;p56"/>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4" name="Google Shape;84;p56"/>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5" name="Google Shape;85;p56"/>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6" name="Google Shape;86;p56"/>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7" name="Google Shape;87;p56"/>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8" name="Google Shape;88;p56"/>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9" name="Google Shape;89;p56"/>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0" name="Google Shape;90;p56"/>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1" name="Google Shape;91;p56"/>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2" name="Google Shape;92;p56"/>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3" name="Google Shape;93;p56"/>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4" name="Google Shape;94;p56"/>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5" name="Google Shape;95;p56"/>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6" name="Google Shape;96;p56"/>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7" name="Google Shape;97;p56"/>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98" name="Google Shape;98;p56"/>
              <p:cNvGrpSpPr/>
              <p:nvPr/>
            </p:nvGrpSpPr>
            <p:grpSpPr>
              <a:xfrm>
                <a:off x="8206020" y="5017579"/>
                <a:ext cx="478077" cy="44767"/>
                <a:chOff x="8206020" y="5017579"/>
                <a:chExt cx="478077" cy="44767"/>
              </a:xfrm>
            </p:grpSpPr>
            <p:sp>
              <p:nvSpPr>
                <p:cNvPr id="99" name="Google Shape;99;p56"/>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0" name="Google Shape;100;p56"/>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1" name="Google Shape;101;p56"/>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2" name="Google Shape;102;p56"/>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3" name="Google Shape;103;p56"/>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4" name="Google Shape;104;p56"/>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5" name="Google Shape;105;p56"/>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6" name="Google Shape;106;p56"/>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7" name="Google Shape;107;p56"/>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8" name="Google Shape;108;p56"/>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9" name="Google Shape;109;p56"/>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0" name="Google Shape;110;p56"/>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1" name="Google Shape;111;p56"/>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2" name="Google Shape;112;p56"/>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3" name="Google Shape;113;p56"/>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4" name="Google Shape;114;p56"/>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5" name="Google Shape;115;p56"/>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6" name="Google Shape;116;p56"/>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sp>
          <p:nvSpPr>
            <p:cNvPr id="117" name="Google Shape;117;p56"/>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378"/>
                <a:buFont typeface="Arial"/>
                <a:buNone/>
              </a:pPr>
              <a:r>
                <a:rPr lang="en-US" sz="378" b="0" i="0" u="none" strike="noStrike" cap="none">
                  <a:solidFill>
                    <a:srgbClr val="323338"/>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sz="1400" b="0" i="0" u="none" strike="noStrike" cap="none">
                <a:solidFill>
                  <a:srgbClr val="000000"/>
                </a:solidFill>
                <a:latin typeface="Arial"/>
                <a:ea typeface="Arial"/>
                <a:cs typeface="Arial"/>
                <a:sym typeface="Arial"/>
              </a:endParaRPr>
            </a:p>
          </p:txBody>
        </p:sp>
      </p:grpSp>
      <p:grpSp>
        <p:nvGrpSpPr>
          <p:cNvPr id="118" name="Google Shape;118;p56"/>
          <p:cNvGrpSpPr/>
          <p:nvPr/>
        </p:nvGrpSpPr>
        <p:grpSpPr>
          <a:xfrm>
            <a:off x="4695780" y="2930663"/>
            <a:ext cx="2152946" cy="784845"/>
            <a:chOff x="1776980" y="4305477"/>
            <a:chExt cx="3230805" cy="1202858"/>
          </a:xfrm>
        </p:grpSpPr>
        <p:grpSp>
          <p:nvGrpSpPr>
            <p:cNvPr id="119" name="Google Shape;119;p56"/>
            <p:cNvGrpSpPr/>
            <p:nvPr/>
          </p:nvGrpSpPr>
          <p:grpSpPr>
            <a:xfrm>
              <a:off x="1938476" y="5009957"/>
              <a:ext cx="697325" cy="475596"/>
              <a:chOff x="1938476" y="5009957"/>
              <a:chExt cx="697325" cy="475596"/>
            </a:xfrm>
          </p:grpSpPr>
          <p:sp>
            <p:nvSpPr>
              <p:cNvPr id="120" name="Google Shape;120;p56"/>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1" name="Google Shape;121;p56"/>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2" name="Google Shape;122;p56"/>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23" name="Google Shape;123;p56"/>
            <p:cNvGrpSpPr/>
            <p:nvPr/>
          </p:nvGrpSpPr>
          <p:grpSpPr>
            <a:xfrm>
              <a:off x="1776980" y="4775482"/>
              <a:ext cx="871185" cy="467051"/>
              <a:chOff x="1776980" y="4775482"/>
              <a:chExt cx="871185" cy="467051"/>
            </a:xfrm>
          </p:grpSpPr>
          <p:sp>
            <p:nvSpPr>
              <p:cNvPr id="124" name="Google Shape;124;p56"/>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5" name="Google Shape;125;p56"/>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6" name="Google Shape;126;p56"/>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7" name="Google Shape;127;p56"/>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28" name="Google Shape;128;p56"/>
            <p:cNvGrpSpPr/>
            <p:nvPr/>
          </p:nvGrpSpPr>
          <p:grpSpPr>
            <a:xfrm>
              <a:off x="1779516" y="4305477"/>
              <a:ext cx="869601" cy="601956"/>
              <a:chOff x="1779516" y="4305477"/>
              <a:chExt cx="869601" cy="601956"/>
            </a:xfrm>
          </p:grpSpPr>
          <p:sp>
            <p:nvSpPr>
              <p:cNvPr id="129" name="Google Shape;129;p56"/>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0" name="Google Shape;130;p56"/>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1" name="Google Shape;131;p56"/>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2" name="Google Shape;132;p56"/>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3" name="Google Shape;133;p56"/>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4" name="Google Shape;134;p56"/>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35" name="Google Shape;135;p56"/>
            <p:cNvGrpSpPr/>
            <p:nvPr/>
          </p:nvGrpSpPr>
          <p:grpSpPr>
            <a:xfrm>
              <a:off x="3139872" y="4874208"/>
              <a:ext cx="1611123" cy="319912"/>
              <a:chOff x="3139872" y="4874208"/>
              <a:chExt cx="1611123" cy="319912"/>
            </a:xfrm>
          </p:grpSpPr>
          <p:sp>
            <p:nvSpPr>
              <p:cNvPr id="136" name="Google Shape;136;p56"/>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7" name="Google Shape;137;p56"/>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8" name="Google Shape;138;p56"/>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9" name="Google Shape;139;p56"/>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0" name="Google Shape;140;p56"/>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1" name="Google Shape;141;p56"/>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2" name="Google Shape;142;p56"/>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43" name="Google Shape;143;p56"/>
            <p:cNvGrpSpPr/>
            <p:nvPr/>
          </p:nvGrpSpPr>
          <p:grpSpPr>
            <a:xfrm>
              <a:off x="2804142" y="4492592"/>
              <a:ext cx="2203643" cy="429081"/>
              <a:chOff x="2804142" y="4492592"/>
              <a:chExt cx="2203643" cy="429081"/>
            </a:xfrm>
          </p:grpSpPr>
          <p:sp>
            <p:nvSpPr>
              <p:cNvPr id="144" name="Google Shape;144;p56"/>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5" name="Google Shape;145;p56"/>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6" name="Google Shape;146;p56"/>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7" name="Google Shape;147;p56"/>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8" name="Google Shape;148;p56"/>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9" name="Google Shape;149;p56"/>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0" name="Google Shape;150;p56"/>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1" name="Google Shape;151;p56"/>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2" name="Google Shape;152;p56"/>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3" name="Google Shape;153;p56"/>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54" name="Google Shape;154;p56"/>
            <p:cNvGrpSpPr/>
            <p:nvPr/>
          </p:nvGrpSpPr>
          <p:grpSpPr>
            <a:xfrm>
              <a:off x="3037156" y="5293796"/>
              <a:ext cx="1840332" cy="214539"/>
              <a:chOff x="3037156" y="5293796"/>
              <a:chExt cx="1840332" cy="214539"/>
            </a:xfrm>
          </p:grpSpPr>
          <p:sp>
            <p:nvSpPr>
              <p:cNvPr id="155" name="Google Shape;155;p56"/>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6" name="Google Shape;156;p56"/>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7" name="Google Shape;157;p56"/>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8" name="Google Shape;158;p56"/>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9" name="Google Shape;159;p56"/>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0" name="Google Shape;160;p56"/>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1" name="Google Shape;161;p56"/>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2" name="Google Shape;162;p56"/>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3" name="Google Shape;163;p56"/>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4" name="Google Shape;164;p56"/>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5" name="Google Shape;165;p56"/>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6" name="Google Shape;166;p56"/>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7" name="Google Shape;167;p56"/>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8" name="Google Shape;168;p56"/>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169" name="Google Shape;169;p56"/>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70" name="Google Shape;170;p56"/>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71" name="Google Shape;171;p56"/>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172" name="Google Shape;172;p56"/>
          <p:cNvSpPr/>
          <p:nvPr/>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3" name="Google Shape;173;p56"/>
          <p:cNvSpPr/>
          <p:nvPr/>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4" name="Google Shape;174;p56"/>
          <p:cNvSpPr/>
          <p:nvPr/>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5" name="Google Shape;175;p56"/>
          <p:cNvSpPr/>
          <p:nvPr/>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27"/>
              <a:buFont typeface="Arial"/>
              <a:buNone/>
            </a:pPr>
            <a:r>
              <a:rPr lang="en-US" sz="1727" b="0" i="0" u="none" strike="noStrike" cap="none">
                <a:solidFill>
                  <a:schemeClr val="lt1"/>
                </a:solidFill>
                <a:latin typeface="Calibri"/>
                <a:ea typeface="Calibri"/>
                <a:cs typeface="Calibri"/>
                <a:sym typeface="Calibri"/>
              </a:rPr>
              <a:t>www.</a:t>
            </a:r>
            <a:r>
              <a:rPr lang="en-US" sz="1727" b="1" i="0" u="none" strike="noStrike" cap="none">
                <a:solidFill>
                  <a:schemeClr val="lt1"/>
                </a:solidFill>
                <a:latin typeface="Calibri"/>
                <a:ea typeface="Calibri"/>
                <a:cs typeface="Calibri"/>
                <a:sym typeface="Calibri"/>
              </a:rPr>
              <a:t>tourismrecovery</a:t>
            </a:r>
            <a:r>
              <a:rPr lang="en-US" sz="1727" b="0" i="0" u="none" strike="noStrike" cap="none">
                <a:solidFill>
                  <a:schemeClr val="lt1"/>
                </a:solidFill>
                <a:latin typeface="Calibri"/>
                <a:ea typeface="Calibri"/>
                <a:cs typeface="Calibri"/>
                <a:sym typeface="Calibri"/>
              </a:rPr>
              <a:t>.eu</a:t>
            </a:r>
            <a:endParaRPr sz="1727"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176"/>
        <p:cNvGrpSpPr/>
        <p:nvPr/>
      </p:nvGrpSpPr>
      <p:grpSpPr>
        <a:xfrm>
          <a:off x="0" y="0"/>
          <a:ext cx="0" cy="0"/>
          <a:chOff x="0" y="0"/>
          <a:chExt cx="0" cy="0"/>
        </a:xfrm>
      </p:grpSpPr>
      <p:grpSp>
        <p:nvGrpSpPr>
          <p:cNvPr id="177" name="Google Shape;177;p52"/>
          <p:cNvGrpSpPr/>
          <p:nvPr/>
        </p:nvGrpSpPr>
        <p:grpSpPr>
          <a:xfrm rot="5400000">
            <a:off x="-1566071" y="1575892"/>
            <a:ext cx="10691815" cy="7559675"/>
            <a:chOff x="-3" y="-1544"/>
            <a:chExt cx="12192003" cy="6859544"/>
          </a:xfrm>
        </p:grpSpPr>
        <p:sp>
          <p:nvSpPr>
            <p:cNvPr id="178" name="Google Shape;178;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9" name="Google Shape;179;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80" name="Google Shape;180;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grpSp>
      <p:sp>
        <p:nvSpPr>
          <p:cNvPr id="181" name="Google Shape;181;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82" name="Google Shape;182;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3" name="Google Shape;183;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4" name="Google Shape;184;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5" name="Google Shape;185;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6" name="Google Shape;186;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lnSpc>
                <a:spcPct val="100000"/>
              </a:lnSpc>
              <a:spcBef>
                <a:spcPts val="0"/>
              </a:spcBef>
              <a:spcAft>
                <a:spcPts val="0"/>
              </a:spcAft>
              <a:buClr>
                <a:srgbClr val="000000"/>
              </a:buClr>
              <a:buSzPts val="756"/>
              <a:buFont typeface="Arial"/>
              <a:buNone/>
            </a:pPr>
            <a:fld id="{00000000-1234-1234-1234-123412341234}" type="slidenum">
              <a:rPr lang="en-US" sz="756" b="0" i="0" u="none" strike="noStrike" cap="none">
                <a:solidFill>
                  <a:srgbClr val="534B4F"/>
                </a:solidFill>
                <a:latin typeface="Arial"/>
                <a:ea typeface="Arial"/>
                <a:cs typeface="Arial"/>
                <a:sym typeface="Arial"/>
              </a:rPr>
              <a:t>‹Nr.›</a:t>
            </a:fld>
            <a:r>
              <a:rPr lang="en-US" sz="756" b="0" i="0" u="none" strike="noStrike" cap="none">
                <a:solidFill>
                  <a:srgbClr val="534B4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187" name="Google Shape;187;p52" descr="A picture containing text&#10;&#10;Description automatically generated"/>
          <p:cNvPicPr preferRelativeResize="0"/>
          <p:nvPr/>
        </p:nvPicPr>
        <p:blipFill rotWithShape="1">
          <a:blip r:embed="rId2">
            <a:alphaModFix/>
          </a:blip>
          <a:srcRect r="69030" b="9193"/>
          <a:stretch/>
        </p:blipFill>
        <p:spPr>
          <a:xfrm rot="-5400000">
            <a:off x="6992482" y="9909090"/>
            <a:ext cx="217273" cy="286139"/>
          </a:xfrm>
          <a:prstGeom prst="rect">
            <a:avLst/>
          </a:prstGeom>
          <a:noFill/>
          <a:ln>
            <a:noFill/>
          </a:ln>
        </p:spPr>
      </p:pic>
      <p:sp>
        <p:nvSpPr>
          <p:cNvPr id="188" name="Google Shape;188;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189"/>
        <p:cNvGrpSpPr/>
        <p:nvPr/>
      </p:nvGrpSpPr>
      <p:grpSpPr>
        <a:xfrm>
          <a:off x="0" y="0"/>
          <a:ext cx="0" cy="0"/>
          <a:chOff x="0" y="0"/>
          <a:chExt cx="0" cy="0"/>
        </a:xfrm>
      </p:grpSpPr>
      <p:grpSp>
        <p:nvGrpSpPr>
          <p:cNvPr id="190" name="Google Shape;190;p55"/>
          <p:cNvGrpSpPr/>
          <p:nvPr/>
        </p:nvGrpSpPr>
        <p:grpSpPr>
          <a:xfrm rot="5400000">
            <a:off x="-1566071" y="1575892"/>
            <a:ext cx="10691815" cy="7559675"/>
            <a:chOff x="-3" y="-1544"/>
            <a:chExt cx="12192003" cy="6859544"/>
          </a:xfrm>
        </p:grpSpPr>
        <p:sp>
          <p:nvSpPr>
            <p:cNvPr id="191" name="Google Shape;191;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2" name="Google Shape;192;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3" name="Google Shape;193;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grpSp>
      <p:sp>
        <p:nvSpPr>
          <p:cNvPr id="194" name="Google Shape;194;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5" name="Google Shape;195;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6" name="Google Shape;196;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7" name="Google Shape;197;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8" name="Google Shape;198;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9" name="Google Shape;199;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lnSpc>
                <a:spcPct val="100000"/>
              </a:lnSpc>
              <a:spcBef>
                <a:spcPts val="0"/>
              </a:spcBef>
              <a:spcAft>
                <a:spcPts val="0"/>
              </a:spcAft>
              <a:buClr>
                <a:srgbClr val="000000"/>
              </a:buClr>
              <a:buSzPts val="756"/>
              <a:buFont typeface="Arial"/>
              <a:buNone/>
            </a:pPr>
            <a:fld id="{00000000-1234-1234-1234-123412341234}" type="slidenum">
              <a:rPr lang="en-US" sz="756" b="0" i="0" u="none" strike="noStrike" cap="none">
                <a:solidFill>
                  <a:srgbClr val="534B4F"/>
                </a:solidFill>
                <a:latin typeface="Arial"/>
                <a:ea typeface="Arial"/>
                <a:cs typeface="Arial"/>
                <a:sym typeface="Arial"/>
              </a:rPr>
              <a:t>‹Nr.›</a:t>
            </a:fld>
            <a:r>
              <a:rPr lang="en-US" sz="756" b="0" i="0" u="none" strike="noStrike" cap="none">
                <a:solidFill>
                  <a:srgbClr val="534B4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200" name="Google Shape;200;p55" descr="A picture containing text&#10;&#10;Description automatically generated"/>
          <p:cNvPicPr preferRelativeResize="0"/>
          <p:nvPr/>
        </p:nvPicPr>
        <p:blipFill rotWithShape="1">
          <a:blip r:embed="rId2">
            <a:alphaModFix/>
          </a:blip>
          <a:srcRect r="69030" b="9193"/>
          <a:stretch/>
        </p:blipFill>
        <p:spPr>
          <a:xfrm rot="-5400000">
            <a:off x="6992482" y="9909090"/>
            <a:ext cx="217273" cy="286139"/>
          </a:xfrm>
          <a:prstGeom prst="rect">
            <a:avLst/>
          </a:prstGeom>
          <a:noFill/>
          <a:ln>
            <a:noFill/>
          </a:ln>
        </p:spPr>
      </p:pic>
      <p:sp>
        <p:nvSpPr>
          <p:cNvPr id="201" name="Google Shape;201;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1pPr>
            <a:lvl2pPr marL="0" marR="0" lvl="1"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2"/>
          <p:cNvSpPr txBox="1">
            <a:spLocks noGrp="1"/>
          </p:cNvSpPr>
          <p:nvPr>
            <p:ph type="body" idx="1"/>
          </p:nvPr>
        </p:nvSpPr>
        <p:spPr>
          <a:xfrm>
            <a:off x="4520575" y="4377899"/>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511" b="1">
                <a:solidFill>
                  <a:srgbClr val="79527B"/>
                </a:solidFill>
              </a:rPr>
              <a:t>Initial Situation</a:t>
            </a:r>
            <a:endParaRPr sz="1511" b="1">
              <a:solidFill>
                <a:srgbClr val="79527B"/>
              </a:solidFill>
            </a:endParaRPr>
          </a:p>
        </p:txBody>
      </p:sp>
      <p:sp>
        <p:nvSpPr>
          <p:cNvPr id="207" name="Google Shape;207;p22"/>
          <p:cNvSpPr txBox="1">
            <a:spLocks noGrp="1"/>
          </p:cNvSpPr>
          <p:nvPr>
            <p:ph type="body" idx="2"/>
          </p:nvPr>
        </p:nvSpPr>
        <p:spPr>
          <a:xfrm>
            <a:off x="287452" y="4683084"/>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r>
              <a:rPr lang="en-US" dirty="0"/>
              <a:t>Topic:</a:t>
            </a:r>
            <a:endParaRPr dirty="0"/>
          </a:p>
          <a:p>
            <a:pPr marL="0" lvl="0" indent="0" algn="l" rtl="0">
              <a:lnSpc>
                <a:spcPct val="127750"/>
              </a:lnSpc>
              <a:spcBef>
                <a:spcPts val="0"/>
              </a:spcBef>
              <a:spcAft>
                <a:spcPts val="0"/>
              </a:spcAft>
              <a:buClr>
                <a:schemeClr val="lt1"/>
              </a:buClr>
              <a:buSzPts val="1200"/>
              <a:buNone/>
            </a:pPr>
            <a:r>
              <a:rPr lang="en-US" dirty="0"/>
              <a:t>Human Resource Management</a:t>
            </a: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r>
              <a:rPr lang="en-US" dirty="0"/>
              <a:t>Type of business: </a:t>
            </a:r>
            <a:endParaRPr dirty="0"/>
          </a:p>
          <a:p>
            <a:pPr marL="0" lvl="0" indent="0" algn="l" rtl="0">
              <a:lnSpc>
                <a:spcPct val="127750"/>
              </a:lnSpc>
              <a:spcBef>
                <a:spcPts val="0"/>
              </a:spcBef>
              <a:spcAft>
                <a:spcPts val="0"/>
              </a:spcAft>
              <a:buClr>
                <a:schemeClr val="lt1"/>
              </a:buClr>
              <a:buSzPts val="1200"/>
              <a:buNone/>
            </a:pPr>
            <a:r>
              <a:rPr lang="en-US" dirty="0"/>
              <a:t>Travel agency</a:t>
            </a:r>
            <a:endParaRPr dirty="0"/>
          </a:p>
        </p:txBody>
      </p:sp>
      <p:sp>
        <p:nvSpPr>
          <p:cNvPr id="208" name="Google Shape;208;p22"/>
          <p:cNvSpPr txBox="1">
            <a:spLocks noGrp="1"/>
          </p:cNvSpPr>
          <p:nvPr>
            <p:ph type="body" idx="4"/>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n-US" sz="1600"/>
              <a:t>Case Study</a:t>
            </a:r>
            <a:endParaRPr sz="1600"/>
          </a:p>
        </p:txBody>
      </p:sp>
      <p:sp>
        <p:nvSpPr>
          <p:cNvPr id="209" name="Google Shape;209;p22"/>
          <p:cNvSpPr txBox="1"/>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200"/>
              <a:buFont typeface="Arial"/>
              <a:buNone/>
            </a:pPr>
            <a:r>
              <a:rPr lang="en-US" sz="1295" b="1" i="0" u="none" strike="noStrike" cap="none" dirty="0">
                <a:solidFill>
                  <a:schemeClr val="lt1"/>
                </a:solidFill>
                <a:latin typeface="Calibri"/>
                <a:ea typeface="Calibri"/>
                <a:cs typeface="Calibri"/>
                <a:sym typeface="Calibri"/>
              </a:rPr>
              <a:t>Module:</a:t>
            </a:r>
            <a:r>
              <a:rPr lang="en-US" i="0" u="none" strike="noStrike" cap="none" dirty="0">
                <a:ea typeface="Calibri"/>
              </a:rPr>
              <a:t> </a:t>
            </a:r>
            <a:r>
              <a:rPr lang="en-US" sz="1295" b="1" dirty="0">
                <a:solidFill>
                  <a:schemeClr val="lt1"/>
                </a:solidFill>
                <a:latin typeface="Calibri"/>
                <a:ea typeface="Calibri"/>
                <a:cs typeface="Calibri"/>
                <a:sym typeface="Calibri"/>
              </a:rPr>
              <a:t>5</a:t>
            </a:r>
          </a:p>
          <a:p>
            <a:pPr marL="0" marR="0" lvl="0" indent="0" algn="l" rtl="0">
              <a:lnSpc>
                <a:spcPct val="100000"/>
              </a:lnSpc>
              <a:spcBef>
                <a:spcPts val="0"/>
              </a:spcBef>
              <a:spcAft>
                <a:spcPts val="0"/>
              </a:spcAft>
              <a:buClr>
                <a:schemeClr val="lt1"/>
              </a:buClr>
              <a:buSzPts val="1200"/>
              <a:buFont typeface="Arial"/>
              <a:buNone/>
            </a:pPr>
            <a:r>
              <a:rPr lang="en-US" sz="1295" b="1" dirty="0">
                <a:solidFill>
                  <a:schemeClr val="lt1"/>
                </a:solidFill>
                <a:latin typeface="Calibri"/>
                <a:ea typeface="Calibri"/>
                <a:cs typeface="Calibri"/>
                <a:sym typeface="Calibri"/>
              </a:rPr>
              <a:t>Functional Competencies</a:t>
            </a:r>
          </a:p>
          <a:p>
            <a:pPr marL="0" marR="0" lvl="0" indent="0" algn="l" rtl="0">
              <a:lnSpc>
                <a:spcPct val="100000"/>
              </a:lnSpc>
              <a:spcBef>
                <a:spcPts val="0"/>
              </a:spcBef>
              <a:spcAft>
                <a:spcPts val="0"/>
              </a:spcAft>
              <a:buClr>
                <a:schemeClr val="lt1"/>
              </a:buClr>
              <a:buSzPts val="1200"/>
              <a:buFont typeface="Arial"/>
              <a:buNone/>
            </a:pPr>
            <a:endParaRPr dirty="0"/>
          </a:p>
        </p:txBody>
      </p:sp>
      <p:cxnSp>
        <p:nvCxnSpPr>
          <p:cNvPr id="210" name="Google Shape;210;p22"/>
          <p:cNvCxnSpPr/>
          <p:nvPr/>
        </p:nvCxnSpPr>
        <p:spPr>
          <a:xfrm rot="10800000">
            <a:off x="4504732" y="4833878"/>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1" name="Google Shape;211;p22"/>
          <p:cNvSpPr txBox="1"/>
          <p:nvPr/>
        </p:nvSpPr>
        <p:spPr>
          <a:xfrm>
            <a:off x="4481662" y="5136317"/>
            <a:ext cx="2736261" cy="3238834"/>
          </a:xfrm>
          <a:prstGeom prst="rect">
            <a:avLst/>
          </a:prstGeom>
          <a:noFill/>
          <a:ln>
            <a:noFill/>
          </a:ln>
        </p:spPr>
        <p:txBody>
          <a:bodyPr spcFirstLastPara="1" wrap="square" lIns="91425" tIns="45700" rIns="91425" bIns="45700" anchor="t" anchorCtr="0">
            <a:noAutofit/>
          </a:bodyPr>
          <a:lstStyle/>
          <a:p>
            <a:pPr marL="0" marR="0" lvl="0" indent="0" algn="l"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The travel agency of </a:t>
            </a:r>
            <a:r>
              <a:rPr lang="en-US" sz="1200" dirty="0" err="1">
                <a:solidFill>
                  <a:srgbClr val="534B4F"/>
                </a:solidFill>
                <a:latin typeface="Calibri"/>
                <a:ea typeface="Calibri"/>
                <a:cs typeface="Calibri"/>
                <a:sym typeface="Calibri"/>
              </a:rPr>
              <a:t>Poblenou</a:t>
            </a:r>
            <a:r>
              <a:rPr lang="en-US" sz="1200" dirty="0">
                <a:solidFill>
                  <a:srgbClr val="534B4F"/>
                </a:solidFill>
                <a:latin typeface="Calibri"/>
                <a:ea typeface="Calibri"/>
                <a:cs typeface="Calibri"/>
                <a:sym typeface="Calibri"/>
              </a:rPr>
              <a:t> (</a:t>
            </a:r>
            <a:r>
              <a:rPr lang="en-US" sz="1200" dirty="0" err="1">
                <a:solidFill>
                  <a:srgbClr val="534B4F"/>
                </a:solidFill>
                <a:latin typeface="Calibri"/>
                <a:ea typeface="Calibri"/>
                <a:cs typeface="Calibri"/>
                <a:sym typeface="Calibri"/>
              </a:rPr>
              <a:t>neighbourhood</a:t>
            </a:r>
            <a:r>
              <a:rPr lang="en-US" sz="1200" dirty="0">
                <a:solidFill>
                  <a:srgbClr val="534B4F"/>
                </a:solidFill>
                <a:latin typeface="Calibri"/>
                <a:ea typeface="Calibri"/>
                <a:cs typeface="Calibri"/>
                <a:sym typeface="Calibri"/>
              </a:rPr>
              <a:t> in Barcelona), which is a medium-sized company with 35 workers, decided to work remotely for the majority of the lockdown during the pandemic. </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Despite facing economic struggles due to travel restrictions, the company managed to survive. They did, however, encounter issues with staff morale; many of the employees lacked motivation, showed apathy towards work, and even presented symptoms of depression and anxiety.</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 </a:t>
            </a:r>
            <a:endParaRPr sz="1200" dirty="0">
              <a:solidFill>
                <a:srgbClr val="534B4F"/>
              </a:solidFill>
              <a:latin typeface="Calibri"/>
              <a:ea typeface="Calibri"/>
              <a:cs typeface="Calibri"/>
              <a:sym typeface="Calibri"/>
            </a:endParaRPr>
          </a:p>
        </p:txBody>
      </p:sp>
      <p:pic>
        <p:nvPicPr>
          <p:cNvPr id="3" name="Bildplatzhalter 2">
            <a:extLst>
              <a:ext uri="{FF2B5EF4-FFF2-40B4-BE49-F238E27FC236}">
                <a16:creationId xmlns:a16="http://schemas.microsoft.com/office/drawing/2014/main" id="{27F29260-0B6A-53C4-72DC-AD9A0DB2C1C4}"/>
              </a:ext>
            </a:extLst>
          </p:cNvPr>
          <p:cNvPicPr>
            <a:picLocks noGrp="1" noChangeAspect="1"/>
          </p:cNvPicPr>
          <p:nvPr>
            <p:ph type="pic" idx="5"/>
          </p:nvPr>
        </p:nvPicPr>
        <p:blipFill>
          <a:blip r:embed="rId3"/>
          <a:srcRect t="7646" b="7646"/>
          <a:stretch>
            <a:fillRect/>
          </a:stretch>
        </p:blipFill>
        <p:spPr>
          <a:xfrm>
            <a:off x="-7938" y="0"/>
            <a:ext cx="7567613" cy="2667000"/>
          </a:xfrm>
          <a:prstGeom prst="rect">
            <a:avLst/>
          </a:prstGeom>
          <a:solidFill>
            <a:srgbClr val="BFBFBF"/>
          </a:solid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a:t>Special challenges and problems faced by the company</a:t>
            </a:r>
            <a:endParaRPr/>
          </a:p>
        </p:txBody>
      </p:sp>
      <p:cxnSp>
        <p:nvCxnSpPr>
          <p:cNvPr id="218" name="Google Shape;218;p23"/>
          <p:cNvCxnSpPr/>
          <p:nvPr/>
        </p:nvCxnSpPr>
        <p:spPr>
          <a:xfrm rot="10800000">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219" name="Google Shape;219;p23"/>
          <p:cNvGrpSpPr/>
          <p:nvPr/>
        </p:nvGrpSpPr>
        <p:grpSpPr>
          <a:xfrm>
            <a:off x="338188" y="5737216"/>
            <a:ext cx="476957" cy="550775"/>
            <a:chOff x="8823055" y="3850915"/>
            <a:chExt cx="751563" cy="867883"/>
          </a:xfrm>
        </p:grpSpPr>
        <p:sp>
          <p:nvSpPr>
            <p:cNvPr id="220" name="Google Shape;220;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1" name="Google Shape;221;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2" name="Google Shape;222;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3" name="Google Shape;223;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4" name="Google Shape;224;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5" name="Google Shape;225;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6" name="Google Shape;226;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7" name="Google Shape;227;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8" name="Google Shape;228;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229" name="Google Shape;229;p23"/>
          <p:cNvSpPr txBox="1"/>
          <p:nvPr/>
        </p:nvSpPr>
        <p:spPr>
          <a:xfrm>
            <a:off x="902850" y="5907656"/>
            <a:ext cx="5991600" cy="1445700"/>
          </a:xfrm>
          <a:prstGeom prst="rect">
            <a:avLst/>
          </a:prstGeom>
          <a:noFill/>
          <a:ln>
            <a:noFill/>
          </a:ln>
        </p:spPr>
        <p:txBody>
          <a:bodyPr spcFirstLastPara="1" wrap="square" lIns="91425" tIns="45700" rIns="91425" bIns="45700" anchor="ctr" anchorCtr="0">
            <a:noAutofit/>
          </a:bodyPr>
          <a:lstStyle/>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In addition to taking the mentioned recommendations, what would you do if you were the director of the company to improve the situation with your employees?</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Is it the obligation of a company to consider and provide for the wellbeing of an employee, or is it the responsibility of the individual?</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p:txBody>
      </p:sp>
      <p:sp>
        <p:nvSpPr>
          <p:cNvPr id="230" name="Google Shape;230;p23"/>
          <p:cNvSpPr txBox="1"/>
          <p:nvPr/>
        </p:nvSpPr>
        <p:spPr>
          <a:xfrm>
            <a:off x="940735" y="5391412"/>
            <a:ext cx="5991741" cy="376038"/>
          </a:xfrm>
          <a:prstGeom prst="rect">
            <a:avLst/>
          </a:prstGeom>
          <a:noFill/>
          <a:ln>
            <a:noFill/>
          </a:ln>
        </p:spPr>
        <p:txBody>
          <a:bodyPr spcFirstLastPara="1" wrap="square" lIns="91425" tIns="45700" rIns="91425" bIns="45700" anchor="ctr" anchorCtr="0">
            <a:noAutofit/>
          </a:bodyPr>
          <a:lstStyle/>
          <a:p>
            <a:pPr marL="0" marR="0" lvl="0" indent="0" algn="l" rtl="0">
              <a:lnSpc>
                <a:spcPct val="102200"/>
              </a:lnSpc>
              <a:spcBef>
                <a:spcPts val="0"/>
              </a:spcBef>
              <a:spcAft>
                <a:spcPts val="0"/>
              </a:spcAft>
              <a:buClr>
                <a:srgbClr val="79527B"/>
              </a:buClr>
              <a:buSzPts val="1500"/>
              <a:buFont typeface="Arial"/>
              <a:buNone/>
            </a:pPr>
            <a:r>
              <a:rPr lang="en-US" sz="1511" b="1" i="0" u="none" strike="noStrike" cap="none">
                <a:solidFill>
                  <a:srgbClr val="79527B"/>
                </a:solidFill>
                <a:latin typeface="Calibri"/>
                <a:ea typeface="Calibri"/>
                <a:cs typeface="Calibri"/>
                <a:sym typeface="Calibri"/>
              </a:rPr>
              <a:t>Group Discussion</a:t>
            </a:r>
            <a:endParaRPr/>
          </a:p>
        </p:txBody>
      </p:sp>
      <p:cxnSp>
        <p:nvCxnSpPr>
          <p:cNvPr id="231" name="Google Shape;231;p23"/>
          <p:cNvCxnSpPr/>
          <p:nvPr/>
        </p:nvCxnSpPr>
        <p:spPr>
          <a:xfrm rot="10800000">
            <a:off x="928131" y="5818196"/>
            <a:ext cx="5941200" cy="3870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32" name="Google Shape;232;p23"/>
          <p:cNvSpPr txBox="1"/>
          <p:nvPr/>
        </p:nvSpPr>
        <p:spPr>
          <a:xfrm>
            <a:off x="977601" y="1339279"/>
            <a:ext cx="5891730" cy="3265879"/>
          </a:xfrm>
          <a:prstGeom prst="rect">
            <a:avLst/>
          </a:prstGeom>
          <a:noFill/>
          <a:ln>
            <a:noFill/>
          </a:ln>
        </p:spPr>
        <p:txBody>
          <a:bodyPr spcFirstLastPara="1" wrap="square" lIns="91425" tIns="45700" rIns="91425" bIns="45700" anchor="t" anchorCtr="0">
            <a:noAutofit/>
          </a:bodyPr>
          <a:lstStyle/>
          <a:p>
            <a:pPr marL="0" marR="0" lvl="0" indent="0" algn="just"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The work environment at the agency is declining. Before the pandemic, coworkers celebrated festivities together, created friendships and relationships, and frequently interacted outside of the workplace. These behaviors have since diminished after many colleagues have experienced both the physical and emotional symptoms of COVID-19.</a:t>
            </a: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Managers have taken note of this decline and expressed their concern to the CEO of the company. In an attempt to alleviate the situation and boost employee morale, the CEO hired an expert in organizational development and wellness.</a:t>
            </a: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Some of the expert’s recommendations included:</a:t>
            </a: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Char char="-"/>
            </a:pPr>
            <a:r>
              <a:rPr lang="en-US" sz="1200" dirty="0">
                <a:solidFill>
                  <a:srgbClr val="534B4F"/>
                </a:solidFill>
                <a:latin typeface="Calibri"/>
                <a:ea typeface="Calibri"/>
                <a:cs typeface="Calibri"/>
                <a:sym typeface="Calibri"/>
              </a:rPr>
              <a:t>Incentivize physical exercise into routines</a:t>
            </a: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Char char="-"/>
            </a:pPr>
            <a:r>
              <a:rPr lang="en-US" sz="1200" dirty="0">
                <a:solidFill>
                  <a:srgbClr val="534B4F"/>
                </a:solidFill>
                <a:latin typeface="Calibri"/>
                <a:ea typeface="Calibri"/>
                <a:cs typeface="Calibri"/>
                <a:sym typeface="Calibri"/>
              </a:rPr>
              <a:t>Practice mindfulness</a:t>
            </a: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Char char="-"/>
            </a:pPr>
            <a:r>
              <a:rPr lang="en-US" sz="1200" dirty="0">
                <a:solidFill>
                  <a:srgbClr val="534B4F"/>
                </a:solidFill>
                <a:latin typeface="Calibri"/>
                <a:ea typeface="Calibri"/>
                <a:cs typeface="Calibri"/>
                <a:sym typeface="Calibri"/>
              </a:rPr>
              <a:t>Offer therapy sessions, whether it is group or individual</a:t>
            </a: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Char char="-"/>
            </a:pPr>
            <a:r>
              <a:rPr lang="en-US" sz="1200" dirty="0">
                <a:solidFill>
                  <a:srgbClr val="534B4F"/>
                </a:solidFill>
                <a:latin typeface="Calibri"/>
                <a:ea typeface="Calibri"/>
                <a:cs typeface="Calibri"/>
                <a:sym typeface="Calibri"/>
              </a:rPr>
              <a:t>Team building seminars</a:t>
            </a: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Char char="-"/>
            </a:pPr>
            <a:r>
              <a:rPr lang="en-US" sz="1200" dirty="0">
                <a:solidFill>
                  <a:srgbClr val="534B4F"/>
                </a:solidFill>
                <a:latin typeface="Calibri"/>
                <a:ea typeface="Calibri"/>
                <a:cs typeface="Calibri"/>
                <a:sym typeface="Calibri"/>
              </a:rPr>
              <a:t>Out of the workplace corporate events</a:t>
            </a: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a:t>Approach</a:t>
            </a:r>
            <a:endParaRPr/>
          </a:p>
        </p:txBody>
      </p:sp>
      <p:sp>
        <p:nvSpPr>
          <p:cNvPr id="238" name="Google Shape;238;p26"/>
          <p:cNvSpPr txBox="1">
            <a:spLocks noGrp="1"/>
          </p:cNvSpPr>
          <p:nvPr>
            <p:ph type="body" idx="2"/>
          </p:nvPr>
        </p:nvSpPr>
        <p:spPr>
          <a:xfrm>
            <a:off x="1024740" y="1448981"/>
            <a:ext cx="5866788" cy="857842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sz="1200" dirty="0">
                <a:latin typeface="Calibri" panose="020F0502020204030204" pitchFamily="34" charset="0"/>
                <a:cs typeface="Calibri" panose="020F0502020204030204" pitchFamily="34" charset="0"/>
              </a:rPr>
              <a:t>Staff morale is incredibly important in order for a business to function and thrive. That is why the director of the travel agency is taking the recommendations of the expert extremely seriously. Starting in a few weeks, the director will begin implementing the necessary steps towards creating a well-functioning staff and environment. </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n-US" sz="1200" dirty="0">
                <a:latin typeface="Calibri" panose="020F0502020204030204" pitchFamily="34" charset="0"/>
                <a:cs typeface="Calibri" panose="020F0502020204030204" pitchFamily="34" charset="0"/>
              </a:rPr>
              <a:t>1. The motivation and welfare plan implemented by the director is structured as follows:</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Once a month, for six months, the company will bring in an expert to host team building seminars.</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This will take place during the workday and is mandatory for all employees to attend. </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There will be total six seminars, which will each address an area or topic that will require group participation.</a:t>
            </a:r>
            <a:endParaRPr sz="10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Once every six months, the company will host a corporate event outside of the workplace.</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Events may vary, but can include: a catered group dinner, a weekend retreat, a sporting event, an auction, etc. </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The goal is to rehabilitate the friendly relationships that can exist between coworkers.</a:t>
            </a:r>
            <a:endParaRPr sz="10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Physical exercise and proper nutrition will be encouraged as part of the employee’s daily routines.</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Employees will be provided ample time during their breaks to allow them the opportunity to go for a walk nearby.</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Employees are encouraged to bring meals from home, store them in the communal kitchen, and eat together in the lounge.</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Flexibility is offered with each individual’s workspace. If an employee wants to sit on an exercise ball, they may. If they want to alternate between standing and sitting, they can do as they please.</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A personal trainer will come to the office and host group fitness sessions twice a week for three months. </a:t>
            </a:r>
            <a:endParaRPr sz="10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Mindfulness and support for mental health will be provided.</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Counseling services will be offered and recommended to employees. Whether they are seeking individual or group counseling, referrals to accessible  and affordable therapists can be offered.</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A counselor will be available once a week for four weeks for group therapy sessions to discuss how employees are coping after the pandemic.</a:t>
            </a:r>
            <a:endParaRPr sz="1000" dirty="0">
              <a:solidFill>
                <a:srgbClr val="534B4F"/>
              </a:solidFill>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n-US" sz="1200" dirty="0">
                <a:latin typeface="Calibri" panose="020F0502020204030204" pitchFamily="34" charset="0"/>
                <a:cs typeface="Calibri" panose="020F0502020204030204" pitchFamily="34" charset="0"/>
              </a:rPr>
              <a:t>2. The strategic elements of the plan are:</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To improve the functionality of the staff and create a team</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To promote improvement by accepting suggestions </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To rehabilitate healthy relationships among coworkers</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To improve mood among staff by creating a space that allows them to flourish physically and emotionally</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To demonstrate consideration of employees and their wellbeing</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None/>
            </a:pPr>
            <a:endParaRPr sz="1200" dirty="0">
              <a:latin typeface="Calibri" panose="020F0502020204030204" pitchFamily="34" charset="0"/>
              <a:cs typeface="Calibri" panose="020F0502020204030204" pitchFamily="34" charset="0"/>
            </a:endParaRPr>
          </a:p>
        </p:txBody>
      </p:sp>
      <p:cxnSp>
        <p:nvCxnSpPr>
          <p:cNvPr id="239" name="Google Shape;239;p26"/>
          <p:cNvCxnSpPr/>
          <p:nvPr/>
        </p:nvCxnSpPr>
        <p:spPr>
          <a:xfrm rot="10800000">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27"/>
          <p:cNvSpPr txBox="1">
            <a:spLocks noGrp="1"/>
          </p:cNvSpPr>
          <p:nvPr>
            <p:ph type="body" idx="2"/>
          </p:nvPr>
        </p:nvSpPr>
        <p:spPr>
          <a:xfrm>
            <a:off x="1024740" y="596575"/>
            <a:ext cx="5866788" cy="9779539"/>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3. The minimum justified budget of the plan is: $19,480</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 (which includes the following)</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six team building seminars = $12,000</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two corporate events a year = $6,000</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incentivizing physical activity via a personal trainer = $1,080</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four group therapy sessions = $400</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r>
              <a:rPr lang="en-US" sz="1200" dirty="0">
                <a:latin typeface="Calibri" panose="020F0502020204030204" pitchFamily="34" charset="0"/>
                <a:cs typeface="Calibri" panose="020F0502020204030204" pitchFamily="34" charset="0"/>
              </a:rPr>
              <a:t>4. The monitoring and indicators to be taken into account are:</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Employee satisfaction</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It is imperative to monitor how happy the employees are at the company. In order to do this, anonymous surveys should be distributed every three - six months. Factors to evaluate include: what management is doing right and what they should improve on, if the employee feels they are accepted and valued at the company, areas that work and don’t work in the workplace, and suggestions they think would benefit the company and its staff.</a:t>
            </a:r>
            <a:endParaRPr sz="10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Participation in wellness activities</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If employees are willing to partake in the recommended activities, then progress will follow suit. If individuals are reluctant to participate, incentives and extra motivation may be required. Finally, if there is a lack of effort from select employees, other measures may need to be taken regarding their involvement in the company.</a:t>
            </a:r>
            <a:endParaRPr sz="1000" dirty="0">
              <a:solidFill>
                <a:srgbClr val="534B4F"/>
              </a:solidFill>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932</Words>
  <Application>Microsoft Office PowerPoint</Application>
  <PresentationFormat>Benutzerdefiniert</PresentationFormat>
  <Paragraphs>74</Paragraphs>
  <Slides>4</Slides>
  <Notes>4</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4</vt:i4>
      </vt:variant>
    </vt:vector>
  </HeadingPairs>
  <TitlesOfParts>
    <vt:vector size="11" baseType="lpstr">
      <vt:lpstr>Calibri</vt:lpstr>
      <vt:lpstr>Poppins</vt:lpstr>
      <vt:lpstr>Avenir</vt:lpstr>
      <vt:lpstr>Century Schoolbook</vt:lpstr>
      <vt:lpstr>Montserrat</vt:lpstr>
      <vt:lpstr>Arial</vt:lpstr>
      <vt:lpstr>Office Theme</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5</cp:revision>
  <dcterms:created xsi:type="dcterms:W3CDTF">2021-06-15T11:45:52Z</dcterms:created>
  <dcterms:modified xsi:type="dcterms:W3CDTF">2023-01-13T09:27:38Z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