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7"/>
  </p:notesMasterIdLst>
  <p:sldIdLst>
    <p:sldId id="277" r:id="rId4"/>
    <p:sldId id="278" r:id="rId5"/>
    <p:sldId id="281" r:id="rId6"/>
  </p:sldIdLst>
  <p:sldSz cx="7559675" cy="10691813"/>
  <p:notesSz cx="6858000" cy="9144000"/>
  <p:embeddedFontLst>
    <p:embeddedFont>
      <p:font typeface="Calibri" panose="020F0502020204030204" pitchFamily="34" charset="0"/>
      <p:regular r:id="rId8"/>
      <p:bold r:id="rId9"/>
      <p:italic r:id="rId10"/>
      <p:boldItalic r:id="rId11"/>
    </p:embeddedFont>
    <p:embeddedFont>
      <p:font typeface="Century Schoolbook" panose="02040604050505020304" pitchFamily="18" charset="0"/>
      <p:regular r:id="rId12"/>
      <p:bold r:id="rId13"/>
      <p:italic r:id="rId14"/>
      <p:boldItalic r:id="rId15"/>
    </p:embeddedFont>
    <p:embeddedFont>
      <p:font typeface="Montserrat" panose="00000500000000000000" pitchFamily="2" charset="0"/>
      <p:regular r:id="rId16"/>
      <p:bold r:id="rId17"/>
      <p:italic r:id="rId18"/>
      <p:boldItalic r:id="rId19"/>
    </p:embeddedFont>
    <p:embeddedFont>
      <p:font typeface="Poppins" panose="00000500000000000000"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p:scale>
          <a:sx n="82" d="100"/>
          <a:sy n="82" d="100"/>
        </p:scale>
        <p:origin x="334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slideMaster" Target="slideMasters/slideMaster1.xml"/><Relationship Id="rId21"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font" Target="fonts/font10.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font" Target="fonts/font8.fntdata"/><Relationship Id="rId23" Type="http://schemas.openxmlformats.org/officeDocument/2006/relationships/font" Target="fonts/font16.fntdata"/><Relationship Id="rId61"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a:solidFill>
                  <a:srgbClr val="79527B"/>
                </a:solidFill>
              </a:rPr>
              <a:t>Initial 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Social Responsibility in Tourism</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Hotel</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7</a:t>
            </a:r>
          </a:p>
          <a:p>
            <a:pPr marL="0" indent="0">
              <a:spcBef>
                <a:spcPts val="0"/>
              </a:spcBef>
              <a:buSzPts val="1200"/>
            </a:pPr>
            <a:r>
              <a:rPr lang="en-US" b="1" dirty="0"/>
              <a:t>Crisis Resilience</a:t>
            </a:r>
          </a:p>
          <a:p>
            <a:pPr marL="0" indent="0">
              <a:spcBef>
                <a:spcPts val="0"/>
              </a:spcBef>
              <a:buSzPts val="1200"/>
            </a:pPr>
            <a:endParaRPr lang="en-US"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200" b="0" dirty="0">
                <a:solidFill>
                  <a:srgbClr val="534B4F"/>
                </a:solidFill>
              </a:rPr>
              <a:t>During lockdown, when their two hotels were closed, the Smith family had the opportunity to discuss the structural problems inherent to their hotel business. They noticed that by merely changing the way they operated and making aesthetic tweaks it was only possible to improve things to a certain extent. Beyond that, further development was hindered by legal restrictions, such as long-terms lease contracts on the buildings. These leases prevented large-scale renovations to improve energy efficiency. </a:t>
            </a:r>
          </a:p>
        </p:txBody>
      </p:sp>
      <p:pic>
        <p:nvPicPr>
          <p:cNvPr id="4" name="Picture Placeholder 3" descr="A picture containing text, outdoor, person&#10;&#10;Description automatically generated">
            <a:extLst>
              <a:ext uri="{FF2B5EF4-FFF2-40B4-BE49-F238E27FC236}">
                <a16:creationId xmlns:a16="http://schemas.microsoft.com/office/drawing/2014/main" id="{892CA5E7-4899-913E-F69A-44B9DBBA24BE}"/>
              </a:ext>
            </a:extLst>
          </p:cNvPr>
          <p:cNvPicPr>
            <a:picLocks noGrp="1" noChangeAspect="1"/>
          </p:cNvPicPr>
          <p:nvPr>
            <p:ph type="pic" idx="9"/>
          </p:nvPr>
        </p:nvPicPr>
        <p:blipFill>
          <a:blip r:embed="rId3"/>
          <a:srcRect l="2174" r="2174"/>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a:t>Special challenges and problems faced by the company</a:t>
            </a:r>
            <a:endParaRPr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n-GB" sz="1200" b="0" dirty="0">
                <a:solidFill>
                  <a:srgbClr val="534B4F"/>
                </a:solidFill>
              </a:rPr>
              <a:t>What measures do you think a hospitality business such as a hotel can realistically implement to reduce their carbon footprint and demonstrate their corporate / social / environmental responsibility?</a:t>
            </a:r>
          </a:p>
          <a:p>
            <a:pPr marL="0" indent="0">
              <a:lnSpc>
                <a:spcPct val="102200"/>
              </a:lnSpc>
              <a:buSzPts val="1500"/>
            </a:pPr>
            <a:endParaRPr lang="en-GB" sz="1200" b="0" dirty="0">
              <a:solidFill>
                <a:srgbClr val="534B4F"/>
              </a:solidFill>
            </a:endParaRPr>
          </a:p>
          <a:p>
            <a:pPr marL="0" indent="0">
              <a:lnSpc>
                <a:spcPct val="102200"/>
              </a:lnSpc>
              <a:buSzPts val="1500"/>
            </a:pPr>
            <a:r>
              <a:rPr lang="en-GB" sz="1200" b="0" dirty="0">
                <a:solidFill>
                  <a:srgbClr val="534B4F"/>
                </a:solidFill>
              </a:rPr>
              <a:t>How can the company communicate their sustainability actions, to be transparent and prove that their operations don’t just look green but that they truly are green and that the actions can be verified?</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8438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200" dirty="0"/>
              <a:t>The Smiths started to think about what a truly green business model could look like, but this was an innovative approach and templates for change didn’t exist, and examples of good practice were thin on the ground. </a:t>
            </a:r>
          </a:p>
          <a:p>
            <a:pPr marL="0" indent="0">
              <a:lnSpc>
                <a:spcPct val="102200"/>
              </a:lnSpc>
              <a:buClr>
                <a:srgbClr val="79527B"/>
              </a:buClr>
              <a:buSzPts val="1500"/>
            </a:pPr>
            <a:endParaRPr lang="en-GB" sz="1200" dirty="0"/>
          </a:p>
          <a:p>
            <a:pPr marL="0" indent="0">
              <a:lnSpc>
                <a:spcPct val="102200"/>
              </a:lnSpc>
              <a:buClr>
                <a:srgbClr val="79527B"/>
              </a:buClr>
              <a:buSzPts val="1500"/>
            </a:pPr>
            <a:r>
              <a:rPr lang="en-GB" sz="1200" dirty="0"/>
              <a:t>On paper, the qualities of an ideal hotel would be: </a:t>
            </a:r>
          </a:p>
          <a:p>
            <a:pPr marL="0" indent="0">
              <a:lnSpc>
                <a:spcPct val="102200"/>
              </a:lnSpc>
              <a:spcBef>
                <a:spcPts val="600"/>
              </a:spcBef>
              <a:buClr>
                <a:srgbClr val="79527B"/>
              </a:buClr>
              <a:buSzPts val="1500"/>
            </a:pPr>
            <a:r>
              <a:rPr lang="en-GB" sz="1200" dirty="0"/>
              <a:t>a) The hotel would provide the guests what they really want – and not provide them with things they don’t actually need. This way everyone could choose the services they find useful, with minimal waste.</a:t>
            </a:r>
          </a:p>
          <a:p>
            <a:pPr marL="0" indent="0">
              <a:lnSpc>
                <a:spcPct val="102200"/>
              </a:lnSpc>
              <a:spcBef>
                <a:spcPts val="600"/>
              </a:spcBef>
              <a:buClr>
                <a:srgbClr val="79527B"/>
              </a:buClr>
              <a:buSzPts val="1500"/>
            </a:pPr>
            <a:r>
              <a:rPr lang="en-GB" sz="1200" dirty="0"/>
              <a:t>b) Its actions wouldn’t burden the environment or the surrounding society, rather they would have a positive impact on them. Local partners for each hotel would play a vital role in achieving this.</a:t>
            </a:r>
          </a:p>
          <a:p>
            <a:pPr marL="0" indent="0">
              <a:lnSpc>
                <a:spcPct val="102200"/>
              </a:lnSpc>
              <a:spcBef>
                <a:spcPts val="600"/>
              </a:spcBef>
              <a:buClr>
                <a:srgbClr val="79527B"/>
              </a:buClr>
              <a:buSzPts val="1500"/>
            </a:pPr>
            <a:r>
              <a:rPr lang="en-GB" sz="1200" dirty="0"/>
              <a:t>c) The hotels would save energy and money, which would allow the same level of accommodation to be offered to customers at a lower cost than elsewhere.</a:t>
            </a:r>
          </a:p>
          <a:p>
            <a:pPr marL="0" indent="0">
              <a:lnSpc>
                <a:spcPct val="102200"/>
              </a:lnSpc>
              <a:spcBef>
                <a:spcPts val="600"/>
              </a:spcBef>
              <a:buClr>
                <a:srgbClr val="79527B"/>
              </a:buClr>
              <a:buSzPts val="1500"/>
            </a:pPr>
            <a:r>
              <a:rPr lang="en-GB" sz="1200" dirty="0"/>
              <a:t>d) New technology would be incorporated and used to accomplish all of these things.</a:t>
            </a:r>
          </a:p>
          <a:p>
            <a:pPr marL="0" indent="0">
              <a:lnSpc>
                <a:spcPct val="102200"/>
              </a:lnSpc>
              <a:buClr>
                <a:srgbClr val="79527B"/>
              </a:buClr>
              <a:buSzPts val="1500"/>
            </a:pPr>
            <a:endParaRPr lang="en-GB" sz="1200" dirty="0"/>
          </a:p>
          <a:p>
            <a:pPr marL="0" indent="0">
              <a:lnSpc>
                <a:spcPct val="102200"/>
              </a:lnSpc>
              <a:buClr>
                <a:srgbClr val="79527B"/>
              </a:buClr>
              <a:buSzPts val="1500"/>
            </a:pPr>
            <a:r>
              <a:rPr lang="en-GB" sz="1200" dirty="0"/>
              <a:t>The principal challenge then was for the Smiths to work out how their hospitality and operational model would need to change to be able to meet these goals and ideals. </a:t>
            </a:r>
          </a:p>
          <a:p>
            <a:pPr marL="0" indent="0">
              <a:lnSpc>
                <a:spcPct val="102200"/>
              </a:lnSpc>
              <a:buClr>
                <a:srgbClr val="79527B"/>
              </a:buClr>
              <a:buSzPts val="1500"/>
            </a:pP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a:t>Approach</a:t>
            </a:r>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GB" sz="1200" dirty="0"/>
              <a:t>An action plan was created for the hotel regarding how the hotels could achieve carbon neutrality; based on that, the owners commissioned consultants to calculate the emissions created by the hotel’s operations, as reducing CO2 emissions has always been an integral part of their environmentally friendly business vision. The hotel offsets the greenhouse gases they emit based on calculations and uses a recognized third party as its offsetting provider. Through their service, customers can offset their emissions by preventing an equal amount of CO2 from being made in the EU same year. They also monitor, reduces, and offset their greenhouse gas emissions. </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The following actions have been carried out recently:</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100"/>
              </a:spcBef>
              <a:spcAft>
                <a:spcPts val="0"/>
              </a:spcAft>
              <a:buClr>
                <a:srgbClr val="79527B"/>
              </a:buClr>
              <a:buSzPts val="1500"/>
              <a:buNone/>
            </a:pPr>
            <a:r>
              <a:rPr lang="en-GB" sz="1200" dirty="0"/>
              <a:t>• Roadmap for the hotels to achieve carbon neutrality</a:t>
            </a:r>
          </a:p>
          <a:p>
            <a:pPr marL="0" lvl="0" indent="0" rtl="0">
              <a:lnSpc>
                <a:spcPct val="102200"/>
              </a:lnSpc>
              <a:spcBef>
                <a:spcPts val="100"/>
              </a:spcBef>
              <a:spcAft>
                <a:spcPts val="0"/>
              </a:spcAft>
              <a:buClr>
                <a:srgbClr val="79527B"/>
              </a:buClr>
              <a:buSzPts val="1500"/>
              <a:buNone/>
            </a:pPr>
            <a:r>
              <a:rPr lang="en-GB" sz="1200" dirty="0"/>
              <a:t>• Emission calculations undertaken, in accordance with established protocols</a:t>
            </a:r>
          </a:p>
          <a:p>
            <a:pPr marL="0" lvl="0" indent="0" rtl="0">
              <a:lnSpc>
                <a:spcPct val="102200"/>
              </a:lnSpc>
              <a:spcBef>
                <a:spcPts val="100"/>
              </a:spcBef>
              <a:spcAft>
                <a:spcPts val="0"/>
              </a:spcAft>
              <a:buClr>
                <a:srgbClr val="79527B"/>
              </a:buClr>
              <a:buSzPts val="1500"/>
              <a:buNone/>
            </a:pPr>
            <a:r>
              <a:rPr lang="en-GB" sz="1200" dirty="0"/>
              <a:t>• The environmental impacts of staying at the hotels were independently assessed</a:t>
            </a:r>
          </a:p>
          <a:p>
            <a:pPr marL="0" lvl="0" indent="0" rtl="0">
              <a:lnSpc>
                <a:spcPct val="102200"/>
              </a:lnSpc>
              <a:spcBef>
                <a:spcPts val="100"/>
              </a:spcBef>
              <a:spcAft>
                <a:spcPts val="0"/>
              </a:spcAft>
              <a:buClr>
                <a:srgbClr val="79527B"/>
              </a:buClr>
              <a:buSzPts val="1500"/>
              <a:buNone/>
            </a:pPr>
            <a:r>
              <a:rPr lang="en-GB" sz="1200" dirty="0"/>
              <a:t>• A certificate of origin of the electricity it uses was obtained</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Although the green hotel concept has now proven to be a success, the sustainability work is thought to be never complete. Keeping to their original values of creating a better future includes further developing their own corporate and social responsibility and environmental friendliness through every detail. To achieve this it operates according to three core principles: </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b="1" dirty="0"/>
              <a:t>a) putting sustainability and the well-being of its customers first when it comes to, for example, served breakfast/meal selection and the materials used in the hotels; </a:t>
            </a:r>
          </a:p>
          <a:p>
            <a:pPr marL="0" lvl="0" indent="0" rtl="0">
              <a:lnSpc>
                <a:spcPct val="102200"/>
              </a:lnSpc>
              <a:spcBef>
                <a:spcPts val="0"/>
              </a:spcBef>
              <a:spcAft>
                <a:spcPts val="0"/>
              </a:spcAft>
              <a:buClr>
                <a:srgbClr val="79527B"/>
              </a:buClr>
              <a:buSzPts val="1500"/>
              <a:buNone/>
            </a:pPr>
            <a:r>
              <a:rPr lang="en-GB" sz="1200" b="1" dirty="0"/>
              <a:t>b) enabling its customers to stay ecologically and offering services to support emission-free ways of getting around; and</a:t>
            </a:r>
          </a:p>
          <a:p>
            <a:pPr marL="0" lvl="0" indent="0" rtl="0">
              <a:lnSpc>
                <a:spcPct val="102200"/>
              </a:lnSpc>
              <a:spcBef>
                <a:spcPts val="0"/>
              </a:spcBef>
              <a:spcAft>
                <a:spcPts val="0"/>
              </a:spcAft>
              <a:buClr>
                <a:srgbClr val="79527B"/>
              </a:buClr>
              <a:buSzPts val="1500"/>
              <a:buNone/>
            </a:pPr>
            <a:r>
              <a:rPr lang="en-GB" sz="1200" b="1" dirty="0"/>
              <a:t>c) through partnerships with local businesses that share its green and responsible values.</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Examples of actions taken in their hotels are:</a:t>
            </a:r>
          </a:p>
          <a:p>
            <a:pPr marL="0" lvl="0" indent="0" rtl="0">
              <a:lnSpc>
                <a:spcPct val="102200"/>
              </a:lnSpc>
              <a:spcBef>
                <a:spcPts val="100"/>
              </a:spcBef>
              <a:spcAft>
                <a:spcPts val="0"/>
              </a:spcAft>
              <a:buClr>
                <a:srgbClr val="79527B"/>
              </a:buClr>
              <a:buSzPts val="1500"/>
              <a:buNone/>
            </a:pPr>
            <a:r>
              <a:rPr lang="en-GB" sz="1200" dirty="0"/>
              <a:t>• Completely digitally-designed hotel building. Paper wasn’t used in the design process</a:t>
            </a:r>
          </a:p>
          <a:p>
            <a:pPr marL="0" lvl="0" indent="0" rtl="0">
              <a:lnSpc>
                <a:spcPct val="102200"/>
              </a:lnSpc>
              <a:spcBef>
                <a:spcPts val="100"/>
              </a:spcBef>
              <a:spcAft>
                <a:spcPts val="0"/>
              </a:spcAft>
              <a:buClr>
                <a:srgbClr val="79527B"/>
              </a:buClr>
              <a:buSzPts val="1500"/>
              <a:buNone/>
            </a:pPr>
            <a:r>
              <a:rPr lang="en-GB" sz="1200" dirty="0"/>
              <a:t>• The hotel furnishings are made out of locally-sources wood by local companies</a:t>
            </a:r>
          </a:p>
          <a:p>
            <a:pPr marL="0" lvl="0" indent="0" rtl="0">
              <a:lnSpc>
                <a:spcPct val="102200"/>
              </a:lnSpc>
              <a:spcBef>
                <a:spcPts val="100"/>
              </a:spcBef>
              <a:spcAft>
                <a:spcPts val="0"/>
              </a:spcAft>
              <a:buClr>
                <a:srgbClr val="79527B"/>
              </a:buClr>
              <a:buSzPts val="1500"/>
              <a:buNone/>
            </a:pPr>
            <a:r>
              <a:rPr lang="en-GB" sz="1200" dirty="0"/>
              <a:t>• An electric car charging point </a:t>
            </a:r>
          </a:p>
          <a:p>
            <a:pPr marL="0" lvl="0" indent="0" rtl="0">
              <a:lnSpc>
                <a:spcPct val="102200"/>
              </a:lnSpc>
              <a:spcBef>
                <a:spcPts val="100"/>
              </a:spcBef>
              <a:spcAft>
                <a:spcPts val="0"/>
              </a:spcAft>
              <a:buClr>
                <a:srgbClr val="79527B"/>
              </a:buClr>
              <a:buSzPts val="1500"/>
              <a:buNone/>
            </a:pPr>
            <a:r>
              <a:rPr lang="en-GB" sz="1200" dirty="0"/>
              <a:t>• Solar panels on the roof</a:t>
            </a:r>
          </a:p>
          <a:p>
            <a:pPr marL="0" lvl="0" indent="0" rtl="0">
              <a:lnSpc>
                <a:spcPct val="102200"/>
              </a:lnSpc>
              <a:spcBef>
                <a:spcPts val="100"/>
              </a:spcBef>
              <a:spcAft>
                <a:spcPts val="0"/>
              </a:spcAft>
              <a:buClr>
                <a:srgbClr val="79527B"/>
              </a:buClr>
              <a:buSzPts val="1500"/>
              <a:buNone/>
            </a:pPr>
            <a:r>
              <a:rPr lang="en-GB" sz="1200" dirty="0"/>
              <a:t>• A cloud-based booking engine</a:t>
            </a:r>
          </a:p>
          <a:p>
            <a:pPr marL="0" lvl="0" indent="0" rtl="0">
              <a:lnSpc>
                <a:spcPct val="102200"/>
              </a:lnSpc>
              <a:spcBef>
                <a:spcPts val="100"/>
              </a:spcBef>
              <a:spcAft>
                <a:spcPts val="0"/>
              </a:spcAft>
              <a:buClr>
                <a:srgbClr val="79527B"/>
              </a:buClr>
              <a:buSzPts val="1500"/>
              <a:buNone/>
            </a:pPr>
            <a:r>
              <a:rPr lang="en-GB" sz="1200" dirty="0"/>
              <a:t>• Reduced water consumption: approx. 100l/guest/day (incl. water consumption in the restaurant)</a:t>
            </a:r>
          </a:p>
          <a:p>
            <a:pPr marL="0" lvl="0" indent="0" rtl="0">
              <a:lnSpc>
                <a:spcPct val="102200"/>
              </a:lnSpc>
              <a:spcBef>
                <a:spcPts val="100"/>
              </a:spcBef>
              <a:spcAft>
                <a:spcPts val="0"/>
              </a:spcAft>
              <a:buClr>
                <a:srgbClr val="79527B"/>
              </a:buClr>
              <a:buSzPts val="1500"/>
              <a:buNone/>
            </a:pPr>
            <a:r>
              <a:rPr lang="en-GB" sz="1200" dirty="0"/>
              <a:t>• Calculation of the hotels’ carbon footprint</a:t>
            </a:r>
          </a:p>
          <a:p>
            <a:pPr marL="0" lvl="0" indent="0" rtl="0">
              <a:lnSpc>
                <a:spcPct val="102200"/>
              </a:lnSpc>
              <a:spcBef>
                <a:spcPts val="100"/>
              </a:spcBef>
              <a:spcAft>
                <a:spcPts val="0"/>
              </a:spcAft>
              <a:buClr>
                <a:srgbClr val="79527B"/>
              </a:buClr>
              <a:buSzPts val="1500"/>
              <a:buNone/>
            </a:pPr>
            <a:r>
              <a:rPr lang="en-GB" sz="1200" dirty="0"/>
              <a:t>• Reduced consumption laundry cleaning with local partner</a:t>
            </a:r>
          </a:p>
          <a:p>
            <a:pPr marL="0" lvl="0" indent="0" rtl="0">
              <a:lnSpc>
                <a:spcPct val="102200"/>
              </a:lnSpc>
              <a:spcBef>
                <a:spcPts val="100"/>
              </a:spcBef>
              <a:spcAft>
                <a:spcPts val="0"/>
              </a:spcAft>
              <a:buClr>
                <a:srgbClr val="79527B"/>
              </a:buClr>
              <a:buSzPts val="1500"/>
              <a:buNone/>
            </a:pPr>
            <a:r>
              <a:rPr lang="en-GB" sz="1200" dirty="0"/>
              <a:t>• Using local suppliers for the breakfast food</a:t>
            </a:r>
          </a:p>
          <a:p>
            <a:pPr marL="0" lvl="0" indent="0" rtl="0">
              <a:lnSpc>
                <a:spcPct val="102200"/>
              </a:lnSpc>
              <a:spcBef>
                <a:spcPts val="100"/>
              </a:spcBef>
              <a:spcAft>
                <a:spcPts val="0"/>
              </a:spcAft>
              <a:buClr>
                <a:srgbClr val="79527B"/>
              </a:buClr>
              <a:buSzPts val="1500"/>
              <a:buNone/>
            </a:pPr>
            <a:r>
              <a:rPr lang="en-GB" sz="1200" dirty="0"/>
              <a:t>• Meeting spaces and on-demand restaurant services provided by a partner located a five-minute walk from the hotel</a:t>
            </a:r>
          </a:p>
          <a:p>
            <a:pPr marL="0" lvl="0" indent="0" rtl="0">
              <a:lnSpc>
                <a:spcPct val="102200"/>
              </a:lnSpc>
              <a:spcBef>
                <a:spcPts val="100"/>
              </a:spcBef>
              <a:spcAft>
                <a:spcPts val="0"/>
              </a:spcAft>
              <a:buClr>
                <a:srgbClr val="79527B"/>
              </a:buClr>
              <a:buSzPts val="1500"/>
              <a:buNone/>
            </a:pPr>
            <a:r>
              <a:rPr lang="en-GB" sz="1200" dirty="0"/>
              <a:t>• Paint, furniture and most of the surfaces used in the hotel are ecolabel certified</a:t>
            </a:r>
          </a:p>
          <a:p>
            <a:pPr marL="0" lvl="0" indent="0" rtl="0">
              <a:lnSpc>
                <a:spcPct val="102200"/>
              </a:lnSpc>
              <a:spcBef>
                <a:spcPts val="100"/>
              </a:spcBef>
              <a:spcAft>
                <a:spcPts val="0"/>
              </a:spcAft>
              <a:buClr>
                <a:srgbClr val="79527B"/>
              </a:buClr>
              <a:buSzPts val="1500"/>
              <a:buNone/>
            </a:pPr>
            <a:r>
              <a:rPr lang="en-GB" sz="1200" dirty="0"/>
              <a:t>• The hotel carpets are 100% recycled – made of old fishing nets and plastic bottles.</a:t>
            </a:r>
          </a:p>
          <a:p>
            <a:pPr marL="0" lvl="0" indent="0" rtl="0">
              <a:lnSpc>
                <a:spcPct val="102200"/>
              </a:lnSpc>
              <a:spcBef>
                <a:spcPts val="100"/>
              </a:spcBef>
              <a:spcAft>
                <a:spcPts val="0"/>
              </a:spcAft>
              <a:buClr>
                <a:srgbClr val="79527B"/>
              </a:buClr>
              <a:buSzPts val="1500"/>
              <a:buNone/>
            </a:pPr>
            <a:r>
              <a:rPr lang="en-GB" sz="1200" dirty="0"/>
              <a:t>• The showers are equipped with an “eco” mode that uses 20% less water</a:t>
            </a:r>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000CD-B736-4640-B635-7355D36E195F}">
  <ds:schemaRefs>
    <ds:schemaRef ds:uri="http://schemas.microsoft.com/sharepoint/v3/contenttype/forms"/>
  </ds:schemaRefs>
</ds:datastoreItem>
</file>

<file path=customXml/itemProps2.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841</Words>
  <Application>Microsoft Office PowerPoint</Application>
  <PresentationFormat>Benutzerdefiniert</PresentationFormat>
  <Paragraphs>63</Paragraphs>
  <Slides>3</Slides>
  <Notes>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vt:i4>
      </vt:variant>
    </vt:vector>
  </HeadingPairs>
  <TitlesOfParts>
    <vt:vector size="10" baseType="lpstr">
      <vt:lpstr>Calibri</vt:lpstr>
      <vt:lpstr>Poppins</vt:lpstr>
      <vt:lpstr>Avenir</vt:lpstr>
      <vt:lpstr>Century Schoolbook</vt:lpstr>
      <vt:lpstr>Montserrat</vt:lpstr>
      <vt:lpstr>Arial</vt:lpstr>
      <vt:lpstr>Office Theme</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24</cp:revision>
  <dcterms:created xsi:type="dcterms:W3CDTF">2021-06-15T11:45:52Z</dcterms:created>
  <dcterms:modified xsi:type="dcterms:W3CDTF">2023-01-13T09:58:11Z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