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8"/>
  </p:notesMasterIdLst>
  <p:sldIdLst>
    <p:sldId id="277" r:id="rId5"/>
    <p:sldId id="278" r:id="rId6"/>
    <p:sldId id="281" r:id="rId7"/>
  </p:sldIdLst>
  <p:sldSz cx="7559675" cy="10691813"/>
  <p:notesSz cx="6797675" cy="9926638"/>
  <p:embeddedFontLst>
    <p:embeddedFont>
      <p:font typeface="Calibri" panose="020F0502020204030204" pitchFamily="34" charset="0"/>
      <p:regular r:id="rId9"/>
      <p:bold r:id="rId10"/>
      <p:italic r:id="rId11"/>
      <p:boldItalic r:id="rId12"/>
    </p:embeddedFont>
    <p:embeddedFont>
      <p:font typeface="Century Schoolbook" panose="02040604050505020304" pitchFamily="18" charset="0"/>
      <p:regular r:id="rId13"/>
      <p:bold r:id="rId14"/>
      <p:italic r:id="rId15"/>
      <p:boldItalic r:id="rId16"/>
    </p:embeddedFont>
    <p:embeddedFont>
      <p:font typeface="Montserrat" panose="00000500000000000000" pitchFamily="2" charset="0"/>
      <p:regular r:id="rId17"/>
      <p:bold r:id="rId18"/>
      <p:italic r:id="rId19"/>
      <p:boldItalic r:id="rId20"/>
    </p:embeddedFont>
    <p:embeddedFont>
      <p:font typeface="Poppins" panose="00000500000000000000" pitchFamily="2"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9" roundtripDataSignature="AMtx7mjFqha598ZSteIH527IVpLSe/qmB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ðrún Þóra Gunnarsdóttir - HA" initials="GÞGH" lastIdx="4" clrIdx="0">
    <p:extLst>
      <p:ext uri="{19B8F6BF-5375-455C-9EA6-DF929625EA0E}">
        <p15:presenceInfo xmlns:p15="http://schemas.microsoft.com/office/powerpoint/2012/main" userId="S::gudrunthora@unak.is::080319e9-cba8-43d0-a339-cc9a7fd4f623" providerId="AD"/>
      </p:ext>
    </p:extLst>
  </p:cmAuthor>
  <p:cmAuthor id="2" name="Íris Hrund Halldórsdóttir - HA" initials="ÍHHH" lastIdx="1" clrIdx="1">
    <p:extLst>
      <p:ext uri="{19B8F6BF-5375-455C-9EA6-DF929625EA0E}">
        <p15:presenceInfo xmlns:p15="http://schemas.microsoft.com/office/powerpoint/2012/main" userId="Íris Hrund Halldórsdóttir - H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83" autoAdjust="0"/>
  </p:normalViewPr>
  <p:slideViewPr>
    <p:cSldViewPr snapToGrid="0">
      <p:cViewPr varScale="1">
        <p:scale>
          <a:sx n="71" d="100"/>
          <a:sy n="71" d="100"/>
        </p:scale>
        <p:origin x="306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13.fntdata"/><Relationship Id="rId63"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4.fntdata"/><Relationship Id="rId17" Type="http://schemas.openxmlformats.org/officeDocument/2006/relationships/font" Target="fonts/font9.fntdata"/><Relationship Id="rId59" Type="http://customschemas.google.com/relationships/presentationmetadata" Target="metadata"/><Relationship Id="rId2" Type="http://schemas.openxmlformats.org/officeDocument/2006/relationships/customXml" Target="../customXml/item2.xml"/><Relationship Id="rId16" Type="http://schemas.openxmlformats.org/officeDocument/2006/relationships/font" Target="fonts/font8.fntdata"/><Relationship Id="rId20" Type="http://schemas.openxmlformats.org/officeDocument/2006/relationships/font" Target="fonts/font12.fntdata"/><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3.fntdata"/><Relationship Id="rId24" Type="http://schemas.openxmlformats.org/officeDocument/2006/relationships/font" Target="fonts/font16.fntdata"/><Relationship Id="rId5" Type="http://schemas.openxmlformats.org/officeDocument/2006/relationships/slide" Target="slides/slide1.xml"/><Relationship Id="rId15" Type="http://schemas.openxmlformats.org/officeDocument/2006/relationships/font" Target="fonts/font7.fntdata"/><Relationship Id="rId23" Type="http://schemas.openxmlformats.org/officeDocument/2006/relationships/font" Target="fonts/font15.fntdata"/><Relationship Id="rId61" Type="http://schemas.openxmlformats.org/officeDocument/2006/relationships/presProps" Target="presProps.xml"/><Relationship Id="rId10" Type="http://schemas.openxmlformats.org/officeDocument/2006/relationships/font" Target="fonts/font2.fntdata"/><Relationship Id="rId19" Type="http://schemas.openxmlformats.org/officeDocument/2006/relationships/font" Target="fonts/font11.fntdata"/><Relationship Id="rId6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6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45659" cy="498056"/>
          </a:xfrm>
          <a:prstGeom prst="rect">
            <a:avLst/>
          </a:prstGeom>
          <a:noFill/>
          <a:ln>
            <a:noFill/>
          </a:ln>
        </p:spPr>
        <p:txBody>
          <a:bodyPr spcFirstLastPara="1" wrap="square" lIns="94807" tIns="47390" rIns="94807" bIns="4739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4807" tIns="47390" rIns="94807" bIns="4739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4807" tIns="47390" rIns="94807" bIns="4739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428585"/>
            <a:ext cx="2945659" cy="498055"/>
          </a:xfrm>
          <a:prstGeom prst="rect">
            <a:avLst/>
          </a:prstGeom>
          <a:noFill/>
          <a:ln>
            <a:noFill/>
          </a:ln>
        </p:spPr>
        <p:txBody>
          <a:bodyPr spcFirstLastPara="1" wrap="square" lIns="94807" tIns="47390" rIns="94807" bIns="4739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5"/>
            <a:ext cx="2945659" cy="498055"/>
          </a:xfrm>
          <a:prstGeom prst="rect">
            <a:avLst/>
          </a:prstGeom>
          <a:noFill/>
          <a:ln>
            <a:noFill/>
          </a:ln>
        </p:spPr>
        <p:txBody>
          <a:bodyPr spcFirstLastPara="1" wrap="square" lIns="94807" tIns="47390" rIns="94807" bIns="47390"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‹Nr.›</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16" name="Google Shape;1416;p22: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55" name="Google Shape;1455;p23: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378" b="0" i="0" u="none" strike="noStrik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3801623" y="3768987"/>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Initial Situation</a:t>
            </a:r>
            <a:endParaRPr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sp>
        <p:nvSpPr>
          <p:cNvPr id="1419" name="Google Shape;1419;p22"/>
          <p:cNvSpPr txBox="1">
            <a:spLocks noGrp="1"/>
          </p:cNvSpPr>
          <p:nvPr>
            <p:ph type="body" idx="2"/>
          </p:nvPr>
        </p:nvSpPr>
        <p:spPr>
          <a:xfrm>
            <a:off x="259966" y="5080045"/>
            <a:ext cx="2997218"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300" b="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endParaRPr lang="de-DE" sz="1300" b="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b="0" dirty="0">
                <a:latin typeface="Calibri" panose="020F0502020204030204" pitchFamily="34" charset="0"/>
                <a:ea typeface="Calibri" panose="020F0502020204030204" pitchFamily="34" charset="0"/>
                <a:cs typeface="Calibri" panose="020F0502020204030204" pitchFamily="34" charset="0"/>
              </a:rPr>
              <a:t>Topic:</a:t>
            </a:r>
          </a:p>
          <a:p>
            <a:pPr marL="0" lvl="0" indent="0" algn="l" rtl="0">
              <a:lnSpc>
                <a:spcPct val="127750"/>
              </a:lnSpc>
              <a:spcBef>
                <a:spcPts val="0"/>
              </a:spcBef>
              <a:spcAft>
                <a:spcPts val="0"/>
              </a:spcAft>
              <a:buClr>
                <a:schemeClr val="lt1"/>
              </a:buClr>
              <a:buSzPts val="1200"/>
              <a:buNone/>
            </a:pPr>
            <a:r>
              <a:rPr lang="de-DE" sz="1300" b="0" dirty="0">
                <a:latin typeface="Calibri" panose="020F0502020204030204" pitchFamily="34" charset="0"/>
                <a:ea typeface="Calibri" panose="020F0502020204030204" pitchFamily="34" charset="0"/>
                <a:cs typeface="Calibri" panose="020F0502020204030204" pitchFamily="34" charset="0"/>
              </a:rPr>
              <a:t>Personal Crisis Management</a:t>
            </a:r>
          </a:p>
          <a:p>
            <a:pPr marL="0" lvl="0" indent="0" algn="l" rtl="0">
              <a:lnSpc>
                <a:spcPct val="127750"/>
              </a:lnSpc>
              <a:spcBef>
                <a:spcPts val="0"/>
              </a:spcBef>
              <a:spcAft>
                <a:spcPts val="0"/>
              </a:spcAft>
              <a:buClr>
                <a:schemeClr val="lt1"/>
              </a:buClr>
              <a:buSzPts val="1200"/>
              <a:buNone/>
            </a:pPr>
            <a:endParaRPr lang="de-DE" sz="1300" b="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b="0" dirty="0">
                <a:latin typeface="Calibri" panose="020F0502020204030204" pitchFamily="34" charset="0"/>
                <a:ea typeface="Calibri" panose="020F0502020204030204" pitchFamily="34" charset="0"/>
                <a:cs typeface="Calibri" panose="020F0502020204030204" pitchFamily="34" charset="0"/>
              </a:rPr>
              <a:t>Type of </a:t>
            </a:r>
            <a:r>
              <a:rPr lang="de-DE" sz="1300" b="0" dirty="0" err="1">
                <a:latin typeface="Calibri" panose="020F0502020204030204" pitchFamily="34" charset="0"/>
                <a:ea typeface="Calibri" panose="020F0502020204030204" pitchFamily="34" charset="0"/>
                <a:cs typeface="Calibri" panose="020F0502020204030204" pitchFamily="34" charset="0"/>
              </a:rPr>
              <a:t>business</a:t>
            </a:r>
            <a:r>
              <a:rPr lang="de-DE" sz="1300" b="0" dirty="0">
                <a:latin typeface="Calibri" panose="020F0502020204030204" pitchFamily="34" charset="0"/>
                <a:ea typeface="Calibri" panose="020F0502020204030204" pitchFamily="34" charset="0"/>
                <a:cs typeface="Calibri" panose="020F0502020204030204" pitchFamily="34" charset="0"/>
              </a:rPr>
              <a:t>: </a:t>
            </a:r>
          </a:p>
          <a:p>
            <a:pPr marL="0" lvl="0" indent="0" algn="l" rtl="0">
              <a:lnSpc>
                <a:spcPct val="127750"/>
              </a:lnSpc>
              <a:spcBef>
                <a:spcPts val="0"/>
              </a:spcBef>
              <a:spcAft>
                <a:spcPts val="0"/>
              </a:spcAft>
              <a:buClr>
                <a:schemeClr val="lt1"/>
              </a:buClr>
              <a:buSzPts val="1200"/>
              <a:buNone/>
            </a:pPr>
            <a:r>
              <a:rPr lang="de-DE" sz="1300" b="0" dirty="0">
                <a:latin typeface="Calibri" panose="020F0502020204030204" pitchFamily="34" charset="0"/>
                <a:ea typeface="Calibri" panose="020F0502020204030204" pitchFamily="34" charset="0"/>
                <a:cs typeface="Calibri" panose="020F0502020204030204" pitchFamily="34" charset="0"/>
              </a:rPr>
              <a:t>Various micro, small and medium sized enerprises in tourism</a:t>
            </a: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800" dirty="0"/>
              <a:t>Case Study</a:t>
            </a:r>
            <a:endParaRPr sz="1800" dirty="0"/>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sz="1300" dirty="0">
                <a:latin typeface="Calibri" panose="020F0502020204030204" pitchFamily="34" charset="0"/>
                <a:ea typeface="Calibri" panose="020F0502020204030204" pitchFamily="34" charset="0"/>
                <a:cs typeface="Calibri" panose="020F0502020204030204" pitchFamily="34" charset="0"/>
              </a:rPr>
              <a:t>Module: 3</a:t>
            </a:r>
          </a:p>
          <a:p>
            <a:pPr marL="0" indent="0">
              <a:spcBef>
                <a:spcPts val="0"/>
              </a:spcBef>
              <a:buSzPts val="1200"/>
            </a:pPr>
            <a:r>
              <a:rPr lang="en-US" sz="1300" dirty="0">
                <a:latin typeface="Calibri" panose="020F0502020204030204" pitchFamily="34" charset="0"/>
                <a:ea typeface="Calibri" panose="020F0502020204030204" pitchFamily="34" charset="0"/>
                <a:cs typeface="Calibri" panose="020F0502020204030204" pitchFamily="34" charset="0"/>
              </a:rPr>
              <a:t>Coping with crises</a:t>
            </a:r>
          </a:p>
        </p:txBody>
      </p:sp>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3820886" y="4202727"/>
            <a:ext cx="340756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3733769" y="4265140"/>
            <a:ext cx="3713586" cy="476154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lnSpc>
                <a:spcPct val="102200"/>
              </a:lnSpc>
              <a:buClr>
                <a:srgbClr val="79527B"/>
              </a:buClr>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The COVID-19 pandemic had huge impact on tourism enterprises in the years 2020 and 2021. Already in the year 2020, the effects were devastating, with a decrease in the number of international arrivals of 73%, or one billion fewer arrivals than in 2019. </a:t>
            </a:r>
          </a:p>
          <a:p>
            <a:pPr marL="0" indent="0" algn="just">
              <a:lnSpc>
                <a:spcPct val="102200"/>
              </a:lnSpc>
              <a:buClr>
                <a:srgbClr val="79527B"/>
              </a:buClr>
              <a:buSzPts val="1500"/>
            </a:pPr>
            <a:endPar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2200"/>
              </a:lnSpc>
              <a:buClr>
                <a:srgbClr val="79527B"/>
              </a:buClr>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Managers and owners of tourism business enterprises went through two years of almost none existing customer demand and very limited cash flow. Navigating their enterprises through those difficult times was a demanding and exhausting process. There was a need to negotiate with capital owners, banks etc., as well as with suppliers of all sorts. All aspects of the business had to be scrutinized in order to cut down the operation cost as much as possible. In addition, the businesses were constantly adapting to the environment of ever-changing disease control measures. </a:t>
            </a:r>
            <a:endParaRPr lang="en-GB"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p:txBody>
      </p:sp>
      <p:pic>
        <p:nvPicPr>
          <p:cNvPr id="4" name="Picture Placeholder 3" descr="A picture containing outdoor, mountain, nature, rock&#10;&#10;Description automatically generated">
            <a:extLst>
              <a:ext uri="{FF2B5EF4-FFF2-40B4-BE49-F238E27FC236}">
                <a16:creationId xmlns:a16="http://schemas.microsoft.com/office/drawing/2014/main" id="{29546CAD-0229-A7C3-9A53-03B45EC0FDFF}"/>
              </a:ext>
            </a:extLst>
          </p:cNvPr>
          <p:cNvPicPr>
            <a:picLocks noGrp="1" noChangeAspect="1"/>
          </p:cNvPicPr>
          <p:nvPr>
            <p:ph type="pic" idx="9"/>
          </p:nvPr>
        </p:nvPicPr>
        <p:blipFill>
          <a:blip r:embed="rId3"/>
          <a:srcRect t="26492" b="26492"/>
          <a:stretch>
            <a:fillRect/>
          </a:stretch>
        </p:blip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sz="1600" dirty="0">
                <a:latin typeface="Calibri" panose="020F0502020204030204" pitchFamily="34" charset="0"/>
                <a:ea typeface="Calibri" panose="020F0502020204030204" pitchFamily="34" charset="0"/>
                <a:cs typeface="Calibri" panose="020F0502020204030204" pitchFamily="34" charset="0"/>
              </a:rPr>
              <a:t>Cumulative fatigue,  mental stress and hopelessness</a:t>
            </a:r>
            <a:endParaRPr sz="1600" dirty="0">
              <a:latin typeface="Calibri" panose="020F0502020204030204" pitchFamily="34" charset="0"/>
              <a:ea typeface="Calibri" panose="020F0502020204030204" pitchFamily="34" charset="0"/>
              <a:cs typeface="Calibri" panose="020F0502020204030204" pitchFamily="34" charset="0"/>
            </a:endParaRP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400633" y="836123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92527" y="7984534"/>
            <a:ext cx="5947753" cy="146942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What can managers and owners of small tourism enterprises do in such a situation in order to find purpose and to gain focus? </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877590" y="7608496"/>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dirty="0">
                <a:latin typeface="Calibri" panose="020F0502020204030204" pitchFamily="34" charset="0"/>
                <a:ea typeface="Calibri" panose="020F0502020204030204" pitchFamily="34" charset="0"/>
                <a:cs typeface="Calibri" panose="020F0502020204030204" pitchFamily="34" charset="0"/>
              </a:rPr>
              <a:t>Group Discussion</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8097446"/>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598917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One of the traits of tourism is the </a:t>
            </a:r>
            <a:r>
              <a:rPr lang="en-US" sz="1400" dirty="0">
                <a:latin typeface="Calibri" panose="020F0502020204030204" pitchFamily="34" charset="0"/>
                <a:ea typeface="Calibri" panose="020F0502020204030204" pitchFamily="34" charset="0"/>
                <a:cs typeface="Calibri" panose="020F0502020204030204" pitchFamily="34" charset="0"/>
              </a:rPr>
              <a:t>number</a:t>
            </a: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 of small and micro sized enterprises, often family owned and operated. The impact of the crisis on small enterprises are often more direct and personal than on larger companies with large funds and owned by many.  </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US" sz="1400" dirty="0">
                <a:latin typeface="Calibri" panose="020F0502020204030204" pitchFamily="34" charset="0"/>
                <a:ea typeface="Calibri" panose="020F0502020204030204" pitchFamily="34" charset="0"/>
                <a:cs typeface="Calibri" panose="020F0502020204030204" pitchFamily="34" charset="0"/>
              </a:rPr>
              <a:t>Interviews conducted among owners and managers of small tourism enterprises in Iceland during the COVID-19 crisis  revealed that many of them felt stress, anxiety and hopelessness.  </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US" sz="1400" dirty="0">
                <a:latin typeface="Calibri" panose="020F0502020204030204" pitchFamily="34" charset="0"/>
                <a:ea typeface="Calibri" panose="020F0502020204030204" pitchFamily="34" charset="0"/>
                <a:cs typeface="Calibri" panose="020F0502020204030204" pitchFamily="34" charset="0"/>
              </a:rPr>
              <a:t>They experienced great and constant uncertainty that accompanied the crisis. Uncertainty with their own future, uncertainty with the progress of the company, uncertainty with the future of the tourism industry etc. Would people want to travel or not in near future?</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US" sz="1400" dirty="0">
                <a:latin typeface="Calibri" panose="020F0502020204030204" pitchFamily="34" charset="0"/>
                <a:ea typeface="Calibri" panose="020F0502020204030204" pitchFamily="34" charset="0"/>
                <a:cs typeface="Calibri" panose="020F0502020204030204" pitchFamily="34" charset="0"/>
              </a:rPr>
              <a:t>In summer 2021, borders began to open and more and more people were able to travel again. Due to difficulties of hiring employees, the owners and the staff at work had to run faster. The heavy workload was for many difficult to handle, and they felt that they entered the season already exhausted due to the constant struggle of keeping the company afloat through the crisis. </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US" sz="1400" dirty="0">
                <a:latin typeface="Calibri" panose="020F0502020204030204" pitchFamily="34" charset="0"/>
                <a:ea typeface="Calibri" panose="020F0502020204030204" pitchFamily="34" charset="0"/>
                <a:cs typeface="Calibri" panose="020F0502020204030204" pitchFamily="34" charset="0"/>
              </a:rPr>
              <a:t>Owners talked about difficulties of looking forward</a:t>
            </a:r>
            <a:r>
              <a:rPr lang="en-US" sz="1400" dirty="0">
                <a:solidFill>
                  <a:srgbClr val="FF0000"/>
                </a:solidFill>
                <a:latin typeface="Calibri" panose="020F0502020204030204" pitchFamily="34" charset="0"/>
                <a:ea typeface="Calibri" panose="020F0502020204030204" pitchFamily="34" charset="0"/>
                <a:cs typeface="Calibri" panose="020F0502020204030204" pitchFamily="34" charset="0"/>
              </a:rPr>
              <a:t> </a:t>
            </a:r>
            <a:r>
              <a:rPr lang="en-US" sz="1400" dirty="0">
                <a:latin typeface="Calibri" panose="020F0502020204030204" pitchFamily="34" charset="0"/>
                <a:ea typeface="Calibri" panose="020F0502020204030204" pitchFamily="34" charset="0"/>
                <a:cs typeface="Calibri" panose="020F0502020204030204" pitchFamily="34" charset="0"/>
              </a:rPr>
              <a:t>and difficulties using the ´quiet´ time  for the company. Although they knew that they should have used the downtime efficiently, they found it difficult to find purpose and focus when they were constantly faced with uncertainty and demanding business environment.</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2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sz="1600" dirty="0">
                <a:latin typeface="Calibri" panose="020F0502020204030204" pitchFamily="34" charset="0"/>
                <a:ea typeface="Calibri" panose="020F0502020204030204" pitchFamily="34" charset="0"/>
                <a:cs typeface="Calibri" panose="020F0502020204030204" pitchFamily="34" charset="0"/>
              </a:rPr>
              <a:t>Approach</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1544" name="Google Shape;1544;p26"/>
          <p:cNvSpPr txBox="1">
            <a:spLocks noGrp="1"/>
          </p:cNvSpPr>
          <p:nvPr>
            <p:ph type="body" idx="2"/>
          </p:nvPr>
        </p:nvSpPr>
        <p:spPr>
          <a:xfrm>
            <a:off x="1007582" y="146803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endParaRPr lang="en-GB" sz="14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GB" sz="1400" dirty="0">
                <a:latin typeface="Calibri" panose="020F0502020204030204" pitchFamily="34" charset="0"/>
                <a:ea typeface="Calibri" panose="020F0502020204030204" pitchFamily="34" charset="0"/>
                <a:cs typeface="Calibri" panose="020F0502020204030204" pitchFamily="34" charset="0"/>
              </a:rPr>
              <a:t>When dealing with difficult situations it is extremely important to be aware of the resources that are available whether it is family, friends or colleagues. It is important to use all resources available. </a:t>
            </a:r>
            <a:endParaRPr lang="is-I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Continue with normal routine and seek positive companionship</a:t>
            </a:r>
          </a:p>
          <a:p>
            <a:pPr marL="0" lvl="0" indent="0" rtl="0">
              <a:lnSpc>
                <a:spcPct val="102200"/>
              </a:lnSpc>
              <a:spcBef>
                <a:spcPts val="0"/>
              </a:spcBef>
              <a:spcAft>
                <a:spcPts val="0"/>
              </a:spcAft>
              <a:buClr>
                <a:srgbClr val="79527B"/>
              </a:buClr>
              <a:buSzPts val="1500"/>
              <a:buNone/>
            </a:pPr>
            <a:r>
              <a:rPr lang="en-US" sz="1400" dirty="0">
                <a:latin typeface="Calibri" panose="020F0502020204030204" pitchFamily="34" charset="0"/>
                <a:ea typeface="Calibri" panose="020F0502020204030204" pitchFamily="34" charset="0"/>
                <a:cs typeface="Calibri" panose="020F0502020204030204" pitchFamily="34" charset="0"/>
              </a:rPr>
              <a:t>Respondents stressed the importance of trying to keep as much normal routine as possible. Not sitting down and feeling sorry for oneself. Importance of getting good night sleep and exercise.</a:t>
            </a: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Family and friends can be an important source of hope</a:t>
            </a:r>
          </a:p>
          <a:p>
            <a:pPr marL="0" indent="0">
              <a:lnSpc>
                <a:spcPct val="102200"/>
              </a:lnSpc>
              <a:buClr>
                <a:srgbClr val="79527B"/>
              </a:buClr>
              <a:buSzPts val="1500"/>
            </a:pPr>
            <a:r>
              <a:rPr lang="en-US" sz="1400" dirty="0">
                <a:latin typeface="Calibri" panose="020F0502020204030204" pitchFamily="34" charset="0"/>
                <a:ea typeface="Calibri" panose="020F0502020204030204" pitchFamily="34" charset="0"/>
                <a:cs typeface="Calibri" panose="020F0502020204030204" pitchFamily="34" charset="0"/>
              </a:rPr>
              <a:t>Being able to have a good relationship with family and friends can be an important part of coping. Many of the interviewees embraced the possibility to be able to express their worries to their friends and relatives, who they said were an important source of hope and encouragement.</a:t>
            </a:r>
          </a:p>
          <a:p>
            <a:pPr marL="0" indent="0">
              <a:lnSpc>
                <a:spcPct val="102200"/>
              </a:lnSpc>
              <a:buClr>
                <a:srgbClr val="79527B"/>
              </a:buClr>
              <a:buSzPts val="1500"/>
            </a:pPr>
            <a:endPar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Seek professional help</a:t>
            </a:r>
          </a:p>
          <a:p>
            <a:pPr marL="0" indent="0">
              <a:lnSpc>
                <a:spcPct val="102200"/>
              </a:lnSpc>
              <a:buClr>
                <a:srgbClr val="79527B"/>
              </a:buClr>
              <a:buSzPts val="1500"/>
            </a:pPr>
            <a:r>
              <a:rPr lang="en-US" sz="1400" dirty="0">
                <a:latin typeface="Calibri" panose="020F0502020204030204" pitchFamily="34" charset="0"/>
                <a:ea typeface="Calibri" panose="020F0502020204030204" pitchFamily="34" charset="0"/>
                <a:cs typeface="Calibri" panose="020F0502020204030204" pitchFamily="34" charset="0"/>
              </a:rPr>
              <a:t>Some also underlined that an interview with a psychologist could be an important aid in handling the stress and the constant uncertainty. </a:t>
            </a: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Vertical networking and formal cluster collaboration</a:t>
            </a:r>
          </a:p>
          <a:p>
            <a:pPr marL="0" lvl="0" indent="0" rtl="0">
              <a:lnSpc>
                <a:spcPct val="102200"/>
              </a:lnSpc>
              <a:spcBef>
                <a:spcPts val="0"/>
              </a:spcBef>
              <a:spcAft>
                <a:spcPts val="0"/>
              </a:spcAft>
              <a:buClr>
                <a:srgbClr val="79527B"/>
              </a:buClr>
              <a:buSzPts val="1500"/>
              <a:buNone/>
            </a:pPr>
            <a:r>
              <a:rPr lang="en-US" sz="1400" dirty="0">
                <a:latin typeface="Calibri" panose="020F0502020204030204" pitchFamily="34" charset="0"/>
                <a:ea typeface="Calibri" panose="020F0502020204030204" pitchFamily="34" charset="0"/>
                <a:cs typeface="Calibri" panose="020F0502020204030204" pitchFamily="34" charset="0"/>
              </a:rPr>
              <a:t>Vertical co-operation and conversation with owners of other tourism enterprises in the industry was considered important. The interviewees expressed an increased need for solidarity and cooperation to address a common threat. It was considered very important to be able to meet other people in the same situation and have constructive communication and share experiences. </a:t>
            </a: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en-US" sz="1400" dirty="0">
                <a:latin typeface="Calibri" panose="020F0502020204030204" pitchFamily="34" charset="0"/>
                <a:ea typeface="Calibri" panose="020F0502020204030204" pitchFamily="34" charset="0"/>
                <a:cs typeface="Calibri" panose="020F0502020204030204" pitchFamily="34" charset="0"/>
              </a:rPr>
              <a:t>This co-operation and this conversation often took place through a formal forum, some kind of co-operation, tourism associations, interest groups etc. </a:t>
            </a: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6A37133310BB4CA9AC5A5DEF93509A" ma:contentTypeVersion="4" ma:contentTypeDescription="Create a new document." ma:contentTypeScope="" ma:versionID="0a7eda1b2099618bad4c261025d30ae7">
  <xsd:schema xmlns:xsd="http://www.w3.org/2001/XMLSchema" xmlns:xs="http://www.w3.org/2001/XMLSchema" xmlns:p="http://schemas.microsoft.com/office/2006/metadata/properties" xmlns:ns2="00645bbc-0ffd-4d17-83af-50f7d648f972" targetNamespace="http://schemas.microsoft.com/office/2006/metadata/properties" ma:root="true" ma:fieldsID="960423f9cd0352a9d5062b5d38ac437d" ns2:_="">
    <xsd:import namespace="00645bbc-0ffd-4d17-83af-50f7d648f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645bbc-0ffd-4d17-83af-50f7d648f9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D80EEC0-7721-46FC-B1F7-986BC0AA0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645bbc-0ffd-4d17-83af-50f7d648f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9428F3-C9B7-40BB-861D-482386FEE6E7}">
  <ds:schemaRefs>
    <ds:schemaRef ds:uri="http://schemas.microsoft.com/sharepoint/v3/contenttype/forms"/>
  </ds:schemaRefs>
</ds:datastoreItem>
</file>

<file path=customXml/itemProps3.xml><?xml version="1.0" encoding="utf-8"?>
<ds:datastoreItem xmlns:ds="http://schemas.openxmlformats.org/officeDocument/2006/customXml" ds:itemID="{BA560EB4-E746-4921-BF88-BD1A598C216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707</Words>
  <Application>Microsoft Office PowerPoint</Application>
  <PresentationFormat>Benutzerdefiniert</PresentationFormat>
  <Paragraphs>46</Paragraphs>
  <Slides>3</Slides>
  <Notes>3</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vt:i4>
      </vt:variant>
    </vt:vector>
  </HeadingPairs>
  <TitlesOfParts>
    <vt:vector size="10" baseType="lpstr">
      <vt:lpstr>Calibri</vt:lpstr>
      <vt:lpstr>Poppins</vt:lpstr>
      <vt:lpstr>Avenir</vt:lpstr>
      <vt:lpstr>Century Schoolbook</vt:lpstr>
      <vt:lpstr>Montserrat</vt:lpstr>
      <vt:lpstr>Arial</vt:lpstr>
      <vt:lpstr>Office Theme</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40</cp:revision>
  <cp:lastPrinted>2022-06-27T11:27:31Z</cp:lastPrinted>
  <dcterms:created xsi:type="dcterms:W3CDTF">2021-06-15T11:45:52Z</dcterms:created>
  <dcterms:modified xsi:type="dcterms:W3CDTF">2023-01-13T10:31:26Z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