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Montserrat"/>
      <p:regular r:id="rId27"/>
      <p:bold r:id="rId28"/>
      <p:italic r:id="rId29"/>
      <p:boldItalic r:id="rId30"/>
    </p:embeddedFont>
    <p:embeddedFont>
      <p:font typeface="Lato"/>
      <p:regular r:id="rId31"/>
      <p:bold r:id="rId32"/>
      <p:italic r:id="rId33"/>
      <p:boldItalic r:id="rId34"/>
    </p:embeddedFont>
    <p:embeddedFont>
      <p:font typeface="Montserrat Medium"/>
      <p:regular r:id="rId35"/>
      <p:bold r:id="rId36"/>
      <p:italic r:id="rId37"/>
      <p:boldItalic r:id="rId38"/>
    </p:embeddedFont>
    <p:embeddedFont>
      <p:font typeface="Montserrat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ibS/f+eUXBFofk8mA+/gxRQMjA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Light-bold.fntdata"/><Relationship Id="rId42" Type="http://schemas.openxmlformats.org/officeDocument/2006/relationships/font" Target="fonts/MontserratLight-boldItalic.fntdata"/><Relationship Id="rId41" Type="http://schemas.openxmlformats.org/officeDocument/2006/relationships/font" Target="fonts/MontserratLight-italic.fntdata"/><Relationship Id="rId4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Montserrat-boldItalic.fntdata"/><Relationship Id="rId33" Type="http://schemas.openxmlformats.org/officeDocument/2006/relationships/font" Target="fonts/Lato-italic.fntdata"/><Relationship Id="rId32" Type="http://schemas.openxmlformats.org/officeDocument/2006/relationships/font" Target="fonts/Lato-bold.fntdata"/><Relationship Id="rId35" Type="http://schemas.openxmlformats.org/officeDocument/2006/relationships/font" Target="fonts/MontserratMedium-regular.fntdata"/><Relationship Id="rId34" Type="http://schemas.openxmlformats.org/officeDocument/2006/relationships/font" Target="fonts/Lato-boldItalic.fntdata"/><Relationship Id="rId37" Type="http://schemas.openxmlformats.org/officeDocument/2006/relationships/font" Target="fonts/MontserratMedium-italic.fntdata"/><Relationship Id="rId36" Type="http://schemas.openxmlformats.org/officeDocument/2006/relationships/font" Target="fonts/MontserratMedium-bold.fntdata"/><Relationship Id="rId39" Type="http://schemas.openxmlformats.org/officeDocument/2006/relationships/font" Target="fonts/MontserratLight-regular.fntdata"/><Relationship Id="rId38" Type="http://schemas.openxmlformats.org/officeDocument/2006/relationships/font" Target="fonts/MontserratMedium-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1" name="Google Shape;7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3" name="Google Shape;99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8" name="Google Shape;99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7" name="Google Shape;101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4" name="Google Shape;104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7" name="Google Shape;106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2" name="Google Shape;107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5" name="Google Shape;108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4" name="Google Shape;110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5" name="Google Shape;8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5" name="Google Shape;85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15" name="Shape 15"/>
        <p:cNvGrpSpPr/>
        <p:nvPr/>
      </p:nvGrpSpPr>
      <p:grpSpPr>
        <a:xfrm>
          <a:off x="0" y="0"/>
          <a:ext cx="0" cy="0"/>
          <a:chOff x="0" y="0"/>
          <a:chExt cx="0" cy="0"/>
        </a:xfrm>
      </p:grpSpPr>
      <p:pic>
        <p:nvPicPr>
          <p:cNvPr descr="A picture containing text&#10;&#10;Description automatically generated" id="16" name="Google Shape;16;p50"/>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17" name="Google Shape;17;p50"/>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18" name="Google Shape;18;p50"/>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19" name="Google Shape;19;p50"/>
          <p:cNvGrpSpPr/>
          <p:nvPr/>
        </p:nvGrpSpPr>
        <p:grpSpPr>
          <a:xfrm>
            <a:off x="0" y="5916805"/>
            <a:ext cx="2735993" cy="679345"/>
            <a:chOff x="0" y="0"/>
            <a:chExt cx="2301694" cy="571500"/>
          </a:xfrm>
        </p:grpSpPr>
        <p:sp>
          <p:nvSpPr>
            <p:cNvPr id="20" name="Google Shape;20;p5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 name="Google Shape;21;p50"/>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2" name="Google Shape;22;p50"/>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50"/>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0"/>
          <p:cNvSpPr/>
          <p:nvPr/>
        </p:nvSpPr>
        <p:spPr>
          <a:xfrm>
            <a:off x="6519554" y="5700156"/>
            <a:ext cx="5300429" cy="78847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de-DE"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1 Standardseite">
  <p:cSld name="2_1 Standardseite">
    <p:spTree>
      <p:nvGrpSpPr>
        <p:cNvPr id="95" name="Shape 95"/>
        <p:cNvGrpSpPr/>
        <p:nvPr/>
      </p:nvGrpSpPr>
      <p:grpSpPr>
        <a:xfrm>
          <a:off x="0" y="0"/>
          <a:ext cx="0" cy="0"/>
          <a:chOff x="0" y="0"/>
          <a:chExt cx="0" cy="0"/>
        </a:xfrm>
      </p:grpSpPr>
      <p:sp>
        <p:nvSpPr>
          <p:cNvPr id="96" name="Google Shape;96;p63"/>
          <p:cNvSpPr txBox="1"/>
          <p:nvPr>
            <p:ph idx="1" type="body"/>
          </p:nvPr>
        </p:nvSpPr>
        <p:spPr>
          <a:xfrm>
            <a:off x="389965" y="2181225"/>
            <a:ext cx="5498737" cy="40628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Font typeface="Arial"/>
              <a:buNone/>
              <a:defRPr sz="1800">
                <a:solidFill>
                  <a:srgbClr val="595A59"/>
                </a:solidFill>
              </a:defRPr>
            </a:lvl1pPr>
            <a:lvl2pPr indent="-342900" lvl="1" marL="914400" algn="l">
              <a:lnSpc>
                <a:spcPct val="90000"/>
              </a:lnSpc>
              <a:spcBef>
                <a:spcPts val="500"/>
              </a:spcBef>
              <a:spcAft>
                <a:spcPts val="0"/>
              </a:spcAft>
              <a:buClr>
                <a:schemeClr val="dk1"/>
              </a:buClr>
              <a:buSzPts val="1800"/>
              <a:buFont typeface="Arial"/>
              <a:buChar char="•"/>
              <a:defRPr sz="1800"/>
            </a:lvl2pPr>
            <a:lvl3pPr indent="-330200" lvl="2" marL="1371600" algn="l">
              <a:lnSpc>
                <a:spcPct val="90000"/>
              </a:lnSpc>
              <a:spcBef>
                <a:spcPts val="500"/>
              </a:spcBef>
              <a:spcAft>
                <a:spcPts val="0"/>
              </a:spcAft>
              <a:buClr>
                <a:schemeClr val="dk1"/>
              </a:buClr>
              <a:buSzPts val="1600"/>
              <a:buFont typeface="Noto Sans Symbols"/>
              <a:buChar char="−"/>
              <a:defRPr sz="1600"/>
            </a:lvl3pPr>
            <a:lvl4pPr indent="-317500" lvl="3" marL="1828800" algn="l">
              <a:lnSpc>
                <a:spcPct val="90000"/>
              </a:lnSpc>
              <a:spcBef>
                <a:spcPts val="500"/>
              </a:spcBef>
              <a:spcAft>
                <a:spcPts val="0"/>
              </a:spcAft>
              <a:buClr>
                <a:schemeClr val="dk1"/>
              </a:buClr>
              <a:buSzPts val="1400"/>
              <a:buFont typeface="Noto Sans Symbols"/>
              <a:buChar char="−"/>
              <a:defRPr sz="1400"/>
            </a:lvl4pPr>
            <a:lvl5pPr indent="-304800" lvl="4" marL="2286000" algn="l">
              <a:lnSpc>
                <a:spcPct val="90000"/>
              </a:lnSpc>
              <a:spcBef>
                <a:spcPts val="500"/>
              </a:spcBef>
              <a:spcAft>
                <a:spcPts val="0"/>
              </a:spcAft>
              <a:buClr>
                <a:schemeClr val="dk1"/>
              </a:buClr>
              <a:buSzPts val="1200"/>
              <a:buFont typeface="Noto Sans Symbols"/>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63"/>
          <p:cNvSpPr txBox="1"/>
          <p:nvPr>
            <p:ph idx="2" type="body"/>
          </p:nvPr>
        </p:nvSpPr>
        <p:spPr>
          <a:xfrm>
            <a:off x="6261465" y="2194560"/>
            <a:ext cx="5498737" cy="40628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None/>
              <a:defRPr sz="1800">
                <a:solidFill>
                  <a:srgbClr val="595A59"/>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63"/>
          <p:cNvSpPr txBox="1"/>
          <p:nvPr>
            <p:ph idx="3" type="body"/>
          </p:nvPr>
        </p:nvSpPr>
        <p:spPr>
          <a:xfrm>
            <a:off x="389964" y="1631248"/>
            <a:ext cx="5498737" cy="3746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63"/>
          <p:cNvSpPr txBox="1"/>
          <p:nvPr>
            <p:ph idx="4" type="body"/>
          </p:nvPr>
        </p:nvSpPr>
        <p:spPr>
          <a:xfrm>
            <a:off x="6261462" y="1642361"/>
            <a:ext cx="5498737" cy="3746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0" name="Google Shape;100;p63"/>
          <p:cNvCxnSpPr/>
          <p:nvPr/>
        </p:nvCxnSpPr>
        <p:spPr>
          <a:xfrm>
            <a:off x="431800" y="2017011"/>
            <a:ext cx="5498737" cy="0"/>
          </a:xfrm>
          <a:prstGeom prst="straightConnector1">
            <a:avLst/>
          </a:prstGeom>
          <a:noFill/>
          <a:ln cap="flat" cmpd="sng" w="9525">
            <a:solidFill>
              <a:srgbClr val="8DC9C0"/>
            </a:solidFill>
            <a:prstDash val="solid"/>
            <a:miter lim="800000"/>
            <a:headEnd len="sm" w="sm" type="none"/>
            <a:tailEnd len="sm" w="sm" type="none"/>
          </a:ln>
        </p:spPr>
      </p:cxnSp>
      <p:cxnSp>
        <p:nvCxnSpPr>
          <p:cNvPr id="101" name="Google Shape;101;p63"/>
          <p:cNvCxnSpPr/>
          <p:nvPr/>
        </p:nvCxnSpPr>
        <p:spPr>
          <a:xfrm>
            <a:off x="6261463" y="2017011"/>
            <a:ext cx="5498737" cy="0"/>
          </a:xfrm>
          <a:prstGeom prst="straightConnector1">
            <a:avLst/>
          </a:prstGeom>
          <a:noFill/>
          <a:ln cap="flat" cmpd="sng" w="9525">
            <a:solidFill>
              <a:srgbClr val="8DC9C0"/>
            </a:solidFill>
            <a:prstDash val="solid"/>
            <a:miter lim="800000"/>
            <a:headEnd len="sm" w="sm" type="none"/>
            <a:tailEnd len="sm" w="sm" type="none"/>
          </a:ln>
        </p:spPr>
      </p:cxnSp>
      <p:grpSp>
        <p:nvGrpSpPr>
          <p:cNvPr id="102" name="Google Shape;102;p63"/>
          <p:cNvGrpSpPr/>
          <p:nvPr/>
        </p:nvGrpSpPr>
        <p:grpSpPr>
          <a:xfrm>
            <a:off x="389965" y="6092742"/>
            <a:ext cx="3144242" cy="374574"/>
            <a:chOff x="301128" y="6151084"/>
            <a:chExt cx="3144242" cy="374574"/>
          </a:xfrm>
        </p:grpSpPr>
        <p:pic>
          <p:nvPicPr>
            <p:cNvPr descr="Shape&#10;&#10;Description automatically generated with medium confidence" id="103" name="Google Shape;103;p6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4" name="Google Shape;104;p6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5" name="Google Shape;105;p63"/>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Background pattern&#10;&#10;Description automatically generated" id="106" name="Google Shape;106;p63"/>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
        <p:nvSpPr>
          <p:cNvPr id="107" name="Google Shape;107;p63"/>
          <p:cNvSpPr txBox="1"/>
          <p:nvPr>
            <p:ph idx="5"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63"/>
          <p:cNvSpPr txBox="1"/>
          <p:nvPr>
            <p:ph idx="6" type="body"/>
          </p:nvPr>
        </p:nvSpPr>
        <p:spPr>
          <a:xfrm>
            <a:off x="389964" y="1231888"/>
            <a:ext cx="11470341" cy="303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1800"/>
              <a:buNone/>
              <a:defRPr b="0" i="0" sz="18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1 Standardseite">
  <p:cSld name="3_1 Standardseite">
    <p:spTree>
      <p:nvGrpSpPr>
        <p:cNvPr id="109" name="Shape 109"/>
        <p:cNvGrpSpPr/>
        <p:nvPr/>
      </p:nvGrpSpPr>
      <p:grpSpPr>
        <a:xfrm>
          <a:off x="0" y="0"/>
          <a:ext cx="0" cy="0"/>
          <a:chOff x="0" y="0"/>
          <a:chExt cx="0" cy="0"/>
        </a:xfrm>
      </p:grpSpPr>
      <p:sp>
        <p:nvSpPr>
          <p:cNvPr id="110" name="Google Shape;110;p64"/>
          <p:cNvSpPr txBox="1"/>
          <p:nvPr>
            <p:ph idx="1" type="body"/>
          </p:nvPr>
        </p:nvSpPr>
        <p:spPr>
          <a:xfrm>
            <a:off x="3752490" y="1637401"/>
            <a:ext cx="8007709" cy="46152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None/>
              <a:defRPr sz="1800">
                <a:solidFill>
                  <a:srgbClr val="595A59"/>
                </a:solidFill>
              </a:defRPr>
            </a:lvl1pPr>
            <a:lvl2pPr indent="-381000" lvl="1" marL="914400" algn="l">
              <a:lnSpc>
                <a:spcPct val="90000"/>
              </a:lnSpc>
              <a:spcBef>
                <a:spcPts val="500"/>
              </a:spcBef>
              <a:spcAft>
                <a:spcPts val="0"/>
              </a:spcAft>
              <a:buClr>
                <a:srgbClr val="595A59"/>
              </a:buClr>
              <a:buSzPts val="2400"/>
              <a:buChar char="•"/>
              <a:defRPr>
                <a:solidFill>
                  <a:srgbClr val="595A59"/>
                </a:solidFill>
              </a:defRPr>
            </a:lvl2pPr>
            <a:lvl3pPr indent="-355600" lvl="2" marL="1371600" algn="l">
              <a:lnSpc>
                <a:spcPct val="90000"/>
              </a:lnSpc>
              <a:spcBef>
                <a:spcPts val="500"/>
              </a:spcBef>
              <a:spcAft>
                <a:spcPts val="0"/>
              </a:spcAft>
              <a:buClr>
                <a:srgbClr val="595A59"/>
              </a:buClr>
              <a:buSzPts val="2000"/>
              <a:buChar char="•"/>
              <a:defRPr>
                <a:solidFill>
                  <a:srgbClr val="595A59"/>
                </a:solidFill>
              </a:defRPr>
            </a:lvl3pPr>
            <a:lvl4pPr indent="-342900" lvl="3" marL="1828800" algn="l">
              <a:lnSpc>
                <a:spcPct val="90000"/>
              </a:lnSpc>
              <a:spcBef>
                <a:spcPts val="500"/>
              </a:spcBef>
              <a:spcAft>
                <a:spcPts val="0"/>
              </a:spcAft>
              <a:buClr>
                <a:srgbClr val="595A59"/>
              </a:buClr>
              <a:buSzPts val="1800"/>
              <a:buChar char="•"/>
              <a:defRPr>
                <a:solidFill>
                  <a:srgbClr val="595A59"/>
                </a:solidFill>
              </a:defRPr>
            </a:lvl4pPr>
            <a:lvl5pPr indent="-342900" lvl="4" marL="2286000" algn="l">
              <a:lnSpc>
                <a:spcPct val="90000"/>
              </a:lnSpc>
              <a:spcBef>
                <a:spcPts val="500"/>
              </a:spcBef>
              <a:spcAft>
                <a:spcPts val="0"/>
              </a:spcAft>
              <a:buClr>
                <a:srgbClr val="595A59"/>
              </a:buClr>
              <a:buSzPts val="1800"/>
              <a:buChar char="•"/>
              <a:defRPr>
                <a:solidFill>
                  <a:srgbClr val="595A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64"/>
          <p:cNvSpPr txBox="1"/>
          <p:nvPr>
            <p:ph idx="2" type="body"/>
          </p:nvPr>
        </p:nvSpPr>
        <p:spPr>
          <a:xfrm>
            <a:off x="3752490" y="441325"/>
            <a:ext cx="8007710" cy="6111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4"/>
          <p:cNvSpPr txBox="1"/>
          <p:nvPr>
            <p:ph idx="3" type="body"/>
          </p:nvPr>
        </p:nvSpPr>
        <p:spPr>
          <a:xfrm>
            <a:off x="3752490" y="1052513"/>
            <a:ext cx="8007710" cy="57626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3" name="Google Shape;113;p64"/>
          <p:cNvCxnSpPr/>
          <p:nvPr/>
        </p:nvCxnSpPr>
        <p:spPr>
          <a:xfrm>
            <a:off x="3752490" y="1628775"/>
            <a:ext cx="8007710" cy="0"/>
          </a:xfrm>
          <a:prstGeom prst="straightConnector1">
            <a:avLst/>
          </a:prstGeom>
          <a:noFill/>
          <a:ln cap="flat" cmpd="sng" w="9525">
            <a:solidFill>
              <a:srgbClr val="8DC9C0"/>
            </a:solidFill>
            <a:prstDash val="solid"/>
            <a:miter lim="800000"/>
            <a:headEnd len="sm" w="sm" type="none"/>
            <a:tailEnd len="sm" w="sm" type="none"/>
          </a:ln>
        </p:spPr>
      </p:cxnSp>
      <p:sp>
        <p:nvSpPr>
          <p:cNvPr id="114" name="Google Shape;114;p64"/>
          <p:cNvSpPr txBox="1"/>
          <p:nvPr>
            <p:ph idx="4" type="body"/>
          </p:nvPr>
        </p:nvSpPr>
        <p:spPr>
          <a:xfrm>
            <a:off x="431799" y="1628771"/>
            <a:ext cx="3148161" cy="461527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600"/>
              </a:spcBef>
              <a:spcAft>
                <a:spcPts val="0"/>
              </a:spcAft>
              <a:buClr>
                <a:srgbClr val="595A59"/>
              </a:buClr>
              <a:buSzPts val="1800"/>
              <a:buNone/>
              <a:defRPr sz="1800">
                <a:solidFill>
                  <a:srgbClr val="595A59"/>
                </a:solidFill>
              </a:defRPr>
            </a:lvl1pPr>
            <a:lvl2pPr indent="-342900" lvl="1" marL="914400" algn="l">
              <a:lnSpc>
                <a:spcPct val="100000"/>
              </a:lnSpc>
              <a:spcBef>
                <a:spcPts val="600"/>
              </a:spcBef>
              <a:spcAft>
                <a:spcPts val="0"/>
              </a:spcAft>
              <a:buClr>
                <a:srgbClr val="595A59"/>
              </a:buClr>
              <a:buSzPts val="1800"/>
              <a:buChar char="•"/>
              <a:defRPr sz="1800">
                <a:solidFill>
                  <a:srgbClr val="595A59"/>
                </a:solidFill>
              </a:defRPr>
            </a:lvl2pPr>
            <a:lvl3pPr indent="-342900" lvl="2" marL="1371600" algn="l">
              <a:lnSpc>
                <a:spcPct val="100000"/>
              </a:lnSpc>
              <a:spcBef>
                <a:spcPts val="600"/>
              </a:spcBef>
              <a:spcAft>
                <a:spcPts val="0"/>
              </a:spcAft>
              <a:buClr>
                <a:srgbClr val="595A59"/>
              </a:buClr>
              <a:buSzPts val="1800"/>
              <a:buChar char="•"/>
              <a:defRPr sz="1800">
                <a:solidFill>
                  <a:srgbClr val="595A59"/>
                </a:solidFill>
              </a:defRPr>
            </a:lvl3pPr>
            <a:lvl4pPr indent="-342900" lvl="3" marL="1828800" algn="l">
              <a:lnSpc>
                <a:spcPct val="100000"/>
              </a:lnSpc>
              <a:spcBef>
                <a:spcPts val="600"/>
              </a:spcBef>
              <a:spcAft>
                <a:spcPts val="0"/>
              </a:spcAft>
              <a:buClr>
                <a:srgbClr val="595A59"/>
              </a:buClr>
              <a:buSzPts val="1800"/>
              <a:buChar char="•"/>
              <a:defRPr sz="1800">
                <a:solidFill>
                  <a:srgbClr val="595A59"/>
                </a:solidFill>
              </a:defRPr>
            </a:lvl4pPr>
            <a:lvl5pPr indent="-342900" lvl="4" marL="2286000" algn="l">
              <a:lnSpc>
                <a:spcPct val="100000"/>
              </a:lnSpc>
              <a:spcBef>
                <a:spcPts val="600"/>
              </a:spcBef>
              <a:spcAft>
                <a:spcPts val="0"/>
              </a:spcAft>
              <a:buClr>
                <a:srgbClr val="595A59"/>
              </a:buClr>
              <a:buSzPts val="1800"/>
              <a:buChar char="•"/>
              <a:defRPr sz="1800">
                <a:solidFill>
                  <a:srgbClr val="595A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64"/>
          <p:cNvSpPr txBox="1"/>
          <p:nvPr>
            <p:ph idx="5" type="body"/>
          </p:nvPr>
        </p:nvSpPr>
        <p:spPr>
          <a:xfrm>
            <a:off x="431799" y="441325"/>
            <a:ext cx="3148162" cy="23794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4"/>
          <p:cNvSpPr txBox="1"/>
          <p:nvPr>
            <p:ph idx="6" type="body"/>
          </p:nvPr>
        </p:nvSpPr>
        <p:spPr>
          <a:xfrm>
            <a:off x="431800" y="798861"/>
            <a:ext cx="3148161" cy="23794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7" name="Google Shape;117;p64"/>
          <p:cNvGrpSpPr/>
          <p:nvPr/>
        </p:nvGrpSpPr>
        <p:grpSpPr>
          <a:xfrm>
            <a:off x="389965" y="6092742"/>
            <a:ext cx="3144242" cy="374574"/>
            <a:chOff x="301128" y="6151084"/>
            <a:chExt cx="3144242" cy="374574"/>
          </a:xfrm>
        </p:grpSpPr>
        <p:pic>
          <p:nvPicPr>
            <p:cNvPr descr="Shape&#10;&#10;Description automatically generated with medium confidence" id="118" name="Google Shape;118;p6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9" name="Google Shape;119;p6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20" name="Google Shape;120;p64"/>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Background pattern&#10;&#10;Description automatically generated" id="121" name="Google Shape;121;p64"/>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22" name="Shape 122"/>
        <p:cNvGrpSpPr/>
        <p:nvPr/>
      </p:nvGrpSpPr>
      <p:grpSpPr>
        <a:xfrm>
          <a:off x="0" y="0"/>
          <a:ext cx="0" cy="0"/>
          <a:chOff x="0" y="0"/>
          <a:chExt cx="0" cy="0"/>
        </a:xfrm>
      </p:grpSpPr>
      <p:sp>
        <p:nvSpPr>
          <p:cNvPr id="123" name="Google Shape;123;p65"/>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65"/>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de-DE"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de-DE"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25" name="Google Shape;125;p65"/>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de-DE"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de-DE"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de-DE"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de-DE"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de-DE"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de-DE"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26" name="Google Shape;126;p65"/>
          <p:cNvSpPr/>
          <p:nvPr/>
        </p:nvSpPr>
        <p:spPr>
          <a:xfrm>
            <a:off x="424668" y="2883583"/>
            <a:ext cx="5845501"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de-DE"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de-DE" sz="2400" u="none" cap="none" strike="noStrike">
                <a:solidFill>
                  <a:schemeClr val="lt1"/>
                </a:solidFill>
                <a:latin typeface="Calibri"/>
                <a:ea typeface="Calibri"/>
                <a:cs typeface="Calibri"/>
                <a:sym typeface="Calibri"/>
              </a:rPr>
              <a:t>NAVIGATING TOURISM </a:t>
            </a:r>
            <a:r>
              <a:rPr b="0" i="0" lang="de-DE"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de-DE"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27" name="Google Shape;127;p65"/>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28" name="Google Shape;128;p65"/>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29" name="Google Shape;129;p65"/>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de-DE" sz="2400" u="none" cap="none" strike="noStrike">
                <a:solidFill>
                  <a:schemeClr val="lt1"/>
                </a:solidFill>
                <a:latin typeface="Calibri"/>
                <a:ea typeface="Calibri"/>
                <a:cs typeface="Calibri"/>
                <a:sym typeface="Calibri"/>
              </a:rPr>
              <a:t>*** </a:t>
            </a:r>
            <a:r>
              <a:rPr b="1" i="0" lang="de-DE" sz="2400" u="none" cap="none" strike="noStrike">
                <a:solidFill>
                  <a:schemeClr val="lt1"/>
                </a:solidFill>
                <a:latin typeface="Calibri"/>
                <a:ea typeface="Calibri"/>
                <a:cs typeface="Calibri"/>
                <a:sym typeface="Calibri"/>
              </a:rPr>
              <a:t>PLEASE DELETE THIS INSTRUCTION SLIDE BEFORE PRESENTING FINAL PRESENTATION </a:t>
            </a:r>
            <a:r>
              <a:rPr b="0" i="0" lang="de-DE"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30" name="Google Shape;130;p65"/>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131" name="Shape 131"/>
        <p:cNvGrpSpPr/>
        <p:nvPr/>
      </p:nvGrpSpPr>
      <p:grpSpPr>
        <a:xfrm>
          <a:off x="0" y="0"/>
          <a:ext cx="0" cy="0"/>
          <a:chOff x="0" y="0"/>
          <a:chExt cx="0" cy="0"/>
        </a:xfrm>
      </p:grpSpPr>
      <p:sp>
        <p:nvSpPr>
          <p:cNvPr id="132" name="Google Shape;132;p66"/>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66"/>
          <p:cNvSpPr/>
          <p:nvPr/>
        </p:nvSpPr>
        <p:spPr>
          <a:xfrm>
            <a:off x="586901" y="491138"/>
            <a:ext cx="4309564" cy="5262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de-DE" sz="3600" u="none" cap="none" strike="noStrike">
                <a:solidFill>
                  <a:schemeClr val="lt1"/>
                </a:solidFill>
                <a:latin typeface="Calibri"/>
                <a:ea typeface="Calibri"/>
                <a:cs typeface="Calibri"/>
                <a:sym typeface="Calibri"/>
              </a:rPr>
              <a:t>ICONS WHICH CAN BE USED WITHIN THE </a:t>
            </a:r>
            <a:r>
              <a:rPr b="1" i="0" lang="de-DE"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de-DE"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de-DE"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de-DE"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134" name="Google Shape;134;p66"/>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de-DE" sz="2400" u="none" cap="none" strike="noStrike">
                <a:solidFill>
                  <a:schemeClr val="lt1"/>
                </a:solidFill>
                <a:latin typeface="Calibri"/>
                <a:ea typeface="Calibri"/>
                <a:cs typeface="Calibri"/>
                <a:sym typeface="Calibri"/>
              </a:rPr>
              <a:t>*** </a:t>
            </a:r>
            <a:r>
              <a:rPr b="1" i="0" lang="de-DE" sz="2400" u="none" cap="none" strike="noStrike">
                <a:solidFill>
                  <a:schemeClr val="lt1"/>
                </a:solidFill>
                <a:latin typeface="Calibri"/>
                <a:ea typeface="Calibri"/>
                <a:cs typeface="Calibri"/>
                <a:sym typeface="Calibri"/>
              </a:rPr>
              <a:t>PLEASE DELETE THIS INSTRUCTION SLIDE BEFORE PRESENTING FINAL PRESENTATION </a:t>
            </a:r>
            <a:r>
              <a:rPr b="0" i="0" lang="de-DE"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35" name="Google Shape;135;p66"/>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136" name="Google Shape;136;p66"/>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37" name="Shape 137"/>
        <p:cNvGrpSpPr/>
        <p:nvPr/>
      </p:nvGrpSpPr>
      <p:grpSpPr>
        <a:xfrm>
          <a:off x="0" y="0"/>
          <a:ext cx="0" cy="0"/>
          <a:chOff x="0" y="0"/>
          <a:chExt cx="0" cy="0"/>
        </a:xfrm>
      </p:grpSpPr>
      <p:pic>
        <p:nvPicPr>
          <p:cNvPr descr="Background pattern&#10;&#10;Description automatically generated" id="138" name="Google Shape;138;p67"/>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39" name="Google Shape;139;p67"/>
          <p:cNvSpPr/>
          <p:nvPr/>
        </p:nvSpPr>
        <p:spPr>
          <a:xfrm>
            <a:off x="0" y="3321423"/>
            <a:ext cx="12192000" cy="3543835"/>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40" name="Google Shape;140;p67"/>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7"/>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142" name="Google Shape;142;p67"/>
          <p:cNvPicPr preferRelativeResize="0"/>
          <p:nvPr/>
        </p:nvPicPr>
        <p:blipFill rotWithShape="1">
          <a:blip r:embed="rId3">
            <a:alphaModFix/>
          </a:blip>
          <a:srcRect b="0" l="0" r="0" t="0"/>
          <a:stretch/>
        </p:blipFill>
        <p:spPr>
          <a:xfrm>
            <a:off x="572439" y="165981"/>
            <a:ext cx="5768471" cy="2536919"/>
          </a:xfrm>
          <a:prstGeom prst="rect">
            <a:avLst/>
          </a:prstGeom>
          <a:noFill/>
          <a:ln>
            <a:noFill/>
          </a:ln>
        </p:spPr>
      </p:pic>
      <p:sp>
        <p:nvSpPr>
          <p:cNvPr id="143" name="Google Shape;143;p67"/>
          <p:cNvSpPr/>
          <p:nvPr/>
        </p:nvSpPr>
        <p:spPr>
          <a:xfrm>
            <a:off x="701913" y="5958576"/>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de-DE"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144" name="Google Shape;144;p67"/>
          <p:cNvGrpSpPr/>
          <p:nvPr/>
        </p:nvGrpSpPr>
        <p:grpSpPr>
          <a:xfrm>
            <a:off x="9456007" y="5764605"/>
            <a:ext cx="2735993" cy="679345"/>
            <a:chOff x="0" y="0"/>
            <a:chExt cx="2301694" cy="571500"/>
          </a:xfrm>
        </p:grpSpPr>
        <p:sp>
          <p:nvSpPr>
            <p:cNvPr id="145" name="Google Shape;145;p6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6" name="Google Shape;146;p67"/>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147" name="Shape 147"/>
        <p:cNvGrpSpPr/>
        <p:nvPr/>
      </p:nvGrpSpPr>
      <p:grpSpPr>
        <a:xfrm>
          <a:off x="0" y="0"/>
          <a:ext cx="0" cy="0"/>
          <a:chOff x="0" y="0"/>
          <a:chExt cx="0" cy="0"/>
        </a:xfrm>
      </p:grpSpPr>
      <p:sp>
        <p:nvSpPr>
          <p:cNvPr id="148" name="Google Shape;148;p68"/>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49" name="Google Shape;149;p68"/>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68"/>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51" name="Google Shape;151;p68"/>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152" name="Google Shape;152;p68"/>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153" name="Google Shape;153;p68"/>
          <p:cNvGrpSpPr/>
          <p:nvPr/>
        </p:nvGrpSpPr>
        <p:grpSpPr>
          <a:xfrm>
            <a:off x="9456007" y="5836660"/>
            <a:ext cx="2735993" cy="679345"/>
            <a:chOff x="0" y="0"/>
            <a:chExt cx="2301694" cy="571500"/>
          </a:xfrm>
        </p:grpSpPr>
        <p:sp>
          <p:nvSpPr>
            <p:cNvPr id="154" name="Google Shape;154;p6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5" name="Google Shape;155;p68"/>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156" name="Google Shape;156;p68"/>
          <p:cNvSpPr/>
          <p:nvPr/>
        </p:nvSpPr>
        <p:spPr>
          <a:xfrm>
            <a:off x="438668" y="5956440"/>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de-DE"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157" name="Shape 157"/>
        <p:cNvGrpSpPr/>
        <p:nvPr/>
      </p:nvGrpSpPr>
      <p:grpSpPr>
        <a:xfrm>
          <a:off x="0" y="0"/>
          <a:ext cx="0" cy="0"/>
          <a:chOff x="0" y="0"/>
          <a:chExt cx="0" cy="0"/>
        </a:xfrm>
      </p:grpSpPr>
      <p:sp>
        <p:nvSpPr>
          <p:cNvPr id="158" name="Google Shape;158;p69"/>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159" name="Google Shape;159;p69"/>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160" name="Google Shape;160;p69"/>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69"/>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62" name="Google Shape;162;p69"/>
          <p:cNvPicPr preferRelativeResize="0"/>
          <p:nvPr/>
        </p:nvPicPr>
        <p:blipFill rotWithShape="1">
          <a:blip r:embed="rId3">
            <a:alphaModFix/>
          </a:blip>
          <a:srcRect b="-6113" l="-9814" r="22816" t="19121"/>
          <a:stretch/>
        </p:blipFill>
        <p:spPr>
          <a:xfrm>
            <a:off x="7883236" y="0"/>
            <a:ext cx="4308763" cy="5844179"/>
          </a:xfrm>
          <a:prstGeom prst="rect">
            <a:avLst/>
          </a:prstGeom>
          <a:noFill/>
          <a:ln>
            <a:noFill/>
          </a:ln>
        </p:spPr>
      </p:pic>
      <p:grpSp>
        <p:nvGrpSpPr>
          <p:cNvPr id="163" name="Google Shape;163;p69"/>
          <p:cNvGrpSpPr/>
          <p:nvPr/>
        </p:nvGrpSpPr>
        <p:grpSpPr>
          <a:xfrm>
            <a:off x="9274983" y="5918985"/>
            <a:ext cx="2735993" cy="679345"/>
            <a:chOff x="0" y="0"/>
            <a:chExt cx="2301694" cy="571500"/>
          </a:xfrm>
        </p:grpSpPr>
        <p:sp>
          <p:nvSpPr>
            <p:cNvPr id="164" name="Google Shape;164;p6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5" name="Google Shape;165;p69"/>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166" name="Google Shape;166;p69"/>
          <p:cNvSpPr/>
          <p:nvPr/>
        </p:nvSpPr>
        <p:spPr>
          <a:xfrm>
            <a:off x="701913" y="5958576"/>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de-DE"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167" name="Shape 167"/>
        <p:cNvGrpSpPr/>
        <p:nvPr/>
      </p:nvGrpSpPr>
      <p:grpSpPr>
        <a:xfrm>
          <a:off x="0" y="0"/>
          <a:ext cx="0" cy="0"/>
          <a:chOff x="0" y="0"/>
          <a:chExt cx="0" cy="0"/>
        </a:xfrm>
      </p:grpSpPr>
      <p:sp>
        <p:nvSpPr>
          <p:cNvPr id="168" name="Google Shape;168;p70"/>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70"/>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0" name="Google Shape;170;p70"/>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171" name="Google Shape;171;p70"/>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70"/>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70"/>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4" name="Google Shape;174;p70"/>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175" name="Google Shape;175;p70"/>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70"/>
          <p:cNvSpPr/>
          <p:nvPr/>
        </p:nvSpPr>
        <p:spPr>
          <a:xfrm>
            <a:off x="6642832" y="312650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7" name="Google Shape;177;p70"/>
          <p:cNvSpPr txBox="1"/>
          <p:nvPr>
            <p:ph idx="5" type="body"/>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8" name="Google Shape;178;p70"/>
          <p:cNvCxnSpPr/>
          <p:nvPr/>
        </p:nvCxnSpPr>
        <p:spPr>
          <a:xfrm>
            <a:off x="6051115" y="351647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179" name="Google Shape;179;p70"/>
          <p:cNvSpPr txBox="1"/>
          <p:nvPr>
            <p:ph idx="6" type="body"/>
          </p:nvPr>
        </p:nvSpPr>
        <p:spPr>
          <a:xfrm>
            <a:off x="7511069" y="312650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70"/>
          <p:cNvSpPr/>
          <p:nvPr/>
        </p:nvSpPr>
        <p:spPr>
          <a:xfrm>
            <a:off x="6628977" y="418469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1" name="Google Shape;181;p70"/>
          <p:cNvSpPr txBox="1"/>
          <p:nvPr>
            <p:ph idx="7" type="body"/>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2" name="Google Shape;182;p70"/>
          <p:cNvCxnSpPr/>
          <p:nvPr/>
        </p:nvCxnSpPr>
        <p:spPr>
          <a:xfrm>
            <a:off x="6037260" y="457466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183" name="Google Shape;183;p70"/>
          <p:cNvSpPr txBox="1"/>
          <p:nvPr>
            <p:ph idx="8" type="body"/>
          </p:nvPr>
        </p:nvSpPr>
        <p:spPr>
          <a:xfrm>
            <a:off x="7497214" y="418469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70"/>
          <p:cNvSpPr/>
          <p:nvPr/>
        </p:nvSpPr>
        <p:spPr>
          <a:xfrm>
            <a:off x="6642832" y="5261992"/>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70"/>
          <p:cNvSpPr txBox="1"/>
          <p:nvPr>
            <p:ph idx="9" type="body"/>
          </p:nvPr>
        </p:nvSpPr>
        <p:spPr>
          <a:xfrm>
            <a:off x="6781160" y="5319187"/>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6" name="Google Shape;186;p70"/>
          <p:cNvCxnSpPr/>
          <p:nvPr/>
        </p:nvCxnSpPr>
        <p:spPr>
          <a:xfrm>
            <a:off x="6051115" y="5651963"/>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187" name="Google Shape;187;p70"/>
          <p:cNvSpPr txBox="1"/>
          <p:nvPr>
            <p:ph idx="13" type="body"/>
          </p:nvPr>
        </p:nvSpPr>
        <p:spPr>
          <a:xfrm>
            <a:off x="7511069" y="5261992"/>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8" name="Google Shape;188;p70"/>
          <p:cNvGrpSpPr/>
          <p:nvPr/>
        </p:nvGrpSpPr>
        <p:grpSpPr>
          <a:xfrm rot="-5400000">
            <a:off x="-1025447" y="4518095"/>
            <a:ext cx="3445636" cy="410479"/>
            <a:chOff x="301128" y="6151084"/>
            <a:chExt cx="3144242" cy="374574"/>
          </a:xfrm>
        </p:grpSpPr>
        <p:pic>
          <p:nvPicPr>
            <p:cNvPr descr="Shape&#10;&#10;Description automatically generated with medium confidence" id="189" name="Google Shape;189;p7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90" name="Google Shape;190;p7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91" name="Google Shape;191;p70"/>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
        <p:nvSpPr>
          <p:cNvPr id="192" name="Google Shape;192;p70"/>
          <p:cNvSpPr/>
          <p:nvPr/>
        </p:nvSpPr>
        <p:spPr>
          <a:xfrm flipH="1" rot="10800000">
            <a:off x="1286010" y="-4"/>
            <a:ext cx="4809990"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93" name="Google Shape;193;p70"/>
          <p:cNvSpPr txBox="1"/>
          <p:nvPr>
            <p:ph idx="14"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70"/>
          <p:cNvSpPr txBox="1"/>
          <p:nvPr>
            <p:ph idx="15"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195" name="Shape 195"/>
        <p:cNvGrpSpPr/>
        <p:nvPr/>
      </p:nvGrpSpPr>
      <p:grpSpPr>
        <a:xfrm>
          <a:off x="0" y="0"/>
          <a:ext cx="0" cy="0"/>
          <a:chOff x="0" y="0"/>
          <a:chExt cx="0" cy="0"/>
        </a:xfrm>
      </p:grpSpPr>
      <p:sp>
        <p:nvSpPr>
          <p:cNvPr id="196" name="Google Shape;196;p71"/>
          <p:cNvSpPr/>
          <p:nvPr/>
        </p:nvSpPr>
        <p:spPr>
          <a:xfrm>
            <a:off x="241300" y="367062"/>
            <a:ext cx="11696700" cy="532253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71"/>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71"/>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71"/>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71"/>
          <p:cNvSpPr/>
          <p:nvPr>
            <p:ph idx="4" type="pic"/>
          </p:nvPr>
        </p:nvSpPr>
        <p:spPr>
          <a:xfrm>
            <a:off x="5957047" y="0"/>
            <a:ext cx="5395869" cy="6858001"/>
          </a:xfrm>
          <a:prstGeom prst="rect">
            <a:avLst/>
          </a:prstGeom>
          <a:noFill/>
          <a:ln>
            <a:noFill/>
          </a:ln>
        </p:spPr>
      </p:sp>
      <p:grpSp>
        <p:nvGrpSpPr>
          <p:cNvPr id="201" name="Google Shape;201;p71"/>
          <p:cNvGrpSpPr/>
          <p:nvPr/>
        </p:nvGrpSpPr>
        <p:grpSpPr>
          <a:xfrm>
            <a:off x="291189" y="6151084"/>
            <a:ext cx="3144242" cy="374574"/>
            <a:chOff x="301128" y="6151084"/>
            <a:chExt cx="3144242" cy="374574"/>
          </a:xfrm>
        </p:grpSpPr>
        <p:pic>
          <p:nvPicPr>
            <p:cNvPr descr="Shape&#10;&#10;Description automatically generated with medium confidence" id="202" name="Google Shape;202;p7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03" name="Google Shape;203;p7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04" name="Google Shape;204;p71"/>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205" name="Shape 205"/>
        <p:cNvGrpSpPr/>
        <p:nvPr/>
      </p:nvGrpSpPr>
      <p:grpSpPr>
        <a:xfrm>
          <a:off x="0" y="0"/>
          <a:ext cx="0" cy="0"/>
          <a:chOff x="0" y="0"/>
          <a:chExt cx="0" cy="0"/>
        </a:xfrm>
      </p:grpSpPr>
      <p:sp>
        <p:nvSpPr>
          <p:cNvPr id="206" name="Google Shape;206;p72"/>
          <p:cNvSpPr/>
          <p:nvPr/>
        </p:nvSpPr>
        <p:spPr>
          <a:xfrm>
            <a:off x="241300" y="367062"/>
            <a:ext cx="11696700" cy="532253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72"/>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72"/>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72"/>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72"/>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11" name="Google Shape;211;p72"/>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12" name="Google Shape;212;p72"/>
          <p:cNvGrpSpPr/>
          <p:nvPr/>
        </p:nvGrpSpPr>
        <p:grpSpPr>
          <a:xfrm>
            <a:off x="301128" y="6151084"/>
            <a:ext cx="3144242" cy="374574"/>
            <a:chOff x="301128" y="6151084"/>
            <a:chExt cx="3144242" cy="374574"/>
          </a:xfrm>
        </p:grpSpPr>
        <p:pic>
          <p:nvPicPr>
            <p:cNvPr descr="Shape&#10;&#10;Description automatically generated with medium confidence" id="213" name="Google Shape;213;p7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14" name="Google Shape;214;p7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15" name="Google Shape;215;p72"/>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verview/Content Slide">
  <p:cSld name="1_Overview/Content Slide">
    <p:spTree>
      <p:nvGrpSpPr>
        <p:cNvPr id="25" name="Shape 25"/>
        <p:cNvGrpSpPr/>
        <p:nvPr/>
      </p:nvGrpSpPr>
      <p:grpSpPr>
        <a:xfrm>
          <a:off x="0" y="0"/>
          <a:ext cx="0" cy="0"/>
          <a:chOff x="0" y="0"/>
          <a:chExt cx="0" cy="0"/>
        </a:xfrm>
      </p:grpSpPr>
      <p:grpSp>
        <p:nvGrpSpPr>
          <p:cNvPr id="26" name="Google Shape;26;p51"/>
          <p:cNvGrpSpPr/>
          <p:nvPr/>
        </p:nvGrpSpPr>
        <p:grpSpPr>
          <a:xfrm rot="-5400000">
            <a:off x="-1025447" y="4518095"/>
            <a:ext cx="3445636" cy="410479"/>
            <a:chOff x="301128" y="6151084"/>
            <a:chExt cx="3144242" cy="374574"/>
          </a:xfrm>
        </p:grpSpPr>
        <p:pic>
          <p:nvPicPr>
            <p:cNvPr descr="Shape&#10;&#10;Description automatically generated with medium confidence" id="27" name="Google Shape;27;p5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 name="Google Shape;28;p5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 name="Google Shape;29;p51"/>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
        <p:nvSpPr>
          <p:cNvPr id="30" name="Google Shape;30;p51"/>
          <p:cNvSpPr/>
          <p:nvPr/>
        </p:nvSpPr>
        <p:spPr>
          <a:xfrm flipH="1" rot="10800000">
            <a:off x="1286010" y="-4"/>
            <a:ext cx="4809990"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1" name="Google Shape;31;p51"/>
          <p:cNvSpPr txBox="1"/>
          <p:nvPr>
            <p:ph idx="1"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1"/>
          <p:cNvSpPr txBox="1"/>
          <p:nvPr>
            <p:ph idx="2"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216" name="Shape 216"/>
        <p:cNvGrpSpPr/>
        <p:nvPr/>
      </p:nvGrpSpPr>
      <p:grpSpPr>
        <a:xfrm>
          <a:off x="0" y="0"/>
          <a:ext cx="0" cy="0"/>
          <a:chOff x="0" y="0"/>
          <a:chExt cx="0" cy="0"/>
        </a:xfrm>
      </p:grpSpPr>
      <p:sp>
        <p:nvSpPr>
          <p:cNvPr id="217" name="Google Shape;217;p73"/>
          <p:cNvSpPr/>
          <p:nvPr>
            <p:ph idx="2" type="pic"/>
          </p:nvPr>
        </p:nvSpPr>
        <p:spPr>
          <a:xfrm>
            <a:off x="247651" y="1278196"/>
            <a:ext cx="11696699" cy="4699000"/>
          </a:xfrm>
          <a:prstGeom prst="rect">
            <a:avLst/>
          </a:prstGeom>
          <a:solidFill>
            <a:schemeClr val="lt1"/>
          </a:solidFill>
          <a:ln>
            <a:noFill/>
          </a:ln>
        </p:spPr>
      </p:sp>
      <p:sp>
        <p:nvSpPr>
          <p:cNvPr id="218" name="Google Shape;218;p73"/>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de-DE" sz="1800" u="none" cap="none" strike="noStrike">
                <a:solidFill>
                  <a:schemeClr val="lt1"/>
                </a:solidFill>
                <a:latin typeface="Montserrat Light"/>
                <a:ea typeface="Montserrat Light"/>
                <a:cs typeface="Montserrat Light"/>
                <a:sym typeface="Montserrat Ligh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20" name="Google Shape;220;p73"/>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73"/>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2" name="Google Shape;222;p73"/>
          <p:cNvGrpSpPr/>
          <p:nvPr/>
        </p:nvGrpSpPr>
        <p:grpSpPr>
          <a:xfrm>
            <a:off x="301128" y="6151084"/>
            <a:ext cx="3144242" cy="374574"/>
            <a:chOff x="301128" y="6151084"/>
            <a:chExt cx="3144242" cy="374574"/>
          </a:xfrm>
        </p:grpSpPr>
        <p:pic>
          <p:nvPicPr>
            <p:cNvPr descr="Shape&#10;&#10;Description automatically generated with medium confidence" id="223" name="Google Shape;223;p7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24" name="Google Shape;224;p7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25" name="Google Shape;225;p73"/>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226" name="Shape 226"/>
        <p:cNvGrpSpPr/>
        <p:nvPr/>
      </p:nvGrpSpPr>
      <p:grpSpPr>
        <a:xfrm>
          <a:off x="0" y="0"/>
          <a:ext cx="0" cy="0"/>
          <a:chOff x="0" y="0"/>
          <a:chExt cx="0" cy="0"/>
        </a:xfrm>
      </p:grpSpPr>
      <p:sp>
        <p:nvSpPr>
          <p:cNvPr id="227" name="Google Shape;227;p74"/>
          <p:cNvSpPr/>
          <p:nvPr>
            <p:ph idx="2" type="pic"/>
          </p:nvPr>
        </p:nvSpPr>
        <p:spPr>
          <a:xfrm>
            <a:off x="241300" y="228600"/>
            <a:ext cx="11696700" cy="5763986"/>
          </a:xfrm>
          <a:prstGeom prst="rect">
            <a:avLst/>
          </a:prstGeom>
          <a:noFill/>
          <a:ln>
            <a:noFill/>
          </a:ln>
        </p:spPr>
      </p:sp>
      <p:sp>
        <p:nvSpPr>
          <p:cNvPr id="228" name="Google Shape;228;p74"/>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74"/>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 name="Google Shape;230;p74"/>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74"/>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32" name="Google Shape;232;p74"/>
          <p:cNvGrpSpPr/>
          <p:nvPr/>
        </p:nvGrpSpPr>
        <p:grpSpPr>
          <a:xfrm>
            <a:off x="301128" y="6151084"/>
            <a:ext cx="3144242" cy="374574"/>
            <a:chOff x="301128" y="6151084"/>
            <a:chExt cx="3144242" cy="374574"/>
          </a:xfrm>
        </p:grpSpPr>
        <p:pic>
          <p:nvPicPr>
            <p:cNvPr descr="Shape&#10;&#10;Description automatically generated with medium confidence" id="233" name="Google Shape;233;p7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34" name="Google Shape;234;p7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35" name="Google Shape;235;p74"/>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236" name="Shape 236"/>
        <p:cNvGrpSpPr/>
        <p:nvPr/>
      </p:nvGrpSpPr>
      <p:grpSpPr>
        <a:xfrm>
          <a:off x="0" y="0"/>
          <a:ext cx="0" cy="0"/>
          <a:chOff x="0" y="0"/>
          <a:chExt cx="0" cy="0"/>
        </a:xfrm>
      </p:grpSpPr>
      <p:sp>
        <p:nvSpPr>
          <p:cNvPr id="237" name="Google Shape;237;p75"/>
          <p:cNvSpPr/>
          <p:nvPr/>
        </p:nvSpPr>
        <p:spPr>
          <a:xfrm>
            <a:off x="241300" y="0"/>
            <a:ext cx="6151000" cy="6215028"/>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75"/>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75"/>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75"/>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241" name="Google Shape;241;p75"/>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242" name="Google Shape;242;p75"/>
          <p:cNvGrpSpPr/>
          <p:nvPr/>
        </p:nvGrpSpPr>
        <p:grpSpPr>
          <a:xfrm>
            <a:off x="8448790" y="6057987"/>
            <a:ext cx="3144242" cy="374574"/>
            <a:chOff x="301128" y="6151084"/>
            <a:chExt cx="3144242" cy="374574"/>
          </a:xfrm>
        </p:grpSpPr>
        <p:pic>
          <p:nvPicPr>
            <p:cNvPr descr="Shape&#10;&#10;Description automatically generated with medium confidence" id="243" name="Google Shape;243;p7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44" name="Google Shape;244;p7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45" name="Google Shape;245;p75"/>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246" name="Shape 246"/>
        <p:cNvGrpSpPr/>
        <p:nvPr/>
      </p:nvGrpSpPr>
      <p:grpSpPr>
        <a:xfrm>
          <a:off x="0" y="0"/>
          <a:ext cx="0" cy="0"/>
          <a:chOff x="0" y="0"/>
          <a:chExt cx="0" cy="0"/>
        </a:xfrm>
      </p:grpSpPr>
      <p:sp>
        <p:nvSpPr>
          <p:cNvPr id="247" name="Google Shape;247;p76"/>
          <p:cNvSpPr/>
          <p:nvPr/>
        </p:nvSpPr>
        <p:spPr>
          <a:xfrm>
            <a:off x="241300" y="0"/>
            <a:ext cx="6151000" cy="62150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p76"/>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76"/>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76"/>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251" name="Google Shape;251;p76"/>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252" name="Google Shape;252;p76"/>
          <p:cNvGrpSpPr/>
          <p:nvPr/>
        </p:nvGrpSpPr>
        <p:grpSpPr>
          <a:xfrm>
            <a:off x="8448790" y="6057987"/>
            <a:ext cx="3144242" cy="374574"/>
            <a:chOff x="301128" y="6151084"/>
            <a:chExt cx="3144242" cy="374574"/>
          </a:xfrm>
        </p:grpSpPr>
        <p:pic>
          <p:nvPicPr>
            <p:cNvPr descr="Shape&#10;&#10;Description automatically generated with medium confidence" id="253" name="Google Shape;253;p7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54" name="Google Shape;254;p7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55" name="Google Shape;255;p76"/>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256" name="Shape 256"/>
        <p:cNvGrpSpPr/>
        <p:nvPr/>
      </p:nvGrpSpPr>
      <p:grpSpPr>
        <a:xfrm>
          <a:off x="0" y="0"/>
          <a:ext cx="0" cy="0"/>
          <a:chOff x="0" y="0"/>
          <a:chExt cx="0" cy="0"/>
        </a:xfrm>
      </p:grpSpPr>
      <p:sp>
        <p:nvSpPr>
          <p:cNvPr id="257" name="Google Shape;257;p77"/>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77"/>
          <p:cNvSpPr/>
          <p:nvPr>
            <p:ph idx="2" type="pic"/>
          </p:nvPr>
        </p:nvSpPr>
        <p:spPr>
          <a:xfrm>
            <a:off x="1147385" y="2043172"/>
            <a:ext cx="1723877" cy="1723877"/>
          </a:xfrm>
          <a:prstGeom prst="ellipse">
            <a:avLst/>
          </a:prstGeom>
          <a:solidFill>
            <a:schemeClr val="lt1"/>
          </a:solidFill>
          <a:ln>
            <a:noFill/>
          </a:ln>
        </p:spPr>
      </p:sp>
      <p:sp>
        <p:nvSpPr>
          <p:cNvPr id="259" name="Google Shape;259;p77"/>
          <p:cNvSpPr/>
          <p:nvPr>
            <p:ph idx="3" type="pic"/>
          </p:nvPr>
        </p:nvSpPr>
        <p:spPr>
          <a:xfrm>
            <a:off x="3886593" y="2052565"/>
            <a:ext cx="1723877" cy="1723877"/>
          </a:xfrm>
          <a:prstGeom prst="ellipse">
            <a:avLst/>
          </a:prstGeom>
          <a:solidFill>
            <a:schemeClr val="lt1"/>
          </a:solidFill>
          <a:ln>
            <a:noFill/>
          </a:ln>
        </p:spPr>
      </p:sp>
      <p:sp>
        <p:nvSpPr>
          <p:cNvPr id="260" name="Google Shape;260;p77"/>
          <p:cNvSpPr/>
          <p:nvPr>
            <p:ph idx="4" type="pic"/>
          </p:nvPr>
        </p:nvSpPr>
        <p:spPr>
          <a:xfrm>
            <a:off x="6581530" y="2048263"/>
            <a:ext cx="1723877" cy="1723877"/>
          </a:xfrm>
          <a:prstGeom prst="ellipse">
            <a:avLst/>
          </a:prstGeom>
          <a:solidFill>
            <a:schemeClr val="lt1"/>
          </a:solidFill>
          <a:ln>
            <a:noFill/>
          </a:ln>
        </p:spPr>
      </p:sp>
      <p:sp>
        <p:nvSpPr>
          <p:cNvPr id="261" name="Google Shape;261;p77"/>
          <p:cNvSpPr/>
          <p:nvPr>
            <p:ph idx="5" type="pic"/>
          </p:nvPr>
        </p:nvSpPr>
        <p:spPr>
          <a:xfrm>
            <a:off x="9320738" y="2057654"/>
            <a:ext cx="1723877" cy="1723877"/>
          </a:xfrm>
          <a:prstGeom prst="ellipse">
            <a:avLst/>
          </a:prstGeom>
          <a:solidFill>
            <a:schemeClr val="lt1"/>
          </a:solidFill>
          <a:ln>
            <a:noFill/>
          </a:ln>
        </p:spPr>
      </p:sp>
      <p:sp>
        <p:nvSpPr>
          <p:cNvPr id="262" name="Google Shape;262;p77"/>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77"/>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77"/>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77"/>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77"/>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77"/>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77"/>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77"/>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70" name="Google Shape;270;p7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271" name="Google Shape;271;p77"/>
          <p:cNvGrpSpPr/>
          <p:nvPr/>
        </p:nvGrpSpPr>
        <p:grpSpPr>
          <a:xfrm>
            <a:off x="4480947" y="6257070"/>
            <a:ext cx="3144242" cy="374574"/>
            <a:chOff x="301128" y="6151084"/>
            <a:chExt cx="3144242" cy="374574"/>
          </a:xfrm>
        </p:grpSpPr>
        <p:pic>
          <p:nvPicPr>
            <p:cNvPr descr="Shape&#10;&#10;Description automatically generated with medium confidence" id="272" name="Google Shape;272;p7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73" name="Google Shape;273;p7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74" name="Google Shape;274;p77"/>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
        <p:nvSpPr>
          <p:cNvPr id="275" name="Google Shape;275;p77"/>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276" name="Shape 276"/>
        <p:cNvGrpSpPr/>
        <p:nvPr/>
      </p:nvGrpSpPr>
      <p:grpSpPr>
        <a:xfrm>
          <a:off x="0" y="0"/>
          <a:ext cx="0" cy="0"/>
          <a:chOff x="0" y="0"/>
          <a:chExt cx="0" cy="0"/>
        </a:xfrm>
      </p:grpSpPr>
      <p:sp>
        <p:nvSpPr>
          <p:cNvPr id="277" name="Google Shape;277;p78"/>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78"/>
          <p:cNvSpPr/>
          <p:nvPr>
            <p:ph idx="2" type="pic"/>
          </p:nvPr>
        </p:nvSpPr>
        <p:spPr>
          <a:xfrm>
            <a:off x="1147385" y="2043172"/>
            <a:ext cx="1723877" cy="1723877"/>
          </a:xfrm>
          <a:prstGeom prst="ellipse">
            <a:avLst/>
          </a:prstGeom>
          <a:solidFill>
            <a:schemeClr val="lt1"/>
          </a:solidFill>
          <a:ln>
            <a:noFill/>
          </a:ln>
        </p:spPr>
      </p:sp>
      <p:sp>
        <p:nvSpPr>
          <p:cNvPr id="279" name="Google Shape;279;p78"/>
          <p:cNvSpPr/>
          <p:nvPr>
            <p:ph idx="3" type="pic"/>
          </p:nvPr>
        </p:nvSpPr>
        <p:spPr>
          <a:xfrm>
            <a:off x="3886593" y="2052565"/>
            <a:ext cx="1723877" cy="1723877"/>
          </a:xfrm>
          <a:prstGeom prst="ellipse">
            <a:avLst/>
          </a:prstGeom>
          <a:solidFill>
            <a:schemeClr val="lt1"/>
          </a:solidFill>
          <a:ln>
            <a:noFill/>
          </a:ln>
        </p:spPr>
      </p:sp>
      <p:sp>
        <p:nvSpPr>
          <p:cNvPr id="280" name="Google Shape;280;p78"/>
          <p:cNvSpPr/>
          <p:nvPr>
            <p:ph idx="4" type="pic"/>
          </p:nvPr>
        </p:nvSpPr>
        <p:spPr>
          <a:xfrm>
            <a:off x="6581530" y="2048263"/>
            <a:ext cx="1723877" cy="1723877"/>
          </a:xfrm>
          <a:prstGeom prst="ellipse">
            <a:avLst/>
          </a:prstGeom>
          <a:solidFill>
            <a:schemeClr val="lt1"/>
          </a:solidFill>
          <a:ln>
            <a:noFill/>
          </a:ln>
        </p:spPr>
      </p:sp>
      <p:sp>
        <p:nvSpPr>
          <p:cNvPr id="281" name="Google Shape;281;p78"/>
          <p:cNvSpPr/>
          <p:nvPr>
            <p:ph idx="5" type="pic"/>
          </p:nvPr>
        </p:nvSpPr>
        <p:spPr>
          <a:xfrm>
            <a:off x="9320738" y="2057654"/>
            <a:ext cx="1723877" cy="1723877"/>
          </a:xfrm>
          <a:prstGeom prst="ellipse">
            <a:avLst/>
          </a:prstGeom>
          <a:solidFill>
            <a:schemeClr val="lt1"/>
          </a:solidFill>
          <a:ln>
            <a:noFill/>
          </a:ln>
        </p:spPr>
      </p:sp>
      <p:sp>
        <p:nvSpPr>
          <p:cNvPr id="282" name="Google Shape;282;p78"/>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78"/>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78"/>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78"/>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78"/>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78"/>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78"/>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78"/>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90" name="Google Shape;290;p7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291" name="Google Shape;291;p78"/>
          <p:cNvGrpSpPr/>
          <p:nvPr/>
        </p:nvGrpSpPr>
        <p:grpSpPr>
          <a:xfrm>
            <a:off x="4480947" y="6257070"/>
            <a:ext cx="3144242" cy="374574"/>
            <a:chOff x="301128" y="6151084"/>
            <a:chExt cx="3144242" cy="374574"/>
          </a:xfrm>
        </p:grpSpPr>
        <p:pic>
          <p:nvPicPr>
            <p:cNvPr descr="Shape&#10;&#10;Description automatically generated with medium confidence" id="292" name="Google Shape;292;p7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3" name="Google Shape;293;p7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4" name="Google Shape;294;p78"/>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
        <p:nvSpPr>
          <p:cNvPr id="295" name="Google Shape;295;p78"/>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296" name="Shape 296"/>
        <p:cNvGrpSpPr/>
        <p:nvPr/>
      </p:nvGrpSpPr>
      <p:grpSpPr>
        <a:xfrm>
          <a:off x="0" y="0"/>
          <a:ext cx="0" cy="0"/>
          <a:chOff x="0" y="0"/>
          <a:chExt cx="0" cy="0"/>
        </a:xfrm>
      </p:grpSpPr>
      <p:sp>
        <p:nvSpPr>
          <p:cNvPr id="297" name="Google Shape;297;p79"/>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98" name="Google Shape;298;p79"/>
          <p:cNvGrpSpPr/>
          <p:nvPr/>
        </p:nvGrpSpPr>
        <p:grpSpPr>
          <a:xfrm>
            <a:off x="301128" y="6151084"/>
            <a:ext cx="3144242" cy="374574"/>
            <a:chOff x="301128" y="6151084"/>
            <a:chExt cx="3144242" cy="374574"/>
          </a:xfrm>
        </p:grpSpPr>
        <p:pic>
          <p:nvPicPr>
            <p:cNvPr descr="Shape&#10;&#10;Description automatically generated with medium confidence" id="299" name="Google Shape;299;p7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0" name="Google Shape;300;p7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1" name="Google Shape;301;p79"/>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
        <p:nvSpPr>
          <p:cNvPr id="302" name="Google Shape;302;p79"/>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79"/>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304" name="Google Shape;304;p79"/>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305" name="Shape 305"/>
        <p:cNvGrpSpPr/>
        <p:nvPr/>
      </p:nvGrpSpPr>
      <p:grpSpPr>
        <a:xfrm>
          <a:off x="0" y="0"/>
          <a:ext cx="0" cy="0"/>
          <a:chOff x="0" y="0"/>
          <a:chExt cx="0" cy="0"/>
        </a:xfrm>
      </p:grpSpPr>
      <p:sp>
        <p:nvSpPr>
          <p:cNvPr id="306" name="Google Shape;306;p80"/>
          <p:cNvSpPr/>
          <p:nvPr/>
        </p:nvSpPr>
        <p:spPr>
          <a:xfrm>
            <a:off x="241300" y="228600"/>
            <a:ext cx="11696700" cy="5695317"/>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p80"/>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80"/>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9" name="Google Shape;309;p80"/>
          <p:cNvGrpSpPr/>
          <p:nvPr/>
        </p:nvGrpSpPr>
        <p:grpSpPr>
          <a:xfrm>
            <a:off x="301128" y="6151084"/>
            <a:ext cx="3144242" cy="374574"/>
            <a:chOff x="301128" y="6151084"/>
            <a:chExt cx="3144242" cy="374574"/>
          </a:xfrm>
        </p:grpSpPr>
        <p:pic>
          <p:nvPicPr>
            <p:cNvPr descr="Shape&#10;&#10;Description automatically generated with medium confidence" id="310" name="Google Shape;310;p8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11" name="Google Shape;311;p8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2" name="Google Shape;312;p80"/>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13" name="Google Shape;313;p80"/>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314" name="Shape 314"/>
        <p:cNvGrpSpPr/>
        <p:nvPr/>
      </p:nvGrpSpPr>
      <p:grpSpPr>
        <a:xfrm>
          <a:off x="0" y="0"/>
          <a:ext cx="0" cy="0"/>
          <a:chOff x="0" y="0"/>
          <a:chExt cx="0" cy="0"/>
        </a:xfrm>
      </p:grpSpPr>
      <p:sp>
        <p:nvSpPr>
          <p:cNvPr id="315" name="Google Shape;315;p81"/>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81"/>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81"/>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8" name="Google Shape;318;p81"/>
          <p:cNvGrpSpPr/>
          <p:nvPr/>
        </p:nvGrpSpPr>
        <p:grpSpPr>
          <a:xfrm>
            <a:off x="301128" y="6151084"/>
            <a:ext cx="3144242" cy="374574"/>
            <a:chOff x="301128" y="6151084"/>
            <a:chExt cx="3144242" cy="374574"/>
          </a:xfrm>
        </p:grpSpPr>
        <p:pic>
          <p:nvPicPr>
            <p:cNvPr descr="Shape&#10;&#10;Description automatically generated with medium confidence" id="319" name="Google Shape;319;p8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0" name="Google Shape;320;p8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1" name="Google Shape;321;p81"/>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
        <p:nvSpPr>
          <p:cNvPr id="322" name="Google Shape;322;p81"/>
          <p:cNvSpPr/>
          <p:nvPr/>
        </p:nvSpPr>
        <p:spPr>
          <a:xfrm>
            <a:off x="241300" y="228600"/>
            <a:ext cx="11696700" cy="569531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81"/>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81"/>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25" name="Google Shape;325;p81"/>
          <p:cNvGrpSpPr/>
          <p:nvPr/>
        </p:nvGrpSpPr>
        <p:grpSpPr>
          <a:xfrm>
            <a:off x="301128" y="6151084"/>
            <a:ext cx="3144242" cy="374574"/>
            <a:chOff x="301128" y="6151084"/>
            <a:chExt cx="3144242" cy="374574"/>
          </a:xfrm>
        </p:grpSpPr>
        <p:pic>
          <p:nvPicPr>
            <p:cNvPr descr="Shape&#10;&#10;Description automatically generated with medium confidence" id="326" name="Google Shape;326;p8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7" name="Google Shape;327;p8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8" name="Google Shape;328;p81"/>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29" name="Google Shape;329;p81"/>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330" name="Shape 330"/>
        <p:cNvGrpSpPr/>
        <p:nvPr/>
      </p:nvGrpSpPr>
      <p:grpSpPr>
        <a:xfrm>
          <a:off x="0" y="0"/>
          <a:ext cx="0" cy="0"/>
          <a:chOff x="0" y="0"/>
          <a:chExt cx="0" cy="0"/>
        </a:xfrm>
      </p:grpSpPr>
      <p:sp>
        <p:nvSpPr>
          <p:cNvPr id="331" name="Google Shape;331;p82"/>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p82"/>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3" name="Google Shape;333;p8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334" name="Google Shape;334;p82"/>
          <p:cNvSpPr/>
          <p:nvPr>
            <p:ph idx="2" type="pic"/>
          </p:nvPr>
        </p:nvSpPr>
        <p:spPr>
          <a:xfrm>
            <a:off x="7061200" y="1203325"/>
            <a:ext cx="5130800" cy="3913188"/>
          </a:xfrm>
          <a:prstGeom prst="rect">
            <a:avLst/>
          </a:prstGeom>
          <a:solidFill>
            <a:schemeClr val="lt1"/>
          </a:solidFill>
          <a:ln>
            <a:noFill/>
          </a:ln>
        </p:spPr>
      </p:sp>
      <p:sp>
        <p:nvSpPr>
          <p:cNvPr id="335" name="Google Shape;335;p82"/>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6" name="Google Shape;336;p82"/>
          <p:cNvGrpSpPr/>
          <p:nvPr/>
        </p:nvGrpSpPr>
        <p:grpSpPr>
          <a:xfrm>
            <a:off x="389965" y="6092742"/>
            <a:ext cx="3144242" cy="374574"/>
            <a:chOff x="301128" y="6151084"/>
            <a:chExt cx="3144242" cy="374574"/>
          </a:xfrm>
        </p:grpSpPr>
        <p:pic>
          <p:nvPicPr>
            <p:cNvPr descr="Shape&#10;&#10;Description automatically generated with medium confidence" id="337" name="Google Shape;337;p8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8" name="Google Shape;338;p8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9" name="Google Shape;339;p82"/>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33" name="Shape 33"/>
        <p:cNvGrpSpPr/>
        <p:nvPr/>
      </p:nvGrpSpPr>
      <p:grpSpPr>
        <a:xfrm>
          <a:off x="0" y="0"/>
          <a:ext cx="0" cy="0"/>
          <a:chOff x="0" y="0"/>
          <a:chExt cx="0" cy="0"/>
        </a:xfrm>
      </p:grpSpPr>
      <p:sp>
        <p:nvSpPr>
          <p:cNvPr id="34" name="Google Shape;34;p52"/>
          <p:cNvSpPr/>
          <p:nvPr/>
        </p:nvSpPr>
        <p:spPr>
          <a:xfrm>
            <a:off x="241300" y="0"/>
            <a:ext cx="6151000" cy="62150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52"/>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2"/>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2"/>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38" name="Google Shape;38;p52"/>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39" name="Google Shape;39;p52"/>
          <p:cNvGrpSpPr/>
          <p:nvPr/>
        </p:nvGrpSpPr>
        <p:grpSpPr>
          <a:xfrm>
            <a:off x="8448790" y="6057987"/>
            <a:ext cx="3144242" cy="374574"/>
            <a:chOff x="301128" y="6151084"/>
            <a:chExt cx="3144242" cy="374574"/>
          </a:xfrm>
        </p:grpSpPr>
        <p:pic>
          <p:nvPicPr>
            <p:cNvPr descr="Shape&#10;&#10;Description automatically generated with medium confidence" id="40" name="Google Shape;40;p5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 name="Google Shape;41;p5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 name="Google Shape;42;p52"/>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340" name="Shape 340"/>
        <p:cNvGrpSpPr/>
        <p:nvPr/>
      </p:nvGrpSpPr>
      <p:grpSpPr>
        <a:xfrm>
          <a:off x="0" y="0"/>
          <a:ext cx="0" cy="0"/>
          <a:chOff x="0" y="0"/>
          <a:chExt cx="0" cy="0"/>
        </a:xfrm>
      </p:grpSpPr>
      <p:sp>
        <p:nvSpPr>
          <p:cNvPr id="341" name="Google Shape;341;p83"/>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2" name="Google Shape;342;p83"/>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3" name="Google Shape;343;p83"/>
          <p:cNvGrpSpPr/>
          <p:nvPr/>
        </p:nvGrpSpPr>
        <p:grpSpPr>
          <a:xfrm>
            <a:off x="2530564" y="336687"/>
            <a:ext cx="9078210" cy="5854425"/>
            <a:chOff x="3152299" y="635855"/>
            <a:chExt cx="19296834" cy="12444290"/>
          </a:xfrm>
        </p:grpSpPr>
        <p:pic>
          <p:nvPicPr>
            <p:cNvPr descr="iPhone6_mockup_front_white.png" id="344" name="Google Shape;344;p83"/>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345" name="Google Shape;345;p83"/>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346" name="Google Shape;346;p83"/>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347" name="Google Shape;347;p83"/>
          <p:cNvSpPr/>
          <p:nvPr>
            <p:ph idx="2" type="pic"/>
          </p:nvPr>
        </p:nvSpPr>
        <p:spPr>
          <a:xfrm>
            <a:off x="8602116" y="1265033"/>
            <a:ext cx="2266512" cy="3978298"/>
          </a:xfrm>
          <a:prstGeom prst="rect">
            <a:avLst/>
          </a:prstGeom>
          <a:solidFill>
            <a:schemeClr val="lt1"/>
          </a:solidFill>
          <a:ln>
            <a:noFill/>
          </a:ln>
        </p:spPr>
      </p:sp>
      <p:sp>
        <p:nvSpPr>
          <p:cNvPr id="348" name="Google Shape;348;p83"/>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9" name="Google Shape;349;p83"/>
          <p:cNvGrpSpPr/>
          <p:nvPr/>
        </p:nvGrpSpPr>
        <p:grpSpPr>
          <a:xfrm>
            <a:off x="389965" y="6092742"/>
            <a:ext cx="3144242" cy="374574"/>
            <a:chOff x="301128" y="6151084"/>
            <a:chExt cx="3144242" cy="374574"/>
          </a:xfrm>
        </p:grpSpPr>
        <p:pic>
          <p:nvPicPr>
            <p:cNvPr descr="Shape&#10;&#10;Description automatically generated with medium confidence" id="350" name="Google Shape;350;p8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51" name="Google Shape;351;p8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2" name="Google Shape;352;p83"/>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353" name="Shape 353"/>
        <p:cNvGrpSpPr/>
        <p:nvPr/>
      </p:nvGrpSpPr>
      <p:grpSpPr>
        <a:xfrm>
          <a:off x="0" y="0"/>
          <a:ext cx="0" cy="0"/>
          <a:chOff x="0" y="0"/>
          <a:chExt cx="0" cy="0"/>
        </a:xfrm>
      </p:grpSpPr>
      <p:sp>
        <p:nvSpPr>
          <p:cNvPr id="354" name="Google Shape;354;p84"/>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84"/>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6" name="Google Shape;356;p84"/>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357" name="Google Shape;357;p84"/>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84"/>
          <p:cNvSpPr/>
          <p:nvPr/>
        </p:nvSpPr>
        <p:spPr>
          <a:xfrm>
            <a:off x="4783395" y="415207"/>
            <a:ext cx="1154422" cy="115442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359" name="Google Shape;359;p84"/>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60" name="Google Shape;360;p84"/>
          <p:cNvGrpSpPr/>
          <p:nvPr/>
        </p:nvGrpSpPr>
        <p:grpSpPr>
          <a:xfrm rot="-5400000">
            <a:off x="-1025447" y="4518095"/>
            <a:ext cx="3445636" cy="410479"/>
            <a:chOff x="301128" y="6151084"/>
            <a:chExt cx="3144242" cy="374574"/>
          </a:xfrm>
        </p:grpSpPr>
        <p:pic>
          <p:nvPicPr>
            <p:cNvPr descr="Shape&#10;&#10;Description automatically generated with medium confidence" id="361" name="Google Shape;361;p8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62" name="Google Shape;362;p8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63" name="Google Shape;363;p84"/>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364" name="Shape 364"/>
        <p:cNvGrpSpPr/>
        <p:nvPr/>
      </p:nvGrpSpPr>
      <p:grpSpPr>
        <a:xfrm>
          <a:off x="0" y="0"/>
          <a:ext cx="0" cy="0"/>
          <a:chOff x="0" y="0"/>
          <a:chExt cx="0" cy="0"/>
        </a:xfrm>
      </p:grpSpPr>
      <p:sp>
        <p:nvSpPr>
          <p:cNvPr id="365" name="Google Shape;365;p85"/>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85"/>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1D1C5"/>
              </a:buClr>
              <a:buSzPts val="3600"/>
              <a:buNone/>
              <a:defRPr i="0" sz="3600">
                <a:solidFill>
                  <a:srgbClr val="81D1C5"/>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7" name="Google Shape;367;p85"/>
          <p:cNvCxnSpPr/>
          <p:nvPr/>
        </p:nvCxnSpPr>
        <p:spPr>
          <a:xfrm>
            <a:off x="5346936" y="-25722"/>
            <a:ext cx="0" cy="6853558"/>
          </a:xfrm>
          <a:prstGeom prst="straightConnector1">
            <a:avLst/>
          </a:prstGeom>
          <a:noFill/>
          <a:ln cap="flat" cmpd="sng" w="12700">
            <a:solidFill>
              <a:srgbClr val="81D1C5"/>
            </a:solidFill>
            <a:prstDash val="solid"/>
            <a:miter lim="800000"/>
            <a:headEnd len="sm" w="sm" type="none"/>
            <a:tailEnd len="sm" w="sm" type="none"/>
          </a:ln>
        </p:spPr>
      </p:cxnSp>
      <p:sp>
        <p:nvSpPr>
          <p:cNvPr id="368" name="Google Shape;368;p85"/>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1D1C5"/>
              </a:buClr>
              <a:buSzPts val="3600"/>
              <a:buNone/>
              <a:defRPr i="0" sz="3600">
                <a:solidFill>
                  <a:srgbClr val="81D1C5"/>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85"/>
          <p:cNvSpPr/>
          <p:nvPr/>
        </p:nvSpPr>
        <p:spPr>
          <a:xfrm>
            <a:off x="4783395" y="415207"/>
            <a:ext cx="1154422" cy="115442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370" name="Google Shape;370;p85"/>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71" name="Google Shape;371;p85"/>
          <p:cNvGrpSpPr/>
          <p:nvPr/>
        </p:nvGrpSpPr>
        <p:grpSpPr>
          <a:xfrm rot="-5400000">
            <a:off x="-1025447" y="4518095"/>
            <a:ext cx="3445636" cy="410479"/>
            <a:chOff x="301128" y="6151084"/>
            <a:chExt cx="3144242" cy="374574"/>
          </a:xfrm>
        </p:grpSpPr>
        <p:pic>
          <p:nvPicPr>
            <p:cNvPr descr="Shape&#10;&#10;Description automatically generated with medium confidence" id="372" name="Google Shape;372;p8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73" name="Google Shape;373;p8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74" name="Google Shape;374;p85"/>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375" name="Shape 375"/>
        <p:cNvGrpSpPr/>
        <p:nvPr/>
      </p:nvGrpSpPr>
      <p:grpSpPr>
        <a:xfrm>
          <a:off x="0" y="0"/>
          <a:ext cx="0" cy="0"/>
          <a:chOff x="0" y="0"/>
          <a:chExt cx="0" cy="0"/>
        </a:xfrm>
      </p:grpSpPr>
      <p:sp>
        <p:nvSpPr>
          <p:cNvPr id="376" name="Google Shape;376;p86"/>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86"/>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7954"/>
              </a:buClr>
              <a:buSzPts val="3600"/>
              <a:buNone/>
              <a:defRPr i="0" sz="3600">
                <a:solidFill>
                  <a:srgbClr val="F27954"/>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8" name="Google Shape;378;p86"/>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379" name="Google Shape;379;p86"/>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7954"/>
              </a:buClr>
              <a:buSzPts val="3600"/>
              <a:buNone/>
              <a:defRPr i="0" sz="3600">
                <a:solidFill>
                  <a:srgbClr val="F27954"/>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86"/>
          <p:cNvSpPr/>
          <p:nvPr/>
        </p:nvSpPr>
        <p:spPr>
          <a:xfrm>
            <a:off x="4783395" y="415207"/>
            <a:ext cx="1154422" cy="115442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381" name="Google Shape;381;p86"/>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2" name="Google Shape;382;p86"/>
          <p:cNvGrpSpPr/>
          <p:nvPr/>
        </p:nvGrpSpPr>
        <p:grpSpPr>
          <a:xfrm rot="-5400000">
            <a:off x="-1025447" y="4518095"/>
            <a:ext cx="3445636" cy="410479"/>
            <a:chOff x="301128" y="6151084"/>
            <a:chExt cx="3144242" cy="374574"/>
          </a:xfrm>
        </p:grpSpPr>
        <p:pic>
          <p:nvPicPr>
            <p:cNvPr descr="Shape&#10;&#10;Description automatically generated with medium confidence" id="383" name="Google Shape;383;p8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84" name="Google Shape;384;p8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85" name="Google Shape;385;p86"/>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386" name="Shape 386"/>
        <p:cNvGrpSpPr/>
        <p:nvPr/>
      </p:nvGrpSpPr>
      <p:grpSpPr>
        <a:xfrm>
          <a:off x="0" y="0"/>
          <a:ext cx="0" cy="0"/>
          <a:chOff x="0" y="0"/>
          <a:chExt cx="0" cy="0"/>
        </a:xfrm>
      </p:grpSpPr>
      <p:sp>
        <p:nvSpPr>
          <p:cNvPr id="387" name="Google Shape;387;p87"/>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de-DE"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388" name="Google Shape;388;p87"/>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389" name="Google Shape;389;p87"/>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390" name="Google Shape;390;p87"/>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391" name="Google Shape;391;p87"/>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392" name="Google Shape;392;p87"/>
          <p:cNvSpPr/>
          <p:nvPr/>
        </p:nvSpPr>
        <p:spPr>
          <a:xfrm>
            <a:off x="4956904" y="3803693"/>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de-DE"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393" name="Google Shape;393;p87"/>
          <p:cNvSpPr/>
          <p:nvPr/>
        </p:nvSpPr>
        <p:spPr>
          <a:xfrm>
            <a:off x="8370812"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de-DE"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394" name="Google Shape;394;p87"/>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87"/>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87"/>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87"/>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87"/>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87"/>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00" name="Google Shape;400;p87"/>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401" name="Google Shape;401;p87"/>
          <p:cNvGrpSpPr/>
          <p:nvPr/>
        </p:nvGrpSpPr>
        <p:grpSpPr>
          <a:xfrm>
            <a:off x="389965" y="6092742"/>
            <a:ext cx="3144242" cy="374574"/>
            <a:chOff x="301128" y="6151084"/>
            <a:chExt cx="3144242" cy="374574"/>
          </a:xfrm>
        </p:grpSpPr>
        <p:pic>
          <p:nvPicPr>
            <p:cNvPr descr="Shape&#10;&#10;Description automatically generated with medium confidence" id="402" name="Google Shape;402;p8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3" name="Google Shape;403;p8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4" name="Google Shape;404;p87"/>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405" name="Shape 405"/>
        <p:cNvGrpSpPr/>
        <p:nvPr/>
      </p:nvGrpSpPr>
      <p:grpSpPr>
        <a:xfrm>
          <a:off x="0" y="0"/>
          <a:ext cx="0" cy="0"/>
          <a:chOff x="0" y="0"/>
          <a:chExt cx="0" cy="0"/>
        </a:xfrm>
      </p:grpSpPr>
      <p:cxnSp>
        <p:nvCxnSpPr>
          <p:cNvPr id="406" name="Google Shape;406;p88"/>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407" name="Google Shape;407;p88"/>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08" name="Google Shape;408;p88"/>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09" name="Google Shape;409;p88"/>
          <p:cNvSpPr/>
          <p:nvPr/>
        </p:nvSpPr>
        <p:spPr>
          <a:xfrm>
            <a:off x="5027413"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de-DE"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10" name="Google Shape;410;p88"/>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11" name="Google Shape;411;p88"/>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88"/>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88"/>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88"/>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88"/>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88"/>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17" name="Google Shape;417;p8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18" name="Google Shape;418;p88"/>
          <p:cNvGrpSpPr/>
          <p:nvPr/>
        </p:nvGrpSpPr>
        <p:grpSpPr>
          <a:xfrm>
            <a:off x="4480947" y="6257070"/>
            <a:ext cx="3144242" cy="374574"/>
            <a:chOff x="301128" y="6151084"/>
            <a:chExt cx="3144242" cy="374574"/>
          </a:xfrm>
        </p:grpSpPr>
        <p:pic>
          <p:nvPicPr>
            <p:cNvPr descr="Shape&#10;&#10;Description automatically generated with medium confidence" id="419" name="Google Shape;419;p8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20" name="Google Shape;420;p8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1" name="Google Shape;421;p88"/>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422" name="Shape 422"/>
        <p:cNvGrpSpPr/>
        <p:nvPr/>
      </p:nvGrpSpPr>
      <p:grpSpPr>
        <a:xfrm>
          <a:off x="0" y="0"/>
          <a:ext cx="0" cy="0"/>
          <a:chOff x="0" y="0"/>
          <a:chExt cx="0" cy="0"/>
        </a:xfrm>
      </p:grpSpPr>
      <p:grpSp>
        <p:nvGrpSpPr>
          <p:cNvPr id="423" name="Google Shape;423;p89"/>
          <p:cNvGrpSpPr/>
          <p:nvPr/>
        </p:nvGrpSpPr>
        <p:grpSpPr>
          <a:xfrm flipH="1">
            <a:off x="-87112" y="2832249"/>
            <a:ext cx="10088030" cy="1233055"/>
            <a:chOff x="4201590" y="5664497"/>
            <a:chExt cx="20176060" cy="2466109"/>
          </a:xfrm>
        </p:grpSpPr>
        <p:cxnSp>
          <p:nvCxnSpPr>
            <p:cNvPr id="424" name="Google Shape;424;p89"/>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425" name="Google Shape;425;p89"/>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26" name="Google Shape;426;p89"/>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27" name="Google Shape;427;p89"/>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428" name="Google Shape;428;p89"/>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89"/>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89"/>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89"/>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89"/>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33" name="Google Shape;433;p89"/>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34" name="Google Shape;434;p89"/>
          <p:cNvGrpSpPr/>
          <p:nvPr/>
        </p:nvGrpSpPr>
        <p:grpSpPr>
          <a:xfrm>
            <a:off x="8448790" y="6057987"/>
            <a:ext cx="3144242" cy="374574"/>
            <a:chOff x="301128" y="6151084"/>
            <a:chExt cx="3144242" cy="374574"/>
          </a:xfrm>
        </p:grpSpPr>
        <p:pic>
          <p:nvPicPr>
            <p:cNvPr descr="Shape&#10;&#10;Description automatically generated with medium confidence" id="435" name="Google Shape;435;p8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36" name="Google Shape;436;p8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37" name="Google Shape;437;p89"/>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438" name="Shape 438"/>
        <p:cNvGrpSpPr/>
        <p:nvPr/>
      </p:nvGrpSpPr>
      <p:grpSpPr>
        <a:xfrm>
          <a:off x="0" y="0"/>
          <a:ext cx="0" cy="0"/>
          <a:chOff x="0" y="0"/>
          <a:chExt cx="0" cy="0"/>
        </a:xfrm>
      </p:grpSpPr>
      <p:sp>
        <p:nvSpPr>
          <p:cNvPr id="439" name="Google Shape;439;p90"/>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p90"/>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1" name="Google Shape;441;p90"/>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90"/>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90"/>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90"/>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45" name="Google Shape;445;p9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46" name="Google Shape;446;p90"/>
          <p:cNvGrpSpPr/>
          <p:nvPr/>
        </p:nvGrpSpPr>
        <p:grpSpPr>
          <a:xfrm>
            <a:off x="4480947" y="6257070"/>
            <a:ext cx="3144242" cy="374574"/>
            <a:chOff x="301128" y="6151084"/>
            <a:chExt cx="3144242" cy="374574"/>
          </a:xfrm>
        </p:grpSpPr>
        <p:pic>
          <p:nvPicPr>
            <p:cNvPr descr="Shape&#10;&#10;Description automatically generated with medium confidence" id="447" name="Google Shape;447;p9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48" name="Google Shape;448;p9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49" name="Google Shape;449;p90"/>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450" name="Shape 450"/>
        <p:cNvGrpSpPr/>
        <p:nvPr/>
      </p:nvGrpSpPr>
      <p:grpSpPr>
        <a:xfrm>
          <a:off x="0" y="0"/>
          <a:ext cx="0" cy="0"/>
          <a:chOff x="0" y="0"/>
          <a:chExt cx="0" cy="0"/>
        </a:xfrm>
      </p:grpSpPr>
      <p:grpSp>
        <p:nvGrpSpPr>
          <p:cNvPr id="451" name="Google Shape;451;p91"/>
          <p:cNvGrpSpPr/>
          <p:nvPr/>
        </p:nvGrpSpPr>
        <p:grpSpPr>
          <a:xfrm>
            <a:off x="14068" y="1619338"/>
            <a:ext cx="12165015" cy="3845400"/>
            <a:chOff x="0" y="4738255"/>
            <a:chExt cx="21169744" cy="5292436"/>
          </a:xfrm>
        </p:grpSpPr>
        <p:sp>
          <p:nvSpPr>
            <p:cNvPr id="452" name="Google Shape;452;p91"/>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91"/>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4" name="Google Shape;454;p91"/>
            <p:cNvSpPr/>
            <p:nvPr/>
          </p:nvSpPr>
          <p:spPr>
            <a:xfrm>
              <a:off x="10584872"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5" name="Google Shape;455;p91"/>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56" name="Google Shape;456;p91"/>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91"/>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91"/>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91"/>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91"/>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91"/>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91"/>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91"/>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91"/>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91"/>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91"/>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91"/>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91"/>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69" name="Google Shape;469;p9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70" name="Google Shape;470;p91"/>
          <p:cNvGrpSpPr/>
          <p:nvPr/>
        </p:nvGrpSpPr>
        <p:grpSpPr>
          <a:xfrm>
            <a:off x="4480947" y="6257070"/>
            <a:ext cx="3144242" cy="374574"/>
            <a:chOff x="301128" y="6151084"/>
            <a:chExt cx="3144242" cy="374574"/>
          </a:xfrm>
        </p:grpSpPr>
        <p:pic>
          <p:nvPicPr>
            <p:cNvPr descr="Shape&#10;&#10;Description automatically generated with medium confidence" id="471" name="Google Shape;471;p9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72" name="Google Shape;472;p9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73" name="Google Shape;473;p91"/>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474" name="Shape 474"/>
        <p:cNvGrpSpPr/>
        <p:nvPr/>
      </p:nvGrpSpPr>
      <p:grpSpPr>
        <a:xfrm>
          <a:off x="0" y="0"/>
          <a:ext cx="0" cy="0"/>
          <a:chOff x="0" y="0"/>
          <a:chExt cx="0" cy="0"/>
        </a:xfrm>
      </p:grpSpPr>
      <p:sp>
        <p:nvSpPr>
          <p:cNvPr id="475" name="Google Shape;475;p92"/>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76" name="Google Shape;476;p92"/>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77" name="Google Shape;477;p92"/>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78" name="Google Shape;478;p92"/>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79" name="Google Shape;479;p92"/>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80" name="Google Shape;480;p92"/>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81" name="Google Shape;481;p92"/>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92"/>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92"/>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92"/>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85" name="Google Shape;485;p9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86" name="Google Shape;486;p92"/>
          <p:cNvGrpSpPr/>
          <p:nvPr/>
        </p:nvGrpSpPr>
        <p:grpSpPr>
          <a:xfrm>
            <a:off x="4480947" y="6257070"/>
            <a:ext cx="3144242" cy="374574"/>
            <a:chOff x="301128" y="6151084"/>
            <a:chExt cx="3144242" cy="374574"/>
          </a:xfrm>
        </p:grpSpPr>
        <p:pic>
          <p:nvPicPr>
            <p:cNvPr descr="Shape&#10;&#10;Description automatically generated with medium confidence" id="487" name="Google Shape;487;p9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8" name="Google Shape;488;p9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89" name="Google Shape;489;p92"/>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43" name="Shape 43"/>
        <p:cNvGrpSpPr/>
        <p:nvPr/>
      </p:nvGrpSpPr>
      <p:grpSpPr>
        <a:xfrm>
          <a:off x="0" y="0"/>
          <a:ext cx="0" cy="0"/>
          <a:chOff x="0" y="0"/>
          <a:chExt cx="0" cy="0"/>
        </a:xfrm>
      </p:grpSpPr>
      <p:sp>
        <p:nvSpPr>
          <p:cNvPr id="44" name="Google Shape;44;p53"/>
          <p:cNvSpPr/>
          <p:nvPr/>
        </p:nvSpPr>
        <p:spPr>
          <a:xfrm>
            <a:off x="0" y="0"/>
            <a:ext cx="12192000" cy="5502729"/>
          </a:xfrm>
          <a:prstGeom prst="rect">
            <a:avLst/>
          </a:prstGeom>
          <a:solidFill>
            <a:srgbClr val="81D1C5"/>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45" name="Google Shape;45;p53"/>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 name="Google Shape;46;p53"/>
          <p:cNvGrpSpPr/>
          <p:nvPr/>
        </p:nvGrpSpPr>
        <p:grpSpPr>
          <a:xfrm>
            <a:off x="8448790" y="6057987"/>
            <a:ext cx="3144242" cy="374574"/>
            <a:chOff x="301128" y="6151084"/>
            <a:chExt cx="3144242" cy="374574"/>
          </a:xfrm>
        </p:grpSpPr>
        <p:pic>
          <p:nvPicPr>
            <p:cNvPr descr="Shape&#10;&#10;Description automatically generated with medium confidence" id="47" name="Google Shape;47;p5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 name="Google Shape;48;p5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 name="Google Shape;49;p53"/>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50" name="Google Shape;50;p53"/>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490" name="Shape 490"/>
        <p:cNvGrpSpPr/>
        <p:nvPr/>
      </p:nvGrpSpPr>
      <p:grpSpPr>
        <a:xfrm>
          <a:off x="0" y="0"/>
          <a:ext cx="0" cy="0"/>
          <a:chOff x="0" y="0"/>
          <a:chExt cx="0" cy="0"/>
        </a:xfrm>
      </p:grpSpPr>
      <p:sp>
        <p:nvSpPr>
          <p:cNvPr id="491" name="Google Shape;491;p93"/>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2" name="Google Shape;492;p93"/>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3" name="Google Shape;493;p93"/>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4" name="Google Shape;494;p93"/>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5" name="Google Shape;495;p93"/>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6" name="Google Shape;496;p93"/>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7" name="Google Shape;497;p93"/>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8" name="Google Shape;498;p93"/>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499" name="Google Shape;499;p93"/>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00" name="Google Shape;500;p93"/>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93"/>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93"/>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93"/>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4" name="Google Shape;504;p93"/>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93"/>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06" name="Google Shape;506;p93"/>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07" name="Google Shape;507;p9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08" name="Google Shape;508;p93"/>
          <p:cNvGrpSpPr/>
          <p:nvPr/>
        </p:nvGrpSpPr>
        <p:grpSpPr>
          <a:xfrm>
            <a:off x="4480947" y="6257070"/>
            <a:ext cx="3144242" cy="374574"/>
            <a:chOff x="301128" y="6151084"/>
            <a:chExt cx="3144242" cy="374574"/>
          </a:xfrm>
        </p:grpSpPr>
        <p:pic>
          <p:nvPicPr>
            <p:cNvPr descr="Shape&#10;&#10;Description automatically generated with medium confidence" id="509" name="Google Shape;509;p9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10" name="Google Shape;510;p9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11" name="Google Shape;511;p93"/>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512" name="Shape 512"/>
        <p:cNvGrpSpPr/>
        <p:nvPr/>
      </p:nvGrpSpPr>
      <p:grpSpPr>
        <a:xfrm>
          <a:off x="0" y="0"/>
          <a:ext cx="0" cy="0"/>
          <a:chOff x="0" y="0"/>
          <a:chExt cx="0" cy="0"/>
        </a:xfrm>
      </p:grpSpPr>
      <p:sp>
        <p:nvSpPr>
          <p:cNvPr id="513" name="Google Shape;513;p94"/>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4" name="Google Shape;514;p94"/>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5" name="Google Shape;515;p94"/>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6" name="Google Shape;516;p94"/>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7" name="Google Shape;517;p94"/>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8" name="Google Shape;518;p94"/>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94"/>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94"/>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94"/>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94"/>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94"/>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24" name="Google Shape;524;p9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25" name="Google Shape;525;p94"/>
          <p:cNvGrpSpPr/>
          <p:nvPr/>
        </p:nvGrpSpPr>
        <p:grpSpPr>
          <a:xfrm>
            <a:off x="4480947" y="6257070"/>
            <a:ext cx="3144242" cy="374574"/>
            <a:chOff x="301128" y="6151084"/>
            <a:chExt cx="3144242" cy="374574"/>
          </a:xfrm>
        </p:grpSpPr>
        <p:pic>
          <p:nvPicPr>
            <p:cNvPr descr="Shape&#10;&#10;Description automatically generated with medium confidence" id="526" name="Google Shape;526;p9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27" name="Google Shape;527;p9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28" name="Google Shape;528;p94"/>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529" name="Shape 529"/>
        <p:cNvGrpSpPr/>
        <p:nvPr/>
      </p:nvGrpSpPr>
      <p:grpSpPr>
        <a:xfrm>
          <a:off x="0" y="0"/>
          <a:ext cx="0" cy="0"/>
          <a:chOff x="0" y="0"/>
          <a:chExt cx="0" cy="0"/>
        </a:xfrm>
      </p:grpSpPr>
      <p:grpSp>
        <p:nvGrpSpPr>
          <p:cNvPr id="530" name="Google Shape;530;p95"/>
          <p:cNvGrpSpPr/>
          <p:nvPr/>
        </p:nvGrpSpPr>
        <p:grpSpPr>
          <a:xfrm>
            <a:off x="1154562" y="1887157"/>
            <a:ext cx="9882876" cy="2798187"/>
            <a:chOff x="1875859" y="4907106"/>
            <a:chExt cx="20625932" cy="5839921"/>
          </a:xfrm>
        </p:grpSpPr>
        <p:sp>
          <p:nvSpPr>
            <p:cNvPr id="531" name="Google Shape;531;p95"/>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2" name="Google Shape;532;p95"/>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3" name="Google Shape;533;p95"/>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4" name="Google Shape;534;p95"/>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5" name="Google Shape;535;p95"/>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6" name="Google Shape;536;p95"/>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7" name="Google Shape;537;p95"/>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8" name="Google Shape;538;p95"/>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39" name="Google Shape;539;p95"/>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40" name="Google Shape;540;p95"/>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41" name="Google Shape;541;p95"/>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542" name="Google Shape;542;p95"/>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543" name="Google Shape;543;p95"/>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544" name="Google Shape;544;p95"/>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545" name="Google Shape;545;p95"/>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546" name="Google Shape;546;p95"/>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95"/>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95"/>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95"/>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95"/>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95"/>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52" name="Google Shape;552;p9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53" name="Google Shape;553;p95"/>
          <p:cNvGrpSpPr/>
          <p:nvPr/>
        </p:nvGrpSpPr>
        <p:grpSpPr>
          <a:xfrm>
            <a:off x="4480947" y="6257070"/>
            <a:ext cx="3144242" cy="374574"/>
            <a:chOff x="301128" y="6151084"/>
            <a:chExt cx="3144242" cy="374574"/>
          </a:xfrm>
        </p:grpSpPr>
        <p:pic>
          <p:nvPicPr>
            <p:cNvPr descr="Shape&#10;&#10;Description automatically generated with medium confidence" id="554" name="Google Shape;554;p9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55" name="Google Shape;555;p9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56" name="Google Shape;556;p95"/>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557" name="Shape 557"/>
        <p:cNvGrpSpPr/>
        <p:nvPr/>
      </p:nvGrpSpPr>
      <p:grpSpPr>
        <a:xfrm>
          <a:off x="0" y="0"/>
          <a:ext cx="0" cy="0"/>
          <a:chOff x="0" y="0"/>
          <a:chExt cx="0" cy="0"/>
        </a:xfrm>
      </p:grpSpPr>
      <p:grpSp>
        <p:nvGrpSpPr>
          <p:cNvPr id="558" name="Google Shape;558;p96"/>
          <p:cNvGrpSpPr/>
          <p:nvPr/>
        </p:nvGrpSpPr>
        <p:grpSpPr>
          <a:xfrm>
            <a:off x="958611" y="1840131"/>
            <a:ext cx="10383759" cy="2382415"/>
            <a:chOff x="2122935" y="4949396"/>
            <a:chExt cx="20123405" cy="5001613"/>
          </a:xfrm>
        </p:grpSpPr>
        <p:sp>
          <p:nvSpPr>
            <p:cNvPr id="559" name="Google Shape;559;p96"/>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560" name="Google Shape;560;p96"/>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561" name="Google Shape;561;p96"/>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562" name="Google Shape;562;p96"/>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563" name="Google Shape;563;p96"/>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564" name="Google Shape;564;p96"/>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565" name="Google Shape;565;p96"/>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96"/>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96"/>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96"/>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96"/>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96"/>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96"/>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96"/>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96"/>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74" name="Google Shape;574;p9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75" name="Google Shape;575;p96"/>
          <p:cNvGrpSpPr/>
          <p:nvPr/>
        </p:nvGrpSpPr>
        <p:grpSpPr>
          <a:xfrm>
            <a:off x="4480947" y="6257070"/>
            <a:ext cx="3144242" cy="374574"/>
            <a:chOff x="301128" y="6151084"/>
            <a:chExt cx="3144242" cy="374574"/>
          </a:xfrm>
        </p:grpSpPr>
        <p:pic>
          <p:nvPicPr>
            <p:cNvPr descr="Shape&#10;&#10;Description automatically generated with medium confidence" id="576" name="Google Shape;576;p9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77" name="Google Shape;577;p9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78" name="Google Shape;578;p96"/>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579" name="Shape 579"/>
        <p:cNvGrpSpPr/>
        <p:nvPr/>
      </p:nvGrpSpPr>
      <p:grpSpPr>
        <a:xfrm>
          <a:off x="0" y="0"/>
          <a:ext cx="0" cy="0"/>
          <a:chOff x="0" y="0"/>
          <a:chExt cx="0" cy="0"/>
        </a:xfrm>
      </p:grpSpPr>
      <p:grpSp>
        <p:nvGrpSpPr>
          <p:cNvPr id="580" name="Google Shape;580;p97"/>
          <p:cNvGrpSpPr/>
          <p:nvPr/>
        </p:nvGrpSpPr>
        <p:grpSpPr>
          <a:xfrm>
            <a:off x="2282521" y="1805252"/>
            <a:ext cx="7491958" cy="1805615"/>
            <a:chOff x="7490990" y="4949396"/>
            <a:chExt cx="14519185" cy="3790686"/>
          </a:xfrm>
        </p:grpSpPr>
        <p:sp>
          <p:nvSpPr>
            <p:cNvPr id="581" name="Google Shape;581;p97"/>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582" name="Google Shape;582;p97"/>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583" name="Google Shape;583;p97"/>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584" name="Google Shape;584;p97"/>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97"/>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97"/>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97"/>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97"/>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97"/>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97"/>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91" name="Google Shape;591;p9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92" name="Google Shape;592;p97"/>
          <p:cNvGrpSpPr/>
          <p:nvPr/>
        </p:nvGrpSpPr>
        <p:grpSpPr>
          <a:xfrm>
            <a:off x="4480947" y="6257070"/>
            <a:ext cx="3144242" cy="374574"/>
            <a:chOff x="301128" y="6151084"/>
            <a:chExt cx="3144242" cy="374574"/>
          </a:xfrm>
        </p:grpSpPr>
        <p:pic>
          <p:nvPicPr>
            <p:cNvPr descr="Shape&#10;&#10;Description automatically generated with medium confidence" id="593" name="Google Shape;593;p9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94" name="Google Shape;594;p9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95" name="Google Shape;595;p97"/>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596" name="Shape 596"/>
        <p:cNvGrpSpPr/>
        <p:nvPr/>
      </p:nvGrpSpPr>
      <p:grpSpPr>
        <a:xfrm>
          <a:off x="0" y="0"/>
          <a:ext cx="0" cy="0"/>
          <a:chOff x="0" y="0"/>
          <a:chExt cx="0" cy="0"/>
        </a:xfrm>
      </p:grpSpPr>
      <p:grpSp>
        <p:nvGrpSpPr>
          <p:cNvPr id="597" name="Google Shape;597;p98"/>
          <p:cNvGrpSpPr/>
          <p:nvPr/>
        </p:nvGrpSpPr>
        <p:grpSpPr>
          <a:xfrm flipH="1">
            <a:off x="8729578" y="863758"/>
            <a:ext cx="3462422" cy="4621568"/>
            <a:chOff x="1333421" y="1575267"/>
            <a:chExt cx="7926559" cy="10580207"/>
          </a:xfrm>
        </p:grpSpPr>
        <p:sp>
          <p:nvSpPr>
            <p:cNvPr id="598" name="Google Shape;598;p98"/>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9" name="Google Shape;599;p98"/>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0" name="Google Shape;600;p98"/>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1" name="Google Shape;601;p98"/>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07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2" name="Google Shape;602;p98"/>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03" name="Google Shape;603;p98"/>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04" name="Google Shape;604;p98"/>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05" name="Google Shape;605;p98"/>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06" name="Google Shape;606;p98"/>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07" name="Google Shape;607;p98"/>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08" name="Google Shape;608;p98"/>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09" name="Google Shape;609;p98"/>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10" name="Google Shape;610;p98"/>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11" name="Google Shape;611;p98"/>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612" name="Google Shape;612;p98"/>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13" name="Google Shape;613;p98"/>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614" name="Google Shape;614;p98"/>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15" name="Google Shape;615;p98"/>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16" name="Google Shape;616;p98"/>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17" name="Google Shape;617;p98"/>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18" name="Google Shape;618;p98"/>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19" name="Google Shape;619;p98"/>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20" name="Google Shape;620;p98"/>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21" name="Google Shape;621;p98"/>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22" name="Google Shape;622;p98"/>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23" name="Google Shape;623;p98"/>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624" name="Google Shape;624;p98"/>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25" name="Google Shape;625;p98"/>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26" name="Google Shape;626;p98"/>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27" name="Google Shape;627;p98"/>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28" name="Google Shape;628;p98"/>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29" name="Google Shape;629;p98"/>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30" name="Google Shape;630;p98"/>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31" name="Google Shape;631;p98"/>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32" name="Google Shape;632;p98"/>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33" name="Google Shape;633;p98"/>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634" name="Google Shape;634;p98"/>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35" name="Google Shape;635;p98"/>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36" name="Google Shape;636;p98"/>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37" name="Google Shape;637;p98"/>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38" name="Google Shape;638;p98"/>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39" name="Google Shape;639;p98"/>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40" name="Google Shape;640;p98"/>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41" name="Google Shape;641;p98"/>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42" name="Google Shape;642;p98"/>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43" name="Google Shape;643;p98"/>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644" name="Google Shape;644;p98"/>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645" name="Google Shape;645;p98"/>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646" name="Google Shape;646;p98"/>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647" name="Google Shape;647;p98"/>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648" name="Google Shape;648;p98"/>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649" name="Google Shape;649;p98"/>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650" name="Google Shape;650;p98"/>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651" name="Google Shape;651;p98"/>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652" name="Google Shape;652;p98"/>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653" name="Google Shape;653;p98"/>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54" name="Google Shape;654;p98"/>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655" name="Google Shape;655;p98"/>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98"/>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657" name="Google Shape;657;p98"/>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98"/>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98"/>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98"/>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98"/>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98"/>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63" name="Google Shape;663;p98"/>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664" name="Google Shape;664;p98"/>
          <p:cNvGrpSpPr/>
          <p:nvPr/>
        </p:nvGrpSpPr>
        <p:grpSpPr>
          <a:xfrm>
            <a:off x="389965" y="6092742"/>
            <a:ext cx="3144242" cy="374574"/>
            <a:chOff x="301128" y="6151084"/>
            <a:chExt cx="3144242" cy="374574"/>
          </a:xfrm>
        </p:grpSpPr>
        <p:pic>
          <p:nvPicPr>
            <p:cNvPr descr="Shape&#10;&#10;Description automatically generated with medium confidence" id="665" name="Google Shape;665;p9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66" name="Google Shape;666;p9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67" name="Google Shape;667;p98"/>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668" name="Shape 668"/>
        <p:cNvGrpSpPr/>
        <p:nvPr/>
      </p:nvGrpSpPr>
      <p:grpSpPr>
        <a:xfrm>
          <a:off x="0" y="0"/>
          <a:ext cx="0" cy="0"/>
          <a:chOff x="0" y="0"/>
          <a:chExt cx="0" cy="0"/>
        </a:xfrm>
      </p:grpSpPr>
      <p:sp>
        <p:nvSpPr>
          <p:cNvPr id="669" name="Google Shape;669;p9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0" name="Google Shape;670;p99"/>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1" name="Google Shape;671;p99"/>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2" name="Google Shape;672;p99"/>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3" name="Google Shape;673;p99"/>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4" name="Google Shape;674;p99"/>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5" name="Google Shape;675;p99"/>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6" name="Google Shape;676;p99"/>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7" name="Google Shape;677;p99"/>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8" name="Google Shape;678;p99"/>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9" name="Google Shape;679;p99"/>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0" name="Google Shape;680;p99"/>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99"/>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99"/>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99"/>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99"/>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p99"/>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86" name="Google Shape;686;p99"/>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687" name="Google Shape;687;p99"/>
          <p:cNvGrpSpPr/>
          <p:nvPr/>
        </p:nvGrpSpPr>
        <p:grpSpPr>
          <a:xfrm>
            <a:off x="389965" y="6092742"/>
            <a:ext cx="3144242" cy="374574"/>
            <a:chOff x="301128" y="6151084"/>
            <a:chExt cx="3144242" cy="374574"/>
          </a:xfrm>
        </p:grpSpPr>
        <p:pic>
          <p:nvPicPr>
            <p:cNvPr descr="Shape&#10;&#10;Description automatically generated with medium confidence" id="688" name="Google Shape;688;p9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89" name="Google Shape;689;p9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90" name="Google Shape;690;p99"/>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
        <p:nvSpPr>
          <p:cNvPr id="691" name="Google Shape;691;p99"/>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99"/>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99"/>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99"/>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695" name="Shape 695"/>
        <p:cNvGrpSpPr/>
        <p:nvPr/>
      </p:nvGrpSpPr>
      <p:grpSpPr>
        <a:xfrm>
          <a:off x="0" y="0"/>
          <a:ext cx="0" cy="0"/>
          <a:chOff x="0" y="0"/>
          <a:chExt cx="0" cy="0"/>
        </a:xfrm>
      </p:grpSpPr>
      <p:sp>
        <p:nvSpPr>
          <p:cNvPr id="696" name="Google Shape;696;p100"/>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7" name="Google Shape;697;p100"/>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8" name="Google Shape;698;p100"/>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9" name="Google Shape;699;p100"/>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0" name="Google Shape;700;p100"/>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1" name="Google Shape;701;p100"/>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2" name="Google Shape;702;p100"/>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3" name="Google Shape;703;p100"/>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4" name="Google Shape;704;p100"/>
          <p:cNvSpPr/>
          <p:nvPr/>
        </p:nvSpPr>
        <p:spPr>
          <a:xfrm>
            <a:off x="9344443" y="1698686"/>
            <a:ext cx="1268168" cy="1268168"/>
          </a:xfrm>
          <a:prstGeom prst="ellipse">
            <a:avLst/>
          </a:prstGeom>
          <a:solidFill>
            <a:srgbClr val="916395">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5" name="Google Shape;705;p100"/>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6" name="Google Shape;706;p100"/>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7" name="Google Shape;707;p100"/>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8" name="Google Shape;708;p100"/>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9" name="Google Shape;709;p100"/>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0" name="Google Shape;710;p100"/>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1" name="Google Shape;711;p100"/>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2" name="Google Shape;712;p100"/>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3" name="Google Shape;713;p100"/>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4" name="Google Shape;714;p100"/>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5" name="Google Shape;715;p100"/>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6" name="Google Shape;716;p100"/>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7" name="Google Shape;717;p100"/>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8" name="Google Shape;718;p100"/>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9" name="Google Shape;719;p100"/>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0" name="Google Shape;720;p100"/>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21" name="Google Shape;721;p100"/>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722" name="Google Shape;722;p100"/>
          <p:cNvGrpSpPr/>
          <p:nvPr/>
        </p:nvGrpSpPr>
        <p:grpSpPr>
          <a:xfrm>
            <a:off x="389965" y="6092742"/>
            <a:ext cx="3144242" cy="374574"/>
            <a:chOff x="301128" y="6151084"/>
            <a:chExt cx="3144242" cy="374574"/>
          </a:xfrm>
        </p:grpSpPr>
        <p:pic>
          <p:nvPicPr>
            <p:cNvPr descr="Shape&#10;&#10;Description automatically generated with medium confidence" id="723" name="Google Shape;723;p10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24" name="Google Shape;724;p10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25" name="Google Shape;725;p100"/>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726" name="Shape 726"/>
        <p:cNvGrpSpPr/>
        <p:nvPr/>
      </p:nvGrpSpPr>
      <p:grpSpPr>
        <a:xfrm>
          <a:off x="0" y="0"/>
          <a:ext cx="0" cy="0"/>
          <a:chOff x="0" y="0"/>
          <a:chExt cx="0" cy="0"/>
        </a:xfrm>
      </p:grpSpPr>
      <p:pic>
        <p:nvPicPr>
          <p:cNvPr descr="Background pattern&#10;&#10;Description automatically generated" id="727" name="Google Shape;727;p101"/>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728" name="Google Shape;728;p101"/>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29" name="Google Shape;729;p101"/>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0" name="Google Shape;730;p101"/>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1" name="Google Shape;731;p101"/>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2" name="Google Shape;732;p101"/>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3" name="Google Shape;733;p101"/>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4" name="Google Shape;734;p101"/>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5" name="Google Shape;735;p101"/>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6" name="Google Shape;736;p101"/>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7" name="Google Shape;737;p101"/>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8" name="Google Shape;738;p101"/>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39" name="Google Shape;739;p101"/>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019"/>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40" name="Google Shape;740;p101"/>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019"/>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41" name="Google Shape;741;p101"/>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42" name="Google Shape;742;p101"/>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019"/>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43" name="Google Shape;743;p101"/>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744" name="Google Shape;744;p101"/>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745" name="Google Shape;745;p101"/>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746" name="Google Shape;746;p101"/>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101"/>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8" name="Google Shape;748;p101"/>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p101"/>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101"/>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751" name="Google Shape;751;p101"/>
          <p:cNvGrpSpPr/>
          <p:nvPr/>
        </p:nvGrpSpPr>
        <p:grpSpPr>
          <a:xfrm>
            <a:off x="389965" y="6092742"/>
            <a:ext cx="3144242" cy="374574"/>
            <a:chOff x="301128" y="6151084"/>
            <a:chExt cx="3144242" cy="374574"/>
          </a:xfrm>
        </p:grpSpPr>
        <p:pic>
          <p:nvPicPr>
            <p:cNvPr descr="Shape&#10;&#10;Description automatically generated with medium confidence" id="752" name="Google Shape;752;p10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53" name="Google Shape;753;p10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54" name="Google Shape;754;p101"/>
            <p:cNvPicPr preferRelativeResize="0"/>
            <p:nvPr/>
          </p:nvPicPr>
          <p:blipFill rotWithShape="1">
            <a:blip r:embed="rId3">
              <a:alphaModFix/>
            </a:blip>
            <a:srcRect b="22083" l="81066" r="-421" t="46853"/>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755" name="Shape 755"/>
        <p:cNvGrpSpPr/>
        <p:nvPr/>
      </p:nvGrpSpPr>
      <p:grpSpPr>
        <a:xfrm>
          <a:off x="0" y="0"/>
          <a:ext cx="0" cy="0"/>
          <a:chOff x="0" y="0"/>
          <a:chExt cx="0" cy="0"/>
        </a:xfrm>
      </p:grpSpPr>
      <p:pic>
        <p:nvPicPr>
          <p:cNvPr descr="Background pattern&#10;&#10;Description automatically generated" id="756" name="Google Shape;756;p102"/>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757" name="Google Shape;757;p102"/>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58" name="Google Shape;758;p102"/>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759" name="Google Shape;759;p102"/>
          <p:cNvGrpSpPr/>
          <p:nvPr/>
        </p:nvGrpSpPr>
        <p:grpSpPr>
          <a:xfrm>
            <a:off x="7296026" y="4560883"/>
            <a:ext cx="233548" cy="233548"/>
            <a:chOff x="5941025" y="3634400"/>
            <a:chExt cx="467650" cy="467650"/>
          </a:xfrm>
        </p:grpSpPr>
        <p:sp>
          <p:nvSpPr>
            <p:cNvPr id="760" name="Google Shape;760;p102"/>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1" name="Google Shape;761;p102"/>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2" name="Google Shape;762;p102"/>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3" name="Google Shape;763;p102"/>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4" name="Google Shape;764;p102"/>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5" name="Google Shape;765;p102"/>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102"/>
          <p:cNvGrpSpPr/>
          <p:nvPr/>
        </p:nvGrpSpPr>
        <p:grpSpPr>
          <a:xfrm>
            <a:off x="7301260" y="3950821"/>
            <a:ext cx="232323" cy="156913"/>
            <a:chOff x="564675" y="1700625"/>
            <a:chExt cx="465200" cy="314200"/>
          </a:xfrm>
        </p:grpSpPr>
        <p:sp>
          <p:nvSpPr>
            <p:cNvPr id="767" name="Google Shape;767;p102"/>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8" name="Google Shape;768;p102"/>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69" name="Google Shape;769;p102"/>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770" name="Google Shape;770;p102"/>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02"/>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02"/>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102"/>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4" name="Google Shape;774;p102"/>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775" name="Google Shape;775;p102"/>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776" name="Google Shape;776;p102"/>
          <p:cNvGrpSpPr/>
          <p:nvPr/>
        </p:nvGrpSpPr>
        <p:grpSpPr>
          <a:xfrm>
            <a:off x="9456007" y="5836660"/>
            <a:ext cx="2735993" cy="679345"/>
            <a:chOff x="0" y="0"/>
            <a:chExt cx="2301694" cy="571500"/>
          </a:xfrm>
        </p:grpSpPr>
        <p:sp>
          <p:nvSpPr>
            <p:cNvPr id="777" name="Google Shape;777;p10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78" name="Google Shape;778;p102"/>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1 Standardseite">
  <p:cSld name="4_1 Standardseite">
    <p:spTree>
      <p:nvGrpSpPr>
        <p:cNvPr id="51" name="Shape 51"/>
        <p:cNvGrpSpPr/>
        <p:nvPr/>
      </p:nvGrpSpPr>
      <p:grpSpPr>
        <a:xfrm>
          <a:off x="0" y="0"/>
          <a:ext cx="0" cy="0"/>
          <a:chOff x="0" y="0"/>
          <a:chExt cx="0" cy="0"/>
        </a:xfrm>
      </p:grpSpPr>
      <p:sp>
        <p:nvSpPr>
          <p:cNvPr id="52" name="Google Shape;52;p55"/>
          <p:cNvSpPr txBox="1"/>
          <p:nvPr>
            <p:ph idx="1" type="body"/>
          </p:nvPr>
        </p:nvSpPr>
        <p:spPr>
          <a:xfrm>
            <a:off x="3752490" y="1637401"/>
            <a:ext cx="8007709" cy="46152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None/>
              <a:defRPr sz="1800">
                <a:solidFill>
                  <a:srgbClr val="595A59"/>
                </a:solidFill>
              </a:defRPr>
            </a:lvl1pPr>
            <a:lvl2pPr indent="-381000" lvl="1" marL="914400" algn="l">
              <a:lnSpc>
                <a:spcPct val="90000"/>
              </a:lnSpc>
              <a:spcBef>
                <a:spcPts val="500"/>
              </a:spcBef>
              <a:spcAft>
                <a:spcPts val="0"/>
              </a:spcAft>
              <a:buClr>
                <a:srgbClr val="595A59"/>
              </a:buClr>
              <a:buSzPts val="2400"/>
              <a:buChar char="•"/>
              <a:defRPr>
                <a:solidFill>
                  <a:srgbClr val="595A59"/>
                </a:solidFill>
              </a:defRPr>
            </a:lvl2pPr>
            <a:lvl3pPr indent="-355600" lvl="2" marL="1371600" algn="l">
              <a:lnSpc>
                <a:spcPct val="90000"/>
              </a:lnSpc>
              <a:spcBef>
                <a:spcPts val="500"/>
              </a:spcBef>
              <a:spcAft>
                <a:spcPts val="0"/>
              </a:spcAft>
              <a:buClr>
                <a:srgbClr val="595A59"/>
              </a:buClr>
              <a:buSzPts val="2000"/>
              <a:buChar char="•"/>
              <a:defRPr>
                <a:solidFill>
                  <a:srgbClr val="595A59"/>
                </a:solidFill>
              </a:defRPr>
            </a:lvl3pPr>
            <a:lvl4pPr indent="-342900" lvl="3" marL="1828800" algn="l">
              <a:lnSpc>
                <a:spcPct val="90000"/>
              </a:lnSpc>
              <a:spcBef>
                <a:spcPts val="500"/>
              </a:spcBef>
              <a:spcAft>
                <a:spcPts val="0"/>
              </a:spcAft>
              <a:buClr>
                <a:srgbClr val="595A59"/>
              </a:buClr>
              <a:buSzPts val="1800"/>
              <a:buChar char="•"/>
              <a:defRPr>
                <a:solidFill>
                  <a:srgbClr val="595A59"/>
                </a:solidFill>
              </a:defRPr>
            </a:lvl4pPr>
            <a:lvl5pPr indent="-342900" lvl="4" marL="2286000" algn="l">
              <a:lnSpc>
                <a:spcPct val="90000"/>
              </a:lnSpc>
              <a:spcBef>
                <a:spcPts val="500"/>
              </a:spcBef>
              <a:spcAft>
                <a:spcPts val="0"/>
              </a:spcAft>
              <a:buClr>
                <a:srgbClr val="595A59"/>
              </a:buClr>
              <a:buSzPts val="1800"/>
              <a:buChar char="•"/>
              <a:defRPr>
                <a:solidFill>
                  <a:srgbClr val="595A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5"/>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600"/>
              </a:spcBef>
              <a:spcAft>
                <a:spcPts val="0"/>
              </a:spcAft>
              <a:buClr>
                <a:srgbClr val="595A59"/>
              </a:buClr>
              <a:buSzPts val="1800"/>
              <a:buNone/>
              <a:defRPr sz="1800">
                <a:solidFill>
                  <a:srgbClr val="595A59"/>
                </a:solidFill>
              </a:defRPr>
            </a:lvl1pPr>
            <a:lvl2pPr indent="-342900" lvl="1" marL="914400" algn="l">
              <a:lnSpc>
                <a:spcPct val="100000"/>
              </a:lnSpc>
              <a:spcBef>
                <a:spcPts val="600"/>
              </a:spcBef>
              <a:spcAft>
                <a:spcPts val="0"/>
              </a:spcAft>
              <a:buClr>
                <a:srgbClr val="595A59"/>
              </a:buClr>
              <a:buSzPts val="1800"/>
              <a:buChar char="•"/>
              <a:defRPr sz="1800">
                <a:solidFill>
                  <a:srgbClr val="595A59"/>
                </a:solidFill>
              </a:defRPr>
            </a:lvl2pPr>
            <a:lvl3pPr indent="-342900" lvl="2" marL="1371600" algn="l">
              <a:lnSpc>
                <a:spcPct val="100000"/>
              </a:lnSpc>
              <a:spcBef>
                <a:spcPts val="600"/>
              </a:spcBef>
              <a:spcAft>
                <a:spcPts val="0"/>
              </a:spcAft>
              <a:buClr>
                <a:srgbClr val="595A59"/>
              </a:buClr>
              <a:buSzPts val="1800"/>
              <a:buChar char="•"/>
              <a:defRPr sz="1800">
                <a:solidFill>
                  <a:srgbClr val="595A59"/>
                </a:solidFill>
              </a:defRPr>
            </a:lvl3pPr>
            <a:lvl4pPr indent="-342900" lvl="3" marL="1828800" algn="l">
              <a:lnSpc>
                <a:spcPct val="100000"/>
              </a:lnSpc>
              <a:spcBef>
                <a:spcPts val="600"/>
              </a:spcBef>
              <a:spcAft>
                <a:spcPts val="0"/>
              </a:spcAft>
              <a:buClr>
                <a:srgbClr val="595A59"/>
              </a:buClr>
              <a:buSzPts val="1800"/>
              <a:buChar char="•"/>
              <a:defRPr sz="1800">
                <a:solidFill>
                  <a:srgbClr val="595A59"/>
                </a:solidFill>
              </a:defRPr>
            </a:lvl4pPr>
            <a:lvl5pPr indent="-342900" lvl="4" marL="2286000" algn="l">
              <a:lnSpc>
                <a:spcPct val="100000"/>
              </a:lnSpc>
              <a:spcBef>
                <a:spcPts val="600"/>
              </a:spcBef>
              <a:spcAft>
                <a:spcPts val="0"/>
              </a:spcAft>
              <a:buClr>
                <a:srgbClr val="595A59"/>
              </a:buClr>
              <a:buSzPts val="1800"/>
              <a:buChar char="•"/>
              <a:defRPr sz="1800">
                <a:solidFill>
                  <a:srgbClr val="595A5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4" name="Google Shape;54;p55"/>
          <p:cNvGrpSpPr/>
          <p:nvPr/>
        </p:nvGrpSpPr>
        <p:grpSpPr>
          <a:xfrm>
            <a:off x="389965" y="6092742"/>
            <a:ext cx="3144242" cy="374574"/>
            <a:chOff x="301128" y="6151084"/>
            <a:chExt cx="3144242" cy="374574"/>
          </a:xfrm>
        </p:grpSpPr>
        <p:pic>
          <p:nvPicPr>
            <p:cNvPr descr="Shape&#10;&#10;Description automatically generated with medium confidence" id="55" name="Google Shape;55;p5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6" name="Google Shape;56;p5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7" name="Google Shape;57;p55"/>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Background pattern&#10;&#10;Description automatically generated" id="58" name="Google Shape;58;p55"/>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
        <p:nvSpPr>
          <p:cNvPr id="59" name="Google Shape;59;p55"/>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5"/>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1800"/>
              <a:buNone/>
              <a:defRPr b="0" i="0" sz="18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with 1 colum - RIGHT">
  <p:cSld name="text only with 1 colum - RIGHT">
    <p:spTree>
      <p:nvGrpSpPr>
        <p:cNvPr id="779" name="Shape 779"/>
        <p:cNvGrpSpPr/>
        <p:nvPr/>
      </p:nvGrpSpPr>
      <p:grpSpPr>
        <a:xfrm>
          <a:off x="0" y="0"/>
          <a:ext cx="0" cy="0"/>
          <a:chOff x="0" y="0"/>
          <a:chExt cx="0" cy="0"/>
        </a:xfrm>
      </p:grpSpPr>
      <p:sp>
        <p:nvSpPr>
          <p:cNvPr id="780" name="Google Shape;780;p103"/>
          <p:cNvSpPr txBox="1"/>
          <p:nvPr>
            <p:ph idx="1" type="body"/>
          </p:nvPr>
        </p:nvSpPr>
        <p:spPr>
          <a:xfrm>
            <a:off x="2716696" y="873303"/>
            <a:ext cx="885237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45473"/>
              </a:buClr>
              <a:buSzPts val="3600"/>
              <a:buNone/>
              <a:defRPr sz="3600">
                <a:solidFill>
                  <a:srgbClr val="24547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03"/>
          <p:cNvSpPr txBox="1"/>
          <p:nvPr>
            <p:ph idx="2" type="body"/>
          </p:nvPr>
        </p:nvSpPr>
        <p:spPr>
          <a:xfrm>
            <a:off x="2734103" y="1982978"/>
            <a:ext cx="8834969"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45473"/>
              </a:buClr>
              <a:buSzPts val="2400"/>
              <a:buNone/>
              <a:defRPr sz="2400">
                <a:solidFill>
                  <a:srgbClr val="24547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82" name="Google Shape;782;p103"/>
          <p:cNvCxnSpPr/>
          <p:nvPr/>
        </p:nvCxnSpPr>
        <p:spPr>
          <a:xfrm rot="10800000">
            <a:off x="2266122" y="1767276"/>
            <a:ext cx="9676865" cy="0"/>
          </a:xfrm>
          <a:prstGeom prst="straightConnector1">
            <a:avLst/>
          </a:prstGeom>
          <a:noFill/>
          <a:ln cap="flat" cmpd="sng" w="19050">
            <a:solidFill>
              <a:srgbClr val="EC2179"/>
            </a:solidFill>
            <a:prstDash val="solid"/>
            <a:miter lim="800000"/>
            <a:headEnd len="sm" w="sm" type="none"/>
            <a:tailEnd len="sm" w="sm" type="none"/>
          </a:ln>
        </p:spPr>
      </p:cxnSp>
      <p:sp>
        <p:nvSpPr>
          <p:cNvPr id="783" name="Google Shape;783;p103"/>
          <p:cNvSpPr/>
          <p:nvPr/>
        </p:nvSpPr>
        <p:spPr>
          <a:xfrm>
            <a:off x="5699" y="-17906"/>
            <a:ext cx="12198722" cy="94941"/>
          </a:xfrm>
          <a:prstGeom prst="rect">
            <a:avLst/>
          </a:prstGeom>
          <a:solidFill>
            <a:srgbClr val="29B3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84" name="Google Shape;784;p103"/>
          <p:cNvPicPr preferRelativeResize="0"/>
          <p:nvPr/>
        </p:nvPicPr>
        <p:blipFill rotWithShape="1">
          <a:blip r:embed="rId2">
            <a:alphaModFix/>
          </a:blip>
          <a:srcRect b="0" l="25733" r="0" t="18650"/>
          <a:stretch/>
        </p:blipFill>
        <p:spPr>
          <a:xfrm>
            <a:off x="0" y="37279"/>
            <a:ext cx="1364978" cy="1286877"/>
          </a:xfrm>
          <a:prstGeom prst="rect">
            <a:avLst/>
          </a:prstGeom>
          <a:noFill/>
          <a:ln>
            <a:noFill/>
          </a:ln>
        </p:spPr>
      </p:pic>
      <p:grpSp>
        <p:nvGrpSpPr>
          <p:cNvPr id="785" name="Google Shape;785;p103"/>
          <p:cNvGrpSpPr/>
          <p:nvPr/>
        </p:nvGrpSpPr>
        <p:grpSpPr>
          <a:xfrm>
            <a:off x="3334007" y="6278877"/>
            <a:ext cx="8395542" cy="332623"/>
            <a:chOff x="7632699" y="6308250"/>
            <a:chExt cx="4040789" cy="572290"/>
          </a:xfrm>
        </p:grpSpPr>
        <p:sp>
          <p:nvSpPr>
            <p:cNvPr id="786" name="Google Shape;786;p103"/>
            <p:cNvSpPr txBox="1"/>
            <p:nvPr/>
          </p:nvSpPr>
          <p:spPr>
            <a:xfrm>
              <a:off x="7632699" y="6417885"/>
              <a:ext cx="4017615" cy="46265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5473"/>
                </a:buClr>
                <a:buSzPts val="1000"/>
                <a:buFont typeface="Calibri"/>
                <a:buNone/>
              </a:pPr>
              <a:r>
                <a:rPr b="0" i="0" lang="de-DE" sz="1000" u="none" cap="none" strike="noStrike">
                  <a:solidFill>
                    <a:srgbClr val="245473"/>
                  </a:solidFill>
                  <a:latin typeface="Calibri"/>
                  <a:ea typeface="Calibri"/>
                  <a:cs typeface="Calibri"/>
                  <a:sym typeface="Calibri"/>
                </a:rPr>
                <a:t>screening for business health</a:t>
              </a:r>
              <a:endParaRPr b="0" i="0" sz="1000" u="none" cap="none" strike="noStrike">
                <a:solidFill>
                  <a:srgbClr val="245473"/>
                </a:solidFill>
                <a:latin typeface="Calibri"/>
                <a:ea typeface="Calibri"/>
                <a:cs typeface="Calibri"/>
                <a:sym typeface="Calibri"/>
              </a:endParaRPr>
            </a:p>
          </p:txBody>
        </p:sp>
        <p:sp>
          <p:nvSpPr>
            <p:cNvPr id="787" name="Google Shape;787;p103"/>
            <p:cNvSpPr txBox="1"/>
            <p:nvPr/>
          </p:nvSpPr>
          <p:spPr>
            <a:xfrm>
              <a:off x="10743787" y="6308250"/>
              <a:ext cx="929701" cy="21949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Merriweather Sans"/>
                <a:buNone/>
              </a:pPr>
              <a:r>
                <a:t/>
              </a:r>
              <a:endParaRPr b="0" i="0" sz="1100" u="none" cap="none" strike="noStrike">
                <a:solidFill>
                  <a:srgbClr val="003841"/>
                </a:solidFill>
                <a:latin typeface="Calibri"/>
                <a:ea typeface="Calibri"/>
                <a:cs typeface="Calibri"/>
                <a:sym typeface="Calibri"/>
              </a:endParaRPr>
            </a:p>
          </p:txBody>
        </p:sp>
      </p:grpSp>
      <p:pic>
        <p:nvPicPr>
          <p:cNvPr id="788" name="Google Shape;788;p103"/>
          <p:cNvPicPr preferRelativeResize="0"/>
          <p:nvPr/>
        </p:nvPicPr>
        <p:blipFill rotWithShape="1">
          <a:blip r:embed="rId3">
            <a:alphaModFix/>
          </a:blip>
          <a:srcRect b="24514" l="0" r="0" t="0"/>
          <a:stretch/>
        </p:blipFill>
        <p:spPr>
          <a:xfrm>
            <a:off x="8757635" y="6375845"/>
            <a:ext cx="1257734" cy="19164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61" name="Shape 61"/>
        <p:cNvGrpSpPr/>
        <p:nvPr/>
      </p:nvGrpSpPr>
      <p:grpSpPr>
        <a:xfrm>
          <a:off x="0" y="0"/>
          <a:ext cx="0" cy="0"/>
          <a:chOff x="0" y="0"/>
          <a:chExt cx="0" cy="0"/>
        </a:xfrm>
      </p:grpSpPr>
      <p:sp>
        <p:nvSpPr>
          <p:cNvPr id="62" name="Google Shape;62;p56"/>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63" name="Google Shape;63;p56"/>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4" name="Google Shape;64;p56"/>
          <p:cNvGrpSpPr/>
          <p:nvPr/>
        </p:nvGrpSpPr>
        <p:grpSpPr>
          <a:xfrm>
            <a:off x="8448790" y="6057987"/>
            <a:ext cx="3144242" cy="374574"/>
            <a:chOff x="301128" y="6151084"/>
            <a:chExt cx="3144242" cy="374574"/>
          </a:xfrm>
        </p:grpSpPr>
        <p:pic>
          <p:nvPicPr>
            <p:cNvPr descr="Shape&#10;&#10;Description automatically generated with medium confidence" id="65" name="Google Shape;65;p5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6" name="Google Shape;66;p5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7" name="Google Shape;67;p56"/>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68" name="Google Shape;68;p56"/>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69" name="Shape 69"/>
        <p:cNvGrpSpPr/>
        <p:nvPr/>
      </p:nvGrpSpPr>
      <p:grpSpPr>
        <a:xfrm>
          <a:off x="0" y="0"/>
          <a:ext cx="0" cy="0"/>
          <a:chOff x="0" y="0"/>
          <a:chExt cx="0" cy="0"/>
        </a:xfrm>
      </p:grpSpPr>
      <p:sp>
        <p:nvSpPr>
          <p:cNvPr id="70" name="Google Shape;70;p54"/>
          <p:cNvSpPr txBox="1"/>
          <p:nvPr>
            <p:ph idx="1" type="body"/>
          </p:nvPr>
        </p:nvSpPr>
        <p:spPr>
          <a:xfrm>
            <a:off x="389965" y="1607198"/>
            <a:ext cx="11470341" cy="40175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1800"/>
              <a:buNone/>
              <a:defRPr b="0" i="0" sz="18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595A59"/>
              </a:buClr>
              <a:buSzPts val="2000"/>
              <a:buNone/>
              <a:defRPr b="0" i="0" sz="2000">
                <a:solidFill>
                  <a:srgbClr val="595A59"/>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rgbClr val="595A59"/>
              </a:buClr>
              <a:buSzPts val="2000"/>
              <a:buNone/>
              <a:defRPr b="0" i="0" sz="2000">
                <a:solidFill>
                  <a:srgbClr val="595A59"/>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rgbClr val="595A59"/>
              </a:buClr>
              <a:buSzPts val="2000"/>
              <a:buNone/>
              <a:defRPr b="0" i="0" sz="2000">
                <a:solidFill>
                  <a:srgbClr val="595A59"/>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rgbClr val="595A59"/>
              </a:buClr>
              <a:buSzPts val="2000"/>
              <a:buNone/>
              <a:defRPr b="0" i="0" sz="2000">
                <a:solidFill>
                  <a:srgbClr val="595A59"/>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4"/>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54"/>
          <p:cNvGrpSpPr/>
          <p:nvPr/>
        </p:nvGrpSpPr>
        <p:grpSpPr>
          <a:xfrm>
            <a:off x="389965" y="6092742"/>
            <a:ext cx="3144242" cy="374574"/>
            <a:chOff x="301128" y="6151084"/>
            <a:chExt cx="3144242" cy="374574"/>
          </a:xfrm>
        </p:grpSpPr>
        <p:pic>
          <p:nvPicPr>
            <p:cNvPr descr="Shape&#10;&#10;Description automatically generated with medium confidence" id="73" name="Google Shape;73;p5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4" name="Google Shape;74;p5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5" name="Google Shape;75;p54"/>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Background pattern&#10;&#10;Description automatically generated" id="76" name="Google Shape;76;p54"/>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
        <p:nvSpPr>
          <p:cNvPr id="77" name="Google Shape;77;p54"/>
          <p:cNvSpPr txBox="1"/>
          <p:nvPr>
            <p:ph idx="3" type="body"/>
          </p:nvPr>
        </p:nvSpPr>
        <p:spPr>
          <a:xfrm>
            <a:off x="389964" y="1231888"/>
            <a:ext cx="11470341" cy="303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1800"/>
              <a:buNone/>
              <a:defRPr b="0" i="0" sz="18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78" name="Shape 78"/>
        <p:cNvGrpSpPr/>
        <p:nvPr/>
      </p:nvGrpSpPr>
      <p:grpSpPr>
        <a:xfrm>
          <a:off x="0" y="0"/>
          <a:ext cx="0" cy="0"/>
          <a:chOff x="0" y="0"/>
          <a:chExt cx="0" cy="0"/>
        </a:xfrm>
      </p:grpSpPr>
      <p:sp>
        <p:nvSpPr>
          <p:cNvPr id="79" name="Google Shape;79;p57"/>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de-DE"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80" name="Google Shape;80;p57"/>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1" name="Google Shape;81;p57"/>
          <p:cNvGrpSpPr/>
          <p:nvPr/>
        </p:nvGrpSpPr>
        <p:grpSpPr>
          <a:xfrm>
            <a:off x="8448790" y="6057987"/>
            <a:ext cx="3144242" cy="374574"/>
            <a:chOff x="301128" y="6151084"/>
            <a:chExt cx="3144242" cy="374574"/>
          </a:xfrm>
        </p:grpSpPr>
        <p:pic>
          <p:nvPicPr>
            <p:cNvPr descr="Shape&#10;&#10;Description automatically generated with medium confidence" id="82" name="Google Shape;82;p5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3" name="Google Shape;83;p5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4" name="Google Shape;84;p57"/>
            <p:cNvPicPr preferRelativeResize="0"/>
            <p:nvPr/>
          </p:nvPicPr>
          <p:blipFill rotWithShape="1">
            <a:blip r:embed="rId2">
              <a:alphaModFix/>
            </a:blip>
            <a:srcRect b="22083" l="81066" r="-421"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85" name="Google Shape;85;p57"/>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inal Slide">
  <p:cSld name="1_Final Slide">
    <p:spTree>
      <p:nvGrpSpPr>
        <p:cNvPr id="86" name="Shape 86"/>
        <p:cNvGrpSpPr/>
        <p:nvPr/>
      </p:nvGrpSpPr>
      <p:grpSpPr>
        <a:xfrm>
          <a:off x="0" y="0"/>
          <a:ext cx="0" cy="0"/>
          <a:chOff x="0" y="0"/>
          <a:chExt cx="0" cy="0"/>
        </a:xfrm>
      </p:grpSpPr>
      <p:pic>
        <p:nvPicPr>
          <p:cNvPr descr="Background pattern&#10;&#10;Description automatically generated" id="87" name="Google Shape;87;p62"/>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88" name="Google Shape;88;p62"/>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9" name="Google Shape;89;p62"/>
          <p:cNvSpPr txBox="1"/>
          <p:nvPr>
            <p:ph idx="1"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62"/>
          <p:cNvSpPr txBox="1"/>
          <p:nvPr>
            <p:ph idx="2"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91" name="Google Shape;91;p62"/>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92" name="Google Shape;92;p62"/>
          <p:cNvGrpSpPr/>
          <p:nvPr/>
        </p:nvGrpSpPr>
        <p:grpSpPr>
          <a:xfrm>
            <a:off x="9456007" y="5836660"/>
            <a:ext cx="2735993" cy="679345"/>
            <a:chOff x="0" y="0"/>
            <a:chExt cx="2301694" cy="571500"/>
          </a:xfrm>
        </p:grpSpPr>
        <p:sp>
          <p:nvSpPr>
            <p:cNvPr id="93" name="Google Shape;93;p6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4" name="Google Shape;94;p62"/>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theme" Target="../theme/theme1.xml"/><Relationship Id="rId50" Type="http://schemas.openxmlformats.org/officeDocument/2006/relationships/slideLayout" Target="../slideLayouts/slideLayout5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3.jpg"/><Relationship Id="rId5" Type="http://schemas.openxmlformats.org/officeDocument/2006/relationships/image" Target="../media/image27.jp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www.linkedin.com/pulse/resilienz-der-krise-wieder-stabil-werden-teil-1-heller/?trackingId=ARp27V2XKiT7FPNqOJw+1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reativecommons.org/licenses/by-sa/4.0/deed.e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6.jpg"/><Relationship Id="rId5"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www.unwto.org/sustainable-developmen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s://www.tourismrecovery.eu/" TargetMode="External"/><Relationship Id="rId4" Type="http://schemas.openxmlformats.org/officeDocument/2006/relationships/hyperlink" Target="https://www.facebook.com/tourismcrisisrecover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lang="de-DE"/>
              <a:t>Resistencia a las crisis</a:t>
            </a:r>
            <a:endParaRPr/>
          </a:p>
          <a:p>
            <a:pPr indent="0" lvl="0" marL="0" rtl="0" algn="l">
              <a:lnSpc>
                <a:spcPct val="90000"/>
              </a:lnSpc>
              <a:spcBef>
                <a:spcPts val="0"/>
              </a:spcBef>
              <a:spcAft>
                <a:spcPts val="0"/>
              </a:spcAft>
              <a:buClr>
                <a:schemeClr val="lt1"/>
              </a:buClr>
              <a:buSzPts val="5400"/>
              <a:buNone/>
            </a:pPr>
            <a:r>
              <a:t/>
            </a:r>
            <a:endParaRPr/>
          </a:p>
          <a:p>
            <a:pPr indent="0" lvl="0" marL="0" rtl="0" algn="l">
              <a:spcBef>
                <a:spcPts val="0"/>
              </a:spcBef>
              <a:spcAft>
                <a:spcPts val="0"/>
              </a:spcAft>
              <a:buClr>
                <a:schemeClr val="lt1"/>
              </a:buClr>
              <a:buSzPts val="5400"/>
              <a:buNone/>
            </a:pPr>
            <a:r>
              <a:rPr lang="de-DE" sz="2000"/>
              <a:t>(esta versión es un resumen del material, para profundizar más, consultar la versión en inglés)</a:t>
            </a:r>
            <a:endParaRPr/>
          </a:p>
        </p:txBody>
      </p:sp>
      <p:sp>
        <p:nvSpPr>
          <p:cNvPr id="794" name="Google Shape;794;p1"/>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de-DE"/>
              <a:t>Módulo 7:</a:t>
            </a:r>
            <a:endParaRPr/>
          </a:p>
        </p:txBody>
      </p:sp>
      <p:pic>
        <p:nvPicPr>
          <p:cNvPr id="795" name="Google Shape;795;p1"/>
          <p:cNvPicPr preferRelativeResize="0"/>
          <p:nvPr/>
        </p:nvPicPr>
        <p:blipFill>
          <a:blip r:embed="rId3">
            <a:alphaModFix/>
          </a:blip>
          <a:stretch>
            <a:fillRect/>
          </a:stretch>
        </p:blipFill>
        <p:spPr>
          <a:xfrm>
            <a:off x="0" y="5135825"/>
            <a:ext cx="2752724" cy="1722175"/>
          </a:xfrm>
          <a:prstGeom prst="rect">
            <a:avLst/>
          </a:prstGeom>
          <a:noFill/>
          <a:ln>
            <a:noFill/>
          </a:ln>
        </p:spPr>
      </p:pic>
      <p:pic>
        <p:nvPicPr>
          <p:cNvPr id="796" name="Google Shape;796;p1"/>
          <p:cNvPicPr preferRelativeResize="0"/>
          <p:nvPr/>
        </p:nvPicPr>
        <p:blipFill>
          <a:blip r:embed="rId4">
            <a:alphaModFix/>
          </a:blip>
          <a:stretch>
            <a:fillRect/>
          </a:stretch>
        </p:blipFill>
        <p:spPr>
          <a:xfrm>
            <a:off x="6433900" y="5339675"/>
            <a:ext cx="5575350" cy="1314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8"/>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79527B"/>
              </a:buClr>
              <a:buSzPts val="2000"/>
              <a:buNone/>
            </a:pPr>
            <a:r>
              <a:rPr lang="de-DE"/>
              <a:t>Es importante comprender al invitado del mañana en general y las necesidades del propio grupo destinatario en particular.</a:t>
            </a:r>
            <a:endParaRPr/>
          </a:p>
          <a:p>
            <a:pPr indent="0" lvl="0" marL="0" rtl="0" algn="l">
              <a:lnSpc>
                <a:spcPct val="90000"/>
              </a:lnSpc>
              <a:spcBef>
                <a:spcPts val="1000"/>
              </a:spcBef>
              <a:spcAft>
                <a:spcPts val="0"/>
              </a:spcAft>
              <a:buClr>
                <a:srgbClr val="79527B"/>
              </a:buClr>
              <a:buSzPts val="2000"/>
              <a:buNone/>
            </a:pPr>
            <a:r>
              <a:t/>
            </a:r>
            <a:endParaRPr/>
          </a:p>
        </p:txBody>
      </p:sp>
      <p:sp>
        <p:nvSpPr>
          <p:cNvPr id="892" name="Google Shape;892;p18"/>
          <p:cNvSpPr txBox="1"/>
          <p:nvPr>
            <p:ph idx="3" type="body"/>
          </p:nvPr>
        </p:nvSpPr>
        <p:spPr>
          <a:xfrm>
            <a:off x="389964" y="1231888"/>
            <a:ext cx="11470341" cy="30361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79527B"/>
              </a:buClr>
              <a:buSzPct val="100000"/>
              <a:buNone/>
            </a:pPr>
            <a:r>
              <a:rPr lang="de-DE"/>
              <a:t>1. Entender al huésped del futuro</a:t>
            </a:r>
            <a:endParaRPr/>
          </a:p>
        </p:txBody>
      </p:sp>
      <p:sp>
        <p:nvSpPr>
          <p:cNvPr id="893" name="Google Shape;893;p18"/>
          <p:cNvSpPr/>
          <p:nvPr/>
        </p:nvSpPr>
        <p:spPr>
          <a:xfrm>
            <a:off x="496384" y="2299065"/>
            <a:ext cx="4536000" cy="3600000"/>
          </a:xfrm>
          <a:prstGeom prst="rect">
            <a:avLst/>
          </a:prstGeom>
          <a:no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68263" lvl="0" marL="182563"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comportamiento de los viajeros ha cambiado, con una tendencia creciente hacia los mercados locales</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huésped quiere relajarse de las preocupaciones cotidianas</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huésped quiere ser un local temporal</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huésped está cómodo y quiere que le mimen. Los procesos tienen que funcionar sin problemas</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huésped busca más intercambio</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huésped busca nuevas impresiones y experiencias</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600"/>
              </a:spcBef>
              <a:spcAft>
                <a:spcPts val="0"/>
              </a:spcAft>
              <a:buClr>
                <a:srgbClr val="595A59"/>
              </a:buClr>
              <a:buSzPts val="1500"/>
              <a:buFont typeface="Arial"/>
              <a:buChar char="•"/>
            </a:pPr>
            <a:r>
              <a:rPr b="0" i="0" lang="de-DE" sz="1500" u="none" cap="none" strike="noStrike">
                <a:solidFill>
                  <a:srgbClr val="595A59"/>
                </a:solidFill>
                <a:latin typeface="Calibri"/>
                <a:ea typeface="Calibri"/>
                <a:cs typeface="Calibri"/>
                <a:sym typeface="Calibri"/>
              </a:rPr>
              <a:t>El anfitrión es un abridor de puertas al espacio vital de los lugareños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4" name="Google Shape;894;p18"/>
          <p:cNvSpPr/>
          <p:nvPr/>
        </p:nvSpPr>
        <p:spPr>
          <a:xfrm rot="5400000">
            <a:off x="3831290" y="3451858"/>
            <a:ext cx="4128850" cy="720000"/>
          </a:xfrm>
          <a:prstGeom prst="triangle">
            <a:avLst>
              <a:gd fmla="val 50000" name="adj"/>
            </a:avLst>
          </a:prstGeom>
          <a:solidFill>
            <a:srgbClr val="D8D8D8"/>
          </a:solidFill>
          <a:ln cap="flat" cmpd="sng" w="12700">
            <a:solidFill>
              <a:srgbClr val="D8D8D8"/>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5" name="Google Shape;895;p18"/>
          <p:cNvSpPr/>
          <p:nvPr/>
        </p:nvSpPr>
        <p:spPr>
          <a:xfrm>
            <a:off x="6736077" y="2299065"/>
            <a:ext cx="4536000" cy="3600000"/>
          </a:xfrm>
          <a:prstGeom prst="rect">
            <a:avLst/>
          </a:prstGeom>
          <a:no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rgbClr val="595A59"/>
                </a:solidFill>
                <a:latin typeface="Calibri"/>
                <a:ea typeface="Calibri"/>
                <a:cs typeface="Calibri"/>
                <a:sym typeface="Calibri"/>
              </a:rPr>
              <a:t>Creación de </a:t>
            </a:r>
            <a:r>
              <a:rPr b="1" i="0" lang="de-DE" sz="1800" u="none" cap="none" strike="noStrike">
                <a:solidFill>
                  <a:srgbClr val="086D6E"/>
                </a:solidFill>
                <a:latin typeface="Calibri"/>
                <a:ea typeface="Calibri"/>
                <a:cs typeface="Calibri"/>
                <a:sym typeface="Calibri"/>
              </a:rPr>
              <a:t>perfiles de huéspedes </a:t>
            </a:r>
            <a:r>
              <a:rPr b="0" i="0" lang="de-DE" sz="1800" u="none" cap="none" strike="noStrike">
                <a:solidFill>
                  <a:srgbClr val="595A59"/>
                </a:solidFill>
                <a:latin typeface="Calibri"/>
                <a:ea typeface="Calibri"/>
                <a:cs typeface="Calibri"/>
                <a:sym typeface="Calibri"/>
              </a:rPr>
              <a:t>para conocer en profundidad al huésped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595A59"/>
              </a:buClr>
              <a:buSzPts val="1800"/>
              <a:buFont typeface="Arial"/>
              <a:buChar char="•"/>
            </a:pPr>
            <a:r>
              <a:rPr b="0" i="0" lang="de-DE" sz="1800" u="none" cap="none" strike="noStrike">
                <a:solidFill>
                  <a:srgbClr val="595A59"/>
                </a:solidFill>
                <a:latin typeface="Calibri"/>
                <a:ea typeface="Calibri"/>
                <a:cs typeface="Calibri"/>
                <a:sym typeface="Calibri"/>
              </a:rPr>
              <a:t>Perfil basado en una descripción realista de su personalidad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595A59"/>
              </a:buClr>
              <a:buSzPts val="1800"/>
              <a:buFont typeface="Arial"/>
              <a:buChar char="•"/>
            </a:pPr>
            <a:r>
              <a:rPr b="0" i="0" lang="de-DE" sz="1800" u="none" cap="none" strike="noStrike">
                <a:solidFill>
                  <a:srgbClr val="595A59"/>
                </a:solidFill>
                <a:latin typeface="Calibri"/>
                <a:ea typeface="Calibri"/>
                <a:cs typeface="Calibri"/>
                <a:sym typeface="Calibri"/>
              </a:rPr>
              <a:t>Perspectivas de las conversaciones con los huéspedes, datos / información sobre futuros huéspedes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595A59"/>
              </a:buClr>
              <a:buSzPts val="1800"/>
              <a:buFont typeface="Arial"/>
              <a:buChar char="•"/>
            </a:pPr>
            <a:r>
              <a:rPr b="0" i="0" lang="de-DE" sz="1800" u="none" cap="none" strike="noStrike">
                <a:solidFill>
                  <a:srgbClr val="595A59"/>
                </a:solidFill>
                <a:latin typeface="Calibri"/>
                <a:ea typeface="Calibri"/>
                <a:cs typeface="Calibri"/>
                <a:sym typeface="Calibri"/>
              </a:rPr>
              <a:t>Para los 3-6 grupos destinatarios más importantes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595A59"/>
              </a:buClr>
              <a:buSzPts val="1800"/>
              <a:buFont typeface="Arial"/>
              <a:buChar char="•"/>
            </a:pPr>
            <a:r>
              <a:rPr b="0" i="0" lang="de-DE" sz="1800" u="none" cap="none" strike="noStrike">
                <a:solidFill>
                  <a:srgbClr val="595A59"/>
                </a:solidFill>
                <a:latin typeface="Calibri"/>
                <a:ea typeface="Calibri"/>
                <a:cs typeface="Calibri"/>
                <a:sym typeface="Calibri"/>
              </a:rPr>
              <a:t>Datos clave y descripción de valores, actitudes y entorno cultural</a:t>
            </a:r>
            <a:endParaRPr b="0" i="0" sz="1400" u="none" cap="none" strike="noStrike">
              <a:solidFill>
                <a:srgbClr val="000000"/>
              </a:solidFill>
              <a:latin typeface="Arial"/>
              <a:ea typeface="Arial"/>
              <a:cs typeface="Arial"/>
              <a:sym typeface="Arial"/>
            </a:endParaRPr>
          </a:p>
        </p:txBody>
      </p:sp>
      <p:sp>
        <p:nvSpPr>
          <p:cNvPr id="896" name="Google Shape;896;p18"/>
          <p:cNvSpPr/>
          <p:nvPr/>
        </p:nvSpPr>
        <p:spPr>
          <a:xfrm>
            <a:off x="496384" y="1747433"/>
            <a:ext cx="4536000" cy="540000"/>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Hay que tener en cuenta las tendencias:</a:t>
            </a:r>
            <a:endParaRPr b="0" i="0" sz="1400" u="none" cap="none" strike="noStrike">
              <a:solidFill>
                <a:srgbClr val="000000"/>
              </a:solidFill>
              <a:latin typeface="Arial"/>
              <a:ea typeface="Arial"/>
              <a:cs typeface="Arial"/>
              <a:sym typeface="Arial"/>
            </a:endParaRPr>
          </a:p>
        </p:txBody>
      </p:sp>
      <p:sp>
        <p:nvSpPr>
          <p:cNvPr id="897" name="Google Shape;897;p18"/>
          <p:cNvSpPr/>
          <p:nvPr/>
        </p:nvSpPr>
        <p:spPr>
          <a:xfrm>
            <a:off x="6736076" y="1759065"/>
            <a:ext cx="4536000" cy="540000"/>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chemeClr val="lt1"/>
                </a:solidFill>
                <a:latin typeface="Calibri"/>
                <a:ea typeface="Calibri"/>
                <a:cs typeface="Calibri"/>
                <a:sym typeface="Calibri"/>
              </a:rPr>
              <a:t>Conocer al grupo destinatario actual y futuro: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9"/>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79527B"/>
              </a:buClr>
              <a:buSzPct val="100000"/>
              <a:buNone/>
            </a:pPr>
            <a:r>
              <a:rPr lang="de-DE"/>
              <a:t>Los viajeros quieren dejar atrás la vida cotidiana para experimentar algo nuevo. Las PYMEs turísticas deben intentar ofrecer experiencias únicas a los clientes.</a:t>
            </a:r>
            <a:endParaRPr/>
          </a:p>
        </p:txBody>
      </p:sp>
      <p:sp>
        <p:nvSpPr>
          <p:cNvPr id="903" name="Google Shape;903;p19"/>
          <p:cNvSpPr txBox="1"/>
          <p:nvPr>
            <p:ph idx="3" type="body"/>
          </p:nvPr>
        </p:nvSpPr>
        <p:spPr>
          <a:xfrm>
            <a:off x="389964" y="1231888"/>
            <a:ext cx="11470341" cy="30361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79527B"/>
              </a:buClr>
              <a:buSzPct val="100000"/>
              <a:buNone/>
            </a:pPr>
            <a:r>
              <a:rPr lang="de-DE"/>
              <a:t>2. Crear ocasiones únicas para viajar </a:t>
            </a:r>
            <a:endParaRPr/>
          </a:p>
          <a:p>
            <a:pPr indent="0" lvl="0" marL="0" rtl="0" algn="l">
              <a:lnSpc>
                <a:spcPct val="90000"/>
              </a:lnSpc>
              <a:spcBef>
                <a:spcPts val="1000"/>
              </a:spcBef>
              <a:spcAft>
                <a:spcPts val="0"/>
              </a:spcAft>
              <a:buClr>
                <a:srgbClr val="79527B"/>
              </a:buClr>
              <a:buSzPct val="100000"/>
              <a:buNone/>
            </a:pPr>
            <a:r>
              <a:t/>
            </a:r>
            <a:endParaRPr/>
          </a:p>
        </p:txBody>
      </p:sp>
      <p:sp>
        <p:nvSpPr>
          <p:cNvPr id="904" name="Google Shape;904;p19"/>
          <p:cNvSpPr txBox="1"/>
          <p:nvPr/>
        </p:nvSpPr>
        <p:spPr>
          <a:xfrm>
            <a:off x="389964" y="1637211"/>
            <a:ext cx="113488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de-DE" sz="1800" u="none" cap="none" strike="noStrike">
                <a:solidFill>
                  <a:srgbClr val="595A59"/>
                </a:solidFill>
                <a:latin typeface="Calibri"/>
                <a:ea typeface="Calibri"/>
                <a:cs typeface="Calibri"/>
                <a:sym typeface="Calibri"/>
              </a:rPr>
              <a:t>Los tres temas principales de los viajes del futuro según un estudio alemán:</a:t>
            </a:r>
            <a:endParaRPr b="0" i="0" sz="1400" u="none" cap="none" strike="noStrike">
              <a:solidFill>
                <a:srgbClr val="000000"/>
              </a:solidFill>
              <a:latin typeface="Arial"/>
              <a:ea typeface="Arial"/>
              <a:cs typeface="Arial"/>
              <a:sym typeface="Arial"/>
            </a:endParaRPr>
          </a:p>
        </p:txBody>
      </p:sp>
      <p:sp>
        <p:nvSpPr>
          <p:cNvPr id="905" name="Google Shape;905;p19"/>
          <p:cNvSpPr txBox="1"/>
          <p:nvPr/>
        </p:nvSpPr>
        <p:spPr>
          <a:xfrm>
            <a:off x="6596481" y="6436367"/>
            <a:ext cx="537851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1" lang="de-DE" sz="1000" u="none" cap="none" strike="noStrike">
                <a:solidFill>
                  <a:srgbClr val="595A59"/>
                </a:solidFill>
                <a:latin typeface="Calibri"/>
                <a:ea typeface="Calibri"/>
                <a:cs typeface="Calibri"/>
                <a:sym typeface="Calibri"/>
              </a:rPr>
              <a:t>Fuente: Fraunhofer IAO (2020): Futurehotel - Innovative Erlebnisse als Erfolgsfaktor für die Hotellerie </a:t>
            </a:r>
            <a:endParaRPr b="0" i="0" sz="1400" u="none" cap="none" strike="noStrike">
              <a:solidFill>
                <a:srgbClr val="000000"/>
              </a:solidFill>
              <a:latin typeface="Arial"/>
              <a:ea typeface="Arial"/>
              <a:cs typeface="Arial"/>
              <a:sym typeface="Arial"/>
            </a:endParaRPr>
          </a:p>
        </p:txBody>
      </p:sp>
      <p:grpSp>
        <p:nvGrpSpPr>
          <p:cNvPr id="906" name="Google Shape;906;p19"/>
          <p:cNvGrpSpPr/>
          <p:nvPr/>
        </p:nvGrpSpPr>
        <p:grpSpPr>
          <a:xfrm>
            <a:off x="561703" y="2185470"/>
            <a:ext cx="11413425" cy="3832161"/>
            <a:chOff x="561703" y="1697782"/>
            <a:chExt cx="11413425" cy="3832161"/>
          </a:xfrm>
        </p:grpSpPr>
        <p:sp>
          <p:nvSpPr>
            <p:cNvPr id="907" name="Google Shape;907;p19"/>
            <p:cNvSpPr/>
            <p:nvPr/>
          </p:nvSpPr>
          <p:spPr>
            <a:xfrm>
              <a:off x="561703" y="1697782"/>
              <a:ext cx="3209100" cy="994200"/>
            </a:xfrm>
            <a:prstGeom prst="rect">
              <a:avLst/>
            </a:prstGeom>
            <a:solidFill>
              <a:srgbClr val="79527B"/>
            </a:solidFill>
            <a:ln cap="flat" cmpd="sng" w="12700">
              <a:solidFill>
                <a:srgbClr val="7952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8" name="Google Shape;908;p19"/>
            <p:cNvSpPr/>
            <p:nvPr/>
          </p:nvSpPr>
          <p:spPr>
            <a:xfrm>
              <a:off x="8627498" y="1699080"/>
              <a:ext cx="3209100" cy="994200"/>
            </a:xfrm>
            <a:prstGeom prst="rect">
              <a:avLst/>
            </a:prstGeom>
            <a:solidFill>
              <a:srgbClr val="79527B"/>
            </a:solidFill>
            <a:ln cap="flat" cmpd="sng" w="12700">
              <a:solidFill>
                <a:srgbClr val="7952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9" name="Google Shape;909;p19"/>
            <p:cNvSpPr/>
            <p:nvPr/>
          </p:nvSpPr>
          <p:spPr>
            <a:xfrm>
              <a:off x="4594601" y="4535674"/>
              <a:ext cx="3209100" cy="994200"/>
            </a:xfrm>
            <a:prstGeom prst="rect">
              <a:avLst/>
            </a:prstGeom>
            <a:solidFill>
              <a:srgbClr val="79527B"/>
            </a:solidFill>
            <a:ln cap="flat" cmpd="sng" w="12700">
              <a:solidFill>
                <a:srgbClr val="7952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esprechung" id="910" name="Google Shape;910;p19"/>
            <p:cNvPicPr preferRelativeResize="0"/>
            <p:nvPr/>
          </p:nvPicPr>
          <p:blipFill rotWithShape="1">
            <a:blip r:embed="rId3">
              <a:alphaModFix/>
            </a:blip>
            <a:srcRect b="0" l="0" r="0" t="0"/>
            <a:stretch/>
          </p:blipFill>
          <p:spPr>
            <a:xfrm>
              <a:off x="9774825" y="1721444"/>
              <a:ext cx="914400" cy="914400"/>
            </a:xfrm>
            <a:prstGeom prst="rect">
              <a:avLst/>
            </a:prstGeom>
            <a:noFill/>
            <a:ln>
              <a:noFill/>
            </a:ln>
          </p:spPr>
        </p:pic>
        <p:pic>
          <p:nvPicPr>
            <p:cNvPr descr="Pulsierendes Herz" id="911" name="Google Shape;911;p19"/>
            <p:cNvPicPr preferRelativeResize="0"/>
            <p:nvPr/>
          </p:nvPicPr>
          <p:blipFill rotWithShape="1">
            <a:blip r:embed="rId4">
              <a:alphaModFix/>
            </a:blip>
            <a:srcRect b="0" l="0" r="0" t="0"/>
            <a:stretch/>
          </p:blipFill>
          <p:spPr>
            <a:xfrm>
              <a:off x="5667933" y="4615543"/>
              <a:ext cx="914400" cy="914400"/>
            </a:xfrm>
            <a:prstGeom prst="rect">
              <a:avLst/>
            </a:prstGeom>
            <a:noFill/>
            <a:ln>
              <a:noFill/>
            </a:ln>
          </p:spPr>
        </p:pic>
        <p:pic>
          <p:nvPicPr>
            <p:cNvPr descr="Teller mit Abdeckung" id="912" name="Google Shape;912;p19"/>
            <p:cNvPicPr preferRelativeResize="0"/>
            <p:nvPr/>
          </p:nvPicPr>
          <p:blipFill rotWithShape="1">
            <a:blip r:embed="rId5">
              <a:alphaModFix/>
            </a:blip>
            <a:srcRect b="0" l="0" r="0" t="0"/>
            <a:stretch/>
          </p:blipFill>
          <p:spPr>
            <a:xfrm>
              <a:off x="1635033" y="1738861"/>
              <a:ext cx="914400" cy="914400"/>
            </a:xfrm>
            <a:prstGeom prst="rect">
              <a:avLst/>
            </a:prstGeom>
            <a:noFill/>
            <a:ln>
              <a:noFill/>
            </a:ln>
          </p:spPr>
        </p:pic>
        <p:sp>
          <p:nvSpPr>
            <p:cNvPr id="913" name="Google Shape;913;p19"/>
            <p:cNvSpPr txBox="1"/>
            <p:nvPr/>
          </p:nvSpPr>
          <p:spPr>
            <a:xfrm>
              <a:off x="709687" y="2847380"/>
              <a:ext cx="3061200" cy="23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595A59"/>
                  </a:solidFill>
                  <a:latin typeface="Calibri"/>
                  <a:ea typeface="Calibri"/>
                  <a:cs typeface="Calibri"/>
                  <a:sym typeface="Calibri"/>
                </a:rPr>
                <a:t>Gastronomía e indulgencia</a:t>
              </a:r>
              <a:endParaRPr b="0" i="0" sz="1400" u="none" cap="none" strike="noStrike">
                <a:solidFill>
                  <a:srgbClr val="000000"/>
                </a:solidFill>
                <a:latin typeface="Arial"/>
                <a:ea typeface="Arial"/>
                <a:cs typeface="Arial"/>
                <a:sym typeface="Arial"/>
              </a:endParaRPr>
            </a:p>
            <a:p>
              <a:pPr indent="-182563" lvl="0" marL="182563" marR="0" rtl="0" algn="l">
                <a:lnSpc>
                  <a:spcPct val="100000"/>
                </a:lnSpc>
                <a:spcBef>
                  <a:spcPts val="0"/>
                </a:spcBef>
                <a:spcAft>
                  <a:spcPts val="0"/>
                </a:spcAft>
                <a:buClr>
                  <a:srgbClr val="595A59"/>
                </a:buClr>
                <a:buSzPts val="1600"/>
                <a:buFont typeface="Arial"/>
                <a:buChar char="•"/>
              </a:pPr>
              <a:r>
                <a:rPr b="0" i="0" lang="de-DE" sz="1600" u="none" cap="none" strike="noStrike">
                  <a:solidFill>
                    <a:srgbClr val="595A59"/>
                  </a:solidFill>
                  <a:latin typeface="Calibri"/>
                  <a:ea typeface="Calibri"/>
                  <a:cs typeface="Calibri"/>
                  <a:sym typeface="Calibri"/>
                </a:rPr>
                <a:t>Experiencias culinarias para recordar / entorno excepcional</a:t>
              </a:r>
              <a:endParaRPr b="0" i="0" sz="1400" u="none" cap="none" strike="noStrike">
                <a:solidFill>
                  <a:srgbClr val="000000"/>
                </a:solidFill>
                <a:latin typeface="Arial"/>
                <a:ea typeface="Arial"/>
                <a:cs typeface="Arial"/>
                <a:sym typeface="Arial"/>
              </a:endParaRPr>
            </a:p>
            <a:p>
              <a:pPr indent="-182563" lvl="0" marL="182563" marR="0" rtl="0" algn="l">
                <a:lnSpc>
                  <a:spcPct val="100000"/>
                </a:lnSpc>
                <a:spcBef>
                  <a:spcPts val="0"/>
                </a:spcBef>
                <a:spcAft>
                  <a:spcPts val="0"/>
                </a:spcAft>
                <a:buClr>
                  <a:srgbClr val="595A59"/>
                </a:buClr>
                <a:buSzPts val="1600"/>
                <a:buFont typeface="Arial"/>
                <a:buChar char="•"/>
              </a:pPr>
              <a:r>
                <a:rPr b="0" i="0" lang="de-DE" sz="1600" u="none" cap="none" strike="noStrike">
                  <a:solidFill>
                    <a:srgbClr val="595A59"/>
                  </a:solidFill>
                  <a:latin typeface="Calibri"/>
                  <a:ea typeface="Calibri"/>
                  <a:cs typeface="Calibri"/>
                  <a:sym typeface="Calibri"/>
                </a:rPr>
                <a:t>Platos regionales y locales / visitas a proveedores de la zona</a:t>
              </a:r>
              <a:endParaRPr b="0" i="0" sz="1400" u="none" cap="none" strike="noStrike">
                <a:solidFill>
                  <a:srgbClr val="000000"/>
                </a:solidFill>
                <a:latin typeface="Arial"/>
                <a:ea typeface="Arial"/>
                <a:cs typeface="Arial"/>
                <a:sym typeface="Arial"/>
              </a:endParaRPr>
            </a:p>
            <a:p>
              <a:pPr indent="-182563" lvl="0" marL="182563" marR="0" rtl="0" algn="l">
                <a:lnSpc>
                  <a:spcPct val="100000"/>
                </a:lnSpc>
                <a:spcBef>
                  <a:spcPts val="0"/>
                </a:spcBef>
                <a:spcAft>
                  <a:spcPts val="0"/>
                </a:spcAft>
                <a:buClr>
                  <a:srgbClr val="595A59"/>
                </a:buClr>
                <a:buSzPts val="1600"/>
                <a:buFont typeface="Arial"/>
                <a:buChar char="•"/>
              </a:pPr>
              <a:r>
                <a:rPr b="0" i="0" lang="de-DE" sz="1600" u="none" cap="none" strike="noStrike">
                  <a:solidFill>
                    <a:srgbClr val="595A59"/>
                  </a:solidFill>
                  <a:latin typeface="Calibri"/>
                  <a:ea typeface="Calibri"/>
                  <a:cs typeface="Calibri"/>
                  <a:sym typeface="Calibri"/>
                </a:rPr>
                <a:t>Aprender sobre nutrición, por ejemplo, clases de cocina / formas experimentales de preparar los alimentos / probar tendencias alimentarias</a:t>
              </a:r>
              <a:endParaRPr b="0" i="0" sz="1400" u="none" cap="none" strike="noStrike">
                <a:solidFill>
                  <a:srgbClr val="000000"/>
                </a:solidFill>
                <a:latin typeface="Arial"/>
                <a:ea typeface="Arial"/>
                <a:cs typeface="Arial"/>
                <a:sym typeface="Arial"/>
              </a:endParaRPr>
            </a:p>
          </p:txBody>
        </p:sp>
        <p:sp>
          <p:nvSpPr>
            <p:cNvPr id="914" name="Google Shape;914;p19"/>
            <p:cNvSpPr txBox="1"/>
            <p:nvPr/>
          </p:nvSpPr>
          <p:spPr>
            <a:xfrm>
              <a:off x="4594538" y="1835842"/>
              <a:ext cx="30612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595A59"/>
                  </a:solidFill>
                  <a:latin typeface="Calibri"/>
                  <a:ea typeface="Calibri"/>
                  <a:cs typeface="Calibri"/>
                  <a:sym typeface="Calibri"/>
                </a:rPr>
                <a:t>Bienestar y salud</a:t>
              </a:r>
              <a:endParaRPr b="0" i="0" sz="1400" u="none" cap="none" strike="noStrike">
                <a:solidFill>
                  <a:srgbClr val="000000"/>
                </a:solidFill>
                <a:latin typeface="Arial"/>
                <a:ea typeface="Arial"/>
                <a:cs typeface="Arial"/>
                <a:sym typeface="Arial"/>
              </a:endParaRPr>
            </a:p>
            <a:p>
              <a:pPr indent="-182563" lvl="0" marL="182563" marR="0" rtl="0" algn="l">
                <a:lnSpc>
                  <a:spcPct val="100000"/>
                </a:lnSpc>
                <a:spcBef>
                  <a:spcPts val="600"/>
                </a:spcBef>
                <a:spcAft>
                  <a:spcPts val="0"/>
                </a:spcAft>
                <a:buClr>
                  <a:srgbClr val="595A59"/>
                </a:buClr>
                <a:buSzPts val="1600"/>
                <a:buFont typeface="Arial"/>
                <a:buChar char="•"/>
              </a:pPr>
              <a:r>
                <a:rPr b="0" i="0" lang="de-DE" sz="1300" u="none" cap="none" strike="noStrike">
                  <a:solidFill>
                    <a:srgbClr val="595A59"/>
                  </a:solidFill>
                  <a:latin typeface="Calibri"/>
                  <a:ea typeface="Calibri"/>
                  <a:cs typeface="Calibri"/>
                  <a:sym typeface="Calibri"/>
                </a:rPr>
                <a:t>Experiencias especiales a través de la</a:t>
              </a:r>
              <a:r>
                <a:rPr b="0" i="0" lang="de-DE" sz="1200" u="none" cap="none" strike="noStrike">
                  <a:solidFill>
                    <a:srgbClr val="595A59"/>
                  </a:solidFill>
                  <a:latin typeface="Calibri"/>
                  <a:ea typeface="Calibri"/>
                  <a:cs typeface="Calibri"/>
                  <a:sym typeface="Calibri"/>
                </a:rPr>
                <a:t> </a:t>
              </a:r>
              <a:r>
                <a:rPr b="0" i="0" lang="de-DE" sz="1300" u="none" cap="none" strike="noStrike">
                  <a:solidFill>
                    <a:srgbClr val="595A59"/>
                  </a:solidFill>
                  <a:latin typeface="Calibri"/>
                  <a:ea typeface="Calibri"/>
                  <a:cs typeface="Calibri"/>
                  <a:sym typeface="Calibri"/>
                </a:rPr>
                <a:t>tranquilidad, por ejemplo, lugares de energía verde con plantas, piscinas de agua, salas de relajación de alta calidad</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0"/>
                </a:spcBef>
                <a:spcAft>
                  <a:spcPts val="0"/>
                </a:spcAft>
                <a:buClr>
                  <a:srgbClr val="595A59"/>
                </a:buClr>
                <a:buSzPts val="1300"/>
                <a:buFont typeface="Arial"/>
                <a:buChar char="•"/>
              </a:pPr>
              <a:r>
                <a:rPr b="0" i="0" lang="de-DE" sz="1300" u="none" cap="none" strike="noStrike">
                  <a:solidFill>
                    <a:srgbClr val="595A59"/>
                  </a:solidFill>
                  <a:latin typeface="Calibri"/>
                  <a:ea typeface="Calibri"/>
                  <a:cs typeface="Calibri"/>
                  <a:sym typeface="Calibri"/>
                </a:rPr>
                <a:t>Ofertas especiales de spa, por ejemplo, spa en la naturaleza, habitaciones con reserva privada</a:t>
              </a:r>
              <a:endParaRPr b="0" i="0" sz="1100" u="none" cap="none" strike="noStrike">
                <a:solidFill>
                  <a:srgbClr val="000000"/>
                </a:solidFill>
                <a:latin typeface="Arial"/>
                <a:ea typeface="Arial"/>
                <a:cs typeface="Arial"/>
                <a:sym typeface="Arial"/>
              </a:endParaRPr>
            </a:p>
            <a:p>
              <a:pPr indent="-163513" lvl="0" marL="182563" marR="0" rtl="0" algn="l">
                <a:lnSpc>
                  <a:spcPct val="100000"/>
                </a:lnSpc>
                <a:spcBef>
                  <a:spcPts val="0"/>
                </a:spcBef>
                <a:spcAft>
                  <a:spcPts val="0"/>
                </a:spcAft>
                <a:buClr>
                  <a:srgbClr val="595A59"/>
                </a:buClr>
                <a:buSzPts val="1300"/>
                <a:buFont typeface="Arial"/>
                <a:buChar char="•"/>
              </a:pPr>
              <a:r>
                <a:rPr b="0" i="0" lang="de-DE" sz="1300" u="none" cap="none" strike="noStrike">
                  <a:solidFill>
                    <a:srgbClr val="595A59"/>
                  </a:solidFill>
                  <a:latin typeface="Calibri"/>
                  <a:ea typeface="Calibri"/>
                  <a:cs typeface="Calibri"/>
                  <a:sym typeface="Calibri"/>
                </a:rPr>
                <a:t>Aprendizaje sobre temas de salud para utilizar en casa, por ejemplo, yoga, ejercicios de respiración, meditación</a:t>
              </a:r>
              <a:endParaRPr b="0" i="0" sz="1100" u="none" cap="none" strike="noStrike">
                <a:solidFill>
                  <a:srgbClr val="000000"/>
                </a:solidFill>
                <a:latin typeface="Arial"/>
                <a:ea typeface="Arial"/>
                <a:cs typeface="Arial"/>
                <a:sym typeface="Arial"/>
              </a:endParaRPr>
            </a:p>
          </p:txBody>
        </p:sp>
        <p:sp>
          <p:nvSpPr>
            <p:cNvPr id="915" name="Google Shape;915;p19"/>
            <p:cNvSpPr txBox="1"/>
            <p:nvPr/>
          </p:nvSpPr>
          <p:spPr>
            <a:xfrm>
              <a:off x="8913928" y="2856621"/>
              <a:ext cx="3061200" cy="9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595A59"/>
                  </a:solidFill>
                  <a:latin typeface="Calibri"/>
                  <a:ea typeface="Calibri"/>
                  <a:cs typeface="Calibri"/>
                  <a:sym typeface="Calibri"/>
                </a:rPr>
                <a:t>Cultura y ocio</a:t>
              </a:r>
              <a:endParaRPr b="0" i="0" sz="1400" u="none" cap="none" strike="noStrike">
                <a:solidFill>
                  <a:srgbClr val="000000"/>
                </a:solidFill>
                <a:latin typeface="Arial"/>
                <a:ea typeface="Arial"/>
                <a:cs typeface="Arial"/>
                <a:sym typeface="Arial"/>
              </a:endParaRPr>
            </a:p>
            <a:p>
              <a:pPr indent="-182563" lvl="0" marL="182563" marR="0" rtl="0" algn="l">
                <a:lnSpc>
                  <a:spcPct val="100000"/>
                </a:lnSpc>
                <a:spcBef>
                  <a:spcPts val="600"/>
                </a:spcBef>
                <a:spcAft>
                  <a:spcPts val="0"/>
                </a:spcAft>
                <a:buClr>
                  <a:srgbClr val="595A59"/>
                </a:buClr>
                <a:buSzPts val="1600"/>
                <a:buFont typeface="Arial"/>
                <a:buChar char="•"/>
              </a:pPr>
              <a:r>
                <a:rPr b="0" i="0" lang="de-DE" sz="1600" u="none" cap="none" strike="noStrike">
                  <a:solidFill>
                    <a:srgbClr val="595A59"/>
                  </a:solidFill>
                  <a:latin typeface="Calibri"/>
                  <a:ea typeface="Calibri"/>
                  <a:cs typeface="Calibri"/>
                  <a:sym typeface="Calibri"/>
                </a:rPr>
                <a:t>Pruebe actividades artísticas</a:t>
              </a:r>
              <a:endParaRPr b="0" i="0" sz="1400" u="none" cap="none" strike="noStrike">
                <a:solidFill>
                  <a:srgbClr val="000000"/>
                </a:solidFill>
                <a:latin typeface="Arial"/>
                <a:ea typeface="Arial"/>
                <a:cs typeface="Arial"/>
                <a:sym typeface="Arial"/>
              </a:endParaRPr>
            </a:p>
            <a:p>
              <a:pPr indent="-182563" lvl="0" marL="182563" marR="0" rtl="0" algn="l">
                <a:lnSpc>
                  <a:spcPct val="100000"/>
                </a:lnSpc>
                <a:spcBef>
                  <a:spcPts val="0"/>
                </a:spcBef>
                <a:spcAft>
                  <a:spcPts val="0"/>
                </a:spcAft>
                <a:buClr>
                  <a:srgbClr val="595A59"/>
                </a:buClr>
                <a:buSzPts val="1600"/>
                <a:buFont typeface="Arial"/>
                <a:buChar char="•"/>
              </a:pPr>
              <a:r>
                <a:rPr b="0" i="0" lang="de-DE" sz="1600" u="none" cap="none" strike="noStrike">
                  <a:solidFill>
                    <a:srgbClr val="595A59"/>
                  </a:solidFill>
                  <a:latin typeface="Calibri"/>
                  <a:ea typeface="Calibri"/>
                  <a:cs typeface="Calibri"/>
                  <a:sym typeface="Calibri"/>
                </a:rPr>
                <a:t>Festivales temáticos</a:t>
              </a:r>
              <a:endParaRPr b="0" i="0" sz="1400" u="none" cap="none" strike="noStrike">
                <a:solidFill>
                  <a:srgbClr val="000000"/>
                </a:solidFill>
                <a:latin typeface="Arial"/>
                <a:ea typeface="Arial"/>
                <a:cs typeface="Arial"/>
                <a:sym typeface="Arial"/>
              </a:endParaRPr>
            </a:p>
          </p:txBody>
        </p:sp>
        <p:sp>
          <p:nvSpPr>
            <p:cNvPr id="916" name="Google Shape;916;p19"/>
            <p:cNvSpPr/>
            <p:nvPr/>
          </p:nvSpPr>
          <p:spPr>
            <a:xfrm>
              <a:off x="8627499" y="2693349"/>
              <a:ext cx="3209100" cy="2836500"/>
            </a:xfrm>
            <a:prstGeom prst="rect">
              <a:avLst/>
            </a:prstGeom>
            <a:noFill/>
            <a:ln cap="flat" cmpd="sng" w="12700">
              <a:solidFill>
                <a:srgbClr val="7952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7" name="Google Shape;917;p19"/>
            <p:cNvSpPr/>
            <p:nvPr/>
          </p:nvSpPr>
          <p:spPr>
            <a:xfrm>
              <a:off x="561703" y="2693349"/>
              <a:ext cx="3209100" cy="2836500"/>
            </a:xfrm>
            <a:prstGeom prst="rect">
              <a:avLst/>
            </a:prstGeom>
            <a:noFill/>
            <a:ln cap="flat" cmpd="sng" w="12700">
              <a:solidFill>
                <a:srgbClr val="7952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8" name="Google Shape;918;p19"/>
            <p:cNvSpPr/>
            <p:nvPr/>
          </p:nvSpPr>
          <p:spPr>
            <a:xfrm>
              <a:off x="4594601" y="1735692"/>
              <a:ext cx="3209100" cy="2836500"/>
            </a:xfrm>
            <a:prstGeom prst="rect">
              <a:avLst/>
            </a:prstGeom>
            <a:noFill/>
            <a:ln cap="flat" cmpd="sng" w="12700">
              <a:solidFill>
                <a:srgbClr val="79527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grpSp>
        <p:nvGrpSpPr>
          <p:cNvPr id="923" name="Google Shape;923;p20"/>
          <p:cNvGrpSpPr/>
          <p:nvPr/>
        </p:nvGrpSpPr>
        <p:grpSpPr>
          <a:xfrm>
            <a:off x="4858645" y="1639775"/>
            <a:ext cx="5795758" cy="4610325"/>
            <a:chOff x="1105795" y="3062"/>
            <a:chExt cx="5795758" cy="4610325"/>
          </a:xfrm>
        </p:grpSpPr>
        <p:sp>
          <p:nvSpPr>
            <p:cNvPr id="924" name="Google Shape;924;p20"/>
            <p:cNvSpPr/>
            <p:nvPr/>
          </p:nvSpPr>
          <p:spPr>
            <a:xfrm rot="10800000">
              <a:off x="1576666" y="3062"/>
              <a:ext cx="5324887" cy="941743"/>
            </a:xfrm>
            <a:prstGeom prst="homePlate">
              <a:avLst>
                <a:gd fmla="val 50000"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20"/>
            <p:cNvSpPr txBox="1"/>
            <p:nvPr/>
          </p:nvSpPr>
          <p:spPr>
            <a:xfrm>
              <a:off x="1812102" y="3062"/>
              <a:ext cx="5089451" cy="941743"/>
            </a:xfrm>
            <a:prstGeom prst="rect">
              <a:avLst/>
            </a:prstGeom>
            <a:noFill/>
            <a:ln>
              <a:noFill/>
            </a:ln>
          </p:spPr>
          <p:txBody>
            <a:bodyPr anchorCtr="0" anchor="ctr" bIns="64750" lIns="415275" spcFirstLastPara="1" rIns="12090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Recoger los anhelos profundos que determinan las acciones y el comportamiento de reserva del grupo o grupos destinatarios</a:t>
              </a:r>
              <a:endParaRPr b="0" i="0" sz="1400" u="none" cap="none" strike="noStrike">
                <a:solidFill>
                  <a:srgbClr val="000000"/>
                </a:solidFill>
                <a:latin typeface="Arial"/>
                <a:ea typeface="Arial"/>
                <a:cs typeface="Arial"/>
                <a:sym typeface="Arial"/>
              </a:endParaRPr>
            </a:p>
          </p:txBody>
        </p:sp>
        <p:sp>
          <p:nvSpPr>
            <p:cNvPr id="926" name="Google Shape;926;p20"/>
            <p:cNvSpPr/>
            <p:nvPr/>
          </p:nvSpPr>
          <p:spPr>
            <a:xfrm>
              <a:off x="1105795" y="3062"/>
              <a:ext cx="941743" cy="941743"/>
            </a:xfrm>
            <a:prstGeom prst="ellipse">
              <a:avLst/>
            </a:prstGeom>
            <a:blipFill rotWithShape="1">
              <a:blip r:embed="rId3">
                <a:alphaModFix/>
              </a:blip>
              <a:stretch>
                <a:fillRect b="0" l="-24993" r="-24992"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20"/>
            <p:cNvSpPr/>
            <p:nvPr/>
          </p:nvSpPr>
          <p:spPr>
            <a:xfrm rot="10800000">
              <a:off x="1576666" y="1225922"/>
              <a:ext cx="5324887" cy="941743"/>
            </a:xfrm>
            <a:prstGeom prst="homePlate">
              <a:avLst>
                <a:gd fmla="val 50000"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20"/>
            <p:cNvSpPr txBox="1"/>
            <p:nvPr/>
          </p:nvSpPr>
          <p:spPr>
            <a:xfrm>
              <a:off x="1812102" y="1225922"/>
              <a:ext cx="5089451" cy="941743"/>
            </a:xfrm>
            <a:prstGeom prst="rect">
              <a:avLst/>
            </a:prstGeom>
            <a:noFill/>
            <a:ln>
              <a:noFill/>
            </a:ln>
          </p:spPr>
          <p:txBody>
            <a:bodyPr anchorCtr="0" anchor="ctr" bIns="64750" lIns="415275" spcFirstLastPara="1" rIns="12090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Incluir la evolución social fundamental</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95"/>
                </a:spcBef>
                <a:spcAft>
                  <a:spcPts val="0"/>
                </a:spcAft>
                <a:buClr>
                  <a:schemeClr val="lt1"/>
                </a:buClr>
                <a:buSzPts val="1700"/>
                <a:buFont typeface="Calibri"/>
                <a:buNone/>
              </a:pPr>
              <a:r>
                <a:rPr b="0" i="0" lang="de-DE" sz="1600" u="none" cap="none" strike="noStrike">
                  <a:solidFill>
                    <a:schemeClr val="lt1"/>
                  </a:solidFill>
                  <a:latin typeface="Calibri"/>
                  <a:ea typeface="Calibri"/>
                  <a:cs typeface="Calibri"/>
                  <a:sym typeface="Calibri"/>
                </a:rPr>
                <a:t>(por ejemplo, cuanto más globalizado es el mundo, más hogar, tranquilidad y atención plena se necesitan)</a:t>
              </a:r>
              <a:endParaRPr b="0" i="0" sz="1300" u="none" cap="none" strike="noStrike">
                <a:solidFill>
                  <a:srgbClr val="000000"/>
                </a:solidFill>
                <a:latin typeface="Arial"/>
                <a:ea typeface="Arial"/>
                <a:cs typeface="Arial"/>
                <a:sym typeface="Arial"/>
              </a:endParaRPr>
            </a:p>
          </p:txBody>
        </p:sp>
        <p:sp>
          <p:nvSpPr>
            <p:cNvPr id="929" name="Google Shape;929;p20"/>
            <p:cNvSpPr/>
            <p:nvPr/>
          </p:nvSpPr>
          <p:spPr>
            <a:xfrm>
              <a:off x="1105795" y="1225922"/>
              <a:ext cx="941743" cy="941743"/>
            </a:xfrm>
            <a:prstGeom prst="ellipse">
              <a:avLst/>
            </a:prstGeom>
            <a:blipFill rotWithShape="1">
              <a:blip r:embed="rId4">
                <a:alphaModFix/>
              </a:blip>
              <a:stretch>
                <a:fillRect b="-24992" l="0" r="0" t="-24993"/>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20"/>
            <p:cNvSpPr/>
            <p:nvPr/>
          </p:nvSpPr>
          <p:spPr>
            <a:xfrm rot="10800000">
              <a:off x="1576666" y="2448783"/>
              <a:ext cx="5324887" cy="941743"/>
            </a:xfrm>
            <a:prstGeom prst="homePlate">
              <a:avLst>
                <a:gd fmla="val 50000"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20"/>
            <p:cNvSpPr txBox="1"/>
            <p:nvPr/>
          </p:nvSpPr>
          <p:spPr>
            <a:xfrm>
              <a:off x="1812102" y="2448783"/>
              <a:ext cx="5089451" cy="941743"/>
            </a:xfrm>
            <a:prstGeom prst="rect">
              <a:avLst/>
            </a:prstGeom>
            <a:noFill/>
            <a:ln>
              <a:noFill/>
            </a:ln>
          </p:spPr>
          <p:txBody>
            <a:bodyPr anchorCtr="0" anchor="ctr" bIns="64750" lIns="415275" spcFirstLastPara="1" rIns="12090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Utilizar imágenes conmovedoras</a:t>
              </a:r>
              <a:endParaRPr b="0" i="0" sz="1400" u="none" cap="none" strike="noStrike">
                <a:solidFill>
                  <a:srgbClr val="000000"/>
                </a:solidFill>
                <a:latin typeface="Arial"/>
                <a:ea typeface="Arial"/>
                <a:cs typeface="Arial"/>
                <a:sym typeface="Arial"/>
              </a:endParaRPr>
            </a:p>
          </p:txBody>
        </p:sp>
        <p:sp>
          <p:nvSpPr>
            <p:cNvPr id="932" name="Google Shape;932;p20"/>
            <p:cNvSpPr/>
            <p:nvPr/>
          </p:nvSpPr>
          <p:spPr>
            <a:xfrm>
              <a:off x="1105795" y="2448783"/>
              <a:ext cx="941743" cy="941743"/>
            </a:xfrm>
            <a:prstGeom prst="ellipse">
              <a:avLst/>
            </a:prstGeom>
            <a:blipFill rotWithShape="1">
              <a:blip r:embed="rId5">
                <a:alphaModFix/>
              </a:blip>
              <a:stretch>
                <a:fillRect b="0" l="-24993" r="-24992"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20"/>
            <p:cNvSpPr/>
            <p:nvPr/>
          </p:nvSpPr>
          <p:spPr>
            <a:xfrm rot="10800000">
              <a:off x="1576666" y="3671644"/>
              <a:ext cx="5324887" cy="941743"/>
            </a:xfrm>
            <a:prstGeom prst="homePlate">
              <a:avLst>
                <a:gd fmla="val 50000"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20"/>
            <p:cNvSpPr txBox="1"/>
            <p:nvPr/>
          </p:nvSpPr>
          <p:spPr>
            <a:xfrm>
              <a:off x="1812102" y="3671644"/>
              <a:ext cx="5089451" cy="941743"/>
            </a:xfrm>
            <a:prstGeom prst="rect">
              <a:avLst/>
            </a:prstGeom>
            <a:noFill/>
            <a:ln>
              <a:noFill/>
            </a:ln>
          </p:spPr>
          <p:txBody>
            <a:bodyPr anchorCtr="0" anchor="ctr" bIns="64750" lIns="415275" spcFirstLastPara="1" rIns="12090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Utilizar rostros e historias personales para transmitir valores</a:t>
              </a:r>
              <a:endParaRPr b="0" i="0" sz="1400" u="none" cap="none" strike="noStrike">
                <a:solidFill>
                  <a:srgbClr val="000000"/>
                </a:solidFill>
                <a:latin typeface="Arial"/>
                <a:ea typeface="Arial"/>
                <a:cs typeface="Arial"/>
                <a:sym typeface="Arial"/>
              </a:endParaRPr>
            </a:p>
          </p:txBody>
        </p:sp>
        <p:sp>
          <p:nvSpPr>
            <p:cNvPr id="935" name="Google Shape;935;p20"/>
            <p:cNvSpPr/>
            <p:nvPr/>
          </p:nvSpPr>
          <p:spPr>
            <a:xfrm>
              <a:off x="1105795" y="3671644"/>
              <a:ext cx="941743" cy="941743"/>
            </a:xfrm>
            <a:prstGeom prst="ellipse">
              <a:avLst/>
            </a:prstGeom>
            <a:blipFill rotWithShape="1">
              <a:blip r:embed="rId6">
                <a:alphaModFix/>
              </a:blip>
              <a:stretch>
                <a:fillRect b="0" l="-24993" r="-24992"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6" name="Google Shape;936;p20"/>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Para darse a conocer, las PYMEs turísticas tienen que convencer con los mensajes adecuados y despertar emociones.</a:t>
            </a:r>
            <a:endParaRPr/>
          </a:p>
          <a:p>
            <a:pPr indent="0" lvl="0" marL="0" rtl="0" algn="l">
              <a:lnSpc>
                <a:spcPct val="100000"/>
              </a:lnSpc>
              <a:spcBef>
                <a:spcPts val="600"/>
              </a:spcBef>
              <a:spcAft>
                <a:spcPts val="0"/>
              </a:spcAft>
              <a:buClr>
                <a:srgbClr val="595A59"/>
              </a:buClr>
              <a:buSzPts val="1800"/>
              <a:buNone/>
            </a:pPr>
            <a:r>
              <a:rPr lang="de-DE"/>
              <a:t>El aspecto emocional es especialmente importante en el turismo porque las decisiones de viajar son predominantemente una cuestión de sentimientos.</a:t>
            </a:r>
            <a:endParaRPr/>
          </a:p>
        </p:txBody>
      </p:sp>
      <p:sp>
        <p:nvSpPr>
          <p:cNvPr id="937" name="Google Shape;937;p20"/>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El producto/servicio turístico debe empaquetarse emocionalmente en el siguiente paso para crear deseos.</a:t>
            </a:r>
            <a:endParaRPr/>
          </a:p>
        </p:txBody>
      </p:sp>
      <p:sp>
        <p:nvSpPr>
          <p:cNvPr id="938" name="Google Shape;938;p20"/>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79527B"/>
              </a:buClr>
              <a:buSzPct val="100000"/>
              <a:buNone/>
            </a:pPr>
            <a:r>
              <a:rPr lang="de-DE"/>
              <a:t>3. Crear deseos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grpSp>
        <p:nvGrpSpPr>
          <p:cNvPr id="943" name="Google Shape;943;p21"/>
          <p:cNvGrpSpPr/>
          <p:nvPr/>
        </p:nvGrpSpPr>
        <p:grpSpPr>
          <a:xfrm>
            <a:off x="3754644" y="2480388"/>
            <a:ext cx="8003761" cy="2929098"/>
            <a:chOff x="1794" y="843675"/>
            <a:chExt cx="8003761" cy="2929098"/>
          </a:xfrm>
        </p:grpSpPr>
        <p:sp>
          <p:nvSpPr>
            <p:cNvPr id="944" name="Google Shape;944;p21"/>
            <p:cNvSpPr/>
            <p:nvPr/>
          </p:nvSpPr>
          <p:spPr>
            <a:xfrm rot="5400000">
              <a:off x="296265" y="2163790"/>
              <a:ext cx="886991" cy="1475933"/>
            </a:xfrm>
            <a:prstGeom prst="corner">
              <a:avLst>
                <a:gd fmla="val 16120" name="adj1"/>
                <a:gd fmla="val 16110" name="adj2"/>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21"/>
            <p:cNvSpPr/>
            <p:nvPr/>
          </p:nvSpPr>
          <p:spPr>
            <a:xfrm>
              <a:off x="148204" y="2604776"/>
              <a:ext cx="1332481" cy="116799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21"/>
            <p:cNvSpPr txBox="1"/>
            <p:nvPr/>
          </p:nvSpPr>
          <p:spPr>
            <a:xfrm>
              <a:off x="148204" y="2604776"/>
              <a:ext cx="1332481" cy="1167997"/>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Calibri"/>
                <a:buNone/>
              </a:pPr>
              <a:r>
                <a:rPr b="0" i="0" lang="de-DE" sz="1900" u="none" cap="none" strike="noStrike">
                  <a:solidFill>
                    <a:schemeClr val="dk1"/>
                  </a:solidFill>
                  <a:latin typeface="Calibri"/>
                  <a:ea typeface="Calibri"/>
                  <a:cs typeface="Calibri"/>
                  <a:sym typeface="Calibri"/>
                </a:rPr>
                <a:t>Inspiración</a:t>
              </a:r>
              <a:endParaRPr b="0" i="0" sz="1400" u="none" cap="none" strike="noStrike">
                <a:solidFill>
                  <a:srgbClr val="000000"/>
                </a:solidFill>
                <a:latin typeface="Arial"/>
                <a:ea typeface="Arial"/>
                <a:cs typeface="Arial"/>
                <a:sym typeface="Arial"/>
              </a:endParaRPr>
            </a:p>
          </p:txBody>
        </p:sp>
        <p:sp>
          <p:nvSpPr>
            <p:cNvPr id="947" name="Google Shape;947;p21"/>
            <p:cNvSpPr/>
            <p:nvPr/>
          </p:nvSpPr>
          <p:spPr>
            <a:xfrm>
              <a:off x="1229274" y="2055130"/>
              <a:ext cx="251411" cy="251411"/>
            </a:xfrm>
            <a:prstGeom prst="triangle">
              <a:avLst>
                <a:gd fmla="val 100000" name="adj"/>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21"/>
            <p:cNvSpPr/>
            <p:nvPr/>
          </p:nvSpPr>
          <p:spPr>
            <a:xfrm rot="5400000">
              <a:off x="1927483" y="1760143"/>
              <a:ext cx="886991" cy="1475933"/>
            </a:xfrm>
            <a:prstGeom prst="corner">
              <a:avLst>
                <a:gd fmla="val 16120" name="adj1"/>
                <a:gd fmla="val 16110" name="adj2"/>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21"/>
            <p:cNvSpPr/>
            <p:nvPr/>
          </p:nvSpPr>
          <p:spPr>
            <a:xfrm>
              <a:off x="1779422" y="2201129"/>
              <a:ext cx="1332481" cy="116799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21"/>
            <p:cNvSpPr txBox="1"/>
            <p:nvPr/>
          </p:nvSpPr>
          <p:spPr>
            <a:xfrm>
              <a:off x="1779422" y="2201129"/>
              <a:ext cx="1332481" cy="1167997"/>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Calibri"/>
                <a:buNone/>
              </a:pPr>
              <a:r>
                <a:rPr b="0" i="0" lang="de-DE" sz="1900" u="none" cap="none" strike="noStrike">
                  <a:solidFill>
                    <a:schemeClr val="dk1"/>
                  </a:solidFill>
                  <a:latin typeface="Calibri"/>
                  <a:ea typeface="Calibri"/>
                  <a:cs typeface="Calibri"/>
                  <a:sym typeface="Calibri"/>
                </a:rPr>
                <a:t>Información</a:t>
              </a:r>
              <a:endParaRPr b="0" i="0" sz="1400" u="none" cap="none" strike="noStrike">
                <a:solidFill>
                  <a:srgbClr val="000000"/>
                </a:solidFill>
                <a:latin typeface="Arial"/>
                <a:ea typeface="Arial"/>
                <a:cs typeface="Arial"/>
                <a:sym typeface="Arial"/>
              </a:endParaRPr>
            </a:p>
          </p:txBody>
        </p:sp>
        <p:sp>
          <p:nvSpPr>
            <p:cNvPr id="951" name="Google Shape;951;p21"/>
            <p:cNvSpPr/>
            <p:nvPr/>
          </p:nvSpPr>
          <p:spPr>
            <a:xfrm>
              <a:off x="2860491" y="1651483"/>
              <a:ext cx="251411" cy="251411"/>
            </a:xfrm>
            <a:prstGeom prst="triangle">
              <a:avLst>
                <a:gd fmla="val 100000" name="adj"/>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21"/>
            <p:cNvSpPr/>
            <p:nvPr/>
          </p:nvSpPr>
          <p:spPr>
            <a:xfrm rot="5400000">
              <a:off x="3558700" y="1356497"/>
              <a:ext cx="886991" cy="1475933"/>
            </a:xfrm>
            <a:prstGeom prst="corner">
              <a:avLst>
                <a:gd fmla="val 16120" name="adj1"/>
                <a:gd fmla="val 16110" name="adj2"/>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21"/>
            <p:cNvSpPr/>
            <p:nvPr/>
          </p:nvSpPr>
          <p:spPr>
            <a:xfrm>
              <a:off x="3410639" y="1797483"/>
              <a:ext cx="1332481" cy="116799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21"/>
            <p:cNvSpPr txBox="1"/>
            <p:nvPr/>
          </p:nvSpPr>
          <p:spPr>
            <a:xfrm>
              <a:off x="3410639" y="1797483"/>
              <a:ext cx="1332481" cy="1167997"/>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Calibri"/>
                <a:buNone/>
              </a:pPr>
              <a:r>
                <a:rPr b="0" i="0" lang="de-DE" sz="1900" u="none" cap="none" strike="noStrike">
                  <a:solidFill>
                    <a:schemeClr val="dk1"/>
                  </a:solidFill>
                  <a:latin typeface="Calibri"/>
                  <a:ea typeface="Calibri"/>
                  <a:cs typeface="Calibri"/>
                  <a:sym typeface="Calibri"/>
                </a:rPr>
                <a:t>Obtener un presupuesto</a:t>
              </a:r>
              <a:endParaRPr b="0" i="0" sz="1400" u="none" cap="none" strike="noStrike">
                <a:solidFill>
                  <a:srgbClr val="000000"/>
                </a:solidFill>
                <a:latin typeface="Arial"/>
                <a:ea typeface="Arial"/>
                <a:cs typeface="Arial"/>
                <a:sym typeface="Arial"/>
              </a:endParaRPr>
            </a:p>
          </p:txBody>
        </p:sp>
        <p:sp>
          <p:nvSpPr>
            <p:cNvPr id="955" name="Google Shape;955;p21"/>
            <p:cNvSpPr/>
            <p:nvPr/>
          </p:nvSpPr>
          <p:spPr>
            <a:xfrm>
              <a:off x="4491709" y="1247837"/>
              <a:ext cx="251411" cy="251411"/>
            </a:xfrm>
            <a:prstGeom prst="triangle">
              <a:avLst>
                <a:gd fmla="val 100000" name="adj"/>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21"/>
            <p:cNvSpPr/>
            <p:nvPr/>
          </p:nvSpPr>
          <p:spPr>
            <a:xfrm rot="5400000">
              <a:off x="5189917" y="952851"/>
              <a:ext cx="886991" cy="1475933"/>
            </a:xfrm>
            <a:prstGeom prst="corner">
              <a:avLst>
                <a:gd fmla="val 16120" name="adj1"/>
                <a:gd fmla="val 16110" name="adj2"/>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21"/>
            <p:cNvSpPr/>
            <p:nvPr/>
          </p:nvSpPr>
          <p:spPr>
            <a:xfrm>
              <a:off x="5041856" y="1393837"/>
              <a:ext cx="1332481" cy="116799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21"/>
            <p:cNvSpPr txBox="1"/>
            <p:nvPr/>
          </p:nvSpPr>
          <p:spPr>
            <a:xfrm>
              <a:off x="5041856" y="1393837"/>
              <a:ext cx="1332481" cy="1167997"/>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Calibri"/>
                <a:buNone/>
              </a:pPr>
              <a:r>
                <a:rPr b="0" i="0" lang="de-DE" sz="1900" u="none" cap="none" strike="noStrike">
                  <a:solidFill>
                    <a:schemeClr val="dk1"/>
                  </a:solidFill>
                  <a:latin typeface="Calibri"/>
                  <a:ea typeface="Calibri"/>
                  <a:cs typeface="Calibri"/>
                  <a:sym typeface="Calibri"/>
                </a:rPr>
                <a:t>Reservas</a:t>
              </a:r>
              <a:endParaRPr b="0" i="0" sz="1400" u="none" cap="none" strike="noStrike">
                <a:solidFill>
                  <a:srgbClr val="000000"/>
                </a:solidFill>
                <a:latin typeface="Arial"/>
                <a:ea typeface="Arial"/>
                <a:cs typeface="Arial"/>
                <a:sym typeface="Arial"/>
              </a:endParaRPr>
            </a:p>
          </p:txBody>
        </p:sp>
        <p:sp>
          <p:nvSpPr>
            <p:cNvPr id="959" name="Google Shape;959;p21"/>
            <p:cNvSpPr/>
            <p:nvPr/>
          </p:nvSpPr>
          <p:spPr>
            <a:xfrm>
              <a:off x="6122926" y="844191"/>
              <a:ext cx="251411" cy="251411"/>
            </a:xfrm>
            <a:prstGeom prst="triangle">
              <a:avLst>
                <a:gd fmla="val 100000" name="adj"/>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21"/>
            <p:cNvSpPr/>
            <p:nvPr/>
          </p:nvSpPr>
          <p:spPr>
            <a:xfrm rot="5400000">
              <a:off x="6821135" y="549204"/>
              <a:ext cx="886991" cy="1475933"/>
            </a:xfrm>
            <a:prstGeom prst="corner">
              <a:avLst>
                <a:gd fmla="val 16120" name="adj1"/>
                <a:gd fmla="val 16110" name="adj2"/>
              </a:avLst>
            </a:prstGeom>
            <a:solidFill>
              <a:srgbClr val="056C6E"/>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21"/>
            <p:cNvSpPr/>
            <p:nvPr/>
          </p:nvSpPr>
          <p:spPr>
            <a:xfrm>
              <a:off x="6673074" y="990190"/>
              <a:ext cx="1332481" cy="116799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21"/>
            <p:cNvSpPr txBox="1"/>
            <p:nvPr/>
          </p:nvSpPr>
          <p:spPr>
            <a:xfrm>
              <a:off x="6673074" y="990190"/>
              <a:ext cx="1332481" cy="1167997"/>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Calibri"/>
                <a:buNone/>
              </a:pPr>
              <a:r>
                <a:rPr b="0" i="0" lang="de-DE" sz="1900" u="none" cap="none" strike="noStrike">
                  <a:solidFill>
                    <a:schemeClr val="dk1"/>
                  </a:solidFill>
                  <a:latin typeface="Calibri"/>
                  <a:ea typeface="Calibri"/>
                  <a:cs typeface="Calibri"/>
                  <a:sym typeface="Calibri"/>
                </a:rPr>
                <a:t>Experiencia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65"/>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grpSp>
      <p:sp>
        <p:nvSpPr>
          <p:cNvPr id="963" name="Google Shape;963;p21"/>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Cuanto mejor conozcan las PYMEs turísticas a sus grupos destinatarios y sus necesidades, deseos y comportamientos, más específicas podrán ser las medidas de comunicación. </a:t>
            </a:r>
            <a:endParaRPr/>
          </a:p>
          <a:p>
            <a:pPr indent="0" lvl="0" marL="0" rtl="0" algn="l">
              <a:lnSpc>
                <a:spcPct val="100000"/>
              </a:lnSpc>
              <a:spcBef>
                <a:spcPts val="600"/>
              </a:spcBef>
              <a:spcAft>
                <a:spcPts val="0"/>
              </a:spcAft>
              <a:buClr>
                <a:srgbClr val="595A59"/>
              </a:buClr>
              <a:buSzPts val="1800"/>
              <a:buNone/>
            </a:pPr>
            <a:r>
              <a:rPr lang="de-DE"/>
              <a:t>El huésped debe ser acompañado en las siguientes fases:</a:t>
            </a:r>
            <a:endParaRPr/>
          </a:p>
        </p:txBody>
      </p:sp>
      <p:sp>
        <p:nvSpPr>
          <p:cNvPr id="964" name="Google Shape;964;p21"/>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Hay que dirigirse al huésped con la comunicación adecuada en sus distintas fases de información.</a:t>
            </a:r>
            <a:endParaRPr/>
          </a:p>
        </p:txBody>
      </p:sp>
      <p:sp>
        <p:nvSpPr>
          <p:cNvPr id="965" name="Google Shape;965;p21"/>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9527B"/>
              </a:buClr>
              <a:buSzPts val="1800"/>
              <a:buNone/>
            </a:pPr>
            <a:r>
              <a:rPr lang="de-DE" sz="1500"/>
              <a:t>4. Comunicarse con precisión con los invitados</a:t>
            </a:r>
            <a:endParaRPr/>
          </a:p>
          <a:p>
            <a:pPr indent="0" lvl="0" marL="0" rtl="0" algn="l">
              <a:lnSpc>
                <a:spcPct val="90000"/>
              </a:lnSpc>
              <a:spcBef>
                <a:spcPts val="1000"/>
              </a:spcBef>
              <a:spcAft>
                <a:spcPts val="0"/>
              </a:spcAft>
              <a:buClr>
                <a:srgbClr val="79527B"/>
              </a:buClr>
              <a:buSzPts val="1800"/>
              <a:buNone/>
            </a:pPr>
            <a:r>
              <a:rPr lang="de-DE"/>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grpSp>
        <p:nvGrpSpPr>
          <p:cNvPr id="970" name="Google Shape;970;p22"/>
          <p:cNvGrpSpPr/>
          <p:nvPr/>
        </p:nvGrpSpPr>
        <p:grpSpPr>
          <a:xfrm>
            <a:off x="5379654" y="1638232"/>
            <a:ext cx="4753740" cy="4580952"/>
            <a:chOff x="1626804" y="1519"/>
            <a:chExt cx="4753740" cy="4580952"/>
          </a:xfrm>
        </p:grpSpPr>
        <p:sp>
          <p:nvSpPr>
            <p:cNvPr id="971" name="Google Shape;971;p22"/>
            <p:cNvSpPr/>
            <p:nvPr/>
          </p:nvSpPr>
          <p:spPr>
            <a:xfrm>
              <a:off x="2103617" y="569172"/>
              <a:ext cx="3800115" cy="3800115"/>
            </a:xfrm>
            <a:prstGeom prst="blockArc">
              <a:avLst>
                <a:gd fmla="val 11880000" name="adj1"/>
                <a:gd fmla="val 16200000" name="adj2"/>
                <a:gd fmla="val 4636" name="adj3"/>
              </a:avLst>
            </a:prstGeom>
            <a:solidFill>
              <a:srgbClr val="C5C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22"/>
            <p:cNvSpPr/>
            <p:nvPr/>
          </p:nvSpPr>
          <p:spPr>
            <a:xfrm>
              <a:off x="2103617" y="569172"/>
              <a:ext cx="3800115" cy="3800115"/>
            </a:xfrm>
            <a:prstGeom prst="blockArc">
              <a:avLst>
                <a:gd fmla="val 7560000" name="adj1"/>
                <a:gd fmla="val 11880000" name="adj2"/>
                <a:gd fmla="val 4636" name="adj3"/>
              </a:avLst>
            </a:prstGeom>
            <a:solidFill>
              <a:srgbClr val="C5C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22"/>
            <p:cNvSpPr/>
            <p:nvPr/>
          </p:nvSpPr>
          <p:spPr>
            <a:xfrm>
              <a:off x="2103617" y="569172"/>
              <a:ext cx="3800115" cy="3800115"/>
            </a:xfrm>
            <a:prstGeom prst="blockArc">
              <a:avLst>
                <a:gd fmla="val 3240000" name="adj1"/>
                <a:gd fmla="val 7560000" name="adj2"/>
                <a:gd fmla="val 4636" name="adj3"/>
              </a:avLst>
            </a:prstGeom>
            <a:solidFill>
              <a:srgbClr val="C5C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22"/>
            <p:cNvSpPr/>
            <p:nvPr/>
          </p:nvSpPr>
          <p:spPr>
            <a:xfrm>
              <a:off x="2103617" y="569172"/>
              <a:ext cx="3800115" cy="3800115"/>
            </a:xfrm>
            <a:prstGeom prst="blockArc">
              <a:avLst>
                <a:gd fmla="val 20520000" name="adj1"/>
                <a:gd fmla="val 3240000" name="adj2"/>
                <a:gd fmla="val 4636" name="adj3"/>
              </a:avLst>
            </a:prstGeom>
            <a:solidFill>
              <a:srgbClr val="C5C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22"/>
            <p:cNvSpPr/>
            <p:nvPr/>
          </p:nvSpPr>
          <p:spPr>
            <a:xfrm>
              <a:off x="2103617" y="569172"/>
              <a:ext cx="3800115" cy="3800115"/>
            </a:xfrm>
            <a:prstGeom prst="blockArc">
              <a:avLst>
                <a:gd fmla="val 16200000" name="adj1"/>
                <a:gd fmla="val 20520000" name="adj2"/>
                <a:gd fmla="val 4636" name="adj3"/>
              </a:avLst>
            </a:prstGeom>
            <a:solidFill>
              <a:srgbClr val="C5C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22"/>
            <p:cNvSpPr/>
            <p:nvPr/>
          </p:nvSpPr>
          <p:spPr>
            <a:xfrm>
              <a:off x="3129826" y="1595380"/>
              <a:ext cx="1747697" cy="1747697"/>
            </a:xfrm>
            <a:prstGeom prst="ellipse">
              <a:avLst/>
            </a:prstGeom>
            <a:solidFill>
              <a:srgbClr val="7952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22"/>
            <p:cNvSpPr txBox="1"/>
            <p:nvPr/>
          </p:nvSpPr>
          <p:spPr>
            <a:xfrm>
              <a:off x="3385770" y="1851324"/>
              <a:ext cx="1235809" cy="123580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lt1"/>
                </a:buClr>
                <a:buSzPts val="2000"/>
                <a:buFont typeface="Calibri"/>
                <a:buNone/>
              </a:pPr>
              <a:r>
                <a:rPr b="1" i="0" lang="de-DE" sz="2000" u="none" cap="none" strike="noStrike">
                  <a:solidFill>
                    <a:schemeClr val="lt1"/>
                  </a:solidFill>
                  <a:latin typeface="Calibri"/>
                  <a:ea typeface="Calibri"/>
                  <a:cs typeface="Calibri"/>
                  <a:sym typeface="Calibri"/>
                </a:rPr>
                <a:t>Dirigirse con todos los sentidos</a:t>
              </a:r>
              <a:endParaRPr b="0" i="0" sz="1400" u="none" cap="none" strike="noStrike">
                <a:solidFill>
                  <a:srgbClr val="000000"/>
                </a:solidFill>
                <a:latin typeface="Arial"/>
                <a:ea typeface="Arial"/>
                <a:cs typeface="Arial"/>
                <a:sym typeface="Arial"/>
              </a:endParaRPr>
            </a:p>
          </p:txBody>
        </p:sp>
        <p:sp>
          <p:nvSpPr>
            <p:cNvPr id="978" name="Google Shape;978;p22"/>
            <p:cNvSpPr/>
            <p:nvPr/>
          </p:nvSpPr>
          <p:spPr>
            <a:xfrm>
              <a:off x="3391980" y="1519"/>
              <a:ext cx="1223388" cy="1223388"/>
            </a:xfrm>
            <a:prstGeom prst="ellipse">
              <a:avLst/>
            </a:prstGeom>
            <a:solidFill>
              <a:srgbClr val="7952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22"/>
            <p:cNvSpPr txBox="1"/>
            <p:nvPr/>
          </p:nvSpPr>
          <p:spPr>
            <a:xfrm>
              <a:off x="3571141" y="180680"/>
              <a:ext cx="865066" cy="86506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Luz</a:t>
              </a:r>
              <a:endParaRPr b="0" i="0" sz="1400" u="none" cap="none" strike="noStrike">
                <a:solidFill>
                  <a:srgbClr val="000000"/>
                </a:solidFill>
                <a:latin typeface="Arial"/>
                <a:ea typeface="Arial"/>
                <a:cs typeface="Arial"/>
                <a:sym typeface="Arial"/>
              </a:endParaRPr>
            </a:p>
          </p:txBody>
        </p:sp>
        <p:sp>
          <p:nvSpPr>
            <p:cNvPr id="980" name="Google Shape;980;p22"/>
            <p:cNvSpPr/>
            <p:nvPr/>
          </p:nvSpPr>
          <p:spPr>
            <a:xfrm>
              <a:off x="5157156" y="1283995"/>
              <a:ext cx="1223388" cy="1223388"/>
            </a:xfrm>
            <a:prstGeom prst="ellipse">
              <a:avLst/>
            </a:prstGeom>
            <a:solidFill>
              <a:srgbClr val="7952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22"/>
            <p:cNvSpPr txBox="1"/>
            <p:nvPr/>
          </p:nvSpPr>
          <p:spPr>
            <a:xfrm>
              <a:off x="5336317" y="1463156"/>
              <a:ext cx="865066" cy="86506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Gusto</a:t>
              </a:r>
              <a:endParaRPr b="0" i="0" sz="1400" u="none" cap="none" strike="noStrike">
                <a:solidFill>
                  <a:srgbClr val="000000"/>
                </a:solidFill>
                <a:latin typeface="Arial"/>
                <a:ea typeface="Arial"/>
                <a:cs typeface="Arial"/>
                <a:sym typeface="Arial"/>
              </a:endParaRPr>
            </a:p>
          </p:txBody>
        </p:sp>
        <p:sp>
          <p:nvSpPr>
            <p:cNvPr id="982" name="Google Shape;982;p22"/>
            <p:cNvSpPr/>
            <p:nvPr/>
          </p:nvSpPr>
          <p:spPr>
            <a:xfrm>
              <a:off x="4482919" y="3359083"/>
              <a:ext cx="1223388" cy="1223388"/>
            </a:xfrm>
            <a:prstGeom prst="ellipse">
              <a:avLst/>
            </a:prstGeom>
            <a:solidFill>
              <a:srgbClr val="7952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22"/>
            <p:cNvSpPr txBox="1"/>
            <p:nvPr/>
          </p:nvSpPr>
          <p:spPr>
            <a:xfrm>
              <a:off x="4662080" y="3538244"/>
              <a:ext cx="865066" cy="86506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Calibri"/>
                <a:buNone/>
              </a:pPr>
              <a:r>
                <a:rPr b="0" i="0" lang="de-DE" sz="1500" u="none" cap="none" strike="noStrike">
                  <a:solidFill>
                    <a:schemeClr val="lt1"/>
                  </a:solidFill>
                  <a:latin typeface="Calibri"/>
                  <a:ea typeface="Calibri"/>
                  <a:cs typeface="Calibri"/>
                  <a:sym typeface="Calibri"/>
                </a:rPr>
                <a:t>Materiales</a:t>
              </a:r>
              <a:endParaRPr b="0" i="0" sz="1300" u="none" cap="none" strike="noStrike">
                <a:solidFill>
                  <a:srgbClr val="000000"/>
                </a:solidFill>
                <a:latin typeface="Arial"/>
                <a:ea typeface="Arial"/>
                <a:cs typeface="Arial"/>
                <a:sym typeface="Arial"/>
              </a:endParaRPr>
            </a:p>
          </p:txBody>
        </p:sp>
        <p:sp>
          <p:nvSpPr>
            <p:cNvPr id="984" name="Google Shape;984;p22"/>
            <p:cNvSpPr/>
            <p:nvPr/>
          </p:nvSpPr>
          <p:spPr>
            <a:xfrm>
              <a:off x="2301042" y="3359083"/>
              <a:ext cx="1223388" cy="1223388"/>
            </a:xfrm>
            <a:prstGeom prst="ellipse">
              <a:avLst/>
            </a:prstGeom>
            <a:solidFill>
              <a:srgbClr val="7952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22"/>
            <p:cNvSpPr txBox="1"/>
            <p:nvPr/>
          </p:nvSpPr>
          <p:spPr>
            <a:xfrm>
              <a:off x="2480203" y="3538244"/>
              <a:ext cx="865066" cy="86506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Olor</a:t>
              </a:r>
              <a:endParaRPr b="0" i="0" sz="1400" u="none" cap="none" strike="noStrike">
                <a:solidFill>
                  <a:srgbClr val="000000"/>
                </a:solidFill>
                <a:latin typeface="Arial"/>
                <a:ea typeface="Arial"/>
                <a:cs typeface="Arial"/>
                <a:sym typeface="Arial"/>
              </a:endParaRPr>
            </a:p>
          </p:txBody>
        </p:sp>
        <p:sp>
          <p:nvSpPr>
            <p:cNvPr id="986" name="Google Shape;986;p22"/>
            <p:cNvSpPr/>
            <p:nvPr/>
          </p:nvSpPr>
          <p:spPr>
            <a:xfrm>
              <a:off x="1626804" y="1283995"/>
              <a:ext cx="1223388" cy="1223388"/>
            </a:xfrm>
            <a:prstGeom prst="ellipse">
              <a:avLst/>
            </a:prstGeom>
            <a:solidFill>
              <a:srgbClr val="7952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22"/>
            <p:cNvSpPr txBox="1"/>
            <p:nvPr/>
          </p:nvSpPr>
          <p:spPr>
            <a:xfrm>
              <a:off x="1805965" y="1463156"/>
              <a:ext cx="865066" cy="86506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Sonido</a:t>
              </a:r>
              <a:endParaRPr b="0" i="0" sz="1400" u="none" cap="none" strike="noStrike">
                <a:solidFill>
                  <a:srgbClr val="000000"/>
                </a:solidFill>
                <a:latin typeface="Arial"/>
                <a:ea typeface="Arial"/>
                <a:cs typeface="Arial"/>
                <a:sym typeface="Arial"/>
              </a:endParaRPr>
            </a:p>
          </p:txBody>
        </p:sp>
      </p:grpSp>
      <p:sp>
        <p:nvSpPr>
          <p:cNvPr id="988" name="Google Shape;988;p22"/>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El producto/servicio debe experimentarse con todos los sentidos. Esto genera entusiasmo entre los huéspedes, lo que garantiza que vuelvan y se conviertan en embajadores creíbles.</a:t>
            </a:r>
            <a:endParaRPr/>
          </a:p>
        </p:txBody>
      </p:sp>
      <p:sp>
        <p:nvSpPr>
          <p:cNvPr id="989" name="Google Shape;989;p22"/>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79527B"/>
              </a:buClr>
              <a:buSzPct val="100000"/>
              <a:buNone/>
            </a:pPr>
            <a:r>
              <a:rPr lang="de-DE"/>
              <a:t>Para llegar emocionalmente a los huéspedes, hay que dirigirse a ellos con todos los sentidos. Si esto tiene éxito, se refleja en la fidelidad de los clientes, la repetición de compras o reservas y las recomendaciones.</a:t>
            </a:r>
            <a:endParaRPr/>
          </a:p>
        </p:txBody>
      </p:sp>
      <p:sp>
        <p:nvSpPr>
          <p:cNvPr id="990" name="Google Shape;990;p22"/>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79527B"/>
              </a:buClr>
              <a:buSzPct val="100000"/>
              <a:buNone/>
            </a:pPr>
            <a:r>
              <a:rPr lang="de-DE"/>
              <a:t>5. Sumergir a los huéspedes en mundos de vida</a:t>
            </a:r>
            <a:endParaRPr/>
          </a:p>
          <a:p>
            <a:pPr indent="0" lvl="0" marL="0" rtl="0" algn="l">
              <a:lnSpc>
                <a:spcPct val="90000"/>
              </a:lnSpc>
              <a:spcBef>
                <a:spcPts val="1000"/>
              </a:spcBef>
              <a:spcAft>
                <a:spcPts val="0"/>
              </a:spcAft>
              <a:buClr>
                <a:srgbClr val="79527B"/>
              </a:buClr>
              <a:buSzPct val="100000"/>
              <a:buNone/>
            </a:pPr>
            <a:r>
              <a:t/>
            </a:r>
            <a:endParaRPr/>
          </a:p>
          <a:p>
            <a:pPr indent="0" lvl="0" marL="0" rtl="0" algn="l">
              <a:lnSpc>
                <a:spcPct val="90000"/>
              </a:lnSpc>
              <a:spcBef>
                <a:spcPts val="1000"/>
              </a:spcBef>
              <a:spcAft>
                <a:spcPts val="0"/>
              </a:spcAft>
              <a:buClr>
                <a:srgbClr val="79527B"/>
              </a:buClr>
              <a:buSzPct val="100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23"/>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1"/>
              </a:buClr>
              <a:buSzPct val="100000"/>
              <a:buNone/>
            </a:pPr>
            <a:r>
              <a:rPr lang="de-DE"/>
              <a:t>Factores que influyen en la capacidad de recuperación de las PYMEs turísticas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grpSp>
        <p:nvGrpSpPr>
          <p:cNvPr id="1000" name="Google Shape;1000;p25"/>
          <p:cNvGrpSpPr/>
          <p:nvPr/>
        </p:nvGrpSpPr>
        <p:grpSpPr>
          <a:xfrm>
            <a:off x="3929117" y="1804212"/>
            <a:ext cx="7804095" cy="4499268"/>
            <a:chOff x="-1" y="0"/>
            <a:chExt cx="7804095" cy="4499268"/>
          </a:xfrm>
        </p:grpSpPr>
        <p:sp>
          <p:nvSpPr>
            <p:cNvPr id="1001" name="Google Shape;1001;p25"/>
            <p:cNvSpPr/>
            <p:nvPr/>
          </p:nvSpPr>
          <p:spPr>
            <a:xfrm rot="-5400000">
              <a:off x="826206" y="-826206"/>
              <a:ext cx="2249634" cy="3902047"/>
            </a:xfrm>
            <a:prstGeom prst="round1Rect">
              <a:avLst>
                <a:gd fmla="val 16667" name="adj"/>
              </a:avLst>
            </a:prstGeom>
            <a:solidFill>
              <a:srgbClr val="D8D8D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25"/>
            <p:cNvSpPr txBox="1"/>
            <p:nvPr/>
          </p:nvSpPr>
          <p:spPr>
            <a:xfrm>
              <a:off x="0" y="0"/>
              <a:ext cx="3902047" cy="1687225"/>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Clr>
                  <a:srgbClr val="595A59"/>
                </a:buClr>
                <a:buSzPts val="2700"/>
                <a:buFont typeface="Calibri"/>
                <a:buNone/>
              </a:pPr>
              <a:r>
                <a:rPr b="0" i="0" lang="de-DE" sz="2700" u="none" cap="none" strike="noStrike">
                  <a:solidFill>
                    <a:srgbClr val="595A59"/>
                  </a:solidFill>
                  <a:latin typeface="Calibri"/>
                  <a:ea typeface="Calibri"/>
                  <a:cs typeface="Calibri"/>
                  <a:sym typeface="Calibri"/>
                </a:rPr>
                <a:t>Innovación y Espíritu Empresarial</a:t>
              </a:r>
              <a:endParaRPr b="0" i="0" sz="1400" u="none" cap="none" strike="noStrike">
                <a:solidFill>
                  <a:srgbClr val="000000"/>
                </a:solidFill>
                <a:latin typeface="Arial"/>
                <a:ea typeface="Arial"/>
                <a:cs typeface="Arial"/>
                <a:sym typeface="Arial"/>
              </a:endParaRPr>
            </a:p>
          </p:txBody>
        </p:sp>
        <p:sp>
          <p:nvSpPr>
            <p:cNvPr id="1003" name="Google Shape;1003;p25"/>
            <p:cNvSpPr/>
            <p:nvPr/>
          </p:nvSpPr>
          <p:spPr>
            <a:xfrm>
              <a:off x="3902047" y="0"/>
              <a:ext cx="3902047" cy="2249634"/>
            </a:xfrm>
            <a:prstGeom prst="round1Rect">
              <a:avLst>
                <a:gd fmla="val 16667" name="adj"/>
              </a:avLst>
            </a:prstGeom>
            <a:solidFill>
              <a:srgbClr val="D8D8D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25"/>
            <p:cNvSpPr txBox="1"/>
            <p:nvPr/>
          </p:nvSpPr>
          <p:spPr>
            <a:xfrm>
              <a:off x="3902047" y="0"/>
              <a:ext cx="3902047" cy="1687225"/>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Clr>
                  <a:srgbClr val="595A59"/>
                </a:buClr>
                <a:buSzPts val="2700"/>
                <a:buFont typeface="Calibri"/>
                <a:buNone/>
              </a:pPr>
              <a:r>
                <a:rPr b="0" i="0" lang="de-DE" sz="2700" u="none" cap="none" strike="noStrike">
                  <a:solidFill>
                    <a:srgbClr val="595A59"/>
                  </a:solidFill>
                  <a:latin typeface="Calibri"/>
                  <a:ea typeface="Calibri"/>
                  <a:cs typeface="Calibri"/>
                  <a:sym typeface="Calibri"/>
                </a:rPr>
                <a:t>Procesos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945"/>
                </a:spcBef>
                <a:spcAft>
                  <a:spcPts val="0"/>
                </a:spcAft>
                <a:buClr>
                  <a:srgbClr val="595A59"/>
                </a:buClr>
                <a:buSzPts val="2700"/>
                <a:buFont typeface="Calibri"/>
                <a:buNone/>
              </a:pPr>
              <a:r>
                <a:rPr b="0" i="0" lang="de-DE" sz="2700" u="none" cap="none" strike="noStrike">
                  <a:solidFill>
                    <a:srgbClr val="595A59"/>
                  </a:solidFill>
                  <a:latin typeface="Calibri"/>
                  <a:ea typeface="Calibri"/>
                  <a:cs typeface="Calibri"/>
                  <a:sym typeface="Calibri"/>
                </a:rPr>
                <a:t>(Preparación y Planificación)</a:t>
              </a:r>
              <a:endParaRPr b="0" i="0" sz="1400" u="none" cap="none" strike="noStrike">
                <a:solidFill>
                  <a:srgbClr val="000000"/>
                </a:solidFill>
                <a:latin typeface="Arial"/>
                <a:ea typeface="Arial"/>
                <a:cs typeface="Arial"/>
                <a:sym typeface="Arial"/>
              </a:endParaRPr>
            </a:p>
          </p:txBody>
        </p:sp>
        <p:sp>
          <p:nvSpPr>
            <p:cNvPr id="1005" name="Google Shape;1005;p25"/>
            <p:cNvSpPr/>
            <p:nvPr/>
          </p:nvSpPr>
          <p:spPr>
            <a:xfrm rot="10800000">
              <a:off x="0" y="2249634"/>
              <a:ext cx="3902047" cy="2249634"/>
            </a:xfrm>
            <a:prstGeom prst="round1Rect">
              <a:avLst>
                <a:gd fmla="val 16667" name="adj"/>
              </a:avLst>
            </a:prstGeom>
            <a:solidFill>
              <a:srgbClr val="D8D8D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25"/>
            <p:cNvSpPr txBox="1"/>
            <p:nvPr/>
          </p:nvSpPr>
          <p:spPr>
            <a:xfrm>
              <a:off x="0" y="2812042"/>
              <a:ext cx="3902047" cy="1687225"/>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Clr>
                  <a:srgbClr val="595A59"/>
                </a:buClr>
                <a:buSzPts val="2700"/>
                <a:buFont typeface="Calibri"/>
                <a:buNone/>
              </a:pPr>
              <a:r>
                <a:rPr b="0" i="0" lang="de-DE" sz="2700" u="none" cap="none" strike="noStrike">
                  <a:solidFill>
                    <a:srgbClr val="595A59"/>
                  </a:solidFill>
                  <a:latin typeface="Calibri"/>
                  <a:ea typeface="Calibri"/>
                  <a:cs typeface="Calibri"/>
                  <a:sym typeface="Calibri"/>
                </a:rPr>
                <a:t>Redes y Cooperación</a:t>
              </a:r>
              <a:endParaRPr b="0" i="0" sz="1400" u="none" cap="none" strike="noStrike">
                <a:solidFill>
                  <a:srgbClr val="000000"/>
                </a:solidFill>
                <a:latin typeface="Arial"/>
                <a:ea typeface="Arial"/>
                <a:cs typeface="Arial"/>
                <a:sym typeface="Arial"/>
              </a:endParaRPr>
            </a:p>
          </p:txBody>
        </p:sp>
        <p:sp>
          <p:nvSpPr>
            <p:cNvPr id="1007" name="Google Shape;1007;p25"/>
            <p:cNvSpPr/>
            <p:nvPr/>
          </p:nvSpPr>
          <p:spPr>
            <a:xfrm rot="5400000">
              <a:off x="4728254" y="1423427"/>
              <a:ext cx="2249634" cy="3902047"/>
            </a:xfrm>
            <a:prstGeom prst="round1Rect">
              <a:avLst>
                <a:gd fmla="val 16667" name="adj"/>
              </a:avLst>
            </a:prstGeom>
            <a:solidFill>
              <a:srgbClr val="D8D8D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25"/>
            <p:cNvSpPr txBox="1"/>
            <p:nvPr/>
          </p:nvSpPr>
          <p:spPr>
            <a:xfrm>
              <a:off x="3902047" y="2812042"/>
              <a:ext cx="3902047" cy="1687225"/>
            </a:xfrm>
            <a:prstGeom prst="rect">
              <a:avLst/>
            </a:prstGeom>
            <a:noFill/>
            <a:ln>
              <a:noFill/>
            </a:ln>
          </p:spPr>
          <p:txBody>
            <a:bodyPr anchorCtr="0" anchor="ctr" bIns="192000" lIns="192000" spcFirstLastPara="1" rIns="192000" wrap="square" tIns="192000">
              <a:noAutofit/>
            </a:bodyPr>
            <a:lstStyle/>
            <a:p>
              <a:pPr indent="0" lvl="0" marL="0" marR="0" rtl="0" algn="ctr">
                <a:lnSpc>
                  <a:spcPct val="100000"/>
                </a:lnSpc>
                <a:spcBef>
                  <a:spcPts val="0"/>
                </a:spcBef>
                <a:spcAft>
                  <a:spcPts val="0"/>
                </a:spcAft>
                <a:buClr>
                  <a:srgbClr val="595A59"/>
                </a:buClr>
                <a:buSzPts val="2700"/>
                <a:buFont typeface="Calibri"/>
                <a:buNone/>
              </a:pPr>
              <a:r>
                <a:rPr b="0" i="0" lang="de-DE" sz="2700" u="none" cap="none" strike="noStrike">
                  <a:solidFill>
                    <a:srgbClr val="595A59"/>
                  </a:solidFill>
                  <a:latin typeface="Calibri"/>
                  <a:ea typeface="Calibri"/>
                  <a:cs typeface="Calibri"/>
                  <a:sym typeface="Calibri"/>
                </a:rPr>
                <a:t>Recursos Humanos</a:t>
              </a:r>
              <a:endParaRPr b="0" i="0" sz="1400" u="none" cap="none" strike="noStrike">
                <a:solidFill>
                  <a:srgbClr val="000000"/>
                </a:solidFill>
                <a:latin typeface="Arial"/>
                <a:ea typeface="Arial"/>
                <a:cs typeface="Arial"/>
                <a:sym typeface="Arial"/>
              </a:endParaRPr>
            </a:p>
          </p:txBody>
        </p:sp>
        <p:sp>
          <p:nvSpPr>
            <p:cNvPr id="1009" name="Google Shape;1009;p25"/>
            <p:cNvSpPr/>
            <p:nvPr/>
          </p:nvSpPr>
          <p:spPr>
            <a:xfrm>
              <a:off x="2731433" y="1687225"/>
              <a:ext cx="2341228" cy="1124817"/>
            </a:xfrm>
            <a:prstGeom prst="roundRect">
              <a:avLst>
                <a:gd fmla="val 16667" name="adj"/>
              </a:avLst>
            </a:prstGeom>
            <a:solidFill>
              <a:schemeClr val="dk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25"/>
            <p:cNvSpPr txBox="1"/>
            <p:nvPr/>
          </p:nvSpPr>
          <p:spPr>
            <a:xfrm>
              <a:off x="2786342" y="1742134"/>
              <a:ext cx="2231410" cy="1014999"/>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lt1"/>
                </a:buClr>
                <a:buSzPts val="2700"/>
                <a:buFont typeface="Calibri"/>
                <a:buNone/>
              </a:pPr>
              <a:r>
                <a:rPr b="1" i="0" lang="de-DE" sz="2700" u="none" cap="none" strike="noStrike">
                  <a:solidFill>
                    <a:schemeClr val="lt1"/>
                  </a:solidFill>
                  <a:latin typeface="Calibri"/>
                  <a:ea typeface="Calibri"/>
                  <a:cs typeface="Calibri"/>
                  <a:sym typeface="Calibri"/>
                </a:rPr>
                <a:t>Resiliencia</a:t>
              </a:r>
              <a:endParaRPr b="0" i="0" sz="1400" u="none" cap="none" strike="noStrike">
                <a:solidFill>
                  <a:srgbClr val="000000"/>
                </a:solidFill>
                <a:latin typeface="Arial"/>
                <a:ea typeface="Arial"/>
                <a:cs typeface="Arial"/>
                <a:sym typeface="Arial"/>
              </a:endParaRPr>
            </a:p>
          </p:txBody>
        </p:sp>
      </p:grpSp>
      <p:sp>
        <p:nvSpPr>
          <p:cNvPr id="1011" name="Google Shape;1011;p25"/>
          <p:cNvSpPr txBox="1"/>
          <p:nvPr>
            <p:ph idx="2" type="body"/>
          </p:nvPr>
        </p:nvSpPr>
        <p:spPr>
          <a:xfrm>
            <a:off x="389965" y="1637402"/>
            <a:ext cx="3189996" cy="461527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Recientemente, la investigación sobre la capacidad de recuperación de las empresas ha pasado a primer plano. Se centra principalmente en tres elementos:</a:t>
            </a:r>
            <a:endParaRPr/>
          </a:p>
          <a:p>
            <a:pPr indent="-342900" lvl="0" marL="342900" rtl="0" algn="l">
              <a:lnSpc>
                <a:spcPct val="100000"/>
              </a:lnSpc>
              <a:spcBef>
                <a:spcPts val="600"/>
              </a:spcBef>
              <a:spcAft>
                <a:spcPts val="0"/>
              </a:spcAft>
              <a:buClr>
                <a:srgbClr val="595A59"/>
              </a:buClr>
              <a:buSzPts val="1800"/>
              <a:buAutoNum type="arabicParenR"/>
            </a:pPr>
            <a:r>
              <a:rPr lang="de-DE"/>
              <a:t>la capacidad de ajuste </a:t>
            </a:r>
            <a:endParaRPr/>
          </a:p>
          <a:p>
            <a:pPr indent="-342900" lvl="0" marL="342900" rtl="0" algn="l">
              <a:lnSpc>
                <a:spcPct val="100000"/>
              </a:lnSpc>
              <a:spcBef>
                <a:spcPts val="600"/>
              </a:spcBef>
              <a:spcAft>
                <a:spcPts val="0"/>
              </a:spcAft>
              <a:buClr>
                <a:srgbClr val="595A59"/>
              </a:buClr>
              <a:buSzPts val="1800"/>
              <a:buAutoNum type="arabicParenR"/>
            </a:pPr>
            <a:r>
              <a:rPr lang="de-DE"/>
              <a:t>recuperación y </a:t>
            </a:r>
            <a:endParaRPr/>
          </a:p>
          <a:p>
            <a:pPr indent="-342900" lvl="0" marL="342900" rtl="0" algn="l">
              <a:lnSpc>
                <a:spcPct val="100000"/>
              </a:lnSpc>
              <a:spcBef>
                <a:spcPts val="600"/>
              </a:spcBef>
              <a:spcAft>
                <a:spcPts val="0"/>
              </a:spcAft>
              <a:buClr>
                <a:srgbClr val="595A59"/>
              </a:buClr>
              <a:buSzPts val="1800"/>
              <a:buAutoNum type="arabicParenR"/>
            </a:pPr>
            <a:r>
              <a:rPr lang="de-DE"/>
              <a:t>adaptación</a:t>
            </a:r>
            <a:endParaRPr/>
          </a:p>
          <a:p>
            <a:pPr indent="0" lvl="0" marL="0" rtl="0" algn="l">
              <a:lnSpc>
                <a:spcPct val="100000"/>
              </a:lnSpc>
              <a:spcBef>
                <a:spcPts val="600"/>
              </a:spcBef>
              <a:spcAft>
                <a:spcPts val="0"/>
              </a:spcAft>
              <a:buClr>
                <a:srgbClr val="595A59"/>
              </a:buClr>
              <a:buSzPts val="1800"/>
              <a:buNone/>
            </a:pPr>
            <a:r>
              <a:rPr lang="de-DE"/>
              <a:t>La capacidad de recuperación de las empresas turísticas depende esencialmente de cuatro factores:</a:t>
            </a:r>
            <a:endParaRPr/>
          </a:p>
        </p:txBody>
      </p:sp>
      <p:sp>
        <p:nvSpPr>
          <p:cNvPr id="1012" name="Google Shape;1012;p25"/>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79527B"/>
              </a:buClr>
              <a:buSzPct val="100000"/>
              <a:buNone/>
            </a:pPr>
            <a:r>
              <a:rPr lang="de-DE"/>
              <a:t>Los recursos humanos, los procesos, las redes y la innovación son factores que influyen en la capacidad de recuperación de las empresas turísticas.</a:t>
            </a:r>
            <a:endParaRPr/>
          </a:p>
        </p:txBody>
      </p:sp>
      <p:sp>
        <p:nvSpPr>
          <p:cNvPr id="1013" name="Google Shape;1013;p25"/>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79527B"/>
              </a:buClr>
              <a:buSzPct val="100000"/>
              <a:buNone/>
            </a:pPr>
            <a:r>
              <a:rPr lang="de-DE"/>
              <a:t>Factores que influyen en la resiliencia</a:t>
            </a:r>
            <a:endParaRPr/>
          </a:p>
        </p:txBody>
      </p:sp>
      <p:sp>
        <p:nvSpPr>
          <p:cNvPr id="1014" name="Google Shape;1014;p25"/>
          <p:cNvSpPr txBox="1"/>
          <p:nvPr/>
        </p:nvSpPr>
        <p:spPr>
          <a:xfrm>
            <a:off x="3752490" y="1637401"/>
            <a:ext cx="8007709" cy="461527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95A59"/>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595A59"/>
              </a:buClr>
              <a:buSzPts val="1800"/>
              <a:buFont typeface="Arial"/>
              <a:buNone/>
            </a:pPr>
            <a:r>
              <a:t/>
            </a:r>
            <a:endParaRPr b="0" i="0" sz="1800" u="none" cap="none" strike="noStrike">
              <a:solidFill>
                <a:srgbClr val="595A5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grpSp>
        <p:nvGrpSpPr>
          <p:cNvPr id="1019" name="Google Shape;1019;p28"/>
          <p:cNvGrpSpPr/>
          <p:nvPr/>
        </p:nvGrpSpPr>
        <p:grpSpPr>
          <a:xfrm>
            <a:off x="5711437" y="1899850"/>
            <a:ext cx="4090174" cy="4090174"/>
            <a:chOff x="1958587" y="263137"/>
            <a:chExt cx="4090174" cy="4090174"/>
          </a:xfrm>
        </p:grpSpPr>
        <p:sp>
          <p:nvSpPr>
            <p:cNvPr id="1020" name="Google Shape;1020;p28"/>
            <p:cNvSpPr/>
            <p:nvPr/>
          </p:nvSpPr>
          <p:spPr>
            <a:xfrm>
              <a:off x="1958587" y="263137"/>
              <a:ext cx="1998922" cy="199892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28"/>
            <p:cNvSpPr txBox="1"/>
            <p:nvPr/>
          </p:nvSpPr>
          <p:spPr>
            <a:xfrm>
              <a:off x="2544058" y="848608"/>
              <a:ext cx="1413451" cy="1413451"/>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Seguridad psicológica</a:t>
              </a:r>
              <a:endParaRPr b="0" i="0" sz="1400" u="none" cap="none" strike="noStrike">
                <a:solidFill>
                  <a:srgbClr val="000000"/>
                </a:solidFill>
                <a:latin typeface="Arial"/>
                <a:ea typeface="Arial"/>
                <a:cs typeface="Arial"/>
                <a:sym typeface="Arial"/>
              </a:endParaRPr>
            </a:p>
          </p:txBody>
        </p:sp>
        <p:sp>
          <p:nvSpPr>
            <p:cNvPr id="1022" name="Google Shape;1022;p28"/>
            <p:cNvSpPr/>
            <p:nvPr/>
          </p:nvSpPr>
          <p:spPr>
            <a:xfrm rot="5400000">
              <a:off x="4049839" y="263137"/>
              <a:ext cx="1998922" cy="199892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28"/>
            <p:cNvSpPr txBox="1"/>
            <p:nvPr/>
          </p:nvSpPr>
          <p:spPr>
            <a:xfrm>
              <a:off x="4049839" y="848608"/>
              <a:ext cx="1413451" cy="1413451"/>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Afrontar lo inesperado</a:t>
              </a:r>
              <a:endParaRPr b="0" i="0" sz="1400" u="none" cap="none" strike="noStrike">
                <a:solidFill>
                  <a:srgbClr val="000000"/>
                </a:solidFill>
                <a:latin typeface="Arial"/>
                <a:ea typeface="Arial"/>
                <a:cs typeface="Arial"/>
                <a:sym typeface="Arial"/>
              </a:endParaRPr>
            </a:p>
          </p:txBody>
        </p:sp>
        <p:sp>
          <p:nvSpPr>
            <p:cNvPr id="1024" name="Google Shape;1024;p28"/>
            <p:cNvSpPr/>
            <p:nvPr/>
          </p:nvSpPr>
          <p:spPr>
            <a:xfrm rot="10800000">
              <a:off x="4049839" y="2354389"/>
              <a:ext cx="1998922" cy="199892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28"/>
            <p:cNvSpPr txBox="1"/>
            <p:nvPr/>
          </p:nvSpPr>
          <p:spPr>
            <a:xfrm>
              <a:off x="4049839" y="2354389"/>
              <a:ext cx="1413451" cy="1413451"/>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Tratamiento de situaciones críticas</a:t>
              </a:r>
              <a:endParaRPr b="0" i="0" sz="1400" u="none" cap="none" strike="noStrike">
                <a:solidFill>
                  <a:srgbClr val="000000"/>
                </a:solidFill>
                <a:latin typeface="Arial"/>
                <a:ea typeface="Arial"/>
                <a:cs typeface="Arial"/>
                <a:sym typeface="Arial"/>
              </a:endParaRPr>
            </a:p>
          </p:txBody>
        </p:sp>
        <p:sp>
          <p:nvSpPr>
            <p:cNvPr id="1026" name="Google Shape;1026;p28"/>
            <p:cNvSpPr/>
            <p:nvPr/>
          </p:nvSpPr>
          <p:spPr>
            <a:xfrm rot="-5400000">
              <a:off x="1958587" y="2354389"/>
              <a:ext cx="1998922" cy="199892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28"/>
            <p:cNvSpPr txBox="1"/>
            <p:nvPr/>
          </p:nvSpPr>
          <p:spPr>
            <a:xfrm>
              <a:off x="2544058" y="2354389"/>
              <a:ext cx="1413451" cy="1413451"/>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Enfoque holístico</a:t>
              </a:r>
              <a:endParaRPr b="0" i="0" sz="1400" u="none" cap="none" strike="noStrike">
                <a:solidFill>
                  <a:srgbClr val="000000"/>
                </a:solidFill>
                <a:latin typeface="Arial"/>
                <a:ea typeface="Arial"/>
                <a:cs typeface="Arial"/>
                <a:sym typeface="Arial"/>
              </a:endParaRPr>
            </a:p>
          </p:txBody>
        </p:sp>
        <p:sp>
          <p:nvSpPr>
            <p:cNvPr id="1028" name="Google Shape;1028;p28"/>
            <p:cNvSpPr/>
            <p:nvPr/>
          </p:nvSpPr>
          <p:spPr>
            <a:xfrm>
              <a:off x="3658595" y="1892744"/>
              <a:ext cx="690159" cy="600138"/>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28"/>
            <p:cNvSpPr/>
            <p:nvPr/>
          </p:nvSpPr>
          <p:spPr>
            <a:xfrm rot="10800000">
              <a:off x="3658595" y="2123567"/>
              <a:ext cx="690159" cy="600138"/>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0" name="Google Shape;1030;p28"/>
          <p:cNvSpPr txBox="1"/>
          <p:nvPr>
            <p:ph idx="2" type="body"/>
          </p:nvPr>
        </p:nvSpPr>
        <p:spPr>
          <a:xfrm>
            <a:off x="389965" y="1637401"/>
            <a:ext cx="3189996" cy="4615761"/>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Los equipos resistentes se definen por el buen funcionamiento de los procesos de interacción, la forma de dirigir el equipo y las distintas competencias y habilidades personales de sus miembros.</a:t>
            </a:r>
            <a:endParaRPr/>
          </a:p>
          <a:p>
            <a:pPr indent="0" lvl="0" marL="0" rtl="0" algn="l">
              <a:lnSpc>
                <a:spcPct val="100000"/>
              </a:lnSpc>
              <a:spcBef>
                <a:spcPts val="600"/>
              </a:spcBef>
              <a:spcAft>
                <a:spcPts val="0"/>
              </a:spcAft>
              <a:buClr>
                <a:srgbClr val="595A59"/>
              </a:buClr>
              <a:buSzPts val="1800"/>
              <a:buNone/>
            </a:pPr>
            <a:r>
              <a:rPr lang="de-DE"/>
              <a:t>Hay cuatro claves de resiliencia que hacen que un equipo sea resiliente:</a:t>
            </a:r>
            <a:endParaRPr/>
          </a:p>
          <a:p>
            <a:pPr indent="0" lvl="0" marL="0" rtl="0" algn="l">
              <a:lnSpc>
                <a:spcPct val="100000"/>
              </a:lnSpc>
              <a:spcBef>
                <a:spcPts val="600"/>
              </a:spcBef>
              <a:spcAft>
                <a:spcPts val="0"/>
              </a:spcAft>
              <a:buClr>
                <a:srgbClr val="595A59"/>
              </a:buClr>
              <a:buSzPts val="1800"/>
              <a:buNone/>
            </a:pPr>
            <a:r>
              <a:t/>
            </a:r>
            <a:endParaRPr/>
          </a:p>
        </p:txBody>
      </p:sp>
      <p:sp>
        <p:nvSpPr>
          <p:cNvPr id="1031" name="Google Shape;1031;p28"/>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79527B"/>
              </a:buClr>
              <a:buSzPts val="2000"/>
              <a:buNone/>
            </a:pPr>
            <a:r>
              <a:rPr lang="de-DE"/>
              <a:t>En tiempos de crisis, los equipos resilientes trabajan juntos con éxito y gestionan juntos las situaciones críticas con mayor rapidez. </a:t>
            </a:r>
            <a:endParaRPr/>
          </a:p>
          <a:p>
            <a:pPr indent="0" lvl="0" marL="0" rtl="0" algn="l">
              <a:lnSpc>
                <a:spcPct val="90000"/>
              </a:lnSpc>
              <a:spcBef>
                <a:spcPts val="1000"/>
              </a:spcBef>
              <a:spcAft>
                <a:spcPts val="0"/>
              </a:spcAft>
              <a:buClr>
                <a:srgbClr val="79527B"/>
              </a:buClr>
              <a:buSzPts val="2000"/>
              <a:buNone/>
            </a:pPr>
            <a:r>
              <a:t/>
            </a:r>
            <a:endParaRPr/>
          </a:p>
        </p:txBody>
      </p:sp>
      <p:sp>
        <p:nvSpPr>
          <p:cNvPr id="1032" name="Google Shape;1032;p28"/>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79527B"/>
              </a:buClr>
              <a:buSzPct val="100000"/>
              <a:buNone/>
            </a:pPr>
            <a:r>
              <a:rPr lang="de-DE"/>
              <a:t>Recursos Humanos: Resiliencia en Equipo</a:t>
            </a:r>
            <a:endParaRPr/>
          </a:p>
        </p:txBody>
      </p:sp>
      <p:sp>
        <p:nvSpPr>
          <p:cNvPr id="1033" name="Google Shape;1033;p28"/>
          <p:cNvSpPr/>
          <p:nvPr/>
        </p:nvSpPr>
        <p:spPr>
          <a:xfrm>
            <a:off x="8712355" y="1509788"/>
            <a:ext cx="3189995" cy="1131924"/>
          </a:xfrm>
          <a:prstGeom prst="roundRect">
            <a:avLst>
              <a:gd fmla="val 16667" name="adj"/>
            </a:avLst>
          </a:prstGeom>
          <a:noFill/>
          <a:ln cap="flat" cmpd="sng" w="12700">
            <a:solidFill>
              <a:srgbClr val="086D6E"/>
            </a:solidFill>
            <a:prstDash val="solid"/>
            <a:miter lim="800000"/>
            <a:headEnd len="sm" w="sm" type="none"/>
            <a:tailEnd len="sm" w="sm" type="none"/>
          </a:ln>
        </p:spPr>
        <p:txBody>
          <a:bodyPr anchorCtr="0" anchor="ctr" bIns="45700" lIns="91425" spcFirstLastPara="1" rIns="91425" wrap="square" tIns="45700">
            <a:noAutofit/>
          </a:bodyPr>
          <a:lstStyle/>
          <a:p>
            <a:pPr indent="-93663" lvl="0" marL="182563" marR="0" rtl="0" algn="l">
              <a:lnSpc>
                <a:spcPct val="100000"/>
              </a:lnSpc>
              <a:spcBef>
                <a:spcPts val="0"/>
              </a:spcBef>
              <a:spcAft>
                <a:spcPts val="0"/>
              </a:spcAft>
              <a:buClr>
                <a:schemeClr val="dk1"/>
              </a:buClr>
              <a:buSzPts val="1400"/>
              <a:buFont typeface="Arial"/>
              <a:buNone/>
            </a:pPr>
            <a:r>
              <a:t/>
            </a:r>
            <a:endParaRPr b="0" i="0" sz="1400" u="none" cap="none" strike="noStrike">
              <a:solidFill>
                <a:srgbClr val="595A59"/>
              </a:solidFill>
              <a:latin typeface="Calibri"/>
              <a:ea typeface="Calibri"/>
              <a:cs typeface="Calibri"/>
              <a:sym typeface="Calibri"/>
            </a:endParaRPr>
          </a:p>
        </p:txBody>
      </p:sp>
      <p:sp>
        <p:nvSpPr>
          <p:cNvPr id="1034" name="Google Shape;1034;p28"/>
          <p:cNvSpPr/>
          <p:nvPr/>
        </p:nvSpPr>
        <p:spPr>
          <a:xfrm>
            <a:off x="3632296" y="1509788"/>
            <a:ext cx="3189995" cy="1131924"/>
          </a:xfrm>
          <a:prstGeom prst="roundRect">
            <a:avLst>
              <a:gd fmla="val 16667" name="adj"/>
            </a:avLst>
          </a:prstGeom>
          <a:noFill/>
          <a:ln cap="flat" cmpd="sng" w="12700">
            <a:solidFill>
              <a:srgbClr val="086D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A59"/>
              </a:solidFill>
              <a:latin typeface="Calibri"/>
              <a:ea typeface="Calibri"/>
              <a:cs typeface="Calibri"/>
              <a:sym typeface="Calibri"/>
            </a:endParaRPr>
          </a:p>
        </p:txBody>
      </p:sp>
      <p:sp>
        <p:nvSpPr>
          <p:cNvPr id="1035" name="Google Shape;1035;p28"/>
          <p:cNvSpPr txBox="1"/>
          <p:nvPr/>
        </p:nvSpPr>
        <p:spPr>
          <a:xfrm>
            <a:off x="3643275" y="1509800"/>
            <a:ext cx="2874000" cy="1477500"/>
          </a:xfrm>
          <a:prstGeom prst="rect">
            <a:avLst/>
          </a:prstGeom>
          <a:noFill/>
          <a:ln>
            <a:noFill/>
          </a:ln>
        </p:spPr>
        <p:txBody>
          <a:bodyPr anchorCtr="0" anchor="t" bIns="45700" lIns="91425" spcFirstLastPara="1" rIns="91425" wrap="square" tIns="45700">
            <a:spAutoFit/>
          </a:bodyPr>
          <a:lstStyle/>
          <a:p>
            <a:pPr indent="-76200" lvl="0" marL="87313" marR="0" rtl="0" algn="l">
              <a:lnSpc>
                <a:spcPct val="100000"/>
              </a:lnSpc>
              <a:spcBef>
                <a:spcPts val="0"/>
              </a:spcBef>
              <a:spcAft>
                <a:spcPts val="0"/>
              </a:spcAft>
              <a:buClr>
                <a:srgbClr val="595A59"/>
              </a:buClr>
              <a:buSzPts val="1200"/>
              <a:buFont typeface="Arial"/>
              <a:buChar char="•"/>
            </a:pPr>
            <a:r>
              <a:rPr b="0" i="0" lang="de-DE" sz="1200" u="none" cap="none" strike="noStrike">
                <a:solidFill>
                  <a:srgbClr val="595A59"/>
                </a:solidFill>
                <a:latin typeface="Calibri"/>
                <a:ea typeface="Calibri"/>
                <a:cs typeface="Calibri"/>
                <a:sym typeface="Calibri"/>
              </a:rPr>
              <a:t> todos los miembros del equipo se atreven a plantear preguntas, preocupaciones e inquietudes sin temor a reacciones negativas</a:t>
            </a:r>
            <a:endParaRPr b="0" i="0" sz="1200" u="none" cap="none" strike="noStrike">
              <a:solidFill>
                <a:srgbClr val="000000"/>
              </a:solidFill>
              <a:latin typeface="Arial"/>
              <a:ea typeface="Arial"/>
              <a:cs typeface="Arial"/>
              <a:sym typeface="Arial"/>
            </a:endParaRPr>
          </a:p>
          <a:p>
            <a:pPr indent="-76200" lvl="0" marL="87313" marR="0" rtl="0" algn="l">
              <a:lnSpc>
                <a:spcPct val="100000"/>
              </a:lnSpc>
              <a:spcBef>
                <a:spcPts val="0"/>
              </a:spcBef>
              <a:spcAft>
                <a:spcPts val="0"/>
              </a:spcAft>
              <a:buClr>
                <a:srgbClr val="595A59"/>
              </a:buClr>
              <a:buSzPts val="1200"/>
              <a:buFont typeface="Arial"/>
              <a:buChar char="•"/>
            </a:pPr>
            <a:r>
              <a:rPr b="0" i="0" lang="de-DE" sz="1200" u="none" cap="none" strike="noStrike">
                <a:solidFill>
                  <a:srgbClr val="595A59"/>
                </a:solidFill>
                <a:latin typeface="Calibri"/>
                <a:ea typeface="Calibri"/>
                <a:cs typeface="Calibri"/>
                <a:sym typeface="Calibri"/>
              </a:rPr>
              <a:t> aumenta el poder innovador de un equipo</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6" name="Google Shape;1036;p28"/>
          <p:cNvSpPr txBox="1"/>
          <p:nvPr/>
        </p:nvSpPr>
        <p:spPr>
          <a:xfrm>
            <a:off x="8830490" y="1509788"/>
            <a:ext cx="3063152" cy="1169551"/>
          </a:xfrm>
          <a:prstGeom prst="rect">
            <a:avLst/>
          </a:prstGeom>
          <a:noFill/>
          <a:ln>
            <a:noFill/>
          </a:ln>
        </p:spPr>
        <p:txBody>
          <a:bodyPr anchorCtr="0" anchor="t" bIns="45700" lIns="91425" spcFirstLastPara="1" rIns="91425" wrap="square" tIns="45700">
            <a:spAutoFit/>
          </a:bodyPr>
          <a:lstStyle/>
          <a:p>
            <a:pPr indent="-88900" lvl="0" marL="87313" marR="0" rtl="0" algn="r">
              <a:lnSpc>
                <a:spcPct val="100000"/>
              </a:lnSpc>
              <a:spcBef>
                <a:spcPts val="0"/>
              </a:spcBef>
              <a:spcAft>
                <a:spcPts val="0"/>
              </a:spcAft>
              <a:buClr>
                <a:srgbClr val="595A59"/>
              </a:buClr>
              <a:buSzPts val="1400"/>
              <a:buFont typeface="Arial"/>
              <a:buChar char="•"/>
            </a:pPr>
            <a:r>
              <a:rPr b="0" i="0" lang="de-DE" sz="1400" u="none" cap="none" strike="noStrike">
                <a:solidFill>
                  <a:srgbClr val="595A59"/>
                </a:solidFill>
                <a:latin typeface="Calibri"/>
                <a:ea typeface="Calibri"/>
                <a:cs typeface="Calibri"/>
                <a:sym typeface="Calibri"/>
              </a:rPr>
              <a:t> trabajar juntos de forma flexible para poder adaptar los métodos de trabajo y la distribución de tareas adecuadamente a la situación</a:t>
            </a:r>
            <a:endParaRPr b="0" i="0" sz="1400" u="none" cap="none" strike="noStrike">
              <a:solidFill>
                <a:srgbClr val="000000"/>
              </a:solidFill>
              <a:latin typeface="Arial"/>
              <a:ea typeface="Arial"/>
              <a:cs typeface="Arial"/>
              <a:sym typeface="Arial"/>
            </a:endParaRPr>
          </a:p>
          <a:p>
            <a:pPr indent="-88900" lvl="0" marL="87313" marR="0" rtl="0" algn="r">
              <a:lnSpc>
                <a:spcPct val="100000"/>
              </a:lnSpc>
              <a:spcBef>
                <a:spcPts val="0"/>
              </a:spcBef>
              <a:spcAft>
                <a:spcPts val="0"/>
              </a:spcAft>
              <a:buClr>
                <a:srgbClr val="595A59"/>
              </a:buClr>
              <a:buSzPts val="1400"/>
              <a:buFont typeface="Arial"/>
              <a:buChar char="•"/>
            </a:pPr>
            <a:r>
              <a:rPr b="0" i="0" lang="de-DE" sz="1400" u="none" cap="none" strike="noStrike">
                <a:solidFill>
                  <a:srgbClr val="595A59"/>
                </a:solidFill>
                <a:latin typeface="Calibri"/>
                <a:ea typeface="Calibri"/>
                <a:cs typeface="Calibri"/>
                <a:sym typeface="Calibri"/>
              </a:rPr>
              <a:t> solicitar ayuda a tiempo</a:t>
            </a:r>
            <a:endParaRPr b="0" i="0" sz="1400" u="none" cap="none" strike="noStrike">
              <a:solidFill>
                <a:srgbClr val="000000"/>
              </a:solidFill>
              <a:latin typeface="Arial"/>
              <a:ea typeface="Arial"/>
              <a:cs typeface="Arial"/>
              <a:sym typeface="Arial"/>
            </a:endParaRPr>
          </a:p>
        </p:txBody>
      </p:sp>
      <p:sp>
        <p:nvSpPr>
          <p:cNvPr id="1037" name="Google Shape;1037;p28"/>
          <p:cNvSpPr/>
          <p:nvPr/>
        </p:nvSpPr>
        <p:spPr>
          <a:xfrm>
            <a:off x="8712355" y="5347388"/>
            <a:ext cx="3189995" cy="1131924"/>
          </a:xfrm>
          <a:prstGeom prst="roundRect">
            <a:avLst>
              <a:gd fmla="val 16667" name="adj"/>
            </a:avLst>
          </a:prstGeom>
          <a:noFill/>
          <a:ln cap="flat" cmpd="sng" w="12700">
            <a:solidFill>
              <a:srgbClr val="086D6E"/>
            </a:solidFill>
            <a:prstDash val="solid"/>
            <a:miter lim="800000"/>
            <a:headEnd len="sm" w="sm" type="none"/>
            <a:tailEnd len="sm" w="sm" type="none"/>
          </a:ln>
        </p:spPr>
        <p:txBody>
          <a:bodyPr anchorCtr="0" anchor="ctr" bIns="45700" lIns="91425" spcFirstLastPara="1" rIns="91425" wrap="square" tIns="45700">
            <a:noAutofit/>
          </a:bodyPr>
          <a:lstStyle/>
          <a:p>
            <a:pPr indent="-93663" lvl="0" marL="182563" marR="0" rtl="0" algn="l">
              <a:lnSpc>
                <a:spcPct val="100000"/>
              </a:lnSpc>
              <a:spcBef>
                <a:spcPts val="0"/>
              </a:spcBef>
              <a:spcAft>
                <a:spcPts val="0"/>
              </a:spcAft>
              <a:buClr>
                <a:schemeClr val="dk1"/>
              </a:buClr>
              <a:buSzPts val="1400"/>
              <a:buFont typeface="Arial"/>
              <a:buNone/>
            </a:pPr>
            <a:r>
              <a:t/>
            </a:r>
            <a:endParaRPr b="0" i="0" sz="1400" u="none" cap="none" strike="noStrike">
              <a:solidFill>
                <a:srgbClr val="595A59"/>
              </a:solidFill>
              <a:latin typeface="Calibri"/>
              <a:ea typeface="Calibri"/>
              <a:cs typeface="Calibri"/>
              <a:sym typeface="Calibri"/>
            </a:endParaRPr>
          </a:p>
        </p:txBody>
      </p:sp>
      <p:sp>
        <p:nvSpPr>
          <p:cNvPr id="1038" name="Google Shape;1038;p28"/>
          <p:cNvSpPr txBox="1"/>
          <p:nvPr/>
        </p:nvSpPr>
        <p:spPr>
          <a:xfrm>
            <a:off x="388679" y="5539025"/>
            <a:ext cx="3189996"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1" lang="de-DE" sz="900" u="none" cap="none" strike="noStrike">
                <a:solidFill>
                  <a:srgbClr val="595A59"/>
                </a:solidFill>
                <a:latin typeface="Calibri"/>
                <a:ea typeface="Calibri"/>
                <a:cs typeface="Calibri"/>
                <a:sym typeface="Calibri"/>
              </a:rPr>
              <a:t>Fuente: </a:t>
            </a:r>
            <a:r>
              <a:rPr b="0" i="1" lang="de-DE" sz="900" u="sng" cap="none" strike="noStrike">
                <a:solidFill>
                  <a:srgbClr val="595A59"/>
                </a:solidFill>
                <a:latin typeface="Calibri"/>
                <a:ea typeface="Calibri"/>
                <a:cs typeface="Calibri"/>
                <a:sym typeface="Calibri"/>
                <a:hlinkClick r:id="rId3">
                  <a:extLst>
                    <a:ext uri="{A12FA001-AC4F-418D-AE19-62706E023703}">
                      <ahyp:hlinkClr val="tx"/>
                    </a:ext>
                  </a:extLst>
                </a:hlinkClick>
              </a:rPr>
              <a:t>https://www.linkedin.com/pulse/resilienz-der-krise-wieder-stabil-werden-teil-1-heller/?trackingId=ARp27V2XKiT7FPNqOJw+1g==</a:t>
            </a:r>
            <a:r>
              <a:rPr b="0" i="1" lang="de-DE" sz="900" u="none" cap="none" strike="noStrike">
                <a:solidFill>
                  <a:srgbClr val="595A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039" name="Google Shape;1039;p28"/>
          <p:cNvSpPr/>
          <p:nvPr/>
        </p:nvSpPr>
        <p:spPr>
          <a:xfrm>
            <a:off x="3630821" y="5347388"/>
            <a:ext cx="3189995" cy="1131924"/>
          </a:xfrm>
          <a:prstGeom prst="roundRect">
            <a:avLst>
              <a:gd fmla="val 16667" name="adj"/>
            </a:avLst>
          </a:prstGeom>
          <a:noFill/>
          <a:ln cap="flat" cmpd="sng" w="12700">
            <a:solidFill>
              <a:srgbClr val="086D6E"/>
            </a:solidFill>
            <a:prstDash val="solid"/>
            <a:miter lim="800000"/>
            <a:headEnd len="sm" w="sm" type="none"/>
            <a:tailEnd len="sm" w="sm" type="none"/>
          </a:ln>
        </p:spPr>
        <p:txBody>
          <a:bodyPr anchorCtr="0" anchor="ctr" bIns="45700" lIns="91425" spcFirstLastPara="1" rIns="91425" wrap="square" tIns="45700">
            <a:noAutofit/>
          </a:bodyPr>
          <a:lstStyle/>
          <a:p>
            <a:pPr indent="-93663" lvl="0" marL="182563" marR="0" rtl="0" algn="l">
              <a:lnSpc>
                <a:spcPct val="100000"/>
              </a:lnSpc>
              <a:spcBef>
                <a:spcPts val="0"/>
              </a:spcBef>
              <a:spcAft>
                <a:spcPts val="0"/>
              </a:spcAft>
              <a:buClr>
                <a:schemeClr val="dk1"/>
              </a:buClr>
              <a:buSzPts val="1400"/>
              <a:buFont typeface="Arial"/>
              <a:buNone/>
            </a:pPr>
            <a:r>
              <a:t/>
            </a:r>
            <a:endParaRPr b="0" i="0" sz="1400" u="none" cap="none" strike="noStrike">
              <a:solidFill>
                <a:srgbClr val="595A59"/>
              </a:solidFill>
              <a:latin typeface="Calibri"/>
              <a:ea typeface="Calibri"/>
              <a:cs typeface="Calibri"/>
              <a:sym typeface="Calibri"/>
            </a:endParaRPr>
          </a:p>
        </p:txBody>
      </p:sp>
      <p:sp>
        <p:nvSpPr>
          <p:cNvPr id="1040" name="Google Shape;1040;p28"/>
          <p:cNvSpPr txBox="1"/>
          <p:nvPr/>
        </p:nvSpPr>
        <p:spPr>
          <a:xfrm>
            <a:off x="9030789" y="5355598"/>
            <a:ext cx="2873908" cy="1169551"/>
          </a:xfrm>
          <a:prstGeom prst="rect">
            <a:avLst/>
          </a:prstGeom>
          <a:noFill/>
          <a:ln>
            <a:noFill/>
          </a:ln>
        </p:spPr>
        <p:txBody>
          <a:bodyPr anchorCtr="0" anchor="t" bIns="45700" lIns="91425" spcFirstLastPara="1" rIns="91425" wrap="square" tIns="45700">
            <a:spAutoFit/>
          </a:bodyPr>
          <a:lstStyle/>
          <a:p>
            <a:pPr indent="-88900" lvl="0" marL="87313" marR="0" rtl="0" algn="r">
              <a:lnSpc>
                <a:spcPct val="100000"/>
              </a:lnSpc>
              <a:spcBef>
                <a:spcPts val="0"/>
              </a:spcBef>
              <a:spcAft>
                <a:spcPts val="0"/>
              </a:spcAft>
              <a:buClr>
                <a:srgbClr val="595A59"/>
              </a:buClr>
              <a:buSzPts val="1400"/>
              <a:buFont typeface="Arial"/>
              <a:buChar char="•"/>
            </a:pPr>
            <a:r>
              <a:rPr b="0" i="0" lang="de-DE" sz="1400" u="none" cap="none" strike="noStrike">
                <a:solidFill>
                  <a:srgbClr val="595A59"/>
                </a:solidFill>
                <a:latin typeface="Calibri"/>
                <a:ea typeface="Calibri"/>
                <a:cs typeface="Calibri"/>
                <a:sym typeface="Calibri"/>
              </a:rPr>
              <a:t> situaciones críticas se trabajan en común para aprender de ellas de cara al futuro</a:t>
            </a:r>
            <a:endParaRPr b="0" i="0" sz="1400" u="none" cap="none" strike="noStrike">
              <a:solidFill>
                <a:srgbClr val="000000"/>
              </a:solidFill>
              <a:latin typeface="Arial"/>
              <a:ea typeface="Arial"/>
              <a:cs typeface="Arial"/>
              <a:sym typeface="Arial"/>
            </a:endParaRPr>
          </a:p>
          <a:p>
            <a:pPr indent="-88900" lvl="0" marL="87313" marR="0" rtl="0" algn="r">
              <a:lnSpc>
                <a:spcPct val="100000"/>
              </a:lnSpc>
              <a:spcBef>
                <a:spcPts val="0"/>
              </a:spcBef>
              <a:spcAft>
                <a:spcPts val="0"/>
              </a:spcAft>
              <a:buClr>
                <a:srgbClr val="595A59"/>
              </a:buClr>
              <a:buSzPts val="1400"/>
              <a:buFont typeface="Arial"/>
              <a:buChar char="•"/>
            </a:pPr>
            <a:r>
              <a:rPr b="0" i="0" lang="de-DE" sz="1400" u="none" cap="none" strike="noStrike">
                <a:solidFill>
                  <a:srgbClr val="595A59"/>
                </a:solidFill>
                <a:latin typeface="Calibri"/>
                <a:ea typeface="Calibri"/>
                <a:cs typeface="Calibri"/>
                <a:sym typeface="Calibri"/>
              </a:rPr>
              <a:t> acercarse no solo a los hechos, sino también a las emociones</a:t>
            </a:r>
            <a:endParaRPr b="0" i="0" sz="1400" u="none" cap="none" strike="noStrike">
              <a:solidFill>
                <a:srgbClr val="000000"/>
              </a:solidFill>
              <a:latin typeface="Arial"/>
              <a:ea typeface="Arial"/>
              <a:cs typeface="Arial"/>
              <a:sym typeface="Arial"/>
            </a:endParaRPr>
          </a:p>
        </p:txBody>
      </p:sp>
      <p:sp>
        <p:nvSpPr>
          <p:cNvPr id="1041" name="Google Shape;1041;p28"/>
          <p:cNvSpPr txBox="1"/>
          <p:nvPr/>
        </p:nvSpPr>
        <p:spPr>
          <a:xfrm>
            <a:off x="3656500" y="5347400"/>
            <a:ext cx="2737800" cy="1477500"/>
          </a:xfrm>
          <a:prstGeom prst="rect">
            <a:avLst/>
          </a:prstGeom>
          <a:noFill/>
          <a:ln>
            <a:noFill/>
          </a:ln>
        </p:spPr>
        <p:txBody>
          <a:bodyPr anchorCtr="0" anchor="t" bIns="45700" lIns="91425" spcFirstLastPara="1" rIns="91425" wrap="square" tIns="45700">
            <a:spAutoFit/>
          </a:bodyPr>
          <a:lstStyle/>
          <a:p>
            <a:pPr indent="-76200" lvl="0" marL="87313" marR="0" rtl="0" algn="l">
              <a:lnSpc>
                <a:spcPct val="100000"/>
              </a:lnSpc>
              <a:spcBef>
                <a:spcPts val="0"/>
              </a:spcBef>
              <a:spcAft>
                <a:spcPts val="0"/>
              </a:spcAft>
              <a:buClr>
                <a:srgbClr val="595A59"/>
              </a:buClr>
              <a:buSzPts val="1200"/>
              <a:buFont typeface="Arial"/>
              <a:buChar char="•"/>
            </a:pPr>
            <a:r>
              <a:rPr b="0" i="0" lang="de-DE" sz="1200" u="none" cap="none" strike="noStrike">
                <a:solidFill>
                  <a:srgbClr val="595A59"/>
                </a:solidFill>
                <a:latin typeface="Calibri"/>
                <a:ea typeface="Calibri"/>
                <a:cs typeface="Calibri"/>
                <a:sym typeface="Calibri"/>
              </a:rPr>
              <a:t> el equipo tiene una visión general de las tareas/objetivos, trabaja conjuntamente y coopera con otras áreas de la empresa</a:t>
            </a:r>
            <a:endParaRPr b="0" i="0" sz="1200" u="none" cap="none" strike="noStrike">
              <a:solidFill>
                <a:srgbClr val="000000"/>
              </a:solidFill>
              <a:latin typeface="Arial"/>
              <a:ea typeface="Arial"/>
              <a:cs typeface="Arial"/>
              <a:sym typeface="Arial"/>
            </a:endParaRPr>
          </a:p>
          <a:p>
            <a:pPr indent="-76200" lvl="0" marL="87313" marR="0" rtl="0" algn="l">
              <a:lnSpc>
                <a:spcPct val="100000"/>
              </a:lnSpc>
              <a:spcBef>
                <a:spcPts val="0"/>
              </a:spcBef>
              <a:spcAft>
                <a:spcPts val="0"/>
              </a:spcAft>
              <a:buClr>
                <a:srgbClr val="595A59"/>
              </a:buClr>
              <a:buSzPts val="1200"/>
              <a:buFont typeface="Arial"/>
              <a:buChar char="•"/>
            </a:pPr>
            <a:r>
              <a:rPr b="0" i="0" lang="de-DE" sz="1200" u="none" cap="none" strike="noStrike">
                <a:solidFill>
                  <a:srgbClr val="595A59"/>
                </a:solidFill>
                <a:latin typeface="Calibri"/>
                <a:ea typeface="Calibri"/>
                <a:cs typeface="Calibri"/>
                <a:sym typeface="Calibri"/>
              </a:rPr>
              <a:t> intercambio fiable de información entre ellos y transmitiendo</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29"/>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Las empresas son tan resistentes como sus líderes. </a:t>
            </a:r>
            <a:endParaRPr/>
          </a:p>
          <a:p>
            <a:pPr indent="0" lvl="0" marL="0" rtl="0" algn="l">
              <a:lnSpc>
                <a:spcPct val="100000"/>
              </a:lnSpc>
              <a:spcBef>
                <a:spcPts val="600"/>
              </a:spcBef>
              <a:spcAft>
                <a:spcPts val="0"/>
              </a:spcAft>
              <a:buClr>
                <a:srgbClr val="595A59"/>
              </a:buClr>
              <a:buSzPts val="1800"/>
              <a:buNone/>
            </a:pPr>
            <a:r>
              <a:rPr lang="de-DE"/>
              <a:t>Como líder, no solo debe fomentar su propia resiliencia, sino también la de sus empleados. </a:t>
            </a:r>
            <a:endParaRPr/>
          </a:p>
          <a:p>
            <a:pPr indent="0" lvl="0" marL="0" rtl="0" algn="l">
              <a:lnSpc>
                <a:spcPct val="100000"/>
              </a:lnSpc>
              <a:spcBef>
                <a:spcPts val="600"/>
              </a:spcBef>
              <a:spcAft>
                <a:spcPts val="0"/>
              </a:spcAft>
              <a:buClr>
                <a:srgbClr val="595A59"/>
              </a:buClr>
              <a:buSzPts val="1800"/>
              <a:buNone/>
            </a:pPr>
            <a:r>
              <a:rPr lang="de-DE"/>
              <a:t>Esto se consigue con la interiorización de los 7 pilares de la resiliencia.</a:t>
            </a:r>
            <a:endParaRPr/>
          </a:p>
        </p:txBody>
      </p:sp>
      <p:sp>
        <p:nvSpPr>
          <p:cNvPr id="1047" name="Google Shape;1047;p29"/>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79527B"/>
              </a:buClr>
              <a:buSzPts val="2000"/>
              <a:buNone/>
            </a:pPr>
            <a:r>
              <a:rPr lang="de-DE"/>
              <a:t>Todos los propietarios/directivos de PYMEs turísticas deberían interiorizar los siete pilares de la resiliencia y asegurarse de que están firmemente arraigados en la cultura de la empresa.</a:t>
            </a:r>
            <a:endParaRPr/>
          </a:p>
        </p:txBody>
      </p:sp>
      <p:sp>
        <p:nvSpPr>
          <p:cNvPr id="1048" name="Google Shape;1048;p29"/>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79527B"/>
              </a:buClr>
              <a:buSzPct val="100000"/>
              <a:buNone/>
            </a:pPr>
            <a:r>
              <a:rPr lang="de-DE"/>
              <a:t>Los siete pilares de la resiliencia</a:t>
            </a:r>
            <a:endParaRPr/>
          </a:p>
        </p:txBody>
      </p:sp>
      <p:sp>
        <p:nvSpPr>
          <p:cNvPr id="1049" name="Google Shape;1049;p29"/>
          <p:cNvSpPr/>
          <p:nvPr/>
        </p:nvSpPr>
        <p:spPr>
          <a:xfrm>
            <a:off x="3752489" y="1899920"/>
            <a:ext cx="7813688" cy="731520"/>
          </a:xfrm>
          <a:prstGeom prst="triangle">
            <a:avLst>
              <a:gd fmla="val 50000" name="adj"/>
            </a:avLst>
          </a:prstGeom>
          <a:solidFill>
            <a:srgbClr val="79527B"/>
          </a:solidFill>
          <a:ln cap="flat" cmpd="sng" w="12700">
            <a:solidFill>
              <a:srgbClr val="79527B"/>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0" name="Google Shape;1050;p29"/>
          <p:cNvSpPr txBox="1"/>
          <p:nvPr/>
        </p:nvSpPr>
        <p:spPr>
          <a:xfrm>
            <a:off x="7064973" y="2143760"/>
            <a:ext cx="12966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chemeClr val="lt1"/>
                </a:solidFill>
                <a:latin typeface="Calibri"/>
                <a:ea typeface="Calibri"/>
                <a:cs typeface="Calibri"/>
                <a:sym typeface="Calibri"/>
              </a:rPr>
              <a:t>Resiliencia</a:t>
            </a:r>
            <a:endParaRPr b="0" i="0" sz="1400" u="none" cap="none" strike="noStrike">
              <a:solidFill>
                <a:srgbClr val="000000"/>
              </a:solidFill>
              <a:latin typeface="Arial"/>
              <a:ea typeface="Arial"/>
              <a:cs typeface="Arial"/>
              <a:sym typeface="Arial"/>
            </a:endParaRPr>
          </a:p>
        </p:txBody>
      </p:sp>
      <p:sp>
        <p:nvSpPr>
          <p:cNvPr id="1051" name="Google Shape;1051;p29"/>
          <p:cNvSpPr/>
          <p:nvPr/>
        </p:nvSpPr>
        <p:spPr>
          <a:xfrm>
            <a:off x="3752489"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2" name="Google Shape;1052;p29"/>
          <p:cNvSpPr/>
          <p:nvPr/>
        </p:nvSpPr>
        <p:spPr>
          <a:xfrm>
            <a:off x="4904771"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3" name="Google Shape;1053;p29"/>
          <p:cNvSpPr/>
          <p:nvPr/>
        </p:nvSpPr>
        <p:spPr>
          <a:xfrm>
            <a:off x="6057053"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4" name="Google Shape;1054;p29"/>
          <p:cNvSpPr/>
          <p:nvPr/>
        </p:nvSpPr>
        <p:spPr>
          <a:xfrm>
            <a:off x="7209335"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5" name="Google Shape;1055;p29"/>
          <p:cNvSpPr/>
          <p:nvPr/>
        </p:nvSpPr>
        <p:spPr>
          <a:xfrm>
            <a:off x="8361617"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6" name="Google Shape;1056;p29"/>
          <p:cNvSpPr/>
          <p:nvPr/>
        </p:nvSpPr>
        <p:spPr>
          <a:xfrm>
            <a:off x="9513899"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7" name="Google Shape;1057;p29"/>
          <p:cNvSpPr/>
          <p:nvPr/>
        </p:nvSpPr>
        <p:spPr>
          <a:xfrm>
            <a:off x="10666179" y="2794000"/>
            <a:ext cx="900000" cy="3450044"/>
          </a:xfrm>
          <a:prstGeom prst="rect">
            <a:avLst/>
          </a:prstGeom>
          <a:solidFill>
            <a:srgbClr val="C5C5C5"/>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8" name="Google Shape;1058;p29"/>
          <p:cNvSpPr txBox="1"/>
          <p:nvPr/>
        </p:nvSpPr>
        <p:spPr>
          <a:xfrm rot="-5400000">
            <a:off x="3126026" y="4303428"/>
            <a:ext cx="2152924"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595A59"/>
                </a:solidFill>
                <a:latin typeface="Calibri"/>
                <a:ea typeface="Calibri"/>
                <a:cs typeface="Calibri"/>
                <a:sym typeface="Calibri"/>
              </a:rPr>
              <a:t>Optimismo Realista</a:t>
            </a:r>
            <a:endParaRPr b="0" i="0" sz="1400" u="none" cap="none" strike="noStrike">
              <a:solidFill>
                <a:srgbClr val="000000"/>
              </a:solidFill>
              <a:latin typeface="Arial"/>
              <a:ea typeface="Arial"/>
              <a:cs typeface="Arial"/>
              <a:sym typeface="Arial"/>
            </a:endParaRPr>
          </a:p>
        </p:txBody>
      </p:sp>
      <p:sp>
        <p:nvSpPr>
          <p:cNvPr id="1059" name="Google Shape;1059;p29"/>
          <p:cNvSpPr txBox="1"/>
          <p:nvPr/>
        </p:nvSpPr>
        <p:spPr>
          <a:xfrm rot="-5400000">
            <a:off x="4543350" y="4249974"/>
            <a:ext cx="1530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595A59"/>
                </a:solidFill>
                <a:latin typeface="Calibri"/>
                <a:ea typeface="Calibri"/>
                <a:cs typeface="Calibri"/>
                <a:sym typeface="Calibri"/>
              </a:rPr>
              <a:t>Aceptación</a:t>
            </a:r>
            <a:endParaRPr b="0" i="0" sz="1400" u="none" cap="none" strike="noStrike">
              <a:solidFill>
                <a:srgbClr val="000000"/>
              </a:solidFill>
              <a:latin typeface="Arial"/>
              <a:ea typeface="Arial"/>
              <a:cs typeface="Arial"/>
              <a:sym typeface="Arial"/>
            </a:endParaRPr>
          </a:p>
        </p:txBody>
      </p:sp>
      <p:sp>
        <p:nvSpPr>
          <p:cNvPr id="1060" name="Google Shape;1060;p29"/>
          <p:cNvSpPr txBox="1"/>
          <p:nvPr/>
        </p:nvSpPr>
        <p:spPr>
          <a:xfrm rot="-5400000">
            <a:off x="5361606" y="4302223"/>
            <a:ext cx="2290892"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595A59"/>
                </a:solidFill>
                <a:latin typeface="Calibri"/>
                <a:ea typeface="Calibri"/>
                <a:cs typeface="Calibri"/>
                <a:sym typeface="Calibri"/>
              </a:rPr>
              <a:t>Orientación hacia la Solución</a:t>
            </a:r>
            <a:endParaRPr b="0" i="0" sz="1400" u="none" cap="none" strike="noStrike">
              <a:solidFill>
                <a:srgbClr val="000000"/>
              </a:solidFill>
              <a:latin typeface="Arial"/>
              <a:ea typeface="Arial"/>
              <a:cs typeface="Arial"/>
              <a:sym typeface="Arial"/>
            </a:endParaRPr>
          </a:p>
        </p:txBody>
      </p:sp>
      <p:sp>
        <p:nvSpPr>
          <p:cNvPr id="1061" name="Google Shape;1061;p29"/>
          <p:cNvSpPr txBox="1"/>
          <p:nvPr/>
        </p:nvSpPr>
        <p:spPr>
          <a:xfrm rot="-5400000">
            <a:off x="6671800" y="4248600"/>
            <a:ext cx="1867500" cy="38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1900" u="none" cap="none" strike="noStrike">
                <a:solidFill>
                  <a:srgbClr val="595A59"/>
                </a:solidFill>
                <a:latin typeface="Calibri"/>
                <a:ea typeface="Calibri"/>
                <a:cs typeface="Calibri"/>
                <a:sym typeface="Calibri"/>
              </a:rPr>
              <a:t>Autorregulación</a:t>
            </a:r>
            <a:endParaRPr b="0" i="0" sz="1300" u="none" cap="none" strike="noStrike">
              <a:solidFill>
                <a:srgbClr val="000000"/>
              </a:solidFill>
              <a:latin typeface="Arial"/>
              <a:ea typeface="Arial"/>
              <a:cs typeface="Arial"/>
              <a:sym typeface="Arial"/>
            </a:endParaRPr>
          </a:p>
        </p:txBody>
      </p:sp>
      <p:sp>
        <p:nvSpPr>
          <p:cNvPr id="1062" name="Google Shape;1062;p29"/>
          <p:cNvSpPr txBox="1"/>
          <p:nvPr/>
        </p:nvSpPr>
        <p:spPr>
          <a:xfrm rot="-5400000">
            <a:off x="7475851" y="4302222"/>
            <a:ext cx="2671531"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595A59"/>
                </a:solidFill>
                <a:latin typeface="Calibri"/>
                <a:ea typeface="Calibri"/>
                <a:cs typeface="Calibri"/>
                <a:sym typeface="Calibri"/>
              </a:rPr>
              <a:t>Asumir la Responsabilidad</a:t>
            </a:r>
            <a:endParaRPr b="0" i="0" sz="1400" u="none" cap="none" strike="noStrike">
              <a:solidFill>
                <a:srgbClr val="000000"/>
              </a:solidFill>
              <a:latin typeface="Arial"/>
              <a:ea typeface="Arial"/>
              <a:cs typeface="Arial"/>
              <a:sym typeface="Arial"/>
            </a:endParaRPr>
          </a:p>
        </p:txBody>
      </p:sp>
      <p:sp>
        <p:nvSpPr>
          <p:cNvPr id="1063" name="Google Shape;1063;p29"/>
          <p:cNvSpPr txBox="1"/>
          <p:nvPr/>
        </p:nvSpPr>
        <p:spPr>
          <a:xfrm rot="-5400000">
            <a:off x="8818453" y="4272799"/>
            <a:ext cx="2290892"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595A59"/>
                </a:solidFill>
                <a:latin typeface="Calibri"/>
                <a:ea typeface="Calibri"/>
                <a:cs typeface="Calibri"/>
                <a:sym typeface="Calibri"/>
              </a:rPr>
              <a:t>Orientación de la Red</a:t>
            </a:r>
            <a:endParaRPr b="0" i="0" sz="1400" u="none" cap="none" strike="noStrike">
              <a:solidFill>
                <a:srgbClr val="000000"/>
              </a:solidFill>
              <a:latin typeface="Arial"/>
              <a:ea typeface="Arial"/>
              <a:cs typeface="Arial"/>
              <a:sym typeface="Arial"/>
            </a:endParaRPr>
          </a:p>
        </p:txBody>
      </p:sp>
      <p:sp>
        <p:nvSpPr>
          <p:cNvPr id="1064" name="Google Shape;1064;p29"/>
          <p:cNvSpPr txBox="1"/>
          <p:nvPr/>
        </p:nvSpPr>
        <p:spPr>
          <a:xfrm rot="-5400000">
            <a:off x="10227226" y="4272800"/>
            <a:ext cx="1777906"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595A59"/>
                </a:solidFill>
                <a:latin typeface="Calibri"/>
                <a:ea typeface="Calibri"/>
                <a:cs typeface="Calibri"/>
                <a:sym typeface="Calibri"/>
              </a:rPr>
              <a:t>Planificación Futura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41"/>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lt1"/>
              </a:buClr>
              <a:buSzPct val="100000"/>
              <a:buNone/>
            </a:pPr>
            <a:r>
              <a:rPr lang="de-DE"/>
              <a:t>Desarrollo Turístico Sostenible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2"/>
          <p:cNvSpPr txBox="1"/>
          <p:nvPr>
            <p:ph idx="1"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lang="de-DE"/>
              <a:t>Tras completar este módulo, dispondrás de conocimientos...</a:t>
            </a:r>
            <a:endParaRPr/>
          </a:p>
          <a:p>
            <a:pPr indent="-228600" lvl="0" marL="228600" rtl="0" algn="l">
              <a:lnSpc>
                <a:spcPct val="90000"/>
              </a:lnSpc>
              <a:spcBef>
                <a:spcPts val="1000"/>
              </a:spcBef>
              <a:spcAft>
                <a:spcPts val="0"/>
              </a:spcAft>
              <a:buClr>
                <a:schemeClr val="lt1"/>
              </a:buClr>
              <a:buSzPts val="2400"/>
              <a:buNone/>
            </a:pPr>
            <a:r>
              <a:t/>
            </a:r>
            <a:endParaRPr/>
          </a:p>
        </p:txBody>
      </p:sp>
      <p:sp>
        <p:nvSpPr>
          <p:cNvPr id="802" name="Google Shape;802;p2"/>
          <p:cNvSpPr txBox="1"/>
          <p:nvPr>
            <p:ph idx="2" type="body"/>
          </p:nvPr>
        </p:nvSpPr>
        <p:spPr>
          <a:xfrm>
            <a:off x="1548092" y="628636"/>
            <a:ext cx="4250272" cy="6036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de-DE" sz="2400"/>
              <a:t>La resiliencia es un factor de éxito en una crisis.</a:t>
            </a:r>
            <a:endParaRPr/>
          </a:p>
        </p:txBody>
      </p:sp>
      <p:sp>
        <p:nvSpPr>
          <p:cNvPr id="803" name="Google Shape;803;p2"/>
          <p:cNvSpPr/>
          <p:nvPr/>
        </p:nvSpPr>
        <p:spPr>
          <a:xfrm>
            <a:off x="6650400" y="1434932"/>
            <a:ext cx="770400" cy="770400"/>
          </a:xfrm>
          <a:prstGeom prst="ellipse">
            <a:avLst/>
          </a:prstGeom>
          <a:solidFill>
            <a:srgbClr val="81D1C5"/>
          </a:solidFill>
          <a:ln cap="flat" cmpd="sng" w="12700">
            <a:solidFill>
              <a:srgbClr val="81D1C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04" name="Google Shape;804;p2"/>
          <p:cNvCxnSpPr/>
          <p:nvPr/>
        </p:nvCxnSpPr>
        <p:spPr>
          <a:xfrm>
            <a:off x="6096000" y="1820133"/>
            <a:ext cx="554400" cy="0"/>
          </a:xfrm>
          <a:prstGeom prst="straightConnector1">
            <a:avLst/>
          </a:prstGeom>
          <a:noFill/>
          <a:ln cap="flat" cmpd="sng" w="19050">
            <a:solidFill>
              <a:srgbClr val="81D1C5"/>
            </a:solidFill>
            <a:prstDash val="solid"/>
            <a:miter lim="800000"/>
            <a:headEnd len="sm" w="sm" type="none"/>
            <a:tailEnd len="sm" w="sm" type="none"/>
          </a:ln>
        </p:spPr>
      </p:cxnSp>
      <p:sp>
        <p:nvSpPr>
          <p:cNvPr id="805" name="Google Shape;805;p2"/>
          <p:cNvSpPr txBox="1"/>
          <p:nvPr/>
        </p:nvSpPr>
        <p:spPr>
          <a:xfrm>
            <a:off x="7757232" y="1604689"/>
            <a:ext cx="397829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de-DE" sz="2200" u="none" cap="none" strike="noStrike">
                <a:solidFill>
                  <a:srgbClr val="595A59"/>
                </a:solidFill>
                <a:latin typeface="Calibri"/>
                <a:ea typeface="Calibri"/>
                <a:cs typeface="Calibri"/>
                <a:sym typeface="Calibri"/>
              </a:rPr>
              <a:t>Resistencia a las crisis organizacionales</a:t>
            </a:r>
            <a:endParaRPr b="0" i="0" sz="1400" u="none" cap="none" strike="noStrike">
              <a:solidFill>
                <a:srgbClr val="000000"/>
              </a:solidFill>
              <a:latin typeface="Arial"/>
              <a:ea typeface="Arial"/>
              <a:cs typeface="Arial"/>
              <a:sym typeface="Arial"/>
            </a:endParaRPr>
          </a:p>
        </p:txBody>
      </p:sp>
      <p:sp>
        <p:nvSpPr>
          <p:cNvPr id="806" name="Google Shape;806;p2"/>
          <p:cNvSpPr txBox="1"/>
          <p:nvPr/>
        </p:nvSpPr>
        <p:spPr>
          <a:xfrm>
            <a:off x="6852409" y="1558522"/>
            <a:ext cx="36638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de-DE" sz="2800" u="none" cap="none" strike="noStrike">
                <a:solidFill>
                  <a:schemeClr val="l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807" name="Google Shape;807;p2"/>
          <p:cNvSpPr/>
          <p:nvPr/>
        </p:nvSpPr>
        <p:spPr>
          <a:xfrm>
            <a:off x="6655444" y="2669376"/>
            <a:ext cx="770400" cy="770400"/>
          </a:xfrm>
          <a:prstGeom prst="ellipse">
            <a:avLst/>
          </a:prstGeom>
          <a:solidFill>
            <a:srgbClr val="81D1C5"/>
          </a:solidFill>
          <a:ln cap="flat" cmpd="sng" w="12700">
            <a:solidFill>
              <a:srgbClr val="81D1C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08" name="Google Shape;808;p2"/>
          <p:cNvCxnSpPr/>
          <p:nvPr/>
        </p:nvCxnSpPr>
        <p:spPr>
          <a:xfrm>
            <a:off x="6101044" y="3054577"/>
            <a:ext cx="554400" cy="0"/>
          </a:xfrm>
          <a:prstGeom prst="straightConnector1">
            <a:avLst/>
          </a:prstGeom>
          <a:noFill/>
          <a:ln cap="flat" cmpd="sng" w="19050">
            <a:solidFill>
              <a:srgbClr val="81D1C5"/>
            </a:solidFill>
            <a:prstDash val="solid"/>
            <a:miter lim="800000"/>
            <a:headEnd len="sm" w="sm" type="none"/>
            <a:tailEnd len="sm" w="sm" type="none"/>
          </a:ln>
        </p:spPr>
      </p:cxnSp>
      <p:sp>
        <p:nvSpPr>
          <p:cNvPr id="809" name="Google Shape;809;p2"/>
          <p:cNvSpPr txBox="1"/>
          <p:nvPr/>
        </p:nvSpPr>
        <p:spPr>
          <a:xfrm>
            <a:off x="7762276" y="2839133"/>
            <a:ext cx="397829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de-DE" sz="2200" u="none" cap="none" strike="noStrike">
                <a:solidFill>
                  <a:srgbClr val="595A59"/>
                </a:solidFill>
                <a:latin typeface="Calibri"/>
                <a:ea typeface="Calibri"/>
                <a:cs typeface="Calibri"/>
                <a:sym typeface="Calibri"/>
              </a:rPr>
              <a:t>Ofertas turísticas orientadas al futuro</a:t>
            </a:r>
            <a:endParaRPr b="0" i="0" sz="1400" u="none" cap="none" strike="noStrike">
              <a:solidFill>
                <a:srgbClr val="000000"/>
              </a:solidFill>
              <a:latin typeface="Arial"/>
              <a:ea typeface="Arial"/>
              <a:cs typeface="Arial"/>
              <a:sym typeface="Arial"/>
            </a:endParaRPr>
          </a:p>
        </p:txBody>
      </p:sp>
      <p:sp>
        <p:nvSpPr>
          <p:cNvPr id="810" name="Google Shape;810;p2"/>
          <p:cNvSpPr txBox="1"/>
          <p:nvPr/>
        </p:nvSpPr>
        <p:spPr>
          <a:xfrm>
            <a:off x="6857453" y="2792966"/>
            <a:ext cx="36638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de-DE" sz="28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811" name="Google Shape;811;p2"/>
          <p:cNvSpPr/>
          <p:nvPr/>
        </p:nvSpPr>
        <p:spPr>
          <a:xfrm>
            <a:off x="6650400" y="3903819"/>
            <a:ext cx="770400" cy="770400"/>
          </a:xfrm>
          <a:prstGeom prst="ellipse">
            <a:avLst/>
          </a:prstGeom>
          <a:solidFill>
            <a:srgbClr val="81D1C5"/>
          </a:solidFill>
          <a:ln cap="flat" cmpd="sng" w="12700">
            <a:solidFill>
              <a:srgbClr val="81D1C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12" name="Google Shape;812;p2"/>
          <p:cNvCxnSpPr/>
          <p:nvPr/>
        </p:nvCxnSpPr>
        <p:spPr>
          <a:xfrm>
            <a:off x="6096000" y="4289020"/>
            <a:ext cx="554400" cy="0"/>
          </a:xfrm>
          <a:prstGeom prst="straightConnector1">
            <a:avLst/>
          </a:prstGeom>
          <a:noFill/>
          <a:ln cap="flat" cmpd="sng" w="19050">
            <a:solidFill>
              <a:srgbClr val="81D1C5"/>
            </a:solidFill>
            <a:prstDash val="solid"/>
            <a:miter lim="800000"/>
            <a:headEnd len="sm" w="sm" type="none"/>
            <a:tailEnd len="sm" w="sm" type="none"/>
          </a:ln>
        </p:spPr>
      </p:cxnSp>
      <p:sp>
        <p:nvSpPr>
          <p:cNvPr id="813" name="Google Shape;813;p2"/>
          <p:cNvSpPr txBox="1"/>
          <p:nvPr/>
        </p:nvSpPr>
        <p:spPr>
          <a:xfrm>
            <a:off x="7757232" y="4073576"/>
            <a:ext cx="397829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de-DE" sz="2200" u="none" cap="none" strike="noStrike">
                <a:solidFill>
                  <a:srgbClr val="595A59"/>
                </a:solidFill>
                <a:latin typeface="Calibri"/>
                <a:ea typeface="Calibri"/>
                <a:cs typeface="Calibri"/>
                <a:sym typeface="Calibri"/>
              </a:rPr>
              <a:t>Factores que influyen en la resistencia</a:t>
            </a:r>
            <a:endParaRPr b="0" i="0" sz="1400" u="none" cap="none" strike="noStrike">
              <a:solidFill>
                <a:srgbClr val="000000"/>
              </a:solidFill>
              <a:latin typeface="Arial"/>
              <a:ea typeface="Arial"/>
              <a:cs typeface="Arial"/>
              <a:sym typeface="Arial"/>
            </a:endParaRPr>
          </a:p>
        </p:txBody>
      </p:sp>
      <p:sp>
        <p:nvSpPr>
          <p:cNvPr id="814" name="Google Shape;814;p2"/>
          <p:cNvSpPr txBox="1"/>
          <p:nvPr/>
        </p:nvSpPr>
        <p:spPr>
          <a:xfrm>
            <a:off x="6852409" y="4027409"/>
            <a:ext cx="36638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de-DE" sz="2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815" name="Google Shape;815;p2"/>
          <p:cNvSpPr txBox="1"/>
          <p:nvPr/>
        </p:nvSpPr>
        <p:spPr>
          <a:xfrm>
            <a:off x="1464389" y="5786144"/>
            <a:ext cx="465512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de-DE" sz="1400" u="none" cap="none" strike="noStrike">
                <a:solidFill>
                  <a:schemeClr val="lt1"/>
                </a:solidFill>
                <a:latin typeface="Calibri"/>
                <a:ea typeface="Calibri"/>
                <a:cs typeface="Calibri"/>
                <a:sym typeface="Calibri"/>
              </a:rPr>
              <a:t>Esta presentación está bajo licencia CC BY 4.0.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de-DE" sz="1400" u="none" cap="none" strike="noStrike">
                <a:solidFill>
                  <a:schemeClr val="lt1"/>
                </a:solidFill>
                <a:latin typeface="Calibri"/>
                <a:ea typeface="Calibri"/>
                <a:cs typeface="Calibri"/>
                <a:sym typeface="Calibri"/>
              </a:rPr>
              <a:t>Para ver una copia de esta licencia, visite </a:t>
            </a:r>
            <a:r>
              <a:rPr b="0" i="0" lang="de-DE" sz="1400" u="sng" cap="none" strike="noStrike">
                <a:solidFill>
                  <a:schemeClr val="lt1"/>
                </a:solidFill>
                <a:latin typeface="Calibri"/>
                <a:ea typeface="Calibri"/>
                <a:cs typeface="Calibri"/>
                <a:sym typeface="Calibri"/>
                <a:hlinkClick r:id="rId3">
                  <a:extLst>
                    <a:ext uri="{A12FA001-AC4F-418D-AE19-62706E023703}">
                      <ahyp:hlinkClr val="tx"/>
                    </a:ext>
                  </a:extLst>
                </a:hlinkClick>
              </a:rPr>
              <a:t>https://creativecommons.org/licenses/by-sa/4.0/deed.en</a:t>
            </a:r>
            <a:r>
              <a:rPr b="0" i="0" lang="de-DE" sz="14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816" name="Google Shape;816;p2"/>
          <p:cNvSpPr/>
          <p:nvPr/>
        </p:nvSpPr>
        <p:spPr>
          <a:xfrm>
            <a:off x="6650400" y="5138157"/>
            <a:ext cx="770400" cy="770400"/>
          </a:xfrm>
          <a:prstGeom prst="ellipse">
            <a:avLst/>
          </a:prstGeom>
          <a:solidFill>
            <a:srgbClr val="81D1C5"/>
          </a:solidFill>
          <a:ln cap="flat" cmpd="sng" w="12700">
            <a:solidFill>
              <a:srgbClr val="81D1C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17" name="Google Shape;817;p2"/>
          <p:cNvCxnSpPr/>
          <p:nvPr/>
        </p:nvCxnSpPr>
        <p:spPr>
          <a:xfrm>
            <a:off x="6096000" y="5523358"/>
            <a:ext cx="554400" cy="0"/>
          </a:xfrm>
          <a:prstGeom prst="straightConnector1">
            <a:avLst/>
          </a:prstGeom>
          <a:noFill/>
          <a:ln cap="flat" cmpd="sng" w="19050">
            <a:solidFill>
              <a:srgbClr val="81D1C5"/>
            </a:solidFill>
            <a:prstDash val="solid"/>
            <a:miter lim="800000"/>
            <a:headEnd len="sm" w="sm" type="none"/>
            <a:tailEnd len="sm" w="sm" type="none"/>
          </a:ln>
        </p:spPr>
      </p:cxnSp>
      <p:sp>
        <p:nvSpPr>
          <p:cNvPr id="818" name="Google Shape;818;p2"/>
          <p:cNvSpPr txBox="1"/>
          <p:nvPr/>
        </p:nvSpPr>
        <p:spPr>
          <a:xfrm>
            <a:off x="7752187" y="5307913"/>
            <a:ext cx="435639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de-DE" sz="2200" u="none" cap="none" strike="noStrike">
                <a:solidFill>
                  <a:srgbClr val="595A59"/>
                </a:solidFill>
                <a:latin typeface="Calibri"/>
                <a:ea typeface="Calibri"/>
                <a:cs typeface="Calibri"/>
                <a:sym typeface="Calibri"/>
              </a:rPr>
              <a:t>Desarrollo turístico sostenible</a:t>
            </a:r>
            <a:endParaRPr b="0" i="0" sz="1400" u="none" cap="none" strike="noStrike">
              <a:solidFill>
                <a:srgbClr val="000000"/>
              </a:solidFill>
              <a:latin typeface="Arial"/>
              <a:ea typeface="Arial"/>
              <a:cs typeface="Arial"/>
              <a:sym typeface="Arial"/>
            </a:endParaRPr>
          </a:p>
        </p:txBody>
      </p:sp>
      <p:sp>
        <p:nvSpPr>
          <p:cNvPr id="819" name="Google Shape;819;p2"/>
          <p:cNvSpPr txBox="1"/>
          <p:nvPr/>
        </p:nvSpPr>
        <p:spPr>
          <a:xfrm>
            <a:off x="6852409" y="5261746"/>
            <a:ext cx="36638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de-DE" sz="2800" u="none" cap="none" strike="noStrike">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42"/>
          <p:cNvSpPr txBox="1"/>
          <p:nvPr>
            <p:ph idx="1" type="body"/>
          </p:nvPr>
        </p:nvSpPr>
        <p:spPr>
          <a:xfrm>
            <a:off x="389965" y="1607198"/>
            <a:ext cx="11470341" cy="401751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595A59"/>
              </a:buClr>
              <a:buSzPts val="1800"/>
              <a:buNone/>
            </a:pPr>
            <a:r>
              <a:rPr lang="de-DE"/>
              <a:t>Más que casi cualquier otra industria, el turismo depende de una naturaleza y un medio ambiente intactos, así como de paisajes estéticos:</a:t>
            </a:r>
            <a:endParaRPr/>
          </a:p>
          <a:p>
            <a:pPr indent="0" lvl="0" marL="0" rtl="0" algn="l">
              <a:lnSpc>
                <a:spcPct val="90000"/>
              </a:lnSpc>
              <a:spcBef>
                <a:spcPts val="1000"/>
              </a:spcBef>
              <a:spcAft>
                <a:spcPts val="0"/>
              </a:spcAft>
              <a:buClr>
                <a:srgbClr val="595A59"/>
              </a:buClr>
              <a:buSzPts val="1800"/>
              <a:buNone/>
            </a:pPr>
            <a:r>
              <a:t/>
            </a:r>
            <a:endParaRPr/>
          </a:p>
          <a:p>
            <a:pPr indent="0" lvl="0" marL="0" rtl="0" algn="l">
              <a:lnSpc>
                <a:spcPct val="90000"/>
              </a:lnSpc>
              <a:spcBef>
                <a:spcPts val="1000"/>
              </a:spcBef>
              <a:spcAft>
                <a:spcPts val="0"/>
              </a:spcAft>
              <a:buClr>
                <a:srgbClr val="595A59"/>
              </a:buClr>
              <a:buSzPts val="1800"/>
              <a:buNone/>
            </a:pPr>
            <a:r>
              <a:t/>
            </a:r>
            <a:endParaRPr/>
          </a:p>
          <a:p>
            <a:pPr indent="0" lvl="0" marL="0" rtl="0" algn="l">
              <a:lnSpc>
                <a:spcPct val="90000"/>
              </a:lnSpc>
              <a:spcBef>
                <a:spcPts val="1000"/>
              </a:spcBef>
              <a:spcAft>
                <a:spcPts val="0"/>
              </a:spcAft>
              <a:buClr>
                <a:srgbClr val="595A59"/>
              </a:buClr>
              <a:buSzPts val="1800"/>
              <a:buNone/>
            </a:pPr>
            <a:r>
              <a:t/>
            </a:r>
            <a:endParaRPr/>
          </a:p>
          <a:p>
            <a:pPr indent="0" lvl="0" marL="0" rtl="0" algn="l">
              <a:lnSpc>
                <a:spcPct val="90000"/>
              </a:lnSpc>
              <a:spcBef>
                <a:spcPts val="1000"/>
              </a:spcBef>
              <a:spcAft>
                <a:spcPts val="0"/>
              </a:spcAft>
              <a:buClr>
                <a:srgbClr val="595A59"/>
              </a:buClr>
              <a:buSzPts val="1800"/>
              <a:buNone/>
            </a:pPr>
            <a:r>
              <a:t/>
            </a:r>
            <a:endParaRPr/>
          </a:p>
          <a:p>
            <a:pPr indent="0" lvl="0" marL="0" rtl="0" algn="l">
              <a:lnSpc>
                <a:spcPct val="90000"/>
              </a:lnSpc>
              <a:spcBef>
                <a:spcPts val="1000"/>
              </a:spcBef>
              <a:spcAft>
                <a:spcPts val="0"/>
              </a:spcAft>
              <a:buClr>
                <a:srgbClr val="595A59"/>
              </a:buClr>
              <a:buSzPts val="1800"/>
              <a:buNone/>
            </a:pPr>
            <a:r>
              <a:t/>
            </a:r>
            <a:endParaRPr/>
          </a:p>
          <a:p>
            <a:pPr indent="0" lvl="0" marL="0" rtl="0" algn="l">
              <a:lnSpc>
                <a:spcPct val="90000"/>
              </a:lnSpc>
              <a:spcBef>
                <a:spcPts val="1000"/>
              </a:spcBef>
              <a:spcAft>
                <a:spcPts val="0"/>
              </a:spcAft>
              <a:buClr>
                <a:srgbClr val="595A59"/>
              </a:buClr>
              <a:buSzPts val="1800"/>
              <a:buNone/>
            </a:pPr>
            <a:r>
              <a:rPr lang="de-DE"/>
              <a:t>¡La protección del clima y la preservación de la diversidad de los hábitats son, por tanto, requisitos esenciales para la protección y conservación de los destinos turísticos!</a:t>
            </a:r>
            <a:endParaRPr/>
          </a:p>
          <a:p>
            <a:pPr indent="0" lvl="0" marL="0" rtl="0" algn="l">
              <a:lnSpc>
                <a:spcPct val="90000"/>
              </a:lnSpc>
              <a:spcBef>
                <a:spcPts val="1000"/>
              </a:spcBef>
              <a:spcAft>
                <a:spcPts val="0"/>
              </a:spcAft>
              <a:buClr>
                <a:srgbClr val="595A59"/>
              </a:buClr>
              <a:buSzPts val="1800"/>
              <a:buNone/>
            </a:pPr>
            <a:r>
              <a:rPr b="1" lang="de-DE"/>
              <a:t>El desarrollo sostenible del turismo </a:t>
            </a:r>
            <a:r>
              <a:rPr lang="de-DE"/>
              <a:t>contribuye de forma importante a preservar hábitats naturales y culturales habitables y a proteger el medio ambiente y el clima. Esto permite la creación de valor sostenible sin consumir los recursos y las oportunidades futuras de las generaciones venideras. El turismo sostenible debe contribuir a garantizar la compatibilidad de las repercusiones económicas, ecológicas y sociales sobre la población, el medio ambiente y la economía. </a:t>
            </a:r>
            <a:endParaRPr/>
          </a:p>
        </p:txBody>
      </p:sp>
      <p:sp>
        <p:nvSpPr>
          <p:cNvPr id="1075" name="Google Shape;1075;p42"/>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El desarrollo turístico sostenible está en armonía con la naturaleza, el paisaje y la población.</a:t>
            </a:r>
            <a:endParaRPr/>
          </a:p>
        </p:txBody>
      </p:sp>
      <p:sp>
        <p:nvSpPr>
          <p:cNvPr id="1076" name="Google Shape;1076;p42"/>
          <p:cNvSpPr txBox="1"/>
          <p:nvPr>
            <p:ph idx="3" type="body"/>
          </p:nvPr>
        </p:nvSpPr>
        <p:spPr>
          <a:xfrm>
            <a:off x="389964" y="1231888"/>
            <a:ext cx="11470341" cy="30361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79527B"/>
              </a:buClr>
              <a:buSzPct val="100000"/>
              <a:buNone/>
            </a:pPr>
            <a:r>
              <a:rPr lang="de-DE"/>
              <a:t>Sostenibilidad en el turismo</a:t>
            </a:r>
            <a:endParaRPr/>
          </a:p>
          <a:p>
            <a:pPr indent="0" lvl="0" marL="0" rtl="0" algn="l">
              <a:lnSpc>
                <a:spcPct val="90000"/>
              </a:lnSpc>
              <a:spcBef>
                <a:spcPts val="1000"/>
              </a:spcBef>
              <a:spcAft>
                <a:spcPts val="0"/>
              </a:spcAft>
              <a:buClr>
                <a:srgbClr val="79527B"/>
              </a:buClr>
              <a:buSzPct val="100000"/>
              <a:buNone/>
            </a:pPr>
            <a:r>
              <a:t/>
            </a:r>
            <a:endParaRPr/>
          </a:p>
        </p:txBody>
      </p:sp>
      <p:pic>
        <p:nvPicPr>
          <p:cNvPr id="1077" name="Google Shape;1077;p42"/>
          <p:cNvPicPr preferRelativeResize="0"/>
          <p:nvPr/>
        </p:nvPicPr>
        <p:blipFill rotWithShape="1">
          <a:blip r:embed="rId3">
            <a:alphaModFix/>
          </a:blip>
          <a:srcRect b="0" l="0" r="15697" t="0"/>
          <a:stretch/>
        </p:blipFill>
        <p:spPr>
          <a:xfrm>
            <a:off x="1183859" y="2344860"/>
            <a:ext cx="1620000" cy="1080000"/>
          </a:xfrm>
          <a:prstGeom prst="rect">
            <a:avLst/>
          </a:prstGeom>
          <a:noFill/>
          <a:ln>
            <a:noFill/>
          </a:ln>
          <a:effectLst>
            <a:outerShdw blurRad="50800" rotWithShape="0" algn="tl" dir="2700000" dist="38100">
              <a:srgbClr val="000000">
                <a:alpha val="40000"/>
              </a:srgbClr>
            </a:outerShdw>
          </a:effectLst>
        </p:spPr>
      </p:pic>
      <p:pic>
        <p:nvPicPr>
          <p:cNvPr id="1078" name="Google Shape;1078;p42"/>
          <p:cNvPicPr preferRelativeResize="0"/>
          <p:nvPr/>
        </p:nvPicPr>
        <p:blipFill rotWithShape="1">
          <a:blip r:embed="rId4">
            <a:alphaModFix/>
          </a:blip>
          <a:srcRect b="0" l="0" r="0" t="0"/>
          <a:stretch/>
        </p:blipFill>
        <p:spPr>
          <a:xfrm>
            <a:off x="8578141" y="2344860"/>
            <a:ext cx="1620000" cy="1080000"/>
          </a:xfrm>
          <a:prstGeom prst="rect">
            <a:avLst/>
          </a:prstGeom>
          <a:noFill/>
          <a:ln>
            <a:noFill/>
          </a:ln>
          <a:effectLst>
            <a:outerShdw blurRad="50800" rotWithShape="0" algn="tl" dir="2700000" dist="38100">
              <a:srgbClr val="000000">
                <a:alpha val="40000"/>
              </a:srgbClr>
            </a:outerShdw>
          </a:effectLst>
        </p:spPr>
      </p:pic>
      <p:pic>
        <p:nvPicPr>
          <p:cNvPr id="1079" name="Google Shape;1079;p42"/>
          <p:cNvPicPr preferRelativeResize="0"/>
          <p:nvPr/>
        </p:nvPicPr>
        <p:blipFill rotWithShape="1">
          <a:blip r:embed="rId5">
            <a:alphaModFix/>
          </a:blip>
          <a:srcRect b="0" l="0" r="0" t="0"/>
          <a:stretch/>
        </p:blipFill>
        <p:spPr>
          <a:xfrm>
            <a:off x="4881000" y="2344860"/>
            <a:ext cx="1620000" cy="1080000"/>
          </a:xfrm>
          <a:prstGeom prst="rect">
            <a:avLst/>
          </a:prstGeom>
          <a:noFill/>
          <a:ln>
            <a:noFill/>
          </a:ln>
          <a:effectLst>
            <a:outerShdw blurRad="50800" rotWithShape="0" algn="tl" dir="2700000" dist="38100">
              <a:srgbClr val="000000">
                <a:alpha val="40000"/>
              </a:srgbClr>
            </a:outerShdw>
          </a:effectLst>
        </p:spPr>
      </p:pic>
      <p:sp>
        <p:nvSpPr>
          <p:cNvPr id="1080" name="Google Shape;1080;p42"/>
          <p:cNvSpPr/>
          <p:nvPr/>
        </p:nvSpPr>
        <p:spPr>
          <a:xfrm>
            <a:off x="2586446" y="2838996"/>
            <a:ext cx="1367246" cy="870857"/>
          </a:xfrm>
          <a:prstGeom prst="rect">
            <a:avLst/>
          </a:prstGeom>
          <a:solidFill>
            <a:srgbClr val="C5C5C5"/>
          </a:solidFill>
          <a:ln cap="flat" cmpd="sng" w="12700">
            <a:solidFill>
              <a:srgbClr val="C5C5C5"/>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Nieve de verdad para los deportes de invierno</a:t>
            </a:r>
            <a:endParaRPr b="0" i="0" sz="1400" u="none" cap="none" strike="noStrike">
              <a:solidFill>
                <a:srgbClr val="000000"/>
              </a:solidFill>
              <a:latin typeface="Arial"/>
              <a:ea typeface="Arial"/>
              <a:cs typeface="Arial"/>
              <a:sym typeface="Arial"/>
            </a:endParaRPr>
          </a:p>
        </p:txBody>
      </p:sp>
      <p:sp>
        <p:nvSpPr>
          <p:cNvPr id="1081" name="Google Shape;1081;p42"/>
          <p:cNvSpPr/>
          <p:nvPr/>
        </p:nvSpPr>
        <p:spPr>
          <a:xfrm>
            <a:off x="6326777" y="2832186"/>
            <a:ext cx="1367246" cy="870857"/>
          </a:xfrm>
          <a:prstGeom prst="rect">
            <a:avLst/>
          </a:prstGeom>
          <a:solidFill>
            <a:srgbClr val="C5C5C5"/>
          </a:solidFill>
          <a:ln cap="flat" cmpd="sng" w="12700">
            <a:solidFill>
              <a:srgbClr val="C5C5C5"/>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Bosque sano para practicar senderismo</a:t>
            </a:r>
            <a:endParaRPr b="0" i="0" sz="1400" u="none" cap="none" strike="noStrike">
              <a:solidFill>
                <a:srgbClr val="000000"/>
              </a:solidFill>
              <a:latin typeface="Arial"/>
              <a:ea typeface="Arial"/>
              <a:cs typeface="Arial"/>
              <a:sym typeface="Arial"/>
            </a:endParaRPr>
          </a:p>
        </p:txBody>
      </p:sp>
      <p:sp>
        <p:nvSpPr>
          <p:cNvPr id="1082" name="Google Shape;1082;p42"/>
          <p:cNvSpPr/>
          <p:nvPr/>
        </p:nvSpPr>
        <p:spPr>
          <a:xfrm>
            <a:off x="10001794" y="2832185"/>
            <a:ext cx="1367246" cy="870857"/>
          </a:xfrm>
          <a:prstGeom prst="rect">
            <a:avLst/>
          </a:prstGeom>
          <a:solidFill>
            <a:srgbClr val="C5C5C5"/>
          </a:solidFill>
          <a:ln cap="flat" cmpd="sng" w="12700">
            <a:solidFill>
              <a:srgbClr val="C5C5C5"/>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Aguas limpias para el bañarse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43"/>
          <p:cNvSpPr txBox="1"/>
          <p:nvPr>
            <p:ph idx="1" type="body"/>
          </p:nvPr>
        </p:nvSpPr>
        <p:spPr>
          <a:xfrm>
            <a:off x="3752490" y="1637401"/>
            <a:ext cx="8007709" cy="46152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A59"/>
              </a:buClr>
              <a:buSzPts val="1800"/>
              <a:buNone/>
            </a:pPr>
            <a:r>
              <a:t/>
            </a:r>
            <a:endParaRPr/>
          </a:p>
        </p:txBody>
      </p:sp>
      <p:sp>
        <p:nvSpPr>
          <p:cNvPr id="1088" name="Google Shape;1088;p43"/>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sz="1700"/>
              <a:t>Las directrices de desarrollo del turismo sostenible pueden aplicarse a todas las formas de oferta turística en todo tipo de destinos (incluido el turismo de masas, los segmentos de turismo de nicho, etc.).</a:t>
            </a:r>
            <a:endParaRPr sz="1700"/>
          </a:p>
          <a:p>
            <a:pPr indent="0" lvl="0" marL="0" rtl="0" algn="l">
              <a:lnSpc>
                <a:spcPct val="100000"/>
              </a:lnSpc>
              <a:spcBef>
                <a:spcPts val="600"/>
              </a:spcBef>
              <a:spcAft>
                <a:spcPts val="0"/>
              </a:spcAft>
              <a:buClr>
                <a:srgbClr val="595A59"/>
              </a:buClr>
              <a:buSzPts val="1800"/>
              <a:buNone/>
            </a:pPr>
            <a:r>
              <a:rPr lang="de-DE" sz="1700"/>
              <a:t>Los principios de sostenibilidad se refieren a los aspectos medioambientales, económicos y socioculturales del desarrollo turístico. Hay que lograr un equilibrio adecuado entre estas tres dimensiones para garantizar la sostenibilidad a largo plazo.</a:t>
            </a:r>
            <a:endParaRPr sz="1700"/>
          </a:p>
        </p:txBody>
      </p:sp>
      <p:sp>
        <p:nvSpPr>
          <p:cNvPr id="1089" name="Google Shape;1089;p43"/>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Conseguir un turismo sostenible es un proceso continuo. </a:t>
            </a:r>
            <a:endParaRPr/>
          </a:p>
        </p:txBody>
      </p:sp>
      <p:sp>
        <p:nvSpPr>
          <p:cNvPr id="1090" name="Google Shape;1090;p43"/>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79527B"/>
              </a:buClr>
              <a:buSzPct val="100000"/>
              <a:buNone/>
            </a:pPr>
            <a:r>
              <a:rPr lang="de-DE"/>
              <a:t>Directrices para el desarrollo del turismo sostenible</a:t>
            </a:r>
            <a:endParaRPr/>
          </a:p>
        </p:txBody>
      </p:sp>
      <p:grpSp>
        <p:nvGrpSpPr>
          <p:cNvPr id="1091" name="Google Shape;1091;p43"/>
          <p:cNvGrpSpPr/>
          <p:nvPr/>
        </p:nvGrpSpPr>
        <p:grpSpPr>
          <a:xfrm>
            <a:off x="3752850" y="1858734"/>
            <a:ext cx="8007350" cy="3789720"/>
            <a:chOff x="0" y="64773"/>
            <a:chExt cx="8007350" cy="3789720"/>
          </a:xfrm>
        </p:grpSpPr>
        <p:sp>
          <p:nvSpPr>
            <p:cNvPr id="1092" name="Google Shape;1092;p43"/>
            <p:cNvSpPr/>
            <p:nvPr/>
          </p:nvSpPr>
          <p:spPr>
            <a:xfrm>
              <a:off x="0" y="492813"/>
              <a:ext cx="8007350" cy="730800"/>
            </a:xfrm>
            <a:prstGeom prst="rect">
              <a:avLst/>
            </a:prstGeom>
            <a:solidFill>
              <a:schemeClr val="lt1">
                <a:alpha val="89019"/>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43"/>
            <p:cNvSpPr/>
            <p:nvPr/>
          </p:nvSpPr>
          <p:spPr>
            <a:xfrm>
              <a:off x="396457" y="64773"/>
              <a:ext cx="7610551" cy="856080"/>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43"/>
            <p:cNvSpPr txBox="1"/>
            <p:nvPr/>
          </p:nvSpPr>
          <p:spPr>
            <a:xfrm>
              <a:off x="438247" y="106563"/>
              <a:ext cx="7526971" cy="772500"/>
            </a:xfrm>
            <a:prstGeom prst="rect">
              <a:avLst/>
            </a:prstGeom>
            <a:noFill/>
            <a:ln>
              <a:noFill/>
            </a:ln>
          </p:spPr>
          <p:txBody>
            <a:bodyPr anchorCtr="0" anchor="ctr" bIns="0" lIns="211850" spcFirstLastPara="1" rIns="211850"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Hacer un uso óptimo de los recursos medioambientales que constituyen un elemento clave del desarrollo turístico, manteniendo los procesos ecológicos esenciales y ayudando a conservar el patrimonio natural y la biodiversidad.</a:t>
              </a:r>
              <a:endParaRPr b="0" i="0" sz="1400" u="none" cap="none" strike="noStrike">
                <a:solidFill>
                  <a:srgbClr val="000000"/>
                </a:solidFill>
                <a:latin typeface="Arial"/>
                <a:ea typeface="Arial"/>
                <a:cs typeface="Arial"/>
                <a:sym typeface="Arial"/>
              </a:endParaRPr>
            </a:p>
          </p:txBody>
        </p:sp>
        <p:sp>
          <p:nvSpPr>
            <p:cNvPr id="1095" name="Google Shape;1095;p43"/>
            <p:cNvSpPr/>
            <p:nvPr/>
          </p:nvSpPr>
          <p:spPr>
            <a:xfrm>
              <a:off x="0" y="1808253"/>
              <a:ext cx="8007350" cy="730800"/>
            </a:xfrm>
            <a:prstGeom prst="rect">
              <a:avLst/>
            </a:prstGeom>
            <a:solidFill>
              <a:schemeClr val="lt1">
                <a:alpha val="89019"/>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43"/>
            <p:cNvSpPr/>
            <p:nvPr/>
          </p:nvSpPr>
          <p:spPr>
            <a:xfrm>
              <a:off x="381209" y="1380213"/>
              <a:ext cx="7624178" cy="856080"/>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43"/>
            <p:cNvSpPr txBox="1"/>
            <p:nvPr/>
          </p:nvSpPr>
          <p:spPr>
            <a:xfrm>
              <a:off x="422999" y="1422003"/>
              <a:ext cx="7540598" cy="772500"/>
            </a:xfrm>
            <a:prstGeom prst="rect">
              <a:avLst/>
            </a:prstGeom>
            <a:noFill/>
            <a:ln>
              <a:noFill/>
            </a:ln>
          </p:spPr>
          <p:txBody>
            <a:bodyPr anchorCtr="0" anchor="ctr" bIns="0" lIns="211850" spcFirstLastPara="1" rIns="211850"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Respetar la autenticidad sociocultural de las comunidades de acogida, conservar su patrimonio cultural edificado y vivo y sus valores tradicionales, y contribuir al entendimiento y la tolerancia interculturales.</a:t>
              </a:r>
              <a:endParaRPr b="0" i="0" sz="1400" u="none" cap="none" strike="noStrike">
                <a:solidFill>
                  <a:srgbClr val="000000"/>
                </a:solidFill>
                <a:latin typeface="Arial"/>
                <a:ea typeface="Arial"/>
                <a:cs typeface="Arial"/>
                <a:sym typeface="Arial"/>
              </a:endParaRPr>
            </a:p>
          </p:txBody>
        </p:sp>
        <p:sp>
          <p:nvSpPr>
            <p:cNvPr id="1098" name="Google Shape;1098;p43"/>
            <p:cNvSpPr/>
            <p:nvPr/>
          </p:nvSpPr>
          <p:spPr>
            <a:xfrm>
              <a:off x="0" y="3123693"/>
              <a:ext cx="8007350" cy="730800"/>
            </a:xfrm>
            <a:prstGeom prst="rect">
              <a:avLst/>
            </a:prstGeom>
            <a:solidFill>
              <a:schemeClr val="lt1">
                <a:alpha val="89019"/>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43"/>
            <p:cNvSpPr/>
            <p:nvPr/>
          </p:nvSpPr>
          <p:spPr>
            <a:xfrm>
              <a:off x="381209" y="2695653"/>
              <a:ext cx="7624178" cy="856080"/>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43"/>
            <p:cNvSpPr txBox="1"/>
            <p:nvPr/>
          </p:nvSpPr>
          <p:spPr>
            <a:xfrm>
              <a:off x="422999" y="2737443"/>
              <a:ext cx="7540598" cy="772500"/>
            </a:xfrm>
            <a:prstGeom prst="rect">
              <a:avLst/>
            </a:prstGeom>
            <a:noFill/>
            <a:ln>
              <a:noFill/>
            </a:ln>
          </p:spPr>
          <p:txBody>
            <a:bodyPr anchorCtr="0" anchor="ctr" bIns="0" lIns="211850" spcFirstLastPara="1" rIns="211850" wrap="square" tIns="0">
              <a:noAutofit/>
            </a:bodyPr>
            <a:lstStyle/>
            <a:p>
              <a:pPr indent="0" lvl="0" marL="0" marR="0" rtl="0" algn="l">
                <a:lnSpc>
                  <a:spcPct val="90000"/>
                </a:lnSpc>
                <a:spcBef>
                  <a:spcPts val="0"/>
                </a:spcBef>
                <a:spcAft>
                  <a:spcPts val="0"/>
                </a:spcAft>
                <a:buClr>
                  <a:schemeClr val="lt1"/>
                </a:buClr>
                <a:buSzPts val="1600"/>
                <a:buFont typeface="Calibri"/>
                <a:buNone/>
              </a:pPr>
              <a:r>
                <a:rPr b="0" i="0" lang="de-DE" sz="1600" u="none" cap="none" strike="noStrike">
                  <a:solidFill>
                    <a:schemeClr val="lt1"/>
                  </a:solidFill>
                  <a:latin typeface="Calibri"/>
                  <a:ea typeface="Calibri"/>
                  <a:cs typeface="Calibri"/>
                  <a:sym typeface="Calibri"/>
                </a:rPr>
                <a:t>Garantizar operaciones económicas viables y a largo plazo, proporcionando beneficios socioeconómicos a todas las partes interesadas que se distribuyan equitativamente, incluyendo empleo estable y oportunidades de obtener ingresos, y contribuyendo a la mitigación de la pobreza.</a:t>
              </a:r>
              <a:endParaRPr b="0" i="0" sz="1400" u="none" cap="none" strike="noStrike">
                <a:solidFill>
                  <a:srgbClr val="000000"/>
                </a:solidFill>
                <a:latin typeface="Arial"/>
                <a:ea typeface="Arial"/>
                <a:cs typeface="Arial"/>
                <a:sym typeface="Arial"/>
              </a:endParaRPr>
            </a:p>
          </p:txBody>
        </p:sp>
      </p:grpSp>
      <p:sp>
        <p:nvSpPr>
          <p:cNvPr id="1101" name="Google Shape;1101;p43"/>
          <p:cNvSpPr txBox="1"/>
          <p:nvPr/>
        </p:nvSpPr>
        <p:spPr>
          <a:xfrm>
            <a:off x="8560525" y="6307024"/>
            <a:ext cx="346601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595A59"/>
                </a:solidFill>
                <a:latin typeface="Calibri"/>
                <a:ea typeface="Calibri"/>
                <a:cs typeface="Calibri"/>
                <a:sym typeface="Calibri"/>
              </a:rPr>
              <a:t>Fuente: Organización Mundial del Turismo: </a:t>
            </a:r>
            <a:r>
              <a:rPr b="0" i="0" lang="de-DE" sz="1200" u="sng" cap="none" strike="noStrike">
                <a:solidFill>
                  <a:srgbClr val="595A59"/>
                </a:solidFill>
                <a:latin typeface="Calibri"/>
                <a:ea typeface="Calibri"/>
                <a:cs typeface="Calibri"/>
                <a:sym typeface="Calibri"/>
                <a:hlinkClick r:id="rId3">
                  <a:extLst>
                    <a:ext uri="{A12FA001-AC4F-418D-AE19-62706E023703}">
                      <ahyp:hlinkClr val="tx"/>
                    </a:ext>
                  </a:extLst>
                </a:hlinkClick>
              </a:rPr>
              <a:t>https://www.unwto.org/sustainable-development</a:t>
            </a:r>
            <a:r>
              <a:rPr b="0" i="0" lang="de-DE" sz="1200" u="none" cap="none" strike="noStrike">
                <a:solidFill>
                  <a:srgbClr val="595A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48"/>
          <p:cNvSpPr txBox="1"/>
          <p:nvPr>
            <p:ph idx="1" type="body"/>
          </p:nvPr>
        </p:nvSpPr>
        <p:spPr>
          <a:xfrm>
            <a:off x="967050" y="4329975"/>
            <a:ext cx="4177800" cy="555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lang="de-DE" sz="2500"/>
              <a:t>Has completado nuestro paquete de formación para PYMEs</a:t>
            </a:r>
            <a:endParaRPr sz="2500"/>
          </a:p>
        </p:txBody>
      </p:sp>
      <p:sp>
        <p:nvSpPr>
          <p:cNvPr id="1107" name="Google Shape;1107;p48"/>
          <p:cNvSpPr txBox="1"/>
          <p:nvPr>
            <p:ph idx="2" type="body"/>
          </p:nvPr>
        </p:nvSpPr>
        <p:spPr>
          <a:xfrm>
            <a:off x="967062" y="3344692"/>
            <a:ext cx="417781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de-DE"/>
              <a:t>¡BIEN HECHO!</a:t>
            </a:r>
            <a:endParaRPr/>
          </a:p>
        </p:txBody>
      </p:sp>
      <p:grpSp>
        <p:nvGrpSpPr>
          <p:cNvPr id="1108" name="Google Shape;1108;p48"/>
          <p:cNvGrpSpPr/>
          <p:nvPr/>
        </p:nvGrpSpPr>
        <p:grpSpPr>
          <a:xfrm>
            <a:off x="7286899" y="3277496"/>
            <a:ext cx="233548" cy="233548"/>
            <a:chOff x="5941025" y="3634400"/>
            <a:chExt cx="467650" cy="467650"/>
          </a:xfrm>
        </p:grpSpPr>
        <p:sp>
          <p:nvSpPr>
            <p:cNvPr id="1109" name="Google Shape;1109;p48"/>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110" name="Google Shape;1110;p48"/>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111" name="Google Shape;1111;p48"/>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112" name="Google Shape;1112;p48"/>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113" name="Google Shape;1113;p48"/>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114" name="Google Shape;1114;p48"/>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1115" name="Google Shape;1115;p48"/>
          <p:cNvSpPr txBox="1"/>
          <p:nvPr/>
        </p:nvSpPr>
        <p:spPr>
          <a:xfrm>
            <a:off x="7781191" y="3240382"/>
            <a:ext cx="33588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de-DE" sz="1400" u="sng" cap="none" strike="noStrike">
                <a:solidFill>
                  <a:schemeClr val="lt1"/>
                </a:solidFill>
                <a:latin typeface="Calibri"/>
                <a:ea typeface="Calibri"/>
                <a:cs typeface="Calibri"/>
                <a:sym typeface="Calibri"/>
                <a:hlinkClick r:id="rId3">
                  <a:extLst>
                    <a:ext uri="{A12FA001-AC4F-418D-AE19-62706E023703}">
                      <ahyp:hlinkClr val="tx"/>
                    </a:ext>
                  </a:extLst>
                </a:hlinkClick>
              </a:rPr>
              <a:t>https://www.tourismrecovery.eu/</a:t>
            </a:r>
            <a:r>
              <a:rPr b="0" i="0" lang="de-DE" sz="14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116" name="Google Shape;1116;p48"/>
          <p:cNvSpPr txBox="1"/>
          <p:nvPr/>
        </p:nvSpPr>
        <p:spPr>
          <a:xfrm>
            <a:off x="7781191" y="3763556"/>
            <a:ext cx="38671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de-DE" sz="1400" u="sng" cap="none" strike="noStrike">
                <a:solidFill>
                  <a:schemeClr val="lt1"/>
                </a:solidFill>
                <a:latin typeface="Calibri"/>
                <a:ea typeface="Calibri"/>
                <a:cs typeface="Calibri"/>
                <a:sym typeface="Calibri"/>
                <a:hlinkClick r:id="rId4">
                  <a:extLst>
                    <a:ext uri="{A12FA001-AC4F-418D-AE19-62706E023703}">
                      <ahyp:hlinkClr val="tx"/>
                    </a:ext>
                  </a:extLst>
                </a:hlinkClick>
              </a:rPr>
              <a:t>https://www.facebook.com/tourismcrisisrecovery</a:t>
            </a:r>
            <a:r>
              <a:rPr b="0" i="0" lang="de-DE" sz="14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117" name="Google Shape;1117;p48"/>
          <p:cNvSpPr/>
          <p:nvPr/>
        </p:nvSpPr>
        <p:spPr>
          <a:xfrm>
            <a:off x="7299757" y="3792031"/>
            <a:ext cx="132298" cy="234000"/>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3"/>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lang="de-DE" sz="2300"/>
              <a:t>...habrás profundizado tu comprensión de la resiliencia</a:t>
            </a:r>
            <a:endParaRPr sz="2300"/>
          </a:p>
          <a:p>
            <a:pPr indent="-228600" lvl="0" marL="228600" rtl="0" algn="l">
              <a:lnSpc>
                <a:spcPct val="90000"/>
              </a:lnSpc>
              <a:spcBef>
                <a:spcPts val="1000"/>
              </a:spcBef>
              <a:spcAft>
                <a:spcPts val="0"/>
              </a:spcAft>
              <a:buClr>
                <a:schemeClr val="lt1"/>
              </a:buClr>
              <a:buSzPts val="2400"/>
              <a:buNone/>
            </a:pPr>
            <a:r>
              <a:rPr lang="de-DE" sz="2300"/>
              <a:t>...sabrás qué es la resiliencia organizacional y qué pueden hacer las empresas para alcanzarla</a:t>
            </a:r>
            <a:endParaRPr sz="2300"/>
          </a:p>
          <a:p>
            <a:pPr indent="-228600" lvl="0" marL="228600" rtl="0" algn="l">
              <a:lnSpc>
                <a:spcPct val="90000"/>
              </a:lnSpc>
              <a:spcBef>
                <a:spcPts val="1000"/>
              </a:spcBef>
              <a:spcAft>
                <a:spcPts val="0"/>
              </a:spcAft>
              <a:buClr>
                <a:schemeClr val="lt1"/>
              </a:buClr>
              <a:buSzPts val="2400"/>
              <a:buNone/>
            </a:pPr>
            <a:r>
              <a:rPr lang="de-DE" sz="2300"/>
              <a:t>...serás capaz de entender y ganar al invitado del futuro</a:t>
            </a:r>
            <a:endParaRPr sz="2300"/>
          </a:p>
          <a:p>
            <a:pPr indent="-228600" lvl="0" marL="228600" rtl="0" algn="l">
              <a:lnSpc>
                <a:spcPct val="90000"/>
              </a:lnSpc>
              <a:spcBef>
                <a:spcPts val="1000"/>
              </a:spcBef>
              <a:spcAft>
                <a:spcPts val="0"/>
              </a:spcAft>
              <a:buClr>
                <a:schemeClr val="lt1"/>
              </a:buClr>
              <a:buSzPts val="2400"/>
              <a:buNone/>
            </a:pPr>
            <a:r>
              <a:rPr lang="de-DE" sz="2300"/>
              <a:t>...conocerás los factores que influyen en la capacidad de recuperación de las PYMEs turísticas</a:t>
            </a:r>
            <a:endParaRPr sz="2300"/>
          </a:p>
          <a:p>
            <a:pPr indent="-228600" lvl="0" marL="228600" rtl="0" algn="l">
              <a:lnSpc>
                <a:spcPct val="90000"/>
              </a:lnSpc>
              <a:spcBef>
                <a:spcPts val="1000"/>
              </a:spcBef>
              <a:spcAft>
                <a:spcPts val="0"/>
              </a:spcAft>
              <a:buClr>
                <a:schemeClr val="lt1"/>
              </a:buClr>
              <a:buSzPts val="2400"/>
              <a:buNone/>
            </a:pPr>
            <a:r>
              <a:rPr lang="de-DE" sz="2300"/>
              <a:t>...sabrás por qué resiliencia y sostenibilidad van de la mano</a:t>
            </a:r>
            <a:endParaRPr sz="2300"/>
          </a:p>
        </p:txBody>
      </p:sp>
      <p:sp>
        <p:nvSpPr>
          <p:cNvPr id="825" name="Google Shape;825;p3"/>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de-DE"/>
              <a:t>Tras completar este módulo, tú...</a:t>
            </a:r>
            <a:endParaRPr/>
          </a:p>
        </p:txBody>
      </p:sp>
      <p:pic>
        <p:nvPicPr>
          <p:cNvPr descr="Ein Bild, das Text, draußen, Mann, männlich enthält.&#10;&#10;Automatisch generierte Beschreibung" id="826" name="Google Shape;826;p3"/>
          <p:cNvPicPr preferRelativeResize="0"/>
          <p:nvPr>
            <p:ph idx="3" type="pic"/>
          </p:nvPr>
        </p:nvPicPr>
        <p:blipFill rotWithShape="1">
          <a:blip r:embed="rId3">
            <a:alphaModFix/>
          </a:blip>
          <a:srcRect b="0" l="15958" r="15957" t="0"/>
          <a:stretch/>
        </p:blipFill>
        <p:spPr>
          <a:xfrm>
            <a:off x="6392300" y="228600"/>
            <a:ext cx="5564883" cy="5447571"/>
          </a:xfrm>
          <a:prstGeom prst="rect">
            <a:avLst/>
          </a:prstGeom>
          <a:solidFill>
            <a:schemeClr val="lt1"/>
          </a:solidFill>
          <a:ln>
            <a:noFill/>
          </a:ln>
        </p:spPr>
      </p:pic>
      <p:sp>
        <p:nvSpPr>
          <p:cNvPr id="827" name="Google Shape;827;p3"/>
          <p:cNvSpPr txBox="1"/>
          <p:nvPr/>
        </p:nvSpPr>
        <p:spPr>
          <a:xfrm>
            <a:off x="6392300" y="5378494"/>
            <a:ext cx="1674254"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de-DE" sz="1000" u="none" cap="none" strike="noStrike">
                <a:solidFill>
                  <a:srgbClr val="000000"/>
                </a:solidFill>
                <a:latin typeface="Calibri"/>
                <a:ea typeface="Calibri"/>
                <a:cs typeface="Calibri"/>
                <a:sym typeface="Calibri"/>
              </a:rPr>
              <a:t>Foto: Adobe Stock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4"/>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de-DE"/>
              <a:t>Resiliencia organizacional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a:t>Basándose en investigaciones y casos prácticos, un grupo de expertos elaboró recomendaciones concretas para la norma 22316 de la Organización Internacional de Normalización (ISO) sobre resiliencia organizacional.</a:t>
            </a:r>
            <a:endParaRPr/>
          </a:p>
          <a:p>
            <a:pPr indent="0" lvl="0" marL="0" rtl="0" algn="l">
              <a:lnSpc>
                <a:spcPct val="100000"/>
              </a:lnSpc>
              <a:spcBef>
                <a:spcPts val="600"/>
              </a:spcBef>
              <a:spcAft>
                <a:spcPts val="0"/>
              </a:spcAft>
              <a:buClr>
                <a:srgbClr val="595A59"/>
              </a:buClr>
              <a:buSzPts val="1800"/>
              <a:buNone/>
            </a:pPr>
            <a:r>
              <a:rPr lang="de-DE"/>
              <a:t>Las organizaciones pueden tomar medidas en nueve áreas clave para aumentar su resiliencia:</a:t>
            </a:r>
            <a:endParaRPr/>
          </a:p>
        </p:txBody>
      </p:sp>
      <p:sp>
        <p:nvSpPr>
          <p:cNvPr id="838" name="Google Shape;838;p8"/>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La norma ISO es una buena guía de los diferentes enfoques para hacer que las PYMEs turísticas sean más resistentes.</a:t>
            </a:r>
            <a:endParaRPr/>
          </a:p>
        </p:txBody>
      </p:sp>
      <p:sp>
        <p:nvSpPr>
          <p:cNvPr id="839" name="Google Shape;839;p8"/>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79527B"/>
              </a:buClr>
              <a:buSzPct val="100000"/>
              <a:buNone/>
            </a:pPr>
            <a:r>
              <a:rPr lang="de-DE"/>
              <a:t>Los nueve factores de la resiliencia organizacional I/III</a:t>
            </a:r>
            <a:endParaRPr/>
          </a:p>
        </p:txBody>
      </p:sp>
      <p:sp>
        <p:nvSpPr>
          <p:cNvPr id="840" name="Google Shape;840;p8"/>
          <p:cNvSpPr/>
          <p:nvPr/>
        </p:nvSpPr>
        <p:spPr>
          <a:xfrm>
            <a:off x="4249782" y="1994261"/>
            <a:ext cx="2334000" cy="4249800"/>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086D6E"/>
                </a:solidFill>
                <a:latin typeface="Calibri"/>
                <a:ea typeface="Calibri"/>
                <a:cs typeface="Calibri"/>
                <a:sym typeface="Calibri"/>
              </a:rPr>
              <a:t>1. Visión compartida y claridad de objetivos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La visión, el propósito y los valores fundamentales deben ser inequívocos y comunicarse a todas las partes interesadas con regularidad, reflexionando sobre ellos y adaptándose según sea necesario.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p:txBody>
      </p:sp>
      <p:sp>
        <p:nvSpPr>
          <p:cNvPr id="841" name="Google Shape;841;p8"/>
          <p:cNvSpPr/>
          <p:nvPr/>
        </p:nvSpPr>
        <p:spPr>
          <a:xfrm>
            <a:off x="6858959" y="1994260"/>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086D6E"/>
                </a:solidFill>
                <a:latin typeface="Calibri"/>
                <a:ea typeface="Calibri"/>
                <a:cs typeface="Calibri"/>
                <a:sym typeface="Calibri"/>
              </a:rPr>
              <a:t>2. Comprender el contexto e influir en él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Se cultivan las relaciones con los clientes, se analizan las acciones de la competencia, se registra la evolución del mercado y se ajustan en consecuencia las medidas estratégicas. Esto aumenta el margen de actuación y se aprovechan las oportunidades de ejercer influencia.</a:t>
            </a:r>
            <a:endParaRPr b="0" i="0" sz="1400" u="none" cap="none" strike="noStrike">
              <a:solidFill>
                <a:srgbClr val="000000"/>
              </a:solidFill>
              <a:latin typeface="Arial"/>
              <a:ea typeface="Arial"/>
              <a:cs typeface="Arial"/>
              <a:sym typeface="Arial"/>
            </a:endParaRPr>
          </a:p>
        </p:txBody>
      </p:sp>
      <p:sp>
        <p:nvSpPr>
          <p:cNvPr id="842" name="Google Shape;842;p8"/>
          <p:cNvSpPr/>
          <p:nvPr/>
        </p:nvSpPr>
        <p:spPr>
          <a:xfrm>
            <a:off x="9468137" y="1994261"/>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086D6E"/>
                </a:solidFill>
                <a:latin typeface="Calibri"/>
                <a:ea typeface="Calibri"/>
                <a:cs typeface="Calibri"/>
                <a:sym typeface="Calibri"/>
              </a:rPr>
              <a:t>3. Liderazgo eficaz y capacitado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El liderazgo se basa en la confianza, la integridad y la eficacia. Los líderes ofrecen orientación incluso en tiempos de incertidumbre y siguen siendo capaces de actuar, mientras que los empleados asumen responsabilidades y participan activamente en el proceso de toma de decisiones.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
          <p:cNvSpPr txBox="1"/>
          <p:nvPr>
            <p:ph idx="2" type="body"/>
          </p:nvPr>
        </p:nvSpPr>
        <p:spPr>
          <a:xfrm>
            <a:off x="389965" y="1637401"/>
            <a:ext cx="3189996" cy="46066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595A59"/>
              </a:buClr>
              <a:buSzPts val="1800"/>
              <a:buNone/>
            </a:pPr>
            <a:r>
              <a:rPr lang="de-DE" sz="1700"/>
              <a:t>Estos campos de actuación dan lugar a varios enfoques posibles para ayudar a la empresa a navegar entre la flexibilidad y la seguridad. </a:t>
            </a:r>
            <a:endParaRPr sz="1700"/>
          </a:p>
          <a:p>
            <a:pPr indent="0" lvl="0" marL="0" rtl="0" algn="l">
              <a:lnSpc>
                <a:spcPct val="100000"/>
              </a:lnSpc>
              <a:spcBef>
                <a:spcPts val="600"/>
              </a:spcBef>
              <a:spcAft>
                <a:spcPts val="0"/>
              </a:spcAft>
              <a:buClr>
                <a:srgbClr val="595A59"/>
              </a:buClr>
              <a:buSzPts val="1800"/>
              <a:buNone/>
            </a:pPr>
            <a:r>
              <a:rPr lang="de-DE" sz="1700"/>
              <a:t>Los sistemas de seguridad deben ser lo bastante resistentes como para soportar perturbaciones.</a:t>
            </a:r>
            <a:endParaRPr sz="1700"/>
          </a:p>
          <a:p>
            <a:pPr indent="0" lvl="0" marL="0" rtl="0" algn="l">
              <a:lnSpc>
                <a:spcPct val="100000"/>
              </a:lnSpc>
              <a:spcBef>
                <a:spcPts val="600"/>
              </a:spcBef>
              <a:spcAft>
                <a:spcPts val="0"/>
              </a:spcAft>
              <a:buClr>
                <a:srgbClr val="595A59"/>
              </a:buClr>
              <a:buSzPts val="1800"/>
              <a:buNone/>
            </a:pPr>
            <a:r>
              <a:rPr lang="de-DE" sz="1700"/>
              <a:t>Al mismo tiempo, las empresas necesitan un alto grado de flexibilidad para poder reaccionar con rapidez y eficacia a las tensiones y perturbaciones.</a:t>
            </a:r>
            <a:endParaRPr sz="1700"/>
          </a:p>
        </p:txBody>
      </p:sp>
      <p:sp>
        <p:nvSpPr>
          <p:cNvPr id="848" name="Google Shape;848;p9"/>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La norma ISO es una buena guía de los diferentes enfoques para hacer que las PYMEs turísticas sean más resistentes.</a:t>
            </a:r>
            <a:endParaRPr/>
          </a:p>
        </p:txBody>
      </p:sp>
      <p:sp>
        <p:nvSpPr>
          <p:cNvPr id="849" name="Google Shape;849;p9"/>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9527B"/>
              </a:buClr>
              <a:buSzPts val="1800"/>
              <a:buNone/>
            </a:pPr>
            <a:r>
              <a:rPr lang="de-DE"/>
              <a:t>Los nueve factores de la resiliencia organizacional II/III</a:t>
            </a:r>
            <a:endParaRPr/>
          </a:p>
          <a:p>
            <a:pPr indent="0" lvl="0" marL="0" rtl="0" algn="l">
              <a:lnSpc>
                <a:spcPct val="90000"/>
              </a:lnSpc>
              <a:spcBef>
                <a:spcPts val="1000"/>
              </a:spcBef>
              <a:spcAft>
                <a:spcPts val="0"/>
              </a:spcAft>
              <a:buClr>
                <a:srgbClr val="79527B"/>
              </a:buClr>
              <a:buSzPts val="1800"/>
              <a:buNone/>
            </a:pPr>
            <a:r>
              <a:t/>
            </a:r>
            <a:endParaRPr/>
          </a:p>
        </p:txBody>
      </p:sp>
      <p:sp>
        <p:nvSpPr>
          <p:cNvPr id="850" name="Google Shape;850;p9"/>
          <p:cNvSpPr/>
          <p:nvPr/>
        </p:nvSpPr>
        <p:spPr>
          <a:xfrm>
            <a:off x="4249782" y="1994261"/>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1900" u="none" cap="none" strike="noStrike">
                <a:solidFill>
                  <a:srgbClr val="086D6E"/>
                </a:solidFill>
                <a:latin typeface="Calibri"/>
                <a:ea typeface="Calibri"/>
                <a:cs typeface="Calibri"/>
                <a:sym typeface="Calibri"/>
              </a:rPr>
              <a:t>4. Una cultura favorable a la resistencia de la organización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400" u="none" cap="none" strike="noStrike">
                <a:solidFill>
                  <a:srgbClr val="595A59"/>
                </a:solidFill>
                <a:latin typeface="Calibri"/>
                <a:ea typeface="Calibri"/>
                <a:cs typeface="Calibri"/>
                <a:sym typeface="Calibri"/>
              </a:rPr>
              <a:t>Los valores fundamentales son conocidos, compartidos y arraigados en todos los miembros de la organización. El apoyo mutuo, la cultura del error abierto y el compromiso con los valores compartidos fomentan la comunicación abierta, la innovación y la creatividad.</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p:txBody>
      </p:sp>
      <p:sp>
        <p:nvSpPr>
          <p:cNvPr id="851" name="Google Shape;851;p9"/>
          <p:cNvSpPr/>
          <p:nvPr/>
        </p:nvSpPr>
        <p:spPr>
          <a:xfrm>
            <a:off x="6858959" y="1994260"/>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1900" u="none" cap="none" strike="noStrike">
                <a:solidFill>
                  <a:srgbClr val="086D6E"/>
                </a:solidFill>
                <a:latin typeface="Calibri"/>
                <a:ea typeface="Calibri"/>
                <a:cs typeface="Calibri"/>
                <a:sym typeface="Calibri"/>
              </a:rPr>
              <a:t>5. Información y conocimientos compartidos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400" u="none" cap="none" strike="noStrike">
                <a:solidFill>
                  <a:srgbClr val="595A59"/>
                </a:solidFill>
                <a:latin typeface="Calibri"/>
                <a:ea typeface="Calibri"/>
                <a:cs typeface="Calibri"/>
                <a:sym typeface="Calibri"/>
              </a:rPr>
              <a:t>El conocimiento se reconoce como un recurso importante que se crea, se conserva y se utiliza. Los conocimientos, la experiencia y las competencias no deben perderse ni utilizarse solo en ámbitos individuales, sino que deben compartirse de forma eficaz y sistemática para que todos los miembros de la organización se beneficien de ellos.</a:t>
            </a:r>
            <a:endParaRPr b="0" i="0" sz="1200" u="none" cap="none" strike="noStrike">
              <a:solidFill>
                <a:srgbClr val="000000"/>
              </a:solidFill>
              <a:latin typeface="Arial"/>
              <a:ea typeface="Arial"/>
              <a:cs typeface="Arial"/>
              <a:sym typeface="Arial"/>
            </a:endParaRPr>
          </a:p>
        </p:txBody>
      </p:sp>
      <p:sp>
        <p:nvSpPr>
          <p:cNvPr id="852" name="Google Shape;852;p9"/>
          <p:cNvSpPr/>
          <p:nvPr/>
        </p:nvSpPr>
        <p:spPr>
          <a:xfrm>
            <a:off x="9468137" y="1994261"/>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1900" u="none" cap="none" strike="noStrike">
                <a:solidFill>
                  <a:srgbClr val="086D6E"/>
                </a:solidFill>
                <a:latin typeface="Calibri"/>
                <a:ea typeface="Calibri"/>
                <a:cs typeface="Calibri"/>
                <a:sym typeface="Calibri"/>
              </a:rPr>
              <a:t>6. Disponibilidad de recursos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400" u="none" cap="none" strike="noStrike">
                <a:solidFill>
                  <a:srgbClr val="595A59"/>
                </a:solidFill>
                <a:latin typeface="Calibri"/>
                <a:ea typeface="Calibri"/>
                <a:cs typeface="Calibri"/>
                <a:sym typeface="Calibri"/>
              </a:rPr>
              <a:t>Los recursos se revisan sistemáticamente, se amplían continuamente y se utilizan de forma rentable. Se apoya a los empleados en su desarrollo. Las tecnologías se utilizan para mejorar los procesos de trabajo, eliminar puntos débiles y garantizar la capacidad de actuar en caso de imprevistos.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
          <p:cNvSpPr txBox="1"/>
          <p:nvPr>
            <p:ph idx="3"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9527B"/>
              </a:buClr>
              <a:buSzPts val="2000"/>
              <a:buNone/>
            </a:pPr>
            <a:r>
              <a:rPr lang="de-DE"/>
              <a:t>La norma ISO es una buena guía de los diferentes enfoques para hacer que las PYMEs turísticas sean más resistentes.</a:t>
            </a:r>
            <a:endParaRPr/>
          </a:p>
        </p:txBody>
      </p:sp>
      <p:sp>
        <p:nvSpPr>
          <p:cNvPr id="858" name="Google Shape;858;p10"/>
          <p:cNvSpPr txBox="1"/>
          <p:nvPr>
            <p:ph idx="4" type="body"/>
          </p:nvPr>
        </p:nvSpPr>
        <p:spPr>
          <a:xfrm>
            <a:off x="370936" y="1231888"/>
            <a:ext cx="11489369" cy="26048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9527B"/>
              </a:buClr>
              <a:buSzPts val="1800"/>
              <a:buNone/>
            </a:pPr>
            <a:r>
              <a:rPr lang="de-DE"/>
              <a:t>Los nueve factores de la resiliencia organizacional III/III</a:t>
            </a:r>
            <a:endParaRPr/>
          </a:p>
          <a:p>
            <a:pPr indent="0" lvl="0" marL="0" rtl="0" algn="l">
              <a:lnSpc>
                <a:spcPct val="90000"/>
              </a:lnSpc>
              <a:spcBef>
                <a:spcPts val="1000"/>
              </a:spcBef>
              <a:spcAft>
                <a:spcPts val="0"/>
              </a:spcAft>
              <a:buClr>
                <a:srgbClr val="79527B"/>
              </a:buClr>
              <a:buSzPts val="1800"/>
              <a:buNone/>
            </a:pPr>
            <a:r>
              <a:t/>
            </a:r>
            <a:endParaRPr/>
          </a:p>
        </p:txBody>
      </p:sp>
      <p:sp>
        <p:nvSpPr>
          <p:cNvPr id="859" name="Google Shape;859;p10"/>
          <p:cNvSpPr/>
          <p:nvPr/>
        </p:nvSpPr>
        <p:spPr>
          <a:xfrm>
            <a:off x="4249782" y="1994261"/>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086D6E"/>
                </a:solidFill>
                <a:latin typeface="Calibri"/>
                <a:ea typeface="Calibri"/>
                <a:cs typeface="Calibri"/>
                <a:sym typeface="Calibri"/>
              </a:rPr>
              <a:t>7. Desarrollo y coordinación de las disciplinas de gestión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Las distintas disciplinas de gestión son capaces de actuar y se desarrollan constantemente. Se coordinan y cooperan entre sí y son capaces de trabajar bien juntos en respuesta a los acontecimientos actuales de la organización (cooperación interdisciplinar).</a:t>
            </a:r>
            <a:endParaRPr b="0" i="0" sz="1400" u="none" cap="none" strike="noStrike">
              <a:solidFill>
                <a:srgbClr val="000000"/>
              </a:solidFill>
              <a:latin typeface="Arial"/>
              <a:ea typeface="Arial"/>
              <a:cs typeface="Arial"/>
              <a:sym typeface="Arial"/>
            </a:endParaRPr>
          </a:p>
        </p:txBody>
      </p:sp>
      <p:sp>
        <p:nvSpPr>
          <p:cNvPr id="860" name="Google Shape;860;p10"/>
          <p:cNvSpPr/>
          <p:nvPr/>
        </p:nvSpPr>
        <p:spPr>
          <a:xfrm>
            <a:off x="6858959" y="1994260"/>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086D6E"/>
                </a:solidFill>
                <a:latin typeface="Calibri"/>
                <a:ea typeface="Calibri"/>
                <a:cs typeface="Calibri"/>
                <a:sym typeface="Calibri"/>
              </a:rPr>
              <a:t>8. Apoyo a la mejora continua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Las medidas y los resultados se evalúan periódicamente para aprender de la experiencia, identificar oportunidades y superar dificultades. Se analizan y optimizan procesos, estrategias y objetivos. Esto incluye también una información transparente.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p:txBody>
      </p:sp>
      <p:sp>
        <p:nvSpPr>
          <p:cNvPr id="861" name="Google Shape;861;p10"/>
          <p:cNvSpPr/>
          <p:nvPr/>
        </p:nvSpPr>
        <p:spPr>
          <a:xfrm>
            <a:off x="9468137" y="1994261"/>
            <a:ext cx="2333898" cy="4249783"/>
          </a:xfrm>
          <a:prstGeom prst="rect">
            <a:avLst/>
          </a:prstGeom>
          <a:noFill/>
          <a:ln cap="flat" cmpd="sng" w="1905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de-DE" sz="2000" u="none" cap="none" strike="noStrike">
                <a:solidFill>
                  <a:srgbClr val="086D6E"/>
                </a:solidFill>
                <a:latin typeface="Calibri"/>
                <a:ea typeface="Calibri"/>
                <a:cs typeface="Calibri"/>
                <a:sym typeface="Calibri"/>
              </a:rPr>
              <a:t>9. Capacidad para anticipar y gestionar el cambio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de-DE" sz="1600" u="none" cap="none" strike="noStrike">
                <a:solidFill>
                  <a:srgbClr val="595A59"/>
                </a:solidFill>
                <a:latin typeface="Calibri"/>
                <a:ea typeface="Calibri"/>
                <a:cs typeface="Calibri"/>
                <a:sym typeface="Calibri"/>
              </a:rPr>
              <a:t>La empresa es capaz de reaccionar con rapidez, flexibilidad y agilidad a los cambios e incluso anticiparse a ellos. La capacidad de recuperación aumenta cuando la empresa se prepara para afrontar cambios o acontecimientos inesperados.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600"/>
              <a:buFont typeface="Arial"/>
              <a:buNone/>
            </a:pPr>
            <a:r>
              <a:t/>
            </a:r>
            <a:endParaRPr b="0" i="0" sz="1600" u="none" cap="none" strike="noStrike">
              <a:solidFill>
                <a:srgbClr val="595A59"/>
              </a:solidFill>
              <a:latin typeface="Calibri"/>
              <a:ea typeface="Calibri"/>
              <a:cs typeface="Calibri"/>
              <a:sym typeface="Calibri"/>
            </a:endParaRPr>
          </a:p>
        </p:txBody>
      </p:sp>
      <p:pic>
        <p:nvPicPr>
          <p:cNvPr id="862" name="Google Shape;862;p10"/>
          <p:cNvPicPr preferRelativeResize="0"/>
          <p:nvPr>
            <p:ph idx="2" type="body"/>
          </p:nvPr>
        </p:nvPicPr>
        <p:blipFill rotWithShape="1">
          <a:blip r:embed="rId3">
            <a:alphaModFix/>
          </a:blip>
          <a:srcRect b="0" l="0" r="0" t="0"/>
          <a:stretch/>
        </p:blipFill>
        <p:spPr>
          <a:xfrm flipH="1">
            <a:off x="390525" y="3070370"/>
            <a:ext cx="3189288" cy="17396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6"/>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lt1"/>
              </a:buClr>
              <a:buSzPct val="100000"/>
              <a:buNone/>
            </a:pPr>
            <a:r>
              <a:rPr lang="de-DE"/>
              <a:t>Entender y ganar al invitado del futuro:</a:t>
            </a:r>
            <a:endParaRPr/>
          </a:p>
          <a:p>
            <a:pPr indent="0" lvl="0" marL="0" rtl="0" algn="l">
              <a:lnSpc>
                <a:spcPct val="90000"/>
              </a:lnSpc>
              <a:spcBef>
                <a:spcPts val="300"/>
              </a:spcBef>
              <a:spcAft>
                <a:spcPts val="0"/>
              </a:spcAft>
              <a:buClr>
                <a:schemeClr val="lt1"/>
              </a:buClr>
              <a:buSzPct val="100000"/>
              <a:buNone/>
            </a:pPr>
            <a:r>
              <a:rPr lang="de-DE"/>
              <a:t>ofertas turísticas orientadas al futuro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7"/>
          <p:cNvSpPr txBox="1"/>
          <p:nvPr>
            <p:ph idx="1" type="body"/>
          </p:nvPr>
        </p:nvSpPr>
        <p:spPr>
          <a:xfrm>
            <a:off x="389965" y="1607198"/>
            <a:ext cx="11470341" cy="401751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A59"/>
              </a:buClr>
              <a:buSzPts val="1800"/>
              <a:buNone/>
            </a:pPr>
            <a:r>
              <a:t/>
            </a:r>
            <a:endParaRPr/>
          </a:p>
        </p:txBody>
      </p:sp>
      <p:sp>
        <p:nvSpPr>
          <p:cNvPr id="873" name="Google Shape;873;p17"/>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79527B"/>
              </a:buClr>
              <a:buSzPts val="2000"/>
              <a:buNone/>
            </a:pPr>
            <a:r>
              <a:rPr lang="de-DE"/>
              <a:t>Para desarrollar una oferta sostenible y aumentar así la resistencia a las crisis, una PYME turística puede orientarse en cinco pasos.</a:t>
            </a:r>
            <a:endParaRPr/>
          </a:p>
        </p:txBody>
      </p:sp>
      <p:sp>
        <p:nvSpPr>
          <p:cNvPr id="874" name="Google Shape;874;p17"/>
          <p:cNvSpPr txBox="1"/>
          <p:nvPr>
            <p:ph idx="3" type="body"/>
          </p:nvPr>
        </p:nvSpPr>
        <p:spPr>
          <a:xfrm>
            <a:off x="389964" y="1231888"/>
            <a:ext cx="11470341" cy="30361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79527B"/>
              </a:buClr>
              <a:buSzPct val="100000"/>
              <a:buNone/>
            </a:pPr>
            <a:r>
              <a:rPr lang="de-DE"/>
              <a:t>Los cinco grandes de la oferta turística de futuro</a:t>
            </a:r>
            <a:endParaRPr/>
          </a:p>
          <a:p>
            <a:pPr indent="0" lvl="0" marL="0" rtl="0" algn="l">
              <a:lnSpc>
                <a:spcPct val="90000"/>
              </a:lnSpc>
              <a:spcBef>
                <a:spcPts val="1000"/>
              </a:spcBef>
              <a:spcAft>
                <a:spcPts val="0"/>
              </a:spcAft>
              <a:buClr>
                <a:srgbClr val="79527B"/>
              </a:buClr>
              <a:buSzPct val="100000"/>
              <a:buNone/>
            </a:pPr>
            <a:r>
              <a:t/>
            </a:r>
            <a:endParaRPr/>
          </a:p>
        </p:txBody>
      </p:sp>
      <p:grpSp>
        <p:nvGrpSpPr>
          <p:cNvPr id="875" name="Google Shape;875;p17"/>
          <p:cNvGrpSpPr/>
          <p:nvPr/>
        </p:nvGrpSpPr>
        <p:grpSpPr>
          <a:xfrm>
            <a:off x="2035571" y="928670"/>
            <a:ext cx="8120856" cy="5418667"/>
            <a:chOff x="3571" y="0"/>
            <a:chExt cx="8120856" cy="5418667"/>
          </a:xfrm>
        </p:grpSpPr>
        <p:sp>
          <p:nvSpPr>
            <p:cNvPr id="876" name="Google Shape;876;p17"/>
            <p:cNvSpPr/>
            <p:nvPr/>
          </p:nvSpPr>
          <p:spPr>
            <a:xfrm>
              <a:off x="609599" y="0"/>
              <a:ext cx="6908800" cy="5418667"/>
            </a:xfrm>
            <a:prstGeom prst="rightArrow">
              <a:avLst>
                <a:gd fmla="val 50000" name="adj1"/>
                <a:gd fmla="val 50000" name="adj2"/>
              </a:avLst>
            </a:prstGeom>
            <a:solidFill>
              <a:srgbClr val="CAD3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7"/>
            <p:cNvSpPr/>
            <p:nvPr/>
          </p:nvSpPr>
          <p:spPr>
            <a:xfrm>
              <a:off x="3571" y="1625600"/>
              <a:ext cx="1561703" cy="2167466"/>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7"/>
            <p:cNvSpPr txBox="1"/>
            <p:nvPr/>
          </p:nvSpPr>
          <p:spPr>
            <a:xfrm>
              <a:off x="79807" y="1701836"/>
              <a:ext cx="1409231" cy="2014994"/>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Entender al huésped del futuro</a:t>
              </a:r>
              <a:endParaRPr b="0" i="0" sz="1400" u="none" cap="none" strike="noStrike">
                <a:solidFill>
                  <a:srgbClr val="000000"/>
                </a:solidFill>
                <a:latin typeface="Arial"/>
                <a:ea typeface="Arial"/>
                <a:cs typeface="Arial"/>
                <a:sym typeface="Arial"/>
              </a:endParaRPr>
            </a:p>
          </p:txBody>
        </p:sp>
        <p:sp>
          <p:nvSpPr>
            <p:cNvPr id="879" name="Google Shape;879;p17"/>
            <p:cNvSpPr/>
            <p:nvPr/>
          </p:nvSpPr>
          <p:spPr>
            <a:xfrm>
              <a:off x="1643360" y="1625600"/>
              <a:ext cx="1561703" cy="2167466"/>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7"/>
            <p:cNvSpPr txBox="1"/>
            <p:nvPr/>
          </p:nvSpPr>
          <p:spPr>
            <a:xfrm>
              <a:off x="1719596" y="1701836"/>
              <a:ext cx="1409231" cy="2014994"/>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Crear ocasiones de viaje únicas basadas en los deseos y necesidades de los huéspedes</a:t>
              </a:r>
              <a:endParaRPr b="0" i="0" sz="1400" u="none" cap="none" strike="noStrike">
                <a:solidFill>
                  <a:srgbClr val="000000"/>
                </a:solidFill>
                <a:latin typeface="Arial"/>
                <a:ea typeface="Arial"/>
                <a:cs typeface="Arial"/>
                <a:sym typeface="Arial"/>
              </a:endParaRPr>
            </a:p>
          </p:txBody>
        </p:sp>
        <p:sp>
          <p:nvSpPr>
            <p:cNvPr id="881" name="Google Shape;881;p17"/>
            <p:cNvSpPr/>
            <p:nvPr/>
          </p:nvSpPr>
          <p:spPr>
            <a:xfrm>
              <a:off x="3283148" y="1625600"/>
              <a:ext cx="1561703" cy="2167466"/>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17"/>
            <p:cNvSpPr txBox="1"/>
            <p:nvPr/>
          </p:nvSpPr>
          <p:spPr>
            <a:xfrm>
              <a:off x="3359384" y="1701836"/>
              <a:ext cx="1409231" cy="2014994"/>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Crear deseos</a:t>
              </a:r>
              <a:endParaRPr b="0" i="0" sz="1400" u="none" cap="none" strike="noStrike">
                <a:solidFill>
                  <a:srgbClr val="000000"/>
                </a:solidFill>
                <a:latin typeface="Arial"/>
                <a:ea typeface="Arial"/>
                <a:cs typeface="Arial"/>
                <a:sym typeface="Arial"/>
              </a:endParaRPr>
            </a:p>
          </p:txBody>
        </p:sp>
        <p:sp>
          <p:nvSpPr>
            <p:cNvPr id="883" name="Google Shape;883;p17"/>
            <p:cNvSpPr/>
            <p:nvPr/>
          </p:nvSpPr>
          <p:spPr>
            <a:xfrm>
              <a:off x="4922936" y="1625600"/>
              <a:ext cx="1561703" cy="2167466"/>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7"/>
            <p:cNvSpPr txBox="1"/>
            <p:nvPr/>
          </p:nvSpPr>
          <p:spPr>
            <a:xfrm>
              <a:off x="4999172" y="1701836"/>
              <a:ext cx="1409231" cy="2014994"/>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Comunicarse con precisión con los invitados</a:t>
              </a:r>
              <a:endParaRPr b="0" i="0" sz="1400" u="none" cap="none" strike="noStrike">
                <a:solidFill>
                  <a:srgbClr val="000000"/>
                </a:solidFill>
                <a:latin typeface="Arial"/>
                <a:ea typeface="Arial"/>
                <a:cs typeface="Arial"/>
                <a:sym typeface="Arial"/>
              </a:endParaRPr>
            </a:p>
          </p:txBody>
        </p:sp>
        <p:sp>
          <p:nvSpPr>
            <p:cNvPr id="885" name="Google Shape;885;p17"/>
            <p:cNvSpPr/>
            <p:nvPr/>
          </p:nvSpPr>
          <p:spPr>
            <a:xfrm>
              <a:off x="6562724" y="1625600"/>
              <a:ext cx="1561703" cy="2167466"/>
            </a:xfrm>
            <a:prstGeom prst="roundRect">
              <a:avLst>
                <a:gd fmla="val 16667"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7"/>
            <p:cNvSpPr txBox="1"/>
            <p:nvPr/>
          </p:nvSpPr>
          <p:spPr>
            <a:xfrm>
              <a:off x="6638960" y="1701836"/>
              <a:ext cx="1409231" cy="2014994"/>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de-DE" sz="1700" u="none" cap="none" strike="noStrike">
                  <a:solidFill>
                    <a:schemeClr val="lt1"/>
                  </a:solidFill>
                  <a:latin typeface="Calibri"/>
                  <a:ea typeface="Calibri"/>
                  <a:cs typeface="Calibri"/>
                  <a:sym typeface="Calibri"/>
                </a:rPr>
                <a:t>Sumergir a los huéspedes en mundos de vida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