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Roboto"/>
      <p:regular r:id="rId31"/>
      <p:bold r:id="rId32"/>
      <p:italic r:id="rId33"/>
      <p:boldItalic r:id="rId34"/>
    </p:embeddedFont>
    <p:embeddedFont>
      <p:font typeface="Montserrat"/>
      <p:regular r:id="rId35"/>
      <p:bold r:id="rId36"/>
      <p:italic r:id="rId37"/>
      <p:boldItalic r:id="rId38"/>
    </p:embeddedFont>
    <p:embeddedFont>
      <p:font typeface="Lato"/>
      <p:regular r:id="rId39"/>
      <p:bold r:id="rId40"/>
      <p:italic r:id="rId41"/>
      <p:boldItalic r:id="rId42"/>
    </p:embeddedFont>
    <p:embeddedFont>
      <p:font typeface="Montserrat Medium"/>
      <p:regular r:id="rId43"/>
      <p:bold r:id="rId44"/>
      <p:italic r:id="rId45"/>
      <p:boldItalic r:id="rId46"/>
    </p:embeddedFont>
    <p:embeddedFont>
      <p:font typeface="Montserrat Light"/>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1" roundtripDataSignature="AMtx7mgEtKgEYvn/MKhHbBWuuY6dBTby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F9FC5E-ABDE-4552-988A-ABBA2BDEEFCC}">
  <a:tblStyle styleId="{27F9FC5E-ABDE-4552-988A-ABBA2BDEEFC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b="off" i="off"/>
      <a:tcStyle>
        <a:fill>
          <a:solidFill>
            <a:srgbClr val="CAD3D4"/>
          </a:solidFill>
        </a:fill>
      </a:tcStyle>
    </a:band1H>
    <a:band2H>
      <a:tcTxStyle b="off" i="off"/>
    </a:band2H>
    <a:band1V>
      <a:tcTxStyle b="off" i="off"/>
      <a:tcStyle>
        <a:fill>
          <a:solidFill>
            <a:srgbClr val="CAD3D4"/>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MontserratMedium-bold.fntdata"/><Relationship Id="rId43" Type="http://schemas.openxmlformats.org/officeDocument/2006/relationships/font" Target="fonts/MontserratMedium-regular.fntdata"/><Relationship Id="rId46" Type="http://schemas.openxmlformats.org/officeDocument/2006/relationships/font" Target="fonts/MontserratMedium-boldItalic.fntdata"/><Relationship Id="rId45"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Light-bold.fntdata"/><Relationship Id="rId47" Type="http://schemas.openxmlformats.org/officeDocument/2006/relationships/font" Target="fonts/MontserratLight-regular.fntdata"/><Relationship Id="rId49"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33" Type="http://schemas.openxmlformats.org/officeDocument/2006/relationships/font" Target="fonts/Roboto-italic.fntdata"/><Relationship Id="rId32" Type="http://schemas.openxmlformats.org/officeDocument/2006/relationships/font" Target="fonts/Roboto-bold.fntdata"/><Relationship Id="rId35" Type="http://schemas.openxmlformats.org/officeDocument/2006/relationships/font" Target="fonts/Montserrat-regular.fntdata"/><Relationship Id="rId34" Type="http://schemas.openxmlformats.org/officeDocument/2006/relationships/font" Target="fonts/Roboto-boldItalic.fntdata"/><Relationship Id="rId37" Type="http://schemas.openxmlformats.org/officeDocument/2006/relationships/font" Target="fonts/Montserrat-italic.fntdata"/><Relationship Id="rId36" Type="http://schemas.openxmlformats.org/officeDocument/2006/relationships/font" Target="fonts/Montserrat-bold.fntdata"/><Relationship Id="rId39" Type="http://schemas.openxmlformats.org/officeDocument/2006/relationships/font" Target="fonts/Lato-regular.fntdata"/><Relationship Id="rId38" Type="http://schemas.openxmlformats.org/officeDocument/2006/relationships/font" Target="fonts/Montserrat-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3" name="Google Shape;79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0" name="Google Shape;98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1" name="Google Shape;98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7" name="Google Shape;98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2" name="Google Shape;101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3" name="Google Shape;101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1" name="Google Shape;104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8" name="Google Shape;106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9" name="Google Shape;106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6" name="Google Shape;109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7" name="Google Shape;109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6" name="Google Shape;110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7" name="Google Shape;110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4" name="Google Shape;113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5" name="Google Shape;113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7" name="Google Shape;116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8" name="Google Shape;116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5" name="Google Shape;117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6" name="Google Shape;117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1" name="Google Shape;118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2" name="Google Shape;1182;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6" name="Google Shape;122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7" name="Google Shape;122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4" name="Google Shape;1244;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5" name="Google Shape;1245;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0" name="Google Shape;1250;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1" name="Google Shape;1251;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4" name="Google Shape;1274;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5" name="Google Shape;1275;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7" name="Google Shape;129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7" name="Google Shape;8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4" name="Google Shape;8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3" name="Google Shape;8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7" name="Google Shape;8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5" name="Google Shape;89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7" name="Google Shape;9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8" name="Google Shape;9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1" name="Google Shape;9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2" name="Google Shape;95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D">
  <p:cSld name="COVER SLIDE D">
    <p:spTree>
      <p:nvGrpSpPr>
        <p:cNvPr id="15" name="Shape 15"/>
        <p:cNvGrpSpPr/>
        <p:nvPr/>
      </p:nvGrpSpPr>
      <p:grpSpPr>
        <a:xfrm>
          <a:off x="0" y="0"/>
          <a:ext cx="0" cy="0"/>
          <a:chOff x="0" y="0"/>
          <a:chExt cx="0" cy="0"/>
        </a:xfrm>
      </p:grpSpPr>
      <p:pic>
        <p:nvPicPr>
          <p:cNvPr descr="A picture containing text&#10;&#10;Description automatically generated" id="16" name="Google Shape;16;p73"/>
          <p:cNvPicPr preferRelativeResize="0"/>
          <p:nvPr/>
        </p:nvPicPr>
        <p:blipFill rotWithShape="1">
          <a:blip r:embed="rId2">
            <a:alphaModFix/>
          </a:blip>
          <a:srcRect b="0" l="0" r="0" t="0"/>
          <a:stretch/>
        </p:blipFill>
        <p:spPr>
          <a:xfrm>
            <a:off x="327047" y="417257"/>
            <a:ext cx="5462697" cy="2402442"/>
          </a:xfrm>
          <a:prstGeom prst="rect">
            <a:avLst/>
          </a:prstGeom>
          <a:noFill/>
          <a:ln>
            <a:noFill/>
          </a:ln>
        </p:spPr>
      </p:pic>
      <p:pic>
        <p:nvPicPr>
          <p:cNvPr descr="Background pattern&#10;&#10;Description automatically generated" id="17" name="Google Shape;17;p73"/>
          <p:cNvPicPr preferRelativeResize="0"/>
          <p:nvPr/>
        </p:nvPicPr>
        <p:blipFill rotWithShape="1">
          <a:blip r:embed="rId3">
            <a:alphaModFix/>
          </a:blip>
          <a:srcRect b="14179" l="49462" r="-22518" t="8076"/>
          <a:stretch/>
        </p:blipFill>
        <p:spPr>
          <a:xfrm rot="-5400000">
            <a:off x="983099" y="1439326"/>
            <a:ext cx="4435575" cy="6401772"/>
          </a:xfrm>
          <a:prstGeom prst="rect">
            <a:avLst/>
          </a:prstGeom>
          <a:noFill/>
          <a:ln>
            <a:noFill/>
          </a:ln>
        </p:spPr>
      </p:pic>
      <p:sp>
        <p:nvSpPr>
          <p:cNvPr id="18" name="Google Shape;18;p73"/>
          <p:cNvSpPr/>
          <p:nvPr/>
        </p:nvSpPr>
        <p:spPr>
          <a:xfrm>
            <a:off x="6117759" y="0"/>
            <a:ext cx="6074241" cy="686525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grpSp>
        <p:nvGrpSpPr>
          <p:cNvPr id="19" name="Google Shape;19;p73"/>
          <p:cNvGrpSpPr/>
          <p:nvPr/>
        </p:nvGrpSpPr>
        <p:grpSpPr>
          <a:xfrm>
            <a:off x="0" y="5916805"/>
            <a:ext cx="2735993" cy="679345"/>
            <a:chOff x="0" y="0"/>
            <a:chExt cx="2301694" cy="571500"/>
          </a:xfrm>
        </p:grpSpPr>
        <p:sp>
          <p:nvSpPr>
            <p:cNvPr id="20" name="Google Shape;20;p73"/>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73"/>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2" name="Google Shape;22;p73"/>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73"/>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3"/>
          <p:cNvSpPr/>
          <p:nvPr/>
        </p:nvSpPr>
        <p:spPr>
          <a:xfrm>
            <a:off x="6519554" y="5700156"/>
            <a:ext cx="5300429" cy="78847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24" name="Shape 124"/>
        <p:cNvGrpSpPr/>
        <p:nvPr/>
      </p:nvGrpSpPr>
      <p:grpSpPr>
        <a:xfrm>
          <a:off x="0" y="0"/>
          <a:ext cx="0" cy="0"/>
          <a:chOff x="0" y="0"/>
          <a:chExt cx="0" cy="0"/>
        </a:xfrm>
      </p:grpSpPr>
      <p:sp>
        <p:nvSpPr>
          <p:cNvPr id="125" name="Google Shape;125;p84"/>
          <p:cNvSpPr/>
          <p:nvPr/>
        </p:nvSpPr>
        <p:spPr>
          <a:xfrm>
            <a:off x="0" y="0"/>
            <a:ext cx="12192000" cy="6858001"/>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84"/>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DE" sz="44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7" name="Google Shape;127;p84"/>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de-DE"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24 point  -  Main Text Body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8" name="Google Shape;128;p84"/>
          <p:cNvSpPr/>
          <p:nvPr/>
        </p:nvSpPr>
        <p:spPr>
          <a:xfrm>
            <a:off x="424668" y="2883583"/>
            <a:ext cx="5845501"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de-DE" sz="2400" u="none" cap="none" strike="noStrike">
                <a:solidFill>
                  <a:schemeClr val="lt1"/>
                </a:solidFill>
                <a:latin typeface="Calibri"/>
                <a:ea typeface="Calibri"/>
                <a:cs typeface="Calibri"/>
                <a:sym typeface="Calibri"/>
              </a:rPr>
              <a:t>NAVIGATING TOURISM </a:t>
            </a:r>
            <a:r>
              <a:rPr b="0" i="0" lang="de-DE"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de-DE"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9" name="Google Shape;129;p84"/>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30" name="Google Shape;130;p84"/>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31" name="Google Shape;131;p84"/>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Calibri"/>
                <a:ea typeface="Calibri"/>
                <a:cs typeface="Calibri"/>
                <a:sym typeface="Calibri"/>
              </a:rPr>
              <a:t>*** </a:t>
            </a:r>
            <a:r>
              <a:rPr b="1" i="0" lang="de-DE" sz="2400" u="none" cap="none" strike="noStrike">
                <a:solidFill>
                  <a:schemeClr val="lt1"/>
                </a:solidFill>
                <a:latin typeface="Calibri"/>
                <a:ea typeface="Calibri"/>
                <a:cs typeface="Calibri"/>
                <a:sym typeface="Calibri"/>
              </a:rPr>
              <a:t>PLEASE DELETE THIS INSTRUCTION SLIDE BEFORE PRESENTING FINAL PRESENTATION </a:t>
            </a:r>
            <a:r>
              <a:rPr b="0" i="0" lang="de-DE" sz="2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32" name="Google Shape;132;p84"/>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133" name="Shape 133"/>
        <p:cNvGrpSpPr/>
        <p:nvPr/>
      </p:nvGrpSpPr>
      <p:grpSpPr>
        <a:xfrm>
          <a:off x="0" y="0"/>
          <a:ext cx="0" cy="0"/>
          <a:chOff x="0" y="0"/>
          <a:chExt cx="0" cy="0"/>
        </a:xfrm>
      </p:grpSpPr>
      <p:sp>
        <p:nvSpPr>
          <p:cNvPr id="134" name="Google Shape;134;p85"/>
          <p:cNvSpPr/>
          <p:nvPr/>
        </p:nvSpPr>
        <p:spPr>
          <a:xfrm>
            <a:off x="0" y="-1"/>
            <a:ext cx="12192000" cy="6858001"/>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85"/>
          <p:cNvSpPr/>
          <p:nvPr/>
        </p:nvSpPr>
        <p:spPr>
          <a:xfrm>
            <a:off x="586901" y="491138"/>
            <a:ext cx="4309564"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de-DE" sz="3600" u="none" cap="none" strike="noStrike">
                <a:solidFill>
                  <a:schemeClr val="lt1"/>
                </a:solidFill>
                <a:latin typeface="Calibri"/>
                <a:ea typeface="Calibri"/>
                <a:cs typeface="Calibri"/>
                <a:sym typeface="Calibri"/>
              </a:rPr>
              <a:t>ICONS WHICH CAN BE USED WITHIN THE </a:t>
            </a:r>
            <a:r>
              <a:rPr b="1" i="0" lang="de-DE" sz="36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de-DE" sz="3600" u="none" cap="none" strike="noStrike">
                <a:solidFill>
                  <a:schemeClr val="lt1"/>
                </a:solidFill>
                <a:latin typeface="Calibri"/>
                <a:ea typeface="Calibri"/>
                <a:cs typeface="Calibri"/>
                <a:sym typeface="Calibri"/>
              </a:rPr>
              <a:t>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1" lang="de-DE" sz="2400" u="none" cap="none" strike="noStrike">
                <a:solidFill>
                  <a:schemeClr val="lt1"/>
                </a:solidFill>
                <a:latin typeface="Calibri"/>
                <a:ea typeface="Calibri"/>
                <a:cs typeface="Calibri"/>
                <a:sym typeface="Calibri"/>
              </a:rPr>
              <a:t>Resize them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24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0" lang="de-DE" sz="2400" u="none" cap="none" strike="noStrike">
                <a:solidFill>
                  <a:schemeClr val="lt1"/>
                </a:solidFill>
                <a:latin typeface="Calibri"/>
                <a:ea typeface="Calibri"/>
                <a:cs typeface="Calibri"/>
                <a:sym typeface="Calibri"/>
              </a:rPr>
              <a:t>Isn’t that nice? :)</a:t>
            </a:r>
            <a:endParaRPr b="0" i="0" sz="1400" u="none" cap="none" strike="noStrike">
              <a:solidFill>
                <a:srgbClr val="000000"/>
              </a:solidFill>
              <a:latin typeface="Arial"/>
              <a:ea typeface="Arial"/>
              <a:cs typeface="Arial"/>
              <a:sym typeface="Arial"/>
            </a:endParaRPr>
          </a:p>
        </p:txBody>
      </p:sp>
      <p:sp>
        <p:nvSpPr>
          <p:cNvPr id="136" name="Google Shape;136;p85"/>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Calibri"/>
                <a:ea typeface="Calibri"/>
                <a:cs typeface="Calibri"/>
                <a:sym typeface="Calibri"/>
              </a:rPr>
              <a:t>*** </a:t>
            </a:r>
            <a:r>
              <a:rPr b="1" i="0" lang="de-DE" sz="2400" u="none" cap="none" strike="noStrike">
                <a:solidFill>
                  <a:schemeClr val="lt1"/>
                </a:solidFill>
                <a:latin typeface="Calibri"/>
                <a:ea typeface="Calibri"/>
                <a:cs typeface="Calibri"/>
                <a:sym typeface="Calibri"/>
              </a:rPr>
              <a:t>PLEASE DELETE THIS INSTRUCTION SLIDE BEFORE PRESENTING FINAL PRESENTATION </a:t>
            </a:r>
            <a:r>
              <a:rPr b="0" i="0" lang="de-DE" sz="2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37" name="Google Shape;137;p85"/>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cxnSp>
        <p:nvCxnSpPr>
          <p:cNvPr id="138" name="Google Shape;138;p85"/>
          <p:cNvCxnSpPr/>
          <p:nvPr/>
        </p:nvCxnSpPr>
        <p:spPr>
          <a:xfrm>
            <a:off x="5145818" y="0"/>
            <a:ext cx="0" cy="554040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A">
  <p:cSld name="COVER SLIDE A">
    <p:spTree>
      <p:nvGrpSpPr>
        <p:cNvPr id="139" name="Shape 139"/>
        <p:cNvGrpSpPr/>
        <p:nvPr/>
      </p:nvGrpSpPr>
      <p:grpSpPr>
        <a:xfrm>
          <a:off x="0" y="0"/>
          <a:ext cx="0" cy="0"/>
          <a:chOff x="0" y="0"/>
          <a:chExt cx="0" cy="0"/>
        </a:xfrm>
      </p:grpSpPr>
      <p:pic>
        <p:nvPicPr>
          <p:cNvPr descr="Background pattern&#10;&#10;Description automatically generated" id="140" name="Google Shape;140;p86"/>
          <p:cNvPicPr preferRelativeResize="0"/>
          <p:nvPr/>
        </p:nvPicPr>
        <p:blipFill rotWithShape="1">
          <a:blip r:embed="rId2">
            <a:alphaModFix/>
          </a:blip>
          <a:srcRect b="23492" l="-4379" r="4377" t="21334"/>
          <a:stretch/>
        </p:blipFill>
        <p:spPr>
          <a:xfrm>
            <a:off x="6913349" y="0"/>
            <a:ext cx="5278651" cy="3949990"/>
          </a:xfrm>
          <a:prstGeom prst="rect">
            <a:avLst/>
          </a:prstGeom>
          <a:noFill/>
          <a:ln>
            <a:noFill/>
          </a:ln>
        </p:spPr>
      </p:pic>
      <p:sp>
        <p:nvSpPr>
          <p:cNvPr id="141" name="Google Shape;141;p86"/>
          <p:cNvSpPr/>
          <p:nvPr/>
        </p:nvSpPr>
        <p:spPr>
          <a:xfrm>
            <a:off x="0" y="3321423"/>
            <a:ext cx="12192000" cy="3543835"/>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42" name="Google Shape;142;p86"/>
          <p:cNvSpPr txBox="1"/>
          <p:nvPr>
            <p:ph idx="1" type="body"/>
          </p:nvPr>
        </p:nvSpPr>
        <p:spPr>
          <a:xfrm>
            <a:off x="817349" y="460058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86"/>
          <p:cNvSpPr txBox="1"/>
          <p:nvPr>
            <p:ph idx="2" type="body"/>
          </p:nvPr>
        </p:nvSpPr>
        <p:spPr>
          <a:xfrm>
            <a:off x="817349" y="39820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144" name="Google Shape;144;p86"/>
          <p:cNvPicPr preferRelativeResize="0"/>
          <p:nvPr/>
        </p:nvPicPr>
        <p:blipFill rotWithShape="1">
          <a:blip r:embed="rId3">
            <a:alphaModFix/>
          </a:blip>
          <a:srcRect b="0" l="0" r="0" t="0"/>
          <a:stretch/>
        </p:blipFill>
        <p:spPr>
          <a:xfrm>
            <a:off x="572439" y="165981"/>
            <a:ext cx="5768471" cy="2536919"/>
          </a:xfrm>
          <a:prstGeom prst="rect">
            <a:avLst/>
          </a:prstGeom>
          <a:noFill/>
          <a:ln>
            <a:noFill/>
          </a:ln>
        </p:spPr>
      </p:pic>
      <p:sp>
        <p:nvSpPr>
          <p:cNvPr id="145" name="Google Shape;145;p86"/>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grpSp>
        <p:nvGrpSpPr>
          <p:cNvPr id="146" name="Google Shape;146;p86"/>
          <p:cNvGrpSpPr/>
          <p:nvPr/>
        </p:nvGrpSpPr>
        <p:grpSpPr>
          <a:xfrm>
            <a:off x="9456007" y="5764605"/>
            <a:ext cx="2735993" cy="679345"/>
            <a:chOff x="0" y="0"/>
            <a:chExt cx="2301694" cy="571500"/>
          </a:xfrm>
        </p:grpSpPr>
        <p:sp>
          <p:nvSpPr>
            <p:cNvPr id="147" name="Google Shape;147;p8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8" name="Google Shape;148;p8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B">
  <p:cSld name="COVER SLIDE B">
    <p:spTree>
      <p:nvGrpSpPr>
        <p:cNvPr id="149" name="Shape 149"/>
        <p:cNvGrpSpPr/>
        <p:nvPr/>
      </p:nvGrpSpPr>
      <p:grpSpPr>
        <a:xfrm>
          <a:off x="0" y="0"/>
          <a:ext cx="0" cy="0"/>
          <a:chOff x="0" y="0"/>
          <a:chExt cx="0" cy="0"/>
        </a:xfrm>
      </p:grpSpPr>
      <p:sp>
        <p:nvSpPr>
          <p:cNvPr id="150" name="Google Shape;150;p87"/>
          <p:cNvSpPr/>
          <p:nvPr/>
        </p:nvSpPr>
        <p:spPr>
          <a:xfrm>
            <a:off x="0" y="0"/>
            <a:ext cx="12192000" cy="2908010"/>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51" name="Google Shape;151;p87"/>
          <p:cNvSpPr txBox="1"/>
          <p:nvPr>
            <p:ph idx="1" type="body"/>
          </p:nvPr>
        </p:nvSpPr>
        <p:spPr>
          <a:xfrm>
            <a:off x="6451061" y="1523534"/>
            <a:ext cx="5278651" cy="697353"/>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87"/>
          <p:cNvSpPr txBox="1"/>
          <p:nvPr>
            <p:ph idx="2" type="body"/>
          </p:nvPr>
        </p:nvSpPr>
        <p:spPr>
          <a:xfrm>
            <a:off x="6451061" y="905011"/>
            <a:ext cx="5278651" cy="697353"/>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153" name="Google Shape;153;p87"/>
          <p:cNvPicPr preferRelativeResize="0"/>
          <p:nvPr/>
        </p:nvPicPr>
        <p:blipFill rotWithShape="1">
          <a:blip r:embed="rId2">
            <a:alphaModFix/>
          </a:blip>
          <a:srcRect b="23492" l="-4379" r="4377" t="21334"/>
          <a:stretch/>
        </p:blipFill>
        <p:spPr>
          <a:xfrm>
            <a:off x="6913349" y="2908010"/>
            <a:ext cx="5278651" cy="3949990"/>
          </a:xfrm>
          <a:prstGeom prst="rect">
            <a:avLst/>
          </a:prstGeom>
          <a:noFill/>
          <a:ln>
            <a:noFill/>
          </a:ln>
        </p:spPr>
      </p:pic>
      <p:pic>
        <p:nvPicPr>
          <p:cNvPr descr="A picture containing text&#10;&#10;Description automatically generated" id="154" name="Google Shape;154;p87"/>
          <p:cNvPicPr preferRelativeResize="0"/>
          <p:nvPr/>
        </p:nvPicPr>
        <p:blipFill rotWithShape="1">
          <a:blip r:embed="rId3">
            <a:alphaModFix/>
          </a:blip>
          <a:srcRect b="0" l="0" r="0" t="0"/>
          <a:stretch/>
        </p:blipFill>
        <p:spPr>
          <a:xfrm>
            <a:off x="327530" y="3210197"/>
            <a:ext cx="5491380" cy="2415057"/>
          </a:xfrm>
          <a:prstGeom prst="rect">
            <a:avLst/>
          </a:prstGeom>
          <a:noFill/>
          <a:ln>
            <a:noFill/>
          </a:ln>
        </p:spPr>
      </p:pic>
      <p:grpSp>
        <p:nvGrpSpPr>
          <p:cNvPr id="155" name="Google Shape;155;p87"/>
          <p:cNvGrpSpPr/>
          <p:nvPr/>
        </p:nvGrpSpPr>
        <p:grpSpPr>
          <a:xfrm>
            <a:off x="9456007" y="5836660"/>
            <a:ext cx="2735993" cy="679345"/>
            <a:chOff x="0" y="0"/>
            <a:chExt cx="2301694" cy="571500"/>
          </a:xfrm>
        </p:grpSpPr>
        <p:sp>
          <p:nvSpPr>
            <p:cNvPr id="156" name="Google Shape;156;p8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7" name="Google Shape;157;p87"/>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158" name="Google Shape;158;p87"/>
          <p:cNvSpPr/>
          <p:nvPr/>
        </p:nvSpPr>
        <p:spPr>
          <a:xfrm>
            <a:off x="438668" y="5956440"/>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C">
  <p:cSld name="COVER SLIDE C">
    <p:spTree>
      <p:nvGrpSpPr>
        <p:cNvPr id="159" name="Shape 159"/>
        <p:cNvGrpSpPr/>
        <p:nvPr/>
      </p:nvGrpSpPr>
      <p:grpSpPr>
        <a:xfrm>
          <a:off x="0" y="0"/>
          <a:ext cx="0" cy="0"/>
          <a:chOff x="0" y="0"/>
          <a:chExt cx="0" cy="0"/>
        </a:xfrm>
      </p:grpSpPr>
      <p:sp>
        <p:nvSpPr>
          <p:cNvPr id="160" name="Google Shape;160;p88"/>
          <p:cNvSpPr/>
          <p:nvPr/>
        </p:nvSpPr>
        <p:spPr>
          <a:xfrm>
            <a:off x="1" y="3216492"/>
            <a:ext cx="7588332" cy="2448983"/>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pic>
        <p:nvPicPr>
          <p:cNvPr descr="A picture containing text&#10;&#10;Description automatically generated" id="161" name="Google Shape;161;p88"/>
          <p:cNvPicPr preferRelativeResize="0"/>
          <p:nvPr/>
        </p:nvPicPr>
        <p:blipFill rotWithShape="1">
          <a:blip r:embed="rId2">
            <a:alphaModFix/>
          </a:blip>
          <a:srcRect b="0" l="0" r="0" t="0"/>
          <a:stretch/>
        </p:blipFill>
        <p:spPr>
          <a:xfrm>
            <a:off x="458207" y="618245"/>
            <a:ext cx="5768471" cy="2536919"/>
          </a:xfrm>
          <a:prstGeom prst="rect">
            <a:avLst/>
          </a:prstGeom>
          <a:noFill/>
          <a:ln>
            <a:noFill/>
          </a:ln>
        </p:spPr>
      </p:pic>
      <p:sp>
        <p:nvSpPr>
          <p:cNvPr id="162" name="Google Shape;162;p88"/>
          <p:cNvSpPr txBox="1"/>
          <p:nvPr>
            <p:ph idx="1" type="body"/>
          </p:nvPr>
        </p:nvSpPr>
        <p:spPr>
          <a:xfrm>
            <a:off x="817349" y="433410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88"/>
          <p:cNvSpPr txBox="1"/>
          <p:nvPr>
            <p:ph idx="2" type="body"/>
          </p:nvPr>
        </p:nvSpPr>
        <p:spPr>
          <a:xfrm>
            <a:off x="817349" y="371558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164" name="Google Shape;164;p88"/>
          <p:cNvPicPr preferRelativeResize="0"/>
          <p:nvPr/>
        </p:nvPicPr>
        <p:blipFill rotWithShape="1">
          <a:blip r:embed="rId3">
            <a:alphaModFix/>
          </a:blip>
          <a:srcRect b="-6113" l="-9814" r="22816" t="19121"/>
          <a:stretch/>
        </p:blipFill>
        <p:spPr>
          <a:xfrm>
            <a:off x="7883236" y="0"/>
            <a:ext cx="4308763" cy="5844179"/>
          </a:xfrm>
          <a:prstGeom prst="rect">
            <a:avLst/>
          </a:prstGeom>
          <a:noFill/>
          <a:ln>
            <a:noFill/>
          </a:ln>
        </p:spPr>
      </p:pic>
      <p:grpSp>
        <p:nvGrpSpPr>
          <p:cNvPr id="165" name="Google Shape;165;p88"/>
          <p:cNvGrpSpPr/>
          <p:nvPr/>
        </p:nvGrpSpPr>
        <p:grpSpPr>
          <a:xfrm>
            <a:off x="9274983" y="5918985"/>
            <a:ext cx="2735993" cy="679345"/>
            <a:chOff x="0" y="0"/>
            <a:chExt cx="2301694" cy="571500"/>
          </a:xfrm>
        </p:grpSpPr>
        <p:sp>
          <p:nvSpPr>
            <p:cNvPr id="166" name="Google Shape;166;p88"/>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7" name="Google Shape;167;p88"/>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168" name="Google Shape;168;p88"/>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Purple">
  <p:cSld name="Quote slide - Purple">
    <p:spTree>
      <p:nvGrpSpPr>
        <p:cNvPr id="169" name="Shape 169"/>
        <p:cNvGrpSpPr/>
        <p:nvPr/>
      </p:nvGrpSpPr>
      <p:grpSpPr>
        <a:xfrm>
          <a:off x="0" y="0"/>
          <a:ext cx="0" cy="0"/>
          <a:chOff x="0" y="0"/>
          <a:chExt cx="0" cy="0"/>
        </a:xfrm>
      </p:grpSpPr>
      <p:sp>
        <p:nvSpPr>
          <p:cNvPr id="170" name="Google Shape;170;p89"/>
          <p:cNvSpPr/>
          <p:nvPr/>
        </p:nvSpPr>
        <p:spPr>
          <a:xfrm>
            <a:off x="241300" y="367062"/>
            <a:ext cx="11696700" cy="532253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89"/>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89"/>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89"/>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89"/>
          <p:cNvSpPr/>
          <p:nvPr>
            <p:ph idx="4" type="pic"/>
          </p:nvPr>
        </p:nvSpPr>
        <p:spPr>
          <a:xfrm>
            <a:off x="5957047" y="0"/>
            <a:ext cx="5395869" cy="6858001"/>
          </a:xfrm>
          <a:prstGeom prst="rect">
            <a:avLst/>
          </a:prstGeom>
          <a:noFill/>
          <a:ln>
            <a:noFill/>
          </a:ln>
        </p:spPr>
      </p:sp>
      <p:grpSp>
        <p:nvGrpSpPr>
          <p:cNvPr id="175" name="Google Shape;175;p89"/>
          <p:cNvGrpSpPr/>
          <p:nvPr/>
        </p:nvGrpSpPr>
        <p:grpSpPr>
          <a:xfrm>
            <a:off x="291189" y="6151084"/>
            <a:ext cx="3144242" cy="374574"/>
            <a:chOff x="301128" y="6151084"/>
            <a:chExt cx="3144242" cy="374574"/>
          </a:xfrm>
        </p:grpSpPr>
        <p:pic>
          <p:nvPicPr>
            <p:cNvPr descr="Shape&#10;&#10;Description automatically generated with medium confidence" id="176" name="Google Shape;176;p8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77" name="Google Shape;177;p8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78" name="Google Shape;178;p89"/>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Blue">
  <p:cSld name="Quote slide - Blue">
    <p:spTree>
      <p:nvGrpSpPr>
        <p:cNvPr id="179" name="Shape 179"/>
        <p:cNvGrpSpPr/>
        <p:nvPr/>
      </p:nvGrpSpPr>
      <p:grpSpPr>
        <a:xfrm>
          <a:off x="0" y="0"/>
          <a:ext cx="0" cy="0"/>
          <a:chOff x="0" y="0"/>
          <a:chExt cx="0" cy="0"/>
        </a:xfrm>
      </p:grpSpPr>
      <p:sp>
        <p:nvSpPr>
          <p:cNvPr id="180" name="Google Shape;180;p90"/>
          <p:cNvSpPr/>
          <p:nvPr/>
        </p:nvSpPr>
        <p:spPr>
          <a:xfrm>
            <a:off x="241300" y="367062"/>
            <a:ext cx="11696700" cy="532253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90"/>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90"/>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90"/>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90"/>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185" name="Google Shape;185;p90"/>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186" name="Google Shape;186;p90"/>
          <p:cNvGrpSpPr/>
          <p:nvPr/>
        </p:nvGrpSpPr>
        <p:grpSpPr>
          <a:xfrm>
            <a:off x="301128" y="6151084"/>
            <a:ext cx="3144242" cy="374574"/>
            <a:chOff x="301128" y="6151084"/>
            <a:chExt cx="3144242" cy="374574"/>
          </a:xfrm>
        </p:grpSpPr>
        <p:pic>
          <p:nvPicPr>
            <p:cNvPr descr="Shape&#10;&#10;Description automatically generated with medium confidence" id="187" name="Google Shape;187;p9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88" name="Google Shape;188;p9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89" name="Google Shape;189;p9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Orange">
  <p:cSld name="Quote slide - Orange">
    <p:spTree>
      <p:nvGrpSpPr>
        <p:cNvPr id="190" name="Shape 190"/>
        <p:cNvGrpSpPr/>
        <p:nvPr/>
      </p:nvGrpSpPr>
      <p:grpSpPr>
        <a:xfrm>
          <a:off x="0" y="0"/>
          <a:ext cx="0" cy="0"/>
          <a:chOff x="0" y="0"/>
          <a:chExt cx="0" cy="0"/>
        </a:xfrm>
      </p:grpSpPr>
      <p:sp>
        <p:nvSpPr>
          <p:cNvPr id="191" name="Google Shape;191;p91"/>
          <p:cNvSpPr/>
          <p:nvPr/>
        </p:nvSpPr>
        <p:spPr>
          <a:xfrm>
            <a:off x="241300" y="367062"/>
            <a:ext cx="11696700" cy="532253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91"/>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91"/>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91"/>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91"/>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196" name="Google Shape;196;p91"/>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197" name="Google Shape;197;p91"/>
          <p:cNvGrpSpPr/>
          <p:nvPr/>
        </p:nvGrpSpPr>
        <p:grpSpPr>
          <a:xfrm>
            <a:off x="301128" y="6151084"/>
            <a:ext cx="3144242" cy="374574"/>
            <a:chOff x="301128" y="6151084"/>
            <a:chExt cx="3144242" cy="374574"/>
          </a:xfrm>
        </p:grpSpPr>
        <p:pic>
          <p:nvPicPr>
            <p:cNvPr descr="Shape&#10;&#10;Description automatically generated with medium confidence" id="198" name="Google Shape;198;p9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99" name="Google Shape;199;p9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00" name="Google Shape;200;p9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Blue">
  <p:cSld name="Text Slide with Photo - Blue">
    <p:spTree>
      <p:nvGrpSpPr>
        <p:cNvPr id="201" name="Shape 201"/>
        <p:cNvGrpSpPr/>
        <p:nvPr/>
      </p:nvGrpSpPr>
      <p:grpSpPr>
        <a:xfrm>
          <a:off x="0" y="0"/>
          <a:ext cx="0" cy="0"/>
          <a:chOff x="0" y="0"/>
          <a:chExt cx="0" cy="0"/>
        </a:xfrm>
      </p:grpSpPr>
      <p:sp>
        <p:nvSpPr>
          <p:cNvPr id="202" name="Google Shape;202;p92"/>
          <p:cNvSpPr/>
          <p:nvPr/>
        </p:nvSpPr>
        <p:spPr>
          <a:xfrm flipH="1" rot="10800000">
            <a:off x="1356632" y="-2"/>
            <a:ext cx="5495430" cy="689275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03" name="Google Shape;203;p92"/>
          <p:cNvSpPr/>
          <p:nvPr>
            <p:ph idx="2" type="pic"/>
          </p:nvPr>
        </p:nvSpPr>
        <p:spPr>
          <a:xfrm>
            <a:off x="6852062" y="228600"/>
            <a:ext cx="5105121" cy="6362700"/>
          </a:xfrm>
          <a:prstGeom prst="rect">
            <a:avLst/>
          </a:prstGeom>
          <a:solidFill>
            <a:schemeClr val="lt1"/>
          </a:solidFill>
          <a:ln>
            <a:noFill/>
          </a:ln>
        </p:spPr>
      </p:sp>
      <p:sp>
        <p:nvSpPr>
          <p:cNvPr id="204" name="Google Shape;204;p92"/>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92"/>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06" name="Google Shape;206;p92"/>
          <p:cNvGrpSpPr/>
          <p:nvPr/>
        </p:nvGrpSpPr>
        <p:grpSpPr>
          <a:xfrm rot="-5400000">
            <a:off x="-1025447" y="4518095"/>
            <a:ext cx="3445636" cy="410479"/>
            <a:chOff x="301128" y="6151084"/>
            <a:chExt cx="3144242" cy="374574"/>
          </a:xfrm>
        </p:grpSpPr>
        <p:pic>
          <p:nvPicPr>
            <p:cNvPr descr="Shape&#10;&#10;Description automatically generated with medium confidence" id="207" name="Google Shape;207;p9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08" name="Google Shape;208;p9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09" name="Google Shape;209;p9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Orange">
  <p:cSld name="Text Slide with Photo - Orange">
    <p:spTree>
      <p:nvGrpSpPr>
        <p:cNvPr id="210" name="Shape 210"/>
        <p:cNvGrpSpPr/>
        <p:nvPr/>
      </p:nvGrpSpPr>
      <p:grpSpPr>
        <a:xfrm>
          <a:off x="0" y="0"/>
          <a:ext cx="0" cy="0"/>
          <a:chOff x="0" y="0"/>
          <a:chExt cx="0" cy="0"/>
        </a:xfrm>
      </p:grpSpPr>
      <p:pic>
        <p:nvPicPr>
          <p:cNvPr descr="A black and white striped pattern&#10;&#10;Description automatically generated with medium confidence" id="211" name="Google Shape;211;p93"/>
          <p:cNvPicPr preferRelativeResize="0"/>
          <p:nvPr/>
        </p:nvPicPr>
        <p:blipFill rotWithShape="1">
          <a:blip r:embed="rId2">
            <a:alphaModFix/>
          </a:blip>
          <a:srcRect b="15673" l="-25172" r="18173" t="20705"/>
          <a:stretch/>
        </p:blipFill>
        <p:spPr>
          <a:xfrm>
            <a:off x="5333853" y="1227"/>
            <a:ext cx="6825554" cy="5501502"/>
          </a:xfrm>
          <a:prstGeom prst="rect">
            <a:avLst/>
          </a:prstGeom>
          <a:noFill/>
          <a:ln>
            <a:noFill/>
          </a:ln>
        </p:spPr>
      </p:pic>
      <p:sp>
        <p:nvSpPr>
          <p:cNvPr id="212" name="Google Shape;212;p93"/>
          <p:cNvSpPr/>
          <p:nvPr/>
        </p:nvSpPr>
        <p:spPr>
          <a:xfrm flipH="1" rot="10800000">
            <a:off x="1356632" y="-2"/>
            <a:ext cx="5495430" cy="689275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13" name="Google Shape;213;p93"/>
          <p:cNvSpPr/>
          <p:nvPr>
            <p:ph idx="2" type="pic"/>
          </p:nvPr>
        </p:nvSpPr>
        <p:spPr>
          <a:xfrm>
            <a:off x="6852062" y="228600"/>
            <a:ext cx="5105121" cy="6362700"/>
          </a:xfrm>
          <a:prstGeom prst="rect">
            <a:avLst/>
          </a:prstGeom>
          <a:solidFill>
            <a:schemeClr val="lt1"/>
          </a:solidFill>
          <a:ln>
            <a:noFill/>
          </a:ln>
        </p:spPr>
      </p:sp>
      <p:sp>
        <p:nvSpPr>
          <p:cNvPr id="214" name="Google Shape;214;p93"/>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93"/>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16" name="Google Shape;216;p93"/>
          <p:cNvGrpSpPr/>
          <p:nvPr/>
        </p:nvGrpSpPr>
        <p:grpSpPr>
          <a:xfrm rot="-5400000">
            <a:off x="-1025447" y="4518095"/>
            <a:ext cx="3445636" cy="410479"/>
            <a:chOff x="301128" y="6151084"/>
            <a:chExt cx="3144242" cy="374574"/>
          </a:xfrm>
        </p:grpSpPr>
        <p:pic>
          <p:nvPicPr>
            <p:cNvPr descr="Shape&#10;&#10;Description automatically generated with medium confidence" id="217" name="Google Shape;217;p9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18" name="Google Shape;218;p9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19" name="Google Shape;219;p9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Divider Slide - Purple">
    <p:spTree>
      <p:nvGrpSpPr>
        <p:cNvPr id="25" name="Shape 25"/>
        <p:cNvGrpSpPr/>
        <p:nvPr/>
      </p:nvGrpSpPr>
      <p:grpSpPr>
        <a:xfrm>
          <a:off x="0" y="0"/>
          <a:ext cx="0" cy="0"/>
          <a:chOff x="0" y="0"/>
          <a:chExt cx="0" cy="0"/>
        </a:xfrm>
      </p:grpSpPr>
      <p:sp>
        <p:nvSpPr>
          <p:cNvPr id="26" name="Google Shape;26;p75"/>
          <p:cNvSpPr/>
          <p:nvPr/>
        </p:nvSpPr>
        <p:spPr>
          <a:xfrm>
            <a:off x="0" y="0"/>
            <a:ext cx="12192000" cy="550272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27" name="Google Shape;27;p75"/>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8" name="Google Shape;28;p75"/>
          <p:cNvGrpSpPr/>
          <p:nvPr/>
        </p:nvGrpSpPr>
        <p:grpSpPr>
          <a:xfrm>
            <a:off x="8448790" y="6057987"/>
            <a:ext cx="3144242" cy="374574"/>
            <a:chOff x="301128" y="6151084"/>
            <a:chExt cx="3144242" cy="374574"/>
          </a:xfrm>
        </p:grpSpPr>
        <p:pic>
          <p:nvPicPr>
            <p:cNvPr descr="Shape&#10;&#10;Description automatically generated with medium confidence" id="29" name="Google Shape;29;p7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0" name="Google Shape;30;p7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1" name="Google Shape;31;p7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32" name="Google Shape;32;p75"/>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2">
  <p:cSld name="Photo Slide 2">
    <p:spTree>
      <p:nvGrpSpPr>
        <p:cNvPr id="220" name="Shape 220"/>
        <p:cNvGrpSpPr/>
        <p:nvPr/>
      </p:nvGrpSpPr>
      <p:grpSpPr>
        <a:xfrm>
          <a:off x="0" y="0"/>
          <a:ext cx="0" cy="0"/>
          <a:chOff x="0" y="0"/>
          <a:chExt cx="0" cy="0"/>
        </a:xfrm>
      </p:grpSpPr>
      <p:sp>
        <p:nvSpPr>
          <p:cNvPr id="221" name="Google Shape;221;p94"/>
          <p:cNvSpPr/>
          <p:nvPr>
            <p:ph idx="2" type="pic"/>
          </p:nvPr>
        </p:nvSpPr>
        <p:spPr>
          <a:xfrm>
            <a:off x="247651" y="1278196"/>
            <a:ext cx="11696699" cy="4699000"/>
          </a:xfrm>
          <a:prstGeom prst="rect">
            <a:avLst/>
          </a:prstGeom>
          <a:solidFill>
            <a:schemeClr val="lt1"/>
          </a:solidFill>
          <a:ln>
            <a:noFill/>
          </a:ln>
        </p:spPr>
      </p:sp>
      <p:sp>
        <p:nvSpPr>
          <p:cNvPr id="222" name="Google Shape;222;p94"/>
          <p:cNvSpPr txBox="1"/>
          <p:nvPr/>
        </p:nvSpPr>
        <p:spPr>
          <a:xfrm>
            <a:off x="7619999" y="3435786"/>
            <a:ext cx="4019670" cy="773557"/>
          </a:xfrm>
          <a:prstGeom prst="rect">
            <a:avLst/>
          </a:prstGeom>
          <a:noFill/>
          <a:ln>
            <a:noFill/>
          </a:ln>
        </p:spPr>
        <p:txBody>
          <a:bodyPr anchorCtr="0" anchor="t" bIns="108700" lIns="217425" spcFirstLastPara="1" rIns="217425" wrap="square" tIns="108700">
            <a:spAutoFit/>
          </a:bodyPr>
          <a:lstStyle/>
          <a:p>
            <a:pPr indent="0" lvl="0" marL="0" marR="0" rtl="0" algn="ctr">
              <a:lnSpc>
                <a:spcPct val="100000"/>
              </a:lnSpc>
              <a:spcBef>
                <a:spcPts val="0"/>
              </a:spcBef>
              <a:spcAft>
                <a:spcPts val="0"/>
              </a:spcAft>
              <a:buClr>
                <a:schemeClr val="lt1"/>
              </a:buClr>
              <a:buSzPts val="1800"/>
              <a:buFont typeface="Arial"/>
              <a:buNone/>
            </a:pPr>
            <a:r>
              <a:rPr b="0" i="0" lang="de-DE" sz="1800" u="none" cap="none" strike="noStrike">
                <a:solidFill>
                  <a:schemeClr val="lt1"/>
                </a:solidFill>
                <a:latin typeface="Montserrat Light"/>
                <a:ea typeface="Montserrat Light"/>
                <a:cs typeface="Montserrat Light"/>
                <a:sym typeface="Montserrat Light"/>
              </a:rPr>
              <a:t>Refers to a good or service being offered by a company.</a:t>
            </a:r>
            <a:endParaRPr b="0" i="0" sz="1400" u="none" cap="none" strike="noStrike">
              <a:solidFill>
                <a:srgbClr val="000000"/>
              </a:solidFill>
              <a:latin typeface="Arial"/>
              <a:ea typeface="Arial"/>
              <a:cs typeface="Arial"/>
              <a:sym typeface="Arial"/>
            </a:endParaRPr>
          </a:p>
        </p:txBody>
      </p:sp>
      <p:sp>
        <p:nvSpPr>
          <p:cNvPr id="223" name="Google Shape;223;p94"/>
          <p:cNvSpPr/>
          <p:nvPr/>
        </p:nvSpPr>
        <p:spPr>
          <a:xfrm flipH="1">
            <a:off x="7277101" y="2776797"/>
            <a:ext cx="4914900" cy="14729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24" name="Google Shape;224;p94"/>
          <p:cNvSpPr txBox="1"/>
          <p:nvPr>
            <p:ph idx="1" type="body"/>
          </p:nvPr>
        </p:nvSpPr>
        <p:spPr>
          <a:xfrm>
            <a:off x="7277100" y="2783282"/>
            <a:ext cx="4667249" cy="14664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94"/>
          <p:cNvSpPr txBox="1"/>
          <p:nvPr>
            <p:ph idx="3" type="body"/>
          </p:nvPr>
        </p:nvSpPr>
        <p:spPr>
          <a:xfrm>
            <a:off x="437301" y="336277"/>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26" name="Google Shape;226;p94"/>
          <p:cNvGrpSpPr/>
          <p:nvPr/>
        </p:nvGrpSpPr>
        <p:grpSpPr>
          <a:xfrm>
            <a:off x="301128" y="6151084"/>
            <a:ext cx="3144242" cy="374574"/>
            <a:chOff x="301128" y="6151084"/>
            <a:chExt cx="3144242" cy="374574"/>
          </a:xfrm>
        </p:grpSpPr>
        <p:pic>
          <p:nvPicPr>
            <p:cNvPr descr="Shape&#10;&#10;Description automatically generated with medium confidence" id="227" name="Google Shape;227;p9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28" name="Google Shape;228;p9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29" name="Google Shape;229;p94"/>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3">
  <p:cSld name="Photo Slide 3">
    <p:spTree>
      <p:nvGrpSpPr>
        <p:cNvPr id="230" name="Shape 230"/>
        <p:cNvGrpSpPr/>
        <p:nvPr/>
      </p:nvGrpSpPr>
      <p:grpSpPr>
        <a:xfrm>
          <a:off x="0" y="0"/>
          <a:ext cx="0" cy="0"/>
          <a:chOff x="0" y="0"/>
          <a:chExt cx="0" cy="0"/>
        </a:xfrm>
      </p:grpSpPr>
      <p:sp>
        <p:nvSpPr>
          <p:cNvPr id="231" name="Google Shape;231;p95"/>
          <p:cNvSpPr/>
          <p:nvPr>
            <p:ph idx="2" type="pic"/>
          </p:nvPr>
        </p:nvSpPr>
        <p:spPr>
          <a:xfrm>
            <a:off x="241300" y="228600"/>
            <a:ext cx="11696700" cy="5763986"/>
          </a:xfrm>
          <a:prstGeom prst="rect">
            <a:avLst/>
          </a:prstGeom>
          <a:noFill/>
          <a:ln>
            <a:noFill/>
          </a:ln>
        </p:spPr>
      </p:sp>
      <p:sp>
        <p:nvSpPr>
          <p:cNvPr id="232" name="Google Shape;232;p95"/>
          <p:cNvSpPr/>
          <p:nvPr/>
        </p:nvSpPr>
        <p:spPr>
          <a:xfrm>
            <a:off x="6197600" y="985864"/>
            <a:ext cx="5994400" cy="24257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95"/>
          <p:cNvSpPr txBox="1"/>
          <p:nvPr/>
        </p:nvSpPr>
        <p:spPr>
          <a:xfrm>
            <a:off x="6637283" y="-80404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95"/>
          <p:cNvSpPr txBox="1"/>
          <p:nvPr>
            <p:ph idx="1" type="body"/>
          </p:nvPr>
        </p:nvSpPr>
        <p:spPr>
          <a:xfrm>
            <a:off x="6420495" y="1328734"/>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95"/>
          <p:cNvSpPr txBox="1"/>
          <p:nvPr>
            <p:ph idx="3" type="body"/>
          </p:nvPr>
        </p:nvSpPr>
        <p:spPr>
          <a:xfrm>
            <a:off x="6420495" y="2346524"/>
            <a:ext cx="5029134" cy="8515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6" name="Google Shape;236;p95"/>
          <p:cNvGrpSpPr/>
          <p:nvPr/>
        </p:nvGrpSpPr>
        <p:grpSpPr>
          <a:xfrm>
            <a:off x="301128" y="6151084"/>
            <a:ext cx="3144242" cy="374574"/>
            <a:chOff x="301128" y="6151084"/>
            <a:chExt cx="3144242" cy="374574"/>
          </a:xfrm>
        </p:grpSpPr>
        <p:pic>
          <p:nvPicPr>
            <p:cNvPr descr="Shape&#10;&#10;Description automatically generated with medium confidence" id="237" name="Google Shape;237;p9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38" name="Google Shape;238;p9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39" name="Google Shape;239;p9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Purple">
  <p:cSld name="Text / Photo Slide - Purple">
    <p:spTree>
      <p:nvGrpSpPr>
        <p:cNvPr id="240" name="Shape 240"/>
        <p:cNvGrpSpPr/>
        <p:nvPr/>
      </p:nvGrpSpPr>
      <p:grpSpPr>
        <a:xfrm>
          <a:off x="0" y="0"/>
          <a:ext cx="0" cy="0"/>
          <a:chOff x="0" y="0"/>
          <a:chExt cx="0" cy="0"/>
        </a:xfrm>
      </p:grpSpPr>
      <p:sp>
        <p:nvSpPr>
          <p:cNvPr id="241" name="Google Shape;241;p96"/>
          <p:cNvSpPr/>
          <p:nvPr/>
        </p:nvSpPr>
        <p:spPr>
          <a:xfrm>
            <a:off x="241300" y="0"/>
            <a:ext cx="6151000" cy="62150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96"/>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96"/>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96"/>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245" name="Google Shape;245;p96"/>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246" name="Google Shape;246;p96"/>
          <p:cNvGrpSpPr/>
          <p:nvPr/>
        </p:nvGrpSpPr>
        <p:grpSpPr>
          <a:xfrm>
            <a:off x="8448790" y="6057987"/>
            <a:ext cx="3144242" cy="374574"/>
            <a:chOff x="301128" y="6151084"/>
            <a:chExt cx="3144242" cy="374574"/>
          </a:xfrm>
        </p:grpSpPr>
        <p:pic>
          <p:nvPicPr>
            <p:cNvPr descr="Shape&#10;&#10;Description automatically generated with medium confidence" id="247" name="Google Shape;247;p9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48" name="Google Shape;248;p9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49" name="Google Shape;249;p9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Blue">
  <p:cSld name="Text / Photo Slide - Blue">
    <p:spTree>
      <p:nvGrpSpPr>
        <p:cNvPr id="250" name="Shape 250"/>
        <p:cNvGrpSpPr/>
        <p:nvPr/>
      </p:nvGrpSpPr>
      <p:grpSpPr>
        <a:xfrm>
          <a:off x="0" y="0"/>
          <a:ext cx="0" cy="0"/>
          <a:chOff x="0" y="0"/>
          <a:chExt cx="0" cy="0"/>
        </a:xfrm>
      </p:grpSpPr>
      <p:sp>
        <p:nvSpPr>
          <p:cNvPr id="251" name="Google Shape;251;p97"/>
          <p:cNvSpPr/>
          <p:nvPr/>
        </p:nvSpPr>
        <p:spPr>
          <a:xfrm>
            <a:off x="241300" y="0"/>
            <a:ext cx="6151000" cy="621502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97"/>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97"/>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97"/>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255" name="Google Shape;255;p97"/>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256" name="Google Shape;256;p97"/>
          <p:cNvGrpSpPr/>
          <p:nvPr/>
        </p:nvGrpSpPr>
        <p:grpSpPr>
          <a:xfrm>
            <a:off x="8448790" y="6057987"/>
            <a:ext cx="3144242" cy="374574"/>
            <a:chOff x="301128" y="6151084"/>
            <a:chExt cx="3144242" cy="374574"/>
          </a:xfrm>
        </p:grpSpPr>
        <p:pic>
          <p:nvPicPr>
            <p:cNvPr descr="Shape&#10;&#10;Description automatically generated with medium confidence" id="257" name="Google Shape;257;p9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58" name="Google Shape;258;p9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59" name="Google Shape;259;p9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Orange">
  <p:cSld name="Text / Photo Slide - Orange">
    <p:spTree>
      <p:nvGrpSpPr>
        <p:cNvPr id="260" name="Shape 260"/>
        <p:cNvGrpSpPr/>
        <p:nvPr/>
      </p:nvGrpSpPr>
      <p:grpSpPr>
        <a:xfrm>
          <a:off x="0" y="0"/>
          <a:ext cx="0" cy="0"/>
          <a:chOff x="0" y="0"/>
          <a:chExt cx="0" cy="0"/>
        </a:xfrm>
      </p:grpSpPr>
      <p:sp>
        <p:nvSpPr>
          <p:cNvPr id="261" name="Google Shape;261;p98"/>
          <p:cNvSpPr/>
          <p:nvPr/>
        </p:nvSpPr>
        <p:spPr>
          <a:xfrm>
            <a:off x="241300" y="0"/>
            <a:ext cx="6151000" cy="621502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98"/>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98"/>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98"/>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265" name="Google Shape;265;p98"/>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266" name="Google Shape;266;p98"/>
          <p:cNvGrpSpPr/>
          <p:nvPr/>
        </p:nvGrpSpPr>
        <p:grpSpPr>
          <a:xfrm>
            <a:off x="8448790" y="6057987"/>
            <a:ext cx="3144242" cy="374574"/>
            <a:chOff x="301128" y="6151084"/>
            <a:chExt cx="3144242" cy="374574"/>
          </a:xfrm>
        </p:grpSpPr>
        <p:pic>
          <p:nvPicPr>
            <p:cNvPr descr="Shape&#10;&#10;Description automatically generated with medium confidence" id="267" name="Google Shape;267;p9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68" name="Google Shape;268;p9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69" name="Google Shape;269;p9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Purple">
  <p:cSld name="Meet Our Team - Purple">
    <p:spTree>
      <p:nvGrpSpPr>
        <p:cNvPr id="270" name="Shape 270"/>
        <p:cNvGrpSpPr/>
        <p:nvPr/>
      </p:nvGrpSpPr>
      <p:grpSpPr>
        <a:xfrm>
          <a:off x="0" y="0"/>
          <a:ext cx="0" cy="0"/>
          <a:chOff x="0" y="0"/>
          <a:chExt cx="0" cy="0"/>
        </a:xfrm>
      </p:grpSpPr>
      <p:sp>
        <p:nvSpPr>
          <p:cNvPr id="271" name="Google Shape;271;p99"/>
          <p:cNvSpPr/>
          <p:nvPr/>
        </p:nvSpPr>
        <p:spPr>
          <a:xfrm>
            <a:off x="241300" y="228600"/>
            <a:ext cx="11696700" cy="27178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99"/>
          <p:cNvSpPr/>
          <p:nvPr>
            <p:ph idx="2" type="pic"/>
          </p:nvPr>
        </p:nvSpPr>
        <p:spPr>
          <a:xfrm>
            <a:off x="1147385" y="2043172"/>
            <a:ext cx="1723877" cy="1723877"/>
          </a:xfrm>
          <a:prstGeom prst="ellipse">
            <a:avLst/>
          </a:prstGeom>
          <a:solidFill>
            <a:schemeClr val="lt1"/>
          </a:solidFill>
          <a:ln>
            <a:noFill/>
          </a:ln>
        </p:spPr>
      </p:sp>
      <p:sp>
        <p:nvSpPr>
          <p:cNvPr id="273" name="Google Shape;273;p99"/>
          <p:cNvSpPr/>
          <p:nvPr>
            <p:ph idx="3" type="pic"/>
          </p:nvPr>
        </p:nvSpPr>
        <p:spPr>
          <a:xfrm>
            <a:off x="3886593" y="2052565"/>
            <a:ext cx="1723877" cy="1723877"/>
          </a:xfrm>
          <a:prstGeom prst="ellipse">
            <a:avLst/>
          </a:prstGeom>
          <a:solidFill>
            <a:schemeClr val="lt1"/>
          </a:solidFill>
          <a:ln>
            <a:noFill/>
          </a:ln>
        </p:spPr>
      </p:sp>
      <p:sp>
        <p:nvSpPr>
          <p:cNvPr id="274" name="Google Shape;274;p99"/>
          <p:cNvSpPr/>
          <p:nvPr>
            <p:ph idx="4" type="pic"/>
          </p:nvPr>
        </p:nvSpPr>
        <p:spPr>
          <a:xfrm>
            <a:off x="6581530" y="2048263"/>
            <a:ext cx="1723877" cy="1723877"/>
          </a:xfrm>
          <a:prstGeom prst="ellipse">
            <a:avLst/>
          </a:prstGeom>
          <a:solidFill>
            <a:schemeClr val="lt1"/>
          </a:solidFill>
          <a:ln>
            <a:noFill/>
          </a:ln>
        </p:spPr>
      </p:sp>
      <p:sp>
        <p:nvSpPr>
          <p:cNvPr id="275" name="Google Shape;275;p99"/>
          <p:cNvSpPr/>
          <p:nvPr>
            <p:ph idx="5" type="pic"/>
          </p:nvPr>
        </p:nvSpPr>
        <p:spPr>
          <a:xfrm>
            <a:off x="9320738" y="2057654"/>
            <a:ext cx="1723877" cy="1723877"/>
          </a:xfrm>
          <a:prstGeom prst="ellipse">
            <a:avLst/>
          </a:prstGeom>
          <a:solidFill>
            <a:schemeClr val="lt1"/>
          </a:solidFill>
          <a:ln>
            <a:noFill/>
          </a:ln>
        </p:spPr>
      </p:sp>
      <p:sp>
        <p:nvSpPr>
          <p:cNvPr id="276" name="Google Shape;276;p99"/>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99"/>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99"/>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99"/>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99"/>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99"/>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99"/>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99"/>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284" name="Google Shape;284;p99"/>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285" name="Google Shape;285;p99"/>
          <p:cNvGrpSpPr/>
          <p:nvPr/>
        </p:nvGrpSpPr>
        <p:grpSpPr>
          <a:xfrm>
            <a:off x="4480947" y="6257070"/>
            <a:ext cx="3144242" cy="374574"/>
            <a:chOff x="301128" y="6151084"/>
            <a:chExt cx="3144242" cy="374574"/>
          </a:xfrm>
        </p:grpSpPr>
        <p:pic>
          <p:nvPicPr>
            <p:cNvPr descr="Shape&#10;&#10;Description automatically generated with medium confidence" id="286" name="Google Shape;286;p9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87" name="Google Shape;287;p9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88" name="Google Shape;288;p9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289" name="Google Shape;289;p99"/>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Orange">
  <p:cSld name="Meet Our Team - Orange">
    <p:spTree>
      <p:nvGrpSpPr>
        <p:cNvPr id="290" name="Shape 290"/>
        <p:cNvGrpSpPr/>
        <p:nvPr/>
      </p:nvGrpSpPr>
      <p:grpSpPr>
        <a:xfrm>
          <a:off x="0" y="0"/>
          <a:ext cx="0" cy="0"/>
          <a:chOff x="0" y="0"/>
          <a:chExt cx="0" cy="0"/>
        </a:xfrm>
      </p:grpSpPr>
      <p:sp>
        <p:nvSpPr>
          <p:cNvPr id="291" name="Google Shape;291;p100"/>
          <p:cNvSpPr/>
          <p:nvPr/>
        </p:nvSpPr>
        <p:spPr>
          <a:xfrm>
            <a:off x="241300" y="228600"/>
            <a:ext cx="11696700" cy="2717800"/>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100"/>
          <p:cNvSpPr/>
          <p:nvPr>
            <p:ph idx="2" type="pic"/>
          </p:nvPr>
        </p:nvSpPr>
        <p:spPr>
          <a:xfrm>
            <a:off x="1147385" y="2043172"/>
            <a:ext cx="1723877" cy="1723877"/>
          </a:xfrm>
          <a:prstGeom prst="ellipse">
            <a:avLst/>
          </a:prstGeom>
          <a:solidFill>
            <a:schemeClr val="lt1"/>
          </a:solidFill>
          <a:ln>
            <a:noFill/>
          </a:ln>
        </p:spPr>
      </p:sp>
      <p:sp>
        <p:nvSpPr>
          <p:cNvPr id="293" name="Google Shape;293;p100"/>
          <p:cNvSpPr/>
          <p:nvPr>
            <p:ph idx="3" type="pic"/>
          </p:nvPr>
        </p:nvSpPr>
        <p:spPr>
          <a:xfrm>
            <a:off x="3886593" y="2052565"/>
            <a:ext cx="1723877" cy="1723877"/>
          </a:xfrm>
          <a:prstGeom prst="ellipse">
            <a:avLst/>
          </a:prstGeom>
          <a:solidFill>
            <a:schemeClr val="lt1"/>
          </a:solidFill>
          <a:ln>
            <a:noFill/>
          </a:ln>
        </p:spPr>
      </p:sp>
      <p:sp>
        <p:nvSpPr>
          <p:cNvPr id="294" name="Google Shape;294;p100"/>
          <p:cNvSpPr/>
          <p:nvPr>
            <p:ph idx="4" type="pic"/>
          </p:nvPr>
        </p:nvSpPr>
        <p:spPr>
          <a:xfrm>
            <a:off x="6581530" y="2048263"/>
            <a:ext cx="1723877" cy="1723877"/>
          </a:xfrm>
          <a:prstGeom prst="ellipse">
            <a:avLst/>
          </a:prstGeom>
          <a:solidFill>
            <a:schemeClr val="lt1"/>
          </a:solidFill>
          <a:ln>
            <a:noFill/>
          </a:ln>
        </p:spPr>
      </p:sp>
      <p:sp>
        <p:nvSpPr>
          <p:cNvPr id="295" name="Google Shape;295;p100"/>
          <p:cNvSpPr/>
          <p:nvPr>
            <p:ph idx="5" type="pic"/>
          </p:nvPr>
        </p:nvSpPr>
        <p:spPr>
          <a:xfrm>
            <a:off x="9320738" y="2057654"/>
            <a:ext cx="1723877" cy="1723877"/>
          </a:xfrm>
          <a:prstGeom prst="ellipse">
            <a:avLst/>
          </a:prstGeom>
          <a:solidFill>
            <a:schemeClr val="lt1"/>
          </a:solidFill>
          <a:ln>
            <a:noFill/>
          </a:ln>
        </p:spPr>
      </p:sp>
      <p:sp>
        <p:nvSpPr>
          <p:cNvPr id="296" name="Google Shape;296;p100"/>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100"/>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100"/>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100"/>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100"/>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100"/>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100"/>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100"/>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304" name="Google Shape;304;p100"/>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305" name="Google Shape;305;p100"/>
          <p:cNvGrpSpPr/>
          <p:nvPr/>
        </p:nvGrpSpPr>
        <p:grpSpPr>
          <a:xfrm>
            <a:off x="4480947" y="6257070"/>
            <a:ext cx="3144242" cy="374574"/>
            <a:chOff x="301128" y="6151084"/>
            <a:chExt cx="3144242" cy="374574"/>
          </a:xfrm>
        </p:grpSpPr>
        <p:pic>
          <p:nvPicPr>
            <p:cNvPr descr="Shape&#10;&#10;Description automatically generated with medium confidence" id="306" name="Google Shape;306;p10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07" name="Google Shape;307;p10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08" name="Google Shape;308;p10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309" name="Google Shape;309;p100"/>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Purple">
  <p:cSld name="Text box - Solid Purple">
    <p:spTree>
      <p:nvGrpSpPr>
        <p:cNvPr id="310" name="Shape 310"/>
        <p:cNvGrpSpPr/>
        <p:nvPr/>
      </p:nvGrpSpPr>
      <p:grpSpPr>
        <a:xfrm>
          <a:off x="0" y="0"/>
          <a:ext cx="0" cy="0"/>
          <a:chOff x="0" y="0"/>
          <a:chExt cx="0" cy="0"/>
        </a:xfrm>
      </p:grpSpPr>
      <p:sp>
        <p:nvSpPr>
          <p:cNvPr id="311" name="Google Shape;311;p101"/>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12" name="Google Shape;312;p101"/>
          <p:cNvGrpSpPr/>
          <p:nvPr/>
        </p:nvGrpSpPr>
        <p:grpSpPr>
          <a:xfrm>
            <a:off x="301128" y="6151084"/>
            <a:ext cx="3144242" cy="374574"/>
            <a:chOff x="301128" y="6151084"/>
            <a:chExt cx="3144242" cy="374574"/>
          </a:xfrm>
        </p:grpSpPr>
        <p:pic>
          <p:nvPicPr>
            <p:cNvPr descr="Shape&#10;&#10;Description automatically generated with medium confidence" id="313" name="Google Shape;313;p10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14" name="Google Shape;314;p10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15" name="Google Shape;315;p10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16" name="Google Shape;316;p101"/>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7" name="Google Shape;317;p101"/>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and white striped pattern&#10;&#10;Description automatically generated with medium confidence" id="318" name="Google Shape;318;p101"/>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Blue">
  <p:cSld name="Text box - Solid Blue">
    <p:spTree>
      <p:nvGrpSpPr>
        <p:cNvPr id="319" name="Shape 319"/>
        <p:cNvGrpSpPr/>
        <p:nvPr/>
      </p:nvGrpSpPr>
      <p:grpSpPr>
        <a:xfrm>
          <a:off x="0" y="0"/>
          <a:ext cx="0" cy="0"/>
          <a:chOff x="0" y="0"/>
          <a:chExt cx="0" cy="0"/>
        </a:xfrm>
      </p:grpSpPr>
      <p:sp>
        <p:nvSpPr>
          <p:cNvPr id="320" name="Google Shape;320;p102"/>
          <p:cNvSpPr/>
          <p:nvPr/>
        </p:nvSpPr>
        <p:spPr>
          <a:xfrm>
            <a:off x="241300" y="228600"/>
            <a:ext cx="11696700" cy="569531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102"/>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102"/>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23" name="Google Shape;323;p102"/>
          <p:cNvGrpSpPr/>
          <p:nvPr/>
        </p:nvGrpSpPr>
        <p:grpSpPr>
          <a:xfrm>
            <a:off x="301128" y="6151084"/>
            <a:ext cx="3144242" cy="374574"/>
            <a:chOff x="301128" y="6151084"/>
            <a:chExt cx="3144242" cy="374574"/>
          </a:xfrm>
        </p:grpSpPr>
        <p:pic>
          <p:nvPicPr>
            <p:cNvPr descr="Shape&#10;&#10;Description automatically generated with medium confidence" id="324" name="Google Shape;324;p10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25" name="Google Shape;325;p10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26" name="Google Shape;326;p10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327" name="Google Shape;327;p102"/>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Orange">
  <p:cSld name="Text box - Solid Orange">
    <p:spTree>
      <p:nvGrpSpPr>
        <p:cNvPr id="328" name="Shape 328"/>
        <p:cNvGrpSpPr/>
        <p:nvPr/>
      </p:nvGrpSpPr>
      <p:grpSpPr>
        <a:xfrm>
          <a:off x="0" y="0"/>
          <a:ext cx="0" cy="0"/>
          <a:chOff x="0" y="0"/>
          <a:chExt cx="0" cy="0"/>
        </a:xfrm>
      </p:grpSpPr>
      <p:sp>
        <p:nvSpPr>
          <p:cNvPr id="329" name="Google Shape;329;p103"/>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103"/>
          <p:cNvSpPr txBox="1"/>
          <p:nvPr>
            <p:ph idx="1" type="body"/>
          </p:nvPr>
        </p:nvSpPr>
        <p:spPr>
          <a:xfrm>
            <a:off x="734714" y="1757011"/>
            <a:ext cx="1080810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103"/>
          <p:cNvSpPr txBox="1"/>
          <p:nvPr>
            <p:ph idx="2" type="body"/>
          </p:nvPr>
        </p:nvSpPr>
        <p:spPr>
          <a:xfrm>
            <a:off x="734714" y="642972"/>
            <a:ext cx="10808102"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2" name="Google Shape;332;p103"/>
          <p:cNvGrpSpPr/>
          <p:nvPr/>
        </p:nvGrpSpPr>
        <p:grpSpPr>
          <a:xfrm>
            <a:off x="301128" y="6151084"/>
            <a:ext cx="3144242" cy="374574"/>
            <a:chOff x="301128" y="6151084"/>
            <a:chExt cx="3144242" cy="374574"/>
          </a:xfrm>
        </p:grpSpPr>
        <p:pic>
          <p:nvPicPr>
            <p:cNvPr descr="Shape&#10;&#10;Description automatically generated with medium confidence" id="333" name="Google Shape;333;p10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34" name="Google Shape;334;p10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35" name="Google Shape;335;p10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36" name="Google Shape;336;p103"/>
          <p:cNvSpPr/>
          <p:nvPr/>
        </p:nvSpPr>
        <p:spPr>
          <a:xfrm>
            <a:off x="241300" y="228600"/>
            <a:ext cx="11696700" cy="569531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7" name="Google Shape;337;p103"/>
          <p:cNvSpPr txBox="1"/>
          <p:nvPr>
            <p:ph idx="3"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8" name="Google Shape;338;p103"/>
          <p:cNvSpPr txBox="1"/>
          <p:nvPr>
            <p:ph idx="4"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9" name="Google Shape;339;p103"/>
          <p:cNvGrpSpPr/>
          <p:nvPr/>
        </p:nvGrpSpPr>
        <p:grpSpPr>
          <a:xfrm>
            <a:off x="301128" y="6151084"/>
            <a:ext cx="3144242" cy="374574"/>
            <a:chOff x="301128" y="6151084"/>
            <a:chExt cx="3144242" cy="374574"/>
          </a:xfrm>
        </p:grpSpPr>
        <p:pic>
          <p:nvPicPr>
            <p:cNvPr descr="Shape&#10;&#10;Description automatically generated with medium confidence" id="340" name="Google Shape;340;p10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41" name="Google Shape;341;p10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42" name="Google Shape;342;p10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343" name="Google Shape;343;p103"/>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33" name="Shape 33"/>
        <p:cNvGrpSpPr/>
        <p:nvPr/>
      </p:nvGrpSpPr>
      <p:grpSpPr>
        <a:xfrm>
          <a:off x="0" y="0"/>
          <a:ext cx="0" cy="0"/>
          <a:chOff x="0" y="0"/>
          <a:chExt cx="0" cy="0"/>
        </a:xfrm>
      </p:grpSpPr>
      <p:sp>
        <p:nvSpPr>
          <p:cNvPr id="34" name="Google Shape;34;p76"/>
          <p:cNvSpPr/>
          <p:nvPr/>
        </p:nvSpPr>
        <p:spPr>
          <a:xfrm>
            <a:off x="6642832" y="99211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76"/>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6" name="Google Shape;36;p76"/>
          <p:cNvCxnSpPr/>
          <p:nvPr/>
        </p:nvCxnSpPr>
        <p:spPr>
          <a:xfrm>
            <a:off x="6051115" y="138208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7" name="Google Shape;37;p76"/>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76"/>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76"/>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 name="Google Shape;40;p76"/>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1" name="Google Shape;41;p76"/>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6"/>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76"/>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76"/>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5" name="Google Shape;45;p76"/>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6"/>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76"/>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8" name="Google Shape;48;p76"/>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9" name="Google Shape;49;p76"/>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6"/>
          <p:cNvSpPr/>
          <p:nvPr/>
        </p:nvSpPr>
        <p:spPr>
          <a:xfrm>
            <a:off x="6642832" y="526199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76"/>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2" name="Google Shape;52;p76"/>
          <p:cNvCxnSpPr/>
          <p:nvPr/>
        </p:nvCxnSpPr>
        <p:spPr>
          <a:xfrm>
            <a:off x="6051115" y="565196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53" name="Google Shape;53;p76"/>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4" name="Google Shape;54;p76"/>
          <p:cNvGrpSpPr/>
          <p:nvPr/>
        </p:nvGrpSpPr>
        <p:grpSpPr>
          <a:xfrm rot="-5400000">
            <a:off x="-1025447" y="4518095"/>
            <a:ext cx="3445636" cy="410479"/>
            <a:chOff x="301128" y="6151084"/>
            <a:chExt cx="3144242" cy="374574"/>
          </a:xfrm>
        </p:grpSpPr>
        <p:pic>
          <p:nvPicPr>
            <p:cNvPr descr="Shape&#10;&#10;Description automatically generated with medium confidence" id="55" name="Google Shape;55;p7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6" name="Google Shape;56;p7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7" name="Google Shape;57;p76"/>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58" name="Google Shape;58;p76"/>
          <p:cNvSpPr/>
          <p:nvPr/>
        </p:nvSpPr>
        <p:spPr>
          <a:xfrm flipH="1" rot="10800000">
            <a:off x="1286010" y="-4"/>
            <a:ext cx="480999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59" name="Google Shape;59;p76"/>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76"/>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344" name="Shape 344"/>
        <p:cNvGrpSpPr/>
        <p:nvPr/>
      </p:nvGrpSpPr>
      <p:grpSpPr>
        <a:xfrm>
          <a:off x="0" y="0"/>
          <a:ext cx="0" cy="0"/>
          <a:chOff x="0" y="0"/>
          <a:chExt cx="0" cy="0"/>
        </a:xfrm>
      </p:grpSpPr>
      <p:sp>
        <p:nvSpPr>
          <p:cNvPr id="345" name="Google Shape;345;p104"/>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104"/>
          <p:cNvSpPr txBox="1"/>
          <p:nvPr>
            <p:ph idx="1"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7" name="Google Shape;347;p104"/>
          <p:cNvPicPr preferRelativeResize="0"/>
          <p:nvPr/>
        </p:nvPicPr>
        <p:blipFill rotWithShape="1">
          <a:blip r:embed="rId2">
            <a:alphaModFix/>
          </a:blip>
          <a:srcRect b="11083" l="-18315" r="29196" t="15976"/>
          <a:stretch/>
        </p:blipFill>
        <p:spPr>
          <a:xfrm>
            <a:off x="3752900" y="1030385"/>
            <a:ext cx="8439100" cy="5375657"/>
          </a:xfrm>
          <a:prstGeom prst="rect">
            <a:avLst/>
          </a:prstGeom>
          <a:noFill/>
          <a:ln>
            <a:noFill/>
          </a:ln>
        </p:spPr>
      </p:pic>
      <p:sp>
        <p:nvSpPr>
          <p:cNvPr id="348" name="Google Shape;348;p104"/>
          <p:cNvSpPr/>
          <p:nvPr>
            <p:ph idx="2" type="pic"/>
          </p:nvPr>
        </p:nvSpPr>
        <p:spPr>
          <a:xfrm>
            <a:off x="7061200" y="1203325"/>
            <a:ext cx="5130800" cy="3913188"/>
          </a:xfrm>
          <a:prstGeom prst="rect">
            <a:avLst/>
          </a:prstGeom>
          <a:solidFill>
            <a:schemeClr val="lt1"/>
          </a:solidFill>
          <a:ln>
            <a:noFill/>
          </a:ln>
        </p:spPr>
      </p:sp>
      <p:sp>
        <p:nvSpPr>
          <p:cNvPr id="349" name="Google Shape;349;p104"/>
          <p:cNvSpPr txBox="1"/>
          <p:nvPr>
            <p:ph idx="3"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50" name="Google Shape;350;p104"/>
          <p:cNvGrpSpPr/>
          <p:nvPr/>
        </p:nvGrpSpPr>
        <p:grpSpPr>
          <a:xfrm>
            <a:off x="389965" y="6092742"/>
            <a:ext cx="3144242" cy="374574"/>
            <a:chOff x="301128" y="6151084"/>
            <a:chExt cx="3144242" cy="374574"/>
          </a:xfrm>
        </p:grpSpPr>
        <p:pic>
          <p:nvPicPr>
            <p:cNvPr descr="Shape&#10;&#10;Description automatically generated with medium confidence" id="351" name="Google Shape;351;p10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52" name="Google Shape;352;p10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53" name="Google Shape;353;p10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354" name="Shape 354"/>
        <p:cNvGrpSpPr/>
        <p:nvPr/>
      </p:nvGrpSpPr>
      <p:grpSpPr>
        <a:xfrm>
          <a:off x="0" y="0"/>
          <a:ext cx="0" cy="0"/>
          <a:chOff x="0" y="0"/>
          <a:chExt cx="0" cy="0"/>
        </a:xfrm>
      </p:grpSpPr>
      <p:sp>
        <p:nvSpPr>
          <p:cNvPr id="355" name="Google Shape;355;p105"/>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105"/>
          <p:cNvSpPr txBox="1"/>
          <p:nvPr>
            <p:ph idx="1"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57" name="Google Shape;357;p105"/>
          <p:cNvGrpSpPr/>
          <p:nvPr/>
        </p:nvGrpSpPr>
        <p:grpSpPr>
          <a:xfrm>
            <a:off x="2530564" y="336687"/>
            <a:ext cx="9078210" cy="5854425"/>
            <a:chOff x="3152299" y="635855"/>
            <a:chExt cx="19296834" cy="12444290"/>
          </a:xfrm>
        </p:grpSpPr>
        <p:pic>
          <p:nvPicPr>
            <p:cNvPr descr="iPhone6_mockup_front_white.png" id="358" name="Google Shape;358;p105"/>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359" name="Google Shape;359;p105"/>
            <p:cNvSpPr txBox="1"/>
            <p:nvPr/>
          </p:nvSpPr>
          <p:spPr>
            <a:xfrm>
              <a:off x="3152299" y="9384825"/>
              <a:ext cx="2603918" cy="7850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360" name="Google Shape;360;p105"/>
            <p:cNvSpPr txBox="1"/>
            <p:nvPr/>
          </p:nvSpPr>
          <p:spPr>
            <a:xfrm>
              <a:off x="9842013" y="9384825"/>
              <a:ext cx="2586881" cy="7850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361" name="Google Shape;361;p105"/>
          <p:cNvSpPr/>
          <p:nvPr>
            <p:ph idx="2" type="pic"/>
          </p:nvPr>
        </p:nvSpPr>
        <p:spPr>
          <a:xfrm>
            <a:off x="8602116" y="1265033"/>
            <a:ext cx="2266512" cy="3978298"/>
          </a:xfrm>
          <a:prstGeom prst="rect">
            <a:avLst/>
          </a:prstGeom>
          <a:solidFill>
            <a:schemeClr val="lt1"/>
          </a:solidFill>
          <a:ln>
            <a:noFill/>
          </a:ln>
        </p:spPr>
      </p:sp>
      <p:sp>
        <p:nvSpPr>
          <p:cNvPr id="362" name="Google Shape;362;p105"/>
          <p:cNvSpPr txBox="1"/>
          <p:nvPr>
            <p:ph idx="3"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3" name="Google Shape;363;p105"/>
          <p:cNvGrpSpPr/>
          <p:nvPr/>
        </p:nvGrpSpPr>
        <p:grpSpPr>
          <a:xfrm>
            <a:off x="389965" y="6092742"/>
            <a:ext cx="3144242" cy="374574"/>
            <a:chOff x="301128" y="6151084"/>
            <a:chExt cx="3144242" cy="374574"/>
          </a:xfrm>
        </p:grpSpPr>
        <p:pic>
          <p:nvPicPr>
            <p:cNvPr descr="Shape&#10;&#10;Description automatically generated with medium confidence" id="364" name="Google Shape;364;p10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65" name="Google Shape;365;p10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66" name="Google Shape;366;p10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Green">
  <p:cSld name="Bullet Slide - Green">
    <p:spTree>
      <p:nvGrpSpPr>
        <p:cNvPr id="367" name="Shape 367"/>
        <p:cNvGrpSpPr/>
        <p:nvPr/>
      </p:nvGrpSpPr>
      <p:grpSpPr>
        <a:xfrm>
          <a:off x="0" y="0"/>
          <a:ext cx="0" cy="0"/>
          <a:chOff x="0" y="0"/>
          <a:chExt cx="0" cy="0"/>
        </a:xfrm>
      </p:grpSpPr>
      <p:sp>
        <p:nvSpPr>
          <p:cNvPr id="368" name="Google Shape;368;p106"/>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106"/>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0" name="Google Shape;370;p106"/>
          <p:cNvCxnSpPr/>
          <p:nvPr/>
        </p:nvCxnSpPr>
        <p:spPr>
          <a:xfrm>
            <a:off x="5346936" y="-25722"/>
            <a:ext cx="0" cy="6853558"/>
          </a:xfrm>
          <a:prstGeom prst="straightConnector1">
            <a:avLst/>
          </a:prstGeom>
          <a:noFill/>
          <a:ln cap="flat" cmpd="sng" w="12700">
            <a:solidFill>
              <a:srgbClr val="79527B"/>
            </a:solidFill>
            <a:prstDash val="solid"/>
            <a:miter lim="800000"/>
            <a:headEnd len="sm" w="sm" type="none"/>
            <a:tailEnd len="sm" w="sm" type="none"/>
          </a:ln>
        </p:spPr>
      </p:cxnSp>
      <p:sp>
        <p:nvSpPr>
          <p:cNvPr id="371" name="Google Shape;371;p106"/>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106"/>
          <p:cNvSpPr/>
          <p:nvPr/>
        </p:nvSpPr>
        <p:spPr>
          <a:xfrm>
            <a:off x="4783395" y="415207"/>
            <a:ext cx="1154422" cy="115442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73" name="Google Shape;373;p106"/>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74" name="Google Shape;374;p106"/>
          <p:cNvGrpSpPr/>
          <p:nvPr/>
        </p:nvGrpSpPr>
        <p:grpSpPr>
          <a:xfrm rot="-5400000">
            <a:off x="-1025447" y="4518095"/>
            <a:ext cx="3445636" cy="410479"/>
            <a:chOff x="301128" y="6151084"/>
            <a:chExt cx="3144242" cy="374574"/>
          </a:xfrm>
        </p:grpSpPr>
        <p:pic>
          <p:nvPicPr>
            <p:cNvPr descr="Shape&#10;&#10;Description automatically generated with medium confidence" id="375" name="Google Shape;375;p10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76" name="Google Shape;376;p10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77" name="Google Shape;377;p106"/>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Blue">
  <p:cSld name="Bullet Slide - Blue">
    <p:spTree>
      <p:nvGrpSpPr>
        <p:cNvPr id="378" name="Shape 378"/>
        <p:cNvGrpSpPr/>
        <p:nvPr/>
      </p:nvGrpSpPr>
      <p:grpSpPr>
        <a:xfrm>
          <a:off x="0" y="0"/>
          <a:ext cx="0" cy="0"/>
          <a:chOff x="0" y="0"/>
          <a:chExt cx="0" cy="0"/>
        </a:xfrm>
      </p:grpSpPr>
      <p:sp>
        <p:nvSpPr>
          <p:cNvPr id="379" name="Google Shape;379;p107"/>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107"/>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1" name="Google Shape;381;p107"/>
          <p:cNvCxnSpPr/>
          <p:nvPr/>
        </p:nvCxnSpPr>
        <p:spPr>
          <a:xfrm>
            <a:off x="5346936" y="-25722"/>
            <a:ext cx="0" cy="6853558"/>
          </a:xfrm>
          <a:prstGeom prst="straightConnector1">
            <a:avLst/>
          </a:prstGeom>
          <a:noFill/>
          <a:ln cap="flat" cmpd="sng" w="12700">
            <a:solidFill>
              <a:srgbClr val="81D1C5"/>
            </a:solidFill>
            <a:prstDash val="solid"/>
            <a:miter lim="800000"/>
            <a:headEnd len="sm" w="sm" type="none"/>
            <a:tailEnd len="sm" w="sm" type="none"/>
          </a:ln>
        </p:spPr>
      </p:cxnSp>
      <p:sp>
        <p:nvSpPr>
          <p:cNvPr id="382" name="Google Shape;382;p107"/>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107"/>
          <p:cNvSpPr/>
          <p:nvPr/>
        </p:nvSpPr>
        <p:spPr>
          <a:xfrm>
            <a:off x="4783395" y="415207"/>
            <a:ext cx="1154422" cy="115442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84" name="Google Shape;384;p107"/>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85" name="Google Shape;385;p107"/>
          <p:cNvGrpSpPr/>
          <p:nvPr/>
        </p:nvGrpSpPr>
        <p:grpSpPr>
          <a:xfrm rot="-5400000">
            <a:off x="-1025447" y="4518095"/>
            <a:ext cx="3445636" cy="410479"/>
            <a:chOff x="301128" y="6151084"/>
            <a:chExt cx="3144242" cy="374574"/>
          </a:xfrm>
        </p:grpSpPr>
        <p:pic>
          <p:nvPicPr>
            <p:cNvPr descr="Shape&#10;&#10;Description automatically generated with medium confidence" id="386" name="Google Shape;386;p10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87" name="Google Shape;387;p10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88" name="Google Shape;388;p10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Light Green">
  <p:cSld name="Bullet Slide - Light Green">
    <p:spTree>
      <p:nvGrpSpPr>
        <p:cNvPr id="389" name="Shape 389"/>
        <p:cNvGrpSpPr/>
        <p:nvPr/>
      </p:nvGrpSpPr>
      <p:grpSpPr>
        <a:xfrm>
          <a:off x="0" y="0"/>
          <a:ext cx="0" cy="0"/>
          <a:chOff x="0" y="0"/>
          <a:chExt cx="0" cy="0"/>
        </a:xfrm>
      </p:grpSpPr>
      <p:sp>
        <p:nvSpPr>
          <p:cNvPr id="390" name="Google Shape;390;p108"/>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108"/>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92" name="Google Shape;392;p108"/>
          <p:cNvCxnSpPr/>
          <p:nvPr/>
        </p:nvCxnSpPr>
        <p:spPr>
          <a:xfrm>
            <a:off x="5346936" y="-25722"/>
            <a:ext cx="0" cy="6853558"/>
          </a:xfrm>
          <a:prstGeom prst="straightConnector1">
            <a:avLst/>
          </a:prstGeom>
          <a:noFill/>
          <a:ln cap="flat" cmpd="sng" w="12700">
            <a:solidFill>
              <a:srgbClr val="F27954"/>
            </a:solidFill>
            <a:prstDash val="solid"/>
            <a:miter lim="800000"/>
            <a:headEnd len="sm" w="sm" type="none"/>
            <a:tailEnd len="sm" w="sm" type="none"/>
          </a:ln>
        </p:spPr>
      </p:cxnSp>
      <p:sp>
        <p:nvSpPr>
          <p:cNvPr id="393" name="Google Shape;393;p108"/>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4" name="Google Shape;394;p108"/>
          <p:cNvSpPr/>
          <p:nvPr/>
        </p:nvSpPr>
        <p:spPr>
          <a:xfrm>
            <a:off x="4783395" y="415207"/>
            <a:ext cx="1154422" cy="115442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95" name="Google Shape;395;p108"/>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96" name="Google Shape;396;p108"/>
          <p:cNvGrpSpPr/>
          <p:nvPr/>
        </p:nvGrpSpPr>
        <p:grpSpPr>
          <a:xfrm rot="-5400000">
            <a:off x="-1025447" y="4518095"/>
            <a:ext cx="3445636" cy="410479"/>
            <a:chOff x="301128" y="6151084"/>
            <a:chExt cx="3144242" cy="374574"/>
          </a:xfrm>
        </p:grpSpPr>
        <p:pic>
          <p:nvPicPr>
            <p:cNvPr descr="Shape&#10;&#10;Description automatically generated with medium confidence" id="397" name="Google Shape;397;p10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98" name="Google Shape;398;p10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99" name="Google Shape;399;p10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1">
  <p:cSld name="Our Journey 1">
    <p:spTree>
      <p:nvGrpSpPr>
        <p:cNvPr id="400" name="Shape 400"/>
        <p:cNvGrpSpPr/>
        <p:nvPr/>
      </p:nvGrpSpPr>
      <p:grpSpPr>
        <a:xfrm>
          <a:off x="0" y="0"/>
          <a:ext cx="0" cy="0"/>
          <a:chOff x="0" y="0"/>
          <a:chExt cx="0" cy="0"/>
        </a:xfrm>
      </p:grpSpPr>
      <p:sp>
        <p:nvSpPr>
          <p:cNvPr id="401" name="Google Shape;401;p109"/>
          <p:cNvSpPr txBox="1"/>
          <p:nvPr/>
        </p:nvSpPr>
        <p:spPr>
          <a:xfrm>
            <a:off x="4396800" y="809464"/>
            <a:ext cx="33984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de-DE" sz="2700" u="none" cap="none" strike="noStrike">
                <a:solidFill>
                  <a:schemeClr val="dk2"/>
                </a:solidFill>
                <a:latin typeface="Montserrat Medium"/>
                <a:ea typeface="Montserrat Medium"/>
                <a:cs typeface="Montserrat Medium"/>
                <a:sym typeface="Montserrat Medium"/>
              </a:rPr>
              <a:t>OUR TIMELINE</a:t>
            </a:r>
            <a:endParaRPr b="0" i="0" sz="1400" u="none" cap="none" strike="noStrike">
              <a:solidFill>
                <a:srgbClr val="000000"/>
              </a:solidFill>
              <a:latin typeface="Arial"/>
              <a:ea typeface="Arial"/>
              <a:cs typeface="Arial"/>
              <a:sym typeface="Arial"/>
            </a:endParaRPr>
          </a:p>
        </p:txBody>
      </p:sp>
      <p:cxnSp>
        <p:nvCxnSpPr>
          <p:cNvPr id="402" name="Google Shape;402;p109"/>
          <p:cNvCxnSpPr/>
          <p:nvPr/>
        </p:nvCxnSpPr>
        <p:spPr>
          <a:xfrm>
            <a:off x="2718910" y="3448776"/>
            <a:ext cx="9471503" cy="0"/>
          </a:xfrm>
          <a:prstGeom prst="straightConnector1">
            <a:avLst/>
          </a:prstGeom>
          <a:noFill/>
          <a:ln cap="flat" cmpd="sng" w="9525">
            <a:solidFill>
              <a:srgbClr val="D8D8D8"/>
            </a:solidFill>
            <a:prstDash val="solid"/>
            <a:miter lim="800000"/>
            <a:headEnd len="sm" w="sm" type="none"/>
            <a:tailEnd len="sm" w="sm" type="none"/>
          </a:ln>
        </p:spPr>
      </p:cxnSp>
      <p:sp>
        <p:nvSpPr>
          <p:cNvPr id="403" name="Google Shape;403;p109"/>
          <p:cNvSpPr/>
          <p:nvPr/>
        </p:nvSpPr>
        <p:spPr>
          <a:xfrm>
            <a:off x="2102383" y="2832249"/>
            <a:ext cx="1233055" cy="123305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04" name="Google Shape;404;p109"/>
          <p:cNvSpPr/>
          <p:nvPr/>
        </p:nvSpPr>
        <p:spPr>
          <a:xfrm>
            <a:off x="5969765" y="3362570"/>
            <a:ext cx="172412" cy="17241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05" name="Google Shape;405;p109"/>
          <p:cNvSpPr/>
          <p:nvPr/>
        </p:nvSpPr>
        <p:spPr>
          <a:xfrm>
            <a:off x="9383674" y="3362570"/>
            <a:ext cx="172412" cy="172412"/>
          </a:xfrm>
          <a:prstGeom prst="ellipse">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06" name="Google Shape;406;p109"/>
          <p:cNvSpPr/>
          <p:nvPr/>
        </p:nvSpPr>
        <p:spPr>
          <a:xfrm>
            <a:off x="4956904" y="3803693"/>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07" name="Google Shape;407;p109"/>
          <p:cNvSpPr/>
          <p:nvPr/>
        </p:nvSpPr>
        <p:spPr>
          <a:xfrm>
            <a:off x="8370812"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08" name="Google Shape;408;p109"/>
          <p:cNvSpPr txBox="1"/>
          <p:nvPr>
            <p:ph idx="1" type="body"/>
          </p:nvPr>
        </p:nvSpPr>
        <p:spPr>
          <a:xfrm>
            <a:off x="464195" y="444299"/>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p109"/>
          <p:cNvSpPr txBox="1"/>
          <p:nvPr>
            <p:ph idx="2" type="body"/>
          </p:nvPr>
        </p:nvSpPr>
        <p:spPr>
          <a:xfrm>
            <a:off x="4785825" y="422073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109"/>
          <p:cNvSpPr txBox="1"/>
          <p:nvPr>
            <p:ph idx="3" type="body"/>
          </p:nvPr>
        </p:nvSpPr>
        <p:spPr>
          <a:xfrm>
            <a:off x="8216766" y="1608539"/>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109"/>
          <p:cNvSpPr txBox="1"/>
          <p:nvPr>
            <p:ph idx="4" type="body"/>
          </p:nvPr>
        </p:nvSpPr>
        <p:spPr>
          <a:xfrm>
            <a:off x="2102383"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109"/>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2000"/>
              <a:buNone/>
              <a:defRPr b="0" i="0" sz="20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109"/>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6C0B5"/>
              </a:buClr>
              <a:buSzPts val="2000"/>
              <a:buNone/>
              <a:defRPr b="0" i="0" sz="2000">
                <a:solidFill>
                  <a:srgbClr val="76C0B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14" name="Google Shape;414;p109"/>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415" name="Google Shape;415;p109"/>
          <p:cNvGrpSpPr/>
          <p:nvPr/>
        </p:nvGrpSpPr>
        <p:grpSpPr>
          <a:xfrm>
            <a:off x="389965" y="6092742"/>
            <a:ext cx="3144242" cy="374574"/>
            <a:chOff x="301128" y="6151084"/>
            <a:chExt cx="3144242" cy="374574"/>
          </a:xfrm>
        </p:grpSpPr>
        <p:pic>
          <p:nvPicPr>
            <p:cNvPr descr="Shape&#10;&#10;Description automatically generated with medium confidence" id="416" name="Google Shape;416;p10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17" name="Google Shape;417;p10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18" name="Google Shape;418;p10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2">
  <p:cSld name="Our Journey 2">
    <p:spTree>
      <p:nvGrpSpPr>
        <p:cNvPr id="419" name="Shape 419"/>
        <p:cNvGrpSpPr/>
        <p:nvPr/>
      </p:nvGrpSpPr>
      <p:grpSpPr>
        <a:xfrm>
          <a:off x="0" y="0"/>
          <a:ext cx="0" cy="0"/>
          <a:chOff x="0" y="0"/>
          <a:chExt cx="0" cy="0"/>
        </a:xfrm>
      </p:grpSpPr>
      <p:cxnSp>
        <p:nvCxnSpPr>
          <p:cNvPr id="420" name="Google Shape;420;p110"/>
          <p:cNvCxnSpPr/>
          <p:nvPr/>
        </p:nvCxnSpPr>
        <p:spPr>
          <a:xfrm>
            <a:off x="1588" y="3448776"/>
            <a:ext cx="12188825" cy="0"/>
          </a:xfrm>
          <a:prstGeom prst="straightConnector1">
            <a:avLst/>
          </a:prstGeom>
          <a:noFill/>
          <a:ln cap="flat" cmpd="sng" w="9525">
            <a:solidFill>
              <a:srgbClr val="D8D8D8"/>
            </a:solidFill>
            <a:prstDash val="solid"/>
            <a:miter lim="800000"/>
            <a:headEnd len="sm" w="sm" type="none"/>
            <a:tailEnd len="sm" w="sm" type="none"/>
          </a:ln>
        </p:spPr>
      </p:cxnSp>
      <p:sp>
        <p:nvSpPr>
          <p:cNvPr id="421" name="Google Shape;421;p110"/>
          <p:cNvSpPr/>
          <p:nvPr/>
        </p:nvSpPr>
        <p:spPr>
          <a:xfrm>
            <a:off x="6040275" y="3362570"/>
            <a:ext cx="172412" cy="17241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22" name="Google Shape;422;p110"/>
          <p:cNvSpPr/>
          <p:nvPr/>
        </p:nvSpPr>
        <p:spPr>
          <a:xfrm>
            <a:off x="2626366" y="3362571"/>
            <a:ext cx="172412" cy="17241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23" name="Google Shape;423;p110"/>
          <p:cNvSpPr/>
          <p:nvPr/>
        </p:nvSpPr>
        <p:spPr>
          <a:xfrm>
            <a:off x="5027413"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24" name="Google Shape;424;p110"/>
          <p:cNvSpPr/>
          <p:nvPr/>
        </p:nvSpPr>
        <p:spPr>
          <a:xfrm>
            <a:off x="9393224" y="3362571"/>
            <a:ext cx="172412" cy="172412"/>
          </a:xfrm>
          <a:prstGeom prst="ellipse">
            <a:avLst/>
          </a:prstGeom>
          <a:solidFill>
            <a:srgbClr val="79527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25" name="Google Shape;425;p110"/>
          <p:cNvSpPr txBox="1"/>
          <p:nvPr>
            <p:ph idx="1" type="body"/>
          </p:nvPr>
        </p:nvSpPr>
        <p:spPr>
          <a:xfrm>
            <a:off x="1459184" y="4206951"/>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6" name="Google Shape;426;p110"/>
          <p:cNvSpPr txBox="1"/>
          <p:nvPr>
            <p:ph idx="2" type="body"/>
          </p:nvPr>
        </p:nvSpPr>
        <p:spPr>
          <a:xfrm>
            <a:off x="4890125" y="1594752"/>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110"/>
          <p:cNvSpPr txBox="1"/>
          <p:nvPr>
            <p:ph idx="3" type="body"/>
          </p:nvPr>
        </p:nvSpPr>
        <p:spPr>
          <a:xfrm>
            <a:off x="8223426" y="4210067"/>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8" name="Google Shape;428;p110"/>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9" name="Google Shape;429;p110"/>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0" name="Google Shape;430;p110"/>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31" name="Google Shape;431;p110"/>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32" name="Google Shape;432;p110"/>
          <p:cNvGrpSpPr/>
          <p:nvPr/>
        </p:nvGrpSpPr>
        <p:grpSpPr>
          <a:xfrm>
            <a:off x="4480947" y="6257070"/>
            <a:ext cx="3144242" cy="374574"/>
            <a:chOff x="301128" y="6151084"/>
            <a:chExt cx="3144242" cy="374574"/>
          </a:xfrm>
        </p:grpSpPr>
        <p:pic>
          <p:nvPicPr>
            <p:cNvPr descr="Shape&#10;&#10;Description automatically generated with medium confidence" id="433" name="Google Shape;433;p11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34" name="Google Shape;434;p11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35" name="Google Shape;435;p11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3">
  <p:cSld name="Our Journey 3">
    <p:spTree>
      <p:nvGrpSpPr>
        <p:cNvPr id="436" name="Shape 436"/>
        <p:cNvGrpSpPr/>
        <p:nvPr/>
      </p:nvGrpSpPr>
      <p:grpSpPr>
        <a:xfrm>
          <a:off x="0" y="0"/>
          <a:ext cx="0" cy="0"/>
          <a:chOff x="0" y="0"/>
          <a:chExt cx="0" cy="0"/>
        </a:xfrm>
      </p:grpSpPr>
      <p:grpSp>
        <p:nvGrpSpPr>
          <p:cNvPr id="437" name="Google Shape;437;p111"/>
          <p:cNvGrpSpPr/>
          <p:nvPr/>
        </p:nvGrpSpPr>
        <p:grpSpPr>
          <a:xfrm flipH="1">
            <a:off x="-87112" y="2832249"/>
            <a:ext cx="10088030" cy="1233055"/>
            <a:chOff x="4201590" y="5664497"/>
            <a:chExt cx="20176060" cy="2466109"/>
          </a:xfrm>
        </p:grpSpPr>
        <p:cxnSp>
          <p:nvCxnSpPr>
            <p:cNvPr id="438" name="Google Shape;438;p111"/>
            <p:cNvCxnSpPr/>
            <p:nvPr/>
          </p:nvCxnSpPr>
          <p:spPr>
            <a:xfrm>
              <a:off x="5434644" y="6897551"/>
              <a:ext cx="18943006" cy="0"/>
            </a:xfrm>
            <a:prstGeom prst="straightConnector1">
              <a:avLst/>
            </a:prstGeom>
            <a:noFill/>
            <a:ln cap="flat" cmpd="sng" w="9525">
              <a:solidFill>
                <a:srgbClr val="D8D8D8"/>
              </a:solidFill>
              <a:prstDash val="solid"/>
              <a:miter lim="800000"/>
              <a:headEnd len="sm" w="sm" type="none"/>
              <a:tailEnd len="sm" w="sm" type="none"/>
            </a:ln>
          </p:spPr>
        </p:cxnSp>
        <p:sp>
          <p:nvSpPr>
            <p:cNvPr id="439" name="Google Shape;439;p111"/>
            <p:cNvSpPr/>
            <p:nvPr/>
          </p:nvSpPr>
          <p:spPr>
            <a:xfrm>
              <a:off x="4201590" y="5664497"/>
              <a:ext cx="2466109" cy="2466109"/>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40" name="Google Shape;440;p111"/>
            <p:cNvSpPr/>
            <p:nvPr/>
          </p:nvSpPr>
          <p:spPr>
            <a:xfrm>
              <a:off x="11936354" y="6725140"/>
              <a:ext cx="344824" cy="34482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41" name="Google Shape;441;p111"/>
            <p:cNvSpPr/>
            <p:nvPr/>
          </p:nvSpPr>
          <p:spPr>
            <a:xfrm>
              <a:off x="18764171" y="6725140"/>
              <a:ext cx="344824" cy="34482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grpSp>
      <p:sp>
        <p:nvSpPr>
          <p:cNvPr id="442" name="Google Shape;442;p111"/>
          <p:cNvSpPr txBox="1"/>
          <p:nvPr>
            <p:ph idx="1" type="body"/>
          </p:nvPr>
        </p:nvSpPr>
        <p:spPr>
          <a:xfrm>
            <a:off x="1474900" y="161754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3" name="Google Shape;443;p111"/>
          <p:cNvSpPr txBox="1"/>
          <p:nvPr>
            <p:ph idx="2" type="body"/>
          </p:nvPr>
        </p:nvSpPr>
        <p:spPr>
          <a:xfrm>
            <a:off x="4808201" y="4232863"/>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p111"/>
          <p:cNvSpPr txBox="1"/>
          <p:nvPr>
            <p:ph idx="3" type="body"/>
          </p:nvPr>
        </p:nvSpPr>
        <p:spPr>
          <a:xfrm>
            <a:off x="8767864"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p111"/>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6" name="Google Shape;446;p111"/>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47" name="Google Shape;447;p111"/>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448" name="Google Shape;448;p111"/>
          <p:cNvGrpSpPr/>
          <p:nvPr/>
        </p:nvGrpSpPr>
        <p:grpSpPr>
          <a:xfrm>
            <a:off x="8448790" y="6057987"/>
            <a:ext cx="3144242" cy="374574"/>
            <a:chOff x="301128" y="6151084"/>
            <a:chExt cx="3144242" cy="374574"/>
          </a:xfrm>
        </p:grpSpPr>
        <p:pic>
          <p:nvPicPr>
            <p:cNvPr descr="Shape&#10;&#10;Description automatically generated with medium confidence" id="449" name="Google Shape;449;p11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50" name="Google Shape;450;p11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51" name="Google Shape;451;p11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box">
  <p:cSld name="2 column text box">
    <p:spTree>
      <p:nvGrpSpPr>
        <p:cNvPr id="452" name="Shape 452"/>
        <p:cNvGrpSpPr/>
        <p:nvPr/>
      </p:nvGrpSpPr>
      <p:grpSpPr>
        <a:xfrm>
          <a:off x="0" y="0"/>
          <a:ext cx="0" cy="0"/>
          <a:chOff x="0" y="0"/>
          <a:chExt cx="0" cy="0"/>
        </a:xfrm>
      </p:grpSpPr>
      <p:sp>
        <p:nvSpPr>
          <p:cNvPr id="453" name="Google Shape;453;p112"/>
          <p:cNvSpPr/>
          <p:nvPr/>
        </p:nvSpPr>
        <p:spPr>
          <a:xfrm>
            <a:off x="0" y="482371"/>
            <a:ext cx="6113604" cy="285559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4" name="Google Shape;454;p112"/>
          <p:cNvSpPr/>
          <p:nvPr/>
        </p:nvSpPr>
        <p:spPr>
          <a:xfrm>
            <a:off x="6113604" y="482371"/>
            <a:ext cx="6113604" cy="285559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5" name="Google Shape;455;p112"/>
          <p:cNvSpPr txBox="1"/>
          <p:nvPr>
            <p:ph idx="1" type="body"/>
          </p:nvPr>
        </p:nvSpPr>
        <p:spPr>
          <a:xfrm>
            <a:off x="633715" y="3843119"/>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112"/>
          <p:cNvSpPr txBox="1"/>
          <p:nvPr>
            <p:ph idx="2" type="body"/>
          </p:nvPr>
        </p:nvSpPr>
        <p:spPr>
          <a:xfrm>
            <a:off x="633715" y="2505507"/>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112"/>
          <p:cNvSpPr txBox="1"/>
          <p:nvPr>
            <p:ph idx="3" type="body"/>
          </p:nvPr>
        </p:nvSpPr>
        <p:spPr>
          <a:xfrm>
            <a:off x="6420771" y="3880875"/>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112"/>
          <p:cNvSpPr txBox="1"/>
          <p:nvPr>
            <p:ph idx="4" type="body"/>
          </p:nvPr>
        </p:nvSpPr>
        <p:spPr>
          <a:xfrm>
            <a:off x="6420771" y="2543263"/>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59" name="Google Shape;459;p112"/>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60" name="Google Shape;460;p112"/>
          <p:cNvGrpSpPr/>
          <p:nvPr/>
        </p:nvGrpSpPr>
        <p:grpSpPr>
          <a:xfrm>
            <a:off x="4480947" y="6257070"/>
            <a:ext cx="3144242" cy="374574"/>
            <a:chOff x="301128" y="6151084"/>
            <a:chExt cx="3144242" cy="374574"/>
          </a:xfrm>
        </p:grpSpPr>
        <p:pic>
          <p:nvPicPr>
            <p:cNvPr descr="Shape&#10;&#10;Description automatically generated with medium confidence" id="461" name="Google Shape;461;p11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62" name="Google Shape;462;p11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63" name="Google Shape;463;p11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endar graph">
  <p:cSld name="Calendar graph">
    <p:spTree>
      <p:nvGrpSpPr>
        <p:cNvPr id="464" name="Shape 464"/>
        <p:cNvGrpSpPr/>
        <p:nvPr/>
      </p:nvGrpSpPr>
      <p:grpSpPr>
        <a:xfrm>
          <a:off x="0" y="0"/>
          <a:ext cx="0" cy="0"/>
          <a:chOff x="0" y="0"/>
          <a:chExt cx="0" cy="0"/>
        </a:xfrm>
      </p:grpSpPr>
      <p:grpSp>
        <p:nvGrpSpPr>
          <p:cNvPr id="465" name="Google Shape;465;p113"/>
          <p:cNvGrpSpPr/>
          <p:nvPr/>
        </p:nvGrpSpPr>
        <p:grpSpPr>
          <a:xfrm>
            <a:off x="14068" y="1619338"/>
            <a:ext cx="12165015" cy="3845400"/>
            <a:chOff x="0" y="4738255"/>
            <a:chExt cx="21169744" cy="5292436"/>
          </a:xfrm>
        </p:grpSpPr>
        <p:sp>
          <p:nvSpPr>
            <p:cNvPr id="466" name="Google Shape;466;p113"/>
            <p:cNvSpPr/>
            <p:nvPr/>
          </p:nvSpPr>
          <p:spPr>
            <a:xfrm>
              <a:off x="0" y="4738255"/>
              <a:ext cx="5292436" cy="5292436"/>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7" name="Google Shape;467;p113"/>
            <p:cNvSpPr/>
            <p:nvPr/>
          </p:nvSpPr>
          <p:spPr>
            <a:xfrm>
              <a:off x="5292436" y="4738255"/>
              <a:ext cx="5292436" cy="5292436"/>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8" name="Google Shape;468;p113"/>
            <p:cNvSpPr/>
            <p:nvPr/>
          </p:nvSpPr>
          <p:spPr>
            <a:xfrm>
              <a:off x="10584872" y="4738255"/>
              <a:ext cx="5292436" cy="5292436"/>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9" name="Google Shape;469;p113"/>
            <p:cNvSpPr/>
            <p:nvPr/>
          </p:nvSpPr>
          <p:spPr>
            <a:xfrm>
              <a:off x="15877308" y="4738255"/>
              <a:ext cx="5292436" cy="5292436"/>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70" name="Google Shape;470;p113"/>
          <p:cNvSpPr txBox="1"/>
          <p:nvPr>
            <p:ph idx="1" type="body"/>
          </p:nvPr>
        </p:nvSpPr>
        <p:spPr>
          <a:xfrm>
            <a:off x="3055319" y="2707991"/>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113"/>
          <p:cNvSpPr txBox="1"/>
          <p:nvPr>
            <p:ph idx="2" type="body"/>
          </p:nvPr>
        </p:nvSpPr>
        <p:spPr>
          <a:xfrm>
            <a:off x="3059602" y="2076638"/>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2" name="Google Shape;472;p113"/>
          <p:cNvSpPr txBox="1"/>
          <p:nvPr>
            <p:ph idx="3" type="body"/>
          </p:nvPr>
        </p:nvSpPr>
        <p:spPr>
          <a:xfrm>
            <a:off x="3083823" y="3566496"/>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3" name="Google Shape;473;p113"/>
          <p:cNvSpPr txBox="1"/>
          <p:nvPr>
            <p:ph idx="4" type="body"/>
          </p:nvPr>
        </p:nvSpPr>
        <p:spPr>
          <a:xfrm>
            <a:off x="-403" y="2711087"/>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113"/>
          <p:cNvSpPr txBox="1"/>
          <p:nvPr>
            <p:ph idx="5" type="body"/>
          </p:nvPr>
        </p:nvSpPr>
        <p:spPr>
          <a:xfrm>
            <a:off x="3880" y="2079734"/>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113"/>
          <p:cNvSpPr txBox="1"/>
          <p:nvPr>
            <p:ph idx="6" type="body"/>
          </p:nvPr>
        </p:nvSpPr>
        <p:spPr>
          <a:xfrm>
            <a:off x="28101" y="3569592"/>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6" name="Google Shape;476;p113"/>
          <p:cNvSpPr txBox="1"/>
          <p:nvPr>
            <p:ph idx="7" type="body"/>
          </p:nvPr>
        </p:nvSpPr>
        <p:spPr>
          <a:xfrm>
            <a:off x="9125088" y="2694676"/>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13"/>
          <p:cNvSpPr txBox="1"/>
          <p:nvPr>
            <p:ph idx="8" type="body"/>
          </p:nvPr>
        </p:nvSpPr>
        <p:spPr>
          <a:xfrm>
            <a:off x="9129371" y="2063323"/>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13"/>
          <p:cNvSpPr txBox="1"/>
          <p:nvPr>
            <p:ph idx="9" type="body"/>
          </p:nvPr>
        </p:nvSpPr>
        <p:spPr>
          <a:xfrm>
            <a:off x="9153592" y="3553181"/>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9" name="Google Shape;479;p113"/>
          <p:cNvSpPr txBox="1"/>
          <p:nvPr>
            <p:ph idx="13" type="body"/>
          </p:nvPr>
        </p:nvSpPr>
        <p:spPr>
          <a:xfrm>
            <a:off x="6069366" y="2697772"/>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0" name="Google Shape;480;p113"/>
          <p:cNvSpPr txBox="1"/>
          <p:nvPr>
            <p:ph idx="14" type="body"/>
          </p:nvPr>
        </p:nvSpPr>
        <p:spPr>
          <a:xfrm>
            <a:off x="6073649" y="2066419"/>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1" name="Google Shape;481;p113"/>
          <p:cNvSpPr txBox="1"/>
          <p:nvPr>
            <p:ph idx="15" type="body"/>
          </p:nvPr>
        </p:nvSpPr>
        <p:spPr>
          <a:xfrm>
            <a:off x="6097870" y="3556277"/>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113"/>
          <p:cNvSpPr txBox="1"/>
          <p:nvPr>
            <p:ph idx="1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83" name="Google Shape;483;p113"/>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84" name="Google Shape;484;p113"/>
          <p:cNvGrpSpPr/>
          <p:nvPr/>
        </p:nvGrpSpPr>
        <p:grpSpPr>
          <a:xfrm>
            <a:off x="4480947" y="6257070"/>
            <a:ext cx="3144242" cy="374574"/>
            <a:chOff x="301128" y="6151084"/>
            <a:chExt cx="3144242" cy="374574"/>
          </a:xfrm>
        </p:grpSpPr>
        <p:pic>
          <p:nvPicPr>
            <p:cNvPr descr="Shape&#10;&#10;Description automatically generated with medium confidence" id="485" name="Google Shape;485;p11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86" name="Google Shape;486;p11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87" name="Google Shape;487;p11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Purple">
  <p:cSld name="Text Slide with Photo - Purple">
    <p:spTree>
      <p:nvGrpSpPr>
        <p:cNvPr id="61" name="Shape 61"/>
        <p:cNvGrpSpPr/>
        <p:nvPr/>
      </p:nvGrpSpPr>
      <p:grpSpPr>
        <a:xfrm>
          <a:off x="0" y="0"/>
          <a:ext cx="0" cy="0"/>
          <a:chOff x="0" y="0"/>
          <a:chExt cx="0" cy="0"/>
        </a:xfrm>
      </p:grpSpPr>
      <p:sp>
        <p:nvSpPr>
          <p:cNvPr id="62" name="Google Shape;62;p77"/>
          <p:cNvSpPr/>
          <p:nvPr/>
        </p:nvSpPr>
        <p:spPr>
          <a:xfrm flipH="1" rot="10800000">
            <a:off x="1356632" y="-2"/>
            <a:ext cx="549543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63" name="Google Shape;63;p77"/>
          <p:cNvSpPr/>
          <p:nvPr>
            <p:ph idx="2" type="pic"/>
          </p:nvPr>
        </p:nvSpPr>
        <p:spPr>
          <a:xfrm>
            <a:off x="6852062" y="228600"/>
            <a:ext cx="5105121" cy="6362700"/>
          </a:xfrm>
          <a:prstGeom prst="rect">
            <a:avLst/>
          </a:prstGeom>
          <a:solidFill>
            <a:schemeClr val="lt1"/>
          </a:solidFill>
          <a:ln>
            <a:noFill/>
          </a:ln>
        </p:spPr>
      </p:sp>
      <p:sp>
        <p:nvSpPr>
          <p:cNvPr id="64" name="Google Shape;64;p77"/>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77"/>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6" name="Google Shape;66;p77"/>
          <p:cNvGrpSpPr/>
          <p:nvPr/>
        </p:nvGrpSpPr>
        <p:grpSpPr>
          <a:xfrm rot="-5400000">
            <a:off x="-1025447" y="4518095"/>
            <a:ext cx="3445636" cy="410479"/>
            <a:chOff x="301128" y="6151084"/>
            <a:chExt cx="3144242" cy="374574"/>
          </a:xfrm>
        </p:grpSpPr>
        <p:pic>
          <p:nvPicPr>
            <p:cNvPr descr="Shape&#10;&#10;Description automatically generated with medium confidence" id="67" name="Google Shape;67;p7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8" name="Google Shape;68;p7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9" name="Google Shape;69;p7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 icon graph">
  <p:cSld name="3 point icon graph">
    <p:spTree>
      <p:nvGrpSpPr>
        <p:cNvPr id="488" name="Shape 488"/>
        <p:cNvGrpSpPr/>
        <p:nvPr/>
      </p:nvGrpSpPr>
      <p:grpSpPr>
        <a:xfrm>
          <a:off x="0" y="0"/>
          <a:ext cx="0" cy="0"/>
          <a:chOff x="0" y="0"/>
          <a:chExt cx="0" cy="0"/>
        </a:xfrm>
      </p:grpSpPr>
      <p:sp>
        <p:nvSpPr>
          <p:cNvPr id="489" name="Google Shape;489;p114"/>
          <p:cNvSpPr/>
          <p:nvPr/>
        </p:nvSpPr>
        <p:spPr>
          <a:xfrm>
            <a:off x="2214760" y="1397635"/>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0" name="Google Shape;490;p114"/>
          <p:cNvSpPr/>
          <p:nvPr/>
        </p:nvSpPr>
        <p:spPr>
          <a:xfrm>
            <a:off x="2257859" y="1439070"/>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1" name="Google Shape;491;p114"/>
          <p:cNvSpPr/>
          <p:nvPr/>
        </p:nvSpPr>
        <p:spPr>
          <a:xfrm>
            <a:off x="5337787" y="1443935"/>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2" name="Google Shape;492;p114"/>
          <p:cNvSpPr/>
          <p:nvPr/>
        </p:nvSpPr>
        <p:spPr>
          <a:xfrm>
            <a:off x="5379220" y="1485370"/>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3" name="Google Shape;493;p114"/>
          <p:cNvSpPr/>
          <p:nvPr/>
        </p:nvSpPr>
        <p:spPr>
          <a:xfrm>
            <a:off x="8734778" y="1450185"/>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4" name="Google Shape;494;p114"/>
          <p:cNvSpPr/>
          <p:nvPr/>
        </p:nvSpPr>
        <p:spPr>
          <a:xfrm>
            <a:off x="8781896" y="1491620"/>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5" name="Google Shape;495;p114"/>
          <p:cNvSpPr txBox="1"/>
          <p:nvPr>
            <p:ph idx="1" type="body"/>
          </p:nvPr>
        </p:nvSpPr>
        <p:spPr>
          <a:xfrm>
            <a:off x="194565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6" name="Google Shape;496;p114"/>
          <p:cNvSpPr txBox="1"/>
          <p:nvPr>
            <p:ph idx="2" type="body"/>
          </p:nvPr>
        </p:nvSpPr>
        <p:spPr>
          <a:xfrm>
            <a:off x="5068119"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7" name="Google Shape;497;p114"/>
          <p:cNvSpPr txBox="1"/>
          <p:nvPr>
            <p:ph idx="3" type="body"/>
          </p:nvPr>
        </p:nvSpPr>
        <p:spPr>
          <a:xfrm>
            <a:off x="846847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114"/>
          <p:cNvSpPr txBox="1"/>
          <p:nvPr>
            <p:ph idx="4" type="body"/>
          </p:nvPr>
        </p:nvSpPr>
        <p:spPr>
          <a:xfrm>
            <a:off x="10764" y="446202"/>
            <a:ext cx="12181236" cy="6699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99" name="Google Shape;499;p114"/>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00" name="Google Shape;500;p114"/>
          <p:cNvGrpSpPr/>
          <p:nvPr/>
        </p:nvGrpSpPr>
        <p:grpSpPr>
          <a:xfrm>
            <a:off x="4480947" y="6257070"/>
            <a:ext cx="3144242" cy="374574"/>
            <a:chOff x="301128" y="6151084"/>
            <a:chExt cx="3144242" cy="374574"/>
          </a:xfrm>
        </p:grpSpPr>
        <p:pic>
          <p:nvPicPr>
            <p:cNvPr descr="Shape&#10;&#10;Description automatically generated with medium confidence" id="501" name="Google Shape;501;p11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02" name="Google Shape;502;p11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03" name="Google Shape;503;p11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A">
  <p:cSld name="5 point icon graph A">
    <p:spTree>
      <p:nvGrpSpPr>
        <p:cNvPr id="504" name="Shape 504"/>
        <p:cNvGrpSpPr/>
        <p:nvPr/>
      </p:nvGrpSpPr>
      <p:grpSpPr>
        <a:xfrm>
          <a:off x="0" y="0"/>
          <a:ext cx="0" cy="0"/>
          <a:chOff x="0" y="0"/>
          <a:chExt cx="0" cy="0"/>
        </a:xfrm>
      </p:grpSpPr>
      <p:sp>
        <p:nvSpPr>
          <p:cNvPr id="505" name="Google Shape;505;p115"/>
          <p:cNvSpPr/>
          <p:nvPr/>
        </p:nvSpPr>
        <p:spPr>
          <a:xfrm>
            <a:off x="3184089" y="17737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06" name="Google Shape;506;p115"/>
          <p:cNvSpPr/>
          <p:nvPr/>
        </p:nvSpPr>
        <p:spPr>
          <a:xfrm>
            <a:off x="3227188" y="1773769"/>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07" name="Google Shape;507;p115"/>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08" name="Google Shape;508;p115"/>
          <p:cNvSpPr/>
          <p:nvPr/>
        </p:nvSpPr>
        <p:spPr>
          <a:xfrm>
            <a:off x="5389834" y="1773769"/>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09" name="Google Shape;509;p115"/>
          <p:cNvSpPr/>
          <p:nvPr/>
        </p:nvSpPr>
        <p:spPr>
          <a:xfrm>
            <a:off x="1019776" y="1773769"/>
            <a:ext cx="1521426" cy="2214649"/>
          </a:xfrm>
          <a:custGeom>
            <a:rect b="b" l="l" r="r" t="t"/>
            <a:pathLst>
              <a:path extrusionOk="0" h="1330" w="914">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0" name="Google Shape;510;p115"/>
          <p:cNvSpPr/>
          <p:nvPr/>
        </p:nvSpPr>
        <p:spPr>
          <a:xfrm>
            <a:off x="1066895" y="1773769"/>
            <a:ext cx="1430522" cy="1433557"/>
          </a:xfrm>
          <a:custGeom>
            <a:rect b="b" l="l" r="r" t="t"/>
            <a:pathLst>
              <a:path extrusionOk="0" h="473" w="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1" name="Google Shape;511;p115"/>
          <p:cNvSpPr/>
          <p:nvPr/>
        </p:nvSpPr>
        <p:spPr>
          <a:xfrm>
            <a:off x="9675359" y="1773769"/>
            <a:ext cx="1518092" cy="2214649"/>
          </a:xfrm>
          <a:custGeom>
            <a:rect b="b" l="l" r="r" t="t"/>
            <a:pathLst>
              <a:path extrusionOk="0" h="1330" w="912">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2" name="Google Shape;512;p115"/>
          <p:cNvSpPr/>
          <p:nvPr/>
        </p:nvSpPr>
        <p:spPr>
          <a:xfrm>
            <a:off x="7511047" y="177376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3" name="Google Shape;513;p115"/>
          <p:cNvSpPr/>
          <p:nvPr/>
        </p:nvSpPr>
        <p:spPr>
          <a:xfrm>
            <a:off x="7558165"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4" name="Google Shape;514;p115"/>
          <p:cNvSpPr txBox="1"/>
          <p:nvPr>
            <p:ph idx="1" type="body"/>
          </p:nvPr>
        </p:nvSpPr>
        <p:spPr>
          <a:xfrm>
            <a:off x="74897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5" name="Google Shape;515;p115"/>
          <p:cNvSpPr txBox="1"/>
          <p:nvPr>
            <p:ph idx="2" type="body"/>
          </p:nvPr>
        </p:nvSpPr>
        <p:spPr>
          <a:xfrm>
            <a:off x="291498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5"/>
          <p:cNvSpPr txBox="1"/>
          <p:nvPr>
            <p:ph idx="3" type="body"/>
          </p:nvPr>
        </p:nvSpPr>
        <p:spPr>
          <a:xfrm>
            <a:off x="507873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7" name="Google Shape;517;p115"/>
          <p:cNvSpPr txBox="1"/>
          <p:nvPr>
            <p:ph idx="4" type="body"/>
          </p:nvPr>
        </p:nvSpPr>
        <p:spPr>
          <a:xfrm>
            <a:off x="724474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8" name="Google Shape;518;p115"/>
          <p:cNvSpPr txBox="1"/>
          <p:nvPr>
            <p:ph idx="5" type="body"/>
          </p:nvPr>
        </p:nvSpPr>
        <p:spPr>
          <a:xfrm>
            <a:off x="9399324"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9" name="Google Shape;519;p115"/>
          <p:cNvSpPr/>
          <p:nvPr/>
        </p:nvSpPr>
        <p:spPr>
          <a:xfrm>
            <a:off x="9714586"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20" name="Google Shape;520;p115"/>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21" name="Google Shape;521;p115"/>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22" name="Google Shape;522;p115"/>
          <p:cNvGrpSpPr/>
          <p:nvPr/>
        </p:nvGrpSpPr>
        <p:grpSpPr>
          <a:xfrm>
            <a:off x="4480947" y="6257070"/>
            <a:ext cx="3144242" cy="374574"/>
            <a:chOff x="301128" y="6151084"/>
            <a:chExt cx="3144242" cy="374574"/>
          </a:xfrm>
        </p:grpSpPr>
        <p:pic>
          <p:nvPicPr>
            <p:cNvPr descr="Shape&#10;&#10;Description automatically generated with medium confidence" id="523" name="Google Shape;523;p11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24" name="Google Shape;524;p11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25" name="Google Shape;525;p11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B">
  <p:cSld name="5 point icon Graph B">
    <p:spTree>
      <p:nvGrpSpPr>
        <p:cNvPr id="526" name="Shape 526"/>
        <p:cNvGrpSpPr/>
        <p:nvPr/>
      </p:nvGrpSpPr>
      <p:grpSpPr>
        <a:xfrm>
          <a:off x="0" y="0"/>
          <a:ext cx="0" cy="0"/>
          <a:chOff x="0" y="0"/>
          <a:chExt cx="0" cy="0"/>
        </a:xfrm>
      </p:grpSpPr>
      <p:sp>
        <p:nvSpPr>
          <p:cNvPr id="527" name="Google Shape;527;p116"/>
          <p:cNvSpPr/>
          <p:nvPr/>
        </p:nvSpPr>
        <p:spPr>
          <a:xfrm>
            <a:off x="832077" y="3024269"/>
            <a:ext cx="1921262" cy="2081780"/>
          </a:xfrm>
          <a:custGeom>
            <a:rect b="b" l="l" r="r" t="t"/>
            <a:pathLst>
              <a:path extrusionOk="0" h="3719" w="343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8" name="Google Shape;528;p116"/>
          <p:cNvSpPr/>
          <p:nvPr/>
        </p:nvSpPr>
        <p:spPr>
          <a:xfrm>
            <a:off x="2970654" y="3024269"/>
            <a:ext cx="1916323" cy="2081780"/>
          </a:xfrm>
          <a:custGeom>
            <a:rect b="b" l="l" r="r" t="t"/>
            <a:pathLst>
              <a:path extrusionOk="0" h="3719" w="3421">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9" name="Google Shape;529;p116"/>
          <p:cNvSpPr/>
          <p:nvPr/>
        </p:nvSpPr>
        <p:spPr>
          <a:xfrm>
            <a:off x="5104293" y="3024269"/>
            <a:ext cx="1918793" cy="2081780"/>
          </a:xfrm>
          <a:custGeom>
            <a:rect b="b" l="l" r="r" t="t"/>
            <a:pathLst>
              <a:path extrusionOk="0" h="3719" w="3428">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0" name="Google Shape;530;p116"/>
          <p:cNvSpPr/>
          <p:nvPr/>
        </p:nvSpPr>
        <p:spPr>
          <a:xfrm>
            <a:off x="7242870" y="3024269"/>
            <a:ext cx="1916323" cy="2081780"/>
          </a:xfrm>
          <a:custGeom>
            <a:rect b="b" l="l" r="r" t="t"/>
            <a:pathLst>
              <a:path extrusionOk="0" h="3719" w="3422">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1" name="Google Shape;531;p116"/>
          <p:cNvSpPr/>
          <p:nvPr/>
        </p:nvSpPr>
        <p:spPr>
          <a:xfrm>
            <a:off x="9376508" y="3024269"/>
            <a:ext cx="1921262" cy="2081780"/>
          </a:xfrm>
          <a:custGeom>
            <a:rect b="b" l="l" r="r" t="t"/>
            <a:pathLst>
              <a:path extrusionOk="0" h="3719" w="342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2" name="Google Shape;532;p116"/>
          <p:cNvSpPr txBox="1"/>
          <p:nvPr>
            <p:ph idx="1"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3" name="Google Shape;533;p116"/>
          <p:cNvSpPr txBox="1"/>
          <p:nvPr>
            <p:ph idx="2" type="body"/>
          </p:nvPr>
        </p:nvSpPr>
        <p:spPr>
          <a:xfrm>
            <a:off x="846019" y="3772431"/>
            <a:ext cx="1903851"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116"/>
          <p:cNvSpPr txBox="1"/>
          <p:nvPr>
            <p:ph idx="3" type="body"/>
          </p:nvPr>
        </p:nvSpPr>
        <p:spPr>
          <a:xfrm>
            <a:off x="2973021" y="3766181"/>
            <a:ext cx="1921263"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5" name="Google Shape;535;p116"/>
          <p:cNvSpPr txBox="1"/>
          <p:nvPr>
            <p:ph idx="4" type="body"/>
          </p:nvPr>
        </p:nvSpPr>
        <p:spPr>
          <a:xfrm>
            <a:off x="5116948" y="3757727"/>
            <a:ext cx="1908506"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6"/>
          <p:cNvSpPr txBox="1"/>
          <p:nvPr>
            <p:ph idx="5" type="body"/>
          </p:nvPr>
        </p:nvSpPr>
        <p:spPr>
          <a:xfrm>
            <a:off x="7271386" y="3751477"/>
            <a:ext cx="1890175"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7" name="Google Shape;537;p116"/>
          <p:cNvSpPr txBox="1"/>
          <p:nvPr>
            <p:ph idx="6" type="body"/>
          </p:nvPr>
        </p:nvSpPr>
        <p:spPr>
          <a:xfrm>
            <a:off x="9391239" y="3739902"/>
            <a:ext cx="1921262"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38" name="Google Shape;538;p116"/>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39" name="Google Shape;539;p116"/>
          <p:cNvGrpSpPr/>
          <p:nvPr/>
        </p:nvGrpSpPr>
        <p:grpSpPr>
          <a:xfrm>
            <a:off x="4480947" y="6257070"/>
            <a:ext cx="3144242" cy="374574"/>
            <a:chOff x="301128" y="6151084"/>
            <a:chExt cx="3144242" cy="374574"/>
          </a:xfrm>
        </p:grpSpPr>
        <p:pic>
          <p:nvPicPr>
            <p:cNvPr descr="Shape&#10;&#10;Description automatically generated with medium confidence" id="540" name="Google Shape;540;p11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41" name="Google Shape;541;p11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42" name="Google Shape;542;p11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C">
  <p:cSld name="5 point icon Graph C">
    <p:spTree>
      <p:nvGrpSpPr>
        <p:cNvPr id="543" name="Shape 543"/>
        <p:cNvGrpSpPr/>
        <p:nvPr/>
      </p:nvGrpSpPr>
      <p:grpSpPr>
        <a:xfrm>
          <a:off x="0" y="0"/>
          <a:ext cx="0" cy="0"/>
          <a:chOff x="0" y="0"/>
          <a:chExt cx="0" cy="0"/>
        </a:xfrm>
      </p:grpSpPr>
      <p:grpSp>
        <p:nvGrpSpPr>
          <p:cNvPr id="544" name="Google Shape;544;p117"/>
          <p:cNvGrpSpPr/>
          <p:nvPr/>
        </p:nvGrpSpPr>
        <p:grpSpPr>
          <a:xfrm>
            <a:off x="1154562" y="1887157"/>
            <a:ext cx="9882876" cy="2857831"/>
            <a:chOff x="1875859" y="4907106"/>
            <a:chExt cx="20625932" cy="5964401"/>
          </a:xfrm>
        </p:grpSpPr>
        <p:sp>
          <p:nvSpPr>
            <p:cNvPr id="545" name="Google Shape;545;p117"/>
            <p:cNvSpPr/>
            <p:nvPr/>
          </p:nvSpPr>
          <p:spPr>
            <a:xfrm rot="10800000">
              <a:off x="1875859"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46" name="Google Shape;546;p117"/>
            <p:cNvSpPr/>
            <p:nvPr/>
          </p:nvSpPr>
          <p:spPr>
            <a:xfrm>
              <a:off x="5916227"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47" name="Google Shape;547;p117"/>
            <p:cNvSpPr/>
            <p:nvPr/>
          </p:nvSpPr>
          <p:spPr>
            <a:xfrm rot="10800000">
              <a:off x="9956596" y="4907108"/>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48" name="Google Shape;548;p117"/>
            <p:cNvSpPr/>
            <p:nvPr/>
          </p:nvSpPr>
          <p:spPr>
            <a:xfrm>
              <a:off x="13996964"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49" name="Google Shape;549;p117"/>
            <p:cNvSpPr/>
            <p:nvPr/>
          </p:nvSpPr>
          <p:spPr>
            <a:xfrm>
              <a:off x="1875859" y="4907106"/>
              <a:ext cx="4464459" cy="4631501"/>
            </a:xfrm>
            <a:prstGeom prst="blockArc">
              <a:avLst>
                <a:gd fmla="val 10800000" name="adj1"/>
                <a:gd fmla="val 0" name="adj2"/>
                <a:gd fmla="val 9694" name="adj3"/>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0" name="Google Shape;550;p117"/>
            <p:cNvSpPr/>
            <p:nvPr/>
          </p:nvSpPr>
          <p:spPr>
            <a:xfrm rot="10800000">
              <a:off x="18037332"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1" name="Google Shape;551;p117"/>
            <p:cNvSpPr/>
            <p:nvPr/>
          </p:nvSpPr>
          <p:spPr>
            <a:xfrm rot="10800000">
              <a:off x="5916227" y="4907106"/>
              <a:ext cx="4464459" cy="4631501"/>
            </a:xfrm>
            <a:prstGeom prst="blockArc">
              <a:avLst>
                <a:gd fmla="val 10800000" name="adj1"/>
                <a:gd fmla="val 0" name="adj2"/>
                <a:gd fmla="val 9694" name="adj3"/>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2" name="Google Shape;552;p117"/>
            <p:cNvSpPr/>
            <p:nvPr/>
          </p:nvSpPr>
          <p:spPr>
            <a:xfrm rot="10800000">
              <a:off x="13996964" y="4907111"/>
              <a:ext cx="4464459" cy="4631501"/>
            </a:xfrm>
            <a:prstGeom prst="blockArc">
              <a:avLst>
                <a:gd fmla="val 10800000" name="adj1"/>
                <a:gd fmla="val 0" name="adj2"/>
                <a:gd fmla="val 9694" name="adj3"/>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3" name="Google Shape;553;p117"/>
            <p:cNvSpPr/>
            <p:nvPr/>
          </p:nvSpPr>
          <p:spPr>
            <a:xfrm>
              <a:off x="9956596" y="4907108"/>
              <a:ext cx="4464459" cy="4631501"/>
            </a:xfrm>
            <a:prstGeom prst="blockArc">
              <a:avLst>
                <a:gd fmla="val 10800000" name="adj1"/>
                <a:gd fmla="val 0" name="adj2"/>
                <a:gd fmla="val 9694" name="adj3"/>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4" name="Google Shape;554;p117"/>
            <p:cNvSpPr/>
            <p:nvPr/>
          </p:nvSpPr>
          <p:spPr>
            <a:xfrm>
              <a:off x="18037332" y="4907110"/>
              <a:ext cx="4464459" cy="4631501"/>
            </a:xfrm>
            <a:prstGeom prst="blockArc">
              <a:avLst>
                <a:gd fmla="val 10800000" name="adj1"/>
                <a:gd fmla="val 0" name="adj2"/>
                <a:gd fmla="val 9694" name="adj3"/>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5" name="Google Shape;555;p117"/>
            <p:cNvSpPr txBox="1"/>
            <p:nvPr/>
          </p:nvSpPr>
          <p:spPr>
            <a:xfrm>
              <a:off x="3111035" y="10100697"/>
              <a:ext cx="2202027" cy="7708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Mission</a:t>
              </a:r>
              <a:endParaRPr b="0" i="0" sz="1400" u="none" cap="none" strike="noStrike">
                <a:solidFill>
                  <a:srgbClr val="000000"/>
                </a:solidFill>
                <a:latin typeface="Arial"/>
                <a:ea typeface="Arial"/>
                <a:cs typeface="Arial"/>
                <a:sym typeface="Arial"/>
              </a:endParaRPr>
            </a:p>
          </p:txBody>
        </p:sp>
        <p:sp>
          <p:nvSpPr>
            <p:cNvPr id="556" name="Google Shape;556;p117"/>
            <p:cNvSpPr txBox="1"/>
            <p:nvPr/>
          </p:nvSpPr>
          <p:spPr>
            <a:xfrm>
              <a:off x="7226430" y="10100695"/>
              <a:ext cx="1844056" cy="7708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Vision</a:t>
              </a:r>
              <a:endParaRPr b="0" i="0" sz="1400" u="none" cap="none" strike="noStrike">
                <a:solidFill>
                  <a:srgbClr val="000000"/>
                </a:solidFill>
                <a:latin typeface="Arial"/>
                <a:ea typeface="Arial"/>
                <a:cs typeface="Arial"/>
                <a:sym typeface="Arial"/>
              </a:endParaRPr>
            </a:p>
          </p:txBody>
        </p:sp>
        <p:sp>
          <p:nvSpPr>
            <p:cNvPr id="557" name="Google Shape;557;p117"/>
            <p:cNvSpPr txBox="1"/>
            <p:nvPr/>
          </p:nvSpPr>
          <p:spPr>
            <a:xfrm>
              <a:off x="11335383" y="10100695"/>
              <a:ext cx="1706890" cy="7708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Goals</a:t>
              </a:r>
              <a:endParaRPr b="0" i="0" sz="1400" u="none" cap="none" strike="noStrike">
                <a:solidFill>
                  <a:srgbClr val="000000"/>
                </a:solidFill>
                <a:latin typeface="Arial"/>
                <a:ea typeface="Arial"/>
                <a:cs typeface="Arial"/>
                <a:sym typeface="Arial"/>
              </a:endParaRPr>
            </a:p>
          </p:txBody>
        </p:sp>
        <p:sp>
          <p:nvSpPr>
            <p:cNvPr id="558" name="Google Shape;558;p117"/>
            <p:cNvSpPr txBox="1"/>
            <p:nvPr/>
          </p:nvSpPr>
          <p:spPr>
            <a:xfrm>
              <a:off x="15235238" y="10100695"/>
              <a:ext cx="1987914" cy="7708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Values</a:t>
              </a:r>
              <a:endParaRPr b="0" i="0" sz="1400" u="none" cap="none" strike="noStrike">
                <a:solidFill>
                  <a:srgbClr val="000000"/>
                </a:solidFill>
                <a:latin typeface="Arial"/>
                <a:ea typeface="Arial"/>
                <a:cs typeface="Arial"/>
                <a:sym typeface="Arial"/>
              </a:endParaRPr>
            </a:p>
          </p:txBody>
        </p:sp>
        <p:sp>
          <p:nvSpPr>
            <p:cNvPr id="559" name="Google Shape;559;p117"/>
            <p:cNvSpPr txBox="1"/>
            <p:nvPr/>
          </p:nvSpPr>
          <p:spPr>
            <a:xfrm>
              <a:off x="19053131" y="10100695"/>
              <a:ext cx="2432868" cy="7708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Strategy</a:t>
              </a:r>
              <a:endParaRPr b="0" i="0" sz="1400" u="none" cap="none" strike="noStrike">
                <a:solidFill>
                  <a:srgbClr val="000000"/>
                </a:solidFill>
                <a:latin typeface="Arial"/>
                <a:ea typeface="Arial"/>
                <a:cs typeface="Arial"/>
                <a:sym typeface="Arial"/>
              </a:endParaRPr>
            </a:p>
          </p:txBody>
        </p:sp>
      </p:grpSp>
      <p:sp>
        <p:nvSpPr>
          <p:cNvPr id="560" name="Google Shape;560;p117"/>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1" name="Google Shape;561;p117"/>
          <p:cNvSpPr txBox="1"/>
          <p:nvPr>
            <p:ph idx="2" type="body"/>
          </p:nvPr>
        </p:nvSpPr>
        <p:spPr>
          <a:xfrm>
            <a:off x="1333175"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2" name="Google Shape;562;p117"/>
          <p:cNvSpPr txBox="1"/>
          <p:nvPr>
            <p:ph idx="3" type="body"/>
          </p:nvPr>
        </p:nvSpPr>
        <p:spPr>
          <a:xfrm>
            <a:off x="7165569"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3" name="Google Shape;563;p117"/>
          <p:cNvSpPr txBox="1"/>
          <p:nvPr>
            <p:ph idx="4" type="body"/>
          </p:nvPr>
        </p:nvSpPr>
        <p:spPr>
          <a:xfrm>
            <a:off x="5229634"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4" name="Google Shape;564;p117"/>
          <p:cNvSpPr txBox="1"/>
          <p:nvPr>
            <p:ph idx="5" type="body"/>
          </p:nvPr>
        </p:nvSpPr>
        <p:spPr>
          <a:xfrm>
            <a:off x="9101503"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5" name="Google Shape;565;p117"/>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66" name="Google Shape;566;p117"/>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67" name="Google Shape;567;p117"/>
          <p:cNvGrpSpPr/>
          <p:nvPr/>
        </p:nvGrpSpPr>
        <p:grpSpPr>
          <a:xfrm>
            <a:off x="4480947" y="6257070"/>
            <a:ext cx="3144242" cy="374574"/>
            <a:chOff x="301128" y="6151084"/>
            <a:chExt cx="3144242" cy="374574"/>
          </a:xfrm>
        </p:grpSpPr>
        <p:pic>
          <p:nvPicPr>
            <p:cNvPr descr="Shape&#10;&#10;Description automatically generated with medium confidence" id="568" name="Google Shape;568;p11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69" name="Google Shape;569;p11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70" name="Google Shape;570;p11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4">
  <p:cSld name="percentage graph x 4">
    <p:spTree>
      <p:nvGrpSpPr>
        <p:cNvPr id="571" name="Shape 571"/>
        <p:cNvGrpSpPr/>
        <p:nvPr/>
      </p:nvGrpSpPr>
      <p:grpSpPr>
        <a:xfrm>
          <a:off x="0" y="0"/>
          <a:ext cx="0" cy="0"/>
          <a:chOff x="0" y="0"/>
          <a:chExt cx="0" cy="0"/>
        </a:xfrm>
      </p:grpSpPr>
      <p:grpSp>
        <p:nvGrpSpPr>
          <p:cNvPr id="572" name="Google Shape;572;p118"/>
          <p:cNvGrpSpPr/>
          <p:nvPr/>
        </p:nvGrpSpPr>
        <p:grpSpPr>
          <a:xfrm>
            <a:off x="958611" y="1840131"/>
            <a:ext cx="10383759" cy="2443881"/>
            <a:chOff x="2122935" y="4949396"/>
            <a:chExt cx="20123405" cy="5130654"/>
          </a:xfrm>
        </p:grpSpPr>
        <p:sp>
          <p:nvSpPr>
            <p:cNvPr id="573" name="Google Shape;573;p118"/>
            <p:cNvSpPr/>
            <p:nvPr/>
          </p:nvSpPr>
          <p:spPr>
            <a:xfrm>
              <a:off x="2122935" y="4949396"/>
              <a:ext cx="3790687"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74" name="Google Shape;574;p118"/>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75" name="Google Shape;575;p118"/>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76" name="Google Shape;576;p118"/>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77" name="Google Shape;577;p118"/>
            <p:cNvSpPr txBox="1"/>
            <p:nvPr/>
          </p:nvSpPr>
          <p:spPr>
            <a:xfrm>
              <a:off x="12638765" y="9304679"/>
              <a:ext cx="4216023" cy="7753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Three</a:t>
              </a:r>
              <a:endParaRPr b="0" i="0" sz="1400" u="none" cap="none" strike="noStrike">
                <a:solidFill>
                  <a:srgbClr val="000000"/>
                </a:solidFill>
                <a:latin typeface="Arial"/>
                <a:ea typeface="Arial"/>
                <a:cs typeface="Arial"/>
                <a:sym typeface="Arial"/>
              </a:endParaRPr>
            </a:p>
          </p:txBody>
        </p:sp>
        <p:sp>
          <p:nvSpPr>
            <p:cNvPr id="578" name="Google Shape;578;p118"/>
            <p:cNvSpPr txBox="1"/>
            <p:nvPr/>
          </p:nvSpPr>
          <p:spPr>
            <a:xfrm>
              <a:off x="18030317" y="9304679"/>
              <a:ext cx="4216023" cy="7753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Four</a:t>
              </a:r>
              <a:endParaRPr b="0" i="0" sz="1400" u="none" cap="none" strike="noStrike">
                <a:solidFill>
                  <a:srgbClr val="000000"/>
                </a:solidFill>
                <a:latin typeface="Arial"/>
                <a:ea typeface="Arial"/>
                <a:cs typeface="Arial"/>
                <a:sym typeface="Arial"/>
              </a:endParaRPr>
            </a:p>
          </p:txBody>
        </p:sp>
      </p:grpSp>
      <p:sp>
        <p:nvSpPr>
          <p:cNvPr id="579" name="Google Shape;579;p118"/>
          <p:cNvSpPr txBox="1"/>
          <p:nvPr>
            <p:ph idx="1" type="body"/>
          </p:nvPr>
        </p:nvSpPr>
        <p:spPr>
          <a:xfrm>
            <a:off x="893815" y="426599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0" name="Google Shape;580;p118"/>
          <p:cNvSpPr txBox="1"/>
          <p:nvPr>
            <p:ph idx="2" type="body"/>
          </p:nvPr>
        </p:nvSpPr>
        <p:spPr>
          <a:xfrm>
            <a:off x="3660245" y="4251141"/>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1" name="Google Shape;581;p118"/>
          <p:cNvSpPr txBox="1"/>
          <p:nvPr>
            <p:ph idx="3" type="body"/>
          </p:nvPr>
        </p:nvSpPr>
        <p:spPr>
          <a:xfrm>
            <a:off x="6427562" y="4217367"/>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2" name="Google Shape;582;p118"/>
          <p:cNvSpPr txBox="1"/>
          <p:nvPr>
            <p:ph idx="4" type="body"/>
          </p:nvPr>
        </p:nvSpPr>
        <p:spPr>
          <a:xfrm>
            <a:off x="9193992" y="4202518"/>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3" name="Google Shape;583;p118"/>
          <p:cNvSpPr txBox="1"/>
          <p:nvPr>
            <p:ph idx="5" type="body"/>
          </p:nvPr>
        </p:nvSpPr>
        <p:spPr>
          <a:xfrm>
            <a:off x="904742"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4" name="Google Shape;584;p118"/>
          <p:cNvSpPr txBox="1"/>
          <p:nvPr>
            <p:ph idx="6" type="body"/>
          </p:nvPr>
        </p:nvSpPr>
        <p:spPr>
          <a:xfrm>
            <a:off x="3697637"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5" name="Google Shape;585;p118"/>
          <p:cNvSpPr txBox="1"/>
          <p:nvPr>
            <p:ph idx="7" type="body"/>
          </p:nvPr>
        </p:nvSpPr>
        <p:spPr>
          <a:xfrm>
            <a:off x="6477675"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6" name="Google Shape;586;p118"/>
          <p:cNvSpPr txBox="1"/>
          <p:nvPr>
            <p:ph idx="8" type="body"/>
          </p:nvPr>
        </p:nvSpPr>
        <p:spPr>
          <a:xfrm>
            <a:off x="9270570"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3600"/>
              <a:buNone/>
              <a:defRPr b="1" i="0" sz="36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7" name="Google Shape;587;p118"/>
          <p:cNvSpPr txBox="1"/>
          <p:nvPr>
            <p:ph idx="9"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88" name="Google Shape;588;p118"/>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89" name="Google Shape;589;p118"/>
          <p:cNvGrpSpPr/>
          <p:nvPr/>
        </p:nvGrpSpPr>
        <p:grpSpPr>
          <a:xfrm>
            <a:off x="4480947" y="6257070"/>
            <a:ext cx="3144242" cy="374574"/>
            <a:chOff x="301128" y="6151084"/>
            <a:chExt cx="3144242" cy="374574"/>
          </a:xfrm>
        </p:grpSpPr>
        <p:pic>
          <p:nvPicPr>
            <p:cNvPr descr="Shape&#10;&#10;Description automatically generated with medium confidence" id="590" name="Google Shape;590;p11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91" name="Google Shape;591;p11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92" name="Google Shape;592;p11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3">
  <p:cSld name="percentage graph x 3">
    <p:spTree>
      <p:nvGrpSpPr>
        <p:cNvPr id="593" name="Shape 593"/>
        <p:cNvGrpSpPr/>
        <p:nvPr/>
      </p:nvGrpSpPr>
      <p:grpSpPr>
        <a:xfrm>
          <a:off x="0" y="0"/>
          <a:ext cx="0" cy="0"/>
          <a:chOff x="0" y="0"/>
          <a:chExt cx="0" cy="0"/>
        </a:xfrm>
      </p:grpSpPr>
      <p:grpSp>
        <p:nvGrpSpPr>
          <p:cNvPr id="594" name="Google Shape;594;p119"/>
          <p:cNvGrpSpPr/>
          <p:nvPr/>
        </p:nvGrpSpPr>
        <p:grpSpPr>
          <a:xfrm>
            <a:off x="2282521" y="1805252"/>
            <a:ext cx="7491958" cy="1805615"/>
            <a:chOff x="7490990" y="4949396"/>
            <a:chExt cx="14519185" cy="3790686"/>
          </a:xfrm>
        </p:grpSpPr>
        <p:sp>
          <p:nvSpPr>
            <p:cNvPr id="595" name="Google Shape;595;p119"/>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96" name="Google Shape;596;p119"/>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97" name="Google Shape;597;p119"/>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grpSp>
      <p:sp>
        <p:nvSpPr>
          <p:cNvPr id="598" name="Google Shape;598;p119"/>
          <p:cNvSpPr txBox="1"/>
          <p:nvPr>
            <p:ph idx="1" type="body"/>
          </p:nvPr>
        </p:nvSpPr>
        <p:spPr>
          <a:xfrm>
            <a:off x="2214217"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9" name="Google Shape;599;p119"/>
          <p:cNvSpPr txBox="1"/>
          <p:nvPr>
            <p:ph idx="2" type="body"/>
          </p:nvPr>
        </p:nvSpPr>
        <p:spPr>
          <a:xfrm>
            <a:off x="498153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0" name="Google Shape;600;p119"/>
          <p:cNvSpPr txBox="1"/>
          <p:nvPr>
            <p:ph idx="3" type="body"/>
          </p:nvPr>
        </p:nvSpPr>
        <p:spPr>
          <a:xfrm>
            <a:off x="774796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1" name="Google Shape;601;p119"/>
          <p:cNvSpPr txBox="1"/>
          <p:nvPr>
            <p:ph idx="4" type="body"/>
          </p:nvPr>
        </p:nvSpPr>
        <p:spPr>
          <a:xfrm>
            <a:off x="2251609"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2" name="Google Shape;602;p119"/>
          <p:cNvSpPr txBox="1"/>
          <p:nvPr>
            <p:ph idx="5" type="body"/>
          </p:nvPr>
        </p:nvSpPr>
        <p:spPr>
          <a:xfrm>
            <a:off x="5031647"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3" name="Google Shape;603;p119"/>
          <p:cNvSpPr txBox="1"/>
          <p:nvPr>
            <p:ph idx="6" type="body"/>
          </p:nvPr>
        </p:nvSpPr>
        <p:spPr>
          <a:xfrm>
            <a:off x="7824542"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4" name="Google Shape;604;p119"/>
          <p:cNvSpPr txBox="1"/>
          <p:nvPr>
            <p:ph idx="7"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05" name="Google Shape;605;p119"/>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06" name="Google Shape;606;p119"/>
          <p:cNvGrpSpPr/>
          <p:nvPr/>
        </p:nvGrpSpPr>
        <p:grpSpPr>
          <a:xfrm>
            <a:off x="4480947" y="6257070"/>
            <a:ext cx="3144242" cy="374574"/>
            <a:chOff x="301128" y="6151084"/>
            <a:chExt cx="3144242" cy="374574"/>
          </a:xfrm>
        </p:grpSpPr>
        <p:pic>
          <p:nvPicPr>
            <p:cNvPr descr="Shape&#10;&#10;Description automatically generated with medium confidence" id="607" name="Google Shape;607;p11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08" name="Google Shape;608;p11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09" name="Google Shape;609;p11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con graph">
  <p:cSld name="Circle icon graph">
    <p:spTree>
      <p:nvGrpSpPr>
        <p:cNvPr id="610" name="Shape 610"/>
        <p:cNvGrpSpPr/>
        <p:nvPr/>
      </p:nvGrpSpPr>
      <p:grpSpPr>
        <a:xfrm>
          <a:off x="0" y="0"/>
          <a:ext cx="0" cy="0"/>
          <a:chOff x="0" y="0"/>
          <a:chExt cx="0" cy="0"/>
        </a:xfrm>
      </p:grpSpPr>
      <p:grpSp>
        <p:nvGrpSpPr>
          <p:cNvPr id="611" name="Google Shape;611;p120"/>
          <p:cNvGrpSpPr/>
          <p:nvPr/>
        </p:nvGrpSpPr>
        <p:grpSpPr>
          <a:xfrm flipH="1">
            <a:off x="8729578" y="863758"/>
            <a:ext cx="3462422" cy="4621568"/>
            <a:chOff x="1333421" y="1575267"/>
            <a:chExt cx="7926559" cy="10580207"/>
          </a:xfrm>
        </p:grpSpPr>
        <p:sp>
          <p:nvSpPr>
            <p:cNvPr id="612" name="Google Shape;612;p120"/>
            <p:cNvSpPr/>
            <p:nvPr/>
          </p:nvSpPr>
          <p:spPr>
            <a:xfrm>
              <a:off x="5564524" y="5167524"/>
              <a:ext cx="1120431" cy="3380949"/>
            </a:xfrm>
            <a:custGeom>
              <a:rect b="b" l="l" r="r" t="t"/>
              <a:pathLst>
                <a:path extrusionOk="0" h="3034" w="1005">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3" name="Google Shape;613;p120"/>
            <p:cNvSpPr/>
            <p:nvPr/>
          </p:nvSpPr>
          <p:spPr>
            <a:xfrm>
              <a:off x="1333421" y="1575267"/>
              <a:ext cx="3223696" cy="1759273"/>
            </a:xfrm>
            <a:custGeom>
              <a:rect b="b" l="l" r="r" t="t"/>
              <a:pathLst>
                <a:path extrusionOk="0" h="1577" w="2891">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4" name="Google Shape;614;p120"/>
            <p:cNvSpPr/>
            <p:nvPr/>
          </p:nvSpPr>
          <p:spPr>
            <a:xfrm>
              <a:off x="3933019" y="2543357"/>
              <a:ext cx="2511140" cy="3017301"/>
            </a:xfrm>
            <a:custGeom>
              <a:rect b="b" l="l" r="r" t="t"/>
              <a:pathLst>
                <a:path extrusionOk="0" h="2708" w="2255">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5" name="Google Shape;615;p120"/>
            <p:cNvSpPr/>
            <p:nvPr/>
          </p:nvSpPr>
          <p:spPr>
            <a:xfrm>
              <a:off x="1333421" y="10386373"/>
              <a:ext cx="3223696" cy="1769101"/>
            </a:xfrm>
            <a:custGeom>
              <a:rect b="b" l="l" r="r" t="t"/>
              <a:pathLst>
                <a:path extrusionOk="0" h="1586" w="2891">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07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6" name="Google Shape;616;p120"/>
            <p:cNvSpPr/>
            <p:nvPr/>
          </p:nvSpPr>
          <p:spPr>
            <a:xfrm>
              <a:off x="3933019" y="8165168"/>
              <a:ext cx="2511140" cy="3012388"/>
            </a:xfrm>
            <a:custGeom>
              <a:rect b="b" l="l" r="r" t="t"/>
              <a:pathLst>
                <a:path extrusionOk="0" h="2701" w="2255">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17" name="Google Shape;617;p120"/>
            <p:cNvCxnSpPr/>
            <p:nvPr/>
          </p:nvCxnSpPr>
          <p:spPr>
            <a:xfrm flipH="1">
              <a:off x="6134567"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18" name="Google Shape;618;p120"/>
            <p:cNvCxnSpPr/>
            <p:nvPr/>
          </p:nvCxnSpPr>
          <p:spPr>
            <a:xfrm flipH="1">
              <a:off x="5854458"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19" name="Google Shape;619;p120"/>
            <p:cNvCxnSpPr/>
            <p:nvPr/>
          </p:nvCxnSpPr>
          <p:spPr>
            <a:xfrm flipH="1">
              <a:off x="5569436"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20" name="Google Shape;620;p120"/>
            <p:cNvCxnSpPr/>
            <p:nvPr/>
          </p:nvCxnSpPr>
          <p:spPr>
            <a:xfrm flipH="1">
              <a:off x="5284414"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21" name="Google Shape;621;p120"/>
            <p:cNvCxnSpPr/>
            <p:nvPr/>
          </p:nvCxnSpPr>
          <p:spPr>
            <a:xfrm flipH="1">
              <a:off x="4999393"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22" name="Google Shape;622;p120"/>
            <p:cNvCxnSpPr/>
            <p:nvPr/>
          </p:nvCxnSpPr>
          <p:spPr>
            <a:xfrm flipH="1">
              <a:off x="4719286"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23" name="Google Shape;623;p120"/>
            <p:cNvCxnSpPr/>
            <p:nvPr/>
          </p:nvCxnSpPr>
          <p:spPr>
            <a:xfrm flipH="1">
              <a:off x="4434264"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24" name="Google Shape;624;p120"/>
            <p:cNvCxnSpPr/>
            <p:nvPr/>
          </p:nvCxnSpPr>
          <p:spPr>
            <a:xfrm flipH="1">
              <a:off x="4149243"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25" name="Google Shape;625;p120"/>
            <p:cNvCxnSpPr/>
            <p:nvPr/>
          </p:nvCxnSpPr>
          <p:spPr>
            <a:xfrm flipH="1">
              <a:off x="3864221" y="1678463"/>
              <a:ext cx="152338" cy="4916"/>
            </a:xfrm>
            <a:prstGeom prst="straightConnector1">
              <a:avLst/>
            </a:prstGeom>
            <a:noFill/>
            <a:ln cap="flat" cmpd="sng" w="14400">
              <a:solidFill>
                <a:srgbClr val="7F7F7F"/>
              </a:solidFill>
              <a:prstDash val="solid"/>
              <a:round/>
              <a:headEnd len="sm" w="sm" type="none"/>
              <a:tailEnd len="sm" w="sm" type="none"/>
            </a:ln>
          </p:spPr>
        </p:cxnSp>
        <p:sp>
          <p:nvSpPr>
            <p:cNvPr id="626" name="Google Shape;626;p120"/>
            <p:cNvSpPr/>
            <p:nvPr/>
          </p:nvSpPr>
          <p:spPr>
            <a:xfrm>
              <a:off x="3603768" y="1678463"/>
              <a:ext cx="127768" cy="44229"/>
            </a:xfrm>
            <a:custGeom>
              <a:rect b="b" l="l" r="r" t="t"/>
              <a:pathLst>
                <a:path extrusionOk="0" h="41" w="113">
                  <a:moveTo>
                    <a:pt x="112" y="0"/>
                  </a:moveTo>
                  <a:lnTo>
                    <a:pt x="40" y="0"/>
                  </a:lnTo>
                  <a:lnTo>
                    <a:pt x="0" y="4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27" name="Google Shape;627;p120"/>
            <p:cNvCxnSpPr/>
            <p:nvPr/>
          </p:nvCxnSpPr>
          <p:spPr>
            <a:xfrm flipH="1">
              <a:off x="3412117" y="1830804"/>
              <a:ext cx="98283" cy="108112"/>
            </a:xfrm>
            <a:prstGeom prst="straightConnector1">
              <a:avLst/>
            </a:prstGeom>
            <a:noFill/>
            <a:ln cap="flat" cmpd="sng" w="14400">
              <a:solidFill>
                <a:srgbClr val="7F7F7F"/>
              </a:solidFill>
              <a:prstDash val="solid"/>
              <a:round/>
              <a:headEnd len="sm" w="sm" type="none"/>
              <a:tailEnd len="sm" w="sm" type="none"/>
            </a:ln>
          </p:spPr>
        </p:cxnSp>
        <p:cxnSp>
          <p:nvCxnSpPr>
            <p:cNvPr id="628" name="Google Shape;628;p120"/>
            <p:cNvCxnSpPr/>
            <p:nvPr/>
          </p:nvCxnSpPr>
          <p:spPr>
            <a:xfrm>
              <a:off x="5716861"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29" name="Google Shape;629;p120"/>
            <p:cNvCxnSpPr/>
            <p:nvPr/>
          </p:nvCxnSpPr>
          <p:spPr>
            <a:xfrm>
              <a:off x="6001883"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30" name="Google Shape;630;p120"/>
            <p:cNvCxnSpPr/>
            <p:nvPr/>
          </p:nvCxnSpPr>
          <p:spPr>
            <a:xfrm>
              <a:off x="6281993"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1" name="Google Shape;631;p120"/>
            <p:cNvCxnSpPr/>
            <p:nvPr/>
          </p:nvCxnSpPr>
          <p:spPr>
            <a:xfrm>
              <a:off x="6567014"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2" name="Google Shape;632;p120"/>
            <p:cNvCxnSpPr/>
            <p:nvPr/>
          </p:nvCxnSpPr>
          <p:spPr>
            <a:xfrm>
              <a:off x="6852036"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3" name="Google Shape;633;p120"/>
            <p:cNvCxnSpPr/>
            <p:nvPr/>
          </p:nvCxnSpPr>
          <p:spPr>
            <a:xfrm>
              <a:off x="7137058"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4" name="Google Shape;634;p120"/>
            <p:cNvCxnSpPr/>
            <p:nvPr/>
          </p:nvCxnSpPr>
          <p:spPr>
            <a:xfrm>
              <a:off x="7422080"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5" name="Google Shape;635;p120"/>
            <p:cNvCxnSpPr/>
            <p:nvPr/>
          </p:nvCxnSpPr>
          <p:spPr>
            <a:xfrm>
              <a:off x="7702186"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36" name="Google Shape;636;p120"/>
            <p:cNvCxnSpPr/>
            <p:nvPr/>
          </p:nvCxnSpPr>
          <p:spPr>
            <a:xfrm>
              <a:off x="7987208"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37" name="Google Shape;637;p120"/>
            <p:cNvCxnSpPr/>
            <p:nvPr/>
          </p:nvCxnSpPr>
          <p:spPr>
            <a:xfrm>
              <a:off x="8272230" y="3924240"/>
              <a:ext cx="78627" cy="4913"/>
            </a:xfrm>
            <a:prstGeom prst="straightConnector1">
              <a:avLst/>
            </a:prstGeom>
            <a:noFill/>
            <a:ln cap="flat" cmpd="sng" w="14400">
              <a:solidFill>
                <a:srgbClr val="7F7F7F"/>
              </a:solidFill>
              <a:prstDash val="solid"/>
              <a:round/>
              <a:headEnd len="sm" w="sm" type="none"/>
              <a:tailEnd len="sm" w="sm" type="none"/>
            </a:ln>
          </p:spPr>
        </p:cxnSp>
        <p:cxnSp>
          <p:nvCxnSpPr>
            <p:cNvPr id="638" name="Google Shape;638;p120"/>
            <p:cNvCxnSpPr/>
            <p:nvPr/>
          </p:nvCxnSpPr>
          <p:spPr>
            <a:xfrm>
              <a:off x="6630897"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39" name="Google Shape;639;p120"/>
            <p:cNvCxnSpPr/>
            <p:nvPr/>
          </p:nvCxnSpPr>
          <p:spPr>
            <a:xfrm>
              <a:off x="6915919"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40" name="Google Shape;640;p120"/>
            <p:cNvCxnSpPr/>
            <p:nvPr/>
          </p:nvCxnSpPr>
          <p:spPr>
            <a:xfrm>
              <a:off x="7200941"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41" name="Google Shape;641;p120"/>
            <p:cNvCxnSpPr/>
            <p:nvPr/>
          </p:nvCxnSpPr>
          <p:spPr>
            <a:xfrm>
              <a:off x="7481050"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2" name="Google Shape;642;p120"/>
            <p:cNvCxnSpPr/>
            <p:nvPr/>
          </p:nvCxnSpPr>
          <p:spPr>
            <a:xfrm>
              <a:off x="7766072"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3" name="Google Shape;643;p120"/>
            <p:cNvCxnSpPr/>
            <p:nvPr/>
          </p:nvCxnSpPr>
          <p:spPr>
            <a:xfrm>
              <a:off x="8051094"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4" name="Google Shape;644;p120"/>
            <p:cNvCxnSpPr/>
            <p:nvPr/>
          </p:nvCxnSpPr>
          <p:spPr>
            <a:xfrm>
              <a:off x="8336116"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5" name="Google Shape;645;p120"/>
            <p:cNvCxnSpPr/>
            <p:nvPr/>
          </p:nvCxnSpPr>
          <p:spPr>
            <a:xfrm>
              <a:off x="8621138"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6" name="Google Shape;646;p120"/>
            <p:cNvCxnSpPr/>
            <p:nvPr/>
          </p:nvCxnSpPr>
          <p:spPr>
            <a:xfrm>
              <a:off x="8901244"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47" name="Google Shape;647;p120"/>
            <p:cNvCxnSpPr/>
            <p:nvPr/>
          </p:nvCxnSpPr>
          <p:spPr>
            <a:xfrm>
              <a:off x="9186266" y="6862914"/>
              <a:ext cx="73714" cy="4913"/>
            </a:xfrm>
            <a:prstGeom prst="straightConnector1">
              <a:avLst/>
            </a:prstGeom>
            <a:noFill/>
            <a:ln cap="flat" cmpd="sng" w="14400">
              <a:solidFill>
                <a:srgbClr val="7F7F7F"/>
              </a:solidFill>
              <a:prstDash val="solid"/>
              <a:round/>
              <a:headEnd len="sm" w="sm" type="none"/>
              <a:tailEnd len="sm" w="sm" type="none"/>
            </a:ln>
          </p:spPr>
        </p:cxnSp>
        <p:cxnSp>
          <p:nvCxnSpPr>
            <p:cNvPr id="648" name="Google Shape;648;p120"/>
            <p:cNvCxnSpPr/>
            <p:nvPr/>
          </p:nvCxnSpPr>
          <p:spPr>
            <a:xfrm>
              <a:off x="5716861"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49" name="Google Shape;649;p120"/>
            <p:cNvCxnSpPr/>
            <p:nvPr/>
          </p:nvCxnSpPr>
          <p:spPr>
            <a:xfrm>
              <a:off x="6001883"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50" name="Google Shape;650;p120"/>
            <p:cNvCxnSpPr/>
            <p:nvPr/>
          </p:nvCxnSpPr>
          <p:spPr>
            <a:xfrm>
              <a:off x="6281993"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1" name="Google Shape;651;p120"/>
            <p:cNvCxnSpPr/>
            <p:nvPr/>
          </p:nvCxnSpPr>
          <p:spPr>
            <a:xfrm>
              <a:off x="6567014"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2" name="Google Shape;652;p120"/>
            <p:cNvCxnSpPr/>
            <p:nvPr/>
          </p:nvCxnSpPr>
          <p:spPr>
            <a:xfrm>
              <a:off x="6852036"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3" name="Google Shape;653;p120"/>
            <p:cNvCxnSpPr/>
            <p:nvPr/>
          </p:nvCxnSpPr>
          <p:spPr>
            <a:xfrm>
              <a:off x="7137058"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4" name="Google Shape;654;p120"/>
            <p:cNvCxnSpPr/>
            <p:nvPr/>
          </p:nvCxnSpPr>
          <p:spPr>
            <a:xfrm>
              <a:off x="7422080"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5" name="Google Shape;655;p120"/>
            <p:cNvCxnSpPr/>
            <p:nvPr/>
          </p:nvCxnSpPr>
          <p:spPr>
            <a:xfrm>
              <a:off x="7702186"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56" name="Google Shape;656;p120"/>
            <p:cNvCxnSpPr/>
            <p:nvPr/>
          </p:nvCxnSpPr>
          <p:spPr>
            <a:xfrm>
              <a:off x="7987208"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57" name="Google Shape;657;p120"/>
            <p:cNvCxnSpPr/>
            <p:nvPr/>
          </p:nvCxnSpPr>
          <p:spPr>
            <a:xfrm>
              <a:off x="8272230" y="9663991"/>
              <a:ext cx="78627" cy="4913"/>
            </a:xfrm>
            <a:prstGeom prst="straightConnector1">
              <a:avLst/>
            </a:prstGeom>
            <a:noFill/>
            <a:ln cap="flat" cmpd="sng" w="14400">
              <a:solidFill>
                <a:srgbClr val="7F7F7F"/>
              </a:solidFill>
              <a:prstDash val="solid"/>
              <a:round/>
              <a:headEnd len="sm" w="sm" type="none"/>
              <a:tailEnd len="sm" w="sm" type="none"/>
            </a:ln>
          </p:spPr>
        </p:cxnSp>
        <p:cxnSp>
          <p:nvCxnSpPr>
            <p:cNvPr id="658" name="Google Shape;658;p120"/>
            <p:cNvCxnSpPr/>
            <p:nvPr/>
          </p:nvCxnSpPr>
          <p:spPr>
            <a:xfrm flipH="1">
              <a:off x="6109995"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659" name="Google Shape;659;p120"/>
            <p:cNvCxnSpPr/>
            <p:nvPr/>
          </p:nvCxnSpPr>
          <p:spPr>
            <a:xfrm flipH="1">
              <a:off x="5824973"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660" name="Google Shape;660;p120"/>
            <p:cNvCxnSpPr/>
            <p:nvPr/>
          </p:nvCxnSpPr>
          <p:spPr>
            <a:xfrm flipH="1">
              <a:off x="5544867"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1" name="Google Shape;661;p120"/>
            <p:cNvCxnSpPr/>
            <p:nvPr/>
          </p:nvCxnSpPr>
          <p:spPr>
            <a:xfrm flipH="1">
              <a:off x="5259845"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2" name="Google Shape;662;p120"/>
            <p:cNvCxnSpPr/>
            <p:nvPr/>
          </p:nvCxnSpPr>
          <p:spPr>
            <a:xfrm flipH="1">
              <a:off x="4974823"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3" name="Google Shape;663;p120"/>
            <p:cNvCxnSpPr/>
            <p:nvPr/>
          </p:nvCxnSpPr>
          <p:spPr>
            <a:xfrm flipH="1">
              <a:off x="4689801"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4" name="Google Shape;664;p120"/>
            <p:cNvCxnSpPr/>
            <p:nvPr/>
          </p:nvCxnSpPr>
          <p:spPr>
            <a:xfrm flipH="1">
              <a:off x="4404779"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5" name="Google Shape;665;p120"/>
            <p:cNvCxnSpPr/>
            <p:nvPr/>
          </p:nvCxnSpPr>
          <p:spPr>
            <a:xfrm flipH="1">
              <a:off x="4124670"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666" name="Google Shape;666;p120"/>
            <p:cNvCxnSpPr/>
            <p:nvPr/>
          </p:nvCxnSpPr>
          <p:spPr>
            <a:xfrm flipH="1">
              <a:off x="3839648" y="12042450"/>
              <a:ext cx="152341" cy="4913"/>
            </a:xfrm>
            <a:prstGeom prst="straightConnector1">
              <a:avLst/>
            </a:prstGeom>
            <a:noFill/>
            <a:ln cap="flat" cmpd="sng" w="14400">
              <a:solidFill>
                <a:srgbClr val="7F7F7F"/>
              </a:solidFill>
              <a:prstDash val="solid"/>
              <a:round/>
              <a:headEnd len="sm" w="sm" type="none"/>
              <a:tailEnd len="sm" w="sm" type="none"/>
            </a:ln>
          </p:spPr>
        </p:cxnSp>
        <p:sp>
          <p:nvSpPr>
            <p:cNvPr id="667" name="Google Shape;667;p120"/>
            <p:cNvSpPr/>
            <p:nvPr/>
          </p:nvSpPr>
          <p:spPr>
            <a:xfrm>
              <a:off x="3593940" y="11988392"/>
              <a:ext cx="108112" cy="54057"/>
            </a:xfrm>
            <a:custGeom>
              <a:rect b="b" l="l" r="r" t="t"/>
              <a:pathLst>
                <a:path extrusionOk="0" h="49" w="97">
                  <a:moveTo>
                    <a:pt x="96" y="48"/>
                  </a:moveTo>
                  <a:lnTo>
                    <a:pt x="32" y="48"/>
                  </a:lnTo>
                  <a:lnTo>
                    <a:pt x="0" y="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68" name="Google Shape;668;p120"/>
            <p:cNvCxnSpPr/>
            <p:nvPr/>
          </p:nvCxnSpPr>
          <p:spPr>
            <a:xfrm rot="10800000">
              <a:off x="3441602" y="11737771"/>
              <a:ext cx="88455" cy="132681"/>
            </a:xfrm>
            <a:prstGeom prst="straightConnector1">
              <a:avLst/>
            </a:prstGeom>
            <a:noFill/>
            <a:ln cap="flat" cmpd="sng" w="14400">
              <a:solidFill>
                <a:srgbClr val="7F7F7F"/>
              </a:solidFill>
              <a:prstDash val="solid"/>
              <a:round/>
              <a:headEnd len="sm" w="sm" type="none"/>
              <a:tailEnd len="sm" w="sm" type="none"/>
            </a:ln>
          </p:spPr>
        </p:cxnSp>
      </p:grpSp>
      <p:sp>
        <p:nvSpPr>
          <p:cNvPr id="669" name="Google Shape;669;p120"/>
          <p:cNvSpPr txBox="1"/>
          <p:nvPr>
            <p:ph idx="1" type="body"/>
          </p:nvPr>
        </p:nvSpPr>
        <p:spPr>
          <a:xfrm>
            <a:off x="734715" y="1476869"/>
            <a:ext cx="4312551" cy="41478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0" name="Google Shape;670;p120"/>
          <p:cNvSpPr/>
          <p:nvPr/>
        </p:nvSpPr>
        <p:spPr>
          <a:xfrm>
            <a:off x="818862" y="1340326"/>
            <a:ext cx="792000" cy="21410"/>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671" name="Google Shape;671;p120"/>
          <p:cNvSpPr txBox="1"/>
          <p:nvPr>
            <p:ph idx="2" type="body"/>
          </p:nvPr>
        </p:nvSpPr>
        <p:spPr>
          <a:xfrm>
            <a:off x="734715" y="642972"/>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2" name="Google Shape;672;p120"/>
          <p:cNvSpPr txBox="1"/>
          <p:nvPr>
            <p:ph idx="3" type="body"/>
          </p:nvPr>
        </p:nvSpPr>
        <p:spPr>
          <a:xfrm>
            <a:off x="5383587" y="2953714"/>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3" name="Google Shape;673;p120"/>
          <p:cNvSpPr txBox="1"/>
          <p:nvPr>
            <p:ph idx="4" type="body"/>
          </p:nvPr>
        </p:nvSpPr>
        <p:spPr>
          <a:xfrm>
            <a:off x="6505378" y="70699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4" name="Google Shape;674;p120"/>
          <p:cNvSpPr txBox="1"/>
          <p:nvPr>
            <p:ph idx="5" type="body"/>
          </p:nvPr>
        </p:nvSpPr>
        <p:spPr>
          <a:xfrm>
            <a:off x="6667059" y="525270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5" name="Google Shape;675;p120"/>
          <p:cNvSpPr txBox="1"/>
          <p:nvPr>
            <p:ph idx="6" type="body"/>
          </p:nvPr>
        </p:nvSpPr>
        <p:spPr>
          <a:xfrm>
            <a:off x="5731325" y="4198813"/>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6" name="Google Shape;676;p120"/>
          <p:cNvSpPr txBox="1"/>
          <p:nvPr>
            <p:ph idx="7" type="body"/>
          </p:nvPr>
        </p:nvSpPr>
        <p:spPr>
          <a:xfrm>
            <a:off x="5779230" y="171132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77" name="Google Shape;677;p120"/>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678" name="Google Shape;678;p120"/>
          <p:cNvGrpSpPr/>
          <p:nvPr/>
        </p:nvGrpSpPr>
        <p:grpSpPr>
          <a:xfrm>
            <a:off x="389965" y="6092742"/>
            <a:ext cx="3144242" cy="374574"/>
            <a:chOff x="301128" y="6151084"/>
            <a:chExt cx="3144242" cy="374574"/>
          </a:xfrm>
        </p:grpSpPr>
        <p:pic>
          <p:nvPicPr>
            <p:cNvPr descr="Shape&#10;&#10;Description automatically generated with medium confidence" id="679" name="Google Shape;679;p12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80" name="Google Shape;680;p12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81" name="Google Shape;681;p12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number graph with icons A">
  <p:cSld name="5 point number graph with icons A">
    <p:spTree>
      <p:nvGrpSpPr>
        <p:cNvPr id="682" name="Shape 682"/>
        <p:cNvGrpSpPr/>
        <p:nvPr/>
      </p:nvGrpSpPr>
      <p:grpSpPr>
        <a:xfrm>
          <a:off x="0" y="0"/>
          <a:ext cx="0" cy="0"/>
          <a:chOff x="0" y="0"/>
          <a:chExt cx="0" cy="0"/>
        </a:xfrm>
      </p:grpSpPr>
      <p:sp>
        <p:nvSpPr>
          <p:cNvPr id="683" name="Google Shape;683;p121"/>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b="0"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21"/>
          <p:cNvSpPr/>
          <p:nvPr/>
        </p:nvSpPr>
        <p:spPr>
          <a:xfrm>
            <a:off x="2384303" y="2144026"/>
            <a:ext cx="2066436" cy="2071148"/>
          </a:xfrm>
          <a:custGeom>
            <a:rect b="b" l="l" r="r" t="t"/>
            <a:pathLst>
              <a:path extrusionOk="0" h="3876" w="3868">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5" name="Google Shape;685;p121"/>
          <p:cNvSpPr/>
          <p:nvPr/>
        </p:nvSpPr>
        <p:spPr>
          <a:xfrm>
            <a:off x="6875324" y="2733089"/>
            <a:ext cx="2365680" cy="2365680"/>
          </a:xfrm>
          <a:custGeom>
            <a:rect b="b" l="l" r="r" t="t"/>
            <a:pathLst>
              <a:path extrusionOk="0" h="4428" w="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6" name="Google Shape;686;p121"/>
          <p:cNvSpPr/>
          <p:nvPr/>
        </p:nvSpPr>
        <p:spPr>
          <a:xfrm>
            <a:off x="4224538" y="3013484"/>
            <a:ext cx="2313842" cy="2313842"/>
          </a:xfrm>
          <a:custGeom>
            <a:rect b="b" l="l" r="r" t="t"/>
            <a:pathLst>
              <a:path extrusionOk="0" h="4329" w="433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7" name="Google Shape;687;p121"/>
          <p:cNvSpPr/>
          <p:nvPr/>
        </p:nvSpPr>
        <p:spPr>
          <a:xfrm>
            <a:off x="8911127" y="1536112"/>
            <a:ext cx="2690842" cy="2688487"/>
          </a:xfrm>
          <a:custGeom>
            <a:rect b="b" l="l" r="r" t="t"/>
            <a:pathLst>
              <a:path extrusionOk="0" h="5033" w="5034">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8" name="Google Shape;688;p121"/>
          <p:cNvSpPr/>
          <p:nvPr/>
        </p:nvSpPr>
        <p:spPr>
          <a:xfrm>
            <a:off x="5574671" y="1498412"/>
            <a:ext cx="1983966" cy="1979254"/>
          </a:xfrm>
          <a:custGeom>
            <a:rect b="b" l="l" r="r" t="t"/>
            <a:pathLst>
              <a:path extrusionOk="0" h="3704" w="371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9" name="Google Shape;689;p121"/>
          <p:cNvSpPr/>
          <p:nvPr/>
        </p:nvSpPr>
        <p:spPr>
          <a:xfrm>
            <a:off x="2108622" y="3272672"/>
            <a:ext cx="791702" cy="791702"/>
          </a:xfrm>
          <a:custGeom>
            <a:rect b="b" l="l" r="r" t="t"/>
            <a:pathLst>
              <a:path extrusionOk="0" h="1482" w="1483">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0" name="Google Shape;690;p121"/>
          <p:cNvSpPr/>
          <p:nvPr/>
        </p:nvSpPr>
        <p:spPr>
          <a:xfrm>
            <a:off x="5923397" y="4495568"/>
            <a:ext cx="791702" cy="791702"/>
          </a:xfrm>
          <a:custGeom>
            <a:rect b="b" l="l" r="r" t="t"/>
            <a:pathLst>
              <a:path extrusionOk="0" h="1482" w="1483">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1" name="Google Shape;691;p121"/>
          <p:cNvSpPr/>
          <p:nvPr/>
        </p:nvSpPr>
        <p:spPr>
          <a:xfrm>
            <a:off x="5527546" y="1342899"/>
            <a:ext cx="791702" cy="786989"/>
          </a:xfrm>
          <a:custGeom>
            <a:rect b="b" l="l" r="r" t="t"/>
            <a:pathLst>
              <a:path extrusionOk="0" h="1473" w="148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2" name="Google Shape;692;p121"/>
          <p:cNvSpPr/>
          <p:nvPr/>
        </p:nvSpPr>
        <p:spPr>
          <a:xfrm>
            <a:off x="8058164" y="2400858"/>
            <a:ext cx="786989" cy="786989"/>
          </a:xfrm>
          <a:custGeom>
            <a:rect b="b" l="l" r="r" t="t"/>
            <a:pathLst>
              <a:path extrusionOk="0" h="1473" w="1474">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3" name="Google Shape;693;p121"/>
          <p:cNvSpPr/>
          <p:nvPr/>
        </p:nvSpPr>
        <p:spPr>
          <a:xfrm>
            <a:off x="10852680" y="1609156"/>
            <a:ext cx="786989" cy="791702"/>
          </a:xfrm>
          <a:custGeom>
            <a:rect b="b" l="l" r="r" t="t"/>
            <a:pathLst>
              <a:path extrusionOk="0" h="1482" w="1474">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4" name="Google Shape;694;p121"/>
          <p:cNvSpPr txBox="1"/>
          <p:nvPr>
            <p:ph idx="2" type="body"/>
          </p:nvPr>
        </p:nvSpPr>
        <p:spPr>
          <a:xfrm>
            <a:off x="2505115" y="2803265"/>
            <a:ext cx="1740791" cy="69763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5" name="Google Shape;695;p121"/>
          <p:cNvSpPr txBox="1"/>
          <p:nvPr>
            <p:ph idx="3" type="body"/>
          </p:nvPr>
        </p:nvSpPr>
        <p:spPr>
          <a:xfrm>
            <a:off x="4451914" y="3788978"/>
            <a:ext cx="1853076" cy="83943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6" name="Google Shape;696;p121"/>
          <p:cNvSpPr txBox="1"/>
          <p:nvPr>
            <p:ph idx="4" type="body"/>
          </p:nvPr>
        </p:nvSpPr>
        <p:spPr>
          <a:xfrm>
            <a:off x="6950565" y="3500899"/>
            <a:ext cx="213096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7" name="Google Shape;697;p121"/>
          <p:cNvSpPr txBox="1"/>
          <p:nvPr>
            <p:ph idx="5" type="body"/>
          </p:nvPr>
        </p:nvSpPr>
        <p:spPr>
          <a:xfrm>
            <a:off x="9067268" y="2446428"/>
            <a:ext cx="2333958"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8" name="Google Shape;698;p121"/>
          <p:cNvSpPr txBox="1"/>
          <p:nvPr>
            <p:ph idx="6" type="body"/>
          </p:nvPr>
        </p:nvSpPr>
        <p:spPr>
          <a:xfrm>
            <a:off x="5645112" y="2214208"/>
            <a:ext cx="174079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9" name="Google Shape;699;p121"/>
          <p:cNvSpPr txBox="1"/>
          <p:nvPr>
            <p:ph idx="7" type="body"/>
          </p:nvPr>
        </p:nvSpPr>
        <p:spPr>
          <a:xfrm>
            <a:off x="2138039" y="3421579"/>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00" name="Google Shape;700;p121"/>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01" name="Google Shape;701;p121"/>
          <p:cNvGrpSpPr/>
          <p:nvPr/>
        </p:nvGrpSpPr>
        <p:grpSpPr>
          <a:xfrm>
            <a:off x="389965" y="6092742"/>
            <a:ext cx="3144242" cy="374574"/>
            <a:chOff x="301128" y="6151084"/>
            <a:chExt cx="3144242" cy="374574"/>
          </a:xfrm>
        </p:grpSpPr>
        <p:pic>
          <p:nvPicPr>
            <p:cNvPr descr="Shape&#10;&#10;Description automatically generated with medium confidence" id="702" name="Google Shape;702;p12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03" name="Google Shape;703;p12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04" name="Google Shape;704;p12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705" name="Google Shape;705;p121"/>
          <p:cNvSpPr txBox="1"/>
          <p:nvPr>
            <p:ph idx="8" type="body"/>
          </p:nvPr>
        </p:nvSpPr>
        <p:spPr>
          <a:xfrm>
            <a:off x="6003355" y="464181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6" name="Google Shape;706;p121"/>
          <p:cNvSpPr txBox="1"/>
          <p:nvPr>
            <p:ph idx="9" type="body"/>
          </p:nvPr>
        </p:nvSpPr>
        <p:spPr>
          <a:xfrm>
            <a:off x="5575772" y="139006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7" name="Google Shape;707;p121"/>
          <p:cNvSpPr txBox="1"/>
          <p:nvPr>
            <p:ph idx="13" type="body"/>
          </p:nvPr>
        </p:nvSpPr>
        <p:spPr>
          <a:xfrm>
            <a:off x="8119887" y="2463875"/>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8" name="Google Shape;708;p121"/>
          <p:cNvSpPr txBox="1"/>
          <p:nvPr>
            <p:ph idx="14" type="body"/>
          </p:nvPr>
        </p:nvSpPr>
        <p:spPr>
          <a:xfrm>
            <a:off x="10942078" y="1707788"/>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number graph with icons ">
  <p:cSld name="4 point number graph with icons ">
    <p:spTree>
      <p:nvGrpSpPr>
        <p:cNvPr id="709" name="Shape 709"/>
        <p:cNvGrpSpPr/>
        <p:nvPr/>
      </p:nvGrpSpPr>
      <p:grpSpPr>
        <a:xfrm>
          <a:off x="0" y="0"/>
          <a:ext cx="0" cy="0"/>
          <a:chOff x="0" y="0"/>
          <a:chExt cx="0" cy="0"/>
        </a:xfrm>
      </p:grpSpPr>
      <p:sp>
        <p:nvSpPr>
          <p:cNvPr id="710" name="Google Shape;710;p122"/>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1" name="Google Shape;711;p122"/>
          <p:cNvSpPr/>
          <p:nvPr/>
        </p:nvSpPr>
        <p:spPr>
          <a:xfrm>
            <a:off x="2089889" y="2141094"/>
            <a:ext cx="2664102" cy="266410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2" name="Google Shape;712;p122"/>
          <p:cNvSpPr/>
          <p:nvPr/>
        </p:nvSpPr>
        <p:spPr>
          <a:xfrm>
            <a:off x="4385115" y="2141094"/>
            <a:ext cx="2664102" cy="266410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3" name="Google Shape;713;p122"/>
          <p:cNvSpPr/>
          <p:nvPr/>
        </p:nvSpPr>
        <p:spPr>
          <a:xfrm>
            <a:off x="6680341" y="2141094"/>
            <a:ext cx="2664102" cy="266410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4" name="Google Shape;714;p122"/>
          <p:cNvSpPr/>
          <p:nvPr/>
        </p:nvSpPr>
        <p:spPr>
          <a:xfrm>
            <a:off x="8975567" y="2141094"/>
            <a:ext cx="2664102" cy="266410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5" name="Google Shape;715;p122"/>
          <p:cNvSpPr/>
          <p:nvPr/>
        </p:nvSpPr>
        <p:spPr>
          <a:xfrm>
            <a:off x="2458765" y="1698686"/>
            <a:ext cx="1268168" cy="1268168"/>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6" name="Google Shape;716;p122"/>
          <p:cNvSpPr/>
          <p:nvPr/>
        </p:nvSpPr>
        <p:spPr>
          <a:xfrm>
            <a:off x="4753991" y="1698686"/>
            <a:ext cx="1268168" cy="1268168"/>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7" name="Google Shape;717;p122"/>
          <p:cNvSpPr/>
          <p:nvPr/>
        </p:nvSpPr>
        <p:spPr>
          <a:xfrm>
            <a:off x="7049217" y="1698686"/>
            <a:ext cx="1268168" cy="1268168"/>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8" name="Google Shape;718;p122"/>
          <p:cNvSpPr/>
          <p:nvPr/>
        </p:nvSpPr>
        <p:spPr>
          <a:xfrm>
            <a:off x="9344443" y="1698686"/>
            <a:ext cx="1268168" cy="1268168"/>
          </a:xfrm>
          <a:prstGeom prst="ellipse">
            <a:avLst/>
          </a:prstGeom>
          <a:solidFill>
            <a:srgbClr val="916395">
              <a:alpha val="8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9" name="Google Shape;719;p122"/>
          <p:cNvSpPr/>
          <p:nvPr/>
        </p:nvSpPr>
        <p:spPr>
          <a:xfrm>
            <a:off x="2562014" y="1786976"/>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0" name="Google Shape;720;p122"/>
          <p:cNvSpPr/>
          <p:nvPr/>
        </p:nvSpPr>
        <p:spPr>
          <a:xfrm>
            <a:off x="4860745" y="180544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1" name="Google Shape;721;p122"/>
          <p:cNvSpPr/>
          <p:nvPr/>
        </p:nvSpPr>
        <p:spPr>
          <a:xfrm>
            <a:off x="7155971" y="1805439"/>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2" name="Google Shape;722;p122"/>
          <p:cNvSpPr/>
          <p:nvPr/>
        </p:nvSpPr>
        <p:spPr>
          <a:xfrm>
            <a:off x="9451197" y="1805439"/>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3" name="Google Shape;723;p122"/>
          <p:cNvSpPr/>
          <p:nvPr/>
        </p:nvSpPr>
        <p:spPr>
          <a:xfrm>
            <a:off x="3435379" y="4279578"/>
            <a:ext cx="879736" cy="87973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4" name="Google Shape;724;p122"/>
          <p:cNvSpPr/>
          <p:nvPr/>
        </p:nvSpPr>
        <p:spPr>
          <a:xfrm>
            <a:off x="5798873" y="4279578"/>
            <a:ext cx="879736" cy="879735"/>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5" name="Google Shape;725;p122"/>
          <p:cNvSpPr/>
          <p:nvPr/>
        </p:nvSpPr>
        <p:spPr>
          <a:xfrm>
            <a:off x="8095831" y="4279578"/>
            <a:ext cx="879736" cy="879735"/>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6" name="Google Shape;726;p122"/>
          <p:cNvSpPr/>
          <p:nvPr/>
        </p:nvSpPr>
        <p:spPr>
          <a:xfrm>
            <a:off x="10526240" y="4279578"/>
            <a:ext cx="879736" cy="879735"/>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7" name="Google Shape;727;p122"/>
          <p:cNvSpPr txBox="1"/>
          <p:nvPr>
            <p:ph idx="2" type="body"/>
          </p:nvPr>
        </p:nvSpPr>
        <p:spPr>
          <a:xfrm>
            <a:off x="2747941" y="194690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4800"/>
              <a:buNone/>
              <a:defRPr b="1" i="0" sz="48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8" name="Google Shape;728;p122"/>
          <p:cNvSpPr txBox="1"/>
          <p:nvPr>
            <p:ph idx="3" type="body"/>
          </p:nvPr>
        </p:nvSpPr>
        <p:spPr>
          <a:xfrm>
            <a:off x="5064548" y="1949503"/>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4800"/>
              <a:buNone/>
              <a:defRPr b="1" i="0" sz="48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9" name="Google Shape;729;p122"/>
          <p:cNvSpPr txBox="1"/>
          <p:nvPr>
            <p:ph idx="4" type="body"/>
          </p:nvPr>
        </p:nvSpPr>
        <p:spPr>
          <a:xfrm>
            <a:off x="7338393" y="1962861"/>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4800"/>
              <a:buNone/>
              <a:defRPr b="1" i="0" sz="48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0" name="Google Shape;730;p122"/>
          <p:cNvSpPr txBox="1"/>
          <p:nvPr>
            <p:ph idx="5" type="body"/>
          </p:nvPr>
        </p:nvSpPr>
        <p:spPr>
          <a:xfrm>
            <a:off x="9655000" y="196545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4800"/>
              <a:buNone/>
              <a:defRPr b="1" i="0" sz="48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1" name="Google Shape;731;p122"/>
          <p:cNvSpPr txBox="1"/>
          <p:nvPr>
            <p:ph idx="6" type="body"/>
          </p:nvPr>
        </p:nvSpPr>
        <p:spPr>
          <a:xfrm>
            <a:off x="2291885" y="313586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22"/>
          <p:cNvSpPr txBox="1"/>
          <p:nvPr>
            <p:ph idx="7" type="body"/>
          </p:nvPr>
        </p:nvSpPr>
        <p:spPr>
          <a:xfrm>
            <a:off x="4623112" y="311706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3" name="Google Shape;733;p122"/>
          <p:cNvSpPr txBox="1"/>
          <p:nvPr>
            <p:ph idx="8" type="body"/>
          </p:nvPr>
        </p:nvSpPr>
        <p:spPr>
          <a:xfrm>
            <a:off x="6878370" y="312153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22"/>
          <p:cNvSpPr txBox="1"/>
          <p:nvPr>
            <p:ph idx="9" type="body"/>
          </p:nvPr>
        </p:nvSpPr>
        <p:spPr>
          <a:xfrm>
            <a:off x="9209597" y="310273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35" name="Google Shape;735;p122"/>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36" name="Google Shape;736;p122"/>
          <p:cNvGrpSpPr/>
          <p:nvPr/>
        </p:nvGrpSpPr>
        <p:grpSpPr>
          <a:xfrm>
            <a:off x="389965" y="6092742"/>
            <a:ext cx="3144242" cy="374574"/>
            <a:chOff x="301128" y="6151084"/>
            <a:chExt cx="3144242" cy="374574"/>
          </a:xfrm>
        </p:grpSpPr>
        <p:pic>
          <p:nvPicPr>
            <p:cNvPr descr="Shape&#10;&#10;Description automatically generated with medium confidence" id="737" name="Google Shape;737;p12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38" name="Google Shape;738;p12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39" name="Google Shape;739;p12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icon graph">
  <p:cSld name="4 point icon graph">
    <p:spTree>
      <p:nvGrpSpPr>
        <p:cNvPr id="740" name="Shape 740"/>
        <p:cNvGrpSpPr/>
        <p:nvPr/>
      </p:nvGrpSpPr>
      <p:grpSpPr>
        <a:xfrm>
          <a:off x="0" y="0"/>
          <a:ext cx="0" cy="0"/>
          <a:chOff x="0" y="0"/>
          <a:chExt cx="0" cy="0"/>
        </a:xfrm>
      </p:grpSpPr>
      <p:pic>
        <p:nvPicPr>
          <p:cNvPr descr="Background pattern&#10;&#10;Description automatically generated" id="741" name="Google Shape;741;p123"/>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742" name="Google Shape;742;p123"/>
          <p:cNvSpPr/>
          <p:nvPr/>
        </p:nvSpPr>
        <p:spPr>
          <a:xfrm>
            <a:off x="4292836" y="2475929"/>
            <a:ext cx="1660392"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3" name="Google Shape;743;p123"/>
          <p:cNvSpPr/>
          <p:nvPr/>
        </p:nvSpPr>
        <p:spPr>
          <a:xfrm>
            <a:off x="3846806" y="242857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4" name="Google Shape;744;p123"/>
          <p:cNvSpPr/>
          <p:nvPr/>
        </p:nvSpPr>
        <p:spPr>
          <a:xfrm>
            <a:off x="3912488" y="249425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5" name="Google Shape;745;p123"/>
          <p:cNvSpPr/>
          <p:nvPr/>
        </p:nvSpPr>
        <p:spPr>
          <a:xfrm>
            <a:off x="3324401" y="800258"/>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6" name="Google Shape;746;p123"/>
          <p:cNvSpPr/>
          <p:nvPr/>
        </p:nvSpPr>
        <p:spPr>
          <a:xfrm>
            <a:off x="6055570" y="242857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7" name="Google Shape;747;p123"/>
          <p:cNvSpPr/>
          <p:nvPr/>
        </p:nvSpPr>
        <p:spPr>
          <a:xfrm>
            <a:off x="6119725" y="249425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8" name="Google Shape;748;p123"/>
          <p:cNvSpPr/>
          <p:nvPr/>
        </p:nvSpPr>
        <p:spPr>
          <a:xfrm>
            <a:off x="5531638" y="292195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9" name="Google Shape;749;p123"/>
          <p:cNvSpPr/>
          <p:nvPr/>
        </p:nvSpPr>
        <p:spPr>
          <a:xfrm>
            <a:off x="6489380" y="2475929"/>
            <a:ext cx="1660392" cy="233707"/>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0" name="Google Shape;750;p123"/>
          <p:cNvSpPr/>
          <p:nvPr/>
        </p:nvSpPr>
        <p:spPr>
          <a:xfrm>
            <a:off x="8249060" y="242857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1" name="Google Shape;751;p123"/>
          <p:cNvSpPr/>
          <p:nvPr/>
        </p:nvSpPr>
        <p:spPr>
          <a:xfrm>
            <a:off x="8316270" y="249425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2" name="Google Shape;752;p123"/>
          <p:cNvSpPr/>
          <p:nvPr/>
        </p:nvSpPr>
        <p:spPr>
          <a:xfrm>
            <a:off x="7728183" y="80025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3" name="Google Shape;753;p123"/>
          <p:cNvSpPr/>
          <p:nvPr/>
        </p:nvSpPr>
        <p:spPr>
          <a:xfrm>
            <a:off x="8684398" y="2475929"/>
            <a:ext cx="1661920" cy="233707"/>
          </a:xfrm>
          <a:custGeom>
            <a:rect b="b" l="l" r="r" t="t"/>
            <a:pathLst>
              <a:path extrusionOk="0" h="154" w="1089">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4" name="Google Shape;754;p123"/>
          <p:cNvSpPr/>
          <p:nvPr/>
        </p:nvSpPr>
        <p:spPr>
          <a:xfrm>
            <a:off x="10445605" y="2428576"/>
            <a:ext cx="325357" cy="326885"/>
          </a:xfrm>
          <a:custGeom>
            <a:rect b="b" l="l" r="r" t="t"/>
            <a:pathLst>
              <a:path extrusionOk="0" h="215" w="214">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5" name="Google Shape;755;p123"/>
          <p:cNvSpPr/>
          <p:nvPr/>
        </p:nvSpPr>
        <p:spPr>
          <a:xfrm>
            <a:off x="10512815" y="2494259"/>
            <a:ext cx="190937" cy="193992"/>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6" name="Google Shape;756;p123"/>
          <p:cNvSpPr/>
          <p:nvPr/>
        </p:nvSpPr>
        <p:spPr>
          <a:xfrm>
            <a:off x="9924727" y="2921959"/>
            <a:ext cx="1367112" cy="1512224"/>
          </a:xfrm>
          <a:custGeom>
            <a:rect b="b" l="l" r="r" t="t"/>
            <a:pathLst>
              <a:path extrusionOk="0" h="991" w="896">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7" name="Google Shape;757;p123"/>
          <p:cNvSpPr txBox="1"/>
          <p:nvPr/>
        </p:nvSpPr>
        <p:spPr>
          <a:xfrm>
            <a:off x="5577077" y="1322650"/>
            <a:ext cx="12747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758" name="Google Shape;758;p123"/>
          <p:cNvSpPr txBox="1"/>
          <p:nvPr/>
        </p:nvSpPr>
        <p:spPr>
          <a:xfrm>
            <a:off x="9977804" y="1322650"/>
            <a:ext cx="12747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759" name="Google Shape;759;p123"/>
          <p:cNvSpPr txBox="1"/>
          <p:nvPr/>
        </p:nvSpPr>
        <p:spPr>
          <a:xfrm>
            <a:off x="7780418" y="3013347"/>
            <a:ext cx="12747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760" name="Google Shape;760;p123"/>
          <p:cNvSpPr txBox="1"/>
          <p:nvPr>
            <p:ph idx="1" type="body"/>
          </p:nvPr>
        </p:nvSpPr>
        <p:spPr>
          <a:xfrm>
            <a:off x="2833955" y="2984923"/>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1" name="Google Shape;761;p123"/>
          <p:cNvSpPr txBox="1"/>
          <p:nvPr>
            <p:ph idx="2" type="body"/>
          </p:nvPr>
        </p:nvSpPr>
        <p:spPr>
          <a:xfrm>
            <a:off x="7261647" y="2951026"/>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2" name="Google Shape;762;p123"/>
          <p:cNvSpPr txBox="1"/>
          <p:nvPr>
            <p:ph idx="3" type="body"/>
          </p:nvPr>
        </p:nvSpPr>
        <p:spPr>
          <a:xfrm>
            <a:off x="5051398" y="1028522"/>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23"/>
          <p:cNvSpPr txBox="1"/>
          <p:nvPr>
            <p:ph idx="4" type="body"/>
          </p:nvPr>
        </p:nvSpPr>
        <p:spPr>
          <a:xfrm>
            <a:off x="9377489" y="994625"/>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4" name="Google Shape;764;p123"/>
          <p:cNvSpPr/>
          <p:nvPr/>
        </p:nvSpPr>
        <p:spPr>
          <a:xfrm>
            <a:off x="0" y="2489789"/>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765" name="Google Shape;765;p123"/>
          <p:cNvGrpSpPr/>
          <p:nvPr/>
        </p:nvGrpSpPr>
        <p:grpSpPr>
          <a:xfrm>
            <a:off x="389965" y="6092742"/>
            <a:ext cx="3144242" cy="374574"/>
            <a:chOff x="301128" y="6151084"/>
            <a:chExt cx="3144242" cy="374574"/>
          </a:xfrm>
        </p:grpSpPr>
        <p:pic>
          <p:nvPicPr>
            <p:cNvPr descr="Shape&#10;&#10;Description automatically generated with medium confidence" id="766" name="Google Shape;766;p12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67" name="Google Shape;767;p12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68" name="Google Shape;768;p12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1 Standardseite">
  <p:cSld name="4_1 Standardseite">
    <p:spTree>
      <p:nvGrpSpPr>
        <p:cNvPr id="70" name="Shape 70"/>
        <p:cNvGrpSpPr/>
        <p:nvPr/>
      </p:nvGrpSpPr>
      <p:grpSpPr>
        <a:xfrm>
          <a:off x="0" y="0"/>
          <a:ext cx="0" cy="0"/>
          <a:chOff x="0" y="0"/>
          <a:chExt cx="0" cy="0"/>
        </a:xfrm>
      </p:grpSpPr>
      <p:sp>
        <p:nvSpPr>
          <p:cNvPr id="71" name="Google Shape;71;p78"/>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81000" lvl="1" marL="914400" algn="l">
              <a:lnSpc>
                <a:spcPct val="90000"/>
              </a:lnSpc>
              <a:spcBef>
                <a:spcPts val="500"/>
              </a:spcBef>
              <a:spcAft>
                <a:spcPts val="0"/>
              </a:spcAft>
              <a:buClr>
                <a:srgbClr val="595A59"/>
              </a:buClr>
              <a:buSzPts val="2400"/>
              <a:buChar char="•"/>
              <a:defRPr>
                <a:solidFill>
                  <a:srgbClr val="595A59"/>
                </a:solidFill>
              </a:defRPr>
            </a:lvl2pPr>
            <a:lvl3pPr indent="-355600" lvl="2" marL="1371600" algn="l">
              <a:lnSpc>
                <a:spcPct val="90000"/>
              </a:lnSpc>
              <a:spcBef>
                <a:spcPts val="500"/>
              </a:spcBef>
              <a:spcAft>
                <a:spcPts val="0"/>
              </a:spcAft>
              <a:buClr>
                <a:srgbClr val="595A59"/>
              </a:buClr>
              <a:buSzPts val="2000"/>
              <a:buChar char="•"/>
              <a:defRPr>
                <a:solidFill>
                  <a:srgbClr val="595A59"/>
                </a:solidFill>
              </a:defRPr>
            </a:lvl3pPr>
            <a:lvl4pPr indent="-342900" lvl="3" marL="1828800" algn="l">
              <a:lnSpc>
                <a:spcPct val="90000"/>
              </a:lnSpc>
              <a:spcBef>
                <a:spcPts val="500"/>
              </a:spcBef>
              <a:spcAft>
                <a:spcPts val="0"/>
              </a:spcAft>
              <a:buClr>
                <a:srgbClr val="595A59"/>
              </a:buClr>
              <a:buSzPts val="1800"/>
              <a:buChar char="•"/>
              <a:defRPr>
                <a:solidFill>
                  <a:srgbClr val="595A59"/>
                </a:solidFill>
              </a:defRPr>
            </a:lvl4pPr>
            <a:lvl5pPr indent="-342900" lvl="4" marL="2286000" algn="l">
              <a:lnSpc>
                <a:spcPct val="90000"/>
              </a:lnSpc>
              <a:spcBef>
                <a:spcPts val="500"/>
              </a:spcBef>
              <a:spcAft>
                <a:spcPts val="0"/>
              </a:spcAft>
              <a:buClr>
                <a:srgbClr val="595A59"/>
              </a:buClr>
              <a:buSzPts val="1800"/>
              <a:buChar char="•"/>
              <a:defRPr>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78"/>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Clr>
                <a:srgbClr val="595A59"/>
              </a:buClr>
              <a:buSzPts val="1800"/>
              <a:buNone/>
              <a:defRPr sz="1800">
                <a:solidFill>
                  <a:srgbClr val="595A59"/>
                </a:solidFill>
              </a:defRPr>
            </a:lvl1pPr>
            <a:lvl2pPr indent="-342900" lvl="1" marL="914400" algn="l">
              <a:lnSpc>
                <a:spcPct val="100000"/>
              </a:lnSpc>
              <a:spcBef>
                <a:spcPts val="600"/>
              </a:spcBef>
              <a:spcAft>
                <a:spcPts val="0"/>
              </a:spcAft>
              <a:buClr>
                <a:srgbClr val="595A59"/>
              </a:buClr>
              <a:buSzPts val="1800"/>
              <a:buChar char="•"/>
              <a:defRPr sz="1800">
                <a:solidFill>
                  <a:srgbClr val="595A59"/>
                </a:solidFill>
              </a:defRPr>
            </a:lvl2pPr>
            <a:lvl3pPr indent="-342900" lvl="2" marL="1371600" algn="l">
              <a:lnSpc>
                <a:spcPct val="100000"/>
              </a:lnSpc>
              <a:spcBef>
                <a:spcPts val="600"/>
              </a:spcBef>
              <a:spcAft>
                <a:spcPts val="0"/>
              </a:spcAft>
              <a:buClr>
                <a:srgbClr val="595A59"/>
              </a:buClr>
              <a:buSzPts val="1800"/>
              <a:buChar char="•"/>
              <a:defRPr sz="1800">
                <a:solidFill>
                  <a:srgbClr val="595A59"/>
                </a:solidFill>
              </a:defRPr>
            </a:lvl3pPr>
            <a:lvl4pPr indent="-342900" lvl="3" marL="1828800" algn="l">
              <a:lnSpc>
                <a:spcPct val="100000"/>
              </a:lnSpc>
              <a:spcBef>
                <a:spcPts val="600"/>
              </a:spcBef>
              <a:spcAft>
                <a:spcPts val="0"/>
              </a:spcAft>
              <a:buClr>
                <a:srgbClr val="595A59"/>
              </a:buClr>
              <a:buSzPts val="1800"/>
              <a:buChar char="•"/>
              <a:defRPr sz="1800">
                <a:solidFill>
                  <a:srgbClr val="595A59"/>
                </a:solidFill>
              </a:defRPr>
            </a:lvl4pPr>
            <a:lvl5pPr indent="-342900" lvl="4" marL="2286000" algn="l">
              <a:lnSpc>
                <a:spcPct val="100000"/>
              </a:lnSpc>
              <a:spcBef>
                <a:spcPts val="600"/>
              </a:spcBef>
              <a:spcAft>
                <a:spcPts val="0"/>
              </a:spcAft>
              <a:buClr>
                <a:srgbClr val="595A59"/>
              </a:buClr>
              <a:buSzPts val="1800"/>
              <a:buChar char="•"/>
              <a:defRPr sz="1800">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3" name="Google Shape;73;p78"/>
          <p:cNvGrpSpPr/>
          <p:nvPr/>
        </p:nvGrpSpPr>
        <p:grpSpPr>
          <a:xfrm>
            <a:off x="389965" y="6092742"/>
            <a:ext cx="3144242" cy="374574"/>
            <a:chOff x="301128" y="6151084"/>
            <a:chExt cx="3144242" cy="374574"/>
          </a:xfrm>
        </p:grpSpPr>
        <p:pic>
          <p:nvPicPr>
            <p:cNvPr descr="Shape&#10;&#10;Description automatically generated with medium confidence" id="74" name="Google Shape;74;p7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5" name="Google Shape;75;p7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6" name="Google Shape;76;p7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77" name="Google Shape;77;p78"/>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78" name="Google Shape;78;p78"/>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78"/>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1 Standardseite">
  <p:cSld name="5_1 Standardseite">
    <p:spTree>
      <p:nvGrpSpPr>
        <p:cNvPr id="769" name="Shape 769"/>
        <p:cNvGrpSpPr/>
        <p:nvPr/>
      </p:nvGrpSpPr>
      <p:grpSpPr>
        <a:xfrm>
          <a:off x="0" y="0"/>
          <a:ext cx="0" cy="0"/>
          <a:chOff x="0" y="0"/>
          <a:chExt cx="0" cy="0"/>
        </a:xfrm>
      </p:grpSpPr>
      <p:sp>
        <p:nvSpPr>
          <p:cNvPr id="770" name="Google Shape;770;p1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1" name="Google Shape;771;p1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2" name="Google Shape;772;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
        <p:nvSpPr>
          <p:cNvPr id="773" name="Google Shape;773;p124"/>
          <p:cNvSpPr txBox="1"/>
          <p:nvPr>
            <p:ph idx="1" type="body"/>
          </p:nvPr>
        </p:nvSpPr>
        <p:spPr>
          <a:xfrm>
            <a:off x="3752490" y="1376363"/>
            <a:ext cx="8007709" cy="48676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4" name="Google Shape;774;p124"/>
          <p:cNvSpPr txBox="1"/>
          <p:nvPr>
            <p:ph idx="2" type="body"/>
          </p:nvPr>
        </p:nvSpPr>
        <p:spPr>
          <a:xfrm>
            <a:off x="3752490" y="441325"/>
            <a:ext cx="8007710" cy="611188"/>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5" name="Google Shape;775;p124"/>
          <p:cNvSpPr txBox="1"/>
          <p:nvPr>
            <p:ph idx="3" type="body"/>
          </p:nvPr>
        </p:nvSpPr>
        <p:spPr>
          <a:xfrm>
            <a:off x="431800" y="6244046"/>
            <a:ext cx="11328400" cy="254363"/>
          </a:xfrm>
          <a:prstGeom prst="rect">
            <a:avLst/>
          </a:prstGeom>
          <a:noFill/>
          <a:ln>
            <a:noFill/>
          </a:ln>
        </p:spPr>
        <p:txBody>
          <a:bodyPr anchorCtr="0" anchor="ctr" bIns="45700" lIns="91425" spcFirstLastPara="1" rIns="91425" wrap="square" tIns="45700">
            <a:normAutofit/>
          </a:bodyPr>
          <a:lstStyle>
            <a:lvl1pPr indent="-292100" lvl="0" marL="457200" algn="l">
              <a:lnSpc>
                <a:spcPct val="90000"/>
              </a:lnSpc>
              <a:spcBef>
                <a:spcPts val="1000"/>
              </a:spcBef>
              <a:spcAft>
                <a:spcPts val="0"/>
              </a:spcAft>
              <a:buClr>
                <a:schemeClr val="dk1"/>
              </a:buClr>
              <a:buSzPts val="1000"/>
              <a:buChar char="•"/>
              <a:defRPr sz="1000">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6" name="Google Shape;776;p124"/>
          <p:cNvSpPr txBox="1"/>
          <p:nvPr>
            <p:ph idx="4" type="body"/>
          </p:nvPr>
        </p:nvSpPr>
        <p:spPr>
          <a:xfrm>
            <a:off x="431799" y="441325"/>
            <a:ext cx="3148162" cy="237944"/>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rgbClr val="9FFBFB"/>
              </a:buClr>
              <a:buSzPts val="1800"/>
              <a:buChar char="•"/>
              <a:defRPr sz="1800">
                <a:solidFill>
                  <a:srgbClr val="9FFBF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7" name="Google Shape;777;p124"/>
          <p:cNvSpPr txBox="1"/>
          <p:nvPr>
            <p:ph idx="5" type="body"/>
          </p:nvPr>
        </p:nvSpPr>
        <p:spPr>
          <a:xfrm>
            <a:off x="431800" y="798861"/>
            <a:ext cx="3148161" cy="237944"/>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rgbClr val="44F1F4"/>
              </a:buClr>
              <a:buSzPts val="1800"/>
              <a:buChar char="•"/>
              <a:defRPr sz="1800">
                <a:solidFill>
                  <a:srgbClr val="44F1F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78" name="Google Shape;778;p124"/>
          <p:cNvCxnSpPr/>
          <p:nvPr/>
        </p:nvCxnSpPr>
        <p:spPr>
          <a:xfrm>
            <a:off x="3752490" y="1214711"/>
            <a:ext cx="8007710" cy="0"/>
          </a:xfrm>
          <a:prstGeom prst="straightConnector1">
            <a:avLst/>
          </a:prstGeom>
          <a:noFill/>
          <a:ln cap="flat" cmpd="sng" w="9525">
            <a:solidFill>
              <a:schemeClr val="accent1"/>
            </a:solidFill>
            <a:prstDash val="solid"/>
            <a:miter lim="800000"/>
            <a:headEnd len="sm" w="sm" type="none"/>
            <a:tailEnd len="sm" w="sm" type="none"/>
          </a:ln>
        </p:spPr>
      </p:cxnSp>
      <p:sp>
        <p:nvSpPr>
          <p:cNvPr id="779" name="Google Shape;779;p124"/>
          <p:cNvSpPr txBox="1"/>
          <p:nvPr>
            <p:ph idx="6" type="body"/>
          </p:nvPr>
        </p:nvSpPr>
        <p:spPr>
          <a:xfrm>
            <a:off x="431800" y="1376363"/>
            <a:ext cx="3148161" cy="4867681"/>
          </a:xfrm>
          <a:prstGeom prst="rect">
            <a:avLst/>
          </a:prstGeom>
          <a:noFill/>
          <a:ln>
            <a:noFill/>
          </a:ln>
        </p:spPr>
        <p:txBody>
          <a:bodyPr anchorCtr="0" anchor="ctr" bIns="45700" lIns="91425" spcFirstLastPara="1" rIns="91425" wrap="square" tIns="45700">
            <a:normAutofit/>
          </a:bodyPr>
          <a:lstStyle>
            <a:lvl1pPr indent="-330200" lvl="0" marL="457200" algn="l">
              <a:lnSpc>
                <a:spcPct val="100000"/>
              </a:lnSpc>
              <a:spcBef>
                <a:spcPts val="600"/>
              </a:spcBef>
              <a:spcAft>
                <a:spcPts val="0"/>
              </a:spcAft>
              <a:buClr>
                <a:schemeClr val="dk1"/>
              </a:buClr>
              <a:buSzPts val="1600"/>
              <a:buChar char="•"/>
              <a:defRPr sz="1600"/>
            </a:lvl1pPr>
            <a:lvl2pPr indent="-330200" lvl="1" marL="914400" algn="l">
              <a:lnSpc>
                <a:spcPct val="100000"/>
              </a:lnSpc>
              <a:spcBef>
                <a:spcPts val="600"/>
              </a:spcBef>
              <a:spcAft>
                <a:spcPts val="0"/>
              </a:spcAft>
              <a:buClr>
                <a:schemeClr val="dk1"/>
              </a:buClr>
              <a:buSzPts val="1600"/>
              <a:buChar char="•"/>
              <a:defRPr sz="1600"/>
            </a:lvl2pPr>
            <a:lvl3pPr indent="-317500" lvl="2" marL="1371600" algn="l">
              <a:lnSpc>
                <a:spcPct val="100000"/>
              </a:lnSpc>
              <a:spcBef>
                <a:spcPts val="600"/>
              </a:spcBef>
              <a:spcAft>
                <a:spcPts val="0"/>
              </a:spcAft>
              <a:buClr>
                <a:schemeClr val="dk1"/>
              </a:buClr>
              <a:buSzPts val="1400"/>
              <a:buChar char="•"/>
              <a:defRPr sz="1400"/>
            </a:lvl3pPr>
            <a:lvl4pPr indent="-304800" lvl="3" marL="1828800" algn="l">
              <a:lnSpc>
                <a:spcPct val="100000"/>
              </a:lnSpc>
              <a:spcBef>
                <a:spcPts val="600"/>
              </a:spcBef>
              <a:spcAft>
                <a:spcPts val="0"/>
              </a:spcAft>
              <a:buClr>
                <a:schemeClr val="dk1"/>
              </a:buClr>
              <a:buSzPts val="1200"/>
              <a:buChar char="•"/>
              <a:defRPr sz="12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with 1 colum - RIGHT">
  <p:cSld name="text only with 1 colum - RIGHT">
    <p:spTree>
      <p:nvGrpSpPr>
        <p:cNvPr id="780" name="Shape 780"/>
        <p:cNvGrpSpPr/>
        <p:nvPr/>
      </p:nvGrpSpPr>
      <p:grpSpPr>
        <a:xfrm>
          <a:off x="0" y="0"/>
          <a:ext cx="0" cy="0"/>
          <a:chOff x="0" y="0"/>
          <a:chExt cx="0" cy="0"/>
        </a:xfrm>
      </p:grpSpPr>
      <p:sp>
        <p:nvSpPr>
          <p:cNvPr id="781" name="Google Shape;781;p125"/>
          <p:cNvSpPr txBox="1"/>
          <p:nvPr>
            <p:ph idx="1" type="body"/>
          </p:nvPr>
        </p:nvSpPr>
        <p:spPr>
          <a:xfrm>
            <a:off x="2716696" y="873303"/>
            <a:ext cx="8852375"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45473"/>
              </a:buClr>
              <a:buSzPts val="3600"/>
              <a:buNone/>
              <a:defRPr sz="3600">
                <a:solidFill>
                  <a:srgbClr val="24547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2" name="Google Shape;782;p125"/>
          <p:cNvSpPr txBox="1"/>
          <p:nvPr>
            <p:ph idx="2" type="body"/>
          </p:nvPr>
        </p:nvSpPr>
        <p:spPr>
          <a:xfrm>
            <a:off x="2734103" y="1982978"/>
            <a:ext cx="8834969"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45473"/>
              </a:buClr>
              <a:buSzPts val="2400"/>
              <a:buNone/>
              <a:defRPr sz="2400">
                <a:solidFill>
                  <a:srgbClr val="24547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83" name="Google Shape;783;p125"/>
          <p:cNvCxnSpPr/>
          <p:nvPr/>
        </p:nvCxnSpPr>
        <p:spPr>
          <a:xfrm rot="10800000">
            <a:off x="2266122" y="1767276"/>
            <a:ext cx="9676865" cy="0"/>
          </a:xfrm>
          <a:prstGeom prst="straightConnector1">
            <a:avLst/>
          </a:prstGeom>
          <a:noFill/>
          <a:ln cap="flat" cmpd="sng" w="19050">
            <a:solidFill>
              <a:srgbClr val="EC2179"/>
            </a:solidFill>
            <a:prstDash val="solid"/>
            <a:miter lim="800000"/>
            <a:headEnd len="sm" w="sm" type="none"/>
            <a:tailEnd len="sm" w="sm" type="none"/>
          </a:ln>
        </p:spPr>
      </p:cxnSp>
      <p:sp>
        <p:nvSpPr>
          <p:cNvPr id="784" name="Google Shape;784;p125"/>
          <p:cNvSpPr/>
          <p:nvPr/>
        </p:nvSpPr>
        <p:spPr>
          <a:xfrm>
            <a:off x="5699" y="-17906"/>
            <a:ext cx="12198722" cy="94941"/>
          </a:xfrm>
          <a:prstGeom prst="rect">
            <a:avLst/>
          </a:prstGeom>
          <a:solidFill>
            <a:srgbClr val="29B3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85" name="Google Shape;785;p125"/>
          <p:cNvPicPr preferRelativeResize="0"/>
          <p:nvPr/>
        </p:nvPicPr>
        <p:blipFill rotWithShape="1">
          <a:blip r:embed="rId2">
            <a:alphaModFix/>
          </a:blip>
          <a:srcRect b="0" l="25733" r="0" t="18650"/>
          <a:stretch/>
        </p:blipFill>
        <p:spPr>
          <a:xfrm>
            <a:off x="0" y="37279"/>
            <a:ext cx="1364978" cy="1286877"/>
          </a:xfrm>
          <a:prstGeom prst="rect">
            <a:avLst/>
          </a:prstGeom>
          <a:noFill/>
          <a:ln>
            <a:noFill/>
          </a:ln>
        </p:spPr>
      </p:pic>
      <p:grpSp>
        <p:nvGrpSpPr>
          <p:cNvPr id="786" name="Google Shape;786;p125"/>
          <p:cNvGrpSpPr/>
          <p:nvPr/>
        </p:nvGrpSpPr>
        <p:grpSpPr>
          <a:xfrm>
            <a:off x="3334007" y="6278877"/>
            <a:ext cx="8395542" cy="332623"/>
            <a:chOff x="7632699" y="6308250"/>
            <a:chExt cx="4040789" cy="572290"/>
          </a:xfrm>
        </p:grpSpPr>
        <p:sp>
          <p:nvSpPr>
            <p:cNvPr id="787" name="Google Shape;787;p125"/>
            <p:cNvSpPr txBox="1"/>
            <p:nvPr/>
          </p:nvSpPr>
          <p:spPr>
            <a:xfrm>
              <a:off x="7632699" y="6417885"/>
              <a:ext cx="4017615" cy="46265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245473"/>
                </a:buClr>
                <a:buSzPts val="1000"/>
                <a:buFont typeface="Calibri"/>
                <a:buNone/>
              </a:pPr>
              <a:r>
                <a:rPr b="0" i="0" lang="de-DE" sz="1000" u="none" cap="none" strike="noStrike">
                  <a:solidFill>
                    <a:srgbClr val="245473"/>
                  </a:solidFill>
                  <a:latin typeface="Calibri"/>
                  <a:ea typeface="Calibri"/>
                  <a:cs typeface="Calibri"/>
                  <a:sym typeface="Calibri"/>
                </a:rPr>
                <a:t>screening for business health</a:t>
              </a:r>
              <a:endParaRPr b="0" i="0" sz="1000" u="none" cap="none" strike="noStrike">
                <a:solidFill>
                  <a:srgbClr val="245473"/>
                </a:solidFill>
                <a:latin typeface="Calibri"/>
                <a:ea typeface="Calibri"/>
                <a:cs typeface="Calibri"/>
                <a:sym typeface="Calibri"/>
              </a:endParaRPr>
            </a:p>
          </p:txBody>
        </p:sp>
        <p:sp>
          <p:nvSpPr>
            <p:cNvPr id="788" name="Google Shape;788;p125"/>
            <p:cNvSpPr txBox="1"/>
            <p:nvPr/>
          </p:nvSpPr>
          <p:spPr>
            <a:xfrm>
              <a:off x="10743787" y="6308250"/>
              <a:ext cx="929701" cy="2194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Merriweather Sans"/>
                <a:buNone/>
              </a:pPr>
              <a:r>
                <a:t/>
              </a:r>
              <a:endParaRPr b="0" i="0" sz="1100" u="none" cap="none" strike="noStrike">
                <a:solidFill>
                  <a:srgbClr val="003841"/>
                </a:solidFill>
                <a:latin typeface="Calibri"/>
                <a:ea typeface="Calibri"/>
                <a:cs typeface="Calibri"/>
                <a:sym typeface="Calibri"/>
              </a:endParaRPr>
            </a:p>
          </p:txBody>
        </p:sp>
      </p:grpSp>
      <p:pic>
        <p:nvPicPr>
          <p:cNvPr id="789" name="Google Shape;789;p125"/>
          <p:cNvPicPr preferRelativeResize="0"/>
          <p:nvPr/>
        </p:nvPicPr>
        <p:blipFill rotWithShape="1">
          <a:blip r:embed="rId3">
            <a:alphaModFix/>
          </a:blip>
          <a:srcRect b="24514" l="0" r="0" t="0"/>
          <a:stretch/>
        </p:blipFill>
        <p:spPr>
          <a:xfrm>
            <a:off x="8757635" y="6375845"/>
            <a:ext cx="1257734" cy="19164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Divider Slide - Orange">
    <p:spTree>
      <p:nvGrpSpPr>
        <p:cNvPr id="80" name="Shape 80"/>
        <p:cNvGrpSpPr/>
        <p:nvPr/>
      </p:nvGrpSpPr>
      <p:grpSpPr>
        <a:xfrm>
          <a:off x="0" y="0"/>
          <a:ext cx="0" cy="0"/>
          <a:chOff x="0" y="0"/>
          <a:chExt cx="0" cy="0"/>
        </a:xfrm>
      </p:grpSpPr>
      <p:sp>
        <p:nvSpPr>
          <p:cNvPr id="81" name="Google Shape;81;p79"/>
          <p:cNvSpPr/>
          <p:nvPr/>
        </p:nvSpPr>
        <p:spPr>
          <a:xfrm>
            <a:off x="0" y="0"/>
            <a:ext cx="12192000" cy="5502729"/>
          </a:xfrm>
          <a:prstGeom prst="rect">
            <a:avLst/>
          </a:prstGeom>
          <a:solidFill>
            <a:srgbClr val="F27954"/>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82" name="Google Shape;82;p79"/>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3" name="Google Shape;83;p79"/>
          <p:cNvGrpSpPr/>
          <p:nvPr/>
        </p:nvGrpSpPr>
        <p:grpSpPr>
          <a:xfrm>
            <a:off x="8448790" y="6057987"/>
            <a:ext cx="3144242" cy="374574"/>
            <a:chOff x="301128" y="6151084"/>
            <a:chExt cx="3144242" cy="374574"/>
          </a:xfrm>
        </p:grpSpPr>
        <p:pic>
          <p:nvPicPr>
            <p:cNvPr descr="Shape&#10;&#10;Description automatically generated with medium confidence" id="84" name="Google Shape;84;p7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5" name="Google Shape;85;p7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6" name="Google Shape;86;p79"/>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87" name="Google Shape;87;p79"/>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88" name="Shape 88"/>
        <p:cNvGrpSpPr/>
        <p:nvPr/>
      </p:nvGrpSpPr>
      <p:grpSpPr>
        <a:xfrm>
          <a:off x="0" y="0"/>
          <a:ext cx="0" cy="0"/>
          <a:chOff x="0" y="0"/>
          <a:chExt cx="0" cy="0"/>
        </a:xfrm>
      </p:grpSpPr>
      <p:pic>
        <p:nvPicPr>
          <p:cNvPr descr="Background pattern&#10;&#10;Description automatically generated" id="89" name="Google Shape;89;p81"/>
          <p:cNvPicPr preferRelativeResize="0"/>
          <p:nvPr/>
        </p:nvPicPr>
        <p:blipFill rotWithShape="1">
          <a:blip r:embed="rId2">
            <a:alphaModFix/>
          </a:blip>
          <a:srcRect b="3452" l="-7970" r="16408" t="10416"/>
          <a:stretch/>
        </p:blipFill>
        <p:spPr>
          <a:xfrm>
            <a:off x="6816681" y="0"/>
            <a:ext cx="5375319" cy="6857999"/>
          </a:xfrm>
          <a:prstGeom prst="rect">
            <a:avLst/>
          </a:prstGeom>
          <a:noFill/>
          <a:ln>
            <a:noFill/>
          </a:ln>
        </p:spPr>
      </p:pic>
      <p:sp>
        <p:nvSpPr>
          <p:cNvPr id="90" name="Google Shape;90;p81"/>
          <p:cNvSpPr/>
          <p:nvPr/>
        </p:nvSpPr>
        <p:spPr>
          <a:xfrm flipH="1" rot="10800000">
            <a:off x="3843" y="2769245"/>
            <a:ext cx="12188157" cy="2832760"/>
          </a:xfrm>
          <a:prstGeom prst="rect">
            <a:avLst/>
          </a:prstGeom>
          <a:solidFill>
            <a:srgbClr val="79527B"/>
          </a:solidFill>
          <a:ln cap="flat" cmpd="sng" w="9525">
            <a:solidFill>
              <a:srgbClr val="BFCA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91" name="Google Shape;91;p81"/>
          <p:cNvSpPr txBox="1"/>
          <p:nvPr>
            <p:ph idx="1" type="body"/>
          </p:nvPr>
        </p:nvSpPr>
        <p:spPr>
          <a:xfrm>
            <a:off x="967062" y="415426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81"/>
          <p:cNvSpPr txBox="1"/>
          <p:nvPr>
            <p:ph idx="2" type="body"/>
          </p:nvPr>
        </p:nvSpPr>
        <p:spPr>
          <a:xfrm>
            <a:off x="967062" y="3344692"/>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93" name="Google Shape;93;p81"/>
          <p:cNvPicPr preferRelativeResize="0"/>
          <p:nvPr/>
        </p:nvPicPr>
        <p:blipFill rotWithShape="1">
          <a:blip r:embed="rId3">
            <a:alphaModFix/>
          </a:blip>
          <a:srcRect b="0" l="0" r="0" t="0"/>
          <a:stretch/>
        </p:blipFill>
        <p:spPr>
          <a:xfrm>
            <a:off x="615586" y="473530"/>
            <a:ext cx="4899073" cy="2154566"/>
          </a:xfrm>
          <a:prstGeom prst="rect">
            <a:avLst/>
          </a:prstGeom>
          <a:noFill/>
          <a:ln>
            <a:noFill/>
          </a:ln>
        </p:spPr>
      </p:pic>
      <p:grpSp>
        <p:nvGrpSpPr>
          <p:cNvPr id="94" name="Google Shape;94;p81"/>
          <p:cNvGrpSpPr/>
          <p:nvPr/>
        </p:nvGrpSpPr>
        <p:grpSpPr>
          <a:xfrm>
            <a:off x="9456007" y="5836660"/>
            <a:ext cx="2735993" cy="679345"/>
            <a:chOff x="0" y="0"/>
            <a:chExt cx="2301694" cy="571500"/>
          </a:xfrm>
        </p:grpSpPr>
        <p:sp>
          <p:nvSpPr>
            <p:cNvPr id="95" name="Google Shape;95;p81"/>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6" name="Google Shape;96;p81"/>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1 Standardseite">
  <p:cSld name="2_1 Standardseite">
    <p:spTree>
      <p:nvGrpSpPr>
        <p:cNvPr id="97" name="Shape 97"/>
        <p:cNvGrpSpPr/>
        <p:nvPr/>
      </p:nvGrpSpPr>
      <p:grpSpPr>
        <a:xfrm>
          <a:off x="0" y="0"/>
          <a:ext cx="0" cy="0"/>
          <a:chOff x="0" y="0"/>
          <a:chExt cx="0" cy="0"/>
        </a:xfrm>
      </p:grpSpPr>
      <p:sp>
        <p:nvSpPr>
          <p:cNvPr id="98" name="Google Shape;98;p82"/>
          <p:cNvSpPr txBox="1"/>
          <p:nvPr>
            <p:ph idx="1" type="body"/>
          </p:nvPr>
        </p:nvSpPr>
        <p:spPr>
          <a:xfrm>
            <a:off x="389965" y="2181225"/>
            <a:ext cx="5498737" cy="40628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Font typeface="Arial"/>
              <a:buNone/>
              <a:defRPr sz="1800">
                <a:solidFill>
                  <a:srgbClr val="595A59"/>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30200" lvl="2" marL="1371600" algn="l">
              <a:lnSpc>
                <a:spcPct val="90000"/>
              </a:lnSpc>
              <a:spcBef>
                <a:spcPts val="500"/>
              </a:spcBef>
              <a:spcAft>
                <a:spcPts val="0"/>
              </a:spcAft>
              <a:buClr>
                <a:schemeClr val="dk1"/>
              </a:buClr>
              <a:buSzPts val="1600"/>
              <a:buFont typeface="Noto Sans Symbols"/>
              <a:buChar char="−"/>
              <a:defRPr sz="1600"/>
            </a:lvl3pPr>
            <a:lvl4pPr indent="-317500" lvl="3" marL="1828800" algn="l">
              <a:lnSpc>
                <a:spcPct val="90000"/>
              </a:lnSpc>
              <a:spcBef>
                <a:spcPts val="500"/>
              </a:spcBef>
              <a:spcAft>
                <a:spcPts val="0"/>
              </a:spcAft>
              <a:buClr>
                <a:schemeClr val="dk1"/>
              </a:buClr>
              <a:buSzPts val="1400"/>
              <a:buFont typeface="Noto Sans Symbols"/>
              <a:buChar char="−"/>
              <a:defRPr sz="1400"/>
            </a:lvl4pPr>
            <a:lvl5pPr indent="-304800" lvl="4" marL="2286000" algn="l">
              <a:lnSpc>
                <a:spcPct val="90000"/>
              </a:lnSpc>
              <a:spcBef>
                <a:spcPts val="500"/>
              </a:spcBef>
              <a:spcAft>
                <a:spcPts val="0"/>
              </a:spcAft>
              <a:buClr>
                <a:schemeClr val="dk1"/>
              </a:buClr>
              <a:buSzPts val="1200"/>
              <a:buFont typeface="Noto Sans Symbols"/>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82"/>
          <p:cNvSpPr txBox="1"/>
          <p:nvPr>
            <p:ph idx="2" type="body"/>
          </p:nvPr>
        </p:nvSpPr>
        <p:spPr>
          <a:xfrm>
            <a:off x="6261465" y="2194560"/>
            <a:ext cx="5498737" cy="40628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82"/>
          <p:cNvSpPr txBox="1"/>
          <p:nvPr>
            <p:ph idx="3" type="body"/>
          </p:nvPr>
        </p:nvSpPr>
        <p:spPr>
          <a:xfrm>
            <a:off x="389964" y="1631248"/>
            <a:ext cx="5498737" cy="3746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82"/>
          <p:cNvSpPr txBox="1"/>
          <p:nvPr>
            <p:ph idx="4" type="body"/>
          </p:nvPr>
        </p:nvSpPr>
        <p:spPr>
          <a:xfrm>
            <a:off x="6261462" y="1642361"/>
            <a:ext cx="5498737" cy="3746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2" name="Google Shape;102;p82"/>
          <p:cNvCxnSpPr/>
          <p:nvPr/>
        </p:nvCxnSpPr>
        <p:spPr>
          <a:xfrm>
            <a:off x="431800" y="2017011"/>
            <a:ext cx="5498737" cy="0"/>
          </a:xfrm>
          <a:prstGeom prst="straightConnector1">
            <a:avLst/>
          </a:prstGeom>
          <a:noFill/>
          <a:ln cap="flat" cmpd="sng" w="9525">
            <a:solidFill>
              <a:srgbClr val="8DC9C0"/>
            </a:solidFill>
            <a:prstDash val="solid"/>
            <a:miter lim="800000"/>
            <a:headEnd len="sm" w="sm" type="none"/>
            <a:tailEnd len="sm" w="sm" type="none"/>
          </a:ln>
        </p:spPr>
      </p:cxnSp>
      <p:cxnSp>
        <p:nvCxnSpPr>
          <p:cNvPr id="103" name="Google Shape;103;p82"/>
          <p:cNvCxnSpPr/>
          <p:nvPr/>
        </p:nvCxnSpPr>
        <p:spPr>
          <a:xfrm>
            <a:off x="6261463" y="2017011"/>
            <a:ext cx="5498737" cy="0"/>
          </a:xfrm>
          <a:prstGeom prst="straightConnector1">
            <a:avLst/>
          </a:prstGeom>
          <a:noFill/>
          <a:ln cap="flat" cmpd="sng" w="9525">
            <a:solidFill>
              <a:srgbClr val="8DC9C0"/>
            </a:solidFill>
            <a:prstDash val="solid"/>
            <a:miter lim="800000"/>
            <a:headEnd len="sm" w="sm" type="none"/>
            <a:tailEnd len="sm" w="sm" type="none"/>
          </a:ln>
        </p:spPr>
      </p:cxnSp>
      <p:grpSp>
        <p:nvGrpSpPr>
          <p:cNvPr id="104" name="Google Shape;104;p82"/>
          <p:cNvGrpSpPr/>
          <p:nvPr/>
        </p:nvGrpSpPr>
        <p:grpSpPr>
          <a:xfrm>
            <a:off x="389965" y="6092742"/>
            <a:ext cx="3144242" cy="374574"/>
            <a:chOff x="301128" y="6151084"/>
            <a:chExt cx="3144242" cy="374574"/>
          </a:xfrm>
        </p:grpSpPr>
        <p:pic>
          <p:nvPicPr>
            <p:cNvPr descr="Shape&#10;&#10;Description automatically generated with medium confidence" id="105" name="Google Shape;105;p8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06" name="Google Shape;106;p8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07" name="Google Shape;107;p8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08" name="Google Shape;108;p82"/>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109" name="Google Shape;109;p82"/>
          <p:cNvSpPr txBox="1"/>
          <p:nvPr>
            <p:ph idx="5"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82"/>
          <p:cNvSpPr txBox="1"/>
          <p:nvPr>
            <p:ph idx="6" type="body"/>
          </p:nvPr>
        </p:nvSpPr>
        <p:spPr>
          <a:xfrm>
            <a:off x="389964" y="1231888"/>
            <a:ext cx="11470341" cy="303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1 Standardseite">
  <p:cSld name="3_1 Standardseite">
    <p:spTree>
      <p:nvGrpSpPr>
        <p:cNvPr id="111" name="Shape 111"/>
        <p:cNvGrpSpPr/>
        <p:nvPr/>
      </p:nvGrpSpPr>
      <p:grpSpPr>
        <a:xfrm>
          <a:off x="0" y="0"/>
          <a:ext cx="0" cy="0"/>
          <a:chOff x="0" y="0"/>
          <a:chExt cx="0" cy="0"/>
        </a:xfrm>
      </p:grpSpPr>
      <p:sp>
        <p:nvSpPr>
          <p:cNvPr id="112" name="Google Shape;112;p83"/>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81000" lvl="1" marL="914400" algn="l">
              <a:lnSpc>
                <a:spcPct val="90000"/>
              </a:lnSpc>
              <a:spcBef>
                <a:spcPts val="500"/>
              </a:spcBef>
              <a:spcAft>
                <a:spcPts val="0"/>
              </a:spcAft>
              <a:buClr>
                <a:srgbClr val="595A59"/>
              </a:buClr>
              <a:buSzPts val="2400"/>
              <a:buChar char="•"/>
              <a:defRPr>
                <a:solidFill>
                  <a:srgbClr val="595A59"/>
                </a:solidFill>
              </a:defRPr>
            </a:lvl2pPr>
            <a:lvl3pPr indent="-355600" lvl="2" marL="1371600" algn="l">
              <a:lnSpc>
                <a:spcPct val="90000"/>
              </a:lnSpc>
              <a:spcBef>
                <a:spcPts val="500"/>
              </a:spcBef>
              <a:spcAft>
                <a:spcPts val="0"/>
              </a:spcAft>
              <a:buClr>
                <a:srgbClr val="595A59"/>
              </a:buClr>
              <a:buSzPts val="2000"/>
              <a:buChar char="•"/>
              <a:defRPr>
                <a:solidFill>
                  <a:srgbClr val="595A59"/>
                </a:solidFill>
              </a:defRPr>
            </a:lvl3pPr>
            <a:lvl4pPr indent="-342900" lvl="3" marL="1828800" algn="l">
              <a:lnSpc>
                <a:spcPct val="90000"/>
              </a:lnSpc>
              <a:spcBef>
                <a:spcPts val="500"/>
              </a:spcBef>
              <a:spcAft>
                <a:spcPts val="0"/>
              </a:spcAft>
              <a:buClr>
                <a:srgbClr val="595A59"/>
              </a:buClr>
              <a:buSzPts val="1800"/>
              <a:buChar char="•"/>
              <a:defRPr>
                <a:solidFill>
                  <a:srgbClr val="595A59"/>
                </a:solidFill>
              </a:defRPr>
            </a:lvl4pPr>
            <a:lvl5pPr indent="-342900" lvl="4" marL="2286000" algn="l">
              <a:lnSpc>
                <a:spcPct val="90000"/>
              </a:lnSpc>
              <a:spcBef>
                <a:spcPts val="500"/>
              </a:spcBef>
              <a:spcAft>
                <a:spcPts val="0"/>
              </a:spcAft>
              <a:buClr>
                <a:srgbClr val="595A59"/>
              </a:buClr>
              <a:buSzPts val="1800"/>
              <a:buChar char="•"/>
              <a:defRPr>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83"/>
          <p:cNvSpPr txBox="1"/>
          <p:nvPr>
            <p:ph idx="2" type="body"/>
          </p:nvPr>
        </p:nvSpPr>
        <p:spPr>
          <a:xfrm>
            <a:off x="3752490" y="441325"/>
            <a:ext cx="8007710" cy="61118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83"/>
          <p:cNvSpPr txBox="1"/>
          <p:nvPr>
            <p:ph idx="3" type="body"/>
          </p:nvPr>
        </p:nvSpPr>
        <p:spPr>
          <a:xfrm>
            <a:off x="3752490" y="1052513"/>
            <a:ext cx="8007710" cy="57626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5" name="Google Shape;115;p83"/>
          <p:cNvCxnSpPr/>
          <p:nvPr/>
        </p:nvCxnSpPr>
        <p:spPr>
          <a:xfrm>
            <a:off x="3752490" y="1628775"/>
            <a:ext cx="8007710" cy="0"/>
          </a:xfrm>
          <a:prstGeom prst="straightConnector1">
            <a:avLst/>
          </a:prstGeom>
          <a:noFill/>
          <a:ln cap="flat" cmpd="sng" w="9525">
            <a:solidFill>
              <a:srgbClr val="8DC9C0"/>
            </a:solidFill>
            <a:prstDash val="solid"/>
            <a:miter lim="800000"/>
            <a:headEnd len="sm" w="sm" type="none"/>
            <a:tailEnd len="sm" w="sm" type="none"/>
          </a:ln>
        </p:spPr>
      </p:cxnSp>
      <p:sp>
        <p:nvSpPr>
          <p:cNvPr id="116" name="Google Shape;116;p83"/>
          <p:cNvSpPr txBox="1"/>
          <p:nvPr>
            <p:ph idx="4" type="body"/>
          </p:nvPr>
        </p:nvSpPr>
        <p:spPr>
          <a:xfrm>
            <a:off x="431799" y="1628771"/>
            <a:ext cx="3148161" cy="4615273"/>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Clr>
                <a:srgbClr val="595A59"/>
              </a:buClr>
              <a:buSzPts val="1800"/>
              <a:buNone/>
              <a:defRPr sz="1800">
                <a:solidFill>
                  <a:srgbClr val="595A59"/>
                </a:solidFill>
              </a:defRPr>
            </a:lvl1pPr>
            <a:lvl2pPr indent="-342900" lvl="1" marL="914400" algn="l">
              <a:lnSpc>
                <a:spcPct val="100000"/>
              </a:lnSpc>
              <a:spcBef>
                <a:spcPts val="600"/>
              </a:spcBef>
              <a:spcAft>
                <a:spcPts val="0"/>
              </a:spcAft>
              <a:buClr>
                <a:srgbClr val="595A59"/>
              </a:buClr>
              <a:buSzPts val="1800"/>
              <a:buChar char="•"/>
              <a:defRPr sz="1800">
                <a:solidFill>
                  <a:srgbClr val="595A59"/>
                </a:solidFill>
              </a:defRPr>
            </a:lvl2pPr>
            <a:lvl3pPr indent="-342900" lvl="2" marL="1371600" algn="l">
              <a:lnSpc>
                <a:spcPct val="100000"/>
              </a:lnSpc>
              <a:spcBef>
                <a:spcPts val="600"/>
              </a:spcBef>
              <a:spcAft>
                <a:spcPts val="0"/>
              </a:spcAft>
              <a:buClr>
                <a:srgbClr val="595A59"/>
              </a:buClr>
              <a:buSzPts val="1800"/>
              <a:buChar char="•"/>
              <a:defRPr sz="1800">
                <a:solidFill>
                  <a:srgbClr val="595A59"/>
                </a:solidFill>
              </a:defRPr>
            </a:lvl3pPr>
            <a:lvl4pPr indent="-342900" lvl="3" marL="1828800" algn="l">
              <a:lnSpc>
                <a:spcPct val="100000"/>
              </a:lnSpc>
              <a:spcBef>
                <a:spcPts val="600"/>
              </a:spcBef>
              <a:spcAft>
                <a:spcPts val="0"/>
              </a:spcAft>
              <a:buClr>
                <a:srgbClr val="595A59"/>
              </a:buClr>
              <a:buSzPts val="1800"/>
              <a:buChar char="•"/>
              <a:defRPr sz="1800">
                <a:solidFill>
                  <a:srgbClr val="595A59"/>
                </a:solidFill>
              </a:defRPr>
            </a:lvl4pPr>
            <a:lvl5pPr indent="-342900" lvl="4" marL="2286000" algn="l">
              <a:lnSpc>
                <a:spcPct val="100000"/>
              </a:lnSpc>
              <a:spcBef>
                <a:spcPts val="600"/>
              </a:spcBef>
              <a:spcAft>
                <a:spcPts val="0"/>
              </a:spcAft>
              <a:buClr>
                <a:srgbClr val="595A59"/>
              </a:buClr>
              <a:buSzPts val="1800"/>
              <a:buChar char="•"/>
              <a:defRPr sz="1800">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83"/>
          <p:cNvSpPr txBox="1"/>
          <p:nvPr>
            <p:ph idx="5" type="body"/>
          </p:nvPr>
        </p:nvSpPr>
        <p:spPr>
          <a:xfrm>
            <a:off x="431799" y="441325"/>
            <a:ext cx="3148162" cy="23794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83"/>
          <p:cNvSpPr txBox="1"/>
          <p:nvPr>
            <p:ph idx="6" type="body"/>
          </p:nvPr>
        </p:nvSpPr>
        <p:spPr>
          <a:xfrm>
            <a:off x="431800" y="798861"/>
            <a:ext cx="3148161" cy="23794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9" name="Google Shape;119;p83"/>
          <p:cNvGrpSpPr/>
          <p:nvPr/>
        </p:nvGrpSpPr>
        <p:grpSpPr>
          <a:xfrm>
            <a:off x="389965" y="6092742"/>
            <a:ext cx="3144242" cy="374574"/>
            <a:chOff x="301128" y="6151084"/>
            <a:chExt cx="3144242" cy="374574"/>
          </a:xfrm>
        </p:grpSpPr>
        <p:pic>
          <p:nvPicPr>
            <p:cNvPr descr="Shape&#10;&#10;Description automatically generated with medium confidence" id="120" name="Google Shape;120;p8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21" name="Google Shape;121;p8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22" name="Google Shape;122;p8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23" name="Google Shape;123;p83"/>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2"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www.tourismrecovery.eu/" TargetMode="External"/><Relationship Id="rId4" Type="http://schemas.openxmlformats.org/officeDocument/2006/relationships/hyperlink" Target="https://www.facebook.com/tourismcrisisrecove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creativecommons.org/licenses/by-sa/4.0/deed.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None/>
            </a:pPr>
            <a:r>
              <a:rPr lang="de-DE"/>
              <a:t>Crisis de liquidez y gestión de la liquidez</a:t>
            </a:r>
            <a:endParaRPr/>
          </a:p>
          <a:p>
            <a:pPr indent="0" lvl="0" marL="0" rtl="0" algn="l">
              <a:lnSpc>
                <a:spcPct val="90000"/>
              </a:lnSpc>
              <a:spcBef>
                <a:spcPts val="0"/>
              </a:spcBef>
              <a:spcAft>
                <a:spcPts val="0"/>
              </a:spcAft>
              <a:buClr>
                <a:schemeClr val="lt1"/>
              </a:buClr>
              <a:buSzPts val="5400"/>
              <a:buNone/>
            </a:pPr>
            <a:r>
              <a:t/>
            </a:r>
            <a:endParaRPr/>
          </a:p>
          <a:p>
            <a:pPr indent="0" lvl="0" marL="0" rtl="0" algn="l">
              <a:spcBef>
                <a:spcPts val="0"/>
              </a:spcBef>
              <a:spcAft>
                <a:spcPts val="0"/>
              </a:spcAft>
              <a:buClr>
                <a:schemeClr val="lt1"/>
              </a:buClr>
              <a:buSzPts val="5400"/>
              <a:buNone/>
            </a:pPr>
            <a:r>
              <a:rPr lang="de-DE" sz="2000"/>
              <a:t>(esta versión es un resumen del material, para profundizar más, consultar la versión en inglés)</a:t>
            </a:r>
            <a:endParaRPr/>
          </a:p>
        </p:txBody>
      </p:sp>
      <p:sp>
        <p:nvSpPr>
          <p:cNvPr id="796" name="Google Shape;796;p1"/>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de-DE"/>
              <a:t>Módulo 4:</a:t>
            </a:r>
            <a:endParaRPr/>
          </a:p>
        </p:txBody>
      </p:sp>
      <p:pic>
        <p:nvPicPr>
          <p:cNvPr id="797" name="Google Shape;797;p1"/>
          <p:cNvPicPr preferRelativeResize="0"/>
          <p:nvPr/>
        </p:nvPicPr>
        <p:blipFill>
          <a:blip r:embed="rId3">
            <a:alphaModFix/>
          </a:blip>
          <a:stretch>
            <a:fillRect/>
          </a:stretch>
        </p:blipFill>
        <p:spPr>
          <a:xfrm>
            <a:off x="0" y="5135825"/>
            <a:ext cx="2752724" cy="1722175"/>
          </a:xfrm>
          <a:prstGeom prst="rect">
            <a:avLst/>
          </a:prstGeom>
          <a:noFill/>
          <a:ln>
            <a:noFill/>
          </a:ln>
        </p:spPr>
      </p:pic>
      <p:pic>
        <p:nvPicPr>
          <p:cNvPr id="798" name="Google Shape;798;p1"/>
          <p:cNvPicPr preferRelativeResize="0"/>
          <p:nvPr/>
        </p:nvPicPr>
        <p:blipFill>
          <a:blip r:embed="rId4">
            <a:alphaModFix/>
          </a:blip>
          <a:stretch>
            <a:fillRect/>
          </a:stretch>
        </p:blipFill>
        <p:spPr>
          <a:xfrm>
            <a:off x="6433900" y="5339675"/>
            <a:ext cx="5575350" cy="131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1"/>
          <p:cNvSpPr txBox="1"/>
          <p:nvPr>
            <p:ph idx="1" type="body"/>
          </p:nvPr>
        </p:nvSpPr>
        <p:spPr>
          <a:xfrm>
            <a:off x="666708" y="752638"/>
            <a:ext cx="4329835" cy="36684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de-DE"/>
              <a:t>Planificación de la liquidez</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2"/>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Normalmente, el sector turístico se caracteriza por la estacionalidad, las dependencias difíciles de planificar y, en muchos subsectores, también por la volatilidad de los precios, nombrando sólo algunas características ejemplares.</a:t>
            </a:r>
            <a:endParaRPr/>
          </a:p>
        </p:txBody>
      </p:sp>
      <p:sp>
        <p:nvSpPr>
          <p:cNvPr id="990" name="Google Shape;990;p12"/>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t>El sector turístico se caracteriza por factores que hacen aún más importante una buena planificación de la liquidez, pero que al mismo tiempo pueden dificultarla considerablemente.</a:t>
            </a:r>
            <a:endParaRPr/>
          </a:p>
        </p:txBody>
      </p:sp>
      <p:sp>
        <p:nvSpPr>
          <p:cNvPr id="991" name="Google Shape;991;p12"/>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Complejidad de la planificación de la liquidez en el turismo</a:t>
            </a:r>
            <a:endParaRPr/>
          </a:p>
        </p:txBody>
      </p:sp>
      <p:sp>
        <p:nvSpPr>
          <p:cNvPr id="992" name="Google Shape;992;p12"/>
          <p:cNvSpPr/>
          <p:nvPr/>
        </p:nvSpPr>
        <p:spPr>
          <a:xfrm>
            <a:off x="5030623" y="3379799"/>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993" name="Google Shape;993;p12"/>
          <p:cNvSpPr/>
          <p:nvPr/>
        </p:nvSpPr>
        <p:spPr>
          <a:xfrm>
            <a:off x="4009293" y="3379799"/>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994" name="Google Shape;994;p12"/>
          <p:cNvSpPr/>
          <p:nvPr/>
        </p:nvSpPr>
        <p:spPr>
          <a:xfrm>
            <a:off x="4009293" y="3379799"/>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995" name="Google Shape;995;p12"/>
          <p:cNvSpPr txBox="1"/>
          <p:nvPr/>
        </p:nvSpPr>
        <p:spPr>
          <a:xfrm>
            <a:off x="4233398" y="3615500"/>
            <a:ext cx="754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Precios</a:t>
            </a:r>
            <a:endParaRPr b="0" i="0" sz="1400" u="none" cap="none" strike="noStrike">
              <a:solidFill>
                <a:srgbClr val="000000"/>
              </a:solidFill>
              <a:latin typeface="Arial"/>
              <a:ea typeface="Arial"/>
              <a:cs typeface="Arial"/>
              <a:sym typeface="Arial"/>
            </a:endParaRPr>
          </a:p>
        </p:txBody>
      </p:sp>
      <p:sp>
        <p:nvSpPr>
          <p:cNvPr id="996" name="Google Shape;996;p12"/>
          <p:cNvSpPr/>
          <p:nvPr/>
        </p:nvSpPr>
        <p:spPr>
          <a:xfrm>
            <a:off x="4442712" y="3948750"/>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997" name="Google Shape;997;p12"/>
          <p:cNvSpPr txBox="1"/>
          <p:nvPr/>
        </p:nvSpPr>
        <p:spPr>
          <a:xfrm>
            <a:off x="5649710" y="3417975"/>
            <a:ext cx="3091287" cy="957250"/>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En muchos ámbitos (por ejemplo, la hostelería), el sector turístico se caracteriza por precios muy fluctuantes. Esto está estrechamente relacionado con la estacionalidad. </a:t>
            </a:r>
            <a:endParaRPr b="0" i="0" sz="1400" u="none" cap="none" strike="noStrike">
              <a:solidFill>
                <a:srgbClr val="000000"/>
              </a:solidFill>
              <a:latin typeface="Arial"/>
              <a:ea typeface="Arial"/>
              <a:cs typeface="Arial"/>
              <a:sym typeface="Arial"/>
            </a:endParaRPr>
          </a:p>
        </p:txBody>
      </p:sp>
      <p:sp>
        <p:nvSpPr>
          <p:cNvPr id="998" name="Google Shape;998;p12"/>
          <p:cNvSpPr/>
          <p:nvPr/>
        </p:nvSpPr>
        <p:spPr>
          <a:xfrm>
            <a:off x="5030623" y="4610351"/>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999" name="Google Shape;999;p12"/>
          <p:cNvSpPr/>
          <p:nvPr/>
        </p:nvSpPr>
        <p:spPr>
          <a:xfrm>
            <a:off x="4009293" y="4610351"/>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00" name="Google Shape;1000;p12"/>
          <p:cNvSpPr/>
          <p:nvPr/>
        </p:nvSpPr>
        <p:spPr>
          <a:xfrm>
            <a:off x="4009293" y="4610351"/>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01" name="Google Shape;1001;p12"/>
          <p:cNvSpPr txBox="1"/>
          <p:nvPr/>
        </p:nvSpPr>
        <p:spPr>
          <a:xfrm>
            <a:off x="4017975" y="4731750"/>
            <a:ext cx="1193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Medio ambiente</a:t>
            </a:r>
            <a:endParaRPr b="0" i="0" sz="1400" u="none" cap="none" strike="noStrike">
              <a:solidFill>
                <a:srgbClr val="000000"/>
              </a:solidFill>
              <a:latin typeface="Arial"/>
              <a:ea typeface="Arial"/>
              <a:cs typeface="Arial"/>
              <a:sym typeface="Arial"/>
            </a:endParaRPr>
          </a:p>
        </p:txBody>
      </p:sp>
      <p:sp>
        <p:nvSpPr>
          <p:cNvPr id="1002" name="Google Shape;1002;p12"/>
          <p:cNvSpPr/>
          <p:nvPr/>
        </p:nvSpPr>
        <p:spPr>
          <a:xfrm>
            <a:off x="4442712" y="5179302"/>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003" name="Google Shape;1003;p12"/>
          <p:cNvSpPr txBox="1"/>
          <p:nvPr/>
        </p:nvSpPr>
        <p:spPr>
          <a:xfrm>
            <a:off x="5649710" y="4625133"/>
            <a:ext cx="3091200" cy="1076700"/>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El sector turístico se ve a menudo influido por factores externos difíciles de planificar (por ejemplo, el clima, pandemias, etc.).</a:t>
            </a:r>
            <a:endParaRPr b="0" i="0" sz="1400" u="none" cap="none" strike="noStrike">
              <a:solidFill>
                <a:srgbClr val="000000"/>
              </a:solidFill>
              <a:latin typeface="Arial"/>
              <a:ea typeface="Arial"/>
              <a:cs typeface="Arial"/>
              <a:sym typeface="Arial"/>
            </a:endParaRPr>
          </a:p>
        </p:txBody>
      </p:sp>
      <p:sp>
        <p:nvSpPr>
          <p:cNvPr id="1004" name="Google Shape;1004;p12"/>
          <p:cNvSpPr/>
          <p:nvPr/>
        </p:nvSpPr>
        <p:spPr>
          <a:xfrm>
            <a:off x="5030623" y="2134475"/>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05" name="Google Shape;1005;p12"/>
          <p:cNvSpPr/>
          <p:nvPr/>
        </p:nvSpPr>
        <p:spPr>
          <a:xfrm>
            <a:off x="4009293" y="2134475"/>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06" name="Google Shape;1006;p12"/>
          <p:cNvSpPr/>
          <p:nvPr/>
        </p:nvSpPr>
        <p:spPr>
          <a:xfrm>
            <a:off x="4009293" y="2134475"/>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07" name="Google Shape;1007;p12"/>
          <p:cNvSpPr txBox="1"/>
          <p:nvPr/>
        </p:nvSpPr>
        <p:spPr>
          <a:xfrm>
            <a:off x="3924075" y="2400038"/>
            <a:ext cx="13815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Estacionalidad</a:t>
            </a:r>
            <a:endParaRPr b="0" i="0" sz="1400" u="none" cap="none" strike="noStrike">
              <a:solidFill>
                <a:srgbClr val="000000"/>
              </a:solidFill>
              <a:latin typeface="Arial"/>
              <a:ea typeface="Arial"/>
              <a:cs typeface="Arial"/>
              <a:sym typeface="Arial"/>
            </a:endParaRPr>
          </a:p>
        </p:txBody>
      </p:sp>
      <p:sp>
        <p:nvSpPr>
          <p:cNvPr id="1008" name="Google Shape;1008;p12"/>
          <p:cNvSpPr/>
          <p:nvPr/>
        </p:nvSpPr>
        <p:spPr>
          <a:xfrm>
            <a:off x="4442712" y="2703426"/>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009" name="Google Shape;1009;p12"/>
          <p:cNvSpPr txBox="1"/>
          <p:nvPr/>
        </p:nvSpPr>
        <p:spPr>
          <a:xfrm>
            <a:off x="5649710" y="2320994"/>
            <a:ext cx="3091287" cy="739241"/>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Normalmente, el sector turístico se caracteriza por una demanda muy fluctuante a lo largo del año.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3"/>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Si su empresa está sujeta a una demanda muy fluctuante, debe acumular suficiente liquidez en los meses de ventas fuertes para compensar los meses de ventas débiles.</a:t>
            </a:r>
            <a:endParaRPr/>
          </a:p>
        </p:txBody>
      </p:sp>
      <p:sp>
        <p:nvSpPr>
          <p:cNvPr id="1016" name="Google Shape;1016;p13"/>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t>El sector turístico se caracteriza normalmente por una demanda muy fluctuante. En este contexto, se habla de estacionalidad.</a:t>
            </a:r>
            <a:endParaRPr/>
          </a:p>
        </p:txBody>
      </p:sp>
      <p:sp>
        <p:nvSpPr>
          <p:cNvPr id="1017" name="Google Shape;1017;p13"/>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Complejidad de la planificación de la liquidez en el turismo: Estacionalidad</a:t>
            </a:r>
            <a:endParaRPr/>
          </a:p>
        </p:txBody>
      </p:sp>
      <p:sp>
        <p:nvSpPr>
          <p:cNvPr id="1018" name="Google Shape;1018;p13"/>
          <p:cNvSpPr/>
          <p:nvPr/>
        </p:nvSpPr>
        <p:spPr>
          <a:xfrm>
            <a:off x="9082048" y="2142155"/>
            <a:ext cx="509668"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19" name="Google Shape;1019;p13"/>
          <p:cNvSpPr txBox="1"/>
          <p:nvPr/>
        </p:nvSpPr>
        <p:spPr>
          <a:xfrm>
            <a:off x="9721510" y="2192705"/>
            <a:ext cx="2038690" cy="3137334"/>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rgbClr val="79527B"/>
                </a:solidFill>
                <a:latin typeface="Calibri"/>
                <a:ea typeface="Calibri"/>
                <a:cs typeface="Calibri"/>
                <a:sym typeface="Calibri"/>
              </a:rPr>
              <a:t>Hay que constituir suficientes reservas de liquidez para las fases más débiles a fin de poder compensar las fluctuaciones de las ventas y las entradas de efectivo. </a:t>
            </a:r>
            <a:endParaRPr b="0" i="0" sz="1400" u="none" cap="none" strike="noStrike">
              <a:solidFill>
                <a:srgbClr val="000000"/>
              </a:solidFill>
              <a:latin typeface="Arial"/>
              <a:ea typeface="Arial"/>
              <a:cs typeface="Arial"/>
              <a:sym typeface="Arial"/>
            </a:endParaRPr>
          </a:p>
          <a:p>
            <a:pPr indent="0" lvl="0" marL="0" marR="0" rtl="0" algn="l">
              <a:lnSpc>
                <a:spcPct val="118928"/>
              </a:lnSpc>
              <a:spcBef>
                <a:spcPts val="0"/>
              </a:spcBef>
              <a:spcAft>
                <a:spcPts val="0"/>
              </a:spcAft>
              <a:buClr>
                <a:srgbClr val="000000"/>
              </a:buClr>
              <a:buSzPts val="1400"/>
              <a:buFont typeface="Arial"/>
              <a:buNone/>
            </a:pPr>
            <a:r>
              <a:t/>
            </a:r>
            <a:endParaRPr b="0" i="0" sz="1400" u="none" cap="none" strike="noStrike">
              <a:solidFill>
                <a:srgbClr val="79527B"/>
              </a:solidFill>
              <a:latin typeface="Calibri"/>
              <a:ea typeface="Calibri"/>
              <a:cs typeface="Calibri"/>
              <a:sym typeface="Calibri"/>
            </a:endParaRPr>
          </a:p>
          <a:p>
            <a:pPr indent="-285750" lvl="0" marL="285750" marR="0" rtl="0" algn="l">
              <a:lnSpc>
                <a:spcPct val="118928"/>
              </a:lnSpc>
              <a:spcBef>
                <a:spcPts val="0"/>
              </a:spcBef>
              <a:spcAft>
                <a:spcPts val="0"/>
              </a:spcAft>
              <a:buClr>
                <a:srgbClr val="79527B"/>
              </a:buClr>
              <a:buSzPts val="1400"/>
              <a:buFont typeface="Noto Sans Symbols"/>
              <a:buChar char="🡪"/>
            </a:pPr>
            <a:r>
              <a:rPr b="0" i="0" lang="de-DE" sz="1400" u="none" cap="none" strike="noStrike">
                <a:solidFill>
                  <a:srgbClr val="79527B"/>
                </a:solidFill>
                <a:latin typeface="Calibri"/>
                <a:ea typeface="Calibri"/>
                <a:cs typeface="Calibri"/>
                <a:sym typeface="Calibri"/>
              </a:rPr>
              <a:t>Es necesario analizar las fluctuaciones de los últimos años.</a:t>
            </a:r>
            <a:endParaRPr b="0" i="0" sz="1400" u="none" cap="none" strike="noStrike">
              <a:solidFill>
                <a:srgbClr val="000000"/>
              </a:solidFill>
              <a:latin typeface="Arial"/>
              <a:ea typeface="Arial"/>
              <a:cs typeface="Arial"/>
              <a:sym typeface="Arial"/>
            </a:endParaRPr>
          </a:p>
          <a:p>
            <a:pPr indent="-285750" lvl="0" marL="285750" marR="0" rtl="0" algn="l">
              <a:lnSpc>
                <a:spcPct val="118928"/>
              </a:lnSpc>
              <a:spcBef>
                <a:spcPts val="0"/>
              </a:spcBef>
              <a:spcAft>
                <a:spcPts val="0"/>
              </a:spcAft>
              <a:buClr>
                <a:srgbClr val="79527B"/>
              </a:buClr>
              <a:buSzPts val="1400"/>
              <a:buFont typeface="Noto Sans Symbols"/>
              <a:buChar char="🡪"/>
            </a:pPr>
            <a:r>
              <a:rPr b="0" i="0" lang="de-DE" sz="1400" u="none" cap="none" strike="noStrike">
                <a:solidFill>
                  <a:srgbClr val="79527B"/>
                </a:solidFill>
                <a:latin typeface="Calibri"/>
                <a:ea typeface="Calibri"/>
                <a:cs typeface="Calibri"/>
                <a:sym typeface="Calibri"/>
              </a:rPr>
              <a:t>Si no se dispone de datos históricos, habrá que hacer suposiciones. </a:t>
            </a:r>
            <a:endParaRPr b="0" i="0" sz="1400" u="none" cap="none" strike="noStrike">
              <a:solidFill>
                <a:srgbClr val="000000"/>
              </a:solidFill>
              <a:latin typeface="Arial"/>
              <a:ea typeface="Arial"/>
              <a:cs typeface="Arial"/>
              <a:sym typeface="Arial"/>
            </a:endParaRPr>
          </a:p>
        </p:txBody>
      </p:sp>
      <p:sp>
        <p:nvSpPr>
          <p:cNvPr id="1020" name="Google Shape;1020;p13"/>
          <p:cNvSpPr/>
          <p:nvPr/>
        </p:nvSpPr>
        <p:spPr>
          <a:xfrm>
            <a:off x="5030623" y="3379799"/>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21" name="Google Shape;1021;p13"/>
          <p:cNvSpPr/>
          <p:nvPr/>
        </p:nvSpPr>
        <p:spPr>
          <a:xfrm>
            <a:off x="4009293" y="3379799"/>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22" name="Google Shape;1022;p13"/>
          <p:cNvSpPr/>
          <p:nvPr/>
        </p:nvSpPr>
        <p:spPr>
          <a:xfrm>
            <a:off x="4009293" y="3379799"/>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23" name="Google Shape;1023;p13"/>
          <p:cNvSpPr txBox="1"/>
          <p:nvPr/>
        </p:nvSpPr>
        <p:spPr>
          <a:xfrm>
            <a:off x="4229099" y="3615500"/>
            <a:ext cx="7347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Precios</a:t>
            </a:r>
            <a:endParaRPr b="0" i="0" sz="1400" u="none" cap="none" strike="noStrike">
              <a:solidFill>
                <a:srgbClr val="000000"/>
              </a:solidFill>
              <a:latin typeface="Arial"/>
              <a:ea typeface="Arial"/>
              <a:cs typeface="Arial"/>
              <a:sym typeface="Arial"/>
            </a:endParaRPr>
          </a:p>
        </p:txBody>
      </p:sp>
      <p:sp>
        <p:nvSpPr>
          <p:cNvPr id="1024" name="Google Shape;1024;p13"/>
          <p:cNvSpPr/>
          <p:nvPr/>
        </p:nvSpPr>
        <p:spPr>
          <a:xfrm>
            <a:off x="4442712" y="3948750"/>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025" name="Google Shape;1025;p13"/>
          <p:cNvSpPr txBox="1"/>
          <p:nvPr/>
        </p:nvSpPr>
        <p:spPr>
          <a:xfrm>
            <a:off x="5649710" y="3417975"/>
            <a:ext cx="3091287" cy="957250"/>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En muchos ámbitos (por ejemplo, la hostelería), el sector turístico se caracteriza por precios muy fluctuantes. Esto está estrechamente relacionado con la estacionalidad. </a:t>
            </a:r>
            <a:endParaRPr b="0" i="0" sz="1400" u="none" cap="none" strike="noStrike">
              <a:solidFill>
                <a:srgbClr val="000000"/>
              </a:solidFill>
              <a:latin typeface="Arial"/>
              <a:ea typeface="Arial"/>
              <a:cs typeface="Arial"/>
              <a:sym typeface="Arial"/>
            </a:endParaRPr>
          </a:p>
        </p:txBody>
      </p:sp>
      <p:sp>
        <p:nvSpPr>
          <p:cNvPr id="1026" name="Google Shape;1026;p13"/>
          <p:cNvSpPr/>
          <p:nvPr/>
        </p:nvSpPr>
        <p:spPr>
          <a:xfrm>
            <a:off x="5030623" y="4610351"/>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27" name="Google Shape;1027;p13"/>
          <p:cNvSpPr/>
          <p:nvPr/>
        </p:nvSpPr>
        <p:spPr>
          <a:xfrm>
            <a:off x="4009293" y="4610351"/>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28" name="Google Shape;1028;p13"/>
          <p:cNvSpPr/>
          <p:nvPr/>
        </p:nvSpPr>
        <p:spPr>
          <a:xfrm>
            <a:off x="4009293" y="4610351"/>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29" name="Google Shape;1029;p13"/>
          <p:cNvSpPr txBox="1"/>
          <p:nvPr/>
        </p:nvSpPr>
        <p:spPr>
          <a:xfrm>
            <a:off x="3990651" y="4846050"/>
            <a:ext cx="1259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Medio ambiente</a:t>
            </a:r>
            <a:endParaRPr b="0" i="0" sz="1400" u="none" cap="none" strike="noStrike">
              <a:solidFill>
                <a:srgbClr val="000000"/>
              </a:solidFill>
              <a:latin typeface="Arial"/>
              <a:ea typeface="Arial"/>
              <a:cs typeface="Arial"/>
              <a:sym typeface="Arial"/>
            </a:endParaRPr>
          </a:p>
        </p:txBody>
      </p:sp>
      <p:sp>
        <p:nvSpPr>
          <p:cNvPr id="1030" name="Google Shape;1030;p13"/>
          <p:cNvSpPr/>
          <p:nvPr/>
        </p:nvSpPr>
        <p:spPr>
          <a:xfrm>
            <a:off x="4442712" y="5179302"/>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031" name="Google Shape;1031;p13"/>
          <p:cNvSpPr txBox="1"/>
          <p:nvPr/>
        </p:nvSpPr>
        <p:spPr>
          <a:xfrm>
            <a:off x="5602085" y="4625133"/>
            <a:ext cx="3091200" cy="1076700"/>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El sector turístico se ve a menudo influido por factores externos difíciles de planificar (por ejemplo, el clima, pandemias, etc.).</a:t>
            </a:r>
            <a:endParaRPr b="0" i="0" sz="1400" u="none" cap="none" strike="noStrike">
              <a:solidFill>
                <a:srgbClr val="000000"/>
              </a:solidFill>
              <a:latin typeface="Arial"/>
              <a:ea typeface="Arial"/>
              <a:cs typeface="Arial"/>
              <a:sym typeface="Arial"/>
            </a:endParaRPr>
          </a:p>
        </p:txBody>
      </p:sp>
      <p:sp>
        <p:nvSpPr>
          <p:cNvPr id="1032" name="Google Shape;1032;p13"/>
          <p:cNvSpPr/>
          <p:nvPr/>
        </p:nvSpPr>
        <p:spPr>
          <a:xfrm>
            <a:off x="5030623" y="2134475"/>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33" name="Google Shape;1033;p13"/>
          <p:cNvSpPr/>
          <p:nvPr/>
        </p:nvSpPr>
        <p:spPr>
          <a:xfrm>
            <a:off x="4009293" y="2134475"/>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34" name="Google Shape;1034;p13"/>
          <p:cNvSpPr/>
          <p:nvPr/>
        </p:nvSpPr>
        <p:spPr>
          <a:xfrm>
            <a:off x="4009293" y="2134475"/>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35" name="Google Shape;1035;p13"/>
          <p:cNvSpPr txBox="1"/>
          <p:nvPr/>
        </p:nvSpPr>
        <p:spPr>
          <a:xfrm>
            <a:off x="4038349" y="2370175"/>
            <a:ext cx="1177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Estacionalidad</a:t>
            </a:r>
            <a:endParaRPr b="0" i="0" sz="1400" u="none" cap="none" strike="noStrike">
              <a:solidFill>
                <a:srgbClr val="000000"/>
              </a:solidFill>
              <a:latin typeface="Arial"/>
              <a:ea typeface="Arial"/>
              <a:cs typeface="Arial"/>
              <a:sym typeface="Arial"/>
            </a:endParaRPr>
          </a:p>
        </p:txBody>
      </p:sp>
      <p:sp>
        <p:nvSpPr>
          <p:cNvPr id="1036" name="Google Shape;1036;p13"/>
          <p:cNvSpPr/>
          <p:nvPr/>
        </p:nvSpPr>
        <p:spPr>
          <a:xfrm>
            <a:off x="4442712" y="2703426"/>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037" name="Google Shape;1037;p13"/>
          <p:cNvSpPr txBox="1"/>
          <p:nvPr/>
        </p:nvSpPr>
        <p:spPr>
          <a:xfrm>
            <a:off x="5649710" y="2320994"/>
            <a:ext cx="3091287" cy="739241"/>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Normalmente, el sector turístico se caracteriza por una demanda muy fluctuante a lo largo del año.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4"/>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Las fluctuaciones de precios tienen un impacto significativo en la planificación de la liquidez, y deben tenerse en cuenta en consecuencia.</a:t>
            </a:r>
            <a:endParaRPr/>
          </a:p>
        </p:txBody>
      </p:sp>
      <p:sp>
        <p:nvSpPr>
          <p:cNvPr id="1044" name="Google Shape;1044;p14"/>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t>Las fluctuaciones de precios, por ejemplo, en el sector hotelero, deben tenerse en cuenta en la planificación de la liquidez para ofrecer una imagen lo más exacta posible de la evolución futura de la liquidez.</a:t>
            </a:r>
            <a:endParaRPr/>
          </a:p>
        </p:txBody>
      </p:sp>
      <p:sp>
        <p:nvSpPr>
          <p:cNvPr id="1045" name="Google Shape;1045;p14"/>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Complejidad de la planificación de la liquidez en el turismo: Precios</a:t>
            </a:r>
            <a:endParaRPr/>
          </a:p>
        </p:txBody>
      </p:sp>
      <p:sp>
        <p:nvSpPr>
          <p:cNvPr id="1046" name="Google Shape;1046;p14"/>
          <p:cNvSpPr/>
          <p:nvPr/>
        </p:nvSpPr>
        <p:spPr>
          <a:xfrm>
            <a:off x="9082048" y="3379799"/>
            <a:ext cx="509668"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47" name="Google Shape;1047;p14"/>
          <p:cNvSpPr txBox="1"/>
          <p:nvPr/>
        </p:nvSpPr>
        <p:spPr>
          <a:xfrm>
            <a:off x="9781925" y="3295748"/>
            <a:ext cx="2038690" cy="1175258"/>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rgbClr val="79527B"/>
                </a:solidFill>
                <a:latin typeface="Calibri"/>
                <a:ea typeface="Calibri"/>
                <a:cs typeface="Calibri"/>
                <a:sym typeface="Calibri"/>
              </a:rPr>
              <a:t>Si el modelo de negocio muestra precios fluctuantes, habrá que tenerlos en cuenta en la planificación de la liquidez.</a:t>
            </a:r>
            <a:endParaRPr b="0" i="0" sz="1400" u="none" cap="none" strike="noStrike">
              <a:solidFill>
                <a:srgbClr val="000000"/>
              </a:solidFill>
              <a:latin typeface="Arial"/>
              <a:ea typeface="Arial"/>
              <a:cs typeface="Arial"/>
              <a:sym typeface="Arial"/>
            </a:endParaRPr>
          </a:p>
        </p:txBody>
      </p:sp>
      <p:sp>
        <p:nvSpPr>
          <p:cNvPr id="1048" name="Google Shape;1048;p14"/>
          <p:cNvSpPr/>
          <p:nvPr/>
        </p:nvSpPr>
        <p:spPr>
          <a:xfrm>
            <a:off x="5030623" y="3379799"/>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49" name="Google Shape;1049;p14"/>
          <p:cNvSpPr/>
          <p:nvPr/>
        </p:nvSpPr>
        <p:spPr>
          <a:xfrm>
            <a:off x="4009293" y="3379799"/>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50" name="Google Shape;1050;p14"/>
          <p:cNvSpPr/>
          <p:nvPr/>
        </p:nvSpPr>
        <p:spPr>
          <a:xfrm>
            <a:off x="4009293" y="3379799"/>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51" name="Google Shape;1051;p14"/>
          <p:cNvSpPr txBox="1"/>
          <p:nvPr/>
        </p:nvSpPr>
        <p:spPr>
          <a:xfrm>
            <a:off x="4233398" y="3615500"/>
            <a:ext cx="797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Precios</a:t>
            </a:r>
            <a:endParaRPr b="0" i="0" sz="1400" u="none" cap="none" strike="noStrike">
              <a:solidFill>
                <a:srgbClr val="000000"/>
              </a:solidFill>
              <a:latin typeface="Arial"/>
              <a:ea typeface="Arial"/>
              <a:cs typeface="Arial"/>
              <a:sym typeface="Arial"/>
            </a:endParaRPr>
          </a:p>
        </p:txBody>
      </p:sp>
      <p:sp>
        <p:nvSpPr>
          <p:cNvPr id="1052" name="Google Shape;1052;p14"/>
          <p:cNvSpPr/>
          <p:nvPr/>
        </p:nvSpPr>
        <p:spPr>
          <a:xfrm>
            <a:off x="4442712" y="3948750"/>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053" name="Google Shape;1053;p14"/>
          <p:cNvSpPr txBox="1"/>
          <p:nvPr/>
        </p:nvSpPr>
        <p:spPr>
          <a:xfrm>
            <a:off x="5649710" y="3417975"/>
            <a:ext cx="3091287" cy="957250"/>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En muchos ámbitos (por ejemplo, la hostelería), el sector turístico se caracteriza por precios muy fluctuantes. Esto está estrechamente relacionado con la estacionalidad. </a:t>
            </a:r>
            <a:endParaRPr b="0" i="0" sz="1400" u="none" cap="none" strike="noStrike">
              <a:solidFill>
                <a:srgbClr val="000000"/>
              </a:solidFill>
              <a:latin typeface="Arial"/>
              <a:ea typeface="Arial"/>
              <a:cs typeface="Arial"/>
              <a:sym typeface="Arial"/>
            </a:endParaRPr>
          </a:p>
        </p:txBody>
      </p:sp>
      <p:sp>
        <p:nvSpPr>
          <p:cNvPr id="1054" name="Google Shape;1054;p14"/>
          <p:cNvSpPr/>
          <p:nvPr/>
        </p:nvSpPr>
        <p:spPr>
          <a:xfrm>
            <a:off x="5030623" y="4610351"/>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55" name="Google Shape;1055;p14"/>
          <p:cNvSpPr/>
          <p:nvPr/>
        </p:nvSpPr>
        <p:spPr>
          <a:xfrm>
            <a:off x="4009293" y="4610351"/>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56" name="Google Shape;1056;p14"/>
          <p:cNvSpPr/>
          <p:nvPr/>
        </p:nvSpPr>
        <p:spPr>
          <a:xfrm>
            <a:off x="4009293" y="4610351"/>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57" name="Google Shape;1057;p14"/>
          <p:cNvSpPr txBox="1"/>
          <p:nvPr/>
        </p:nvSpPr>
        <p:spPr>
          <a:xfrm>
            <a:off x="3985126" y="4720375"/>
            <a:ext cx="1259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Medio ambiente</a:t>
            </a:r>
            <a:endParaRPr b="0" i="0" sz="1400" u="none" cap="none" strike="noStrike">
              <a:solidFill>
                <a:srgbClr val="000000"/>
              </a:solidFill>
              <a:latin typeface="Arial"/>
              <a:ea typeface="Arial"/>
              <a:cs typeface="Arial"/>
              <a:sym typeface="Arial"/>
            </a:endParaRPr>
          </a:p>
        </p:txBody>
      </p:sp>
      <p:sp>
        <p:nvSpPr>
          <p:cNvPr id="1058" name="Google Shape;1058;p14"/>
          <p:cNvSpPr/>
          <p:nvPr/>
        </p:nvSpPr>
        <p:spPr>
          <a:xfrm>
            <a:off x="4442712" y="5179302"/>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059" name="Google Shape;1059;p14"/>
          <p:cNvSpPr txBox="1"/>
          <p:nvPr/>
        </p:nvSpPr>
        <p:spPr>
          <a:xfrm>
            <a:off x="5602085" y="4625133"/>
            <a:ext cx="3091200" cy="1076700"/>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El sector turístico se ve a menudo influido por factores externos difíciles de planificar (por ejemplo, el clima, pandemias, etc.).</a:t>
            </a:r>
            <a:endParaRPr b="0" i="0" sz="1400" u="none" cap="none" strike="noStrike">
              <a:solidFill>
                <a:srgbClr val="000000"/>
              </a:solidFill>
              <a:latin typeface="Arial"/>
              <a:ea typeface="Arial"/>
              <a:cs typeface="Arial"/>
              <a:sym typeface="Arial"/>
            </a:endParaRPr>
          </a:p>
        </p:txBody>
      </p:sp>
      <p:sp>
        <p:nvSpPr>
          <p:cNvPr id="1060" name="Google Shape;1060;p14"/>
          <p:cNvSpPr/>
          <p:nvPr/>
        </p:nvSpPr>
        <p:spPr>
          <a:xfrm>
            <a:off x="5030623" y="2134475"/>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61" name="Google Shape;1061;p14"/>
          <p:cNvSpPr/>
          <p:nvPr/>
        </p:nvSpPr>
        <p:spPr>
          <a:xfrm>
            <a:off x="4009293" y="2134475"/>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62" name="Google Shape;1062;p14"/>
          <p:cNvSpPr/>
          <p:nvPr/>
        </p:nvSpPr>
        <p:spPr>
          <a:xfrm>
            <a:off x="4009293" y="2134475"/>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63" name="Google Shape;1063;p14"/>
          <p:cNvSpPr txBox="1"/>
          <p:nvPr/>
        </p:nvSpPr>
        <p:spPr>
          <a:xfrm>
            <a:off x="4038350" y="2370175"/>
            <a:ext cx="1259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Estacionalidad</a:t>
            </a:r>
            <a:endParaRPr b="0" i="0" sz="1400" u="none" cap="none" strike="noStrike">
              <a:solidFill>
                <a:srgbClr val="000000"/>
              </a:solidFill>
              <a:latin typeface="Arial"/>
              <a:ea typeface="Arial"/>
              <a:cs typeface="Arial"/>
              <a:sym typeface="Arial"/>
            </a:endParaRPr>
          </a:p>
        </p:txBody>
      </p:sp>
      <p:sp>
        <p:nvSpPr>
          <p:cNvPr id="1064" name="Google Shape;1064;p14"/>
          <p:cNvSpPr/>
          <p:nvPr/>
        </p:nvSpPr>
        <p:spPr>
          <a:xfrm>
            <a:off x="4442712" y="2703426"/>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065" name="Google Shape;1065;p14"/>
          <p:cNvSpPr txBox="1"/>
          <p:nvPr/>
        </p:nvSpPr>
        <p:spPr>
          <a:xfrm>
            <a:off x="5649710" y="2320994"/>
            <a:ext cx="3091287" cy="739241"/>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Normalmente, el sector turístico se caracteriza por una demanda muy fluctuante a lo largo del año.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5"/>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Los acontecimientos imprevistos y los factores medioambientales no pueden planificarse, por lo que es importante acumular suficientes reservas de liquidez.</a:t>
            </a:r>
            <a:endParaRPr/>
          </a:p>
        </p:txBody>
      </p:sp>
      <p:sp>
        <p:nvSpPr>
          <p:cNvPr id="1072" name="Google Shape;1072;p15"/>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t>Los factores medioambientales externos pueden tener un impacto significativo en las ventas del sector turístico. No se pueden planificar, por lo que conviene acumular reservas de liquidez para estar seguro.</a:t>
            </a:r>
            <a:endParaRPr/>
          </a:p>
        </p:txBody>
      </p:sp>
      <p:sp>
        <p:nvSpPr>
          <p:cNvPr id="1073" name="Google Shape;1073;p15"/>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Complejidad de la planificación de la liquidez en el turismo: Medio ambiente</a:t>
            </a:r>
            <a:endParaRPr/>
          </a:p>
        </p:txBody>
      </p:sp>
      <p:sp>
        <p:nvSpPr>
          <p:cNvPr id="1074" name="Google Shape;1074;p15"/>
          <p:cNvSpPr/>
          <p:nvPr/>
        </p:nvSpPr>
        <p:spPr>
          <a:xfrm>
            <a:off x="9082048" y="4593749"/>
            <a:ext cx="509668"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75" name="Google Shape;1075;p15"/>
          <p:cNvSpPr txBox="1"/>
          <p:nvPr/>
        </p:nvSpPr>
        <p:spPr>
          <a:xfrm>
            <a:off x="9784417" y="3710093"/>
            <a:ext cx="2038690" cy="2265300"/>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rgbClr val="79527B"/>
                </a:solidFill>
                <a:latin typeface="Calibri"/>
                <a:ea typeface="Calibri"/>
                <a:cs typeface="Calibri"/>
                <a:sym typeface="Calibri"/>
              </a:rPr>
              <a:t>Debido a la dependencia de factores sobre los que no se puede influir, hay que tener en cuenta una reserva de liquidez suficiente. El importe de la reserva de liquidez puede deducirse mejor de un análisis de varios años en el pasado. </a:t>
            </a:r>
            <a:endParaRPr b="0" i="0" sz="1400" u="none" cap="none" strike="noStrike">
              <a:solidFill>
                <a:srgbClr val="000000"/>
              </a:solidFill>
              <a:latin typeface="Arial"/>
              <a:ea typeface="Arial"/>
              <a:cs typeface="Arial"/>
              <a:sym typeface="Arial"/>
            </a:endParaRPr>
          </a:p>
        </p:txBody>
      </p:sp>
      <p:sp>
        <p:nvSpPr>
          <p:cNvPr id="1076" name="Google Shape;1076;p15"/>
          <p:cNvSpPr/>
          <p:nvPr/>
        </p:nvSpPr>
        <p:spPr>
          <a:xfrm>
            <a:off x="5030623" y="3379799"/>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77" name="Google Shape;1077;p15"/>
          <p:cNvSpPr/>
          <p:nvPr/>
        </p:nvSpPr>
        <p:spPr>
          <a:xfrm>
            <a:off x="4009293" y="3379799"/>
            <a:ext cx="1449184"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78" name="Google Shape;1078;p15"/>
          <p:cNvSpPr/>
          <p:nvPr/>
        </p:nvSpPr>
        <p:spPr>
          <a:xfrm>
            <a:off x="4009293" y="3379799"/>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79" name="Google Shape;1079;p15"/>
          <p:cNvSpPr txBox="1"/>
          <p:nvPr/>
        </p:nvSpPr>
        <p:spPr>
          <a:xfrm>
            <a:off x="4229098" y="3615500"/>
            <a:ext cx="8016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Precios</a:t>
            </a:r>
            <a:endParaRPr b="0" i="0" sz="1400" u="none" cap="none" strike="noStrike">
              <a:solidFill>
                <a:srgbClr val="000000"/>
              </a:solidFill>
              <a:latin typeface="Arial"/>
              <a:ea typeface="Arial"/>
              <a:cs typeface="Arial"/>
              <a:sym typeface="Arial"/>
            </a:endParaRPr>
          </a:p>
        </p:txBody>
      </p:sp>
      <p:sp>
        <p:nvSpPr>
          <p:cNvPr id="1080" name="Google Shape;1080;p15"/>
          <p:cNvSpPr/>
          <p:nvPr/>
        </p:nvSpPr>
        <p:spPr>
          <a:xfrm>
            <a:off x="4442712" y="3948750"/>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081" name="Google Shape;1081;p15"/>
          <p:cNvSpPr txBox="1"/>
          <p:nvPr/>
        </p:nvSpPr>
        <p:spPr>
          <a:xfrm>
            <a:off x="5649710" y="3417975"/>
            <a:ext cx="3091287" cy="957250"/>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En muchos ámbitos (por ejemplo, la hostelería), el sector turístico se caracteriza por precios muy fluctuantes. Esto está estrechamente relacionado con la estacionalidad. </a:t>
            </a:r>
            <a:endParaRPr b="0" i="0" sz="1400" u="none" cap="none" strike="noStrike">
              <a:solidFill>
                <a:srgbClr val="000000"/>
              </a:solidFill>
              <a:latin typeface="Arial"/>
              <a:ea typeface="Arial"/>
              <a:cs typeface="Arial"/>
              <a:sym typeface="Arial"/>
            </a:endParaRPr>
          </a:p>
        </p:txBody>
      </p:sp>
      <p:sp>
        <p:nvSpPr>
          <p:cNvPr id="1082" name="Google Shape;1082;p15"/>
          <p:cNvSpPr/>
          <p:nvPr/>
        </p:nvSpPr>
        <p:spPr>
          <a:xfrm>
            <a:off x="5030623" y="4610351"/>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83" name="Google Shape;1083;p15"/>
          <p:cNvSpPr/>
          <p:nvPr/>
        </p:nvSpPr>
        <p:spPr>
          <a:xfrm>
            <a:off x="4009293" y="4610351"/>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84" name="Google Shape;1084;p15"/>
          <p:cNvSpPr/>
          <p:nvPr/>
        </p:nvSpPr>
        <p:spPr>
          <a:xfrm>
            <a:off x="4009293" y="4610351"/>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85" name="Google Shape;1085;p15"/>
          <p:cNvSpPr txBox="1"/>
          <p:nvPr/>
        </p:nvSpPr>
        <p:spPr>
          <a:xfrm>
            <a:off x="3990650" y="4727775"/>
            <a:ext cx="1204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Medio ambiente</a:t>
            </a:r>
            <a:endParaRPr b="0" i="0" sz="1400" u="none" cap="none" strike="noStrike">
              <a:solidFill>
                <a:srgbClr val="000000"/>
              </a:solidFill>
              <a:latin typeface="Arial"/>
              <a:ea typeface="Arial"/>
              <a:cs typeface="Arial"/>
              <a:sym typeface="Arial"/>
            </a:endParaRPr>
          </a:p>
        </p:txBody>
      </p:sp>
      <p:sp>
        <p:nvSpPr>
          <p:cNvPr id="1086" name="Google Shape;1086;p15"/>
          <p:cNvSpPr/>
          <p:nvPr/>
        </p:nvSpPr>
        <p:spPr>
          <a:xfrm>
            <a:off x="4442712" y="5179302"/>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087" name="Google Shape;1087;p15"/>
          <p:cNvSpPr txBox="1"/>
          <p:nvPr/>
        </p:nvSpPr>
        <p:spPr>
          <a:xfrm>
            <a:off x="5592810" y="4625133"/>
            <a:ext cx="3091200" cy="1076700"/>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El sector turístico se ve a menudo influido por factores externos difíciles de planificar (por ejemplo, el clima, pandemias, etc.).</a:t>
            </a:r>
            <a:endParaRPr b="0" i="0" sz="1400" u="none" cap="none" strike="noStrike">
              <a:solidFill>
                <a:srgbClr val="000000"/>
              </a:solidFill>
              <a:latin typeface="Arial"/>
              <a:ea typeface="Arial"/>
              <a:cs typeface="Arial"/>
              <a:sym typeface="Arial"/>
            </a:endParaRPr>
          </a:p>
        </p:txBody>
      </p:sp>
      <p:sp>
        <p:nvSpPr>
          <p:cNvPr id="1088" name="Google Shape;1088;p15"/>
          <p:cNvSpPr/>
          <p:nvPr/>
        </p:nvSpPr>
        <p:spPr>
          <a:xfrm>
            <a:off x="5030623" y="2134475"/>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89" name="Google Shape;1089;p15"/>
          <p:cNvSpPr/>
          <p:nvPr/>
        </p:nvSpPr>
        <p:spPr>
          <a:xfrm>
            <a:off x="4009293" y="2134475"/>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90" name="Google Shape;1090;p15"/>
          <p:cNvSpPr/>
          <p:nvPr/>
        </p:nvSpPr>
        <p:spPr>
          <a:xfrm>
            <a:off x="4009293" y="2134475"/>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1091" name="Google Shape;1091;p15"/>
          <p:cNvSpPr txBox="1"/>
          <p:nvPr/>
        </p:nvSpPr>
        <p:spPr>
          <a:xfrm>
            <a:off x="4038350" y="2370175"/>
            <a:ext cx="1298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Estacionalidad</a:t>
            </a:r>
            <a:endParaRPr b="0" i="0" sz="1400" u="none" cap="none" strike="noStrike">
              <a:solidFill>
                <a:srgbClr val="000000"/>
              </a:solidFill>
              <a:latin typeface="Arial"/>
              <a:ea typeface="Arial"/>
              <a:cs typeface="Arial"/>
              <a:sym typeface="Arial"/>
            </a:endParaRPr>
          </a:p>
        </p:txBody>
      </p:sp>
      <p:sp>
        <p:nvSpPr>
          <p:cNvPr id="1092" name="Google Shape;1092;p15"/>
          <p:cNvSpPr/>
          <p:nvPr/>
        </p:nvSpPr>
        <p:spPr>
          <a:xfrm>
            <a:off x="4442712" y="2703426"/>
            <a:ext cx="234167" cy="24622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093" name="Google Shape;1093;p15"/>
          <p:cNvSpPr txBox="1"/>
          <p:nvPr/>
        </p:nvSpPr>
        <p:spPr>
          <a:xfrm>
            <a:off x="5649710" y="2320994"/>
            <a:ext cx="3091287" cy="739241"/>
          </a:xfrm>
          <a:prstGeom prst="rect">
            <a:avLst/>
          </a:prstGeom>
          <a:noFill/>
          <a:ln>
            <a:noFill/>
          </a:ln>
        </p:spPr>
        <p:txBody>
          <a:bodyPr anchorCtr="0" anchor="t" bIns="45700" lIns="91425" spcFirstLastPara="1" rIns="91425" wrap="square" tIns="45700">
            <a:spAutoFit/>
          </a:bodyPr>
          <a:lstStyle/>
          <a:p>
            <a:pPr indent="0" lvl="0" marL="0" marR="0" rtl="0" algn="l">
              <a:lnSpc>
                <a:spcPct val="118928"/>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Normalmente, el sector turístico se caracteriza por una demanda muy fluctuante a lo largo del año.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16"/>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1800"/>
              <a:buNone/>
            </a:pPr>
            <a:r>
              <a:t/>
            </a:r>
            <a:endParaRPr/>
          </a:p>
        </p:txBody>
      </p:sp>
      <p:sp>
        <p:nvSpPr>
          <p:cNvPr id="1100" name="Google Shape;1100;p16"/>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La planificación de la liquidez tiene en cuenta todas las entradas y salidas de efectivo en el periodo considerado.</a:t>
            </a:r>
            <a:endParaRPr/>
          </a:p>
        </p:txBody>
      </p:sp>
      <p:sp>
        <p:nvSpPr>
          <p:cNvPr id="1101" name="Google Shape;1101;p16"/>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t>La planificación de la liquidez tiene por objeto garantizar que la empresa pueda hacer frente a sus obligaciones de pago en todo momento y determinar las necesidades de financiación a corto plazo.</a:t>
            </a:r>
            <a:endParaRPr/>
          </a:p>
        </p:txBody>
      </p:sp>
      <p:sp>
        <p:nvSpPr>
          <p:cNvPr id="1102" name="Google Shape;1102;p16"/>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79527B"/>
              </a:buClr>
              <a:buSzPct val="100000"/>
              <a:buNone/>
            </a:pPr>
            <a:r>
              <a:rPr lang="de-DE"/>
              <a:t>Estructura básica de la planificación de la liquidez</a:t>
            </a:r>
            <a:endParaRPr/>
          </a:p>
        </p:txBody>
      </p:sp>
      <p:graphicFrame>
        <p:nvGraphicFramePr>
          <p:cNvPr id="1103" name="Google Shape;1103;p16"/>
          <p:cNvGraphicFramePr/>
          <p:nvPr/>
        </p:nvGraphicFramePr>
        <p:xfrm>
          <a:off x="3752489" y="1637401"/>
          <a:ext cx="3000000" cy="3000000"/>
        </p:xfrm>
        <a:graphic>
          <a:graphicData uri="http://schemas.openxmlformats.org/drawingml/2006/table">
            <a:tbl>
              <a:tblPr bandRow="1" firstRow="1">
                <a:noFill/>
                <a:tableStyleId>{27F9FC5E-ABDE-4552-988A-ABBA2BDEEFCC}</a:tableStyleId>
              </a:tblPr>
              <a:tblGrid>
                <a:gridCol w="4024775"/>
                <a:gridCol w="4024775"/>
              </a:tblGrid>
              <a:tr h="510850">
                <a:tc gridSpan="2">
                  <a:txBody>
                    <a:bodyPr/>
                    <a:lstStyle/>
                    <a:p>
                      <a:pPr indent="0" lvl="0" marL="0" marR="0" rtl="0" algn="ctr">
                        <a:lnSpc>
                          <a:spcPct val="100000"/>
                        </a:lnSpc>
                        <a:spcBef>
                          <a:spcPts val="0"/>
                        </a:spcBef>
                        <a:spcAft>
                          <a:spcPts val="0"/>
                        </a:spcAft>
                        <a:buClr>
                          <a:srgbClr val="000000"/>
                        </a:buClr>
                        <a:buSzPts val="1800"/>
                        <a:buFont typeface="Arial"/>
                        <a:buNone/>
                      </a:pPr>
                      <a:r>
                        <a:rPr lang="de-DE" sz="1800" u="none" cap="none" strike="noStrike"/>
                        <a:t>Estructura básica de la planificación de la liquidez</a:t>
                      </a:r>
                      <a:endParaRPr sz="1400" u="none" cap="none" strike="noStrike"/>
                    </a:p>
                  </a:txBody>
                  <a:tcPr marT="45725" marB="45725" marR="91450" marL="91450">
                    <a:solidFill>
                      <a:srgbClr val="79527B"/>
                    </a:solidFill>
                  </a:tcPr>
                </a:tc>
                <a:tc hMerge="1"/>
              </a:tr>
              <a:tr h="721075">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solidFill>
                            <a:srgbClr val="79527B"/>
                          </a:solidFill>
                        </a:rPr>
                        <a:t>Total de todos los pagos recibidos</a:t>
                      </a:r>
                      <a:endParaRPr sz="1400" u="none" cap="none" strike="noStrike"/>
                    </a:p>
                  </a:txBody>
                  <a:tcPr marT="45725" marB="45725" marR="91450" marL="91450">
                    <a:lnR cap="flat" cmpd="sng" w="12700">
                      <a:solidFill>
                        <a:srgbClr val="595A59"/>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solidFill>
                            <a:srgbClr val="79527B"/>
                          </a:solidFill>
                        </a:rPr>
                        <a:t>Total de todos los pagos</a:t>
                      </a:r>
                      <a:endParaRPr sz="1400" u="none" cap="none" strike="noStrike"/>
                    </a:p>
                  </a:txBody>
                  <a:tcPr marT="45725" marB="45725" marR="91450" marL="91450">
                    <a:lnL cap="flat" cmpd="sng" w="12700">
                      <a:solidFill>
                        <a:srgbClr val="595A59"/>
                      </a:solidFill>
                      <a:prstDash val="solid"/>
                      <a:round/>
                      <a:headEnd len="sm" w="sm" type="none"/>
                      <a:tailEnd len="sm" w="sm" type="none"/>
                    </a:lnL>
                    <a:solidFill>
                      <a:schemeClr val="lt1"/>
                    </a:solidFill>
                  </a:tcPr>
                </a:tc>
              </a:tr>
              <a:tr h="1021675">
                <a:tc>
                  <a:txBody>
                    <a:bodyPr/>
                    <a:lstStyle/>
                    <a:p>
                      <a:pPr indent="0" lvl="0" marL="0" marR="0" rtl="0" algn="l">
                        <a:lnSpc>
                          <a:spcPct val="100000"/>
                        </a:lnSpc>
                        <a:spcBef>
                          <a:spcPts val="0"/>
                        </a:spcBef>
                        <a:spcAft>
                          <a:spcPts val="0"/>
                        </a:spcAft>
                        <a:buClr>
                          <a:srgbClr val="595A59"/>
                        </a:buClr>
                        <a:buSzPts val="1800"/>
                        <a:buFont typeface="Calibri"/>
                        <a:buNone/>
                      </a:pPr>
                      <a:r>
                        <a:rPr lang="de-DE" sz="1800" u="none" cap="none" strike="noStrike">
                          <a:solidFill>
                            <a:srgbClr val="595A59"/>
                          </a:solidFill>
                        </a:rPr>
                        <a:t>+ Ventas / servicios</a:t>
                      </a:r>
                      <a:endParaRPr sz="1400" u="none" cap="none" strike="noStrike"/>
                    </a:p>
                    <a:p>
                      <a:pPr indent="0" lvl="0" marL="0" marR="0" rtl="0" algn="l">
                        <a:lnSpc>
                          <a:spcPct val="100000"/>
                        </a:lnSpc>
                        <a:spcBef>
                          <a:spcPts val="0"/>
                        </a:spcBef>
                        <a:spcAft>
                          <a:spcPts val="0"/>
                        </a:spcAft>
                        <a:buClr>
                          <a:srgbClr val="595A59"/>
                        </a:buClr>
                        <a:buSzPts val="1800"/>
                        <a:buFont typeface="Calibri"/>
                        <a:buNone/>
                      </a:pPr>
                      <a:r>
                        <a:rPr lang="de-DE" sz="1800" u="none" cap="none" strike="noStrike">
                          <a:solidFill>
                            <a:srgbClr val="595A59"/>
                          </a:solidFill>
                        </a:rPr>
                        <a:t>+ Pagos de deudores</a:t>
                      </a:r>
                      <a:endParaRPr sz="1400" u="none" cap="none" strike="noStrike"/>
                    </a:p>
                    <a:p>
                      <a:pPr indent="0" lvl="0" marL="0" marR="0" rtl="0" algn="l">
                        <a:lnSpc>
                          <a:spcPct val="100000"/>
                        </a:lnSpc>
                        <a:spcBef>
                          <a:spcPts val="0"/>
                        </a:spcBef>
                        <a:spcAft>
                          <a:spcPts val="0"/>
                        </a:spcAft>
                        <a:buClr>
                          <a:srgbClr val="595A59"/>
                        </a:buClr>
                        <a:buSzPts val="1800"/>
                        <a:buFont typeface="Calibri"/>
                        <a:buNone/>
                      </a:pPr>
                      <a:r>
                        <a:rPr lang="de-DE" sz="1800" u="none" cap="none" strike="noStrike">
                          <a:solidFill>
                            <a:srgbClr val="595A59"/>
                          </a:solidFill>
                        </a:rPr>
                        <a:t>+ Otras entradas de efectivo (por ejemplo, intereses, aportaciones de capital de los propietarios, etc.)</a:t>
                      </a:r>
                      <a:endParaRPr sz="1400" u="none" cap="none" strike="noStrike"/>
                    </a:p>
                  </a:txBody>
                  <a:tcPr marT="45725" marB="45725" marR="91450" marL="91450">
                    <a:lnR cap="flat" cmpd="sng" w="12700">
                      <a:solidFill>
                        <a:srgbClr val="595A59"/>
                      </a:solidFill>
                      <a:prstDash val="solid"/>
                      <a:round/>
                      <a:headEnd len="sm" w="sm" type="none"/>
                      <a:tailEnd len="sm" w="sm" type="none"/>
                    </a:lnR>
                    <a:solidFill>
                      <a:schemeClr val="lt1"/>
                    </a:solidFill>
                  </a:tcPr>
                </a:tc>
                <a:tc>
                  <a:txBody>
                    <a:bodyPr/>
                    <a:lstStyle/>
                    <a:p>
                      <a:pPr indent="-285750" lvl="0" marL="285750" marR="0" rtl="0" algn="l">
                        <a:lnSpc>
                          <a:spcPct val="100000"/>
                        </a:lnSpc>
                        <a:spcBef>
                          <a:spcPts val="0"/>
                        </a:spcBef>
                        <a:spcAft>
                          <a:spcPts val="0"/>
                        </a:spcAft>
                        <a:buClr>
                          <a:srgbClr val="595A59"/>
                        </a:buClr>
                        <a:buSzPts val="1800"/>
                        <a:buFont typeface="Calibri"/>
                        <a:buChar char="-"/>
                      </a:pPr>
                      <a:r>
                        <a:rPr lang="de-DE" sz="1800" u="none" cap="none" strike="noStrike">
                          <a:solidFill>
                            <a:srgbClr val="595A59"/>
                          </a:solidFill>
                        </a:rPr>
                        <a:t>Pagos de bienes y materiales</a:t>
                      </a:r>
                      <a:endParaRPr sz="1400" u="none" cap="none" strike="noStrike"/>
                    </a:p>
                    <a:p>
                      <a:pPr indent="-285750" lvl="0" marL="285750" marR="0" rtl="0" algn="l">
                        <a:lnSpc>
                          <a:spcPct val="100000"/>
                        </a:lnSpc>
                        <a:spcBef>
                          <a:spcPts val="0"/>
                        </a:spcBef>
                        <a:spcAft>
                          <a:spcPts val="0"/>
                        </a:spcAft>
                        <a:buClr>
                          <a:srgbClr val="595A59"/>
                        </a:buClr>
                        <a:buSzPts val="1800"/>
                        <a:buFont typeface="Calibri"/>
                        <a:buChar char="-"/>
                      </a:pPr>
                      <a:r>
                        <a:rPr lang="de-DE" sz="1800" u="none" cap="none" strike="noStrike">
                          <a:solidFill>
                            <a:srgbClr val="595A59"/>
                          </a:solidFill>
                        </a:rPr>
                        <a:t>Sueldos, salarios, prestaciones sociales</a:t>
                      </a:r>
                      <a:endParaRPr sz="1400" u="none" cap="none" strike="noStrike"/>
                    </a:p>
                    <a:p>
                      <a:pPr indent="-285750" lvl="0" marL="285750" marR="0" rtl="0" algn="l">
                        <a:lnSpc>
                          <a:spcPct val="100000"/>
                        </a:lnSpc>
                        <a:spcBef>
                          <a:spcPts val="0"/>
                        </a:spcBef>
                        <a:spcAft>
                          <a:spcPts val="0"/>
                        </a:spcAft>
                        <a:buClr>
                          <a:srgbClr val="595A59"/>
                        </a:buClr>
                        <a:buSzPts val="1800"/>
                        <a:buFont typeface="Calibri"/>
                        <a:buChar char="-"/>
                      </a:pPr>
                      <a:r>
                        <a:rPr lang="de-DE" sz="1800" u="none" cap="none" strike="noStrike">
                          <a:solidFill>
                            <a:srgbClr val="595A59"/>
                          </a:solidFill>
                        </a:rPr>
                        <a:t>Publicidad</a:t>
                      </a:r>
                      <a:endParaRPr sz="1400" u="none" cap="none" strike="noStrike"/>
                    </a:p>
                    <a:p>
                      <a:pPr indent="-285750" lvl="0" marL="285750" marR="0" rtl="0" algn="l">
                        <a:lnSpc>
                          <a:spcPct val="100000"/>
                        </a:lnSpc>
                        <a:spcBef>
                          <a:spcPts val="0"/>
                        </a:spcBef>
                        <a:spcAft>
                          <a:spcPts val="0"/>
                        </a:spcAft>
                        <a:buClr>
                          <a:srgbClr val="595A59"/>
                        </a:buClr>
                        <a:buSzPts val="1800"/>
                        <a:buFont typeface="Calibri"/>
                        <a:buChar char="-"/>
                      </a:pPr>
                      <a:r>
                        <a:rPr lang="de-DE" sz="1800" u="none" cap="none" strike="noStrike">
                          <a:solidFill>
                            <a:srgbClr val="595A59"/>
                          </a:solidFill>
                        </a:rPr>
                        <a:t>Impuestos como el impuesto sobre el valor añadido</a:t>
                      </a:r>
                      <a:endParaRPr sz="1400" u="none" cap="none" strike="noStrike"/>
                    </a:p>
                    <a:p>
                      <a:pPr indent="-285750" lvl="0" marL="285750" marR="0" rtl="0" algn="l">
                        <a:lnSpc>
                          <a:spcPct val="100000"/>
                        </a:lnSpc>
                        <a:spcBef>
                          <a:spcPts val="0"/>
                        </a:spcBef>
                        <a:spcAft>
                          <a:spcPts val="0"/>
                        </a:spcAft>
                        <a:buClr>
                          <a:srgbClr val="595A59"/>
                        </a:buClr>
                        <a:buSzPts val="1800"/>
                        <a:buFont typeface="Calibri"/>
                        <a:buChar char="-"/>
                      </a:pPr>
                      <a:r>
                        <a:rPr lang="de-DE" sz="1800" u="none" cap="none" strike="noStrike">
                          <a:solidFill>
                            <a:srgbClr val="595A59"/>
                          </a:solidFill>
                        </a:rPr>
                        <a:t>Intereses sobre el capital</a:t>
                      </a:r>
                      <a:endParaRPr sz="1400" u="none" cap="none" strike="noStrike"/>
                    </a:p>
                    <a:p>
                      <a:pPr indent="-285750" lvl="0" marL="285750" marR="0" rtl="0" algn="l">
                        <a:lnSpc>
                          <a:spcPct val="100000"/>
                        </a:lnSpc>
                        <a:spcBef>
                          <a:spcPts val="0"/>
                        </a:spcBef>
                        <a:spcAft>
                          <a:spcPts val="0"/>
                        </a:spcAft>
                        <a:buClr>
                          <a:srgbClr val="595A59"/>
                        </a:buClr>
                        <a:buSzPts val="1800"/>
                        <a:buFont typeface="Calibri"/>
                        <a:buChar char="-"/>
                      </a:pPr>
                      <a:r>
                        <a:rPr lang="de-DE" sz="1800" u="none" cap="none" strike="noStrike">
                          <a:solidFill>
                            <a:srgbClr val="595A59"/>
                          </a:solidFill>
                        </a:rPr>
                        <a:t>Seguros</a:t>
                      </a:r>
                      <a:endParaRPr sz="1400" u="none" cap="none" strike="noStrike"/>
                    </a:p>
                    <a:p>
                      <a:pPr indent="-285750" lvl="0" marL="285750" marR="0" rtl="0" algn="l">
                        <a:lnSpc>
                          <a:spcPct val="100000"/>
                        </a:lnSpc>
                        <a:spcBef>
                          <a:spcPts val="0"/>
                        </a:spcBef>
                        <a:spcAft>
                          <a:spcPts val="0"/>
                        </a:spcAft>
                        <a:buClr>
                          <a:srgbClr val="595A59"/>
                        </a:buClr>
                        <a:buSzPts val="1800"/>
                        <a:buFont typeface="Calibri"/>
                        <a:buChar char="-"/>
                      </a:pPr>
                      <a:r>
                        <a:rPr lang="de-DE" sz="1800" u="none" cap="none" strike="noStrike">
                          <a:solidFill>
                            <a:srgbClr val="595A59"/>
                          </a:solidFill>
                        </a:rPr>
                        <a:t>Gastos generales de oficina y administración</a:t>
                      </a:r>
                      <a:endParaRPr sz="1400" u="none" cap="none" strike="noStrike"/>
                    </a:p>
                    <a:p>
                      <a:pPr indent="-285750" lvl="0" marL="285750" marR="0" rtl="0" algn="l">
                        <a:lnSpc>
                          <a:spcPct val="100000"/>
                        </a:lnSpc>
                        <a:spcBef>
                          <a:spcPts val="0"/>
                        </a:spcBef>
                        <a:spcAft>
                          <a:spcPts val="0"/>
                        </a:spcAft>
                        <a:buClr>
                          <a:srgbClr val="595A59"/>
                        </a:buClr>
                        <a:buSzPts val="1800"/>
                        <a:buFont typeface="Calibri"/>
                        <a:buChar char="-"/>
                      </a:pPr>
                      <a:r>
                        <a:rPr lang="de-DE" sz="1800" u="none" cap="none" strike="noStrike">
                          <a:solidFill>
                            <a:srgbClr val="595A59"/>
                          </a:solidFill>
                        </a:rPr>
                        <a:t>Alquiler</a:t>
                      </a:r>
                      <a:endParaRPr sz="1400" u="none" cap="none" strike="noStrike"/>
                    </a:p>
                    <a:p>
                      <a:pPr indent="-285750" lvl="0" marL="285750" marR="0" rtl="0" algn="l">
                        <a:lnSpc>
                          <a:spcPct val="100000"/>
                        </a:lnSpc>
                        <a:spcBef>
                          <a:spcPts val="0"/>
                        </a:spcBef>
                        <a:spcAft>
                          <a:spcPts val="0"/>
                        </a:spcAft>
                        <a:buClr>
                          <a:srgbClr val="595A59"/>
                        </a:buClr>
                        <a:buSzPts val="1800"/>
                        <a:buFont typeface="Calibri"/>
                        <a:buChar char="-"/>
                      </a:pPr>
                      <a:r>
                        <a:rPr lang="de-DE" sz="1800" u="none" cap="none" strike="noStrike">
                          <a:solidFill>
                            <a:srgbClr val="595A59"/>
                          </a:solidFill>
                        </a:rPr>
                        <a:t>Otros desembolsos (electricidad, agua, etc.)</a:t>
                      </a:r>
                      <a:endParaRPr sz="1400" u="none" cap="none" strike="noStrike"/>
                    </a:p>
                  </a:txBody>
                  <a:tcPr marT="45725" marB="45725" marR="91450" marL="91450">
                    <a:lnL cap="flat" cmpd="sng" w="12700">
                      <a:solidFill>
                        <a:srgbClr val="595A59"/>
                      </a:solidFill>
                      <a:prstDash val="solid"/>
                      <a:round/>
                      <a:headEnd len="sm" w="sm" type="none"/>
                      <a:tailEnd len="sm" w="sm" type="none"/>
                    </a:lnL>
                    <a:solidFill>
                      <a:schemeClr val="lt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18"/>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Debido a la vinculación de la planificación de pérdidas y ganancias, la planificación de la liquidez y la planificación del balance, también se denomina «planificación integrada».</a:t>
            </a:r>
            <a:endParaRPr/>
          </a:p>
        </p:txBody>
      </p:sp>
      <p:sp>
        <p:nvSpPr>
          <p:cNvPr id="1110" name="Google Shape;1110;p18"/>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Existe una estrecha relación entre la planificación de la liquidez, la planificación de los resultados y la planificación del balance.</a:t>
            </a:r>
            <a:endParaRPr/>
          </a:p>
        </p:txBody>
      </p:sp>
      <p:sp>
        <p:nvSpPr>
          <p:cNvPr id="1111" name="Google Shape;1111;p18"/>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79527B"/>
              </a:buClr>
              <a:buSzPct val="100000"/>
              <a:buNone/>
            </a:pPr>
            <a:r>
              <a:rPr lang="de-DE"/>
              <a:t>Planificación empresarial integrada</a:t>
            </a:r>
            <a:endParaRPr/>
          </a:p>
        </p:txBody>
      </p:sp>
      <p:sp>
        <p:nvSpPr>
          <p:cNvPr id="1112" name="Google Shape;1112;p18"/>
          <p:cNvSpPr/>
          <p:nvPr/>
        </p:nvSpPr>
        <p:spPr>
          <a:xfrm>
            <a:off x="3752491" y="1637400"/>
            <a:ext cx="2465430" cy="679079"/>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Planificación de pérdidas y ganancias</a:t>
            </a:r>
            <a:endParaRPr b="0" i="0" sz="1400" u="none" cap="none" strike="noStrike">
              <a:solidFill>
                <a:srgbClr val="000000"/>
              </a:solidFill>
              <a:latin typeface="Arial"/>
              <a:ea typeface="Arial"/>
              <a:cs typeface="Arial"/>
              <a:sym typeface="Arial"/>
            </a:endParaRPr>
          </a:p>
        </p:txBody>
      </p:sp>
      <p:sp>
        <p:nvSpPr>
          <p:cNvPr id="1113" name="Google Shape;1113;p18"/>
          <p:cNvSpPr/>
          <p:nvPr/>
        </p:nvSpPr>
        <p:spPr>
          <a:xfrm>
            <a:off x="9294769" y="1637401"/>
            <a:ext cx="2465430" cy="679079"/>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Planificación del balance</a:t>
            </a:r>
            <a:endParaRPr b="0" i="0" sz="1400" u="none" cap="none" strike="noStrike">
              <a:solidFill>
                <a:srgbClr val="000000"/>
              </a:solidFill>
              <a:latin typeface="Arial"/>
              <a:ea typeface="Arial"/>
              <a:cs typeface="Arial"/>
              <a:sym typeface="Arial"/>
            </a:endParaRPr>
          </a:p>
        </p:txBody>
      </p:sp>
      <p:sp>
        <p:nvSpPr>
          <p:cNvPr id="1114" name="Google Shape;1114;p18"/>
          <p:cNvSpPr/>
          <p:nvPr/>
        </p:nvSpPr>
        <p:spPr>
          <a:xfrm>
            <a:off x="6523630" y="1637401"/>
            <a:ext cx="2465430" cy="679079"/>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Preparación / coordinación de los subplanes</a:t>
            </a:r>
            <a:endParaRPr b="0" i="0" sz="1400" u="none" cap="none" strike="noStrike">
              <a:solidFill>
                <a:srgbClr val="000000"/>
              </a:solidFill>
              <a:latin typeface="Arial"/>
              <a:ea typeface="Arial"/>
              <a:cs typeface="Arial"/>
              <a:sym typeface="Arial"/>
            </a:endParaRPr>
          </a:p>
        </p:txBody>
      </p:sp>
      <p:sp>
        <p:nvSpPr>
          <p:cNvPr id="1115" name="Google Shape;1115;p18"/>
          <p:cNvSpPr/>
          <p:nvPr/>
        </p:nvSpPr>
        <p:spPr>
          <a:xfrm>
            <a:off x="6518294" y="5046418"/>
            <a:ext cx="2465430" cy="679079"/>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Planificación de la liquidez</a:t>
            </a:r>
            <a:endParaRPr b="0" i="0" sz="1400" u="none" cap="none" strike="noStrike">
              <a:solidFill>
                <a:srgbClr val="000000"/>
              </a:solidFill>
              <a:latin typeface="Arial"/>
              <a:ea typeface="Arial"/>
              <a:cs typeface="Arial"/>
              <a:sym typeface="Arial"/>
            </a:endParaRPr>
          </a:p>
        </p:txBody>
      </p:sp>
      <p:sp>
        <p:nvSpPr>
          <p:cNvPr id="1116" name="Google Shape;1116;p18"/>
          <p:cNvSpPr/>
          <p:nvPr/>
        </p:nvSpPr>
        <p:spPr>
          <a:xfrm>
            <a:off x="3752489" y="2385309"/>
            <a:ext cx="2465430" cy="3240803"/>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79527B"/>
                </a:solidFill>
                <a:latin typeface="Calibri"/>
                <a:ea typeface="Calibri"/>
                <a:cs typeface="Calibri"/>
                <a:sym typeface="Calibri"/>
              </a:rPr>
              <a:t>Producción total - Coste de los materiales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79527B"/>
                </a:solidFill>
                <a:latin typeface="Calibri"/>
                <a:ea typeface="Calibri"/>
                <a:cs typeface="Calibri"/>
                <a:sym typeface="Calibri"/>
              </a:rPr>
              <a:t>= Beneficio bruto</a:t>
            </a:r>
            <a:br>
              <a:rPr b="1" i="0" lang="de-DE" sz="1400" u="none" cap="none" strike="noStrike">
                <a:solidFill>
                  <a:srgbClr val="79527B"/>
                </a:solidFill>
                <a:latin typeface="Calibri"/>
                <a:ea typeface="Calibri"/>
                <a:cs typeface="Calibri"/>
                <a:sym typeface="Calibri"/>
              </a:rPr>
            </a:br>
            <a:r>
              <a:rPr b="0" i="0" lang="de-DE" sz="1400" u="none" cap="none" strike="noStrike">
                <a:solidFill>
                  <a:srgbClr val="79527B"/>
                </a:solidFill>
                <a:latin typeface="Calibri"/>
                <a:ea typeface="Calibri"/>
                <a:cs typeface="Calibri"/>
                <a:sym typeface="Calibri"/>
              </a:rPr>
              <a:t>- Gastos de personal - Otros gastos de explotación </a:t>
            </a:r>
            <a:br>
              <a:rPr b="0" i="0" lang="de-DE" sz="1400" u="none" cap="none" strike="noStrike">
                <a:solidFill>
                  <a:srgbClr val="79527B"/>
                </a:solidFill>
                <a:latin typeface="Calibri"/>
                <a:ea typeface="Calibri"/>
                <a:cs typeface="Calibri"/>
                <a:sym typeface="Calibri"/>
              </a:rPr>
            </a:br>
            <a:r>
              <a:rPr b="1" i="0" lang="de-DE" sz="1400" u="none" cap="none" strike="noStrike">
                <a:solidFill>
                  <a:srgbClr val="79527B"/>
                </a:solidFill>
                <a:latin typeface="Calibri"/>
                <a:ea typeface="Calibri"/>
                <a:cs typeface="Calibri"/>
                <a:sym typeface="Calibri"/>
              </a:rPr>
              <a:t>= EBITDA</a:t>
            </a:r>
            <a:br>
              <a:rPr b="1" i="0" lang="de-DE" sz="1400" u="none" cap="none" strike="noStrike">
                <a:solidFill>
                  <a:srgbClr val="79527B"/>
                </a:solidFill>
                <a:latin typeface="Calibri"/>
                <a:ea typeface="Calibri"/>
                <a:cs typeface="Calibri"/>
                <a:sym typeface="Calibri"/>
              </a:rPr>
            </a:br>
            <a:r>
              <a:rPr b="0" i="0" lang="de-DE" sz="1400" u="none" cap="none" strike="noStrike">
                <a:solidFill>
                  <a:srgbClr val="79527B"/>
                </a:solidFill>
                <a:latin typeface="Calibri"/>
                <a:ea typeface="Calibri"/>
                <a:cs typeface="Calibri"/>
                <a:sym typeface="Calibri"/>
              </a:rPr>
              <a:t>- Amortizaciones</a:t>
            </a:r>
            <a:br>
              <a:rPr b="0" i="0" lang="de-DE" sz="1400" u="none" cap="none" strike="noStrike">
                <a:solidFill>
                  <a:srgbClr val="79527B"/>
                </a:solidFill>
                <a:latin typeface="Calibri"/>
                <a:ea typeface="Calibri"/>
                <a:cs typeface="Calibri"/>
                <a:sym typeface="Calibri"/>
              </a:rPr>
            </a:br>
            <a:r>
              <a:rPr b="1" i="0" lang="de-DE" sz="1400" u="none" cap="none" strike="noStrike">
                <a:solidFill>
                  <a:srgbClr val="79527B"/>
                </a:solidFill>
                <a:latin typeface="Calibri"/>
                <a:ea typeface="Calibri"/>
                <a:cs typeface="Calibri"/>
                <a:sym typeface="Calibri"/>
              </a:rPr>
              <a:t>= EBIT</a:t>
            </a:r>
            <a:br>
              <a:rPr b="1" i="0" lang="de-DE" sz="1400" u="none" cap="none" strike="noStrike">
                <a:solidFill>
                  <a:srgbClr val="79527B"/>
                </a:solidFill>
                <a:latin typeface="Calibri"/>
                <a:ea typeface="Calibri"/>
                <a:cs typeface="Calibri"/>
                <a:sym typeface="Calibri"/>
              </a:rPr>
            </a:br>
            <a:r>
              <a:rPr b="0" i="0" lang="de-DE" sz="1400" u="none" cap="none" strike="noStrike">
                <a:solidFill>
                  <a:srgbClr val="79527B"/>
                </a:solidFill>
                <a:latin typeface="Calibri"/>
                <a:ea typeface="Calibri"/>
                <a:cs typeface="Calibri"/>
                <a:sym typeface="Calibri"/>
              </a:rPr>
              <a:t>- Resultado financiero</a:t>
            </a:r>
            <a:br>
              <a:rPr b="0" i="0" lang="de-DE" sz="1400" u="none" cap="none" strike="noStrike">
                <a:solidFill>
                  <a:srgbClr val="79527B"/>
                </a:solidFill>
                <a:latin typeface="Calibri"/>
                <a:ea typeface="Calibri"/>
                <a:cs typeface="Calibri"/>
                <a:sym typeface="Calibri"/>
              </a:rPr>
            </a:br>
            <a:r>
              <a:rPr b="1" i="0" lang="de-DE" sz="1400" u="none" cap="none" strike="noStrike">
                <a:solidFill>
                  <a:srgbClr val="79527B"/>
                </a:solidFill>
                <a:latin typeface="Calibri"/>
                <a:ea typeface="Calibri"/>
                <a:cs typeface="Calibri"/>
                <a:sym typeface="Calibri"/>
              </a:rPr>
              <a:t>= Resultado de explotación</a:t>
            </a:r>
            <a:br>
              <a:rPr b="1" i="0" lang="de-DE" sz="1400" u="none" cap="none" strike="noStrike">
                <a:solidFill>
                  <a:srgbClr val="79527B"/>
                </a:solidFill>
                <a:latin typeface="Calibri"/>
                <a:ea typeface="Calibri"/>
                <a:cs typeface="Calibri"/>
                <a:sym typeface="Calibri"/>
              </a:rPr>
            </a:br>
            <a:r>
              <a:rPr b="0" i="0" lang="de-DE" sz="1400" u="none" cap="none" strike="noStrike">
                <a:solidFill>
                  <a:srgbClr val="79527B"/>
                </a:solidFill>
                <a:latin typeface="Calibri"/>
                <a:ea typeface="Calibri"/>
                <a:cs typeface="Calibri"/>
                <a:sym typeface="Calibri"/>
              </a:rPr>
              <a:t>- Resultado no de explotación - Impuestos</a:t>
            </a:r>
            <a:br>
              <a:rPr b="0" i="0" lang="de-DE" sz="1400" u="none" cap="none" strike="noStrike">
                <a:solidFill>
                  <a:srgbClr val="79527B"/>
                </a:solidFill>
                <a:latin typeface="Calibri"/>
                <a:ea typeface="Calibri"/>
                <a:cs typeface="Calibri"/>
                <a:sym typeface="Calibri"/>
              </a:rPr>
            </a:br>
            <a:r>
              <a:rPr b="1" i="0" lang="de-DE" sz="1400" u="none" cap="none" strike="noStrike">
                <a:solidFill>
                  <a:srgbClr val="79527B"/>
                </a:solidFill>
                <a:latin typeface="Calibri"/>
                <a:ea typeface="Calibri"/>
                <a:cs typeface="Calibri"/>
                <a:sym typeface="Calibri"/>
              </a:rPr>
              <a:t>= Resultado neto del ejercicio</a:t>
            </a:r>
            <a:endParaRPr b="0" i="0" sz="1400" u="none" cap="none" strike="noStrike">
              <a:solidFill>
                <a:srgbClr val="000000"/>
              </a:solidFill>
              <a:latin typeface="Arial"/>
              <a:ea typeface="Arial"/>
              <a:cs typeface="Arial"/>
              <a:sym typeface="Arial"/>
            </a:endParaRPr>
          </a:p>
        </p:txBody>
      </p:sp>
      <p:sp>
        <p:nvSpPr>
          <p:cNvPr id="1117" name="Google Shape;1117;p18"/>
          <p:cNvSpPr/>
          <p:nvPr/>
        </p:nvSpPr>
        <p:spPr>
          <a:xfrm>
            <a:off x="6523627" y="2400549"/>
            <a:ext cx="1736453" cy="312171"/>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200" u="none" cap="none" strike="noStrike">
                <a:solidFill>
                  <a:srgbClr val="79527B"/>
                </a:solidFill>
                <a:latin typeface="Calibri"/>
                <a:ea typeface="Calibri"/>
                <a:cs typeface="Calibri"/>
                <a:sym typeface="Calibri"/>
              </a:rPr>
              <a:t>Planificación de ventas</a:t>
            </a:r>
            <a:endParaRPr b="0" i="0" sz="1200" u="none" cap="none" strike="noStrike">
              <a:solidFill>
                <a:srgbClr val="000000"/>
              </a:solidFill>
              <a:latin typeface="Arial"/>
              <a:ea typeface="Arial"/>
              <a:cs typeface="Arial"/>
              <a:sym typeface="Arial"/>
            </a:endParaRPr>
          </a:p>
        </p:txBody>
      </p:sp>
      <p:sp>
        <p:nvSpPr>
          <p:cNvPr id="1118" name="Google Shape;1118;p18"/>
          <p:cNvSpPr/>
          <p:nvPr/>
        </p:nvSpPr>
        <p:spPr>
          <a:xfrm>
            <a:off x="6523630" y="2819900"/>
            <a:ext cx="1736453" cy="312171"/>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200" u="none" cap="none" strike="noStrike">
                <a:solidFill>
                  <a:srgbClr val="79527B"/>
                </a:solidFill>
                <a:latin typeface="Calibri"/>
                <a:ea typeface="Calibri"/>
                <a:cs typeface="Calibri"/>
                <a:sym typeface="Calibri"/>
              </a:rPr>
              <a:t>Adquisiciones</a:t>
            </a:r>
            <a:endParaRPr b="0" i="0" sz="1200" u="none" cap="none" strike="noStrike">
              <a:solidFill>
                <a:srgbClr val="000000"/>
              </a:solidFill>
              <a:latin typeface="Arial"/>
              <a:ea typeface="Arial"/>
              <a:cs typeface="Arial"/>
              <a:sym typeface="Arial"/>
            </a:endParaRPr>
          </a:p>
        </p:txBody>
      </p:sp>
      <p:sp>
        <p:nvSpPr>
          <p:cNvPr id="1119" name="Google Shape;1119;p18"/>
          <p:cNvSpPr/>
          <p:nvPr/>
        </p:nvSpPr>
        <p:spPr>
          <a:xfrm>
            <a:off x="6523626" y="3216140"/>
            <a:ext cx="1736453" cy="312171"/>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200" u="none" cap="none" strike="noStrike">
                <a:solidFill>
                  <a:srgbClr val="79527B"/>
                </a:solidFill>
                <a:latin typeface="Calibri"/>
                <a:ea typeface="Calibri"/>
                <a:cs typeface="Calibri"/>
                <a:sym typeface="Calibri"/>
              </a:rPr>
              <a:t>Personal</a:t>
            </a:r>
            <a:endParaRPr b="0" i="0" sz="1200" u="none" cap="none" strike="noStrike">
              <a:solidFill>
                <a:srgbClr val="000000"/>
              </a:solidFill>
              <a:latin typeface="Arial"/>
              <a:ea typeface="Arial"/>
              <a:cs typeface="Arial"/>
              <a:sym typeface="Arial"/>
            </a:endParaRPr>
          </a:p>
        </p:txBody>
      </p:sp>
      <p:sp>
        <p:nvSpPr>
          <p:cNvPr id="1120" name="Google Shape;1120;p18"/>
          <p:cNvSpPr/>
          <p:nvPr/>
        </p:nvSpPr>
        <p:spPr>
          <a:xfrm>
            <a:off x="6523625" y="3593529"/>
            <a:ext cx="1736453" cy="312171"/>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200" u="none" cap="none" strike="noStrike">
                <a:solidFill>
                  <a:srgbClr val="79527B"/>
                </a:solidFill>
                <a:latin typeface="Calibri"/>
                <a:ea typeface="Calibri"/>
                <a:cs typeface="Calibri"/>
                <a:sym typeface="Calibri"/>
              </a:rPr>
              <a:t>Otros gastos</a:t>
            </a:r>
            <a:endParaRPr b="0" i="0" sz="1200" u="none" cap="none" strike="noStrike">
              <a:solidFill>
                <a:srgbClr val="000000"/>
              </a:solidFill>
              <a:latin typeface="Arial"/>
              <a:ea typeface="Arial"/>
              <a:cs typeface="Arial"/>
              <a:sym typeface="Arial"/>
            </a:endParaRPr>
          </a:p>
        </p:txBody>
      </p:sp>
      <p:sp>
        <p:nvSpPr>
          <p:cNvPr id="1121" name="Google Shape;1121;p18"/>
          <p:cNvSpPr/>
          <p:nvPr/>
        </p:nvSpPr>
        <p:spPr>
          <a:xfrm>
            <a:off x="6523624" y="4051876"/>
            <a:ext cx="1736453" cy="312171"/>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200" u="none" cap="none" strike="noStrike">
                <a:solidFill>
                  <a:srgbClr val="79527B"/>
                </a:solidFill>
                <a:latin typeface="Calibri"/>
                <a:ea typeface="Calibri"/>
                <a:cs typeface="Calibri"/>
                <a:sym typeface="Calibri"/>
              </a:rPr>
              <a:t>Inversiones</a:t>
            </a:r>
            <a:endParaRPr b="0" i="0" sz="1200" u="none" cap="none" strike="noStrike">
              <a:solidFill>
                <a:srgbClr val="000000"/>
              </a:solidFill>
              <a:latin typeface="Arial"/>
              <a:ea typeface="Arial"/>
              <a:cs typeface="Arial"/>
              <a:sym typeface="Arial"/>
            </a:endParaRPr>
          </a:p>
        </p:txBody>
      </p:sp>
      <p:cxnSp>
        <p:nvCxnSpPr>
          <p:cNvPr id="1122" name="Google Shape;1122;p18"/>
          <p:cNvCxnSpPr>
            <a:stCxn id="1117" idx="1"/>
          </p:cNvCxnSpPr>
          <p:nvPr/>
        </p:nvCxnSpPr>
        <p:spPr>
          <a:xfrm rot="10800000">
            <a:off x="6217927" y="2556635"/>
            <a:ext cx="305700" cy="0"/>
          </a:xfrm>
          <a:prstGeom prst="straightConnector1">
            <a:avLst/>
          </a:prstGeom>
          <a:noFill/>
          <a:ln cap="flat" cmpd="sng" w="9525">
            <a:solidFill>
              <a:srgbClr val="79527B"/>
            </a:solidFill>
            <a:prstDash val="solid"/>
            <a:miter lim="800000"/>
            <a:headEnd len="sm" w="sm" type="none"/>
            <a:tailEnd len="med" w="med" type="triangle"/>
          </a:ln>
        </p:spPr>
      </p:cxnSp>
      <p:cxnSp>
        <p:nvCxnSpPr>
          <p:cNvPr id="1123" name="Google Shape;1123;p18"/>
          <p:cNvCxnSpPr/>
          <p:nvPr/>
        </p:nvCxnSpPr>
        <p:spPr>
          <a:xfrm rot="10800000">
            <a:off x="6237594" y="2984909"/>
            <a:ext cx="305706" cy="1"/>
          </a:xfrm>
          <a:prstGeom prst="straightConnector1">
            <a:avLst/>
          </a:prstGeom>
          <a:noFill/>
          <a:ln cap="flat" cmpd="sng" w="9525">
            <a:solidFill>
              <a:srgbClr val="79527B"/>
            </a:solidFill>
            <a:prstDash val="solid"/>
            <a:miter lim="800000"/>
            <a:headEnd len="sm" w="sm" type="none"/>
            <a:tailEnd len="med" w="med" type="triangle"/>
          </a:ln>
        </p:spPr>
      </p:cxnSp>
      <p:cxnSp>
        <p:nvCxnSpPr>
          <p:cNvPr id="1124" name="Google Shape;1124;p18"/>
          <p:cNvCxnSpPr/>
          <p:nvPr/>
        </p:nvCxnSpPr>
        <p:spPr>
          <a:xfrm rot="10800000">
            <a:off x="6223258" y="3380744"/>
            <a:ext cx="305706" cy="1"/>
          </a:xfrm>
          <a:prstGeom prst="straightConnector1">
            <a:avLst/>
          </a:prstGeom>
          <a:noFill/>
          <a:ln cap="flat" cmpd="sng" w="9525">
            <a:solidFill>
              <a:srgbClr val="79527B"/>
            </a:solidFill>
            <a:prstDash val="solid"/>
            <a:miter lim="800000"/>
            <a:headEnd len="sm" w="sm" type="none"/>
            <a:tailEnd len="med" w="med" type="triangle"/>
          </a:ln>
        </p:spPr>
      </p:cxnSp>
      <p:cxnSp>
        <p:nvCxnSpPr>
          <p:cNvPr id="1125" name="Google Shape;1125;p18"/>
          <p:cNvCxnSpPr/>
          <p:nvPr/>
        </p:nvCxnSpPr>
        <p:spPr>
          <a:xfrm rot="10800000">
            <a:off x="6223258" y="3741094"/>
            <a:ext cx="305706" cy="1"/>
          </a:xfrm>
          <a:prstGeom prst="straightConnector1">
            <a:avLst/>
          </a:prstGeom>
          <a:noFill/>
          <a:ln cap="flat" cmpd="sng" w="9525">
            <a:solidFill>
              <a:srgbClr val="79527B"/>
            </a:solidFill>
            <a:prstDash val="solid"/>
            <a:miter lim="800000"/>
            <a:headEnd len="sm" w="sm" type="none"/>
            <a:tailEnd len="med" w="med" type="triangle"/>
          </a:ln>
        </p:spPr>
      </p:cxnSp>
      <p:cxnSp>
        <p:nvCxnSpPr>
          <p:cNvPr id="1126" name="Google Shape;1126;p18"/>
          <p:cNvCxnSpPr/>
          <p:nvPr/>
        </p:nvCxnSpPr>
        <p:spPr>
          <a:xfrm rot="10800000">
            <a:off x="6217918" y="4242956"/>
            <a:ext cx="305706" cy="1"/>
          </a:xfrm>
          <a:prstGeom prst="straightConnector1">
            <a:avLst/>
          </a:prstGeom>
          <a:noFill/>
          <a:ln cap="flat" cmpd="sng" w="9525">
            <a:solidFill>
              <a:srgbClr val="79527B"/>
            </a:solidFill>
            <a:prstDash val="solid"/>
            <a:miter lim="800000"/>
            <a:headEnd len="sm" w="sm" type="none"/>
            <a:tailEnd len="med" w="med" type="triangle"/>
          </a:ln>
        </p:spPr>
      </p:cxnSp>
      <p:sp>
        <p:nvSpPr>
          <p:cNvPr id="1127" name="Google Shape;1127;p18"/>
          <p:cNvSpPr/>
          <p:nvPr/>
        </p:nvSpPr>
        <p:spPr>
          <a:xfrm>
            <a:off x="9290334" y="2385308"/>
            <a:ext cx="2465430" cy="3240803"/>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79527B"/>
                </a:solidFill>
                <a:latin typeface="Calibri"/>
                <a:ea typeface="Calibri"/>
                <a:cs typeface="Calibri"/>
                <a:sym typeface="Calibri"/>
              </a:rPr>
              <a:t>Activos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Inmovilizado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Activo circulante (existencias, efectivo y equivalentes de efectivo)</a:t>
            </a:r>
            <a:br>
              <a:rPr b="1" i="0" lang="de-DE" sz="1400" u="none" cap="none" strike="noStrike">
                <a:solidFill>
                  <a:srgbClr val="79527B"/>
                </a:solidFill>
                <a:latin typeface="Calibri"/>
                <a:ea typeface="Calibri"/>
                <a:cs typeface="Calibri"/>
                <a:sym typeface="Calibri"/>
              </a:rPr>
            </a:br>
            <a:br>
              <a:rPr b="1" i="0" lang="de-DE" sz="1400" u="none" cap="none" strike="noStrike">
                <a:solidFill>
                  <a:srgbClr val="79527B"/>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79527B"/>
                </a:solidFill>
                <a:latin typeface="Calibri"/>
                <a:ea typeface="Calibri"/>
                <a:cs typeface="Calibri"/>
                <a:sym typeface="Calibri"/>
              </a:rPr>
              <a:t>Patrimonio neto y pasivo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Equidad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Devengos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Pasivo</a:t>
            </a:r>
            <a:endParaRPr b="0" i="0" sz="1400" u="none" cap="none" strike="noStrike">
              <a:solidFill>
                <a:srgbClr val="000000"/>
              </a:solidFill>
              <a:latin typeface="Arial"/>
              <a:ea typeface="Arial"/>
              <a:cs typeface="Arial"/>
              <a:sym typeface="Arial"/>
            </a:endParaRPr>
          </a:p>
        </p:txBody>
      </p:sp>
      <p:sp>
        <p:nvSpPr>
          <p:cNvPr id="1128" name="Google Shape;1128;p18"/>
          <p:cNvSpPr/>
          <p:nvPr/>
        </p:nvSpPr>
        <p:spPr>
          <a:xfrm>
            <a:off x="6523629" y="5797384"/>
            <a:ext cx="2465430" cy="779272"/>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273050" lvl="0" marL="285750" marR="0" rtl="0" algn="l">
              <a:lnSpc>
                <a:spcPct val="100000"/>
              </a:lnSpc>
              <a:spcBef>
                <a:spcPts val="0"/>
              </a:spcBef>
              <a:spcAft>
                <a:spcPts val="0"/>
              </a:spcAft>
              <a:buClr>
                <a:srgbClr val="79527B"/>
              </a:buClr>
              <a:buSzPts val="1200"/>
              <a:buFont typeface="Arial"/>
              <a:buChar char="•"/>
            </a:pPr>
            <a:r>
              <a:rPr b="0" i="0" lang="de-DE" sz="1200" u="none" cap="none" strike="noStrike">
                <a:solidFill>
                  <a:srgbClr val="79527B"/>
                </a:solidFill>
                <a:latin typeface="Calibri"/>
                <a:ea typeface="Calibri"/>
                <a:cs typeface="Calibri"/>
                <a:sym typeface="Calibri"/>
              </a:rPr>
              <a:t>Estado de tesorería</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79527B"/>
              </a:buClr>
              <a:buSzPts val="1200"/>
              <a:buFont typeface="Arial"/>
              <a:buChar char="•"/>
            </a:pPr>
            <a:r>
              <a:rPr b="0" i="0" lang="de-DE" sz="1200" u="none" cap="none" strike="noStrike">
                <a:solidFill>
                  <a:srgbClr val="79527B"/>
                </a:solidFill>
                <a:latin typeface="Calibri"/>
                <a:ea typeface="Calibri"/>
                <a:cs typeface="Calibri"/>
                <a:sym typeface="Calibri"/>
              </a:rPr>
              <a:t>Efectivo y equivalentes de efectivo</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79527B"/>
              </a:buClr>
              <a:buSzPts val="1200"/>
              <a:buFont typeface="Arial"/>
              <a:buChar char="•"/>
            </a:pPr>
            <a:r>
              <a:rPr b="0" i="0" lang="de-DE" sz="1200" u="none" cap="none" strike="noStrike">
                <a:solidFill>
                  <a:srgbClr val="79527B"/>
                </a:solidFill>
                <a:latin typeface="Calibri"/>
                <a:ea typeface="Calibri"/>
                <a:cs typeface="Calibri"/>
                <a:sym typeface="Calibri"/>
              </a:rPr>
              <a:t>Ingresos / gastos por intereses</a:t>
            </a:r>
            <a:endParaRPr b="0" i="0" sz="1200" u="none" cap="none" strike="noStrike">
              <a:solidFill>
                <a:srgbClr val="000000"/>
              </a:solidFill>
              <a:latin typeface="Arial"/>
              <a:ea typeface="Arial"/>
              <a:cs typeface="Arial"/>
              <a:sym typeface="Arial"/>
            </a:endParaRPr>
          </a:p>
        </p:txBody>
      </p:sp>
      <p:cxnSp>
        <p:nvCxnSpPr>
          <p:cNvPr id="1129" name="Google Shape;1129;p18"/>
          <p:cNvCxnSpPr/>
          <p:nvPr/>
        </p:nvCxnSpPr>
        <p:spPr>
          <a:xfrm>
            <a:off x="6237594" y="4701303"/>
            <a:ext cx="3057175" cy="0"/>
          </a:xfrm>
          <a:prstGeom prst="straightConnector1">
            <a:avLst/>
          </a:prstGeom>
          <a:noFill/>
          <a:ln cap="flat" cmpd="sng" w="9525">
            <a:solidFill>
              <a:srgbClr val="79527B"/>
            </a:solidFill>
            <a:prstDash val="solid"/>
            <a:miter lim="800000"/>
            <a:headEnd len="sm" w="sm" type="none"/>
            <a:tailEnd len="med" w="med" type="triangle"/>
          </a:ln>
        </p:spPr>
      </p:cxnSp>
      <p:cxnSp>
        <p:nvCxnSpPr>
          <p:cNvPr id="1130" name="Google Shape;1130;p18"/>
          <p:cNvCxnSpPr>
            <a:stCxn id="1127" idx="2"/>
            <a:endCxn id="1128" idx="3"/>
          </p:cNvCxnSpPr>
          <p:nvPr/>
        </p:nvCxnSpPr>
        <p:spPr>
          <a:xfrm rot="5400000">
            <a:off x="9475599" y="5139661"/>
            <a:ext cx="561000" cy="1533900"/>
          </a:xfrm>
          <a:prstGeom prst="bentConnector2">
            <a:avLst/>
          </a:prstGeom>
          <a:noFill/>
          <a:ln cap="flat" cmpd="sng" w="9525">
            <a:solidFill>
              <a:srgbClr val="79527B"/>
            </a:solidFill>
            <a:prstDash val="solid"/>
            <a:miter lim="800000"/>
            <a:headEnd len="med" w="med" type="triangle"/>
            <a:tailEnd len="med" w="med" type="triangle"/>
          </a:ln>
        </p:spPr>
      </p:cxnSp>
      <p:cxnSp>
        <p:nvCxnSpPr>
          <p:cNvPr id="1131" name="Google Shape;1131;p18"/>
          <p:cNvCxnSpPr>
            <a:stCxn id="1128" idx="1"/>
            <a:endCxn id="1116" idx="2"/>
          </p:cNvCxnSpPr>
          <p:nvPr/>
        </p:nvCxnSpPr>
        <p:spPr>
          <a:xfrm rot="10800000">
            <a:off x="4985229" y="5626020"/>
            <a:ext cx="1538400" cy="561000"/>
          </a:xfrm>
          <a:prstGeom prst="bentConnector2">
            <a:avLst/>
          </a:prstGeom>
          <a:noFill/>
          <a:ln cap="flat" cmpd="sng" w="9525">
            <a:solidFill>
              <a:srgbClr val="79527B"/>
            </a:solidFill>
            <a:prstDash val="solid"/>
            <a:miter lim="800000"/>
            <a:headEnd len="med" w="med" type="triangl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9"/>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La planificación de la liquidez tiene en cuenta todas las entradas y salidas de pagos ya contabilizadas, así como los valores previstos. Junto con el saldo de la cuenta y la línea de crédito, se obtiene la liquidez disponible.</a:t>
            </a:r>
            <a:endParaRPr/>
          </a:p>
        </p:txBody>
      </p:sp>
      <p:sp>
        <p:nvSpPr>
          <p:cNvPr id="1138" name="Google Shape;1138;p19"/>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En la planificación de la liquidez se tienen en cuenta tanto los valores reales como los previstos</a:t>
            </a:r>
            <a:endParaRPr/>
          </a:p>
        </p:txBody>
      </p:sp>
      <p:sp>
        <p:nvSpPr>
          <p:cNvPr id="1139" name="Google Shape;1139;p19"/>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Estructura de la planificación de la liquidez</a:t>
            </a:r>
            <a:endParaRPr/>
          </a:p>
        </p:txBody>
      </p:sp>
      <p:sp>
        <p:nvSpPr>
          <p:cNvPr id="1140" name="Google Shape;1140;p19"/>
          <p:cNvSpPr/>
          <p:nvPr/>
        </p:nvSpPr>
        <p:spPr>
          <a:xfrm>
            <a:off x="3752491" y="1637400"/>
            <a:ext cx="2465430" cy="679079"/>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Valores de PLAN</a:t>
            </a:r>
            <a:endParaRPr b="0" i="0" sz="1400" u="none" cap="none" strike="noStrike">
              <a:solidFill>
                <a:srgbClr val="000000"/>
              </a:solidFill>
              <a:latin typeface="Arial"/>
              <a:ea typeface="Arial"/>
              <a:cs typeface="Arial"/>
              <a:sym typeface="Arial"/>
            </a:endParaRPr>
          </a:p>
        </p:txBody>
      </p:sp>
      <p:sp>
        <p:nvSpPr>
          <p:cNvPr id="1141" name="Google Shape;1141;p19"/>
          <p:cNvSpPr/>
          <p:nvPr/>
        </p:nvSpPr>
        <p:spPr>
          <a:xfrm>
            <a:off x="3752489" y="2385309"/>
            <a:ext cx="2465430" cy="1617491"/>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Ventas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Coste de los materiales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Servicios de terceros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Otros gastos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Intereses y amortizaciones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Inversiones / desinversiones</a:t>
            </a:r>
            <a:endParaRPr b="0" i="0" sz="1400" u="none" cap="none" strike="noStrike">
              <a:solidFill>
                <a:srgbClr val="000000"/>
              </a:solidFill>
              <a:latin typeface="Arial"/>
              <a:ea typeface="Arial"/>
              <a:cs typeface="Arial"/>
              <a:sym typeface="Arial"/>
            </a:endParaRPr>
          </a:p>
        </p:txBody>
      </p:sp>
      <p:sp>
        <p:nvSpPr>
          <p:cNvPr id="1142" name="Google Shape;1142;p19"/>
          <p:cNvSpPr/>
          <p:nvPr/>
        </p:nvSpPr>
        <p:spPr>
          <a:xfrm>
            <a:off x="3749820" y="4092845"/>
            <a:ext cx="2465430" cy="679079"/>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Valores REALES</a:t>
            </a:r>
            <a:endParaRPr b="0" i="0" sz="1400" u="none" cap="none" strike="noStrike">
              <a:solidFill>
                <a:srgbClr val="000000"/>
              </a:solidFill>
              <a:latin typeface="Arial"/>
              <a:ea typeface="Arial"/>
              <a:cs typeface="Arial"/>
              <a:sym typeface="Arial"/>
            </a:endParaRPr>
          </a:p>
        </p:txBody>
      </p:sp>
      <p:sp>
        <p:nvSpPr>
          <p:cNvPr id="1143" name="Google Shape;1143;p19"/>
          <p:cNvSpPr/>
          <p:nvPr/>
        </p:nvSpPr>
        <p:spPr>
          <a:xfrm>
            <a:off x="3749818" y="4840754"/>
            <a:ext cx="2465430" cy="1617491"/>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Saldo de la cuenta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Cuentas por cobrar contabilizadas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Cuentas por pagar contabilizadas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400"/>
              <a:buFont typeface="Arial"/>
              <a:buChar char="•"/>
            </a:pPr>
            <a:r>
              <a:rPr b="0" i="0" lang="de-DE" sz="1400" u="none" cap="none" strike="noStrike">
                <a:solidFill>
                  <a:srgbClr val="79527B"/>
                </a:solidFill>
                <a:latin typeface="Calibri"/>
                <a:ea typeface="Calibri"/>
                <a:cs typeface="Calibri"/>
                <a:sym typeface="Calibri"/>
              </a:rPr>
              <a:t>Límite de crédito</a:t>
            </a:r>
            <a:endParaRPr b="0" i="0" sz="1400" u="none" cap="none" strike="noStrike">
              <a:solidFill>
                <a:srgbClr val="000000"/>
              </a:solidFill>
              <a:latin typeface="Arial"/>
              <a:ea typeface="Arial"/>
              <a:cs typeface="Arial"/>
              <a:sym typeface="Arial"/>
            </a:endParaRPr>
          </a:p>
        </p:txBody>
      </p:sp>
      <p:sp>
        <p:nvSpPr>
          <p:cNvPr id="1144" name="Google Shape;1144;p19"/>
          <p:cNvSpPr/>
          <p:nvPr/>
        </p:nvSpPr>
        <p:spPr>
          <a:xfrm>
            <a:off x="6632570" y="1637400"/>
            <a:ext cx="2465400" cy="4820700"/>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300" u="none" cap="none" strike="noStrike">
                <a:solidFill>
                  <a:srgbClr val="79527B"/>
                </a:solidFill>
                <a:latin typeface="Calibri"/>
                <a:ea typeface="Calibri"/>
                <a:cs typeface="Calibri"/>
                <a:sym typeface="Calibri"/>
              </a:rPr>
              <a:t>Saldo de la cuenta</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300" u="none" cap="none" strike="noStrike">
                <a:solidFill>
                  <a:srgbClr val="79527B"/>
                </a:solidFill>
                <a:latin typeface="Calibri"/>
                <a:ea typeface="Calibri"/>
                <a:cs typeface="Calibri"/>
                <a:sym typeface="Calibri"/>
              </a:rPr>
              <a:t>+ Cuentas por cobrar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300" u="none" cap="none" strike="noStrike">
                <a:solidFill>
                  <a:srgbClr val="79527B"/>
                </a:solidFill>
                <a:latin typeface="Calibri"/>
                <a:ea typeface="Calibri"/>
                <a:cs typeface="Calibri"/>
                <a:sym typeface="Calibri"/>
              </a:rPr>
              <a:t>(reservado)</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300" u="none" cap="none" strike="noStrike">
                <a:solidFill>
                  <a:srgbClr val="79527B"/>
                </a:solidFill>
                <a:latin typeface="Calibri"/>
                <a:ea typeface="Calibri"/>
                <a:cs typeface="Calibri"/>
                <a:sym typeface="Calibri"/>
              </a:rPr>
              <a:t>+ Facturación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300" u="none" cap="none" strike="noStrike">
                <a:solidFill>
                  <a:srgbClr val="79527B"/>
                </a:solidFill>
                <a:latin typeface="Calibri"/>
                <a:ea typeface="Calibri"/>
                <a:cs typeface="Calibri"/>
                <a:sym typeface="Calibri"/>
              </a:rPr>
              <a:t>+ Desinversiones</a:t>
            </a:r>
            <a:br>
              <a:rPr b="1" i="0" lang="de-DE" sz="1300" u="none" cap="none" strike="noStrike">
                <a:solidFill>
                  <a:srgbClr val="79527B"/>
                </a:solidFill>
                <a:latin typeface="Calibri"/>
                <a:ea typeface="Calibri"/>
                <a:cs typeface="Calibri"/>
                <a:sym typeface="Calibri"/>
              </a:rPr>
            </a:br>
            <a:br>
              <a:rPr b="1" i="0" lang="de-DE" sz="1300" u="none" cap="none" strike="noStrike">
                <a:solidFill>
                  <a:srgbClr val="79527B"/>
                </a:solidFill>
                <a:latin typeface="Calibri"/>
                <a:ea typeface="Calibri"/>
                <a:cs typeface="Calibri"/>
                <a:sym typeface="Calibri"/>
              </a:rPr>
            </a:br>
            <a:r>
              <a:rPr b="1" i="0" lang="de-DE" sz="1300" u="none" cap="none" strike="noStrike">
                <a:solidFill>
                  <a:srgbClr val="79527B"/>
                </a:solidFill>
                <a:latin typeface="Calibri"/>
                <a:ea typeface="Calibri"/>
                <a:cs typeface="Calibri"/>
                <a:sym typeface="Calibri"/>
              </a:rPr>
              <a:t>= ingresos totales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300" u="none" cap="none" strike="noStrike">
              <a:solidFill>
                <a:srgbClr val="79527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de-DE" sz="1300" u="none" cap="none" strike="noStrike">
                <a:solidFill>
                  <a:srgbClr val="79527B"/>
                </a:solidFill>
                <a:latin typeface="Calibri"/>
                <a:ea typeface="Calibri"/>
                <a:cs typeface="Calibri"/>
                <a:sym typeface="Calibri"/>
              </a:rPr>
              <a:t>-</a:t>
            </a:r>
            <a:r>
              <a:rPr b="0" i="0" lang="de-DE" sz="1300" u="none" cap="none" strike="noStrike">
                <a:solidFill>
                  <a:srgbClr val="79527B"/>
                </a:solidFill>
                <a:latin typeface="Calibri"/>
                <a:ea typeface="Calibri"/>
                <a:cs typeface="Calibri"/>
                <a:sym typeface="Calibri"/>
              </a:rPr>
              <a:t> cuentas por pagar - costes de material - servicios externos - otros costes - intereses y amortización</a:t>
            </a:r>
            <a:br>
              <a:rPr b="0" i="0" lang="de-DE" sz="1300" u="none" cap="none" strike="noStrike">
                <a:solidFill>
                  <a:srgbClr val="79527B"/>
                </a:solidFill>
                <a:latin typeface="Calibri"/>
                <a:ea typeface="Calibri"/>
                <a:cs typeface="Calibri"/>
                <a:sym typeface="Calibri"/>
              </a:rPr>
            </a:br>
            <a:br>
              <a:rPr b="1" i="0" lang="de-DE" sz="1300" u="none" cap="none" strike="noStrike">
                <a:solidFill>
                  <a:srgbClr val="79527B"/>
                </a:solidFill>
                <a:latin typeface="Calibri"/>
                <a:ea typeface="Calibri"/>
                <a:cs typeface="Calibri"/>
                <a:sym typeface="Calibri"/>
              </a:rPr>
            </a:br>
            <a:r>
              <a:rPr b="1" i="0" lang="de-DE" sz="1300" u="none" cap="none" strike="noStrike">
                <a:solidFill>
                  <a:srgbClr val="79527B"/>
                </a:solidFill>
                <a:latin typeface="Calibri"/>
                <a:ea typeface="Calibri"/>
                <a:cs typeface="Calibri"/>
                <a:sym typeface="Calibri"/>
              </a:rPr>
              <a:t>= desembolsos totales</a:t>
            </a:r>
            <a:br>
              <a:rPr b="1" i="0" lang="de-DE" sz="1300" u="none" cap="none" strike="noStrike">
                <a:solidFill>
                  <a:srgbClr val="79527B"/>
                </a:solidFill>
                <a:latin typeface="Calibri"/>
                <a:ea typeface="Calibri"/>
                <a:cs typeface="Calibri"/>
                <a:sym typeface="Calibri"/>
              </a:rPr>
            </a:br>
            <a:br>
              <a:rPr b="1" i="0" lang="de-DE" sz="1300" u="none" cap="none" strike="noStrike">
                <a:solidFill>
                  <a:srgbClr val="79527B"/>
                </a:solidFill>
                <a:latin typeface="Calibri"/>
                <a:ea typeface="Calibri"/>
                <a:cs typeface="Calibri"/>
                <a:sym typeface="Calibri"/>
              </a:rPr>
            </a:br>
            <a:br>
              <a:rPr b="1" i="0" lang="de-DE" sz="1300" u="none" cap="none" strike="noStrike">
                <a:solidFill>
                  <a:srgbClr val="79527B"/>
                </a:solidFill>
                <a:latin typeface="Calibri"/>
                <a:ea typeface="Calibri"/>
                <a:cs typeface="Calibri"/>
                <a:sym typeface="Calibri"/>
              </a:rPr>
            </a:br>
            <a:r>
              <a:rPr b="0" i="0" lang="de-DE" sz="1300" u="none" cap="none" strike="noStrike">
                <a:solidFill>
                  <a:srgbClr val="79527B"/>
                </a:solidFill>
                <a:latin typeface="Calibri"/>
                <a:ea typeface="Calibri"/>
                <a:cs typeface="Calibri"/>
                <a:sym typeface="Calibri"/>
              </a:rPr>
              <a:t>+ línea de crédito disponible</a:t>
            </a:r>
            <a:br>
              <a:rPr b="1" i="0" lang="de-DE" sz="1300" u="none" cap="none" strike="noStrike">
                <a:solidFill>
                  <a:srgbClr val="79527B"/>
                </a:solidFill>
                <a:latin typeface="Calibri"/>
                <a:ea typeface="Calibri"/>
                <a:cs typeface="Calibri"/>
                <a:sym typeface="Calibri"/>
              </a:rPr>
            </a:br>
            <a:br>
              <a:rPr b="1" i="0" lang="de-DE" sz="1300" u="none" cap="none" strike="noStrike">
                <a:solidFill>
                  <a:srgbClr val="79527B"/>
                </a:solidFill>
                <a:latin typeface="Calibri"/>
                <a:ea typeface="Calibri"/>
                <a:cs typeface="Calibri"/>
                <a:sym typeface="Calibri"/>
              </a:rPr>
            </a:br>
            <a:r>
              <a:rPr b="1" i="0" lang="de-DE" sz="1300" u="none" cap="none" strike="noStrike">
                <a:solidFill>
                  <a:srgbClr val="79527B"/>
                </a:solidFill>
                <a:latin typeface="Calibri"/>
                <a:ea typeface="Calibri"/>
                <a:cs typeface="Calibri"/>
                <a:sym typeface="Calibri"/>
              </a:rPr>
              <a:t>= liquidez disponible</a:t>
            </a:r>
            <a:endParaRPr b="0" i="0" sz="1300" u="none" cap="none" strike="noStrike">
              <a:solidFill>
                <a:srgbClr val="000000"/>
              </a:solidFill>
              <a:latin typeface="Arial"/>
              <a:ea typeface="Arial"/>
              <a:cs typeface="Arial"/>
              <a:sym typeface="Arial"/>
            </a:endParaRPr>
          </a:p>
        </p:txBody>
      </p:sp>
      <p:cxnSp>
        <p:nvCxnSpPr>
          <p:cNvPr id="1145" name="Google Shape;1145;p19"/>
          <p:cNvCxnSpPr>
            <a:stCxn id="1141" idx="3"/>
            <a:endCxn id="1144" idx="1"/>
          </p:cNvCxnSpPr>
          <p:nvPr/>
        </p:nvCxnSpPr>
        <p:spPr>
          <a:xfrm>
            <a:off x="6217919" y="3194055"/>
            <a:ext cx="414600" cy="853800"/>
          </a:xfrm>
          <a:prstGeom prst="bentConnector3">
            <a:avLst>
              <a:gd fmla="val 50000" name="adj1"/>
            </a:avLst>
          </a:prstGeom>
          <a:noFill/>
          <a:ln cap="flat" cmpd="sng" w="9525">
            <a:solidFill>
              <a:srgbClr val="79527B"/>
            </a:solidFill>
            <a:prstDash val="solid"/>
            <a:miter lim="800000"/>
            <a:headEnd len="sm" w="sm" type="none"/>
            <a:tailEnd len="med" w="med" type="triangle"/>
          </a:ln>
        </p:spPr>
      </p:cxnSp>
      <p:cxnSp>
        <p:nvCxnSpPr>
          <p:cNvPr id="1146" name="Google Shape;1146;p19"/>
          <p:cNvCxnSpPr>
            <a:stCxn id="1143" idx="3"/>
            <a:endCxn id="1144" idx="1"/>
          </p:cNvCxnSpPr>
          <p:nvPr/>
        </p:nvCxnSpPr>
        <p:spPr>
          <a:xfrm flipH="1" rot="10800000">
            <a:off x="6215248" y="4047800"/>
            <a:ext cx="417300" cy="1601700"/>
          </a:xfrm>
          <a:prstGeom prst="bentConnector3">
            <a:avLst>
              <a:gd fmla="val 50003" name="adj1"/>
            </a:avLst>
          </a:prstGeom>
          <a:noFill/>
          <a:ln cap="flat" cmpd="sng" w="9525">
            <a:solidFill>
              <a:srgbClr val="79527B"/>
            </a:solidFill>
            <a:prstDash val="solid"/>
            <a:miter lim="800000"/>
            <a:headEnd len="sm" w="sm" type="none"/>
            <a:tailEnd len="med" w="med" type="triangle"/>
          </a:ln>
        </p:spPr>
      </p:cxnSp>
      <p:sp>
        <p:nvSpPr>
          <p:cNvPr id="1147" name="Google Shape;1147;p19"/>
          <p:cNvSpPr/>
          <p:nvPr/>
        </p:nvSpPr>
        <p:spPr>
          <a:xfrm>
            <a:off x="9523598" y="1637402"/>
            <a:ext cx="2465430" cy="4820844"/>
          </a:xfrm>
          <a:prstGeom prst="rect">
            <a:avLst/>
          </a:prstGeom>
          <a:solidFill>
            <a:schemeClr val="lt1"/>
          </a:solidFill>
          <a:ln cap="flat" cmpd="sng" w="12700">
            <a:solidFill>
              <a:srgbClr val="7952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9527B"/>
              </a:solidFill>
              <a:latin typeface="Calibri"/>
              <a:ea typeface="Calibri"/>
              <a:cs typeface="Calibri"/>
              <a:sym typeface="Calibri"/>
            </a:endParaRPr>
          </a:p>
        </p:txBody>
      </p:sp>
      <p:grpSp>
        <p:nvGrpSpPr>
          <p:cNvPr id="1148" name="Google Shape;1148;p19"/>
          <p:cNvGrpSpPr/>
          <p:nvPr/>
        </p:nvGrpSpPr>
        <p:grpSpPr>
          <a:xfrm>
            <a:off x="9748822" y="3194055"/>
            <a:ext cx="2240206" cy="1931038"/>
            <a:chOff x="9752076" y="4348991"/>
            <a:chExt cx="2240206" cy="1931038"/>
          </a:xfrm>
        </p:grpSpPr>
        <p:cxnSp>
          <p:nvCxnSpPr>
            <p:cNvPr id="1149" name="Google Shape;1149;p19"/>
            <p:cNvCxnSpPr/>
            <p:nvPr/>
          </p:nvCxnSpPr>
          <p:spPr>
            <a:xfrm>
              <a:off x="9752076" y="5989320"/>
              <a:ext cx="2049959" cy="0"/>
            </a:xfrm>
            <a:prstGeom prst="straightConnector1">
              <a:avLst/>
            </a:prstGeom>
            <a:noFill/>
            <a:ln cap="flat" cmpd="sng" w="9525">
              <a:solidFill>
                <a:srgbClr val="79527B"/>
              </a:solidFill>
              <a:prstDash val="solid"/>
              <a:miter lim="800000"/>
              <a:headEnd len="sm" w="sm" type="none"/>
              <a:tailEnd len="med" w="med" type="triangle"/>
            </a:ln>
          </p:spPr>
        </p:cxnSp>
        <p:cxnSp>
          <p:nvCxnSpPr>
            <p:cNvPr id="1150" name="Google Shape;1150;p19"/>
            <p:cNvCxnSpPr/>
            <p:nvPr/>
          </p:nvCxnSpPr>
          <p:spPr>
            <a:xfrm rot="10800000">
              <a:off x="9752076" y="4430268"/>
              <a:ext cx="0" cy="1559052"/>
            </a:xfrm>
            <a:prstGeom prst="straightConnector1">
              <a:avLst/>
            </a:prstGeom>
            <a:noFill/>
            <a:ln cap="flat" cmpd="sng" w="9525">
              <a:solidFill>
                <a:srgbClr val="79527B"/>
              </a:solidFill>
              <a:prstDash val="solid"/>
              <a:miter lim="800000"/>
              <a:headEnd len="sm" w="sm" type="none"/>
              <a:tailEnd len="med" w="med" type="triangle"/>
            </a:ln>
          </p:spPr>
        </p:cxnSp>
        <p:sp>
          <p:nvSpPr>
            <p:cNvPr id="1151" name="Google Shape;1151;p19"/>
            <p:cNvSpPr txBox="1"/>
            <p:nvPr/>
          </p:nvSpPr>
          <p:spPr>
            <a:xfrm>
              <a:off x="11372960" y="6018419"/>
              <a:ext cx="61932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de-DE" sz="1100" u="none" cap="none" strike="noStrike">
                  <a:solidFill>
                    <a:srgbClr val="79527B"/>
                  </a:solidFill>
                  <a:latin typeface="Calibri"/>
                  <a:ea typeface="Calibri"/>
                  <a:cs typeface="Calibri"/>
                  <a:sym typeface="Calibri"/>
                </a:rPr>
                <a:t>Periodo</a:t>
              </a:r>
              <a:endParaRPr b="0" i="0" sz="1400" u="none" cap="none" strike="noStrike">
                <a:solidFill>
                  <a:srgbClr val="000000"/>
                </a:solidFill>
                <a:latin typeface="Arial"/>
                <a:ea typeface="Arial"/>
                <a:cs typeface="Arial"/>
                <a:sym typeface="Arial"/>
              </a:endParaRPr>
            </a:p>
          </p:txBody>
        </p:sp>
        <p:sp>
          <p:nvSpPr>
            <p:cNvPr id="1152" name="Google Shape;1152;p19"/>
            <p:cNvSpPr txBox="1"/>
            <p:nvPr/>
          </p:nvSpPr>
          <p:spPr>
            <a:xfrm>
              <a:off x="9752076" y="6003546"/>
              <a:ext cx="61932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de-DE" sz="1100" u="none" cap="none" strike="noStrike">
                  <a:solidFill>
                    <a:srgbClr val="79527B"/>
                  </a:solidFill>
                  <a:latin typeface="Calibri"/>
                  <a:ea typeface="Calibri"/>
                  <a:cs typeface="Calibri"/>
                  <a:sym typeface="Calibri"/>
                </a:rPr>
                <a:t>t0</a:t>
              </a:r>
              <a:endParaRPr b="0" i="0" sz="1400" u="none" cap="none" strike="noStrike">
                <a:solidFill>
                  <a:srgbClr val="000000"/>
                </a:solidFill>
                <a:latin typeface="Arial"/>
                <a:ea typeface="Arial"/>
                <a:cs typeface="Arial"/>
                <a:sym typeface="Arial"/>
              </a:endParaRPr>
            </a:p>
          </p:txBody>
        </p:sp>
        <p:sp>
          <p:nvSpPr>
            <p:cNvPr id="1153" name="Google Shape;1153;p19"/>
            <p:cNvSpPr txBox="1"/>
            <p:nvPr/>
          </p:nvSpPr>
          <p:spPr>
            <a:xfrm>
              <a:off x="10182695" y="6003546"/>
              <a:ext cx="61932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de-DE" sz="1100" u="none" cap="none" strike="noStrike">
                  <a:solidFill>
                    <a:srgbClr val="79527B"/>
                  </a:solidFill>
                  <a:latin typeface="Calibri"/>
                  <a:ea typeface="Calibri"/>
                  <a:cs typeface="Calibri"/>
                  <a:sym typeface="Calibri"/>
                </a:rPr>
                <a:t>t1</a:t>
              </a:r>
              <a:endParaRPr b="0" i="0" sz="1400" u="none" cap="none" strike="noStrike">
                <a:solidFill>
                  <a:srgbClr val="000000"/>
                </a:solidFill>
                <a:latin typeface="Arial"/>
                <a:ea typeface="Arial"/>
                <a:cs typeface="Arial"/>
                <a:sym typeface="Arial"/>
              </a:endParaRPr>
            </a:p>
          </p:txBody>
        </p:sp>
        <p:sp>
          <p:nvSpPr>
            <p:cNvPr id="1154" name="Google Shape;1154;p19"/>
            <p:cNvSpPr txBox="1"/>
            <p:nvPr/>
          </p:nvSpPr>
          <p:spPr>
            <a:xfrm>
              <a:off x="10673146" y="6003546"/>
              <a:ext cx="61932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de-DE" sz="1100" u="none" cap="none" strike="noStrike">
                  <a:solidFill>
                    <a:srgbClr val="79527B"/>
                  </a:solidFill>
                  <a:latin typeface="Calibri"/>
                  <a:ea typeface="Calibri"/>
                  <a:cs typeface="Calibri"/>
                  <a:sym typeface="Calibri"/>
                </a:rPr>
                <a:t>t2</a:t>
              </a:r>
              <a:endParaRPr b="0" i="0" sz="1400" u="none" cap="none" strike="noStrike">
                <a:solidFill>
                  <a:srgbClr val="000000"/>
                </a:solidFill>
                <a:latin typeface="Arial"/>
                <a:ea typeface="Arial"/>
                <a:cs typeface="Arial"/>
                <a:sym typeface="Arial"/>
              </a:endParaRPr>
            </a:p>
          </p:txBody>
        </p:sp>
        <p:sp>
          <p:nvSpPr>
            <p:cNvPr id="1155" name="Google Shape;1155;p19"/>
            <p:cNvSpPr txBox="1"/>
            <p:nvPr/>
          </p:nvSpPr>
          <p:spPr>
            <a:xfrm>
              <a:off x="9829429" y="4348991"/>
              <a:ext cx="97258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de-DE" sz="1100" u="none" cap="none" strike="noStrike">
                  <a:solidFill>
                    <a:srgbClr val="79527B"/>
                  </a:solidFill>
                  <a:latin typeface="Calibri"/>
                  <a:ea typeface="Calibri"/>
                  <a:cs typeface="Calibri"/>
                  <a:sym typeface="Calibri"/>
                </a:rPr>
                <a:t>Liquidez</a:t>
              </a:r>
              <a:endParaRPr b="0" i="0" sz="1400" u="none" cap="none" strike="noStrike">
                <a:solidFill>
                  <a:srgbClr val="000000"/>
                </a:solidFill>
                <a:latin typeface="Arial"/>
                <a:ea typeface="Arial"/>
                <a:cs typeface="Arial"/>
                <a:sym typeface="Arial"/>
              </a:endParaRPr>
            </a:p>
          </p:txBody>
        </p:sp>
        <p:sp>
          <p:nvSpPr>
            <p:cNvPr id="1156" name="Google Shape;1156;p19"/>
            <p:cNvSpPr txBox="1"/>
            <p:nvPr/>
          </p:nvSpPr>
          <p:spPr>
            <a:xfrm>
              <a:off x="11128749" y="6003546"/>
              <a:ext cx="61932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de-DE" sz="1100" u="none" cap="none" strike="noStrike">
                  <a:solidFill>
                    <a:srgbClr val="79527B"/>
                  </a:solidFill>
                  <a:latin typeface="Calibri"/>
                  <a:ea typeface="Calibri"/>
                  <a:cs typeface="Calibri"/>
                  <a:sym typeface="Calibri"/>
                </a:rPr>
                <a:t>Tn</a:t>
              </a:r>
              <a:endParaRPr b="0" i="0" sz="1400" u="none" cap="none" strike="noStrike">
                <a:solidFill>
                  <a:srgbClr val="000000"/>
                </a:solidFill>
                <a:latin typeface="Arial"/>
                <a:ea typeface="Arial"/>
                <a:cs typeface="Arial"/>
                <a:sym typeface="Arial"/>
              </a:endParaRPr>
            </a:p>
          </p:txBody>
        </p:sp>
        <p:sp>
          <p:nvSpPr>
            <p:cNvPr id="1157" name="Google Shape;1157;p19"/>
            <p:cNvSpPr/>
            <p:nvPr/>
          </p:nvSpPr>
          <p:spPr>
            <a:xfrm>
              <a:off x="9816084" y="4905756"/>
              <a:ext cx="1796796" cy="933451"/>
            </a:xfrm>
            <a:custGeom>
              <a:rect b="b" l="l" r="r" t="t"/>
              <a:pathLst>
                <a:path extrusionOk="0" h="933451" w="1796796">
                  <a:moveTo>
                    <a:pt x="0" y="0"/>
                  </a:moveTo>
                  <a:cubicBezTo>
                    <a:pt x="167259" y="291084"/>
                    <a:pt x="334518" y="582168"/>
                    <a:pt x="493776" y="644652"/>
                  </a:cubicBezTo>
                  <a:cubicBezTo>
                    <a:pt x="653034" y="707136"/>
                    <a:pt x="791718" y="339090"/>
                    <a:pt x="955548" y="374904"/>
                  </a:cubicBezTo>
                  <a:cubicBezTo>
                    <a:pt x="1119378" y="410718"/>
                    <a:pt x="1336548" y="768096"/>
                    <a:pt x="1476756" y="859536"/>
                  </a:cubicBezTo>
                  <a:cubicBezTo>
                    <a:pt x="1616964" y="950976"/>
                    <a:pt x="1706880" y="937260"/>
                    <a:pt x="1796796" y="923544"/>
                  </a:cubicBezTo>
                </a:path>
              </a:pathLst>
            </a:custGeom>
            <a:no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cxnSp>
        <p:nvCxnSpPr>
          <p:cNvPr id="1158" name="Google Shape;1158;p19"/>
          <p:cNvCxnSpPr>
            <a:stCxn id="1144" idx="3"/>
            <a:endCxn id="1147" idx="1"/>
          </p:cNvCxnSpPr>
          <p:nvPr/>
        </p:nvCxnSpPr>
        <p:spPr>
          <a:xfrm>
            <a:off x="9097970" y="4047750"/>
            <a:ext cx="425700" cy="600"/>
          </a:xfrm>
          <a:prstGeom prst="bentConnector3">
            <a:avLst>
              <a:gd fmla="val 50000" name="adj1"/>
            </a:avLst>
          </a:prstGeom>
          <a:noFill/>
          <a:ln cap="flat" cmpd="sng" w="9525">
            <a:solidFill>
              <a:srgbClr val="79527B"/>
            </a:solidFill>
            <a:prstDash val="solid"/>
            <a:miter lim="800000"/>
            <a:headEnd len="sm" w="sm" type="none"/>
            <a:tailEnd len="med" w="med" type="triangle"/>
          </a:ln>
        </p:spPr>
      </p:cxnSp>
      <p:cxnSp>
        <p:nvCxnSpPr>
          <p:cNvPr id="1159" name="Google Shape;1159;p19"/>
          <p:cNvCxnSpPr/>
          <p:nvPr/>
        </p:nvCxnSpPr>
        <p:spPr>
          <a:xfrm>
            <a:off x="6711696" y="2843784"/>
            <a:ext cx="2194784" cy="0"/>
          </a:xfrm>
          <a:prstGeom prst="straightConnector1">
            <a:avLst/>
          </a:prstGeom>
          <a:noFill/>
          <a:ln cap="flat" cmpd="sng" w="9525">
            <a:solidFill>
              <a:srgbClr val="79527B"/>
            </a:solidFill>
            <a:prstDash val="solid"/>
            <a:miter lim="800000"/>
            <a:headEnd len="sm" w="sm" type="none"/>
            <a:tailEnd len="sm" w="sm" type="none"/>
          </a:ln>
        </p:spPr>
      </p:cxnSp>
      <p:cxnSp>
        <p:nvCxnSpPr>
          <p:cNvPr id="1160" name="Google Shape;1160;p19"/>
          <p:cNvCxnSpPr/>
          <p:nvPr/>
        </p:nvCxnSpPr>
        <p:spPr>
          <a:xfrm>
            <a:off x="6711696" y="3311144"/>
            <a:ext cx="2194784" cy="0"/>
          </a:xfrm>
          <a:prstGeom prst="straightConnector1">
            <a:avLst/>
          </a:prstGeom>
          <a:noFill/>
          <a:ln cap="flat" cmpd="sng" w="9525">
            <a:solidFill>
              <a:srgbClr val="79527B"/>
            </a:solidFill>
            <a:prstDash val="solid"/>
            <a:miter lim="800000"/>
            <a:headEnd len="sm" w="sm" type="none"/>
            <a:tailEnd len="sm" w="sm" type="none"/>
          </a:ln>
        </p:spPr>
      </p:cxnSp>
      <p:cxnSp>
        <p:nvCxnSpPr>
          <p:cNvPr id="1161" name="Google Shape;1161;p19"/>
          <p:cNvCxnSpPr/>
          <p:nvPr/>
        </p:nvCxnSpPr>
        <p:spPr>
          <a:xfrm>
            <a:off x="6711696" y="4569968"/>
            <a:ext cx="2194784" cy="0"/>
          </a:xfrm>
          <a:prstGeom prst="straightConnector1">
            <a:avLst/>
          </a:prstGeom>
          <a:noFill/>
          <a:ln cap="flat" cmpd="sng" w="9525">
            <a:solidFill>
              <a:srgbClr val="79527B"/>
            </a:solidFill>
            <a:prstDash val="solid"/>
            <a:miter lim="800000"/>
            <a:headEnd len="sm" w="sm" type="none"/>
            <a:tailEnd len="sm" w="sm" type="none"/>
          </a:ln>
        </p:spPr>
      </p:cxnSp>
      <p:cxnSp>
        <p:nvCxnSpPr>
          <p:cNvPr id="1162" name="Google Shape;1162;p19"/>
          <p:cNvCxnSpPr/>
          <p:nvPr/>
        </p:nvCxnSpPr>
        <p:spPr>
          <a:xfrm>
            <a:off x="6711696" y="5012068"/>
            <a:ext cx="2194784" cy="0"/>
          </a:xfrm>
          <a:prstGeom prst="straightConnector1">
            <a:avLst/>
          </a:prstGeom>
          <a:noFill/>
          <a:ln cap="flat" cmpd="sng" w="9525">
            <a:solidFill>
              <a:srgbClr val="79527B"/>
            </a:solidFill>
            <a:prstDash val="solid"/>
            <a:miter lim="800000"/>
            <a:headEnd len="sm" w="sm" type="none"/>
            <a:tailEnd len="sm" w="sm" type="none"/>
          </a:ln>
        </p:spPr>
      </p:cxnSp>
      <p:cxnSp>
        <p:nvCxnSpPr>
          <p:cNvPr id="1163" name="Google Shape;1163;p19"/>
          <p:cNvCxnSpPr/>
          <p:nvPr/>
        </p:nvCxnSpPr>
        <p:spPr>
          <a:xfrm>
            <a:off x="6711696" y="5255908"/>
            <a:ext cx="2194784" cy="0"/>
          </a:xfrm>
          <a:prstGeom prst="straightConnector1">
            <a:avLst/>
          </a:prstGeom>
          <a:noFill/>
          <a:ln cap="flat" cmpd="sng" w="9525">
            <a:solidFill>
              <a:srgbClr val="79527B"/>
            </a:solidFill>
            <a:prstDash val="solid"/>
            <a:miter lim="800000"/>
            <a:headEnd len="sm" w="sm" type="none"/>
            <a:tailEnd len="sm" w="sm" type="none"/>
          </a:ln>
        </p:spPr>
      </p:cxnSp>
      <p:cxnSp>
        <p:nvCxnSpPr>
          <p:cNvPr id="1164" name="Google Shape;1164;p19"/>
          <p:cNvCxnSpPr/>
          <p:nvPr/>
        </p:nvCxnSpPr>
        <p:spPr>
          <a:xfrm>
            <a:off x="6711696" y="5600332"/>
            <a:ext cx="2194784" cy="0"/>
          </a:xfrm>
          <a:prstGeom prst="straightConnector1">
            <a:avLst/>
          </a:prstGeom>
          <a:noFill/>
          <a:ln cap="flat" cmpd="sng" w="9525">
            <a:solidFill>
              <a:srgbClr val="79527B"/>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graphicFrame>
        <p:nvGraphicFramePr>
          <p:cNvPr id="1170" name="Google Shape;1170;p20"/>
          <p:cNvGraphicFramePr/>
          <p:nvPr/>
        </p:nvGraphicFramePr>
        <p:xfrm>
          <a:off x="389965" y="1720709"/>
          <a:ext cx="3000000" cy="3000000"/>
        </p:xfrm>
        <a:graphic>
          <a:graphicData uri="http://schemas.openxmlformats.org/drawingml/2006/table">
            <a:tbl>
              <a:tblPr bandRow="1" firstRow="1">
                <a:noFill/>
                <a:tableStyleId>{27F9FC5E-ABDE-4552-988A-ABBA2BDEEFCC}</a:tableStyleId>
              </a:tblPr>
              <a:tblGrid>
                <a:gridCol w="2311500"/>
                <a:gridCol w="696825"/>
                <a:gridCol w="696825"/>
                <a:gridCol w="696825"/>
                <a:gridCol w="696825"/>
                <a:gridCol w="696825"/>
                <a:gridCol w="696825"/>
                <a:gridCol w="696825"/>
                <a:gridCol w="696825"/>
                <a:gridCol w="696825"/>
                <a:gridCol w="696825"/>
                <a:gridCol w="696825"/>
                <a:gridCol w="696825"/>
                <a:gridCol w="696825"/>
              </a:tblGrid>
              <a:tr h="333425">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t>Situación actual</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t>Mes 1</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chemeClr val="dk1"/>
                        </a:buClr>
                        <a:buSzPts val="900"/>
                        <a:buFont typeface="Calibri"/>
                        <a:buNone/>
                      </a:pPr>
                      <a:r>
                        <a:rPr lang="de-DE" sz="900" u="none" cap="none" strike="noStrike"/>
                        <a:t>Mes 2</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chemeClr val="dk1"/>
                        </a:buClr>
                        <a:buSzPts val="900"/>
                        <a:buFont typeface="Calibri"/>
                        <a:buNone/>
                      </a:pPr>
                      <a:r>
                        <a:rPr lang="de-DE" sz="900" u="none" cap="none" strike="noStrike"/>
                        <a:t>Mes 3</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chemeClr val="dk1"/>
                        </a:buClr>
                        <a:buSzPts val="900"/>
                        <a:buFont typeface="Calibri"/>
                        <a:buNone/>
                      </a:pPr>
                      <a:r>
                        <a:rPr lang="de-DE" sz="900" u="none" cap="none" strike="noStrike"/>
                        <a:t>Mes 4</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chemeClr val="dk1"/>
                        </a:buClr>
                        <a:buSzPts val="900"/>
                        <a:buFont typeface="Calibri"/>
                        <a:buNone/>
                      </a:pPr>
                      <a:r>
                        <a:rPr lang="de-DE" sz="900" u="none" cap="none" strike="noStrike"/>
                        <a:t>Mes 5</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t>Mes 6</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chemeClr val="dk1"/>
                        </a:buClr>
                        <a:buSzPts val="900"/>
                        <a:buFont typeface="Calibri"/>
                        <a:buNone/>
                      </a:pPr>
                      <a:r>
                        <a:rPr lang="de-DE" sz="900" u="none" cap="none" strike="noStrike"/>
                        <a:t>Mes 7</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t>Mes 8</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t>Mes 9</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t>Mes 10</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t>Mes 11</a:t>
                      </a:r>
                      <a:endParaRPr sz="1400" u="none" cap="none" strike="noStrike"/>
                    </a:p>
                  </a:txBody>
                  <a:tcPr marT="45725" marB="45725" marR="91450" marL="91450">
                    <a:solidFill>
                      <a:srgbClr val="79527B"/>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t>Mes 12</a:t>
                      </a:r>
                      <a:endParaRPr sz="1400" u="none" cap="none" strike="noStrike"/>
                    </a:p>
                  </a:txBody>
                  <a:tcPr marT="45725" marB="45725" marR="91450" marL="91450">
                    <a:solidFill>
                      <a:srgbClr val="79527B"/>
                    </a:solidFill>
                  </a:tcPr>
                </a:tc>
              </a:tr>
              <a:tr h="2083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lt1"/>
                          </a:solidFill>
                        </a:rPr>
                        <a:t>Efectivo y equivalentes de efectivo al inicio del periodo</a:t>
                      </a:r>
                      <a:endParaRPr sz="1400" u="none" cap="none" strike="noStrike"/>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r>
              <a:tr h="3334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595A59"/>
                          </a:solidFill>
                        </a:rPr>
                        <a:t>Entrada de efectivo por actividades de explotación (incl. cuentas por cobrar)</a:t>
                      </a:r>
                      <a:endParaRPr sz="1400" u="none" cap="none" strike="noStrike"/>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r>
              <a:tr h="208375">
                <a:tc>
                  <a:txBody>
                    <a:bodyPr/>
                    <a:lstStyle/>
                    <a:p>
                      <a:pPr indent="0" lvl="0" marL="0" marR="0" rtl="0" algn="r">
                        <a:lnSpc>
                          <a:spcPct val="100000"/>
                        </a:lnSpc>
                        <a:spcBef>
                          <a:spcPts val="0"/>
                        </a:spcBef>
                        <a:spcAft>
                          <a:spcPts val="0"/>
                        </a:spcAft>
                        <a:buClr>
                          <a:srgbClr val="000000"/>
                        </a:buClr>
                        <a:buSzPts val="900"/>
                        <a:buFont typeface="Arial"/>
                        <a:buNone/>
                      </a:pPr>
                      <a:r>
                        <a:rPr i="1" lang="de-DE" sz="900" u="none" cap="none" strike="noStrike">
                          <a:solidFill>
                            <a:srgbClr val="595A59"/>
                          </a:solidFill>
                        </a:rPr>
                        <a:t>Reservado</a:t>
                      </a:r>
                      <a:endParaRPr sz="1400" u="none" cap="none" strike="noStrike"/>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r>
              <a:tr h="208375">
                <a:tc>
                  <a:txBody>
                    <a:bodyPr/>
                    <a:lstStyle/>
                    <a:p>
                      <a:pPr indent="0" lvl="0" marL="0" marR="0" rtl="0" algn="r">
                        <a:lnSpc>
                          <a:spcPct val="100000"/>
                        </a:lnSpc>
                        <a:spcBef>
                          <a:spcPts val="0"/>
                        </a:spcBef>
                        <a:spcAft>
                          <a:spcPts val="0"/>
                        </a:spcAft>
                        <a:buClr>
                          <a:srgbClr val="000000"/>
                        </a:buClr>
                        <a:buSzPts val="900"/>
                        <a:buFont typeface="Arial"/>
                        <a:buNone/>
                      </a:pPr>
                      <a:r>
                        <a:rPr i="1" lang="de-DE" sz="900" u="none" cap="none" strike="noStrike">
                          <a:solidFill>
                            <a:srgbClr val="595A59"/>
                          </a:solidFill>
                        </a:rPr>
                        <a:t>De la planificación</a:t>
                      </a:r>
                      <a:endParaRPr sz="1400" u="none" cap="none" strike="noStrike"/>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E7EBEB"/>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595A59"/>
                          </a:solidFill>
                        </a:rPr>
                        <a:t>Entradas de efectivo por desinversiones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tc>
              </a:tr>
              <a:tr h="2083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595A59"/>
                          </a:solidFill>
                        </a:rPr>
                        <a:t>Entradas de efectivo por ingresos financieros</a:t>
                      </a:r>
                      <a:endParaRPr sz="1400" u="none" cap="none" strike="noStrike"/>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r>
              <a:tr h="2083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595A59"/>
                          </a:solidFill>
                        </a:rPr>
                        <a:t>Total de pagos recibidos</a:t>
                      </a:r>
                      <a:endParaRPr sz="1400" u="none" cap="none" strike="noStrike"/>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D7C6D8"/>
                    </a:solidFill>
                  </a:tcPr>
                </a:tc>
              </a:tr>
              <a:tr h="3334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595A59"/>
                          </a:solidFill>
                          <a:latin typeface="Calibri"/>
                          <a:ea typeface="Calibri"/>
                          <a:cs typeface="Calibri"/>
                          <a:sym typeface="Calibri"/>
                        </a:rPr>
                        <a:t>Salidas de efectivo por actividades de explotación (incl. cuentas por pagar)</a:t>
                      </a:r>
                      <a:endParaRPr sz="1400" u="none" cap="none" strike="noStrike"/>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CCD4D5"/>
                    </a:solidFill>
                  </a:tcPr>
                </a:tc>
              </a:tr>
              <a:tr h="208375">
                <a:tc>
                  <a:txBody>
                    <a:bodyPr/>
                    <a:lstStyle/>
                    <a:p>
                      <a:pPr indent="0" lvl="0" marL="0" marR="0" rtl="0" algn="r">
                        <a:lnSpc>
                          <a:spcPct val="100000"/>
                        </a:lnSpc>
                        <a:spcBef>
                          <a:spcPts val="0"/>
                        </a:spcBef>
                        <a:spcAft>
                          <a:spcPts val="0"/>
                        </a:spcAft>
                        <a:buClr>
                          <a:srgbClr val="000000"/>
                        </a:buClr>
                        <a:buSzPts val="900"/>
                        <a:buFont typeface="Arial"/>
                        <a:buNone/>
                      </a:pPr>
                      <a:r>
                        <a:rPr i="1" lang="de-DE" sz="900" u="none" cap="none" strike="noStrike">
                          <a:solidFill>
                            <a:srgbClr val="595A59"/>
                          </a:solidFill>
                        </a:rPr>
                        <a:t>Reservado</a:t>
                      </a:r>
                      <a:endParaRPr sz="1400" u="none" cap="none" strike="noStrike"/>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r>
              <a:tr h="208375">
                <a:tc>
                  <a:txBody>
                    <a:bodyPr/>
                    <a:lstStyle/>
                    <a:p>
                      <a:pPr indent="0" lvl="0" marL="0" marR="0" rtl="0" algn="r">
                        <a:lnSpc>
                          <a:spcPct val="100000"/>
                        </a:lnSpc>
                        <a:spcBef>
                          <a:spcPts val="0"/>
                        </a:spcBef>
                        <a:spcAft>
                          <a:spcPts val="0"/>
                        </a:spcAft>
                        <a:buClr>
                          <a:srgbClr val="000000"/>
                        </a:buClr>
                        <a:buSzPts val="900"/>
                        <a:buFont typeface="Arial"/>
                        <a:buNone/>
                      </a:pPr>
                      <a:r>
                        <a:rPr i="1" lang="de-DE" sz="900" u="none" cap="none" strike="noStrike">
                          <a:solidFill>
                            <a:srgbClr val="595A59"/>
                          </a:solidFill>
                        </a:rPr>
                        <a:t>De la planificación</a:t>
                      </a:r>
                      <a:endParaRPr sz="1400" u="none" cap="none" strike="noStrike"/>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latin typeface="Calibri"/>
                        <a:ea typeface="Calibri"/>
                        <a:cs typeface="Calibri"/>
                        <a:sym typeface="Calibri"/>
                      </a:endParaRPr>
                    </a:p>
                  </a:txBody>
                  <a:tcPr marT="45725" marB="45725" marR="91450" marL="91450">
                    <a:solidFill>
                      <a:srgbClr val="E7EBEB"/>
                    </a:solidFill>
                  </a:tcPr>
                </a:tc>
              </a:tr>
              <a:tr h="2083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595A59"/>
                          </a:solidFill>
                        </a:rPr>
                        <a:t>Salidas por inversiones</a:t>
                      </a:r>
                      <a:endParaRPr sz="1400" u="none" cap="none" strike="noStrike"/>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r>
              <a:tr h="3334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595A59"/>
                          </a:solidFill>
                        </a:rPr>
                        <a:t>Salidas por operaciones financieras (amortización / intereses)</a:t>
                      </a:r>
                      <a:endParaRPr sz="1400" u="none" cap="none" strike="noStrike"/>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rgbClr val="595A59"/>
                        </a:solidFill>
                      </a:endParaRPr>
                    </a:p>
                  </a:txBody>
                  <a:tcPr marT="45725" marB="45725" marR="91450" marL="91450">
                    <a:solidFill>
                      <a:srgbClr val="CCD4D5"/>
                    </a:solidFill>
                  </a:tcPr>
                </a:tc>
              </a:tr>
              <a:tr h="2083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lt1"/>
                          </a:solidFill>
                        </a:rPr>
                        <a:t>Total de pagos efectuados</a:t>
                      </a:r>
                      <a:endParaRPr sz="1400" u="none" cap="none" strike="noStrike"/>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D7C6D8"/>
                    </a:solidFill>
                  </a:tcPr>
                </a:tc>
              </a:tr>
              <a:tr h="2083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lt1"/>
                          </a:solidFill>
                        </a:rPr>
                        <a:t>Excedente / déficit</a:t>
                      </a:r>
                      <a:endParaRPr sz="1400" u="none" cap="none" strike="noStrike"/>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r>
              <a:tr h="2083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595A59"/>
                          </a:solidFill>
                        </a:rPr>
                        <a:t>Medidas</a:t>
                      </a:r>
                      <a:endParaRPr sz="1400" u="none" cap="none" strike="noStrike"/>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CCD4D5"/>
                    </a:solidFill>
                  </a:tcPr>
                </a:tc>
              </a:tr>
              <a:tr h="2083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lt1"/>
                          </a:solidFill>
                        </a:rPr>
                        <a:t>Efectivo y equivalentes de efectivo al final del periodo</a:t>
                      </a:r>
                      <a:endParaRPr sz="1400" u="none" cap="none" strike="noStrike"/>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lt1"/>
                        </a:solidFill>
                      </a:endParaRPr>
                    </a:p>
                  </a:txBody>
                  <a:tcPr marT="45725" marB="45725" marR="91450" marL="91450">
                    <a:solidFill>
                      <a:srgbClr val="A77FA9"/>
                    </a:solidFill>
                  </a:tcPr>
                </a:tc>
              </a:tr>
            </a:tbl>
          </a:graphicData>
        </a:graphic>
      </p:graphicFrame>
      <p:sp>
        <p:nvSpPr>
          <p:cNvPr id="1171" name="Google Shape;1171;p20"/>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9527B"/>
              </a:buClr>
              <a:buSzPts val="2000"/>
              <a:buNone/>
            </a:pPr>
            <a:r>
              <a:rPr lang="de-DE"/>
              <a:t>Este ejemplo simplificado muestra un pequeño hotel familiar. Se llevará a cabo una planificación de la liquidez para el año próximo.</a:t>
            </a:r>
            <a:endParaRPr/>
          </a:p>
        </p:txBody>
      </p:sp>
      <p:sp>
        <p:nvSpPr>
          <p:cNvPr id="1172" name="Google Shape;1172;p20"/>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Ejemplo simplificado de planificación mensual de liquidez para un ejercicio completo (en miles de EUR)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38"/>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lt1"/>
              </a:buClr>
              <a:buSzPct val="100000"/>
              <a:buNone/>
            </a:pPr>
            <a:r>
              <a:rPr lang="de-DE"/>
              <a:t>Medidas financieras para superar la crisis de liquidez</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3"/>
          <p:cNvSpPr txBox="1"/>
          <p:nvPr>
            <p:ph idx="1" type="body"/>
          </p:nvPr>
        </p:nvSpPr>
        <p:spPr>
          <a:xfrm>
            <a:off x="666708" y="752638"/>
            <a:ext cx="4329835" cy="36684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de-DE"/>
              <a:t>Crisis de liquidez en las PYME turísticas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39"/>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Las medidas de gestión financiera incluyen todas las actividades que sirven para gestionar la insolvencia y el sobreendeudamiento en situaciones de crisis aguda y, de este modo, garantizar la liquidez y recuperar el balance.</a:t>
            </a:r>
            <a:endParaRPr/>
          </a:p>
        </p:txBody>
      </p:sp>
      <p:sp>
        <p:nvSpPr>
          <p:cNvPr id="1185" name="Google Shape;1185;p39"/>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t>Los cuellos de botella de liquidez y la amenaza de sobreendeudamiento son características de una empresa que necesita una reestructuración financiera.</a:t>
            </a:r>
            <a:endParaRPr/>
          </a:p>
        </p:txBody>
      </p:sp>
      <p:sp>
        <p:nvSpPr>
          <p:cNvPr id="1186" name="Google Shape;1186;p39"/>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79527B"/>
              </a:buClr>
              <a:buSzPct val="100000"/>
              <a:buNone/>
            </a:pPr>
            <a:r>
              <a:rPr lang="de-DE"/>
              <a:t>Medidas financieras: Introducción</a:t>
            </a:r>
            <a:endParaRPr/>
          </a:p>
        </p:txBody>
      </p:sp>
      <p:sp>
        <p:nvSpPr>
          <p:cNvPr id="1187" name="Google Shape;1187;p39"/>
          <p:cNvSpPr/>
          <p:nvPr/>
        </p:nvSpPr>
        <p:spPr>
          <a:xfrm>
            <a:off x="9245250" y="4363845"/>
            <a:ext cx="872690" cy="233849"/>
          </a:xfrm>
          <a:custGeom>
            <a:rect b="b" l="l" r="r" t="t"/>
            <a:pathLst>
              <a:path extrusionOk="0" h="317" w="1183">
                <a:moveTo>
                  <a:pt x="1035" y="0"/>
                </a:moveTo>
                <a:lnTo>
                  <a:pt x="1183" y="317"/>
                </a:lnTo>
                <a:lnTo>
                  <a:pt x="0" y="89"/>
                </a:lnTo>
                <a:lnTo>
                  <a:pt x="1035" y="0"/>
                </a:lnTo>
                <a:close/>
              </a:path>
            </a:pathLst>
          </a:custGeom>
          <a:solidFill>
            <a:schemeClr val="accent3"/>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188" name="Google Shape;1188;p39"/>
          <p:cNvSpPr/>
          <p:nvPr/>
        </p:nvSpPr>
        <p:spPr>
          <a:xfrm>
            <a:off x="9245250" y="4283437"/>
            <a:ext cx="1685627" cy="146063"/>
          </a:xfrm>
          <a:custGeom>
            <a:rect b="b" l="l" r="r" t="t"/>
            <a:pathLst>
              <a:path extrusionOk="0" h="198" w="2285">
                <a:moveTo>
                  <a:pt x="2285" y="0"/>
                </a:moveTo>
                <a:lnTo>
                  <a:pt x="109" y="0"/>
                </a:lnTo>
                <a:lnTo>
                  <a:pt x="0" y="198"/>
                </a:lnTo>
                <a:lnTo>
                  <a:pt x="2285" y="0"/>
                </a:lnTo>
                <a:close/>
              </a:path>
            </a:pathLst>
          </a:custGeom>
          <a:solidFill>
            <a:srgbClr val="096E6C"/>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grpSp>
        <p:nvGrpSpPr>
          <p:cNvPr id="1189" name="Google Shape;1189;p39"/>
          <p:cNvGrpSpPr/>
          <p:nvPr/>
        </p:nvGrpSpPr>
        <p:grpSpPr>
          <a:xfrm>
            <a:off x="8236086" y="3239604"/>
            <a:ext cx="3124126" cy="1050473"/>
            <a:chOff x="2197917" y="3875089"/>
            <a:chExt cx="8328834" cy="2800533"/>
          </a:xfrm>
        </p:grpSpPr>
        <p:sp>
          <p:nvSpPr>
            <p:cNvPr id="1190" name="Google Shape;1190;p39"/>
            <p:cNvSpPr/>
            <p:nvPr/>
          </p:nvSpPr>
          <p:spPr>
            <a:xfrm>
              <a:off x="2593217" y="3899716"/>
              <a:ext cx="7384835" cy="2751367"/>
            </a:xfrm>
            <a:custGeom>
              <a:rect b="b" l="l" r="r" t="t"/>
              <a:pathLst>
                <a:path extrusionOk="0" h="1399" w="3755">
                  <a:moveTo>
                    <a:pt x="310" y="1399"/>
                  </a:moveTo>
                  <a:lnTo>
                    <a:pt x="0" y="699"/>
                  </a:lnTo>
                  <a:lnTo>
                    <a:pt x="310" y="0"/>
                  </a:lnTo>
                  <a:lnTo>
                    <a:pt x="3444" y="0"/>
                  </a:lnTo>
                  <a:lnTo>
                    <a:pt x="3755" y="699"/>
                  </a:lnTo>
                  <a:lnTo>
                    <a:pt x="3444" y="1399"/>
                  </a:lnTo>
                  <a:lnTo>
                    <a:pt x="310" y="1399"/>
                  </a:lnTo>
                  <a:close/>
                </a:path>
              </a:pathLst>
            </a:custGeom>
            <a:solidFill>
              <a:schemeClr val="accent2"/>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191" name="Google Shape;1191;p39"/>
            <p:cNvSpPr/>
            <p:nvPr/>
          </p:nvSpPr>
          <p:spPr>
            <a:xfrm>
              <a:off x="9366418" y="3875090"/>
              <a:ext cx="611633" cy="1374700"/>
            </a:xfrm>
            <a:custGeom>
              <a:rect b="b" l="l" r="r" t="t"/>
              <a:pathLst>
                <a:path extrusionOk="0" h="699" w="311">
                  <a:moveTo>
                    <a:pt x="311" y="699"/>
                  </a:moveTo>
                  <a:lnTo>
                    <a:pt x="0" y="0"/>
                  </a:lnTo>
                  <a:lnTo>
                    <a:pt x="188" y="0"/>
                  </a:lnTo>
                  <a:lnTo>
                    <a:pt x="311" y="699"/>
                  </a:lnTo>
                  <a:close/>
                </a:path>
              </a:pathLst>
            </a:custGeom>
            <a:solidFill>
              <a:schemeClr val="accent2"/>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192" name="Google Shape;1192;p39"/>
            <p:cNvSpPr/>
            <p:nvPr/>
          </p:nvSpPr>
          <p:spPr>
            <a:xfrm>
              <a:off x="9736149" y="3875089"/>
              <a:ext cx="479867" cy="1158368"/>
            </a:xfrm>
            <a:custGeom>
              <a:rect b="b" l="l" r="r" t="t"/>
              <a:pathLst>
                <a:path extrusionOk="0" h="589" w="244">
                  <a:moveTo>
                    <a:pt x="103" y="589"/>
                  </a:moveTo>
                  <a:lnTo>
                    <a:pt x="244" y="394"/>
                  </a:lnTo>
                  <a:lnTo>
                    <a:pt x="0" y="0"/>
                  </a:lnTo>
                  <a:lnTo>
                    <a:pt x="103" y="589"/>
                  </a:lnTo>
                  <a:close/>
                </a:path>
              </a:pathLst>
            </a:custGeom>
            <a:solidFill>
              <a:schemeClr val="accent2"/>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193" name="Google Shape;1193;p39"/>
            <p:cNvSpPr/>
            <p:nvPr/>
          </p:nvSpPr>
          <p:spPr>
            <a:xfrm>
              <a:off x="10015417" y="4046189"/>
              <a:ext cx="489701" cy="603767"/>
            </a:xfrm>
            <a:custGeom>
              <a:rect b="b" l="l" r="r" t="t"/>
              <a:pathLst>
                <a:path extrusionOk="0" h="307" w="249">
                  <a:moveTo>
                    <a:pt x="102" y="307"/>
                  </a:moveTo>
                  <a:lnTo>
                    <a:pt x="249" y="0"/>
                  </a:lnTo>
                  <a:lnTo>
                    <a:pt x="0" y="143"/>
                  </a:lnTo>
                  <a:lnTo>
                    <a:pt x="102" y="307"/>
                  </a:lnTo>
                  <a:close/>
                </a:path>
              </a:pathLst>
            </a:custGeom>
            <a:solidFill>
              <a:schemeClr val="accent2"/>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194" name="Google Shape;1194;p39"/>
            <p:cNvSpPr/>
            <p:nvPr/>
          </p:nvSpPr>
          <p:spPr>
            <a:xfrm>
              <a:off x="10430383" y="4046189"/>
              <a:ext cx="96368" cy="259599"/>
            </a:xfrm>
            <a:custGeom>
              <a:rect b="b" l="l" r="r" t="t"/>
              <a:pathLst>
                <a:path extrusionOk="0" h="132" w="49">
                  <a:moveTo>
                    <a:pt x="38" y="0"/>
                  </a:moveTo>
                  <a:lnTo>
                    <a:pt x="49" y="132"/>
                  </a:lnTo>
                  <a:lnTo>
                    <a:pt x="0" y="79"/>
                  </a:lnTo>
                  <a:lnTo>
                    <a:pt x="38" y="0"/>
                  </a:lnTo>
                  <a:close/>
                </a:path>
              </a:pathLst>
            </a:custGeom>
            <a:solidFill>
              <a:schemeClr val="accent2"/>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195" name="Google Shape;1195;p39"/>
            <p:cNvSpPr/>
            <p:nvPr/>
          </p:nvSpPr>
          <p:spPr>
            <a:xfrm>
              <a:off x="2197917" y="5249788"/>
              <a:ext cx="1004968" cy="1376667"/>
            </a:xfrm>
            <a:custGeom>
              <a:rect b="b" l="l" r="r" t="t"/>
              <a:pathLst>
                <a:path extrusionOk="0" h="700" w="511">
                  <a:moveTo>
                    <a:pt x="201" y="0"/>
                  </a:moveTo>
                  <a:lnTo>
                    <a:pt x="511" y="700"/>
                  </a:lnTo>
                  <a:lnTo>
                    <a:pt x="0" y="207"/>
                  </a:lnTo>
                  <a:lnTo>
                    <a:pt x="201" y="0"/>
                  </a:lnTo>
                  <a:close/>
                </a:path>
              </a:pathLst>
            </a:custGeom>
            <a:solidFill>
              <a:schemeClr val="accent2"/>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196" name="Google Shape;1196;p39"/>
            <p:cNvSpPr/>
            <p:nvPr/>
          </p:nvSpPr>
          <p:spPr>
            <a:xfrm>
              <a:off x="2197917" y="5656889"/>
              <a:ext cx="304834" cy="1018733"/>
            </a:xfrm>
            <a:custGeom>
              <a:rect b="b" l="l" r="r" t="t"/>
              <a:pathLst>
                <a:path extrusionOk="0" h="518" w="155">
                  <a:moveTo>
                    <a:pt x="0" y="0"/>
                  </a:moveTo>
                  <a:lnTo>
                    <a:pt x="86" y="518"/>
                  </a:lnTo>
                  <a:lnTo>
                    <a:pt x="155" y="149"/>
                  </a:lnTo>
                  <a:lnTo>
                    <a:pt x="0" y="0"/>
                  </a:lnTo>
                  <a:close/>
                </a:path>
              </a:pathLst>
            </a:custGeom>
            <a:solidFill>
              <a:schemeClr val="accent2"/>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grpSp>
      <p:sp>
        <p:nvSpPr>
          <p:cNvPr id="1197" name="Google Shape;1197;p39"/>
          <p:cNvSpPr/>
          <p:nvPr/>
        </p:nvSpPr>
        <p:spPr>
          <a:xfrm>
            <a:off x="8365182" y="3120833"/>
            <a:ext cx="2511104" cy="399092"/>
          </a:xfrm>
          <a:custGeom>
            <a:rect b="b" l="l" r="r" t="t"/>
            <a:pathLst>
              <a:path extrusionOk="0" h="541" w="3404">
                <a:moveTo>
                  <a:pt x="3404" y="541"/>
                </a:moveTo>
                <a:lnTo>
                  <a:pt x="0" y="541"/>
                </a:lnTo>
                <a:lnTo>
                  <a:pt x="110" y="0"/>
                </a:lnTo>
                <a:lnTo>
                  <a:pt x="3163" y="0"/>
                </a:lnTo>
                <a:lnTo>
                  <a:pt x="3404" y="541"/>
                </a:lnTo>
                <a:close/>
              </a:path>
            </a:pathLst>
          </a:custGeom>
          <a:solidFill>
            <a:srgbClr val="096E6C"/>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198" name="Google Shape;1198;p39"/>
          <p:cNvSpPr/>
          <p:nvPr/>
        </p:nvSpPr>
        <p:spPr>
          <a:xfrm>
            <a:off x="8365183" y="3519925"/>
            <a:ext cx="135735" cy="86310"/>
          </a:xfrm>
          <a:custGeom>
            <a:rect b="b" l="l" r="r" t="t"/>
            <a:pathLst>
              <a:path extrusionOk="0" h="117" w="184">
                <a:moveTo>
                  <a:pt x="0" y="0"/>
                </a:moveTo>
                <a:lnTo>
                  <a:pt x="131" y="117"/>
                </a:lnTo>
                <a:lnTo>
                  <a:pt x="184" y="0"/>
                </a:lnTo>
                <a:lnTo>
                  <a:pt x="0" y="0"/>
                </a:lnTo>
                <a:close/>
              </a:path>
            </a:pathLst>
          </a:custGeom>
          <a:solidFill>
            <a:srgbClr val="033637"/>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199" name="Google Shape;1199;p39"/>
          <p:cNvSpPr/>
          <p:nvPr/>
        </p:nvSpPr>
        <p:spPr>
          <a:xfrm>
            <a:off x="8446330" y="2979936"/>
            <a:ext cx="461795" cy="140899"/>
          </a:xfrm>
          <a:custGeom>
            <a:rect b="b" l="l" r="r" t="t"/>
            <a:pathLst>
              <a:path extrusionOk="0" h="191" w="626">
                <a:moveTo>
                  <a:pt x="626" y="191"/>
                </a:moveTo>
                <a:lnTo>
                  <a:pt x="626" y="0"/>
                </a:lnTo>
                <a:lnTo>
                  <a:pt x="0" y="191"/>
                </a:lnTo>
                <a:lnTo>
                  <a:pt x="626" y="191"/>
                </a:lnTo>
                <a:close/>
              </a:path>
            </a:pathLst>
          </a:custGeom>
          <a:solidFill>
            <a:srgbClr val="064947"/>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00" name="Google Shape;1200;p39"/>
          <p:cNvSpPr/>
          <p:nvPr/>
        </p:nvSpPr>
        <p:spPr>
          <a:xfrm>
            <a:off x="8284036" y="2979935"/>
            <a:ext cx="624088" cy="73032"/>
          </a:xfrm>
          <a:custGeom>
            <a:rect b="b" l="l" r="r" t="t"/>
            <a:pathLst>
              <a:path extrusionOk="0" h="99" w="846">
                <a:moveTo>
                  <a:pt x="846" y="0"/>
                </a:moveTo>
                <a:lnTo>
                  <a:pt x="0" y="59"/>
                </a:lnTo>
                <a:lnTo>
                  <a:pt x="519" y="99"/>
                </a:lnTo>
                <a:lnTo>
                  <a:pt x="846" y="0"/>
                </a:lnTo>
                <a:close/>
              </a:path>
            </a:pathLst>
          </a:custGeom>
          <a:solidFill>
            <a:srgbClr val="096E6C"/>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01" name="Google Shape;1201;p39"/>
          <p:cNvSpPr/>
          <p:nvPr/>
        </p:nvSpPr>
        <p:spPr>
          <a:xfrm>
            <a:off x="8416821" y="4026720"/>
            <a:ext cx="523024" cy="523761"/>
          </a:xfrm>
          <a:prstGeom prst="ellipse">
            <a:avLst/>
          </a:prstGeom>
          <a:solidFill>
            <a:srgbClr val="096E6C"/>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02" name="Google Shape;1202;p39"/>
          <p:cNvSpPr/>
          <p:nvPr/>
        </p:nvSpPr>
        <p:spPr>
          <a:xfrm>
            <a:off x="5296654" y="4363845"/>
            <a:ext cx="872690" cy="233849"/>
          </a:xfrm>
          <a:custGeom>
            <a:rect b="b" l="l" r="r" t="t"/>
            <a:pathLst>
              <a:path extrusionOk="0" h="317" w="1183">
                <a:moveTo>
                  <a:pt x="1035" y="0"/>
                </a:moveTo>
                <a:lnTo>
                  <a:pt x="1183" y="317"/>
                </a:lnTo>
                <a:lnTo>
                  <a:pt x="0" y="89"/>
                </a:lnTo>
                <a:lnTo>
                  <a:pt x="1035"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03" name="Google Shape;1203;p39"/>
          <p:cNvSpPr/>
          <p:nvPr/>
        </p:nvSpPr>
        <p:spPr>
          <a:xfrm>
            <a:off x="5296655" y="4283437"/>
            <a:ext cx="1685627" cy="146063"/>
          </a:xfrm>
          <a:custGeom>
            <a:rect b="b" l="l" r="r" t="t"/>
            <a:pathLst>
              <a:path extrusionOk="0" h="198" w="2285">
                <a:moveTo>
                  <a:pt x="2285" y="0"/>
                </a:moveTo>
                <a:lnTo>
                  <a:pt x="109" y="0"/>
                </a:lnTo>
                <a:lnTo>
                  <a:pt x="0" y="198"/>
                </a:lnTo>
                <a:lnTo>
                  <a:pt x="2285"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grpSp>
        <p:nvGrpSpPr>
          <p:cNvPr id="1204" name="Google Shape;1204;p39"/>
          <p:cNvGrpSpPr/>
          <p:nvPr/>
        </p:nvGrpSpPr>
        <p:grpSpPr>
          <a:xfrm>
            <a:off x="4287491" y="3239604"/>
            <a:ext cx="3124126" cy="1050473"/>
            <a:chOff x="2197917" y="3875089"/>
            <a:chExt cx="8328834" cy="2800533"/>
          </a:xfrm>
        </p:grpSpPr>
        <p:sp>
          <p:nvSpPr>
            <p:cNvPr id="1205" name="Google Shape;1205;p39"/>
            <p:cNvSpPr/>
            <p:nvPr/>
          </p:nvSpPr>
          <p:spPr>
            <a:xfrm>
              <a:off x="2593217" y="3899716"/>
              <a:ext cx="7384835" cy="2751367"/>
            </a:xfrm>
            <a:custGeom>
              <a:rect b="b" l="l" r="r" t="t"/>
              <a:pathLst>
                <a:path extrusionOk="0" h="1399" w="3755">
                  <a:moveTo>
                    <a:pt x="310" y="1399"/>
                  </a:moveTo>
                  <a:lnTo>
                    <a:pt x="0" y="699"/>
                  </a:lnTo>
                  <a:lnTo>
                    <a:pt x="310" y="0"/>
                  </a:lnTo>
                  <a:lnTo>
                    <a:pt x="3444" y="0"/>
                  </a:lnTo>
                  <a:lnTo>
                    <a:pt x="3755" y="699"/>
                  </a:lnTo>
                  <a:lnTo>
                    <a:pt x="3444" y="1399"/>
                  </a:lnTo>
                  <a:lnTo>
                    <a:pt x="310" y="1399"/>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06" name="Google Shape;1206;p39"/>
            <p:cNvSpPr/>
            <p:nvPr/>
          </p:nvSpPr>
          <p:spPr>
            <a:xfrm>
              <a:off x="9366418" y="3875090"/>
              <a:ext cx="611633" cy="1374700"/>
            </a:xfrm>
            <a:custGeom>
              <a:rect b="b" l="l" r="r" t="t"/>
              <a:pathLst>
                <a:path extrusionOk="0" h="699" w="311">
                  <a:moveTo>
                    <a:pt x="311" y="699"/>
                  </a:moveTo>
                  <a:lnTo>
                    <a:pt x="0" y="0"/>
                  </a:lnTo>
                  <a:lnTo>
                    <a:pt x="188" y="0"/>
                  </a:lnTo>
                  <a:lnTo>
                    <a:pt x="311" y="699"/>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07" name="Google Shape;1207;p39"/>
            <p:cNvSpPr/>
            <p:nvPr/>
          </p:nvSpPr>
          <p:spPr>
            <a:xfrm>
              <a:off x="9736149" y="3875089"/>
              <a:ext cx="479867" cy="1158368"/>
            </a:xfrm>
            <a:custGeom>
              <a:rect b="b" l="l" r="r" t="t"/>
              <a:pathLst>
                <a:path extrusionOk="0" h="589" w="244">
                  <a:moveTo>
                    <a:pt x="103" y="589"/>
                  </a:moveTo>
                  <a:lnTo>
                    <a:pt x="244" y="394"/>
                  </a:lnTo>
                  <a:lnTo>
                    <a:pt x="0" y="0"/>
                  </a:lnTo>
                  <a:lnTo>
                    <a:pt x="103" y="589"/>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08" name="Google Shape;1208;p39"/>
            <p:cNvSpPr/>
            <p:nvPr/>
          </p:nvSpPr>
          <p:spPr>
            <a:xfrm>
              <a:off x="10015417" y="4046189"/>
              <a:ext cx="489701" cy="603767"/>
            </a:xfrm>
            <a:custGeom>
              <a:rect b="b" l="l" r="r" t="t"/>
              <a:pathLst>
                <a:path extrusionOk="0" h="307" w="249">
                  <a:moveTo>
                    <a:pt x="102" y="307"/>
                  </a:moveTo>
                  <a:lnTo>
                    <a:pt x="249" y="0"/>
                  </a:lnTo>
                  <a:lnTo>
                    <a:pt x="0" y="143"/>
                  </a:lnTo>
                  <a:lnTo>
                    <a:pt x="102" y="307"/>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09" name="Google Shape;1209;p39"/>
            <p:cNvSpPr/>
            <p:nvPr/>
          </p:nvSpPr>
          <p:spPr>
            <a:xfrm>
              <a:off x="10430383" y="4046189"/>
              <a:ext cx="96368" cy="259599"/>
            </a:xfrm>
            <a:custGeom>
              <a:rect b="b" l="l" r="r" t="t"/>
              <a:pathLst>
                <a:path extrusionOk="0" h="132" w="49">
                  <a:moveTo>
                    <a:pt x="38" y="0"/>
                  </a:moveTo>
                  <a:lnTo>
                    <a:pt x="49" y="132"/>
                  </a:lnTo>
                  <a:lnTo>
                    <a:pt x="0" y="79"/>
                  </a:lnTo>
                  <a:lnTo>
                    <a:pt x="38"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10" name="Google Shape;1210;p39"/>
            <p:cNvSpPr/>
            <p:nvPr/>
          </p:nvSpPr>
          <p:spPr>
            <a:xfrm>
              <a:off x="2197917" y="5249788"/>
              <a:ext cx="1004968" cy="1376667"/>
            </a:xfrm>
            <a:custGeom>
              <a:rect b="b" l="l" r="r" t="t"/>
              <a:pathLst>
                <a:path extrusionOk="0" h="700" w="511">
                  <a:moveTo>
                    <a:pt x="201" y="0"/>
                  </a:moveTo>
                  <a:lnTo>
                    <a:pt x="511" y="700"/>
                  </a:lnTo>
                  <a:lnTo>
                    <a:pt x="0" y="207"/>
                  </a:lnTo>
                  <a:lnTo>
                    <a:pt x="201"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11" name="Google Shape;1211;p39"/>
            <p:cNvSpPr/>
            <p:nvPr/>
          </p:nvSpPr>
          <p:spPr>
            <a:xfrm>
              <a:off x="2197917" y="5656889"/>
              <a:ext cx="304834" cy="1018733"/>
            </a:xfrm>
            <a:custGeom>
              <a:rect b="b" l="l" r="r" t="t"/>
              <a:pathLst>
                <a:path extrusionOk="0" h="518" w="155">
                  <a:moveTo>
                    <a:pt x="0" y="0"/>
                  </a:moveTo>
                  <a:lnTo>
                    <a:pt x="86" y="518"/>
                  </a:lnTo>
                  <a:lnTo>
                    <a:pt x="155" y="149"/>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grpSp>
      <p:sp>
        <p:nvSpPr>
          <p:cNvPr id="1212" name="Google Shape;1212;p39"/>
          <p:cNvSpPr/>
          <p:nvPr/>
        </p:nvSpPr>
        <p:spPr>
          <a:xfrm>
            <a:off x="4416587" y="3120833"/>
            <a:ext cx="2511104" cy="399092"/>
          </a:xfrm>
          <a:custGeom>
            <a:rect b="b" l="l" r="r" t="t"/>
            <a:pathLst>
              <a:path extrusionOk="0" h="541" w="3404">
                <a:moveTo>
                  <a:pt x="3404" y="541"/>
                </a:moveTo>
                <a:lnTo>
                  <a:pt x="0" y="541"/>
                </a:lnTo>
                <a:lnTo>
                  <a:pt x="110" y="0"/>
                </a:lnTo>
                <a:lnTo>
                  <a:pt x="3163" y="0"/>
                </a:lnTo>
                <a:lnTo>
                  <a:pt x="3404" y="541"/>
                </a:lnTo>
                <a:close/>
              </a:path>
            </a:pathLst>
          </a:custGeom>
          <a:solidFill>
            <a:srgbClr val="79527B"/>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13" name="Google Shape;1213;p39"/>
          <p:cNvSpPr/>
          <p:nvPr/>
        </p:nvSpPr>
        <p:spPr>
          <a:xfrm>
            <a:off x="4416588" y="3519925"/>
            <a:ext cx="135735" cy="86310"/>
          </a:xfrm>
          <a:custGeom>
            <a:rect b="b" l="l" r="r" t="t"/>
            <a:pathLst>
              <a:path extrusionOk="0" h="117" w="184">
                <a:moveTo>
                  <a:pt x="0" y="0"/>
                </a:moveTo>
                <a:lnTo>
                  <a:pt x="131" y="117"/>
                </a:lnTo>
                <a:lnTo>
                  <a:pt x="184" y="0"/>
                </a:lnTo>
                <a:lnTo>
                  <a:pt x="0" y="0"/>
                </a:lnTo>
                <a:close/>
              </a:path>
            </a:pathLst>
          </a:custGeom>
          <a:solidFill>
            <a:srgbClr val="595A59"/>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14" name="Google Shape;1214;p39"/>
          <p:cNvSpPr/>
          <p:nvPr/>
        </p:nvSpPr>
        <p:spPr>
          <a:xfrm>
            <a:off x="4497735" y="2979936"/>
            <a:ext cx="461795" cy="140899"/>
          </a:xfrm>
          <a:custGeom>
            <a:rect b="b" l="l" r="r" t="t"/>
            <a:pathLst>
              <a:path extrusionOk="0" h="191" w="626">
                <a:moveTo>
                  <a:pt x="626" y="191"/>
                </a:moveTo>
                <a:lnTo>
                  <a:pt x="626" y="0"/>
                </a:lnTo>
                <a:lnTo>
                  <a:pt x="0" y="191"/>
                </a:lnTo>
                <a:lnTo>
                  <a:pt x="626" y="191"/>
                </a:lnTo>
                <a:close/>
              </a:path>
            </a:pathLst>
          </a:custGeom>
          <a:solidFill>
            <a:srgbClr val="595A59"/>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15" name="Google Shape;1215;p39"/>
          <p:cNvSpPr/>
          <p:nvPr/>
        </p:nvSpPr>
        <p:spPr>
          <a:xfrm>
            <a:off x="4335441" y="2979935"/>
            <a:ext cx="624088" cy="73032"/>
          </a:xfrm>
          <a:custGeom>
            <a:rect b="b" l="l" r="r" t="t"/>
            <a:pathLst>
              <a:path extrusionOk="0" h="99" w="846">
                <a:moveTo>
                  <a:pt x="846" y="0"/>
                </a:moveTo>
                <a:lnTo>
                  <a:pt x="0" y="59"/>
                </a:lnTo>
                <a:lnTo>
                  <a:pt x="519" y="99"/>
                </a:lnTo>
                <a:lnTo>
                  <a:pt x="846"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16" name="Google Shape;1216;p39"/>
          <p:cNvSpPr/>
          <p:nvPr/>
        </p:nvSpPr>
        <p:spPr>
          <a:xfrm>
            <a:off x="4468226" y="4026720"/>
            <a:ext cx="523024" cy="523761"/>
          </a:xfrm>
          <a:prstGeom prst="ellipse">
            <a:avLst/>
          </a:prstGeom>
          <a:solidFill>
            <a:srgbClr val="79527B"/>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1217" name="Google Shape;1217;p39"/>
          <p:cNvSpPr txBox="1"/>
          <p:nvPr/>
        </p:nvSpPr>
        <p:spPr>
          <a:xfrm>
            <a:off x="8688304" y="3147875"/>
            <a:ext cx="1986600" cy="334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75"/>
              <a:buFont typeface="Arial"/>
              <a:buNone/>
            </a:pPr>
            <a:r>
              <a:rPr b="1" i="0" lang="de-DE" sz="1575" u="none" cap="none" strike="noStrike">
                <a:solidFill>
                  <a:schemeClr val="lt1"/>
                </a:solidFill>
                <a:latin typeface="Calibri"/>
                <a:ea typeface="Calibri"/>
                <a:cs typeface="Calibri"/>
                <a:sym typeface="Calibri"/>
              </a:rPr>
              <a:t>No está enfocado:</a:t>
            </a:r>
            <a:endParaRPr b="0" i="0" sz="1400" u="none" cap="none" strike="noStrike">
              <a:solidFill>
                <a:srgbClr val="000000"/>
              </a:solidFill>
              <a:latin typeface="Arial"/>
              <a:ea typeface="Arial"/>
              <a:cs typeface="Arial"/>
              <a:sym typeface="Arial"/>
            </a:endParaRPr>
          </a:p>
        </p:txBody>
      </p:sp>
      <p:sp>
        <p:nvSpPr>
          <p:cNvPr id="1218" name="Google Shape;1218;p39"/>
          <p:cNvSpPr txBox="1"/>
          <p:nvPr/>
        </p:nvSpPr>
        <p:spPr>
          <a:xfrm>
            <a:off x="8534889" y="4151558"/>
            <a:ext cx="300082" cy="3347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75"/>
              <a:buFont typeface="Arial"/>
              <a:buNone/>
            </a:pPr>
            <a:r>
              <a:rPr b="1" i="0" lang="de-DE" sz="1575" u="none" cap="none" strike="noStrike">
                <a:solidFill>
                  <a:schemeClr val="lt1"/>
                </a:solidFill>
                <a:latin typeface="Roboto"/>
                <a:ea typeface="Roboto"/>
                <a:cs typeface="Roboto"/>
                <a:sym typeface="Roboto"/>
              </a:rPr>
              <a:t>2</a:t>
            </a:r>
            <a:endParaRPr b="0" i="0" sz="1400" u="none" cap="none" strike="noStrike">
              <a:solidFill>
                <a:srgbClr val="000000"/>
              </a:solidFill>
              <a:latin typeface="Arial"/>
              <a:ea typeface="Arial"/>
              <a:cs typeface="Arial"/>
              <a:sym typeface="Arial"/>
            </a:endParaRPr>
          </a:p>
        </p:txBody>
      </p:sp>
      <p:sp>
        <p:nvSpPr>
          <p:cNvPr id="1219" name="Google Shape;1219;p39"/>
          <p:cNvSpPr txBox="1"/>
          <p:nvPr/>
        </p:nvSpPr>
        <p:spPr>
          <a:xfrm>
            <a:off x="4659599" y="3113950"/>
            <a:ext cx="2146800" cy="334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75"/>
              <a:buFont typeface="Arial"/>
              <a:buNone/>
            </a:pPr>
            <a:r>
              <a:rPr b="1" i="0" lang="de-DE" sz="1575" u="none" cap="none" strike="noStrike">
                <a:solidFill>
                  <a:schemeClr val="lt1"/>
                </a:solidFill>
                <a:latin typeface="Calibri"/>
                <a:ea typeface="Calibri"/>
                <a:cs typeface="Calibri"/>
                <a:sym typeface="Calibri"/>
              </a:rPr>
              <a:t>Objetivo principal</a:t>
            </a:r>
            <a:endParaRPr b="0" i="0" sz="1400" u="none" cap="none" strike="noStrike">
              <a:solidFill>
                <a:srgbClr val="000000"/>
              </a:solidFill>
              <a:latin typeface="Arial"/>
              <a:ea typeface="Arial"/>
              <a:cs typeface="Arial"/>
              <a:sym typeface="Arial"/>
            </a:endParaRPr>
          </a:p>
        </p:txBody>
      </p:sp>
      <p:sp>
        <p:nvSpPr>
          <p:cNvPr id="1220" name="Google Shape;1220;p39"/>
          <p:cNvSpPr txBox="1"/>
          <p:nvPr/>
        </p:nvSpPr>
        <p:spPr>
          <a:xfrm>
            <a:off x="4570030" y="4151558"/>
            <a:ext cx="300082" cy="3347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75"/>
              <a:buFont typeface="Arial"/>
              <a:buNone/>
            </a:pPr>
            <a:r>
              <a:rPr b="1" i="0" lang="de-DE" sz="1575" u="none" cap="none" strike="noStrike">
                <a:solidFill>
                  <a:schemeClr val="lt1"/>
                </a:solidFill>
                <a:latin typeface="Roboto"/>
                <a:ea typeface="Roboto"/>
                <a:cs typeface="Roboto"/>
                <a:sym typeface="Roboto"/>
              </a:rPr>
              <a:t>1</a:t>
            </a:r>
            <a:endParaRPr b="0" i="0" sz="1400" u="none" cap="none" strike="noStrike">
              <a:solidFill>
                <a:srgbClr val="000000"/>
              </a:solidFill>
              <a:latin typeface="Arial"/>
              <a:ea typeface="Arial"/>
              <a:cs typeface="Arial"/>
              <a:sym typeface="Arial"/>
            </a:endParaRPr>
          </a:p>
        </p:txBody>
      </p:sp>
      <p:sp>
        <p:nvSpPr>
          <p:cNvPr id="1221" name="Google Shape;1221;p39"/>
          <p:cNvSpPr txBox="1"/>
          <p:nvPr/>
        </p:nvSpPr>
        <p:spPr>
          <a:xfrm>
            <a:off x="8607980" y="3493861"/>
            <a:ext cx="2322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No sirven principalmente para superar la situación de pérdida (pero pueden influir en ella). </a:t>
            </a:r>
            <a:endParaRPr b="0" i="0" sz="1400" u="none" cap="none" strike="noStrike">
              <a:solidFill>
                <a:srgbClr val="000000"/>
              </a:solidFill>
              <a:latin typeface="Arial"/>
              <a:ea typeface="Arial"/>
              <a:cs typeface="Arial"/>
              <a:sym typeface="Arial"/>
            </a:endParaRPr>
          </a:p>
        </p:txBody>
      </p:sp>
      <p:sp>
        <p:nvSpPr>
          <p:cNvPr id="1222" name="Google Shape;1222;p39"/>
          <p:cNvSpPr txBox="1"/>
          <p:nvPr/>
        </p:nvSpPr>
        <p:spPr>
          <a:xfrm>
            <a:off x="4683630" y="3509723"/>
            <a:ext cx="232299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Constituyen la base para crear un margen de maniobra para un proceso de reestructuración.</a:t>
            </a:r>
            <a:endParaRPr b="0" i="0" sz="1400" u="none" cap="none" strike="noStrike">
              <a:solidFill>
                <a:srgbClr val="000000"/>
              </a:solidFill>
              <a:latin typeface="Arial"/>
              <a:ea typeface="Arial"/>
              <a:cs typeface="Arial"/>
              <a:sym typeface="Arial"/>
            </a:endParaRPr>
          </a:p>
        </p:txBody>
      </p:sp>
      <p:sp>
        <p:nvSpPr>
          <p:cNvPr id="1223" name="Google Shape;1223;p39"/>
          <p:cNvSpPr txBox="1"/>
          <p:nvPr/>
        </p:nvSpPr>
        <p:spPr>
          <a:xfrm>
            <a:off x="4172134" y="2158600"/>
            <a:ext cx="60953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79527B"/>
                </a:solidFill>
                <a:latin typeface="Calibri"/>
                <a:ea typeface="Calibri"/>
                <a:cs typeface="Calibri"/>
                <a:sym typeface="Calibri"/>
              </a:rPr>
              <a:t>Enfoque de las medidas financieras: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40"/>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Algunas medidas pueden ser llevadas a cabo por la propia dirección de la empresa, mientras que otras requieren la aprobación o implicación de partes interesadas externas.</a:t>
            </a:r>
            <a:endParaRPr/>
          </a:p>
        </p:txBody>
      </p:sp>
      <p:sp>
        <p:nvSpPr>
          <p:cNvPr id="1230" name="Google Shape;1230;p40"/>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t>Las medidas financieras pueden clasificarse en función de si pueden ser llevadas a cabo por la propia dirección (medidas autónomas) o si se requiere la participación de partes externas (heterónomas).</a:t>
            </a:r>
            <a:endParaRPr/>
          </a:p>
        </p:txBody>
      </p:sp>
      <p:sp>
        <p:nvSpPr>
          <p:cNvPr id="1231" name="Google Shape;1231;p40"/>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79527B"/>
              </a:buClr>
              <a:buSzPct val="100000"/>
              <a:buNone/>
            </a:pPr>
            <a:r>
              <a:rPr lang="de-DE"/>
              <a:t>Medidas financieras: Medidas autónomas y heterónomas</a:t>
            </a:r>
            <a:endParaRPr/>
          </a:p>
        </p:txBody>
      </p:sp>
      <p:sp>
        <p:nvSpPr>
          <p:cNvPr id="1232" name="Google Shape;1232;p40"/>
          <p:cNvSpPr/>
          <p:nvPr/>
        </p:nvSpPr>
        <p:spPr>
          <a:xfrm>
            <a:off x="6239198" y="3836689"/>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77FA9"/>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1233" name="Google Shape;1233;p40"/>
          <p:cNvSpPr/>
          <p:nvPr/>
        </p:nvSpPr>
        <p:spPr>
          <a:xfrm>
            <a:off x="5217868" y="3836689"/>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1234" name="Google Shape;1234;p40"/>
          <p:cNvSpPr/>
          <p:nvPr/>
        </p:nvSpPr>
        <p:spPr>
          <a:xfrm>
            <a:off x="5217868" y="3836689"/>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1235" name="Google Shape;1235;p40"/>
          <p:cNvSpPr txBox="1"/>
          <p:nvPr/>
        </p:nvSpPr>
        <p:spPr>
          <a:xfrm>
            <a:off x="5108726" y="4072400"/>
            <a:ext cx="1603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Medidas heterónomas</a:t>
            </a:r>
            <a:endParaRPr b="0" i="0" sz="1400" u="none" cap="none" strike="noStrike">
              <a:solidFill>
                <a:srgbClr val="000000"/>
              </a:solidFill>
              <a:latin typeface="Arial"/>
              <a:ea typeface="Arial"/>
              <a:cs typeface="Arial"/>
              <a:sym typeface="Arial"/>
            </a:endParaRPr>
          </a:p>
        </p:txBody>
      </p:sp>
      <p:sp>
        <p:nvSpPr>
          <p:cNvPr id="1236" name="Google Shape;1236;p40"/>
          <p:cNvSpPr txBox="1"/>
          <p:nvPr/>
        </p:nvSpPr>
        <p:spPr>
          <a:xfrm>
            <a:off x="6858284" y="3933390"/>
            <a:ext cx="3091287" cy="954300"/>
          </a:xfrm>
          <a:prstGeom prst="rect">
            <a:avLst/>
          </a:prstGeom>
          <a:noFill/>
          <a:ln>
            <a:noFill/>
          </a:ln>
        </p:spPr>
        <p:txBody>
          <a:bodyPr anchorCtr="0" anchor="t" bIns="45700" lIns="91425" spcFirstLastPara="1" rIns="91425" wrap="square" tIns="45700">
            <a:spAutoFit/>
          </a:bodyPr>
          <a:lstStyle/>
          <a:p>
            <a:pPr indent="0" lvl="0" marL="0" marR="0" rtl="0" algn="l">
              <a:lnSpc>
                <a:spcPct val="126808"/>
              </a:lnSpc>
              <a:spcBef>
                <a:spcPts val="0"/>
              </a:spcBef>
              <a:spcAft>
                <a:spcPts val="0"/>
              </a:spcAft>
              <a:buClr>
                <a:srgbClr val="000000"/>
              </a:buClr>
              <a:buSzPts val="1313"/>
              <a:buFont typeface="Arial"/>
              <a:buNone/>
            </a:pPr>
            <a:r>
              <a:rPr b="0" i="0" lang="de-DE" sz="1313" u="none" cap="none" strike="noStrike">
                <a:solidFill>
                  <a:schemeClr val="lt1"/>
                </a:solidFill>
                <a:latin typeface="Calibri"/>
                <a:ea typeface="Calibri"/>
                <a:cs typeface="Calibri"/>
                <a:sym typeface="Calibri"/>
              </a:rPr>
              <a:t>Medidas financieras en las que deben participar partes interesadas externas (por ejemplo, bancos, acreedores, gobierno o clientes).</a:t>
            </a:r>
            <a:endParaRPr b="0" i="0" sz="1400" u="none" cap="none" strike="noStrike">
              <a:solidFill>
                <a:srgbClr val="000000"/>
              </a:solidFill>
              <a:latin typeface="Arial"/>
              <a:ea typeface="Arial"/>
              <a:cs typeface="Arial"/>
              <a:sym typeface="Arial"/>
            </a:endParaRPr>
          </a:p>
        </p:txBody>
      </p:sp>
      <p:sp>
        <p:nvSpPr>
          <p:cNvPr id="1237" name="Google Shape;1237;p40"/>
          <p:cNvSpPr/>
          <p:nvPr/>
        </p:nvSpPr>
        <p:spPr>
          <a:xfrm>
            <a:off x="6239198" y="2591365"/>
            <a:ext cx="3991009" cy="1122542"/>
          </a:xfrm>
          <a:custGeom>
            <a:rect b="b" l="l" r="r" t="t"/>
            <a:pathLst>
              <a:path extrusionOk="0" h="488" w="1735">
                <a:moveTo>
                  <a:pt x="0" y="0"/>
                </a:moveTo>
                <a:lnTo>
                  <a:pt x="186" y="244"/>
                </a:lnTo>
                <a:lnTo>
                  <a:pt x="0" y="488"/>
                </a:lnTo>
                <a:lnTo>
                  <a:pt x="1735" y="488"/>
                </a:lnTo>
                <a:lnTo>
                  <a:pt x="1735" y="0"/>
                </a:lnTo>
                <a:lnTo>
                  <a:pt x="0" y="0"/>
                </a:lnTo>
                <a:close/>
              </a:path>
            </a:pathLst>
          </a:custGeom>
          <a:solidFill>
            <a:srgbClr val="A77FA9"/>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1238" name="Google Shape;1238;p40"/>
          <p:cNvSpPr/>
          <p:nvPr/>
        </p:nvSpPr>
        <p:spPr>
          <a:xfrm>
            <a:off x="5217868" y="2591365"/>
            <a:ext cx="1449185" cy="1122542"/>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1239" name="Google Shape;1239;p40"/>
          <p:cNvSpPr/>
          <p:nvPr/>
        </p:nvSpPr>
        <p:spPr>
          <a:xfrm>
            <a:off x="5217868" y="2591365"/>
            <a:ext cx="1449185" cy="1122542"/>
          </a:xfrm>
          <a:custGeom>
            <a:rect b="b" l="l" r="r" t="t"/>
            <a:pathLst>
              <a:path extrusionOk="0" h="488" w="630">
                <a:moveTo>
                  <a:pt x="444" y="488"/>
                </a:moveTo>
                <a:lnTo>
                  <a:pt x="0" y="488"/>
                </a:lnTo>
                <a:lnTo>
                  <a:pt x="0" y="0"/>
                </a:lnTo>
                <a:lnTo>
                  <a:pt x="444" y="0"/>
                </a:lnTo>
                <a:lnTo>
                  <a:pt x="630" y="244"/>
                </a:lnTo>
                <a:lnTo>
                  <a:pt x="444" y="488"/>
                </a:lnTo>
              </a:path>
            </a:pathLst>
          </a:custGeom>
          <a:no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1240" name="Google Shape;1240;p40"/>
          <p:cNvSpPr txBox="1"/>
          <p:nvPr/>
        </p:nvSpPr>
        <p:spPr>
          <a:xfrm>
            <a:off x="5193551" y="2827075"/>
            <a:ext cx="1359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Medidas autónomas</a:t>
            </a:r>
            <a:endParaRPr b="0" i="0" sz="1400" u="none" cap="none" strike="noStrike">
              <a:solidFill>
                <a:srgbClr val="000000"/>
              </a:solidFill>
              <a:latin typeface="Arial"/>
              <a:ea typeface="Arial"/>
              <a:cs typeface="Arial"/>
              <a:sym typeface="Arial"/>
            </a:endParaRPr>
          </a:p>
        </p:txBody>
      </p:sp>
      <p:sp>
        <p:nvSpPr>
          <p:cNvPr id="1241" name="Google Shape;1241;p40"/>
          <p:cNvSpPr txBox="1"/>
          <p:nvPr/>
        </p:nvSpPr>
        <p:spPr>
          <a:xfrm>
            <a:off x="6858285" y="2810848"/>
            <a:ext cx="3091287" cy="518283"/>
          </a:xfrm>
          <a:prstGeom prst="rect">
            <a:avLst/>
          </a:prstGeom>
          <a:noFill/>
          <a:ln>
            <a:noFill/>
          </a:ln>
        </p:spPr>
        <p:txBody>
          <a:bodyPr anchorCtr="0" anchor="t" bIns="45700" lIns="91425" spcFirstLastPara="1" rIns="91425" wrap="square" tIns="45700">
            <a:spAutoFit/>
          </a:bodyPr>
          <a:lstStyle/>
          <a:p>
            <a:pPr indent="0" lvl="0" marL="0" marR="0" rtl="0" algn="l">
              <a:lnSpc>
                <a:spcPct val="126808"/>
              </a:lnSpc>
              <a:spcBef>
                <a:spcPts val="0"/>
              </a:spcBef>
              <a:spcAft>
                <a:spcPts val="0"/>
              </a:spcAft>
              <a:buClr>
                <a:srgbClr val="000000"/>
              </a:buClr>
              <a:buSzPts val="1313"/>
              <a:buFont typeface="Arial"/>
              <a:buNone/>
            </a:pPr>
            <a:r>
              <a:rPr b="0" i="0" lang="de-DE" sz="1313" u="none" cap="none" strike="noStrike">
                <a:solidFill>
                  <a:schemeClr val="lt1"/>
                </a:solidFill>
                <a:latin typeface="Calibri"/>
                <a:ea typeface="Calibri"/>
                <a:cs typeface="Calibri"/>
                <a:sym typeface="Calibri"/>
              </a:rPr>
              <a:t>Medidas financieras que la dirección puede aplicar por sí misma.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59"/>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lt1"/>
              </a:buClr>
              <a:buSzPct val="100000"/>
              <a:buNone/>
            </a:pPr>
            <a:r>
              <a:rPr lang="de-DE"/>
              <a:t>Ratios financieros y de liquidez que debe conocer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60"/>
          <p:cNvSpPr/>
          <p:nvPr/>
        </p:nvSpPr>
        <p:spPr>
          <a:xfrm>
            <a:off x="7827433" y="4470165"/>
            <a:ext cx="3350400" cy="954300"/>
          </a:xfrm>
          <a:prstGeom prst="rect">
            <a:avLst/>
          </a:pr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54" name="Google Shape;1254;p60"/>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1800"/>
              <a:buNone/>
            </a:pPr>
            <a:r>
              <a:t/>
            </a:r>
            <a:endParaRPr/>
          </a:p>
        </p:txBody>
      </p:sp>
      <p:sp>
        <p:nvSpPr>
          <p:cNvPr id="1255" name="Google Shape;1255;p60"/>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Los ratios proporcionan análisis cuantitativos esenciales, identificando tendencias financieras positivas/negativas que permiten a las empresas crear y aplicar planes financieros y, si es necesario, corregir el rumbo a corto plazo.</a:t>
            </a:r>
            <a:endParaRPr/>
          </a:p>
          <a:p>
            <a:pPr indent="-285750" lvl="0" marL="285750" rtl="0" algn="l">
              <a:lnSpc>
                <a:spcPct val="100000"/>
              </a:lnSpc>
              <a:spcBef>
                <a:spcPts val="600"/>
              </a:spcBef>
              <a:spcAft>
                <a:spcPts val="0"/>
              </a:spcAft>
              <a:buClr>
                <a:srgbClr val="595A59"/>
              </a:buClr>
              <a:buSzPts val="1800"/>
              <a:buFont typeface="Noto Sans Symbols"/>
              <a:buChar char="🡪"/>
            </a:pPr>
            <a:r>
              <a:rPr b="1" lang="de-DE"/>
              <a:t>La selección de los indicadores adecuados depende en gran medida del modelo de negocio.</a:t>
            </a:r>
            <a:endParaRPr/>
          </a:p>
          <a:p>
            <a:pPr indent="-171450" lvl="0" marL="285750" rtl="0" algn="l">
              <a:lnSpc>
                <a:spcPct val="100000"/>
              </a:lnSpc>
              <a:spcBef>
                <a:spcPts val="600"/>
              </a:spcBef>
              <a:spcAft>
                <a:spcPts val="0"/>
              </a:spcAft>
              <a:buClr>
                <a:srgbClr val="595A59"/>
              </a:buClr>
              <a:buSzPts val="1800"/>
              <a:buFont typeface="Noto Sans Symbols"/>
              <a:buNone/>
            </a:pPr>
            <a:r>
              <a:t/>
            </a:r>
            <a:endParaRPr/>
          </a:p>
        </p:txBody>
      </p:sp>
      <p:sp>
        <p:nvSpPr>
          <p:cNvPr id="1256" name="Google Shape;1256;p60"/>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latin typeface="Calibri"/>
                <a:ea typeface="Calibri"/>
                <a:cs typeface="Calibri"/>
                <a:sym typeface="Calibri"/>
              </a:rPr>
              <a:t>Los ratios financieros permiten a las PYME evaluar los resultados financieros de su empresa y compararlos con los de otras empresas de su sector.</a:t>
            </a:r>
            <a:endParaRPr/>
          </a:p>
        </p:txBody>
      </p:sp>
      <p:sp>
        <p:nvSpPr>
          <p:cNvPr id="1257" name="Google Shape;1257;p60"/>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79527B"/>
              </a:buClr>
              <a:buSzPct val="100000"/>
              <a:buNone/>
            </a:pPr>
            <a:r>
              <a:rPr lang="de-DE"/>
              <a:t>Resumen de los principales ratios financieros (I/II)</a:t>
            </a:r>
            <a:endParaRPr/>
          </a:p>
        </p:txBody>
      </p:sp>
      <p:sp>
        <p:nvSpPr>
          <p:cNvPr id="1258" name="Google Shape;1258;p60"/>
          <p:cNvSpPr/>
          <p:nvPr/>
        </p:nvSpPr>
        <p:spPr>
          <a:xfrm>
            <a:off x="4691621" y="2177559"/>
            <a:ext cx="3549707" cy="954352"/>
          </a:xfrm>
          <a:custGeom>
            <a:rect b="b" l="l" r="r" t="t"/>
            <a:pathLst>
              <a:path extrusionOk="0" h="892" w="3065">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59" name="Google Shape;1259;p60"/>
          <p:cNvSpPr/>
          <p:nvPr/>
        </p:nvSpPr>
        <p:spPr>
          <a:xfrm>
            <a:off x="5016322" y="2177560"/>
            <a:ext cx="331601" cy="950497"/>
          </a:xfrm>
          <a:custGeom>
            <a:rect b="b" l="l" r="r" t="t"/>
            <a:pathLst>
              <a:path extrusionOk="0" h="576" w="202">
                <a:moveTo>
                  <a:pt x="202" y="576"/>
                </a:moveTo>
                <a:lnTo>
                  <a:pt x="0" y="0"/>
                </a:lnTo>
                <a:lnTo>
                  <a:pt x="0" y="500"/>
                </a:lnTo>
                <a:lnTo>
                  <a:pt x="79" y="500"/>
                </a:lnTo>
                <a:lnTo>
                  <a:pt x="79" y="576"/>
                </a:lnTo>
                <a:lnTo>
                  <a:pt x="202" y="576"/>
                </a:lnTo>
                <a:close/>
              </a:path>
            </a:pathLst>
          </a:custGeom>
          <a:solidFill>
            <a:srgbClr val="4B324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60" name="Google Shape;1260;p60"/>
          <p:cNvSpPr/>
          <p:nvPr/>
        </p:nvSpPr>
        <p:spPr>
          <a:xfrm>
            <a:off x="4578060" y="3341562"/>
            <a:ext cx="3666678" cy="954352"/>
          </a:xfrm>
          <a:custGeom>
            <a:rect b="b" l="l" r="r" t="t"/>
            <a:pathLst>
              <a:path extrusionOk="0" h="523" w="1850">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61" name="Google Shape;1261;p60"/>
          <p:cNvSpPr/>
          <p:nvPr/>
        </p:nvSpPr>
        <p:spPr>
          <a:xfrm>
            <a:off x="4838453" y="3520057"/>
            <a:ext cx="641861" cy="772278"/>
          </a:xfrm>
          <a:custGeom>
            <a:rect b="b" l="l" r="r" t="t"/>
            <a:pathLst>
              <a:path extrusionOk="0" h="274" w="228">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4B324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62" name="Google Shape;1262;p60"/>
          <p:cNvSpPr/>
          <p:nvPr/>
        </p:nvSpPr>
        <p:spPr>
          <a:xfrm>
            <a:off x="4556610" y="4470380"/>
            <a:ext cx="3549708" cy="954352"/>
          </a:xfrm>
          <a:custGeom>
            <a:rect b="b" l="l" r="r" t="t"/>
            <a:pathLst>
              <a:path extrusionOk="0" h="523" w="1845">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63" name="Google Shape;1263;p60"/>
          <p:cNvSpPr/>
          <p:nvPr/>
        </p:nvSpPr>
        <p:spPr>
          <a:xfrm>
            <a:off x="4874677" y="4672255"/>
            <a:ext cx="579482" cy="752476"/>
          </a:xfrm>
          <a:custGeom>
            <a:rect b="b" l="l" r="r" t="t"/>
            <a:pathLst>
              <a:path extrusionOk="0" h="267" w="206">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4B324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64" name="Google Shape;1264;p60"/>
          <p:cNvSpPr txBox="1"/>
          <p:nvPr/>
        </p:nvSpPr>
        <p:spPr>
          <a:xfrm>
            <a:off x="5431075" y="4476775"/>
            <a:ext cx="4503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Ratio de margen de beneficios</a:t>
            </a:r>
            <a:endParaRPr b="0" i="0" sz="1400" u="none" cap="none" strike="noStrike">
              <a:solidFill>
                <a:srgbClr val="000000"/>
              </a:solidFill>
              <a:latin typeface="Arial"/>
              <a:ea typeface="Arial"/>
              <a:cs typeface="Arial"/>
              <a:sym typeface="Arial"/>
            </a:endParaRPr>
          </a:p>
        </p:txBody>
      </p:sp>
      <p:sp>
        <p:nvSpPr>
          <p:cNvPr id="1265" name="Google Shape;1265;p60"/>
          <p:cNvSpPr txBox="1"/>
          <p:nvPr/>
        </p:nvSpPr>
        <p:spPr>
          <a:xfrm>
            <a:off x="5506525" y="3348509"/>
            <a:ext cx="382718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Ratio de margen de beneficio bruto</a:t>
            </a:r>
            <a:endParaRPr b="0" i="0" sz="1400" u="none" cap="none" strike="noStrike">
              <a:solidFill>
                <a:srgbClr val="000000"/>
              </a:solidFill>
              <a:latin typeface="Arial"/>
              <a:ea typeface="Arial"/>
              <a:cs typeface="Arial"/>
              <a:sym typeface="Arial"/>
            </a:endParaRPr>
          </a:p>
        </p:txBody>
      </p:sp>
      <p:sp>
        <p:nvSpPr>
          <p:cNvPr id="1266" name="Google Shape;1266;p60"/>
          <p:cNvSpPr txBox="1"/>
          <p:nvPr/>
        </p:nvSpPr>
        <p:spPr>
          <a:xfrm>
            <a:off x="5467651" y="2179275"/>
            <a:ext cx="2518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Ratios de apalancamiento</a:t>
            </a:r>
            <a:endParaRPr b="0" i="0" sz="1400" u="none" cap="none" strike="noStrike">
              <a:solidFill>
                <a:srgbClr val="000000"/>
              </a:solidFill>
              <a:latin typeface="Arial"/>
              <a:ea typeface="Arial"/>
              <a:cs typeface="Arial"/>
              <a:sym typeface="Arial"/>
            </a:endParaRPr>
          </a:p>
        </p:txBody>
      </p:sp>
      <p:sp>
        <p:nvSpPr>
          <p:cNvPr id="1267" name="Google Shape;1267;p60"/>
          <p:cNvSpPr/>
          <p:nvPr/>
        </p:nvSpPr>
        <p:spPr>
          <a:xfrm>
            <a:off x="8138538" y="2177559"/>
            <a:ext cx="3039147" cy="954352"/>
          </a:xfrm>
          <a:prstGeom prst="rect">
            <a:avLst/>
          </a:pr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68" name="Google Shape;1268;p60"/>
          <p:cNvSpPr/>
          <p:nvPr/>
        </p:nvSpPr>
        <p:spPr>
          <a:xfrm>
            <a:off x="8109111" y="3337983"/>
            <a:ext cx="3068574" cy="954352"/>
          </a:xfrm>
          <a:prstGeom prst="rect">
            <a:avLst/>
          </a:pr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69" name="Google Shape;1269;p60"/>
          <p:cNvSpPr txBox="1"/>
          <p:nvPr/>
        </p:nvSpPr>
        <p:spPr>
          <a:xfrm>
            <a:off x="5503624" y="3596163"/>
            <a:ext cx="5644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000" u="none" cap="none" strike="noStrike">
                <a:solidFill>
                  <a:schemeClr val="lt1"/>
                </a:solidFill>
                <a:latin typeface="Calibri"/>
                <a:ea typeface="Calibri"/>
                <a:cs typeface="Calibri"/>
                <a:sym typeface="Calibri"/>
              </a:rPr>
              <a:t>El ratio de beneficio bruto, o margen bruto, mide cuánto dinero se obtiene de las ventas tras restar el coste de los bienes vendidos (COGS). El beneficio bruto le muestra cuánto dinero en euros gana su empresa. </a:t>
            </a:r>
            <a:endParaRPr b="0" i="0" sz="1200" u="none" cap="none" strike="noStrike">
              <a:solidFill>
                <a:srgbClr val="000000"/>
              </a:solidFill>
              <a:latin typeface="Arial"/>
              <a:ea typeface="Arial"/>
              <a:cs typeface="Arial"/>
              <a:sym typeface="Arial"/>
            </a:endParaRPr>
          </a:p>
        </p:txBody>
      </p:sp>
      <p:sp>
        <p:nvSpPr>
          <p:cNvPr id="1270" name="Google Shape;1270;p60"/>
          <p:cNvSpPr txBox="1"/>
          <p:nvPr/>
        </p:nvSpPr>
        <p:spPr>
          <a:xfrm>
            <a:off x="5464757" y="2426933"/>
            <a:ext cx="5644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000" u="none" cap="none" strike="noStrike">
                <a:solidFill>
                  <a:schemeClr val="lt1"/>
                </a:solidFill>
                <a:latin typeface="Calibri"/>
                <a:ea typeface="Calibri"/>
                <a:cs typeface="Calibri"/>
                <a:sym typeface="Calibri"/>
              </a:rPr>
              <a:t>Los ratios de apalancamiento sirven para comparar los niveles de endeudamiento con respecto a los fondos propios de su PYME para financiar operaciones y pueden ayudar a hacerse una idea de cómo afectarán estos cambios en la producción a los ingresos como resultado, algo que merece la pena investigar antes de pedir un préstamo.</a:t>
            </a:r>
            <a:endParaRPr b="0" i="0" sz="1200" u="none" cap="none" strike="noStrike">
              <a:solidFill>
                <a:srgbClr val="000000"/>
              </a:solidFill>
              <a:latin typeface="Arial"/>
              <a:ea typeface="Arial"/>
              <a:cs typeface="Arial"/>
              <a:sym typeface="Arial"/>
            </a:endParaRPr>
          </a:p>
        </p:txBody>
      </p:sp>
      <p:sp>
        <p:nvSpPr>
          <p:cNvPr id="1271" name="Google Shape;1271;p60"/>
          <p:cNvSpPr txBox="1"/>
          <p:nvPr/>
        </p:nvSpPr>
        <p:spPr>
          <a:xfrm>
            <a:off x="5347930" y="4848398"/>
            <a:ext cx="5700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000" u="none" cap="none" strike="noStrike">
                <a:solidFill>
                  <a:schemeClr val="lt1"/>
                </a:solidFill>
                <a:latin typeface="Calibri"/>
                <a:ea typeface="Calibri"/>
                <a:cs typeface="Calibri"/>
                <a:sym typeface="Calibri"/>
              </a:rPr>
              <a:t>El ratio de margen de beneficio es un porcentaje que muestra cuánto se gana después de deducir todos los gastos. Es el dinero que sobra después de restar gastos generales y de explotación.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61"/>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Los ratios proporcionan análisis cuantitativos esenciales, identificando tendencias financieras positivas/negativas que permiten a las empresas crear y aplicar planes financieros y, si es necesario, corregir el rumbo a corto plazo.</a:t>
            </a:r>
            <a:endParaRPr/>
          </a:p>
          <a:p>
            <a:pPr indent="-285750" lvl="0" marL="285750" rtl="0" algn="l">
              <a:lnSpc>
                <a:spcPct val="100000"/>
              </a:lnSpc>
              <a:spcBef>
                <a:spcPts val="600"/>
              </a:spcBef>
              <a:spcAft>
                <a:spcPts val="0"/>
              </a:spcAft>
              <a:buClr>
                <a:srgbClr val="595A59"/>
              </a:buClr>
              <a:buSzPts val="1800"/>
              <a:buFont typeface="Noto Sans Symbols"/>
              <a:buChar char="🡪"/>
            </a:pPr>
            <a:r>
              <a:rPr b="1" lang="de-DE"/>
              <a:t>La selección de los indicadores adecuados depende en gran medida del modelo de negocio.</a:t>
            </a:r>
            <a:endParaRPr/>
          </a:p>
          <a:p>
            <a:pPr indent="-171450" lvl="0" marL="285750" rtl="0" algn="l">
              <a:lnSpc>
                <a:spcPct val="100000"/>
              </a:lnSpc>
              <a:spcBef>
                <a:spcPts val="600"/>
              </a:spcBef>
              <a:spcAft>
                <a:spcPts val="0"/>
              </a:spcAft>
              <a:buClr>
                <a:srgbClr val="595A59"/>
              </a:buClr>
              <a:buSzPts val="1800"/>
              <a:buFont typeface="Noto Sans Symbols"/>
              <a:buNone/>
            </a:pPr>
            <a:r>
              <a:t/>
            </a:r>
            <a:endParaRPr/>
          </a:p>
        </p:txBody>
      </p:sp>
      <p:sp>
        <p:nvSpPr>
          <p:cNvPr id="1278" name="Google Shape;1278;p61"/>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latin typeface="Calibri"/>
                <a:ea typeface="Calibri"/>
                <a:cs typeface="Calibri"/>
                <a:sym typeface="Calibri"/>
              </a:rPr>
              <a:t>Los ratios financieros permiten a las PYME evaluar los resultados financieros de su empresa y compararlos con los de otras empresas de su sector.</a:t>
            </a:r>
            <a:endParaRPr/>
          </a:p>
        </p:txBody>
      </p:sp>
      <p:sp>
        <p:nvSpPr>
          <p:cNvPr id="1279" name="Google Shape;1279;p61"/>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79527B"/>
              </a:buClr>
              <a:buSzPct val="100000"/>
              <a:buNone/>
            </a:pPr>
            <a:r>
              <a:rPr lang="de-DE"/>
              <a:t>Resumen de los principales ratios financieros (II/II)</a:t>
            </a:r>
            <a:endParaRPr/>
          </a:p>
        </p:txBody>
      </p:sp>
      <p:sp>
        <p:nvSpPr>
          <p:cNvPr id="1280" name="Google Shape;1280;p61"/>
          <p:cNvSpPr/>
          <p:nvPr/>
        </p:nvSpPr>
        <p:spPr>
          <a:xfrm>
            <a:off x="4589075" y="2206512"/>
            <a:ext cx="3578942" cy="954352"/>
          </a:xfrm>
          <a:custGeom>
            <a:rect b="b" l="l" r="r" t="t"/>
            <a:pathLst>
              <a:path extrusionOk="0" h="892" w="3183">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81" name="Google Shape;1281;p61"/>
          <p:cNvSpPr/>
          <p:nvPr/>
        </p:nvSpPr>
        <p:spPr>
          <a:xfrm>
            <a:off x="5180799" y="2206512"/>
            <a:ext cx="343175" cy="954352"/>
          </a:xfrm>
          <a:custGeom>
            <a:rect b="b" l="l" r="r" t="t"/>
            <a:pathLst>
              <a:path extrusionOk="0" h="584" w="210">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4B324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82" name="Google Shape;1282;p61"/>
          <p:cNvSpPr/>
          <p:nvPr/>
        </p:nvSpPr>
        <p:spPr>
          <a:xfrm>
            <a:off x="4621682" y="3348023"/>
            <a:ext cx="3546335" cy="954352"/>
          </a:xfrm>
          <a:custGeom>
            <a:rect b="b" l="l" r="r" t="t"/>
            <a:pathLst>
              <a:path extrusionOk="0" h="523" w="1843">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83" name="Google Shape;1283;p61"/>
          <p:cNvSpPr/>
          <p:nvPr/>
        </p:nvSpPr>
        <p:spPr>
          <a:xfrm>
            <a:off x="4844817" y="3346651"/>
            <a:ext cx="732149" cy="952146"/>
          </a:xfrm>
          <a:custGeom>
            <a:rect b="b" l="l" r="r" t="t"/>
            <a:pathLst>
              <a:path extrusionOk="0" h="338" w="260">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rgbClr val="4B324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84" name="Google Shape;1284;p61"/>
          <p:cNvSpPr/>
          <p:nvPr/>
        </p:nvSpPr>
        <p:spPr>
          <a:xfrm>
            <a:off x="4566502" y="4508261"/>
            <a:ext cx="3550831" cy="954352"/>
          </a:xfrm>
          <a:custGeom>
            <a:rect b="b" l="l" r="r" t="t"/>
            <a:pathLst>
              <a:path extrusionOk="0" h="523" w="1845">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85" name="Google Shape;1285;p61"/>
          <p:cNvSpPr/>
          <p:nvPr/>
        </p:nvSpPr>
        <p:spPr>
          <a:xfrm>
            <a:off x="4755277" y="4508261"/>
            <a:ext cx="656933" cy="954352"/>
          </a:xfrm>
          <a:custGeom>
            <a:rect b="b" l="l" r="r" t="t"/>
            <a:pathLst>
              <a:path extrusionOk="0" h="340" w="232">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rgbClr val="4B324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86" name="Google Shape;1286;p61"/>
          <p:cNvSpPr txBox="1"/>
          <p:nvPr/>
        </p:nvSpPr>
        <p:spPr>
          <a:xfrm>
            <a:off x="5540701" y="2219375"/>
            <a:ext cx="2917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Ratio de rapidez</a:t>
            </a:r>
            <a:endParaRPr b="0" i="0" sz="1400" u="none" cap="none" strike="noStrike">
              <a:solidFill>
                <a:srgbClr val="000000"/>
              </a:solidFill>
              <a:latin typeface="Arial"/>
              <a:ea typeface="Arial"/>
              <a:cs typeface="Arial"/>
              <a:sym typeface="Arial"/>
            </a:endParaRPr>
          </a:p>
        </p:txBody>
      </p:sp>
      <p:sp>
        <p:nvSpPr>
          <p:cNvPr id="1287" name="Google Shape;1287;p61"/>
          <p:cNvSpPr txBox="1"/>
          <p:nvPr/>
        </p:nvSpPr>
        <p:spPr>
          <a:xfrm>
            <a:off x="5470752" y="4494025"/>
            <a:ext cx="2264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Retorno de la inversión</a:t>
            </a:r>
            <a:endParaRPr b="0" i="0" sz="1400" u="none" cap="none" strike="noStrike">
              <a:solidFill>
                <a:srgbClr val="000000"/>
              </a:solidFill>
              <a:latin typeface="Arial"/>
              <a:ea typeface="Arial"/>
              <a:cs typeface="Arial"/>
              <a:sym typeface="Arial"/>
            </a:endParaRPr>
          </a:p>
        </p:txBody>
      </p:sp>
      <p:sp>
        <p:nvSpPr>
          <p:cNvPr id="1288" name="Google Shape;1288;p61"/>
          <p:cNvSpPr txBox="1"/>
          <p:nvPr/>
        </p:nvSpPr>
        <p:spPr>
          <a:xfrm>
            <a:off x="5492952" y="3334900"/>
            <a:ext cx="1490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Ratio corriente</a:t>
            </a:r>
            <a:endParaRPr b="0" i="0" sz="1400" u="none" cap="none" strike="noStrike">
              <a:solidFill>
                <a:srgbClr val="000000"/>
              </a:solidFill>
              <a:latin typeface="Arial"/>
              <a:ea typeface="Arial"/>
              <a:cs typeface="Arial"/>
              <a:sym typeface="Arial"/>
            </a:endParaRPr>
          </a:p>
        </p:txBody>
      </p:sp>
      <p:sp>
        <p:nvSpPr>
          <p:cNvPr id="1289" name="Google Shape;1289;p61"/>
          <p:cNvSpPr/>
          <p:nvPr/>
        </p:nvSpPr>
        <p:spPr>
          <a:xfrm>
            <a:off x="8024271" y="2206512"/>
            <a:ext cx="3164429" cy="954352"/>
          </a:xfrm>
          <a:prstGeom prst="rect">
            <a:avLst/>
          </a:pr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90" name="Google Shape;1290;p61"/>
          <p:cNvSpPr/>
          <p:nvPr/>
        </p:nvSpPr>
        <p:spPr>
          <a:xfrm>
            <a:off x="8024271" y="3348023"/>
            <a:ext cx="3164429" cy="954352"/>
          </a:xfrm>
          <a:prstGeom prst="rect">
            <a:avLst/>
          </a:pr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91" name="Google Shape;1291;p61"/>
          <p:cNvSpPr/>
          <p:nvPr/>
        </p:nvSpPr>
        <p:spPr>
          <a:xfrm>
            <a:off x="8020244" y="4508037"/>
            <a:ext cx="3164429" cy="954352"/>
          </a:xfrm>
          <a:prstGeom prst="rect">
            <a:avLst/>
          </a:pr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20EEF1"/>
              </a:solidFill>
              <a:latin typeface="Roboto"/>
              <a:ea typeface="Roboto"/>
              <a:cs typeface="Roboto"/>
              <a:sym typeface="Roboto"/>
            </a:endParaRPr>
          </a:p>
        </p:txBody>
      </p:sp>
      <p:sp>
        <p:nvSpPr>
          <p:cNvPr id="1292" name="Google Shape;1292;p61"/>
          <p:cNvSpPr txBox="1"/>
          <p:nvPr/>
        </p:nvSpPr>
        <p:spPr>
          <a:xfrm>
            <a:off x="5537803" y="2467030"/>
            <a:ext cx="55365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100" u="none" cap="none" strike="noStrike">
                <a:solidFill>
                  <a:schemeClr val="lt1"/>
                </a:solidFill>
                <a:latin typeface="Calibri"/>
                <a:ea typeface="Calibri"/>
                <a:cs typeface="Calibri"/>
                <a:sym typeface="Calibri"/>
              </a:rPr>
              <a:t>También conocida como la prueba del ácido, la ratio rápida se utiliza para evaluar la capacidad de su empresa para hacer frente a las obligaciones financieras a corto plazo. Sólo miden la liquidez a corto plazo, por lo que no incluyen las existencias.</a:t>
            </a:r>
            <a:endParaRPr b="0" i="0" sz="1300" u="none" cap="none" strike="noStrike">
              <a:solidFill>
                <a:srgbClr val="000000"/>
              </a:solidFill>
              <a:latin typeface="Arial"/>
              <a:ea typeface="Arial"/>
              <a:cs typeface="Arial"/>
              <a:sym typeface="Arial"/>
            </a:endParaRPr>
          </a:p>
        </p:txBody>
      </p:sp>
      <p:sp>
        <p:nvSpPr>
          <p:cNvPr id="1293" name="Google Shape;1293;p61"/>
          <p:cNvSpPr txBox="1"/>
          <p:nvPr/>
        </p:nvSpPr>
        <p:spPr>
          <a:xfrm>
            <a:off x="5467838" y="4741682"/>
            <a:ext cx="55365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100" u="none" cap="none" strike="noStrike">
                <a:solidFill>
                  <a:schemeClr val="lt1"/>
                </a:solidFill>
                <a:latin typeface="Calibri"/>
                <a:ea typeface="Calibri"/>
                <a:cs typeface="Calibri"/>
                <a:sym typeface="Calibri"/>
              </a:rPr>
              <a:t>El ratio ROI muestra cuánto ha ganado su empresa con la inversión realizada. La cifra resultante es un porcentaje que le ayudará a determinar qué inversiones tuvieron éxito y cuáles no.</a:t>
            </a:r>
            <a:endParaRPr b="0" i="0" sz="1300" u="none" cap="none" strike="noStrike">
              <a:solidFill>
                <a:srgbClr val="000000"/>
              </a:solidFill>
              <a:latin typeface="Arial"/>
              <a:ea typeface="Arial"/>
              <a:cs typeface="Arial"/>
              <a:sym typeface="Arial"/>
            </a:endParaRPr>
          </a:p>
        </p:txBody>
      </p:sp>
      <p:sp>
        <p:nvSpPr>
          <p:cNvPr id="1294" name="Google Shape;1294;p61"/>
          <p:cNvSpPr txBox="1"/>
          <p:nvPr/>
        </p:nvSpPr>
        <p:spPr>
          <a:xfrm>
            <a:off x="5467826" y="3575779"/>
            <a:ext cx="55365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100" u="none" cap="none" strike="noStrike">
                <a:solidFill>
                  <a:schemeClr val="lt1"/>
                </a:solidFill>
                <a:latin typeface="Calibri"/>
                <a:ea typeface="Calibri"/>
                <a:cs typeface="Calibri"/>
                <a:sym typeface="Calibri"/>
              </a:rPr>
              <a:t>El ratio actual también mide su capacidad para pagar deudas a largo plazo. Por tanto, examina cuántos activos, incluidas las existencias, tiene la empresa en comparación con sus pasivos.  Se utiliza para calcular si puede hacer frente a las obligaciones financieras actuales y futuras.</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71"/>
          <p:cNvSpPr txBox="1"/>
          <p:nvPr>
            <p:ph idx="1" type="body"/>
          </p:nvPr>
        </p:nvSpPr>
        <p:spPr>
          <a:xfrm>
            <a:off x="967061" y="4154268"/>
            <a:ext cx="5808311"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de-DE"/>
              <a:t>COMPETENCIAS FUNCIONALES</a:t>
            </a:r>
            <a:endParaRPr/>
          </a:p>
        </p:txBody>
      </p:sp>
      <p:sp>
        <p:nvSpPr>
          <p:cNvPr id="1300" name="Google Shape;1300;p71"/>
          <p:cNvSpPr txBox="1"/>
          <p:nvPr>
            <p:ph idx="2" type="body"/>
          </p:nvPr>
        </p:nvSpPr>
        <p:spPr>
          <a:xfrm>
            <a:off x="967062" y="3344692"/>
            <a:ext cx="417781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de-DE"/>
              <a:t>Siguiente: Módulo 5</a:t>
            </a:r>
            <a:endParaRPr/>
          </a:p>
        </p:txBody>
      </p:sp>
      <p:grpSp>
        <p:nvGrpSpPr>
          <p:cNvPr id="1301" name="Google Shape;1301;p71"/>
          <p:cNvGrpSpPr/>
          <p:nvPr/>
        </p:nvGrpSpPr>
        <p:grpSpPr>
          <a:xfrm>
            <a:off x="7286899" y="3277496"/>
            <a:ext cx="233548" cy="233548"/>
            <a:chOff x="5941025" y="3634400"/>
            <a:chExt cx="467650" cy="467650"/>
          </a:xfrm>
        </p:grpSpPr>
        <p:sp>
          <p:nvSpPr>
            <p:cNvPr id="1302" name="Google Shape;1302;p71"/>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03" name="Google Shape;1303;p71"/>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04" name="Google Shape;1304;p71"/>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05" name="Google Shape;1305;p71"/>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06" name="Google Shape;1306;p71"/>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07" name="Google Shape;1307;p71"/>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308" name="Google Shape;1308;p71"/>
          <p:cNvSpPr txBox="1"/>
          <p:nvPr/>
        </p:nvSpPr>
        <p:spPr>
          <a:xfrm>
            <a:off x="7781191" y="3240382"/>
            <a:ext cx="33588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https://www.tourismrecovery.eu/</a:t>
            </a:r>
            <a:r>
              <a:rPr b="0" i="0" lang="de-DE"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09" name="Google Shape;1309;p71"/>
          <p:cNvSpPr txBox="1"/>
          <p:nvPr/>
        </p:nvSpPr>
        <p:spPr>
          <a:xfrm>
            <a:off x="7781191" y="3763556"/>
            <a:ext cx="38671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https://www.facebook.com/tourismcrisisrecovery</a:t>
            </a:r>
            <a:r>
              <a:rPr b="0" i="0" lang="de-DE"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10" name="Google Shape;1310;p71"/>
          <p:cNvSpPr/>
          <p:nvPr/>
        </p:nvSpPr>
        <p:spPr>
          <a:xfrm>
            <a:off x="7299757" y="3792031"/>
            <a:ext cx="132298" cy="234000"/>
          </a:xfrm>
          <a:custGeom>
            <a:rect b="b" l="l" r="r" t="t"/>
            <a:pathLst>
              <a:path extrusionOk="0" h="257" w="146">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4"/>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1</a:t>
            </a:r>
            <a:endParaRPr/>
          </a:p>
        </p:txBody>
      </p:sp>
      <p:sp>
        <p:nvSpPr>
          <p:cNvPr id="810" name="Google Shape;810;p4"/>
          <p:cNvSpPr txBox="1"/>
          <p:nvPr>
            <p:ph idx="14" type="body"/>
          </p:nvPr>
        </p:nvSpPr>
        <p:spPr>
          <a:xfrm>
            <a:off x="1645529" y="501012"/>
            <a:ext cx="4180325" cy="147002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None/>
            </a:pPr>
            <a:r>
              <a:rPr b="1" lang="de-DE"/>
              <a:t>Si dejas la liquidez al azar, las cosas pueden ponerse serias muy rápidamente.</a:t>
            </a:r>
            <a:endParaRPr/>
          </a:p>
          <a:p>
            <a:pPr indent="-228600" lvl="0" marL="228600" rtl="0" algn="l">
              <a:lnSpc>
                <a:spcPct val="90000"/>
              </a:lnSpc>
              <a:spcBef>
                <a:spcPts val="1000"/>
              </a:spcBef>
              <a:spcAft>
                <a:spcPts val="0"/>
              </a:spcAft>
              <a:buClr>
                <a:schemeClr val="lt1"/>
              </a:buClr>
              <a:buSzPts val="2400"/>
              <a:buNone/>
            </a:pPr>
            <a:r>
              <a:t/>
            </a:r>
            <a:endParaRPr/>
          </a:p>
        </p:txBody>
      </p:sp>
      <p:sp>
        <p:nvSpPr>
          <p:cNvPr id="811" name="Google Shape;811;p4"/>
          <p:cNvSpPr txBox="1"/>
          <p:nvPr>
            <p:ph idx="15" type="body"/>
          </p:nvPr>
        </p:nvSpPr>
        <p:spPr>
          <a:xfrm>
            <a:off x="1610555" y="1971040"/>
            <a:ext cx="4250272" cy="6036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de-DE" sz="2400"/>
              <a:t>Tras completar este módulo, dispondrás de los conocimientos necesarios para..</a:t>
            </a:r>
            <a:endParaRPr/>
          </a:p>
          <a:p>
            <a:pPr indent="0" lvl="0" marL="0" rtl="0" algn="l">
              <a:lnSpc>
                <a:spcPct val="90000"/>
              </a:lnSpc>
              <a:spcBef>
                <a:spcPts val="1000"/>
              </a:spcBef>
              <a:spcAft>
                <a:spcPts val="0"/>
              </a:spcAft>
              <a:buClr>
                <a:schemeClr val="lt1"/>
              </a:buClr>
              <a:buSzPts val="3600"/>
              <a:buNone/>
            </a:pPr>
            <a:r>
              <a:t/>
            </a:r>
            <a:endParaRPr/>
          </a:p>
        </p:txBody>
      </p:sp>
      <p:sp>
        <p:nvSpPr>
          <p:cNvPr id="812" name="Google Shape;812;p4"/>
          <p:cNvSpPr txBox="1"/>
          <p:nvPr>
            <p:ph idx="2" type="body"/>
          </p:nvPr>
        </p:nvSpPr>
        <p:spPr>
          <a:xfrm>
            <a:off x="7632987" y="3067149"/>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Ejemplo práctico de planificación mensual de liquidez</a:t>
            </a:r>
            <a:endParaRPr/>
          </a:p>
        </p:txBody>
      </p:sp>
      <p:sp>
        <p:nvSpPr>
          <p:cNvPr id="813" name="Google Shape;813;p4"/>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2</a:t>
            </a:r>
            <a:endParaRPr/>
          </a:p>
        </p:txBody>
      </p:sp>
      <p:sp>
        <p:nvSpPr>
          <p:cNvPr id="814" name="Google Shape;814;p4"/>
          <p:cNvSpPr txBox="1"/>
          <p:nvPr>
            <p:ph idx="4" type="body"/>
          </p:nvPr>
        </p:nvSpPr>
        <p:spPr>
          <a:xfrm>
            <a:off x="7632989" y="95562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Características de una crisis de liquidez</a:t>
            </a:r>
            <a:endParaRPr/>
          </a:p>
        </p:txBody>
      </p:sp>
      <p:sp>
        <p:nvSpPr>
          <p:cNvPr id="815" name="Google Shape;815;p4"/>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3</a:t>
            </a:r>
            <a:endParaRPr/>
          </a:p>
        </p:txBody>
      </p:sp>
      <p:sp>
        <p:nvSpPr>
          <p:cNvPr id="816" name="Google Shape;816;p4"/>
          <p:cNvSpPr txBox="1"/>
          <p:nvPr>
            <p:ph idx="6" type="body"/>
          </p:nvPr>
        </p:nvSpPr>
        <p:spPr>
          <a:xfrm>
            <a:off x="7632988" y="1989847"/>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Planificación de la liquidez </a:t>
            </a:r>
            <a:endParaRPr/>
          </a:p>
        </p:txBody>
      </p:sp>
      <p:sp>
        <p:nvSpPr>
          <p:cNvPr id="817" name="Google Shape;817;p4"/>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4</a:t>
            </a:r>
            <a:endParaRPr/>
          </a:p>
        </p:txBody>
      </p:sp>
      <p:sp>
        <p:nvSpPr>
          <p:cNvPr id="818" name="Google Shape;818;p4"/>
          <p:cNvSpPr txBox="1"/>
          <p:nvPr>
            <p:ph idx="8" type="body"/>
          </p:nvPr>
        </p:nvSpPr>
        <p:spPr>
          <a:xfrm>
            <a:off x="7632989" y="418469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Medidas financieras para superar la crisis de liquidez</a:t>
            </a:r>
            <a:endParaRPr/>
          </a:p>
        </p:txBody>
      </p:sp>
      <p:sp>
        <p:nvSpPr>
          <p:cNvPr id="819" name="Google Shape;819;p4"/>
          <p:cNvSpPr txBox="1"/>
          <p:nvPr/>
        </p:nvSpPr>
        <p:spPr>
          <a:xfrm>
            <a:off x="7632986" y="5218915"/>
            <a:ext cx="4465067" cy="82237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95A59"/>
              </a:buClr>
              <a:buSzPts val="2200"/>
              <a:buFont typeface="Arial"/>
              <a:buNone/>
            </a:pPr>
            <a:r>
              <a:rPr b="0" i="0" lang="de-DE" sz="2200" u="none" cap="none" strike="noStrike">
                <a:solidFill>
                  <a:srgbClr val="595A59"/>
                </a:solidFill>
                <a:latin typeface="Calibri"/>
                <a:ea typeface="Calibri"/>
                <a:cs typeface="Calibri"/>
                <a:sym typeface="Calibri"/>
              </a:rPr>
              <a:t>Principales ratios financieros y de liquidez </a:t>
            </a:r>
            <a:endParaRPr b="0" i="0" sz="1400" u="none" cap="none" strike="noStrike">
              <a:solidFill>
                <a:srgbClr val="000000"/>
              </a:solidFill>
              <a:latin typeface="Arial"/>
              <a:ea typeface="Arial"/>
              <a:cs typeface="Arial"/>
              <a:sym typeface="Arial"/>
            </a:endParaRPr>
          </a:p>
        </p:txBody>
      </p:sp>
      <p:sp>
        <p:nvSpPr>
          <p:cNvPr id="820" name="Google Shape;820;p4"/>
          <p:cNvSpPr txBox="1"/>
          <p:nvPr/>
        </p:nvSpPr>
        <p:spPr>
          <a:xfrm>
            <a:off x="6750807" y="5300071"/>
            <a:ext cx="511077" cy="635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de-DE" sz="28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821" name="Google Shape;821;p4"/>
          <p:cNvSpPr txBox="1"/>
          <p:nvPr/>
        </p:nvSpPr>
        <p:spPr>
          <a:xfrm>
            <a:off x="1464389" y="5786144"/>
            <a:ext cx="465512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Esta presentación está bajo licencia CC BY 4.0.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Para ver una copia de esta licencia, visita </a:t>
            </a:r>
            <a:r>
              <a:rPr b="0" i="0" lang="de-DE"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https://creativecommons.org/licenses/by-sa/4.0/deed.en</a:t>
            </a:r>
            <a:r>
              <a:rPr b="0" i="0" lang="de-DE"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5"/>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None/>
            </a:pPr>
            <a:r>
              <a:rPr lang="de-DE"/>
              <a:t>...conocerás las características esenciales de una crisis de liquidez.</a:t>
            </a:r>
            <a:endParaRPr/>
          </a:p>
          <a:p>
            <a:pPr indent="-228600" lvl="0" marL="228600" rtl="0" algn="l">
              <a:lnSpc>
                <a:spcPct val="90000"/>
              </a:lnSpc>
              <a:spcBef>
                <a:spcPts val="1000"/>
              </a:spcBef>
              <a:spcAft>
                <a:spcPts val="0"/>
              </a:spcAft>
              <a:buClr>
                <a:schemeClr val="lt1"/>
              </a:buClr>
              <a:buSzPts val="2400"/>
              <a:buNone/>
            </a:pPr>
            <a:r>
              <a:rPr lang="de-DE"/>
              <a:t>...sabrás cómo reducir la probabilidad de que tu PYME se enfrente a la insolvencia.</a:t>
            </a:r>
            <a:endParaRPr/>
          </a:p>
          <a:p>
            <a:pPr indent="-228600" lvl="0" marL="228600" rtl="0" algn="l">
              <a:lnSpc>
                <a:spcPct val="90000"/>
              </a:lnSpc>
              <a:spcBef>
                <a:spcPts val="1000"/>
              </a:spcBef>
              <a:spcAft>
                <a:spcPts val="0"/>
              </a:spcAft>
              <a:buClr>
                <a:schemeClr val="lt1"/>
              </a:buClr>
              <a:buSzPts val="2400"/>
              <a:buNone/>
            </a:pPr>
            <a:r>
              <a:rPr lang="de-DE"/>
              <a:t>...conocerás la estructura básica de la planificación de la liquidez. </a:t>
            </a:r>
            <a:endParaRPr/>
          </a:p>
          <a:p>
            <a:pPr indent="-228600" lvl="0" marL="228600" rtl="0" algn="l">
              <a:lnSpc>
                <a:spcPct val="90000"/>
              </a:lnSpc>
              <a:spcBef>
                <a:spcPts val="1000"/>
              </a:spcBef>
              <a:spcAft>
                <a:spcPts val="0"/>
              </a:spcAft>
              <a:buClr>
                <a:schemeClr val="lt1"/>
              </a:buClr>
              <a:buSzPts val="2400"/>
              <a:buNone/>
            </a:pPr>
            <a:r>
              <a:rPr lang="de-DE"/>
              <a:t>...conocerás un ejemplo práctico de planificación de la liquidez.</a:t>
            </a:r>
            <a:endParaRPr/>
          </a:p>
          <a:p>
            <a:pPr indent="-228600" lvl="0" marL="228600" rtl="0" algn="l">
              <a:lnSpc>
                <a:spcPct val="90000"/>
              </a:lnSpc>
              <a:spcBef>
                <a:spcPts val="1000"/>
              </a:spcBef>
              <a:spcAft>
                <a:spcPts val="0"/>
              </a:spcAft>
              <a:buClr>
                <a:schemeClr val="lt1"/>
              </a:buClr>
              <a:buSzPts val="2400"/>
              <a:buNone/>
            </a:pPr>
            <a:r>
              <a:rPr lang="de-DE"/>
              <a:t>...conocerás los principales ratios financieros y de liquidez.</a:t>
            </a:r>
            <a:endParaRPr/>
          </a:p>
        </p:txBody>
      </p:sp>
      <p:sp>
        <p:nvSpPr>
          <p:cNvPr id="827" name="Google Shape;827;p5"/>
          <p:cNvSpPr txBox="1"/>
          <p:nvPr>
            <p:ph idx="3" type="body"/>
          </p:nvPr>
        </p:nvSpPr>
        <p:spPr>
          <a:xfrm>
            <a:off x="1718561" y="595510"/>
            <a:ext cx="5105121" cy="100977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600"/>
              <a:buNone/>
            </a:pPr>
            <a:r>
              <a:rPr lang="de-DE"/>
              <a:t>Tras completar este módulo...</a:t>
            </a:r>
            <a:endParaRPr/>
          </a:p>
        </p:txBody>
      </p:sp>
      <p:pic>
        <p:nvPicPr>
          <p:cNvPr descr="Ein Bild, das Text enthält.&#10;&#10;Automatisch generierte Beschreibung" id="828" name="Google Shape;828;p5"/>
          <p:cNvPicPr preferRelativeResize="0"/>
          <p:nvPr>
            <p:ph idx="2" type="pic"/>
          </p:nvPr>
        </p:nvPicPr>
        <p:blipFill rotWithShape="1">
          <a:blip r:embed="rId3">
            <a:alphaModFix/>
          </a:blip>
          <a:srcRect b="0" l="29940" r="29938" t="0"/>
          <a:stretch/>
        </p:blipFill>
        <p:spPr>
          <a:xfrm>
            <a:off x="6852062" y="228600"/>
            <a:ext cx="5105121" cy="6362700"/>
          </a:xfrm>
          <a:prstGeom prst="rect">
            <a:avLst/>
          </a:prstGeom>
          <a:solidFill>
            <a:schemeClr val="lt1"/>
          </a:solidFill>
          <a:ln>
            <a:noFill/>
          </a:ln>
        </p:spPr>
      </p:pic>
      <p:sp>
        <p:nvSpPr>
          <p:cNvPr id="829" name="Google Shape;829;p5"/>
          <p:cNvSpPr txBox="1"/>
          <p:nvPr/>
        </p:nvSpPr>
        <p:spPr>
          <a:xfrm>
            <a:off x="6823682" y="6262490"/>
            <a:ext cx="167425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595A59"/>
                </a:solidFill>
                <a:latin typeface="Calibri"/>
                <a:ea typeface="Calibri"/>
                <a:cs typeface="Calibri"/>
                <a:sym typeface="Calibri"/>
              </a:rPr>
              <a:t>Foto: Adobe Stock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6"/>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Por regla general, cuanto más avanzada está la crisis, más difícil y costosa es resolverla. La crisis de liquidez se manifiesta en el hecho de que las reservas financieras de la empresa disminuyen considerablemente y se agotan las líneas de crédito. En algunos casos, los proveedores exigen el pago por adelantado porque su calificación crediticia se considera mala.</a:t>
            </a:r>
            <a:endParaRPr/>
          </a:p>
        </p:txBody>
      </p:sp>
      <p:sp>
        <p:nvSpPr>
          <p:cNvPr id="836" name="Google Shape;836;p6"/>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t>Las crisis empresariales suelen seguir un transcurso típico. La duración de cada fase puede variar: a veces se salta una fase.</a:t>
            </a:r>
            <a:endParaRPr/>
          </a:p>
        </p:txBody>
      </p:sp>
      <p:sp>
        <p:nvSpPr>
          <p:cNvPr id="837" name="Google Shape;837;p6"/>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595A59"/>
              </a:buClr>
              <a:buSzPct val="100000"/>
              <a:buNone/>
            </a:pPr>
            <a:r>
              <a:rPr lang="de-DE">
                <a:solidFill>
                  <a:srgbClr val="595A59"/>
                </a:solidFill>
              </a:rPr>
              <a:t>¿Qué es una crisis de liquidez?</a:t>
            </a:r>
            <a:endParaRPr/>
          </a:p>
        </p:txBody>
      </p:sp>
      <p:sp>
        <p:nvSpPr>
          <p:cNvPr id="838" name="Google Shape;838;p6"/>
          <p:cNvSpPr/>
          <p:nvPr/>
        </p:nvSpPr>
        <p:spPr>
          <a:xfrm>
            <a:off x="3752489" y="1986281"/>
            <a:ext cx="7629613" cy="3582458"/>
          </a:xfrm>
          <a:custGeom>
            <a:rect b="b" l="l" r="r" t="t"/>
            <a:pathLst>
              <a:path extrusionOk="0" h="3582458" w="7916092">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cap="flat" cmpd="sng" w="38100">
            <a:solidFill>
              <a:srgbClr val="EC21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39" name="Google Shape;839;p6"/>
          <p:cNvGrpSpPr/>
          <p:nvPr/>
        </p:nvGrpSpPr>
        <p:grpSpPr>
          <a:xfrm>
            <a:off x="3752489" y="3559137"/>
            <a:ext cx="8361907" cy="544595"/>
            <a:chOff x="2867303" y="3559137"/>
            <a:chExt cx="9247094" cy="544595"/>
          </a:xfrm>
        </p:grpSpPr>
        <p:sp>
          <p:nvSpPr>
            <p:cNvPr id="840" name="Google Shape;840;p6"/>
            <p:cNvSpPr/>
            <p:nvPr/>
          </p:nvSpPr>
          <p:spPr>
            <a:xfrm>
              <a:off x="2867303" y="3559321"/>
              <a:ext cx="1520317" cy="532536"/>
            </a:xfrm>
            <a:prstGeom prst="chevron">
              <a:avLst>
                <a:gd fmla="val 21186" name="adj"/>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1" i="0" sz="400" u="none" cap="none" strike="noStrike">
                <a:solidFill>
                  <a:schemeClr val="dk1"/>
                </a:solidFill>
                <a:latin typeface="Calibri"/>
                <a:ea typeface="Calibri"/>
                <a:cs typeface="Calibri"/>
                <a:sym typeface="Calibri"/>
              </a:endParaRPr>
            </a:p>
          </p:txBody>
        </p:sp>
        <p:sp>
          <p:nvSpPr>
            <p:cNvPr id="841" name="Google Shape;841;p6"/>
            <p:cNvSpPr/>
            <p:nvPr/>
          </p:nvSpPr>
          <p:spPr>
            <a:xfrm>
              <a:off x="4419782" y="3571196"/>
              <a:ext cx="1520317" cy="532536"/>
            </a:xfrm>
            <a:prstGeom prst="chevron">
              <a:avLst>
                <a:gd fmla="val 21186" name="adj"/>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1" i="0" sz="400" u="none" cap="none" strike="noStrike">
                <a:solidFill>
                  <a:schemeClr val="dk1"/>
                </a:solidFill>
                <a:latin typeface="Calibri"/>
                <a:ea typeface="Calibri"/>
                <a:cs typeface="Calibri"/>
                <a:sym typeface="Calibri"/>
              </a:endParaRPr>
            </a:p>
          </p:txBody>
        </p:sp>
        <p:sp>
          <p:nvSpPr>
            <p:cNvPr id="842" name="Google Shape;842;p6"/>
            <p:cNvSpPr/>
            <p:nvPr/>
          </p:nvSpPr>
          <p:spPr>
            <a:xfrm>
              <a:off x="5972263" y="3559321"/>
              <a:ext cx="1520317" cy="532536"/>
            </a:xfrm>
            <a:prstGeom prst="chevron">
              <a:avLst>
                <a:gd fmla="val 21186" name="adj"/>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1" i="0" sz="400" u="none" cap="none" strike="noStrike">
                <a:solidFill>
                  <a:schemeClr val="dk1"/>
                </a:solidFill>
                <a:latin typeface="Calibri"/>
                <a:ea typeface="Calibri"/>
                <a:cs typeface="Calibri"/>
                <a:sym typeface="Calibri"/>
              </a:endParaRPr>
            </a:p>
          </p:txBody>
        </p:sp>
        <p:sp>
          <p:nvSpPr>
            <p:cNvPr id="843" name="Google Shape;843;p6"/>
            <p:cNvSpPr/>
            <p:nvPr/>
          </p:nvSpPr>
          <p:spPr>
            <a:xfrm>
              <a:off x="7512867" y="3559321"/>
              <a:ext cx="1520317" cy="532536"/>
            </a:xfrm>
            <a:prstGeom prst="chevron">
              <a:avLst>
                <a:gd fmla="val 21186" name="adj"/>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1" i="0" sz="400" u="none" cap="none" strike="noStrike">
                <a:solidFill>
                  <a:schemeClr val="dk1"/>
                </a:solidFill>
                <a:latin typeface="Calibri"/>
                <a:ea typeface="Calibri"/>
                <a:cs typeface="Calibri"/>
                <a:sym typeface="Calibri"/>
              </a:endParaRPr>
            </a:p>
          </p:txBody>
        </p:sp>
        <p:sp>
          <p:nvSpPr>
            <p:cNvPr id="844" name="Google Shape;844;p6"/>
            <p:cNvSpPr/>
            <p:nvPr/>
          </p:nvSpPr>
          <p:spPr>
            <a:xfrm>
              <a:off x="9053472" y="3559321"/>
              <a:ext cx="1520317" cy="532536"/>
            </a:xfrm>
            <a:prstGeom prst="chevron">
              <a:avLst>
                <a:gd fmla="val 21186" name="adj"/>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1" i="0" sz="400" u="none" cap="none" strike="noStrike">
                <a:solidFill>
                  <a:schemeClr val="dk1"/>
                </a:solidFill>
                <a:latin typeface="Calibri"/>
                <a:ea typeface="Calibri"/>
                <a:cs typeface="Calibri"/>
                <a:sym typeface="Calibri"/>
              </a:endParaRPr>
            </a:p>
          </p:txBody>
        </p:sp>
        <p:sp>
          <p:nvSpPr>
            <p:cNvPr id="845" name="Google Shape;845;p6"/>
            <p:cNvSpPr txBox="1"/>
            <p:nvPr/>
          </p:nvSpPr>
          <p:spPr>
            <a:xfrm>
              <a:off x="3013761" y="3559137"/>
              <a:ext cx="1222490" cy="52322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Crisis de las partes interesadas</a:t>
              </a:r>
              <a:endParaRPr b="0" i="0" sz="1400" u="none" cap="none" strike="noStrike">
                <a:solidFill>
                  <a:srgbClr val="000000"/>
                </a:solidFill>
                <a:latin typeface="Arial"/>
                <a:ea typeface="Arial"/>
                <a:cs typeface="Arial"/>
                <a:sym typeface="Arial"/>
              </a:endParaRPr>
            </a:p>
          </p:txBody>
        </p:sp>
        <p:sp>
          <p:nvSpPr>
            <p:cNvPr id="846" name="Google Shape;846;p6"/>
            <p:cNvSpPr txBox="1"/>
            <p:nvPr/>
          </p:nvSpPr>
          <p:spPr>
            <a:xfrm>
              <a:off x="4535480" y="3559139"/>
              <a:ext cx="1269308" cy="52322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Estrategia Crisis</a:t>
              </a:r>
              <a:endParaRPr b="0" i="0" sz="1400" u="none" cap="none" strike="noStrike">
                <a:solidFill>
                  <a:srgbClr val="000000"/>
                </a:solidFill>
                <a:latin typeface="Arial"/>
                <a:ea typeface="Arial"/>
                <a:cs typeface="Arial"/>
                <a:sym typeface="Arial"/>
              </a:endParaRPr>
            </a:p>
          </p:txBody>
        </p:sp>
        <p:sp>
          <p:nvSpPr>
            <p:cNvPr id="847" name="Google Shape;847;p6"/>
            <p:cNvSpPr txBox="1"/>
            <p:nvPr/>
          </p:nvSpPr>
          <p:spPr>
            <a:xfrm>
              <a:off x="6183540" y="3559137"/>
              <a:ext cx="1184016" cy="52322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Crisis de producto/ventas</a:t>
              </a:r>
              <a:endParaRPr b="0" i="0" sz="1400" u="none" cap="none" strike="noStrike">
                <a:solidFill>
                  <a:srgbClr val="000000"/>
                </a:solidFill>
                <a:latin typeface="Arial"/>
                <a:ea typeface="Arial"/>
                <a:cs typeface="Arial"/>
                <a:sym typeface="Arial"/>
              </a:endParaRPr>
            </a:p>
          </p:txBody>
        </p:sp>
        <p:sp>
          <p:nvSpPr>
            <p:cNvPr id="848" name="Google Shape;848;p6"/>
            <p:cNvSpPr txBox="1"/>
            <p:nvPr/>
          </p:nvSpPr>
          <p:spPr>
            <a:xfrm>
              <a:off x="7795152" y="3559137"/>
              <a:ext cx="904012" cy="52322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Crisis de los beneficios</a:t>
              </a:r>
              <a:endParaRPr b="0" i="0" sz="1400" u="none" cap="none" strike="noStrike">
                <a:solidFill>
                  <a:srgbClr val="000000"/>
                </a:solidFill>
                <a:latin typeface="Arial"/>
                <a:ea typeface="Arial"/>
                <a:cs typeface="Arial"/>
                <a:sym typeface="Arial"/>
              </a:endParaRPr>
            </a:p>
          </p:txBody>
        </p:sp>
        <p:sp>
          <p:nvSpPr>
            <p:cNvPr id="849" name="Google Shape;849;p6"/>
            <p:cNvSpPr txBox="1"/>
            <p:nvPr/>
          </p:nvSpPr>
          <p:spPr>
            <a:xfrm>
              <a:off x="9214365" y="3559137"/>
              <a:ext cx="1166510" cy="52322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Crisis de liquidez</a:t>
              </a:r>
              <a:endParaRPr b="0" i="0" sz="1400" u="none" cap="none" strike="noStrike">
                <a:solidFill>
                  <a:srgbClr val="000000"/>
                </a:solidFill>
                <a:latin typeface="Arial"/>
                <a:ea typeface="Arial"/>
                <a:cs typeface="Arial"/>
                <a:sym typeface="Arial"/>
              </a:endParaRPr>
            </a:p>
          </p:txBody>
        </p:sp>
        <p:sp>
          <p:nvSpPr>
            <p:cNvPr id="850" name="Google Shape;850;p6"/>
            <p:cNvSpPr/>
            <p:nvPr/>
          </p:nvSpPr>
          <p:spPr>
            <a:xfrm>
              <a:off x="10594080" y="3561189"/>
              <a:ext cx="1520317" cy="532536"/>
            </a:xfrm>
            <a:prstGeom prst="chevron">
              <a:avLst>
                <a:gd fmla="val 21186" name="adj"/>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1" i="0" sz="400" u="none" cap="none" strike="noStrike">
                <a:solidFill>
                  <a:schemeClr val="dk1"/>
                </a:solidFill>
                <a:latin typeface="Calibri"/>
                <a:ea typeface="Calibri"/>
                <a:cs typeface="Calibri"/>
                <a:sym typeface="Calibri"/>
              </a:endParaRPr>
            </a:p>
          </p:txBody>
        </p:sp>
        <p:sp>
          <p:nvSpPr>
            <p:cNvPr id="851" name="Google Shape;851;p6"/>
            <p:cNvSpPr txBox="1"/>
            <p:nvPr/>
          </p:nvSpPr>
          <p:spPr>
            <a:xfrm>
              <a:off x="10723840" y="3666858"/>
              <a:ext cx="1204609" cy="30777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Insolvencia</a:t>
              </a:r>
              <a:endParaRPr b="0" i="0" sz="1400" u="none" cap="none" strike="noStrike">
                <a:solidFill>
                  <a:srgbClr val="000000"/>
                </a:solidFill>
                <a:latin typeface="Arial"/>
                <a:ea typeface="Arial"/>
                <a:cs typeface="Arial"/>
                <a:sym typeface="Arial"/>
              </a:endParaRPr>
            </a:p>
          </p:txBody>
        </p:sp>
      </p:grpSp>
      <p:sp>
        <p:nvSpPr>
          <p:cNvPr id="852" name="Google Shape;852;p6"/>
          <p:cNvSpPr/>
          <p:nvPr/>
        </p:nvSpPr>
        <p:spPr>
          <a:xfrm>
            <a:off x="9267325" y="1717814"/>
            <a:ext cx="2492874" cy="1477328"/>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79527B"/>
              </a:buClr>
              <a:buSzPts val="1500"/>
              <a:buFont typeface="Arial"/>
              <a:buChar char="•"/>
            </a:pPr>
            <a:r>
              <a:rPr b="0" i="0" lang="de-DE" sz="1500" u="none" cap="none" strike="noStrike">
                <a:solidFill>
                  <a:srgbClr val="79527B"/>
                </a:solidFill>
                <a:latin typeface="Calibri"/>
                <a:ea typeface="Calibri"/>
                <a:cs typeface="Calibri"/>
                <a:sym typeface="Calibri"/>
              </a:rPr>
              <a:t>Líneas de crédito agotadas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79527B"/>
              </a:buClr>
              <a:buSzPts val="1500"/>
              <a:buFont typeface="Arial"/>
              <a:buChar char="•"/>
            </a:pPr>
            <a:r>
              <a:rPr b="0" i="0" lang="de-DE" sz="1500" u="none" cap="none" strike="noStrike">
                <a:solidFill>
                  <a:srgbClr val="79527B"/>
                </a:solidFill>
                <a:latin typeface="Calibri"/>
                <a:ea typeface="Calibri"/>
                <a:cs typeface="Calibri"/>
                <a:sym typeface="Calibri"/>
              </a:rPr>
              <a:t>Aumento del pasivo</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79527B"/>
              </a:buClr>
              <a:buSzPts val="1500"/>
              <a:buFont typeface="Arial"/>
              <a:buChar char="•"/>
            </a:pPr>
            <a:r>
              <a:rPr b="0" i="0" lang="de-DE" sz="1500" u="none" cap="none" strike="noStrike">
                <a:solidFill>
                  <a:srgbClr val="79527B"/>
                </a:solidFill>
                <a:latin typeface="Calibri"/>
                <a:ea typeface="Calibri"/>
                <a:cs typeface="Calibri"/>
                <a:sym typeface="Calibri"/>
              </a:rPr>
              <a:t>Morosidad</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79527B"/>
              </a:buClr>
              <a:buSzPts val="1500"/>
              <a:buFont typeface="Arial"/>
              <a:buChar char="•"/>
            </a:pPr>
            <a:r>
              <a:rPr b="0" i="0" lang="de-DE" sz="1500" u="none" cap="none" strike="noStrike">
                <a:solidFill>
                  <a:srgbClr val="79527B"/>
                </a:solidFill>
                <a:latin typeface="Calibri"/>
                <a:ea typeface="Calibri"/>
                <a:cs typeface="Calibri"/>
                <a:sym typeface="Calibri"/>
              </a:rPr>
              <a:t>Los proveedores exigen anticipos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79527B"/>
              </a:buClr>
              <a:buSzPts val="1500"/>
              <a:buFont typeface="Arial"/>
              <a:buChar char="•"/>
            </a:pPr>
            <a:r>
              <a:rPr b="0" i="0" lang="de-DE" sz="1500" u="none" cap="none" strike="noStrike">
                <a:solidFill>
                  <a:srgbClr val="79527B"/>
                </a:solidFill>
                <a:latin typeface="Calibri"/>
                <a:ea typeface="Calibri"/>
                <a:cs typeface="Calibri"/>
                <a:sym typeface="Calibri"/>
              </a:rPr>
              <a:t>Cuellos de botella en el suministro</a:t>
            </a:r>
            <a:endParaRPr b="0" i="0" sz="1400" u="none" cap="none" strike="noStrike">
              <a:solidFill>
                <a:srgbClr val="000000"/>
              </a:solidFill>
              <a:latin typeface="Arial"/>
              <a:ea typeface="Arial"/>
              <a:cs typeface="Arial"/>
              <a:sym typeface="Arial"/>
            </a:endParaRPr>
          </a:p>
        </p:txBody>
      </p:sp>
      <p:sp>
        <p:nvSpPr>
          <p:cNvPr id="853" name="Google Shape;853;p6"/>
          <p:cNvSpPr txBox="1"/>
          <p:nvPr/>
        </p:nvSpPr>
        <p:spPr>
          <a:xfrm>
            <a:off x="3740661" y="2106189"/>
            <a:ext cx="1520317" cy="69735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9527B"/>
              </a:buClr>
              <a:buSzPts val="2000"/>
              <a:buFont typeface="Arial"/>
              <a:buNone/>
            </a:pPr>
            <a:r>
              <a:rPr b="0" i="0" lang="de-DE" sz="2000" u="none" cap="none" strike="noStrike">
                <a:solidFill>
                  <a:srgbClr val="79527B"/>
                </a:solidFill>
                <a:latin typeface="Calibri"/>
                <a:ea typeface="Calibri"/>
                <a:cs typeface="Calibri"/>
                <a:sym typeface="Calibri"/>
              </a:rPr>
              <a:t>Ventas / Beneficios / Liquidez</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7"/>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El análisis de las insolvencias de las empresas turísticas muestra variables específicas que influyen en la probabilidad de insolvencia:</a:t>
            </a:r>
            <a:br>
              <a:rPr lang="de-DE"/>
            </a:br>
            <a:endParaRPr/>
          </a:p>
          <a:p>
            <a:pPr indent="0" lvl="0" marL="0" rtl="0" algn="l">
              <a:lnSpc>
                <a:spcPct val="100000"/>
              </a:lnSpc>
              <a:spcBef>
                <a:spcPts val="600"/>
              </a:spcBef>
              <a:spcAft>
                <a:spcPts val="0"/>
              </a:spcAft>
              <a:buClr>
                <a:srgbClr val="595A59"/>
              </a:buClr>
              <a:buSzPts val="1200"/>
              <a:buNone/>
            </a:pPr>
            <a:r>
              <a:rPr lang="de-DE" sz="1200"/>
              <a:t>Tänzel, M. (2019). Predicción de quiebras en el turismo alpino: Una reflexión sobre Austria Occidental</a:t>
            </a:r>
            <a:endParaRPr/>
          </a:p>
        </p:txBody>
      </p:sp>
      <p:sp>
        <p:nvSpPr>
          <p:cNvPr id="860" name="Google Shape;860;p7"/>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9527B"/>
              </a:buClr>
              <a:buSzPts val="2000"/>
              <a:buNone/>
            </a:pPr>
            <a:r>
              <a:rPr lang="de-DE"/>
              <a:t>Existen características e influencias específicas que afectan a la probabilidad de insolvencia de las empresas turísticas.</a:t>
            </a:r>
            <a:endParaRPr/>
          </a:p>
        </p:txBody>
      </p:sp>
      <p:sp>
        <p:nvSpPr>
          <p:cNvPr id="861" name="Google Shape;861;p7"/>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Resumen de las influencias seleccionadas sobre la probabilidad de insolvencia de las empresas turísticas (I/II).</a:t>
            </a:r>
            <a:endParaRPr/>
          </a:p>
        </p:txBody>
      </p:sp>
      <p:sp>
        <p:nvSpPr>
          <p:cNvPr id="862" name="Google Shape;862;p7"/>
          <p:cNvSpPr/>
          <p:nvPr/>
        </p:nvSpPr>
        <p:spPr>
          <a:xfrm>
            <a:off x="4014454" y="4486773"/>
            <a:ext cx="3653076" cy="653961"/>
          </a:xfrm>
          <a:custGeom>
            <a:rect b="b" l="l" r="r" t="t"/>
            <a:pathLst>
              <a:path extrusionOk="0" h="511" w="2632">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63" name="Google Shape;863;p7"/>
          <p:cNvSpPr/>
          <p:nvPr/>
        </p:nvSpPr>
        <p:spPr>
          <a:xfrm>
            <a:off x="4080136" y="4486773"/>
            <a:ext cx="1367892" cy="653961"/>
          </a:xfrm>
          <a:custGeom>
            <a:rect b="b" l="l" r="r" t="t"/>
            <a:pathLst>
              <a:path extrusionOk="0" h="458" w="958">
                <a:moveTo>
                  <a:pt x="958" y="0"/>
                </a:moveTo>
                <a:lnTo>
                  <a:pt x="376" y="0"/>
                </a:lnTo>
                <a:lnTo>
                  <a:pt x="0" y="458"/>
                </a:lnTo>
                <a:lnTo>
                  <a:pt x="581" y="458"/>
                </a:lnTo>
                <a:lnTo>
                  <a:pt x="958"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64" name="Google Shape;864;p7"/>
          <p:cNvSpPr/>
          <p:nvPr/>
        </p:nvSpPr>
        <p:spPr>
          <a:xfrm>
            <a:off x="8026650" y="4505271"/>
            <a:ext cx="3654000" cy="653961"/>
          </a:xfrm>
          <a:custGeom>
            <a:rect b="b" l="l" r="r" t="t"/>
            <a:pathLst>
              <a:path extrusionOk="0" h="511" w="2632">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65" name="Google Shape;865;p7"/>
          <p:cNvSpPr/>
          <p:nvPr/>
        </p:nvSpPr>
        <p:spPr>
          <a:xfrm>
            <a:off x="10259999" y="4505271"/>
            <a:ext cx="1367892" cy="653961"/>
          </a:xfrm>
          <a:custGeom>
            <a:rect b="b" l="l" r="r" t="t"/>
            <a:pathLst>
              <a:path extrusionOk="0" h="458" w="958">
                <a:moveTo>
                  <a:pt x="0" y="0"/>
                </a:moveTo>
                <a:lnTo>
                  <a:pt x="582" y="0"/>
                </a:lnTo>
                <a:lnTo>
                  <a:pt x="958" y="458"/>
                </a:lnTo>
                <a:lnTo>
                  <a:pt x="377" y="458"/>
                </a:lnTo>
                <a:lnTo>
                  <a:pt x="0"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66" name="Google Shape;866;p7"/>
          <p:cNvSpPr txBox="1"/>
          <p:nvPr/>
        </p:nvSpPr>
        <p:spPr>
          <a:xfrm>
            <a:off x="10585799" y="4534649"/>
            <a:ext cx="859500" cy="41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Capital de deuda</a:t>
            </a:r>
            <a:endParaRPr b="0" i="0" sz="1400" u="none" cap="none" strike="noStrike">
              <a:solidFill>
                <a:srgbClr val="000000"/>
              </a:solidFill>
              <a:latin typeface="Arial"/>
              <a:ea typeface="Arial"/>
              <a:cs typeface="Arial"/>
              <a:sym typeface="Arial"/>
            </a:endParaRPr>
          </a:p>
        </p:txBody>
      </p:sp>
      <p:sp>
        <p:nvSpPr>
          <p:cNvPr id="867" name="Google Shape;867;p7"/>
          <p:cNvSpPr/>
          <p:nvPr/>
        </p:nvSpPr>
        <p:spPr>
          <a:xfrm>
            <a:off x="10805489" y="4761532"/>
            <a:ext cx="420115"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3001" u="none" cap="none" strike="noStrike">
                <a:solidFill>
                  <a:schemeClr val="lt1"/>
                </a:solidFill>
                <a:latin typeface="Calibri"/>
                <a:ea typeface="Calibri"/>
                <a:cs typeface="Calibri"/>
                <a:sym typeface="Calibri"/>
              </a:rPr>
              <a:t>06</a:t>
            </a:r>
            <a:endParaRPr b="0" i="0" sz="1400" u="none" cap="none" strike="noStrike">
              <a:solidFill>
                <a:srgbClr val="000000"/>
              </a:solidFill>
              <a:latin typeface="Arial"/>
              <a:ea typeface="Arial"/>
              <a:cs typeface="Arial"/>
              <a:sym typeface="Arial"/>
            </a:endParaRPr>
          </a:p>
        </p:txBody>
      </p:sp>
      <p:sp>
        <p:nvSpPr>
          <p:cNvPr id="868" name="Google Shape;868;p7"/>
          <p:cNvSpPr txBox="1"/>
          <p:nvPr/>
        </p:nvSpPr>
        <p:spPr>
          <a:xfrm>
            <a:off x="8029744" y="4523769"/>
            <a:ext cx="256232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Cuanto mayor sea el capital ajeno de la empresa, mayor será la probabilidad de insolvencia.</a:t>
            </a:r>
            <a:endParaRPr b="0" i="0" sz="1400" u="none" cap="none" strike="noStrike">
              <a:solidFill>
                <a:srgbClr val="000000"/>
              </a:solidFill>
              <a:latin typeface="Arial"/>
              <a:ea typeface="Arial"/>
              <a:cs typeface="Arial"/>
              <a:sym typeface="Arial"/>
            </a:endParaRPr>
          </a:p>
        </p:txBody>
      </p:sp>
      <p:sp>
        <p:nvSpPr>
          <p:cNvPr id="869" name="Google Shape;869;p7"/>
          <p:cNvSpPr txBox="1"/>
          <p:nvPr/>
        </p:nvSpPr>
        <p:spPr>
          <a:xfrm>
            <a:off x="4014447" y="4516150"/>
            <a:ext cx="1199400" cy="41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Ratio de fondos propios</a:t>
            </a:r>
            <a:endParaRPr b="0" i="0" sz="1400" u="none" cap="none" strike="noStrike">
              <a:solidFill>
                <a:srgbClr val="000000"/>
              </a:solidFill>
              <a:latin typeface="Arial"/>
              <a:ea typeface="Arial"/>
              <a:cs typeface="Arial"/>
              <a:sym typeface="Arial"/>
            </a:endParaRPr>
          </a:p>
        </p:txBody>
      </p:sp>
      <p:sp>
        <p:nvSpPr>
          <p:cNvPr id="870" name="Google Shape;870;p7"/>
          <p:cNvSpPr/>
          <p:nvPr/>
        </p:nvSpPr>
        <p:spPr>
          <a:xfrm>
            <a:off x="4462966" y="4743034"/>
            <a:ext cx="420115"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2701" u="none" cap="none" strike="noStrike">
                <a:solidFill>
                  <a:schemeClr val="lt1"/>
                </a:solidFill>
                <a:latin typeface="Calibri"/>
                <a:ea typeface="Calibri"/>
                <a:cs typeface="Calibri"/>
                <a:sym typeface="Calibri"/>
              </a:rPr>
              <a:t>05</a:t>
            </a:r>
            <a:endParaRPr b="0" i="0" sz="1100" u="none" cap="none" strike="noStrike">
              <a:solidFill>
                <a:srgbClr val="000000"/>
              </a:solidFill>
              <a:latin typeface="Arial"/>
              <a:ea typeface="Arial"/>
              <a:cs typeface="Arial"/>
              <a:sym typeface="Arial"/>
            </a:endParaRPr>
          </a:p>
        </p:txBody>
      </p:sp>
      <p:sp>
        <p:nvSpPr>
          <p:cNvPr id="871" name="Google Shape;871;p7"/>
          <p:cNvSpPr txBox="1"/>
          <p:nvPr/>
        </p:nvSpPr>
        <p:spPr>
          <a:xfrm>
            <a:off x="5173279" y="4505271"/>
            <a:ext cx="2490194"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Cuanto mayor sea el coeficiente de fondos propios, menor será la probabilidad de insolvencia.</a:t>
            </a:r>
            <a:endParaRPr b="0" i="0" sz="1400" u="none" cap="none" strike="noStrike">
              <a:solidFill>
                <a:srgbClr val="000000"/>
              </a:solidFill>
              <a:latin typeface="Arial"/>
              <a:ea typeface="Arial"/>
              <a:cs typeface="Arial"/>
              <a:sym typeface="Arial"/>
            </a:endParaRPr>
          </a:p>
        </p:txBody>
      </p:sp>
      <p:sp>
        <p:nvSpPr>
          <p:cNvPr id="872" name="Google Shape;872;p7"/>
          <p:cNvSpPr/>
          <p:nvPr/>
        </p:nvSpPr>
        <p:spPr>
          <a:xfrm>
            <a:off x="4014454" y="2579417"/>
            <a:ext cx="3653076" cy="653961"/>
          </a:xfrm>
          <a:custGeom>
            <a:rect b="b" l="l" r="r" t="t"/>
            <a:pathLst>
              <a:path extrusionOk="0" h="511" w="2632">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3" name="Google Shape;873;p7"/>
          <p:cNvSpPr/>
          <p:nvPr/>
        </p:nvSpPr>
        <p:spPr>
          <a:xfrm>
            <a:off x="4080136" y="2579417"/>
            <a:ext cx="1367892" cy="653961"/>
          </a:xfrm>
          <a:custGeom>
            <a:rect b="b" l="l" r="r" t="t"/>
            <a:pathLst>
              <a:path extrusionOk="0" h="458" w="958">
                <a:moveTo>
                  <a:pt x="958" y="0"/>
                </a:moveTo>
                <a:lnTo>
                  <a:pt x="376" y="0"/>
                </a:lnTo>
                <a:lnTo>
                  <a:pt x="0" y="458"/>
                </a:lnTo>
                <a:lnTo>
                  <a:pt x="581" y="458"/>
                </a:lnTo>
                <a:lnTo>
                  <a:pt x="958"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4" name="Google Shape;874;p7"/>
          <p:cNvSpPr/>
          <p:nvPr/>
        </p:nvSpPr>
        <p:spPr>
          <a:xfrm>
            <a:off x="8026650" y="2597915"/>
            <a:ext cx="3654000" cy="653961"/>
          </a:xfrm>
          <a:custGeom>
            <a:rect b="b" l="l" r="r" t="t"/>
            <a:pathLst>
              <a:path extrusionOk="0" h="511" w="2632">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5" name="Google Shape;875;p7"/>
          <p:cNvSpPr/>
          <p:nvPr/>
        </p:nvSpPr>
        <p:spPr>
          <a:xfrm>
            <a:off x="10259999" y="2597915"/>
            <a:ext cx="1367892" cy="653961"/>
          </a:xfrm>
          <a:custGeom>
            <a:rect b="b" l="l" r="r" t="t"/>
            <a:pathLst>
              <a:path extrusionOk="0" h="458" w="958">
                <a:moveTo>
                  <a:pt x="0" y="0"/>
                </a:moveTo>
                <a:lnTo>
                  <a:pt x="582" y="0"/>
                </a:lnTo>
                <a:lnTo>
                  <a:pt x="958" y="458"/>
                </a:lnTo>
                <a:lnTo>
                  <a:pt x="377" y="458"/>
                </a:lnTo>
                <a:lnTo>
                  <a:pt x="0"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6" name="Google Shape;876;p7"/>
          <p:cNvSpPr txBox="1"/>
          <p:nvPr/>
        </p:nvSpPr>
        <p:spPr>
          <a:xfrm>
            <a:off x="10582243" y="2602250"/>
            <a:ext cx="8028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Edad</a:t>
            </a:r>
            <a:endParaRPr b="0" i="0" sz="1400" u="none" cap="none" strike="noStrike">
              <a:solidFill>
                <a:srgbClr val="000000"/>
              </a:solidFill>
              <a:latin typeface="Arial"/>
              <a:ea typeface="Arial"/>
              <a:cs typeface="Arial"/>
              <a:sym typeface="Arial"/>
            </a:endParaRPr>
          </a:p>
        </p:txBody>
      </p:sp>
      <p:sp>
        <p:nvSpPr>
          <p:cNvPr id="877" name="Google Shape;877;p7"/>
          <p:cNvSpPr/>
          <p:nvPr/>
        </p:nvSpPr>
        <p:spPr>
          <a:xfrm>
            <a:off x="10805489" y="2854176"/>
            <a:ext cx="420115"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3001" u="none" cap="none" strike="noStrike">
                <a:solidFill>
                  <a:schemeClr val="lt1"/>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878" name="Google Shape;878;p7"/>
          <p:cNvSpPr txBox="1"/>
          <p:nvPr/>
        </p:nvSpPr>
        <p:spPr>
          <a:xfrm>
            <a:off x="8029744" y="2616413"/>
            <a:ext cx="245873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Cuanto más antigua es la empresa, menor es la probabilidad de crisis / insolvencia.</a:t>
            </a:r>
            <a:endParaRPr b="0" i="0" sz="1400" u="none" cap="none" strike="noStrike">
              <a:solidFill>
                <a:srgbClr val="000000"/>
              </a:solidFill>
              <a:latin typeface="Arial"/>
              <a:ea typeface="Arial"/>
              <a:cs typeface="Arial"/>
              <a:sym typeface="Arial"/>
            </a:endParaRPr>
          </a:p>
        </p:txBody>
      </p:sp>
      <p:sp>
        <p:nvSpPr>
          <p:cNvPr id="879" name="Google Shape;879;p7"/>
          <p:cNvSpPr txBox="1"/>
          <p:nvPr/>
        </p:nvSpPr>
        <p:spPr>
          <a:xfrm>
            <a:off x="4262074" y="2588075"/>
            <a:ext cx="8028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Talla</a:t>
            </a:r>
            <a:endParaRPr b="0" i="0" sz="1400" u="none" cap="none" strike="noStrike">
              <a:solidFill>
                <a:srgbClr val="000000"/>
              </a:solidFill>
              <a:latin typeface="Arial"/>
              <a:ea typeface="Arial"/>
              <a:cs typeface="Arial"/>
              <a:sym typeface="Arial"/>
            </a:endParaRPr>
          </a:p>
        </p:txBody>
      </p:sp>
      <p:sp>
        <p:nvSpPr>
          <p:cNvPr id="880" name="Google Shape;880;p7"/>
          <p:cNvSpPr/>
          <p:nvPr/>
        </p:nvSpPr>
        <p:spPr>
          <a:xfrm>
            <a:off x="4462966" y="2835678"/>
            <a:ext cx="420000" cy="461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2701" u="none" cap="none" strike="noStrike">
                <a:solidFill>
                  <a:schemeClr val="lt1"/>
                </a:solidFill>
                <a:latin typeface="Calibri"/>
                <a:ea typeface="Calibri"/>
                <a:cs typeface="Calibri"/>
                <a:sym typeface="Calibri"/>
              </a:rPr>
              <a:t>01</a:t>
            </a:r>
            <a:endParaRPr b="0" i="0" sz="1100" u="none" cap="none" strike="noStrike">
              <a:solidFill>
                <a:srgbClr val="000000"/>
              </a:solidFill>
              <a:latin typeface="Arial"/>
              <a:ea typeface="Arial"/>
              <a:cs typeface="Arial"/>
              <a:sym typeface="Arial"/>
            </a:endParaRPr>
          </a:p>
        </p:txBody>
      </p:sp>
      <p:sp>
        <p:nvSpPr>
          <p:cNvPr id="881" name="Google Shape;881;p7"/>
          <p:cNvSpPr txBox="1"/>
          <p:nvPr/>
        </p:nvSpPr>
        <p:spPr>
          <a:xfrm>
            <a:off x="5173279" y="2597915"/>
            <a:ext cx="2490194"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Cuanto mayor es la empresa, menor es la probabilidad de insolvencia.</a:t>
            </a:r>
            <a:endParaRPr b="0" i="0" sz="1400" u="none" cap="none" strike="noStrike">
              <a:solidFill>
                <a:srgbClr val="000000"/>
              </a:solidFill>
              <a:latin typeface="Arial"/>
              <a:ea typeface="Arial"/>
              <a:cs typeface="Arial"/>
              <a:sym typeface="Arial"/>
            </a:endParaRPr>
          </a:p>
        </p:txBody>
      </p:sp>
      <p:sp>
        <p:nvSpPr>
          <p:cNvPr id="882" name="Google Shape;882;p7"/>
          <p:cNvSpPr/>
          <p:nvPr/>
        </p:nvSpPr>
        <p:spPr>
          <a:xfrm>
            <a:off x="4014454" y="3533095"/>
            <a:ext cx="3653076" cy="653961"/>
          </a:xfrm>
          <a:custGeom>
            <a:rect b="b" l="l" r="r" t="t"/>
            <a:pathLst>
              <a:path extrusionOk="0" h="511" w="2632">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83" name="Google Shape;883;p7"/>
          <p:cNvSpPr/>
          <p:nvPr/>
        </p:nvSpPr>
        <p:spPr>
          <a:xfrm>
            <a:off x="4080136" y="3533095"/>
            <a:ext cx="1367892" cy="653961"/>
          </a:xfrm>
          <a:custGeom>
            <a:rect b="b" l="l" r="r" t="t"/>
            <a:pathLst>
              <a:path extrusionOk="0" h="458" w="958">
                <a:moveTo>
                  <a:pt x="958" y="0"/>
                </a:moveTo>
                <a:lnTo>
                  <a:pt x="376" y="0"/>
                </a:lnTo>
                <a:lnTo>
                  <a:pt x="0" y="458"/>
                </a:lnTo>
                <a:lnTo>
                  <a:pt x="581" y="458"/>
                </a:lnTo>
                <a:lnTo>
                  <a:pt x="958"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84" name="Google Shape;884;p7"/>
          <p:cNvSpPr/>
          <p:nvPr/>
        </p:nvSpPr>
        <p:spPr>
          <a:xfrm>
            <a:off x="8026650" y="3551593"/>
            <a:ext cx="3654000" cy="653961"/>
          </a:xfrm>
          <a:custGeom>
            <a:rect b="b" l="l" r="r" t="t"/>
            <a:pathLst>
              <a:path extrusionOk="0" h="511" w="2632">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85" name="Google Shape;885;p7"/>
          <p:cNvSpPr/>
          <p:nvPr/>
        </p:nvSpPr>
        <p:spPr>
          <a:xfrm>
            <a:off x="10259999" y="3551593"/>
            <a:ext cx="1367892" cy="653961"/>
          </a:xfrm>
          <a:custGeom>
            <a:rect b="b" l="l" r="r" t="t"/>
            <a:pathLst>
              <a:path extrusionOk="0" h="458" w="958">
                <a:moveTo>
                  <a:pt x="0" y="0"/>
                </a:moveTo>
                <a:lnTo>
                  <a:pt x="582" y="0"/>
                </a:lnTo>
                <a:lnTo>
                  <a:pt x="958" y="458"/>
                </a:lnTo>
                <a:lnTo>
                  <a:pt x="377" y="458"/>
                </a:lnTo>
                <a:lnTo>
                  <a:pt x="0"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86" name="Google Shape;886;p7"/>
          <p:cNvSpPr txBox="1"/>
          <p:nvPr/>
        </p:nvSpPr>
        <p:spPr>
          <a:xfrm>
            <a:off x="10103500" y="3553813"/>
            <a:ext cx="16809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Beneficios no distribuidos</a:t>
            </a:r>
            <a:endParaRPr b="0" i="0" sz="1400" u="none" cap="none" strike="noStrike">
              <a:solidFill>
                <a:srgbClr val="000000"/>
              </a:solidFill>
              <a:latin typeface="Arial"/>
              <a:ea typeface="Arial"/>
              <a:cs typeface="Arial"/>
              <a:sym typeface="Arial"/>
            </a:endParaRPr>
          </a:p>
        </p:txBody>
      </p:sp>
      <p:sp>
        <p:nvSpPr>
          <p:cNvPr id="887" name="Google Shape;887;p7"/>
          <p:cNvSpPr/>
          <p:nvPr/>
        </p:nvSpPr>
        <p:spPr>
          <a:xfrm>
            <a:off x="10805489" y="3807854"/>
            <a:ext cx="420115"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3001"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888" name="Google Shape;888;p7"/>
          <p:cNvSpPr txBox="1"/>
          <p:nvPr/>
        </p:nvSpPr>
        <p:spPr>
          <a:xfrm>
            <a:off x="8029744" y="3570091"/>
            <a:ext cx="256232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Cuantos más beneficios no distribuidos tenga una empresa, menos probabilidades tendrá de declararse insolvente.</a:t>
            </a:r>
            <a:endParaRPr b="0" i="0" sz="1400" u="none" cap="none" strike="noStrike">
              <a:solidFill>
                <a:srgbClr val="000000"/>
              </a:solidFill>
              <a:latin typeface="Arial"/>
              <a:ea typeface="Arial"/>
              <a:cs typeface="Arial"/>
              <a:sym typeface="Arial"/>
            </a:endParaRPr>
          </a:p>
        </p:txBody>
      </p:sp>
      <p:sp>
        <p:nvSpPr>
          <p:cNvPr id="889" name="Google Shape;889;p7"/>
          <p:cNvSpPr txBox="1"/>
          <p:nvPr/>
        </p:nvSpPr>
        <p:spPr>
          <a:xfrm>
            <a:off x="4080135" y="3537425"/>
            <a:ext cx="11994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Capital circulante</a:t>
            </a:r>
            <a:endParaRPr b="0" i="0" sz="1400" u="none" cap="none" strike="noStrike">
              <a:solidFill>
                <a:srgbClr val="000000"/>
              </a:solidFill>
              <a:latin typeface="Arial"/>
              <a:ea typeface="Arial"/>
              <a:cs typeface="Arial"/>
              <a:sym typeface="Arial"/>
            </a:endParaRPr>
          </a:p>
        </p:txBody>
      </p:sp>
      <p:sp>
        <p:nvSpPr>
          <p:cNvPr id="890" name="Google Shape;890;p7"/>
          <p:cNvSpPr/>
          <p:nvPr/>
        </p:nvSpPr>
        <p:spPr>
          <a:xfrm>
            <a:off x="4462966" y="3757306"/>
            <a:ext cx="420000" cy="461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2701" u="none" cap="none" strike="noStrike">
                <a:solidFill>
                  <a:schemeClr val="lt1"/>
                </a:solidFill>
                <a:latin typeface="Calibri"/>
                <a:ea typeface="Calibri"/>
                <a:cs typeface="Calibri"/>
                <a:sym typeface="Calibri"/>
              </a:rPr>
              <a:t>03</a:t>
            </a:r>
            <a:endParaRPr b="0" i="0" sz="1100" u="none" cap="none" strike="noStrike">
              <a:solidFill>
                <a:srgbClr val="000000"/>
              </a:solidFill>
              <a:latin typeface="Arial"/>
              <a:ea typeface="Arial"/>
              <a:cs typeface="Arial"/>
              <a:sym typeface="Arial"/>
            </a:endParaRPr>
          </a:p>
        </p:txBody>
      </p:sp>
      <p:sp>
        <p:nvSpPr>
          <p:cNvPr id="891" name="Google Shape;891;p7"/>
          <p:cNvSpPr txBox="1"/>
          <p:nvPr/>
        </p:nvSpPr>
        <p:spPr>
          <a:xfrm>
            <a:off x="5096502" y="3551593"/>
            <a:ext cx="2566971"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Cuanto mayor es el capital circulante en relación con el total del balance, mayor es la probabilidad de insolvencia.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8"/>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El análisis de las insolvencias de las empresas turísticas muestra variables específicas que influyen en la probabilidad de insolvencia:</a:t>
            </a:r>
            <a:br>
              <a:rPr lang="de-DE"/>
            </a:br>
            <a:endParaRPr/>
          </a:p>
          <a:p>
            <a:pPr indent="0" lvl="0" marL="0" rtl="0" algn="l">
              <a:lnSpc>
                <a:spcPct val="100000"/>
              </a:lnSpc>
              <a:spcBef>
                <a:spcPts val="600"/>
              </a:spcBef>
              <a:spcAft>
                <a:spcPts val="0"/>
              </a:spcAft>
              <a:buClr>
                <a:srgbClr val="595A59"/>
              </a:buClr>
              <a:buSzPts val="1200"/>
              <a:buNone/>
            </a:pPr>
            <a:r>
              <a:rPr lang="de-DE" sz="1200"/>
              <a:t>Tänzel, M. (2019). Predicción de quiebras en el turismo alpino: Una reflexión sobre Austria Occidental</a:t>
            </a:r>
            <a:endParaRPr/>
          </a:p>
        </p:txBody>
      </p:sp>
      <p:sp>
        <p:nvSpPr>
          <p:cNvPr id="898" name="Google Shape;898;p8"/>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9527B"/>
              </a:buClr>
              <a:buSzPts val="2000"/>
              <a:buNone/>
            </a:pPr>
            <a:r>
              <a:rPr lang="de-DE"/>
              <a:t>Existen características e influencias específicas que afectan a la probabilidad de insolvencia de las empresas turísticas.</a:t>
            </a:r>
            <a:endParaRPr/>
          </a:p>
        </p:txBody>
      </p:sp>
      <p:sp>
        <p:nvSpPr>
          <p:cNvPr id="899" name="Google Shape;899;p8"/>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Resumen de las influencias seleccionadas sobre la probabilidad de insolvencia de las empresas turísticas (II/II)</a:t>
            </a:r>
            <a:endParaRPr/>
          </a:p>
        </p:txBody>
      </p:sp>
      <p:sp>
        <p:nvSpPr>
          <p:cNvPr id="900" name="Google Shape;900;p8"/>
          <p:cNvSpPr/>
          <p:nvPr/>
        </p:nvSpPr>
        <p:spPr>
          <a:xfrm>
            <a:off x="4014454" y="4486773"/>
            <a:ext cx="3653076" cy="653961"/>
          </a:xfrm>
          <a:custGeom>
            <a:rect b="b" l="l" r="r" t="t"/>
            <a:pathLst>
              <a:path extrusionOk="0" h="511" w="2632">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01" name="Google Shape;901;p8"/>
          <p:cNvSpPr/>
          <p:nvPr/>
        </p:nvSpPr>
        <p:spPr>
          <a:xfrm>
            <a:off x="4080136" y="4486773"/>
            <a:ext cx="1367892" cy="653961"/>
          </a:xfrm>
          <a:custGeom>
            <a:rect b="b" l="l" r="r" t="t"/>
            <a:pathLst>
              <a:path extrusionOk="0" h="458" w="958">
                <a:moveTo>
                  <a:pt x="958" y="0"/>
                </a:moveTo>
                <a:lnTo>
                  <a:pt x="376" y="0"/>
                </a:lnTo>
                <a:lnTo>
                  <a:pt x="0" y="458"/>
                </a:lnTo>
                <a:lnTo>
                  <a:pt x="581" y="458"/>
                </a:lnTo>
                <a:lnTo>
                  <a:pt x="958"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02" name="Google Shape;902;p8"/>
          <p:cNvSpPr txBox="1"/>
          <p:nvPr/>
        </p:nvSpPr>
        <p:spPr>
          <a:xfrm>
            <a:off x="4144033" y="4491100"/>
            <a:ext cx="10563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Zonas rurales</a:t>
            </a:r>
            <a:endParaRPr b="0" i="0" sz="1400" u="none" cap="none" strike="noStrike">
              <a:solidFill>
                <a:srgbClr val="000000"/>
              </a:solidFill>
              <a:latin typeface="Arial"/>
              <a:ea typeface="Arial"/>
              <a:cs typeface="Arial"/>
              <a:sym typeface="Arial"/>
            </a:endParaRPr>
          </a:p>
        </p:txBody>
      </p:sp>
      <p:sp>
        <p:nvSpPr>
          <p:cNvPr id="903" name="Google Shape;903;p8"/>
          <p:cNvSpPr/>
          <p:nvPr/>
        </p:nvSpPr>
        <p:spPr>
          <a:xfrm>
            <a:off x="4462116" y="4667009"/>
            <a:ext cx="420000" cy="461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3001" u="none" cap="none" strike="noStrike">
                <a:solidFill>
                  <a:schemeClr val="lt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904" name="Google Shape;904;p8"/>
          <p:cNvSpPr txBox="1"/>
          <p:nvPr/>
        </p:nvSpPr>
        <p:spPr>
          <a:xfrm>
            <a:off x="5208448" y="4505271"/>
            <a:ext cx="2490194"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Las empresas de las zonas rurales tienen menos probabilidades de sufrir crisis e insolvencia</a:t>
            </a:r>
            <a:endParaRPr b="0" i="0" sz="1400" u="none" cap="none" strike="noStrike">
              <a:solidFill>
                <a:srgbClr val="000000"/>
              </a:solidFill>
              <a:latin typeface="Arial"/>
              <a:ea typeface="Arial"/>
              <a:cs typeface="Arial"/>
              <a:sym typeface="Arial"/>
            </a:endParaRPr>
          </a:p>
        </p:txBody>
      </p:sp>
      <p:sp>
        <p:nvSpPr>
          <p:cNvPr id="905" name="Google Shape;905;p8"/>
          <p:cNvSpPr/>
          <p:nvPr/>
        </p:nvSpPr>
        <p:spPr>
          <a:xfrm>
            <a:off x="4014454" y="2579417"/>
            <a:ext cx="3653076" cy="653961"/>
          </a:xfrm>
          <a:custGeom>
            <a:rect b="b" l="l" r="r" t="t"/>
            <a:pathLst>
              <a:path extrusionOk="0" h="511" w="2632">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06" name="Google Shape;906;p8"/>
          <p:cNvSpPr/>
          <p:nvPr/>
        </p:nvSpPr>
        <p:spPr>
          <a:xfrm>
            <a:off x="4080136" y="2579417"/>
            <a:ext cx="1367892" cy="653961"/>
          </a:xfrm>
          <a:custGeom>
            <a:rect b="b" l="l" r="r" t="t"/>
            <a:pathLst>
              <a:path extrusionOk="0" h="458" w="958">
                <a:moveTo>
                  <a:pt x="958" y="0"/>
                </a:moveTo>
                <a:lnTo>
                  <a:pt x="376" y="0"/>
                </a:lnTo>
                <a:lnTo>
                  <a:pt x="0" y="458"/>
                </a:lnTo>
                <a:lnTo>
                  <a:pt x="581" y="458"/>
                </a:lnTo>
                <a:lnTo>
                  <a:pt x="958"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07" name="Google Shape;907;p8"/>
          <p:cNvSpPr/>
          <p:nvPr/>
        </p:nvSpPr>
        <p:spPr>
          <a:xfrm>
            <a:off x="8026650" y="2597915"/>
            <a:ext cx="3654000" cy="653961"/>
          </a:xfrm>
          <a:custGeom>
            <a:rect b="b" l="l" r="r" t="t"/>
            <a:pathLst>
              <a:path extrusionOk="0" h="511" w="2632">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08" name="Google Shape;908;p8"/>
          <p:cNvSpPr/>
          <p:nvPr/>
        </p:nvSpPr>
        <p:spPr>
          <a:xfrm>
            <a:off x="10259999" y="2597915"/>
            <a:ext cx="1367892" cy="653961"/>
          </a:xfrm>
          <a:custGeom>
            <a:rect b="b" l="l" r="r" t="t"/>
            <a:pathLst>
              <a:path extrusionOk="0" h="458" w="958">
                <a:moveTo>
                  <a:pt x="0" y="0"/>
                </a:moveTo>
                <a:lnTo>
                  <a:pt x="582" y="0"/>
                </a:lnTo>
                <a:lnTo>
                  <a:pt x="958" y="458"/>
                </a:lnTo>
                <a:lnTo>
                  <a:pt x="377" y="458"/>
                </a:lnTo>
                <a:lnTo>
                  <a:pt x="0"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09" name="Google Shape;909;p8"/>
          <p:cNvSpPr txBox="1"/>
          <p:nvPr/>
        </p:nvSpPr>
        <p:spPr>
          <a:xfrm>
            <a:off x="10359453" y="2602250"/>
            <a:ext cx="11646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Aprendizaje</a:t>
            </a:r>
            <a:endParaRPr b="0" i="0" sz="1400" u="none" cap="none" strike="noStrike">
              <a:solidFill>
                <a:srgbClr val="000000"/>
              </a:solidFill>
              <a:latin typeface="Arial"/>
              <a:ea typeface="Arial"/>
              <a:cs typeface="Arial"/>
              <a:sym typeface="Arial"/>
            </a:endParaRPr>
          </a:p>
        </p:txBody>
      </p:sp>
      <p:sp>
        <p:nvSpPr>
          <p:cNvPr id="910" name="Google Shape;910;p8"/>
          <p:cNvSpPr/>
          <p:nvPr/>
        </p:nvSpPr>
        <p:spPr>
          <a:xfrm>
            <a:off x="10733889" y="2771576"/>
            <a:ext cx="420000" cy="461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3001" u="none" cap="none" strike="noStrike">
                <a:solidFill>
                  <a:schemeClr val="lt1"/>
                </a:solidFill>
                <a:latin typeface="Calibri"/>
                <a:ea typeface="Calibri"/>
                <a:cs typeface="Calibri"/>
                <a:sym typeface="Calibri"/>
              </a:rPr>
              <a:t>08</a:t>
            </a:r>
            <a:endParaRPr b="0" i="0" sz="1400" u="none" cap="none" strike="noStrike">
              <a:solidFill>
                <a:srgbClr val="000000"/>
              </a:solidFill>
              <a:latin typeface="Arial"/>
              <a:ea typeface="Arial"/>
              <a:cs typeface="Arial"/>
              <a:sym typeface="Arial"/>
            </a:endParaRPr>
          </a:p>
        </p:txBody>
      </p:sp>
      <p:sp>
        <p:nvSpPr>
          <p:cNvPr id="911" name="Google Shape;911;p8"/>
          <p:cNvSpPr txBox="1"/>
          <p:nvPr/>
        </p:nvSpPr>
        <p:spPr>
          <a:xfrm>
            <a:off x="8006298" y="2616413"/>
            <a:ext cx="256232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Cuanto más disminuye el número de aprendices en el sector, menor es la probabilidad de insolvencia.</a:t>
            </a:r>
            <a:endParaRPr b="0" i="0" sz="1400" u="none" cap="none" strike="noStrike">
              <a:solidFill>
                <a:srgbClr val="000000"/>
              </a:solidFill>
              <a:latin typeface="Arial"/>
              <a:ea typeface="Arial"/>
              <a:cs typeface="Arial"/>
              <a:sym typeface="Arial"/>
            </a:endParaRPr>
          </a:p>
        </p:txBody>
      </p:sp>
      <p:sp>
        <p:nvSpPr>
          <p:cNvPr id="912" name="Google Shape;912;p8"/>
          <p:cNvSpPr txBox="1"/>
          <p:nvPr/>
        </p:nvSpPr>
        <p:spPr>
          <a:xfrm>
            <a:off x="4266512" y="2602195"/>
            <a:ext cx="8130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Índice de precios</a:t>
            </a:r>
            <a:endParaRPr b="0" i="0" sz="1400" u="none" cap="none" strike="noStrike">
              <a:solidFill>
                <a:srgbClr val="000000"/>
              </a:solidFill>
              <a:latin typeface="Arial"/>
              <a:ea typeface="Arial"/>
              <a:cs typeface="Arial"/>
              <a:sym typeface="Arial"/>
            </a:endParaRPr>
          </a:p>
        </p:txBody>
      </p:sp>
      <p:sp>
        <p:nvSpPr>
          <p:cNvPr id="913" name="Google Shape;913;p8"/>
          <p:cNvSpPr/>
          <p:nvPr/>
        </p:nvSpPr>
        <p:spPr>
          <a:xfrm>
            <a:off x="4462966" y="2835678"/>
            <a:ext cx="420115"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3001" u="none" cap="none" strike="noStrike">
                <a:solidFill>
                  <a:schemeClr val="lt1"/>
                </a:solidFill>
                <a:latin typeface="Calibri"/>
                <a:ea typeface="Calibri"/>
                <a:cs typeface="Calibri"/>
                <a:sym typeface="Calibri"/>
              </a:rPr>
              <a:t>07</a:t>
            </a:r>
            <a:endParaRPr b="0" i="0" sz="1400" u="none" cap="none" strike="noStrike">
              <a:solidFill>
                <a:srgbClr val="000000"/>
              </a:solidFill>
              <a:latin typeface="Arial"/>
              <a:ea typeface="Arial"/>
              <a:cs typeface="Arial"/>
              <a:sym typeface="Arial"/>
            </a:endParaRPr>
          </a:p>
        </p:txBody>
      </p:sp>
      <p:sp>
        <p:nvSpPr>
          <p:cNvPr id="914" name="Google Shape;914;p8"/>
          <p:cNvSpPr txBox="1"/>
          <p:nvPr/>
        </p:nvSpPr>
        <p:spPr>
          <a:xfrm>
            <a:off x="5208448" y="2597915"/>
            <a:ext cx="2490194"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Cuanto mayor sea el índice de precios al consumo, menor será la probabilidad de insolvencia.</a:t>
            </a:r>
            <a:endParaRPr b="0" i="0" sz="1400" u="none" cap="none" strike="noStrike">
              <a:solidFill>
                <a:srgbClr val="000000"/>
              </a:solidFill>
              <a:latin typeface="Arial"/>
              <a:ea typeface="Arial"/>
              <a:cs typeface="Arial"/>
              <a:sym typeface="Arial"/>
            </a:endParaRPr>
          </a:p>
        </p:txBody>
      </p:sp>
      <p:sp>
        <p:nvSpPr>
          <p:cNvPr id="915" name="Google Shape;915;p8"/>
          <p:cNvSpPr/>
          <p:nvPr/>
        </p:nvSpPr>
        <p:spPr>
          <a:xfrm>
            <a:off x="4014454" y="3533095"/>
            <a:ext cx="3653076" cy="653961"/>
          </a:xfrm>
          <a:custGeom>
            <a:rect b="b" l="l" r="r" t="t"/>
            <a:pathLst>
              <a:path extrusionOk="0" h="511" w="2632">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16" name="Google Shape;916;p8"/>
          <p:cNvSpPr/>
          <p:nvPr/>
        </p:nvSpPr>
        <p:spPr>
          <a:xfrm>
            <a:off x="4080136" y="3533095"/>
            <a:ext cx="1367892" cy="653961"/>
          </a:xfrm>
          <a:custGeom>
            <a:rect b="b" l="l" r="r" t="t"/>
            <a:pathLst>
              <a:path extrusionOk="0" h="458" w="958">
                <a:moveTo>
                  <a:pt x="958" y="0"/>
                </a:moveTo>
                <a:lnTo>
                  <a:pt x="376" y="0"/>
                </a:lnTo>
                <a:lnTo>
                  <a:pt x="0" y="458"/>
                </a:lnTo>
                <a:lnTo>
                  <a:pt x="581" y="458"/>
                </a:lnTo>
                <a:lnTo>
                  <a:pt x="958"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17" name="Google Shape;917;p8"/>
          <p:cNvSpPr/>
          <p:nvPr/>
        </p:nvSpPr>
        <p:spPr>
          <a:xfrm>
            <a:off x="8026650" y="3551593"/>
            <a:ext cx="3654000" cy="653961"/>
          </a:xfrm>
          <a:custGeom>
            <a:rect b="b" l="l" r="r" t="t"/>
            <a:pathLst>
              <a:path extrusionOk="0" h="511" w="2632">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18" name="Google Shape;918;p8"/>
          <p:cNvSpPr/>
          <p:nvPr/>
        </p:nvSpPr>
        <p:spPr>
          <a:xfrm>
            <a:off x="10259999" y="3551593"/>
            <a:ext cx="1367892" cy="653961"/>
          </a:xfrm>
          <a:custGeom>
            <a:rect b="b" l="l" r="r" t="t"/>
            <a:pathLst>
              <a:path extrusionOk="0" h="458" w="958">
                <a:moveTo>
                  <a:pt x="0" y="0"/>
                </a:moveTo>
                <a:lnTo>
                  <a:pt x="582" y="0"/>
                </a:lnTo>
                <a:lnTo>
                  <a:pt x="958" y="458"/>
                </a:lnTo>
                <a:lnTo>
                  <a:pt x="377" y="458"/>
                </a:lnTo>
                <a:lnTo>
                  <a:pt x="0"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19" name="Google Shape;919;p8"/>
          <p:cNvSpPr txBox="1"/>
          <p:nvPr/>
        </p:nvSpPr>
        <p:spPr>
          <a:xfrm>
            <a:off x="10609044" y="3570100"/>
            <a:ext cx="8130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Ciudades</a:t>
            </a:r>
            <a:endParaRPr b="0" i="0" sz="1400" u="none" cap="none" strike="noStrike">
              <a:solidFill>
                <a:srgbClr val="000000"/>
              </a:solidFill>
              <a:latin typeface="Arial"/>
              <a:ea typeface="Arial"/>
              <a:cs typeface="Arial"/>
              <a:sym typeface="Arial"/>
            </a:endParaRPr>
          </a:p>
        </p:txBody>
      </p:sp>
      <p:sp>
        <p:nvSpPr>
          <p:cNvPr id="920" name="Google Shape;920;p8"/>
          <p:cNvSpPr/>
          <p:nvPr/>
        </p:nvSpPr>
        <p:spPr>
          <a:xfrm>
            <a:off x="10805489" y="3807854"/>
            <a:ext cx="420115"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3001" u="none" cap="none" strike="noStrike">
                <a:solidFill>
                  <a:schemeClr val="lt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921" name="Google Shape;921;p8"/>
          <p:cNvSpPr txBox="1"/>
          <p:nvPr/>
        </p:nvSpPr>
        <p:spPr>
          <a:xfrm>
            <a:off x="8006298" y="3570091"/>
            <a:ext cx="256232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Las empresas situadas en centros, ciudades y suburbios tienen más probabilidades de sufrir una crisis.</a:t>
            </a:r>
            <a:endParaRPr b="0" i="0" sz="1400" u="none" cap="none" strike="noStrike">
              <a:solidFill>
                <a:srgbClr val="000000"/>
              </a:solidFill>
              <a:latin typeface="Arial"/>
              <a:ea typeface="Arial"/>
              <a:cs typeface="Arial"/>
              <a:sym typeface="Arial"/>
            </a:endParaRPr>
          </a:p>
        </p:txBody>
      </p:sp>
      <p:sp>
        <p:nvSpPr>
          <p:cNvPr id="922" name="Google Shape;922;p8"/>
          <p:cNvSpPr txBox="1"/>
          <p:nvPr/>
        </p:nvSpPr>
        <p:spPr>
          <a:xfrm>
            <a:off x="4060925" y="3553738"/>
            <a:ext cx="1222500" cy="41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de-DE" sz="1050" u="none" cap="none" strike="noStrike">
                <a:solidFill>
                  <a:schemeClr val="lt1"/>
                </a:solidFill>
                <a:latin typeface="Calibri"/>
                <a:ea typeface="Calibri"/>
                <a:cs typeface="Calibri"/>
                <a:sym typeface="Calibri"/>
              </a:rPr>
              <a:t>Tasas de insolvencia</a:t>
            </a:r>
            <a:endParaRPr b="0" i="0" sz="1400" u="none" cap="none" strike="noStrike">
              <a:solidFill>
                <a:srgbClr val="000000"/>
              </a:solidFill>
              <a:latin typeface="Arial"/>
              <a:ea typeface="Arial"/>
              <a:cs typeface="Arial"/>
              <a:sym typeface="Arial"/>
            </a:endParaRPr>
          </a:p>
        </p:txBody>
      </p:sp>
      <p:sp>
        <p:nvSpPr>
          <p:cNvPr id="923" name="Google Shape;923;p8"/>
          <p:cNvSpPr/>
          <p:nvPr/>
        </p:nvSpPr>
        <p:spPr>
          <a:xfrm>
            <a:off x="4462966" y="3789356"/>
            <a:ext cx="420115"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de-DE" sz="3001" u="none" cap="none" strike="noStrike">
                <a:solidFill>
                  <a:schemeClr val="lt1"/>
                </a:solidFill>
                <a:latin typeface="Calibri"/>
                <a:ea typeface="Calibri"/>
                <a:cs typeface="Calibri"/>
                <a:sym typeface="Calibri"/>
              </a:rPr>
              <a:t>09</a:t>
            </a:r>
            <a:endParaRPr b="0" i="0" sz="1400" u="none" cap="none" strike="noStrike">
              <a:solidFill>
                <a:srgbClr val="000000"/>
              </a:solidFill>
              <a:latin typeface="Arial"/>
              <a:ea typeface="Arial"/>
              <a:cs typeface="Arial"/>
              <a:sym typeface="Arial"/>
            </a:endParaRPr>
          </a:p>
        </p:txBody>
      </p:sp>
      <p:sp>
        <p:nvSpPr>
          <p:cNvPr id="924" name="Google Shape;924;p8"/>
          <p:cNvSpPr txBox="1"/>
          <p:nvPr/>
        </p:nvSpPr>
        <p:spPr>
          <a:xfrm>
            <a:off x="5131671" y="3551593"/>
            <a:ext cx="2567100" cy="646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Cuanto mayor es la tasa anual de insolvencia del sector, menor es la probabilidad de insolvencia de una sola empresa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9"/>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A partir de los factores que influyen en la probabilidad de insolvencia, pueden derivarse implicaciones y recomendaciones fundamentales:</a:t>
            </a:r>
            <a:br>
              <a:rPr lang="de-DE"/>
            </a:br>
            <a:endParaRPr/>
          </a:p>
          <a:p>
            <a:pPr indent="0" lvl="0" marL="0" rtl="0" algn="l">
              <a:lnSpc>
                <a:spcPct val="100000"/>
              </a:lnSpc>
              <a:spcBef>
                <a:spcPts val="600"/>
              </a:spcBef>
              <a:spcAft>
                <a:spcPts val="0"/>
              </a:spcAft>
              <a:buClr>
                <a:srgbClr val="595A59"/>
              </a:buClr>
              <a:buSzPts val="1200"/>
              <a:buNone/>
            </a:pPr>
            <a:r>
              <a:rPr lang="de-DE" sz="1200"/>
              <a:t>Plaikner, A.; Tänzel, M.; Sparber, J.: Tourismusforschung Tirol (2020)</a:t>
            </a:r>
            <a:endParaRPr/>
          </a:p>
        </p:txBody>
      </p:sp>
      <p:sp>
        <p:nvSpPr>
          <p:cNvPr id="931" name="Google Shape;931;p9"/>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de-DE"/>
              <a:t>Del análisis científico de las influencias de la insolvencia en las empresas turísticas se derivan implicaciones y recomendaciones fundamentales para reducir la probabilidad de insolvencia.</a:t>
            </a:r>
            <a:endParaRPr/>
          </a:p>
        </p:txBody>
      </p:sp>
      <p:sp>
        <p:nvSpPr>
          <p:cNvPr id="932" name="Google Shape;932;p9"/>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Implicaciones generales y recomendaciones para las PYME turísticas (I/II)</a:t>
            </a:r>
            <a:endParaRPr/>
          </a:p>
        </p:txBody>
      </p:sp>
      <p:sp>
        <p:nvSpPr>
          <p:cNvPr id="933" name="Google Shape;933;p9"/>
          <p:cNvSpPr/>
          <p:nvPr/>
        </p:nvSpPr>
        <p:spPr>
          <a:xfrm>
            <a:off x="8877218" y="406505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34" name="Google Shape;934;p9"/>
          <p:cNvSpPr/>
          <p:nvPr/>
        </p:nvSpPr>
        <p:spPr>
          <a:xfrm>
            <a:off x="7972364" y="4065052"/>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35" name="Google Shape;935;p9"/>
          <p:cNvSpPr txBox="1"/>
          <p:nvPr/>
        </p:nvSpPr>
        <p:spPr>
          <a:xfrm>
            <a:off x="8275475" y="4181334"/>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936" name="Google Shape;936;p9"/>
          <p:cNvSpPr txBox="1"/>
          <p:nvPr/>
        </p:nvSpPr>
        <p:spPr>
          <a:xfrm>
            <a:off x="9290956" y="4021981"/>
            <a:ext cx="251107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La «familia» debe utilizarse para reforzar la marca de la empresa y crear así un factor diferenciador.</a:t>
            </a:r>
            <a:endParaRPr b="0" i="0" sz="1400" u="none" cap="none" strike="noStrike">
              <a:solidFill>
                <a:srgbClr val="000000"/>
              </a:solidFill>
              <a:latin typeface="Arial"/>
              <a:ea typeface="Arial"/>
              <a:cs typeface="Arial"/>
              <a:sym typeface="Arial"/>
            </a:endParaRPr>
          </a:p>
        </p:txBody>
      </p:sp>
      <p:sp>
        <p:nvSpPr>
          <p:cNvPr id="937" name="Google Shape;937;p9"/>
          <p:cNvSpPr/>
          <p:nvPr/>
        </p:nvSpPr>
        <p:spPr>
          <a:xfrm>
            <a:off x="4822798" y="406505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38" name="Google Shape;938;p9"/>
          <p:cNvSpPr/>
          <p:nvPr/>
        </p:nvSpPr>
        <p:spPr>
          <a:xfrm>
            <a:off x="3917945" y="4065052"/>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39" name="Google Shape;939;p9"/>
          <p:cNvSpPr txBox="1"/>
          <p:nvPr/>
        </p:nvSpPr>
        <p:spPr>
          <a:xfrm>
            <a:off x="4221055" y="4181334"/>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940" name="Google Shape;940;p9"/>
          <p:cNvSpPr txBox="1"/>
          <p:nvPr/>
        </p:nvSpPr>
        <p:spPr>
          <a:xfrm>
            <a:off x="5236537" y="4021981"/>
            <a:ext cx="24585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Las empresas más antiguas pueden confiar en la tradición y deben centrarse en la «familia» en este contexto.</a:t>
            </a:r>
            <a:endParaRPr b="0" i="0" sz="1400" u="none" cap="none" strike="noStrike">
              <a:solidFill>
                <a:srgbClr val="000000"/>
              </a:solidFill>
              <a:latin typeface="Arial"/>
              <a:ea typeface="Arial"/>
              <a:cs typeface="Arial"/>
              <a:sym typeface="Arial"/>
            </a:endParaRPr>
          </a:p>
        </p:txBody>
      </p:sp>
      <p:sp>
        <p:nvSpPr>
          <p:cNvPr id="941" name="Google Shape;941;p9"/>
          <p:cNvSpPr/>
          <p:nvPr/>
        </p:nvSpPr>
        <p:spPr>
          <a:xfrm>
            <a:off x="8877218" y="264290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42" name="Google Shape;942;p9"/>
          <p:cNvSpPr/>
          <p:nvPr/>
        </p:nvSpPr>
        <p:spPr>
          <a:xfrm>
            <a:off x="7972364" y="2642901"/>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43" name="Google Shape;943;p9"/>
          <p:cNvSpPr txBox="1"/>
          <p:nvPr/>
        </p:nvSpPr>
        <p:spPr>
          <a:xfrm>
            <a:off x="8275475" y="2759184"/>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944" name="Google Shape;944;p9"/>
          <p:cNvSpPr txBox="1"/>
          <p:nvPr/>
        </p:nvSpPr>
        <p:spPr>
          <a:xfrm>
            <a:off x="9290956" y="2599830"/>
            <a:ext cx="245857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Los propietarios deberían ampliar sus redes más allá de la región para poder utilizar estos recursos estratégicamente.</a:t>
            </a:r>
            <a:endParaRPr b="0" i="0" sz="1400" u="none" cap="none" strike="noStrike">
              <a:solidFill>
                <a:srgbClr val="000000"/>
              </a:solidFill>
              <a:latin typeface="Arial"/>
              <a:ea typeface="Arial"/>
              <a:cs typeface="Arial"/>
              <a:sym typeface="Arial"/>
            </a:endParaRPr>
          </a:p>
        </p:txBody>
      </p:sp>
      <p:sp>
        <p:nvSpPr>
          <p:cNvPr id="945" name="Google Shape;945;p9"/>
          <p:cNvSpPr/>
          <p:nvPr/>
        </p:nvSpPr>
        <p:spPr>
          <a:xfrm>
            <a:off x="4822798" y="264290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46" name="Google Shape;946;p9"/>
          <p:cNvSpPr/>
          <p:nvPr/>
        </p:nvSpPr>
        <p:spPr>
          <a:xfrm>
            <a:off x="3917945" y="2642901"/>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47" name="Google Shape;947;p9"/>
          <p:cNvSpPr txBox="1"/>
          <p:nvPr/>
        </p:nvSpPr>
        <p:spPr>
          <a:xfrm>
            <a:off x="4221055" y="2759184"/>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948" name="Google Shape;948;p9"/>
          <p:cNvSpPr txBox="1"/>
          <p:nvPr/>
        </p:nvSpPr>
        <p:spPr>
          <a:xfrm>
            <a:off x="5236537" y="2599830"/>
            <a:ext cx="245857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Las pequeñas empresas deben intentar ampliar sus capacidades y recursos para estar preparadas ante futuras crisis.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0"/>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A partir de los factores que influyen en la probabilidad de insolvencia, pueden derivarse implicaciones y recomendaciones fundamentales:</a:t>
            </a:r>
            <a:br>
              <a:rPr lang="de-DE"/>
            </a:br>
            <a:endParaRPr/>
          </a:p>
          <a:p>
            <a:pPr indent="0" lvl="0" marL="0" rtl="0" algn="l">
              <a:lnSpc>
                <a:spcPct val="100000"/>
              </a:lnSpc>
              <a:spcBef>
                <a:spcPts val="600"/>
              </a:spcBef>
              <a:spcAft>
                <a:spcPts val="0"/>
              </a:spcAft>
              <a:buClr>
                <a:srgbClr val="595A59"/>
              </a:buClr>
              <a:buSzPts val="1200"/>
              <a:buNone/>
            </a:pPr>
            <a:r>
              <a:rPr lang="de-DE" sz="1200"/>
              <a:t>Plaikner, A.; Tänzel, M.; Sparber, J.: Tourismusforschung Tirol (2020)</a:t>
            </a:r>
            <a:endParaRPr/>
          </a:p>
        </p:txBody>
      </p:sp>
      <p:sp>
        <p:nvSpPr>
          <p:cNvPr id="955" name="Google Shape;955;p10"/>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9527B"/>
              </a:buClr>
              <a:buSzPts val="2000"/>
              <a:buNone/>
            </a:pPr>
            <a:r>
              <a:rPr lang="de-DE"/>
              <a:t>Del análisis científico de las influencias de la insolvencia en las empresas turísticas se derivan implicaciones y recomendaciones fundamentales para reducir la probabilidad de insolvencia.</a:t>
            </a:r>
            <a:endParaRPr/>
          </a:p>
        </p:txBody>
      </p:sp>
      <p:sp>
        <p:nvSpPr>
          <p:cNvPr id="956" name="Google Shape;956;p10"/>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Implicaciones generales y recomendaciones para las PYME turísticas (II/II)</a:t>
            </a:r>
            <a:endParaRPr/>
          </a:p>
        </p:txBody>
      </p:sp>
      <p:sp>
        <p:nvSpPr>
          <p:cNvPr id="957" name="Google Shape;957;p10"/>
          <p:cNvSpPr/>
          <p:nvPr/>
        </p:nvSpPr>
        <p:spPr>
          <a:xfrm>
            <a:off x="8877218" y="406505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58" name="Google Shape;958;p10"/>
          <p:cNvSpPr/>
          <p:nvPr/>
        </p:nvSpPr>
        <p:spPr>
          <a:xfrm>
            <a:off x="7972364" y="4065052"/>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59" name="Google Shape;959;p10"/>
          <p:cNvSpPr txBox="1"/>
          <p:nvPr/>
        </p:nvSpPr>
        <p:spPr>
          <a:xfrm>
            <a:off x="8275475" y="4181334"/>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960" name="Google Shape;960;p10"/>
          <p:cNvSpPr txBox="1"/>
          <p:nvPr/>
        </p:nvSpPr>
        <p:spPr>
          <a:xfrm>
            <a:off x="9290956" y="4021981"/>
            <a:ext cx="251107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Debe comprobarse si la financiación y la estructura de capital se ajustan a la empresa y, en caso necesario, si es necesario ajustarlas.</a:t>
            </a:r>
            <a:endParaRPr b="0" i="0" sz="1400" u="none" cap="none" strike="noStrike">
              <a:solidFill>
                <a:srgbClr val="000000"/>
              </a:solidFill>
              <a:latin typeface="Arial"/>
              <a:ea typeface="Arial"/>
              <a:cs typeface="Arial"/>
              <a:sym typeface="Arial"/>
            </a:endParaRPr>
          </a:p>
        </p:txBody>
      </p:sp>
      <p:sp>
        <p:nvSpPr>
          <p:cNvPr id="961" name="Google Shape;961;p10"/>
          <p:cNvSpPr/>
          <p:nvPr/>
        </p:nvSpPr>
        <p:spPr>
          <a:xfrm>
            <a:off x="4822798" y="406505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62" name="Google Shape;962;p10"/>
          <p:cNvSpPr/>
          <p:nvPr/>
        </p:nvSpPr>
        <p:spPr>
          <a:xfrm>
            <a:off x="3917945" y="4065052"/>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63" name="Google Shape;963;p10"/>
          <p:cNvSpPr txBox="1"/>
          <p:nvPr/>
        </p:nvSpPr>
        <p:spPr>
          <a:xfrm>
            <a:off x="4221055" y="4181334"/>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964" name="Google Shape;964;p10"/>
          <p:cNvSpPr txBox="1"/>
          <p:nvPr/>
        </p:nvSpPr>
        <p:spPr>
          <a:xfrm>
            <a:off x="5236537" y="4021981"/>
            <a:ext cx="24585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Deben iniciarse medidas para introducir procesos eficientes y reducir diversos costes.</a:t>
            </a:r>
            <a:endParaRPr b="0" i="0" sz="1400" u="none" cap="none" strike="noStrike">
              <a:solidFill>
                <a:srgbClr val="000000"/>
              </a:solidFill>
              <a:latin typeface="Arial"/>
              <a:ea typeface="Arial"/>
              <a:cs typeface="Arial"/>
              <a:sym typeface="Arial"/>
            </a:endParaRPr>
          </a:p>
        </p:txBody>
      </p:sp>
      <p:sp>
        <p:nvSpPr>
          <p:cNvPr id="965" name="Google Shape;965;p10"/>
          <p:cNvSpPr/>
          <p:nvPr/>
        </p:nvSpPr>
        <p:spPr>
          <a:xfrm>
            <a:off x="8877218" y="264290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66" name="Google Shape;966;p10"/>
          <p:cNvSpPr/>
          <p:nvPr/>
        </p:nvSpPr>
        <p:spPr>
          <a:xfrm>
            <a:off x="7972364" y="2642901"/>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67" name="Google Shape;967;p10"/>
          <p:cNvSpPr txBox="1"/>
          <p:nvPr/>
        </p:nvSpPr>
        <p:spPr>
          <a:xfrm>
            <a:off x="8275475" y="2759184"/>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968" name="Google Shape;968;p10"/>
          <p:cNvSpPr txBox="1"/>
          <p:nvPr/>
        </p:nvSpPr>
        <p:spPr>
          <a:xfrm>
            <a:off x="9290956" y="2599830"/>
            <a:ext cx="245857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Deben desarrollarse conceptos sectoriales para aumentar el atractivo de trabajar en el turismo en general.</a:t>
            </a:r>
            <a:endParaRPr b="0" i="0" sz="1400" u="none" cap="none" strike="noStrike">
              <a:solidFill>
                <a:srgbClr val="000000"/>
              </a:solidFill>
              <a:latin typeface="Arial"/>
              <a:ea typeface="Arial"/>
              <a:cs typeface="Arial"/>
              <a:sym typeface="Arial"/>
            </a:endParaRPr>
          </a:p>
        </p:txBody>
      </p:sp>
      <p:sp>
        <p:nvSpPr>
          <p:cNvPr id="969" name="Google Shape;969;p10"/>
          <p:cNvSpPr/>
          <p:nvPr/>
        </p:nvSpPr>
        <p:spPr>
          <a:xfrm>
            <a:off x="4822798" y="264290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70" name="Google Shape;970;p10"/>
          <p:cNvSpPr/>
          <p:nvPr/>
        </p:nvSpPr>
        <p:spPr>
          <a:xfrm>
            <a:off x="3917945" y="2642901"/>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71" name="Google Shape;971;p10"/>
          <p:cNvSpPr txBox="1"/>
          <p:nvPr/>
        </p:nvSpPr>
        <p:spPr>
          <a:xfrm>
            <a:off x="4221055" y="2759184"/>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972" name="Google Shape;972;p10"/>
          <p:cNvSpPr txBox="1"/>
          <p:nvPr/>
        </p:nvSpPr>
        <p:spPr>
          <a:xfrm>
            <a:off x="5236537" y="2599830"/>
            <a:ext cx="245857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Una marca de empleador fuerte es importante para atraer a buenos empleados.</a:t>
            </a:r>
            <a:endParaRPr b="0" i="0" sz="1400" u="none" cap="none" strike="noStrike">
              <a:solidFill>
                <a:srgbClr val="000000"/>
              </a:solidFill>
              <a:latin typeface="Arial"/>
              <a:ea typeface="Arial"/>
              <a:cs typeface="Arial"/>
              <a:sym typeface="Arial"/>
            </a:endParaRPr>
          </a:p>
        </p:txBody>
      </p:sp>
      <p:sp>
        <p:nvSpPr>
          <p:cNvPr id="973" name="Google Shape;973;p10"/>
          <p:cNvSpPr/>
          <p:nvPr/>
        </p:nvSpPr>
        <p:spPr>
          <a:xfrm>
            <a:off x="4822798" y="5487203"/>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74" name="Google Shape;974;p10"/>
          <p:cNvSpPr/>
          <p:nvPr/>
        </p:nvSpPr>
        <p:spPr>
          <a:xfrm>
            <a:off x="3917945" y="5487203"/>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975" name="Google Shape;975;p10"/>
          <p:cNvSpPr txBox="1"/>
          <p:nvPr/>
        </p:nvSpPr>
        <p:spPr>
          <a:xfrm>
            <a:off x="4221055" y="5603485"/>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976" name="Google Shape;976;p10"/>
          <p:cNvSpPr txBox="1"/>
          <p:nvPr/>
        </p:nvSpPr>
        <p:spPr>
          <a:xfrm>
            <a:off x="5236538" y="5444132"/>
            <a:ext cx="24585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Calibri"/>
                <a:ea typeface="Calibri"/>
                <a:cs typeface="Calibri"/>
                <a:sym typeface="Calibri"/>
              </a:rPr>
              <a:t>Las empresas necesitan una gestión profesional del capital circulante para controlar y mantener la liquidez.</a:t>
            </a:r>
            <a:endParaRPr b="0" i="0" sz="1400" u="none" cap="none" strike="noStrike">
              <a:solidFill>
                <a:srgbClr val="000000"/>
              </a:solidFill>
              <a:latin typeface="Arial"/>
              <a:ea typeface="Arial"/>
              <a:cs typeface="Arial"/>
              <a:sym typeface="Arial"/>
            </a:endParaRPr>
          </a:p>
        </p:txBody>
      </p:sp>
      <p:sp>
        <p:nvSpPr>
          <p:cNvPr id="977" name="Google Shape;977;p10"/>
          <p:cNvSpPr txBox="1"/>
          <p:nvPr/>
        </p:nvSpPr>
        <p:spPr>
          <a:xfrm>
            <a:off x="4913033" y="5178859"/>
            <a:ext cx="32975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79527B"/>
                </a:solidFill>
                <a:latin typeface="Calibri"/>
                <a:ea typeface="Calibri"/>
                <a:cs typeface="Calibri"/>
                <a:sym typeface="Calibri"/>
              </a:rPr>
              <a:t>Este módulo se centra en la liquidez</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