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Montserrat"/>
      <p:regular r:id="rId32"/>
      <p:bold r:id="rId33"/>
      <p:italic r:id="rId34"/>
      <p:boldItalic r:id="rId35"/>
    </p:embeddedFont>
    <p:embeddedFont>
      <p:font typeface="Lato"/>
      <p:regular r:id="rId36"/>
      <p:bold r:id="rId37"/>
      <p:italic r:id="rId38"/>
      <p:boldItalic r:id="rId39"/>
    </p:embeddedFont>
    <p:embeddedFont>
      <p:font typeface="Montserrat Medium"/>
      <p:regular r:id="rId40"/>
      <p:bold r:id="rId41"/>
      <p:italic r:id="rId42"/>
      <p:boldItalic r:id="rId43"/>
    </p:embeddedFont>
    <p:embeddedFont>
      <p:font typeface="Montserrat Light"/>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8" roundtripDataSignature="AMtx7miVljWVCmZ/0EGLsqDt1aoy//Pw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D810E9-5ED7-45A1-8BB4-83F8B4403B88}">
  <a:tblStyle styleId="{33D810E9-5ED7-45A1-8BB4-83F8B4403B88}"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Medium-regular.fntdata"/><Relationship Id="rId42" Type="http://schemas.openxmlformats.org/officeDocument/2006/relationships/font" Target="fonts/MontserratMedium-italic.fntdata"/><Relationship Id="rId41" Type="http://schemas.openxmlformats.org/officeDocument/2006/relationships/font" Target="fonts/MontserratMedium-bold.fntdata"/><Relationship Id="rId44" Type="http://schemas.openxmlformats.org/officeDocument/2006/relationships/font" Target="fonts/MontserratLight-regular.fntdata"/><Relationship Id="rId43" Type="http://schemas.openxmlformats.org/officeDocument/2006/relationships/font" Target="fonts/MontserratMedium-boldItalic.fntdata"/><Relationship Id="rId46" Type="http://schemas.openxmlformats.org/officeDocument/2006/relationships/font" Target="fonts/MontserratLight-italic.fntdata"/><Relationship Id="rId45"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customschemas.google.com/relationships/presentationmetadata" Target="metadata"/><Relationship Id="rId47"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font" Target="fonts/Montserrat-bold.fntdata"/><Relationship Id="rId32" Type="http://schemas.openxmlformats.org/officeDocument/2006/relationships/font" Target="fonts/Montserrat-regular.fntdata"/><Relationship Id="rId35" Type="http://schemas.openxmlformats.org/officeDocument/2006/relationships/font" Target="fonts/Montserrat-boldItalic.fntdata"/><Relationship Id="rId34" Type="http://schemas.openxmlformats.org/officeDocument/2006/relationships/font" Target="fonts/Montserrat-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6" name="Shape 796"/>
        <p:cNvGrpSpPr/>
        <p:nvPr/>
      </p:nvGrpSpPr>
      <p:grpSpPr>
        <a:xfrm>
          <a:off x="0" y="0"/>
          <a:ext cx="0" cy="0"/>
          <a:chOff x="0" y="0"/>
          <a:chExt cx="0" cy="0"/>
        </a:xfrm>
      </p:grpSpPr>
      <p:sp>
        <p:nvSpPr>
          <p:cNvPr id="797" name="Google Shape;79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8" name="Google Shape;7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7" name="Google Shape;90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5" name="Google Shape;91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3" name="Google Shape;92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8" name="Google Shape;92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4" name="Google Shape;94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1" name="Google Shape;96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6" name="Google Shape;96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3" name="Google Shape;99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3" name="Google Shape;101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1" name="Google Shape;104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6" name="Google Shape;80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0" name="Google Shape;106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4" name="Google Shape;108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9" name="Google Shape;108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0" name="Google Shape;110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8" name="Google Shape;112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3" name="Google Shape;116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6" name="Google Shape;1176;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8" name="Google Shape;81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6" name="Google Shape;8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1" name="Google Shape;83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1" name="Google Shape;86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6" name="Google Shape;8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9" name="Google Shape;88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8" name="Google Shape;89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15" name="Shape 15"/>
        <p:cNvGrpSpPr/>
        <p:nvPr/>
      </p:nvGrpSpPr>
      <p:grpSpPr>
        <a:xfrm>
          <a:off x="0" y="0"/>
          <a:ext cx="0" cy="0"/>
          <a:chOff x="0" y="0"/>
          <a:chExt cx="0" cy="0"/>
        </a:xfrm>
      </p:grpSpPr>
      <p:pic>
        <p:nvPicPr>
          <p:cNvPr descr="A picture containing text&#10;&#10;Description automatically generated" id="16" name="Google Shape;16;p60"/>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17" name="Google Shape;17;p60"/>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18" name="Google Shape;18;p60"/>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19" name="Google Shape;19;p60"/>
          <p:cNvGrpSpPr/>
          <p:nvPr/>
        </p:nvGrpSpPr>
        <p:grpSpPr>
          <a:xfrm>
            <a:off x="0" y="5916805"/>
            <a:ext cx="2735993" cy="679345"/>
            <a:chOff x="0" y="0"/>
            <a:chExt cx="2301694" cy="571500"/>
          </a:xfrm>
        </p:grpSpPr>
        <p:sp>
          <p:nvSpPr>
            <p:cNvPr id="20" name="Google Shape;20;p6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 name="Google Shape;21;p6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 name="Google Shape;22;p60"/>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60"/>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60"/>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1 Standardseite">
  <p:cSld name="2_1 Standardseite">
    <p:spTree>
      <p:nvGrpSpPr>
        <p:cNvPr id="135" name="Shape 135"/>
        <p:cNvGrpSpPr/>
        <p:nvPr/>
      </p:nvGrpSpPr>
      <p:grpSpPr>
        <a:xfrm>
          <a:off x="0" y="0"/>
          <a:ext cx="0" cy="0"/>
          <a:chOff x="0" y="0"/>
          <a:chExt cx="0" cy="0"/>
        </a:xfrm>
      </p:grpSpPr>
      <p:sp>
        <p:nvSpPr>
          <p:cNvPr id="136" name="Google Shape;136;p71"/>
          <p:cNvSpPr txBox="1"/>
          <p:nvPr>
            <p:ph idx="1" type="body"/>
          </p:nvPr>
        </p:nvSpPr>
        <p:spPr>
          <a:xfrm>
            <a:off x="389965" y="2181225"/>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Font typeface="Arial"/>
              <a:buNone/>
              <a:defRPr sz="1800">
                <a:solidFill>
                  <a:srgbClr val="595A59"/>
                </a:solidFill>
              </a:defRPr>
            </a:lvl1pPr>
            <a:lvl2pPr indent="-342900" lvl="1" marL="914400" algn="l">
              <a:lnSpc>
                <a:spcPct val="90000"/>
              </a:lnSpc>
              <a:spcBef>
                <a:spcPts val="500"/>
              </a:spcBef>
              <a:spcAft>
                <a:spcPts val="0"/>
              </a:spcAft>
              <a:buClr>
                <a:schemeClr val="dk1"/>
              </a:buClr>
              <a:buSzPts val="1800"/>
              <a:buFont typeface="Arial"/>
              <a:buChar char="•"/>
              <a:defRPr sz="1800"/>
            </a:lvl2pPr>
            <a:lvl3pPr indent="-330200" lvl="2" marL="1371600" algn="l">
              <a:lnSpc>
                <a:spcPct val="90000"/>
              </a:lnSpc>
              <a:spcBef>
                <a:spcPts val="500"/>
              </a:spcBef>
              <a:spcAft>
                <a:spcPts val="0"/>
              </a:spcAft>
              <a:buClr>
                <a:schemeClr val="dk1"/>
              </a:buClr>
              <a:buSzPts val="1600"/>
              <a:buFont typeface="Noto Sans Symbols"/>
              <a:buChar char="−"/>
              <a:defRPr sz="1600"/>
            </a:lvl3pPr>
            <a:lvl4pPr indent="-317500" lvl="3" marL="1828800" algn="l">
              <a:lnSpc>
                <a:spcPct val="90000"/>
              </a:lnSpc>
              <a:spcBef>
                <a:spcPts val="500"/>
              </a:spcBef>
              <a:spcAft>
                <a:spcPts val="0"/>
              </a:spcAft>
              <a:buClr>
                <a:schemeClr val="dk1"/>
              </a:buClr>
              <a:buSzPts val="1400"/>
              <a:buFont typeface="Noto Sans Symbols"/>
              <a:buChar char="−"/>
              <a:defRPr sz="1400"/>
            </a:lvl4pPr>
            <a:lvl5pPr indent="-304800" lvl="4" marL="2286000" algn="l">
              <a:lnSpc>
                <a:spcPct val="90000"/>
              </a:lnSpc>
              <a:spcBef>
                <a:spcPts val="500"/>
              </a:spcBef>
              <a:spcAft>
                <a:spcPts val="0"/>
              </a:spcAft>
              <a:buClr>
                <a:schemeClr val="dk1"/>
              </a:buClr>
              <a:buSzPts val="1200"/>
              <a:buFont typeface="Noto Sans Symbols"/>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71"/>
          <p:cNvSpPr txBox="1"/>
          <p:nvPr>
            <p:ph idx="2" type="body"/>
          </p:nvPr>
        </p:nvSpPr>
        <p:spPr>
          <a:xfrm>
            <a:off x="6261465" y="2194560"/>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71"/>
          <p:cNvSpPr txBox="1"/>
          <p:nvPr>
            <p:ph idx="3" type="body"/>
          </p:nvPr>
        </p:nvSpPr>
        <p:spPr>
          <a:xfrm>
            <a:off x="389964" y="1631248"/>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71"/>
          <p:cNvSpPr txBox="1"/>
          <p:nvPr>
            <p:ph idx="4" type="body"/>
          </p:nvPr>
        </p:nvSpPr>
        <p:spPr>
          <a:xfrm>
            <a:off x="6261462" y="1642361"/>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0" name="Google Shape;140;p71"/>
          <p:cNvCxnSpPr/>
          <p:nvPr/>
        </p:nvCxnSpPr>
        <p:spPr>
          <a:xfrm>
            <a:off x="431800" y="2017011"/>
            <a:ext cx="5498737" cy="0"/>
          </a:xfrm>
          <a:prstGeom prst="straightConnector1">
            <a:avLst/>
          </a:prstGeom>
          <a:noFill/>
          <a:ln cap="flat" cmpd="sng" w="9525">
            <a:solidFill>
              <a:srgbClr val="8DC9C0"/>
            </a:solidFill>
            <a:prstDash val="solid"/>
            <a:miter lim="800000"/>
            <a:headEnd len="sm" w="sm" type="none"/>
            <a:tailEnd len="sm" w="sm" type="none"/>
          </a:ln>
        </p:spPr>
      </p:cxnSp>
      <p:cxnSp>
        <p:nvCxnSpPr>
          <p:cNvPr id="141" name="Google Shape;141;p71"/>
          <p:cNvCxnSpPr/>
          <p:nvPr/>
        </p:nvCxnSpPr>
        <p:spPr>
          <a:xfrm>
            <a:off x="6261463" y="2017011"/>
            <a:ext cx="5498737" cy="0"/>
          </a:xfrm>
          <a:prstGeom prst="straightConnector1">
            <a:avLst/>
          </a:prstGeom>
          <a:noFill/>
          <a:ln cap="flat" cmpd="sng" w="9525">
            <a:solidFill>
              <a:srgbClr val="8DC9C0"/>
            </a:solidFill>
            <a:prstDash val="solid"/>
            <a:miter lim="800000"/>
            <a:headEnd len="sm" w="sm" type="none"/>
            <a:tailEnd len="sm" w="sm" type="none"/>
          </a:ln>
        </p:spPr>
      </p:cxnSp>
      <p:grpSp>
        <p:nvGrpSpPr>
          <p:cNvPr id="142" name="Google Shape;142;p71"/>
          <p:cNvGrpSpPr/>
          <p:nvPr/>
        </p:nvGrpSpPr>
        <p:grpSpPr>
          <a:xfrm>
            <a:off x="389965" y="6092742"/>
            <a:ext cx="3144242" cy="374574"/>
            <a:chOff x="301128" y="6151084"/>
            <a:chExt cx="3144242" cy="374574"/>
          </a:xfrm>
        </p:grpSpPr>
        <p:pic>
          <p:nvPicPr>
            <p:cNvPr descr="Shape&#10;&#10;Description automatically generated with medium confidence" id="143" name="Google Shape;143;p7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44" name="Google Shape;144;p7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45" name="Google Shape;145;p7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46" name="Google Shape;146;p71"/>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47" name="Google Shape;147;p71"/>
          <p:cNvSpPr txBox="1"/>
          <p:nvPr>
            <p:ph idx="5"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71"/>
          <p:cNvSpPr txBox="1"/>
          <p:nvPr>
            <p:ph idx="6"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1 Standardseite">
  <p:cSld name="3_1 Standardseite">
    <p:spTree>
      <p:nvGrpSpPr>
        <p:cNvPr id="149" name="Shape 149"/>
        <p:cNvGrpSpPr/>
        <p:nvPr/>
      </p:nvGrpSpPr>
      <p:grpSpPr>
        <a:xfrm>
          <a:off x="0" y="0"/>
          <a:ext cx="0" cy="0"/>
          <a:chOff x="0" y="0"/>
          <a:chExt cx="0" cy="0"/>
        </a:xfrm>
      </p:grpSpPr>
      <p:sp>
        <p:nvSpPr>
          <p:cNvPr id="150" name="Google Shape;150;p72"/>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72"/>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72"/>
          <p:cNvSpPr txBox="1"/>
          <p:nvPr>
            <p:ph idx="3" type="body"/>
          </p:nvPr>
        </p:nvSpPr>
        <p:spPr>
          <a:xfrm>
            <a:off x="3752490" y="1052513"/>
            <a:ext cx="8007710" cy="57626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3" name="Google Shape;153;p72"/>
          <p:cNvCxnSpPr/>
          <p:nvPr/>
        </p:nvCxnSpPr>
        <p:spPr>
          <a:xfrm>
            <a:off x="3752490" y="1628775"/>
            <a:ext cx="8007710" cy="0"/>
          </a:xfrm>
          <a:prstGeom prst="straightConnector1">
            <a:avLst/>
          </a:prstGeom>
          <a:noFill/>
          <a:ln cap="flat" cmpd="sng" w="9525">
            <a:solidFill>
              <a:srgbClr val="8DC9C0"/>
            </a:solidFill>
            <a:prstDash val="solid"/>
            <a:miter lim="800000"/>
            <a:headEnd len="sm" w="sm" type="none"/>
            <a:tailEnd len="sm" w="sm" type="none"/>
          </a:ln>
        </p:spPr>
      </p:cxnSp>
      <p:sp>
        <p:nvSpPr>
          <p:cNvPr id="154" name="Google Shape;154;p72"/>
          <p:cNvSpPr txBox="1"/>
          <p:nvPr>
            <p:ph idx="4" type="body"/>
          </p:nvPr>
        </p:nvSpPr>
        <p:spPr>
          <a:xfrm>
            <a:off x="431799" y="1628772"/>
            <a:ext cx="3148161" cy="4430368"/>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72"/>
          <p:cNvSpPr txBox="1"/>
          <p:nvPr>
            <p:ph idx="5"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72"/>
          <p:cNvSpPr txBox="1"/>
          <p:nvPr>
            <p:ph idx="6"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7" name="Google Shape;157;p72"/>
          <p:cNvGrpSpPr/>
          <p:nvPr/>
        </p:nvGrpSpPr>
        <p:grpSpPr>
          <a:xfrm>
            <a:off x="389965" y="6092742"/>
            <a:ext cx="3144242" cy="374574"/>
            <a:chOff x="301128" y="6151084"/>
            <a:chExt cx="3144242" cy="374574"/>
          </a:xfrm>
        </p:grpSpPr>
        <p:pic>
          <p:nvPicPr>
            <p:cNvPr descr="Shape&#10;&#10;Description automatically generated with medium confidence" id="158" name="Google Shape;158;p7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59" name="Google Shape;159;p7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60" name="Google Shape;160;p7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61" name="Google Shape;161;p72"/>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62" name="Shape 162"/>
        <p:cNvGrpSpPr/>
        <p:nvPr/>
      </p:nvGrpSpPr>
      <p:grpSpPr>
        <a:xfrm>
          <a:off x="0" y="0"/>
          <a:ext cx="0" cy="0"/>
          <a:chOff x="0" y="0"/>
          <a:chExt cx="0" cy="0"/>
        </a:xfrm>
      </p:grpSpPr>
      <p:sp>
        <p:nvSpPr>
          <p:cNvPr id="163" name="Google Shape;163;p73"/>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 name="Google Shape;164;p73"/>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de-DE"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de-DE"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65" name="Google Shape;165;p7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de-DE"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66" name="Google Shape;166;p73"/>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de-DE" sz="2400" u="none" cap="none" strike="noStrike">
                <a:solidFill>
                  <a:schemeClr val="lt1"/>
                </a:solidFill>
                <a:latin typeface="Calibri"/>
                <a:ea typeface="Calibri"/>
                <a:cs typeface="Calibri"/>
                <a:sym typeface="Calibri"/>
              </a:rPr>
              <a:t>NAVIGATING TOURISM </a:t>
            </a:r>
            <a:r>
              <a:rPr b="0" i="0" lang="de-DE"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de-DE"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67" name="Google Shape;167;p7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68" name="Google Shape;168;p73"/>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69" name="Google Shape;169;p7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70" name="Google Shape;170;p7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71" name="Shape 171"/>
        <p:cNvGrpSpPr/>
        <p:nvPr/>
      </p:nvGrpSpPr>
      <p:grpSpPr>
        <a:xfrm>
          <a:off x="0" y="0"/>
          <a:ext cx="0" cy="0"/>
          <a:chOff x="0" y="0"/>
          <a:chExt cx="0" cy="0"/>
        </a:xfrm>
      </p:grpSpPr>
      <p:sp>
        <p:nvSpPr>
          <p:cNvPr id="172" name="Google Shape;172;p74"/>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74"/>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ICONS WHICH CAN BE USED WITHIN THE </a:t>
            </a:r>
            <a:r>
              <a:rPr b="1" i="0" lang="de-DE"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de-DE"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de-DE"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74" name="Google Shape;174;p7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75" name="Google Shape;175;p7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76" name="Google Shape;176;p74"/>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77" name="Shape 177"/>
        <p:cNvGrpSpPr/>
        <p:nvPr/>
      </p:nvGrpSpPr>
      <p:grpSpPr>
        <a:xfrm>
          <a:off x="0" y="0"/>
          <a:ext cx="0" cy="0"/>
          <a:chOff x="0" y="0"/>
          <a:chExt cx="0" cy="0"/>
        </a:xfrm>
      </p:grpSpPr>
      <p:pic>
        <p:nvPicPr>
          <p:cNvPr descr="Background pattern&#10;&#10;Description automatically generated" id="178" name="Google Shape;178;p75"/>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9" name="Google Shape;179;p75"/>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0" name="Google Shape;180;p75"/>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75"/>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82" name="Google Shape;182;p75"/>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183" name="Google Shape;183;p75"/>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184" name="Google Shape;184;p75"/>
          <p:cNvGrpSpPr/>
          <p:nvPr/>
        </p:nvGrpSpPr>
        <p:grpSpPr>
          <a:xfrm>
            <a:off x="9456007" y="5764605"/>
            <a:ext cx="2735993" cy="679345"/>
            <a:chOff x="0" y="0"/>
            <a:chExt cx="2301694" cy="571500"/>
          </a:xfrm>
        </p:grpSpPr>
        <p:sp>
          <p:nvSpPr>
            <p:cNvPr id="185" name="Google Shape;185;p7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6" name="Google Shape;186;p7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187" name="Shape 187"/>
        <p:cNvGrpSpPr/>
        <p:nvPr/>
      </p:nvGrpSpPr>
      <p:grpSpPr>
        <a:xfrm>
          <a:off x="0" y="0"/>
          <a:ext cx="0" cy="0"/>
          <a:chOff x="0" y="0"/>
          <a:chExt cx="0" cy="0"/>
        </a:xfrm>
      </p:grpSpPr>
      <p:sp>
        <p:nvSpPr>
          <p:cNvPr id="188" name="Google Shape;188;p76"/>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9" name="Google Shape;189;p76"/>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76"/>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91" name="Google Shape;191;p76"/>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192" name="Google Shape;192;p76"/>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193" name="Google Shape;193;p76"/>
          <p:cNvGrpSpPr/>
          <p:nvPr/>
        </p:nvGrpSpPr>
        <p:grpSpPr>
          <a:xfrm>
            <a:off x="9456007" y="5836660"/>
            <a:ext cx="2735993" cy="679345"/>
            <a:chOff x="0" y="0"/>
            <a:chExt cx="2301694" cy="571500"/>
          </a:xfrm>
        </p:grpSpPr>
        <p:sp>
          <p:nvSpPr>
            <p:cNvPr id="194" name="Google Shape;194;p7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5" name="Google Shape;195;p7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96" name="Google Shape;196;p76"/>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97" name="Shape 197"/>
        <p:cNvGrpSpPr/>
        <p:nvPr/>
      </p:nvGrpSpPr>
      <p:grpSpPr>
        <a:xfrm>
          <a:off x="0" y="0"/>
          <a:ext cx="0" cy="0"/>
          <a:chOff x="0" y="0"/>
          <a:chExt cx="0" cy="0"/>
        </a:xfrm>
      </p:grpSpPr>
      <p:sp>
        <p:nvSpPr>
          <p:cNvPr id="198" name="Google Shape;198;p77"/>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99" name="Google Shape;199;p77"/>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200" name="Google Shape;200;p77"/>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77"/>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02" name="Google Shape;202;p77"/>
          <p:cNvPicPr preferRelativeResize="0"/>
          <p:nvPr/>
        </p:nvPicPr>
        <p:blipFill rotWithShape="1">
          <a:blip r:embed="rId3">
            <a:alphaModFix/>
          </a:blip>
          <a:srcRect b="-6113" l="-9814" r="22816" t="19121"/>
          <a:stretch/>
        </p:blipFill>
        <p:spPr>
          <a:xfrm>
            <a:off x="7883236" y="0"/>
            <a:ext cx="4308763" cy="5844179"/>
          </a:xfrm>
          <a:prstGeom prst="rect">
            <a:avLst/>
          </a:prstGeom>
          <a:noFill/>
          <a:ln>
            <a:noFill/>
          </a:ln>
        </p:spPr>
      </p:pic>
      <p:grpSp>
        <p:nvGrpSpPr>
          <p:cNvPr id="203" name="Google Shape;203;p77"/>
          <p:cNvGrpSpPr/>
          <p:nvPr/>
        </p:nvGrpSpPr>
        <p:grpSpPr>
          <a:xfrm>
            <a:off x="9274983" y="5918985"/>
            <a:ext cx="2735993" cy="679345"/>
            <a:chOff x="0" y="0"/>
            <a:chExt cx="2301694" cy="571500"/>
          </a:xfrm>
        </p:grpSpPr>
        <p:sp>
          <p:nvSpPr>
            <p:cNvPr id="204" name="Google Shape;204;p7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5" name="Google Shape;205;p7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06" name="Google Shape;206;p77"/>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207" name="Shape 207"/>
        <p:cNvGrpSpPr/>
        <p:nvPr/>
      </p:nvGrpSpPr>
      <p:grpSpPr>
        <a:xfrm>
          <a:off x="0" y="0"/>
          <a:ext cx="0" cy="0"/>
          <a:chOff x="0" y="0"/>
          <a:chExt cx="0" cy="0"/>
        </a:xfrm>
      </p:grpSpPr>
      <p:sp>
        <p:nvSpPr>
          <p:cNvPr id="208" name="Google Shape;208;p78"/>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9" name="Google Shape;209;p78"/>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78"/>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78"/>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2" name="Google Shape;212;p78"/>
          <p:cNvSpPr/>
          <p:nvPr>
            <p:ph idx="4" type="pic"/>
          </p:nvPr>
        </p:nvSpPr>
        <p:spPr>
          <a:xfrm>
            <a:off x="5957047" y="0"/>
            <a:ext cx="5395869" cy="6858001"/>
          </a:xfrm>
          <a:prstGeom prst="rect">
            <a:avLst/>
          </a:prstGeom>
          <a:noFill/>
          <a:ln>
            <a:noFill/>
          </a:ln>
        </p:spPr>
      </p:sp>
      <p:grpSp>
        <p:nvGrpSpPr>
          <p:cNvPr id="213" name="Google Shape;213;p78"/>
          <p:cNvGrpSpPr/>
          <p:nvPr/>
        </p:nvGrpSpPr>
        <p:grpSpPr>
          <a:xfrm>
            <a:off x="291189" y="6151084"/>
            <a:ext cx="3144242" cy="374574"/>
            <a:chOff x="301128" y="6151084"/>
            <a:chExt cx="3144242" cy="374574"/>
          </a:xfrm>
        </p:grpSpPr>
        <p:pic>
          <p:nvPicPr>
            <p:cNvPr descr="Shape&#10;&#10;Description automatically generated with medium confidence" id="214" name="Google Shape;214;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5" name="Google Shape;215;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6" name="Google Shape;216;p7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217" name="Shape 217"/>
        <p:cNvGrpSpPr/>
        <p:nvPr/>
      </p:nvGrpSpPr>
      <p:grpSpPr>
        <a:xfrm>
          <a:off x="0" y="0"/>
          <a:ext cx="0" cy="0"/>
          <a:chOff x="0" y="0"/>
          <a:chExt cx="0" cy="0"/>
        </a:xfrm>
      </p:grpSpPr>
      <p:sp>
        <p:nvSpPr>
          <p:cNvPr id="218" name="Google Shape;218;p79"/>
          <p:cNvSpPr/>
          <p:nvPr/>
        </p:nvSpPr>
        <p:spPr>
          <a:xfrm>
            <a:off x="241300" y="367062"/>
            <a:ext cx="11696700" cy="532253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9" name="Google Shape;219;p79"/>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79"/>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79"/>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79"/>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23" name="Google Shape;223;p79"/>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24" name="Google Shape;224;p79"/>
          <p:cNvGrpSpPr/>
          <p:nvPr/>
        </p:nvGrpSpPr>
        <p:grpSpPr>
          <a:xfrm>
            <a:off x="301128" y="6151084"/>
            <a:ext cx="3144242" cy="374574"/>
            <a:chOff x="301128" y="6151084"/>
            <a:chExt cx="3144242" cy="374574"/>
          </a:xfrm>
        </p:grpSpPr>
        <p:pic>
          <p:nvPicPr>
            <p:cNvPr descr="Shape&#10;&#10;Description automatically generated with medium confidence" id="225" name="Google Shape;225;p7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26" name="Google Shape;226;p7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27" name="Google Shape;227;p7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228" name="Shape 228"/>
        <p:cNvGrpSpPr/>
        <p:nvPr/>
      </p:nvGrpSpPr>
      <p:grpSpPr>
        <a:xfrm>
          <a:off x="0" y="0"/>
          <a:ext cx="0" cy="0"/>
          <a:chOff x="0" y="0"/>
          <a:chExt cx="0" cy="0"/>
        </a:xfrm>
      </p:grpSpPr>
      <p:sp>
        <p:nvSpPr>
          <p:cNvPr id="229" name="Google Shape;229;p80"/>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0" name="Google Shape;230;p8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8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8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80"/>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34" name="Google Shape;234;p8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35" name="Google Shape;235;p80"/>
          <p:cNvGrpSpPr/>
          <p:nvPr/>
        </p:nvGrpSpPr>
        <p:grpSpPr>
          <a:xfrm>
            <a:off x="301128" y="6151084"/>
            <a:ext cx="3144242" cy="374574"/>
            <a:chOff x="301128" y="6151084"/>
            <a:chExt cx="3144242" cy="374574"/>
          </a:xfrm>
        </p:grpSpPr>
        <p:pic>
          <p:nvPicPr>
            <p:cNvPr descr="Shape&#10;&#10;Description automatically generated with medium confidence" id="236" name="Google Shape;236;p8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7" name="Google Shape;237;p8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8" name="Google Shape;238;p8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5" name="Shape 25"/>
        <p:cNvGrpSpPr/>
        <p:nvPr/>
      </p:nvGrpSpPr>
      <p:grpSpPr>
        <a:xfrm>
          <a:off x="0" y="0"/>
          <a:ext cx="0" cy="0"/>
          <a:chOff x="0" y="0"/>
          <a:chExt cx="0" cy="0"/>
        </a:xfrm>
      </p:grpSpPr>
      <p:sp>
        <p:nvSpPr>
          <p:cNvPr id="26" name="Google Shape;26;p61"/>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 name="Google Shape;27;p61"/>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 name="Google Shape;28;p61"/>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 name="Google Shape;29;p61"/>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1"/>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61"/>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2" name="Google Shape;32;p61"/>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3" name="Google Shape;33;p61"/>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61"/>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61"/>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p61"/>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7" name="Google Shape;37;p61"/>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1"/>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 name="Google Shape;39;p61"/>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 name="Google Shape;40;p61"/>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1" name="Google Shape;41;p61"/>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1"/>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61"/>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61"/>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61"/>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 name="Google Shape;46;p61"/>
          <p:cNvGrpSpPr/>
          <p:nvPr/>
        </p:nvGrpSpPr>
        <p:grpSpPr>
          <a:xfrm rot="-5400000">
            <a:off x="-1025447" y="4518095"/>
            <a:ext cx="3445636" cy="410479"/>
            <a:chOff x="301128" y="6151084"/>
            <a:chExt cx="3144242" cy="374574"/>
          </a:xfrm>
        </p:grpSpPr>
        <p:pic>
          <p:nvPicPr>
            <p:cNvPr descr="Shape&#10;&#10;Description automatically generated with medium confidence" id="47" name="Google Shape;47;p6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 name="Google Shape;48;p6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 name="Google Shape;49;p6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50" name="Google Shape;50;p61"/>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1" name="Google Shape;51;p61"/>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61"/>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239" name="Shape 239"/>
        <p:cNvGrpSpPr/>
        <p:nvPr/>
      </p:nvGrpSpPr>
      <p:grpSpPr>
        <a:xfrm>
          <a:off x="0" y="0"/>
          <a:ext cx="0" cy="0"/>
          <a:chOff x="0" y="0"/>
          <a:chExt cx="0" cy="0"/>
        </a:xfrm>
      </p:grpSpPr>
      <p:sp>
        <p:nvSpPr>
          <p:cNvPr id="240" name="Google Shape;240;p81"/>
          <p:cNvSpPr/>
          <p:nvPr/>
        </p:nvSpPr>
        <p:spPr>
          <a:xfrm flipH="1" rot="10800000">
            <a:off x="1356632" y="-2"/>
            <a:ext cx="549543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41" name="Google Shape;241;p81"/>
          <p:cNvSpPr/>
          <p:nvPr>
            <p:ph idx="2" type="pic"/>
          </p:nvPr>
        </p:nvSpPr>
        <p:spPr>
          <a:xfrm>
            <a:off x="6852062" y="228600"/>
            <a:ext cx="5105121" cy="6362700"/>
          </a:xfrm>
          <a:prstGeom prst="rect">
            <a:avLst/>
          </a:prstGeom>
          <a:solidFill>
            <a:schemeClr val="lt1"/>
          </a:solidFill>
          <a:ln>
            <a:noFill/>
          </a:ln>
        </p:spPr>
      </p:sp>
      <p:sp>
        <p:nvSpPr>
          <p:cNvPr id="242" name="Google Shape;242;p81"/>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81"/>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4" name="Google Shape;244;p81"/>
          <p:cNvGrpSpPr/>
          <p:nvPr/>
        </p:nvGrpSpPr>
        <p:grpSpPr>
          <a:xfrm rot="-5400000">
            <a:off x="-1025447" y="4518095"/>
            <a:ext cx="3445636" cy="410479"/>
            <a:chOff x="301128" y="6151084"/>
            <a:chExt cx="3144242" cy="374574"/>
          </a:xfrm>
        </p:grpSpPr>
        <p:pic>
          <p:nvPicPr>
            <p:cNvPr descr="Shape&#10;&#10;Description automatically generated with medium confidence" id="245" name="Google Shape;245;p8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6" name="Google Shape;246;p8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7" name="Google Shape;247;p8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248" name="Shape 248"/>
        <p:cNvGrpSpPr/>
        <p:nvPr/>
      </p:nvGrpSpPr>
      <p:grpSpPr>
        <a:xfrm>
          <a:off x="0" y="0"/>
          <a:ext cx="0" cy="0"/>
          <a:chOff x="0" y="0"/>
          <a:chExt cx="0" cy="0"/>
        </a:xfrm>
      </p:grpSpPr>
      <p:sp>
        <p:nvSpPr>
          <p:cNvPr id="249" name="Google Shape;249;p82"/>
          <p:cNvSpPr/>
          <p:nvPr/>
        </p:nvSpPr>
        <p:spPr>
          <a:xfrm flipH="1" rot="10800000">
            <a:off x="1356632" y="-2"/>
            <a:ext cx="5495430" cy="689275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50" name="Google Shape;250;p82"/>
          <p:cNvSpPr/>
          <p:nvPr>
            <p:ph idx="2" type="pic"/>
          </p:nvPr>
        </p:nvSpPr>
        <p:spPr>
          <a:xfrm>
            <a:off x="6852062" y="228600"/>
            <a:ext cx="5105121" cy="6362700"/>
          </a:xfrm>
          <a:prstGeom prst="rect">
            <a:avLst/>
          </a:prstGeom>
          <a:solidFill>
            <a:schemeClr val="lt1"/>
          </a:solidFill>
          <a:ln>
            <a:noFill/>
          </a:ln>
        </p:spPr>
      </p:sp>
      <p:sp>
        <p:nvSpPr>
          <p:cNvPr id="251" name="Google Shape;251;p82"/>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82"/>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53" name="Google Shape;253;p82"/>
          <p:cNvGrpSpPr/>
          <p:nvPr/>
        </p:nvGrpSpPr>
        <p:grpSpPr>
          <a:xfrm rot="-5400000">
            <a:off x="-1025447" y="4518095"/>
            <a:ext cx="3445636" cy="410479"/>
            <a:chOff x="301128" y="6151084"/>
            <a:chExt cx="3144242" cy="374574"/>
          </a:xfrm>
        </p:grpSpPr>
        <p:pic>
          <p:nvPicPr>
            <p:cNvPr descr="Shape&#10;&#10;Description automatically generated with medium confidence" id="254" name="Google Shape;254;p8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5" name="Google Shape;255;p8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6" name="Google Shape;256;p8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257" name="Shape 257"/>
        <p:cNvGrpSpPr/>
        <p:nvPr/>
      </p:nvGrpSpPr>
      <p:grpSpPr>
        <a:xfrm>
          <a:off x="0" y="0"/>
          <a:ext cx="0" cy="0"/>
          <a:chOff x="0" y="0"/>
          <a:chExt cx="0" cy="0"/>
        </a:xfrm>
      </p:grpSpPr>
      <p:sp>
        <p:nvSpPr>
          <p:cNvPr id="258" name="Google Shape;258;p83"/>
          <p:cNvSpPr/>
          <p:nvPr>
            <p:ph idx="2" type="pic"/>
          </p:nvPr>
        </p:nvSpPr>
        <p:spPr>
          <a:xfrm>
            <a:off x="247651" y="1278196"/>
            <a:ext cx="11696699" cy="4699000"/>
          </a:xfrm>
          <a:prstGeom prst="rect">
            <a:avLst/>
          </a:prstGeom>
          <a:solidFill>
            <a:schemeClr val="lt1"/>
          </a:solidFill>
          <a:ln>
            <a:noFill/>
          </a:ln>
        </p:spPr>
      </p:sp>
      <p:sp>
        <p:nvSpPr>
          <p:cNvPr id="259" name="Google Shape;259;p83"/>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de-DE"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260" name="Google Shape;260;p83"/>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61" name="Google Shape;261;p83"/>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83"/>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3" name="Google Shape;263;p83"/>
          <p:cNvGrpSpPr/>
          <p:nvPr/>
        </p:nvGrpSpPr>
        <p:grpSpPr>
          <a:xfrm>
            <a:off x="301128" y="6151084"/>
            <a:ext cx="3144242" cy="374574"/>
            <a:chOff x="301128" y="6151084"/>
            <a:chExt cx="3144242" cy="374574"/>
          </a:xfrm>
        </p:grpSpPr>
        <p:pic>
          <p:nvPicPr>
            <p:cNvPr descr="Shape&#10;&#10;Description automatically generated with medium confidence" id="264" name="Google Shape;264;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65" name="Google Shape;265;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6" name="Google Shape;266;p8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267" name="Shape 267"/>
        <p:cNvGrpSpPr/>
        <p:nvPr/>
      </p:nvGrpSpPr>
      <p:grpSpPr>
        <a:xfrm>
          <a:off x="0" y="0"/>
          <a:ext cx="0" cy="0"/>
          <a:chOff x="0" y="0"/>
          <a:chExt cx="0" cy="0"/>
        </a:xfrm>
      </p:grpSpPr>
      <p:sp>
        <p:nvSpPr>
          <p:cNvPr id="268" name="Google Shape;268;p84"/>
          <p:cNvSpPr/>
          <p:nvPr>
            <p:ph idx="2" type="pic"/>
          </p:nvPr>
        </p:nvSpPr>
        <p:spPr>
          <a:xfrm>
            <a:off x="241300" y="228600"/>
            <a:ext cx="11696700" cy="5763986"/>
          </a:xfrm>
          <a:prstGeom prst="rect">
            <a:avLst/>
          </a:prstGeom>
          <a:noFill/>
          <a:ln>
            <a:noFill/>
          </a:ln>
        </p:spPr>
      </p:sp>
      <p:sp>
        <p:nvSpPr>
          <p:cNvPr id="269" name="Google Shape;269;p84"/>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0" name="Google Shape;270;p84"/>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1" name="Google Shape;271;p84"/>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84"/>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73" name="Google Shape;273;p84"/>
          <p:cNvGrpSpPr/>
          <p:nvPr/>
        </p:nvGrpSpPr>
        <p:grpSpPr>
          <a:xfrm>
            <a:off x="301128" y="6151084"/>
            <a:ext cx="3144242" cy="374574"/>
            <a:chOff x="301128" y="6151084"/>
            <a:chExt cx="3144242" cy="374574"/>
          </a:xfrm>
        </p:grpSpPr>
        <p:pic>
          <p:nvPicPr>
            <p:cNvPr descr="Shape&#10;&#10;Description automatically generated with medium confidence" id="274" name="Google Shape;274;p8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5" name="Google Shape;275;p8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6" name="Google Shape;276;p8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277" name="Shape 277"/>
        <p:cNvGrpSpPr/>
        <p:nvPr/>
      </p:nvGrpSpPr>
      <p:grpSpPr>
        <a:xfrm>
          <a:off x="0" y="0"/>
          <a:ext cx="0" cy="0"/>
          <a:chOff x="0" y="0"/>
          <a:chExt cx="0" cy="0"/>
        </a:xfrm>
      </p:grpSpPr>
      <p:sp>
        <p:nvSpPr>
          <p:cNvPr id="278" name="Google Shape;278;p85"/>
          <p:cNvSpPr/>
          <p:nvPr/>
        </p:nvSpPr>
        <p:spPr>
          <a:xfrm>
            <a:off x="241300" y="0"/>
            <a:ext cx="6151000" cy="621502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9" name="Google Shape;279;p85"/>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85"/>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85"/>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82" name="Google Shape;282;p85"/>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83" name="Google Shape;283;p85"/>
          <p:cNvGrpSpPr/>
          <p:nvPr/>
        </p:nvGrpSpPr>
        <p:grpSpPr>
          <a:xfrm>
            <a:off x="8448790" y="6057987"/>
            <a:ext cx="3144242" cy="374574"/>
            <a:chOff x="301128" y="6151084"/>
            <a:chExt cx="3144242" cy="374574"/>
          </a:xfrm>
        </p:grpSpPr>
        <p:pic>
          <p:nvPicPr>
            <p:cNvPr descr="Shape&#10;&#10;Description automatically generated with medium confidence" id="284" name="Google Shape;284;p8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5" name="Google Shape;285;p8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6" name="Google Shape;286;p8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287" name="Shape 287"/>
        <p:cNvGrpSpPr/>
        <p:nvPr/>
      </p:nvGrpSpPr>
      <p:grpSpPr>
        <a:xfrm>
          <a:off x="0" y="0"/>
          <a:ext cx="0" cy="0"/>
          <a:chOff x="0" y="0"/>
          <a:chExt cx="0" cy="0"/>
        </a:xfrm>
      </p:grpSpPr>
      <p:sp>
        <p:nvSpPr>
          <p:cNvPr id="288" name="Google Shape;288;p86"/>
          <p:cNvSpPr/>
          <p:nvPr/>
        </p:nvSpPr>
        <p:spPr>
          <a:xfrm>
            <a:off x="241300" y="0"/>
            <a:ext cx="6151000" cy="62150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9" name="Google Shape;289;p86"/>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 name="Google Shape;290;p86"/>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86"/>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92" name="Google Shape;292;p8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93" name="Google Shape;293;p86"/>
          <p:cNvGrpSpPr/>
          <p:nvPr/>
        </p:nvGrpSpPr>
        <p:grpSpPr>
          <a:xfrm>
            <a:off x="8448790" y="6057987"/>
            <a:ext cx="3144242" cy="374574"/>
            <a:chOff x="301128" y="6151084"/>
            <a:chExt cx="3144242" cy="374574"/>
          </a:xfrm>
        </p:grpSpPr>
        <p:pic>
          <p:nvPicPr>
            <p:cNvPr descr="Shape&#10;&#10;Description automatically generated with medium confidence" id="294" name="Google Shape;294;p8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5" name="Google Shape;295;p8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6" name="Google Shape;296;p8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297" name="Shape 297"/>
        <p:cNvGrpSpPr/>
        <p:nvPr/>
      </p:nvGrpSpPr>
      <p:grpSpPr>
        <a:xfrm>
          <a:off x="0" y="0"/>
          <a:ext cx="0" cy="0"/>
          <a:chOff x="0" y="0"/>
          <a:chExt cx="0" cy="0"/>
        </a:xfrm>
      </p:grpSpPr>
      <p:sp>
        <p:nvSpPr>
          <p:cNvPr id="298" name="Google Shape;298;p87"/>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9" name="Google Shape;299;p87"/>
          <p:cNvSpPr/>
          <p:nvPr>
            <p:ph idx="2" type="pic"/>
          </p:nvPr>
        </p:nvSpPr>
        <p:spPr>
          <a:xfrm>
            <a:off x="1147385" y="2043172"/>
            <a:ext cx="1723877" cy="1723877"/>
          </a:xfrm>
          <a:prstGeom prst="ellipse">
            <a:avLst/>
          </a:prstGeom>
          <a:solidFill>
            <a:schemeClr val="lt1"/>
          </a:solidFill>
          <a:ln>
            <a:noFill/>
          </a:ln>
        </p:spPr>
      </p:sp>
      <p:sp>
        <p:nvSpPr>
          <p:cNvPr id="300" name="Google Shape;300;p87"/>
          <p:cNvSpPr/>
          <p:nvPr>
            <p:ph idx="3" type="pic"/>
          </p:nvPr>
        </p:nvSpPr>
        <p:spPr>
          <a:xfrm>
            <a:off x="3886593" y="2052565"/>
            <a:ext cx="1723877" cy="1723877"/>
          </a:xfrm>
          <a:prstGeom prst="ellipse">
            <a:avLst/>
          </a:prstGeom>
          <a:solidFill>
            <a:schemeClr val="lt1"/>
          </a:solidFill>
          <a:ln>
            <a:noFill/>
          </a:ln>
        </p:spPr>
      </p:sp>
      <p:sp>
        <p:nvSpPr>
          <p:cNvPr id="301" name="Google Shape;301;p87"/>
          <p:cNvSpPr/>
          <p:nvPr>
            <p:ph idx="4" type="pic"/>
          </p:nvPr>
        </p:nvSpPr>
        <p:spPr>
          <a:xfrm>
            <a:off x="6581530" y="2048263"/>
            <a:ext cx="1723877" cy="1723877"/>
          </a:xfrm>
          <a:prstGeom prst="ellipse">
            <a:avLst/>
          </a:prstGeom>
          <a:solidFill>
            <a:schemeClr val="lt1"/>
          </a:solidFill>
          <a:ln>
            <a:noFill/>
          </a:ln>
        </p:spPr>
      </p:sp>
      <p:sp>
        <p:nvSpPr>
          <p:cNvPr id="302" name="Google Shape;302;p87"/>
          <p:cNvSpPr/>
          <p:nvPr>
            <p:ph idx="5" type="pic"/>
          </p:nvPr>
        </p:nvSpPr>
        <p:spPr>
          <a:xfrm>
            <a:off x="9320738" y="2057654"/>
            <a:ext cx="1723877" cy="1723877"/>
          </a:xfrm>
          <a:prstGeom prst="ellipse">
            <a:avLst/>
          </a:prstGeom>
          <a:solidFill>
            <a:schemeClr val="lt1"/>
          </a:solidFill>
          <a:ln>
            <a:noFill/>
          </a:ln>
        </p:spPr>
      </p:sp>
      <p:sp>
        <p:nvSpPr>
          <p:cNvPr id="303" name="Google Shape;303;p87"/>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87"/>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87"/>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87"/>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87"/>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87"/>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87"/>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87"/>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11" name="Google Shape;311;p8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12" name="Google Shape;312;p87"/>
          <p:cNvGrpSpPr/>
          <p:nvPr/>
        </p:nvGrpSpPr>
        <p:grpSpPr>
          <a:xfrm>
            <a:off x="4480947" y="6257070"/>
            <a:ext cx="3144242" cy="374574"/>
            <a:chOff x="301128" y="6151084"/>
            <a:chExt cx="3144242" cy="374574"/>
          </a:xfrm>
        </p:grpSpPr>
        <p:pic>
          <p:nvPicPr>
            <p:cNvPr descr="Shape&#10;&#10;Description automatically generated with medium confidence" id="313" name="Google Shape;313;p8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4" name="Google Shape;314;p8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5" name="Google Shape;315;p8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316" name="Google Shape;316;p87"/>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317" name="Shape 317"/>
        <p:cNvGrpSpPr/>
        <p:nvPr/>
      </p:nvGrpSpPr>
      <p:grpSpPr>
        <a:xfrm>
          <a:off x="0" y="0"/>
          <a:ext cx="0" cy="0"/>
          <a:chOff x="0" y="0"/>
          <a:chExt cx="0" cy="0"/>
        </a:xfrm>
      </p:grpSpPr>
      <p:sp>
        <p:nvSpPr>
          <p:cNvPr id="318" name="Google Shape;318;p88"/>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9" name="Google Shape;319;p88"/>
          <p:cNvSpPr/>
          <p:nvPr>
            <p:ph idx="2" type="pic"/>
          </p:nvPr>
        </p:nvSpPr>
        <p:spPr>
          <a:xfrm>
            <a:off x="1147385" y="2043172"/>
            <a:ext cx="1723877" cy="1723877"/>
          </a:xfrm>
          <a:prstGeom prst="ellipse">
            <a:avLst/>
          </a:prstGeom>
          <a:solidFill>
            <a:schemeClr val="lt1"/>
          </a:solidFill>
          <a:ln>
            <a:noFill/>
          </a:ln>
        </p:spPr>
      </p:sp>
      <p:sp>
        <p:nvSpPr>
          <p:cNvPr id="320" name="Google Shape;320;p88"/>
          <p:cNvSpPr/>
          <p:nvPr>
            <p:ph idx="3" type="pic"/>
          </p:nvPr>
        </p:nvSpPr>
        <p:spPr>
          <a:xfrm>
            <a:off x="3886593" y="2052565"/>
            <a:ext cx="1723877" cy="1723877"/>
          </a:xfrm>
          <a:prstGeom prst="ellipse">
            <a:avLst/>
          </a:prstGeom>
          <a:solidFill>
            <a:schemeClr val="lt1"/>
          </a:solidFill>
          <a:ln>
            <a:noFill/>
          </a:ln>
        </p:spPr>
      </p:sp>
      <p:sp>
        <p:nvSpPr>
          <p:cNvPr id="321" name="Google Shape;321;p88"/>
          <p:cNvSpPr/>
          <p:nvPr>
            <p:ph idx="4" type="pic"/>
          </p:nvPr>
        </p:nvSpPr>
        <p:spPr>
          <a:xfrm>
            <a:off x="6581530" y="2048263"/>
            <a:ext cx="1723877" cy="1723877"/>
          </a:xfrm>
          <a:prstGeom prst="ellipse">
            <a:avLst/>
          </a:prstGeom>
          <a:solidFill>
            <a:schemeClr val="lt1"/>
          </a:solidFill>
          <a:ln>
            <a:noFill/>
          </a:ln>
        </p:spPr>
      </p:sp>
      <p:sp>
        <p:nvSpPr>
          <p:cNvPr id="322" name="Google Shape;322;p88"/>
          <p:cNvSpPr/>
          <p:nvPr>
            <p:ph idx="5" type="pic"/>
          </p:nvPr>
        </p:nvSpPr>
        <p:spPr>
          <a:xfrm>
            <a:off x="9320738" y="2057654"/>
            <a:ext cx="1723877" cy="1723877"/>
          </a:xfrm>
          <a:prstGeom prst="ellipse">
            <a:avLst/>
          </a:prstGeom>
          <a:solidFill>
            <a:schemeClr val="lt1"/>
          </a:solidFill>
          <a:ln>
            <a:noFill/>
          </a:ln>
        </p:spPr>
      </p:sp>
      <p:sp>
        <p:nvSpPr>
          <p:cNvPr id="323" name="Google Shape;323;p88"/>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88"/>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88"/>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88"/>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88"/>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88"/>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88"/>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88"/>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31" name="Google Shape;331;p8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32" name="Google Shape;332;p88"/>
          <p:cNvGrpSpPr/>
          <p:nvPr/>
        </p:nvGrpSpPr>
        <p:grpSpPr>
          <a:xfrm>
            <a:off x="4480947" y="6257070"/>
            <a:ext cx="3144242" cy="374574"/>
            <a:chOff x="301128" y="6151084"/>
            <a:chExt cx="3144242" cy="374574"/>
          </a:xfrm>
        </p:grpSpPr>
        <p:pic>
          <p:nvPicPr>
            <p:cNvPr descr="Shape&#10;&#10;Description automatically generated with medium confidence" id="333" name="Google Shape;333;p8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4" name="Google Shape;334;p8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5" name="Google Shape;335;p8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336" name="Google Shape;336;p88"/>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337" name="Shape 337"/>
        <p:cNvGrpSpPr/>
        <p:nvPr/>
      </p:nvGrpSpPr>
      <p:grpSpPr>
        <a:xfrm>
          <a:off x="0" y="0"/>
          <a:ext cx="0" cy="0"/>
          <a:chOff x="0" y="0"/>
          <a:chExt cx="0" cy="0"/>
        </a:xfrm>
      </p:grpSpPr>
      <p:sp>
        <p:nvSpPr>
          <p:cNvPr id="338" name="Google Shape;338;p89"/>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339" name="Google Shape;339;p89"/>
          <p:cNvGrpSpPr/>
          <p:nvPr/>
        </p:nvGrpSpPr>
        <p:grpSpPr>
          <a:xfrm>
            <a:off x="301128" y="6151084"/>
            <a:ext cx="3144242" cy="374574"/>
            <a:chOff x="301128" y="6151084"/>
            <a:chExt cx="3144242" cy="374574"/>
          </a:xfrm>
        </p:grpSpPr>
        <p:pic>
          <p:nvPicPr>
            <p:cNvPr descr="Shape&#10;&#10;Description automatically generated with medium confidence" id="340" name="Google Shape;340;p8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1" name="Google Shape;341;p8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2" name="Google Shape;342;p8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43" name="Google Shape;343;p89"/>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 name="Google Shape;344;p89"/>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345" name="Google Shape;345;p89"/>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346" name="Shape 346"/>
        <p:cNvGrpSpPr/>
        <p:nvPr/>
      </p:nvGrpSpPr>
      <p:grpSpPr>
        <a:xfrm>
          <a:off x="0" y="0"/>
          <a:ext cx="0" cy="0"/>
          <a:chOff x="0" y="0"/>
          <a:chExt cx="0" cy="0"/>
        </a:xfrm>
      </p:grpSpPr>
      <p:sp>
        <p:nvSpPr>
          <p:cNvPr id="347" name="Google Shape;347;p90"/>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 name="Google Shape;348;p90"/>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90"/>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0" name="Google Shape;350;p90"/>
          <p:cNvGrpSpPr/>
          <p:nvPr/>
        </p:nvGrpSpPr>
        <p:grpSpPr>
          <a:xfrm>
            <a:off x="301128" y="6151084"/>
            <a:ext cx="3144242" cy="374574"/>
            <a:chOff x="301128" y="6151084"/>
            <a:chExt cx="3144242" cy="374574"/>
          </a:xfrm>
        </p:grpSpPr>
        <p:pic>
          <p:nvPicPr>
            <p:cNvPr descr="Shape&#10;&#10;Description automatically generated with medium confidence" id="351" name="Google Shape;351;p9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2" name="Google Shape;352;p9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3" name="Google Shape;353;p9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54" name="Google Shape;354;p90"/>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53" name="Shape 53"/>
        <p:cNvGrpSpPr/>
        <p:nvPr/>
      </p:nvGrpSpPr>
      <p:grpSpPr>
        <a:xfrm>
          <a:off x="0" y="0"/>
          <a:ext cx="0" cy="0"/>
          <a:chOff x="0" y="0"/>
          <a:chExt cx="0" cy="0"/>
        </a:xfrm>
      </p:grpSpPr>
      <p:sp>
        <p:nvSpPr>
          <p:cNvPr id="54" name="Google Shape;54;p62"/>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62"/>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62"/>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62"/>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58" name="Google Shape;58;p62"/>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9" name="Google Shape;59;p62"/>
          <p:cNvGrpSpPr/>
          <p:nvPr/>
        </p:nvGrpSpPr>
        <p:grpSpPr>
          <a:xfrm>
            <a:off x="8448790" y="6057987"/>
            <a:ext cx="3144242" cy="374574"/>
            <a:chOff x="301128" y="6151084"/>
            <a:chExt cx="3144242" cy="374574"/>
          </a:xfrm>
        </p:grpSpPr>
        <p:pic>
          <p:nvPicPr>
            <p:cNvPr descr="Shape&#10;&#10;Description automatically generated with medium confidence" id="60" name="Google Shape;60;p6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1" name="Google Shape;61;p6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2" name="Google Shape;62;p6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355" name="Shape 355"/>
        <p:cNvGrpSpPr/>
        <p:nvPr/>
      </p:nvGrpSpPr>
      <p:grpSpPr>
        <a:xfrm>
          <a:off x="0" y="0"/>
          <a:ext cx="0" cy="0"/>
          <a:chOff x="0" y="0"/>
          <a:chExt cx="0" cy="0"/>
        </a:xfrm>
      </p:grpSpPr>
      <p:sp>
        <p:nvSpPr>
          <p:cNvPr id="356" name="Google Shape;356;p91"/>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 name="Google Shape;357;p91"/>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91"/>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9" name="Google Shape;359;p91"/>
          <p:cNvGrpSpPr/>
          <p:nvPr/>
        </p:nvGrpSpPr>
        <p:grpSpPr>
          <a:xfrm>
            <a:off x="301128" y="6151084"/>
            <a:ext cx="3144242" cy="374574"/>
            <a:chOff x="301128" y="6151084"/>
            <a:chExt cx="3144242" cy="374574"/>
          </a:xfrm>
        </p:grpSpPr>
        <p:pic>
          <p:nvPicPr>
            <p:cNvPr descr="Shape&#10;&#10;Description automatically generated with medium confidence" id="360" name="Google Shape;360;p9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1" name="Google Shape;361;p9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2" name="Google Shape;362;p9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63" name="Google Shape;363;p91"/>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4" name="Google Shape;364;p91"/>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91"/>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6" name="Google Shape;366;p91"/>
          <p:cNvGrpSpPr/>
          <p:nvPr/>
        </p:nvGrpSpPr>
        <p:grpSpPr>
          <a:xfrm>
            <a:off x="301128" y="6151084"/>
            <a:ext cx="3144242" cy="374574"/>
            <a:chOff x="301128" y="6151084"/>
            <a:chExt cx="3144242" cy="374574"/>
          </a:xfrm>
        </p:grpSpPr>
        <p:pic>
          <p:nvPicPr>
            <p:cNvPr descr="Shape&#10;&#10;Description automatically generated with medium confidence" id="367" name="Google Shape;367;p9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8" name="Google Shape;368;p9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9" name="Google Shape;369;p9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70" name="Google Shape;370;p91"/>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371" name="Shape 371"/>
        <p:cNvGrpSpPr/>
        <p:nvPr/>
      </p:nvGrpSpPr>
      <p:grpSpPr>
        <a:xfrm>
          <a:off x="0" y="0"/>
          <a:ext cx="0" cy="0"/>
          <a:chOff x="0" y="0"/>
          <a:chExt cx="0" cy="0"/>
        </a:xfrm>
      </p:grpSpPr>
      <p:sp>
        <p:nvSpPr>
          <p:cNvPr id="372" name="Google Shape;372;p92"/>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 name="Google Shape;373;p92"/>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74" name="Google Shape;374;p92"/>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375" name="Google Shape;375;p92"/>
          <p:cNvSpPr/>
          <p:nvPr>
            <p:ph idx="2" type="pic"/>
          </p:nvPr>
        </p:nvSpPr>
        <p:spPr>
          <a:xfrm>
            <a:off x="7061200" y="1203325"/>
            <a:ext cx="5130800" cy="3913188"/>
          </a:xfrm>
          <a:prstGeom prst="rect">
            <a:avLst/>
          </a:prstGeom>
          <a:solidFill>
            <a:schemeClr val="lt1"/>
          </a:solidFill>
          <a:ln>
            <a:noFill/>
          </a:ln>
        </p:spPr>
      </p:sp>
      <p:sp>
        <p:nvSpPr>
          <p:cNvPr id="376" name="Google Shape;376;p92"/>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7" name="Google Shape;377;p92"/>
          <p:cNvGrpSpPr/>
          <p:nvPr/>
        </p:nvGrpSpPr>
        <p:grpSpPr>
          <a:xfrm>
            <a:off x="389965" y="6092742"/>
            <a:ext cx="3144242" cy="374574"/>
            <a:chOff x="301128" y="6151084"/>
            <a:chExt cx="3144242" cy="374574"/>
          </a:xfrm>
        </p:grpSpPr>
        <p:pic>
          <p:nvPicPr>
            <p:cNvPr descr="Shape&#10;&#10;Description automatically generated with medium confidence" id="378" name="Google Shape;378;p9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9" name="Google Shape;379;p9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0" name="Google Shape;380;p9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381" name="Shape 381"/>
        <p:cNvGrpSpPr/>
        <p:nvPr/>
      </p:nvGrpSpPr>
      <p:grpSpPr>
        <a:xfrm>
          <a:off x="0" y="0"/>
          <a:ext cx="0" cy="0"/>
          <a:chOff x="0" y="0"/>
          <a:chExt cx="0" cy="0"/>
        </a:xfrm>
      </p:grpSpPr>
      <p:sp>
        <p:nvSpPr>
          <p:cNvPr id="382" name="Google Shape;382;p93"/>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3" name="Google Shape;383;p93"/>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4" name="Google Shape;384;p93"/>
          <p:cNvGrpSpPr/>
          <p:nvPr/>
        </p:nvGrpSpPr>
        <p:grpSpPr>
          <a:xfrm>
            <a:off x="2530564" y="336687"/>
            <a:ext cx="9078210" cy="5854425"/>
            <a:chOff x="3152299" y="635855"/>
            <a:chExt cx="19296834" cy="12444290"/>
          </a:xfrm>
        </p:grpSpPr>
        <p:pic>
          <p:nvPicPr>
            <p:cNvPr descr="iPhone6_mockup_front_white.png" id="385" name="Google Shape;385;p93"/>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386" name="Google Shape;386;p93"/>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387" name="Google Shape;387;p93"/>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388" name="Google Shape;388;p93"/>
          <p:cNvSpPr/>
          <p:nvPr>
            <p:ph idx="2" type="pic"/>
          </p:nvPr>
        </p:nvSpPr>
        <p:spPr>
          <a:xfrm>
            <a:off x="8602116" y="1265033"/>
            <a:ext cx="2266512" cy="3978298"/>
          </a:xfrm>
          <a:prstGeom prst="rect">
            <a:avLst/>
          </a:prstGeom>
          <a:solidFill>
            <a:schemeClr val="lt1"/>
          </a:solidFill>
          <a:ln>
            <a:noFill/>
          </a:ln>
        </p:spPr>
      </p:sp>
      <p:sp>
        <p:nvSpPr>
          <p:cNvPr id="389" name="Google Shape;389;p93"/>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0" name="Google Shape;390;p93"/>
          <p:cNvGrpSpPr/>
          <p:nvPr/>
        </p:nvGrpSpPr>
        <p:grpSpPr>
          <a:xfrm>
            <a:off x="389965" y="6092742"/>
            <a:ext cx="3144242" cy="374574"/>
            <a:chOff x="301128" y="6151084"/>
            <a:chExt cx="3144242" cy="374574"/>
          </a:xfrm>
        </p:grpSpPr>
        <p:pic>
          <p:nvPicPr>
            <p:cNvPr descr="Shape&#10;&#10;Description automatically generated with medium confidence" id="391" name="Google Shape;391;p9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2" name="Google Shape;392;p9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3" name="Google Shape;393;p9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394" name="Shape 394"/>
        <p:cNvGrpSpPr/>
        <p:nvPr/>
      </p:nvGrpSpPr>
      <p:grpSpPr>
        <a:xfrm>
          <a:off x="0" y="0"/>
          <a:ext cx="0" cy="0"/>
          <a:chOff x="0" y="0"/>
          <a:chExt cx="0" cy="0"/>
        </a:xfrm>
      </p:grpSpPr>
      <p:sp>
        <p:nvSpPr>
          <p:cNvPr id="395" name="Google Shape;395;p94"/>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94"/>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7" name="Google Shape;397;p94"/>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398" name="Google Shape;398;p94"/>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 name="Google Shape;399;p94"/>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0" name="Google Shape;400;p94"/>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01" name="Google Shape;401;p94"/>
          <p:cNvGrpSpPr/>
          <p:nvPr/>
        </p:nvGrpSpPr>
        <p:grpSpPr>
          <a:xfrm rot="-5400000">
            <a:off x="-1025447" y="4518095"/>
            <a:ext cx="3445636" cy="410479"/>
            <a:chOff x="301128" y="6151084"/>
            <a:chExt cx="3144242" cy="374574"/>
          </a:xfrm>
        </p:grpSpPr>
        <p:pic>
          <p:nvPicPr>
            <p:cNvPr descr="Shape&#10;&#10;Description automatically generated with medium confidence" id="402" name="Google Shape;402;p9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3" name="Google Shape;403;p9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4" name="Google Shape;404;p9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405" name="Shape 405"/>
        <p:cNvGrpSpPr/>
        <p:nvPr/>
      </p:nvGrpSpPr>
      <p:grpSpPr>
        <a:xfrm>
          <a:off x="0" y="0"/>
          <a:ext cx="0" cy="0"/>
          <a:chOff x="0" y="0"/>
          <a:chExt cx="0" cy="0"/>
        </a:xfrm>
      </p:grpSpPr>
      <p:sp>
        <p:nvSpPr>
          <p:cNvPr id="406" name="Google Shape;406;p95"/>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 name="Google Shape;407;p95"/>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08" name="Google Shape;408;p95"/>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409" name="Google Shape;409;p95"/>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95"/>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11" name="Google Shape;411;p95"/>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2" name="Google Shape;412;p95"/>
          <p:cNvGrpSpPr/>
          <p:nvPr/>
        </p:nvGrpSpPr>
        <p:grpSpPr>
          <a:xfrm rot="-5400000">
            <a:off x="-1025447" y="4518095"/>
            <a:ext cx="3445636" cy="410479"/>
            <a:chOff x="301128" y="6151084"/>
            <a:chExt cx="3144242" cy="374574"/>
          </a:xfrm>
        </p:grpSpPr>
        <p:pic>
          <p:nvPicPr>
            <p:cNvPr descr="Shape&#10;&#10;Description automatically generated with medium confidence" id="413" name="Google Shape;413;p9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4" name="Google Shape;414;p9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5" name="Google Shape;415;p9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416" name="Shape 416"/>
        <p:cNvGrpSpPr/>
        <p:nvPr/>
      </p:nvGrpSpPr>
      <p:grpSpPr>
        <a:xfrm>
          <a:off x="0" y="0"/>
          <a:ext cx="0" cy="0"/>
          <a:chOff x="0" y="0"/>
          <a:chExt cx="0" cy="0"/>
        </a:xfrm>
      </p:grpSpPr>
      <p:sp>
        <p:nvSpPr>
          <p:cNvPr id="417" name="Google Shape;417;p96"/>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96"/>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19" name="Google Shape;419;p96"/>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420" name="Google Shape;420;p96"/>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96"/>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2" name="Google Shape;422;p96"/>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23" name="Google Shape;423;p96"/>
          <p:cNvGrpSpPr/>
          <p:nvPr/>
        </p:nvGrpSpPr>
        <p:grpSpPr>
          <a:xfrm rot="-5400000">
            <a:off x="-1025447" y="4518095"/>
            <a:ext cx="3445636" cy="410479"/>
            <a:chOff x="301128" y="6151084"/>
            <a:chExt cx="3144242" cy="374574"/>
          </a:xfrm>
        </p:grpSpPr>
        <p:pic>
          <p:nvPicPr>
            <p:cNvPr descr="Shape&#10;&#10;Description automatically generated with medium confidence" id="424" name="Google Shape;424;p9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5" name="Google Shape;425;p9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6" name="Google Shape;426;p9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27" name="Shape 427"/>
        <p:cNvGrpSpPr/>
        <p:nvPr/>
      </p:nvGrpSpPr>
      <p:grpSpPr>
        <a:xfrm>
          <a:off x="0" y="0"/>
          <a:ext cx="0" cy="0"/>
          <a:chOff x="0" y="0"/>
          <a:chExt cx="0" cy="0"/>
        </a:xfrm>
      </p:grpSpPr>
      <p:sp>
        <p:nvSpPr>
          <p:cNvPr id="428" name="Google Shape;428;p97"/>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de-DE"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429" name="Google Shape;429;p97"/>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430" name="Google Shape;430;p97"/>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31" name="Google Shape;431;p97"/>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32" name="Google Shape;432;p97"/>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33" name="Google Shape;433;p97"/>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34" name="Google Shape;434;p97"/>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35" name="Google Shape;435;p97"/>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97"/>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97"/>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97"/>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97"/>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97"/>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41" name="Google Shape;441;p9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42" name="Google Shape;442;p97"/>
          <p:cNvGrpSpPr/>
          <p:nvPr/>
        </p:nvGrpSpPr>
        <p:grpSpPr>
          <a:xfrm>
            <a:off x="389965" y="6092742"/>
            <a:ext cx="3144242" cy="374574"/>
            <a:chOff x="301128" y="6151084"/>
            <a:chExt cx="3144242" cy="374574"/>
          </a:xfrm>
        </p:grpSpPr>
        <p:pic>
          <p:nvPicPr>
            <p:cNvPr descr="Shape&#10;&#10;Description automatically generated with medium confidence" id="443" name="Google Shape;443;p9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4" name="Google Shape;444;p9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5" name="Google Shape;445;p9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46" name="Shape 446"/>
        <p:cNvGrpSpPr/>
        <p:nvPr/>
      </p:nvGrpSpPr>
      <p:grpSpPr>
        <a:xfrm>
          <a:off x="0" y="0"/>
          <a:ext cx="0" cy="0"/>
          <a:chOff x="0" y="0"/>
          <a:chExt cx="0" cy="0"/>
        </a:xfrm>
      </p:grpSpPr>
      <p:cxnSp>
        <p:nvCxnSpPr>
          <p:cNvPr id="447" name="Google Shape;447;p98"/>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48" name="Google Shape;448;p98"/>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49" name="Google Shape;449;p98"/>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50" name="Google Shape;450;p98"/>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51" name="Google Shape;451;p98"/>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52" name="Google Shape;452;p98"/>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8"/>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98"/>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98"/>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98"/>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98"/>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58" name="Google Shape;458;p9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59" name="Google Shape;459;p98"/>
          <p:cNvGrpSpPr/>
          <p:nvPr/>
        </p:nvGrpSpPr>
        <p:grpSpPr>
          <a:xfrm>
            <a:off x="4480947" y="6257070"/>
            <a:ext cx="3144242" cy="374574"/>
            <a:chOff x="301128" y="6151084"/>
            <a:chExt cx="3144242" cy="374574"/>
          </a:xfrm>
        </p:grpSpPr>
        <p:pic>
          <p:nvPicPr>
            <p:cNvPr descr="Shape&#10;&#10;Description automatically generated with medium confidence" id="460" name="Google Shape;460;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61" name="Google Shape;461;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62" name="Google Shape;462;p9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463" name="Shape 463"/>
        <p:cNvGrpSpPr/>
        <p:nvPr/>
      </p:nvGrpSpPr>
      <p:grpSpPr>
        <a:xfrm>
          <a:off x="0" y="0"/>
          <a:ext cx="0" cy="0"/>
          <a:chOff x="0" y="0"/>
          <a:chExt cx="0" cy="0"/>
        </a:xfrm>
      </p:grpSpPr>
      <p:grpSp>
        <p:nvGrpSpPr>
          <p:cNvPr id="464" name="Google Shape;464;p99"/>
          <p:cNvGrpSpPr/>
          <p:nvPr/>
        </p:nvGrpSpPr>
        <p:grpSpPr>
          <a:xfrm flipH="1">
            <a:off x="-87112" y="2832249"/>
            <a:ext cx="10088030" cy="1233055"/>
            <a:chOff x="4201590" y="5664497"/>
            <a:chExt cx="20176060" cy="2466109"/>
          </a:xfrm>
        </p:grpSpPr>
        <p:cxnSp>
          <p:nvCxnSpPr>
            <p:cNvPr id="465" name="Google Shape;465;p99"/>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466" name="Google Shape;466;p99"/>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67" name="Google Shape;467;p99"/>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68" name="Google Shape;468;p99"/>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469" name="Google Shape;469;p99"/>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0" name="Google Shape;470;p99"/>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99"/>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99"/>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3" name="Google Shape;473;p99"/>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74" name="Google Shape;474;p9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75" name="Google Shape;475;p99"/>
          <p:cNvGrpSpPr/>
          <p:nvPr/>
        </p:nvGrpSpPr>
        <p:grpSpPr>
          <a:xfrm>
            <a:off x="8448790" y="6057987"/>
            <a:ext cx="3144242" cy="374574"/>
            <a:chOff x="301128" y="6151084"/>
            <a:chExt cx="3144242" cy="374574"/>
          </a:xfrm>
        </p:grpSpPr>
        <p:pic>
          <p:nvPicPr>
            <p:cNvPr descr="Shape&#10;&#10;Description automatically generated with medium confidence" id="476" name="Google Shape;476;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7" name="Google Shape;477;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8" name="Google Shape;478;p9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479" name="Shape 479"/>
        <p:cNvGrpSpPr/>
        <p:nvPr/>
      </p:nvGrpSpPr>
      <p:grpSpPr>
        <a:xfrm>
          <a:off x="0" y="0"/>
          <a:ext cx="0" cy="0"/>
          <a:chOff x="0" y="0"/>
          <a:chExt cx="0" cy="0"/>
        </a:xfrm>
      </p:grpSpPr>
      <p:sp>
        <p:nvSpPr>
          <p:cNvPr id="480" name="Google Shape;480;p100"/>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1" name="Google Shape;481;p100"/>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2" name="Google Shape;482;p100"/>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00"/>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100"/>
          <p:cNvSpPr txBox="1"/>
          <p:nvPr>
            <p:ph idx="3" type="body"/>
          </p:nvPr>
        </p:nvSpPr>
        <p:spPr>
          <a:xfrm>
            <a:off x="6420771" y="388087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0"/>
          <p:cNvSpPr txBox="1"/>
          <p:nvPr>
            <p:ph idx="4"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86" name="Google Shape;486;p10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87" name="Google Shape;487;p100"/>
          <p:cNvGrpSpPr/>
          <p:nvPr/>
        </p:nvGrpSpPr>
        <p:grpSpPr>
          <a:xfrm>
            <a:off x="4480947" y="6257070"/>
            <a:ext cx="3144242" cy="374574"/>
            <a:chOff x="301128" y="6151084"/>
            <a:chExt cx="3144242" cy="374574"/>
          </a:xfrm>
        </p:grpSpPr>
        <p:pic>
          <p:nvPicPr>
            <p:cNvPr descr="Shape&#10;&#10;Description automatically generated with medium confidence" id="488" name="Google Shape;488;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9" name="Google Shape;489;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0" name="Google Shape;490;p10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63" name="Shape 63"/>
        <p:cNvGrpSpPr/>
        <p:nvPr/>
      </p:nvGrpSpPr>
      <p:grpSpPr>
        <a:xfrm>
          <a:off x="0" y="0"/>
          <a:ext cx="0" cy="0"/>
          <a:chOff x="0" y="0"/>
          <a:chExt cx="0" cy="0"/>
        </a:xfrm>
      </p:grpSpPr>
      <p:sp>
        <p:nvSpPr>
          <p:cNvPr id="64" name="Google Shape;64;p63"/>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65" name="Google Shape;65;p6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6" name="Google Shape;66;p63"/>
          <p:cNvGrpSpPr/>
          <p:nvPr/>
        </p:nvGrpSpPr>
        <p:grpSpPr>
          <a:xfrm>
            <a:off x="8448790" y="6057987"/>
            <a:ext cx="3144242" cy="374574"/>
            <a:chOff x="301128" y="6151084"/>
            <a:chExt cx="3144242" cy="374574"/>
          </a:xfrm>
        </p:grpSpPr>
        <p:pic>
          <p:nvPicPr>
            <p:cNvPr descr="Shape&#10;&#10;Description automatically generated with medium confidence" id="67" name="Google Shape;67;p6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 name="Google Shape;68;p6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9" name="Google Shape;69;p6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70" name="Google Shape;70;p6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491" name="Shape 491"/>
        <p:cNvGrpSpPr/>
        <p:nvPr/>
      </p:nvGrpSpPr>
      <p:grpSpPr>
        <a:xfrm>
          <a:off x="0" y="0"/>
          <a:ext cx="0" cy="0"/>
          <a:chOff x="0" y="0"/>
          <a:chExt cx="0" cy="0"/>
        </a:xfrm>
      </p:grpSpPr>
      <p:grpSp>
        <p:nvGrpSpPr>
          <p:cNvPr id="492" name="Google Shape;492;p101"/>
          <p:cNvGrpSpPr/>
          <p:nvPr/>
        </p:nvGrpSpPr>
        <p:grpSpPr>
          <a:xfrm>
            <a:off x="14068" y="1619338"/>
            <a:ext cx="12165015" cy="3845400"/>
            <a:chOff x="0" y="4738255"/>
            <a:chExt cx="21169744" cy="5292436"/>
          </a:xfrm>
        </p:grpSpPr>
        <p:sp>
          <p:nvSpPr>
            <p:cNvPr id="493" name="Google Shape;493;p101"/>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4" name="Google Shape;494;p101"/>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5" name="Google Shape;495;p101"/>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6" name="Google Shape;496;p101"/>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97" name="Google Shape;497;p101"/>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101"/>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101"/>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0" name="Google Shape;500;p101"/>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101"/>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101"/>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3" name="Google Shape;503;p101"/>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101"/>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101"/>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6" name="Google Shape;506;p101"/>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101"/>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101"/>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101"/>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10" name="Google Shape;510;p10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11" name="Google Shape;511;p101"/>
          <p:cNvGrpSpPr/>
          <p:nvPr/>
        </p:nvGrpSpPr>
        <p:grpSpPr>
          <a:xfrm>
            <a:off x="4480947" y="6257070"/>
            <a:ext cx="3144242" cy="374574"/>
            <a:chOff x="301128" y="6151084"/>
            <a:chExt cx="3144242" cy="374574"/>
          </a:xfrm>
        </p:grpSpPr>
        <p:pic>
          <p:nvPicPr>
            <p:cNvPr descr="Shape&#10;&#10;Description automatically generated with medium confidence" id="512" name="Google Shape;512;p10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3" name="Google Shape;513;p10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4" name="Google Shape;514;p10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515" name="Shape 515"/>
        <p:cNvGrpSpPr/>
        <p:nvPr/>
      </p:nvGrpSpPr>
      <p:grpSpPr>
        <a:xfrm>
          <a:off x="0" y="0"/>
          <a:ext cx="0" cy="0"/>
          <a:chOff x="0" y="0"/>
          <a:chExt cx="0" cy="0"/>
        </a:xfrm>
      </p:grpSpPr>
      <p:sp>
        <p:nvSpPr>
          <p:cNvPr id="516" name="Google Shape;516;p102"/>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7" name="Google Shape;517;p102"/>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8" name="Google Shape;518;p102"/>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19" name="Google Shape;519;p102"/>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20" name="Google Shape;520;p102"/>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21" name="Google Shape;521;p102"/>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22" name="Google Shape;522;p102"/>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3" name="Google Shape;523;p102"/>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102"/>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02"/>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26" name="Google Shape;526;p10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27" name="Google Shape;527;p102"/>
          <p:cNvGrpSpPr/>
          <p:nvPr/>
        </p:nvGrpSpPr>
        <p:grpSpPr>
          <a:xfrm>
            <a:off x="4480947" y="6257070"/>
            <a:ext cx="3144242" cy="374574"/>
            <a:chOff x="301128" y="6151084"/>
            <a:chExt cx="3144242" cy="374574"/>
          </a:xfrm>
        </p:grpSpPr>
        <p:pic>
          <p:nvPicPr>
            <p:cNvPr descr="Shape&#10;&#10;Description automatically generated with medium confidence" id="528" name="Google Shape;528;p10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9" name="Google Shape;529;p10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30" name="Google Shape;530;p10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531" name="Shape 531"/>
        <p:cNvGrpSpPr/>
        <p:nvPr/>
      </p:nvGrpSpPr>
      <p:grpSpPr>
        <a:xfrm>
          <a:off x="0" y="0"/>
          <a:ext cx="0" cy="0"/>
          <a:chOff x="0" y="0"/>
          <a:chExt cx="0" cy="0"/>
        </a:xfrm>
      </p:grpSpPr>
      <p:sp>
        <p:nvSpPr>
          <p:cNvPr id="532" name="Google Shape;532;p103"/>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3" name="Google Shape;533;p103"/>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4" name="Google Shape;534;p103"/>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5" name="Google Shape;535;p103"/>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6" name="Google Shape;536;p103"/>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7" name="Google Shape;537;p103"/>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8" name="Google Shape;538;p103"/>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39" name="Google Shape;539;p103"/>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0" name="Google Shape;540;p103"/>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1" name="Google Shape;541;p103"/>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2" name="Google Shape;542;p103"/>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103"/>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103"/>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103"/>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6" name="Google Shape;546;p103"/>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7" name="Google Shape;547;p103"/>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48" name="Google Shape;548;p10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49" name="Google Shape;549;p103"/>
          <p:cNvGrpSpPr/>
          <p:nvPr/>
        </p:nvGrpSpPr>
        <p:grpSpPr>
          <a:xfrm>
            <a:off x="4480947" y="6257070"/>
            <a:ext cx="3144242" cy="374574"/>
            <a:chOff x="301128" y="6151084"/>
            <a:chExt cx="3144242" cy="374574"/>
          </a:xfrm>
        </p:grpSpPr>
        <p:pic>
          <p:nvPicPr>
            <p:cNvPr descr="Shape&#10;&#10;Description automatically generated with medium confidence" id="550" name="Google Shape;550;p10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1" name="Google Shape;551;p10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2" name="Google Shape;552;p10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553" name="Shape 553"/>
        <p:cNvGrpSpPr/>
        <p:nvPr/>
      </p:nvGrpSpPr>
      <p:grpSpPr>
        <a:xfrm>
          <a:off x="0" y="0"/>
          <a:ext cx="0" cy="0"/>
          <a:chOff x="0" y="0"/>
          <a:chExt cx="0" cy="0"/>
        </a:xfrm>
      </p:grpSpPr>
      <p:sp>
        <p:nvSpPr>
          <p:cNvPr id="554" name="Google Shape;554;p104"/>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5" name="Google Shape;555;p104"/>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6" name="Google Shape;556;p104"/>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7" name="Google Shape;557;p104"/>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8" name="Google Shape;558;p104"/>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9" name="Google Shape;559;p104"/>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0" name="Google Shape;560;p104"/>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104"/>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p104"/>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104"/>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04"/>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65" name="Google Shape;565;p10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66" name="Google Shape;566;p104"/>
          <p:cNvGrpSpPr/>
          <p:nvPr/>
        </p:nvGrpSpPr>
        <p:grpSpPr>
          <a:xfrm>
            <a:off x="4480947" y="6257070"/>
            <a:ext cx="3144242" cy="374574"/>
            <a:chOff x="301128" y="6151084"/>
            <a:chExt cx="3144242" cy="374574"/>
          </a:xfrm>
        </p:grpSpPr>
        <p:pic>
          <p:nvPicPr>
            <p:cNvPr descr="Shape&#10;&#10;Description automatically generated with medium confidence" id="567" name="Google Shape;567;p10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8" name="Google Shape;568;p10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69" name="Google Shape;569;p10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570" name="Shape 570"/>
        <p:cNvGrpSpPr/>
        <p:nvPr/>
      </p:nvGrpSpPr>
      <p:grpSpPr>
        <a:xfrm>
          <a:off x="0" y="0"/>
          <a:ext cx="0" cy="0"/>
          <a:chOff x="0" y="0"/>
          <a:chExt cx="0" cy="0"/>
        </a:xfrm>
      </p:grpSpPr>
      <p:grpSp>
        <p:nvGrpSpPr>
          <p:cNvPr id="571" name="Google Shape;571;p105"/>
          <p:cNvGrpSpPr/>
          <p:nvPr/>
        </p:nvGrpSpPr>
        <p:grpSpPr>
          <a:xfrm>
            <a:off x="1154562" y="1887157"/>
            <a:ext cx="9882876" cy="2798187"/>
            <a:chOff x="1875859" y="4907106"/>
            <a:chExt cx="20625932" cy="5839921"/>
          </a:xfrm>
        </p:grpSpPr>
        <p:sp>
          <p:nvSpPr>
            <p:cNvPr id="572" name="Google Shape;572;p105"/>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3" name="Google Shape;573;p105"/>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4" name="Google Shape;574;p105"/>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5" name="Google Shape;575;p105"/>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6" name="Google Shape;576;p105"/>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7" name="Google Shape;577;p105"/>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8" name="Google Shape;578;p105"/>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79" name="Google Shape;579;p105"/>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80" name="Google Shape;580;p105"/>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81" name="Google Shape;581;p105"/>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82" name="Google Shape;582;p105"/>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583" name="Google Shape;583;p105"/>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584" name="Google Shape;584;p105"/>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585" name="Google Shape;585;p105"/>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586" name="Google Shape;586;p105"/>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587" name="Google Shape;587;p105"/>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105"/>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105"/>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05"/>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105"/>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105"/>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93" name="Google Shape;593;p10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94" name="Google Shape;594;p105"/>
          <p:cNvGrpSpPr/>
          <p:nvPr/>
        </p:nvGrpSpPr>
        <p:grpSpPr>
          <a:xfrm>
            <a:off x="4480947" y="6257070"/>
            <a:ext cx="3144242" cy="374574"/>
            <a:chOff x="301128" y="6151084"/>
            <a:chExt cx="3144242" cy="374574"/>
          </a:xfrm>
        </p:grpSpPr>
        <p:pic>
          <p:nvPicPr>
            <p:cNvPr descr="Shape&#10;&#10;Description automatically generated with medium confidence" id="595" name="Google Shape;595;p10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6" name="Google Shape;596;p10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7" name="Google Shape;597;p10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598" name="Shape 598"/>
        <p:cNvGrpSpPr/>
        <p:nvPr/>
      </p:nvGrpSpPr>
      <p:grpSpPr>
        <a:xfrm>
          <a:off x="0" y="0"/>
          <a:ext cx="0" cy="0"/>
          <a:chOff x="0" y="0"/>
          <a:chExt cx="0" cy="0"/>
        </a:xfrm>
      </p:grpSpPr>
      <p:grpSp>
        <p:nvGrpSpPr>
          <p:cNvPr id="599" name="Google Shape;599;p106"/>
          <p:cNvGrpSpPr/>
          <p:nvPr/>
        </p:nvGrpSpPr>
        <p:grpSpPr>
          <a:xfrm>
            <a:off x="958611" y="1840131"/>
            <a:ext cx="10383759" cy="2382415"/>
            <a:chOff x="2122935" y="4949396"/>
            <a:chExt cx="20123405" cy="5001613"/>
          </a:xfrm>
        </p:grpSpPr>
        <p:sp>
          <p:nvSpPr>
            <p:cNvPr id="600" name="Google Shape;600;p106"/>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01" name="Google Shape;601;p106"/>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02" name="Google Shape;602;p106"/>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03" name="Google Shape;603;p106"/>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04" name="Google Shape;604;p106"/>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605" name="Google Shape;605;p106"/>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606" name="Google Shape;606;p106"/>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06"/>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8" name="Google Shape;608;p106"/>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06"/>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106"/>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106"/>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106"/>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106"/>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106"/>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15" name="Google Shape;615;p10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16" name="Google Shape;616;p106"/>
          <p:cNvGrpSpPr/>
          <p:nvPr/>
        </p:nvGrpSpPr>
        <p:grpSpPr>
          <a:xfrm>
            <a:off x="4480947" y="6257070"/>
            <a:ext cx="3144242" cy="374574"/>
            <a:chOff x="301128" y="6151084"/>
            <a:chExt cx="3144242" cy="374574"/>
          </a:xfrm>
        </p:grpSpPr>
        <p:pic>
          <p:nvPicPr>
            <p:cNvPr descr="Shape&#10;&#10;Description automatically generated with medium confidence" id="617" name="Google Shape;617;p10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18" name="Google Shape;618;p10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19" name="Google Shape;619;p10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620" name="Shape 620"/>
        <p:cNvGrpSpPr/>
        <p:nvPr/>
      </p:nvGrpSpPr>
      <p:grpSpPr>
        <a:xfrm>
          <a:off x="0" y="0"/>
          <a:ext cx="0" cy="0"/>
          <a:chOff x="0" y="0"/>
          <a:chExt cx="0" cy="0"/>
        </a:xfrm>
      </p:grpSpPr>
      <p:grpSp>
        <p:nvGrpSpPr>
          <p:cNvPr id="621" name="Google Shape;621;p107"/>
          <p:cNvGrpSpPr/>
          <p:nvPr/>
        </p:nvGrpSpPr>
        <p:grpSpPr>
          <a:xfrm>
            <a:off x="2282521" y="1805252"/>
            <a:ext cx="7491958" cy="1805615"/>
            <a:chOff x="7490990" y="4949396"/>
            <a:chExt cx="14519185" cy="3790686"/>
          </a:xfrm>
        </p:grpSpPr>
        <p:sp>
          <p:nvSpPr>
            <p:cNvPr id="622" name="Google Shape;622;p107"/>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23" name="Google Shape;623;p107"/>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24" name="Google Shape;624;p107"/>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625" name="Google Shape;625;p107"/>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107"/>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107"/>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107"/>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107"/>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107"/>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107"/>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32" name="Google Shape;632;p10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33" name="Google Shape;633;p107"/>
          <p:cNvGrpSpPr/>
          <p:nvPr/>
        </p:nvGrpSpPr>
        <p:grpSpPr>
          <a:xfrm>
            <a:off x="4480947" y="6257070"/>
            <a:ext cx="3144242" cy="374574"/>
            <a:chOff x="301128" y="6151084"/>
            <a:chExt cx="3144242" cy="374574"/>
          </a:xfrm>
        </p:grpSpPr>
        <p:pic>
          <p:nvPicPr>
            <p:cNvPr descr="Shape&#10;&#10;Description automatically generated with medium confidence" id="634" name="Google Shape;634;p10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35" name="Google Shape;635;p10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36" name="Google Shape;636;p10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637" name="Shape 637"/>
        <p:cNvGrpSpPr/>
        <p:nvPr/>
      </p:nvGrpSpPr>
      <p:grpSpPr>
        <a:xfrm>
          <a:off x="0" y="0"/>
          <a:ext cx="0" cy="0"/>
          <a:chOff x="0" y="0"/>
          <a:chExt cx="0" cy="0"/>
        </a:xfrm>
      </p:grpSpPr>
      <p:grpSp>
        <p:nvGrpSpPr>
          <p:cNvPr id="638" name="Google Shape;638;p108"/>
          <p:cNvGrpSpPr/>
          <p:nvPr/>
        </p:nvGrpSpPr>
        <p:grpSpPr>
          <a:xfrm flipH="1">
            <a:off x="8729578" y="863758"/>
            <a:ext cx="3462422" cy="4621568"/>
            <a:chOff x="1333421" y="1575267"/>
            <a:chExt cx="7926559" cy="10580207"/>
          </a:xfrm>
        </p:grpSpPr>
        <p:sp>
          <p:nvSpPr>
            <p:cNvPr id="639" name="Google Shape;639;p108"/>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0" name="Google Shape;640;p108"/>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1" name="Google Shape;641;p108"/>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2" name="Google Shape;642;p108"/>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078"/>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3" name="Google Shape;643;p108"/>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44" name="Google Shape;644;p108"/>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45" name="Google Shape;645;p108"/>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46" name="Google Shape;646;p108"/>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47" name="Google Shape;647;p108"/>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48" name="Google Shape;648;p108"/>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49" name="Google Shape;649;p108"/>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50" name="Google Shape;650;p108"/>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51" name="Google Shape;651;p108"/>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52" name="Google Shape;652;p108"/>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653" name="Google Shape;653;p108"/>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54" name="Google Shape;654;p108"/>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655" name="Google Shape;655;p108"/>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6" name="Google Shape;656;p108"/>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57" name="Google Shape;657;p108"/>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8" name="Google Shape;658;p108"/>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59" name="Google Shape;659;p108"/>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60" name="Google Shape;660;p108"/>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61" name="Google Shape;661;p108"/>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62" name="Google Shape;662;p108"/>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63" name="Google Shape;663;p108"/>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64" name="Google Shape;664;p108"/>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65" name="Google Shape;665;p108"/>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66" name="Google Shape;666;p108"/>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67" name="Google Shape;667;p108"/>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68" name="Google Shape;668;p108"/>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69" name="Google Shape;669;p108"/>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70" name="Google Shape;670;p108"/>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71" name="Google Shape;671;p108"/>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72" name="Google Shape;672;p108"/>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73" name="Google Shape;673;p108"/>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74" name="Google Shape;674;p108"/>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675" name="Google Shape;675;p108"/>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76" name="Google Shape;676;p108"/>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77" name="Google Shape;677;p108"/>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78" name="Google Shape;678;p108"/>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79" name="Google Shape;679;p108"/>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0" name="Google Shape;680;p108"/>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1" name="Google Shape;681;p108"/>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2" name="Google Shape;682;p108"/>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83" name="Google Shape;683;p108"/>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84" name="Google Shape;684;p108"/>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85" name="Google Shape;685;p108"/>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86" name="Google Shape;686;p108"/>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87" name="Google Shape;687;p108"/>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88" name="Google Shape;688;p108"/>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89" name="Google Shape;689;p108"/>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90" name="Google Shape;690;p108"/>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91" name="Google Shape;691;p108"/>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92" name="Google Shape;692;p108"/>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93" name="Google Shape;693;p108"/>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694" name="Google Shape;694;p108"/>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95" name="Google Shape;695;p108"/>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696" name="Google Shape;696;p108"/>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08"/>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698" name="Google Shape;698;p108"/>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108"/>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0" name="Google Shape;700;p108"/>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108"/>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2" name="Google Shape;702;p108"/>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3" name="Google Shape;703;p108"/>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04" name="Google Shape;704;p10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05" name="Google Shape;705;p108"/>
          <p:cNvGrpSpPr/>
          <p:nvPr/>
        </p:nvGrpSpPr>
        <p:grpSpPr>
          <a:xfrm>
            <a:off x="389965" y="6092742"/>
            <a:ext cx="3144242" cy="374574"/>
            <a:chOff x="301128" y="6151084"/>
            <a:chExt cx="3144242" cy="374574"/>
          </a:xfrm>
        </p:grpSpPr>
        <p:pic>
          <p:nvPicPr>
            <p:cNvPr descr="Shape&#10;&#10;Description automatically generated with medium confidence" id="706" name="Google Shape;706;p10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07" name="Google Shape;707;p10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08" name="Google Shape;708;p10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709" name="Shape 709"/>
        <p:cNvGrpSpPr/>
        <p:nvPr/>
      </p:nvGrpSpPr>
      <p:grpSpPr>
        <a:xfrm>
          <a:off x="0" y="0"/>
          <a:ext cx="0" cy="0"/>
          <a:chOff x="0" y="0"/>
          <a:chExt cx="0" cy="0"/>
        </a:xfrm>
      </p:grpSpPr>
      <p:sp>
        <p:nvSpPr>
          <p:cNvPr id="710" name="Google Shape;710;p109"/>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1" name="Google Shape;711;p109"/>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2" name="Google Shape;712;p109"/>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3" name="Google Shape;713;p109"/>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4" name="Google Shape;714;p109"/>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5" name="Google Shape;715;p109"/>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6" name="Google Shape;716;p109"/>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7" name="Google Shape;717;p109"/>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8" name="Google Shape;718;p109"/>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9" name="Google Shape;719;p109"/>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0" name="Google Shape;720;p109"/>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1" name="Google Shape;721;p109"/>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09"/>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09"/>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09"/>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09"/>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109"/>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27" name="Google Shape;727;p10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28" name="Google Shape;728;p109"/>
          <p:cNvGrpSpPr/>
          <p:nvPr/>
        </p:nvGrpSpPr>
        <p:grpSpPr>
          <a:xfrm>
            <a:off x="389965" y="6092742"/>
            <a:ext cx="3144242" cy="374574"/>
            <a:chOff x="301128" y="6151084"/>
            <a:chExt cx="3144242" cy="374574"/>
          </a:xfrm>
        </p:grpSpPr>
        <p:pic>
          <p:nvPicPr>
            <p:cNvPr descr="Shape&#10;&#10;Description automatically generated with medium confidence" id="729" name="Google Shape;729;p10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30" name="Google Shape;730;p10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31" name="Google Shape;731;p10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732" name="Google Shape;732;p109"/>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109"/>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09"/>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5" name="Google Shape;735;p109"/>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736" name="Shape 736"/>
        <p:cNvGrpSpPr/>
        <p:nvPr/>
      </p:nvGrpSpPr>
      <p:grpSpPr>
        <a:xfrm>
          <a:off x="0" y="0"/>
          <a:ext cx="0" cy="0"/>
          <a:chOff x="0" y="0"/>
          <a:chExt cx="0" cy="0"/>
        </a:xfrm>
      </p:grpSpPr>
      <p:sp>
        <p:nvSpPr>
          <p:cNvPr id="737" name="Google Shape;737;p110"/>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110"/>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9" name="Google Shape;739;p110"/>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0" name="Google Shape;740;p110"/>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1" name="Google Shape;741;p110"/>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2" name="Google Shape;742;p110"/>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3" name="Google Shape;743;p110"/>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4" name="Google Shape;744;p110"/>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5" name="Google Shape;745;p110"/>
          <p:cNvSpPr/>
          <p:nvPr/>
        </p:nvSpPr>
        <p:spPr>
          <a:xfrm>
            <a:off x="9344443" y="1698686"/>
            <a:ext cx="1268168" cy="1268168"/>
          </a:xfrm>
          <a:prstGeom prst="ellipse">
            <a:avLst/>
          </a:prstGeom>
          <a:solidFill>
            <a:srgbClr val="916395">
              <a:alpha val="8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6" name="Google Shape;746;p110"/>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7" name="Google Shape;747;p110"/>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8" name="Google Shape;748;p110"/>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9" name="Google Shape;749;p110"/>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0" name="Google Shape;750;p110"/>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1" name="Google Shape;751;p110"/>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2" name="Google Shape;752;p110"/>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3" name="Google Shape;753;p110"/>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4" name="Google Shape;754;p110"/>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110"/>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10"/>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110"/>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110"/>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10"/>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110"/>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10"/>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62" name="Google Shape;762;p11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63" name="Google Shape;763;p110"/>
          <p:cNvGrpSpPr/>
          <p:nvPr/>
        </p:nvGrpSpPr>
        <p:grpSpPr>
          <a:xfrm>
            <a:off x="389965" y="6092742"/>
            <a:ext cx="3144242" cy="374574"/>
            <a:chOff x="301128" y="6151084"/>
            <a:chExt cx="3144242" cy="374574"/>
          </a:xfrm>
        </p:grpSpPr>
        <p:pic>
          <p:nvPicPr>
            <p:cNvPr descr="Shape&#10;&#10;Description automatically generated with medium confidence" id="764" name="Google Shape;764;p11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5" name="Google Shape;765;p11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6" name="Google Shape;766;p11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1 Standardseite">
  <p:cSld name="4_1 Standardseite">
    <p:spTree>
      <p:nvGrpSpPr>
        <p:cNvPr id="71" name="Shape 71"/>
        <p:cNvGrpSpPr/>
        <p:nvPr/>
      </p:nvGrpSpPr>
      <p:grpSpPr>
        <a:xfrm>
          <a:off x="0" y="0"/>
          <a:ext cx="0" cy="0"/>
          <a:chOff x="0" y="0"/>
          <a:chExt cx="0" cy="0"/>
        </a:xfrm>
      </p:grpSpPr>
      <p:sp>
        <p:nvSpPr>
          <p:cNvPr id="72" name="Google Shape;72;p64"/>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64"/>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4" name="Google Shape;74;p64"/>
          <p:cNvGrpSpPr/>
          <p:nvPr/>
        </p:nvGrpSpPr>
        <p:grpSpPr>
          <a:xfrm>
            <a:off x="389965" y="6092742"/>
            <a:ext cx="3144242" cy="374574"/>
            <a:chOff x="301128" y="6151084"/>
            <a:chExt cx="3144242" cy="374574"/>
          </a:xfrm>
        </p:grpSpPr>
        <p:pic>
          <p:nvPicPr>
            <p:cNvPr descr="Shape&#10;&#10;Description automatically generated with medium confidence" id="75" name="Google Shape;75;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 name="Google Shape;76;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7" name="Google Shape;77;p6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78" name="Google Shape;78;p64"/>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79" name="Google Shape;79;p64"/>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64"/>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767" name="Shape 767"/>
        <p:cNvGrpSpPr/>
        <p:nvPr/>
      </p:nvGrpSpPr>
      <p:grpSpPr>
        <a:xfrm>
          <a:off x="0" y="0"/>
          <a:ext cx="0" cy="0"/>
          <a:chOff x="0" y="0"/>
          <a:chExt cx="0" cy="0"/>
        </a:xfrm>
      </p:grpSpPr>
      <p:pic>
        <p:nvPicPr>
          <p:cNvPr descr="Background pattern&#10;&#10;Description automatically generated" id="768" name="Google Shape;768;p111"/>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769" name="Google Shape;769;p111"/>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0" name="Google Shape;770;p111"/>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1" name="Google Shape;771;p111"/>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2" name="Google Shape;772;p111"/>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3" name="Google Shape;773;p111"/>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4" name="Google Shape;774;p111"/>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5" name="Google Shape;775;p111"/>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6" name="Google Shape;776;p111"/>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7" name="Google Shape;777;p111"/>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8" name="Google Shape;778;p111"/>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79" name="Google Shape;779;p111"/>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80" name="Google Shape;780;p111"/>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81" name="Google Shape;781;p111"/>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82" name="Google Shape;782;p111"/>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83" name="Google Shape;783;p111"/>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84" name="Google Shape;784;p111"/>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85" name="Google Shape;785;p111"/>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86" name="Google Shape;786;p111"/>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87" name="Google Shape;787;p111"/>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111"/>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111"/>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111"/>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111"/>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792" name="Google Shape;792;p111"/>
          <p:cNvGrpSpPr/>
          <p:nvPr/>
        </p:nvGrpSpPr>
        <p:grpSpPr>
          <a:xfrm>
            <a:off x="389965" y="6092742"/>
            <a:ext cx="3144242" cy="374574"/>
            <a:chOff x="301128" y="6151084"/>
            <a:chExt cx="3144242" cy="374574"/>
          </a:xfrm>
        </p:grpSpPr>
        <p:pic>
          <p:nvPicPr>
            <p:cNvPr descr="Shape&#10;&#10;Description automatically generated with medium confidence" id="793" name="Google Shape;793;p11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94" name="Google Shape;794;p11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95" name="Google Shape;795;p11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81" name="Shape 81"/>
        <p:cNvGrpSpPr/>
        <p:nvPr/>
      </p:nvGrpSpPr>
      <p:grpSpPr>
        <a:xfrm>
          <a:off x="0" y="0"/>
          <a:ext cx="0" cy="0"/>
          <a:chOff x="0" y="0"/>
          <a:chExt cx="0" cy="0"/>
        </a:xfrm>
      </p:grpSpPr>
      <p:sp>
        <p:nvSpPr>
          <p:cNvPr id="82" name="Google Shape;82;p65"/>
          <p:cNvSpPr/>
          <p:nvPr/>
        </p:nvSpPr>
        <p:spPr>
          <a:xfrm>
            <a:off x="0" y="0"/>
            <a:ext cx="12192000" cy="5502729"/>
          </a:xfrm>
          <a:prstGeom prst="rect">
            <a:avLst/>
          </a:prstGeom>
          <a:solidFill>
            <a:srgbClr val="81D1C5"/>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83" name="Google Shape;83;p6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4" name="Google Shape;84;p65"/>
          <p:cNvGrpSpPr/>
          <p:nvPr/>
        </p:nvGrpSpPr>
        <p:grpSpPr>
          <a:xfrm>
            <a:off x="8448790" y="6057987"/>
            <a:ext cx="3144242" cy="374574"/>
            <a:chOff x="301128" y="6151084"/>
            <a:chExt cx="3144242" cy="374574"/>
          </a:xfrm>
        </p:grpSpPr>
        <p:pic>
          <p:nvPicPr>
            <p:cNvPr descr="Shape&#10;&#10;Description automatically generated with medium confidence" id="85" name="Google Shape;85;p6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6" name="Google Shape;86;p6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7" name="Google Shape;87;p6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8" name="Google Shape;88;p65"/>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89" name="Shape 89"/>
        <p:cNvGrpSpPr/>
        <p:nvPr/>
      </p:nvGrpSpPr>
      <p:grpSpPr>
        <a:xfrm>
          <a:off x="0" y="0"/>
          <a:ext cx="0" cy="0"/>
          <a:chOff x="0" y="0"/>
          <a:chExt cx="0" cy="0"/>
        </a:xfrm>
      </p:grpSpPr>
      <p:sp>
        <p:nvSpPr>
          <p:cNvPr id="90" name="Google Shape;90;p68"/>
          <p:cNvSpPr/>
          <p:nvPr/>
        </p:nvSpPr>
        <p:spPr>
          <a:xfrm>
            <a:off x="6642832" y="992114"/>
            <a:ext cx="771474" cy="771474"/>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68"/>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2" name="Google Shape;92;p68"/>
          <p:cNvCxnSpPr/>
          <p:nvPr/>
        </p:nvCxnSpPr>
        <p:spPr>
          <a:xfrm>
            <a:off x="6051115" y="1382085"/>
            <a:ext cx="591717" cy="0"/>
          </a:xfrm>
          <a:prstGeom prst="straightConnector1">
            <a:avLst/>
          </a:prstGeom>
          <a:noFill/>
          <a:ln cap="flat" cmpd="sng" w="19050">
            <a:solidFill>
              <a:srgbClr val="79527B"/>
            </a:solidFill>
            <a:prstDash val="solid"/>
            <a:miter lim="800000"/>
            <a:headEnd len="sm" w="sm" type="none"/>
            <a:tailEnd len="sm" w="sm" type="none"/>
          </a:ln>
        </p:spPr>
      </p:cxnSp>
      <p:sp>
        <p:nvSpPr>
          <p:cNvPr id="93" name="Google Shape;93;p68"/>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68"/>
          <p:cNvSpPr/>
          <p:nvPr/>
        </p:nvSpPr>
        <p:spPr>
          <a:xfrm>
            <a:off x="6642832" y="2066740"/>
            <a:ext cx="771474" cy="771474"/>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68"/>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96" name="Google Shape;96;p68"/>
          <p:cNvCxnSpPr/>
          <p:nvPr/>
        </p:nvCxnSpPr>
        <p:spPr>
          <a:xfrm>
            <a:off x="6051115" y="2456711"/>
            <a:ext cx="591717" cy="0"/>
          </a:xfrm>
          <a:prstGeom prst="straightConnector1">
            <a:avLst/>
          </a:prstGeom>
          <a:noFill/>
          <a:ln cap="flat" cmpd="sng" w="19050">
            <a:solidFill>
              <a:srgbClr val="79527B"/>
            </a:solidFill>
            <a:prstDash val="solid"/>
            <a:miter lim="800000"/>
            <a:headEnd len="sm" w="sm" type="none"/>
            <a:tailEnd len="sm" w="sm" type="none"/>
          </a:ln>
        </p:spPr>
      </p:cxnSp>
      <p:sp>
        <p:nvSpPr>
          <p:cNvPr id="97" name="Google Shape;97;p68"/>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68"/>
          <p:cNvSpPr/>
          <p:nvPr/>
        </p:nvSpPr>
        <p:spPr>
          <a:xfrm>
            <a:off x="6642832" y="3126504"/>
            <a:ext cx="771474" cy="771474"/>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68"/>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0" name="Google Shape;100;p68"/>
          <p:cNvCxnSpPr/>
          <p:nvPr/>
        </p:nvCxnSpPr>
        <p:spPr>
          <a:xfrm>
            <a:off x="6051115" y="3516475"/>
            <a:ext cx="591717" cy="0"/>
          </a:xfrm>
          <a:prstGeom prst="straightConnector1">
            <a:avLst/>
          </a:prstGeom>
          <a:noFill/>
          <a:ln cap="flat" cmpd="sng" w="19050">
            <a:solidFill>
              <a:srgbClr val="79527B"/>
            </a:solidFill>
            <a:prstDash val="solid"/>
            <a:miter lim="800000"/>
            <a:headEnd len="sm" w="sm" type="none"/>
            <a:tailEnd len="sm" w="sm" type="none"/>
          </a:ln>
        </p:spPr>
      </p:cxnSp>
      <p:sp>
        <p:nvSpPr>
          <p:cNvPr id="101" name="Google Shape;101;p68"/>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68"/>
          <p:cNvSpPr/>
          <p:nvPr/>
        </p:nvSpPr>
        <p:spPr>
          <a:xfrm>
            <a:off x="6628977" y="4184690"/>
            <a:ext cx="771474" cy="771474"/>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68"/>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4" name="Google Shape;104;p68"/>
          <p:cNvCxnSpPr/>
          <p:nvPr/>
        </p:nvCxnSpPr>
        <p:spPr>
          <a:xfrm>
            <a:off x="6037260" y="4574661"/>
            <a:ext cx="591717" cy="0"/>
          </a:xfrm>
          <a:prstGeom prst="straightConnector1">
            <a:avLst/>
          </a:prstGeom>
          <a:noFill/>
          <a:ln cap="flat" cmpd="sng" w="19050">
            <a:solidFill>
              <a:srgbClr val="79527B"/>
            </a:solidFill>
            <a:prstDash val="solid"/>
            <a:miter lim="800000"/>
            <a:headEnd len="sm" w="sm" type="none"/>
            <a:tailEnd len="sm" w="sm" type="none"/>
          </a:ln>
        </p:spPr>
      </p:cxnSp>
      <p:sp>
        <p:nvSpPr>
          <p:cNvPr id="105" name="Google Shape;105;p68"/>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68"/>
          <p:cNvSpPr/>
          <p:nvPr/>
        </p:nvSpPr>
        <p:spPr>
          <a:xfrm>
            <a:off x="6642832" y="5261992"/>
            <a:ext cx="771474" cy="771474"/>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 name="Google Shape;107;p68"/>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8" name="Google Shape;108;p68"/>
          <p:cNvCxnSpPr/>
          <p:nvPr/>
        </p:nvCxnSpPr>
        <p:spPr>
          <a:xfrm>
            <a:off x="6051115" y="5651963"/>
            <a:ext cx="591717" cy="0"/>
          </a:xfrm>
          <a:prstGeom prst="straightConnector1">
            <a:avLst/>
          </a:prstGeom>
          <a:noFill/>
          <a:ln cap="flat" cmpd="sng" w="19050">
            <a:solidFill>
              <a:srgbClr val="79527B"/>
            </a:solidFill>
            <a:prstDash val="solid"/>
            <a:miter lim="800000"/>
            <a:headEnd len="sm" w="sm" type="none"/>
            <a:tailEnd len="sm" w="sm" type="none"/>
          </a:ln>
        </p:spPr>
      </p:cxnSp>
      <p:sp>
        <p:nvSpPr>
          <p:cNvPr id="109" name="Google Shape;109;p68"/>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0" name="Google Shape;110;p68"/>
          <p:cNvGrpSpPr/>
          <p:nvPr/>
        </p:nvGrpSpPr>
        <p:grpSpPr>
          <a:xfrm rot="-5400000">
            <a:off x="-1025447" y="4518095"/>
            <a:ext cx="3445636" cy="410479"/>
            <a:chOff x="301128" y="6151084"/>
            <a:chExt cx="3144242" cy="374574"/>
          </a:xfrm>
        </p:grpSpPr>
        <p:pic>
          <p:nvPicPr>
            <p:cNvPr descr="Shape&#10;&#10;Description automatically generated with medium confidence" id="111" name="Google Shape;111;p6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2" name="Google Shape;112;p6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3" name="Google Shape;113;p6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114" name="Google Shape;114;p68"/>
          <p:cNvSpPr/>
          <p:nvPr/>
        </p:nvSpPr>
        <p:spPr>
          <a:xfrm flipH="1" rot="10800000">
            <a:off x="1286010" y="-4"/>
            <a:ext cx="4809990" cy="689275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15" name="Google Shape;115;p68"/>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68"/>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117" name="Shape 117"/>
        <p:cNvGrpSpPr/>
        <p:nvPr/>
      </p:nvGrpSpPr>
      <p:grpSpPr>
        <a:xfrm>
          <a:off x="0" y="0"/>
          <a:ext cx="0" cy="0"/>
          <a:chOff x="0" y="0"/>
          <a:chExt cx="0" cy="0"/>
        </a:xfrm>
      </p:grpSpPr>
      <p:sp>
        <p:nvSpPr>
          <p:cNvPr id="118" name="Google Shape;118;p67"/>
          <p:cNvSpPr txBox="1"/>
          <p:nvPr>
            <p:ph idx="1" type="body"/>
          </p:nvPr>
        </p:nvSpPr>
        <p:spPr>
          <a:xfrm>
            <a:off x="389965" y="1607198"/>
            <a:ext cx="11470341" cy="40175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b="0" i="0" sz="18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67"/>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0" name="Google Shape;120;p67"/>
          <p:cNvGrpSpPr/>
          <p:nvPr/>
        </p:nvGrpSpPr>
        <p:grpSpPr>
          <a:xfrm>
            <a:off x="389965" y="6092742"/>
            <a:ext cx="3144242" cy="374574"/>
            <a:chOff x="301128" y="6151084"/>
            <a:chExt cx="3144242" cy="374574"/>
          </a:xfrm>
        </p:grpSpPr>
        <p:pic>
          <p:nvPicPr>
            <p:cNvPr descr="Shape&#10;&#10;Description automatically generated with medium confidence" id="121" name="Google Shape;121;p6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2" name="Google Shape;122;p6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3" name="Google Shape;123;p6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24" name="Google Shape;124;p67"/>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25" name="Google Shape;125;p67"/>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126" name="Shape 126"/>
        <p:cNvGrpSpPr/>
        <p:nvPr/>
      </p:nvGrpSpPr>
      <p:grpSpPr>
        <a:xfrm>
          <a:off x="0" y="0"/>
          <a:ext cx="0" cy="0"/>
          <a:chOff x="0" y="0"/>
          <a:chExt cx="0" cy="0"/>
        </a:xfrm>
      </p:grpSpPr>
      <p:pic>
        <p:nvPicPr>
          <p:cNvPr descr="Background pattern&#10;&#10;Description automatically generated" id="127" name="Google Shape;127;p70"/>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128" name="Google Shape;128;p70"/>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29" name="Google Shape;129;p70"/>
          <p:cNvSpPr txBox="1"/>
          <p:nvPr>
            <p:ph idx="1"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70"/>
          <p:cNvSpPr txBox="1"/>
          <p:nvPr>
            <p:ph idx="2"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31" name="Google Shape;131;p70"/>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132" name="Google Shape;132;p70"/>
          <p:cNvGrpSpPr/>
          <p:nvPr/>
        </p:nvGrpSpPr>
        <p:grpSpPr>
          <a:xfrm>
            <a:off x="9456007" y="5836660"/>
            <a:ext cx="2735993" cy="679345"/>
            <a:chOff x="0" y="0"/>
            <a:chExt cx="2301694" cy="571500"/>
          </a:xfrm>
        </p:grpSpPr>
        <p:sp>
          <p:nvSpPr>
            <p:cNvPr id="133" name="Google Shape;133;p7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34" name="Google Shape;134;p7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theme" Target="../theme/theme1.xml"/><Relationship Id="rId50" Type="http://schemas.openxmlformats.org/officeDocument/2006/relationships/slideLayout" Target="../slideLayouts/slideLayout5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reativecommons.org/licenses/by-sa/4.0/deed.e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1"/>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5400"/>
              <a:buNone/>
            </a:pPr>
            <a:r>
              <a:rPr lang="de-DE"/>
              <a:t>Hacer frente a las crisis -gestión reactiva de crisis-</a:t>
            </a:r>
            <a:endParaRPr/>
          </a:p>
          <a:p>
            <a:pPr indent="0" lvl="0" marL="0" rtl="0" algn="l">
              <a:spcBef>
                <a:spcPts val="0"/>
              </a:spcBef>
              <a:spcAft>
                <a:spcPts val="0"/>
              </a:spcAft>
              <a:buClr>
                <a:schemeClr val="lt1"/>
              </a:buClr>
              <a:buSzPts val="5400"/>
              <a:buNone/>
            </a:pPr>
            <a:r>
              <a:t/>
            </a:r>
            <a:endParaRPr sz="2000"/>
          </a:p>
          <a:p>
            <a:pPr indent="0" lvl="0" marL="0" rtl="0" algn="l">
              <a:spcBef>
                <a:spcPts val="0"/>
              </a:spcBef>
              <a:spcAft>
                <a:spcPts val="0"/>
              </a:spcAft>
              <a:buClr>
                <a:schemeClr val="lt1"/>
              </a:buClr>
              <a:buSzPts val="5400"/>
              <a:buNone/>
            </a:pPr>
            <a:r>
              <a:rPr lang="de-DE" sz="2000"/>
              <a:t>(esta versión es un resumen del material, para profundizar más, consultar la versión en inglés)</a:t>
            </a:r>
            <a:endParaRPr/>
          </a:p>
        </p:txBody>
      </p:sp>
      <p:sp>
        <p:nvSpPr>
          <p:cNvPr id="801" name="Google Shape;801;p1"/>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de-DE"/>
              <a:t>Módulo 3:</a:t>
            </a:r>
            <a:endParaRPr/>
          </a:p>
        </p:txBody>
      </p:sp>
      <p:pic>
        <p:nvPicPr>
          <p:cNvPr id="802" name="Google Shape;802;p1"/>
          <p:cNvPicPr preferRelativeResize="0"/>
          <p:nvPr/>
        </p:nvPicPr>
        <p:blipFill>
          <a:blip r:embed="rId3">
            <a:alphaModFix/>
          </a:blip>
          <a:stretch>
            <a:fillRect/>
          </a:stretch>
        </p:blipFill>
        <p:spPr>
          <a:xfrm>
            <a:off x="0" y="5135825"/>
            <a:ext cx="2752724" cy="1722175"/>
          </a:xfrm>
          <a:prstGeom prst="rect">
            <a:avLst/>
          </a:prstGeom>
          <a:noFill/>
          <a:ln>
            <a:noFill/>
          </a:ln>
        </p:spPr>
      </p:pic>
      <p:pic>
        <p:nvPicPr>
          <p:cNvPr id="803" name="Google Shape;803;p1"/>
          <p:cNvPicPr preferRelativeResize="0"/>
          <p:nvPr/>
        </p:nvPicPr>
        <p:blipFill>
          <a:blip r:embed="rId4">
            <a:alphaModFix/>
          </a:blip>
          <a:stretch>
            <a:fillRect/>
          </a:stretch>
        </p:blipFill>
        <p:spPr>
          <a:xfrm>
            <a:off x="6433900" y="5339675"/>
            <a:ext cx="5575350" cy="131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 name="Shape 908"/>
        <p:cNvGrpSpPr/>
        <p:nvPr/>
      </p:nvGrpSpPr>
      <p:grpSpPr>
        <a:xfrm>
          <a:off x="0" y="0"/>
          <a:ext cx="0" cy="0"/>
          <a:chOff x="0" y="0"/>
          <a:chExt cx="0" cy="0"/>
        </a:xfrm>
      </p:grpSpPr>
      <p:sp>
        <p:nvSpPr>
          <p:cNvPr id="909" name="Google Shape;909;p16"/>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Las medidas adoptadas incluyen </a:t>
            </a:r>
            <a:r>
              <a:rPr b="1" lang="de-DE"/>
              <a:t>actividades de marketing externo </a:t>
            </a:r>
            <a:r>
              <a:rPr lang="de-DE"/>
              <a:t>(publicidad activa, enfoque en nuevos segmentos de mercado, etc.) y </a:t>
            </a:r>
            <a:r>
              <a:rPr b="1" lang="de-DE"/>
              <a:t>prácticas de marketing orientadas al cliente </a:t>
            </a:r>
            <a:r>
              <a:rPr lang="de-DE"/>
              <a:t>(comprensión de las necesidades y expectativas de calidad de los huéspedes, etc.). Una clientela amplia y fiel ayuda a superar la crisis, porque los clientes fieles influyen positivamente en los resultados financieros de las PYME turísticas durante y después de la crisis.</a:t>
            </a:r>
            <a:endParaRPr/>
          </a:p>
        </p:txBody>
      </p:sp>
      <p:sp>
        <p:nvSpPr>
          <p:cNvPr id="910" name="Google Shape;910;p16"/>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Para hacer frente a la crisis, las PYME turísticas deben aumentar la comercialización y fidelizar a sus clientes. </a:t>
            </a:r>
            <a:endParaRPr/>
          </a:p>
        </p:txBody>
      </p:sp>
      <p:sp>
        <p:nvSpPr>
          <p:cNvPr id="911" name="Google Shape;911;p16"/>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3. Medidas de marketing</a:t>
            </a:r>
            <a:endParaRPr/>
          </a:p>
        </p:txBody>
      </p:sp>
      <p:graphicFrame>
        <p:nvGraphicFramePr>
          <p:cNvPr id="912" name="Google Shape;912;p16"/>
          <p:cNvGraphicFramePr/>
          <p:nvPr/>
        </p:nvGraphicFramePr>
        <p:xfrm>
          <a:off x="3922344" y="1858818"/>
          <a:ext cx="3000000" cy="3000000"/>
        </p:xfrm>
        <a:graphic>
          <a:graphicData uri="http://schemas.openxmlformats.org/drawingml/2006/table">
            <a:tbl>
              <a:tblPr bandRow="1" firstRow="1">
                <a:noFill/>
                <a:tableStyleId>{33D810E9-5ED7-45A1-8BB4-83F8B4403B88}</a:tableStyleId>
              </a:tblPr>
              <a:tblGrid>
                <a:gridCol w="7668000"/>
              </a:tblGrid>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Prácticas comerciales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Dirigirse a nuevos segmentos de mercado </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Ampliar las campañas de marketing </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Ofrecer tarifas con grandes descuentos y ofertas especiales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Estudiar y comprender las necesidades (expectativas) de los segmentos de clientes objetivo</a:t>
                      </a:r>
                      <a:endParaRPr sz="1400" u="none" cap="none" strike="noStrike"/>
                    </a:p>
                  </a:txBody>
                  <a:tcPr marT="45725" marB="45725" marR="91450" marL="91450"/>
                </a:tc>
              </a:tr>
              <a:tr h="25400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Centrarse en los clientes fieles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Utilizar el marketing electrónico y canales de distribución opacos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Aumentar el presupuesto de marketing </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Seguir el ritmo de la competencia para beneficiarse de los nuevos avances</a:t>
                      </a:r>
                      <a:endParaRPr sz="1400" u="none" cap="none" strike="noStrike"/>
                    </a:p>
                  </a:txBody>
                  <a:tcPr marT="45725" marB="45725" marR="91450" marL="9145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graphicFrame>
        <p:nvGraphicFramePr>
          <p:cNvPr id="917" name="Google Shape;917;p17"/>
          <p:cNvGraphicFramePr/>
          <p:nvPr/>
        </p:nvGraphicFramePr>
        <p:xfrm>
          <a:off x="3922344" y="2642868"/>
          <a:ext cx="3000000" cy="3000000"/>
        </p:xfrm>
        <a:graphic>
          <a:graphicData uri="http://schemas.openxmlformats.org/drawingml/2006/table">
            <a:tbl>
              <a:tblPr bandRow="1" firstRow="1">
                <a:noFill/>
                <a:tableStyleId>{33D810E9-5ED7-45A1-8BB4-83F8B4403B88}</a:tableStyleId>
              </a:tblPr>
              <a:tblGrid>
                <a:gridCol w="7668000"/>
              </a:tblGrid>
              <a:tr h="25400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Apoyo organizativo</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Cooperación con otros proveedores turísticos </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Cooperación con diversas organizaciones (cámaras de comercio, asociaciones empresariales, etc.)</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Cooperación en diferentes actividades que puedan mejorar la imagen del destino turístico</a:t>
                      </a:r>
                      <a:endParaRPr sz="1400" u="none" cap="none" strike="noStrike"/>
                    </a:p>
                  </a:txBody>
                  <a:tcPr marT="45725" marB="45725" marR="91450" marL="91450"/>
                </a:tc>
              </a:tr>
            </a:tbl>
          </a:graphicData>
        </a:graphic>
      </p:graphicFrame>
      <p:sp>
        <p:nvSpPr>
          <p:cNvPr id="918" name="Google Shape;918;p17"/>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Cabe suponer que el impacto de la pandemia hará necesario un mayor nivel de cooperación en el sector turístico en el futuro.</a:t>
            </a:r>
            <a:endParaRPr/>
          </a:p>
          <a:p>
            <a:pPr indent="0" lvl="0" marL="0" rtl="0" algn="l">
              <a:lnSpc>
                <a:spcPct val="90000"/>
              </a:lnSpc>
              <a:spcBef>
                <a:spcPts val="1000"/>
              </a:spcBef>
              <a:spcAft>
                <a:spcPts val="0"/>
              </a:spcAft>
              <a:buClr>
                <a:srgbClr val="79527B"/>
              </a:buClr>
              <a:buSzPts val="2000"/>
              <a:buNone/>
            </a:pPr>
            <a:r>
              <a:t/>
            </a:r>
            <a:endParaRPr/>
          </a:p>
        </p:txBody>
      </p:sp>
      <p:sp>
        <p:nvSpPr>
          <p:cNvPr id="919" name="Google Shape;919;p17"/>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4. Medidas de apoyo organizativo </a:t>
            </a:r>
            <a:endParaRPr/>
          </a:p>
        </p:txBody>
      </p:sp>
      <p:sp>
        <p:nvSpPr>
          <p:cNvPr id="920" name="Google Shape;920;p17"/>
          <p:cNvSpPr txBox="1"/>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595A59"/>
              </a:buClr>
              <a:buSzPts val="1800"/>
              <a:buFont typeface="Arial"/>
              <a:buNone/>
            </a:pPr>
            <a:r>
              <a:rPr b="0" i="0" lang="de-DE" sz="1800" u="none" cap="none" strike="noStrike">
                <a:solidFill>
                  <a:srgbClr val="595A59"/>
                </a:solidFill>
                <a:latin typeface="Calibri"/>
                <a:ea typeface="Calibri"/>
                <a:cs typeface="Calibri"/>
                <a:sym typeface="Calibri"/>
              </a:rPr>
              <a:t>El nivel de disposición de los directivos y propietarios a cooperar con las distintas partes interesadas para hacer frente a la crisis es muy alto.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20"/>
          <p:cNvSpPr txBox="1"/>
          <p:nvPr>
            <p:ph idx="1" type="body"/>
          </p:nvPr>
        </p:nvSpPr>
        <p:spPr>
          <a:xfrm>
            <a:off x="666708" y="752638"/>
            <a:ext cx="4567143" cy="36684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Cambiar los procesos para hacer frente a una crisis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grpSp>
        <p:nvGrpSpPr>
          <p:cNvPr id="930" name="Google Shape;930;p21"/>
          <p:cNvGrpSpPr/>
          <p:nvPr/>
        </p:nvGrpSpPr>
        <p:grpSpPr>
          <a:xfrm>
            <a:off x="3756368" y="3329529"/>
            <a:ext cx="8000312" cy="1230817"/>
            <a:chOff x="3518" y="1692816"/>
            <a:chExt cx="8000312" cy="1230817"/>
          </a:xfrm>
        </p:grpSpPr>
        <p:sp>
          <p:nvSpPr>
            <p:cNvPr id="931" name="Google Shape;931;p21"/>
            <p:cNvSpPr/>
            <p:nvPr/>
          </p:nvSpPr>
          <p:spPr>
            <a:xfrm>
              <a:off x="3518" y="1692816"/>
              <a:ext cx="3077043" cy="1230817"/>
            </a:xfrm>
            <a:prstGeom prst="homePlate">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21"/>
            <p:cNvSpPr txBox="1"/>
            <p:nvPr/>
          </p:nvSpPr>
          <p:spPr>
            <a:xfrm>
              <a:off x="3518" y="1692816"/>
              <a:ext cx="2769339" cy="1230817"/>
            </a:xfrm>
            <a:prstGeom prst="rect">
              <a:avLst/>
            </a:prstGeom>
            <a:noFill/>
            <a:ln>
              <a:noFill/>
            </a:ln>
          </p:spPr>
          <p:txBody>
            <a:bodyPr anchorCtr="0" anchor="ctr" bIns="53325" lIns="106675" spcFirstLastPara="1" rIns="26650" wrap="square" tIns="53325">
              <a:noAutofit/>
            </a:bodyPr>
            <a:lstStyle/>
            <a:p>
              <a:pPr indent="0" lvl="0" marL="0" marR="0" rtl="0" algn="ctr">
                <a:lnSpc>
                  <a:spcPct val="90000"/>
                </a:lnSpc>
                <a:spcBef>
                  <a:spcPts val="0"/>
                </a:spcBef>
                <a:spcAft>
                  <a:spcPts val="0"/>
                </a:spcAft>
                <a:buClr>
                  <a:schemeClr val="lt1"/>
                </a:buClr>
                <a:buSzPts val="2000"/>
                <a:buFont typeface="Calibri"/>
                <a:buNone/>
              </a:pPr>
              <a:r>
                <a:rPr b="0" i="0" lang="de-DE" sz="2000" u="none" cap="none" strike="noStrike">
                  <a:solidFill>
                    <a:schemeClr val="lt1"/>
                  </a:solidFill>
                  <a:latin typeface="Calibri"/>
                  <a:ea typeface="Calibri"/>
                  <a:cs typeface="Calibri"/>
                  <a:sym typeface="Calibri"/>
                </a:rPr>
                <a:t>Debilidad interna</a:t>
              </a:r>
              <a:endParaRPr b="0" i="0" sz="1400" u="none" cap="none" strike="noStrike">
                <a:solidFill>
                  <a:srgbClr val="000000"/>
                </a:solidFill>
                <a:latin typeface="Arial"/>
                <a:ea typeface="Arial"/>
                <a:cs typeface="Arial"/>
                <a:sym typeface="Arial"/>
              </a:endParaRPr>
            </a:p>
          </p:txBody>
        </p:sp>
        <p:sp>
          <p:nvSpPr>
            <p:cNvPr id="933" name="Google Shape;933;p21"/>
            <p:cNvSpPr/>
            <p:nvPr/>
          </p:nvSpPr>
          <p:spPr>
            <a:xfrm>
              <a:off x="2465153" y="1692816"/>
              <a:ext cx="3077043" cy="1230817"/>
            </a:xfrm>
            <a:prstGeom prst="chevron">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21"/>
            <p:cNvSpPr txBox="1"/>
            <p:nvPr/>
          </p:nvSpPr>
          <p:spPr>
            <a:xfrm>
              <a:off x="3080562" y="1692816"/>
              <a:ext cx="1846226" cy="1230817"/>
            </a:xfrm>
            <a:prstGeom prst="rect">
              <a:avLst/>
            </a:prstGeom>
            <a:noFill/>
            <a:ln>
              <a:noFill/>
            </a:ln>
          </p:spPr>
          <p:txBody>
            <a:bodyPr anchorCtr="0" anchor="ctr" bIns="53325" lIns="80000" spcFirstLastPara="1" rIns="26650" wrap="square" tIns="53325">
              <a:noAutofit/>
            </a:bodyPr>
            <a:lstStyle/>
            <a:p>
              <a:pPr indent="0" lvl="0" marL="0" marR="0" rtl="0" algn="ctr">
                <a:lnSpc>
                  <a:spcPct val="90000"/>
                </a:lnSpc>
                <a:spcBef>
                  <a:spcPts val="0"/>
                </a:spcBef>
                <a:spcAft>
                  <a:spcPts val="0"/>
                </a:spcAft>
                <a:buClr>
                  <a:schemeClr val="lt1"/>
                </a:buClr>
                <a:buSzPts val="2000"/>
                <a:buFont typeface="Calibri"/>
                <a:buNone/>
              </a:pPr>
              <a:r>
                <a:rPr b="0" i="0" lang="de-DE" sz="2000" u="none" cap="none" strike="noStrike">
                  <a:solidFill>
                    <a:schemeClr val="lt1"/>
                  </a:solidFill>
                  <a:latin typeface="Calibri"/>
                  <a:ea typeface="Calibri"/>
                  <a:cs typeface="Calibri"/>
                  <a:sym typeface="Calibri"/>
                </a:rPr>
                <a:t>Análisis interno para detectar puntos débiles</a:t>
              </a:r>
              <a:endParaRPr b="0" i="0" sz="1400" u="none" cap="none" strike="noStrike">
                <a:solidFill>
                  <a:srgbClr val="000000"/>
                </a:solidFill>
                <a:latin typeface="Arial"/>
                <a:ea typeface="Arial"/>
                <a:cs typeface="Arial"/>
                <a:sym typeface="Arial"/>
              </a:endParaRPr>
            </a:p>
          </p:txBody>
        </p:sp>
        <p:sp>
          <p:nvSpPr>
            <p:cNvPr id="935" name="Google Shape;935;p21"/>
            <p:cNvSpPr/>
            <p:nvPr/>
          </p:nvSpPr>
          <p:spPr>
            <a:xfrm>
              <a:off x="4926787" y="1692816"/>
              <a:ext cx="3077043" cy="1230817"/>
            </a:xfrm>
            <a:prstGeom prst="chevron">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21"/>
            <p:cNvSpPr txBox="1"/>
            <p:nvPr/>
          </p:nvSpPr>
          <p:spPr>
            <a:xfrm>
              <a:off x="5542196" y="1692816"/>
              <a:ext cx="1846226" cy="1230817"/>
            </a:xfrm>
            <a:prstGeom prst="rect">
              <a:avLst/>
            </a:prstGeom>
            <a:noFill/>
            <a:ln>
              <a:noFill/>
            </a:ln>
          </p:spPr>
          <p:txBody>
            <a:bodyPr anchorCtr="0" anchor="ctr" bIns="53325" lIns="80000" spcFirstLastPara="1" rIns="26650" wrap="square" tIns="53325">
              <a:noAutofit/>
            </a:bodyPr>
            <a:lstStyle/>
            <a:p>
              <a:pPr indent="0" lvl="0" marL="0" marR="0" rtl="0" algn="ctr">
                <a:lnSpc>
                  <a:spcPct val="90000"/>
                </a:lnSpc>
                <a:spcBef>
                  <a:spcPts val="0"/>
                </a:spcBef>
                <a:spcAft>
                  <a:spcPts val="0"/>
                </a:spcAft>
                <a:buClr>
                  <a:schemeClr val="lt1"/>
                </a:buClr>
                <a:buSzPts val="2000"/>
                <a:buFont typeface="Calibri"/>
                <a:buNone/>
              </a:pPr>
              <a:r>
                <a:rPr b="0" i="0" lang="de-DE" sz="2000" u="none" cap="none" strike="noStrike">
                  <a:solidFill>
                    <a:schemeClr val="lt1"/>
                  </a:solidFill>
                  <a:latin typeface="Calibri"/>
                  <a:ea typeface="Calibri"/>
                  <a:cs typeface="Calibri"/>
                  <a:sym typeface="Calibri"/>
                </a:rPr>
                <a:t>Puesta en marcha de medidas inmediatas</a:t>
              </a:r>
              <a:endParaRPr b="0" i="0" sz="1400" u="none" cap="none" strike="noStrike">
                <a:solidFill>
                  <a:srgbClr val="000000"/>
                </a:solidFill>
                <a:latin typeface="Arial"/>
                <a:ea typeface="Arial"/>
                <a:cs typeface="Arial"/>
                <a:sym typeface="Arial"/>
              </a:endParaRPr>
            </a:p>
          </p:txBody>
        </p:sp>
      </p:grpSp>
      <p:sp>
        <p:nvSpPr>
          <p:cNvPr id="937" name="Google Shape;937;p21"/>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600"/>
              <a:t>Cabe suponer que la pandemia por sí sola no es la causa de los problemas financieros de las empresas. Es más probable que las debilidades internas preexistentes estén teniendo ahora un gran impacto.</a:t>
            </a:r>
            <a:endParaRPr sz="1600"/>
          </a:p>
          <a:p>
            <a:pPr indent="0" lvl="0" marL="0" rtl="0" algn="l">
              <a:lnSpc>
                <a:spcPct val="100000"/>
              </a:lnSpc>
              <a:spcBef>
                <a:spcPts val="600"/>
              </a:spcBef>
              <a:spcAft>
                <a:spcPts val="0"/>
              </a:spcAft>
              <a:buClr>
                <a:srgbClr val="595A59"/>
              </a:buClr>
              <a:buSzPts val="1800"/>
              <a:buNone/>
            </a:pPr>
            <a:r>
              <a:rPr lang="de-DE" sz="1600"/>
              <a:t>Para tomar las medidas adecuadas para la empresa, es necesario analizar de antemano cuáles son los problemas que ha descubierto Covid.</a:t>
            </a:r>
            <a:endParaRPr sz="1600"/>
          </a:p>
          <a:p>
            <a:pPr indent="0" lvl="0" marL="0" rtl="0" algn="l">
              <a:lnSpc>
                <a:spcPct val="100000"/>
              </a:lnSpc>
              <a:spcBef>
                <a:spcPts val="600"/>
              </a:spcBef>
              <a:spcAft>
                <a:spcPts val="0"/>
              </a:spcAft>
              <a:buClr>
                <a:srgbClr val="595A59"/>
              </a:buClr>
              <a:buSzPts val="1800"/>
              <a:buNone/>
            </a:pPr>
            <a:r>
              <a:rPr lang="de-DE" sz="1600"/>
              <a:t>Sobre la base de este análisis, se introducirán medidas inmediatas contra la crisis.</a:t>
            </a:r>
            <a:endParaRPr sz="1600"/>
          </a:p>
        </p:txBody>
      </p:sp>
      <p:sp>
        <p:nvSpPr>
          <p:cNvPr id="938" name="Google Shape;938;p21"/>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Los acontecimientos externos no suelen ser los únicos responsables de los problemas de las empresas. Un ejemplo en el que esto quedó claro es la pandemia de Covid.</a:t>
            </a:r>
            <a:endParaRPr/>
          </a:p>
        </p:txBody>
      </p:sp>
      <p:sp>
        <p:nvSpPr>
          <p:cNvPr id="939" name="Google Shape;939;p21"/>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Debilidades internas como causa de la crisis </a:t>
            </a:r>
            <a:endParaRPr/>
          </a:p>
        </p:txBody>
      </p:sp>
      <p:pic>
        <p:nvPicPr>
          <p:cNvPr descr="Blitzschlag" id="940" name="Google Shape;940;p21"/>
          <p:cNvPicPr preferRelativeResize="0"/>
          <p:nvPr/>
        </p:nvPicPr>
        <p:blipFill rotWithShape="1">
          <a:blip r:embed="rId3">
            <a:alphaModFix/>
          </a:blip>
          <a:srcRect b="0" l="0" r="0" t="0"/>
          <a:stretch/>
        </p:blipFill>
        <p:spPr>
          <a:xfrm>
            <a:off x="5856514" y="2207821"/>
            <a:ext cx="914400" cy="914400"/>
          </a:xfrm>
          <a:prstGeom prst="rect">
            <a:avLst/>
          </a:prstGeom>
          <a:noFill/>
          <a:ln>
            <a:noFill/>
          </a:ln>
        </p:spPr>
      </p:pic>
      <p:sp>
        <p:nvSpPr>
          <p:cNvPr id="941" name="Google Shape;941;p21"/>
          <p:cNvSpPr txBox="1"/>
          <p:nvPr/>
        </p:nvSpPr>
        <p:spPr>
          <a:xfrm>
            <a:off x="6770914" y="2157348"/>
            <a:ext cx="3548743"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F27954"/>
                </a:solidFill>
                <a:latin typeface="Calibri"/>
                <a:ea typeface="Calibri"/>
                <a:cs typeface="Calibri"/>
                <a:sym typeface="Calibri"/>
              </a:rPr>
              <a:t>Acontecimientos externos como la pandemia de Covid hacen que los problemas se hayan agudizado.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24"/>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Los procesos de cambio requieren tiempo y dinero. Por lo tanto, las reservas de liquidez son indispensables para la gestión de crisis a corto plazo.</a:t>
            </a:r>
            <a:endParaRPr/>
          </a:p>
        </p:txBody>
      </p:sp>
      <p:sp>
        <p:nvSpPr>
          <p:cNvPr id="947" name="Google Shape;947;p24"/>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Recursos necesarios para los procesos de cambio.</a:t>
            </a:r>
            <a:endParaRPr/>
          </a:p>
        </p:txBody>
      </p:sp>
      <p:sp>
        <p:nvSpPr>
          <p:cNvPr id="948" name="Google Shape;948;p24"/>
          <p:cNvSpPr/>
          <p:nvPr/>
        </p:nvSpPr>
        <p:spPr>
          <a:xfrm>
            <a:off x="5468937" y="2109199"/>
            <a:ext cx="4464000" cy="1196502"/>
          </a:xfrm>
          <a:prstGeom prst="rect">
            <a:avLst/>
          </a:prstGeom>
          <a:solidFill>
            <a:schemeClr val="accent1"/>
          </a:solid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Stoppuhr" id="949" name="Google Shape;949;p24"/>
          <p:cNvPicPr preferRelativeResize="0"/>
          <p:nvPr>
            <p:ph idx="1" type="body"/>
          </p:nvPr>
        </p:nvPicPr>
        <p:blipFill rotWithShape="1">
          <a:blip r:embed="rId3">
            <a:alphaModFix/>
          </a:blip>
          <a:srcRect b="0" l="0" r="0" t="0"/>
          <a:stretch/>
        </p:blipFill>
        <p:spPr>
          <a:xfrm>
            <a:off x="5616626" y="2235284"/>
            <a:ext cx="914400" cy="914400"/>
          </a:xfrm>
          <a:prstGeom prst="rect">
            <a:avLst/>
          </a:prstGeom>
          <a:noFill/>
          <a:ln>
            <a:noFill/>
          </a:ln>
        </p:spPr>
      </p:pic>
      <p:sp>
        <p:nvSpPr>
          <p:cNvPr id="950" name="Google Shape;950;p24"/>
          <p:cNvSpPr txBox="1"/>
          <p:nvPr/>
        </p:nvSpPr>
        <p:spPr>
          <a:xfrm>
            <a:off x="6712847" y="2206477"/>
            <a:ext cx="2561101"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2"/>
                </a:solidFill>
                <a:latin typeface="Calibri"/>
                <a:ea typeface="Calibri"/>
                <a:cs typeface="Calibri"/>
                <a:sym typeface="Calibri"/>
              </a:rPr>
              <a:t>Tiempo</a:t>
            </a:r>
            <a:r>
              <a:rPr b="0" i="0" lang="de-DE" sz="1800" u="none" cap="none" strike="noStrike">
                <a:solidFill>
                  <a:schemeClr val="dk2"/>
                </a:solidFill>
                <a:latin typeface="Calibri"/>
                <a:ea typeface="Calibri"/>
                <a:cs typeface="Calibri"/>
                <a:sym typeface="Calibri"/>
              </a:rPr>
              <a:t> : necesario para desarrollar y aplicar nuevos conceptos.</a:t>
            </a:r>
            <a:endParaRPr b="0" i="0" sz="1400" u="none" cap="none" strike="noStrike">
              <a:solidFill>
                <a:srgbClr val="000000"/>
              </a:solidFill>
              <a:latin typeface="Arial"/>
              <a:ea typeface="Arial"/>
              <a:cs typeface="Arial"/>
              <a:sym typeface="Arial"/>
            </a:endParaRPr>
          </a:p>
        </p:txBody>
      </p:sp>
      <p:sp>
        <p:nvSpPr>
          <p:cNvPr id="951" name="Google Shape;951;p24"/>
          <p:cNvSpPr txBox="1"/>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595A59"/>
              </a:buClr>
              <a:buSzPts val="1800"/>
              <a:buFont typeface="Arial"/>
              <a:buNone/>
            </a:pPr>
            <a:r>
              <a:rPr b="0" i="0" lang="de-DE" sz="1700" u="none" cap="none" strike="noStrike">
                <a:solidFill>
                  <a:srgbClr val="595A59"/>
                </a:solidFill>
                <a:latin typeface="Calibri"/>
                <a:ea typeface="Calibri"/>
                <a:cs typeface="Calibri"/>
                <a:sym typeface="Calibri"/>
              </a:rPr>
              <a:t>Las medidas que serán eficaces a medio y largo plazo requieren dos recursos críticos: tiempo y recursos financieros.</a:t>
            </a:r>
            <a:endParaRPr b="0" i="0" sz="13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595A59"/>
              </a:buClr>
              <a:buSzPts val="1800"/>
              <a:buFont typeface="Arial"/>
              <a:buNone/>
            </a:pPr>
            <a:r>
              <a:rPr b="0" i="0" lang="de-DE" sz="1700" u="none" cap="none" strike="noStrike">
                <a:solidFill>
                  <a:srgbClr val="595A59"/>
                </a:solidFill>
                <a:latin typeface="Calibri"/>
                <a:ea typeface="Calibri"/>
                <a:cs typeface="Calibri"/>
                <a:sym typeface="Calibri"/>
              </a:rPr>
              <a:t>No se puede influir en el tiempo, así que el único factor que queda para la gestión de crisis a corto plazo son los recursos financieros. Si las ventas disminuyen, hay que seguir cubriendo los costes incurridos. </a:t>
            </a:r>
            <a:endParaRPr b="0" i="0" sz="1300" u="none" cap="none" strike="noStrike">
              <a:solidFill>
                <a:srgbClr val="000000"/>
              </a:solidFill>
              <a:latin typeface="Arial"/>
              <a:ea typeface="Arial"/>
              <a:cs typeface="Arial"/>
              <a:sym typeface="Arial"/>
            </a:endParaRPr>
          </a:p>
          <a:p>
            <a:pPr indent="0" lvl="0" marL="0" marR="0" rtl="0" algn="l">
              <a:lnSpc>
                <a:spcPct val="90000"/>
              </a:lnSpc>
              <a:spcBef>
                <a:spcPts val="600"/>
              </a:spcBef>
              <a:spcAft>
                <a:spcPts val="0"/>
              </a:spcAft>
              <a:buClr>
                <a:srgbClr val="595A59"/>
              </a:buClr>
              <a:buSzPts val="1800"/>
              <a:buFont typeface="Arial"/>
              <a:buNone/>
            </a:pPr>
            <a:r>
              <a:rPr b="0" i="0" lang="de-DE" sz="1700" u="none" cap="none" strike="noStrike">
                <a:solidFill>
                  <a:srgbClr val="595A59"/>
                </a:solidFill>
                <a:latin typeface="Calibri"/>
                <a:ea typeface="Calibri"/>
                <a:cs typeface="Calibri"/>
                <a:sym typeface="Calibri"/>
              </a:rPr>
              <a:t>Sólo las reservas de liquidez garantizan la continuidad de la empresa durante el tiempo en que se desarrollan y aplican los procesos de cambio.</a:t>
            </a:r>
            <a:endParaRPr b="0" i="0" sz="1300" u="none" cap="none" strike="noStrike">
              <a:solidFill>
                <a:srgbClr val="000000"/>
              </a:solidFill>
              <a:latin typeface="Arial"/>
              <a:ea typeface="Arial"/>
              <a:cs typeface="Arial"/>
              <a:sym typeface="Arial"/>
            </a:endParaRPr>
          </a:p>
        </p:txBody>
      </p:sp>
      <p:cxnSp>
        <p:nvCxnSpPr>
          <p:cNvPr id="952" name="Google Shape;952;p24"/>
          <p:cNvCxnSpPr/>
          <p:nvPr/>
        </p:nvCxnSpPr>
        <p:spPr>
          <a:xfrm>
            <a:off x="6622072" y="2109199"/>
            <a:ext cx="0" cy="1196502"/>
          </a:xfrm>
          <a:prstGeom prst="straightConnector1">
            <a:avLst/>
          </a:prstGeom>
          <a:noFill/>
          <a:ln cap="flat" cmpd="sng" w="9525">
            <a:solidFill>
              <a:schemeClr val="dk2"/>
            </a:solidFill>
            <a:prstDash val="solid"/>
            <a:miter lim="800000"/>
            <a:headEnd len="sm" w="sm" type="none"/>
            <a:tailEnd len="sm" w="sm" type="none"/>
          </a:ln>
        </p:spPr>
      </p:cxnSp>
      <p:sp>
        <p:nvSpPr>
          <p:cNvPr id="953" name="Google Shape;953;p24"/>
          <p:cNvSpPr/>
          <p:nvPr/>
        </p:nvSpPr>
        <p:spPr>
          <a:xfrm>
            <a:off x="5468937" y="3598999"/>
            <a:ext cx="4464000" cy="1235034"/>
          </a:xfrm>
          <a:prstGeom prst="rect">
            <a:avLst/>
          </a:prstGeom>
          <a:solidFill>
            <a:schemeClr val="accent1"/>
          </a:solid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954" name="Google Shape;954;p24"/>
          <p:cNvCxnSpPr/>
          <p:nvPr/>
        </p:nvCxnSpPr>
        <p:spPr>
          <a:xfrm>
            <a:off x="6622072" y="3598999"/>
            <a:ext cx="0" cy="1235034"/>
          </a:xfrm>
          <a:prstGeom prst="straightConnector1">
            <a:avLst/>
          </a:prstGeom>
          <a:noFill/>
          <a:ln cap="flat" cmpd="sng" w="9525">
            <a:solidFill>
              <a:schemeClr val="dk2"/>
            </a:solidFill>
            <a:prstDash val="solid"/>
            <a:miter lim="800000"/>
            <a:headEnd len="sm" w="sm" type="none"/>
            <a:tailEnd len="sm" w="sm" type="none"/>
          </a:ln>
        </p:spPr>
      </p:cxnSp>
      <p:pic>
        <p:nvPicPr>
          <p:cNvPr descr="Dollar" id="955" name="Google Shape;955;p24"/>
          <p:cNvPicPr preferRelativeResize="0"/>
          <p:nvPr>
            <p:ph idx="2" type="body"/>
          </p:nvPr>
        </p:nvPicPr>
        <p:blipFill rotWithShape="1">
          <a:blip r:embed="rId4">
            <a:alphaModFix/>
          </a:blip>
          <a:srcRect b="0" l="0" r="0" t="0"/>
          <a:stretch/>
        </p:blipFill>
        <p:spPr>
          <a:xfrm>
            <a:off x="5616626" y="3769220"/>
            <a:ext cx="914400" cy="894592"/>
          </a:xfrm>
          <a:prstGeom prst="rect">
            <a:avLst/>
          </a:prstGeom>
          <a:noFill/>
          <a:ln>
            <a:noFill/>
          </a:ln>
        </p:spPr>
      </p:pic>
      <p:sp>
        <p:nvSpPr>
          <p:cNvPr id="956" name="Google Shape;956;p24"/>
          <p:cNvSpPr txBox="1"/>
          <p:nvPr/>
        </p:nvSpPr>
        <p:spPr>
          <a:xfrm>
            <a:off x="6647660" y="3632406"/>
            <a:ext cx="3257155"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Recursos financieros </a:t>
            </a:r>
            <a:r>
              <a:rPr b="0" i="0" lang="de-DE" sz="1800" u="none" cap="none" strike="noStrike">
                <a:solidFill>
                  <a:schemeClr val="lt1"/>
                </a:solidFill>
                <a:latin typeface="Calibri"/>
                <a:ea typeface="Calibri"/>
                <a:cs typeface="Calibri"/>
                <a:sym typeface="Calibri"/>
              </a:rPr>
              <a:t>- necesarios para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1) mantener las operaciones 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2) financiar el desarrollo y la aplicación del concepto</a:t>
            </a:r>
            <a:endParaRPr b="0" i="0" sz="1400" u="none" cap="none" strike="noStrike">
              <a:solidFill>
                <a:srgbClr val="000000"/>
              </a:solidFill>
              <a:latin typeface="Arial"/>
              <a:ea typeface="Arial"/>
              <a:cs typeface="Arial"/>
              <a:sym typeface="Arial"/>
            </a:endParaRPr>
          </a:p>
        </p:txBody>
      </p:sp>
      <p:sp>
        <p:nvSpPr>
          <p:cNvPr id="957" name="Google Shape;957;p24"/>
          <p:cNvSpPr/>
          <p:nvPr/>
        </p:nvSpPr>
        <p:spPr>
          <a:xfrm>
            <a:off x="5468936" y="5216169"/>
            <a:ext cx="1153135" cy="752112"/>
          </a:xfrm>
          <a:prstGeom prst="rightArrow">
            <a:avLst>
              <a:gd fmla="val 50000" name="adj1"/>
              <a:gd fmla="val 51961" name="adj2"/>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8" name="Google Shape;958;p24"/>
          <p:cNvSpPr txBox="1"/>
          <p:nvPr/>
        </p:nvSpPr>
        <p:spPr>
          <a:xfrm>
            <a:off x="6844534" y="5269060"/>
            <a:ext cx="308840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79527B"/>
                </a:solidFill>
                <a:latin typeface="Calibri"/>
                <a:ea typeface="Calibri"/>
                <a:cs typeface="Calibri"/>
                <a:sym typeface="Calibri"/>
              </a:rPr>
              <a:t>Las reservas de liquidez son esenciales para la supervivencia de la empresa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26"/>
          <p:cNvSpPr txBox="1"/>
          <p:nvPr>
            <p:ph idx="1" type="body"/>
          </p:nvPr>
        </p:nvSpPr>
        <p:spPr>
          <a:xfrm>
            <a:off x="666708" y="752638"/>
            <a:ext cx="4329835" cy="36684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Concepto de reestructuración estratégica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grpSp>
        <p:nvGrpSpPr>
          <p:cNvPr id="968" name="Google Shape;968;p27"/>
          <p:cNvGrpSpPr/>
          <p:nvPr/>
        </p:nvGrpSpPr>
        <p:grpSpPr>
          <a:xfrm>
            <a:off x="5307413" y="1456865"/>
            <a:ext cx="4898222" cy="4976146"/>
            <a:chOff x="1554563" y="-179848"/>
            <a:chExt cx="4898222" cy="4976146"/>
          </a:xfrm>
        </p:grpSpPr>
        <p:sp>
          <p:nvSpPr>
            <p:cNvPr id="969" name="Google Shape;969;p27"/>
            <p:cNvSpPr/>
            <p:nvPr/>
          </p:nvSpPr>
          <p:spPr>
            <a:xfrm>
              <a:off x="3202672" y="-179848"/>
              <a:ext cx="1602004" cy="1170002"/>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27"/>
            <p:cNvSpPr txBox="1"/>
            <p:nvPr/>
          </p:nvSpPr>
          <p:spPr>
            <a:xfrm>
              <a:off x="3259787" y="-122733"/>
              <a:ext cx="1487774" cy="105577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b="1" i="0" lang="de-DE" sz="1200" u="none" cap="none" strike="noStrike">
                  <a:solidFill>
                    <a:schemeClr val="lt1"/>
                  </a:solidFill>
                  <a:latin typeface="Calibri"/>
                  <a:ea typeface="Calibri"/>
                  <a:cs typeface="Calibri"/>
                  <a:sym typeface="Calibri"/>
                </a:rPr>
                <a:t>Claridad</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200"/>
                <a:buFont typeface="Calibri"/>
                <a:buNone/>
              </a:pPr>
              <a:r>
                <a:rPr b="0" i="0" lang="de-DE" sz="1000" u="none" cap="none" strike="noStrike">
                  <a:solidFill>
                    <a:schemeClr val="lt1"/>
                  </a:solidFill>
                  <a:latin typeface="Calibri"/>
                  <a:ea typeface="Calibri"/>
                  <a:cs typeface="Calibri"/>
                  <a:sym typeface="Calibri"/>
                </a:rPr>
                <a:t>El concepto debe ser comprensible para terceros neutrales, por ejemplo, empleados del banco, comité de empresa.</a:t>
              </a:r>
              <a:endParaRPr b="0" i="0" sz="1200" u="none" cap="none" strike="noStrike">
                <a:solidFill>
                  <a:srgbClr val="000000"/>
                </a:solidFill>
                <a:latin typeface="Arial"/>
                <a:ea typeface="Arial"/>
                <a:cs typeface="Arial"/>
                <a:sym typeface="Arial"/>
              </a:endParaRPr>
            </a:p>
          </p:txBody>
        </p:sp>
        <p:sp>
          <p:nvSpPr>
            <p:cNvPr id="971" name="Google Shape;971;p27"/>
            <p:cNvSpPr/>
            <p:nvPr/>
          </p:nvSpPr>
          <p:spPr>
            <a:xfrm>
              <a:off x="2042373" y="376921"/>
              <a:ext cx="3806144" cy="3806144"/>
            </a:xfrm>
            <a:custGeom>
              <a:rect b="b" l="l" r="r" t="t"/>
              <a:pathLst>
                <a:path extrusionOk="0" h="120000" w="120000">
                  <a:moveTo>
                    <a:pt x="87202" y="6521"/>
                  </a:moveTo>
                  <a:lnTo>
                    <a:pt x="87202" y="6521"/>
                  </a:lnTo>
                  <a:cubicBezTo>
                    <a:pt x="90885" y="8394"/>
                    <a:pt x="94364" y="10643"/>
                    <a:pt x="97584" y="13231"/>
                  </a:cubicBezTo>
                </a:path>
              </a:pathLst>
            </a:custGeom>
            <a:noFill/>
            <a:ln cap="flat" cmpd="sng" w="9525">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27"/>
            <p:cNvSpPr/>
            <p:nvPr/>
          </p:nvSpPr>
          <p:spPr>
            <a:xfrm>
              <a:off x="4850773" y="799070"/>
              <a:ext cx="1602004" cy="1170002"/>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27"/>
            <p:cNvSpPr txBox="1"/>
            <p:nvPr/>
          </p:nvSpPr>
          <p:spPr>
            <a:xfrm>
              <a:off x="4907888" y="856185"/>
              <a:ext cx="1487774" cy="105577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b="1" i="0" lang="de-DE" sz="1200" u="none" cap="none" strike="noStrike">
                  <a:solidFill>
                    <a:schemeClr val="lt1"/>
                  </a:solidFill>
                  <a:latin typeface="Calibri"/>
                  <a:ea typeface="Calibri"/>
                  <a:cs typeface="Calibri"/>
                  <a:sym typeface="Calibri"/>
                </a:rPr>
                <a:t>Alcance</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200"/>
                <a:buFont typeface="Calibri"/>
                <a:buNone/>
              </a:pPr>
              <a:r>
                <a:rPr b="0" i="0" lang="de-DE" sz="1200" u="none" cap="none" strike="noStrike">
                  <a:solidFill>
                    <a:schemeClr val="lt1"/>
                  </a:solidFill>
                  <a:latin typeface="Calibri"/>
                  <a:ea typeface="Calibri"/>
                  <a:cs typeface="Calibri"/>
                  <a:sym typeface="Calibri"/>
                </a:rPr>
                <a:t>En términos de contenido, todas las áreas de negocio, no el número de páginas.</a:t>
              </a:r>
              <a:endParaRPr b="0" i="0" sz="1400" u="none" cap="none" strike="noStrike">
                <a:solidFill>
                  <a:srgbClr val="000000"/>
                </a:solidFill>
                <a:latin typeface="Arial"/>
                <a:ea typeface="Arial"/>
                <a:cs typeface="Arial"/>
                <a:sym typeface="Arial"/>
              </a:endParaRPr>
            </a:p>
          </p:txBody>
        </p:sp>
        <p:sp>
          <p:nvSpPr>
            <p:cNvPr id="974" name="Google Shape;974;p27"/>
            <p:cNvSpPr/>
            <p:nvPr/>
          </p:nvSpPr>
          <p:spPr>
            <a:xfrm>
              <a:off x="2093808" y="441646"/>
              <a:ext cx="3806144" cy="3806144"/>
            </a:xfrm>
            <a:custGeom>
              <a:rect b="b" l="l" r="r" t="t"/>
              <a:pathLst>
                <a:path extrusionOk="0" h="120000" w="120000">
                  <a:moveTo>
                    <a:pt x="118863" y="48375"/>
                  </a:moveTo>
                  <a:cubicBezTo>
                    <a:pt x="120284" y="55568"/>
                    <a:pt x="120374" y="62961"/>
                    <a:pt x="119129" y="70186"/>
                  </a:cubicBezTo>
                </a:path>
              </a:pathLst>
            </a:custGeom>
            <a:noFill/>
            <a:ln cap="flat" cmpd="sng" w="9525">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27"/>
            <p:cNvSpPr/>
            <p:nvPr/>
          </p:nvSpPr>
          <p:spPr>
            <a:xfrm>
              <a:off x="4850781" y="2674759"/>
              <a:ext cx="1602004" cy="1170002"/>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27"/>
            <p:cNvSpPr txBox="1"/>
            <p:nvPr/>
          </p:nvSpPr>
          <p:spPr>
            <a:xfrm>
              <a:off x="4907896" y="2731874"/>
              <a:ext cx="1487774" cy="105577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b="1" i="0" lang="de-DE" sz="1200" u="none" cap="none" strike="noStrike">
                  <a:solidFill>
                    <a:schemeClr val="lt1"/>
                  </a:solidFill>
                  <a:latin typeface="Calibri"/>
                  <a:ea typeface="Calibri"/>
                  <a:cs typeface="Calibri"/>
                  <a:sym typeface="Calibri"/>
                </a:rPr>
                <a:t>Significado</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200"/>
                <a:buFont typeface="Calibri"/>
                <a:buNone/>
              </a:pPr>
              <a:r>
                <a:rPr b="0" i="0" lang="de-DE" sz="1200" u="none" cap="none" strike="noStrike">
                  <a:solidFill>
                    <a:schemeClr val="lt1"/>
                  </a:solidFill>
                  <a:latin typeface="Calibri"/>
                  <a:ea typeface="Calibri"/>
                  <a:cs typeface="Calibri"/>
                  <a:sym typeface="Calibri"/>
                </a:rPr>
                <a:t>Los objetivos, métodos y medidas deben ser reconocibles.</a:t>
              </a:r>
              <a:endParaRPr b="0" i="0" sz="1400" u="none" cap="none" strike="noStrike">
                <a:solidFill>
                  <a:srgbClr val="000000"/>
                </a:solidFill>
                <a:latin typeface="Arial"/>
                <a:ea typeface="Arial"/>
                <a:cs typeface="Arial"/>
                <a:sym typeface="Arial"/>
              </a:endParaRPr>
            </a:p>
          </p:txBody>
        </p:sp>
        <p:sp>
          <p:nvSpPr>
            <p:cNvPr id="977" name="Google Shape;977;p27"/>
            <p:cNvSpPr/>
            <p:nvPr/>
          </p:nvSpPr>
          <p:spPr>
            <a:xfrm>
              <a:off x="2100602" y="405152"/>
              <a:ext cx="3806144" cy="3806144"/>
            </a:xfrm>
            <a:custGeom>
              <a:rect b="b" l="l" r="r" t="t"/>
              <a:pathLst>
                <a:path extrusionOk="0" h="120000" w="120000">
                  <a:moveTo>
                    <a:pt x="95305" y="108513"/>
                  </a:moveTo>
                  <a:cubicBezTo>
                    <a:pt x="92186" y="110783"/>
                    <a:pt x="88856" y="112746"/>
                    <a:pt x="85361" y="114376"/>
                  </a:cubicBezTo>
                </a:path>
              </a:pathLst>
            </a:custGeom>
            <a:noFill/>
            <a:ln cap="flat" cmpd="sng" w="9525">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27"/>
            <p:cNvSpPr/>
            <p:nvPr/>
          </p:nvSpPr>
          <p:spPr>
            <a:xfrm>
              <a:off x="3202672" y="3626296"/>
              <a:ext cx="1602004" cy="1170002"/>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27"/>
            <p:cNvSpPr txBox="1"/>
            <p:nvPr/>
          </p:nvSpPr>
          <p:spPr>
            <a:xfrm>
              <a:off x="3259787" y="3683411"/>
              <a:ext cx="1487774" cy="105577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b="1" i="0" lang="de-DE" sz="1200" u="none" cap="none" strike="noStrike">
                  <a:solidFill>
                    <a:schemeClr val="lt1"/>
                  </a:solidFill>
                  <a:latin typeface="Calibri"/>
                  <a:ea typeface="Calibri"/>
                  <a:cs typeface="Calibri"/>
                  <a:sym typeface="Calibri"/>
                </a:rPr>
                <a:t>Plausibilidad</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200"/>
                <a:buFont typeface="Calibri"/>
                <a:buNone/>
              </a:pPr>
              <a:r>
                <a:rPr b="0" i="0" lang="de-DE" sz="1200" u="none" cap="none" strike="noStrike">
                  <a:solidFill>
                    <a:schemeClr val="lt1"/>
                  </a:solidFill>
                  <a:latin typeface="Calibri"/>
                  <a:ea typeface="Calibri"/>
                  <a:cs typeface="Calibri"/>
                  <a:sym typeface="Calibri"/>
                </a:rPr>
                <a:t>Orientado a la práctica y a las posibilidades, comprensible.</a:t>
              </a:r>
              <a:endParaRPr b="0" i="0" sz="1400" u="none" cap="none" strike="noStrike">
                <a:solidFill>
                  <a:srgbClr val="000000"/>
                </a:solidFill>
                <a:latin typeface="Arial"/>
                <a:ea typeface="Arial"/>
                <a:cs typeface="Arial"/>
                <a:sym typeface="Arial"/>
              </a:endParaRPr>
            </a:p>
          </p:txBody>
        </p:sp>
        <p:sp>
          <p:nvSpPr>
            <p:cNvPr id="980" name="Google Shape;980;p27"/>
            <p:cNvSpPr/>
            <p:nvPr/>
          </p:nvSpPr>
          <p:spPr>
            <a:xfrm>
              <a:off x="2100602" y="405152"/>
              <a:ext cx="3806144" cy="3806144"/>
            </a:xfrm>
            <a:custGeom>
              <a:rect b="b" l="l" r="r" t="t"/>
              <a:pathLst>
                <a:path extrusionOk="0" h="120000" w="120000">
                  <a:moveTo>
                    <a:pt x="34639" y="114377"/>
                  </a:moveTo>
                  <a:cubicBezTo>
                    <a:pt x="31143" y="112747"/>
                    <a:pt x="27813" y="110783"/>
                    <a:pt x="24695" y="108514"/>
                  </a:cubicBezTo>
                </a:path>
              </a:pathLst>
            </a:custGeom>
            <a:noFill/>
            <a:ln cap="flat" cmpd="sng" w="9525">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27"/>
            <p:cNvSpPr/>
            <p:nvPr/>
          </p:nvSpPr>
          <p:spPr>
            <a:xfrm>
              <a:off x="1554563" y="2674759"/>
              <a:ext cx="1602004" cy="1170002"/>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27"/>
            <p:cNvSpPr txBox="1"/>
            <p:nvPr/>
          </p:nvSpPr>
          <p:spPr>
            <a:xfrm>
              <a:off x="1611678" y="2731874"/>
              <a:ext cx="1487774" cy="105577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b="1" i="0" lang="de-DE" sz="1200" u="none" cap="none" strike="noStrike">
                  <a:solidFill>
                    <a:schemeClr val="lt1"/>
                  </a:solidFill>
                  <a:latin typeface="Calibri"/>
                  <a:ea typeface="Calibri"/>
                  <a:cs typeface="Calibri"/>
                  <a:sym typeface="Calibri"/>
                </a:rPr>
                <a:t>Viabilidad</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200"/>
                <a:buFont typeface="Calibri"/>
                <a:buNone/>
              </a:pPr>
              <a:r>
                <a:rPr b="0" i="0" lang="de-DE" sz="1200" u="none" cap="none" strike="noStrike">
                  <a:solidFill>
                    <a:schemeClr val="lt1"/>
                  </a:solidFill>
                  <a:latin typeface="Calibri"/>
                  <a:ea typeface="Calibri"/>
                  <a:cs typeface="Calibri"/>
                  <a:sym typeface="Calibri"/>
                </a:rPr>
                <a:t>Orientado a la práctica y a las posibilidades, de forma realista.</a:t>
              </a:r>
              <a:endParaRPr b="0" i="0" sz="1400" u="none" cap="none" strike="noStrike">
                <a:solidFill>
                  <a:srgbClr val="000000"/>
                </a:solidFill>
                <a:latin typeface="Arial"/>
                <a:ea typeface="Arial"/>
                <a:cs typeface="Arial"/>
                <a:sym typeface="Arial"/>
              </a:endParaRPr>
            </a:p>
          </p:txBody>
        </p:sp>
        <p:sp>
          <p:nvSpPr>
            <p:cNvPr id="983" name="Google Shape;983;p27"/>
            <p:cNvSpPr/>
            <p:nvPr/>
          </p:nvSpPr>
          <p:spPr>
            <a:xfrm>
              <a:off x="2107396" y="441646"/>
              <a:ext cx="3806144" cy="3806144"/>
            </a:xfrm>
            <a:custGeom>
              <a:rect b="b" l="l" r="r" t="t"/>
              <a:pathLst>
                <a:path extrusionOk="0" h="120000" w="120000">
                  <a:moveTo>
                    <a:pt x="871" y="70186"/>
                  </a:moveTo>
                  <a:lnTo>
                    <a:pt x="871" y="70186"/>
                  </a:lnTo>
                  <a:cubicBezTo>
                    <a:pt x="-374" y="62960"/>
                    <a:pt x="-284" y="55568"/>
                    <a:pt x="1137" y="48375"/>
                  </a:cubicBezTo>
                </a:path>
              </a:pathLst>
            </a:custGeom>
            <a:noFill/>
            <a:ln cap="flat" cmpd="sng" w="9525">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27"/>
            <p:cNvSpPr/>
            <p:nvPr/>
          </p:nvSpPr>
          <p:spPr>
            <a:xfrm>
              <a:off x="1554571" y="799070"/>
              <a:ext cx="1602004" cy="1170002"/>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27"/>
            <p:cNvSpPr txBox="1"/>
            <p:nvPr/>
          </p:nvSpPr>
          <p:spPr>
            <a:xfrm>
              <a:off x="1611686" y="856185"/>
              <a:ext cx="1487774" cy="1055772"/>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1200"/>
                <a:buFont typeface="Calibri"/>
                <a:buNone/>
              </a:pPr>
              <a:r>
                <a:rPr b="1" i="0" lang="de-DE" sz="1200" u="none" cap="none" strike="noStrike">
                  <a:solidFill>
                    <a:schemeClr val="lt1"/>
                  </a:solidFill>
                  <a:latin typeface="Calibri"/>
                  <a:ea typeface="Calibri"/>
                  <a:cs typeface="Calibri"/>
                  <a:sym typeface="Calibri"/>
                </a:rPr>
                <a:t>La verdad</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420"/>
                </a:spcBef>
                <a:spcAft>
                  <a:spcPts val="0"/>
                </a:spcAft>
                <a:buClr>
                  <a:schemeClr val="lt1"/>
                </a:buClr>
                <a:buSzPts val="1200"/>
                <a:buFont typeface="Calibri"/>
                <a:buNone/>
              </a:pPr>
              <a:r>
                <a:rPr b="0" i="0" lang="de-DE" sz="1200" u="none" cap="none" strike="noStrike">
                  <a:solidFill>
                    <a:schemeClr val="lt1"/>
                  </a:solidFill>
                  <a:latin typeface="Calibri"/>
                  <a:ea typeface="Calibri"/>
                  <a:cs typeface="Calibri"/>
                  <a:sym typeface="Calibri"/>
                </a:rPr>
                <a:t>Exposición implacable de las causas de la crisis.</a:t>
              </a:r>
              <a:endParaRPr b="0" i="0" sz="1400" u="none" cap="none" strike="noStrike">
                <a:solidFill>
                  <a:srgbClr val="000000"/>
                </a:solidFill>
                <a:latin typeface="Arial"/>
                <a:ea typeface="Arial"/>
                <a:cs typeface="Arial"/>
                <a:sym typeface="Arial"/>
              </a:endParaRPr>
            </a:p>
          </p:txBody>
        </p:sp>
        <p:sp>
          <p:nvSpPr>
            <p:cNvPr id="986" name="Google Shape;986;p27"/>
            <p:cNvSpPr/>
            <p:nvPr/>
          </p:nvSpPr>
          <p:spPr>
            <a:xfrm>
              <a:off x="2158832" y="376921"/>
              <a:ext cx="3806144" cy="3806144"/>
            </a:xfrm>
            <a:custGeom>
              <a:rect b="b" l="l" r="r" t="t"/>
              <a:pathLst>
                <a:path extrusionOk="0" h="120000" w="120000">
                  <a:moveTo>
                    <a:pt x="22415" y="13230"/>
                  </a:moveTo>
                  <a:lnTo>
                    <a:pt x="22415" y="13230"/>
                  </a:lnTo>
                  <a:cubicBezTo>
                    <a:pt x="25636" y="10642"/>
                    <a:pt x="29115" y="8393"/>
                    <a:pt x="32797" y="6520"/>
                  </a:cubicBezTo>
                </a:path>
              </a:pathLst>
            </a:custGeom>
            <a:noFill/>
            <a:ln cap="flat" cmpd="sng" w="9525">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7" name="Google Shape;987;p27"/>
          <p:cNvSpPr txBox="1"/>
          <p:nvPr>
            <p:ph idx="2" type="body"/>
          </p:nvPr>
        </p:nvSpPr>
        <p:spPr>
          <a:xfrm>
            <a:off x="370936" y="1564066"/>
            <a:ext cx="3870000" cy="4763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700"/>
              <a:t>Los esfuerzos y medidas de reestructuración no deben emprenderse con prisas. </a:t>
            </a:r>
            <a:endParaRPr sz="1700"/>
          </a:p>
          <a:p>
            <a:pPr indent="0" lvl="0" marL="0" rtl="0" algn="l">
              <a:lnSpc>
                <a:spcPct val="100000"/>
              </a:lnSpc>
              <a:spcBef>
                <a:spcPts val="600"/>
              </a:spcBef>
              <a:spcAft>
                <a:spcPts val="0"/>
              </a:spcAft>
              <a:buClr>
                <a:srgbClr val="595A59"/>
              </a:buClr>
              <a:buSzPts val="1800"/>
              <a:buNone/>
            </a:pPr>
            <a:r>
              <a:rPr lang="de-DE" sz="1700"/>
              <a:t>Más bien, los directores gerentes y los acreedores (por ejemplo, bancos, acreedores comerciales, proveedores), que son el centro de atención, deben establecer conjuntamente un marco sobre cuya base pueda reestructurarse la empresa de forma transparente y orientada a los objetivos, evitando riesgos (de responsabilidad). </a:t>
            </a:r>
            <a:endParaRPr sz="1700"/>
          </a:p>
          <a:p>
            <a:pPr indent="0" lvl="0" marL="0" rtl="0" algn="l">
              <a:lnSpc>
                <a:spcPct val="100000"/>
              </a:lnSpc>
              <a:spcBef>
                <a:spcPts val="600"/>
              </a:spcBef>
              <a:spcAft>
                <a:spcPts val="0"/>
              </a:spcAft>
              <a:buClr>
                <a:srgbClr val="595A59"/>
              </a:buClr>
              <a:buSzPts val="1800"/>
              <a:buNone/>
            </a:pPr>
            <a:r>
              <a:rPr lang="de-DE" sz="1700"/>
              <a:t>Para ello puede utilizarse un concepto de reestructuración</a:t>
            </a:r>
            <a:r>
              <a:rPr b="1" lang="de-DE" sz="1700"/>
              <a:t>(documentado por escrito, comprensible en sí mismo</a:t>
            </a:r>
            <a:r>
              <a:rPr lang="de-DE" sz="1700"/>
              <a:t>).</a:t>
            </a:r>
            <a:endParaRPr sz="1700"/>
          </a:p>
          <a:p>
            <a:pPr indent="0" lvl="0" marL="0" rtl="0" algn="l">
              <a:lnSpc>
                <a:spcPct val="100000"/>
              </a:lnSpc>
              <a:spcBef>
                <a:spcPts val="600"/>
              </a:spcBef>
              <a:spcAft>
                <a:spcPts val="0"/>
              </a:spcAft>
              <a:buClr>
                <a:srgbClr val="595A59"/>
              </a:buClr>
              <a:buSzPts val="1800"/>
              <a:buNone/>
            </a:pPr>
            <a:r>
              <a:t/>
            </a:r>
            <a:endParaRPr sz="1700"/>
          </a:p>
        </p:txBody>
      </p:sp>
      <p:sp>
        <p:nvSpPr>
          <p:cNvPr id="988" name="Google Shape;988;p27"/>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Un concepto de reestructuración es la piedra angular y, por tanto, el deber de toda reestructuración.</a:t>
            </a:r>
            <a:endParaRPr/>
          </a:p>
        </p:txBody>
      </p:sp>
      <p:sp>
        <p:nvSpPr>
          <p:cNvPr id="989" name="Google Shape;989;p27"/>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Desafíos en la reestructuración de conceptos</a:t>
            </a:r>
            <a:endParaRPr/>
          </a:p>
        </p:txBody>
      </p:sp>
      <p:sp>
        <p:nvSpPr>
          <p:cNvPr id="990" name="Google Shape;990;p27"/>
          <p:cNvSpPr txBox="1"/>
          <p:nvPr/>
        </p:nvSpPr>
        <p:spPr>
          <a:xfrm>
            <a:off x="6937394" y="3586419"/>
            <a:ext cx="1812373"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Atributos de los conceptos de reestructuración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28"/>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Un concepto de reestructuración aumenta las posibilidades de éxito y los riesgos de responsabilidad y rescisión pueden reducirse considerablemente (dependiendo del marco jurídico de su país).</a:t>
            </a:r>
            <a:endParaRPr/>
          </a:p>
        </p:txBody>
      </p:sp>
      <p:sp>
        <p:nvSpPr>
          <p:cNvPr id="996" name="Google Shape;996;p28"/>
          <p:cNvSpPr txBox="1"/>
          <p:nvPr>
            <p:ph idx="3" type="body"/>
          </p:nvPr>
        </p:nvSpPr>
        <p:spPr>
          <a:xfrm>
            <a:off x="380503" y="371446"/>
            <a:ext cx="11470200" cy="582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79527B"/>
              </a:buClr>
              <a:buSzPts val="1850"/>
              <a:buNone/>
            </a:pPr>
            <a:r>
              <a:rPr lang="de-DE"/>
              <a:t>El concepto de reestructuración contiene unas directrices bien pensadas sobre cómo proceder desde el principio hasta el final de la reestructuración, así como una previsión sobre sus posibilidades de éxito.</a:t>
            </a:r>
            <a:endParaRPr/>
          </a:p>
        </p:txBody>
      </p:sp>
      <p:sp>
        <p:nvSpPr>
          <p:cNvPr id="997" name="Google Shape;997;p2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Contenido de los conceptos de reestructuración</a:t>
            </a:r>
            <a:endParaRPr/>
          </a:p>
          <a:p>
            <a:pPr indent="0" lvl="0" marL="0" rtl="0" algn="l">
              <a:lnSpc>
                <a:spcPct val="90000"/>
              </a:lnSpc>
              <a:spcBef>
                <a:spcPts val="1000"/>
              </a:spcBef>
              <a:spcAft>
                <a:spcPts val="0"/>
              </a:spcAft>
              <a:buClr>
                <a:srgbClr val="79527B"/>
              </a:buClr>
              <a:buSzPts val="1800"/>
              <a:buNone/>
            </a:pPr>
            <a:r>
              <a:t/>
            </a:r>
            <a:endParaRPr/>
          </a:p>
        </p:txBody>
      </p:sp>
      <p:grpSp>
        <p:nvGrpSpPr>
          <p:cNvPr id="998" name="Google Shape;998;p28"/>
          <p:cNvGrpSpPr/>
          <p:nvPr/>
        </p:nvGrpSpPr>
        <p:grpSpPr>
          <a:xfrm>
            <a:off x="5264152" y="1770513"/>
            <a:ext cx="5710593" cy="1347141"/>
            <a:chOff x="5264152" y="1770513"/>
            <a:chExt cx="5710593" cy="1347141"/>
          </a:xfrm>
        </p:grpSpPr>
        <p:sp>
          <p:nvSpPr>
            <p:cNvPr id="999" name="Google Shape;999;p28"/>
            <p:cNvSpPr/>
            <p:nvPr/>
          </p:nvSpPr>
          <p:spPr>
            <a:xfrm>
              <a:off x="6654745" y="1772541"/>
              <a:ext cx="4320000" cy="954107"/>
            </a:xfrm>
            <a:prstGeom prst="rect">
              <a:avLst/>
            </a:pr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Calibri"/>
                <a:ea typeface="Calibri"/>
                <a:cs typeface="Calibri"/>
                <a:sym typeface="Calibri"/>
              </a:endParaRPr>
            </a:p>
          </p:txBody>
        </p:sp>
        <p:sp>
          <p:nvSpPr>
            <p:cNvPr id="1000" name="Google Shape;1000;p28"/>
            <p:cNvSpPr/>
            <p:nvPr/>
          </p:nvSpPr>
          <p:spPr>
            <a:xfrm rot="5400000">
              <a:off x="5315176" y="1778083"/>
              <a:ext cx="1347141" cy="1332000"/>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Calibri"/>
                <a:ea typeface="Calibri"/>
                <a:cs typeface="Calibri"/>
                <a:sym typeface="Calibri"/>
              </a:endParaRPr>
            </a:p>
          </p:txBody>
        </p:sp>
        <p:sp>
          <p:nvSpPr>
            <p:cNvPr id="1001" name="Google Shape;1001;p28"/>
            <p:cNvSpPr txBox="1"/>
            <p:nvPr/>
          </p:nvSpPr>
          <p:spPr>
            <a:xfrm>
              <a:off x="5264152" y="2047567"/>
              <a:ext cx="1449300" cy="430800"/>
            </a:xfrm>
            <a:prstGeom prst="rect">
              <a:avLst/>
            </a:prstGeom>
            <a:noFill/>
            <a:ln>
              <a:noFill/>
            </a:ln>
          </p:spPr>
          <p:txBody>
            <a:bodyPr anchorCtr="0" anchor="t" bIns="45700" lIns="91425" spcFirstLastPara="1" rIns="91425" wrap="square" tIns="45700">
              <a:spAutoFit/>
            </a:bodyPr>
            <a:lstStyle/>
            <a:p>
              <a:pPr indent="-179999" lvl="0" marL="179999" marR="0" rtl="0" algn="l">
                <a:lnSpc>
                  <a:spcPct val="100000"/>
                </a:lnSpc>
                <a:spcBef>
                  <a:spcPts val="0"/>
                </a:spcBef>
                <a:spcAft>
                  <a:spcPts val="0"/>
                </a:spcAft>
                <a:buClr>
                  <a:schemeClr val="lt1"/>
                </a:buClr>
                <a:buSzPts val="1100"/>
                <a:buFont typeface="Calibri"/>
                <a:buAutoNum type="arabicPeriod"/>
              </a:pPr>
              <a:r>
                <a:rPr b="1" i="0" lang="de-DE" sz="1100" u="none" cap="none" strike="noStrike">
                  <a:solidFill>
                    <a:schemeClr val="lt1"/>
                  </a:solidFill>
                  <a:latin typeface="Calibri"/>
                  <a:ea typeface="Calibri"/>
                  <a:cs typeface="Calibri"/>
                  <a:sym typeface="Calibri"/>
                </a:rPr>
                <a:t>1. Situación de la empresa</a:t>
              </a:r>
              <a:endParaRPr b="0" i="0" sz="1100" u="none" cap="none" strike="noStrike">
                <a:solidFill>
                  <a:srgbClr val="000000"/>
                </a:solidFill>
                <a:latin typeface="Arial"/>
                <a:ea typeface="Arial"/>
                <a:cs typeface="Arial"/>
                <a:sym typeface="Arial"/>
              </a:endParaRPr>
            </a:p>
          </p:txBody>
        </p:sp>
        <p:sp>
          <p:nvSpPr>
            <p:cNvPr id="1002" name="Google Shape;1002;p28"/>
            <p:cNvSpPr txBox="1"/>
            <p:nvPr/>
          </p:nvSpPr>
          <p:spPr>
            <a:xfrm>
              <a:off x="6652292" y="1892798"/>
              <a:ext cx="42252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lt1"/>
                  </a:solidFill>
                  <a:latin typeface="Calibri"/>
                  <a:ea typeface="Calibri"/>
                  <a:cs typeface="Calibri"/>
                  <a:sym typeface="Calibri"/>
                </a:rPr>
                <a:t>Declaraciones sobre los datos esenciales de la empresa, los factores económicos y jurídicos que influyen y las causas (centrales) de la crisis.</a:t>
              </a:r>
              <a:endParaRPr b="0" i="0" sz="1100" u="none" cap="none" strike="noStrike">
                <a:solidFill>
                  <a:srgbClr val="000000"/>
                </a:solidFill>
                <a:latin typeface="Arial"/>
                <a:ea typeface="Arial"/>
                <a:cs typeface="Arial"/>
                <a:sym typeface="Arial"/>
              </a:endParaRPr>
            </a:p>
          </p:txBody>
        </p:sp>
      </p:grpSp>
      <p:sp>
        <p:nvSpPr>
          <p:cNvPr id="1003" name="Google Shape;1003;p28"/>
          <p:cNvSpPr/>
          <p:nvPr/>
        </p:nvSpPr>
        <p:spPr>
          <a:xfrm>
            <a:off x="6652292" y="3306445"/>
            <a:ext cx="4320000" cy="954107"/>
          </a:xfrm>
          <a:prstGeom prst="rect">
            <a:avLst/>
          </a:pr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Calibri"/>
              <a:ea typeface="Calibri"/>
              <a:cs typeface="Calibri"/>
              <a:sym typeface="Calibri"/>
            </a:endParaRPr>
          </a:p>
        </p:txBody>
      </p:sp>
      <p:sp>
        <p:nvSpPr>
          <p:cNvPr id="1004" name="Google Shape;1004;p28"/>
          <p:cNvSpPr txBox="1"/>
          <p:nvPr/>
        </p:nvSpPr>
        <p:spPr>
          <a:xfrm>
            <a:off x="6643218" y="3302954"/>
            <a:ext cx="45720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lt1"/>
                </a:solidFill>
                <a:latin typeface="Calibri"/>
                <a:ea typeface="Calibri"/>
                <a:cs typeface="Calibri"/>
                <a:sym typeface="Calibri"/>
              </a:rPr>
              <a:t>Presentación de la declaración de visión y misión de la empresa reestructurada. Declaraciones sobre las medidas de reestructuración operativa o financiera necesarias y las contribuciones a la reestructuración de las distintas partes implicadas.</a:t>
            </a:r>
            <a:endParaRPr b="0" i="0" sz="1100" u="none" cap="none" strike="noStrike">
              <a:solidFill>
                <a:srgbClr val="000000"/>
              </a:solidFill>
              <a:latin typeface="Arial"/>
              <a:ea typeface="Arial"/>
              <a:cs typeface="Arial"/>
              <a:sym typeface="Arial"/>
            </a:endParaRPr>
          </a:p>
        </p:txBody>
      </p:sp>
      <p:sp>
        <p:nvSpPr>
          <p:cNvPr id="1005" name="Google Shape;1005;p28"/>
          <p:cNvSpPr/>
          <p:nvPr/>
        </p:nvSpPr>
        <p:spPr>
          <a:xfrm>
            <a:off x="6671507" y="4803035"/>
            <a:ext cx="4320000" cy="954107"/>
          </a:xfrm>
          <a:prstGeom prst="rect">
            <a:avLst/>
          </a:prstGeom>
          <a:solidFill>
            <a:srgbClr val="AB85AD"/>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Calibri"/>
              <a:ea typeface="Calibri"/>
              <a:cs typeface="Calibri"/>
              <a:sym typeface="Calibri"/>
            </a:endParaRPr>
          </a:p>
        </p:txBody>
      </p:sp>
      <p:sp>
        <p:nvSpPr>
          <p:cNvPr id="1006" name="Google Shape;1006;p28"/>
          <p:cNvSpPr txBox="1"/>
          <p:nvPr/>
        </p:nvSpPr>
        <p:spPr>
          <a:xfrm>
            <a:off x="6652292" y="4805318"/>
            <a:ext cx="4225200" cy="60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lt1"/>
                </a:solidFill>
                <a:latin typeface="Calibri"/>
                <a:ea typeface="Calibri"/>
                <a:cs typeface="Calibri"/>
                <a:sym typeface="Calibri"/>
              </a:rPr>
              <a:t>Presentación de la planificación de liquidez, beneficios y activos de la empresa, teniendo en cuenta las medidas de reestructuración y las contribuciones (planificación empresarial integrada).</a:t>
            </a:r>
            <a:endParaRPr b="0" i="0" sz="1100" u="none" cap="none" strike="noStrike">
              <a:solidFill>
                <a:srgbClr val="000000"/>
              </a:solidFill>
              <a:latin typeface="Arial"/>
              <a:ea typeface="Arial"/>
              <a:cs typeface="Arial"/>
              <a:sym typeface="Arial"/>
            </a:endParaRPr>
          </a:p>
        </p:txBody>
      </p:sp>
      <p:sp>
        <p:nvSpPr>
          <p:cNvPr id="1007" name="Google Shape;1007;p28"/>
          <p:cNvSpPr/>
          <p:nvPr/>
        </p:nvSpPr>
        <p:spPr>
          <a:xfrm rot="5400000">
            <a:off x="5315175" y="3318624"/>
            <a:ext cx="1347142" cy="1332000"/>
          </a:xfrm>
          <a:custGeom>
            <a:rect b="b" l="l" r="r" t="t"/>
            <a:pathLst>
              <a:path extrusionOk="0" h="488" w="630">
                <a:moveTo>
                  <a:pt x="444" y="488"/>
                </a:moveTo>
                <a:lnTo>
                  <a:pt x="0" y="488"/>
                </a:lnTo>
                <a:lnTo>
                  <a:pt x="0" y="0"/>
                </a:lnTo>
                <a:lnTo>
                  <a:pt x="444" y="0"/>
                </a:lnTo>
                <a:lnTo>
                  <a:pt x="630" y="244"/>
                </a:lnTo>
                <a:lnTo>
                  <a:pt x="444" y="488"/>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Calibri"/>
              <a:ea typeface="Calibri"/>
              <a:cs typeface="Calibri"/>
              <a:sym typeface="Calibri"/>
            </a:endParaRPr>
          </a:p>
        </p:txBody>
      </p:sp>
      <p:sp>
        <p:nvSpPr>
          <p:cNvPr id="1008" name="Google Shape;1008;p28"/>
          <p:cNvSpPr txBox="1"/>
          <p:nvPr/>
        </p:nvSpPr>
        <p:spPr>
          <a:xfrm>
            <a:off x="5267463" y="3571390"/>
            <a:ext cx="1449300" cy="60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100" u="none" cap="none" strike="noStrike">
                <a:solidFill>
                  <a:schemeClr val="lt1"/>
                </a:solidFill>
                <a:latin typeface="Calibri"/>
                <a:ea typeface="Calibri"/>
                <a:cs typeface="Calibri"/>
                <a:sym typeface="Calibri"/>
              </a:rPr>
              <a:t>2. Visión, Misión </a:t>
            </a:r>
            <a:br>
              <a:rPr b="1" i="0" lang="de-DE" sz="1100" u="none" cap="none" strike="noStrike">
                <a:solidFill>
                  <a:schemeClr val="dk1"/>
                </a:solidFill>
                <a:latin typeface="Calibri"/>
                <a:ea typeface="Calibri"/>
                <a:cs typeface="Calibri"/>
                <a:sym typeface="Calibri"/>
              </a:rPr>
            </a:br>
            <a:r>
              <a:rPr b="1" i="0" lang="de-DE" sz="1100" u="none" cap="none" strike="noStrike">
                <a:solidFill>
                  <a:schemeClr val="lt1"/>
                </a:solidFill>
                <a:latin typeface="Calibri"/>
                <a:ea typeface="Calibri"/>
                <a:cs typeface="Calibri"/>
                <a:sym typeface="Calibri"/>
              </a:rPr>
              <a:t>y Medidas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100" u="none" cap="none" strike="noStrike">
              <a:solidFill>
                <a:schemeClr val="lt1"/>
              </a:solidFill>
              <a:latin typeface="Calibri"/>
              <a:ea typeface="Calibri"/>
              <a:cs typeface="Calibri"/>
              <a:sym typeface="Calibri"/>
            </a:endParaRPr>
          </a:p>
        </p:txBody>
      </p:sp>
      <p:sp>
        <p:nvSpPr>
          <p:cNvPr id="1009" name="Google Shape;1009;p28"/>
          <p:cNvSpPr/>
          <p:nvPr/>
        </p:nvSpPr>
        <p:spPr>
          <a:xfrm rot="5400000">
            <a:off x="5528454" y="4614088"/>
            <a:ext cx="954107" cy="1332000"/>
          </a:xfrm>
          <a:prstGeom prst="rect">
            <a:avLst/>
          </a:pr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100" u="none" cap="none" strike="noStrike">
              <a:solidFill>
                <a:schemeClr val="dk1"/>
              </a:solidFill>
              <a:latin typeface="Calibri"/>
              <a:ea typeface="Calibri"/>
              <a:cs typeface="Calibri"/>
              <a:sym typeface="Calibri"/>
            </a:endParaRPr>
          </a:p>
        </p:txBody>
      </p:sp>
      <p:sp>
        <p:nvSpPr>
          <p:cNvPr id="1010" name="Google Shape;1010;p28"/>
          <p:cNvSpPr txBox="1"/>
          <p:nvPr/>
        </p:nvSpPr>
        <p:spPr>
          <a:xfrm>
            <a:off x="5280914" y="5094762"/>
            <a:ext cx="14493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100" u="none" cap="none" strike="noStrike">
                <a:solidFill>
                  <a:schemeClr val="lt1"/>
                </a:solidFill>
                <a:latin typeface="Calibri"/>
                <a:ea typeface="Calibri"/>
                <a:cs typeface="Calibri"/>
                <a:sym typeface="Calibri"/>
              </a:rPr>
              <a:t>3. Plan de empresa</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4" name="Shape 1014"/>
        <p:cNvGrpSpPr/>
        <p:nvPr/>
      </p:nvGrpSpPr>
      <p:grpSpPr>
        <a:xfrm>
          <a:off x="0" y="0"/>
          <a:ext cx="0" cy="0"/>
          <a:chOff x="0" y="0"/>
          <a:chExt cx="0" cy="0"/>
        </a:xfrm>
      </p:grpSpPr>
      <p:pic>
        <p:nvPicPr>
          <p:cNvPr descr="Robot" id="1015" name="Google Shape;1015;p38"/>
          <p:cNvPicPr preferRelativeResize="0"/>
          <p:nvPr>
            <p:ph idx="2" type="body"/>
          </p:nvPr>
        </p:nvPicPr>
        <p:blipFill rotWithShape="1">
          <a:blip r:embed="rId3">
            <a:alphaModFix/>
          </a:blip>
          <a:srcRect b="0" l="0" r="0" t="0"/>
          <a:stretch/>
        </p:blipFill>
        <p:spPr>
          <a:xfrm>
            <a:off x="7835136" y="3383669"/>
            <a:ext cx="914400" cy="914400"/>
          </a:xfrm>
          <a:prstGeom prst="rect">
            <a:avLst/>
          </a:prstGeom>
          <a:noFill/>
          <a:ln>
            <a:noFill/>
          </a:ln>
        </p:spPr>
      </p:pic>
      <p:sp>
        <p:nvSpPr>
          <p:cNvPr id="1016" name="Google Shape;1016;p3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Concepto de reestructuración: Análisis de tendencias para poder reaccionar ante condiciones cambiantes y desarrollar nuevas ideas de negocio.</a:t>
            </a:r>
            <a:endParaRPr/>
          </a:p>
        </p:txBody>
      </p:sp>
      <p:sp>
        <p:nvSpPr>
          <p:cNvPr id="1017" name="Google Shape;1017;p3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Algunas tendencias turísticas</a:t>
            </a:r>
            <a:endParaRPr/>
          </a:p>
        </p:txBody>
      </p:sp>
      <p:sp>
        <p:nvSpPr>
          <p:cNvPr id="1018" name="Google Shape;1018;p38"/>
          <p:cNvSpPr/>
          <p:nvPr/>
        </p:nvSpPr>
        <p:spPr>
          <a:xfrm>
            <a:off x="3752490" y="1819564"/>
            <a:ext cx="3780000" cy="1154545"/>
          </a:xfrm>
          <a:prstGeom prst="rect">
            <a:avLst/>
          </a:prstGeom>
          <a:noFill/>
          <a:ln cap="flat" cmpd="sng" w="9525">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19" name="Google Shape;1019;p38"/>
          <p:cNvSpPr txBox="1"/>
          <p:nvPr/>
        </p:nvSpPr>
        <p:spPr>
          <a:xfrm>
            <a:off x="4572000" y="1819479"/>
            <a:ext cx="2960400" cy="127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600" u="none" cap="none" strike="noStrike">
                <a:solidFill>
                  <a:schemeClr val="dk1"/>
                </a:solidFill>
                <a:latin typeface="Calibri"/>
                <a:ea typeface="Calibri"/>
                <a:cs typeface="Calibri"/>
                <a:sym typeface="Calibri"/>
              </a:rPr>
              <a:t>Medio ambiente y clima</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de-DE" sz="1000" u="none" cap="none" strike="noStrike">
                <a:solidFill>
                  <a:schemeClr val="dk1"/>
                </a:solidFill>
                <a:latin typeface="Calibri"/>
                <a:ea typeface="Calibri"/>
                <a:cs typeface="Calibri"/>
                <a:sym typeface="Calibri"/>
              </a:rPr>
              <a:t>Los viajeros están cada vez más concienciados con el medio ambiente; por ejemplo, prestan atención a la separación de residuos y se abstienen de lavar las toallas del hotel todos los días.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600" u="none" cap="none" strike="noStrike">
                <a:solidFill>
                  <a:schemeClr val="dk1"/>
                </a:solidFill>
                <a:latin typeface="Calibri"/>
                <a:ea typeface="Calibri"/>
                <a:cs typeface="Calibri"/>
                <a:sym typeface="Calibri"/>
              </a:rPr>
              <a:t> </a:t>
            </a:r>
            <a:endParaRPr b="0" i="0" sz="1200" u="none" cap="none" strike="noStrike">
              <a:solidFill>
                <a:srgbClr val="000000"/>
              </a:solidFill>
              <a:latin typeface="Arial"/>
              <a:ea typeface="Arial"/>
              <a:cs typeface="Arial"/>
              <a:sym typeface="Arial"/>
            </a:endParaRPr>
          </a:p>
        </p:txBody>
      </p:sp>
      <p:sp>
        <p:nvSpPr>
          <p:cNvPr id="1020" name="Google Shape;1020;p38"/>
          <p:cNvSpPr/>
          <p:nvPr/>
        </p:nvSpPr>
        <p:spPr>
          <a:xfrm>
            <a:off x="7812455" y="1817589"/>
            <a:ext cx="3780000" cy="1154545"/>
          </a:xfrm>
          <a:prstGeom prst="rect">
            <a:avLst/>
          </a:prstGeom>
          <a:noFill/>
          <a:ln cap="flat" cmpd="sng" w="9525">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1" name="Google Shape;1021;p38"/>
          <p:cNvSpPr txBox="1"/>
          <p:nvPr/>
        </p:nvSpPr>
        <p:spPr>
          <a:xfrm>
            <a:off x="8622729" y="1882241"/>
            <a:ext cx="3089100" cy="8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600" u="none" cap="none" strike="noStrike">
                <a:solidFill>
                  <a:schemeClr val="dk1"/>
                </a:solidFill>
                <a:latin typeface="Calibri"/>
                <a:ea typeface="Calibri"/>
                <a:cs typeface="Calibri"/>
                <a:sym typeface="Calibri"/>
              </a:rPr>
              <a:t>Digitalización</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de-DE" sz="1000" u="none" cap="none" strike="noStrike">
                <a:solidFill>
                  <a:schemeClr val="dk1"/>
                </a:solidFill>
                <a:latin typeface="Calibri"/>
                <a:ea typeface="Calibri"/>
                <a:cs typeface="Calibri"/>
                <a:sym typeface="Calibri"/>
              </a:rPr>
              <a:t>Para las PYME, esta evolución también conlleva retos: a menudo faltan recursos financieros y conocimientos técnicos para su aplicación.</a:t>
            </a:r>
            <a:endParaRPr b="0" i="0" sz="1200" u="none" cap="none" strike="noStrike">
              <a:solidFill>
                <a:srgbClr val="000000"/>
              </a:solidFill>
              <a:latin typeface="Arial"/>
              <a:ea typeface="Arial"/>
              <a:cs typeface="Arial"/>
              <a:sym typeface="Arial"/>
            </a:endParaRPr>
          </a:p>
        </p:txBody>
      </p:sp>
      <p:sp>
        <p:nvSpPr>
          <p:cNvPr id="1022" name="Google Shape;1022;p38"/>
          <p:cNvSpPr/>
          <p:nvPr/>
        </p:nvSpPr>
        <p:spPr>
          <a:xfrm>
            <a:off x="3752490" y="3247133"/>
            <a:ext cx="3780000" cy="1154545"/>
          </a:xfrm>
          <a:prstGeom prst="rect">
            <a:avLst/>
          </a:prstGeom>
          <a:noFill/>
          <a:ln cap="flat" cmpd="sng" w="9525">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3" name="Google Shape;1023;p38"/>
          <p:cNvSpPr txBox="1"/>
          <p:nvPr/>
        </p:nvSpPr>
        <p:spPr>
          <a:xfrm>
            <a:off x="4592750" y="3241275"/>
            <a:ext cx="3089100" cy="103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600" u="none" cap="none" strike="noStrike">
                <a:solidFill>
                  <a:schemeClr val="dk1"/>
                </a:solidFill>
                <a:latin typeface="Calibri"/>
                <a:ea typeface="Calibri"/>
                <a:cs typeface="Calibri"/>
                <a:sym typeface="Calibri"/>
              </a:rPr>
              <a:t>Sostenibilidad</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de-DE" sz="1000" u="none" cap="none" strike="noStrike">
                <a:solidFill>
                  <a:schemeClr val="dk1"/>
                </a:solidFill>
                <a:latin typeface="Calibri"/>
                <a:ea typeface="Calibri"/>
                <a:cs typeface="Calibri"/>
                <a:sym typeface="Calibri"/>
              </a:rPr>
              <a:t>Los viajes sostenibles son el movimiento contrario al turismo excesivo. Muchos viajeros quieren que las vacaciones sean socialmente aceptables, conserven los recursos y sean respetuosas con el medio ambiente.</a:t>
            </a:r>
            <a:endParaRPr b="0" i="0" sz="1200" u="none" cap="none" strike="noStrike">
              <a:solidFill>
                <a:srgbClr val="000000"/>
              </a:solidFill>
              <a:latin typeface="Arial"/>
              <a:ea typeface="Arial"/>
              <a:cs typeface="Arial"/>
              <a:sym typeface="Arial"/>
            </a:endParaRPr>
          </a:p>
        </p:txBody>
      </p:sp>
      <p:sp>
        <p:nvSpPr>
          <p:cNvPr id="1024" name="Google Shape;1024;p38"/>
          <p:cNvSpPr/>
          <p:nvPr/>
        </p:nvSpPr>
        <p:spPr>
          <a:xfrm>
            <a:off x="7812454" y="3247133"/>
            <a:ext cx="3780000" cy="1154545"/>
          </a:xfrm>
          <a:prstGeom prst="rect">
            <a:avLst/>
          </a:prstGeom>
          <a:noFill/>
          <a:ln cap="flat" cmpd="sng" w="9525">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5" name="Google Shape;1025;p38"/>
          <p:cNvSpPr txBox="1"/>
          <p:nvPr/>
        </p:nvSpPr>
        <p:spPr>
          <a:xfrm>
            <a:off x="8631965" y="3247133"/>
            <a:ext cx="2960400" cy="103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600" u="none" cap="none" strike="noStrike">
                <a:solidFill>
                  <a:schemeClr val="dk1"/>
                </a:solidFill>
                <a:latin typeface="Calibri"/>
                <a:ea typeface="Calibri"/>
                <a:cs typeface="Calibri"/>
                <a:sym typeface="Calibri"/>
              </a:rPr>
              <a:t>Inteligencia artificial</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de-DE" sz="1000" u="none" cap="none" strike="noStrike">
                <a:solidFill>
                  <a:schemeClr val="dk1"/>
                </a:solidFill>
                <a:latin typeface="Calibri"/>
                <a:ea typeface="Calibri"/>
                <a:cs typeface="Calibri"/>
                <a:sym typeface="Calibri"/>
              </a:rPr>
              <a:t>La IA en el turismo aún está en pañales, pero ofrece un gran potencial en la atención al cliente a través de chatbots o mediante servicios de recomendación en la venta de viajes.</a:t>
            </a:r>
            <a:endParaRPr b="0" i="0" sz="1200" u="none" cap="none" strike="noStrike">
              <a:solidFill>
                <a:srgbClr val="000000"/>
              </a:solidFill>
              <a:latin typeface="Arial"/>
              <a:ea typeface="Arial"/>
              <a:cs typeface="Arial"/>
              <a:sym typeface="Arial"/>
            </a:endParaRPr>
          </a:p>
        </p:txBody>
      </p:sp>
      <p:sp>
        <p:nvSpPr>
          <p:cNvPr id="1026" name="Google Shape;1026;p38"/>
          <p:cNvSpPr/>
          <p:nvPr/>
        </p:nvSpPr>
        <p:spPr>
          <a:xfrm>
            <a:off x="5135418" y="4674702"/>
            <a:ext cx="5144655" cy="1154545"/>
          </a:xfrm>
          <a:prstGeom prst="rect">
            <a:avLst/>
          </a:prstGeom>
          <a:noFill/>
          <a:ln cap="flat" cmpd="sng" w="9525">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7" name="Google Shape;1027;p38"/>
          <p:cNvSpPr txBox="1"/>
          <p:nvPr/>
        </p:nvSpPr>
        <p:spPr>
          <a:xfrm>
            <a:off x="5980470" y="4665466"/>
            <a:ext cx="4382700" cy="103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600" u="none" cap="none" strike="noStrike">
                <a:solidFill>
                  <a:schemeClr val="dk1"/>
                </a:solidFill>
                <a:latin typeface="Calibri"/>
                <a:ea typeface="Calibri"/>
                <a:cs typeface="Calibri"/>
                <a:sym typeface="Calibri"/>
              </a:rPr>
              <a:t>Turismo de resonancia</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200"/>
              <a:buFont typeface="Arial"/>
              <a:buNone/>
            </a:pPr>
            <a:r>
              <a:rPr b="0" i="0" lang="de-DE" sz="1000" u="none" cap="none" strike="noStrike">
                <a:solidFill>
                  <a:schemeClr val="dk1"/>
                </a:solidFill>
                <a:latin typeface="Calibri"/>
                <a:ea typeface="Calibri"/>
                <a:cs typeface="Calibri"/>
                <a:sym typeface="Calibri"/>
              </a:rPr>
              <a:t>Los viajeros buscan cada vez más conexión, pertenencia, resonancia. Las relaciones con otras personas, la naturaleza y el medio ambiente cobran mayor importancia. Se trata de encuentros reales, experiencias auténticas e impresiones que tienen un efecto duradero.</a:t>
            </a:r>
            <a:endParaRPr b="0" i="0" sz="1200" u="none" cap="none" strike="noStrike">
              <a:solidFill>
                <a:srgbClr val="000000"/>
              </a:solidFill>
              <a:latin typeface="Arial"/>
              <a:ea typeface="Arial"/>
              <a:cs typeface="Arial"/>
              <a:sym typeface="Arial"/>
            </a:endParaRPr>
          </a:p>
        </p:txBody>
      </p:sp>
      <p:grpSp>
        <p:nvGrpSpPr>
          <p:cNvPr id="1028" name="Google Shape;1028;p38"/>
          <p:cNvGrpSpPr/>
          <p:nvPr/>
        </p:nvGrpSpPr>
        <p:grpSpPr>
          <a:xfrm>
            <a:off x="3987239" y="2088667"/>
            <a:ext cx="473925" cy="600028"/>
            <a:chOff x="2635450" y="4321225"/>
            <a:chExt cx="368400" cy="466425"/>
          </a:xfrm>
        </p:grpSpPr>
        <p:sp>
          <p:nvSpPr>
            <p:cNvPr id="1029" name="Google Shape;1029;p38"/>
            <p:cNvSpPr/>
            <p:nvPr/>
          </p:nvSpPr>
          <p:spPr>
            <a:xfrm>
              <a:off x="2635450" y="4653050"/>
              <a:ext cx="368400" cy="134600"/>
            </a:xfrm>
            <a:custGeom>
              <a:rect b="b" l="l" r="r" t="t"/>
              <a:pathLst>
                <a:path extrusionOk="0" fill="none" h="5384" w="14736">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cap="rnd" cmpd="sng" w="15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30" name="Google Shape;1030;p38"/>
            <p:cNvSpPr/>
            <p:nvPr/>
          </p:nvSpPr>
          <p:spPr>
            <a:xfrm>
              <a:off x="2819350" y="4321225"/>
              <a:ext cx="25" cy="347075"/>
            </a:xfrm>
            <a:custGeom>
              <a:rect b="b" l="l" r="r" t="t"/>
              <a:pathLst>
                <a:path extrusionOk="0" fill="none" h="13883" w="1">
                  <a:moveTo>
                    <a:pt x="0" y="13883"/>
                  </a:moveTo>
                  <a:lnTo>
                    <a:pt x="0" y="0"/>
                  </a:lnTo>
                </a:path>
              </a:pathLst>
            </a:custGeom>
            <a:noFill/>
            <a:ln cap="rnd" cmpd="sng" w="15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31" name="Google Shape;1031;p38"/>
            <p:cNvSpPr/>
            <p:nvPr/>
          </p:nvSpPr>
          <p:spPr>
            <a:xfrm>
              <a:off x="2835175" y="4328525"/>
              <a:ext cx="114475" cy="114500"/>
            </a:xfrm>
            <a:custGeom>
              <a:rect b="b" l="l" r="r" t="t"/>
              <a:pathLst>
                <a:path extrusionOk="0" fill="none" h="4580" w="4579">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cap="rnd" cmpd="sng" w="15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32" name="Google Shape;1032;p38"/>
            <p:cNvSpPr/>
            <p:nvPr/>
          </p:nvSpPr>
          <p:spPr>
            <a:xfrm>
              <a:off x="2850400" y="4372975"/>
              <a:ext cx="54825" cy="54825"/>
            </a:xfrm>
            <a:custGeom>
              <a:rect b="b" l="l" r="r" t="t"/>
              <a:pathLst>
                <a:path extrusionOk="0" fill="none" h="2193" w="2193">
                  <a:moveTo>
                    <a:pt x="2192" y="0"/>
                  </a:moveTo>
                  <a:lnTo>
                    <a:pt x="0" y="2192"/>
                  </a:lnTo>
                </a:path>
              </a:pathLst>
            </a:custGeom>
            <a:noFill/>
            <a:ln cap="rnd" cmpd="sng" w="15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33" name="Google Shape;1033;p38"/>
            <p:cNvSpPr/>
            <p:nvPr/>
          </p:nvSpPr>
          <p:spPr>
            <a:xfrm>
              <a:off x="2646425" y="4429600"/>
              <a:ext cx="156500" cy="156500"/>
            </a:xfrm>
            <a:custGeom>
              <a:rect b="b" l="l" r="r" t="t"/>
              <a:pathLst>
                <a:path extrusionOk="0" fill="none" h="6260" w="626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cap="rnd" cmpd="sng" w="15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34" name="Google Shape;1034;p38"/>
            <p:cNvSpPr/>
            <p:nvPr/>
          </p:nvSpPr>
          <p:spPr>
            <a:xfrm>
              <a:off x="2696350" y="4479525"/>
              <a:ext cx="87100" cy="87100"/>
            </a:xfrm>
            <a:custGeom>
              <a:rect b="b" l="l" r="r" t="t"/>
              <a:pathLst>
                <a:path extrusionOk="0" fill="none" h="3484" w="3484">
                  <a:moveTo>
                    <a:pt x="0" y="1"/>
                  </a:moveTo>
                  <a:lnTo>
                    <a:pt x="3483" y="3483"/>
                  </a:lnTo>
                </a:path>
              </a:pathLst>
            </a:custGeom>
            <a:noFill/>
            <a:ln cap="rnd" cmpd="sng" w="158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pic>
        <p:nvPicPr>
          <p:cNvPr descr="Nachhaltigkeit" id="1035" name="Google Shape;1035;p38"/>
          <p:cNvPicPr preferRelativeResize="0"/>
          <p:nvPr/>
        </p:nvPicPr>
        <p:blipFill rotWithShape="1">
          <a:blip r:embed="rId4">
            <a:alphaModFix/>
          </a:blip>
          <a:srcRect b="0" l="0" r="0" t="0"/>
          <a:stretch/>
        </p:blipFill>
        <p:spPr>
          <a:xfrm>
            <a:off x="3884096" y="3471642"/>
            <a:ext cx="664740" cy="664740"/>
          </a:xfrm>
          <a:prstGeom prst="rect">
            <a:avLst/>
          </a:prstGeom>
          <a:noFill/>
          <a:ln>
            <a:noFill/>
          </a:ln>
        </p:spPr>
      </p:pic>
      <p:pic>
        <p:nvPicPr>
          <p:cNvPr descr="Smartphone" id="1036" name="Google Shape;1036;p38"/>
          <p:cNvPicPr preferRelativeResize="0"/>
          <p:nvPr/>
        </p:nvPicPr>
        <p:blipFill rotWithShape="1">
          <a:blip r:embed="rId5">
            <a:alphaModFix/>
          </a:blip>
          <a:srcRect b="0" l="0" r="0" t="0"/>
          <a:stretch/>
        </p:blipFill>
        <p:spPr>
          <a:xfrm>
            <a:off x="7835136" y="1993365"/>
            <a:ext cx="826076" cy="826076"/>
          </a:xfrm>
          <a:prstGeom prst="rect">
            <a:avLst/>
          </a:prstGeom>
          <a:noFill/>
          <a:ln>
            <a:noFill/>
          </a:ln>
        </p:spPr>
      </p:pic>
      <p:pic>
        <p:nvPicPr>
          <p:cNvPr descr="Benutzer" id="1037" name="Google Shape;1037;p38"/>
          <p:cNvPicPr preferRelativeResize="0"/>
          <p:nvPr/>
        </p:nvPicPr>
        <p:blipFill rotWithShape="1">
          <a:blip r:embed="rId6">
            <a:alphaModFix/>
          </a:blip>
          <a:srcRect b="0" l="0" r="0" t="0"/>
          <a:stretch/>
        </p:blipFill>
        <p:spPr>
          <a:xfrm>
            <a:off x="5220816" y="4882519"/>
            <a:ext cx="738910" cy="738910"/>
          </a:xfrm>
          <a:prstGeom prst="rect">
            <a:avLst/>
          </a:prstGeom>
          <a:noFill/>
          <a:ln>
            <a:noFill/>
          </a:ln>
        </p:spPr>
      </p:pic>
      <p:sp>
        <p:nvSpPr>
          <p:cNvPr id="1038" name="Google Shape;1038;p38"/>
          <p:cNvSpPr txBox="1"/>
          <p:nvPr/>
        </p:nvSpPr>
        <p:spPr>
          <a:xfrm>
            <a:off x="389965" y="1637401"/>
            <a:ext cx="3189996" cy="4366235"/>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595A59"/>
              </a:buClr>
              <a:buSzPts val="1800"/>
              <a:buFont typeface="Arial"/>
              <a:buNone/>
            </a:pPr>
            <a:r>
              <a:rPr b="0" i="0" lang="de-DE" sz="1800" u="none" cap="none" strike="noStrike">
                <a:solidFill>
                  <a:srgbClr val="595A59"/>
                </a:solidFill>
                <a:latin typeface="Calibri"/>
                <a:ea typeface="Calibri"/>
                <a:cs typeface="Calibri"/>
                <a:sym typeface="Calibri"/>
              </a:rPr>
              <a:t>A la hora de desarrollar un concepto de reestructuración, deben tenerse en cuenta las tendencias futuras de la industria turística.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40"/>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 declaración de misión futura identifica los procedimientos y potenciales que harán competitiva a la empresa y abrirán así la posibilidad de alcanzar una rentabilidad de las ventas y un coeficiente de fondos propios sostenibles y acordes con el sector, a fin de volver a ser atractiva para los proveedores de capital propio y ajeno.</a:t>
            </a:r>
            <a:endParaRPr/>
          </a:p>
          <a:p>
            <a:pPr indent="0" lvl="0" marL="0" rtl="0" algn="l">
              <a:lnSpc>
                <a:spcPct val="100000"/>
              </a:lnSpc>
              <a:spcBef>
                <a:spcPts val="600"/>
              </a:spcBef>
              <a:spcAft>
                <a:spcPts val="0"/>
              </a:spcAft>
              <a:buClr>
                <a:srgbClr val="595A59"/>
              </a:buClr>
              <a:buSzPts val="1800"/>
              <a:buNone/>
            </a:pPr>
            <a:r>
              <a:rPr lang="de-DE"/>
              <a:t>Indica el objetivo de desarrollo de la empresa.</a:t>
            </a:r>
            <a:endParaRPr/>
          </a:p>
        </p:txBody>
      </p:sp>
      <p:sp>
        <p:nvSpPr>
          <p:cNvPr id="1044" name="Google Shape;1044;p4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Un concepto global de reestructuración también incluye la futura declaración de objetivos de la empresa.</a:t>
            </a:r>
            <a:endParaRPr/>
          </a:p>
          <a:p>
            <a:pPr indent="0" lvl="0" marL="0" rtl="0" algn="l">
              <a:lnSpc>
                <a:spcPct val="90000"/>
              </a:lnSpc>
              <a:spcBef>
                <a:spcPts val="1000"/>
              </a:spcBef>
              <a:spcAft>
                <a:spcPts val="0"/>
              </a:spcAft>
              <a:buClr>
                <a:srgbClr val="79527B"/>
              </a:buClr>
              <a:buSzPts val="2000"/>
              <a:buNone/>
            </a:pPr>
            <a:r>
              <a:t/>
            </a:r>
            <a:endParaRPr/>
          </a:p>
        </p:txBody>
      </p:sp>
      <p:sp>
        <p:nvSpPr>
          <p:cNvPr id="1045" name="Google Shape;1045;p4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Declaración de objetivos I/II</a:t>
            </a:r>
            <a:endParaRPr/>
          </a:p>
        </p:txBody>
      </p:sp>
      <p:grpSp>
        <p:nvGrpSpPr>
          <p:cNvPr id="1046" name="Google Shape;1046;p40"/>
          <p:cNvGrpSpPr/>
          <p:nvPr/>
        </p:nvGrpSpPr>
        <p:grpSpPr>
          <a:xfrm flipH="1">
            <a:off x="4516586" y="1831921"/>
            <a:ext cx="3648851" cy="3810548"/>
            <a:chOff x="5961125" y="1623900"/>
            <a:chExt cx="427450" cy="448175"/>
          </a:xfrm>
        </p:grpSpPr>
        <p:sp>
          <p:nvSpPr>
            <p:cNvPr id="1047" name="Google Shape;1047;p40"/>
            <p:cNvSpPr/>
            <p:nvPr/>
          </p:nvSpPr>
          <p:spPr>
            <a:xfrm>
              <a:off x="5961125" y="1678700"/>
              <a:ext cx="376925" cy="376925"/>
            </a:xfrm>
            <a:custGeom>
              <a:rect b="b" l="l" r="r" t="t"/>
              <a:pathLst>
                <a:path extrusionOk="0" fill="none" h="15077" w="15077">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48" name="Google Shape;1048;p40"/>
            <p:cNvSpPr/>
            <p:nvPr/>
          </p:nvSpPr>
          <p:spPr>
            <a:xfrm>
              <a:off x="6009825" y="1727425"/>
              <a:ext cx="279500" cy="279500"/>
            </a:xfrm>
            <a:custGeom>
              <a:rect b="b" l="l" r="r" t="t"/>
              <a:pathLst>
                <a:path extrusionOk="0" fill="none" h="11180" w="1118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49" name="Google Shape;1049;p40"/>
            <p:cNvSpPr/>
            <p:nvPr/>
          </p:nvSpPr>
          <p:spPr>
            <a:xfrm>
              <a:off x="6107250" y="1824850"/>
              <a:ext cx="84650" cy="84650"/>
            </a:xfrm>
            <a:custGeom>
              <a:rect b="b" l="l" r="r" t="t"/>
              <a:pathLst>
                <a:path extrusionOk="0" fill="none" h="3386" w="3386">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50" name="Google Shape;1050;p40"/>
            <p:cNvSpPr/>
            <p:nvPr/>
          </p:nvSpPr>
          <p:spPr>
            <a:xfrm>
              <a:off x="6058550" y="1776125"/>
              <a:ext cx="182075" cy="182075"/>
            </a:xfrm>
            <a:custGeom>
              <a:rect b="b" l="l" r="r" t="t"/>
              <a:pathLst>
                <a:path extrusionOk="0" fill="none" h="7283" w="7283">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51" name="Google Shape;1051;p40"/>
            <p:cNvSpPr/>
            <p:nvPr/>
          </p:nvSpPr>
          <p:spPr>
            <a:xfrm>
              <a:off x="5971475" y="2001400"/>
              <a:ext cx="74925" cy="70675"/>
            </a:xfrm>
            <a:custGeom>
              <a:rect b="b" l="l" r="r" t="t"/>
              <a:pathLst>
                <a:path extrusionOk="0" fill="none" h="2827" w="2997">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52" name="Google Shape;1052;p40"/>
            <p:cNvSpPr/>
            <p:nvPr/>
          </p:nvSpPr>
          <p:spPr>
            <a:xfrm>
              <a:off x="6253375" y="2001400"/>
              <a:ext cx="74325" cy="70675"/>
            </a:xfrm>
            <a:custGeom>
              <a:rect b="b" l="l" r="r" t="t"/>
              <a:pathLst>
                <a:path extrusionOk="0" fill="none" h="2827" w="2973">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053" name="Google Shape;1053;p40"/>
            <p:cNvSpPr/>
            <p:nvPr/>
          </p:nvSpPr>
          <p:spPr>
            <a:xfrm>
              <a:off x="6137700" y="1623900"/>
              <a:ext cx="250875" cy="255150"/>
            </a:xfrm>
            <a:custGeom>
              <a:rect b="b" l="l" r="r" t="t"/>
              <a:pathLst>
                <a:path extrusionOk="0" fill="none" h="10206" w="10035">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cap="rnd" cmpd="sng" w="158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054" name="Google Shape;1054;p40"/>
          <p:cNvSpPr/>
          <p:nvPr/>
        </p:nvSpPr>
        <p:spPr>
          <a:xfrm>
            <a:off x="7474921" y="2283659"/>
            <a:ext cx="4227308" cy="753470"/>
          </a:xfrm>
          <a:prstGeom prst="roundRect">
            <a:avLst>
              <a:gd fmla="val 16667" name="adj"/>
            </a:avLst>
          </a:prstGeom>
          <a:solidFill>
            <a:srgbClr val="F2F2F2"/>
          </a:solid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300" u="none" cap="none" strike="noStrike">
                <a:solidFill>
                  <a:srgbClr val="086D6E"/>
                </a:solidFill>
                <a:latin typeface="Calibri"/>
                <a:ea typeface="Calibri"/>
                <a:cs typeface="Calibri"/>
                <a:sym typeface="Calibri"/>
              </a:rPr>
              <a:t>...sirve para identificar las medidas de reestructuración necesarias para posicionar con éxito a la empresa con su gama de servicios en la competencia.</a:t>
            </a:r>
            <a:endParaRPr b="0" i="0" sz="1300" u="none" cap="none" strike="noStrike">
              <a:solidFill>
                <a:srgbClr val="000000"/>
              </a:solidFill>
              <a:latin typeface="Arial"/>
              <a:ea typeface="Arial"/>
              <a:cs typeface="Arial"/>
              <a:sym typeface="Arial"/>
            </a:endParaRPr>
          </a:p>
        </p:txBody>
      </p:sp>
      <p:sp>
        <p:nvSpPr>
          <p:cNvPr id="1055" name="Google Shape;1055;p40"/>
          <p:cNvSpPr txBox="1"/>
          <p:nvPr/>
        </p:nvSpPr>
        <p:spPr>
          <a:xfrm>
            <a:off x="7450691" y="1737000"/>
            <a:ext cx="3069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595A59"/>
                </a:solidFill>
                <a:latin typeface="Calibri"/>
                <a:ea typeface="Calibri"/>
                <a:cs typeface="Calibri"/>
                <a:sym typeface="Calibri"/>
              </a:rPr>
              <a:t>La declaración de objetivos</a:t>
            </a:r>
            <a:endParaRPr b="0" i="0" sz="1400" u="none" cap="none" strike="noStrike">
              <a:solidFill>
                <a:srgbClr val="000000"/>
              </a:solidFill>
              <a:latin typeface="Arial"/>
              <a:ea typeface="Arial"/>
              <a:cs typeface="Arial"/>
              <a:sym typeface="Arial"/>
            </a:endParaRPr>
          </a:p>
        </p:txBody>
      </p:sp>
      <p:sp>
        <p:nvSpPr>
          <p:cNvPr id="1056" name="Google Shape;1056;p40"/>
          <p:cNvSpPr/>
          <p:nvPr/>
        </p:nvSpPr>
        <p:spPr>
          <a:xfrm>
            <a:off x="7480241" y="3190807"/>
            <a:ext cx="4227308" cy="734650"/>
          </a:xfrm>
          <a:prstGeom prst="roundRect">
            <a:avLst>
              <a:gd fmla="val 16667" name="adj"/>
            </a:avLst>
          </a:prstGeom>
          <a:solidFill>
            <a:srgbClr val="F2F2F2"/>
          </a:solid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300" u="none" cap="none" strike="noStrike">
                <a:solidFill>
                  <a:srgbClr val="086D6E"/>
                </a:solidFill>
                <a:latin typeface="Calibri"/>
                <a:ea typeface="Calibri"/>
                <a:cs typeface="Calibri"/>
                <a:sym typeface="Calibri"/>
              </a:rPr>
              <a:t>...incluye un modelo de negocio viable y sostenible.</a:t>
            </a:r>
            <a:endParaRPr b="0" i="0" sz="1300" u="none" cap="none" strike="noStrike">
              <a:solidFill>
                <a:srgbClr val="000000"/>
              </a:solidFill>
              <a:latin typeface="Arial"/>
              <a:ea typeface="Arial"/>
              <a:cs typeface="Arial"/>
              <a:sym typeface="Arial"/>
            </a:endParaRPr>
          </a:p>
        </p:txBody>
      </p:sp>
      <p:sp>
        <p:nvSpPr>
          <p:cNvPr id="1057" name="Google Shape;1057;p40"/>
          <p:cNvSpPr/>
          <p:nvPr/>
        </p:nvSpPr>
        <p:spPr>
          <a:xfrm>
            <a:off x="7490691" y="4097954"/>
            <a:ext cx="4227308" cy="1055197"/>
          </a:xfrm>
          <a:prstGeom prst="roundRect">
            <a:avLst>
              <a:gd fmla="val 16667" name="adj"/>
            </a:avLst>
          </a:prstGeom>
          <a:solidFill>
            <a:srgbClr val="F2F2F2"/>
          </a:solid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300" u="none" cap="none" strike="noStrike">
                <a:solidFill>
                  <a:srgbClr val="086D6E"/>
                </a:solidFill>
                <a:latin typeface="Calibri"/>
                <a:ea typeface="Calibri"/>
                <a:cs typeface="Calibri"/>
                <a:sym typeface="Calibri"/>
              </a:rPr>
              <a:t>...está orientada al futuro y, por lo tanto, debe comprobarse la coherencia de su contenido y seguir desarrollándose con las partes interesadas en el curso del proceso de reestructuración sobre la base de los conocimientos adquiridos.</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2"/>
          <p:cNvSpPr txBox="1"/>
          <p:nvPr>
            <p:ph idx="14" type="body"/>
          </p:nvPr>
        </p:nvSpPr>
        <p:spPr>
          <a:xfrm>
            <a:off x="1645529" y="501012"/>
            <a:ext cx="4180325" cy="147002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b="1" lang="de-DE"/>
              <a:t>Cada crisis significa nuevas oportunidades.</a:t>
            </a:r>
            <a:endParaRPr/>
          </a:p>
        </p:txBody>
      </p:sp>
      <p:sp>
        <p:nvSpPr>
          <p:cNvPr id="809" name="Google Shape;809;p2"/>
          <p:cNvSpPr txBox="1"/>
          <p:nvPr>
            <p:ph idx="15" type="body"/>
          </p:nvPr>
        </p:nvSpPr>
        <p:spPr>
          <a:xfrm>
            <a:off x="1610555" y="1971040"/>
            <a:ext cx="4250272" cy="603631"/>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0"/>
              </a:spcBef>
              <a:spcAft>
                <a:spcPts val="0"/>
              </a:spcAft>
              <a:buClr>
                <a:schemeClr val="lt1"/>
              </a:buClr>
              <a:buSzPct val="100000"/>
              <a:buNone/>
            </a:pPr>
            <a:r>
              <a:rPr lang="de-DE"/>
              <a:t>Tras completar este módulo, dispondrá de los conocimientos necesarios para...</a:t>
            </a:r>
            <a:endParaRPr/>
          </a:p>
        </p:txBody>
      </p:sp>
      <p:sp>
        <p:nvSpPr>
          <p:cNvPr id="810" name="Google Shape;810;p2"/>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solidFill>
                  <a:srgbClr val="595A59"/>
                </a:solidFill>
              </a:rPr>
              <a:t>Opciones estratégicas en crisis</a:t>
            </a:r>
            <a:endParaRPr/>
          </a:p>
        </p:txBody>
      </p:sp>
      <p:sp>
        <p:nvSpPr>
          <p:cNvPr id="811" name="Google Shape;811;p2"/>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solidFill>
                  <a:srgbClr val="595A59"/>
                </a:solidFill>
              </a:rPr>
              <a:t>Medidas de gestión de crisis</a:t>
            </a:r>
            <a:endParaRPr/>
          </a:p>
        </p:txBody>
      </p:sp>
      <p:sp>
        <p:nvSpPr>
          <p:cNvPr id="812" name="Google Shape;812;p2"/>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solidFill>
                  <a:srgbClr val="595A59"/>
                </a:solidFill>
              </a:rPr>
              <a:t>Cambiar los procesos para hacer frente a una crisis</a:t>
            </a:r>
            <a:endParaRPr/>
          </a:p>
        </p:txBody>
      </p:sp>
      <p:sp>
        <p:nvSpPr>
          <p:cNvPr id="813" name="Google Shape;813;p2"/>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solidFill>
                  <a:srgbClr val="595A59"/>
                </a:solidFill>
              </a:rPr>
              <a:t>Gestión personal de crisis</a:t>
            </a:r>
            <a:endParaRPr/>
          </a:p>
        </p:txBody>
      </p:sp>
      <p:sp>
        <p:nvSpPr>
          <p:cNvPr id="814" name="Google Shape;814;p2"/>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solidFill>
                  <a:srgbClr val="595A59"/>
                </a:solidFill>
              </a:rPr>
              <a:t>Concepto de reestructuración estratégica</a:t>
            </a:r>
            <a:endParaRPr/>
          </a:p>
        </p:txBody>
      </p:sp>
      <p:sp>
        <p:nvSpPr>
          <p:cNvPr id="815" name="Google Shape;815;p2"/>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Para ver una copia de esta licencia, visita </a:t>
            </a: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https://creativecommons.org/licenses/by-sa/4.0/deed.en</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grpSp>
        <p:nvGrpSpPr>
          <p:cNvPr id="1062" name="Google Shape;1062;p41"/>
          <p:cNvGrpSpPr/>
          <p:nvPr/>
        </p:nvGrpSpPr>
        <p:grpSpPr>
          <a:xfrm>
            <a:off x="5233743" y="1427078"/>
            <a:ext cx="5045562" cy="5035897"/>
            <a:chOff x="1862470" y="50860"/>
            <a:chExt cx="5045562" cy="5035897"/>
          </a:xfrm>
        </p:grpSpPr>
        <p:sp>
          <p:nvSpPr>
            <p:cNvPr id="1063" name="Google Shape;1063;p41"/>
            <p:cNvSpPr/>
            <p:nvPr/>
          </p:nvSpPr>
          <p:spPr>
            <a:xfrm>
              <a:off x="2288148" y="318007"/>
              <a:ext cx="4315449" cy="4315449"/>
            </a:xfrm>
            <a:prstGeom prst="pie">
              <a:avLst>
                <a:gd fmla="val 16200000" name="adj1"/>
                <a:gd fmla="val 20520000" name="adj2"/>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41"/>
            <p:cNvSpPr txBox="1"/>
            <p:nvPr/>
          </p:nvSpPr>
          <p:spPr>
            <a:xfrm>
              <a:off x="4539375" y="1043414"/>
              <a:ext cx="1387108" cy="924739"/>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chemeClr val="lt1"/>
                </a:buClr>
                <a:buSzPts val="1500"/>
                <a:buFont typeface="Calibri"/>
                <a:buNone/>
              </a:pPr>
              <a:r>
                <a:rPr b="0" i="0" lang="de-DE" sz="1300" u="none" cap="none" strike="noStrike">
                  <a:solidFill>
                    <a:schemeClr val="lt1"/>
                  </a:solidFill>
                  <a:latin typeface="Calibri"/>
                  <a:ea typeface="Calibri"/>
                  <a:cs typeface="Calibri"/>
                  <a:sym typeface="Calibri"/>
                </a:rPr>
                <a:t>Principales áreas de negocio (combinaciones de productos y mercados).</a:t>
              </a:r>
              <a:endParaRPr b="0" i="0" sz="1200" u="none" cap="none" strike="noStrike">
                <a:solidFill>
                  <a:srgbClr val="000000"/>
                </a:solidFill>
                <a:latin typeface="Arial"/>
                <a:ea typeface="Arial"/>
                <a:cs typeface="Arial"/>
                <a:sym typeface="Arial"/>
              </a:endParaRPr>
            </a:p>
          </p:txBody>
        </p:sp>
        <p:sp>
          <p:nvSpPr>
            <p:cNvPr id="1065" name="Google Shape;1065;p41"/>
            <p:cNvSpPr/>
            <p:nvPr/>
          </p:nvSpPr>
          <p:spPr>
            <a:xfrm>
              <a:off x="2325138" y="433086"/>
              <a:ext cx="4315449" cy="4315449"/>
            </a:xfrm>
            <a:prstGeom prst="pie">
              <a:avLst>
                <a:gd fmla="val 20520000" name="adj1"/>
                <a:gd fmla="val 3240000" name="adj2"/>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41"/>
            <p:cNvSpPr txBox="1"/>
            <p:nvPr/>
          </p:nvSpPr>
          <p:spPr>
            <a:xfrm>
              <a:off x="5104493" y="2404835"/>
              <a:ext cx="1284360" cy="1027488"/>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chemeClr val="lt1"/>
                </a:buClr>
                <a:buSzPts val="1500"/>
                <a:buFont typeface="Calibri"/>
                <a:buNone/>
              </a:pPr>
              <a:r>
                <a:rPr b="0" i="0" lang="de-DE" sz="1300" u="none" cap="none" strike="noStrike">
                  <a:solidFill>
                    <a:schemeClr val="lt1"/>
                  </a:solidFill>
                  <a:latin typeface="Calibri"/>
                  <a:ea typeface="Calibri"/>
                  <a:cs typeface="Calibri"/>
                  <a:sym typeface="Calibri"/>
                </a:rPr>
                <a:t>Recursos y competencias necesarios.</a:t>
              </a:r>
              <a:endParaRPr b="0" i="0" sz="1200" u="none" cap="none" strike="noStrike">
                <a:solidFill>
                  <a:srgbClr val="000000"/>
                </a:solidFill>
                <a:latin typeface="Arial"/>
                <a:ea typeface="Arial"/>
                <a:cs typeface="Arial"/>
                <a:sym typeface="Arial"/>
              </a:endParaRPr>
            </a:p>
          </p:txBody>
        </p:sp>
        <p:sp>
          <p:nvSpPr>
            <p:cNvPr id="1067" name="Google Shape;1067;p41"/>
            <p:cNvSpPr/>
            <p:nvPr/>
          </p:nvSpPr>
          <p:spPr>
            <a:xfrm>
              <a:off x="2227527" y="503982"/>
              <a:ext cx="4315449" cy="4315449"/>
            </a:xfrm>
            <a:prstGeom prst="pie">
              <a:avLst>
                <a:gd fmla="val 3240000" name="adj1"/>
                <a:gd fmla="val 7560000" name="adj2"/>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41"/>
            <p:cNvSpPr txBox="1"/>
            <p:nvPr/>
          </p:nvSpPr>
          <p:spPr>
            <a:xfrm>
              <a:off x="3768759" y="3535072"/>
              <a:ext cx="1232985" cy="1130236"/>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chemeClr val="lt1"/>
                </a:buClr>
                <a:buSzPts val="1500"/>
                <a:buFont typeface="Calibri"/>
                <a:buNone/>
              </a:pPr>
              <a:r>
                <a:rPr b="0" i="0" lang="de-DE" sz="1300" u="none" cap="none" strike="noStrike">
                  <a:solidFill>
                    <a:schemeClr val="lt1"/>
                  </a:solidFill>
                  <a:latin typeface="Calibri"/>
                  <a:ea typeface="Calibri"/>
                  <a:cs typeface="Calibri"/>
                  <a:sym typeface="Calibri"/>
                </a:rPr>
                <a:t>Posición competitiva deseada/ -ventajas para los clientes.</a:t>
              </a:r>
              <a:endParaRPr b="0" i="0" sz="1200" u="none" cap="none" strike="noStrike">
                <a:solidFill>
                  <a:srgbClr val="000000"/>
                </a:solidFill>
                <a:latin typeface="Arial"/>
                <a:ea typeface="Arial"/>
                <a:cs typeface="Arial"/>
                <a:sym typeface="Arial"/>
              </a:endParaRPr>
            </a:p>
          </p:txBody>
        </p:sp>
        <p:sp>
          <p:nvSpPr>
            <p:cNvPr id="1069" name="Google Shape;1069;p41"/>
            <p:cNvSpPr/>
            <p:nvPr/>
          </p:nvSpPr>
          <p:spPr>
            <a:xfrm>
              <a:off x="2129915" y="433086"/>
              <a:ext cx="4315449" cy="4315449"/>
            </a:xfrm>
            <a:prstGeom prst="pie">
              <a:avLst>
                <a:gd fmla="val 7560000" name="adj1"/>
                <a:gd fmla="val 11880000" name="adj2"/>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41"/>
            <p:cNvSpPr txBox="1"/>
            <p:nvPr/>
          </p:nvSpPr>
          <p:spPr>
            <a:xfrm>
              <a:off x="2381650" y="2404835"/>
              <a:ext cx="1284360" cy="1027488"/>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chemeClr val="lt1"/>
                </a:buClr>
                <a:buSzPts val="1500"/>
                <a:buFont typeface="Calibri"/>
                <a:buNone/>
              </a:pPr>
              <a:r>
                <a:rPr b="0" i="0" lang="de-DE" sz="1300" u="none" cap="none" strike="noStrike">
                  <a:solidFill>
                    <a:schemeClr val="lt1"/>
                  </a:solidFill>
                  <a:latin typeface="Calibri"/>
                  <a:ea typeface="Calibri"/>
                  <a:cs typeface="Calibri"/>
                  <a:sym typeface="Calibri"/>
                </a:rPr>
                <a:t>Cultura de empresa (valores, normas básicas, comportamiento).</a:t>
              </a:r>
              <a:endParaRPr b="0" i="0" sz="1200" u="none" cap="none" strike="noStrike">
                <a:solidFill>
                  <a:srgbClr val="000000"/>
                </a:solidFill>
                <a:latin typeface="Arial"/>
                <a:ea typeface="Arial"/>
                <a:cs typeface="Arial"/>
                <a:sym typeface="Arial"/>
              </a:endParaRPr>
            </a:p>
          </p:txBody>
        </p:sp>
        <p:sp>
          <p:nvSpPr>
            <p:cNvPr id="1071" name="Google Shape;1071;p41"/>
            <p:cNvSpPr/>
            <p:nvPr/>
          </p:nvSpPr>
          <p:spPr>
            <a:xfrm>
              <a:off x="2166905" y="318007"/>
              <a:ext cx="4315449" cy="4315449"/>
            </a:xfrm>
            <a:prstGeom prst="pie">
              <a:avLst>
                <a:gd fmla="val 11880000" name="adj1"/>
                <a:gd fmla="val 16200000" name="adj2"/>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41"/>
            <p:cNvSpPr txBox="1"/>
            <p:nvPr/>
          </p:nvSpPr>
          <p:spPr>
            <a:xfrm>
              <a:off x="2844019" y="1043414"/>
              <a:ext cx="1387108" cy="924739"/>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Clr>
                  <a:schemeClr val="lt1"/>
                </a:buClr>
                <a:buSzPts val="1500"/>
                <a:buFont typeface="Calibri"/>
                <a:buNone/>
              </a:pPr>
              <a:r>
                <a:rPr b="0" i="0" lang="de-DE" sz="1300" u="none" cap="none" strike="noStrike">
                  <a:solidFill>
                    <a:schemeClr val="lt1"/>
                  </a:solidFill>
                  <a:latin typeface="Calibri"/>
                  <a:ea typeface="Calibri"/>
                  <a:cs typeface="Calibri"/>
                  <a:sym typeface="Calibri"/>
                </a:rPr>
                <a:t>Objetivos a largo plazo y estrategias básicas</a:t>
              </a:r>
              <a:endParaRPr b="0" i="0" sz="1200" u="none" cap="none" strike="noStrike">
                <a:solidFill>
                  <a:srgbClr val="000000"/>
                </a:solidFill>
                <a:latin typeface="Arial"/>
                <a:ea typeface="Arial"/>
                <a:cs typeface="Arial"/>
                <a:sym typeface="Arial"/>
              </a:endParaRPr>
            </a:p>
          </p:txBody>
        </p:sp>
        <p:sp>
          <p:nvSpPr>
            <p:cNvPr id="1073" name="Google Shape;1073;p41"/>
            <p:cNvSpPr/>
            <p:nvPr/>
          </p:nvSpPr>
          <p:spPr>
            <a:xfrm>
              <a:off x="2020798" y="50860"/>
              <a:ext cx="4849743" cy="4849743"/>
            </a:xfrm>
            <a:custGeom>
              <a:rect b="b" l="l" r="r" t="t"/>
              <a:pathLst>
                <a:path extrusionOk="0" h="120000" w="120000">
                  <a:moveTo>
                    <a:pt x="60005" y="4067"/>
                  </a:moveTo>
                  <a:lnTo>
                    <a:pt x="60005" y="4067"/>
                  </a:lnTo>
                  <a:cubicBezTo>
                    <a:pt x="82391" y="4070"/>
                    <a:pt x="102619" y="17419"/>
                    <a:pt x="111424" y="38000"/>
                  </a:cubicBezTo>
                  <a:lnTo>
                    <a:pt x="115280" y="36747"/>
                  </a:lnTo>
                  <a:lnTo>
                    <a:pt x="110293" y="43657"/>
                  </a:lnTo>
                  <a:lnTo>
                    <a:pt x="101740" y="41147"/>
                  </a:lnTo>
                  <a:lnTo>
                    <a:pt x="105594" y="39894"/>
                  </a:lnTo>
                  <a:lnTo>
                    <a:pt x="105594" y="39894"/>
                  </a:lnTo>
                  <a:cubicBezTo>
                    <a:pt x="97628" y="21829"/>
                    <a:pt x="79748" y="10171"/>
                    <a:pt x="60005" y="10169"/>
                  </a:cubicBezTo>
                  <a:close/>
                </a:path>
              </a:pathLst>
            </a:custGeom>
            <a:solidFill>
              <a:srgbClr val="A8B9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41"/>
            <p:cNvSpPr/>
            <p:nvPr/>
          </p:nvSpPr>
          <p:spPr>
            <a:xfrm>
              <a:off x="2058289" y="165901"/>
              <a:ext cx="4849743" cy="4849743"/>
            </a:xfrm>
            <a:custGeom>
              <a:rect b="b" l="l" r="r" t="t"/>
              <a:pathLst>
                <a:path extrusionOk="0" h="120000" w="120000">
                  <a:moveTo>
                    <a:pt x="113195" y="42715"/>
                  </a:moveTo>
                  <a:cubicBezTo>
                    <a:pt x="120114" y="64009"/>
                    <a:pt x="113668" y="87378"/>
                    <a:pt x="96810" y="102113"/>
                  </a:cubicBezTo>
                  <a:lnTo>
                    <a:pt x="99192" y="105393"/>
                  </a:lnTo>
                  <a:lnTo>
                    <a:pt x="91080" y="102785"/>
                  </a:lnTo>
                  <a:lnTo>
                    <a:pt x="90825" y="93875"/>
                  </a:lnTo>
                  <a:lnTo>
                    <a:pt x="93207" y="97154"/>
                  </a:lnTo>
                  <a:lnTo>
                    <a:pt x="93207" y="97154"/>
                  </a:lnTo>
                  <a:cubicBezTo>
                    <a:pt x="107930" y="83994"/>
                    <a:pt x="113494" y="63382"/>
                    <a:pt x="107392" y="44601"/>
                  </a:cubicBezTo>
                  <a:close/>
                </a:path>
              </a:pathLst>
            </a:custGeom>
            <a:solidFill>
              <a:srgbClr val="A8B9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41"/>
            <p:cNvSpPr/>
            <p:nvPr/>
          </p:nvSpPr>
          <p:spPr>
            <a:xfrm>
              <a:off x="1960380" y="237014"/>
              <a:ext cx="4849743" cy="4849743"/>
            </a:xfrm>
            <a:custGeom>
              <a:rect b="b" l="l" r="r" t="t"/>
              <a:pathLst>
                <a:path extrusionOk="0" h="120000" w="120000">
                  <a:moveTo>
                    <a:pt x="92880" y="105248"/>
                  </a:moveTo>
                  <a:cubicBezTo>
                    <a:pt x="74766" y="118411"/>
                    <a:pt x="50547" y="119502"/>
                    <a:pt x="31322" y="108021"/>
                  </a:cubicBezTo>
                  <a:lnTo>
                    <a:pt x="28939" y="111301"/>
                  </a:lnTo>
                  <a:lnTo>
                    <a:pt x="28913" y="102779"/>
                  </a:lnTo>
                  <a:lnTo>
                    <a:pt x="37308" y="99784"/>
                  </a:lnTo>
                  <a:lnTo>
                    <a:pt x="34926" y="103063"/>
                  </a:lnTo>
                  <a:lnTo>
                    <a:pt x="34926" y="103063"/>
                  </a:lnTo>
                  <a:cubicBezTo>
                    <a:pt x="51992" y="113000"/>
                    <a:pt x="73317" y="111921"/>
                    <a:pt x="89293" y="100311"/>
                  </a:cubicBezTo>
                  <a:close/>
                </a:path>
              </a:pathLst>
            </a:custGeom>
            <a:solidFill>
              <a:srgbClr val="A8B9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41"/>
            <p:cNvSpPr/>
            <p:nvPr/>
          </p:nvSpPr>
          <p:spPr>
            <a:xfrm>
              <a:off x="1862470" y="165901"/>
              <a:ext cx="4849743" cy="4849743"/>
            </a:xfrm>
            <a:custGeom>
              <a:rect b="b" l="l" r="r" t="t"/>
              <a:pathLst>
                <a:path extrusionOk="0" h="120000" w="120000">
                  <a:moveTo>
                    <a:pt x="27127" y="105253"/>
                  </a:moveTo>
                  <a:cubicBezTo>
                    <a:pt x="9012" y="92094"/>
                    <a:pt x="490" y="69400"/>
                    <a:pt x="5466" y="47570"/>
                  </a:cubicBezTo>
                  <a:lnTo>
                    <a:pt x="1610" y="46317"/>
                  </a:lnTo>
                  <a:lnTo>
                    <a:pt x="9707" y="43658"/>
                  </a:lnTo>
                  <a:lnTo>
                    <a:pt x="15150" y="50716"/>
                  </a:lnTo>
                  <a:lnTo>
                    <a:pt x="11296" y="49464"/>
                  </a:lnTo>
                  <a:lnTo>
                    <a:pt x="11296" y="49464"/>
                  </a:lnTo>
                  <a:cubicBezTo>
                    <a:pt x="7121" y="68765"/>
                    <a:pt x="14737" y="88710"/>
                    <a:pt x="30714" y="100316"/>
                  </a:cubicBezTo>
                  <a:close/>
                </a:path>
              </a:pathLst>
            </a:custGeom>
            <a:solidFill>
              <a:srgbClr val="A8B9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41"/>
            <p:cNvSpPr/>
            <p:nvPr/>
          </p:nvSpPr>
          <p:spPr>
            <a:xfrm>
              <a:off x="1899961" y="50860"/>
              <a:ext cx="4849743" cy="4849743"/>
            </a:xfrm>
            <a:custGeom>
              <a:rect b="b" l="l" r="r" t="t"/>
              <a:pathLst>
                <a:path extrusionOk="0" h="120000" w="120000">
                  <a:moveTo>
                    <a:pt x="6805" y="42714"/>
                  </a:moveTo>
                  <a:cubicBezTo>
                    <a:pt x="13724" y="21424"/>
                    <a:pt x="32669" y="6310"/>
                    <a:pt x="54964" y="4295"/>
                  </a:cubicBezTo>
                  <a:lnTo>
                    <a:pt x="54964" y="240"/>
                  </a:lnTo>
                  <a:lnTo>
                    <a:pt x="59995" y="7118"/>
                  </a:lnTo>
                  <a:lnTo>
                    <a:pt x="54965" y="14477"/>
                  </a:lnTo>
                  <a:lnTo>
                    <a:pt x="54965" y="10424"/>
                  </a:lnTo>
                  <a:lnTo>
                    <a:pt x="54965" y="10424"/>
                  </a:lnTo>
                  <a:cubicBezTo>
                    <a:pt x="35322" y="12419"/>
                    <a:pt x="18710" y="25823"/>
                    <a:pt x="12609" y="44600"/>
                  </a:cubicBezTo>
                  <a:close/>
                </a:path>
              </a:pathLst>
            </a:custGeom>
            <a:solidFill>
              <a:srgbClr val="A8B9B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78" name="Google Shape;1078;p41"/>
          <p:cNvSpPr txBox="1"/>
          <p:nvPr>
            <p:ph idx="2" type="body"/>
          </p:nvPr>
        </p:nvSpPr>
        <p:spPr>
          <a:xfrm>
            <a:off x="389964" y="1637401"/>
            <a:ext cx="3480071"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 declaración de objetivos </a:t>
            </a:r>
            <a:endParaRPr/>
          </a:p>
          <a:p>
            <a:pPr indent="-285750" lvl="0" marL="285750" rtl="0" algn="l">
              <a:lnSpc>
                <a:spcPct val="100000"/>
              </a:lnSpc>
              <a:spcBef>
                <a:spcPts val="600"/>
              </a:spcBef>
              <a:spcAft>
                <a:spcPts val="0"/>
              </a:spcAft>
              <a:buClr>
                <a:srgbClr val="595A59"/>
              </a:buClr>
              <a:buSzPts val="1800"/>
              <a:buFont typeface="Arial"/>
              <a:buChar char="•"/>
            </a:pPr>
            <a:r>
              <a:rPr lang="de-DE"/>
              <a:t>perfila una empresa atractiva para los inversores de capital y deuda en el futuro.</a:t>
            </a:r>
            <a:endParaRPr/>
          </a:p>
          <a:p>
            <a:pPr indent="-285750" lvl="0" marL="285750" rtl="0" algn="l">
              <a:lnSpc>
                <a:spcPct val="100000"/>
              </a:lnSpc>
              <a:spcBef>
                <a:spcPts val="600"/>
              </a:spcBef>
              <a:spcAft>
                <a:spcPts val="0"/>
              </a:spcAft>
              <a:buClr>
                <a:srgbClr val="595A59"/>
              </a:buClr>
              <a:buSzPts val="1800"/>
              <a:buFont typeface="Arial"/>
              <a:buChar char="•"/>
            </a:pPr>
            <a:r>
              <a:rPr lang="de-DE"/>
              <a:t>sirve para determinar las medidas de reestructuración adecuadas.</a:t>
            </a:r>
            <a:endParaRPr/>
          </a:p>
          <a:p>
            <a:pPr indent="-285750" lvl="0" marL="285750" rtl="0" algn="l">
              <a:lnSpc>
                <a:spcPct val="100000"/>
              </a:lnSpc>
              <a:spcBef>
                <a:spcPts val="600"/>
              </a:spcBef>
              <a:spcAft>
                <a:spcPts val="0"/>
              </a:spcAft>
              <a:buClr>
                <a:srgbClr val="595A59"/>
              </a:buClr>
              <a:buSzPts val="1800"/>
              <a:buFont typeface="Arial"/>
              <a:buChar char="•"/>
            </a:pPr>
            <a:r>
              <a:rPr lang="de-DE"/>
              <a:t>contribuye a la orientación de las distintas divisiones de la empresa y a la coordinación de los responsables de la acción.</a:t>
            </a:r>
            <a:endParaRPr/>
          </a:p>
          <a:p>
            <a:pPr indent="-285750" lvl="0" marL="285750" rtl="0" algn="l">
              <a:lnSpc>
                <a:spcPct val="100000"/>
              </a:lnSpc>
              <a:spcBef>
                <a:spcPts val="600"/>
              </a:spcBef>
              <a:spcAft>
                <a:spcPts val="0"/>
              </a:spcAft>
              <a:buClr>
                <a:srgbClr val="595A59"/>
              </a:buClr>
              <a:buSzPts val="1800"/>
              <a:buFont typeface="Arial"/>
              <a:buChar char="•"/>
            </a:pPr>
            <a:r>
              <a:rPr lang="de-DE"/>
              <a:t>tiene un efecto integrador y motivador a través de la imagen positiva del futuro.</a:t>
            </a:r>
            <a:endParaRPr/>
          </a:p>
        </p:txBody>
      </p:sp>
      <p:sp>
        <p:nvSpPr>
          <p:cNvPr id="1079" name="Google Shape;1079;p41"/>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Un concepto de reestructuración sostenible requiere «inmersiones profundas» analíticas en el modelo de negocio de la empresa.</a:t>
            </a:r>
            <a:endParaRPr/>
          </a:p>
        </p:txBody>
      </p:sp>
      <p:sp>
        <p:nvSpPr>
          <p:cNvPr id="1080" name="Google Shape;1080;p41"/>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Declaración de objetivos II/II</a:t>
            </a:r>
            <a:endParaRPr/>
          </a:p>
        </p:txBody>
      </p:sp>
      <p:sp>
        <p:nvSpPr>
          <p:cNvPr id="1081" name="Google Shape;1081;p41"/>
          <p:cNvSpPr/>
          <p:nvPr/>
        </p:nvSpPr>
        <p:spPr>
          <a:xfrm>
            <a:off x="7036525" y="3224938"/>
            <a:ext cx="1440000" cy="1440000"/>
          </a:xfrm>
          <a:prstGeom prst="ellipse">
            <a:avLst/>
          </a:prstGeom>
          <a:solidFill>
            <a:srgbClr val="AABABA"/>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de-DE" sz="1100" u="none" cap="none" strike="noStrike">
                <a:solidFill>
                  <a:srgbClr val="086D6E"/>
                </a:solidFill>
                <a:latin typeface="Calibri"/>
                <a:ea typeface="Calibri"/>
                <a:cs typeface="Calibri"/>
                <a:sym typeface="Calibri"/>
              </a:rPr>
              <a:t>Principales características del modelo de negocio</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4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Gestión personal de crisis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46"/>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Experimentar vergüenza y pudor.</a:t>
            </a:r>
            <a:endParaRPr/>
          </a:p>
        </p:txBody>
      </p:sp>
      <p:sp>
        <p:nvSpPr>
          <p:cNvPr id="1092" name="Google Shape;1092;p46"/>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Reajustar la imagen que tiene de sí mismo.</a:t>
            </a:r>
            <a:endParaRPr/>
          </a:p>
        </p:txBody>
      </p:sp>
      <p:sp>
        <p:nvSpPr>
          <p:cNvPr id="1093" name="Google Shape;1093;p46"/>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Tener un futuro incierto.</a:t>
            </a:r>
            <a:endParaRPr/>
          </a:p>
        </p:txBody>
      </p:sp>
      <p:sp>
        <p:nvSpPr>
          <p:cNvPr id="1094" name="Google Shape;1094;p46"/>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Molestar a «personas importantes»</a:t>
            </a:r>
            <a:endParaRPr/>
          </a:p>
        </p:txBody>
      </p:sp>
      <p:sp>
        <p:nvSpPr>
          <p:cNvPr id="1095" name="Google Shape;1095;p46"/>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95A59"/>
              </a:buClr>
              <a:buSzPts val="2200"/>
              <a:buNone/>
            </a:pPr>
            <a:r>
              <a:rPr lang="de-DE"/>
              <a:t>Las personas importantes pierden interés </a:t>
            </a:r>
            <a:endParaRPr/>
          </a:p>
        </p:txBody>
      </p:sp>
      <p:sp>
        <p:nvSpPr>
          <p:cNvPr id="1096" name="Google Shape;1096;p46"/>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800">
                <a:solidFill>
                  <a:srgbClr val="595A59"/>
                </a:solidFill>
              </a:rPr>
              <a:t>No es el fracaso en sí lo que la gente teme. </a:t>
            </a:r>
            <a:endParaRPr/>
          </a:p>
          <a:p>
            <a:pPr indent="0" lvl="0" marL="0" rtl="0" algn="l">
              <a:lnSpc>
                <a:spcPct val="100000"/>
              </a:lnSpc>
              <a:spcBef>
                <a:spcPts val="600"/>
              </a:spcBef>
              <a:spcAft>
                <a:spcPts val="0"/>
              </a:spcAft>
              <a:buClr>
                <a:srgbClr val="595A59"/>
              </a:buClr>
              <a:buSzPts val="1800"/>
              <a:buNone/>
            </a:pPr>
            <a:r>
              <a:rPr lang="de-DE" sz="1800">
                <a:solidFill>
                  <a:srgbClr val="595A59"/>
                </a:solidFill>
              </a:rPr>
              <a:t>Lo que les molesta son las consecuencias negativas percibidas tras el fracaso.. </a:t>
            </a:r>
            <a:endParaRPr/>
          </a:p>
          <a:p>
            <a:pPr indent="0" lvl="0" marL="0" rtl="0" algn="l">
              <a:lnSpc>
                <a:spcPct val="100000"/>
              </a:lnSpc>
              <a:spcBef>
                <a:spcPts val="600"/>
              </a:spcBef>
              <a:spcAft>
                <a:spcPts val="0"/>
              </a:spcAft>
              <a:buClr>
                <a:srgbClr val="595A59"/>
              </a:buClr>
              <a:buSzPts val="1800"/>
              <a:buNone/>
            </a:pPr>
            <a:r>
              <a:rPr lang="de-DE" sz="1800">
                <a:solidFill>
                  <a:srgbClr val="595A59"/>
                </a:solidFill>
              </a:rPr>
              <a:t>Este miedo puede provocar una disminución de la autoestima, la evasión de tareas difíciles, el pesimismo e incluso el engaño.</a:t>
            </a:r>
            <a:endParaRPr/>
          </a:p>
          <a:p>
            <a:pPr indent="0" lvl="0" marL="0" rtl="0" algn="l">
              <a:lnSpc>
                <a:spcPct val="100000"/>
              </a:lnSpc>
              <a:spcBef>
                <a:spcPts val="600"/>
              </a:spcBef>
              <a:spcAft>
                <a:spcPts val="0"/>
              </a:spcAft>
              <a:buClr>
                <a:srgbClr val="595A59"/>
              </a:buClr>
              <a:buSzPts val="1800"/>
              <a:buNone/>
            </a:pPr>
            <a:r>
              <a:rPr b="1" lang="de-DE" sz="1800">
                <a:solidFill>
                  <a:srgbClr val="595A59"/>
                </a:solidFill>
              </a:rPr>
              <a:t>Los psicólogos han identificado las cinco cosas que más teme la gente cuando fracasa:</a:t>
            </a:r>
            <a:endParaRPr/>
          </a:p>
        </p:txBody>
      </p:sp>
      <p:sp>
        <p:nvSpPr>
          <p:cNvPr id="1097" name="Google Shape;1097;p46"/>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b="1" lang="de-DE" sz="1800">
                <a:solidFill>
                  <a:srgbClr val="79527B"/>
                </a:solidFill>
                <a:latin typeface="Calibri"/>
                <a:ea typeface="Calibri"/>
                <a:cs typeface="Calibri"/>
                <a:sym typeface="Calibri"/>
              </a:rPr>
              <a:t>Miedo al fracaso</a:t>
            </a:r>
            <a:endParaRPr/>
          </a:p>
          <a:p>
            <a:pPr indent="0" lvl="0" marL="0" rtl="0" algn="l">
              <a:lnSpc>
                <a:spcPct val="90000"/>
              </a:lnSpc>
              <a:spcBef>
                <a:spcPts val="1000"/>
              </a:spcBef>
              <a:spcAft>
                <a:spcPts val="0"/>
              </a:spcAft>
              <a:buClr>
                <a:schemeClr val="lt1"/>
              </a:buClr>
              <a:buSzPts val="3600"/>
              <a:buNone/>
            </a:pPr>
            <a:r>
              <a:t/>
            </a:r>
            <a:endParaRPr>
              <a:solidFill>
                <a:srgbClr val="79527B"/>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47"/>
          <p:cNvSpPr txBox="1"/>
          <p:nvPr>
            <p:ph idx="2" type="body"/>
          </p:nvPr>
        </p:nvSpPr>
        <p:spPr>
          <a:xfrm>
            <a:off x="389965" y="1637401"/>
            <a:ext cx="4963740"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600"/>
              <a:t>El éxito y el fracaso están estrechamente relacionados con los riesgos que entraña una empresa, un proyecto o una tarea.</a:t>
            </a:r>
            <a:endParaRPr sz="1600"/>
          </a:p>
          <a:p>
            <a:pPr indent="0" lvl="0" marL="0" rtl="0" algn="l">
              <a:lnSpc>
                <a:spcPct val="100000"/>
              </a:lnSpc>
              <a:spcBef>
                <a:spcPts val="600"/>
              </a:spcBef>
              <a:spcAft>
                <a:spcPts val="0"/>
              </a:spcAft>
              <a:buClr>
                <a:srgbClr val="595A59"/>
              </a:buClr>
              <a:buSzPts val="1800"/>
              <a:buNone/>
            </a:pPr>
            <a:r>
              <a:rPr lang="de-DE" sz="1600"/>
              <a:t>Una respuesta errónea u omitida a los riesgos provoca el fracaso, y los riesgos evocan el llamado miedo al fracaso.</a:t>
            </a:r>
            <a:endParaRPr sz="1600"/>
          </a:p>
          <a:p>
            <a:pPr indent="0" lvl="0" marL="0" rtl="0" algn="l">
              <a:lnSpc>
                <a:spcPct val="100000"/>
              </a:lnSpc>
              <a:spcBef>
                <a:spcPts val="600"/>
              </a:spcBef>
              <a:spcAft>
                <a:spcPts val="0"/>
              </a:spcAft>
              <a:buClr>
                <a:srgbClr val="595A59"/>
              </a:buClr>
              <a:buSzPts val="1800"/>
              <a:buNone/>
            </a:pPr>
            <a:r>
              <a:rPr lang="de-DE" sz="1600"/>
              <a:t>El miedo al fracaso es uno de los mayores temores que se pueden tener. Crece debido a las críticas anteriores o al rechazo tras los fracasos y nos incapacita y autolimita. El miedo al fracaso es una de las principales razones por las que la gente ni siquiera empieza a trabajar en una idea o proyecto. </a:t>
            </a:r>
            <a:endParaRPr sz="1600"/>
          </a:p>
          <a:p>
            <a:pPr indent="0" lvl="0" marL="0" rtl="0" algn="l">
              <a:lnSpc>
                <a:spcPct val="100000"/>
              </a:lnSpc>
              <a:spcBef>
                <a:spcPts val="600"/>
              </a:spcBef>
              <a:spcAft>
                <a:spcPts val="0"/>
              </a:spcAft>
              <a:buClr>
                <a:srgbClr val="595A59"/>
              </a:buClr>
              <a:buSzPts val="1800"/>
              <a:buNone/>
            </a:pPr>
            <a:r>
              <a:rPr lang="de-DE" sz="1600"/>
              <a:t>Pero el miedo al fracaso también es un buen equilibrio. Nos impide correr en la dirección equivocada y entusiasmarnos demasiado con una idea. </a:t>
            </a:r>
            <a:endParaRPr sz="1600"/>
          </a:p>
          <a:p>
            <a:pPr indent="0" lvl="0" marL="0" rtl="0" algn="l">
              <a:lnSpc>
                <a:spcPct val="100000"/>
              </a:lnSpc>
              <a:spcBef>
                <a:spcPts val="600"/>
              </a:spcBef>
              <a:spcAft>
                <a:spcPts val="0"/>
              </a:spcAft>
              <a:buClr>
                <a:srgbClr val="595A59"/>
              </a:buClr>
              <a:buSzPts val="1800"/>
              <a:buNone/>
            </a:pPr>
            <a:r>
              <a:rPr b="1" lang="de-DE"/>
              <a:t>Se trata del equilibrio (personal).</a:t>
            </a:r>
            <a:endParaRPr/>
          </a:p>
          <a:p>
            <a:pPr indent="0" lvl="0" marL="0" rtl="0" algn="l">
              <a:lnSpc>
                <a:spcPct val="100000"/>
              </a:lnSpc>
              <a:spcBef>
                <a:spcPts val="600"/>
              </a:spcBef>
              <a:spcAft>
                <a:spcPts val="0"/>
              </a:spcAft>
              <a:buClr>
                <a:srgbClr val="595A59"/>
              </a:buClr>
              <a:buSzPts val="1800"/>
              <a:buNone/>
            </a:pPr>
            <a:r>
              <a:t/>
            </a:r>
            <a:endParaRPr/>
          </a:p>
        </p:txBody>
      </p:sp>
      <p:sp>
        <p:nvSpPr>
          <p:cNvPr id="1103" name="Google Shape;1103;p47"/>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El miedo al fracaso tiene sus ventajas y sus inconvenientes. Se trata del equilibrio (personal).</a:t>
            </a:r>
            <a:endParaRPr/>
          </a:p>
        </p:txBody>
      </p:sp>
      <p:sp>
        <p:nvSpPr>
          <p:cNvPr id="1104" name="Google Shape;1104;p47"/>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Miedo al fracaso</a:t>
            </a:r>
            <a:endParaRPr/>
          </a:p>
        </p:txBody>
      </p:sp>
      <p:grpSp>
        <p:nvGrpSpPr>
          <p:cNvPr id="1105" name="Google Shape;1105;p47"/>
          <p:cNvGrpSpPr/>
          <p:nvPr/>
        </p:nvGrpSpPr>
        <p:grpSpPr>
          <a:xfrm>
            <a:off x="5635185" y="2124576"/>
            <a:ext cx="6218342" cy="3338166"/>
            <a:chOff x="5234589" y="2307459"/>
            <a:chExt cx="6218342" cy="3338166"/>
          </a:xfrm>
        </p:grpSpPr>
        <p:sp>
          <p:nvSpPr>
            <p:cNvPr id="1106" name="Google Shape;1106;p47"/>
            <p:cNvSpPr txBox="1"/>
            <p:nvPr/>
          </p:nvSpPr>
          <p:spPr>
            <a:xfrm>
              <a:off x="7596792" y="2617846"/>
              <a:ext cx="3278479"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F27954"/>
                  </a:solidFill>
                  <a:latin typeface="Calibri"/>
                  <a:ea typeface="Calibri"/>
                  <a:cs typeface="Calibri"/>
                  <a:sym typeface="Calibri"/>
                </a:rPr>
                <a:t>Medio al fracaso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rgbClr val="F27954"/>
                  </a:solidFill>
                  <a:latin typeface="Calibri"/>
                  <a:ea typeface="Calibri"/>
                  <a:cs typeface="Calibri"/>
                  <a:sym typeface="Calibri"/>
                </a:rPr>
                <a:t>tanto el exceso como la escasez son peligrosos</a:t>
              </a:r>
              <a:endParaRPr b="0" i="0" sz="1400" u="none" cap="none" strike="noStrike">
                <a:solidFill>
                  <a:srgbClr val="000000"/>
                </a:solidFill>
                <a:latin typeface="Arial"/>
                <a:ea typeface="Arial"/>
                <a:cs typeface="Arial"/>
                <a:sym typeface="Arial"/>
              </a:endParaRPr>
            </a:p>
          </p:txBody>
        </p:sp>
        <p:grpSp>
          <p:nvGrpSpPr>
            <p:cNvPr id="1107" name="Google Shape;1107;p47"/>
            <p:cNvGrpSpPr/>
            <p:nvPr/>
          </p:nvGrpSpPr>
          <p:grpSpPr>
            <a:xfrm>
              <a:off x="5234589" y="2307459"/>
              <a:ext cx="6218342" cy="3338166"/>
              <a:chOff x="4224995" y="2211402"/>
              <a:chExt cx="7050966" cy="3884780"/>
            </a:xfrm>
          </p:grpSpPr>
          <p:grpSp>
            <p:nvGrpSpPr>
              <p:cNvPr id="1108" name="Google Shape;1108;p47"/>
              <p:cNvGrpSpPr/>
              <p:nvPr/>
            </p:nvGrpSpPr>
            <p:grpSpPr>
              <a:xfrm>
                <a:off x="4281601" y="2211402"/>
                <a:ext cx="6994360" cy="3775935"/>
                <a:chOff x="4628016" y="2550293"/>
                <a:chExt cx="5550328" cy="2996365"/>
              </a:xfrm>
            </p:grpSpPr>
            <p:cxnSp>
              <p:nvCxnSpPr>
                <p:cNvPr id="1109" name="Google Shape;1109;p47"/>
                <p:cNvCxnSpPr/>
                <p:nvPr/>
              </p:nvCxnSpPr>
              <p:spPr>
                <a:xfrm rot="10800000">
                  <a:off x="4913458" y="3118023"/>
                  <a:ext cx="0" cy="2167466"/>
                </a:xfrm>
                <a:prstGeom prst="straightConnector1">
                  <a:avLst/>
                </a:prstGeom>
                <a:noFill/>
                <a:ln cap="flat" cmpd="sng" w="12700">
                  <a:solidFill>
                    <a:schemeClr val="accent1"/>
                  </a:solidFill>
                  <a:prstDash val="solid"/>
                  <a:miter lim="800000"/>
                  <a:headEnd len="sm" w="sm" type="none"/>
                  <a:tailEnd len="med" w="med" type="stealth"/>
                </a:ln>
              </p:spPr>
            </p:cxnSp>
            <p:cxnSp>
              <p:nvCxnSpPr>
                <p:cNvPr id="1110" name="Google Shape;1110;p47"/>
                <p:cNvCxnSpPr/>
                <p:nvPr/>
              </p:nvCxnSpPr>
              <p:spPr>
                <a:xfrm flipH="1" rot="10800000">
                  <a:off x="4913458" y="5285489"/>
                  <a:ext cx="4470400" cy="1"/>
                </a:xfrm>
                <a:prstGeom prst="straightConnector1">
                  <a:avLst/>
                </a:prstGeom>
                <a:noFill/>
                <a:ln cap="flat" cmpd="sng" w="12700">
                  <a:solidFill>
                    <a:schemeClr val="accent1"/>
                  </a:solidFill>
                  <a:prstDash val="solid"/>
                  <a:miter lim="800000"/>
                  <a:headEnd len="sm" w="sm" type="none"/>
                  <a:tailEnd len="med" w="med" type="stealth"/>
                </a:ln>
              </p:spPr>
            </p:cxnSp>
            <p:sp>
              <p:nvSpPr>
                <p:cNvPr id="1111" name="Google Shape;1111;p47"/>
                <p:cNvSpPr txBox="1"/>
                <p:nvPr/>
              </p:nvSpPr>
              <p:spPr>
                <a:xfrm rot="-5400000">
                  <a:off x="4396147" y="4081127"/>
                  <a:ext cx="707973" cy="24423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Calibri"/>
                      <a:ea typeface="Calibri"/>
                      <a:cs typeface="Calibri"/>
                      <a:sym typeface="Calibri"/>
                    </a:rPr>
                    <a:t>Nivel de riesgo</a:t>
                  </a:r>
                  <a:endParaRPr b="0" i="0" sz="1400" u="none" cap="none" strike="noStrike">
                    <a:solidFill>
                      <a:srgbClr val="000000"/>
                    </a:solidFill>
                    <a:latin typeface="Arial"/>
                    <a:ea typeface="Arial"/>
                    <a:cs typeface="Arial"/>
                    <a:sym typeface="Arial"/>
                  </a:endParaRPr>
                </a:p>
              </p:txBody>
            </p:sp>
            <p:sp>
              <p:nvSpPr>
                <p:cNvPr id="1112" name="Google Shape;1112;p47"/>
                <p:cNvSpPr txBox="1"/>
                <p:nvPr/>
              </p:nvSpPr>
              <p:spPr>
                <a:xfrm>
                  <a:off x="4853222" y="5302424"/>
                  <a:ext cx="443336" cy="2442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Calibri"/>
                      <a:ea typeface="Calibri"/>
                      <a:cs typeface="Calibri"/>
                      <a:sym typeface="Calibri"/>
                    </a:rPr>
                    <a:t>(bajo)</a:t>
                  </a:r>
                  <a:endParaRPr b="0" i="0" sz="1400" u="none" cap="none" strike="noStrike">
                    <a:solidFill>
                      <a:srgbClr val="000000"/>
                    </a:solidFill>
                    <a:latin typeface="Arial"/>
                    <a:ea typeface="Arial"/>
                    <a:cs typeface="Arial"/>
                    <a:sym typeface="Arial"/>
                  </a:endParaRPr>
                </a:p>
              </p:txBody>
            </p:sp>
            <p:sp>
              <p:nvSpPr>
                <p:cNvPr id="1113" name="Google Shape;1113;p47"/>
                <p:cNvSpPr txBox="1"/>
                <p:nvPr/>
              </p:nvSpPr>
              <p:spPr>
                <a:xfrm>
                  <a:off x="8885060" y="5302424"/>
                  <a:ext cx="498798" cy="244234"/>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Calibri"/>
                      <a:ea typeface="Calibri"/>
                      <a:cs typeface="Calibri"/>
                      <a:sym typeface="Calibri"/>
                    </a:rPr>
                    <a:t>(alto)</a:t>
                  </a:r>
                  <a:endParaRPr b="0" i="0" sz="1400" u="none" cap="none" strike="noStrike">
                    <a:solidFill>
                      <a:srgbClr val="000000"/>
                    </a:solidFill>
                    <a:latin typeface="Arial"/>
                    <a:ea typeface="Arial"/>
                    <a:cs typeface="Arial"/>
                    <a:sym typeface="Arial"/>
                  </a:endParaRPr>
                </a:p>
              </p:txBody>
            </p:sp>
            <p:sp>
              <p:nvSpPr>
                <p:cNvPr id="1114" name="Google Shape;1114;p47"/>
                <p:cNvSpPr txBox="1"/>
                <p:nvPr/>
              </p:nvSpPr>
              <p:spPr>
                <a:xfrm rot="-5400000">
                  <a:off x="4510171" y="3253009"/>
                  <a:ext cx="498797" cy="244234"/>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Calibri"/>
                      <a:ea typeface="Calibri"/>
                      <a:cs typeface="Calibri"/>
                      <a:sym typeface="Calibri"/>
                    </a:rPr>
                    <a:t>(alto)</a:t>
                  </a:r>
                  <a:endParaRPr b="0" i="0" sz="1400" u="none" cap="none" strike="noStrike">
                    <a:solidFill>
                      <a:srgbClr val="000000"/>
                    </a:solidFill>
                    <a:latin typeface="Arial"/>
                    <a:ea typeface="Arial"/>
                    <a:cs typeface="Arial"/>
                    <a:sym typeface="Arial"/>
                  </a:endParaRPr>
                </a:p>
              </p:txBody>
            </p:sp>
            <p:sp>
              <p:nvSpPr>
                <p:cNvPr id="1115" name="Google Shape;1115;p47"/>
                <p:cNvSpPr txBox="1"/>
                <p:nvPr/>
              </p:nvSpPr>
              <p:spPr>
                <a:xfrm rot="-5400000">
                  <a:off x="4528465" y="4893540"/>
                  <a:ext cx="443336" cy="24423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Calibri"/>
                      <a:ea typeface="Calibri"/>
                      <a:cs typeface="Calibri"/>
                      <a:sym typeface="Calibri"/>
                    </a:rPr>
                    <a:t>(bajo)</a:t>
                  </a:r>
                  <a:endParaRPr b="0" i="0" sz="1400" u="none" cap="none" strike="noStrike">
                    <a:solidFill>
                      <a:srgbClr val="000000"/>
                    </a:solidFill>
                    <a:latin typeface="Arial"/>
                    <a:ea typeface="Arial"/>
                    <a:cs typeface="Arial"/>
                    <a:sym typeface="Arial"/>
                  </a:endParaRPr>
                </a:p>
              </p:txBody>
            </p:sp>
            <p:sp>
              <p:nvSpPr>
                <p:cNvPr id="1116" name="Google Shape;1116;p47"/>
                <p:cNvSpPr txBox="1"/>
                <p:nvPr/>
              </p:nvSpPr>
              <p:spPr>
                <a:xfrm>
                  <a:off x="6553396" y="5302424"/>
                  <a:ext cx="1002377" cy="24423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Calibri"/>
                      <a:ea typeface="Calibri"/>
                      <a:cs typeface="Calibri"/>
                      <a:sym typeface="Calibri"/>
                    </a:rPr>
                    <a:t>Miedo al fracaso</a:t>
                  </a:r>
                  <a:endParaRPr b="0" i="0" sz="1400" u="none" cap="none" strike="noStrike">
                    <a:solidFill>
                      <a:srgbClr val="000000"/>
                    </a:solidFill>
                    <a:latin typeface="Arial"/>
                    <a:ea typeface="Arial"/>
                    <a:cs typeface="Arial"/>
                    <a:sym typeface="Arial"/>
                  </a:endParaRPr>
                </a:p>
              </p:txBody>
            </p:sp>
            <p:sp>
              <p:nvSpPr>
                <p:cNvPr id="1117" name="Google Shape;1117;p47"/>
                <p:cNvSpPr/>
                <p:nvPr/>
              </p:nvSpPr>
              <p:spPr>
                <a:xfrm flipH="1" rot="10800000">
                  <a:off x="5116930" y="3366029"/>
                  <a:ext cx="4021861" cy="1693551"/>
                </a:xfrm>
                <a:custGeom>
                  <a:rect b="b" l="l" r="r" t="t"/>
                  <a:pathLst>
                    <a:path extrusionOk="0" h="3451473" w="5843407">
                      <a:moveTo>
                        <a:pt x="0" y="3451473"/>
                      </a:moveTo>
                      <a:cubicBezTo>
                        <a:pt x="205787" y="3156315"/>
                        <a:pt x="411574" y="2861158"/>
                        <a:pt x="606778" y="2760028"/>
                      </a:cubicBezTo>
                      <a:cubicBezTo>
                        <a:pt x="801982" y="2658898"/>
                        <a:pt x="978370" y="2927010"/>
                        <a:pt x="1171222" y="2844695"/>
                      </a:cubicBezTo>
                      <a:cubicBezTo>
                        <a:pt x="1364074" y="2762380"/>
                        <a:pt x="1573389" y="2348454"/>
                        <a:pt x="1763889" y="2266139"/>
                      </a:cubicBezTo>
                      <a:cubicBezTo>
                        <a:pt x="1954389" y="2183824"/>
                        <a:pt x="2161352" y="2470750"/>
                        <a:pt x="2314222" y="2350806"/>
                      </a:cubicBezTo>
                      <a:cubicBezTo>
                        <a:pt x="2467092" y="2230862"/>
                        <a:pt x="2481204" y="1666417"/>
                        <a:pt x="2681111" y="1546473"/>
                      </a:cubicBezTo>
                      <a:cubicBezTo>
                        <a:pt x="2881019" y="1426528"/>
                        <a:pt x="3313760" y="1725213"/>
                        <a:pt x="3513667" y="1631139"/>
                      </a:cubicBezTo>
                      <a:cubicBezTo>
                        <a:pt x="3713574" y="1537065"/>
                        <a:pt x="3718277" y="1066695"/>
                        <a:pt x="3880555" y="982028"/>
                      </a:cubicBezTo>
                      <a:cubicBezTo>
                        <a:pt x="4042833" y="897361"/>
                        <a:pt x="4313296" y="1207806"/>
                        <a:pt x="4487333" y="1123139"/>
                      </a:cubicBezTo>
                      <a:cubicBezTo>
                        <a:pt x="4661370" y="1038472"/>
                        <a:pt x="4793074" y="572806"/>
                        <a:pt x="4924778" y="474028"/>
                      </a:cubicBezTo>
                      <a:cubicBezTo>
                        <a:pt x="5056482" y="375250"/>
                        <a:pt x="5131740" y="603380"/>
                        <a:pt x="5277555" y="530473"/>
                      </a:cubicBezTo>
                      <a:cubicBezTo>
                        <a:pt x="5423370" y="457566"/>
                        <a:pt x="5710297" y="118899"/>
                        <a:pt x="5799667" y="36584"/>
                      </a:cubicBezTo>
                      <a:cubicBezTo>
                        <a:pt x="5889037" y="-45731"/>
                        <a:pt x="5813778" y="36584"/>
                        <a:pt x="5813778" y="36584"/>
                      </a:cubicBezTo>
                    </a:path>
                  </a:pathLst>
                </a:custGeom>
                <a:noFill/>
                <a:ln cap="flat" cmpd="sng" w="38100">
                  <a:solidFill>
                    <a:srgbClr val="F2795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Calibri"/>
                    <a:ea typeface="Calibri"/>
                    <a:cs typeface="Calibri"/>
                    <a:sym typeface="Calibri"/>
                  </a:endParaRPr>
                </a:p>
              </p:txBody>
            </p:sp>
            <p:sp>
              <p:nvSpPr>
                <p:cNvPr id="1118" name="Google Shape;1118;p47"/>
                <p:cNvSpPr/>
                <p:nvPr/>
              </p:nvSpPr>
              <p:spPr>
                <a:xfrm>
                  <a:off x="8487318" y="4228078"/>
                  <a:ext cx="1691026" cy="1188072"/>
                </a:xfrm>
                <a:prstGeom prst="irregularSeal2">
                  <a:avLst/>
                </a:prstGeom>
                <a:noFill/>
                <a:ln cap="flat" cmpd="sng" w="38100">
                  <a:solidFill>
                    <a:srgbClr val="F27954"/>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595A59"/>
                      </a:solidFill>
                      <a:latin typeface="Calibri"/>
                      <a:ea typeface="Calibri"/>
                      <a:cs typeface="Calibri"/>
                      <a:sym typeface="Calibri"/>
                    </a:rPr>
                    <a:t>Zona de peligro</a:t>
                  </a:r>
                  <a:r>
                    <a:rPr b="0" i="0" lang="de-DE" sz="1400" u="none" cap="none" strike="noStrike">
                      <a:solidFill>
                        <a:schemeClr val="dk2"/>
                      </a:solidFill>
                      <a:latin typeface="Calibri"/>
                      <a:ea typeface="Calibri"/>
                      <a:cs typeface="Calibri"/>
                      <a:sym typeface="Calibri"/>
                    </a:rPr>
                    <a:t>r Zona</a:t>
                  </a:r>
                  <a:endParaRPr b="0" i="0" sz="1400" u="none" cap="none" strike="noStrike">
                    <a:solidFill>
                      <a:srgbClr val="000000"/>
                    </a:solidFill>
                    <a:latin typeface="Arial"/>
                    <a:ea typeface="Arial"/>
                    <a:cs typeface="Arial"/>
                    <a:sym typeface="Arial"/>
                  </a:endParaRPr>
                </a:p>
              </p:txBody>
            </p:sp>
            <p:sp>
              <p:nvSpPr>
                <p:cNvPr id="1119" name="Google Shape;1119;p47"/>
                <p:cNvSpPr/>
                <p:nvPr/>
              </p:nvSpPr>
              <p:spPr>
                <a:xfrm>
                  <a:off x="4712601" y="2550293"/>
                  <a:ext cx="1691026" cy="1188072"/>
                </a:xfrm>
                <a:prstGeom prst="irregularSeal2">
                  <a:avLst/>
                </a:prstGeom>
                <a:noFill/>
                <a:ln cap="flat" cmpd="sng" w="38100">
                  <a:solidFill>
                    <a:srgbClr val="F27954"/>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595A59"/>
                      </a:solidFill>
                      <a:latin typeface="Calibri"/>
                      <a:ea typeface="Calibri"/>
                      <a:cs typeface="Calibri"/>
                      <a:sym typeface="Calibri"/>
                    </a:rPr>
                    <a:t>Zona de peligro</a:t>
                  </a:r>
                  <a:endParaRPr b="0" i="0" sz="1400" u="none" cap="none" strike="noStrike">
                    <a:solidFill>
                      <a:srgbClr val="000000"/>
                    </a:solidFill>
                    <a:latin typeface="Arial"/>
                    <a:ea typeface="Arial"/>
                    <a:cs typeface="Arial"/>
                    <a:sym typeface="Arial"/>
                  </a:endParaRPr>
                </a:p>
              </p:txBody>
            </p:sp>
          </p:grpSp>
          <p:sp>
            <p:nvSpPr>
              <p:cNvPr id="1120" name="Google Shape;1120;p47"/>
              <p:cNvSpPr txBox="1"/>
              <p:nvPr/>
            </p:nvSpPr>
            <p:spPr>
              <a:xfrm rot="-5400000">
                <a:off x="3923151" y="4249363"/>
                <a:ext cx="911468"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595A59"/>
                    </a:solidFill>
                    <a:latin typeface="Calibri"/>
                    <a:ea typeface="Calibri"/>
                    <a:cs typeface="Calibri"/>
                    <a:sym typeface="Calibri"/>
                  </a:rPr>
                  <a:t>Nivel de riesgo</a:t>
                </a:r>
                <a:endParaRPr b="0" i="0" sz="1400" u="none" cap="none" strike="noStrike">
                  <a:solidFill>
                    <a:srgbClr val="000000"/>
                  </a:solidFill>
                  <a:latin typeface="Arial"/>
                  <a:ea typeface="Arial"/>
                  <a:cs typeface="Arial"/>
                  <a:sym typeface="Arial"/>
                </a:endParaRPr>
              </a:p>
            </p:txBody>
          </p:sp>
          <p:sp>
            <p:nvSpPr>
              <p:cNvPr id="1121" name="Google Shape;1121;p47"/>
              <p:cNvSpPr txBox="1"/>
              <p:nvPr/>
            </p:nvSpPr>
            <p:spPr>
              <a:xfrm>
                <a:off x="4508793" y="5788405"/>
                <a:ext cx="55867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595A59"/>
                    </a:solidFill>
                    <a:latin typeface="Calibri"/>
                    <a:ea typeface="Calibri"/>
                    <a:cs typeface="Calibri"/>
                    <a:sym typeface="Calibri"/>
                  </a:rPr>
                  <a:t>(bajo)</a:t>
                </a:r>
                <a:endParaRPr b="0" i="0" sz="1400" u="none" cap="none" strike="noStrike">
                  <a:solidFill>
                    <a:srgbClr val="000000"/>
                  </a:solidFill>
                  <a:latin typeface="Arial"/>
                  <a:ea typeface="Arial"/>
                  <a:cs typeface="Arial"/>
                  <a:sym typeface="Arial"/>
                </a:endParaRPr>
              </a:p>
            </p:txBody>
          </p:sp>
          <p:sp>
            <p:nvSpPr>
              <p:cNvPr id="1122" name="Google Shape;1122;p47"/>
              <p:cNvSpPr txBox="1"/>
              <p:nvPr/>
            </p:nvSpPr>
            <p:spPr>
              <a:xfrm>
                <a:off x="9589597" y="5788405"/>
                <a:ext cx="628571"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595A59"/>
                    </a:solidFill>
                    <a:latin typeface="Calibri"/>
                    <a:ea typeface="Calibri"/>
                    <a:cs typeface="Calibri"/>
                    <a:sym typeface="Calibri"/>
                  </a:rPr>
                  <a:t>(alto)</a:t>
                </a:r>
                <a:endParaRPr b="0" i="0" sz="1400" u="none" cap="none" strike="noStrike">
                  <a:solidFill>
                    <a:srgbClr val="000000"/>
                  </a:solidFill>
                  <a:latin typeface="Arial"/>
                  <a:ea typeface="Arial"/>
                  <a:cs typeface="Arial"/>
                  <a:sym typeface="Arial"/>
                </a:endParaRPr>
              </a:p>
            </p:txBody>
          </p:sp>
          <p:sp>
            <p:nvSpPr>
              <p:cNvPr id="1123" name="Google Shape;1123;p47"/>
              <p:cNvSpPr txBox="1"/>
              <p:nvPr/>
            </p:nvSpPr>
            <p:spPr>
              <a:xfrm rot="-5400000">
                <a:off x="4076490" y="3205793"/>
                <a:ext cx="628569"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de-DE" sz="1400" u="none" cap="none" strike="noStrike">
                    <a:solidFill>
                      <a:srgbClr val="595A59"/>
                    </a:solidFill>
                    <a:latin typeface="Calibri"/>
                    <a:ea typeface="Calibri"/>
                    <a:cs typeface="Calibri"/>
                    <a:sym typeface="Calibri"/>
                  </a:rPr>
                  <a:t>(alto)</a:t>
                </a:r>
                <a:endParaRPr b="0" i="0" sz="1400" u="none" cap="none" strike="noStrike">
                  <a:solidFill>
                    <a:srgbClr val="000000"/>
                  </a:solidFill>
                  <a:latin typeface="Arial"/>
                  <a:ea typeface="Arial"/>
                  <a:cs typeface="Arial"/>
                  <a:sym typeface="Arial"/>
                </a:endParaRPr>
              </a:p>
            </p:txBody>
          </p:sp>
          <p:sp>
            <p:nvSpPr>
              <p:cNvPr id="1124" name="Google Shape;1124;p47"/>
              <p:cNvSpPr txBox="1"/>
              <p:nvPr/>
            </p:nvSpPr>
            <p:spPr>
              <a:xfrm rot="-5400000">
                <a:off x="4099544" y="5273142"/>
                <a:ext cx="55867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595A59"/>
                    </a:solidFill>
                    <a:latin typeface="Calibri"/>
                    <a:ea typeface="Calibri"/>
                    <a:cs typeface="Calibri"/>
                    <a:sym typeface="Calibri"/>
                  </a:rPr>
                  <a:t>(bajo)</a:t>
                </a:r>
                <a:endParaRPr b="0" i="0" sz="1400" u="none" cap="none" strike="noStrike">
                  <a:solidFill>
                    <a:srgbClr val="000000"/>
                  </a:solidFill>
                  <a:latin typeface="Arial"/>
                  <a:ea typeface="Arial"/>
                  <a:cs typeface="Arial"/>
                  <a:sym typeface="Arial"/>
                </a:endParaRPr>
              </a:p>
            </p:txBody>
          </p:sp>
          <p:sp>
            <p:nvSpPr>
              <p:cNvPr id="1125" name="Google Shape;1125;p47"/>
              <p:cNvSpPr txBox="1"/>
              <p:nvPr/>
            </p:nvSpPr>
            <p:spPr>
              <a:xfrm>
                <a:off x="6651303" y="5788405"/>
                <a:ext cx="1263166"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595A59"/>
                    </a:solidFill>
                    <a:latin typeface="Calibri"/>
                    <a:ea typeface="Calibri"/>
                    <a:cs typeface="Calibri"/>
                    <a:sym typeface="Calibri"/>
                  </a:rPr>
                  <a:t>Miedo al fracaso</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9" name="Shape 1129"/>
        <p:cNvGrpSpPr/>
        <p:nvPr/>
      </p:nvGrpSpPr>
      <p:grpSpPr>
        <a:xfrm>
          <a:off x="0" y="0"/>
          <a:ext cx="0" cy="0"/>
          <a:chOff x="0" y="0"/>
          <a:chExt cx="0" cy="0"/>
        </a:xfrm>
      </p:grpSpPr>
      <p:sp>
        <p:nvSpPr>
          <p:cNvPr id="1130" name="Google Shape;1130;p49"/>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Siete sugerencias para superar el miedo al fracaso.</a:t>
            </a:r>
            <a:endParaRPr/>
          </a:p>
        </p:txBody>
      </p:sp>
      <p:sp>
        <p:nvSpPr>
          <p:cNvPr id="1131" name="Google Shape;1131;p49"/>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Afrontar el miedo personal al fracaso</a:t>
            </a:r>
            <a:endParaRPr/>
          </a:p>
          <a:p>
            <a:pPr indent="0" lvl="0" marL="0" rtl="0" algn="l">
              <a:lnSpc>
                <a:spcPct val="90000"/>
              </a:lnSpc>
              <a:spcBef>
                <a:spcPts val="1000"/>
              </a:spcBef>
              <a:spcAft>
                <a:spcPts val="0"/>
              </a:spcAft>
              <a:buClr>
                <a:srgbClr val="79527B"/>
              </a:buClr>
              <a:buSzPts val="1800"/>
              <a:buNone/>
            </a:pPr>
            <a:r>
              <a:t/>
            </a:r>
            <a:endParaRPr/>
          </a:p>
        </p:txBody>
      </p:sp>
      <p:sp>
        <p:nvSpPr>
          <p:cNvPr id="1132" name="Google Shape;1132;p49"/>
          <p:cNvSpPr/>
          <p:nvPr/>
        </p:nvSpPr>
        <p:spPr>
          <a:xfrm>
            <a:off x="3256103" y="1499886"/>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Política de no avergonzarse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500" u="none" cap="none" strike="noStrike">
                <a:solidFill>
                  <a:srgbClr val="595A59"/>
                </a:solidFill>
                <a:latin typeface="Calibri"/>
                <a:ea typeface="Calibri"/>
                <a:cs typeface="Calibri"/>
                <a:sym typeface="Calibri"/>
              </a:rPr>
              <a:t>Crea un entorno para ti y tu equipo en el que el fracaso no vaya ligado a la vergüenza.</a:t>
            </a:r>
            <a:endParaRPr b="0" i="0" sz="1100" u="none" cap="none" strike="noStrike">
              <a:solidFill>
                <a:srgbClr val="000000"/>
              </a:solidFill>
              <a:latin typeface="Arial"/>
              <a:ea typeface="Arial"/>
              <a:cs typeface="Arial"/>
              <a:sym typeface="Arial"/>
            </a:endParaRPr>
          </a:p>
        </p:txBody>
      </p:sp>
      <p:grpSp>
        <p:nvGrpSpPr>
          <p:cNvPr id="1133" name="Google Shape;1133;p49"/>
          <p:cNvGrpSpPr/>
          <p:nvPr/>
        </p:nvGrpSpPr>
        <p:grpSpPr>
          <a:xfrm>
            <a:off x="2392098" y="1755721"/>
            <a:ext cx="648000" cy="288000"/>
            <a:chOff x="5887844" y="3843453"/>
            <a:chExt cx="648000" cy="288000"/>
          </a:xfrm>
        </p:grpSpPr>
        <p:sp>
          <p:nvSpPr>
            <p:cNvPr id="1134" name="Google Shape;1134;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35" name="Google Shape;1135;p49"/>
            <p:cNvCxnSpPr>
              <a:stCxn id="1134"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36" name="Google Shape;1136;p49"/>
          <p:cNvSpPr/>
          <p:nvPr/>
        </p:nvSpPr>
        <p:spPr>
          <a:xfrm>
            <a:off x="3256103" y="2142506"/>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Aborda el problema</a:t>
            </a:r>
            <a:br>
              <a:rPr b="0" i="0" lang="de-DE" sz="1500" u="none" cap="none" strike="noStrike">
                <a:solidFill>
                  <a:srgbClr val="595A59"/>
                </a:solidFill>
                <a:latin typeface="Calibri"/>
                <a:ea typeface="Calibri"/>
                <a:cs typeface="Calibri"/>
                <a:sym typeface="Calibri"/>
              </a:rPr>
            </a:br>
            <a:r>
              <a:rPr b="0" i="0" lang="de-DE" sz="1500" u="none" cap="none" strike="noStrike">
                <a:solidFill>
                  <a:srgbClr val="595A59"/>
                </a:solidFill>
                <a:latin typeface="Calibri"/>
                <a:ea typeface="Calibri"/>
                <a:cs typeface="Calibri"/>
                <a:sym typeface="Calibri"/>
              </a:rPr>
              <a:t>No escondas la cabeza debajo del ala. ¿Qué puedes hacer para mejorar la situación?</a:t>
            </a:r>
            <a:endParaRPr b="0" i="0" sz="1100" u="none" cap="none" strike="noStrike">
              <a:solidFill>
                <a:srgbClr val="000000"/>
              </a:solidFill>
              <a:latin typeface="Arial"/>
              <a:ea typeface="Arial"/>
              <a:cs typeface="Arial"/>
              <a:sym typeface="Arial"/>
            </a:endParaRPr>
          </a:p>
        </p:txBody>
      </p:sp>
      <p:grpSp>
        <p:nvGrpSpPr>
          <p:cNvPr id="1137" name="Google Shape;1137;p49"/>
          <p:cNvGrpSpPr/>
          <p:nvPr/>
        </p:nvGrpSpPr>
        <p:grpSpPr>
          <a:xfrm>
            <a:off x="2392098" y="2398341"/>
            <a:ext cx="648000" cy="288000"/>
            <a:chOff x="5887844" y="3843453"/>
            <a:chExt cx="648000" cy="288000"/>
          </a:xfrm>
        </p:grpSpPr>
        <p:sp>
          <p:nvSpPr>
            <p:cNvPr id="1138" name="Google Shape;1138;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39" name="Google Shape;1139;p49"/>
            <p:cNvCxnSpPr>
              <a:stCxn id="1138"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40" name="Google Shape;1140;p49"/>
          <p:cNvSpPr/>
          <p:nvPr/>
        </p:nvSpPr>
        <p:spPr>
          <a:xfrm>
            <a:off x="3256103" y="2785126"/>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Cuestiona tus miedos</a:t>
            </a:r>
            <a:br>
              <a:rPr b="1" i="0" lang="de-DE" sz="1500" u="none" cap="none" strike="noStrike">
                <a:solidFill>
                  <a:srgbClr val="595A59"/>
                </a:solidFill>
                <a:latin typeface="Calibri"/>
                <a:ea typeface="Calibri"/>
                <a:cs typeface="Calibri"/>
                <a:sym typeface="Calibri"/>
              </a:rPr>
            </a:br>
            <a:r>
              <a:rPr b="0" i="0" lang="de-DE" sz="1500" u="none" cap="none" strike="noStrike">
                <a:solidFill>
                  <a:srgbClr val="595A59"/>
                </a:solidFill>
                <a:latin typeface="Calibri"/>
                <a:ea typeface="Calibri"/>
                <a:cs typeface="Calibri"/>
                <a:sym typeface="Calibri"/>
              </a:rPr>
              <a:t> Cuestiónate a ti mismo y a tus miedos. ¿Son realmente irracionales y es improbable que se hagan realidad?</a:t>
            </a:r>
            <a:endParaRPr b="0" i="0" sz="1100" u="none" cap="none" strike="noStrike">
              <a:solidFill>
                <a:srgbClr val="000000"/>
              </a:solidFill>
              <a:latin typeface="Arial"/>
              <a:ea typeface="Arial"/>
              <a:cs typeface="Arial"/>
              <a:sym typeface="Arial"/>
            </a:endParaRPr>
          </a:p>
        </p:txBody>
      </p:sp>
      <p:grpSp>
        <p:nvGrpSpPr>
          <p:cNvPr id="1141" name="Google Shape;1141;p49"/>
          <p:cNvGrpSpPr/>
          <p:nvPr/>
        </p:nvGrpSpPr>
        <p:grpSpPr>
          <a:xfrm>
            <a:off x="2392098" y="3040961"/>
            <a:ext cx="648000" cy="288000"/>
            <a:chOff x="5887844" y="3843453"/>
            <a:chExt cx="648000" cy="288000"/>
          </a:xfrm>
        </p:grpSpPr>
        <p:sp>
          <p:nvSpPr>
            <p:cNvPr id="1142" name="Google Shape;1142;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43" name="Google Shape;1143;p49"/>
            <p:cNvCxnSpPr>
              <a:stCxn id="1142"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44" name="Google Shape;1144;p49"/>
          <p:cNvSpPr/>
          <p:nvPr/>
        </p:nvSpPr>
        <p:spPr>
          <a:xfrm>
            <a:off x="3256103" y="3427746"/>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Evita el pensamiento en blanco y negro</a:t>
            </a:r>
            <a:br>
              <a:rPr b="1" i="0" lang="de-DE" sz="1500" u="none" cap="none" strike="noStrike">
                <a:solidFill>
                  <a:srgbClr val="595A59"/>
                </a:solidFill>
                <a:latin typeface="Calibri"/>
                <a:ea typeface="Calibri"/>
                <a:cs typeface="Calibri"/>
                <a:sym typeface="Calibri"/>
              </a:rPr>
            </a:br>
            <a:r>
              <a:rPr b="0" i="0" lang="de-DE" sz="1500" u="none" cap="none" strike="noStrike">
                <a:solidFill>
                  <a:srgbClr val="595A59"/>
                </a:solidFill>
                <a:latin typeface="Calibri"/>
                <a:ea typeface="Calibri"/>
                <a:cs typeface="Calibri"/>
                <a:sym typeface="Calibri"/>
              </a:rPr>
              <a:t>El éxito y el fracaso no son blancos o negros. Pensar en todo o nada aumenta el estrés y la ansiedad.</a:t>
            </a:r>
            <a:endParaRPr b="0" i="0" sz="1100" u="none" cap="none" strike="noStrike">
              <a:solidFill>
                <a:srgbClr val="000000"/>
              </a:solidFill>
              <a:latin typeface="Arial"/>
              <a:ea typeface="Arial"/>
              <a:cs typeface="Arial"/>
              <a:sym typeface="Arial"/>
            </a:endParaRPr>
          </a:p>
        </p:txBody>
      </p:sp>
      <p:grpSp>
        <p:nvGrpSpPr>
          <p:cNvPr id="1145" name="Google Shape;1145;p49"/>
          <p:cNvGrpSpPr/>
          <p:nvPr/>
        </p:nvGrpSpPr>
        <p:grpSpPr>
          <a:xfrm>
            <a:off x="2392098" y="3683581"/>
            <a:ext cx="648000" cy="288000"/>
            <a:chOff x="5887844" y="3843453"/>
            <a:chExt cx="648000" cy="288000"/>
          </a:xfrm>
        </p:grpSpPr>
        <p:sp>
          <p:nvSpPr>
            <p:cNvPr id="1146" name="Google Shape;1146;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47" name="Google Shape;1147;p49"/>
            <p:cNvCxnSpPr>
              <a:stCxn id="1146"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48" name="Google Shape;1148;p49"/>
          <p:cNvSpPr/>
          <p:nvPr/>
        </p:nvSpPr>
        <p:spPr>
          <a:xfrm>
            <a:off x="3256103" y="4070366"/>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Busca un intercambio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500" u="none" cap="none" strike="noStrike">
                <a:solidFill>
                  <a:srgbClr val="595A59"/>
                </a:solidFill>
                <a:latin typeface="Calibri"/>
                <a:ea typeface="Calibri"/>
                <a:cs typeface="Calibri"/>
                <a:sym typeface="Calibri"/>
              </a:rPr>
              <a:t>Habla con alguien, por ejemplo, con tu familia o amigos.</a:t>
            </a:r>
            <a:endParaRPr b="0" i="0" sz="1100" u="none" cap="none" strike="noStrike">
              <a:solidFill>
                <a:srgbClr val="000000"/>
              </a:solidFill>
              <a:latin typeface="Arial"/>
              <a:ea typeface="Arial"/>
              <a:cs typeface="Arial"/>
              <a:sym typeface="Arial"/>
            </a:endParaRPr>
          </a:p>
        </p:txBody>
      </p:sp>
      <p:grpSp>
        <p:nvGrpSpPr>
          <p:cNvPr id="1149" name="Google Shape;1149;p49"/>
          <p:cNvGrpSpPr/>
          <p:nvPr/>
        </p:nvGrpSpPr>
        <p:grpSpPr>
          <a:xfrm>
            <a:off x="2392098" y="4326201"/>
            <a:ext cx="648000" cy="288000"/>
            <a:chOff x="5887844" y="3843453"/>
            <a:chExt cx="648000" cy="288000"/>
          </a:xfrm>
        </p:grpSpPr>
        <p:sp>
          <p:nvSpPr>
            <p:cNvPr id="1150" name="Google Shape;1150;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51" name="Google Shape;1151;p49"/>
            <p:cNvCxnSpPr>
              <a:stCxn id="1150"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52" name="Google Shape;1152;p49"/>
          <p:cNvSpPr/>
          <p:nvPr/>
        </p:nvSpPr>
        <p:spPr>
          <a:xfrm>
            <a:off x="3256103" y="4712986"/>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Céntrate en lo que puedes controlar</a:t>
            </a:r>
            <a:br>
              <a:rPr b="1" i="0" lang="de-DE" sz="1500" u="none" cap="none" strike="noStrike">
                <a:solidFill>
                  <a:srgbClr val="595A59"/>
                </a:solidFill>
                <a:latin typeface="Calibri"/>
                <a:ea typeface="Calibri"/>
                <a:cs typeface="Calibri"/>
                <a:sym typeface="Calibri"/>
              </a:rPr>
            </a:br>
            <a:r>
              <a:rPr b="0" i="0" lang="de-DE" sz="1500" u="none" cap="none" strike="noStrike">
                <a:solidFill>
                  <a:srgbClr val="595A59"/>
                </a:solidFill>
                <a:latin typeface="Calibri"/>
                <a:ea typeface="Calibri"/>
                <a:cs typeface="Calibri"/>
                <a:sym typeface="Calibri"/>
              </a:rPr>
              <a:t>Muchas cosas están fuera de tu alcance: no hay fracaso en las cosas que no puedes controlar.</a:t>
            </a:r>
            <a:endParaRPr b="0" i="0" sz="1100" u="none" cap="none" strike="noStrike">
              <a:solidFill>
                <a:srgbClr val="000000"/>
              </a:solidFill>
              <a:latin typeface="Arial"/>
              <a:ea typeface="Arial"/>
              <a:cs typeface="Arial"/>
              <a:sym typeface="Arial"/>
            </a:endParaRPr>
          </a:p>
        </p:txBody>
      </p:sp>
      <p:grpSp>
        <p:nvGrpSpPr>
          <p:cNvPr id="1153" name="Google Shape;1153;p49"/>
          <p:cNvGrpSpPr/>
          <p:nvPr/>
        </p:nvGrpSpPr>
        <p:grpSpPr>
          <a:xfrm>
            <a:off x="2392098" y="4968821"/>
            <a:ext cx="648000" cy="288000"/>
            <a:chOff x="5887844" y="3843453"/>
            <a:chExt cx="648000" cy="288000"/>
          </a:xfrm>
        </p:grpSpPr>
        <p:sp>
          <p:nvSpPr>
            <p:cNvPr id="1154" name="Google Shape;1154;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55" name="Google Shape;1155;p49"/>
            <p:cNvCxnSpPr>
              <a:stCxn id="1154"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56" name="Google Shape;1156;p49"/>
          <p:cNvSpPr/>
          <p:nvPr/>
        </p:nvSpPr>
        <p:spPr>
          <a:xfrm>
            <a:off x="3256103" y="5355605"/>
            <a:ext cx="9249407" cy="79967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500" u="none" cap="none" strike="noStrike">
                <a:solidFill>
                  <a:srgbClr val="595A59"/>
                </a:solidFill>
                <a:latin typeface="Calibri"/>
                <a:ea typeface="Calibri"/>
                <a:cs typeface="Calibri"/>
                <a:sym typeface="Calibri"/>
              </a:rPr>
              <a:t>Aprende de tus errores</a:t>
            </a:r>
            <a:br>
              <a:rPr b="1" i="0" lang="de-DE" sz="1500" u="none" cap="none" strike="noStrike">
                <a:solidFill>
                  <a:srgbClr val="595A59"/>
                </a:solidFill>
                <a:latin typeface="Calibri"/>
                <a:ea typeface="Calibri"/>
                <a:cs typeface="Calibri"/>
                <a:sym typeface="Calibri"/>
              </a:rPr>
            </a:br>
            <a:r>
              <a:rPr b="0" i="0" lang="de-DE" sz="1500" u="none" cap="none" strike="noStrike">
                <a:solidFill>
                  <a:srgbClr val="595A59"/>
                </a:solidFill>
                <a:latin typeface="Calibri"/>
                <a:ea typeface="Calibri"/>
                <a:cs typeface="Calibri"/>
                <a:sym typeface="Calibri"/>
              </a:rPr>
              <a:t>El verdadero fracaso es cuando has metido la pata y no has aprovechado la experiencia.</a:t>
            </a:r>
            <a:endParaRPr b="0" i="0" sz="1100" u="none" cap="none" strike="noStrike">
              <a:solidFill>
                <a:srgbClr val="000000"/>
              </a:solidFill>
              <a:latin typeface="Arial"/>
              <a:ea typeface="Arial"/>
              <a:cs typeface="Arial"/>
              <a:sym typeface="Arial"/>
            </a:endParaRPr>
          </a:p>
        </p:txBody>
      </p:sp>
      <p:grpSp>
        <p:nvGrpSpPr>
          <p:cNvPr id="1157" name="Google Shape;1157;p49"/>
          <p:cNvGrpSpPr/>
          <p:nvPr/>
        </p:nvGrpSpPr>
        <p:grpSpPr>
          <a:xfrm>
            <a:off x="2392098" y="5611440"/>
            <a:ext cx="648000" cy="288000"/>
            <a:chOff x="5887844" y="3843453"/>
            <a:chExt cx="648000" cy="288000"/>
          </a:xfrm>
        </p:grpSpPr>
        <p:sp>
          <p:nvSpPr>
            <p:cNvPr id="1158" name="Google Shape;1158;p49"/>
            <p:cNvSpPr/>
            <p:nvPr/>
          </p:nvSpPr>
          <p:spPr>
            <a:xfrm>
              <a:off x="5887844" y="3843453"/>
              <a:ext cx="288000" cy="2880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81D1C5"/>
                </a:solidFill>
                <a:latin typeface="Calibri"/>
                <a:ea typeface="Calibri"/>
                <a:cs typeface="Calibri"/>
                <a:sym typeface="Calibri"/>
              </a:endParaRPr>
            </a:p>
          </p:txBody>
        </p:sp>
        <p:cxnSp>
          <p:nvCxnSpPr>
            <p:cNvPr id="1159" name="Google Shape;1159;p49"/>
            <p:cNvCxnSpPr>
              <a:stCxn id="1158" idx="6"/>
            </p:cNvCxnSpPr>
            <p:nvPr/>
          </p:nvCxnSpPr>
          <p:spPr>
            <a:xfrm>
              <a:off x="6175844" y="3987453"/>
              <a:ext cx="360000" cy="0"/>
            </a:xfrm>
            <a:prstGeom prst="straightConnector1">
              <a:avLst/>
            </a:prstGeom>
            <a:noFill/>
            <a:ln cap="flat" cmpd="sng" w="19050">
              <a:solidFill>
                <a:srgbClr val="81D1C5"/>
              </a:solidFill>
              <a:prstDash val="solid"/>
              <a:miter lim="800000"/>
              <a:headEnd len="sm" w="sm" type="none"/>
              <a:tailEnd len="sm" w="sm" type="none"/>
            </a:ln>
          </p:spPr>
        </p:cxnSp>
      </p:grpSp>
      <p:sp>
        <p:nvSpPr>
          <p:cNvPr id="1160" name="Google Shape;1160;p49"/>
          <p:cNvSpPr txBox="1"/>
          <p:nvPr/>
        </p:nvSpPr>
        <p:spPr>
          <a:xfrm>
            <a:off x="458410" y="3031408"/>
            <a:ext cx="1553127"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595A59"/>
                </a:solidFill>
                <a:latin typeface="Calibri"/>
                <a:ea typeface="Calibri"/>
                <a:cs typeface="Calibri"/>
                <a:sym typeface="Calibri"/>
              </a:rPr>
              <a:t>¿Cómo se puede superar el miedo personal al fracaso?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4" name="Shape 1164"/>
        <p:cNvGrpSpPr/>
        <p:nvPr/>
      </p:nvGrpSpPr>
      <p:grpSpPr>
        <a:xfrm>
          <a:off x="0" y="0"/>
          <a:ext cx="0" cy="0"/>
          <a:chOff x="0" y="0"/>
          <a:chExt cx="0" cy="0"/>
        </a:xfrm>
      </p:grpSpPr>
      <p:pic>
        <p:nvPicPr>
          <p:cNvPr descr="Waage der Justitia" id="1165" name="Google Shape;1165;p50"/>
          <p:cNvPicPr preferRelativeResize="0"/>
          <p:nvPr>
            <p:ph idx="1" type="body"/>
          </p:nvPr>
        </p:nvPicPr>
        <p:blipFill rotWithShape="1">
          <a:blip r:embed="rId3">
            <a:alphaModFix/>
          </a:blip>
          <a:srcRect b="0" l="0" r="0" t="0"/>
          <a:stretch/>
        </p:blipFill>
        <p:spPr>
          <a:xfrm>
            <a:off x="7499668" y="3083767"/>
            <a:ext cx="786526" cy="786526"/>
          </a:xfrm>
          <a:prstGeom prst="rect">
            <a:avLst/>
          </a:prstGeom>
          <a:noFill/>
          <a:ln>
            <a:noFill/>
          </a:ln>
        </p:spPr>
      </p:pic>
      <p:sp>
        <p:nvSpPr>
          <p:cNvPr id="1166" name="Google Shape;1166;p50"/>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El fracaso de la propia empresa puede provocar reacciones emocionales negativas.</a:t>
            </a:r>
            <a:endParaRPr/>
          </a:p>
          <a:p>
            <a:pPr indent="0" lvl="0" marL="0" rtl="0" algn="l">
              <a:lnSpc>
                <a:spcPct val="100000"/>
              </a:lnSpc>
              <a:spcBef>
                <a:spcPts val="600"/>
              </a:spcBef>
              <a:spcAft>
                <a:spcPts val="0"/>
              </a:spcAft>
              <a:buClr>
                <a:srgbClr val="595A59"/>
              </a:buClr>
              <a:buSzPts val="1800"/>
              <a:buNone/>
            </a:pPr>
            <a:r>
              <a:rPr lang="de-DE"/>
              <a:t>La recuperación emocional y un nuevo comienzo sólo pueden funcionar si los pensamientos sobre las razones del fracaso dejan de provocar reacciones emocionales negativas.</a:t>
            </a:r>
            <a:endParaRPr/>
          </a:p>
          <a:p>
            <a:pPr indent="0" lvl="0" marL="0" rtl="0" algn="l">
              <a:lnSpc>
                <a:spcPct val="100000"/>
              </a:lnSpc>
              <a:spcBef>
                <a:spcPts val="600"/>
              </a:spcBef>
              <a:spcAft>
                <a:spcPts val="0"/>
              </a:spcAft>
              <a:buClr>
                <a:srgbClr val="595A59"/>
              </a:buClr>
              <a:buSzPts val="1800"/>
              <a:buNone/>
            </a:pPr>
            <a:r>
              <a:rPr lang="de-DE"/>
              <a:t>Básicamente, son posibles dos procesos emocionales:</a:t>
            </a:r>
            <a:endParaRPr/>
          </a:p>
        </p:txBody>
      </p:sp>
      <p:sp>
        <p:nvSpPr>
          <p:cNvPr id="1167" name="Google Shape;1167;p5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Para poder recuperarse rápidamente de las derrotas, es importante encontrar el equilibrio adecuado entre la orientación hacia la pérdida y la motivación para volver a empezar.</a:t>
            </a:r>
            <a:endParaRPr/>
          </a:p>
        </p:txBody>
      </p:sp>
      <p:sp>
        <p:nvSpPr>
          <p:cNvPr id="1168" name="Google Shape;1168;p5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Aprender del fracaso (I/II)</a:t>
            </a:r>
            <a:endParaRPr/>
          </a:p>
          <a:p>
            <a:pPr indent="0" lvl="0" marL="0" rtl="0" algn="l">
              <a:lnSpc>
                <a:spcPct val="90000"/>
              </a:lnSpc>
              <a:spcBef>
                <a:spcPts val="1000"/>
              </a:spcBef>
              <a:spcAft>
                <a:spcPts val="0"/>
              </a:spcAft>
              <a:buClr>
                <a:srgbClr val="79527B"/>
              </a:buClr>
              <a:buSzPts val="1800"/>
              <a:buNone/>
            </a:pPr>
            <a:r>
              <a:t/>
            </a:r>
            <a:endParaRPr/>
          </a:p>
        </p:txBody>
      </p:sp>
      <p:sp>
        <p:nvSpPr>
          <p:cNvPr id="1169" name="Google Shape;1169;p50"/>
          <p:cNvSpPr/>
          <p:nvPr/>
        </p:nvSpPr>
        <p:spPr>
          <a:xfrm>
            <a:off x="4120422" y="2099386"/>
            <a:ext cx="3240000" cy="3107097"/>
          </a:xfrm>
          <a:prstGeom prst="rect">
            <a:avLst/>
          </a:prstGeom>
          <a:no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Procesar la derrota y las pérdidas (y cortar los lazos emocionales que el fracaso ha acumulado).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Este proceso da sentido al fracaso y puede conducir a una nueva forma de verlo.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Asumir el propio fracaso puede ser muy doloroso. Los sentimientos positivos y negativos suelen alternarse rápidamente.</a:t>
            </a:r>
            <a:endParaRPr b="0" i="0" sz="1400" u="none" cap="none" strike="noStrike">
              <a:solidFill>
                <a:srgbClr val="000000"/>
              </a:solidFill>
              <a:latin typeface="Arial"/>
              <a:ea typeface="Arial"/>
              <a:cs typeface="Arial"/>
              <a:sym typeface="Arial"/>
            </a:endParaRPr>
          </a:p>
        </p:txBody>
      </p:sp>
      <p:sp>
        <p:nvSpPr>
          <p:cNvPr id="1170" name="Google Shape;1170;p50"/>
          <p:cNvSpPr/>
          <p:nvPr/>
        </p:nvSpPr>
        <p:spPr>
          <a:xfrm>
            <a:off x="8428152" y="2099386"/>
            <a:ext cx="3240000" cy="3107098"/>
          </a:xfrm>
          <a:prstGeom prst="rect">
            <a:avLst/>
          </a:prstGeom>
          <a:no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273050" lvl="0" marL="285750" marR="0" rtl="0" algn="l">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Motivación para volver a intentarlo</a:t>
            </a:r>
            <a:endParaRPr b="0" i="0" sz="1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se basa en una actitud proactiva y en la creencia en las propias capacidades, así como en el deseo de evitar la derrota o de olvidarla.</a:t>
            </a:r>
            <a:endParaRPr b="0" i="0" sz="1200" u="none" cap="none" strike="noStrike">
              <a:solidFill>
                <a:srgbClr val="000000"/>
              </a:solidFill>
              <a:latin typeface="Arial"/>
              <a:ea typeface="Arial"/>
              <a:cs typeface="Arial"/>
              <a:sym typeface="Arial"/>
            </a:endParaRPr>
          </a:p>
          <a:p>
            <a:pPr indent="-273050" lvl="0" marL="285750" marR="0" rtl="0" algn="l">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Las derrotas se suprimen, lo que requiere un esfuerzo mental y puede tener consecuencias negativas</a:t>
            </a:r>
            <a:endParaRPr b="0" i="0" sz="12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595A59"/>
              </a:buClr>
              <a:buSzPts val="1600"/>
              <a:buFont typeface="Arial"/>
              <a:buChar char="•"/>
            </a:pPr>
            <a:r>
              <a:rPr b="0" i="0" lang="de-DE" sz="1400" u="none" cap="none" strike="noStrike">
                <a:solidFill>
                  <a:srgbClr val="595A59"/>
                </a:solidFill>
                <a:latin typeface="Calibri"/>
                <a:ea typeface="Calibri"/>
                <a:cs typeface="Calibri"/>
                <a:sym typeface="Calibri"/>
              </a:rPr>
              <a:t>La necesidad de hacerlo mejor la próxima vez puede causar más estrés, pero también puede reducir la importancia emocional</a:t>
            </a:r>
            <a:r>
              <a:rPr b="0" i="0" lang="de-DE" sz="1200" u="none" cap="none" strike="noStrike">
                <a:solidFill>
                  <a:srgbClr val="595A59"/>
                </a:solidFill>
                <a:latin typeface="Calibri"/>
                <a:ea typeface="Calibri"/>
                <a:cs typeface="Calibri"/>
                <a:sym typeface="Calibri"/>
              </a:rPr>
              <a:t> </a:t>
            </a:r>
            <a:r>
              <a:rPr b="0" i="0" lang="de-DE" sz="1400" u="none" cap="none" strike="noStrike">
                <a:solidFill>
                  <a:srgbClr val="595A59"/>
                </a:solidFill>
                <a:latin typeface="Calibri"/>
                <a:ea typeface="Calibri"/>
                <a:cs typeface="Calibri"/>
                <a:sym typeface="Calibri"/>
              </a:rPr>
              <a:t>de la derrota</a:t>
            </a:r>
            <a:endParaRPr b="0" i="0" sz="1200" u="none" cap="none" strike="noStrike">
              <a:solidFill>
                <a:srgbClr val="000000"/>
              </a:solidFill>
              <a:latin typeface="Arial"/>
              <a:ea typeface="Arial"/>
              <a:cs typeface="Arial"/>
              <a:sym typeface="Arial"/>
            </a:endParaRPr>
          </a:p>
        </p:txBody>
      </p:sp>
      <p:sp>
        <p:nvSpPr>
          <p:cNvPr id="1171" name="Google Shape;1171;p50"/>
          <p:cNvSpPr/>
          <p:nvPr/>
        </p:nvSpPr>
        <p:spPr>
          <a:xfrm>
            <a:off x="4120422" y="1651517"/>
            <a:ext cx="3240000" cy="44786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ORIENTACIÓN A PÉRDIDAS</a:t>
            </a:r>
            <a:endParaRPr b="0" i="0" sz="1400" u="none" cap="none" strike="noStrike">
              <a:solidFill>
                <a:srgbClr val="000000"/>
              </a:solidFill>
              <a:latin typeface="Arial"/>
              <a:ea typeface="Arial"/>
              <a:cs typeface="Arial"/>
              <a:sym typeface="Arial"/>
            </a:endParaRPr>
          </a:p>
        </p:txBody>
      </p:sp>
      <p:sp>
        <p:nvSpPr>
          <p:cNvPr id="1172" name="Google Shape;1172;p50"/>
          <p:cNvSpPr/>
          <p:nvPr/>
        </p:nvSpPr>
        <p:spPr>
          <a:xfrm>
            <a:off x="8428152" y="1651516"/>
            <a:ext cx="3240000" cy="447869"/>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APRENDER Y VOLVER A INTENTAR</a:t>
            </a:r>
            <a:endParaRPr b="0" i="0" sz="1400" u="none" cap="none" strike="noStrike">
              <a:solidFill>
                <a:srgbClr val="000000"/>
              </a:solidFill>
              <a:latin typeface="Arial"/>
              <a:ea typeface="Arial"/>
              <a:cs typeface="Arial"/>
              <a:sym typeface="Arial"/>
            </a:endParaRPr>
          </a:p>
        </p:txBody>
      </p:sp>
      <p:sp>
        <p:nvSpPr>
          <p:cNvPr id="1173" name="Google Shape;1173;p50"/>
          <p:cNvSpPr/>
          <p:nvPr/>
        </p:nvSpPr>
        <p:spPr>
          <a:xfrm>
            <a:off x="4120423" y="5402422"/>
            <a:ext cx="7547730" cy="671804"/>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La capacidad de un proceso dual entre la orientación hacia la pérdida y la motivación para empezar de nuevo permite una recuperación mucho más rápida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58"/>
          <p:cNvSpPr txBox="1"/>
          <p:nvPr>
            <p:ph idx="1" type="body"/>
          </p:nvPr>
        </p:nvSpPr>
        <p:spPr>
          <a:xfrm>
            <a:off x="919436" y="4430493"/>
            <a:ext cx="4177800" cy="731100"/>
          </a:xfrm>
          <a:prstGeom prst="rect">
            <a:avLst/>
          </a:prstGeom>
          <a:noFill/>
          <a:ln>
            <a:noFill/>
          </a:ln>
        </p:spPr>
        <p:txBody>
          <a:bodyPr anchorCtr="0" anchor="ctr" bIns="45700" lIns="91425" spcFirstLastPara="1" rIns="91425" wrap="square" tIns="45700">
            <a:normAutofit lnSpcReduction="20000"/>
          </a:bodyPr>
          <a:lstStyle/>
          <a:p>
            <a:pPr indent="0" lvl="0" marL="0" rtl="0" algn="l">
              <a:lnSpc>
                <a:spcPct val="90000"/>
              </a:lnSpc>
              <a:spcBef>
                <a:spcPts val="0"/>
              </a:spcBef>
              <a:spcAft>
                <a:spcPts val="0"/>
              </a:spcAft>
              <a:buClr>
                <a:schemeClr val="lt1"/>
              </a:buClr>
              <a:buSzPts val="2800"/>
              <a:buNone/>
            </a:pPr>
            <a:r>
              <a:rPr lang="de-DE" cap="none"/>
              <a:t>CRISIS DE LIQUIDEZ Y GESTIÓN DE LA LIQUIDEZ</a:t>
            </a:r>
            <a:endParaRPr/>
          </a:p>
        </p:txBody>
      </p:sp>
      <p:sp>
        <p:nvSpPr>
          <p:cNvPr id="1179" name="Google Shape;1179;p58"/>
          <p:cNvSpPr txBox="1"/>
          <p:nvPr>
            <p:ph idx="2" type="body"/>
          </p:nvPr>
        </p:nvSpPr>
        <p:spPr>
          <a:xfrm>
            <a:off x="967062" y="3344692"/>
            <a:ext cx="417781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de-DE"/>
              <a:t>Siguiente: Módulo 4</a:t>
            </a:r>
            <a:endParaRPr/>
          </a:p>
        </p:txBody>
      </p:sp>
      <p:grpSp>
        <p:nvGrpSpPr>
          <p:cNvPr id="1180" name="Google Shape;1180;p58"/>
          <p:cNvGrpSpPr/>
          <p:nvPr/>
        </p:nvGrpSpPr>
        <p:grpSpPr>
          <a:xfrm>
            <a:off x="7286899" y="3277496"/>
            <a:ext cx="233548" cy="233548"/>
            <a:chOff x="5941025" y="3634400"/>
            <a:chExt cx="467650" cy="467650"/>
          </a:xfrm>
        </p:grpSpPr>
        <p:sp>
          <p:nvSpPr>
            <p:cNvPr id="1181" name="Google Shape;1181;p58"/>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2" name="Google Shape;1182;p58"/>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3" name="Google Shape;1183;p58"/>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4" name="Google Shape;1184;p58"/>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5" name="Google Shape;1185;p58"/>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6" name="Google Shape;1186;p58"/>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187" name="Google Shape;1187;p58"/>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188" name="Google Shape;1188;p58"/>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189" name="Google Shape;1189;p58"/>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3"/>
          <p:cNvSpPr txBox="1"/>
          <p:nvPr>
            <p:ph idx="1" type="body"/>
          </p:nvPr>
        </p:nvSpPr>
        <p:spPr>
          <a:xfrm>
            <a:off x="785778" y="1195036"/>
            <a:ext cx="4983300" cy="3867600"/>
          </a:xfrm>
          <a:prstGeom prst="rect">
            <a:avLst/>
          </a:prstGeom>
          <a:noFill/>
          <a:ln>
            <a:noFill/>
          </a:ln>
        </p:spPr>
        <p:txBody>
          <a:bodyPr anchorCtr="0" anchor="t" bIns="45700" lIns="91425" spcFirstLastPara="1" rIns="91425" wrap="square" tIns="45700">
            <a:noAutofit/>
          </a:bodyPr>
          <a:lstStyle/>
          <a:p>
            <a:pPr indent="-228600" lvl="0" marL="228600" rtl="0" algn="l">
              <a:lnSpc>
                <a:spcPct val="70000"/>
              </a:lnSpc>
              <a:spcBef>
                <a:spcPts val="0"/>
              </a:spcBef>
              <a:spcAft>
                <a:spcPts val="0"/>
              </a:spcAft>
              <a:buClr>
                <a:schemeClr val="lt1"/>
              </a:buClr>
              <a:buSzPts val="2220"/>
              <a:buNone/>
            </a:pPr>
            <a:r>
              <a:rPr lang="de-DE" sz="2320"/>
              <a:t>...habrás llegado a comprender que cuanto más avanzada está la crisis, menos opciones tienes.</a:t>
            </a:r>
            <a:endParaRPr sz="2320"/>
          </a:p>
          <a:p>
            <a:pPr indent="-228600" lvl="0" marL="228600" rtl="0" algn="l">
              <a:lnSpc>
                <a:spcPct val="70000"/>
              </a:lnSpc>
              <a:spcBef>
                <a:spcPts val="600"/>
              </a:spcBef>
              <a:spcAft>
                <a:spcPts val="0"/>
              </a:spcAft>
              <a:buClr>
                <a:schemeClr val="lt1"/>
              </a:buClr>
              <a:buSzPts val="2220"/>
              <a:buNone/>
            </a:pPr>
            <a:r>
              <a:rPr lang="de-DE" sz="2320"/>
              <a:t>...sabrás qué medidas de gestión de crisis son adecuadas para las PYME turísticas.</a:t>
            </a:r>
            <a:endParaRPr sz="2320"/>
          </a:p>
          <a:p>
            <a:pPr indent="-228600" lvl="0" marL="228600" rtl="0" algn="l">
              <a:lnSpc>
                <a:spcPct val="70000"/>
              </a:lnSpc>
              <a:spcBef>
                <a:spcPts val="600"/>
              </a:spcBef>
              <a:spcAft>
                <a:spcPts val="0"/>
              </a:spcAft>
              <a:buClr>
                <a:schemeClr val="lt1"/>
              </a:buClr>
              <a:buSzPts val="2220"/>
              <a:buNone/>
            </a:pPr>
            <a:r>
              <a:rPr lang="de-DE" sz="2320"/>
              <a:t>...sabrás qué es importante en los procesos de cambio para superar una crisis.</a:t>
            </a:r>
            <a:endParaRPr sz="2320"/>
          </a:p>
          <a:p>
            <a:pPr indent="-228600" lvl="0" marL="228600" rtl="0" algn="l">
              <a:lnSpc>
                <a:spcPct val="70000"/>
              </a:lnSpc>
              <a:spcBef>
                <a:spcPts val="600"/>
              </a:spcBef>
              <a:spcAft>
                <a:spcPts val="0"/>
              </a:spcAft>
              <a:buClr>
                <a:schemeClr val="lt1"/>
              </a:buClr>
              <a:buSzPts val="2220"/>
              <a:buNone/>
            </a:pPr>
            <a:r>
              <a:rPr lang="de-DE" sz="2320"/>
              <a:t>...estarás familiarizado con los retos de un concepto de reestructuración.</a:t>
            </a:r>
            <a:endParaRPr sz="2320"/>
          </a:p>
          <a:p>
            <a:pPr indent="-228600" lvl="0" marL="228600" rtl="0" algn="l">
              <a:lnSpc>
                <a:spcPct val="70000"/>
              </a:lnSpc>
              <a:spcBef>
                <a:spcPts val="600"/>
              </a:spcBef>
              <a:spcAft>
                <a:spcPts val="0"/>
              </a:spcAft>
              <a:buClr>
                <a:schemeClr val="lt1"/>
              </a:buClr>
              <a:buSzPts val="2220"/>
              <a:buNone/>
            </a:pPr>
            <a:r>
              <a:rPr lang="de-DE" sz="2320"/>
              <a:t>...serás consciente de la importancia de aprender del fracaso.</a:t>
            </a:r>
            <a:endParaRPr sz="2320"/>
          </a:p>
          <a:p>
            <a:pPr indent="-228600" lvl="0" marL="228600" rtl="0" algn="l">
              <a:lnSpc>
                <a:spcPct val="70000"/>
              </a:lnSpc>
              <a:spcBef>
                <a:spcPts val="600"/>
              </a:spcBef>
              <a:spcAft>
                <a:spcPts val="0"/>
              </a:spcAft>
              <a:buClr>
                <a:schemeClr val="lt1"/>
              </a:buClr>
              <a:buSzPts val="2220"/>
              <a:buNone/>
            </a:pPr>
            <a:r>
              <a:t/>
            </a:r>
            <a:endParaRPr sz="2220"/>
          </a:p>
        </p:txBody>
      </p:sp>
      <p:sp>
        <p:nvSpPr>
          <p:cNvPr id="821" name="Google Shape;821;p3"/>
          <p:cNvSpPr txBox="1"/>
          <p:nvPr>
            <p:ph idx="2" type="body"/>
          </p:nvPr>
        </p:nvSpPr>
        <p:spPr>
          <a:xfrm>
            <a:off x="734714" y="357222"/>
            <a:ext cx="5085300" cy="582300"/>
          </a:xfrm>
          <a:prstGeom prst="rect">
            <a:avLst/>
          </a:prstGeom>
          <a:noFill/>
          <a:ln>
            <a:noFill/>
          </a:ln>
        </p:spPr>
        <p:txBody>
          <a:bodyPr anchorCtr="0" anchor="t" bIns="45700" lIns="91425" spcFirstLastPara="1" rIns="91425" wrap="square" tIns="45700">
            <a:normAutofit fontScale="85000"/>
          </a:bodyPr>
          <a:lstStyle/>
          <a:p>
            <a:pPr indent="0" lvl="0" marL="0" rtl="0" algn="l">
              <a:lnSpc>
                <a:spcPct val="90000"/>
              </a:lnSpc>
              <a:spcBef>
                <a:spcPts val="0"/>
              </a:spcBef>
              <a:spcAft>
                <a:spcPts val="0"/>
              </a:spcAft>
              <a:buClr>
                <a:schemeClr val="lt1"/>
              </a:buClr>
              <a:buSzPct val="100000"/>
              <a:buNone/>
            </a:pPr>
            <a:r>
              <a:rPr lang="de-DE"/>
              <a:t>Tras completar este módulo...</a:t>
            </a:r>
            <a:endParaRPr/>
          </a:p>
        </p:txBody>
      </p:sp>
      <p:pic>
        <p:nvPicPr>
          <p:cNvPr descr="Ein Bild, das Essen enthält.&#10;&#10;Automatisch generierte Beschreibung" id="822" name="Google Shape;822;p3"/>
          <p:cNvPicPr preferRelativeResize="0"/>
          <p:nvPr>
            <p:ph idx="3" type="pic"/>
          </p:nvPr>
        </p:nvPicPr>
        <p:blipFill rotWithShape="1">
          <a:blip r:embed="rId3">
            <a:alphaModFix/>
          </a:blip>
          <a:srcRect b="0" l="15921" r="15920" t="0"/>
          <a:stretch/>
        </p:blipFill>
        <p:spPr>
          <a:xfrm>
            <a:off x="6392300" y="228600"/>
            <a:ext cx="5564883" cy="5447571"/>
          </a:xfrm>
          <a:prstGeom prst="rect">
            <a:avLst/>
          </a:prstGeom>
          <a:solidFill>
            <a:schemeClr val="lt1"/>
          </a:solidFill>
          <a:ln>
            <a:noFill/>
          </a:ln>
        </p:spPr>
      </p:pic>
      <p:sp>
        <p:nvSpPr>
          <p:cNvPr id="823" name="Google Shape;823;p3"/>
          <p:cNvSpPr txBox="1"/>
          <p:nvPr/>
        </p:nvSpPr>
        <p:spPr>
          <a:xfrm>
            <a:off x="6374716" y="5412581"/>
            <a:ext cx="1674254"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595A59"/>
                </a:solidFill>
                <a:latin typeface="Calibri"/>
                <a:ea typeface="Calibri"/>
                <a:cs typeface="Calibri"/>
                <a:sym typeface="Calibri"/>
              </a:rPr>
              <a:t>Foto: Adobe Stock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4"/>
          <p:cNvSpPr txBox="1"/>
          <p:nvPr>
            <p:ph idx="1" type="body"/>
          </p:nvPr>
        </p:nvSpPr>
        <p:spPr>
          <a:xfrm>
            <a:off x="666708" y="752638"/>
            <a:ext cx="4329835" cy="366844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Opciones estratégicas en crisis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10"/>
          <p:cNvSpPr txBox="1"/>
          <p:nvPr>
            <p:ph idx="2" type="body"/>
          </p:nvPr>
        </p:nvSpPr>
        <p:spPr>
          <a:xfrm>
            <a:off x="332815" y="1399276"/>
            <a:ext cx="2780400" cy="44553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100000"/>
              </a:lnSpc>
              <a:spcBef>
                <a:spcPts val="0"/>
              </a:spcBef>
              <a:spcAft>
                <a:spcPts val="0"/>
              </a:spcAft>
              <a:buClr>
                <a:srgbClr val="595A59"/>
              </a:buClr>
              <a:buSzPts val="1800"/>
              <a:buNone/>
            </a:pPr>
            <a:r>
              <a:rPr lang="de-DE"/>
              <a:t>Especialmente en comparación con las grandes empresas, la capacidad de control de una crisis en las actuales fases de crisis disminuye mucho más rápidamente en las PYME, al tiempo que aumenta enormemente la presión para actuar. Las grandes empresas son capaces de reconocer más rápidamente una situación de crisis y suelen disponer de más recursos para resolverla con mayor rapidez.</a:t>
            </a:r>
            <a:endParaRPr/>
          </a:p>
        </p:txBody>
      </p:sp>
      <p:sp>
        <p:nvSpPr>
          <p:cNvPr id="834" name="Google Shape;834;p10"/>
          <p:cNvSpPr txBox="1"/>
          <p:nvPr>
            <p:ph idx="3" type="body"/>
          </p:nvPr>
        </p:nvSpPr>
        <p:spPr>
          <a:xfrm>
            <a:off x="380440" y="260996"/>
            <a:ext cx="11470200" cy="5823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Las características específicas de las PYME tienen efectos diferentes en las fases de crisis o en su detectabilidad y gestionabilidad.</a:t>
            </a:r>
            <a:endParaRPr/>
          </a:p>
        </p:txBody>
      </p:sp>
      <p:sp>
        <p:nvSpPr>
          <p:cNvPr id="835" name="Google Shape;835;p10"/>
          <p:cNvSpPr txBox="1"/>
          <p:nvPr>
            <p:ph idx="4" type="body"/>
          </p:nvPr>
        </p:nvSpPr>
        <p:spPr>
          <a:xfrm>
            <a:off x="456661" y="843288"/>
            <a:ext cx="11489400" cy="2604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rgbClr val="79527B"/>
              </a:buClr>
              <a:buSzPts val="450"/>
              <a:buNone/>
            </a:pPr>
            <a:r>
              <a:rPr lang="de-DE" sz="1950"/>
              <a:t>Efectos de las características de las PYME en las fases de crisis</a:t>
            </a:r>
            <a:endParaRPr sz="1950"/>
          </a:p>
          <a:p>
            <a:pPr indent="0" lvl="0" marL="0" rtl="0" algn="l">
              <a:lnSpc>
                <a:spcPct val="70000"/>
              </a:lnSpc>
              <a:spcBef>
                <a:spcPts val="1000"/>
              </a:spcBef>
              <a:spcAft>
                <a:spcPts val="0"/>
              </a:spcAft>
              <a:buClr>
                <a:srgbClr val="79527B"/>
              </a:buClr>
              <a:buSzPts val="450"/>
              <a:buNone/>
            </a:pPr>
            <a:r>
              <a:t/>
            </a:r>
            <a:endParaRPr sz="450"/>
          </a:p>
        </p:txBody>
      </p:sp>
      <p:sp>
        <p:nvSpPr>
          <p:cNvPr id="836" name="Google Shape;836;p10"/>
          <p:cNvSpPr/>
          <p:nvPr/>
        </p:nvSpPr>
        <p:spPr>
          <a:xfrm rot="-5400000">
            <a:off x="7103231" y="-2051838"/>
            <a:ext cx="757647" cy="8623422"/>
          </a:xfrm>
          <a:prstGeom prst="triangle">
            <a:avLst>
              <a:gd fmla="val 50000" name="adj"/>
            </a:avLst>
          </a:prstGeom>
          <a:solidFill>
            <a:srgbClr val="044E4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10"/>
          <p:cNvSpPr txBox="1"/>
          <p:nvPr/>
        </p:nvSpPr>
        <p:spPr>
          <a:xfrm>
            <a:off x="7482049" y="2070474"/>
            <a:ext cx="4311711" cy="3788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Presión para actuar</a:t>
            </a:r>
            <a:endParaRPr b="0" i="0" sz="1400" u="none" cap="none" strike="noStrike">
              <a:solidFill>
                <a:srgbClr val="000000"/>
              </a:solidFill>
              <a:latin typeface="Arial"/>
              <a:ea typeface="Arial"/>
              <a:cs typeface="Arial"/>
              <a:sym typeface="Arial"/>
            </a:endParaRPr>
          </a:p>
        </p:txBody>
      </p:sp>
      <p:sp>
        <p:nvSpPr>
          <p:cNvPr id="838" name="Google Shape;838;p10"/>
          <p:cNvSpPr/>
          <p:nvPr/>
        </p:nvSpPr>
        <p:spPr>
          <a:xfrm rot="5400000">
            <a:off x="7095397" y="-1482632"/>
            <a:ext cx="862149" cy="8534587"/>
          </a:xfrm>
          <a:prstGeom prst="triangle">
            <a:avLst>
              <a:gd fmla="val 50000" name="adj"/>
            </a:avLst>
          </a:prstGeom>
          <a:solidFill>
            <a:srgbClr val="044E4F"/>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10"/>
          <p:cNvSpPr txBox="1"/>
          <p:nvPr/>
        </p:nvSpPr>
        <p:spPr>
          <a:xfrm>
            <a:off x="3259156" y="2569131"/>
            <a:ext cx="4267293" cy="43107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Tiempo / Recursos</a:t>
            </a:r>
            <a:endParaRPr b="0" i="0" sz="1400" u="none" cap="none" strike="noStrike">
              <a:solidFill>
                <a:srgbClr val="000000"/>
              </a:solidFill>
              <a:latin typeface="Arial"/>
              <a:ea typeface="Arial"/>
              <a:cs typeface="Arial"/>
              <a:sym typeface="Arial"/>
            </a:endParaRPr>
          </a:p>
        </p:txBody>
      </p:sp>
      <p:grpSp>
        <p:nvGrpSpPr>
          <p:cNvPr id="840" name="Google Shape;840;p10"/>
          <p:cNvGrpSpPr/>
          <p:nvPr/>
        </p:nvGrpSpPr>
        <p:grpSpPr>
          <a:xfrm>
            <a:off x="3259178" y="3945025"/>
            <a:ext cx="8807712" cy="534600"/>
            <a:chOff x="2968631" y="3681034"/>
            <a:chExt cx="8807712" cy="534600"/>
          </a:xfrm>
        </p:grpSpPr>
        <p:sp>
          <p:nvSpPr>
            <p:cNvPr id="841" name="Google Shape;841;p10"/>
            <p:cNvSpPr/>
            <p:nvPr/>
          </p:nvSpPr>
          <p:spPr>
            <a:xfrm>
              <a:off x="2968631" y="3681230"/>
              <a:ext cx="1520317" cy="532536"/>
            </a:xfrm>
            <a:prstGeom prst="chevron">
              <a:avLst>
                <a:gd fmla="val 21186" name="adj"/>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dk1"/>
                </a:solidFill>
                <a:latin typeface="Calibri"/>
                <a:ea typeface="Calibri"/>
                <a:cs typeface="Calibri"/>
                <a:sym typeface="Calibri"/>
              </a:endParaRPr>
            </a:p>
          </p:txBody>
        </p:sp>
        <p:sp>
          <p:nvSpPr>
            <p:cNvPr id="842" name="Google Shape;842;p10"/>
            <p:cNvSpPr/>
            <p:nvPr/>
          </p:nvSpPr>
          <p:spPr>
            <a:xfrm>
              <a:off x="4426110" y="3681230"/>
              <a:ext cx="1520317" cy="532536"/>
            </a:xfrm>
            <a:prstGeom prst="chevron">
              <a:avLst>
                <a:gd fmla="val 21186" name="adj"/>
              </a:avLst>
            </a:prstGeom>
            <a:solidFill>
              <a:srgbClr val="A77FA9"/>
            </a:solidFill>
            <a:ln cap="flat" cmpd="sng" w="12700">
              <a:solidFill>
                <a:srgbClr val="A77FA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dk1"/>
                </a:solidFill>
                <a:latin typeface="Calibri"/>
                <a:ea typeface="Calibri"/>
                <a:cs typeface="Calibri"/>
                <a:sym typeface="Calibri"/>
              </a:endParaRPr>
            </a:p>
          </p:txBody>
        </p:sp>
        <p:sp>
          <p:nvSpPr>
            <p:cNvPr id="843" name="Google Shape;843;p10"/>
            <p:cNvSpPr/>
            <p:nvPr/>
          </p:nvSpPr>
          <p:spPr>
            <a:xfrm>
              <a:off x="5883589" y="3681230"/>
              <a:ext cx="1520317" cy="532536"/>
            </a:xfrm>
            <a:prstGeom prst="chevron">
              <a:avLst>
                <a:gd fmla="val 21186" name="adj"/>
              </a:avLst>
            </a:prstGeom>
            <a:solidFill>
              <a:srgbClr val="5499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lt1"/>
                </a:solidFill>
                <a:latin typeface="Calibri"/>
                <a:ea typeface="Calibri"/>
                <a:cs typeface="Calibri"/>
                <a:sym typeface="Calibri"/>
              </a:endParaRPr>
            </a:p>
          </p:txBody>
        </p:sp>
        <p:sp>
          <p:nvSpPr>
            <p:cNvPr id="844" name="Google Shape;844;p10"/>
            <p:cNvSpPr/>
            <p:nvPr/>
          </p:nvSpPr>
          <p:spPr>
            <a:xfrm>
              <a:off x="7341068" y="3681230"/>
              <a:ext cx="1520317" cy="532536"/>
            </a:xfrm>
            <a:prstGeom prst="chevron">
              <a:avLst>
                <a:gd fmla="val 21186" name="adj"/>
              </a:avLst>
            </a:prstGeom>
            <a:solidFill>
              <a:srgbClr val="8DC9C0"/>
            </a:solidFill>
            <a:ln cap="flat" cmpd="sng" w="12700">
              <a:solidFill>
                <a:srgbClr val="8DC9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dk1"/>
                </a:solidFill>
                <a:latin typeface="Calibri"/>
                <a:ea typeface="Calibri"/>
                <a:cs typeface="Calibri"/>
                <a:sym typeface="Calibri"/>
              </a:endParaRPr>
            </a:p>
          </p:txBody>
        </p:sp>
        <p:sp>
          <p:nvSpPr>
            <p:cNvPr id="845" name="Google Shape;845;p10"/>
            <p:cNvSpPr/>
            <p:nvPr/>
          </p:nvSpPr>
          <p:spPr>
            <a:xfrm>
              <a:off x="8798547" y="3681230"/>
              <a:ext cx="1520317" cy="532536"/>
            </a:xfrm>
            <a:prstGeom prst="chevron">
              <a:avLst>
                <a:gd fmla="val 21186" name="adj"/>
              </a:avLst>
            </a:prstGeom>
            <a:solidFill>
              <a:srgbClr val="F7B19B"/>
            </a:solidFill>
            <a:ln cap="flat" cmpd="sng" w="12700">
              <a:solidFill>
                <a:srgbClr val="F7B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dk1"/>
                </a:solidFill>
                <a:latin typeface="Calibri"/>
                <a:ea typeface="Calibri"/>
                <a:cs typeface="Calibri"/>
                <a:sym typeface="Calibri"/>
              </a:endParaRPr>
            </a:p>
          </p:txBody>
        </p:sp>
        <p:sp>
          <p:nvSpPr>
            <p:cNvPr id="846" name="Google Shape;846;p10"/>
            <p:cNvSpPr txBox="1"/>
            <p:nvPr/>
          </p:nvSpPr>
          <p:spPr>
            <a:xfrm>
              <a:off x="3186488" y="3681046"/>
              <a:ext cx="1110541" cy="52322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las partes interesadas</a:t>
              </a:r>
              <a:endParaRPr b="0" i="0" sz="1400" u="none" cap="none" strike="noStrike">
                <a:solidFill>
                  <a:srgbClr val="000000"/>
                </a:solidFill>
                <a:latin typeface="Arial"/>
                <a:ea typeface="Arial"/>
                <a:cs typeface="Arial"/>
                <a:sym typeface="Arial"/>
              </a:endParaRPr>
            </a:p>
          </p:txBody>
        </p:sp>
        <p:sp>
          <p:nvSpPr>
            <p:cNvPr id="847" name="Google Shape;847;p10"/>
            <p:cNvSpPr txBox="1"/>
            <p:nvPr/>
          </p:nvSpPr>
          <p:spPr>
            <a:xfrm>
              <a:off x="4475835" y="3788768"/>
              <a:ext cx="1418141" cy="307777"/>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Estrategia</a:t>
              </a:r>
              <a:endParaRPr b="0" i="0" sz="1400" u="none" cap="none" strike="noStrike">
                <a:solidFill>
                  <a:srgbClr val="000000"/>
                </a:solidFill>
                <a:latin typeface="Arial"/>
                <a:ea typeface="Arial"/>
                <a:cs typeface="Arial"/>
                <a:sym typeface="Arial"/>
              </a:endParaRPr>
            </a:p>
          </p:txBody>
        </p:sp>
        <p:sp>
          <p:nvSpPr>
            <p:cNvPr id="848" name="Google Shape;848;p10"/>
            <p:cNvSpPr txBox="1"/>
            <p:nvPr/>
          </p:nvSpPr>
          <p:spPr>
            <a:xfrm>
              <a:off x="6090103" y="3687784"/>
              <a:ext cx="1344600" cy="523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Producto / Crisis de ventas</a:t>
              </a:r>
              <a:endParaRPr b="0" i="0" sz="1400" u="none" cap="none" strike="noStrike">
                <a:solidFill>
                  <a:srgbClr val="000000"/>
                </a:solidFill>
                <a:latin typeface="Arial"/>
                <a:ea typeface="Arial"/>
                <a:cs typeface="Arial"/>
                <a:sym typeface="Arial"/>
              </a:endParaRPr>
            </a:p>
          </p:txBody>
        </p:sp>
        <p:sp>
          <p:nvSpPr>
            <p:cNvPr id="849" name="Google Shape;849;p10"/>
            <p:cNvSpPr txBox="1"/>
            <p:nvPr/>
          </p:nvSpPr>
          <p:spPr>
            <a:xfrm>
              <a:off x="7630828" y="3687771"/>
              <a:ext cx="1261500" cy="523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los beneficios</a:t>
              </a:r>
              <a:endParaRPr b="0" i="0" sz="1400" u="none" cap="none" strike="noStrike">
                <a:solidFill>
                  <a:srgbClr val="000000"/>
                </a:solidFill>
                <a:latin typeface="Arial"/>
                <a:ea typeface="Arial"/>
                <a:cs typeface="Arial"/>
                <a:sym typeface="Arial"/>
              </a:endParaRPr>
            </a:p>
          </p:txBody>
        </p:sp>
        <p:sp>
          <p:nvSpPr>
            <p:cNvPr id="850" name="Google Shape;850;p10"/>
            <p:cNvSpPr txBox="1"/>
            <p:nvPr/>
          </p:nvSpPr>
          <p:spPr>
            <a:xfrm>
              <a:off x="9119252" y="3681034"/>
              <a:ext cx="890700" cy="523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Crisis de liquidez</a:t>
              </a:r>
              <a:endParaRPr b="0" i="0" sz="1400" u="none" cap="none" strike="noStrike">
                <a:solidFill>
                  <a:srgbClr val="000000"/>
                </a:solidFill>
                <a:latin typeface="Arial"/>
                <a:ea typeface="Arial"/>
                <a:cs typeface="Arial"/>
                <a:sym typeface="Arial"/>
              </a:endParaRPr>
            </a:p>
          </p:txBody>
        </p:sp>
        <p:sp>
          <p:nvSpPr>
            <p:cNvPr id="851" name="Google Shape;851;p10"/>
            <p:cNvSpPr/>
            <p:nvPr/>
          </p:nvSpPr>
          <p:spPr>
            <a:xfrm>
              <a:off x="10256026" y="3683098"/>
              <a:ext cx="1520317" cy="532536"/>
            </a:xfrm>
            <a:prstGeom prst="chevron">
              <a:avLst>
                <a:gd fmla="val 21186" name="adj"/>
              </a:avLst>
            </a:prstGeom>
            <a:solidFill>
              <a:srgbClr val="F27954"/>
            </a:solidFill>
            <a:ln cap="flat" cmpd="sng" w="12700">
              <a:solidFill>
                <a:srgbClr val="F2795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dk1"/>
                </a:solidFill>
                <a:latin typeface="Calibri"/>
                <a:ea typeface="Calibri"/>
                <a:cs typeface="Calibri"/>
                <a:sym typeface="Calibri"/>
              </a:endParaRPr>
            </a:p>
          </p:txBody>
        </p:sp>
        <p:sp>
          <p:nvSpPr>
            <p:cNvPr id="852" name="Google Shape;852;p10"/>
            <p:cNvSpPr txBox="1"/>
            <p:nvPr/>
          </p:nvSpPr>
          <p:spPr>
            <a:xfrm>
              <a:off x="10480776" y="3788759"/>
              <a:ext cx="1110600" cy="3078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chemeClr val="lt1"/>
                  </a:solidFill>
                  <a:latin typeface="Calibri"/>
                  <a:ea typeface="Calibri"/>
                  <a:cs typeface="Calibri"/>
                  <a:sym typeface="Calibri"/>
                </a:rPr>
                <a:t>Insolvencia</a:t>
              </a:r>
              <a:endParaRPr b="0" i="0" sz="1400" u="none" cap="none" strike="noStrike">
                <a:solidFill>
                  <a:srgbClr val="000000"/>
                </a:solidFill>
                <a:latin typeface="Arial"/>
                <a:ea typeface="Arial"/>
                <a:cs typeface="Arial"/>
                <a:sym typeface="Arial"/>
              </a:endParaRPr>
            </a:p>
          </p:txBody>
        </p:sp>
      </p:grpSp>
      <p:sp>
        <p:nvSpPr>
          <p:cNvPr id="853" name="Google Shape;853;p10"/>
          <p:cNvSpPr/>
          <p:nvPr/>
        </p:nvSpPr>
        <p:spPr>
          <a:xfrm>
            <a:off x="3193673" y="4563463"/>
            <a:ext cx="1592081" cy="1708160"/>
          </a:xfrm>
          <a:prstGeom prst="rect">
            <a:avLst/>
          </a:prstGeom>
          <a:noFill/>
          <a:ln>
            <a:noFill/>
          </a:ln>
        </p:spPr>
        <p:txBody>
          <a:bodyPr anchorCtr="0" anchor="t" bIns="45700" lIns="91425" spcFirstLastPara="1" rIns="91425" wrap="square" tIns="45700">
            <a:spAutoFit/>
          </a:bodyPr>
          <a:lstStyle/>
          <a:p>
            <a:pPr indent="-79375" lvl="0" marL="85725" marR="0" rtl="0" algn="l">
              <a:lnSpc>
                <a:spcPct val="100000"/>
              </a:lnSpc>
              <a:spcBef>
                <a:spcPts val="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percepción de la crisis por parte de los propietarios impide una intervención temprana.</a:t>
            </a:r>
            <a:endParaRPr b="0" i="0" sz="1300" u="none" cap="none" strike="noStrike">
              <a:solidFill>
                <a:srgbClr val="000000"/>
              </a:solidFill>
              <a:latin typeface="Arial"/>
              <a:ea typeface="Arial"/>
              <a:cs typeface="Arial"/>
              <a:sym typeface="Arial"/>
            </a:endParaRPr>
          </a:p>
          <a:p>
            <a:pPr indent="-79375" lvl="0" marL="85725" marR="0" rtl="0" algn="l">
              <a:lnSpc>
                <a:spcPct val="100000"/>
              </a:lnSpc>
              <a:spcBef>
                <a:spcPts val="60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Los problemas de sucesión provocan un estancamiento estratégico.</a:t>
            </a:r>
            <a:endParaRPr b="0" i="0" sz="1300" u="none" cap="none" strike="noStrike">
              <a:solidFill>
                <a:srgbClr val="000000"/>
              </a:solidFill>
              <a:latin typeface="Arial"/>
              <a:ea typeface="Arial"/>
              <a:cs typeface="Arial"/>
              <a:sym typeface="Arial"/>
            </a:endParaRPr>
          </a:p>
          <a:p>
            <a:pPr indent="-79375" lvl="0" marL="85725" marR="0" rtl="0" algn="l">
              <a:lnSpc>
                <a:spcPct val="100000"/>
              </a:lnSpc>
              <a:spcBef>
                <a:spcPts val="60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El estilo de gestión patriarcal impide el cambio continuo.</a:t>
            </a:r>
            <a:endParaRPr b="0" i="0" sz="1300" u="none" cap="none" strike="noStrike">
              <a:solidFill>
                <a:srgbClr val="000000"/>
              </a:solidFill>
              <a:latin typeface="Arial"/>
              <a:ea typeface="Arial"/>
              <a:cs typeface="Arial"/>
              <a:sym typeface="Arial"/>
            </a:endParaRPr>
          </a:p>
          <a:p>
            <a:pPr indent="-22225" lvl="0" marL="85725" marR="0" rtl="0" algn="l">
              <a:lnSpc>
                <a:spcPct val="100000"/>
              </a:lnSpc>
              <a:spcBef>
                <a:spcPts val="600"/>
              </a:spcBef>
              <a:spcAft>
                <a:spcPts val="0"/>
              </a:spcAft>
              <a:buClr>
                <a:schemeClr val="dk1"/>
              </a:buClr>
              <a:buSzPts val="1000"/>
              <a:buFont typeface="Arial"/>
              <a:buNone/>
            </a:pPr>
            <a:r>
              <a:t/>
            </a:r>
            <a:endParaRPr b="0" i="0" sz="900" u="none" cap="none" strike="noStrike">
              <a:solidFill>
                <a:srgbClr val="595A59"/>
              </a:solidFill>
              <a:latin typeface="Calibri"/>
              <a:ea typeface="Calibri"/>
              <a:cs typeface="Calibri"/>
              <a:sym typeface="Calibri"/>
            </a:endParaRPr>
          </a:p>
        </p:txBody>
      </p:sp>
      <p:sp>
        <p:nvSpPr>
          <p:cNvPr id="854" name="Google Shape;854;p10"/>
          <p:cNvSpPr/>
          <p:nvPr/>
        </p:nvSpPr>
        <p:spPr>
          <a:xfrm>
            <a:off x="4716657" y="4563463"/>
            <a:ext cx="1592081" cy="1092607"/>
          </a:xfrm>
          <a:prstGeom prst="rect">
            <a:avLst/>
          </a:prstGeom>
          <a:noFill/>
          <a:ln>
            <a:noFill/>
          </a:ln>
        </p:spPr>
        <p:txBody>
          <a:bodyPr anchorCtr="0" anchor="t" bIns="45700" lIns="91425" spcFirstLastPara="1" rIns="91425" wrap="square" tIns="45700">
            <a:spAutoFit/>
          </a:bodyPr>
          <a:lstStyle/>
          <a:p>
            <a:pPr indent="-79375" lvl="0" marL="85725" marR="0" rtl="0" algn="l">
              <a:lnSpc>
                <a:spcPct val="100000"/>
              </a:lnSpc>
              <a:spcBef>
                <a:spcPts val="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orientación estratégica conduce a una falta de orientación hacia los objetivos.</a:t>
            </a:r>
            <a:endParaRPr b="0" i="0" sz="1300" u="none" cap="none" strike="noStrike">
              <a:solidFill>
                <a:srgbClr val="000000"/>
              </a:solidFill>
              <a:latin typeface="Arial"/>
              <a:ea typeface="Arial"/>
              <a:cs typeface="Arial"/>
              <a:sym typeface="Arial"/>
            </a:endParaRPr>
          </a:p>
          <a:p>
            <a:pPr indent="-79375" lvl="0" marL="85725" marR="0" rtl="0" algn="l">
              <a:lnSpc>
                <a:spcPct val="100000"/>
              </a:lnSpc>
              <a:spcBef>
                <a:spcPts val="60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comprensión de los propietarios reduce la adaptabilidad estratégica.</a:t>
            </a:r>
            <a:endParaRPr b="0" i="0" sz="1300" u="none" cap="none" strike="noStrike">
              <a:solidFill>
                <a:srgbClr val="000000"/>
              </a:solidFill>
              <a:latin typeface="Arial"/>
              <a:ea typeface="Arial"/>
              <a:cs typeface="Arial"/>
              <a:sym typeface="Arial"/>
            </a:endParaRPr>
          </a:p>
        </p:txBody>
      </p:sp>
      <p:sp>
        <p:nvSpPr>
          <p:cNvPr id="855" name="Google Shape;855;p10"/>
          <p:cNvSpPr/>
          <p:nvPr/>
        </p:nvSpPr>
        <p:spPr>
          <a:xfrm>
            <a:off x="6171469" y="4563463"/>
            <a:ext cx="1592081" cy="1092607"/>
          </a:xfrm>
          <a:prstGeom prst="rect">
            <a:avLst/>
          </a:prstGeom>
          <a:noFill/>
          <a:ln>
            <a:noFill/>
          </a:ln>
        </p:spPr>
        <p:txBody>
          <a:bodyPr anchorCtr="0" anchor="t" bIns="45700" lIns="91425" spcFirstLastPara="1" rIns="91425" wrap="square" tIns="45700">
            <a:spAutoFit/>
          </a:bodyPr>
          <a:lstStyle/>
          <a:p>
            <a:pPr indent="-79375" lvl="0" marL="85725" marR="0" rtl="0" algn="l">
              <a:lnSpc>
                <a:spcPct val="100000"/>
              </a:lnSpc>
              <a:spcBef>
                <a:spcPts val="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I+D e innovación conduce a productos y servicios obsoletos.</a:t>
            </a:r>
            <a:endParaRPr b="0" i="0" sz="1300" u="none" cap="none" strike="noStrike">
              <a:solidFill>
                <a:srgbClr val="000000"/>
              </a:solidFill>
              <a:latin typeface="Arial"/>
              <a:ea typeface="Arial"/>
              <a:cs typeface="Arial"/>
              <a:sym typeface="Arial"/>
            </a:endParaRPr>
          </a:p>
          <a:p>
            <a:pPr indent="-79375" lvl="0" marL="85725" marR="0" rtl="0" algn="l">
              <a:lnSpc>
                <a:spcPct val="100000"/>
              </a:lnSpc>
              <a:spcBef>
                <a:spcPts val="60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inversión da lugar a procesos propensos a errores.</a:t>
            </a:r>
            <a:endParaRPr b="0" i="0" sz="1300" u="none" cap="none" strike="noStrike">
              <a:solidFill>
                <a:srgbClr val="000000"/>
              </a:solidFill>
              <a:latin typeface="Arial"/>
              <a:ea typeface="Arial"/>
              <a:cs typeface="Arial"/>
              <a:sym typeface="Arial"/>
            </a:endParaRPr>
          </a:p>
        </p:txBody>
      </p:sp>
      <p:sp>
        <p:nvSpPr>
          <p:cNvPr id="856" name="Google Shape;856;p10"/>
          <p:cNvSpPr/>
          <p:nvPr/>
        </p:nvSpPr>
        <p:spPr>
          <a:xfrm>
            <a:off x="7694454" y="4577354"/>
            <a:ext cx="1463738" cy="1400383"/>
          </a:xfrm>
          <a:prstGeom prst="rect">
            <a:avLst/>
          </a:prstGeom>
          <a:noFill/>
          <a:ln>
            <a:noFill/>
          </a:ln>
        </p:spPr>
        <p:txBody>
          <a:bodyPr anchorCtr="0" anchor="t" bIns="45700" lIns="91425" spcFirstLastPara="1" rIns="91425" wrap="square" tIns="45700">
            <a:spAutoFit/>
          </a:bodyPr>
          <a:lstStyle/>
          <a:p>
            <a:pPr indent="-79375" lvl="0" marL="85725" marR="0" rtl="0" algn="l">
              <a:lnSpc>
                <a:spcPct val="100000"/>
              </a:lnSpc>
              <a:spcBef>
                <a:spcPts val="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control impide el reconocimiento precoz de la crisis.</a:t>
            </a:r>
            <a:endParaRPr b="0" i="0" sz="1300" u="none" cap="none" strike="noStrike">
              <a:solidFill>
                <a:srgbClr val="000000"/>
              </a:solidFill>
              <a:latin typeface="Arial"/>
              <a:ea typeface="Arial"/>
              <a:cs typeface="Arial"/>
              <a:sym typeface="Arial"/>
            </a:endParaRPr>
          </a:p>
          <a:p>
            <a:pPr indent="-79375" lvl="0" marL="85725" marR="0" rtl="0" algn="l">
              <a:lnSpc>
                <a:spcPct val="100000"/>
              </a:lnSpc>
              <a:spcBef>
                <a:spcPts val="60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Los cálculos erróneos o inadecuados conducen a decisiones gravemente incorrectas.</a:t>
            </a:r>
            <a:endParaRPr b="0" i="0" sz="1300" u="none" cap="none" strike="noStrike">
              <a:solidFill>
                <a:srgbClr val="000000"/>
              </a:solidFill>
              <a:latin typeface="Arial"/>
              <a:ea typeface="Arial"/>
              <a:cs typeface="Arial"/>
              <a:sym typeface="Arial"/>
            </a:endParaRPr>
          </a:p>
        </p:txBody>
      </p:sp>
      <p:sp>
        <p:nvSpPr>
          <p:cNvPr id="857" name="Google Shape;857;p10"/>
          <p:cNvSpPr/>
          <p:nvPr/>
        </p:nvSpPr>
        <p:spPr>
          <a:xfrm>
            <a:off x="9149265" y="4563463"/>
            <a:ext cx="1463738" cy="553998"/>
          </a:xfrm>
          <a:prstGeom prst="rect">
            <a:avLst/>
          </a:prstGeom>
          <a:noFill/>
          <a:ln>
            <a:noFill/>
          </a:ln>
        </p:spPr>
        <p:txBody>
          <a:bodyPr anchorCtr="0" anchor="t" bIns="45700" lIns="91425" spcFirstLastPara="1" rIns="91425" wrap="square" tIns="45700">
            <a:spAutoFit/>
          </a:bodyPr>
          <a:lstStyle/>
          <a:p>
            <a:pPr indent="-79375" lvl="0" marL="85725" marR="0" rtl="0" algn="l">
              <a:lnSpc>
                <a:spcPct val="100000"/>
              </a:lnSpc>
              <a:spcBef>
                <a:spcPts val="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La falta de recursos dificulta la obtención de capital.</a:t>
            </a:r>
            <a:endParaRPr b="0" i="0" sz="1300" u="none" cap="none" strike="noStrike">
              <a:solidFill>
                <a:srgbClr val="000000"/>
              </a:solidFill>
              <a:latin typeface="Arial"/>
              <a:ea typeface="Arial"/>
              <a:cs typeface="Arial"/>
              <a:sym typeface="Arial"/>
            </a:endParaRPr>
          </a:p>
        </p:txBody>
      </p:sp>
      <p:sp>
        <p:nvSpPr>
          <p:cNvPr id="858" name="Google Shape;858;p10"/>
          <p:cNvSpPr/>
          <p:nvPr/>
        </p:nvSpPr>
        <p:spPr>
          <a:xfrm>
            <a:off x="10617176" y="4556267"/>
            <a:ext cx="1463700" cy="708000"/>
          </a:xfrm>
          <a:prstGeom prst="rect">
            <a:avLst/>
          </a:prstGeom>
          <a:noFill/>
          <a:ln>
            <a:noFill/>
          </a:ln>
        </p:spPr>
        <p:txBody>
          <a:bodyPr anchorCtr="0" anchor="t" bIns="45700" lIns="91425" spcFirstLastPara="1" rIns="91425" wrap="square" tIns="45700">
            <a:spAutoFit/>
          </a:bodyPr>
          <a:lstStyle/>
          <a:p>
            <a:pPr indent="-79375" lvl="0" marL="85725" marR="0" rtl="0" algn="l">
              <a:lnSpc>
                <a:spcPct val="100000"/>
              </a:lnSpc>
              <a:spcBef>
                <a:spcPts val="0"/>
              </a:spcBef>
              <a:spcAft>
                <a:spcPts val="0"/>
              </a:spcAft>
              <a:buClr>
                <a:srgbClr val="595A59"/>
              </a:buClr>
              <a:buSzPts val="900"/>
              <a:buFont typeface="Arial"/>
              <a:buChar char="•"/>
            </a:pPr>
            <a:r>
              <a:rPr b="0" i="0" lang="de-DE" sz="900" u="none" cap="none" strike="noStrike">
                <a:solidFill>
                  <a:srgbClr val="595A59"/>
                </a:solidFill>
                <a:latin typeface="Calibri"/>
                <a:ea typeface="Calibri"/>
                <a:cs typeface="Calibri"/>
                <a:sym typeface="Calibri"/>
              </a:rPr>
              <a:t>El desconocimiento del marco jurídico conduce a graves errores.</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11"/>
          <p:cNvSpPr txBox="1"/>
          <p:nvPr>
            <p:ph idx="1" type="body"/>
          </p:nvPr>
        </p:nvSpPr>
        <p:spPr>
          <a:xfrm>
            <a:off x="666708" y="752637"/>
            <a:ext cx="4329835" cy="29572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Medidas de gestión de crisis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13"/>
          <p:cNvSpPr txBox="1"/>
          <p:nvPr>
            <p:ph idx="2" type="body"/>
          </p:nvPr>
        </p:nvSpPr>
        <p:spPr>
          <a:xfrm>
            <a:off x="389965" y="1523101"/>
            <a:ext cx="3189900" cy="44553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600"/>
              <a:t>Los resultados de un estudio esloveno muestran que las PYME turísticas se centran en las cuatro dimensiones siguientes a la hora de adoptar medidas de gestión de crisis durante la pandemia Covid-19.</a:t>
            </a:r>
            <a:endParaRPr sz="1600"/>
          </a:p>
          <a:p>
            <a:pPr indent="0" lvl="0" marL="0" rtl="0" algn="l">
              <a:lnSpc>
                <a:spcPct val="100000"/>
              </a:lnSpc>
              <a:spcBef>
                <a:spcPts val="600"/>
              </a:spcBef>
              <a:spcAft>
                <a:spcPts val="0"/>
              </a:spcAft>
              <a:buClr>
                <a:srgbClr val="595A59"/>
              </a:buClr>
              <a:buSzPts val="1800"/>
              <a:buNone/>
            </a:pPr>
            <a:r>
              <a:rPr lang="de-DE" sz="1600"/>
              <a:t>Sin embargo, la gestión de crisis se lleva a cabo mediante diversas combinaciones de medidas.</a:t>
            </a:r>
            <a:endParaRPr sz="1600"/>
          </a:p>
          <a:p>
            <a:pPr indent="0" lvl="0" marL="0" rtl="0" algn="l">
              <a:lnSpc>
                <a:spcPct val="100000"/>
              </a:lnSpc>
              <a:spcBef>
                <a:spcPts val="600"/>
              </a:spcBef>
              <a:spcAft>
                <a:spcPts val="0"/>
              </a:spcAft>
              <a:buClr>
                <a:srgbClr val="595A59"/>
              </a:buClr>
              <a:buSzPts val="1800"/>
              <a:buNone/>
            </a:pPr>
            <a:r>
              <a:rPr lang="de-DE" sz="1600"/>
              <a:t>Existen diferencias significativas en la utilización de diferentes prácticas entre los distintos tipos de PYME turísticas.</a:t>
            </a:r>
            <a:endParaRPr sz="1600"/>
          </a:p>
          <a:p>
            <a:pPr indent="0" lvl="0" marL="0" rtl="0" algn="l">
              <a:lnSpc>
                <a:spcPct val="100000"/>
              </a:lnSpc>
              <a:spcBef>
                <a:spcPts val="600"/>
              </a:spcBef>
              <a:spcAft>
                <a:spcPts val="0"/>
              </a:spcAft>
              <a:buClr>
                <a:srgbClr val="595A59"/>
              </a:buClr>
              <a:buSzPts val="1050"/>
              <a:buNone/>
            </a:pPr>
            <a:r>
              <a:rPr lang="de-DE" sz="1050"/>
              <a:t>Kukanja et al. (2020): Prácticas de gestión de crisis en las PYME turísticas durante la pandemia de Covid-19</a:t>
            </a:r>
            <a:endParaRPr/>
          </a:p>
        </p:txBody>
      </p:sp>
      <p:sp>
        <p:nvSpPr>
          <p:cNvPr id="869" name="Google Shape;869;p13"/>
          <p:cNvSpPr txBox="1"/>
          <p:nvPr>
            <p:ph idx="3" type="body"/>
          </p:nvPr>
        </p:nvSpPr>
        <p:spPr>
          <a:xfrm>
            <a:off x="380440" y="387471"/>
            <a:ext cx="11470200" cy="5823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Las PYME turísticas reaccionaron a la pandemia de Covid-19 con diversas medidas operativas para minimizar el impacto de la crisis.</a:t>
            </a:r>
            <a:endParaRPr/>
          </a:p>
        </p:txBody>
      </p:sp>
      <p:sp>
        <p:nvSpPr>
          <p:cNvPr id="870" name="Google Shape;870;p13"/>
          <p:cNvSpPr txBox="1"/>
          <p:nvPr>
            <p:ph idx="4" type="body"/>
          </p:nvPr>
        </p:nvSpPr>
        <p:spPr>
          <a:xfrm>
            <a:off x="389986" y="969763"/>
            <a:ext cx="11489400" cy="2604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Ejemplos de medidas de gestión de crisis en PYME turísticas</a:t>
            </a:r>
            <a:endParaRPr/>
          </a:p>
        </p:txBody>
      </p:sp>
      <p:sp>
        <p:nvSpPr>
          <p:cNvPr id="871" name="Google Shape;871;p13"/>
          <p:cNvSpPr/>
          <p:nvPr/>
        </p:nvSpPr>
        <p:spPr>
          <a:xfrm>
            <a:off x="3917945" y="2642901"/>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2" name="Google Shape;872;p13"/>
          <p:cNvSpPr/>
          <p:nvPr/>
        </p:nvSpPr>
        <p:spPr>
          <a:xfrm>
            <a:off x="4822798" y="264290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3" name="Google Shape;873;p13"/>
          <p:cNvSpPr/>
          <p:nvPr/>
        </p:nvSpPr>
        <p:spPr>
          <a:xfrm>
            <a:off x="3917945" y="4691593"/>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4" name="Google Shape;874;p13"/>
          <p:cNvSpPr/>
          <p:nvPr/>
        </p:nvSpPr>
        <p:spPr>
          <a:xfrm>
            <a:off x="7967524" y="4686152"/>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5" name="Google Shape;875;p13"/>
          <p:cNvSpPr/>
          <p:nvPr/>
        </p:nvSpPr>
        <p:spPr>
          <a:xfrm>
            <a:off x="8872377" y="4686153"/>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6" name="Google Shape;876;p13"/>
          <p:cNvSpPr/>
          <p:nvPr/>
        </p:nvSpPr>
        <p:spPr>
          <a:xfrm>
            <a:off x="7983029" y="2642901"/>
            <a:ext cx="3777170" cy="959876"/>
          </a:xfrm>
          <a:custGeom>
            <a:rect b="b" l="l" r="r" t="t"/>
            <a:pathLst>
              <a:path extrusionOk="0" h="694" w="273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7" name="Google Shape;877;p13"/>
          <p:cNvSpPr/>
          <p:nvPr/>
        </p:nvSpPr>
        <p:spPr>
          <a:xfrm>
            <a:off x="8887882" y="2642902"/>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8" name="Google Shape;878;p13"/>
          <p:cNvSpPr/>
          <p:nvPr/>
        </p:nvSpPr>
        <p:spPr>
          <a:xfrm>
            <a:off x="4822798" y="4686153"/>
            <a:ext cx="2872317" cy="732910"/>
          </a:xfrm>
          <a:custGeom>
            <a:rect b="b" l="l" r="r" t="t"/>
            <a:pathLst>
              <a:path extrusionOk="0" h="530" w="2079">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anchorCtr="0" anchor="t" bIns="17125" lIns="34275" spcFirstLastPara="1" rIns="34275" wrap="square" tIns="17125">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chemeClr val="dk1"/>
              </a:solidFill>
              <a:latin typeface="Calibri"/>
              <a:ea typeface="Calibri"/>
              <a:cs typeface="Calibri"/>
              <a:sym typeface="Calibri"/>
            </a:endParaRPr>
          </a:p>
        </p:txBody>
      </p:sp>
      <p:sp>
        <p:nvSpPr>
          <p:cNvPr id="879" name="Google Shape;879;p13"/>
          <p:cNvSpPr txBox="1"/>
          <p:nvPr/>
        </p:nvSpPr>
        <p:spPr>
          <a:xfrm>
            <a:off x="4221055" y="2759184"/>
            <a:ext cx="471603"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880" name="Google Shape;880;p13"/>
          <p:cNvSpPr txBox="1"/>
          <p:nvPr/>
        </p:nvSpPr>
        <p:spPr>
          <a:xfrm>
            <a:off x="8264569" y="4771482"/>
            <a:ext cx="471604"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881" name="Google Shape;881;p13"/>
          <p:cNvSpPr txBox="1"/>
          <p:nvPr/>
        </p:nvSpPr>
        <p:spPr>
          <a:xfrm>
            <a:off x="4214990" y="4771482"/>
            <a:ext cx="471604"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882" name="Google Shape;882;p13"/>
          <p:cNvSpPr txBox="1"/>
          <p:nvPr/>
        </p:nvSpPr>
        <p:spPr>
          <a:xfrm>
            <a:off x="8263612" y="2757694"/>
            <a:ext cx="471604" cy="78495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501"/>
              <a:buFont typeface="Arial"/>
              <a:buNone/>
            </a:pPr>
            <a:r>
              <a:rPr b="1" i="0" lang="de-DE" sz="4501"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883" name="Google Shape;883;p13"/>
          <p:cNvSpPr txBox="1"/>
          <p:nvPr/>
        </p:nvSpPr>
        <p:spPr>
          <a:xfrm>
            <a:off x="5541739" y="2809302"/>
            <a:ext cx="245648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Mano de obra</a:t>
            </a:r>
            <a:endParaRPr b="0" i="0" sz="1400" u="none" cap="none" strike="noStrike">
              <a:solidFill>
                <a:srgbClr val="000000"/>
              </a:solidFill>
              <a:latin typeface="Arial"/>
              <a:ea typeface="Arial"/>
              <a:cs typeface="Arial"/>
              <a:sym typeface="Arial"/>
            </a:endParaRPr>
          </a:p>
        </p:txBody>
      </p:sp>
      <p:sp>
        <p:nvSpPr>
          <p:cNvPr id="884" name="Google Shape;884;p13"/>
          <p:cNvSpPr txBox="1"/>
          <p:nvPr/>
        </p:nvSpPr>
        <p:spPr>
          <a:xfrm>
            <a:off x="9317996" y="4859233"/>
            <a:ext cx="24564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Apoyo organizativo</a:t>
            </a:r>
            <a:endParaRPr b="0" i="0" sz="1400" u="none" cap="none" strike="noStrike">
              <a:solidFill>
                <a:srgbClr val="000000"/>
              </a:solidFill>
              <a:latin typeface="Arial"/>
              <a:ea typeface="Arial"/>
              <a:cs typeface="Arial"/>
              <a:sym typeface="Arial"/>
            </a:endParaRPr>
          </a:p>
        </p:txBody>
      </p:sp>
      <p:sp>
        <p:nvSpPr>
          <p:cNvPr id="885" name="Google Shape;885;p13"/>
          <p:cNvSpPr txBox="1"/>
          <p:nvPr/>
        </p:nvSpPr>
        <p:spPr>
          <a:xfrm>
            <a:off x="5585274" y="4843844"/>
            <a:ext cx="245648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Marketing</a:t>
            </a:r>
            <a:endParaRPr b="0" i="0" sz="1400" u="none" cap="none" strike="noStrike">
              <a:solidFill>
                <a:srgbClr val="000000"/>
              </a:solidFill>
              <a:latin typeface="Arial"/>
              <a:ea typeface="Arial"/>
              <a:cs typeface="Arial"/>
              <a:sym typeface="Arial"/>
            </a:endParaRPr>
          </a:p>
        </p:txBody>
      </p:sp>
      <p:sp>
        <p:nvSpPr>
          <p:cNvPr id="886" name="Google Shape;886;p13"/>
          <p:cNvSpPr txBox="1"/>
          <p:nvPr/>
        </p:nvSpPr>
        <p:spPr>
          <a:xfrm>
            <a:off x="9735514" y="2809302"/>
            <a:ext cx="245648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Control de costes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14"/>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rPr lang="de-DE"/>
              <a:t>	</a:t>
            </a:r>
            <a:endParaRPr/>
          </a:p>
          <a:p>
            <a:pPr indent="0" lvl="0" marL="0" rtl="0" algn="l">
              <a:lnSpc>
                <a:spcPct val="90000"/>
              </a:lnSpc>
              <a:spcBef>
                <a:spcPts val="1000"/>
              </a:spcBef>
              <a:spcAft>
                <a:spcPts val="0"/>
              </a:spcAft>
              <a:buClr>
                <a:srgbClr val="595A59"/>
              </a:buClr>
              <a:buSzPts val="1800"/>
              <a:buNone/>
            </a:pPr>
            <a:r>
              <a:t/>
            </a:r>
            <a:endParaRPr/>
          </a:p>
          <a:p>
            <a:pPr indent="0" lvl="0" marL="0" rtl="0" algn="l">
              <a:lnSpc>
                <a:spcPct val="90000"/>
              </a:lnSpc>
              <a:spcBef>
                <a:spcPts val="1000"/>
              </a:spcBef>
              <a:spcAft>
                <a:spcPts val="0"/>
              </a:spcAft>
              <a:buClr>
                <a:srgbClr val="595A59"/>
              </a:buClr>
              <a:buSzPts val="1800"/>
              <a:buNone/>
            </a:pPr>
            <a:r>
              <a:t/>
            </a:r>
            <a:endParaRPr/>
          </a:p>
        </p:txBody>
      </p:sp>
      <p:graphicFrame>
        <p:nvGraphicFramePr>
          <p:cNvPr id="892" name="Google Shape;892;p14"/>
          <p:cNvGraphicFramePr/>
          <p:nvPr/>
        </p:nvGraphicFramePr>
        <p:xfrm>
          <a:off x="3915864" y="1805418"/>
          <a:ext cx="3000000" cy="3000000"/>
        </p:xfrm>
        <a:graphic>
          <a:graphicData uri="http://schemas.openxmlformats.org/drawingml/2006/table">
            <a:tbl>
              <a:tblPr bandRow="1" firstRow="1">
                <a:noFill/>
                <a:tableStyleId>{33D810E9-5ED7-45A1-8BB4-83F8B4403B88}</a:tableStyleId>
              </a:tblPr>
              <a:tblGrid>
                <a:gridCol w="7668000"/>
              </a:tblGrid>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Prácticas laborales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Reducción de sueldos y salarios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595A59"/>
                        </a:buClr>
                        <a:buSzPts val="2000"/>
                        <a:buFont typeface="Calibri"/>
                        <a:buNone/>
                      </a:pPr>
                      <a:r>
                        <a:rPr lang="de-DE" sz="2000" u="none" cap="none" strike="noStrike">
                          <a:solidFill>
                            <a:srgbClr val="595A59"/>
                          </a:solidFill>
                        </a:rPr>
                        <a:t>Vacaciones obligatorias no retribuidas para los trabajadores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Reducir el número de empleados </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Aumentar la productividad </a:t>
                      </a:r>
                      <a:endParaRPr sz="1400" u="none" cap="none" strike="noStrike"/>
                    </a:p>
                  </a:txBody>
                  <a:tcPr marT="45725" marB="45725" marR="91450" marL="91450"/>
                </a:tc>
              </a:tr>
              <a:tr h="254000">
                <a:tc>
                  <a:txBody>
                    <a:bodyPr/>
                    <a:lstStyle/>
                    <a:p>
                      <a:pPr indent="0" lvl="0" marL="0" marR="0" rtl="0" algn="l">
                        <a:lnSpc>
                          <a:spcPct val="100000"/>
                        </a:lnSpc>
                        <a:spcBef>
                          <a:spcPts val="0"/>
                        </a:spcBef>
                        <a:spcAft>
                          <a:spcPts val="0"/>
                        </a:spcAft>
                        <a:buClr>
                          <a:srgbClr val="595A59"/>
                        </a:buClr>
                        <a:buSzPts val="2000"/>
                        <a:buFont typeface="Calibri"/>
                        <a:buNone/>
                      </a:pPr>
                      <a:r>
                        <a:rPr lang="de-DE" sz="2000" u="none" cap="none" strike="noStrike">
                          <a:solidFill>
                            <a:srgbClr val="595A59"/>
                          </a:solidFill>
                        </a:rPr>
                        <a:t>Pedir a los empleados que asuman tareas adicionales no incluidas en la descripción de sus funciones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Realizar cambios en la estructura organizativa </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Ampliar la jornada laboral de los trabajadores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Sustitución de empleados fijos por empleados a tiempo parcial </a:t>
                      </a:r>
                      <a:endParaRPr sz="1400" u="none" cap="none" strike="noStrike"/>
                    </a:p>
                  </a:txBody>
                  <a:tcPr marT="45725" marB="45725" marR="91450" marL="91450"/>
                </a:tc>
              </a:tr>
            </a:tbl>
          </a:graphicData>
        </a:graphic>
      </p:graphicFrame>
      <p:sp>
        <p:nvSpPr>
          <p:cNvPr id="893" name="Google Shape;893;p14"/>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Dado que el turismo es un sector intensivo en mano de obra, las reducciones de costes en la dimensión de la mano de obra son esenciales, pero deben aplicarse con cuidado para no empeorar la posición de marketing de una PYME turística.</a:t>
            </a:r>
            <a:endParaRPr/>
          </a:p>
        </p:txBody>
      </p:sp>
      <p:sp>
        <p:nvSpPr>
          <p:cNvPr id="894" name="Google Shape;894;p14"/>
          <p:cNvSpPr txBox="1"/>
          <p:nvPr>
            <p:ph idx="4" type="body"/>
          </p:nvPr>
        </p:nvSpPr>
        <p:spPr>
          <a:xfrm>
            <a:off x="380461" y="1376913"/>
            <a:ext cx="11489400" cy="2604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1. Medidas relativas a la mano de obra </a:t>
            </a:r>
            <a:endParaRPr/>
          </a:p>
        </p:txBody>
      </p:sp>
      <p:sp>
        <p:nvSpPr>
          <p:cNvPr id="895" name="Google Shape;895;p14"/>
          <p:cNvSpPr txBox="1"/>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rgbClr val="595A59"/>
              </a:buClr>
              <a:buSzPts val="1800"/>
              <a:buFont typeface="Arial"/>
              <a:buNone/>
            </a:pPr>
            <a:r>
              <a:rPr b="0" i="0" lang="de-DE" sz="1800" u="none" cap="none" strike="noStrike">
                <a:solidFill>
                  <a:srgbClr val="595A59"/>
                </a:solidFill>
                <a:latin typeface="Calibri"/>
                <a:ea typeface="Calibri"/>
                <a:cs typeface="Calibri"/>
                <a:sym typeface="Calibri"/>
              </a:rPr>
              <a:t>Las prácticas relativas a la mano de obra son las más importantes para los directivos y propietarios de PYME turísticas a la hora de hacer frente a la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595A59"/>
              </a:buClr>
              <a:buSzPts val="1800"/>
              <a:buFont typeface="Arial"/>
              <a:buNone/>
            </a:pPr>
            <a:r>
              <a:rPr b="0" i="0" lang="de-DE" sz="1800" u="none" cap="none" strike="noStrike">
                <a:solidFill>
                  <a:srgbClr val="595A59"/>
                </a:solidFill>
                <a:latin typeface="Calibri"/>
                <a:ea typeface="Calibri"/>
                <a:cs typeface="Calibri"/>
                <a:sym typeface="Calibri"/>
              </a:rPr>
              <a:t>Las medidas en este ámbito deben aplicarse con cuidado porque pueden deteriorar la posición comercial de una PYME turística, especialmente la imagen y la calidad de los servicios ofrecidos.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15"/>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t/>
            </a:r>
            <a:endParaRPr/>
          </a:p>
        </p:txBody>
      </p:sp>
      <p:sp>
        <p:nvSpPr>
          <p:cNvPr id="901" name="Google Shape;901;p15"/>
          <p:cNvSpPr txBox="1"/>
          <p:nvPr>
            <p:ph idx="2" type="body"/>
          </p:nvPr>
        </p:nvSpPr>
        <p:spPr>
          <a:xfrm>
            <a:off x="389965" y="1637401"/>
            <a:ext cx="3189996" cy="445534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En el ámbito del control de costes, los propietarios y directivos de PYME turísticas se centran principalmente en nuevas soluciones informáticas, en abandonar áreas de negocio no rentables y en encontrar/comprar sustitutos más baratos.</a:t>
            </a:r>
            <a:endParaRPr/>
          </a:p>
          <a:p>
            <a:pPr indent="0" lvl="0" marL="0" rtl="0" algn="l">
              <a:lnSpc>
                <a:spcPct val="100000"/>
              </a:lnSpc>
              <a:spcBef>
                <a:spcPts val="600"/>
              </a:spcBef>
              <a:spcAft>
                <a:spcPts val="0"/>
              </a:spcAft>
              <a:buClr>
                <a:srgbClr val="595A59"/>
              </a:buClr>
              <a:buSzPts val="1800"/>
              <a:buNone/>
            </a:pPr>
            <a:r>
              <a:rPr lang="de-DE"/>
              <a:t>Estas prácticas también pueden brindar la oportunidad de revisar las prácticas habituales y optimizar los recursos internos, lo que incluso puede conducir a una mejora de la competitividad a largo plazo.</a:t>
            </a:r>
            <a:endParaRPr/>
          </a:p>
        </p:txBody>
      </p:sp>
      <p:sp>
        <p:nvSpPr>
          <p:cNvPr id="902" name="Google Shape;902;p15"/>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Las medidas de control de costes no sólo pueden ayudar a las PYME a superar la crisis aguda, sino también a mejorar su competitividad a largo plazo.</a:t>
            </a:r>
            <a:endParaRPr/>
          </a:p>
        </p:txBody>
      </p:sp>
      <p:sp>
        <p:nvSpPr>
          <p:cNvPr id="903" name="Google Shape;903;p15"/>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de-DE"/>
              <a:t>2. Medidas de control de costes</a:t>
            </a:r>
            <a:endParaRPr/>
          </a:p>
        </p:txBody>
      </p:sp>
      <p:graphicFrame>
        <p:nvGraphicFramePr>
          <p:cNvPr id="904" name="Google Shape;904;p15"/>
          <p:cNvGraphicFramePr/>
          <p:nvPr/>
        </p:nvGraphicFramePr>
        <p:xfrm>
          <a:off x="3922344" y="2347528"/>
          <a:ext cx="3000000" cy="3000000"/>
        </p:xfrm>
        <a:graphic>
          <a:graphicData uri="http://schemas.openxmlformats.org/drawingml/2006/table">
            <a:tbl>
              <a:tblPr bandRow="1" firstRow="1">
                <a:noFill/>
                <a:tableStyleId>{33D810E9-5ED7-45A1-8BB4-83F8B4403B88}</a:tableStyleId>
              </a:tblPr>
              <a:tblGrid>
                <a:gridCol w="7668000"/>
              </a:tblGrid>
              <a:tr h="25400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t>Prácticas de control de costes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Reducción de los costes de explotación</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Aplazar algunos de los costes adeudados por la empresa y/o reprogramar los pagos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Desarrollar fuentes de ingresos adicionales</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Cerrar algunos departamentos y/o unidades de negocio no rentables</a:t>
                      </a:r>
                      <a:endParaRPr sz="1400" u="none" cap="none" strike="noStrike"/>
                    </a:p>
                  </a:txBody>
                  <a:tcPr marT="45725" marB="45725" marR="91450" marL="91450"/>
                </a:tc>
              </a:tr>
              <a:tr h="25400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Utilizar sustitutos más baratos al comprar</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Utilizar las nuevas tecnologías de la información para reducir los costes de funcionamiento</a:t>
                      </a:r>
                      <a:endParaRPr sz="1400" u="none" cap="none" strike="noStrike"/>
                    </a:p>
                  </a:txBody>
                  <a:tcPr marT="45725" marB="45725" marR="91450" marL="91450"/>
                </a:tc>
              </a:tr>
              <a:tr h="326150">
                <a:tc>
                  <a:txBody>
                    <a:bodyPr/>
                    <a:lstStyle/>
                    <a:p>
                      <a:pPr indent="0" lvl="0" marL="0" marR="0" rtl="0" algn="l">
                        <a:lnSpc>
                          <a:spcPct val="100000"/>
                        </a:lnSpc>
                        <a:spcBef>
                          <a:spcPts val="0"/>
                        </a:spcBef>
                        <a:spcAft>
                          <a:spcPts val="0"/>
                        </a:spcAft>
                        <a:buClr>
                          <a:srgbClr val="000000"/>
                        </a:buClr>
                        <a:buSzPts val="2000"/>
                        <a:buFont typeface="Arial"/>
                        <a:buNone/>
                      </a:pPr>
                      <a:r>
                        <a:rPr lang="de-DE" sz="2000" u="none" cap="none" strike="noStrike">
                          <a:solidFill>
                            <a:srgbClr val="595A59"/>
                          </a:solidFill>
                        </a:rPr>
                        <a:t>Recorte de todas las inversiones previstas</a:t>
                      </a:r>
                      <a:endParaRPr sz="1400" u="none" cap="none" strike="noStrike"/>
                    </a:p>
                  </a:txBody>
                  <a:tcPr marT="45725" marB="45725" marR="91450" marL="9145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