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6"/>
  </p:notesMasterIdLst>
  <p:handoutMasterIdLst>
    <p:handoutMasterId r:id="rId57"/>
  </p:handoutMasterIdLst>
  <p:sldIdLst>
    <p:sldId id="5494" r:id="rId2"/>
    <p:sldId id="5779" r:id="rId3"/>
    <p:sldId id="5509" r:id="rId4"/>
    <p:sldId id="5510" r:id="rId5"/>
    <p:sldId id="5938" r:id="rId6"/>
    <p:sldId id="5939" r:id="rId7"/>
    <p:sldId id="5480" r:id="rId8"/>
    <p:sldId id="5674" r:id="rId9"/>
    <p:sldId id="5680" r:id="rId10"/>
    <p:sldId id="5678" r:id="rId11"/>
    <p:sldId id="5741" r:id="rId12"/>
    <p:sldId id="5369" r:id="rId13"/>
    <p:sldId id="4643" r:id="rId14"/>
    <p:sldId id="5753" r:id="rId15"/>
    <p:sldId id="5708" r:id="rId16"/>
    <p:sldId id="5754" r:id="rId17"/>
    <p:sldId id="4644" r:id="rId18"/>
    <p:sldId id="5942" r:id="rId19"/>
    <p:sldId id="5681" r:id="rId20"/>
    <p:sldId id="5943" r:id="rId21"/>
    <p:sldId id="5934" r:id="rId22"/>
    <p:sldId id="5944" r:id="rId23"/>
    <p:sldId id="5945" r:id="rId24"/>
    <p:sldId id="5682" r:id="rId25"/>
    <p:sldId id="5929" r:id="rId26"/>
    <p:sldId id="5697" r:id="rId27"/>
    <p:sldId id="4649" r:id="rId28"/>
    <p:sldId id="5745" r:id="rId29"/>
    <p:sldId id="5707" r:id="rId30"/>
    <p:sldId id="5710" r:id="rId31"/>
    <p:sldId id="5265" r:id="rId32"/>
    <p:sldId id="5700" r:id="rId33"/>
    <p:sldId id="5268" r:id="rId34"/>
    <p:sldId id="5689" r:id="rId35"/>
    <p:sldId id="5690" r:id="rId36"/>
    <p:sldId id="5691" r:id="rId37"/>
    <p:sldId id="5692" r:id="rId38"/>
    <p:sldId id="5725" r:id="rId39"/>
    <p:sldId id="5937" r:id="rId40"/>
    <p:sldId id="5351" r:id="rId41"/>
    <p:sldId id="5933" r:id="rId42"/>
    <p:sldId id="5354" r:id="rId43"/>
    <p:sldId id="5355" r:id="rId44"/>
    <p:sldId id="5930" r:id="rId45"/>
    <p:sldId id="5931" r:id="rId46"/>
    <p:sldId id="5709" r:id="rId47"/>
    <p:sldId id="5696" r:id="rId48"/>
    <p:sldId id="5284" r:id="rId49"/>
    <p:sldId id="5701" r:id="rId50"/>
    <p:sldId id="5702" r:id="rId51"/>
    <p:sldId id="5699" r:id="rId52"/>
    <p:sldId id="5367" r:id="rId53"/>
    <p:sldId id="5941" r:id="rId54"/>
    <p:sldId id="5508"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6D6E"/>
    <a:srgbClr val="916395"/>
    <a:srgbClr val="F37C57"/>
    <a:srgbClr val="F27954"/>
    <a:srgbClr val="3AA091"/>
    <a:srgbClr val="4D4D4D"/>
    <a:srgbClr val="7A547C"/>
    <a:srgbClr val="E7EBEB"/>
    <a:srgbClr val="F6A186"/>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62" autoAdjust="0"/>
    <p:restoredTop sz="96247" autoAdjust="0"/>
  </p:normalViewPr>
  <p:slideViewPr>
    <p:cSldViewPr snapToGrid="0" snapToObjects="1">
      <p:cViewPr varScale="1">
        <p:scale>
          <a:sx n="60" d="100"/>
          <a:sy n="60" d="100"/>
        </p:scale>
        <p:origin x="468" y="4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19/05/2023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19/05/2023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59913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3"/>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a:stretch>
            <a:fillRect/>
          </a:stretch>
        </p:blipFill>
        <p:spPr>
          <a:xfrm>
            <a:off x="572439" y="165981"/>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60548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283401"/>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610460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338289"/>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3"/>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81336865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theme" Target="../theme/theme1.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5/19/2023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08" r:id="rId9"/>
    <p:sldLayoutId id="2147483909" r:id="rId10"/>
    <p:sldLayoutId id="2147483840" r:id="rId11"/>
    <p:sldLayoutId id="2147483841" r:id="rId12"/>
    <p:sldLayoutId id="2147483883" r:id="rId13"/>
    <p:sldLayoutId id="2147483891" r:id="rId14"/>
    <p:sldLayoutId id="2147483862" r:id="rId15"/>
    <p:sldLayoutId id="2147483907" r:id="rId16"/>
    <p:sldLayoutId id="2147483861" r:id="rId17"/>
    <p:sldLayoutId id="2147483906" r:id="rId18"/>
    <p:sldLayoutId id="2147483874" r:id="rId19"/>
    <p:sldLayoutId id="2147483863" r:id="rId20"/>
    <p:sldLayoutId id="2147483835" r:id="rId21"/>
    <p:sldLayoutId id="2147483875" r:id="rId22"/>
    <p:sldLayoutId id="2147483901" r:id="rId23"/>
    <p:sldLayoutId id="2147483836" r:id="rId24"/>
    <p:sldLayoutId id="2147483831" r:id="rId25"/>
    <p:sldLayoutId id="2147483888" r:id="rId26"/>
    <p:sldLayoutId id="2147483902" r:id="rId27"/>
    <p:sldLayoutId id="2147483889" r:id="rId28"/>
    <p:sldLayoutId id="2147483890" r:id="rId29"/>
    <p:sldLayoutId id="2147483846" r:id="rId30"/>
    <p:sldLayoutId id="2147483904" r:id="rId31"/>
    <p:sldLayoutId id="2147483876" r:id="rId32"/>
    <p:sldLayoutId id="2147483873" r:id="rId33"/>
    <p:sldLayoutId id="2147483834" r:id="rId34"/>
    <p:sldLayoutId id="2147483877" r:id="rId35"/>
    <p:sldLayoutId id="2147483845" r:id="rId36"/>
    <p:sldLayoutId id="2147483869" r:id="rId37"/>
    <p:sldLayoutId id="2147483878" r:id="rId38"/>
    <p:sldLayoutId id="2147483866" r:id="rId39"/>
    <p:sldLayoutId id="2147483833" r:id="rId40"/>
    <p:sldLayoutId id="2147483900" r:id="rId41"/>
    <p:sldLayoutId id="2147483847" r:id="rId42"/>
    <p:sldLayoutId id="2147483871" r:id="rId43"/>
    <p:sldLayoutId id="2147483870" r:id="rId44"/>
    <p:sldLayoutId id="2147483872" r:id="rId45"/>
    <p:sldLayoutId id="2147483837" r:id="rId46"/>
    <p:sldLayoutId id="2147483838" r:id="rId47"/>
    <p:sldLayoutId id="2147483844" r:id="rId48"/>
    <p:sldLayoutId id="2147483848" r:id="rId49"/>
    <p:sldLayoutId id="2147483898" r:id="rId50"/>
    <p:sldLayoutId id="2147483903" r:id="rId51"/>
    <p:sldLayoutId id="2147483905" r:id="rId52"/>
    <p:sldLayoutId id="2147483849" r:id="rId53"/>
    <p:sldLayoutId id="2147483895" r:id="rId54"/>
    <p:sldLayoutId id="2147483887" r:id="rId55"/>
    <p:sldLayoutId id="2147483896" r:id="rId56"/>
    <p:sldLayoutId id="2147483851" r:id="rId57"/>
    <p:sldLayoutId id="2147483854" r:id="rId58"/>
    <p:sldLayoutId id="2147483855" r:id="rId59"/>
    <p:sldLayoutId id="2147483885" r:id="rId60"/>
    <p:sldLayoutId id="2147483899" r:id="rId61"/>
    <p:sldLayoutId id="2147483886" r:id="rId62"/>
    <p:sldLayoutId id="2147483856" r:id="rId63"/>
    <p:sldLayoutId id="2147483893" r:id="rId64"/>
    <p:sldLayoutId id="2147483894" r:id="rId65"/>
    <p:sldLayoutId id="2147483892" r:id="rId66"/>
    <p:sldLayoutId id="2147483857" r:id="rId67"/>
    <p:sldLayoutId id="2147483864" r:id="rId68"/>
    <p:sldLayoutId id="2147483852" r:id="rId69"/>
    <p:sldLayoutId id="2147483858" r:id="rId70"/>
    <p:sldLayoutId id="2147483859" r:id="rId71"/>
    <p:sldLayoutId id="2147483860" r:id="rId72"/>
    <p:sldLayoutId id="2147483853" r:id="rId7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sciencedirect.com/science/article/pii/S2212571X22000208" TargetMode="External"/><Relationship Id="rId1" Type="http://schemas.openxmlformats.org/officeDocument/2006/relationships/slideLayout" Target="../slideLayouts/slideLayout36.xml"/><Relationship Id="rId4" Type="http://schemas.openxmlformats.org/officeDocument/2006/relationships/image" Target="../media/image26.svg"/></Relationships>
</file>

<file path=ppt/slides/_rels/slide1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hyperlink" Target="https://sites.google.com/site/travelandtourismassignment21/private-sector#:~:text=The%20bulk%20of%20organizations%20working,firms%2Cairports%20and%20so%20on." TargetMode="Externa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hyperlink" Target="https://www.ncbi.nlm.nih.gov/pmc/articles/PMC8961192/#bib20" TargetMode="External"/><Relationship Id="rId2" Type="http://schemas.openxmlformats.org/officeDocument/2006/relationships/hyperlink" Target="https://www.ncbi.nlm.nih.gov/pmc/articles/PMC8961192/#bib3" TargetMode="External"/><Relationship Id="rId1" Type="http://schemas.openxmlformats.org/officeDocument/2006/relationships/slideLayout" Target="../slideLayouts/slideLayout36.xml"/><Relationship Id="rId5" Type="http://schemas.openxmlformats.org/officeDocument/2006/relationships/image" Target="../media/image26.sv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8.jpg"/><Relationship Id="rId7" Type="http://schemas.openxmlformats.org/officeDocument/2006/relationships/image" Target="../media/image21.png"/><Relationship Id="rId2" Type="http://schemas.openxmlformats.org/officeDocument/2006/relationships/hyperlink" Target="https://www.ncbi.nlm.nih.gov/pmc/articles/PMC8961192/#bib3" TargetMode="External"/><Relationship Id="rId1" Type="http://schemas.openxmlformats.org/officeDocument/2006/relationships/slideLayout" Target="../slideLayouts/slideLayout20.xml"/><Relationship Id="rId6" Type="http://schemas.openxmlformats.org/officeDocument/2006/relationships/hyperlink" Target="https://www.smartsheet.com/content/crisis-management-team-roles" TargetMode="External"/><Relationship Id="rId5" Type="http://schemas.openxmlformats.org/officeDocument/2006/relationships/image" Target="../media/image20.sv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ncbi.nlm.nih.gov/pmc/articles/PMC8961192/#bib3" TargetMode="External"/><Relationship Id="rId1" Type="http://schemas.openxmlformats.org/officeDocument/2006/relationships/slideLayout" Target="../slideLayouts/slideLayout36.xml"/><Relationship Id="rId4" Type="http://schemas.openxmlformats.org/officeDocument/2006/relationships/image" Target="../media/image26.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9.xml"/><Relationship Id="rId6" Type="http://schemas.openxmlformats.org/officeDocument/2006/relationships/hyperlink" Target="https://www.researchgate.net/figure/Tourism-system-stakeholders-and-operational-scales_fig1_258929397" TargetMode="External"/><Relationship Id="rId5" Type="http://schemas.openxmlformats.org/officeDocument/2006/relationships/hyperlink" Target="https://www.smartsheet.com/content/crisis-management-model-theories" TargetMode="External"/><Relationship Id="rId4" Type="http://schemas.openxmlformats.org/officeDocument/2006/relationships/image" Target="../media/image31.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8" Type="http://schemas.openxmlformats.org/officeDocument/2006/relationships/hyperlink" Target="https://www.smartsheet.com/content/crisis-management-model-theories" TargetMode="External"/><Relationship Id="rId3" Type="http://schemas.openxmlformats.org/officeDocument/2006/relationships/hyperlink" Target="https://www.ncbi.nlm.nih.gov/pmc/articles/PMC7149992/bin/gr2.jpg" TargetMode="External"/><Relationship Id="rId7" Type="http://schemas.openxmlformats.org/officeDocument/2006/relationships/image" Target="../media/image31.svg"/><Relationship Id="rId12" Type="http://schemas.openxmlformats.org/officeDocument/2006/relationships/image" Target="../media/image22.svg"/><Relationship Id="rId2" Type="http://schemas.openxmlformats.org/officeDocument/2006/relationships/image" Target="../media/image32.png"/><Relationship Id="rId1" Type="http://schemas.openxmlformats.org/officeDocument/2006/relationships/slideLayout" Target="../slideLayouts/slideLayout39.xml"/><Relationship Id="rId6" Type="http://schemas.openxmlformats.org/officeDocument/2006/relationships/image" Target="../media/image30.png"/><Relationship Id="rId11" Type="http://schemas.openxmlformats.org/officeDocument/2006/relationships/image" Target="../media/image21.png"/><Relationship Id="rId5" Type="http://schemas.openxmlformats.org/officeDocument/2006/relationships/image" Target="../media/image34.svg"/><Relationship Id="rId10" Type="http://schemas.openxmlformats.org/officeDocument/2006/relationships/hyperlink" Target="https://www.smartsheet.com/content/crisis-management-team-roles" TargetMode="External"/><Relationship Id="rId4" Type="http://schemas.openxmlformats.org/officeDocument/2006/relationships/image" Target="../media/image33.png"/><Relationship Id="rId9" Type="http://schemas.openxmlformats.org/officeDocument/2006/relationships/hyperlink" Target="https://tourismteacher.com/stakeholders-in-tourism/"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ncbi.nlm.nih.gov/pmc/articles/PMC8961192/figure/fig1/" TargetMode="External"/><Relationship Id="rId7" Type="http://schemas.openxmlformats.org/officeDocument/2006/relationships/image" Target="../media/image26.svg"/><Relationship Id="rId2" Type="http://schemas.openxmlformats.org/officeDocument/2006/relationships/hyperlink" Target="https://www.ncbi.nlm.nih.gov/pmc/articles/PMC8961192/#bib25" TargetMode="External"/><Relationship Id="rId1" Type="http://schemas.openxmlformats.org/officeDocument/2006/relationships/slideLayout" Target="../slideLayouts/slideLayout36.xml"/><Relationship Id="rId6" Type="http://schemas.openxmlformats.org/officeDocument/2006/relationships/image" Target="../media/image25.png"/><Relationship Id="rId5" Type="http://schemas.openxmlformats.org/officeDocument/2006/relationships/hyperlink" Target="https://www.ncbi.nlm.nih.gov/pmc/articles/PMC8961192/#bib26" TargetMode="External"/><Relationship Id="rId4" Type="http://schemas.openxmlformats.org/officeDocument/2006/relationships/hyperlink" Target="https://www.ncbi.nlm.nih.gov/pmc/articles/PMC8961192/#bib3"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www.smartsheet.com/content/crisis-management-model-theories" TargetMode="External"/><Relationship Id="rId3" Type="http://schemas.openxmlformats.org/officeDocument/2006/relationships/hyperlink" Target="https://www.ncbi.nlm.nih.gov/pmc/articles/PMC7149992/bin/gr2.jpg" TargetMode="External"/><Relationship Id="rId7" Type="http://schemas.openxmlformats.org/officeDocument/2006/relationships/image" Target="../media/image31.svg"/><Relationship Id="rId2" Type="http://schemas.openxmlformats.org/officeDocument/2006/relationships/image" Target="../media/image35.png"/><Relationship Id="rId1" Type="http://schemas.openxmlformats.org/officeDocument/2006/relationships/slideLayout" Target="../slideLayouts/slideLayout39.xml"/><Relationship Id="rId6" Type="http://schemas.openxmlformats.org/officeDocument/2006/relationships/image" Target="../media/image30.png"/><Relationship Id="rId11" Type="http://schemas.openxmlformats.org/officeDocument/2006/relationships/image" Target="../media/image37.svg"/><Relationship Id="rId5" Type="http://schemas.openxmlformats.org/officeDocument/2006/relationships/image" Target="../media/image34.svg"/><Relationship Id="rId10" Type="http://schemas.openxmlformats.org/officeDocument/2006/relationships/image" Target="../media/image36.png"/><Relationship Id="rId4" Type="http://schemas.openxmlformats.org/officeDocument/2006/relationships/image" Target="../media/image33.png"/><Relationship Id="rId9" Type="http://schemas.openxmlformats.org/officeDocument/2006/relationships/hyperlink" Target="https://www.ncbi.nlm.nih.gov/pmc/articles/PMC8961192/#bib3"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www.ncbi.nlm.nih.gov/pmc/articles/PMC8961192/#bib3" TargetMode="External"/><Relationship Id="rId3" Type="http://schemas.openxmlformats.org/officeDocument/2006/relationships/image" Target="../media/image33.png"/><Relationship Id="rId7" Type="http://schemas.openxmlformats.org/officeDocument/2006/relationships/hyperlink" Target="https://www.smartsheet.com/content/crisis-management-model-theories" TargetMode="External"/><Relationship Id="rId2" Type="http://schemas.openxmlformats.org/officeDocument/2006/relationships/hyperlink" Target="https://www.ncbi.nlm.nih.gov/pmc/articles/PMC7149992/bin/gr2.jpg" TargetMode="External"/><Relationship Id="rId1" Type="http://schemas.openxmlformats.org/officeDocument/2006/relationships/slideLayout" Target="../slideLayouts/slideLayout39.xml"/><Relationship Id="rId6" Type="http://schemas.openxmlformats.org/officeDocument/2006/relationships/image" Target="../media/image31.svg"/><Relationship Id="rId5" Type="http://schemas.openxmlformats.org/officeDocument/2006/relationships/image" Target="../media/image30.png"/><Relationship Id="rId10" Type="http://schemas.openxmlformats.org/officeDocument/2006/relationships/image" Target="../media/image37.svg"/><Relationship Id="rId4" Type="http://schemas.openxmlformats.org/officeDocument/2006/relationships/image" Target="../media/image34.svg"/><Relationship Id="rId9"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8" Type="http://schemas.openxmlformats.org/officeDocument/2006/relationships/hyperlink" Target="https://www.sciencedirect.com/science/article/pii/S1447677022001255#bib76" TargetMode="External"/><Relationship Id="rId13" Type="http://schemas.openxmlformats.org/officeDocument/2006/relationships/image" Target="../media/image26.svg"/><Relationship Id="rId3" Type="http://schemas.openxmlformats.org/officeDocument/2006/relationships/hyperlink" Target="https://www.sciencedirect.com/science/article/pii/S1447677022001255#bib45" TargetMode="External"/><Relationship Id="rId7" Type="http://schemas.openxmlformats.org/officeDocument/2006/relationships/hyperlink" Target="https://www.sciencedirect.com/science/article/pii/S1447677022001255#bib66" TargetMode="External"/><Relationship Id="rId12" Type="http://schemas.openxmlformats.org/officeDocument/2006/relationships/image" Target="../media/image25.png"/><Relationship Id="rId2" Type="http://schemas.openxmlformats.org/officeDocument/2006/relationships/hyperlink" Target="https://www.sciencedirect.com/science/article/pii/S1447677022001255#bib2" TargetMode="External"/><Relationship Id="rId1" Type="http://schemas.openxmlformats.org/officeDocument/2006/relationships/slideLayout" Target="../slideLayouts/slideLayout36.xml"/><Relationship Id="rId6" Type="http://schemas.openxmlformats.org/officeDocument/2006/relationships/hyperlink" Target="https://www.sciencedirect.com/science/article/pii/S1447677022001255#bib12" TargetMode="External"/><Relationship Id="rId11" Type="http://schemas.openxmlformats.org/officeDocument/2006/relationships/hyperlink" Target="https://www.sciencedirect.com/science/article/pii/S1447677022001255" TargetMode="External"/><Relationship Id="rId5" Type="http://schemas.openxmlformats.org/officeDocument/2006/relationships/hyperlink" Target="https://www.sciencedirect.com/science/article/pii/S1447677022001255#bib81" TargetMode="External"/><Relationship Id="rId10" Type="http://schemas.openxmlformats.org/officeDocument/2006/relationships/hyperlink" Target="https://www.sciencedirect.com/science/article/pii/S1447677022001255#bib1" TargetMode="External"/><Relationship Id="rId4" Type="http://schemas.openxmlformats.org/officeDocument/2006/relationships/hyperlink" Target="https://www.sciencedirect.com/science/article/pii/S1447677022001255#bib65" TargetMode="External"/><Relationship Id="rId9" Type="http://schemas.openxmlformats.org/officeDocument/2006/relationships/hyperlink" Target="https://www.sciencedirect.com/science/article/pii/S1447677022001255#bib54"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hyperlink" Target="https://tourismteacher.com/stakeholders-in-tourism/" TargetMode="External"/><Relationship Id="rId7" Type="http://schemas.openxmlformats.org/officeDocument/2006/relationships/image" Target="../media/image21.png"/><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 Id="rId6" Type="http://schemas.openxmlformats.org/officeDocument/2006/relationships/hyperlink" Target="https://www.smartsheet.com/content/crisis-management-team-roles" TargetMode="External"/><Relationship Id="rId5" Type="http://schemas.openxmlformats.org/officeDocument/2006/relationships/image" Target="../media/image20.sv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sciencedirect.com/science/article/abs/pii/S0261517703001845" TargetMode="External"/><Relationship Id="rId1" Type="http://schemas.openxmlformats.org/officeDocument/2006/relationships/slideLayout" Target="../slideLayouts/slideLayout36.xml"/><Relationship Id="rId4" Type="http://schemas.openxmlformats.org/officeDocument/2006/relationships/image" Target="../media/image26.svg"/></Relationships>
</file>

<file path=ppt/slides/_rels/slide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39.xml"/><Relationship Id="rId6" Type="http://schemas.openxmlformats.org/officeDocument/2006/relationships/image" Target="../media/image13.png"/><Relationship Id="rId11" Type="http://schemas.openxmlformats.org/officeDocument/2006/relationships/image" Target="../media/image1.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39.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32.xml.rels><?xml version="1.0" encoding="UTF-8" standalone="yes"?>
<Relationships xmlns="http://schemas.openxmlformats.org/package/2006/relationships"><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3" Type="http://schemas.openxmlformats.org/officeDocument/2006/relationships/hyperlink" Target="https://icrtourism.com.au/wp-content/uploads/2013/11/2_Dont-Risk-It-for-RTOs.pdf" TargetMode="External"/><Relationship Id="rId2" Type="http://schemas.openxmlformats.org/officeDocument/2006/relationships/image" Target="../media/image44.jpg"/><Relationship Id="rId1" Type="http://schemas.openxmlformats.org/officeDocument/2006/relationships/slideLayout" Target="../slideLayouts/slideLayout30.xml"/><Relationship Id="rId5" Type="http://schemas.openxmlformats.org/officeDocument/2006/relationships/image" Target="../media/image20.svg"/><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hyperlink" Target="https://icrtourism.com.au/wp-content/uploads/2013/11/2_Dont-Risk-It-for-RTOs.pdf" TargetMode="External"/><Relationship Id="rId7" Type="http://schemas.openxmlformats.org/officeDocument/2006/relationships/image" Target="../media/image21.png"/><Relationship Id="rId2" Type="http://schemas.openxmlformats.org/officeDocument/2006/relationships/image" Target="../media/image46.jpg"/><Relationship Id="rId1" Type="http://schemas.openxmlformats.org/officeDocument/2006/relationships/slideLayout" Target="../slideLayouts/slideLayout21.xml"/><Relationship Id="rId6" Type="http://schemas.openxmlformats.org/officeDocument/2006/relationships/hyperlink" Target="https://www.smartsheet.com/content/crisis-management-team-roles" TargetMode="External"/><Relationship Id="rId5" Type="http://schemas.openxmlformats.org/officeDocument/2006/relationships/image" Target="../media/image20.svg"/><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2" Type="http://schemas.openxmlformats.org/officeDocument/2006/relationships/hyperlink" Target="https://www.wttc.org/-/media/files/reports/2019/generating-jobs-" TargetMode="Externa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3" Type="http://schemas.openxmlformats.org/officeDocument/2006/relationships/hyperlink" Target="https://www.ncbi.nlm.nih.gov/pmc/articles/PMC8961192/#bib3" TargetMode="External"/><Relationship Id="rId2" Type="http://schemas.openxmlformats.org/officeDocument/2006/relationships/hyperlink" Target="https://www.ncbi.nlm.nih.gov/pmc/articles/PMC8961192/#bib21" TargetMode="External"/><Relationship Id="rId1" Type="http://schemas.openxmlformats.org/officeDocument/2006/relationships/slideLayout" Target="../slideLayouts/slideLayout36.xml"/><Relationship Id="rId5" Type="http://schemas.openxmlformats.org/officeDocument/2006/relationships/image" Target="../media/image26.svg"/><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3" Type="http://schemas.openxmlformats.org/officeDocument/2006/relationships/hyperlink" Target="https://www.ncbi.nlm.nih.gov/pmc/articles/PMC8961192/#bib1" TargetMode="External"/><Relationship Id="rId7" Type="http://schemas.openxmlformats.org/officeDocument/2006/relationships/image" Target="../media/image26.svg"/><Relationship Id="rId2" Type="http://schemas.openxmlformats.org/officeDocument/2006/relationships/hyperlink" Target="https://www.ncbi.nlm.nih.gov/pmc/articles/PMC8961192/#bib22" TargetMode="External"/><Relationship Id="rId1" Type="http://schemas.openxmlformats.org/officeDocument/2006/relationships/slideLayout" Target="../slideLayouts/slideLayout36.xml"/><Relationship Id="rId6" Type="http://schemas.openxmlformats.org/officeDocument/2006/relationships/image" Target="../media/image25.png"/><Relationship Id="rId5" Type="http://schemas.openxmlformats.org/officeDocument/2006/relationships/hyperlink" Target="https://www.ncbi.nlm.nih.gov/pmc/articles/PMC8961192/#bib3" TargetMode="External"/><Relationship Id="rId4" Type="http://schemas.openxmlformats.org/officeDocument/2006/relationships/hyperlink" Target="https://www.ncbi.nlm.nih.gov/pmc/articles/PMC8961192/#bib34"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ncbi.nlm.nih.gov/pmc/articles/PMC8961192/#bib3" TargetMode="External"/><Relationship Id="rId1" Type="http://schemas.openxmlformats.org/officeDocument/2006/relationships/slideLayout" Target="../slideLayouts/slideLayout36.xml"/><Relationship Id="rId4" Type="http://schemas.openxmlformats.org/officeDocument/2006/relationships/image" Target="../media/image26.svg"/></Relationships>
</file>

<file path=ppt/slides/_rels/slide4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www.ncbi.nlm.nih.gov/pmc/articles/PMC8961192/#bib32" TargetMode="External"/><Relationship Id="rId7" Type="http://schemas.openxmlformats.org/officeDocument/2006/relationships/hyperlink" Target="https://www.ncbi.nlm.nih.gov/pmc/articles/PMC8961192/#bib3" TargetMode="External"/><Relationship Id="rId2" Type="http://schemas.openxmlformats.org/officeDocument/2006/relationships/hyperlink" Target="https://www.ncbi.nlm.nih.gov/pmc/articles/PMC8961192/#bib20" TargetMode="External"/><Relationship Id="rId1" Type="http://schemas.openxmlformats.org/officeDocument/2006/relationships/slideLayout" Target="../slideLayouts/slideLayout36.xml"/><Relationship Id="rId6" Type="http://schemas.openxmlformats.org/officeDocument/2006/relationships/hyperlink" Target="https://www.ncbi.nlm.nih.gov/pmc/articles/PMC8961192/#bib30" TargetMode="External"/><Relationship Id="rId5" Type="http://schemas.openxmlformats.org/officeDocument/2006/relationships/hyperlink" Target="https://www.ncbi.nlm.nih.gov/pmc/articles/PMC8961192/#bib21" TargetMode="External"/><Relationship Id="rId4" Type="http://schemas.openxmlformats.org/officeDocument/2006/relationships/hyperlink" Target="https://www.ncbi.nlm.nih.gov/pmc/articles/PMC8961192/#bib22" TargetMode="External"/><Relationship Id="rId9" Type="http://schemas.openxmlformats.org/officeDocument/2006/relationships/image" Target="../media/image26.svg"/></Relationships>
</file>

<file path=ppt/slides/_rels/slide4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3" Type="http://schemas.openxmlformats.org/officeDocument/2006/relationships/hyperlink" Target="https://www.everbridge.com/blog/crisis-management-five-topics-to-discuss-at-the-onset-of-a-crisis/" TargetMode="External"/><Relationship Id="rId2" Type="http://schemas.openxmlformats.org/officeDocument/2006/relationships/hyperlink" Target="https://www.smartsheet.com/content/crisis-management-strategies" TargetMode="External"/><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 Id="rId6" Type="http://schemas.openxmlformats.org/officeDocument/2006/relationships/hyperlink" Target="https://issuu.com/murrayregionaltourism/docs/murray_region_tourism_crisis_management_plan_18-19/s/16634418" TargetMode="External"/><Relationship Id="rId5" Type="http://schemas.openxmlformats.org/officeDocument/2006/relationships/image" Target="../media/image40.sv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2" Type="http://schemas.openxmlformats.org/officeDocument/2006/relationships/hyperlink" Target="https://workingdogmedia.com/" TargetMode="External"/><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39.xml"/><Relationship Id="rId6" Type="http://schemas.openxmlformats.org/officeDocument/2006/relationships/image" Target="../media/image13.png"/><Relationship Id="rId11" Type="http://schemas.openxmlformats.org/officeDocument/2006/relationships/image" Target="../media/image1.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4.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3.xml"/><Relationship Id="rId5" Type="http://schemas.openxmlformats.org/officeDocument/2006/relationships/image" Target="../media/image53.jpeg"/><Relationship Id="rId4" Type="http://schemas.openxmlformats.org/officeDocument/2006/relationships/hyperlink" Target="https://www.facebook.com/tourismcrisisrecovery"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8.jpg"/><Relationship Id="rId7" Type="http://schemas.openxmlformats.org/officeDocument/2006/relationships/image" Target="../media/image21.png"/><Relationship Id="rId2" Type="http://schemas.openxmlformats.org/officeDocument/2006/relationships/hyperlink" Target="https://grampianstourism.com.au/wp-content/uploads/sites/4/2020/04/Tourism_CrisisManagement_WEB.pdf" TargetMode="External"/><Relationship Id="rId1" Type="http://schemas.openxmlformats.org/officeDocument/2006/relationships/slideLayout" Target="../slideLayouts/slideLayout31.xml"/><Relationship Id="rId6" Type="http://schemas.openxmlformats.org/officeDocument/2006/relationships/hyperlink" Target="https://www.smartsheet.com/content/crisis-management-team-roles" TargetMode="External"/><Relationship Id="rId5" Type="http://schemas.openxmlformats.org/officeDocument/2006/relationships/image" Target="../media/image20.sv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49" y="4476760"/>
            <a:ext cx="9429310" cy="697353"/>
          </a:xfrm>
        </p:spPr>
        <p:txBody>
          <a:bodyPr/>
          <a:lstStyle/>
          <a:p>
            <a:r>
              <a:rPr lang="en-IE" sz="2400" b="0" dirty="0"/>
              <a:t>(Part 1) Setting Up a Regional Public-Private Sector Partnership &amp; Tourism Crisis Management Team (TCMT)</a:t>
            </a:r>
          </a:p>
          <a:p>
            <a:r>
              <a:rPr lang="en-IE" sz="2400" b="0" dirty="0"/>
              <a:t>(Part 2) Forming a Crisis Management </a:t>
            </a:r>
            <a:r>
              <a:rPr lang="en-IE" sz="2400" b="0" dirty="0" err="1"/>
              <a:t>Center</a:t>
            </a:r>
            <a:r>
              <a:rPr lang="en-IE" sz="2400" b="0" dirty="0"/>
              <a:t> and Enhancing its Capability</a:t>
            </a:r>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5942039" cy="697353"/>
          </a:xfrm>
        </p:spPr>
        <p:txBody>
          <a:bodyPr>
            <a:noAutofit/>
          </a:bodyPr>
          <a:lstStyle/>
          <a:p>
            <a:r>
              <a:rPr lang="en-IE" sz="6000" b="1" dirty="0"/>
              <a:t>Module 2 </a:t>
            </a:r>
            <a:r>
              <a:rPr lang="en-IE" sz="5400" dirty="0"/>
              <a:t>(Part 1)</a:t>
            </a:r>
          </a:p>
        </p:txBody>
      </p:sp>
      <p:sp>
        <p:nvSpPr>
          <p:cNvPr id="5" name="TextBox 4">
            <a:extLst>
              <a:ext uri="{FF2B5EF4-FFF2-40B4-BE49-F238E27FC236}">
                <a16:creationId xmlns:a16="http://schemas.microsoft.com/office/drawing/2014/main" id="{44BD95F2-86C7-498E-E319-CA13B72068C9}"/>
              </a:ext>
            </a:extLst>
          </p:cNvPr>
          <p:cNvSpPr txBox="1"/>
          <p:nvPr/>
        </p:nvSpPr>
        <p:spPr>
          <a:xfrm>
            <a:off x="817349" y="2201904"/>
            <a:ext cx="6257925" cy="1107996"/>
          </a:xfrm>
          <a:prstGeom prst="rect">
            <a:avLst/>
          </a:prstGeom>
          <a:noFill/>
        </p:spPr>
        <p:txBody>
          <a:bodyPr wrap="square" rtlCol="0">
            <a:spAutoFit/>
          </a:bodyPr>
          <a:lstStyle/>
          <a:p>
            <a:r>
              <a:rPr lang="en-IE" sz="2400" dirty="0">
                <a:solidFill>
                  <a:srgbClr val="7A547C"/>
                </a:solidFill>
              </a:rPr>
              <a:t>Regional Tourism Crisis Management (RTCM)</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4C3119A-62EE-D4AC-F3FF-B920C4C74D80}"/>
              </a:ext>
            </a:extLst>
          </p:cNvPr>
          <p:cNvSpPr>
            <a:spLocks noGrp="1"/>
          </p:cNvSpPr>
          <p:nvPr>
            <p:ph type="body" sz="quarter" idx="18"/>
          </p:nvPr>
        </p:nvSpPr>
        <p:spPr>
          <a:xfrm>
            <a:off x="457200" y="1161773"/>
            <a:ext cx="5753100" cy="3867704"/>
          </a:xfrm>
        </p:spPr>
        <p:txBody>
          <a:bodyPr>
            <a:noAutofit/>
          </a:bodyPr>
          <a:lstStyle/>
          <a:p>
            <a:pPr marL="0" indent="0">
              <a:lnSpc>
                <a:spcPct val="100000"/>
              </a:lnSpc>
              <a:spcBef>
                <a:spcPts val="0"/>
              </a:spcBef>
              <a:spcAft>
                <a:spcPts val="1200"/>
              </a:spcAft>
            </a:pPr>
            <a:r>
              <a:rPr lang="en-GB" sz="2000" b="1" dirty="0"/>
              <a:t>The TCMT should be appointed and organized in advance of a crisis, </a:t>
            </a:r>
            <a:r>
              <a:rPr lang="en-GB" sz="2000" dirty="0"/>
              <a:t>so that it can be in a position to respond quickly, knowledgeably, and efficiently to reduce the impact of the event on the tourism region.</a:t>
            </a:r>
          </a:p>
          <a:p>
            <a:pPr marL="0" indent="0">
              <a:lnSpc>
                <a:spcPct val="100000"/>
              </a:lnSpc>
              <a:spcBef>
                <a:spcPts val="0"/>
              </a:spcBef>
              <a:spcAft>
                <a:spcPts val="1200"/>
              </a:spcAft>
            </a:pPr>
            <a:r>
              <a:rPr lang="en-GB" sz="2000" b="1" dirty="0"/>
              <a:t>A TCMT will oversee crisis management preparation, pre-response, response, and recovery activities </a:t>
            </a:r>
            <a:r>
              <a:rPr lang="en-GB" sz="2000" dirty="0"/>
              <a:t>for the region’s tourism industry. It should include representatives from local government, tourism businesses, tourism organizations, the community, experts, and other relevant agencies.</a:t>
            </a:r>
          </a:p>
          <a:p>
            <a:pPr marL="0" indent="0">
              <a:lnSpc>
                <a:spcPct val="100000"/>
              </a:lnSpc>
              <a:spcBef>
                <a:spcPts val="0"/>
              </a:spcBef>
              <a:spcAft>
                <a:spcPts val="1200"/>
              </a:spcAft>
            </a:pPr>
            <a:r>
              <a:rPr lang="en-GB" sz="2000" b="1" dirty="0"/>
              <a:t>It is worth bearing in mind that tourism recovery efforts can also be hindered </a:t>
            </a:r>
            <a:r>
              <a:rPr lang="en-GB" sz="2000" dirty="0"/>
              <a:t>by a perception that there are too many tourist organizations and individuals speaking and making decisions for the region’s tourism.  This can breed chaos, confusion, and the opposite of a coordinated management of a crisis. </a:t>
            </a:r>
          </a:p>
          <a:p>
            <a:pPr marL="0" indent="0">
              <a:lnSpc>
                <a:spcPct val="100000"/>
              </a:lnSpc>
              <a:spcBef>
                <a:spcPts val="0"/>
              </a:spcBef>
              <a:spcAft>
                <a:spcPts val="1200"/>
              </a:spcAft>
            </a:pPr>
            <a:endParaRPr lang="en-IE" sz="2000" dirty="0"/>
          </a:p>
        </p:txBody>
      </p:sp>
      <p:sp>
        <p:nvSpPr>
          <p:cNvPr id="6" name="Text Placeholder 5">
            <a:extLst>
              <a:ext uri="{FF2B5EF4-FFF2-40B4-BE49-F238E27FC236}">
                <a16:creationId xmlns:a16="http://schemas.microsoft.com/office/drawing/2014/main" id="{FF13A948-A808-A8DE-4174-42FD7D05BF24}"/>
              </a:ext>
            </a:extLst>
          </p:cNvPr>
          <p:cNvSpPr>
            <a:spLocks noGrp="1"/>
          </p:cNvSpPr>
          <p:nvPr>
            <p:ph type="body" sz="quarter" idx="16"/>
          </p:nvPr>
        </p:nvSpPr>
        <p:spPr>
          <a:xfrm>
            <a:off x="561976" y="228600"/>
            <a:ext cx="5257898" cy="852176"/>
          </a:xfrm>
        </p:spPr>
        <p:txBody>
          <a:bodyPr>
            <a:noAutofit/>
          </a:bodyPr>
          <a:lstStyle/>
          <a:p>
            <a:pPr algn="ctr">
              <a:lnSpc>
                <a:spcPct val="100000"/>
              </a:lnSpc>
              <a:spcBef>
                <a:spcPts val="0"/>
              </a:spcBef>
            </a:pPr>
            <a:r>
              <a:rPr lang="en-IE" sz="2800" b="1" dirty="0"/>
              <a:t>A TCMT Needs to Be Organised in Advance</a:t>
            </a:r>
          </a:p>
        </p:txBody>
      </p:sp>
      <p:pic>
        <p:nvPicPr>
          <p:cNvPr id="3" name="Picture Placeholder 2" descr="A group of people looking at a computer screen&#10;&#10;Description automatically generated with medium confidence">
            <a:extLst>
              <a:ext uri="{FF2B5EF4-FFF2-40B4-BE49-F238E27FC236}">
                <a16:creationId xmlns:a16="http://schemas.microsoft.com/office/drawing/2014/main" id="{00370C22-0A32-C270-9EE6-6A993A6735B2}"/>
              </a:ext>
            </a:extLst>
          </p:cNvPr>
          <p:cNvPicPr>
            <a:picLocks noGrp="1" noChangeAspect="1"/>
          </p:cNvPicPr>
          <p:nvPr>
            <p:ph type="pic" sz="quarter" idx="10"/>
          </p:nvPr>
        </p:nvPicPr>
        <p:blipFill>
          <a:blip r:embed="rId2"/>
          <a:srcRect t="17328" b="17328"/>
          <a:stretch>
            <a:fillRect/>
          </a:stretch>
        </p:blipFill>
        <p:spPr/>
      </p:pic>
    </p:spTree>
    <p:extLst>
      <p:ext uri="{BB962C8B-B14F-4D97-AF65-F5344CB8AC3E}">
        <p14:creationId xmlns:p14="http://schemas.microsoft.com/office/powerpoint/2010/main" val="3917576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55267" y="2224821"/>
            <a:ext cx="8901204" cy="4303130"/>
          </a:xfrm>
        </p:spPr>
        <p:txBody>
          <a:bodyPr>
            <a:normAutofit/>
          </a:bodyPr>
          <a:lstStyle/>
          <a:p>
            <a:pPr marL="0" indent="0">
              <a:lnSpc>
                <a:spcPct val="100000"/>
              </a:lnSpc>
              <a:spcBef>
                <a:spcPts val="0"/>
              </a:spcBef>
            </a:pPr>
            <a:r>
              <a:rPr lang="en-GB" b="0" i="0" dirty="0">
                <a:effectLst/>
              </a:rPr>
              <a:t>A tourist-friendly environment is crucial. DMOs should consider collaborating with the local government to ensure that stakeholders are creating a tourist-friendly environment with strategic plans, such as attraction route planning (e.g. a tourist traffic monitoring system), clean and orderly public spaces (e.g. streets, and markets), and honest and regulated public services (e.g. taxi service).</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dirty="0"/>
              <a:t>Destination Management Organisations Should Consider Collaborating with Local Governments to Ensure a Tourist Friendly Environment</a:t>
            </a:r>
            <a:endParaRPr lang="en-GB" sz="2800" i="0" dirty="0">
              <a:effectLst/>
            </a:endParaRPr>
          </a:p>
          <a:p>
            <a:endParaRPr lang="en-IE" dirty="0"/>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137725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3B53B406-B170-00DF-19E5-C8B39486DE55}"/>
              </a:ext>
            </a:extLst>
          </p:cNvPr>
          <p:cNvSpPr>
            <a:spLocks noGrp="1"/>
          </p:cNvSpPr>
          <p:nvPr>
            <p:ph type="body" sz="quarter" idx="16"/>
          </p:nvPr>
        </p:nvSpPr>
        <p:spPr>
          <a:xfrm>
            <a:off x="6407795" y="865414"/>
            <a:ext cx="5530205" cy="2457450"/>
          </a:xfrm>
        </p:spPr>
        <p:txBody>
          <a:bodyPr anchor="ctr">
            <a:normAutofit/>
          </a:bodyPr>
          <a:lstStyle/>
          <a:p>
            <a:pPr>
              <a:lnSpc>
                <a:spcPct val="100000"/>
              </a:lnSpc>
              <a:spcBef>
                <a:spcPts val="0"/>
              </a:spcBef>
            </a:pPr>
            <a:r>
              <a:rPr lang="en-GB" sz="3600" dirty="0"/>
              <a:t>1.  </a:t>
            </a:r>
            <a:r>
              <a:rPr lang="en-GB" sz="3200" dirty="0"/>
              <a:t>Create a Strong </a:t>
            </a:r>
            <a:r>
              <a:rPr lang="en-IE" sz="3200" dirty="0"/>
              <a:t>Public-Private Sector Partnership </a:t>
            </a:r>
          </a:p>
          <a:p>
            <a:pPr>
              <a:lnSpc>
                <a:spcPct val="100000"/>
              </a:lnSpc>
              <a:spcBef>
                <a:spcPts val="0"/>
              </a:spcBef>
            </a:pPr>
            <a:r>
              <a:rPr lang="en-IE" sz="2000" i="1" dirty="0"/>
              <a:t>All regional public-private tourism stakeholders need to be involved from the beginning</a:t>
            </a:r>
          </a:p>
        </p:txBody>
      </p:sp>
      <p:pic>
        <p:nvPicPr>
          <p:cNvPr id="6" name="Picture Placeholder 5" descr="A group of people sitting around a table&#10;&#10;Description automatically generated with medium confidence">
            <a:extLst>
              <a:ext uri="{FF2B5EF4-FFF2-40B4-BE49-F238E27FC236}">
                <a16:creationId xmlns:a16="http://schemas.microsoft.com/office/drawing/2014/main" id="{5C14AA7A-FB2E-0646-2D46-95A657A11BEB}"/>
              </a:ext>
            </a:extLst>
          </p:cNvPr>
          <p:cNvPicPr>
            <a:picLocks noGrp="1" noChangeAspect="1"/>
          </p:cNvPicPr>
          <p:nvPr>
            <p:ph type="pic" sz="quarter" idx="10"/>
          </p:nvPr>
        </p:nvPicPr>
        <p:blipFill>
          <a:blip r:embed="rId2"/>
          <a:srcRect t="17146" b="17146"/>
          <a:stretch>
            <a:fillRect/>
          </a:stretch>
        </p:blipFill>
        <p:spPr/>
      </p:pic>
    </p:spTree>
    <p:extLst>
      <p:ext uri="{BB962C8B-B14F-4D97-AF65-F5344CB8AC3E}">
        <p14:creationId xmlns:p14="http://schemas.microsoft.com/office/powerpoint/2010/main" val="959818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43F204F-130F-FC49-AB63-BD86EA858A84}"/>
              </a:ext>
            </a:extLst>
          </p:cNvPr>
          <p:cNvSpPr>
            <a:spLocks noGrp="1"/>
          </p:cNvSpPr>
          <p:nvPr>
            <p:ph type="body" sz="quarter" idx="18"/>
          </p:nvPr>
        </p:nvSpPr>
        <p:spPr>
          <a:xfrm>
            <a:off x="734714" y="990601"/>
            <a:ext cx="10447636" cy="5248274"/>
          </a:xfrm>
        </p:spPr>
        <p:txBody>
          <a:bodyPr>
            <a:normAutofit fontScale="92500" lnSpcReduction="10000"/>
          </a:bodyPr>
          <a:lstStyle/>
          <a:p>
            <a:pPr marL="0" indent="0">
              <a:lnSpc>
                <a:spcPct val="110000"/>
              </a:lnSpc>
            </a:pPr>
            <a:r>
              <a:rPr lang="en-US" sz="2000" dirty="0"/>
              <a:t>A public-private partnership is a purposeful partnership that invites members from across a predetermined geographical region </a:t>
            </a:r>
            <a:r>
              <a:rPr lang="en-US" sz="2000" i="1" dirty="0"/>
              <a:t>(e.g., a county a region, or a destination brand). </a:t>
            </a:r>
            <a:r>
              <a:rPr lang="en-US" sz="2000" dirty="0"/>
              <a:t>At a minimum for a public-private partnership, you need to include representatives from each main tourism category </a:t>
            </a:r>
            <a:r>
              <a:rPr lang="en-US" sz="2000" i="1" dirty="0"/>
              <a:t>(e.g., one representing the hotel sector, restaurants, culture, and heritage, etc.,) </a:t>
            </a:r>
            <a:r>
              <a:rPr lang="en-US" sz="2000" dirty="0"/>
              <a:t>There are 3 key stakeholder groups;</a:t>
            </a:r>
          </a:p>
          <a:p>
            <a:pPr marL="514350" indent="-514350">
              <a:lnSpc>
                <a:spcPct val="110000"/>
              </a:lnSpc>
              <a:buFont typeface="+mj-lt"/>
              <a:buAutoNum type="arabicPeriod"/>
            </a:pPr>
            <a:r>
              <a:rPr lang="en-US" sz="2000" b="1" dirty="0"/>
              <a:t>Public Sector: </a:t>
            </a:r>
            <a:r>
              <a:rPr lang="en-US" sz="2000" dirty="0"/>
              <a:t>a Government Tourism Office, a government Destination Management Officer or Manager, local authorities, local councils or enterprise support agencies, planning and development authorities, environmental departments, security enforcement, public transport, government services (e.g., transport, public trains, and buses)</a:t>
            </a:r>
          </a:p>
          <a:p>
            <a:pPr marL="514350" indent="-514350">
              <a:lnSpc>
                <a:spcPct val="110000"/>
              </a:lnSpc>
              <a:buFont typeface="+mj-lt"/>
              <a:buAutoNum type="arabicPeriod"/>
            </a:pPr>
            <a:r>
              <a:rPr lang="en-US" sz="2000" b="1" dirty="0"/>
              <a:t>Private Sector: </a:t>
            </a:r>
            <a:r>
              <a:rPr lang="en-US" sz="2000" dirty="0"/>
              <a:t>include a representative from each tourism-related business </a:t>
            </a:r>
            <a:r>
              <a:rPr lang="en-US" sz="2000" i="1" dirty="0"/>
              <a:t>(e.g., hotels, restaurants, pubs, travel agents, retail outlets, events, experiences, visitor attractions, culture heritage, sport and adventure, car hire, airports, train companies, ecotourism, etc.)  (</a:t>
            </a:r>
            <a:r>
              <a:rPr lang="en-US" sz="2000" i="1" dirty="0">
                <a:hlinkClick r:id="rId2">
                  <a:extLst>
                    <a:ext uri="{A12FA001-AC4F-418D-AE19-62706E023703}">
                      <ahyp:hlinkClr xmlns:ahyp="http://schemas.microsoft.com/office/drawing/2018/hyperlinkcolor" val="tx"/>
                    </a:ext>
                  </a:extLst>
                </a:hlinkClick>
              </a:rPr>
              <a:t>more information</a:t>
            </a:r>
            <a:r>
              <a:rPr lang="en-US" sz="2000" i="1" dirty="0"/>
              <a:t>)</a:t>
            </a:r>
          </a:p>
          <a:p>
            <a:pPr marL="514350" indent="-514350">
              <a:lnSpc>
                <a:spcPct val="110000"/>
              </a:lnSpc>
              <a:buFont typeface="+mj-lt"/>
              <a:buAutoNum type="arabicPeriod"/>
            </a:pPr>
            <a:r>
              <a:rPr lang="en-US" sz="2000" b="1" dirty="0"/>
              <a:t>Communities' </a:t>
            </a:r>
            <a:r>
              <a:rPr lang="en-US" sz="2000" dirty="0"/>
              <a:t>involvement is also important to build a cohesive destination network. They are also part of the tourism region, they live, work there and influence tourism </a:t>
            </a:r>
            <a:r>
              <a:rPr lang="en-US" sz="2000" i="1" dirty="0"/>
              <a:t>(i.e., other non-tourism businesses, voluntary groups, local individuals, and employees). </a:t>
            </a:r>
          </a:p>
          <a:p>
            <a:pPr>
              <a:lnSpc>
                <a:spcPct val="110000"/>
              </a:lnSpc>
            </a:pPr>
            <a:endParaRPr lang="en-US" sz="2000" dirty="0"/>
          </a:p>
        </p:txBody>
      </p:sp>
      <p:sp>
        <p:nvSpPr>
          <p:cNvPr id="2" name="Text Placeholder 1">
            <a:extLst>
              <a:ext uri="{FF2B5EF4-FFF2-40B4-BE49-F238E27FC236}">
                <a16:creationId xmlns:a16="http://schemas.microsoft.com/office/drawing/2014/main" id="{76E240B2-2525-D84F-83D0-894D5D2BA1BF}"/>
              </a:ext>
            </a:extLst>
          </p:cNvPr>
          <p:cNvSpPr>
            <a:spLocks noGrp="1"/>
          </p:cNvSpPr>
          <p:nvPr>
            <p:ph type="body" sz="quarter" idx="16"/>
          </p:nvPr>
        </p:nvSpPr>
        <p:spPr>
          <a:xfrm>
            <a:off x="734713" y="266768"/>
            <a:ext cx="9862529" cy="947703"/>
          </a:xfrm>
        </p:spPr>
        <p:txBody>
          <a:bodyPr>
            <a:normAutofit fontScale="77500" lnSpcReduction="20000"/>
          </a:bodyPr>
          <a:lstStyle/>
          <a:p>
            <a:pPr>
              <a:lnSpc>
                <a:spcPct val="120000"/>
              </a:lnSpc>
              <a:spcBef>
                <a:spcPts val="0"/>
              </a:spcBef>
            </a:pPr>
            <a:r>
              <a:rPr lang="en-US" sz="5100" b="1" dirty="0"/>
              <a:t>What is a Public – Private Sector Partnership</a:t>
            </a:r>
          </a:p>
          <a:p>
            <a:pPr>
              <a:lnSpc>
                <a:spcPct val="120000"/>
              </a:lnSpc>
              <a:spcBef>
                <a:spcPts val="0"/>
              </a:spcBef>
            </a:pPr>
            <a:endParaRPr lang="en-US" dirty="0"/>
          </a:p>
        </p:txBody>
      </p:sp>
    </p:spTree>
    <p:extLst>
      <p:ext uri="{BB962C8B-B14F-4D97-AF65-F5344CB8AC3E}">
        <p14:creationId xmlns:p14="http://schemas.microsoft.com/office/powerpoint/2010/main" val="2964200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897741" y="2079260"/>
            <a:ext cx="8565192" cy="3327561"/>
          </a:xfrm>
        </p:spPr>
        <p:txBody>
          <a:bodyPr>
            <a:noAutofit/>
          </a:bodyPr>
          <a:lstStyle/>
          <a:p>
            <a:pPr marL="0" indent="0" algn="l">
              <a:lnSpc>
                <a:spcPct val="100000"/>
              </a:lnSpc>
              <a:spcBef>
                <a:spcPts val="0"/>
              </a:spcBef>
            </a:pPr>
            <a:r>
              <a:rPr lang="en-GB" b="0" i="0" dirty="0">
                <a:effectLst/>
              </a:rPr>
              <a:t>A public-private partnership refers to a cooperative arrangement between the public and private sectors (</a:t>
            </a:r>
            <a:r>
              <a:rPr lang="en-GB" b="0" i="0" u="sng" dirty="0" err="1">
                <a:effectLst/>
                <a:hlinkClick r:id="rId2">
                  <a:extLst>
                    <a:ext uri="{A12FA001-AC4F-418D-AE19-62706E023703}">
                      <ahyp:hlinkClr xmlns:ahyp="http://schemas.microsoft.com/office/drawing/2018/hyperlinkcolor" val="tx"/>
                    </a:ext>
                  </a:extLst>
                </a:hlinkClick>
              </a:rPr>
              <a:t>Graci</a:t>
            </a:r>
            <a:r>
              <a:rPr lang="en-GB" b="0" i="0" u="sng" dirty="0">
                <a:effectLst/>
                <a:hlinkClick r:id="rId2">
                  <a:extLst>
                    <a:ext uri="{A12FA001-AC4F-418D-AE19-62706E023703}">
                      <ahyp:hlinkClr xmlns:ahyp="http://schemas.microsoft.com/office/drawing/2018/hyperlinkcolor" val="tx"/>
                    </a:ext>
                  </a:extLst>
                </a:hlinkClick>
              </a:rPr>
              <a:t>, 2013</a:t>
            </a:r>
            <a:r>
              <a:rPr lang="en-GB" b="0" i="0" dirty="0">
                <a:effectLst/>
              </a:rPr>
              <a:t>). The benefits of PPP, as </a:t>
            </a:r>
            <a:r>
              <a:rPr lang="en-GB" b="0" i="0" u="sng" dirty="0">
                <a:effectLst/>
                <a:hlinkClick r:id="rId3">
                  <a:extLst>
                    <a:ext uri="{A12FA001-AC4F-418D-AE19-62706E023703}">
                      <ahyp:hlinkClr xmlns:ahyp="http://schemas.microsoft.com/office/drawing/2018/hyperlinkcolor" val="tx"/>
                    </a:ext>
                  </a:extLst>
                </a:hlinkClick>
              </a:rPr>
              <a:t>Neupane (2021</a:t>
            </a:r>
            <a:r>
              <a:rPr lang="en-GB" b="0" i="0" dirty="0">
                <a:effectLst/>
              </a:rPr>
              <a:t>, p. 55) notes, is that it “brings together stakeholders with different objectives and skills, and resources in a formal or informal voluntary partnership to improve the attractiveness of a regional destination, its productivity, associated market efficiency, and the overall management of tourism”. </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a:bodyPr>
          <a:lstStyle/>
          <a:p>
            <a:pPr>
              <a:lnSpc>
                <a:spcPct val="120000"/>
              </a:lnSpc>
              <a:spcBef>
                <a:spcPts val="0"/>
              </a:spcBef>
            </a:pPr>
            <a:r>
              <a:rPr lang="en-GB" sz="4700" b="1" i="0" dirty="0">
                <a:effectLst/>
              </a:rPr>
              <a:t>Research: </a:t>
            </a:r>
            <a:r>
              <a:rPr lang="en-GB" sz="2800" dirty="0"/>
              <a:t>Definition of a Public-Private </a:t>
            </a:r>
            <a:r>
              <a:rPr lang="en-GB" sz="2800" b="0" i="0" dirty="0">
                <a:effectLst/>
              </a:rPr>
              <a:t>Partnership</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159635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5">
            <a:extLst>
              <a:ext uri="{FF2B5EF4-FFF2-40B4-BE49-F238E27FC236}">
                <a16:creationId xmlns:a16="http://schemas.microsoft.com/office/drawing/2014/main" id="{A0EA6904-A627-43F5-ACF8-A4E8BD3F8AC3}"/>
              </a:ext>
            </a:extLst>
          </p:cNvPr>
          <p:cNvSpPr>
            <a:spLocks noGrp="1"/>
          </p:cNvSpPr>
          <p:nvPr>
            <p:ph type="body" sz="quarter" idx="18"/>
          </p:nvPr>
        </p:nvSpPr>
        <p:spPr>
          <a:xfrm>
            <a:off x="1178817" y="1152027"/>
            <a:ext cx="5774433" cy="5447571"/>
          </a:xfrm>
        </p:spPr>
        <p:txBody>
          <a:bodyPr anchor="ctr">
            <a:normAutofit/>
          </a:bodyPr>
          <a:lstStyle/>
          <a:p>
            <a:pPr marL="0" indent="0" algn="ctr">
              <a:lnSpc>
                <a:spcPct val="110000"/>
              </a:lnSpc>
            </a:pPr>
            <a:r>
              <a:rPr lang="en-US" i="1" dirty="0"/>
              <a:t>A public-private sector partnership </a:t>
            </a:r>
            <a:r>
              <a:rPr lang="en-GB" b="0" i="1" dirty="0">
                <a:effectLst/>
              </a:rPr>
              <a:t>refers to a cooperative arrangement between the public and private sectors (</a:t>
            </a:r>
            <a:r>
              <a:rPr lang="en-GB" b="0" i="1" u="sng" dirty="0" err="1">
                <a:effectLst/>
                <a:hlinkClick r:id="rId2">
                  <a:extLst>
                    <a:ext uri="{A12FA001-AC4F-418D-AE19-62706E023703}">
                      <ahyp:hlinkClr xmlns:ahyp="http://schemas.microsoft.com/office/drawing/2018/hyperlinkcolor" val="tx"/>
                    </a:ext>
                  </a:extLst>
                </a:hlinkClick>
              </a:rPr>
              <a:t>Graci</a:t>
            </a:r>
            <a:r>
              <a:rPr lang="en-GB" b="0" i="1" u="sng" dirty="0">
                <a:effectLst/>
                <a:hlinkClick r:id="rId2">
                  <a:extLst>
                    <a:ext uri="{A12FA001-AC4F-418D-AE19-62706E023703}">
                      <ahyp:hlinkClr xmlns:ahyp="http://schemas.microsoft.com/office/drawing/2018/hyperlinkcolor" val="tx"/>
                    </a:ext>
                  </a:extLst>
                </a:hlinkClick>
              </a:rPr>
              <a:t>, 2013</a:t>
            </a:r>
            <a:r>
              <a:rPr lang="en-GB" b="0" i="1" dirty="0">
                <a:effectLst/>
              </a:rPr>
              <a:t>) </a:t>
            </a:r>
          </a:p>
          <a:p>
            <a:pPr marL="0" indent="0">
              <a:lnSpc>
                <a:spcPct val="110000"/>
              </a:lnSpc>
            </a:pPr>
            <a:endParaRPr lang="en-GB" sz="2000" i="1" dirty="0"/>
          </a:p>
          <a:p>
            <a:pPr marL="0" indent="0">
              <a:lnSpc>
                <a:spcPct val="110000"/>
              </a:lnSpc>
            </a:pPr>
            <a:r>
              <a:rPr lang="en-US" sz="2000" dirty="0"/>
              <a:t>Public and private sectors partnering can mitigate the impacts and spur the recovery from a regional tourism crisis. Government, tourism business operators, and communities engage collaboratively by working together resulting in improved reaction strategies, crisis management strategies, reduced fall of visitor numbers and revenues, and overall lessened negative impact</a:t>
            </a:r>
            <a:endParaRPr lang="en-IE" sz="2000" dirty="0"/>
          </a:p>
        </p:txBody>
      </p:sp>
      <p:sp>
        <p:nvSpPr>
          <p:cNvPr id="12" name="Text Placeholder 2">
            <a:extLst>
              <a:ext uri="{FF2B5EF4-FFF2-40B4-BE49-F238E27FC236}">
                <a16:creationId xmlns:a16="http://schemas.microsoft.com/office/drawing/2014/main" id="{CD293208-437C-1E2A-1DBF-E4F5B58FC15D}"/>
              </a:ext>
            </a:extLst>
          </p:cNvPr>
          <p:cNvSpPr>
            <a:spLocks noGrp="1"/>
          </p:cNvSpPr>
          <p:nvPr>
            <p:ph type="body" sz="quarter" idx="16"/>
          </p:nvPr>
        </p:nvSpPr>
        <p:spPr>
          <a:xfrm>
            <a:off x="1025392" y="228600"/>
            <a:ext cx="6157483" cy="938178"/>
          </a:xfrm>
        </p:spPr>
        <p:txBody>
          <a:bodyPr anchor="ctr">
            <a:normAutofit/>
          </a:bodyPr>
          <a:lstStyle/>
          <a:p>
            <a:pPr algn="ctr"/>
            <a:r>
              <a:rPr lang="en-IE" sz="2800" b="1" dirty="0"/>
              <a:t>Public Private Partnerships Mitigate Impacts &amp; Spur Recovery</a:t>
            </a:r>
          </a:p>
        </p:txBody>
      </p:sp>
      <p:pic>
        <p:nvPicPr>
          <p:cNvPr id="13" name="Picture Placeholder 6" descr="A group of people looking at a computer&#10;&#10;Description automatically generated">
            <a:extLst>
              <a:ext uri="{FF2B5EF4-FFF2-40B4-BE49-F238E27FC236}">
                <a16:creationId xmlns:a16="http://schemas.microsoft.com/office/drawing/2014/main" id="{E041D263-C0CD-D87E-1A39-023001B97742}"/>
              </a:ext>
            </a:extLst>
          </p:cNvPr>
          <p:cNvPicPr>
            <a:picLocks noGrp="1" noChangeAspect="1"/>
          </p:cNvPicPr>
          <p:nvPr>
            <p:ph type="pic" sz="quarter" idx="10"/>
          </p:nvPr>
        </p:nvPicPr>
        <p:blipFill rotWithShape="1">
          <a:blip r:embed="rId3"/>
          <a:srcRect l="3730" t="1" r="17431" b="-13703"/>
          <a:stretch/>
        </p:blipFill>
        <p:spPr>
          <a:xfrm>
            <a:off x="7268560" y="1465987"/>
            <a:ext cx="4923440" cy="4819650"/>
          </a:xfrm>
        </p:spPr>
      </p:pic>
      <p:sp>
        <p:nvSpPr>
          <p:cNvPr id="4" name="TextBox 3">
            <a:extLst>
              <a:ext uri="{FF2B5EF4-FFF2-40B4-BE49-F238E27FC236}">
                <a16:creationId xmlns:a16="http://schemas.microsoft.com/office/drawing/2014/main" id="{C52908E0-B524-A5D6-9493-D662BEEE8735}"/>
              </a:ext>
            </a:extLst>
          </p:cNvPr>
          <p:cNvSpPr txBox="1"/>
          <p:nvPr/>
        </p:nvSpPr>
        <p:spPr>
          <a:xfrm>
            <a:off x="7829550" y="5965448"/>
            <a:ext cx="4362449" cy="892552"/>
          </a:xfrm>
          <a:prstGeom prst="rect">
            <a:avLst/>
          </a:prstGeom>
          <a:solidFill>
            <a:srgbClr val="F37C57"/>
          </a:solidFill>
        </p:spPr>
        <p:txBody>
          <a:bodyPr wrap="square" rtlCol="0">
            <a:spAutoFit/>
          </a:bodyPr>
          <a:lstStyle/>
          <a:p>
            <a:r>
              <a:rPr lang="en-GB" sz="2000" b="1" dirty="0">
                <a:solidFill>
                  <a:schemeClr val="bg1"/>
                </a:solidFill>
              </a:rPr>
              <a:t>Read </a:t>
            </a:r>
            <a:r>
              <a:rPr lang="en-GB" sz="1600" b="0" i="0" dirty="0">
                <a:solidFill>
                  <a:schemeClr val="bg1"/>
                </a:solidFill>
                <a:effectLst/>
                <a:hlinkClick r:id="rId2">
                  <a:extLst>
                    <a:ext uri="{A12FA001-AC4F-418D-AE19-62706E023703}">
                      <ahyp:hlinkClr xmlns:ahyp="http://schemas.microsoft.com/office/drawing/2018/hyperlinkcolor" val="tx"/>
                    </a:ext>
                  </a:extLst>
                </a:hlinkClick>
              </a:rPr>
              <a:t>Destination governance in times of crisis and the role of public-private partnerships in tourism recovery from Covid-19</a:t>
            </a:r>
            <a:endParaRPr lang="en-IE" sz="1600" dirty="0">
              <a:solidFill>
                <a:schemeClr val="bg1"/>
              </a:solidFill>
            </a:endParaRPr>
          </a:p>
        </p:txBody>
      </p:sp>
      <p:pic>
        <p:nvPicPr>
          <p:cNvPr id="5" name="Graphic 4" descr="Touchscreen with solid fill">
            <a:extLst>
              <a:ext uri="{FF2B5EF4-FFF2-40B4-BE49-F238E27FC236}">
                <a16:creationId xmlns:a16="http://schemas.microsoft.com/office/drawing/2014/main" id="{B0ED1F8F-AD25-D388-896F-FC55953D251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81736" y="6127982"/>
            <a:ext cx="743614" cy="743614"/>
          </a:xfrm>
          <a:prstGeom prst="rect">
            <a:avLst/>
          </a:prstGeom>
        </p:spPr>
      </p:pic>
      <p:pic>
        <p:nvPicPr>
          <p:cNvPr id="6" name="Graphic 5" descr="Document with solid fill">
            <a:hlinkClick r:id="rId6"/>
            <a:extLst>
              <a:ext uri="{FF2B5EF4-FFF2-40B4-BE49-F238E27FC236}">
                <a16:creationId xmlns:a16="http://schemas.microsoft.com/office/drawing/2014/main" id="{B46981AE-03D6-7914-4FD0-4F193E21D7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64261" y="5944351"/>
            <a:ext cx="1009650" cy="1009650"/>
          </a:xfrm>
          <a:prstGeom prst="rect">
            <a:avLst/>
          </a:prstGeom>
        </p:spPr>
      </p:pic>
    </p:spTree>
    <p:extLst>
      <p:ext uri="{BB962C8B-B14F-4D97-AF65-F5344CB8AC3E}">
        <p14:creationId xmlns:p14="http://schemas.microsoft.com/office/powerpoint/2010/main" val="977793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543046" y="1483707"/>
            <a:ext cx="9541977" cy="4632590"/>
          </a:xfrm>
        </p:spPr>
        <p:txBody>
          <a:bodyPr>
            <a:noAutofit/>
          </a:bodyPr>
          <a:lstStyle/>
          <a:p>
            <a:pPr marL="0" indent="0" algn="l">
              <a:lnSpc>
                <a:spcPct val="100000"/>
              </a:lnSpc>
              <a:spcBef>
                <a:spcPts val="0"/>
              </a:spcBef>
            </a:pPr>
            <a:r>
              <a:rPr lang="en-GB" sz="2000" b="0" i="0" dirty="0">
                <a:effectLst/>
              </a:rPr>
              <a:t>According to </a:t>
            </a:r>
            <a:r>
              <a:rPr lang="en-GB" sz="2000" b="0" i="0" u="sng" dirty="0" err="1">
                <a:effectLst/>
                <a:hlinkClick r:id="rId2">
                  <a:extLst>
                    <a:ext uri="{A12FA001-AC4F-418D-AE19-62706E023703}">
                      <ahyp:hlinkClr xmlns:ahyp="http://schemas.microsoft.com/office/drawing/2018/hyperlinkcolor" val="tx"/>
                    </a:ext>
                  </a:extLst>
                </a:hlinkClick>
              </a:rPr>
              <a:t>Graci</a:t>
            </a:r>
            <a:r>
              <a:rPr lang="en-GB" sz="2000" b="0" i="0" u="sng" dirty="0">
                <a:effectLst/>
                <a:hlinkClick r:id="rId2">
                  <a:extLst>
                    <a:ext uri="{A12FA001-AC4F-418D-AE19-62706E023703}">
                      <ahyp:hlinkClr xmlns:ahyp="http://schemas.microsoft.com/office/drawing/2018/hyperlinkcolor" val="tx"/>
                    </a:ext>
                  </a:extLst>
                </a:hlinkClick>
              </a:rPr>
              <a:t> (2013)</a:t>
            </a:r>
            <a:r>
              <a:rPr lang="en-GB" sz="2000" b="0" i="0" dirty="0">
                <a:effectLst/>
              </a:rPr>
              <a:t>, public-private partnerships have the following characteristics:</a:t>
            </a:r>
          </a:p>
          <a:p>
            <a:pPr marL="0" indent="0" algn="l">
              <a:lnSpc>
                <a:spcPct val="100000"/>
              </a:lnSpc>
              <a:spcBef>
                <a:spcPts val="0"/>
              </a:spcBef>
            </a:pPr>
            <a:endParaRPr lang="en-GB" sz="2000" b="0" i="0" dirty="0">
              <a:effectLst/>
            </a:endParaRPr>
          </a:p>
          <a:p>
            <a:pPr marL="342900" indent="-342900" algn="l">
              <a:lnSpc>
                <a:spcPct val="100000"/>
              </a:lnSpc>
              <a:spcBef>
                <a:spcPts val="0"/>
              </a:spcBef>
              <a:buFont typeface="Wingdings" panose="05000000000000000000" pitchFamily="2" charset="2"/>
              <a:buChar char="v"/>
            </a:pPr>
            <a:r>
              <a:rPr lang="en-GB" sz="2000" b="0" i="0" dirty="0">
                <a:effectLst/>
              </a:rPr>
              <a:t>Each stakeholder has their own roles and responsibilities to contribute to the common goal.</a:t>
            </a:r>
          </a:p>
          <a:p>
            <a:pPr marL="342900" indent="-342900" algn="l">
              <a:lnSpc>
                <a:spcPct val="100000"/>
              </a:lnSpc>
              <a:spcBef>
                <a:spcPts val="0"/>
              </a:spcBef>
              <a:buFont typeface="Wingdings" panose="05000000000000000000" pitchFamily="2" charset="2"/>
              <a:buChar char="v"/>
            </a:pPr>
            <a:r>
              <a:rPr lang="en-GB" sz="2000" b="0" i="0" dirty="0">
                <a:effectLst/>
              </a:rPr>
              <a:t>Stakeholders are independent and self-regulated and interact through negotiation.</a:t>
            </a:r>
          </a:p>
          <a:p>
            <a:pPr marL="342900" indent="-342900" algn="l">
              <a:lnSpc>
                <a:spcPct val="100000"/>
              </a:lnSpc>
              <a:spcBef>
                <a:spcPts val="0"/>
              </a:spcBef>
              <a:buFont typeface="Wingdings" panose="05000000000000000000" pitchFamily="2" charset="2"/>
              <a:buChar char="v"/>
            </a:pPr>
            <a:r>
              <a:rPr lang="en-GB" sz="2000" b="0" i="0" dirty="0">
                <a:effectLst/>
              </a:rPr>
              <a:t>Stakeholders solve problems constructively to narrow differences.</a:t>
            </a:r>
          </a:p>
          <a:p>
            <a:pPr marL="342900" indent="-342900" algn="l">
              <a:lnSpc>
                <a:spcPct val="100000"/>
              </a:lnSpc>
              <a:spcBef>
                <a:spcPts val="0"/>
              </a:spcBef>
              <a:buFont typeface="Wingdings" panose="05000000000000000000" pitchFamily="2" charset="2"/>
              <a:buChar char="v"/>
            </a:pPr>
            <a:r>
              <a:rPr lang="en-GB" sz="2000" b="0" i="0" dirty="0">
                <a:effectLst/>
              </a:rPr>
              <a:t>Stakeholders have joint ownership of every decision made.</a:t>
            </a:r>
          </a:p>
          <a:p>
            <a:pPr marL="342900" indent="-342900" algn="l">
              <a:lnSpc>
                <a:spcPct val="100000"/>
              </a:lnSpc>
              <a:spcBef>
                <a:spcPts val="0"/>
              </a:spcBef>
              <a:buFont typeface="Wingdings" panose="05000000000000000000" pitchFamily="2" charset="2"/>
              <a:buChar char="v"/>
            </a:pPr>
            <a:r>
              <a:rPr lang="en-GB" sz="2000" b="0" i="0" dirty="0">
                <a:effectLst/>
              </a:rPr>
              <a:t>Stakeholders bear collective responsibility for the destination's future.</a:t>
            </a:r>
          </a:p>
          <a:p>
            <a:pPr marL="342900" indent="-342900" algn="l">
              <a:lnSpc>
                <a:spcPct val="100000"/>
              </a:lnSpc>
              <a:spcBef>
                <a:spcPts val="0"/>
              </a:spcBef>
              <a:buFont typeface="Wingdings" panose="05000000000000000000" pitchFamily="2" charset="2"/>
              <a:buChar char="v"/>
            </a:pPr>
            <a:r>
              <a:rPr lang="en-GB" sz="2000" b="0" i="0" dirty="0">
                <a:effectLst/>
              </a:rPr>
              <a:t>As a form of governance, PPPs are intriguing because they render governments and authorities on an equal footing and in partnership with various stakeholders—over whom they traditionally exercise oversight and regulation—for the sake of achieving better and more effective outcomes. Despite their known advantages, however, PPPs do not materialize easily or simply.</a:t>
            </a:r>
          </a:p>
          <a:p>
            <a:pPr marL="0" indent="0">
              <a:lnSpc>
                <a:spcPct val="100000"/>
              </a:lnSpc>
              <a:spcBef>
                <a:spcPts val="0"/>
              </a:spcBef>
            </a:pPr>
            <a:endParaRPr lang="en-IE" sz="2000"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a:bodyPr>
          <a:lstStyle/>
          <a:p>
            <a:pPr>
              <a:lnSpc>
                <a:spcPct val="120000"/>
              </a:lnSpc>
              <a:spcBef>
                <a:spcPts val="0"/>
              </a:spcBef>
            </a:pPr>
            <a:r>
              <a:rPr lang="en-GB" sz="4700" b="1" i="0" dirty="0">
                <a:effectLst/>
              </a:rPr>
              <a:t>Research: </a:t>
            </a:r>
            <a:r>
              <a:rPr lang="en-GB" sz="2800" dirty="0"/>
              <a:t>Benefits of a Public-Private </a:t>
            </a:r>
            <a:r>
              <a:rPr lang="en-GB" sz="2800" b="0" i="0" dirty="0">
                <a:effectLst/>
              </a:rPr>
              <a:t>Partnerships</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986079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16455A07-D01D-F348-BEC4-AA88E403B4DE}"/>
              </a:ext>
            </a:extLst>
          </p:cNvPr>
          <p:cNvSpPr>
            <a:spLocks noGrp="1"/>
          </p:cNvSpPr>
          <p:nvPr>
            <p:ph type="body" sz="quarter" idx="18"/>
          </p:nvPr>
        </p:nvSpPr>
        <p:spPr>
          <a:xfrm>
            <a:off x="3055319" y="2707990"/>
            <a:ext cx="3024340" cy="721009"/>
          </a:xfrm>
        </p:spPr>
        <p:txBody>
          <a:bodyPr>
            <a:normAutofit fontScale="85000" lnSpcReduction="10000"/>
          </a:bodyPr>
          <a:lstStyle/>
          <a:p>
            <a:r>
              <a:rPr lang="en-US" dirty="0"/>
              <a:t>Destination Management Officer or Manager</a:t>
            </a:r>
          </a:p>
        </p:txBody>
      </p:sp>
      <p:sp>
        <p:nvSpPr>
          <p:cNvPr id="15" name="Text Placeholder 14">
            <a:extLst>
              <a:ext uri="{FF2B5EF4-FFF2-40B4-BE49-F238E27FC236}">
                <a16:creationId xmlns:a16="http://schemas.microsoft.com/office/drawing/2014/main" id="{CF12D240-5793-2D42-9F87-1FD3F1516BC0}"/>
              </a:ext>
            </a:extLst>
          </p:cNvPr>
          <p:cNvSpPr>
            <a:spLocks noGrp="1"/>
          </p:cNvSpPr>
          <p:nvPr>
            <p:ph type="body" sz="quarter" idx="16"/>
          </p:nvPr>
        </p:nvSpPr>
        <p:spPr/>
        <p:txBody>
          <a:bodyPr>
            <a:normAutofit fontScale="92500" lnSpcReduction="10000"/>
          </a:bodyPr>
          <a:lstStyle/>
          <a:p>
            <a:r>
              <a:rPr lang="en-US" dirty="0"/>
              <a:t>Public Sector</a:t>
            </a:r>
          </a:p>
        </p:txBody>
      </p:sp>
      <p:sp>
        <p:nvSpPr>
          <p:cNvPr id="17" name="Text Placeholder 16">
            <a:extLst>
              <a:ext uri="{FF2B5EF4-FFF2-40B4-BE49-F238E27FC236}">
                <a16:creationId xmlns:a16="http://schemas.microsoft.com/office/drawing/2014/main" id="{EE7EB964-8C51-114D-80A7-E96055D8F23F}"/>
              </a:ext>
            </a:extLst>
          </p:cNvPr>
          <p:cNvSpPr>
            <a:spLocks noGrp="1"/>
          </p:cNvSpPr>
          <p:nvPr>
            <p:ph type="body" sz="quarter" idx="19"/>
          </p:nvPr>
        </p:nvSpPr>
        <p:spPr>
          <a:xfrm>
            <a:off x="3023937" y="3333772"/>
            <a:ext cx="3024340" cy="1778940"/>
          </a:xfrm>
        </p:spPr>
        <p:txBody>
          <a:bodyPr>
            <a:noAutofit/>
          </a:bodyPr>
          <a:lstStyle/>
          <a:p>
            <a:pPr marL="0" indent="0">
              <a:lnSpc>
                <a:spcPct val="100000"/>
              </a:lnSpc>
              <a:spcBef>
                <a:spcPts val="0"/>
              </a:spcBef>
            </a:pPr>
            <a:r>
              <a:rPr lang="en-US" sz="2000" dirty="0"/>
              <a:t>Enhance the destination’s reputation and promote regional cooperation and tourism experiences. Often manages most of the private tourism sector in their region</a:t>
            </a:r>
          </a:p>
        </p:txBody>
      </p:sp>
      <p:sp>
        <p:nvSpPr>
          <p:cNvPr id="18" name="Text Placeholder 17">
            <a:extLst>
              <a:ext uri="{FF2B5EF4-FFF2-40B4-BE49-F238E27FC236}">
                <a16:creationId xmlns:a16="http://schemas.microsoft.com/office/drawing/2014/main" id="{44D505F6-BE72-DC4F-A23F-E83047CC3B63}"/>
              </a:ext>
            </a:extLst>
          </p:cNvPr>
          <p:cNvSpPr>
            <a:spLocks noGrp="1"/>
          </p:cNvSpPr>
          <p:nvPr>
            <p:ph type="body" sz="quarter" idx="20"/>
          </p:nvPr>
        </p:nvSpPr>
        <p:spPr/>
        <p:txBody>
          <a:bodyPr>
            <a:normAutofit/>
          </a:bodyPr>
          <a:lstStyle/>
          <a:p>
            <a:r>
              <a:rPr lang="en-US" dirty="0"/>
              <a:t>Government Office</a:t>
            </a:r>
          </a:p>
        </p:txBody>
      </p:sp>
      <p:sp>
        <p:nvSpPr>
          <p:cNvPr id="19" name="Text Placeholder 18">
            <a:extLst>
              <a:ext uri="{FF2B5EF4-FFF2-40B4-BE49-F238E27FC236}">
                <a16:creationId xmlns:a16="http://schemas.microsoft.com/office/drawing/2014/main" id="{E4ED1FF7-18C9-B140-A21E-803A9DD03CF7}"/>
              </a:ext>
            </a:extLst>
          </p:cNvPr>
          <p:cNvSpPr>
            <a:spLocks noGrp="1"/>
          </p:cNvSpPr>
          <p:nvPr>
            <p:ph type="body" sz="quarter" idx="21"/>
          </p:nvPr>
        </p:nvSpPr>
        <p:spPr/>
        <p:txBody>
          <a:bodyPr>
            <a:normAutofit fontScale="92500" lnSpcReduction="10000"/>
          </a:bodyPr>
          <a:lstStyle/>
          <a:p>
            <a:r>
              <a:rPr lang="en-US" dirty="0"/>
              <a:t>Public Sector</a:t>
            </a:r>
          </a:p>
        </p:txBody>
      </p:sp>
      <p:sp>
        <p:nvSpPr>
          <p:cNvPr id="20" name="Text Placeholder 19">
            <a:extLst>
              <a:ext uri="{FF2B5EF4-FFF2-40B4-BE49-F238E27FC236}">
                <a16:creationId xmlns:a16="http://schemas.microsoft.com/office/drawing/2014/main" id="{54E52C28-08DE-2543-B512-5EB42BE01681}"/>
              </a:ext>
            </a:extLst>
          </p:cNvPr>
          <p:cNvSpPr>
            <a:spLocks noGrp="1"/>
          </p:cNvSpPr>
          <p:nvPr>
            <p:ph type="body" sz="quarter" idx="22"/>
          </p:nvPr>
        </p:nvSpPr>
        <p:spPr/>
        <p:txBody>
          <a:bodyPr>
            <a:normAutofit/>
          </a:bodyPr>
          <a:lstStyle/>
          <a:p>
            <a:pPr marL="0" indent="0">
              <a:lnSpc>
                <a:spcPct val="100000"/>
              </a:lnSpc>
              <a:spcBef>
                <a:spcPts val="0"/>
              </a:spcBef>
            </a:pPr>
            <a:r>
              <a:rPr lang="en-US" sz="2000" dirty="0"/>
              <a:t>Assist in formulating and implementing tourism policies, resources, training and supports</a:t>
            </a:r>
          </a:p>
          <a:p>
            <a:pPr marL="0" indent="0">
              <a:lnSpc>
                <a:spcPct val="100000"/>
              </a:lnSpc>
              <a:spcBef>
                <a:spcPts val="0"/>
              </a:spcBef>
            </a:pPr>
            <a:endParaRPr lang="en-US" sz="2000" dirty="0"/>
          </a:p>
          <a:p>
            <a:pPr marL="0" indent="0">
              <a:lnSpc>
                <a:spcPct val="100000"/>
              </a:lnSpc>
              <a:spcBef>
                <a:spcPts val="0"/>
              </a:spcBef>
            </a:pPr>
            <a:endParaRPr lang="en-US" sz="2000" dirty="0"/>
          </a:p>
        </p:txBody>
      </p:sp>
      <p:sp>
        <p:nvSpPr>
          <p:cNvPr id="21" name="Text Placeholder 20">
            <a:extLst>
              <a:ext uri="{FF2B5EF4-FFF2-40B4-BE49-F238E27FC236}">
                <a16:creationId xmlns:a16="http://schemas.microsoft.com/office/drawing/2014/main" id="{48E72D0F-669D-204D-A9B2-B6BBFA4A6594}"/>
              </a:ext>
            </a:extLst>
          </p:cNvPr>
          <p:cNvSpPr>
            <a:spLocks noGrp="1"/>
          </p:cNvSpPr>
          <p:nvPr>
            <p:ph type="body" sz="quarter" idx="23"/>
          </p:nvPr>
        </p:nvSpPr>
        <p:spPr>
          <a:xfrm>
            <a:off x="9125088" y="2646928"/>
            <a:ext cx="3024340" cy="442916"/>
          </a:xfrm>
        </p:spPr>
        <p:txBody>
          <a:bodyPr>
            <a:normAutofit/>
          </a:bodyPr>
          <a:lstStyle/>
          <a:p>
            <a:r>
              <a:rPr lang="en-US" dirty="0"/>
              <a:t>Community </a:t>
            </a:r>
          </a:p>
        </p:txBody>
      </p:sp>
      <p:sp>
        <p:nvSpPr>
          <p:cNvPr id="22" name="Text Placeholder 21">
            <a:extLst>
              <a:ext uri="{FF2B5EF4-FFF2-40B4-BE49-F238E27FC236}">
                <a16:creationId xmlns:a16="http://schemas.microsoft.com/office/drawing/2014/main" id="{69F39A0D-3397-034C-BD1E-6C9BA0EBB681}"/>
              </a:ext>
            </a:extLst>
          </p:cNvPr>
          <p:cNvSpPr>
            <a:spLocks noGrp="1"/>
          </p:cNvSpPr>
          <p:nvPr>
            <p:ph type="body" sz="quarter" idx="24"/>
          </p:nvPr>
        </p:nvSpPr>
        <p:spPr/>
        <p:txBody>
          <a:bodyPr>
            <a:normAutofit fontScale="92500" lnSpcReduction="10000"/>
          </a:bodyPr>
          <a:lstStyle/>
          <a:p>
            <a:r>
              <a:rPr lang="en-US" dirty="0"/>
              <a:t>Private Sector</a:t>
            </a:r>
          </a:p>
        </p:txBody>
      </p:sp>
      <p:sp>
        <p:nvSpPr>
          <p:cNvPr id="23" name="Text Placeholder 22">
            <a:extLst>
              <a:ext uri="{FF2B5EF4-FFF2-40B4-BE49-F238E27FC236}">
                <a16:creationId xmlns:a16="http://schemas.microsoft.com/office/drawing/2014/main" id="{C8E93E62-E59E-F54F-BE50-CBB8C341BE48}"/>
              </a:ext>
            </a:extLst>
          </p:cNvPr>
          <p:cNvSpPr>
            <a:spLocks noGrp="1"/>
          </p:cNvSpPr>
          <p:nvPr>
            <p:ph type="body" sz="quarter" idx="25"/>
          </p:nvPr>
        </p:nvSpPr>
        <p:spPr>
          <a:xfrm>
            <a:off x="9153592" y="2974301"/>
            <a:ext cx="3024340" cy="2969522"/>
          </a:xfrm>
        </p:spPr>
        <p:txBody>
          <a:bodyPr>
            <a:noAutofit/>
          </a:bodyPr>
          <a:lstStyle/>
          <a:p>
            <a:pPr marL="0" indent="0">
              <a:lnSpc>
                <a:spcPct val="100000"/>
              </a:lnSpc>
              <a:spcBef>
                <a:spcPts val="0"/>
              </a:spcBef>
            </a:pPr>
            <a:r>
              <a:rPr lang="en-US" sz="2000" dirty="0"/>
              <a:t>Is the source of employees, provide local services and facilities, work with and promote tourism businesses e.g., their business partners stay in local hotels and eat in local restaurants. They also participate in tourism experiences themselves e.g., activity parks, café’s, cycling.</a:t>
            </a:r>
          </a:p>
        </p:txBody>
      </p:sp>
      <p:sp>
        <p:nvSpPr>
          <p:cNvPr id="24" name="Text Placeholder 23">
            <a:extLst>
              <a:ext uri="{FF2B5EF4-FFF2-40B4-BE49-F238E27FC236}">
                <a16:creationId xmlns:a16="http://schemas.microsoft.com/office/drawing/2014/main" id="{F9BF796D-306D-B742-A29B-10ECDC4B1BC7}"/>
              </a:ext>
            </a:extLst>
          </p:cNvPr>
          <p:cNvSpPr>
            <a:spLocks noGrp="1"/>
          </p:cNvSpPr>
          <p:nvPr>
            <p:ph type="body" sz="quarter" idx="26"/>
          </p:nvPr>
        </p:nvSpPr>
        <p:spPr/>
        <p:txBody>
          <a:bodyPr>
            <a:normAutofit/>
          </a:bodyPr>
          <a:lstStyle/>
          <a:p>
            <a:r>
              <a:rPr lang="en-US" dirty="0"/>
              <a:t>Tourism Organisations</a:t>
            </a:r>
          </a:p>
        </p:txBody>
      </p:sp>
      <p:sp>
        <p:nvSpPr>
          <p:cNvPr id="25" name="Text Placeholder 24">
            <a:extLst>
              <a:ext uri="{FF2B5EF4-FFF2-40B4-BE49-F238E27FC236}">
                <a16:creationId xmlns:a16="http://schemas.microsoft.com/office/drawing/2014/main" id="{550E8F21-7DAD-C447-810C-62CB291E7108}"/>
              </a:ext>
            </a:extLst>
          </p:cNvPr>
          <p:cNvSpPr>
            <a:spLocks noGrp="1"/>
          </p:cNvSpPr>
          <p:nvPr>
            <p:ph type="body" sz="quarter" idx="27"/>
          </p:nvPr>
        </p:nvSpPr>
        <p:spPr/>
        <p:txBody>
          <a:bodyPr>
            <a:normAutofit fontScale="92500" lnSpcReduction="10000"/>
          </a:bodyPr>
          <a:lstStyle/>
          <a:p>
            <a:r>
              <a:rPr lang="en-US" dirty="0"/>
              <a:t>Private Sector</a:t>
            </a:r>
          </a:p>
        </p:txBody>
      </p:sp>
      <p:sp>
        <p:nvSpPr>
          <p:cNvPr id="26" name="Text Placeholder 25">
            <a:extLst>
              <a:ext uri="{FF2B5EF4-FFF2-40B4-BE49-F238E27FC236}">
                <a16:creationId xmlns:a16="http://schemas.microsoft.com/office/drawing/2014/main" id="{E735FD9E-8D91-2C47-B019-16794B253749}"/>
              </a:ext>
            </a:extLst>
          </p:cNvPr>
          <p:cNvSpPr>
            <a:spLocks noGrp="1"/>
          </p:cNvSpPr>
          <p:nvPr>
            <p:ph type="body" sz="quarter" idx="28"/>
          </p:nvPr>
        </p:nvSpPr>
        <p:spPr>
          <a:xfrm>
            <a:off x="6097870" y="3183628"/>
            <a:ext cx="3024340" cy="3512447"/>
          </a:xfrm>
        </p:spPr>
        <p:txBody>
          <a:bodyPr>
            <a:normAutofit/>
          </a:bodyPr>
          <a:lstStyle/>
          <a:p>
            <a:r>
              <a:rPr lang="en-US" sz="2000" dirty="0"/>
              <a:t>e.g., a Hotel Representative will aim to strengthen and promote hotel objectives e.g., increase bed nights, attract more customers, promote their in-house experiences</a:t>
            </a:r>
          </a:p>
        </p:txBody>
      </p:sp>
      <p:sp>
        <p:nvSpPr>
          <p:cNvPr id="27" name="Text Placeholder 26">
            <a:extLst>
              <a:ext uri="{FF2B5EF4-FFF2-40B4-BE49-F238E27FC236}">
                <a16:creationId xmlns:a16="http://schemas.microsoft.com/office/drawing/2014/main" id="{E80AAE38-25C4-6F45-A758-A69EEF3465DF}"/>
              </a:ext>
            </a:extLst>
          </p:cNvPr>
          <p:cNvSpPr>
            <a:spLocks noGrp="1"/>
          </p:cNvSpPr>
          <p:nvPr>
            <p:ph type="body" sz="quarter" idx="29"/>
          </p:nvPr>
        </p:nvSpPr>
        <p:spPr>
          <a:xfrm>
            <a:off x="10764" y="446202"/>
            <a:ext cx="12181236" cy="582221"/>
          </a:xfrm>
        </p:spPr>
        <p:txBody>
          <a:bodyPr>
            <a:normAutofit lnSpcReduction="10000"/>
          </a:bodyPr>
          <a:lstStyle/>
          <a:p>
            <a:r>
              <a:rPr lang="en-US" b="1" dirty="0">
                <a:solidFill>
                  <a:srgbClr val="79527B"/>
                </a:solidFill>
              </a:rPr>
              <a:t>Roles of Public Private Representatives</a:t>
            </a:r>
          </a:p>
        </p:txBody>
      </p:sp>
    </p:spTree>
    <p:extLst>
      <p:ext uri="{BB962C8B-B14F-4D97-AF65-F5344CB8AC3E}">
        <p14:creationId xmlns:p14="http://schemas.microsoft.com/office/powerpoint/2010/main" val="23518109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B18DDBAB-12CA-5850-F8A2-AD529714F1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420889" y="1138634"/>
            <a:ext cx="7349493" cy="5230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14">
            <a:extLst>
              <a:ext uri="{FF2B5EF4-FFF2-40B4-BE49-F238E27FC236}">
                <a16:creationId xmlns:a16="http://schemas.microsoft.com/office/drawing/2014/main" id="{D3BC47C3-5821-1796-4DCE-92335B10034D}"/>
              </a:ext>
            </a:extLst>
          </p:cNvPr>
          <p:cNvSpPr txBox="1">
            <a:spLocks/>
          </p:cNvSpPr>
          <p:nvPr/>
        </p:nvSpPr>
        <p:spPr>
          <a:xfrm>
            <a:off x="1" y="12364"/>
            <a:ext cx="12191999" cy="1026843"/>
          </a:xfrm>
          <a:prstGeom prst="rect">
            <a:avLst/>
          </a:prstGeom>
          <a:solidFill>
            <a:srgbClr val="7A547C"/>
          </a:solidFill>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800" dirty="0">
                <a:solidFill>
                  <a:schemeClr val="bg1"/>
                </a:solidFill>
              </a:rPr>
              <a:t>Potential Members of The Public – Private Partnership System</a:t>
            </a:r>
            <a:endParaRPr lang="en-IE" sz="2800" i="1" dirty="0">
              <a:solidFill>
                <a:schemeClr val="bg1"/>
              </a:solidFill>
            </a:endParaRPr>
          </a:p>
        </p:txBody>
      </p:sp>
      <p:pic>
        <p:nvPicPr>
          <p:cNvPr id="7" name="Graphic 6" descr="Touchscreen with solid fill">
            <a:extLst>
              <a:ext uri="{FF2B5EF4-FFF2-40B4-BE49-F238E27FC236}">
                <a16:creationId xmlns:a16="http://schemas.microsoft.com/office/drawing/2014/main" id="{E2F24C0A-C58C-7401-8C4C-7FB92D32F6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78547" y="5099732"/>
            <a:ext cx="914400" cy="914400"/>
          </a:xfrm>
          <a:prstGeom prst="rect">
            <a:avLst/>
          </a:prstGeom>
        </p:spPr>
      </p:pic>
      <p:sp>
        <p:nvSpPr>
          <p:cNvPr id="8" name="Text Placeholder 5">
            <a:hlinkClick r:id="rId5"/>
            <a:extLst>
              <a:ext uri="{FF2B5EF4-FFF2-40B4-BE49-F238E27FC236}">
                <a16:creationId xmlns:a16="http://schemas.microsoft.com/office/drawing/2014/main" id="{C2FFB1C8-7FF7-450F-F9F3-7DD1DBAA4EEF}"/>
              </a:ext>
            </a:extLst>
          </p:cNvPr>
          <p:cNvSpPr txBox="1">
            <a:spLocks/>
          </p:cNvSpPr>
          <p:nvPr/>
        </p:nvSpPr>
        <p:spPr>
          <a:xfrm>
            <a:off x="10281726" y="5947124"/>
            <a:ext cx="1791682"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6">
                  <a:extLst>
                    <a:ext uri="{A12FA001-AC4F-418D-AE19-62706E023703}">
                      <ahyp:hlinkClr xmlns:ahyp="http://schemas.microsoft.com/office/drawing/2018/hyperlinkcolor" val="tx"/>
                    </a:ext>
                  </a:extLst>
                </a:hlinkClick>
              </a:rPr>
              <a:t>Tourism system: stakeholders and operational scales</a:t>
            </a:r>
            <a:endParaRPr lang="en-IE" sz="1000" b="1" dirty="0">
              <a:solidFill>
                <a:srgbClr val="F37C57"/>
              </a:solidFill>
            </a:endParaRPr>
          </a:p>
        </p:txBody>
      </p:sp>
      <p:sp>
        <p:nvSpPr>
          <p:cNvPr id="11" name="Text Placeholder 5">
            <a:extLst>
              <a:ext uri="{FF2B5EF4-FFF2-40B4-BE49-F238E27FC236}">
                <a16:creationId xmlns:a16="http://schemas.microsoft.com/office/drawing/2014/main" id="{90F92128-D095-C0C0-2CF4-AA3ED0D35785}"/>
              </a:ext>
            </a:extLst>
          </p:cNvPr>
          <p:cNvSpPr txBox="1">
            <a:spLocks/>
          </p:cNvSpPr>
          <p:nvPr/>
        </p:nvSpPr>
        <p:spPr>
          <a:xfrm>
            <a:off x="4710545" y="3532910"/>
            <a:ext cx="2798619"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THE HOLIDAY DESTINATION</a:t>
            </a:r>
          </a:p>
          <a:p>
            <a:pPr algn="ctr">
              <a:lnSpc>
                <a:spcPct val="100000"/>
              </a:lnSpc>
              <a:spcBef>
                <a:spcPts val="0"/>
              </a:spcBef>
            </a:pPr>
            <a:r>
              <a:rPr lang="en-IE" sz="1400" b="1" dirty="0"/>
              <a:t>(tourist area)</a:t>
            </a:r>
          </a:p>
        </p:txBody>
      </p:sp>
      <p:sp>
        <p:nvSpPr>
          <p:cNvPr id="12" name="Text Placeholder 5">
            <a:extLst>
              <a:ext uri="{FF2B5EF4-FFF2-40B4-BE49-F238E27FC236}">
                <a16:creationId xmlns:a16="http://schemas.microsoft.com/office/drawing/2014/main" id="{D2AE1E80-359F-22A5-9E67-E54B4E33A066}"/>
              </a:ext>
            </a:extLst>
          </p:cNvPr>
          <p:cNvSpPr txBox="1">
            <a:spLocks/>
          </p:cNvSpPr>
          <p:nvPr/>
        </p:nvSpPr>
        <p:spPr>
          <a:xfrm>
            <a:off x="3241962" y="1399310"/>
            <a:ext cx="1537855"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CUSTOMERS</a:t>
            </a:r>
          </a:p>
        </p:txBody>
      </p:sp>
      <p:sp>
        <p:nvSpPr>
          <p:cNvPr id="5" name="TextBox 4">
            <a:extLst>
              <a:ext uri="{FF2B5EF4-FFF2-40B4-BE49-F238E27FC236}">
                <a16:creationId xmlns:a16="http://schemas.microsoft.com/office/drawing/2014/main" id="{A7584434-DA9A-88E3-FE69-7FFEE26F859C}"/>
              </a:ext>
            </a:extLst>
          </p:cNvPr>
          <p:cNvSpPr txBox="1"/>
          <p:nvPr/>
        </p:nvSpPr>
        <p:spPr>
          <a:xfrm>
            <a:off x="3667597" y="773698"/>
            <a:ext cx="619264" cy="1446550"/>
          </a:xfrm>
          <a:prstGeom prst="rect">
            <a:avLst/>
          </a:prstGeom>
          <a:noFill/>
        </p:spPr>
        <p:txBody>
          <a:bodyPr wrap="square" rtlCol="0">
            <a:spAutoFit/>
          </a:bodyPr>
          <a:lstStyle/>
          <a:p>
            <a:pPr algn="ctr"/>
            <a:r>
              <a:rPr lang="en-IE" sz="8800" dirty="0">
                <a:solidFill>
                  <a:schemeClr val="bg1">
                    <a:lumMod val="50000"/>
                  </a:schemeClr>
                </a:solidFill>
              </a:rPr>
              <a:t>x</a:t>
            </a:r>
          </a:p>
        </p:txBody>
      </p:sp>
      <p:sp>
        <p:nvSpPr>
          <p:cNvPr id="13" name="Text Placeholder 5">
            <a:extLst>
              <a:ext uri="{FF2B5EF4-FFF2-40B4-BE49-F238E27FC236}">
                <a16:creationId xmlns:a16="http://schemas.microsoft.com/office/drawing/2014/main" id="{333AAB27-F1C5-8702-A384-447484EEBFB3}"/>
              </a:ext>
            </a:extLst>
          </p:cNvPr>
          <p:cNvSpPr txBox="1">
            <a:spLocks/>
          </p:cNvSpPr>
          <p:nvPr/>
        </p:nvSpPr>
        <p:spPr>
          <a:xfrm>
            <a:off x="4890654" y="2885021"/>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TOURIST COMPANIES</a:t>
            </a:r>
          </a:p>
        </p:txBody>
      </p:sp>
      <p:sp>
        <p:nvSpPr>
          <p:cNvPr id="14" name="Text Placeholder 5">
            <a:extLst>
              <a:ext uri="{FF2B5EF4-FFF2-40B4-BE49-F238E27FC236}">
                <a16:creationId xmlns:a16="http://schemas.microsoft.com/office/drawing/2014/main" id="{17564B7C-3F04-77C0-1F94-3A634205B4DA}"/>
              </a:ext>
            </a:extLst>
          </p:cNvPr>
          <p:cNvSpPr txBox="1">
            <a:spLocks/>
          </p:cNvSpPr>
          <p:nvPr/>
        </p:nvSpPr>
        <p:spPr>
          <a:xfrm>
            <a:off x="6151417" y="2885021"/>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LOCAL AUTHORITIES</a:t>
            </a:r>
          </a:p>
        </p:txBody>
      </p:sp>
      <p:sp>
        <p:nvSpPr>
          <p:cNvPr id="15" name="Text Placeholder 5">
            <a:extLst>
              <a:ext uri="{FF2B5EF4-FFF2-40B4-BE49-F238E27FC236}">
                <a16:creationId xmlns:a16="http://schemas.microsoft.com/office/drawing/2014/main" id="{207D7325-BC97-804A-274A-3BC6380EC090}"/>
              </a:ext>
            </a:extLst>
          </p:cNvPr>
          <p:cNvSpPr txBox="1">
            <a:spLocks/>
          </p:cNvSpPr>
          <p:nvPr/>
        </p:nvSpPr>
        <p:spPr>
          <a:xfrm>
            <a:off x="5493327" y="4090366"/>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LOCAL POPULATION</a:t>
            </a:r>
          </a:p>
        </p:txBody>
      </p:sp>
      <p:sp>
        <p:nvSpPr>
          <p:cNvPr id="16" name="Text Placeholder 5">
            <a:extLst>
              <a:ext uri="{FF2B5EF4-FFF2-40B4-BE49-F238E27FC236}">
                <a16:creationId xmlns:a16="http://schemas.microsoft.com/office/drawing/2014/main" id="{2A2BA70B-385F-745E-2FAB-69AF24CFF2DA}"/>
              </a:ext>
            </a:extLst>
          </p:cNvPr>
          <p:cNvSpPr txBox="1">
            <a:spLocks/>
          </p:cNvSpPr>
          <p:nvPr/>
        </p:nvSpPr>
        <p:spPr>
          <a:xfrm>
            <a:off x="7640781" y="2358549"/>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External public authorities</a:t>
            </a:r>
          </a:p>
        </p:txBody>
      </p:sp>
      <p:sp>
        <p:nvSpPr>
          <p:cNvPr id="17" name="Text Placeholder 5">
            <a:extLst>
              <a:ext uri="{FF2B5EF4-FFF2-40B4-BE49-F238E27FC236}">
                <a16:creationId xmlns:a16="http://schemas.microsoft.com/office/drawing/2014/main" id="{6E80891D-CEC1-BD2A-9F5A-E65FE525C945}"/>
              </a:ext>
            </a:extLst>
          </p:cNvPr>
          <p:cNvSpPr txBox="1">
            <a:spLocks/>
          </p:cNvSpPr>
          <p:nvPr/>
        </p:nvSpPr>
        <p:spPr>
          <a:xfrm>
            <a:off x="7498772" y="3109209"/>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Development Protection  </a:t>
            </a:r>
          </a:p>
        </p:txBody>
      </p:sp>
      <p:sp>
        <p:nvSpPr>
          <p:cNvPr id="18" name="Text Placeholder 5">
            <a:extLst>
              <a:ext uri="{FF2B5EF4-FFF2-40B4-BE49-F238E27FC236}">
                <a16:creationId xmlns:a16="http://schemas.microsoft.com/office/drawing/2014/main" id="{541569AE-B5E2-248D-E799-6351032B05E9}"/>
              </a:ext>
            </a:extLst>
          </p:cNvPr>
          <p:cNvSpPr txBox="1">
            <a:spLocks/>
          </p:cNvSpPr>
          <p:nvPr/>
        </p:nvSpPr>
        <p:spPr>
          <a:xfrm>
            <a:off x="6767944" y="4450586"/>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Owners of secondary residences</a:t>
            </a:r>
          </a:p>
        </p:txBody>
      </p:sp>
      <p:sp>
        <p:nvSpPr>
          <p:cNvPr id="19" name="Text Placeholder 5">
            <a:extLst>
              <a:ext uri="{FF2B5EF4-FFF2-40B4-BE49-F238E27FC236}">
                <a16:creationId xmlns:a16="http://schemas.microsoft.com/office/drawing/2014/main" id="{EE2CA9A1-7BD1-9847-3D9C-F08244B4ECC6}"/>
              </a:ext>
            </a:extLst>
          </p:cNvPr>
          <p:cNvSpPr txBox="1">
            <a:spLocks/>
          </p:cNvSpPr>
          <p:nvPr/>
        </p:nvSpPr>
        <p:spPr>
          <a:xfrm>
            <a:off x="6712526" y="5711350"/>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External protection associations</a:t>
            </a:r>
          </a:p>
        </p:txBody>
      </p:sp>
      <p:sp>
        <p:nvSpPr>
          <p:cNvPr id="20" name="Text Placeholder 5">
            <a:extLst>
              <a:ext uri="{FF2B5EF4-FFF2-40B4-BE49-F238E27FC236}">
                <a16:creationId xmlns:a16="http://schemas.microsoft.com/office/drawing/2014/main" id="{A7033114-DC53-14CC-EDE1-0A6FED85D883}"/>
              </a:ext>
            </a:extLst>
          </p:cNvPr>
          <p:cNvSpPr txBox="1">
            <a:spLocks/>
          </p:cNvSpPr>
          <p:nvPr/>
        </p:nvSpPr>
        <p:spPr>
          <a:xfrm>
            <a:off x="5631872" y="5060187"/>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Local associations</a:t>
            </a:r>
          </a:p>
        </p:txBody>
      </p:sp>
      <p:sp>
        <p:nvSpPr>
          <p:cNvPr id="21" name="Text Placeholder 5">
            <a:extLst>
              <a:ext uri="{FF2B5EF4-FFF2-40B4-BE49-F238E27FC236}">
                <a16:creationId xmlns:a16="http://schemas.microsoft.com/office/drawing/2014/main" id="{5782350C-17C8-FAE1-AEDE-D63F7148AEB1}"/>
              </a:ext>
            </a:extLst>
          </p:cNvPr>
          <p:cNvSpPr txBox="1">
            <a:spLocks/>
          </p:cNvSpPr>
          <p:nvPr/>
        </p:nvSpPr>
        <p:spPr>
          <a:xfrm>
            <a:off x="4523508" y="4478296"/>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Land owners</a:t>
            </a:r>
          </a:p>
        </p:txBody>
      </p:sp>
      <p:sp>
        <p:nvSpPr>
          <p:cNvPr id="22" name="Text Placeholder 5">
            <a:extLst>
              <a:ext uri="{FF2B5EF4-FFF2-40B4-BE49-F238E27FC236}">
                <a16:creationId xmlns:a16="http://schemas.microsoft.com/office/drawing/2014/main" id="{DC44AB39-7618-BE0E-1F83-C429D37DCB09}"/>
              </a:ext>
            </a:extLst>
          </p:cNvPr>
          <p:cNvSpPr txBox="1">
            <a:spLocks/>
          </p:cNvSpPr>
          <p:nvPr/>
        </p:nvSpPr>
        <p:spPr>
          <a:xfrm>
            <a:off x="3248890" y="3577751"/>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External investors</a:t>
            </a:r>
          </a:p>
        </p:txBody>
      </p:sp>
      <p:sp>
        <p:nvSpPr>
          <p:cNvPr id="23" name="Text Placeholder 5">
            <a:extLst>
              <a:ext uri="{FF2B5EF4-FFF2-40B4-BE49-F238E27FC236}">
                <a16:creationId xmlns:a16="http://schemas.microsoft.com/office/drawing/2014/main" id="{776D3FA1-B252-39CB-D32B-EFC12B9BBB2E}"/>
              </a:ext>
            </a:extLst>
          </p:cNvPr>
          <p:cNvSpPr txBox="1">
            <a:spLocks/>
          </p:cNvSpPr>
          <p:nvPr/>
        </p:nvSpPr>
        <p:spPr>
          <a:xfrm>
            <a:off x="3276599" y="2386260"/>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 operators</a:t>
            </a:r>
          </a:p>
        </p:txBody>
      </p:sp>
      <p:grpSp>
        <p:nvGrpSpPr>
          <p:cNvPr id="31" name="Group 30">
            <a:extLst>
              <a:ext uri="{FF2B5EF4-FFF2-40B4-BE49-F238E27FC236}">
                <a16:creationId xmlns:a16="http://schemas.microsoft.com/office/drawing/2014/main" id="{E481D1DB-7AEF-7BE5-19DB-CEB8AB60BF19}"/>
              </a:ext>
            </a:extLst>
          </p:cNvPr>
          <p:cNvGrpSpPr/>
          <p:nvPr/>
        </p:nvGrpSpPr>
        <p:grpSpPr>
          <a:xfrm>
            <a:off x="7484802" y="3002969"/>
            <a:ext cx="264233" cy="161646"/>
            <a:chOff x="7484802" y="3002969"/>
            <a:chExt cx="264233" cy="161646"/>
          </a:xfrm>
        </p:grpSpPr>
        <p:sp>
          <p:nvSpPr>
            <p:cNvPr id="25" name="Freeform 24">
              <a:extLst>
                <a:ext uri="{FF2B5EF4-FFF2-40B4-BE49-F238E27FC236}">
                  <a16:creationId xmlns:a16="http://schemas.microsoft.com/office/drawing/2014/main" id="{9D2C206A-3A3B-9B98-E169-1EF019B1029B}"/>
                </a:ext>
              </a:extLst>
            </p:cNvPr>
            <p:cNvSpPr/>
            <p:nvPr/>
          </p:nvSpPr>
          <p:spPr>
            <a:xfrm rot="3143968">
              <a:off x="7614279" y="2913932"/>
              <a:ext cx="45719" cy="223793"/>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0D4CA816-CA03-BDA4-C385-3B544E582836}"/>
                </a:ext>
              </a:extLst>
            </p:cNvPr>
            <p:cNvSpPr/>
            <p:nvPr/>
          </p:nvSpPr>
          <p:spPr>
            <a:xfrm rot="3143968">
              <a:off x="7440774" y="3053405"/>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3" name="Group 32">
            <a:extLst>
              <a:ext uri="{FF2B5EF4-FFF2-40B4-BE49-F238E27FC236}">
                <a16:creationId xmlns:a16="http://schemas.microsoft.com/office/drawing/2014/main" id="{D712E6D0-3D87-0585-C604-F9285CD2C36A}"/>
              </a:ext>
            </a:extLst>
          </p:cNvPr>
          <p:cNvGrpSpPr/>
          <p:nvPr/>
        </p:nvGrpSpPr>
        <p:grpSpPr>
          <a:xfrm rot="6021689">
            <a:off x="6621974" y="5206422"/>
            <a:ext cx="264233" cy="161646"/>
            <a:chOff x="7484802" y="3002969"/>
            <a:chExt cx="264233" cy="161646"/>
          </a:xfrm>
        </p:grpSpPr>
        <p:sp>
          <p:nvSpPr>
            <p:cNvPr id="34" name="Freeform 33">
              <a:extLst>
                <a:ext uri="{FF2B5EF4-FFF2-40B4-BE49-F238E27FC236}">
                  <a16:creationId xmlns:a16="http://schemas.microsoft.com/office/drawing/2014/main" id="{F36348DE-3CF7-A5E1-3D14-923E67A951B7}"/>
                </a:ext>
              </a:extLst>
            </p:cNvPr>
            <p:cNvSpPr/>
            <p:nvPr/>
          </p:nvSpPr>
          <p:spPr>
            <a:xfrm rot="3143968">
              <a:off x="7614279" y="2913932"/>
              <a:ext cx="45719" cy="223793"/>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35" name="Freeform 34">
              <a:extLst>
                <a:ext uri="{FF2B5EF4-FFF2-40B4-BE49-F238E27FC236}">
                  <a16:creationId xmlns:a16="http://schemas.microsoft.com/office/drawing/2014/main" id="{B0010574-9C02-08AD-9CC0-9E3BFD097238}"/>
                </a:ext>
              </a:extLst>
            </p:cNvPr>
            <p:cNvSpPr/>
            <p:nvPr/>
          </p:nvSpPr>
          <p:spPr>
            <a:xfrm rot="3143968">
              <a:off x="7440774" y="3053405"/>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6" name="Group 35">
            <a:extLst>
              <a:ext uri="{FF2B5EF4-FFF2-40B4-BE49-F238E27FC236}">
                <a16:creationId xmlns:a16="http://schemas.microsoft.com/office/drawing/2014/main" id="{4340F1CC-FD2D-CF96-CD76-FB029C886DFE}"/>
              </a:ext>
            </a:extLst>
          </p:cNvPr>
          <p:cNvGrpSpPr/>
          <p:nvPr/>
        </p:nvGrpSpPr>
        <p:grpSpPr>
          <a:xfrm rot="12926989">
            <a:off x="4320210" y="3598340"/>
            <a:ext cx="264233" cy="161646"/>
            <a:chOff x="7484802" y="3002969"/>
            <a:chExt cx="264233" cy="161646"/>
          </a:xfrm>
        </p:grpSpPr>
        <p:sp>
          <p:nvSpPr>
            <p:cNvPr id="37" name="Freeform 36">
              <a:extLst>
                <a:ext uri="{FF2B5EF4-FFF2-40B4-BE49-F238E27FC236}">
                  <a16:creationId xmlns:a16="http://schemas.microsoft.com/office/drawing/2014/main" id="{776A11DA-5B50-0992-A269-445AD154D872}"/>
                </a:ext>
              </a:extLst>
            </p:cNvPr>
            <p:cNvSpPr/>
            <p:nvPr/>
          </p:nvSpPr>
          <p:spPr>
            <a:xfrm rot="3143968">
              <a:off x="7614279" y="2913932"/>
              <a:ext cx="45719" cy="223793"/>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AB4BB4AD-E5CA-C7C0-DD0F-362D537B7FED}"/>
                </a:ext>
              </a:extLst>
            </p:cNvPr>
            <p:cNvSpPr/>
            <p:nvPr/>
          </p:nvSpPr>
          <p:spPr>
            <a:xfrm rot="3143968">
              <a:off x="7440774" y="3053405"/>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42" name="Group 41">
            <a:extLst>
              <a:ext uri="{FF2B5EF4-FFF2-40B4-BE49-F238E27FC236}">
                <a16:creationId xmlns:a16="http://schemas.microsoft.com/office/drawing/2014/main" id="{AACC1FA1-4F3A-F13D-59A1-152FD1E39F40}"/>
              </a:ext>
            </a:extLst>
          </p:cNvPr>
          <p:cNvGrpSpPr/>
          <p:nvPr/>
        </p:nvGrpSpPr>
        <p:grpSpPr>
          <a:xfrm>
            <a:off x="4548899" y="1920508"/>
            <a:ext cx="310900" cy="713034"/>
            <a:chOff x="4548899" y="1920508"/>
            <a:chExt cx="310900" cy="713034"/>
          </a:xfrm>
        </p:grpSpPr>
        <p:sp>
          <p:nvSpPr>
            <p:cNvPr id="40" name="Freeform 39">
              <a:extLst>
                <a:ext uri="{FF2B5EF4-FFF2-40B4-BE49-F238E27FC236}">
                  <a16:creationId xmlns:a16="http://schemas.microsoft.com/office/drawing/2014/main" id="{F1C7A2E5-823F-5D8A-A6D0-B8D03DEE469E}"/>
                </a:ext>
              </a:extLst>
            </p:cNvPr>
            <p:cNvSpPr/>
            <p:nvPr/>
          </p:nvSpPr>
          <p:spPr>
            <a:xfrm rot="8543968">
              <a:off x="4814080" y="1920508"/>
              <a:ext cx="45719" cy="713034"/>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41" name="Freeform 40">
              <a:extLst>
                <a:ext uri="{FF2B5EF4-FFF2-40B4-BE49-F238E27FC236}">
                  <a16:creationId xmlns:a16="http://schemas.microsoft.com/office/drawing/2014/main" id="{23524D91-2EE6-E760-427A-E2800410BFFB}"/>
                </a:ext>
              </a:extLst>
            </p:cNvPr>
            <p:cNvSpPr/>
            <p:nvPr/>
          </p:nvSpPr>
          <p:spPr>
            <a:xfrm rot="8543968">
              <a:off x="4548899" y="1930881"/>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sp>
        <p:nvSpPr>
          <p:cNvPr id="43" name="Text Placeholder 5">
            <a:extLst>
              <a:ext uri="{FF2B5EF4-FFF2-40B4-BE49-F238E27FC236}">
                <a16:creationId xmlns:a16="http://schemas.microsoft.com/office/drawing/2014/main" id="{48D4EF6D-8BA3-42FA-7498-11CDE2D574BF}"/>
              </a:ext>
            </a:extLst>
          </p:cNvPr>
          <p:cNvSpPr txBox="1">
            <a:spLocks/>
          </p:cNvSpPr>
          <p:nvPr/>
        </p:nvSpPr>
        <p:spPr>
          <a:xfrm>
            <a:off x="4609998" y="1880824"/>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Promotion</a:t>
            </a:r>
          </a:p>
        </p:txBody>
      </p:sp>
      <p:grpSp>
        <p:nvGrpSpPr>
          <p:cNvPr id="48" name="Group 47">
            <a:extLst>
              <a:ext uri="{FF2B5EF4-FFF2-40B4-BE49-F238E27FC236}">
                <a16:creationId xmlns:a16="http://schemas.microsoft.com/office/drawing/2014/main" id="{03FABEA3-B1DA-9824-A43F-95E02D9B16B1}"/>
              </a:ext>
            </a:extLst>
          </p:cNvPr>
          <p:cNvGrpSpPr/>
          <p:nvPr/>
        </p:nvGrpSpPr>
        <p:grpSpPr>
          <a:xfrm>
            <a:off x="4311922" y="2315170"/>
            <a:ext cx="628716" cy="155238"/>
            <a:chOff x="4311922" y="2315170"/>
            <a:chExt cx="628716" cy="155238"/>
          </a:xfrm>
        </p:grpSpPr>
        <p:sp>
          <p:nvSpPr>
            <p:cNvPr id="46" name="Freeform 45">
              <a:extLst>
                <a:ext uri="{FF2B5EF4-FFF2-40B4-BE49-F238E27FC236}">
                  <a16:creationId xmlns:a16="http://schemas.microsoft.com/office/drawing/2014/main" id="{E7E97E63-2283-A453-1459-05AB7E60C271}"/>
                </a:ext>
              </a:extLst>
            </p:cNvPr>
            <p:cNvSpPr/>
            <p:nvPr/>
          </p:nvSpPr>
          <p:spPr>
            <a:xfrm rot="5213303">
              <a:off x="4628794" y="2111101"/>
              <a:ext cx="48831" cy="574857"/>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47" name="Freeform 46">
              <a:extLst>
                <a:ext uri="{FF2B5EF4-FFF2-40B4-BE49-F238E27FC236}">
                  <a16:creationId xmlns:a16="http://schemas.microsoft.com/office/drawing/2014/main" id="{29673FD8-2465-A113-4D67-7E8D11811BF0}"/>
                </a:ext>
              </a:extLst>
            </p:cNvPr>
            <p:cNvSpPr/>
            <p:nvPr/>
          </p:nvSpPr>
          <p:spPr>
            <a:xfrm rot="5213303">
              <a:off x="4267894" y="2359198"/>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58" name="Group 57">
            <a:extLst>
              <a:ext uri="{FF2B5EF4-FFF2-40B4-BE49-F238E27FC236}">
                <a16:creationId xmlns:a16="http://schemas.microsoft.com/office/drawing/2014/main" id="{F960FE25-4828-B826-124D-AA39CAE18499}"/>
              </a:ext>
            </a:extLst>
          </p:cNvPr>
          <p:cNvGrpSpPr/>
          <p:nvPr/>
        </p:nvGrpSpPr>
        <p:grpSpPr>
          <a:xfrm>
            <a:off x="3626837" y="3086402"/>
            <a:ext cx="155238" cy="167170"/>
            <a:chOff x="3621700" y="3168594"/>
            <a:chExt cx="155238" cy="167170"/>
          </a:xfrm>
        </p:grpSpPr>
        <p:sp>
          <p:nvSpPr>
            <p:cNvPr id="56" name="Freeform 55">
              <a:extLst>
                <a:ext uri="{FF2B5EF4-FFF2-40B4-BE49-F238E27FC236}">
                  <a16:creationId xmlns:a16="http://schemas.microsoft.com/office/drawing/2014/main" id="{316CDF47-130E-1FAF-2D7C-9BC91D420BD1}"/>
                </a:ext>
              </a:extLst>
            </p:cNvPr>
            <p:cNvSpPr/>
            <p:nvPr/>
          </p:nvSpPr>
          <p:spPr>
            <a:xfrm rot="35621">
              <a:off x="3701244" y="3168594"/>
              <a:ext cx="75447" cy="114481"/>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57" name="Freeform 56">
              <a:extLst>
                <a:ext uri="{FF2B5EF4-FFF2-40B4-BE49-F238E27FC236}">
                  <a16:creationId xmlns:a16="http://schemas.microsoft.com/office/drawing/2014/main" id="{EC44B236-664D-2437-3DD5-307F029D860E}"/>
                </a:ext>
              </a:extLst>
            </p:cNvPr>
            <p:cNvSpPr/>
            <p:nvPr/>
          </p:nvSpPr>
          <p:spPr>
            <a:xfrm rot="35621">
              <a:off x="3621700" y="3268582"/>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63" name="Group 62">
            <a:extLst>
              <a:ext uri="{FF2B5EF4-FFF2-40B4-BE49-F238E27FC236}">
                <a16:creationId xmlns:a16="http://schemas.microsoft.com/office/drawing/2014/main" id="{ED605B47-9CA0-CB8D-3DE1-C394FB16C2A7}"/>
              </a:ext>
            </a:extLst>
          </p:cNvPr>
          <p:cNvGrpSpPr/>
          <p:nvPr/>
        </p:nvGrpSpPr>
        <p:grpSpPr>
          <a:xfrm>
            <a:off x="3662392" y="3268967"/>
            <a:ext cx="879520" cy="344691"/>
            <a:chOff x="3654509" y="3292616"/>
            <a:chExt cx="879520" cy="344691"/>
          </a:xfrm>
        </p:grpSpPr>
        <p:sp>
          <p:nvSpPr>
            <p:cNvPr id="61" name="Freeform 60">
              <a:extLst>
                <a:ext uri="{FF2B5EF4-FFF2-40B4-BE49-F238E27FC236}">
                  <a16:creationId xmlns:a16="http://schemas.microsoft.com/office/drawing/2014/main" id="{5A6B0C82-833C-F4BF-8318-B2328EFDFE64}"/>
                </a:ext>
              </a:extLst>
            </p:cNvPr>
            <p:cNvSpPr/>
            <p:nvPr/>
          </p:nvSpPr>
          <p:spPr>
            <a:xfrm rot="17945043">
              <a:off x="4071409" y="2875716"/>
              <a:ext cx="45719" cy="879520"/>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62" name="Freeform 61">
              <a:extLst>
                <a:ext uri="{FF2B5EF4-FFF2-40B4-BE49-F238E27FC236}">
                  <a16:creationId xmlns:a16="http://schemas.microsoft.com/office/drawing/2014/main" id="{4B4DAACE-CDDF-9C3B-27C8-42C53E71C4C1}"/>
                </a:ext>
              </a:extLst>
            </p:cNvPr>
            <p:cNvSpPr/>
            <p:nvPr/>
          </p:nvSpPr>
          <p:spPr>
            <a:xfrm rot="17945043">
              <a:off x="4406343" y="3526097"/>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0725" name="Group 30724">
            <a:extLst>
              <a:ext uri="{FF2B5EF4-FFF2-40B4-BE49-F238E27FC236}">
                <a16:creationId xmlns:a16="http://schemas.microsoft.com/office/drawing/2014/main" id="{CFA8CB37-8E9C-ED90-18AB-F5EB2A612519}"/>
              </a:ext>
            </a:extLst>
          </p:cNvPr>
          <p:cNvGrpSpPr/>
          <p:nvPr/>
        </p:nvGrpSpPr>
        <p:grpSpPr>
          <a:xfrm>
            <a:off x="4554461" y="1790282"/>
            <a:ext cx="433242" cy="944307"/>
            <a:chOff x="4554461" y="1790282"/>
            <a:chExt cx="433242" cy="944307"/>
          </a:xfrm>
        </p:grpSpPr>
        <p:sp>
          <p:nvSpPr>
            <p:cNvPr id="30721" name="Freeform 30720">
              <a:extLst>
                <a:ext uri="{FF2B5EF4-FFF2-40B4-BE49-F238E27FC236}">
                  <a16:creationId xmlns:a16="http://schemas.microsoft.com/office/drawing/2014/main" id="{4B38B248-ED35-A442-0140-29DCCE4257D0}"/>
                </a:ext>
              </a:extLst>
            </p:cNvPr>
            <p:cNvSpPr/>
            <p:nvPr/>
          </p:nvSpPr>
          <p:spPr>
            <a:xfrm rot="19343968">
              <a:off x="4554461" y="1790282"/>
              <a:ext cx="45719" cy="944307"/>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30723" name="Freeform 30722">
              <a:extLst>
                <a:ext uri="{FF2B5EF4-FFF2-40B4-BE49-F238E27FC236}">
                  <a16:creationId xmlns:a16="http://schemas.microsoft.com/office/drawing/2014/main" id="{55DC978A-630C-5164-55F4-8479F03CACFA}"/>
                </a:ext>
              </a:extLst>
            </p:cNvPr>
            <p:cNvSpPr/>
            <p:nvPr/>
          </p:nvSpPr>
          <p:spPr>
            <a:xfrm rot="19343968">
              <a:off x="4751361" y="2621337"/>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0729" name="Group 30728">
            <a:extLst>
              <a:ext uri="{FF2B5EF4-FFF2-40B4-BE49-F238E27FC236}">
                <a16:creationId xmlns:a16="http://schemas.microsoft.com/office/drawing/2014/main" id="{71AA609D-4914-78C2-EF4A-2C5BF1612863}"/>
              </a:ext>
            </a:extLst>
          </p:cNvPr>
          <p:cNvGrpSpPr/>
          <p:nvPr/>
        </p:nvGrpSpPr>
        <p:grpSpPr>
          <a:xfrm>
            <a:off x="4410687" y="2725304"/>
            <a:ext cx="293944" cy="527448"/>
            <a:chOff x="4410687" y="2725304"/>
            <a:chExt cx="293944" cy="527448"/>
          </a:xfrm>
        </p:grpSpPr>
        <p:sp>
          <p:nvSpPr>
            <p:cNvPr id="30727" name="Freeform 30726">
              <a:extLst>
                <a:ext uri="{FF2B5EF4-FFF2-40B4-BE49-F238E27FC236}">
                  <a16:creationId xmlns:a16="http://schemas.microsoft.com/office/drawing/2014/main" id="{BFB4E10D-3066-3DDB-1229-5189AB79C1AE}"/>
                </a:ext>
              </a:extLst>
            </p:cNvPr>
            <p:cNvSpPr/>
            <p:nvPr/>
          </p:nvSpPr>
          <p:spPr>
            <a:xfrm rot="19343968">
              <a:off x="4410687" y="2725304"/>
              <a:ext cx="50687" cy="495400"/>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30728" name="Freeform 30727">
              <a:extLst>
                <a:ext uri="{FF2B5EF4-FFF2-40B4-BE49-F238E27FC236}">
                  <a16:creationId xmlns:a16="http://schemas.microsoft.com/office/drawing/2014/main" id="{CB6F0F9C-1391-CB6C-81D7-E90000DB96E1}"/>
                </a:ext>
              </a:extLst>
            </p:cNvPr>
            <p:cNvSpPr/>
            <p:nvPr/>
          </p:nvSpPr>
          <p:spPr>
            <a:xfrm rot="19343968">
              <a:off x="4468289" y="315047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0734" name="Group 30733">
            <a:extLst>
              <a:ext uri="{FF2B5EF4-FFF2-40B4-BE49-F238E27FC236}">
                <a16:creationId xmlns:a16="http://schemas.microsoft.com/office/drawing/2014/main" id="{0B53B984-EC06-6657-3ECF-FDF106F44B81}"/>
              </a:ext>
            </a:extLst>
          </p:cNvPr>
          <p:cNvGrpSpPr/>
          <p:nvPr/>
        </p:nvGrpSpPr>
        <p:grpSpPr>
          <a:xfrm>
            <a:off x="3545076" y="1873910"/>
            <a:ext cx="236342" cy="197226"/>
            <a:chOff x="3545076" y="1873910"/>
            <a:chExt cx="236342" cy="197226"/>
          </a:xfrm>
        </p:grpSpPr>
        <p:sp>
          <p:nvSpPr>
            <p:cNvPr id="30731" name="Freeform 30730">
              <a:extLst>
                <a:ext uri="{FF2B5EF4-FFF2-40B4-BE49-F238E27FC236}">
                  <a16:creationId xmlns:a16="http://schemas.microsoft.com/office/drawing/2014/main" id="{3BC2BC3B-3C21-B098-F8E0-00300C172D0E}"/>
                </a:ext>
              </a:extLst>
            </p:cNvPr>
            <p:cNvSpPr/>
            <p:nvPr/>
          </p:nvSpPr>
          <p:spPr>
            <a:xfrm rot="6028">
              <a:off x="3658357" y="1873910"/>
              <a:ext cx="119704" cy="120974"/>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30732" name="Freeform 30731">
              <a:extLst>
                <a:ext uri="{FF2B5EF4-FFF2-40B4-BE49-F238E27FC236}">
                  <a16:creationId xmlns:a16="http://schemas.microsoft.com/office/drawing/2014/main" id="{95B57C2A-532F-5FBD-8394-51B4C8CA15D4}"/>
                </a:ext>
              </a:extLst>
            </p:cNvPr>
            <p:cNvSpPr/>
            <p:nvPr/>
          </p:nvSpPr>
          <p:spPr>
            <a:xfrm rot="6028">
              <a:off x="3545076" y="1968855"/>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sp>
        <p:nvSpPr>
          <p:cNvPr id="2" name="TextBox 1">
            <a:extLst>
              <a:ext uri="{FF2B5EF4-FFF2-40B4-BE49-F238E27FC236}">
                <a16:creationId xmlns:a16="http://schemas.microsoft.com/office/drawing/2014/main" id="{D8802549-4CA2-D004-10E8-BAB9D7CAE417}"/>
              </a:ext>
            </a:extLst>
          </p:cNvPr>
          <p:cNvSpPr txBox="1"/>
          <p:nvPr/>
        </p:nvSpPr>
        <p:spPr>
          <a:xfrm>
            <a:off x="3027217" y="6427487"/>
            <a:ext cx="6248399" cy="584775"/>
          </a:xfrm>
          <a:prstGeom prst="rect">
            <a:avLst/>
          </a:prstGeom>
          <a:noFill/>
        </p:spPr>
        <p:txBody>
          <a:bodyPr wrap="square" rtlCol="0">
            <a:spAutoFit/>
          </a:bodyPr>
          <a:lstStyle/>
          <a:p>
            <a:r>
              <a:rPr lang="en-GB" sz="1600" i="1" dirty="0">
                <a:solidFill>
                  <a:srgbClr val="916395"/>
                </a:solidFill>
                <a:latin typeface="Roboto" panose="02000000000000000000" pitchFamily="2" charset="0"/>
                <a:hlinkClick r:id="rId6">
                  <a:extLst>
                    <a:ext uri="{A12FA001-AC4F-418D-AE19-62706E023703}">
                      <ahyp:hlinkClr xmlns:ahyp="http://schemas.microsoft.com/office/drawing/2018/hyperlinkcolor" val="tx"/>
                    </a:ext>
                  </a:extLst>
                </a:hlinkClick>
              </a:rPr>
              <a:t>Source: </a:t>
            </a:r>
            <a:r>
              <a:rPr lang="en-GB" sz="1600" b="0" i="1" dirty="0">
                <a:solidFill>
                  <a:srgbClr val="916395"/>
                </a:solidFill>
                <a:effectLst/>
                <a:latin typeface="Roboto" panose="02000000000000000000" pitchFamily="2" charset="0"/>
              </a:rPr>
              <a:t>Tourism system: stakeholders and operational scales </a:t>
            </a:r>
          </a:p>
          <a:p>
            <a:endParaRPr lang="en-IE" sz="1600" i="1" dirty="0">
              <a:solidFill>
                <a:srgbClr val="916395"/>
              </a:solidFill>
            </a:endParaRPr>
          </a:p>
        </p:txBody>
      </p:sp>
    </p:spTree>
    <p:extLst>
      <p:ext uri="{BB962C8B-B14F-4D97-AF65-F5344CB8AC3E}">
        <p14:creationId xmlns:p14="http://schemas.microsoft.com/office/powerpoint/2010/main" val="982150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0B5990-1D9C-2E0B-748E-6D8ABA791DA6}"/>
              </a:ext>
            </a:extLst>
          </p:cNvPr>
          <p:cNvSpPr>
            <a:spLocks noGrp="1"/>
          </p:cNvSpPr>
          <p:nvPr>
            <p:ph type="body" sz="quarter" idx="18"/>
          </p:nvPr>
        </p:nvSpPr>
        <p:spPr>
          <a:xfrm>
            <a:off x="734714" y="1374060"/>
            <a:ext cx="10638136" cy="5131515"/>
          </a:xfrm>
        </p:spPr>
        <p:txBody>
          <a:bodyPr>
            <a:normAutofit fontScale="85000" lnSpcReduction="10000"/>
          </a:bodyPr>
          <a:lstStyle/>
          <a:p>
            <a:pPr marL="0" indent="0">
              <a:lnSpc>
                <a:spcPct val="110000"/>
              </a:lnSpc>
              <a:spcBef>
                <a:spcPts val="0"/>
              </a:spcBef>
            </a:pPr>
            <a:r>
              <a:rPr lang="en-GB" b="1" i="1" dirty="0"/>
              <a:t>The Public-Private Partnership is formed so that regional stakeholders can essentially get involved and manage, mitigate and respond to a crisis or risk together!</a:t>
            </a:r>
          </a:p>
          <a:p>
            <a:pPr marL="0" indent="0">
              <a:lnSpc>
                <a:spcPct val="110000"/>
              </a:lnSpc>
              <a:spcBef>
                <a:spcPts val="0"/>
              </a:spcBef>
            </a:pPr>
            <a:endParaRPr lang="en-GB" dirty="0"/>
          </a:p>
          <a:p>
            <a:pPr marL="0" indent="0">
              <a:lnSpc>
                <a:spcPct val="110000"/>
              </a:lnSpc>
              <a:spcBef>
                <a:spcPts val="0"/>
              </a:spcBef>
            </a:pPr>
            <a:r>
              <a:rPr lang="en-GB" dirty="0"/>
              <a:t>Regions can be large areas, and a regional crisis and all its complexities are almost impossible for one group or organization to manage </a:t>
            </a:r>
            <a:r>
              <a:rPr lang="en-GB" i="1" dirty="0"/>
              <a:t>(discussed in Module 1). </a:t>
            </a:r>
            <a:r>
              <a:rPr lang="en-GB" dirty="0"/>
              <a:t>For a Crisis Management Plan to work effectively, it needs all regional tourism stakeholders involved to share the load! </a:t>
            </a:r>
          </a:p>
          <a:p>
            <a:pPr marL="0" indent="0">
              <a:lnSpc>
                <a:spcPct val="110000"/>
              </a:lnSpc>
              <a:spcBef>
                <a:spcPts val="0"/>
              </a:spcBef>
            </a:pPr>
            <a:endParaRPr lang="en-GB" b="1" i="1" dirty="0"/>
          </a:p>
          <a:p>
            <a:pPr marL="0" indent="0">
              <a:lnSpc>
                <a:spcPct val="110000"/>
              </a:lnSpc>
              <a:spcBef>
                <a:spcPts val="0"/>
              </a:spcBef>
            </a:pPr>
            <a:r>
              <a:rPr lang="en-GB" dirty="0"/>
              <a:t>Working together means regional stakeholders can use resources more effectively, share the cost, risk, and opportunities, improve services and infrastructure where needed, and implement the Crisis Management Plan more effectively but ultimately share the responsibility and response of the crisis. </a:t>
            </a:r>
          </a:p>
          <a:p>
            <a:pPr marL="0" indent="0">
              <a:lnSpc>
                <a:spcPct val="110000"/>
              </a:lnSpc>
              <a:spcBef>
                <a:spcPts val="0"/>
              </a:spcBef>
            </a:pPr>
            <a:endParaRPr lang="en-GB" dirty="0"/>
          </a:p>
          <a:p>
            <a:pPr marL="0" indent="0">
              <a:lnSpc>
                <a:spcPct val="110000"/>
              </a:lnSpc>
              <a:spcBef>
                <a:spcPts val="0"/>
              </a:spcBef>
            </a:pPr>
            <a:r>
              <a:rPr lang="en-GB" b="1" dirty="0"/>
              <a:t>Step 1 of any TCMT is to get a public-private partnership formed. </a:t>
            </a:r>
            <a:r>
              <a:rPr lang="en-GB" dirty="0"/>
              <a:t>This means everyone in the region that is interested in the tourism industry and crisis management is invited to a public meeting so they can be heard and made aware of the future Regional Tourism Crisis Management Strategy and Plan.</a:t>
            </a:r>
          </a:p>
          <a:p>
            <a:pPr marL="0" indent="0">
              <a:lnSpc>
                <a:spcPct val="110000"/>
              </a:lnSpc>
              <a:spcBef>
                <a:spcPts val="0"/>
              </a:spcBef>
            </a:pPr>
            <a:endParaRPr lang="en-GB" b="1" i="1" dirty="0"/>
          </a:p>
          <a:p>
            <a:pPr marL="0" indent="0">
              <a:lnSpc>
                <a:spcPct val="110000"/>
              </a:lnSpc>
              <a:spcBef>
                <a:spcPts val="0"/>
              </a:spcBef>
            </a:pPr>
            <a:endParaRPr lang="en-GB" dirty="0"/>
          </a:p>
          <a:p>
            <a:pPr marL="0" indent="0">
              <a:lnSpc>
                <a:spcPct val="110000"/>
              </a:lnSpc>
              <a:spcBef>
                <a:spcPts val="0"/>
              </a:spcBef>
            </a:pPr>
            <a:endParaRPr lang="en-IE" dirty="0"/>
          </a:p>
        </p:txBody>
      </p:sp>
      <p:sp>
        <p:nvSpPr>
          <p:cNvPr id="3" name="Text Placeholder 2">
            <a:extLst>
              <a:ext uri="{FF2B5EF4-FFF2-40B4-BE49-F238E27FC236}">
                <a16:creationId xmlns:a16="http://schemas.microsoft.com/office/drawing/2014/main" id="{5C63A492-F638-42BB-AF5F-804C060AC1C3}"/>
              </a:ext>
            </a:extLst>
          </p:cNvPr>
          <p:cNvSpPr>
            <a:spLocks noGrp="1"/>
          </p:cNvSpPr>
          <p:nvPr>
            <p:ph type="body" sz="quarter" idx="16"/>
          </p:nvPr>
        </p:nvSpPr>
        <p:spPr>
          <a:xfrm>
            <a:off x="1677689" y="352425"/>
            <a:ext cx="10638136" cy="871002"/>
          </a:xfrm>
        </p:spPr>
        <p:txBody>
          <a:bodyPr>
            <a:normAutofit fontScale="85000" lnSpcReduction="20000"/>
          </a:bodyPr>
          <a:lstStyle/>
          <a:p>
            <a:r>
              <a:rPr lang="en-IE" dirty="0"/>
              <a:t>Form A Public Private Regional Partnership</a:t>
            </a:r>
          </a:p>
          <a:p>
            <a:r>
              <a:rPr lang="en-IE" sz="2600" i="1" dirty="0"/>
              <a:t>Invite Regional Tourism Stakeholders to come Together &amp; Share the Load.</a:t>
            </a:r>
          </a:p>
        </p:txBody>
      </p:sp>
    </p:spTree>
    <p:extLst>
      <p:ext uri="{BB962C8B-B14F-4D97-AF65-F5344CB8AC3E}">
        <p14:creationId xmlns:p14="http://schemas.microsoft.com/office/powerpoint/2010/main" val="209252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919753" y="582707"/>
            <a:ext cx="6200775" cy="2169458"/>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600" b="1" dirty="0"/>
              <a:t>Module 2 </a:t>
            </a:r>
            <a:r>
              <a:rPr lang="en-IE" sz="2800" dirty="0"/>
              <a:t>(Part 1)</a:t>
            </a:r>
          </a:p>
          <a:p>
            <a:pPr algn="ctr"/>
            <a:r>
              <a:rPr lang="en-IE" sz="2800" b="0" dirty="0"/>
              <a:t>Setting Up a Regional Public-Private Sector Partnership &amp; Tourism Crisis Management Team (TCMT)</a:t>
            </a:r>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919754" y="3056963"/>
            <a:ext cx="6200775" cy="1981202"/>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600" b="1" dirty="0"/>
              <a:t>Module 2 </a:t>
            </a:r>
            <a:r>
              <a:rPr lang="en-IE" sz="2800" dirty="0"/>
              <a:t>(Part 2)</a:t>
            </a:r>
          </a:p>
          <a:p>
            <a:pPr algn="ctr">
              <a:lnSpc>
                <a:spcPct val="100000"/>
              </a:lnSpc>
              <a:spcBef>
                <a:spcPts val="0"/>
              </a:spcBef>
            </a:pPr>
            <a:r>
              <a:rPr lang="en-IE" sz="2800" b="0" dirty="0"/>
              <a:t>Forming a </a:t>
            </a:r>
            <a:r>
              <a:rPr lang="en-IE" sz="2800" dirty="0"/>
              <a:t>Tourism </a:t>
            </a:r>
            <a:r>
              <a:rPr lang="en-IE" sz="2800" b="0" dirty="0"/>
              <a:t>Crisis Management </a:t>
            </a:r>
            <a:r>
              <a:rPr lang="en-IE" sz="2800" b="0" dirty="0" err="1"/>
              <a:t>Center</a:t>
            </a:r>
            <a:r>
              <a:rPr lang="en-IE" sz="2800" b="0" dirty="0"/>
              <a:t> (TCMT) and Enhancing its Capability</a:t>
            </a:r>
            <a:endParaRPr lang="en-IE" sz="2800" i="1" dirty="0"/>
          </a:p>
        </p:txBody>
      </p:sp>
    </p:spTree>
    <p:extLst>
      <p:ext uri="{BB962C8B-B14F-4D97-AF65-F5344CB8AC3E}">
        <p14:creationId xmlns:p14="http://schemas.microsoft.com/office/powerpoint/2010/main" val="31691882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E22EC918-279C-2294-1FF3-EA0D35208710}"/>
              </a:ext>
            </a:extLst>
          </p:cNvPr>
          <p:cNvSpPr>
            <a:spLocks noGrp="1"/>
          </p:cNvSpPr>
          <p:nvPr>
            <p:ph type="body" sz="quarter" idx="16"/>
          </p:nvPr>
        </p:nvSpPr>
        <p:spPr>
          <a:xfrm>
            <a:off x="1" y="171487"/>
            <a:ext cx="12191999" cy="1026843"/>
          </a:xfrm>
          <a:solidFill>
            <a:srgbClr val="7A547C"/>
          </a:solidFill>
        </p:spPr>
        <p:txBody>
          <a:bodyPr>
            <a:normAutofit fontScale="85000" lnSpcReduction="20000"/>
          </a:bodyPr>
          <a:lstStyle/>
          <a:p>
            <a:pPr algn="ctr">
              <a:lnSpc>
                <a:spcPct val="100000"/>
              </a:lnSpc>
              <a:spcBef>
                <a:spcPts val="0"/>
              </a:spcBef>
            </a:pPr>
            <a:r>
              <a:rPr lang="en-IE" sz="2800" b="1" dirty="0">
                <a:solidFill>
                  <a:schemeClr val="bg1"/>
                </a:solidFill>
              </a:rPr>
              <a:t> Set Up a Public – Private Partnership </a:t>
            </a:r>
          </a:p>
          <a:p>
            <a:pPr algn="ctr">
              <a:lnSpc>
                <a:spcPct val="100000"/>
              </a:lnSpc>
              <a:spcBef>
                <a:spcPts val="0"/>
              </a:spcBef>
            </a:pPr>
            <a:r>
              <a:rPr lang="en-IE" sz="2800" b="1" dirty="0">
                <a:solidFill>
                  <a:schemeClr val="bg1"/>
                </a:solidFill>
              </a:rPr>
              <a:t>Consider Who Should Represent Each Tourism Stakeholder Group </a:t>
            </a:r>
          </a:p>
          <a:p>
            <a:pPr algn="ctr">
              <a:lnSpc>
                <a:spcPct val="100000"/>
              </a:lnSpc>
              <a:spcBef>
                <a:spcPts val="0"/>
              </a:spcBef>
            </a:pPr>
            <a:r>
              <a:rPr lang="en-IE" sz="2800" i="1" dirty="0">
                <a:solidFill>
                  <a:schemeClr val="bg1"/>
                </a:solidFill>
              </a:rPr>
              <a:t>Omit tourists and those who do live or work in the region</a:t>
            </a:r>
          </a:p>
        </p:txBody>
      </p:sp>
      <p:pic>
        <p:nvPicPr>
          <p:cNvPr id="18" name="Picture 17">
            <a:extLst>
              <a:ext uri="{FF2B5EF4-FFF2-40B4-BE49-F238E27FC236}">
                <a16:creationId xmlns:a16="http://schemas.microsoft.com/office/drawing/2014/main" id="{3C3786CE-0863-0442-C426-657059353C21}"/>
              </a:ext>
            </a:extLst>
          </p:cNvPr>
          <p:cNvPicPr>
            <a:picLocks noChangeAspect="1"/>
          </p:cNvPicPr>
          <p:nvPr/>
        </p:nvPicPr>
        <p:blipFill rotWithShape="1">
          <a:blip r:embed="rId2">
            <a:extLst>
              <a:ext uri="{28A0092B-C50C-407E-A947-70E740481C1C}">
                <a14:useLocalDpi xmlns:a14="http://schemas.microsoft.com/office/drawing/2010/main" val="0"/>
              </a:ext>
            </a:extLst>
          </a:blip>
          <a:srcRect t="453" b="-637"/>
          <a:stretch/>
        </p:blipFill>
        <p:spPr>
          <a:xfrm>
            <a:off x="2538329" y="1340069"/>
            <a:ext cx="7115343" cy="5073284"/>
          </a:xfrm>
          <a:prstGeom prst="rect">
            <a:avLst/>
          </a:prstGeom>
        </p:spPr>
      </p:pic>
      <p:grpSp>
        <p:nvGrpSpPr>
          <p:cNvPr id="39" name="Group 38">
            <a:extLst>
              <a:ext uri="{FF2B5EF4-FFF2-40B4-BE49-F238E27FC236}">
                <a16:creationId xmlns:a16="http://schemas.microsoft.com/office/drawing/2014/main" id="{2F325449-EF40-268A-15CC-F0D8A9931F33}"/>
              </a:ext>
            </a:extLst>
          </p:cNvPr>
          <p:cNvGrpSpPr/>
          <p:nvPr/>
        </p:nvGrpSpPr>
        <p:grpSpPr>
          <a:xfrm>
            <a:off x="10149879" y="5038061"/>
            <a:ext cx="2109670" cy="1257272"/>
            <a:chOff x="8695432" y="5336869"/>
            <a:chExt cx="2109670" cy="1257272"/>
          </a:xfrm>
        </p:grpSpPr>
        <p:pic>
          <p:nvPicPr>
            <p:cNvPr id="17" name="Graphic 16" descr="Document outline">
              <a:hlinkClick r:id="rId3"/>
              <a:extLst>
                <a:ext uri="{FF2B5EF4-FFF2-40B4-BE49-F238E27FC236}">
                  <a16:creationId xmlns:a16="http://schemas.microsoft.com/office/drawing/2014/main" id="{D8A07B56-3EE8-195D-29A2-0BB4F5A120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775028" y="5336869"/>
              <a:ext cx="363472" cy="363472"/>
            </a:xfrm>
            <a:prstGeom prst="rect">
              <a:avLst/>
            </a:prstGeom>
          </p:spPr>
        </p:pic>
        <p:pic>
          <p:nvPicPr>
            <p:cNvPr id="21" name="Graphic 20" descr="Touchscreen with solid fill">
              <a:extLst>
                <a:ext uri="{FF2B5EF4-FFF2-40B4-BE49-F238E27FC236}">
                  <a16:creationId xmlns:a16="http://schemas.microsoft.com/office/drawing/2014/main" id="{FDD6B8A3-26CE-37E9-75D2-0D90B0584D3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27073" y="5402725"/>
              <a:ext cx="914400" cy="914400"/>
            </a:xfrm>
            <a:prstGeom prst="rect">
              <a:avLst/>
            </a:prstGeom>
          </p:spPr>
        </p:pic>
        <p:sp>
          <p:nvSpPr>
            <p:cNvPr id="25" name="Text Placeholder 5">
              <a:hlinkClick r:id="rId8"/>
              <a:extLst>
                <a:ext uri="{FF2B5EF4-FFF2-40B4-BE49-F238E27FC236}">
                  <a16:creationId xmlns:a16="http://schemas.microsoft.com/office/drawing/2014/main" id="{E89B003F-7E57-BF66-5D15-57CED7BAADBF}"/>
                </a:ext>
              </a:extLst>
            </p:cNvPr>
            <p:cNvSpPr txBox="1">
              <a:spLocks/>
            </p:cNvSpPr>
            <p:nvPr/>
          </p:nvSpPr>
          <p:spPr>
            <a:xfrm>
              <a:off x="8695432" y="6250117"/>
              <a:ext cx="210967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Stakeholders in tourism: Who are they and why do they matter?</a:t>
              </a:r>
              <a:endParaRPr lang="en-IE" sz="1000" b="1" dirty="0">
                <a:solidFill>
                  <a:srgbClr val="F37C57"/>
                </a:solidFill>
              </a:endParaRPr>
            </a:p>
          </p:txBody>
        </p:sp>
      </p:grpSp>
      <p:sp>
        <p:nvSpPr>
          <p:cNvPr id="26" name="Text Placeholder 5">
            <a:hlinkClick r:id="rId8"/>
            <a:extLst>
              <a:ext uri="{FF2B5EF4-FFF2-40B4-BE49-F238E27FC236}">
                <a16:creationId xmlns:a16="http://schemas.microsoft.com/office/drawing/2014/main" id="{D4FEEF95-0F69-FDBA-9686-7480E9CBF837}"/>
              </a:ext>
            </a:extLst>
          </p:cNvPr>
          <p:cNvSpPr txBox="1">
            <a:spLocks/>
          </p:cNvSpPr>
          <p:nvPr/>
        </p:nvSpPr>
        <p:spPr>
          <a:xfrm>
            <a:off x="10061245" y="6413353"/>
            <a:ext cx="210967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Image Source</a:t>
            </a:r>
            <a:endParaRPr lang="en-IE" sz="1000" b="1" dirty="0">
              <a:solidFill>
                <a:srgbClr val="F37C57"/>
              </a:solidFill>
            </a:endParaRPr>
          </a:p>
        </p:txBody>
      </p:sp>
      <p:sp>
        <p:nvSpPr>
          <p:cNvPr id="27" name="Text Placeholder 5">
            <a:extLst>
              <a:ext uri="{FF2B5EF4-FFF2-40B4-BE49-F238E27FC236}">
                <a16:creationId xmlns:a16="http://schemas.microsoft.com/office/drawing/2014/main" id="{FC4EDA7D-CF0C-7114-B7D3-A94118F2FF45}"/>
              </a:ext>
            </a:extLst>
          </p:cNvPr>
          <p:cNvSpPr txBox="1">
            <a:spLocks/>
          </p:cNvSpPr>
          <p:nvPr/>
        </p:nvSpPr>
        <p:spPr>
          <a:xfrm>
            <a:off x="4710545" y="3626694"/>
            <a:ext cx="2798619"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800" b="1" dirty="0"/>
              <a:t>Tourism Stakeholders</a:t>
            </a:r>
          </a:p>
        </p:txBody>
      </p:sp>
      <p:sp>
        <p:nvSpPr>
          <p:cNvPr id="28" name="Text Placeholder 5">
            <a:extLst>
              <a:ext uri="{FF2B5EF4-FFF2-40B4-BE49-F238E27FC236}">
                <a16:creationId xmlns:a16="http://schemas.microsoft.com/office/drawing/2014/main" id="{5327D9B0-6DE7-BA18-8C8C-B1FA12E55BDA}"/>
              </a:ext>
            </a:extLst>
          </p:cNvPr>
          <p:cNvSpPr txBox="1">
            <a:spLocks/>
          </p:cNvSpPr>
          <p:nvPr/>
        </p:nvSpPr>
        <p:spPr>
          <a:xfrm>
            <a:off x="6184988" y="1778285"/>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Government</a:t>
            </a:r>
          </a:p>
        </p:txBody>
      </p:sp>
      <p:sp>
        <p:nvSpPr>
          <p:cNvPr id="29" name="Text Placeholder 5">
            <a:extLst>
              <a:ext uri="{FF2B5EF4-FFF2-40B4-BE49-F238E27FC236}">
                <a16:creationId xmlns:a16="http://schemas.microsoft.com/office/drawing/2014/main" id="{4D778C94-DDB3-B425-33E3-481A57234E8F}"/>
              </a:ext>
            </a:extLst>
          </p:cNvPr>
          <p:cNvSpPr txBox="1">
            <a:spLocks/>
          </p:cNvSpPr>
          <p:nvPr/>
        </p:nvSpPr>
        <p:spPr>
          <a:xfrm>
            <a:off x="7071022" y="2275165"/>
            <a:ext cx="107159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Tourism Organisations &amp; Operators</a:t>
            </a:r>
          </a:p>
        </p:txBody>
      </p:sp>
      <p:sp>
        <p:nvSpPr>
          <p:cNvPr id="30" name="Text Placeholder 5">
            <a:extLst>
              <a:ext uri="{FF2B5EF4-FFF2-40B4-BE49-F238E27FC236}">
                <a16:creationId xmlns:a16="http://schemas.microsoft.com/office/drawing/2014/main" id="{CC8EAFF7-DEE2-B0B2-8BD6-8890FA55A2A8}"/>
              </a:ext>
            </a:extLst>
          </p:cNvPr>
          <p:cNvSpPr txBox="1">
            <a:spLocks/>
          </p:cNvSpPr>
          <p:nvPr/>
        </p:nvSpPr>
        <p:spPr>
          <a:xfrm>
            <a:off x="7564270" y="3271626"/>
            <a:ext cx="107159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Small/</a:t>
            </a:r>
          </a:p>
          <a:p>
            <a:pPr algn="ctr">
              <a:lnSpc>
                <a:spcPts val="1020"/>
              </a:lnSpc>
              <a:spcBef>
                <a:spcPts val="0"/>
              </a:spcBef>
            </a:pPr>
            <a:r>
              <a:rPr lang="en-IE" sz="1100" b="1" dirty="0"/>
              <a:t>Medium Enterprises</a:t>
            </a:r>
          </a:p>
        </p:txBody>
      </p:sp>
      <p:sp>
        <p:nvSpPr>
          <p:cNvPr id="31" name="Text Placeholder 5">
            <a:extLst>
              <a:ext uri="{FF2B5EF4-FFF2-40B4-BE49-F238E27FC236}">
                <a16:creationId xmlns:a16="http://schemas.microsoft.com/office/drawing/2014/main" id="{F272F38D-5840-7C05-6E02-8D38A5B94A71}"/>
              </a:ext>
            </a:extLst>
          </p:cNvPr>
          <p:cNvSpPr txBox="1">
            <a:spLocks/>
          </p:cNvSpPr>
          <p:nvPr/>
        </p:nvSpPr>
        <p:spPr>
          <a:xfrm>
            <a:off x="7329989" y="4544404"/>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NGO’s </a:t>
            </a:r>
          </a:p>
          <a:p>
            <a:pPr algn="ctr">
              <a:lnSpc>
                <a:spcPts val="1020"/>
              </a:lnSpc>
              <a:spcBef>
                <a:spcPts val="0"/>
              </a:spcBef>
            </a:pPr>
            <a:r>
              <a:rPr lang="en-IE" sz="1100" dirty="0"/>
              <a:t>(Social &amp; Environment)</a:t>
            </a:r>
          </a:p>
        </p:txBody>
      </p:sp>
      <p:sp>
        <p:nvSpPr>
          <p:cNvPr id="32" name="Text Placeholder 5">
            <a:extLst>
              <a:ext uri="{FF2B5EF4-FFF2-40B4-BE49-F238E27FC236}">
                <a16:creationId xmlns:a16="http://schemas.microsoft.com/office/drawing/2014/main" id="{B3BC61B2-692B-9D41-365E-3BADB84935FB}"/>
              </a:ext>
            </a:extLst>
          </p:cNvPr>
          <p:cNvSpPr txBox="1">
            <a:spLocks/>
          </p:cNvSpPr>
          <p:nvPr/>
        </p:nvSpPr>
        <p:spPr>
          <a:xfrm>
            <a:off x="6628053" y="5340472"/>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Tourists </a:t>
            </a:r>
          </a:p>
          <a:p>
            <a:pPr algn="ctr">
              <a:lnSpc>
                <a:spcPts val="1020"/>
              </a:lnSpc>
              <a:spcBef>
                <a:spcPts val="0"/>
              </a:spcBef>
            </a:pPr>
            <a:r>
              <a:rPr lang="en-IE" sz="1100" dirty="0"/>
              <a:t>(Local &amp; Foreign)</a:t>
            </a:r>
          </a:p>
        </p:txBody>
      </p:sp>
      <p:sp>
        <p:nvSpPr>
          <p:cNvPr id="33" name="Text Placeholder 5">
            <a:extLst>
              <a:ext uri="{FF2B5EF4-FFF2-40B4-BE49-F238E27FC236}">
                <a16:creationId xmlns:a16="http://schemas.microsoft.com/office/drawing/2014/main" id="{85DE85BA-F0D2-E6D5-C82D-BF4BB7020730}"/>
              </a:ext>
            </a:extLst>
          </p:cNvPr>
          <p:cNvSpPr txBox="1">
            <a:spLocks/>
          </p:cNvSpPr>
          <p:nvPr/>
        </p:nvSpPr>
        <p:spPr>
          <a:xfrm>
            <a:off x="5584561" y="5630928"/>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Suppliers</a:t>
            </a:r>
          </a:p>
        </p:txBody>
      </p:sp>
      <p:sp>
        <p:nvSpPr>
          <p:cNvPr id="34" name="Text Placeholder 5">
            <a:extLst>
              <a:ext uri="{FF2B5EF4-FFF2-40B4-BE49-F238E27FC236}">
                <a16:creationId xmlns:a16="http://schemas.microsoft.com/office/drawing/2014/main" id="{9DA43A9D-6D37-598A-08F1-D68377033D38}"/>
              </a:ext>
            </a:extLst>
          </p:cNvPr>
          <p:cNvSpPr txBox="1">
            <a:spLocks/>
          </p:cNvSpPr>
          <p:nvPr/>
        </p:nvSpPr>
        <p:spPr>
          <a:xfrm>
            <a:off x="4487281" y="5329714"/>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Employees</a:t>
            </a:r>
          </a:p>
        </p:txBody>
      </p:sp>
      <p:sp>
        <p:nvSpPr>
          <p:cNvPr id="35" name="Text Placeholder 5">
            <a:extLst>
              <a:ext uri="{FF2B5EF4-FFF2-40B4-BE49-F238E27FC236}">
                <a16:creationId xmlns:a16="http://schemas.microsoft.com/office/drawing/2014/main" id="{FD6AC259-37C2-C46E-54BD-A2E659332F32}"/>
              </a:ext>
            </a:extLst>
          </p:cNvPr>
          <p:cNvSpPr txBox="1">
            <a:spLocks/>
          </p:cNvSpPr>
          <p:nvPr/>
        </p:nvSpPr>
        <p:spPr>
          <a:xfrm>
            <a:off x="3723488" y="4415314"/>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Education </a:t>
            </a:r>
          </a:p>
          <a:p>
            <a:pPr algn="ctr">
              <a:lnSpc>
                <a:spcPts val="1020"/>
              </a:lnSpc>
              <a:spcBef>
                <a:spcPts val="0"/>
              </a:spcBef>
            </a:pPr>
            <a:r>
              <a:rPr lang="en-IE" sz="1100" dirty="0"/>
              <a:t>(Public &amp; Training)</a:t>
            </a:r>
          </a:p>
        </p:txBody>
      </p:sp>
      <p:sp>
        <p:nvSpPr>
          <p:cNvPr id="36" name="Text Placeholder 5">
            <a:extLst>
              <a:ext uri="{FF2B5EF4-FFF2-40B4-BE49-F238E27FC236}">
                <a16:creationId xmlns:a16="http://schemas.microsoft.com/office/drawing/2014/main" id="{E6DA83E6-1E48-B93D-9980-8EAE5931BE65}"/>
              </a:ext>
            </a:extLst>
          </p:cNvPr>
          <p:cNvSpPr txBox="1">
            <a:spLocks/>
          </p:cNvSpPr>
          <p:nvPr/>
        </p:nvSpPr>
        <p:spPr>
          <a:xfrm>
            <a:off x="3723488" y="3425392"/>
            <a:ext cx="763793"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Utilities &amp; </a:t>
            </a:r>
          </a:p>
          <a:p>
            <a:pPr algn="ctr">
              <a:lnSpc>
                <a:spcPts val="1020"/>
              </a:lnSpc>
              <a:spcBef>
                <a:spcPts val="0"/>
              </a:spcBef>
            </a:pPr>
            <a:r>
              <a:rPr lang="en-IE" sz="1100" b="1" dirty="0"/>
              <a:t>Infra-</a:t>
            </a:r>
          </a:p>
          <a:p>
            <a:pPr algn="ctr">
              <a:lnSpc>
                <a:spcPts val="1020"/>
              </a:lnSpc>
              <a:spcBef>
                <a:spcPts val="0"/>
              </a:spcBef>
            </a:pPr>
            <a:r>
              <a:rPr lang="en-IE" sz="1100" b="1" dirty="0"/>
              <a:t>structure</a:t>
            </a:r>
          </a:p>
        </p:txBody>
      </p:sp>
      <p:sp>
        <p:nvSpPr>
          <p:cNvPr id="37" name="Text Placeholder 5">
            <a:extLst>
              <a:ext uri="{FF2B5EF4-FFF2-40B4-BE49-F238E27FC236}">
                <a16:creationId xmlns:a16="http://schemas.microsoft.com/office/drawing/2014/main" id="{21AD152B-9305-808C-FEEB-2397FE0C688D}"/>
              </a:ext>
            </a:extLst>
          </p:cNvPr>
          <p:cNvSpPr txBox="1">
            <a:spLocks/>
          </p:cNvSpPr>
          <p:nvPr/>
        </p:nvSpPr>
        <p:spPr>
          <a:xfrm>
            <a:off x="4108762" y="2337683"/>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Transport</a:t>
            </a:r>
          </a:p>
        </p:txBody>
      </p:sp>
      <p:sp>
        <p:nvSpPr>
          <p:cNvPr id="38" name="Text Placeholder 5">
            <a:extLst>
              <a:ext uri="{FF2B5EF4-FFF2-40B4-BE49-F238E27FC236}">
                <a16:creationId xmlns:a16="http://schemas.microsoft.com/office/drawing/2014/main" id="{FE1AF479-F61D-31B7-EC0F-55E57E971082}"/>
              </a:ext>
            </a:extLst>
          </p:cNvPr>
          <p:cNvSpPr txBox="1">
            <a:spLocks/>
          </p:cNvSpPr>
          <p:nvPr/>
        </p:nvSpPr>
        <p:spPr>
          <a:xfrm>
            <a:off x="4967818" y="1735256"/>
            <a:ext cx="1062734"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Communities</a:t>
            </a:r>
          </a:p>
        </p:txBody>
      </p:sp>
      <p:sp>
        <p:nvSpPr>
          <p:cNvPr id="2" name="TextBox 1">
            <a:extLst>
              <a:ext uri="{FF2B5EF4-FFF2-40B4-BE49-F238E27FC236}">
                <a16:creationId xmlns:a16="http://schemas.microsoft.com/office/drawing/2014/main" id="{4D14F621-1C0B-E718-A667-D2DBF6A083F0}"/>
              </a:ext>
            </a:extLst>
          </p:cNvPr>
          <p:cNvSpPr txBox="1"/>
          <p:nvPr/>
        </p:nvSpPr>
        <p:spPr>
          <a:xfrm>
            <a:off x="435455" y="2225643"/>
            <a:ext cx="3096640" cy="892552"/>
          </a:xfrm>
          <a:prstGeom prst="rect">
            <a:avLst/>
          </a:prstGeom>
          <a:solidFill>
            <a:srgbClr val="F37C57"/>
          </a:solidFill>
        </p:spPr>
        <p:txBody>
          <a:bodyPr wrap="square" rtlCol="0">
            <a:spAutoFit/>
          </a:bodyPr>
          <a:lstStyle/>
          <a:p>
            <a:pPr algn="ctr"/>
            <a:r>
              <a:rPr lang="en-GB" sz="2000" b="1" dirty="0">
                <a:solidFill>
                  <a:schemeClr val="bg1"/>
                </a:solidFill>
              </a:rPr>
              <a:t>Read </a:t>
            </a:r>
            <a:r>
              <a:rPr lang="en-GB" sz="1600" b="0" i="0" dirty="0">
                <a:solidFill>
                  <a:schemeClr val="bg1"/>
                </a:solidFill>
                <a:effectLst/>
                <a:hlinkClick r:id="rId9">
                  <a:extLst>
                    <a:ext uri="{A12FA001-AC4F-418D-AE19-62706E023703}">
                      <ahyp:hlinkClr xmlns:ahyp="http://schemas.microsoft.com/office/drawing/2018/hyperlinkcolor" val="tx"/>
                    </a:ext>
                  </a:extLst>
                </a:hlinkClick>
              </a:rPr>
              <a:t>Stakeholders in tourism: Who are they and why do they matter?</a:t>
            </a:r>
            <a:endParaRPr lang="en-IE" sz="1600" dirty="0">
              <a:solidFill>
                <a:schemeClr val="bg1"/>
              </a:solidFill>
            </a:endParaRPr>
          </a:p>
        </p:txBody>
      </p:sp>
      <p:pic>
        <p:nvPicPr>
          <p:cNvPr id="4" name="Graphic 3" descr="Document with solid fill">
            <a:hlinkClick r:id="rId10"/>
            <a:extLst>
              <a:ext uri="{FF2B5EF4-FFF2-40B4-BE49-F238E27FC236}">
                <a16:creationId xmlns:a16="http://schemas.microsoft.com/office/drawing/2014/main" id="{F6558481-04EB-1577-9023-CC382920070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10812" y="1340069"/>
            <a:ext cx="1009650" cy="1009650"/>
          </a:xfrm>
          <a:prstGeom prst="rect">
            <a:avLst/>
          </a:prstGeom>
        </p:spPr>
      </p:pic>
    </p:spTree>
    <p:extLst>
      <p:ext uri="{BB962C8B-B14F-4D97-AF65-F5344CB8AC3E}">
        <p14:creationId xmlns:p14="http://schemas.microsoft.com/office/powerpoint/2010/main" val="2003993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557508" y="1045428"/>
            <a:ext cx="9585834" cy="4632590"/>
          </a:xfrm>
        </p:spPr>
        <p:txBody>
          <a:bodyPr>
            <a:noAutofit/>
          </a:bodyPr>
          <a:lstStyle/>
          <a:p>
            <a:pPr marL="0" indent="0">
              <a:lnSpc>
                <a:spcPct val="100000"/>
              </a:lnSpc>
              <a:spcBef>
                <a:spcPts val="0"/>
              </a:spcBef>
            </a:pPr>
            <a:r>
              <a:rPr lang="en-GB" sz="2000" b="0" i="0" dirty="0">
                <a:effectLst/>
              </a:rPr>
              <a:t>Ordinarily, PPPs evolve slowly, in a series of development stages over time. </a:t>
            </a:r>
            <a:r>
              <a:rPr lang="en-GB" sz="2000" b="0" i="0" u="sng" dirty="0">
                <a:effectLst/>
                <a:hlinkClick r:id="rId2">
                  <a:extLst>
                    <a:ext uri="{A12FA001-AC4F-418D-AE19-62706E023703}">
                      <ahyp:hlinkClr xmlns:ahyp="http://schemas.microsoft.com/office/drawing/2018/hyperlinkcolor" val="tx"/>
                    </a:ext>
                  </a:extLst>
                </a:hlinkClick>
              </a:rPr>
              <a:t>Selin and Chavez (1995)</a:t>
            </a:r>
            <a:r>
              <a:rPr lang="en-GB" sz="2000" b="0" i="0" dirty="0">
                <a:effectLst/>
              </a:rPr>
              <a:t> propose a five-phase development model of tourism partnerships (</a:t>
            </a:r>
            <a:r>
              <a:rPr lang="en-GB" sz="2000" b="0" i="0" u="sng" dirty="0">
                <a:effectLst/>
                <a:hlinkClick r:id="rId3">
                  <a:extLst>
                    <a:ext uri="{A12FA001-AC4F-418D-AE19-62706E023703}">
                      <ahyp:hlinkClr xmlns:ahyp="http://schemas.microsoft.com/office/drawing/2018/hyperlinkcolor" val="tx"/>
                    </a:ext>
                  </a:extLst>
                </a:hlinkClick>
              </a:rPr>
              <a:t>Fig. 1</a:t>
            </a:r>
            <a:r>
              <a:rPr lang="en-GB" sz="2000" b="0" i="0" dirty="0">
                <a:effectLst/>
              </a:rPr>
              <a:t> ). </a:t>
            </a:r>
          </a:p>
          <a:p>
            <a:pPr marL="0" indent="0">
              <a:lnSpc>
                <a:spcPct val="100000"/>
              </a:lnSpc>
              <a:spcBef>
                <a:spcPts val="0"/>
              </a:spcBef>
            </a:pPr>
            <a:endParaRPr lang="en-GB" sz="2000" dirty="0"/>
          </a:p>
          <a:p>
            <a:pPr marL="457200" indent="-457200">
              <a:lnSpc>
                <a:spcPct val="100000"/>
              </a:lnSpc>
              <a:spcBef>
                <a:spcPts val="0"/>
              </a:spcBef>
              <a:buFont typeface="+mj-lt"/>
              <a:buAutoNum type="arabicPeriod"/>
            </a:pPr>
            <a:r>
              <a:rPr lang="en-GB" sz="2000" i="0" dirty="0">
                <a:effectLst/>
              </a:rPr>
              <a:t>The</a:t>
            </a:r>
            <a:r>
              <a:rPr lang="en-GB" sz="2000" b="1" i="0" dirty="0">
                <a:effectLst/>
              </a:rPr>
              <a:t> first phase</a:t>
            </a:r>
            <a:r>
              <a:rPr lang="en-GB" sz="2000" b="0" i="0" dirty="0">
                <a:effectLst/>
              </a:rPr>
              <a:t>, antecedents, refers to the crisis or event that triggers the development of the PPP relationship. </a:t>
            </a:r>
          </a:p>
          <a:p>
            <a:pPr marL="457200" indent="-457200">
              <a:lnSpc>
                <a:spcPct val="100000"/>
              </a:lnSpc>
              <a:spcBef>
                <a:spcPts val="0"/>
              </a:spcBef>
              <a:buFont typeface="+mj-lt"/>
              <a:buAutoNum type="arabicPeriod"/>
            </a:pPr>
            <a:r>
              <a:rPr lang="en-GB" sz="2000" b="0" i="0" dirty="0">
                <a:effectLst/>
              </a:rPr>
              <a:t>The </a:t>
            </a:r>
            <a:r>
              <a:rPr lang="en-GB" sz="2000" b="1" i="0" dirty="0">
                <a:effectLst/>
              </a:rPr>
              <a:t>second phase, </a:t>
            </a:r>
            <a:r>
              <a:rPr lang="en-GB" sz="2000" b="0" i="0" dirty="0">
                <a:effectLst/>
              </a:rPr>
              <a:t>problem sets, requires stakeholders to realize their interdependence and to identify common problems. </a:t>
            </a:r>
          </a:p>
          <a:p>
            <a:pPr marL="457200" indent="-457200">
              <a:lnSpc>
                <a:spcPct val="100000"/>
              </a:lnSpc>
              <a:spcBef>
                <a:spcPts val="0"/>
              </a:spcBef>
              <a:buFont typeface="+mj-lt"/>
              <a:buAutoNum type="arabicPeriod"/>
            </a:pPr>
            <a:r>
              <a:rPr lang="en-GB" sz="2000" b="0" i="0" dirty="0">
                <a:effectLst/>
              </a:rPr>
              <a:t>The </a:t>
            </a:r>
            <a:r>
              <a:rPr lang="en-GB" sz="2000" b="1" i="0" dirty="0">
                <a:effectLst/>
              </a:rPr>
              <a:t>third phase </a:t>
            </a:r>
            <a:r>
              <a:rPr lang="en-GB" sz="2000" b="0" i="0" dirty="0">
                <a:effectLst/>
              </a:rPr>
              <a:t>is direction setting, which involves establishing goals and exploring options. </a:t>
            </a:r>
          </a:p>
          <a:p>
            <a:pPr marL="457200" indent="-457200">
              <a:lnSpc>
                <a:spcPct val="100000"/>
              </a:lnSpc>
              <a:spcBef>
                <a:spcPts val="0"/>
              </a:spcBef>
              <a:buFont typeface="+mj-lt"/>
              <a:buAutoNum type="arabicPeriod"/>
            </a:pPr>
            <a:r>
              <a:rPr lang="en-GB" sz="2000" b="0" i="0" dirty="0">
                <a:effectLst/>
              </a:rPr>
              <a:t>The </a:t>
            </a:r>
            <a:r>
              <a:rPr lang="en-GB" sz="2000" b="1" i="0" dirty="0">
                <a:effectLst/>
              </a:rPr>
              <a:t>fourth phase </a:t>
            </a:r>
            <a:r>
              <a:rPr lang="en-GB" sz="2000" b="0" i="0" dirty="0">
                <a:effectLst/>
              </a:rPr>
              <a:t>is structuring, denoting the formation of collaborative relationships, assigning roles, and monitoring performances. </a:t>
            </a:r>
          </a:p>
          <a:p>
            <a:pPr marL="457200" indent="-457200">
              <a:lnSpc>
                <a:spcPct val="100000"/>
              </a:lnSpc>
              <a:spcBef>
                <a:spcPts val="0"/>
              </a:spcBef>
              <a:buFont typeface="+mj-lt"/>
              <a:buAutoNum type="arabicPeriod"/>
            </a:pPr>
            <a:r>
              <a:rPr lang="en-GB" sz="2000" b="0" i="0" dirty="0">
                <a:effectLst/>
              </a:rPr>
              <a:t>The </a:t>
            </a:r>
            <a:r>
              <a:rPr lang="en-GB" sz="2000" b="1" i="0" dirty="0">
                <a:effectLst/>
              </a:rPr>
              <a:t>final phase </a:t>
            </a:r>
            <a:r>
              <a:rPr lang="en-GB" sz="2000" b="0" i="0" dirty="0">
                <a:effectLst/>
              </a:rPr>
              <a:t>is outcomes, being the consequences of the tourism partnership, such as the benefits derived and impacts. A partnership is self-regulated and dynamically evolves to seek solutions collectively in response to changing circumstances (</a:t>
            </a:r>
            <a:r>
              <a:rPr lang="en-GB" sz="2000" b="0" i="0" u="sng" dirty="0" err="1">
                <a:effectLst/>
                <a:hlinkClick r:id="rId4">
                  <a:extLst>
                    <a:ext uri="{A12FA001-AC4F-418D-AE19-62706E023703}">
                      <ahyp:hlinkClr xmlns:ahyp="http://schemas.microsoft.com/office/drawing/2018/hyperlinkcolor" val="tx"/>
                    </a:ext>
                  </a:extLst>
                </a:hlinkClick>
              </a:rPr>
              <a:t>Graci</a:t>
            </a:r>
            <a:r>
              <a:rPr lang="en-GB" sz="2000" b="0" i="0" u="sng" dirty="0">
                <a:effectLst/>
                <a:hlinkClick r:id="rId4">
                  <a:extLst>
                    <a:ext uri="{A12FA001-AC4F-418D-AE19-62706E023703}">
                      <ahyp:hlinkClr xmlns:ahyp="http://schemas.microsoft.com/office/drawing/2018/hyperlinkcolor" val="tx"/>
                    </a:ext>
                  </a:extLst>
                </a:hlinkClick>
              </a:rPr>
              <a:t>, 2013</a:t>
            </a:r>
            <a:r>
              <a:rPr lang="en-GB" sz="2000" b="0" i="0" dirty="0">
                <a:effectLst/>
              </a:rPr>
              <a:t>). </a:t>
            </a:r>
            <a:r>
              <a:rPr lang="en-GB" sz="2000" b="0" i="0" u="sng" dirty="0">
                <a:effectLst/>
                <a:hlinkClick r:id="rId5">
                  <a:extLst>
                    <a:ext uri="{A12FA001-AC4F-418D-AE19-62706E023703}">
                      <ahyp:hlinkClr xmlns:ahyp="http://schemas.microsoft.com/office/drawing/2018/hyperlinkcolor" val="tx"/>
                    </a:ext>
                  </a:extLst>
                </a:hlinkClick>
              </a:rPr>
              <a:t>Sigala (2020</a:t>
            </a:r>
            <a:r>
              <a:rPr lang="en-GB" sz="2000" b="0" i="0" dirty="0">
                <a:effectLst/>
              </a:rPr>
              <a:t>, p. 313) adds that the speed, degree, and nature of recovery depends on “how these stakeholders are affected by, respond to, recover and reflect on crises.”</a:t>
            </a:r>
            <a:endParaRPr lang="en-IE" sz="2000" dirty="0"/>
          </a:p>
          <a:p>
            <a:pPr marL="0" indent="0">
              <a:lnSpc>
                <a:spcPct val="100000"/>
              </a:lnSpc>
              <a:spcBef>
                <a:spcPts val="0"/>
              </a:spcBef>
            </a:pPr>
            <a:endParaRPr lang="en-IE" sz="2000"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60433" y="204161"/>
            <a:ext cx="10596674" cy="1139795"/>
          </a:xfrm>
        </p:spPr>
        <p:txBody>
          <a:bodyPr>
            <a:normAutofit/>
          </a:bodyPr>
          <a:lstStyle/>
          <a:p>
            <a:pPr>
              <a:lnSpc>
                <a:spcPct val="120000"/>
              </a:lnSpc>
              <a:spcBef>
                <a:spcPts val="0"/>
              </a:spcBef>
            </a:pPr>
            <a:r>
              <a:rPr lang="en-GB" sz="4700" b="1" i="0" dirty="0">
                <a:effectLst/>
              </a:rPr>
              <a:t>Research: </a:t>
            </a:r>
            <a:r>
              <a:rPr lang="en-GB" sz="2800" dirty="0"/>
              <a:t>Phases of PPP Development</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4"/>
            <a:extLst>
              <a:ext uri="{FF2B5EF4-FFF2-40B4-BE49-F238E27FC236}">
                <a16:creationId xmlns:a16="http://schemas.microsoft.com/office/drawing/2014/main" id="{677A4E1D-CB32-EDFA-3941-E9EC988EBA8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4">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805079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EBDC0153-5E74-9C01-2D62-4526D31195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171" r="9171"/>
          <a:stretch/>
        </p:blipFill>
        <p:spPr bwMode="auto">
          <a:xfrm>
            <a:off x="3056467" y="830123"/>
            <a:ext cx="6079067" cy="5298474"/>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DD31DBD3-A180-DFE5-AA8E-C5A9DEB1BE07}"/>
              </a:ext>
            </a:extLst>
          </p:cNvPr>
          <p:cNvSpPr>
            <a:spLocks noGrp="1"/>
          </p:cNvSpPr>
          <p:nvPr>
            <p:ph type="body" sz="quarter" idx="16"/>
          </p:nvPr>
        </p:nvSpPr>
        <p:spPr>
          <a:xfrm>
            <a:off x="330522" y="262529"/>
            <a:ext cx="11470341" cy="582221"/>
          </a:xfrm>
        </p:spPr>
        <p:txBody>
          <a:bodyPr>
            <a:normAutofit lnSpcReduction="10000"/>
          </a:bodyPr>
          <a:lstStyle/>
          <a:p>
            <a:pPr algn="ctr"/>
            <a:r>
              <a:rPr lang="en-IE" dirty="0"/>
              <a:t>Public Private Partnership</a:t>
            </a:r>
          </a:p>
        </p:txBody>
      </p:sp>
      <p:grpSp>
        <p:nvGrpSpPr>
          <p:cNvPr id="3" name="Group 2">
            <a:extLst>
              <a:ext uri="{FF2B5EF4-FFF2-40B4-BE49-F238E27FC236}">
                <a16:creationId xmlns:a16="http://schemas.microsoft.com/office/drawing/2014/main" id="{6931E1C6-78A6-5A21-D688-48EC5D1448F9}"/>
              </a:ext>
            </a:extLst>
          </p:cNvPr>
          <p:cNvGrpSpPr/>
          <p:nvPr/>
        </p:nvGrpSpPr>
        <p:grpSpPr>
          <a:xfrm>
            <a:off x="10148895" y="5038061"/>
            <a:ext cx="2109670" cy="1257272"/>
            <a:chOff x="8695432" y="5336869"/>
            <a:chExt cx="2109670" cy="1257272"/>
          </a:xfrm>
        </p:grpSpPr>
        <p:pic>
          <p:nvPicPr>
            <p:cNvPr id="5" name="Graphic 4" descr="Document outline">
              <a:hlinkClick r:id="rId3"/>
              <a:extLst>
                <a:ext uri="{FF2B5EF4-FFF2-40B4-BE49-F238E27FC236}">
                  <a16:creationId xmlns:a16="http://schemas.microsoft.com/office/drawing/2014/main" id="{882F5A0E-3F05-2A5F-23F0-FA4344661B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775028" y="5336869"/>
              <a:ext cx="363472" cy="363472"/>
            </a:xfrm>
            <a:prstGeom prst="rect">
              <a:avLst/>
            </a:prstGeom>
          </p:spPr>
        </p:pic>
        <p:pic>
          <p:nvPicPr>
            <p:cNvPr id="6" name="Graphic 5" descr="Touchscreen with solid fill">
              <a:extLst>
                <a:ext uri="{FF2B5EF4-FFF2-40B4-BE49-F238E27FC236}">
                  <a16:creationId xmlns:a16="http://schemas.microsoft.com/office/drawing/2014/main" id="{D9E854AD-2F40-7DAB-4949-E3BBCE1FAE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27073" y="5402725"/>
              <a:ext cx="914400" cy="914400"/>
            </a:xfrm>
            <a:prstGeom prst="rect">
              <a:avLst/>
            </a:prstGeom>
          </p:spPr>
        </p:pic>
        <p:sp>
          <p:nvSpPr>
            <p:cNvPr id="7" name="Text Placeholder 5">
              <a:hlinkClick r:id="rId8"/>
              <a:extLst>
                <a:ext uri="{FF2B5EF4-FFF2-40B4-BE49-F238E27FC236}">
                  <a16:creationId xmlns:a16="http://schemas.microsoft.com/office/drawing/2014/main" id="{6FD4FD1B-B299-E7A6-234D-576F0B68E75C}"/>
                </a:ext>
              </a:extLst>
            </p:cNvPr>
            <p:cNvSpPr txBox="1">
              <a:spLocks/>
            </p:cNvSpPr>
            <p:nvPr/>
          </p:nvSpPr>
          <p:spPr>
            <a:xfrm>
              <a:off x="8695432" y="6250117"/>
              <a:ext cx="210967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Read Research Article</a:t>
              </a:r>
              <a:endParaRPr lang="en-IE" sz="1000" b="1" dirty="0">
                <a:solidFill>
                  <a:srgbClr val="F37C57"/>
                </a:solidFill>
              </a:endParaRPr>
            </a:p>
          </p:txBody>
        </p:sp>
      </p:grpSp>
      <p:sp>
        <p:nvSpPr>
          <p:cNvPr id="9" name="Text Placeholder 5">
            <a:extLst>
              <a:ext uri="{FF2B5EF4-FFF2-40B4-BE49-F238E27FC236}">
                <a16:creationId xmlns:a16="http://schemas.microsoft.com/office/drawing/2014/main" id="{A4C3BD86-339F-4102-443D-96D79D345302}"/>
              </a:ext>
            </a:extLst>
          </p:cNvPr>
          <p:cNvSpPr txBox="1">
            <a:spLocks/>
          </p:cNvSpPr>
          <p:nvPr/>
        </p:nvSpPr>
        <p:spPr>
          <a:xfrm>
            <a:off x="5583568" y="1160737"/>
            <a:ext cx="102388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DMO POLICY </a:t>
            </a:r>
            <a:r>
              <a:rPr lang="en-IE" sz="1100" dirty="0"/>
              <a:t>(Government)</a:t>
            </a:r>
          </a:p>
        </p:txBody>
      </p:sp>
      <p:sp>
        <p:nvSpPr>
          <p:cNvPr id="10" name="Text Placeholder 5">
            <a:extLst>
              <a:ext uri="{FF2B5EF4-FFF2-40B4-BE49-F238E27FC236}">
                <a16:creationId xmlns:a16="http://schemas.microsoft.com/office/drawing/2014/main" id="{1BC85DB8-A08D-EF20-B6AA-9EE7D57C749F}"/>
              </a:ext>
            </a:extLst>
          </p:cNvPr>
          <p:cNvSpPr txBox="1">
            <a:spLocks/>
          </p:cNvSpPr>
          <p:nvPr/>
        </p:nvSpPr>
        <p:spPr>
          <a:xfrm>
            <a:off x="8157422" y="4158790"/>
            <a:ext cx="102388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TOURISM SUPPLY</a:t>
            </a:r>
          </a:p>
          <a:p>
            <a:pPr algn="ctr">
              <a:lnSpc>
                <a:spcPts val="1020"/>
              </a:lnSpc>
              <a:spcBef>
                <a:spcPts val="0"/>
              </a:spcBef>
            </a:pPr>
            <a:r>
              <a:rPr lang="en-IE" sz="1100" dirty="0"/>
              <a:t>(Hotel, Travel agency etc.)</a:t>
            </a:r>
          </a:p>
        </p:txBody>
      </p:sp>
      <p:sp>
        <p:nvSpPr>
          <p:cNvPr id="11" name="Text Placeholder 5">
            <a:extLst>
              <a:ext uri="{FF2B5EF4-FFF2-40B4-BE49-F238E27FC236}">
                <a16:creationId xmlns:a16="http://schemas.microsoft.com/office/drawing/2014/main" id="{7832D0A0-6A5B-4186-31B9-1E84DC36A181}"/>
              </a:ext>
            </a:extLst>
          </p:cNvPr>
          <p:cNvSpPr txBox="1">
            <a:spLocks/>
          </p:cNvSpPr>
          <p:nvPr/>
        </p:nvSpPr>
        <p:spPr>
          <a:xfrm>
            <a:off x="2997594" y="4158790"/>
            <a:ext cx="102388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TOURISM DEMAND</a:t>
            </a:r>
          </a:p>
          <a:p>
            <a:pPr algn="ctr">
              <a:lnSpc>
                <a:spcPts val="1020"/>
              </a:lnSpc>
              <a:spcBef>
                <a:spcPts val="0"/>
              </a:spcBef>
            </a:pPr>
            <a:r>
              <a:rPr lang="en-IE" sz="1100" dirty="0"/>
              <a:t>(Tourist &amp; Community)</a:t>
            </a:r>
          </a:p>
        </p:txBody>
      </p:sp>
      <p:sp>
        <p:nvSpPr>
          <p:cNvPr id="12" name="Text Placeholder 5">
            <a:extLst>
              <a:ext uri="{FF2B5EF4-FFF2-40B4-BE49-F238E27FC236}">
                <a16:creationId xmlns:a16="http://schemas.microsoft.com/office/drawing/2014/main" id="{D0A312B5-8971-EE5D-5DE6-8187AB768426}"/>
              </a:ext>
            </a:extLst>
          </p:cNvPr>
          <p:cNvSpPr txBox="1">
            <a:spLocks/>
          </p:cNvSpPr>
          <p:nvPr/>
        </p:nvSpPr>
        <p:spPr>
          <a:xfrm>
            <a:off x="7107568" y="1160737"/>
            <a:ext cx="1795132"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PUBLIC-PRIVATE PARTNERSHIP</a:t>
            </a:r>
            <a:endParaRPr lang="en-IE" sz="1100" dirty="0"/>
          </a:p>
        </p:txBody>
      </p:sp>
      <p:sp>
        <p:nvSpPr>
          <p:cNvPr id="13" name="Text Placeholder 5">
            <a:extLst>
              <a:ext uri="{FF2B5EF4-FFF2-40B4-BE49-F238E27FC236}">
                <a16:creationId xmlns:a16="http://schemas.microsoft.com/office/drawing/2014/main" id="{499D6263-5E45-A330-C495-84ED97AEE049}"/>
              </a:ext>
            </a:extLst>
          </p:cNvPr>
          <p:cNvSpPr txBox="1">
            <a:spLocks/>
          </p:cNvSpPr>
          <p:nvPr/>
        </p:nvSpPr>
        <p:spPr>
          <a:xfrm>
            <a:off x="5202568" y="5021537"/>
            <a:ext cx="1795132"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CRISES LEADERSHIP</a:t>
            </a:r>
            <a:endParaRPr lang="en-IE" sz="1100" dirty="0"/>
          </a:p>
        </p:txBody>
      </p:sp>
      <p:sp>
        <p:nvSpPr>
          <p:cNvPr id="14" name="Text Placeholder 5">
            <a:extLst>
              <a:ext uri="{FF2B5EF4-FFF2-40B4-BE49-F238E27FC236}">
                <a16:creationId xmlns:a16="http://schemas.microsoft.com/office/drawing/2014/main" id="{EFA7F940-9D5D-FD8A-2A53-84B97B4F0956}"/>
              </a:ext>
            </a:extLst>
          </p:cNvPr>
          <p:cNvSpPr txBox="1">
            <a:spLocks/>
          </p:cNvSpPr>
          <p:nvPr/>
        </p:nvSpPr>
        <p:spPr>
          <a:xfrm>
            <a:off x="5189868" y="5605737"/>
            <a:ext cx="1795132"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TOURISM CRISIS</a:t>
            </a:r>
            <a:endParaRPr lang="en-IE" sz="1100" dirty="0"/>
          </a:p>
        </p:txBody>
      </p:sp>
      <p:sp>
        <p:nvSpPr>
          <p:cNvPr id="15" name="Text Placeholder 5">
            <a:extLst>
              <a:ext uri="{FF2B5EF4-FFF2-40B4-BE49-F238E27FC236}">
                <a16:creationId xmlns:a16="http://schemas.microsoft.com/office/drawing/2014/main" id="{395F85F4-6B35-8207-827C-89336BE619B6}"/>
              </a:ext>
            </a:extLst>
          </p:cNvPr>
          <p:cNvSpPr txBox="1">
            <a:spLocks/>
          </p:cNvSpPr>
          <p:nvPr/>
        </p:nvSpPr>
        <p:spPr>
          <a:xfrm>
            <a:off x="3170568" y="5085037"/>
            <a:ext cx="1210932" cy="100634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a:lnSpc>
                <a:spcPts val="1020"/>
              </a:lnSpc>
              <a:spcBef>
                <a:spcPts val="0"/>
              </a:spcBef>
              <a:buSzPct val="110000"/>
              <a:buFont typeface="Arial" panose="020B0604020202020204" pitchFamily="34" charset="0"/>
              <a:buChar char="•"/>
            </a:pPr>
            <a:r>
              <a:rPr lang="en-IE" sz="1100" dirty="0"/>
              <a:t>Worry</a:t>
            </a:r>
          </a:p>
          <a:p>
            <a:pPr marL="171450" indent="-171450">
              <a:lnSpc>
                <a:spcPts val="1020"/>
              </a:lnSpc>
              <a:spcBef>
                <a:spcPts val="0"/>
              </a:spcBef>
              <a:buSzPct val="110000"/>
              <a:buFont typeface="Arial" panose="020B0604020202020204" pitchFamily="34" charset="0"/>
              <a:buChar char="•"/>
            </a:pPr>
            <a:r>
              <a:rPr lang="en-IE" sz="1100" dirty="0"/>
              <a:t>Stress</a:t>
            </a:r>
          </a:p>
          <a:p>
            <a:pPr marL="171450" indent="-171450">
              <a:lnSpc>
                <a:spcPts val="1020"/>
              </a:lnSpc>
              <a:spcBef>
                <a:spcPts val="0"/>
              </a:spcBef>
              <a:buSzPct val="110000"/>
              <a:buFont typeface="Arial" panose="020B0604020202020204" pitchFamily="34" charset="0"/>
              <a:buChar char="•"/>
            </a:pPr>
            <a:r>
              <a:rPr lang="en-IE" sz="1100" dirty="0"/>
              <a:t>Uncertainty</a:t>
            </a:r>
          </a:p>
          <a:p>
            <a:pPr marL="171450" indent="-171450">
              <a:lnSpc>
                <a:spcPts val="1020"/>
              </a:lnSpc>
              <a:spcBef>
                <a:spcPts val="0"/>
              </a:spcBef>
              <a:buSzPct val="110000"/>
              <a:buFont typeface="Arial" panose="020B0604020202020204" pitchFamily="34" charset="0"/>
              <a:buChar char="•"/>
            </a:pPr>
            <a:r>
              <a:rPr lang="en-IE" sz="1100" dirty="0"/>
              <a:t>Unrest</a:t>
            </a:r>
          </a:p>
          <a:p>
            <a:pPr marL="171450" indent="-171450">
              <a:lnSpc>
                <a:spcPts val="1020"/>
              </a:lnSpc>
              <a:spcBef>
                <a:spcPts val="0"/>
              </a:spcBef>
              <a:buSzPct val="110000"/>
              <a:buFont typeface="Arial" panose="020B0604020202020204" pitchFamily="34" charset="0"/>
              <a:buChar char="•"/>
            </a:pPr>
            <a:r>
              <a:rPr lang="en-IE" sz="1100" dirty="0"/>
              <a:t>Economic downturn</a:t>
            </a:r>
          </a:p>
          <a:p>
            <a:pPr marL="171450" indent="-171450">
              <a:lnSpc>
                <a:spcPts val="1020"/>
              </a:lnSpc>
              <a:spcBef>
                <a:spcPts val="0"/>
              </a:spcBef>
              <a:buSzPct val="110000"/>
              <a:buFont typeface="Arial" panose="020B0604020202020204" pitchFamily="34" charset="0"/>
              <a:buChar char="•"/>
            </a:pPr>
            <a:endParaRPr lang="en-IE" sz="1100" dirty="0"/>
          </a:p>
        </p:txBody>
      </p:sp>
      <p:sp>
        <p:nvSpPr>
          <p:cNvPr id="16" name="Text Placeholder 5">
            <a:extLst>
              <a:ext uri="{FF2B5EF4-FFF2-40B4-BE49-F238E27FC236}">
                <a16:creationId xmlns:a16="http://schemas.microsoft.com/office/drawing/2014/main" id="{F3F9F380-C61F-CE01-4522-F24BADF83096}"/>
              </a:ext>
            </a:extLst>
          </p:cNvPr>
          <p:cNvSpPr txBox="1">
            <a:spLocks/>
          </p:cNvSpPr>
          <p:nvPr/>
        </p:nvSpPr>
        <p:spPr>
          <a:xfrm>
            <a:off x="5511899" y="1836463"/>
            <a:ext cx="1167217"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STEP 4: OUTCOMES</a:t>
            </a:r>
          </a:p>
          <a:p>
            <a:pPr algn="ctr">
              <a:lnSpc>
                <a:spcPts val="760"/>
              </a:lnSpc>
              <a:spcBef>
                <a:spcPts val="0"/>
              </a:spcBef>
            </a:pPr>
            <a:r>
              <a:rPr lang="en-IE" sz="800" dirty="0"/>
              <a:t>Programs, Impacts, Benefits devised</a:t>
            </a:r>
          </a:p>
        </p:txBody>
      </p:sp>
      <p:sp>
        <p:nvSpPr>
          <p:cNvPr id="17" name="Text Placeholder 5">
            <a:extLst>
              <a:ext uri="{FF2B5EF4-FFF2-40B4-BE49-F238E27FC236}">
                <a16:creationId xmlns:a16="http://schemas.microsoft.com/office/drawing/2014/main" id="{B9CD897D-AFB6-F053-1A97-3CA11EB600C2}"/>
              </a:ext>
            </a:extLst>
          </p:cNvPr>
          <p:cNvSpPr txBox="1">
            <a:spLocks/>
          </p:cNvSpPr>
          <p:nvPr/>
        </p:nvSpPr>
        <p:spPr>
          <a:xfrm>
            <a:off x="4983145" y="2408225"/>
            <a:ext cx="2224723" cy="58222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STEP 3: STRUCTURING</a:t>
            </a:r>
          </a:p>
          <a:p>
            <a:pPr algn="ctr">
              <a:lnSpc>
                <a:spcPts val="1060"/>
              </a:lnSpc>
              <a:spcBef>
                <a:spcPts val="0"/>
              </a:spcBef>
            </a:pPr>
            <a:r>
              <a:rPr lang="en-IE" sz="1100" dirty="0"/>
              <a:t>Formalizing relationship, </a:t>
            </a:r>
          </a:p>
          <a:p>
            <a:pPr algn="ctr">
              <a:lnSpc>
                <a:spcPts val="1060"/>
              </a:lnSpc>
              <a:spcBef>
                <a:spcPts val="0"/>
              </a:spcBef>
            </a:pPr>
            <a:r>
              <a:rPr lang="en-IE" sz="1100" dirty="0"/>
              <a:t>Role assigned, Tasks elaborated,</a:t>
            </a:r>
          </a:p>
          <a:p>
            <a:pPr algn="ctr">
              <a:lnSpc>
                <a:spcPts val="1060"/>
              </a:lnSpc>
              <a:spcBef>
                <a:spcPts val="0"/>
              </a:spcBef>
            </a:pPr>
            <a:r>
              <a:rPr lang="en-IE" sz="1100" dirty="0"/>
              <a:t>Monitoring &amp; control system design</a:t>
            </a:r>
          </a:p>
        </p:txBody>
      </p:sp>
      <p:sp>
        <p:nvSpPr>
          <p:cNvPr id="18" name="Text Placeholder 5">
            <a:extLst>
              <a:ext uri="{FF2B5EF4-FFF2-40B4-BE49-F238E27FC236}">
                <a16:creationId xmlns:a16="http://schemas.microsoft.com/office/drawing/2014/main" id="{DC209594-6508-0C9D-1595-EE5A5B967AC6}"/>
              </a:ext>
            </a:extLst>
          </p:cNvPr>
          <p:cNvSpPr txBox="1">
            <a:spLocks/>
          </p:cNvSpPr>
          <p:nvPr/>
        </p:nvSpPr>
        <p:spPr>
          <a:xfrm>
            <a:off x="4591878" y="3130330"/>
            <a:ext cx="3001617" cy="58222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STEP 2: DIRECTION-SETTING</a:t>
            </a:r>
          </a:p>
          <a:p>
            <a:pPr algn="ctr">
              <a:lnSpc>
                <a:spcPts val="1060"/>
              </a:lnSpc>
              <a:spcBef>
                <a:spcPts val="0"/>
              </a:spcBef>
            </a:pPr>
            <a:r>
              <a:rPr lang="en-IE" sz="1100" dirty="0"/>
              <a:t>Establish goals, Set ground rules,</a:t>
            </a:r>
          </a:p>
          <a:p>
            <a:pPr algn="ctr">
              <a:lnSpc>
                <a:spcPts val="1060"/>
              </a:lnSpc>
              <a:spcBef>
                <a:spcPts val="0"/>
              </a:spcBef>
            </a:pPr>
            <a:r>
              <a:rPr lang="en-IE" sz="1100" dirty="0"/>
              <a:t>Joint information search,</a:t>
            </a:r>
          </a:p>
          <a:p>
            <a:pPr algn="ctr">
              <a:lnSpc>
                <a:spcPts val="1060"/>
              </a:lnSpc>
              <a:spcBef>
                <a:spcPts val="0"/>
              </a:spcBef>
            </a:pPr>
            <a:r>
              <a:rPr lang="en-IE" sz="1100" dirty="0"/>
              <a:t>Explore options, Organize sub-groups</a:t>
            </a:r>
          </a:p>
        </p:txBody>
      </p:sp>
      <p:sp>
        <p:nvSpPr>
          <p:cNvPr id="19" name="Text Placeholder 5">
            <a:extLst>
              <a:ext uri="{FF2B5EF4-FFF2-40B4-BE49-F238E27FC236}">
                <a16:creationId xmlns:a16="http://schemas.microsoft.com/office/drawing/2014/main" id="{A1FF511A-C414-D86D-920F-84B518BAF03E}"/>
              </a:ext>
            </a:extLst>
          </p:cNvPr>
          <p:cNvSpPr txBox="1">
            <a:spLocks/>
          </p:cNvSpPr>
          <p:nvPr/>
        </p:nvSpPr>
        <p:spPr>
          <a:xfrm>
            <a:off x="4021475" y="3855886"/>
            <a:ext cx="4149051" cy="58222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STEP 1: PROBLEM-SETTING</a:t>
            </a:r>
          </a:p>
          <a:p>
            <a:pPr algn="ctr">
              <a:lnSpc>
                <a:spcPts val="1060"/>
              </a:lnSpc>
              <a:spcBef>
                <a:spcPts val="0"/>
              </a:spcBef>
            </a:pPr>
            <a:r>
              <a:rPr lang="en-IE" sz="1100" dirty="0"/>
              <a:t>Recognize inter-dependences, Consensus on legitimate stakeholders,</a:t>
            </a:r>
          </a:p>
          <a:p>
            <a:pPr algn="ctr">
              <a:lnSpc>
                <a:spcPts val="1060"/>
              </a:lnSpc>
              <a:spcBef>
                <a:spcPts val="0"/>
              </a:spcBef>
            </a:pPr>
            <a:r>
              <a:rPr lang="en-IE" sz="1100" dirty="0"/>
              <a:t>Common problem definition, Perceived benefits to stakeholder, </a:t>
            </a:r>
          </a:p>
          <a:p>
            <a:pPr algn="ctr">
              <a:lnSpc>
                <a:spcPts val="1060"/>
              </a:lnSpc>
              <a:spcBef>
                <a:spcPts val="0"/>
              </a:spcBef>
            </a:pPr>
            <a:r>
              <a:rPr lang="en-IE" sz="1100" dirty="0"/>
              <a:t>Perceived salience to stakeholders</a:t>
            </a:r>
          </a:p>
        </p:txBody>
      </p:sp>
      <p:sp>
        <p:nvSpPr>
          <p:cNvPr id="20" name="Right Arrow 19">
            <a:extLst>
              <a:ext uri="{FF2B5EF4-FFF2-40B4-BE49-F238E27FC236}">
                <a16:creationId xmlns:a16="http://schemas.microsoft.com/office/drawing/2014/main" id="{926C7531-956A-075B-F914-3BB07B7C9E85}"/>
              </a:ext>
            </a:extLst>
          </p:cNvPr>
          <p:cNvSpPr/>
          <p:nvPr/>
        </p:nvSpPr>
        <p:spPr>
          <a:xfrm>
            <a:off x="4563073" y="5045308"/>
            <a:ext cx="414710" cy="376158"/>
          </a:xfrm>
          <a:prstGeom prst="rightArrow">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ight Arrow 20">
            <a:extLst>
              <a:ext uri="{FF2B5EF4-FFF2-40B4-BE49-F238E27FC236}">
                <a16:creationId xmlns:a16="http://schemas.microsoft.com/office/drawing/2014/main" id="{2EA026C3-1D3A-28CF-FAE9-AB2CD44C2C82}"/>
              </a:ext>
            </a:extLst>
          </p:cNvPr>
          <p:cNvSpPr/>
          <p:nvPr/>
        </p:nvSpPr>
        <p:spPr>
          <a:xfrm rot="10800000">
            <a:off x="4563074" y="5567822"/>
            <a:ext cx="414710" cy="376158"/>
          </a:xfrm>
          <a:prstGeom prst="rightArrow">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ight Arrow 21">
            <a:extLst>
              <a:ext uri="{FF2B5EF4-FFF2-40B4-BE49-F238E27FC236}">
                <a16:creationId xmlns:a16="http://schemas.microsoft.com/office/drawing/2014/main" id="{D7C9CD1A-FAE4-91F2-F673-13652F09AEAF}"/>
              </a:ext>
            </a:extLst>
          </p:cNvPr>
          <p:cNvSpPr/>
          <p:nvPr/>
        </p:nvSpPr>
        <p:spPr>
          <a:xfrm rot="16200000">
            <a:off x="5888645" y="4546546"/>
            <a:ext cx="414710" cy="376158"/>
          </a:xfrm>
          <a:prstGeom prst="rightArrow">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Straight Arrow Connector 23">
            <a:extLst>
              <a:ext uri="{FF2B5EF4-FFF2-40B4-BE49-F238E27FC236}">
                <a16:creationId xmlns:a16="http://schemas.microsoft.com/office/drawing/2014/main" id="{A43B6BEC-4AB3-9320-CF07-1157A2AA0130}"/>
              </a:ext>
            </a:extLst>
          </p:cNvPr>
          <p:cNvCxnSpPr>
            <a:cxnSpLocks/>
          </p:cNvCxnSpPr>
          <p:nvPr/>
        </p:nvCxnSpPr>
        <p:spPr>
          <a:xfrm>
            <a:off x="6096000" y="5447076"/>
            <a:ext cx="0" cy="143057"/>
          </a:xfrm>
          <a:prstGeom prst="straightConnector1">
            <a:avLst/>
          </a:prstGeom>
          <a:ln w="19050">
            <a:solidFill>
              <a:srgbClr val="79527B"/>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B0B9DF7A-F00A-74A5-D7BB-BA761BA7EC09}"/>
              </a:ext>
            </a:extLst>
          </p:cNvPr>
          <p:cNvCxnSpPr>
            <a:cxnSpLocks/>
          </p:cNvCxnSpPr>
          <p:nvPr/>
        </p:nvCxnSpPr>
        <p:spPr>
          <a:xfrm flipH="1" flipV="1">
            <a:off x="7107568" y="5223538"/>
            <a:ext cx="2241384" cy="9849"/>
          </a:xfrm>
          <a:prstGeom prst="straightConnector1">
            <a:avLst/>
          </a:prstGeom>
          <a:ln w="19050">
            <a:solidFill>
              <a:srgbClr val="79527B"/>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9023C69-BB89-3BAE-E90D-C47B8A3713D2}"/>
              </a:ext>
            </a:extLst>
          </p:cNvPr>
          <p:cNvCxnSpPr/>
          <p:nvPr/>
        </p:nvCxnSpPr>
        <p:spPr>
          <a:xfrm flipV="1">
            <a:off x="9348952" y="1930772"/>
            <a:ext cx="0" cy="3302615"/>
          </a:xfrm>
          <a:prstGeom prst="line">
            <a:avLst/>
          </a:prstGeom>
          <a:ln w="19050">
            <a:solidFill>
              <a:srgbClr val="79527B"/>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E7336DD-424C-4C6A-3C04-C0CC6EF12662}"/>
              </a:ext>
            </a:extLst>
          </p:cNvPr>
          <p:cNvCxnSpPr>
            <a:cxnSpLocks/>
          </p:cNvCxnSpPr>
          <p:nvPr/>
        </p:nvCxnSpPr>
        <p:spPr>
          <a:xfrm>
            <a:off x="6607449" y="1930772"/>
            <a:ext cx="2741503" cy="0"/>
          </a:xfrm>
          <a:prstGeom prst="line">
            <a:avLst/>
          </a:prstGeom>
          <a:ln w="19050">
            <a:solidFill>
              <a:srgbClr val="79527B"/>
            </a:solidFill>
            <a:prstDash val="sysDot"/>
          </a:ln>
        </p:spPr>
        <p:style>
          <a:lnRef idx="1">
            <a:schemeClr val="accent1"/>
          </a:lnRef>
          <a:fillRef idx="0">
            <a:schemeClr val="accent1"/>
          </a:fillRef>
          <a:effectRef idx="0">
            <a:schemeClr val="accent1"/>
          </a:effectRef>
          <a:fontRef idx="minor">
            <a:schemeClr val="tx1"/>
          </a:fontRef>
        </p:style>
      </p:cxnSp>
      <p:pic>
        <p:nvPicPr>
          <p:cNvPr id="8" name="Graphic 7" descr="Document with solid fill">
            <a:hlinkClick r:id="rId9"/>
            <a:extLst>
              <a:ext uri="{FF2B5EF4-FFF2-40B4-BE49-F238E27FC236}">
                <a16:creationId xmlns:a16="http://schemas.microsoft.com/office/drawing/2014/main" id="{CBBE574D-D0B8-6F1C-A31E-AC87648BEDC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850078" y="1584438"/>
            <a:ext cx="1950785" cy="1950785"/>
          </a:xfrm>
          <a:prstGeom prst="rect">
            <a:avLst/>
          </a:prstGeom>
        </p:spPr>
      </p:pic>
      <p:sp>
        <p:nvSpPr>
          <p:cNvPr id="23" name="TextBox 22">
            <a:extLst>
              <a:ext uri="{FF2B5EF4-FFF2-40B4-BE49-F238E27FC236}">
                <a16:creationId xmlns:a16="http://schemas.microsoft.com/office/drawing/2014/main" id="{4FE71A12-AE90-1628-FF6D-E1AE5FD8782B}"/>
              </a:ext>
            </a:extLst>
          </p:cNvPr>
          <p:cNvSpPr txBox="1"/>
          <p:nvPr/>
        </p:nvSpPr>
        <p:spPr>
          <a:xfrm>
            <a:off x="9889182" y="3432029"/>
            <a:ext cx="1872578" cy="646331"/>
          </a:xfrm>
          <a:prstGeom prst="rect">
            <a:avLst/>
          </a:prstGeom>
          <a:solidFill>
            <a:srgbClr val="916395"/>
          </a:solidFill>
        </p:spPr>
        <p:txBody>
          <a:bodyPr wrap="square" rtlCol="0">
            <a:spAutoFit/>
          </a:bodyPr>
          <a:lstStyle/>
          <a:p>
            <a:pPr algn="ctr"/>
            <a:r>
              <a:rPr lang="en-IE" dirty="0">
                <a:solidFill>
                  <a:schemeClr val="bg1"/>
                </a:solidFill>
                <a:hlinkClick r:id="rId9">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33867033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D31DBD3-A180-DFE5-AA8E-C5A9DEB1BE07}"/>
              </a:ext>
            </a:extLst>
          </p:cNvPr>
          <p:cNvSpPr>
            <a:spLocks noGrp="1"/>
          </p:cNvSpPr>
          <p:nvPr>
            <p:ph type="body" sz="quarter" idx="16"/>
          </p:nvPr>
        </p:nvSpPr>
        <p:spPr/>
        <p:txBody>
          <a:bodyPr>
            <a:normAutofit lnSpcReduction="10000"/>
          </a:bodyPr>
          <a:lstStyle/>
          <a:p>
            <a:pPr algn="ctr"/>
            <a:r>
              <a:rPr lang="en-IE" dirty="0"/>
              <a:t>Evolutionary Model of Tourism Partnerships</a:t>
            </a:r>
          </a:p>
        </p:txBody>
      </p:sp>
      <p:grpSp>
        <p:nvGrpSpPr>
          <p:cNvPr id="2" name="Group 1">
            <a:extLst>
              <a:ext uri="{FF2B5EF4-FFF2-40B4-BE49-F238E27FC236}">
                <a16:creationId xmlns:a16="http://schemas.microsoft.com/office/drawing/2014/main" id="{4D0AE4D6-A154-1FCB-7DFB-C2A2F6E42AEC}"/>
              </a:ext>
            </a:extLst>
          </p:cNvPr>
          <p:cNvGrpSpPr/>
          <p:nvPr/>
        </p:nvGrpSpPr>
        <p:grpSpPr>
          <a:xfrm>
            <a:off x="10149879" y="5038061"/>
            <a:ext cx="2109670" cy="1257272"/>
            <a:chOff x="8695432" y="5336869"/>
            <a:chExt cx="2109670" cy="1257272"/>
          </a:xfrm>
        </p:grpSpPr>
        <p:pic>
          <p:nvPicPr>
            <p:cNvPr id="3" name="Graphic 2" descr="Document outline">
              <a:hlinkClick r:id="rId2"/>
              <a:extLst>
                <a:ext uri="{FF2B5EF4-FFF2-40B4-BE49-F238E27FC236}">
                  <a16:creationId xmlns:a16="http://schemas.microsoft.com/office/drawing/2014/main" id="{11862B7F-7DC6-D463-2C29-DEE187DC483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75028" y="5336869"/>
              <a:ext cx="363472" cy="363472"/>
            </a:xfrm>
            <a:prstGeom prst="rect">
              <a:avLst/>
            </a:prstGeom>
          </p:spPr>
        </p:pic>
        <p:pic>
          <p:nvPicPr>
            <p:cNvPr id="5" name="Graphic 4" descr="Touchscreen with solid fill">
              <a:extLst>
                <a:ext uri="{FF2B5EF4-FFF2-40B4-BE49-F238E27FC236}">
                  <a16:creationId xmlns:a16="http://schemas.microsoft.com/office/drawing/2014/main" id="{3FC9CC25-90D6-961C-21A2-73844EB72B1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27073" y="5402725"/>
              <a:ext cx="914400" cy="914400"/>
            </a:xfrm>
            <a:prstGeom prst="rect">
              <a:avLst/>
            </a:prstGeom>
          </p:spPr>
        </p:pic>
        <p:sp>
          <p:nvSpPr>
            <p:cNvPr id="7" name="Text Placeholder 5">
              <a:hlinkClick r:id="rId7"/>
              <a:extLst>
                <a:ext uri="{FF2B5EF4-FFF2-40B4-BE49-F238E27FC236}">
                  <a16:creationId xmlns:a16="http://schemas.microsoft.com/office/drawing/2014/main" id="{94A490B0-DFBC-8AC1-E66C-18478B8F0D75}"/>
                </a:ext>
              </a:extLst>
            </p:cNvPr>
            <p:cNvSpPr txBox="1">
              <a:spLocks/>
            </p:cNvSpPr>
            <p:nvPr/>
          </p:nvSpPr>
          <p:spPr>
            <a:xfrm>
              <a:off x="8695432" y="6250117"/>
              <a:ext cx="210967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8">
                    <a:extLst>
                      <a:ext uri="{A12FA001-AC4F-418D-AE19-62706E023703}">
                        <ahyp:hlinkClr xmlns:ahyp="http://schemas.microsoft.com/office/drawing/2018/hyperlinkcolor" val="tx"/>
                      </a:ext>
                    </a:extLst>
                  </a:hlinkClick>
                </a:rPr>
                <a:t>Read Research Article</a:t>
              </a:r>
              <a:endParaRPr lang="en-IE" sz="1000" b="1" dirty="0">
                <a:solidFill>
                  <a:srgbClr val="F37C57"/>
                </a:solidFill>
              </a:endParaRPr>
            </a:p>
          </p:txBody>
        </p:sp>
      </p:grpSp>
      <p:sp>
        <p:nvSpPr>
          <p:cNvPr id="8" name="Text Placeholder 5">
            <a:extLst>
              <a:ext uri="{FF2B5EF4-FFF2-40B4-BE49-F238E27FC236}">
                <a16:creationId xmlns:a16="http://schemas.microsoft.com/office/drawing/2014/main" id="{DEA29B6E-DEFA-CC82-29F2-3425F599952A}"/>
              </a:ext>
            </a:extLst>
          </p:cNvPr>
          <p:cNvSpPr txBox="1">
            <a:spLocks/>
          </p:cNvSpPr>
          <p:nvPr/>
        </p:nvSpPr>
        <p:spPr>
          <a:xfrm>
            <a:off x="10123236" y="6139814"/>
            <a:ext cx="2109670" cy="49337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solidFill>
                  <a:srgbClr val="79527B"/>
                </a:solidFill>
              </a:rPr>
              <a:t>Source: Selin and Chavez (1995)</a:t>
            </a:r>
          </a:p>
        </p:txBody>
      </p:sp>
      <p:sp>
        <p:nvSpPr>
          <p:cNvPr id="9" name="Text Placeholder 5">
            <a:extLst>
              <a:ext uri="{FF2B5EF4-FFF2-40B4-BE49-F238E27FC236}">
                <a16:creationId xmlns:a16="http://schemas.microsoft.com/office/drawing/2014/main" id="{A0DEA355-6AB6-A53E-D245-1AAF9EF7D8FA}"/>
              </a:ext>
            </a:extLst>
          </p:cNvPr>
          <p:cNvSpPr txBox="1">
            <a:spLocks/>
          </p:cNvSpPr>
          <p:nvPr/>
        </p:nvSpPr>
        <p:spPr>
          <a:xfrm>
            <a:off x="4482024" y="5273319"/>
            <a:ext cx="3221371" cy="49337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solidFill>
                  <a:srgbClr val="79527B"/>
                </a:solidFill>
              </a:rPr>
              <a:t>An Evolutionary Model of Tourism Parternships</a:t>
            </a:r>
          </a:p>
        </p:txBody>
      </p:sp>
      <p:sp>
        <p:nvSpPr>
          <p:cNvPr id="11" name="Rectangle 10">
            <a:extLst>
              <a:ext uri="{FF2B5EF4-FFF2-40B4-BE49-F238E27FC236}">
                <a16:creationId xmlns:a16="http://schemas.microsoft.com/office/drawing/2014/main" id="{37FE9B25-FCF8-D7B4-DA66-5DD9DC08C2B6}"/>
              </a:ext>
            </a:extLst>
          </p:cNvPr>
          <p:cNvSpPr/>
          <p:nvPr/>
        </p:nvSpPr>
        <p:spPr>
          <a:xfrm>
            <a:off x="1307210" y="1624531"/>
            <a:ext cx="1804899" cy="31625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4AF050F0-DDDA-0505-6FD8-961081CBB7A8}"/>
              </a:ext>
            </a:extLst>
          </p:cNvPr>
          <p:cNvSpPr/>
          <p:nvPr/>
        </p:nvSpPr>
        <p:spPr>
          <a:xfrm>
            <a:off x="3250380" y="1624531"/>
            <a:ext cx="1804899" cy="3162561"/>
          </a:xfrm>
          <a:prstGeom prst="rect">
            <a:avLst/>
          </a:prstGeom>
          <a:solidFill>
            <a:srgbClr val="F37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20F5689F-51E2-76E9-9FF0-8ABB889F94F8}"/>
              </a:ext>
            </a:extLst>
          </p:cNvPr>
          <p:cNvSpPr/>
          <p:nvPr/>
        </p:nvSpPr>
        <p:spPr>
          <a:xfrm>
            <a:off x="5193550" y="1624531"/>
            <a:ext cx="1804899" cy="3162561"/>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9B5AA78E-82AA-92BB-E491-9693EDD49C99}"/>
              </a:ext>
            </a:extLst>
          </p:cNvPr>
          <p:cNvSpPr/>
          <p:nvPr/>
        </p:nvSpPr>
        <p:spPr>
          <a:xfrm>
            <a:off x="7136720" y="1624531"/>
            <a:ext cx="1804899" cy="3162561"/>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93ADC314-92F6-BE97-4498-D83C7C27882F}"/>
              </a:ext>
            </a:extLst>
          </p:cNvPr>
          <p:cNvSpPr/>
          <p:nvPr/>
        </p:nvSpPr>
        <p:spPr>
          <a:xfrm>
            <a:off x="9079891" y="1624531"/>
            <a:ext cx="1804899" cy="316256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Straight Connector 17">
            <a:extLst>
              <a:ext uri="{FF2B5EF4-FFF2-40B4-BE49-F238E27FC236}">
                <a16:creationId xmlns:a16="http://schemas.microsoft.com/office/drawing/2014/main" id="{2EBB7775-AD20-5A9F-FCBE-0728D55E70BE}"/>
              </a:ext>
            </a:extLst>
          </p:cNvPr>
          <p:cNvCxnSpPr>
            <a:cxnSpLocks/>
          </p:cNvCxnSpPr>
          <p:nvPr/>
        </p:nvCxnSpPr>
        <p:spPr>
          <a:xfrm>
            <a:off x="2209659" y="5178605"/>
            <a:ext cx="7772681" cy="0"/>
          </a:xfrm>
          <a:prstGeom prst="line">
            <a:avLst/>
          </a:prstGeom>
          <a:ln w="38100">
            <a:solidFill>
              <a:srgbClr val="79527B"/>
            </a:solidFill>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AFC3FFDC-D27F-81D9-6B3F-363956CBAB57}"/>
              </a:ext>
            </a:extLst>
          </p:cNvPr>
          <p:cNvGrpSpPr/>
          <p:nvPr/>
        </p:nvGrpSpPr>
        <p:grpSpPr>
          <a:xfrm>
            <a:off x="2086581" y="4860194"/>
            <a:ext cx="241249" cy="333281"/>
            <a:chOff x="2086581" y="4862111"/>
            <a:chExt cx="241249" cy="333281"/>
          </a:xfrm>
        </p:grpSpPr>
        <p:sp>
          <p:nvSpPr>
            <p:cNvPr id="59" name="Freeform 58">
              <a:extLst>
                <a:ext uri="{FF2B5EF4-FFF2-40B4-BE49-F238E27FC236}">
                  <a16:creationId xmlns:a16="http://schemas.microsoft.com/office/drawing/2014/main" id="{CF40745E-1EFE-989B-0864-B2D3EECFD580}"/>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60" name="Freeform 59">
              <a:extLst>
                <a:ext uri="{FF2B5EF4-FFF2-40B4-BE49-F238E27FC236}">
                  <a16:creationId xmlns:a16="http://schemas.microsoft.com/office/drawing/2014/main" id="{DC8AF9B0-6C45-51AB-3858-53F46DD0398B}"/>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62" name="Group 61">
            <a:extLst>
              <a:ext uri="{FF2B5EF4-FFF2-40B4-BE49-F238E27FC236}">
                <a16:creationId xmlns:a16="http://schemas.microsoft.com/office/drawing/2014/main" id="{D1F5B469-1521-4001-77D8-31F33ABA547A}"/>
              </a:ext>
            </a:extLst>
          </p:cNvPr>
          <p:cNvGrpSpPr/>
          <p:nvPr/>
        </p:nvGrpSpPr>
        <p:grpSpPr>
          <a:xfrm>
            <a:off x="4032611" y="4860194"/>
            <a:ext cx="241249" cy="333281"/>
            <a:chOff x="2086581" y="4862111"/>
            <a:chExt cx="241249" cy="333281"/>
          </a:xfrm>
        </p:grpSpPr>
        <p:sp>
          <p:nvSpPr>
            <p:cNvPr id="63" name="Freeform 62">
              <a:extLst>
                <a:ext uri="{FF2B5EF4-FFF2-40B4-BE49-F238E27FC236}">
                  <a16:creationId xmlns:a16="http://schemas.microsoft.com/office/drawing/2014/main" id="{832F7923-D9D1-E494-7E36-E28FC9815853}"/>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64" name="Freeform 63">
              <a:extLst>
                <a:ext uri="{FF2B5EF4-FFF2-40B4-BE49-F238E27FC236}">
                  <a16:creationId xmlns:a16="http://schemas.microsoft.com/office/drawing/2014/main" id="{F9955DEF-C498-E631-0E41-E641229CA23A}"/>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65" name="Group 64">
            <a:extLst>
              <a:ext uri="{FF2B5EF4-FFF2-40B4-BE49-F238E27FC236}">
                <a16:creationId xmlns:a16="http://schemas.microsoft.com/office/drawing/2014/main" id="{3B08EB3C-0523-3EDE-9EB3-31CDD2927681}"/>
              </a:ext>
            </a:extLst>
          </p:cNvPr>
          <p:cNvGrpSpPr/>
          <p:nvPr/>
        </p:nvGrpSpPr>
        <p:grpSpPr>
          <a:xfrm>
            <a:off x="5972775" y="4860194"/>
            <a:ext cx="241249" cy="333281"/>
            <a:chOff x="2086581" y="4862111"/>
            <a:chExt cx="241249" cy="333281"/>
          </a:xfrm>
        </p:grpSpPr>
        <p:sp>
          <p:nvSpPr>
            <p:cNvPr id="68" name="Freeform 67">
              <a:extLst>
                <a:ext uri="{FF2B5EF4-FFF2-40B4-BE49-F238E27FC236}">
                  <a16:creationId xmlns:a16="http://schemas.microsoft.com/office/drawing/2014/main" id="{F2E523A8-FBE4-276B-7C89-C3505733AAF1}"/>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69" name="Freeform 68">
              <a:extLst>
                <a:ext uri="{FF2B5EF4-FFF2-40B4-BE49-F238E27FC236}">
                  <a16:creationId xmlns:a16="http://schemas.microsoft.com/office/drawing/2014/main" id="{834A6C55-A9A3-FE6C-1E84-73FB06069DD9}"/>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70" name="Group 69">
            <a:extLst>
              <a:ext uri="{FF2B5EF4-FFF2-40B4-BE49-F238E27FC236}">
                <a16:creationId xmlns:a16="http://schemas.microsoft.com/office/drawing/2014/main" id="{A376EA3C-9BDE-1395-CE8E-A6E98C7CE5EE}"/>
              </a:ext>
            </a:extLst>
          </p:cNvPr>
          <p:cNvGrpSpPr/>
          <p:nvPr/>
        </p:nvGrpSpPr>
        <p:grpSpPr>
          <a:xfrm>
            <a:off x="7912943" y="4860194"/>
            <a:ext cx="241249" cy="333281"/>
            <a:chOff x="2086581" y="4862111"/>
            <a:chExt cx="241249" cy="333281"/>
          </a:xfrm>
        </p:grpSpPr>
        <p:sp>
          <p:nvSpPr>
            <p:cNvPr id="71" name="Freeform 70">
              <a:extLst>
                <a:ext uri="{FF2B5EF4-FFF2-40B4-BE49-F238E27FC236}">
                  <a16:creationId xmlns:a16="http://schemas.microsoft.com/office/drawing/2014/main" id="{B93C682A-DA27-9E8A-2E50-9DB1F591764E}"/>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72" name="Freeform 71">
              <a:extLst>
                <a:ext uri="{FF2B5EF4-FFF2-40B4-BE49-F238E27FC236}">
                  <a16:creationId xmlns:a16="http://schemas.microsoft.com/office/drawing/2014/main" id="{C531C170-A3E2-6782-4518-ED0ABBF61073}"/>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73" name="Group 72">
            <a:extLst>
              <a:ext uri="{FF2B5EF4-FFF2-40B4-BE49-F238E27FC236}">
                <a16:creationId xmlns:a16="http://schemas.microsoft.com/office/drawing/2014/main" id="{B57EAEDE-640E-0B98-05BB-0BBF15360278}"/>
              </a:ext>
            </a:extLst>
          </p:cNvPr>
          <p:cNvGrpSpPr/>
          <p:nvPr/>
        </p:nvGrpSpPr>
        <p:grpSpPr>
          <a:xfrm>
            <a:off x="9853113" y="4860194"/>
            <a:ext cx="241249" cy="333281"/>
            <a:chOff x="2086581" y="4862111"/>
            <a:chExt cx="241249" cy="333281"/>
          </a:xfrm>
        </p:grpSpPr>
        <p:sp>
          <p:nvSpPr>
            <p:cNvPr id="74" name="Freeform 73">
              <a:extLst>
                <a:ext uri="{FF2B5EF4-FFF2-40B4-BE49-F238E27FC236}">
                  <a16:creationId xmlns:a16="http://schemas.microsoft.com/office/drawing/2014/main" id="{B75EFB41-483C-B4C1-C551-B26FBCAD63EC}"/>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75" name="Freeform 74">
              <a:extLst>
                <a:ext uri="{FF2B5EF4-FFF2-40B4-BE49-F238E27FC236}">
                  <a16:creationId xmlns:a16="http://schemas.microsoft.com/office/drawing/2014/main" id="{E912420B-FF5D-3306-0C6D-ABFFC6371ED5}"/>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sp>
        <p:nvSpPr>
          <p:cNvPr id="77" name="Text Placeholder 5">
            <a:extLst>
              <a:ext uri="{FF2B5EF4-FFF2-40B4-BE49-F238E27FC236}">
                <a16:creationId xmlns:a16="http://schemas.microsoft.com/office/drawing/2014/main" id="{3792C566-C90F-32F4-6D89-3F60CD5528E5}"/>
              </a:ext>
            </a:extLst>
          </p:cNvPr>
          <p:cNvSpPr txBox="1">
            <a:spLocks/>
          </p:cNvSpPr>
          <p:nvPr/>
        </p:nvSpPr>
        <p:spPr>
          <a:xfrm>
            <a:off x="1307209" y="256358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ts val="1480"/>
              </a:lnSpc>
              <a:spcBef>
                <a:spcPts val="0"/>
              </a:spcBef>
              <a:buSzPct val="110000"/>
              <a:buFont typeface="Arial" panose="020B0604020202020204" pitchFamily="34" charset="0"/>
              <a:buChar char="•"/>
            </a:pPr>
            <a:r>
              <a:rPr lang="en-IE" sz="1400" dirty="0"/>
              <a:t>Crisis</a:t>
            </a:r>
          </a:p>
          <a:p>
            <a:pPr indent="-171450">
              <a:lnSpc>
                <a:spcPts val="1480"/>
              </a:lnSpc>
              <a:spcBef>
                <a:spcPts val="0"/>
              </a:spcBef>
              <a:buSzPct val="110000"/>
              <a:buFont typeface="Arial" panose="020B0604020202020204" pitchFamily="34" charset="0"/>
              <a:buChar char="•"/>
            </a:pPr>
            <a:r>
              <a:rPr lang="en-IE" sz="1400" dirty="0"/>
              <a:t>Broker</a:t>
            </a:r>
          </a:p>
          <a:p>
            <a:pPr indent="-171450">
              <a:lnSpc>
                <a:spcPts val="1480"/>
              </a:lnSpc>
              <a:spcBef>
                <a:spcPts val="0"/>
              </a:spcBef>
              <a:buSzPct val="110000"/>
              <a:buFont typeface="Arial" panose="020B0604020202020204" pitchFamily="34" charset="0"/>
              <a:buChar char="•"/>
            </a:pPr>
            <a:r>
              <a:rPr lang="en-IE" sz="1400" dirty="0"/>
              <a:t>Mandate</a:t>
            </a:r>
          </a:p>
          <a:p>
            <a:pPr indent="-171450">
              <a:lnSpc>
                <a:spcPts val="1480"/>
              </a:lnSpc>
              <a:spcBef>
                <a:spcPts val="0"/>
              </a:spcBef>
              <a:buSzPct val="110000"/>
              <a:buFont typeface="Arial" panose="020B0604020202020204" pitchFamily="34" charset="0"/>
              <a:buChar char="•"/>
            </a:pPr>
            <a:r>
              <a:rPr lang="en-IE" sz="1400" dirty="0"/>
              <a:t>Common Vision</a:t>
            </a:r>
          </a:p>
          <a:p>
            <a:pPr indent="-171450">
              <a:lnSpc>
                <a:spcPts val="1480"/>
              </a:lnSpc>
              <a:spcBef>
                <a:spcPts val="0"/>
              </a:spcBef>
              <a:buSzPct val="110000"/>
              <a:buFont typeface="Arial" panose="020B0604020202020204" pitchFamily="34" charset="0"/>
              <a:buChar char="•"/>
            </a:pPr>
            <a:r>
              <a:rPr lang="en-IE" sz="1400" dirty="0"/>
              <a:t>Existing networks</a:t>
            </a:r>
          </a:p>
          <a:p>
            <a:pPr indent="-171450">
              <a:lnSpc>
                <a:spcPts val="1480"/>
              </a:lnSpc>
              <a:spcBef>
                <a:spcPts val="0"/>
              </a:spcBef>
              <a:buSzPct val="110000"/>
              <a:buFont typeface="Arial" panose="020B0604020202020204" pitchFamily="34" charset="0"/>
              <a:buChar char="•"/>
            </a:pPr>
            <a:r>
              <a:rPr lang="en-IE" sz="1400" dirty="0"/>
              <a:t>Leadership</a:t>
            </a:r>
          </a:p>
          <a:p>
            <a:pPr indent="-171450">
              <a:lnSpc>
                <a:spcPts val="1480"/>
              </a:lnSpc>
              <a:spcBef>
                <a:spcPts val="0"/>
              </a:spcBef>
              <a:buSzPct val="110000"/>
              <a:buFont typeface="Arial" panose="020B0604020202020204" pitchFamily="34" charset="0"/>
              <a:buChar char="•"/>
            </a:pPr>
            <a:r>
              <a:rPr lang="en-IE" sz="1400" dirty="0"/>
              <a:t>Incentives</a:t>
            </a:r>
          </a:p>
        </p:txBody>
      </p:sp>
      <p:sp>
        <p:nvSpPr>
          <p:cNvPr id="78" name="Text Placeholder 5">
            <a:extLst>
              <a:ext uri="{FF2B5EF4-FFF2-40B4-BE49-F238E27FC236}">
                <a16:creationId xmlns:a16="http://schemas.microsoft.com/office/drawing/2014/main" id="{DB1D1E26-86B1-005D-6E3A-13565CCA64C2}"/>
              </a:ext>
            </a:extLst>
          </p:cNvPr>
          <p:cNvSpPr txBox="1">
            <a:spLocks/>
          </p:cNvSpPr>
          <p:nvPr/>
        </p:nvSpPr>
        <p:spPr>
          <a:xfrm>
            <a:off x="1318130"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ANTECEDENTS</a:t>
            </a:r>
          </a:p>
        </p:txBody>
      </p:sp>
      <p:sp>
        <p:nvSpPr>
          <p:cNvPr id="79" name="Text Placeholder 5">
            <a:extLst>
              <a:ext uri="{FF2B5EF4-FFF2-40B4-BE49-F238E27FC236}">
                <a16:creationId xmlns:a16="http://schemas.microsoft.com/office/drawing/2014/main" id="{469E95A9-C9AB-BFB0-79B4-C1FAA1FEC104}"/>
              </a:ext>
            </a:extLst>
          </p:cNvPr>
          <p:cNvSpPr txBox="1">
            <a:spLocks/>
          </p:cNvSpPr>
          <p:nvPr/>
        </p:nvSpPr>
        <p:spPr>
          <a:xfrm>
            <a:off x="3236577"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PROBLEM-SETTING</a:t>
            </a:r>
          </a:p>
        </p:txBody>
      </p:sp>
      <p:sp>
        <p:nvSpPr>
          <p:cNvPr id="80" name="Text Placeholder 5">
            <a:extLst>
              <a:ext uri="{FF2B5EF4-FFF2-40B4-BE49-F238E27FC236}">
                <a16:creationId xmlns:a16="http://schemas.microsoft.com/office/drawing/2014/main" id="{A23C773D-010B-F200-D8F2-5C1E41A64A7F}"/>
              </a:ext>
            </a:extLst>
          </p:cNvPr>
          <p:cNvSpPr txBox="1">
            <a:spLocks/>
          </p:cNvSpPr>
          <p:nvPr/>
        </p:nvSpPr>
        <p:spPr>
          <a:xfrm>
            <a:off x="5172953"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DIRECTION-SETTING</a:t>
            </a:r>
          </a:p>
        </p:txBody>
      </p:sp>
      <p:sp>
        <p:nvSpPr>
          <p:cNvPr id="81" name="Text Placeholder 5">
            <a:extLst>
              <a:ext uri="{FF2B5EF4-FFF2-40B4-BE49-F238E27FC236}">
                <a16:creationId xmlns:a16="http://schemas.microsoft.com/office/drawing/2014/main" id="{FD5ED773-71BA-EB0F-C0DD-50E88B0493E8}"/>
              </a:ext>
            </a:extLst>
          </p:cNvPr>
          <p:cNvSpPr txBox="1">
            <a:spLocks/>
          </p:cNvSpPr>
          <p:nvPr/>
        </p:nvSpPr>
        <p:spPr>
          <a:xfrm>
            <a:off x="7145188"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STRUCTURING</a:t>
            </a:r>
          </a:p>
        </p:txBody>
      </p:sp>
      <p:sp>
        <p:nvSpPr>
          <p:cNvPr id="82" name="Text Placeholder 5">
            <a:extLst>
              <a:ext uri="{FF2B5EF4-FFF2-40B4-BE49-F238E27FC236}">
                <a16:creationId xmlns:a16="http://schemas.microsoft.com/office/drawing/2014/main" id="{E899A263-791C-FEAE-CA05-DCC11510E639}"/>
              </a:ext>
            </a:extLst>
          </p:cNvPr>
          <p:cNvSpPr txBox="1">
            <a:spLocks/>
          </p:cNvSpPr>
          <p:nvPr/>
        </p:nvSpPr>
        <p:spPr>
          <a:xfrm>
            <a:off x="9063635"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OUTCOMES</a:t>
            </a:r>
          </a:p>
        </p:txBody>
      </p:sp>
      <p:sp>
        <p:nvSpPr>
          <p:cNvPr id="83" name="Text Placeholder 5">
            <a:extLst>
              <a:ext uri="{FF2B5EF4-FFF2-40B4-BE49-F238E27FC236}">
                <a16:creationId xmlns:a16="http://schemas.microsoft.com/office/drawing/2014/main" id="{AA3337CD-D7F7-BF24-BDA1-E118995EBFF5}"/>
              </a:ext>
            </a:extLst>
          </p:cNvPr>
          <p:cNvSpPr txBox="1">
            <a:spLocks/>
          </p:cNvSpPr>
          <p:nvPr/>
        </p:nvSpPr>
        <p:spPr>
          <a:xfrm>
            <a:off x="3238879" y="256358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indent="-169863">
              <a:lnSpc>
                <a:spcPts val="1480"/>
              </a:lnSpc>
              <a:spcBef>
                <a:spcPts val="0"/>
              </a:spcBef>
              <a:buSzPct val="110000"/>
              <a:buFont typeface="Arial" panose="020B0604020202020204" pitchFamily="34" charset="0"/>
              <a:buChar char="•"/>
            </a:pPr>
            <a:r>
              <a:rPr lang="en-IE" sz="1400" dirty="0"/>
              <a:t>Recognize interdependence</a:t>
            </a:r>
          </a:p>
          <a:p>
            <a:pPr marL="180975" indent="-169863">
              <a:lnSpc>
                <a:spcPts val="1480"/>
              </a:lnSpc>
              <a:spcBef>
                <a:spcPts val="0"/>
              </a:spcBef>
              <a:buSzPct val="110000"/>
              <a:buFont typeface="Arial" panose="020B0604020202020204" pitchFamily="34" charset="0"/>
              <a:buChar char="•"/>
            </a:pPr>
            <a:r>
              <a:rPr lang="en-IE" sz="1400" dirty="0"/>
              <a:t>Consensus on legitimate stakeholders</a:t>
            </a:r>
          </a:p>
          <a:p>
            <a:pPr marL="180975" indent="-169863">
              <a:lnSpc>
                <a:spcPts val="1480"/>
              </a:lnSpc>
              <a:spcBef>
                <a:spcPts val="0"/>
              </a:spcBef>
              <a:buSzPct val="110000"/>
              <a:buFont typeface="Arial" panose="020B0604020202020204" pitchFamily="34" charset="0"/>
              <a:buChar char="•"/>
            </a:pPr>
            <a:r>
              <a:rPr lang="en-IE" sz="1400" dirty="0"/>
              <a:t>Common problem definition</a:t>
            </a:r>
          </a:p>
          <a:p>
            <a:pPr marL="180975" indent="-169863">
              <a:lnSpc>
                <a:spcPts val="1480"/>
              </a:lnSpc>
              <a:spcBef>
                <a:spcPts val="0"/>
              </a:spcBef>
              <a:buSzPct val="110000"/>
              <a:buFont typeface="Arial" panose="020B0604020202020204" pitchFamily="34" charset="0"/>
              <a:buChar char="•"/>
            </a:pPr>
            <a:r>
              <a:rPr lang="en-IE" sz="1400" dirty="0"/>
              <a:t>Perceived benefits to stakeholders</a:t>
            </a:r>
          </a:p>
          <a:p>
            <a:pPr marL="180975" indent="-169863">
              <a:lnSpc>
                <a:spcPts val="1480"/>
              </a:lnSpc>
              <a:spcBef>
                <a:spcPts val="0"/>
              </a:spcBef>
              <a:buSzPct val="110000"/>
              <a:buFont typeface="Arial" panose="020B0604020202020204" pitchFamily="34" charset="0"/>
              <a:buChar char="•"/>
            </a:pPr>
            <a:r>
              <a:rPr lang="en-IE" sz="1400" dirty="0"/>
              <a:t>Perceived salience to stakeholders</a:t>
            </a:r>
          </a:p>
        </p:txBody>
      </p:sp>
      <p:sp>
        <p:nvSpPr>
          <p:cNvPr id="84" name="Text Placeholder 5">
            <a:extLst>
              <a:ext uri="{FF2B5EF4-FFF2-40B4-BE49-F238E27FC236}">
                <a16:creationId xmlns:a16="http://schemas.microsoft.com/office/drawing/2014/main" id="{51C3F111-5B6F-5B1F-67DC-A9CE924D77C8}"/>
              </a:ext>
            </a:extLst>
          </p:cNvPr>
          <p:cNvSpPr txBox="1">
            <a:spLocks/>
          </p:cNvSpPr>
          <p:nvPr/>
        </p:nvSpPr>
        <p:spPr>
          <a:xfrm>
            <a:off x="5193409" y="257501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ts val="1480"/>
              </a:lnSpc>
              <a:spcBef>
                <a:spcPts val="0"/>
              </a:spcBef>
              <a:buSzPct val="110000"/>
              <a:buFont typeface="Arial" panose="020B0604020202020204" pitchFamily="34" charset="0"/>
              <a:buChar char="•"/>
            </a:pPr>
            <a:r>
              <a:rPr lang="en-IE" sz="1400" dirty="0"/>
              <a:t>Establish goals</a:t>
            </a:r>
          </a:p>
          <a:p>
            <a:pPr indent="-171450">
              <a:lnSpc>
                <a:spcPts val="1480"/>
              </a:lnSpc>
              <a:spcBef>
                <a:spcPts val="0"/>
              </a:spcBef>
              <a:buSzPct val="110000"/>
              <a:buFont typeface="Arial" panose="020B0604020202020204" pitchFamily="34" charset="0"/>
              <a:buChar char="•"/>
            </a:pPr>
            <a:r>
              <a:rPr lang="en-IE" sz="1400" dirty="0"/>
              <a:t>Set ground rules</a:t>
            </a:r>
          </a:p>
          <a:p>
            <a:pPr marL="180975" indent="-180975">
              <a:lnSpc>
                <a:spcPts val="1480"/>
              </a:lnSpc>
              <a:spcBef>
                <a:spcPts val="0"/>
              </a:spcBef>
              <a:buSzPct val="110000"/>
              <a:buFont typeface="Arial" panose="020B0604020202020204" pitchFamily="34" charset="0"/>
              <a:buChar char="•"/>
            </a:pPr>
            <a:r>
              <a:rPr lang="en-IE" sz="1400" dirty="0"/>
              <a:t>Joint information search</a:t>
            </a:r>
          </a:p>
          <a:p>
            <a:pPr marL="180975" indent="-180975">
              <a:lnSpc>
                <a:spcPts val="1480"/>
              </a:lnSpc>
              <a:spcBef>
                <a:spcPts val="0"/>
              </a:spcBef>
              <a:buSzPct val="110000"/>
              <a:buFont typeface="Arial" panose="020B0604020202020204" pitchFamily="34" charset="0"/>
              <a:buChar char="•"/>
            </a:pPr>
            <a:r>
              <a:rPr lang="en-IE" sz="1400" dirty="0"/>
              <a:t>Explore options</a:t>
            </a:r>
          </a:p>
          <a:p>
            <a:pPr marL="180975" indent="-180975">
              <a:lnSpc>
                <a:spcPts val="1480"/>
              </a:lnSpc>
              <a:spcBef>
                <a:spcPts val="0"/>
              </a:spcBef>
              <a:buSzPct val="110000"/>
              <a:buFont typeface="Arial" panose="020B0604020202020204" pitchFamily="34" charset="0"/>
              <a:buChar char="•"/>
            </a:pPr>
            <a:r>
              <a:rPr lang="en-IE" sz="1400" dirty="0"/>
              <a:t>Organize sub-groups</a:t>
            </a:r>
          </a:p>
        </p:txBody>
      </p:sp>
      <p:sp>
        <p:nvSpPr>
          <p:cNvPr id="85" name="Text Placeholder 5">
            <a:extLst>
              <a:ext uri="{FF2B5EF4-FFF2-40B4-BE49-F238E27FC236}">
                <a16:creationId xmlns:a16="http://schemas.microsoft.com/office/drawing/2014/main" id="{9E220BC1-B9CE-ECEF-0D42-48264CFD60A5}"/>
              </a:ext>
            </a:extLst>
          </p:cNvPr>
          <p:cNvSpPr txBox="1">
            <a:spLocks/>
          </p:cNvSpPr>
          <p:nvPr/>
        </p:nvSpPr>
        <p:spPr>
          <a:xfrm>
            <a:off x="7125079" y="256358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indent="-180975">
              <a:lnSpc>
                <a:spcPts val="1480"/>
              </a:lnSpc>
              <a:spcBef>
                <a:spcPts val="0"/>
              </a:spcBef>
              <a:buSzPct val="110000"/>
              <a:buFont typeface="Arial" panose="020B0604020202020204" pitchFamily="34" charset="0"/>
              <a:buChar char="•"/>
            </a:pPr>
            <a:r>
              <a:rPr lang="en-IE" sz="1400" dirty="0"/>
              <a:t>Formalizing relationship</a:t>
            </a:r>
          </a:p>
          <a:p>
            <a:pPr marL="180975" indent="-180975">
              <a:lnSpc>
                <a:spcPts val="1480"/>
              </a:lnSpc>
              <a:spcBef>
                <a:spcPts val="0"/>
              </a:spcBef>
              <a:buSzPct val="110000"/>
              <a:buFont typeface="Arial" panose="020B0604020202020204" pitchFamily="34" charset="0"/>
              <a:buChar char="•"/>
            </a:pPr>
            <a:r>
              <a:rPr lang="en-IE" sz="1400" dirty="0"/>
              <a:t>Roles assigned</a:t>
            </a:r>
          </a:p>
          <a:p>
            <a:pPr marL="180975" indent="-180975">
              <a:lnSpc>
                <a:spcPts val="1480"/>
              </a:lnSpc>
              <a:spcBef>
                <a:spcPts val="0"/>
              </a:spcBef>
              <a:buSzPct val="110000"/>
              <a:buFont typeface="Arial" panose="020B0604020202020204" pitchFamily="34" charset="0"/>
              <a:buChar char="•"/>
            </a:pPr>
            <a:r>
              <a:rPr lang="en-IE" sz="1400" dirty="0"/>
              <a:t>Tasks elaborated</a:t>
            </a:r>
          </a:p>
          <a:p>
            <a:pPr marL="180975" indent="-180975">
              <a:lnSpc>
                <a:spcPts val="1480"/>
              </a:lnSpc>
              <a:spcBef>
                <a:spcPts val="0"/>
              </a:spcBef>
              <a:buSzPct val="110000"/>
              <a:buFont typeface="Arial" panose="020B0604020202020204" pitchFamily="34" charset="0"/>
              <a:buChar char="•"/>
            </a:pPr>
            <a:r>
              <a:rPr lang="en-IE" sz="1400" dirty="0"/>
              <a:t>Monitoring and control system designed</a:t>
            </a:r>
          </a:p>
          <a:p>
            <a:pPr indent="-171450">
              <a:lnSpc>
                <a:spcPts val="1480"/>
              </a:lnSpc>
              <a:spcBef>
                <a:spcPts val="0"/>
              </a:spcBef>
              <a:buSzPct val="110000"/>
              <a:buFont typeface="Arial" panose="020B0604020202020204" pitchFamily="34" charset="0"/>
              <a:buChar char="•"/>
            </a:pPr>
            <a:endParaRPr lang="en-IE" sz="1400" dirty="0"/>
          </a:p>
        </p:txBody>
      </p:sp>
      <p:sp>
        <p:nvSpPr>
          <p:cNvPr id="86" name="Text Placeholder 5">
            <a:extLst>
              <a:ext uri="{FF2B5EF4-FFF2-40B4-BE49-F238E27FC236}">
                <a16:creationId xmlns:a16="http://schemas.microsoft.com/office/drawing/2014/main" id="{FC9D7A19-5BF7-616F-56BC-889E494D8571}"/>
              </a:ext>
            </a:extLst>
          </p:cNvPr>
          <p:cNvSpPr txBox="1">
            <a:spLocks/>
          </p:cNvSpPr>
          <p:nvPr/>
        </p:nvSpPr>
        <p:spPr>
          <a:xfrm>
            <a:off x="9079609" y="258644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ts val="1480"/>
              </a:lnSpc>
              <a:spcBef>
                <a:spcPts val="0"/>
              </a:spcBef>
              <a:buSzPct val="110000"/>
              <a:buFont typeface="Arial" panose="020B0604020202020204" pitchFamily="34" charset="0"/>
              <a:buChar char="•"/>
            </a:pPr>
            <a:r>
              <a:rPr lang="en-IE" sz="1400" dirty="0"/>
              <a:t>Program</a:t>
            </a:r>
          </a:p>
          <a:p>
            <a:pPr indent="-171450">
              <a:lnSpc>
                <a:spcPts val="1480"/>
              </a:lnSpc>
              <a:spcBef>
                <a:spcPts val="0"/>
              </a:spcBef>
              <a:buSzPct val="110000"/>
              <a:buFont typeface="Arial" panose="020B0604020202020204" pitchFamily="34" charset="0"/>
              <a:buChar char="•"/>
            </a:pPr>
            <a:r>
              <a:rPr lang="en-IE" sz="1400" dirty="0"/>
              <a:t>Impacts</a:t>
            </a:r>
          </a:p>
          <a:p>
            <a:pPr indent="-171450">
              <a:lnSpc>
                <a:spcPts val="1480"/>
              </a:lnSpc>
              <a:spcBef>
                <a:spcPts val="0"/>
              </a:spcBef>
              <a:buSzPct val="110000"/>
              <a:buFont typeface="Arial" panose="020B0604020202020204" pitchFamily="34" charset="0"/>
              <a:buChar char="•"/>
            </a:pPr>
            <a:r>
              <a:rPr lang="en-IE" sz="1400" dirty="0"/>
              <a:t>Benefits derived</a:t>
            </a:r>
          </a:p>
        </p:txBody>
      </p:sp>
      <p:cxnSp>
        <p:nvCxnSpPr>
          <p:cNvPr id="88" name="Straight Connector 87">
            <a:extLst>
              <a:ext uri="{FF2B5EF4-FFF2-40B4-BE49-F238E27FC236}">
                <a16:creationId xmlns:a16="http://schemas.microsoft.com/office/drawing/2014/main" id="{7DC83CE3-4ABD-BBC1-B02C-D8A86484D4A1}"/>
              </a:ext>
            </a:extLst>
          </p:cNvPr>
          <p:cNvCxnSpPr/>
          <p:nvPr/>
        </p:nvCxnSpPr>
        <p:spPr>
          <a:xfrm>
            <a:off x="1307209" y="2173353"/>
            <a:ext cx="9577299"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Graphic 5" descr="Document with solid fill">
            <a:hlinkClick r:id="rId8"/>
            <a:extLst>
              <a:ext uri="{FF2B5EF4-FFF2-40B4-BE49-F238E27FC236}">
                <a16:creationId xmlns:a16="http://schemas.microsoft.com/office/drawing/2014/main" id="{E0B4C74F-B6BA-FA73-75B7-47E354000A1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9513" y="5056737"/>
            <a:ext cx="975392" cy="975392"/>
          </a:xfrm>
          <a:prstGeom prst="rect">
            <a:avLst/>
          </a:prstGeom>
        </p:spPr>
      </p:pic>
      <p:sp>
        <p:nvSpPr>
          <p:cNvPr id="10" name="TextBox 9">
            <a:extLst>
              <a:ext uri="{FF2B5EF4-FFF2-40B4-BE49-F238E27FC236}">
                <a16:creationId xmlns:a16="http://schemas.microsoft.com/office/drawing/2014/main" id="{8314D74F-6B55-8B1F-B35B-9DB2273164FB}"/>
              </a:ext>
            </a:extLst>
          </p:cNvPr>
          <p:cNvSpPr txBox="1"/>
          <p:nvPr/>
        </p:nvSpPr>
        <p:spPr>
          <a:xfrm>
            <a:off x="351665" y="5910259"/>
            <a:ext cx="1872578" cy="646331"/>
          </a:xfrm>
          <a:prstGeom prst="rect">
            <a:avLst/>
          </a:prstGeom>
          <a:solidFill>
            <a:srgbClr val="916395"/>
          </a:solidFill>
        </p:spPr>
        <p:txBody>
          <a:bodyPr wrap="square" rtlCol="0">
            <a:spAutoFit/>
          </a:bodyPr>
          <a:lstStyle/>
          <a:p>
            <a:pPr algn="ctr"/>
            <a:r>
              <a:rPr lang="en-IE" dirty="0">
                <a:solidFill>
                  <a:schemeClr val="bg1"/>
                </a:solidFill>
                <a:hlinkClick r:id="rId8">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5548920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389965" y="189968"/>
            <a:ext cx="11470341" cy="582221"/>
          </a:xfrm>
        </p:spPr>
        <p:txBody>
          <a:bodyPr>
            <a:normAutofit lnSpcReduction="10000"/>
          </a:bodyPr>
          <a:lstStyle/>
          <a:p>
            <a:pPr algn="ctr"/>
            <a:r>
              <a:rPr lang="en-IE" b="1" dirty="0"/>
              <a:t>Tourism Crisis Management Team Structure</a:t>
            </a:r>
          </a:p>
        </p:txBody>
      </p:sp>
      <p:sp>
        <p:nvSpPr>
          <p:cNvPr id="4" name="Rectangle 3">
            <a:extLst>
              <a:ext uri="{FF2B5EF4-FFF2-40B4-BE49-F238E27FC236}">
                <a16:creationId xmlns:a16="http://schemas.microsoft.com/office/drawing/2014/main" id="{547A3730-1876-283B-3808-371A054E50E6}"/>
              </a:ext>
            </a:extLst>
          </p:cNvPr>
          <p:cNvSpPr/>
          <p:nvPr/>
        </p:nvSpPr>
        <p:spPr>
          <a:xfrm>
            <a:off x="379316" y="1550278"/>
            <a:ext cx="9592236" cy="11225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Public-Private Partnership Collaboration (Regional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i="1" dirty="0"/>
              <a:t>This is when all regional public and private representatives who want to be part of the crisis management of the tourism region come together to form a coordinated cohesive alliance or partnership.</a:t>
            </a:r>
            <a:endParaRPr lang="en-IE" sz="1600" dirty="0"/>
          </a:p>
        </p:txBody>
      </p:sp>
      <p:sp>
        <p:nvSpPr>
          <p:cNvPr id="5" name="Rectangle 4">
            <a:extLst>
              <a:ext uri="{FF2B5EF4-FFF2-40B4-BE49-F238E27FC236}">
                <a16:creationId xmlns:a16="http://schemas.microsoft.com/office/drawing/2014/main" id="{18ED5080-2168-BBD0-20C9-25823CA22A15}"/>
              </a:ext>
            </a:extLst>
          </p:cNvPr>
          <p:cNvSpPr/>
          <p:nvPr/>
        </p:nvSpPr>
        <p:spPr>
          <a:xfrm>
            <a:off x="358021" y="5470359"/>
            <a:ext cx="9613529" cy="1051118"/>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solidFill>
                  <a:schemeClr val="bg1"/>
                </a:solidFill>
              </a:rPr>
              <a:t>Public &amp; PR (Public &amp; PR) (External)</a:t>
            </a:r>
          </a:p>
          <a:p>
            <a:pPr algn="ctr"/>
            <a:r>
              <a:rPr lang="en-IE" sz="1600" i="1" dirty="0"/>
              <a:t>All external stakeholders including; PR &amp; Media, Tourism Agencies, Wider Public &amp; International Individuals and Organisations, Existing and Potential Tourists, Visitors.</a:t>
            </a:r>
            <a:endParaRPr lang="en-IE" sz="2400" dirty="0">
              <a:solidFill>
                <a:srgbClr val="4D4D4D"/>
              </a:solidFill>
            </a:endParaRPr>
          </a:p>
        </p:txBody>
      </p:sp>
      <p:sp>
        <p:nvSpPr>
          <p:cNvPr id="6" name="Rectangle 5">
            <a:extLst>
              <a:ext uri="{FF2B5EF4-FFF2-40B4-BE49-F238E27FC236}">
                <a16:creationId xmlns:a16="http://schemas.microsoft.com/office/drawing/2014/main" id="{84E3F89E-12A4-9DCF-3205-2FA453C8C9C0}"/>
              </a:ext>
            </a:extLst>
          </p:cNvPr>
          <p:cNvSpPr/>
          <p:nvPr/>
        </p:nvSpPr>
        <p:spPr>
          <a:xfrm>
            <a:off x="368669" y="4034278"/>
            <a:ext cx="9613529" cy="1332340"/>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a:t>
            </a:r>
            <a:r>
              <a:rPr lang="en-IE" sz="2400" b="1" dirty="0">
                <a:solidFill>
                  <a:schemeClr val="bg1"/>
                </a:solidFill>
              </a:rPr>
              <a:t>Management </a:t>
            </a:r>
            <a:r>
              <a:rPr lang="en-IE" sz="2400" b="1" dirty="0" err="1">
                <a:solidFill>
                  <a:schemeClr val="bg1"/>
                </a:solidFill>
              </a:rPr>
              <a:t>Center</a:t>
            </a:r>
            <a:r>
              <a:rPr lang="en-IE" sz="2400" b="1" dirty="0">
                <a:solidFill>
                  <a:schemeClr val="bg1"/>
                </a:solidFill>
              </a:rPr>
              <a:t>(Response Level)</a:t>
            </a:r>
          </a:p>
          <a:p>
            <a:pPr algn="ctr"/>
            <a:r>
              <a:rPr lang="en-IE" sz="1600" i="1" dirty="0"/>
              <a:t>This group is made up of all the crisis managers and responders. They are the people on the ground e.g., Emergency Response Teams, Emergency and Health Services, Crisis Hotline, Crisis Marketing, Media, PR &amp; Communication Officer, Volunteers, etc.</a:t>
            </a:r>
          </a:p>
        </p:txBody>
      </p:sp>
      <p:sp>
        <p:nvSpPr>
          <p:cNvPr id="9" name="Rectangle 8">
            <a:extLst>
              <a:ext uri="{FF2B5EF4-FFF2-40B4-BE49-F238E27FC236}">
                <a16:creationId xmlns:a16="http://schemas.microsoft.com/office/drawing/2014/main" id="{D62B1DB8-EDD9-EC34-4582-2DE9F93E395D}"/>
              </a:ext>
            </a:extLst>
          </p:cNvPr>
          <p:cNvSpPr/>
          <p:nvPr/>
        </p:nvSpPr>
        <p:spPr>
          <a:xfrm>
            <a:off x="10114990" y="1700398"/>
            <a:ext cx="1856812" cy="8788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All Regional Tourism Stakeholders</a:t>
            </a:r>
          </a:p>
        </p:txBody>
      </p:sp>
      <p:sp>
        <p:nvSpPr>
          <p:cNvPr id="11" name="Rectangle 10">
            <a:extLst>
              <a:ext uri="{FF2B5EF4-FFF2-40B4-BE49-F238E27FC236}">
                <a16:creationId xmlns:a16="http://schemas.microsoft.com/office/drawing/2014/main" id="{39CDA248-0CE1-6E35-D4F9-880CAC9EC23B}"/>
              </a:ext>
            </a:extLst>
          </p:cNvPr>
          <p:cNvSpPr/>
          <p:nvPr/>
        </p:nvSpPr>
        <p:spPr>
          <a:xfrm>
            <a:off x="10114987" y="3022968"/>
            <a:ext cx="1856811" cy="692552"/>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Decision Makers</a:t>
            </a:r>
          </a:p>
        </p:txBody>
      </p:sp>
      <p:sp>
        <p:nvSpPr>
          <p:cNvPr id="12" name="Rectangle 11">
            <a:extLst>
              <a:ext uri="{FF2B5EF4-FFF2-40B4-BE49-F238E27FC236}">
                <a16:creationId xmlns:a16="http://schemas.microsoft.com/office/drawing/2014/main" id="{8730C565-A72E-6A12-86E0-06EDD6A1778D}"/>
              </a:ext>
            </a:extLst>
          </p:cNvPr>
          <p:cNvSpPr/>
          <p:nvPr/>
        </p:nvSpPr>
        <p:spPr>
          <a:xfrm>
            <a:off x="10172138" y="5649642"/>
            <a:ext cx="1856813" cy="692551"/>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External Stakeholders</a:t>
            </a:r>
          </a:p>
        </p:txBody>
      </p:sp>
      <p:sp>
        <p:nvSpPr>
          <p:cNvPr id="2" name="Rectangle 1">
            <a:extLst>
              <a:ext uri="{FF2B5EF4-FFF2-40B4-BE49-F238E27FC236}">
                <a16:creationId xmlns:a16="http://schemas.microsoft.com/office/drawing/2014/main" id="{FCDF49D6-5887-07D0-47CD-EAC9E3C4ADD8}"/>
              </a:ext>
            </a:extLst>
          </p:cNvPr>
          <p:cNvSpPr/>
          <p:nvPr/>
        </p:nvSpPr>
        <p:spPr>
          <a:xfrm>
            <a:off x="379316" y="2807950"/>
            <a:ext cx="9613531" cy="1122588"/>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Management Steering Group (Executive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i="1" dirty="0"/>
              <a:t>Public-private sector partnership representatives or high level group. These are the key tourism crisis executive decision-makers, experts, strategic thinkers, leaders, local government, etc. They do not get involved with crisis response activities but support the Crisis Management </a:t>
            </a:r>
            <a:r>
              <a:rPr lang="en-IE" sz="1600" i="1" dirty="0" err="1"/>
              <a:t>Centerwith</a:t>
            </a:r>
            <a:r>
              <a:rPr lang="en-IE" sz="1600" i="1" dirty="0"/>
              <a:t> expertise, guidance, and advice.</a:t>
            </a:r>
            <a:endParaRPr lang="en-IE" sz="1600" b="1" i="1" dirty="0"/>
          </a:p>
        </p:txBody>
      </p:sp>
      <p:sp>
        <p:nvSpPr>
          <p:cNvPr id="8" name="Rectangle 7">
            <a:extLst>
              <a:ext uri="{FF2B5EF4-FFF2-40B4-BE49-F238E27FC236}">
                <a16:creationId xmlns:a16="http://schemas.microsoft.com/office/drawing/2014/main" id="{91DEDE89-7503-140B-0B12-9F03123A8271}"/>
              </a:ext>
            </a:extLst>
          </p:cNvPr>
          <p:cNvSpPr/>
          <p:nvPr/>
        </p:nvSpPr>
        <p:spPr>
          <a:xfrm>
            <a:off x="10114987" y="4354172"/>
            <a:ext cx="1856813" cy="692552"/>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Managers &amp; Responders </a:t>
            </a:r>
          </a:p>
        </p:txBody>
      </p:sp>
      <p:sp>
        <p:nvSpPr>
          <p:cNvPr id="10" name="TextBox 9">
            <a:extLst>
              <a:ext uri="{FF2B5EF4-FFF2-40B4-BE49-F238E27FC236}">
                <a16:creationId xmlns:a16="http://schemas.microsoft.com/office/drawing/2014/main" id="{5AD88B92-60AC-6B14-2119-386E31FA0130}"/>
              </a:ext>
            </a:extLst>
          </p:cNvPr>
          <p:cNvSpPr txBox="1"/>
          <p:nvPr/>
        </p:nvSpPr>
        <p:spPr>
          <a:xfrm>
            <a:off x="368669" y="705472"/>
            <a:ext cx="11737606" cy="707886"/>
          </a:xfrm>
          <a:prstGeom prst="rect">
            <a:avLst/>
          </a:prstGeom>
          <a:noFill/>
        </p:spPr>
        <p:txBody>
          <a:bodyPr wrap="square" rtlCol="0">
            <a:spAutoFit/>
          </a:bodyPr>
          <a:lstStyle/>
          <a:p>
            <a:pPr algn="ctr"/>
            <a:r>
              <a:rPr lang="en-GB" sz="2000" dirty="0">
                <a:solidFill>
                  <a:srgbClr val="4D4D4D"/>
                </a:solidFill>
              </a:rPr>
              <a:t>The Public Private Partnership essentially brings together the expertise of the Government and the private sector to meet the priorities and needs of the public effectively and efficiently when in a crisis.</a:t>
            </a:r>
            <a:endParaRPr lang="en-IE" sz="2000" dirty="0">
              <a:solidFill>
                <a:srgbClr val="4D4D4D"/>
              </a:solidFill>
            </a:endParaRPr>
          </a:p>
        </p:txBody>
      </p:sp>
    </p:spTree>
    <p:extLst>
      <p:ext uri="{BB962C8B-B14F-4D97-AF65-F5344CB8AC3E}">
        <p14:creationId xmlns:p14="http://schemas.microsoft.com/office/powerpoint/2010/main" val="10702715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28277" y="1844913"/>
            <a:ext cx="8901204" cy="4303130"/>
          </a:xfrm>
        </p:spPr>
        <p:txBody>
          <a:bodyPr>
            <a:normAutofit fontScale="77500" lnSpcReduction="20000"/>
          </a:bodyPr>
          <a:lstStyle/>
          <a:p>
            <a:pPr marL="0" indent="0">
              <a:lnSpc>
                <a:spcPct val="120000"/>
              </a:lnSpc>
              <a:spcBef>
                <a:spcPts val="0"/>
              </a:spcBef>
            </a:pPr>
            <a:r>
              <a:rPr lang="en-GB" b="0" i="0" dirty="0">
                <a:effectLst/>
              </a:rPr>
              <a:t>In tourism, trust studies mainly examined either organizational trust, and interpersonal trust (</a:t>
            </a:r>
            <a:r>
              <a:rPr lang="en-GB" b="0" i="0" u="none" strike="noStrike" dirty="0">
                <a:effectLst/>
                <a:hlinkClick r:id="rId2">
                  <a:extLst>
                    <a:ext uri="{A12FA001-AC4F-418D-AE19-62706E023703}">
                      <ahyp:hlinkClr xmlns:ahyp="http://schemas.microsoft.com/office/drawing/2018/hyperlinkcolor" val="tx"/>
                    </a:ext>
                  </a:extLst>
                </a:hlinkClick>
              </a:rPr>
              <a:t>Abubakar et al., 2017</a:t>
            </a:r>
            <a:r>
              <a:rPr lang="en-GB" b="0" i="0" dirty="0">
                <a:effectLst/>
              </a:rPr>
              <a:t>). The former refers to trust in destinations, tourism companies, agencies, and government (</a:t>
            </a:r>
            <a:r>
              <a:rPr lang="en-GB" b="0" i="0" u="none" strike="noStrike" dirty="0">
                <a:effectLst/>
                <a:hlinkClick r:id="rId3">
                  <a:extLst>
                    <a:ext uri="{A12FA001-AC4F-418D-AE19-62706E023703}">
                      <ahyp:hlinkClr xmlns:ahyp="http://schemas.microsoft.com/office/drawing/2018/hyperlinkcolor" val="tx"/>
                    </a:ext>
                  </a:extLst>
                </a:hlinkClick>
              </a:rPr>
              <a:t>Kim et al., 2011</a:t>
            </a:r>
            <a:r>
              <a:rPr lang="en-GB" b="0" i="0" dirty="0">
                <a:effectLst/>
              </a:rPr>
              <a:t>; </a:t>
            </a:r>
            <a:r>
              <a:rPr lang="en-GB" b="0" i="0" u="none" strike="noStrike" dirty="0" err="1">
                <a:effectLst/>
                <a:hlinkClick r:id="rId4">
                  <a:extLst>
                    <a:ext uri="{A12FA001-AC4F-418D-AE19-62706E023703}">
                      <ahyp:hlinkClr xmlns:ahyp="http://schemas.microsoft.com/office/drawing/2018/hyperlinkcolor" val="tx"/>
                    </a:ext>
                  </a:extLst>
                </a:hlinkClick>
              </a:rPr>
              <a:t>Nunkoo</a:t>
            </a:r>
            <a:r>
              <a:rPr lang="en-GB" b="0" i="0" u="none" strike="noStrike" dirty="0">
                <a:effectLst/>
                <a:hlinkClick r:id="rId4">
                  <a:extLst>
                    <a:ext uri="{A12FA001-AC4F-418D-AE19-62706E023703}">
                      <ahyp:hlinkClr xmlns:ahyp="http://schemas.microsoft.com/office/drawing/2018/hyperlinkcolor" val="tx"/>
                    </a:ext>
                  </a:extLst>
                </a:hlinkClick>
              </a:rPr>
              <a:t> et al., 2012</a:t>
            </a:r>
            <a:r>
              <a:rPr lang="en-GB" b="0" i="0" dirty="0">
                <a:effectLst/>
              </a:rPr>
              <a:t>; </a:t>
            </a:r>
            <a:r>
              <a:rPr lang="en-GB" b="0" i="0" u="none" strike="noStrike" dirty="0">
                <a:effectLst/>
                <a:hlinkClick r:id="rId5">
                  <a:extLst>
                    <a:ext uri="{A12FA001-AC4F-418D-AE19-62706E023703}">
                      <ahyp:hlinkClr xmlns:ahyp="http://schemas.microsoft.com/office/drawing/2018/hyperlinkcolor" val="tx"/>
                    </a:ext>
                  </a:extLst>
                </a:hlinkClick>
              </a:rPr>
              <a:t>Razak et al., 2014</a:t>
            </a:r>
            <a:r>
              <a:rPr lang="en-GB" b="0" i="0" dirty="0">
                <a:effectLst/>
              </a:rPr>
              <a:t>), while the latter stands for trust between people such as servants, residents, tourists, and travel companions (</a:t>
            </a:r>
            <a:r>
              <a:rPr lang="en-GB" b="0" i="0" u="none" strike="noStrike" dirty="0">
                <a:effectLst/>
                <a:hlinkClick r:id="rId6">
                  <a:extLst>
                    <a:ext uri="{A12FA001-AC4F-418D-AE19-62706E023703}">
                      <ahyp:hlinkClr xmlns:ahyp="http://schemas.microsoft.com/office/drawing/2018/hyperlinkcolor" val="tx"/>
                    </a:ext>
                  </a:extLst>
                </a:hlinkClick>
              </a:rPr>
              <a:t>Chang, 2014</a:t>
            </a:r>
            <a:r>
              <a:rPr lang="en-GB" b="0" i="0" dirty="0">
                <a:effectLst/>
              </a:rPr>
              <a:t>; </a:t>
            </a:r>
            <a:r>
              <a:rPr lang="en-GB" b="0" i="0" u="none" strike="noStrike" dirty="0">
                <a:effectLst/>
                <a:hlinkClick r:id="rId7">
                  <a:extLst>
                    <a:ext uri="{A12FA001-AC4F-418D-AE19-62706E023703}">
                      <ahyp:hlinkClr xmlns:ahyp="http://schemas.microsoft.com/office/drawing/2018/hyperlinkcolor" val="tx"/>
                    </a:ext>
                  </a:extLst>
                </a:hlinkClick>
              </a:rPr>
              <a:t>Ouyang et al., 2017</a:t>
            </a:r>
            <a:r>
              <a:rPr lang="en-GB" b="0" i="0" dirty="0">
                <a:effectLst/>
              </a:rPr>
              <a:t>). </a:t>
            </a:r>
          </a:p>
          <a:p>
            <a:pPr marL="0" indent="0">
              <a:lnSpc>
                <a:spcPct val="120000"/>
              </a:lnSpc>
              <a:spcBef>
                <a:spcPts val="0"/>
              </a:spcBef>
            </a:pPr>
            <a:endParaRPr lang="en-GB" dirty="0"/>
          </a:p>
          <a:p>
            <a:pPr marL="0" indent="0">
              <a:lnSpc>
                <a:spcPct val="120000"/>
              </a:lnSpc>
              <a:spcBef>
                <a:spcPts val="0"/>
              </a:spcBef>
            </a:pPr>
            <a:r>
              <a:rPr lang="en-GB" b="0" i="0" dirty="0">
                <a:effectLst/>
              </a:rPr>
              <a:t>For example, residents' interpersonal trust can influence place attachment and pro-environmental behaviour (</a:t>
            </a:r>
            <a:r>
              <a:rPr lang="en-GB" b="0" i="0" u="none" strike="noStrike" dirty="0" err="1">
                <a:effectLst/>
                <a:hlinkClick r:id="rId8">
                  <a:extLst>
                    <a:ext uri="{A12FA001-AC4F-418D-AE19-62706E023703}">
                      <ahyp:hlinkClr xmlns:ahyp="http://schemas.microsoft.com/office/drawing/2018/hyperlinkcolor" val="tx"/>
                    </a:ext>
                  </a:extLst>
                </a:hlinkClick>
              </a:rPr>
              <a:t>Ramkissoon</a:t>
            </a:r>
            <a:r>
              <a:rPr lang="en-GB" b="0" i="0" u="none" strike="noStrike" dirty="0">
                <a:effectLst/>
                <a:hlinkClick r:id="rId8">
                  <a:extLst>
                    <a:ext uri="{A12FA001-AC4F-418D-AE19-62706E023703}">
                      <ahyp:hlinkClr xmlns:ahyp="http://schemas.microsoft.com/office/drawing/2018/hyperlinkcolor" val="tx"/>
                    </a:ext>
                  </a:extLst>
                </a:hlinkClick>
              </a:rPr>
              <a:t>, 2020</a:t>
            </a:r>
            <a:r>
              <a:rPr lang="en-GB" b="0" i="0" dirty="0">
                <a:effectLst/>
              </a:rPr>
              <a:t>). Based on these two categories, </a:t>
            </a:r>
            <a:r>
              <a:rPr lang="en-GB" b="0" i="0" u="none" strike="noStrike" dirty="0">
                <a:effectLst/>
                <a:hlinkClick r:id="rId9">
                  <a:extLst>
                    <a:ext uri="{A12FA001-AC4F-418D-AE19-62706E023703}">
                      <ahyp:hlinkClr xmlns:ahyp="http://schemas.microsoft.com/office/drawing/2018/hyperlinkcolor" val="tx"/>
                    </a:ext>
                  </a:extLst>
                </a:hlinkClick>
              </a:rPr>
              <a:t>Liu et al. (2019)</a:t>
            </a:r>
            <a:r>
              <a:rPr lang="en-GB" b="0" i="0" dirty="0">
                <a:effectLst/>
              </a:rPr>
              <a:t> developed a scale for trust, including the dimensions of trust in a scenic spot, administration, agency, employees, residents, and other tourists. Trust is especially important for tourism because of the simultaneous nature of the production and consumption of services and products (</a:t>
            </a:r>
            <a:r>
              <a:rPr lang="en-GB" b="0" i="0" u="none" strike="noStrike" dirty="0">
                <a:effectLst/>
                <a:hlinkClick r:id="rId2">
                  <a:extLst>
                    <a:ext uri="{A12FA001-AC4F-418D-AE19-62706E023703}">
                      <ahyp:hlinkClr xmlns:ahyp="http://schemas.microsoft.com/office/drawing/2018/hyperlinkcolor" val="tx"/>
                    </a:ext>
                  </a:extLst>
                </a:hlinkClick>
              </a:rPr>
              <a:t>Abubakar et al., 2017</a:t>
            </a:r>
            <a:r>
              <a:rPr lang="en-GB" b="0" i="0" dirty="0">
                <a:effectLst/>
              </a:rPr>
              <a:t>; </a:t>
            </a:r>
            <a:r>
              <a:rPr lang="en-GB" b="0" i="0" u="none" strike="noStrike" dirty="0">
                <a:effectLst/>
                <a:hlinkClick r:id="rId10">
                  <a:extLst>
                    <a:ext uri="{A12FA001-AC4F-418D-AE19-62706E023703}">
                      <ahyp:hlinkClr xmlns:ahyp="http://schemas.microsoft.com/office/drawing/2018/hyperlinkcolor" val="tx"/>
                    </a:ext>
                  </a:extLst>
                </a:hlinkClick>
              </a:rPr>
              <a:t>Abubakar &amp; </a:t>
            </a:r>
            <a:r>
              <a:rPr lang="en-GB" b="0" i="0" u="none" strike="noStrike" dirty="0" err="1">
                <a:effectLst/>
                <a:hlinkClick r:id="rId10">
                  <a:extLst>
                    <a:ext uri="{A12FA001-AC4F-418D-AE19-62706E023703}">
                      <ahyp:hlinkClr xmlns:ahyp="http://schemas.microsoft.com/office/drawing/2018/hyperlinkcolor" val="tx"/>
                    </a:ext>
                  </a:extLst>
                </a:hlinkClick>
              </a:rPr>
              <a:t>Ilkan</a:t>
            </a:r>
            <a:r>
              <a:rPr lang="en-GB" b="0" i="0" u="none" strike="noStrike" dirty="0">
                <a:effectLst/>
                <a:hlinkClick r:id="rId10">
                  <a:extLst>
                    <a:ext uri="{A12FA001-AC4F-418D-AE19-62706E023703}">
                      <ahyp:hlinkClr xmlns:ahyp="http://schemas.microsoft.com/office/drawing/2018/hyperlinkcolor" val="tx"/>
                    </a:ext>
                  </a:extLst>
                </a:hlinkClick>
              </a:rPr>
              <a:t>, 2016</a:t>
            </a:r>
            <a:r>
              <a:rPr lang="en-GB" b="0" i="0" dirty="0">
                <a:effectLst/>
              </a:rPr>
              <a:t>). </a:t>
            </a:r>
            <a:r>
              <a:rPr lang="en-GB" b="0" i="0" u="none" strike="noStrike" dirty="0">
                <a:effectLst/>
                <a:hlinkClick r:id="rId2">
                  <a:extLst>
                    <a:ext uri="{A12FA001-AC4F-418D-AE19-62706E023703}">
                      <ahyp:hlinkClr xmlns:ahyp="http://schemas.microsoft.com/office/drawing/2018/hyperlinkcolor" val="tx"/>
                    </a:ext>
                  </a:extLst>
                </a:hlinkClick>
              </a:rPr>
              <a:t>Abubakar et al. </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dirty="0"/>
              <a:t>Trust Studies for Destinations Involves all Public-Private Companies, Stakeholders, Tourists and Residents.</a:t>
            </a:r>
            <a:endParaRPr lang="en-GB" sz="2800" i="0" dirty="0">
              <a:effectLst/>
            </a:endParaRPr>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11"/>
            <a:extLst>
              <a:ext uri="{FF2B5EF4-FFF2-40B4-BE49-F238E27FC236}">
                <a16:creationId xmlns:a16="http://schemas.microsoft.com/office/drawing/2014/main" id="{677A4E1D-CB32-EDFA-3941-E9EC988EBA8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11">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3662144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389965" y="189968"/>
            <a:ext cx="11470341" cy="582221"/>
          </a:xfrm>
        </p:spPr>
        <p:txBody>
          <a:bodyPr>
            <a:normAutofit lnSpcReduction="10000"/>
          </a:bodyPr>
          <a:lstStyle/>
          <a:p>
            <a:pPr algn="ctr"/>
            <a:r>
              <a:rPr lang="en-IE" b="1" dirty="0"/>
              <a:t>Form a Regional Public-Private Partnership</a:t>
            </a:r>
          </a:p>
        </p:txBody>
      </p:sp>
      <p:sp>
        <p:nvSpPr>
          <p:cNvPr id="4" name="Rectangle 3">
            <a:extLst>
              <a:ext uri="{FF2B5EF4-FFF2-40B4-BE49-F238E27FC236}">
                <a16:creationId xmlns:a16="http://schemas.microsoft.com/office/drawing/2014/main" id="{547A3730-1876-283B-3808-371A054E50E6}"/>
              </a:ext>
            </a:extLst>
          </p:cNvPr>
          <p:cNvSpPr/>
          <p:nvPr/>
        </p:nvSpPr>
        <p:spPr>
          <a:xfrm>
            <a:off x="368669" y="2527739"/>
            <a:ext cx="9592236" cy="2488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Public-Private Partnership Collaboration (Regional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i="1" dirty="0"/>
              <a:t>This is when all regional public and private representatives who want to be part of the crisis management of the tourism region come together to form a coordinated cohesive alliance or partnership.</a:t>
            </a:r>
          </a:p>
          <a:p>
            <a:pPr algn="ctr"/>
            <a:endParaRPr lang="en-IE" sz="1600" i="1" dirty="0"/>
          </a:p>
          <a:p>
            <a:pPr algn="ctr"/>
            <a:r>
              <a:rPr lang="en-IE" sz="1600" dirty="0"/>
              <a:t>Consider National and Local Government, Community, Local Residents, Local Companies (e.g., retail), Business Associations (e.g., banks, post offices) Public Organisations (e.g., schools, NGOs) Transport, Suppliers, Employees, Tourism Businesses (e.g., hotels, restaurants,  hotels), Small and Medium Sized Businesses, Tourism Operators and Guides Service providers (e.g. in transport taxis, buses, trains)</a:t>
            </a:r>
          </a:p>
          <a:p>
            <a:pPr algn="ctr"/>
            <a:endParaRPr lang="en-IE" sz="1600" dirty="0"/>
          </a:p>
        </p:txBody>
      </p:sp>
      <p:sp>
        <p:nvSpPr>
          <p:cNvPr id="9" name="Rectangle 8">
            <a:extLst>
              <a:ext uri="{FF2B5EF4-FFF2-40B4-BE49-F238E27FC236}">
                <a16:creationId xmlns:a16="http://schemas.microsoft.com/office/drawing/2014/main" id="{D62B1DB8-EDD9-EC34-4582-2DE9F93E395D}"/>
              </a:ext>
            </a:extLst>
          </p:cNvPr>
          <p:cNvSpPr/>
          <p:nvPr/>
        </p:nvSpPr>
        <p:spPr>
          <a:xfrm>
            <a:off x="10113315" y="3332461"/>
            <a:ext cx="1856812" cy="8788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All Regional Tourism Stakeholders</a:t>
            </a:r>
          </a:p>
        </p:txBody>
      </p:sp>
      <p:sp>
        <p:nvSpPr>
          <p:cNvPr id="10" name="TextBox 9">
            <a:extLst>
              <a:ext uri="{FF2B5EF4-FFF2-40B4-BE49-F238E27FC236}">
                <a16:creationId xmlns:a16="http://schemas.microsoft.com/office/drawing/2014/main" id="{5AD88B92-60AC-6B14-2119-386E31FA0130}"/>
              </a:ext>
            </a:extLst>
          </p:cNvPr>
          <p:cNvSpPr txBox="1"/>
          <p:nvPr/>
        </p:nvSpPr>
        <p:spPr>
          <a:xfrm>
            <a:off x="389965" y="885602"/>
            <a:ext cx="10651756" cy="1323439"/>
          </a:xfrm>
          <a:prstGeom prst="rect">
            <a:avLst/>
          </a:prstGeom>
          <a:noFill/>
        </p:spPr>
        <p:txBody>
          <a:bodyPr wrap="square" rtlCol="0">
            <a:spAutoFit/>
          </a:bodyPr>
          <a:lstStyle/>
          <a:p>
            <a:pPr algn="ctr"/>
            <a:r>
              <a:rPr lang="en-GB" sz="2000" dirty="0">
                <a:solidFill>
                  <a:srgbClr val="4D4D4D"/>
                </a:solidFill>
              </a:rPr>
              <a:t>Form a Public Private Partnership by inviting and bringing together all regional stakeholders, tourism stakeholders, communities, government and the private sector to meet and express their regional crisis management needs, concerns, priorities. Remember this isn’t about enterprise level crisis management it is about regional tourism crisis management.</a:t>
            </a:r>
            <a:endParaRPr lang="en-IE" sz="2000" dirty="0">
              <a:solidFill>
                <a:srgbClr val="4D4D4D"/>
              </a:solidFill>
            </a:endParaRPr>
          </a:p>
        </p:txBody>
      </p:sp>
      <p:sp>
        <p:nvSpPr>
          <p:cNvPr id="7" name="Rectangle 6">
            <a:extLst>
              <a:ext uri="{FF2B5EF4-FFF2-40B4-BE49-F238E27FC236}">
                <a16:creationId xmlns:a16="http://schemas.microsoft.com/office/drawing/2014/main" id="{1CEA7042-1AAF-5226-DF63-1CBF2D4713D6}"/>
              </a:ext>
            </a:extLst>
          </p:cNvPr>
          <p:cNvSpPr/>
          <p:nvPr/>
        </p:nvSpPr>
        <p:spPr>
          <a:xfrm>
            <a:off x="6392300" y="5676171"/>
            <a:ext cx="5799700" cy="878877"/>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3" name="TextBox 12">
            <a:extLst>
              <a:ext uri="{FF2B5EF4-FFF2-40B4-BE49-F238E27FC236}">
                <a16:creationId xmlns:a16="http://schemas.microsoft.com/office/drawing/2014/main" id="{56AE41EE-AF67-2554-2129-432CA05D9257}"/>
              </a:ext>
            </a:extLst>
          </p:cNvPr>
          <p:cNvSpPr txBox="1"/>
          <p:nvPr/>
        </p:nvSpPr>
        <p:spPr>
          <a:xfrm>
            <a:off x="6392300" y="5812169"/>
            <a:ext cx="5094850" cy="646331"/>
          </a:xfrm>
          <a:prstGeom prst="rect">
            <a:avLst/>
          </a:prstGeom>
          <a:solidFill>
            <a:srgbClr val="F27954"/>
          </a:solidFill>
        </p:spPr>
        <p:txBody>
          <a:bodyPr wrap="square" rtlCol="0">
            <a:spAutoFit/>
          </a:bodyPr>
          <a:lstStyle/>
          <a:p>
            <a:r>
              <a:rPr lang="en-IE" b="1" dirty="0">
                <a:solidFill>
                  <a:schemeClr val="bg1"/>
                </a:solidFill>
              </a:rPr>
              <a:t>Read </a:t>
            </a:r>
            <a:r>
              <a:rPr lang="en-IE" dirty="0">
                <a:solidFill>
                  <a:schemeClr val="bg1"/>
                </a:solidFill>
                <a:hlinkClick r:id="rId3">
                  <a:extLst>
                    <a:ext uri="{A12FA001-AC4F-418D-AE19-62706E023703}">
                      <ahyp:hlinkClr xmlns:ahyp="http://schemas.microsoft.com/office/drawing/2018/hyperlinkcolor" val="tx"/>
                    </a:ext>
                  </a:extLst>
                </a:hlinkClick>
              </a:rPr>
              <a:t>Stakeholders in Tourism; Who they Are and Why they Matter.</a:t>
            </a:r>
            <a:endParaRPr lang="en-IE" dirty="0">
              <a:solidFill>
                <a:schemeClr val="bg1"/>
              </a:solidFill>
            </a:endParaRPr>
          </a:p>
        </p:txBody>
      </p:sp>
      <p:pic>
        <p:nvPicPr>
          <p:cNvPr id="14" name="Graphic 13" descr="Touchscreen with solid fill">
            <a:extLst>
              <a:ext uri="{FF2B5EF4-FFF2-40B4-BE49-F238E27FC236}">
                <a16:creationId xmlns:a16="http://schemas.microsoft.com/office/drawing/2014/main" id="{8860ABDE-8610-BBC5-2250-9D8AC0CA47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93531" y="5676171"/>
            <a:ext cx="914400" cy="914400"/>
          </a:xfrm>
          <a:prstGeom prst="rect">
            <a:avLst/>
          </a:prstGeom>
        </p:spPr>
      </p:pic>
      <p:pic>
        <p:nvPicPr>
          <p:cNvPr id="2" name="Graphic 1" descr="Document with solid fill">
            <a:hlinkClick r:id="rId6"/>
            <a:extLst>
              <a:ext uri="{FF2B5EF4-FFF2-40B4-BE49-F238E27FC236}">
                <a16:creationId xmlns:a16="http://schemas.microsoft.com/office/drawing/2014/main" id="{F918DEC3-12BF-90F3-2A22-65DC68C52C8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91175" y="5639359"/>
            <a:ext cx="1009650" cy="1009650"/>
          </a:xfrm>
          <a:prstGeom prst="rect">
            <a:avLst/>
          </a:prstGeom>
        </p:spPr>
      </p:pic>
    </p:spTree>
    <p:extLst>
      <p:ext uri="{BB962C8B-B14F-4D97-AF65-F5344CB8AC3E}">
        <p14:creationId xmlns:p14="http://schemas.microsoft.com/office/powerpoint/2010/main" val="35697691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27621E2-CC33-C744-90A2-98B124FE44AA}"/>
              </a:ext>
            </a:extLst>
          </p:cNvPr>
          <p:cNvSpPr>
            <a:spLocks noGrp="1"/>
          </p:cNvSpPr>
          <p:nvPr>
            <p:ph type="body" sz="quarter" idx="18"/>
          </p:nvPr>
        </p:nvSpPr>
        <p:spPr>
          <a:xfrm>
            <a:off x="389965" y="1352550"/>
            <a:ext cx="11470341" cy="5438775"/>
          </a:xfrm>
          <a:solidFill>
            <a:schemeClr val="bg1"/>
          </a:solidFill>
        </p:spPr>
        <p:txBody>
          <a:bodyPr>
            <a:normAutofit fontScale="77500" lnSpcReduction="20000"/>
          </a:bodyPr>
          <a:lstStyle/>
          <a:p>
            <a:pPr marL="0" indent="0">
              <a:lnSpc>
                <a:spcPct val="120000"/>
              </a:lnSpc>
              <a:spcBef>
                <a:spcPts val="0"/>
              </a:spcBef>
              <a:spcAft>
                <a:spcPts val="1200"/>
              </a:spcAft>
            </a:pPr>
            <a:r>
              <a:rPr lang="en-US" b="1" dirty="0">
                <a:solidFill>
                  <a:srgbClr val="F37C57"/>
                </a:solidFill>
              </a:rPr>
              <a:t>Invitation: </a:t>
            </a:r>
            <a:r>
              <a:rPr lang="en-US" dirty="0"/>
              <a:t>Typically, the Regional Tourism Office or government-led tourism organization sends out an </a:t>
            </a:r>
            <a:r>
              <a:rPr lang="en-US" b="1" dirty="0">
                <a:solidFill>
                  <a:srgbClr val="7A547C"/>
                </a:solidFill>
              </a:rPr>
              <a:t>Official Invitation Regional Crisis Management Letter </a:t>
            </a:r>
            <a:r>
              <a:rPr lang="en-US" dirty="0"/>
              <a:t>with the identified purpose and objective of the meeting to public, private, and community representatives</a:t>
            </a:r>
          </a:p>
          <a:p>
            <a:pPr marL="0" indent="0">
              <a:lnSpc>
                <a:spcPct val="120000"/>
              </a:lnSpc>
              <a:spcBef>
                <a:spcPts val="0"/>
              </a:spcBef>
              <a:spcAft>
                <a:spcPts val="1200"/>
              </a:spcAft>
            </a:pPr>
            <a:r>
              <a:rPr lang="en-US" b="1" dirty="0">
                <a:solidFill>
                  <a:srgbClr val="F37C57"/>
                </a:solidFill>
              </a:rPr>
              <a:t>Stakeholders Voice Concerns. </a:t>
            </a:r>
            <a:r>
              <a:rPr lang="en-US" dirty="0"/>
              <a:t>At the meeting, attendees are </a:t>
            </a:r>
            <a:r>
              <a:rPr lang="en-US" b="1" dirty="0">
                <a:solidFill>
                  <a:srgbClr val="7A547C"/>
                </a:solidFill>
              </a:rPr>
              <a:t>invited to express their concerns, opinions, and priorities</a:t>
            </a:r>
            <a:r>
              <a:rPr lang="en-US" dirty="0"/>
              <a:t>.</a:t>
            </a:r>
          </a:p>
          <a:p>
            <a:pPr marL="0" indent="0">
              <a:lnSpc>
                <a:spcPct val="120000"/>
              </a:lnSpc>
              <a:spcBef>
                <a:spcPts val="0"/>
              </a:spcBef>
              <a:spcAft>
                <a:spcPts val="1200"/>
              </a:spcAft>
            </a:pPr>
            <a:r>
              <a:rPr lang="en-US" b="1" dirty="0">
                <a:solidFill>
                  <a:srgbClr val="F37C57"/>
                </a:solidFill>
              </a:rPr>
              <a:t>Vote for Crisis Steering Group. </a:t>
            </a:r>
            <a:r>
              <a:rPr lang="en-US" dirty="0"/>
              <a:t>During the meeting it should be explained about forming the Crisis Management Team and that there will be a recruitment or vote of a </a:t>
            </a:r>
            <a:r>
              <a:rPr lang="en-US" b="1" dirty="0">
                <a:solidFill>
                  <a:srgbClr val="7A547C"/>
                </a:solidFill>
              </a:rPr>
              <a:t>Crisis Steering Group </a:t>
            </a:r>
            <a:r>
              <a:rPr lang="en-US" sz="2500" dirty="0"/>
              <a:t>and</a:t>
            </a:r>
            <a:r>
              <a:rPr lang="en-US" b="1" dirty="0">
                <a:solidFill>
                  <a:srgbClr val="7A547C"/>
                </a:solidFill>
              </a:rPr>
              <a:t> Crisis Management Unit</a:t>
            </a:r>
            <a:r>
              <a:rPr lang="en-US" dirty="0"/>
              <a:t>. This can happen over a series of months. It is advised the partnership receive a profile and role of each representative so they understand how their region will be managed by ‘who’ in a crisis. It is advised to have at least </a:t>
            </a:r>
            <a:r>
              <a:rPr lang="en-US" b="1" dirty="0">
                <a:solidFill>
                  <a:srgbClr val="7A547C"/>
                </a:solidFill>
              </a:rPr>
              <a:t>one person or representative </a:t>
            </a:r>
            <a:r>
              <a:rPr lang="en-US" dirty="0"/>
              <a:t>for each tourism sector or specialty e.g., hotel sector, culture, and heritage sector, and to have the right expertise e.g., regional crisis management consultant in the CSG.</a:t>
            </a:r>
          </a:p>
          <a:p>
            <a:pPr marL="0" indent="0">
              <a:lnSpc>
                <a:spcPct val="120000"/>
              </a:lnSpc>
              <a:spcBef>
                <a:spcPts val="0"/>
              </a:spcBef>
              <a:spcAft>
                <a:spcPts val="1200"/>
              </a:spcAft>
            </a:pPr>
            <a:r>
              <a:rPr lang="en-US" b="1" dirty="0">
                <a:solidFill>
                  <a:srgbClr val="F37C57"/>
                </a:solidFill>
              </a:rPr>
              <a:t>Series of Follow-Up Priority Meetings for Collaboration and Coordination. </a:t>
            </a:r>
            <a:r>
              <a:rPr lang="en-US" dirty="0"/>
              <a:t>There should be a series of regular meetings so that all regional stakeholders and the TCMT can continually identify and address </a:t>
            </a:r>
            <a:r>
              <a:rPr lang="en-US" b="1" dirty="0">
                <a:solidFill>
                  <a:srgbClr val="7A547C"/>
                </a:solidFill>
              </a:rPr>
              <a:t>key priorities </a:t>
            </a:r>
            <a:r>
              <a:rPr lang="en-US" dirty="0"/>
              <a:t>to facilitate the design of a short-, medium- and long-term plan that will help the destination prepare, mitigate, respond and recover e.g., Crisis Management Strategy, Crisis Management Plan, Destination Crisis Audit and SWOT Assessment, a Regional Response Strategy, Communications Plan, and Recover Plan, etc. </a:t>
            </a:r>
          </a:p>
        </p:txBody>
      </p:sp>
      <p:sp>
        <p:nvSpPr>
          <p:cNvPr id="2" name="Text Placeholder 1">
            <a:extLst>
              <a:ext uri="{FF2B5EF4-FFF2-40B4-BE49-F238E27FC236}">
                <a16:creationId xmlns:a16="http://schemas.microsoft.com/office/drawing/2014/main" id="{350EB15C-517B-3242-8150-6DEEC8C29A00}"/>
              </a:ext>
            </a:extLst>
          </p:cNvPr>
          <p:cNvSpPr>
            <a:spLocks noGrp="1"/>
          </p:cNvSpPr>
          <p:nvPr>
            <p:ph type="body" sz="quarter" idx="16"/>
          </p:nvPr>
        </p:nvSpPr>
        <p:spPr>
          <a:xfrm>
            <a:off x="0" y="247651"/>
            <a:ext cx="12191999" cy="912542"/>
          </a:xfrm>
          <a:solidFill>
            <a:srgbClr val="7A547C"/>
          </a:solidFill>
        </p:spPr>
        <p:txBody>
          <a:bodyPr anchor="ctr">
            <a:normAutofit/>
          </a:bodyPr>
          <a:lstStyle/>
          <a:p>
            <a:pPr algn="ctr"/>
            <a:r>
              <a:rPr lang="en-US" dirty="0">
                <a:solidFill>
                  <a:schemeClr val="bg1"/>
                </a:solidFill>
              </a:rPr>
              <a:t>Invite Potential Partners to a Public Meeting!</a:t>
            </a:r>
          </a:p>
        </p:txBody>
      </p:sp>
    </p:spTree>
    <p:extLst>
      <p:ext uri="{BB962C8B-B14F-4D97-AF65-F5344CB8AC3E}">
        <p14:creationId xmlns:p14="http://schemas.microsoft.com/office/powerpoint/2010/main" val="13544051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55267" y="2224821"/>
            <a:ext cx="8901204" cy="4303130"/>
          </a:xfrm>
        </p:spPr>
        <p:txBody>
          <a:bodyPr>
            <a:normAutofit/>
          </a:bodyPr>
          <a:lstStyle/>
          <a:p>
            <a:pPr marL="0" indent="0">
              <a:lnSpc>
                <a:spcPct val="100000"/>
              </a:lnSpc>
              <a:spcBef>
                <a:spcPts val="0"/>
              </a:spcBef>
            </a:pPr>
            <a:r>
              <a:rPr lang="en-GB" b="0" i="0" dirty="0">
                <a:effectLst/>
              </a:rPr>
              <a:t>This paper outlines and discusses a strategic and holistic approach to crisis management for the tourism industry. It notes the growing importance of crisis and disaster management for the tourism industry before exploring the definitions and nature of crises and disasters. The paper then proposes a strategic approach to their management from proactive pre-crisis planning through strategic implementation and finally evaluation and feedback. It notes that although crises and disasters cannot be stopped their impacts can be limited by both public and private sector managers.</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dirty="0"/>
              <a:t>Crisis and Disaster Impacts can Be Limited by Public and Private Sector Managers</a:t>
            </a:r>
            <a:endParaRPr lang="en-GB" sz="2800" i="0" dirty="0">
              <a:effectLst/>
            </a:endParaRPr>
          </a:p>
          <a:p>
            <a:endParaRPr lang="en-IE" dirty="0"/>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499964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text, person&#10;&#10;Description automatically generated">
            <a:extLst>
              <a:ext uri="{FF2B5EF4-FFF2-40B4-BE49-F238E27FC236}">
                <a16:creationId xmlns:a16="http://schemas.microsoft.com/office/drawing/2014/main" id="{D072D513-2155-2E8A-52D9-31EFAC10FE36}"/>
              </a:ext>
            </a:extLst>
          </p:cNvPr>
          <p:cNvPicPr>
            <a:picLocks noGrp="1" noChangeAspect="1"/>
          </p:cNvPicPr>
          <p:nvPr>
            <p:ph type="pic" sz="quarter" idx="10"/>
          </p:nvPr>
        </p:nvPicPr>
        <p:blipFill>
          <a:blip r:embed="rId2"/>
          <a:srcRect t="6182" b="6182"/>
          <a:stretch>
            <a:fillRect/>
          </a:stretch>
        </p:blipFill>
        <p:spPr/>
      </p:pic>
      <p:sp>
        <p:nvSpPr>
          <p:cNvPr id="8" name="Text Placeholder 17">
            <a:extLst>
              <a:ext uri="{FF2B5EF4-FFF2-40B4-BE49-F238E27FC236}">
                <a16:creationId xmlns:a16="http://schemas.microsoft.com/office/drawing/2014/main" id="{E4883B9E-2BA9-45F6-711E-B083A6F1DBEA}"/>
              </a:ext>
            </a:extLst>
          </p:cNvPr>
          <p:cNvSpPr>
            <a:spLocks noGrp="1"/>
          </p:cNvSpPr>
          <p:nvPr>
            <p:ph type="body" sz="quarter" idx="16"/>
          </p:nvPr>
        </p:nvSpPr>
        <p:spPr>
          <a:xfrm>
            <a:off x="6420495" y="1057275"/>
            <a:ext cx="5113283" cy="2228850"/>
          </a:xfrm>
        </p:spPr>
        <p:txBody>
          <a:bodyPr anchor="ctr">
            <a:normAutofit/>
          </a:bodyPr>
          <a:lstStyle/>
          <a:p>
            <a:r>
              <a:rPr lang="en-IE" sz="3200" dirty="0"/>
              <a:t>2.  Form a Regional Tourism Crisis Management Team (TCMT)</a:t>
            </a:r>
          </a:p>
        </p:txBody>
      </p:sp>
    </p:spTree>
    <p:extLst>
      <p:ext uri="{BB962C8B-B14F-4D97-AF65-F5344CB8AC3E}">
        <p14:creationId xmlns:p14="http://schemas.microsoft.com/office/powerpoint/2010/main" val="3227382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4026507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hands shaking&#10;&#10;Description automatically generated with low confidence">
            <a:extLst>
              <a:ext uri="{FF2B5EF4-FFF2-40B4-BE49-F238E27FC236}">
                <a16:creationId xmlns:a16="http://schemas.microsoft.com/office/drawing/2014/main" id="{5433B2FB-870B-47B2-5CF0-FFA8FEE1FC94}"/>
              </a:ext>
            </a:extLst>
          </p:cNvPr>
          <p:cNvPicPr>
            <a:picLocks noGrp="1" noChangeAspect="1"/>
          </p:cNvPicPr>
          <p:nvPr>
            <p:ph type="pic" sz="quarter" idx="10"/>
          </p:nvPr>
        </p:nvPicPr>
        <p:blipFill>
          <a:blip r:embed="rId2"/>
          <a:srcRect t="4435" b="4435"/>
          <a:stretch>
            <a:fillRect/>
          </a:stretch>
        </p:blipFill>
        <p:spPr/>
      </p:pic>
      <p:sp>
        <p:nvSpPr>
          <p:cNvPr id="12" name="Text Placeholder 2">
            <a:extLst>
              <a:ext uri="{FF2B5EF4-FFF2-40B4-BE49-F238E27FC236}">
                <a16:creationId xmlns:a16="http://schemas.microsoft.com/office/drawing/2014/main" id="{C2553CE6-88EA-897D-2254-E8026CA22061}"/>
              </a:ext>
            </a:extLst>
          </p:cNvPr>
          <p:cNvSpPr txBox="1">
            <a:spLocks/>
          </p:cNvSpPr>
          <p:nvPr/>
        </p:nvSpPr>
        <p:spPr>
          <a:xfrm>
            <a:off x="1323975" y="45164"/>
            <a:ext cx="5572223" cy="1000125"/>
          </a:xfrm>
          <a:prstGeom prst="rect">
            <a:avLst/>
          </a:prstGeom>
          <a:solidFill>
            <a:srgbClr val="F27954"/>
          </a:solidFill>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GB" b="1" dirty="0"/>
              <a:t>Form a Regional TCMT</a:t>
            </a:r>
          </a:p>
          <a:p>
            <a:pPr algn="ctr">
              <a:lnSpc>
                <a:spcPct val="120000"/>
              </a:lnSpc>
              <a:spcBef>
                <a:spcPts val="0"/>
              </a:spcBef>
            </a:pPr>
            <a:r>
              <a:rPr lang="en-GB" i="1" dirty="0"/>
              <a:t>The Structure</a:t>
            </a:r>
          </a:p>
          <a:p>
            <a:pPr algn="ctr">
              <a:lnSpc>
                <a:spcPct val="120000"/>
              </a:lnSpc>
              <a:spcBef>
                <a:spcPts val="0"/>
              </a:spcBef>
            </a:pPr>
            <a:endParaRPr lang="en-IE" dirty="0"/>
          </a:p>
          <a:p>
            <a:pPr algn="ctr">
              <a:lnSpc>
                <a:spcPct val="120000"/>
              </a:lnSpc>
              <a:spcBef>
                <a:spcPts val="0"/>
              </a:spcBef>
            </a:pPr>
            <a:endParaRPr lang="en-IE" dirty="0"/>
          </a:p>
        </p:txBody>
      </p:sp>
      <p:sp>
        <p:nvSpPr>
          <p:cNvPr id="13" name="Text Placeholder 4">
            <a:extLst>
              <a:ext uri="{FF2B5EF4-FFF2-40B4-BE49-F238E27FC236}">
                <a16:creationId xmlns:a16="http://schemas.microsoft.com/office/drawing/2014/main" id="{6BC9207C-DABB-9391-8C9F-371FE21BD92C}"/>
              </a:ext>
            </a:extLst>
          </p:cNvPr>
          <p:cNvSpPr>
            <a:spLocks noGrp="1"/>
          </p:cNvSpPr>
          <p:nvPr>
            <p:ph type="body" sz="quarter" idx="18"/>
          </p:nvPr>
        </p:nvSpPr>
        <p:spPr>
          <a:xfrm>
            <a:off x="1052561" y="1045289"/>
            <a:ext cx="6115050" cy="5632807"/>
          </a:xfrm>
          <a:solidFill>
            <a:srgbClr val="F27954"/>
          </a:solidFill>
        </p:spPr>
        <p:txBody>
          <a:bodyPr>
            <a:noAutofit/>
          </a:bodyPr>
          <a:lstStyle/>
          <a:p>
            <a:pPr marL="0" indent="0" algn="l" fontAlgn="base"/>
            <a:r>
              <a:rPr lang="en-GB" sz="1900" b="0" i="0" dirty="0">
                <a:effectLst/>
              </a:rPr>
              <a:t>The regional tourism crisis management hierarchy diagram in the next slide demonstrates the structure, in which responsibilities are divided between the Regional Tourism Crisis Management Team. The next slide identifies the important individuals involved in handling and managing a crisis response and the executive management steering Group that oversees strategic </a:t>
            </a:r>
            <a:r>
              <a:rPr lang="en-GB" sz="1900" dirty="0"/>
              <a:t>issues</a:t>
            </a:r>
            <a:r>
              <a:rPr lang="en-GB" sz="1900" b="0" i="0" dirty="0">
                <a:effectLst/>
              </a:rPr>
              <a:t>.</a:t>
            </a:r>
          </a:p>
          <a:p>
            <a:pPr marL="0" indent="0" algn="l" rtl="0" fontAlgn="base">
              <a:lnSpc>
                <a:spcPct val="100000"/>
              </a:lnSpc>
              <a:spcBef>
                <a:spcPts val="0"/>
              </a:spcBef>
            </a:pPr>
            <a:endParaRPr lang="en-GB" sz="1900" i="0" dirty="0">
              <a:effectLst/>
            </a:endParaRPr>
          </a:p>
          <a:p>
            <a:pPr marL="0" indent="0" algn="l" rtl="0" fontAlgn="base">
              <a:lnSpc>
                <a:spcPct val="100000"/>
              </a:lnSpc>
              <a:spcBef>
                <a:spcPts val="0"/>
              </a:spcBef>
            </a:pPr>
            <a:r>
              <a:rPr lang="en-GB" sz="1900" i="0" dirty="0">
                <a:effectLst/>
              </a:rPr>
              <a:t>The </a:t>
            </a:r>
            <a:r>
              <a:rPr lang="en-GB" sz="1900" dirty="0"/>
              <a:t>TCMT is made up of the Regional Tourism Crisis Management Team in this order</a:t>
            </a:r>
          </a:p>
          <a:p>
            <a:pPr marL="0" indent="0" algn="l" rtl="0" fontAlgn="base">
              <a:lnSpc>
                <a:spcPct val="100000"/>
              </a:lnSpc>
              <a:spcBef>
                <a:spcPts val="0"/>
              </a:spcBef>
            </a:pPr>
            <a:endParaRPr lang="en-GB" sz="1900" dirty="0"/>
          </a:p>
          <a:p>
            <a:pPr marL="457200" indent="-457200" algn="l" rtl="0" fontAlgn="base">
              <a:lnSpc>
                <a:spcPct val="100000"/>
              </a:lnSpc>
              <a:spcBef>
                <a:spcPts val="0"/>
              </a:spcBef>
              <a:buFont typeface="+mj-lt"/>
              <a:buAutoNum type="arabicPeriod"/>
            </a:pPr>
            <a:r>
              <a:rPr lang="en-GB" sz="1900" b="1" dirty="0"/>
              <a:t>Crisis Steering Group (CSG) </a:t>
            </a:r>
            <a:r>
              <a:rPr lang="en-GB" sz="1900" dirty="0"/>
              <a:t>who are the decision makers and lead the crisis</a:t>
            </a:r>
          </a:p>
          <a:p>
            <a:pPr marL="457200" indent="-457200" algn="l" rtl="0" fontAlgn="base">
              <a:lnSpc>
                <a:spcPct val="100000"/>
              </a:lnSpc>
              <a:spcBef>
                <a:spcPts val="0"/>
              </a:spcBef>
              <a:buFont typeface="+mj-lt"/>
              <a:buAutoNum type="arabicPeriod"/>
            </a:pPr>
            <a:r>
              <a:rPr lang="en-GB" sz="1900" b="1" dirty="0"/>
              <a:t>The Crisis Management </a:t>
            </a:r>
            <a:r>
              <a:rPr lang="en-GB" sz="1900" b="1" dirty="0" err="1"/>
              <a:t>Center</a:t>
            </a:r>
            <a:r>
              <a:rPr lang="en-GB" sz="1900" b="1" dirty="0"/>
              <a:t>(CMC) </a:t>
            </a:r>
            <a:r>
              <a:rPr lang="en-GB" sz="1900" dirty="0"/>
              <a:t>are the managers and responders of the crisis who report to the </a:t>
            </a:r>
            <a:r>
              <a:rPr lang="en-GB" sz="1900" b="1" dirty="0"/>
              <a:t>CSG. </a:t>
            </a:r>
          </a:p>
          <a:p>
            <a:pPr marL="457200" indent="-457200" algn="l" rtl="0" fontAlgn="base">
              <a:lnSpc>
                <a:spcPct val="100000"/>
              </a:lnSpc>
              <a:spcBef>
                <a:spcPts val="0"/>
              </a:spcBef>
              <a:buFont typeface="+mj-lt"/>
              <a:buAutoNum type="arabicPeriod"/>
            </a:pPr>
            <a:r>
              <a:rPr lang="en-GB" sz="1900" b="1" dirty="0"/>
              <a:t>Regional stakeholders </a:t>
            </a:r>
            <a:r>
              <a:rPr lang="en-GB" sz="1900" dirty="0"/>
              <a:t>made up of Public Private Stakeholders </a:t>
            </a:r>
            <a:r>
              <a:rPr lang="en-GB" sz="1900" b="1" dirty="0"/>
              <a:t>(RS)</a:t>
            </a:r>
          </a:p>
          <a:p>
            <a:pPr marL="457200" indent="-457200" algn="l" rtl="0" fontAlgn="base">
              <a:lnSpc>
                <a:spcPct val="100000"/>
              </a:lnSpc>
              <a:spcBef>
                <a:spcPts val="0"/>
              </a:spcBef>
              <a:buFont typeface="+mj-lt"/>
              <a:buAutoNum type="arabicPeriod"/>
            </a:pPr>
            <a:r>
              <a:rPr lang="en-GB" sz="1900" b="1" dirty="0"/>
              <a:t>External stakeholders </a:t>
            </a:r>
            <a:r>
              <a:rPr lang="en-GB" sz="1900" dirty="0"/>
              <a:t>made up of everyone external to the region but has a vested interest in the region </a:t>
            </a:r>
            <a:r>
              <a:rPr lang="en-GB" sz="1900" b="1" dirty="0"/>
              <a:t>(Public &amp; PR)</a:t>
            </a:r>
          </a:p>
          <a:p>
            <a:pPr marL="0" indent="0" algn="l" fontAlgn="base"/>
            <a:endParaRPr lang="en-GB" sz="1900" b="0" i="0" dirty="0">
              <a:effectLst/>
            </a:endParaRPr>
          </a:p>
          <a:p>
            <a:pPr marL="0" indent="0" fontAlgn="base">
              <a:lnSpc>
                <a:spcPct val="100000"/>
              </a:lnSpc>
              <a:spcBef>
                <a:spcPts val="0"/>
              </a:spcBef>
            </a:pPr>
            <a:endParaRPr lang="en-IE" sz="1900" dirty="0"/>
          </a:p>
          <a:p>
            <a:pPr marL="457200" indent="-457200" algn="l" rtl="0" fontAlgn="base">
              <a:lnSpc>
                <a:spcPct val="100000"/>
              </a:lnSpc>
              <a:spcBef>
                <a:spcPts val="0"/>
              </a:spcBef>
              <a:buFont typeface="+mj-lt"/>
              <a:buAutoNum type="arabicPeriod"/>
            </a:pPr>
            <a:endParaRPr lang="en-GB" sz="1900" dirty="0"/>
          </a:p>
          <a:p>
            <a:pPr marL="0" indent="0" algn="l" rtl="0" fontAlgn="base">
              <a:lnSpc>
                <a:spcPct val="100000"/>
              </a:lnSpc>
              <a:spcBef>
                <a:spcPts val="0"/>
              </a:spcBef>
            </a:pPr>
            <a:endParaRPr lang="en-GB" sz="1900" i="0" dirty="0">
              <a:effectLst/>
            </a:endParaRPr>
          </a:p>
          <a:p>
            <a:pPr marL="0" indent="0" algn="l" rtl="0" fontAlgn="base">
              <a:lnSpc>
                <a:spcPct val="100000"/>
              </a:lnSpc>
              <a:spcBef>
                <a:spcPts val="0"/>
              </a:spcBef>
            </a:pPr>
            <a:endParaRPr lang="en-GB" sz="1900" i="0" dirty="0">
              <a:effectLst/>
            </a:endParaRPr>
          </a:p>
          <a:p>
            <a:pPr marL="0" indent="0" algn="l" rtl="0" fontAlgn="base">
              <a:lnSpc>
                <a:spcPct val="100000"/>
              </a:lnSpc>
              <a:spcBef>
                <a:spcPts val="0"/>
              </a:spcBef>
            </a:pPr>
            <a:endParaRPr lang="en-GB" sz="1900" b="0" i="0" dirty="0">
              <a:effectLst/>
            </a:endParaRPr>
          </a:p>
          <a:p>
            <a:pPr marL="0" indent="0">
              <a:lnSpc>
                <a:spcPct val="100000"/>
              </a:lnSpc>
              <a:spcBef>
                <a:spcPts val="0"/>
              </a:spcBef>
            </a:pPr>
            <a:endParaRPr lang="en-IE" sz="1900" dirty="0"/>
          </a:p>
        </p:txBody>
      </p:sp>
    </p:spTree>
    <p:extLst>
      <p:ext uri="{BB962C8B-B14F-4D97-AF65-F5344CB8AC3E}">
        <p14:creationId xmlns:p14="http://schemas.microsoft.com/office/powerpoint/2010/main" val="24483229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10E41C-C57D-142B-F964-277112B30113}"/>
              </a:ext>
            </a:extLst>
          </p:cNvPr>
          <p:cNvSpPr>
            <a:spLocks noGrp="1"/>
          </p:cNvSpPr>
          <p:nvPr>
            <p:ph type="body" sz="quarter" idx="18"/>
          </p:nvPr>
        </p:nvSpPr>
        <p:spPr>
          <a:xfrm>
            <a:off x="695325" y="1193774"/>
            <a:ext cx="11112592" cy="5128683"/>
          </a:xfrm>
        </p:spPr>
        <p:txBody>
          <a:bodyPr>
            <a:normAutofit fontScale="85000" lnSpcReduction="20000"/>
          </a:bodyPr>
          <a:lstStyle/>
          <a:p>
            <a:pPr marL="0" indent="0" algn="l" rtl="0" fontAlgn="base">
              <a:lnSpc>
                <a:spcPct val="110000"/>
              </a:lnSpc>
            </a:pPr>
            <a:r>
              <a:rPr lang="en-GB" b="0" i="0" dirty="0">
                <a:solidFill>
                  <a:srgbClr val="4D4D4D"/>
                </a:solidFill>
                <a:effectLst/>
              </a:rPr>
              <a:t>A </a:t>
            </a:r>
            <a:r>
              <a:rPr lang="en-GB" b="1" i="1" dirty="0">
                <a:solidFill>
                  <a:srgbClr val="79527B"/>
                </a:solidFill>
                <a:effectLst/>
              </a:rPr>
              <a:t>Regional </a:t>
            </a:r>
            <a:r>
              <a:rPr lang="en-GB" b="1" i="1" dirty="0">
                <a:solidFill>
                  <a:srgbClr val="79527B"/>
                </a:solidFill>
              </a:rPr>
              <a:t>Tourism Cr</a:t>
            </a:r>
            <a:r>
              <a:rPr lang="en-GB" b="1" i="1" dirty="0">
                <a:solidFill>
                  <a:srgbClr val="79527B"/>
                </a:solidFill>
                <a:effectLst/>
              </a:rPr>
              <a:t>isis Management Team</a:t>
            </a:r>
            <a:r>
              <a:rPr lang="en-GB" b="1" i="0" dirty="0">
                <a:solidFill>
                  <a:srgbClr val="4D4D4D"/>
                </a:solidFill>
                <a:effectLst/>
              </a:rPr>
              <a:t>, </a:t>
            </a:r>
            <a:r>
              <a:rPr lang="en-GB" b="0" i="0" dirty="0">
                <a:solidFill>
                  <a:srgbClr val="4D4D4D"/>
                </a:solidFill>
                <a:effectLst/>
              </a:rPr>
              <a:t>also known as an </a:t>
            </a:r>
            <a:r>
              <a:rPr lang="en-GB" dirty="0">
                <a:solidFill>
                  <a:srgbClr val="4D4D4D"/>
                </a:solidFill>
              </a:rPr>
              <a:t>T</a:t>
            </a:r>
            <a:r>
              <a:rPr lang="en-GB" b="0" i="0" dirty="0">
                <a:solidFill>
                  <a:srgbClr val="4D4D4D"/>
                </a:solidFill>
                <a:effectLst/>
              </a:rPr>
              <a:t>CMT, </a:t>
            </a:r>
            <a:r>
              <a:rPr lang="en-GB" b="0" i="1" dirty="0">
                <a:solidFill>
                  <a:srgbClr val="4D4D4D"/>
                </a:solidFill>
                <a:effectLst/>
              </a:rPr>
              <a:t>incident management team</a:t>
            </a:r>
            <a:r>
              <a:rPr lang="en-GB" b="0" i="0" dirty="0">
                <a:solidFill>
                  <a:srgbClr val="4D4D4D"/>
                </a:solidFill>
                <a:effectLst/>
              </a:rPr>
              <a:t>, or</a:t>
            </a:r>
            <a:r>
              <a:rPr lang="en-GB" b="0" i="1" dirty="0">
                <a:solidFill>
                  <a:srgbClr val="4D4D4D"/>
                </a:solidFill>
                <a:effectLst/>
              </a:rPr>
              <a:t> incident response team</a:t>
            </a:r>
            <a:r>
              <a:rPr lang="en-GB" b="0" i="0" dirty="0">
                <a:solidFill>
                  <a:srgbClr val="4D4D4D"/>
                </a:solidFill>
                <a:effectLst/>
              </a:rPr>
              <a:t>, </a:t>
            </a:r>
            <a:r>
              <a:rPr lang="en-GB" b="1" i="0" dirty="0">
                <a:solidFill>
                  <a:srgbClr val="79527B"/>
                </a:solidFill>
                <a:effectLst/>
              </a:rPr>
              <a:t>prepares a region to respond to potential crises</a:t>
            </a:r>
            <a:r>
              <a:rPr lang="en-GB" b="0" i="0" dirty="0">
                <a:solidFill>
                  <a:srgbClr val="4D4D4D"/>
                </a:solidFill>
                <a:effectLst/>
              </a:rPr>
              <a:t>, hazards, and emergencies. It also executes and coordinates the response in the event of an actual disaster. </a:t>
            </a:r>
          </a:p>
          <a:p>
            <a:pPr marL="0" indent="0" algn="l" rtl="0" fontAlgn="base">
              <a:lnSpc>
                <a:spcPct val="110000"/>
              </a:lnSpc>
            </a:pPr>
            <a:r>
              <a:rPr lang="en-GB" b="0" i="0" dirty="0">
                <a:solidFill>
                  <a:srgbClr val="4D4D4D"/>
                </a:solidFill>
                <a:effectLst/>
              </a:rPr>
              <a:t>A regional tourism crisis management team has a designated crisis management </a:t>
            </a:r>
            <a:r>
              <a:rPr lang="en-GB" b="1" i="0" dirty="0">
                <a:solidFill>
                  <a:srgbClr val="79527B"/>
                </a:solidFill>
                <a:effectLst/>
              </a:rPr>
              <a:t>steering group</a:t>
            </a:r>
            <a:r>
              <a:rPr lang="en-GB" b="0" i="0" dirty="0">
                <a:solidFill>
                  <a:srgbClr val="4D4D4D"/>
                </a:solidFill>
                <a:effectLst/>
              </a:rPr>
              <a:t>, a </a:t>
            </a:r>
            <a:r>
              <a:rPr lang="en-GB" b="1" dirty="0">
                <a:solidFill>
                  <a:srgbClr val="79527B"/>
                </a:solidFill>
              </a:rPr>
              <a:t>management </a:t>
            </a:r>
            <a:r>
              <a:rPr lang="en-GB" b="1" dirty="0" err="1">
                <a:solidFill>
                  <a:srgbClr val="79527B"/>
                </a:solidFill>
              </a:rPr>
              <a:t>Center</a:t>
            </a:r>
            <a:r>
              <a:rPr lang="en-GB" b="1" dirty="0">
                <a:solidFill>
                  <a:srgbClr val="79527B"/>
                </a:solidFill>
              </a:rPr>
              <a:t> or unit, </a:t>
            </a:r>
            <a:r>
              <a:rPr lang="en-GB" dirty="0">
                <a:solidFill>
                  <a:srgbClr val="4D4D4D"/>
                </a:solidFill>
              </a:rPr>
              <a:t>a crisis </a:t>
            </a:r>
            <a:r>
              <a:rPr lang="en-GB" b="0" i="0" dirty="0">
                <a:solidFill>
                  <a:srgbClr val="4D4D4D"/>
                </a:solidFill>
                <a:effectLst/>
              </a:rPr>
              <a:t>management </a:t>
            </a:r>
            <a:r>
              <a:rPr lang="en-GB" b="1" dirty="0">
                <a:solidFill>
                  <a:srgbClr val="79527B"/>
                </a:solidFill>
              </a:rPr>
              <a:t>manager</a:t>
            </a:r>
            <a:r>
              <a:rPr lang="en-GB" b="0" i="0" dirty="0">
                <a:solidFill>
                  <a:srgbClr val="4D4D4D"/>
                </a:solidFill>
                <a:effectLst/>
              </a:rPr>
              <a:t>, and </a:t>
            </a:r>
            <a:r>
              <a:rPr lang="en-GB" b="1" dirty="0">
                <a:solidFill>
                  <a:srgbClr val="79527B"/>
                </a:solidFill>
              </a:rPr>
              <a:t>other team members </a:t>
            </a:r>
            <a:r>
              <a:rPr lang="en-GB" b="0" i="0" dirty="0">
                <a:solidFill>
                  <a:srgbClr val="4D4D4D"/>
                </a:solidFill>
                <a:effectLst/>
              </a:rPr>
              <a:t>assigned with particular responsibilities, such as fire emergency response, planning, reporting, or logistics. Together, this team has the authority </a:t>
            </a:r>
            <a:r>
              <a:rPr lang="en-GB" dirty="0">
                <a:solidFill>
                  <a:srgbClr val="4D4D4D"/>
                </a:solidFill>
              </a:rPr>
              <a:t>to </a:t>
            </a:r>
            <a:r>
              <a:rPr lang="en-GB" b="1" dirty="0">
                <a:solidFill>
                  <a:srgbClr val="79527B"/>
                </a:solidFill>
              </a:rPr>
              <a:t>make </a:t>
            </a:r>
            <a:r>
              <a:rPr lang="en-GB" b="1" i="0" dirty="0">
                <a:solidFill>
                  <a:srgbClr val="79527B"/>
                </a:solidFill>
                <a:effectLst/>
              </a:rPr>
              <a:t>decisions under dire circumstances</a:t>
            </a:r>
            <a:r>
              <a:rPr lang="en-GB" b="0" i="0" dirty="0">
                <a:solidFill>
                  <a:srgbClr val="4D4D4D"/>
                </a:solidFill>
                <a:effectLst/>
              </a:rPr>
              <a:t>.</a:t>
            </a:r>
          </a:p>
          <a:p>
            <a:pPr marL="0" indent="0" algn="l" rtl="0" fontAlgn="base">
              <a:lnSpc>
                <a:spcPct val="110000"/>
              </a:lnSpc>
            </a:pPr>
            <a:r>
              <a:rPr lang="en-GB" b="0" i="0" dirty="0">
                <a:solidFill>
                  <a:srgbClr val="4D4D4D"/>
                </a:solidFill>
                <a:effectLst/>
              </a:rPr>
              <a:t>Larger regions may need to designate a </a:t>
            </a:r>
            <a:r>
              <a:rPr lang="en-GB" b="1" i="0" dirty="0">
                <a:solidFill>
                  <a:srgbClr val="79527B"/>
                </a:solidFill>
                <a:effectLst/>
              </a:rPr>
              <a:t>lead crisis management team </a:t>
            </a:r>
            <a:r>
              <a:rPr lang="en-GB" b="0" i="0" dirty="0">
                <a:solidFill>
                  <a:srgbClr val="4D4D4D"/>
                </a:solidFill>
                <a:effectLst/>
              </a:rPr>
              <a:t>with </a:t>
            </a:r>
            <a:r>
              <a:rPr lang="en-GB" b="1" i="0" dirty="0">
                <a:solidFill>
                  <a:srgbClr val="79527B"/>
                </a:solidFill>
                <a:effectLst/>
              </a:rPr>
              <a:t>corresponding sub-teams</a:t>
            </a:r>
            <a:r>
              <a:rPr lang="en-GB" b="0" i="0" dirty="0">
                <a:solidFill>
                  <a:srgbClr val="4D4D4D"/>
                </a:solidFill>
                <a:effectLst/>
              </a:rPr>
              <a:t> (each with its own leader) that focus on </a:t>
            </a:r>
            <a:r>
              <a:rPr lang="en-GB" dirty="0">
                <a:solidFill>
                  <a:srgbClr val="4D4D4D"/>
                </a:solidFill>
              </a:rPr>
              <a:t>specific types of crisis, expertise, </a:t>
            </a:r>
            <a:r>
              <a:rPr lang="en-GB" b="0" i="0" dirty="0">
                <a:solidFill>
                  <a:srgbClr val="4D4D4D"/>
                </a:solidFill>
                <a:effectLst/>
              </a:rPr>
              <a:t>or geographies. Depending on the severity and type of crisis, all roles don’t need to be activated in every crisis. </a:t>
            </a:r>
          </a:p>
          <a:p>
            <a:pPr marL="0" indent="0" algn="l" rtl="0" fontAlgn="base">
              <a:lnSpc>
                <a:spcPct val="110000"/>
              </a:lnSpc>
            </a:pPr>
            <a:r>
              <a:rPr lang="en-GB" b="1" i="0" dirty="0">
                <a:solidFill>
                  <a:srgbClr val="79527B"/>
                </a:solidFill>
                <a:effectLst/>
              </a:rPr>
              <a:t>Members of a regional tourism crisis management team </a:t>
            </a:r>
            <a:r>
              <a:rPr lang="en-GB" b="0" i="0" dirty="0">
                <a:solidFill>
                  <a:srgbClr val="4D4D4D"/>
                </a:solidFill>
                <a:effectLst/>
              </a:rPr>
              <a:t>are usually stakeholders, public and private sector, tourism industry, employees, citizens, etc. </a:t>
            </a:r>
            <a:r>
              <a:rPr lang="en-GB" b="0" i="1" dirty="0">
                <a:solidFill>
                  <a:srgbClr val="4D4D4D"/>
                </a:solidFill>
                <a:effectLst/>
              </a:rPr>
              <a:t>(further information provided later) </a:t>
            </a:r>
            <a:r>
              <a:rPr lang="en-GB" b="0" i="0" dirty="0">
                <a:solidFill>
                  <a:srgbClr val="4D4D4D"/>
                </a:solidFill>
                <a:effectLst/>
              </a:rPr>
              <a:t>each is part of the tourism region; often, team members are human resources managers, heads of </a:t>
            </a:r>
            <a:r>
              <a:rPr lang="en-GB" dirty="0">
                <a:solidFill>
                  <a:srgbClr val="4D4D4D"/>
                </a:solidFill>
              </a:rPr>
              <a:t>service and emergency </a:t>
            </a:r>
            <a:r>
              <a:rPr lang="en-GB" b="0" i="0" dirty="0">
                <a:solidFill>
                  <a:srgbClr val="4D4D4D"/>
                </a:solidFill>
                <a:effectLst/>
              </a:rPr>
              <a:t>departments, senior managers, public relations representatives, communications and marketing executives, key operational staff, and infrastructure managers. We discuss crisis management roles and responsibilities </a:t>
            </a:r>
            <a:r>
              <a:rPr lang="en-GB" b="0" i="0" u="none" strike="noStrike" dirty="0">
                <a:solidFill>
                  <a:srgbClr val="4D4D4D"/>
                </a:solidFill>
                <a:effectLst/>
              </a:rPr>
              <a:t>below</a:t>
            </a:r>
            <a:r>
              <a:rPr lang="en-GB" b="0" i="0" dirty="0">
                <a:solidFill>
                  <a:srgbClr val="4D4D4D"/>
                </a:solidFill>
                <a:effectLst/>
              </a:rPr>
              <a:t>.</a:t>
            </a:r>
          </a:p>
          <a:p>
            <a:pPr marL="0" indent="0">
              <a:lnSpc>
                <a:spcPct val="110000"/>
              </a:lnSpc>
            </a:pPr>
            <a:endParaRPr lang="en-IE" dirty="0">
              <a:solidFill>
                <a:srgbClr val="4D4D4D"/>
              </a:solidFill>
            </a:endParaRPr>
          </a:p>
        </p:txBody>
      </p:sp>
      <p:sp>
        <p:nvSpPr>
          <p:cNvPr id="3" name="Text Placeholder 2">
            <a:extLst>
              <a:ext uri="{FF2B5EF4-FFF2-40B4-BE49-F238E27FC236}">
                <a16:creationId xmlns:a16="http://schemas.microsoft.com/office/drawing/2014/main" id="{DB051E67-17AC-EF9F-2024-1227ECE7F7B4}"/>
              </a:ext>
            </a:extLst>
          </p:cNvPr>
          <p:cNvSpPr>
            <a:spLocks noGrp="1"/>
          </p:cNvSpPr>
          <p:nvPr>
            <p:ph type="body" sz="quarter" idx="16"/>
          </p:nvPr>
        </p:nvSpPr>
        <p:spPr>
          <a:xfrm>
            <a:off x="389965" y="284396"/>
            <a:ext cx="11470341" cy="582221"/>
          </a:xfrm>
        </p:spPr>
        <p:txBody>
          <a:bodyPr>
            <a:normAutofit lnSpcReduction="10000"/>
          </a:bodyPr>
          <a:lstStyle/>
          <a:p>
            <a:r>
              <a:rPr lang="en-GB" b="0" i="0" dirty="0">
                <a:effectLst/>
              </a:rPr>
              <a:t>What Is a Regional Crisis Management Team?</a:t>
            </a:r>
          </a:p>
          <a:p>
            <a:endParaRPr lang="en-IE" dirty="0"/>
          </a:p>
        </p:txBody>
      </p:sp>
      <p:pic>
        <p:nvPicPr>
          <p:cNvPr id="4" name="Graphic 3" descr="Document with solid fill">
            <a:hlinkClick r:id="rId2"/>
            <a:extLst>
              <a:ext uri="{FF2B5EF4-FFF2-40B4-BE49-F238E27FC236}">
                <a16:creationId xmlns:a16="http://schemas.microsoft.com/office/drawing/2014/main" id="{D529BB13-FDF3-31A4-9776-64E76B3A36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05426" y="5775204"/>
            <a:ext cx="1009650" cy="1009650"/>
          </a:xfrm>
          <a:prstGeom prst="rect">
            <a:avLst/>
          </a:prstGeom>
        </p:spPr>
      </p:pic>
      <p:sp>
        <p:nvSpPr>
          <p:cNvPr id="5" name="TextBox 4">
            <a:extLst>
              <a:ext uri="{FF2B5EF4-FFF2-40B4-BE49-F238E27FC236}">
                <a16:creationId xmlns:a16="http://schemas.microsoft.com/office/drawing/2014/main" id="{F8D45B0F-D54D-0676-D48C-BA429774ADD9}"/>
              </a:ext>
            </a:extLst>
          </p:cNvPr>
          <p:cNvSpPr txBox="1"/>
          <p:nvPr/>
        </p:nvSpPr>
        <p:spPr>
          <a:xfrm>
            <a:off x="6125135" y="6322457"/>
            <a:ext cx="5426167" cy="369332"/>
          </a:xfrm>
          <a:prstGeom prst="rect">
            <a:avLst/>
          </a:prstGeom>
          <a:solidFill>
            <a:schemeClr val="accent2"/>
          </a:solid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How to Build an Effective Crisis Management Team</a:t>
            </a:r>
            <a:endParaRPr lang="en-IE" dirty="0">
              <a:solidFill>
                <a:schemeClr val="bg1"/>
              </a:solidFill>
            </a:endParaRPr>
          </a:p>
        </p:txBody>
      </p:sp>
      <p:pic>
        <p:nvPicPr>
          <p:cNvPr id="6" name="Graphic 5" descr="Chevron arrows with solid fill">
            <a:extLst>
              <a:ext uri="{FF2B5EF4-FFF2-40B4-BE49-F238E27FC236}">
                <a16:creationId xmlns:a16="http://schemas.microsoft.com/office/drawing/2014/main" id="{41B02765-CFD6-BD85-F02C-C66519F38C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31" y="1304924"/>
            <a:ext cx="769667" cy="769667"/>
          </a:xfrm>
          <a:prstGeom prst="rect">
            <a:avLst/>
          </a:prstGeom>
        </p:spPr>
      </p:pic>
      <p:pic>
        <p:nvPicPr>
          <p:cNvPr id="7" name="Graphic 6" descr="Chevron arrows with solid fill">
            <a:extLst>
              <a:ext uri="{FF2B5EF4-FFF2-40B4-BE49-F238E27FC236}">
                <a16:creationId xmlns:a16="http://schemas.microsoft.com/office/drawing/2014/main" id="{C0B7DD24-6706-73E3-C132-6932FEA680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31" y="2367260"/>
            <a:ext cx="769667" cy="769667"/>
          </a:xfrm>
          <a:prstGeom prst="rect">
            <a:avLst/>
          </a:prstGeom>
        </p:spPr>
      </p:pic>
      <p:pic>
        <p:nvPicPr>
          <p:cNvPr id="8" name="Graphic 7" descr="Chevron arrows with solid fill">
            <a:extLst>
              <a:ext uri="{FF2B5EF4-FFF2-40B4-BE49-F238E27FC236}">
                <a16:creationId xmlns:a16="http://schemas.microsoft.com/office/drawing/2014/main" id="{E1D09A40-A094-5839-8326-E9B26899DCB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31" y="3336240"/>
            <a:ext cx="769667" cy="769667"/>
          </a:xfrm>
          <a:prstGeom prst="rect">
            <a:avLst/>
          </a:prstGeom>
        </p:spPr>
      </p:pic>
      <p:pic>
        <p:nvPicPr>
          <p:cNvPr id="9" name="Graphic 8" descr="Chevron arrows with solid fill">
            <a:extLst>
              <a:ext uri="{FF2B5EF4-FFF2-40B4-BE49-F238E27FC236}">
                <a16:creationId xmlns:a16="http://schemas.microsoft.com/office/drawing/2014/main" id="{9F373799-3EE1-E9EA-3E90-B1E3577A5E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31" y="4657654"/>
            <a:ext cx="769667" cy="769667"/>
          </a:xfrm>
          <a:prstGeom prst="rect">
            <a:avLst/>
          </a:prstGeom>
        </p:spPr>
      </p:pic>
    </p:spTree>
    <p:extLst>
      <p:ext uri="{BB962C8B-B14F-4D97-AF65-F5344CB8AC3E}">
        <p14:creationId xmlns:p14="http://schemas.microsoft.com/office/powerpoint/2010/main" val="3612133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389965" y="189968"/>
            <a:ext cx="11470341" cy="582221"/>
          </a:xfrm>
        </p:spPr>
        <p:txBody>
          <a:bodyPr>
            <a:normAutofit lnSpcReduction="10000"/>
          </a:bodyPr>
          <a:lstStyle/>
          <a:p>
            <a:pPr algn="ctr"/>
            <a:r>
              <a:rPr lang="en-IE" b="1" dirty="0"/>
              <a:t>Tourism Crisis Management Team Structure</a:t>
            </a:r>
          </a:p>
        </p:txBody>
      </p:sp>
      <p:sp>
        <p:nvSpPr>
          <p:cNvPr id="4" name="Rectangle 3">
            <a:extLst>
              <a:ext uri="{FF2B5EF4-FFF2-40B4-BE49-F238E27FC236}">
                <a16:creationId xmlns:a16="http://schemas.microsoft.com/office/drawing/2014/main" id="{547A3730-1876-283B-3808-371A054E50E6}"/>
              </a:ext>
            </a:extLst>
          </p:cNvPr>
          <p:cNvSpPr/>
          <p:nvPr/>
        </p:nvSpPr>
        <p:spPr>
          <a:xfrm>
            <a:off x="368667" y="767056"/>
            <a:ext cx="9592236" cy="1566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Public-Private Partnership Collaboration (Regional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dirty="0"/>
              <a:t>National and Local Government, Community, Local Residents, Local Companies (e.g., retail), Business Associations (e.g., banks, post offices) Public Organisations (e.g., schools, NGOs) Transport, Suppliers, Employees, Tourism Businesses (e.g., hotels, restaurants,  hotels), Small and Medium Sized Businesses, Tourism Operators and Guides Service providers (e.g. in transport taxis, buses, trains</a:t>
            </a:r>
          </a:p>
        </p:txBody>
      </p:sp>
      <p:sp>
        <p:nvSpPr>
          <p:cNvPr id="5" name="Rectangle 4">
            <a:extLst>
              <a:ext uri="{FF2B5EF4-FFF2-40B4-BE49-F238E27FC236}">
                <a16:creationId xmlns:a16="http://schemas.microsoft.com/office/drawing/2014/main" id="{18ED5080-2168-BBD0-20C9-25823CA22A15}"/>
              </a:ext>
            </a:extLst>
          </p:cNvPr>
          <p:cNvSpPr/>
          <p:nvPr/>
        </p:nvSpPr>
        <p:spPr>
          <a:xfrm>
            <a:off x="358021" y="5722918"/>
            <a:ext cx="9613529" cy="945113"/>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solidFill>
                  <a:schemeClr val="bg1"/>
                </a:solidFill>
              </a:rPr>
              <a:t>Public &amp; PR (Public &amp; PR) (External)</a:t>
            </a:r>
          </a:p>
          <a:p>
            <a:pPr algn="ctr"/>
            <a:r>
              <a:rPr lang="en-IE" sz="1400" dirty="0"/>
              <a:t>All external stakeholders including; PR &amp; Media, Tourism Agencies, Wider Public &amp; International Individuals and Organisations, Existing and Potential Tourists, Visitors, Anyone external with an interest in the region (e.g., live, visit, work)</a:t>
            </a:r>
          </a:p>
        </p:txBody>
      </p:sp>
      <p:sp>
        <p:nvSpPr>
          <p:cNvPr id="6" name="Rectangle 5">
            <a:extLst>
              <a:ext uri="{FF2B5EF4-FFF2-40B4-BE49-F238E27FC236}">
                <a16:creationId xmlns:a16="http://schemas.microsoft.com/office/drawing/2014/main" id="{84E3F89E-12A4-9DCF-3205-2FA453C8C9C0}"/>
              </a:ext>
            </a:extLst>
          </p:cNvPr>
          <p:cNvSpPr/>
          <p:nvPr/>
        </p:nvSpPr>
        <p:spPr>
          <a:xfrm>
            <a:off x="358023" y="4186826"/>
            <a:ext cx="9613529" cy="1332340"/>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a:t>
            </a:r>
            <a:r>
              <a:rPr lang="en-IE" sz="2400" b="1" dirty="0">
                <a:solidFill>
                  <a:schemeClr val="bg1"/>
                </a:solidFill>
              </a:rPr>
              <a:t>Management </a:t>
            </a:r>
            <a:r>
              <a:rPr lang="en-IE" sz="2400" b="1" dirty="0" err="1">
                <a:solidFill>
                  <a:schemeClr val="bg1"/>
                </a:solidFill>
              </a:rPr>
              <a:t>Center</a:t>
            </a:r>
            <a:r>
              <a:rPr lang="en-IE" sz="2400" b="1" dirty="0">
                <a:solidFill>
                  <a:schemeClr val="bg1"/>
                </a:solidFill>
              </a:rPr>
              <a:t> (Response Level)</a:t>
            </a:r>
          </a:p>
          <a:p>
            <a:pPr algn="ctr"/>
            <a:r>
              <a:rPr lang="en-IE" sz="1600" dirty="0"/>
              <a:t>Crisis Management </a:t>
            </a:r>
            <a:r>
              <a:rPr lang="en-IE" sz="1600" dirty="0" err="1"/>
              <a:t>Center</a:t>
            </a:r>
            <a:r>
              <a:rPr lang="en-IE" sz="1600" dirty="0"/>
              <a:t> Manager, Response Teams, Trainers, Emergency and Health Services, Research, Monitoring &amp; Report Staff, Crisis Hotline, Crisis Marketing, PR &amp; Communication, Volunteers, Destination Management Office, Managers of Utilities, Services, Fire, Water, Transport, Safety, and Infrastructure</a:t>
            </a:r>
          </a:p>
        </p:txBody>
      </p:sp>
      <p:sp>
        <p:nvSpPr>
          <p:cNvPr id="9" name="Rectangle 8">
            <a:extLst>
              <a:ext uri="{FF2B5EF4-FFF2-40B4-BE49-F238E27FC236}">
                <a16:creationId xmlns:a16="http://schemas.microsoft.com/office/drawing/2014/main" id="{D62B1DB8-EDD9-EC34-4582-2DE9F93E395D}"/>
              </a:ext>
            </a:extLst>
          </p:cNvPr>
          <p:cNvSpPr/>
          <p:nvPr/>
        </p:nvSpPr>
        <p:spPr>
          <a:xfrm>
            <a:off x="10114986" y="1110902"/>
            <a:ext cx="1856812" cy="8788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All Regional Tourism Stakeholders</a:t>
            </a:r>
          </a:p>
        </p:txBody>
      </p:sp>
      <p:sp>
        <p:nvSpPr>
          <p:cNvPr id="11" name="Rectangle 10">
            <a:extLst>
              <a:ext uri="{FF2B5EF4-FFF2-40B4-BE49-F238E27FC236}">
                <a16:creationId xmlns:a16="http://schemas.microsoft.com/office/drawing/2014/main" id="{39CDA248-0CE1-6E35-D4F9-880CAC9EC23B}"/>
              </a:ext>
            </a:extLst>
          </p:cNvPr>
          <p:cNvSpPr/>
          <p:nvPr/>
        </p:nvSpPr>
        <p:spPr>
          <a:xfrm>
            <a:off x="10114986" y="2883664"/>
            <a:ext cx="1856811" cy="692552"/>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Decision Makers</a:t>
            </a:r>
          </a:p>
        </p:txBody>
      </p:sp>
      <p:sp>
        <p:nvSpPr>
          <p:cNvPr id="12" name="Rectangle 11">
            <a:extLst>
              <a:ext uri="{FF2B5EF4-FFF2-40B4-BE49-F238E27FC236}">
                <a16:creationId xmlns:a16="http://schemas.microsoft.com/office/drawing/2014/main" id="{8730C565-A72E-6A12-86E0-06EDD6A1778D}"/>
              </a:ext>
            </a:extLst>
          </p:cNvPr>
          <p:cNvSpPr/>
          <p:nvPr/>
        </p:nvSpPr>
        <p:spPr>
          <a:xfrm>
            <a:off x="10172138" y="5849198"/>
            <a:ext cx="1856813" cy="692551"/>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External Stakeholders</a:t>
            </a:r>
          </a:p>
        </p:txBody>
      </p:sp>
      <p:sp>
        <p:nvSpPr>
          <p:cNvPr id="2" name="Rectangle 1">
            <a:extLst>
              <a:ext uri="{FF2B5EF4-FFF2-40B4-BE49-F238E27FC236}">
                <a16:creationId xmlns:a16="http://schemas.microsoft.com/office/drawing/2014/main" id="{FCDF49D6-5887-07D0-47CD-EAC9E3C4ADD8}"/>
              </a:ext>
            </a:extLst>
          </p:cNvPr>
          <p:cNvSpPr/>
          <p:nvPr/>
        </p:nvSpPr>
        <p:spPr>
          <a:xfrm>
            <a:off x="358023" y="2383180"/>
            <a:ext cx="9613531" cy="1693520"/>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Management Steering Group (Executive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dirty="0"/>
              <a:t>Public Private Sector Partnership Representatives, Experts &amp; Decision Makers</a:t>
            </a:r>
            <a:endParaRPr lang="en-IE" sz="1600" b="1" dirty="0"/>
          </a:p>
          <a:p>
            <a:pPr algn="ctr"/>
            <a:r>
              <a:rPr lang="en-IE" sz="1600" dirty="0"/>
              <a:t>Crisis Management Experts, Tourism Industry Experts, Strategic Thinkers, Tourism Leaders, Government Representatives, Tourism Developers, Finance &amp; Industry Support, Investors, Leading Regional Business Representatives, a representative from each Tourism Category (e.g., one person representing hotels, one person representing culture and heritage) a Representative from Infrastructure, Transport, Utilities, Safety etc.</a:t>
            </a:r>
          </a:p>
        </p:txBody>
      </p:sp>
      <p:sp>
        <p:nvSpPr>
          <p:cNvPr id="8" name="Rectangle 7">
            <a:extLst>
              <a:ext uri="{FF2B5EF4-FFF2-40B4-BE49-F238E27FC236}">
                <a16:creationId xmlns:a16="http://schemas.microsoft.com/office/drawing/2014/main" id="{91DEDE89-7503-140B-0B12-9F03123A8271}"/>
              </a:ext>
            </a:extLst>
          </p:cNvPr>
          <p:cNvSpPr/>
          <p:nvPr/>
        </p:nvSpPr>
        <p:spPr>
          <a:xfrm>
            <a:off x="10114987" y="4521946"/>
            <a:ext cx="1856813" cy="692552"/>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Managers &amp; Responders </a:t>
            </a:r>
          </a:p>
        </p:txBody>
      </p:sp>
    </p:spTree>
    <p:extLst>
      <p:ext uri="{BB962C8B-B14F-4D97-AF65-F5344CB8AC3E}">
        <p14:creationId xmlns:p14="http://schemas.microsoft.com/office/powerpoint/2010/main" val="270845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641E983-1627-C611-FAC8-F09C67982545}"/>
              </a:ext>
            </a:extLst>
          </p:cNvPr>
          <p:cNvSpPr/>
          <p:nvPr/>
        </p:nvSpPr>
        <p:spPr>
          <a:xfrm>
            <a:off x="-19050" y="1"/>
            <a:ext cx="6674612" cy="684494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276225" y="1088311"/>
            <a:ext cx="6305550" cy="5632807"/>
          </a:xfrm>
        </p:spPr>
        <p:txBody>
          <a:bodyPr>
            <a:noAutofit/>
          </a:bodyPr>
          <a:lstStyle/>
          <a:p>
            <a:pPr marL="0" indent="0" algn="l" rtl="0" fontAlgn="base">
              <a:lnSpc>
                <a:spcPct val="100000"/>
              </a:lnSpc>
              <a:spcBef>
                <a:spcPts val="0"/>
              </a:spcBef>
            </a:pPr>
            <a:r>
              <a:rPr lang="en-GB" sz="2000" b="1" i="0" dirty="0">
                <a:effectLst/>
              </a:rPr>
              <a:t>The T</a:t>
            </a:r>
            <a:r>
              <a:rPr lang="en-GB" sz="2000" b="1" dirty="0"/>
              <a:t>CMT </a:t>
            </a:r>
            <a:r>
              <a:rPr lang="en-GB" sz="2000" b="1" i="0" dirty="0">
                <a:effectLst/>
              </a:rPr>
              <a:t>exists to help a region minimize or possibly avoid a crisis and, if disaster strikes, to recover as quickly as possible with minimal negative repercussions. </a:t>
            </a:r>
            <a:r>
              <a:rPr lang="en-GB" sz="2000" i="0" dirty="0">
                <a:effectLst/>
              </a:rPr>
              <a:t>No tourism business or tourism region is immune to a crisis, so every company and region need to be aware of and understand the basics of crisis management. </a:t>
            </a:r>
          </a:p>
          <a:p>
            <a:pPr marL="0" indent="0"/>
            <a:r>
              <a:rPr lang="en-IE" sz="2000" dirty="0"/>
              <a:t>The function of the TCMT is to take responsibility for the crisis communications and management issues and activities associated with the crisis management events in the region. They lead and manage the strategic planning and response needed when a region is in crisis including emergency response, evacuation, resourcing, reporting, communication, and recovery.</a:t>
            </a:r>
            <a:endParaRPr lang="en-GB" sz="2000" b="0" i="0" dirty="0">
              <a:effectLst/>
            </a:endParaRPr>
          </a:p>
          <a:p>
            <a:pPr marL="0" indent="0" algn="l" rtl="0" fontAlgn="base"/>
            <a:r>
              <a:rPr lang="en-GB" sz="2000" b="1" i="0" dirty="0">
                <a:effectLst/>
              </a:rPr>
              <a:t>Crisis management teams must handle all dimensions of the crisis. </a:t>
            </a:r>
            <a:r>
              <a:rPr lang="en-GB" sz="2000" b="0" i="0" dirty="0">
                <a:effectLst/>
              </a:rPr>
              <a:t>The team needs members who bring knowledge of different fields and areas of responsibility.  If the TCMT lacks people with the necessary expertise, it will need to identify advisors and agencies.</a:t>
            </a:r>
          </a:p>
          <a:p>
            <a:pPr marL="0" indent="0" fontAlgn="base">
              <a:lnSpc>
                <a:spcPct val="100000"/>
              </a:lnSpc>
              <a:spcBef>
                <a:spcPts val="0"/>
              </a:spcBef>
            </a:pPr>
            <a:endParaRPr lang="en-IE" sz="2000" dirty="0"/>
          </a:p>
          <a:p>
            <a:pPr marL="0" indent="0" fontAlgn="base">
              <a:lnSpc>
                <a:spcPct val="100000"/>
              </a:lnSpc>
              <a:spcBef>
                <a:spcPts val="0"/>
              </a:spcBef>
            </a:pPr>
            <a:endParaRPr lang="en-IE" sz="2000" dirty="0"/>
          </a:p>
          <a:p>
            <a:pPr marL="0" indent="0" algn="l" rtl="0" fontAlgn="base">
              <a:lnSpc>
                <a:spcPct val="100000"/>
              </a:lnSpc>
              <a:spcBef>
                <a:spcPts val="0"/>
              </a:spcBef>
            </a:pPr>
            <a:endParaRPr lang="en-GB" sz="2000" dirty="0"/>
          </a:p>
          <a:p>
            <a:pPr marL="0" indent="0" algn="l" rtl="0" fontAlgn="base">
              <a:lnSpc>
                <a:spcPct val="100000"/>
              </a:lnSpc>
              <a:spcBef>
                <a:spcPts val="0"/>
              </a:spcBef>
            </a:pPr>
            <a:endParaRPr lang="en-GB" sz="2000" b="0" i="0" dirty="0">
              <a:effectLst/>
            </a:endParaRPr>
          </a:p>
          <a:p>
            <a:pPr marL="0" indent="0" algn="l" rtl="0" fontAlgn="base">
              <a:lnSpc>
                <a:spcPct val="100000"/>
              </a:lnSpc>
              <a:spcBef>
                <a:spcPts val="0"/>
              </a:spcBef>
            </a:pPr>
            <a:endParaRPr lang="en-GB" sz="2000" b="0" i="0" dirty="0">
              <a:effectLst/>
            </a:endParaRP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820342" y="133350"/>
            <a:ext cx="5085159" cy="1091843"/>
          </a:xfrm>
        </p:spPr>
        <p:txBody>
          <a:bodyPr>
            <a:normAutofit fontScale="70000" lnSpcReduction="20000"/>
          </a:bodyPr>
          <a:lstStyle/>
          <a:p>
            <a:pPr>
              <a:lnSpc>
                <a:spcPct val="120000"/>
              </a:lnSpc>
              <a:spcBef>
                <a:spcPts val="0"/>
              </a:spcBef>
            </a:pPr>
            <a:r>
              <a:rPr lang="en-GB" b="0" i="0" dirty="0">
                <a:effectLst/>
              </a:rPr>
              <a:t>The Purpose of a Regional Tourism Crisis Management Team TCMT</a:t>
            </a:r>
          </a:p>
          <a:p>
            <a:pPr>
              <a:lnSpc>
                <a:spcPct val="120000"/>
              </a:lnSpc>
              <a:spcBef>
                <a:spcPts val="0"/>
              </a:spcBef>
            </a:pPr>
            <a:endParaRPr lang="en-IE" dirty="0"/>
          </a:p>
        </p:txBody>
      </p:sp>
      <p:pic>
        <p:nvPicPr>
          <p:cNvPr id="10" name="Picture Placeholder 9" descr="A person standing in front of a table with people sitting at it&#10;&#10;Description automatically generated with low confidence">
            <a:extLst>
              <a:ext uri="{FF2B5EF4-FFF2-40B4-BE49-F238E27FC236}">
                <a16:creationId xmlns:a16="http://schemas.microsoft.com/office/drawing/2014/main" id="{51FC2427-0CA4-A16B-1DB3-F69DAC7CF63D}"/>
              </a:ext>
            </a:extLst>
          </p:cNvPr>
          <p:cNvPicPr>
            <a:picLocks noGrp="1" noChangeAspect="1"/>
          </p:cNvPicPr>
          <p:nvPr>
            <p:ph type="pic" sz="quarter" idx="10"/>
          </p:nvPr>
        </p:nvPicPr>
        <p:blipFill>
          <a:blip r:embed="rId2"/>
          <a:srcRect l="15958" r="15958"/>
          <a:stretch>
            <a:fillRect/>
          </a:stretch>
        </p:blipFill>
        <p:spPr>
          <a:xfrm>
            <a:off x="6655562" y="247650"/>
            <a:ext cx="5536437" cy="5419725"/>
          </a:xfrm>
        </p:spPr>
      </p:pic>
    </p:spTree>
    <p:extLst>
      <p:ext uri="{BB962C8B-B14F-4D97-AF65-F5344CB8AC3E}">
        <p14:creationId xmlns:p14="http://schemas.microsoft.com/office/powerpoint/2010/main" val="21606978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266C7B-02FB-7E94-1F02-3F514E57AA1D}"/>
              </a:ext>
            </a:extLst>
          </p:cNvPr>
          <p:cNvSpPr/>
          <p:nvPr/>
        </p:nvSpPr>
        <p:spPr>
          <a:xfrm>
            <a:off x="-19050" y="1"/>
            <a:ext cx="6674612" cy="684494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Rectangle 10">
            <a:extLst>
              <a:ext uri="{FF2B5EF4-FFF2-40B4-BE49-F238E27FC236}">
                <a16:creationId xmlns:a16="http://schemas.microsoft.com/office/drawing/2014/main" id="{0C4B20B4-86FD-19D0-03C8-A5E2AE7D4801}"/>
              </a:ext>
            </a:extLst>
          </p:cNvPr>
          <p:cNvSpPr/>
          <p:nvPr/>
        </p:nvSpPr>
        <p:spPr>
          <a:xfrm>
            <a:off x="6392300" y="5676171"/>
            <a:ext cx="5799700" cy="1181829"/>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DAF5D1E4-B24D-44F2-BA9A-48FBD07D9FB9}"/>
              </a:ext>
            </a:extLst>
          </p:cNvPr>
          <p:cNvSpPr>
            <a:spLocks noGrp="1"/>
          </p:cNvSpPr>
          <p:nvPr>
            <p:ph type="body" sz="quarter" idx="18"/>
          </p:nvPr>
        </p:nvSpPr>
        <p:spPr>
          <a:xfrm>
            <a:off x="323851" y="1414110"/>
            <a:ext cx="5504160" cy="5253389"/>
          </a:xfrm>
        </p:spPr>
        <p:txBody>
          <a:bodyPr>
            <a:noAutofit/>
          </a:bodyPr>
          <a:lstStyle/>
          <a:p>
            <a:pPr marL="0" indent="0">
              <a:lnSpc>
                <a:spcPct val="100000"/>
              </a:lnSpc>
              <a:spcBef>
                <a:spcPts val="0"/>
              </a:spcBef>
            </a:pPr>
            <a:r>
              <a:rPr lang="en-GB" sz="2000" dirty="0"/>
              <a:t>At a regional level, crisis management is a shared responsibility, requiring an active partnership between an RTO (Regional Tourism Organization or Network) and the relevant governments, emergency service agencies, and other stakeholders, businesses, and the community. </a:t>
            </a:r>
          </a:p>
          <a:p>
            <a:pPr marL="0" indent="0">
              <a:lnSpc>
                <a:spcPct val="100000"/>
              </a:lnSpc>
              <a:spcBef>
                <a:spcPts val="0"/>
              </a:spcBef>
            </a:pPr>
            <a:endParaRPr lang="en-GB" sz="2000" dirty="0"/>
          </a:p>
          <a:p>
            <a:pPr marL="0" indent="0">
              <a:lnSpc>
                <a:spcPct val="100000"/>
              </a:lnSpc>
              <a:spcBef>
                <a:spcPts val="0"/>
              </a:spcBef>
            </a:pPr>
            <a:r>
              <a:rPr lang="en-GB" sz="2000" dirty="0"/>
              <a:t>An RTO should establish a Tourism Crisis Management Group to oversee crisis management preparation, response, and recovery activities for the region’s tourism industry. </a:t>
            </a:r>
          </a:p>
          <a:p>
            <a:pPr marL="0" indent="0">
              <a:lnSpc>
                <a:spcPct val="100000"/>
              </a:lnSpc>
              <a:spcBef>
                <a:spcPts val="0"/>
              </a:spcBef>
            </a:pPr>
            <a:endParaRPr lang="en-GB" sz="2000" dirty="0"/>
          </a:p>
          <a:p>
            <a:pPr marL="0" indent="0">
              <a:lnSpc>
                <a:spcPct val="100000"/>
              </a:lnSpc>
              <a:spcBef>
                <a:spcPts val="0"/>
              </a:spcBef>
            </a:pPr>
            <a:r>
              <a:rPr lang="en-GB" sz="2000" dirty="0"/>
              <a:t>As explained in the previous section it the ideal setup is that it includes a true regional tourism representation of public-private stakeholders. </a:t>
            </a:r>
          </a:p>
        </p:txBody>
      </p:sp>
      <p:sp>
        <p:nvSpPr>
          <p:cNvPr id="6" name="Text Placeholder 5">
            <a:extLst>
              <a:ext uri="{FF2B5EF4-FFF2-40B4-BE49-F238E27FC236}">
                <a16:creationId xmlns:a16="http://schemas.microsoft.com/office/drawing/2014/main" id="{E623855F-7C3D-4322-82A8-620E8C1F1B82}"/>
              </a:ext>
            </a:extLst>
          </p:cNvPr>
          <p:cNvSpPr>
            <a:spLocks noGrp="1"/>
          </p:cNvSpPr>
          <p:nvPr>
            <p:ph type="body" sz="quarter" idx="16"/>
          </p:nvPr>
        </p:nvSpPr>
        <p:spPr>
          <a:xfrm>
            <a:off x="190500" y="190501"/>
            <a:ext cx="5905500" cy="1285875"/>
          </a:xfrm>
          <a:solidFill>
            <a:srgbClr val="3AA091"/>
          </a:solidFill>
        </p:spPr>
        <p:txBody>
          <a:bodyPr anchor="ctr">
            <a:normAutofit fontScale="92500"/>
          </a:bodyPr>
          <a:lstStyle/>
          <a:p>
            <a:pPr algn="ctr">
              <a:lnSpc>
                <a:spcPct val="100000"/>
              </a:lnSpc>
              <a:spcBef>
                <a:spcPts val="0"/>
              </a:spcBef>
            </a:pPr>
            <a:r>
              <a:rPr lang="en-IE" sz="3500" b="1" dirty="0"/>
              <a:t>Tourism Crisis Management Team</a:t>
            </a:r>
          </a:p>
          <a:p>
            <a:pPr algn="ctr">
              <a:lnSpc>
                <a:spcPct val="100000"/>
              </a:lnSpc>
              <a:spcBef>
                <a:spcPts val="0"/>
              </a:spcBef>
            </a:pPr>
            <a:r>
              <a:rPr lang="en-IE" sz="2400" i="1" dirty="0"/>
              <a:t>Is set up by the Regional Tourism Organisation</a:t>
            </a:r>
          </a:p>
        </p:txBody>
      </p:sp>
      <p:pic>
        <p:nvPicPr>
          <p:cNvPr id="13" name="Picture Placeholder 12" descr="A picture containing person, sky, outdoor, people&#10;&#10;Description automatically generated">
            <a:extLst>
              <a:ext uri="{FF2B5EF4-FFF2-40B4-BE49-F238E27FC236}">
                <a16:creationId xmlns:a16="http://schemas.microsoft.com/office/drawing/2014/main" id="{C4C93A53-12AA-77D2-C847-91581D947830}"/>
              </a:ext>
            </a:extLst>
          </p:cNvPr>
          <p:cNvPicPr>
            <a:picLocks noGrp="1" noChangeAspect="1"/>
          </p:cNvPicPr>
          <p:nvPr>
            <p:ph type="pic" sz="quarter" idx="10"/>
          </p:nvPr>
        </p:nvPicPr>
        <p:blipFill>
          <a:blip r:embed="rId2"/>
          <a:srcRect t="17361" b="17361"/>
          <a:stretch>
            <a:fillRect/>
          </a:stretch>
        </p:blipFill>
        <p:spPr/>
      </p:pic>
      <p:sp>
        <p:nvSpPr>
          <p:cNvPr id="8" name="TextBox 7">
            <a:extLst>
              <a:ext uri="{FF2B5EF4-FFF2-40B4-BE49-F238E27FC236}">
                <a16:creationId xmlns:a16="http://schemas.microsoft.com/office/drawing/2014/main" id="{641BF9A4-2D02-AC43-111A-976457A2C65A}"/>
              </a:ext>
            </a:extLst>
          </p:cNvPr>
          <p:cNvSpPr txBox="1"/>
          <p:nvPr/>
        </p:nvSpPr>
        <p:spPr>
          <a:xfrm>
            <a:off x="6392300" y="5812169"/>
            <a:ext cx="5094850" cy="923330"/>
          </a:xfrm>
          <a:prstGeom prst="rect">
            <a:avLst/>
          </a:prstGeom>
          <a:solidFill>
            <a:srgbClr val="F27954"/>
          </a:solidFill>
        </p:spPr>
        <p:txBody>
          <a:bodyPr wrap="square" rtlCol="0">
            <a:spAutoFit/>
          </a:bodyPr>
          <a:lstStyle/>
          <a:p>
            <a:r>
              <a:rPr lang="en-IE" b="1" dirty="0">
                <a:solidFill>
                  <a:schemeClr val="bg1"/>
                </a:solidFill>
              </a:rPr>
              <a:t>Read </a:t>
            </a:r>
            <a:r>
              <a:rPr lang="en-IE" dirty="0">
                <a:solidFill>
                  <a:schemeClr val="bg1"/>
                </a:solidFill>
                <a:hlinkClick r:id="rId3">
                  <a:extLst>
                    <a:ext uri="{A12FA001-AC4F-418D-AE19-62706E023703}">
                      <ahyp:hlinkClr xmlns:ahyp="http://schemas.microsoft.com/office/drawing/2018/hyperlinkcolor" val="tx"/>
                    </a:ext>
                  </a:extLst>
                </a:hlinkClick>
              </a:rPr>
              <a:t>A Guide to Assist Regional Tourism Organisations to Prepare, Respond and Recover from a Crisis</a:t>
            </a:r>
            <a:endParaRPr lang="en-IE" dirty="0">
              <a:solidFill>
                <a:schemeClr val="bg1"/>
              </a:solidFill>
            </a:endParaRPr>
          </a:p>
        </p:txBody>
      </p:sp>
      <p:pic>
        <p:nvPicPr>
          <p:cNvPr id="9" name="Graphic 8" descr="Touchscreen with solid fill">
            <a:extLst>
              <a:ext uri="{FF2B5EF4-FFF2-40B4-BE49-F238E27FC236}">
                <a16:creationId xmlns:a16="http://schemas.microsoft.com/office/drawing/2014/main" id="{4F390B9A-30A4-8D68-F65F-B0874976FC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25175" y="5882350"/>
            <a:ext cx="914400" cy="914400"/>
          </a:xfrm>
          <a:prstGeom prst="rect">
            <a:avLst/>
          </a:prstGeom>
        </p:spPr>
      </p:pic>
    </p:spTree>
    <p:extLst>
      <p:ext uri="{BB962C8B-B14F-4D97-AF65-F5344CB8AC3E}">
        <p14:creationId xmlns:p14="http://schemas.microsoft.com/office/powerpoint/2010/main" val="29284914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1EDE94E7-F05E-FD10-46CB-B5137EFF31C3}"/>
              </a:ext>
            </a:extLst>
          </p:cNvPr>
          <p:cNvPicPr>
            <a:picLocks noGrp="1" noChangeAspect="1"/>
          </p:cNvPicPr>
          <p:nvPr>
            <p:ph type="pic" sz="quarter" idx="10"/>
          </p:nvPr>
        </p:nvPicPr>
        <p:blipFill rotWithShape="1">
          <a:blip r:embed="rId2"/>
          <a:srcRect t="4480" b="4480"/>
          <a:stretch/>
        </p:blipFill>
        <p:spPr/>
      </p:pic>
      <p:sp>
        <p:nvSpPr>
          <p:cNvPr id="7" name="Text Placeholder 6">
            <a:extLst>
              <a:ext uri="{FF2B5EF4-FFF2-40B4-BE49-F238E27FC236}">
                <a16:creationId xmlns:a16="http://schemas.microsoft.com/office/drawing/2014/main" id="{DAF5D1E4-B24D-44F2-BA9A-48FBD07D9FB9}"/>
              </a:ext>
            </a:extLst>
          </p:cNvPr>
          <p:cNvSpPr>
            <a:spLocks noGrp="1"/>
          </p:cNvSpPr>
          <p:nvPr>
            <p:ph type="body" sz="quarter" idx="18"/>
          </p:nvPr>
        </p:nvSpPr>
        <p:spPr>
          <a:xfrm>
            <a:off x="1257300" y="1516066"/>
            <a:ext cx="5724525" cy="4525954"/>
          </a:xfrm>
        </p:spPr>
        <p:txBody>
          <a:bodyPr>
            <a:noAutofit/>
          </a:bodyPr>
          <a:lstStyle/>
          <a:p>
            <a:pPr marL="0" indent="0">
              <a:lnSpc>
                <a:spcPct val="100000"/>
              </a:lnSpc>
              <a:spcBef>
                <a:spcPts val="0"/>
              </a:spcBef>
            </a:pPr>
            <a:r>
              <a:rPr lang="en-GB" sz="2200" b="1" dirty="0"/>
              <a:t>The Tourism Crisis Management Team acts as a conduit between the regional crisis management system and the tourism industry. </a:t>
            </a:r>
            <a:r>
              <a:rPr lang="en-GB" sz="2200" dirty="0"/>
              <a:t>Crisis management planning is a key role of the Tourism Crisis Management Team prior to an event occurring and members should be brought together by the Tourism Crisis Management Team Chair and Steering Committee and </a:t>
            </a:r>
            <a:r>
              <a:rPr lang="en-GB" sz="2200" dirty="0" err="1"/>
              <a:t>Center</a:t>
            </a:r>
            <a:r>
              <a:rPr lang="en-GB" sz="2200" dirty="0"/>
              <a:t> to develop and practice relevant plans. </a:t>
            </a:r>
          </a:p>
          <a:p>
            <a:pPr marL="0" indent="0">
              <a:lnSpc>
                <a:spcPct val="100000"/>
              </a:lnSpc>
              <a:spcBef>
                <a:spcPts val="0"/>
              </a:spcBef>
            </a:pPr>
            <a:endParaRPr lang="en-GB" sz="2200" dirty="0"/>
          </a:p>
          <a:p>
            <a:pPr marL="0" indent="0">
              <a:lnSpc>
                <a:spcPct val="100000"/>
              </a:lnSpc>
              <a:spcBef>
                <a:spcPts val="0"/>
              </a:spcBef>
            </a:pPr>
            <a:r>
              <a:rPr lang="en-GB" sz="2200" dirty="0"/>
              <a:t>It is also the role of the Chair to call the group together to commence a crisis response process after a warning is issued by the relevant emergency services or natural resource management agency.</a:t>
            </a:r>
            <a:endParaRPr lang="en-IE" sz="2200" dirty="0"/>
          </a:p>
        </p:txBody>
      </p:sp>
      <p:sp>
        <p:nvSpPr>
          <p:cNvPr id="4" name="Text Placeholder 5">
            <a:extLst>
              <a:ext uri="{FF2B5EF4-FFF2-40B4-BE49-F238E27FC236}">
                <a16:creationId xmlns:a16="http://schemas.microsoft.com/office/drawing/2014/main" id="{41A47371-9490-E956-AF72-A59B065F9DCA}"/>
              </a:ext>
            </a:extLst>
          </p:cNvPr>
          <p:cNvSpPr>
            <a:spLocks noGrp="1"/>
          </p:cNvSpPr>
          <p:nvPr>
            <p:ph type="body" sz="quarter" idx="16"/>
          </p:nvPr>
        </p:nvSpPr>
        <p:spPr>
          <a:xfrm>
            <a:off x="1181101" y="524869"/>
            <a:ext cx="5800724" cy="582221"/>
          </a:xfrm>
        </p:spPr>
        <p:txBody>
          <a:bodyPr anchor="ctr">
            <a:noAutofit/>
          </a:bodyPr>
          <a:lstStyle/>
          <a:p>
            <a:pPr algn="ctr">
              <a:lnSpc>
                <a:spcPct val="100000"/>
              </a:lnSpc>
              <a:spcBef>
                <a:spcPts val="0"/>
              </a:spcBef>
            </a:pPr>
            <a:r>
              <a:rPr lang="en-IE" sz="2800" b="1" dirty="0"/>
              <a:t>The TCMT is the Conduit Between Tourism Industry and Regional Crisis Management</a:t>
            </a:r>
          </a:p>
        </p:txBody>
      </p:sp>
    </p:spTree>
    <p:extLst>
      <p:ext uri="{BB962C8B-B14F-4D97-AF65-F5344CB8AC3E}">
        <p14:creationId xmlns:p14="http://schemas.microsoft.com/office/powerpoint/2010/main" val="41211298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EC449E52-7F63-FC72-DA45-A45D095420A8}"/>
              </a:ext>
            </a:extLst>
          </p:cNvPr>
          <p:cNvPicPr>
            <a:picLocks noGrp="1" noChangeAspect="1"/>
          </p:cNvPicPr>
          <p:nvPr>
            <p:ph type="pic" sz="quarter" idx="10"/>
          </p:nvPr>
        </p:nvPicPr>
        <p:blipFill rotWithShape="1">
          <a:blip r:embed="rId2"/>
          <a:srcRect t="4476" b="4476"/>
          <a:stretch/>
        </p:blipFill>
        <p:spPr/>
      </p:pic>
      <p:sp>
        <p:nvSpPr>
          <p:cNvPr id="7" name="Text Placeholder 6">
            <a:extLst>
              <a:ext uri="{FF2B5EF4-FFF2-40B4-BE49-F238E27FC236}">
                <a16:creationId xmlns:a16="http://schemas.microsoft.com/office/drawing/2014/main" id="{DAF5D1E4-B24D-44F2-BA9A-48FBD07D9FB9}"/>
              </a:ext>
            </a:extLst>
          </p:cNvPr>
          <p:cNvSpPr>
            <a:spLocks noGrp="1"/>
          </p:cNvSpPr>
          <p:nvPr>
            <p:ph type="body" sz="quarter" idx="18"/>
          </p:nvPr>
        </p:nvSpPr>
        <p:spPr>
          <a:xfrm>
            <a:off x="1277900" y="1177731"/>
            <a:ext cx="5793483" cy="4525954"/>
          </a:xfrm>
        </p:spPr>
        <p:txBody>
          <a:bodyPr>
            <a:noAutofit/>
          </a:bodyPr>
          <a:lstStyle/>
          <a:p>
            <a:pPr marL="0" indent="0">
              <a:lnSpc>
                <a:spcPct val="100000"/>
              </a:lnSpc>
              <a:spcBef>
                <a:spcPts val="0"/>
              </a:spcBef>
            </a:pPr>
            <a:r>
              <a:rPr lang="en-GB" sz="2000" dirty="0"/>
              <a:t>The Chair of the Tourism Crisis Management Team or Steering Group should be involved in the emergency planning processes at the regional level to ensure that the tourism industry’s requirements are incorporated into planning arrangements, such as the safety of visitors.</a:t>
            </a:r>
          </a:p>
          <a:p>
            <a:pPr marL="0" indent="0">
              <a:lnSpc>
                <a:spcPct val="100000"/>
              </a:lnSpc>
              <a:spcBef>
                <a:spcPts val="0"/>
              </a:spcBef>
            </a:pPr>
            <a:endParaRPr lang="en-GB" sz="2000" dirty="0"/>
          </a:p>
          <a:p>
            <a:pPr marL="0" indent="0">
              <a:lnSpc>
                <a:spcPct val="100000"/>
              </a:lnSpc>
              <a:spcBef>
                <a:spcPts val="0"/>
              </a:spcBef>
            </a:pPr>
            <a:r>
              <a:rPr lang="en-GB" sz="2000" i="1" dirty="0"/>
              <a:t>The Tourism Crisis Management Team must present a balance between being process driven and flexible and responsive to the needs of the tourism industry. A key function of the Tourism Crisis Management Team is to implement the Crisis Management Plan, and a</a:t>
            </a:r>
          </a:p>
          <a:p>
            <a:pPr marL="0" indent="0">
              <a:lnSpc>
                <a:spcPct val="100000"/>
              </a:lnSpc>
              <a:spcBef>
                <a:spcPts val="0"/>
              </a:spcBef>
            </a:pPr>
            <a:r>
              <a:rPr lang="en-GB" sz="2000" i="1" dirty="0"/>
              <a:t>a Communications Strategy. These target as a priority the health and safety of visitor markets and manage the media who communicate to the wider public and impact public perceptions on a crisis. They are ultimately needed to ensure that visitors return when it is safe to do so</a:t>
            </a:r>
            <a:r>
              <a:rPr lang="en-GB" sz="2000" dirty="0"/>
              <a:t>. (</a:t>
            </a:r>
            <a:r>
              <a:rPr lang="en-GB" sz="2000" dirty="0">
                <a:hlinkClick r:id="rId3">
                  <a:extLst>
                    <a:ext uri="{A12FA001-AC4F-418D-AE19-62706E023703}">
                      <ahyp:hlinkClr xmlns:ahyp="http://schemas.microsoft.com/office/drawing/2018/hyperlinkcolor" val="tx"/>
                    </a:ext>
                  </a:extLst>
                </a:hlinkClick>
              </a:rPr>
              <a:t>Tourism 2020</a:t>
            </a:r>
            <a:r>
              <a:rPr lang="en-GB" sz="2000" dirty="0"/>
              <a:t>)</a:t>
            </a:r>
            <a:endParaRPr lang="en-IE" sz="2000" dirty="0"/>
          </a:p>
          <a:p>
            <a:pPr marL="0" indent="0">
              <a:lnSpc>
                <a:spcPct val="100000"/>
              </a:lnSpc>
              <a:spcBef>
                <a:spcPts val="0"/>
              </a:spcBef>
            </a:pPr>
            <a:endParaRPr lang="en-IE" sz="2000" dirty="0"/>
          </a:p>
          <a:p>
            <a:pPr marL="0" indent="0">
              <a:lnSpc>
                <a:spcPct val="100000"/>
              </a:lnSpc>
              <a:spcBef>
                <a:spcPts val="0"/>
              </a:spcBef>
            </a:pPr>
            <a:endParaRPr lang="en-IE" sz="2000" dirty="0"/>
          </a:p>
          <a:p>
            <a:pPr marL="0" indent="0">
              <a:lnSpc>
                <a:spcPct val="100000"/>
              </a:lnSpc>
              <a:spcBef>
                <a:spcPts val="0"/>
              </a:spcBef>
            </a:pPr>
            <a:endParaRPr lang="en-IE" sz="2000" dirty="0"/>
          </a:p>
        </p:txBody>
      </p:sp>
      <p:sp>
        <p:nvSpPr>
          <p:cNvPr id="4" name="Text Placeholder 5">
            <a:extLst>
              <a:ext uri="{FF2B5EF4-FFF2-40B4-BE49-F238E27FC236}">
                <a16:creationId xmlns:a16="http://schemas.microsoft.com/office/drawing/2014/main" id="{41A47371-9490-E956-AF72-A59B065F9DCA}"/>
              </a:ext>
            </a:extLst>
          </p:cNvPr>
          <p:cNvSpPr>
            <a:spLocks noGrp="1"/>
          </p:cNvSpPr>
          <p:nvPr>
            <p:ph type="body" sz="quarter" idx="16"/>
          </p:nvPr>
        </p:nvSpPr>
        <p:spPr/>
        <p:txBody>
          <a:bodyPr anchor="ctr">
            <a:normAutofit fontScale="92500" lnSpcReduction="10000"/>
          </a:bodyPr>
          <a:lstStyle/>
          <a:p>
            <a:pPr algn="ctr">
              <a:lnSpc>
                <a:spcPct val="100000"/>
              </a:lnSpc>
              <a:spcBef>
                <a:spcPts val="0"/>
              </a:spcBef>
            </a:pPr>
            <a:endParaRPr lang="en-IE" b="1" dirty="0"/>
          </a:p>
          <a:p>
            <a:pPr algn="ctr">
              <a:lnSpc>
                <a:spcPct val="100000"/>
              </a:lnSpc>
              <a:spcBef>
                <a:spcPts val="0"/>
              </a:spcBef>
            </a:pPr>
            <a:endParaRPr lang="en-IE" sz="2400" i="1" dirty="0"/>
          </a:p>
        </p:txBody>
      </p:sp>
      <p:sp>
        <p:nvSpPr>
          <p:cNvPr id="2" name="Text Placeholder 5">
            <a:extLst>
              <a:ext uri="{FF2B5EF4-FFF2-40B4-BE49-F238E27FC236}">
                <a16:creationId xmlns:a16="http://schemas.microsoft.com/office/drawing/2014/main" id="{AC18E175-1FFE-B940-0B96-3BF184632060}"/>
              </a:ext>
            </a:extLst>
          </p:cNvPr>
          <p:cNvSpPr txBox="1">
            <a:spLocks/>
          </p:cNvSpPr>
          <p:nvPr/>
        </p:nvSpPr>
        <p:spPr>
          <a:xfrm>
            <a:off x="1277900" y="145630"/>
            <a:ext cx="5793483" cy="89976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800" b="1" dirty="0"/>
              <a:t>The Team Ultimately Ensure Visitors Return When it is Safe to Do So!</a:t>
            </a:r>
          </a:p>
        </p:txBody>
      </p:sp>
      <p:sp>
        <p:nvSpPr>
          <p:cNvPr id="3" name="TextBox 2">
            <a:extLst>
              <a:ext uri="{FF2B5EF4-FFF2-40B4-BE49-F238E27FC236}">
                <a16:creationId xmlns:a16="http://schemas.microsoft.com/office/drawing/2014/main" id="{72F5FCD6-64AE-2C45-BE81-0D9FD91D8027}"/>
              </a:ext>
            </a:extLst>
          </p:cNvPr>
          <p:cNvSpPr txBox="1"/>
          <p:nvPr/>
        </p:nvSpPr>
        <p:spPr>
          <a:xfrm>
            <a:off x="7829550" y="6209013"/>
            <a:ext cx="4362449" cy="646331"/>
          </a:xfrm>
          <a:prstGeom prst="rect">
            <a:avLst/>
          </a:prstGeom>
          <a:solidFill>
            <a:srgbClr val="F37C57"/>
          </a:solidFill>
        </p:spPr>
        <p:txBody>
          <a:bodyPr wrap="square" rtlCol="0">
            <a:spAutoFit/>
          </a:bodyPr>
          <a:lstStyle/>
          <a:p>
            <a:r>
              <a:rPr lang="en-GB" sz="2000" b="1" dirty="0">
                <a:solidFill>
                  <a:schemeClr val="bg1"/>
                </a:solidFill>
              </a:rPr>
              <a:t>Read </a:t>
            </a:r>
            <a:r>
              <a:rPr lang="en-GB" sz="1600" b="0" i="0" dirty="0">
                <a:solidFill>
                  <a:schemeClr val="bg1"/>
                </a:solidFill>
                <a:effectLst/>
                <a:hlinkClick r:id="rId3"/>
              </a:rPr>
              <a:t>Regional Tourism Organisations Prepare, Respond and Recover from a Crisis</a:t>
            </a:r>
            <a:endParaRPr lang="en-IE" sz="1600" dirty="0">
              <a:solidFill>
                <a:schemeClr val="bg1"/>
              </a:solidFill>
            </a:endParaRPr>
          </a:p>
        </p:txBody>
      </p:sp>
      <p:pic>
        <p:nvPicPr>
          <p:cNvPr id="5" name="Graphic 4" descr="Touchscreen with solid fill">
            <a:extLst>
              <a:ext uri="{FF2B5EF4-FFF2-40B4-BE49-F238E27FC236}">
                <a16:creationId xmlns:a16="http://schemas.microsoft.com/office/drawing/2014/main" id="{AA56FC79-BE1B-0E11-98D2-7F8FD4940F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81736" y="6127982"/>
            <a:ext cx="743614" cy="743614"/>
          </a:xfrm>
          <a:prstGeom prst="rect">
            <a:avLst/>
          </a:prstGeom>
        </p:spPr>
      </p:pic>
      <p:pic>
        <p:nvPicPr>
          <p:cNvPr id="6" name="Graphic 5" descr="Document with solid fill">
            <a:hlinkClick r:id="rId6"/>
            <a:extLst>
              <a:ext uri="{FF2B5EF4-FFF2-40B4-BE49-F238E27FC236}">
                <a16:creationId xmlns:a16="http://schemas.microsoft.com/office/drawing/2014/main" id="{4942AB7C-8C9F-6854-2027-5BC49CC977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64261" y="5944351"/>
            <a:ext cx="1009650" cy="1009650"/>
          </a:xfrm>
          <a:prstGeom prst="rect">
            <a:avLst/>
          </a:prstGeom>
        </p:spPr>
      </p:pic>
    </p:spTree>
    <p:extLst>
      <p:ext uri="{BB962C8B-B14F-4D97-AF65-F5344CB8AC3E}">
        <p14:creationId xmlns:p14="http://schemas.microsoft.com/office/powerpoint/2010/main" val="35294464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3B53B406-B170-00DF-19E5-C8B39486DE55}"/>
              </a:ext>
            </a:extLst>
          </p:cNvPr>
          <p:cNvSpPr>
            <a:spLocks noGrp="1"/>
          </p:cNvSpPr>
          <p:nvPr>
            <p:ph type="body" sz="quarter" idx="16"/>
          </p:nvPr>
        </p:nvSpPr>
        <p:spPr>
          <a:xfrm>
            <a:off x="6420495" y="1057275"/>
            <a:ext cx="5113283" cy="2228850"/>
          </a:xfrm>
        </p:spPr>
        <p:txBody>
          <a:bodyPr anchor="ctr">
            <a:normAutofit/>
          </a:bodyPr>
          <a:lstStyle/>
          <a:p>
            <a:r>
              <a:rPr lang="en-IE" dirty="0"/>
              <a:t>3.  </a:t>
            </a:r>
            <a:r>
              <a:rPr lang="en-IE" sz="3200" dirty="0"/>
              <a:t>Responsibilities of the Regional Tourism Crisis Management Team (TCMT)</a:t>
            </a:r>
          </a:p>
        </p:txBody>
      </p:sp>
      <p:pic>
        <p:nvPicPr>
          <p:cNvPr id="6" name="Picture Placeholder 5" descr="A group of people's feet&#10;&#10;Description automatically generated with medium confidence">
            <a:extLst>
              <a:ext uri="{FF2B5EF4-FFF2-40B4-BE49-F238E27FC236}">
                <a16:creationId xmlns:a16="http://schemas.microsoft.com/office/drawing/2014/main" id="{D444E228-16EF-F28C-CB2A-B8CC0838417B}"/>
              </a:ext>
            </a:extLst>
          </p:cNvPr>
          <p:cNvPicPr>
            <a:picLocks noGrp="1" noChangeAspect="1"/>
          </p:cNvPicPr>
          <p:nvPr>
            <p:ph type="pic" sz="quarter" idx="10"/>
          </p:nvPr>
        </p:nvPicPr>
        <p:blipFill>
          <a:blip r:embed="rId2"/>
          <a:srcRect t="25367" b="25367"/>
          <a:stretch>
            <a:fillRect/>
          </a:stretch>
        </p:blipFill>
        <p:spPr/>
      </p:pic>
    </p:spTree>
    <p:extLst>
      <p:ext uri="{BB962C8B-B14F-4D97-AF65-F5344CB8AC3E}">
        <p14:creationId xmlns:p14="http://schemas.microsoft.com/office/powerpoint/2010/main" val="8047449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DE83BB31-8091-8034-3222-C840302308D4}"/>
              </a:ext>
            </a:extLst>
          </p:cNvPr>
          <p:cNvSpPr>
            <a:spLocks noGrp="1"/>
          </p:cNvSpPr>
          <p:nvPr>
            <p:ph type="body" sz="quarter" idx="19"/>
          </p:nvPr>
        </p:nvSpPr>
        <p:spPr>
          <a:xfrm>
            <a:off x="733425" y="971945"/>
            <a:ext cx="10942938" cy="4914109"/>
          </a:xfrm>
        </p:spPr>
        <p:txBody>
          <a:bodyPr>
            <a:normAutofit fontScale="92500"/>
          </a:bodyPr>
          <a:lstStyle/>
          <a:p>
            <a:pPr marL="0" indent="0">
              <a:lnSpc>
                <a:spcPct val="110000"/>
              </a:lnSpc>
              <a:spcBef>
                <a:spcPts val="0"/>
              </a:spcBef>
              <a:buNone/>
            </a:pPr>
            <a:r>
              <a:rPr lang="en-IE" sz="2400" b="1" dirty="0"/>
              <a:t>Are European businesses and regions prepared and resilient to safeguard its people and destinations?</a:t>
            </a:r>
          </a:p>
          <a:p>
            <a:pPr marL="0" indent="0">
              <a:lnSpc>
                <a:spcPct val="110000"/>
              </a:lnSpc>
              <a:spcBef>
                <a:spcPts val="0"/>
              </a:spcBef>
              <a:buNone/>
            </a:pPr>
            <a:endParaRPr lang="en-IE" sz="2400" b="1" dirty="0"/>
          </a:p>
          <a:p>
            <a:pPr marL="0" indent="0">
              <a:lnSpc>
                <a:spcPct val="110000"/>
              </a:lnSpc>
              <a:spcBef>
                <a:spcPts val="0"/>
              </a:spcBef>
              <a:buNone/>
            </a:pPr>
            <a:r>
              <a:rPr lang="en-IE" sz="2400" b="1" dirty="0"/>
              <a:t>Risks today are complex. </a:t>
            </a:r>
            <a:r>
              <a:rPr lang="en-IE" sz="2400" dirty="0"/>
              <a:t>With news telling us every day of the latest shock, it is essential that the </a:t>
            </a:r>
            <a:r>
              <a:rPr lang="en-IE" sz="2400" b="1" dirty="0"/>
              <a:t>sector be crisis-ready to be able to continue to safeguard </a:t>
            </a:r>
            <a:r>
              <a:rPr lang="en-IE" sz="2400" dirty="0"/>
              <a:t>its people and its destinations. Over the past few decades, the </a:t>
            </a:r>
            <a:r>
              <a:rPr lang="en-IE" sz="2400" b="1" dirty="0"/>
              <a:t>economic impact of natural disasters </a:t>
            </a:r>
            <a:r>
              <a:rPr lang="en-IE" sz="2400" dirty="0"/>
              <a:t>has </a:t>
            </a:r>
            <a:r>
              <a:rPr lang="en-IE" sz="2400" b="1" dirty="0"/>
              <a:t>increased,</a:t>
            </a:r>
            <a:r>
              <a:rPr lang="en-IE" sz="2400" dirty="0"/>
              <a:t> as well as the diversity of health risks. Still, identifying and understanding the threats is only the first part of the equation. </a:t>
            </a:r>
          </a:p>
          <a:p>
            <a:pPr marL="0" indent="0">
              <a:lnSpc>
                <a:spcPct val="110000"/>
              </a:lnSpc>
              <a:spcBef>
                <a:spcPts val="0"/>
              </a:spcBef>
              <a:buNone/>
            </a:pPr>
            <a:endParaRPr lang="en-IE" sz="2400" dirty="0"/>
          </a:p>
          <a:p>
            <a:pPr marL="0" indent="0">
              <a:lnSpc>
                <a:spcPct val="110000"/>
              </a:lnSpc>
              <a:spcBef>
                <a:spcPts val="0"/>
              </a:spcBef>
              <a:buNone/>
            </a:pPr>
            <a:r>
              <a:rPr lang="en-IE" sz="2400" i="1" dirty="0"/>
              <a:t>‘The implications of crises increasingly </a:t>
            </a:r>
            <a:r>
              <a:rPr lang="en-IE" sz="2400" b="1" i="1" dirty="0"/>
              <a:t>require governments to engage with the private sector to improve crisis preparedness, management and recovery plans</a:t>
            </a:r>
            <a:r>
              <a:rPr lang="en-IE" sz="2400" i="1" dirty="0"/>
              <a:t>. Crisis preparedness must focus on building trust-based coalitions, </a:t>
            </a:r>
            <a:r>
              <a:rPr lang="en-IE" sz="2400" b="1" i="1" dirty="0"/>
              <a:t>assessing readiness &amp; developing emergency action plans as well as enhancing education</a:t>
            </a:r>
            <a:r>
              <a:rPr lang="en-IE" sz="2400" i="1" dirty="0"/>
              <a:t>’. (</a:t>
            </a:r>
            <a:r>
              <a:rPr lang="en-IE" sz="2400" i="1" dirty="0">
                <a:hlinkClick r:id="rId2">
                  <a:extLst>
                    <a:ext uri="{A12FA001-AC4F-418D-AE19-62706E023703}">
                      <ahyp:hlinkClr xmlns:ahyp="http://schemas.microsoft.com/office/drawing/2018/hyperlinkcolor" val="tx"/>
                    </a:ext>
                  </a:extLst>
                </a:hlinkClick>
              </a:rPr>
              <a:t>Crisis Readiness Tourism</a:t>
            </a:r>
            <a:r>
              <a:rPr lang="en-IE" sz="2400" i="1" dirty="0"/>
              <a:t>)</a:t>
            </a:r>
          </a:p>
          <a:p>
            <a:pPr>
              <a:lnSpc>
                <a:spcPct val="110000"/>
              </a:lnSpc>
              <a:spcBef>
                <a:spcPts val="0"/>
              </a:spcBef>
            </a:pPr>
            <a:endParaRPr lang="en-IE" dirty="0"/>
          </a:p>
        </p:txBody>
      </p:sp>
      <p:sp>
        <p:nvSpPr>
          <p:cNvPr id="30" name="Text Placeholder 29">
            <a:extLst>
              <a:ext uri="{FF2B5EF4-FFF2-40B4-BE49-F238E27FC236}">
                <a16:creationId xmlns:a16="http://schemas.microsoft.com/office/drawing/2014/main" id="{E148BAF9-E807-87C1-EEEC-C3B4002812C8}"/>
              </a:ext>
            </a:extLst>
          </p:cNvPr>
          <p:cNvSpPr>
            <a:spLocks noGrp="1"/>
          </p:cNvSpPr>
          <p:nvPr>
            <p:ph type="body" sz="quarter" idx="20"/>
          </p:nvPr>
        </p:nvSpPr>
        <p:spPr>
          <a:xfrm>
            <a:off x="734713" y="389724"/>
            <a:ext cx="9862529" cy="582221"/>
          </a:xfrm>
        </p:spPr>
        <p:txBody>
          <a:bodyPr>
            <a:normAutofit lnSpcReduction="10000"/>
          </a:bodyPr>
          <a:lstStyle/>
          <a:p>
            <a:r>
              <a:rPr lang="en-IE" dirty="0"/>
              <a:t>Regional Tourism Needs a Crisis Management Team</a:t>
            </a:r>
          </a:p>
        </p:txBody>
      </p:sp>
    </p:spTree>
    <p:extLst>
      <p:ext uri="{BB962C8B-B14F-4D97-AF65-F5344CB8AC3E}">
        <p14:creationId xmlns:p14="http://schemas.microsoft.com/office/powerpoint/2010/main" val="24491086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42177" y="1759708"/>
            <a:ext cx="9585834" cy="4632590"/>
          </a:xfrm>
        </p:spPr>
        <p:txBody>
          <a:bodyPr>
            <a:noAutofit/>
          </a:bodyPr>
          <a:lstStyle/>
          <a:p>
            <a:pPr marL="0" indent="0">
              <a:lnSpc>
                <a:spcPct val="100000"/>
              </a:lnSpc>
              <a:spcBef>
                <a:spcPts val="0"/>
              </a:spcBef>
            </a:pPr>
            <a:r>
              <a:rPr lang="en-GB" b="0" i="0" dirty="0">
                <a:effectLst/>
              </a:rPr>
              <a:t>Prevailing studies appear strongly to support PPP governance as being essential when a tourism destination faces different crises. This conclusion is based on the idea that tourism is a highly interdependent industry, that no single sector can influence tourism development, and that each sector controls different resources, so there are often conflicting views. The PPP “enhances the resilience of tourism organizations and destinations in crisis situations, strengthens their </a:t>
            </a:r>
            <a:r>
              <a:rPr lang="en-GB" b="0" i="0" dirty="0" err="1">
                <a:effectLst/>
              </a:rPr>
              <a:t>defense</a:t>
            </a:r>
            <a:r>
              <a:rPr lang="en-GB" b="0" i="0" dirty="0">
                <a:effectLst/>
              </a:rPr>
              <a:t> mechanisms, limits potential damages, and allows them to bounce back to normalcy faster” (</a:t>
            </a:r>
            <a:r>
              <a:rPr lang="en-GB" b="0" i="0" u="sng" dirty="0" err="1">
                <a:effectLst/>
                <a:hlinkClick r:id="rId2">
                  <a:extLst>
                    <a:ext uri="{A12FA001-AC4F-418D-AE19-62706E023703}">
                      <ahyp:hlinkClr xmlns:ahyp="http://schemas.microsoft.com/office/drawing/2018/hyperlinkcolor" val="tx"/>
                    </a:ext>
                  </a:extLst>
                </a:hlinkClick>
              </a:rPr>
              <a:t>Paraskevas</a:t>
            </a:r>
            <a:r>
              <a:rPr lang="en-GB" b="0" i="0" u="sng" dirty="0">
                <a:effectLst/>
                <a:hlinkClick r:id="rId2">
                  <a:extLst>
                    <a:ext uri="{A12FA001-AC4F-418D-AE19-62706E023703}">
                      <ahyp:hlinkClr xmlns:ahyp="http://schemas.microsoft.com/office/drawing/2018/hyperlinkcolor" val="tx"/>
                    </a:ext>
                  </a:extLst>
                </a:hlinkClick>
              </a:rPr>
              <a:t> et al., 2013</a:t>
            </a:r>
            <a:r>
              <a:rPr lang="en-GB" b="0" i="0" dirty="0">
                <a:effectLst/>
              </a:rPr>
              <a:t>, p. 130).</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60433" y="312446"/>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dirty="0"/>
              <a:t>PPP Governance Is Essential When a Tourism Destination Faces Different Crisis</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3"/>
            <a:extLst>
              <a:ext uri="{FF2B5EF4-FFF2-40B4-BE49-F238E27FC236}">
                <a16:creationId xmlns:a16="http://schemas.microsoft.com/office/drawing/2014/main" id="{677A4E1D-CB32-EDFA-3941-E9EC988EBA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89181" y="3347008"/>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3">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654086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25450916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92595B-903E-6DB9-BE04-F95C733891D4}"/>
              </a:ext>
            </a:extLst>
          </p:cNvPr>
          <p:cNvSpPr/>
          <p:nvPr/>
        </p:nvSpPr>
        <p:spPr>
          <a:xfrm>
            <a:off x="234817" y="847725"/>
            <a:ext cx="7489958" cy="6010275"/>
          </a:xfrm>
          <a:prstGeom prst="rect">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314324" y="1168043"/>
            <a:ext cx="6937508" cy="5632807"/>
          </a:xfrm>
        </p:spPr>
        <p:txBody>
          <a:bodyPr>
            <a:noAutofit/>
          </a:bodyPr>
          <a:lstStyle/>
          <a:p>
            <a:pPr marL="0" indent="0" algn="l" rtl="0" fontAlgn="base">
              <a:lnSpc>
                <a:spcPct val="100000"/>
              </a:lnSpc>
              <a:spcBef>
                <a:spcPts val="0"/>
              </a:spcBef>
            </a:pPr>
            <a:endParaRPr lang="en-GB" sz="2000" b="1" dirty="0"/>
          </a:p>
          <a:p>
            <a:pPr marL="0" indent="0" algn="l" rtl="0" fontAlgn="base">
              <a:lnSpc>
                <a:spcPct val="100000"/>
              </a:lnSpc>
              <a:spcBef>
                <a:spcPts val="0"/>
              </a:spcBef>
            </a:pPr>
            <a:r>
              <a:rPr lang="en-GB" b="1" dirty="0"/>
              <a:t>Stage 1 – Planning, Preparation, and Mitigation</a:t>
            </a:r>
          </a:p>
          <a:p>
            <a:pPr marL="342900" indent="-342900" algn="l" rtl="0" fontAlgn="base">
              <a:lnSpc>
                <a:spcPct val="100000"/>
              </a:lnSpc>
              <a:spcBef>
                <a:spcPts val="0"/>
              </a:spcBef>
              <a:buFont typeface="Arial" panose="020B0604020202020204" pitchFamily="34" charset="0"/>
              <a:buChar char="•"/>
            </a:pPr>
            <a:endParaRPr lang="en-GB" sz="1000" i="0" dirty="0">
              <a:solidFill>
                <a:schemeClr val="bg1"/>
              </a:solidFill>
              <a:effectLst/>
            </a:endParaRPr>
          </a:p>
          <a:p>
            <a:pPr marL="0" indent="0" fontAlgn="base">
              <a:lnSpc>
                <a:spcPct val="100000"/>
              </a:lnSpc>
              <a:spcBef>
                <a:spcPts val="0"/>
              </a:spcBef>
            </a:pPr>
            <a:r>
              <a:rPr lang="en-GB" sz="1900" dirty="0"/>
              <a:t>The TCMT’s responsibilities vary by phase. In the planning, preparation, and planning stage, the CMT does the following:</a:t>
            </a:r>
          </a:p>
          <a:p>
            <a:pPr marL="342900" indent="-342900" algn="l" rtl="0" fontAlgn="base">
              <a:lnSpc>
                <a:spcPct val="100000"/>
              </a:lnSpc>
              <a:spcBef>
                <a:spcPts val="0"/>
              </a:spcBef>
              <a:buFont typeface="Arial" panose="020B0604020202020204" pitchFamily="34" charset="0"/>
              <a:buChar char="•"/>
            </a:pPr>
            <a:endParaRPr lang="en-GB" sz="1000" i="0" dirty="0">
              <a:solidFill>
                <a:schemeClr val="bg1"/>
              </a:solidFill>
              <a:effectLst/>
            </a:endParaRPr>
          </a:p>
          <a:p>
            <a:pPr marL="342900" indent="-342900" algn="l" rtl="0" fontAlgn="base">
              <a:lnSpc>
                <a:spcPct val="100000"/>
              </a:lnSpc>
              <a:spcBef>
                <a:spcPts val="0"/>
              </a:spcBef>
              <a:buFont typeface="Arial" panose="020B0604020202020204" pitchFamily="34" charset="0"/>
              <a:buChar char="•"/>
            </a:pPr>
            <a:r>
              <a:rPr lang="en-GB" sz="1900" i="0" dirty="0">
                <a:solidFill>
                  <a:schemeClr val="bg1"/>
                </a:solidFill>
                <a:effectLst/>
              </a:rPr>
              <a:t>Audit </a:t>
            </a:r>
            <a:r>
              <a:rPr lang="en-GB" sz="1900" dirty="0">
                <a:solidFill>
                  <a:schemeClr val="bg1"/>
                </a:solidFill>
              </a:rPr>
              <a:t>and </a:t>
            </a:r>
            <a:r>
              <a:rPr lang="en-GB" sz="1900" dirty="0" err="1">
                <a:solidFill>
                  <a:schemeClr val="bg1"/>
                </a:solidFill>
              </a:rPr>
              <a:t>analyze</a:t>
            </a:r>
            <a:r>
              <a:rPr lang="en-GB" sz="1900" i="0" dirty="0">
                <a:solidFill>
                  <a:schemeClr val="bg1"/>
                </a:solidFill>
                <a:effectLst/>
              </a:rPr>
              <a:t> the </a:t>
            </a:r>
            <a:r>
              <a:rPr lang="en-GB" sz="1900" b="1" i="0" dirty="0">
                <a:solidFill>
                  <a:schemeClr val="bg1"/>
                </a:solidFill>
                <a:effectLst/>
              </a:rPr>
              <a:t>potential regional risks </a:t>
            </a:r>
            <a:r>
              <a:rPr lang="en-GB" sz="1900" b="0" i="0" dirty="0">
                <a:solidFill>
                  <a:schemeClr val="bg1"/>
                </a:solidFill>
                <a:effectLst/>
              </a:rPr>
              <a:t>and vulnerabilities using a SWOT Analysis.</a:t>
            </a:r>
          </a:p>
          <a:p>
            <a:pPr marL="342900" indent="-342900" algn="l" rtl="0" fontAlgn="base">
              <a:lnSpc>
                <a:spcPct val="100000"/>
              </a:lnSpc>
              <a:spcBef>
                <a:spcPts val="0"/>
              </a:spcBef>
              <a:buFont typeface="Arial" panose="020B0604020202020204" pitchFamily="34" charset="0"/>
              <a:buChar char="•"/>
            </a:pPr>
            <a:r>
              <a:rPr lang="en-GB" sz="1900" b="0" i="0" dirty="0">
                <a:solidFill>
                  <a:schemeClr val="bg1"/>
                </a:solidFill>
                <a:effectLst/>
              </a:rPr>
              <a:t>Involve and </a:t>
            </a:r>
            <a:r>
              <a:rPr lang="en-GB" sz="1900" b="1" i="0" dirty="0">
                <a:solidFill>
                  <a:schemeClr val="bg1"/>
                </a:solidFill>
                <a:effectLst/>
              </a:rPr>
              <a:t>communicate with stakeholders</a:t>
            </a:r>
            <a:r>
              <a:rPr lang="en-GB" sz="1900" b="0" i="0" dirty="0">
                <a:solidFill>
                  <a:schemeClr val="bg1"/>
                </a:solidFill>
                <a:effectLst/>
              </a:rPr>
              <a:t> at all levels, both inside and outside the region, about their needs, concerns, and responsibilities.</a:t>
            </a:r>
          </a:p>
          <a:p>
            <a:pPr marL="342900" indent="-342900" algn="l" rtl="0" fontAlgn="base">
              <a:lnSpc>
                <a:spcPct val="100000"/>
              </a:lnSpc>
              <a:spcBef>
                <a:spcPts val="0"/>
              </a:spcBef>
              <a:buFont typeface="Arial" panose="020B0604020202020204" pitchFamily="34" charset="0"/>
              <a:buChar char="•"/>
            </a:pPr>
            <a:r>
              <a:rPr lang="en-GB" sz="1900" b="1" i="0" dirty="0">
                <a:solidFill>
                  <a:schemeClr val="bg1"/>
                </a:solidFill>
                <a:effectLst/>
              </a:rPr>
              <a:t>Identify resources </a:t>
            </a:r>
            <a:r>
              <a:rPr lang="en-GB" sz="1900" b="0" i="0" dirty="0">
                <a:solidFill>
                  <a:schemeClr val="bg1"/>
                </a:solidFill>
                <a:effectLst/>
              </a:rPr>
              <a:t>available needed to respond to a crisis. Source and obtain missing resources</a:t>
            </a:r>
            <a:endParaRPr lang="en-GB" sz="1900" b="0" i="0" dirty="0">
              <a:effectLst/>
            </a:endParaRPr>
          </a:p>
          <a:p>
            <a:pPr marL="342900" indent="-342900" algn="l" rtl="0" fontAlgn="base">
              <a:lnSpc>
                <a:spcPct val="100000"/>
              </a:lnSpc>
              <a:spcBef>
                <a:spcPts val="0"/>
              </a:spcBef>
              <a:buFont typeface="Arial" panose="020B0604020202020204" pitchFamily="34" charset="0"/>
              <a:buChar char="•"/>
            </a:pPr>
            <a:r>
              <a:rPr lang="en-GB" sz="1900" b="0" i="0" dirty="0">
                <a:effectLst/>
              </a:rPr>
              <a:t>Develop a detailed </a:t>
            </a:r>
            <a:r>
              <a:rPr lang="en-GB" sz="1900" b="1" i="0" dirty="0">
                <a:effectLst/>
              </a:rPr>
              <a:t>Crisis Management Strategy, Crisis Management Plan, Communications &amp; Media Plan, Marketing Campaign, Recovery, Rebuild and Resilience Strategy</a:t>
            </a:r>
            <a:endParaRPr lang="en-GB" sz="1900" b="0" i="0" dirty="0">
              <a:solidFill>
                <a:srgbClr val="79527B"/>
              </a:solidFill>
              <a:effectLst/>
              <a:highlight>
                <a:srgbClr val="FFFF00"/>
              </a:highlight>
            </a:endParaRPr>
          </a:p>
          <a:p>
            <a:pPr marL="342900" indent="-342900" algn="l" rtl="0" fontAlgn="base">
              <a:lnSpc>
                <a:spcPct val="100000"/>
              </a:lnSpc>
              <a:spcBef>
                <a:spcPts val="0"/>
              </a:spcBef>
              <a:buFont typeface="Arial" panose="020B0604020202020204" pitchFamily="34" charset="0"/>
              <a:buChar char="•"/>
            </a:pPr>
            <a:r>
              <a:rPr lang="en-GB" sz="1900" b="1" i="0" dirty="0">
                <a:effectLst/>
              </a:rPr>
              <a:t>Train and communicate </a:t>
            </a:r>
            <a:r>
              <a:rPr lang="en-GB" sz="1900" b="0" i="0" dirty="0">
                <a:effectLst/>
              </a:rPr>
              <a:t>with stakeholders, visitors, and tourists on what to do in a crisis.</a:t>
            </a: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234816" y="0"/>
            <a:ext cx="11957183" cy="1006117"/>
          </a:xfrm>
          <a:solidFill>
            <a:srgbClr val="79527B"/>
          </a:solidFill>
        </p:spPr>
        <p:txBody>
          <a:bodyPr anchor="ctr">
            <a:normAutofit fontScale="92500" lnSpcReduction="10000"/>
          </a:bodyPr>
          <a:lstStyle/>
          <a:p>
            <a:pPr algn="ctr">
              <a:lnSpc>
                <a:spcPct val="120000"/>
              </a:lnSpc>
              <a:spcBef>
                <a:spcPts val="0"/>
              </a:spcBef>
            </a:pPr>
            <a:r>
              <a:rPr lang="en-GB" sz="2800" b="0" i="0" dirty="0">
                <a:effectLst/>
              </a:rPr>
              <a:t>Overview of the Responsibilities of the </a:t>
            </a:r>
          </a:p>
          <a:p>
            <a:pPr algn="ctr">
              <a:lnSpc>
                <a:spcPct val="120000"/>
              </a:lnSpc>
              <a:spcBef>
                <a:spcPts val="0"/>
              </a:spcBef>
            </a:pPr>
            <a:r>
              <a:rPr lang="en-GB" sz="2800" b="0" i="0" dirty="0">
                <a:effectLst/>
              </a:rPr>
              <a:t>TCMT</a:t>
            </a:r>
            <a:endParaRPr lang="en-IE" sz="2800" dirty="0"/>
          </a:p>
        </p:txBody>
      </p:sp>
      <p:sp>
        <p:nvSpPr>
          <p:cNvPr id="10" name="Rectangle: Rounded Corners 9">
            <a:extLst>
              <a:ext uri="{FF2B5EF4-FFF2-40B4-BE49-F238E27FC236}">
                <a16:creationId xmlns:a16="http://schemas.microsoft.com/office/drawing/2014/main" id="{634930EB-AAF1-ACB8-E2A5-1E5934D6DDFA}"/>
              </a:ext>
            </a:extLst>
          </p:cNvPr>
          <p:cNvSpPr/>
          <p:nvPr/>
        </p:nvSpPr>
        <p:spPr>
          <a:xfrm>
            <a:off x="628649" y="161926"/>
            <a:ext cx="2143126" cy="948967"/>
          </a:xfrm>
          <a:prstGeom prst="round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Preparation Stage 1</a:t>
            </a:r>
          </a:p>
        </p:txBody>
      </p:sp>
      <p:pic>
        <p:nvPicPr>
          <p:cNvPr id="15" name="Picture Placeholder 14" descr="A group of people hiking&#10;&#10;Description automatically generated with medium confidence">
            <a:extLst>
              <a:ext uri="{FF2B5EF4-FFF2-40B4-BE49-F238E27FC236}">
                <a16:creationId xmlns:a16="http://schemas.microsoft.com/office/drawing/2014/main" id="{D3495C6C-74D3-951C-79FA-FD47BD0E3B14}"/>
              </a:ext>
            </a:extLst>
          </p:cNvPr>
          <p:cNvPicPr>
            <a:picLocks noGrp="1" noChangeAspect="1"/>
          </p:cNvPicPr>
          <p:nvPr>
            <p:ph type="pic" sz="quarter" idx="10"/>
          </p:nvPr>
        </p:nvPicPr>
        <p:blipFill>
          <a:blip r:embed="rId2"/>
          <a:srcRect l="15958" r="15958"/>
          <a:stretch>
            <a:fillRect/>
          </a:stretch>
        </p:blipFill>
        <p:spPr>
          <a:xfrm>
            <a:off x="7296561" y="1208274"/>
            <a:ext cx="4905412" cy="4802002"/>
          </a:xfrm>
        </p:spPr>
      </p:pic>
    </p:spTree>
    <p:extLst>
      <p:ext uri="{BB962C8B-B14F-4D97-AF65-F5344CB8AC3E}">
        <p14:creationId xmlns:p14="http://schemas.microsoft.com/office/powerpoint/2010/main" val="2090815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43287" y="1619791"/>
            <a:ext cx="9147975" cy="4632590"/>
          </a:xfrm>
        </p:spPr>
        <p:txBody>
          <a:bodyPr>
            <a:noAutofit/>
          </a:bodyPr>
          <a:lstStyle/>
          <a:p>
            <a:pPr marL="0" indent="0">
              <a:lnSpc>
                <a:spcPct val="100000"/>
              </a:lnSpc>
              <a:spcBef>
                <a:spcPts val="0"/>
              </a:spcBef>
            </a:pPr>
            <a:r>
              <a:rPr lang="en-GB" sz="2000" b="0" i="0" dirty="0">
                <a:effectLst/>
              </a:rPr>
              <a:t>Governance signifies a new way of governing and refers to the collaboration of different stakeholders to secure a collective goal (</a:t>
            </a:r>
            <a:r>
              <a:rPr lang="en-GB" sz="2000" b="0" i="0" u="sng" dirty="0">
                <a:effectLst/>
                <a:hlinkClick r:id="rId2">
                  <a:extLst>
                    <a:ext uri="{A12FA001-AC4F-418D-AE19-62706E023703}">
                      <ahyp:hlinkClr xmlns:ahyp="http://schemas.microsoft.com/office/drawing/2018/hyperlinkcolor" val="tx"/>
                    </a:ext>
                  </a:extLst>
                </a:hlinkClick>
              </a:rPr>
              <a:t>Pierre &amp; Peters, 2005</a:t>
            </a:r>
            <a:r>
              <a:rPr lang="en-GB" sz="2000" b="0" i="0" dirty="0">
                <a:effectLst/>
              </a:rPr>
              <a:t>). It involves “processes for the regulation and mobilization of social action and for producing social order” (</a:t>
            </a:r>
            <a:r>
              <a:rPr lang="en-GB" sz="2000" b="0" i="0" u="sng" dirty="0">
                <a:effectLst/>
                <a:hlinkClick r:id="rId3">
                  <a:extLst>
                    <a:ext uri="{A12FA001-AC4F-418D-AE19-62706E023703}">
                      <ahyp:hlinkClr xmlns:ahyp="http://schemas.microsoft.com/office/drawing/2018/hyperlinkcolor" val="tx"/>
                    </a:ext>
                  </a:extLst>
                </a:hlinkClick>
              </a:rPr>
              <a:t>Bramwell &amp; Lane, 2011</a:t>
            </a:r>
            <a:r>
              <a:rPr lang="en-GB" sz="2000" b="0" i="0" dirty="0">
                <a:effectLst/>
              </a:rPr>
              <a:t>, p. 411), as well as the coordination of non-governmental actors such as businesses, voluntary groups, and local communities into a cohesive network. </a:t>
            </a:r>
          </a:p>
          <a:p>
            <a:pPr marL="0" indent="0">
              <a:lnSpc>
                <a:spcPct val="100000"/>
              </a:lnSpc>
              <a:spcBef>
                <a:spcPts val="0"/>
              </a:spcBef>
            </a:pPr>
            <a:endParaRPr lang="en-GB" sz="2000" dirty="0"/>
          </a:p>
          <a:p>
            <a:pPr marL="0" indent="0">
              <a:lnSpc>
                <a:spcPct val="100000"/>
              </a:lnSpc>
              <a:spcBef>
                <a:spcPts val="0"/>
              </a:spcBef>
            </a:pPr>
            <a:r>
              <a:rPr lang="en-GB" sz="2000" b="0" i="0" dirty="0">
                <a:effectLst/>
              </a:rPr>
              <a:t>The government acts as the leader to mobilize resources and facilitate decision-making amongst the actors and determine the practices, rules, and strategies in response to changes and crises (</a:t>
            </a:r>
            <a:r>
              <a:rPr lang="en-GB" sz="2000" b="0" i="0" u="sng" dirty="0">
                <a:effectLst/>
                <a:hlinkClick r:id="rId2">
                  <a:extLst>
                    <a:ext uri="{A12FA001-AC4F-418D-AE19-62706E023703}">
                      <ahyp:hlinkClr xmlns:ahyp="http://schemas.microsoft.com/office/drawing/2018/hyperlinkcolor" val="tx"/>
                    </a:ext>
                  </a:extLst>
                </a:hlinkClick>
              </a:rPr>
              <a:t>Pierre &amp; Peters, 2005</a:t>
            </a:r>
            <a:r>
              <a:rPr lang="en-GB" sz="2000" b="0" i="0" dirty="0">
                <a:effectLst/>
              </a:rPr>
              <a:t>). Through adaptive learning and trial-and-error efforts, partners in a stakeholder network can search for “a more suitable or more effective form of governance adjusted to specific purposes and contexts” (</a:t>
            </a:r>
            <a:r>
              <a:rPr lang="en-GB" sz="2000" b="0" i="0" u="sng" dirty="0">
                <a:effectLst/>
                <a:hlinkClick r:id="rId4">
                  <a:extLst>
                    <a:ext uri="{A12FA001-AC4F-418D-AE19-62706E023703}">
                      <ahyp:hlinkClr xmlns:ahyp="http://schemas.microsoft.com/office/drawing/2018/hyperlinkcolor" val="tx"/>
                    </a:ext>
                  </a:extLst>
                </a:hlinkClick>
              </a:rPr>
              <a:t>Wan, 2013</a:t>
            </a:r>
            <a:r>
              <a:rPr lang="en-GB" sz="2000" b="0" i="0" dirty="0">
                <a:effectLst/>
              </a:rPr>
              <a:t>, p. 166). Among the most effective forms is the public-private partnership or PPP.</a:t>
            </a:r>
            <a:endParaRPr lang="en-IE" sz="2000" dirty="0"/>
          </a:p>
          <a:p>
            <a:pPr marL="0" indent="0">
              <a:lnSpc>
                <a:spcPct val="100000"/>
              </a:lnSpc>
              <a:spcBef>
                <a:spcPts val="0"/>
              </a:spcBef>
            </a:pPr>
            <a:endParaRPr lang="en-IE" sz="2000"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b="0" i="0" dirty="0">
                <a:effectLst/>
              </a:rPr>
              <a:t>Public-Private Partnerships are Effective for Securing a Collective Goal When Managing a Crisis</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5"/>
            <a:extLst>
              <a:ext uri="{FF2B5EF4-FFF2-40B4-BE49-F238E27FC236}">
                <a16:creationId xmlns:a16="http://schemas.microsoft.com/office/drawing/2014/main" id="{677A4E1D-CB32-EDFA-3941-E9EC988EBA8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5">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0167369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92595B-903E-6DB9-BE04-F95C733891D4}"/>
              </a:ext>
            </a:extLst>
          </p:cNvPr>
          <p:cNvSpPr/>
          <p:nvPr/>
        </p:nvSpPr>
        <p:spPr>
          <a:xfrm>
            <a:off x="234817" y="847725"/>
            <a:ext cx="7489958" cy="6010275"/>
          </a:xfrm>
          <a:prstGeom prst="rect">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457199" y="1006117"/>
            <a:ext cx="6515101" cy="5632807"/>
          </a:xfrm>
        </p:spPr>
        <p:txBody>
          <a:bodyPr>
            <a:noAutofit/>
          </a:bodyPr>
          <a:lstStyle/>
          <a:p>
            <a:endParaRPr lang="en-GB" sz="1900" dirty="0"/>
          </a:p>
          <a:p>
            <a:r>
              <a:rPr lang="en-GB" b="1" dirty="0"/>
              <a:t>Stage 2 – Activate, Respond, Manage, Report</a:t>
            </a:r>
          </a:p>
          <a:p>
            <a:r>
              <a:rPr lang="en-GB" sz="2000" dirty="0"/>
              <a:t>In the crisis phase, the team is responsible for the following:</a:t>
            </a:r>
            <a:endParaRPr lang="en-IE" sz="2000" dirty="0"/>
          </a:p>
          <a:p>
            <a:pPr marL="342900" indent="-342900" algn="l" rtl="0" fontAlgn="base">
              <a:lnSpc>
                <a:spcPct val="100000"/>
              </a:lnSpc>
              <a:spcBef>
                <a:spcPts val="0"/>
              </a:spcBef>
              <a:buFont typeface="Arial" panose="020B0604020202020204" pitchFamily="34" charset="0"/>
              <a:buChar char="•"/>
            </a:pPr>
            <a:endParaRPr lang="en-GB" sz="1000" i="0" dirty="0">
              <a:solidFill>
                <a:schemeClr val="bg1"/>
              </a:solidFill>
              <a:effectLst/>
            </a:endParaRPr>
          </a:p>
          <a:p>
            <a:pPr algn="l" rtl="0" fontAlgn="base">
              <a:lnSpc>
                <a:spcPct val="100000"/>
              </a:lnSpc>
              <a:spcBef>
                <a:spcPts val="0"/>
              </a:spcBef>
              <a:buFont typeface="Arial" panose="020B0604020202020204" pitchFamily="34" charset="0"/>
              <a:buChar char="•"/>
            </a:pPr>
            <a:r>
              <a:rPr lang="en-GB" sz="2000" b="0" i="0" dirty="0">
                <a:effectLst/>
              </a:rPr>
              <a:t>Monitor and detect the </a:t>
            </a:r>
            <a:r>
              <a:rPr lang="en-GB" sz="2000" b="1" i="0" dirty="0">
                <a:effectLst/>
              </a:rPr>
              <a:t>early signs </a:t>
            </a:r>
            <a:r>
              <a:rPr lang="en-GB" sz="2000" b="0" i="0" dirty="0">
                <a:effectLst/>
              </a:rPr>
              <a:t>of a crisis or emergency. Remember both a </a:t>
            </a:r>
            <a:r>
              <a:rPr lang="en-GB" sz="2000" dirty="0"/>
              <a:t>regional crisis and a localized crisis can affect a region</a:t>
            </a:r>
            <a:endParaRPr lang="en-GB" sz="2000" b="0" i="0" dirty="0">
              <a:effectLst/>
            </a:endParaRPr>
          </a:p>
          <a:p>
            <a:pPr algn="l" rtl="0" fontAlgn="base">
              <a:lnSpc>
                <a:spcPct val="100000"/>
              </a:lnSpc>
              <a:spcBef>
                <a:spcPts val="0"/>
              </a:spcBef>
              <a:buFont typeface="Arial" panose="020B0604020202020204" pitchFamily="34" charset="0"/>
              <a:buChar char="•"/>
            </a:pPr>
            <a:r>
              <a:rPr lang="en-GB" sz="2000" b="1" i="0" dirty="0">
                <a:effectLst/>
              </a:rPr>
              <a:t>Assess the impact </a:t>
            </a:r>
            <a:r>
              <a:rPr lang="en-GB" sz="2000" b="0" i="0" dirty="0">
                <a:effectLst/>
              </a:rPr>
              <a:t>of the crisis and activate the crisis response and the crisis command system</a:t>
            </a:r>
          </a:p>
          <a:p>
            <a:pPr algn="l" rtl="0" fontAlgn="base">
              <a:lnSpc>
                <a:spcPct val="100000"/>
              </a:lnSpc>
              <a:spcBef>
                <a:spcPts val="0"/>
              </a:spcBef>
              <a:buFont typeface="Arial" panose="020B0604020202020204" pitchFamily="34" charset="0"/>
              <a:buChar char="•"/>
            </a:pPr>
            <a:r>
              <a:rPr lang="en-GB" sz="2000" b="1" i="0" dirty="0">
                <a:effectLst/>
              </a:rPr>
              <a:t>Implement emergency measures </a:t>
            </a:r>
            <a:r>
              <a:rPr lang="en-GB" sz="2000" b="0" i="0" dirty="0">
                <a:effectLst/>
              </a:rPr>
              <a:t>and contingency plans</a:t>
            </a:r>
          </a:p>
          <a:p>
            <a:pPr algn="l" rtl="0" fontAlgn="base">
              <a:lnSpc>
                <a:spcPct val="100000"/>
              </a:lnSpc>
              <a:spcBef>
                <a:spcPts val="0"/>
              </a:spcBef>
              <a:buFont typeface="Arial" panose="020B0604020202020204" pitchFamily="34" charset="0"/>
              <a:buChar char="•"/>
            </a:pPr>
            <a:r>
              <a:rPr lang="en-GB" sz="2000" b="1" i="0" dirty="0">
                <a:effectLst/>
              </a:rPr>
              <a:t>Communicate</a:t>
            </a:r>
            <a:r>
              <a:rPr lang="en-GB" sz="2000" b="0" i="0" dirty="0">
                <a:effectLst/>
              </a:rPr>
              <a:t> important information to all stakeholders</a:t>
            </a:r>
          </a:p>
          <a:p>
            <a:pPr algn="l" rtl="0" fontAlgn="base">
              <a:lnSpc>
                <a:spcPct val="100000"/>
              </a:lnSpc>
              <a:spcBef>
                <a:spcPts val="0"/>
              </a:spcBef>
              <a:buFont typeface="Arial" panose="020B0604020202020204" pitchFamily="34" charset="0"/>
              <a:buChar char="•"/>
            </a:pPr>
            <a:r>
              <a:rPr lang="en-GB" sz="2000" b="1" i="0" dirty="0">
                <a:effectLst/>
              </a:rPr>
              <a:t>Arrange support services</a:t>
            </a:r>
            <a:r>
              <a:rPr lang="en-GB" sz="2000" b="0" i="0" dirty="0">
                <a:effectLst/>
              </a:rPr>
              <a:t>, such as first aid, </a:t>
            </a:r>
            <a:r>
              <a:rPr lang="en-GB" sz="2000" dirty="0"/>
              <a:t>helpline,</a:t>
            </a:r>
            <a:r>
              <a:rPr lang="en-GB" sz="2000" b="0" i="0" dirty="0">
                <a:effectLst/>
              </a:rPr>
              <a:t> mental health resources, and food</a:t>
            </a:r>
          </a:p>
          <a:p>
            <a:pPr algn="l" rtl="0" fontAlgn="base">
              <a:lnSpc>
                <a:spcPct val="100000"/>
              </a:lnSpc>
              <a:spcBef>
                <a:spcPts val="0"/>
              </a:spcBef>
              <a:buFont typeface="Arial" panose="020B0604020202020204" pitchFamily="34" charset="0"/>
              <a:buChar char="•"/>
            </a:pPr>
            <a:r>
              <a:rPr lang="en-GB" sz="2000" b="1" i="0" dirty="0">
                <a:effectLst/>
              </a:rPr>
              <a:t>Support morale</a:t>
            </a:r>
          </a:p>
          <a:p>
            <a:pPr algn="l" rtl="0" fontAlgn="base">
              <a:lnSpc>
                <a:spcPct val="100000"/>
              </a:lnSpc>
              <a:spcBef>
                <a:spcPts val="0"/>
              </a:spcBef>
              <a:buFont typeface="Arial" panose="020B0604020202020204" pitchFamily="34" charset="0"/>
              <a:buChar char="•"/>
            </a:pPr>
            <a:r>
              <a:rPr lang="en-GB" sz="2000" b="1" i="0" dirty="0">
                <a:effectLst/>
              </a:rPr>
              <a:t>Coordinate</a:t>
            </a:r>
            <a:r>
              <a:rPr lang="en-GB" sz="2000" b="0" i="0" dirty="0">
                <a:effectLst/>
              </a:rPr>
              <a:t> with the wider Crisis Management </a:t>
            </a:r>
            <a:r>
              <a:rPr lang="en-GB" sz="2000" b="0" i="0" dirty="0" err="1">
                <a:effectLst/>
              </a:rPr>
              <a:t>Center</a:t>
            </a:r>
            <a:r>
              <a:rPr lang="en-GB" sz="2000" b="0" i="0" dirty="0">
                <a:effectLst/>
              </a:rPr>
              <a:t>(including emergency services, and volunteers) and the Steering Group.</a:t>
            </a: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234816" y="0"/>
            <a:ext cx="11957183" cy="1006117"/>
          </a:xfrm>
          <a:solidFill>
            <a:srgbClr val="79527B"/>
          </a:solidFill>
        </p:spPr>
        <p:txBody>
          <a:bodyPr>
            <a:normAutofit fontScale="92500" lnSpcReduction="10000"/>
          </a:bodyPr>
          <a:lstStyle/>
          <a:p>
            <a:pPr algn="ctr">
              <a:lnSpc>
                <a:spcPct val="120000"/>
              </a:lnSpc>
              <a:spcBef>
                <a:spcPts val="0"/>
              </a:spcBef>
            </a:pPr>
            <a:r>
              <a:rPr lang="en-GB" sz="2800" b="0" i="0" dirty="0">
                <a:effectLst/>
              </a:rPr>
              <a:t>Overview of Responsibilities of the </a:t>
            </a:r>
          </a:p>
          <a:p>
            <a:pPr algn="ctr">
              <a:lnSpc>
                <a:spcPct val="120000"/>
              </a:lnSpc>
              <a:spcBef>
                <a:spcPts val="0"/>
              </a:spcBef>
            </a:pPr>
            <a:r>
              <a:rPr lang="en-GB" sz="2800" dirty="0"/>
              <a:t>T</a:t>
            </a:r>
            <a:r>
              <a:rPr lang="en-GB" sz="2800" b="0" i="0" dirty="0">
                <a:effectLst/>
              </a:rPr>
              <a:t>CMT</a:t>
            </a:r>
            <a:endParaRPr lang="en-IE" sz="2800" dirty="0"/>
          </a:p>
          <a:p>
            <a:pPr algn="ctr">
              <a:lnSpc>
                <a:spcPct val="120000"/>
              </a:lnSpc>
              <a:spcBef>
                <a:spcPts val="0"/>
              </a:spcBef>
            </a:pPr>
            <a:endParaRPr lang="en-IE" sz="2800" dirty="0"/>
          </a:p>
        </p:txBody>
      </p:sp>
      <p:sp>
        <p:nvSpPr>
          <p:cNvPr id="2" name="Rectangle: Rounded Corners 1">
            <a:extLst>
              <a:ext uri="{FF2B5EF4-FFF2-40B4-BE49-F238E27FC236}">
                <a16:creationId xmlns:a16="http://schemas.microsoft.com/office/drawing/2014/main" id="{4034A0B2-29F6-5CE1-6483-18332FA5D391}"/>
              </a:ext>
            </a:extLst>
          </p:cNvPr>
          <p:cNvSpPr/>
          <p:nvPr/>
        </p:nvSpPr>
        <p:spPr>
          <a:xfrm>
            <a:off x="676274" y="161926"/>
            <a:ext cx="2314575" cy="777517"/>
          </a:xfrm>
          <a:prstGeom prst="round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In Crisis Stage 2</a:t>
            </a:r>
          </a:p>
        </p:txBody>
      </p:sp>
      <p:pic>
        <p:nvPicPr>
          <p:cNvPr id="10" name="Picture Placeholder 9" descr="A car parked in front of a building that is falling apart&#10;&#10;Description automatically generated with medium confidence">
            <a:extLst>
              <a:ext uri="{FF2B5EF4-FFF2-40B4-BE49-F238E27FC236}">
                <a16:creationId xmlns:a16="http://schemas.microsoft.com/office/drawing/2014/main" id="{739EF2E4-2FF5-0B78-1E35-75FE5A43F8E7}"/>
              </a:ext>
            </a:extLst>
          </p:cNvPr>
          <p:cNvPicPr>
            <a:picLocks noGrp="1" noChangeAspect="1"/>
          </p:cNvPicPr>
          <p:nvPr>
            <p:ph type="pic" sz="quarter" idx="10"/>
          </p:nvPr>
        </p:nvPicPr>
        <p:blipFill>
          <a:blip r:embed="rId2"/>
          <a:srcRect l="15958" r="15958"/>
          <a:stretch>
            <a:fillRect/>
          </a:stretch>
        </p:blipFill>
        <p:spPr>
          <a:xfrm>
            <a:off x="7342792" y="1691916"/>
            <a:ext cx="4849207" cy="4746982"/>
          </a:xfrm>
        </p:spPr>
      </p:pic>
    </p:spTree>
    <p:extLst>
      <p:ext uri="{BB962C8B-B14F-4D97-AF65-F5344CB8AC3E}">
        <p14:creationId xmlns:p14="http://schemas.microsoft.com/office/powerpoint/2010/main" val="6200046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92595B-903E-6DB9-BE04-F95C733891D4}"/>
              </a:ext>
            </a:extLst>
          </p:cNvPr>
          <p:cNvSpPr/>
          <p:nvPr/>
        </p:nvSpPr>
        <p:spPr>
          <a:xfrm>
            <a:off x="234817" y="847725"/>
            <a:ext cx="7489958" cy="6010275"/>
          </a:xfrm>
          <a:prstGeom prst="rect">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742949" y="1006117"/>
            <a:ext cx="6429375" cy="5632807"/>
          </a:xfrm>
        </p:spPr>
        <p:txBody>
          <a:bodyPr>
            <a:noAutofit/>
          </a:bodyPr>
          <a:lstStyle/>
          <a:p>
            <a:endParaRPr lang="en-GB" sz="1900" dirty="0"/>
          </a:p>
          <a:p>
            <a:pPr marL="0" indent="0" algn="l" rtl="0" fontAlgn="base">
              <a:lnSpc>
                <a:spcPct val="100000"/>
              </a:lnSpc>
              <a:spcBef>
                <a:spcPts val="0"/>
              </a:spcBef>
            </a:pPr>
            <a:r>
              <a:rPr lang="en-GB" b="1" dirty="0"/>
              <a:t>Stage 3 – Recovery, Rebuild, Resilience</a:t>
            </a:r>
          </a:p>
          <a:p>
            <a:pPr marL="342900" indent="-342900" algn="l" rtl="0" fontAlgn="base">
              <a:lnSpc>
                <a:spcPct val="100000"/>
              </a:lnSpc>
              <a:spcBef>
                <a:spcPts val="0"/>
              </a:spcBef>
              <a:buFont typeface="Arial" panose="020B0604020202020204" pitchFamily="34" charset="0"/>
              <a:buChar char="•"/>
            </a:pPr>
            <a:endParaRPr lang="en-GB" sz="1000" i="0" dirty="0">
              <a:solidFill>
                <a:schemeClr val="bg1"/>
              </a:solidFill>
              <a:effectLst/>
            </a:endParaRPr>
          </a:p>
          <a:p>
            <a:pPr algn="l" rtl="0" fontAlgn="base">
              <a:lnSpc>
                <a:spcPct val="100000"/>
              </a:lnSpc>
              <a:spcBef>
                <a:spcPts val="0"/>
              </a:spcBef>
            </a:pPr>
            <a:r>
              <a:rPr lang="en-GB" sz="2000" b="0" i="0" dirty="0">
                <a:effectLst/>
              </a:rPr>
              <a:t>In the aftermath of a crisis, the team does the following:</a:t>
            </a:r>
          </a:p>
          <a:p>
            <a:pPr algn="l" rtl="0" fontAlgn="base">
              <a:lnSpc>
                <a:spcPct val="100000"/>
              </a:lnSpc>
              <a:spcBef>
                <a:spcPts val="0"/>
              </a:spcBef>
            </a:pPr>
            <a:endParaRPr lang="en-GB" sz="2000" b="0" i="0" dirty="0">
              <a:effectLst/>
            </a:endParaRPr>
          </a:p>
          <a:p>
            <a:pPr algn="l" rtl="0" fontAlgn="base">
              <a:lnSpc>
                <a:spcPct val="100000"/>
              </a:lnSpc>
              <a:spcBef>
                <a:spcPts val="0"/>
              </a:spcBef>
              <a:buFont typeface="Arial" panose="020B0604020202020204" pitchFamily="34" charset="0"/>
              <a:buChar char="•"/>
            </a:pPr>
            <a:r>
              <a:rPr lang="en-GB" sz="2000" b="1" i="0" dirty="0">
                <a:effectLst/>
              </a:rPr>
              <a:t>Review</a:t>
            </a:r>
            <a:r>
              <a:rPr lang="en-GB" sz="2000" b="0" i="0" dirty="0">
                <a:effectLst/>
              </a:rPr>
              <a:t> what did and didn’t work well</a:t>
            </a:r>
          </a:p>
          <a:p>
            <a:pPr algn="l" rtl="0" fontAlgn="base">
              <a:lnSpc>
                <a:spcPct val="100000"/>
              </a:lnSpc>
              <a:spcBef>
                <a:spcPts val="0"/>
              </a:spcBef>
              <a:buFont typeface="Arial" panose="020B0604020202020204" pitchFamily="34" charset="0"/>
              <a:buChar char="•"/>
            </a:pPr>
            <a:r>
              <a:rPr lang="en-GB" sz="2000" dirty="0"/>
              <a:t>Update the audit and SWOT to detect any recommended changes that could threaten the region further down the line (e.g., new crisis prevention infrastructure, or maintenance required as a result of the crisis). </a:t>
            </a:r>
            <a:endParaRPr lang="en-GB" sz="2000" b="0" i="0" dirty="0">
              <a:effectLst/>
            </a:endParaRPr>
          </a:p>
          <a:p>
            <a:pPr algn="l" rtl="0" fontAlgn="base">
              <a:lnSpc>
                <a:spcPct val="100000"/>
              </a:lnSpc>
              <a:spcBef>
                <a:spcPts val="0"/>
              </a:spcBef>
              <a:buFont typeface="Arial" panose="020B0604020202020204" pitchFamily="34" charset="0"/>
              <a:buChar char="•"/>
            </a:pPr>
            <a:r>
              <a:rPr lang="en-GB" sz="2000" b="0" i="0" dirty="0">
                <a:effectLst/>
              </a:rPr>
              <a:t>Revise the Crisis Management Strategy &amp; Plan and other key documents and strategies, based on new learnings</a:t>
            </a:r>
          </a:p>
          <a:p>
            <a:pPr algn="l" rtl="0" fontAlgn="base">
              <a:lnSpc>
                <a:spcPct val="100000"/>
              </a:lnSpc>
              <a:spcBef>
                <a:spcPts val="0"/>
              </a:spcBef>
              <a:buFont typeface="Arial" panose="020B0604020202020204" pitchFamily="34" charset="0"/>
              <a:buChar char="•"/>
            </a:pPr>
            <a:r>
              <a:rPr lang="en-GB" sz="2000" b="0" i="0" dirty="0">
                <a:effectLst/>
              </a:rPr>
              <a:t>Replenish resources and obtain any new or additional needed resources</a:t>
            </a:r>
          </a:p>
          <a:p>
            <a:pPr algn="l" rtl="0" fontAlgn="base">
              <a:lnSpc>
                <a:spcPct val="100000"/>
              </a:lnSpc>
              <a:spcBef>
                <a:spcPts val="0"/>
              </a:spcBef>
              <a:buFont typeface="Arial" panose="020B0604020202020204" pitchFamily="34" charset="0"/>
              <a:buChar char="•"/>
            </a:pPr>
            <a:r>
              <a:rPr lang="en-GB" sz="2000" b="0" i="0" dirty="0">
                <a:effectLst/>
              </a:rPr>
              <a:t>Communicate changes to stakeholders. Update and deliver new training and response procedures</a:t>
            </a:r>
          </a:p>
          <a:p>
            <a:pPr algn="l" rtl="0" fontAlgn="base">
              <a:lnSpc>
                <a:spcPct val="100000"/>
              </a:lnSpc>
              <a:spcBef>
                <a:spcPts val="0"/>
              </a:spcBef>
              <a:buFont typeface="Arial" panose="020B0604020202020204" pitchFamily="34" charset="0"/>
              <a:buChar char="•"/>
            </a:pPr>
            <a:r>
              <a:rPr lang="en-GB" sz="2000" b="0" i="0" dirty="0">
                <a:effectLst/>
              </a:rPr>
              <a:t>Hold drills and rehearsals of the revised plan across the region </a:t>
            </a: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234816" y="0"/>
            <a:ext cx="11957183" cy="1006117"/>
          </a:xfrm>
          <a:solidFill>
            <a:srgbClr val="79527B"/>
          </a:solidFill>
        </p:spPr>
        <p:txBody>
          <a:bodyPr>
            <a:normAutofit fontScale="92500" lnSpcReduction="10000"/>
          </a:bodyPr>
          <a:lstStyle/>
          <a:p>
            <a:pPr algn="ctr">
              <a:lnSpc>
                <a:spcPct val="120000"/>
              </a:lnSpc>
              <a:spcBef>
                <a:spcPts val="0"/>
              </a:spcBef>
            </a:pPr>
            <a:r>
              <a:rPr lang="en-GB" sz="2800" b="0" i="0" dirty="0">
                <a:effectLst/>
              </a:rPr>
              <a:t>Overview of Responsibilities of the </a:t>
            </a:r>
          </a:p>
          <a:p>
            <a:pPr algn="ctr">
              <a:lnSpc>
                <a:spcPct val="120000"/>
              </a:lnSpc>
              <a:spcBef>
                <a:spcPts val="0"/>
              </a:spcBef>
            </a:pPr>
            <a:r>
              <a:rPr lang="en-GB" sz="2800" b="0" i="0" dirty="0">
                <a:effectLst/>
              </a:rPr>
              <a:t>RT(CMT)</a:t>
            </a:r>
            <a:endParaRPr lang="en-IE" sz="2800" dirty="0"/>
          </a:p>
        </p:txBody>
      </p:sp>
      <p:sp>
        <p:nvSpPr>
          <p:cNvPr id="2" name="Rectangle: Rounded Corners 1">
            <a:extLst>
              <a:ext uri="{FF2B5EF4-FFF2-40B4-BE49-F238E27FC236}">
                <a16:creationId xmlns:a16="http://schemas.microsoft.com/office/drawing/2014/main" id="{4034A0B2-29F6-5CE1-6483-18332FA5D391}"/>
              </a:ext>
            </a:extLst>
          </p:cNvPr>
          <p:cNvSpPr/>
          <p:nvPr/>
        </p:nvSpPr>
        <p:spPr>
          <a:xfrm>
            <a:off x="644392" y="193496"/>
            <a:ext cx="2257426" cy="777517"/>
          </a:xfrm>
          <a:prstGeom prst="round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Posts Crisis Stage 3</a:t>
            </a:r>
          </a:p>
        </p:txBody>
      </p:sp>
      <p:pic>
        <p:nvPicPr>
          <p:cNvPr id="10" name="Picture Placeholder 9" descr="A picture containing sky, ground, outdoor, person&#10;&#10;Description automatically generated">
            <a:extLst>
              <a:ext uri="{FF2B5EF4-FFF2-40B4-BE49-F238E27FC236}">
                <a16:creationId xmlns:a16="http://schemas.microsoft.com/office/drawing/2014/main" id="{6600C872-6602-8CED-F909-EA2C5A6E0933}"/>
              </a:ext>
            </a:extLst>
          </p:cNvPr>
          <p:cNvPicPr>
            <a:picLocks noGrp="1" noChangeAspect="1"/>
          </p:cNvPicPr>
          <p:nvPr>
            <p:ph type="pic" sz="quarter" idx="10"/>
          </p:nvPr>
        </p:nvPicPr>
        <p:blipFill>
          <a:blip r:embed="rId2"/>
          <a:srcRect l="16025" r="16025"/>
          <a:stretch>
            <a:fillRect/>
          </a:stretch>
        </p:blipFill>
        <p:spPr>
          <a:xfrm>
            <a:off x="7054497" y="1417458"/>
            <a:ext cx="5137502" cy="5029200"/>
          </a:xfrm>
        </p:spPr>
      </p:pic>
    </p:spTree>
    <p:extLst>
      <p:ext uri="{BB962C8B-B14F-4D97-AF65-F5344CB8AC3E}">
        <p14:creationId xmlns:p14="http://schemas.microsoft.com/office/powerpoint/2010/main" val="16020592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48215" y="2083616"/>
            <a:ext cx="8901204" cy="4303130"/>
          </a:xfrm>
        </p:spPr>
        <p:txBody>
          <a:bodyPr>
            <a:normAutofit/>
          </a:bodyPr>
          <a:lstStyle/>
          <a:p>
            <a:pPr marL="0" indent="0">
              <a:lnSpc>
                <a:spcPct val="100000"/>
              </a:lnSpc>
              <a:spcBef>
                <a:spcPts val="0"/>
              </a:spcBef>
            </a:pPr>
            <a:r>
              <a:rPr lang="en-GB" b="0" i="0" dirty="0">
                <a:effectLst/>
              </a:rPr>
              <a:t>Specifically, the study investigates the roles of government and the crisis leader in post-COVID tourism recovery, the changes in consumer markets, and the collaborative efforts of tourism business sectors and destination marketing organizations. This study contributes to deciphering how public-private partnerships can help tourism recovery, as well as the importance of crisis leadership in the process. The study also provides suggestions for industry partners regarding how they can act and respond to crises more effectively.</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b="0" i="0" dirty="0">
                <a:effectLst/>
              </a:rPr>
              <a:t>Destination Governance In Times Of Crisis And The Role Of Public-Private Partnerships In Tourism Recovery From Covid-19 </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8181944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95817" y="1633739"/>
            <a:ext cx="8901204" cy="4514304"/>
          </a:xfrm>
        </p:spPr>
        <p:txBody>
          <a:bodyPr>
            <a:normAutofit fontScale="77500" lnSpcReduction="20000"/>
          </a:bodyPr>
          <a:lstStyle/>
          <a:p>
            <a:pPr marL="0" indent="0">
              <a:lnSpc>
                <a:spcPct val="120000"/>
              </a:lnSpc>
              <a:spcBef>
                <a:spcPts val="0"/>
              </a:spcBef>
            </a:pPr>
            <a:r>
              <a:rPr lang="en-GB" b="0" i="0" dirty="0">
                <a:effectLst/>
              </a:rPr>
              <a:t>To recover from the crisis, an effective and responsive mode of governance has been required (</a:t>
            </a:r>
            <a:r>
              <a:rPr lang="en-GB" b="0" i="0" u="sng" dirty="0">
                <a:effectLst/>
                <a:hlinkClick r:id="rId2">
                  <a:extLst>
                    <a:ext uri="{A12FA001-AC4F-418D-AE19-62706E023703}">
                      <ahyp:hlinkClr xmlns:ahyp="http://schemas.microsoft.com/office/drawing/2018/hyperlinkcolor" val="tx"/>
                    </a:ext>
                  </a:extLst>
                </a:hlinkClick>
              </a:rPr>
              <a:t>Neupane, 2021</a:t>
            </a:r>
            <a:r>
              <a:rPr lang="en-GB" b="0" i="0" dirty="0">
                <a:effectLst/>
              </a:rPr>
              <a:t>; </a:t>
            </a:r>
            <a:r>
              <a:rPr lang="en-GB" b="0" i="0" u="sng" dirty="0">
                <a:effectLst/>
                <a:hlinkClick r:id="rId3">
                  <a:extLst>
                    <a:ext uri="{A12FA001-AC4F-418D-AE19-62706E023703}">
                      <ahyp:hlinkClr xmlns:ahyp="http://schemas.microsoft.com/office/drawing/2018/hyperlinkcolor" val="tx"/>
                    </a:ext>
                  </a:extLst>
                </a:hlinkClick>
              </a:rPr>
              <a:t>Vargas, 2020</a:t>
            </a:r>
            <a:r>
              <a:rPr lang="en-GB" b="0" i="0" dirty="0">
                <a:effectLst/>
              </a:rPr>
              <a:t>). Accordingly, an effective and responsive mode of governance is needed to secure order, especially in times of crisis such as COVID-19. </a:t>
            </a:r>
          </a:p>
          <a:p>
            <a:pPr marL="0" indent="0">
              <a:lnSpc>
                <a:spcPct val="120000"/>
              </a:lnSpc>
              <a:spcBef>
                <a:spcPts val="0"/>
              </a:spcBef>
            </a:pPr>
            <a:endParaRPr lang="en-GB" b="0" i="0" dirty="0">
              <a:effectLst/>
            </a:endParaRPr>
          </a:p>
          <a:p>
            <a:pPr marL="0" indent="0">
              <a:lnSpc>
                <a:spcPct val="120000"/>
              </a:lnSpc>
              <a:spcBef>
                <a:spcPts val="0"/>
              </a:spcBef>
            </a:pPr>
            <a:r>
              <a:rPr lang="en-GB" b="0" i="0" dirty="0">
                <a:effectLst/>
              </a:rPr>
              <a:t>Effective and responsive governance for tourism crisis management requires a government to shift its role from a steerer to that of an enabler in order to facilitate stakeholder collaboration toward common goals (</a:t>
            </a:r>
            <a:r>
              <a:rPr lang="en-GB" b="0" i="0" u="sng" dirty="0">
                <a:effectLst/>
                <a:hlinkClick r:id="rId4">
                  <a:extLst>
                    <a:ext uri="{A12FA001-AC4F-418D-AE19-62706E023703}">
                      <ahyp:hlinkClr xmlns:ahyp="http://schemas.microsoft.com/office/drawing/2018/hyperlinkcolor" val="tx"/>
                    </a:ext>
                  </a:extLst>
                </a:hlinkClick>
              </a:rPr>
              <a:t>Pierre &amp; Peters, 2005</a:t>
            </a:r>
            <a:r>
              <a:rPr lang="en-GB" b="0" i="0" dirty="0">
                <a:effectLst/>
              </a:rPr>
              <a:t>). This is especially crucial for the tourism industry, given its highly interdependent nature (</a:t>
            </a:r>
            <a:r>
              <a:rPr lang="en-GB" b="0" i="0" u="sng" dirty="0" err="1">
                <a:effectLst/>
                <a:hlinkClick r:id="rId5">
                  <a:extLst>
                    <a:ext uri="{A12FA001-AC4F-418D-AE19-62706E023703}">
                      <ahyp:hlinkClr xmlns:ahyp="http://schemas.microsoft.com/office/drawing/2018/hyperlinkcolor" val="tx"/>
                    </a:ext>
                  </a:extLst>
                </a:hlinkClick>
              </a:rPr>
              <a:t>Paraskevas</a:t>
            </a:r>
            <a:r>
              <a:rPr lang="en-GB" b="0" i="0" u="sng" dirty="0">
                <a:effectLst/>
                <a:hlinkClick r:id="rId5">
                  <a:extLst>
                    <a:ext uri="{A12FA001-AC4F-418D-AE19-62706E023703}">
                      <ahyp:hlinkClr xmlns:ahyp="http://schemas.microsoft.com/office/drawing/2018/hyperlinkcolor" val="tx"/>
                    </a:ext>
                  </a:extLst>
                </a:hlinkClick>
              </a:rPr>
              <a:t> et al., 2013</a:t>
            </a:r>
            <a:r>
              <a:rPr lang="en-GB" b="0" i="0" dirty="0">
                <a:effectLst/>
              </a:rPr>
              <a:t>). </a:t>
            </a:r>
          </a:p>
          <a:p>
            <a:pPr marL="0" indent="0">
              <a:lnSpc>
                <a:spcPct val="120000"/>
              </a:lnSpc>
              <a:spcBef>
                <a:spcPts val="0"/>
              </a:spcBef>
            </a:pPr>
            <a:endParaRPr lang="en-GB" dirty="0"/>
          </a:p>
          <a:p>
            <a:pPr marL="0" indent="0">
              <a:lnSpc>
                <a:spcPct val="120000"/>
              </a:lnSpc>
              <a:spcBef>
                <a:spcPts val="0"/>
              </a:spcBef>
            </a:pPr>
            <a:r>
              <a:rPr lang="en-GB" b="0" i="0" dirty="0">
                <a:effectLst/>
              </a:rPr>
              <a:t>The urgency and importance of establishing public-private partnerships during the pandemic was recently underscored by the United Nations World Tourism Organization (UNWTO) in its 2020 “Global Guidelines to Restart Tourism” report (</a:t>
            </a:r>
            <a:r>
              <a:rPr lang="en-GB" b="0" i="0" u="sng" dirty="0">
                <a:effectLst/>
                <a:hlinkClick r:id="rId6">
                  <a:extLst>
                    <a:ext uri="{A12FA001-AC4F-418D-AE19-62706E023703}">
                      <ahyp:hlinkClr xmlns:ahyp="http://schemas.microsoft.com/office/drawing/2018/hyperlinkcolor" val="tx"/>
                    </a:ext>
                  </a:extLst>
                </a:hlinkClick>
              </a:rPr>
              <a:t>UNWTO, 2020</a:t>
            </a:r>
            <a:r>
              <a:rPr lang="en-GB" b="0" i="0" dirty="0">
                <a:effectLst/>
              </a:rPr>
              <a:t>).</a:t>
            </a:r>
            <a:endParaRPr lang="en-IE" dirty="0"/>
          </a:p>
          <a:p>
            <a:pPr marL="0" indent="0">
              <a:lnSpc>
                <a:spcPct val="120000"/>
              </a:lnSpc>
              <a:spcBef>
                <a:spcPts val="0"/>
              </a:spcBef>
            </a:pP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b="0" i="0" dirty="0">
                <a:effectLst/>
              </a:rPr>
              <a:t>Destination Governance In Times Of Crisis And The Role Of Public-Private Partnerships In Tourism Recovery From Covid-19 </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7"/>
            <a:extLst>
              <a:ext uri="{FF2B5EF4-FFF2-40B4-BE49-F238E27FC236}">
                <a16:creationId xmlns:a16="http://schemas.microsoft.com/office/drawing/2014/main" id="{677A4E1D-CB32-EDFA-3941-E9EC988EBA8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7">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5895035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plant, tree&#10;&#10;Description automatically generated">
            <a:extLst>
              <a:ext uri="{FF2B5EF4-FFF2-40B4-BE49-F238E27FC236}">
                <a16:creationId xmlns:a16="http://schemas.microsoft.com/office/drawing/2014/main" id="{5E169CDE-1C80-919A-C60E-12019FC0E077}"/>
              </a:ext>
            </a:extLst>
          </p:cNvPr>
          <p:cNvPicPr>
            <a:picLocks noGrp="1" noChangeAspect="1"/>
          </p:cNvPicPr>
          <p:nvPr>
            <p:ph type="pic" sz="quarter" idx="10"/>
          </p:nvPr>
        </p:nvPicPr>
        <p:blipFill>
          <a:blip r:embed="rId2"/>
          <a:srcRect t="12970" b="12970"/>
          <a:stretch>
            <a:fillRect/>
          </a:stretch>
        </p:blipFill>
        <p:spPr/>
      </p:pic>
      <p:sp>
        <p:nvSpPr>
          <p:cNvPr id="8" name="Text Placeholder 17">
            <a:extLst>
              <a:ext uri="{FF2B5EF4-FFF2-40B4-BE49-F238E27FC236}">
                <a16:creationId xmlns:a16="http://schemas.microsoft.com/office/drawing/2014/main" id="{BDEBF2C3-C8F7-F543-DF7C-B17BF2325CB0}"/>
              </a:ext>
            </a:extLst>
          </p:cNvPr>
          <p:cNvSpPr>
            <a:spLocks noGrp="1"/>
          </p:cNvSpPr>
          <p:nvPr>
            <p:ph type="body" sz="quarter" idx="16"/>
          </p:nvPr>
        </p:nvSpPr>
        <p:spPr>
          <a:xfrm>
            <a:off x="6420495" y="1057275"/>
            <a:ext cx="5428605" cy="2228850"/>
          </a:xfrm>
        </p:spPr>
        <p:txBody>
          <a:bodyPr>
            <a:normAutofit lnSpcReduction="10000"/>
          </a:bodyPr>
          <a:lstStyle/>
          <a:p>
            <a:pPr>
              <a:lnSpc>
                <a:spcPct val="120000"/>
              </a:lnSpc>
              <a:spcBef>
                <a:spcPts val="0"/>
              </a:spcBef>
            </a:pPr>
            <a:r>
              <a:rPr lang="en-IE" dirty="0"/>
              <a:t>4.  </a:t>
            </a:r>
            <a:r>
              <a:rPr lang="en-IE" sz="3500" dirty="0"/>
              <a:t>Form Crisis Management Steering Group (CSG)</a:t>
            </a:r>
          </a:p>
          <a:p>
            <a:pPr>
              <a:lnSpc>
                <a:spcPct val="120000"/>
              </a:lnSpc>
              <a:spcBef>
                <a:spcPts val="0"/>
              </a:spcBef>
            </a:pPr>
            <a:r>
              <a:rPr lang="en-IE" sz="2800" i="1" dirty="0"/>
              <a:t>Regional Executive Crisis Decision Makers</a:t>
            </a:r>
          </a:p>
          <a:p>
            <a:pPr>
              <a:lnSpc>
                <a:spcPct val="120000"/>
              </a:lnSpc>
              <a:spcBef>
                <a:spcPts val="0"/>
              </a:spcBef>
            </a:pPr>
            <a:endParaRPr lang="en-IE" dirty="0"/>
          </a:p>
        </p:txBody>
      </p:sp>
    </p:spTree>
    <p:extLst>
      <p:ext uri="{BB962C8B-B14F-4D97-AF65-F5344CB8AC3E}">
        <p14:creationId xmlns:p14="http://schemas.microsoft.com/office/powerpoint/2010/main" val="1793880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0" y="149238"/>
            <a:ext cx="11470341" cy="582221"/>
          </a:xfrm>
        </p:spPr>
        <p:txBody>
          <a:bodyPr>
            <a:normAutofit/>
          </a:bodyPr>
          <a:lstStyle/>
          <a:p>
            <a:pPr algn="ctr"/>
            <a:r>
              <a:rPr lang="en-IE" sz="2800" dirty="0"/>
              <a:t>Form the Crisis Management </a:t>
            </a:r>
            <a:r>
              <a:rPr lang="en-IE" sz="2800" b="1" dirty="0"/>
              <a:t>Steering Group (Decision Maker Level)</a:t>
            </a:r>
          </a:p>
        </p:txBody>
      </p:sp>
      <p:sp>
        <p:nvSpPr>
          <p:cNvPr id="11" name="Rectangle 10">
            <a:extLst>
              <a:ext uri="{FF2B5EF4-FFF2-40B4-BE49-F238E27FC236}">
                <a16:creationId xmlns:a16="http://schemas.microsoft.com/office/drawing/2014/main" id="{39CDA248-0CE1-6E35-D4F9-880CAC9EC23B}"/>
              </a:ext>
            </a:extLst>
          </p:cNvPr>
          <p:cNvSpPr/>
          <p:nvPr/>
        </p:nvSpPr>
        <p:spPr>
          <a:xfrm>
            <a:off x="10226223" y="4729090"/>
            <a:ext cx="1856811" cy="692552"/>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Regional Crisis Decision Makers</a:t>
            </a:r>
          </a:p>
        </p:txBody>
      </p:sp>
      <p:sp>
        <p:nvSpPr>
          <p:cNvPr id="2" name="Rectangle 1">
            <a:extLst>
              <a:ext uri="{FF2B5EF4-FFF2-40B4-BE49-F238E27FC236}">
                <a16:creationId xmlns:a16="http://schemas.microsoft.com/office/drawing/2014/main" id="{FCDF49D6-5887-07D0-47CD-EAC9E3C4ADD8}"/>
              </a:ext>
            </a:extLst>
          </p:cNvPr>
          <p:cNvSpPr/>
          <p:nvPr/>
        </p:nvSpPr>
        <p:spPr>
          <a:xfrm>
            <a:off x="344586" y="3721374"/>
            <a:ext cx="9786387" cy="3053684"/>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Management Steering Group (Executive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i="1" dirty="0"/>
              <a:t>Public-private sector partnership representatives or a high-level group. These are the key tourism crisis executive decision-makers, experts, strategic thinkers, leaders, and local governments, that will ultimately manage a regional tourism crisis. They do not get involved with crisis response activities but support the region and Crisis Management </a:t>
            </a:r>
            <a:r>
              <a:rPr lang="en-IE" sz="1600" i="1" dirty="0" err="1"/>
              <a:t>Center</a:t>
            </a:r>
            <a:r>
              <a:rPr lang="en-IE" sz="1600" i="1" dirty="0"/>
              <a:t> with strategic decision-making, expertise, guidance, and advice.</a:t>
            </a:r>
          </a:p>
          <a:p>
            <a:pPr algn="ctr"/>
            <a:endParaRPr lang="en-IE" sz="1600" b="1" i="1" dirty="0"/>
          </a:p>
          <a:p>
            <a:pPr algn="ctr"/>
            <a:r>
              <a:rPr lang="en-IE" sz="1600" b="1" i="1" dirty="0"/>
              <a:t>Consider </a:t>
            </a:r>
            <a:r>
              <a:rPr lang="en-IE" sz="1600" i="1" dirty="0"/>
              <a:t>Public-Private Sector Partnership Representatives, Experts &amp; Decision Makers</a:t>
            </a:r>
            <a:endParaRPr lang="en-IE" sz="1600" b="1" i="1" dirty="0"/>
          </a:p>
          <a:p>
            <a:pPr algn="ctr"/>
            <a:r>
              <a:rPr lang="en-IE" sz="1600" dirty="0"/>
              <a:t>Crisis Management Experts, Tourism Industry Experts, Strategic Thinkers, Tourism Leaders, Government Representatives, Tourism Developers, Finance &amp; Industry Support, Investors, Leading Regional Business Representatives, a representative from each Tourism Category (e.g., one person representing hotels, one person representing culture and heritage) a Representative from Infrastructure, Transport, Utilities, Safety, etc.</a:t>
            </a:r>
          </a:p>
          <a:p>
            <a:pPr algn="ctr"/>
            <a:endParaRPr lang="en-IE" sz="1600" b="1" i="1" dirty="0"/>
          </a:p>
        </p:txBody>
      </p:sp>
      <p:sp>
        <p:nvSpPr>
          <p:cNvPr id="10" name="TextBox 9">
            <a:extLst>
              <a:ext uri="{FF2B5EF4-FFF2-40B4-BE49-F238E27FC236}">
                <a16:creationId xmlns:a16="http://schemas.microsoft.com/office/drawing/2014/main" id="{5AD88B92-60AC-6B14-2119-386E31FA0130}"/>
              </a:ext>
            </a:extLst>
          </p:cNvPr>
          <p:cNvSpPr txBox="1"/>
          <p:nvPr/>
        </p:nvSpPr>
        <p:spPr>
          <a:xfrm>
            <a:off x="266980" y="705471"/>
            <a:ext cx="11658039" cy="2862322"/>
          </a:xfrm>
          <a:prstGeom prst="rect">
            <a:avLst/>
          </a:prstGeom>
          <a:noFill/>
        </p:spPr>
        <p:txBody>
          <a:bodyPr wrap="square" rtlCol="0">
            <a:spAutoFit/>
          </a:bodyPr>
          <a:lstStyle/>
          <a:p>
            <a:pPr algn="ctr"/>
            <a:r>
              <a:rPr lang="en-GB" sz="2000" dirty="0">
                <a:solidFill>
                  <a:srgbClr val="7A547C"/>
                </a:solidFill>
              </a:rPr>
              <a:t>The Public Private Partnership essentially brings together the expertise of the Government and the private sector to meet the priorities and needs of the public effectively and efficiently when in a crisis. This is a high-level strategic group that is the key crisis decision-makers. They are usually recruited, voted or externally sourced for their expertise. </a:t>
            </a:r>
          </a:p>
          <a:p>
            <a:pPr marL="342900" indent="-342900">
              <a:buFont typeface="Wingdings" panose="05000000000000000000" pitchFamily="2" charset="2"/>
              <a:buChar char="q"/>
            </a:pPr>
            <a:r>
              <a:rPr lang="en-GB" sz="2000" dirty="0">
                <a:solidFill>
                  <a:srgbClr val="4D4D4D"/>
                </a:solidFill>
              </a:rPr>
              <a:t>Tourism Crisis Management Group members must have the knowledge, expertise, and time to be part of the Group and Regional Crisis Management activities e.g., Strategies, Plans, Meetings, External Communication Discussions, and other activities. </a:t>
            </a:r>
          </a:p>
          <a:p>
            <a:pPr marL="342900" indent="-342900">
              <a:buFont typeface="Wingdings" panose="05000000000000000000" pitchFamily="2" charset="2"/>
              <a:buChar char="q"/>
            </a:pPr>
            <a:r>
              <a:rPr lang="en-GB" sz="2000" dirty="0">
                <a:solidFill>
                  <a:srgbClr val="4D4D4D"/>
                </a:solidFill>
              </a:rPr>
              <a:t>Their roles and responsibilities should be verified, documented, and clearly understood</a:t>
            </a:r>
          </a:p>
          <a:p>
            <a:pPr marL="342900" indent="-342900">
              <a:buFont typeface="Wingdings" panose="05000000000000000000" pitchFamily="2" charset="2"/>
              <a:buChar char="q"/>
            </a:pPr>
            <a:r>
              <a:rPr lang="en-GB" sz="2000" dirty="0">
                <a:solidFill>
                  <a:srgbClr val="4D4D4D"/>
                </a:solidFill>
              </a:rPr>
              <a:t>They should have a backup person or representative available during a crisis. </a:t>
            </a:r>
            <a:endParaRPr lang="en-IE" sz="2000" dirty="0">
              <a:solidFill>
                <a:srgbClr val="4D4D4D"/>
              </a:solidFill>
            </a:endParaRPr>
          </a:p>
        </p:txBody>
      </p:sp>
    </p:spTree>
    <p:extLst>
      <p:ext uri="{BB962C8B-B14F-4D97-AF65-F5344CB8AC3E}">
        <p14:creationId xmlns:p14="http://schemas.microsoft.com/office/powerpoint/2010/main" val="12677563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AE1F3BB-5811-66AC-9A2A-10AB7A1E77E1}"/>
              </a:ext>
            </a:extLst>
          </p:cNvPr>
          <p:cNvSpPr/>
          <p:nvPr/>
        </p:nvSpPr>
        <p:spPr>
          <a:xfrm>
            <a:off x="0" y="3305176"/>
            <a:ext cx="12134850" cy="35528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CA0E48BC-7344-D8A1-92BB-B504D7946EBA}"/>
              </a:ext>
            </a:extLst>
          </p:cNvPr>
          <p:cNvSpPr/>
          <p:nvPr/>
        </p:nvSpPr>
        <p:spPr>
          <a:xfrm>
            <a:off x="0" y="800101"/>
            <a:ext cx="12134850" cy="35528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ext Placeholder 1">
            <a:extLst>
              <a:ext uri="{FF2B5EF4-FFF2-40B4-BE49-F238E27FC236}">
                <a16:creationId xmlns:a16="http://schemas.microsoft.com/office/drawing/2014/main" id="{55802DA6-2DD9-BFDC-7155-51CB6AD2412A}"/>
              </a:ext>
            </a:extLst>
          </p:cNvPr>
          <p:cNvSpPr>
            <a:spLocks noGrp="1"/>
          </p:cNvSpPr>
          <p:nvPr>
            <p:ph type="body" sz="quarter" idx="18"/>
          </p:nvPr>
        </p:nvSpPr>
        <p:spPr>
          <a:xfrm>
            <a:off x="360829" y="869080"/>
            <a:ext cx="11470341" cy="5988919"/>
          </a:xfrm>
        </p:spPr>
        <p:txBody>
          <a:bodyPr>
            <a:normAutofit fontScale="70000" lnSpcReduction="20000"/>
          </a:bodyPr>
          <a:lstStyle/>
          <a:p>
            <a:pPr marL="0" indent="0" algn="l">
              <a:lnSpc>
                <a:spcPct val="120000"/>
              </a:lnSpc>
              <a:spcBef>
                <a:spcPts val="0"/>
              </a:spcBef>
            </a:pPr>
            <a:endParaRPr lang="en-GB" b="0" i="0" dirty="0">
              <a:effectLst/>
            </a:endParaRPr>
          </a:p>
          <a:p>
            <a:pPr marL="0" indent="0" algn="l" rtl="0" fontAlgn="base">
              <a:lnSpc>
                <a:spcPct val="120000"/>
              </a:lnSpc>
              <a:spcBef>
                <a:spcPts val="0"/>
              </a:spcBef>
            </a:pPr>
            <a:r>
              <a:rPr lang="en-GB" sz="2900" b="0" i="1" dirty="0">
                <a:solidFill>
                  <a:schemeClr val="bg1"/>
                </a:solidFill>
                <a:effectLst/>
              </a:rPr>
              <a:t>‘The most senior person in regional crisis management e.g., the CEO or Lead of the Crisis Steering Group is rarely in charge of crisis response (or even a part of the crisis team). Instead, they should play a strategic role’. </a:t>
            </a:r>
          </a:p>
          <a:p>
            <a:pPr marL="0" indent="0" algn="l" rtl="0" fontAlgn="base">
              <a:lnSpc>
                <a:spcPct val="120000"/>
              </a:lnSpc>
              <a:spcBef>
                <a:spcPts val="0"/>
              </a:spcBef>
            </a:pPr>
            <a:r>
              <a:rPr lang="en-GB" b="0" i="0" dirty="0">
                <a:solidFill>
                  <a:schemeClr val="bg1"/>
                </a:solidFill>
                <a:effectLst/>
              </a:rPr>
              <a:t>For more about crisis management strategy, see “</a:t>
            </a:r>
            <a:r>
              <a:rPr lang="en-GB" b="0" i="0" u="none" strike="noStrike" dirty="0">
                <a:solidFill>
                  <a:schemeClr val="bg1"/>
                </a:solidFill>
                <a:effectLst/>
                <a:hlinkClick r:id="rId2">
                  <a:extLst>
                    <a:ext uri="{A12FA001-AC4F-418D-AE19-62706E023703}">
                      <ahyp:hlinkClr xmlns:ahyp="http://schemas.microsoft.com/office/drawing/2018/hyperlinkcolor" val="tx"/>
                    </a:ext>
                  </a:extLst>
                </a:hlinkClick>
              </a:rPr>
              <a:t>How to Craft a Strong Crisis Management Strategy</a:t>
            </a:r>
            <a:r>
              <a:rPr lang="en-GB" b="0" i="0" dirty="0">
                <a:solidFill>
                  <a:schemeClr val="bg1"/>
                </a:solidFill>
                <a:effectLst/>
              </a:rPr>
              <a:t>.”</a:t>
            </a:r>
          </a:p>
          <a:p>
            <a:pPr marL="0" indent="0" algn="l" rtl="0" fontAlgn="base">
              <a:lnSpc>
                <a:spcPct val="120000"/>
              </a:lnSpc>
              <a:spcBef>
                <a:spcPts val="0"/>
              </a:spcBef>
            </a:pPr>
            <a:endParaRPr lang="en-GB" b="0" i="0" dirty="0">
              <a:solidFill>
                <a:schemeClr val="bg1"/>
              </a:solidFill>
              <a:effectLst/>
            </a:endParaRPr>
          </a:p>
          <a:p>
            <a:pPr marL="0" indent="0" algn="l" rtl="0" fontAlgn="base">
              <a:lnSpc>
                <a:spcPct val="120000"/>
              </a:lnSpc>
              <a:spcBef>
                <a:spcPts val="0"/>
              </a:spcBef>
            </a:pPr>
            <a:r>
              <a:rPr lang="en-GB" sz="2900" b="0" i="1" dirty="0">
                <a:solidFill>
                  <a:schemeClr val="bg1"/>
                </a:solidFill>
                <a:effectLst/>
              </a:rPr>
              <a:t>“Regions must have a strategic and tactical response to crisis management,” </a:t>
            </a:r>
            <a:r>
              <a:rPr lang="en-GB" b="0" i="0" dirty="0">
                <a:solidFill>
                  <a:schemeClr val="bg1"/>
                </a:solidFill>
                <a:effectLst/>
                <a:hlinkClick r:id="rId3">
                  <a:extLst>
                    <a:ext uri="{A12FA001-AC4F-418D-AE19-62706E023703}">
                      <ahyp:hlinkClr xmlns:ahyp="http://schemas.microsoft.com/office/drawing/2018/hyperlinkcolor" val="tx"/>
                    </a:ext>
                  </a:extLst>
                </a:hlinkClick>
              </a:rPr>
              <a:t>says </a:t>
            </a:r>
            <a:r>
              <a:rPr lang="en-GB" dirty="0">
                <a:solidFill>
                  <a:schemeClr val="bg1"/>
                </a:solidFill>
                <a:hlinkClick r:id="rId3">
                  <a:extLst>
                    <a:ext uri="{A12FA001-AC4F-418D-AE19-62706E023703}">
                      <ahyp:hlinkClr xmlns:ahyp="http://schemas.microsoft.com/office/drawing/2018/hyperlinkcolor" val="tx"/>
                    </a:ext>
                  </a:extLst>
                </a:hlinkClick>
              </a:rPr>
              <a:t>Regina Phelps, Founder, Emergency Management and Safety Solutions</a:t>
            </a:r>
            <a:endParaRPr lang="en-GB" dirty="0">
              <a:solidFill>
                <a:schemeClr val="bg1"/>
              </a:solidFill>
            </a:endParaRPr>
          </a:p>
          <a:p>
            <a:pPr marL="0" indent="0" algn="l" rtl="0" fontAlgn="base">
              <a:lnSpc>
                <a:spcPct val="120000"/>
              </a:lnSpc>
              <a:spcBef>
                <a:spcPts val="0"/>
              </a:spcBef>
            </a:pPr>
            <a:endParaRPr lang="en-GB" dirty="0">
              <a:solidFill>
                <a:srgbClr val="455264"/>
              </a:solidFill>
            </a:endParaRPr>
          </a:p>
          <a:p>
            <a:pPr marL="0" indent="0" algn="l" rtl="0" fontAlgn="base">
              <a:lnSpc>
                <a:spcPct val="120000"/>
              </a:lnSpc>
              <a:spcBef>
                <a:spcPts val="0"/>
              </a:spcBef>
            </a:pPr>
            <a:r>
              <a:rPr lang="en-GB" b="0" i="0" dirty="0">
                <a:solidFill>
                  <a:schemeClr val="bg1"/>
                </a:solidFill>
                <a:effectLst/>
              </a:rPr>
              <a:t>She notes that the strategic duties of the CEO in a crisis are extensive and complex, and handling these leaves the top executive with insufficient time to join the operational response. “The tactics of managing the crisis are simple by comparison,” she explains. </a:t>
            </a:r>
          </a:p>
          <a:p>
            <a:pPr marL="0" indent="0" algn="l" rtl="0" fontAlgn="base">
              <a:lnSpc>
                <a:spcPct val="120000"/>
              </a:lnSpc>
              <a:spcBef>
                <a:spcPts val="0"/>
              </a:spcBef>
            </a:pPr>
            <a:endParaRPr lang="en-GB" b="0" i="0" dirty="0">
              <a:solidFill>
                <a:srgbClr val="455264"/>
              </a:solidFill>
              <a:effectLst/>
            </a:endParaRPr>
          </a:p>
          <a:p>
            <a:pPr marL="0" indent="0" algn="l" rtl="0" fontAlgn="base">
              <a:lnSpc>
                <a:spcPct val="120000"/>
              </a:lnSpc>
              <a:spcBef>
                <a:spcPts val="0"/>
              </a:spcBef>
            </a:pPr>
            <a:r>
              <a:rPr lang="en-GB" b="0" i="0" dirty="0">
                <a:solidFill>
                  <a:srgbClr val="455264"/>
                </a:solidFill>
                <a:effectLst/>
              </a:rPr>
              <a:t>The regional crisis leader has four primary strategic duties in a crisis or emergency:</a:t>
            </a:r>
          </a:p>
          <a:p>
            <a:pPr marL="0" indent="0" algn="l" rtl="0" fontAlgn="base">
              <a:lnSpc>
                <a:spcPct val="120000"/>
              </a:lnSpc>
              <a:spcBef>
                <a:spcPts val="0"/>
              </a:spcBef>
            </a:pPr>
            <a:endParaRPr lang="en-GB" b="0" i="0" dirty="0">
              <a:solidFill>
                <a:srgbClr val="455264"/>
              </a:solidFill>
              <a:effectLst/>
            </a:endParaRPr>
          </a:p>
          <a:p>
            <a:pPr marL="457200" indent="-457200" algn="l" rtl="0" fontAlgn="base">
              <a:lnSpc>
                <a:spcPct val="120000"/>
              </a:lnSpc>
              <a:spcBef>
                <a:spcPts val="0"/>
              </a:spcBef>
              <a:buFont typeface="+mj-lt"/>
              <a:buAutoNum type="arabicPeriod"/>
            </a:pPr>
            <a:r>
              <a:rPr lang="en-GB" b="1" i="0" dirty="0">
                <a:solidFill>
                  <a:srgbClr val="086D6E"/>
                </a:solidFill>
                <a:effectLst/>
              </a:rPr>
              <a:t>Direct regional crisis strategy and policy. </a:t>
            </a:r>
            <a:r>
              <a:rPr lang="en-GB" b="0" i="0" dirty="0">
                <a:solidFill>
                  <a:srgbClr val="455264"/>
                </a:solidFill>
                <a:effectLst/>
              </a:rPr>
              <a:t>Oversee </a:t>
            </a:r>
            <a:r>
              <a:rPr lang="en-GB" dirty="0">
                <a:solidFill>
                  <a:srgbClr val="455264"/>
                </a:solidFill>
              </a:rPr>
              <a:t>crisis management</a:t>
            </a:r>
            <a:r>
              <a:rPr lang="en-GB" b="0" i="0" dirty="0">
                <a:solidFill>
                  <a:srgbClr val="455264"/>
                </a:solidFill>
                <a:effectLst/>
              </a:rPr>
              <a:t> strategy, destination audit and SWOT analysis, communications, preparation, mitigation, response, and, recovery strategies.</a:t>
            </a:r>
          </a:p>
          <a:p>
            <a:pPr marL="457200" indent="-457200" algn="l" rtl="0" fontAlgn="base">
              <a:lnSpc>
                <a:spcPct val="120000"/>
              </a:lnSpc>
              <a:spcBef>
                <a:spcPts val="0"/>
              </a:spcBef>
              <a:buFont typeface="+mj-lt"/>
              <a:buAutoNum type="arabicPeriod"/>
            </a:pPr>
            <a:r>
              <a:rPr lang="en-GB" b="1" i="0" dirty="0">
                <a:solidFill>
                  <a:srgbClr val="086D6E"/>
                </a:solidFill>
                <a:effectLst/>
              </a:rPr>
              <a:t>Manage important relationships </a:t>
            </a:r>
            <a:r>
              <a:rPr lang="en-GB" b="0" i="0" dirty="0">
                <a:solidFill>
                  <a:srgbClr val="455264"/>
                </a:solidFill>
                <a:effectLst/>
              </a:rPr>
              <a:t>with the government, community, tourists, businesses, employees, investors, customers, and government regulators. </a:t>
            </a:r>
          </a:p>
          <a:p>
            <a:pPr marL="457200" indent="-457200" algn="l" rtl="0" fontAlgn="base">
              <a:lnSpc>
                <a:spcPct val="120000"/>
              </a:lnSpc>
              <a:spcBef>
                <a:spcPts val="0"/>
              </a:spcBef>
              <a:buFont typeface="+mj-lt"/>
              <a:buAutoNum type="arabicPeriod"/>
            </a:pPr>
            <a:r>
              <a:rPr lang="en-GB" b="1" i="0" dirty="0">
                <a:solidFill>
                  <a:srgbClr val="086D6E"/>
                </a:solidFill>
                <a:effectLst/>
              </a:rPr>
              <a:t>Manage the overall financial budget</a:t>
            </a:r>
            <a:r>
              <a:rPr lang="en-GB" b="0" i="0" dirty="0">
                <a:solidFill>
                  <a:srgbClr val="455264"/>
                </a:solidFill>
                <a:effectLst/>
              </a:rPr>
              <a:t>, legalities, and potential vulnerabilities e.g., large claims, high-level insurance</a:t>
            </a:r>
          </a:p>
          <a:p>
            <a:pPr marL="457200" indent="-457200" algn="l" rtl="0" fontAlgn="base">
              <a:lnSpc>
                <a:spcPct val="120000"/>
              </a:lnSpc>
              <a:spcBef>
                <a:spcPts val="0"/>
              </a:spcBef>
              <a:buFont typeface="+mj-lt"/>
              <a:buAutoNum type="arabicPeriod"/>
            </a:pPr>
            <a:r>
              <a:rPr lang="en-GB" b="1" i="0" dirty="0">
                <a:solidFill>
                  <a:srgbClr val="086D6E"/>
                </a:solidFill>
                <a:effectLst/>
              </a:rPr>
              <a:t>Act as a media spokesperson </a:t>
            </a:r>
            <a:r>
              <a:rPr lang="en-GB" b="0" i="0" dirty="0">
                <a:solidFill>
                  <a:srgbClr val="455264"/>
                </a:solidFill>
                <a:effectLst/>
              </a:rPr>
              <a:t>when the crisis is very serious or when recommended by the communications leader.</a:t>
            </a:r>
          </a:p>
          <a:p>
            <a:pPr marL="0" indent="0">
              <a:lnSpc>
                <a:spcPct val="120000"/>
              </a:lnSpc>
              <a:spcBef>
                <a:spcPts val="0"/>
              </a:spcBef>
            </a:pPr>
            <a:endParaRPr lang="en-IE" dirty="0"/>
          </a:p>
        </p:txBody>
      </p:sp>
      <p:sp>
        <p:nvSpPr>
          <p:cNvPr id="3" name="Text Placeholder 2">
            <a:extLst>
              <a:ext uri="{FF2B5EF4-FFF2-40B4-BE49-F238E27FC236}">
                <a16:creationId xmlns:a16="http://schemas.microsoft.com/office/drawing/2014/main" id="{812D1CC3-6722-FBD5-15AD-8BB7823D7523}"/>
              </a:ext>
            </a:extLst>
          </p:cNvPr>
          <p:cNvSpPr>
            <a:spLocks noGrp="1"/>
          </p:cNvSpPr>
          <p:nvPr>
            <p:ph type="body" sz="quarter" idx="16"/>
          </p:nvPr>
        </p:nvSpPr>
        <p:spPr>
          <a:xfrm>
            <a:off x="200025" y="217880"/>
            <a:ext cx="11470341" cy="582221"/>
          </a:xfrm>
        </p:spPr>
        <p:txBody>
          <a:bodyPr>
            <a:normAutofit lnSpcReduction="10000"/>
          </a:bodyPr>
          <a:lstStyle/>
          <a:p>
            <a:pPr algn="ctr"/>
            <a:r>
              <a:rPr lang="en-IE" dirty="0"/>
              <a:t>Role of the CSG is Strategic Not Operational</a:t>
            </a:r>
          </a:p>
        </p:txBody>
      </p:sp>
    </p:spTree>
    <p:extLst>
      <p:ext uri="{BB962C8B-B14F-4D97-AF65-F5344CB8AC3E}">
        <p14:creationId xmlns:p14="http://schemas.microsoft.com/office/powerpoint/2010/main" val="26539149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845975605"/>
              </p:ext>
            </p:extLst>
          </p:nvPr>
        </p:nvGraphicFramePr>
        <p:xfrm>
          <a:off x="161925" y="0"/>
          <a:ext cx="11694872" cy="5974080"/>
        </p:xfrm>
        <a:graphic>
          <a:graphicData uri="http://schemas.openxmlformats.org/drawingml/2006/table">
            <a:tbl>
              <a:tblPr firstRow="1" bandRow="1">
                <a:tableStyleId>{5C22544A-7EE6-4342-B048-85BDC9FD1C3A}</a:tableStyleId>
              </a:tblPr>
              <a:tblGrid>
                <a:gridCol w="3209925">
                  <a:extLst>
                    <a:ext uri="{9D8B030D-6E8A-4147-A177-3AD203B41FA5}">
                      <a16:colId xmlns:a16="http://schemas.microsoft.com/office/drawing/2014/main" val="3584008144"/>
                    </a:ext>
                  </a:extLst>
                </a:gridCol>
                <a:gridCol w="8484947">
                  <a:extLst>
                    <a:ext uri="{9D8B030D-6E8A-4147-A177-3AD203B41FA5}">
                      <a16:colId xmlns:a16="http://schemas.microsoft.com/office/drawing/2014/main" val="2583777858"/>
                    </a:ext>
                  </a:extLst>
                </a:gridCol>
              </a:tblGrid>
              <a:tr h="585793">
                <a:tc gridSpan="2">
                  <a:txBody>
                    <a:bodyPr/>
                    <a:lstStyle/>
                    <a:p>
                      <a:pPr algn="ctr"/>
                      <a:r>
                        <a:rPr lang="en-IE" sz="2400" b="1" dirty="0"/>
                        <a:t>Role of the Crisis Management </a:t>
                      </a:r>
                      <a:r>
                        <a:rPr lang="en-IE" sz="2400" b="1" dirty="0">
                          <a:solidFill>
                            <a:schemeClr val="bg1"/>
                          </a:solidFill>
                          <a:hlinkClick r:id="rId2">
                            <a:extLst>
                              <a:ext uri="{A12FA001-AC4F-418D-AE19-62706E023703}">
                                <ahyp:hlinkClr xmlns:ahyp="http://schemas.microsoft.com/office/drawing/2018/hyperlinkcolor" val="tx"/>
                              </a:ext>
                            </a:extLst>
                          </a:hlinkClick>
                        </a:rPr>
                        <a:t>Steering Group </a:t>
                      </a:r>
                      <a:r>
                        <a:rPr lang="en-IE" sz="2400" b="1" dirty="0">
                          <a:solidFill>
                            <a:schemeClr val="bg1"/>
                          </a:solidFill>
                        </a:rPr>
                        <a:t>(CSG) </a:t>
                      </a:r>
                    </a:p>
                    <a:p>
                      <a:pPr algn="ctr"/>
                      <a:r>
                        <a:rPr lang="en-IE" sz="2000" b="0" i="1" dirty="0">
                          <a:solidFill>
                            <a:schemeClr val="bg1"/>
                          </a:solidFill>
                        </a:rPr>
                        <a:t>Crisis Executives and </a:t>
                      </a:r>
                      <a:r>
                        <a:rPr lang="en-IE" sz="2000" b="0" i="1" dirty="0"/>
                        <a:t>Decision Makers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GB" sz="1800" b="0" i="0" dirty="0">
                          <a:solidFill>
                            <a:schemeClr val="bg1"/>
                          </a:solidFill>
                          <a:effectLst/>
                        </a:rPr>
                        <a:t>Assign CEO/</a:t>
                      </a:r>
                      <a:r>
                        <a:rPr lang="en-GB" sz="1800" b="0" dirty="0">
                          <a:solidFill>
                            <a:schemeClr val="bg1"/>
                          </a:solidFill>
                        </a:rPr>
                        <a:t>Executive Lead &amp; Decision Maker</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lvl="0" indent="0">
                        <a:buFont typeface="+mj-lt"/>
                        <a:buNone/>
                      </a:pPr>
                      <a:r>
                        <a:rPr lang="en-GB" sz="2000" i="0" dirty="0">
                          <a:solidFill>
                            <a:srgbClr val="4D4D4D"/>
                          </a:solidFill>
                          <a:effectLst/>
                        </a:rPr>
                        <a:t>Assign a Lead Steering Group Executive to lead and manage the group. This role usually rotates depending on the Crisis involved according to the individual’s expertise or can be rotated by a term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GB" sz="1800" b="0" i="0" dirty="0">
                          <a:solidFill>
                            <a:schemeClr val="bg1"/>
                          </a:solidFill>
                          <a:effectLst/>
                        </a:rPr>
                        <a:t>Conduct a Destination Audit and SWOT Analysis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dirty="0">
                          <a:solidFill>
                            <a:srgbClr val="4D4D4D"/>
                          </a:solidFill>
                          <a:effectLst/>
                        </a:rPr>
                        <a:t>Make </a:t>
                      </a:r>
                      <a:r>
                        <a:rPr lang="en-GB" sz="1800" i="0" dirty="0">
                          <a:solidFill>
                            <a:srgbClr val="4D4D4D"/>
                          </a:solidFill>
                          <a:effectLst/>
                        </a:rPr>
                        <a:t>an initial audit </a:t>
                      </a:r>
                      <a:r>
                        <a:rPr lang="en-GB" sz="1800" dirty="0">
                          <a:solidFill>
                            <a:srgbClr val="4D4D4D"/>
                          </a:solidFill>
                        </a:rPr>
                        <a:t>of the destination and </a:t>
                      </a:r>
                      <a:r>
                        <a:rPr lang="en-GB" sz="1800" i="0" dirty="0">
                          <a:solidFill>
                            <a:srgbClr val="4D4D4D"/>
                          </a:solidFill>
                          <a:effectLst/>
                        </a:rPr>
                        <a:t>SWOT Assessment of the </a:t>
                      </a:r>
                      <a:r>
                        <a:rPr lang="en-GB" sz="1800" dirty="0">
                          <a:solidFill>
                            <a:srgbClr val="4D4D4D"/>
                          </a:solidFill>
                        </a:rPr>
                        <a:t>types of crisis, probability, and </a:t>
                      </a:r>
                      <a:r>
                        <a:rPr lang="en-GB" sz="1800" i="0" dirty="0">
                          <a:solidFill>
                            <a:srgbClr val="4D4D4D"/>
                          </a:solidFill>
                          <a:effectLst/>
                        </a:rPr>
                        <a:t>scale. Usually conducted in collaboration with crisis management experts. </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GB" sz="1800" b="0" i="0" dirty="0">
                          <a:solidFill>
                            <a:schemeClr val="bg1"/>
                          </a:solidFill>
                          <a:effectLst/>
                        </a:rPr>
                        <a:t>Develop Crisis </a:t>
                      </a:r>
                      <a:r>
                        <a:rPr lang="en-GB" sz="1800" b="0" dirty="0">
                          <a:solidFill>
                            <a:schemeClr val="bg1"/>
                          </a:solidFill>
                        </a:rPr>
                        <a:t>Management Strategy and Plans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dirty="0">
                          <a:solidFill>
                            <a:srgbClr val="4D4D4D"/>
                          </a:solidFill>
                          <a:effectLst/>
                        </a:rPr>
                        <a:t>Develop and maintain all </a:t>
                      </a:r>
                      <a:r>
                        <a:rPr lang="en-GB" sz="1800" b="1" dirty="0">
                          <a:solidFill>
                            <a:srgbClr val="4D4D4D"/>
                          </a:solidFill>
                        </a:rPr>
                        <a:t>Crisis Strategies and Plans </a:t>
                      </a:r>
                      <a:r>
                        <a:rPr lang="en-GB" sz="1800" dirty="0">
                          <a:solidFill>
                            <a:srgbClr val="4D4D4D"/>
                          </a:solidFill>
                        </a:rPr>
                        <a:t>with both a short and long-term approach with </a:t>
                      </a:r>
                      <a:r>
                        <a:rPr lang="en-GB" sz="1800" b="0" i="0" dirty="0">
                          <a:solidFill>
                            <a:srgbClr val="4D4D4D"/>
                          </a:solidFill>
                          <a:effectLst/>
                        </a:rPr>
                        <a:t>the RT (CMC) prior to a crisis event occurring</a:t>
                      </a:r>
                      <a:r>
                        <a:rPr lang="en-IE" sz="1800" b="1" dirty="0">
                          <a:solidFill>
                            <a:srgbClr val="4D4D4D"/>
                          </a:solidFill>
                        </a:rPr>
                        <a:t> </a:t>
                      </a:r>
                      <a:r>
                        <a:rPr lang="en-IE" sz="1800" i="1" dirty="0">
                          <a:solidFill>
                            <a:srgbClr val="4D4D4D"/>
                          </a:solidFill>
                        </a:rPr>
                        <a:t>(i.e., </a:t>
                      </a:r>
                      <a:r>
                        <a:rPr lang="en-GB" sz="1800" i="1" dirty="0">
                          <a:solidFill>
                            <a:srgbClr val="4D4D4D"/>
                          </a:solidFill>
                          <a:effectLst/>
                        </a:rPr>
                        <a:t>Tourism Crisis Management Strategy, the Crisis Management Plan Communications &amp; Media Plan, Marketing Plan, Recovery, Rebuild and Resilience Strategy)</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en-GB" sz="1800" b="0" dirty="0">
                          <a:solidFill>
                            <a:schemeClr val="bg1"/>
                          </a:solidFill>
                        </a:rPr>
                        <a:t>Alert Regional Crisis Management Activation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solidFill>
                            <a:srgbClr val="4D4D4D"/>
                          </a:solidFill>
                        </a:rPr>
                        <a:t>A</a:t>
                      </a:r>
                      <a:r>
                        <a:rPr lang="en-GB" sz="1800" i="0" dirty="0">
                          <a:solidFill>
                            <a:srgbClr val="4D4D4D"/>
                          </a:solidFill>
                          <a:effectLst/>
                        </a:rPr>
                        <a:t>ctivate the Steering Group and regional crisis management team to respond to a crisis. </a:t>
                      </a:r>
                      <a:r>
                        <a:rPr lang="en-GB" sz="1800" dirty="0">
                          <a:solidFill>
                            <a:srgbClr val="4D4D4D"/>
                          </a:solidFill>
                        </a:rPr>
                        <a:t>All Steering Group </a:t>
                      </a:r>
                      <a:r>
                        <a:rPr lang="en-GB" sz="1800" b="0" i="0" dirty="0">
                          <a:solidFill>
                            <a:srgbClr val="4D4D4D"/>
                          </a:solidFill>
                          <a:effectLst/>
                        </a:rPr>
                        <a:t>members must be readily involved in all stages of a crisis from Preparation, Occurrence, Response, and Recovery</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8145776"/>
                  </a:ext>
                </a:extLst>
              </a:tr>
              <a:tr h="585793">
                <a:tc>
                  <a:txBody>
                    <a:bodyPr/>
                    <a:lstStyle/>
                    <a:p>
                      <a:r>
                        <a:rPr lang="en-GB" sz="1800" b="0" dirty="0">
                          <a:solidFill>
                            <a:schemeClr val="bg1"/>
                          </a:solidFill>
                        </a:rPr>
                        <a:t>Manage High Level Internal and External Communication</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dirty="0">
                          <a:solidFill>
                            <a:srgbClr val="4D4D4D"/>
                          </a:solidFill>
                          <a:effectLst/>
                        </a:rPr>
                        <a:t>In conjunction with CMC, determine and finalize the Communication and Media Strategy and Plan </a:t>
                      </a:r>
                      <a:r>
                        <a:rPr lang="en-GB" sz="1800" i="0" dirty="0">
                          <a:solidFill>
                            <a:srgbClr val="4D4D4D"/>
                          </a:solidFill>
                          <a:effectLst/>
                        </a:rPr>
                        <a:t>and authorize all media statements </a:t>
                      </a:r>
                      <a:r>
                        <a:rPr lang="en-GB" sz="1800" b="0" i="0" dirty="0">
                          <a:solidFill>
                            <a:srgbClr val="4D4D4D"/>
                          </a:solidFill>
                          <a:effectLst/>
                        </a:rPr>
                        <a:t>on the crisis. </a:t>
                      </a:r>
                      <a:r>
                        <a:rPr lang="en-GB" sz="1800" i="0" dirty="0">
                          <a:solidFill>
                            <a:srgbClr val="4D4D4D"/>
                          </a:solidFill>
                          <a:effectLst/>
                        </a:rPr>
                        <a:t>Arrange for regular briefings, updates, and reports with the CMC Crisis Management </a:t>
                      </a:r>
                      <a:r>
                        <a:rPr lang="en-GB" sz="1800" i="0" dirty="0" err="1">
                          <a:solidFill>
                            <a:srgbClr val="4D4D4D"/>
                          </a:solidFill>
                          <a:effectLst/>
                        </a:rPr>
                        <a:t>Center</a:t>
                      </a:r>
                      <a:r>
                        <a:rPr lang="en-GB" sz="1800" i="0" dirty="0">
                          <a:solidFill>
                            <a:srgbClr val="4D4D4D"/>
                          </a:solidFill>
                          <a:effectLst/>
                        </a:rPr>
                        <a:t>, industry a</a:t>
                      </a:r>
                      <a:r>
                        <a:rPr lang="en-GB" sz="1800" b="0" i="0" dirty="0">
                          <a:solidFill>
                            <a:srgbClr val="4D4D4D"/>
                          </a:solidFill>
                          <a:effectLst/>
                        </a:rPr>
                        <a:t>nd </a:t>
                      </a:r>
                      <a:r>
                        <a:rPr lang="en-GB" sz="1800" dirty="0">
                          <a:solidFill>
                            <a:srgbClr val="4D4D4D"/>
                          </a:solidFill>
                        </a:rPr>
                        <a:t>communicate to </a:t>
                      </a:r>
                      <a:r>
                        <a:rPr lang="en-GB" sz="1800" b="0" i="0" dirty="0">
                          <a:solidFill>
                            <a:srgbClr val="4D4D4D"/>
                          </a:solidFill>
                          <a:effectLst/>
                        </a:rPr>
                        <a:t>externals</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6768191"/>
                  </a:ext>
                </a:extLst>
              </a:tr>
            </a:tbl>
          </a:graphicData>
        </a:graphic>
      </p:graphicFrame>
      <p:pic>
        <p:nvPicPr>
          <p:cNvPr id="3" name="Graphic 2" descr="Document with solid fill">
            <a:hlinkClick r:id="rId3"/>
            <a:extLst>
              <a:ext uri="{FF2B5EF4-FFF2-40B4-BE49-F238E27FC236}">
                <a16:creationId xmlns:a16="http://schemas.microsoft.com/office/drawing/2014/main" id="{B2A54333-99AA-E773-6EC2-68ADD68419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42321" y="5951678"/>
            <a:ext cx="894654" cy="894654"/>
          </a:xfrm>
          <a:prstGeom prst="rect">
            <a:avLst/>
          </a:prstGeom>
        </p:spPr>
      </p:pic>
      <p:sp>
        <p:nvSpPr>
          <p:cNvPr id="4" name="TextBox 3">
            <a:extLst>
              <a:ext uri="{FF2B5EF4-FFF2-40B4-BE49-F238E27FC236}">
                <a16:creationId xmlns:a16="http://schemas.microsoft.com/office/drawing/2014/main" id="{919EE1CF-B2D8-954E-4849-4408D9DCBE05}"/>
              </a:ext>
            </a:extLst>
          </p:cNvPr>
          <p:cNvSpPr txBox="1"/>
          <p:nvPr/>
        </p:nvSpPr>
        <p:spPr>
          <a:xfrm>
            <a:off x="6430630" y="6402985"/>
            <a:ext cx="5426167" cy="369332"/>
          </a:xfrm>
          <a:prstGeom prst="rect">
            <a:avLst/>
          </a:prstGeom>
          <a:solidFill>
            <a:schemeClr val="accent2"/>
          </a:solidFill>
        </p:spPr>
        <p:txBody>
          <a:bodyPr wrap="square" rtlCol="0">
            <a:spAutoFit/>
          </a:bodyPr>
          <a:lstStyle/>
          <a:p>
            <a:r>
              <a:rPr lang="en-IE" dirty="0">
                <a:solidFill>
                  <a:schemeClr val="bg1"/>
                </a:solidFill>
                <a:hlinkClick r:id="rId6">
                  <a:extLst>
                    <a:ext uri="{A12FA001-AC4F-418D-AE19-62706E023703}">
                      <ahyp:hlinkClr xmlns:ahyp="http://schemas.microsoft.com/office/drawing/2018/hyperlinkcolor" val="tx"/>
                    </a:ext>
                  </a:extLst>
                </a:hlinkClick>
              </a:rPr>
              <a:t>Murray Region Crisis Management Plan</a:t>
            </a:r>
            <a:endParaRPr lang="en-IE" dirty="0">
              <a:solidFill>
                <a:schemeClr val="bg1"/>
              </a:solidFill>
            </a:endParaRPr>
          </a:p>
        </p:txBody>
      </p:sp>
    </p:spTree>
    <p:extLst>
      <p:ext uri="{BB962C8B-B14F-4D97-AF65-F5344CB8AC3E}">
        <p14:creationId xmlns:p14="http://schemas.microsoft.com/office/powerpoint/2010/main" val="231991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7F260E6-EC4B-2361-B7CA-35581C06A5C1}"/>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 name="Text Placeholder 3">
            <a:extLst>
              <a:ext uri="{FF2B5EF4-FFF2-40B4-BE49-F238E27FC236}">
                <a16:creationId xmlns:a16="http://schemas.microsoft.com/office/drawing/2014/main" id="{359E7E45-EF88-735E-C15D-2F4BAAB54576}"/>
              </a:ext>
            </a:extLst>
          </p:cNvPr>
          <p:cNvSpPr>
            <a:spLocks noGrp="1"/>
          </p:cNvSpPr>
          <p:nvPr>
            <p:ph type="body" sz="quarter" idx="15"/>
          </p:nvPr>
        </p:nvSpPr>
        <p:spPr>
          <a:xfrm>
            <a:off x="6781160" y="1049309"/>
            <a:ext cx="511077" cy="635000"/>
          </a:xfrm>
        </p:spPr>
        <p:txBody>
          <a:bodyPr/>
          <a:lstStyle/>
          <a:p>
            <a:r>
              <a:rPr lang="en-IE" sz="2400" b="1" dirty="0"/>
              <a:t>1</a:t>
            </a:r>
          </a:p>
        </p:txBody>
      </p:sp>
      <p:sp>
        <p:nvSpPr>
          <p:cNvPr id="26" name="Text Placeholder 2">
            <a:extLst>
              <a:ext uri="{FF2B5EF4-FFF2-40B4-BE49-F238E27FC236}">
                <a16:creationId xmlns:a16="http://schemas.microsoft.com/office/drawing/2014/main" id="{3D159F9E-85EC-B775-5E26-19DD6BFDABF7}"/>
              </a:ext>
            </a:extLst>
          </p:cNvPr>
          <p:cNvSpPr>
            <a:spLocks noGrp="1"/>
          </p:cNvSpPr>
          <p:nvPr>
            <p:ph type="body" sz="quarter" idx="14"/>
          </p:nvPr>
        </p:nvSpPr>
        <p:spPr>
          <a:xfrm>
            <a:off x="7577744" y="3144043"/>
            <a:ext cx="4465067" cy="822373"/>
          </a:xfrm>
        </p:spPr>
        <p:txBody>
          <a:bodyPr/>
          <a:lstStyle/>
          <a:p>
            <a:pPr>
              <a:lnSpc>
                <a:spcPct val="100000"/>
              </a:lnSpc>
              <a:spcBef>
                <a:spcPts val="0"/>
              </a:spcBef>
            </a:pPr>
            <a:r>
              <a:rPr lang="en-IE" sz="2000" b="1" dirty="0"/>
              <a:t>Roles &amp; Responsibilities of the Regional Tourism Crisis Management Team (TCMT)</a:t>
            </a:r>
            <a:endParaRPr lang="en-IE" sz="1800" dirty="0"/>
          </a:p>
        </p:txBody>
      </p:sp>
      <p:sp>
        <p:nvSpPr>
          <p:cNvPr id="27" name="Text Placeholder 7">
            <a:extLst>
              <a:ext uri="{FF2B5EF4-FFF2-40B4-BE49-F238E27FC236}">
                <a16:creationId xmlns:a16="http://schemas.microsoft.com/office/drawing/2014/main" id="{115D8C5E-7952-ACBE-A9C5-8F65316AE186}"/>
              </a:ext>
            </a:extLst>
          </p:cNvPr>
          <p:cNvSpPr txBox="1">
            <a:spLocks/>
          </p:cNvSpPr>
          <p:nvPr/>
        </p:nvSpPr>
        <p:spPr>
          <a:xfrm>
            <a:off x="7453918" y="983793"/>
            <a:ext cx="469478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Create a Strong Public-Private Sector Partnership</a:t>
            </a:r>
          </a:p>
          <a:p>
            <a:pPr>
              <a:lnSpc>
                <a:spcPct val="100000"/>
              </a:lnSpc>
              <a:spcBef>
                <a:spcPts val="0"/>
              </a:spcBef>
            </a:pPr>
            <a:r>
              <a:rPr lang="en-IE" sz="1800" i="1" dirty="0"/>
              <a:t>A prerequisite for regional tourism crisis survival</a:t>
            </a:r>
            <a:endParaRPr lang="en-IE" sz="1800" dirty="0"/>
          </a:p>
        </p:txBody>
      </p:sp>
      <p:sp>
        <p:nvSpPr>
          <p:cNvPr id="28" name="Text Placeholder 8">
            <a:extLst>
              <a:ext uri="{FF2B5EF4-FFF2-40B4-BE49-F238E27FC236}">
                <a16:creationId xmlns:a16="http://schemas.microsoft.com/office/drawing/2014/main" id="{367017E9-FEE3-A42F-F763-532815B895DA}"/>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3</a:t>
            </a:r>
            <a:endParaRPr lang="en-IE" b="1" dirty="0"/>
          </a:p>
        </p:txBody>
      </p:sp>
      <p:sp>
        <p:nvSpPr>
          <p:cNvPr id="29" name="Text Placeholder 9">
            <a:extLst>
              <a:ext uri="{FF2B5EF4-FFF2-40B4-BE49-F238E27FC236}">
                <a16:creationId xmlns:a16="http://schemas.microsoft.com/office/drawing/2014/main" id="{C0AA0AFE-C162-4918-30DC-32CF41802EDF}"/>
              </a:ext>
            </a:extLst>
          </p:cNvPr>
          <p:cNvSpPr txBox="1">
            <a:spLocks/>
          </p:cNvSpPr>
          <p:nvPr/>
        </p:nvSpPr>
        <p:spPr>
          <a:xfrm>
            <a:off x="7497214" y="2010657"/>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a:t>Form a Regional Tourism Crisis Management Team (TCMT)</a:t>
            </a:r>
            <a:endParaRPr lang="en-IE" sz="2000" dirty="0"/>
          </a:p>
        </p:txBody>
      </p:sp>
      <p:sp>
        <p:nvSpPr>
          <p:cNvPr id="30" name="Text Placeholder 10">
            <a:extLst>
              <a:ext uri="{FF2B5EF4-FFF2-40B4-BE49-F238E27FC236}">
                <a16:creationId xmlns:a16="http://schemas.microsoft.com/office/drawing/2014/main" id="{C2C01394-32B0-5857-A821-82E83F02D422}"/>
              </a:ext>
            </a:extLst>
          </p:cNvPr>
          <p:cNvSpPr txBox="1">
            <a:spLocks/>
          </p:cNvSpPr>
          <p:nvPr/>
        </p:nvSpPr>
        <p:spPr>
          <a:xfrm>
            <a:off x="6767305" y="424188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4</a:t>
            </a:r>
            <a:endParaRPr lang="en-IE" b="1" dirty="0"/>
          </a:p>
        </p:txBody>
      </p:sp>
      <p:sp>
        <p:nvSpPr>
          <p:cNvPr id="31" name="Text Placeholder 11">
            <a:extLst>
              <a:ext uri="{FF2B5EF4-FFF2-40B4-BE49-F238E27FC236}">
                <a16:creationId xmlns:a16="http://schemas.microsoft.com/office/drawing/2014/main" id="{19E760FD-F49B-5DD1-3B3A-EBA2537022BC}"/>
              </a:ext>
            </a:extLst>
          </p:cNvPr>
          <p:cNvSpPr txBox="1">
            <a:spLocks/>
          </p:cNvSpPr>
          <p:nvPr/>
        </p:nvSpPr>
        <p:spPr>
          <a:xfrm>
            <a:off x="7577744" y="4241885"/>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Form a Crisis Management Steering Group (CSG)</a:t>
            </a:r>
          </a:p>
          <a:p>
            <a:pPr>
              <a:lnSpc>
                <a:spcPct val="100000"/>
              </a:lnSpc>
              <a:spcBef>
                <a:spcPts val="0"/>
              </a:spcBef>
            </a:pPr>
            <a:r>
              <a:rPr lang="en-IE" sz="1800" i="1" dirty="0"/>
              <a:t>Regional Executive Crisis Decision Makers</a:t>
            </a:r>
          </a:p>
        </p:txBody>
      </p:sp>
      <p:sp>
        <p:nvSpPr>
          <p:cNvPr id="34" name="Text Placeholder 5">
            <a:extLst>
              <a:ext uri="{FF2B5EF4-FFF2-40B4-BE49-F238E27FC236}">
                <a16:creationId xmlns:a16="http://schemas.microsoft.com/office/drawing/2014/main" id="{EE44037C-50AB-BD23-47D1-429CBC309CF5}"/>
              </a:ext>
            </a:extLst>
          </p:cNvPr>
          <p:cNvSpPr txBox="1">
            <a:spLocks/>
          </p:cNvSpPr>
          <p:nvPr/>
        </p:nvSpPr>
        <p:spPr>
          <a:xfrm>
            <a:off x="1198035" y="2115955"/>
            <a:ext cx="4898570" cy="465239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2000" dirty="0"/>
              <a:t>It has been established through multiple reports and research that a coordinated response and approach to managing a regional crisis is a prerequisite to mitigating and preventing impact. The public-private partnership is purposeful because it invites and joins all members from the region to form a cooperative partnership arrangement and management system. The Regional Tourism Crisis Management Team (TCMT) is then created to represent the regional public-private partnership.  Its highest level is the Crisis Steering Group which are the decision makers and ultimate advisors, experts, and leaders of how the region strategically manages its regional planning, response, and recovery pre, during, and post-crisis. </a:t>
            </a:r>
          </a:p>
          <a:p>
            <a:pPr marL="0" indent="0">
              <a:lnSpc>
                <a:spcPct val="100000"/>
              </a:lnSpc>
              <a:spcBef>
                <a:spcPts val="0"/>
              </a:spcBef>
            </a:pPr>
            <a:endParaRPr lang="en-IE" sz="2000" dirty="0"/>
          </a:p>
        </p:txBody>
      </p:sp>
      <p:sp>
        <p:nvSpPr>
          <p:cNvPr id="35" name="Text Placeholder 4">
            <a:extLst>
              <a:ext uri="{FF2B5EF4-FFF2-40B4-BE49-F238E27FC236}">
                <a16:creationId xmlns:a16="http://schemas.microsoft.com/office/drawing/2014/main" id="{9F47BA7B-B2B7-6D3E-D370-467B6AC5BAD3}"/>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6" name="Text Placeholder 3">
            <a:extLst>
              <a:ext uri="{FF2B5EF4-FFF2-40B4-BE49-F238E27FC236}">
                <a16:creationId xmlns:a16="http://schemas.microsoft.com/office/drawing/2014/main" id="{7246F8BD-7481-62D8-A58F-7F0EA3D6F451}"/>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37" name="Text Placeholder 3">
            <a:extLst>
              <a:ext uri="{FF2B5EF4-FFF2-40B4-BE49-F238E27FC236}">
                <a16:creationId xmlns:a16="http://schemas.microsoft.com/office/drawing/2014/main" id="{000265BF-904A-2A95-5CA7-D73FDEE7C900}"/>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2 (Part 1) </a:t>
            </a:r>
          </a:p>
          <a:p>
            <a:pPr algn="ctr">
              <a:lnSpc>
                <a:spcPct val="100000"/>
              </a:lnSpc>
              <a:spcBef>
                <a:spcPts val="0"/>
              </a:spcBef>
            </a:pPr>
            <a:r>
              <a:rPr lang="en-IE" sz="2000" dirty="0"/>
              <a:t>Setting Up a Regional Public-Private Sector Partnership &amp; Tourism Crisis Management Team (TCMT)</a:t>
            </a:r>
          </a:p>
        </p:txBody>
      </p:sp>
      <p:sp>
        <p:nvSpPr>
          <p:cNvPr id="38" name="TextBox 37">
            <a:extLst>
              <a:ext uri="{FF2B5EF4-FFF2-40B4-BE49-F238E27FC236}">
                <a16:creationId xmlns:a16="http://schemas.microsoft.com/office/drawing/2014/main" id="{FAEAC882-EBC7-056F-6C5F-FDEA884CD3BD}"/>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1 - 4</a:t>
            </a:r>
          </a:p>
        </p:txBody>
      </p:sp>
    </p:spTree>
    <p:extLst>
      <p:ext uri="{BB962C8B-B14F-4D97-AF65-F5344CB8AC3E}">
        <p14:creationId xmlns:p14="http://schemas.microsoft.com/office/powerpoint/2010/main" val="3702995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162468905"/>
              </p:ext>
            </p:extLst>
          </p:nvPr>
        </p:nvGraphicFramePr>
        <p:xfrm>
          <a:off x="161925" y="118583"/>
          <a:ext cx="11694872" cy="6522720"/>
        </p:xfrm>
        <a:graphic>
          <a:graphicData uri="http://schemas.openxmlformats.org/drawingml/2006/table">
            <a:tbl>
              <a:tblPr firstRow="1" bandRow="1">
                <a:tableStyleId>{5C22544A-7EE6-4342-B048-85BDC9FD1C3A}</a:tableStyleId>
              </a:tblPr>
              <a:tblGrid>
                <a:gridCol w="3209925">
                  <a:extLst>
                    <a:ext uri="{9D8B030D-6E8A-4147-A177-3AD203B41FA5}">
                      <a16:colId xmlns:a16="http://schemas.microsoft.com/office/drawing/2014/main" val="3584008144"/>
                    </a:ext>
                  </a:extLst>
                </a:gridCol>
                <a:gridCol w="8484947">
                  <a:extLst>
                    <a:ext uri="{9D8B030D-6E8A-4147-A177-3AD203B41FA5}">
                      <a16:colId xmlns:a16="http://schemas.microsoft.com/office/drawing/2014/main" val="2583777858"/>
                    </a:ext>
                  </a:extLst>
                </a:gridCol>
              </a:tblGrid>
              <a:tr h="585793">
                <a:tc gridSpan="2">
                  <a:txBody>
                    <a:bodyPr/>
                    <a:lstStyle/>
                    <a:p>
                      <a:pPr algn="ctr"/>
                      <a:r>
                        <a:rPr lang="en-IE" sz="2400" b="1" dirty="0"/>
                        <a:t>Role of the Crisis Management </a:t>
                      </a:r>
                      <a:r>
                        <a:rPr lang="en-IE" sz="2400" b="1" dirty="0">
                          <a:solidFill>
                            <a:schemeClr val="bg1"/>
                          </a:solidFill>
                          <a:hlinkClick r:id="rId2">
                            <a:extLst>
                              <a:ext uri="{A12FA001-AC4F-418D-AE19-62706E023703}">
                                <ahyp:hlinkClr xmlns:ahyp="http://schemas.microsoft.com/office/drawing/2018/hyperlinkcolor" val="tx"/>
                              </a:ext>
                            </a:extLst>
                          </a:hlinkClick>
                        </a:rPr>
                        <a:t>Steering Group </a:t>
                      </a:r>
                      <a:r>
                        <a:rPr lang="en-IE" sz="2400" b="1" dirty="0">
                          <a:solidFill>
                            <a:schemeClr val="bg1"/>
                          </a:solidFill>
                        </a:rPr>
                        <a:t>(CSG) </a:t>
                      </a:r>
                    </a:p>
                    <a:p>
                      <a:pPr algn="ctr"/>
                      <a:r>
                        <a:rPr lang="en-IE" sz="2000" b="0" i="1" dirty="0">
                          <a:solidFill>
                            <a:schemeClr val="bg1"/>
                          </a:solidFill>
                        </a:rPr>
                        <a:t>Crisis Executives and </a:t>
                      </a:r>
                      <a:r>
                        <a:rPr lang="en-IE" sz="2000" b="0" i="1" dirty="0"/>
                        <a:t>Decision Makers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GB" sz="1800" b="0" dirty="0">
                          <a:solidFill>
                            <a:schemeClr val="bg1"/>
                          </a:solidFill>
                        </a:rPr>
                        <a:t>Support</a:t>
                      </a:r>
                      <a:r>
                        <a:rPr lang="en-GB" sz="1800" b="0" i="0" dirty="0">
                          <a:solidFill>
                            <a:schemeClr val="bg1"/>
                          </a:solidFill>
                          <a:effectLst/>
                        </a:rPr>
                        <a:t> Regional Crisis </a:t>
                      </a:r>
                      <a:r>
                        <a:rPr lang="en-GB" sz="1800" b="0" dirty="0">
                          <a:solidFill>
                            <a:schemeClr val="bg1"/>
                          </a:solidFill>
                        </a:rPr>
                        <a:t>Management Unit</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800" i="0" kern="1200" dirty="0">
                          <a:solidFill>
                            <a:srgbClr val="4D4D4D"/>
                          </a:solidFill>
                          <a:effectLst/>
                          <a:latin typeface="+mn-lt"/>
                          <a:ea typeface="+mn-ea"/>
                          <a:cs typeface="+mn-cs"/>
                        </a:rPr>
                        <a:t>Work with the CMC to determine the resources, input, advice, and supports needed to effectively address potential crisis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GB" sz="1800" b="0" dirty="0">
                          <a:solidFill>
                            <a:schemeClr val="bg1"/>
                          </a:solidFill>
                        </a:rPr>
                        <a:t>Source Required Expertise</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Decide what extra specialist personnel should be involved e.g., legal or insurance issues and crisis management consultants </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GB" sz="1800" b="0" i="0" dirty="0">
                          <a:solidFill>
                            <a:schemeClr val="bg1"/>
                          </a:solidFill>
                          <a:effectLst/>
                        </a:rPr>
                        <a:t>Advise and collaborate with senior stakeholders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e.g., Ministers, Tourism, Events, and Visitor Management National Tourism Organisations, National Emergency Services, etc</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en-GB" sz="1800" b="0" i="0" dirty="0">
                          <a:solidFill>
                            <a:schemeClr val="bg1"/>
                          </a:solidFill>
                          <a:effectLst/>
                        </a:rPr>
                        <a:t>Make Strategic Decisions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Refer to Crisis Management Strategy and Plan and other plans, strategies, and reports where possible to determine what is applicable and make relevant strategic decisions. Make decisions that are outside the ‘norm’ (e.g., immediately revise, cancel or suspend advertising, discussions, or, campaigns)</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8145776"/>
                  </a:ext>
                </a:extLst>
              </a:tr>
              <a:tr h="585793">
                <a:tc>
                  <a:txBody>
                    <a:bodyPr/>
                    <a:lstStyle/>
                    <a:p>
                      <a:r>
                        <a:rPr lang="en-GB" sz="1800" b="0" i="0" dirty="0">
                          <a:solidFill>
                            <a:schemeClr val="bg1"/>
                          </a:solidFill>
                          <a:effectLst/>
                        </a:rPr>
                        <a:t>Crisis Primary Spokesperson</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Act as the regional spokesperson regarding tourism issues for significant media interviews (depending on the topic the CSG member with expertise lead the conversation). Authorise and conduct regular situation updates for media, PR, visitors, regional tourism authorities and staff, and other relevant stakeholders </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6768191"/>
                  </a:ext>
                </a:extLst>
              </a:tr>
              <a:tr h="585793">
                <a:tc>
                  <a:txBody>
                    <a:bodyPr/>
                    <a:lstStyle/>
                    <a:p>
                      <a:r>
                        <a:rPr lang="en-GB" sz="1800" b="0" i="0" dirty="0">
                          <a:solidFill>
                            <a:schemeClr val="bg1"/>
                          </a:solidFill>
                          <a:effectLst/>
                        </a:rPr>
                        <a:t>Plan for the Future</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Coordinate planning for a long-term Recovery, Rebuilding, and Resilience Strategy. Once a crisis has passed, with the CMC reviews the effectiveness of the existing Crisis Management Strategy and Plan and makes necessary updates. They decide on what needs to happen next to further mitigate or prevent a regional crisis  (e.g., investment in flooding infrastructure, new or updated crisis training)</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12163154"/>
                  </a:ext>
                </a:extLst>
              </a:tr>
            </a:tbl>
          </a:graphicData>
        </a:graphic>
      </p:graphicFrame>
    </p:spTree>
    <p:extLst>
      <p:ext uri="{BB962C8B-B14F-4D97-AF65-F5344CB8AC3E}">
        <p14:creationId xmlns:p14="http://schemas.microsoft.com/office/powerpoint/2010/main" val="38013850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2E20E6B-A03A-D7C3-217E-B9BD2EC52CA9}"/>
              </a:ext>
            </a:extLst>
          </p:cNvPr>
          <p:cNvSpPr>
            <a:spLocks noGrp="1"/>
          </p:cNvSpPr>
          <p:nvPr>
            <p:ph type="body" sz="quarter" idx="18"/>
          </p:nvPr>
        </p:nvSpPr>
        <p:spPr/>
        <p:txBody>
          <a:bodyPr>
            <a:normAutofit lnSpcReduction="10000"/>
          </a:bodyPr>
          <a:lstStyle/>
          <a:p>
            <a:pPr marL="0" indent="0">
              <a:lnSpc>
                <a:spcPct val="100000"/>
              </a:lnSpc>
              <a:spcBef>
                <a:spcPts val="0"/>
              </a:spcBef>
            </a:pPr>
            <a:r>
              <a:rPr lang="en-GB" b="0" i="0" dirty="0">
                <a:effectLst/>
                <a:latin typeface="TT Norms"/>
              </a:rPr>
              <a:t>“Depending on the level of the situation, an executive may be needed to serve as the spokesperson and the face of the issue. In general, the Steering Group CEO is reserved for situations that involve death, dismemberment, and complete closure of the region or business. Overall, the senior executive speaking on the situation should be the one closest to the matter, with a title that conveys authority and confidence.” </a:t>
            </a:r>
          </a:p>
          <a:p>
            <a:pPr marL="0" indent="0">
              <a:lnSpc>
                <a:spcPct val="100000"/>
              </a:lnSpc>
              <a:spcBef>
                <a:spcPts val="0"/>
              </a:spcBef>
            </a:pPr>
            <a:endParaRPr lang="en-GB" dirty="0">
              <a:latin typeface="TT Norms"/>
            </a:endParaRPr>
          </a:p>
          <a:p>
            <a:pPr marL="0" indent="0">
              <a:lnSpc>
                <a:spcPct val="100000"/>
              </a:lnSpc>
              <a:spcBef>
                <a:spcPts val="0"/>
              </a:spcBef>
            </a:pPr>
            <a:r>
              <a:rPr lang="en-GB" b="0" i="1" dirty="0">
                <a:effectLst/>
                <a:latin typeface="TT Norms"/>
              </a:rPr>
              <a:t>notes </a:t>
            </a:r>
            <a:r>
              <a:rPr lang="en-GB" b="0" i="1" u="none" strike="noStrike" dirty="0">
                <a:effectLst/>
                <a:latin typeface="TT Norms"/>
                <a:hlinkClick r:id="rId2">
                  <a:extLst>
                    <a:ext uri="{A12FA001-AC4F-418D-AE19-62706E023703}">
                      <ahyp:hlinkClr xmlns:ahyp="http://schemas.microsoft.com/office/drawing/2018/hyperlinkcolor" val="tx"/>
                    </a:ext>
                  </a:extLst>
                </a:hlinkClick>
              </a:rPr>
              <a:t>D. Nikki Wheeler</a:t>
            </a:r>
            <a:r>
              <a:rPr lang="en-GB" b="0" i="1" dirty="0">
                <a:effectLst/>
                <a:latin typeface="TT Norms"/>
              </a:rPr>
              <a:t>, a veteran in corporate crisis communications and author of media playbook “See. Spot. Run.” </a:t>
            </a:r>
          </a:p>
          <a:p>
            <a:pPr marL="0" indent="0">
              <a:lnSpc>
                <a:spcPct val="100000"/>
              </a:lnSpc>
              <a:spcBef>
                <a:spcPts val="0"/>
              </a:spcBef>
            </a:pPr>
            <a:endParaRPr lang="en-GB" dirty="0">
              <a:latin typeface="TT Norms"/>
            </a:endParaRPr>
          </a:p>
          <a:p>
            <a:pPr marL="0" indent="0">
              <a:lnSpc>
                <a:spcPct val="100000"/>
              </a:lnSpc>
              <a:spcBef>
                <a:spcPts val="0"/>
              </a:spcBef>
            </a:pPr>
            <a:r>
              <a:rPr lang="en-GB" b="0" i="0" dirty="0">
                <a:effectLst/>
                <a:latin typeface="TT Norms"/>
              </a:rPr>
              <a:t>(</a:t>
            </a:r>
            <a:r>
              <a:rPr lang="en-GB" b="0" i="0" dirty="0">
                <a:effectLst/>
                <a:latin typeface="TT Norms"/>
                <a:hlinkClick r:id="rId3">
                  <a:extLst>
                    <a:ext uri="{A12FA001-AC4F-418D-AE19-62706E023703}">
                      <ahyp:hlinkClr xmlns:ahyp="http://schemas.microsoft.com/office/drawing/2018/hyperlinkcolor" val="tx"/>
                    </a:ext>
                  </a:extLst>
                </a:hlinkClick>
              </a:rPr>
              <a:t>Source</a:t>
            </a:r>
            <a:r>
              <a:rPr lang="en-GB" b="0" i="0" dirty="0">
                <a:effectLst/>
                <a:latin typeface="TT Norms"/>
              </a:rPr>
              <a:t>)</a:t>
            </a:r>
            <a:endParaRPr lang="en-IE" dirty="0"/>
          </a:p>
          <a:p>
            <a:pPr marL="0" indent="0">
              <a:lnSpc>
                <a:spcPct val="100000"/>
              </a:lnSpc>
              <a:spcBef>
                <a:spcPts val="0"/>
              </a:spcBef>
            </a:pPr>
            <a:endParaRPr lang="en-IE" dirty="0"/>
          </a:p>
        </p:txBody>
      </p:sp>
      <p:sp>
        <p:nvSpPr>
          <p:cNvPr id="4" name="Text Placeholder 3">
            <a:extLst>
              <a:ext uri="{FF2B5EF4-FFF2-40B4-BE49-F238E27FC236}">
                <a16:creationId xmlns:a16="http://schemas.microsoft.com/office/drawing/2014/main" id="{BC474C92-ACC8-C448-4A79-FAB3622861AC}"/>
              </a:ext>
            </a:extLst>
          </p:cNvPr>
          <p:cNvSpPr>
            <a:spLocks noGrp="1"/>
          </p:cNvSpPr>
          <p:nvPr>
            <p:ph type="body" sz="quarter" idx="16"/>
          </p:nvPr>
        </p:nvSpPr>
        <p:spPr/>
        <p:txBody>
          <a:bodyPr>
            <a:normAutofit lnSpcReduction="10000"/>
          </a:bodyPr>
          <a:lstStyle/>
          <a:p>
            <a:r>
              <a:rPr lang="en-IE" dirty="0"/>
              <a:t>Crisis Steering Group – Regional Crisis Spokesperson</a:t>
            </a:r>
          </a:p>
        </p:txBody>
      </p:sp>
    </p:spTree>
    <p:extLst>
      <p:ext uri="{BB962C8B-B14F-4D97-AF65-F5344CB8AC3E}">
        <p14:creationId xmlns:p14="http://schemas.microsoft.com/office/powerpoint/2010/main" val="38984049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group of people having a discussion&#10;&#10;Description automatically generated with medium confidence">
            <a:extLst>
              <a:ext uri="{FF2B5EF4-FFF2-40B4-BE49-F238E27FC236}">
                <a16:creationId xmlns:a16="http://schemas.microsoft.com/office/drawing/2014/main" id="{CD86BD63-4AB1-58B6-4B77-26FE64B5489E}"/>
              </a:ext>
            </a:extLst>
          </p:cNvPr>
          <p:cNvPicPr>
            <a:picLocks noGrp="1" noChangeAspect="1"/>
          </p:cNvPicPr>
          <p:nvPr>
            <p:ph type="pic" sz="quarter" idx="19"/>
          </p:nvPr>
        </p:nvPicPr>
        <p:blipFill rotWithShape="1">
          <a:blip r:embed="rId2"/>
          <a:srcRect l="7112" t="-42984" r="8774" b="-17372"/>
          <a:stretch/>
        </p:blipFill>
        <p:spPr>
          <a:xfrm>
            <a:off x="6519908" y="0"/>
            <a:ext cx="5629561" cy="6858001"/>
          </a:xfrm>
        </p:spPr>
      </p:pic>
      <p:sp>
        <p:nvSpPr>
          <p:cNvPr id="4" name="Text Placeholder 3">
            <a:extLst>
              <a:ext uri="{FF2B5EF4-FFF2-40B4-BE49-F238E27FC236}">
                <a16:creationId xmlns:a16="http://schemas.microsoft.com/office/drawing/2014/main" id="{43FBC8EB-F76E-D087-2BB9-968BA14BE2B2}"/>
              </a:ext>
            </a:extLst>
          </p:cNvPr>
          <p:cNvSpPr>
            <a:spLocks noGrp="1"/>
          </p:cNvSpPr>
          <p:nvPr>
            <p:ph type="body" sz="quarter" idx="16"/>
          </p:nvPr>
        </p:nvSpPr>
        <p:spPr>
          <a:xfrm>
            <a:off x="190214" y="142876"/>
            <a:ext cx="11868436" cy="1019174"/>
          </a:xfrm>
          <a:solidFill>
            <a:srgbClr val="7A547C"/>
          </a:solidFill>
        </p:spPr>
        <p:txBody>
          <a:bodyPr anchor="ctr">
            <a:normAutofit fontScale="85000" lnSpcReduction="10000"/>
          </a:bodyPr>
          <a:lstStyle/>
          <a:p>
            <a:pPr algn="ctr">
              <a:lnSpc>
                <a:spcPct val="120000"/>
              </a:lnSpc>
              <a:spcBef>
                <a:spcPts val="0"/>
              </a:spcBef>
            </a:pPr>
            <a:r>
              <a:rPr lang="en-IE" dirty="0"/>
              <a:t>The Steering Group Supports the Crisis Management </a:t>
            </a:r>
            <a:r>
              <a:rPr lang="en-IE" dirty="0" err="1"/>
              <a:t>Center</a:t>
            </a:r>
            <a:r>
              <a:rPr lang="en-IE" dirty="0"/>
              <a:t>&amp; Manager</a:t>
            </a:r>
          </a:p>
        </p:txBody>
      </p:sp>
      <p:sp>
        <p:nvSpPr>
          <p:cNvPr id="5" name="Text Placeholder 4">
            <a:extLst>
              <a:ext uri="{FF2B5EF4-FFF2-40B4-BE49-F238E27FC236}">
                <a16:creationId xmlns:a16="http://schemas.microsoft.com/office/drawing/2014/main" id="{A2876ED2-0ACD-E020-94EC-BB9CFBAAE95D}"/>
              </a:ext>
            </a:extLst>
          </p:cNvPr>
          <p:cNvSpPr>
            <a:spLocks noGrp="1"/>
          </p:cNvSpPr>
          <p:nvPr>
            <p:ph type="body" sz="quarter" idx="18"/>
          </p:nvPr>
        </p:nvSpPr>
        <p:spPr>
          <a:xfrm>
            <a:off x="276224" y="1151611"/>
            <a:ext cx="6243683" cy="5430163"/>
          </a:xfrm>
          <a:solidFill>
            <a:schemeClr val="bg1"/>
          </a:solidFill>
        </p:spPr>
        <p:txBody>
          <a:bodyPr>
            <a:noAutofit/>
          </a:bodyPr>
          <a:lstStyle/>
          <a:p>
            <a:pPr marL="0" indent="0" algn="l" rtl="0" fontAlgn="base">
              <a:lnSpc>
                <a:spcPct val="100000"/>
              </a:lnSpc>
              <a:spcBef>
                <a:spcPts val="0"/>
              </a:spcBef>
            </a:pPr>
            <a:r>
              <a:rPr lang="en-GB" sz="2200" b="0" i="0" dirty="0">
                <a:solidFill>
                  <a:srgbClr val="4D4D4D"/>
                </a:solidFill>
                <a:effectLst/>
              </a:rPr>
              <a:t>The leader of the Crisis Management </a:t>
            </a:r>
            <a:r>
              <a:rPr lang="en-GB" sz="2200" b="0" i="0" dirty="0" err="1">
                <a:solidFill>
                  <a:srgbClr val="4D4D4D"/>
                </a:solidFill>
                <a:effectLst/>
              </a:rPr>
              <a:t>Center</a:t>
            </a:r>
            <a:r>
              <a:rPr lang="en-GB" sz="2200" b="0" i="0" dirty="0">
                <a:solidFill>
                  <a:srgbClr val="4D4D4D"/>
                </a:solidFill>
                <a:effectLst/>
              </a:rPr>
              <a:t> has ultimate authority over the CMC team and its work. The CMC Manager oversees crisis planning and response, keeps the effort on track, and makes major decisions. S/he liaises closely with the Steering Group for advice and support as needed. </a:t>
            </a:r>
          </a:p>
          <a:p>
            <a:pPr marL="0" indent="0" algn="l" rtl="0" fontAlgn="base">
              <a:lnSpc>
                <a:spcPct val="100000"/>
              </a:lnSpc>
              <a:spcBef>
                <a:spcPts val="0"/>
              </a:spcBef>
            </a:pPr>
            <a:endParaRPr lang="en-GB" sz="2200" b="0" i="0" dirty="0">
              <a:solidFill>
                <a:srgbClr val="4D4D4D"/>
              </a:solidFill>
              <a:effectLst/>
            </a:endParaRPr>
          </a:p>
          <a:p>
            <a:pPr marL="0" indent="0" algn="l" rtl="0" fontAlgn="base">
              <a:lnSpc>
                <a:spcPct val="100000"/>
              </a:lnSpc>
              <a:spcBef>
                <a:spcPts val="0"/>
              </a:spcBef>
            </a:pPr>
            <a:r>
              <a:rPr lang="en-GB" sz="2200" b="0" i="0" dirty="0">
                <a:solidFill>
                  <a:srgbClr val="4D4D4D"/>
                </a:solidFill>
                <a:effectLst/>
              </a:rPr>
              <a:t>For the CMC Manager to be an effective leader, senior executives, expert advisors, and other powers in the Steering Group must fully back him/her in this role and support the decisions the leader makes. The Steering Group needs to give this kind of authority to the CMC </a:t>
            </a:r>
            <a:r>
              <a:rPr lang="en-GB" sz="2200" dirty="0">
                <a:solidFill>
                  <a:srgbClr val="4D4D4D"/>
                </a:solidFill>
              </a:rPr>
              <a:t>Manager </a:t>
            </a:r>
            <a:r>
              <a:rPr lang="en-GB" sz="2200" b="0" i="0" dirty="0">
                <a:solidFill>
                  <a:srgbClr val="4D4D4D"/>
                </a:solidFill>
                <a:effectLst/>
              </a:rPr>
              <a:t>to speed up the emergency response. Otherwise, second-guessing and over-management could hinder, interfere or prevent a region from responding to a crisis. </a:t>
            </a:r>
            <a:endParaRPr lang="en-IE" sz="2200" dirty="0">
              <a:solidFill>
                <a:srgbClr val="4D4D4D"/>
              </a:solidFill>
            </a:endParaRPr>
          </a:p>
        </p:txBody>
      </p:sp>
    </p:spTree>
    <p:extLst>
      <p:ext uri="{BB962C8B-B14F-4D97-AF65-F5344CB8AC3E}">
        <p14:creationId xmlns:p14="http://schemas.microsoft.com/office/powerpoint/2010/main" val="30850448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0919109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43175"/>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19961" y="2543175"/>
            <a:ext cx="6968720" cy="3415401"/>
          </a:xfrm>
        </p:spPr>
        <p:txBody>
          <a:bodyPr>
            <a:normAutofit fontScale="25000" lnSpcReduction="20000"/>
          </a:bodyPr>
          <a:lstStyle/>
          <a:p>
            <a:pPr>
              <a:lnSpc>
                <a:spcPct val="120000"/>
              </a:lnSpc>
              <a:spcBef>
                <a:spcPts val="0"/>
              </a:spcBef>
            </a:pPr>
            <a:r>
              <a:rPr lang="en-IE" sz="11000" b="1" dirty="0"/>
              <a:t>Well Done!</a:t>
            </a:r>
          </a:p>
          <a:p>
            <a:pPr>
              <a:lnSpc>
                <a:spcPct val="120000"/>
              </a:lnSpc>
              <a:spcBef>
                <a:spcPts val="0"/>
              </a:spcBef>
            </a:pPr>
            <a:r>
              <a:rPr lang="en-IE" sz="8800" dirty="0"/>
              <a:t>You Have Finished </a:t>
            </a:r>
          </a:p>
          <a:p>
            <a:pPr>
              <a:lnSpc>
                <a:spcPct val="120000"/>
              </a:lnSpc>
              <a:spcBef>
                <a:spcPts val="0"/>
              </a:spcBef>
            </a:pPr>
            <a:r>
              <a:rPr lang="en-IE" sz="8800" b="1" dirty="0"/>
              <a:t>Module 2 </a:t>
            </a:r>
            <a:r>
              <a:rPr lang="en-IE" sz="8800" dirty="0"/>
              <a:t>(Part 1) Setting up a Regional Public-Private Partnership</a:t>
            </a:r>
          </a:p>
          <a:p>
            <a:pPr>
              <a:lnSpc>
                <a:spcPct val="120000"/>
              </a:lnSpc>
              <a:spcBef>
                <a:spcPts val="0"/>
              </a:spcBef>
            </a:pPr>
            <a:r>
              <a:rPr lang="en-IE" sz="8800" dirty="0"/>
              <a:t> </a:t>
            </a:r>
          </a:p>
          <a:p>
            <a:pPr>
              <a:lnSpc>
                <a:spcPct val="120000"/>
              </a:lnSpc>
              <a:spcBef>
                <a:spcPts val="0"/>
              </a:spcBef>
            </a:pPr>
            <a:r>
              <a:rPr lang="en-IE" sz="8800" dirty="0"/>
              <a:t>Now Get Ready for </a:t>
            </a:r>
          </a:p>
          <a:p>
            <a:pPr>
              <a:lnSpc>
                <a:spcPct val="120000"/>
              </a:lnSpc>
              <a:spcBef>
                <a:spcPts val="0"/>
              </a:spcBef>
            </a:pPr>
            <a:r>
              <a:rPr lang="en-IE" sz="8800" b="1" dirty="0"/>
              <a:t>Module 2 </a:t>
            </a:r>
            <a:r>
              <a:rPr lang="en-IE" sz="8800" dirty="0"/>
              <a:t>(Part 2) </a:t>
            </a:r>
            <a:r>
              <a:rPr lang="en-IE" sz="8800" b="0" dirty="0"/>
              <a:t>Forming a Tourism Crisis Management </a:t>
            </a:r>
            <a:r>
              <a:rPr lang="en-IE" sz="8800" b="0" dirty="0" err="1"/>
              <a:t>Center</a:t>
            </a:r>
            <a:r>
              <a:rPr lang="en-IE" sz="8800" b="0" dirty="0"/>
              <a:t> (CMC) and Enhancing its Capability</a:t>
            </a:r>
            <a:endParaRPr lang="en-IE" sz="8800" i="1" dirty="0"/>
          </a:p>
          <a:p>
            <a:pPr>
              <a:lnSpc>
                <a:spcPct val="120000"/>
              </a:lnSpc>
              <a:spcBef>
                <a:spcPts val="0"/>
              </a:spcBef>
            </a:pPr>
            <a:endParaRPr lang="en-IE" sz="7400" dirty="0"/>
          </a:p>
          <a:p>
            <a:pPr>
              <a:lnSpc>
                <a:spcPct val="120000"/>
              </a:lnSpc>
              <a:spcBef>
                <a:spcPts val="0"/>
              </a:spcBef>
            </a:pPr>
            <a:endParaRPr lang="en-IE" sz="7400" dirty="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923C34-F7D7-60C2-F31E-2B64BAD784E8}"/>
              </a:ext>
            </a:extLst>
          </p:cNvPr>
          <p:cNvSpPr/>
          <p:nvPr/>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0787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983F55B-1F82-1A58-5C65-DA270C41D5E0}"/>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3" name="Text Placeholder 3">
            <a:extLst>
              <a:ext uri="{FF2B5EF4-FFF2-40B4-BE49-F238E27FC236}">
                <a16:creationId xmlns:a16="http://schemas.microsoft.com/office/drawing/2014/main" id="{5C171A0C-6DB9-F5FB-D4FE-3164158F60DD}"/>
              </a:ext>
            </a:extLst>
          </p:cNvPr>
          <p:cNvSpPr>
            <a:spLocks noGrp="1"/>
          </p:cNvSpPr>
          <p:nvPr>
            <p:ph type="body" sz="quarter" idx="15"/>
          </p:nvPr>
        </p:nvSpPr>
        <p:spPr>
          <a:xfrm>
            <a:off x="6781160" y="1049309"/>
            <a:ext cx="511077" cy="635000"/>
          </a:xfrm>
        </p:spPr>
        <p:txBody>
          <a:bodyPr/>
          <a:lstStyle/>
          <a:p>
            <a:r>
              <a:rPr lang="en-IE" sz="2400" b="1" dirty="0"/>
              <a:t>5</a:t>
            </a:r>
          </a:p>
        </p:txBody>
      </p:sp>
      <p:sp>
        <p:nvSpPr>
          <p:cNvPr id="24" name="Text Placeholder 2">
            <a:extLst>
              <a:ext uri="{FF2B5EF4-FFF2-40B4-BE49-F238E27FC236}">
                <a16:creationId xmlns:a16="http://schemas.microsoft.com/office/drawing/2014/main" id="{19ACDC71-CB6D-5116-145C-0E3A7584C87A}"/>
              </a:ext>
            </a:extLst>
          </p:cNvPr>
          <p:cNvSpPr>
            <a:spLocks noGrp="1"/>
          </p:cNvSpPr>
          <p:nvPr>
            <p:ph type="body" sz="quarter" idx="14"/>
          </p:nvPr>
        </p:nvSpPr>
        <p:spPr>
          <a:xfrm>
            <a:off x="7568777" y="3144043"/>
            <a:ext cx="4465067" cy="822373"/>
          </a:xfrm>
        </p:spPr>
        <p:txBody>
          <a:bodyPr/>
          <a:lstStyle/>
          <a:p>
            <a:pPr>
              <a:lnSpc>
                <a:spcPct val="100000"/>
              </a:lnSpc>
              <a:spcBef>
                <a:spcPts val="0"/>
              </a:spcBef>
            </a:pPr>
            <a:r>
              <a:rPr lang="en-IE" sz="2000" b="1" dirty="0"/>
              <a:t>Case Study Examples of World-Class Crisis Management Leaders and </a:t>
            </a:r>
            <a:r>
              <a:rPr lang="en-IE" sz="2000" b="1" dirty="0" err="1"/>
              <a:t>Centers</a:t>
            </a:r>
            <a:endParaRPr lang="en-IE" sz="1800" dirty="0"/>
          </a:p>
        </p:txBody>
      </p:sp>
      <p:sp>
        <p:nvSpPr>
          <p:cNvPr id="25" name="Text Placeholder 7">
            <a:extLst>
              <a:ext uri="{FF2B5EF4-FFF2-40B4-BE49-F238E27FC236}">
                <a16:creationId xmlns:a16="http://schemas.microsoft.com/office/drawing/2014/main" id="{19DE16C2-6999-B824-3C83-EF0548AF61D7}"/>
              </a:ext>
            </a:extLst>
          </p:cNvPr>
          <p:cNvSpPr txBox="1">
            <a:spLocks/>
          </p:cNvSpPr>
          <p:nvPr/>
        </p:nvSpPr>
        <p:spPr>
          <a:xfrm>
            <a:off x="7453918" y="983793"/>
            <a:ext cx="469478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Setting Up a Regional Tourism Crisis Management </a:t>
            </a:r>
            <a:r>
              <a:rPr lang="en-IE" sz="2000" b="1" dirty="0" err="1"/>
              <a:t>Center</a:t>
            </a:r>
            <a:r>
              <a:rPr lang="en-IE" sz="2000" b="1" dirty="0"/>
              <a:t> (TCMT)</a:t>
            </a:r>
          </a:p>
        </p:txBody>
      </p:sp>
      <p:sp>
        <p:nvSpPr>
          <p:cNvPr id="26" name="Text Placeholder 8">
            <a:extLst>
              <a:ext uri="{FF2B5EF4-FFF2-40B4-BE49-F238E27FC236}">
                <a16:creationId xmlns:a16="http://schemas.microsoft.com/office/drawing/2014/main" id="{DA3E1F66-28AC-08FD-99A1-16F966187E91}"/>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t>7</a:t>
            </a:r>
          </a:p>
        </p:txBody>
      </p:sp>
      <p:sp>
        <p:nvSpPr>
          <p:cNvPr id="27" name="Text Placeholder 9">
            <a:extLst>
              <a:ext uri="{FF2B5EF4-FFF2-40B4-BE49-F238E27FC236}">
                <a16:creationId xmlns:a16="http://schemas.microsoft.com/office/drawing/2014/main" id="{E5012D76-1B72-3348-7937-FBA182D1CB87}"/>
              </a:ext>
            </a:extLst>
          </p:cNvPr>
          <p:cNvSpPr txBox="1">
            <a:spLocks/>
          </p:cNvSpPr>
          <p:nvPr/>
        </p:nvSpPr>
        <p:spPr>
          <a:xfrm>
            <a:off x="7497214" y="2010657"/>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How the TCMT Can Get the Best Out of Working with the Government and Public Services</a:t>
            </a:r>
            <a:endParaRPr lang="en-IE" sz="2000" dirty="0"/>
          </a:p>
        </p:txBody>
      </p:sp>
      <p:sp>
        <p:nvSpPr>
          <p:cNvPr id="30" name="Text Placeholder 5">
            <a:extLst>
              <a:ext uri="{FF2B5EF4-FFF2-40B4-BE49-F238E27FC236}">
                <a16:creationId xmlns:a16="http://schemas.microsoft.com/office/drawing/2014/main" id="{57CEAC84-02C1-0770-FD10-FC47056D9CB1}"/>
              </a:ext>
            </a:extLst>
          </p:cNvPr>
          <p:cNvSpPr txBox="1">
            <a:spLocks/>
          </p:cNvSpPr>
          <p:nvPr/>
        </p:nvSpPr>
        <p:spPr>
          <a:xfrm>
            <a:off x="1198035" y="2115954"/>
            <a:ext cx="4987612" cy="474204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2000" dirty="0"/>
              <a:t>The Regional Tourism Crisis Management </a:t>
            </a:r>
            <a:r>
              <a:rPr lang="en-IE" sz="2000" dirty="0" err="1"/>
              <a:t>Center</a:t>
            </a:r>
            <a:r>
              <a:rPr lang="en-IE" sz="2000" dirty="0"/>
              <a:t> and its staff are an important subgroup of the Crisis Management Team. They are the first people who respond and manage a crisis when it occurs. They are responsible for implementing the Crisis Management Response Plan and all its recommended crisis management activities, procedures, and communication with government, PR &amp; Media, tourists, and stakeholders, they manage all relevant crisis training and contact management and communication systems. They are the regional crisis management team that can mean the difference between a region surviving a crisis or enduring long-term suffering and impact.</a:t>
            </a:r>
          </a:p>
          <a:p>
            <a:pPr marL="0" indent="0">
              <a:lnSpc>
                <a:spcPct val="100000"/>
              </a:lnSpc>
              <a:spcBef>
                <a:spcPts val="0"/>
              </a:spcBef>
            </a:pPr>
            <a:endParaRPr lang="en-IE" sz="2000" dirty="0"/>
          </a:p>
        </p:txBody>
      </p:sp>
      <p:sp>
        <p:nvSpPr>
          <p:cNvPr id="31" name="Text Placeholder 4">
            <a:extLst>
              <a:ext uri="{FF2B5EF4-FFF2-40B4-BE49-F238E27FC236}">
                <a16:creationId xmlns:a16="http://schemas.microsoft.com/office/drawing/2014/main" id="{A74714E6-96B8-B83A-547B-41F24E31105E}"/>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2" name="Text Placeholder 3">
            <a:extLst>
              <a:ext uri="{FF2B5EF4-FFF2-40B4-BE49-F238E27FC236}">
                <a16:creationId xmlns:a16="http://schemas.microsoft.com/office/drawing/2014/main" id="{2DE933A5-A278-FE3C-96A1-4967A2C616CC}"/>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6</a:t>
            </a:r>
          </a:p>
        </p:txBody>
      </p:sp>
      <p:sp>
        <p:nvSpPr>
          <p:cNvPr id="33" name="Text Placeholder 3">
            <a:extLst>
              <a:ext uri="{FF2B5EF4-FFF2-40B4-BE49-F238E27FC236}">
                <a16:creationId xmlns:a16="http://schemas.microsoft.com/office/drawing/2014/main" id="{73337B69-0F49-08DE-77E9-2B8F646EFF77}"/>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2 (Part 1) </a:t>
            </a:r>
          </a:p>
          <a:p>
            <a:pPr algn="ctr">
              <a:lnSpc>
                <a:spcPct val="100000"/>
              </a:lnSpc>
              <a:spcBef>
                <a:spcPts val="0"/>
              </a:spcBef>
            </a:pPr>
            <a:r>
              <a:rPr lang="en-IE" sz="2000" b="0" dirty="0"/>
              <a:t>Forming a Tourism Crisis Management </a:t>
            </a:r>
            <a:r>
              <a:rPr lang="en-IE" sz="2000" b="0" dirty="0" err="1"/>
              <a:t>Center</a:t>
            </a:r>
            <a:r>
              <a:rPr lang="en-IE" sz="2000" b="0" dirty="0"/>
              <a:t> (TCMT) and Enhancing its Capability</a:t>
            </a:r>
            <a:endParaRPr lang="en-IE" sz="2000" i="1" dirty="0"/>
          </a:p>
        </p:txBody>
      </p:sp>
      <p:sp>
        <p:nvSpPr>
          <p:cNvPr id="34" name="TextBox 33">
            <a:extLst>
              <a:ext uri="{FF2B5EF4-FFF2-40B4-BE49-F238E27FC236}">
                <a16:creationId xmlns:a16="http://schemas.microsoft.com/office/drawing/2014/main" id="{88D94187-6F61-F76E-CE10-E72B9E509194}"/>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2 </a:t>
            </a:r>
            <a:r>
              <a:rPr lang="en-IE" sz="2800" dirty="0">
                <a:solidFill>
                  <a:schemeClr val="bg1"/>
                </a:solidFill>
              </a:rPr>
              <a:t>Sections 5 - 7</a:t>
            </a:r>
          </a:p>
        </p:txBody>
      </p:sp>
    </p:spTree>
    <p:extLst>
      <p:ext uri="{BB962C8B-B14F-4D97-AF65-F5344CB8AC3E}">
        <p14:creationId xmlns:p14="http://schemas.microsoft.com/office/powerpoint/2010/main" val="2188458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E08E540-4BD8-A3AC-CBF0-7BE31581A456}"/>
              </a:ext>
            </a:extLst>
          </p:cNvPr>
          <p:cNvSpPr>
            <a:spLocks noGrp="1"/>
          </p:cNvSpPr>
          <p:nvPr>
            <p:ph type="body" sz="quarter" idx="16"/>
          </p:nvPr>
        </p:nvSpPr>
        <p:spPr>
          <a:xfrm>
            <a:off x="666708" y="752637"/>
            <a:ext cx="6019842" cy="4043481"/>
          </a:xfrm>
        </p:spPr>
        <p:txBody>
          <a:bodyPr>
            <a:normAutofit fontScale="77500" lnSpcReduction="20000"/>
          </a:bodyPr>
          <a:lstStyle/>
          <a:p>
            <a:pPr>
              <a:lnSpc>
                <a:spcPct val="120000"/>
              </a:lnSpc>
              <a:spcBef>
                <a:spcPts val="0"/>
              </a:spcBef>
            </a:pPr>
            <a:r>
              <a:rPr lang="en-IE" sz="6000" b="1" dirty="0"/>
              <a:t>Module 2 </a:t>
            </a:r>
            <a:r>
              <a:rPr lang="en-IE" sz="6000" dirty="0"/>
              <a:t>(Part 1) </a:t>
            </a:r>
          </a:p>
          <a:p>
            <a:pPr>
              <a:lnSpc>
                <a:spcPct val="120000"/>
              </a:lnSpc>
              <a:spcBef>
                <a:spcPts val="0"/>
              </a:spcBef>
            </a:pPr>
            <a:endParaRPr lang="en-IE" sz="6000" dirty="0"/>
          </a:p>
          <a:p>
            <a:pPr>
              <a:lnSpc>
                <a:spcPct val="120000"/>
              </a:lnSpc>
              <a:spcBef>
                <a:spcPts val="0"/>
              </a:spcBef>
            </a:pPr>
            <a:r>
              <a:rPr lang="en-IE" sz="4800" dirty="0"/>
              <a:t>Setting Up a Regional Public-Private Sector Partnership &amp; Tourism Crisis Management Team (TCMT)</a:t>
            </a:r>
          </a:p>
        </p:txBody>
      </p:sp>
    </p:spTree>
    <p:extLst>
      <p:ext uri="{BB962C8B-B14F-4D97-AF65-F5344CB8AC3E}">
        <p14:creationId xmlns:p14="http://schemas.microsoft.com/office/powerpoint/2010/main" val="193147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0A018A-F2EC-1780-DB8B-C9D95DF6AA38}"/>
              </a:ext>
            </a:extLst>
          </p:cNvPr>
          <p:cNvSpPr/>
          <p:nvPr/>
        </p:nvSpPr>
        <p:spPr>
          <a:xfrm>
            <a:off x="7138558" y="6105735"/>
            <a:ext cx="4818625" cy="566638"/>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E4C3119A-62EE-D4AC-F3FF-B920C4C74D80}"/>
              </a:ext>
            </a:extLst>
          </p:cNvPr>
          <p:cNvSpPr>
            <a:spLocks noGrp="1"/>
          </p:cNvSpPr>
          <p:nvPr>
            <p:ph type="body" sz="quarter" idx="18"/>
          </p:nvPr>
        </p:nvSpPr>
        <p:spPr>
          <a:xfrm>
            <a:off x="391913" y="1137926"/>
            <a:ext cx="5799873" cy="3867704"/>
          </a:xfrm>
        </p:spPr>
        <p:txBody>
          <a:bodyPr>
            <a:noAutofit/>
          </a:bodyPr>
          <a:lstStyle/>
          <a:p>
            <a:pPr marL="0" indent="0">
              <a:lnSpc>
                <a:spcPct val="100000"/>
              </a:lnSpc>
              <a:spcBef>
                <a:spcPts val="0"/>
              </a:spcBef>
            </a:pPr>
            <a:r>
              <a:rPr lang="en-GB" sz="2200" b="1" i="1" dirty="0"/>
              <a:t>‘A coordinated response to a crisis is a prerequisite if a region is to be portrayed with a sense of reassurance, control and, if appropriate, a ‘business as usual’ message to its potential audiences’. </a:t>
            </a:r>
            <a:r>
              <a:rPr lang="en-GB" sz="2200" dirty="0"/>
              <a:t>(</a:t>
            </a:r>
            <a:r>
              <a:rPr lang="en-GB" sz="2200" dirty="0">
                <a:hlinkClick r:id="rId2">
                  <a:extLst>
                    <a:ext uri="{A12FA001-AC4F-418D-AE19-62706E023703}">
                      <ahyp:hlinkClr xmlns:ahyp="http://schemas.microsoft.com/office/drawing/2018/hyperlinkcolor" val="tx"/>
                    </a:ext>
                  </a:extLst>
                </a:hlinkClick>
              </a:rPr>
              <a:t>Source</a:t>
            </a:r>
            <a:r>
              <a:rPr lang="en-GB" sz="2200" dirty="0"/>
              <a:t>)</a:t>
            </a:r>
          </a:p>
          <a:p>
            <a:pPr marL="0" indent="0">
              <a:lnSpc>
                <a:spcPct val="100000"/>
              </a:lnSpc>
              <a:spcBef>
                <a:spcPts val="0"/>
              </a:spcBef>
            </a:pPr>
            <a:endParaRPr lang="en-GB" sz="2200" dirty="0"/>
          </a:p>
          <a:p>
            <a:pPr marL="0" indent="0">
              <a:lnSpc>
                <a:spcPct val="100000"/>
              </a:lnSpc>
              <a:spcBef>
                <a:spcPts val="0"/>
              </a:spcBef>
            </a:pPr>
            <a:r>
              <a:rPr lang="en-GB" sz="2200" b="1" dirty="0"/>
              <a:t>A Tourism Crisis Management Team (TCMT) </a:t>
            </a:r>
            <a:r>
              <a:rPr lang="en-GB" sz="2200" dirty="0"/>
              <a:t>is the coordinated and cohesively mechanism by which a region can respond to a crisis. It performs a vital role in overseeing the implementation of the Crisis Management Strategy and Plan when a crisis occurs. Its members are appointed on the basis of their expertise and linkages with other organizations which can help guide the tourism industry’s response to, and recovery from, a crisis. </a:t>
            </a:r>
          </a:p>
        </p:txBody>
      </p:sp>
      <p:sp>
        <p:nvSpPr>
          <p:cNvPr id="6" name="Text Placeholder 5">
            <a:extLst>
              <a:ext uri="{FF2B5EF4-FFF2-40B4-BE49-F238E27FC236}">
                <a16:creationId xmlns:a16="http://schemas.microsoft.com/office/drawing/2014/main" id="{FF13A948-A808-A8DE-4174-42FD7D05BF24}"/>
              </a:ext>
            </a:extLst>
          </p:cNvPr>
          <p:cNvSpPr>
            <a:spLocks noGrp="1"/>
          </p:cNvSpPr>
          <p:nvPr>
            <p:ph type="body" sz="quarter" idx="16"/>
          </p:nvPr>
        </p:nvSpPr>
        <p:spPr>
          <a:xfrm>
            <a:off x="391913" y="114300"/>
            <a:ext cx="5599359" cy="1004576"/>
          </a:xfrm>
        </p:spPr>
        <p:txBody>
          <a:bodyPr>
            <a:noAutofit/>
          </a:bodyPr>
          <a:lstStyle/>
          <a:p>
            <a:pPr algn="ctr">
              <a:lnSpc>
                <a:spcPct val="100000"/>
              </a:lnSpc>
              <a:spcBef>
                <a:spcPts val="0"/>
              </a:spcBef>
            </a:pPr>
            <a:r>
              <a:rPr lang="en-IE" sz="2800" b="1" dirty="0"/>
              <a:t>A Coordinated Crisis Response is A Prerequisite </a:t>
            </a:r>
          </a:p>
        </p:txBody>
      </p:sp>
      <p:pic>
        <p:nvPicPr>
          <p:cNvPr id="3" name="Picture Placeholder 2" descr="A picture containing text, person&#10;&#10;Description automatically generated">
            <a:extLst>
              <a:ext uri="{FF2B5EF4-FFF2-40B4-BE49-F238E27FC236}">
                <a16:creationId xmlns:a16="http://schemas.microsoft.com/office/drawing/2014/main" id="{A10CF9F7-E3D1-C7F1-EE38-A81EAC47C15A}"/>
              </a:ext>
            </a:extLst>
          </p:cNvPr>
          <p:cNvPicPr>
            <a:picLocks noGrp="1" noChangeAspect="1"/>
          </p:cNvPicPr>
          <p:nvPr>
            <p:ph type="pic" sz="quarter" idx="10"/>
          </p:nvPr>
        </p:nvPicPr>
        <p:blipFill>
          <a:blip r:embed="rId3"/>
          <a:srcRect l="21285" r="21285"/>
          <a:stretch>
            <a:fillRect/>
          </a:stretch>
        </p:blipFill>
        <p:spPr/>
      </p:pic>
      <p:sp>
        <p:nvSpPr>
          <p:cNvPr id="2" name="TextBox 1">
            <a:extLst>
              <a:ext uri="{FF2B5EF4-FFF2-40B4-BE49-F238E27FC236}">
                <a16:creationId xmlns:a16="http://schemas.microsoft.com/office/drawing/2014/main" id="{21404A73-9A0A-5FD8-7E7D-5715F7FB6A24}"/>
              </a:ext>
            </a:extLst>
          </p:cNvPr>
          <p:cNvSpPr txBox="1"/>
          <p:nvPr/>
        </p:nvSpPr>
        <p:spPr>
          <a:xfrm>
            <a:off x="7222794" y="6187988"/>
            <a:ext cx="4569155" cy="400110"/>
          </a:xfrm>
          <a:prstGeom prst="rect">
            <a:avLst/>
          </a:prstGeom>
          <a:solidFill>
            <a:srgbClr val="F37C57"/>
          </a:solidFill>
        </p:spPr>
        <p:txBody>
          <a:bodyPr wrap="square" rtlCol="0">
            <a:spAutoFit/>
          </a:bodyPr>
          <a:lstStyle/>
          <a:p>
            <a:r>
              <a:rPr lang="en-GB" sz="2000" b="1" dirty="0">
                <a:solidFill>
                  <a:schemeClr val="bg1"/>
                </a:solidFill>
              </a:rPr>
              <a:t>Read </a:t>
            </a:r>
            <a:r>
              <a:rPr lang="en-GB" sz="1600" b="0" i="0" dirty="0">
                <a:solidFill>
                  <a:schemeClr val="bg1"/>
                </a:solidFill>
                <a:effectLst/>
                <a:hlinkClick r:id="rId2">
                  <a:extLst>
                    <a:ext uri="{A12FA001-AC4F-418D-AE19-62706E023703}">
                      <ahyp:hlinkClr xmlns:ahyp="http://schemas.microsoft.com/office/drawing/2018/hyperlinkcolor" val="tx"/>
                    </a:ext>
                  </a:extLst>
                </a:hlinkClick>
              </a:rPr>
              <a:t>Tourism Crisis Management Planning</a:t>
            </a:r>
            <a:endParaRPr lang="en-IE" sz="1600" dirty="0">
              <a:solidFill>
                <a:schemeClr val="bg1"/>
              </a:solidFill>
            </a:endParaRPr>
          </a:p>
        </p:txBody>
      </p:sp>
      <p:pic>
        <p:nvPicPr>
          <p:cNvPr id="4" name="Graphic 3" descr="Touchscreen with solid fill">
            <a:extLst>
              <a:ext uri="{FF2B5EF4-FFF2-40B4-BE49-F238E27FC236}">
                <a16:creationId xmlns:a16="http://schemas.microsoft.com/office/drawing/2014/main" id="{4E2D684D-B090-1FDD-4FA4-944400D84C0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13569" y="6105735"/>
            <a:ext cx="578380" cy="578380"/>
          </a:xfrm>
          <a:prstGeom prst="rect">
            <a:avLst/>
          </a:prstGeom>
        </p:spPr>
      </p:pic>
      <p:pic>
        <p:nvPicPr>
          <p:cNvPr id="8" name="Graphic 7" descr="Document with solid fill">
            <a:hlinkClick r:id="rId6"/>
            <a:extLst>
              <a:ext uri="{FF2B5EF4-FFF2-40B4-BE49-F238E27FC236}">
                <a16:creationId xmlns:a16="http://schemas.microsoft.com/office/drawing/2014/main" id="{E8FE81E2-D496-7FB6-5061-882481CBE12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15076" y="5775204"/>
            <a:ext cx="1009650" cy="1009650"/>
          </a:xfrm>
          <a:prstGeom prst="rect">
            <a:avLst/>
          </a:prstGeom>
        </p:spPr>
      </p:pic>
    </p:spTree>
    <p:extLst>
      <p:ext uri="{BB962C8B-B14F-4D97-AF65-F5344CB8AC3E}">
        <p14:creationId xmlns:p14="http://schemas.microsoft.com/office/powerpoint/2010/main" val="1434698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4C3119A-62EE-D4AC-F3FF-B920C4C74D80}"/>
              </a:ext>
            </a:extLst>
          </p:cNvPr>
          <p:cNvSpPr>
            <a:spLocks noGrp="1"/>
          </p:cNvSpPr>
          <p:nvPr>
            <p:ph type="body" sz="quarter" idx="18"/>
          </p:nvPr>
        </p:nvSpPr>
        <p:spPr>
          <a:xfrm>
            <a:off x="457200" y="885548"/>
            <a:ext cx="5753100" cy="3867704"/>
          </a:xfrm>
        </p:spPr>
        <p:txBody>
          <a:bodyPr>
            <a:noAutofit/>
          </a:bodyPr>
          <a:lstStyle/>
          <a:p>
            <a:pPr marL="0" indent="0">
              <a:lnSpc>
                <a:spcPct val="100000"/>
              </a:lnSpc>
              <a:spcBef>
                <a:spcPts val="0"/>
              </a:spcBef>
              <a:spcAft>
                <a:spcPts val="1200"/>
              </a:spcAft>
            </a:pPr>
            <a:r>
              <a:rPr lang="en-GB" dirty="0"/>
              <a:t>The TCMT is a team of people who represent the region and have the expertise needed to help develop mitigation, prevention, response, and recovery strategies and plans so the region can p</a:t>
            </a:r>
            <a:r>
              <a:rPr lang="en-GB" i="0" dirty="0">
                <a:effectLst/>
              </a:rPr>
              <a:t>romptly respond to disaster events in an adequate way to minimize the negative impact to visitors and the tourism industry within that region.</a:t>
            </a:r>
          </a:p>
          <a:p>
            <a:pPr marL="0" indent="0">
              <a:lnSpc>
                <a:spcPct val="100000"/>
              </a:lnSpc>
              <a:spcBef>
                <a:spcPts val="0"/>
              </a:spcBef>
              <a:spcAft>
                <a:spcPts val="1200"/>
              </a:spcAft>
            </a:pPr>
            <a:r>
              <a:rPr lang="en-GB" dirty="0"/>
              <a:t>It is usually made up of a  combination of public-private sector representatives who are from the region but do include external individuals when needed and depending on the crisis e.g., government departments, experts, and consultants. The next section will discuss how the TCMT is set up. </a:t>
            </a:r>
          </a:p>
          <a:p>
            <a:pPr marL="0" indent="0">
              <a:lnSpc>
                <a:spcPct val="100000"/>
              </a:lnSpc>
              <a:spcBef>
                <a:spcPts val="0"/>
              </a:spcBef>
              <a:spcAft>
                <a:spcPts val="1200"/>
              </a:spcAft>
            </a:pPr>
            <a:endParaRPr lang="en-IE" sz="2000" dirty="0"/>
          </a:p>
        </p:txBody>
      </p:sp>
      <p:sp>
        <p:nvSpPr>
          <p:cNvPr id="6" name="Text Placeholder 5">
            <a:extLst>
              <a:ext uri="{FF2B5EF4-FFF2-40B4-BE49-F238E27FC236}">
                <a16:creationId xmlns:a16="http://schemas.microsoft.com/office/drawing/2014/main" id="{FF13A948-A808-A8DE-4174-42FD7D05BF24}"/>
              </a:ext>
            </a:extLst>
          </p:cNvPr>
          <p:cNvSpPr>
            <a:spLocks noGrp="1"/>
          </p:cNvSpPr>
          <p:nvPr>
            <p:ph type="body" sz="quarter" idx="16"/>
          </p:nvPr>
        </p:nvSpPr>
        <p:spPr>
          <a:xfrm>
            <a:off x="561976" y="228600"/>
            <a:ext cx="5257898" cy="852176"/>
          </a:xfrm>
        </p:spPr>
        <p:txBody>
          <a:bodyPr>
            <a:noAutofit/>
          </a:bodyPr>
          <a:lstStyle/>
          <a:p>
            <a:pPr algn="ctr">
              <a:lnSpc>
                <a:spcPct val="100000"/>
              </a:lnSpc>
              <a:spcBef>
                <a:spcPts val="0"/>
              </a:spcBef>
            </a:pPr>
            <a:r>
              <a:rPr lang="en-IE" sz="2800" b="1" dirty="0"/>
              <a:t>What is the TCMT?</a:t>
            </a:r>
          </a:p>
        </p:txBody>
      </p:sp>
      <p:pic>
        <p:nvPicPr>
          <p:cNvPr id="5" name="Picture Placeholder 4">
            <a:extLst>
              <a:ext uri="{FF2B5EF4-FFF2-40B4-BE49-F238E27FC236}">
                <a16:creationId xmlns:a16="http://schemas.microsoft.com/office/drawing/2014/main" id="{79747EEC-642D-C898-3E0D-C47BE91CAF51}"/>
              </a:ext>
            </a:extLst>
          </p:cNvPr>
          <p:cNvPicPr>
            <a:picLocks noGrp="1" noChangeAspect="1"/>
          </p:cNvPicPr>
          <p:nvPr>
            <p:ph type="pic" sz="quarter" idx="10"/>
          </p:nvPr>
        </p:nvPicPr>
        <p:blipFill>
          <a:blip r:embed="rId2"/>
          <a:srcRect l="15715" r="15715"/>
          <a:stretch>
            <a:fillRect/>
          </a:stretch>
        </p:blipFill>
        <p:spPr/>
      </p:pic>
    </p:spTree>
    <p:extLst>
      <p:ext uri="{BB962C8B-B14F-4D97-AF65-F5344CB8AC3E}">
        <p14:creationId xmlns:p14="http://schemas.microsoft.com/office/powerpoint/2010/main" val="2774345690"/>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9145</TotalTime>
  <Words>7916</Words>
  <Application>Microsoft Office PowerPoint</Application>
  <PresentationFormat>Widescreen</PresentationFormat>
  <Paragraphs>548</Paragraphs>
  <Slides>54</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54</vt:i4>
      </vt:variant>
    </vt:vector>
  </HeadingPairs>
  <TitlesOfParts>
    <vt:vector size="67" baseType="lpstr">
      <vt:lpstr>Arial</vt:lpstr>
      <vt:lpstr>Calibri</vt:lpstr>
      <vt:lpstr>Calibri Light</vt:lpstr>
      <vt:lpstr>Lato Regular</vt:lpstr>
      <vt:lpstr>Montserrat</vt:lpstr>
      <vt:lpstr>Montserrat Light</vt:lpstr>
      <vt:lpstr>Montserrat Medium</vt:lpstr>
      <vt:lpstr>Quattrocento Sans</vt:lpstr>
      <vt:lpstr>Roboto</vt:lpstr>
      <vt:lpstr>Times New Roman</vt:lpstr>
      <vt:lpstr>TT Norms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Laura Magan</cp:lastModifiedBy>
  <cp:revision>921</cp:revision>
  <dcterms:created xsi:type="dcterms:W3CDTF">2020-10-14T13:32:04Z</dcterms:created>
  <dcterms:modified xsi:type="dcterms:W3CDTF">2023-05-19T16:29:19Z</dcterms:modified>
</cp:coreProperties>
</file>