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5"/>
  </p:notesMasterIdLst>
  <p:handoutMasterIdLst>
    <p:handoutMasterId r:id="rId46"/>
  </p:handoutMasterIdLst>
  <p:sldIdLst>
    <p:sldId id="5494" r:id="rId2"/>
    <p:sldId id="5779" r:id="rId3"/>
    <p:sldId id="5509" r:id="rId4"/>
    <p:sldId id="5510" r:id="rId5"/>
    <p:sldId id="5503" r:id="rId6"/>
    <p:sldId id="5506" r:id="rId7"/>
    <p:sldId id="6001" r:id="rId8"/>
    <p:sldId id="5480" r:id="rId9"/>
    <p:sldId id="5458" r:id="rId10"/>
    <p:sldId id="5448" r:id="rId11"/>
    <p:sldId id="5502" r:id="rId12"/>
    <p:sldId id="5451" r:id="rId13"/>
    <p:sldId id="5462" r:id="rId14"/>
    <p:sldId id="6002" r:id="rId15"/>
    <p:sldId id="5460" r:id="rId16"/>
    <p:sldId id="5461" r:id="rId17"/>
    <p:sldId id="5491" r:id="rId18"/>
    <p:sldId id="5463" r:id="rId19"/>
    <p:sldId id="5464" r:id="rId20"/>
    <p:sldId id="5465" r:id="rId21"/>
    <p:sldId id="5466" r:id="rId22"/>
    <p:sldId id="5500" r:id="rId23"/>
    <p:sldId id="5467" r:id="rId24"/>
    <p:sldId id="5468" r:id="rId25"/>
    <p:sldId id="5501" r:id="rId26"/>
    <p:sldId id="5469" r:id="rId27"/>
    <p:sldId id="5470" r:id="rId28"/>
    <p:sldId id="6003" r:id="rId29"/>
    <p:sldId id="6004" r:id="rId30"/>
    <p:sldId id="6005" r:id="rId31"/>
    <p:sldId id="6006" r:id="rId32"/>
    <p:sldId id="5447" r:id="rId33"/>
    <p:sldId id="5012" r:id="rId34"/>
    <p:sldId id="5063" r:id="rId35"/>
    <p:sldId id="5473" r:id="rId36"/>
    <p:sldId id="5069" r:id="rId37"/>
    <p:sldId id="5450" r:id="rId38"/>
    <p:sldId id="5066" r:id="rId39"/>
    <p:sldId id="6007" r:id="rId40"/>
    <p:sldId id="4966" r:id="rId41"/>
    <p:sldId id="4967" r:id="rId42"/>
    <p:sldId id="5478" r:id="rId43"/>
    <p:sldId id="550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547C"/>
    <a:srgbClr val="086D6E"/>
    <a:srgbClr val="4D4D4D"/>
    <a:srgbClr val="3AA091"/>
    <a:srgbClr val="F37C57"/>
    <a:srgbClr val="E7EBEB"/>
    <a:srgbClr val="916395"/>
    <a:srgbClr val="F27954"/>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60" d="100"/>
          <a:sy n="60" d="100"/>
        </p:scale>
        <p:origin x="292"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19/05/2023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19/05/2023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301128" y="154698"/>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241312" y="939316"/>
            <a:ext cx="5849088" cy="247829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822014" y="1134728"/>
            <a:ext cx="4260214"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900529" y="1923697"/>
            <a:ext cx="4260213"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a:stretch>
            <a:fillRect/>
          </a:stretch>
        </p:blipFill>
        <p:spPr>
          <a:xfrm>
            <a:off x="572439" y="0"/>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5695317"/>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4C15E046-FBBD-D44E-BE82-FB5A81C874AF}"/>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B607C574-6274-1340-BD83-941B889D2787}"/>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C7474F7D-08D9-4A4F-8BED-8FE5435EF22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2EFD91A7-2442-B647-9D79-B135CAEC890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695317"/>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151084"/>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2"/>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1286010" y="-4"/>
            <a:ext cx="4809990"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1286010" y="-4"/>
            <a:ext cx="4809990"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59489982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5/19/2023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840" r:id="rId10"/>
    <p:sldLayoutId id="2147483841" r:id="rId11"/>
    <p:sldLayoutId id="2147483883" r:id="rId12"/>
    <p:sldLayoutId id="2147483891" r:id="rId13"/>
    <p:sldLayoutId id="2147483862" r:id="rId14"/>
    <p:sldLayoutId id="2147483907" r:id="rId15"/>
    <p:sldLayoutId id="2147483861" r:id="rId16"/>
    <p:sldLayoutId id="2147483906" r:id="rId17"/>
    <p:sldLayoutId id="2147483874" r:id="rId18"/>
    <p:sldLayoutId id="2147483863" r:id="rId19"/>
    <p:sldLayoutId id="2147483835" r:id="rId20"/>
    <p:sldLayoutId id="2147483875" r:id="rId21"/>
    <p:sldLayoutId id="2147483901" r:id="rId22"/>
    <p:sldLayoutId id="2147483836" r:id="rId23"/>
    <p:sldLayoutId id="2147483831" r:id="rId24"/>
    <p:sldLayoutId id="2147483888" r:id="rId25"/>
    <p:sldLayoutId id="2147483902" r:id="rId26"/>
    <p:sldLayoutId id="2147483889" r:id="rId27"/>
    <p:sldLayoutId id="2147483890" r:id="rId28"/>
    <p:sldLayoutId id="2147483846" r:id="rId29"/>
    <p:sldLayoutId id="2147483904" r:id="rId30"/>
    <p:sldLayoutId id="2147483876" r:id="rId31"/>
    <p:sldLayoutId id="2147483873" r:id="rId32"/>
    <p:sldLayoutId id="2147483834" r:id="rId33"/>
    <p:sldLayoutId id="2147483877" r:id="rId34"/>
    <p:sldLayoutId id="2147483845" r:id="rId35"/>
    <p:sldLayoutId id="2147483869" r:id="rId36"/>
    <p:sldLayoutId id="2147483878" r:id="rId37"/>
    <p:sldLayoutId id="2147483866" r:id="rId38"/>
    <p:sldLayoutId id="2147483833" r:id="rId39"/>
    <p:sldLayoutId id="2147483900" r:id="rId40"/>
    <p:sldLayoutId id="2147483847" r:id="rId41"/>
    <p:sldLayoutId id="2147483871" r:id="rId42"/>
    <p:sldLayoutId id="2147483870" r:id="rId43"/>
    <p:sldLayoutId id="2147483872" r:id="rId44"/>
    <p:sldLayoutId id="2147483837" r:id="rId45"/>
    <p:sldLayoutId id="2147483838" r:id="rId46"/>
    <p:sldLayoutId id="2147483844" r:id="rId47"/>
    <p:sldLayoutId id="2147483848" r:id="rId48"/>
    <p:sldLayoutId id="2147483898" r:id="rId49"/>
    <p:sldLayoutId id="2147483903" r:id="rId50"/>
    <p:sldLayoutId id="2147483905" r:id="rId51"/>
    <p:sldLayoutId id="2147483849" r:id="rId52"/>
    <p:sldLayoutId id="2147483895" r:id="rId53"/>
    <p:sldLayoutId id="2147483887" r:id="rId54"/>
    <p:sldLayoutId id="2147483896" r:id="rId55"/>
    <p:sldLayoutId id="2147483851" r:id="rId56"/>
    <p:sldLayoutId id="2147483854" r:id="rId57"/>
    <p:sldLayoutId id="2147483855" r:id="rId58"/>
    <p:sldLayoutId id="2147483885" r:id="rId59"/>
    <p:sldLayoutId id="2147483899" r:id="rId60"/>
    <p:sldLayoutId id="2147483886" r:id="rId61"/>
    <p:sldLayoutId id="2147483856" r:id="rId62"/>
    <p:sldLayoutId id="2147483893" r:id="rId63"/>
    <p:sldLayoutId id="2147483894" r:id="rId64"/>
    <p:sldLayoutId id="2147483892" r:id="rId65"/>
    <p:sldLayoutId id="2147483857" r:id="rId66"/>
    <p:sldLayoutId id="2147483864" r:id="rId67"/>
    <p:sldLayoutId id="2147483852" r:id="rId68"/>
    <p:sldLayoutId id="2147483858" r:id="rId69"/>
    <p:sldLayoutId id="2147483859" r:id="rId70"/>
    <p:sldLayoutId id="2147483860" r:id="rId71"/>
    <p:sldLayoutId id="2147483853" r:id="rId7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hyperlink" Target="https://www.sbb.gov.tr/wp-content/uploads/2021/02/Risk_and_Crisis_Management_in_Tourism_Sector.pdf" TargetMode="Externa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sbb.gov.tr/wp-content/uploads/2021/02/Risk_and_Crisis_Management_in_Tourism_Sector.pdf" TargetMode="External"/><Relationship Id="rId1" Type="http://schemas.openxmlformats.org/officeDocument/2006/relationships/slideLayout" Target="../slideLayouts/slideLayout38.xml"/><Relationship Id="rId5" Type="http://schemas.openxmlformats.org/officeDocument/2006/relationships/image" Target="../media/image25.sv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hyperlink" Target="https://www.emerald.com/insight/content/doi/10.1108/JTF-02-2022-0059/full/html" TargetMode="External"/><Relationship Id="rId2" Type="http://schemas.openxmlformats.org/officeDocument/2006/relationships/image" Target="../media/image22.jpg"/><Relationship Id="rId1" Type="http://schemas.openxmlformats.org/officeDocument/2006/relationships/slideLayout" Target="../slideLayouts/slideLayout20.xml"/><Relationship Id="rId5" Type="http://schemas.openxmlformats.org/officeDocument/2006/relationships/image" Target="../media/image27.sv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hyperlink" Target="https://www.ncbi.nlm.nih.gov/pmc/articles/PMC8961202/#bibr13-03063070211063717" TargetMode="External"/><Relationship Id="rId7" Type="http://schemas.openxmlformats.org/officeDocument/2006/relationships/image" Target="../media/image24.png"/><Relationship Id="rId2" Type="http://schemas.openxmlformats.org/officeDocument/2006/relationships/hyperlink" Target="https://www.ncbi.nlm.nih.gov/pmc/articles/PMC8961202/#bibr10-03063070211063717" TargetMode="External"/><Relationship Id="rId1" Type="http://schemas.openxmlformats.org/officeDocument/2006/relationships/slideLayout" Target="../slideLayouts/slideLayout31.xml"/><Relationship Id="rId6" Type="http://schemas.openxmlformats.org/officeDocument/2006/relationships/hyperlink" Target="https://www.ncbi.nlm.nih.gov/pmc/articles/PMC8961202/#bibr53-03063070211063717" TargetMode="External"/><Relationship Id="rId5" Type="http://schemas.openxmlformats.org/officeDocument/2006/relationships/hyperlink" Target="https://www.ncbi.nlm.nih.gov/pmc/articles/PMC8961202/#bibr42-03063070211063717" TargetMode="External"/><Relationship Id="rId4" Type="http://schemas.openxmlformats.org/officeDocument/2006/relationships/hyperlink" Target="https://www.ncbi.nlm.nih.gov/pmc/articles/PMC8961202/#bibr34-03063070211063717" TargetMode="External"/><Relationship Id="rId9" Type="http://schemas.openxmlformats.org/officeDocument/2006/relationships/hyperlink" Target="https://www.ncbi.nlm.nih.gov/pmc/articles/PMC8961202/"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sbb.gov.tr/wp-content/uploads/2021/02/Risk_and_Crisis_Management_in_Tourism_Sector.pdf" TargetMode="External"/><Relationship Id="rId2" Type="http://schemas.openxmlformats.org/officeDocument/2006/relationships/image" Target="../media/image29.jpg"/><Relationship Id="rId1" Type="http://schemas.openxmlformats.org/officeDocument/2006/relationships/slideLayout" Target="../slideLayouts/slideLayout31.xml"/><Relationship Id="rId5" Type="http://schemas.openxmlformats.org/officeDocument/2006/relationships/image" Target="../media/image27.sv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38.xml"/><Relationship Id="rId4" Type="http://schemas.openxmlformats.org/officeDocument/2006/relationships/hyperlink" Target="https://www.smartsheet.com/content/crisis-management-model-theorie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smartsheet.com/content/crisis-management-model-theories" TargetMode="External"/><Relationship Id="rId1" Type="http://schemas.openxmlformats.org/officeDocument/2006/relationships/slideLayout" Target="../slideLayouts/slideLayout20.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8.sv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8.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hyperlink" Target="https://www.smartsheet.com/content/crisis-management-model-theories" TargetMode="External"/><Relationship Id="rId7" Type="http://schemas.openxmlformats.org/officeDocument/2006/relationships/image" Target="../media/image25.svg"/><Relationship Id="rId2" Type="http://schemas.openxmlformats.org/officeDocument/2006/relationships/hyperlink" Target="https://www.smartsheet.com/free-root-cause-analysis-templates-complete-collection" TargetMode="External"/><Relationship Id="rId1" Type="http://schemas.openxmlformats.org/officeDocument/2006/relationships/slideLayout" Target="../slideLayouts/slideLayout20.xml"/><Relationship Id="rId6" Type="http://schemas.openxmlformats.org/officeDocument/2006/relationships/image" Target="../media/image24.png"/><Relationship Id="rId5" Type="http://schemas.openxmlformats.org/officeDocument/2006/relationships/image" Target="../media/image40.sv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hyperlink" Target="https://www.smartsheet.com/content/crisis-management-templates" TargetMode="External"/><Relationship Id="rId7" Type="http://schemas.openxmlformats.org/officeDocument/2006/relationships/hyperlink" Target="https://www.smartsheet.com/content/crisis-management-model-theories" TargetMode="External"/><Relationship Id="rId2" Type="http://schemas.openxmlformats.org/officeDocument/2006/relationships/hyperlink" Target="https://www.smartsheet.com/content/crisis-management-plan" TargetMode="External"/><Relationship Id="rId1" Type="http://schemas.openxmlformats.org/officeDocument/2006/relationships/slideLayout" Target="../slideLayouts/slideLayout20.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hyperlink" Target="https://www.smartsheet.com/content/crisis-management-model-theories#improve-your-approach-to-crisis-management-with-real-time-work-management-in-smartsheet"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hyperlink" Target="Responding%20to%20Crisis%20&#8211;%20The%20Destination%20Perspective" TargetMode="External"/><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38.xml"/><Relationship Id="rId5" Type="http://schemas.openxmlformats.org/officeDocument/2006/relationships/image" Target="../media/image44.sv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60.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52.svg"/></Relationships>
</file>

<file path=ppt/slides/_rels/slide36.xml.rels><?xml version="1.0" encoding="UTF-8" standalone="yes"?>
<Relationships xmlns="http://schemas.openxmlformats.org/package/2006/relationships"><Relationship Id="rId3" Type="http://schemas.openxmlformats.org/officeDocument/2006/relationships/hyperlink" Target="https://en.wikipedia.org/wiki/Incidents_at_European_amusement_parks" TargetMode="External"/><Relationship Id="rId2" Type="http://schemas.openxmlformats.org/officeDocument/2006/relationships/hyperlink" Target="https://en.wikipedia.org/wiki/Poisoning_of_Sergei_and_Yulia_Skripal" TargetMode="External"/><Relationship Id="rId1" Type="http://schemas.openxmlformats.org/officeDocument/2006/relationships/slideLayout" Target="../slideLayouts/slideLayout53.xml"/><Relationship Id="rId4" Type="http://schemas.openxmlformats.org/officeDocument/2006/relationships/hyperlink" Target="https://www.researchgate.net/publication/280232820_Coombs_WT_2007_Protecting_Organization_Reputations_During_a_Crisis_The_Development_and_Application_of_Situational_Crisis_Communication_Theory_Corporate_Reputation_Review_103_163-177"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8" Type="http://schemas.openxmlformats.org/officeDocument/2006/relationships/hyperlink" Target="https://www.google.com/search?q=how+many+people+has+covid+killed+in+the+world&amp;rlz=1C1CHBF_enIE952IE952&amp;sxsrf=AJOqlzVBQ5Ck6TvhVCJuqCAjQdqBQQsBuQ%3A1672936697820&amp;ei=-fy2Y8vjMYuF8gLUsqWgDA&amp;ved=0ahUKEwiLxOvs7rD8AhWLglwKHVRZCcQQ4dUDCA8&amp;uact=5&amp;oq=how+many+people+has+covid+killed+in+the+world&amp;gs_lcp=Cgxnd3Mtd2l6LXNlcnAQAzIFCAAQgAQyBggAEBYQHjIFCAAQhgMyBQgAEIYDOgoIABBHENYEELADOgQIABBDSgQIQRgASgQIRhgAULcCWIARYLUSaAFwAXgBgAGUAYgBowqSAQM3LjaYAQCgAQHIAQjAAQE&amp;sclient=gws-wiz-serp" TargetMode="External"/><Relationship Id="rId3" Type="http://schemas.openxmlformats.org/officeDocument/2006/relationships/image" Target="../media/image43.png"/><Relationship Id="rId7" Type="http://schemas.openxmlformats.org/officeDocument/2006/relationships/image" Target="../media/image55.svg"/><Relationship Id="rId2" Type="http://schemas.openxmlformats.org/officeDocument/2006/relationships/hyperlink" Target="https://www.ncbi.nlm.nih.gov/pmc/articles/PMC7149992/bin/gr2.jpg" TargetMode="External"/><Relationship Id="rId1" Type="http://schemas.openxmlformats.org/officeDocument/2006/relationships/slideLayout" Target="../slideLayouts/slideLayout64.xml"/><Relationship Id="rId6" Type="http://schemas.openxmlformats.org/officeDocument/2006/relationships/image" Target="../media/image54.png"/><Relationship Id="rId11" Type="http://schemas.openxmlformats.org/officeDocument/2006/relationships/image" Target="../media/image25.svg"/><Relationship Id="rId5" Type="http://schemas.openxmlformats.org/officeDocument/2006/relationships/hyperlink" Target="https://www.linkedin.com/pulse/how-measure-tourism-impacts-anula-galewska/" TargetMode="External"/><Relationship Id="rId10" Type="http://schemas.openxmlformats.org/officeDocument/2006/relationships/image" Target="../media/image24.png"/><Relationship Id="rId4" Type="http://schemas.openxmlformats.org/officeDocument/2006/relationships/image" Target="../media/image44.svg"/><Relationship Id="rId9" Type="http://schemas.openxmlformats.org/officeDocument/2006/relationships/hyperlink" Target="https://getready.govt.nz/en/emergency/earthquakes/"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25.svg"/><Relationship Id="rId2" Type="http://schemas.openxmlformats.org/officeDocument/2006/relationships/image" Target="../media/image56.jpeg"/><Relationship Id="rId1" Type="http://schemas.openxmlformats.org/officeDocument/2006/relationships/slideLayout" Target="../slideLayouts/slideLayout38.xml"/><Relationship Id="rId6" Type="http://schemas.openxmlformats.org/officeDocument/2006/relationships/image" Target="../media/image24.png"/><Relationship Id="rId5" Type="http://schemas.openxmlformats.org/officeDocument/2006/relationships/image" Target="../media/image44.sv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hyperlink" Target="https://www.smartsheet.com/content/crisis-management-guide" TargetMode="External"/><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8.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2.xml"/><Relationship Id="rId5" Type="http://schemas.openxmlformats.org/officeDocument/2006/relationships/image" Target="../media/image57.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2920" y="4654223"/>
            <a:ext cx="7012644" cy="697353"/>
          </a:xfrm>
        </p:spPr>
        <p:txBody>
          <a:bodyPr/>
          <a:lstStyle/>
          <a:p>
            <a:pPr>
              <a:spcBef>
                <a:spcPts val="0"/>
              </a:spcBef>
            </a:pPr>
            <a:r>
              <a:rPr lang="en-IE" sz="3200" b="0" dirty="0"/>
              <a:t>Introduction to Regional Crisis Management and its Complexities</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6257925" cy="697353"/>
          </a:xfrm>
        </p:spPr>
        <p:txBody>
          <a:bodyPr>
            <a:noAutofit/>
          </a:bodyPr>
          <a:lstStyle/>
          <a:p>
            <a:r>
              <a:rPr lang="en-IE" sz="6000" b="1" dirty="0"/>
              <a:t>Module 1 </a:t>
            </a:r>
            <a:r>
              <a:rPr lang="en-IE" sz="6000" dirty="0"/>
              <a:t>(Part 2)</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1333499" y="896145"/>
            <a:ext cx="5779681" cy="5838029"/>
          </a:xfrm>
        </p:spPr>
        <p:txBody>
          <a:bodyPr>
            <a:noAutofit/>
          </a:bodyPr>
          <a:lstStyle/>
          <a:p>
            <a:pPr marL="0" indent="0">
              <a:lnSpc>
                <a:spcPct val="100000"/>
              </a:lnSpc>
              <a:spcBef>
                <a:spcPts val="0"/>
              </a:spcBef>
            </a:pPr>
            <a:endParaRPr lang="en-IE" dirty="0"/>
          </a:p>
          <a:p>
            <a:pPr marL="0" indent="0">
              <a:lnSpc>
                <a:spcPct val="100000"/>
              </a:lnSpc>
              <a:spcBef>
                <a:spcPts val="0"/>
              </a:spcBef>
            </a:pPr>
            <a:r>
              <a:rPr lang="en-IE" dirty="0"/>
              <a:t>The impact of a crisis on tourism can be immense from a regional, national and international perspective. When applying crisis management,  it is important to understand the complexity of a tourism region at each stage of a crisis. When a region goes through a crisis event, the crisis goes through different stages which creates the basis of a strategic approach to managing a crisis from the proactive pre-crisis, response, and recovery to evaluation.</a:t>
            </a:r>
          </a:p>
          <a:p>
            <a:pPr marL="0" indent="0">
              <a:lnSpc>
                <a:spcPct val="100000"/>
              </a:lnSpc>
              <a:spcBef>
                <a:spcPts val="0"/>
              </a:spcBef>
            </a:pPr>
            <a:endParaRPr lang="en-GB" dirty="0"/>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1333500" y="304399"/>
            <a:ext cx="5470797" cy="582221"/>
          </a:xfrm>
        </p:spPr>
        <p:txBody>
          <a:bodyPr>
            <a:normAutofit fontScale="85000" lnSpcReduction="10000"/>
          </a:bodyPr>
          <a:lstStyle/>
          <a:p>
            <a:r>
              <a:rPr lang="en-IE" dirty="0"/>
              <a:t>The Stages of Destination Crisis</a:t>
            </a:r>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2"/>
          <a:stretch>
            <a:fillRect/>
          </a:stretch>
        </p:blipFill>
        <p:spPr>
          <a:xfrm>
            <a:off x="7489706" y="0"/>
            <a:ext cx="4546838" cy="6858000"/>
          </a:xfrm>
          <a:prstGeom prst="rect">
            <a:avLst/>
          </a:prstGeom>
        </p:spPr>
      </p:pic>
    </p:spTree>
    <p:extLst>
      <p:ext uri="{BB962C8B-B14F-4D97-AF65-F5344CB8AC3E}">
        <p14:creationId xmlns:p14="http://schemas.microsoft.com/office/powerpoint/2010/main" val="1545591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1333499" y="896145"/>
            <a:ext cx="5779681" cy="5838029"/>
          </a:xfrm>
        </p:spPr>
        <p:txBody>
          <a:bodyPr>
            <a:noAutofit/>
          </a:bodyPr>
          <a:lstStyle/>
          <a:p>
            <a:pPr marL="0" indent="0">
              <a:lnSpc>
                <a:spcPct val="100000"/>
              </a:lnSpc>
              <a:spcBef>
                <a:spcPts val="0"/>
              </a:spcBef>
            </a:pPr>
            <a:endParaRPr lang="en-GB" dirty="0"/>
          </a:p>
          <a:p>
            <a:pPr marL="0" indent="0">
              <a:lnSpc>
                <a:spcPct val="100000"/>
              </a:lnSpc>
              <a:spcBef>
                <a:spcPts val="0"/>
              </a:spcBef>
            </a:pPr>
            <a:r>
              <a:rPr lang="en-GB" i="1" dirty="0"/>
              <a:t>Destinations hit by crisis events should address recovery in line with the six phases of the </a:t>
            </a:r>
            <a:r>
              <a:rPr lang="en-GB" b="1" i="1" dirty="0"/>
              <a:t>Crisis Management Framework</a:t>
            </a:r>
            <a:r>
              <a:rPr lang="en-GB" i="1" dirty="0"/>
              <a:t> shown in the next slide. Initial leadership must come from the national (or regional) disaster or crisis management unit, with follow-up led by the regional tourism authority’s task force in close collaboration with local tourism operators.  (</a:t>
            </a:r>
            <a:r>
              <a:rPr lang="en-GB" i="1" dirty="0">
                <a:hlinkClick r:id="rId2">
                  <a:extLst>
                    <a:ext uri="{A12FA001-AC4F-418D-AE19-62706E023703}">
                      <ahyp:hlinkClr xmlns:ahyp="http://schemas.microsoft.com/office/drawing/2018/hyperlinkcolor" val="tx"/>
                    </a:ext>
                  </a:extLst>
                </a:hlinkClick>
              </a:rPr>
              <a:t>Source</a:t>
            </a:r>
            <a:r>
              <a:rPr lang="en-GB" i="1" dirty="0"/>
              <a:t>) </a:t>
            </a:r>
          </a:p>
          <a:p>
            <a:pPr marL="0" indent="0">
              <a:lnSpc>
                <a:spcPct val="100000"/>
              </a:lnSpc>
              <a:spcBef>
                <a:spcPts val="0"/>
              </a:spcBef>
            </a:pPr>
            <a:r>
              <a:rPr lang="en-GB" b="1" i="1" dirty="0"/>
              <a:t>The six phases are pre-event, prodromal (occurrence), emergency, intermediate, recovery, resolution. </a:t>
            </a:r>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1333500" y="304399"/>
            <a:ext cx="5470797" cy="582221"/>
          </a:xfrm>
        </p:spPr>
        <p:txBody>
          <a:bodyPr>
            <a:normAutofit fontScale="85000" lnSpcReduction="10000"/>
          </a:bodyPr>
          <a:lstStyle/>
          <a:p>
            <a:r>
              <a:rPr lang="en-IE" dirty="0"/>
              <a:t>The Stages of Destination Crisis</a:t>
            </a:r>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3"/>
          <a:stretch>
            <a:fillRect/>
          </a:stretch>
        </p:blipFill>
        <p:spPr>
          <a:xfrm>
            <a:off x="7489706" y="0"/>
            <a:ext cx="4546838" cy="6858000"/>
          </a:xfrm>
          <a:prstGeom prst="rect">
            <a:avLst/>
          </a:prstGeom>
        </p:spPr>
      </p:pic>
    </p:spTree>
    <p:extLst>
      <p:ext uri="{BB962C8B-B14F-4D97-AF65-F5344CB8AC3E}">
        <p14:creationId xmlns:p14="http://schemas.microsoft.com/office/powerpoint/2010/main" val="2473966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16E8039-33D9-7321-FEC2-B5C62520372D}"/>
              </a:ext>
            </a:extLst>
          </p:cNvPr>
          <p:cNvSpPr>
            <a:spLocks noGrp="1"/>
          </p:cNvSpPr>
          <p:nvPr>
            <p:ph type="body" sz="quarter" idx="18"/>
          </p:nvPr>
        </p:nvSpPr>
        <p:spPr>
          <a:xfrm>
            <a:off x="456640" y="1247498"/>
            <a:ext cx="11470341" cy="3867704"/>
          </a:xfrm>
        </p:spPr>
        <p:txBody>
          <a:bodyPr/>
          <a:lstStyle/>
          <a:p>
            <a:pPr marL="0" indent="0">
              <a:lnSpc>
                <a:spcPct val="100000"/>
              </a:lnSpc>
              <a:spcBef>
                <a:spcPts val="0"/>
              </a:spcBef>
            </a:pPr>
            <a:r>
              <a:rPr lang="en-GB" dirty="0"/>
              <a:t>Crisis management planning entails developing policies and procedures according to these six phases; the principal actions are given in sub-section 3 below. (</a:t>
            </a:r>
            <a:r>
              <a:rPr lang="en-GB" dirty="0">
                <a:solidFill>
                  <a:srgbClr val="086D6E"/>
                </a:solidFill>
                <a:hlinkClick r:id="rId2">
                  <a:extLst>
                    <a:ext uri="{A12FA001-AC4F-418D-AE19-62706E023703}">
                      <ahyp:hlinkClr xmlns:ahyp="http://schemas.microsoft.com/office/drawing/2018/hyperlinkcolor" val="tx"/>
                    </a:ext>
                  </a:extLst>
                </a:hlinkClick>
              </a:rPr>
              <a:t>Source</a:t>
            </a:r>
            <a:r>
              <a:rPr lang="en-GB" dirty="0"/>
              <a:t>) </a:t>
            </a:r>
            <a:endParaRPr lang="en-IE" dirty="0"/>
          </a:p>
        </p:txBody>
      </p:sp>
      <p:sp>
        <p:nvSpPr>
          <p:cNvPr id="5" name="Text Placeholder 4">
            <a:extLst>
              <a:ext uri="{FF2B5EF4-FFF2-40B4-BE49-F238E27FC236}">
                <a16:creationId xmlns:a16="http://schemas.microsoft.com/office/drawing/2014/main" id="{FB5FDB11-4A31-25C8-D7E3-B9602B0A149C}"/>
              </a:ext>
            </a:extLst>
          </p:cNvPr>
          <p:cNvSpPr>
            <a:spLocks noGrp="1"/>
          </p:cNvSpPr>
          <p:nvPr>
            <p:ph type="body" sz="quarter" idx="16"/>
          </p:nvPr>
        </p:nvSpPr>
        <p:spPr/>
        <p:txBody>
          <a:bodyPr>
            <a:normAutofit lnSpcReduction="10000"/>
          </a:bodyPr>
          <a:lstStyle/>
          <a:p>
            <a:r>
              <a:rPr lang="en-IE" dirty="0"/>
              <a:t>Crisis Management Framework</a:t>
            </a:r>
          </a:p>
        </p:txBody>
      </p:sp>
      <p:pic>
        <p:nvPicPr>
          <p:cNvPr id="8" name="Picture 7">
            <a:hlinkClick r:id="rId2"/>
            <a:extLst>
              <a:ext uri="{FF2B5EF4-FFF2-40B4-BE49-F238E27FC236}">
                <a16:creationId xmlns:a16="http://schemas.microsoft.com/office/drawing/2014/main" id="{7C8A64F8-E9DB-43A5-06EF-1B954021BE32}"/>
              </a:ext>
            </a:extLst>
          </p:cNvPr>
          <p:cNvPicPr>
            <a:picLocks noChangeAspect="1"/>
          </p:cNvPicPr>
          <p:nvPr/>
        </p:nvPicPr>
        <p:blipFill>
          <a:blip r:embed="rId3"/>
          <a:stretch>
            <a:fillRect/>
          </a:stretch>
        </p:blipFill>
        <p:spPr>
          <a:xfrm>
            <a:off x="456640" y="2089058"/>
            <a:ext cx="9442196" cy="4454617"/>
          </a:xfrm>
          <a:prstGeom prst="rect">
            <a:avLst/>
          </a:prstGeom>
        </p:spPr>
      </p:pic>
      <p:pic>
        <p:nvPicPr>
          <p:cNvPr id="9" name="Graphic 8" descr="Touchscreen with solid fill">
            <a:extLst>
              <a:ext uri="{FF2B5EF4-FFF2-40B4-BE49-F238E27FC236}">
                <a16:creationId xmlns:a16="http://schemas.microsoft.com/office/drawing/2014/main" id="{769770DD-7748-6DEF-A66F-8379D71CC0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71836" y="3941835"/>
            <a:ext cx="914400" cy="914400"/>
          </a:xfrm>
          <a:prstGeom prst="rect">
            <a:avLst/>
          </a:prstGeom>
        </p:spPr>
      </p:pic>
      <p:sp>
        <p:nvSpPr>
          <p:cNvPr id="2" name="TextBox 1">
            <a:extLst>
              <a:ext uri="{FF2B5EF4-FFF2-40B4-BE49-F238E27FC236}">
                <a16:creationId xmlns:a16="http://schemas.microsoft.com/office/drawing/2014/main" id="{741A4BE3-9F1D-D221-9E4C-F54C722D5309}"/>
              </a:ext>
            </a:extLst>
          </p:cNvPr>
          <p:cNvSpPr txBox="1"/>
          <p:nvPr/>
        </p:nvSpPr>
        <p:spPr>
          <a:xfrm>
            <a:off x="9898836" y="2089058"/>
            <a:ext cx="2028145" cy="2031325"/>
          </a:xfrm>
          <a:prstGeom prst="rect">
            <a:avLst/>
          </a:prstGeom>
          <a:noFill/>
        </p:spPr>
        <p:txBody>
          <a:bodyPr wrap="square" rtlCol="0">
            <a:spAutoFit/>
          </a:bodyPr>
          <a:lstStyle/>
          <a:p>
            <a:pPr algn="ctr"/>
            <a:r>
              <a:rPr lang="en-IE" dirty="0">
                <a:hlinkClick r:id="rId2"/>
              </a:rPr>
              <a:t>https://www.sbb.gov.tr/wp-content/uploads/2021/02/Risk_and_Crisis_Management_in_Tourism_Sector.pdf</a:t>
            </a:r>
            <a:r>
              <a:rPr lang="en-IE" dirty="0"/>
              <a:t> </a:t>
            </a:r>
          </a:p>
        </p:txBody>
      </p:sp>
    </p:spTree>
    <p:extLst>
      <p:ext uri="{BB962C8B-B14F-4D97-AF65-F5344CB8AC3E}">
        <p14:creationId xmlns:p14="http://schemas.microsoft.com/office/powerpoint/2010/main" val="996570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a:extLst>
              <a:ext uri="{FF2B5EF4-FFF2-40B4-BE49-F238E27FC236}">
                <a16:creationId xmlns:a16="http://schemas.microsoft.com/office/drawing/2014/main" id="{C2F50B2E-979D-EBF0-1892-D3DDF268C55C}"/>
              </a:ext>
            </a:extLst>
          </p:cNvPr>
          <p:cNvSpPr/>
          <p:nvPr/>
        </p:nvSpPr>
        <p:spPr>
          <a:xfrm>
            <a:off x="0" y="0"/>
            <a:ext cx="7259577"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9" name="Picture 8" descr="A group of people sitting in a room watching a person on a television&#10;&#10;Description automatically generated with low confidence">
            <a:extLst>
              <a:ext uri="{FF2B5EF4-FFF2-40B4-BE49-F238E27FC236}">
                <a16:creationId xmlns:a16="http://schemas.microsoft.com/office/drawing/2014/main" id="{6F96F031-E5FC-8BC7-666A-F0D69AF4D5DB}"/>
              </a:ext>
            </a:extLst>
          </p:cNvPr>
          <p:cNvPicPr>
            <a:picLocks noChangeAspect="1"/>
          </p:cNvPicPr>
          <p:nvPr/>
        </p:nvPicPr>
        <p:blipFill>
          <a:blip r:embed="rId2"/>
          <a:stretch>
            <a:fillRect/>
          </a:stretch>
        </p:blipFill>
        <p:spPr>
          <a:xfrm>
            <a:off x="7489706" y="0"/>
            <a:ext cx="4546838" cy="6858000"/>
          </a:xfrm>
          <a:prstGeom prst="rect">
            <a:avLst/>
          </a:prstGeom>
        </p:spPr>
      </p:pic>
      <p:sp>
        <p:nvSpPr>
          <p:cNvPr id="4" name="Flowchart: Process 3">
            <a:extLst>
              <a:ext uri="{FF2B5EF4-FFF2-40B4-BE49-F238E27FC236}">
                <a16:creationId xmlns:a16="http://schemas.microsoft.com/office/drawing/2014/main" id="{52620B9D-E9DD-067D-ED99-71A9BCD5D6C2}"/>
              </a:ext>
            </a:extLst>
          </p:cNvPr>
          <p:cNvSpPr/>
          <p:nvPr/>
        </p:nvSpPr>
        <p:spPr>
          <a:xfrm>
            <a:off x="7259577" y="76200"/>
            <a:ext cx="4776967" cy="1143000"/>
          </a:xfrm>
          <a:prstGeom prst="flowChartProcess">
            <a:avLst/>
          </a:prstGeom>
          <a:solidFill>
            <a:srgbClr val="F37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0B80BD96-4756-28C1-D3D3-3415D86F8047}"/>
              </a:ext>
            </a:extLst>
          </p:cNvPr>
          <p:cNvSpPr>
            <a:spLocks noGrp="1"/>
          </p:cNvSpPr>
          <p:nvPr>
            <p:ph type="body" sz="quarter" idx="18"/>
          </p:nvPr>
        </p:nvSpPr>
        <p:spPr>
          <a:xfrm>
            <a:off x="232046" y="952500"/>
            <a:ext cx="6855699" cy="5838029"/>
          </a:xfrm>
        </p:spPr>
        <p:txBody>
          <a:bodyPr>
            <a:noAutofit/>
          </a:bodyPr>
          <a:lstStyle/>
          <a:p>
            <a:pPr marL="0" indent="0">
              <a:lnSpc>
                <a:spcPct val="100000"/>
              </a:lnSpc>
              <a:spcBef>
                <a:spcPts val="0"/>
              </a:spcBef>
            </a:pPr>
            <a:r>
              <a:rPr lang="en-IE" sz="1900" dirty="0"/>
              <a:t>Europe and its regions have learned a lot since COVID-19. After over  two years,  we has learned so many multidimensional impacts -psychological, health, social, economic, cultural, political, technological, and environmental -  which contribute to a complex scenario.  We know the interplay of many elements leads to unexpected outcomes. </a:t>
            </a:r>
          </a:p>
          <a:p>
            <a:pPr marL="0" indent="0">
              <a:lnSpc>
                <a:spcPct val="100000"/>
              </a:lnSpc>
              <a:spcBef>
                <a:spcPts val="0"/>
              </a:spcBef>
            </a:pPr>
            <a:endParaRPr lang="en-IE" sz="1900" dirty="0"/>
          </a:p>
          <a:p>
            <a:pPr marL="0" indent="0">
              <a:lnSpc>
                <a:spcPct val="100000"/>
              </a:lnSpc>
              <a:spcBef>
                <a:spcPts val="0"/>
              </a:spcBef>
            </a:pPr>
            <a:r>
              <a:rPr lang="en-IE" sz="1900" dirty="0"/>
              <a:t>The next section of this curriculum will demonstrate how traditional approaches typically used a government-led approach to destination crisis management. It will focus on how Faulkner’s 2001 Model as an example) as to how this approach was utilised.   The remainder of this curriculum will use the same principles but incorporate a regional public-private sector partnership approach with new regional impacts, trends, and factors that need to be considered e.g., sustainability, technology, digital innovation, etc., bringing European tourism regions into 2023. As a result, students will learn how to enhance and adapt crisis management strategies at each stage of a crisis from a regional tourism private public partnership perspective should a crisis event should it occur. </a:t>
            </a:r>
            <a:endParaRPr lang="en-GB" sz="1900" dirty="0"/>
          </a:p>
          <a:p>
            <a:pPr marL="0" indent="0">
              <a:lnSpc>
                <a:spcPct val="100000"/>
              </a:lnSpc>
              <a:spcBef>
                <a:spcPts val="0"/>
              </a:spcBef>
            </a:pPr>
            <a:endParaRPr lang="en-IE" sz="1900" dirty="0"/>
          </a:p>
          <a:p>
            <a:pPr marL="0" indent="0">
              <a:lnSpc>
                <a:spcPct val="100000"/>
              </a:lnSpc>
              <a:spcBef>
                <a:spcPts val="0"/>
              </a:spcBef>
            </a:pPr>
            <a:endParaRPr lang="en-IE" sz="1900" dirty="0"/>
          </a:p>
        </p:txBody>
      </p:sp>
      <p:sp>
        <p:nvSpPr>
          <p:cNvPr id="6" name="Text Placeholder 5">
            <a:extLst>
              <a:ext uri="{FF2B5EF4-FFF2-40B4-BE49-F238E27FC236}">
                <a16:creationId xmlns:a16="http://schemas.microsoft.com/office/drawing/2014/main" id="{D8F57220-B096-7C87-2817-5F0693F4D8BF}"/>
              </a:ext>
            </a:extLst>
          </p:cNvPr>
          <p:cNvSpPr>
            <a:spLocks noGrp="1"/>
          </p:cNvSpPr>
          <p:nvPr>
            <p:ph type="body" sz="quarter" idx="16"/>
          </p:nvPr>
        </p:nvSpPr>
        <p:spPr>
          <a:xfrm>
            <a:off x="742950" y="104375"/>
            <a:ext cx="6139073" cy="848125"/>
          </a:xfrm>
        </p:spPr>
        <p:txBody>
          <a:bodyPr>
            <a:normAutofit fontScale="62500" lnSpcReduction="20000"/>
          </a:bodyPr>
          <a:lstStyle/>
          <a:p>
            <a:pPr algn="ctr">
              <a:lnSpc>
                <a:spcPct val="120000"/>
              </a:lnSpc>
              <a:spcBef>
                <a:spcPts val="0"/>
              </a:spcBef>
            </a:pPr>
            <a:r>
              <a:rPr lang="en-IE" dirty="0"/>
              <a:t>Traditional Government-Led Approaches to Regional Tourism Crisis Management (Pre-COVID) </a:t>
            </a:r>
          </a:p>
        </p:txBody>
      </p:sp>
      <p:sp>
        <p:nvSpPr>
          <p:cNvPr id="2" name="TextBox 1">
            <a:extLst>
              <a:ext uri="{FF2B5EF4-FFF2-40B4-BE49-F238E27FC236}">
                <a16:creationId xmlns:a16="http://schemas.microsoft.com/office/drawing/2014/main" id="{A83BF5A2-1E23-940A-A909-98D5093176FC}"/>
              </a:ext>
            </a:extLst>
          </p:cNvPr>
          <p:cNvSpPr txBox="1"/>
          <p:nvPr/>
        </p:nvSpPr>
        <p:spPr>
          <a:xfrm>
            <a:off x="7259577" y="180575"/>
            <a:ext cx="3865623" cy="923330"/>
          </a:xfrm>
          <a:prstGeom prst="rect">
            <a:avLst/>
          </a:prstGeom>
          <a:solidFill>
            <a:srgbClr val="F37C57"/>
          </a:solidFill>
        </p:spPr>
        <p:txBody>
          <a:bodyPr wrap="square" rtlCol="0">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Lessons From COVID-19 for the Future; destination crisis management, tourist behaviour and tourism industry trends</a:t>
            </a:r>
            <a:endParaRPr lang="en-IE" dirty="0">
              <a:solidFill>
                <a:schemeClr val="bg1"/>
              </a:solidFill>
            </a:endParaRPr>
          </a:p>
        </p:txBody>
      </p:sp>
      <p:pic>
        <p:nvPicPr>
          <p:cNvPr id="3" name="Graphic 2" descr="Open book outline">
            <a:extLst>
              <a:ext uri="{FF2B5EF4-FFF2-40B4-BE49-F238E27FC236}">
                <a16:creationId xmlns:a16="http://schemas.microsoft.com/office/drawing/2014/main" id="{2B230838-BCDF-4FCB-35C2-486BEF22D2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45554" y="247250"/>
            <a:ext cx="914400" cy="914400"/>
          </a:xfrm>
          <a:prstGeom prst="rect">
            <a:avLst/>
          </a:prstGeom>
        </p:spPr>
      </p:pic>
    </p:spTree>
    <p:extLst>
      <p:ext uri="{BB962C8B-B14F-4D97-AF65-F5344CB8AC3E}">
        <p14:creationId xmlns:p14="http://schemas.microsoft.com/office/powerpoint/2010/main" val="2170669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96EB1D7-351D-B158-51A9-E154C2AF21B8}"/>
              </a:ext>
            </a:extLst>
          </p:cNvPr>
          <p:cNvSpPr>
            <a:spLocks noGrp="1"/>
          </p:cNvSpPr>
          <p:nvPr>
            <p:ph type="body" sz="quarter" idx="18"/>
          </p:nvPr>
        </p:nvSpPr>
        <p:spPr>
          <a:xfrm>
            <a:off x="331092" y="1095763"/>
            <a:ext cx="5857610" cy="3867704"/>
          </a:xfrm>
        </p:spPr>
        <p:txBody>
          <a:bodyPr>
            <a:noAutofit/>
          </a:bodyPr>
          <a:lstStyle/>
          <a:p>
            <a:pPr marL="0" indent="0" algn="l" fontAlgn="base">
              <a:lnSpc>
                <a:spcPct val="100000"/>
              </a:lnSpc>
              <a:spcBef>
                <a:spcPts val="0"/>
              </a:spcBef>
            </a:pPr>
            <a:r>
              <a:rPr lang="en-GB" sz="2200" b="0" i="0" dirty="0">
                <a:effectLst/>
              </a:rPr>
              <a:t>General Crisis Management theories assume that as a crisis event progresses through a series of stages wherein appropriate and timely action can prevent a crisis. A number of frameworks (for example, </a:t>
            </a:r>
            <a:r>
              <a:rPr lang="en-GB" sz="2200" b="0" i="0" u="sng" dirty="0">
                <a:effectLst/>
                <a:hlinkClick r:id="rId2">
                  <a:extLst>
                    <a:ext uri="{A12FA001-AC4F-418D-AE19-62706E023703}">
                      <ahyp:hlinkClr xmlns:ahyp="http://schemas.microsoft.com/office/drawing/2018/hyperlinkcolor" val="tx"/>
                    </a:ext>
                  </a:extLst>
                </a:hlinkClick>
              </a:rPr>
              <a:t>Faulkner, 2001</a:t>
            </a:r>
            <a:r>
              <a:rPr lang="en-GB" sz="2200" b="0" i="0" dirty="0">
                <a:effectLst/>
              </a:rPr>
              <a:t>; </a:t>
            </a:r>
            <a:r>
              <a:rPr lang="en-GB" sz="2200" b="0" i="0" u="sng" dirty="0">
                <a:effectLst/>
                <a:hlinkClick r:id="rId3">
                  <a:extLst>
                    <a:ext uri="{A12FA001-AC4F-418D-AE19-62706E023703}">
                      <ahyp:hlinkClr xmlns:ahyp="http://schemas.microsoft.com/office/drawing/2018/hyperlinkcolor" val="tx"/>
                    </a:ext>
                  </a:extLst>
                </a:hlinkClick>
              </a:rPr>
              <a:t>Fink, 1986</a:t>
            </a:r>
            <a:r>
              <a:rPr lang="en-GB" sz="2200" b="0" i="0" dirty="0">
                <a:effectLst/>
              </a:rPr>
              <a:t>; </a:t>
            </a:r>
            <a:r>
              <a:rPr lang="en-GB" sz="2200" b="0" i="0" u="sng" dirty="0" err="1">
                <a:effectLst/>
                <a:hlinkClick r:id="rId4">
                  <a:extLst>
                    <a:ext uri="{A12FA001-AC4F-418D-AE19-62706E023703}">
                      <ahyp:hlinkClr xmlns:ahyp="http://schemas.microsoft.com/office/drawing/2018/hyperlinkcolor" val="tx"/>
                    </a:ext>
                  </a:extLst>
                </a:hlinkClick>
              </a:rPr>
              <a:t>Mitroff</a:t>
            </a:r>
            <a:r>
              <a:rPr lang="en-GB" sz="2200" b="0" i="0" u="sng" dirty="0">
                <a:effectLst/>
                <a:hlinkClick r:id="rId4">
                  <a:extLst>
                    <a:ext uri="{A12FA001-AC4F-418D-AE19-62706E023703}">
                      <ahyp:hlinkClr xmlns:ahyp="http://schemas.microsoft.com/office/drawing/2018/hyperlinkcolor" val="tx"/>
                    </a:ext>
                  </a:extLst>
                </a:hlinkClick>
              </a:rPr>
              <a:t>, 2004</a:t>
            </a:r>
            <a:r>
              <a:rPr lang="en-GB" sz="2200" b="0" i="0" dirty="0">
                <a:effectLst/>
              </a:rPr>
              <a:t>; </a:t>
            </a:r>
            <a:r>
              <a:rPr lang="en-GB" sz="2200" b="0" i="0" u="sng" dirty="0">
                <a:effectLst/>
                <a:hlinkClick r:id="rId5">
                  <a:extLst>
                    <a:ext uri="{A12FA001-AC4F-418D-AE19-62706E023703}">
                      <ahyp:hlinkClr xmlns:ahyp="http://schemas.microsoft.com/office/drawing/2018/hyperlinkcolor" val="tx"/>
                    </a:ext>
                  </a:extLst>
                </a:hlinkClick>
              </a:rPr>
              <a:t>Pearson and </a:t>
            </a:r>
            <a:r>
              <a:rPr lang="en-GB" sz="2200" b="0" i="0" u="sng" dirty="0" err="1">
                <a:effectLst/>
                <a:hlinkClick r:id="rId5">
                  <a:extLst>
                    <a:ext uri="{A12FA001-AC4F-418D-AE19-62706E023703}">
                      <ahyp:hlinkClr xmlns:ahyp="http://schemas.microsoft.com/office/drawing/2018/hyperlinkcolor" val="tx"/>
                    </a:ext>
                  </a:extLst>
                </a:hlinkClick>
              </a:rPr>
              <a:t>Mitroff</a:t>
            </a:r>
            <a:r>
              <a:rPr lang="en-GB" sz="2200" b="0" i="0" u="sng" dirty="0">
                <a:effectLst/>
                <a:hlinkClick r:id="rId5">
                  <a:extLst>
                    <a:ext uri="{A12FA001-AC4F-418D-AE19-62706E023703}">
                      <ahyp:hlinkClr xmlns:ahyp="http://schemas.microsoft.com/office/drawing/2018/hyperlinkcolor" val="tx"/>
                    </a:ext>
                  </a:extLst>
                </a:hlinkClick>
              </a:rPr>
              <a:t>, 1993</a:t>
            </a:r>
            <a:r>
              <a:rPr lang="en-GB" sz="2200" b="0" i="0" dirty="0">
                <a:effectLst/>
              </a:rPr>
              <a:t>; </a:t>
            </a:r>
            <a:r>
              <a:rPr lang="en-GB" sz="2200" b="0" i="0" u="sng" dirty="0">
                <a:effectLst/>
                <a:hlinkClick r:id="rId6">
                  <a:extLst>
                    <a:ext uri="{A12FA001-AC4F-418D-AE19-62706E023703}">
                      <ahyp:hlinkClr xmlns:ahyp="http://schemas.microsoft.com/office/drawing/2018/hyperlinkcolor" val="tx"/>
                    </a:ext>
                  </a:extLst>
                </a:hlinkClick>
              </a:rPr>
              <a:t>Wang and Ritchie, 2010</a:t>
            </a:r>
            <a:r>
              <a:rPr lang="en-GB" sz="2200" b="0" i="0" dirty="0">
                <a:effectLst/>
              </a:rPr>
              <a:t>) have been defined to </a:t>
            </a:r>
            <a:r>
              <a:rPr lang="en-GB" sz="2200" b="0" i="0" dirty="0" err="1">
                <a:effectLst/>
              </a:rPr>
              <a:t>analyze</a:t>
            </a:r>
            <a:r>
              <a:rPr lang="en-GB" sz="2200" b="0" i="0" dirty="0">
                <a:effectLst/>
              </a:rPr>
              <a:t> the phases of a crisis. This study adopted Faulkner’s approach (</a:t>
            </a:r>
            <a:r>
              <a:rPr lang="en-GB" sz="2200" b="0" i="0" u="sng" dirty="0">
                <a:effectLst/>
                <a:hlinkClick r:id="rId2">
                  <a:extLst>
                    <a:ext uri="{A12FA001-AC4F-418D-AE19-62706E023703}">
                      <ahyp:hlinkClr xmlns:ahyp="http://schemas.microsoft.com/office/drawing/2018/hyperlinkcolor" val="tx"/>
                    </a:ext>
                  </a:extLst>
                </a:hlinkClick>
              </a:rPr>
              <a:t>2001</a:t>
            </a:r>
            <a:r>
              <a:rPr lang="en-GB" sz="2200" b="0" i="0" dirty="0">
                <a:effectLst/>
              </a:rPr>
              <a:t>), which listed the following six crises phases:</a:t>
            </a:r>
          </a:p>
          <a:p>
            <a:pPr marL="0" indent="0" algn="l" fontAlgn="base">
              <a:lnSpc>
                <a:spcPct val="100000"/>
              </a:lnSpc>
              <a:spcBef>
                <a:spcPts val="0"/>
              </a:spcBef>
            </a:pPr>
            <a:endParaRPr lang="en-GB" sz="1000" dirty="0"/>
          </a:p>
          <a:p>
            <a:pPr marL="457200" indent="-457200" algn="l">
              <a:lnSpc>
                <a:spcPct val="100000"/>
              </a:lnSpc>
              <a:spcBef>
                <a:spcPts val="0"/>
              </a:spcBef>
              <a:buFont typeface="+mj-lt"/>
              <a:buAutoNum type="arabicPeriod"/>
            </a:pPr>
            <a:r>
              <a:rPr lang="en-GB" sz="2200" dirty="0"/>
              <a:t>Pre-event </a:t>
            </a:r>
          </a:p>
          <a:p>
            <a:pPr marL="457200" indent="-457200" algn="l">
              <a:lnSpc>
                <a:spcPct val="100000"/>
              </a:lnSpc>
              <a:spcBef>
                <a:spcPts val="0"/>
              </a:spcBef>
              <a:buFont typeface="+mj-lt"/>
              <a:buAutoNum type="arabicPeriod"/>
            </a:pPr>
            <a:r>
              <a:rPr lang="en-GB" sz="2200" dirty="0"/>
              <a:t>Prodromal</a:t>
            </a:r>
          </a:p>
          <a:p>
            <a:pPr marL="457200" indent="-457200" algn="l">
              <a:lnSpc>
                <a:spcPct val="100000"/>
              </a:lnSpc>
              <a:spcBef>
                <a:spcPts val="0"/>
              </a:spcBef>
              <a:buFont typeface="+mj-lt"/>
              <a:buAutoNum type="arabicPeriod"/>
            </a:pPr>
            <a:r>
              <a:rPr lang="en-GB" sz="2200" dirty="0"/>
              <a:t>Emergency</a:t>
            </a:r>
          </a:p>
          <a:p>
            <a:pPr marL="457200" indent="-457200" algn="l">
              <a:lnSpc>
                <a:spcPct val="100000"/>
              </a:lnSpc>
              <a:spcBef>
                <a:spcPts val="0"/>
              </a:spcBef>
              <a:buFont typeface="+mj-lt"/>
              <a:buAutoNum type="arabicPeriod"/>
            </a:pPr>
            <a:r>
              <a:rPr lang="en-GB" sz="2200" dirty="0"/>
              <a:t>Intermediate</a:t>
            </a:r>
          </a:p>
          <a:p>
            <a:pPr marL="457200" indent="-457200" algn="l">
              <a:lnSpc>
                <a:spcPct val="100000"/>
              </a:lnSpc>
              <a:spcBef>
                <a:spcPts val="0"/>
              </a:spcBef>
              <a:buFont typeface="+mj-lt"/>
              <a:buAutoNum type="arabicPeriod"/>
            </a:pPr>
            <a:r>
              <a:rPr lang="en-GB" sz="2200" dirty="0"/>
              <a:t>Long-term (recovery)</a:t>
            </a:r>
          </a:p>
          <a:p>
            <a:pPr marL="457200" indent="-457200" algn="l">
              <a:lnSpc>
                <a:spcPct val="100000"/>
              </a:lnSpc>
              <a:spcBef>
                <a:spcPts val="0"/>
              </a:spcBef>
              <a:buFont typeface="+mj-lt"/>
              <a:buAutoNum type="arabicPeriod"/>
            </a:pPr>
            <a:r>
              <a:rPr lang="en-GB" sz="2200" dirty="0"/>
              <a:t>Resolution</a:t>
            </a:r>
          </a:p>
          <a:p>
            <a:pPr marL="0" indent="0" algn="l" fontAlgn="base">
              <a:lnSpc>
                <a:spcPct val="100000"/>
              </a:lnSpc>
              <a:spcBef>
                <a:spcPts val="0"/>
              </a:spcBef>
            </a:pPr>
            <a:endParaRPr lang="en-IE" sz="2000" dirty="0"/>
          </a:p>
        </p:txBody>
      </p:sp>
      <p:sp>
        <p:nvSpPr>
          <p:cNvPr id="9" name="Text Placeholder 5">
            <a:extLst>
              <a:ext uri="{FF2B5EF4-FFF2-40B4-BE49-F238E27FC236}">
                <a16:creationId xmlns:a16="http://schemas.microsoft.com/office/drawing/2014/main" id="{666238B5-4A64-1585-DF27-0296F0886DDB}"/>
              </a:ext>
            </a:extLst>
          </p:cNvPr>
          <p:cNvSpPr>
            <a:spLocks noGrp="1"/>
          </p:cNvSpPr>
          <p:nvPr>
            <p:ph type="body" sz="quarter" idx="16"/>
          </p:nvPr>
        </p:nvSpPr>
        <p:spPr>
          <a:xfrm>
            <a:off x="-78276" y="126558"/>
            <a:ext cx="6676346" cy="582221"/>
          </a:xfrm>
        </p:spPr>
        <p:txBody>
          <a:bodyPr>
            <a:noAutofit/>
          </a:bodyPr>
          <a:lstStyle/>
          <a:p>
            <a:pPr algn="ctr"/>
            <a:r>
              <a:rPr lang="en-IE" sz="3200" dirty="0"/>
              <a:t>Faulkner States Crisis Progresses Differently at Different Crisis Stages</a:t>
            </a:r>
          </a:p>
        </p:txBody>
      </p:sp>
      <p:grpSp>
        <p:nvGrpSpPr>
          <p:cNvPr id="94" name="Group 93">
            <a:extLst>
              <a:ext uri="{FF2B5EF4-FFF2-40B4-BE49-F238E27FC236}">
                <a16:creationId xmlns:a16="http://schemas.microsoft.com/office/drawing/2014/main" id="{E98C3F37-5E18-0A66-9307-1DE3DE1396E7}"/>
              </a:ext>
            </a:extLst>
          </p:cNvPr>
          <p:cNvGrpSpPr/>
          <p:nvPr/>
        </p:nvGrpSpPr>
        <p:grpSpPr>
          <a:xfrm>
            <a:off x="6948393" y="718510"/>
            <a:ext cx="4581324" cy="4707650"/>
            <a:chOff x="7938446" y="1372864"/>
            <a:chExt cx="2738878" cy="2814400"/>
          </a:xfrm>
        </p:grpSpPr>
        <p:sp>
          <p:nvSpPr>
            <p:cNvPr id="23" name="Freeform 22">
              <a:extLst>
                <a:ext uri="{FF2B5EF4-FFF2-40B4-BE49-F238E27FC236}">
                  <a16:creationId xmlns:a16="http://schemas.microsoft.com/office/drawing/2014/main" id="{ED189813-203A-A584-123A-E3CF5605F6F0}"/>
                </a:ext>
              </a:extLst>
            </p:cNvPr>
            <p:cNvSpPr/>
            <p:nvPr/>
          </p:nvSpPr>
          <p:spPr>
            <a:xfrm>
              <a:off x="8310951" y="1372864"/>
              <a:ext cx="2012788" cy="234620"/>
            </a:xfrm>
            <a:custGeom>
              <a:avLst/>
              <a:gdLst>
                <a:gd name="connsiteX0" fmla="*/ 0 w 2012788"/>
                <a:gd name="connsiteY0" fmla="*/ 0 h 234620"/>
                <a:gd name="connsiteX1" fmla="*/ 2012788 w 2012788"/>
                <a:gd name="connsiteY1" fmla="*/ 0 h 234620"/>
                <a:gd name="connsiteX2" fmla="*/ 2012788 w 2012788"/>
                <a:gd name="connsiteY2" fmla="*/ 234620 h 234620"/>
                <a:gd name="connsiteX3" fmla="*/ 0 w 2012788"/>
                <a:gd name="connsiteY3" fmla="*/ 234620 h 234620"/>
              </a:gdLst>
              <a:ahLst/>
              <a:cxnLst>
                <a:cxn ang="0">
                  <a:pos x="connsiteX0" y="connsiteY0"/>
                </a:cxn>
                <a:cxn ang="0">
                  <a:pos x="connsiteX1" y="connsiteY1"/>
                </a:cxn>
                <a:cxn ang="0">
                  <a:pos x="connsiteX2" y="connsiteY2"/>
                </a:cxn>
                <a:cxn ang="0">
                  <a:pos x="connsiteX3" y="connsiteY3"/>
                </a:cxn>
              </a:cxnLst>
              <a:rect l="l" t="t" r="r" b="b"/>
              <a:pathLst>
                <a:path w="2012788" h="234620">
                  <a:moveTo>
                    <a:pt x="0" y="0"/>
                  </a:moveTo>
                  <a:lnTo>
                    <a:pt x="2012788" y="0"/>
                  </a:lnTo>
                  <a:lnTo>
                    <a:pt x="2012788" y="234620"/>
                  </a:lnTo>
                  <a:lnTo>
                    <a:pt x="0" y="234620"/>
                  </a:lnTo>
                  <a:close/>
                </a:path>
              </a:pathLst>
            </a:custGeom>
            <a:solidFill>
              <a:srgbClr val="79527B"/>
            </a:solidFill>
            <a:ln w="5781"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FDF00294-A1C9-E9B1-ECC3-B8A0545B1EEE}"/>
                </a:ext>
              </a:extLst>
            </p:cNvPr>
            <p:cNvSpPr/>
            <p:nvPr/>
          </p:nvSpPr>
          <p:spPr>
            <a:xfrm>
              <a:off x="7940992"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2ADBA282-C21E-03FF-6052-C450BDB95264}"/>
                </a:ext>
              </a:extLst>
            </p:cNvPr>
            <p:cNvSpPr/>
            <p:nvPr/>
          </p:nvSpPr>
          <p:spPr>
            <a:xfrm>
              <a:off x="8947357"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2653A206-935C-EBE4-E3E8-1619E3716099}"/>
                </a:ext>
              </a:extLst>
            </p:cNvPr>
            <p:cNvSpPr/>
            <p:nvPr/>
          </p:nvSpPr>
          <p:spPr>
            <a:xfrm>
              <a:off x="8947357" y="2406489"/>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F7C5C8ED-2DEA-B479-0844-0ADE69DFF414}"/>
                </a:ext>
              </a:extLst>
            </p:cNvPr>
            <p:cNvSpPr/>
            <p:nvPr/>
          </p:nvSpPr>
          <p:spPr>
            <a:xfrm>
              <a:off x="8947357" y="2713394"/>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8" name="Freeform 27">
              <a:extLst>
                <a:ext uri="{FF2B5EF4-FFF2-40B4-BE49-F238E27FC236}">
                  <a16:creationId xmlns:a16="http://schemas.microsoft.com/office/drawing/2014/main" id="{40DFC515-0DD9-EF41-0467-DEEDEE18731E}"/>
                </a:ext>
              </a:extLst>
            </p:cNvPr>
            <p:cNvSpPr/>
            <p:nvPr/>
          </p:nvSpPr>
          <p:spPr>
            <a:xfrm>
              <a:off x="8947357" y="3020298"/>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29" name="Freeform 28">
              <a:extLst>
                <a:ext uri="{FF2B5EF4-FFF2-40B4-BE49-F238E27FC236}">
                  <a16:creationId xmlns:a16="http://schemas.microsoft.com/office/drawing/2014/main" id="{C6E6A271-9B36-408D-06EC-5F3D177BA454}"/>
                </a:ext>
              </a:extLst>
            </p:cNvPr>
            <p:cNvSpPr/>
            <p:nvPr/>
          </p:nvSpPr>
          <p:spPr>
            <a:xfrm>
              <a:off x="8947357" y="3327203"/>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0" name="Freeform 29">
              <a:extLst>
                <a:ext uri="{FF2B5EF4-FFF2-40B4-BE49-F238E27FC236}">
                  <a16:creationId xmlns:a16="http://schemas.microsoft.com/office/drawing/2014/main" id="{9A90FDDC-1465-6A67-453F-F18F5047E22E}"/>
                </a:ext>
              </a:extLst>
            </p:cNvPr>
            <p:cNvSpPr/>
            <p:nvPr/>
          </p:nvSpPr>
          <p:spPr>
            <a:xfrm>
              <a:off x="8947357" y="3634107"/>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1" name="Freeform 30">
              <a:extLst>
                <a:ext uri="{FF2B5EF4-FFF2-40B4-BE49-F238E27FC236}">
                  <a16:creationId xmlns:a16="http://schemas.microsoft.com/office/drawing/2014/main" id="{C27C4D2D-8E9F-5380-A3EF-9F8BD69FC048}"/>
                </a:ext>
              </a:extLst>
            </p:cNvPr>
            <p:cNvSpPr/>
            <p:nvPr/>
          </p:nvSpPr>
          <p:spPr>
            <a:xfrm>
              <a:off x="8947357" y="3941012"/>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grpSp>
          <p:nvGrpSpPr>
            <p:cNvPr id="32" name="Picture 2">
              <a:extLst>
                <a:ext uri="{FF2B5EF4-FFF2-40B4-BE49-F238E27FC236}">
                  <a16:creationId xmlns:a16="http://schemas.microsoft.com/office/drawing/2014/main" id="{3AB295CC-935E-EF79-0936-33AB264815F1}"/>
                </a:ext>
              </a:extLst>
            </p:cNvPr>
            <p:cNvGrpSpPr/>
            <p:nvPr/>
          </p:nvGrpSpPr>
          <p:grpSpPr>
            <a:xfrm>
              <a:off x="7940992" y="2406489"/>
              <a:ext cx="739918" cy="1739106"/>
              <a:chOff x="7940992" y="2406489"/>
              <a:chExt cx="739918" cy="1739106"/>
            </a:xfrm>
            <a:solidFill>
              <a:srgbClr val="F37C57"/>
            </a:solidFill>
          </p:grpSpPr>
          <p:sp>
            <p:nvSpPr>
              <p:cNvPr id="33" name="Freeform 32">
                <a:extLst>
                  <a:ext uri="{FF2B5EF4-FFF2-40B4-BE49-F238E27FC236}">
                    <a16:creationId xmlns:a16="http://schemas.microsoft.com/office/drawing/2014/main" id="{FED3FF7A-A22A-C7D5-54E7-30B6E9F7998D}"/>
                  </a:ext>
                </a:extLst>
              </p:cNvPr>
              <p:cNvSpPr/>
              <p:nvPr/>
            </p:nvSpPr>
            <p:spPr>
              <a:xfrm>
                <a:off x="7940992" y="2406489"/>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4" name="Freeform 33">
                <a:extLst>
                  <a:ext uri="{FF2B5EF4-FFF2-40B4-BE49-F238E27FC236}">
                    <a16:creationId xmlns:a16="http://schemas.microsoft.com/office/drawing/2014/main" id="{40234363-BB48-0A4A-4F51-C60232353E48}"/>
                  </a:ext>
                </a:extLst>
              </p:cNvPr>
              <p:cNvSpPr/>
              <p:nvPr/>
            </p:nvSpPr>
            <p:spPr>
              <a:xfrm>
                <a:off x="7940992" y="2713394"/>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1CC674CE-652B-8961-3552-EF76D91C7BD8}"/>
                  </a:ext>
                </a:extLst>
              </p:cNvPr>
              <p:cNvSpPr/>
              <p:nvPr/>
            </p:nvSpPr>
            <p:spPr>
              <a:xfrm>
                <a:off x="7940992" y="3020298"/>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6" name="Freeform 35">
                <a:extLst>
                  <a:ext uri="{FF2B5EF4-FFF2-40B4-BE49-F238E27FC236}">
                    <a16:creationId xmlns:a16="http://schemas.microsoft.com/office/drawing/2014/main" id="{5CD9B62C-1230-B0F6-C91F-5223EF6EFB91}"/>
                  </a:ext>
                </a:extLst>
              </p:cNvPr>
              <p:cNvSpPr/>
              <p:nvPr/>
            </p:nvSpPr>
            <p:spPr>
              <a:xfrm>
                <a:off x="7940992" y="3327203"/>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0D64871E-9122-415D-7A07-B52D7CB65450}"/>
                  </a:ext>
                </a:extLst>
              </p:cNvPr>
              <p:cNvSpPr/>
              <p:nvPr/>
            </p:nvSpPr>
            <p:spPr>
              <a:xfrm>
                <a:off x="7940992" y="3634107"/>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506496D0-958A-683B-AEEB-20814C05073F}"/>
                  </a:ext>
                </a:extLst>
              </p:cNvPr>
              <p:cNvSpPr/>
              <p:nvPr/>
            </p:nvSpPr>
            <p:spPr>
              <a:xfrm>
                <a:off x="7940992" y="3941012"/>
                <a:ext cx="739918" cy="204583"/>
              </a:xfrm>
              <a:custGeom>
                <a:avLst/>
                <a:gdLst>
                  <a:gd name="connsiteX0" fmla="*/ 0 w 739918"/>
                  <a:gd name="connsiteY0" fmla="*/ 0 h 204583"/>
                  <a:gd name="connsiteX1" fmla="*/ 739918 w 739918"/>
                  <a:gd name="connsiteY1" fmla="*/ 0 h 204583"/>
                  <a:gd name="connsiteX2" fmla="*/ 739918 w 739918"/>
                  <a:gd name="connsiteY2" fmla="*/ 204584 h 204583"/>
                  <a:gd name="connsiteX3" fmla="*/ 0 w 739918"/>
                  <a:gd name="connsiteY3" fmla="*/ 204584 h 204583"/>
                </a:gdLst>
                <a:ahLst/>
                <a:cxnLst>
                  <a:cxn ang="0">
                    <a:pos x="connsiteX0" y="connsiteY0"/>
                  </a:cxn>
                  <a:cxn ang="0">
                    <a:pos x="connsiteX1" y="connsiteY1"/>
                  </a:cxn>
                  <a:cxn ang="0">
                    <a:pos x="connsiteX2" y="connsiteY2"/>
                  </a:cxn>
                  <a:cxn ang="0">
                    <a:pos x="connsiteX3" y="connsiteY3"/>
                  </a:cxn>
                </a:cxnLst>
                <a:rect l="l" t="t" r="r" b="b"/>
                <a:pathLst>
                  <a:path w="739918" h="204583">
                    <a:moveTo>
                      <a:pt x="0" y="0"/>
                    </a:moveTo>
                    <a:lnTo>
                      <a:pt x="739918" y="0"/>
                    </a:lnTo>
                    <a:lnTo>
                      <a:pt x="739918" y="204584"/>
                    </a:lnTo>
                    <a:lnTo>
                      <a:pt x="0" y="204584"/>
                    </a:lnTo>
                    <a:close/>
                  </a:path>
                </a:pathLst>
              </a:custGeom>
              <a:solidFill>
                <a:srgbClr val="F37C57"/>
              </a:solidFill>
              <a:ln w="5781" cap="flat">
                <a:noFill/>
                <a:prstDash val="solid"/>
                <a:miter/>
              </a:ln>
            </p:spPr>
            <p:txBody>
              <a:bodyPr rtlCol="0" anchor="ctr"/>
              <a:lstStyle/>
              <a:p>
                <a:endParaRPr lang="en-GB"/>
              </a:p>
            </p:txBody>
          </p:sp>
        </p:grpSp>
        <p:sp>
          <p:nvSpPr>
            <p:cNvPr id="39" name="Freeform 38">
              <a:extLst>
                <a:ext uri="{FF2B5EF4-FFF2-40B4-BE49-F238E27FC236}">
                  <a16:creationId xmlns:a16="http://schemas.microsoft.com/office/drawing/2014/main" id="{3AA433DD-2C70-874E-5EA1-17866789C889}"/>
                </a:ext>
              </a:extLst>
            </p:cNvPr>
            <p:cNvSpPr/>
            <p:nvPr/>
          </p:nvSpPr>
          <p:spPr>
            <a:xfrm>
              <a:off x="9937406" y="1760213"/>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79527B"/>
            </a:solidFill>
            <a:ln w="5781" cap="flat">
              <a:noFill/>
              <a:prstDash val="solid"/>
              <a:miter/>
            </a:ln>
          </p:spPr>
          <p:txBody>
            <a:bodyPr rtlCol="0" anchor="ctr"/>
            <a:lstStyle/>
            <a:p>
              <a:endParaRPr lang="en-GB"/>
            </a:p>
          </p:txBody>
        </p:sp>
        <p:sp>
          <p:nvSpPr>
            <p:cNvPr id="40" name="Freeform 39">
              <a:extLst>
                <a:ext uri="{FF2B5EF4-FFF2-40B4-BE49-F238E27FC236}">
                  <a16:creationId xmlns:a16="http://schemas.microsoft.com/office/drawing/2014/main" id="{C5318522-0586-0790-3310-F937470D60C2}"/>
                </a:ext>
              </a:extLst>
            </p:cNvPr>
            <p:cNvSpPr/>
            <p:nvPr/>
          </p:nvSpPr>
          <p:spPr>
            <a:xfrm>
              <a:off x="9937406" y="2470151"/>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F37C57"/>
            </a:solidFill>
            <a:ln w="5781"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43A48AA8-9BDA-FBEA-F92D-69AA422407EF}"/>
                </a:ext>
              </a:extLst>
            </p:cNvPr>
            <p:cNvSpPr/>
            <p:nvPr/>
          </p:nvSpPr>
          <p:spPr>
            <a:xfrm>
              <a:off x="9937406" y="3377669"/>
              <a:ext cx="739918" cy="409225"/>
            </a:xfrm>
            <a:custGeom>
              <a:avLst/>
              <a:gdLst>
                <a:gd name="connsiteX0" fmla="*/ 0 w 739918"/>
                <a:gd name="connsiteY0" fmla="*/ 0 h 409225"/>
                <a:gd name="connsiteX1" fmla="*/ 739918 w 739918"/>
                <a:gd name="connsiteY1" fmla="*/ 0 h 409225"/>
                <a:gd name="connsiteX2" fmla="*/ 739918 w 739918"/>
                <a:gd name="connsiteY2" fmla="*/ 409225 h 409225"/>
                <a:gd name="connsiteX3" fmla="*/ 0 w 739918"/>
                <a:gd name="connsiteY3" fmla="*/ 409225 h 409225"/>
              </a:gdLst>
              <a:ahLst/>
              <a:cxnLst>
                <a:cxn ang="0">
                  <a:pos x="connsiteX0" y="connsiteY0"/>
                </a:cxn>
                <a:cxn ang="0">
                  <a:pos x="connsiteX1" y="connsiteY1"/>
                </a:cxn>
                <a:cxn ang="0">
                  <a:pos x="connsiteX2" y="connsiteY2"/>
                </a:cxn>
                <a:cxn ang="0">
                  <a:pos x="connsiteX3" y="connsiteY3"/>
                </a:cxn>
              </a:cxnLst>
              <a:rect l="l" t="t" r="r" b="b"/>
              <a:pathLst>
                <a:path w="739918" h="409225">
                  <a:moveTo>
                    <a:pt x="0" y="0"/>
                  </a:moveTo>
                  <a:lnTo>
                    <a:pt x="739918" y="0"/>
                  </a:lnTo>
                  <a:lnTo>
                    <a:pt x="739918" y="409225"/>
                  </a:lnTo>
                  <a:lnTo>
                    <a:pt x="0" y="409225"/>
                  </a:lnTo>
                  <a:close/>
                </a:path>
              </a:pathLst>
            </a:custGeom>
            <a:solidFill>
              <a:srgbClr val="F37C57"/>
            </a:solidFill>
            <a:ln w="5781" cap="flat">
              <a:noFill/>
              <a:prstDash val="solid"/>
              <a:miter/>
            </a:ln>
          </p:spPr>
          <p:txBody>
            <a:bodyPr rtlCol="0" anchor="ctr"/>
            <a:lstStyle/>
            <a:p>
              <a:endParaRPr lang="en-GB"/>
            </a:p>
          </p:txBody>
        </p:sp>
        <p:grpSp>
          <p:nvGrpSpPr>
            <p:cNvPr id="42" name="Picture 2">
              <a:extLst>
                <a:ext uri="{FF2B5EF4-FFF2-40B4-BE49-F238E27FC236}">
                  <a16:creationId xmlns:a16="http://schemas.microsoft.com/office/drawing/2014/main" id="{66A626B0-4308-52E0-85A5-CCFAE6DC3097}"/>
                </a:ext>
              </a:extLst>
            </p:cNvPr>
            <p:cNvGrpSpPr/>
            <p:nvPr/>
          </p:nvGrpSpPr>
          <p:grpSpPr>
            <a:xfrm>
              <a:off x="8821106" y="1575596"/>
              <a:ext cx="992478" cy="2611668"/>
              <a:chOff x="8821106" y="1575596"/>
              <a:chExt cx="992478" cy="2611668"/>
            </a:xfrm>
          </p:grpSpPr>
          <p:sp>
            <p:nvSpPr>
              <p:cNvPr id="43" name="Freeform 42">
                <a:extLst>
                  <a:ext uri="{FF2B5EF4-FFF2-40B4-BE49-F238E27FC236}">
                    <a16:creationId xmlns:a16="http://schemas.microsoft.com/office/drawing/2014/main" id="{AD458FB6-264A-CE18-35F6-FD5DDBC1A27A}"/>
                  </a:ext>
                </a:extLst>
              </p:cNvPr>
              <p:cNvSpPr/>
              <p:nvPr/>
            </p:nvSpPr>
            <p:spPr>
              <a:xfrm>
                <a:off x="9813585" y="1575596"/>
                <a:ext cx="5786" cy="2611668"/>
              </a:xfrm>
              <a:custGeom>
                <a:avLst/>
                <a:gdLst>
                  <a:gd name="connsiteX0" fmla="*/ 0 w 5786"/>
                  <a:gd name="connsiteY0" fmla="*/ 0 h 2611668"/>
                  <a:gd name="connsiteX1" fmla="*/ 0 w 5786"/>
                  <a:gd name="connsiteY1" fmla="*/ 2611669 h 2611668"/>
                </a:gdLst>
                <a:ahLst/>
                <a:cxnLst>
                  <a:cxn ang="0">
                    <a:pos x="connsiteX0" y="connsiteY0"/>
                  </a:cxn>
                  <a:cxn ang="0">
                    <a:pos x="connsiteX1" y="connsiteY1"/>
                  </a:cxn>
                </a:cxnLst>
                <a:rect l="l" t="t" r="r" b="b"/>
                <a:pathLst>
                  <a:path w="5786" h="2611668">
                    <a:moveTo>
                      <a:pt x="0" y="0"/>
                    </a:moveTo>
                    <a:lnTo>
                      <a:pt x="0" y="2611669"/>
                    </a:lnTo>
                  </a:path>
                </a:pathLst>
              </a:custGeom>
              <a:ln w="23122" cap="flat">
                <a:solidFill>
                  <a:srgbClr val="79527B"/>
                </a:solidFill>
                <a:prstDash val="solid"/>
                <a:miter/>
              </a:ln>
            </p:spPr>
            <p:txBody>
              <a:bodyPr rtlCol="0" anchor="ctr"/>
              <a:lstStyle/>
              <a:p>
                <a:endParaRPr lang="en-GB"/>
              </a:p>
            </p:txBody>
          </p:sp>
          <p:sp>
            <p:nvSpPr>
              <p:cNvPr id="44" name="Freeform 43">
                <a:extLst>
                  <a:ext uri="{FF2B5EF4-FFF2-40B4-BE49-F238E27FC236}">
                    <a16:creationId xmlns:a16="http://schemas.microsoft.com/office/drawing/2014/main" id="{45F16319-46D5-D45B-6BD1-778B904B251C}"/>
                  </a:ext>
                </a:extLst>
              </p:cNvPr>
              <p:cNvSpPr/>
              <p:nvPr/>
            </p:nvSpPr>
            <p:spPr>
              <a:xfrm>
                <a:off x="8821106" y="1575596"/>
                <a:ext cx="5786" cy="2611668"/>
              </a:xfrm>
              <a:custGeom>
                <a:avLst/>
                <a:gdLst>
                  <a:gd name="connsiteX0" fmla="*/ 0 w 5786"/>
                  <a:gd name="connsiteY0" fmla="*/ 0 h 2611668"/>
                  <a:gd name="connsiteX1" fmla="*/ 0 w 5786"/>
                  <a:gd name="connsiteY1" fmla="*/ 2611669 h 2611668"/>
                </a:gdLst>
                <a:ahLst/>
                <a:cxnLst>
                  <a:cxn ang="0">
                    <a:pos x="connsiteX0" y="connsiteY0"/>
                  </a:cxn>
                  <a:cxn ang="0">
                    <a:pos x="connsiteX1" y="connsiteY1"/>
                  </a:cxn>
                </a:cxnLst>
                <a:rect l="l" t="t" r="r" b="b"/>
                <a:pathLst>
                  <a:path w="5786" h="2611668">
                    <a:moveTo>
                      <a:pt x="0" y="0"/>
                    </a:moveTo>
                    <a:lnTo>
                      <a:pt x="0" y="2611669"/>
                    </a:lnTo>
                  </a:path>
                </a:pathLst>
              </a:custGeom>
              <a:ln w="23122" cap="flat">
                <a:solidFill>
                  <a:srgbClr val="79527B"/>
                </a:solidFill>
                <a:prstDash val="solid"/>
                <a:miter/>
              </a:ln>
            </p:spPr>
            <p:txBody>
              <a:bodyPr rtlCol="0" anchor="ctr"/>
              <a:lstStyle/>
              <a:p>
                <a:endParaRPr lang="en-GB"/>
              </a:p>
            </p:txBody>
          </p:sp>
        </p:grpSp>
        <p:sp>
          <p:nvSpPr>
            <p:cNvPr id="45" name="Freeform 44">
              <a:extLst>
                <a:ext uri="{FF2B5EF4-FFF2-40B4-BE49-F238E27FC236}">
                  <a16:creationId xmlns:a16="http://schemas.microsoft.com/office/drawing/2014/main" id="{636DEA56-7A25-B25A-964E-590D3EE01F19}"/>
                </a:ext>
              </a:extLst>
            </p:cNvPr>
            <p:cNvSpPr/>
            <p:nvPr/>
          </p:nvSpPr>
          <p:spPr>
            <a:xfrm>
              <a:off x="7938446" y="2287964"/>
              <a:ext cx="2738877" cy="5787"/>
            </a:xfrm>
            <a:custGeom>
              <a:avLst/>
              <a:gdLst>
                <a:gd name="connsiteX0" fmla="*/ 0 w 2738877"/>
                <a:gd name="connsiteY0" fmla="*/ 0 h 5787"/>
                <a:gd name="connsiteX1" fmla="*/ 2738878 w 2738877"/>
                <a:gd name="connsiteY1" fmla="*/ 0 h 5787"/>
              </a:gdLst>
              <a:ahLst/>
              <a:cxnLst>
                <a:cxn ang="0">
                  <a:pos x="connsiteX0" y="connsiteY0"/>
                </a:cxn>
                <a:cxn ang="0">
                  <a:pos x="connsiteX1" y="connsiteY1"/>
                </a:cxn>
              </a:cxnLst>
              <a:rect l="l" t="t" r="r" b="b"/>
              <a:pathLst>
                <a:path w="2738877" h="5787">
                  <a:moveTo>
                    <a:pt x="0" y="0"/>
                  </a:moveTo>
                  <a:lnTo>
                    <a:pt x="2738878" y="0"/>
                  </a:lnTo>
                </a:path>
              </a:pathLst>
            </a:custGeom>
            <a:ln w="23122" cap="flat">
              <a:solidFill>
                <a:srgbClr val="79527B"/>
              </a:solidFill>
              <a:prstDash val="solid"/>
              <a:miter/>
            </a:ln>
          </p:spPr>
          <p:txBody>
            <a:bodyPr rtlCol="0" anchor="ctr"/>
            <a:lstStyle/>
            <a:p>
              <a:endParaRPr lang="en-GB"/>
            </a:p>
          </p:txBody>
        </p:sp>
        <p:grpSp>
          <p:nvGrpSpPr>
            <p:cNvPr id="46" name="Picture 2">
              <a:extLst>
                <a:ext uri="{FF2B5EF4-FFF2-40B4-BE49-F238E27FC236}">
                  <a16:creationId xmlns:a16="http://schemas.microsoft.com/office/drawing/2014/main" id="{DE0C7E34-EA26-F44E-E311-525819E8FFE4}"/>
                </a:ext>
              </a:extLst>
            </p:cNvPr>
            <p:cNvGrpSpPr/>
            <p:nvPr/>
          </p:nvGrpSpPr>
          <p:grpSpPr>
            <a:xfrm>
              <a:off x="10260961" y="2879376"/>
              <a:ext cx="92807" cy="475201"/>
              <a:chOff x="10260961" y="2879376"/>
              <a:chExt cx="92807" cy="475201"/>
            </a:xfrm>
            <a:solidFill>
              <a:srgbClr val="79527B"/>
            </a:solidFill>
          </p:grpSpPr>
          <p:sp>
            <p:nvSpPr>
              <p:cNvPr id="47" name="Freeform 46">
                <a:extLst>
                  <a:ext uri="{FF2B5EF4-FFF2-40B4-BE49-F238E27FC236}">
                    <a16:creationId xmlns:a16="http://schemas.microsoft.com/office/drawing/2014/main" id="{16817B7D-1846-9448-E9A9-01341D0B47DC}"/>
                  </a:ext>
                </a:extLst>
              </p:cNvPr>
              <p:cNvSpPr/>
              <p:nvPr/>
            </p:nvSpPr>
            <p:spPr>
              <a:xfrm>
                <a:off x="10307365" y="2879376"/>
                <a:ext cx="5786" cy="447827"/>
              </a:xfrm>
              <a:custGeom>
                <a:avLst/>
                <a:gdLst>
                  <a:gd name="connsiteX0" fmla="*/ 0 w 5786"/>
                  <a:gd name="connsiteY0" fmla="*/ 447827 h 447827"/>
                  <a:gd name="connsiteX1" fmla="*/ 0 w 5786"/>
                  <a:gd name="connsiteY1" fmla="*/ 0 h 447827"/>
                </a:gdLst>
                <a:ahLst/>
                <a:cxnLst>
                  <a:cxn ang="0">
                    <a:pos x="connsiteX0" y="connsiteY0"/>
                  </a:cxn>
                  <a:cxn ang="0">
                    <a:pos x="connsiteX1" y="connsiteY1"/>
                  </a:cxn>
                </a:cxnLst>
                <a:rect l="l" t="t" r="r" b="b"/>
                <a:pathLst>
                  <a:path w="5786" h="447827">
                    <a:moveTo>
                      <a:pt x="0" y="447827"/>
                    </a:moveTo>
                    <a:lnTo>
                      <a:pt x="0" y="0"/>
                    </a:lnTo>
                  </a:path>
                </a:pathLst>
              </a:custGeom>
              <a:ln w="23122" cap="flat">
                <a:solidFill>
                  <a:srgbClr val="79527B"/>
                </a:solidFill>
                <a:prstDash val="solid"/>
                <a:miter/>
              </a:ln>
            </p:spPr>
            <p:txBody>
              <a:bodyPr rtlCol="0" anchor="ctr"/>
              <a:lstStyle/>
              <a:p>
                <a:endParaRPr lang="en-GB"/>
              </a:p>
            </p:txBody>
          </p:sp>
          <p:sp>
            <p:nvSpPr>
              <p:cNvPr id="48" name="Freeform 47">
                <a:extLst>
                  <a:ext uri="{FF2B5EF4-FFF2-40B4-BE49-F238E27FC236}">
                    <a16:creationId xmlns:a16="http://schemas.microsoft.com/office/drawing/2014/main" id="{3E5B1F89-404E-0DFA-188B-BC85EEA26287}"/>
                  </a:ext>
                </a:extLst>
              </p:cNvPr>
              <p:cNvSpPr/>
              <p:nvPr/>
            </p:nvSpPr>
            <p:spPr>
              <a:xfrm>
                <a:off x="10260961" y="3314413"/>
                <a:ext cx="92807" cy="40164"/>
              </a:xfrm>
              <a:custGeom>
                <a:avLst/>
                <a:gdLst>
                  <a:gd name="connsiteX0" fmla="*/ 46404 w 92807"/>
                  <a:gd name="connsiteY0" fmla="*/ 40164 h 40164"/>
                  <a:gd name="connsiteX1" fmla="*/ 23202 w 92807"/>
                  <a:gd name="connsiteY1" fmla="*/ 20082 h 40164"/>
                  <a:gd name="connsiteX2" fmla="*/ 0 w 92807"/>
                  <a:gd name="connsiteY2" fmla="*/ 0 h 40164"/>
                  <a:gd name="connsiteX3" fmla="*/ 46404 w 92807"/>
                  <a:gd name="connsiteY3" fmla="*/ 0 h 40164"/>
                  <a:gd name="connsiteX4" fmla="*/ 92808 w 92807"/>
                  <a:gd name="connsiteY4" fmla="*/ 0 h 40164"/>
                  <a:gd name="connsiteX5" fmla="*/ 69606 w 92807"/>
                  <a:gd name="connsiteY5" fmla="*/ 20082 h 40164"/>
                  <a:gd name="connsiteX6" fmla="*/ 46404 w 92807"/>
                  <a:gd name="connsiteY6" fmla="*/ 40164 h 4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7" h="40164">
                    <a:moveTo>
                      <a:pt x="46404" y="40164"/>
                    </a:moveTo>
                    <a:lnTo>
                      <a:pt x="23202" y="20082"/>
                    </a:lnTo>
                    <a:lnTo>
                      <a:pt x="0" y="0"/>
                    </a:lnTo>
                    <a:lnTo>
                      <a:pt x="46404" y="0"/>
                    </a:lnTo>
                    <a:lnTo>
                      <a:pt x="92808" y="0"/>
                    </a:lnTo>
                    <a:lnTo>
                      <a:pt x="69606" y="20082"/>
                    </a:lnTo>
                    <a:lnTo>
                      <a:pt x="46404" y="40164"/>
                    </a:lnTo>
                    <a:close/>
                  </a:path>
                </a:pathLst>
              </a:custGeom>
              <a:solidFill>
                <a:srgbClr val="79527B"/>
              </a:solidFill>
              <a:ln w="5781" cap="flat">
                <a:noFill/>
                <a:prstDash val="solid"/>
                <a:miter/>
              </a:ln>
            </p:spPr>
            <p:txBody>
              <a:bodyPr rtlCol="0" anchor="ctr"/>
              <a:lstStyle/>
              <a:p>
                <a:endParaRPr lang="en-GB"/>
              </a:p>
            </p:txBody>
          </p:sp>
        </p:grpSp>
        <p:sp>
          <p:nvSpPr>
            <p:cNvPr id="49" name="Freeform 48">
              <a:extLst>
                <a:ext uri="{FF2B5EF4-FFF2-40B4-BE49-F238E27FC236}">
                  <a16:creationId xmlns:a16="http://schemas.microsoft.com/office/drawing/2014/main" id="{0AFE654E-ECD1-E865-6A17-9BCF6C353714}"/>
                </a:ext>
              </a:extLst>
            </p:cNvPr>
            <p:cNvSpPr/>
            <p:nvPr/>
          </p:nvSpPr>
          <p:spPr>
            <a:xfrm>
              <a:off x="9776728" y="3574555"/>
              <a:ext cx="160678" cy="5787"/>
            </a:xfrm>
            <a:custGeom>
              <a:avLst/>
              <a:gdLst>
                <a:gd name="connsiteX0" fmla="*/ 0 w 160678"/>
                <a:gd name="connsiteY0" fmla="*/ 0 h 5787"/>
                <a:gd name="connsiteX1" fmla="*/ 160678 w 160678"/>
                <a:gd name="connsiteY1" fmla="*/ 0 h 5787"/>
              </a:gdLst>
              <a:ahLst/>
              <a:cxnLst>
                <a:cxn ang="0">
                  <a:pos x="connsiteX0" y="connsiteY0"/>
                </a:cxn>
                <a:cxn ang="0">
                  <a:pos x="connsiteX1" y="connsiteY1"/>
                </a:cxn>
              </a:cxnLst>
              <a:rect l="l" t="t" r="r" b="b"/>
              <a:pathLst>
                <a:path w="160678" h="5787">
                  <a:moveTo>
                    <a:pt x="0" y="0"/>
                  </a:moveTo>
                  <a:lnTo>
                    <a:pt x="160678" y="0"/>
                  </a:lnTo>
                </a:path>
              </a:pathLst>
            </a:custGeom>
            <a:ln w="23122" cap="flat">
              <a:solidFill>
                <a:srgbClr val="79527B"/>
              </a:solidFill>
              <a:prstDash val="solid"/>
              <a:miter/>
            </a:ln>
          </p:spPr>
          <p:txBody>
            <a:bodyPr rtlCol="0" anchor="ctr"/>
            <a:lstStyle/>
            <a:p>
              <a:endParaRPr lang="en-GB"/>
            </a:p>
          </p:txBody>
        </p:sp>
        <p:sp>
          <p:nvSpPr>
            <p:cNvPr id="50" name="Freeform 49">
              <a:extLst>
                <a:ext uri="{FF2B5EF4-FFF2-40B4-BE49-F238E27FC236}">
                  <a16:creationId xmlns:a16="http://schemas.microsoft.com/office/drawing/2014/main" id="{8A7C4D2C-92F2-9440-9C7C-355BE5E0D21D}"/>
                </a:ext>
              </a:extLst>
            </p:cNvPr>
            <p:cNvSpPr/>
            <p:nvPr/>
          </p:nvSpPr>
          <p:spPr>
            <a:xfrm>
              <a:off x="9778753" y="2812127"/>
              <a:ext cx="5786" cy="929799"/>
            </a:xfrm>
            <a:custGeom>
              <a:avLst/>
              <a:gdLst>
                <a:gd name="connsiteX0" fmla="*/ 0 w 5786"/>
                <a:gd name="connsiteY0" fmla="*/ 929800 h 929799"/>
                <a:gd name="connsiteX1" fmla="*/ 0 w 5786"/>
                <a:gd name="connsiteY1" fmla="*/ 0 h 929799"/>
              </a:gdLst>
              <a:ahLst/>
              <a:cxnLst>
                <a:cxn ang="0">
                  <a:pos x="connsiteX0" y="connsiteY0"/>
                </a:cxn>
                <a:cxn ang="0">
                  <a:pos x="connsiteX1" y="connsiteY1"/>
                </a:cxn>
              </a:cxnLst>
              <a:rect l="l" t="t" r="r" b="b"/>
              <a:pathLst>
                <a:path w="5786" h="929799">
                  <a:moveTo>
                    <a:pt x="0" y="929800"/>
                  </a:moveTo>
                  <a:lnTo>
                    <a:pt x="0" y="0"/>
                  </a:lnTo>
                </a:path>
              </a:pathLst>
            </a:custGeom>
            <a:ln w="11561" cap="flat">
              <a:solidFill>
                <a:srgbClr val="79527B"/>
              </a:solidFill>
              <a:prstDash val="solid"/>
              <a:miter/>
            </a:ln>
          </p:spPr>
          <p:txBody>
            <a:bodyPr rtlCol="0" anchor="ctr"/>
            <a:lstStyle/>
            <a:p>
              <a:endParaRPr lang="en-GB"/>
            </a:p>
          </p:txBody>
        </p:sp>
        <p:sp>
          <p:nvSpPr>
            <p:cNvPr id="51" name="Freeform 50">
              <a:extLst>
                <a:ext uri="{FF2B5EF4-FFF2-40B4-BE49-F238E27FC236}">
                  <a16:creationId xmlns:a16="http://schemas.microsoft.com/office/drawing/2014/main" id="{D83894F7-285E-2932-DAAF-9449679DC774}"/>
                </a:ext>
              </a:extLst>
            </p:cNvPr>
            <p:cNvSpPr/>
            <p:nvPr/>
          </p:nvSpPr>
          <p:spPr>
            <a:xfrm>
              <a:off x="8884058" y="2355213"/>
              <a:ext cx="5786" cy="1826263"/>
            </a:xfrm>
            <a:custGeom>
              <a:avLst/>
              <a:gdLst>
                <a:gd name="connsiteX0" fmla="*/ 0 w 5786"/>
                <a:gd name="connsiteY0" fmla="*/ 1826264 h 1826263"/>
                <a:gd name="connsiteX1" fmla="*/ 0 w 5786"/>
                <a:gd name="connsiteY1" fmla="*/ 0 h 1826263"/>
              </a:gdLst>
              <a:ahLst/>
              <a:cxnLst>
                <a:cxn ang="0">
                  <a:pos x="connsiteX0" y="connsiteY0"/>
                </a:cxn>
                <a:cxn ang="0">
                  <a:pos x="connsiteX1" y="connsiteY1"/>
                </a:cxn>
              </a:cxnLst>
              <a:rect l="l" t="t" r="r" b="b"/>
              <a:pathLst>
                <a:path w="5786" h="1826263">
                  <a:moveTo>
                    <a:pt x="0" y="1826264"/>
                  </a:moveTo>
                  <a:lnTo>
                    <a:pt x="0" y="0"/>
                  </a:lnTo>
                </a:path>
              </a:pathLst>
            </a:custGeom>
            <a:ln w="11561" cap="flat">
              <a:solidFill>
                <a:srgbClr val="79527B"/>
              </a:solidFill>
              <a:prstDash val="solid"/>
              <a:miter/>
            </a:ln>
          </p:spPr>
          <p:txBody>
            <a:bodyPr rtlCol="0" anchor="ctr"/>
            <a:lstStyle/>
            <a:p>
              <a:endParaRPr lang="en-GB"/>
            </a:p>
          </p:txBody>
        </p:sp>
        <p:grpSp>
          <p:nvGrpSpPr>
            <p:cNvPr id="52" name="Picture 2">
              <a:extLst>
                <a:ext uri="{FF2B5EF4-FFF2-40B4-BE49-F238E27FC236}">
                  <a16:creationId xmlns:a16="http://schemas.microsoft.com/office/drawing/2014/main" id="{0A711A74-D4B8-416F-813D-C397E02A8E6E}"/>
                </a:ext>
              </a:extLst>
            </p:cNvPr>
            <p:cNvGrpSpPr/>
            <p:nvPr/>
          </p:nvGrpSpPr>
          <p:grpSpPr>
            <a:xfrm>
              <a:off x="9689301" y="2771615"/>
              <a:ext cx="87426" cy="92829"/>
              <a:chOff x="9689301" y="2771615"/>
              <a:chExt cx="87426" cy="92829"/>
            </a:xfrm>
            <a:solidFill>
              <a:srgbClr val="79527B"/>
            </a:solidFill>
          </p:grpSpPr>
          <p:sp>
            <p:nvSpPr>
              <p:cNvPr id="53" name="Freeform 52">
                <a:extLst>
                  <a:ext uri="{FF2B5EF4-FFF2-40B4-BE49-F238E27FC236}">
                    <a16:creationId xmlns:a16="http://schemas.microsoft.com/office/drawing/2014/main" id="{66C9243B-8BC4-385B-3609-41ABA30ADD52}"/>
                  </a:ext>
                </a:extLst>
              </p:cNvPr>
              <p:cNvSpPr/>
              <p:nvPr/>
            </p:nvSpPr>
            <p:spPr>
              <a:xfrm>
                <a:off x="9716726" y="2818030"/>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54" name="Freeform 53">
                <a:extLst>
                  <a:ext uri="{FF2B5EF4-FFF2-40B4-BE49-F238E27FC236}">
                    <a16:creationId xmlns:a16="http://schemas.microsoft.com/office/drawing/2014/main" id="{3359B6E9-CE5D-AC88-2CF9-9E9CA50BF7AC}"/>
                  </a:ext>
                </a:extLst>
              </p:cNvPr>
              <p:cNvSpPr/>
              <p:nvPr/>
            </p:nvSpPr>
            <p:spPr>
              <a:xfrm>
                <a:off x="9689301" y="2771615"/>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55" name="Picture 2">
              <a:extLst>
                <a:ext uri="{FF2B5EF4-FFF2-40B4-BE49-F238E27FC236}">
                  <a16:creationId xmlns:a16="http://schemas.microsoft.com/office/drawing/2014/main" id="{8A40B559-5222-4C6A-F8FB-C89198915C1F}"/>
                </a:ext>
              </a:extLst>
            </p:cNvPr>
            <p:cNvGrpSpPr/>
            <p:nvPr/>
          </p:nvGrpSpPr>
          <p:grpSpPr>
            <a:xfrm>
              <a:off x="8884058" y="2354750"/>
              <a:ext cx="479662" cy="40222"/>
              <a:chOff x="8884058" y="2354750"/>
              <a:chExt cx="479662" cy="40222"/>
            </a:xfrm>
            <a:solidFill>
              <a:srgbClr val="79527B"/>
            </a:solidFill>
          </p:grpSpPr>
          <p:sp>
            <p:nvSpPr>
              <p:cNvPr id="56" name="Freeform 55">
                <a:extLst>
                  <a:ext uri="{FF2B5EF4-FFF2-40B4-BE49-F238E27FC236}">
                    <a16:creationId xmlns:a16="http://schemas.microsoft.com/office/drawing/2014/main" id="{539B8A5B-598F-EFCE-A605-472255C00FF8}"/>
                  </a:ext>
                </a:extLst>
              </p:cNvPr>
              <p:cNvSpPr/>
              <p:nvPr/>
            </p:nvSpPr>
            <p:spPr>
              <a:xfrm>
                <a:off x="8884058" y="2360538"/>
                <a:ext cx="441300" cy="5787"/>
              </a:xfrm>
              <a:custGeom>
                <a:avLst/>
                <a:gdLst>
                  <a:gd name="connsiteX0" fmla="*/ 441301 w 441300"/>
                  <a:gd name="connsiteY0" fmla="*/ 0 h 5787"/>
                  <a:gd name="connsiteX1" fmla="*/ 0 w 441300"/>
                  <a:gd name="connsiteY1" fmla="*/ 0 h 5787"/>
                </a:gdLst>
                <a:ahLst/>
                <a:cxnLst>
                  <a:cxn ang="0">
                    <a:pos x="connsiteX0" y="connsiteY0"/>
                  </a:cxn>
                  <a:cxn ang="0">
                    <a:pos x="connsiteX1" y="connsiteY1"/>
                  </a:cxn>
                </a:cxnLst>
                <a:rect l="l" t="t" r="r" b="b"/>
                <a:pathLst>
                  <a:path w="441300" h="5787">
                    <a:moveTo>
                      <a:pt x="441301" y="0"/>
                    </a:moveTo>
                    <a:lnTo>
                      <a:pt x="0" y="0"/>
                    </a:lnTo>
                  </a:path>
                </a:pathLst>
              </a:custGeom>
              <a:ln w="11561" cap="flat">
                <a:solidFill>
                  <a:srgbClr val="79527B"/>
                </a:solid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282A17F5-0519-98D3-D1AB-D6A62432D093}"/>
                  </a:ext>
                </a:extLst>
              </p:cNvPr>
              <p:cNvSpPr/>
              <p:nvPr/>
            </p:nvSpPr>
            <p:spPr>
              <a:xfrm>
                <a:off x="9270970" y="2354750"/>
                <a:ext cx="92750" cy="40222"/>
              </a:xfrm>
              <a:custGeom>
                <a:avLst/>
                <a:gdLst>
                  <a:gd name="connsiteX0" fmla="*/ 46346 w 92750"/>
                  <a:gd name="connsiteY0" fmla="*/ 40222 h 40222"/>
                  <a:gd name="connsiteX1" fmla="*/ 23202 w 92750"/>
                  <a:gd name="connsiteY1" fmla="*/ 20140 h 40222"/>
                  <a:gd name="connsiteX2" fmla="*/ 0 w 92750"/>
                  <a:gd name="connsiteY2" fmla="*/ 0 h 40222"/>
                  <a:gd name="connsiteX3" fmla="*/ 46346 w 92750"/>
                  <a:gd name="connsiteY3" fmla="*/ 0 h 40222"/>
                  <a:gd name="connsiteX4" fmla="*/ 92750 w 92750"/>
                  <a:gd name="connsiteY4" fmla="*/ 0 h 40222"/>
                  <a:gd name="connsiteX5" fmla="*/ 69548 w 92750"/>
                  <a:gd name="connsiteY5" fmla="*/ 20140 h 40222"/>
                  <a:gd name="connsiteX6" fmla="*/ 46346 w 92750"/>
                  <a:gd name="connsiteY6" fmla="*/ 40222 h 4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50" h="40222">
                    <a:moveTo>
                      <a:pt x="46346" y="40222"/>
                    </a:moveTo>
                    <a:lnTo>
                      <a:pt x="23202" y="20140"/>
                    </a:lnTo>
                    <a:lnTo>
                      <a:pt x="0" y="0"/>
                    </a:lnTo>
                    <a:lnTo>
                      <a:pt x="46346" y="0"/>
                    </a:lnTo>
                    <a:lnTo>
                      <a:pt x="92750" y="0"/>
                    </a:lnTo>
                    <a:lnTo>
                      <a:pt x="69548" y="20140"/>
                    </a:lnTo>
                    <a:lnTo>
                      <a:pt x="46346" y="40222"/>
                    </a:lnTo>
                    <a:close/>
                  </a:path>
                </a:pathLst>
              </a:custGeom>
              <a:solidFill>
                <a:srgbClr val="79527B"/>
              </a:solidFill>
              <a:ln w="5781" cap="flat">
                <a:noFill/>
                <a:prstDash val="solid"/>
                <a:miter/>
              </a:ln>
            </p:spPr>
            <p:txBody>
              <a:bodyPr rtlCol="0" anchor="ctr"/>
              <a:lstStyle/>
              <a:p>
                <a:endParaRPr lang="en-GB"/>
              </a:p>
            </p:txBody>
          </p:sp>
        </p:grpSp>
        <p:grpSp>
          <p:nvGrpSpPr>
            <p:cNvPr id="58" name="Picture 2">
              <a:extLst>
                <a:ext uri="{FF2B5EF4-FFF2-40B4-BE49-F238E27FC236}">
                  <a16:creationId xmlns:a16="http://schemas.microsoft.com/office/drawing/2014/main" id="{7B48A932-F6FD-4C6D-CB1F-2A1ACFB28465}"/>
                </a:ext>
              </a:extLst>
            </p:cNvPr>
            <p:cNvGrpSpPr/>
            <p:nvPr/>
          </p:nvGrpSpPr>
          <p:grpSpPr>
            <a:xfrm>
              <a:off x="8877578" y="4147042"/>
              <a:ext cx="479662" cy="40222"/>
              <a:chOff x="8877578" y="4147042"/>
              <a:chExt cx="479662" cy="40222"/>
            </a:xfrm>
            <a:solidFill>
              <a:srgbClr val="79527B"/>
            </a:solidFill>
          </p:grpSpPr>
          <p:sp>
            <p:nvSpPr>
              <p:cNvPr id="59" name="Freeform 58">
                <a:extLst>
                  <a:ext uri="{FF2B5EF4-FFF2-40B4-BE49-F238E27FC236}">
                    <a16:creationId xmlns:a16="http://schemas.microsoft.com/office/drawing/2014/main" id="{7C50D54F-BD42-894A-1150-CE672A782587}"/>
                  </a:ext>
                </a:extLst>
              </p:cNvPr>
              <p:cNvSpPr/>
              <p:nvPr/>
            </p:nvSpPr>
            <p:spPr>
              <a:xfrm>
                <a:off x="8877578" y="4181477"/>
                <a:ext cx="441300" cy="5787"/>
              </a:xfrm>
              <a:custGeom>
                <a:avLst/>
                <a:gdLst>
                  <a:gd name="connsiteX0" fmla="*/ 441301 w 441300"/>
                  <a:gd name="connsiteY0" fmla="*/ 0 h 5787"/>
                  <a:gd name="connsiteX1" fmla="*/ 0 w 441300"/>
                  <a:gd name="connsiteY1" fmla="*/ 0 h 5787"/>
                </a:gdLst>
                <a:ahLst/>
                <a:cxnLst>
                  <a:cxn ang="0">
                    <a:pos x="connsiteX0" y="connsiteY0"/>
                  </a:cxn>
                  <a:cxn ang="0">
                    <a:pos x="connsiteX1" y="connsiteY1"/>
                  </a:cxn>
                </a:cxnLst>
                <a:rect l="l" t="t" r="r" b="b"/>
                <a:pathLst>
                  <a:path w="441300" h="5787">
                    <a:moveTo>
                      <a:pt x="441301" y="0"/>
                    </a:moveTo>
                    <a:lnTo>
                      <a:pt x="0" y="0"/>
                    </a:lnTo>
                  </a:path>
                </a:pathLst>
              </a:custGeom>
              <a:ln w="11561" cap="flat">
                <a:solidFill>
                  <a:srgbClr val="79527B"/>
                </a:solidFill>
                <a:prstDash val="solid"/>
                <a:miter/>
              </a:ln>
            </p:spPr>
            <p:txBody>
              <a:bodyPr rtlCol="0" anchor="ctr"/>
              <a:lstStyle/>
              <a:p>
                <a:endParaRPr lang="en-GB"/>
              </a:p>
            </p:txBody>
          </p:sp>
          <p:sp>
            <p:nvSpPr>
              <p:cNvPr id="60" name="Freeform 59">
                <a:extLst>
                  <a:ext uri="{FF2B5EF4-FFF2-40B4-BE49-F238E27FC236}">
                    <a16:creationId xmlns:a16="http://schemas.microsoft.com/office/drawing/2014/main" id="{990BFE83-0418-0879-C205-9F86BC95DD72}"/>
                  </a:ext>
                </a:extLst>
              </p:cNvPr>
              <p:cNvSpPr/>
              <p:nvPr/>
            </p:nvSpPr>
            <p:spPr>
              <a:xfrm>
                <a:off x="9264432" y="4147042"/>
                <a:ext cx="92808" cy="40222"/>
              </a:xfrm>
              <a:custGeom>
                <a:avLst/>
                <a:gdLst>
                  <a:gd name="connsiteX0" fmla="*/ 46404 w 92808"/>
                  <a:gd name="connsiteY0" fmla="*/ 0 h 40222"/>
                  <a:gd name="connsiteX1" fmla="*/ 23202 w 92808"/>
                  <a:gd name="connsiteY1" fmla="*/ 20140 h 40222"/>
                  <a:gd name="connsiteX2" fmla="*/ 0 w 92808"/>
                  <a:gd name="connsiteY2" fmla="*/ 40222 h 40222"/>
                  <a:gd name="connsiteX3" fmla="*/ 46404 w 92808"/>
                  <a:gd name="connsiteY3" fmla="*/ 40222 h 40222"/>
                  <a:gd name="connsiteX4" fmla="*/ 92808 w 92808"/>
                  <a:gd name="connsiteY4" fmla="*/ 40222 h 40222"/>
                  <a:gd name="connsiteX5" fmla="*/ 69606 w 92808"/>
                  <a:gd name="connsiteY5" fmla="*/ 20140 h 40222"/>
                  <a:gd name="connsiteX6" fmla="*/ 46404 w 92808"/>
                  <a:gd name="connsiteY6" fmla="*/ 0 h 4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08" h="40222">
                    <a:moveTo>
                      <a:pt x="46404" y="0"/>
                    </a:moveTo>
                    <a:lnTo>
                      <a:pt x="23202" y="20140"/>
                    </a:lnTo>
                    <a:lnTo>
                      <a:pt x="0" y="40222"/>
                    </a:lnTo>
                    <a:lnTo>
                      <a:pt x="46404" y="40222"/>
                    </a:lnTo>
                    <a:lnTo>
                      <a:pt x="92808" y="40222"/>
                    </a:lnTo>
                    <a:lnTo>
                      <a:pt x="69606" y="20140"/>
                    </a:lnTo>
                    <a:lnTo>
                      <a:pt x="46404" y="0"/>
                    </a:lnTo>
                    <a:close/>
                  </a:path>
                </a:pathLst>
              </a:custGeom>
              <a:solidFill>
                <a:srgbClr val="79527B"/>
              </a:solidFill>
              <a:ln w="5781" cap="flat">
                <a:noFill/>
                <a:prstDash val="solid"/>
                <a:miter/>
              </a:ln>
            </p:spPr>
            <p:txBody>
              <a:bodyPr rtlCol="0" anchor="ctr"/>
              <a:lstStyle/>
              <a:p>
                <a:endParaRPr lang="en-GB"/>
              </a:p>
            </p:txBody>
          </p:sp>
        </p:grpSp>
        <p:grpSp>
          <p:nvGrpSpPr>
            <p:cNvPr id="61" name="Picture 2">
              <a:extLst>
                <a:ext uri="{FF2B5EF4-FFF2-40B4-BE49-F238E27FC236}">
                  <a16:creationId xmlns:a16="http://schemas.microsoft.com/office/drawing/2014/main" id="{F9B4FE0B-3B27-3B25-FC5A-C13A691D325B}"/>
                </a:ext>
              </a:extLst>
            </p:cNvPr>
            <p:cNvGrpSpPr/>
            <p:nvPr/>
          </p:nvGrpSpPr>
          <p:grpSpPr>
            <a:xfrm>
              <a:off x="9689301" y="3689898"/>
              <a:ext cx="87426" cy="92829"/>
              <a:chOff x="9689301" y="3689898"/>
              <a:chExt cx="87426" cy="92829"/>
            </a:xfrm>
            <a:solidFill>
              <a:srgbClr val="79527B"/>
            </a:solidFill>
          </p:grpSpPr>
          <p:sp>
            <p:nvSpPr>
              <p:cNvPr id="62" name="Freeform 61">
                <a:extLst>
                  <a:ext uri="{FF2B5EF4-FFF2-40B4-BE49-F238E27FC236}">
                    <a16:creationId xmlns:a16="http://schemas.microsoft.com/office/drawing/2014/main" id="{D12FD378-B25D-F26E-CD56-8B8EDFF45A7C}"/>
                  </a:ext>
                </a:extLst>
              </p:cNvPr>
              <p:cNvSpPr/>
              <p:nvPr/>
            </p:nvSpPr>
            <p:spPr>
              <a:xfrm>
                <a:off x="9716726" y="3736312"/>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3" name="Freeform 62">
                <a:extLst>
                  <a:ext uri="{FF2B5EF4-FFF2-40B4-BE49-F238E27FC236}">
                    <a16:creationId xmlns:a16="http://schemas.microsoft.com/office/drawing/2014/main" id="{CB02FBAD-E458-77B6-BB77-D56A91252A0E}"/>
                  </a:ext>
                </a:extLst>
              </p:cNvPr>
              <p:cNvSpPr/>
              <p:nvPr/>
            </p:nvSpPr>
            <p:spPr>
              <a:xfrm>
                <a:off x="9689301" y="3689898"/>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64" name="Picture 2">
              <a:extLst>
                <a:ext uri="{FF2B5EF4-FFF2-40B4-BE49-F238E27FC236}">
                  <a16:creationId xmlns:a16="http://schemas.microsoft.com/office/drawing/2014/main" id="{5415ECD9-EF62-76DE-63B3-66537523FD02}"/>
                </a:ext>
              </a:extLst>
            </p:cNvPr>
            <p:cNvGrpSpPr/>
            <p:nvPr/>
          </p:nvGrpSpPr>
          <p:grpSpPr>
            <a:xfrm>
              <a:off x="9689301" y="3383109"/>
              <a:ext cx="87426" cy="92829"/>
              <a:chOff x="9689301" y="3383109"/>
              <a:chExt cx="87426" cy="92829"/>
            </a:xfrm>
            <a:solidFill>
              <a:srgbClr val="79527B"/>
            </a:solidFill>
          </p:grpSpPr>
          <p:sp>
            <p:nvSpPr>
              <p:cNvPr id="65" name="Freeform 64">
                <a:extLst>
                  <a:ext uri="{FF2B5EF4-FFF2-40B4-BE49-F238E27FC236}">
                    <a16:creationId xmlns:a16="http://schemas.microsoft.com/office/drawing/2014/main" id="{24D00244-5632-68C0-17D9-B2A0169ACC1A}"/>
                  </a:ext>
                </a:extLst>
              </p:cNvPr>
              <p:cNvSpPr/>
              <p:nvPr/>
            </p:nvSpPr>
            <p:spPr>
              <a:xfrm>
                <a:off x="9716726" y="3429524"/>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6" name="Freeform 65">
                <a:extLst>
                  <a:ext uri="{FF2B5EF4-FFF2-40B4-BE49-F238E27FC236}">
                    <a16:creationId xmlns:a16="http://schemas.microsoft.com/office/drawing/2014/main" id="{7C2217A9-7AAC-F84D-1068-1DC90651893F}"/>
                  </a:ext>
                </a:extLst>
              </p:cNvPr>
              <p:cNvSpPr/>
              <p:nvPr/>
            </p:nvSpPr>
            <p:spPr>
              <a:xfrm>
                <a:off x="9689301" y="3383109"/>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67" name="Picture 2">
              <a:extLst>
                <a:ext uri="{FF2B5EF4-FFF2-40B4-BE49-F238E27FC236}">
                  <a16:creationId xmlns:a16="http://schemas.microsoft.com/office/drawing/2014/main" id="{CB14E526-EF93-6C06-3413-C35B21C279C4}"/>
                </a:ext>
              </a:extLst>
            </p:cNvPr>
            <p:cNvGrpSpPr/>
            <p:nvPr/>
          </p:nvGrpSpPr>
          <p:grpSpPr>
            <a:xfrm>
              <a:off x="9689301" y="3076204"/>
              <a:ext cx="87426" cy="92829"/>
              <a:chOff x="9689301" y="3076204"/>
              <a:chExt cx="87426" cy="92829"/>
            </a:xfrm>
            <a:solidFill>
              <a:srgbClr val="79527B"/>
            </a:solidFill>
          </p:grpSpPr>
          <p:sp>
            <p:nvSpPr>
              <p:cNvPr id="68" name="Freeform 67">
                <a:extLst>
                  <a:ext uri="{FF2B5EF4-FFF2-40B4-BE49-F238E27FC236}">
                    <a16:creationId xmlns:a16="http://schemas.microsoft.com/office/drawing/2014/main" id="{D75EC95B-403D-F7AB-5D57-ED9BF1DE3594}"/>
                  </a:ext>
                </a:extLst>
              </p:cNvPr>
              <p:cNvSpPr/>
              <p:nvPr/>
            </p:nvSpPr>
            <p:spPr>
              <a:xfrm>
                <a:off x="9716726" y="3122619"/>
                <a:ext cx="60001" cy="5787"/>
              </a:xfrm>
              <a:custGeom>
                <a:avLst/>
                <a:gdLst>
                  <a:gd name="connsiteX0" fmla="*/ 0 w 60001"/>
                  <a:gd name="connsiteY0" fmla="*/ 0 h 5787"/>
                  <a:gd name="connsiteX1" fmla="*/ 60001 w 60001"/>
                  <a:gd name="connsiteY1" fmla="*/ 0 h 5787"/>
                </a:gdLst>
                <a:ahLst/>
                <a:cxnLst>
                  <a:cxn ang="0">
                    <a:pos x="connsiteX0" y="connsiteY0"/>
                  </a:cxn>
                  <a:cxn ang="0">
                    <a:pos x="connsiteX1" y="connsiteY1"/>
                  </a:cxn>
                </a:cxnLst>
                <a:rect l="l" t="t" r="r" b="b"/>
                <a:pathLst>
                  <a:path w="60001" h="5787">
                    <a:moveTo>
                      <a:pt x="0" y="0"/>
                    </a:moveTo>
                    <a:lnTo>
                      <a:pt x="60001" y="0"/>
                    </a:lnTo>
                  </a:path>
                </a:pathLst>
              </a:custGeom>
              <a:ln w="11561" cap="flat">
                <a:solidFill>
                  <a:srgbClr val="79527B"/>
                </a:solidFill>
                <a:prstDash val="solid"/>
                <a:miter/>
              </a:ln>
            </p:spPr>
            <p:txBody>
              <a:bodyPr rtlCol="0" anchor="ctr"/>
              <a:lstStyle/>
              <a:p>
                <a:endParaRPr lang="en-GB"/>
              </a:p>
            </p:txBody>
          </p:sp>
          <p:sp>
            <p:nvSpPr>
              <p:cNvPr id="69" name="Freeform 68">
                <a:extLst>
                  <a:ext uri="{FF2B5EF4-FFF2-40B4-BE49-F238E27FC236}">
                    <a16:creationId xmlns:a16="http://schemas.microsoft.com/office/drawing/2014/main" id="{54542652-B05B-31B6-46A6-074DCEC103B9}"/>
                  </a:ext>
                </a:extLst>
              </p:cNvPr>
              <p:cNvSpPr/>
              <p:nvPr/>
            </p:nvSpPr>
            <p:spPr>
              <a:xfrm>
                <a:off x="9689301" y="3076204"/>
                <a:ext cx="40212" cy="92829"/>
              </a:xfrm>
              <a:custGeom>
                <a:avLst/>
                <a:gdLst>
                  <a:gd name="connsiteX0" fmla="*/ 0 w 40212"/>
                  <a:gd name="connsiteY0" fmla="*/ 46415 h 92829"/>
                  <a:gd name="connsiteX1" fmla="*/ 20078 w 40212"/>
                  <a:gd name="connsiteY1" fmla="*/ 23207 h 92829"/>
                  <a:gd name="connsiteX2" fmla="*/ 40213 w 40212"/>
                  <a:gd name="connsiteY2" fmla="*/ 0 h 92829"/>
                  <a:gd name="connsiteX3" fmla="*/ 40213 w 40212"/>
                  <a:gd name="connsiteY3" fmla="*/ 46415 h 92829"/>
                  <a:gd name="connsiteX4" fmla="*/ 40213 w 40212"/>
                  <a:gd name="connsiteY4" fmla="*/ 92830 h 92829"/>
                  <a:gd name="connsiteX5" fmla="*/ 20078 w 40212"/>
                  <a:gd name="connsiteY5" fmla="*/ 69622 h 92829"/>
                  <a:gd name="connsiteX6" fmla="*/ 0 w 40212"/>
                  <a:gd name="connsiteY6" fmla="*/ 46415 h 9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12" h="92829">
                    <a:moveTo>
                      <a:pt x="0" y="46415"/>
                    </a:moveTo>
                    <a:lnTo>
                      <a:pt x="20078" y="23207"/>
                    </a:lnTo>
                    <a:lnTo>
                      <a:pt x="40213" y="0"/>
                    </a:lnTo>
                    <a:lnTo>
                      <a:pt x="40213" y="46415"/>
                    </a:lnTo>
                    <a:lnTo>
                      <a:pt x="40213" y="92830"/>
                    </a:lnTo>
                    <a:lnTo>
                      <a:pt x="20078" y="69622"/>
                    </a:lnTo>
                    <a:lnTo>
                      <a:pt x="0" y="46415"/>
                    </a:lnTo>
                    <a:close/>
                  </a:path>
                </a:pathLst>
              </a:custGeom>
              <a:solidFill>
                <a:srgbClr val="79527B"/>
              </a:solidFill>
              <a:ln w="5781" cap="flat">
                <a:noFill/>
                <a:prstDash val="solid"/>
                <a:miter/>
              </a:ln>
            </p:spPr>
            <p:txBody>
              <a:bodyPr rtlCol="0" anchor="ctr"/>
              <a:lstStyle/>
              <a:p>
                <a:endParaRPr lang="en-GB"/>
              </a:p>
            </p:txBody>
          </p:sp>
        </p:grpSp>
        <p:grpSp>
          <p:nvGrpSpPr>
            <p:cNvPr id="70" name="Picture 2">
              <a:extLst>
                <a:ext uri="{FF2B5EF4-FFF2-40B4-BE49-F238E27FC236}">
                  <a16:creationId xmlns:a16="http://schemas.microsoft.com/office/drawing/2014/main" id="{D4D7EF66-07C7-2F97-0EB7-2CA22CD10EE5}"/>
                </a:ext>
              </a:extLst>
            </p:cNvPr>
            <p:cNvGrpSpPr/>
            <p:nvPr/>
          </p:nvGrpSpPr>
          <p:grpSpPr>
            <a:xfrm>
              <a:off x="8702781" y="2508810"/>
              <a:ext cx="234334" cy="5787"/>
              <a:chOff x="8702781" y="2508810"/>
              <a:chExt cx="234334" cy="5787"/>
            </a:xfrm>
          </p:grpSpPr>
          <p:sp>
            <p:nvSpPr>
              <p:cNvPr id="71" name="Freeform 70">
                <a:extLst>
                  <a:ext uri="{FF2B5EF4-FFF2-40B4-BE49-F238E27FC236}">
                    <a16:creationId xmlns:a16="http://schemas.microsoft.com/office/drawing/2014/main" id="{72A9D572-2C60-740F-95DC-78412C2FDBB1}"/>
                  </a:ext>
                </a:extLst>
              </p:cNvPr>
              <p:cNvSpPr/>
              <p:nvPr/>
            </p:nvSpPr>
            <p:spPr>
              <a:xfrm>
                <a:off x="8702781" y="250881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72" name="Freeform 71">
                <a:extLst>
                  <a:ext uri="{FF2B5EF4-FFF2-40B4-BE49-F238E27FC236}">
                    <a16:creationId xmlns:a16="http://schemas.microsoft.com/office/drawing/2014/main" id="{8F4C1A5C-7E36-F47F-8554-85DBA9635DD3}"/>
                  </a:ext>
                </a:extLst>
              </p:cNvPr>
              <p:cNvSpPr/>
              <p:nvPr/>
            </p:nvSpPr>
            <p:spPr>
              <a:xfrm>
                <a:off x="8740622" y="2508810"/>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73" name="Freeform 72">
                <a:extLst>
                  <a:ext uri="{FF2B5EF4-FFF2-40B4-BE49-F238E27FC236}">
                    <a16:creationId xmlns:a16="http://schemas.microsoft.com/office/drawing/2014/main" id="{B707AC9B-EF39-2E15-D4DB-A18437879D4A}"/>
                  </a:ext>
                </a:extLst>
              </p:cNvPr>
              <p:cNvSpPr/>
              <p:nvPr/>
            </p:nvSpPr>
            <p:spPr>
              <a:xfrm>
                <a:off x="8916865" y="250881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74" name="Picture 2">
              <a:extLst>
                <a:ext uri="{FF2B5EF4-FFF2-40B4-BE49-F238E27FC236}">
                  <a16:creationId xmlns:a16="http://schemas.microsoft.com/office/drawing/2014/main" id="{C49BB3A6-E742-065A-0AAB-256205BDDF29}"/>
                </a:ext>
              </a:extLst>
            </p:cNvPr>
            <p:cNvGrpSpPr/>
            <p:nvPr/>
          </p:nvGrpSpPr>
          <p:grpSpPr>
            <a:xfrm>
              <a:off x="8696995" y="2818030"/>
              <a:ext cx="234334" cy="5787"/>
              <a:chOff x="8696995" y="2818030"/>
              <a:chExt cx="234334" cy="5787"/>
            </a:xfrm>
          </p:grpSpPr>
          <p:sp>
            <p:nvSpPr>
              <p:cNvPr id="75" name="Freeform 74">
                <a:extLst>
                  <a:ext uri="{FF2B5EF4-FFF2-40B4-BE49-F238E27FC236}">
                    <a16:creationId xmlns:a16="http://schemas.microsoft.com/office/drawing/2014/main" id="{511035D6-9078-01E8-0594-5AE4C0EC4671}"/>
                  </a:ext>
                </a:extLst>
              </p:cNvPr>
              <p:cNvSpPr/>
              <p:nvPr/>
            </p:nvSpPr>
            <p:spPr>
              <a:xfrm>
                <a:off x="8696995" y="281803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76" name="Freeform 75">
                <a:extLst>
                  <a:ext uri="{FF2B5EF4-FFF2-40B4-BE49-F238E27FC236}">
                    <a16:creationId xmlns:a16="http://schemas.microsoft.com/office/drawing/2014/main" id="{46C0FE78-BAE7-A9C4-1807-3FAF92D6F140}"/>
                  </a:ext>
                </a:extLst>
              </p:cNvPr>
              <p:cNvSpPr/>
              <p:nvPr/>
            </p:nvSpPr>
            <p:spPr>
              <a:xfrm>
                <a:off x="8734836" y="2818030"/>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77" name="Freeform 76">
                <a:extLst>
                  <a:ext uri="{FF2B5EF4-FFF2-40B4-BE49-F238E27FC236}">
                    <a16:creationId xmlns:a16="http://schemas.microsoft.com/office/drawing/2014/main" id="{31F02550-FE23-E51F-C489-A69122B5A01D}"/>
                  </a:ext>
                </a:extLst>
              </p:cNvPr>
              <p:cNvSpPr/>
              <p:nvPr/>
            </p:nvSpPr>
            <p:spPr>
              <a:xfrm>
                <a:off x="8911079" y="2818030"/>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78" name="Picture 2">
              <a:extLst>
                <a:ext uri="{FF2B5EF4-FFF2-40B4-BE49-F238E27FC236}">
                  <a16:creationId xmlns:a16="http://schemas.microsoft.com/office/drawing/2014/main" id="{D1D712BF-4BF7-736A-3FDA-F1C4156BC079}"/>
                </a:ext>
              </a:extLst>
            </p:cNvPr>
            <p:cNvGrpSpPr/>
            <p:nvPr/>
          </p:nvGrpSpPr>
          <p:grpSpPr>
            <a:xfrm>
              <a:off x="8696995" y="3122619"/>
              <a:ext cx="234334" cy="5787"/>
              <a:chOff x="8696995" y="3122619"/>
              <a:chExt cx="234334" cy="5787"/>
            </a:xfrm>
          </p:grpSpPr>
          <p:sp>
            <p:nvSpPr>
              <p:cNvPr id="79" name="Freeform 78">
                <a:extLst>
                  <a:ext uri="{FF2B5EF4-FFF2-40B4-BE49-F238E27FC236}">
                    <a16:creationId xmlns:a16="http://schemas.microsoft.com/office/drawing/2014/main" id="{118179E2-85A7-6D1E-61D5-DBC3D0EAFD5A}"/>
                  </a:ext>
                </a:extLst>
              </p:cNvPr>
              <p:cNvSpPr/>
              <p:nvPr/>
            </p:nvSpPr>
            <p:spPr>
              <a:xfrm>
                <a:off x="8696995" y="3122619"/>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0" name="Freeform 79">
                <a:extLst>
                  <a:ext uri="{FF2B5EF4-FFF2-40B4-BE49-F238E27FC236}">
                    <a16:creationId xmlns:a16="http://schemas.microsoft.com/office/drawing/2014/main" id="{06D3015F-8320-7104-FF54-570C29082BE9}"/>
                  </a:ext>
                </a:extLst>
              </p:cNvPr>
              <p:cNvSpPr/>
              <p:nvPr/>
            </p:nvSpPr>
            <p:spPr>
              <a:xfrm>
                <a:off x="8734836" y="3122619"/>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1" name="Freeform 80">
                <a:extLst>
                  <a:ext uri="{FF2B5EF4-FFF2-40B4-BE49-F238E27FC236}">
                    <a16:creationId xmlns:a16="http://schemas.microsoft.com/office/drawing/2014/main" id="{45D2F87A-2E50-4FB2-53C7-920D96FE4587}"/>
                  </a:ext>
                </a:extLst>
              </p:cNvPr>
              <p:cNvSpPr/>
              <p:nvPr/>
            </p:nvSpPr>
            <p:spPr>
              <a:xfrm>
                <a:off x="8911079" y="3122619"/>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82" name="Picture 2">
              <a:extLst>
                <a:ext uri="{FF2B5EF4-FFF2-40B4-BE49-F238E27FC236}">
                  <a16:creationId xmlns:a16="http://schemas.microsoft.com/office/drawing/2014/main" id="{2503694F-C1FE-3BFD-8E5F-C7D5CB0535C8}"/>
                </a:ext>
              </a:extLst>
            </p:cNvPr>
            <p:cNvGrpSpPr/>
            <p:nvPr/>
          </p:nvGrpSpPr>
          <p:grpSpPr>
            <a:xfrm>
              <a:off x="8696995" y="3429524"/>
              <a:ext cx="234334" cy="5787"/>
              <a:chOff x="8696995" y="3429524"/>
              <a:chExt cx="234334" cy="5787"/>
            </a:xfrm>
          </p:grpSpPr>
          <p:sp>
            <p:nvSpPr>
              <p:cNvPr id="83" name="Freeform 82">
                <a:extLst>
                  <a:ext uri="{FF2B5EF4-FFF2-40B4-BE49-F238E27FC236}">
                    <a16:creationId xmlns:a16="http://schemas.microsoft.com/office/drawing/2014/main" id="{C3129D57-BE71-39D1-6DE9-9EB4755C044D}"/>
                  </a:ext>
                </a:extLst>
              </p:cNvPr>
              <p:cNvSpPr/>
              <p:nvPr/>
            </p:nvSpPr>
            <p:spPr>
              <a:xfrm>
                <a:off x="8696995" y="3429524"/>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4" name="Freeform 83">
                <a:extLst>
                  <a:ext uri="{FF2B5EF4-FFF2-40B4-BE49-F238E27FC236}">
                    <a16:creationId xmlns:a16="http://schemas.microsoft.com/office/drawing/2014/main" id="{E7932DD7-CD5B-59B1-3FE8-989CC4E99667}"/>
                  </a:ext>
                </a:extLst>
              </p:cNvPr>
              <p:cNvSpPr/>
              <p:nvPr/>
            </p:nvSpPr>
            <p:spPr>
              <a:xfrm>
                <a:off x="8734836" y="3429524"/>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5" name="Freeform 84">
                <a:extLst>
                  <a:ext uri="{FF2B5EF4-FFF2-40B4-BE49-F238E27FC236}">
                    <a16:creationId xmlns:a16="http://schemas.microsoft.com/office/drawing/2014/main" id="{215EC276-A56E-F640-D17E-55967EBEAD69}"/>
                  </a:ext>
                </a:extLst>
              </p:cNvPr>
              <p:cNvSpPr/>
              <p:nvPr/>
            </p:nvSpPr>
            <p:spPr>
              <a:xfrm>
                <a:off x="8911079" y="3429524"/>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86" name="Picture 2">
              <a:extLst>
                <a:ext uri="{FF2B5EF4-FFF2-40B4-BE49-F238E27FC236}">
                  <a16:creationId xmlns:a16="http://schemas.microsoft.com/office/drawing/2014/main" id="{1155192A-4540-CEF5-802C-A1DAAEFDBA33}"/>
                </a:ext>
              </a:extLst>
            </p:cNvPr>
            <p:cNvGrpSpPr/>
            <p:nvPr/>
          </p:nvGrpSpPr>
          <p:grpSpPr>
            <a:xfrm>
              <a:off x="8696995" y="3741926"/>
              <a:ext cx="234334" cy="5787"/>
              <a:chOff x="8696995" y="3741926"/>
              <a:chExt cx="234334" cy="5787"/>
            </a:xfrm>
          </p:grpSpPr>
          <p:sp>
            <p:nvSpPr>
              <p:cNvPr id="87" name="Freeform 86">
                <a:extLst>
                  <a:ext uri="{FF2B5EF4-FFF2-40B4-BE49-F238E27FC236}">
                    <a16:creationId xmlns:a16="http://schemas.microsoft.com/office/drawing/2014/main" id="{F032BEE6-AF01-AE16-4432-490B3AF6B532}"/>
                  </a:ext>
                </a:extLst>
              </p:cNvPr>
              <p:cNvSpPr/>
              <p:nvPr/>
            </p:nvSpPr>
            <p:spPr>
              <a:xfrm>
                <a:off x="8696995" y="3741926"/>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88" name="Freeform 87">
                <a:extLst>
                  <a:ext uri="{FF2B5EF4-FFF2-40B4-BE49-F238E27FC236}">
                    <a16:creationId xmlns:a16="http://schemas.microsoft.com/office/drawing/2014/main" id="{6C03B14B-F2C7-C806-13B0-504B6BAFBE00}"/>
                  </a:ext>
                </a:extLst>
              </p:cNvPr>
              <p:cNvSpPr/>
              <p:nvPr/>
            </p:nvSpPr>
            <p:spPr>
              <a:xfrm>
                <a:off x="8734836" y="3741926"/>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89" name="Freeform 88">
                <a:extLst>
                  <a:ext uri="{FF2B5EF4-FFF2-40B4-BE49-F238E27FC236}">
                    <a16:creationId xmlns:a16="http://schemas.microsoft.com/office/drawing/2014/main" id="{3107C185-4075-9AAD-AE4A-749794882FBB}"/>
                  </a:ext>
                </a:extLst>
              </p:cNvPr>
              <p:cNvSpPr/>
              <p:nvPr/>
            </p:nvSpPr>
            <p:spPr>
              <a:xfrm>
                <a:off x="8911079" y="3741926"/>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nvGrpSpPr>
            <p:cNvPr id="90" name="Picture 2">
              <a:extLst>
                <a:ext uri="{FF2B5EF4-FFF2-40B4-BE49-F238E27FC236}">
                  <a16:creationId xmlns:a16="http://schemas.microsoft.com/office/drawing/2014/main" id="{30CB53C7-ED09-A88A-5B0F-957BF6D76A0E}"/>
                </a:ext>
              </a:extLst>
            </p:cNvPr>
            <p:cNvGrpSpPr/>
            <p:nvPr/>
          </p:nvGrpSpPr>
          <p:grpSpPr>
            <a:xfrm>
              <a:off x="8696995" y="4043275"/>
              <a:ext cx="234334" cy="5787"/>
              <a:chOff x="8696995" y="4043275"/>
              <a:chExt cx="234334" cy="5787"/>
            </a:xfrm>
          </p:grpSpPr>
          <p:sp>
            <p:nvSpPr>
              <p:cNvPr id="91" name="Freeform 90">
                <a:extLst>
                  <a:ext uri="{FF2B5EF4-FFF2-40B4-BE49-F238E27FC236}">
                    <a16:creationId xmlns:a16="http://schemas.microsoft.com/office/drawing/2014/main" id="{539DDF68-07B3-F75E-9D85-FE476D109368}"/>
                  </a:ext>
                </a:extLst>
              </p:cNvPr>
              <p:cNvSpPr/>
              <p:nvPr/>
            </p:nvSpPr>
            <p:spPr>
              <a:xfrm>
                <a:off x="8696995" y="4043275"/>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sp>
            <p:nvSpPr>
              <p:cNvPr id="92" name="Freeform 91">
                <a:extLst>
                  <a:ext uri="{FF2B5EF4-FFF2-40B4-BE49-F238E27FC236}">
                    <a16:creationId xmlns:a16="http://schemas.microsoft.com/office/drawing/2014/main" id="{9250B68C-FA28-CE4D-2DA5-F3D69AE6997F}"/>
                  </a:ext>
                </a:extLst>
              </p:cNvPr>
              <p:cNvSpPr/>
              <p:nvPr/>
            </p:nvSpPr>
            <p:spPr>
              <a:xfrm>
                <a:off x="8734836" y="4043275"/>
                <a:ext cx="167447" cy="5787"/>
              </a:xfrm>
              <a:custGeom>
                <a:avLst/>
                <a:gdLst>
                  <a:gd name="connsiteX0" fmla="*/ 0 w 167447"/>
                  <a:gd name="connsiteY0" fmla="*/ 0 h 5787"/>
                  <a:gd name="connsiteX1" fmla="*/ 167448 w 167447"/>
                  <a:gd name="connsiteY1" fmla="*/ 0 h 5787"/>
                </a:gdLst>
                <a:ahLst/>
                <a:cxnLst>
                  <a:cxn ang="0">
                    <a:pos x="connsiteX0" y="connsiteY0"/>
                  </a:cxn>
                  <a:cxn ang="0">
                    <a:pos x="connsiteX1" y="connsiteY1"/>
                  </a:cxn>
                </a:cxnLst>
                <a:rect l="l" t="t" r="r" b="b"/>
                <a:pathLst>
                  <a:path w="167447" h="5787">
                    <a:moveTo>
                      <a:pt x="0" y="0"/>
                    </a:moveTo>
                    <a:lnTo>
                      <a:pt x="167448" y="0"/>
                    </a:lnTo>
                  </a:path>
                </a:pathLst>
              </a:custGeom>
              <a:ln w="23122" cap="flat">
                <a:solidFill>
                  <a:srgbClr val="79527B"/>
                </a:solidFill>
                <a:custDash>
                  <a:ds d="0" sp="0"/>
                  <a:ds d="533250" sp="228750"/>
                </a:custDash>
                <a:miter/>
              </a:ln>
            </p:spPr>
            <p:txBody>
              <a:bodyPr rtlCol="0" anchor="ctr"/>
              <a:lstStyle/>
              <a:p>
                <a:endParaRPr lang="en-GB"/>
              </a:p>
            </p:txBody>
          </p:sp>
          <p:sp>
            <p:nvSpPr>
              <p:cNvPr id="93" name="Freeform 92">
                <a:extLst>
                  <a:ext uri="{FF2B5EF4-FFF2-40B4-BE49-F238E27FC236}">
                    <a16:creationId xmlns:a16="http://schemas.microsoft.com/office/drawing/2014/main" id="{05F69828-6FF5-F198-4AE1-65D00471EBB9}"/>
                  </a:ext>
                </a:extLst>
              </p:cNvPr>
              <p:cNvSpPr/>
              <p:nvPr/>
            </p:nvSpPr>
            <p:spPr>
              <a:xfrm>
                <a:off x="8911079" y="4043275"/>
                <a:ext cx="20251" cy="5787"/>
              </a:xfrm>
              <a:custGeom>
                <a:avLst/>
                <a:gdLst>
                  <a:gd name="connsiteX0" fmla="*/ 0 w 20251"/>
                  <a:gd name="connsiteY0" fmla="*/ 0 h 5787"/>
                  <a:gd name="connsiteX1" fmla="*/ 20251 w 20251"/>
                  <a:gd name="connsiteY1" fmla="*/ 0 h 5787"/>
                </a:gdLst>
                <a:ahLst/>
                <a:cxnLst>
                  <a:cxn ang="0">
                    <a:pos x="connsiteX0" y="connsiteY0"/>
                  </a:cxn>
                  <a:cxn ang="0">
                    <a:pos x="connsiteX1" y="connsiteY1"/>
                  </a:cxn>
                </a:cxnLst>
                <a:rect l="l" t="t" r="r" b="b"/>
                <a:pathLst>
                  <a:path w="20251" h="5787">
                    <a:moveTo>
                      <a:pt x="0" y="0"/>
                    </a:moveTo>
                    <a:lnTo>
                      <a:pt x="20251" y="0"/>
                    </a:lnTo>
                  </a:path>
                </a:pathLst>
              </a:custGeom>
              <a:ln w="23122" cap="flat">
                <a:solidFill>
                  <a:srgbClr val="79527B"/>
                </a:solidFill>
                <a:prstDash val="solid"/>
                <a:miter/>
              </a:ln>
            </p:spPr>
            <p:txBody>
              <a:bodyPr rtlCol="0" anchor="ctr"/>
              <a:lstStyle/>
              <a:p>
                <a:endParaRPr lang="en-GB"/>
              </a:p>
            </p:txBody>
          </p:sp>
        </p:grpSp>
      </p:grpSp>
      <p:sp>
        <p:nvSpPr>
          <p:cNvPr id="96" name="Text Placeholder 5">
            <a:extLst>
              <a:ext uri="{FF2B5EF4-FFF2-40B4-BE49-F238E27FC236}">
                <a16:creationId xmlns:a16="http://schemas.microsoft.com/office/drawing/2014/main" id="{13306D30-E398-2861-3CBA-E7EC6D3A4955}"/>
              </a:ext>
            </a:extLst>
          </p:cNvPr>
          <p:cNvSpPr txBox="1">
            <a:spLocks/>
          </p:cNvSpPr>
          <p:nvPr/>
        </p:nvSpPr>
        <p:spPr>
          <a:xfrm>
            <a:off x="7571482" y="726001"/>
            <a:ext cx="3366792" cy="34402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Tourism Disaster Management Framework</a:t>
            </a:r>
          </a:p>
        </p:txBody>
      </p:sp>
      <p:sp>
        <p:nvSpPr>
          <p:cNvPr id="97" name="Text Placeholder 5">
            <a:extLst>
              <a:ext uri="{FF2B5EF4-FFF2-40B4-BE49-F238E27FC236}">
                <a16:creationId xmlns:a16="http://schemas.microsoft.com/office/drawing/2014/main" id="{55FFCD36-B783-A52D-04C7-127DE130721A}"/>
              </a:ext>
            </a:extLst>
          </p:cNvPr>
          <p:cNvSpPr txBox="1">
            <a:spLocks/>
          </p:cNvSpPr>
          <p:nvPr/>
        </p:nvSpPr>
        <p:spPr>
          <a:xfrm>
            <a:off x="6971714" y="1382110"/>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Phase</a:t>
            </a:r>
          </a:p>
        </p:txBody>
      </p:sp>
      <p:sp>
        <p:nvSpPr>
          <p:cNvPr id="98" name="Text Placeholder 5">
            <a:extLst>
              <a:ext uri="{FF2B5EF4-FFF2-40B4-BE49-F238E27FC236}">
                <a16:creationId xmlns:a16="http://schemas.microsoft.com/office/drawing/2014/main" id="{72E01435-DC7A-42C2-DD2F-3D7C0B26326A}"/>
              </a:ext>
            </a:extLst>
          </p:cNvPr>
          <p:cNvSpPr txBox="1">
            <a:spLocks/>
          </p:cNvSpPr>
          <p:nvPr/>
        </p:nvSpPr>
        <p:spPr>
          <a:xfrm>
            <a:off x="8643198" y="1372277"/>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Elements of Disaster Management Response</a:t>
            </a:r>
          </a:p>
        </p:txBody>
      </p:sp>
      <p:sp>
        <p:nvSpPr>
          <p:cNvPr id="99" name="Text Placeholder 5">
            <a:extLst>
              <a:ext uri="{FF2B5EF4-FFF2-40B4-BE49-F238E27FC236}">
                <a16:creationId xmlns:a16="http://schemas.microsoft.com/office/drawing/2014/main" id="{2B5850D9-4362-4B97-3FA4-D1FF5B45501F}"/>
              </a:ext>
            </a:extLst>
          </p:cNvPr>
          <p:cNvSpPr txBox="1">
            <a:spLocks/>
          </p:cNvSpPr>
          <p:nvPr/>
        </p:nvSpPr>
        <p:spPr>
          <a:xfrm>
            <a:off x="10295017" y="1382109"/>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Principal Ingredients of Disaster Management Strategies</a:t>
            </a:r>
          </a:p>
        </p:txBody>
      </p:sp>
      <p:sp>
        <p:nvSpPr>
          <p:cNvPr id="100" name="Text Placeholder 5">
            <a:extLst>
              <a:ext uri="{FF2B5EF4-FFF2-40B4-BE49-F238E27FC236}">
                <a16:creationId xmlns:a16="http://schemas.microsoft.com/office/drawing/2014/main" id="{F9EB8A01-7E82-8C47-0DEE-BF349DE7A5D5}"/>
              </a:ext>
            </a:extLst>
          </p:cNvPr>
          <p:cNvSpPr txBox="1">
            <a:spLocks/>
          </p:cNvSpPr>
          <p:nvPr/>
        </p:nvSpPr>
        <p:spPr>
          <a:xfrm>
            <a:off x="10295017" y="2551882"/>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Risk Assessment</a:t>
            </a:r>
          </a:p>
        </p:txBody>
      </p:sp>
      <p:sp>
        <p:nvSpPr>
          <p:cNvPr id="101" name="Text Placeholder 5">
            <a:extLst>
              <a:ext uri="{FF2B5EF4-FFF2-40B4-BE49-F238E27FC236}">
                <a16:creationId xmlns:a16="http://schemas.microsoft.com/office/drawing/2014/main" id="{3C725673-EC5B-9F6D-FFCA-75BD7043BC9A}"/>
              </a:ext>
            </a:extLst>
          </p:cNvPr>
          <p:cNvSpPr txBox="1">
            <a:spLocks/>
          </p:cNvSpPr>
          <p:nvPr/>
        </p:nvSpPr>
        <p:spPr>
          <a:xfrm>
            <a:off x="10295017" y="4075882"/>
            <a:ext cx="1218600" cy="66882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Disaster Contingency Plans</a:t>
            </a:r>
          </a:p>
        </p:txBody>
      </p:sp>
      <p:sp>
        <p:nvSpPr>
          <p:cNvPr id="102" name="Text Placeholder 5">
            <a:extLst>
              <a:ext uri="{FF2B5EF4-FFF2-40B4-BE49-F238E27FC236}">
                <a16:creationId xmlns:a16="http://schemas.microsoft.com/office/drawing/2014/main" id="{C46CADC3-1F7F-0B9E-FB3B-D993967CA9BB}"/>
              </a:ext>
            </a:extLst>
          </p:cNvPr>
          <p:cNvSpPr txBox="1">
            <a:spLocks/>
          </p:cNvSpPr>
          <p:nvPr/>
        </p:nvSpPr>
        <p:spPr>
          <a:xfrm>
            <a:off x="6958693" y="245302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Pre-event</a:t>
            </a:r>
          </a:p>
        </p:txBody>
      </p:sp>
      <p:sp>
        <p:nvSpPr>
          <p:cNvPr id="103" name="Text Placeholder 5">
            <a:extLst>
              <a:ext uri="{FF2B5EF4-FFF2-40B4-BE49-F238E27FC236}">
                <a16:creationId xmlns:a16="http://schemas.microsoft.com/office/drawing/2014/main" id="{99C2E319-40F7-081F-1391-176198D01856}"/>
              </a:ext>
            </a:extLst>
          </p:cNvPr>
          <p:cNvSpPr txBox="1">
            <a:spLocks/>
          </p:cNvSpPr>
          <p:nvPr/>
        </p:nvSpPr>
        <p:spPr>
          <a:xfrm>
            <a:off x="8630974" y="2444790"/>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Precursors</a:t>
            </a:r>
          </a:p>
        </p:txBody>
      </p:sp>
      <p:sp>
        <p:nvSpPr>
          <p:cNvPr id="104" name="Text Placeholder 5">
            <a:extLst>
              <a:ext uri="{FF2B5EF4-FFF2-40B4-BE49-F238E27FC236}">
                <a16:creationId xmlns:a16="http://schemas.microsoft.com/office/drawing/2014/main" id="{AEDB6FE5-A0EA-4A14-4847-A3719F6D3107}"/>
              </a:ext>
            </a:extLst>
          </p:cNvPr>
          <p:cNvSpPr txBox="1">
            <a:spLocks/>
          </p:cNvSpPr>
          <p:nvPr/>
        </p:nvSpPr>
        <p:spPr>
          <a:xfrm>
            <a:off x="8630974" y="294729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Mobilization</a:t>
            </a:r>
          </a:p>
        </p:txBody>
      </p:sp>
      <p:sp>
        <p:nvSpPr>
          <p:cNvPr id="105" name="Text Placeholder 5">
            <a:extLst>
              <a:ext uri="{FF2B5EF4-FFF2-40B4-BE49-F238E27FC236}">
                <a16:creationId xmlns:a16="http://schemas.microsoft.com/office/drawing/2014/main" id="{8D46D971-CF70-D392-4742-066A09E3CAEE}"/>
              </a:ext>
            </a:extLst>
          </p:cNvPr>
          <p:cNvSpPr txBox="1">
            <a:spLocks/>
          </p:cNvSpPr>
          <p:nvPr/>
        </p:nvSpPr>
        <p:spPr>
          <a:xfrm>
            <a:off x="8639211" y="3482757"/>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Action</a:t>
            </a:r>
          </a:p>
        </p:txBody>
      </p:sp>
      <p:sp>
        <p:nvSpPr>
          <p:cNvPr id="106" name="Text Placeholder 5">
            <a:extLst>
              <a:ext uri="{FF2B5EF4-FFF2-40B4-BE49-F238E27FC236}">
                <a16:creationId xmlns:a16="http://schemas.microsoft.com/office/drawing/2014/main" id="{DBC81AF8-A02A-02D0-6BDE-6AA90B1B1C5C}"/>
              </a:ext>
            </a:extLst>
          </p:cNvPr>
          <p:cNvSpPr txBox="1">
            <a:spLocks/>
          </p:cNvSpPr>
          <p:nvPr/>
        </p:nvSpPr>
        <p:spPr>
          <a:xfrm>
            <a:off x="8630973" y="3985265"/>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Recovery</a:t>
            </a:r>
          </a:p>
        </p:txBody>
      </p:sp>
      <p:sp>
        <p:nvSpPr>
          <p:cNvPr id="107" name="Text Placeholder 5">
            <a:extLst>
              <a:ext uri="{FF2B5EF4-FFF2-40B4-BE49-F238E27FC236}">
                <a16:creationId xmlns:a16="http://schemas.microsoft.com/office/drawing/2014/main" id="{56FEE99E-837A-F899-A4BF-7E17DD70069F}"/>
              </a:ext>
            </a:extLst>
          </p:cNvPr>
          <p:cNvSpPr txBox="1">
            <a:spLocks/>
          </p:cNvSpPr>
          <p:nvPr/>
        </p:nvSpPr>
        <p:spPr>
          <a:xfrm>
            <a:off x="8622735" y="4496011"/>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Reconstruction &amp; Reassessment</a:t>
            </a:r>
          </a:p>
        </p:txBody>
      </p:sp>
      <p:sp>
        <p:nvSpPr>
          <p:cNvPr id="108" name="Text Placeholder 5">
            <a:extLst>
              <a:ext uri="{FF2B5EF4-FFF2-40B4-BE49-F238E27FC236}">
                <a16:creationId xmlns:a16="http://schemas.microsoft.com/office/drawing/2014/main" id="{592E3AFD-5CDC-57A1-67E9-4552B240BE05}"/>
              </a:ext>
            </a:extLst>
          </p:cNvPr>
          <p:cNvSpPr txBox="1">
            <a:spLocks/>
          </p:cNvSpPr>
          <p:nvPr/>
        </p:nvSpPr>
        <p:spPr>
          <a:xfrm>
            <a:off x="8639211" y="5006757"/>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dirty="0"/>
              <a:t>Review</a:t>
            </a:r>
          </a:p>
        </p:txBody>
      </p:sp>
      <p:sp>
        <p:nvSpPr>
          <p:cNvPr id="109" name="Text Placeholder 5">
            <a:extLst>
              <a:ext uri="{FF2B5EF4-FFF2-40B4-BE49-F238E27FC236}">
                <a16:creationId xmlns:a16="http://schemas.microsoft.com/office/drawing/2014/main" id="{88D12225-7B45-791E-1F3F-4F835F6B2CDC}"/>
              </a:ext>
            </a:extLst>
          </p:cNvPr>
          <p:cNvSpPr txBox="1">
            <a:spLocks/>
          </p:cNvSpPr>
          <p:nvPr/>
        </p:nvSpPr>
        <p:spPr>
          <a:xfrm>
            <a:off x="6950456" y="2955536"/>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Prodromal</a:t>
            </a:r>
          </a:p>
        </p:txBody>
      </p:sp>
      <p:sp>
        <p:nvSpPr>
          <p:cNvPr id="110" name="Text Placeholder 5">
            <a:extLst>
              <a:ext uri="{FF2B5EF4-FFF2-40B4-BE49-F238E27FC236}">
                <a16:creationId xmlns:a16="http://schemas.microsoft.com/office/drawing/2014/main" id="{57B329B3-7050-5688-A3D7-637A4582B275}"/>
              </a:ext>
            </a:extLst>
          </p:cNvPr>
          <p:cNvSpPr txBox="1">
            <a:spLocks/>
          </p:cNvSpPr>
          <p:nvPr/>
        </p:nvSpPr>
        <p:spPr>
          <a:xfrm>
            <a:off x="6958694" y="348275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Emergency</a:t>
            </a:r>
          </a:p>
        </p:txBody>
      </p:sp>
      <p:sp>
        <p:nvSpPr>
          <p:cNvPr id="111" name="Text Placeholder 5">
            <a:extLst>
              <a:ext uri="{FF2B5EF4-FFF2-40B4-BE49-F238E27FC236}">
                <a16:creationId xmlns:a16="http://schemas.microsoft.com/office/drawing/2014/main" id="{8FEAC64D-65B5-F759-6174-4BB342363C74}"/>
              </a:ext>
            </a:extLst>
          </p:cNvPr>
          <p:cNvSpPr txBox="1">
            <a:spLocks/>
          </p:cNvSpPr>
          <p:nvPr/>
        </p:nvSpPr>
        <p:spPr>
          <a:xfrm>
            <a:off x="6950456" y="4001742"/>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Intermediate</a:t>
            </a:r>
          </a:p>
        </p:txBody>
      </p:sp>
      <p:sp>
        <p:nvSpPr>
          <p:cNvPr id="112" name="Text Placeholder 5">
            <a:extLst>
              <a:ext uri="{FF2B5EF4-FFF2-40B4-BE49-F238E27FC236}">
                <a16:creationId xmlns:a16="http://schemas.microsoft.com/office/drawing/2014/main" id="{7B449D55-07FC-2AFB-9CEC-B7E40551C234}"/>
              </a:ext>
            </a:extLst>
          </p:cNvPr>
          <p:cNvSpPr txBox="1">
            <a:spLocks/>
          </p:cNvSpPr>
          <p:nvPr/>
        </p:nvSpPr>
        <p:spPr>
          <a:xfrm>
            <a:off x="6950456" y="4504250"/>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Long-term (Recovery)</a:t>
            </a:r>
          </a:p>
        </p:txBody>
      </p:sp>
      <p:sp>
        <p:nvSpPr>
          <p:cNvPr id="185" name="Text Placeholder 5">
            <a:extLst>
              <a:ext uri="{FF2B5EF4-FFF2-40B4-BE49-F238E27FC236}">
                <a16:creationId xmlns:a16="http://schemas.microsoft.com/office/drawing/2014/main" id="{43F0E10B-8227-754E-9792-19214CA4C52F}"/>
              </a:ext>
            </a:extLst>
          </p:cNvPr>
          <p:cNvSpPr txBox="1">
            <a:spLocks/>
          </p:cNvSpPr>
          <p:nvPr/>
        </p:nvSpPr>
        <p:spPr>
          <a:xfrm>
            <a:off x="6942218" y="5006758"/>
            <a:ext cx="1218600" cy="33663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020"/>
              </a:lnSpc>
              <a:spcBef>
                <a:spcPts val="0"/>
              </a:spcBef>
            </a:pPr>
            <a:r>
              <a:rPr lang="en-IE" sz="1100" b="1" dirty="0"/>
              <a:t>Resolution</a:t>
            </a:r>
          </a:p>
        </p:txBody>
      </p:sp>
      <p:grpSp>
        <p:nvGrpSpPr>
          <p:cNvPr id="5" name="Group 4">
            <a:extLst>
              <a:ext uri="{FF2B5EF4-FFF2-40B4-BE49-F238E27FC236}">
                <a16:creationId xmlns:a16="http://schemas.microsoft.com/office/drawing/2014/main" id="{04B4D2D0-7D2E-43BC-AA4D-4CF796AC08D3}"/>
              </a:ext>
            </a:extLst>
          </p:cNvPr>
          <p:cNvGrpSpPr/>
          <p:nvPr/>
        </p:nvGrpSpPr>
        <p:grpSpPr>
          <a:xfrm>
            <a:off x="6755050" y="5404658"/>
            <a:ext cx="951471" cy="1191416"/>
            <a:chOff x="3937061" y="5307134"/>
            <a:chExt cx="951471" cy="1191416"/>
          </a:xfrm>
        </p:grpSpPr>
        <p:pic>
          <p:nvPicPr>
            <p:cNvPr id="6" name="Graphic 5" descr="Touchscreen with solid fill">
              <a:extLst>
                <a:ext uri="{FF2B5EF4-FFF2-40B4-BE49-F238E27FC236}">
                  <a16:creationId xmlns:a16="http://schemas.microsoft.com/office/drawing/2014/main" id="{671DA2A8-5CA8-5874-EC65-F1867DB489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37061" y="5307134"/>
              <a:ext cx="914400" cy="914400"/>
            </a:xfrm>
            <a:prstGeom prst="rect">
              <a:avLst/>
            </a:prstGeom>
          </p:spPr>
        </p:pic>
        <p:sp>
          <p:nvSpPr>
            <p:cNvPr id="7" name="Text Placeholder 5">
              <a:extLst>
                <a:ext uri="{FF2B5EF4-FFF2-40B4-BE49-F238E27FC236}">
                  <a16:creationId xmlns:a16="http://schemas.microsoft.com/office/drawing/2014/main" id="{3CC174CB-EE41-1C58-5FEF-6523FE44D09D}"/>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2" name="TextBox 1">
            <a:extLst>
              <a:ext uri="{FF2B5EF4-FFF2-40B4-BE49-F238E27FC236}">
                <a16:creationId xmlns:a16="http://schemas.microsoft.com/office/drawing/2014/main" id="{BCEFA660-AE52-BFED-0D18-EBE50F6987CF}"/>
              </a:ext>
            </a:extLst>
          </p:cNvPr>
          <p:cNvSpPr txBox="1"/>
          <p:nvPr/>
        </p:nvSpPr>
        <p:spPr>
          <a:xfrm>
            <a:off x="8315325" y="5591175"/>
            <a:ext cx="2362200" cy="369332"/>
          </a:xfrm>
          <a:prstGeom prst="rect">
            <a:avLst/>
          </a:prstGeom>
          <a:noFill/>
        </p:spPr>
        <p:txBody>
          <a:bodyPr wrap="square" rtlCol="0">
            <a:spAutoFit/>
          </a:bodyPr>
          <a:lstStyle/>
          <a:p>
            <a:pPr algn="ctr"/>
            <a:r>
              <a:rPr lang="en-IE" dirty="0">
                <a:solidFill>
                  <a:srgbClr val="916395"/>
                </a:solidFill>
                <a:hlinkClick r:id="rId9">
                  <a:extLst>
                    <a:ext uri="{A12FA001-AC4F-418D-AE19-62706E023703}">
                      <ahyp:hlinkClr xmlns:ahyp="http://schemas.microsoft.com/office/drawing/2018/hyperlinkcolor" val="tx"/>
                    </a:ext>
                  </a:extLst>
                </a:hlinkClick>
              </a:rPr>
              <a:t>Source</a:t>
            </a:r>
            <a:endParaRPr lang="en-IE" dirty="0">
              <a:solidFill>
                <a:srgbClr val="916395"/>
              </a:solidFill>
            </a:endParaRPr>
          </a:p>
        </p:txBody>
      </p:sp>
    </p:spTree>
    <p:extLst>
      <p:ext uri="{BB962C8B-B14F-4D97-AF65-F5344CB8AC3E}">
        <p14:creationId xmlns:p14="http://schemas.microsoft.com/office/powerpoint/2010/main" val="2133758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Process 13">
            <a:extLst>
              <a:ext uri="{FF2B5EF4-FFF2-40B4-BE49-F238E27FC236}">
                <a16:creationId xmlns:a16="http://schemas.microsoft.com/office/drawing/2014/main" id="{36DBC20E-FE19-179F-8683-29F8FC2D7E76}"/>
              </a:ext>
            </a:extLst>
          </p:cNvPr>
          <p:cNvSpPr/>
          <p:nvPr/>
        </p:nvSpPr>
        <p:spPr>
          <a:xfrm>
            <a:off x="6392300" y="5715000"/>
            <a:ext cx="5799700" cy="1143000"/>
          </a:xfrm>
          <a:prstGeom prst="flowChartProcess">
            <a:avLst/>
          </a:prstGeom>
          <a:solidFill>
            <a:srgbClr val="F37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251658" y="684338"/>
            <a:ext cx="5966998" cy="5790004"/>
          </a:xfrm>
        </p:spPr>
        <p:txBody>
          <a:bodyPr>
            <a:noAutofit/>
          </a:bodyPr>
          <a:lstStyle/>
          <a:p>
            <a:pPr marL="342900" indent="-342900">
              <a:lnSpc>
                <a:spcPct val="100000"/>
              </a:lnSpc>
              <a:spcBef>
                <a:spcPts val="0"/>
              </a:spcBef>
              <a:buFont typeface="Arial" panose="020B0604020202020204" pitchFamily="34" charset="0"/>
              <a:buChar char="•"/>
            </a:pPr>
            <a:r>
              <a:rPr lang="en-GB" sz="2000" dirty="0"/>
              <a:t>Before any crisis event occurs, a regional Crisis Management Team should work with businesses and trade associations to prepare sector-specific plans. The more detailed the pre-event planning, the more likely it is that the outcome will be effective. </a:t>
            </a:r>
          </a:p>
          <a:p>
            <a:pPr marL="342900" indent="-342900">
              <a:lnSpc>
                <a:spcPct val="100000"/>
              </a:lnSpc>
              <a:spcBef>
                <a:spcPts val="0"/>
              </a:spcBef>
              <a:buFont typeface="Arial" panose="020B0604020202020204" pitchFamily="34" charset="0"/>
              <a:buChar char="•"/>
            </a:pPr>
            <a:r>
              <a:rPr lang="en-GB" sz="2000" dirty="0"/>
              <a:t>The planning process should be informed by an understanding of market responses to different types of crises. Scenario planning is a useful approach, based on examining how elements of the tourism system interact with the wider societal and economic context. </a:t>
            </a:r>
          </a:p>
          <a:p>
            <a:pPr marL="342900" indent="-342900">
              <a:lnSpc>
                <a:spcPct val="100000"/>
              </a:lnSpc>
              <a:spcBef>
                <a:spcPts val="0"/>
              </a:spcBef>
              <a:buFont typeface="Arial" panose="020B0604020202020204" pitchFamily="34" charset="0"/>
              <a:buChar char="•"/>
            </a:pPr>
            <a:r>
              <a:rPr lang="en-GB" sz="2000" dirty="0"/>
              <a:t>Understanding these relationships is a precursor to creating more resilient tourism systems. Once the risks and possible crises are identified, plans should be established for each possible event, including specific communications plans: Walters et al (2016) report on the reputational damage which can be caused by sensationalist reporting, and a clear crisis communications plan can minimize this threat. </a:t>
            </a:r>
            <a:endParaRPr lang="en-IE" sz="2000"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425302" y="102117"/>
            <a:ext cx="5085159" cy="582221"/>
          </a:xfrm>
        </p:spPr>
        <p:txBody>
          <a:bodyPr>
            <a:normAutofit lnSpcReduction="10000"/>
          </a:bodyPr>
          <a:lstStyle/>
          <a:p>
            <a:r>
              <a:rPr lang="en-IE" dirty="0"/>
              <a:t>Stage 1 Pre Crisis Stage</a:t>
            </a:r>
          </a:p>
        </p:txBody>
      </p:sp>
      <p:pic>
        <p:nvPicPr>
          <p:cNvPr id="12" name="Picture Placeholder 11">
            <a:extLst>
              <a:ext uri="{FF2B5EF4-FFF2-40B4-BE49-F238E27FC236}">
                <a16:creationId xmlns:a16="http://schemas.microsoft.com/office/drawing/2014/main" id="{C47EA439-22A0-63A4-18C7-6D2F6A331A32}"/>
              </a:ext>
            </a:extLst>
          </p:cNvPr>
          <p:cNvPicPr>
            <a:picLocks noGrp="1" noChangeAspect="1"/>
          </p:cNvPicPr>
          <p:nvPr>
            <p:ph type="pic" sz="quarter" idx="10"/>
          </p:nvPr>
        </p:nvPicPr>
        <p:blipFill>
          <a:blip r:embed="rId2"/>
          <a:srcRect t="10831" b="10831"/>
          <a:stretch>
            <a:fillRect/>
          </a:stretch>
        </p:blipFill>
        <p:spPr>
          <a:xfrm>
            <a:off x="6392300" y="28575"/>
            <a:ext cx="5799700" cy="5677438"/>
          </a:xfrm>
        </p:spPr>
      </p:pic>
      <p:sp>
        <p:nvSpPr>
          <p:cNvPr id="13" name="TextBox 12">
            <a:extLst>
              <a:ext uri="{FF2B5EF4-FFF2-40B4-BE49-F238E27FC236}">
                <a16:creationId xmlns:a16="http://schemas.microsoft.com/office/drawing/2014/main" id="{A9E8BE56-FC72-CD0A-F4E6-7FEB134C33F0}"/>
              </a:ext>
            </a:extLst>
          </p:cNvPr>
          <p:cNvSpPr txBox="1"/>
          <p:nvPr/>
        </p:nvSpPr>
        <p:spPr>
          <a:xfrm>
            <a:off x="6591300" y="5810250"/>
            <a:ext cx="3810373" cy="923330"/>
          </a:xfrm>
          <a:prstGeom prst="rect">
            <a:avLst/>
          </a:prstGeom>
          <a:solidFill>
            <a:srgbClr val="F37C57"/>
          </a:solidFill>
        </p:spPr>
        <p:txBody>
          <a:bodyPr wrap="square" rtlCol="0">
            <a:spAutoFit/>
          </a:bodyPr>
          <a:lstStyle/>
          <a:p>
            <a:r>
              <a:rPr lang="en-IE" dirty="0">
                <a:solidFill>
                  <a:schemeClr val="bg1"/>
                </a:solidFill>
              </a:rPr>
              <a:t>Source </a:t>
            </a:r>
            <a:r>
              <a:rPr lang="en-GB" dirty="0">
                <a:solidFill>
                  <a:schemeClr val="bg1"/>
                </a:solidFill>
                <a:hlinkClick r:id="rId3">
                  <a:extLst>
                    <a:ext uri="{A12FA001-AC4F-418D-AE19-62706E023703}">
                      <ahyp:hlinkClr xmlns:ahyp="http://schemas.microsoft.com/office/drawing/2018/hyperlinkcolor" val="tx"/>
                    </a:ext>
                  </a:extLst>
                </a:hlinkClick>
              </a:rPr>
              <a:t>Risk and Crisis Management in Tourism Sector: Recovery From Crisis in the OIC Member Countries</a:t>
            </a:r>
            <a:endParaRPr lang="en-IE" dirty="0">
              <a:solidFill>
                <a:schemeClr val="bg1"/>
              </a:solidFill>
            </a:endParaRPr>
          </a:p>
        </p:txBody>
      </p:sp>
      <p:pic>
        <p:nvPicPr>
          <p:cNvPr id="16" name="Graphic 15" descr="Open book outline">
            <a:extLst>
              <a:ext uri="{FF2B5EF4-FFF2-40B4-BE49-F238E27FC236}">
                <a16:creationId xmlns:a16="http://schemas.microsoft.com/office/drawing/2014/main" id="{643ECF85-5F6D-4CD9-F508-714130F3C2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48962" y="5858476"/>
            <a:ext cx="914400" cy="914400"/>
          </a:xfrm>
          <a:prstGeom prst="rect">
            <a:avLst/>
          </a:prstGeom>
        </p:spPr>
      </p:pic>
    </p:spTree>
    <p:extLst>
      <p:ext uri="{BB962C8B-B14F-4D97-AF65-F5344CB8AC3E}">
        <p14:creationId xmlns:p14="http://schemas.microsoft.com/office/powerpoint/2010/main" val="3212033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9142F8-8327-3C7A-3080-2DC3A049EC1F}"/>
              </a:ext>
            </a:extLst>
          </p:cNvPr>
          <p:cNvSpPr>
            <a:spLocks noGrp="1"/>
          </p:cNvSpPr>
          <p:nvPr>
            <p:ph type="body" sz="quarter" idx="18"/>
          </p:nvPr>
        </p:nvSpPr>
        <p:spPr>
          <a:xfrm>
            <a:off x="389965" y="869081"/>
            <a:ext cx="11470341" cy="5988919"/>
          </a:xfrm>
          <a:solidFill>
            <a:schemeClr val="bg1"/>
          </a:solidFill>
        </p:spPr>
        <p:txBody>
          <a:bodyPr>
            <a:normAutofit/>
          </a:bodyPr>
          <a:lstStyle/>
          <a:p>
            <a:pPr marL="0" indent="0">
              <a:lnSpc>
                <a:spcPct val="120000"/>
              </a:lnSpc>
              <a:spcBef>
                <a:spcPts val="0"/>
              </a:spcBef>
            </a:pPr>
            <a:r>
              <a:rPr lang="en-GB" dirty="0"/>
              <a:t>The principal pre-crisis management steps for the tourism sector are therefore to:</a:t>
            </a:r>
          </a:p>
          <a:p>
            <a:pPr marL="0" indent="0">
              <a:lnSpc>
                <a:spcPct val="120000"/>
              </a:lnSpc>
              <a:spcBef>
                <a:spcPts val="0"/>
              </a:spcBef>
            </a:pPr>
            <a:r>
              <a:rPr lang="en-GB" dirty="0"/>
              <a:t> </a:t>
            </a:r>
          </a:p>
          <a:p>
            <a:pPr marL="457200" indent="-457200">
              <a:lnSpc>
                <a:spcPct val="120000"/>
              </a:lnSpc>
              <a:spcBef>
                <a:spcPts val="0"/>
              </a:spcBef>
              <a:buFont typeface="+mj-lt"/>
              <a:buAutoNum type="arabicPeriod"/>
            </a:pPr>
            <a:r>
              <a:rPr lang="en-GB" dirty="0"/>
              <a:t>Set up a </a:t>
            </a:r>
            <a:r>
              <a:rPr lang="en-GB" b="1" dirty="0">
                <a:solidFill>
                  <a:srgbClr val="086D6E"/>
                </a:solidFill>
              </a:rPr>
              <a:t>tourism crisis recovery task force or executive committee</a:t>
            </a:r>
            <a:r>
              <a:rPr lang="en-GB" dirty="0"/>
              <a:t>, linked to the national disaster and risk management body, with representatives from the public and private sectors. </a:t>
            </a:r>
          </a:p>
          <a:p>
            <a:pPr marL="457200" indent="-457200">
              <a:lnSpc>
                <a:spcPct val="120000"/>
              </a:lnSpc>
              <a:spcBef>
                <a:spcPts val="0"/>
              </a:spcBef>
              <a:buFont typeface="+mj-lt"/>
              <a:buAutoNum type="arabicPeriod"/>
            </a:pPr>
            <a:r>
              <a:rPr lang="en-GB" dirty="0"/>
              <a:t>Nominate a </a:t>
            </a:r>
            <a:r>
              <a:rPr lang="en-GB" b="1" dirty="0">
                <a:solidFill>
                  <a:srgbClr val="086D6E"/>
                </a:solidFill>
              </a:rPr>
              <a:t>location as a crisis headquarters </a:t>
            </a:r>
            <a:r>
              <a:rPr lang="en-GB" dirty="0"/>
              <a:t>in the event of a crisis. </a:t>
            </a:r>
          </a:p>
          <a:p>
            <a:pPr marL="457200" indent="-457200">
              <a:lnSpc>
                <a:spcPct val="120000"/>
              </a:lnSpc>
              <a:spcBef>
                <a:spcPts val="0"/>
              </a:spcBef>
              <a:buFont typeface="+mj-lt"/>
              <a:buAutoNum type="arabicPeriod"/>
            </a:pPr>
            <a:r>
              <a:rPr lang="en-GB" dirty="0"/>
              <a:t>Designate a </a:t>
            </a:r>
            <a:r>
              <a:rPr lang="en-GB" b="1" dirty="0">
                <a:solidFill>
                  <a:srgbClr val="086D6E"/>
                </a:solidFill>
              </a:rPr>
              <a:t>spokesperson</a:t>
            </a:r>
            <a:r>
              <a:rPr lang="en-GB" dirty="0"/>
              <a:t>, who will work closely in the event of a crisis with the national body to ensure the consistency of the message. </a:t>
            </a:r>
          </a:p>
          <a:p>
            <a:pPr marL="457200" indent="-457200">
              <a:lnSpc>
                <a:spcPct val="120000"/>
              </a:lnSpc>
              <a:spcBef>
                <a:spcPts val="0"/>
              </a:spcBef>
              <a:buFont typeface="+mj-lt"/>
              <a:buAutoNum type="arabicPeriod"/>
            </a:pPr>
            <a:r>
              <a:rPr lang="en-GB" dirty="0"/>
              <a:t>Private companies should designate a </a:t>
            </a:r>
            <a:r>
              <a:rPr lang="en-GB" b="1" dirty="0">
                <a:solidFill>
                  <a:srgbClr val="086D6E"/>
                </a:solidFill>
              </a:rPr>
              <a:t>senior staff member as lead</a:t>
            </a:r>
            <a:r>
              <a:rPr lang="en-GB" dirty="0"/>
              <a:t>, in addition to allocating specific roles and responsibilities in responding to a crisis. </a:t>
            </a:r>
          </a:p>
          <a:p>
            <a:pPr marL="457200" indent="-457200">
              <a:lnSpc>
                <a:spcPct val="120000"/>
              </a:lnSpc>
              <a:spcBef>
                <a:spcPts val="0"/>
              </a:spcBef>
              <a:buFont typeface="+mj-lt"/>
              <a:buAutoNum type="arabicPeriod"/>
            </a:pPr>
            <a:r>
              <a:rPr lang="en-GB" dirty="0"/>
              <a:t>Establish the principles of a </a:t>
            </a:r>
            <a:r>
              <a:rPr lang="en-GB" b="1" dirty="0">
                <a:solidFill>
                  <a:srgbClr val="086D6E"/>
                </a:solidFill>
              </a:rPr>
              <a:t>crisis communications plan</a:t>
            </a:r>
            <a:r>
              <a:rPr lang="en-GB" dirty="0"/>
              <a:t>, in particular the human, financial and technical resources required. </a:t>
            </a:r>
          </a:p>
        </p:txBody>
      </p:sp>
      <p:sp>
        <p:nvSpPr>
          <p:cNvPr id="4" name="Text Placeholder 3">
            <a:extLst>
              <a:ext uri="{FF2B5EF4-FFF2-40B4-BE49-F238E27FC236}">
                <a16:creationId xmlns:a16="http://schemas.microsoft.com/office/drawing/2014/main" id="{F1C83FCB-482E-CE16-EBDE-19716942C42F}"/>
              </a:ext>
            </a:extLst>
          </p:cNvPr>
          <p:cNvSpPr>
            <a:spLocks noGrp="1"/>
          </p:cNvSpPr>
          <p:nvPr>
            <p:ph type="body" sz="quarter" idx="16"/>
          </p:nvPr>
        </p:nvSpPr>
        <p:spPr>
          <a:xfrm>
            <a:off x="389964" y="286860"/>
            <a:ext cx="11470341" cy="582221"/>
          </a:xfrm>
        </p:spPr>
        <p:txBody>
          <a:bodyPr>
            <a:normAutofit lnSpcReduction="10000"/>
          </a:bodyPr>
          <a:lstStyle/>
          <a:p>
            <a:r>
              <a:rPr lang="en-IE" dirty="0"/>
              <a:t>Stage 1 Pre-Crisis Stage</a:t>
            </a:r>
          </a:p>
        </p:txBody>
      </p:sp>
    </p:spTree>
    <p:extLst>
      <p:ext uri="{BB962C8B-B14F-4D97-AF65-F5344CB8AC3E}">
        <p14:creationId xmlns:p14="http://schemas.microsoft.com/office/powerpoint/2010/main" val="3280810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9142F8-8327-3C7A-3080-2DC3A049EC1F}"/>
              </a:ext>
            </a:extLst>
          </p:cNvPr>
          <p:cNvSpPr>
            <a:spLocks noGrp="1"/>
          </p:cNvSpPr>
          <p:nvPr>
            <p:ph type="body" sz="quarter" idx="18"/>
          </p:nvPr>
        </p:nvSpPr>
        <p:spPr>
          <a:xfrm>
            <a:off x="389965" y="869081"/>
            <a:ext cx="11470341" cy="5988919"/>
          </a:xfrm>
          <a:solidFill>
            <a:schemeClr val="bg1"/>
          </a:solidFill>
        </p:spPr>
        <p:txBody>
          <a:bodyPr>
            <a:normAutofit fontScale="92500"/>
          </a:bodyPr>
          <a:lstStyle/>
          <a:p>
            <a:pPr marL="457200" indent="-457200">
              <a:lnSpc>
                <a:spcPct val="120000"/>
              </a:lnSpc>
              <a:spcBef>
                <a:spcPts val="0"/>
              </a:spcBef>
              <a:buFont typeface="+mj-lt"/>
              <a:buAutoNum type="arabicPeriod" startAt="6"/>
            </a:pPr>
            <a:r>
              <a:rPr lang="en-GB" dirty="0"/>
              <a:t>Prepare </a:t>
            </a:r>
            <a:r>
              <a:rPr lang="en-GB" b="1" dirty="0">
                <a:solidFill>
                  <a:srgbClr val="086D6E"/>
                </a:solidFill>
              </a:rPr>
              <a:t>draft messages </a:t>
            </a:r>
            <a:r>
              <a:rPr lang="en-GB" dirty="0"/>
              <a:t>to issue in the event of crises, if necessary using the templates provided by the UNWTO’s ‘Toolbox for Crisis Communications in Tourism’ (2011). </a:t>
            </a:r>
          </a:p>
          <a:p>
            <a:pPr marL="457200" indent="-457200">
              <a:lnSpc>
                <a:spcPct val="120000"/>
              </a:lnSpc>
              <a:spcBef>
                <a:spcPts val="0"/>
              </a:spcBef>
              <a:buFont typeface="+mj-lt"/>
              <a:buAutoNum type="arabicPeriod" startAt="6"/>
            </a:pPr>
            <a:r>
              <a:rPr lang="en-GB" dirty="0"/>
              <a:t>Plan </a:t>
            </a:r>
            <a:r>
              <a:rPr lang="en-GB" b="1" dirty="0">
                <a:solidFill>
                  <a:srgbClr val="086D6E"/>
                </a:solidFill>
              </a:rPr>
              <a:t>procedures and policies </a:t>
            </a:r>
            <a:r>
              <a:rPr lang="en-GB" dirty="0"/>
              <a:t>to implement if a crisis occurs. 8. Maintain up-to-date intelligence on the distribution of tourists in-country and key contacts with consular officials and trade associations. </a:t>
            </a:r>
          </a:p>
          <a:p>
            <a:pPr marL="457200" indent="-457200">
              <a:lnSpc>
                <a:spcPct val="120000"/>
              </a:lnSpc>
              <a:spcBef>
                <a:spcPts val="0"/>
              </a:spcBef>
              <a:buFont typeface="+mj-lt"/>
              <a:buAutoNum type="arabicPeriod" startAt="6"/>
            </a:pPr>
            <a:r>
              <a:rPr lang="en-GB" dirty="0"/>
              <a:t>Maintain </a:t>
            </a:r>
            <a:r>
              <a:rPr lang="en-GB" b="1" dirty="0">
                <a:solidFill>
                  <a:srgbClr val="086D6E"/>
                </a:solidFill>
              </a:rPr>
              <a:t>knowledge of market trends </a:t>
            </a:r>
            <a:r>
              <a:rPr lang="en-GB" dirty="0"/>
              <a:t>and possible reactions to different types of crises. </a:t>
            </a:r>
          </a:p>
          <a:p>
            <a:pPr marL="457200" indent="-457200">
              <a:lnSpc>
                <a:spcPct val="120000"/>
              </a:lnSpc>
              <a:spcBef>
                <a:spcPts val="0"/>
              </a:spcBef>
              <a:buFont typeface="+mj-lt"/>
              <a:buAutoNum type="arabicPeriod" startAt="6"/>
            </a:pPr>
            <a:r>
              <a:rPr lang="en-GB" dirty="0"/>
              <a:t>Cultivate </a:t>
            </a:r>
            <a:r>
              <a:rPr lang="en-GB" b="1" dirty="0">
                <a:solidFill>
                  <a:srgbClr val="086D6E"/>
                </a:solidFill>
              </a:rPr>
              <a:t>good relations with the media</a:t>
            </a:r>
            <a:r>
              <a:rPr lang="en-GB" dirty="0"/>
              <a:t>, so that in the event of a crisis positive messages are more likely. </a:t>
            </a:r>
          </a:p>
          <a:p>
            <a:pPr marL="457200" indent="-457200">
              <a:lnSpc>
                <a:spcPct val="120000"/>
              </a:lnSpc>
              <a:spcBef>
                <a:spcPts val="0"/>
              </a:spcBef>
              <a:buFont typeface="+mj-lt"/>
              <a:buAutoNum type="arabicPeriod" startAt="6"/>
            </a:pPr>
            <a:r>
              <a:rPr lang="en-GB" dirty="0"/>
              <a:t>Create </a:t>
            </a:r>
            <a:r>
              <a:rPr lang="en-GB" b="1" dirty="0">
                <a:solidFill>
                  <a:srgbClr val="086D6E"/>
                </a:solidFill>
              </a:rPr>
              <a:t>warm relations with tour operators’ personnel and past and potential visitors</a:t>
            </a:r>
            <a:r>
              <a:rPr lang="en-GB" dirty="0"/>
              <a:t>. This will generate emotional and social capital and help create a supportive reaction to a crisis. </a:t>
            </a:r>
          </a:p>
          <a:p>
            <a:pPr marL="457200" indent="-457200">
              <a:lnSpc>
                <a:spcPct val="120000"/>
              </a:lnSpc>
              <a:spcBef>
                <a:spcPts val="0"/>
              </a:spcBef>
              <a:buFont typeface="+mj-lt"/>
              <a:buAutoNum type="arabicPeriod" startAt="6"/>
            </a:pPr>
            <a:r>
              <a:rPr lang="en-GB" b="1" dirty="0">
                <a:solidFill>
                  <a:srgbClr val="086D6E"/>
                </a:solidFill>
              </a:rPr>
              <a:t>Train personnel in safety and security issues </a:t>
            </a:r>
            <a:r>
              <a:rPr lang="en-GB" dirty="0"/>
              <a:t>to enhance awareness amongst employees, and to minimize risks to tourists and employees, as well as property damage.</a:t>
            </a:r>
            <a:endParaRPr lang="en-IE" dirty="0"/>
          </a:p>
        </p:txBody>
      </p:sp>
      <p:sp>
        <p:nvSpPr>
          <p:cNvPr id="4" name="Text Placeholder 3">
            <a:extLst>
              <a:ext uri="{FF2B5EF4-FFF2-40B4-BE49-F238E27FC236}">
                <a16:creationId xmlns:a16="http://schemas.microsoft.com/office/drawing/2014/main" id="{F1C83FCB-482E-CE16-EBDE-19716942C42F}"/>
              </a:ext>
            </a:extLst>
          </p:cNvPr>
          <p:cNvSpPr>
            <a:spLocks noGrp="1"/>
          </p:cNvSpPr>
          <p:nvPr>
            <p:ph type="body" sz="quarter" idx="16"/>
          </p:nvPr>
        </p:nvSpPr>
        <p:spPr>
          <a:xfrm>
            <a:off x="389964" y="286860"/>
            <a:ext cx="11470341" cy="582221"/>
          </a:xfrm>
        </p:spPr>
        <p:txBody>
          <a:bodyPr>
            <a:normAutofit lnSpcReduction="10000"/>
          </a:bodyPr>
          <a:lstStyle/>
          <a:p>
            <a:r>
              <a:rPr lang="en-IE" dirty="0"/>
              <a:t>Stage 1 Pre-Crisis Stage</a:t>
            </a:r>
          </a:p>
        </p:txBody>
      </p:sp>
    </p:spTree>
    <p:extLst>
      <p:ext uri="{BB962C8B-B14F-4D97-AF65-F5344CB8AC3E}">
        <p14:creationId xmlns:p14="http://schemas.microsoft.com/office/powerpoint/2010/main" val="3328266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5"/>
            <a:ext cx="5882684" cy="6231255"/>
          </a:xfrm>
        </p:spPr>
        <p:txBody>
          <a:bodyPr>
            <a:normAutofit fontScale="85000" lnSpcReduction="20000"/>
          </a:bodyPr>
          <a:lstStyle/>
          <a:p>
            <a:pPr marL="0" indent="0">
              <a:lnSpc>
                <a:spcPct val="120000"/>
              </a:lnSpc>
              <a:spcBef>
                <a:spcPts val="0"/>
              </a:spcBef>
            </a:pPr>
            <a:r>
              <a:rPr lang="en-GB" dirty="0"/>
              <a:t>Once an emergency situation has begun to develop, a competent and speedy response may prevent it from spiralling into a full crisis. Not all businesses, regional bodies or even government departments will necessarily be immediately aware of the situation, so they will need to be warned. The principal actions in this phase are: </a:t>
            </a:r>
          </a:p>
          <a:p>
            <a:pPr marL="457200" indent="-457200">
              <a:lnSpc>
                <a:spcPct val="120000"/>
              </a:lnSpc>
              <a:spcBef>
                <a:spcPts val="0"/>
              </a:spcBef>
              <a:buFont typeface="+mj-lt"/>
              <a:buAutoNum type="arabicPeriod"/>
            </a:pPr>
            <a:r>
              <a:rPr lang="en-GB" dirty="0"/>
              <a:t>Increase the frequency of communications between members of the tourism sector task force, with instructions to member bodies to stand by for action. </a:t>
            </a:r>
          </a:p>
          <a:p>
            <a:pPr marL="457200" indent="-457200">
              <a:lnSpc>
                <a:spcPct val="120000"/>
              </a:lnSpc>
              <a:spcBef>
                <a:spcPts val="0"/>
              </a:spcBef>
              <a:buFont typeface="+mj-lt"/>
              <a:buAutoNum type="arabicPeriod"/>
            </a:pPr>
            <a:r>
              <a:rPr lang="en-GB" dirty="0"/>
              <a:t>Businesses should move their crisis management plan into the operational phase. </a:t>
            </a:r>
          </a:p>
          <a:p>
            <a:pPr marL="457200" indent="-457200">
              <a:lnSpc>
                <a:spcPct val="120000"/>
              </a:lnSpc>
              <a:spcBef>
                <a:spcPts val="0"/>
              </a:spcBef>
              <a:buFont typeface="+mj-lt"/>
              <a:buAutoNum type="arabicPeriod"/>
            </a:pPr>
            <a:r>
              <a:rPr lang="en-GB" dirty="0"/>
              <a:t>Finalise pre-prepared messages to issue to the media and the public. </a:t>
            </a:r>
          </a:p>
          <a:p>
            <a:pPr marL="457200" indent="-457200">
              <a:lnSpc>
                <a:spcPct val="120000"/>
              </a:lnSpc>
              <a:spcBef>
                <a:spcPts val="0"/>
              </a:spcBef>
              <a:buFont typeface="+mj-lt"/>
              <a:buAutoNum type="arabicPeriod"/>
            </a:pPr>
            <a:r>
              <a:rPr lang="en-GB" dirty="0"/>
              <a:t>Activate a communications centre to handle enquiries from relatives of people affected by the incident and mitigate damage to the destination’s image.</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369176" y="228600"/>
            <a:ext cx="5085159" cy="582221"/>
          </a:xfrm>
        </p:spPr>
        <p:txBody>
          <a:bodyPr>
            <a:normAutofit lnSpcReduction="10000"/>
          </a:bodyPr>
          <a:lstStyle/>
          <a:p>
            <a:r>
              <a:rPr lang="en-IE" dirty="0"/>
              <a:t>Stage 2 Prodromal Stage</a:t>
            </a:r>
          </a:p>
        </p:txBody>
      </p:sp>
      <p:pic>
        <p:nvPicPr>
          <p:cNvPr id="10" name="Picture Placeholder 9" descr="A picture containing grass, sky, outdoor, person&#10;&#10;Description automatically generated">
            <a:extLst>
              <a:ext uri="{FF2B5EF4-FFF2-40B4-BE49-F238E27FC236}">
                <a16:creationId xmlns:a16="http://schemas.microsoft.com/office/drawing/2014/main" id="{EC74350E-5AC9-C50E-D2EF-F97618BF8563}"/>
              </a:ext>
            </a:extLst>
          </p:cNvPr>
          <p:cNvPicPr>
            <a:picLocks noGrp="1" noChangeAspect="1"/>
          </p:cNvPicPr>
          <p:nvPr>
            <p:ph type="pic" sz="quarter" idx="10"/>
          </p:nvPr>
        </p:nvPicPr>
        <p:blipFill>
          <a:blip r:embed="rId2"/>
          <a:srcRect t="17451" b="17451"/>
          <a:stretch>
            <a:fillRect/>
          </a:stretch>
        </p:blipFill>
        <p:spPr/>
      </p:pic>
    </p:spTree>
    <p:extLst>
      <p:ext uri="{BB962C8B-B14F-4D97-AF65-F5344CB8AC3E}">
        <p14:creationId xmlns:p14="http://schemas.microsoft.com/office/powerpoint/2010/main" val="1428874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6"/>
            <a:ext cx="5705475" cy="5790004"/>
          </a:xfrm>
        </p:spPr>
        <p:txBody>
          <a:bodyPr>
            <a:normAutofit fontScale="77500" lnSpcReduction="20000"/>
          </a:bodyPr>
          <a:lstStyle/>
          <a:p>
            <a:pPr marL="0" indent="0">
              <a:lnSpc>
                <a:spcPct val="120000"/>
              </a:lnSpc>
              <a:spcBef>
                <a:spcPts val="0"/>
              </a:spcBef>
            </a:pPr>
            <a:r>
              <a:rPr lang="en-GB" sz="3100" dirty="0"/>
              <a:t>Key actions at this stage are to: </a:t>
            </a:r>
          </a:p>
          <a:p>
            <a:pPr marL="457200" indent="-457200">
              <a:lnSpc>
                <a:spcPct val="120000"/>
              </a:lnSpc>
              <a:spcBef>
                <a:spcPts val="0"/>
              </a:spcBef>
              <a:buFont typeface="+mj-lt"/>
              <a:buAutoNum type="arabicPeriod"/>
            </a:pPr>
            <a:r>
              <a:rPr lang="en-GB" dirty="0"/>
              <a:t>Ensure the safety and welfare of customers by covering their basic needs, followed by evacuation to their home country or another area if necessary. </a:t>
            </a:r>
          </a:p>
          <a:p>
            <a:pPr marL="457200" indent="-457200">
              <a:lnSpc>
                <a:spcPct val="120000"/>
              </a:lnSpc>
              <a:spcBef>
                <a:spcPts val="0"/>
              </a:spcBef>
              <a:buFont typeface="+mj-lt"/>
              <a:buAutoNum type="arabicPeriod"/>
            </a:pPr>
            <a:r>
              <a:rPr lang="en-GB" dirty="0"/>
              <a:t>Ensure the safety and welfare of staff by transferring non-essential members outside the affected area. </a:t>
            </a:r>
          </a:p>
          <a:p>
            <a:pPr marL="457200" indent="-457200">
              <a:lnSpc>
                <a:spcPct val="120000"/>
              </a:lnSpc>
              <a:spcBef>
                <a:spcPts val="0"/>
              </a:spcBef>
              <a:buFont typeface="+mj-lt"/>
              <a:buAutoNum type="arabicPeriod"/>
            </a:pPr>
            <a:r>
              <a:rPr lang="en-GB" dirty="0"/>
              <a:t>Carry out emergency infrastructural repairs. </a:t>
            </a:r>
          </a:p>
          <a:p>
            <a:pPr marL="457200" indent="-457200">
              <a:lnSpc>
                <a:spcPct val="120000"/>
              </a:lnSpc>
              <a:spcBef>
                <a:spcPts val="0"/>
              </a:spcBef>
              <a:buFont typeface="+mj-lt"/>
              <a:buAutoNum type="arabicPeriod"/>
            </a:pPr>
            <a:r>
              <a:rPr lang="en-GB" dirty="0"/>
              <a:t>Issue regular updates on the situation via the crisis communications centre, with transparent and accurate messages. Openness to inquiries is vital to restrict sensationalist and inaccurate reporting.</a:t>
            </a:r>
          </a:p>
          <a:p>
            <a:pPr marL="457200" indent="-457200">
              <a:lnSpc>
                <a:spcPct val="120000"/>
              </a:lnSpc>
              <a:spcBef>
                <a:spcPts val="0"/>
              </a:spcBef>
              <a:buFont typeface="+mj-lt"/>
              <a:buAutoNum type="arabicPeriod"/>
            </a:pPr>
            <a:r>
              <a:rPr lang="en-GB" dirty="0"/>
              <a:t>Rapid and honest communication by businesses with booked customers to advise on the situation, either encouraging them to continue with their visit to an unaffected part of the country or offer a refund or alternative holiday at a later date. </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515640" y="228600"/>
            <a:ext cx="5085159" cy="582221"/>
          </a:xfrm>
        </p:spPr>
        <p:txBody>
          <a:bodyPr>
            <a:normAutofit lnSpcReduction="10000"/>
          </a:bodyPr>
          <a:lstStyle/>
          <a:p>
            <a:r>
              <a:rPr lang="en-IE" dirty="0"/>
              <a:t>Stage 3 Emergency Stage</a:t>
            </a:r>
          </a:p>
        </p:txBody>
      </p:sp>
      <p:pic>
        <p:nvPicPr>
          <p:cNvPr id="7" name="Picture Placeholder 6" descr="A picture containing sky, ground, outdoor, person&#10;&#10;Description automatically generated">
            <a:extLst>
              <a:ext uri="{FF2B5EF4-FFF2-40B4-BE49-F238E27FC236}">
                <a16:creationId xmlns:a16="http://schemas.microsoft.com/office/drawing/2014/main" id="{6F262EB9-6ED5-4E93-D2F8-7B3EAD15A2A8}"/>
              </a:ext>
            </a:extLst>
          </p:cNvPr>
          <p:cNvPicPr>
            <a:picLocks noGrp="1" noChangeAspect="1"/>
          </p:cNvPicPr>
          <p:nvPr>
            <p:ph type="pic" sz="quarter" idx="10"/>
          </p:nvPr>
        </p:nvPicPr>
        <p:blipFill>
          <a:blip r:embed="rId2"/>
          <a:srcRect l="16025" r="16025"/>
          <a:stretch>
            <a:fillRect/>
          </a:stretch>
        </p:blipFill>
        <p:spPr/>
      </p:pic>
    </p:spTree>
    <p:extLst>
      <p:ext uri="{BB962C8B-B14F-4D97-AF65-F5344CB8AC3E}">
        <p14:creationId xmlns:p14="http://schemas.microsoft.com/office/powerpoint/2010/main" val="3824853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4" y="539841"/>
            <a:ext cx="6200775" cy="1962356"/>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1 </a:t>
            </a:r>
            <a:r>
              <a:rPr lang="en-IE" sz="3600" dirty="0"/>
              <a:t>(Part 1)</a:t>
            </a:r>
          </a:p>
          <a:p>
            <a:pPr algn="ctr">
              <a:lnSpc>
                <a:spcPct val="100000"/>
              </a:lnSpc>
              <a:spcBef>
                <a:spcPts val="0"/>
              </a:spcBef>
            </a:pPr>
            <a:r>
              <a:rPr lang="en-IE" sz="2800" dirty="0"/>
              <a:t>Introduction to Regional Tourism Crisis Management (RTCM)</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2727919"/>
            <a:ext cx="6200775" cy="1853605"/>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1 </a:t>
            </a:r>
            <a:r>
              <a:rPr lang="en-IE" sz="3600" dirty="0"/>
              <a:t>(Part 2)</a:t>
            </a:r>
          </a:p>
          <a:p>
            <a:pPr algn="ctr">
              <a:lnSpc>
                <a:spcPct val="100000"/>
              </a:lnSpc>
              <a:spcBef>
                <a:spcPts val="0"/>
              </a:spcBef>
            </a:pPr>
            <a:r>
              <a:rPr lang="en-IE" sz="2800" dirty="0"/>
              <a:t>The Stages &amp; Complexity of a Regional Tourism Crisis </a:t>
            </a:r>
          </a:p>
        </p:txBody>
      </p:sp>
    </p:spTree>
    <p:extLst>
      <p:ext uri="{BB962C8B-B14F-4D97-AF65-F5344CB8AC3E}">
        <p14:creationId xmlns:p14="http://schemas.microsoft.com/office/powerpoint/2010/main" val="14650328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390525" y="839396"/>
            <a:ext cx="5705475" cy="5790004"/>
          </a:xfrm>
        </p:spPr>
        <p:txBody>
          <a:bodyPr>
            <a:normAutofit fontScale="85000" lnSpcReduction="10000"/>
          </a:bodyPr>
          <a:lstStyle/>
          <a:p>
            <a:pPr marL="0" indent="0">
              <a:lnSpc>
                <a:spcPct val="120000"/>
              </a:lnSpc>
              <a:spcBef>
                <a:spcPts val="0"/>
              </a:spcBef>
            </a:pPr>
            <a:r>
              <a:rPr lang="en-GB" sz="2400" dirty="0"/>
              <a:t>Efforts to ensure recovery should accelerate as soon as the emergency phase is over. Government commitment to the tourism sector and leadership is essential. Until repairs are made to the key infrastructure and facilities used by tourists in the affected area, efforts to promote the recovery of the destination should be limited to unaffected areas. Whatever the crisis, the optimal response is to provide timely information that is accurate, credible, and transparent, enabling stakeholders to act on it and prospective visitors to make informed decisions and modify their travel arrangements to ensure their safety. Communications should be directed at the trade (tour operators, travel agents, conference organizers) and individual tourists. Business owners and managers can focus on limiting the physical and reputational damage to their business.</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390525" y="77396"/>
            <a:ext cx="5924550" cy="762000"/>
          </a:xfrm>
        </p:spPr>
        <p:txBody>
          <a:bodyPr anchor="ctr">
            <a:normAutofit fontScale="77500" lnSpcReduction="20000"/>
          </a:bodyPr>
          <a:lstStyle/>
          <a:p>
            <a:r>
              <a:rPr lang="en-IE"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43472CF6-CA4A-44FC-3651-B431DA9EA2C8}"/>
              </a:ext>
            </a:extLst>
          </p:cNvPr>
          <p:cNvPicPr>
            <a:picLocks noGrp="1" noChangeAspect="1"/>
          </p:cNvPicPr>
          <p:nvPr>
            <p:ph type="pic" sz="quarter" idx="10"/>
          </p:nvPr>
        </p:nvPicPr>
        <p:blipFill>
          <a:blip r:embed="rId2"/>
          <a:srcRect t="17358" b="17358"/>
          <a:stretch>
            <a:fillRect/>
          </a:stretch>
        </p:blipFill>
        <p:spPr/>
      </p:pic>
    </p:spTree>
    <p:extLst>
      <p:ext uri="{BB962C8B-B14F-4D97-AF65-F5344CB8AC3E}">
        <p14:creationId xmlns:p14="http://schemas.microsoft.com/office/powerpoint/2010/main" val="1147053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a:extLst>
              <a:ext uri="{FF2B5EF4-FFF2-40B4-BE49-F238E27FC236}">
                <a16:creationId xmlns:a16="http://schemas.microsoft.com/office/drawing/2014/main" id="{BEA9AC78-DFAF-68EC-33AC-2343A0BBC82C}"/>
              </a:ext>
            </a:extLst>
          </p:cNvPr>
          <p:cNvSpPr/>
          <p:nvPr/>
        </p:nvSpPr>
        <p:spPr>
          <a:xfrm>
            <a:off x="0" y="0"/>
            <a:ext cx="7905750"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95250" y="839396"/>
            <a:ext cx="6889843" cy="5941208"/>
          </a:xfrm>
        </p:spPr>
        <p:txBody>
          <a:bodyPr>
            <a:normAutofit fontScale="92500"/>
          </a:bodyPr>
          <a:lstStyle/>
          <a:p>
            <a:pPr marL="0" indent="0">
              <a:lnSpc>
                <a:spcPct val="120000"/>
              </a:lnSpc>
              <a:spcBef>
                <a:spcPts val="0"/>
              </a:spcBef>
            </a:pPr>
            <a:r>
              <a:rPr lang="en-GB" sz="3800" dirty="0"/>
              <a:t>Responses to the crisis should include: </a:t>
            </a:r>
          </a:p>
          <a:p>
            <a:pPr marL="457200" indent="-457200">
              <a:lnSpc>
                <a:spcPct val="120000"/>
              </a:lnSpc>
              <a:spcBef>
                <a:spcPts val="0"/>
              </a:spcBef>
              <a:buFont typeface="+mj-lt"/>
              <a:buAutoNum type="arabicPeriod"/>
            </a:pPr>
            <a:endParaRPr lang="en-GB" dirty="0"/>
          </a:p>
          <a:p>
            <a:pPr marL="457200" indent="-457200">
              <a:lnSpc>
                <a:spcPct val="120000"/>
              </a:lnSpc>
              <a:spcBef>
                <a:spcPts val="0"/>
              </a:spcBef>
              <a:buFont typeface="+mj-lt"/>
              <a:buAutoNum type="arabicPeriod"/>
            </a:pPr>
            <a:r>
              <a:rPr lang="en-GB" dirty="0"/>
              <a:t>A coordinated response between public and private sector bodies, following the preprepared plan of the local or national crisis management task force. </a:t>
            </a:r>
          </a:p>
          <a:p>
            <a:pPr marL="457200" indent="-457200">
              <a:lnSpc>
                <a:spcPct val="120000"/>
              </a:lnSpc>
              <a:spcBef>
                <a:spcPts val="0"/>
              </a:spcBef>
              <a:buFont typeface="+mj-lt"/>
              <a:buAutoNum type="arabicPeriod"/>
            </a:pPr>
            <a:r>
              <a:rPr lang="en-GB" dirty="0"/>
              <a:t>Repairs to infrastructural damage to ensure normal functioning of tourism as quickly as possible. </a:t>
            </a:r>
          </a:p>
          <a:p>
            <a:pPr marL="457200" indent="-457200">
              <a:lnSpc>
                <a:spcPct val="120000"/>
              </a:lnSpc>
              <a:spcBef>
                <a:spcPts val="0"/>
              </a:spcBef>
              <a:buFont typeface="+mj-lt"/>
              <a:buAutoNum type="arabicPeriod"/>
            </a:pPr>
            <a:r>
              <a:rPr lang="en-GB" dirty="0"/>
              <a:t>Increased marketing, including familiarisation trips and other promotional efforts, using optimistic messages which focus on positive aspects of the destination. If necessary, engage a specialist PR firm.</a:t>
            </a:r>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171449" y="163121"/>
            <a:ext cx="7134225" cy="762000"/>
          </a:xfrm>
        </p:spPr>
        <p:txBody>
          <a:bodyPr anchor="ctr">
            <a:noAutofit/>
          </a:bodyPr>
          <a:lstStyle/>
          <a:p>
            <a:r>
              <a:rPr lang="en-IE" sz="3200"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D90F5DAC-F671-DF99-A72B-2D6980CAF46A}"/>
              </a:ext>
            </a:extLst>
          </p:cNvPr>
          <p:cNvPicPr>
            <a:picLocks noGrp="1" noChangeAspect="1"/>
          </p:cNvPicPr>
          <p:nvPr>
            <p:ph type="pic" sz="quarter" idx="10"/>
          </p:nvPr>
        </p:nvPicPr>
        <p:blipFill>
          <a:blip r:embed="rId2"/>
          <a:srcRect t="17358" b="17358"/>
          <a:stretch>
            <a:fillRect/>
          </a:stretch>
        </p:blipFill>
        <p:spPr>
          <a:xfrm>
            <a:off x="7219910" y="676275"/>
            <a:ext cx="4972090" cy="4867275"/>
          </a:xfrm>
        </p:spPr>
      </p:pic>
    </p:spTree>
    <p:extLst>
      <p:ext uri="{BB962C8B-B14F-4D97-AF65-F5344CB8AC3E}">
        <p14:creationId xmlns:p14="http://schemas.microsoft.com/office/powerpoint/2010/main" val="573939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a:extLst>
              <a:ext uri="{FF2B5EF4-FFF2-40B4-BE49-F238E27FC236}">
                <a16:creationId xmlns:a16="http://schemas.microsoft.com/office/drawing/2014/main" id="{BEA9AC78-DFAF-68EC-33AC-2343A0BBC82C}"/>
              </a:ext>
            </a:extLst>
          </p:cNvPr>
          <p:cNvSpPr/>
          <p:nvPr/>
        </p:nvSpPr>
        <p:spPr>
          <a:xfrm>
            <a:off x="0" y="0"/>
            <a:ext cx="7905750"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8F432C00-EFC7-FF4D-2AED-4C1DA96B27A5}"/>
              </a:ext>
            </a:extLst>
          </p:cNvPr>
          <p:cNvSpPr>
            <a:spLocks noGrp="1"/>
          </p:cNvSpPr>
          <p:nvPr>
            <p:ph type="body" sz="quarter" idx="18"/>
          </p:nvPr>
        </p:nvSpPr>
        <p:spPr>
          <a:xfrm>
            <a:off x="95250" y="839396"/>
            <a:ext cx="6889843" cy="5941208"/>
          </a:xfrm>
        </p:spPr>
        <p:txBody>
          <a:bodyPr>
            <a:normAutofit fontScale="85000" lnSpcReduction="10000"/>
          </a:bodyPr>
          <a:lstStyle/>
          <a:p>
            <a:pPr marL="0" indent="0">
              <a:lnSpc>
                <a:spcPct val="120000"/>
              </a:lnSpc>
              <a:spcBef>
                <a:spcPts val="0"/>
              </a:spcBef>
            </a:pPr>
            <a:r>
              <a:rPr lang="en-GB" sz="3800" dirty="0"/>
              <a:t>Responses to the crisis should include: </a:t>
            </a:r>
          </a:p>
          <a:p>
            <a:pPr marL="457200" indent="-457200">
              <a:lnSpc>
                <a:spcPct val="120000"/>
              </a:lnSpc>
              <a:spcBef>
                <a:spcPts val="0"/>
              </a:spcBef>
              <a:buFont typeface="+mj-lt"/>
              <a:buAutoNum type="arabicPeriod"/>
            </a:pPr>
            <a:endParaRPr lang="en-GB" dirty="0"/>
          </a:p>
          <a:p>
            <a:pPr marL="457200" indent="-457200">
              <a:lnSpc>
                <a:spcPct val="120000"/>
              </a:lnSpc>
              <a:spcBef>
                <a:spcPts val="0"/>
              </a:spcBef>
              <a:buFont typeface="+mj-lt"/>
              <a:buAutoNum type="arabicPeriod" startAt="4"/>
            </a:pPr>
            <a:r>
              <a:rPr lang="en-GB" dirty="0"/>
              <a:t>Circulation of businesses’ own information on the crisis and recovery to complement the information being disseminated by the lead government agency and tourism task force, and to counter the spread of “fake news” on social media. </a:t>
            </a:r>
          </a:p>
          <a:p>
            <a:pPr marL="457200" indent="-457200">
              <a:lnSpc>
                <a:spcPct val="120000"/>
              </a:lnSpc>
              <a:spcBef>
                <a:spcPts val="0"/>
              </a:spcBef>
              <a:buFont typeface="+mj-lt"/>
              <a:buAutoNum type="arabicPeriod" startAt="4"/>
            </a:pPr>
            <a:r>
              <a:rPr lang="en-GB" dirty="0"/>
              <a:t>Targeting less crisis-sensitive markets and segments (e.g. domestic and diaspora) in order to ensure business viability. </a:t>
            </a:r>
          </a:p>
          <a:p>
            <a:pPr marL="457200" indent="-457200">
              <a:lnSpc>
                <a:spcPct val="120000"/>
              </a:lnSpc>
              <a:spcBef>
                <a:spcPts val="0"/>
              </a:spcBef>
              <a:buFont typeface="+mj-lt"/>
              <a:buAutoNum type="arabicPeriod" startAt="4"/>
            </a:pPr>
            <a:r>
              <a:rPr lang="en-GB" dirty="0"/>
              <a:t>Improvements to security (especially in the case of political upheaval or terrorist attacks). </a:t>
            </a:r>
          </a:p>
          <a:p>
            <a:pPr marL="457200" indent="-457200">
              <a:lnSpc>
                <a:spcPct val="120000"/>
              </a:lnSpc>
              <a:spcBef>
                <a:spcPts val="0"/>
              </a:spcBef>
              <a:buFont typeface="+mj-lt"/>
              <a:buAutoNum type="arabicPeriod" startAt="4"/>
            </a:pPr>
            <a:r>
              <a:rPr lang="en-GB" dirty="0"/>
              <a:t>Strengthened public/private partnerships and cooperation. </a:t>
            </a:r>
          </a:p>
          <a:p>
            <a:pPr marL="457200" indent="-457200">
              <a:lnSpc>
                <a:spcPct val="120000"/>
              </a:lnSpc>
              <a:spcBef>
                <a:spcPts val="0"/>
              </a:spcBef>
              <a:buFont typeface="+mj-lt"/>
              <a:buAutoNum type="arabicPeriod" startAt="4"/>
            </a:pPr>
            <a:r>
              <a:rPr lang="en-GB" dirty="0"/>
              <a:t>Fiscal and monetary measures by the government such as subsidies or tax holidays to reduce business costs and help avoid redundancies.</a:t>
            </a:r>
            <a:endParaRPr lang="en-IE" dirty="0"/>
          </a:p>
        </p:txBody>
      </p:sp>
      <p:sp>
        <p:nvSpPr>
          <p:cNvPr id="5" name="Text Placeholder 4">
            <a:extLst>
              <a:ext uri="{FF2B5EF4-FFF2-40B4-BE49-F238E27FC236}">
                <a16:creationId xmlns:a16="http://schemas.microsoft.com/office/drawing/2014/main" id="{32F60A2D-0AA9-E323-8B13-56B166622326}"/>
              </a:ext>
            </a:extLst>
          </p:cNvPr>
          <p:cNvSpPr>
            <a:spLocks noGrp="1"/>
          </p:cNvSpPr>
          <p:nvPr>
            <p:ph type="body" sz="quarter" idx="16"/>
          </p:nvPr>
        </p:nvSpPr>
        <p:spPr>
          <a:xfrm>
            <a:off x="171449" y="163121"/>
            <a:ext cx="7134225" cy="762000"/>
          </a:xfrm>
        </p:spPr>
        <p:txBody>
          <a:bodyPr anchor="ctr">
            <a:noAutofit/>
          </a:bodyPr>
          <a:lstStyle/>
          <a:p>
            <a:r>
              <a:rPr lang="en-IE" sz="3200" dirty="0"/>
              <a:t>Stage 4 Post Crisis (Intermediate) Stage </a:t>
            </a:r>
          </a:p>
        </p:txBody>
      </p:sp>
      <p:pic>
        <p:nvPicPr>
          <p:cNvPr id="8" name="Picture Placeholder 7" descr="A volcano erupting at night&#10;&#10;Description automatically generated with medium confidence">
            <a:extLst>
              <a:ext uri="{FF2B5EF4-FFF2-40B4-BE49-F238E27FC236}">
                <a16:creationId xmlns:a16="http://schemas.microsoft.com/office/drawing/2014/main" id="{D90F5DAC-F671-DF99-A72B-2D6980CAF46A}"/>
              </a:ext>
            </a:extLst>
          </p:cNvPr>
          <p:cNvPicPr>
            <a:picLocks noGrp="1" noChangeAspect="1"/>
          </p:cNvPicPr>
          <p:nvPr>
            <p:ph type="pic" sz="quarter" idx="10"/>
          </p:nvPr>
        </p:nvPicPr>
        <p:blipFill>
          <a:blip r:embed="rId2"/>
          <a:srcRect t="17358" b="17358"/>
          <a:stretch>
            <a:fillRect/>
          </a:stretch>
        </p:blipFill>
        <p:spPr>
          <a:xfrm>
            <a:off x="7219910" y="676275"/>
            <a:ext cx="4972090" cy="4867275"/>
          </a:xfrm>
        </p:spPr>
      </p:pic>
    </p:spTree>
    <p:extLst>
      <p:ext uri="{BB962C8B-B14F-4D97-AF65-F5344CB8AC3E}">
        <p14:creationId xmlns:p14="http://schemas.microsoft.com/office/powerpoint/2010/main" val="11228977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1085850"/>
            <a:ext cx="5695950" cy="5591175"/>
          </a:xfrm>
        </p:spPr>
        <p:txBody>
          <a:bodyPr>
            <a:normAutofit fontScale="92500"/>
          </a:bodyPr>
          <a:lstStyle/>
          <a:p>
            <a:pPr marL="0" indent="0">
              <a:lnSpc>
                <a:spcPct val="100000"/>
              </a:lnSpc>
              <a:spcBef>
                <a:spcPts val="0"/>
              </a:spcBef>
            </a:pPr>
            <a:r>
              <a:rPr lang="en-GB" sz="2200" b="1" dirty="0"/>
              <a:t>The intermediate stages of crisis management will evolve into longer term measures in six key areas: </a:t>
            </a:r>
          </a:p>
          <a:p>
            <a:pPr marL="0" indent="0">
              <a:lnSpc>
                <a:spcPct val="100000"/>
              </a:lnSpc>
              <a:spcBef>
                <a:spcPts val="0"/>
              </a:spcBef>
            </a:pPr>
            <a:endParaRPr lang="en-GB" sz="2200" b="1" dirty="0"/>
          </a:p>
          <a:p>
            <a:pPr marL="457200" indent="-457200">
              <a:lnSpc>
                <a:spcPct val="100000"/>
              </a:lnSpc>
              <a:spcBef>
                <a:spcPts val="0"/>
              </a:spcBef>
              <a:buFont typeface="+mj-lt"/>
              <a:buAutoNum type="arabicPeriod"/>
            </a:pPr>
            <a:r>
              <a:rPr lang="en-GB" dirty="0"/>
              <a:t>Plan for infrastructural improvements.</a:t>
            </a:r>
          </a:p>
          <a:p>
            <a:pPr marL="457200" indent="-457200">
              <a:lnSpc>
                <a:spcPct val="100000"/>
              </a:lnSpc>
              <a:spcBef>
                <a:spcPts val="0"/>
              </a:spcBef>
              <a:buFont typeface="+mj-lt"/>
              <a:buAutoNum type="arabicPeriod"/>
            </a:pPr>
            <a:r>
              <a:rPr lang="en-GB" dirty="0"/>
              <a:t>Adjust investment conditions through fiscal and other incentives to influence the scale and timing of future investments </a:t>
            </a:r>
          </a:p>
          <a:p>
            <a:pPr marL="457200" indent="-457200">
              <a:lnSpc>
                <a:spcPct val="100000"/>
              </a:lnSpc>
              <a:spcBef>
                <a:spcPts val="0"/>
              </a:spcBef>
              <a:buFont typeface="+mj-lt"/>
              <a:buAutoNum type="arabicPeriod"/>
            </a:pPr>
            <a:r>
              <a:rPr lang="en-GB" dirty="0"/>
              <a:t>Increase professionalism in tourism and hospitality, particularly to ensure that local people have the skills to access jobs at all levels of the industry, as well as training frontline personnel in safety and security procedures </a:t>
            </a:r>
          </a:p>
          <a:p>
            <a:pPr marL="457200" indent="-457200">
              <a:lnSpc>
                <a:spcPct val="100000"/>
              </a:lnSpc>
              <a:spcBef>
                <a:spcPts val="0"/>
              </a:spcBef>
              <a:buFont typeface="+mj-lt"/>
              <a:buAutoNum type="arabicPeriod"/>
            </a:pPr>
            <a:r>
              <a:rPr lang="en-GB" dirty="0"/>
              <a:t>Destinations can develop new products according to the available resources and in line with market trends.</a:t>
            </a:r>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351861"/>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group of people looking at a computer&#10;&#10;Description automatically generated">
            <a:extLst>
              <a:ext uri="{FF2B5EF4-FFF2-40B4-BE49-F238E27FC236}">
                <a16:creationId xmlns:a16="http://schemas.microsoft.com/office/drawing/2014/main" id="{08BA36AB-D80A-2C3E-9D32-5663E3ABD6D2}"/>
              </a:ext>
            </a:extLst>
          </p:cNvPr>
          <p:cNvPicPr>
            <a:picLocks noGrp="1" noChangeAspect="1"/>
          </p:cNvPicPr>
          <p:nvPr>
            <p:ph type="pic" sz="quarter" idx="10"/>
          </p:nvPr>
        </p:nvPicPr>
        <p:blipFill>
          <a:blip r:embed="rId2"/>
          <a:srcRect l="15331" r="15331"/>
          <a:stretch>
            <a:fillRect/>
          </a:stretch>
        </p:blipFill>
        <p:spPr/>
      </p:pic>
    </p:spTree>
    <p:extLst>
      <p:ext uri="{BB962C8B-B14F-4D97-AF65-F5344CB8AC3E}">
        <p14:creationId xmlns:p14="http://schemas.microsoft.com/office/powerpoint/2010/main" val="525374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866775"/>
            <a:ext cx="5695950" cy="5991225"/>
          </a:xfrm>
        </p:spPr>
        <p:txBody>
          <a:bodyPr>
            <a:normAutofit fontScale="92500" lnSpcReduction="10000"/>
          </a:bodyPr>
          <a:lstStyle/>
          <a:p>
            <a:pPr marL="457200" indent="-457200">
              <a:lnSpc>
                <a:spcPct val="120000"/>
              </a:lnSpc>
              <a:spcBef>
                <a:spcPts val="0"/>
              </a:spcBef>
              <a:buFont typeface="+mj-lt"/>
              <a:buAutoNum type="arabicPeriod" startAt="5"/>
            </a:pPr>
            <a:r>
              <a:rPr lang="en-GB" dirty="0"/>
              <a:t>Address market perceptions to rebuild destination image through regular updates on websites and Facebook pages about recovery, news of activities or festivals, familiarisation trips for journalists and bloggers, or webcams in key locations showing that the area is safe. Comments should be accurate and positive and focus not just on individual businesses but also on other local businesses to show an active, cohesive, and attractive destination worth visiting. Islamic countries may wish to highlight traditions of welcome and hospitality and other aspects of cultural and natural heritage. </a:t>
            </a:r>
          </a:p>
          <a:p>
            <a:pPr marL="457200" indent="-457200">
              <a:lnSpc>
                <a:spcPct val="120000"/>
              </a:lnSpc>
              <a:spcBef>
                <a:spcPts val="0"/>
              </a:spcBef>
              <a:buFont typeface="+mj-lt"/>
              <a:buAutoNum type="arabicPeriod" startAt="5"/>
            </a:pPr>
            <a:endParaRPr lang="en-GB" dirty="0"/>
          </a:p>
          <a:p>
            <a:pPr marL="457200" indent="-457200">
              <a:lnSpc>
                <a:spcPct val="120000"/>
              </a:lnSpc>
              <a:spcBef>
                <a:spcPts val="0"/>
              </a:spcBef>
              <a:buFont typeface="+mj-lt"/>
              <a:buAutoNum type="arabicPeriod" startAt="5"/>
            </a:pPr>
            <a:endParaRPr lang="en-GB" dirty="0"/>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228600"/>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picture containing text, person, indoor, counter&#10;&#10;Description automatically generated">
            <a:extLst>
              <a:ext uri="{FF2B5EF4-FFF2-40B4-BE49-F238E27FC236}">
                <a16:creationId xmlns:a16="http://schemas.microsoft.com/office/drawing/2014/main" id="{2959CED0-3F9A-230C-9FB0-041A4A9A4011}"/>
              </a:ext>
            </a:extLst>
          </p:cNvPr>
          <p:cNvPicPr>
            <a:picLocks noGrp="1" noChangeAspect="1"/>
          </p:cNvPicPr>
          <p:nvPr>
            <p:ph type="pic" sz="quarter" idx="10"/>
          </p:nvPr>
        </p:nvPicPr>
        <p:blipFill>
          <a:blip r:embed="rId2"/>
          <a:srcRect l="15958" r="15958"/>
          <a:stretch>
            <a:fillRect/>
          </a:stretch>
        </p:blipFill>
        <p:spPr/>
      </p:pic>
    </p:spTree>
    <p:extLst>
      <p:ext uri="{BB962C8B-B14F-4D97-AF65-F5344CB8AC3E}">
        <p14:creationId xmlns:p14="http://schemas.microsoft.com/office/powerpoint/2010/main" val="1756827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496F7E-3008-25B7-F737-EF9A85F11518}"/>
              </a:ext>
            </a:extLst>
          </p:cNvPr>
          <p:cNvSpPr>
            <a:spLocks noGrp="1"/>
          </p:cNvSpPr>
          <p:nvPr>
            <p:ph type="body" sz="quarter" idx="18"/>
          </p:nvPr>
        </p:nvSpPr>
        <p:spPr>
          <a:xfrm>
            <a:off x="400050" y="866775"/>
            <a:ext cx="5695950" cy="5991225"/>
          </a:xfrm>
        </p:spPr>
        <p:txBody>
          <a:bodyPr>
            <a:normAutofit/>
          </a:bodyPr>
          <a:lstStyle/>
          <a:p>
            <a:pPr marL="457200" indent="-457200">
              <a:lnSpc>
                <a:spcPct val="120000"/>
              </a:lnSpc>
              <a:spcBef>
                <a:spcPts val="0"/>
              </a:spcBef>
              <a:buFont typeface="+mj-lt"/>
              <a:buAutoNum type="arabicPeriod" startAt="6"/>
            </a:pPr>
            <a:r>
              <a:rPr lang="en-GB" dirty="0"/>
              <a:t>The crisis may break the established mould of tourism, creating opportunities to develop in new directions. Emerging trends, markets, and new trade links should be reviewed and can be more readily exploited at this stage. Targeting prior visitors, neighbouring country tourists, and segments that are less susceptible to political unrest or disease outbreaks can be effective. Individual businesses should work closely with the local DMO to ensure the consistency of the message</a:t>
            </a:r>
            <a:endParaRPr lang="en-IE" dirty="0"/>
          </a:p>
        </p:txBody>
      </p:sp>
      <p:sp>
        <p:nvSpPr>
          <p:cNvPr id="3" name="Text Placeholder 2">
            <a:extLst>
              <a:ext uri="{FF2B5EF4-FFF2-40B4-BE49-F238E27FC236}">
                <a16:creationId xmlns:a16="http://schemas.microsoft.com/office/drawing/2014/main" id="{97F01700-1BA6-33BE-BF7C-4A1E061F492F}"/>
              </a:ext>
            </a:extLst>
          </p:cNvPr>
          <p:cNvSpPr>
            <a:spLocks noGrp="1"/>
          </p:cNvSpPr>
          <p:nvPr>
            <p:ph type="body" sz="quarter" idx="16"/>
          </p:nvPr>
        </p:nvSpPr>
        <p:spPr>
          <a:xfrm>
            <a:off x="234817" y="228600"/>
            <a:ext cx="6157483" cy="733989"/>
          </a:xfrm>
        </p:spPr>
        <p:txBody>
          <a:bodyPr anchor="ctr">
            <a:normAutofit fontScale="77500" lnSpcReduction="20000"/>
          </a:bodyPr>
          <a:lstStyle/>
          <a:p>
            <a:pPr algn="ctr"/>
            <a:r>
              <a:rPr lang="en-IE" dirty="0"/>
              <a:t>Phase 5 Post Crisis Recovery (Long Term)</a:t>
            </a:r>
          </a:p>
        </p:txBody>
      </p:sp>
      <p:pic>
        <p:nvPicPr>
          <p:cNvPr id="6" name="Picture Placeholder 5" descr="A picture containing text, person, indoor, counter&#10;&#10;Description automatically generated">
            <a:extLst>
              <a:ext uri="{FF2B5EF4-FFF2-40B4-BE49-F238E27FC236}">
                <a16:creationId xmlns:a16="http://schemas.microsoft.com/office/drawing/2014/main" id="{2959CED0-3F9A-230C-9FB0-041A4A9A4011}"/>
              </a:ext>
            </a:extLst>
          </p:cNvPr>
          <p:cNvPicPr>
            <a:picLocks noGrp="1" noChangeAspect="1"/>
          </p:cNvPicPr>
          <p:nvPr>
            <p:ph type="pic" sz="quarter" idx="10"/>
          </p:nvPr>
        </p:nvPicPr>
        <p:blipFill>
          <a:blip r:embed="rId2"/>
          <a:srcRect l="15958" r="15958"/>
          <a:stretch>
            <a:fillRect/>
          </a:stretch>
        </p:blipFill>
        <p:spPr/>
      </p:pic>
    </p:spTree>
    <p:extLst>
      <p:ext uri="{BB962C8B-B14F-4D97-AF65-F5344CB8AC3E}">
        <p14:creationId xmlns:p14="http://schemas.microsoft.com/office/powerpoint/2010/main" val="4227789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B38701-2CFF-5213-730E-DBC8202E8159}"/>
              </a:ext>
            </a:extLst>
          </p:cNvPr>
          <p:cNvSpPr>
            <a:spLocks noGrp="1"/>
          </p:cNvSpPr>
          <p:nvPr>
            <p:ph type="body" sz="quarter" idx="18"/>
          </p:nvPr>
        </p:nvSpPr>
        <p:spPr>
          <a:xfrm>
            <a:off x="523875" y="810822"/>
            <a:ext cx="5696172" cy="5951928"/>
          </a:xfrm>
        </p:spPr>
        <p:txBody>
          <a:bodyPr>
            <a:normAutofit fontScale="85000" lnSpcReduction="20000"/>
          </a:bodyPr>
          <a:lstStyle/>
          <a:p>
            <a:pPr marL="0" indent="0">
              <a:lnSpc>
                <a:spcPct val="120000"/>
              </a:lnSpc>
              <a:spcBef>
                <a:spcPts val="0"/>
              </a:spcBef>
            </a:pPr>
            <a:r>
              <a:rPr lang="en-GB" dirty="0"/>
              <a:t>Both public and private sector bodies should review the actions taken in the previous phases for effectiveness and make adjustments, consistent with the resources available to them. This will build resilience in individual organizations and the wider tourism system through increased awareness of how to respond to crises and changing market trends, and ensure that future planning takes account of past successful (and less successful) strategies. The key actions at this stage are to </a:t>
            </a:r>
          </a:p>
          <a:p>
            <a:pPr marL="0" indent="0">
              <a:lnSpc>
                <a:spcPct val="120000"/>
              </a:lnSpc>
              <a:spcBef>
                <a:spcPts val="0"/>
              </a:spcBef>
            </a:pPr>
            <a:endParaRPr lang="en-GB" dirty="0"/>
          </a:p>
          <a:p>
            <a:pPr marL="457200" indent="-457200">
              <a:lnSpc>
                <a:spcPct val="120000"/>
              </a:lnSpc>
              <a:spcBef>
                <a:spcPts val="0"/>
              </a:spcBef>
              <a:buFont typeface="+mj-lt"/>
              <a:buAutoNum type="arabicPeriod"/>
            </a:pPr>
            <a:r>
              <a:rPr lang="en-GB" dirty="0"/>
              <a:t>Monitor the success of measures short and medium-term measures (e.g. by research into visitor profiles and satisfaction). </a:t>
            </a:r>
          </a:p>
          <a:p>
            <a:pPr marL="457200" indent="-457200">
              <a:lnSpc>
                <a:spcPct val="120000"/>
              </a:lnSpc>
              <a:spcBef>
                <a:spcPts val="0"/>
              </a:spcBef>
              <a:buFont typeface="+mj-lt"/>
              <a:buAutoNum type="arabicPeriod"/>
            </a:pPr>
            <a:r>
              <a:rPr lang="en-GB" dirty="0"/>
              <a:t>Evaluate longer-term measures necessary to rebuild the industry. </a:t>
            </a:r>
          </a:p>
          <a:p>
            <a:pPr marL="457200" indent="-457200">
              <a:lnSpc>
                <a:spcPct val="120000"/>
              </a:lnSpc>
              <a:spcBef>
                <a:spcPts val="0"/>
              </a:spcBef>
              <a:buFont typeface="+mj-lt"/>
              <a:buAutoNum type="arabicPeriod"/>
            </a:pPr>
            <a:r>
              <a:rPr lang="en-GB" dirty="0"/>
              <a:t>Modify future contingency plans based on lessons learned from the crisis (in other words creating a feedback loop).</a:t>
            </a:r>
            <a:endParaRPr lang="en-IE" dirty="0"/>
          </a:p>
        </p:txBody>
      </p:sp>
      <p:sp>
        <p:nvSpPr>
          <p:cNvPr id="3" name="Text Placeholder 2">
            <a:extLst>
              <a:ext uri="{FF2B5EF4-FFF2-40B4-BE49-F238E27FC236}">
                <a16:creationId xmlns:a16="http://schemas.microsoft.com/office/drawing/2014/main" id="{18F2747F-4855-04D3-474E-0D1CF0806015}"/>
              </a:ext>
            </a:extLst>
          </p:cNvPr>
          <p:cNvSpPr>
            <a:spLocks noGrp="1"/>
          </p:cNvSpPr>
          <p:nvPr>
            <p:ph type="body" sz="quarter" idx="16"/>
          </p:nvPr>
        </p:nvSpPr>
        <p:spPr>
          <a:xfrm>
            <a:off x="409979" y="228601"/>
            <a:ext cx="5085159" cy="582221"/>
          </a:xfrm>
        </p:spPr>
        <p:txBody>
          <a:bodyPr>
            <a:normAutofit lnSpcReduction="10000"/>
          </a:bodyPr>
          <a:lstStyle/>
          <a:p>
            <a:r>
              <a:rPr lang="en-IE" dirty="0"/>
              <a:t>Phase 6 Resolution </a:t>
            </a:r>
          </a:p>
        </p:txBody>
      </p:sp>
      <p:pic>
        <p:nvPicPr>
          <p:cNvPr id="8" name="Picture Placeholder 7" descr="City lights focused in magnifying glass">
            <a:extLst>
              <a:ext uri="{FF2B5EF4-FFF2-40B4-BE49-F238E27FC236}">
                <a16:creationId xmlns:a16="http://schemas.microsoft.com/office/drawing/2014/main" id="{E0DEC14E-9692-BF8D-78E1-FF5EE80C5968}"/>
              </a:ext>
            </a:extLst>
          </p:cNvPr>
          <p:cNvPicPr>
            <a:picLocks noGrp="1" noChangeAspect="1"/>
          </p:cNvPicPr>
          <p:nvPr>
            <p:ph type="pic" sz="quarter" idx="10"/>
          </p:nvPr>
        </p:nvPicPr>
        <p:blipFill>
          <a:blip r:embed="rId2"/>
          <a:srcRect l="15966" r="15966"/>
          <a:stretch>
            <a:fillRect/>
          </a:stretch>
        </p:blipFill>
        <p:spPr/>
      </p:pic>
    </p:spTree>
    <p:extLst>
      <p:ext uri="{BB962C8B-B14F-4D97-AF65-F5344CB8AC3E}">
        <p14:creationId xmlns:p14="http://schemas.microsoft.com/office/powerpoint/2010/main" val="655189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B81E42CD-AA00-8E6E-2E04-60258913A083}"/>
              </a:ext>
            </a:extLst>
          </p:cNvPr>
          <p:cNvSpPr>
            <a:spLocks noGrp="1"/>
          </p:cNvSpPr>
          <p:nvPr>
            <p:ph type="body" sz="quarter" idx="16"/>
          </p:nvPr>
        </p:nvSpPr>
        <p:spPr>
          <a:xfrm>
            <a:off x="6420495" y="1092702"/>
            <a:ext cx="5645999" cy="1017790"/>
          </a:xfrm>
        </p:spPr>
        <p:txBody>
          <a:bodyPr>
            <a:noAutofit/>
          </a:bodyPr>
          <a:lstStyle/>
          <a:p>
            <a:pPr>
              <a:lnSpc>
                <a:spcPct val="100000"/>
              </a:lnSpc>
              <a:spcBef>
                <a:spcPts val="1200"/>
              </a:spcBef>
            </a:pPr>
            <a:r>
              <a:rPr lang="en-IE" sz="3200" dirty="0"/>
              <a:t>7.  Additional Regional Tourism Crisis Management Frameworks and Models</a:t>
            </a:r>
          </a:p>
          <a:p>
            <a:pPr>
              <a:lnSpc>
                <a:spcPct val="100000"/>
              </a:lnSpc>
              <a:spcBef>
                <a:spcPts val="1200"/>
              </a:spcBef>
            </a:pPr>
            <a:r>
              <a:rPr lang="en-IE" sz="2800" i="1" dirty="0"/>
              <a:t>The Stages of a Destination Crisis  </a:t>
            </a:r>
          </a:p>
          <a:p>
            <a:pPr>
              <a:lnSpc>
                <a:spcPct val="100000"/>
              </a:lnSpc>
              <a:spcBef>
                <a:spcPts val="1200"/>
              </a:spcBef>
            </a:pPr>
            <a:endParaRPr lang="en-IE" dirty="0"/>
          </a:p>
        </p:txBody>
      </p:sp>
      <p:pic>
        <p:nvPicPr>
          <p:cNvPr id="11" name="Picture Placeholder 10">
            <a:extLst>
              <a:ext uri="{FF2B5EF4-FFF2-40B4-BE49-F238E27FC236}">
                <a16:creationId xmlns:a16="http://schemas.microsoft.com/office/drawing/2014/main" id="{827CD05B-E438-3649-F46F-8884B5DCFA8E}"/>
              </a:ext>
            </a:extLst>
          </p:cNvPr>
          <p:cNvPicPr>
            <a:picLocks noGrp="1" noChangeAspect="1"/>
          </p:cNvPicPr>
          <p:nvPr>
            <p:ph type="pic" sz="quarter" idx="10"/>
          </p:nvPr>
        </p:nvPicPr>
        <p:blipFill>
          <a:blip r:embed="rId2"/>
          <a:srcRect t="12941" b="12941"/>
          <a:stretch>
            <a:fillRect/>
          </a:stretch>
        </p:blipFill>
        <p:spPr/>
      </p:pic>
    </p:spTree>
    <p:extLst>
      <p:ext uri="{BB962C8B-B14F-4D97-AF65-F5344CB8AC3E}">
        <p14:creationId xmlns:p14="http://schemas.microsoft.com/office/powerpoint/2010/main" val="18466964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8873765-E1B6-5DFC-BCC0-E111A331E0E2}"/>
              </a:ext>
            </a:extLst>
          </p:cNvPr>
          <p:cNvSpPr>
            <a:spLocks noGrp="1"/>
          </p:cNvSpPr>
          <p:nvPr>
            <p:ph type="body" sz="quarter" idx="18"/>
          </p:nvPr>
        </p:nvSpPr>
        <p:spPr>
          <a:xfrm>
            <a:off x="389966" y="1757011"/>
            <a:ext cx="3581960" cy="3867704"/>
          </a:xfrm>
        </p:spPr>
        <p:txBody>
          <a:bodyPr/>
          <a:lstStyle/>
          <a:p>
            <a:pPr marL="0" indent="0">
              <a:lnSpc>
                <a:spcPct val="100000"/>
              </a:lnSpc>
              <a:spcBef>
                <a:spcPts val="0"/>
              </a:spcBef>
            </a:pPr>
            <a:r>
              <a:rPr lang="en-IE" dirty="0"/>
              <a:t>There are many Major Crisis Models that also develop a Crisis Management Framework around the stages of a crisis. </a:t>
            </a:r>
          </a:p>
          <a:p>
            <a:pPr marL="0" indent="0">
              <a:lnSpc>
                <a:spcPct val="100000"/>
              </a:lnSpc>
              <a:spcBef>
                <a:spcPts val="0"/>
              </a:spcBef>
            </a:pPr>
            <a:endParaRPr lang="en-IE" dirty="0"/>
          </a:p>
          <a:p>
            <a:pPr marL="0" indent="0">
              <a:lnSpc>
                <a:spcPct val="100000"/>
              </a:lnSpc>
              <a:spcBef>
                <a:spcPts val="0"/>
              </a:spcBef>
            </a:pPr>
            <a:r>
              <a:rPr lang="en-IE" dirty="0"/>
              <a:t>This section briefly goes through a few and how they work.</a:t>
            </a:r>
          </a:p>
        </p:txBody>
      </p:sp>
      <p:sp>
        <p:nvSpPr>
          <p:cNvPr id="5" name="Text Placeholder 4">
            <a:extLst>
              <a:ext uri="{FF2B5EF4-FFF2-40B4-BE49-F238E27FC236}">
                <a16:creationId xmlns:a16="http://schemas.microsoft.com/office/drawing/2014/main" id="{DB84FC3C-9568-14F2-F872-E107C4C07719}"/>
              </a:ext>
            </a:extLst>
          </p:cNvPr>
          <p:cNvSpPr>
            <a:spLocks noGrp="1"/>
          </p:cNvSpPr>
          <p:nvPr>
            <p:ph type="body" sz="quarter" idx="16"/>
          </p:nvPr>
        </p:nvSpPr>
        <p:spPr/>
        <p:txBody>
          <a:bodyPr>
            <a:normAutofit lnSpcReduction="10000"/>
          </a:bodyPr>
          <a:lstStyle/>
          <a:p>
            <a:r>
              <a:rPr lang="en-IE" dirty="0"/>
              <a:t>Additional  Crisis Management Model Theories</a:t>
            </a:r>
          </a:p>
        </p:txBody>
      </p:sp>
      <p:grpSp>
        <p:nvGrpSpPr>
          <p:cNvPr id="21" name="Picture 6">
            <a:extLst>
              <a:ext uri="{FF2B5EF4-FFF2-40B4-BE49-F238E27FC236}">
                <a16:creationId xmlns:a16="http://schemas.microsoft.com/office/drawing/2014/main" id="{500CA409-59FC-B3C5-5915-16A52E946347}"/>
              </a:ext>
            </a:extLst>
          </p:cNvPr>
          <p:cNvGrpSpPr/>
          <p:nvPr/>
        </p:nvGrpSpPr>
        <p:grpSpPr>
          <a:xfrm>
            <a:off x="4103139" y="1442706"/>
            <a:ext cx="7352129" cy="5247375"/>
            <a:chOff x="5036084" y="2069763"/>
            <a:chExt cx="5813416" cy="4149162"/>
          </a:xfrm>
        </p:grpSpPr>
        <p:sp>
          <p:nvSpPr>
            <p:cNvPr id="22" name="Freeform 21">
              <a:extLst>
                <a:ext uri="{FF2B5EF4-FFF2-40B4-BE49-F238E27FC236}">
                  <a16:creationId xmlns:a16="http://schemas.microsoft.com/office/drawing/2014/main" id="{610AE0E1-0486-985D-07F0-1693AE80ED00}"/>
                </a:ext>
              </a:extLst>
            </p:cNvPr>
            <p:cNvSpPr/>
            <p:nvPr/>
          </p:nvSpPr>
          <p:spPr>
            <a:xfrm>
              <a:off x="8937135" y="5596242"/>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23" name="Freeform 22">
              <a:extLst>
                <a:ext uri="{FF2B5EF4-FFF2-40B4-BE49-F238E27FC236}">
                  <a16:creationId xmlns:a16="http://schemas.microsoft.com/office/drawing/2014/main" id="{323A072E-E8AD-0379-6B82-A9CAD8DF3F5E}"/>
                </a:ext>
              </a:extLst>
            </p:cNvPr>
            <p:cNvSpPr/>
            <p:nvPr/>
          </p:nvSpPr>
          <p:spPr>
            <a:xfrm>
              <a:off x="9912350"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F29AA663-0984-9FFE-2F1F-C3168B425AA0}"/>
                </a:ext>
              </a:extLst>
            </p:cNvPr>
            <p:cNvSpPr/>
            <p:nvPr/>
          </p:nvSpPr>
          <p:spPr>
            <a:xfrm>
              <a:off x="5036084" y="4082147"/>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E12F36A5-5343-2E2D-8C62-7876288FDAEA}"/>
                </a:ext>
              </a:extLst>
            </p:cNvPr>
            <p:cNvSpPr/>
            <p:nvPr/>
          </p:nvSpPr>
          <p:spPr>
            <a:xfrm>
              <a:off x="7961824"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465CF806-675C-9D99-BE13-D6857DCC115F}"/>
                </a:ext>
              </a:extLst>
            </p:cNvPr>
            <p:cNvSpPr/>
            <p:nvPr/>
          </p:nvSpPr>
          <p:spPr>
            <a:xfrm>
              <a:off x="6986609" y="4586814"/>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828A7854-D018-17C3-7D5E-F95771F23ED2}"/>
                </a:ext>
              </a:extLst>
            </p:cNvPr>
            <p:cNvSpPr/>
            <p:nvPr/>
          </p:nvSpPr>
          <p:spPr>
            <a:xfrm>
              <a:off x="6986609" y="3072719"/>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8" name="Freeform 27">
              <a:extLst>
                <a:ext uri="{FF2B5EF4-FFF2-40B4-BE49-F238E27FC236}">
                  <a16:creationId xmlns:a16="http://schemas.microsoft.com/office/drawing/2014/main" id="{2FDB9D1A-2D7C-C544-C16F-FEDE6D2F1951}"/>
                </a:ext>
              </a:extLst>
            </p:cNvPr>
            <p:cNvSpPr/>
            <p:nvPr/>
          </p:nvSpPr>
          <p:spPr>
            <a:xfrm>
              <a:off x="6986609" y="3577481"/>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29" name="Freeform 28">
              <a:extLst>
                <a:ext uri="{FF2B5EF4-FFF2-40B4-BE49-F238E27FC236}">
                  <a16:creationId xmlns:a16="http://schemas.microsoft.com/office/drawing/2014/main" id="{A05A7235-7085-3815-72C7-DBEFF51CAC31}"/>
                </a:ext>
              </a:extLst>
            </p:cNvPr>
            <p:cNvSpPr/>
            <p:nvPr/>
          </p:nvSpPr>
          <p:spPr>
            <a:xfrm>
              <a:off x="6986609" y="4082147"/>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A385A8"/>
            </a:solidFill>
            <a:ln w="9514" cap="flat">
              <a:noFill/>
              <a:prstDash val="solid"/>
              <a:miter/>
            </a:ln>
          </p:spPr>
          <p:txBody>
            <a:bodyPr rtlCol="0" anchor="ctr"/>
            <a:lstStyle/>
            <a:p>
              <a:endParaRPr lang="en-GB"/>
            </a:p>
          </p:txBody>
        </p:sp>
        <p:sp>
          <p:nvSpPr>
            <p:cNvPr id="30" name="Freeform 29">
              <a:extLst>
                <a:ext uri="{FF2B5EF4-FFF2-40B4-BE49-F238E27FC236}">
                  <a16:creationId xmlns:a16="http://schemas.microsoft.com/office/drawing/2014/main" id="{C8C927D9-3154-CA22-A672-FD4C65F02611}"/>
                </a:ext>
              </a:extLst>
            </p:cNvPr>
            <p:cNvSpPr/>
            <p:nvPr/>
          </p:nvSpPr>
          <p:spPr>
            <a:xfrm>
              <a:off x="5036084" y="3577481"/>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31" name="Freeform 30">
              <a:extLst>
                <a:ext uri="{FF2B5EF4-FFF2-40B4-BE49-F238E27FC236}">
                  <a16:creationId xmlns:a16="http://schemas.microsoft.com/office/drawing/2014/main" id="{98ED9D1E-9893-E7AB-5025-F051F662E6CF}"/>
                </a:ext>
              </a:extLst>
            </p:cNvPr>
            <p:cNvSpPr/>
            <p:nvPr/>
          </p:nvSpPr>
          <p:spPr>
            <a:xfrm>
              <a:off x="9912350"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79527B"/>
            </a:solidFill>
            <a:ln w="9514" cap="flat">
              <a:noFill/>
              <a:prstDash val="solid"/>
              <a:miter/>
            </a:ln>
          </p:spPr>
          <p:txBody>
            <a:bodyPr rtlCol="0" anchor="ctr"/>
            <a:lstStyle/>
            <a:p>
              <a:endParaRPr lang="en-GB"/>
            </a:p>
          </p:txBody>
        </p:sp>
        <p:sp>
          <p:nvSpPr>
            <p:cNvPr id="32" name="Freeform 31">
              <a:extLst>
                <a:ext uri="{FF2B5EF4-FFF2-40B4-BE49-F238E27FC236}">
                  <a16:creationId xmlns:a16="http://schemas.microsoft.com/office/drawing/2014/main" id="{F2665436-5458-78C1-D5DA-7FACB2C9AC87}"/>
                </a:ext>
              </a:extLst>
            </p:cNvPr>
            <p:cNvSpPr/>
            <p:nvPr/>
          </p:nvSpPr>
          <p:spPr>
            <a:xfrm>
              <a:off x="9912350"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E6474BD6-EF8E-9065-0F2D-F3DBEB945109}"/>
                </a:ext>
              </a:extLst>
            </p:cNvPr>
            <p:cNvSpPr/>
            <p:nvPr/>
          </p:nvSpPr>
          <p:spPr>
            <a:xfrm>
              <a:off x="9912350"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4" name="Freeform 33">
              <a:extLst>
                <a:ext uri="{FF2B5EF4-FFF2-40B4-BE49-F238E27FC236}">
                  <a16:creationId xmlns:a16="http://schemas.microsoft.com/office/drawing/2014/main" id="{06E9E262-3337-71A4-BBA9-6478C09EA313}"/>
                </a:ext>
              </a:extLst>
            </p:cNvPr>
            <p:cNvSpPr/>
            <p:nvPr/>
          </p:nvSpPr>
          <p:spPr>
            <a:xfrm>
              <a:off x="7961824"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28CA8EE3-5A05-7CC3-F267-7CF093A006CC}"/>
                </a:ext>
              </a:extLst>
            </p:cNvPr>
            <p:cNvSpPr/>
            <p:nvPr/>
          </p:nvSpPr>
          <p:spPr>
            <a:xfrm>
              <a:off x="9912350"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36" name="Freeform 35">
              <a:extLst>
                <a:ext uri="{FF2B5EF4-FFF2-40B4-BE49-F238E27FC236}">
                  <a16:creationId xmlns:a16="http://schemas.microsoft.com/office/drawing/2014/main" id="{10485410-8EA5-B269-0936-2A1ECD5F4C81}"/>
                </a:ext>
              </a:extLst>
            </p:cNvPr>
            <p:cNvSpPr/>
            <p:nvPr/>
          </p:nvSpPr>
          <p:spPr>
            <a:xfrm>
              <a:off x="9912350"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79527B"/>
            </a:solidFill>
            <a:ln w="9514"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783BE1EB-5CB4-324B-CD54-EEE2CDD5FAC2}"/>
                </a:ext>
              </a:extLst>
            </p:cNvPr>
            <p:cNvSpPr/>
            <p:nvPr/>
          </p:nvSpPr>
          <p:spPr>
            <a:xfrm>
              <a:off x="7961824"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EC0A8004-D5ED-0531-1767-C13D5D7B4CF1}"/>
                </a:ext>
              </a:extLst>
            </p:cNvPr>
            <p:cNvSpPr/>
            <p:nvPr/>
          </p:nvSpPr>
          <p:spPr>
            <a:xfrm>
              <a:off x="6986609" y="2789451"/>
              <a:ext cx="937150" cy="245194"/>
            </a:xfrm>
            <a:custGeom>
              <a:avLst/>
              <a:gdLst>
                <a:gd name="connsiteX0" fmla="*/ 0 w 937150"/>
                <a:gd name="connsiteY0" fmla="*/ 0 h 245194"/>
                <a:gd name="connsiteX1" fmla="*/ 937151 w 937150"/>
                <a:gd name="connsiteY1" fmla="*/ 0 h 245194"/>
                <a:gd name="connsiteX2" fmla="*/ 937151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1" y="0"/>
                  </a:lnTo>
                  <a:lnTo>
                    <a:pt x="937151"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1466B014-F5C7-1378-483E-377D0A0B876B}"/>
                </a:ext>
              </a:extLst>
            </p:cNvPr>
            <p:cNvSpPr/>
            <p:nvPr/>
          </p:nvSpPr>
          <p:spPr>
            <a:xfrm>
              <a:off x="6011394"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40" name="Freeform 39">
              <a:extLst>
                <a:ext uri="{FF2B5EF4-FFF2-40B4-BE49-F238E27FC236}">
                  <a16:creationId xmlns:a16="http://schemas.microsoft.com/office/drawing/2014/main" id="{2904BE7D-579E-9E86-9E7C-569F7925C1A8}"/>
                </a:ext>
              </a:extLst>
            </p:cNvPr>
            <p:cNvSpPr/>
            <p:nvPr/>
          </p:nvSpPr>
          <p:spPr>
            <a:xfrm>
              <a:off x="8937135" y="5091576"/>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81888702-58C3-81D6-37A5-574607A612BF}"/>
                </a:ext>
              </a:extLst>
            </p:cNvPr>
            <p:cNvSpPr/>
            <p:nvPr/>
          </p:nvSpPr>
          <p:spPr>
            <a:xfrm>
              <a:off x="8937135"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3912A428-30C9-0A4F-25A2-5AC30AE61703}"/>
                </a:ext>
              </a:extLst>
            </p:cNvPr>
            <p:cNvSpPr/>
            <p:nvPr/>
          </p:nvSpPr>
          <p:spPr>
            <a:xfrm>
              <a:off x="7961824" y="5091576"/>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43" name="Freeform 42">
              <a:extLst>
                <a:ext uri="{FF2B5EF4-FFF2-40B4-BE49-F238E27FC236}">
                  <a16:creationId xmlns:a16="http://schemas.microsoft.com/office/drawing/2014/main" id="{395A6855-E928-7039-E757-14F3245A3597}"/>
                </a:ext>
              </a:extLst>
            </p:cNvPr>
            <p:cNvSpPr/>
            <p:nvPr/>
          </p:nvSpPr>
          <p:spPr>
            <a:xfrm>
              <a:off x="6011394"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4" name="Freeform 43">
              <a:extLst>
                <a:ext uri="{FF2B5EF4-FFF2-40B4-BE49-F238E27FC236}">
                  <a16:creationId xmlns:a16="http://schemas.microsoft.com/office/drawing/2014/main" id="{C9355D7A-CB18-5025-5FFE-0559E756634C}"/>
                </a:ext>
              </a:extLst>
            </p:cNvPr>
            <p:cNvSpPr/>
            <p:nvPr/>
          </p:nvSpPr>
          <p:spPr>
            <a:xfrm>
              <a:off x="6011394"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26CB2FA3-B7F0-5617-9C56-C06DEB08E818}"/>
                </a:ext>
              </a:extLst>
            </p:cNvPr>
            <p:cNvSpPr/>
            <p:nvPr/>
          </p:nvSpPr>
          <p:spPr>
            <a:xfrm>
              <a:off x="6011394" y="4586814"/>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6" name="Freeform 45">
              <a:extLst>
                <a:ext uri="{FF2B5EF4-FFF2-40B4-BE49-F238E27FC236}">
                  <a16:creationId xmlns:a16="http://schemas.microsoft.com/office/drawing/2014/main" id="{1D0CCFFF-9653-21E8-A054-82D5EA0A5A7E}"/>
                </a:ext>
              </a:extLst>
            </p:cNvPr>
            <p:cNvSpPr/>
            <p:nvPr/>
          </p:nvSpPr>
          <p:spPr>
            <a:xfrm>
              <a:off x="6011394"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B99DBF"/>
            </a:solidFill>
            <a:ln w="9514" cap="flat">
              <a:noFill/>
              <a:prstDash val="solid"/>
              <a:miter/>
            </a:ln>
          </p:spPr>
          <p:txBody>
            <a:bodyPr rtlCol="0" anchor="ctr"/>
            <a:lstStyle/>
            <a:p>
              <a:endParaRPr lang="en-GB"/>
            </a:p>
          </p:txBody>
        </p:sp>
        <p:sp>
          <p:nvSpPr>
            <p:cNvPr id="47" name="Freeform 46">
              <a:extLst>
                <a:ext uri="{FF2B5EF4-FFF2-40B4-BE49-F238E27FC236}">
                  <a16:creationId xmlns:a16="http://schemas.microsoft.com/office/drawing/2014/main" id="{058F2504-5A27-E43F-9019-312A8D19B911}"/>
                </a:ext>
              </a:extLst>
            </p:cNvPr>
            <p:cNvSpPr/>
            <p:nvPr/>
          </p:nvSpPr>
          <p:spPr>
            <a:xfrm>
              <a:off x="7961824"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48" name="Freeform 47">
              <a:extLst>
                <a:ext uri="{FF2B5EF4-FFF2-40B4-BE49-F238E27FC236}">
                  <a16:creationId xmlns:a16="http://schemas.microsoft.com/office/drawing/2014/main" id="{39ED2E89-D70E-CFD4-8200-D4BDCB168C96}"/>
                </a:ext>
              </a:extLst>
            </p:cNvPr>
            <p:cNvSpPr/>
            <p:nvPr/>
          </p:nvSpPr>
          <p:spPr>
            <a:xfrm>
              <a:off x="6011394"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B99DBF"/>
            </a:solidFill>
            <a:ln w="9514" cap="flat">
              <a:noFill/>
              <a:prstDash val="solid"/>
              <a:miter/>
            </a:ln>
          </p:spPr>
          <p:txBody>
            <a:bodyPr rtlCol="0" anchor="ctr"/>
            <a:lstStyle/>
            <a:p>
              <a:endParaRPr lang="en-GB"/>
            </a:p>
          </p:txBody>
        </p:sp>
        <p:sp>
          <p:nvSpPr>
            <p:cNvPr id="49" name="Freeform 48">
              <a:extLst>
                <a:ext uri="{FF2B5EF4-FFF2-40B4-BE49-F238E27FC236}">
                  <a16:creationId xmlns:a16="http://schemas.microsoft.com/office/drawing/2014/main" id="{03E7BDC7-A719-13BE-9D3B-02120680C4F3}"/>
                </a:ext>
              </a:extLst>
            </p:cNvPr>
            <p:cNvSpPr/>
            <p:nvPr/>
          </p:nvSpPr>
          <p:spPr>
            <a:xfrm>
              <a:off x="6986609" y="2069763"/>
              <a:ext cx="937150" cy="681613"/>
            </a:xfrm>
            <a:custGeom>
              <a:avLst/>
              <a:gdLst>
                <a:gd name="connsiteX0" fmla="*/ 0 w 937150"/>
                <a:gd name="connsiteY0" fmla="*/ 0 h 681613"/>
                <a:gd name="connsiteX1" fmla="*/ 937151 w 937150"/>
                <a:gd name="connsiteY1" fmla="*/ 0 h 681613"/>
                <a:gd name="connsiteX2" fmla="*/ 937151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1" y="0"/>
                  </a:lnTo>
                  <a:lnTo>
                    <a:pt x="937151" y="681614"/>
                  </a:lnTo>
                  <a:lnTo>
                    <a:pt x="0" y="681614"/>
                  </a:lnTo>
                  <a:close/>
                </a:path>
              </a:pathLst>
            </a:custGeom>
            <a:solidFill>
              <a:srgbClr val="A385A8"/>
            </a:solidFill>
            <a:ln w="9514" cap="flat">
              <a:noFill/>
              <a:prstDash val="solid"/>
              <a:miter/>
            </a:ln>
          </p:spPr>
          <p:txBody>
            <a:bodyPr rtlCol="0" anchor="ctr"/>
            <a:lstStyle/>
            <a:p>
              <a:endParaRPr lang="en-GB"/>
            </a:p>
          </p:txBody>
        </p:sp>
        <p:sp>
          <p:nvSpPr>
            <p:cNvPr id="50" name="Freeform 49">
              <a:extLst>
                <a:ext uri="{FF2B5EF4-FFF2-40B4-BE49-F238E27FC236}">
                  <a16:creationId xmlns:a16="http://schemas.microsoft.com/office/drawing/2014/main" id="{CAD9A487-2B9C-7268-BADE-1609C7FC45C1}"/>
                </a:ext>
              </a:extLst>
            </p:cNvPr>
            <p:cNvSpPr/>
            <p:nvPr/>
          </p:nvSpPr>
          <p:spPr>
            <a:xfrm>
              <a:off x="7961824"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927196"/>
            </a:solidFill>
            <a:ln w="9514" cap="flat">
              <a:noFill/>
              <a:prstDash val="solid"/>
              <a:miter/>
            </a:ln>
          </p:spPr>
          <p:txBody>
            <a:bodyPr rtlCol="0" anchor="ctr"/>
            <a:lstStyle/>
            <a:p>
              <a:endParaRPr lang="en-GB"/>
            </a:p>
          </p:txBody>
        </p:sp>
        <p:sp>
          <p:nvSpPr>
            <p:cNvPr id="51" name="Freeform 50">
              <a:extLst>
                <a:ext uri="{FF2B5EF4-FFF2-40B4-BE49-F238E27FC236}">
                  <a16:creationId xmlns:a16="http://schemas.microsoft.com/office/drawing/2014/main" id="{BB36D288-5726-90E3-17DD-EDF010991F2D}"/>
                </a:ext>
              </a:extLst>
            </p:cNvPr>
            <p:cNvSpPr/>
            <p:nvPr/>
          </p:nvSpPr>
          <p:spPr>
            <a:xfrm>
              <a:off x="5036084" y="2789451"/>
              <a:ext cx="937150" cy="245194"/>
            </a:xfrm>
            <a:custGeom>
              <a:avLst/>
              <a:gdLst>
                <a:gd name="connsiteX0" fmla="*/ 0 w 937150"/>
                <a:gd name="connsiteY0" fmla="*/ 0 h 245194"/>
                <a:gd name="connsiteX1" fmla="*/ 937151 w 937150"/>
                <a:gd name="connsiteY1" fmla="*/ 0 h 245194"/>
                <a:gd name="connsiteX2" fmla="*/ 937151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1" y="0"/>
                  </a:lnTo>
                  <a:lnTo>
                    <a:pt x="937151"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52" name="Freeform 51">
              <a:extLst>
                <a:ext uri="{FF2B5EF4-FFF2-40B4-BE49-F238E27FC236}">
                  <a16:creationId xmlns:a16="http://schemas.microsoft.com/office/drawing/2014/main" id="{203AEDCD-ED2B-99D0-E970-1CADBCF91211}"/>
                </a:ext>
              </a:extLst>
            </p:cNvPr>
            <p:cNvSpPr/>
            <p:nvPr/>
          </p:nvSpPr>
          <p:spPr>
            <a:xfrm>
              <a:off x="8937135"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846187"/>
            </a:solidFill>
            <a:ln w="9514" cap="flat">
              <a:noFill/>
              <a:prstDash val="solid"/>
              <a:miter/>
            </a:ln>
          </p:spPr>
          <p:txBody>
            <a:bodyPr rtlCol="0" anchor="ctr"/>
            <a:lstStyle/>
            <a:p>
              <a:endParaRPr lang="en-GB"/>
            </a:p>
          </p:txBody>
        </p:sp>
        <p:sp>
          <p:nvSpPr>
            <p:cNvPr id="53" name="Freeform 52">
              <a:extLst>
                <a:ext uri="{FF2B5EF4-FFF2-40B4-BE49-F238E27FC236}">
                  <a16:creationId xmlns:a16="http://schemas.microsoft.com/office/drawing/2014/main" id="{1D5C2F63-6008-18C2-81B0-8C9784A64AD4}"/>
                </a:ext>
              </a:extLst>
            </p:cNvPr>
            <p:cNvSpPr/>
            <p:nvPr/>
          </p:nvSpPr>
          <p:spPr>
            <a:xfrm>
              <a:off x="8937135" y="2789451"/>
              <a:ext cx="937150" cy="245194"/>
            </a:xfrm>
            <a:custGeom>
              <a:avLst/>
              <a:gdLst>
                <a:gd name="connsiteX0" fmla="*/ 0 w 937150"/>
                <a:gd name="connsiteY0" fmla="*/ 0 h 245194"/>
                <a:gd name="connsiteX1" fmla="*/ 937150 w 937150"/>
                <a:gd name="connsiteY1" fmla="*/ 0 h 245194"/>
                <a:gd name="connsiteX2" fmla="*/ 937150 w 937150"/>
                <a:gd name="connsiteY2" fmla="*/ 245194 h 245194"/>
                <a:gd name="connsiteX3" fmla="*/ 0 w 937150"/>
                <a:gd name="connsiteY3" fmla="*/ 245194 h 245194"/>
              </a:gdLst>
              <a:ahLst/>
              <a:cxnLst>
                <a:cxn ang="0">
                  <a:pos x="connsiteX0" y="connsiteY0"/>
                </a:cxn>
                <a:cxn ang="0">
                  <a:pos x="connsiteX1" y="connsiteY1"/>
                </a:cxn>
                <a:cxn ang="0">
                  <a:pos x="connsiteX2" y="connsiteY2"/>
                </a:cxn>
                <a:cxn ang="0">
                  <a:pos x="connsiteX3" y="connsiteY3"/>
                </a:cxn>
              </a:cxnLst>
              <a:rect l="l" t="t" r="r" b="b"/>
              <a:pathLst>
                <a:path w="937150" h="245194">
                  <a:moveTo>
                    <a:pt x="0" y="0"/>
                  </a:moveTo>
                  <a:lnTo>
                    <a:pt x="937150" y="0"/>
                  </a:lnTo>
                  <a:lnTo>
                    <a:pt x="937150" y="245194"/>
                  </a:lnTo>
                  <a:lnTo>
                    <a:pt x="0" y="245194"/>
                  </a:lnTo>
                  <a:close/>
                </a:path>
              </a:pathLst>
            </a:custGeom>
            <a:solidFill>
              <a:srgbClr val="F37C57"/>
            </a:solidFill>
            <a:ln w="9514" cap="flat">
              <a:noFill/>
              <a:prstDash val="solid"/>
              <a:miter/>
            </a:ln>
          </p:spPr>
          <p:txBody>
            <a:bodyPr rtlCol="0" anchor="ctr"/>
            <a:lstStyle/>
            <a:p>
              <a:endParaRPr lang="en-GB"/>
            </a:p>
          </p:txBody>
        </p:sp>
        <p:sp>
          <p:nvSpPr>
            <p:cNvPr id="54" name="Freeform 53">
              <a:extLst>
                <a:ext uri="{FF2B5EF4-FFF2-40B4-BE49-F238E27FC236}">
                  <a16:creationId xmlns:a16="http://schemas.microsoft.com/office/drawing/2014/main" id="{D98562C0-7756-55F1-AF7B-BEDCEE674933}"/>
                </a:ext>
              </a:extLst>
            </p:cNvPr>
            <p:cNvSpPr/>
            <p:nvPr/>
          </p:nvSpPr>
          <p:spPr>
            <a:xfrm>
              <a:off x="7961824" y="2069763"/>
              <a:ext cx="937150" cy="681613"/>
            </a:xfrm>
            <a:custGeom>
              <a:avLst/>
              <a:gdLst>
                <a:gd name="connsiteX0" fmla="*/ 0 w 937150"/>
                <a:gd name="connsiteY0" fmla="*/ 0 h 681613"/>
                <a:gd name="connsiteX1" fmla="*/ 937150 w 937150"/>
                <a:gd name="connsiteY1" fmla="*/ 0 h 681613"/>
                <a:gd name="connsiteX2" fmla="*/ 937150 w 937150"/>
                <a:gd name="connsiteY2" fmla="*/ 681614 h 681613"/>
                <a:gd name="connsiteX3" fmla="*/ 0 w 937150"/>
                <a:gd name="connsiteY3" fmla="*/ 681614 h 681613"/>
              </a:gdLst>
              <a:ahLst/>
              <a:cxnLst>
                <a:cxn ang="0">
                  <a:pos x="connsiteX0" y="connsiteY0"/>
                </a:cxn>
                <a:cxn ang="0">
                  <a:pos x="connsiteX1" y="connsiteY1"/>
                </a:cxn>
                <a:cxn ang="0">
                  <a:pos x="connsiteX2" y="connsiteY2"/>
                </a:cxn>
                <a:cxn ang="0">
                  <a:pos x="connsiteX3" y="connsiteY3"/>
                </a:cxn>
              </a:cxnLst>
              <a:rect l="l" t="t" r="r" b="b"/>
              <a:pathLst>
                <a:path w="937150" h="681613">
                  <a:moveTo>
                    <a:pt x="0" y="0"/>
                  </a:moveTo>
                  <a:lnTo>
                    <a:pt x="937150" y="0"/>
                  </a:lnTo>
                  <a:lnTo>
                    <a:pt x="937150" y="681614"/>
                  </a:lnTo>
                  <a:lnTo>
                    <a:pt x="0" y="681614"/>
                  </a:lnTo>
                  <a:close/>
                </a:path>
              </a:pathLst>
            </a:custGeom>
            <a:solidFill>
              <a:srgbClr val="927196"/>
            </a:solidFill>
            <a:ln w="9514" cap="flat">
              <a:noFill/>
              <a:prstDash val="solid"/>
              <a:miter/>
            </a:ln>
          </p:spPr>
          <p:txBody>
            <a:bodyPr rtlCol="0" anchor="ctr"/>
            <a:lstStyle/>
            <a:p>
              <a:endParaRPr lang="en-GB"/>
            </a:p>
          </p:txBody>
        </p:sp>
        <p:sp>
          <p:nvSpPr>
            <p:cNvPr id="55" name="Freeform 54">
              <a:extLst>
                <a:ext uri="{FF2B5EF4-FFF2-40B4-BE49-F238E27FC236}">
                  <a16:creationId xmlns:a16="http://schemas.microsoft.com/office/drawing/2014/main" id="{42F32673-AFB3-FF22-9E04-0C44F0426EF3}"/>
                </a:ext>
              </a:extLst>
            </p:cNvPr>
            <p:cNvSpPr/>
            <p:nvPr/>
          </p:nvSpPr>
          <p:spPr>
            <a:xfrm>
              <a:off x="8937135" y="3072719"/>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56" name="Freeform 55">
              <a:extLst>
                <a:ext uri="{FF2B5EF4-FFF2-40B4-BE49-F238E27FC236}">
                  <a16:creationId xmlns:a16="http://schemas.microsoft.com/office/drawing/2014/main" id="{46111C28-B982-D40D-0B5D-61958E4265AA}"/>
                </a:ext>
              </a:extLst>
            </p:cNvPr>
            <p:cNvSpPr/>
            <p:nvPr/>
          </p:nvSpPr>
          <p:spPr>
            <a:xfrm>
              <a:off x="5036084" y="3072719"/>
              <a:ext cx="937150" cy="466592"/>
            </a:xfrm>
            <a:custGeom>
              <a:avLst/>
              <a:gdLst>
                <a:gd name="connsiteX0" fmla="*/ 0 w 937150"/>
                <a:gd name="connsiteY0" fmla="*/ 0 h 466592"/>
                <a:gd name="connsiteX1" fmla="*/ 937151 w 937150"/>
                <a:gd name="connsiteY1" fmla="*/ 0 h 466592"/>
                <a:gd name="connsiteX2" fmla="*/ 937151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1" y="0"/>
                  </a:lnTo>
                  <a:lnTo>
                    <a:pt x="937151" y="466593"/>
                  </a:lnTo>
                  <a:lnTo>
                    <a:pt x="0" y="466593"/>
                  </a:lnTo>
                  <a:close/>
                </a:path>
              </a:pathLst>
            </a:custGeom>
            <a:solidFill>
              <a:srgbClr val="CDB6D3"/>
            </a:solidFill>
            <a:ln w="9514" cap="flat">
              <a:noFill/>
              <a:prstDash val="solid"/>
              <a:miter/>
            </a:ln>
          </p:spPr>
          <p:txBody>
            <a:bodyPr rtlCol="0" anchor="ctr"/>
            <a:lstStyle/>
            <a:p>
              <a:endParaRPr lang="en-GB"/>
            </a:p>
          </p:txBody>
        </p:sp>
        <p:sp>
          <p:nvSpPr>
            <p:cNvPr id="57" name="Freeform 56">
              <a:extLst>
                <a:ext uri="{FF2B5EF4-FFF2-40B4-BE49-F238E27FC236}">
                  <a16:creationId xmlns:a16="http://schemas.microsoft.com/office/drawing/2014/main" id="{56FF06EC-5B35-6BD4-E88B-F03EB6F4316A}"/>
                </a:ext>
              </a:extLst>
            </p:cNvPr>
            <p:cNvSpPr/>
            <p:nvPr/>
          </p:nvSpPr>
          <p:spPr>
            <a:xfrm>
              <a:off x="8937135" y="3577481"/>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sp>
          <p:nvSpPr>
            <p:cNvPr id="58" name="Freeform 57">
              <a:extLst>
                <a:ext uri="{FF2B5EF4-FFF2-40B4-BE49-F238E27FC236}">
                  <a16:creationId xmlns:a16="http://schemas.microsoft.com/office/drawing/2014/main" id="{13435613-176D-B9B1-1C99-4D575DD81643}"/>
                </a:ext>
              </a:extLst>
            </p:cNvPr>
            <p:cNvSpPr/>
            <p:nvPr/>
          </p:nvSpPr>
          <p:spPr>
            <a:xfrm>
              <a:off x="8937135" y="4082147"/>
              <a:ext cx="937150" cy="466592"/>
            </a:xfrm>
            <a:custGeom>
              <a:avLst/>
              <a:gdLst>
                <a:gd name="connsiteX0" fmla="*/ 0 w 937150"/>
                <a:gd name="connsiteY0" fmla="*/ 0 h 466592"/>
                <a:gd name="connsiteX1" fmla="*/ 937150 w 937150"/>
                <a:gd name="connsiteY1" fmla="*/ 0 h 466592"/>
                <a:gd name="connsiteX2" fmla="*/ 937150 w 937150"/>
                <a:gd name="connsiteY2" fmla="*/ 466593 h 466592"/>
                <a:gd name="connsiteX3" fmla="*/ 0 w 937150"/>
                <a:gd name="connsiteY3" fmla="*/ 466593 h 466592"/>
              </a:gdLst>
              <a:ahLst/>
              <a:cxnLst>
                <a:cxn ang="0">
                  <a:pos x="connsiteX0" y="connsiteY0"/>
                </a:cxn>
                <a:cxn ang="0">
                  <a:pos x="connsiteX1" y="connsiteY1"/>
                </a:cxn>
                <a:cxn ang="0">
                  <a:pos x="connsiteX2" y="connsiteY2"/>
                </a:cxn>
                <a:cxn ang="0">
                  <a:pos x="connsiteX3" y="connsiteY3"/>
                </a:cxn>
              </a:cxnLst>
              <a:rect l="l" t="t" r="r" b="b"/>
              <a:pathLst>
                <a:path w="937150" h="466592">
                  <a:moveTo>
                    <a:pt x="0" y="0"/>
                  </a:moveTo>
                  <a:lnTo>
                    <a:pt x="937150" y="0"/>
                  </a:lnTo>
                  <a:lnTo>
                    <a:pt x="937150" y="466593"/>
                  </a:lnTo>
                  <a:lnTo>
                    <a:pt x="0" y="466593"/>
                  </a:lnTo>
                  <a:close/>
                </a:path>
              </a:pathLst>
            </a:custGeom>
            <a:solidFill>
              <a:srgbClr val="846187"/>
            </a:solidFill>
            <a:ln w="9514" cap="flat">
              <a:noFill/>
              <a:prstDash val="solid"/>
              <a:miter/>
            </a:ln>
          </p:spPr>
          <p:txBody>
            <a:bodyPr rtlCol="0" anchor="ctr"/>
            <a:lstStyle/>
            <a:p>
              <a:endParaRPr lang="en-GB"/>
            </a:p>
          </p:txBody>
        </p:sp>
      </p:grpSp>
      <p:grpSp>
        <p:nvGrpSpPr>
          <p:cNvPr id="19" name="Group 18">
            <a:extLst>
              <a:ext uri="{FF2B5EF4-FFF2-40B4-BE49-F238E27FC236}">
                <a16:creationId xmlns:a16="http://schemas.microsoft.com/office/drawing/2014/main" id="{4E784761-F933-1285-E74E-46F90D26D1D9}"/>
              </a:ext>
            </a:extLst>
          </p:cNvPr>
          <p:cNvGrpSpPr/>
          <p:nvPr/>
        </p:nvGrpSpPr>
        <p:grpSpPr>
          <a:xfrm>
            <a:off x="4231611" y="4921023"/>
            <a:ext cx="951471" cy="1191416"/>
            <a:chOff x="3937061" y="5307134"/>
            <a:chExt cx="951471" cy="1191416"/>
          </a:xfrm>
        </p:grpSpPr>
        <p:pic>
          <p:nvPicPr>
            <p:cNvPr id="10" name="Graphic 9" descr="Touchscreen with solid fill">
              <a:extLst>
                <a:ext uri="{FF2B5EF4-FFF2-40B4-BE49-F238E27FC236}">
                  <a16:creationId xmlns:a16="http://schemas.microsoft.com/office/drawing/2014/main" id="{EB091280-2FB4-15F7-AECD-A0E1EA25C1D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37061" y="5307134"/>
              <a:ext cx="914400" cy="914400"/>
            </a:xfrm>
            <a:prstGeom prst="rect">
              <a:avLst/>
            </a:prstGeom>
          </p:spPr>
        </p:pic>
        <p:sp>
          <p:nvSpPr>
            <p:cNvPr id="18" name="Text Placeholder 5">
              <a:extLst>
                <a:ext uri="{FF2B5EF4-FFF2-40B4-BE49-F238E27FC236}">
                  <a16:creationId xmlns:a16="http://schemas.microsoft.com/office/drawing/2014/main" id="{4172CC44-AE0C-519F-15B8-1F3B5737B29F}"/>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4">
                    <a:extLst>
                      <a:ext uri="{A12FA001-AC4F-418D-AE19-62706E023703}">
                        <ahyp:hlinkClr xmlns:ahyp="http://schemas.microsoft.com/office/drawing/2018/hyperlinkcolor" val="tx"/>
                      </a:ext>
                    </a:extLst>
                  </a:hlinkClick>
                </a:rPr>
                <a:t>Source</a:t>
              </a:r>
              <a:endParaRPr lang="en-IE" sz="1000" b="1" dirty="0">
                <a:solidFill>
                  <a:srgbClr val="F37C57"/>
                </a:solidFill>
              </a:endParaRPr>
            </a:p>
            <a:p>
              <a:pPr algn="ctr">
                <a:lnSpc>
                  <a:spcPct val="100000"/>
                </a:lnSpc>
                <a:spcBef>
                  <a:spcPts val="0"/>
                </a:spcBef>
              </a:pPr>
              <a:r>
                <a:rPr lang="en-IE" sz="1000" b="1" dirty="0">
                  <a:solidFill>
                    <a:srgbClr val="F37C57"/>
                  </a:solidFill>
                </a:rPr>
                <a:t>Smartsheet</a:t>
              </a:r>
            </a:p>
          </p:txBody>
        </p:sp>
      </p:grpSp>
      <p:sp>
        <p:nvSpPr>
          <p:cNvPr id="59" name="Text Placeholder 5">
            <a:extLst>
              <a:ext uri="{FF2B5EF4-FFF2-40B4-BE49-F238E27FC236}">
                <a16:creationId xmlns:a16="http://schemas.microsoft.com/office/drawing/2014/main" id="{8B9D6510-EA85-EE37-3EE6-BE8193CFD5CB}"/>
              </a:ext>
            </a:extLst>
          </p:cNvPr>
          <p:cNvSpPr txBox="1">
            <a:spLocks/>
          </p:cNvSpPr>
          <p:nvPr/>
        </p:nvSpPr>
        <p:spPr>
          <a:xfrm>
            <a:off x="5336596"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Fink</a:t>
            </a:r>
          </a:p>
        </p:txBody>
      </p:sp>
      <p:sp>
        <p:nvSpPr>
          <p:cNvPr id="60" name="Text Placeholder 5">
            <a:extLst>
              <a:ext uri="{FF2B5EF4-FFF2-40B4-BE49-F238E27FC236}">
                <a16:creationId xmlns:a16="http://schemas.microsoft.com/office/drawing/2014/main" id="{B3A42697-0E71-94E3-D97D-752B8FBC568D}"/>
              </a:ext>
            </a:extLst>
          </p:cNvPr>
          <p:cNvSpPr txBox="1">
            <a:spLocks/>
          </p:cNvSpPr>
          <p:nvPr/>
        </p:nvSpPr>
        <p:spPr>
          <a:xfrm>
            <a:off x="6583505"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Gonzalez-Herrero and Pratt</a:t>
            </a:r>
          </a:p>
        </p:txBody>
      </p:sp>
      <p:sp>
        <p:nvSpPr>
          <p:cNvPr id="61" name="Text Placeholder 5">
            <a:extLst>
              <a:ext uri="{FF2B5EF4-FFF2-40B4-BE49-F238E27FC236}">
                <a16:creationId xmlns:a16="http://schemas.microsoft.com/office/drawing/2014/main" id="{8E80462B-C2AB-261B-304F-5D1AB93B644D}"/>
              </a:ext>
            </a:extLst>
          </p:cNvPr>
          <p:cNvSpPr txBox="1">
            <a:spLocks/>
          </p:cNvSpPr>
          <p:nvPr/>
        </p:nvSpPr>
        <p:spPr>
          <a:xfrm>
            <a:off x="7816560"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Mitroff</a:t>
            </a:r>
          </a:p>
        </p:txBody>
      </p:sp>
      <p:sp>
        <p:nvSpPr>
          <p:cNvPr id="62" name="Text Placeholder 5">
            <a:extLst>
              <a:ext uri="{FF2B5EF4-FFF2-40B4-BE49-F238E27FC236}">
                <a16:creationId xmlns:a16="http://schemas.microsoft.com/office/drawing/2014/main" id="{9D0CD09A-374A-AC27-BD10-DDE8ABA7A922}"/>
              </a:ext>
            </a:extLst>
          </p:cNvPr>
          <p:cNvSpPr txBox="1">
            <a:spLocks/>
          </p:cNvSpPr>
          <p:nvPr/>
        </p:nvSpPr>
        <p:spPr>
          <a:xfrm>
            <a:off x="9035760"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Burnett</a:t>
            </a:r>
          </a:p>
        </p:txBody>
      </p:sp>
      <p:sp>
        <p:nvSpPr>
          <p:cNvPr id="63" name="Text Placeholder 5">
            <a:extLst>
              <a:ext uri="{FF2B5EF4-FFF2-40B4-BE49-F238E27FC236}">
                <a16:creationId xmlns:a16="http://schemas.microsoft.com/office/drawing/2014/main" id="{E6271ED9-64A4-09D6-A224-3360B8FEB7A9}"/>
              </a:ext>
            </a:extLst>
          </p:cNvPr>
          <p:cNvSpPr txBox="1">
            <a:spLocks/>
          </p:cNvSpPr>
          <p:nvPr/>
        </p:nvSpPr>
        <p:spPr>
          <a:xfrm>
            <a:off x="10282669" y="1442706"/>
            <a:ext cx="116361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b="1" dirty="0"/>
              <a:t>Relational Model Jacques</a:t>
            </a:r>
          </a:p>
        </p:txBody>
      </p:sp>
      <p:sp>
        <p:nvSpPr>
          <p:cNvPr id="64" name="Text Placeholder 5">
            <a:extLst>
              <a:ext uri="{FF2B5EF4-FFF2-40B4-BE49-F238E27FC236}">
                <a16:creationId xmlns:a16="http://schemas.microsoft.com/office/drawing/2014/main" id="{0D12150D-A55B-B4A7-3306-C58CEFFC8340}"/>
              </a:ext>
            </a:extLst>
          </p:cNvPr>
          <p:cNvSpPr txBox="1">
            <a:spLocks/>
          </p:cNvSpPr>
          <p:nvPr/>
        </p:nvSpPr>
        <p:spPr>
          <a:xfrm>
            <a:off x="4103541"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3-stage</a:t>
            </a:r>
          </a:p>
        </p:txBody>
      </p:sp>
      <p:sp>
        <p:nvSpPr>
          <p:cNvPr id="65" name="Text Placeholder 5">
            <a:extLst>
              <a:ext uri="{FF2B5EF4-FFF2-40B4-BE49-F238E27FC236}">
                <a16:creationId xmlns:a16="http://schemas.microsoft.com/office/drawing/2014/main" id="{ED533AE4-E1DA-0E42-93C8-64E5B287A214}"/>
              </a:ext>
            </a:extLst>
          </p:cNvPr>
          <p:cNvSpPr txBox="1">
            <a:spLocks/>
          </p:cNvSpPr>
          <p:nvPr/>
        </p:nvSpPr>
        <p:spPr>
          <a:xfrm>
            <a:off x="5336596"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4-stage</a:t>
            </a:r>
          </a:p>
        </p:txBody>
      </p:sp>
      <p:sp>
        <p:nvSpPr>
          <p:cNvPr id="66" name="Text Placeholder 5">
            <a:extLst>
              <a:ext uri="{FF2B5EF4-FFF2-40B4-BE49-F238E27FC236}">
                <a16:creationId xmlns:a16="http://schemas.microsoft.com/office/drawing/2014/main" id="{2F04ACD3-D435-45EC-99B0-7264D45BC634}"/>
              </a:ext>
            </a:extLst>
          </p:cNvPr>
          <p:cNvSpPr txBox="1">
            <a:spLocks/>
          </p:cNvSpPr>
          <p:nvPr/>
        </p:nvSpPr>
        <p:spPr>
          <a:xfrm>
            <a:off x="6583505"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4-stage</a:t>
            </a:r>
          </a:p>
        </p:txBody>
      </p:sp>
      <p:sp>
        <p:nvSpPr>
          <p:cNvPr id="67" name="Text Placeholder 5">
            <a:extLst>
              <a:ext uri="{FF2B5EF4-FFF2-40B4-BE49-F238E27FC236}">
                <a16:creationId xmlns:a16="http://schemas.microsoft.com/office/drawing/2014/main" id="{702ACFD5-3615-C9D7-3806-B3BA913FEDF2}"/>
              </a:ext>
            </a:extLst>
          </p:cNvPr>
          <p:cNvSpPr txBox="1">
            <a:spLocks/>
          </p:cNvSpPr>
          <p:nvPr/>
        </p:nvSpPr>
        <p:spPr>
          <a:xfrm>
            <a:off x="7830414"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5-stage</a:t>
            </a:r>
          </a:p>
        </p:txBody>
      </p:sp>
      <p:sp>
        <p:nvSpPr>
          <p:cNvPr id="68" name="Text Placeholder 5">
            <a:extLst>
              <a:ext uri="{FF2B5EF4-FFF2-40B4-BE49-F238E27FC236}">
                <a16:creationId xmlns:a16="http://schemas.microsoft.com/office/drawing/2014/main" id="{2817B4AF-23C0-1773-A7E5-C308BF793192}"/>
              </a:ext>
            </a:extLst>
          </p:cNvPr>
          <p:cNvSpPr txBox="1">
            <a:spLocks/>
          </p:cNvSpPr>
          <p:nvPr/>
        </p:nvSpPr>
        <p:spPr>
          <a:xfrm>
            <a:off x="9063469" y="2357106"/>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6-steps</a:t>
            </a:r>
          </a:p>
        </p:txBody>
      </p:sp>
      <p:sp>
        <p:nvSpPr>
          <p:cNvPr id="69" name="Text Placeholder 5">
            <a:extLst>
              <a:ext uri="{FF2B5EF4-FFF2-40B4-BE49-F238E27FC236}">
                <a16:creationId xmlns:a16="http://schemas.microsoft.com/office/drawing/2014/main" id="{DAC04359-3B6F-5B00-3A13-69802C2F8479}"/>
              </a:ext>
            </a:extLst>
          </p:cNvPr>
          <p:cNvSpPr txBox="1">
            <a:spLocks/>
          </p:cNvSpPr>
          <p:nvPr/>
        </p:nvSpPr>
        <p:spPr>
          <a:xfrm>
            <a:off x="10282669" y="2370960"/>
            <a:ext cx="1163613" cy="30587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4-cluster</a:t>
            </a:r>
          </a:p>
        </p:txBody>
      </p:sp>
      <p:sp>
        <p:nvSpPr>
          <p:cNvPr id="70" name="Text Placeholder 5">
            <a:extLst>
              <a:ext uri="{FF2B5EF4-FFF2-40B4-BE49-F238E27FC236}">
                <a16:creationId xmlns:a16="http://schemas.microsoft.com/office/drawing/2014/main" id="{BF782D42-A58A-B4D7-F963-5756CF69718F}"/>
              </a:ext>
            </a:extLst>
          </p:cNvPr>
          <p:cNvSpPr txBox="1">
            <a:spLocks/>
          </p:cNvSpPr>
          <p:nvPr/>
        </p:nvSpPr>
        <p:spPr>
          <a:xfrm>
            <a:off x="4117395" y="2717324"/>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Pre-crisis</a:t>
            </a:r>
          </a:p>
        </p:txBody>
      </p:sp>
      <p:sp>
        <p:nvSpPr>
          <p:cNvPr id="71" name="Text Placeholder 5">
            <a:extLst>
              <a:ext uri="{FF2B5EF4-FFF2-40B4-BE49-F238E27FC236}">
                <a16:creationId xmlns:a16="http://schemas.microsoft.com/office/drawing/2014/main" id="{E2A90323-F4AD-5A41-B34F-4E0D3FE756BE}"/>
              </a:ext>
            </a:extLst>
          </p:cNvPr>
          <p:cNvSpPr txBox="1">
            <a:spLocks/>
          </p:cNvSpPr>
          <p:nvPr/>
        </p:nvSpPr>
        <p:spPr>
          <a:xfrm>
            <a:off x="4117395" y="335463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Crisis</a:t>
            </a:r>
          </a:p>
        </p:txBody>
      </p:sp>
      <p:sp>
        <p:nvSpPr>
          <p:cNvPr id="72" name="Text Placeholder 5">
            <a:extLst>
              <a:ext uri="{FF2B5EF4-FFF2-40B4-BE49-F238E27FC236}">
                <a16:creationId xmlns:a16="http://schemas.microsoft.com/office/drawing/2014/main" id="{020195C6-FF02-F476-2808-7299EAA1B508}"/>
              </a:ext>
            </a:extLst>
          </p:cNvPr>
          <p:cNvSpPr txBox="1">
            <a:spLocks/>
          </p:cNvSpPr>
          <p:nvPr/>
        </p:nvSpPr>
        <p:spPr>
          <a:xfrm>
            <a:off x="4103541" y="399194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Post-crisis</a:t>
            </a:r>
          </a:p>
        </p:txBody>
      </p:sp>
      <p:sp>
        <p:nvSpPr>
          <p:cNvPr id="73" name="Text Placeholder 5">
            <a:extLst>
              <a:ext uri="{FF2B5EF4-FFF2-40B4-BE49-F238E27FC236}">
                <a16:creationId xmlns:a16="http://schemas.microsoft.com/office/drawing/2014/main" id="{5EBCDCBF-C694-274D-A0CD-EA0FF91C9C3B}"/>
              </a:ext>
            </a:extLst>
          </p:cNvPr>
          <p:cNvSpPr txBox="1">
            <a:spLocks/>
          </p:cNvSpPr>
          <p:nvPr/>
        </p:nvSpPr>
        <p:spPr>
          <a:xfrm>
            <a:off x="5350450" y="399194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Chronic</a:t>
            </a:r>
          </a:p>
        </p:txBody>
      </p:sp>
      <p:sp>
        <p:nvSpPr>
          <p:cNvPr id="74" name="Text Placeholder 5">
            <a:extLst>
              <a:ext uri="{FF2B5EF4-FFF2-40B4-BE49-F238E27FC236}">
                <a16:creationId xmlns:a16="http://schemas.microsoft.com/office/drawing/2014/main" id="{1149448E-4E6A-D11B-3C0B-FE9CB8DBD059}"/>
              </a:ext>
            </a:extLst>
          </p:cNvPr>
          <p:cNvSpPr txBox="1">
            <a:spLocks/>
          </p:cNvSpPr>
          <p:nvPr/>
        </p:nvSpPr>
        <p:spPr>
          <a:xfrm>
            <a:off x="5350450" y="462925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Resolution</a:t>
            </a:r>
          </a:p>
        </p:txBody>
      </p:sp>
      <p:sp>
        <p:nvSpPr>
          <p:cNvPr id="75" name="Text Placeholder 5">
            <a:extLst>
              <a:ext uri="{FF2B5EF4-FFF2-40B4-BE49-F238E27FC236}">
                <a16:creationId xmlns:a16="http://schemas.microsoft.com/office/drawing/2014/main" id="{985913FD-5100-9180-CAE2-D2FB526361EA}"/>
              </a:ext>
            </a:extLst>
          </p:cNvPr>
          <p:cNvSpPr txBox="1">
            <a:spLocks/>
          </p:cNvSpPr>
          <p:nvPr/>
        </p:nvSpPr>
        <p:spPr>
          <a:xfrm>
            <a:off x="5336596" y="3340778"/>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Acute</a:t>
            </a:r>
          </a:p>
        </p:txBody>
      </p:sp>
      <p:sp>
        <p:nvSpPr>
          <p:cNvPr id="76" name="Text Placeholder 5">
            <a:extLst>
              <a:ext uri="{FF2B5EF4-FFF2-40B4-BE49-F238E27FC236}">
                <a16:creationId xmlns:a16="http://schemas.microsoft.com/office/drawing/2014/main" id="{3DCC2BA0-0062-EE7C-9D60-CD25710A675D}"/>
              </a:ext>
            </a:extLst>
          </p:cNvPr>
          <p:cNvSpPr txBox="1">
            <a:spLocks/>
          </p:cNvSpPr>
          <p:nvPr/>
        </p:nvSpPr>
        <p:spPr>
          <a:xfrm>
            <a:off x="5350451" y="271732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Prodromal</a:t>
            </a:r>
          </a:p>
        </p:txBody>
      </p:sp>
      <p:sp>
        <p:nvSpPr>
          <p:cNvPr id="77" name="Text Placeholder 5">
            <a:extLst>
              <a:ext uri="{FF2B5EF4-FFF2-40B4-BE49-F238E27FC236}">
                <a16:creationId xmlns:a16="http://schemas.microsoft.com/office/drawing/2014/main" id="{B96C8E83-25D5-1300-12D7-6C7E3B6E5878}"/>
              </a:ext>
            </a:extLst>
          </p:cNvPr>
          <p:cNvSpPr txBox="1">
            <a:spLocks/>
          </p:cNvSpPr>
          <p:nvPr/>
        </p:nvSpPr>
        <p:spPr>
          <a:xfrm>
            <a:off x="6569651" y="2717323"/>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Issues management</a:t>
            </a:r>
          </a:p>
        </p:txBody>
      </p:sp>
      <p:sp>
        <p:nvSpPr>
          <p:cNvPr id="78" name="Text Placeholder 5">
            <a:extLst>
              <a:ext uri="{FF2B5EF4-FFF2-40B4-BE49-F238E27FC236}">
                <a16:creationId xmlns:a16="http://schemas.microsoft.com/office/drawing/2014/main" id="{1A5401D7-003A-ACCC-3BAE-DA4B156838D1}"/>
              </a:ext>
            </a:extLst>
          </p:cNvPr>
          <p:cNvSpPr txBox="1">
            <a:spLocks/>
          </p:cNvSpPr>
          <p:nvPr/>
        </p:nvSpPr>
        <p:spPr>
          <a:xfrm>
            <a:off x="6569651" y="335463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Planning-prevention</a:t>
            </a:r>
          </a:p>
        </p:txBody>
      </p:sp>
      <p:sp>
        <p:nvSpPr>
          <p:cNvPr id="79" name="Text Placeholder 5">
            <a:extLst>
              <a:ext uri="{FF2B5EF4-FFF2-40B4-BE49-F238E27FC236}">
                <a16:creationId xmlns:a16="http://schemas.microsoft.com/office/drawing/2014/main" id="{4153574C-633F-F4B6-06B4-2ECED14645E0}"/>
              </a:ext>
            </a:extLst>
          </p:cNvPr>
          <p:cNvSpPr txBox="1">
            <a:spLocks/>
          </p:cNvSpPr>
          <p:nvPr/>
        </p:nvSpPr>
        <p:spPr>
          <a:xfrm>
            <a:off x="6555797" y="399194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Crisis</a:t>
            </a:r>
          </a:p>
        </p:txBody>
      </p:sp>
      <p:sp>
        <p:nvSpPr>
          <p:cNvPr id="80" name="Text Placeholder 5">
            <a:extLst>
              <a:ext uri="{FF2B5EF4-FFF2-40B4-BE49-F238E27FC236}">
                <a16:creationId xmlns:a16="http://schemas.microsoft.com/office/drawing/2014/main" id="{3FAE5F85-F353-E8EC-2E6A-6D2EEB74505E}"/>
              </a:ext>
            </a:extLst>
          </p:cNvPr>
          <p:cNvSpPr txBox="1">
            <a:spLocks/>
          </p:cNvSpPr>
          <p:nvPr/>
        </p:nvSpPr>
        <p:spPr>
          <a:xfrm>
            <a:off x="6569651" y="4629250"/>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Post-crisis</a:t>
            </a:r>
          </a:p>
        </p:txBody>
      </p:sp>
      <p:sp>
        <p:nvSpPr>
          <p:cNvPr id="119" name="Text Placeholder 5">
            <a:extLst>
              <a:ext uri="{FF2B5EF4-FFF2-40B4-BE49-F238E27FC236}">
                <a16:creationId xmlns:a16="http://schemas.microsoft.com/office/drawing/2014/main" id="{91A6311A-B5FE-7785-A878-C36132C8829B}"/>
              </a:ext>
            </a:extLst>
          </p:cNvPr>
          <p:cNvSpPr txBox="1">
            <a:spLocks/>
          </p:cNvSpPr>
          <p:nvPr/>
        </p:nvSpPr>
        <p:spPr>
          <a:xfrm>
            <a:off x="7816560" y="2703469"/>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Signal detection</a:t>
            </a:r>
          </a:p>
        </p:txBody>
      </p:sp>
      <p:sp>
        <p:nvSpPr>
          <p:cNvPr id="120" name="Text Placeholder 5">
            <a:extLst>
              <a:ext uri="{FF2B5EF4-FFF2-40B4-BE49-F238E27FC236}">
                <a16:creationId xmlns:a16="http://schemas.microsoft.com/office/drawing/2014/main" id="{B6B9C8FD-7B47-1F49-6A2C-C3BC8A99FB4B}"/>
              </a:ext>
            </a:extLst>
          </p:cNvPr>
          <p:cNvSpPr txBox="1">
            <a:spLocks/>
          </p:cNvSpPr>
          <p:nvPr/>
        </p:nvSpPr>
        <p:spPr>
          <a:xfrm>
            <a:off x="7802705" y="3354632"/>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Probing, prevention</a:t>
            </a:r>
          </a:p>
        </p:txBody>
      </p:sp>
      <p:sp>
        <p:nvSpPr>
          <p:cNvPr id="121" name="Text Placeholder 5">
            <a:extLst>
              <a:ext uri="{FF2B5EF4-FFF2-40B4-BE49-F238E27FC236}">
                <a16:creationId xmlns:a16="http://schemas.microsoft.com/office/drawing/2014/main" id="{8B1F1A75-3257-3E2F-C750-A22EE5402373}"/>
              </a:ext>
            </a:extLst>
          </p:cNvPr>
          <p:cNvSpPr txBox="1">
            <a:spLocks/>
          </p:cNvSpPr>
          <p:nvPr/>
        </p:nvSpPr>
        <p:spPr>
          <a:xfrm>
            <a:off x="7816559" y="3991941"/>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Containment</a:t>
            </a:r>
          </a:p>
        </p:txBody>
      </p:sp>
      <p:sp>
        <p:nvSpPr>
          <p:cNvPr id="122" name="Text Placeholder 5">
            <a:extLst>
              <a:ext uri="{FF2B5EF4-FFF2-40B4-BE49-F238E27FC236}">
                <a16:creationId xmlns:a16="http://schemas.microsoft.com/office/drawing/2014/main" id="{BB3E9532-9BC9-29BC-FCE6-B6423A251D1F}"/>
              </a:ext>
            </a:extLst>
          </p:cNvPr>
          <p:cNvSpPr txBox="1">
            <a:spLocks/>
          </p:cNvSpPr>
          <p:nvPr/>
        </p:nvSpPr>
        <p:spPr>
          <a:xfrm>
            <a:off x="7802704" y="4643105"/>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Recovery</a:t>
            </a:r>
          </a:p>
        </p:txBody>
      </p:sp>
      <p:sp>
        <p:nvSpPr>
          <p:cNvPr id="123" name="Text Placeholder 5">
            <a:extLst>
              <a:ext uri="{FF2B5EF4-FFF2-40B4-BE49-F238E27FC236}">
                <a16:creationId xmlns:a16="http://schemas.microsoft.com/office/drawing/2014/main" id="{6AD0209F-8050-B2AB-30EE-6900C9A32186}"/>
              </a:ext>
            </a:extLst>
          </p:cNvPr>
          <p:cNvSpPr txBox="1">
            <a:spLocks/>
          </p:cNvSpPr>
          <p:nvPr/>
        </p:nvSpPr>
        <p:spPr>
          <a:xfrm>
            <a:off x="7802704" y="5266559"/>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Learning</a:t>
            </a:r>
          </a:p>
        </p:txBody>
      </p:sp>
      <p:sp>
        <p:nvSpPr>
          <p:cNvPr id="124" name="Text Placeholder 5">
            <a:extLst>
              <a:ext uri="{FF2B5EF4-FFF2-40B4-BE49-F238E27FC236}">
                <a16:creationId xmlns:a16="http://schemas.microsoft.com/office/drawing/2014/main" id="{00AECAA6-E29C-50A7-607C-A8999CDC2D9E}"/>
              </a:ext>
            </a:extLst>
          </p:cNvPr>
          <p:cNvSpPr txBox="1">
            <a:spLocks/>
          </p:cNvSpPr>
          <p:nvPr/>
        </p:nvSpPr>
        <p:spPr>
          <a:xfrm>
            <a:off x="9035758" y="2703468"/>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IDENTIFICATION </a:t>
            </a:r>
            <a:r>
              <a:rPr lang="en-IE" sz="1200" dirty="0"/>
              <a:t>goal formation</a:t>
            </a:r>
          </a:p>
        </p:txBody>
      </p:sp>
      <p:sp>
        <p:nvSpPr>
          <p:cNvPr id="125" name="Text Placeholder 5">
            <a:extLst>
              <a:ext uri="{FF2B5EF4-FFF2-40B4-BE49-F238E27FC236}">
                <a16:creationId xmlns:a16="http://schemas.microsoft.com/office/drawing/2014/main" id="{22707074-D9F2-BFA5-0FE3-5199B0CDBC1A}"/>
              </a:ext>
            </a:extLst>
          </p:cNvPr>
          <p:cNvSpPr txBox="1">
            <a:spLocks/>
          </p:cNvSpPr>
          <p:nvPr/>
        </p:nvSpPr>
        <p:spPr>
          <a:xfrm>
            <a:off x="9035758" y="3368487"/>
            <a:ext cx="1163613"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IDENTIFICATION </a:t>
            </a:r>
            <a:r>
              <a:rPr lang="en-IE" sz="1200" dirty="0"/>
              <a:t>environmental analysis</a:t>
            </a:r>
          </a:p>
        </p:txBody>
      </p:sp>
      <p:sp>
        <p:nvSpPr>
          <p:cNvPr id="126" name="Text Placeholder 5">
            <a:extLst>
              <a:ext uri="{FF2B5EF4-FFF2-40B4-BE49-F238E27FC236}">
                <a16:creationId xmlns:a16="http://schemas.microsoft.com/office/drawing/2014/main" id="{5AD0B509-D46C-6CFD-8819-6F1003D5D4E5}"/>
              </a:ext>
            </a:extLst>
          </p:cNvPr>
          <p:cNvSpPr txBox="1">
            <a:spLocks/>
          </p:cNvSpPr>
          <p:nvPr/>
        </p:nvSpPr>
        <p:spPr>
          <a:xfrm>
            <a:off x="9008048" y="3991941"/>
            <a:ext cx="1246911"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CONFRONTATION </a:t>
            </a:r>
            <a:r>
              <a:rPr lang="en-IE" sz="1200" dirty="0"/>
              <a:t>strategy formulation</a:t>
            </a:r>
          </a:p>
        </p:txBody>
      </p:sp>
      <p:sp>
        <p:nvSpPr>
          <p:cNvPr id="127" name="Text Placeholder 5">
            <a:extLst>
              <a:ext uri="{FF2B5EF4-FFF2-40B4-BE49-F238E27FC236}">
                <a16:creationId xmlns:a16="http://schemas.microsoft.com/office/drawing/2014/main" id="{C7776754-D80E-B706-3111-17D19A74C322}"/>
              </a:ext>
            </a:extLst>
          </p:cNvPr>
          <p:cNvSpPr txBox="1">
            <a:spLocks/>
          </p:cNvSpPr>
          <p:nvPr/>
        </p:nvSpPr>
        <p:spPr>
          <a:xfrm>
            <a:off x="9008048" y="4629250"/>
            <a:ext cx="1258168"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100" dirty="0"/>
              <a:t>CONFRONTATION </a:t>
            </a:r>
            <a:r>
              <a:rPr lang="en-IE" sz="1200" dirty="0"/>
              <a:t>strategy evaluation</a:t>
            </a:r>
          </a:p>
        </p:txBody>
      </p:sp>
      <p:sp>
        <p:nvSpPr>
          <p:cNvPr id="128" name="Text Placeholder 5">
            <a:extLst>
              <a:ext uri="{FF2B5EF4-FFF2-40B4-BE49-F238E27FC236}">
                <a16:creationId xmlns:a16="http://schemas.microsoft.com/office/drawing/2014/main" id="{261CF3DC-1F6B-F47B-3EEC-323D849B7566}"/>
              </a:ext>
            </a:extLst>
          </p:cNvPr>
          <p:cNvSpPr txBox="1">
            <a:spLocks/>
          </p:cNvSpPr>
          <p:nvPr/>
        </p:nvSpPr>
        <p:spPr>
          <a:xfrm>
            <a:off x="8952629" y="5280414"/>
            <a:ext cx="1355152"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t>RECONFIGURATION </a:t>
            </a:r>
            <a:r>
              <a:rPr lang="en-IE" sz="1200" dirty="0"/>
              <a:t>strategy implementation</a:t>
            </a:r>
          </a:p>
        </p:txBody>
      </p:sp>
      <p:sp>
        <p:nvSpPr>
          <p:cNvPr id="129" name="Text Placeholder 5">
            <a:extLst>
              <a:ext uri="{FF2B5EF4-FFF2-40B4-BE49-F238E27FC236}">
                <a16:creationId xmlns:a16="http://schemas.microsoft.com/office/drawing/2014/main" id="{801EE227-60B4-6FD4-1CEA-D37CD96B28C4}"/>
              </a:ext>
            </a:extLst>
          </p:cNvPr>
          <p:cNvSpPr txBox="1">
            <a:spLocks/>
          </p:cNvSpPr>
          <p:nvPr/>
        </p:nvSpPr>
        <p:spPr>
          <a:xfrm>
            <a:off x="8938774" y="5903868"/>
            <a:ext cx="1355152"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t>RECONFIGURATION </a:t>
            </a:r>
            <a:r>
              <a:rPr lang="en-IE" sz="1200" dirty="0"/>
              <a:t>strategy control</a:t>
            </a:r>
          </a:p>
        </p:txBody>
      </p:sp>
      <p:sp>
        <p:nvSpPr>
          <p:cNvPr id="130" name="Text Placeholder 5">
            <a:extLst>
              <a:ext uri="{FF2B5EF4-FFF2-40B4-BE49-F238E27FC236}">
                <a16:creationId xmlns:a16="http://schemas.microsoft.com/office/drawing/2014/main" id="{2CC5B6BA-4C23-B51C-2AFC-B58685DBBA99}"/>
              </a:ext>
            </a:extLst>
          </p:cNvPr>
          <p:cNvSpPr txBox="1">
            <a:spLocks/>
          </p:cNvSpPr>
          <p:nvPr/>
        </p:nvSpPr>
        <p:spPr>
          <a:xfrm>
            <a:off x="10241104" y="2703469"/>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preparedness</a:t>
            </a:r>
          </a:p>
        </p:txBody>
      </p:sp>
      <p:sp>
        <p:nvSpPr>
          <p:cNvPr id="131" name="Text Placeholder 5">
            <a:extLst>
              <a:ext uri="{FF2B5EF4-FFF2-40B4-BE49-F238E27FC236}">
                <a16:creationId xmlns:a16="http://schemas.microsoft.com/office/drawing/2014/main" id="{42836EE6-34C0-27A8-72E5-31B4133BF19A}"/>
              </a:ext>
            </a:extLst>
          </p:cNvPr>
          <p:cNvSpPr txBox="1">
            <a:spLocks/>
          </p:cNvSpPr>
          <p:nvPr/>
        </p:nvSpPr>
        <p:spPr>
          <a:xfrm>
            <a:off x="10254958" y="3354633"/>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prevention</a:t>
            </a:r>
          </a:p>
        </p:txBody>
      </p:sp>
      <p:sp>
        <p:nvSpPr>
          <p:cNvPr id="132" name="Text Placeholder 5">
            <a:extLst>
              <a:ext uri="{FF2B5EF4-FFF2-40B4-BE49-F238E27FC236}">
                <a16:creationId xmlns:a16="http://schemas.microsoft.com/office/drawing/2014/main" id="{5139DE6F-2D4F-2519-8EF2-68C79EE4CDA2}"/>
              </a:ext>
            </a:extLst>
          </p:cNvPr>
          <p:cNvSpPr txBox="1">
            <a:spLocks/>
          </p:cNvSpPr>
          <p:nvPr/>
        </p:nvSpPr>
        <p:spPr>
          <a:xfrm>
            <a:off x="10227249" y="4005796"/>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Crisis event management</a:t>
            </a:r>
          </a:p>
        </p:txBody>
      </p:sp>
      <p:sp>
        <p:nvSpPr>
          <p:cNvPr id="133" name="Text Placeholder 5">
            <a:extLst>
              <a:ext uri="{FF2B5EF4-FFF2-40B4-BE49-F238E27FC236}">
                <a16:creationId xmlns:a16="http://schemas.microsoft.com/office/drawing/2014/main" id="{8F41BE33-8E39-C339-7BAE-3F690C1393C0}"/>
              </a:ext>
            </a:extLst>
          </p:cNvPr>
          <p:cNvSpPr txBox="1">
            <a:spLocks/>
          </p:cNvSpPr>
          <p:nvPr/>
        </p:nvSpPr>
        <p:spPr>
          <a:xfrm>
            <a:off x="10227249" y="4629250"/>
            <a:ext cx="1255209" cy="58389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IE" sz="1400" dirty="0"/>
              <a:t>Post-crisis management</a:t>
            </a:r>
          </a:p>
        </p:txBody>
      </p:sp>
      <p:sp>
        <p:nvSpPr>
          <p:cNvPr id="2" name="TextBox 1">
            <a:extLst>
              <a:ext uri="{FF2B5EF4-FFF2-40B4-BE49-F238E27FC236}">
                <a16:creationId xmlns:a16="http://schemas.microsoft.com/office/drawing/2014/main" id="{6C3589F7-D2C7-007F-443F-BFF2B8700792}"/>
              </a:ext>
            </a:extLst>
          </p:cNvPr>
          <p:cNvSpPr txBox="1"/>
          <p:nvPr/>
        </p:nvSpPr>
        <p:spPr>
          <a:xfrm>
            <a:off x="5814247" y="6092235"/>
            <a:ext cx="2115671" cy="369332"/>
          </a:xfrm>
          <a:prstGeom prst="rect">
            <a:avLst/>
          </a:prstGeom>
          <a:noFill/>
        </p:spPr>
        <p:txBody>
          <a:bodyPr wrap="square" rtlCol="0">
            <a:spAutoFit/>
          </a:bodyPr>
          <a:lstStyle/>
          <a:p>
            <a:r>
              <a:rPr lang="en-IE" dirty="0">
                <a:solidFill>
                  <a:srgbClr val="4D4D4D"/>
                </a:solidFill>
                <a:hlinkClick r:id="rId4">
                  <a:extLst>
                    <a:ext uri="{A12FA001-AC4F-418D-AE19-62706E023703}">
                      <ahyp:hlinkClr xmlns:ahyp="http://schemas.microsoft.com/office/drawing/2018/hyperlinkcolor" val="tx"/>
                    </a:ext>
                  </a:extLst>
                </a:hlinkClick>
              </a:rPr>
              <a:t>Source</a:t>
            </a:r>
            <a:r>
              <a:rPr lang="en-IE" dirty="0">
                <a:solidFill>
                  <a:srgbClr val="4D4D4D"/>
                </a:solidFill>
              </a:rPr>
              <a:t> Smartsheet</a:t>
            </a:r>
          </a:p>
        </p:txBody>
      </p:sp>
    </p:spTree>
    <p:extLst>
      <p:ext uri="{BB962C8B-B14F-4D97-AF65-F5344CB8AC3E}">
        <p14:creationId xmlns:p14="http://schemas.microsoft.com/office/powerpoint/2010/main" val="172070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9C2DDBC-E71C-A07B-8B7E-39E3B169529B}"/>
              </a:ext>
            </a:extLst>
          </p:cNvPr>
          <p:cNvSpPr>
            <a:spLocks noGrp="1"/>
          </p:cNvSpPr>
          <p:nvPr>
            <p:ph type="body" sz="quarter" idx="18"/>
          </p:nvPr>
        </p:nvSpPr>
        <p:spPr>
          <a:xfrm>
            <a:off x="1268025" y="876771"/>
            <a:ext cx="5758073" cy="4525954"/>
          </a:xfrm>
        </p:spPr>
        <p:txBody>
          <a:bodyPr>
            <a:noAutofit/>
          </a:bodyPr>
          <a:lstStyle/>
          <a:p>
            <a:pPr marL="0" indent="0" algn="l" rtl="0" fontAlgn="base"/>
            <a:r>
              <a:rPr lang="en-GB" sz="1800" b="1" dirty="0"/>
              <a:t>Alfonso Gonzalez-Herrero and Cornelius </a:t>
            </a:r>
            <a:r>
              <a:rPr lang="en-GB" sz="1800" b="1" i="0" dirty="0">
                <a:effectLst/>
              </a:rPr>
              <a:t>Pratt</a:t>
            </a:r>
            <a:r>
              <a:rPr lang="en-GB" sz="1800" b="0" i="0" dirty="0">
                <a:effectLst/>
              </a:rPr>
              <a:t> identify a crisis lifecycle with multiple sequential stages as </a:t>
            </a:r>
            <a:r>
              <a:rPr lang="en-GB" sz="1800" b="1" i="0" dirty="0">
                <a:effectLst/>
              </a:rPr>
              <a:t>birth, growth, maturity, and decline</a:t>
            </a:r>
            <a:r>
              <a:rPr lang="en-GB" sz="1800" dirty="0"/>
              <a:t>. This</a:t>
            </a:r>
            <a:r>
              <a:rPr lang="en-GB" sz="1800" b="0" i="0" dirty="0">
                <a:effectLst/>
              </a:rPr>
              <a:t> model parallels these stages with issues such as management, planning-prevention, crisis, and post-crisis. </a:t>
            </a:r>
            <a:r>
              <a:rPr lang="en-GB" sz="1800" dirty="0"/>
              <a:t>The </a:t>
            </a:r>
            <a:r>
              <a:rPr lang="en-GB" sz="1800" b="0" i="0" dirty="0">
                <a:effectLst/>
              </a:rPr>
              <a:t>region or businesses search and anticipate of issues and communication aspects of crisis management that may become problematic. </a:t>
            </a:r>
          </a:p>
          <a:p>
            <a:pPr marL="0" indent="0" algn="l" rtl="0" fontAlgn="base"/>
            <a:r>
              <a:rPr lang="en-GB" sz="1800" b="1" dirty="0"/>
              <a:t>Alan Hilburg </a:t>
            </a:r>
            <a:r>
              <a:rPr lang="en-GB" sz="1800" b="0" i="0" dirty="0">
                <a:effectLst/>
              </a:rPr>
              <a:t>explains the crisis lifecycle as an arc that consists of avoidance, mitigation, and recovery.  This concept is similar to another popular model with three stages: before, during, and after a crisis. </a:t>
            </a:r>
          </a:p>
          <a:p>
            <a:pPr marL="0" indent="0" algn="l" rtl="0" fontAlgn="base"/>
            <a:r>
              <a:rPr lang="en-GB" sz="1800" b="1" dirty="0"/>
              <a:t>Mitroff </a:t>
            </a:r>
            <a:r>
              <a:rPr lang="en-GB" sz="1800" dirty="0"/>
              <a:t>described five crisis stages, which also follow a similar lifecycle progression: Crisis signal detection, Probing and prevention (probing refers to looking for risk factors), Containment, Recovery, and Learning</a:t>
            </a:r>
          </a:p>
          <a:p>
            <a:pPr marL="0" indent="0" algn="l" rtl="0" fontAlgn="base"/>
            <a:r>
              <a:rPr lang="en-GB" sz="1800" b="1" dirty="0"/>
              <a:t>John Burnett </a:t>
            </a:r>
            <a:r>
              <a:rPr lang="en-GB" sz="1800" b="0" i="0" dirty="0">
                <a:effectLst/>
              </a:rPr>
              <a:t>proposed a crisis management model with three broad stages — identification, confrontation, and reconfiguration — which each consists of two steps. The steps in Burnett’s model are goal formation, environmental analysis, strategy formulation, strategy evaluation, strategy implementation, and strategic control.</a:t>
            </a:r>
            <a:endParaRPr lang="en-GB" sz="1800" dirty="0"/>
          </a:p>
          <a:p>
            <a:endParaRPr lang="en-IE" sz="1800" dirty="0"/>
          </a:p>
        </p:txBody>
      </p:sp>
      <p:sp>
        <p:nvSpPr>
          <p:cNvPr id="4" name="Text Placeholder 3">
            <a:extLst>
              <a:ext uri="{FF2B5EF4-FFF2-40B4-BE49-F238E27FC236}">
                <a16:creationId xmlns:a16="http://schemas.microsoft.com/office/drawing/2014/main" id="{AA33BB23-A4BB-277B-27C4-33C11028F106}"/>
              </a:ext>
            </a:extLst>
          </p:cNvPr>
          <p:cNvSpPr>
            <a:spLocks noGrp="1"/>
          </p:cNvSpPr>
          <p:nvPr>
            <p:ph type="body" sz="quarter" idx="16"/>
          </p:nvPr>
        </p:nvSpPr>
        <p:spPr>
          <a:xfrm>
            <a:off x="1039460" y="56593"/>
            <a:ext cx="6215203" cy="881896"/>
          </a:xfrm>
        </p:spPr>
        <p:txBody>
          <a:bodyPr anchor="ctr">
            <a:noAutofit/>
          </a:bodyPr>
          <a:lstStyle/>
          <a:p>
            <a:pPr algn="ctr"/>
            <a:r>
              <a:rPr lang="en-IE" sz="3200" dirty="0"/>
              <a:t>Multiple Crisis Management Models</a:t>
            </a:r>
          </a:p>
        </p:txBody>
      </p:sp>
      <p:pic>
        <p:nvPicPr>
          <p:cNvPr id="1026" name="Picture 2">
            <a:hlinkClick r:id="rId2"/>
            <a:extLst>
              <a:ext uri="{FF2B5EF4-FFF2-40B4-BE49-F238E27FC236}">
                <a16:creationId xmlns:a16="http://schemas.microsoft.com/office/drawing/2014/main" id="{B60332BA-17C8-8B8F-540C-46E298568C3F}"/>
              </a:ext>
            </a:extLst>
          </p:cNvPr>
          <p:cNvPicPr>
            <a:picLocks noChangeAspect="1" noChangeArrowheads="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bwMode="auto">
          <a:xfrm>
            <a:off x="7254663" y="171995"/>
            <a:ext cx="4937337" cy="551892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1C754641-BC03-CE6D-6F33-F54377D16018}"/>
              </a:ext>
            </a:extLst>
          </p:cNvPr>
          <p:cNvGrpSpPr/>
          <p:nvPr/>
        </p:nvGrpSpPr>
        <p:grpSpPr>
          <a:xfrm>
            <a:off x="7494494" y="5402725"/>
            <a:ext cx="951471" cy="1191416"/>
            <a:chOff x="3937061" y="5307134"/>
            <a:chExt cx="951471" cy="1191416"/>
          </a:xfrm>
        </p:grpSpPr>
        <p:pic>
          <p:nvPicPr>
            <p:cNvPr id="9" name="Graphic 8" descr="Touchscreen with solid fill">
              <a:extLst>
                <a:ext uri="{FF2B5EF4-FFF2-40B4-BE49-F238E27FC236}">
                  <a16:creationId xmlns:a16="http://schemas.microsoft.com/office/drawing/2014/main" id="{19109A4F-9529-0298-D7DC-B7058E56FC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37061" y="5307134"/>
              <a:ext cx="914400" cy="914400"/>
            </a:xfrm>
            <a:prstGeom prst="rect">
              <a:avLst/>
            </a:prstGeom>
          </p:spPr>
        </p:pic>
        <p:sp>
          <p:nvSpPr>
            <p:cNvPr id="10" name="Text Placeholder 5">
              <a:extLst>
                <a:ext uri="{FF2B5EF4-FFF2-40B4-BE49-F238E27FC236}">
                  <a16:creationId xmlns:a16="http://schemas.microsoft.com/office/drawing/2014/main" id="{70BC8646-C430-4F20-AFC4-9F37DD6BDB71}"/>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2">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11" name="Text Placeholder 5">
            <a:extLst>
              <a:ext uri="{FF2B5EF4-FFF2-40B4-BE49-F238E27FC236}">
                <a16:creationId xmlns:a16="http://schemas.microsoft.com/office/drawing/2014/main" id="{AECBFC30-1BD8-5ABF-17EE-3F478BD6B6F9}"/>
              </a:ext>
            </a:extLst>
          </p:cNvPr>
          <p:cNvSpPr txBox="1">
            <a:spLocks/>
          </p:cNvSpPr>
          <p:nvPr/>
        </p:nvSpPr>
        <p:spPr>
          <a:xfrm>
            <a:off x="8930244" y="269588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b="1" dirty="0"/>
              <a:t>Crisis Management</a:t>
            </a:r>
          </a:p>
        </p:txBody>
      </p:sp>
      <p:sp>
        <p:nvSpPr>
          <p:cNvPr id="12" name="Text Placeholder 5">
            <a:extLst>
              <a:ext uri="{FF2B5EF4-FFF2-40B4-BE49-F238E27FC236}">
                <a16:creationId xmlns:a16="http://schemas.microsoft.com/office/drawing/2014/main" id="{C4FEDC44-794C-D433-8CE7-2F8CCA11C876}"/>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800" b="1" dirty="0">
                <a:solidFill>
                  <a:srgbClr val="79527B"/>
                </a:solidFill>
              </a:rPr>
              <a:t>Burnett Model of Crisis Management</a:t>
            </a:r>
          </a:p>
        </p:txBody>
      </p:sp>
      <p:sp>
        <p:nvSpPr>
          <p:cNvPr id="13" name="Text Placeholder 5">
            <a:extLst>
              <a:ext uri="{FF2B5EF4-FFF2-40B4-BE49-F238E27FC236}">
                <a16:creationId xmlns:a16="http://schemas.microsoft.com/office/drawing/2014/main" id="{02CA8BE8-BF6F-4DC7-F503-0ADCECA87A94}"/>
              </a:ext>
            </a:extLst>
          </p:cNvPr>
          <p:cNvSpPr txBox="1">
            <a:spLocks/>
          </p:cNvSpPr>
          <p:nvPr/>
        </p:nvSpPr>
        <p:spPr>
          <a:xfrm>
            <a:off x="9920034"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Adapted from Tony Burnett, 2007</a:t>
            </a:r>
          </a:p>
        </p:txBody>
      </p:sp>
      <p:sp>
        <p:nvSpPr>
          <p:cNvPr id="14" name="Text Placeholder 5">
            <a:extLst>
              <a:ext uri="{FF2B5EF4-FFF2-40B4-BE49-F238E27FC236}">
                <a16:creationId xmlns:a16="http://schemas.microsoft.com/office/drawing/2014/main" id="{75BF6442-F010-2F7D-3B59-6A07357F45E5}"/>
              </a:ext>
            </a:extLst>
          </p:cNvPr>
          <p:cNvSpPr txBox="1">
            <a:spLocks/>
          </p:cNvSpPr>
          <p:nvPr/>
        </p:nvSpPr>
        <p:spPr>
          <a:xfrm>
            <a:off x="8930244" y="1413346"/>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Goal Formation</a:t>
            </a:r>
          </a:p>
        </p:txBody>
      </p:sp>
      <p:sp>
        <p:nvSpPr>
          <p:cNvPr id="15" name="Text Placeholder 5">
            <a:extLst>
              <a:ext uri="{FF2B5EF4-FFF2-40B4-BE49-F238E27FC236}">
                <a16:creationId xmlns:a16="http://schemas.microsoft.com/office/drawing/2014/main" id="{770CED42-FCD5-FD89-7E80-38846B5A09DB}"/>
              </a:ext>
            </a:extLst>
          </p:cNvPr>
          <p:cNvSpPr txBox="1">
            <a:spLocks/>
          </p:cNvSpPr>
          <p:nvPr/>
        </p:nvSpPr>
        <p:spPr>
          <a:xfrm rot="3636858">
            <a:off x="10113998" y="2207306"/>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Environmental Analysis</a:t>
            </a:r>
          </a:p>
        </p:txBody>
      </p:sp>
      <p:sp>
        <p:nvSpPr>
          <p:cNvPr id="16" name="Text Placeholder 5">
            <a:extLst>
              <a:ext uri="{FF2B5EF4-FFF2-40B4-BE49-F238E27FC236}">
                <a16:creationId xmlns:a16="http://schemas.microsoft.com/office/drawing/2014/main" id="{76BE9384-DEFB-DB67-1CDE-05C16B246877}"/>
              </a:ext>
            </a:extLst>
          </p:cNvPr>
          <p:cNvSpPr txBox="1">
            <a:spLocks/>
          </p:cNvSpPr>
          <p:nvPr/>
        </p:nvSpPr>
        <p:spPr>
          <a:xfrm rot="18088471">
            <a:off x="10098300" y="3464357"/>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Formulation</a:t>
            </a:r>
          </a:p>
        </p:txBody>
      </p:sp>
      <p:sp>
        <p:nvSpPr>
          <p:cNvPr id="17" name="Text Placeholder 5">
            <a:extLst>
              <a:ext uri="{FF2B5EF4-FFF2-40B4-BE49-F238E27FC236}">
                <a16:creationId xmlns:a16="http://schemas.microsoft.com/office/drawing/2014/main" id="{882CFE56-A723-AA9E-089C-BBD03A324625}"/>
              </a:ext>
            </a:extLst>
          </p:cNvPr>
          <p:cNvSpPr txBox="1">
            <a:spLocks/>
          </p:cNvSpPr>
          <p:nvPr/>
        </p:nvSpPr>
        <p:spPr>
          <a:xfrm>
            <a:off x="8930245" y="396654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Evaluation</a:t>
            </a:r>
          </a:p>
        </p:txBody>
      </p:sp>
      <p:sp>
        <p:nvSpPr>
          <p:cNvPr id="18" name="Text Placeholder 5">
            <a:extLst>
              <a:ext uri="{FF2B5EF4-FFF2-40B4-BE49-F238E27FC236}">
                <a16:creationId xmlns:a16="http://schemas.microsoft.com/office/drawing/2014/main" id="{BFFBCBD4-8A51-EB2F-4C3B-75C99EE92E7A}"/>
              </a:ext>
            </a:extLst>
          </p:cNvPr>
          <p:cNvSpPr txBox="1">
            <a:spLocks/>
          </p:cNvSpPr>
          <p:nvPr/>
        </p:nvSpPr>
        <p:spPr>
          <a:xfrm rot="3422345">
            <a:off x="7952823" y="3406715"/>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Implementation</a:t>
            </a:r>
          </a:p>
        </p:txBody>
      </p:sp>
      <p:sp>
        <p:nvSpPr>
          <p:cNvPr id="19" name="Text Placeholder 5">
            <a:extLst>
              <a:ext uri="{FF2B5EF4-FFF2-40B4-BE49-F238E27FC236}">
                <a16:creationId xmlns:a16="http://schemas.microsoft.com/office/drawing/2014/main" id="{E6901204-E59E-DCA0-7FDD-F1A6CC131781}"/>
              </a:ext>
            </a:extLst>
          </p:cNvPr>
          <p:cNvSpPr txBox="1">
            <a:spLocks/>
          </p:cNvSpPr>
          <p:nvPr/>
        </p:nvSpPr>
        <p:spPr>
          <a:xfrm rot="18033856">
            <a:off x="7976604" y="2173247"/>
            <a:ext cx="1376718" cy="64321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Strategy Control</a:t>
            </a:r>
          </a:p>
        </p:txBody>
      </p:sp>
      <p:sp>
        <p:nvSpPr>
          <p:cNvPr id="20" name="Text Placeholder 5">
            <a:extLst>
              <a:ext uri="{FF2B5EF4-FFF2-40B4-BE49-F238E27FC236}">
                <a16:creationId xmlns:a16="http://schemas.microsoft.com/office/drawing/2014/main" id="{CB0D0E69-E3D6-F0F5-FCA5-E349B7ED6E87}"/>
              </a:ext>
            </a:extLst>
          </p:cNvPr>
          <p:cNvSpPr txBox="1">
            <a:spLocks/>
          </p:cNvSpPr>
          <p:nvPr/>
        </p:nvSpPr>
        <p:spPr>
          <a:xfrm rot="19312087">
            <a:off x="7755277" y="1070789"/>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Time Pressure</a:t>
            </a:r>
          </a:p>
        </p:txBody>
      </p:sp>
      <p:sp>
        <p:nvSpPr>
          <p:cNvPr id="21" name="Text Placeholder 5">
            <a:extLst>
              <a:ext uri="{FF2B5EF4-FFF2-40B4-BE49-F238E27FC236}">
                <a16:creationId xmlns:a16="http://schemas.microsoft.com/office/drawing/2014/main" id="{F6EB7274-CD8A-F892-20A0-56E6880225E4}"/>
              </a:ext>
            </a:extLst>
          </p:cNvPr>
          <p:cNvSpPr txBox="1">
            <a:spLocks/>
          </p:cNvSpPr>
          <p:nvPr/>
        </p:nvSpPr>
        <p:spPr>
          <a:xfrm rot="3481541">
            <a:off x="10683124" y="1739836"/>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Control Issues</a:t>
            </a:r>
          </a:p>
        </p:txBody>
      </p:sp>
      <p:sp>
        <p:nvSpPr>
          <p:cNvPr id="22" name="Text Placeholder 5">
            <a:extLst>
              <a:ext uri="{FF2B5EF4-FFF2-40B4-BE49-F238E27FC236}">
                <a16:creationId xmlns:a16="http://schemas.microsoft.com/office/drawing/2014/main" id="{D499C0AC-C558-6E52-8B88-E8D0B69A43CE}"/>
              </a:ext>
            </a:extLst>
          </p:cNvPr>
          <p:cNvSpPr txBox="1">
            <a:spLocks/>
          </p:cNvSpPr>
          <p:nvPr/>
        </p:nvSpPr>
        <p:spPr>
          <a:xfrm rot="3481541">
            <a:off x="7274906" y="3794268"/>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Response Option Concerns</a:t>
            </a:r>
          </a:p>
        </p:txBody>
      </p:sp>
      <p:sp>
        <p:nvSpPr>
          <p:cNvPr id="23" name="Text Placeholder 5">
            <a:extLst>
              <a:ext uri="{FF2B5EF4-FFF2-40B4-BE49-F238E27FC236}">
                <a16:creationId xmlns:a16="http://schemas.microsoft.com/office/drawing/2014/main" id="{AEFD9375-ABBF-7475-5A30-D8B2A4730422}"/>
              </a:ext>
            </a:extLst>
          </p:cNvPr>
          <p:cNvSpPr txBox="1">
            <a:spLocks/>
          </p:cNvSpPr>
          <p:nvPr/>
        </p:nvSpPr>
        <p:spPr>
          <a:xfrm rot="19743276">
            <a:off x="10035616" y="4360699"/>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400" dirty="0"/>
              <a:t>Threat Level Concerns</a:t>
            </a:r>
          </a:p>
        </p:txBody>
      </p:sp>
      <p:sp>
        <p:nvSpPr>
          <p:cNvPr id="2" name="TextBox 1">
            <a:extLst>
              <a:ext uri="{FF2B5EF4-FFF2-40B4-BE49-F238E27FC236}">
                <a16:creationId xmlns:a16="http://schemas.microsoft.com/office/drawing/2014/main" id="{DF187E73-6F17-E97F-231E-95EE1E8A5A0E}"/>
              </a:ext>
            </a:extLst>
          </p:cNvPr>
          <p:cNvSpPr txBox="1"/>
          <p:nvPr/>
        </p:nvSpPr>
        <p:spPr>
          <a:xfrm>
            <a:off x="9363100" y="5584806"/>
            <a:ext cx="2115671" cy="369332"/>
          </a:xfrm>
          <a:prstGeom prst="rect">
            <a:avLst/>
          </a:prstGeom>
          <a:noFill/>
        </p:spPr>
        <p:txBody>
          <a:bodyPr wrap="square" rtlCol="0">
            <a:spAutoFit/>
          </a:bodyPr>
          <a:lstStyle/>
          <a:p>
            <a:r>
              <a:rPr lang="en-IE" dirty="0">
                <a:solidFill>
                  <a:srgbClr val="4D4D4D"/>
                </a:solidFill>
                <a:hlinkClick r:id="rId2">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1668566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196760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1066800" y="1166023"/>
            <a:ext cx="6194612" cy="4525954"/>
          </a:xfrm>
        </p:spPr>
        <p:txBody>
          <a:bodyPr>
            <a:noAutofit/>
          </a:bodyPr>
          <a:lstStyle/>
          <a:p>
            <a:pPr marL="0" indent="0" algn="l" rtl="0" fontAlgn="base">
              <a:lnSpc>
                <a:spcPct val="100000"/>
              </a:lnSpc>
              <a:spcBef>
                <a:spcPts val="0"/>
              </a:spcBef>
            </a:pPr>
            <a:r>
              <a:rPr lang="en-GB" sz="2000" b="0" i="1" dirty="0">
                <a:effectLst/>
              </a:rPr>
              <a:t>Planning for the Inevitable</a:t>
            </a:r>
            <a:r>
              <a:rPr lang="en-GB" sz="2000" b="0" i="0" dirty="0">
                <a:effectLst/>
              </a:rPr>
              <a:t>, Steven Fink laid out a four-stage crisis model consisting of the prodromal, acute, chronic, and resolution stages. </a:t>
            </a:r>
          </a:p>
          <a:p>
            <a:pPr marL="457200" indent="-457200" algn="l" fontAlgn="base">
              <a:lnSpc>
                <a:spcPct val="100000"/>
              </a:lnSpc>
              <a:spcBef>
                <a:spcPts val="0"/>
              </a:spcBef>
              <a:buFont typeface="+mj-lt"/>
              <a:buAutoNum type="arabicPeriod"/>
            </a:pPr>
            <a:r>
              <a:rPr lang="en-GB" sz="2000" b="0" i="0" dirty="0">
                <a:effectLst/>
              </a:rPr>
              <a:t>The </a:t>
            </a:r>
            <a:r>
              <a:rPr lang="en-GB" sz="2000" b="1" i="1" dirty="0">
                <a:effectLst/>
              </a:rPr>
              <a:t>prodromal stage</a:t>
            </a:r>
            <a:r>
              <a:rPr lang="en-GB" sz="2000" b="1" i="0" dirty="0">
                <a:effectLst/>
              </a:rPr>
              <a:t> </a:t>
            </a:r>
            <a:r>
              <a:rPr lang="en-GB" sz="2000" b="0" i="0" dirty="0">
                <a:effectLst/>
              </a:rPr>
              <a:t>covers the period between first signs and crisis eruption. During this period, Fink states that crisis managers should be proactively monitoring, seeking to identify signs of a brewing crisis, and trying to prevent it or limit its scope. </a:t>
            </a:r>
          </a:p>
          <a:p>
            <a:pPr marL="457200" indent="-457200" algn="l" rtl="0" fontAlgn="base">
              <a:lnSpc>
                <a:spcPct val="100000"/>
              </a:lnSpc>
              <a:spcBef>
                <a:spcPts val="0"/>
              </a:spcBef>
              <a:buFont typeface="+mj-lt"/>
              <a:buAutoNum type="arabicPeriod"/>
            </a:pPr>
            <a:r>
              <a:rPr lang="en-GB" sz="2000" b="0" i="0" dirty="0">
                <a:effectLst/>
              </a:rPr>
              <a:t>The </a:t>
            </a:r>
            <a:r>
              <a:rPr lang="en-GB" sz="2000" b="1" i="1" dirty="0">
                <a:effectLst/>
              </a:rPr>
              <a:t>acute stage</a:t>
            </a:r>
            <a:r>
              <a:rPr lang="en-GB" sz="2000" b="1" i="0" dirty="0">
                <a:effectLst/>
              </a:rPr>
              <a:t> </a:t>
            </a:r>
            <a:r>
              <a:rPr lang="en-GB" sz="2000" b="0" i="0" dirty="0">
                <a:effectLst/>
              </a:rPr>
              <a:t>begins when a trigger unleashes the crisis event. This phase entails activation of crisis managers and their plans. </a:t>
            </a:r>
          </a:p>
          <a:p>
            <a:pPr marL="457200" indent="-457200" algn="l" rtl="0" fontAlgn="base">
              <a:lnSpc>
                <a:spcPct val="100000"/>
              </a:lnSpc>
              <a:spcBef>
                <a:spcPts val="0"/>
              </a:spcBef>
              <a:buFont typeface="+mj-lt"/>
              <a:buAutoNum type="arabicPeriod"/>
            </a:pPr>
            <a:r>
              <a:rPr lang="en-GB" sz="2000" b="0" i="0" dirty="0">
                <a:effectLst/>
              </a:rPr>
              <a:t>The </a:t>
            </a:r>
            <a:r>
              <a:rPr lang="en-GB" sz="2000" b="1" i="1" dirty="0">
                <a:effectLst/>
              </a:rPr>
              <a:t>chronic stage</a:t>
            </a:r>
            <a:r>
              <a:rPr lang="en-GB" sz="2000" b="1" i="0" dirty="0">
                <a:effectLst/>
              </a:rPr>
              <a:t> </a:t>
            </a:r>
            <a:r>
              <a:rPr lang="en-GB" sz="2000" b="0" i="0" dirty="0">
                <a:effectLst/>
              </a:rPr>
              <a:t>encompasses the lasting effects of the crisis, such as after a flood or a hurricane when teams repair damage to buildings and roads. </a:t>
            </a:r>
          </a:p>
          <a:p>
            <a:pPr marL="457200" indent="-457200" algn="l" rtl="0" fontAlgn="base">
              <a:lnSpc>
                <a:spcPct val="100000"/>
              </a:lnSpc>
              <a:spcBef>
                <a:spcPts val="0"/>
              </a:spcBef>
              <a:buFont typeface="+mj-lt"/>
              <a:buAutoNum type="arabicPeriod"/>
            </a:pPr>
            <a:r>
              <a:rPr lang="en-GB" sz="2000" b="0" i="0" dirty="0">
                <a:effectLst/>
              </a:rPr>
              <a:t>Finally, the</a:t>
            </a:r>
            <a:r>
              <a:rPr lang="en-GB" sz="2000" b="0" i="1" dirty="0">
                <a:effectLst/>
              </a:rPr>
              <a:t> </a:t>
            </a:r>
            <a:r>
              <a:rPr lang="en-GB" sz="2000" b="1" i="1" dirty="0">
                <a:effectLst/>
              </a:rPr>
              <a:t>resolution stage</a:t>
            </a:r>
            <a:r>
              <a:rPr lang="en-GB" sz="2000" b="1" i="0" dirty="0">
                <a:effectLst/>
              </a:rPr>
              <a:t> </a:t>
            </a:r>
            <a:r>
              <a:rPr lang="en-GB" sz="2000" b="0" i="0" dirty="0">
                <a:effectLst/>
              </a:rPr>
              <a:t>represents the end of the crisis and a time for internalizing what went wrong through a </a:t>
            </a:r>
            <a:r>
              <a:rPr lang="en-GB" sz="2000" b="0" i="0" u="none" strike="noStrike" dirty="0">
                <a:effectLst/>
                <a:hlinkClick r:id="rId2">
                  <a:extLst>
                    <a:ext uri="{A12FA001-AC4F-418D-AE19-62706E023703}">
                      <ahyp:hlinkClr xmlns:ahyp="http://schemas.microsoft.com/office/drawing/2018/hyperlinkcolor" val="tx"/>
                    </a:ext>
                  </a:extLst>
                </a:hlinkClick>
              </a:rPr>
              <a:t>root-cause analysis </a:t>
            </a:r>
            <a:r>
              <a:rPr lang="en-GB" sz="2000" b="0" i="0" dirty="0">
                <a:effectLst/>
              </a:rPr>
              <a:t>and implementing changes to ensure there is no repetition. </a:t>
            </a:r>
          </a:p>
          <a:p>
            <a:pPr marL="0" indent="0">
              <a:lnSpc>
                <a:spcPct val="100000"/>
              </a:lnSpc>
              <a:spcBef>
                <a:spcPts val="0"/>
              </a:spcBef>
            </a:pPr>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283934" y="43576"/>
            <a:ext cx="5977478" cy="582221"/>
          </a:xfrm>
        </p:spPr>
        <p:txBody>
          <a:bodyPr>
            <a:noAutofit/>
          </a:bodyPr>
          <a:lstStyle/>
          <a:p>
            <a:pPr algn="ctr"/>
            <a:r>
              <a:rPr lang="en-IE" b="1" dirty="0"/>
              <a:t>Finks </a:t>
            </a:r>
          </a:p>
          <a:p>
            <a:pPr algn="ctr"/>
            <a:r>
              <a:rPr lang="en-IE" sz="2800" dirty="0"/>
              <a:t>Lifecycle Crisis Management Model</a:t>
            </a:r>
          </a:p>
        </p:txBody>
      </p:sp>
      <p:pic>
        <p:nvPicPr>
          <p:cNvPr id="35" name="Picture 34">
            <a:hlinkClick r:id="rId3"/>
            <a:extLst>
              <a:ext uri="{FF2B5EF4-FFF2-40B4-BE49-F238E27FC236}">
                <a16:creationId xmlns:a16="http://schemas.microsoft.com/office/drawing/2014/main" id="{79D0C1E4-A084-A618-07A4-62047A7D27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2109" b="2109"/>
          <a:stretch/>
        </p:blipFill>
        <p:spPr>
          <a:xfrm>
            <a:off x="7334119" y="986119"/>
            <a:ext cx="4670415" cy="5000400"/>
          </a:xfrm>
          <a:prstGeom prst="rect">
            <a:avLst/>
          </a:prstGeom>
        </p:spPr>
      </p:pic>
      <p:sp>
        <p:nvSpPr>
          <p:cNvPr id="4" name="Text Placeholder 5">
            <a:extLst>
              <a:ext uri="{FF2B5EF4-FFF2-40B4-BE49-F238E27FC236}">
                <a16:creationId xmlns:a16="http://schemas.microsoft.com/office/drawing/2014/main" id="{A030B9A8-BE44-5482-36CE-1DD16F1B67AD}"/>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800" b="1" dirty="0">
                <a:solidFill>
                  <a:srgbClr val="79527B"/>
                </a:solidFill>
              </a:rPr>
              <a:t>Fink’s Crisis Model</a:t>
            </a:r>
          </a:p>
        </p:txBody>
      </p:sp>
      <p:grpSp>
        <p:nvGrpSpPr>
          <p:cNvPr id="6" name="Group 5">
            <a:extLst>
              <a:ext uri="{FF2B5EF4-FFF2-40B4-BE49-F238E27FC236}">
                <a16:creationId xmlns:a16="http://schemas.microsoft.com/office/drawing/2014/main" id="{607BFCA9-80CC-B412-49CC-4F275641BA6D}"/>
              </a:ext>
            </a:extLst>
          </p:cNvPr>
          <p:cNvGrpSpPr/>
          <p:nvPr/>
        </p:nvGrpSpPr>
        <p:grpSpPr>
          <a:xfrm>
            <a:off x="7494494" y="5402725"/>
            <a:ext cx="951471" cy="1191416"/>
            <a:chOff x="3937061" y="5307134"/>
            <a:chExt cx="951471" cy="1191416"/>
          </a:xfrm>
        </p:grpSpPr>
        <p:pic>
          <p:nvPicPr>
            <p:cNvPr id="7" name="Graphic 6" descr="Touchscreen with solid fill">
              <a:extLst>
                <a:ext uri="{FF2B5EF4-FFF2-40B4-BE49-F238E27FC236}">
                  <a16:creationId xmlns:a16="http://schemas.microsoft.com/office/drawing/2014/main" id="{6A79CA7D-7E0F-B9F6-1D6A-3BB6165908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37061" y="5307134"/>
              <a:ext cx="914400" cy="914400"/>
            </a:xfrm>
            <a:prstGeom prst="rect">
              <a:avLst/>
            </a:prstGeom>
          </p:spPr>
        </p:pic>
        <p:sp>
          <p:nvSpPr>
            <p:cNvPr id="8" name="Text Placeholder 5">
              <a:hlinkClick r:id="rId3"/>
              <a:extLst>
                <a:ext uri="{FF2B5EF4-FFF2-40B4-BE49-F238E27FC236}">
                  <a16:creationId xmlns:a16="http://schemas.microsoft.com/office/drawing/2014/main" id="{6CED032C-CBF9-EA0C-1CF5-473D229CC63D}"/>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3">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9" name="Text Placeholder 5">
            <a:extLst>
              <a:ext uri="{FF2B5EF4-FFF2-40B4-BE49-F238E27FC236}">
                <a16:creationId xmlns:a16="http://schemas.microsoft.com/office/drawing/2014/main" id="{DA52F310-FB6C-C958-F963-80F5FB5EA416}"/>
              </a:ext>
            </a:extLst>
          </p:cNvPr>
          <p:cNvSpPr txBox="1">
            <a:spLocks/>
          </p:cNvSpPr>
          <p:nvPr/>
        </p:nvSpPr>
        <p:spPr>
          <a:xfrm>
            <a:off x="8911875" y="1351128"/>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1</a:t>
            </a:r>
          </a:p>
          <a:p>
            <a:pPr algn="ctr">
              <a:lnSpc>
                <a:spcPct val="100000"/>
              </a:lnSpc>
              <a:spcBef>
                <a:spcPts val="0"/>
              </a:spcBef>
            </a:pPr>
            <a:r>
              <a:rPr lang="en-IE" sz="1400" b="1" dirty="0"/>
              <a:t>Prodromal Stage</a:t>
            </a:r>
          </a:p>
        </p:txBody>
      </p:sp>
      <p:sp>
        <p:nvSpPr>
          <p:cNvPr id="10" name="Text Placeholder 5">
            <a:extLst>
              <a:ext uri="{FF2B5EF4-FFF2-40B4-BE49-F238E27FC236}">
                <a16:creationId xmlns:a16="http://schemas.microsoft.com/office/drawing/2014/main" id="{76F32CD2-6F8F-5A13-E0BE-4C9003A57908}"/>
              </a:ext>
            </a:extLst>
          </p:cNvPr>
          <p:cNvSpPr txBox="1">
            <a:spLocks/>
          </p:cNvSpPr>
          <p:nvPr/>
        </p:nvSpPr>
        <p:spPr>
          <a:xfrm>
            <a:off x="10140173" y="2579424"/>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2</a:t>
            </a:r>
          </a:p>
          <a:p>
            <a:pPr algn="ctr">
              <a:lnSpc>
                <a:spcPct val="100000"/>
              </a:lnSpc>
              <a:spcBef>
                <a:spcPts val="0"/>
              </a:spcBef>
            </a:pPr>
            <a:r>
              <a:rPr lang="en-IE" sz="1400" b="1" dirty="0"/>
              <a:t>Actual Stage</a:t>
            </a:r>
          </a:p>
        </p:txBody>
      </p:sp>
      <p:sp>
        <p:nvSpPr>
          <p:cNvPr id="11" name="Text Placeholder 5">
            <a:extLst>
              <a:ext uri="{FF2B5EF4-FFF2-40B4-BE49-F238E27FC236}">
                <a16:creationId xmlns:a16="http://schemas.microsoft.com/office/drawing/2014/main" id="{120A612D-AD03-1E8B-178C-0160541733ED}"/>
              </a:ext>
            </a:extLst>
          </p:cNvPr>
          <p:cNvSpPr txBox="1">
            <a:spLocks/>
          </p:cNvSpPr>
          <p:nvPr/>
        </p:nvSpPr>
        <p:spPr>
          <a:xfrm>
            <a:off x="8911874" y="3821368"/>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3</a:t>
            </a:r>
          </a:p>
          <a:p>
            <a:pPr algn="ctr">
              <a:lnSpc>
                <a:spcPct val="100000"/>
              </a:lnSpc>
              <a:spcBef>
                <a:spcPts val="0"/>
              </a:spcBef>
            </a:pPr>
            <a:r>
              <a:rPr lang="en-IE" sz="1400" b="1" dirty="0"/>
              <a:t>Chronic Stage</a:t>
            </a:r>
          </a:p>
        </p:txBody>
      </p:sp>
      <p:sp>
        <p:nvSpPr>
          <p:cNvPr id="12" name="Text Placeholder 5">
            <a:extLst>
              <a:ext uri="{FF2B5EF4-FFF2-40B4-BE49-F238E27FC236}">
                <a16:creationId xmlns:a16="http://schemas.microsoft.com/office/drawing/2014/main" id="{34069EA9-C4D6-C452-85A6-0BE1798CCA0E}"/>
              </a:ext>
            </a:extLst>
          </p:cNvPr>
          <p:cNvSpPr txBox="1">
            <a:spLocks/>
          </p:cNvSpPr>
          <p:nvPr/>
        </p:nvSpPr>
        <p:spPr>
          <a:xfrm>
            <a:off x="7683576" y="2579419"/>
            <a:ext cx="1514901" cy="151490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4</a:t>
            </a:r>
          </a:p>
          <a:p>
            <a:pPr algn="ctr">
              <a:lnSpc>
                <a:spcPct val="100000"/>
              </a:lnSpc>
              <a:spcBef>
                <a:spcPts val="0"/>
              </a:spcBef>
            </a:pPr>
            <a:r>
              <a:rPr lang="en-IE" sz="1400" b="1" dirty="0"/>
              <a:t>Resolution Stage</a:t>
            </a:r>
          </a:p>
        </p:txBody>
      </p:sp>
      <p:sp>
        <p:nvSpPr>
          <p:cNvPr id="2" name="TextBox 1">
            <a:extLst>
              <a:ext uri="{FF2B5EF4-FFF2-40B4-BE49-F238E27FC236}">
                <a16:creationId xmlns:a16="http://schemas.microsoft.com/office/drawing/2014/main" id="{A723223A-0FD7-EB8F-3A1A-9AE9BA57FA62}"/>
              </a:ext>
            </a:extLst>
          </p:cNvPr>
          <p:cNvSpPr txBox="1"/>
          <p:nvPr/>
        </p:nvSpPr>
        <p:spPr>
          <a:xfrm>
            <a:off x="9198477" y="5891955"/>
            <a:ext cx="2115671" cy="369332"/>
          </a:xfrm>
          <a:prstGeom prst="rect">
            <a:avLst/>
          </a:prstGeom>
          <a:noFill/>
        </p:spPr>
        <p:txBody>
          <a:bodyPr wrap="square" rtlCol="0">
            <a:spAutoFit/>
          </a:bodyPr>
          <a:lstStyle/>
          <a:p>
            <a:r>
              <a:rPr lang="en-IE" dirty="0">
                <a:solidFill>
                  <a:srgbClr val="4D4D4D"/>
                </a:solidFill>
                <a:hlinkClick r:id="rId3">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874371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1066800" y="1166023"/>
            <a:ext cx="6194612" cy="4525954"/>
          </a:xfrm>
        </p:spPr>
        <p:txBody>
          <a:bodyPr>
            <a:noAutofit/>
          </a:bodyPr>
          <a:lstStyle/>
          <a:p>
            <a:pPr marL="0" indent="0" fontAlgn="base"/>
            <a:r>
              <a:rPr lang="en-GB" sz="2000" b="1" dirty="0"/>
              <a:t>Tony Jacques </a:t>
            </a:r>
            <a:r>
              <a:rPr lang="en-GB" sz="2000" dirty="0"/>
              <a:t>took issue with the idea that crisis management is a linear process of sequential phases in which you manage issues one at a time. Instead, he argued that important processes and activities often overlap or occur simultaneously, such as crisis prevention and preparation, and don’t always proceed in one direction. </a:t>
            </a:r>
          </a:p>
          <a:p>
            <a:pPr marL="0" indent="0" algn="l" fontAlgn="base"/>
            <a:endParaRPr lang="en-GB" sz="2000" dirty="0"/>
          </a:p>
          <a:p>
            <a:pPr marL="0" indent="0" algn="l" fontAlgn="base"/>
            <a:r>
              <a:rPr lang="en-GB" sz="2000" dirty="0"/>
              <a:t>Modular crisis management plans work well in the capacity-based model. Modular plans break down responses into component actions that managers combine and match to the specific demands of the crisis. You can find details on modular planning by reading “</a:t>
            </a:r>
            <a:r>
              <a:rPr lang="en-GB" sz="2000" dirty="0">
                <a:hlinkClick r:id="rId2">
                  <a:extLst>
                    <a:ext uri="{A12FA001-AC4F-418D-AE19-62706E023703}">
                      <ahyp:hlinkClr xmlns:ahyp="http://schemas.microsoft.com/office/drawing/2018/hyperlinkcolor" val="tx"/>
                    </a:ext>
                  </a:extLst>
                </a:hlinkClick>
              </a:rPr>
              <a:t>Step-by-Step Guide to Writing a Crisis Management Plan</a:t>
            </a:r>
            <a:r>
              <a:rPr lang="en-GB" sz="2000" dirty="0"/>
              <a:t>.” See “</a:t>
            </a:r>
            <a:r>
              <a:rPr lang="en-GB" sz="2000" dirty="0">
                <a:hlinkClick r:id="rId3">
                  <a:extLst>
                    <a:ext uri="{A12FA001-AC4F-418D-AE19-62706E023703}">
                      <ahyp:hlinkClr xmlns:ahyp="http://schemas.microsoft.com/office/drawing/2018/hyperlinkcolor" val="tx"/>
                    </a:ext>
                  </a:extLst>
                </a:hlinkClick>
              </a:rPr>
              <a:t>Free Crisis Management Templates</a:t>
            </a:r>
            <a:r>
              <a:rPr lang="en-GB" sz="2000" dirty="0"/>
              <a:t>” to download templates for management plans, helpful checklists, and tabletop exercises. (</a:t>
            </a:r>
            <a:r>
              <a:rPr lang="en-GB" sz="2000" dirty="0">
                <a:hlinkClick r:id="rId4">
                  <a:extLst>
                    <a:ext uri="{A12FA001-AC4F-418D-AE19-62706E023703}">
                      <ahyp:hlinkClr xmlns:ahyp="http://schemas.microsoft.com/office/drawing/2018/hyperlinkcolor" val="tx"/>
                    </a:ext>
                  </a:extLst>
                </a:hlinkClick>
              </a:rPr>
              <a:t>Source</a:t>
            </a:r>
            <a:r>
              <a:rPr lang="en-GB" sz="2000" dirty="0"/>
              <a:t>)</a:t>
            </a:r>
          </a:p>
          <a:p>
            <a:pPr marL="0" indent="0" algn="l" fontAlgn="base"/>
            <a:endParaRPr lang="en-GB" sz="2000" dirty="0"/>
          </a:p>
          <a:p>
            <a:pPr marL="0" indent="0" algn="l" rtl="0" fontAlgn="base"/>
            <a:endParaRPr lang="en-GB" sz="2000" dirty="0"/>
          </a:p>
          <a:p>
            <a:pPr marL="0" indent="0" algn="l" rtl="0" fontAlgn="base"/>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175367" y="257186"/>
            <a:ext cx="5977478" cy="582221"/>
          </a:xfrm>
        </p:spPr>
        <p:txBody>
          <a:bodyPr>
            <a:noAutofit/>
          </a:bodyPr>
          <a:lstStyle/>
          <a:p>
            <a:pPr algn="ctr"/>
            <a:r>
              <a:rPr lang="en-IE" sz="2800" dirty="0"/>
              <a:t>Tony Jacques’ Relational Model of Crisis Management</a:t>
            </a:r>
          </a:p>
        </p:txBody>
      </p:sp>
      <p:grpSp>
        <p:nvGrpSpPr>
          <p:cNvPr id="10" name="Picture 2">
            <a:extLst>
              <a:ext uri="{FF2B5EF4-FFF2-40B4-BE49-F238E27FC236}">
                <a16:creationId xmlns:a16="http://schemas.microsoft.com/office/drawing/2014/main" id="{38445134-C582-221A-AFCA-35D4C3BD1CE5}"/>
              </a:ext>
            </a:extLst>
          </p:cNvPr>
          <p:cNvGrpSpPr/>
          <p:nvPr/>
        </p:nvGrpSpPr>
        <p:grpSpPr>
          <a:xfrm>
            <a:off x="7538056" y="1072274"/>
            <a:ext cx="4313456" cy="4595029"/>
            <a:chOff x="7538056" y="1072274"/>
            <a:chExt cx="4313456" cy="4595029"/>
          </a:xfrm>
        </p:grpSpPr>
        <p:sp>
          <p:nvSpPr>
            <p:cNvPr id="11" name="Freeform 10">
              <a:extLst>
                <a:ext uri="{FF2B5EF4-FFF2-40B4-BE49-F238E27FC236}">
                  <a16:creationId xmlns:a16="http://schemas.microsoft.com/office/drawing/2014/main" id="{ECDC58A9-69AD-E2EF-4EAE-D8069DCE56AC}"/>
                </a:ext>
              </a:extLst>
            </p:cNvPr>
            <p:cNvSpPr/>
            <p:nvPr/>
          </p:nvSpPr>
          <p:spPr>
            <a:xfrm>
              <a:off x="9712115" y="1356264"/>
              <a:ext cx="2139396" cy="2138197"/>
            </a:xfrm>
            <a:custGeom>
              <a:avLst/>
              <a:gdLst>
                <a:gd name="connsiteX0" fmla="*/ 916315 w 2139396"/>
                <a:gd name="connsiteY0" fmla="*/ 1222310 h 2138197"/>
                <a:gd name="connsiteX1" fmla="*/ 1302893 w 2139396"/>
                <a:gd name="connsiteY1" fmla="*/ 2138198 h 2138197"/>
                <a:gd name="connsiteX2" fmla="*/ 2139397 w 2139396"/>
                <a:gd name="connsiteY2" fmla="*/ 2138198 h 2138197"/>
                <a:gd name="connsiteX3" fmla="*/ 0 w 2139396"/>
                <a:gd name="connsiteY3" fmla="*/ 0 h 2138197"/>
                <a:gd name="connsiteX4" fmla="*/ 0 w 2139396"/>
                <a:gd name="connsiteY4" fmla="*/ 836035 h 2138197"/>
                <a:gd name="connsiteX5" fmla="*/ 916315 w 2139396"/>
                <a:gd name="connsiteY5" fmla="*/ 1222310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916315" y="1222310"/>
                  </a:moveTo>
                  <a:cubicBezTo>
                    <a:pt x="1161642" y="1467499"/>
                    <a:pt x="1298387" y="1792109"/>
                    <a:pt x="1302893" y="2138198"/>
                  </a:cubicBezTo>
                  <a:lnTo>
                    <a:pt x="2139397" y="2138198"/>
                  </a:lnTo>
                  <a:cubicBezTo>
                    <a:pt x="2130124" y="961358"/>
                    <a:pt x="1177500" y="9267"/>
                    <a:pt x="0" y="0"/>
                  </a:cubicBezTo>
                  <a:lnTo>
                    <a:pt x="0" y="836035"/>
                  </a:lnTo>
                  <a:cubicBezTo>
                    <a:pt x="346196" y="840452"/>
                    <a:pt x="671074" y="977120"/>
                    <a:pt x="916315" y="1222310"/>
                  </a:cubicBezTo>
                  <a:close/>
                </a:path>
              </a:pathLst>
            </a:custGeom>
            <a:solidFill>
              <a:srgbClr val="A385A8"/>
            </a:solidFill>
            <a:ln w="8666"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C29B3583-8FF4-23BF-9E15-177D04706E29}"/>
                </a:ext>
              </a:extLst>
            </p:cNvPr>
            <p:cNvSpPr/>
            <p:nvPr/>
          </p:nvSpPr>
          <p:spPr>
            <a:xfrm>
              <a:off x="7538056" y="1356264"/>
              <a:ext cx="2139396" cy="2138197"/>
            </a:xfrm>
            <a:custGeom>
              <a:avLst/>
              <a:gdLst>
                <a:gd name="connsiteX0" fmla="*/ 1222995 w 2139396"/>
                <a:gd name="connsiteY0" fmla="*/ 1222310 h 2138197"/>
                <a:gd name="connsiteX1" fmla="*/ 2139397 w 2139396"/>
                <a:gd name="connsiteY1" fmla="*/ 835948 h 2138197"/>
                <a:gd name="connsiteX2" fmla="*/ 2139397 w 2139396"/>
                <a:gd name="connsiteY2" fmla="*/ 0 h 2138197"/>
                <a:gd name="connsiteX3" fmla="*/ 0 w 2139396"/>
                <a:gd name="connsiteY3" fmla="*/ 2138198 h 2138197"/>
                <a:gd name="connsiteX4" fmla="*/ 836503 w 2139396"/>
                <a:gd name="connsiteY4" fmla="*/ 2138198 h 2138197"/>
                <a:gd name="connsiteX5" fmla="*/ 1222995 w 2139396"/>
                <a:gd name="connsiteY5" fmla="*/ 1222310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1222995" y="1222310"/>
                  </a:moveTo>
                  <a:cubicBezTo>
                    <a:pt x="1468322" y="977120"/>
                    <a:pt x="1793114" y="840452"/>
                    <a:pt x="2139397" y="835948"/>
                  </a:cubicBezTo>
                  <a:lnTo>
                    <a:pt x="2139397" y="0"/>
                  </a:lnTo>
                  <a:cubicBezTo>
                    <a:pt x="961897" y="9267"/>
                    <a:pt x="9272" y="961358"/>
                    <a:pt x="0" y="2138198"/>
                  </a:cubicBezTo>
                  <a:lnTo>
                    <a:pt x="836503" y="2138198"/>
                  </a:lnTo>
                  <a:cubicBezTo>
                    <a:pt x="840923" y="1792196"/>
                    <a:pt x="977755" y="1467499"/>
                    <a:pt x="1222995" y="1222310"/>
                  </a:cubicBezTo>
                  <a:close/>
                </a:path>
              </a:pathLst>
            </a:custGeom>
            <a:solidFill>
              <a:srgbClr val="EFC4B9"/>
            </a:solidFill>
            <a:ln w="8666"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CB95A1CB-88C0-FB4F-CF80-DCB43826575D}"/>
                </a:ext>
              </a:extLst>
            </p:cNvPr>
            <p:cNvSpPr/>
            <p:nvPr/>
          </p:nvSpPr>
          <p:spPr>
            <a:xfrm>
              <a:off x="7538056" y="3529019"/>
              <a:ext cx="2139396" cy="2138197"/>
            </a:xfrm>
            <a:custGeom>
              <a:avLst/>
              <a:gdLst>
                <a:gd name="connsiteX0" fmla="*/ 1222995 w 2139396"/>
                <a:gd name="connsiteY0" fmla="*/ 915888 h 2138197"/>
                <a:gd name="connsiteX1" fmla="*/ 836417 w 2139396"/>
                <a:gd name="connsiteY1" fmla="*/ 0 h 2138197"/>
                <a:gd name="connsiteX2" fmla="*/ 0 w 2139396"/>
                <a:gd name="connsiteY2" fmla="*/ 0 h 2138197"/>
                <a:gd name="connsiteX3" fmla="*/ 2139397 w 2139396"/>
                <a:gd name="connsiteY3" fmla="*/ 2138198 h 2138197"/>
                <a:gd name="connsiteX4" fmla="*/ 2139397 w 2139396"/>
                <a:gd name="connsiteY4" fmla="*/ 1302163 h 2138197"/>
                <a:gd name="connsiteX5" fmla="*/ 1222995 w 2139396"/>
                <a:gd name="connsiteY5" fmla="*/ 915888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1222995" y="915888"/>
                  </a:moveTo>
                  <a:cubicBezTo>
                    <a:pt x="977668" y="670699"/>
                    <a:pt x="840923" y="346089"/>
                    <a:pt x="836417" y="0"/>
                  </a:cubicBezTo>
                  <a:lnTo>
                    <a:pt x="0" y="0"/>
                  </a:lnTo>
                  <a:cubicBezTo>
                    <a:pt x="9272" y="1176840"/>
                    <a:pt x="961897" y="2128931"/>
                    <a:pt x="2139397" y="2138198"/>
                  </a:cubicBezTo>
                  <a:lnTo>
                    <a:pt x="2139397" y="1302163"/>
                  </a:lnTo>
                  <a:cubicBezTo>
                    <a:pt x="1793201" y="1297833"/>
                    <a:pt x="1468322" y="1161077"/>
                    <a:pt x="1222995" y="915888"/>
                  </a:cubicBezTo>
                  <a:close/>
                </a:path>
              </a:pathLst>
            </a:custGeom>
            <a:solidFill>
              <a:srgbClr val="EFC4B9"/>
            </a:solidFill>
            <a:ln w="8666"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9F1DEFB-149B-9CAF-D031-215C3AE3B5D6}"/>
                </a:ext>
              </a:extLst>
            </p:cNvPr>
            <p:cNvSpPr/>
            <p:nvPr/>
          </p:nvSpPr>
          <p:spPr>
            <a:xfrm>
              <a:off x="9712029" y="3529105"/>
              <a:ext cx="2139396" cy="2138197"/>
            </a:xfrm>
            <a:custGeom>
              <a:avLst/>
              <a:gdLst>
                <a:gd name="connsiteX0" fmla="*/ 916402 w 2139396"/>
                <a:gd name="connsiteY0" fmla="*/ 915801 h 2138197"/>
                <a:gd name="connsiteX1" fmla="*/ 0 w 2139396"/>
                <a:gd name="connsiteY1" fmla="*/ 1302163 h 2138197"/>
                <a:gd name="connsiteX2" fmla="*/ 0 w 2139396"/>
                <a:gd name="connsiteY2" fmla="*/ 2138198 h 2138197"/>
                <a:gd name="connsiteX3" fmla="*/ 2139397 w 2139396"/>
                <a:gd name="connsiteY3" fmla="*/ 0 h 2138197"/>
                <a:gd name="connsiteX4" fmla="*/ 1302893 w 2139396"/>
                <a:gd name="connsiteY4" fmla="*/ 0 h 2138197"/>
                <a:gd name="connsiteX5" fmla="*/ 916402 w 2139396"/>
                <a:gd name="connsiteY5" fmla="*/ 915801 h 213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396" h="2138197">
                  <a:moveTo>
                    <a:pt x="916402" y="915801"/>
                  </a:moveTo>
                  <a:cubicBezTo>
                    <a:pt x="671075" y="1160991"/>
                    <a:pt x="346283" y="1297659"/>
                    <a:pt x="0" y="1302163"/>
                  </a:cubicBezTo>
                  <a:lnTo>
                    <a:pt x="0" y="2138198"/>
                  </a:lnTo>
                  <a:cubicBezTo>
                    <a:pt x="1177500" y="2128931"/>
                    <a:pt x="2130124" y="1176840"/>
                    <a:pt x="2139397" y="0"/>
                  </a:cubicBezTo>
                  <a:lnTo>
                    <a:pt x="1302893" y="0"/>
                  </a:lnTo>
                  <a:cubicBezTo>
                    <a:pt x="1298560" y="346002"/>
                    <a:pt x="1161728" y="670698"/>
                    <a:pt x="916402" y="915801"/>
                  </a:cubicBezTo>
                  <a:close/>
                </a:path>
              </a:pathLst>
            </a:custGeom>
            <a:solidFill>
              <a:srgbClr val="A385A8"/>
            </a:solidFill>
            <a:ln w="8666"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FD2DEC2-8278-F762-534B-65672EC72C1A}"/>
                </a:ext>
              </a:extLst>
            </p:cNvPr>
            <p:cNvSpPr/>
            <p:nvPr/>
          </p:nvSpPr>
          <p:spPr>
            <a:xfrm rot="-1800044">
              <a:off x="9111423" y="1368273"/>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3AB4995D-2305-5792-86C9-E4442B5CF8E0}"/>
                </a:ext>
              </a:extLst>
            </p:cNvPr>
            <p:cNvSpPr/>
            <p:nvPr/>
          </p:nvSpPr>
          <p:spPr>
            <a:xfrm rot="-3599956">
              <a:off x="8690728" y="1788854"/>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4FFD05B3-43B7-F162-89E4-9789AC08D2F0}"/>
                </a:ext>
              </a:extLst>
            </p:cNvPr>
            <p:cNvSpPr/>
            <p:nvPr/>
          </p:nvSpPr>
          <p:spPr>
            <a:xfrm rot="-1799574">
              <a:off x="7550138" y="4077525"/>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18" name="Freeform 17">
              <a:extLst>
                <a:ext uri="{FF2B5EF4-FFF2-40B4-BE49-F238E27FC236}">
                  <a16:creationId xmlns:a16="http://schemas.microsoft.com/office/drawing/2014/main" id="{230003C6-76BB-7609-0CC3-D5EE116672BE}"/>
                </a:ext>
              </a:extLst>
            </p:cNvPr>
            <p:cNvSpPr/>
            <p:nvPr/>
          </p:nvSpPr>
          <p:spPr>
            <a:xfrm rot="-3600426">
              <a:off x="7970910" y="4497777"/>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D1C5197E-CFC4-C85C-8B6F-D881B2ED3DED}"/>
                </a:ext>
              </a:extLst>
            </p:cNvPr>
            <p:cNvSpPr/>
            <p:nvPr/>
          </p:nvSpPr>
          <p:spPr>
            <a:xfrm rot="-1800044">
              <a:off x="10260669" y="3357827"/>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D374B2A9-68E4-E7D9-10A8-82818C6CC046}"/>
                </a:ext>
              </a:extLst>
            </p:cNvPr>
            <p:cNvSpPr/>
            <p:nvPr/>
          </p:nvSpPr>
          <p:spPr>
            <a:xfrm rot="-3599956">
              <a:off x="10681326" y="2937503"/>
              <a:ext cx="17331" cy="2297247"/>
            </a:xfrm>
            <a:custGeom>
              <a:avLst/>
              <a:gdLst>
                <a:gd name="connsiteX0" fmla="*/ 0 w 17331"/>
                <a:gd name="connsiteY0" fmla="*/ 0 h 2297247"/>
                <a:gd name="connsiteX1" fmla="*/ 17331 w 17331"/>
                <a:gd name="connsiteY1" fmla="*/ 0 h 2297247"/>
                <a:gd name="connsiteX2" fmla="*/ 17331 w 17331"/>
                <a:gd name="connsiteY2" fmla="*/ 2297248 h 2297247"/>
                <a:gd name="connsiteX3" fmla="*/ 0 w 17331"/>
                <a:gd name="connsiteY3" fmla="*/ 2297248 h 2297247"/>
              </a:gdLst>
              <a:ahLst/>
              <a:cxnLst>
                <a:cxn ang="0">
                  <a:pos x="connsiteX0" y="connsiteY0"/>
                </a:cxn>
                <a:cxn ang="0">
                  <a:pos x="connsiteX1" y="connsiteY1"/>
                </a:cxn>
                <a:cxn ang="0">
                  <a:pos x="connsiteX2" y="connsiteY2"/>
                </a:cxn>
                <a:cxn ang="0">
                  <a:pos x="connsiteX3" y="connsiteY3"/>
                </a:cxn>
              </a:cxnLst>
              <a:rect l="l" t="t" r="r" b="b"/>
              <a:pathLst>
                <a:path w="17331" h="2297247">
                  <a:moveTo>
                    <a:pt x="0" y="0"/>
                  </a:moveTo>
                  <a:lnTo>
                    <a:pt x="17331" y="0"/>
                  </a:lnTo>
                  <a:lnTo>
                    <a:pt x="17331" y="2297248"/>
                  </a:lnTo>
                  <a:lnTo>
                    <a:pt x="0" y="2297248"/>
                  </a:lnTo>
                  <a:close/>
                </a:path>
              </a:pathLst>
            </a:custGeom>
            <a:solidFill>
              <a:srgbClr val="FFFFFF"/>
            </a:solidFill>
            <a:ln w="8666"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A62161F3-B370-E0D2-6627-3B826AD5E8FF}"/>
                </a:ext>
              </a:extLst>
            </p:cNvPr>
            <p:cNvSpPr/>
            <p:nvPr/>
          </p:nvSpPr>
          <p:spPr>
            <a:xfrm rot="-1799574">
              <a:off x="9540812" y="2928866"/>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22" name="Freeform 21">
              <a:extLst>
                <a:ext uri="{FF2B5EF4-FFF2-40B4-BE49-F238E27FC236}">
                  <a16:creationId xmlns:a16="http://schemas.microsoft.com/office/drawing/2014/main" id="{1921A857-0587-E5D9-B252-8AB2069D1F0F}"/>
                </a:ext>
              </a:extLst>
            </p:cNvPr>
            <p:cNvSpPr/>
            <p:nvPr/>
          </p:nvSpPr>
          <p:spPr>
            <a:xfrm rot="-3600426">
              <a:off x="9120116" y="2508199"/>
              <a:ext cx="2298619" cy="17322"/>
            </a:xfrm>
            <a:custGeom>
              <a:avLst/>
              <a:gdLst>
                <a:gd name="connsiteX0" fmla="*/ 0 w 2298619"/>
                <a:gd name="connsiteY0" fmla="*/ 0 h 17322"/>
                <a:gd name="connsiteX1" fmla="*/ 2298620 w 2298619"/>
                <a:gd name="connsiteY1" fmla="*/ 0 h 17322"/>
                <a:gd name="connsiteX2" fmla="*/ 2298620 w 2298619"/>
                <a:gd name="connsiteY2" fmla="*/ 17322 h 17322"/>
                <a:gd name="connsiteX3" fmla="*/ 0 w 2298619"/>
                <a:gd name="connsiteY3" fmla="*/ 17322 h 17322"/>
              </a:gdLst>
              <a:ahLst/>
              <a:cxnLst>
                <a:cxn ang="0">
                  <a:pos x="connsiteX0" y="connsiteY0"/>
                </a:cxn>
                <a:cxn ang="0">
                  <a:pos x="connsiteX1" y="connsiteY1"/>
                </a:cxn>
                <a:cxn ang="0">
                  <a:pos x="connsiteX2" y="connsiteY2"/>
                </a:cxn>
                <a:cxn ang="0">
                  <a:pos x="connsiteX3" y="connsiteY3"/>
                </a:cxn>
              </a:cxnLst>
              <a:rect l="l" t="t" r="r" b="b"/>
              <a:pathLst>
                <a:path w="2298619" h="17322">
                  <a:moveTo>
                    <a:pt x="0" y="0"/>
                  </a:moveTo>
                  <a:lnTo>
                    <a:pt x="2298620" y="0"/>
                  </a:lnTo>
                  <a:lnTo>
                    <a:pt x="2298620" y="17322"/>
                  </a:lnTo>
                  <a:lnTo>
                    <a:pt x="0" y="17322"/>
                  </a:lnTo>
                  <a:close/>
                </a:path>
              </a:pathLst>
            </a:custGeom>
            <a:solidFill>
              <a:srgbClr val="FFFFFF"/>
            </a:solidFill>
            <a:ln w="8666" cap="flat">
              <a:noFill/>
              <a:prstDash val="solid"/>
              <a:miter/>
            </a:ln>
          </p:spPr>
          <p:txBody>
            <a:bodyPr rtlCol="0" anchor="ctr"/>
            <a:lstStyle/>
            <a:p>
              <a:endParaRPr lang="en-GB"/>
            </a:p>
          </p:txBody>
        </p:sp>
        <p:sp>
          <p:nvSpPr>
            <p:cNvPr id="23" name="Freeform 22">
              <a:extLst>
                <a:ext uri="{FF2B5EF4-FFF2-40B4-BE49-F238E27FC236}">
                  <a16:creationId xmlns:a16="http://schemas.microsoft.com/office/drawing/2014/main" id="{4ABA4971-0816-13D1-5C1C-23DC4C3CF9D0}"/>
                </a:ext>
              </a:extLst>
            </p:cNvPr>
            <p:cNvSpPr/>
            <p:nvPr/>
          </p:nvSpPr>
          <p:spPr>
            <a:xfrm>
              <a:off x="9712115" y="3529105"/>
              <a:ext cx="1268230" cy="1267519"/>
            </a:xfrm>
            <a:custGeom>
              <a:avLst/>
              <a:gdLst>
                <a:gd name="connsiteX0" fmla="*/ 0 w 1268230"/>
                <a:gd name="connsiteY0" fmla="*/ 1267519 h 1267519"/>
                <a:gd name="connsiteX1" fmla="*/ 1268230 w 1268230"/>
                <a:gd name="connsiteY1" fmla="*/ 0 h 1267519"/>
                <a:gd name="connsiteX2" fmla="*/ 0 w 1268230"/>
                <a:gd name="connsiteY2" fmla="*/ 0 h 1267519"/>
                <a:gd name="connsiteX3" fmla="*/ 0 w 1268230"/>
                <a:gd name="connsiteY3" fmla="*/ 1267519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1267519"/>
                  </a:moveTo>
                  <a:cubicBezTo>
                    <a:pt x="696378" y="1258339"/>
                    <a:pt x="1259045" y="695988"/>
                    <a:pt x="1268230" y="0"/>
                  </a:cubicBezTo>
                  <a:lnTo>
                    <a:pt x="0" y="0"/>
                  </a:lnTo>
                  <a:lnTo>
                    <a:pt x="0" y="1267519"/>
                  </a:lnTo>
                  <a:close/>
                </a:path>
              </a:pathLst>
            </a:custGeom>
            <a:solidFill>
              <a:srgbClr val="79527B"/>
            </a:solidFill>
            <a:ln w="8666" cap="flat">
              <a:noFill/>
              <a:prstDash val="solid"/>
              <a:miter/>
            </a:ln>
          </p:spPr>
          <p:txBody>
            <a:bodyPr rtlCol="0" anchor="ctr"/>
            <a:lstStyle/>
            <a:p>
              <a:endParaRPr lang="en-GB"/>
            </a:p>
          </p:txBody>
        </p:sp>
        <p:sp>
          <p:nvSpPr>
            <p:cNvPr id="24" name="Freeform 23">
              <a:extLst>
                <a:ext uri="{FF2B5EF4-FFF2-40B4-BE49-F238E27FC236}">
                  <a16:creationId xmlns:a16="http://schemas.microsoft.com/office/drawing/2014/main" id="{57CD311A-5C91-6B11-A17F-B4DDDD1B5C9D}"/>
                </a:ext>
              </a:extLst>
            </p:cNvPr>
            <p:cNvSpPr/>
            <p:nvPr/>
          </p:nvSpPr>
          <p:spPr>
            <a:xfrm>
              <a:off x="9712115" y="2226942"/>
              <a:ext cx="1268230" cy="1267519"/>
            </a:xfrm>
            <a:custGeom>
              <a:avLst/>
              <a:gdLst>
                <a:gd name="connsiteX0" fmla="*/ 1268230 w 1268230"/>
                <a:gd name="connsiteY0" fmla="*/ 1267520 h 1267519"/>
                <a:gd name="connsiteX1" fmla="*/ 0 w 1268230"/>
                <a:gd name="connsiteY1" fmla="*/ 0 h 1267519"/>
                <a:gd name="connsiteX2" fmla="*/ 0 w 1268230"/>
                <a:gd name="connsiteY2" fmla="*/ 1267520 h 1267519"/>
                <a:gd name="connsiteX3" fmla="*/ 1268230 w 1268230"/>
                <a:gd name="connsiteY3" fmla="*/ 126752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1268230" y="1267520"/>
                  </a:moveTo>
                  <a:cubicBezTo>
                    <a:pt x="1259045" y="571531"/>
                    <a:pt x="696378" y="9181"/>
                    <a:pt x="0" y="0"/>
                  </a:cubicBezTo>
                  <a:lnTo>
                    <a:pt x="0" y="1267520"/>
                  </a:lnTo>
                  <a:lnTo>
                    <a:pt x="1268230" y="1267520"/>
                  </a:lnTo>
                  <a:close/>
                </a:path>
              </a:pathLst>
            </a:custGeom>
            <a:solidFill>
              <a:srgbClr val="79527B"/>
            </a:solidFill>
            <a:ln w="8666" cap="flat">
              <a:no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686EF5A7-E2A7-81E4-99E9-2E65B686CD2C}"/>
                </a:ext>
              </a:extLst>
            </p:cNvPr>
            <p:cNvSpPr/>
            <p:nvPr/>
          </p:nvSpPr>
          <p:spPr>
            <a:xfrm>
              <a:off x="8409222" y="2226942"/>
              <a:ext cx="1268230" cy="1267519"/>
            </a:xfrm>
            <a:custGeom>
              <a:avLst/>
              <a:gdLst>
                <a:gd name="connsiteX0" fmla="*/ 0 w 1268230"/>
                <a:gd name="connsiteY0" fmla="*/ 1267520 h 1267519"/>
                <a:gd name="connsiteX1" fmla="*/ 1268230 w 1268230"/>
                <a:gd name="connsiteY1" fmla="*/ 1267520 h 1267519"/>
                <a:gd name="connsiteX2" fmla="*/ 1268230 w 1268230"/>
                <a:gd name="connsiteY2" fmla="*/ 0 h 1267519"/>
                <a:gd name="connsiteX3" fmla="*/ 0 w 1268230"/>
                <a:gd name="connsiteY3" fmla="*/ 126752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1267520"/>
                  </a:moveTo>
                  <a:lnTo>
                    <a:pt x="1268230" y="1267520"/>
                  </a:lnTo>
                  <a:lnTo>
                    <a:pt x="1268230" y="0"/>
                  </a:lnTo>
                  <a:cubicBezTo>
                    <a:pt x="571852" y="9181"/>
                    <a:pt x="9186" y="571531"/>
                    <a:pt x="0" y="1267520"/>
                  </a:cubicBezTo>
                  <a:close/>
                </a:path>
              </a:pathLst>
            </a:custGeom>
            <a:solidFill>
              <a:srgbClr val="F37C57"/>
            </a:solidFill>
            <a:ln w="8666" cap="flat">
              <a:no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798D41D7-BD2A-613C-B798-E15FCA62C31F}"/>
                </a:ext>
              </a:extLst>
            </p:cNvPr>
            <p:cNvSpPr/>
            <p:nvPr/>
          </p:nvSpPr>
          <p:spPr>
            <a:xfrm>
              <a:off x="8409222" y="3529105"/>
              <a:ext cx="1268230" cy="1267519"/>
            </a:xfrm>
            <a:custGeom>
              <a:avLst/>
              <a:gdLst>
                <a:gd name="connsiteX0" fmla="*/ 0 w 1268230"/>
                <a:gd name="connsiteY0" fmla="*/ 0 h 1267519"/>
                <a:gd name="connsiteX1" fmla="*/ 1268230 w 1268230"/>
                <a:gd name="connsiteY1" fmla="*/ 1267519 h 1267519"/>
                <a:gd name="connsiteX2" fmla="*/ 1268230 w 1268230"/>
                <a:gd name="connsiteY2" fmla="*/ 0 h 1267519"/>
                <a:gd name="connsiteX3" fmla="*/ 0 w 1268230"/>
                <a:gd name="connsiteY3" fmla="*/ 0 h 1267519"/>
              </a:gdLst>
              <a:ahLst/>
              <a:cxnLst>
                <a:cxn ang="0">
                  <a:pos x="connsiteX0" y="connsiteY0"/>
                </a:cxn>
                <a:cxn ang="0">
                  <a:pos x="connsiteX1" y="connsiteY1"/>
                </a:cxn>
                <a:cxn ang="0">
                  <a:pos x="connsiteX2" y="connsiteY2"/>
                </a:cxn>
                <a:cxn ang="0">
                  <a:pos x="connsiteX3" y="connsiteY3"/>
                </a:cxn>
              </a:cxnLst>
              <a:rect l="l" t="t" r="r" b="b"/>
              <a:pathLst>
                <a:path w="1268230" h="1267519">
                  <a:moveTo>
                    <a:pt x="0" y="0"/>
                  </a:moveTo>
                  <a:cubicBezTo>
                    <a:pt x="9186" y="695988"/>
                    <a:pt x="571852" y="1258339"/>
                    <a:pt x="1268230" y="1267519"/>
                  </a:cubicBezTo>
                  <a:lnTo>
                    <a:pt x="1268230" y="0"/>
                  </a:lnTo>
                  <a:lnTo>
                    <a:pt x="0" y="0"/>
                  </a:lnTo>
                  <a:close/>
                </a:path>
              </a:pathLst>
            </a:custGeom>
            <a:solidFill>
              <a:srgbClr val="F37C57"/>
            </a:solidFill>
            <a:ln w="8666" cap="flat">
              <a:noFill/>
              <a:prstDash val="solid"/>
              <a:miter/>
            </a:ln>
          </p:spPr>
          <p:txBody>
            <a:bodyPr rtlCol="0" anchor="ctr"/>
            <a:lstStyle/>
            <a:p>
              <a:endParaRPr lang="en-GB"/>
            </a:p>
          </p:txBody>
        </p:sp>
        <p:grpSp>
          <p:nvGrpSpPr>
            <p:cNvPr id="27" name="Picture 2">
              <a:extLst>
                <a:ext uri="{FF2B5EF4-FFF2-40B4-BE49-F238E27FC236}">
                  <a16:creationId xmlns:a16="http://schemas.microsoft.com/office/drawing/2014/main" id="{BF98DF99-CABF-3EDB-A4FE-25C9BFA75BBD}"/>
                </a:ext>
              </a:extLst>
            </p:cNvPr>
            <p:cNvGrpSpPr/>
            <p:nvPr/>
          </p:nvGrpSpPr>
          <p:grpSpPr>
            <a:xfrm>
              <a:off x="7808080" y="1072274"/>
              <a:ext cx="3773407" cy="138920"/>
              <a:chOff x="7808080" y="1072274"/>
              <a:chExt cx="3773407" cy="138920"/>
            </a:xfrm>
            <a:solidFill>
              <a:srgbClr val="79527B"/>
            </a:solidFill>
          </p:grpSpPr>
          <p:grpSp>
            <p:nvGrpSpPr>
              <p:cNvPr id="30" name="Picture 2">
                <a:extLst>
                  <a:ext uri="{FF2B5EF4-FFF2-40B4-BE49-F238E27FC236}">
                    <a16:creationId xmlns:a16="http://schemas.microsoft.com/office/drawing/2014/main" id="{328D046A-82FE-FFDC-B3D0-45178B9CA64C}"/>
                  </a:ext>
                </a:extLst>
              </p:cNvPr>
              <p:cNvGrpSpPr/>
              <p:nvPr/>
            </p:nvGrpSpPr>
            <p:grpSpPr>
              <a:xfrm>
                <a:off x="9799813" y="1072274"/>
                <a:ext cx="1781674" cy="138920"/>
                <a:chOff x="9799813" y="1072274"/>
                <a:chExt cx="1781674" cy="138920"/>
              </a:xfrm>
              <a:solidFill>
                <a:srgbClr val="79527B"/>
              </a:solidFill>
            </p:grpSpPr>
            <p:sp>
              <p:nvSpPr>
                <p:cNvPr id="31" name="Freeform 30">
                  <a:extLst>
                    <a:ext uri="{FF2B5EF4-FFF2-40B4-BE49-F238E27FC236}">
                      <a16:creationId xmlns:a16="http://schemas.microsoft.com/office/drawing/2014/main" id="{13CB8C55-4941-C9DE-F0CF-0E034C48D8E6}"/>
                    </a:ext>
                  </a:extLst>
                </p:cNvPr>
                <p:cNvSpPr/>
                <p:nvPr/>
              </p:nvSpPr>
              <p:spPr>
                <a:xfrm>
                  <a:off x="9840281" y="1124412"/>
                  <a:ext cx="1700217" cy="34643"/>
                </a:xfrm>
                <a:custGeom>
                  <a:avLst/>
                  <a:gdLst>
                    <a:gd name="connsiteX0" fmla="*/ 0 w 1700217"/>
                    <a:gd name="connsiteY0" fmla="*/ 0 h 34643"/>
                    <a:gd name="connsiteX1" fmla="*/ 1700217 w 1700217"/>
                    <a:gd name="connsiteY1" fmla="*/ 0 h 34643"/>
                    <a:gd name="connsiteX2" fmla="*/ 1700217 w 1700217"/>
                    <a:gd name="connsiteY2" fmla="*/ 34644 h 34643"/>
                    <a:gd name="connsiteX3" fmla="*/ 0 w 1700217"/>
                    <a:gd name="connsiteY3" fmla="*/ 34644 h 34643"/>
                  </a:gdLst>
                  <a:ahLst/>
                  <a:cxnLst>
                    <a:cxn ang="0">
                      <a:pos x="connsiteX0" y="connsiteY0"/>
                    </a:cxn>
                    <a:cxn ang="0">
                      <a:pos x="connsiteX1" y="connsiteY1"/>
                    </a:cxn>
                    <a:cxn ang="0">
                      <a:pos x="connsiteX2" y="connsiteY2"/>
                    </a:cxn>
                    <a:cxn ang="0">
                      <a:pos x="connsiteX3" y="connsiteY3"/>
                    </a:cxn>
                  </a:cxnLst>
                  <a:rect l="l" t="t" r="r" b="b"/>
                  <a:pathLst>
                    <a:path w="1700217" h="34643">
                      <a:moveTo>
                        <a:pt x="0" y="0"/>
                      </a:moveTo>
                      <a:lnTo>
                        <a:pt x="1700217" y="0"/>
                      </a:lnTo>
                      <a:lnTo>
                        <a:pt x="1700217" y="34644"/>
                      </a:lnTo>
                      <a:lnTo>
                        <a:pt x="0" y="34644"/>
                      </a:lnTo>
                      <a:close/>
                    </a:path>
                  </a:pathLst>
                </a:custGeom>
                <a:solidFill>
                  <a:srgbClr val="79527B"/>
                </a:solidFill>
                <a:ln w="8666" cap="flat">
                  <a:noFill/>
                  <a:prstDash val="solid"/>
                  <a:miter/>
                </a:ln>
              </p:spPr>
              <p:txBody>
                <a:bodyPr rtlCol="0" anchor="ctr"/>
                <a:lstStyle/>
                <a:p>
                  <a:endParaRPr lang="en-GB"/>
                </a:p>
              </p:txBody>
            </p:sp>
            <p:sp>
              <p:nvSpPr>
                <p:cNvPr id="32" name="Freeform 31">
                  <a:extLst>
                    <a:ext uri="{FF2B5EF4-FFF2-40B4-BE49-F238E27FC236}">
                      <a16:creationId xmlns:a16="http://schemas.microsoft.com/office/drawing/2014/main" id="{7CAF209E-4F73-382E-5E35-A092457ED32A}"/>
                    </a:ext>
                  </a:extLst>
                </p:cNvPr>
                <p:cNvSpPr/>
                <p:nvPr/>
              </p:nvSpPr>
              <p:spPr>
                <a:xfrm>
                  <a:off x="11521348" y="1072274"/>
                  <a:ext cx="60139" cy="138920"/>
                </a:xfrm>
                <a:custGeom>
                  <a:avLst/>
                  <a:gdLst>
                    <a:gd name="connsiteX0" fmla="*/ 60140 w 60139"/>
                    <a:gd name="connsiteY0" fmla="*/ 69460 h 138920"/>
                    <a:gd name="connsiteX1" fmla="*/ 30070 w 60139"/>
                    <a:gd name="connsiteY1" fmla="*/ 104190 h 138920"/>
                    <a:gd name="connsiteX2" fmla="*/ 0 w 60139"/>
                    <a:gd name="connsiteY2" fmla="*/ 138920 h 138920"/>
                    <a:gd name="connsiteX3" fmla="*/ 0 w 60139"/>
                    <a:gd name="connsiteY3" fmla="*/ 69460 h 138920"/>
                    <a:gd name="connsiteX4" fmla="*/ 0 w 60139"/>
                    <a:gd name="connsiteY4" fmla="*/ 0 h 138920"/>
                    <a:gd name="connsiteX5" fmla="*/ 30070 w 60139"/>
                    <a:gd name="connsiteY5" fmla="*/ 3473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39" h="138920">
                      <a:moveTo>
                        <a:pt x="60140" y="69460"/>
                      </a:moveTo>
                      <a:lnTo>
                        <a:pt x="30070" y="104190"/>
                      </a:lnTo>
                      <a:lnTo>
                        <a:pt x="0" y="138920"/>
                      </a:lnTo>
                      <a:lnTo>
                        <a:pt x="0" y="69460"/>
                      </a:lnTo>
                      <a:lnTo>
                        <a:pt x="0" y="0"/>
                      </a:lnTo>
                      <a:lnTo>
                        <a:pt x="30070" y="34730"/>
                      </a:lnTo>
                      <a:close/>
                    </a:path>
                  </a:pathLst>
                </a:custGeom>
                <a:solidFill>
                  <a:srgbClr val="79527B"/>
                </a:solidFill>
                <a:ln w="8666"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099A4590-63C2-076A-49F0-7A803C8420B9}"/>
                    </a:ext>
                  </a:extLst>
                </p:cNvPr>
                <p:cNvSpPr/>
                <p:nvPr/>
              </p:nvSpPr>
              <p:spPr>
                <a:xfrm>
                  <a:off x="9799813" y="1072274"/>
                  <a:ext cx="60226" cy="138920"/>
                </a:xfrm>
                <a:custGeom>
                  <a:avLst/>
                  <a:gdLst>
                    <a:gd name="connsiteX0" fmla="*/ 0 w 60226"/>
                    <a:gd name="connsiteY0" fmla="*/ 69460 h 138920"/>
                    <a:gd name="connsiteX1" fmla="*/ 30157 w 60226"/>
                    <a:gd name="connsiteY1" fmla="*/ 34730 h 138920"/>
                    <a:gd name="connsiteX2" fmla="*/ 60227 w 60226"/>
                    <a:gd name="connsiteY2" fmla="*/ 0 h 138920"/>
                    <a:gd name="connsiteX3" fmla="*/ 60227 w 60226"/>
                    <a:gd name="connsiteY3" fmla="*/ 69460 h 138920"/>
                    <a:gd name="connsiteX4" fmla="*/ 60227 w 60226"/>
                    <a:gd name="connsiteY4" fmla="*/ 138920 h 138920"/>
                    <a:gd name="connsiteX5" fmla="*/ 30157 w 60226"/>
                    <a:gd name="connsiteY5" fmla="*/ 10419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26" h="138920">
                      <a:moveTo>
                        <a:pt x="0" y="69460"/>
                      </a:moveTo>
                      <a:lnTo>
                        <a:pt x="30157" y="34730"/>
                      </a:lnTo>
                      <a:lnTo>
                        <a:pt x="60227" y="0"/>
                      </a:lnTo>
                      <a:lnTo>
                        <a:pt x="60227" y="69460"/>
                      </a:lnTo>
                      <a:lnTo>
                        <a:pt x="60227" y="138920"/>
                      </a:lnTo>
                      <a:lnTo>
                        <a:pt x="30157" y="104190"/>
                      </a:lnTo>
                      <a:close/>
                    </a:path>
                  </a:pathLst>
                </a:custGeom>
                <a:solidFill>
                  <a:srgbClr val="79527B"/>
                </a:solidFill>
                <a:ln w="8666" cap="flat">
                  <a:noFill/>
                  <a:prstDash val="solid"/>
                  <a:miter/>
                </a:ln>
              </p:spPr>
              <p:txBody>
                <a:bodyPr rtlCol="0" anchor="ctr"/>
                <a:lstStyle/>
                <a:p>
                  <a:endParaRPr lang="en-GB"/>
                </a:p>
              </p:txBody>
            </p:sp>
          </p:grpSp>
          <p:grpSp>
            <p:nvGrpSpPr>
              <p:cNvPr id="34" name="Picture 2">
                <a:extLst>
                  <a:ext uri="{FF2B5EF4-FFF2-40B4-BE49-F238E27FC236}">
                    <a16:creationId xmlns:a16="http://schemas.microsoft.com/office/drawing/2014/main" id="{440F7D40-1AC0-04F3-3C26-79A7D962F5F3}"/>
                  </a:ext>
                </a:extLst>
              </p:cNvPr>
              <p:cNvGrpSpPr/>
              <p:nvPr/>
            </p:nvGrpSpPr>
            <p:grpSpPr>
              <a:xfrm>
                <a:off x="7808080" y="1072274"/>
                <a:ext cx="1781588" cy="138920"/>
                <a:chOff x="7808080" y="1072274"/>
                <a:chExt cx="1781588" cy="138920"/>
              </a:xfrm>
              <a:solidFill>
                <a:srgbClr val="79527B"/>
              </a:solidFill>
            </p:grpSpPr>
            <p:sp>
              <p:nvSpPr>
                <p:cNvPr id="35" name="Freeform 34">
                  <a:extLst>
                    <a:ext uri="{FF2B5EF4-FFF2-40B4-BE49-F238E27FC236}">
                      <a16:creationId xmlns:a16="http://schemas.microsoft.com/office/drawing/2014/main" id="{652FF5F8-6E43-B03D-CF2B-1D48C90FB8D6}"/>
                    </a:ext>
                  </a:extLst>
                </p:cNvPr>
                <p:cNvSpPr/>
                <p:nvPr/>
              </p:nvSpPr>
              <p:spPr>
                <a:xfrm>
                  <a:off x="7848462" y="1124412"/>
                  <a:ext cx="1700217" cy="34643"/>
                </a:xfrm>
                <a:custGeom>
                  <a:avLst/>
                  <a:gdLst>
                    <a:gd name="connsiteX0" fmla="*/ 0 w 1700217"/>
                    <a:gd name="connsiteY0" fmla="*/ 0 h 34643"/>
                    <a:gd name="connsiteX1" fmla="*/ 1700217 w 1700217"/>
                    <a:gd name="connsiteY1" fmla="*/ 0 h 34643"/>
                    <a:gd name="connsiteX2" fmla="*/ 1700217 w 1700217"/>
                    <a:gd name="connsiteY2" fmla="*/ 34644 h 34643"/>
                    <a:gd name="connsiteX3" fmla="*/ 0 w 1700217"/>
                    <a:gd name="connsiteY3" fmla="*/ 34644 h 34643"/>
                  </a:gdLst>
                  <a:ahLst/>
                  <a:cxnLst>
                    <a:cxn ang="0">
                      <a:pos x="connsiteX0" y="connsiteY0"/>
                    </a:cxn>
                    <a:cxn ang="0">
                      <a:pos x="connsiteX1" y="connsiteY1"/>
                    </a:cxn>
                    <a:cxn ang="0">
                      <a:pos x="connsiteX2" y="connsiteY2"/>
                    </a:cxn>
                    <a:cxn ang="0">
                      <a:pos x="connsiteX3" y="connsiteY3"/>
                    </a:cxn>
                  </a:cxnLst>
                  <a:rect l="l" t="t" r="r" b="b"/>
                  <a:pathLst>
                    <a:path w="1700217" h="34643">
                      <a:moveTo>
                        <a:pt x="0" y="0"/>
                      </a:moveTo>
                      <a:lnTo>
                        <a:pt x="1700217" y="0"/>
                      </a:lnTo>
                      <a:lnTo>
                        <a:pt x="1700217" y="34644"/>
                      </a:lnTo>
                      <a:lnTo>
                        <a:pt x="0" y="34644"/>
                      </a:lnTo>
                      <a:close/>
                    </a:path>
                  </a:pathLst>
                </a:custGeom>
                <a:solidFill>
                  <a:srgbClr val="79527B"/>
                </a:solidFill>
                <a:ln w="8666" cap="flat">
                  <a:noFill/>
                  <a:prstDash val="solid"/>
                  <a:miter/>
                </a:ln>
              </p:spPr>
              <p:txBody>
                <a:bodyPr rtlCol="0" anchor="ctr"/>
                <a:lstStyle/>
                <a:p>
                  <a:endParaRPr lang="en-GB"/>
                </a:p>
              </p:txBody>
            </p:sp>
            <p:sp>
              <p:nvSpPr>
                <p:cNvPr id="37" name="Freeform 36">
                  <a:extLst>
                    <a:ext uri="{FF2B5EF4-FFF2-40B4-BE49-F238E27FC236}">
                      <a16:creationId xmlns:a16="http://schemas.microsoft.com/office/drawing/2014/main" id="{83066328-5765-EE38-5F8D-A22BCDA7DFB1}"/>
                    </a:ext>
                  </a:extLst>
                </p:cNvPr>
                <p:cNvSpPr/>
                <p:nvPr/>
              </p:nvSpPr>
              <p:spPr>
                <a:xfrm>
                  <a:off x="9529528" y="1072274"/>
                  <a:ext cx="60140" cy="138920"/>
                </a:xfrm>
                <a:custGeom>
                  <a:avLst/>
                  <a:gdLst>
                    <a:gd name="connsiteX0" fmla="*/ 60140 w 60140"/>
                    <a:gd name="connsiteY0" fmla="*/ 69460 h 138920"/>
                    <a:gd name="connsiteX1" fmla="*/ 30070 w 60140"/>
                    <a:gd name="connsiteY1" fmla="*/ 104190 h 138920"/>
                    <a:gd name="connsiteX2" fmla="*/ 0 w 60140"/>
                    <a:gd name="connsiteY2" fmla="*/ 138920 h 138920"/>
                    <a:gd name="connsiteX3" fmla="*/ 0 w 60140"/>
                    <a:gd name="connsiteY3" fmla="*/ 69460 h 138920"/>
                    <a:gd name="connsiteX4" fmla="*/ 0 w 60140"/>
                    <a:gd name="connsiteY4" fmla="*/ 0 h 138920"/>
                    <a:gd name="connsiteX5" fmla="*/ 30070 w 60140"/>
                    <a:gd name="connsiteY5" fmla="*/ 3473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40" h="138920">
                      <a:moveTo>
                        <a:pt x="60140" y="69460"/>
                      </a:moveTo>
                      <a:lnTo>
                        <a:pt x="30070" y="104190"/>
                      </a:lnTo>
                      <a:lnTo>
                        <a:pt x="0" y="138920"/>
                      </a:lnTo>
                      <a:lnTo>
                        <a:pt x="0" y="69460"/>
                      </a:lnTo>
                      <a:lnTo>
                        <a:pt x="0" y="0"/>
                      </a:lnTo>
                      <a:lnTo>
                        <a:pt x="30070" y="34730"/>
                      </a:lnTo>
                      <a:close/>
                    </a:path>
                  </a:pathLst>
                </a:custGeom>
                <a:solidFill>
                  <a:srgbClr val="79527B"/>
                </a:solidFill>
                <a:ln w="8666"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BB9355ED-18DB-8639-AF34-D950C5952D81}"/>
                    </a:ext>
                  </a:extLst>
                </p:cNvPr>
                <p:cNvSpPr/>
                <p:nvPr/>
              </p:nvSpPr>
              <p:spPr>
                <a:xfrm>
                  <a:off x="7808080" y="1072274"/>
                  <a:ext cx="60140" cy="138920"/>
                </a:xfrm>
                <a:custGeom>
                  <a:avLst/>
                  <a:gdLst>
                    <a:gd name="connsiteX0" fmla="*/ 0 w 60140"/>
                    <a:gd name="connsiteY0" fmla="*/ 69460 h 138920"/>
                    <a:gd name="connsiteX1" fmla="*/ 30070 w 60140"/>
                    <a:gd name="connsiteY1" fmla="*/ 34730 h 138920"/>
                    <a:gd name="connsiteX2" fmla="*/ 60140 w 60140"/>
                    <a:gd name="connsiteY2" fmla="*/ 0 h 138920"/>
                    <a:gd name="connsiteX3" fmla="*/ 60140 w 60140"/>
                    <a:gd name="connsiteY3" fmla="*/ 69460 h 138920"/>
                    <a:gd name="connsiteX4" fmla="*/ 60140 w 60140"/>
                    <a:gd name="connsiteY4" fmla="*/ 138920 h 138920"/>
                    <a:gd name="connsiteX5" fmla="*/ 30070 w 60140"/>
                    <a:gd name="connsiteY5" fmla="*/ 104190 h 1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40" h="138920">
                      <a:moveTo>
                        <a:pt x="0" y="69460"/>
                      </a:moveTo>
                      <a:lnTo>
                        <a:pt x="30070" y="34730"/>
                      </a:lnTo>
                      <a:lnTo>
                        <a:pt x="60140" y="0"/>
                      </a:lnTo>
                      <a:lnTo>
                        <a:pt x="60140" y="69460"/>
                      </a:lnTo>
                      <a:lnTo>
                        <a:pt x="60140" y="138920"/>
                      </a:lnTo>
                      <a:lnTo>
                        <a:pt x="30070" y="104190"/>
                      </a:lnTo>
                      <a:close/>
                    </a:path>
                  </a:pathLst>
                </a:custGeom>
                <a:solidFill>
                  <a:srgbClr val="79527B"/>
                </a:solidFill>
                <a:ln w="8666" cap="flat">
                  <a:noFill/>
                  <a:prstDash val="solid"/>
                  <a:miter/>
                </a:ln>
              </p:spPr>
              <p:txBody>
                <a:bodyPr rtlCol="0" anchor="ctr"/>
                <a:lstStyle/>
                <a:p>
                  <a:endParaRPr lang="en-GB"/>
                </a:p>
              </p:txBody>
            </p:sp>
          </p:grpSp>
        </p:grpSp>
      </p:grpSp>
      <p:grpSp>
        <p:nvGrpSpPr>
          <p:cNvPr id="4" name="Group 3">
            <a:extLst>
              <a:ext uri="{FF2B5EF4-FFF2-40B4-BE49-F238E27FC236}">
                <a16:creationId xmlns:a16="http://schemas.microsoft.com/office/drawing/2014/main" id="{400623BF-43DD-1EEF-C4E0-78CDEB7531B3}"/>
              </a:ext>
            </a:extLst>
          </p:cNvPr>
          <p:cNvGrpSpPr/>
          <p:nvPr/>
        </p:nvGrpSpPr>
        <p:grpSpPr>
          <a:xfrm>
            <a:off x="7494494" y="5402725"/>
            <a:ext cx="951471" cy="1191416"/>
            <a:chOff x="3937061" y="5307134"/>
            <a:chExt cx="951471" cy="1191416"/>
          </a:xfrm>
        </p:grpSpPr>
        <p:pic>
          <p:nvPicPr>
            <p:cNvPr id="5" name="Graphic 4" descr="Touchscreen with solid fill">
              <a:extLst>
                <a:ext uri="{FF2B5EF4-FFF2-40B4-BE49-F238E27FC236}">
                  <a16:creationId xmlns:a16="http://schemas.microsoft.com/office/drawing/2014/main" id="{3203A2BA-F3FC-A853-8958-FA1A9BF28E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37061" y="5307134"/>
              <a:ext cx="914400" cy="914400"/>
            </a:xfrm>
            <a:prstGeom prst="rect">
              <a:avLst/>
            </a:prstGeom>
          </p:spPr>
        </p:pic>
        <p:sp>
          <p:nvSpPr>
            <p:cNvPr id="6" name="Text Placeholder 5">
              <a:hlinkClick r:id="rId7"/>
              <a:extLst>
                <a:ext uri="{FF2B5EF4-FFF2-40B4-BE49-F238E27FC236}">
                  <a16:creationId xmlns:a16="http://schemas.microsoft.com/office/drawing/2014/main" id="{E492D52E-96C2-31CC-2533-4D0377F8406C}"/>
                </a:ext>
              </a:extLst>
            </p:cNvPr>
            <p:cNvSpPr txBox="1">
              <a:spLocks/>
            </p:cNvSpPr>
            <p:nvPr/>
          </p:nvSpPr>
          <p:spPr>
            <a:xfrm>
              <a:off x="3974132" y="6154526"/>
              <a:ext cx="914400"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7">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grpSp>
      <p:sp>
        <p:nvSpPr>
          <p:cNvPr id="8" name="Text Placeholder 5">
            <a:extLst>
              <a:ext uri="{FF2B5EF4-FFF2-40B4-BE49-F238E27FC236}">
                <a16:creationId xmlns:a16="http://schemas.microsoft.com/office/drawing/2014/main" id="{9D2B4196-DA40-C4A1-6F62-278F02E408C4}"/>
              </a:ext>
            </a:extLst>
          </p:cNvPr>
          <p:cNvSpPr txBox="1">
            <a:spLocks/>
          </p:cNvSpPr>
          <p:nvPr/>
        </p:nvSpPr>
        <p:spPr>
          <a:xfrm>
            <a:off x="7877919" y="8161"/>
            <a:ext cx="3641623"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800" b="1" dirty="0">
                <a:solidFill>
                  <a:srgbClr val="79527B"/>
                </a:solidFill>
              </a:rPr>
              <a:t>Relational Model of </a:t>
            </a:r>
          </a:p>
          <a:p>
            <a:pPr algn="ctr">
              <a:lnSpc>
                <a:spcPct val="100000"/>
              </a:lnSpc>
              <a:spcBef>
                <a:spcPts val="0"/>
              </a:spcBef>
            </a:pPr>
            <a:r>
              <a:rPr lang="en-IE" sz="1800" b="1" dirty="0">
                <a:solidFill>
                  <a:srgbClr val="79527B"/>
                </a:solidFill>
              </a:rPr>
              <a:t>Crisis Management</a:t>
            </a:r>
          </a:p>
        </p:txBody>
      </p:sp>
      <p:sp>
        <p:nvSpPr>
          <p:cNvPr id="9" name="Text Placeholder 5">
            <a:extLst>
              <a:ext uri="{FF2B5EF4-FFF2-40B4-BE49-F238E27FC236}">
                <a16:creationId xmlns:a16="http://schemas.microsoft.com/office/drawing/2014/main" id="{1B25A5EE-5797-C5E1-034E-76B5D58258EB}"/>
              </a:ext>
            </a:extLst>
          </p:cNvPr>
          <p:cNvSpPr txBox="1">
            <a:spLocks/>
          </p:cNvSpPr>
          <p:nvPr/>
        </p:nvSpPr>
        <p:spPr>
          <a:xfrm>
            <a:off x="9920034" y="6139814"/>
            <a:ext cx="2109670" cy="49337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000" dirty="0">
                <a:solidFill>
                  <a:srgbClr val="79527B"/>
                </a:solidFill>
              </a:rPr>
              <a:t>Adapted from Tony Jacques, 2007</a:t>
            </a:r>
          </a:p>
        </p:txBody>
      </p:sp>
      <p:sp>
        <p:nvSpPr>
          <p:cNvPr id="39" name="Text Placeholder 5">
            <a:extLst>
              <a:ext uri="{FF2B5EF4-FFF2-40B4-BE49-F238E27FC236}">
                <a16:creationId xmlns:a16="http://schemas.microsoft.com/office/drawing/2014/main" id="{5361EEC7-FF95-6CF4-F6B3-31742F318EBF}"/>
              </a:ext>
            </a:extLst>
          </p:cNvPr>
          <p:cNvSpPr txBox="1">
            <a:spLocks/>
          </p:cNvSpPr>
          <p:nvPr/>
        </p:nvSpPr>
        <p:spPr>
          <a:xfrm>
            <a:off x="9726950" y="268339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t>Crisis Preparedness</a:t>
            </a:r>
          </a:p>
        </p:txBody>
      </p:sp>
      <p:sp>
        <p:nvSpPr>
          <p:cNvPr id="40" name="Text Placeholder 5">
            <a:extLst>
              <a:ext uri="{FF2B5EF4-FFF2-40B4-BE49-F238E27FC236}">
                <a16:creationId xmlns:a16="http://schemas.microsoft.com/office/drawing/2014/main" id="{16967418-5AAB-DBDD-D488-235FA4223298}"/>
              </a:ext>
            </a:extLst>
          </p:cNvPr>
          <p:cNvSpPr txBox="1">
            <a:spLocks/>
          </p:cNvSpPr>
          <p:nvPr/>
        </p:nvSpPr>
        <p:spPr>
          <a:xfrm>
            <a:off x="9726950" y="3421521"/>
            <a:ext cx="1365199"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t>Crisis Prevention</a:t>
            </a:r>
          </a:p>
        </p:txBody>
      </p:sp>
      <p:sp>
        <p:nvSpPr>
          <p:cNvPr id="41" name="Text Placeholder 5">
            <a:extLst>
              <a:ext uri="{FF2B5EF4-FFF2-40B4-BE49-F238E27FC236}">
                <a16:creationId xmlns:a16="http://schemas.microsoft.com/office/drawing/2014/main" id="{F18B5A66-1120-3ABB-8FA8-481CE93E2824}"/>
              </a:ext>
            </a:extLst>
          </p:cNvPr>
          <p:cNvSpPr txBox="1">
            <a:spLocks/>
          </p:cNvSpPr>
          <p:nvPr/>
        </p:nvSpPr>
        <p:spPr>
          <a:xfrm>
            <a:off x="8074421" y="2683391"/>
            <a:ext cx="1591294"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400" b="1" dirty="0"/>
              <a:t>Post-Crisis Management</a:t>
            </a:r>
          </a:p>
        </p:txBody>
      </p:sp>
      <p:sp>
        <p:nvSpPr>
          <p:cNvPr id="42" name="Text Placeholder 5">
            <a:extLst>
              <a:ext uri="{FF2B5EF4-FFF2-40B4-BE49-F238E27FC236}">
                <a16:creationId xmlns:a16="http://schemas.microsoft.com/office/drawing/2014/main" id="{86854DCE-B23F-4688-0D30-59ED62B706D2}"/>
              </a:ext>
            </a:extLst>
          </p:cNvPr>
          <p:cNvSpPr txBox="1">
            <a:spLocks/>
          </p:cNvSpPr>
          <p:nvPr/>
        </p:nvSpPr>
        <p:spPr>
          <a:xfrm>
            <a:off x="8300516" y="3421521"/>
            <a:ext cx="1365199" cy="86861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400" b="1" dirty="0"/>
              <a:t>Crisis Incident Management</a:t>
            </a:r>
          </a:p>
        </p:txBody>
      </p:sp>
      <p:sp>
        <p:nvSpPr>
          <p:cNvPr id="43" name="Text Placeholder 5">
            <a:extLst>
              <a:ext uri="{FF2B5EF4-FFF2-40B4-BE49-F238E27FC236}">
                <a16:creationId xmlns:a16="http://schemas.microsoft.com/office/drawing/2014/main" id="{4B1789EE-27B0-F51B-938E-66E5CF5CAC11}"/>
              </a:ext>
            </a:extLst>
          </p:cNvPr>
          <p:cNvSpPr txBox="1">
            <a:spLocks/>
          </p:cNvSpPr>
          <p:nvPr/>
        </p:nvSpPr>
        <p:spPr>
          <a:xfrm>
            <a:off x="10695914" y="1197030"/>
            <a:ext cx="16251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79527B"/>
                </a:solidFill>
              </a:rPr>
              <a:t>Pre-Crisis Management</a:t>
            </a:r>
          </a:p>
        </p:txBody>
      </p:sp>
      <p:sp>
        <p:nvSpPr>
          <p:cNvPr id="44" name="Text Placeholder 5">
            <a:extLst>
              <a:ext uri="{FF2B5EF4-FFF2-40B4-BE49-F238E27FC236}">
                <a16:creationId xmlns:a16="http://schemas.microsoft.com/office/drawing/2014/main" id="{4ECF1879-1F7D-3D46-BFDA-B475FBA94AEC}"/>
              </a:ext>
            </a:extLst>
          </p:cNvPr>
          <p:cNvSpPr txBox="1">
            <a:spLocks/>
          </p:cNvSpPr>
          <p:nvPr/>
        </p:nvSpPr>
        <p:spPr>
          <a:xfrm>
            <a:off x="7092925" y="1197030"/>
            <a:ext cx="1625193"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IE" sz="1400" b="1" dirty="0">
                <a:solidFill>
                  <a:srgbClr val="F37C57"/>
                </a:solidFill>
              </a:rPr>
              <a:t>Crisis </a:t>
            </a:r>
          </a:p>
          <a:p>
            <a:pPr algn="r">
              <a:lnSpc>
                <a:spcPct val="100000"/>
              </a:lnSpc>
              <a:spcBef>
                <a:spcPts val="0"/>
              </a:spcBef>
            </a:pPr>
            <a:r>
              <a:rPr lang="en-IE" sz="1400" b="1" dirty="0">
                <a:solidFill>
                  <a:srgbClr val="F37C57"/>
                </a:solidFill>
              </a:rPr>
              <a:t>Management</a:t>
            </a:r>
          </a:p>
        </p:txBody>
      </p:sp>
      <p:sp>
        <p:nvSpPr>
          <p:cNvPr id="45" name="Text Placeholder 5">
            <a:extLst>
              <a:ext uri="{FF2B5EF4-FFF2-40B4-BE49-F238E27FC236}">
                <a16:creationId xmlns:a16="http://schemas.microsoft.com/office/drawing/2014/main" id="{32DE175E-ED37-47E9-5A12-AC4B1E104A74}"/>
              </a:ext>
            </a:extLst>
          </p:cNvPr>
          <p:cNvSpPr txBox="1">
            <a:spLocks/>
          </p:cNvSpPr>
          <p:nvPr/>
        </p:nvSpPr>
        <p:spPr>
          <a:xfrm>
            <a:off x="9702253" y="15156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Planning Processes</a:t>
            </a:r>
          </a:p>
        </p:txBody>
      </p:sp>
      <p:sp>
        <p:nvSpPr>
          <p:cNvPr id="46" name="Text Placeholder 5">
            <a:extLst>
              <a:ext uri="{FF2B5EF4-FFF2-40B4-BE49-F238E27FC236}">
                <a16:creationId xmlns:a16="http://schemas.microsoft.com/office/drawing/2014/main" id="{963A4649-B9EC-0B8F-E9AF-BAFC5497DBA7}"/>
              </a:ext>
            </a:extLst>
          </p:cNvPr>
          <p:cNvSpPr txBox="1">
            <a:spLocks/>
          </p:cNvSpPr>
          <p:nvPr/>
        </p:nvSpPr>
        <p:spPr>
          <a:xfrm>
            <a:off x="10557018" y="19728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Systems, Manuals</a:t>
            </a:r>
          </a:p>
        </p:txBody>
      </p:sp>
      <p:sp>
        <p:nvSpPr>
          <p:cNvPr id="47" name="Text Placeholder 5">
            <a:extLst>
              <a:ext uri="{FF2B5EF4-FFF2-40B4-BE49-F238E27FC236}">
                <a16:creationId xmlns:a16="http://schemas.microsoft.com/office/drawing/2014/main" id="{F546154D-E883-8FB1-DAA6-3543E2684084}"/>
              </a:ext>
            </a:extLst>
          </p:cNvPr>
          <p:cNvSpPr txBox="1">
            <a:spLocks/>
          </p:cNvSpPr>
          <p:nvPr/>
        </p:nvSpPr>
        <p:spPr>
          <a:xfrm>
            <a:off x="11024157" y="2797755"/>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Training, Simulations</a:t>
            </a:r>
          </a:p>
        </p:txBody>
      </p:sp>
      <p:sp>
        <p:nvSpPr>
          <p:cNvPr id="48" name="Text Placeholder 5">
            <a:extLst>
              <a:ext uri="{FF2B5EF4-FFF2-40B4-BE49-F238E27FC236}">
                <a16:creationId xmlns:a16="http://schemas.microsoft.com/office/drawing/2014/main" id="{9570093E-0BFD-F163-9AA4-D01F22E383FE}"/>
              </a:ext>
            </a:extLst>
          </p:cNvPr>
          <p:cNvSpPr txBox="1">
            <a:spLocks/>
          </p:cNvSpPr>
          <p:nvPr/>
        </p:nvSpPr>
        <p:spPr>
          <a:xfrm>
            <a:off x="11024157" y="3622703"/>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Early Warning, Scanning</a:t>
            </a:r>
          </a:p>
        </p:txBody>
      </p:sp>
      <p:sp>
        <p:nvSpPr>
          <p:cNvPr id="49" name="Text Placeholder 5">
            <a:extLst>
              <a:ext uri="{FF2B5EF4-FFF2-40B4-BE49-F238E27FC236}">
                <a16:creationId xmlns:a16="http://schemas.microsoft.com/office/drawing/2014/main" id="{876FE930-BFF4-B094-E10C-C93A3E7AFE33}"/>
              </a:ext>
            </a:extLst>
          </p:cNvPr>
          <p:cNvSpPr txBox="1">
            <a:spLocks/>
          </p:cNvSpPr>
          <p:nvPr/>
        </p:nvSpPr>
        <p:spPr>
          <a:xfrm>
            <a:off x="10418784" y="4447651"/>
            <a:ext cx="114267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Issue and Risk Management</a:t>
            </a:r>
          </a:p>
        </p:txBody>
      </p:sp>
      <p:sp>
        <p:nvSpPr>
          <p:cNvPr id="50" name="Text Placeholder 5">
            <a:extLst>
              <a:ext uri="{FF2B5EF4-FFF2-40B4-BE49-F238E27FC236}">
                <a16:creationId xmlns:a16="http://schemas.microsoft.com/office/drawing/2014/main" id="{7B6B5590-8A49-30CC-9114-7E532DFE1F81}"/>
              </a:ext>
            </a:extLst>
          </p:cNvPr>
          <p:cNvSpPr txBox="1">
            <a:spLocks/>
          </p:cNvSpPr>
          <p:nvPr/>
        </p:nvSpPr>
        <p:spPr>
          <a:xfrm>
            <a:off x="9702253" y="49545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dirty="0"/>
              <a:t>Emergency Response</a:t>
            </a:r>
          </a:p>
        </p:txBody>
      </p:sp>
      <p:sp>
        <p:nvSpPr>
          <p:cNvPr id="51" name="Text Placeholder 5">
            <a:extLst>
              <a:ext uri="{FF2B5EF4-FFF2-40B4-BE49-F238E27FC236}">
                <a16:creationId xmlns:a16="http://schemas.microsoft.com/office/drawing/2014/main" id="{FA519616-884C-42A5-D65A-5AE235095F64}"/>
              </a:ext>
            </a:extLst>
          </p:cNvPr>
          <p:cNvSpPr txBox="1">
            <a:spLocks/>
          </p:cNvSpPr>
          <p:nvPr/>
        </p:nvSpPr>
        <p:spPr>
          <a:xfrm>
            <a:off x="8709170" y="49545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Crisis Recognition</a:t>
            </a:r>
          </a:p>
        </p:txBody>
      </p:sp>
      <p:sp>
        <p:nvSpPr>
          <p:cNvPr id="52" name="Text Placeholder 5">
            <a:extLst>
              <a:ext uri="{FF2B5EF4-FFF2-40B4-BE49-F238E27FC236}">
                <a16:creationId xmlns:a16="http://schemas.microsoft.com/office/drawing/2014/main" id="{B202B8EB-0C0C-DBDF-4E41-1D8EA3F1303E}"/>
              </a:ext>
            </a:extLst>
          </p:cNvPr>
          <p:cNvSpPr txBox="1">
            <a:spLocks/>
          </p:cNvSpPr>
          <p:nvPr/>
        </p:nvSpPr>
        <p:spPr>
          <a:xfrm>
            <a:off x="8719109" y="1515607"/>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Evaluation, Modification</a:t>
            </a:r>
          </a:p>
        </p:txBody>
      </p:sp>
      <p:sp>
        <p:nvSpPr>
          <p:cNvPr id="53" name="Text Placeholder 5">
            <a:extLst>
              <a:ext uri="{FF2B5EF4-FFF2-40B4-BE49-F238E27FC236}">
                <a16:creationId xmlns:a16="http://schemas.microsoft.com/office/drawing/2014/main" id="{49438738-14BD-03AF-18C8-6A6A02A2FAF9}"/>
              </a:ext>
            </a:extLst>
          </p:cNvPr>
          <p:cNvSpPr txBox="1">
            <a:spLocks/>
          </p:cNvSpPr>
          <p:nvPr/>
        </p:nvSpPr>
        <p:spPr>
          <a:xfrm>
            <a:off x="7894161" y="1982746"/>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Post-Crisis Issue Impacts</a:t>
            </a:r>
          </a:p>
        </p:txBody>
      </p:sp>
      <p:sp>
        <p:nvSpPr>
          <p:cNvPr id="54" name="Text Placeholder 5">
            <a:extLst>
              <a:ext uri="{FF2B5EF4-FFF2-40B4-BE49-F238E27FC236}">
                <a16:creationId xmlns:a16="http://schemas.microsoft.com/office/drawing/2014/main" id="{CBDA81FA-CACF-D300-57BC-815F3E4AE329}"/>
              </a:ext>
            </a:extLst>
          </p:cNvPr>
          <p:cNvSpPr txBox="1">
            <a:spLocks/>
          </p:cNvSpPr>
          <p:nvPr/>
        </p:nvSpPr>
        <p:spPr>
          <a:xfrm>
            <a:off x="7486656" y="2797755"/>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Recovery, Business Resumption</a:t>
            </a:r>
          </a:p>
        </p:txBody>
      </p:sp>
      <p:sp>
        <p:nvSpPr>
          <p:cNvPr id="55" name="Text Placeholder 5">
            <a:extLst>
              <a:ext uri="{FF2B5EF4-FFF2-40B4-BE49-F238E27FC236}">
                <a16:creationId xmlns:a16="http://schemas.microsoft.com/office/drawing/2014/main" id="{F1C5D62E-1314-0F73-1C40-39A2C3527B5C}"/>
              </a:ext>
            </a:extLst>
          </p:cNvPr>
          <p:cNvSpPr txBox="1">
            <a:spLocks/>
          </p:cNvSpPr>
          <p:nvPr/>
        </p:nvSpPr>
        <p:spPr>
          <a:xfrm>
            <a:off x="7486656" y="3622703"/>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IE" sz="1100" dirty="0">
                <a:solidFill>
                  <a:srgbClr val="F37C57"/>
                </a:solidFill>
              </a:rPr>
              <a:t>Crisis Management</a:t>
            </a:r>
          </a:p>
        </p:txBody>
      </p:sp>
      <p:sp>
        <p:nvSpPr>
          <p:cNvPr id="56" name="Text Placeholder 5">
            <a:extLst>
              <a:ext uri="{FF2B5EF4-FFF2-40B4-BE49-F238E27FC236}">
                <a16:creationId xmlns:a16="http://schemas.microsoft.com/office/drawing/2014/main" id="{48BBC11C-FC72-F721-25F0-8D78EF1CB40D}"/>
              </a:ext>
            </a:extLst>
          </p:cNvPr>
          <p:cNvSpPr txBox="1">
            <a:spLocks/>
          </p:cNvSpPr>
          <p:nvPr/>
        </p:nvSpPr>
        <p:spPr>
          <a:xfrm>
            <a:off x="7894161" y="4468068"/>
            <a:ext cx="968193" cy="5483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spcBef>
                <a:spcPts val="0"/>
              </a:spcBef>
            </a:pPr>
            <a:r>
              <a:rPr lang="en-IE" sz="1100" dirty="0">
                <a:solidFill>
                  <a:srgbClr val="F37C57"/>
                </a:solidFill>
              </a:rPr>
              <a:t>System Activation/</a:t>
            </a:r>
          </a:p>
          <a:p>
            <a:pPr algn="r">
              <a:spcBef>
                <a:spcPts val="0"/>
              </a:spcBef>
            </a:pPr>
            <a:r>
              <a:rPr lang="en-IE" sz="1100" dirty="0">
                <a:solidFill>
                  <a:srgbClr val="F37C57"/>
                </a:solidFill>
              </a:rPr>
              <a:t>Respnse</a:t>
            </a:r>
          </a:p>
        </p:txBody>
      </p:sp>
      <p:sp>
        <p:nvSpPr>
          <p:cNvPr id="2" name="TextBox 1">
            <a:extLst>
              <a:ext uri="{FF2B5EF4-FFF2-40B4-BE49-F238E27FC236}">
                <a16:creationId xmlns:a16="http://schemas.microsoft.com/office/drawing/2014/main" id="{F3A66C39-B231-FB24-276E-D72147ECAB6A}"/>
              </a:ext>
            </a:extLst>
          </p:cNvPr>
          <p:cNvSpPr txBox="1"/>
          <p:nvPr/>
        </p:nvSpPr>
        <p:spPr>
          <a:xfrm>
            <a:off x="9420430" y="5872905"/>
            <a:ext cx="2115671" cy="369332"/>
          </a:xfrm>
          <a:prstGeom prst="rect">
            <a:avLst/>
          </a:prstGeom>
          <a:noFill/>
        </p:spPr>
        <p:txBody>
          <a:bodyPr wrap="square" rtlCol="0">
            <a:spAutoFit/>
          </a:bodyPr>
          <a:lstStyle/>
          <a:p>
            <a:r>
              <a:rPr lang="en-IE" dirty="0">
                <a:solidFill>
                  <a:srgbClr val="4D4D4D"/>
                </a:solidFill>
                <a:hlinkClick r:id="rId7">
                  <a:extLst>
                    <a:ext uri="{A12FA001-AC4F-418D-AE19-62706E023703}">
                      <ahyp:hlinkClr xmlns:ahyp="http://schemas.microsoft.com/office/drawing/2018/hyperlinkcolor" val="tx"/>
                    </a:ext>
                  </a:extLst>
                </a:hlinkClick>
              </a:rPr>
              <a:t>Source</a:t>
            </a:r>
            <a:endParaRPr lang="en-IE" dirty="0">
              <a:solidFill>
                <a:srgbClr val="4D4D4D"/>
              </a:solidFill>
            </a:endParaRPr>
          </a:p>
        </p:txBody>
      </p:sp>
    </p:spTree>
    <p:extLst>
      <p:ext uri="{BB962C8B-B14F-4D97-AF65-F5344CB8AC3E}">
        <p14:creationId xmlns:p14="http://schemas.microsoft.com/office/powerpoint/2010/main" val="3094957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123950"/>
            <a:ext cx="5113283" cy="2123747"/>
          </a:xfrm>
        </p:spPr>
        <p:txBody>
          <a:bodyPr anchor="ctr">
            <a:normAutofit/>
          </a:bodyPr>
          <a:lstStyle/>
          <a:p>
            <a:pPr>
              <a:lnSpc>
                <a:spcPct val="100000"/>
              </a:lnSpc>
              <a:spcBef>
                <a:spcPts val="0"/>
              </a:spcBef>
            </a:pPr>
            <a:r>
              <a:rPr lang="en-IE" dirty="0"/>
              <a:t>8.  The Complexity of Regional Tourism Crisis Management</a:t>
            </a:r>
          </a:p>
        </p:txBody>
      </p:sp>
      <p:pic>
        <p:nvPicPr>
          <p:cNvPr id="5" name="Picture Placeholder 4">
            <a:extLst>
              <a:ext uri="{FF2B5EF4-FFF2-40B4-BE49-F238E27FC236}">
                <a16:creationId xmlns:a16="http://schemas.microsoft.com/office/drawing/2014/main" id="{B56E5938-0DDC-59F4-1322-E19891CF4388}"/>
              </a:ext>
            </a:extLst>
          </p:cNvPr>
          <p:cNvPicPr>
            <a:picLocks noGrp="1" noChangeAspect="1"/>
          </p:cNvPicPr>
          <p:nvPr>
            <p:ph type="pic" sz="quarter" idx="10"/>
          </p:nvPr>
        </p:nvPicPr>
        <p:blipFill>
          <a:blip r:embed="rId2"/>
          <a:srcRect t="21843" b="21843"/>
          <a:stretch>
            <a:fillRect/>
          </a:stretch>
        </p:blipFill>
        <p:spPr/>
      </p:pic>
    </p:spTree>
    <p:extLst>
      <p:ext uri="{BB962C8B-B14F-4D97-AF65-F5344CB8AC3E}">
        <p14:creationId xmlns:p14="http://schemas.microsoft.com/office/powerpoint/2010/main" val="404915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ocess 1">
            <a:extLst>
              <a:ext uri="{FF2B5EF4-FFF2-40B4-BE49-F238E27FC236}">
                <a16:creationId xmlns:a16="http://schemas.microsoft.com/office/drawing/2014/main" id="{3629A413-02CB-C9C7-3DA8-B9C0C67D554C}"/>
              </a:ext>
            </a:extLst>
          </p:cNvPr>
          <p:cNvSpPr/>
          <p:nvPr/>
        </p:nvSpPr>
        <p:spPr>
          <a:xfrm>
            <a:off x="371474" y="0"/>
            <a:ext cx="7010401" cy="6858000"/>
          </a:xfrm>
          <a:prstGeom prst="flowChartProcess">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Text Placeholder 28">
            <a:extLst>
              <a:ext uri="{FF2B5EF4-FFF2-40B4-BE49-F238E27FC236}">
                <a16:creationId xmlns:a16="http://schemas.microsoft.com/office/drawing/2014/main" id="{C024B3A4-422C-C228-76E3-EB7222915985}"/>
              </a:ext>
            </a:extLst>
          </p:cNvPr>
          <p:cNvSpPr>
            <a:spLocks noGrp="1"/>
          </p:cNvSpPr>
          <p:nvPr>
            <p:ph type="body" sz="quarter" idx="18"/>
          </p:nvPr>
        </p:nvSpPr>
        <p:spPr>
          <a:xfrm>
            <a:off x="609600" y="1119976"/>
            <a:ext cx="6394636" cy="5852324"/>
          </a:xfrm>
        </p:spPr>
        <p:txBody>
          <a:bodyPr>
            <a:noAutofit/>
          </a:bodyPr>
          <a:lstStyle/>
          <a:p>
            <a:pPr marL="0" indent="0" algn="l" rtl="0" fontAlgn="base"/>
            <a:r>
              <a:rPr lang="en-GB" sz="2000" dirty="0"/>
              <a:t>Up until now tourism regions and businesses primarily anticipated crises, hazards, risks and threats that they already faced. The most common included natural disasters, economic downturns, and labour problems, so they typically planned for these and other familiar scenarios. </a:t>
            </a:r>
          </a:p>
          <a:p>
            <a:pPr marL="0" indent="0" fontAlgn="base"/>
            <a:r>
              <a:rPr lang="en-GB" sz="2000" dirty="0"/>
              <a:t>However, COVID-19 and other multidimensional changes have changed this, each producing its own set of risks and threats. The increasing pace of business, advancements in technology, and increasing globalization change in tourism behaviours and preferences have forced tourism regions to frequently confront novel and unpredicted crises, such as financial crisis, mass injuries, cyber threats and breaches, and mass flooding. All have a potentially huge negative impact on a tourism region’s bottom line and destination image. </a:t>
            </a:r>
          </a:p>
          <a:p>
            <a:pPr marL="0" indent="0" fontAlgn="base"/>
            <a:r>
              <a:rPr lang="en-GB" sz="2000" dirty="0"/>
              <a:t>It is evident that a Crisis Management Plan and Strategy is needed to navigate a tourism region through the stages of a crisis. However, tourism regions need to understand the complexity of a regional tourism crisis event.</a:t>
            </a:r>
          </a:p>
          <a:p>
            <a:pPr marL="0" indent="0" algn="l" rtl="0" fontAlgn="base"/>
            <a:endParaRPr lang="en-IE" sz="2000" dirty="0"/>
          </a:p>
        </p:txBody>
      </p:sp>
      <p:sp>
        <p:nvSpPr>
          <p:cNvPr id="28" name="Text Placeholder 27">
            <a:extLst>
              <a:ext uri="{FF2B5EF4-FFF2-40B4-BE49-F238E27FC236}">
                <a16:creationId xmlns:a16="http://schemas.microsoft.com/office/drawing/2014/main" id="{B10920D9-020E-0B01-70EF-D9303C9EF608}"/>
              </a:ext>
            </a:extLst>
          </p:cNvPr>
          <p:cNvSpPr>
            <a:spLocks noGrp="1"/>
          </p:cNvSpPr>
          <p:nvPr>
            <p:ph type="body" sz="quarter" idx="16"/>
          </p:nvPr>
        </p:nvSpPr>
        <p:spPr>
          <a:xfrm>
            <a:off x="1175367" y="194855"/>
            <a:ext cx="5977478" cy="582221"/>
          </a:xfrm>
        </p:spPr>
        <p:txBody>
          <a:bodyPr>
            <a:noAutofit/>
          </a:bodyPr>
          <a:lstStyle/>
          <a:p>
            <a:pPr algn="ctr"/>
            <a:r>
              <a:rPr lang="en-IE" sz="2800" dirty="0"/>
              <a:t>Addressing the Complexity of Tourism Regions and Crisis Events</a:t>
            </a:r>
          </a:p>
        </p:txBody>
      </p:sp>
      <p:pic>
        <p:nvPicPr>
          <p:cNvPr id="10" name="Picture Placeholder 9">
            <a:extLst>
              <a:ext uri="{FF2B5EF4-FFF2-40B4-BE49-F238E27FC236}">
                <a16:creationId xmlns:a16="http://schemas.microsoft.com/office/drawing/2014/main" id="{1B036353-2576-4822-95D5-8BDC6A7400E9}"/>
              </a:ext>
            </a:extLst>
          </p:cNvPr>
          <p:cNvPicPr>
            <a:picLocks noGrp="1" noChangeAspect="1"/>
          </p:cNvPicPr>
          <p:nvPr>
            <p:ph type="pic" sz="quarter" idx="10"/>
          </p:nvPr>
        </p:nvPicPr>
        <p:blipFill>
          <a:blip r:embed="rId2"/>
          <a:srcRect t="4480" b="4480"/>
          <a:stretch>
            <a:fillRect/>
          </a:stretch>
        </p:blipFill>
        <p:spPr>
          <a:xfrm>
            <a:off x="7381875" y="228600"/>
            <a:ext cx="4659043" cy="6362700"/>
          </a:xfrm>
        </p:spPr>
      </p:pic>
    </p:spTree>
    <p:extLst>
      <p:ext uri="{BB962C8B-B14F-4D97-AF65-F5344CB8AC3E}">
        <p14:creationId xmlns:p14="http://schemas.microsoft.com/office/powerpoint/2010/main" val="17654420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9D32974-F5C6-1B69-F395-1B7E153802DB}"/>
              </a:ext>
            </a:extLst>
          </p:cNvPr>
          <p:cNvSpPr>
            <a:spLocks noGrp="1"/>
          </p:cNvSpPr>
          <p:nvPr>
            <p:ph type="body" sz="quarter" idx="18"/>
          </p:nvPr>
        </p:nvSpPr>
        <p:spPr>
          <a:xfrm>
            <a:off x="389965" y="1299882"/>
            <a:ext cx="10170459" cy="4980147"/>
          </a:xfrm>
        </p:spPr>
        <p:txBody>
          <a:bodyPr>
            <a:normAutofit fontScale="85000" lnSpcReduction="20000"/>
          </a:bodyPr>
          <a:lstStyle/>
          <a:p>
            <a:pPr marL="0" indent="0" algn="l">
              <a:lnSpc>
                <a:spcPct val="120000"/>
              </a:lnSpc>
              <a:spcBef>
                <a:spcPts val="0"/>
              </a:spcBef>
            </a:pPr>
            <a:r>
              <a:rPr lang="en-GB" sz="2400" b="1" i="0" dirty="0">
                <a:solidFill>
                  <a:srgbClr val="916395"/>
                </a:solidFill>
                <a:effectLst/>
                <a:hlinkClick r:id="rId2">
                  <a:extLst>
                    <a:ext uri="{A12FA001-AC4F-418D-AE19-62706E023703}">
                      <ahyp:hlinkClr xmlns:ahyp="http://schemas.microsoft.com/office/drawing/2018/hyperlinkcolor" val="tx"/>
                    </a:ext>
                  </a:extLst>
                </a:hlinkClick>
              </a:rPr>
              <a:t>Faulkner synthesized research </a:t>
            </a:r>
            <a:r>
              <a:rPr lang="en-GB" sz="2400" b="0" i="0" dirty="0">
                <a:solidFill>
                  <a:srgbClr val="4D4D4D"/>
                </a:solidFill>
                <a:effectLst/>
              </a:rPr>
              <a:t>by Fink (1986:20), Keown-McMullan (1997:9) and Weiner and Kahn (1972:21) to identify a number of key factors that are related to crisis:</a:t>
            </a:r>
          </a:p>
          <a:p>
            <a:pPr marL="342900" indent="-342900" algn="r">
              <a:lnSpc>
                <a:spcPct val="120000"/>
              </a:lnSpc>
              <a:spcBef>
                <a:spcPts val="0"/>
              </a:spcBef>
              <a:buFont typeface="Arial" panose="020B0604020202020204" pitchFamily="34" charset="0"/>
              <a:buChar char="•"/>
            </a:pPr>
            <a:endParaRPr lang="en-GB" sz="2400" b="0" i="0" dirty="0">
              <a:solidFill>
                <a:srgbClr val="4D4D4D"/>
              </a:solidFill>
              <a:effectLst/>
            </a:endParaRP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triggering event that is of such magnitude that it </a:t>
            </a:r>
            <a:r>
              <a:rPr lang="en-GB" sz="2400" b="1" i="0" dirty="0">
                <a:solidFill>
                  <a:srgbClr val="916395"/>
                </a:solidFill>
                <a:effectLst/>
              </a:rPr>
              <a:t>challenges the existing structure, routine operations, or survival</a:t>
            </a:r>
            <a:r>
              <a:rPr lang="en-GB" sz="2400" b="0" i="0" dirty="0">
                <a:solidFill>
                  <a:srgbClr val="4D4D4D"/>
                </a:solidFill>
                <a:effectLst/>
              </a:rPr>
              <a:t> of the organization or region. Trigger events may include economic decline, terrorism activity, political crises, religious or ethnic tensions, and more recently climate change; </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Crisis is characterized by </a:t>
            </a:r>
            <a:r>
              <a:rPr lang="en-GB" sz="2400" b="1" i="0" dirty="0">
                <a:solidFill>
                  <a:srgbClr val="916395"/>
                </a:solidFill>
                <a:effectLst/>
              </a:rPr>
              <a:t>‘fluid, unstable, dynamic’ </a:t>
            </a:r>
            <a:r>
              <a:rPr lang="en-GB" sz="2400" b="0" i="0" dirty="0">
                <a:solidFill>
                  <a:srgbClr val="4D4D4D"/>
                </a:solidFill>
                <a:effectLst/>
              </a:rPr>
              <a:t>situations (Fink, 1986:20);</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crisis will </a:t>
            </a:r>
            <a:r>
              <a:rPr lang="en-GB" sz="2400" b="1" i="0" dirty="0">
                <a:solidFill>
                  <a:srgbClr val="916395"/>
                </a:solidFill>
                <a:effectLst/>
              </a:rPr>
              <a:t>produce situations </a:t>
            </a:r>
            <a:r>
              <a:rPr lang="en-GB" sz="2400" b="0" i="0" dirty="0">
                <a:solidFill>
                  <a:srgbClr val="4D4D4D"/>
                </a:solidFill>
                <a:effectLst/>
              </a:rPr>
              <a:t>where there are a </a:t>
            </a:r>
            <a:r>
              <a:rPr lang="en-GB" sz="2400" b="1" i="0" dirty="0">
                <a:solidFill>
                  <a:srgbClr val="916395"/>
                </a:solidFill>
                <a:effectLst/>
              </a:rPr>
              <a:t>high threat level</a:t>
            </a:r>
            <a:r>
              <a:rPr lang="en-GB" sz="2400" b="0" i="0" dirty="0">
                <a:solidFill>
                  <a:srgbClr val="4D4D4D"/>
                </a:solidFill>
                <a:effectLst/>
              </a:rPr>
              <a:t>, </a:t>
            </a:r>
            <a:r>
              <a:rPr lang="en-GB" sz="2400" b="1" i="0" dirty="0">
                <a:solidFill>
                  <a:srgbClr val="916395"/>
                </a:solidFill>
                <a:effectLst/>
              </a:rPr>
              <a:t>short decision time, </a:t>
            </a:r>
            <a:r>
              <a:rPr lang="en-GB" sz="2400" b="0" i="0" dirty="0">
                <a:solidFill>
                  <a:srgbClr val="4D4D4D"/>
                </a:solidFill>
                <a:effectLst/>
              </a:rPr>
              <a:t>and an element of </a:t>
            </a:r>
            <a:r>
              <a:rPr lang="en-GB" sz="2400" b="1" i="0" dirty="0">
                <a:solidFill>
                  <a:srgbClr val="916395"/>
                </a:solidFill>
                <a:effectLst/>
              </a:rPr>
              <a:t>surprise and urgency;</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There is a </a:t>
            </a:r>
            <a:r>
              <a:rPr lang="en-GB" sz="2400" b="1" i="0" dirty="0">
                <a:solidFill>
                  <a:srgbClr val="916395"/>
                </a:solidFill>
                <a:effectLst/>
              </a:rPr>
              <a:t>perception of an inability to cope </a:t>
            </a:r>
            <a:r>
              <a:rPr lang="en-GB" sz="2400" b="0" i="0" dirty="0">
                <a:solidFill>
                  <a:srgbClr val="4D4D4D"/>
                </a:solidFill>
                <a:effectLst/>
              </a:rPr>
              <a:t>among those directly affected;</a:t>
            </a:r>
          </a:p>
          <a:p>
            <a:pPr marL="342900" indent="-342900" algn="l">
              <a:lnSpc>
                <a:spcPct val="120000"/>
              </a:lnSpc>
              <a:spcBef>
                <a:spcPts val="0"/>
              </a:spcBef>
              <a:buFont typeface="Arial" panose="020B0604020202020204" pitchFamily="34" charset="0"/>
              <a:buChar char="•"/>
            </a:pPr>
            <a:r>
              <a:rPr lang="en-GB" sz="2400" b="0" i="0" dirty="0">
                <a:solidFill>
                  <a:srgbClr val="4D4D4D"/>
                </a:solidFill>
                <a:effectLst/>
              </a:rPr>
              <a:t>A turning point occurs where decisive change, which may have both positive and negative connotations, is imminent. Keown-McMullan (1997) observed that organizations and in the case here </a:t>
            </a:r>
            <a:r>
              <a:rPr lang="en-GB" sz="2400" b="1" i="0" dirty="0">
                <a:solidFill>
                  <a:srgbClr val="916395"/>
                </a:solidFill>
                <a:effectLst/>
              </a:rPr>
              <a:t>destinations will undergo significant change even when a crisis situation is successfully managed.</a:t>
            </a:r>
          </a:p>
          <a:p>
            <a:endParaRPr lang="en-IE" dirty="0"/>
          </a:p>
        </p:txBody>
      </p:sp>
      <p:sp>
        <p:nvSpPr>
          <p:cNvPr id="5" name="Text Placeholder 4">
            <a:extLst>
              <a:ext uri="{FF2B5EF4-FFF2-40B4-BE49-F238E27FC236}">
                <a16:creationId xmlns:a16="http://schemas.microsoft.com/office/drawing/2014/main" id="{50C1C070-802F-D681-CC87-789109464924}"/>
              </a:ext>
            </a:extLst>
          </p:cNvPr>
          <p:cNvSpPr>
            <a:spLocks noGrp="1"/>
          </p:cNvSpPr>
          <p:nvPr>
            <p:ph type="body" sz="quarter" idx="16"/>
          </p:nvPr>
        </p:nvSpPr>
        <p:spPr>
          <a:xfrm>
            <a:off x="10932" y="425571"/>
            <a:ext cx="12181068" cy="582221"/>
          </a:xfrm>
          <a:solidFill>
            <a:srgbClr val="7A547C"/>
          </a:solidFill>
        </p:spPr>
        <p:txBody>
          <a:bodyPr>
            <a:normAutofit lnSpcReduction="10000"/>
          </a:bodyPr>
          <a:lstStyle/>
          <a:p>
            <a:pPr algn="ctr"/>
            <a:r>
              <a:rPr lang="en-IE" sz="3600" dirty="0">
                <a:solidFill>
                  <a:schemeClr val="bg1"/>
                </a:solidFill>
              </a:rPr>
              <a:t>Regional Tourism Crisis Management is Complex</a:t>
            </a:r>
          </a:p>
          <a:p>
            <a:endParaRPr lang="en-IE" dirty="0">
              <a:solidFill>
                <a:schemeClr val="bg1"/>
              </a:solidFill>
            </a:endParaRPr>
          </a:p>
        </p:txBody>
      </p:sp>
      <p:sp>
        <p:nvSpPr>
          <p:cNvPr id="3" name="TextBox 2">
            <a:extLst>
              <a:ext uri="{FF2B5EF4-FFF2-40B4-BE49-F238E27FC236}">
                <a16:creationId xmlns:a16="http://schemas.microsoft.com/office/drawing/2014/main" id="{6C89689B-3F13-A2E5-EDE5-23E586801E7A}"/>
              </a:ext>
            </a:extLst>
          </p:cNvPr>
          <p:cNvSpPr txBox="1"/>
          <p:nvPr/>
        </p:nvSpPr>
        <p:spPr>
          <a:xfrm>
            <a:off x="7266450" y="5956863"/>
            <a:ext cx="4294928" cy="646331"/>
          </a:xfrm>
          <a:prstGeom prst="rect">
            <a:avLst/>
          </a:prstGeom>
          <a:solidFill>
            <a:srgbClr val="F37C57"/>
          </a:solidFill>
        </p:spPr>
        <p:txBody>
          <a:bodyPr wrap="square" rtlCol="0">
            <a:spAutoFit/>
          </a:bodyPr>
          <a:lstStyle/>
          <a:p>
            <a:pPr algn="ctr"/>
            <a:r>
              <a:rPr lang="en-IE" dirty="0">
                <a:solidFill>
                  <a:schemeClr val="bg1"/>
                </a:solidFill>
                <a:hlinkClick r:id="rId3" action="ppaction://hlinkfile">
                  <a:extLst>
                    <a:ext uri="{A12FA001-AC4F-418D-AE19-62706E023703}">
                      <ahyp:hlinkClr xmlns:ahyp="http://schemas.microsoft.com/office/drawing/2018/hyperlinkcolor" val="tx"/>
                    </a:ext>
                  </a:extLst>
                </a:hlinkClick>
              </a:rPr>
              <a:t>Source: Responding to a Crisis, The Destination Perspective</a:t>
            </a:r>
            <a:endParaRPr lang="en-IE" dirty="0">
              <a:solidFill>
                <a:schemeClr val="bg1"/>
              </a:solidFill>
            </a:endParaRPr>
          </a:p>
        </p:txBody>
      </p:sp>
      <p:pic>
        <p:nvPicPr>
          <p:cNvPr id="4" name="Graphic 3" descr="Document outline">
            <a:hlinkClick r:id="rId2"/>
            <a:extLst>
              <a:ext uri="{FF2B5EF4-FFF2-40B4-BE49-F238E27FC236}">
                <a16:creationId xmlns:a16="http://schemas.microsoft.com/office/drawing/2014/main" id="{BB6AB1EA-0ABF-BC5A-0D46-E2ABE7FECB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34573" y="5651072"/>
            <a:ext cx="1048871" cy="1048871"/>
          </a:xfrm>
          <a:prstGeom prst="rect">
            <a:avLst/>
          </a:prstGeom>
        </p:spPr>
      </p:pic>
    </p:spTree>
    <p:extLst>
      <p:ext uri="{BB962C8B-B14F-4D97-AF65-F5344CB8AC3E}">
        <p14:creationId xmlns:p14="http://schemas.microsoft.com/office/powerpoint/2010/main" val="798687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82704761-0DDB-7963-F38F-59A295364459}"/>
              </a:ext>
            </a:extLst>
          </p:cNvPr>
          <p:cNvSpPr>
            <a:spLocks noGrp="1"/>
          </p:cNvSpPr>
          <p:nvPr>
            <p:ph type="body" sz="quarter" idx="29"/>
          </p:nvPr>
        </p:nvSpPr>
        <p:spPr>
          <a:xfrm>
            <a:off x="0" y="0"/>
            <a:ext cx="12181236" cy="582221"/>
          </a:xfrm>
        </p:spPr>
        <p:txBody>
          <a:bodyPr anchor="ctr">
            <a:normAutofit/>
          </a:bodyPr>
          <a:lstStyle/>
          <a:p>
            <a:r>
              <a:rPr lang="en-IE" sz="2800" dirty="0"/>
              <a:t>Other Forces are Spurring on Potential Future Crisis</a:t>
            </a:r>
          </a:p>
        </p:txBody>
      </p:sp>
      <p:sp>
        <p:nvSpPr>
          <p:cNvPr id="13" name="TextBox 12">
            <a:extLst>
              <a:ext uri="{FF2B5EF4-FFF2-40B4-BE49-F238E27FC236}">
                <a16:creationId xmlns:a16="http://schemas.microsoft.com/office/drawing/2014/main" id="{AB04A295-3F9F-4641-0CF0-CDE0C9F375BC}"/>
              </a:ext>
            </a:extLst>
          </p:cNvPr>
          <p:cNvSpPr txBox="1"/>
          <p:nvPr/>
        </p:nvSpPr>
        <p:spPr>
          <a:xfrm>
            <a:off x="274730" y="3061273"/>
            <a:ext cx="2637055" cy="3293209"/>
          </a:xfrm>
          <a:prstGeom prst="rect">
            <a:avLst/>
          </a:prstGeom>
          <a:noFill/>
        </p:spPr>
        <p:txBody>
          <a:bodyPr wrap="square" rtlCol="0">
            <a:spAutoFit/>
          </a:bodyPr>
          <a:lstStyle/>
          <a:p>
            <a:pPr algn="ctr"/>
            <a:r>
              <a:rPr lang="en-GB" sz="1600" b="0" i="0" dirty="0">
                <a:solidFill>
                  <a:schemeClr val="bg1"/>
                </a:solidFill>
                <a:effectLst/>
              </a:rPr>
              <a:t>Businesses and regions are more dependent on suppliers and </a:t>
            </a:r>
            <a:r>
              <a:rPr lang="en-GB" sz="1600" dirty="0">
                <a:solidFill>
                  <a:schemeClr val="bg1"/>
                </a:solidFill>
              </a:rPr>
              <a:t>customers/tourists</a:t>
            </a:r>
            <a:r>
              <a:rPr lang="en-GB" sz="1600" b="0" i="0" dirty="0">
                <a:solidFill>
                  <a:schemeClr val="bg1"/>
                </a:solidFill>
                <a:effectLst/>
              </a:rPr>
              <a:t> far from their home bases and are more likely to have operations and employees at multiple locations and sometimes across borders. This type of dynamic exposes tourism regions to more complex risks and threats, and a crisis can have a magnified, domino effect.</a:t>
            </a:r>
          </a:p>
        </p:txBody>
      </p:sp>
      <p:pic>
        <p:nvPicPr>
          <p:cNvPr id="14" name="Graphic 13" descr="Earth globe: Americas with solid fill">
            <a:extLst>
              <a:ext uri="{FF2B5EF4-FFF2-40B4-BE49-F238E27FC236}">
                <a16:creationId xmlns:a16="http://schemas.microsoft.com/office/drawing/2014/main" id="{0DE87D46-D760-CCD2-BEA8-A571DF7044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65454" y="391411"/>
            <a:ext cx="1004005" cy="1004005"/>
          </a:xfrm>
          <a:prstGeom prst="rect">
            <a:avLst/>
          </a:prstGeom>
        </p:spPr>
      </p:pic>
      <p:sp>
        <p:nvSpPr>
          <p:cNvPr id="16" name="TextBox 15">
            <a:extLst>
              <a:ext uri="{FF2B5EF4-FFF2-40B4-BE49-F238E27FC236}">
                <a16:creationId xmlns:a16="http://schemas.microsoft.com/office/drawing/2014/main" id="{7EED0535-7427-5113-EE22-3011E54755BC}"/>
              </a:ext>
            </a:extLst>
          </p:cNvPr>
          <p:cNvSpPr txBox="1"/>
          <p:nvPr/>
        </p:nvSpPr>
        <p:spPr>
          <a:xfrm>
            <a:off x="3449647" y="2943802"/>
            <a:ext cx="2754399" cy="3539430"/>
          </a:xfrm>
          <a:prstGeom prst="rect">
            <a:avLst/>
          </a:prstGeom>
          <a:noFill/>
        </p:spPr>
        <p:txBody>
          <a:bodyPr wrap="square" rtlCol="0">
            <a:spAutoFit/>
          </a:bodyPr>
          <a:lstStyle/>
          <a:p>
            <a:pPr algn="ctr"/>
            <a:r>
              <a:rPr lang="en-GB" sz="1600" dirty="0">
                <a:solidFill>
                  <a:schemeClr val="bg1"/>
                </a:solidFill>
              </a:rPr>
              <a:t>Information spreads almost instantaneously in a wired world, especially as social media becomes a primary source for many people. Negative news and </a:t>
            </a:r>
            <a:r>
              <a:rPr lang="en-GB" sz="1600" dirty="0" err="1">
                <a:solidFill>
                  <a:schemeClr val="bg1"/>
                </a:solidFill>
              </a:rPr>
              <a:t>rumors</a:t>
            </a:r>
            <a:r>
              <a:rPr lang="en-GB" sz="1600" dirty="0">
                <a:solidFill>
                  <a:schemeClr val="bg1"/>
                </a:solidFill>
              </a:rPr>
              <a:t> disseminate quickly, giving tourism companies and regions very little time to perform damage control before tourists flee, reputations suffer, and sales plummet. Cyber security is a constant threat.</a:t>
            </a:r>
          </a:p>
        </p:txBody>
      </p:sp>
      <p:sp>
        <p:nvSpPr>
          <p:cNvPr id="17" name="TextBox 16">
            <a:extLst>
              <a:ext uri="{FF2B5EF4-FFF2-40B4-BE49-F238E27FC236}">
                <a16:creationId xmlns:a16="http://schemas.microsoft.com/office/drawing/2014/main" id="{0D073412-4C5A-99FF-82F0-1FBC61484014}"/>
              </a:ext>
            </a:extLst>
          </p:cNvPr>
          <p:cNvSpPr txBox="1"/>
          <p:nvPr/>
        </p:nvSpPr>
        <p:spPr>
          <a:xfrm>
            <a:off x="6580094" y="2691941"/>
            <a:ext cx="2564560" cy="3785652"/>
          </a:xfrm>
          <a:prstGeom prst="rect">
            <a:avLst/>
          </a:prstGeom>
          <a:noFill/>
        </p:spPr>
        <p:txBody>
          <a:bodyPr wrap="square" rtlCol="0">
            <a:spAutoFit/>
          </a:bodyPr>
          <a:lstStyle/>
          <a:p>
            <a:pPr algn="ctr"/>
            <a:r>
              <a:rPr lang="en-GB" sz="1600" dirty="0">
                <a:solidFill>
                  <a:schemeClr val="bg1"/>
                </a:solidFill>
              </a:rPr>
              <a:t>The huge rate of change and growing complexity of global systems have risen never-before-seen or once-in-a-generation crises e.g., terrorist attacks, a  global pandemic, and wildfires. These events demand agile responses with innovative solutions. To prepare for a novel crisis, tourism companies and regions need to develop plans and build relationships, both of which take time.</a:t>
            </a:r>
            <a:endParaRPr lang="en-IE" sz="1600" dirty="0">
              <a:solidFill>
                <a:schemeClr val="bg1"/>
              </a:solidFill>
            </a:endParaRPr>
          </a:p>
        </p:txBody>
      </p:sp>
      <p:sp>
        <p:nvSpPr>
          <p:cNvPr id="18" name="TextBox 17">
            <a:extLst>
              <a:ext uri="{FF2B5EF4-FFF2-40B4-BE49-F238E27FC236}">
                <a16:creationId xmlns:a16="http://schemas.microsoft.com/office/drawing/2014/main" id="{A31981F2-B15E-6C09-8ACA-50984E98DB86}"/>
              </a:ext>
            </a:extLst>
          </p:cNvPr>
          <p:cNvSpPr txBox="1"/>
          <p:nvPr/>
        </p:nvSpPr>
        <p:spPr>
          <a:xfrm>
            <a:off x="9355196" y="2943802"/>
            <a:ext cx="2695727" cy="3539430"/>
          </a:xfrm>
          <a:prstGeom prst="rect">
            <a:avLst/>
          </a:prstGeom>
          <a:noFill/>
        </p:spPr>
        <p:txBody>
          <a:bodyPr wrap="square" rtlCol="0">
            <a:spAutoFit/>
          </a:bodyPr>
          <a:lstStyle/>
          <a:p>
            <a:pPr algn="ctr" fontAlgn="base"/>
            <a:r>
              <a:rPr lang="en-GB" sz="1600" dirty="0">
                <a:solidFill>
                  <a:schemeClr val="bg1"/>
                </a:solidFill>
              </a:rPr>
              <a:t>World events are showing that skimping on crisis preparedness is a mistake. </a:t>
            </a:r>
            <a:r>
              <a:rPr lang="en-GB" sz="1600" b="1" dirty="0">
                <a:solidFill>
                  <a:schemeClr val="bg1"/>
                </a:solidFill>
              </a:rPr>
              <a:t>Reasons include; </a:t>
            </a:r>
          </a:p>
          <a:p>
            <a:pPr algn="ctr" fontAlgn="base"/>
            <a:r>
              <a:rPr lang="en-GB" sz="1600" dirty="0">
                <a:solidFill>
                  <a:schemeClr val="bg1"/>
                </a:solidFill>
              </a:rPr>
              <a:t>A crisis won’t happen. </a:t>
            </a:r>
          </a:p>
          <a:p>
            <a:pPr algn="ctr" fontAlgn="base"/>
            <a:r>
              <a:rPr lang="en-GB" sz="1600" dirty="0">
                <a:solidFill>
                  <a:schemeClr val="bg1"/>
                </a:solidFill>
              </a:rPr>
              <a:t>A well-managed business doesn’t need a crisis plan.</a:t>
            </a:r>
          </a:p>
          <a:p>
            <a:pPr algn="ctr" fontAlgn="base"/>
            <a:r>
              <a:rPr lang="en-GB" sz="1600" dirty="0">
                <a:solidFill>
                  <a:schemeClr val="bg1"/>
                </a:solidFill>
              </a:rPr>
              <a:t>Insurance will protect the company against a crisis. </a:t>
            </a:r>
          </a:p>
          <a:p>
            <a:pPr algn="ctr" fontAlgn="base"/>
            <a:r>
              <a:rPr lang="en-GB" sz="1600" dirty="0">
                <a:solidFill>
                  <a:schemeClr val="bg1"/>
                </a:solidFill>
              </a:rPr>
              <a:t>Don’t have the resources so can’t do crisis planning. </a:t>
            </a:r>
          </a:p>
          <a:p>
            <a:pPr algn="ctr" fontAlgn="base"/>
            <a:r>
              <a:rPr lang="en-GB" sz="1600" dirty="0">
                <a:solidFill>
                  <a:schemeClr val="bg1"/>
                </a:solidFill>
              </a:rPr>
              <a:t>Business challenges don’t deserve all of the company or regions attention. </a:t>
            </a:r>
          </a:p>
        </p:txBody>
      </p:sp>
      <p:pic>
        <p:nvPicPr>
          <p:cNvPr id="21" name="Graphic 20" descr="Cloud Computing with solid fill">
            <a:extLst>
              <a:ext uri="{FF2B5EF4-FFF2-40B4-BE49-F238E27FC236}">
                <a16:creationId xmlns:a16="http://schemas.microsoft.com/office/drawing/2014/main" id="{1B75D8D4-BADB-FB58-5FD1-813281E970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09247" y="473111"/>
            <a:ext cx="914400" cy="914400"/>
          </a:xfrm>
          <a:prstGeom prst="rect">
            <a:avLst/>
          </a:prstGeom>
        </p:spPr>
      </p:pic>
      <p:pic>
        <p:nvPicPr>
          <p:cNvPr id="22" name="Graphic 21" descr="Cpr with solid fill">
            <a:extLst>
              <a:ext uri="{FF2B5EF4-FFF2-40B4-BE49-F238E27FC236}">
                <a16:creationId xmlns:a16="http://schemas.microsoft.com/office/drawing/2014/main" id="{DB24D963-4E7B-9552-38CA-23B912AC200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06235" y="436213"/>
            <a:ext cx="914400" cy="914400"/>
          </a:xfrm>
          <a:prstGeom prst="rect">
            <a:avLst/>
          </a:prstGeom>
        </p:spPr>
      </p:pic>
      <p:pic>
        <p:nvPicPr>
          <p:cNvPr id="23" name="Graphic 22" descr="Questions with solid fill">
            <a:extLst>
              <a:ext uri="{FF2B5EF4-FFF2-40B4-BE49-F238E27FC236}">
                <a16:creationId xmlns:a16="http://schemas.microsoft.com/office/drawing/2014/main" id="{C8B8CF09-DA98-392C-BB7B-E148133F7E7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245859" y="391411"/>
            <a:ext cx="914400" cy="914400"/>
          </a:xfrm>
          <a:prstGeom prst="rect">
            <a:avLst/>
          </a:prstGeom>
        </p:spPr>
      </p:pic>
      <p:sp>
        <p:nvSpPr>
          <p:cNvPr id="12" name="Text Placeholder 4">
            <a:extLst>
              <a:ext uri="{FF2B5EF4-FFF2-40B4-BE49-F238E27FC236}">
                <a16:creationId xmlns:a16="http://schemas.microsoft.com/office/drawing/2014/main" id="{A1F648AF-D956-256E-0FF7-EA8128DDA047}"/>
              </a:ext>
            </a:extLst>
          </p:cNvPr>
          <p:cNvSpPr txBox="1">
            <a:spLocks/>
          </p:cNvSpPr>
          <p:nvPr/>
        </p:nvSpPr>
        <p:spPr>
          <a:xfrm>
            <a:off x="274730" y="2524415"/>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dirty="0"/>
              <a:t>Globalization</a:t>
            </a:r>
          </a:p>
        </p:txBody>
      </p:sp>
      <p:sp>
        <p:nvSpPr>
          <p:cNvPr id="15" name="Text Placeholder 4">
            <a:extLst>
              <a:ext uri="{FF2B5EF4-FFF2-40B4-BE49-F238E27FC236}">
                <a16:creationId xmlns:a16="http://schemas.microsoft.com/office/drawing/2014/main" id="{35240909-1CA5-A0C8-3C00-AB63EDDF8F0E}"/>
              </a:ext>
            </a:extLst>
          </p:cNvPr>
          <p:cNvSpPr txBox="1">
            <a:spLocks/>
          </p:cNvSpPr>
          <p:nvPr/>
        </p:nvSpPr>
        <p:spPr>
          <a:xfrm>
            <a:off x="3508319" y="2498845"/>
            <a:ext cx="2695727" cy="44495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dirty="0"/>
              <a:t>Technology</a:t>
            </a:r>
          </a:p>
        </p:txBody>
      </p:sp>
      <p:sp>
        <p:nvSpPr>
          <p:cNvPr id="19" name="Text Placeholder 4">
            <a:extLst>
              <a:ext uri="{FF2B5EF4-FFF2-40B4-BE49-F238E27FC236}">
                <a16:creationId xmlns:a16="http://schemas.microsoft.com/office/drawing/2014/main" id="{E157896A-16FC-CE3D-BE50-6ED55BFE0F8F}"/>
              </a:ext>
            </a:extLst>
          </p:cNvPr>
          <p:cNvSpPr txBox="1">
            <a:spLocks/>
          </p:cNvSpPr>
          <p:nvPr/>
        </p:nvSpPr>
        <p:spPr>
          <a:xfrm>
            <a:off x="6514510" y="2331319"/>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Rise of Novel Crisis</a:t>
            </a:r>
          </a:p>
        </p:txBody>
      </p:sp>
      <p:sp>
        <p:nvSpPr>
          <p:cNvPr id="20" name="Text Placeholder 4">
            <a:extLst>
              <a:ext uri="{FF2B5EF4-FFF2-40B4-BE49-F238E27FC236}">
                <a16:creationId xmlns:a16="http://schemas.microsoft.com/office/drawing/2014/main" id="{E4781CCE-528C-8121-AE4D-C71F7AD62C83}"/>
              </a:ext>
            </a:extLst>
          </p:cNvPr>
          <p:cNvSpPr txBox="1">
            <a:spLocks/>
          </p:cNvSpPr>
          <p:nvPr/>
        </p:nvSpPr>
        <p:spPr>
          <a:xfrm>
            <a:off x="9355195" y="2331319"/>
            <a:ext cx="2695727" cy="33505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1"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Preconceptions Exposed as False </a:t>
            </a:r>
            <a:endParaRPr lang="en-IE" sz="2000" dirty="0"/>
          </a:p>
        </p:txBody>
      </p:sp>
    </p:spTree>
    <p:extLst>
      <p:ext uri="{BB962C8B-B14F-4D97-AF65-F5344CB8AC3E}">
        <p14:creationId xmlns:p14="http://schemas.microsoft.com/office/powerpoint/2010/main" val="7105039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4">
            <a:extLst>
              <a:ext uri="{FF2B5EF4-FFF2-40B4-BE49-F238E27FC236}">
                <a16:creationId xmlns:a16="http://schemas.microsoft.com/office/drawing/2014/main" id="{DE93ABBF-F22E-E074-F571-4204863FF486}"/>
              </a:ext>
            </a:extLst>
          </p:cNvPr>
          <p:cNvSpPr>
            <a:spLocks noGrp="1"/>
          </p:cNvSpPr>
          <p:nvPr>
            <p:ph type="body" sz="quarter" idx="18"/>
          </p:nvPr>
        </p:nvSpPr>
        <p:spPr>
          <a:xfrm>
            <a:off x="4480707" y="2074573"/>
            <a:ext cx="3024340" cy="442916"/>
          </a:xfrm>
        </p:spPr>
        <p:txBody>
          <a:bodyPr/>
          <a:lstStyle/>
          <a:p>
            <a:r>
              <a:rPr lang="en-IE" dirty="0"/>
              <a:t>Unaware</a:t>
            </a:r>
          </a:p>
        </p:txBody>
      </p:sp>
      <p:sp>
        <p:nvSpPr>
          <p:cNvPr id="26" name="Text Placeholder 3">
            <a:extLst>
              <a:ext uri="{FF2B5EF4-FFF2-40B4-BE49-F238E27FC236}">
                <a16:creationId xmlns:a16="http://schemas.microsoft.com/office/drawing/2014/main" id="{5BA099CC-FD09-4F3C-10D9-2FF1CD1A2A83}"/>
              </a:ext>
            </a:extLst>
          </p:cNvPr>
          <p:cNvSpPr>
            <a:spLocks noGrp="1"/>
          </p:cNvSpPr>
          <p:nvPr>
            <p:ph type="body" sz="quarter" idx="16"/>
          </p:nvPr>
        </p:nvSpPr>
        <p:spPr>
          <a:xfrm>
            <a:off x="4544689" y="1663896"/>
            <a:ext cx="3049353" cy="582221"/>
          </a:xfrm>
        </p:spPr>
        <p:txBody>
          <a:bodyPr>
            <a:normAutofit fontScale="77500" lnSpcReduction="20000"/>
          </a:bodyPr>
          <a:lstStyle/>
          <a:p>
            <a:r>
              <a:rPr lang="en-IE" dirty="0"/>
              <a:t>Accidental Crisis</a:t>
            </a:r>
          </a:p>
        </p:txBody>
      </p:sp>
      <p:sp>
        <p:nvSpPr>
          <p:cNvPr id="27" name="Text Placeholder 5">
            <a:extLst>
              <a:ext uri="{FF2B5EF4-FFF2-40B4-BE49-F238E27FC236}">
                <a16:creationId xmlns:a16="http://schemas.microsoft.com/office/drawing/2014/main" id="{EA9AD4C1-E1DE-BCF1-3B16-6424D6595D1A}"/>
              </a:ext>
            </a:extLst>
          </p:cNvPr>
          <p:cNvSpPr>
            <a:spLocks noGrp="1"/>
          </p:cNvSpPr>
          <p:nvPr>
            <p:ph type="body" sz="quarter" idx="19"/>
          </p:nvPr>
        </p:nvSpPr>
        <p:spPr>
          <a:xfrm>
            <a:off x="4544689" y="2656781"/>
            <a:ext cx="3024340" cy="1778940"/>
          </a:xfrm>
        </p:spPr>
        <p:txBody>
          <a:bodyPr>
            <a:noAutofit/>
          </a:bodyPr>
          <a:lstStyle/>
          <a:p>
            <a:pPr marL="0" indent="0"/>
            <a:r>
              <a:rPr lang="en-GB" sz="1800" dirty="0"/>
              <a:t>In an accidental crisis, the company or region is responsible but did not knowingly or intentionally cause the problem. Outbreaks of E. coli after people consumed meat contaminated with the bacteria at fast food restaurants are good examples of an accidental crisis. </a:t>
            </a:r>
            <a:endParaRPr lang="en-IE" sz="1800" dirty="0"/>
          </a:p>
        </p:txBody>
      </p:sp>
      <p:sp>
        <p:nvSpPr>
          <p:cNvPr id="28" name="Text Placeholder 6">
            <a:extLst>
              <a:ext uri="{FF2B5EF4-FFF2-40B4-BE49-F238E27FC236}">
                <a16:creationId xmlns:a16="http://schemas.microsoft.com/office/drawing/2014/main" id="{FD1BE09D-D78C-1B7B-B9FF-02AD5952B3D9}"/>
              </a:ext>
            </a:extLst>
          </p:cNvPr>
          <p:cNvSpPr>
            <a:spLocks noGrp="1"/>
          </p:cNvSpPr>
          <p:nvPr>
            <p:ph type="body" sz="quarter" idx="20"/>
          </p:nvPr>
        </p:nvSpPr>
        <p:spPr>
          <a:xfrm>
            <a:off x="309754" y="2147981"/>
            <a:ext cx="3024340" cy="442916"/>
          </a:xfrm>
        </p:spPr>
        <p:txBody>
          <a:bodyPr/>
          <a:lstStyle/>
          <a:p>
            <a:r>
              <a:rPr lang="en-IE" dirty="0"/>
              <a:t>Uncontrollable</a:t>
            </a:r>
          </a:p>
        </p:txBody>
      </p:sp>
      <p:sp>
        <p:nvSpPr>
          <p:cNvPr id="29" name="Text Placeholder 7">
            <a:extLst>
              <a:ext uri="{FF2B5EF4-FFF2-40B4-BE49-F238E27FC236}">
                <a16:creationId xmlns:a16="http://schemas.microsoft.com/office/drawing/2014/main" id="{5524CF08-02D3-3463-0886-3462A8FAEEDA}"/>
              </a:ext>
            </a:extLst>
          </p:cNvPr>
          <p:cNvSpPr>
            <a:spLocks noGrp="1"/>
          </p:cNvSpPr>
          <p:nvPr>
            <p:ph type="body" sz="quarter" idx="21"/>
          </p:nvPr>
        </p:nvSpPr>
        <p:spPr>
          <a:xfrm>
            <a:off x="348723" y="1572664"/>
            <a:ext cx="3049353" cy="582221"/>
          </a:xfrm>
        </p:spPr>
        <p:txBody>
          <a:bodyPr>
            <a:normAutofit fontScale="92500" lnSpcReduction="10000"/>
          </a:bodyPr>
          <a:lstStyle/>
          <a:p>
            <a:r>
              <a:rPr lang="en-IE" dirty="0"/>
              <a:t>Victim Crisis</a:t>
            </a:r>
          </a:p>
        </p:txBody>
      </p:sp>
      <p:sp>
        <p:nvSpPr>
          <p:cNvPr id="30" name="Text Placeholder 8">
            <a:extLst>
              <a:ext uri="{FF2B5EF4-FFF2-40B4-BE49-F238E27FC236}">
                <a16:creationId xmlns:a16="http://schemas.microsoft.com/office/drawing/2014/main" id="{0720F835-F15D-F786-A5A7-6983465E8305}"/>
              </a:ext>
            </a:extLst>
          </p:cNvPr>
          <p:cNvSpPr>
            <a:spLocks noGrp="1"/>
          </p:cNvSpPr>
          <p:nvPr>
            <p:ph type="body" sz="quarter" idx="22"/>
          </p:nvPr>
        </p:nvSpPr>
        <p:spPr>
          <a:xfrm>
            <a:off x="414016" y="2652862"/>
            <a:ext cx="3045592" cy="2178424"/>
          </a:xfrm>
        </p:spPr>
        <p:txBody>
          <a:bodyPr>
            <a:noAutofit/>
          </a:bodyPr>
          <a:lstStyle/>
          <a:p>
            <a:pPr>
              <a:lnSpc>
                <a:spcPct val="100000"/>
              </a:lnSpc>
              <a:spcBef>
                <a:spcPts val="0"/>
              </a:spcBef>
            </a:pPr>
            <a:r>
              <a:rPr lang="en-GB" sz="1600" b="0" i="0" dirty="0">
                <a:effectLst/>
              </a:rPr>
              <a:t>This category includes crises that view the region/company as being a victim of events outside its control. For example, visitors consuming poison (e.g., </a:t>
            </a:r>
            <a:r>
              <a:rPr lang="en-GB" sz="1600" b="0" i="0" dirty="0">
                <a:effectLst/>
                <a:hlinkClick r:id="rId2">
                  <a:extLst>
                    <a:ext uri="{A12FA001-AC4F-418D-AE19-62706E023703}">
                      <ahyp:hlinkClr xmlns:ahyp="http://schemas.microsoft.com/office/drawing/2018/hyperlinkcolor" val="tx"/>
                    </a:ext>
                  </a:extLst>
                </a:hlinkClick>
              </a:rPr>
              <a:t>Sergie and ULIA </a:t>
            </a:r>
            <a:r>
              <a:rPr lang="en-GB" sz="1600" b="0" i="0" dirty="0" err="1">
                <a:effectLst/>
                <a:hlinkClick r:id="rId2">
                  <a:extLst>
                    <a:ext uri="{A12FA001-AC4F-418D-AE19-62706E023703}">
                      <ahyp:hlinkClr xmlns:ahyp="http://schemas.microsoft.com/office/drawing/2018/hyperlinkcolor" val="tx"/>
                    </a:ext>
                  </a:extLst>
                </a:hlinkClick>
              </a:rPr>
              <a:t>Skirpal</a:t>
            </a:r>
            <a:r>
              <a:rPr lang="en-GB" sz="1600" b="0" i="0" dirty="0">
                <a:effectLst/>
              </a:rPr>
              <a:t> were poisoned by a nerve agent), natural disasters, workplace violence, and unfounded rumours.</a:t>
            </a:r>
            <a:endParaRPr lang="en-IE" sz="1600" dirty="0"/>
          </a:p>
        </p:txBody>
      </p:sp>
      <p:sp>
        <p:nvSpPr>
          <p:cNvPr id="32" name="Text Placeholder 12">
            <a:extLst>
              <a:ext uri="{FF2B5EF4-FFF2-40B4-BE49-F238E27FC236}">
                <a16:creationId xmlns:a16="http://schemas.microsoft.com/office/drawing/2014/main" id="{7B53915C-212A-3B3E-B94B-1DB897F22266}"/>
              </a:ext>
            </a:extLst>
          </p:cNvPr>
          <p:cNvSpPr>
            <a:spLocks noGrp="1"/>
          </p:cNvSpPr>
          <p:nvPr>
            <p:ph type="body" sz="quarter" idx="26"/>
          </p:nvPr>
        </p:nvSpPr>
        <p:spPr>
          <a:xfrm>
            <a:off x="8765668" y="2074573"/>
            <a:ext cx="3024340" cy="442916"/>
          </a:xfrm>
        </p:spPr>
        <p:txBody>
          <a:bodyPr/>
          <a:lstStyle/>
          <a:p>
            <a:r>
              <a:rPr lang="en-IE" dirty="0"/>
              <a:t>On Purpose</a:t>
            </a:r>
          </a:p>
        </p:txBody>
      </p:sp>
      <p:sp>
        <p:nvSpPr>
          <p:cNvPr id="33" name="Text Placeholder 13">
            <a:extLst>
              <a:ext uri="{FF2B5EF4-FFF2-40B4-BE49-F238E27FC236}">
                <a16:creationId xmlns:a16="http://schemas.microsoft.com/office/drawing/2014/main" id="{59F79A2B-2F70-EE77-9195-4A5DC61EB974}"/>
              </a:ext>
            </a:extLst>
          </p:cNvPr>
          <p:cNvSpPr>
            <a:spLocks noGrp="1"/>
          </p:cNvSpPr>
          <p:nvPr>
            <p:ph type="body" sz="quarter" idx="27"/>
          </p:nvPr>
        </p:nvSpPr>
        <p:spPr>
          <a:xfrm>
            <a:off x="8740655" y="1668759"/>
            <a:ext cx="3049353" cy="582221"/>
          </a:xfrm>
        </p:spPr>
        <p:txBody>
          <a:bodyPr>
            <a:normAutofit fontScale="77500" lnSpcReduction="20000"/>
          </a:bodyPr>
          <a:lstStyle/>
          <a:p>
            <a:r>
              <a:rPr lang="en-IE" dirty="0"/>
              <a:t>Intentional Crisis</a:t>
            </a:r>
          </a:p>
        </p:txBody>
      </p:sp>
      <p:sp>
        <p:nvSpPr>
          <p:cNvPr id="34" name="Text Placeholder 14">
            <a:extLst>
              <a:ext uri="{FF2B5EF4-FFF2-40B4-BE49-F238E27FC236}">
                <a16:creationId xmlns:a16="http://schemas.microsoft.com/office/drawing/2014/main" id="{04583813-297F-0213-95D1-41E87EEA9CD9}"/>
              </a:ext>
            </a:extLst>
          </p:cNvPr>
          <p:cNvSpPr>
            <a:spLocks noGrp="1"/>
          </p:cNvSpPr>
          <p:nvPr>
            <p:ph type="body" sz="quarter" idx="28"/>
          </p:nvPr>
        </p:nvSpPr>
        <p:spPr>
          <a:xfrm>
            <a:off x="8654110" y="2561572"/>
            <a:ext cx="3024340" cy="1778940"/>
          </a:xfrm>
        </p:spPr>
        <p:txBody>
          <a:bodyPr>
            <a:noAutofit/>
          </a:bodyPr>
          <a:lstStyle/>
          <a:p>
            <a:pPr marL="0" indent="0">
              <a:lnSpc>
                <a:spcPct val="100000"/>
              </a:lnSpc>
              <a:spcBef>
                <a:spcPts val="0"/>
              </a:spcBef>
            </a:pPr>
            <a:r>
              <a:rPr lang="en-GB" sz="1600" dirty="0"/>
              <a:t>These crises generate the worst image for a region or business because they result from intentional actions. Events involving illegal or physical harm to someone and negligence usually fall in this category, such as Paris terrorist attacks. Sometimes these crises can be preventable because they stem from errors and mistakes e.g., amusement parks incidents due to </a:t>
            </a:r>
            <a:r>
              <a:rPr lang="en-GB" sz="1600" dirty="0">
                <a:hlinkClick r:id="rId3">
                  <a:extLst>
                    <a:ext uri="{A12FA001-AC4F-418D-AE19-62706E023703}">
                      <ahyp:hlinkClr xmlns:ahyp="http://schemas.microsoft.com/office/drawing/2018/hyperlinkcolor" val="tx"/>
                    </a:ext>
                  </a:extLst>
                </a:hlinkClick>
              </a:rPr>
              <a:t>negligence</a:t>
            </a:r>
            <a:endParaRPr lang="en-IE" sz="1600" dirty="0"/>
          </a:p>
        </p:txBody>
      </p:sp>
      <p:sp>
        <p:nvSpPr>
          <p:cNvPr id="35" name="Text Placeholder 15">
            <a:extLst>
              <a:ext uri="{FF2B5EF4-FFF2-40B4-BE49-F238E27FC236}">
                <a16:creationId xmlns:a16="http://schemas.microsoft.com/office/drawing/2014/main" id="{48B3A2B1-BE86-1922-029B-5102D454E2D4}"/>
              </a:ext>
            </a:extLst>
          </p:cNvPr>
          <p:cNvSpPr txBox="1">
            <a:spLocks/>
          </p:cNvSpPr>
          <p:nvPr/>
        </p:nvSpPr>
        <p:spPr>
          <a:xfrm>
            <a:off x="-33759" y="144885"/>
            <a:ext cx="12181236" cy="582221"/>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Business or Regions Can Lack Accountability</a:t>
            </a:r>
          </a:p>
          <a:p>
            <a:endParaRPr lang="en-IE" dirty="0"/>
          </a:p>
        </p:txBody>
      </p:sp>
      <p:sp>
        <p:nvSpPr>
          <p:cNvPr id="36" name="TextBox 35">
            <a:extLst>
              <a:ext uri="{FF2B5EF4-FFF2-40B4-BE49-F238E27FC236}">
                <a16:creationId xmlns:a16="http://schemas.microsoft.com/office/drawing/2014/main" id="{49CC4D26-6DAF-08F4-1485-031BC6A5B029}"/>
              </a:ext>
            </a:extLst>
          </p:cNvPr>
          <p:cNvSpPr txBox="1"/>
          <p:nvPr/>
        </p:nvSpPr>
        <p:spPr>
          <a:xfrm>
            <a:off x="367553" y="655164"/>
            <a:ext cx="11546541" cy="923330"/>
          </a:xfrm>
          <a:prstGeom prst="rect">
            <a:avLst/>
          </a:prstGeom>
          <a:noFill/>
        </p:spPr>
        <p:txBody>
          <a:bodyPr wrap="square" rtlCol="0">
            <a:spAutoFit/>
          </a:bodyPr>
          <a:lstStyle/>
          <a:p>
            <a:r>
              <a:rPr lang="en-GB" sz="1800" b="1" i="0" dirty="0">
                <a:solidFill>
                  <a:srgbClr val="4D4D4D"/>
                </a:solidFill>
                <a:effectLst/>
              </a:rPr>
              <a:t>Crisis Based on Organization’s Degree of Fault:</a:t>
            </a:r>
            <a:r>
              <a:rPr lang="en-GB" sz="1800" b="0" i="0" dirty="0">
                <a:solidFill>
                  <a:srgbClr val="4D4D4D"/>
                </a:solidFill>
                <a:effectLst/>
              </a:rPr>
              <a:t> Scholar </a:t>
            </a:r>
            <a:r>
              <a:rPr lang="en-GB" sz="1800" b="0" i="0" dirty="0">
                <a:solidFill>
                  <a:srgbClr val="F27954"/>
                </a:solidFill>
                <a:effectLst/>
                <a:hlinkClick r:id="rId4">
                  <a:extLst>
                    <a:ext uri="{A12FA001-AC4F-418D-AE19-62706E023703}">
                      <ahyp:hlinkClr xmlns:ahyp="http://schemas.microsoft.com/office/drawing/2018/hyperlinkcolor" val="tx"/>
                    </a:ext>
                  </a:extLst>
                </a:hlinkClick>
              </a:rPr>
              <a:t>Timothy Coombs Coombs </a:t>
            </a:r>
            <a:r>
              <a:rPr lang="en-GB" sz="1800" b="0" i="0" dirty="0">
                <a:solidFill>
                  <a:srgbClr val="4D4D4D"/>
                </a:solidFill>
                <a:effectLst/>
              </a:rPr>
              <a:t>found that the degree of damage to a company’s reputation and business corresponds to the public’s perception of the company’s accountability in the crisis. </a:t>
            </a:r>
          </a:p>
          <a:p>
            <a:endParaRPr lang="en-IE" dirty="0"/>
          </a:p>
        </p:txBody>
      </p:sp>
      <p:sp>
        <p:nvSpPr>
          <p:cNvPr id="2" name="TextBox 1">
            <a:extLst>
              <a:ext uri="{FF2B5EF4-FFF2-40B4-BE49-F238E27FC236}">
                <a16:creationId xmlns:a16="http://schemas.microsoft.com/office/drawing/2014/main" id="{9443CD9C-F765-A703-332E-A709A01F651A}"/>
              </a:ext>
            </a:extLst>
          </p:cNvPr>
          <p:cNvSpPr txBox="1"/>
          <p:nvPr/>
        </p:nvSpPr>
        <p:spPr>
          <a:xfrm>
            <a:off x="480691" y="6211706"/>
            <a:ext cx="10782774" cy="523220"/>
          </a:xfrm>
          <a:prstGeom prst="rect">
            <a:avLst/>
          </a:prstGeom>
          <a:solidFill>
            <a:schemeClr val="bg1"/>
          </a:solidFill>
        </p:spPr>
        <p:txBody>
          <a:bodyPr wrap="square" rtlCol="0">
            <a:spAutoFit/>
          </a:bodyPr>
          <a:lstStyle/>
          <a:p>
            <a:r>
              <a:rPr lang="en-IE" sz="1400" dirty="0">
                <a:hlinkClick r:id="rId4"/>
              </a:rPr>
              <a:t>https://www.researchgate.net/publication/280232820_Coombs_WT_2007_Protecting_Organization_Reputations_During_a_Crisis_The_Development_and_Application_of_Situational_Crisis_Communication_Theory_Corporate_Reputation_Review_103_163-177</a:t>
            </a:r>
            <a:r>
              <a:rPr lang="en-IE" sz="1400" dirty="0"/>
              <a:t> </a:t>
            </a:r>
          </a:p>
        </p:txBody>
      </p:sp>
    </p:spTree>
    <p:extLst>
      <p:ext uri="{BB962C8B-B14F-4D97-AF65-F5344CB8AC3E}">
        <p14:creationId xmlns:p14="http://schemas.microsoft.com/office/powerpoint/2010/main" val="3090957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BC2A62-D3F9-8B1D-1E1A-56EA0FA47B5C}"/>
              </a:ext>
            </a:extLst>
          </p:cNvPr>
          <p:cNvSpPr>
            <a:spLocks noGrp="1"/>
          </p:cNvSpPr>
          <p:nvPr>
            <p:ph type="body" sz="quarter" idx="18"/>
          </p:nvPr>
        </p:nvSpPr>
        <p:spPr>
          <a:xfrm>
            <a:off x="1205947" y="1438275"/>
            <a:ext cx="5960579" cy="5448299"/>
          </a:xfrm>
        </p:spPr>
        <p:txBody>
          <a:bodyPr>
            <a:normAutofit fontScale="77500" lnSpcReduction="20000"/>
          </a:bodyPr>
          <a:lstStyle/>
          <a:p>
            <a:pPr marL="0" indent="0">
              <a:lnSpc>
                <a:spcPct val="120000"/>
              </a:lnSpc>
              <a:spcBef>
                <a:spcPts val="0"/>
              </a:spcBef>
            </a:pPr>
            <a:r>
              <a:rPr lang="en-GB" dirty="0"/>
              <a:t>While governments and national tourism agencies should provide the overall crisis management  framework and leadership it is highly recommended regions also have their own crisis management strategies and plans in place. These strategies and plans deal with crises affecting the region and regional tourism as a whole.</a:t>
            </a:r>
          </a:p>
          <a:p>
            <a:pPr marL="0" indent="0">
              <a:lnSpc>
                <a:spcPct val="120000"/>
              </a:lnSpc>
              <a:spcBef>
                <a:spcPts val="0"/>
              </a:spcBef>
            </a:pPr>
            <a:endParaRPr lang="en-GB" dirty="0"/>
          </a:p>
          <a:p>
            <a:pPr marL="0" indent="0">
              <a:lnSpc>
                <a:spcPct val="120000"/>
              </a:lnSpc>
              <a:spcBef>
                <a:spcPts val="0"/>
              </a:spcBef>
            </a:pPr>
            <a:r>
              <a:rPr lang="en-GB" dirty="0"/>
              <a:t>Conversely, tourism businesses need to also understand that crisis management starts at home. That regional crisis management strategies and plans do not manage a crisis that occurs within a tourism enterprise unless it affects the region. Therefore individual tourism, hospitality, and leisure enterprises must also have contingency plans, insurance, health and safety procedures, and training in place for dealing with enterprise crises or emergencies. Individual enterprises must also plan for site-specific risks such as a fire on the premises or accidents affecting individual tourists. </a:t>
            </a:r>
            <a:endParaRPr lang="en-IE" dirty="0"/>
          </a:p>
        </p:txBody>
      </p:sp>
      <p:sp>
        <p:nvSpPr>
          <p:cNvPr id="4" name="Text Placeholder 3">
            <a:extLst>
              <a:ext uri="{FF2B5EF4-FFF2-40B4-BE49-F238E27FC236}">
                <a16:creationId xmlns:a16="http://schemas.microsoft.com/office/drawing/2014/main" id="{9BEDF786-C318-1A41-1BD7-4AEAE5D2510F}"/>
              </a:ext>
            </a:extLst>
          </p:cNvPr>
          <p:cNvSpPr>
            <a:spLocks noGrp="1"/>
          </p:cNvSpPr>
          <p:nvPr>
            <p:ph type="body" sz="quarter" idx="16"/>
          </p:nvPr>
        </p:nvSpPr>
        <p:spPr>
          <a:xfrm>
            <a:off x="1419225" y="104776"/>
            <a:ext cx="5534025" cy="1333499"/>
          </a:xfrm>
        </p:spPr>
        <p:txBody>
          <a:bodyPr>
            <a:normAutofit fontScale="92500" lnSpcReduction="10000"/>
          </a:bodyPr>
          <a:lstStyle/>
          <a:p>
            <a:pPr algn="ctr"/>
            <a:r>
              <a:rPr lang="en-IE" dirty="0"/>
              <a:t>Not all Tourism Businesses Understand that Crisis Management Starts at Home</a:t>
            </a:r>
          </a:p>
        </p:txBody>
      </p:sp>
      <p:pic>
        <p:nvPicPr>
          <p:cNvPr id="8" name="Picture Placeholder 7">
            <a:extLst>
              <a:ext uri="{FF2B5EF4-FFF2-40B4-BE49-F238E27FC236}">
                <a16:creationId xmlns:a16="http://schemas.microsoft.com/office/drawing/2014/main" id="{2A6F7AD0-C5BE-5671-115C-C0728E4E41BA}"/>
              </a:ext>
            </a:extLst>
          </p:cNvPr>
          <p:cNvPicPr>
            <a:picLocks noGrp="1" noChangeAspect="1"/>
          </p:cNvPicPr>
          <p:nvPr>
            <p:ph type="pic" sz="quarter" idx="10"/>
          </p:nvPr>
        </p:nvPicPr>
        <p:blipFill>
          <a:blip r:embed="rId2"/>
          <a:srcRect t="4657" b="4657"/>
          <a:stretch>
            <a:fillRect/>
          </a:stretch>
        </p:blipFill>
        <p:spPr/>
      </p:pic>
    </p:spTree>
    <p:extLst>
      <p:ext uri="{BB962C8B-B14F-4D97-AF65-F5344CB8AC3E}">
        <p14:creationId xmlns:p14="http://schemas.microsoft.com/office/powerpoint/2010/main" val="2327761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id="{BAE80C34-DBE8-2395-8808-36E56E33B0D9}"/>
              </a:ext>
            </a:extLst>
          </p:cNvPr>
          <p:cNvSpPr>
            <a:spLocks noGrp="1"/>
          </p:cNvSpPr>
          <p:nvPr>
            <p:ph type="body" sz="quarter" idx="31"/>
          </p:nvPr>
        </p:nvSpPr>
        <p:spPr>
          <a:xfrm>
            <a:off x="3758695" y="4248338"/>
            <a:ext cx="2163557" cy="2674281"/>
          </a:xfrm>
          <a:noFill/>
        </p:spPr>
        <p:txBody>
          <a:bodyPr anchor="t">
            <a:normAutofit/>
          </a:bodyPr>
          <a:lstStyle/>
          <a:p>
            <a:pPr marL="0" indent="0">
              <a:lnSpc>
                <a:spcPct val="120000"/>
              </a:lnSpc>
              <a:spcBef>
                <a:spcPts val="0"/>
              </a:spcBef>
            </a:pPr>
            <a:r>
              <a:rPr lang="en-IE" sz="1400" b="1" dirty="0">
                <a:solidFill>
                  <a:srgbClr val="F27954"/>
                </a:solidFill>
              </a:rPr>
              <a:t>Short &amp; Long-Term Indicators </a:t>
            </a:r>
            <a:r>
              <a:rPr lang="en-IE" sz="1400" dirty="0"/>
              <a:t>The Bali bombing’s impact was short term and COVID-19 was long-term.</a:t>
            </a:r>
          </a:p>
          <a:p>
            <a:pPr marL="0" indent="0">
              <a:lnSpc>
                <a:spcPct val="120000"/>
              </a:lnSpc>
              <a:spcBef>
                <a:spcPts val="0"/>
              </a:spcBef>
            </a:pPr>
            <a:endParaRPr lang="en-IE" sz="1400" dirty="0"/>
          </a:p>
        </p:txBody>
      </p:sp>
      <p:sp>
        <p:nvSpPr>
          <p:cNvPr id="27" name="Text Placeholder 26">
            <a:extLst>
              <a:ext uri="{FF2B5EF4-FFF2-40B4-BE49-F238E27FC236}">
                <a16:creationId xmlns:a16="http://schemas.microsoft.com/office/drawing/2014/main" id="{F99B4F9B-C5D8-52EF-E251-A2F8B4CDCD20}"/>
              </a:ext>
            </a:extLst>
          </p:cNvPr>
          <p:cNvSpPr>
            <a:spLocks noGrp="1"/>
          </p:cNvSpPr>
          <p:nvPr>
            <p:ph type="body" sz="quarter" idx="32"/>
          </p:nvPr>
        </p:nvSpPr>
        <p:spPr>
          <a:xfrm>
            <a:off x="3905244" y="785265"/>
            <a:ext cx="1906320" cy="1237497"/>
          </a:xfrm>
        </p:spPr>
        <p:txBody>
          <a:bodyPr>
            <a:normAutofit/>
          </a:bodyPr>
          <a:lstStyle/>
          <a:p>
            <a:pPr marL="0" indent="0"/>
            <a:r>
              <a:rPr lang="en-IE" sz="1600" dirty="0">
                <a:solidFill>
                  <a:srgbClr val="F27954"/>
                </a:solidFill>
              </a:rPr>
              <a:t>The crisis timeline is essentially short-term, medium, to long term</a:t>
            </a:r>
          </a:p>
        </p:txBody>
      </p:sp>
      <p:sp>
        <p:nvSpPr>
          <p:cNvPr id="15" name="Text Placeholder 14">
            <a:extLst>
              <a:ext uri="{FF2B5EF4-FFF2-40B4-BE49-F238E27FC236}">
                <a16:creationId xmlns:a16="http://schemas.microsoft.com/office/drawing/2014/main" id="{0336AA70-FF51-1763-8063-FF7B9E62FB5A}"/>
              </a:ext>
            </a:extLst>
          </p:cNvPr>
          <p:cNvSpPr>
            <a:spLocks noGrp="1"/>
          </p:cNvSpPr>
          <p:nvPr>
            <p:ph type="body" sz="quarter" idx="29"/>
          </p:nvPr>
        </p:nvSpPr>
        <p:spPr>
          <a:xfrm>
            <a:off x="0" y="137874"/>
            <a:ext cx="12181236" cy="582221"/>
          </a:xfrm>
          <a:solidFill>
            <a:srgbClr val="916395"/>
          </a:solidFill>
        </p:spPr>
        <p:txBody>
          <a:bodyPr>
            <a:normAutofit lnSpcReduction="10000"/>
          </a:bodyPr>
          <a:lstStyle/>
          <a:p>
            <a:r>
              <a:rPr lang="en-IE" dirty="0">
                <a:solidFill>
                  <a:schemeClr val="bg1"/>
                </a:solidFill>
              </a:rPr>
              <a:t>Assessing the Scale of Impact is Complex</a:t>
            </a:r>
          </a:p>
          <a:p>
            <a:endParaRPr lang="en-IE" dirty="0"/>
          </a:p>
        </p:txBody>
      </p:sp>
      <p:sp>
        <p:nvSpPr>
          <p:cNvPr id="21" name="TextBox 20">
            <a:extLst>
              <a:ext uri="{FF2B5EF4-FFF2-40B4-BE49-F238E27FC236}">
                <a16:creationId xmlns:a16="http://schemas.microsoft.com/office/drawing/2014/main" id="{1A287ADC-2F66-6EE3-F7E3-80F51058D249}"/>
              </a:ext>
            </a:extLst>
          </p:cNvPr>
          <p:cNvSpPr txBox="1"/>
          <p:nvPr/>
        </p:nvSpPr>
        <p:spPr>
          <a:xfrm>
            <a:off x="1999130" y="2666399"/>
            <a:ext cx="878541" cy="584775"/>
          </a:xfrm>
          <a:prstGeom prst="rect">
            <a:avLst/>
          </a:prstGeom>
          <a:noFill/>
        </p:spPr>
        <p:txBody>
          <a:bodyPr wrap="square" rtlCol="0">
            <a:spAutoFit/>
          </a:bodyPr>
          <a:lstStyle/>
          <a:p>
            <a:pPr algn="ctr"/>
            <a:r>
              <a:rPr lang="en-IE" sz="3200" b="1" dirty="0">
                <a:solidFill>
                  <a:srgbClr val="916395"/>
                </a:solidFill>
              </a:rPr>
              <a:t>Size</a:t>
            </a:r>
          </a:p>
        </p:txBody>
      </p:sp>
      <p:sp>
        <p:nvSpPr>
          <p:cNvPr id="22" name="TextBox 21">
            <a:extLst>
              <a:ext uri="{FF2B5EF4-FFF2-40B4-BE49-F238E27FC236}">
                <a16:creationId xmlns:a16="http://schemas.microsoft.com/office/drawing/2014/main" id="{028D38A0-A597-84C8-97A8-22CA58871CF5}"/>
              </a:ext>
            </a:extLst>
          </p:cNvPr>
          <p:cNvSpPr txBox="1"/>
          <p:nvPr/>
        </p:nvSpPr>
        <p:spPr>
          <a:xfrm>
            <a:off x="4329487" y="2666399"/>
            <a:ext cx="1057834" cy="584775"/>
          </a:xfrm>
          <a:prstGeom prst="rect">
            <a:avLst/>
          </a:prstGeom>
          <a:noFill/>
        </p:spPr>
        <p:txBody>
          <a:bodyPr wrap="square" rtlCol="0">
            <a:spAutoFit/>
          </a:bodyPr>
          <a:lstStyle/>
          <a:p>
            <a:pPr algn="ctr"/>
            <a:r>
              <a:rPr lang="en-IE" sz="3200" b="1" dirty="0">
                <a:solidFill>
                  <a:srgbClr val="F27954"/>
                </a:solidFill>
              </a:rPr>
              <a:t>Time</a:t>
            </a:r>
          </a:p>
        </p:txBody>
      </p:sp>
      <p:sp>
        <p:nvSpPr>
          <p:cNvPr id="23" name="TextBox 22">
            <a:extLst>
              <a:ext uri="{FF2B5EF4-FFF2-40B4-BE49-F238E27FC236}">
                <a16:creationId xmlns:a16="http://schemas.microsoft.com/office/drawing/2014/main" id="{6FDC48D0-79E6-07A6-66D8-CFA777BC8FF3}"/>
              </a:ext>
            </a:extLst>
          </p:cNvPr>
          <p:cNvSpPr txBox="1"/>
          <p:nvPr/>
        </p:nvSpPr>
        <p:spPr>
          <a:xfrm>
            <a:off x="6507935" y="2666399"/>
            <a:ext cx="1470654" cy="646331"/>
          </a:xfrm>
          <a:prstGeom prst="rect">
            <a:avLst/>
          </a:prstGeom>
          <a:noFill/>
        </p:spPr>
        <p:txBody>
          <a:bodyPr wrap="square" rtlCol="0">
            <a:spAutoFit/>
          </a:bodyPr>
          <a:lstStyle/>
          <a:p>
            <a:pPr algn="ctr"/>
            <a:r>
              <a:rPr lang="en-IE" b="1" dirty="0">
                <a:solidFill>
                  <a:srgbClr val="3AA091"/>
                </a:solidFill>
              </a:rPr>
              <a:t>Geographical Area</a:t>
            </a:r>
          </a:p>
        </p:txBody>
      </p:sp>
      <p:sp>
        <p:nvSpPr>
          <p:cNvPr id="29" name="TextBox 28">
            <a:extLst>
              <a:ext uri="{FF2B5EF4-FFF2-40B4-BE49-F238E27FC236}">
                <a16:creationId xmlns:a16="http://schemas.microsoft.com/office/drawing/2014/main" id="{604A1A08-5839-4861-B24B-83EE3F4D40E9}"/>
              </a:ext>
            </a:extLst>
          </p:cNvPr>
          <p:cNvSpPr txBox="1"/>
          <p:nvPr/>
        </p:nvSpPr>
        <p:spPr>
          <a:xfrm>
            <a:off x="8898300" y="2666399"/>
            <a:ext cx="1321022" cy="646331"/>
          </a:xfrm>
          <a:prstGeom prst="rect">
            <a:avLst/>
          </a:prstGeom>
          <a:noFill/>
        </p:spPr>
        <p:txBody>
          <a:bodyPr wrap="square" rtlCol="0">
            <a:spAutoFit/>
          </a:bodyPr>
          <a:lstStyle/>
          <a:p>
            <a:pPr algn="ctr"/>
            <a:r>
              <a:rPr lang="en-IE" b="1" dirty="0">
                <a:solidFill>
                  <a:srgbClr val="916395"/>
                </a:solidFill>
              </a:rPr>
              <a:t>Recognition of Danger</a:t>
            </a:r>
          </a:p>
        </p:txBody>
      </p:sp>
      <p:sp>
        <p:nvSpPr>
          <p:cNvPr id="35" name="Text Placeholder 25">
            <a:extLst>
              <a:ext uri="{FF2B5EF4-FFF2-40B4-BE49-F238E27FC236}">
                <a16:creationId xmlns:a16="http://schemas.microsoft.com/office/drawing/2014/main" id="{885804FC-E394-ABA6-029A-80384DC3899C}"/>
              </a:ext>
            </a:extLst>
          </p:cNvPr>
          <p:cNvSpPr txBox="1">
            <a:spLocks/>
          </p:cNvSpPr>
          <p:nvPr/>
        </p:nvSpPr>
        <p:spPr>
          <a:xfrm>
            <a:off x="6032864" y="4248337"/>
            <a:ext cx="2661887" cy="2674281"/>
          </a:xfrm>
          <a:prstGeom prst="rect">
            <a:avLst/>
          </a:prstGeom>
          <a:noFill/>
        </p:spPr>
        <p:txBody>
          <a:bodyPr vert="horz" lIns="91440" tIns="45720" rIns="91440" bIns="45720" rtlCol="0" anchor="t">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a:lnSpc>
                <a:spcPct val="120000"/>
              </a:lnSpc>
              <a:spcBef>
                <a:spcPts val="0"/>
              </a:spcBef>
              <a:buFont typeface="Arial" panose="020B0604020202020204" pitchFamily="34" charset="0"/>
              <a:buChar char="•"/>
            </a:pPr>
            <a:r>
              <a:rPr lang="en-IE" sz="1400" b="1" dirty="0">
                <a:solidFill>
                  <a:srgbClr val="3AA091"/>
                </a:solidFill>
              </a:rPr>
              <a:t>Localised </a:t>
            </a:r>
            <a:r>
              <a:rPr lang="en-IE" sz="1400" dirty="0"/>
              <a:t>Hurricane Katrin was localized to the  US. </a:t>
            </a:r>
          </a:p>
          <a:p>
            <a:pPr marL="285750" indent="-285750" algn="l">
              <a:lnSpc>
                <a:spcPct val="120000"/>
              </a:lnSpc>
              <a:spcBef>
                <a:spcPts val="0"/>
              </a:spcBef>
              <a:buFont typeface="Arial" panose="020B0604020202020204" pitchFamily="34" charset="0"/>
              <a:buChar char="•"/>
            </a:pPr>
            <a:r>
              <a:rPr lang="en-IE" sz="1400" b="1" dirty="0">
                <a:solidFill>
                  <a:srgbClr val="3AA091"/>
                </a:solidFill>
              </a:rPr>
              <a:t>Regional</a:t>
            </a:r>
            <a:r>
              <a:rPr lang="en-IE" sz="1400" b="1" dirty="0">
                <a:solidFill>
                  <a:srgbClr val="F27954"/>
                </a:solidFill>
              </a:rPr>
              <a:t> </a:t>
            </a:r>
            <a:r>
              <a:rPr lang="en-IE" sz="1400" dirty="0"/>
              <a:t>was the spread of Foot and Mouth in the UK.</a:t>
            </a:r>
          </a:p>
          <a:p>
            <a:pPr marL="285750" indent="-285750" algn="l">
              <a:lnSpc>
                <a:spcPct val="120000"/>
              </a:lnSpc>
              <a:spcBef>
                <a:spcPts val="0"/>
              </a:spcBef>
              <a:buFont typeface="Arial" panose="020B0604020202020204" pitchFamily="34" charset="0"/>
              <a:buChar char="•"/>
            </a:pPr>
            <a:r>
              <a:rPr lang="en-IE" sz="1400" b="1" dirty="0">
                <a:solidFill>
                  <a:srgbClr val="3AA091"/>
                </a:solidFill>
              </a:rPr>
              <a:t>Global</a:t>
            </a:r>
            <a:r>
              <a:rPr lang="en-IE" sz="1400" b="1" dirty="0">
                <a:solidFill>
                  <a:srgbClr val="F27954"/>
                </a:solidFill>
              </a:rPr>
              <a:t> </a:t>
            </a:r>
            <a:r>
              <a:rPr lang="en-IE" sz="1400" dirty="0"/>
              <a:t>COVID-19 (long-term crisis causing long-term impact) and September 11 Attacks (short-term crisis causing long-term impact)</a:t>
            </a:r>
          </a:p>
        </p:txBody>
      </p:sp>
      <p:sp>
        <p:nvSpPr>
          <p:cNvPr id="36" name="Text Placeholder 26">
            <a:extLst>
              <a:ext uri="{FF2B5EF4-FFF2-40B4-BE49-F238E27FC236}">
                <a16:creationId xmlns:a16="http://schemas.microsoft.com/office/drawing/2014/main" id="{DE2EAD26-967B-A102-2D58-D7A99AF24008}"/>
              </a:ext>
            </a:extLst>
          </p:cNvPr>
          <p:cNvSpPr txBox="1">
            <a:spLocks/>
          </p:cNvSpPr>
          <p:nvPr/>
        </p:nvSpPr>
        <p:spPr>
          <a:xfrm>
            <a:off x="1349188" y="792430"/>
            <a:ext cx="2178423" cy="1237497"/>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600" dirty="0">
                <a:solidFill>
                  <a:srgbClr val="916395"/>
                </a:solidFill>
              </a:rPr>
              <a:t>Assess the size using money (profit, revenue) visitors numbers, resources lost and the cost of recovery.</a:t>
            </a:r>
          </a:p>
        </p:txBody>
      </p:sp>
      <p:pic>
        <p:nvPicPr>
          <p:cNvPr id="37" name="Graphic 36" descr="Document outline">
            <a:hlinkClick r:id="rId2"/>
            <a:extLst>
              <a:ext uri="{FF2B5EF4-FFF2-40B4-BE49-F238E27FC236}">
                <a16:creationId xmlns:a16="http://schemas.microsoft.com/office/drawing/2014/main" id="{297292E8-6898-A11A-B6E9-999B9EEF64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9936" y="774756"/>
            <a:ext cx="1357737" cy="1357737"/>
          </a:xfrm>
          <a:prstGeom prst="rect">
            <a:avLst/>
          </a:prstGeom>
        </p:spPr>
      </p:pic>
      <p:pic>
        <p:nvPicPr>
          <p:cNvPr id="38" name="Graphic 37" descr="Document outline">
            <a:hlinkClick r:id="rId5"/>
            <a:extLst>
              <a:ext uri="{FF2B5EF4-FFF2-40B4-BE49-F238E27FC236}">
                <a16:creationId xmlns:a16="http://schemas.microsoft.com/office/drawing/2014/main" id="{F81FAE7C-A799-DF3D-EFCB-800D22BC0A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23499" y="2272233"/>
            <a:ext cx="1357737" cy="1357737"/>
          </a:xfrm>
          <a:prstGeom prst="rect">
            <a:avLst/>
          </a:prstGeom>
        </p:spPr>
      </p:pic>
      <p:sp>
        <p:nvSpPr>
          <p:cNvPr id="39" name="Text Placeholder 25">
            <a:extLst>
              <a:ext uri="{FF2B5EF4-FFF2-40B4-BE49-F238E27FC236}">
                <a16:creationId xmlns:a16="http://schemas.microsoft.com/office/drawing/2014/main" id="{8A9E410C-A31B-DDAE-069C-EF1939B7E731}"/>
              </a:ext>
            </a:extLst>
          </p:cNvPr>
          <p:cNvSpPr txBox="1">
            <a:spLocks/>
          </p:cNvSpPr>
          <p:nvPr/>
        </p:nvSpPr>
        <p:spPr>
          <a:xfrm>
            <a:off x="790517" y="4180922"/>
            <a:ext cx="3114727" cy="2674281"/>
          </a:xfrm>
          <a:prstGeom prst="rect">
            <a:avLst/>
          </a:prstGeom>
          <a:noFill/>
        </p:spPr>
        <p:txBody>
          <a:bodyPr vert="horz" lIns="91440" tIns="45720" rIns="91440" bIns="45720" rtlCol="0" anchor="t">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ct val="120000"/>
              </a:lnSpc>
              <a:spcBef>
                <a:spcPts val="0"/>
              </a:spcBef>
              <a:buFont typeface="Arial" panose="020B0604020202020204" pitchFamily="34" charset="0"/>
              <a:buChar char="•"/>
            </a:pPr>
            <a:r>
              <a:rPr lang="en-IE" sz="1400" b="1" dirty="0">
                <a:solidFill>
                  <a:srgbClr val="916395"/>
                </a:solidFill>
              </a:rPr>
              <a:t>Short-Term Size Indicators </a:t>
            </a:r>
            <a:r>
              <a:rPr lang="en-IE" sz="1400" dirty="0"/>
              <a:t>The Bali bombing impact size was measured by the number of people killed and injured, the cost of physical repairs to buildings, medical support that was given to victims, and a decline in visitor numbers.</a:t>
            </a:r>
          </a:p>
          <a:p>
            <a:pPr marL="342900" indent="-342900" algn="l">
              <a:lnSpc>
                <a:spcPct val="120000"/>
              </a:lnSpc>
              <a:spcBef>
                <a:spcPts val="0"/>
              </a:spcBef>
              <a:buFont typeface="Arial" panose="020B0604020202020204" pitchFamily="34" charset="0"/>
              <a:buChar char="•"/>
            </a:pPr>
            <a:r>
              <a:rPr lang="en-IE" sz="1400" b="1" dirty="0">
                <a:solidFill>
                  <a:srgbClr val="916395"/>
                </a:solidFill>
              </a:rPr>
              <a:t>Long-Term Size indicators </a:t>
            </a:r>
            <a:r>
              <a:rPr lang="en-IE" sz="1400" dirty="0"/>
              <a:t>Length of time taken for visitors to return and changes in market share.</a:t>
            </a:r>
          </a:p>
        </p:txBody>
      </p:sp>
      <p:sp>
        <p:nvSpPr>
          <p:cNvPr id="40" name="Text Placeholder 26">
            <a:extLst>
              <a:ext uri="{FF2B5EF4-FFF2-40B4-BE49-F238E27FC236}">
                <a16:creationId xmlns:a16="http://schemas.microsoft.com/office/drawing/2014/main" id="{52BEAA77-E2FA-DCC6-ABB9-FCFF0FF04912}"/>
              </a:ext>
            </a:extLst>
          </p:cNvPr>
          <p:cNvSpPr txBox="1">
            <a:spLocks/>
          </p:cNvSpPr>
          <p:nvPr/>
        </p:nvSpPr>
        <p:spPr>
          <a:xfrm>
            <a:off x="6290102" y="794964"/>
            <a:ext cx="1906320" cy="1237497"/>
          </a:xfrm>
          <a:prstGeom prst="rect">
            <a:avLst/>
          </a:prstGeom>
        </p:spPr>
        <p:txBody>
          <a:bodyPr vert="horz" lIns="91440" tIns="45720" rIns="91440" bIns="45720" rtlCol="0">
            <a:normAutofit fontScale="925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600" dirty="0">
                <a:solidFill>
                  <a:srgbClr val="3AA091"/>
                </a:solidFill>
              </a:rPr>
              <a:t>The geographical area looks at the extent of the crisis locally, regionally, nationally, and globally.</a:t>
            </a:r>
          </a:p>
        </p:txBody>
      </p:sp>
      <p:sp>
        <p:nvSpPr>
          <p:cNvPr id="41" name="Text Placeholder 26">
            <a:extLst>
              <a:ext uri="{FF2B5EF4-FFF2-40B4-BE49-F238E27FC236}">
                <a16:creationId xmlns:a16="http://schemas.microsoft.com/office/drawing/2014/main" id="{055140A1-F497-EED5-7607-6E8AECF7FE04}"/>
              </a:ext>
            </a:extLst>
          </p:cNvPr>
          <p:cNvSpPr txBox="1">
            <a:spLocks/>
          </p:cNvSpPr>
          <p:nvPr/>
        </p:nvSpPr>
        <p:spPr>
          <a:xfrm>
            <a:off x="8445870" y="794964"/>
            <a:ext cx="2225881" cy="1237497"/>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IE" sz="1400" dirty="0">
                <a:solidFill>
                  <a:srgbClr val="F27954"/>
                </a:solidFill>
              </a:rPr>
              <a:t>A crisis may be ignored because it is perceived as having little effect or risk to a region. Or regions are well aware and prepared.</a:t>
            </a:r>
          </a:p>
        </p:txBody>
      </p:sp>
      <p:sp>
        <p:nvSpPr>
          <p:cNvPr id="42" name="Text Placeholder 25">
            <a:extLst>
              <a:ext uri="{FF2B5EF4-FFF2-40B4-BE49-F238E27FC236}">
                <a16:creationId xmlns:a16="http://schemas.microsoft.com/office/drawing/2014/main" id="{A7EE3AF4-B3CF-9A4D-A55E-E5E0186AA476}"/>
              </a:ext>
            </a:extLst>
          </p:cNvPr>
          <p:cNvSpPr txBox="1">
            <a:spLocks/>
          </p:cNvSpPr>
          <p:nvPr/>
        </p:nvSpPr>
        <p:spPr>
          <a:xfrm>
            <a:off x="8694751" y="4192354"/>
            <a:ext cx="3462922" cy="2674281"/>
          </a:xfrm>
          <a:prstGeom prst="rect">
            <a:avLst/>
          </a:prstGeom>
          <a:noFill/>
        </p:spPr>
        <p:txBody>
          <a:bodyPr vert="horz" lIns="91440" tIns="45720" rIns="91440" bIns="45720" rtlCol="0" anchor="t">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a:lnSpc>
                <a:spcPct val="120000"/>
              </a:lnSpc>
              <a:spcBef>
                <a:spcPts val="0"/>
              </a:spcBef>
              <a:buFont typeface="Arial" panose="020B0604020202020204" pitchFamily="34" charset="0"/>
              <a:buChar char="•"/>
            </a:pPr>
            <a:r>
              <a:rPr lang="en-IE" sz="1300" dirty="0"/>
              <a:t>Western countries didn’t think that COVID-19 would spread globally  from China</a:t>
            </a:r>
            <a:r>
              <a:rPr lang="en-IE" sz="1300" dirty="0">
                <a:solidFill>
                  <a:srgbClr val="F27954"/>
                </a:solidFill>
              </a:rPr>
              <a:t>. </a:t>
            </a:r>
            <a:r>
              <a:rPr lang="en-IE" sz="1300" dirty="0">
                <a:solidFill>
                  <a:srgbClr val="F27954"/>
                </a:solidFill>
                <a:hlinkClick r:id="rId8">
                  <a:extLst>
                    <a:ext uri="{A12FA001-AC4F-418D-AE19-62706E023703}">
                      <ahyp:hlinkClr xmlns:ahyp="http://schemas.microsoft.com/office/drawing/2018/hyperlinkcolor" val="tx"/>
                    </a:ext>
                  </a:extLst>
                </a:hlinkClick>
              </a:rPr>
              <a:t>Yet 7.5 million died globally</a:t>
            </a:r>
            <a:r>
              <a:rPr lang="en-IE" sz="1300" dirty="0">
                <a:solidFill>
                  <a:srgbClr val="F27954"/>
                </a:solidFill>
              </a:rPr>
              <a:t> (January 2023).</a:t>
            </a:r>
          </a:p>
          <a:p>
            <a:pPr marL="285750" indent="-285750" algn="l">
              <a:lnSpc>
                <a:spcPct val="120000"/>
              </a:lnSpc>
              <a:spcBef>
                <a:spcPts val="0"/>
              </a:spcBef>
              <a:buFont typeface="Arial" panose="020B0604020202020204" pitchFamily="34" charset="0"/>
              <a:buChar char="•"/>
            </a:pPr>
            <a:r>
              <a:rPr lang="en-IE" sz="1300" dirty="0"/>
              <a:t>Climate change impacts might spread tropical diseases to destinations free from malaria. </a:t>
            </a:r>
          </a:p>
          <a:p>
            <a:pPr marL="285750" indent="-285750" algn="l">
              <a:lnSpc>
                <a:spcPct val="120000"/>
              </a:lnSpc>
              <a:spcBef>
                <a:spcPts val="0"/>
              </a:spcBef>
              <a:buFont typeface="Arial" panose="020B0604020202020204" pitchFamily="34" charset="0"/>
              <a:buChar char="•"/>
            </a:pPr>
            <a:r>
              <a:rPr lang="en-IE" sz="1300" dirty="0"/>
              <a:t>Places where earthquakes are common, recognize that they need to protect themselves from damage e.g., </a:t>
            </a:r>
            <a:r>
              <a:rPr lang="en-IE" sz="1300" dirty="0">
                <a:solidFill>
                  <a:srgbClr val="F27954"/>
                </a:solidFill>
                <a:hlinkClick r:id="rId9">
                  <a:extLst>
                    <a:ext uri="{A12FA001-AC4F-418D-AE19-62706E023703}">
                      <ahyp:hlinkClr xmlns:ahyp="http://schemas.microsoft.com/office/drawing/2018/hyperlinkcolor" val="tx"/>
                    </a:ext>
                  </a:extLst>
                </a:hlinkClick>
              </a:rPr>
              <a:t>New Zealand Get Ready Earthquake Strategy</a:t>
            </a:r>
            <a:r>
              <a:rPr lang="en-IE" sz="1400" dirty="0">
                <a:solidFill>
                  <a:srgbClr val="F27954"/>
                </a:solidFill>
              </a:rPr>
              <a:t>.</a:t>
            </a:r>
          </a:p>
        </p:txBody>
      </p:sp>
      <p:pic>
        <p:nvPicPr>
          <p:cNvPr id="2" name="Graphic 1" descr="Touchscreen with solid fill">
            <a:extLst>
              <a:ext uri="{FF2B5EF4-FFF2-40B4-BE49-F238E27FC236}">
                <a16:creationId xmlns:a16="http://schemas.microsoft.com/office/drawing/2014/main" id="{DE75A48C-310D-6553-A7D9-22E54C102C4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51653" y="3172770"/>
            <a:ext cx="914400" cy="914400"/>
          </a:xfrm>
          <a:prstGeom prst="rect">
            <a:avLst/>
          </a:prstGeom>
        </p:spPr>
      </p:pic>
      <p:pic>
        <p:nvPicPr>
          <p:cNvPr id="3" name="Graphic 2" descr="Touchscreen with solid fill">
            <a:extLst>
              <a:ext uri="{FF2B5EF4-FFF2-40B4-BE49-F238E27FC236}">
                <a16:creationId xmlns:a16="http://schemas.microsoft.com/office/drawing/2014/main" id="{29735467-AE0E-385B-BD50-78E38297B7F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21604" y="1372494"/>
            <a:ext cx="914400" cy="914400"/>
          </a:xfrm>
          <a:prstGeom prst="rect">
            <a:avLst/>
          </a:prstGeom>
        </p:spPr>
      </p:pic>
    </p:spTree>
    <p:extLst>
      <p:ext uri="{BB962C8B-B14F-4D97-AF65-F5344CB8AC3E}">
        <p14:creationId xmlns:p14="http://schemas.microsoft.com/office/powerpoint/2010/main" val="1219174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9A588D4-C749-F36E-6F69-CDF8C067227E}"/>
              </a:ext>
            </a:extLst>
          </p:cNvPr>
          <p:cNvSpPr>
            <a:spLocks noGrp="1"/>
          </p:cNvSpPr>
          <p:nvPr>
            <p:ph type="body" sz="quarter" idx="18"/>
          </p:nvPr>
        </p:nvSpPr>
        <p:spPr>
          <a:xfrm>
            <a:off x="389965" y="1222873"/>
            <a:ext cx="5992906" cy="5500655"/>
          </a:xfrm>
          <a:solidFill>
            <a:schemeClr val="bg1"/>
          </a:solidFill>
        </p:spPr>
        <p:txBody>
          <a:bodyPr>
            <a:normAutofit fontScale="77500" lnSpcReduction="20000"/>
          </a:bodyPr>
          <a:lstStyle/>
          <a:p>
            <a:pPr marL="0" indent="0">
              <a:lnSpc>
                <a:spcPct val="120000"/>
              </a:lnSpc>
              <a:spcBef>
                <a:spcPts val="0"/>
              </a:spcBef>
            </a:pPr>
            <a:r>
              <a:rPr lang="en-GB" dirty="0">
                <a:solidFill>
                  <a:srgbClr val="4D4D4D"/>
                </a:solidFill>
              </a:rPr>
              <a:t>The push–pull model illustrates the factors that </a:t>
            </a:r>
            <a:r>
              <a:rPr lang="en-GB" dirty="0">
                <a:solidFill>
                  <a:srgbClr val="916395"/>
                </a:solidFill>
              </a:rPr>
              <a:t>disrupt flows between an origin and a destination </a:t>
            </a:r>
            <a:r>
              <a:rPr lang="en-GB" dirty="0">
                <a:solidFill>
                  <a:srgbClr val="4D4D4D"/>
                </a:solidFill>
              </a:rPr>
              <a:t>and are classed as </a:t>
            </a:r>
            <a:r>
              <a:rPr lang="en-GB" dirty="0">
                <a:solidFill>
                  <a:srgbClr val="916395"/>
                </a:solidFill>
              </a:rPr>
              <a:t>inhibiting factors and repellents</a:t>
            </a:r>
            <a:r>
              <a:rPr lang="en-GB" dirty="0">
                <a:solidFill>
                  <a:srgbClr val="4D4D4D"/>
                </a:solidFill>
              </a:rPr>
              <a:t>. Competing factors such as other destinations and activities that may make calls on consumers’ free time and savings may also affect the magnitude of the pull and push factors that operate between destinations and generating regions. </a:t>
            </a:r>
          </a:p>
          <a:p>
            <a:pPr marL="0" indent="0">
              <a:lnSpc>
                <a:spcPct val="120000"/>
              </a:lnSpc>
              <a:spcBef>
                <a:spcPts val="0"/>
              </a:spcBef>
            </a:pPr>
            <a:endParaRPr lang="en-GB" dirty="0">
              <a:solidFill>
                <a:srgbClr val="4D4D4D"/>
              </a:solidFill>
            </a:endParaRPr>
          </a:p>
          <a:p>
            <a:pPr marL="0" indent="0">
              <a:lnSpc>
                <a:spcPct val="120000"/>
              </a:lnSpc>
              <a:spcBef>
                <a:spcPts val="0"/>
              </a:spcBef>
            </a:pPr>
            <a:r>
              <a:rPr lang="en-GB" dirty="0">
                <a:solidFill>
                  <a:srgbClr val="4D4D4D"/>
                </a:solidFill>
              </a:rPr>
              <a:t>When flows between a specific origin and destination pairs are interrupted because of a crisis, </a:t>
            </a:r>
            <a:r>
              <a:rPr lang="en-GB" dirty="0">
                <a:solidFill>
                  <a:srgbClr val="916395"/>
                </a:solidFill>
              </a:rPr>
              <a:t>tourists are repelled from the specific destination and the pull factors operating in competing destinations may cause a substitution effect to occur. </a:t>
            </a:r>
            <a:r>
              <a:rPr lang="en-GB" dirty="0">
                <a:solidFill>
                  <a:srgbClr val="4D4D4D"/>
                </a:solidFill>
              </a:rPr>
              <a:t>If the destination is to later regain its market share it will need to increase its </a:t>
            </a:r>
            <a:r>
              <a:rPr lang="en-GB" dirty="0">
                <a:solidFill>
                  <a:srgbClr val="916395"/>
                </a:solidFill>
              </a:rPr>
              <a:t>pull power. </a:t>
            </a:r>
            <a:r>
              <a:rPr lang="en-GB" dirty="0">
                <a:solidFill>
                  <a:srgbClr val="4D4D4D"/>
                </a:solidFill>
              </a:rPr>
              <a:t>This might occur through </a:t>
            </a:r>
            <a:r>
              <a:rPr lang="en-GB" dirty="0">
                <a:solidFill>
                  <a:srgbClr val="916395"/>
                </a:solidFill>
              </a:rPr>
              <a:t>post-crisis marketing </a:t>
            </a:r>
            <a:r>
              <a:rPr lang="en-GB" dirty="0">
                <a:solidFill>
                  <a:srgbClr val="4D4D4D"/>
                </a:solidFill>
              </a:rPr>
              <a:t>as an initial step and later by </a:t>
            </a:r>
            <a:r>
              <a:rPr lang="en-GB" dirty="0">
                <a:solidFill>
                  <a:srgbClr val="916395"/>
                </a:solidFill>
              </a:rPr>
              <a:t>investing in new attractions </a:t>
            </a:r>
            <a:r>
              <a:rPr lang="en-GB" dirty="0">
                <a:solidFill>
                  <a:srgbClr val="4D4D4D"/>
                </a:solidFill>
              </a:rPr>
              <a:t>and </a:t>
            </a:r>
            <a:r>
              <a:rPr lang="en-GB" dirty="0">
                <a:solidFill>
                  <a:srgbClr val="916395"/>
                </a:solidFill>
              </a:rPr>
              <a:t>developing new markets. </a:t>
            </a:r>
            <a:endParaRPr lang="en-IE" dirty="0">
              <a:solidFill>
                <a:srgbClr val="4D4D4D"/>
              </a:solidFill>
              <a:highlight>
                <a:srgbClr val="FFFF00"/>
              </a:highlight>
            </a:endParaRPr>
          </a:p>
        </p:txBody>
      </p:sp>
      <p:sp>
        <p:nvSpPr>
          <p:cNvPr id="6" name="Text Placeholder 5">
            <a:extLst>
              <a:ext uri="{FF2B5EF4-FFF2-40B4-BE49-F238E27FC236}">
                <a16:creationId xmlns:a16="http://schemas.microsoft.com/office/drawing/2014/main" id="{C91E137D-1C64-B37E-B53A-98D6211F7585}"/>
              </a:ext>
            </a:extLst>
          </p:cNvPr>
          <p:cNvSpPr>
            <a:spLocks noGrp="1"/>
          </p:cNvSpPr>
          <p:nvPr>
            <p:ph type="body" sz="quarter" idx="16"/>
          </p:nvPr>
        </p:nvSpPr>
        <p:spPr>
          <a:xfrm>
            <a:off x="389965" y="286872"/>
            <a:ext cx="11470341" cy="705996"/>
          </a:xfrm>
          <a:solidFill>
            <a:srgbClr val="916395"/>
          </a:solidFill>
        </p:spPr>
        <p:txBody>
          <a:bodyPr anchor="ctr">
            <a:normAutofit/>
          </a:bodyPr>
          <a:lstStyle/>
          <a:p>
            <a:pPr algn="ctr"/>
            <a:r>
              <a:rPr lang="en-IE" dirty="0">
                <a:solidFill>
                  <a:schemeClr val="bg1"/>
                </a:solidFill>
              </a:rPr>
              <a:t>Complexity of Crisis Push or Pull Modelling</a:t>
            </a:r>
          </a:p>
        </p:txBody>
      </p:sp>
      <p:pic>
        <p:nvPicPr>
          <p:cNvPr id="1026" name="Picture 2">
            <a:extLst>
              <a:ext uri="{FF2B5EF4-FFF2-40B4-BE49-F238E27FC236}">
                <a16:creationId xmlns:a16="http://schemas.microsoft.com/office/drawing/2014/main" id="{28E7A176-15F9-5810-994F-E333B76D12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446244" y="2621535"/>
            <a:ext cx="3487608" cy="248220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a:extLst>
              <a:ext uri="{FF2B5EF4-FFF2-40B4-BE49-F238E27FC236}">
                <a16:creationId xmlns:a16="http://schemas.microsoft.com/office/drawing/2014/main" id="{C78D53EB-F7A5-56C2-15B4-F18581E410CF}"/>
              </a:ext>
            </a:extLst>
          </p:cNvPr>
          <p:cNvGrpSpPr/>
          <p:nvPr/>
        </p:nvGrpSpPr>
        <p:grpSpPr>
          <a:xfrm>
            <a:off x="6208224" y="5336869"/>
            <a:ext cx="1228895" cy="1257272"/>
            <a:chOff x="6208224" y="5336869"/>
            <a:chExt cx="1228895" cy="1257272"/>
          </a:xfrm>
        </p:grpSpPr>
        <p:pic>
          <p:nvPicPr>
            <p:cNvPr id="10" name="Graphic 9" descr="Document outline">
              <a:hlinkClick r:id="rId3"/>
              <a:extLst>
                <a:ext uri="{FF2B5EF4-FFF2-40B4-BE49-F238E27FC236}">
                  <a16:creationId xmlns:a16="http://schemas.microsoft.com/office/drawing/2014/main" id="{389A1D80-47B3-86A9-2371-EBF758BE2D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61349" y="5336869"/>
              <a:ext cx="363472" cy="363472"/>
            </a:xfrm>
            <a:prstGeom prst="rect">
              <a:avLst/>
            </a:prstGeom>
          </p:spPr>
        </p:pic>
        <p:grpSp>
          <p:nvGrpSpPr>
            <p:cNvPr id="4" name="Group 3">
              <a:extLst>
                <a:ext uri="{FF2B5EF4-FFF2-40B4-BE49-F238E27FC236}">
                  <a16:creationId xmlns:a16="http://schemas.microsoft.com/office/drawing/2014/main" id="{2D81B37C-4778-F9D7-2B25-7F22053AB837}"/>
                </a:ext>
              </a:extLst>
            </p:cNvPr>
            <p:cNvGrpSpPr/>
            <p:nvPr/>
          </p:nvGrpSpPr>
          <p:grpSpPr>
            <a:xfrm>
              <a:off x="6208224" y="5402725"/>
              <a:ext cx="1228895" cy="1191416"/>
              <a:chOff x="3831891" y="5307134"/>
              <a:chExt cx="1228895" cy="1191416"/>
            </a:xfrm>
          </p:grpSpPr>
          <p:pic>
            <p:nvPicPr>
              <p:cNvPr id="5" name="Graphic 4" descr="Touchscreen with solid fill">
                <a:extLst>
                  <a:ext uri="{FF2B5EF4-FFF2-40B4-BE49-F238E27FC236}">
                    <a16:creationId xmlns:a16="http://schemas.microsoft.com/office/drawing/2014/main" id="{E0A45CF2-087E-3463-67DF-7A5D1EC91A5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37061" y="5307134"/>
                <a:ext cx="914400" cy="914400"/>
              </a:xfrm>
              <a:prstGeom prst="rect">
                <a:avLst/>
              </a:prstGeom>
            </p:spPr>
          </p:pic>
          <p:sp>
            <p:nvSpPr>
              <p:cNvPr id="8" name="Text Placeholder 5">
                <a:hlinkClick r:id="rId8"/>
                <a:extLst>
                  <a:ext uri="{FF2B5EF4-FFF2-40B4-BE49-F238E27FC236}">
                    <a16:creationId xmlns:a16="http://schemas.microsoft.com/office/drawing/2014/main" id="{9DFCF190-A618-FCD2-FFE5-8D40177FD620}"/>
                  </a:ext>
                </a:extLst>
              </p:cNvPr>
              <p:cNvSpPr txBox="1">
                <a:spLocks/>
              </p:cNvSpPr>
              <p:nvPr/>
            </p:nvSpPr>
            <p:spPr>
              <a:xfrm>
                <a:off x="3831891" y="6154526"/>
                <a:ext cx="1228895"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3">
                      <a:extLst>
                        <a:ext uri="{A12FA001-AC4F-418D-AE19-62706E023703}">
                          <ahyp:hlinkClr xmlns:ahyp="http://schemas.microsoft.com/office/drawing/2018/hyperlinkcolor" val="tx"/>
                        </a:ext>
                      </a:extLst>
                    </a:hlinkClick>
                  </a:rPr>
                  <a:t>Source</a:t>
                </a:r>
                <a:endParaRPr lang="en-IE" sz="1000" b="1" dirty="0">
                  <a:solidFill>
                    <a:srgbClr val="F37C57"/>
                  </a:solidFill>
                </a:endParaRPr>
              </a:p>
              <a:p>
                <a:pPr algn="ctr">
                  <a:lnSpc>
                    <a:spcPct val="100000"/>
                  </a:lnSpc>
                  <a:spcBef>
                    <a:spcPts val="0"/>
                  </a:spcBef>
                </a:pPr>
                <a:r>
                  <a:rPr lang="en-IE" sz="1000" b="1" dirty="0">
                    <a:solidFill>
                      <a:srgbClr val="F37C57"/>
                    </a:solidFill>
                  </a:rPr>
                  <a:t>After Laws (1995)</a:t>
                </a:r>
              </a:p>
            </p:txBody>
          </p:sp>
        </p:grpSp>
      </p:grpSp>
      <p:sp>
        <p:nvSpPr>
          <p:cNvPr id="12" name="Text Placeholder 5">
            <a:extLst>
              <a:ext uri="{FF2B5EF4-FFF2-40B4-BE49-F238E27FC236}">
                <a16:creationId xmlns:a16="http://schemas.microsoft.com/office/drawing/2014/main" id="{D8526100-DF5F-673F-71F0-832F3FAFBF9E}"/>
              </a:ext>
            </a:extLst>
          </p:cNvPr>
          <p:cNvSpPr txBox="1">
            <a:spLocks/>
          </p:cNvSpPr>
          <p:nvPr/>
        </p:nvSpPr>
        <p:spPr>
          <a:xfrm>
            <a:off x="10775323" y="3429000"/>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Destination Pull</a:t>
            </a:r>
          </a:p>
        </p:txBody>
      </p:sp>
      <p:sp>
        <p:nvSpPr>
          <p:cNvPr id="13" name="Text Placeholder 5">
            <a:extLst>
              <a:ext uri="{FF2B5EF4-FFF2-40B4-BE49-F238E27FC236}">
                <a16:creationId xmlns:a16="http://schemas.microsoft.com/office/drawing/2014/main" id="{DB4DEB19-227A-C765-9B3C-1AC1927B1AAB}"/>
              </a:ext>
            </a:extLst>
          </p:cNvPr>
          <p:cNvSpPr txBox="1">
            <a:spLocks/>
          </p:cNvSpPr>
          <p:nvPr/>
        </p:nvSpPr>
        <p:spPr>
          <a:xfrm>
            <a:off x="10775323" y="3694814"/>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100" b="1" dirty="0">
                <a:solidFill>
                  <a:srgbClr val="F37C57"/>
                </a:solidFill>
              </a:rPr>
              <a:t>Destination attributes including</a:t>
            </a:r>
          </a:p>
        </p:txBody>
      </p:sp>
      <p:sp>
        <p:nvSpPr>
          <p:cNvPr id="14" name="Text Placeholder 5">
            <a:extLst>
              <a:ext uri="{FF2B5EF4-FFF2-40B4-BE49-F238E27FC236}">
                <a16:creationId xmlns:a16="http://schemas.microsoft.com/office/drawing/2014/main" id="{E94B1296-B374-69B1-7731-E24BD156C4E7}"/>
              </a:ext>
            </a:extLst>
          </p:cNvPr>
          <p:cNvSpPr txBox="1">
            <a:spLocks/>
          </p:cNvSpPr>
          <p:nvPr/>
        </p:nvSpPr>
        <p:spPr>
          <a:xfrm>
            <a:off x="10766934" y="4021984"/>
            <a:ext cx="1386860" cy="81846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Culture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Climate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Iconic attractions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Low cost</a:t>
            </a:r>
          </a:p>
        </p:txBody>
      </p:sp>
      <p:sp>
        <p:nvSpPr>
          <p:cNvPr id="18" name="Text Placeholder 5">
            <a:extLst>
              <a:ext uri="{FF2B5EF4-FFF2-40B4-BE49-F238E27FC236}">
                <a16:creationId xmlns:a16="http://schemas.microsoft.com/office/drawing/2014/main" id="{56485681-3689-54E7-7E72-C5DF1DB79A77}"/>
              </a:ext>
            </a:extLst>
          </p:cNvPr>
          <p:cNvSpPr txBox="1">
            <a:spLocks/>
          </p:cNvSpPr>
          <p:nvPr/>
        </p:nvSpPr>
        <p:spPr>
          <a:xfrm>
            <a:off x="6531312" y="3419061"/>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Origin Push</a:t>
            </a:r>
          </a:p>
        </p:txBody>
      </p:sp>
      <p:sp>
        <p:nvSpPr>
          <p:cNvPr id="20" name="Text Placeholder 5">
            <a:extLst>
              <a:ext uri="{FF2B5EF4-FFF2-40B4-BE49-F238E27FC236}">
                <a16:creationId xmlns:a16="http://schemas.microsoft.com/office/drawing/2014/main" id="{55C5ABB9-55DD-3196-3512-F33662C5DDBE}"/>
              </a:ext>
            </a:extLst>
          </p:cNvPr>
          <p:cNvSpPr txBox="1">
            <a:spLocks/>
          </p:cNvSpPr>
          <p:nvPr/>
        </p:nvSpPr>
        <p:spPr>
          <a:xfrm>
            <a:off x="6522923" y="3713874"/>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Free time</a:t>
            </a:r>
          </a:p>
          <a:p>
            <a:pPr marL="177800" indent="-177800">
              <a:lnSpc>
                <a:spcPct val="100000"/>
              </a:lnSpc>
              <a:spcBef>
                <a:spcPts val="0"/>
              </a:spcBef>
              <a:buSzPct val="110000"/>
              <a:buFont typeface="Arial" panose="020B0604020202020204" pitchFamily="34" charset="0"/>
              <a:buChar char="•"/>
            </a:pPr>
            <a:r>
              <a:rPr lang="en-IE" sz="1100" dirty="0">
                <a:solidFill>
                  <a:srgbClr val="79527B"/>
                </a:solidFill>
              </a:rPr>
              <a:t>Discretionary income</a:t>
            </a:r>
          </a:p>
          <a:p>
            <a:pPr marL="177800" indent="-177800">
              <a:lnSpc>
                <a:spcPct val="100000"/>
              </a:lnSpc>
              <a:spcBef>
                <a:spcPts val="0"/>
              </a:spcBef>
              <a:buSzPct val="110000"/>
              <a:buFont typeface="Arial" panose="020B0604020202020204" pitchFamily="34" charset="0"/>
              <a:buChar char="•"/>
            </a:pPr>
            <a:r>
              <a:rPr lang="en-IE" sz="1100" dirty="0">
                <a:solidFill>
                  <a:srgbClr val="79527B"/>
                </a:solidFill>
              </a:rPr>
              <a:t>Socio-psychological motives</a:t>
            </a:r>
          </a:p>
        </p:txBody>
      </p:sp>
      <p:sp>
        <p:nvSpPr>
          <p:cNvPr id="21" name="Text Placeholder 5">
            <a:extLst>
              <a:ext uri="{FF2B5EF4-FFF2-40B4-BE49-F238E27FC236}">
                <a16:creationId xmlns:a16="http://schemas.microsoft.com/office/drawing/2014/main" id="{B97B22BF-18D8-3712-D314-1E4A98BEC4E0}"/>
              </a:ext>
            </a:extLst>
          </p:cNvPr>
          <p:cNvSpPr txBox="1">
            <a:spLocks/>
          </p:cNvSpPr>
          <p:nvPr/>
        </p:nvSpPr>
        <p:spPr>
          <a:xfrm>
            <a:off x="8529078" y="2474842"/>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Inhibiting Factors</a:t>
            </a:r>
          </a:p>
        </p:txBody>
      </p:sp>
      <p:sp>
        <p:nvSpPr>
          <p:cNvPr id="22" name="Text Placeholder 5">
            <a:extLst>
              <a:ext uri="{FF2B5EF4-FFF2-40B4-BE49-F238E27FC236}">
                <a16:creationId xmlns:a16="http://schemas.microsoft.com/office/drawing/2014/main" id="{BEAA6F00-B9FA-B62A-A5ED-8A33D6B96931}"/>
              </a:ext>
            </a:extLst>
          </p:cNvPr>
          <p:cNvSpPr txBox="1">
            <a:spLocks/>
          </p:cNvSpPr>
          <p:nvPr/>
        </p:nvSpPr>
        <p:spPr>
          <a:xfrm>
            <a:off x="8520689" y="2869045"/>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Expense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Access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Language Barrier</a:t>
            </a:r>
          </a:p>
        </p:txBody>
      </p:sp>
      <p:sp>
        <p:nvSpPr>
          <p:cNvPr id="23" name="Text Placeholder 5">
            <a:extLst>
              <a:ext uri="{FF2B5EF4-FFF2-40B4-BE49-F238E27FC236}">
                <a16:creationId xmlns:a16="http://schemas.microsoft.com/office/drawing/2014/main" id="{5146E5A2-7932-C92D-8B5E-6182FB7F3BF4}"/>
              </a:ext>
            </a:extLst>
          </p:cNvPr>
          <p:cNvSpPr txBox="1">
            <a:spLocks/>
          </p:cNvSpPr>
          <p:nvPr/>
        </p:nvSpPr>
        <p:spPr>
          <a:xfrm>
            <a:off x="9920556" y="2484781"/>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Repelling Factors</a:t>
            </a:r>
          </a:p>
        </p:txBody>
      </p:sp>
      <p:sp>
        <p:nvSpPr>
          <p:cNvPr id="24" name="Text Placeholder 5">
            <a:extLst>
              <a:ext uri="{FF2B5EF4-FFF2-40B4-BE49-F238E27FC236}">
                <a16:creationId xmlns:a16="http://schemas.microsoft.com/office/drawing/2014/main" id="{4E902E27-A0F1-AFFE-2671-0B7B86D8B79F}"/>
              </a:ext>
            </a:extLst>
          </p:cNvPr>
          <p:cNvSpPr txBox="1">
            <a:spLocks/>
          </p:cNvSpPr>
          <p:nvPr/>
        </p:nvSpPr>
        <p:spPr>
          <a:xfrm>
            <a:off x="9912167" y="2878984"/>
            <a:ext cx="1386860"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Crises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Violence</a:t>
            </a:r>
          </a:p>
          <a:p>
            <a:pPr indent="-171450">
              <a:lnSpc>
                <a:spcPct val="100000"/>
              </a:lnSpc>
              <a:spcBef>
                <a:spcPts val="0"/>
              </a:spcBef>
              <a:buSzPct val="110000"/>
              <a:buFont typeface="Arial" panose="020B0604020202020204" pitchFamily="34" charset="0"/>
              <a:buChar char="•"/>
            </a:pPr>
            <a:r>
              <a:rPr lang="en-IE" sz="1100" dirty="0">
                <a:solidFill>
                  <a:srgbClr val="79527B"/>
                </a:solidFill>
              </a:rPr>
              <a:t>War</a:t>
            </a:r>
          </a:p>
          <a:p>
            <a:pPr indent="-171450">
              <a:lnSpc>
                <a:spcPct val="100000"/>
              </a:lnSpc>
              <a:spcBef>
                <a:spcPts val="0"/>
              </a:spcBef>
              <a:buSzPct val="110000"/>
              <a:buFont typeface="Arial" panose="020B0604020202020204" pitchFamily="34" charset="0"/>
              <a:buChar char="•"/>
            </a:pPr>
            <a:r>
              <a:rPr lang="en-IE" sz="1100" dirty="0">
                <a:solidFill>
                  <a:srgbClr val="79527B"/>
                </a:solidFill>
              </a:rPr>
              <a:t>Politics</a:t>
            </a:r>
          </a:p>
        </p:txBody>
      </p:sp>
      <p:sp>
        <p:nvSpPr>
          <p:cNvPr id="25" name="Text Placeholder 5">
            <a:extLst>
              <a:ext uri="{FF2B5EF4-FFF2-40B4-BE49-F238E27FC236}">
                <a16:creationId xmlns:a16="http://schemas.microsoft.com/office/drawing/2014/main" id="{40C79AF4-4972-20C1-B0C9-A245242F1F2E}"/>
              </a:ext>
            </a:extLst>
          </p:cNvPr>
          <p:cNvSpPr txBox="1">
            <a:spLocks/>
          </p:cNvSpPr>
          <p:nvPr/>
        </p:nvSpPr>
        <p:spPr>
          <a:xfrm>
            <a:off x="9244695" y="4134676"/>
            <a:ext cx="1386860" cy="42370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400" b="1" dirty="0">
                <a:solidFill>
                  <a:srgbClr val="F37C57"/>
                </a:solidFill>
              </a:rPr>
              <a:t>Competing Factors</a:t>
            </a:r>
          </a:p>
        </p:txBody>
      </p:sp>
      <p:sp>
        <p:nvSpPr>
          <p:cNvPr id="26" name="Text Placeholder 5">
            <a:extLst>
              <a:ext uri="{FF2B5EF4-FFF2-40B4-BE49-F238E27FC236}">
                <a16:creationId xmlns:a16="http://schemas.microsoft.com/office/drawing/2014/main" id="{03F96A8C-4787-6B4B-6219-6303CD35F282}"/>
              </a:ext>
            </a:extLst>
          </p:cNvPr>
          <p:cNvSpPr txBox="1">
            <a:spLocks/>
          </p:cNvSpPr>
          <p:nvPr/>
        </p:nvSpPr>
        <p:spPr>
          <a:xfrm>
            <a:off x="9236305" y="4528879"/>
            <a:ext cx="1539017" cy="112657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71450">
              <a:lnSpc>
                <a:spcPct val="100000"/>
              </a:lnSpc>
              <a:spcBef>
                <a:spcPts val="0"/>
              </a:spcBef>
              <a:buSzPct val="110000"/>
              <a:buFont typeface="Arial" panose="020B0604020202020204" pitchFamily="34" charset="0"/>
              <a:buChar char="•"/>
            </a:pPr>
            <a:r>
              <a:rPr lang="en-IE" sz="1100" dirty="0">
                <a:solidFill>
                  <a:srgbClr val="79527B"/>
                </a:solidFill>
              </a:rPr>
              <a:t>Other destinations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Other activities</a:t>
            </a:r>
          </a:p>
          <a:p>
            <a:pPr indent="-171450">
              <a:lnSpc>
                <a:spcPct val="100000"/>
              </a:lnSpc>
              <a:spcBef>
                <a:spcPts val="0"/>
              </a:spcBef>
              <a:buSzPct val="110000"/>
              <a:buFont typeface="Arial" panose="020B0604020202020204" pitchFamily="34" charset="0"/>
              <a:buChar char="•"/>
            </a:pPr>
            <a:r>
              <a:rPr lang="en-IE" sz="1100" dirty="0">
                <a:solidFill>
                  <a:srgbClr val="79527B"/>
                </a:solidFill>
              </a:rPr>
              <a:t>Consumer goods</a:t>
            </a:r>
          </a:p>
        </p:txBody>
      </p:sp>
      <p:sp>
        <p:nvSpPr>
          <p:cNvPr id="2" name="TextBox 1">
            <a:extLst>
              <a:ext uri="{FF2B5EF4-FFF2-40B4-BE49-F238E27FC236}">
                <a16:creationId xmlns:a16="http://schemas.microsoft.com/office/drawing/2014/main" id="{0D3BF605-9229-9BCF-3834-7A7DB714FA47}"/>
              </a:ext>
            </a:extLst>
          </p:cNvPr>
          <p:cNvSpPr txBox="1"/>
          <p:nvPr/>
        </p:nvSpPr>
        <p:spPr>
          <a:xfrm>
            <a:off x="8423890" y="5675259"/>
            <a:ext cx="2967317" cy="369332"/>
          </a:xfrm>
          <a:prstGeom prst="rect">
            <a:avLst/>
          </a:prstGeom>
          <a:noFill/>
        </p:spPr>
        <p:txBody>
          <a:bodyPr wrap="square" rtlCol="0">
            <a:spAutoFit/>
          </a:bodyPr>
          <a:lstStyle/>
          <a:p>
            <a:r>
              <a:rPr lang="en-IE" dirty="0">
                <a:solidFill>
                  <a:srgbClr val="916395"/>
                </a:solidFill>
                <a:hlinkClick r:id="rId3">
                  <a:extLst>
                    <a:ext uri="{A12FA001-AC4F-418D-AE19-62706E023703}">
                      <ahyp:hlinkClr xmlns:ahyp="http://schemas.microsoft.com/office/drawing/2018/hyperlinkcolor" val="tx"/>
                    </a:ext>
                  </a:extLst>
                </a:hlinkClick>
              </a:rPr>
              <a:t>Source After Laws (1995)</a:t>
            </a:r>
            <a:endParaRPr lang="en-IE" dirty="0">
              <a:solidFill>
                <a:srgbClr val="916395"/>
              </a:solidFill>
            </a:endParaRPr>
          </a:p>
        </p:txBody>
      </p:sp>
      <p:pic>
        <p:nvPicPr>
          <p:cNvPr id="3" name="Graphic 2" descr="Document outline">
            <a:hlinkClick r:id="rId3"/>
            <a:extLst>
              <a:ext uri="{FF2B5EF4-FFF2-40B4-BE49-F238E27FC236}">
                <a16:creationId xmlns:a16="http://schemas.microsoft.com/office/drawing/2014/main" id="{4EE57A75-CCC7-C98E-C667-9D218A4217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25298" y="1115910"/>
            <a:ext cx="1357737" cy="1357737"/>
          </a:xfrm>
          <a:prstGeom prst="rect">
            <a:avLst/>
          </a:prstGeom>
        </p:spPr>
      </p:pic>
      <p:pic>
        <p:nvPicPr>
          <p:cNvPr id="9" name="Graphic 8" descr="Touchscreen with solid fill">
            <a:extLst>
              <a:ext uri="{FF2B5EF4-FFF2-40B4-BE49-F238E27FC236}">
                <a16:creationId xmlns:a16="http://schemas.microsoft.com/office/drawing/2014/main" id="{049DCC8D-F4B2-A0A3-7C06-E7A0CF8AF06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6966" y="2016447"/>
            <a:ext cx="914400" cy="914400"/>
          </a:xfrm>
          <a:prstGeom prst="rect">
            <a:avLst/>
          </a:prstGeom>
        </p:spPr>
      </p:pic>
    </p:spTree>
    <p:extLst>
      <p:ext uri="{BB962C8B-B14F-4D97-AF65-F5344CB8AC3E}">
        <p14:creationId xmlns:p14="http://schemas.microsoft.com/office/powerpoint/2010/main" val="674704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534283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6">
            <a:extLst>
              <a:ext uri="{FF2B5EF4-FFF2-40B4-BE49-F238E27FC236}">
                <a16:creationId xmlns:a16="http://schemas.microsoft.com/office/drawing/2014/main" id="{65F08703-FAF5-B56E-A9AD-12514201A19F}"/>
              </a:ext>
            </a:extLst>
          </p:cNvPr>
          <p:cNvSpPr>
            <a:spLocks noGrp="1"/>
          </p:cNvSpPr>
          <p:nvPr>
            <p:ph type="body" sz="quarter" idx="23"/>
          </p:nvPr>
        </p:nvSpPr>
        <p:spPr>
          <a:xfrm>
            <a:off x="259672" y="1623220"/>
            <a:ext cx="4956699" cy="5234780"/>
          </a:xfrm>
          <a:solidFill>
            <a:schemeClr val="bg1"/>
          </a:solidFill>
        </p:spPr>
        <p:txBody>
          <a:bodyPr>
            <a:noAutofit/>
          </a:bodyPr>
          <a:lstStyle/>
          <a:p>
            <a:pPr algn="l" fontAlgn="base"/>
            <a:r>
              <a:rPr lang="en-GB" sz="2200" dirty="0">
                <a:solidFill>
                  <a:srgbClr val="4D4D4D"/>
                </a:solidFill>
              </a:rPr>
              <a:t>Tourism regions must anticipate events, and understanding the major types of crises is a good precursor to developing a threat list. </a:t>
            </a:r>
          </a:p>
          <a:p>
            <a:pPr algn="l" fontAlgn="base"/>
            <a:r>
              <a:rPr lang="en-GB" sz="2000" b="1" dirty="0">
                <a:solidFill>
                  <a:srgbClr val="3AA091"/>
                </a:solidFill>
                <a:hlinkClick r:id="rId2">
                  <a:extLst>
                    <a:ext uri="{A12FA001-AC4F-418D-AE19-62706E023703}">
                      <ahyp:hlinkClr xmlns:ahyp="http://schemas.microsoft.com/office/drawing/2018/hyperlinkcolor" val="tx"/>
                    </a:ext>
                  </a:extLst>
                </a:hlinkClick>
              </a:rPr>
              <a:t>Otto </a:t>
            </a:r>
            <a:r>
              <a:rPr lang="en-GB" sz="2000" b="1" dirty="0" err="1">
                <a:solidFill>
                  <a:srgbClr val="3AA091"/>
                </a:solidFill>
                <a:hlinkClick r:id="rId2">
                  <a:extLst>
                    <a:ext uri="{A12FA001-AC4F-418D-AE19-62706E023703}">
                      <ahyp:hlinkClr xmlns:ahyp="http://schemas.microsoft.com/office/drawing/2018/hyperlinkcolor" val="tx"/>
                    </a:ext>
                  </a:extLst>
                </a:hlinkClick>
              </a:rPr>
              <a:t>Lerbinger</a:t>
            </a:r>
            <a:r>
              <a:rPr lang="en-GB" sz="2000" b="1" dirty="0">
                <a:solidFill>
                  <a:srgbClr val="3AA091"/>
                </a:solidFill>
                <a:hlinkClick r:id="rId2">
                  <a:extLst>
                    <a:ext uri="{A12FA001-AC4F-418D-AE19-62706E023703}">
                      <ahyp:hlinkClr xmlns:ahyp="http://schemas.microsoft.com/office/drawing/2018/hyperlinkcolor" val="tx"/>
                    </a:ext>
                  </a:extLst>
                </a:hlinkClick>
              </a:rPr>
              <a:t> </a:t>
            </a:r>
            <a:r>
              <a:rPr lang="en-GB" sz="2000" dirty="0">
                <a:solidFill>
                  <a:srgbClr val="4D4D4D"/>
                </a:solidFill>
              </a:rPr>
              <a:t>in his 1997 book, Facing Risk and Responsibility, divided crises into </a:t>
            </a:r>
            <a:r>
              <a:rPr lang="en-GB" sz="2000" b="1" dirty="0">
                <a:solidFill>
                  <a:srgbClr val="3AA091"/>
                </a:solidFill>
              </a:rPr>
              <a:t>eight categories </a:t>
            </a:r>
          </a:p>
          <a:p>
            <a:pPr marL="457200" indent="-457200" algn="l" fontAlgn="base">
              <a:lnSpc>
                <a:spcPct val="100000"/>
              </a:lnSpc>
              <a:spcBef>
                <a:spcPts val="0"/>
              </a:spcBef>
              <a:buFont typeface="+mj-lt"/>
              <a:buAutoNum type="arabicPeriod"/>
            </a:pPr>
            <a:r>
              <a:rPr lang="en-GB" sz="2000" dirty="0">
                <a:solidFill>
                  <a:srgbClr val="4D4D4D"/>
                </a:solidFill>
              </a:rPr>
              <a:t>Natural disaster</a:t>
            </a:r>
          </a:p>
          <a:p>
            <a:pPr marL="457200" indent="-457200" algn="l" fontAlgn="base">
              <a:lnSpc>
                <a:spcPct val="100000"/>
              </a:lnSpc>
              <a:spcBef>
                <a:spcPts val="0"/>
              </a:spcBef>
              <a:buFont typeface="+mj-lt"/>
              <a:buAutoNum type="arabicPeriod"/>
            </a:pPr>
            <a:r>
              <a:rPr lang="en-GB" sz="2000" dirty="0">
                <a:solidFill>
                  <a:srgbClr val="4D4D4D"/>
                </a:solidFill>
              </a:rPr>
              <a:t>Technological</a:t>
            </a:r>
          </a:p>
          <a:p>
            <a:pPr marL="457200" indent="-457200" algn="l" fontAlgn="base">
              <a:lnSpc>
                <a:spcPct val="100000"/>
              </a:lnSpc>
              <a:spcBef>
                <a:spcPts val="0"/>
              </a:spcBef>
              <a:buFont typeface="+mj-lt"/>
              <a:buAutoNum type="arabicPeriod"/>
            </a:pPr>
            <a:r>
              <a:rPr lang="en-GB" sz="2000" dirty="0">
                <a:solidFill>
                  <a:srgbClr val="4D4D4D"/>
                </a:solidFill>
              </a:rPr>
              <a:t>Confrontation</a:t>
            </a:r>
          </a:p>
          <a:p>
            <a:pPr marL="457200" indent="-457200" algn="l" fontAlgn="base">
              <a:lnSpc>
                <a:spcPct val="100000"/>
              </a:lnSpc>
              <a:spcBef>
                <a:spcPts val="0"/>
              </a:spcBef>
              <a:buFont typeface="+mj-lt"/>
              <a:buAutoNum type="arabicPeriod"/>
            </a:pPr>
            <a:r>
              <a:rPr lang="en-GB" sz="2000" dirty="0">
                <a:solidFill>
                  <a:srgbClr val="4D4D4D"/>
                </a:solidFill>
              </a:rPr>
              <a:t>Malevolence</a:t>
            </a:r>
          </a:p>
          <a:p>
            <a:pPr marL="457200" indent="-457200" algn="l" fontAlgn="base">
              <a:lnSpc>
                <a:spcPct val="100000"/>
              </a:lnSpc>
              <a:spcBef>
                <a:spcPts val="0"/>
              </a:spcBef>
              <a:buFont typeface="+mj-lt"/>
              <a:buAutoNum type="arabicPeriod"/>
            </a:pPr>
            <a:r>
              <a:rPr lang="en-GB" sz="2000" dirty="0">
                <a:solidFill>
                  <a:srgbClr val="4D4D4D"/>
                </a:solidFill>
              </a:rPr>
              <a:t>Company or regional misdeeds</a:t>
            </a:r>
          </a:p>
          <a:p>
            <a:pPr marL="457200" indent="-457200" algn="l" fontAlgn="base">
              <a:lnSpc>
                <a:spcPct val="100000"/>
              </a:lnSpc>
              <a:spcBef>
                <a:spcPts val="0"/>
              </a:spcBef>
              <a:buFont typeface="+mj-lt"/>
              <a:buAutoNum type="arabicPeriod"/>
            </a:pPr>
            <a:r>
              <a:rPr lang="en-GB" sz="2000" dirty="0">
                <a:solidFill>
                  <a:srgbClr val="4D4D4D"/>
                </a:solidFill>
              </a:rPr>
              <a:t>Financial</a:t>
            </a:r>
          </a:p>
          <a:p>
            <a:pPr marL="457200" indent="-457200" algn="l" fontAlgn="base">
              <a:lnSpc>
                <a:spcPct val="100000"/>
              </a:lnSpc>
              <a:spcBef>
                <a:spcPts val="0"/>
              </a:spcBef>
              <a:buFont typeface="+mj-lt"/>
              <a:buAutoNum type="arabicPeriod"/>
            </a:pPr>
            <a:r>
              <a:rPr lang="en-GB" sz="2000" dirty="0">
                <a:solidFill>
                  <a:srgbClr val="4D4D4D"/>
                </a:solidFill>
              </a:rPr>
              <a:t>Regional violence, rumours, and terrorist attacks/man-made disasters. </a:t>
            </a:r>
          </a:p>
          <a:p>
            <a:pPr marL="457200" indent="-457200" algn="l" fontAlgn="base">
              <a:lnSpc>
                <a:spcPct val="100000"/>
              </a:lnSpc>
              <a:spcBef>
                <a:spcPts val="0"/>
              </a:spcBef>
              <a:buFont typeface="+mj-lt"/>
              <a:buAutoNum type="arabicPeriod"/>
            </a:pPr>
            <a:r>
              <a:rPr lang="en-GB" sz="2000" dirty="0">
                <a:solidFill>
                  <a:srgbClr val="4D4D4D"/>
                </a:solidFill>
              </a:rPr>
              <a:t>Personnel</a:t>
            </a:r>
            <a:endParaRPr lang="en-IE" sz="2000" dirty="0">
              <a:solidFill>
                <a:srgbClr val="4D4D4D"/>
              </a:solidFill>
            </a:endParaRPr>
          </a:p>
        </p:txBody>
      </p:sp>
      <p:sp>
        <p:nvSpPr>
          <p:cNvPr id="10" name="Text Placeholder 5">
            <a:extLst>
              <a:ext uri="{FF2B5EF4-FFF2-40B4-BE49-F238E27FC236}">
                <a16:creationId xmlns:a16="http://schemas.microsoft.com/office/drawing/2014/main" id="{B833A689-DBC3-8FEE-51E7-9C9DE2E35670}"/>
              </a:ext>
            </a:extLst>
          </p:cNvPr>
          <p:cNvSpPr>
            <a:spLocks noGrp="1"/>
          </p:cNvSpPr>
          <p:nvPr>
            <p:ph type="body" sz="quarter" idx="22"/>
          </p:nvPr>
        </p:nvSpPr>
        <p:spPr>
          <a:xfrm>
            <a:off x="3874" y="0"/>
            <a:ext cx="5301842" cy="1549792"/>
          </a:xfrm>
          <a:solidFill>
            <a:srgbClr val="7A547C"/>
          </a:solidFill>
        </p:spPr>
        <p:txBody>
          <a:bodyPr>
            <a:noAutofit/>
          </a:bodyPr>
          <a:lstStyle/>
          <a:p>
            <a:pPr algn="ctr">
              <a:lnSpc>
                <a:spcPct val="100000"/>
              </a:lnSpc>
              <a:spcBef>
                <a:spcPts val="0"/>
              </a:spcBef>
            </a:pPr>
            <a:r>
              <a:rPr lang="en-GB" sz="2800" i="0" dirty="0">
                <a:solidFill>
                  <a:schemeClr val="bg1"/>
                </a:solidFill>
                <a:effectLst/>
              </a:rPr>
              <a:t>Regional Tourism Businesses Don’t Often Know How to Anticipate Different Types of Crisis</a:t>
            </a:r>
            <a:endParaRPr lang="en-IE" sz="2800" dirty="0">
              <a:solidFill>
                <a:schemeClr val="bg1"/>
              </a:solidFill>
            </a:endParaRPr>
          </a:p>
        </p:txBody>
      </p:sp>
      <p:sp>
        <p:nvSpPr>
          <p:cNvPr id="14" name="Text Placeholder 13">
            <a:extLst>
              <a:ext uri="{FF2B5EF4-FFF2-40B4-BE49-F238E27FC236}">
                <a16:creationId xmlns:a16="http://schemas.microsoft.com/office/drawing/2014/main" id="{C7D98A26-65F2-2667-BF24-712E7DED5C2F}"/>
              </a:ext>
            </a:extLst>
          </p:cNvPr>
          <p:cNvSpPr>
            <a:spLocks noGrp="1"/>
          </p:cNvSpPr>
          <p:nvPr>
            <p:ph type="body" sz="quarter" idx="20"/>
          </p:nvPr>
        </p:nvSpPr>
        <p:spPr>
          <a:xfrm>
            <a:off x="6280543" y="225490"/>
            <a:ext cx="5911457" cy="1159220"/>
          </a:xfrm>
          <a:solidFill>
            <a:srgbClr val="3AA091"/>
          </a:solidFill>
        </p:spPr>
        <p:txBody>
          <a:bodyPr/>
          <a:lstStyle/>
          <a:p>
            <a:r>
              <a:rPr lang="en-IE" b="1" dirty="0">
                <a:solidFill>
                  <a:schemeClr val="bg1"/>
                </a:solidFill>
              </a:rPr>
              <a:t>Natural </a:t>
            </a:r>
            <a:r>
              <a:rPr lang="en-GB" sz="2200" dirty="0">
                <a:solidFill>
                  <a:schemeClr val="bg1"/>
                </a:solidFill>
              </a:rPr>
              <a:t>crises from weather and environmental conditions, including storms, droughts, floods, and wildfires e.g., Hurricane Katrina in 2005</a:t>
            </a:r>
            <a:endParaRPr lang="en-IE" sz="2200" dirty="0">
              <a:solidFill>
                <a:schemeClr val="bg1"/>
              </a:solidFill>
            </a:endParaRPr>
          </a:p>
        </p:txBody>
      </p:sp>
      <p:sp>
        <p:nvSpPr>
          <p:cNvPr id="15" name="Text Placeholder 13">
            <a:extLst>
              <a:ext uri="{FF2B5EF4-FFF2-40B4-BE49-F238E27FC236}">
                <a16:creationId xmlns:a16="http://schemas.microsoft.com/office/drawing/2014/main" id="{3DB60AE4-C12E-3E85-F258-E483ABFAE071}"/>
              </a:ext>
            </a:extLst>
          </p:cNvPr>
          <p:cNvSpPr txBox="1">
            <a:spLocks/>
          </p:cNvSpPr>
          <p:nvPr/>
        </p:nvSpPr>
        <p:spPr>
          <a:xfrm>
            <a:off x="6280543" y="1539236"/>
            <a:ext cx="5911457" cy="1087819"/>
          </a:xfrm>
          <a:prstGeom prst="rect">
            <a:avLst/>
          </a:prstGeom>
          <a:solidFill>
            <a:srgbClr val="F27954"/>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chemeClr val="bg1"/>
                </a:solidFill>
              </a:rPr>
              <a:t>Technological </a:t>
            </a:r>
            <a:r>
              <a:rPr lang="en-GB" sz="2200" dirty="0">
                <a:solidFill>
                  <a:schemeClr val="bg1"/>
                </a:solidFill>
              </a:rPr>
              <a:t>crises from hardware outages, software malfunctions, network problems, data loss and breaches, and computer sabotage.</a:t>
            </a:r>
            <a:endParaRPr lang="en-IE" sz="2200" dirty="0">
              <a:solidFill>
                <a:schemeClr val="bg1"/>
              </a:solidFill>
            </a:endParaRPr>
          </a:p>
        </p:txBody>
      </p:sp>
      <p:sp>
        <p:nvSpPr>
          <p:cNvPr id="16" name="Text Placeholder 13">
            <a:extLst>
              <a:ext uri="{FF2B5EF4-FFF2-40B4-BE49-F238E27FC236}">
                <a16:creationId xmlns:a16="http://schemas.microsoft.com/office/drawing/2014/main" id="{94D20F63-3379-D9AE-73E5-4A3BF77D91DB}"/>
              </a:ext>
            </a:extLst>
          </p:cNvPr>
          <p:cNvSpPr txBox="1">
            <a:spLocks/>
          </p:cNvSpPr>
          <p:nvPr/>
        </p:nvSpPr>
        <p:spPr>
          <a:xfrm>
            <a:off x="6280541" y="2758927"/>
            <a:ext cx="5911457" cy="1159221"/>
          </a:xfrm>
          <a:prstGeom prst="rect">
            <a:avLst/>
          </a:prstGeom>
          <a:solidFill>
            <a:srgbClr val="79527B"/>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b="1" dirty="0">
                <a:solidFill>
                  <a:schemeClr val="bg1"/>
                </a:solidFill>
              </a:rPr>
              <a:t>Confrontation </a:t>
            </a:r>
            <a:r>
              <a:rPr lang="en-GB" sz="2200" dirty="0">
                <a:solidFill>
                  <a:schemeClr val="bg1"/>
                </a:solidFill>
              </a:rPr>
              <a:t>crisis from hostile or criminal actions from cybercrime, product tampering, industrial espionage, and executive kidnapping. </a:t>
            </a:r>
            <a:endParaRPr lang="en-IE" sz="2200" dirty="0">
              <a:solidFill>
                <a:schemeClr val="bg1"/>
              </a:solidFill>
            </a:endParaRPr>
          </a:p>
        </p:txBody>
      </p:sp>
      <p:sp>
        <p:nvSpPr>
          <p:cNvPr id="17" name="Text Placeholder 13">
            <a:extLst>
              <a:ext uri="{FF2B5EF4-FFF2-40B4-BE49-F238E27FC236}">
                <a16:creationId xmlns:a16="http://schemas.microsoft.com/office/drawing/2014/main" id="{4090C528-5265-BD74-AC0A-4E32DE2154A1}"/>
              </a:ext>
            </a:extLst>
          </p:cNvPr>
          <p:cNvSpPr txBox="1">
            <a:spLocks/>
          </p:cNvSpPr>
          <p:nvPr/>
        </p:nvSpPr>
        <p:spPr>
          <a:xfrm>
            <a:off x="6280543" y="4095327"/>
            <a:ext cx="5911457" cy="2652924"/>
          </a:xfrm>
          <a:prstGeom prst="rect">
            <a:avLst/>
          </a:prstGeom>
          <a:solidFill>
            <a:srgbClr val="87A66E"/>
          </a:solidFill>
        </p:spPr>
        <p:txBody>
          <a:bodyPr vert="horz" lIns="91440" tIns="45720" rIns="91440" bIns="45720" rtlCol="0">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chemeClr val="bg1"/>
                </a:solidFill>
              </a:rPr>
              <a:t>Company or regional misdeeds </a:t>
            </a:r>
            <a:r>
              <a:rPr lang="en-GB" sz="2200" dirty="0">
                <a:solidFill>
                  <a:schemeClr val="bg1"/>
                </a:solidFill>
              </a:rPr>
              <a:t>Management can cause a crisis when it knowingly takes actions that harm stakeholders or important third parties. These actions include deception, misconduct, and moves driven by unethical or short-sighted values. An example of this type of crisis occurs when an executive accepts a bribe to steer a contract to an unqualified contractor.</a:t>
            </a:r>
            <a:endParaRPr lang="en-IE" sz="2200" dirty="0">
              <a:solidFill>
                <a:schemeClr val="bg1"/>
              </a:solidFill>
            </a:endParaRPr>
          </a:p>
        </p:txBody>
      </p:sp>
      <p:sp>
        <p:nvSpPr>
          <p:cNvPr id="2" name="Flowchart: Connector 1">
            <a:extLst>
              <a:ext uri="{FF2B5EF4-FFF2-40B4-BE49-F238E27FC236}">
                <a16:creationId xmlns:a16="http://schemas.microsoft.com/office/drawing/2014/main" id="{9615A691-33F7-F8B5-FB69-59198A41F6CF}"/>
              </a:ext>
            </a:extLst>
          </p:cNvPr>
          <p:cNvSpPr/>
          <p:nvPr/>
        </p:nvSpPr>
        <p:spPr>
          <a:xfrm>
            <a:off x="5391191" y="419672"/>
            <a:ext cx="800004" cy="762000"/>
          </a:xfrm>
          <a:prstGeom prst="flowChartConnector">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1</a:t>
            </a:r>
          </a:p>
        </p:txBody>
      </p:sp>
      <p:sp>
        <p:nvSpPr>
          <p:cNvPr id="195" name="Flowchart: Connector 194">
            <a:extLst>
              <a:ext uri="{FF2B5EF4-FFF2-40B4-BE49-F238E27FC236}">
                <a16:creationId xmlns:a16="http://schemas.microsoft.com/office/drawing/2014/main" id="{7745E293-CA48-F8ED-BCF6-D3F75E5D5C3F}"/>
              </a:ext>
            </a:extLst>
          </p:cNvPr>
          <p:cNvSpPr/>
          <p:nvPr/>
        </p:nvSpPr>
        <p:spPr>
          <a:xfrm>
            <a:off x="5409771" y="1702145"/>
            <a:ext cx="800004" cy="762000"/>
          </a:xfrm>
          <a:prstGeom prst="flowChartConnector">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2</a:t>
            </a:r>
          </a:p>
        </p:txBody>
      </p:sp>
      <p:sp>
        <p:nvSpPr>
          <p:cNvPr id="196" name="Flowchart: Connector 195">
            <a:extLst>
              <a:ext uri="{FF2B5EF4-FFF2-40B4-BE49-F238E27FC236}">
                <a16:creationId xmlns:a16="http://schemas.microsoft.com/office/drawing/2014/main" id="{DFC233A8-8AC8-F1B8-46F5-881323A7C332}"/>
              </a:ext>
            </a:extLst>
          </p:cNvPr>
          <p:cNvSpPr/>
          <p:nvPr/>
        </p:nvSpPr>
        <p:spPr>
          <a:xfrm>
            <a:off x="5427700" y="2957537"/>
            <a:ext cx="800004" cy="762000"/>
          </a:xfrm>
          <a:prstGeom prst="flowChartConnector">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3</a:t>
            </a:r>
          </a:p>
        </p:txBody>
      </p:sp>
      <p:sp>
        <p:nvSpPr>
          <p:cNvPr id="197" name="Flowchart: Connector 196">
            <a:extLst>
              <a:ext uri="{FF2B5EF4-FFF2-40B4-BE49-F238E27FC236}">
                <a16:creationId xmlns:a16="http://schemas.microsoft.com/office/drawing/2014/main" id="{551D4E70-AF19-B11D-F851-B30786226AEB}"/>
              </a:ext>
            </a:extLst>
          </p:cNvPr>
          <p:cNvSpPr/>
          <p:nvPr/>
        </p:nvSpPr>
        <p:spPr>
          <a:xfrm>
            <a:off x="5391191" y="5040789"/>
            <a:ext cx="800004" cy="762000"/>
          </a:xfrm>
          <a:prstGeom prst="flowChartConnector">
            <a:avLst/>
          </a:prstGeom>
          <a:solidFill>
            <a:srgbClr val="87A6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4</a:t>
            </a:r>
          </a:p>
        </p:txBody>
      </p:sp>
    </p:spTree>
    <p:extLst>
      <p:ext uri="{BB962C8B-B14F-4D97-AF65-F5344CB8AC3E}">
        <p14:creationId xmlns:p14="http://schemas.microsoft.com/office/powerpoint/2010/main" val="3671012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3">
            <a:extLst>
              <a:ext uri="{FF2B5EF4-FFF2-40B4-BE49-F238E27FC236}">
                <a16:creationId xmlns:a16="http://schemas.microsoft.com/office/drawing/2014/main" id="{6BD7ADD9-241D-2966-6030-6D5064BCDA25}"/>
              </a:ext>
            </a:extLst>
          </p:cNvPr>
          <p:cNvSpPr txBox="1">
            <a:spLocks/>
          </p:cNvSpPr>
          <p:nvPr/>
        </p:nvSpPr>
        <p:spPr>
          <a:xfrm>
            <a:off x="6483217" y="282674"/>
            <a:ext cx="5708783" cy="3146326"/>
          </a:xfrm>
          <a:prstGeom prst="rect">
            <a:avLst/>
          </a:prstGeom>
          <a:solidFill>
            <a:srgbClr val="87A66E"/>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Personnel Crisis</a:t>
            </a:r>
            <a:r>
              <a:rPr lang="en-GB" b="0" i="0" dirty="0">
                <a:solidFill>
                  <a:schemeClr val="bg1"/>
                </a:solidFill>
                <a:effectLst/>
              </a:rPr>
              <a:t> </a:t>
            </a:r>
            <a:r>
              <a:rPr lang="en-GB" sz="2000" b="0" i="0" dirty="0">
                <a:solidFill>
                  <a:schemeClr val="bg1"/>
                </a:solidFill>
                <a:effectLst/>
              </a:rPr>
              <a:t>These crises are typically triggered by the loss of key staff members, such as a star sales staff or tour guide or a genius marketeer. These key people can be poached by rivals or courted by head hunters, lose morale, be laid off. Of course, death and retirement are factors too. </a:t>
            </a:r>
          </a:p>
        </p:txBody>
      </p:sp>
      <p:sp>
        <p:nvSpPr>
          <p:cNvPr id="13" name="Text Placeholder 13">
            <a:extLst>
              <a:ext uri="{FF2B5EF4-FFF2-40B4-BE49-F238E27FC236}">
                <a16:creationId xmlns:a16="http://schemas.microsoft.com/office/drawing/2014/main" id="{D16AC723-46CB-33C5-CDEA-631B7A43F0F6}"/>
              </a:ext>
            </a:extLst>
          </p:cNvPr>
          <p:cNvSpPr txBox="1">
            <a:spLocks/>
          </p:cNvSpPr>
          <p:nvPr/>
        </p:nvSpPr>
        <p:spPr>
          <a:xfrm>
            <a:off x="6483217" y="3823651"/>
            <a:ext cx="5697817" cy="2573461"/>
          </a:xfrm>
          <a:prstGeom prst="rect">
            <a:avLst/>
          </a:prstGeom>
          <a:solidFill>
            <a:srgbClr val="79527B"/>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Financial Crisis </a:t>
            </a:r>
            <a:r>
              <a:rPr lang="en-GB" sz="2000" b="0" i="0" dirty="0">
                <a:solidFill>
                  <a:schemeClr val="bg1"/>
                </a:solidFill>
                <a:effectLst/>
              </a:rPr>
              <a:t>can be specific to a region, company, or several companies e.g., negative cash flow that impairs its ability to operate, or an economic recession that depresses tourism numbers. Companies respond to financial crises with short-term measures such as emergency credit lines and longer-term steps like business restructuring, layoffs, and other cost-cutting. </a:t>
            </a:r>
          </a:p>
        </p:txBody>
      </p:sp>
      <p:sp>
        <p:nvSpPr>
          <p:cNvPr id="18" name="Text Placeholder 13">
            <a:extLst>
              <a:ext uri="{FF2B5EF4-FFF2-40B4-BE49-F238E27FC236}">
                <a16:creationId xmlns:a16="http://schemas.microsoft.com/office/drawing/2014/main" id="{5BE4DC02-6B52-0EE7-4B49-51C6CCAD05E0}"/>
              </a:ext>
            </a:extLst>
          </p:cNvPr>
          <p:cNvSpPr txBox="1">
            <a:spLocks/>
          </p:cNvSpPr>
          <p:nvPr/>
        </p:nvSpPr>
        <p:spPr>
          <a:xfrm>
            <a:off x="1120586" y="3998018"/>
            <a:ext cx="4203303" cy="2399095"/>
          </a:xfrm>
          <a:prstGeom prst="rect">
            <a:avLst/>
          </a:prstGeom>
          <a:solidFill>
            <a:srgbClr val="3AA09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Workplace or Regional Violence </a:t>
            </a:r>
            <a:r>
              <a:rPr lang="en-GB" sz="2000" b="0" i="0" dirty="0">
                <a:solidFill>
                  <a:schemeClr val="bg1"/>
                </a:solidFill>
                <a:effectLst/>
              </a:rPr>
              <a:t>These crises are attacks by an individual or group on an employee, citizen or tourist.</a:t>
            </a:r>
          </a:p>
        </p:txBody>
      </p:sp>
      <p:sp>
        <p:nvSpPr>
          <p:cNvPr id="19" name="Text Placeholder 13">
            <a:extLst>
              <a:ext uri="{FF2B5EF4-FFF2-40B4-BE49-F238E27FC236}">
                <a16:creationId xmlns:a16="http://schemas.microsoft.com/office/drawing/2014/main" id="{A68328CD-12F1-DF1E-D389-B85B9D7A35BE}"/>
              </a:ext>
            </a:extLst>
          </p:cNvPr>
          <p:cNvSpPr txBox="1">
            <a:spLocks/>
          </p:cNvSpPr>
          <p:nvPr/>
        </p:nvSpPr>
        <p:spPr>
          <a:xfrm>
            <a:off x="1120588" y="331687"/>
            <a:ext cx="4203302" cy="3193668"/>
          </a:xfrm>
          <a:prstGeom prst="rect">
            <a:avLst/>
          </a:prstGeom>
          <a:solidFill>
            <a:srgbClr val="F27954"/>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Clr>
                <a:srgbClr val="EA1D76"/>
              </a:buClr>
              <a:buFont typeface="Arial" charset="0"/>
              <a:buNone/>
              <a:defRPr sz="2400" kern="120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base"/>
            <a:r>
              <a:rPr lang="en-GB" b="1" i="0" dirty="0">
                <a:solidFill>
                  <a:schemeClr val="bg1"/>
                </a:solidFill>
                <a:effectLst/>
              </a:rPr>
              <a:t>Malevolence</a:t>
            </a:r>
            <a:r>
              <a:rPr lang="en-GB" sz="2000" dirty="0">
                <a:solidFill>
                  <a:schemeClr val="bg1"/>
                </a:solidFill>
              </a:rPr>
              <a:t> This type of crisis originates with hostile or criminal actions against a tourism company, region or individual(s) and sometimes has the goal of destroying it. Examples are security and safety against employees, visitors and tourists, cybercrime, product or attraction tampering, vandalism, environmental destruction and kidnapping. </a:t>
            </a:r>
          </a:p>
        </p:txBody>
      </p:sp>
      <p:sp>
        <p:nvSpPr>
          <p:cNvPr id="192" name="Flowchart: Connector 191">
            <a:extLst>
              <a:ext uri="{FF2B5EF4-FFF2-40B4-BE49-F238E27FC236}">
                <a16:creationId xmlns:a16="http://schemas.microsoft.com/office/drawing/2014/main" id="{05BD47DC-94B3-DF4C-E523-ECBB0EB73E56}"/>
              </a:ext>
            </a:extLst>
          </p:cNvPr>
          <p:cNvSpPr/>
          <p:nvPr/>
        </p:nvSpPr>
        <p:spPr>
          <a:xfrm>
            <a:off x="5478896" y="1570510"/>
            <a:ext cx="800004" cy="762000"/>
          </a:xfrm>
          <a:prstGeom prst="flowChartConnector">
            <a:avLst/>
          </a:prstGeom>
          <a:solidFill>
            <a:srgbClr val="87A6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7</a:t>
            </a:r>
          </a:p>
        </p:txBody>
      </p:sp>
      <p:sp>
        <p:nvSpPr>
          <p:cNvPr id="193" name="Flowchart: Connector 192">
            <a:extLst>
              <a:ext uri="{FF2B5EF4-FFF2-40B4-BE49-F238E27FC236}">
                <a16:creationId xmlns:a16="http://schemas.microsoft.com/office/drawing/2014/main" id="{E33735B3-CD14-B016-6F09-F6FED6FC7E0B}"/>
              </a:ext>
            </a:extLst>
          </p:cNvPr>
          <p:cNvSpPr/>
          <p:nvPr/>
        </p:nvSpPr>
        <p:spPr>
          <a:xfrm>
            <a:off x="5543016" y="4729381"/>
            <a:ext cx="800004" cy="762000"/>
          </a:xfrm>
          <a:prstGeom prst="flowChartConnector">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8</a:t>
            </a:r>
          </a:p>
        </p:txBody>
      </p:sp>
      <p:sp>
        <p:nvSpPr>
          <p:cNvPr id="194" name="Flowchart: Connector 193">
            <a:extLst>
              <a:ext uri="{FF2B5EF4-FFF2-40B4-BE49-F238E27FC236}">
                <a16:creationId xmlns:a16="http://schemas.microsoft.com/office/drawing/2014/main" id="{2BA43C2F-505F-2477-989C-473B2090C7E3}"/>
              </a:ext>
            </a:extLst>
          </p:cNvPr>
          <p:cNvSpPr/>
          <p:nvPr/>
        </p:nvSpPr>
        <p:spPr>
          <a:xfrm>
            <a:off x="175396" y="4816565"/>
            <a:ext cx="800004" cy="762000"/>
          </a:xfrm>
          <a:prstGeom prst="flowChartConnector">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6</a:t>
            </a:r>
          </a:p>
        </p:txBody>
      </p:sp>
      <p:sp>
        <p:nvSpPr>
          <p:cNvPr id="195" name="Flowchart: Connector 194">
            <a:extLst>
              <a:ext uri="{FF2B5EF4-FFF2-40B4-BE49-F238E27FC236}">
                <a16:creationId xmlns:a16="http://schemas.microsoft.com/office/drawing/2014/main" id="{15C9F194-B32F-130E-4B56-AE3425AC62F5}"/>
              </a:ext>
            </a:extLst>
          </p:cNvPr>
          <p:cNvSpPr/>
          <p:nvPr/>
        </p:nvSpPr>
        <p:spPr>
          <a:xfrm>
            <a:off x="175396" y="1570510"/>
            <a:ext cx="800004" cy="762000"/>
          </a:xfrm>
          <a:prstGeom prst="flowChartConnector">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5</a:t>
            </a:r>
          </a:p>
        </p:txBody>
      </p:sp>
    </p:spTree>
    <p:extLst>
      <p:ext uri="{BB962C8B-B14F-4D97-AF65-F5344CB8AC3E}">
        <p14:creationId xmlns:p14="http://schemas.microsoft.com/office/powerpoint/2010/main" val="1287452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4384060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22729" y="2815639"/>
            <a:ext cx="6192371" cy="2867268"/>
          </a:xfrm>
        </p:spPr>
        <p:txBody>
          <a:bodyPr>
            <a:normAutofit fontScale="32500" lnSpcReduction="20000"/>
          </a:bodyPr>
          <a:lstStyle/>
          <a:p>
            <a:pPr>
              <a:lnSpc>
                <a:spcPct val="120000"/>
              </a:lnSpc>
              <a:spcBef>
                <a:spcPts val="0"/>
              </a:spcBef>
            </a:pPr>
            <a:r>
              <a:rPr lang="en-IE" sz="11000" b="1" dirty="0"/>
              <a:t>Well Done!</a:t>
            </a:r>
          </a:p>
          <a:p>
            <a:pPr>
              <a:lnSpc>
                <a:spcPct val="120000"/>
              </a:lnSpc>
              <a:spcBef>
                <a:spcPts val="0"/>
              </a:spcBef>
            </a:pPr>
            <a:r>
              <a:rPr lang="en-IE" sz="7400" dirty="0"/>
              <a:t>You Have Finished </a:t>
            </a:r>
          </a:p>
          <a:p>
            <a:pPr>
              <a:lnSpc>
                <a:spcPct val="120000"/>
              </a:lnSpc>
              <a:spcBef>
                <a:spcPts val="0"/>
              </a:spcBef>
            </a:pPr>
            <a:r>
              <a:rPr lang="en-IE" sz="7400" b="1" dirty="0"/>
              <a:t>Module 1 </a:t>
            </a:r>
            <a:r>
              <a:rPr lang="en-IE" sz="7400" dirty="0"/>
              <a:t>(Part 2) The Complexities of RTCM</a:t>
            </a:r>
          </a:p>
          <a:p>
            <a:pPr>
              <a:lnSpc>
                <a:spcPct val="120000"/>
              </a:lnSpc>
              <a:spcBef>
                <a:spcPts val="0"/>
              </a:spcBef>
            </a:pPr>
            <a:r>
              <a:rPr lang="en-IE" sz="7400" dirty="0"/>
              <a:t> </a:t>
            </a:r>
          </a:p>
          <a:p>
            <a:pPr>
              <a:lnSpc>
                <a:spcPct val="120000"/>
              </a:lnSpc>
              <a:spcBef>
                <a:spcPts val="0"/>
              </a:spcBef>
            </a:pPr>
            <a:r>
              <a:rPr lang="en-IE" sz="7400" dirty="0"/>
              <a:t>Now Get Ready for </a:t>
            </a:r>
          </a:p>
          <a:p>
            <a:pPr>
              <a:lnSpc>
                <a:spcPct val="120000"/>
              </a:lnSpc>
              <a:spcBef>
                <a:spcPts val="0"/>
              </a:spcBef>
            </a:pPr>
            <a:r>
              <a:rPr lang="en-IE" sz="7400" b="1" dirty="0"/>
              <a:t>Module 2 </a:t>
            </a:r>
            <a:r>
              <a:rPr lang="en-IE" sz="7400" dirty="0"/>
              <a:t>(Part 1) Setting up a Regional Public-Private Partnership</a:t>
            </a:r>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3" name="Text Placeholder 2">
            <a:extLst>
              <a:ext uri="{FF2B5EF4-FFF2-40B4-BE49-F238E27FC236}">
                <a16:creationId xmlns:a16="http://schemas.microsoft.com/office/drawing/2014/main" id="{6299F955-ED59-83B0-A425-A35A1934D4B1}"/>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Regional Tourism Crisis Management</a:t>
            </a:r>
          </a:p>
          <a:p>
            <a:pPr>
              <a:lnSpc>
                <a:spcPct val="100000"/>
              </a:lnSpc>
              <a:spcBef>
                <a:spcPts val="0"/>
              </a:spcBef>
            </a:pPr>
            <a:r>
              <a:rPr lang="en-IE" sz="1800" i="1" dirty="0"/>
              <a:t>A European Introduction</a:t>
            </a:r>
            <a:endParaRPr lang="en-IE" sz="1800" dirty="0"/>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465067" cy="822373"/>
          </a:xfrm>
        </p:spPr>
        <p:txBody>
          <a:bodyPr/>
          <a:lstStyle/>
          <a:p>
            <a:pPr>
              <a:lnSpc>
                <a:spcPct val="100000"/>
              </a:lnSpc>
              <a:spcBef>
                <a:spcPts val="0"/>
              </a:spcBef>
            </a:pPr>
            <a:r>
              <a:rPr lang="en-IE" sz="2000" b="1" dirty="0"/>
              <a:t>Definitions Explained </a:t>
            </a:r>
          </a:p>
          <a:p>
            <a:pPr>
              <a:lnSpc>
                <a:spcPct val="100000"/>
              </a:lnSpc>
              <a:spcBef>
                <a:spcPts val="0"/>
              </a:spcBef>
            </a:pPr>
            <a:r>
              <a:rPr lang="en-IE" sz="1800" i="1" dirty="0"/>
              <a:t>in the Context of Regional Tourism Crisis Management </a:t>
            </a:r>
            <a:endParaRPr lang="en-IE" sz="1800" dirty="0"/>
          </a:p>
        </p:txBody>
      </p:sp>
      <p:sp>
        <p:nvSpPr>
          <p:cNvPr id="9" name="Text Placeholder 8">
            <a:extLst>
              <a:ext uri="{FF2B5EF4-FFF2-40B4-BE49-F238E27FC236}">
                <a16:creationId xmlns:a16="http://schemas.microsoft.com/office/drawing/2014/main" id="{9D67DCD8-9098-EDB9-1EAE-F9BE704F6AEB}"/>
              </a:ext>
            </a:extLst>
          </p:cNvPr>
          <p:cNvSpPr>
            <a:spLocks noGrp="1"/>
          </p:cNvSpPr>
          <p:nvPr>
            <p:ph type="body" sz="quarter" idx="21"/>
          </p:nvPr>
        </p:nvSpPr>
        <p:spPr/>
        <p:txBody>
          <a:bodyPr/>
          <a:lstStyle/>
          <a:p>
            <a:r>
              <a:rPr lang="en-IE" b="1" dirty="0"/>
              <a:t>3</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22"/>
          </p:nvPr>
        </p:nvSpPr>
        <p:spPr>
          <a:xfrm>
            <a:off x="7497214" y="2010657"/>
            <a:ext cx="4465067" cy="822373"/>
          </a:xfrm>
        </p:spPr>
        <p:txBody>
          <a:bodyPr/>
          <a:lstStyle/>
          <a:p>
            <a:pPr>
              <a:lnSpc>
                <a:spcPct val="100000"/>
              </a:lnSpc>
              <a:spcBef>
                <a:spcPts val="0"/>
              </a:spcBef>
            </a:pPr>
            <a:r>
              <a:rPr lang="en-IE" sz="2000" b="1" dirty="0"/>
              <a:t>Europe Encourages Tourism Regions to Come Together in Crisis</a:t>
            </a:r>
            <a:endParaRPr lang="en-IE" sz="2000" dirty="0"/>
          </a:p>
        </p:txBody>
      </p:sp>
      <p:sp>
        <p:nvSpPr>
          <p:cNvPr id="11" name="Text Placeholder 10">
            <a:extLst>
              <a:ext uri="{FF2B5EF4-FFF2-40B4-BE49-F238E27FC236}">
                <a16:creationId xmlns:a16="http://schemas.microsoft.com/office/drawing/2014/main" id="{D8293B55-B203-22E4-4B91-38CF29097488}"/>
              </a:ext>
            </a:extLst>
          </p:cNvPr>
          <p:cNvSpPr>
            <a:spLocks noGrp="1"/>
          </p:cNvSpPr>
          <p:nvPr>
            <p:ph type="body" sz="quarter" idx="23"/>
          </p:nvPr>
        </p:nvSpPr>
        <p:spPr/>
        <p:txBody>
          <a:bodyPr/>
          <a:lstStyle/>
          <a:p>
            <a:r>
              <a:rPr lang="en-IE" b="1" dirty="0"/>
              <a:t>4</a:t>
            </a:r>
          </a:p>
        </p:txBody>
      </p:sp>
      <p:sp>
        <p:nvSpPr>
          <p:cNvPr id="12" name="Text Placeholder 11">
            <a:extLst>
              <a:ext uri="{FF2B5EF4-FFF2-40B4-BE49-F238E27FC236}">
                <a16:creationId xmlns:a16="http://schemas.microsoft.com/office/drawing/2014/main" id="{3066462E-9A3F-0CE0-D834-74EE5BB24761}"/>
              </a:ext>
            </a:extLst>
          </p:cNvPr>
          <p:cNvSpPr>
            <a:spLocks noGrp="1"/>
          </p:cNvSpPr>
          <p:nvPr>
            <p:ph type="body" sz="quarter" idx="24"/>
          </p:nvPr>
        </p:nvSpPr>
        <p:spPr/>
        <p:txBody>
          <a:bodyPr/>
          <a:lstStyle/>
          <a:p>
            <a:r>
              <a:rPr lang="en-IE" sz="2000" b="1" dirty="0"/>
              <a:t>Impact of a Crisis on Tourism Regions</a:t>
            </a:r>
            <a:endParaRPr lang="en-IE" sz="2000" dirty="0"/>
          </a:p>
        </p:txBody>
      </p:sp>
      <p:sp>
        <p:nvSpPr>
          <p:cNvPr id="13" name="Text Placeholder 12">
            <a:extLst>
              <a:ext uri="{FF2B5EF4-FFF2-40B4-BE49-F238E27FC236}">
                <a16:creationId xmlns:a16="http://schemas.microsoft.com/office/drawing/2014/main" id="{10531F9D-AD40-1615-A89B-7EA9E0543E20}"/>
              </a:ext>
            </a:extLst>
          </p:cNvPr>
          <p:cNvSpPr>
            <a:spLocks noGrp="1"/>
          </p:cNvSpPr>
          <p:nvPr>
            <p:ph type="body" sz="quarter" idx="25"/>
          </p:nvPr>
        </p:nvSpPr>
        <p:spPr/>
        <p:txBody>
          <a:bodyPr/>
          <a:lstStyle/>
          <a:p>
            <a:r>
              <a:rPr lang="en-IE" b="1" dirty="0"/>
              <a:t>5</a:t>
            </a:r>
          </a:p>
        </p:txBody>
      </p:sp>
      <p:sp>
        <p:nvSpPr>
          <p:cNvPr id="14" name="Text Placeholder 13">
            <a:extLst>
              <a:ext uri="{FF2B5EF4-FFF2-40B4-BE49-F238E27FC236}">
                <a16:creationId xmlns:a16="http://schemas.microsoft.com/office/drawing/2014/main" id="{EE88B1E4-A5D8-0BAE-3FDF-EC9C5827AE29}"/>
              </a:ext>
            </a:extLst>
          </p:cNvPr>
          <p:cNvSpPr>
            <a:spLocks noGrp="1"/>
          </p:cNvSpPr>
          <p:nvPr>
            <p:ph type="body" sz="quarter" idx="26"/>
          </p:nvPr>
        </p:nvSpPr>
        <p:spPr/>
        <p:txBody>
          <a:bodyPr/>
          <a:lstStyle/>
          <a:p>
            <a:pPr>
              <a:lnSpc>
                <a:spcPct val="100000"/>
              </a:lnSpc>
              <a:spcBef>
                <a:spcPts val="0"/>
              </a:spcBef>
            </a:pPr>
            <a:r>
              <a:rPr lang="en-IE" sz="2000" b="1" dirty="0"/>
              <a:t>European Regional Crisis Case Studies</a:t>
            </a:r>
          </a:p>
          <a:p>
            <a:pPr>
              <a:lnSpc>
                <a:spcPct val="100000"/>
              </a:lnSpc>
              <a:spcBef>
                <a:spcPts val="0"/>
              </a:spcBef>
            </a:pPr>
            <a:r>
              <a:rPr lang="en-IE" sz="1800" i="1" dirty="0"/>
              <a:t>Impact of a Crisis on Tourism Regions</a:t>
            </a: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4" y="1792383"/>
            <a:ext cx="4822093" cy="4546458"/>
          </a:xfrm>
        </p:spPr>
        <p:txBody>
          <a:bodyPr>
            <a:normAutofit fontScale="92500" lnSpcReduction="10000"/>
          </a:bodyPr>
          <a:lstStyle/>
          <a:p>
            <a:pPr marL="0" indent="0">
              <a:lnSpc>
                <a:spcPct val="100000"/>
              </a:lnSpc>
              <a:spcBef>
                <a:spcPts val="0"/>
              </a:spcBef>
            </a:pPr>
            <a:r>
              <a:rPr lang="en-IE" sz="2000" dirty="0"/>
              <a:t>COVID-19 and other past crises have highlighted that the regional tourism industry is vulnerable to both local and global crises. Module 1 (Part 1) explains the different regional tourism crisis management definitions and contexts of potential and inevitable crises. It demonstrates the impacts and how these impacts can differ depending on the scale and nature of the crisis. </a:t>
            </a:r>
          </a:p>
          <a:p>
            <a:pPr marL="0" indent="0">
              <a:lnSpc>
                <a:spcPct val="100000"/>
              </a:lnSpc>
              <a:spcBef>
                <a:spcPts val="0"/>
              </a:spcBef>
            </a:pPr>
            <a:endParaRPr lang="en-IE" sz="2000" dirty="0"/>
          </a:p>
          <a:p>
            <a:pPr marL="0" indent="0">
              <a:lnSpc>
                <a:spcPct val="100000"/>
              </a:lnSpc>
              <a:spcBef>
                <a:spcPts val="0"/>
              </a:spcBef>
            </a:pPr>
            <a:r>
              <a:rPr lang="en-IE" sz="2000" dirty="0"/>
              <a:t>It explains how a regional and collective approach benefits European crisis resilience and recovery. Case studies showcase the different approaches regions have taken in a time of crisis to mitigate, respond, and manage the impacts of different crises.</a:t>
            </a:r>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1) </a:t>
            </a:r>
          </a:p>
          <a:p>
            <a:pPr algn="ctr">
              <a:lnSpc>
                <a:spcPct val="100000"/>
              </a:lnSpc>
              <a:spcBef>
                <a:spcPts val="0"/>
              </a:spcBef>
            </a:pPr>
            <a:r>
              <a:rPr lang="en-IE" sz="2000" dirty="0"/>
              <a:t>Introduction to Regional Tourism Crisis Management (RTCM)</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1 - 5</a:t>
            </a:r>
          </a:p>
        </p:txBody>
      </p:sp>
    </p:spTree>
    <p:extLst>
      <p:ext uri="{BB962C8B-B14F-4D97-AF65-F5344CB8AC3E}">
        <p14:creationId xmlns:p14="http://schemas.microsoft.com/office/powerpoint/2010/main" val="1615287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03AB45B3-99BB-B9B9-B61C-13A075F795E2}"/>
              </a:ext>
            </a:extLst>
          </p:cNvPr>
          <p:cNvSpPr/>
          <p:nvPr/>
        </p:nvSpPr>
        <p:spPr>
          <a:xfrm>
            <a:off x="6096605" y="0"/>
            <a:ext cx="6096001" cy="8223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Text Placeholder 3">
            <a:extLst>
              <a:ext uri="{FF2B5EF4-FFF2-40B4-BE49-F238E27FC236}">
                <a16:creationId xmlns:a16="http://schemas.microsoft.com/office/drawing/2014/main" id="{027C7394-DFDD-39BF-2B6B-61809E7B850B}"/>
              </a:ext>
            </a:extLst>
          </p:cNvPr>
          <p:cNvSpPr>
            <a:spLocks noGrp="1"/>
          </p:cNvSpPr>
          <p:nvPr>
            <p:ph type="body" sz="quarter" idx="15"/>
          </p:nvPr>
        </p:nvSpPr>
        <p:spPr>
          <a:xfrm>
            <a:off x="6781160" y="1049309"/>
            <a:ext cx="511077" cy="635000"/>
          </a:xfrm>
        </p:spPr>
        <p:txBody>
          <a:bodyPr/>
          <a:lstStyle/>
          <a:p>
            <a:r>
              <a:rPr lang="en-IE" sz="2400" b="1" dirty="0"/>
              <a:t>6</a:t>
            </a:r>
          </a:p>
        </p:txBody>
      </p:sp>
      <p:sp>
        <p:nvSpPr>
          <p:cNvPr id="27" name="Text Placeholder 2">
            <a:extLst>
              <a:ext uri="{FF2B5EF4-FFF2-40B4-BE49-F238E27FC236}">
                <a16:creationId xmlns:a16="http://schemas.microsoft.com/office/drawing/2014/main" id="{0162AD9A-1C08-8DA0-114C-ECFBCD443751}"/>
              </a:ext>
            </a:extLst>
          </p:cNvPr>
          <p:cNvSpPr>
            <a:spLocks noGrp="1"/>
          </p:cNvSpPr>
          <p:nvPr>
            <p:ph type="body" sz="quarter" idx="14"/>
          </p:nvPr>
        </p:nvSpPr>
        <p:spPr>
          <a:xfrm>
            <a:off x="7511069" y="992114"/>
            <a:ext cx="4465067" cy="822373"/>
          </a:xfrm>
        </p:spPr>
        <p:txBody>
          <a:bodyPr/>
          <a:lstStyle/>
          <a:p>
            <a:pPr>
              <a:lnSpc>
                <a:spcPct val="100000"/>
              </a:lnSpc>
              <a:spcBef>
                <a:spcPts val="0"/>
              </a:spcBef>
            </a:pPr>
            <a:r>
              <a:rPr lang="en-IE" sz="2000" b="1" dirty="0"/>
              <a:t>The Regional Tourism Crisis Management Framework</a:t>
            </a:r>
          </a:p>
          <a:p>
            <a:pPr>
              <a:lnSpc>
                <a:spcPct val="100000"/>
              </a:lnSpc>
              <a:spcBef>
                <a:spcPts val="0"/>
              </a:spcBef>
            </a:pPr>
            <a:r>
              <a:rPr lang="en-IE" sz="1800" i="1" dirty="0"/>
              <a:t>The Stages of a Regional Tourism Crisis  </a:t>
            </a:r>
          </a:p>
        </p:txBody>
      </p:sp>
      <p:sp>
        <p:nvSpPr>
          <p:cNvPr id="28" name="Text Placeholder 7">
            <a:extLst>
              <a:ext uri="{FF2B5EF4-FFF2-40B4-BE49-F238E27FC236}">
                <a16:creationId xmlns:a16="http://schemas.microsoft.com/office/drawing/2014/main" id="{6A1881AF-818F-78F1-6B85-12F62E1E8F1D}"/>
              </a:ext>
            </a:extLst>
          </p:cNvPr>
          <p:cNvSpPr txBox="1">
            <a:spLocks/>
          </p:cNvSpPr>
          <p:nvPr/>
        </p:nvSpPr>
        <p:spPr>
          <a:xfrm>
            <a:off x="7511069" y="208181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Additional Regional Tourism Crisis Management Frameworks and Models</a:t>
            </a:r>
          </a:p>
          <a:p>
            <a:pPr>
              <a:lnSpc>
                <a:spcPct val="100000"/>
              </a:lnSpc>
              <a:spcBef>
                <a:spcPts val="0"/>
              </a:spcBef>
            </a:pPr>
            <a:r>
              <a:rPr lang="en-IE" sz="1800" i="1" dirty="0"/>
              <a:t>The Stages of a Destination Crisis </a:t>
            </a:r>
          </a:p>
        </p:txBody>
      </p:sp>
      <p:sp>
        <p:nvSpPr>
          <p:cNvPr id="29" name="Text Placeholder 8">
            <a:extLst>
              <a:ext uri="{FF2B5EF4-FFF2-40B4-BE49-F238E27FC236}">
                <a16:creationId xmlns:a16="http://schemas.microsoft.com/office/drawing/2014/main" id="{B60B7005-2474-3673-31B4-C23AFC17303D}"/>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8</a:t>
            </a:r>
          </a:p>
        </p:txBody>
      </p:sp>
      <p:sp>
        <p:nvSpPr>
          <p:cNvPr id="30" name="Text Placeholder 9">
            <a:extLst>
              <a:ext uri="{FF2B5EF4-FFF2-40B4-BE49-F238E27FC236}">
                <a16:creationId xmlns:a16="http://schemas.microsoft.com/office/drawing/2014/main" id="{474CAF2D-60A1-57FC-EDB9-4F42BF20B125}"/>
              </a:ext>
            </a:extLst>
          </p:cNvPr>
          <p:cNvSpPr txBox="1">
            <a:spLocks/>
          </p:cNvSpPr>
          <p:nvPr/>
        </p:nvSpPr>
        <p:spPr>
          <a:xfrm>
            <a:off x="7511069" y="3234852"/>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The Complexity of Regional Tourism Crisis Management</a:t>
            </a:r>
            <a:endParaRPr lang="en-IE" sz="2000" dirty="0"/>
          </a:p>
        </p:txBody>
      </p:sp>
      <p:sp>
        <p:nvSpPr>
          <p:cNvPr id="31" name="Text Placeholder 10">
            <a:extLst>
              <a:ext uri="{FF2B5EF4-FFF2-40B4-BE49-F238E27FC236}">
                <a16:creationId xmlns:a16="http://schemas.microsoft.com/office/drawing/2014/main" id="{29B48C7E-B87A-1CD1-4C09-63C2CCC8B5E3}"/>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p:txBody>
      </p:sp>
      <p:sp>
        <p:nvSpPr>
          <p:cNvPr id="32" name="Text Placeholder 11">
            <a:extLst>
              <a:ext uri="{FF2B5EF4-FFF2-40B4-BE49-F238E27FC236}">
                <a16:creationId xmlns:a16="http://schemas.microsoft.com/office/drawing/2014/main" id="{CFB93837-15E3-17D1-B71C-C5968619AC47}"/>
              </a:ext>
            </a:extLst>
          </p:cNvPr>
          <p:cNvSpPr txBox="1">
            <a:spLocks/>
          </p:cNvSpPr>
          <p:nvPr/>
        </p:nvSpPr>
        <p:spPr>
          <a:xfrm>
            <a:off x="7497214" y="418469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Regional Tourism Complexities</a:t>
            </a:r>
          </a:p>
          <a:p>
            <a:pPr>
              <a:lnSpc>
                <a:spcPct val="100000"/>
              </a:lnSpc>
              <a:spcBef>
                <a:spcPts val="0"/>
              </a:spcBef>
            </a:pPr>
            <a:r>
              <a:rPr lang="en-IE" sz="1800" i="1" dirty="0"/>
              <a:t>Discussion or Research Exercise</a:t>
            </a:r>
          </a:p>
        </p:txBody>
      </p:sp>
      <p:sp>
        <p:nvSpPr>
          <p:cNvPr id="33" name="Text Placeholder 4">
            <a:extLst>
              <a:ext uri="{FF2B5EF4-FFF2-40B4-BE49-F238E27FC236}">
                <a16:creationId xmlns:a16="http://schemas.microsoft.com/office/drawing/2014/main" id="{13C16345-2775-19B0-FE46-52AE7CF66719}"/>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4" name="Text Placeholder 3">
            <a:extLst>
              <a:ext uri="{FF2B5EF4-FFF2-40B4-BE49-F238E27FC236}">
                <a16:creationId xmlns:a16="http://schemas.microsoft.com/office/drawing/2014/main" id="{0B9EF48F-62D3-5B36-CEDD-C914789E4C07}"/>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7</a:t>
            </a:r>
          </a:p>
        </p:txBody>
      </p:sp>
      <p:sp>
        <p:nvSpPr>
          <p:cNvPr id="35" name="Text Placeholder 3">
            <a:extLst>
              <a:ext uri="{FF2B5EF4-FFF2-40B4-BE49-F238E27FC236}">
                <a16:creationId xmlns:a16="http://schemas.microsoft.com/office/drawing/2014/main" id="{862263EF-07E1-540B-771E-97D255E9E41C}"/>
              </a:ext>
            </a:extLst>
          </p:cNvPr>
          <p:cNvSpPr txBox="1">
            <a:spLocks/>
          </p:cNvSpPr>
          <p:nvPr/>
        </p:nvSpPr>
        <p:spPr>
          <a:xfrm>
            <a:off x="1076568" y="668257"/>
            <a:ext cx="4962072" cy="5997882"/>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2) </a:t>
            </a:r>
          </a:p>
          <a:p>
            <a:pPr algn="ctr">
              <a:lnSpc>
                <a:spcPct val="100000"/>
              </a:lnSpc>
              <a:spcBef>
                <a:spcPts val="0"/>
              </a:spcBef>
            </a:pPr>
            <a:r>
              <a:rPr lang="en-IE" sz="2000" dirty="0"/>
              <a:t>The Stages &amp; Complexity of a Regional Tourism Crisis </a:t>
            </a:r>
          </a:p>
          <a:p>
            <a:pPr algn="ctr">
              <a:lnSpc>
                <a:spcPct val="100000"/>
              </a:lnSpc>
              <a:spcBef>
                <a:spcPts val="0"/>
              </a:spcBef>
            </a:pPr>
            <a:endParaRPr lang="en-IE" sz="2400" dirty="0"/>
          </a:p>
          <a:p>
            <a:pPr algn="ctr">
              <a:lnSpc>
                <a:spcPct val="100000"/>
              </a:lnSpc>
              <a:spcBef>
                <a:spcPts val="0"/>
              </a:spcBef>
            </a:pPr>
            <a:r>
              <a:rPr lang="en-IE" sz="2000" dirty="0"/>
              <a:t>Understanding regional tourism is complex enough but understanding how it can manage and respond to a crisis as it passes through each of the crisis stages (prepare, respond, recovery) produces further complexity. To understand how to manage a regional tourism crisis it is important to understand the different stages of a crisis, the different management frameworks, and how it applies to regional tourism.  To further enhance the complexity model goes through other factors unique to regions that should be considered such as available resources, globalization, and technology influences, and environmental, social, political, cultural, financial influences and push-pull factors.</a:t>
            </a:r>
          </a:p>
        </p:txBody>
      </p:sp>
      <p:sp>
        <p:nvSpPr>
          <p:cNvPr id="36" name="TextBox 35">
            <a:extLst>
              <a:ext uri="{FF2B5EF4-FFF2-40B4-BE49-F238E27FC236}">
                <a16:creationId xmlns:a16="http://schemas.microsoft.com/office/drawing/2014/main" id="{02DCF9FA-5A6C-FBFA-8F57-78FC8A6FBBC0}"/>
              </a:ext>
            </a:extLst>
          </p:cNvPr>
          <p:cNvSpPr txBox="1"/>
          <p:nvPr/>
        </p:nvSpPr>
        <p:spPr>
          <a:xfrm>
            <a:off x="6096605" y="191861"/>
            <a:ext cx="6096001" cy="584775"/>
          </a:xfrm>
          <a:prstGeom prst="rect">
            <a:avLst/>
          </a:prstGeom>
          <a:solidFill>
            <a:srgbClr val="086D6E"/>
          </a:solidFill>
        </p:spPr>
        <p:txBody>
          <a:bodyPr wrap="square" rtlCol="0">
            <a:spAutoFit/>
          </a:bodyPr>
          <a:lstStyle/>
          <a:p>
            <a:pPr algn="ctr"/>
            <a:r>
              <a:rPr lang="en-IE" sz="3200" b="1" dirty="0">
                <a:solidFill>
                  <a:schemeClr val="bg1"/>
                </a:solidFill>
              </a:rPr>
              <a:t>Part 2 </a:t>
            </a:r>
            <a:r>
              <a:rPr lang="en-IE" sz="2800" dirty="0">
                <a:solidFill>
                  <a:schemeClr val="bg1"/>
                </a:solidFill>
              </a:rPr>
              <a:t>Sections 6 - 8</a:t>
            </a:r>
          </a:p>
        </p:txBody>
      </p:sp>
      <p:sp>
        <p:nvSpPr>
          <p:cNvPr id="37" name="Rectangle 36">
            <a:extLst>
              <a:ext uri="{FF2B5EF4-FFF2-40B4-BE49-F238E27FC236}">
                <a16:creationId xmlns:a16="http://schemas.microsoft.com/office/drawing/2014/main" id="{C2D58ACC-EEB9-F3AF-4258-67A76FBD7C2B}"/>
              </a:ext>
            </a:extLst>
          </p:cNvPr>
          <p:cNvSpPr/>
          <p:nvPr/>
        </p:nvSpPr>
        <p:spPr>
          <a:xfrm>
            <a:off x="6301948" y="5007063"/>
            <a:ext cx="2171701" cy="1490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8" name="TextBox 37">
            <a:extLst>
              <a:ext uri="{FF2B5EF4-FFF2-40B4-BE49-F238E27FC236}">
                <a16:creationId xmlns:a16="http://schemas.microsoft.com/office/drawing/2014/main" id="{184BD42F-E3E2-8BF0-FEEA-EDFC0818711F}"/>
              </a:ext>
            </a:extLst>
          </p:cNvPr>
          <p:cNvSpPr txBox="1"/>
          <p:nvPr/>
        </p:nvSpPr>
        <p:spPr>
          <a:xfrm>
            <a:off x="7511069" y="4822397"/>
            <a:ext cx="3267075" cy="369332"/>
          </a:xfrm>
          <a:prstGeom prst="rect">
            <a:avLst/>
          </a:prstGeom>
          <a:noFill/>
        </p:spPr>
        <p:txBody>
          <a:bodyPr wrap="square" rtlCol="0">
            <a:spAutoFit/>
          </a:bodyPr>
          <a:lstStyle/>
          <a:p>
            <a:r>
              <a:rPr lang="en-IE" i="1" dirty="0">
                <a:solidFill>
                  <a:srgbClr val="7A547C"/>
                </a:solidFill>
              </a:rPr>
              <a:t>Separate Document </a:t>
            </a:r>
          </a:p>
        </p:txBody>
      </p:sp>
      <p:pic>
        <p:nvPicPr>
          <p:cNvPr id="40" name="Graphic 39" descr="Star with solid fill">
            <a:extLst>
              <a:ext uri="{FF2B5EF4-FFF2-40B4-BE49-F238E27FC236}">
                <a16:creationId xmlns:a16="http://schemas.microsoft.com/office/drawing/2014/main" id="{83C5541D-EB0E-57D7-DA57-F4E8639767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7289" y="4237827"/>
            <a:ext cx="639058" cy="639058"/>
          </a:xfrm>
          <a:prstGeom prst="rect">
            <a:avLst/>
          </a:prstGeom>
        </p:spPr>
      </p:pic>
    </p:spTree>
    <p:extLst>
      <p:ext uri="{BB962C8B-B14F-4D97-AF65-F5344CB8AC3E}">
        <p14:creationId xmlns:p14="http://schemas.microsoft.com/office/powerpoint/2010/main" val="1192511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5289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1177730"/>
            <a:ext cx="5395869" cy="5151351"/>
          </a:xfrm>
        </p:spPr>
        <p:txBody>
          <a:bodyPr>
            <a:normAutofit fontScale="92500" lnSpcReduction="20000"/>
          </a:bodyPr>
          <a:lstStyle/>
          <a:p>
            <a:pPr marL="342900" indent="-342900">
              <a:lnSpc>
                <a:spcPct val="100000"/>
              </a:lnSpc>
              <a:spcBef>
                <a:spcPts val="600"/>
              </a:spcBef>
              <a:buFont typeface="Wingdings" panose="05000000000000000000" pitchFamily="2" charset="2"/>
              <a:buChar char="v"/>
            </a:pPr>
            <a:r>
              <a:rPr lang="en-IE" b="1" dirty="0">
                <a:solidFill>
                  <a:srgbClr val="3AA091"/>
                </a:solidFill>
              </a:rPr>
              <a:t>Get familiar</a:t>
            </a:r>
            <a:r>
              <a:rPr lang="en-IE" dirty="0"/>
              <a:t> </a:t>
            </a:r>
            <a:r>
              <a:rPr lang="en-IE" dirty="0">
                <a:solidFill>
                  <a:srgbClr val="4D4D4D"/>
                </a:solidFill>
              </a:rPr>
              <a:t>with tourism crisis from a regional crisis, the different types of crises, and how they can affect and impact European regions</a:t>
            </a:r>
          </a:p>
          <a:p>
            <a:pPr marL="342900" indent="-342900">
              <a:lnSpc>
                <a:spcPct val="100000"/>
              </a:lnSpc>
              <a:spcBef>
                <a:spcPts val="600"/>
              </a:spcBef>
              <a:buFont typeface="Wingdings" panose="05000000000000000000" pitchFamily="2" charset="2"/>
              <a:buChar char="v"/>
            </a:pPr>
            <a:r>
              <a:rPr lang="en-IE" b="1" dirty="0">
                <a:solidFill>
                  <a:srgbClr val="F27954"/>
                </a:solidFill>
              </a:rPr>
              <a:t>Discover</a:t>
            </a:r>
            <a:r>
              <a:rPr lang="en-IE" dirty="0"/>
              <a:t> </a:t>
            </a:r>
            <a:r>
              <a:rPr lang="en-IE" dirty="0">
                <a:solidFill>
                  <a:srgbClr val="4D4D4D"/>
                </a:solidFill>
              </a:rPr>
              <a:t>how European regions are stronger together in a time of crisis and can mitigate, limit or prevent negative impacts from occurring</a:t>
            </a:r>
          </a:p>
          <a:p>
            <a:pPr marL="342900" indent="-342900">
              <a:lnSpc>
                <a:spcPct val="100000"/>
              </a:lnSpc>
              <a:spcBef>
                <a:spcPts val="600"/>
              </a:spcBef>
              <a:buFont typeface="Wingdings" panose="05000000000000000000" pitchFamily="2" charset="2"/>
              <a:buChar char="v"/>
            </a:pPr>
            <a:r>
              <a:rPr lang="en-IE" b="1" dirty="0">
                <a:solidFill>
                  <a:srgbClr val="916395"/>
                </a:solidFill>
              </a:rPr>
              <a:t>Learn</a:t>
            </a:r>
            <a:r>
              <a:rPr lang="en-IE" b="1" dirty="0">
                <a:solidFill>
                  <a:srgbClr val="3AA091"/>
                </a:solidFill>
              </a:rPr>
              <a:t> </a:t>
            </a:r>
            <a:r>
              <a:rPr lang="en-IE" dirty="0">
                <a:solidFill>
                  <a:srgbClr val="4D4D4D"/>
                </a:solidFill>
              </a:rPr>
              <a:t>about regional tourism crisis management and how regions need to adapt to the complexities that each crisis stage presents</a:t>
            </a:r>
          </a:p>
          <a:p>
            <a:pPr marL="342900" indent="-342900">
              <a:lnSpc>
                <a:spcPct val="100000"/>
              </a:lnSpc>
              <a:spcBef>
                <a:spcPts val="600"/>
              </a:spcBef>
              <a:buFont typeface="Wingdings" panose="05000000000000000000" pitchFamily="2" charset="2"/>
              <a:buChar char="v"/>
            </a:pPr>
            <a:r>
              <a:rPr lang="en-IE" b="1" dirty="0">
                <a:solidFill>
                  <a:srgbClr val="002060"/>
                </a:solidFill>
              </a:rPr>
              <a:t>Become aware </a:t>
            </a:r>
            <a:r>
              <a:rPr lang="en-IE" dirty="0">
                <a:solidFill>
                  <a:srgbClr val="4D4D4D"/>
                </a:solidFill>
              </a:rPr>
              <a:t>of other complexities that also impact each region and can cause a crisis within themselves e.g., globalization and technology influences, environmental effects, push-pull factors.</a:t>
            </a:r>
          </a:p>
          <a:p>
            <a:pPr marL="342900" indent="-342900">
              <a:lnSpc>
                <a:spcPct val="100000"/>
              </a:lnSpc>
              <a:spcBef>
                <a:spcPts val="600"/>
              </a:spcBef>
              <a:buFont typeface="Wingdings" panose="05000000000000000000" pitchFamily="2" charset="2"/>
              <a:buChar char="v"/>
            </a:pP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3619337"/>
          </a:xfrm>
        </p:spPr>
        <p:txBody>
          <a:bodyPr>
            <a:normAutofit/>
          </a:bodyPr>
          <a:lstStyle/>
          <a:p>
            <a:r>
              <a:rPr lang="en-IE" sz="6000" b="1" dirty="0"/>
              <a:t>Module 1 </a:t>
            </a:r>
            <a:r>
              <a:rPr lang="en-IE" sz="6000" dirty="0"/>
              <a:t>(Part 2) </a:t>
            </a:r>
          </a:p>
          <a:p>
            <a:r>
              <a:rPr lang="en-IE" dirty="0"/>
              <a:t>The Stages &amp; Complexity of a Regional Tourism Crisis</a:t>
            </a:r>
          </a:p>
        </p:txBody>
      </p:sp>
    </p:spTree>
    <p:extLst>
      <p:ext uri="{BB962C8B-B14F-4D97-AF65-F5344CB8AC3E}">
        <p14:creationId xmlns:p14="http://schemas.microsoft.com/office/powerpoint/2010/main" val="19314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ext, building, outdoor&#10;&#10;Description automatically generated">
            <a:extLst>
              <a:ext uri="{FF2B5EF4-FFF2-40B4-BE49-F238E27FC236}">
                <a16:creationId xmlns:a16="http://schemas.microsoft.com/office/drawing/2014/main" id="{9AF9B867-1DC5-4717-78E6-8043A4825D3E}"/>
              </a:ext>
            </a:extLst>
          </p:cNvPr>
          <p:cNvPicPr>
            <a:picLocks noGrp="1" noChangeAspect="1"/>
          </p:cNvPicPr>
          <p:nvPr>
            <p:ph type="pic" sz="quarter" idx="10"/>
          </p:nvPr>
        </p:nvPicPr>
        <p:blipFill>
          <a:blip r:embed="rId2"/>
          <a:srcRect t="13039" b="13039"/>
          <a:stretch>
            <a:fillRect/>
          </a:stretch>
        </p:blipFill>
        <p:spPr/>
      </p:pic>
      <p:sp>
        <p:nvSpPr>
          <p:cNvPr id="8" name="Text Placeholder 4">
            <a:extLst>
              <a:ext uri="{FF2B5EF4-FFF2-40B4-BE49-F238E27FC236}">
                <a16:creationId xmlns:a16="http://schemas.microsoft.com/office/drawing/2014/main" id="{B81E42CD-AA00-8E6E-2E04-60258913A083}"/>
              </a:ext>
            </a:extLst>
          </p:cNvPr>
          <p:cNvSpPr>
            <a:spLocks noGrp="1"/>
          </p:cNvSpPr>
          <p:nvPr>
            <p:ph type="body" sz="quarter" idx="16"/>
          </p:nvPr>
        </p:nvSpPr>
        <p:spPr>
          <a:xfrm>
            <a:off x="6420495" y="1207002"/>
            <a:ext cx="5645999" cy="1017790"/>
          </a:xfrm>
        </p:spPr>
        <p:txBody>
          <a:bodyPr>
            <a:noAutofit/>
          </a:bodyPr>
          <a:lstStyle/>
          <a:p>
            <a:pPr>
              <a:lnSpc>
                <a:spcPct val="100000"/>
              </a:lnSpc>
              <a:spcBef>
                <a:spcPts val="1200"/>
              </a:spcBef>
            </a:pPr>
            <a:r>
              <a:rPr lang="en-IE" dirty="0"/>
              <a:t>6.  </a:t>
            </a:r>
            <a:r>
              <a:rPr lang="en-IE" sz="3200" dirty="0"/>
              <a:t>The Regional Tourism Crisis Management Framework</a:t>
            </a:r>
          </a:p>
          <a:p>
            <a:pPr>
              <a:lnSpc>
                <a:spcPct val="100000"/>
              </a:lnSpc>
              <a:spcBef>
                <a:spcPts val="1200"/>
              </a:spcBef>
            </a:pPr>
            <a:r>
              <a:rPr lang="en-IE" sz="2800" i="1" dirty="0"/>
              <a:t>The Stages of a Destination Crisis  </a:t>
            </a:r>
          </a:p>
          <a:p>
            <a:pPr>
              <a:lnSpc>
                <a:spcPct val="100000"/>
              </a:lnSpc>
              <a:spcBef>
                <a:spcPts val="1200"/>
              </a:spcBef>
            </a:pPr>
            <a:endParaRPr lang="en-IE" dirty="0"/>
          </a:p>
        </p:txBody>
      </p:sp>
    </p:spTree>
    <p:extLst>
      <p:ext uri="{BB962C8B-B14F-4D97-AF65-F5344CB8AC3E}">
        <p14:creationId xmlns:p14="http://schemas.microsoft.com/office/powerpoint/2010/main" val="194738079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7929</TotalTime>
  <Words>5960</Words>
  <Application>Microsoft Office PowerPoint</Application>
  <PresentationFormat>Widescreen</PresentationFormat>
  <Paragraphs>499</Paragraphs>
  <Slides>43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43</vt:i4>
      </vt:variant>
    </vt:vector>
  </HeadingPairs>
  <TitlesOfParts>
    <vt:vector size="54" baseType="lpstr">
      <vt:lpstr>Arial</vt:lpstr>
      <vt:lpstr>Calibri</vt:lpstr>
      <vt:lpstr>Calibri Light</vt:lpstr>
      <vt:lpstr>Lato Regular</vt:lpstr>
      <vt:lpstr>Montserrat</vt:lpstr>
      <vt:lpstr>Montserrat Light</vt:lpstr>
      <vt:lpstr>Montserrat Medium</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cp:lastModifiedBy>
  <cp:revision>805</cp:revision>
  <dcterms:created xsi:type="dcterms:W3CDTF">2020-10-14T13:32:04Z</dcterms:created>
  <dcterms:modified xsi:type="dcterms:W3CDTF">2023-05-19T16:29:37Z</dcterms:modified>
</cp:coreProperties>
</file>